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8"/>
  </p:notesMasterIdLst>
  <p:sldIdLst>
    <p:sldId id="326" r:id="rId2"/>
    <p:sldId id="258" r:id="rId3"/>
    <p:sldId id="332" r:id="rId4"/>
    <p:sldId id="341" r:id="rId5"/>
    <p:sldId id="322" r:id="rId6"/>
    <p:sldId id="323" r:id="rId7"/>
    <p:sldId id="263" r:id="rId8"/>
    <p:sldId id="264" r:id="rId9"/>
    <p:sldId id="265" r:id="rId10"/>
    <p:sldId id="308" r:id="rId11"/>
    <p:sldId id="266" r:id="rId12"/>
    <p:sldId id="347" r:id="rId13"/>
    <p:sldId id="313" r:id="rId14"/>
    <p:sldId id="351" r:id="rId15"/>
    <p:sldId id="346" r:id="rId16"/>
    <p:sldId id="274" r:id="rId17"/>
    <p:sldId id="275" r:id="rId18"/>
    <p:sldId id="314" r:id="rId19"/>
    <p:sldId id="277" r:id="rId20"/>
    <p:sldId id="278" r:id="rId21"/>
    <p:sldId id="279" r:id="rId22"/>
    <p:sldId id="343" r:id="rId23"/>
    <p:sldId id="342" r:id="rId24"/>
    <p:sldId id="339" r:id="rId25"/>
    <p:sldId id="325" r:id="rId26"/>
    <p:sldId id="321" r:id="rId27"/>
    <p:sldId id="320" r:id="rId28"/>
    <p:sldId id="333" r:id="rId29"/>
    <p:sldId id="284" r:id="rId30"/>
    <p:sldId id="348" r:id="rId31"/>
    <p:sldId id="349" r:id="rId32"/>
    <p:sldId id="350" r:id="rId33"/>
    <p:sldId id="286" r:id="rId34"/>
    <p:sldId id="336" r:id="rId35"/>
    <p:sldId id="312" r:id="rId36"/>
    <p:sldId id="296"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00FF"/>
    <a:srgbClr val="FFFFCC"/>
    <a:srgbClr val="317E0E"/>
    <a:srgbClr val="666699"/>
    <a:srgbClr val="9C0000"/>
    <a:srgbClr val="9E0000"/>
    <a:srgbClr val="B40000"/>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97924" autoAdjust="0"/>
  </p:normalViewPr>
  <p:slideViewPr>
    <p:cSldViewPr>
      <p:cViewPr>
        <p:scale>
          <a:sx n="120" d="100"/>
          <a:sy n="120" d="100"/>
        </p:scale>
        <p:origin x="-1296" y="2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1187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707A846-B2A9-4240-B51C-20BA04003CAF}" type="slidenum">
              <a:rPr lang="fr-FR"/>
              <a:pPr>
                <a:defRPr/>
              </a:pPr>
              <a:t>‹N°›</a:t>
            </a:fld>
            <a:endParaRPr lang="fr-FR"/>
          </a:p>
        </p:txBody>
      </p:sp>
    </p:spTree>
    <p:extLst>
      <p:ext uri="{BB962C8B-B14F-4D97-AF65-F5344CB8AC3E}">
        <p14:creationId xmlns:p14="http://schemas.microsoft.com/office/powerpoint/2010/main" val="4232622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707A846-B2A9-4240-B51C-20BA04003CAF}" type="slidenum">
              <a:rPr lang="fr-FR" smtClean="0"/>
              <a:pPr>
                <a:defRPr/>
              </a:pPr>
              <a:t>4</a:t>
            </a:fld>
            <a:endParaRPr lang="fr-FR"/>
          </a:p>
        </p:txBody>
      </p:sp>
    </p:spTree>
    <p:extLst>
      <p:ext uri="{BB962C8B-B14F-4D97-AF65-F5344CB8AC3E}">
        <p14:creationId xmlns:p14="http://schemas.microsoft.com/office/powerpoint/2010/main" val="62834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24</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45A47A-FFF0-411E-B6BB-8C6D54B2E30E}" type="slidenum">
              <a:rPr lang="fr-FR"/>
              <a:pPr eaLnBrk="1" hangingPunct="1"/>
              <a:t>25</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D058C7-CB1C-44BF-BA3C-BDB8ACC8226B}" type="slidenum">
              <a:rPr lang="fr-FR"/>
              <a:pPr eaLnBrk="1" hangingPunct="1"/>
              <a:t>26</a:t>
            </a:fld>
            <a:endParaRPr lang="fr-F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63C54-EDBE-4A3E-A2B9-293E2F72E433}" type="slidenum">
              <a:rPr lang="fr-FR"/>
              <a:pPr eaLnBrk="1" hangingPunct="1"/>
              <a:t>29</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4D15EB-B24B-4638-B69D-FBE91CD45634}" type="slidenum">
              <a:rPr lang="fr-FR"/>
              <a:pPr eaLnBrk="1" hangingPunct="1"/>
              <a:t>30</a:t>
            </a:fld>
            <a:endParaRPr lang="fr-F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4D15EB-B24B-4638-B69D-FBE91CD45634}" type="slidenum">
              <a:rPr lang="fr-FR"/>
              <a:pPr eaLnBrk="1" hangingPunct="1"/>
              <a:t>31</a:t>
            </a:fld>
            <a:endParaRPr lang="fr-F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63C54-EDBE-4A3E-A2B9-293E2F72E433}" type="slidenum">
              <a:rPr lang="fr-FR"/>
              <a:pPr eaLnBrk="1" hangingPunct="1"/>
              <a:t>32</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2033-B8AE-412E-A872-8F3BCB835264}" type="slidenum">
              <a:rPr lang="fr-FR"/>
              <a:pPr eaLnBrk="1" hangingPunct="1"/>
              <a:t>33</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2033-B8AE-412E-A872-8F3BCB835264}" type="slidenum">
              <a:rPr lang="fr-FR"/>
              <a:pPr eaLnBrk="1" hangingPunct="1"/>
              <a:t>34</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D1D5A5-33F7-4B6D-B37F-6E932853841A}" type="slidenum">
              <a:rPr lang="fr-FR"/>
              <a:pPr eaLnBrk="1" hangingPunct="1"/>
              <a:t>35</a:t>
            </a:fld>
            <a:endParaRPr lang="fr-F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522D22-4632-4980-BAAD-1F7B2A45DB11}" type="slidenum">
              <a:rPr lang="fr-FR"/>
              <a:pPr eaLnBrk="1" hangingPunct="1"/>
              <a:t>16</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D84704-3361-491B-A579-123013BCDBC5}" type="slidenum">
              <a:rPr lang="fr-FR"/>
              <a:pPr eaLnBrk="1" hangingPunct="1"/>
              <a:t>17</a:t>
            </a:fld>
            <a:endParaRPr 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656EDC-288B-4271-AB6F-70F29D836BBD}" type="slidenum">
              <a:rPr lang="fr-FR"/>
              <a:pPr eaLnBrk="1" hangingPunct="1"/>
              <a:t>18</a:t>
            </a:fld>
            <a:endParaRPr 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0692C5-24A7-4778-B9D0-FF1758958171}" type="slidenum">
              <a:rPr lang="fr-FR"/>
              <a:pPr eaLnBrk="1" hangingPunct="1"/>
              <a:t>19</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5CDC1-2B78-4EE6-ABAC-FB67D65B6669}" type="slidenum">
              <a:rPr lang="fr-FR"/>
              <a:pPr eaLnBrk="1" hangingPunct="1"/>
              <a:t>20</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5CE8-68B3-4C59-89C7-220FE456257B}" type="slidenum">
              <a:rPr lang="fr-FR"/>
              <a:pPr eaLnBrk="1" hangingPunct="1"/>
              <a:t>21</a:t>
            </a:fld>
            <a:endParaRPr 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22</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23</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grpSp>
      <p:sp>
        <p:nvSpPr>
          <p:cNvPr id="993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Cliquez pour modifier le style du titre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fr-FR"/>
          </a:p>
        </p:txBody>
      </p:sp>
      <p:sp>
        <p:nvSpPr>
          <p:cNvPr id="19" name="Rectangle 17"/>
          <p:cNvSpPr>
            <a:spLocks noGrp="1" noChangeArrowheads="1"/>
          </p:cNvSpPr>
          <p:nvPr>
            <p:ph type="ftr" sz="quarter" idx="11"/>
          </p:nvPr>
        </p:nvSpPr>
        <p:spPr/>
        <p:txBody>
          <a:bodyPr/>
          <a:lstStyle>
            <a:lvl1pPr>
              <a:defRPr smtClean="0"/>
            </a:lvl1pPr>
          </a:lstStyle>
          <a:p>
            <a:pPr>
              <a:defRPr/>
            </a:pPr>
            <a:endParaRPr lang="fr-FR"/>
          </a:p>
        </p:txBody>
      </p:sp>
      <p:sp>
        <p:nvSpPr>
          <p:cNvPr id="20" name="Rectangle 18"/>
          <p:cNvSpPr>
            <a:spLocks noGrp="1" noChangeArrowheads="1"/>
          </p:cNvSpPr>
          <p:nvPr>
            <p:ph type="sldNum" sz="quarter" idx="12"/>
          </p:nvPr>
        </p:nvSpPr>
        <p:spPr/>
        <p:txBody>
          <a:bodyPr/>
          <a:lstStyle>
            <a:lvl1pPr>
              <a:defRPr smtClean="0"/>
            </a:lvl1pPr>
          </a:lstStyle>
          <a:p>
            <a:pPr>
              <a:defRPr/>
            </a:pPr>
            <a:fld id="{9C0E6919-F313-446E-A0E1-571E7007144D}" type="slidenum">
              <a:rPr lang="fr-FR"/>
              <a:pPr>
                <a:defRPr/>
              </a:pPr>
              <a:t>‹N°›</a:t>
            </a:fld>
            <a:endParaRPr lang="fr-FR"/>
          </a:p>
        </p:txBody>
      </p:sp>
    </p:spTree>
    <p:extLst>
      <p:ext uri="{BB962C8B-B14F-4D97-AF65-F5344CB8AC3E}">
        <p14:creationId xmlns:p14="http://schemas.microsoft.com/office/powerpoint/2010/main" val="972564261"/>
      </p:ext>
    </p:extLst>
  </p:cSld>
  <p:clrMapOvr>
    <a:masterClrMapping/>
  </p:clrMapOvr>
  <p:transition spd="med"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1E090EB-D27A-4807-B3E1-74140DF0B56D}"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470957196"/>
      </p:ext>
    </p:extLst>
  </p:cSld>
  <p:clrMapOvr>
    <a:masterClrMapping/>
  </p:clrMapOvr>
  <p:transition spd="med"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7254F37-DEF2-4879-9FB3-D4AA320F8FAA}"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66588992"/>
      </p:ext>
    </p:extLst>
  </p:cSld>
  <p:clrMapOvr>
    <a:masterClrMapping/>
  </p:clrMapOvr>
  <p:transition spd="med"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19B0A4CC-DCF7-4C8A-BFE0-64CAA1535D04}"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459209529"/>
      </p:ext>
    </p:extLst>
  </p:cSld>
  <p:clrMapOvr>
    <a:masterClrMapping/>
  </p:clrMapOvr>
  <p:transition spd="med"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57FC256E-936F-443C-A699-6B19CC719960}"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49690161"/>
      </p:ext>
    </p:extLst>
  </p:cSld>
  <p:clrMapOvr>
    <a:masterClrMapping/>
  </p:clrMapOvr>
  <p:transition spd="med"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D93C1E84-56FB-46D0-986E-97F710BEF8C4}"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74675313"/>
      </p:ext>
    </p:extLst>
  </p:cSld>
  <p:clrMapOvr>
    <a:masterClrMapping/>
  </p:clrMapOvr>
  <p:transition spd="med"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5133A39A-39C4-4FB1-95A3-16E5E8550D85}"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371960165"/>
      </p:ext>
    </p:extLst>
  </p:cSld>
  <p:clrMapOvr>
    <a:masterClrMapping/>
  </p:clrMapOvr>
  <p:transition spd="med"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A8FB2937-25D8-41B1-9FB8-452A5F55702A}"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837430645"/>
      </p:ext>
    </p:extLst>
  </p:cSld>
  <p:clrMapOvr>
    <a:masterClrMapping/>
  </p:clrMapOvr>
  <p:transition spd="med"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CD094430-A15D-40C1-91BD-1285E1C3C589}"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993147101"/>
      </p:ext>
    </p:extLst>
  </p:cSld>
  <p:clrMapOvr>
    <a:masterClrMapping/>
  </p:clrMapOvr>
  <p:transition spd="med"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22280436-077C-4703-9C6E-EFB9945C50C8}"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28067493"/>
      </p:ext>
    </p:extLst>
  </p:cSld>
  <p:clrMapOvr>
    <a:masterClrMapping/>
  </p:clrMapOvr>
  <p:transition spd="med"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B54F8A5-C282-404E-A2A2-915391FD2E6A}"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926744802"/>
      </p:ext>
    </p:extLst>
  </p:cSld>
  <p:clrMapOvr>
    <a:masterClrMapping/>
  </p:clrMapOvr>
  <p:transition spd="med"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fr-FR"/>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5C48831B-1770-4219-817B-86AA0E82ACDC}" type="slidenum">
              <a:rPr lang="fr-FR"/>
              <a:pPr>
                <a:defRPr/>
              </a:pPr>
              <a:t>‹N°›</a:t>
            </a:fld>
            <a:endParaRPr lang="fr-FR"/>
          </a:p>
        </p:txBody>
      </p:sp>
      <p:grpSp>
        <p:nvGrpSpPr>
          <p:cNvPr id="1028" name="Group 4"/>
          <p:cNvGrpSpPr>
            <a:grpSpLocks/>
          </p:cNvGrpSpPr>
          <p:nvPr/>
        </p:nvGrpSpPr>
        <p:grpSpPr bwMode="auto">
          <a:xfrm>
            <a:off x="17463" y="9525"/>
            <a:ext cx="9126537" cy="546100"/>
            <a:chOff x="0" y="0"/>
            <a:chExt cx="5760" cy="344"/>
          </a:xfrm>
        </p:grpSpPr>
        <p:sp>
          <p:nvSpPr>
            <p:cNvPr id="103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103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3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3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3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103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4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4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104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1032" name="Text Box 17"/>
          <p:cNvSpPr txBox="1">
            <a:spLocks noChangeArrowheads="1"/>
          </p:cNvSpPr>
          <p:nvPr userDrawn="1"/>
        </p:nvSpPr>
        <p:spPr bwMode="auto">
          <a:xfrm rot="-5400000">
            <a:off x="-1218407" y="1843882"/>
            <a:ext cx="269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a:solidFill>
                  <a:schemeClr val="hlink"/>
                </a:solidFill>
              </a:rPr>
              <a:t>http://www.GN-MEBA.org</a:t>
            </a:r>
          </a:p>
        </p:txBody>
      </p:sp>
      <p:sp>
        <p:nvSpPr>
          <p:cNvPr id="1033" name="Line 18"/>
          <p:cNvSpPr>
            <a:spLocks noChangeShapeType="1"/>
          </p:cNvSpPr>
          <p:nvPr userDrawn="1"/>
        </p:nvSpPr>
        <p:spPr bwMode="auto">
          <a:xfrm>
            <a:off x="357188" y="414338"/>
            <a:ext cx="55562" cy="6453187"/>
          </a:xfrm>
          <a:prstGeom prst="line">
            <a:avLst/>
          </a:prstGeom>
          <a:noFill/>
          <a:ln w="1397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advClick="0" advTm="10000">
    <p:fade/>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gi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jpeg"/><Relationship Id="rId3" Type="http://schemas.openxmlformats.org/officeDocument/2006/relationships/image" Target="../media/image51.png"/><Relationship Id="rId21" Type="http://schemas.openxmlformats.org/officeDocument/2006/relationships/image" Target="../media/image69.jpeg"/><Relationship Id="rId7" Type="http://schemas.openxmlformats.org/officeDocument/2006/relationships/image" Target="../media/image55.png"/><Relationship Id="rId12" Type="http://schemas.openxmlformats.org/officeDocument/2006/relationships/image" Target="../media/image60.JPG"/><Relationship Id="rId17" Type="http://schemas.openxmlformats.org/officeDocument/2006/relationships/image" Target="../media/image65.jpg"/><Relationship Id="rId2" Type="http://schemas.openxmlformats.org/officeDocument/2006/relationships/notesSlide" Target="../notesSlides/notesSlide17.xml"/><Relationship Id="rId16" Type="http://schemas.openxmlformats.org/officeDocument/2006/relationships/image" Target="../media/image64.png"/><Relationship Id="rId20"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png"/><Relationship Id="rId19" Type="http://schemas.openxmlformats.org/officeDocument/2006/relationships/image" Target="../media/image67.jpe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G"/><Relationship Id="rId18" Type="http://schemas.openxmlformats.org/officeDocument/2006/relationships/image" Target="../media/image65.jpg"/><Relationship Id="rId3" Type="http://schemas.openxmlformats.org/officeDocument/2006/relationships/image" Target="../media/image70.png"/><Relationship Id="rId21" Type="http://schemas.openxmlformats.org/officeDocument/2006/relationships/image" Target="../media/image68.jp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8.xml"/><Relationship Id="rId16" Type="http://schemas.openxmlformats.org/officeDocument/2006/relationships/image" Target="../media/image63.jpeg"/><Relationship Id="rId20"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jpeg"/><Relationship Id="rId19" Type="http://schemas.openxmlformats.org/officeDocument/2006/relationships/image" Target="../media/image66.jpe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2375756" y="1828800"/>
            <a:ext cx="6615844" cy="2209800"/>
          </a:xfrm>
        </p:spPr>
        <p:txBody>
          <a:bodyPr/>
          <a:lstStyle/>
          <a:p>
            <a:pPr algn="ctr" eaLnBrk="1" hangingPunct="1"/>
            <a:r>
              <a:rPr lang="fr-FR" sz="4400" dirty="0" smtClean="0"/>
              <a:t>Le site web du GN-MEBA</a:t>
            </a:r>
          </a:p>
        </p:txBody>
      </p:sp>
      <p:sp>
        <p:nvSpPr>
          <p:cNvPr id="227331" name="Rectangle 3"/>
          <p:cNvSpPr>
            <a:spLocks noGrp="1" noChangeArrowheads="1"/>
          </p:cNvSpPr>
          <p:nvPr>
            <p:ph type="subTitle" idx="1"/>
          </p:nvPr>
        </p:nvSpPr>
        <p:spPr/>
        <p:txBody>
          <a:bodyPr/>
          <a:lstStyle/>
          <a:p>
            <a:pPr algn="ctr" eaLnBrk="1" hangingPunct="1"/>
            <a:r>
              <a:rPr lang="fr-FR" smtClean="0">
                <a:solidFill>
                  <a:srgbClr val="FF0000"/>
                </a:solidFill>
              </a:rPr>
              <a:t>http://www.gn-meba.org</a:t>
            </a:r>
          </a:p>
        </p:txBody>
      </p:sp>
      <p:pic>
        <p:nvPicPr>
          <p:cNvPr id="3076" name="Picture 4"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ans tit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163"/>
            <a:ext cx="21288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1000"/>
                                        <p:tgtEl>
                                          <p:spTgt spid="227330"/>
                                        </p:tgtEl>
                                      </p:cBhvr>
                                    </p:animEffect>
                                  </p:childTnLst>
                                </p:cTn>
                              </p:par>
                            </p:childTnLst>
                          </p:cTn>
                        </p:par>
                        <p:par>
                          <p:cTn id="8" fill="hold" nodeType="afterGroup">
                            <p:stCondLst>
                              <p:cond delay="1000"/>
                            </p:stCondLst>
                            <p:childTnLst>
                              <p:par>
                                <p:cTn id="9" presetID="1" presetClass="entr" presetSubtype="0" fill="hold" grpId="1" nodeType="afterEffect">
                                  <p:stCondLst>
                                    <p:cond delay="1000"/>
                                  </p:stCondLst>
                                  <p:iterate type="lt">
                                    <p:tmAbs val="0"/>
                                  </p:iterate>
                                  <p:childTnLst>
                                    <p:set>
                                      <p:cBhvr>
                                        <p:cTn id="10" dur="1" fill="hold">
                                          <p:stCondLst>
                                            <p:cond delay="0"/>
                                          </p:stCondLst>
                                        </p:cTn>
                                        <p:tgtEl>
                                          <p:spTgt spid="227331">
                                            <p:txEl>
                                              <p:pRg st="0" end="0"/>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5" presetClass="emph" presetSubtype="0" grpId="0" nodeType="afterEffect">
                                  <p:stCondLst>
                                    <p:cond delay="0"/>
                                  </p:stCondLst>
                                  <p:iterate type="lt">
                                    <p:tmAbs val="100"/>
                                  </p:iterate>
                                  <p:childTnLst>
                                    <p:set>
                                      <p:cBhvr override="childStyle">
                                        <p:cTn id="13" dur="indefinite"/>
                                        <p:tgtEl>
                                          <p:spTgt spid="22733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P spid="227331"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79475" y="84138"/>
            <a:ext cx="329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  -  REUNIONS</a:t>
            </a:r>
          </a:p>
        </p:txBody>
      </p:sp>
      <p:sp>
        <p:nvSpPr>
          <p:cNvPr id="12292" name="Text Box 11"/>
          <p:cNvSpPr txBox="1">
            <a:spLocks noChangeArrowheads="1"/>
          </p:cNvSpPr>
          <p:nvPr/>
        </p:nvSpPr>
        <p:spPr bwMode="auto">
          <a:xfrm>
            <a:off x="2592388" y="1125538"/>
            <a:ext cx="4156075" cy="376237"/>
          </a:xfrm>
          <a:prstGeom prst="rect">
            <a:avLst/>
          </a:prstGeom>
          <a:solidFill>
            <a:srgbClr val="CCFFCC"/>
          </a:solidFill>
          <a:ln w="9525">
            <a:solidFill>
              <a:srgbClr val="317E0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rgbClr val="317E0E"/>
                </a:solidFill>
                <a:latin typeface="Arial Black" pitchFamily="34" charset="0"/>
              </a:rPr>
              <a:t>Retrouvez aussi nos archives …</a:t>
            </a:r>
          </a:p>
        </p:txBody>
      </p:sp>
      <p:pic>
        <p:nvPicPr>
          <p:cNvPr id="12294" name="Picture 13" descr="histo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76925"/>
            <a:ext cx="1400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47900"/>
            <a:ext cx="44767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92" y="3356992"/>
            <a:ext cx="2276648" cy="68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48762" y="4365104"/>
            <a:ext cx="7558479" cy="1077218"/>
          </a:xfrm>
          <a:prstGeom prst="rect">
            <a:avLst/>
          </a:prstGeom>
          <a:noFill/>
        </p:spPr>
        <p:txBody>
          <a:bodyPr wrap="none" rtlCol="0">
            <a:spAutoFit/>
          </a:bodyPr>
          <a:lstStyle/>
          <a:p>
            <a:pPr algn="ctr">
              <a:lnSpc>
                <a:spcPct val="200000"/>
              </a:lnSpc>
            </a:pPr>
            <a:r>
              <a:rPr lang="fr-FR" sz="1600" b="1" u="sng" dirty="0" smtClean="0">
                <a:solidFill>
                  <a:srgbClr val="0000FF"/>
                </a:solidFill>
                <a:latin typeface="Arial Black" panose="020B0A04020102020204" pitchFamily="34" charset="0"/>
              </a:rPr>
              <a:t>2022</a:t>
            </a:r>
            <a:r>
              <a:rPr lang="fr-FR" sz="1600" b="1" dirty="0" smtClean="0">
                <a:solidFill>
                  <a:srgbClr val="0000FF"/>
                </a:solidFill>
                <a:latin typeface="Arial Black" panose="020B0A04020102020204" pitchFamily="34" charset="0"/>
              </a:rPr>
              <a:t>  </a:t>
            </a:r>
            <a:r>
              <a:rPr lang="fr-FR" sz="1600" b="1" u="sng" dirty="0" smtClean="0">
                <a:solidFill>
                  <a:srgbClr val="0000FF"/>
                </a:solidFill>
                <a:latin typeface="Arial Black" panose="020B0A04020102020204" pitchFamily="34" charset="0"/>
              </a:rPr>
              <a:t>2021</a:t>
            </a:r>
            <a:r>
              <a:rPr lang="fr-FR" sz="1600" b="1" dirty="0" smtClean="0">
                <a:solidFill>
                  <a:srgbClr val="0000FF"/>
                </a:solidFill>
                <a:latin typeface="Arial Black" panose="020B0A04020102020204" pitchFamily="34" charset="0"/>
              </a:rPr>
              <a:t>  </a:t>
            </a:r>
            <a:r>
              <a:rPr lang="fr-FR" sz="1600" b="1" u="sng" dirty="0" smtClean="0">
                <a:solidFill>
                  <a:srgbClr val="0000FF"/>
                </a:solidFill>
                <a:latin typeface="Arial Black" panose="020B0A04020102020204" pitchFamily="34" charset="0"/>
              </a:rPr>
              <a:t>2020</a:t>
            </a:r>
            <a:r>
              <a:rPr lang="fr-FR" sz="1600" b="1" dirty="0" smtClean="0">
                <a:solidFill>
                  <a:srgbClr val="0000FF"/>
                </a:solidFill>
                <a:latin typeface="Arial Black" panose="020B0A04020102020204" pitchFamily="34" charset="0"/>
              </a:rPr>
              <a:t>  </a:t>
            </a:r>
            <a:r>
              <a:rPr lang="fr-FR" sz="1600" b="1" u="sng" dirty="0" smtClean="0">
                <a:solidFill>
                  <a:srgbClr val="0000FF"/>
                </a:solidFill>
                <a:latin typeface="Arial Black" panose="020B0A04020102020204" pitchFamily="34" charset="0"/>
              </a:rPr>
              <a:t>2019</a:t>
            </a:r>
            <a:r>
              <a:rPr lang="fr-FR" sz="1600" b="1" dirty="0" smtClean="0">
                <a:solidFill>
                  <a:srgbClr val="0000FF"/>
                </a:solidFill>
                <a:latin typeface="Arial Black" panose="020B0A04020102020204" pitchFamily="34" charset="0"/>
              </a:rPr>
              <a:t>  </a:t>
            </a:r>
            <a:r>
              <a:rPr lang="fr-FR" sz="1600" b="1" u="sng" dirty="0" smtClean="0">
                <a:solidFill>
                  <a:srgbClr val="0000FF"/>
                </a:solidFill>
                <a:latin typeface="Arial Black" panose="020B0A04020102020204" pitchFamily="34" charset="0"/>
              </a:rPr>
              <a:t>2018</a:t>
            </a:r>
            <a:r>
              <a:rPr lang="fr-FR" sz="1600" b="1" dirty="0" smtClean="0">
                <a:solidFill>
                  <a:srgbClr val="0000FF"/>
                </a:solidFill>
                <a:latin typeface="Arial Black" panose="020B0A04020102020204" pitchFamily="34" charset="0"/>
              </a:rPr>
              <a:t>  </a:t>
            </a:r>
            <a:r>
              <a:rPr lang="fr-FR" sz="1600" b="1" u="sng" dirty="0" smtClean="0">
                <a:solidFill>
                  <a:srgbClr val="0000FF"/>
                </a:solidFill>
                <a:latin typeface="Arial Black" panose="020B0A04020102020204" pitchFamily="34" charset="0"/>
              </a:rPr>
              <a:t>2017</a:t>
            </a:r>
            <a:r>
              <a:rPr lang="fr-FR" sz="1600" b="1"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2016</a:t>
            </a:r>
            <a:r>
              <a:rPr lang="fr-FR" sz="1600" dirty="0" smtClean="0">
                <a:solidFill>
                  <a:srgbClr val="0000FF"/>
                </a:solidFill>
                <a:latin typeface="Arial Black" panose="020B0A04020102020204" pitchFamily="34" charset="0"/>
              </a:rPr>
              <a:t> </a:t>
            </a:r>
            <a:r>
              <a:rPr lang="fr-FR" sz="1600" b="1"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2015</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2014</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2013</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2012</a:t>
            </a:r>
            <a:r>
              <a:rPr lang="fr-FR" sz="1600" dirty="0" smtClean="0">
                <a:solidFill>
                  <a:srgbClr val="0000FF"/>
                </a:solidFill>
                <a:latin typeface="Arial Black" panose="020B0A04020102020204" pitchFamily="34" charset="0"/>
              </a:rPr>
              <a:t> </a:t>
            </a:r>
            <a:endParaRPr lang="fr-FR" sz="1600" u="sng" dirty="0" smtClean="0">
              <a:solidFill>
                <a:srgbClr val="0000FF"/>
              </a:solidFill>
              <a:latin typeface="Arial Black" panose="020B0A04020102020204" pitchFamily="34" charset="0"/>
            </a:endParaRPr>
          </a:p>
          <a:p>
            <a:pPr algn="ctr">
              <a:lnSpc>
                <a:spcPct val="200000"/>
              </a:lnSpc>
            </a:pP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2011</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2010</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2009</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2008</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2007</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2006</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2005</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2004</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2003</a:t>
            </a:r>
            <a:r>
              <a:rPr lang="fr-FR" sz="1600" dirty="0" smtClean="0">
                <a:solidFill>
                  <a:srgbClr val="0000FF"/>
                </a:solidFill>
                <a:latin typeface="Arial Black" panose="020B0A04020102020204" pitchFamily="34" charset="0"/>
              </a:rPr>
              <a:t>  </a:t>
            </a:r>
            <a:r>
              <a:rPr lang="fr-FR" sz="1600" u="sng" dirty="0" smtClean="0">
                <a:solidFill>
                  <a:srgbClr val="0000FF"/>
                </a:solidFill>
                <a:latin typeface="Arial Black" panose="020B0A04020102020204" pitchFamily="34" charset="0"/>
              </a:rPr>
              <a:t>2002 </a:t>
            </a:r>
          </a:p>
        </p:txBody>
      </p:sp>
    </p:spTree>
  </p:cSld>
  <p:clrMapOvr>
    <a:masterClrMapping/>
  </p:clrMapOvr>
  <p:transition spd="med"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879475" y="84138"/>
            <a:ext cx="384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  -  ECOLES D’ ETE</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942" y="450850"/>
            <a:ext cx="6591971"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rot="20410324">
            <a:off x="1381853" y="2434998"/>
            <a:ext cx="1633781" cy="369332"/>
          </a:xfrm>
          <a:prstGeom prst="rect">
            <a:avLst/>
          </a:prstGeom>
          <a:solidFill>
            <a:srgbClr val="FFFF00"/>
          </a:solidFill>
          <a:ln>
            <a:solidFill>
              <a:srgbClr val="FFC000"/>
            </a:solidFill>
          </a:ln>
        </p:spPr>
        <p:txBody>
          <a:bodyPr wrap="none" rtlCol="0">
            <a:spAutoFit/>
          </a:bodyPr>
          <a:lstStyle/>
          <a:p>
            <a:r>
              <a:rPr lang="fr-FR" dirty="0" smtClean="0">
                <a:solidFill>
                  <a:srgbClr val="C00000"/>
                </a:solidFill>
                <a:latin typeface="Arial Black" panose="020B0A04020102020204" pitchFamily="34" charset="0"/>
              </a:rPr>
              <a:t>ANNONCE !</a:t>
            </a:r>
            <a:endParaRPr lang="fr-FR" dirty="0">
              <a:solidFill>
                <a:srgbClr val="C00000"/>
              </a:solidFill>
              <a:latin typeface="Arial Black" panose="020B0A04020102020204" pitchFamily="34" charset="0"/>
            </a:endParaRPr>
          </a:p>
        </p:txBody>
      </p:sp>
    </p:spTree>
  </p:cSld>
  <p:clrMapOvr>
    <a:masterClrMapping/>
  </p:clrMapOvr>
  <p:transition spd="med" advClick="0" advTm="1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999" t="33352" r="15086" b="7500"/>
          <a:stretch/>
        </p:blipFill>
        <p:spPr bwMode="auto">
          <a:xfrm>
            <a:off x="1403648" y="1556792"/>
            <a:ext cx="621214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 Box 7"/>
          <p:cNvSpPr txBox="1">
            <a:spLocks noChangeArrowheads="1"/>
          </p:cNvSpPr>
          <p:nvPr/>
        </p:nvSpPr>
        <p:spPr bwMode="auto">
          <a:xfrm>
            <a:off x="879475" y="84138"/>
            <a:ext cx="384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  -  ECOLES D’ ETE</a:t>
            </a:r>
          </a:p>
        </p:txBody>
      </p:sp>
      <p:sp>
        <p:nvSpPr>
          <p:cNvPr id="2" name="ZoneTexte 1"/>
          <p:cNvSpPr txBox="1"/>
          <p:nvPr/>
        </p:nvSpPr>
        <p:spPr>
          <a:xfrm>
            <a:off x="1525571" y="1111417"/>
            <a:ext cx="5968301" cy="369332"/>
          </a:xfrm>
          <a:prstGeom prst="rect">
            <a:avLst/>
          </a:prstGeom>
          <a:noFill/>
        </p:spPr>
        <p:txBody>
          <a:bodyPr wrap="none" rtlCol="0">
            <a:spAutoFit/>
          </a:bodyPr>
          <a:lstStyle/>
          <a:p>
            <a:r>
              <a:rPr lang="fr-FR" dirty="0" smtClean="0"/>
              <a:t>La dernière école d’été avait eu lieu à Bordeaux en 2017</a:t>
            </a:r>
            <a:endParaRPr lang="fr-FR" dirty="0"/>
          </a:p>
        </p:txBody>
      </p:sp>
    </p:spTree>
    <p:extLst>
      <p:ext uri="{BB962C8B-B14F-4D97-AF65-F5344CB8AC3E}">
        <p14:creationId xmlns:p14="http://schemas.microsoft.com/office/powerpoint/2010/main" val="2531453122"/>
      </p:ext>
    </p:extLst>
  </p:cSld>
  <p:clrMapOvr>
    <a:masterClrMapping/>
  </p:clrMapOvr>
  <p:transition spd="med" advClick="0" advTm="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79475" y="8413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4" y="1160748"/>
            <a:ext cx="8122885" cy="52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995936" y="616888"/>
            <a:ext cx="1342034" cy="400110"/>
          </a:xfrm>
          <a:prstGeom prst="rect">
            <a:avLst/>
          </a:prstGeom>
          <a:noFill/>
        </p:spPr>
        <p:txBody>
          <a:bodyPr wrap="none" rtlCol="0">
            <a:spAutoFit/>
          </a:bodyPr>
          <a:lstStyle/>
          <a:p>
            <a:r>
              <a:rPr lang="fr-FR" sz="2000" dirty="0" smtClean="0">
                <a:solidFill>
                  <a:schemeClr val="bg1">
                    <a:lumMod val="50000"/>
                  </a:schemeClr>
                </a:solidFill>
                <a:latin typeface="Arial Black" panose="020B0A04020102020204" pitchFamily="34" charset="0"/>
              </a:rPr>
              <a:t>Enquête</a:t>
            </a:r>
            <a:endParaRPr lang="fr-FR" sz="2000" dirty="0">
              <a:solidFill>
                <a:schemeClr val="bg1">
                  <a:lumMod val="50000"/>
                </a:schemeClr>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0" y="498698"/>
            <a:ext cx="1059280" cy="6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rot="20186598">
            <a:off x="1942395" y="4169138"/>
            <a:ext cx="6123151" cy="369332"/>
          </a:xfrm>
          <a:prstGeom prst="rect">
            <a:avLst/>
          </a:prstGeom>
          <a:solidFill>
            <a:srgbClr val="FFFF00"/>
          </a:solidFill>
          <a:ln>
            <a:solidFill>
              <a:srgbClr val="FFC000"/>
            </a:solidFill>
          </a:ln>
        </p:spPr>
        <p:txBody>
          <a:bodyPr wrap="none" rtlCol="0">
            <a:spAutoFit/>
          </a:bodyPr>
          <a:lstStyle/>
          <a:p>
            <a:r>
              <a:rPr lang="fr-FR" dirty="0" smtClean="0">
                <a:latin typeface="Candara" panose="020E0502030303020204" pitchFamily="34" charset="0"/>
              </a:rPr>
              <a:t>Les résultats seront présentés pendant l’Assemblée Générale</a:t>
            </a:r>
            <a:endParaRPr lang="fr-FR" dirty="0">
              <a:latin typeface="Candara" panose="020E0502030303020204" pitchFamily="34" charset="0"/>
            </a:endParaRPr>
          </a:p>
        </p:txBody>
      </p:sp>
    </p:spTree>
  </p:cSld>
  <p:clrMapOvr>
    <a:masterClrMapping/>
  </p:clrMapOvr>
  <p:transition spd="med" advClick="0"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79475" y="8413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8123275"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136739"/>
      </p:ext>
    </p:extLst>
  </p:cSld>
  <p:clrMapOvr>
    <a:masterClrMapping/>
  </p:clrMapOvr>
  <p:transition spd="med"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79475" y="84138"/>
            <a:ext cx="3653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smtClean="0">
                <a:solidFill>
                  <a:schemeClr val="bg1"/>
                </a:solidFill>
                <a:latin typeface="Arial Black" pitchFamily="34" charset="0"/>
              </a:rPr>
              <a:t>Publications - Bibliographie</a:t>
            </a:r>
            <a:endParaRPr lang="fr-FR" b="1" dirty="0">
              <a:solidFill>
                <a:schemeClr val="bg1"/>
              </a:solidFill>
              <a:latin typeface="Arial Black"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59" y="544516"/>
            <a:ext cx="8436203" cy="628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894222"/>
      </p:ext>
    </p:extLst>
  </p:cSld>
  <p:clrMapOvr>
    <a:masterClrMapping/>
  </p:clrMapOvr>
  <p:transition spd="med" advClick="0"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866775"/>
            <a:ext cx="74199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Text Box 9"/>
          <p:cNvSpPr txBox="1">
            <a:spLocks noChangeArrowheads="1"/>
          </p:cNvSpPr>
          <p:nvPr/>
        </p:nvSpPr>
        <p:spPr bwMode="auto">
          <a:xfrm>
            <a:off x="879475" y="84138"/>
            <a:ext cx="248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CONSTRUCTEURS</a:t>
            </a:r>
          </a:p>
        </p:txBody>
      </p:sp>
      <p:pic>
        <p:nvPicPr>
          <p:cNvPr id="21512" name="Picture 11" descr="im_1"/>
          <p:cNvPicPr preferRelativeResize="0">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758853"/>
            <a:ext cx="129601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im_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73587" y="4768566"/>
            <a:ext cx="1445188"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im_3"/>
          <p:cNvPicPr>
            <a:picLocks noChangeAspect="1" noChangeArrowheads="1" noCrop="1"/>
          </p:cNvPicPr>
          <p:nvPr/>
        </p:nvPicPr>
        <p:blipFill>
          <a:blip r:embed="rId6">
            <a:clrChange>
              <a:clrFrom>
                <a:srgbClr val="FDFEFC"/>
              </a:clrFrom>
              <a:clrTo>
                <a:srgbClr val="FDFEFC">
                  <a:alpha val="0"/>
                </a:srgbClr>
              </a:clrTo>
            </a:clrChange>
            <a:extLst>
              <a:ext uri="{28A0092B-C50C-407E-A947-70E740481C1C}">
                <a14:useLocalDpi xmlns:a14="http://schemas.microsoft.com/office/drawing/2010/main" val="0"/>
              </a:ext>
            </a:extLst>
          </a:blip>
          <a:srcRect/>
          <a:stretch>
            <a:fillRect/>
          </a:stretch>
        </p:blipFill>
        <p:spPr bwMode="auto">
          <a:xfrm>
            <a:off x="1511660" y="4751200"/>
            <a:ext cx="1339495"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9"/>
          <p:cNvPicPr>
            <a:picLocks noChangeAspect="1" noChangeArrowheads="1"/>
          </p:cNvPicPr>
          <p:nvPr/>
        </p:nvPicPr>
        <p:blipFill>
          <a:blip r:embed="rId3">
            <a:extLst>
              <a:ext uri="{28A0092B-C50C-407E-A947-70E740481C1C}">
                <a14:useLocalDpi xmlns:a14="http://schemas.microsoft.com/office/drawing/2010/main" val="0"/>
              </a:ext>
            </a:extLst>
          </a:blip>
          <a:srcRect t="3891"/>
          <a:stretch>
            <a:fillRect/>
          </a:stretch>
        </p:blipFill>
        <p:spPr bwMode="auto">
          <a:xfrm>
            <a:off x="863600" y="512763"/>
            <a:ext cx="7956550" cy="61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15"/>
          <p:cNvSpPr txBox="1">
            <a:spLocks noChangeArrowheads="1"/>
          </p:cNvSpPr>
          <p:nvPr/>
        </p:nvSpPr>
        <p:spPr bwMode="auto">
          <a:xfrm>
            <a:off x="879475" y="841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ANNONCES</a:t>
            </a:r>
          </a:p>
        </p:txBody>
      </p:sp>
      <p:pic>
        <p:nvPicPr>
          <p:cNvPr id="22532" name="Picture 6" descr="cacemi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605" y="1618443"/>
            <a:ext cx="1980927" cy="1100834"/>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32" descr="ins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446" y="4455575"/>
            <a:ext cx="3372867" cy="32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4" descr="sigle_jr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602831"/>
            <a:ext cx="1729409" cy="492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9" name="Picture 35" descr="INPG_CMT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335" y="2149340"/>
            <a:ext cx="2371080" cy="145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760577"/>
            <a:ext cx="1951037" cy="136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6643" y="5157192"/>
            <a:ext cx="5405163" cy="1282306"/>
          </a:xfrm>
          <a:prstGeom prst="rect">
            <a:avLst/>
          </a:prstGeom>
          <a:ln>
            <a:solidFill>
              <a:schemeClr val="bg1">
                <a:lumMod val="75000"/>
              </a:schemeClr>
            </a:solidFill>
          </a:ln>
        </p:spPr>
      </p:pic>
      <p:pic>
        <p:nvPicPr>
          <p:cNvPr id="819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5450" y="3971949"/>
            <a:ext cx="1739252" cy="48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6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611568"/>
            <a:ext cx="8515623" cy="594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ext Box 4"/>
          <p:cNvSpPr txBox="1">
            <a:spLocks noChangeArrowheads="1"/>
          </p:cNvSpPr>
          <p:nvPr/>
        </p:nvSpPr>
        <p:spPr bwMode="auto">
          <a:xfrm>
            <a:off x="879475" y="841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ANNONCES</a:t>
            </a:r>
          </a:p>
        </p:txBody>
      </p:sp>
      <p:grpSp>
        <p:nvGrpSpPr>
          <p:cNvPr id="2" name="Groupe 1"/>
          <p:cNvGrpSpPr/>
          <p:nvPr/>
        </p:nvGrpSpPr>
        <p:grpSpPr>
          <a:xfrm>
            <a:off x="4067944" y="1360760"/>
            <a:ext cx="1150938" cy="466725"/>
            <a:chOff x="3959932" y="1268760"/>
            <a:chExt cx="1150938" cy="466725"/>
          </a:xfrm>
        </p:grpSpPr>
        <p:sp>
          <p:nvSpPr>
            <p:cNvPr id="24581" name="Rectangle 20"/>
            <p:cNvSpPr>
              <a:spLocks noChangeArrowheads="1"/>
            </p:cNvSpPr>
            <p:nvPr/>
          </p:nvSpPr>
          <p:spPr bwMode="auto">
            <a:xfrm>
              <a:off x="3959932" y="1268760"/>
              <a:ext cx="1150938" cy="466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4582" name="Picture 13" descr="3d_emai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5600" y="1472717"/>
              <a:ext cx="6842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advClick="0" advTm="8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3"/>
          <p:cNvSpPr txBox="1">
            <a:spLocks noChangeArrowheads="1"/>
          </p:cNvSpPr>
          <p:nvPr/>
        </p:nvSpPr>
        <p:spPr bwMode="auto">
          <a:xfrm>
            <a:off x="879475" y="841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ANNONCES</a:t>
            </a:r>
          </a:p>
        </p:txBody>
      </p:sp>
      <p:sp>
        <p:nvSpPr>
          <p:cNvPr id="25604" name="Rectangle 22"/>
          <p:cNvSpPr>
            <a:spLocks noChangeArrowheads="1"/>
          </p:cNvSpPr>
          <p:nvPr/>
        </p:nvSpPr>
        <p:spPr bwMode="auto">
          <a:xfrm>
            <a:off x="1971409" y="1592474"/>
            <a:ext cx="115093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5605" name="Picture 23" descr="3d_emai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1409" y="1772655"/>
            <a:ext cx="540016" cy="1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09" y="620688"/>
            <a:ext cx="80962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rot="20977914">
            <a:off x="1021038" y="3713606"/>
            <a:ext cx="7645042" cy="461665"/>
          </a:xfrm>
          <a:prstGeom prst="rect">
            <a:avLst/>
          </a:prstGeom>
          <a:noFill/>
        </p:spPr>
        <p:txBody>
          <a:bodyPr wrap="none" rtlCol="0">
            <a:spAutoFit/>
          </a:bodyPr>
          <a:lstStyle/>
          <a:p>
            <a:r>
              <a:rPr lang="fr-FR" sz="2400" dirty="0" smtClean="0">
                <a:solidFill>
                  <a:schemeClr val="accent6">
                    <a:lumMod val="75000"/>
                  </a:schemeClr>
                </a:solidFill>
                <a:latin typeface="GorriSans" panose="03000000000000000000" pitchFamily="66" charset="0"/>
              </a:rPr>
              <a:t>Déposez gratuitement vos CV sur notre site</a:t>
            </a:r>
            <a:endParaRPr lang="fr-FR" sz="2400" dirty="0">
              <a:solidFill>
                <a:schemeClr val="accent6">
                  <a:lumMod val="75000"/>
                </a:schemeClr>
              </a:solidFill>
              <a:latin typeface="GorriSans" panose="03000000000000000000" pitchFamily="66" charset="0"/>
            </a:endParaRPr>
          </a:p>
        </p:txBody>
      </p:sp>
    </p:spTree>
  </p:cSld>
  <p:clrMapOvr>
    <a:masterClrMapping/>
  </p:clrMapOvr>
  <p:transition spd="med" advClick="0" advTm="6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696075" y="1633538"/>
            <a:ext cx="1439863"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00" name="Picture 15" descr="a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1741488"/>
            <a:ext cx="952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descr="a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700213"/>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2" descr="cont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922463"/>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3" descr="cotis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213677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42" descr="nor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5230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49" descr="gn_meba_sfp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622300"/>
            <a:ext cx="61563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50"/>
          <p:cNvSpPr txBox="1">
            <a:spLocks noChangeArrowheads="1"/>
          </p:cNvSpPr>
          <p:nvPr/>
        </p:nvSpPr>
        <p:spPr bwMode="auto">
          <a:xfrm>
            <a:off x="1906588" y="6562725"/>
            <a:ext cx="62595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900" i="1">
                <a:solidFill>
                  <a:srgbClr val="317E0E"/>
                </a:solidFill>
                <a:latin typeface="Courier New" pitchFamily="49" charset="0"/>
              </a:rPr>
              <a:t>pensez à la touche F5 pour vous assurer d'avoir la dernière version !...      (</a:t>
            </a:r>
            <a:r>
              <a:rPr lang="fr-FR" sz="900" i="1" u="sng">
                <a:solidFill>
                  <a:srgbClr val="317E0E"/>
                </a:solidFill>
                <a:latin typeface="Courier New" pitchFamily="49" charset="0"/>
              </a:rPr>
              <a:t>webmaster</a:t>
            </a:r>
            <a:r>
              <a:rPr lang="fr-FR" sz="900" i="1">
                <a:solidFill>
                  <a:srgbClr val="317E0E"/>
                </a:solidFill>
                <a:latin typeface="Courier New" pitchFamily="49" charset="0"/>
              </a:rPr>
              <a:t>)</a:t>
            </a:r>
          </a:p>
        </p:txBody>
      </p:sp>
      <p:sp>
        <p:nvSpPr>
          <p:cNvPr id="4125" name="Rectangle 51"/>
          <p:cNvSpPr>
            <a:spLocks noChangeArrowheads="1"/>
          </p:cNvSpPr>
          <p:nvPr/>
        </p:nvSpPr>
        <p:spPr bwMode="auto">
          <a:xfrm>
            <a:off x="1824968" y="546100"/>
            <a:ext cx="6299200" cy="6229350"/>
          </a:xfrm>
          <a:prstGeom prst="rect">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26" name="Line 52"/>
          <p:cNvSpPr>
            <a:spLocks noChangeShapeType="1"/>
          </p:cNvSpPr>
          <p:nvPr/>
        </p:nvSpPr>
        <p:spPr bwMode="auto">
          <a:xfrm>
            <a:off x="1943100" y="1630363"/>
            <a:ext cx="6119813"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2926" y="6017816"/>
            <a:ext cx="5376672" cy="493776"/>
          </a:xfrm>
          <a:prstGeom prst="rect">
            <a:avLst/>
          </a:prstGeom>
        </p:spPr>
      </p:pic>
      <p:sp>
        <p:nvSpPr>
          <p:cNvPr id="15" name="ZoneTexte 14"/>
          <p:cNvSpPr txBox="1"/>
          <p:nvPr/>
        </p:nvSpPr>
        <p:spPr>
          <a:xfrm>
            <a:off x="1907704" y="2504899"/>
            <a:ext cx="1709122" cy="1184940"/>
          </a:xfrm>
          <a:prstGeom prst="rect">
            <a:avLst/>
          </a:prstGeom>
          <a:noFill/>
        </p:spPr>
        <p:txBody>
          <a:bodyPr wrap="none" rtlCol="0">
            <a:spAutoFit/>
          </a:bodyPr>
          <a:lstStyle/>
          <a:p>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Activités</a:t>
            </a:r>
          </a:p>
          <a:p>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Réunions pédagogiques</a:t>
            </a:r>
          </a:p>
          <a:p>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Réunions thématiques</a:t>
            </a:r>
          </a:p>
          <a:p>
            <a:pPr>
              <a:spcBef>
                <a:spcPts val="0"/>
              </a:spcBef>
              <a:spcAft>
                <a:spcPts val="0"/>
              </a:spcAft>
            </a:pPr>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Ecoles d’été</a:t>
            </a:r>
          </a:p>
          <a:p>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Enquête</a:t>
            </a:r>
          </a:p>
          <a:p>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Echantillons tests</a:t>
            </a:r>
            <a:endParaRPr lang="fr-FR" sz="1100" dirty="0">
              <a:solidFill>
                <a:srgbClr val="0000FF"/>
              </a:solidFill>
              <a:latin typeface="Arial" panose="020B0604020202020204" pitchFamily="34" charset="0"/>
              <a:ea typeface="Ebrima" panose="02000000000000000000" pitchFamily="2" charset="0"/>
              <a:cs typeface="Arial" panose="020B0604020202020204" pitchFamily="34" charset="0"/>
            </a:endParaRPr>
          </a:p>
        </p:txBody>
      </p:sp>
      <p:sp>
        <p:nvSpPr>
          <p:cNvPr id="46" name="ZoneTexte 45"/>
          <p:cNvSpPr txBox="1"/>
          <p:nvPr/>
        </p:nvSpPr>
        <p:spPr>
          <a:xfrm>
            <a:off x="1950579" y="3897156"/>
            <a:ext cx="1218603" cy="1092607"/>
          </a:xfrm>
          <a:prstGeom prst="rect">
            <a:avLst/>
          </a:prstGeom>
          <a:noFill/>
        </p:spPr>
        <p:txBody>
          <a:bodyPr wrap="none" rtlCol="0">
            <a:spAutoFit/>
          </a:bodyPr>
          <a:lstStyle/>
          <a:p>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Divers</a:t>
            </a:r>
          </a:p>
          <a:p>
            <a:pPr>
              <a:spcAft>
                <a:spcPts val="300"/>
              </a:spcAft>
            </a:pP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Autres sites web</a:t>
            </a:r>
          </a:p>
          <a:p>
            <a:pPr>
              <a:spcAft>
                <a:spcPts val="300"/>
              </a:spcAft>
            </a:pP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Publications</a:t>
            </a: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
            </a:r>
            <a:b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b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Bibliographie</a:t>
            </a:r>
          </a:p>
          <a:p>
            <a:pPr>
              <a:spcAft>
                <a:spcPts val="300"/>
              </a:spcAft>
            </a:pP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Tutorial MEB</a:t>
            </a:r>
            <a:endParaRPr lang="fr-FR" sz="1100" dirty="0">
              <a:solidFill>
                <a:srgbClr val="0000FF"/>
              </a:solidFill>
              <a:latin typeface="Arial" panose="020B0604020202020204" pitchFamily="34" charset="0"/>
              <a:ea typeface="Ebrima" panose="02000000000000000000" pitchFamily="2" charset="0"/>
              <a:cs typeface="Arial" panose="020B0604020202020204" pitchFamily="34" charset="0"/>
            </a:endParaRPr>
          </a:p>
        </p:txBody>
      </p:sp>
      <p:sp>
        <p:nvSpPr>
          <p:cNvPr id="47" name="ZoneTexte 46"/>
          <p:cNvSpPr txBox="1"/>
          <p:nvPr/>
        </p:nvSpPr>
        <p:spPr>
          <a:xfrm>
            <a:off x="6422997" y="2206449"/>
            <a:ext cx="1701171" cy="1015663"/>
          </a:xfrm>
          <a:prstGeom prst="rect">
            <a:avLst/>
          </a:prstGeom>
          <a:noFill/>
        </p:spPr>
        <p:txBody>
          <a:bodyPr wrap="none" rtlCol="0">
            <a:spAutoFit/>
          </a:bodyPr>
          <a:lstStyle/>
          <a:p>
            <a:pPr algn="r"/>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Le Groupement</a:t>
            </a:r>
          </a:p>
          <a:p>
            <a:pPr algn="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Membres du conseil</a:t>
            </a:r>
          </a:p>
          <a:p>
            <a:pPr algn="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Historique</a:t>
            </a:r>
          </a:p>
          <a:p>
            <a:pPr algn="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Vie du groupement</a:t>
            </a:r>
          </a:p>
          <a:p>
            <a:pPr algn="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Statuts</a:t>
            </a:r>
            <a:endParaRPr lang="fr-FR" sz="1100" dirty="0">
              <a:solidFill>
                <a:srgbClr val="0000FF"/>
              </a:solidFill>
              <a:latin typeface="Arial" panose="020B0604020202020204" pitchFamily="34" charset="0"/>
              <a:ea typeface="Ebrima" panose="02000000000000000000" pitchFamily="2" charset="0"/>
              <a:cs typeface="Arial" panose="020B0604020202020204" pitchFamily="34" charset="0"/>
            </a:endParaRPr>
          </a:p>
        </p:txBody>
      </p:sp>
      <p:sp>
        <p:nvSpPr>
          <p:cNvPr id="48" name="ZoneTexte 47"/>
          <p:cNvSpPr txBox="1"/>
          <p:nvPr/>
        </p:nvSpPr>
        <p:spPr>
          <a:xfrm>
            <a:off x="6555248" y="3346573"/>
            <a:ext cx="1587294" cy="1184940"/>
          </a:xfrm>
          <a:prstGeom prst="rect">
            <a:avLst/>
          </a:prstGeom>
          <a:noFill/>
        </p:spPr>
        <p:txBody>
          <a:bodyPr wrap="none" rtlCol="0">
            <a:spAutoFit/>
          </a:bodyPr>
          <a:lstStyle/>
          <a:p>
            <a:pPr algn="r"/>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Annonces</a:t>
            </a:r>
          </a:p>
          <a:p>
            <a:pPr algn="r"/>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Formations</a:t>
            </a:r>
          </a:p>
          <a:p>
            <a:pPr algn="r"/>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Séminaires et congrès</a:t>
            </a:r>
          </a:p>
          <a:p>
            <a:pPr algn="r"/>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Offres d’emploi</a:t>
            </a:r>
          </a:p>
          <a:p>
            <a:pPr algn="r"/>
            <a:r>
              <a:rPr lang="fr-FR" sz="1100" dirty="0" smtClean="0">
                <a:solidFill>
                  <a:srgbClr val="0000FF"/>
                </a:solidFill>
                <a:latin typeface="Arial" panose="020B0604020202020204" pitchFamily="34" charset="0"/>
                <a:ea typeface="Ebrima" panose="02000000000000000000" pitchFamily="2" charset="0"/>
                <a:cs typeface="Arial" panose="020B0604020202020204" pitchFamily="34" charset="0"/>
              </a:rPr>
              <a:t>Demandes d’emploi</a:t>
            </a:r>
          </a:p>
          <a:p>
            <a:pPr algn="r"/>
            <a:r>
              <a:rPr lang="fr-FR" sz="1100" dirty="0" smtClean="0">
                <a:solidFill>
                  <a:srgbClr val="FF0000"/>
                </a:solidFill>
                <a:latin typeface="Arial" panose="020B0604020202020204" pitchFamily="34" charset="0"/>
                <a:ea typeface="Ebrima" panose="02000000000000000000" pitchFamily="2" charset="0"/>
                <a:cs typeface="Arial" panose="020B0604020202020204" pitchFamily="34" charset="0"/>
              </a:rPr>
              <a:t>Matériel d’occasion</a:t>
            </a:r>
            <a:endParaRPr lang="fr-FR" sz="1100" dirty="0">
              <a:solidFill>
                <a:srgbClr val="FF0000"/>
              </a:solidFill>
              <a:latin typeface="Arial" panose="020B0604020202020204" pitchFamily="34" charset="0"/>
              <a:ea typeface="Ebrima" panose="02000000000000000000" pitchFamily="2" charset="0"/>
              <a:cs typeface="Arial" panose="020B0604020202020204" pitchFamily="34" charset="0"/>
            </a:endParaRPr>
          </a:p>
        </p:txBody>
      </p:sp>
      <p:sp>
        <p:nvSpPr>
          <p:cNvPr id="49" name="ZoneTexte 48"/>
          <p:cNvSpPr txBox="1"/>
          <p:nvPr/>
        </p:nvSpPr>
        <p:spPr>
          <a:xfrm>
            <a:off x="6596734" y="4646568"/>
            <a:ext cx="1539204" cy="338554"/>
          </a:xfrm>
          <a:prstGeom prst="rect">
            <a:avLst/>
          </a:prstGeom>
          <a:noFill/>
        </p:spPr>
        <p:txBody>
          <a:bodyPr wrap="none" rtlCol="0">
            <a:spAutoFit/>
          </a:bodyPr>
          <a:lstStyle/>
          <a:p>
            <a:pPr algn="r"/>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Nos ouvrages</a:t>
            </a:r>
          </a:p>
        </p:txBody>
      </p:sp>
      <p:sp>
        <p:nvSpPr>
          <p:cNvPr id="50" name="ZoneTexte 49"/>
          <p:cNvSpPr txBox="1"/>
          <p:nvPr/>
        </p:nvSpPr>
        <p:spPr>
          <a:xfrm>
            <a:off x="1969420" y="4968461"/>
            <a:ext cx="1585690" cy="584775"/>
          </a:xfrm>
          <a:prstGeom prst="rect">
            <a:avLst/>
          </a:prstGeom>
          <a:noFill/>
        </p:spPr>
        <p:txBody>
          <a:bodyPr wrap="none" rtlCol="0">
            <a:spAutoFit/>
          </a:bodyPr>
          <a:lstStyle/>
          <a:p>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Distributeurs</a:t>
            </a:r>
          </a:p>
          <a:p>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Constructeurs</a:t>
            </a:r>
          </a:p>
        </p:txBody>
      </p:sp>
      <p:sp>
        <p:nvSpPr>
          <p:cNvPr id="4127" name="Line 53"/>
          <p:cNvSpPr>
            <a:spLocks noChangeShapeType="1"/>
          </p:cNvSpPr>
          <p:nvPr/>
        </p:nvSpPr>
        <p:spPr bwMode="auto">
          <a:xfrm>
            <a:off x="1943100" y="6022975"/>
            <a:ext cx="6119813"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ZoneTexte 50"/>
          <p:cNvSpPr txBox="1"/>
          <p:nvPr/>
        </p:nvSpPr>
        <p:spPr>
          <a:xfrm>
            <a:off x="4234306" y="5561598"/>
            <a:ext cx="2361544" cy="338554"/>
          </a:xfrm>
          <a:prstGeom prst="rect">
            <a:avLst/>
          </a:prstGeom>
          <a:noFill/>
        </p:spPr>
        <p:txBody>
          <a:bodyPr wrap="none" rtlCol="0">
            <a:spAutoFit/>
          </a:bodyPr>
          <a:lstStyle/>
          <a:p>
            <a:pPr algn="ctr"/>
            <a:r>
              <a:rPr lang="fr-FR" sz="1600" b="1" dirty="0" smtClean="0">
                <a:solidFill>
                  <a:srgbClr val="0000FF"/>
                </a:solidFill>
                <a:latin typeface="Arial" panose="020B0604020202020204" pitchFamily="34" charset="0"/>
                <a:ea typeface="Ebrima" panose="02000000000000000000" pitchFamily="2" charset="0"/>
                <a:cs typeface="Arial" panose="020B0604020202020204" pitchFamily="34" charset="0"/>
              </a:rPr>
              <a:t>Forum de discussions</a:t>
            </a:r>
          </a:p>
        </p:txBody>
      </p:sp>
      <p:pic>
        <p:nvPicPr>
          <p:cNvPr id="4" name="Imag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1543" y="1917740"/>
            <a:ext cx="2819400" cy="3495675"/>
          </a:xfrm>
          <a:prstGeom prst="rect">
            <a:avLst/>
          </a:prstGeom>
        </p:spPr>
      </p:pic>
    </p:spTree>
  </p:cSld>
  <p:clrMapOvr>
    <a:masterClrMapping/>
  </p:clrMapOvr>
  <p:transition spd="med" advClick="0"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187"/>
          <a:stretch/>
        </p:blipFill>
        <p:spPr bwMode="auto">
          <a:xfrm>
            <a:off x="1223628" y="692732"/>
            <a:ext cx="7250272" cy="131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descr="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06033" y="1296417"/>
            <a:ext cx="6127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879475" y="841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ANNONCES</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12" y="2132856"/>
            <a:ext cx="7158135" cy="456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rot="20977914">
            <a:off x="3294290" y="3777710"/>
            <a:ext cx="5223481" cy="1631216"/>
          </a:xfrm>
          <a:prstGeom prst="rect">
            <a:avLst/>
          </a:prstGeom>
          <a:solidFill>
            <a:srgbClr val="FFFF99"/>
          </a:solidFill>
          <a:ln>
            <a:solidFill>
              <a:srgbClr val="FFC000"/>
            </a:solidFill>
          </a:ln>
        </p:spPr>
        <p:txBody>
          <a:bodyPr wrap="square" rtlCol="0">
            <a:spAutoFit/>
          </a:bodyPr>
          <a:lstStyle/>
          <a:p>
            <a:pPr algn="ctr"/>
            <a:r>
              <a:rPr lang="fr-FR" sz="2000" dirty="0" smtClean="0">
                <a:solidFill>
                  <a:schemeClr val="accent6">
                    <a:lumMod val="75000"/>
                  </a:schemeClr>
                </a:solidFill>
                <a:latin typeface="GorriSans" panose="03000000000000000000" pitchFamily="66" charset="0"/>
              </a:rPr>
              <a:t>Déposez gratuitement vos annonces sur notre site :</a:t>
            </a:r>
          </a:p>
          <a:p>
            <a:pPr algn="ctr"/>
            <a:endParaRPr lang="fr-FR" sz="2000" dirty="0" smtClean="0">
              <a:solidFill>
                <a:schemeClr val="accent6">
                  <a:lumMod val="75000"/>
                </a:schemeClr>
              </a:solidFill>
              <a:latin typeface="GorriSans" panose="03000000000000000000" pitchFamily="66" charset="0"/>
            </a:endParaRPr>
          </a:p>
          <a:p>
            <a:pPr algn="ctr"/>
            <a:r>
              <a:rPr lang="fr-FR" sz="2000" dirty="0">
                <a:solidFill>
                  <a:schemeClr val="accent6">
                    <a:lumMod val="75000"/>
                  </a:schemeClr>
                </a:solidFill>
                <a:latin typeface="GorriSans" panose="03000000000000000000" pitchFamily="66" charset="0"/>
              </a:rPr>
              <a:t> </a:t>
            </a:r>
            <a:r>
              <a:rPr lang="fr-FR" sz="2000" dirty="0" smtClean="0">
                <a:solidFill>
                  <a:schemeClr val="accent6">
                    <a:lumMod val="75000"/>
                  </a:schemeClr>
                </a:solidFill>
                <a:latin typeface="GorriSans" panose="03000000000000000000" pitchFamily="66" charset="0"/>
              </a:rPr>
              <a:t>vente, don ou recherche de matériel</a:t>
            </a:r>
            <a:endParaRPr lang="fr-FR" sz="2000" dirty="0">
              <a:solidFill>
                <a:schemeClr val="accent6">
                  <a:lumMod val="75000"/>
                </a:schemeClr>
              </a:solidFill>
              <a:latin typeface="GorriSans" panose="03000000000000000000" pitchFamily="66" charset="0"/>
            </a:endParaRPr>
          </a:p>
        </p:txBody>
      </p:sp>
    </p:spTree>
  </p:cSld>
  <p:clrMapOvr>
    <a:masterClrMapping/>
  </p:clrMapOvr>
  <p:transition spd="med" advClick="0" advTm="8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8"/>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19" y="584684"/>
            <a:ext cx="809132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6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CC"/>
                </a:solidFill>
              </a:rPr>
              <a:t>ISBN : </a:t>
            </a:r>
            <a:r>
              <a:rPr lang="fr-FR" sz="1000" dirty="0" smtClean="0">
                <a:solidFill>
                  <a:srgbClr val="FFFFCC"/>
                </a:solidFill>
              </a:rPr>
              <a:t>978-2-7598-2322-2</a:t>
            </a:r>
            <a:endParaRPr lang="fr-FR" sz="1000" dirty="0">
              <a:solidFill>
                <a:srgbClr val="FFFFCC"/>
              </a:solidFill>
            </a:endParaRP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28678" name="Text Box 15"/>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pic>
        <p:nvPicPr>
          <p:cNvPr id="2" name="Image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0675" y="504308"/>
            <a:ext cx="4145610" cy="6120000"/>
          </a:xfrm>
          <a:prstGeom prst="rect">
            <a:avLst/>
          </a:prstGeom>
        </p:spPr>
      </p:pic>
      <p:sp>
        <p:nvSpPr>
          <p:cNvPr id="18"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 name="Text Box 4"/>
          <p:cNvSpPr txBox="1">
            <a:spLocks noChangeArrowheads="1"/>
          </p:cNvSpPr>
          <p:nvPr/>
        </p:nvSpPr>
        <p:spPr bwMode="auto">
          <a:xfrm>
            <a:off x="5112060" y="62166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a:t>
            </a:r>
            <a:r>
              <a:rPr lang="fr-FR" sz="1000" dirty="0" smtClean="0">
                <a:solidFill>
                  <a:srgbClr val="FFFF99"/>
                </a:solidFill>
              </a:rPr>
              <a:t>978-2-7598-2322-2</a:t>
            </a:r>
            <a:endParaRPr lang="fr-FR" sz="1000" dirty="0">
              <a:solidFill>
                <a:srgbClr val="FFFF99"/>
              </a:solidFill>
            </a:endParaRPr>
          </a:p>
        </p:txBody>
      </p:sp>
      <p:sp>
        <p:nvSpPr>
          <p:cNvPr id="4" name="Ruban vers le bas 3"/>
          <p:cNvSpPr/>
          <p:nvPr/>
        </p:nvSpPr>
        <p:spPr>
          <a:xfrm>
            <a:off x="2212690" y="620688"/>
            <a:ext cx="5112568" cy="360040"/>
          </a:xfrm>
          <a:prstGeom prst="ribbon">
            <a:avLst>
              <a:gd name="adj1" fmla="val 32485"/>
              <a:gd name="adj2" fmla="val 674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FF0000"/>
                </a:solidFill>
                <a:latin typeface="Calibri" panose="020F0502020204030204" pitchFamily="34" charset="0"/>
                <a:cs typeface="Calibri" panose="020F0502020204030204" pitchFamily="34" charset="0"/>
              </a:rPr>
              <a:t>Parution décembre 2018 </a:t>
            </a:r>
            <a:endParaRPr lang="fr-FR" sz="1600" b="1" dirty="0">
              <a:solidFill>
                <a:srgbClr val="FF0000"/>
              </a:solidFill>
              <a:latin typeface="Calibri" panose="020F0502020204030204" pitchFamily="34" charset="0"/>
              <a:cs typeface="Calibri" panose="020F0502020204030204" pitchFamily="34" charset="0"/>
            </a:endParaRPr>
          </a:p>
        </p:txBody>
      </p:sp>
      <p:sp>
        <p:nvSpPr>
          <p:cNvPr id="23" name="Text Box 4"/>
          <p:cNvSpPr txBox="1">
            <a:spLocks noChangeArrowheads="1"/>
          </p:cNvSpPr>
          <p:nvPr/>
        </p:nvSpPr>
        <p:spPr bwMode="auto">
          <a:xfrm>
            <a:off x="5003800" y="1157796"/>
            <a:ext cx="3822389" cy="502869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900" dirty="0">
                <a:solidFill>
                  <a:srgbClr val="FFFF99"/>
                </a:solidFill>
              </a:rPr>
              <a:t>La microscopie électronique à balayage et les microanalyses associées sont impliquées dans des </a:t>
            </a:r>
            <a:r>
              <a:rPr lang="fr-FR" sz="900" dirty="0" smtClean="0">
                <a:solidFill>
                  <a:srgbClr val="FFFF99"/>
                </a:solidFill>
              </a:rPr>
              <a:t>domaines </a:t>
            </a:r>
            <a:r>
              <a:rPr lang="fr-FR" sz="900" dirty="0">
                <a:solidFill>
                  <a:srgbClr val="FFFF99"/>
                </a:solidFill>
              </a:rPr>
              <a:t>extrêmement variés, aussi bien dans les milieux académiques que dans les milieux industriels. L'ensemble des bases </a:t>
            </a:r>
            <a:r>
              <a:rPr lang="fr-FR" sz="900" dirty="0" smtClean="0">
                <a:solidFill>
                  <a:srgbClr val="FFFF99"/>
                </a:solidFill>
              </a:rPr>
              <a:t>théoriques (interactions électrons-matière, rayonnement X), </a:t>
            </a:r>
            <a:r>
              <a:rPr lang="fr-FR" sz="900" dirty="0">
                <a:solidFill>
                  <a:srgbClr val="FFFF99"/>
                </a:solidFill>
              </a:rPr>
              <a:t>les principales </a:t>
            </a:r>
            <a:r>
              <a:rPr lang="fr-FR" sz="900" dirty="0" smtClean="0">
                <a:solidFill>
                  <a:srgbClr val="FFFF99"/>
                </a:solidFill>
              </a:rPr>
              <a:t>caractéristiques techniques (canon, optique électronique, détecteurs, vide et maintenance), </a:t>
            </a:r>
            <a:r>
              <a:rPr lang="fr-FR" sz="900" dirty="0">
                <a:solidFill>
                  <a:srgbClr val="FFFF99"/>
                </a:solidFill>
              </a:rPr>
              <a:t>ainsi que des compléments pratiques d'utilisation </a:t>
            </a:r>
            <a:r>
              <a:rPr lang="fr-FR" sz="900" dirty="0" smtClean="0">
                <a:solidFill>
                  <a:srgbClr val="FFFF99"/>
                </a:solidFill>
              </a:rPr>
              <a:t>liés </a:t>
            </a:r>
            <a:r>
              <a:rPr lang="fr-FR" sz="900" dirty="0">
                <a:solidFill>
                  <a:srgbClr val="FFFF99"/>
                </a:solidFill>
              </a:rPr>
              <a:t>à ces disciplines sont développés dans cet ouvrage. Les </a:t>
            </a:r>
            <a:r>
              <a:rPr lang="fr-FR" sz="900" dirty="0" smtClean="0">
                <a:solidFill>
                  <a:srgbClr val="FFFF99"/>
                </a:solidFill>
              </a:rPr>
              <a:t>microscopes </a:t>
            </a:r>
            <a:r>
              <a:rPr lang="fr-FR" sz="900" dirty="0">
                <a:solidFill>
                  <a:srgbClr val="FFFF99"/>
                </a:solidFill>
              </a:rPr>
              <a:t>électroniques sous haut vide ou vide contrôlé sont </a:t>
            </a:r>
            <a:r>
              <a:rPr lang="fr-FR" sz="900" dirty="0" smtClean="0">
                <a:solidFill>
                  <a:srgbClr val="FFFF99"/>
                </a:solidFill>
              </a:rPr>
              <a:t>ainsi amplement détaillés, de même que </a:t>
            </a:r>
            <a:r>
              <a:rPr lang="fr-FR" sz="900" dirty="0">
                <a:solidFill>
                  <a:srgbClr val="FFFF99"/>
                </a:solidFill>
              </a:rPr>
              <a:t>les microanalyses </a:t>
            </a:r>
            <a:r>
              <a:rPr lang="fr-FR" sz="900" dirty="0" smtClean="0">
                <a:solidFill>
                  <a:srgbClr val="FFFF99"/>
                </a:solidFill>
              </a:rPr>
              <a:t>EDS, WDS et EBSD. A coté de ces piliers structurants, d’autres techniques d’analyse ou d’observation sont abordées, telles que l’analyse TKD et l’imagerie 3D, </a:t>
            </a:r>
            <a:r>
              <a:rPr lang="fr-FR" sz="900" dirty="0">
                <a:solidFill>
                  <a:srgbClr val="FFFF99"/>
                </a:solidFill>
              </a:rPr>
              <a:t>le FIB, les simulations de Monte-Carlo et les essais in-situ, </a:t>
            </a:r>
            <a:r>
              <a:rPr lang="fr-FR" sz="900" dirty="0" smtClean="0">
                <a:solidFill>
                  <a:srgbClr val="FFFF99"/>
                </a:solidFill>
              </a:rPr>
              <a:t>l’ECCI et la microanalyse des couches minces. Des notions sur les échantillons biologiques, le </a:t>
            </a:r>
            <a:r>
              <a:rPr lang="fr-FR" sz="900" dirty="0" err="1" smtClean="0">
                <a:solidFill>
                  <a:srgbClr val="FFFF99"/>
                </a:solidFill>
              </a:rPr>
              <a:t>raman</a:t>
            </a:r>
            <a:r>
              <a:rPr lang="fr-FR" sz="900" dirty="0" smtClean="0">
                <a:solidFill>
                  <a:srgbClr val="FFFF99"/>
                </a:solidFill>
              </a:rPr>
              <a:t> ou la </a:t>
            </a:r>
            <a:r>
              <a:rPr lang="fr-FR" sz="900" dirty="0" err="1" smtClean="0">
                <a:solidFill>
                  <a:srgbClr val="FFFF99"/>
                </a:solidFill>
              </a:rPr>
              <a:t>cathodo</a:t>
            </a:r>
            <a:r>
              <a:rPr lang="fr-FR" sz="900" dirty="0" smtClean="0">
                <a:solidFill>
                  <a:srgbClr val="FFFF99"/>
                </a:solidFill>
              </a:rPr>
              <a:t>-luminescence, etc. sont présentées.</a:t>
            </a:r>
          </a:p>
          <a:p>
            <a:pPr algn="just" eaLnBrk="1" hangingPunct="1"/>
            <a:endParaRPr lang="fr-FR" sz="900" dirty="0">
              <a:solidFill>
                <a:srgbClr val="FFFF99"/>
              </a:solidFill>
            </a:endParaRPr>
          </a:p>
          <a:p>
            <a:pPr algn="just" eaLnBrk="1" hangingPunct="1"/>
            <a:r>
              <a:rPr lang="fr-FR" sz="900" dirty="0" smtClean="0">
                <a:solidFill>
                  <a:srgbClr val="FFFF99"/>
                </a:solidFill>
              </a:rPr>
              <a:t>Ce </a:t>
            </a:r>
            <a:r>
              <a:rPr lang="fr-FR" sz="900" dirty="0">
                <a:solidFill>
                  <a:srgbClr val="FFFF99"/>
                </a:solidFill>
              </a:rPr>
              <a:t>volume en langue française, unique, est la </a:t>
            </a:r>
            <a:r>
              <a:rPr lang="fr-FR" sz="900" dirty="0" smtClean="0">
                <a:solidFill>
                  <a:srgbClr val="FFFF99"/>
                </a:solidFill>
              </a:rPr>
              <a:t>nouvelle version de l’édition </a:t>
            </a:r>
            <a:r>
              <a:rPr lang="fr-FR" sz="900" dirty="0">
                <a:solidFill>
                  <a:srgbClr val="FFFF99"/>
                </a:solidFill>
              </a:rPr>
              <a:t>de </a:t>
            </a:r>
            <a:r>
              <a:rPr lang="fr-FR" sz="900" dirty="0" smtClean="0">
                <a:solidFill>
                  <a:srgbClr val="FFFF99"/>
                </a:solidFill>
              </a:rPr>
              <a:t>2008, </a:t>
            </a:r>
            <a:r>
              <a:rPr lang="fr-FR" sz="900" dirty="0">
                <a:solidFill>
                  <a:srgbClr val="FFFF99"/>
                </a:solidFill>
              </a:rPr>
              <a:t>aujourd'hui </a:t>
            </a:r>
            <a:r>
              <a:rPr lang="fr-FR" sz="900" dirty="0" smtClean="0">
                <a:solidFill>
                  <a:srgbClr val="FFFF99"/>
                </a:solidFill>
              </a:rPr>
              <a:t>épuisée</a:t>
            </a:r>
            <a:r>
              <a:rPr lang="fr-FR" sz="900" dirty="0">
                <a:solidFill>
                  <a:srgbClr val="FFFF99"/>
                </a:solidFill>
              </a:rPr>
              <a:t>. Il </a:t>
            </a:r>
            <a:r>
              <a:rPr lang="fr-FR" sz="900" dirty="0" smtClean="0">
                <a:solidFill>
                  <a:srgbClr val="FFFF99"/>
                </a:solidFill>
              </a:rPr>
              <a:t>regroupe, principalement, </a:t>
            </a:r>
            <a:r>
              <a:rPr lang="fr-FR" sz="900" dirty="0">
                <a:solidFill>
                  <a:srgbClr val="FFFF99"/>
                </a:solidFill>
              </a:rPr>
              <a:t>les cours dispensés lors de l'école d'été de </a:t>
            </a:r>
            <a:r>
              <a:rPr lang="fr-FR" sz="900" dirty="0" smtClean="0">
                <a:solidFill>
                  <a:srgbClr val="FFFF99"/>
                </a:solidFill>
              </a:rPr>
              <a:t>Saint-Martin </a:t>
            </a:r>
            <a:r>
              <a:rPr lang="fr-FR" sz="900" dirty="0">
                <a:solidFill>
                  <a:srgbClr val="FFFF99"/>
                </a:solidFill>
              </a:rPr>
              <a:t>d'Hères en 2006, organisée par le Groupement National de Microscopie Électronique à Balayage et de microAnalyses (GN-MEBA</a:t>
            </a:r>
            <a:r>
              <a:rPr lang="fr-FR" sz="900" dirty="0" smtClean="0">
                <a:solidFill>
                  <a:srgbClr val="FFFF99"/>
                </a:solidFill>
              </a:rPr>
              <a:t>) et les laboratoires locaux mais l’ensemble a été revu et complété par de nouveaux chapitres.</a:t>
            </a:r>
            <a:r>
              <a:rPr lang="fr-FR" sz="900" dirty="0">
                <a:solidFill>
                  <a:srgbClr val="FFFF99"/>
                </a:solidFill>
              </a:rPr>
              <a:t> </a:t>
            </a:r>
            <a:r>
              <a:rPr lang="fr-FR" sz="900" dirty="0" smtClean="0">
                <a:solidFill>
                  <a:srgbClr val="FFFF99"/>
                </a:solidFill>
              </a:rPr>
              <a:t>Ce </a:t>
            </a:r>
            <a:r>
              <a:rPr lang="fr-FR" sz="900" dirty="0">
                <a:solidFill>
                  <a:srgbClr val="FFFF99"/>
                </a:solidFill>
              </a:rPr>
              <a:t>livre est particulièrement recommandé aux expérimentateurs mais intéressera aussi les spécialistes en science des matériaux (durs ou mous, conducteurs ou non-conducteurs, stratifiés, etc.) désireux de s'investir dans toutes ces techniques d'imagerie et d'analyse, afin d'en exploiter pleinement les forts potentiels. Il a été écrit par les enseignants de l'école </a:t>
            </a:r>
            <a:r>
              <a:rPr lang="fr-FR" sz="900" dirty="0" smtClean="0">
                <a:solidFill>
                  <a:srgbClr val="FFFF99"/>
                </a:solidFill>
              </a:rPr>
              <a:t>d'été et d’autres spécialistes</a:t>
            </a:r>
            <a:r>
              <a:rPr lang="fr-FR" sz="900" dirty="0">
                <a:solidFill>
                  <a:srgbClr val="FFFF99"/>
                </a:solidFill>
              </a:rPr>
              <a:t>, tous ingénieurs  </a:t>
            </a:r>
            <a:r>
              <a:rPr lang="fr-FR" sz="900" dirty="0" smtClean="0">
                <a:solidFill>
                  <a:srgbClr val="FFFF99"/>
                </a:solidFill>
              </a:rPr>
              <a:t>ou chercheurs et experts dans </a:t>
            </a:r>
            <a:r>
              <a:rPr lang="fr-FR" sz="900" dirty="0">
                <a:solidFill>
                  <a:srgbClr val="FFFF99"/>
                </a:solidFill>
              </a:rPr>
              <a:t>leur domaine</a:t>
            </a:r>
            <a:r>
              <a:rPr lang="fr-FR" sz="900" dirty="0" smtClean="0">
                <a:solidFill>
                  <a:srgbClr val="FFFF99"/>
                </a:solidFill>
              </a:rPr>
              <a:t>.</a:t>
            </a:r>
          </a:p>
          <a:p>
            <a:pPr algn="just" eaLnBrk="1" hangingPunct="1"/>
            <a:endParaRPr lang="fr-FR" sz="900" dirty="0" smtClean="0">
              <a:solidFill>
                <a:srgbClr val="FFFF99"/>
              </a:solidFill>
            </a:endParaRPr>
          </a:p>
          <a:p>
            <a:pPr algn="just" eaLnBrk="1" hangingPunct="1"/>
            <a:r>
              <a:rPr lang="fr-FR" sz="900" dirty="0">
                <a:solidFill>
                  <a:srgbClr val="FFFF99"/>
                </a:solidFill>
              </a:rPr>
              <a:t>Cet ouvrage s'inscrit dans une collection de publications du GN-MEBA consacrée aux principes, aux techniques expérimentales et aux méthodes de calcul et de simulation en Microscopie Électronique à Balayage et en </a:t>
            </a:r>
            <a:r>
              <a:rPr lang="fr-FR" sz="900" dirty="0" smtClean="0">
                <a:solidFill>
                  <a:srgbClr val="FFFF99"/>
                </a:solidFill>
              </a:rPr>
              <a:t>Microanalyses.</a:t>
            </a:r>
            <a:endParaRPr lang="fr-FR" sz="900" dirty="0">
              <a:solidFill>
                <a:srgbClr val="FFFF99"/>
              </a:solidFill>
            </a:endParaRPr>
          </a:p>
          <a:p>
            <a:pPr algn="just" eaLnBrk="1" hangingPunct="1"/>
            <a:endParaRPr lang="fr-FR" sz="900" dirty="0">
              <a:solidFill>
                <a:srgbClr val="FFFF99"/>
              </a:solidFill>
            </a:endParaRPr>
          </a:p>
          <a:p>
            <a:pPr algn="just" eaLnBrk="1" hangingPunct="1"/>
            <a:endParaRPr lang="fr-FR" sz="900" dirty="0">
              <a:solidFill>
                <a:srgbClr val="FFFF99"/>
              </a:solidFill>
            </a:endParaRPr>
          </a:p>
        </p:txBody>
      </p:sp>
    </p:spTree>
    <p:extLst>
      <p:ext uri="{BB962C8B-B14F-4D97-AF65-F5344CB8AC3E}">
        <p14:creationId xmlns:p14="http://schemas.microsoft.com/office/powerpoint/2010/main" val="2546795660"/>
      </p:ext>
    </p:extLst>
  </p:cSld>
  <p:clrMapOvr>
    <a:masterClrMapping/>
  </p:clrMapOvr>
  <p:transition spd="med" advClick="0" advTm="4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75" name="Text Box 3"/>
          <p:cNvSpPr txBox="1">
            <a:spLocks noChangeArrowheads="1"/>
          </p:cNvSpPr>
          <p:nvPr/>
        </p:nvSpPr>
        <p:spPr bwMode="auto">
          <a:xfrm>
            <a:off x="4932040" y="656684"/>
            <a:ext cx="3888432" cy="5724644"/>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fr-FR" sz="900" dirty="0">
                <a:solidFill>
                  <a:srgbClr val="FFFF99"/>
                </a:solidFill>
                <a:latin typeface="+mn-lt"/>
              </a:rPr>
              <a:t>La microscopie électronique à balayage et les microanalyses associées, et en particulier l’analyse EBSD, sont impliquées dans des domaines extrêmement variés et recouvrant toutes sortes de matériaux. Dès lors qu’ils sont cristallisés, l’EBSD peut être utilisée et c’est devenu une technique de choix depuis que son potentiel a été mis en évidence par rapport aux autres techniques de diffraction dans un MEB en 1981 et depuis qu’elle est devenue une technique automatique en 1992. Parmi les principaux matériaux, nous pouvons nommer les métaux, les céramiques, les roches, les biomatériaux, les verres, etc. et cette technique est maintenant largement utilisée aussi bien dans les milieux académiques que dans les milieux industriels. L’ensemble des bases théoriques, les principales caractéristiques techniques et analyses combinées ainsi que des applications spécifiques sont développées dans cet ouvrage.</a:t>
            </a:r>
          </a:p>
          <a:p>
            <a:pPr algn="just" eaLnBrk="1" hangingPunct="1">
              <a:spcAft>
                <a:spcPts val="600"/>
              </a:spcAft>
            </a:pPr>
            <a:r>
              <a:rPr lang="fr-FR" sz="900" dirty="0">
                <a:solidFill>
                  <a:srgbClr val="FFFF99"/>
                </a:solidFill>
                <a:latin typeface="+mn-lt"/>
              </a:rPr>
              <a:t>De plus, la préparation des échantillons, souvent critique, l’acquisition sous haut vide ou vide contrôlé, les associations à des techniques complémentaires (EDS, Raman, essais in-situ) sont exposées. A coté de ces piliers structurants, d’autres points sont abordés tels que l’amélioration de la résolution spatiale avec l’EBSD en mode transmission, l’EBSD en haute résolution angulaire, l’EBSD 3D, etc.</a:t>
            </a:r>
          </a:p>
          <a:p>
            <a:pPr algn="just" eaLnBrk="1" hangingPunct="1">
              <a:spcAft>
                <a:spcPts val="600"/>
              </a:spcAft>
            </a:pPr>
            <a:r>
              <a:rPr lang="fr-FR" sz="900" dirty="0">
                <a:solidFill>
                  <a:srgbClr val="FFFF99"/>
                </a:solidFill>
                <a:latin typeface="+mn-lt"/>
              </a:rPr>
              <a:t>Ce volume en langue française, unique, est une version totalement refondue d’une précédente édition de 2004 aujourd’hui épuisée. Il regroupe la plupart des conférences dispensées lors des journées pédagogiques 2013 sur l’EBSD, et organisées par le Groupement National de Microscopie Electronique à Balayage et de microanalyses (GN-MEBA). Ce livre est particulièrement recommandé aux expérimentateurs mais intéressera aussi les spécialistes en science des matériaux cristallins (conducteurs ou non-conducteurs, etc.) désireux de s’investir dans cette puissante technique d’imagerie et d’analyse, afin d’en exploiter pleinement ses forts potentiels. Il a été écrit par les orateurs de ces journées et d’autres experts internationaux. Le GN-MEBA est </a:t>
            </a:r>
            <a:r>
              <a:rPr lang="fr-FR" sz="900" dirty="0" smtClean="0">
                <a:solidFill>
                  <a:srgbClr val="FFFF99"/>
                </a:solidFill>
                <a:latin typeface="+mn-lt"/>
              </a:rPr>
              <a:t>particulièrement </a:t>
            </a:r>
            <a:r>
              <a:rPr lang="fr-FR" sz="900" dirty="0">
                <a:solidFill>
                  <a:srgbClr val="FFFF99"/>
                </a:solidFill>
                <a:latin typeface="+mn-lt"/>
              </a:rPr>
              <a:t>reconnaissant envers David </a:t>
            </a:r>
            <a:r>
              <a:rPr lang="fr-FR" sz="900" dirty="0" err="1">
                <a:solidFill>
                  <a:srgbClr val="FFFF99"/>
                </a:solidFill>
                <a:latin typeface="+mn-lt"/>
              </a:rPr>
              <a:t>Dingley</a:t>
            </a:r>
            <a:r>
              <a:rPr lang="fr-FR" sz="900" dirty="0">
                <a:solidFill>
                  <a:srgbClr val="FFFF99"/>
                </a:solidFill>
                <a:latin typeface="+mn-lt"/>
              </a:rPr>
              <a:t>, Stuart Wright et Stefan </a:t>
            </a:r>
            <a:r>
              <a:rPr lang="fr-FR" sz="900" dirty="0" err="1">
                <a:solidFill>
                  <a:srgbClr val="FFFF99"/>
                </a:solidFill>
                <a:latin typeface="+mn-lt"/>
              </a:rPr>
              <a:t>Zaefferer</a:t>
            </a:r>
            <a:r>
              <a:rPr lang="fr-FR" sz="900" dirty="0">
                <a:solidFill>
                  <a:srgbClr val="FFFF99"/>
                </a:solidFill>
                <a:latin typeface="+mn-lt"/>
              </a:rPr>
              <a:t> qui ont donné leur accord pour participer à l’écriture de deux chapitres, en anglais, de cet ouvrage.</a:t>
            </a:r>
          </a:p>
          <a:p>
            <a:pPr algn="just" eaLnBrk="1" hangingPunct="1">
              <a:spcAft>
                <a:spcPts val="600"/>
              </a:spcAft>
            </a:pPr>
            <a:r>
              <a:rPr lang="fr-FR" sz="900" dirty="0">
                <a:solidFill>
                  <a:srgbClr val="FFFF99"/>
                </a:solidFill>
                <a:latin typeface="+mn-lt"/>
              </a:rPr>
              <a:t>Cet ouvrage s’inscrit dans une collection de publications du GN-MEBA consacrée aux principes, techniques expérimentales et aux méthodes de calcul et de simulation utilisés en Microscopie Electronique à Balayage et en </a:t>
            </a:r>
            <a:r>
              <a:rPr lang="fr-FR" sz="900" dirty="0" smtClean="0">
                <a:solidFill>
                  <a:srgbClr val="FFFF99"/>
                </a:solidFill>
                <a:latin typeface="+mn-lt"/>
              </a:rPr>
              <a:t>Microanalyses</a:t>
            </a:r>
            <a:r>
              <a:rPr lang="fr-FR" sz="900" dirty="0">
                <a:solidFill>
                  <a:srgbClr val="FFFF99"/>
                </a:solidFill>
                <a:latin typeface="+mn-lt"/>
              </a:rPr>
              <a:t>.</a:t>
            </a:r>
          </a:p>
        </p:txBody>
      </p:sp>
      <p:sp>
        <p:nvSpPr>
          <p:cNvPr id="28676" name="Text Box 4"/>
          <p:cNvSpPr txBox="1">
            <a:spLocks noChangeArrowheads="1"/>
          </p:cNvSpPr>
          <p:nvPr/>
        </p:nvSpPr>
        <p:spPr bwMode="auto">
          <a:xfrm>
            <a:off x="5003800" y="6280869"/>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978-2-7598-1912-6</a:t>
            </a: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28678" name="Text Box 15"/>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pic>
        <p:nvPicPr>
          <p:cNvPr id="18" name="Image 17"/>
          <p:cNvPicPr>
            <a:picLocks noChangeAspect="1"/>
          </p:cNvPicPr>
          <p:nvPr/>
        </p:nvPicPr>
        <p:blipFill>
          <a:blip r:embed="rId3"/>
          <a:stretch>
            <a:fillRect/>
          </a:stretch>
        </p:blipFill>
        <p:spPr>
          <a:xfrm>
            <a:off x="600612" y="519112"/>
            <a:ext cx="4084066" cy="6120000"/>
          </a:xfrm>
          <a:prstGeom prst="rect">
            <a:avLst/>
          </a:prstGeom>
        </p:spPr>
      </p:pic>
    </p:spTree>
    <p:extLst>
      <p:ext uri="{BB962C8B-B14F-4D97-AF65-F5344CB8AC3E}">
        <p14:creationId xmlns:p14="http://schemas.microsoft.com/office/powerpoint/2010/main" val="3966286498"/>
      </p:ext>
    </p:extLst>
  </p:cSld>
  <p:clrMapOvr>
    <a:masterClrMapping/>
  </p:clrMapOvr>
  <p:transition spd="med" advClick="0" advTm="4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75" name="Text Box 3"/>
          <p:cNvSpPr txBox="1">
            <a:spLocks noChangeArrowheads="1"/>
          </p:cNvSpPr>
          <p:nvPr/>
        </p:nvSpPr>
        <p:spPr bwMode="auto">
          <a:xfrm>
            <a:off x="5096979" y="1304764"/>
            <a:ext cx="3528392" cy="38318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900" dirty="0">
                <a:solidFill>
                  <a:srgbClr val="FFFF99"/>
                </a:solidFill>
              </a:rPr>
              <a:t>La microscopie électronique à balayage et les microanalyses sont employées très largement dans les secteurs académiques et industriels pour imager, caractériser et quantifier des échantillons solides de toute nature. Pour effectuer des analyses de qualité, précises et reproductibles il n’est souvent pas possible d’utiliser un échantillon tel quel. Une phase préalable de préparation est nécessaire. C’est le but de cet ouvrage d’expliquer aux lecteurs et utilisateurs du MEB et des microanalyses les différents moyens de réaliser cette étape cruciale précédant leur analyse. </a:t>
            </a:r>
            <a:endParaRPr lang="fr-FR" sz="900" dirty="0" smtClean="0">
              <a:solidFill>
                <a:srgbClr val="FFFF99"/>
              </a:solidFill>
            </a:endParaRPr>
          </a:p>
          <a:p>
            <a:pPr algn="just" eaLnBrk="1" hangingPunct="1"/>
            <a:endParaRPr lang="fr-FR" sz="900" dirty="0">
              <a:solidFill>
                <a:srgbClr val="FFFF99"/>
              </a:solidFill>
            </a:endParaRPr>
          </a:p>
          <a:p>
            <a:pPr algn="just" eaLnBrk="1" hangingPunct="1"/>
            <a:r>
              <a:rPr lang="fr-FR" sz="900" dirty="0">
                <a:solidFill>
                  <a:srgbClr val="FFFF99"/>
                </a:solidFill>
              </a:rPr>
              <a:t>Les différents chapitres reprennent les thèmes abordés lors des journées pédagogiques du GN-MEBA consacrées à la « Préparation des échantillons pour les observations en MEB et les analyses ». Ce sont la découpe, l’enrobage, les polissages mécanique et ionique, le décapage et l’attaque métallographique, le nettoyage et la décontamination, la préparation d’échantillons minces, la fixation, le stockage, la métallisation, le marquage de surface et la préparation d’échantillons mous. Ce livre intéressera donc particulièrement les expérimentateurs désireux de connaître les différentes techniques actuelles de préparation et de conservation des échantillons.</a:t>
            </a:r>
          </a:p>
          <a:p>
            <a:pPr algn="just" eaLnBrk="1" hangingPunct="1"/>
            <a:endParaRPr lang="fr-FR" sz="900" dirty="0">
              <a:solidFill>
                <a:srgbClr val="FFFF99"/>
              </a:solidFill>
            </a:endParaRPr>
          </a:p>
          <a:p>
            <a:pPr algn="just" eaLnBrk="1" hangingPunct="1"/>
            <a:r>
              <a:rPr lang="fr-FR" sz="900" dirty="0">
                <a:solidFill>
                  <a:srgbClr val="FFFF99"/>
                </a:solidFill>
              </a:rPr>
              <a:t>Cet ouvrage s’inscrit dans une collection de publications, en langue française, du GN-MEBA consacrée aux principes, techniques expérimentales et aux méthodes de calcul et de simulation utilisés en microscopie électronique à balayage et en microanalyses.</a:t>
            </a:r>
          </a:p>
        </p:txBody>
      </p:sp>
      <p:sp>
        <p:nvSpPr>
          <p:cNvPr id="28676" name="Text Box 4"/>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978-2-7598-0676-8</a:t>
            </a: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28678" name="Text Box 15"/>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pic>
        <p:nvPicPr>
          <p:cNvPr id="28679" name="Picture 16" descr="couv_prepa_V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512763"/>
            <a:ext cx="41275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rot="20565810">
            <a:off x="2101402" y="3128218"/>
            <a:ext cx="5643707" cy="338554"/>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fr-FR"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Presque épuisé !</a:t>
            </a:r>
          </a:p>
        </p:txBody>
      </p:sp>
    </p:spTree>
    <p:extLst>
      <p:ext uri="{BB962C8B-B14F-4D97-AF65-F5344CB8AC3E}">
        <p14:creationId xmlns:p14="http://schemas.microsoft.com/office/powerpoint/2010/main" val="1176482854"/>
      </p:ext>
    </p:extLst>
  </p:cSld>
  <p:clrMapOvr>
    <a:masterClrMapping/>
  </p:clrMapOvr>
  <p:transition spd="med" advClick="0" advTm="4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spect="1" noChangeArrowheads="1"/>
          </p:cNvSpPr>
          <p:nvPr/>
        </p:nvSpPr>
        <p:spPr bwMode="auto">
          <a:xfrm>
            <a:off x="4803775"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9699" name="Picture 3" descr="couvmeba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12763"/>
            <a:ext cx="414655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5023005" y="1016732"/>
            <a:ext cx="3708090" cy="482457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900" dirty="0">
                <a:solidFill>
                  <a:srgbClr val="FFFF99"/>
                </a:solidFill>
              </a:rPr>
              <a:t>La microscopie électronique à balayage et les microanalyses associées sont impliquées dans des domaines extrêmement variés, aussi bien dans les milieux académiques que dans les milieux industriels. L'ensemble des bases théoriques, les principales caractéristiques techniques, ainsi que des compléments pratiques d'utilisation et d'entretien liés à ces disciplines sont développés dans cet ouvrage. Les microscopes électroniques sous haut vide ou vide contrôlé sont exposées profondément, les microanalyses EDS et WDS de dernières générations également. A coté de ces piliers structurants, d'autres techniques d'analyse ou d'observation sont abordées, telles l'analyse EBSD et l'imagerie 3D, le FIB, les simulations de Monte-Carlo et les essais in-situ, etc.</a:t>
            </a:r>
          </a:p>
          <a:p>
            <a:pPr algn="just" eaLnBrk="1" hangingPunct="1"/>
            <a:endParaRPr lang="fr-FR" sz="900" dirty="0">
              <a:solidFill>
                <a:srgbClr val="FFFF99"/>
              </a:solidFill>
            </a:endParaRPr>
          </a:p>
          <a:p>
            <a:pPr algn="just" eaLnBrk="1" hangingPunct="1"/>
            <a:r>
              <a:rPr lang="fr-FR" sz="900" dirty="0">
                <a:solidFill>
                  <a:srgbClr val="FFFF99"/>
                </a:solidFill>
              </a:rPr>
              <a:t> Ce volume en langue française, unique, est la version actualisée, et totalement refondue d'une précédente édition de 1979 aujourd'hui épuisée. Il regroupe les cours dispensés lors de l'école d'été de Saint Martin d'Hères en 2006, organisée par le Groupement National de Microscopie Électronique à Balayage et de microAnalyses (GN-MEBA).</a:t>
            </a:r>
          </a:p>
          <a:p>
            <a:pPr algn="just" eaLnBrk="1" hangingPunct="1"/>
            <a:endParaRPr lang="fr-FR" sz="900" dirty="0">
              <a:solidFill>
                <a:srgbClr val="FFFF99"/>
              </a:solidFill>
            </a:endParaRPr>
          </a:p>
          <a:p>
            <a:pPr algn="just" eaLnBrk="1" hangingPunct="1"/>
            <a:r>
              <a:rPr lang="fr-FR" sz="900" dirty="0">
                <a:solidFill>
                  <a:srgbClr val="FFFF99"/>
                </a:solidFill>
              </a:rPr>
              <a:t>Ce livre est particulièrement recommandé aux expérimentateurs mais intéressera aussi les spécialistes en science des matériaux (durs ou mous, conducteurs ou non-conducteurs, stratifiés, etc.) désireux de s'investir dans toutes ces techniques d'imagerie et d'analyse, afin d'en exploiter pleinement les forts potentiels. Il a été écrit par les enseignants de l'école d'été, tous chercheurs ou ingénieurs et spécialistes dans leur domaine.</a:t>
            </a:r>
          </a:p>
          <a:p>
            <a:pPr algn="just" eaLnBrk="1" hangingPunct="1"/>
            <a:endParaRPr lang="fr-FR" sz="900" dirty="0">
              <a:solidFill>
                <a:srgbClr val="FFFF99"/>
              </a:solidFill>
            </a:endParaRPr>
          </a:p>
          <a:p>
            <a:pPr algn="just" eaLnBrk="1" hangingPunct="1"/>
            <a:r>
              <a:rPr lang="fr-FR" sz="900" dirty="0">
                <a:solidFill>
                  <a:srgbClr val="FFFF99"/>
                </a:solidFill>
              </a:rPr>
              <a:t>Cet ouvrage s'inscrit dans une collection de publications du GN-MEBA consacrée aux principes, aux techniques expérimentales et aux méthodes de calcul et de simulation en Microscopie Électronique à Balayage et en Microanalyses</a:t>
            </a:r>
          </a:p>
        </p:txBody>
      </p:sp>
      <p:sp>
        <p:nvSpPr>
          <p:cNvPr id="29701" name="Text Box 5"/>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a:solidFill>
                  <a:srgbClr val="FFFF99"/>
                </a:solidFill>
              </a:rPr>
              <a:t>ISBN : 978-2-7598-0082-7 </a:t>
            </a:r>
          </a:p>
        </p:txBody>
      </p:sp>
      <p:grpSp>
        <p:nvGrpSpPr>
          <p:cNvPr id="29702" name="Group 6"/>
          <p:cNvGrpSpPr>
            <a:grpSpLocks/>
          </p:cNvGrpSpPr>
          <p:nvPr/>
        </p:nvGrpSpPr>
        <p:grpSpPr bwMode="auto">
          <a:xfrm>
            <a:off x="17463" y="9525"/>
            <a:ext cx="9126537" cy="546100"/>
            <a:chOff x="0" y="0"/>
            <a:chExt cx="5760" cy="344"/>
          </a:xfrm>
        </p:grpSpPr>
        <p:sp>
          <p:nvSpPr>
            <p:cNvPr id="29704" name="Rectangle 7"/>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9705" name="Rectangle 8"/>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9706" name="Rectangle 9"/>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9707" name="Rectangle 10"/>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9708" name="Rectangle 11"/>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9709" name="Rectangle 12"/>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9710" name="Rectangle 13"/>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9711" name="Rectangle 14"/>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9712" name="Rectangle 15"/>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29703" name="Text Box 16"/>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sp>
        <p:nvSpPr>
          <p:cNvPr id="18" name="Rectangle 17"/>
          <p:cNvSpPr/>
          <p:nvPr/>
        </p:nvSpPr>
        <p:spPr>
          <a:xfrm rot="20565810">
            <a:off x="2101402" y="3128218"/>
            <a:ext cx="5643707" cy="338554"/>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fr-FR"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Epuisé !</a:t>
            </a:r>
          </a:p>
        </p:txBody>
      </p:sp>
    </p:spTree>
  </p:cSld>
  <p:clrMapOvr>
    <a:masterClrMapping/>
  </p:clrMapOvr>
  <p:transition spd="med" advClick="0" advTm="3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8" descr="couv_EBS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188" y="512763"/>
            <a:ext cx="41529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a:solidFill>
                  <a:schemeClr val="bg1"/>
                </a:solidFill>
              </a:rPr>
              <a:t>ISBN : 978-2-7598-0082-7 </a:t>
            </a:r>
          </a:p>
        </p:txBody>
      </p:sp>
      <p:grpSp>
        <p:nvGrpSpPr>
          <p:cNvPr id="30724" name="Group 6"/>
          <p:cNvGrpSpPr>
            <a:grpSpLocks/>
          </p:cNvGrpSpPr>
          <p:nvPr/>
        </p:nvGrpSpPr>
        <p:grpSpPr bwMode="auto">
          <a:xfrm>
            <a:off x="17463" y="9525"/>
            <a:ext cx="9126537" cy="546100"/>
            <a:chOff x="0" y="0"/>
            <a:chExt cx="5760" cy="344"/>
          </a:xfrm>
        </p:grpSpPr>
        <p:sp>
          <p:nvSpPr>
            <p:cNvPr id="30729" name="Rectangle 7"/>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30730" name="Rectangle 8"/>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30731" name="Rectangle 9"/>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30732" name="Rectangle 10"/>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30733" name="Rectangle 11"/>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30734" name="Rectangle 12"/>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30735" name="Rectangle 13"/>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30736" name="Rectangle 14"/>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30737" name="Rectangle 15"/>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30725" name="Text Box 16"/>
          <p:cNvSpPr txBox="1">
            <a:spLocks noChangeArrowheads="1"/>
          </p:cNvSpPr>
          <p:nvPr/>
        </p:nvSpPr>
        <p:spPr bwMode="auto">
          <a:xfrm>
            <a:off x="879475" y="8413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NOS  OUVRAGES</a:t>
            </a:r>
          </a:p>
        </p:txBody>
      </p:sp>
      <p:sp>
        <p:nvSpPr>
          <p:cNvPr id="30726" name="Rectangle 20"/>
          <p:cNvSpPr>
            <a:spLocks noChangeAspect="1" noChangeArrowheads="1"/>
          </p:cNvSpPr>
          <p:nvPr/>
        </p:nvSpPr>
        <p:spPr bwMode="auto">
          <a:xfrm>
            <a:off x="4859338"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727" name="Text Box 21"/>
          <p:cNvSpPr txBox="1">
            <a:spLocks noChangeArrowheads="1"/>
          </p:cNvSpPr>
          <p:nvPr/>
        </p:nvSpPr>
        <p:spPr bwMode="auto">
          <a:xfrm>
            <a:off x="5184775" y="1736725"/>
            <a:ext cx="3490913" cy="37798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1000" dirty="0">
                <a:solidFill>
                  <a:srgbClr val="FFFF99"/>
                </a:solidFill>
              </a:rPr>
              <a:t>Le principe de la diffraction des électrons rétrodiffusés (EBSD) et les performances de cette méthode pour l’étude de la microstructure des matériaux sont présentés sous forme d’une quinzaine d’exposés décrivant une large diversité d’expériences.</a:t>
            </a:r>
          </a:p>
          <a:p>
            <a:pPr algn="just" eaLnBrk="1" hangingPunct="1"/>
            <a:endParaRPr lang="fr-FR" sz="1000" dirty="0">
              <a:solidFill>
                <a:srgbClr val="FFFF99"/>
              </a:solidFill>
            </a:endParaRPr>
          </a:p>
          <a:p>
            <a:pPr algn="just" eaLnBrk="1" hangingPunct="1"/>
            <a:r>
              <a:rPr lang="fr-FR" sz="1000" dirty="0">
                <a:solidFill>
                  <a:srgbClr val="FFFF99"/>
                </a:solidFill>
              </a:rPr>
              <a:t> Cet ouvrage est particulièrement recommandé aux expérimentateurs et aux spécialistes en matériaux désireux de s'initier à l'analyse EBSD et d'apprécier les remarquables possibilités qu'elle offre pour la détermination de l'arrangement cristallographique des matériaux, comparativement aux autres méthodes classiques (diffraction des rayons X, diffraction des électrons par microscopie en transmission). </a:t>
            </a:r>
          </a:p>
          <a:p>
            <a:pPr algn="just" eaLnBrk="1" hangingPunct="1"/>
            <a:endParaRPr lang="fr-FR" sz="1000" dirty="0">
              <a:solidFill>
                <a:srgbClr val="FFFF99"/>
              </a:solidFill>
            </a:endParaRPr>
          </a:p>
          <a:p>
            <a:pPr algn="just" eaLnBrk="1" hangingPunct="1"/>
            <a:r>
              <a:rPr lang="fr-FR" sz="1000" dirty="0">
                <a:solidFill>
                  <a:srgbClr val="FFFF99"/>
                </a:solidFill>
              </a:rPr>
              <a:t>Cet ouvrage s'inscrit dans une collection de publications du GN-MEBA consacrées aux principes, aux techniques expérimentales et aux méthodes de calcul et de simulation en Microscopie Électronique à Balayage et en Microanalyses.</a:t>
            </a:r>
          </a:p>
        </p:txBody>
      </p:sp>
      <p:sp>
        <p:nvSpPr>
          <p:cNvPr id="30728" name="Text Box 22"/>
          <p:cNvSpPr txBox="1">
            <a:spLocks noChangeArrowheads="1"/>
          </p:cNvSpPr>
          <p:nvPr/>
        </p:nvSpPr>
        <p:spPr bwMode="auto">
          <a:xfrm>
            <a:off x="5059363"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2-86883-730-1</a:t>
            </a:r>
          </a:p>
        </p:txBody>
      </p:sp>
      <p:sp>
        <p:nvSpPr>
          <p:cNvPr id="18" name="Rectangle 17"/>
          <p:cNvSpPr/>
          <p:nvPr/>
        </p:nvSpPr>
        <p:spPr>
          <a:xfrm rot="20565810">
            <a:off x="2101402" y="3128218"/>
            <a:ext cx="5643707" cy="338554"/>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fr-FR"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Epuisé !</a:t>
            </a:r>
          </a:p>
        </p:txBody>
      </p:sp>
    </p:spTree>
  </p:cSld>
  <p:clrMapOvr>
    <a:masterClrMapping/>
  </p:clrMapOvr>
  <p:transition spd="med" advClick="0" advTm="3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82" name="Text Box 18"/>
          <p:cNvSpPr txBox="1">
            <a:spLocks noChangeArrowheads="1"/>
          </p:cNvSpPr>
          <p:nvPr/>
        </p:nvSpPr>
        <p:spPr bwMode="auto">
          <a:xfrm>
            <a:off x="2967038" y="3933825"/>
            <a:ext cx="375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a:solidFill>
                  <a:schemeClr val="hlink"/>
                </a:solidFill>
              </a:rPr>
              <a:t> </a:t>
            </a:r>
            <a:r>
              <a:rPr lang="fr-FR" sz="2400" b="1" u="sng">
                <a:solidFill>
                  <a:srgbClr val="333399"/>
                </a:solidFill>
              </a:rPr>
              <a:t>http://www.gn-meba.org</a:t>
            </a:r>
          </a:p>
        </p:txBody>
      </p:sp>
      <p:sp>
        <p:nvSpPr>
          <p:cNvPr id="34819" name="Text Box 19"/>
          <p:cNvSpPr txBox="1">
            <a:spLocks noChangeArrowheads="1"/>
          </p:cNvSpPr>
          <p:nvPr/>
        </p:nvSpPr>
        <p:spPr bwMode="auto">
          <a:xfrm>
            <a:off x="1908175" y="2133600"/>
            <a:ext cx="5870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dirty="0">
                <a:solidFill>
                  <a:schemeClr val="hlink"/>
                </a:solidFill>
              </a:rPr>
              <a:t>Ceci était un aperçu de nos pages web.</a:t>
            </a:r>
          </a:p>
          <a:p>
            <a:pPr algn="ctr" eaLnBrk="1" hangingPunct="1"/>
            <a:endParaRPr lang="fr-FR" sz="2400" b="1" dirty="0">
              <a:solidFill>
                <a:schemeClr val="hlink"/>
              </a:solidFill>
            </a:endParaRPr>
          </a:p>
          <a:p>
            <a:pPr algn="ctr" eaLnBrk="1" hangingPunct="1"/>
            <a:endParaRPr lang="fr-FR" sz="2400" b="1" dirty="0">
              <a:solidFill>
                <a:schemeClr val="hlink"/>
              </a:solidFill>
            </a:endParaRPr>
          </a:p>
          <a:p>
            <a:pPr algn="ctr" eaLnBrk="1" hangingPunct="1"/>
            <a:r>
              <a:rPr lang="fr-FR" sz="2400" b="1" dirty="0">
                <a:solidFill>
                  <a:schemeClr val="hlink"/>
                </a:solidFill>
              </a:rPr>
              <a:t>Pour plus d’informations :</a:t>
            </a:r>
          </a:p>
        </p:txBody>
      </p:sp>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iterate type="lt">
                                    <p:tmAbs val="100"/>
                                  </p:iterate>
                                  <p:childTnLst>
                                    <p:set>
                                      <p:cBhvr>
                                        <p:cTn id="6" dur="1" fill="hold">
                                          <p:stCondLst>
                                            <p:cond delay="0"/>
                                          </p:stCondLst>
                                        </p:cTn>
                                        <p:tgtEl>
                                          <p:spTgt spid="21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p:txBody>
          <a:bodyPr/>
          <a:lstStyle/>
          <a:p>
            <a:pPr algn="ctr" eaLnBrk="1" hangingPunct="1"/>
            <a:r>
              <a:rPr lang="fr-FR" sz="4400" dirty="0" smtClean="0"/>
              <a:t>Les Journées Pédagogiques 2023</a:t>
            </a:r>
          </a:p>
        </p:txBody>
      </p:sp>
      <p:sp>
        <p:nvSpPr>
          <p:cNvPr id="227331" name="Rectangle 3"/>
          <p:cNvSpPr>
            <a:spLocks noGrp="1" noChangeArrowheads="1"/>
          </p:cNvSpPr>
          <p:nvPr>
            <p:ph type="subTitle" idx="1"/>
          </p:nvPr>
        </p:nvSpPr>
        <p:spPr>
          <a:xfrm>
            <a:off x="2971800" y="4267200"/>
            <a:ext cx="6019800" cy="745976"/>
          </a:xfrm>
        </p:spPr>
        <p:txBody>
          <a:bodyPr/>
          <a:lstStyle/>
          <a:p>
            <a:pPr algn="ctr" eaLnBrk="1" hangingPunct="1"/>
            <a:r>
              <a:rPr lang="fr-FR" dirty="0" smtClean="0">
                <a:solidFill>
                  <a:srgbClr val="FF0000"/>
                </a:solidFill>
              </a:rPr>
              <a:t>Le programme</a:t>
            </a:r>
          </a:p>
        </p:txBody>
      </p:sp>
      <p:pic>
        <p:nvPicPr>
          <p:cNvPr id="3076" name="Picture 4"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ans tit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163"/>
            <a:ext cx="21288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553428"/>
      </p:ext>
    </p:extLst>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1000"/>
                                        <p:tgtEl>
                                          <p:spTgt spid="227330"/>
                                        </p:tgtEl>
                                      </p:cBhvr>
                                    </p:animEffect>
                                  </p:childTnLst>
                                </p:cTn>
                              </p:par>
                            </p:childTnLst>
                          </p:cTn>
                        </p:par>
                        <p:par>
                          <p:cTn id="8" fill="hold" nodeType="afterGroup">
                            <p:stCondLst>
                              <p:cond delay="1000"/>
                            </p:stCondLst>
                            <p:childTnLst>
                              <p:par>
                                <p:cTn id="9" presetID="1" presetClass="entr" presetSubtype="0" fill="hold" grpId="1" nodeType="afterEffect">
                                  <p:stCondLst>
                                    <p:cond delay="1000"/>
                                  </p:stCondLst>
                                  <p:iterate type="lt">
                                    <p:tmAbs val="0"/>
                                  </p:iterate>
                                  <p:childTnLst>
                                    <p:set>
                                      <p:cBhvr>
                                        <p:cTn id="10" dur="1" fill="hold">
                                          <p:stCondLst>
                                            <p:cond delay="0"/>
                                          </p:stCondLst>
                                        </p:cTn>
                                        <p:tgtEl>
                                          <p:spTgt spid="227331">
                                            <p:txEl>
                                              <p:pRg st="0" end="0"/>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5" presetClass="emph" presetSubtype="0" grpId="0" nodeType="afterEffect">
                                  <p:stCondLst>
                                    <p:cond delay="0"/>
                                  </p:stCondLst>
                                  <p:iterate type="lt">
                                    <p:tmAbs val="100"/>
                                  </p:iterate>
                                  <p:childTnLst>
                                    <p:set>
                                      <p:cBhvr override="childStyle">
                                        <p:cTn id="13" dur="indefinite"/>
                                        <p:tgtEl>
                                          <p:spTgt spid="22733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P spid="227331"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46014" y="1736812"/>
            <a:ext cx="8496300"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20000"/>
              </a:spcAft>
            </a:pPr>
            <a:r>
              <a:rPr lang="fr-FR" sz="1600" dirty="0"/>
              <a:t>09h00 - 09h30 :  </a:t>
            </a:r>
            <a:r>
              <a:rPr lang="fr-FR" sz="1600" dirty="0" smtClean="0"/>
              <a:t>Accueil des participants </a:t>
            </a:r>
            <a:endParaRPr lang="fr-FR" sz="1600" dirty="0"/>
          </a:p>
          <a:p>
            <a:pPr eaLnBrk="1" hangingPunct="1">
              <a:spcAft>
                <a:spcPct val="20000"/>
              </a:spcAft>
            </a:pPr>
            <a:r>
              <a:rPr lang="fr-FR" sz="1600" i="1" dirty="0" smtClean="0"/>
              <a:t> </a:t>
            </a:r>
            <a:endParaRPr lang="fr-FR" sz="1600" i="1" dirty="0"/>
          </a:p>
          <a:p>
            <a:pPr marL="1524000" indent="-1524000" eaLnBrk="1" hangingPunct="1"/>
            <a:r>
              <a:rPr lang="fr-FR" sz="1600" dirty="0">
                <a:solidFill>
                  <a:schemeClr val="hlink"/>
                </a:solidFill>
              </a:rPr>
              <a:t>09h30 </a:t>
            </a:r>
            <a:r>
              <a:rPr lang="fr-FR" sz="1600" dirty="0" smtClean="0">
                <a:solidFill>
                  <a:schemeClr val="hlink"/>
                </a:solidFill>
              </a:rPr>
              <a:t>– 09h45 </a:t>
            </a:r>
            <a:r>
              <a:rPr lang="fr-FR" sz="1600" dirty="0">
                <a:solidFill>
                  <a:schemeClr val="hlink"/>
                </a:solidFill>
              </a:rPr>
              <a:t>:</a:t>
            </a:r>
            <a:r>
              <a:rPr lang="fr-FR" sz="1600" b="1" dirty="0" smtClean="0">
                <a:solidFill>
                  <a:schemeClr val="hlink"/>
                </a:solidFill>
              </a:rPr>
              <a:t>  </a:t>
            </a:r>
            <a:r>
              <a:rPr lang="fr-FR" sz="1600" b="1" dirty="0">
                <a:solidFill>
                  <a:schemeClr val="hlink"/>
                </a:solidFill>
              </a:rPr>
              <a:t>Présentation générale du MEB-FIB.</a:t>
            </a:r>
            <a:endParaRPr lang="fr-FR" sz="1600" b="1" dirty="0" smtClean="0">
              <a:solidFill>
                <a:schemeClr val="hlink"/>
              </a:solidFill>
            </a:endParaRPr>
          </a:p>
          <a:p>
            <a:pPr marL="1524000" indent="-1524000" eaLnBrk="1" hangingPunct="1"/>
            <a:r>
              <a:rPr lang="fr-FR" sz="1600" i="1" dirty="0"/>
              <a:t>	Florence </a:t>
            </a:r>
            <a:r>
              <a:rPr lang="fr-FR" sz="1600" i="1" dirty="0" smtClean="0"/>
              <a:t>ROBAUT, </a:t>
            </a:r>
            <a:r>
              <a:rPr lang="fr-FR" sz="1600" i="1" dirty="0" err="1"/>
              <a:t>SIMaP</a:t>
            </a:r>
            <a:r>
              <a:rPr lang="fr-FR" sz="1600" i="1" dirty="0"/>
              <a:t> Grenoble INP		</a:t>
            </a:r>
          </a:p>
          <a:p>
            <a:pPr eaLnBrk="1" hangingPunct="1">
              <a:spcAft>
                <a:spcPct val="20000"/>
              </a:spcAft>
            </a:pPr>
            <a:endParaRPr lang="fr-FR" sz="1600" dirty="0" smtClean="0">
              <a:solidFill>
                <a:schemeClr val="hlink"/>
              </a:solidFill>
            </a:endParaRPr>
          </a:p>
          <a:p>
            <a:pPr marL="1524000" indent="-1524000" eaLnBrk="1" hangingPunct="1"/>
            <a:r>
              <a:rPr lang="fr-FR" sz="1600" dirty="0" smtClean="0">
                <a:solidFill>
                  <a:schemeClr val="hlink"/>
                </a:solidFill>
              </a:rPr>
              <a:t>09h45 </a:t>
            </a:r>
            <a:r>
              <a:rPr lang="fr-FR" sz="1600" dirty="0">
                <a:solidFill>
                  <a:schemeClr val="hlink"/>
                </a:solidFill>
              </a:rPr>
              <a:t>- </a:t>
            </a:r>
            <a:r>
              <a:rPr lang="fr-FR" sz="1600" dirty="0" smtClean="0">
                <a:solidFill>
                  <a:schemeClr val="hlink"/>
                </a:solidFill>
              </a:rPr>
              <a:t>10h30 </a:t>
            </a:r>
            <a:r>
              <a:rPr lang="fr-FR" sz="1600" dirty="0">
                <a:solidFill>
                  <a:schemeClr val="hlink"/>
                </a:solidFill>
              </a:rPr>
              <a:t>: </a:t>
            </a:r>
            <a:r>
              <a:rPr lang="fr-FR" sz="1600" b="1" dirty="0">
                <a:solidFill>
                  <a:schemeClr val="hlink"/>
                </a:solidFill>
              </a:rPr>
              <a:t>Description des différentes sources et </a:t>
            </a:r>
            <a:r>
              <a:rPr lang="fr-FR" sz="1600" b="1" dirty="0" smtClean="0">
                <a:solidFill>
                  <a:schemeClr val="hlink"/>
                </a:solidFill>
              </a:rPr>
              <a:t>colonnes.</a:t>
            </a:r>
            <a:endParaRPr lang="fr-FR" sz="1600" b="1" dirty="0">
              <a:solidFill>
                <a:schemeClr val="hlink"/>
              </a:solidFill>
            </a:endParaRPr>
          </a:p>
          <a:p>
            <a:pPr marL="1524000" indent="-1524000" eaLnBrk="1" hangingPunct="1"/>
            <a:r>
              <a:rPr lang="fr-FR" sz="1600" i="1" dirty="0"/>
              <a:t>	Frédéric </a:t>
            </a:r>
            <a:r>
              <a:rPr lang="fr-FR" sz="1600" i="1" dirty="0" smtClean="0"/>
              <a:t>CHARLOT, </a:t>
            </a:r>
            <a:r>
              <a:rPr lang="fr-FR" sz="1600" i="1" dirty="0"/>
              <a:t>CMTC Grenoble </a:t>
            </a:r>
            <a:r>
              <a:rPr lang="fr-FR" sz="1600" i="1" dirty="0" smtClean="0"/>
              <a:t>INP</a:t>
            </a:r>
          </a:p>
          <a:p>
            <a:pPr eaLnBrk="1" hangingPunct="1">
              <a:spcAft>
                <a:spcPts val="0"/>
              </a:spcAft>
            </a:pPr>
            <a:endParaRPr lang="fr-FR" sz="1600" dirty="0"/>
          </a:p>
          <a:p>
            <a:pPr eaLnBrk="1" hangingPunct="1">
              <a:spcAft>
                <a:spcPts val="0"/>
              </a:spcAft>
            </a:pPr>
            <a:r>
              <a:rPr lang="fr-FR" sz="1600" dirty="0" smtClean="0">
                <a:solidFill>
                  <a:srgbClr val="317E0E"/>
                </a:solidFill>
              </a:rPr>
              <a:t>10h30 </a:t>
            </a:r>
            <a:r>
              <a:rPr lang="fr-FR" sz="1600" dirty="0">
                <a:solidFill>
                  <a:srgbClr val="317E0E"/>
                </a:solidFill>
              </a:rPr>
              <a:t>- </a:t>
            </a:r>
            <a:r>
              <a:rPr lang="fr-FR" sz="1600" dirty="0" smtClean="0">
                <a:solidFill>
                  <a:srgbClr val="317E0E"/>
                </a:solidFill>
              </a:rPr>
              <a:t>11h00 </a:t>
            </a:r>
            <a:r>
              <a:rPr lang="fr-FR" sz="1600" dirty="0">
                <a:solidFill>
                  <a:srgbClr val="317E0E"/>
                </a:solidFill>
              </a:rPr>
              <a:t>:  </a:t>
            </a:r>
            <a:r>
              <a:rPr lang="fr-FR" sz="1600" dirty="0" smtClean="0">
                <a:solidFill>
                  <a:srgbClr val="317E0E"/>
                </a:solidFill>
              </a:rPr>
              <a:t>Pause</a:t>
            </a:r>
          </a:p>
          <a:p>
            <a:pPr eaLnBrk="1" hangingPunct="1">
              <a:spcAft>
                <a:spcPts val="0"/>
              </a:spcAft>
            </a:pPr>
            <a:endParaRPr lang="fr-FR" sz="1600" dirty="0">
              <a:solidFill>
                <a:srgbClr val="317E0E"/>
              </a:solidFill>
            </a:endParaRPr>
          </a:p>
          <a:p>
            <a:pPr eaLnBrk="1" hangingPunct="1">
              <a:spcAft>
                <a:spcPts val="0"/>
              </a:spcAft>
            </a:pPr>
            <a:r>
              <a:rPr lang="fr-FR" sz="1600" dirty="0">
                <a:solidFill>
                  <a:schemeClr val="hlink"/>
                </a:solidFill>
              </a:rPr>
              <a:t>11h00 – 11h30 :  </a:t>
            </a:r>
            <a:r>
              <a:rPr lang="fr-FR" sz="1600" b="1" dirty="0">
                <a:solidFill>
                  <a:schemeClr val="hlink"/>
                </a:solidFill>
              </a:rPr>
              <a:t>Revue historique du développement du FIB ; source d'ions à métal </a:t>
            </a:r>
            <a:r>
              <a:rPr lang="fr-FR" sz="1600" b="1" dirty="0" smtClean="0">
                <a:solidFill>
                  <a:schemeClr val="hlink"/>
                </a:solidFill>
              </a:rPr>
              <a:t>		           liquide </a:t>
            </a:r>
            <a:r>
              <a:rPr lang="fr-FR" sz="1600" b="1" dirty="0">
                <a:solidFill>
                  <a:schemeClr val="hlink"/>
                </a:solidFill>
              </a:rPr>
              <a:t>(LMIS)</a:t>
            </a:r>
            <a:r>
              <a:rPr lang="fr-FR" sz="1600" b="1" i="1" dirty="0" smtClean="0">
                <a:solidFill>
                  <a:schemeClr val="hlink"/>
                </a:solidFill>
              </a:rPr>
              <a:t> </a:t>
            </a:r>
          </a:p>
          <a:p>
            <a:pPr eaLnBrk="1" hangingPunct="1">
              <a:spcAft>
                <a:spcPts val="0"/>
              </a:spcAft>
            </a:pPr>
            <a:r>
              <a:rPr lang="fr-FR" sz="1600" b="1" i="1" dirty="0">
                <a:solidFill>
                  <a:schemeClr val="hlink"/>
                </a:solidFill>
              </a:rPr>
              <a:t>	           </a:t>
            </a:r>
            <a:r>
              <a:rPr lang="fr-FR" sz="1600" i="1" dirty="0"/>
              <a:t>Nicholas </a:t>
            </a:r>
            <a:r>
              <a:rPr lang="fr-FR" sz="1600" i="1" dirty="0" smtClean="0"/>
              <a:t>BLANCHARD, </a:t>
            </a:r>
            <a:r>
              <a:rPr lang="fr-FR" sz="1600" i="1" dirty="0"/>
              <a:t>Institut Lumière Matière, </a:t>
            </a:r>
            <a:r>
              <a:rPr lang="fr-FR" sz="1600" i="1" dirty="0" err="1" smtClean="0"/>
              <a:t>Univ</a:t>
            </a:r>
            <a:r>
              <a:rPr lang="fr-FR" sz="1600" i="1" dirty="0" smtClean="0"/>
              <a:t>. Cl. </a:t>
            </a:r>
            <a:r>
              <a:rPr lang="fr-FR" sz="1600" i="1" dirty="0"/>
              <a:t>Bernard Lyon 1</a:t>
            </a:r>
            <a:r>
              <a:rPr lang="fr-FR" sz="1600" dirty="0"/>
              <a:t/>
            </a:r>
            <a:br>
              <a:rPr lang="fr-FR" sz="1600" dirty="0"/>
            </a:br>
            <a:r>
              <a:rPr lang="fr-FR" sz="1600" dirty="0"/>
              <a:t/>
            </a:r>
            <a:br>
              <a:rPr lang="fr-FR" sz="1600" dirty="0"/>
            </a:br>
            <a:r>
              <a:rPr lang="fr-FR" sz="1600" dirty="0">
                <a:solidFill>
                  <a:schemeClr val="hlink"/>
                </a:solidFill>
              </a:rPr>
              <a:t>11h30 – 12h00 :  </a:t>
            </a:r>
            <a:r>
              <a:rPr lang="fr-FR" sz="1600" b="1" dirty="0">
                <a:solidFill>
                  <a:schemeClr val="hlink"/>
                </a:solidFill>
              </a:rPr>
              <a:t>Les matériaux préparés par FIB : limitations, artefacts, autres </a:t>
            </a:r>
            <a:r>
              <a:rPr lang="fr-FR" sz="1600" b="1" dirty="0" smtClean="0">
                <a:solidFill>
                  <a:schemeClr val="hlink"/>
                </a:solidFill>
              </a:rPr>
              <a:t>	  	           "</a:t>
            </a:r>
            <a:r>
              <a:rPr lang="fr-FR" sz="1600" b="1" dirty="0">
                <a:solidFill>
                  <a:schemeClr val="hlink"/>
                </a:solidFill>
              </a:rPr>
              <a:t>bizarreries" et quelques solutions</a:t>
            </a:r>
          </a:p>
          <a:p>
            <a:pPr eaLnBrk="1" hangingPunct="1">
              <a:spcAft>
                <a:spcPts val="0"/>
              </a:spcAft>
            </a:pPr>
            <a:r>
              <a:rPr lang="fr-FR" sz="1600" b="1" i="1" dirty="0">
                <a:solidFill>
                  <a:schemeClr val="hlink"/>
                </a:solidFill>
              </a:rPr>
              <a:t> 	           </a:t>
            </a:r>
            <a:r>
              <a:rPr lang="fr-FR" sz="1600" i="1" dirty="0" err="1"/>
              <a:t>Imène</a:t>
            </a:r>
            <a:r>
              <a:rPr lang="fr-FR" sz="1600" i="1" dirty="0"/>
              <a:t> </a:t>
            </a:r>
            <a:r>
              <a:rPr lang="fr-FR" sz="1600" i="1" dirty="0" smtClean="0"/>
              <a:t>ESTÈVE, </a:t>
            </a:r>
            <a:r>
              <a:rPr lang="fr-FR" sz="1600" i="1" dirty="0"/>
              <a:t>IMPMC, Sorbonne Université, Jussieu </a:t>
            </a:r>
            <a:r>
              <a:rPr lang="fr-FR" sz="1600" i="1" dirty="0" smtClean="0"/>
              <a:t>Paris</a:t>
            </a:r>
          </a:p>
          <a:p>
            <a:pPr eaLnBrk="1" hangingPunct="1">
              <a:spcAft>
                <a:spcPts val="0"/>
              </a:spcAft>
            </a:pPr>
            <a:endParaRPr lang="fr-FR" sz="1600" dirty="0">
              <a:solidFill>
                <a:schemeClr val="hlink"/>
              </a:solidFill>
            </a:endParaRPr>
          </a:p>
          <a:p>
            <a:pPr eaLnBrk="1" hangingPunct="1">
              <a:spcAft>
                <a:spcPts val="0"/>
              </a:spcAft>
            </a:pPr>
            <a:r>
              <a:rPr lang="fr-FR" sz="1600" dirty="0">
                <a:solidFill>
                  <a:srgbClr val="317E0E"/>
                </a:solidFill>
              </a:rPr>
              <a:t>12h00 - 13h30 :  Déjeuner </a:t>
            </a:r>
            <a:r>
              <a:rPr lang="fr-FR" sz="1600" dirty="0" smtClean="0">
                <a:solidFill>
                  <a:srgbClr val="317E0E"/>
                </a:solidFill>
              </a:rPr>
              <a:t>libre</a:t>
            </a:r>
            <a:endParaRPr lang="fr-FR" sz="1600" dirty="0">
              <a:solidFill>
                <a:srgbClr val="317E0E"/>
              </a:solidFill>
            </a:endParaRPr>
          </a:p>
        </p:txBody>
      </p:sp>
      <p:sp>
        <p:nvSpPr>
          <p:cNvPr id="38916" name="Text Box 5"/>
          <p:cNvSpPr txBox="1">
            <a:spLocks noChangeArrowheads="1"/>
          </p:cNvSpPr>
          <p:nvPr/>
        </p:nvSpPr>
        <p:spPr bwMode="auto">
          <a:xfrm>
            <a:off x="435782" y="548680"/>
            <a:ext cx="23791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Lundi 4 décembre</a:t>
            </a:r>
            <a:endParaRPr lang="fr-FR" sz="2000" b="1" dirty="0"/>
          </a:p>
        </p:txBody>
      </p:sp>
      <p:sp>
        <p:nvSpPr>
          <p:cNvPr id="38915" name="Text Box 3"/>
          <p:cNvSpPr txBox="1">
            <a:spLocks noChangeArrowheads="1"/>
          </p:cNvSpPr>
          <p:nvPr/>
        </p:nvSpPr>
        <p:spPr bwMode="auto">
          <a:xfrm>
            <a:off x="438052" y="1079541"/>
            <a:ext cx="8704262" cy="52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pPr>
            <a:r>
              <a:rPr lang="fr-FR" sz="2400" b="1" dirty="0">
                <a:solidFill>
                  <a:srgbClr val="FF0000"/>
                </a:solidFill>
              </a:rPr>
              <a:t>Le MEB-FIB : état de l'art, principe et applications</a:t>
            </a:r>
          </a:p>
        </p:txBody>
      </p:sp>
      <p:sp>
        <p:nvSpPr>
          <p:cNvPr id="38917" name="Text Box 10"/>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r>
              <a:rPr lang="fr-FR" sz="1600" b="1" i="1" dirty="0" smtClean="0">
                <a:solidFill>
                  <a:schemeClr val="bg1"/>
                </a:solidFill>
              </a:rPr>
              <a:t>2023</a:t>
            </a:r>
            <a:endParaRPr lang="fr-FR" sz="1600" b="1" i="1" dirty="0">
              <a:solidFill>
                <a:schemeClr val="bg2"/>
              </a:solidFill>
            </a:endParaRPr>
          </a:p>
        </p:txBody>
      </p:sp>
      <p:pic>
        <p:nvPicPr>
          <p:cNvPr id="38918" name="Picture 11"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79475" y="904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ACTUALITES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48" y="457200"/>
            <a:ext cx="8087802" cy="638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1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09940" y="1520788"/>
            <a:ext cx="862584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pPr>
            <a:r>
              <a:rPr lang="fr-FR" sz="1600" dirty="0" smtClean="0">
                <a:solidFill>
                  <a:srgbClr val="317E0E"/>
                </a:solidFill>
              </a:rPr>
              <a:t>12h00 </a:t>
            </a:r>
            <a:r>
              <a:rPr lang="fr-FR" sz="1600" dirty="0">
                <a:solidFill>
                  <a:srgbClr val="317E0E"/>
                </a:solidFill>
              </a:rPr>
              <a:t>- 13h30 :  Déjeuner libre</a:t>
            </a:r>
          </a:p>
          <a:p>
            <a:pPr eaLnBrk="1" hangingPunct="1">
              <a:spcAft>
                <a:spcPts val="0"/>
              </a:spcAft>
            </a:pPr>
            <a:endParaRPr lang="fr-FR" sz="1600" dirty="0" smtClean="0">
              <a:solidFill>
                <a:schemeClr val="hlink"/>
              </a:solidFill>
            </a:endParaRPr>
          </a:p>
          <a:p>
            <a:pPr eaLnBrk="1" hangingPunct="1">
              <a:spcAft>
                <a:spcPts val="0"/>
              </a:spcAft>
            </a:pPr>
            <a:r>
              <a:rPr lang="fr-FR" sz="1600" dirty="0" smtClean="0">
                <a:solidFill>
                  <a:schemeClr val="hlink"/>
                </a:solidFill>
              </a:rPr>
              <a:t>13h30 – 14h00 </a:t>
            </a:r>
            <a:r>
              <a:rPr lang="fr-FR" sz="1600" dirty="0">
                <a:solidFill>
                  <a:schemeClr val="hlink"/>
                </a:solidFill>
              </a:rPr>
              <a:t>: </a:t>
            </a:r>
            <a:r>
              <a:rPr lang="fr-FR" sz="1600" dirty="0" smtClean="0">
                <a:solidFill>
                  <a:schemeClr val="hlink"/>
                </a:solidFill>
              </a:rPr>
              <a:t> </a:t>
            </a:r>
            <a:r>
              <a:rPr lang="fr-FR" sz="1600" dirty="0">
                <a:solidFill>
                  <a:srgbClr val="317E0E"/>
                </a:solidFill>
                <a:latin typeface="Arial Black" pitchFamily="34" charset="0"/>
              </a:rPr>
              <a:t>Assemblée Générale du </a:t>
            </a:r>
            <a:r>
              <a:rPr lang="fr-FR" sz="1600" dirty="0" smtClean="0">
                <a:solidFill>
                  <a:srgbClr val="317E0E"/>
                </a:solidFill>
                <a:latin typeface="Arial Black" pitchFamily="34" charset="0"/>
              </a:rPr>
              <a:t>GN-MEBA</a:t>
            </a:r>
          </a:p>
          <a:p>
            <a:pPr eaLnBrk="1" hangingPunct="1">
              <a:spcAft>
                <a:spcPts val="0"/>
              </a:spcAft>
            </a:pPr>
            <a:r>
              <a:rPr lang="fr-FR" sz="1600" i="1" dirty="0">
                <a:solidFill>
                  <a:srgbClr val="317E0E"/>
                </a:solidFill>
                <a:latin typeface="Arial Black" pitchFamily="34" charset="0"/>
              </a:rPr>
              <a:t>	 </a:t>
            </a:r>
            <a:r>
              <a:rPr lang="fr-FR" sz="1600" i="1" dirty="0" smtClean="0">
                <a:solidFill>
                  <a:srgbClr val="317E0E"/>
                </a:solidFill>
                <a:latin typeface="Arial Black" pitchFamily="34" charset="0"/>
              </a:rPr>
              <a:t>         </a:t>
            </a:r>
            <a:r>
              <a:rPr lang="fr-FR" sz="1600" i="1" dirty="0" smtClean="0">
                <a:solidFill>
                  <a:srgbClr val="317E0E"/>
                </a:solidFill>
                <a:latin typeface="+mn-lt"/>
              </a:rPr>
              <a:t>Résultats de l’enquête sur les équipements – Sébastien PAIRIS</a:t>
            </a:r>
            <a:endParaRPr lang="fr-FR" sz="1600" i="1" dirty="0" smtClean="0">
              <a:latin typeface="+mn-lt"/>
            </a:endParaRPr>
          </a:p>
          <a:p>
            <a:pPr eaLnBrk="1" hangingPunct="1">
              <a:spcAft>
                <a:spcPts val="0"/>
              </a:spcAft>
            </a:pPr>
            <a:endParaRPr lang="fr-FR" sz="1600" i="1" dirty="0">
              <a:solidFill>
                <a:schemeClr val="hlink"/>
              </a:solidFill>
            </a:endParaRPr>
          </a:p>
          <a:p>
            <a:pPr eaLnBrk="1" hangingPunct="1">
              <a:spcAft>
                <a:spcPts val="0"/>
              </a:spcAft>
            </a:pPr>
            <a:r>
              <a:rPr lang="fr-FR" sz="1600" dirty="0" smtClean="0">
                <a:solidFill>
                  <a:schemeClr val="hlink"/>
                </a:solidFill>
              </a:rPr>
              <a:t>14h00 </a:t>
            </a:r>
            <a:r>
              <a:rPr lang="fr-FR" sz="1600" dirty="0">
                <a:solidFill>
                  <a:schemeClr val="hlink"/>
                </a:solidFill>
              </a:rPr>
              <a:t>- </a:t>
            </a:r>
            <a:r>
              <a:rPr lang="fr-FR" sz="1600" dirty="0" smtClean="0">
                <a:solidFill>
                  <a:schemeClr val="hlink"/>
                </a:solidFill>
              </a:rPr>
              <a:t>14h30 </a:t>
            </a:r>
            <a:r>
              <a:rPr lang="fr-FR" sz="1600" dirty="0">
                <a:solidFill>
                  <a:schemeClr val="hlink"/>
                </a:solidFill>
              </a:rPr>
              <a:t>:  </a:t>
            </a:r>
            <a:r>
              <a:rPr lang="fr-FR" sz="1600" b="1" dirty="0">
                <a:solidFill>
                  <a:schemeClr val="hlink"/>
                </a:solidFill>
              </a:rPr>
              <a:t>Principes physiques mis en jeu au FIB, influence des conditions </a:t>
            </a:r>
            <a:r>
              <a:rPr lang="fr-FR" sz="1600" b="1" dirty="0" smtClean="0">
                <a:solidFill>
                  <a:schemeClr val="hlink"/>
                </a:solidFill>
              </a:rPr>
              <a:t>	 	           opératoires</a:t>
            </a:r>
            <a:endParaRPr lang="fr-FR" sz="1600" b="1" dirty="0">
              <a:solidFill>
                <a:schemeClr val="hlink"/>
              </a:solidFill>
            </a:endParaRPr>
          </a:p>
          <a:p>
            <a:pPr eaLnBrk="1" hangingPunct="1">
              <a:spcAft>
                <a:spcPts val="0"/>
              </a:spcAft>
            </a:pPr>
            <a:r>
              <a:rPr lang="fr-FR" sz="1600" b="1" dirty="0">
                <a:solidFill>
                  <a:schemeClr val="hlink"/>
                </a:solidFill>
              </a:rPr>
              <a:t>	           </a:t>
            </a:r>
            <a:r>
              <a:rPr lang="es-ES" sz="1600" i="1" dirty="0"/>
              <a:t>Emmanuel </a:t>
            </a:r>
            <a:r>
              <a:rPr lang="es-ES" sz="1600" i="1" dirty="0" smtClean="0"/>
              <a:t>CADEL, </a:t>
            </a:r>
            <a:r>
              <a:rPr lang="es-ES" sz="1600" i="1" dirty="0"/>
              <a:t>GPM, </a:t>
            </a:r>
            <a:r>
              <a:rPr lang="es-ES" sz="1600" i="1" dirty="0" err="1"/>
              <a:t>Université</a:t>
            </a:r>
            <a:r>
              <a:rPr lang="es-ES" sz="1600" i="1" dirty="0"/>
              <a:t> de </a:t>
            </a:r>
            <a:r>
              <a:rPr lang="es-ES" sz="1600" i="1" dirty="0" err="1" smtClean="0"/>
              <a:t>Rouen</a:t>
            </a:r>
            <a:endParaRPr lang="es-ES" sz="1600" i="1" dirty="0" smtClean="0"/>
          </a:p>
          <a:p>
            <a:pPr eaLnBrk="1" hangingPunct="1">
              <a:spcAft>
                <a:spcPts val="0"/>
              </a:spcAft>
            </a:pPr>
            <a:r>
              <a:rPr lang="fr-FR" sz="1600" dirty="0"/>
              <a:t/>
            </a:r>
            <a:br>
              <a:rPr lang="fr-FR" sz="1600" dirty="0"/>
            </a:br>
            <a:r>
              <a:rPr lang="fr-FR" sz="1600" dirty="0" smtClean="0">
                <a:solidFill>
                  <a:schemeClr val="hlink"/>
                </a:solidFill>
              </a:rPr>
              <a:t>14h30 </a:t>
            </a:r>
            <a:r>
              <a:rPr lang="fr-FR" sz="1600" dirty="0">
                <a:solidFill>
                  <a:schemeClr val="hlink"/>
                </a:solidFill>
              </a:rPr>
              <a:t>- </a:t>
            </a:r>
            <a:r>
              <a:rPr lang="fr-FR" sz="1600" dirty="0" smtClean="0">
                <a:solidFill>
                  <a:schemeClr val="hlink"/>
                </a:solidFill>
              </a:rPr>
              <a:t>15h00 </a:t>
            </a:r>
            <a:r>
              <a:rPr lang="fr-FR" sz="1600" dirty="0">
                <a:solidFill>
                  <a:schemeClr val="hlink"/>
                </a:solidFill>
              </a:rPr>
              <a:t>:  </a:t>
            </a:r>
            <a:r>
              <a:rPr lang="fr-FR" sz="1600" b="1" dirty="0">
                <a:solidFill>
                  <a:schemeClr val="hlink"/>
                </a:solidFill>
              </a:rPr>
              <a:t>FIB 3D : applications et défis dans le domaine de la microélectronique, </a:t>
            </a:r>
            <a:r>
              <a:rPr lang="fr-FR" sz="1600" b="1" dirty="0" smtClean="0">
                <a:solidFill>
                  <a:schemeClr val="hlink"/>
                </a:solidFill>
              </a:rPr>
              <a:t>	           des </a:t>
            </a:r>
            <a:r>
              <a:rPr lang="fr-FR" sz="1600" b="1" dirty="0">
                <a:solidFill>
                  <a:schemeClr val="hlink"/>
                </a:solidFill>
              </a:rPr>
              <a:t>énergies nouvelles et de la </a:t>
            </a:r>
            <a:r>
              <a:rPr lang="fr-FR" sz="1600" b="1" dirty="0" smtClean="0">
                <a:solidFill>
                  <a:schemeClr val="hlink"/>
                </a:solidFill>
              </a:rPr>
              <a:t>biologie</a:t>
            </a:r>
          </a:p>
          <a:p>
            <a:pPr eaLnBrk="1" hangingPunct="1">
              <a:spcAft>
                <a:spcPts val="0"/>
              </a:spcAft>
            </a:pPr>
            <a:r>
              <a:rPr lang="fr-FR" sz="1600" b="1" dirty="0">
                <a:solidFill>
                  <a:schemeClr val="hlink"/>
                </a:solidFill>
              </a:rPr>
              <a:t>	           </a:t>
            </a:r>
            <a:r>
              <a:rPr lang="it-IT" sz="1600" i="1" dirty="0"/>
              <a:t>Constantin </a:t>
            </a:r>
            <a:r>
              <a:rPr lang="it-IT" sz="1600" i="1" dirty="0" smtClean="0"/>
              <a:t>MATEI, </a:t>
            </a:r>
            <a:r>
              <a:rPr lang="it-IT" sz="1600" i="1" dirty="0"/>
              <a:t>LETI CEA </a:t>
            </a:r>
            <a:r>
              <a:rPr lang="it-IT" sz="1600" i="1" dirty="0" smtClean="0"/>
              <a:t>Grenoble</a:t>
            </a:r>
          </a:p>
          <a:p>
            <a:pPr eaLnBrk="1" hangingPunct="1">
              <a:spcAft>
                <a:spcPts val="0"/>
              </a:spcAft>
            </a:pPr>
            <a:r>
              <a:rPr lang="fr-FR" sz="1600" dirty="0"/>
              <a:t/>
            </a:r>
            <a:br>
              <a:rPr lang="fr-FR" sz="1600" dirty="0"/>
            </a:br>
            <a:r>
              <a:rPr lang="fr-FR" sz="1600" dirty="0" smtClean="0">
                <a:solidFill>
                  <a:schemeClr val="hlink"/>
                </a:solidFill>
              </a:rPr>
              <a:t>15h00 </a:t>
            </a:r>
            <a:r>
              <a:rPr lang="fr-FR" sz="1600" dirty="0">
                <a:solidFill>
                  <a:schemeClr val="hlink"/>
                </a:solidFill>
              </a:rPr>
              <a:t>- </a:t>
            </a:r>
            <a:r>
              <a:rPr lang="fr-FR" sz="1600" dirty="0" smtClean="0">
                <a:solidFill>
                  <a:schemeClr val="hlink"/>
                </a:solidFill>
              </a:rPr>
              <a:t>15h30 </a:t>
            </a:r>
            <a:r>
              <a:rPr lang="fr-FR" sz="1600" dirty="0">
                <a:solidFill>
                  <a:schemeClr val="hlink"/>
                </a:solidFill>
              </a:rPr>
              <a:t>:  </a:t>
            </a:r>
            <a:r>
              <a:rPr lang="fr-FR" sz="1600" b="1" dirty="0">
                <a:solidFill>
                  <a:schemeClr val="hlink"/>
                </a:solidFill>
              </a:rPr>
              <a:t>Le MEB-FIB "</a:t>
            </a:r>
            <a:r>
              <a:rPr lang="fr-FR" sz="1600" b="1" dirty="0" err="1">
                <a:solidFill>
                  <a:schemeClr val="hlink"/>
                </a:solidFill>
              </a:rPr>
              <a:t>cryo</a:t>
            </a:r>
            <a:r>
              <a:rPr lang="fr-FR" sz="1600" b="1" dirty="0">
                <a:solidFill>
                  <a:schemeClr val="hlink"/>
                </a:solidFill>
              </a:rPr>
              <a:t>" : un véritable couteau suisse pour le biologiste.</a:t>
            </a:r>
          </a:p>
          <a:p>
            <a:pPr eaLnBrk="1" hangingPunct="1">
              <a:spcAft>
                <a:spcPts val="0"/>
              </a:spcAft>
            </a:pPr>
            <a:r>
              <a:rPr lang="fr-FR" sz="1600" b="1" dirty="0">
                <a:solidFill>
                  <a:schemeClr val="hlink"/>
                </a:solidFill>
              </a:rPr>
              <a:t>	           </a:t>
            </a:r>
            <a:r>
              <a:rPr lang="fr-FR" sz="1600" i="1" dirty="0"/>
              <a:t>Benoit </a:t>
            </a:r>
            <a:r>
              <a:rPr lang="fr-FR" sz="1600" i="1" dirty="0" smtClean="0"/>
              <a:t>GALLET, </a:t>
            </a:r>
            <a:r>
              <a:rPr lang="fr-FR" sz="1600" i="1" dirty="0"/>
              <a:t>IBS Grenoble</a:t>
            </a:r>
            <a:r>
              <a:rPr lang="fr-FR" sz="1600" dirty="0"/>
              <a:t/>
            </a:r>
            <a:br>
              <a:rPr lang="fr-FR" sz="1600" dirty="0"/>
            </a:br>
            <a:endParaRPr lang="fr-FR" sz="1600" dirty="0" smtClean="0"/>
          </a:p>
          <a:p>
            <a:pPr eaLnBrk="1" hangingPunct="1">
              <a:spcAft>
                <a:spcPts val="0"/>
              </a:spcAft>
            </a:pPr>
            <a:r>
              <a:rPr lang="fr-FR" sz="1600" dirty="0" smtClean="0">
                <a:solidFill>
                  <a:srgbClr val="317E0E"/>
                </a:solidFill>
              </a:rPr>
              <a:t>15h30 </a:t>
            </a:r>
            <a:r>
              <a:rPr lang="fr-FR" sz="1600" dirty="0">
                <a:solidFill>
                  <a:srgbClr val="317E0E"/>
                </a:solidFill>
              </a:rPr>
              <a:t>- </a:t>
            </a:r>
            <a:r>
              <a:rPr lang="fr-FR" sz="1600" dirty="0" smtClean="0">
                <a:solidFill>
                  <a:srgbClr val="317E0E"/>
                </a:solidFill>
              </a:rPr>
              <a:t>16h00 </a:t>
            </a:r>
            <a:r>
              <a:rPr lang="fr-FR" sz="1600" dirty="0">
                <a:solidFill>
                  <a:srgbClr val="317E0E"/>
                </a:solidFill>
              </a:rPr>
              <a:t>:  </a:t>
            </a:r>
            <a:r>
              <a:rPr lang="fr-FR" sz="1600" dirty="0" smtClean="0">
                <a:solidFill>
                  <a:srgbClr val="317E0E"/>
                </a:solidFill>
              </a:rPr>
              <a:t>Pause</a:t>
            </a:r>
            <a:endParaRPr lang="fr-FR" sz="1600" dirty="0">
              <a:solidFill>
                <a:srgbClr val="317E0E"/>
              </a:solidFill>
            </a:endParaRPr>
          </a:p>
        </p:txBody>
      </p:sp>
      <p:pic>
        <p:nvPicPr>
          <p:cNvPr id="41988" name="Picture 4"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noChangeArrowheads="1"/>
          </p:cNvSpPr>
          <p:nvPr/>
        </p:nvSpPr>
        <p:spPr bwMode="auto">
          <a:xfrm>
            <a:off x="665163" y="117475"/>
            <a:ext cx="8154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i="1" dirty="0" smtClean="0">
                <a:solidFill>
                  <a:schemeClr val="bg1"/>
                </a:solidFill>
              </a:rPr>
              <a:t>Journées pédagogiques 2023 :  </a:t>
            </a:r>
            <a:r>
              <a:rPr lang="fr-FR" sz="1400" b="1" i="1" dirty="0">
                <a:solidFill>
                  <a:schemeClr val="bg2"/>
                </a:solidFill>
              </a:rPr>
              <a:t>Le MEB-FIB : état de l'art, principe et applications</a:t>
            </a:r>
          </a:p>
        </p:txBody>
      </p:sp>
      <p:sp>
        <p:nvSpPr>
          <p:cNvPr id="8" name="Text Box 5"/>
          <p:cNvSpPr txBox="1">
            <a:spLocks noChangeArrowheads="1"/>
          </p:cNvSpPr>
          <p:nvPr/>
        </p:nvSpPr>
        <p:spPr bwMode="auto">
          <a:xfrm>
            <a:off x="435782" y="548680"/>
            <a:ext cx="23791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Lundi 4 décembre</a:t>
            </a:r>
            <a:endParaRPr lang="fr-FR" sz="2000" b="1" dirty="0"/>
          </a:p>
        </p:txBody>
      </p:sp>
    </p:spTree>
    <p:extLst>
      <p:ext uri="{BB962C8B-B14F-4D97-AF65-F5344CB8AC3E}">
        <p14:creationId xmlns:p14="http://schemas.microsoft.com/office/powerpoint/2010/main" val="2457477024"/>
      </p:ext>
    </p:extLst>
  </p:cSld>
  <p:clrMapOvr>
    <a:masterClrMapping/>
  </p:clrMapOvr>
  <p:transition spd="med" advClick="0" advTm="15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09940" y="1376772"/>
            <a:ext cx="862584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pPr>
            <a:r>
              <a:rPr lang="fr-FR" sz="1600" dirty="0" smtClean="0">
                <a:solidFill>
                  <a:schemeClr val="hlink"/>
                </a:solidFill>
              </a:rPr>
              <a:t>16h00 </a:t>
            </a:r>
            <a:r>
              <a:rPr lang="fr-FR" sz="1600" dirty="0">
                <a:solidFill>
                  <a:schemeClr val="hlink"/>
                </a:solidFill>
              </a:rPr>
              <a:t>– </a:t>
            </a:r>
            <a:r>
              <a:rPr lang="fr-FR" sz="1600" dirty="0" smtClean="0">
                <a:solidFill>
                  <a:schemeClr val="hlink"/>
                </a:solidFill>
              </a:rPr>
              <a:t>16h30 </a:t>
            </a:r>
            <a:r>
              <a:rPr lang="fr-FR" sz="1600" dirty="0">
                <a:solidFill>
                  <a:schemeClr val="hlink"/>
                </a:solidFill>
              </a:rPr>
              <a:t>:  </a:t>
            </a:r>
            <a:r>
              <a:rPr lang="fr-FR" sz="1600" b="1" dirty="0">
                <a:solidFill>
                  <a:schemeClr val="hlink"/>
                </a:solidFill>
              </a:rPr>
              <a:t>MEB FIB plasma pour l'analyse 3D de "grands" volumes </a:t>
            </a:r>
            <a:r>
              <a:rPr lang="fr-FR" sz="1600" b="1" dirty="0" smtClean="0">
                <a:solidFill>
                  <a:schemeClr val="hlink"/>
                </a:solidFill>
              </a:rPr>
              <a:t>	 	 	</a:t>
            </a:r>
            <a:r>
              <a:rPr lang="fr-FR" sz="1600" b="1" i="1" dirty="0" smtClean="0">
                <a:solidFill>
                  <a:schemeClr val="hlink"/>
                </a:solidFill>
              </a:rPr>
              <a:t>           (</a:t>
            </a:r>
            <a:r>
              <a:rPr lang="fr-FR" sz="1600" b="1" i="1" dirty="0">
                <a:solidFill>
                  <a:schemeClr val="hlink"/>
                </a:solidFill>
              </a:rPr>
              <a:t>visioconférence)</a:t>
            </a:r>
            <a:r>
              <a:rPr lang="fr-FR" sz="1600" b="1" i="1" dirty="0" smtClean="0">
                <a:solidFill>
                  <a:schemeClr val="hlink"/>
                </a:solidFill>
              </a:rPr>
              <a:t> </a:t>
            </a:r>
          </a:p>
          <a:p>
            <a:pPr eaLnBrk="1" hangingPunct="1">
              <a:spcAft>
                <a:spcPts val="0"/>
              </a:spcAft>
            </a:pPr>
            <a:r>
              <a:rPr lang="fr-FR" sz="1600" b="1" i="1" dirty="0">
                <a:solidFill>
                  <a:schemeClr val="hlink"/>
                </a:solidFill>
              </a:rPr>
              <a:t>	           </a:t>
            </a:r>
            <a:r>
              <a:rPr lang="fr-FR" sz="1600" i="1" dirty="0"/>
              <a:t>Alexis </a:t>
            </a:r>
            <a:r>
              <a:rPr lang="fr-FR" sz="1600" i="1" dirty="0" smtClean="0"/>
              <a:t>NICOLAY, </a:t>
            </a:r>
            <a:r>
              <a:rPr lang="fr-FR" sz="1600" i="1" dirty="0"/>
              <a:t>CEMEF MINES Paris Sophia Antipolis</a:t>
            </a:r>
            <a:r>
              <a:rPr lang="fr-FR" sz="1600" dirty="0"/>
              <a:t/>
            </a:r>
            <a:br>
              <a:rPr lang="fr-FR" sz="1600" dirty="0"/>
            </a:br>
            <a:r>
              <a:rPr lang="fr-FR" sz="1600" dirty="0"/>
              <a:t/>
            </a:r>
            <a:br>
              <a:rPr lang="fr-FR" sz="1600" dirty="0"/>
            </a:br>
            <a:r>
              <a:rPr lang="fr-FR" sz="1600" dirty="0" smtClean="0">
                <a:solidFill>
                  <a:schemeClr val="hlink"/>
                </a:solidFill>
              </a:rPr>
              <a:t>16h30 </a:t>
            </a:r>
            <a:r>
              <a:rPr lang="fr-FR" sz="1600" dirty="0">
                <a:solidFill>
                  <a:schemeClr val="hlink"/>
                </a:solidFill>
              </a:rPr>
              <a:t>– </a:t>
            </a:r>
            <a:r>
              <a:rPr lang="fr-FR" sz="1600" dirty="0" smtClean="0">
                <a:solidFill>
                  <a:schemeClr val="hlink"/>
                </a:solidFill>
              </a:rPr>
              <a:t>17h00 </a:t>
            </a:r>
            <a:r>
              <a:rPr lang="fr-FR" sz="1600" dirty="0">
                <a:solidFill>
                  <a:schemeClr val="hlink"/>
                </a:solidFill>
              </a:rPr>
              <a:t>:  </a:t>
            </a:r>
            <a:r>
              <a:rPr lang="fr-FR" sz="1600" b="1" dirty="0">
                <a:solidFill>
                  <a:schemeClr val="hlink"/>
                </a:solidFill>
              </a:rPr>
              <a:t>Fonctionnement d'un laser </a:t>
            </a:r>
            <a:r>
              <a:rPr lang="fr-FR" sz="1600" b="1" dirty="0" err="1">
                <a:solidFill>
                  <a:schemeClr val="hlink"/>
                </a:solidFill>
              </a:rPr>
              <a:t>femtoseconde</a:t>
            </a:r>
            <a:r>
              <a:rPr lang="fr-FR" sz="1600" b="1" dirty="0">
                <a:solidFill>
                  <a:schemeClr val="hlink"/>
                </a:solidFill>
              </a:rPr>
              <a:t> installé sur le sas </a:t>
            </a:r>
            <a:r>
              <a:rPr lang="fr-FR" sz="1600" b="1" dirty="0" smtClean="0">
                <a:solidFill>
                  <a:schemeClr val="hlink"/>
                </a:solidFill>
              </a:rPr>
              <a:t>	 	           d'introduction </a:t>
            </a:r>
            <a:r>
              <a:rPr lang="fr-FR" sz="1600" b="1" dirty="0">
                <a:solidFill>
                  <a:schemeClr val="hlink"/>
                </a:solidFill>
              </a:rPr>
              <a:t>d'un MEB </a:t>
            </a:r>
            <a:r>
              <a:rPr lang="fr-FR" sz="1600" b="1" dirty="0" smtClean="0">
                <a:solidFill>
                  <a:schemeClr val="hlink"/>
                </a:solidFill>
              </a:rPr>
              <a:t>FIB</a:t>
            </a:r>
          </a:p>
          <a:p>
            <a:pPr eaLnBrk="1" hangingPunct="1">
              <a:spcAft>
                <a:spcPts val="0"/>
              </a:spcAft>
            </a:pPr>
            <a:r>
              <a:rPr lang="fr-FR" sz="1600" b="1" i="1" dirty="0" smtClean="0">
                <a:solidFill>
                  <a:schemeClr val="hlink"/>
                </a:solidFill>
              </a:rPr>
              <a:t> </a:t>
            </a:r>
            <a:r>
              <a:rPr lang="fr-FR" sz="1600" b="1" i="1" dirty="0">
                <a:solidFill>
                  <a:schemeClr val="hlink"/>
                </a:solidFill>
              </a:rPr>
              <a:t>	           </a:t>
            </a:r>
            <a:r>
              <a:rPr lang="fr-FR" sz="1600" i="1" dirty="0"/>
              <a:t>David </a:t>
            </a:r>
            <a:r>
              <a:rPr lang="fr-FR" sz="1600" i="1" dirty="0" smtClean="0"/>
              <a:t>TROADEC, </a:t>
            </a:r>
            <a:r>
              <a:rPr lang="fr-FR" sz="1600" i="1" dirty="0"/>
              <a:t>IEMN Université de </a:t>
            </a:r>
            <a:r>
              <a:rPr lang="fr-FR" sz="1600" i="1" dirty="0" smtClean="0"/>
              <a:t>Lille</a:t>
            </a:r>
          </a:p>
          <a:p>
            <a:pPr eaLnBrk="1" hangingPunct="1">
              <a:spcAft>
                <a:spcPts val="0"/>
              </a:spcAft>
            </a:pPr>
            <a:endParaRPr lang="fr-FR" sz="1600" dirty="0" smtClean="0">
              <a:solidFill>
                <a:schemeClr val="hlink"/>
              </a:solidFill>
            </a:endParaRPr>
          </a:p>
          <a:p>
            <a:pPr eaLnBrk="1" hangingPunct="1">
              <a:spcAft>
                <a:spcPts val="0"/>
              </a:spcAft>
            </a:pPr>
            <a:r>
              <a:rPr lang="fr-FR" sz="1600" dirty="0" smtClean="0">
                <a:solidFill>
                  <a:schemeClr val="hlink"/>
                </a:solidFill>
              </a:rPr>
              <a:t>17h00 </a:t>
            </a:r>
            <a:r>
              <a:rPr lang="fr-FR" sz="1600" dirty="0">
                <a:solidFill>
                  <a:schemeClr val="hlink"/>
                </a:solidFill>
              </a:rPr>
              <a:t>– </a:t>
            </a:r>
            <a:r>
              <a:rPr lang="fr-FR" sz="1600" dirty="0" smtClean="0">
                <a:solidFill>
                  <a:schemeClr val="hlink"/>
                </a:solidFill>
              </a:rPr>
              <a:t>17h30 </a:t>
            </a:r>
            <a:r>
              <a:rPr lang="fr-FR" sz="1600" dirty="0">
                <a:solidFill>
                  <a:schemeClr val="hlink"/>
                </a:solidFill>
              </a:rPr>
              <a:t>:  </a:t>
            </a:r>
            <a:r>
              <a:rPr lang="fr-FR" sz="1600" b="1" dirty="0">
                <a:solidFill>
                  <a:schemeClr val="hlink"/>
                </a:solidFill>
              </a:rPr>
              <a:t>Dépôts assistés par faisceaux d'ions et d'électrons : mécanismes et </a:t>
            </a:r>
            <a:r>
              <a:rPr lang="fr-FR" sz="1600" b="1" dirty="0" smtClean="0">
                <a:solidFill>
                  <a:schemeClr val="hlink"/>
                </a:solidFill>
              </a:rPr>
              <a:t>	 	            aspects pratiques</a:t>
            </a:r>
          </a:p>
          <a:p>
            <a:pPr eaLnBrk="1" hangingPunct="1">
              <a:spcAft>
                <a:spcPts val="0"/>
              </a:spcAft>
            </a:pPr>
            <a:r>
              <a:rPr lang="fr-FR" sz="1600" b="1" i="1" dirty="0">
                <a:solidFill>
                  <a:schemeClr val="hlink"/>
                </a:solidFill>
              </a:rPr>
              <a:t>	           </a:t>
            </a:r>
            <a:r>
              <a:rPr lang="fr-FR" sz="1600" i="1" dirty="0"/>
              <a:t>Alexandra </a:t>
            </a:r>
            <a:r>
              <a:rPr lang="fr-FR" sz="1600" i="1" dirty="0" smtClean="0"/>
              <a:t>FRACZKIEWICZ, </a:t>
            </a:r>
            <a:r>
              <a:rPr lang="fr-FR" sz="1600" i="1" dirty="0"/>
              <a:t>LETI CEA Grenoble</a:t>
            </a:r>
            <a:r>
              <a:rPr lang="fr-FR" sz="1600" dirty="0"/>
              <a:t/>
            </a:r>
            <a:br>
              <a:rPr lang="fr-FR" sz="1600" dirty="0"/>
            </a:br>
            <a:r>
              <a:rPr lang="fr-FR" sz="1600" dirty="0"/>
              <a:t/>
            </a:r>
            <a:br>
              <a:rPr lang="fr-FR" sz="1600" dirty="0"/>
            </a:br>
            <a:r>
              <a:rPr lang="fr-FR" sz="1600" dirty="0" smtClean="0">
                <a:solidFill>
                  <a:schemeClr val="hlink"/>
                </a:solidFill>
              </a:rPr>
              <a:t>17h30 </a:t>
            </a:r>
            <a:r>
              <a:rPr lang="fr-FR" sz="1600" dirty="0">
                <a:solidFill>
                  <a:schemeClr val="hlink"/>
                </a:solidFill>
              </a:rPr>
              <a:t>- </a:t>
            </a:r>
            <a:r>
              <a:rPr lang="fr-FR" sz="1600" dirty="0" smtClean="0">
                <a:solidFill>
                  <a:schemeClr val="hlink"/>
                </a:solidFill>
              </a:rPr>
              <a:t>18h00 </a:t>
            </a:r>
            <a:r>
              <a:rPr lang="fr-FR" sz="1600" dirty="0">
                <a:solidFill>
                  <a:schemeClr val="hlink"/>
                </a:solidFill>
              </a:rPr>
              <a:t>:  </a:t>
            </a:r>
            <a:r>
              <a:rPr lang="fr-FR" sz="1600" b="1" dirty="0">
                <a:solidFill>
                  <a:schemeClr val="hlink"/>
                </a:solidFill>
              </a:rPr>
              <a:t>Etapes d’usinage FIB d’un </a:t>
            </a:r>
            <a:r>
              <a:rPr lang="fr-FR" sz="1600" b="1" dirty="0" err="1">
                <a:solidFill>
                  <a:schemeClr val="hlink"/>
                </a:solidFill>
              </a:rPr>
              <a:t>semiconducteur</a:t>
            </a:r>
            <a:r>
              <a:rPr lang="fr-FR" sz="1600" b="1" dirty="0">
                <a:solidFill>
                  <a:schemeClr val="hlink"/>
                </a:solidFill>
              </a:rPr>
              <a:t> nitrure III-V pour l’obtention </a:t>
            </a:r>
            <a:r>
              <a:rPr lang="fr-FR" sz="1600" b="1" dirty="0" smtClean="0">
                <a:solidFill>
                  <a:schemeClr val="hlink"/>
                </a:solidFill>
              </a:rPr>
              <a:t>	           de </a:t>
            </a:r>
            <a:r>
              <a:rPr lang="fr-FR" sz="1600" b="1" dirty="0">
                <a:solidFill>
                  <a:schemeClr val="hlink"/>
                </a:solidFill>
              </a:rPr>
              <a:t>lames MET en section transverse et en section plane.</a:t>
            </a:r>
          </a:p>
          <a:p>
            <a:pPr eaLnBrk="1" hangingPunct="1">
              <a:spcAft>
                <a:spcPts val="0"/>
              </a:spcAft>
            </a:pPr>
            <a:r>
              <a:rPr lang="fr-FR" sz="1600" b="1" dirty="0">
                <a:solidFill>
                  <a:schemeClr val="hlink"/>
                </a:solidFill>
              </a:rPr>
              <a:t>	           </a:t>
            </a:r>
            <a:r>
              <a:rPr lang="fr-FR" sz="1600" i="1" dirty="0"/>
              <a:t>Marie-Pierre </a:t>
            </a:r>
            <a:r>
              <a:rPr lang="fr-FR" sz="1600" i="1" dirty="0" smtClean="0"/>
              <a:t>CHAUVAT, </a:t>
            </a:r>
            <a:r>
              <a:rPr lang="fr-FR" sz="1600" i="1" dirty="0"/>
              <a:t>CIMAP </a:t>
            </a:r>
            <a:r>
              <a:rPr lang="fr-FR" sz="1600" i="1" dirty="0" err="1"/>
              <a:t>Ensicaen</a:t>
            </a:r>
            <a:r>
              <a:rPr lang="fr-FR" sz="1600" dirty="0"/>
              <a:t/>
            </a:r>
            <a:br>
              <a:rPr lang="fr-FR" sz="1600" dirty="0"/>
            </a:br>
            <a:endParaRPr lang="fr-FR" sz="1600" dirty="0">
              <a:solidFill>
                <a:srgbClr val="317E0E"/>
              </a:solidFill>
            </a:endParaRPr>
          </a:p>
        </p:txBody>
      </p:sp>
      <p:pic>
        <p:nvPicPr>
          <p:cNvPr id="41988" name="Picture 4"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noChangeArrowheads="1"/>
          </p:cNvSpPr>
          <p:nvPr/>
        </p:nvSpPr>
        <p:spPr bwMode="auto">
          <a:xfrm>
            <a:off x="665163" y="117475"/>
            <a:ext cx="8154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i="1" dirty="0" smtClean="0">
                <a:solidFill>
                  <a:schemeClr val="bg1"/>
                </a:solidFill>
              </a:rPr>
              <a:t>Journées pédagogiques 2023 :  </a:t>
            </a:r>
            <a:r>
              <a:rPr lang="fr-FR" sz="1400" b="1" i="1" dirty="0">
                <a:solidFill>
                  <a:schemeClr val="bg2"/>
                </a:solidFill>
              </a:rPr>
              <a:t>Le MEB-FIB : état de l'art, principe et applications</a:t>
            </a:r>
          </a:p>
        </p:txBody>
      </p:sp>
      <p:sp>
        <p:nvSpPr>
          <p:cNvPr id="8" name="Text Box 5"/>
          <p:cNvSpPr txBox="1">
            <a:spLocks noChangeArrowheads="1"/>
          </p:cNvSpPr>
          <p:nvPr/>
        </p:nvSpPr>
        <p:spPr bwMode="auto">
          <a:xfrm>
            <a:off x="435782" y="548680"/>
            <a:ext cx="23791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Lundi 4 décembre</a:t>
            </a:r>
            <a:endParaRPr lang="fr-FR" sz="2000" b="1" dirty="0"/>
          </a:p>
        </p:txBody>
      </p:sp>
      <p:sp>
        <p:nvSpPr>
          <p:cNvPr id="2" name="ZoneTexte 1"/>
          <p:cNvSpPr txBox="1"/>
          <p:nvPr/>
        </p:nvSpPr>
        <p:spPr>
          <a:xfrm>
            <a:off x="3179944" y="5661248"/>
            <a:ext cx="2941831" cy="369332"/>
          </a:xfrm>
          <a:prstGeom prst="rect">
            <a:avLst/>
          </a:prstGeom>
          <a:noFill/>
        </p:spPr>
        <p:txBody>
          <a:bodyPr wrap="none" rtlCol="0">
            <a:spAutoFit/>
          </a:bodyPr>
          <a:lstStyle/>
          <a:p>
            <a:r>
              <a:rPr lang="fr-FR" b="1" dirty="0" smtClean="0"/>
              <a:t>Fin des exposés du lundi</a:t>
            </a:r>
            <a:endParaRPr lang="fr-FR" b="1" dirty="0"/>
          </a:p>
        </p:txBody>
      </p:sp>
    </p:spTree>
    <p:extLst>
      <p:ext uri="{BB962C8B-B14F-4D97-AF65-F5344CB8AC3E}">
        <p14:creationId xmlns:p14="http://schemas.microsoft.com/office/powerpoint/2010/main" val="3251801988"/>
      </p:ext>
    </p:extLst>
  </p:cSld>
  <p:clrMapOvr>
    <a:masterClrMapping/>
  </p:clrMapOvr>
  <p:transition spd="med" advClick="0" advTm="15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77263" y="2240868"/>
            <a:ext cx="84963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pPr>
            <a:r>
              <a:rPr lang="fr-FR" sz="1600" dirty="0" smtClean="0">
                <a:solidFill>
                  <a:schemeClr val="hlink"/>
                </a:solidFill>
              </a:rPr>
              <a:t>09h00 </a:t>
            </a:r>
            <a:r>
              <a:rPr lang="fr-FR" sz="1600" dirty="0">
                <a:solidFill>
                  <a:schemeClr val="hlink"/>
                </a:solidFill>
              </a:rPr>
              <a:t>– </a:t>
            </a:r>
            <a:r>
              <a:rPr lang="fr-FR" sz="1600" dirty="0" smtClean="0">
                <a:solidFill>
                  <a:schemeClr val="hlink"/>
                </a:solidFill>
              </a:rPr>
              <a:t>09h30 </a:t>
            </a:r>
            <a:r>
              <a:rPr lang="fr-FR" sz="1600" dirty="0">
                <a:solidFill>
                  <a:schemeClr val="hlink"/>
                </a:solidFill>
              </a:rPr>
              <a:t>:  </a:t>
            </a:r>
            <a:r>
              <a:rPr lang="fr-FR" sz="1600" b="1" dirty="0">
                <a:solidFill>
                  <a:schemeClr val="hlink"/>
                </a:solidFill>
              </a:rPr>
              <a:t>Tomographie </a:t>
            </a:r>
            <a:r>
              <a:rPr lang="fr-FR" sz="1600" b="1" dirty="0" err="1">
                <a:solidFill>
                  <a:schemeClr val="hlink"/>
                </a:solidFill>
              </a:rPr>
              <a:t>Tribeam</a:t>
            </a:r>
            <a:r>
              <a:rPr lang="fr-FR" sz="1600" b="1" dirty="0">
                <a:solidFill>
                  <a:schemeClr val="hlink"/>
                </a:solidFill>
              </a:rPr>
              <a:t> (MEB-FIB-Laser) : un outil pour la </a:t>
            </a:r>
            <a:r>
              <a:rPr lang="fr-FR" sz="1600" b="1" dirty="0" smtClean="0">
                <a:solidFill>
                  <a:schemeClr val="hlink"/>
                </a:solidFill>
              </a:rPr>
              <a:t>	 	 	            reconstruction </a:t>
            </a:r>
            <a:r>
              <a:rPr lang="fr-FR" sz="1600" b="1" dirty="0">
                <a:solidFill>
                  <a:schemeClr val="hlink"/>
                </a:solidFill>
              </a:rPr>
              <a:t>3D de microstructures</a:t>
            </a:r>
            <a:endParaRPr lang="fr-FR" sz="1600" b="1" i="1" dirty="0" smtClean="0">
              <a:solidFill>
                <a:schemeClr val="hlink"/>
              </a:solidFill>
            </a:endParaRPr>
          </a:p>
          <a:p>
            <a:pPr eaLnBrk="1" hangingPunct="1">
              <a:spcAft>
                <a:spcPts val="0"/>
              </a:spcAft>
            </a:pPr>
            <a:r>
              <a:rPr lang="fr-FR" sz="1600" b="1" i="1" dirty="0">
                <a:solidFill>
                  <a:schemeClr val="hlink"/>
                </a:solidFill>
              </a:rPr>
              <a:t>	           </a:t>
            </a:r>
            <a:r>
              <a:rPr lang="fr-FR" sz="1600" i="1" dirty="0"/>
              <a:t>Henry </a:t>
            </a:r>
            <a:r>
              <a:rPr lang="fr-FR" sz="1600" i="1" dirty="0" smtClean="0"/>
              <a:t>PROUDHON, </a:t>
            </a:r>
            <a:r>
              <a:rPr lang="fr-FR" sz="1600" i="1" dirty="0"/>
              <a:t>Centre des Matériaux MINES Paris </a:t>
            </a:r>
            <a:r>
              <a:rPr lang="fr-FR" sz="1600" i="1" dirty="0" smtClean="0"/>
              <a:t>Evry</a:t>
            </a:r>
          </a:p>
          <a:p>
            <a:pPr eaLnBrk="1" hangingPunct="1">
              <a:spcAft>
                <a:spcPts val="0"/>
              </a:spcAft>
            </a:pPr>
            <a:r>
              <a:rPr lang="fr-FR" sz="1600" dirty="0"/>
              <a:t/>
            </a:r>
            <a:br>
              <a:rPr lang="fr-FR" sz="1600" dirty="0"/>
            </a:br>
            <a:r>
              <a:rPr lang="fr-FR" sz="1600" dirty="0" smtClean="0">
                <a:solidFill>
                  <a:schemeClr val="hlink"/>
                </a:solidFill>
              </a:rPr>
              <a:t>09h30 </a:t>
            </a:r>
            <a:r>
              <a:rPr lang="fr-FR" sz="1600" dirty="0">
                <a:solidFill>
                  <a:schemeClr val="hlink"/>
                </a:solidFill>
              </a:rPr>
              <a:t>– </a:t>
            </a:r>
            <a:r>
              <a:rPr lang="fr-FR" sz="1600" dirty="0" smtClean="0">
                <a:solidFill>
                  <a:schemeClr val="hlink"/>
                </a:solidFill>
              </a:rPr>
              <a:t>10h00 </a:t>
            </a:r>
            <a:r>
              <a:rPr lang="fr-FR" sz="1600" dirty="0">
                <a:solidFill>
                  <a:schemeClr val="hlink"/>
                </a:solidFill>
              </a:rPr>
              <a:t>:  </a:t>
            </a:r>
            <a:r>
              <a:rPr lang="fr-FR" sz="1600" b="1" dirty="0">
                <a:solidFill>
                  <a:schemeClr val="hlink"/>
                </a:solidFill>
              </a:rPr>
              <a:t>Réalisation à l'aide du FIB de microéchantillons dans le combustible </a:t>
            </a:r>
            <a:r>
              <a:rPr lang="fr-FR" sz="1600" b="1" dirty="0" smtClean="0">
                <a:solidFill>
                  <a:schemeClr val="hlink"/>
                </a:solidFill>
              </a:rPr>
              <a:t>	            irradié</a:t>
            </a:r>
            <a:endParaRPr lang="fr-FR" sz="1600" b="1" dirty="0">
              <a:solidFill>
                <a:schemeClr val="hlink"/>
              </a:solidFill>
            </a:endParaRPr>
          </a:p>
          <a:p>
            <a:pPr eaLnBrk="1" hangingPunct="1">
              <a:spcAft>
                <a:spcPts val="0"/>
              </a:spcAft>
            </a:pPr>
            <a:r>
              <a:rPr lang="fr-FR" sz="1600" b="1" i="1" dirty="0">
                <a:solidFill>
                  <a:schemeClr val="hlink"/>
                </a:solidFill>
              </a:rPr>
              <a:t> 	           </a:t>
            </a:r>
            <a:r>
              <a:rPr lang="fr-FR" sz="1600" i="1" dirty="0"/>
              <a:t>Thierry </a:t>
            </a:r>
            <a:r>
              <a:rPr lang="fr-FR" sz="1600" i="1" dirty="0" smtClean="0"/>
              <a:t>BLAY, </a:t>
            </a:r>
            <a:r>
              <a:rPr lang="fr-FR" sz="1600" i="1" dirty="0"/>
              <a:t>CEA Cadarache</a:t>
            </a:r>
            <a:endParaRPr lang="fr-FR" sz="1600" i="1" dirty="0" smtClean="0"/>
          </a:p>
          <a:p>
            <a:pPr eaLnBrk="1" hangingPunct="1">
              <a:spcAft>
                <a:spcPts val="0"/>
              </a:spcAft>
            </a:pPr>
            <a:endParaRPr lang="fr-FR" sz="1600" dirty="0">
              <a:solidFill>
                <a:schemeClr val="hlink"/>
              </a:solidFill>
            </a:endParaRPr>
          </a:p>
          <a:p>
            <a:pPr eaLnBrk="1" hangingPunct="1">
              <a:spcAft>
                <a:spcPts val="0"/>
              </a:spcAft>
            </a:pPr>
            <a:r>
              <a:rPr lang="fr-FR" sz="1600" dirty="0" smtClean="0">
                <a:solidFill>
                  <a:schemeClr val="hlink"/>
                </a:solidFill>
              </a:rPr>
              <a:t>10h00 </a:t>
            </a:r>
            <a:r>
              <a:rPr lang="fr-FR" sz="1600" dirty="0">
                <a:solidFill>
                  <a:schemeClr val="hlink"/>
                </a:solidFill>
              </a:rPr>
              <a:t>– </a:t>
            </a:r>
            <a:r>
              <a:rPr lang="fr-FR" sz="1600" dirty="0" smtClean="0">
                <a:solidFill>
                  <a:schemeClr val="hlink"/>
                </a:solidFill>
              </a:rPr>
              <a:t>10h30 </a:t>
            </a:r>
            <a:r>
              <a:rPr lang="fr-FR" sz="1600" dirty="0">
                <a:solidFill>
                  <a:schemeClr val="hlink"/>
                </a:solidFill>
              </a:rPr>
              <a:t>:  </a:t>
            </a:r>
            <a:r>
              <a:rPr lang="fr-FR" sz="1600" b="1" dirty="0">
                <a:solidFill>
                  <a:schemeClr val="hlink"/>
                </a:solidFill>
              </a:rPr>
              <a:t>Nucléarisation d’un MEB-FIB pour l’expertise de composants issus 	 	            de centrales nucléaires</a:t>
            </a:r>
          </a:p>
          <a:p>
            <a:pPr eaLnBrk="1" hangingPunct="1">
              <a:spcAft>
                <a:spcPts val="0"/>
              </a:spcAft>
            </a:pPr>
            <a:r>
              <a:rPr lang="fr-FR" sz="1600" b="1" i="1" dirty="0">
                <a:solidFill>
                  <a:schemeClr val="hlink"/>
                </a:solidFill>
              </a:rPr>
              <a:t> 	</a:t>
            </a:r>
            <a:r>
              <a:rPr lang="fr-FR" sz="1600" b="1" i="1">
                <a:solidFill>
                  <a:schemeClr val="hlink"/>
                </a:solidFill>
              </a:rPr>
              <a:t>           </a:t>
            </a:r>
            <a:r>
              <a:rPr lang="fr-FR" sz="1600" i="1" smtClean="0"/>
              <a:t>Rémi MERCIER, </a:t>
            </a:r>
            <a:r>
              <a:rPr lang="fr-FR" sz="1600" i="1" dirty="0"/>
              <a:t>EDF CNPE Chinon</a:t>
            </a:r>
          </a:p>
          <a:p>
            <a:pPr eaLnBrk="1" hangingPunct="1">
              <a:spcAft>
                <a:spcPts val="0"/>
              </a:spcAft>
            </a:pPr>
            <a:endParaRPr lang="fr-FR" sz="1600" dirty="0">
              <a:solidFill>
                <a:schemeClr val="hlink"/>
              </a:solidFill>
            </a:endParaRPr>
          </a:p>
          <a:p>
            <a:pPr eaLnBrk="1" hangingPunct="1">
              <a:spcAft>
                <a:spcPts val="0"/>
              </a:spcAft>
            </a:pPr>
            <a:r>
              <a:rPr lang="fr-FR" sz="1600" dirty="0" smtClean="0">
                <a:solidFill>
                  <a:srgbClr val="317E0E"/>
                </a:solidFill>
              </a:rPr>
              <a:t>10h30 </a:t>
            </a:r>
            <a:r>
              <a:rPr lang="fr-FR" sz="1600" dirty="0">
                <a:solidFill>
                  <a:srgbClr val="317E0E"/>
                </a:solidFill>
              </a:rPr>
              <a:t>- </a:t>
            </a:r>
            <a:r>
              <a:rPr lang="fr-FR" sz="1600" dirty="0" smtClean="0">
                <a:solidFill>
                  <a:srgbClr val="317E0E"/>
                </a:solidFill>
              </a:rPr>
              <a:t>14h00 </a:t>
            </a:r>
            <a:r>
              <a:rPr lang="fr-FR" sz="1600" dirty="0">
                <a:solidFill>
                  <a:srgbClr val="317E0E"/>
                </a:solidFill>
              </a:rPr>
              <a:t>: </a:t>
            </a:r>
            <a:r>
              <a:rPr lang="fr-FR" sz="1600" dirty="0" smtClean="0">
                <a:solidFill>
                  <a:srgbClr val="317E0E"/>
                </a:solidFill>
              </a:rPr>
              <a:t> </a:t>
            </a:r>
            <a:r>
              <a:rPr lang="fr-FR" sz="1600" b="1" dirty="0" smtClean="0">
                <a:solidFill>
                  <a:schemeClr val="hlink"/>
                </a:solidFill>
              </a:rPr>
              <a:t>Rencontres </a:t>
            </a:r>
            <a:r>
              <a:rPr lang="fr-FR" sz="1600" b="1" dirty="0">
                <a:solidFill>
                  <a:schemeClr val="hlink"/>
                </a:solidFill>
              </a:rPr>
              <a:t>techniques avec les Constructeurs</a:t>
            </a:r>
            <a:endParaRPr lang="fr-FR" sz="1600" dirty="0">
              <a:solidFill>
                <a:srgbClr val="317E0E"/>
              </a:solidFill>
            </a:endParaRPr>
          </a:p>
          <a:p>
            <a:pPr marL="1524000" indent="-1524000" eaLnBrk="1" hangingPunct="1"/>
            <a:r>
              <a:rPr lang="fr-FR" sz="1600" dirty="0">
                <a:solidFill>
                  <a:schemeClr val="hlink"/>
                </a:solidFill>
              </a:rPr>
              <a:t>	</a:t>
            </a:r>
          </a:p>
        </p:txBody>
      </p:sp>
      <p:sp>
        <p:nvSpPr>
          <p:cNvPr id="38916" name="Text Box 5"/>
          <p:cNvSpPr txBox="1">
            <a:spLocks noChangeArrowheads="1"/>
          </p:cNvSpPr>
          <p:nvPr/>
        </p:nvSpPr>
        <p:spPr bwMode="auto">
          <a:xfrm>
            <a:off x="435782" y="548680"/>
            <a:ext cx="2363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Mardi 5 décembre</a:t>
            </a:r>
            <a:endParaRPr lang="fr-FR" sz="2000" b="1" dirty="0"/>
          </a:p>
        </p:txBody>
      </p:sp>
      <p:sp>
        <p:nvSpPr>
          <p:cNvPr id="38915" name="Text Box 3"/>
          <p:cNvSpPr txBox="1">
            <a:spLocks noChangeArrowheads="1"/>
          </p:cNvSpPr>
          <p:nvPr/>
        </p:nvSpPr>
        <p:spPr bwMode="auto">
          <a:xfrm>
            <a:off x="438052" y="1196752"/>
            <a:ext cx="8704262"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pPr>
            <a:r>
              <a:rPr lang="fr-FR" sz="2400" b="1" dirty="0">
                <a:solidFill>
                  <a:srgbClr val="FF0000"/>
                </a:solidFill>
              </a:rPr>
              <a:t>Le MEB-FIB : état de l'art, principe et </a:t>
            </a:r>
            <a:r>
              <a:rPr lang="fr-FR" sz="2400" b="1" dirty="0" smtClean="0">
                <a:solidFill>
                  <a:srgbClr val="FF0000"/>
                </a:solidFill>
              </a:rPr>
              <a:t>applications (suite)</a:t>
            </a:r>
            <a:endParaRPr lang="fr-FR" sz="2400" b="1" dirty="0">
              <a:solidFill>
                <a:srgbClr val="FF0000"/>
              </a:solidFill>
            </a:endParaRPr>
          </a:p>
        </p:txBody>
      </p:sp>
      <p:sp>
        <p:nvSpPr>
          <p:cNvPr id="38917" name="Text Box 10"/>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r>
              <a:rPr lang="fr-FR" sz="1600" b="1" i="1" dirty="0" smtClean="0">
                <a:solidFill>
                  <a:schemeClr val="bg1"/>
                </a:solidFill>
              </a:rPr>
              <a:t>2023</a:t>
            </a:r>
            <a:endParaRPr lang="fr-FR" sz="1600" b="1" i="1" dirty="0">
              <a:solidFill>
                <a:schemeClr val="bg2"/>
              </a:solidFill>
            </a:endParaRPr>
          </a:p>
        </p:txBody>
      </p:sp>
      <p:pic>
        <p:nvPicPr>
          <p:cNvPr id="38918" name="Picture 11"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271127"/>
      </p:ext>
    </p:extLst>
  </p:cSld>
  <p:clrMapOvr>
    <a:masterClrMapping/>
  </p:clrMapOvr>
  <p:transition spd="med" advClick="0" advTm="15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400972" y="1215081"/>
            <a:ext cx="7272338" cy="157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pPr>
            <a:endParaRPr lang="fr-FR" sz="1600" dirty="0">
              <a:solidFill>
                <a:schemeClr val="hlink"/>
              </a:solidFill>
            </a:endParaRPr>
          </a:p>
          <a:p>
            <a:pPr eaLnBrk="1" hangingPunct="1">
              <a:spcBef>
                <a:spcPts val="500"/>
              </a:spcBef>
              <a:spcAft>
                <a:spcPts val="500"/>
              </a:spcAft>
            </a:pPr>
            <a:r>
              <a:rPr lang="fr-FR" sz="1600" dirty="0">
                <a:solidFill>
                  <a:schemeClr val="hlink"/>
                </a:solidFill>
              </a:rPr>
              <a:t>10h30 - 14h00 :  </a:t>
            </a:r>
            <a:r>
              <a:rPr lang="fr-FR" sz="1600" b="1" dirty="0">
                <a:solidFill>
                  <a:schemeClr val="hlink"/>
                </a:solidFill>
              </a:rPr>
              <a:t>Rencontres </a:t>
            </a:r>
            <a:r>
              <a:rPr lang="fr-FR" sz="1600" b="1" dirty="0" smtClean="0">
                <a:solidFill>
                  <a:schemeClr val="hlink"/>
                </a:solidFill>
              </a:rPr>
              <a:t>techniques avec les Constructeurs</a:t>
            </a:r>
            <a:endParaRPr lang="fr-FR" sz="1600" dirty="0"/>
          </a:p>
          <a:p>
            <a:pPr eaLnBrk="1" hangingPunct="1">
              <a:spcBef>
                <a:spcPts val="500"/>
              </a:spcBef>
              <a:spcAft>
                <a:spcPts val="500"/>
              </a:spcAft>
            </a:pPr>
            <a:r>
              <a:rPr lang="fr-FR" sz="1600" dirty="0"/>
              <a:t>	           Pause Café et </a:t>
            </a:r>
            <a:r>
              <a:rPr lang="fr-FR" sz="1600" b="1" dirty="0"/>
              <a:t>Buffet</a:t>
            </a:r>
            <a:r>
              <a:rPr lang="fr-FR" sz="1600" dirty="0"/>
              <a:t> </a:t>
            </a:r>
            <a:r>
              <a:rPr lang="fr-FR" sz="1600" b="1" dirty="0"/>
              <a:t>de midi</a:t>
            </a:r>
            <a:br>
              <a:rPr lang="fr-FR" sz="1600" b="1" dirty="0"/>
            </a:br>
            <a:r>
              <a:rPr lang="fr-FR" sz="1600" b="1" dirty="0"/>
              <a:t>  </a:t>
            </a:r>
            <a:r>
              <a:rPr lang="fr-FR" sz="1600" dirty="0"/>
              <a:t> 	           offert par les constructeurs et le GN-MEBA </a:t>
            </a:r>
            <a:br>
              <a:rPr lang="fr-FR" sz="1600" dirty="0"/>
            </a:br>
            <a:r>
              <a:rPr lang="fr-FR" sz="1600" dirty="0"/>
              <a:t>	           aux membres adhérents</a:t>
            </a:r>
          </a:p>
        </p:txBody>
      </p:sp>
      <p:pic>
        <p:nvPicPr>
          <p:cNvPr id="39958" name="Picture 56"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ZoneTexte 70"/>
          <p:cNvSpPr txBox="1"/>
          <p:nvPr/>
        </p:nvSpPr>
        <p:spPr>
          <a:xfrm>
            <a:off x="671323" y="6488668"/>
            <a:ext cx="8561959" cy="369332"/>
          </a:xfrm>
          <a:prstGeom prst="rect">
            <a:avLst/>
          </a:prstGeom>
          <a:noFill/>
        </p:spPr>
        <p:txBody>
          <a:bodyPr wrap="none" rtlCol="0">
            <a:spAutoFit/>
          </a:bodyPr>
          <a:lstStyle/>
          <a:p>
            <a:r>
              <a:rPr lang="fr-FR" b="1" dirty="0">
                <a:solidFill>
                  <a:schemeClr val="hlink"/>
                </a:solidFill>
              </a:rPr>
              <a:t>Rencontres techniques avec les </a:t>
            </a:r>
            <a:r>
              <a:rPr lang="fr-FR" b="1" dirty="0" smtClean="0">
                <a:solidFill>
                  <a:schemeClr val="hlink"/>
                </a:solidFill>
              </a:rPr>
              <a:t>Constructeurs  </a:t>
            </a:r>
            <a:r>
              <a:rPr lang="fr-FR" dirty="0" smtClean="0">
                <a:solidFill>
                  <a:schemeClr val="hlink"/>
                </a:solidFill>
              </a:rPr>
              <a:t> /  </a:t>
            </a:r>
            <a:r>
              <a:rPr lang="fr-FR" sz="1600" i="1" dirty="0" smtClean="0">
                <a:solidFill>
                  <a:schemeClr val="hlink"/>
                </a:solidFill>
              </a:rPr>
              <a:t>pause café – pause déjeuner</a:t>
            </a:r>
            <a:endParaRPr lang="fr-FR" sz="1600" i="1" dirty="0"/>
          </a:p>
        </p:txBody>
      </p:sp>
      <p:sp>
        <p:nvSpPr>
          <p:cNvPr id="33" name="Text Box 15"/>
          <p:cNvSpPr txBox="1">
            <a:spLocks noChangeArrowheads="1"/>
          </p:cNvSpPr>
          <p:nvPr/>
        </p:nvSpPr>
        <p:spPr bwMode="auto">
          <a:xfrm>
            <a:off x="6308633" y="1967400"/>
            <a:ext cx="27439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800" b="1" dirty="0" smtClean="0">
                <a:solidFill>
                  <a:srgbClr val="009900"/>
                </a:solidFill>
                <a:latin typeface="Arial Narrow" panose="020B0606020202030204" pitchFamily="34" charset="0"/>
              </a:rPr>
              <a:t>Salle 102 , </a:t>
            </a:r>
          </a:p>
          <a:p>
            <a:pPr algn="ctr" eaLnBrk="1" hangingPunct="1"/>
            <a:r>
              <a:rPr lang="fr-FR" sz="2800" b="1" dirty="0" smtClean="0">
                <a:solidFill>
                  <a:srgbClr val="009900"/>
                </a:solidFill>
                <a:latin typeface="Arial Narrow" panose="020B0606020202030204" pitchFamily="34" charset="0"/>
              </a:rPr>
              <a:t>1er étage, Tour 44</a:t>
            </a:r>
          </a:p>
          <a:p>
            <a:pPr algn="ctr" eaLnBrk="1" hangingPunct="1"/>
            <a:r>
              <a:rPr lang="fr-FR" sz="2000" dirty="0">
                <a:solidFill>
                  <a:srgbClr val="009900"/>
                </a:solidFill>
                <a:latin typeface="Arial Narrow" panose="020B0606020202030204" pitchFamily="34" charset="0"/>
              </a:rPr>
              <a:t>Centre International de Conférences Jussieu </a:t>
            </a:r>
          </a:p>
        </p:txBody>
      </p:sp>
      <p:sp>
        <p:nvSpPr>
          <p:cNvPr id="35" name="Text Box 24"/>
          <p:cNvSpPr txBox="1">
            <a:spLocks noChangeArrowheads="1"/>
          </p:cNvSpPr>
          <p:nvPr/>
        </p:nvSpPr>
        <p:spPr bwMode="auto">
          <a:xfrm>
            <a:off x="665163" y="117475"/>
            <a:ext cx="8154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i="1" dirty="0" smtClean="0">
                <a:solidFill>
                  <a:schemeClr val="bg1"/>
                </a:solidFill>
              </a:rPr>
              <a:t>Journées pédagogiques 2023 :  </a:t>
            </a:r>
            <a:r>
              <a:rPr lang="fr-FR" sz="1400" b="1" i="1" dirty="0">
                <a:solidFill>
                  <a:schemeClr val="bg2"/>
                </a:solidFill>
              </a:rPr>
              <a:t>Le MEB-FIB : état de l'art, principe et applications</a:t>
            </a:r>
          </a:p>
        </p:txBody>
      </p:sp>
      <p:sp>
        <p:nvSpPr>
          <p:cNvPr id="37" name="Text Box 5"/>
          <p:cNvSpPr txBox="1">
            <a:spLocks noChangeArrowheads="1"/>
          </p:cNvSpPr>
          <p:nvPr/>
        </p:nvSpPr>
        <p:spPr bwMode="auto">
          <a:xfrm>
            <a:off x="435782" y="548680"/>
            <a:ext cx="2363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Mardi 5 décembre</a:t>
            </a:r>
            <a:endParaRPr lang="fr-FR" sz="2000" b="1" dirty="0"/>
          </a:p>
        </p:txBody>
      </p:sp>
      <p:grpSp>
        <p:nvGrpSpPr>
          <p:cNvPr id="39" name="Groupe 38"/>
          <p:cNvGrpSpPr/>
          <p:nvPr/>
        </p:nvGrpSpPr>
        <p:grpSpPr>
          <a:xfrm>
            <a:off x="584516" y="3636913"/>
            <a:ext cx="8316279" cy="2808287"/>
            <a:chOff x="584516" y="3636913"/>
            <a:chExt cx="8316279" cy="2808287"/>
          </a:xfrm>
        </p:grpSpPr>
        <p:sp>
          <p:nvSpPr>
            <p:cNvPr id="46" name="Rectangle 2"/>
            <p:cNvSpPr>
              <a:spLocks noChangeArrowheads="1"/>
            </p:cNvSpPr>
            <p:nvPr/>
          </p:nvSpPr>
          <p:spPr bwMode="auto">
            <a:xfrm>
              <a:off x="584516" y="3636913"/>
              <a:ext cx="8316279" cy="2808287"/>
            </a:xfrm>
            <a:prstGeom prst="rect">
              <a:avLst/>
            </a:prstGeom>
            <a:gradFill flip="none" rotWithShape="1">
              <a:gsLst>
                <a:gs pos="80000">
                  <a:srgbClr val="8080BE"/>
                </a:gs>
                <a:gs pos="11000">
                  <a:srgbClr val="FFFFFF">
                    <a:lumMod val="34000"/>
                    <a:lumOff val="66000"/>
                  </a:srgbClr>
                </a:gs>
                <a:gs pos="100000">
                  <a:schemeClr val="bg2"/>
                </a:gs>
              </a:gsLst>
              <a:lin ang="18900000" scaled="1"/>
              <a:tileRect/>
            </a:gradFill>
            <a:ln>
              <a:noFill/>
            </a:ln>
            <a:effectLst/>
            <a:extLst/>
          </p:spPr>
          <p:txBody>
            <a:bodyPr wrap="none" anchor="ctr"/>
            <a:lstStyle/>
            <a:p>
              <a:endParaRPr lang="fr-FR"/>
            </a:p>
          </p:txBody>
        </p:sp>
        <p:grpSp>
          <p:nvGrpSpPr>
            <p:cNvPr id="50" name="Groupe 49"/>
            <p:cNvGrpSpPr/>
            <p:nvPr/>
          </p:nvGrpSpPr>
          <p:grpSpPr>
            <a:xfrm>
              <a:off x="713867" y="3913756"/>
              <a:ext cx="8057577" cy="2254600"/>
              <a:chOff x="798899" y="3937956"/>
              <a:chExt cx="8057577" cy="2254600"/>
            </a:xfrm>
          </p:grpSpPr>
          <p:grpSp>
            <p:nvGrpSpPr>
              <p:cNvPr id="51" name="Groupe 50"/>
              <p:cNvGrpSpPr/>
              <p:nvPr/>
            </p:nvGrpSpPr>
            <p:grpSpPr>
              <a:xfrm>
                <a:off x="908681" y="3937956"/>
                <a:ext cx="7838012" cy="516672"/>
                <a:chOff x="735039" y="3876771"/>
                <a:chExt cx="7838012" cy="516672"/>
              </a:xfrm>
            </p:grpSpPr>
            <p:pic>
              <p:nvPicPr>
                <p:cNvPr id="83" name="Picture 22" descr="came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637" y="3947146"/>
                  <a:ext cx="1275766" cy="3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590" y="3891356"/>
                  <a:ext cx="975006" cy="487503"/>
                </a:xfrm>
                <a:prstGeom prst="rect">
                  <a:avLst/>
                </a:prstGeom>
              </p:spPr>
            </p:pic>
            <p:pic>
              <p:nvPicPr>
                <p:cNvPr id="8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39" y="3876771"/>
                  <a:ext cx="828000" cy="51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Imag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001" y="3948332"/>
                  <a:ext cx="1451991" cy="373550"/>
                </a:xfrm>
                <a:prstGeom prst="rect">
                  <a:avLst/>
                </a:prstGeom>
                <a:solidFill>
                  <a:schemeClr val="bg1"/>
                </a:solidFill>
              </p:spPr>
            </p:pic>
            <p:pic>
              <p:nvPicPr>
                <p:cNvPr id="87" name="Imag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0901" y="3998582"/>
                  <a:ext cx="1962150" cy="273050"/>
                </a:xfrm>
                <a:prstGeom prst="rect">
                  <a:avLst/>
                </a:prstGeom>
                <a:solidFill>
                  <a:schemeClr val="bg1"/>
                </a:solidFill>
              </p:spPr>
            </p:pic>
            <p:pic>
              <p:nvPicPr>
                <p:cNvPr id="88" name="Picture 2" descr="Eloi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4194" y="3953709"/>
                  <a:ext cx="972108" cy="3627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e 51"/>
              <p:cNvGrpSpPr/>
              <p:nvPr/>
            </p:nvGrpSpPr>
            <p:grpSpPr>
              <a:xfrm>
                <a:off x="798899" y="5633937"/>
                <a:ext cx="8057577" cy="558619"/>
                <a:chOff x="438859" y="5633937"/>
                <a:chExt cx="8057577" cy="558619"/>
              </a:xfrm>
            </p:grpSpPr>
            <p:pic>
              <p:nvPicPr>
                <p:cNvPr id="6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0740" y="5748720"/>
                  <a:ext cx="1228278" cy="32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5" name="Groupe 64"/>
                <p:cNvGrpSpPr/>
                <p:nvPr/>
              </p:nvGrpSpPr>
              <p:grpSpPr>
                <a:xfrm>
                  <a:off x="7924044" y="5633937"/>
                  <a:ext cx="572392" cy="558619"/>
                  <a:chOff x="7911795" y="5740905"/>
                  <a:chExt cx="609600" cy="611188"/>
                </a:xfrm>
              </p:grpSpPr>
              <p:sp>
                <p:nvSpPr>
                  <p:cNvPr id="70" name="Rectangle 69"/>
                  <p:cNvSpPr/>
                  <p:nvPr/>
                </p:nvSpPr>
                <p:spPr>
                  <a:xfrm>
                    <a:off x="7930693" y="5863157"/>
                    <a:ext cx="571805" cy="26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Picture 12" descr="Carl_Zeiss"/>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1795" y="5740905"/>
                    <a:ext cx="60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 name="Image 65"/>
                <p:cNvPicPr>
                  <a:picLocks noChangeAspect="1"/>
                </p:cNvPicPr>
                <p:nvPr/>
              </p:nvPicPr>
              <p:blipFill rotWithShape="1">
                <a:blip r:embed="rId12">
                  <a:extLst>
                    <a:ext uri="{28A0092B-C50C-407E-A947-70E740481C1C}">
                      <a14:useLocalDpi xmlns:a14="http://schemas.microsoft.com/office/drawing/2010/main" val="0"/>
                    </a:ext>
                  </a:extLst>
                </a:blip>
                <a:srcRect b="35882"/>
                <a:stretch/>
              </p:blipFill>
              <p:spPr>
                <a:xfrm>
                  <a:off x="6329156" y="5725225"/>
                  <a:ext cx="1486785" cy="376042"/>
                </a:xfrm>
                <a:prstGeom prst="rect">
                  <a:avLst/>
                </a:prstGeom>
              </p:spPr>
            </p:pic>
            <p:pic>
              <p:nvPicPr>
                <p:cNvPr id="67" name="Image 6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7120" y="5745599"/>
                  <a:ext cx="1173534" cy="335295"/>
                </a:xfrm>
                <a:prstGeom prst="rect">
                  <a:avLst/>
                </a:prstGeom>
              </p:spPr>
            </p:pic>
            <p:pic>
              <p:nvPicPr>
                <p:cNvPr id="68"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7268" b="29915"/>
                <a:stretch/>
              </p:blipFill>
              <p:spPr bwMode="auto">
                <a:xfrm>
                  <a:off x="4328756" y="5742352"/>
                  <a:ext cx="1892298" cy="34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 descr="SienTe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859" y="5734203"/>
                  <a:ext cx="1163779" cy="3580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e 53"/>
              <p:cNvGrpSpPr/>
              <p:nvPr/>
            </p:nvGrpSpPr>
            <p:grpSpPr>
              <a:xfrm>
                <a:off x="1270579" y="4806253"/>
                <a:ext cx="7114217" cy="476059"/>
                <a:chOff x="1203182" y="4859162"/>
                <a:chExt cx="7114217" cy="476059"/>
              </a:xfrm>
            </p:grpSpPr>
            <p:pic>
              <p:nvPicPr>
                <p:cNvPr id="5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r="12821" b="26452"/>
                <a:stretch/>
              </p:blipFill>
              <p:spPr bwMode="auto">
                <a:xfrm>
                  <a:off x="7243391" y="4881457"/>
                  <a:ext cx="1074008" cy="43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Imag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63393" y="4859162"/>
                  <a:ext cx="1309164" cy="476059"/>
                </a:xfrm>
                <a:prstGeom prst="rect">
                  <a:avLst/>
                </a:prstGeom>
              </p:spPr>
            </p:pic>
            <p:pic>
              <p:nvPicPr>
                <p:cNvPr id="60" name="Imag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32012" y="4910095"/>
                  <a:ext cx="931662" cy="374192"/>
                </a:xfrm>
                <a:prstGeom prst="rect">
                  <a:avLst/>
                </a:prstGeom>
              </p:spPr>
            </p:pic>
            <p:pic>
              <p:nvPicPr>
                <p:cNvPr id="61" name="Image 60"/>
                <p:cNvPicPr>
                  <a:picLocks noChangeAspect="1"/>
                </p:cNvPicPr>
                <p:nvPr/>
              </p:nvPicPr>
              <p:blipFill rotWithShape="1">
                <a:blip r:embed="rId19" cstate="print">
                  <a:extLst>
                    <a:ext uri="{28A0092B-C50C-407E-A947-70E740481C1C}">
                      <a14:useLocalDpi xmlns:a14="http://schemas.microsoft.com/office/drawing/2010/main" val="0"/>
                    </a:ext>
                  </a:extLst>
                </a:blip>
                <a:srcRect l="5026" r="9213"/>
                <a:stretch/>
              </p:blipFill>
              <p:spPr>
                <a:xfrm>
                  <a:off x="4652272" y="4867726"/>
                  <a:ext cx="1500025" cy="458931"/>
                </a:xfrm>
                <a:prstGeom prst="rect">
                  <a:avLst/>
                </a:prstGeom>
              </p:spPr>
            </p:pic>
            <p:pic>
              <p:nvPicPr>
                <p:cNvPr id="62" name="Image 6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03182" y="4862241"/>
                  <a:ext cx="914400" cy="469900"/>
                </a:xfrm>
                <a:prstGeom prst="rect">
                  <a:avLst/>
                </a:prstGeom>
              </p:spPr>
            </p:pic>
            <p:pic>
              <p:nvPicPr>
                <p:cNvPr id="63" name="Imag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97297" y="4909012"/>
                  <a:ext cx="986381" cy="376359"/>
                </a:xfrm>
                <a:prstGeom prst="rect">
                  <a:avLst/>
                </a:prstGeom>
              </p:spPr>
            </p:pic>
          </p:grpSp>
        </p:grpSp>
      </p:grpSp>
    </p:spTree>
  </p:cSld>
  <p:clrMapOvr>
    <a:masterClrMapping/>
  </p:clrMapOvr>
  <p:transition spd="med" advClick="0" advTm="11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72" y="548680"/>
            <a:ext cx="5109620" cy="338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8" name="Picture 56" descr="gn_meb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71323" y="6488668"/>
            <a:ext cx="8561959" cy="369332"/>
          </a:xfrm>
          <a:prstGeom prst="rect">
            <a:avLst/>
          </a:prstGeom>
          <a:noFill/>
        </p:spPr>
        <p:txBody>
          <a:bodyPr wrap="none" rtlCol="0">
            <a:spAutoFit/>
          </a:bodyPr>
          <a:lstStyle/>
          <a:p>
            <a:r>
              <a:rPr lang="fr-FR" b="1" dirty="0">
                <a:solidFill>
                  <a:schemeClr val="hlink"/>
                </a:solidFill>
              </a:rPr>
              <a:t>Rencontres techniques avec les </a:t>
            </a:r>
            <a:r>
              <a:rPr lang="fr-FR" b="1" dirty="0" smtClean="0">
                <a:solidFill>
                  <a:schemeClr val="hlink"/>
                </a:solidFill>
              </a:rPr>
              <a:t>Constructeurs  </a:t>
            </a:r>
            <a:r>
              <a:rPr lang="fr-FR" dirty="0" smtClean="0">
                <a:solidFill>
                  <a:schemeClr val="hlink"/>
                </a:solidFill>
              </a:rPr>
              <a:t> /  </a:t>
            </a:r>
            <a:r>
              <a:rPr lang="fr-FR" sz="1600" i="1" dirty="0" smtClean="0">
                <a:solidFill>
                  <a:schemeClr val="hlink"/>
                </a:solidFill>
              </a:rPr>
              <a:t>pause café – pause déjeuner</a:t>
            </a:r>
            <a:endParaRPr lang="fr-FR" sz="1600" i="1" dirty="0"/>
          </a:p>
        </p:txBody>
      </p:sp>
      <p:cxnSp>
        <p:nvCxnSpPr>
          <p:cNvPr id="81" name="Connecteur droit avec flèche 80"/>
          <p:cNvCxnSpPr/>
          <p:nvPr/>
        </p:nvCxnSpPr>
        <p:spPr>
          <a:xfrm flipV="1">
            <a:off x="2483768" y="1088740"/>
            <a:ext cx="1183710" cy="792088"/>
          </a:xfrm>
          <a:prstGeom prst="straightConnector1">
            <a:avLst/>
          </a:prstGeom>
          <a:ln w="38100">
            <a:solidFill>
              <a:srgbClr val="0099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638886" y="1412776"/>
            <a:ext cx="565296" cy="1440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581103" y="1321093"/>
            <a:ext cx="676788" cy="307777"/>
          </a:xfrm>
          <a:prstGeom prst="rect">
            <a:avLst/>
          </a:prstGeom>
          <a:noFill/>
        </p:spPr>
        <p:txBody>
          <a:bodyPr wrap="none" rtlCol="0">
            <a:spAutoFit/>
          </a:bodyPr>
          <a:lstStyle/>
          <a:p>
            <a:r>
              <a:rPr lang="fr-FR" sz="1400" b="1" dirty="0" smtClean="0">
                <a:latin typeface="Calibri" panose="020F0502020204030204" pitchFamily="34" charset="0"/>
                <a:cs typeface="Calibri" panose="020F0502020204030204" pitchFamily="34" charset="0"/>
              </a:rPr>
              <a:t>Amphi</a:t>
            </a:r>
            <a:endParaRPr lang="fr-FR" sz="1400" b="1" dirty="0">
              <a:latin typeface="Calibri" panose="020F0502020204030204" pitchFamily="34" charset="0"/>
              <a:cs typeface="Calibri" panose="020F0502020204030204" pitchFamily="34" charset="0"/>
            </a:endParaRPr>
          </a:p>
        </p:txBody>
      </p:sp>
      <p:sp>
        <p:nvSpPr>
          <p:cNvPr id="35" name="Text Box 15"/>
          <p:cNvSpPr txBox="1">
            <a:spLocks noChangeArrowheads="1"/>
          </p:cNvSpPr>
          <p:nvPr/>
        </p:nvSpPr>
        <p:spPr bwMode="auto">
          <a:xfrm>
            <a:off x="6308633" y="1967400"/>
            <a:ext cx="27439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800" b="1" dirty="0" smtClean="0">
                <a:solidFill>
                  <a:srgbClr val="009900"/>
                </a:solidFill>
                <a:latin typeface="Arial Narrow" panose="020B0606020202030204" pitchFamily="34" charset="0"/>
              </a:rPr>
              <a:t>Salle 102 , </a:t>
            </a:r>
          </a:p>
          <a:p>
            <a:pPr algn="ctr" eaLnBrk="1" hangingPunct="1"/>
            <a:r>
              <a:rPr lang="fr-FR" sz="2800" b="1" dirty="0" smtClean="0">
                <a:solidFill>
                  <a:srgbClr val="009900"/>
                </a:solidFill>
                <a:latin typeface="Arial Narrow" panose="020B0606020202030204" pitchFamily="34" charset="0"/>
              </a:rPr>
              <a:t>1er étage, Tour 44</a:t>
            </a:r>
          </a:p>
          <a:p>
            <a:pPr algn="ctr" eaLnBrk="1" hangingPunct="1"/>
            <a:r>
              <a:rPr lang="fr-FR" sz="2000" dirty="0">
                <a:solidFill>
                  <a:srgbClr val="009900"/>
                </a:solidFill>
                <a:latin typeface="Arial Narrow" panose="020B0606020202030204" pitchFamily="34" charset="0"/>
              </a:rPr>
              <a:t>Centre International de Conférences Jussieu </a:t>
            </a:r>
          </a:p>
        </p:txBody>
      </p:sp>
      <p:sp>
        <p:nvSpPr>
          <p:cNvPr id="37" name="Text Box 24"/>
          <p:cNvSpPr txBox="1">
            <a:spLocks noChangeArrowheads="1"/>
          </p:cNvSpPr>
          <p:nvPr/>
        </p:nvSpPr>
        <p:spPr bwMode="auto">
          <a:xfrm>
            <a:off x="665163" y="117475"/>
            <a:ext cx="8154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i="1" dirty="0" smtClean="0">
                <a:solidFill>
                  <a:schemeClr val="bg1"/>
                </a:solidFill>
              </a:rPr>
              <a:t>Journées pédagogiques 2023 :  </a:t>
            </a:r>
            <a:r>
              <a:rPr lang="fr-FR" sz="1400" b="1" i="1" dirty="0">
                <a:solidFill>
                  <a:schemeClr val="bg2"/>
                </a:solidFill>
              </a:rPr>
              <a:t>Le MEB-FIB : état de l'art, principe et applications</a:t>
            </a:r>
          </a:p>
        </p:txBody>
      </p:sp>
      <p:grpSp>
        <p:nvGrpSpPr>
          <p:cNvPr id="12" name="Groupe 11"/>
          <p:cNvGrpSpPr/>
          <p:nvPr/>
        </p:nvGrpSpPr>
        <p:grpSpPr>
          <a:xfrm>
            <a:off x="584516" y="3636913"/>
            <a:ext cx="8316279" cy="2808287"/>
            <a:chOff x="584516" y="3636913"/>
            <a:chExt cx="8316279" cy="2808287"/>
          </a:xfrm>
        </p:grpSpPr>
        <p:sp>
          <p:nvSpPr>
            <p:cNvPr id="58" name="Rectangle 2"/>
            <p:cNvSpPr>
              <a:spLocks noChangeArrowheads="1"/>
            </p:cNvSpPr>
            <p:nvPr/>
          </p:nvSpPr>
          <p:spPr bwMode="auto">
            <a:xfrm>
              <a:off x="584516" y="3636913"/>
              <a:ext cx="8316279" cy="2808287"/>
            </a:xfrm>
            <a:prstGeom prst="rect">
              <a:avLst/>
            </a:prstGeom>
            <a:gradFill flip="none" rotWithShape="1">
              <a:gsLst>
                <a:gs pos="80000">
                  <a:srgbClr val="8080BE"/>
                </a:gs>
                <a:gs pos="11000">
                  <a:srgbClr val="FFFFFF">
                    <a:lumMod val="34000"/>
                    <a:lumOff val="66000"/>
                  </a:srgbClr>
                </a:gs>
                <a:gs pos="100000">
                  <a:schemeClr val="bg2"/>
                </a:gs>
              </a:gsLst>
              <a:lin ang="18900000" scaled="1"/>
              <a:tileRect/>
            </a:gradFill>
            <a:ln>
              <a:noFill/>
            </a:ln>
            <a:effectLst/>
            <a:extLst/>
          </p:spPr>
          <p:txBody>
            <a:bodyPr wrap="none" anchor="ctr"/>
            <a:lstStyle/>
            <a:p>
              <a:endParaRPr lang="fr-FR"/>
            </a:p>
          </p:txBody>
        </p:sp>
        <p:grpSp>
          <p:nvGrpSpPr>
            <p:cNvPr id="11" name="Groupe 10"/>
            <p:cNvGrpSpPr/>
            <p:nvPr/>
          </p:nvGrpSpPr>
          <p:grpSpPr>
            <a:xfrm>
              <a:off x="713867" y="3913756"/>
              <a:ext cx="8057577" cy="2254600"/>
              <a:chOff x="798899" y="3937956"/>
              <a:chExt cx="8057577" cy="2254600"/>
            </a:xfrm>
          </p:grpSpPr>
          <p:grpSp>
            <p:nvGrpSpPr>
              <p:cNvPr id="59" name="Groupe 58"/>
              <p:cNvGrpSpPr/>
              <p:nvPr/>
            </p:nvGrpSpPr>
            <p:grpSpPr>
              <a:xfrm>
                <a:off x="908681" y="3937956"/>
                <a:ext cx="7838012" cy="516672"/>
                <a:chOff x="735039" y="3876771"/>
                <a:chExt cx="7838012" cy="516672"/>
              </a:xfrm>
            </p:grpSpPr>
            <p:pic>
              <p:nvPicPr>
                <p:cNvPr id="76" name="Picture 22" descr="came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637" y="3947146"/>
                  <a:ext cx="1275766" cy="3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590" y="3891356"/>
                  <a:ext cx="975006" cy="487503"/>
                </a:xfrm>
                <a:prstGeom prst="rect">
                  <a:avLst/>
                </a:prstGeom>
              </p:spPr>
            </p:pic>
            <p:pic>
              <p:nvPicPr>
                <p:cNvPr id="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39" y="3876771"/>
                  <a:ext cx="828000" cy="51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Imag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8001" y="3948332"/>
                  <a:ext cx="1451991" cy="373550"/>
                </a:xfrm>
                <a:prstGeom prst="rect">
                  <a:avLst/>
                </a:prstGeom>
                <a:solidFill>
                  <a:schemeClr val="bg1"/>
                </a:solidFill>
              </p:spPr>
            </p:pic>
            <p:pic>
              <p:nvPicPr>
                <p:cNvPr id="80" name="Image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0901" y="3998582"/>
                  <a:ext cx="1962150" cy="273050"/>
                </a:xfrm>
                <a:prstGeom prst="rect">
                  <a:avLst/>
                </a:prstGeom>
                <a:solidFill>
                  <a:schemeClr val="bg1"/>
                </a:solidFill>
              </p:spPr>
            </p:pic>
            <p:pic>
              <p:nvPicPr>
                <p:cNvPr id="90" name="Picture 2" descr="Eloi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4194" y="3953709"/>
                  <a:ext cx="972108" cy="3627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798899" y="5633937"/>
                <a:ext cx="8057577" cy="558619"/>
                <a:chOff x="438859" y="5633937"/>
                <a:chExt cx="8057577" cy="558619"/>
              </a:xfrm>
            </p:grpSpPr>
            <p:pic>
              <p:nvPicPr>
                <p:cNvPr id="6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10740" y="5748720"/>
                  <a:ext cx="1228278" cy="32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e 62"/>
                <p:cNvGrpSpPr/>
                <p:nvPr/>
              </p:nvGrpSpPr>
              <p:grpSpPr>
                <a:xfrm>
                  <a:off x="7924044" y="5633937"/>
                  <a:ext cx="572392" cy="558619"/>
                  <a:chOff x="7911795" y="5740905"/>
                  <a:chExt cx="609600" cy="611188"/>
                </a:xfrm>
              </p:grpSpPr>
              <p:sp>
                <p:nvSpPr>
                  <p:cNvPr id="67" name="Rectangle 66"/>
                  <p:cNvSpPr/>
                  <p:nvPr/>
                </p:nvSpPr>
                <p:spPr>
                  <a:xfrm>
                    <a:off x="7930693" y="5863157"/>
                    <a:ext cx="571805" cy="26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Picture 12" descr="Carl_Zeis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1795" y="5740905"/>
                    <a:ext cx="60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 name="Image 63"/>
                <p:cNvPicPr>
                  <a:picLocks noChangeAspect="1"/>
                </p:cNvPicPr>
                <p:nvPr/>
              </p:nvPicPr>
              <p:blipFill rotWithShape="1">
                <a:blip r:embed="rId13">
                  <a:extLst>
                    <a:ext uri="{28A0092B-C50C-407E-A947-70E740481C1C}">
                      <a14:useLocalDpi xmlns:a14="http://schemas.microsoft.com/office/drawing/2010/main" val="0"/>
                    </a:ext>
                  </a:extLst>
                </a:blip>
                <a:srcRect b="35882"/>
                <a:stretch/>
              </p:blipFill>
              <p:spPr>
                <a:xfrm>
                  <a:off x="6329156" y="5725225"/>
                  <a:ext cx="1486785" cy="376042"/>
                </a:xfrm>
                <a:prstGeom prst="rect">
                  <a:avLst/>
                </a:prstGeom>
              </p:spPr>
            </p:pic>
            <p:pic>
              <p:nvPicPr>
                <p:cNvPr id="65" name="Image 6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47120" y="5745599"/>
                  <a:ext cx="1173534" cy="335295"/>
                </a:xfrm>
                <a:prstGeom prst="rect">
                  <a:avLst/>
                </a:prstGeom>
              </p:spPr>
            </p:pic>
            <p:pic>
              <p:nvPicPr>
                <p:cNvPr id="66"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7268" b="29915"/>
                <a:stretch/>
              </p:blipFill>
              <p:spPr bwMode="auto">
                <a:xfrm>
                  <a:off x="4328756" y="5742352"/>
                  <a:ext cx="1892298" cy="34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6" descr="SienTe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859" y="5734203"/>
                  <a:ext cx="1163779" cy="3580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e 9"/>
              <p:cNvGrpSpPr/>
              <p:nvPr/>
            </p:nvGrpSpPr>
            <p:grpSpPr>
              <a:xfrm>
                <a:off x="1270579" y="4806253"/>
                <a:ext cx="7114217" cy="476059"/>
                <a:chOff x="1203182" y="4859162"/>
                <a:chExt cx="7114217" cy="476059"/>
              </a:xfrm>
            </p:grpSpPr>
            <p:pic>
              <p:nvPicPr>
                <p:cNvPr id="70"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r="12821" b="26452"/>
                <a:stretch/>
              </p:blipFill>
              <p:spPr bwMode="auto">
                <a:xfrm>
                  <a:off x="7243391" y="4881457"/>
                  <a:ext cx="1074008" cy="43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Image 7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63393" y="4859162"/>
                  <a:ext cx="1309164" cy="476059"/>
                </a:xfrm>
                <a:prstGeom prst="rect">
                  <a:avLst/>
                </a:prstGeom>
              </p:spPr>
            </p:pic>
            <p:pic>
              <p:nvPicPr>
                <p:cNvPr id="73" name="Image 7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32012" y="4910095"/>
                  <a:ext cx="931662" cy="374192"/>
                </a:xfrm>
                <a:prstGeom prst="rect">
                  <a:avLst/>
                </a:prstGeom>
              </p:spPr>
            </p:pic>
            <p:pic>
              <p:nvPicPr>
                <p:cNvPr id="74" name="Image 73"/>
                <p:cNvPicPr>
                  <a:picLocks noChangeAspect="1"/>
                </p:cNvPicPr>
                <p:nvPr/>
              </p:nvPicPr>
              <p:blipFill rotWithShape="1">
                <a:blip r:embed="rId20" cstate="print">
                  <a:extLst>
                    <a:ext uri="{28A0092B-C50C-407E-A947-70E740481C1C}">
                      <a14:useLocalDpi xmlns:a14="http://schemas.microsoft.com/office/drawing/2010/main" val="0"/>
                    </a:ext>
                  </a:extLst>
                </a:blip>
                <a:srcRect l="5026" r="9213"/>
                <a:stretch/>
              </p:blipFill>
              <p:spPr>
                <a:xfrm>
                  <a:off x="4652272" y="4867726"/>
                  <a:ext cx="1500025" cy="458931"/>
                </a:xfrm>
                <a:prstGeom prst="rect">
                  <a:avLst/>
                </a:prstGeom>
              </p:spPr>
            </p:pic>
            <p:pic>
              <p:nvPicPr>
                <p:cNvPr id="4" name="Imag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03182" y="4862241"/>
                  <a:ext cx="914400" cy="469900"/>
                </a:xfrm>
                <a:prstGeom prst="rect">
                  <a:avLst/>
                </a:prstGeom>
              </p:spPr>
            </p:pic>
            <p:pic>
              <p:nvPicPr>
                <p:cNvPr id="8" name="Imag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97297" y="4909012"/>
                  <a:ext cx="986381" cy="376359"/>
                </a:xfrm>
                <a:prstGeom prst="rect">
                  <a:avLst/>
                </a:prstGeom>
              </p:spPr>
            </p:pic>
          </p:grpSp>
        </p:grpSp>
      </p:grpSp>
    </p:spTree>
    <p:extLst>
      <p:ext uri="{BB962C8B-B14F-4D97-AF65-F5344CB8AC3E}">
        <p14:creationId xmlns:p14="http://schemas.microsoft.com/office/powerpoint/2010/main" val="2361467712"/>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68052" y="1448780"/>
            <a:ext cx="86404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pPr>
            <a:r>
              <a:rPr lang="fr-FR" sz="1600" dirty="0" smtClean="0">
                <a:solidFill>
                  <a:schemeClr val="hlink"/>
                </a:solidFill>
              </a:rPr>
              <a:t>14h00 </a:t>
            </a:r>
            <a:r>
              <a:rPr lang="fr-FR" sz="1600" dirty="0">
                <a:solidFill>
                  <a:schemeClr val="hlink"/>
                </a:solidFill>
              </a:rPr>
              <a:t>- </a:t>
            </a:r>
            <a:r>
              <a:rPr lang="fr-FR" sz="1600" dirty="0" smtClean="0">
                <a:solidFill>
                  <a:schemeClr val="hlink"/>
                </a:solidFill>
              </a:rPr>
              <a:t>14h30 </a:t>
            </a:r>
            <a:r>
              <a:rPr lang="fr-FR" sz="1600" dirty="0">
                <a:solidFill>
                  <a:schemeClr val="hlink"/>
                </a:solidFill>
              </a:rPr>
              <a:t>:  </a:t>
            </a:r>
            <a:r>
              <a:rPr lang="fr-FR" sz="1600" b="1" dirty="0">
                <a:solidFill>
                  <a:schemeClr val="hlink"/>
                </a:solidFill>
              </a:rPr>
              <a:t>Imagerie 3D par tomographie MEB FIB - Développements récents MEB </a:t>
            </a:r>
            <a:r>
              <a:rPr lang="fr-FR" sz="1600" b="1" dirty="0" smtClean="0">
                <a:solidFill>
                  <a:schemeClr val="hlink"/>
                </a:solidFill>
              </a:rPr>
              <a:t>	           FIB </a:t>
            </a:r>
            <a:r>
              <a:rPr lang="fr-FR" sz="1600" b="1" dirty="0">
                <a:solidFill>
                  <a:schemeClr val="hlink"/>
                </a:solidFill>
              </a:rPr>
              <a:t>SIMS 3D.	           </a:t>
            </a:r>
            <a:r>
              <a:rPr lang="fr-FR" sz="1600" b="1" dirty="0" smtClean="0">
                <a:solidFill>
                  <a:schemeClr val="hlink"/>
                </a:solidFill>
              </a:rPr>
              <a:t>					          	           </a:t>
            </a:r>
            <a:r>
              <a:rPr lang="fr-FR" sz="1600" i="1" dirty="0"/>
              <a:t>Claudie </a:t>
            </a:r>
            <a:r>
              <a:rPr lang="fr-FR" sz="1600" i="1" dirty="0" smtClean="0"/>
              <a:t>JOSSE et </a:t>
            </a:r>
            <a:r>
              <a:rPr lang="fr-FR" sz="1600" i="1" dirty="0"/>
              <a:t>Teresa </a:t>
            </a:r>
            <a:r>
              <a:rPr lang="fr-FR" sz="1600" i="1" dirty="0" smtClean="0"/>
              <a:t>HUNGRIA, </a:t>
            </a:r>
            <a:r>
              <a:rPr lang="fr-FR" sz="1600" i="1" dirty="0" err="1" smtClean="0"/>
              <a:t>Ctre</a:t>
            </a:r>
            <a:r>
              <a:rPr lang="fr-FR" sz="1600" i="1" dirty="0" smtClean="0"/>
              <a:t> </a:t>
            </a:r>
            <a:r>
              <a:rPr lang="fr-FR" sz="1600" i="1" dirty="0" err="1" smtClean="0"/>
              <a:t>Microcaract</a:t>
            </a:r>
            <a:r>
              <a:rPr lang="fr-FR" sz="1600" i="1" dirty="0" smtClean="0"/>
              <a:t>. </a:t>
            </a:r>
            <a:r>
              <a:rPr lang="fr-FR" sz="1600" i="1" dirty="0" err="1" smtClean="0"/>
              <a:t>R.Castaing</a:t>
            </a:r>
            <a:r>
              <a:rPr lang="fr-FR" sz="1600" i="1" dirty="0" smtClean="0"/>
              <a:t> Toulouse</a:t>
            </a:r>
          </a:p>
          <a:p>
            <a:pPr eaLnBrk="1" hangingPunct="1">
              <a:spcAft>
                <a:spcPts val="0"/>
              </a:spcAft>
            </a:pPr>
            <a:endParaRPr lang="fr-FR" sz="1600" i="1" dirty="0" smtClean="0">
              <a:solidFill>
                <a:schemeClr val="hlink"/>
              </a:solidFill>
            </a:endParaRPr>
          </a:p>
          <a:p>
            <a:pPr eaLnBrk="1" hangingPunct="1">
              <a:spcAft>
                <a:spcPts val="0"/>
              </a:spcAft>
            </a:pPr>
            <a:r>
              <a:rPr lang="fr-FR" sz="1600" dirty="0" smtClean="0">
                <a:solidFill>
                  <a:schemeClr val="hlink"/>
                </a:solidFill>
              </a:rPr>
              <a:t>14h30 </a:t>
            </a:r>
            <a:r>
              <a:rPr lang="fr-FR" sz="1600" dirty="0">
                <a:solidFill>
                  <a:schemeClr val="hlink"/>
                </a:solidFill>
              </a:rPr>
              <a:t>- </a:t>
            </a:r>
            <a:r>
              <a:rPr lang="fr-FR" sz="1600" dirty="0" smtClean="0">
                <a:solidFill>
                  <a:schemeClr val="hlink"/>
                </a:solidFill>
              </a:rPr>
              <a:t>15h00 </a:t>
            </a:r>
            <a:r>
              <a:rPr lang="fr-FR" sz="1600" dirty="0">
                <a:solidFill>
                  <a:schemeClr val="hlink"/>
                </a:solidFill>
              </a:rPr>
              <a:t>:  </a:t>
            </a:r>
            <a:r>
              <a:rPr lang="fr-FR" sz="1600" b="1" dirty="0">
                <a:solidFill>
                  <a:schemeClr val="hlink"/>
                </a:solidFill>
              </a:rPr>
              <a:t>Essais micromécaniques dans un MEB-FIB.</a:t>
            </a:r>
            <a:endParaRPr lang="fr-FR" sz="1600" b="1" dirty="0" smtClean="0">
              <a:solidFill>
                <a:schemeClr val="hlink"/>
              </a:solidFill>
            </a:endParaRPr>
          </a:p>
          <a:p>
            <a:pPr eaLnBrk="1" hangingPunct="1">
              <a:spcAft>
                <a:spcPts val="0"/>
              </a:spcAft>
            </a:pPr>
            <a:r>
              <a:rPr lang="fr-FR" sz="1600" b="1" dirty="0">
                <a:solidFill>
                  <a:schemeClr val="hlink"/>
                </a:solidFill>
              </a:rPr>
              <a:t>	</a:t>
            </a:r>
            <a:r>
              <a:rPr lang="fr-FR" sz="1600" b="1" dirty="0" smtClean="0">
                <a:solidFill>
                  <a:schemeClr val="hlink"/>
                </a:solidFill>
              </a:rPr>
              <a:t>           </a:t>
            </a:r>
            <a:r>
              <a:rPr lang="fr-FR" sz="1600" i="1" dirty="0"/>
              <a:t>Eva </a:t>
            </a:r>
            <a:r>
              <a:rPr lang="fr-FR" sz="1600" i="1" dirty="0" smtClean="0"/>
              <a:t>HERIPRÉ, </a:t>
            </a:r>
            <a:r>
              <a:rPr lang="fr-FR" sz="1600" i="1" dirty="0"/>
              <a:t>PIMM Arts et Métiers </a:t>
            </a:r>
            <a:r>
              <a:rPr lang="fr-FR" sz="1600" i="1" dirty="0" smtClean="0"/>
              <a:t>Paris</a:t>
            </a:r>
          </a:p>
          <a:p>
            <a:pPr eaLnBrk="1" hangingPunct="1">
              <a:spcAft>
                <a:spcPts val="0"/>
              </a:spcAft>
            </a:pPr>
            <a:endParaRPr lang="fr-FR" sz="1600" dirty="0">
              <a:solidFill>
                <a:srgbClr val="317E0E"/>
              </a:solidFill>
            </a:endParaRPr>
          </a:p>
          <a:p>
            <a:pPr eaLnBrk="1" hangingPunct="1">
              <a:spcAft>
                <a:spcPts val="0"/>
              </a:spcAft>
            </a:pPr>
            <a:r>
              <a:rPr lang="fr-FR" sz="1600" dirty="0" smtClean="0">
                <a:solidFill>
                  <a:schemeClr val="hlink"/>
                </a:solidFill>
              </a:rPr>
              <a:t>15h00 </a:t>
            </a:r>
            <a:r>
              <a:rPr lang="fr-FR" sz="1600" dirty="0">
                <a:solidFill>
                  <a:schemeClr val="hlink"/>
                </a:solidFill>
              </a:rPr>
              <a:t>- </a:t>
            </a:r>
            <a:r>
              <a:rPr lang="fr-FR" sz="1600" dirty="0" smtClean="0">
                <a:solidFill>
                  <a:schemeClr val="hlink"/>
                </a:solidFill>
              </a:rPr>
              <a:t>15h30 </a:t>
            </a:r>
            <a:r>
              <a:rPr lang="fr-FR" sz="1600" dirty="0">
                <a:solidFill>
                  <a:schemeClr val="hlink"/>
                </a:solidFill>
              </a:rPr>
              <a:t>:  </a:t>
            </a:r>
            <a:r>
              <a:rPr lang="fr-FR" sz="1600" b="1" dirty="0">
                <a:solidFill>
                  <a:schemeClr val="hlink"/>
                </a:solidFill>
              </a:rPr>
              <a:t>Le FIB et la sonde atomique tomographique au service de la </a:t>
            </a:r>
            <a:r>
              <a:rPr lang="fr-FR" sz="1600" b="1" dirty="0" smtClean="0">
                <a:solidFill>
                  <a:schemeClr val="hlink"/>
                </a:solidFill>
              </a:rPr>
              <a:t>	 	           caractérisation </a:t>
            </a:r>
            <a:r>
              <a:rPr lang="fr-FR" sz="1600" b="1" dirty="0">
                <a:solidFill>
                  <a:schemeClr val="hlink"/>
                </a:solidFill>
              </a:rPr>
              <a:t>des joints de grains irradiés aux ions.</a:t>
            </a:r>
            <a:br>
              <a:rPr lang="fr-FR" sz="1600" b="1" dirty="0">
                <a:solidFill>
                  <a:schemeClr val="hlink"/>
                </a:solidFill>
              </a:rPr>
            </a:br>
            <a:r>
              <a:rPr lang="fr-FR" sz="1600" b="1" dirty="0">
                <a:solidFill>
                  <a:schemeClr val="hlink"/>
                </a:solidFill>
              </a:rPr>
              <a:t>	           </a:t>
            </a:r>
            <a:r>
              <a:rPr lang="fr-FR" sz="1600" i="1" dirty="0"/>
              <a:t>Quentin </a:t>
            </a:r>
            <a:r>
              <a:rPr lang="fr-FR" sz="1600" i="1" dirty="0" smtClean="0"/>
              <a:t>BARRÈS, </a:t>
            </a:r>
            <a:r>
              <a:rPr lang="fr-FR" sz="1600" i="1" dirty="0"/>
              <a:t>ONERA Châtillon</a:t>
            </a:r>
            <a:endParaRPr lang="fr-FR" sz="1600" dirty="0"/>
          </a:p>
          <a:p>
            <a:pPr eaLnBrk="1" hangingPunct="1">
              <a:spcAft>
                <a:spcPts val="0"/>
              </a:spcAft>
            </a:pPr>
            <a:endParaRPr lang="fr-FR" sz="1600" dirty="0">
              <a:solidFill>
                <a:srgbClr val="317E0E"/>
              </a:solidFill>
            </a:endParaRPr>
          </a:p>
          <a:p>
            <a:pPr eaLnBrk="1" hangingPunct="1">
              <a:spcAft>
                <a:spcPts val="0"/>
              </a:spcAft>
            </a:pPr>
            <a:r>
              <a:rPr lang="fr-FR" sz="1600" dirty="0" smtClean="0">
                <a:solidFill>
                  <a:schemeClr val="hlink"/>
                </a:solidFill>
              </a:rPr>
              <a:t>15h30 </a:t>
            </a:r>
            <a:r>
              <a:rPr lang="fr-FR" sz="1600" dirty="0">
                <a:solidFill>
                  <a:schemeClr val="hlink"/>
                </a:solidFill>
              </a:rPr>
              <a:t>– </a:t>
            </a:r>
            <a:r>
              <a:rPr lang="fr-FR" sz="1600" dirty="0" smtClean="0">
                <a:solidFill>
                  <a:schemeClr val="hlink"/>
                </a:solidFill>
              </a:rPr>
              <a:t>16h00 </a:t>
            </a:r>
            <a:r>
              <a:rPr lang="fr-FR" sz="1600" dirty="0">
                <a:solidFill>
                  <a:schemeClr val="hlink"/>
                </a:solidFill>
              </a:rPr>
              <a:t>:  </a:t>
            </a:r>
            <a:r>
              <a:rPr lang="fr-FR" sz="1600" b="1" dirty="0">
                <a:solidFill>
                  <a:schemeClr val="hlink"/>
                </a:solidFill>
              </a:rPr>
              <a:t>Traitement d'images MEB-FIB et segmentation IA.</a:t>
            </a:r>
            <a:br>
              <a:rPr lang="fr-FR" sz="1600" b="1" dirty="0">
                <a:solidFill>
                  <a:schemeClr val="hlink"/>
                </a:solidFill>
              </a:rPr>
            </a:br>
            <a:r>
              <a:rPr lang="fr-FR" sz="1600" b="1" dirty="0">
                <a:solidFill>
                  <a:schemeClr val="hlink"/>
                </a:solidFill>
              </a:rPr>
              <a:t>	           </a:t>
            </a:r>
            <a:r>
              <a:rPr lang="fr-FR" sz="1600" i="1" dirty="0"/>
              <a:t>Sabrina </a:t>
            </a:r>
            <a:r>
              <a:rPr lang="fr-FR" sz="1600" i="1" dirty="0" smtClean="0"/>
              <a:t>CLUSIAU, </a:t>
            </a:r>
            <a:r>
              <a:rPr lang="fr-FR" sz="1600" i="1" dirty="0"/>
              <a:t>McGill </a:t>
            </a:r>
            <a:r>
              <a:rPr lang="fr-FR" sz="1600" i="1" dirty="0" err="1"/>
              <a:t>University</a:t>
            </a:r>
            <a:r>
              <a:rPr lang="fr-FR" sz="1600" i="1" dirty="0"/>
              <a:t>, Montréal)</a:t>
            </a:r>
            <a:endParaRPr lang="fr-FR" sz="1600" dirty="0"/>
          </a:p>
          <a:p>
            <a:pPr eaLnBrk="1" hangingPunct="1">
              <a:spcAft>
                <a:spcPts val="0"/>
              </a:spcAft>
            </a:pPr>
            <a:endParaRPr lang="fr-FR" sz="1600" i="1" dirty="0"/>
          </a:p>
          <a:p>
            <a:pPr eaLnBrk="1" hangingPunct="1">
              <a:spcAft>
                <a:spcPts val="0"/>
              </a:spcAft>
            </a:pPr>
            <a:endParaRPr lang="fr-FR" sz="1600" dirty="0">
              <a:solidFill>
                <a:srgbClr val="317E0E"/>
              </a:solidFill>
            </a:endParaRPr>
          </a:p>
        </p:txBody>
      </p:sp>
      <p:pic>
        <p:nvPicPr>
          <p:cNvPr id="44037" name="Picture 8"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noChangeArrowheads="1"/>
          </p:cNvSpPr>
          <p:nvPr/>
        </p:nvSpPr>
        <p:spPr bwMode="auto">
          <a:xfrm>
            <a:off x="665163" y="117475"/>
            <a:ext cx="8154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400" b="1" i="1" dirty="0" smtClean="0">
                <a:solidFill>
                  <a:schemeClr val="bg1"/>
                </a:solidFill>
              </a:rPr>
              <a:t>Journées pédagogiques 2023 :  </a:t>
            </a:r>
            <a:r>
              <a:rPr lang="fr-FR" sz="1400" b="1" i="1" dirty="0">
                <a:solidFill>
                  <a:schemeClr val="bg2"/>
                </a:solidFill>
              </a:rPr>
              <a:t>Le MEB-FIB : état de l'art, principe et applications</a:t>
            </a:r>
          </a:p>
        </p:txBody>
      </p:sp>
      <p:sp>
        <p:nvSpPr>
          <p:cNvPr id="7" name="Text Box 9"/>
          <p:cNvSpPr txBox="1">
            <a:spLocks noChangeArrowheads="1"/>
          </p:cNvSpPr>
          <p:nvPr/>
        </p:nvSpPr>
        <p:spPr bwMode="auto">
          <a:xfrm>
            <a:off x="3176091" y="5861008"/>
            <a:ext cx="2885726" cy="40011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solidFill>
                  <a:schemeClr val="bg1"/>
                </a:solidFill>
              </a:rPr>
              <a:t> </a:t>
            </a:r>
            <a:r>
              <a:rPr lang="fr-FR" sz="2000" b="1" dirty="0" smtClean="0">
                <a:solidFill>
                  <a:schemeClr val="bg1"/>
                </a:solidFill>
              </a:rPr>
              <a:t>    Fin </a:t>
            </a:r>
            <a:r>
              <a:rPr lang="fr-FR" sz="2000" b="1" dirty="0">
                <a:solidFill>
                  <a:schemeClr val="bg1"/>
                </a:solidFill>
              </a:rPr>
              <a:t>des </a:t>
            </a:r>
            <a:r>
              <a:rPr lang="fr-FR" sz="2000" b="1" dirty="0" smtClean="0">
                <a:solidFill>
                  <a:schemeClr val="bg1"/>
                </a:solidFill>
              </a:rPr>
              <a:t>exposés     </a:t>
            </a:r>
            <a:endParaRPr lang="fr-FR" sz="2000" b="1" dirty="0">
              <a:solidFill>
                <a:schemeClr val="bg1"/>
              </a:solidFill>
            </a:endParaRPr>
          </a:p>
        </p:txBody>
      </p:sp>
      <p:sp>
        <p:nvSpPr>
          <p:cNvPr id="8" name="Text Box 5"/>
          <p:cNvSpPr txBox="1">
            <a:spLocks noChangeArrowheads="1"/>
          </p:cNvSpPr>
          <p:nvPr/>
        </p:nvSpPr>
        <p:spPr bwMode="auto">
          <a:xfrm>
            <a:off x="435782" y="548680"/>
            <a:ext cx="2363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smtClean="0"/>
              <a:t>Mardi 5 décembre</a:t>
            </a:r>
            <a:endParaRPr lang="fr-FR" sz="2000" b="1" dirty="0"/>
          </a:p>
        </p:txBody>
      </p:sp>
    </p:spTree>
  </p:cSld>
  <p:clrMapOvr>
    <a:masterClrMapping/>
  </p:clrMapOvr>
  <p:transition spd="med" advClick="0" advTm="15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40" name="Group 4"/>
          <p:cNvGrpSpPr>
            <a:grpSpLocks/>
          </p:cNvGrpSpPr>
          <p:nvPr/>
        </p:nvGrpSpPr>
        <p:grpSpPr bwMode="auto">
          <a:xfrm>
            <a:off x="0" y="0"/>
            <a:ext cx="9144000" cy="6858000"/>
            <a:chOff x="0" y="0"/>
            <a:chExt cx="5760" cy="4320"/>
          </a:xfrm>
        </p:grpSpPr>
        <p:sp>
          <p:nvSpPr>
            <p:cNvPr id="45064" name="Rectangle 5"/>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45065"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nvGrpSpPr>
            <p:cNvPr id="45066" name="Group 7"/>
            <p:cNvGrpSpPr>
              <a:grpSpLocks/>
            </p:cNvGrpSpPr>
            <p:nvPr/>
          </p:nvGrpSpPr>
          <p:grpSpPr bwMode="auto">
            <a:xfrm>
              <a:off x="0" y="672"/>
              <a:ext cx="1806" cy="1989"/>
              <a:chOff x="0" y="672"/>
              <a:chExt cx="1806" cy="1989"/>
            </a:xfrm>
          </p:grpSpPr>
          <p:sp>
            <p:nvSpPr>
              <p:cNvPr id="45067" name="Rectangle 8"/>
              <p:cNvSpPr>
                <a:spLocks noChangeArrowheads="1"/>
              </p:cNvSpPr>
              <p:nvPr/>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68" name="Rectangle 9"/>
              <p:cNvSpPr>
                <a:spLocks noChangeArrowheads="1"/>
              </p:cNvSpPr>
              <p:nvPr/>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69" name="Rectangle 10"/>
              <p:cNvSpPr>
                <a:spLocks noChangeArrowheads="1"/>
              </p:cNvSpPr>
              <p:nvPr/>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0" name="Rectangle 11"/>
              <p:cNvSpPr>
                <a:spLocks noChangeArrowheads="1"/>
              </p:cNvSpPr>
              <p:nvPr/>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1" name="Rectangle 12"/>
              <p:cNvSpPr>
                <a:spLocks noChangeArrowheads="1"/>
              </p:cNvSpPr>
              <p:nvPr/>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2" name="Rectangle 13"/>
              <p:cNvSpPr>
                <a:spLocks noChangeArrowheads="1"/>
              </p:cNvSpPr>
              <p:nvPr/>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3" name="Rectangle 14"/>
              <p:cNvSpPr>
                <a:spLocks noChangeArrowheads="1"/>
              </p:cNvSpPr>
              <p:nvPr/>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4" name="Rectangle 15"/>
              <p:cNvSpPr>
                <a:spLocks noChangeArrowheads="1"/>
              </p:cNvSpPr>
              <p:nvPr/>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5" name="Rectangle 16"/>
              <p:cNvSpPr>
                <a:spLocks noChangeArrowheads="1"/>
              </p:cNvSpPr>
              <p:nvPr/>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6" name="Rectangle 17"/>
              <p:cNvSpPr>
                <a:spLocks noChangeArrowheads="1"/>
              </p:cNvSpPr>
              <p:nvPr/>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grpSp>
      <p:sp>
        <p:nvSpPr>
          <p:cNvPr id="167938" name="WordArt 2"/>
          <p:cNvSpPr>
            <a:spLocks noChangeArrowheads="1" noChangeShapeType="1" noTextEdit="1"/>
          </p:cNvSpPr>
          <p:nvPr/>
        </p:nvSpPr>
        <p:spPr bwMode="auto">
          <a:xfrm>
            <a:off x="2303463" y="2565400"/>
            <a:ext cx="6705600"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algn="ctr"/>
            <a:r>
              <a:rPr lang="fr-FR" sz="4800" kern="10" spc="-440" dirty="0">
                <a:gradFill rotWithShape="1">
                  <a:gsLst>
                    <a:gs pos="0">
                      <a:schemeClr val="bg2"/>
                    </a:gs>
                    <a:gs pos="100000">
                      <a:schemeClr val="folHlink"/>
                    </a:gs>
                  </a:gsLst>
                  <a:lin ang="5400000" scaled="1"/>
                </a:gradFill>
                <a:latin typeface="+mj-lt"/>
                <a:cs typeface="Arial" pitchFamily="34" charset="0"/>
              </a:rPr>
              <a:t>Bonne  Journée à tous !...</a:t>
            </a:r>
          </a:p>
        </p:txBody>
      </p:sp>
      <p:sp>
        <p:nvSpPr>
          <p:cNvPr id="45060" name="Rectangle 18"/>
          <p:cNvSpPr>
            <a:spLocks noChangeArrowheads="1"/>
          </p:cNvSpPr>
          <p:nvPr/>
        </p:nvSpPr>
        <p:spPr bwMode="auto">
          <a:xfrm>
            <a:off x="636588" y="642778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fr-FR" sz="1200"/>
          </a:p>
        </p:txBody>
      </p:sp>
      <p:sp>
        <p:nvSpPr>
          <p:cNvPr id="45061" name="Rectangle 19"/>
          <p:cNvSpPr>
            <a:spLocks noChangeArrowheads="1"/>
          </p:cNvSpPr>
          <p:nvPr/>
        </p:nvSpPr>
        <p:spPr bwMode="auto">
          <a:xfrm>
            <a:off x="3303588" y="64277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lang="fr-FR" sz="1200"/>
          </a:p>
        </p:txBody>
      </p:sp>
      <p:pic>
        <p:nvPicPr>
          <p:cNvPr id="167959" name="Picture 23"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24"/>
          <p:cNvSpPr>
            <a:spLocks noChangeArrowheads="1"/>
          </p:cNvSpPr>
          <p:nvPr/>
        </p:nvSpPr>
        <p:spPr bwMode="auto">
          <a:xfrm>
            <a:off x="3419475" y="0"/>
            <a:ext cx="5724525" cy="35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dissolve">
                                      <p:cBhvr>
                                        <p:cTn id="7" dur="1000"/>
                                        <p:tgtEl>
                                          <p:spTgt spid="167940"/>
                                        </p:tgtEl>
                                      </p:cBhvr>
                                    </p:animEffect>
                                  </p:childTnLst>
                                </p:cTn>
                              </p:par>
                              <p:par>
                                <p:cTn id="8" presetID="9" presetClass="entr" presetSubtype="0" fill="hold" nodeType="withEffect">
                                  <p:stCondLst>
                                    <p:cond delay="0"/>
                                  </p:stCondLst>
                                  <p:childTnLst>
                                    <p:set>
                                      <p:cBhvr>
                                        <p:cTn id="9" dur="1" fill="hold">
                                          <p:stCondLst>
                                            <p:cond delay="0"/>
                                          </p:stCondLst>
                                        </p:cTn>
                                        <p:tgtEl>
                                          <p:spTgt spid="167959"/>
                                        </p:tgtEl>
                                        <p:attrNameLst>
                                          <p:attrName>style.visibility</p:attrName>
                                        </p:attrNameLst>
                                      </p:cBhvr>
                                      <p:to>
                                        <p:strVal val="visible"/>
                                      </p:to>
                                    </p:set>
                                    <p:animEffect transition="in" filter="dissolve">
                                      <p:cBhvr>
                                        <p:cTn id="10" dur="1000"/>
                                        <p:tgtEl>
                                          <p:spTgt spid="167959"/>
                                        </p:tgtEl>
                                      </p:cBhvr>
                                    </p:animEffect>
                                  </p:child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67938"/>
                                        </p:tgtEl>
                                        <p:attrNameLst>
                                          <p:attrName>style.visibility</p:attrName>
                                        </p:attrNameLst>
                                      </p:cBhvr>
                                      <p:to>
                                        <p:strVal val="visible"/>
                                      </p:to>
                                    </p:set>
                                    <p:anim calcmode="lin" valueType="num">
                                      <p:cBhvr>
                                        <p:cTn id="14" dur="1000" fill="hold"/>
                                        <p:tgtEl>
                                          <p:spTgt spid="167938"/>
                                        </p:tgtEl>
                                        <p:attrNameLst>
                                          <p:attrName>ppt_w</p:attrName>
                                        </p:attrNameLst>
                                      </p:cBhvr>
                                      <p:tavLst>
                                        <p:tav tm="0">
                                          <p:val>
                                            <p:fltVal val="0"/>
                                          </p:val>
                                        </p:tav>
                                        <p:tav tm="100000">
                                          <p:val>
                                            <p:strVal val="#ppt_w"/>
                                          </p:val>
                                        </p:tav>
                                      </p:tavLst>
                                    </p:anim>
                                    <p:anim calcmode="lin" valueType="num">
                                      <p:cBhvr>
                                        <p:cTn id="15" dur="1000" fill="hold"/>
                                        <p:tgtEl>
                                          <p:spTgt spid="167938"/>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000"/>
                            </p:stCondLst>
                            <p:childTnLst>
                              <p:par>
                                <p:cTn id="17" presetID="9" presetClass="exit" presetSubtype="0" fill="hold" grpId="1" nodeType="afterEffect">
                                  <p:stCondLst>
                                    <p:cond delay="3000"/>
                                  </p:stCondLst>
                                  <p:childTnLst>
                                    <p:animEffect transition="out" filter="dissolve">
                                      <p:cBhvr>
                                        <p:cTn id="18" dur="1000"/>
                                        <p:tgtEl>
                                          <p:spTgt spid="167938"/>
                                        </p:tgtEl>
                                      </p:cBhvr>
                                    </p:animEffect>
                                    <p:set>
                                      <p:cBhvr>
                                        <p:cTn id="19" dur="1" fill="hold">
                                          <p:stCondLst>
                                            <p:cond delay="999"/>
                                          </p:stCondLst>
                                        </p:cTn>
                                        <p:tgtEl>
                                          <p:spTgt spid="167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79475" y="84138"/>
            <a:ext cx="247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LE  GROUPEMENT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84" y="494718"/>
            <a:ext cx="7963076" cy="592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91153"/>
      </p:ext>
    </p:extLst>
  </p:cSld>
  <p:clrMapOvr>
    <a:masterClrMapping/>
  </p:clrMapOvr>
  <p:transition spd="slow"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879475" y="84138"/>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CONTACT</a:t>
            </a:r>
          </a:p>
        </p:txBody>
      </p:sp>
      <p:sp>
        <p:nvSpPr>
          <p:cNvPr id="7172" name="Text Box 8"/>
          <p:cNvSpPr txBox="1">
            <a:spLocks noChangeArrowheads="1"/>
          </p:cNvSpPr>
          <p:nvPr/>
        </p:nvSpPr>
        <p:spPr bwMode="auto">
          <a:xfrm>
            <a:off x="5903913" y="2133600"/>
            <a:ext cx="210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b="1">
                <a:latin typeface="Comic Sans MS" pitchFamily="66" charset="0"/>
              </a:rPr>
              <a:t>pour tout renseignement :</a:t>
            </a:r>
          </a:p>
        </p:txBody>
      </p:sp>
      <p:pic>
        <p:nvPicPr>
          <p:cNvPr id="7173" name="Picture 9" descr="3d_ema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2565400"/>
            <a:ext cx="6842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gn_meba_sfp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620713"/>
            <a:ext cx="6156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cont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2673350"/>
            <a:ext cx="9271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3"/>
          <p:cNvSpPr txBox="1">
            <a:spLocks noChangeArrowheads="1"/>
          </p:cNvSpPr>
          <p:nvPr/>
        </p:nvSpPr>
        <p:spPr bwMode="auto">
          <a:xfrm>
            <a:off x="5903913" y="3545322"/>
            <a:ext cx="16859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b="1" dirty="0">
                <a:latin typeface="Comic Sans MS" pitchFamily="66" charset="0"/>
              </a:rPr>
              <a:t>GN-MEBA / SFP</a:t>
            </a:r>
          </a:p>
          <a:p>
            <a:pPr eaLnBrk="1" hangingPunct="1"/>
            <a:r>
              <a:rPr lang="fr-FR" sz="1200" b="1" dirty="0">
                <a:latin typeface="Comic Sans MS" pitchFamily="66" charset="0"/>
              </a:rPr>
              <a:t>33, rue </a:t>
            </a:r>
            <a:r>
              <a:rPr lang="fr-FR" sz="1200" b="1" dirty="0" err="1">
                <a:latin typeface="Comic Sans MS" pitchFamily="66" charset="0"/>
              </a:rPr>
              <a:t>Croulebarbe</a:t>
            </a:r>
            <a:endParaRPr lang="fr-FR" sz="1200" b="1" dirty="0">
              <a:latin typeface="Comic Sans MS" pitchFamily="66" charset="0"/>
            </a:endParaRPr>
          </a:p>
          <a:p>
            <a:pPr eaLnBrk="1" hangingPunct="1"/>
            <a:r>
              <a:rPr lang="fr-FR" sz="1200" b="1" dirty="0">
                <a:latin typeface="Comic Sans MS" pitchFamily="66" charset="0"/>
              </a:rPr>
              <a:t>75013  PARIS :</a:t>
            </a:r>
          </a:p>
        </p:txBody>
      </p:sp>
      <p:sp>
        <p:nvSpPr>
          <p:cNvPr id="2" name="ZoneTexte 1"/>
          <p:cNvSpPr txBox="1"/>
          <p:nvPr/>
        </p:nvSpPr>
        <p:spPr>
          <a:xfrm>
            <a:off x="5821493" y="4972769"/>
            <a:ext cx="1850763" cy="276999"/>
          </a:xfrm>
          <a:prstGeom prst="rect">
            <a:avLst/>
          </a:prstGeom>
          <a:noFill/>
        </p:spPr>
        <p:txBody>
          <a:bodyPr wrap="none" rtlCol="0">
            <a:spAutoFit/>
          </a:bodyPr>
          <a:lstStyle/>
          <a:p>
            <a:r>
              <a:rPr lang="fr-FR" sz="1200" u="sng" dirty="0" smtClean="0">
                <a:solidFill>
                  <a:srgbClr val="0000FF"/>
                </a:solidFill>
                <a:latin typeface="Arial Black" pitchFamily="34" charset="0"/>
              </a:rPr>
              <a:t>Plaquette GN-MEBA</a:t>
            </a:r>
            <a:endParaRPr lang="fr-FR" sz="1200" u="sng" dirty="0">
              <a:solidFill>
                <a:srgbClr val="0000FF"/>
              </a:solidFill>
              <a:latin typeface="Arial Black" pitchFamily="34" charset="0"/>
            </a:endParaRPr>
          </a:p>
        </p:txBody>
      </p:sp>
      <p:sp>
        <p:nvSpPr>
          <p:cNvPr id="12" name="Text Box 5"/>
          <p:cNvSpPr txBox="1">
            <a:spLocks noChangeArrowheads="1"/>
          </p:cNvSpPr>
          <p:nvPr/>
        </p:nvSpPr>
        <p:spPr bwMode="auto">
          <a:xfrm>
            <a:off x="1100825" y="1983086"/>
            <a:ext cx="212423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i="1" u="sng" dirty="0">
                <a:solidFill>
                  <a:srgbClr val="0000FF"/>
                </a:solidFill>
              </a:rPr>
              <a:t>Les membres du bureau </a:t>
            </a:r>
            <a:r>
              <a:rPr lang="fr-FR" sz="1200" i="1" dirty="0">
                <a:solidFill>
                  <a:srgbClr val="0000FF"/>
                </a:solidFill>
              </a:rPr>
              <a:t>:</a:t>
            </a:r>
          </a:p>
          <a:p>
            <a:pPr eaLnBrk="1" hangingPunct="1"/>
            <a:r>
              <a:rPr lang="fr-FR" sz="1200" i="1" dirty="0" smtClean="0">
                <a:latin typeface="Times New Roman" panose="02020603050405020304" pitchFamily="18" charset="0"/>
                <a:cs typeface="Times New Roman" panose="02020603050405020304" pitchFamily="18" charset="0"/>
              </a:rPr>
              <a:t>(vote AG du 01/12/2022)</a:t>
            </a:r>
            <a:endParaRPr lang="fr-FR" sz="1200" i="1" dirty="0">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2519772" y="4472829"/>
            <a:ext cx="1664966" cy="1384995"/>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dirty="0" smtClean="0"/>
              <a:t>Emmanuel </a:t>
            </a:r>
            <a:r>
              <a:rPr lang="fr-FR" sz="1200" dirty="0" err="1" smtClean="0"/>
              <a:t>Cadel</a:t>
            </a:r>
            <a:endParaRPr lang="fr-FR" sz="1200" dirty="0" smtClean="0"/>
          </a:p>
          <a:p>
            <a:pPr eaLnBrk="1" hangingPunct="1"/>
            <a:r>
              <a:rPr lang="fr-FR" sz="1200" dirty="0" smtClean="0"/>
              <a:t>Philippe </a:t>
            </a:r>
            <a:r>
              <a:rPr lang="fr-FR" sz="1200" dirty="0" err="1" smtClean="0"/>
              <a:t>Hallegot</a:t>
            </a:r>
            <a:endParaRPr lang="fr-FR" sz="1200" dirty="0"/>
          </a:p>
          <a:p>
            <a:pPr eaLnBrk="1" hangingPunct="1"/>
            <a:r>
              <a:rPr lang="fr-FR" sz="1200" dirty="0" smtClean="0"/>
              <a:t>Alain </a:t>
            </a:r>
            <a:r>
              <a:rPr lang="fr-FR" sz="1200" dirty="0" err="1" smtClean="0"/>
              <a:t>Jadin</a:t>
            </a:r>
            <a:endParaRPr lang="fr-FR" sz="1200" dirty="0"/>
          </a:p>
          <a:p>
            <a:pPr eaLnBrk="1" hangingPunct="1"/>
            <a:r>
              <a:rPr lang="fr-FR" sz="1200" dirty="0" smtClean="0"/>
              <a:t>Christian Mathieu</a:t>
            </a:r>
          </a:p>
          <a:p>
            <a:pPr eaLnBrk="1" hangingPunct="1"/>
            <a:r>
              <a:rPr lang="fr-FR" sz="1200" dirty="0" smtClean="0"/>
              <a:t>Sébastien </a:t>
            </a:r>
            <a:r>
              <a:rPr lang="fr-FR" sz="1200" dirty="0" err="1" smtClean="0"/>
              <a:t>Pairis</a:t>
            </a:r>
            <a:endParaRPr lang="fr-FR" sz="1200" dirty="0" smtClean="0"/>
          </a:p>
          <a:p>
            <a:pPr eaLnBrk="1" hangingPunct="1"/>
            <a:r>
              <a:rPr lang="fr-FR" sz="1200" dirty="0" smtClean="0"/>
              <a:t>Jacky </a:t>
            </a:r>
            <a:r>
              <a:rPr lang="fr-FR" sz="1200" dirty="0" err="1" smtClean="0"/>
              <a:t>Ruste</a:t>
            </a:r>
            <a:endParaRPr lang="fr-FR" sz="1200" dirty="0"/>
          </a:p>
          <a:p>
            <a:pPr eaLnBrk="1" hangingPunct="1"/>
            <a:r>
              <a:rPr lang="fr-FR" sz="1200" dirty="0" smtClean="0"/>
              <a:t>Guillaume </a:t>
            </a:r>
            <a:r>
              <a:rPr lang="fr-FR" sz="1200" dirty="0" err="1" smtClean="0"/>
              <a:t>Wille</a:t>
            </a:r>
            <a:endParaRPr lang="fr-FR" sz="1200" dirty="0"/>
          </a:p>
        </p:txBody>
      </p:sp>
      <p:sp>
        <p:nvSpPr>
          <p:cNvPr id="7170" name="Text Box 5"/>
          <p:cNvSpPr txBox="1">
            <a:spLocks noChangeArrowheads="1"/>
          </p:cNvSpPr>
          <p:nvPr/>
        </p:nvSpPr>
        <p:spPr bwMode="auto">
          <a:xfrm>
            <a:off x="2519772" y="2518891"/>
            <a:ext cx="1737927" cy="2131353"/>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pPr>
            <a:r>
              <a:rPr lang="fr-FR" sz="1200" dirty="0" smtClean="0"/>
              <a:t>François </a:t>
            </a:r>
            <a:r>
              <a:rPr lang="fr-FR" sz="1200" dirty="0" err="1"/>
              <a:t>Brisset</a:t>
            </a:r>
            <a:endParaRPr lang="fr-FR" sz="1200" dirty="0"/>
          </a:p>
          <a:p>
            <a:pPr eaLnBrk="1" hangingPunct="1">
              <a:spcAft>
                <a:spcPts val="0"/>
              </a:spcAft>
            </a:pPr>
            <a:r>
              <a:rPr lang="fr-FR" sz="1200" dirty="0" smtClean="0"/>
              <a:t>Florence </a:t>
            </a:r>
            <a:r>
              <a:rPr lang="fr-FR" sz="1200" dirty="0" err="1"/>
              <a:t>Robaut</a:t>
            </a:r>
            <a:endParaRPr lang="fr-FR" sz="1200" dirty="0"/>
          </a:p>
          <a:p>
            <a:pPr eaLnBrk="1" hangingPunct="1">
              <a:spcAft>
                <a:spcPts val="300"/>
              </a:spcAft>
            </a:pPr>
            <a:r>
              <a:rPr lang="fr-FR" sz="1200" dirty="0" smtClean="0"/>
              <a:t>Philippe </a:t>
            </a:r>
            <a:r>
              <a:rPr lang="fr-FR" sz="1200" dirty="0" err="1"/>
              <a:t>Jonnard</a:t>
            </a:r>
            <a:endParaRPr lang="fr-FR" sz="1200" dirty="0"/>
          </a:p>
          <a:p>
            <a:pPr eaLnBrk="1" hangingPunct="1">
              <a:spcAft>
                <a:spcPts val="0"/>
              </a:spcAft>
            </a:pPr>
            <a:r>
              <a:rPr lang="fr-FR" sz="1200" dirty="0" smtClean="0"/>
              <a:t>Monique Repoux</a:t>
            </a:r>
          </a:p>
          <a:p>
            <a:pPr marL="0" lvl="1" eaLnBrk="1" hangingPunct="1">
              <a:spcAft>
                <a:spcPts val="300"/>
              </a:spcAft>
            </a:pPr>
            <a:r>
              <a:rPr lang="fr-FR" sz="1200" dirty="0" smtClean="0"/>
              <a:t>Christine Gendarme</a:t>
            </a:r>
            <a:endParaRPr lang="fr-FR" sz="1200" dirty="0"/>
          </a:p>
          <a:p>
            <a:pPr marL="0" lvl="1" eaLnBrk="1" hangingPunct="1">
              <a:spcAft>
                <a:spcPts val="0"/>
              </a:spcAft>
            </a:pPr>
            <a:r>
              <a:rPr lang="fr-FR" sz="1200" dirty="0" smtClean="0"/>
              <a:t>Denis </a:t>
            </a:r>
            <a:r>
              <a:rPr lang="fr-FR" sz="1200" dirty="0"/>
              <a:t>Boivin</a:t>
            </a:r>
          </a:p>
          <a:p>
            <a:pPr eaLnBrk="1" hangingPunct="1">
              <a:spcAft>
                <a:spcPts val="300"/>
              </a:spcAft>
            </a:pPr>
            <a:r>
              <a:rPr lang="fr-FR" sz="1200" dirty="0" err="1" smtClean="0"/>
              <a:t>Marie-Eline</a:t>
            </a:r>
            <a:r>
              <a:rPr lang="fr-FR" sz="1200" dirty="0" smtClean="0"/>
              <a:t> Couturier</a:t>
            </a:r>
          </a:p>
          <a:p>
            <a:pPr eaLnBrk="1" hangingPunct="1">
              <a:spcAft>
                <a:spcPts val="300"/>
              </a:spcAft>
            </a:pPr>
            <a:r>
              <a:rPr lang="fr-FR" sz="1200" dirty="0" err="1" smtClean="0"/>
              <a:t>Imène</a:t>
            </a:r>
            <a:r>
              <a:rPr lang="fr-FR" sz="1200" dirty="0" smtClean="0"/>
              <a:t> Estève</a:t>
            </a:r>
          </a:p>
          <a:p>
            <a:pPr eaLnBrk="1" hangingPunct="1">
              <a:spcAft>
                <a:spcPts val="0"/>
              </a:spcAft>
            </a:pPr>
            <a:r>
              <a:rPr lang="fr-FR" sz="1200" dirty="0"/>
              <a:t>Fabrice </a:t>
            </a:r>
            <a:r>
              <a:rPr lang="fr-FR" sz="1200" dirty="0" err="1"/>
              <a:t>Gaslain</a:t>
            </a:r>
            <a:endParaRPr lang="fr-FR" sz="1200" dirty="0"/>
          </a:p>
          <a:p>
            <a:pPr eaLnBrk="1" hangingPunct="1">
              <a:spcAft>
                <a:spcPts val="0"/>
              </a:spcAft>
            </a:pPr>
            <a:endParaRPr lang="fr-FR" sz="1200" dirty="0"/>
          </a:p>
        </p:txBody>
      </p:sp>
      <p:sp>
        <p:nvSpPr>
          <p:cNvPr id="4" name="ZoneTexte 3"/>
          <p:cNvSpPr txBox="1"/>
          <p:nvPr/>
        </p:nvSpPr>
        <p:spPr>
          <a:xfrm>
            <a:off x="1806115" y="4472829"/>
            <a:ext cx="713657" cy="276999"/>
          </a:xfrm>
          <a:prstGeom prst="rect">
            <a:avLst/>
          </a:prstGeom>
          <a:noFill/>
        </p:spPr>
        <p:txBody>
          <a:bodyPr wrap="none" rtlCol="0">
            <a:spAutoFit/>
          </a:bodyPr>
          <a:lstStyle/>
          <a:p>
            <a:r>
              <a:rPr lang="fr-FR" sz="1200" i="1" dirty="0" smtClean="0"/>
              <a:t>et aussi</a:t>
            </a:r>
            <a:endParaRPr lang="fr-FR" sz="1200" i="1" dirty="0"/>
          </a:p>
        </p:txBody>
      </p:sp>
      <p:sp>
        <p:nvSpPr>
          <p:cNvPr id="15" name="Text Box 5"/>
          <p:cNvSpPr txBox="1">
            <a:spLocks noChangeArrowheads="1"/>
          </p:cNvSpPr>
          <p:nvPr/>
        </p:nvSpPr>
        <p:spPr bwMode="auto">
          <a:xfrm>
            <a:off x="879476" y="2518891"/>
            <a:ext cx="1759556" cy="1946687"/>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pPr>
            <a:r>
              <a:rPr lang="fr-FR" sz="1200" dirty="0" smtClean="0"/>
              <a:t>président :</a:t>
            </a:r>
          </a:p>
          <a:p>
            <a:pPr algn="r" eaLnBrk="1" hangingPunct="1"/>
            <a:r>
              <a:rPr lang="fr-FR" sz="1200" dirty="0" smtClean="0"/>
              <a:t>vice </a:t>
            </a:r>
            <a:r>
              <a:rPr lang="fr-FR" sz="1200" dirty="0"/>
              <a:t>présidents </a:t>
            </a:r>
            <a:r>
              <a:rPr lang="fr-FR" sz="1200" dirty="0" smtClean="0"/>
              <a:t>:</a:t>
            </a:r>
          </a:p>
          <a:p>
            <a:pPr algn="r" eaLnBrk="1" hangingPunct="1">
              <a:spcAft>
                <a:spcPts val="300"/>
              </a:spcAft>
            </a:pPr>
            <a:r>
              <a:rPr lang="fr-FR" sz="1200" dirty="0"/>
              <a:t>	 </a:t>
            </a:r>
            <a:endParaRPr lang="fr-FR" sz="1200" dirty="0" smtClean="0"/>
          </a:p>
          <a:p>
            <a:pPr algn="r" eaLnBrk="1" hangingPunct="1"/>
            <a:r>
              <a:rPr lang="fr-FR" sz="1200" dirty="0" smtClean="0"/>
              <a:t>trésorière :</a:t>
            </a:r>
          </a:p>
          <a:p>
            <a:pPr algn="r" eaLnBrk="1" hangingPunct="1">
              <a:spcAft>
                <a:spcPts val="300"/>
              </a:spcAft>
            </a:pPr>
            <a:r>
              <a:rPr lang="fr-FR" sz="1200" dirty="0" smtClean="0"/>
              <a:t>trésorière adjointe :</a:t>
            </a:r>
          </a:p>
          <a:p>
            <a:pPr algn="r" eaLnBrk="1" hangingPunct="1"/>
            <a:r>
              <a:rPr lang="fr-FR" sz="1200" dirty="0" smtClean="0"/>
              <a:t>secrétaire :</a:t>
            </a:r>
          </a:p>
          <a:p>
            <a:pPr algn="r" eaLnBrk="1" hangingPunct="1">
              <a:spcAft>
                <a:spcPts val="300"/>
              </a:spcAft>
            </a:pPr>
            <a:r>
              <a:rPr lang="fr-FR" sz="1200" dirty="0" smtClean="0"/>
              <a:t>secrétaires adjointes :</a:t>
            </a:r>
          </a:p>
          <a:p>
            <a:pPr algn="r" eaLnBrk="1" hangingPunct="1">
              <a:spcAft>
                <a:spcPts val="300"/>
              </a:spcAft>
            </a:pPr>
            <a:endParaRPr lang="fr-FR" sz="1200" dirty="0" smtClean="0"/>
          </a:p>
          <a:p>
            <a:pPr algn="r" eaLnBrk="1" hangingPunct="1">
              <a:spcAft>
                <a:spcPts val="300"/>
              </a:spcAft>
            </a:pPr>
            <a:r>
              <a:rPr lang="fr-FR" sz="1200" dirty="0" smtClean="0"/>
              <a:t>webmaster :</a:t>
            </a:r>
            <a:endParaRPr lang="fr-FR" sz="1200" dirty="0"/>
          </a:p>
        </p:txBody>
      </p:sp>
      <p:sp>
        <p:nvSpPr>
          <p:cNvPr id="3" name="ZoneTexte 2"/>
          <p:cNvSpPr txBox="1"/>
          <p:nvPr/>
        </p:nvSpPr>
        <p:spPr>
          <a:xfrm>
            <a:off x="6588125" y="2835910"/>
            <a:ext cx="1669047" cy="246221"/>
          </a:xfrm>
          <a:prstGeom prst="rect">
            <a:avLst/>
          </a:prstGeom>
          <a:noFill/>
        </p:spPr>
        <p:txBody>
          <a:bodyPr wrap="none" rtlCol="0">
            <a:spAutoFit/>
          </a:bodyPr>
          <a:lstStyle/>
          <a:p>
            <a:r>
              <a:rPr lang="fr-FR" sz="1000" dirty="0" smtClean="0">
                <a:solidFill>
                  <a:srgbClr val="0000FF"/>
                </a:solidFill>
              </a:rPr>
              <a:t>postmaster@gn-meba.org</a:t>
            </a:r>
            <a:endParaRPr lang="fr-FR" sz="1000" dirty="0">
              <a:solidFill>
                <a:srgbClr val="0000FF"/>
              </a:solidFill>
            </a:endParaRPr>
          </a:p>
        </p:txBody>
      </p:sp>
    </p:spTree>
  </p:cSld>
  <p:clrMapOvr>
    <a:masterClrMapping/>
  </p:clrMapOvr>
  <p:transition spd="med"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79475" y="84138"/>
            <a:ext cx="15440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smtClean="0">
                <a:solidFill>
                  <a:schemeClr val="bg1"/>
                </a:solidFill>
                <a:latin typeface="Arial Black" pitchFamily="34" charset="0"/>
              </a:rPr>
              <a:t>ADHESION</a:t>
            </a:r>
            <a:endParaRPr lang="fr-FR" b="1" dirty="0">
              <a:solidFill>
                <a:schemeClr val="bg1"/>
              </a:solidFill>
              <a:latin typeface="Arial Black"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84" y="453470"/>
            <a:ext cx="5932160" cy="622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1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879475" y="8413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ACCES  RESTREINT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704" y="450850"/>
            <a:ext cx="6533679" cy="632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239" y="450850"/>
            <a:ext cx="658703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ext Box 7"/>
          <p:cNvSpPr txBox="1">
            <a:spLocks noChangeArrowheads="1"/>
          </p:cNvSpPr>
          <p:nvPr/>
        </p:nvSpPr>
        <p:spPr bwMode="auto">
          <a:xfrm>
            <a:off x="879475" y="84138"/>
            <a:ext cx="329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bg1"/>
                </a:solidFill>
                <a:latin typeface="Arial Black" pitchFamily="34" charset="0"/>
              </a:rPr>
              <a:t>ACTIVITES  -  REUNIONS</a:t>
            </a:r>
          </a:p>
        </p:txBody>
      </p:sp>
      <p:sp>
        <p:nvSpPr>
          <p:cNvPr id="107525" name="AutoShape 5"/>
          <p:cNvSpPr>
            <a:spLocks noChangeArrowheads="1"/>
          </p:cNvSpPr>
          <p:nvPr/>
        </p:nvSpPr>
        <p:spPr bwMode="auto">
          <a:xfrm>
            <a:off x="5184068" y="3808264"/>
            <a:ext cx="3533039" cy="2852499"/>
          </a:xfrm>
          <a:prstGeom prst="irregularSeal1">
            <a:avLst/>
          </a:prstGeom>
          <a:gradFill rotWithShape="1">
            <a:gsLst>
              <a:gs pos="0">
                <a:srgbClr val="FFFFFF"/>
              </a:gs>
              <a:gs pos="100000">
                <a:schemeClr val="accent2"/>
              </a:gs>
            </a:gsLst>
            <a:path path="shape">
              <a:fillToRect l="50000" t="50000" r="50000" b="50000"/>
            </a:path>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FR" sz="2000" b="1" i="1" dirty="0">
                <a:solidFill>
                  <a:schemeClr val="hlink"/>
                </a:solidFill>
                <a:latin typeface="Tahoma" pitchFamily="34" charset="0"/>
              </a:rPr>
              <a:t> </a:t>
            </a:r>
          </a:p>
          <a:p>
            <a:pPr algn="ctr"/>
            <a:r>
              <a:rPr lang="fr-FR" sz="2000" b="1" i="1" dirty="0" smtClean="0">
                <a:solidFill>
                  <a:schemeClr val="hlink"/>
                </a:solidFill>
                <a:latin typeface="Tahoma" pitchFamily="34" charset="0"/>
              </a:rPr>
              <a:t>aujourd'hui  </a:t>
            </a:r>
            <a:r>
              <a:rPr lang="fr-FR" sz="2000" b="1" i="1" dirty="0">
                <a:solidFill>
                  <a:schemeClr val="hlink"/>
                </a:solidFill>
                <a:latin typeface="Tahoma" pitchFamily="34" charset="0"/>
              </a:rPr>
              <a:t>!</a:t>
            </a:r>
          </a:p>
          <a:p>
            <a:pPr algn="ctr"/>
            <a:endParaRPr lang="fr-FR" sz="2000" b="1" i="1" dirty="0">
              <a:solidFill>
                <a:schemeClr val="hlink"/>
              </a:solidFill>
              <a:latin typeface="Tahoma" pitchFamily="34"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1000" fill="hold"/>
                                        <p:tgtEl>
                                          <p:spTgt spid="107525"/>
                                        </p:tgtEl>
                                        <p:attrNameLst>
                                          <p:attrName>ppt_w</p:attrName>
                                        </p:attrNameLst>
                                      </p:cBhvr>
                                      <p:tavLst>
                                        <p:tav tm="0">
                                          <p:val>
                                            <p:fltVal val="0"/>
                                          </p:val>
                                        </p:tav>
                                        <p:tav tm="100000">
                                          <p:val>
                                            <p:strVal val="#ppt_w"/>
                                          </p:val>
                                        </p:tav>
                                      </p:tavLst>
                                    </p:anim>
                                    <p:anim calcmode="lin" valueType="num">
                                      <p:cBhvr>
                                        <p:cTn id="8" dur="1000" fill="hold"/>
                                        <p:tgtEl>
                                          <p:spTgt spid="1075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79475" y="84138"/>
            <a:ext cx="329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ACTIVITES  -  REUNIONS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531" y="450850"/>
            <a:ext cx="6166881"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10000">
    <p:fade/>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9956</TotalTime>
  <Words>1951</Words>
  <Application>Microsoft Office PowerPoint</Application>
  <PresentationFormat>Affichage à l'écran (4:3)</PresentationFormat>
  <Paragraphs>244</Paragraphs>
  <Slides>36</Slides>
  <Notes>19</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Pixel</vt:lpstr>
      <vt:lpstr>Le site web du GN-MEBA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Journées Pédagogiques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 des Mines de Paris - Sophia Antipolis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Visitez notre site web !</dc:title>
  <dc:creator>pc2</dc:creator>
  <cp:lastModifiedBy>Monique</cp:lastModifiedBy>
  <cp:revision>384</cp:revision>
  <dcterms:created xsi:type="dcterms:W3CDTF">2007-11-15T08:06:19Z</dcterms:created>
  <dcterms:modified xsi:type="dcterms:W3CDTF">2023-11-29T15:55:04Z</dcterms:modified>
</cp:coreProperties>
</file>