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9"/>
  </p:notesMasterIdLst>
  <p:sldIdLst>
    <p:sldId id="326" r:id="rId2"/>
    <p:sldId id="258" r:id="rId3"/>
    <p:sldId id="341" r:id="rId4"/>
    <p:sldId id="322" r:id="rId5"/>
    <p:sldId id="323" r:id="rId6"/>
    <p:sldId id="358" r:id="rId7"/>
    <p:sldId id="264" r:id="rId8"/>
    <p:sldId id="347" r:id="rId9"/>
    <p:sldId id="265" r:id="rId10"/>
    <p:sldId id="266" r:id="rId11"/>
    <p:sldId id="332" r:id="rId12"/>
    <p:sldId id="263" r:id="rId13"/>
    <p:sldId id="308" r:id="rId14"/>
    <p:sldId id="313" r:id="rId15"/>
    <p:sldId id="346" r:id="rId16"/>
    <p:sldId id="360" r:id="rId17"/>
    <p:sldId id="359" r:id="rId18"/>
    <p:sldId id="279" r:id="rId19"/>
    <p:sldId id="343" r:id="rId20"/>
    <p:sldId id="342" r:id="rId21"/>
    <p:sldId id="339" r:id="rId22"/>
    <p:sldId id="275" r:id="rId23"/>
    <p:sldId id="330" r:id="rId24"/>
    <p:sldId id="314" r:id="rId25"/>
    <p:sldId id="277" r:id="rId26"/>
    <p:sldId id="278" r:id="rId27"/>
    <p:sldId id="280" r:id="rId28"/>
    <p:sldId id="274" r:id="rId29"/>
    <p:sldId id="320" r:id="rId30"/>
    <p:sldId id="333" r:id="rId31"/>
    <p:sldId id="286" r:id="rId32"/>
    <p:sldId id="336" r:id="rId33"/>
    <p:sldId id="284" r:id="rId34"/>
    <p:sldId id="335" r:id="rId35"/>
    <p:sldId id="344" r:id="rId36"/>
    <p:sldId id="289" r:id="rId37"/>
    <p:sldId id="296"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317E0E"/>
    <a:srgbClr val="666699"/>
    <a:srgbClr val="9C0000"/>
    <a:srgbClr val="9E0000"/>
    <a:srgbClr val="B40000"/>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1" autoAdjust="0"/>
    <p:restoredTop sz="97924" autoAdjust="0"/>
  </p:normalViewPr>
  <p:slideViewPr>
    <p:cSldViewPr>
      <p:cViewPr varScale="1">
        <p:scale>
          <a:sx n="75" d="100"/>
          <a:sy n="75" d="100"/>
        </p:scale>
        <p:origin x="79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214"/>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1187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707A846-B2A9-4240-B51C-20BA04003CAF}" type="slidenum">
              <a:rPr lang="fr-FR"/>
              <a:pPr>
                <a:defRPr/>
              </a:pPr>
              <a:t>‹N°›</a:t>
            </a:fld>
            <a:endParaRPr lang="fr-FR"/>
          </a:p>
        </p:txBody>
      </p:sp>
    </p:spTree>
    <p:extLst>
      <p:ext uri="{BB962C8B-B14F-4D97-AF65-F5344CB8AC3E}">
        <p14:creationId xmlns:p14="http://schemas.microsoft.com/office/powerpoint/2010/main" val="4232622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707A846-B2A9-4240-B51C-20BA04003CAF}" type="slidenum">
              <a:rPr lang="fr-FR" smtClean="0"/>
              <a:pPr>
                <a:defRPr/>
              </a:pPr>
              <a:t>3</a:t>
            </a:fld>
            <a:endParaRPr lang="fr-FR"/>
          </a:p>
        </p:txBody>
      </p:sp>
    </p:spTree>
    <p:extLst>
      <p:ext uri="{BB962C8B-B14F-4D97-AF65-F5344CB8AC3E}">
        <p14:creationId xmlns:p14="http://schemas.microsoft.com/office/powerpoint/2010/main" val="62834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5CDC1-2B78-4EE6-ABAC-FB67D65B6669}" type="slidenum">
              <a:rPr lang="fr-FR"/>
              <a:pPr eaLnBrk="1" hangingPunct="1"/>
              <a:t>26</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CB400-8387-407C-9342-AA6E0B4490FB}" type="slidenum">
              <a:rPr lang="fr-FR"/>
              <a:pPr eaLnBrk="1" hangingPunct="1"/>
              <a:t>27</a:t>
            </a:fld>
            <a:endParaRPr lang="fr-F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522D22-4632-4980-BAAD-1F7B2A45DB11}" type="slidenum">
              <a:rPr lang="fr-FR"/>
              <a:pPr eaLnBrk="1" hangingPunct="1"/>
              <a:t>28</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2033-B8AE-412E-A872-8F3BCB835264}" type="slidenum">
              <a:rPr lang="fr-FR"/>
              <a:pPr eaLnBrk="1" hangingPunct="1"/>
              <a:t>31</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42033-B8AE-412E-A872-8F3BCB835264}" type="slidenum">
              <a:rPr lang="fr-FR"/>
              <a:pPr eaLnBrk="1" hangingPunct="1"/>
              <a:t>32</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63C54-EDBE-4A3E-A2B9-293E2F72E433}" type="slidenum">
              <a:rPr lang="fr-FR"/>
              <a:pPr eaLnBrk="1" hangingPunct="1"/>
              <a:t>33</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4D15EB-B24B-4638-B69D-FBE91CD45634}" type="slidenum">
              <a:rPr lang="fr-FR"/>
              <a:pPr eaLnBrk="1" hangingPunct="1"/>
              <a:t>34</a:t>
            </a:fld>
            <a:endParaRPr lang="fr-F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4D15EB-B24B-4638-B69D-FBE91CD45634}" type="slidenum">
              <a:rPr lang="fr-FR"/>
              <a:pPr eaLnBrk="1" hangingPunct="1"/>
              <a:t>35</a:t>
            </a:fld>
            <a:endParaRPr lang="fr-F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766181-9722-41C0-9FEF-9AB425E6397E}" type="slidenum">
              <a:rPr lang="fr-FR"/>
              <a:pPr eaLnBrk="1" hangingPunct="1"/>
              <a:t>36</a:t>
            </a:fld>
            <a:endParaRPr lang="fr-F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p:spPr>
        <p:txBody>
          <a:bodyPr/>
          <a:lstStyle/>
          <a:p>
            <a:pPr eaLnBrk="1" hangingPunct="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EC5CE8-68B3-4C59-89C7-220FE456257B}" type="slidenum">
              <a:rPr lang="fr-FR"/>
              <a:pPr eaLnBrk="1" hangingPunct="1"/>
              <a:t>18</a:t>
            </a:fld>
            <a:endParaRPr 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19</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20</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87A9-BCA8-48FD-A1DB-9F06DA74F289}" type="slidenum">
              <a:rPr lang="fr-FR"/>
              <a:pPr eaLnBrk="1" hangingPunct="1"/>
              <a:t>21</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D84704-3361-491B-A579-123013BCDBC5}" type="slidenum">
              <a:rPr lang="fr-FR"/>
              <a:pPr eaLnBrk="1" hangingPunct="1"/>
              <a:t>22</a:t>
            </a:fld>
            <a:endParaRPr 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18D0F2-770A-4999-B716-3C114193EEC4}" type="slidenum">
              <a:rPr lang="fr-FR"/>
              <a:pPr eaLnBrk="1" hangingPunct="1"/>
              <a:t>23</a:t>
            </a:fld>
            <a:endParaRPr lang="fr-F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656EDC-288B-4271-AB6F-70F29D836BBD}" type="slidenum">
              <a:rPr lang="fr-FR"/>
              <a:pPr eaLnBrk="1" hangingPunct="1"/>
              <a:t>24</a:t>
            </a:fld>
            <a:endParaRPr 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0692C5-24A7-4778-B9D0-FF1758958171}" type="slidenum">
              <a:rPr lang="fr-FR"/>
              <a:pPr eaLnBrk="1" hangingPunct="1"/>
              <a:t>25</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grpSp>
      <p:sp>
        <p:nvSpPr>
          <p:cNvPr id="993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a:t>Cliquez pour modifier le style du titre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fr-FR"/>
          </a:p>
        </p:txBody>
      </p:sp>
      <p:sp>
        <p:nvSpPr>
          <p:cNvPr id="19" name="Rectangle 17"/>
          <p:cNvSpPr>
            <a:spLocks noGrp="1" noChangeArrowheads="1"/>
          </p:cNvSpPr>
          <p:nvPr>
            <p:ph type="ftr" sz="quarter" idx="11"/>
          </p:nvPr>
        </p:nvSpPr>
        <p:spPr/>
        <p:txBody>
          <a:bodyPr/>
          <a:lstStyle>
            <a:lvl1pPr>
              <a:defRPr smtClean="0"/>
            </a:lvl1pPr>
          </a:lstStyle>
          <a:p>
            <a:pPr>
              <a:defRPr/>
            </a:pPr>
            <a:endParaRPr lang="fr-FR"/>
          </a:p>
        </p:txBody>
      </p:sp>
      <p:sp>
        <p:nvSpPr>
          <p:cNvPr id="20" name="Rectangle 18"/>
          <p:cNvSpPr>
            <a:spLocks noGrp="1" noChangeArrowheads="1"/>
          </p:cNvSpPr>
          <p:nvPr>
            <p:ph type="sldNum" sz="quarter" idx="12"/>
          </p:nvPr>
        </p:nvSpPr>
        <p:spPr/>
        <p:txBody>
          <a:bodyPr/>
          <a:lstStyle>
            <a:lvl1pPr>
              <a:defRPr smtClean="0"/>
            </a:lvl1pPr>
          </a:lstStyle>
          <a:p>
            <a:pPr>
              <a:defRPr/>
            </a:pPr>
            <a:fld id="{9C0E6919-F313-446E-A0E1-571E7007144D}" type="slidenum">
              <a:rPr lang="fr-FR"/>
              <a:pPr>
                <a:defRPr/>
              </a:pPr>
              <a:t>‹N°›</a:t>
            </a:fld>
            <a:endParaRPr lang="fr-FR"/>
          </a:p>
        </p:txBody>
      </p:sp>
    </p:spTree>
    <p:extLst>
      <p:ext uri="{BB962C8B-B14F-4D97-AF65-F5344CB8AC3E}">
        <p14:creationId xmlns:p14="http://schemas.microsoft.com/office/powerpoint/2010/main" val="972564261"/>
      </p:ext>
    </p:extLst>
  </p:cSld>
  <p:clrMapOvr>
    <a:masterClrMapping/>
  </p:clrMapOvr>
  <p:transition spd="med"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1E090EB-D27A-4807-B3E1-74140DF0B56D}"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470957196"/>
      </p:ext>
    </p:extLst>
  </p:cSld>
  <p:clrMapOvr>
    <a:masterClrMapping/>
  </p:clrMapOvr>
  <p:transition spd="med"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7254F37-DEF2-4879-9FB3-D4AA320F8FAA}"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66588992"/>
      </p:ext>
    </p:extLst>
  </p:cSld>
  <p:clrMapOvr>
    <a:masterClrMapping/>
  </p:clrMapOvr>
  <p:transition spd="med"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19B0A4CC-DCF7-4C8A-BFE0-64CAA1535D04}"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459209529"/>
      </p:ext>
    </p:extLst>
  </p:cSld>
  <p:clrMapOvr>
    <a:masterClrMapping/>
  </p:clrMapOvr>
  <p:transition spd="med"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57FC256E-936F-443C-A699-6B19CC719960}"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49690161"/>
      </p:ext>
    </p:extLst>
  </p:cSld>
  <p:clrMapOvr>
    <a:masterClrMapping/>
  </p:clrMapOvr>
  <p:transition spd="med"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D93C1E84-56FB-46D0-986E-97F710BEF8C4}"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074675313"/>
      </p:ext>
    </p:extLst>
  </p:cSld>
  <p:clrMapOvr>
    <a:masterClrMapping/>
  </p:clrMapOvr>
  <p:transition spd="med"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5133A39A-39C4-4FB1-95A3-16E5E8550D85}"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371960165"/>
      </p:ext>
    </p:extLst>
  </p:cSld>
  <p:clrMapOvr>
    <a:masterClrMapping/>
  </p:clrMapOvr>
  <p:transition spd="med"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A8FB2937-25D8-41B1-9FB8-452A5F55702A}"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2837430645"/>
      </p:ext>
    </p:extLst>
  </p:cSld>
  <p:clrMapOvr>
    <a:masterClrMapping/>
  </p:clrMapOvr>
  <p:transition spd="med"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CD094430-A15D-40C1-91BD-1285E1C3C589}"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993147101"/>
      </p:ext>
    </p:extLst>
  </p:cSld>
  <p:clrMapOvr>
    <a:masterClrMapping/>
  </p:clrMapOvr>
  <p:transition spd="med"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22280436-077C-4703-9C6E-EFB9945C50C8}"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728067493"/>
      </p:ext>
    </p:extLst>
  </p:cSld>
  <p:clrMapOvr>
    <a:masterClrMapping/>
  </p:clrMapOvr>
  <p:transition spd="med"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B54F8A5-C282-404E-A2A2-915391FD2E6A}"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3926744802"/>
      </p:ext>
    </p:extLst>
  </p:cSld>
  <p:clrMapOvr>
    <a:masterClrMapping/>
  </p:clrMapOvr>
  <p:transition spd="med"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fr-FR"/>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5C48831B-1770-4219-817B-86AA0E82ACDC}" type="slidenum">
              <a:rPr lang="fr-FR"/>
              <a:pPr>
                <a:defRPr/>
              </a:pPr>
              <a:t>‹N°›</a:t>
            </a:fld>
            <a:endParaRPr lang="fr-FR"/>
          </a:p>
        </p:txBody>
      </p:sp>
      <p:grpSp>
        <p:nvGrpSpPr>
          <p:cNvPr id="1028" name="Group 4"/>
          <p:cNvGrpSpPr>
            <a:grpSpLocks/>
          </p:cNvGrpSpPr>
          <p:nvPr/>
        </p:nvGrpSpPr>
        <p:grpSpPr bwMode="auto">
          <a:xfrm>
            <a:off x="17463" y="9525"/>
            <a:ext cx="9126537" cy="546100"/>
            <a:chOff x="0" y="0"/>
            <a:chExt cx="5760" cy="344"/>
          </a:xfrm>
        </p:grpSpPr>
        <p:sp>
          <p:nvSpPr>
            <p:cNvPr id="103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103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3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3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3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103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104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104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104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1032" name="Text Box 17"/>
          <p:cNvSpPr txBox="1">
            <a:spLocks noChangeArrowheads="1"/>
          </p:cNvSpPr>
          <p:nvPr userDrawn="1"/>
        </p:nvSpPr>
        <p:spPr bwMode="auto">
          <a:xfrm rot="-5400000">
            <a:off x="-1218407" y="1843882"/>
            <a:ext cx="269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a:solidFill>
                  <a:schemeClr val="hlink"/>
                </a:solidFill>
              </a:rPr>
              <a:t>http://www.GN-MEBA.org</a:t>
            </a:r>
          </a:p>
        </p:txBody>
      </p:sp>
      <p:sp>
        <p:nvSpPr>
          <p:cNvPr id="1033" name="Line 18"/>
          <p:cNvSpPr>
            <a:spLocks noChangeShapeType="1"/>
          </p:cNvSpPr>
          <p:nvPr userDrawn="1"/>
        </p:nvSpPr>
        <p:spPr bwMode="auto">
          <a:xfrm>
            <a:off x="357188" y="414338"/>
            <a:ext cx="55562" cy="6453187"/>
          </a:xfrm>
          <a:prstGeom prst="line">
            <a:avLst/>
          </a:prstGeom>
          <a:noFill/>
          <a:ln w="1397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advClick="0" advTm="10000">
    <p:fade/>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jpe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JPG"/><Relationship Id="rId17" Type="http://schemas.openxmlformats.org/officeDocument/2006/relationships/image" Target="../media/image64.jpeg"/><Relationship Id="rId2" Type="http://schemas.openxmlformats.org/officeDocument/2006/relationships/notesSlide" Target="../notesSlides/notesSlide13.xml"/><Relationship Id="rId16" Type="http://schemas.openxmlformats.org/officeDocument/2006/relationships/image" Target="../media/image63.jpeg"/><Relationship Id="rId20"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jpg"/><Relationship Id="rId10" Type="http://schemas.openxmlformats.org/officeDocument/2006/relationships/image" Target="../media/image57.png"/><Relationship Id="rId19" Type="http://schemas.openxmlformats.org/officeDocument/2006/relationships/image" Target="../media/image66.jpg"/><Relationship Id="rId4" Type="http://schemas.openxmlformats.org/officeDocument/2006/relationships/image" Target="../media/image51.png"/><Relationship Id="rId9" Type="http://schemas.openxmlformats.org/officeDocument/2006/relationships/image" Target="../media/image56.jpeg"/><Relationship Id="rId14" Type="http://schemas.openxmlformats.org/officeDocument/2006/relationships/image" Target="../media/image61.png"/><Relationship Id="rId22" Type="http://schemas.openxmlformats.org/officeDocument/2006/relationships/image" Target="../media/image69.sv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2375756" y="1828800"/>
            <a:ext cx="6615844" cy="2209800"/>
          </a:xfrm>
        </p:spPr>
        <p:txBody>
          <a:bodyPr/>
          <a:lstStyle/>
          <a:p>
            <a:pPr algn="ctr" eaLnBrk="1" hangingPunct="1"/>
            <a:r>
              <a:rPr lang="fr-FR" sz="4400" dirty="0"/>
              <a:t>Le site web du GN-MEBA</a:t>
            </a:r>
          </a:p>
        </p:txBody>
      </p:sp>
      <p:sp>
        <p:nvSpPr>
          <p:cNvPr id="227331" name="Rectangle 3"/>
          <p:cNvSpPr>
            <a:spLocks noGrp="1" noChangeArrowheads="1"/>
          </p:cNvSpPr>
          <p:nvPr>
            <p:ph type="subTitle" idx="1"/>
          </p:nvPr>
        </p:nvSpPr>
        <p:spPr>
          <a:xfrm>
            <a:off x="2905125" y="4797152"/>
            <a:ext cx="6019800" cy="925996"/>
          </a:xfrm>
        </p:spPr>
        <p:txBody>
          <a:bodyPr/>
          <a:lstStyle/>
          <a:p>
            <a:pPr algn="ctr" eaLnBrk="1" hangingPunct="1"/>
            <a:r>
              <a:rPr lang="fr-FR" dirty="0">
                <a:solidFill>
                  <a:srgbClr val="FF0000"/>
                </a:solidFill>
              </a:rPr>
              <a:t>http://www.gn-meba.org</a:t>
            </a:r>
          </a:p>
        </p:txBody>
      </p:sp>
      <p:pic>
        <p:nvPicPr>
          <p:cNvPr id="3076" name="Picture 4"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ans tit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163"/>
            <a:ext cx="21288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1000"/>
                                        <p:tgtEl>
                                          <p:spTgt spid="227330"/>
                                        </p:tgtEl>
                                      </p:cBhvr>
                                    </p:animEffect>
                                  </p:childTnLst>
                                </p:cTn>
                              </p:par>
                            </p:childTnLst>
                          </p:cTn>
                        </p:par>
                        <p:par>
                          <p:cTn id="8" fill="hold" nodeType="afterGroup">
                            <p:stCondLst>
                              <p:cond delay="1000"/>
                            </p:stCondLst>
                            <p:childTnLst>
                              <p:par>
                                <p:cTn id="9" presetID="1" presetClass="entr" presetSubtype="0" fill="hold" grpId="1" nodeType="afterEffect">
                                  <p:stCondLst>
                                    <p:cond delay="1000"/>
                                  </p:stCondLst>
                                  <p:iterate type="lt">
                                    <p:tmAbs val="0"/>
                                  </p:iterate>
                                  <p:childTnLst>
                                    <p:set>
                                      <p:cBhvr>
                                        <p:cTn id="10" dur="1" fill="hold">
                                          <p:stCondLst>
                                            <p:cond delay="0"/>
                                          </p:stCondLst>
                                        </p:cTn>
                                        <p:tgtEl>
                                          <p:spTgt spid="227331">
                                            <p:txEl>
                                              <p:pRg st="0" end="0"/>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5" presetClass="emph" presetSubtype="0" grpId="0" nodeType="afterEffect">
                                  <p:stCondLst>
                                    <p:cond delay="0"/>
                                  </p:stCondLst>
                                  <p:iterate type="lt">
                                    <p:tmAbs val="100"/>
                                  </p:iterate>
                                  <p:childTnLst>
                                    <p:set>
                                      <p:cBhvr override="childStyle">
                                        <p:cTn id="13" dur="indefinite"/>
                                        <p:tgtEl>
                                          <p:spTgt spid="22733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P spid="227331"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879475" y="84138"/>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Ecole d’été</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9883"/>
          <a:stretch/>
        </p:blipFill>
        <p:spPr bwMode="auto">
          <a:xfrm>
            <a:off x="1981752" y="4937708"/>
            <a:ext cx="5478946" cy="150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a:extLst>
              <a:ext uri="{FF2B5EF4-FFF2-40B4-BE49-F238E27FC236}">
                <a16:creationId xmlns:a16="http://schemas.microsoft.com/office/drawing/2014/main" id="{7D4720EC-2CA3-4163-823E-283703167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100" y="444190"/>
            <a:ext cx="6570250" cy="4382306"/>
          </a:xfrm>
          <a:prstGeom prst="rect">
            <a:avLst/>
          </a:prstGeom>
        </p:spPr>
      </p:pic>
    </p:spTree>
  </p:cSld>
  <p:clrMapOvr>
    <a:masterClrMapping/>
  </p:clrMapOvr>
  <p:transition spd="med" advClick="0"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79475" y="90488"/>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Actualités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620688"/>
            <a:ext cx="782955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62748DA-D97B-45E3-B1C4-E8529772C44E}"/>
              </a:ext>
            </a:extLst>
          </p:cNvPr>
          <p:cNvSpPr/>
          <p:nvPr/>
        </p:nvSpPr>
        <p:spPr>
          <a:xfrm>
            <a:off x="879475" y="1556792"/>
            <a:ext cx="7760977"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A6CBA4F6-58A2-45D1-A65E-AC970CEAD379}"/>
              </a:ext>
            </a:extLst>
          </p:cNvPr>
          <p:cNvPicPr>
            <a:picLocks noChangeAspect="1"/>
          </p:cNvPicPr>
          <p:nvPr/>
        </p:nvPicPr>
        <p:blipFill>
          <a:blip r:embed="rId3"/>
          <a:stretch>
            <a:fillRect/>
          </a:stretch>
        </p:blipFill>
        <p:spPr>
          <a:xfrm>
            <a:off x="924963" y="1581741"/>
            <a:ext cx="5706380" cy="1174237"/>
          </a:xfrm>
          <a:prstGeom prst="rect">
            <a:avLst/>
          </a:prstGeom>
        </p:spPr>
      </p:pic>
      <p:sp>
        <p:nvSpPr>
          <p:cNvPr id="4" name="ZoneTexte 3">
            <a:extLst>
              <a:ext uri="{FF2B5EF4-FFF2-40B4-BE49-F238E27FC236}">
                <a16:creationId xmlns:a16="http://schemas.microsoft.com/office/drawing/2014/main" id="{4628F89F-8616-48F2-A764-F62978A68E84}"/>
              </a:ext>
            </a:extLst>
          </p:cNvPr>
          <p:cNvSpPr txBox="1"/>
          <p:nvPr/>
        </p:nvSpPr>
        <p:spPr>
          <a:xfrm>
            <a:off x="6643582" y="1876471"/>
            <a:ext cx="1975221" cy="584775"/>
          </a:xfrm>
          <a:prstGeom prst="rect">
            <a:avLst/>
          </a:prstGeom>
          <a:noFill/>
        </p:spPr>
        <p:txBody>
          <a:bodyPr wrap="none" rtlCol="0">
            <a:spAutoFit/>
          </a:bodyPr>
          <a:lstStyle/>
          <a:p>
            <a:pPr algn="ctr"/>
            <a:r>
              <a:rPr lang="fr-FR" sz="1600" dirty="0"/>
              <a:t>Présentée 12/2023</a:t>
            </a:r>
          </a:p>
          <a:p>
            <a:pPr algn="ctr"/>
            <a:r>
              <a:rPr lang="fr-FR" sz="1600" dirty="0"/>
              <a:t>Résultats sur le site</a:t>
            </a:r>
          </a:p>
        </p:txBody>
      </p:sp>
    </p:spTree>
  </p:cSld>
  <p:clrMapOvr>
    <a:masterClrMapping/>
  </p:clrMapOvr>
  <p:transition spd="med" advClick="0"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036"/>
          <a:stretch/>
        </p:blipFill>
        <p:spPr bwMode="auto">
          <a:xfrm>
            <a:off x="1079612" y="459320"/>
            <a:ext cx="7495575" cy="63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6">
            <a:extLst>
              <a:ext uri="{FF2B5EF4-FFF2-40B4-BE49-F238E27FC236}">
                <a16:creationId xmlns:a16="http://schemas.microsoft.com/office/drawing/2014/main" id="{7B39CBFF-CD89-46F8-BF97-3AABBDFC0F30}"/>
              </a:ext>
            </a:extLst>
          </p:cNvPr>
          <p:cNvSpPr txBox="1">
            <a:spLocks noChangeArrowheads="1"/>
          </p:cNvSpPr>
          <p:nvPr/>
        </p:nvSpPr>
        <p:spPr bwMode="auto">
          <a:xfrm>
            <a:off x="879475" y="84138"/>
            <a:ext cx="21413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Accès restreint</a:t>
            </a:r>
          </a:p>
        </p:txBody>
      </p:sp>
    </p:spTree>
  </p:cSld>
  <p:clrMapOvr>
    <a:masterClrMapping/>
  </p:clrMapOvr>
  <p:transition spd="med" advClick="0"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1"/>
          <p:cNvSpPr txBox="1">
            <a:spLocks noChangeArrowheads="1"/>
          </p:cNvSpPr>
          <p:nvPr/>
        </p:nvSpPr>
        <p:spPr bwMode="auto">
          <a:xfrm>
            <a:off x="2592388" y="1125538"/>
            <a:ext cx="4156075" cy="376237"/>
          </a:xfrm>
          <a:prstGeom prst="rect">
            <a:avLst/>
          </a:prstGeom>
          <a:solidFill>
            <a:srgbClr val="CCFFCC"/>
          </a:solidFill>
          <a:ln w="9525">
            <a:solidFill>
              <a:srgbClr val="317E0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rgbClr val="317E0E"/>
                </a:solidFill>
                <a:latin typeface="Arial Black" pitchFamily="34" charset="0"/>
              </a:rPr>
              <a:t>Retrouvez aussi nos archives …</a:t>
            </a:r>
          </a:p>
        </p:txBody>
      </p:sp>
      <p:pic>
        <p:nvPicPr>
          <p:cNvPr id="12294" name="Picture 13" descr="histo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76925"/>
            <a:ext cx="1400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47900"/>
            <a:ext cx="44767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92" y="3356992"/>
            <a:ext cx="2276648" cy="68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31066" y="4321919"/>
            <a:ext cx="8034572" cy="1008161"/>
          </a:xfrm>
          <a:prstGeom prst="rect">
            <a:avLst/>
          </a:prstGeom>
          <a:noFill/>
        </p:spPr>
        <p:txBody>
          <a:bodyPr wrap="none" rtlCol="0">
            <a:spAutoFit/>
          </a:bodyPr>
          <a:lstStyle/>
          <a:p>
            <a:pPr algn="ctr">
              <a:lnSpc>
                <a:spcPct val="200000"/>
              </a:lnSpc>
            </a:pPr>
            <a:r>
              <a:rPr lang="fr-FR" sz="1600" b="1" u="sng" dirty="0">
                <a:solidFill>
                  <a:srgbClr val="0000FF"/>
                </a:solidFill>
                <a:latin typeface="Arial Black" panose="020B0A04020102020204" pitchFamily="34" charset="0"/>
              </a:rPr>
              <a:t>2024 2023</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2022</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2021</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2020</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2019</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2018</a:t>
            </a:r>
            <a:r>
              <a:rPr lang="fr-FR" sz="1600" b="1" dirty="0">
                <a:solidFill>
                  <a:srgbClr val="0000FF"/>
                </a:solidFill>
                <a:latin typeface="Arial Black" panose="020B0A04020102020204" pitchFamily="34" charset="0"/>
              </a:rPr>
              <a:t>  </a:t>
            </a:r>
            <a:r>
              <a:rPr lang="fr-FR" sz="1600" b="1" u="sng" dirty="0">
                <a:solidFill>
                  <a:srgbClr val="0000FF"/>
                </a:solidFill>
                <a:latin typeface="Arial Black" panose="020B0A04020102020204" pitchFamily="34" charset="0"/>
              </a:rPr>
              <a:t>2017</a:t>
            </a:r>
            <a:r>
              <a:rPr lang="fr-FR" sz="1600" b="1"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2016</a:t>
            </a:r>
            <a:r>
              <a:rPr lang="fr-FR" sz="1600" dirty="0">
                <a:solidFill>
                  <a:srgbClr val="0000FF"/>
                </a:solidFill>
                <a:latin typeface="Arial Black" panose="020B0A04020102020204" pitchFamily="34" charset="0"/>
              </a:rPr>
              <a:t> </a:t>
            </a:r>
            <a:r>
              <a:rPr lang="fr-FR" sz="1600" b="1"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2015</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2014</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2013</a:t>
            </a:r>
            <a:r>
              <a:rPr lang="fr-FR" sz="1600" dirty="0">
                <a:solidFill>
                  <a:srgbClr val="0000FF"/>
                </a:solidFill>
                <a:latin typeface="Arial Black" panose="020B0A04020102020204" pitchFamily="34" charset="0"/>
              </a:rPr>
              <a:t> </a:t>
            </a:r>
          </a:p>
          <a:p>
            <a:pPr algn="ctr">
              <a:lnSpc>
                <a:spcPct val="200000"/>
              </a:lnSpc>
            </a:pPr>
            <a:r>
              <a:rPr lang="fr-FR" sz="1600" u="sng" dirty="0">
                <a:solidFill>
                  <a:srgbClr val="0000FF"/>
                </a:solidFill>
                <a:latin typeface="Arial Black" panose="020B0A04020102020204" pitchFamily="34" charset="0"/>
              </a:rPr>
              <a:t>2012</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2011 2010</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2009</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2008</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2007</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2006</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2005</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2004</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2003</a:t>
            </a:r>
            <a:r>
              <a:rPr lang="fr-FR" sz="1600" dirty="0">
                <a:solidFill>
                  <a:srgbClr val="0000FF"/>
                </a:solidFill>
                <a:latin typeface="Arial Black" panose="020B0A04020102020204" pitchFamily="34" charset="0"/>
              </a:rPr>
              <a:t>  </a:t>
            </a:r>
            <a:r>
              <a:rPr lang="fr-FR" sz="1600" u="sng" dirty="0">
                <a:solidFill>
                  <a:srgbClr val="0000FF"/>
                </a:solidFill>
                <a:latin typeface="Arial Black" panose="020B0A04020102020204" pitchFamily="34" charset="0"/>
              </a:rPr>
              <a:t>2002 </a:t>
            </a:r>
          </a:p>
        </p:txBody>
      </p:sp>
      <p:sp>
        <p:nvSpPr>
          <p:cNvPr id="9" name="Text Box 6">
            <a:extLst>
              <a:ext uri="{FF2B5EF4-FFF2-40B4-BE49-F238E27FC236}">
                <a16:creationId xmlns:a16="http://schemas.microsoft.com/office/drawing/2014/main" id="{649C1792-2049-4653-BD23-4D14A7B8DC59}"/>
              </a:ext>
            </a:extLst>
          </p:cNvPr>
          <p:cNvSpPr txBox="1">
            <a:spLocks noChangeArrowheads="1"/>
          </p:cNvSpPr>
          <p:nvPr/>
        </p:nvSpPr>
        <p:spPr bwMode="auto">
          <a:xfrm>
            <a:off x="879475" y="84138"/>
            <a:ext cx="21413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Accès restreint</a:t>
            </a:r>
          </a:p>
        </p:txBody>
      </p:sp>
    </p:spTree>
  </p:cSld>
  <p:clrMapOvr>
    <a:masterClrMapping/>
  </p:clrMapOvr>
  <p:transition spd="med" advClick="0" advTm="7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3" y="728700"/>
            <a:ext cx="8689187" cy="575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6">
            <a:extLst>
              <a:ext uri="{FF2B5EF4-FFF2-40B4-BE49-F238E27FC236}">
                <a16:creationId xmlns:a16="http://schemas.microsoft.com/office/drawing/2014/main" id="{B4D375E3-C797-48D2-85F6-6CB284294B3F}"/>
              </a:ext>
            </a:extLst>
          </p:cNvPr>
          <p:cNvSpPr txBox="1">
            <a:spLocks noChangeArrowheads="1"/>
          </p:cNvSpPr>
          <p:nvPr/>
        </p:nvSpPr>
        <p:spPr bwMode="auto">
          <a:xfrm>
            <a:off x="879475" y="84138"/>
            <a:ext cx="21413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Accès restreint</a:t>
            </a:r>
          </a:p>
        </p:txBody>
      </p:sp>
    </p:spTree>
  </p:cSld>
  <p:clrMapOvr>
    <a:masterClrMapping/>
  </p:clrMapOvr>
  <p:transition spd="med" advClick="0" advTm="2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35803"/>
          <a:stretch>
            <a:fillRect/>
          </a:stretch>
        </p:blipFill>
        <p:spPr bwMode="auto">
          <a:xfrm>
            <a:off x="647564" y="872716"/>
            <a:ext cx="832619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6">
            <a:extLst>
              <a:ext uri="{FF2B5EF4-FFF2-40B4-BE49-F238E27FC236}">
                <a16:creationId xmlns:a16="http://schemas.microsoft.com/office/drawing/2014/main" id="{43F7AEDC-2B2B-4830-9ACC-2BECAD5C6104}"/>
              </a:ext>
            </a:extLst>
          </p:cNvPr>
          <p:cNvSpPr txBox="1">
            <a:spLocks noChangeArrowheads="1"/>
          </p:cNvSpPr>
          <p:nvPr/>
        </p:nvSpPr>
        <p:spPr bwMode="auto">
          <a:xfrm>
            <a:off x="879475" y="84138"/>
            <a:ext cx="21413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Accès restreint</a:t>
            </a:r>
          </a:p>
        </p:txBody>
      </p:sp>
    </p:spTree>
    <p:extLst>
      <p:ext uri="{BB962C8B-B14F-4D97-AF65-F5344CB8AC3E}">
        <p14:creationId xmlns:p14="http://schemas.microsoft.com/office/powerpoint/2010/main" val="3322894222"/>
      </p:ext>
    </p:extLst>
  </p:cSld>
  <p:clrMapOvr>
    <a:masterClrMapping/>
  </p:clrMapOvr>
  <p:transition spd="med" advClick="0" advTm="2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7EDC0F-035E-ACAC-CF4D-5C27783D22A3}"/>
              </a:ext>
            </a:extLst>
          </p:cNvPr>
          <p:cNvPicPr>
            <a:picLocks noChangeAspect="1"/>
          </p:cNvPicPr>
          <p:nvPr/>
        </p:nvPicPr>
        <p:blipFill>
          <a:blip r:embed="rId2"/>
          <a:stretch>
            <a:fillRect/>
          </a:stretch>
        </p:blipFill>
        <p:spPr>
          <a:xfrm>
            <a:off x="0" y="228063"/>
            <a:ext cx="9144000" cy="6401873"/>
          </a:xfrm>
          <a:prstGeom prst="rect">
            <a:avLst/>
          </a:prstGeom>
        </p:spPr>
      </p:pic>
    </p:spTree>
    <p:extLst>
      <p:ext uri="{BB962C8B-B14F-4D97-AF65-F5344CB8AC3E}">
        <p14:creationId xmlns:p14="http://schemas.microsoft.com/office/powerpoint/2010/main" val="1193891611"/>
      </p:ext>
    </p:extLst>
  </p:cSld>
  <p:clrMapOvr>
    <a:masterClrMapping/>
  </p:clrMapOvr>
  <p:transition spd="med" advClick="0"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B76A16B-4138-0621-81C3-59582EFB1A65}"/>
              </a:ext>
            </a:extLst>
          </p:cNvPr>
          <p:cNvPicPr>
            <a:picLocks noChangeAspect="1"/>
          </p:cNvPicPr>
          <p:nvPr/>
        </p:nvPicPr>
        <p:blipFill>
          <a:blip r:embed="rId2"/>
          <a:stretch>
            <a:fillRect/>
          </a:stretch>
        </p:blipFill>
        <p:spPr>
          <a:xfrm>
            <a:off x="653040" y="976928"/>
            <a:ext cx="7837919" cy="4904143"/>
          </a:xfrm>
          <a:prstGeom prst="rect">
            <a:avLst/>
          </a:prstGeom>
        </p:spPr>
      </p:pic>
    </p:spTree>
    <p:extLst>
      <p:ext uri="{BB962C8B-B14F-4D97-AF65-F5344CB8AC3E}">
        <p14:creationId xmlns:p14="http://schemas.microsoft.com/office/powerpoint/2010/main" val="4082910417"/>
      </p:ext>
    </p:extLst>
  </p:cSld>
  <p:clrMapOvr>
    <a:masterClrMapping/>
  </p:clrMapOvr>
  <p:transition spd="med" advClick="0" advTm="1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8"/>
          <p:cNvSpPr txBox="1">
            <a:spLocks noChangeArrowheads="1"/>
          </p:cNvSpPr>
          <p:nvPr/>
        </p:nvSpPr>
        <p:spPr bwMode="auto">
          <a:xfrm>
            <a:off x="879475" y="84138"/>
            <a:ext cx="1910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Nos ouvrages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19" y="584684"/>
            <a:ext cx="809132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8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CC"/>
                </a:solidFill>
              </a:rPr>
              <a:t>ISBN : 978-2-7598-2322-2</a:t>
            </a: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pic>
        <p:nvPicPr>
          <p:cNvPr id="2" name="Image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0675" y="504308"/>
            <a:ext cx="4145610" cy="6120000"/>
          </a:xfrm>
          <a:prstGeom prst="rect">
            <a:avLst/>
          </a:prstGeom>
        </p:spPr>
      </p:pic>
      <p:sp>
        <p:nvSpPr>
          <p:cNvPr id="18"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21" name="Text Box 4"/>
          <p:cNvSpPr txBox="1">
            <a:spLocks noChangeArrowheads="1"/>
          </p:cNvSpPr>
          <p:nvPr/>
        </p:nvSpPr>
        <p:spPr bwMode="auto">
          <a:xfrm>
            <a:off x="5112060" y="62166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978-2-7598-2322-2</a:t>
            </a:r>
          </a:p>
        </p:txBody>
      </p:sp>
      <p:sp>
        <p:nvSpPr>
          <p:cNvPr id="4" name="Ruban vers le bas 3"/>
          <p:cNvSpPr/>
          <p:nvPr/>
        </p:nvSpPr>
        <p:spPr>
          <a:xfrm>
            <a:off x="2212690" y="620688"/>
            <a:ext cx="5112568" cy="360040"/>
          </a:xfrm>
          <a:prstGeom prst="ribbon">
            <a:avLst>
              <a:gd name="adj1" fmla="val 32485"/>
              <a:gd name="adj2" fmla="val 674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latin typeface="Calibri" panose="020F0502020204030204" pitchFamily="34" charset="0"/>
                <a:cs typeface="Calibri" panose="020F0502020204030204" pitchFamily="34" charset="0"/>
              </a:rPr>
              <a:t>Parution décembre 2018 </a:t>
            </a:r>
          </a:p>
        </p:txBody>
      </p:sp>
      <p:sp>
        <p:nvSpPr>
          <p:cNvPr id="23" name="Text Box 4"/>
          <p:cNvSpPr txBox="1">
            <a:spLocks noChangeArrowheads="1"/>
          </p:cNvSpPr>
          <p:nvPr/>
        </p:nvSpPr>
        <p:spPr bwMode="auto">
          <a:xfrm>
            <a:off x="5003800" y="1157796"/>
            <a:ext cx="3822389" cy="502869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900" dirty="0">
                <a:solidFill>
                  <a:srgbClr val="FFFF99"/>
                </a:solidFill>
              </a:rPr>
              <a:t>La microscopie électronique à balayage et les microanalyses associées sont impliquées dans des domaines extrêmement variés, aussi bien dans les milieux académiques que dans les milieux industriels. L'ensemble des bases théoriques (interactions électrons-matière, rayonnement X), les principales caractéristiques techniques (canon, optique électronique, détecteurs, vide et maintenance), ainsi que des compléments pratiques d'utilisation liés à ces disciplines sont développés dans cet ouvrage. Les microscopes électroniques sous haut vide ou vide contrôlé sont ainsi amplement détaillés, de même que les microanalyses EDS, WDS et EBSD. A coté de ces piliers structurants, d’autres techniques d’analyse ou d’observation sont abordées, telles que l’analyse TKD et l’imagerie 3D, le FIB, les simulations de Monte-Carlo et les essais in-situ, l’ECCI et la microanalyse des couches minces. Des notions sur les échantillons biologiques, le </a:t>
            </a:r>
            <a:r>
              <a:rPr lang="fr-FR" sz="900" dirty="0" err="1">
                <a:solidFill>
                  <a:srgbClr val="FFFF99"/>
                </a:solidFill>
              </a:rPr>
              <a:t>raman</a:t>
            </a:r>
            <a:r>
              <a:rPr lang="fr-FR" sz="900" dirty="0">
                <a:solidFill>
                  <a:srgbClr val="FFFF99"/>
                </a:solidFill>
              </a:rPr>
              <a:t> ou la </a:t>
            </a:r>
            <a:r>
              <a:rPr lang="fr-FR" sz="900" dirty="0" err="1">
                <a:solidFill>
                  <a:srgbClr val="FFFF99"/>
                </a:solidFill>
              </a:rPr>
              <a:t>cathodo</a:t>
            </a:r>
            <a:r>
              <a:rPr lang="fr-FR" sz="900" dirty="0">
                <a:solidFill>
                  <a:srgbClr val="FFFF99"/>
                </a:solidFill>
              </a:rPr>
              <a:t>-luminescence, etc. sont présentées.</a:t>
            </a:r>
          </a:p>
          <a:p>
            <a:pPr algn="just" eaLnBrk="1" hangingPunct="1"/>
            <a:endParaRPr lang="fr-FR" sz="900" dirty="0">
              <a:solidFill>
                <a:srgbClr val="FFFF99"/>
              </a:solidFill>
            </a:endParaRPr>
          </a:p>
          <a:p>
            <a:pPr algn="just" eaLnBrk="1" hangingPunct="1"/>
            <a:r>
              <a:rPr lang="fr-FR" sz="900" dirty="0">
                <a:solidFill>
                  <a:srgbClr val="FFFF99"/>
                </a:solidFill>
              </a:rPr>
              <a:t>Ce volume en langue française, unique, est la nouvelle version de l’édition de 2008, aujourd'hui épuisée. Il regroupe, principalement, les cours dispensés lors de l'école d'été de Saint-Martin d'Hères en 2006, organisée par le Groupement National de Microscopie Électronique à Balayage et de microAnalyses (GN-MEBA) et les laboratoires locaux mais l’ensemble a été revu et complété par de nouveaux chapitres. Ce livre est particulièrement recommandé aux expérimentateurs mais intéressera aussi les spécialistes en science des matériaux (durs ou mous, conducteurs ou non-conducteurs, stratifiés, etc.) désireux de s'investir dans toutes ces techniques d'imagerie et d'analyse, afin d'en exploiter pleinement les forts potentiels. Il a été écrit par les enseignants de l'école d'été et d’autres spécialistes, tous ingénieurs  ou chercheurs et experts dans leur domaine.</a:t>
            </a:r>
          </a:p>
          <a:p>
            <a:pPr algn="just" eaLnBrk="1" hangingPunct="1"/>
            <a:endParaRPr lang="fr-FR" sz="900" dirty="0">
              <a:solidFill>
                <a:srgbClr val="FFFF99"/>
              </a:solidFill>
            </a:endParaRPr>
          </a:p>
          <a:p>
            <a:pPr algn="just" eaLnBrk="1" hangingPunct="1"/>
            <a:r>
              <a:rPr lang="fr-FR" sz="900" dirty="0">
                <a:solidFill>
                  <a:srgbClr val="FFFF99"/>
                </a:solidFill>
              </a:rPr>
              <a:t>Cet ouvrage s'inscrit dans une collection de publications du GN-MEBA consacrée aux principes, aux techniques expérimentales et aux méthodes de calcul et de simulation en Microscopie Électronique à Balayage et en Microanalyses.</a:t>
            </a:r>
          </a:p>
          <a:p>
            <a:pPr algn="just" eaLnBrk="1" hangingPunct="1"/>
            <a:endParaRPr lang="fr-FR" sz="900" dirty="0">
              <a:solidFill>
                <a:srgbClr val="FFFF99"/>
              </a:solidFill>
            </a:endParaRPr>
          </a:p>
          <a:p>
            <a:pPr algn="just" eaLnBrk="1" hangingPunct="1"/>
            <a:endParaRPr lang="fr-FR" sz="900" dirty="0">
              <a:solidFill>
                <a:srgbClr val="FFFF99"/>
              </a:solidFill>
            </a:endParaRPr>
          </a:p>
        </p:txBody>
      </p:sp>
      <p:sp>
        <p:nvSpPr>
          <p:cNvPr id="19" name="Text Box 8">
            <a:extLst>
              <a:ext uri="{FF2B5EF4-FFF2-40B4-BE49-F238E27FC236}">
                <a16:creationId xmlns:a16="http://schemas.microsoft.com/office/drawing/2014/main" id="{163B6E34-26E2-4D2B-A923-62E01847EFA0}"/>
              </a:ext>
            </a:extLst>
          </p:cNvPr>
          <p:cNvSpPr txBox="1">
            <a:spLocks noChangeArrowheads="1"/>
          </p:cNvSpPr>
          <p:nvPr/>
        </p:nvSpPr>
        <p:spPr bwMode="auto">
          <a:xfrm>
            <a:off x="879475" y="84138"/>
            <a:ext cx="1910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Nos ouvrages</a:t>
            </a:r>
          </a:p>
        </p:txBody>
      </p:sp>
    </p:spTree>
    <p:extLst>
      <p:ext uri="{BB962C8B-B14F-4D97-AF65-F5344CB8AC3E}">
        <p14:creationId xmlns:p14="http://schemas.microsoft.com/office/powerpoint/2010/main" val="2546795660"/>
      </p:ext>
    </p:extLst>
  </p:cSld>
  <p:clrMapOvr>
    <a:masterClrMapping/>
  </p:clrMapOvr>
  <p:transition spd="med" advClick="0" advTm="11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696075" y="1633538"/>
            <a:ext cx="1439863"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100" name="Picture 15" descr="a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1741488"/>
            <a:ext cx="952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6" descr="a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700213"/>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2" descr="cont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922463"/>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3" descr="cotis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213677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42" descr="nor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5230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49" descr="gn_meba_sfp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622300"/>
            <a:ext cx="61563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50"/>
          <p:cNvSpPr txBox="1">
            <a:spLocks noChangeArrowheads="1"/>
          </p:cNvSpPr>
          <p:nvPr/>
        </p:nvSpPr>
        <p:spPr bwMode="auto">
          <a:xfrm>
            <a:off x="1906588" y="6562725"/>
            <a:ext cx="62595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900" i="1">
                <a:solidFill>
                  <a:srgbClr val="317E0E"/>
                </a:solidFill>
                <a:latin typeface="Courier New" pitchFamily="49" charset="0"/>
              </a:rPr>
              <a:t>pensez à la touche F5 pour vous assurer d'avoir la dernière version !...      (</a:t>
            </a:r>
            <a:r>
              <a:rPr lang="fr-FR" sz="900" i="1" u="sng">
                <a:solidFill>
                  <a:srgbClr val="317E0E"/>
                </a:solidFill>
                <a:latin typeface="Courier New" pitchFamily="49" charset="0"/>
              </a:rPr>
              <a:t>webmaster</a:t>
            </a:r>
            <a:r>
              <a:rPr lang="fr-FR" sz="900" i="1">
                <a:solidFill>
                  <a:srgbClr val="317E0E"/>
                </a:solidFill>
                <a:latin typeface="Courier New" pitchFamily="49" charset="0"/>
              </a:rPr>
              <a:t>)</a:t>
            </a:r>
          </a:p>
        </p:txBody>
      </p:sp>
      <p:sp>
        <p:nvSpPr>
          <p:cNvPr id="4125" name="Rectangle 51"/>
          <p:cNvSpPr>
            <a:spLocks noChangeArrowheads="1"/>
          </p:cNvSpPr>
          <p:nvPr/>
        </p:nvSpPr>
        <p:spPr bwMode="auto">
          <a:xfrm>
            <a:off x="1824968" y="546100"/>
            <a:ext cx="6299200" cy="6229350"/>
          </a:xfrm>
          <a:prstGeom prst="rect">
            <a:avLst/>
          </a:prstGeom>
          <a:noFill/>
          <a:ln w="38100" cmpd="dbl">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26" name="Line 52"/>
          <p:cNvSpPr>
            <a:spLocks noChangeShapeType="1"/>
          </p:cNvSpPr>
          <p:nvPr/>
        </p:nvSpPr>
        <p:spPr bwMode="auto">
          <a:xfrm>
            <a:off x="1943100" y="1630363"/>
            <a:ext cx="6119813"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2926" y="6017816"/>
            <a:ext cx="5376672" cy="493776"/>
          </a:xfrm>
          <a:prstGeom prst="rect">
            <a:avLst/>
          </a:prstGeom>
        </p:spPr>
      </p:pic>
      <p:sp>
        <p:nvSpPr>
          <p:cNvPr id="15" name="ZoneTexte 14"/>
          <p:cNvSpPr txBox="1"/>
          <p:nvPr/>
        </p:nvSpPr>
        <p:spPr>
          <a:xfrm>
            <a:off x="1907704" y="2504899"/>
            <a:ext cx="1709122" cy="1184940"/>
          </a:xfrm>
          <a:prstGeom prst="rect">
            <a:avLst/>
          </a:prstGeom>
          <a:noFill/>
        </p:spPr>
        <p:txBody>
          <a:bodyPr wrap="none" rtlCol="0">
            <a:spAutoFit/>
          </a:bodyPr>
          <a:lstStyle/>
          <a:p>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Activités</a:t>
            </a:r>
          </a:p>
          <a:p>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Réunions pédagogiques</a:t>
            </a:r>
          </a:p>
          <a:p>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Réunions thématiques</a:t>
            </a:r>
          </a:p>
          <a:p>
            <a:pPr>
              <a:spcBef>
                <a:spcPts val="0"/>
              </a:spcBef>
              <a:spcAft>
                <a:spcPts val="0"/>
              </a:spcAft>
            </a:pP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Ecoles d’été</a:t>
            </a:r>
          </a:p>
          <a:p>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Enquête</a:t>
            </a:r>
          </a:p>
          <a:p>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Echantillons tests</a:t>
            </a:r>
          </a:p>
        </p:txBody>
      </p:sp>
      <p:sp>
        <p:nvSpPr>
          <p:cNvPr id="46" name="ZoneTexte 45"/>
          <p:cNvSpPr txBox="1"/>
          <p:nvPr/>
        </p:nvSpPr>
        <p:spPr>
          <a:xfrm>
            <a:off x="1950579" y="3897156"/>
            <a:ext cx="1218603" cy="1092607"/>
          </a:xfrm>
          <a:prstGeom prst="rect">
            <a:avLst/>
          </a:prstGeom>
          <a:noFill/>
        </p:spPr>
        <p:txBody>
          <a:bodyPr wrap="none" rtlCol="0">
            <a:spAutoFit/>
          </a:bodyPr>
          <a:lstStyle/>
          <a:p>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Divers</a:t>
            </a:r>
          </a:p>
          <a:p>
            <a:pPr>
              <a:spcAft>
                <a:spcPts val="300"/>
              </a:spcAft>
            </a:pP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Autres sites web</a:t>
            </a:r>
          </a:p>
          <a:p>
            <a:pPr>
              <a:spcAft>
                <a:spcPts val="300"/>
              </a:spcAft>
            </a:pPr>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Publications</a:t>
            </a:r>
            <a:b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br>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Bibliographie</a:t>
            </a:r>
          </a:p>
          <a:p>
            <a:pPr>
              <a:spcAft>
                <a:spcPts val="300"/>
              </a:spcAft>
            </a:pP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Tutorial MEB</a:t>
            </a:r>
          </a:p>
        </p:txBody>
      </p:sp>
      <p:sp>
        <p:nvSpPr>
          <p:cNvPr id="47" name="ZoneTexte 46"/>
          <p:cNvSpPr txBox="1"/>
          <p:nvPr/>
        </p:nvSpPr>
        <p:spPr>
          <a:xfrm>
            <a:off x="6422997" y="2206449"/>
            <a:ext cx="1701171" cy="1015663"/>
          </a:xfrm>
          <a:prstGeom prst="rect">
            <a:avLst/>
          </a:prstGeom>
          <a:noFill/>
        </p:spPr>
        <p:txBody>
          <a:bodyPr wrap="none" rtlCol="0">
            <a:spAutoFit/>
          </a:bodyPr>
          <a:lstStyle/>
          <a:p>
            <a:pPr algn="r"/>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Le Groupement</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Membres du conseil</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Historique</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Vie du groupement</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Statuts</a:t>
            </a:r>
          </a:p>
        </p:txBody>
      </p:sp>
      <p:sp>
        <p:nvSpPr>
          <p:cNvPr id="48" name="ZoneTexte 47"/>
          <p:cNvSpPr txBox="1"/>
          <p:nvPr/>
        </p:nvSpPr>
        <p:spPr>
          <a:xfrm>
            <a:off x="6555248" y="3346573"/>
            <a:ext cx="1587294" cy="1184940"/>
          </a:xfrm>
          <a:prstGeom prst="rect">
            <a:avLst/>
          </a:prstGeom>
          <a:noFill/>
        </p:spPr>
        <p:txBody>
          <a:bodyPr wrap="none" rtlCol="0">
            <a:spAutoFit/>
          </a:bodyPr>
          <a:lstStyle/>
          <a:p>
            <a:pPr algn="r"/>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Annonces</a:t>
            </a:r>
          </a:p>
          <a:p>
            <a:pPr algn="r"/>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Formations</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Séminaires et congrès</a:t>
            </a:r>
          </a:p>
          <a:p>
            <a:pPr algn="r"/>
            <a:r>
              <a:rPr lang="fr-FR" sz="1100" dirty="0">
                <a:solidFill>
                  <a:srgbClr val="FF0000"/>
                </a:solidFill>
                <a:latin typeface="Arial" panose="020B0604020202020204" pitchFamily="34" charset="0"/>
                <a:ea typeface="Ebrima" panose="02000000000000000000" pitchFamily="2" charset="0"/>
                <a:cs typeface="Arial" panose="020B0604020202020204" pitchFamily="34" charset="0"/>
              </a:rPr>
              <a:t>Offres d’emploi</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Demandes d’emploi</a:t>
            </a:r>
          </a:p>
          <a:p>
            <a:pPr algn="r"/>
            <a:r>
              <a:rPr lang="fr-FR" sz="1100" dirty="0">
                <a:solidFill>
                  <a:srgbClr val="0000FF"/>
                </a:solidFill>
                <a:latin typeface="Arial" panose="020B0604020202020204" pitchFamily="34" charset="0"/>
                <a:ea typeface="Ebrima" panose="02000000000000000000" pitchFamily="2" charset="0"/>
                <a:cs typeface="Arial" panose="020B0604020202020204" pitchFamily="34" charset="0"/>
              </a:rPr>
              <a:t>Matériel d’occasion</a:t>
            </a:r>
          </a:p>
        </p:txBody>
      </p:sp>
      <p:sp>
        <p:nvSpPr>
          <p:cNvPr id="49" name="ZoneTexte 48"/>
          <p:cNvSpPr txBox="1"/>
          <p:nvPr/>
        </p:nvSpPr>
        <p:spPr>
          <a:xfrm>
            <a:off x="6596734" y="4646568"/>
            <a:ext cx="1539204" cy="338554"/>
          </a:xfrm>
          <a:prstGeom prst="rect">
            <a:avLst/>
          </a:prstGeom>
          <a:noFill/>
        </p:spPr>
        <p:txBody>
          <a:bodyPr wrap="none" rtlCol="0">
            <a:spAutoFit/>
          </a:bodyPr>
          <a:lstStyle/>
          <a:p>
            <a:pPr algn="r"/>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Nos ouvrages</a:t>
            </a:r>
          </a:p>
        </p:txBody>
      </p:sp>
      <p:sp>
        <p:nvSpPr>
          <p:cNvPr id="50" name="ZoneTexte 49"/>
          <p:cNvSpPr txBox="1"/>
          <p:nvPr/>
        </p:nvSpPr>
        <p:spPr>
          <a:xfrm>
            <a:off x="1969420" y="4968461"/>
            <a:ext cx="1585690" cy="584775"/>
          </a:xfrm>
          <a:prstGeom prst="rect">
            <a:avLst/>
          </a:prstGeom>
          <a:noFill/>
        </p:spPr>
        <p:txBody>
          <a:bodyPr wrap="none" rtlCol="0">
            <a:spAutoFit/>
          </a:bodyPr>
          <a:lstStyle/>
          <a:p>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Distributeurs</a:t>
            </a:r>
          </a:p>
          <a:p>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Constructeurs</a:t>
            </a:r>
          </a:p>
        </p:txBody>
      </p:sp>
      <p:sp>
        <p:nvSpPr>
          <p:cNvPr id="4127" name="Line 53"/>
          <p:cNvSpPr>
            <a:spLocks noChangeShapeType="1"/>
          </p:cNvSpPr>
          <p:nvPr/>
        </p:nvSpPr>
        <p:spPr bwMode="auto">
          <a:xfrm>
            <a:off x="1943100" y="6022975"/>
            <a:ext cx="6119813"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ZoneTexte 50"/>
          <p:cNvSpPr txBox="1"/>
          <p:nvPr/>
        </p:nvSpPr>
        <p:spPr>
          <a:xfrm>
            <a:off x="4234306" y="5561598"/>
            <a:ext cx="2361544" cy="338554"/>
          </a:xfrm>
          <a:prstGeom prst="rect">
            <a:avLst/>
          </a:prstGeom>
          <a:noFill/>
        </p:spPr>
        <p:txBody>
          <a:bodyPr wrap="none" rtlCol="0">
            <a:spAutoFit/>
          </a:bodyPr>
          <a:lstStyle/>
          <a:p>
            <a:pPr algn="ctr"/>
            <a:r>
              <a:rPr lang="fr-FR" sz="1600" b="1" dirty="0">
                <a:solidFill>
                  <a:srgbClr val="0000FF"/>
                </a:solidFill>
                <a:latin typeface="Arial" panose="020B0604020202020204" pitchFamily="34" charset="0"/>
                <a:ea typeface="Ebrima" panose="02000000000000000000" pitchFamily="2" charset="0"/>
                <a:cs typeface="Arial" panose="020B0604020202020204" pitchFamily="34" charset="0"/>
              </a:rPr>
              <a:t>Forum de discussions</a:t>
            </a:r>
          </a:p>
        </p:txBody>
      </p:sp>
      <p:pic>
        <p:nvPicPr>
          <p:cNvPr id="4" name="Imag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1543" y="1917740"/>
            <a:ext cx="2819400" cy="3495675"/>
          </a:xfrm>
          <a:prstGeom prst="rect">
            <a:avLst/>
          </a:prstGeom>
        </p:spPr>
      </p:pic>
    </p:spTree>
  </p:cSld>
  <p:clrMapOvr>
    <a:masterClrMapping/>
  </p:clrMapOvr>
  <p:transition spd="med" advClick="0" advTm="1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75" name="Text Box 3"/>
          <p:cNvSpPr txBox="1">
            <a:spLocks noChangeArrowheads="1"/>
          </p:cNvSpPr>
          <p:nvPr/>
        </p:nvSpPr>
        <p:spPr bwMode="auto">
          <a:xfrm>
            <a:off x="4932040" y="656684"/>
            <a:ext cx="3888432" cy="5724644"/>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fr-FR" sz="900" dirty="0">
                <a:solidFill>
                  <a:srgbClr val="FFFF99"/>
                </a:solidFill>
                <a:latin typeface="+mn-lt"/>
              </a:rPr>
              <a:t>La microscopie électronique à balayage et les microanalyses associées, et en particulier l’analyse EBSD, sont impliquées dans des domaines extrêmement variés et recouvrant toutes sortes de matériaux. Dès lors qu’ils sont cristallisés, l’EBSD peut être utilisée et c’est devenu une technique de choix depuis que son potentiel a été mis en évidence par rapport aux autres techniques de diffraction dans un MEB en 1981 et depuis qu’elle est devenue une technique automatique en 1992. Parmi les principaux matériaux, nous pouvons nommer les métaux, les céramiques, les roches, les biomatériaux, les verres, etc. et cette technique est maintenant largement utilisée aussi bien dans les milieux académiques que dans les milieux industriels. L’ensemble des bases théoriques, les principales caractéristiques techniques et analyses combinées ainsi que des applications spécifiques sont développées dans cet ouvrage.</a:t>
            </a:r>
          </a:p>
          <a:p>
            <a:pPr algn="just" eaLnBrk="1" hangingPunct="1">
              <a:spcAft>
                <a:spcPts val="600"/>
              </a:spcAft>
            </a:pPr>
            <a:r>
              <a:rPr lang="fr-FR" sz="900" dirty="0">
                <a:solidFill>
                  <a:srgbClr val="FFFF99"/>
                </a:solidFill>
                <a:latin typeface="+mn-lt"/>
              </a:rPr>
              <a:t>De plus, la préparation des échantillons, souvent critique, l’acquisition sous haut vide ou vide contrôlé, les associations à des techniques complémentaires (EDS, Raman, essais in-situ) sont exposées. A coté de ces piliers structurants, d’autres points sont abordés tels que l’amélioration de la résolution spatiale avec l’EBSD en mode transmission, l’EBSD en haute résolution angulaire, l’EBSD 3D, etc.</a:t>
            </a:r>
          </a:p>
          <a:p>
            <a:pPr algn="just" eaLnBrk="1" hangingPunct="1">
              <a:spcAft>
                <a:spcPts val="600"/>
              </a:spcAft>
            </a:pPr>
            <a:r>
              <a:rPr lang="fr-FR" sz="900" dirty="0">
                <a:solidFill>
                  <a:srgbClr val="FFFF99"/>
                </a:solidFill>
                <a:latin typeface="+mn-lt"/>
              </a:rPr>
              <a:t>Ce volume en langue française, unique, est une version totalement refondue d’une précédente édition de 2004 aujourd’hui épuisée. Il regroupe la plupart des conférences dispensées lors des journées pédagogiques 2013 sur l’EBSD, et organisées par le Groupement National de Microscopie Electronique à Balayage et de microanalyses (GN-MEBA). Ce livre est particulièrement recommandé aux expérimentateurs mais intéressera aussi les spécialistes en science des matériaux cristallins (conducteurs ou non-conducteurs, etc.) désireux de s’investir dans cette puissante technique d’imagerie et d’analyse, afin d’en exploiter pleinement ses forts potentiels. Il a été écrit par les orateurs de ces journées et d’autres experts internationaux. Le GN-MEBA est particulièrement reconnaissant envers David </a:t>
            </a:r>
            <a:r>
              <a:rPr lang="fr-FR" sz="900" dirty="0" err="1">
                <a:solidFill>
                  <a:srgbClr val="FFFF99"/>
                </a:solidFill>
                <a:latin typeface="+mn-lt"/>
              </a:rPr>
              <a:t>Dingley</a:t>
            </a:r>
            <a:r>
              <a:rPr lang="fr-FR" sz="900" dirty="0">
                <a:solidFill>
                  <a:srgbClr val="FFFF99"/>
                </a:solidFill>
                <a:latin typeface="+mn-lt"/>
              </a:rPr>
              <a:t>, Stuart Wright et Stefan </a:t>
            </a:r>
            <a:r>
              <a:rPr lang="fr-FR" sz="900" dirty="0" err="1">
                <a:solidFill>
                  <a:srgbClr val="FFFF99"/>
                </a:solidFill>
                <a:latin typeface="+mn-lt"/>
              </a:rPr>
              <a:t>Zaefferer</a:t>
            </a:r>
            <a:r>
              <a:rPr lang="fr-FR" sz="900" dirty="0">
                <a:solidFill>
                  <a:srgbClr val="FFFF99"/>
                </a:solidFill>
                <a:latin typeface="+mn-lt"/>
              </a:rPr>
              <a:t> qui ont donné leur accord pour participer à l’écriture de deux chapitres, en anglais, de cet ouvrage.</a:t>
            </a:r>
          </a:p>
          <a:p>
            <a:pPr algn="just" eaLnBrk="1" hangingPunct="1">
              <a:spcAft>
                <a:spcPts val="600"/>
              </a:spcAft>
            </a:pPr>
            <a:r>
              <a:rPr lang="fr-FR" sz="900" dirty="0">
                <a:solidFill>
                  <a:srgbClr val="FFFF99"/>
                </a:solidFill>
                <a:latin typeface="+mn-lt"/>
              </a:rPr>
              <a:t>Cet ouvrage s’inscrit dans une collection de publications du GN-MEBA consacrée aux principes, techniques expérimentales et aux méthodes de calcul et de simulation utilisés en Microscopie Electronique à Balayage et en Microanalyses.</a:t>
            </a:r>
          </a:p>
        </p:txBody>
      </p:sp>
      <p:sp>
        <p:nvSpPr>
          <p:cNvPr id="28676" name="Text Box 4"/>
          <p:cNvSpPr txBox="1">
            <a:spLocks noChangeArrowheads="1"/>
          </p:cNvSpPr>
          <p:nvPr/>
        </p:nvSpPr>
        <p:spPr bwMode="auto">
          <a:xfrm>
            <a:off x="5003800" y="6280869"/>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978-2-7598-1912-6</a:t>
            </a: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pic>
        <p:nvPicPr>
          <p:cNvPr id="18" name="Image 17"/>
          <p:cNvPicPr>
            <a:picLocks noChangeAspect="1"/>
          </p:cNvPicPr>
          <p:nvPr/>
        </p:nvPicPr>
        <p:blipFill>
          <a:blip r:embed="rId3"/>
          <a:stretch>
            <a:fillRect/>
          </a:stretch>
        </p:blipFill>
        <p:spPr>
          <a:xfrm>
            <a:off x="600612" y="519112"/>
            <a:ext cx="4084066" cy="6120000"/>
          </a:xfrm>
          <a:prstGeom prst="rect">
            <a:avLst/>
          </a:prstGeom>
        </p:spPr>
      </p:pic>
      <p:sp>
        <p:nvSpPr>
          <p:cNvPr id="17" name="Text Box 8">
            <a:extLst>
              <a:ext uri="{FF2B5EF4-FFF2-40B4-BE49-F238E27FC236}">
                <a16:creationId xmlns:a16="http://schemas.microsoft.com/office/drawing/2014/main" id="{B303D24B-F7D1-4C21-8819-006B6EEF5E6C}"/>
              </a:ext>
            </a:extLst>
          </p:cNvPr>
          <p:cNvSpPr txBox="1">
            <a:spLocks noChangeArrowheads="1"/>
          </p:cNvSpPr>
          <p:nvPr/>
        </p:nvSpPr>
        <p:spPr bwMode="auto">
          <a:xfrm>
            <a:off x="879475" y="84138"/>
            <a:ext cx="1910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Nos ouvrages</a:t>
            </a:r>
          </a:p>
        </p:txBody>
      </p:sp>
    </p:spTree>
    <p:extLst>
      <p:ext uri="{BB962C8B-B14F-4D97-AF65-F5344CB8AC3E}">
        <p14:creationId xmlns:p14="http://schemas.microsoft.com/office/powerpoint/2010/main" val="3966286498"/>
      </p:ext>
    </p:extLst>
  </p:cSld>
  <p:clrMapOvr>
    <a:masterClrMapping/>
  </p:clrMapOvr>
  <p:transition spd="med" advClick="0" advTm="10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spect="1" noChangeArrowheads="1"/>
          </p:cNvSpPr>
          <p:nvPr/>
        </p:nvSpPr>
        <p:spPr bwMode="auto">
          <a:xfrm>
            <a:off x="4787900" y="512763"/>
            <a:ext cx="4146550" cy="6119812"/>
          </a:xfrm>
          <a:prstGeom prst="rect">
            <a:avLst/>
          </a:prstGeom>
          <a:solidFill>
            <a:srgbClr val="A50021"/>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75" name="Text Box 3"/>
          <p:cNvSpPr txBox="1">
            <a:spLocks noChangeArrowheads="1"/>
          </p:cNvSpPr>
          <p:nvPr/>
        </p:nvSpPr>
        <p:spPr bwMode="auto">
          <a:xfrm>
            <a:off x="5096979" y="1304764"/>
            <a:ext cx="3528392" cy="38318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900" dirty="0">
                <a:solidFill>
                  <a:srgbClr val="FFFF99"/>
                </a:solidFill>
              </a:rPr>
              <a:t>La microscopie électronique à balayage et les microanalyses sont employées très largement dans les secteurs académiques et industriels pour imager, caractériser et quantifier des échantillons solides de toute nature. Pour effectuer des analyses de qualité, précises et reproductibles il n’est souvent pas possible d’utiliser un échantillon tel quel. Une phase préalable de préparation est nécessaire. C’est le but de cet ouvrage d’expliquer aux lecteurs et utilisateurs du MEB et des microanalyses les différents moyens de réaliser cette étape cruciale précédant leur analyse. </a:t>
            </a:r>
          </a:p>
          <a:p>
            <a:pPr algn="just" eaLnBrk="1" hangingPunct="1"/>
            <a:endParaRPr lang="fr-FR" sz="900" dirty="0">
              <a:solidFill>
                <a:srgbClr val="FFFF99"/>
              </a:solidFill>
            </a:endParaRPr>
          </a:p>
          <a:p>
            <a:pPr algn="just" eaLnBrk="1" hangingPunct="1"/>
            <a:r>
              <a:rPr lang="fr-FR" sz="900" dirty="0">
                <a:solidFill>
                  <a:srgbClr val="FFFF99"/>
                </a:solidFill>
              </a:rPr>
              <a:t>Les différents chapitres reprennent les thèmes abordés lors des journées pédagogiques du GN-MEBA consacrées à la « Préparation des échantillons pour les observations en MEB et les analyses ». Ce sont la découpe, l’enrobage, les polissages mécanique et ionique, le décapage et l’attaque métallographique, le nettoyage et la décontamination, la préparation d’échantillons minces, la fixation, le stockage, la métallisation, le marquage de surface et la préparation d’échantillons mous. Ce livre intéressera donc particulièrement les expérimentateurs désireux de connaître les différentes techniques actuelles de préparation et de conservation des échantillons.</a:t>
            </a:r>
          </a:p>
          <a:p>
            <a:pPr algn="just" eaLnBrk="1" hangingPunct="1"/>
            <a:endParaRPr lang="fr-FR" sz="900" dirty="0">
              <a:solidFill>
                <a:srgbClr val="FFFF99"/>
              </a:solidFill>
            </a:endParaRPr>
          </a:p>
          <a:p>
            <a:pPr algn="just" eaLnBrk="1" hangingPunct="1"/>
            <a:r>
              <a:rPr lang="fr-FR" sz="900" dirty="0">
                <a:solidFill>
                  <a:srgbClr val="FFFF99"/>
                </a:solidFill>
              </a:rPr>
              <a:t>Cet ouvrage s’inscrit dans une collection de publications, en langue française, du GN-MEBA consacrée aux principes, techniques expérimentales et aux méthodes de calcul et de simulation utilisés en microscopie électronique à balayage et en microanalyses.</a:t>
            </a:r>
          </a:p>
        </p:txBody>
      </p:sp>
      <p:sp>
        <p:nvSpPr>
          <p:cNvPr id="28676" name="Text Box 4"/>
          <p:cNvSpPr txBox="1">
            <a:spLocks noChangeArrowheads="1"/>
          </p:cNvSpPr>
          <p:nvPr/>
        </p:nvSpPr>
        <p:spPr bwMode="auto">
          <a:xfrm>
            <a:off x="5003800" y="6064250"/>
            <a:ext cx="1692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000" dirty="0">
                <a:solidFill>
                  <a:srgbClr val="FFFF99"/>
                </a:solidFill>
              </a:rPr>
              <a:t>ISBN : 978-2-7598-0676-8</a:t>
            </a:r>
          </a:p>
        </p:txBody>
      </p:sp>
      <p:grpSp>
        <p:nvGrpSpPr>
          <p:cNvPr id="28677" name="Group 5"/>
          <p:cNvGrpSpPr>
            <a:grpSpLocks/>
          </p:cNvGrpSpPr>
          <p:nvPr/>
        </p:nvGrpSpPr>
        <p:grpSpPr bwMode="auto">
          <a:xfrm>
            <a:off x="17463" y="9525"/>
            <a:ext cx="9126537" cy="546100"/>
            <a:chOff x="0" y="0"/>
            <a:chExt cx="5760" cy="344"/>
          </a:xfrm>
        </p:grpSpPr>
        <p:sp>
          <p:nvSpPr>
            <p:cNvPr id="28681" name="Rectangle 6"/>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28682" name="Rectangle 7"/>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3" name="Rectangle 8"/>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4" name="Rectangle 9"/>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5" name="Rectangle 10"/>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6" name="Rectangle 11"/>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hlink"/>
                </a:solidFill>
              </a:endParaRPr>
            </a:p>
          </p:txBody>
        </p:sp>
        <p:sp>
          <p:nvSpPr>
            <p:cNvPr id="28687" name="Rectangle 12"/>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28688" name="Rectangle 13"/>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sp>
          <p:nvSpPr>
            <p:cNvPr id="28689" name="Rectangle 14"/>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accent2"/>
                </a:solidFill>
              </a:endParaRPr>
            </a:p>
          </p:txBody>
        </p:sp>
      </p:grpSp>
      <p:pic>
        <p:nvPicPr>
          <p:cNvPr id="28679" name="Picture 16" descr="couv_prepa_V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512763"/>
            <a:ext cx="4127500"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7B7A09C-19C0-4F2F-B610-F606A61F15EF}"/>
              </a:ext>
            </a:extLst>
          </p:cNvPr>
          <p:cNvSpPr/>
          <p:nvPr/>
        </p:nvSpPr>
        <p:spPr>
          <a:xfrm rot="20565810">
            <a:off x="1419545" y="2741036"/>
            <a:ext cx="669226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fr-FR"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Epuisé !</a:t>
            </a:r>
          </a:p>
          <a:p>
            <a:pPr algn="ctr"/>
            <a:r>
              <a:rPr lang="fr-FR"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Nouvelle édition revue et complétée en cours sortie en 2026</a:t>
            </a:r>
          </a:p>
        </p:txBody>
      </p:sp>
      <p:sp>
        <p:nvSpPr>
          <p:cNvPr id="18" name="Text Box 8">
            <a:extLst>
              <a:ext uri="{FF2B5EF4-FFF2-40B4-BE49-F238E27FC236}">
                <a16:creationId xmlns:a16="http://schemas.microsoft.com/office/drawing/2014/main" id="{404AE3C8-D2C6-4D8B-B166-112A17AE07CB}"/>
              </a:ext>
            </a:extLst>
          </p:cNvPr>
          <p:cNvSpPr txBox="1">
            <a:spLocks noChangeArrowheads="1"/>
          </p:cNvSpPr>
          <p:nvPr/>
        </p:nvSpPr>
        <p:spPr bwMode="auto">
          <a:xfrm>
            <a:off x="879475" y="84138"/>
            <a:ext cx="19107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Nos ouvrages</a:t>
            </a:r>
          </a:p>
        </p:txBody>
      </p:sp>
    </p:spTree>
    <p:extLst>
      <p:ext uri="{BB962C8B-B14F-4D97-AF65-F5344CB8AC3E}">
        <p14:creationId xmlns:p14="http://schemas.microsoft.com/office/powerpoint/2010/main" val="1176482854"/>
      </p:ext>
    </p:extLst>
  </p:cSld>
  <p:clrMapOvr>
    <a:masterClrMapping/>
  </p:clrMapOvr>
  <p:transition spd="med" advClick="0" advTm="1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9"/>
          <p:cNvPicPr>
            <a:picLocks noChangeAspect="1" noChangeArrowheads="1"/>
          </p:cNvPicPr>
          <p:nvPr/>
        </p:nvPicPr>
        <p:blipFill>
          <a:blip r:embed="rId3">
            <a:extLst>
              <a:ext uri="{28A0092B-C50C-407E-A947-70E740481C1C}">
                <a14:useLocalDpi xmlns:a14="http://schemas.microsoft.com/office/drawing/2010/main" val="0"/>
              </a:ext>
            </a:extLst>
          </a:blip>
          <a:srcRect t="3891"/>
          <a:stretch>
            <a:fillRect/>
          </a:stretch>
        </p:blipFill>
        <p:spPr bwMode="auto">
          <a:xfrm>
            <a:off x="863600" y="512763"/>
            <a:ext cx="7956550" cy="61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15"/>
          <p:cNvSpPr txBox="1">
            <a:spLocks noChangeArrowheads="1"/>
          </p:cNvSpPr>
          <p:nvPr/>
        </p:nvSpPr>
        <p:spPr bwMode="auto">
          <a:xfrm>
            <a:off x="879475" y="84138"/>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Les annonces</a:t>
            </a:r>
          </a:p>
        </p:txBody>
      </p:sp>
      <p:pic>
        <p:nvPicPr>
          <p:cNvPr id="22538" name="Picture 34" descr="sigle_j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124" y="3629558"/>
            <a:ext cx="2015833" cy="5740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9" name="Picture 35" descr="INPG_CMT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928447"/>
            <a:ext cx="2371080" cy="145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6679" y="4928208"/>
            <a:ext cx="5405163" cy="1282306"/>
          </a:xfrm>
          <a:prstGeom prst="rect">
            <a:avLst/>
          </a:prstGeom>
          <a:ln>
            <a:solidFill>
              <a:schemeClr val="bg1">
                <a:lumMod val="75000"/>
              </a:schemeClr>
            </a:solidFill>
          </a:ln>
        </p:spPr>
      </p:pic>
      <p:pic>
        <p:nvPicPr>
          <p:cNvPr id="6" name="Image 5">
            <a:extLst>
              <a:ext uri="{FF2B5EF4-FFF2-40B4-BE49-F238E27FC236}">
                <a16:creationId xmlns:a16="http://schemas.microsoft.com/office/drawing/2014/main" id="{F0EB0110-FDE9-445D-B432-6A1FA4C17AB3}"/>
              </a:ext>
            </a:extLst>
          </p:cNvPr>
          <p:cNvPicPr>
            <a:picLocks noChangeAspect="1"/>
          </p:cNvPicPr>
          <p:nvPr/>
        </p:nvPicPr>
        <p:blipFill>
          <a:blip r:embed="rId7"/>
          <a:stretch>
            <a:fillRect/>
          </a:stretch>
        </p:blipFill>
        <p:spPr>
          <a:xfrm>
            <a:off x="1629183" y="1919255"/>
            <a:ext cx="6921276" cy="922575"/>
          </a:xfrm>
          <a:prstGeom prst="rect">
            <a:avLst/>
          </a:prstGeom>
        </p:spPr>
      </p:pic>
      <p:sp>
        <p:nvSpPr>
          <p:cNvPr id="7" name="ZoneTexte 6">
            <a:extLst>
              <a:ext uri="{FF2B5EF4-FFF2-40B4-BE49-F238E27FC236}">
                <a16:creationId xmlns:a16="http://schemas.microsoft.com/office/drawing/2014/main" id="{9C3560AF-EEF7-4838-A2F9-B0E90A7D2336}"/>
              </a:ext>
            </a:extLst>
          </p:cNvPr>
          <p:cNvSpPr txBox="1"/>
          <p:nvPr/>
        </p:nvSpPr>
        <p:spPr>
          <a:xfrm>
            <a:off x="4092377" y="1372278"/>
            <a:ext cx="4143185" cy="369332"/>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Voir le site web pour d’autres informations</a:t>
            </a:r>
          </a:p>
        </p:txBody>
      </p:sp>
    </p:spTree>
  </p:cSld>
  <p:clrMapOvr>
    <a:masterClrMapping/>
  </p:clrMapOvr>
  <p:transition spd="med" advClick="0" advTm="6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B7FC1C3-E11F-4602-A8C2-16B2A219362A}"/>
              </a:ext>
            </a:extLst>
          </p:cNvPr>
          <p:cNvPicPr>
            <a:picLocks noChangeAspect="1"/>
          </p:cNvPicPr>
          <p:nvPr/>
        </p:nvPicPr>
        <p:blipFill>
          <a:blip r:embed="rId3"/>
          <a:stretch>
            <a:fillRect/>
          </a:stretch>
        </p:blipFill>
        <p:spPr>
          <a:xfrm>
            <a:off x="521038" y="1196752"/>
            <a:ext cx="8565878" cy="2232248"/>
          </a:xfrm>
          <a:prstGeom prst="rect">
            <a:avLst/>
          </a:prstGeom>
        </p:spPr>
      </p:pic>
      <p:sp>
        <p:nvSpPr>
          <p:cNvPr id="6" name="ZoneTexte 5">
            <a:extLst>
              <a:ext uri="{FF2B5EF4-FFF2-40B4-BE49-F238E27FC236}">
                <a16:creationId xmlns:a16="http://schemas.microsoft.com/office/drawing/2014/main" id="{E1F0EA90-EDAB-458A-ABB5-597CECDFFA8E}"/>
              </a:ext>
            </a:extLst>
          </p:cNvPr>
          <p:cNvSpPr txBox="1"/>
          <p:nvPr/>
        </p:nvSpPr>
        <p:spPr>
          <a:xfrm>
            <a:off x="2807279" y="4041068"/>
            <a:ext cx="3993401" cy="1477328"/>
          </a:xfrm>
          <a:prstGeom prst="rect">
            <a:avLst/>
          </a:prstGeom>
          <a:noFill/>
        </p:spPr>
        <p:txBody>
          <a:bodyPr wrap="none" rtlCol="0">
            <a:spAutoFit/>
          </a:bodyPr>
          <a:lstStyle/>
          <a:p>
            <a:pPr algn="ctr"/>
            <a:r>
              <a:rPr lang="fr-FR" dirty="0"/>
              <a:t>Quelques groupements d’utilisateurs</a:t>
            </a:r>
          </a:p>
          <a:p>
            <a:pPr algn="ctr"/>
            <a:r>
              <a:rPr lang="fr-FR" dirty="0"/>
              <a:t>CAZAC</a:t>
            </a:r>
          </a:p>
          <a:p>
            <a:pPr algn="ctr"/>
            <a:r>
              <a:rPr lang="fr-FR" dirty="0"/>
              <a:t>CMJ</a:t>
            </a:r>
          </a:p>
          <a:p>
            <a:pPr algn="ctr"/>
            <a:r>
              <a:rPr lang="fr-FR" dirty="0"/>
              <a:t>GATE</a:t>
            </a:r>
          </a:p>
          <a:p>
            <a:pPr algn="ctr"/>
            <a:r>
              <a:rPr lang="fr-FR" dirty="0"/>
              <a:t>SEMPA</a:t>
            </a:r>
          </a:p>
        </p:txBody>
      </p:sp>
      <p:sp>
        <p:nvSpPr>
          <p:cNvPr id="5" name="Text Box 15">
            <a:extLst>
              <a:ext uri="{FF2B5EF4-FFF2-40B4-BE49-F238E27FC236}">
                <a16:creationId xmlns:a16="http://schemas.microsoft.com/office/drawing/2014/main" id="{3730562F-7FC9-4591-B6E9-4D005712726A}"/>
              </a:ext>
            </a:extLst>
          </p:cNvPr>
          <p:cNvSpPr txBox="1">
            <a:spLocks noChangeArrowheads="1"/>
          </p:cNvSpPr>
          <p:nvPr/>
        </p:nvSpPr>
        <p:spPr bwMode="auto">
          <a:xfrm>
            <a:off x="879475" y="84138"/>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Les annonces</a:t>
            </a:r>
          </a:p>
        </p:txBody>
      </p:sp>
    </p:spTree>
  </p:cSld>
  <p:clrMapOvr>
    <a:masterClrMapping/>
  </p:clrMapOvr>
  <p:transition spd="med" advClick="0" advTm="10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2" y="728700"/>
            <a:ext cx="8189938" cy="61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4074344" y="1431441"/>
            <a:ext cx="1150938" cy="466725"/>
            <a:chOff x="3959932" y="1268760"/>
            <a:chExt cx="1150938" cy="466725"/>
          </a:xfrm>
        </p:grpSpPr>
        <p:sp>
          <p:nvSpPr>
            <p:cNvPr id="24581" name="Rectangle 20"/>
            <p:cNvSpPr>
              <a:spLocks noChangeArrowheads="1"/>
            </p:cNvSpPr>
            <p:nvPr/>
          </p:nvSpPr>
          <p:spPr bwMode="auto">
            <a:xfrm>
              <a:off x="3959932" y="1268760"/>
              <a:ext cx="1150938" cy="466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4582" name="Picture 13" descr="3d_emai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5600" y="1472717"/>
              <a:ext cx="6842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BEC4E509-5A89-42AA-AF56-1A1D2574E509}"/>
              </a:ext>
            </a:extLst>
          </p:cNvPr>
          <p:cNvSpPr/>
          <p:nvPr/>
        </p:nvSpPr>
        <p:spPr>
          <a:xfrm>
            <a:off x="1007604" y="2168860"/>
            <a:ext cx="7596844"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78CB566-338B-42E0-8D48-9B29FAE01824}"/>
              </a:ext>
            </a:extLst>
          </p:cNvPr>
          <p:cNvSpPr txBox="1"/>
          <p:nvPr/>
        </p:nvSpPr>
        <p:spPr>
          <a:xfrm rot="20977914">
            <a:off x="2044523" y="3344274"/>
            <a:ext cx="5598071" cy="1200329"/>
          </a:xfrm>
          <a:prstGeom prst="rect">
            <a:avLst/>
          </a:prstGeom>
          <a:noFill/>
        </p:spPr>
        <p:txBody>
          <a:bodyPr wrap="none" rtlCol="0">
            <a:spAutoFit/>
          </a:bodyPr>
          <a:lstStyle/>
          <a:p>
            <a:pPr algn="ctr"/>
            <a:r>
              <a:rPr lang="fr-FR" sz="2400" dirty="0">
                <a:solidFill>
                  <a:schemeClr val="accent6">
                    <a:lumMod val="75000"/>
                  </a:schemeClr>
                </a:solidFill>
                <a:latin typeface="GorriSans" panose="03000000000000000000" pitchFamily="66" charset="0"/>
              </a:rPr>
              <a:t>Retrouver des offres d’emploi sur notre site</a:t>
            </a:r>
          </a:p>
          <a:p>
            <a:pPr algn="ctr"/>
            <a:endParaRPr lang="fr-FR" sz="2400" dirty="0">
              <a:solidFill>
                <a:schemeClr val="accent6">
                  <a:lumMod val="75000"/>
                </a:schemeClr>
              </a:solidFill>
              <a:latin typeface="GorriSans" panose="03000000000000000000" pitchFamily="66" charset="0"/>
            </a:endParaRPr>
          </a:p>
          <a:p>
            <a:pPr algn="ctr"/>
            <a:r>
              <a:rPr lang="fr-FR" sz="2400" dirty="0">
                <a:solidFill>
                  <a:schemeClr val="accent6">
                    <a:lumMod val="75000"/>
                  </a:schemeClr>
                </a:solidFill>
                <a:latin typeface="GorriSans" panose="03000000000000000000" pitchFamily="66" charset="0"/>
              </a:rPr>
              <a:t>Dites-nous lorsqu’il faudra les retirer</a:t>
            </a:r>
          </a:p>
        </p:txBody>
      </p:sp>
      <p:sp>
        <p:nvSpPr>
          <p:cNvPr id="9" name="Text Box 15">
            <a:extLst>
              <a:ext uri="{FF2B5EF4-FFF2-40B4-BE49-F238E27FC236}">
                <a16:creationId xmlns:a16="http://schemas.microsoft.com/office/drawing/2014/main" id="{B924F23B-1DD3-4DB2-9752-AFEFC2989A59}"/>
              </a:ext>
            </a:extLst>
          </p:cNvPr>
          <p:cNvSpPr txBox="1">
            <a:spLocks noChangeArrowheads="1"/>
          </p:cNvSpPr>
          <p:nvPr/>
        </p:nvSpPr>
        <p:spPr bwMode="auto">
          <a:xfrm>
            <a:off x="879475" y="84138"/>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Les annonces</a:t>
            </a:r>
          </a:p>
        </p:txBody>
      </p:sp>
    </p:spTree>
  </p:cSld>
  <p:clrMapOvr>
    <a:masterClrMapping/>
  </p:clrMapOvr>
  <p:transition spd="med" advClick="0" advTm="7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2"/>
          <p:cNvSpPr>
            <a:spLocks noChangeArrowheads="1"/>
          </p:cNvSpPr>
          <p:nvPr/>
        </p:nvSpPr>
        <p:spPr bwMode="auto">
          <a:xfrm>
            <a:off x="1971409" y="1592474"/>
            <a:ext cx="115093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5605" name="Picture 23" descr="3d_emai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1409" y="1772655"/>
            <a:ext cx="540016" cy="1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09" y="620688"/>
            <a:ext cx="80962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rot="20977914">
            <a:off x="2058084" y="3344274"/>
            <a:ext cx="5570948" cy="1200329"/>
          </a:xfrm>
          <a:prstGeom prst="rect">
            <a:avLst/>
          </a:prstGeom>
          <a:noFill/>
        </p:spPr>
        <p:txBody>
          <a:bodyPr wrap="none" rtlCol="0">
            <a:spAutoFit/>
          </a:bodyPr>
          <a:lstStyle/>
          <a:p>
            <a:pPr algn="ctr"/>
            <a:r>
              <a:rPr lang="fr-FR" sz="2400" dirty="0">
                <a:solidFill>
                  <a:schemeClr val="accent6">
                    <a:lumMod val="75000"/>
                  </a:schemeClr>
                </a:solidFill>
                <a:latin typeface="GorriSans" panose="03000000000000000000" pitchFamily="66" charset="0"/>
              </a:rPr>
              <a:t>Déposez gratuitement vos CV sur notre site</a:t>
            </a:r>
          </a:p>
          <a:p>
            <a:pPr algn="ctr"/>
            <a:endParaRPr lang="fr-FR" sz="2400" dirty="0">
              <a:solidFill>
                <a:schemeClr val="accent6">
                  <a:lumMod val="75000"/>
                </a:schemeClr>
              </a:solidFill>
              <a:latin typeface="GorriSans" panose="03000000000000000000" pitchFamily="66" charset="0"/>
            </a:endParaRPr>
          </a:p>
          <a:p>
            <a:pPr algn="ctr"/>
            <a:r>
              <a:rPr lang="fr-FR" sz="2400" dirty="0">
                <a:solidFill>
                  <a:schemeClr val="accent6">
                    <a:lumMod val="75000"/>
                  </a:schemeClr>
                </a:solidFill>
                <a:latin typeface="GorriSans" panose="03000000000000000000" pitchFamily="66" charset="0"/>
              </a:rPr>
              <a:t>Dites-nous lorsqu’il faudra les retirer</a:t>
            </a:r>
          </a:p>
        </p:txBody>
      </p:sp>
      <p:sp>
        <p:nvSpPr>
          <p:cNvPr id="7" name="Text Box 15">
            <a:extLst>
              <a:ext uri="{FF2B5EF4-FFF2-40B4-BE49-F238E27FC236}">
                <a16:creationId xmlns:a16="http://schemas.microsoft.com/office/drawing/2014/main" id="{864610F1-9A60-4C97-ADEB-C9B1870779B0}"/>
              </a:ext>
            </a:extLst>
          </p:cNvPr>
          <p:cNvSpPr txBox="1">
            <a:spLocks noChangeArrowheads="1"/>
          </p:cNvSpPr>
          <p:nvPr/>
        </p:nvSpPr>
        <p:spPr bwMode="auto">
          <a:xfrm>
            <a:off x="879475" y="84138"/>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Les annonces</a:t>
            </a:r>
          </a:p>
        </p:txBody>
      </p:sp>
    </p:spTree>
  </p:cSld>
  <p:clrMapOvr>
    <a:masterClrMapping/>
  </p:clrMapOvr>
  <p:transition spd="med" advClick="0" advTm="6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187"/>
          <a:stretch/>
        </p:blipFill>
        <p:spPr bwMode="auto">
          <a:xfrm>
            <a:off x="1223628" y="692732"/>
            <a:ext cx="7250272" cy="131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descr="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06033" y="1296417"/>
            <a:ext cx="6127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rot="20977914">
            <a:off x="449569" y="3344275"/>
            <a:ext cx="8787983" cy="1200329"/>
          </a:xfrm>
          <a:prstGeom prst="rect">
            <a:avLst/>
          </a:prstGeom>
          <a:noFill/>
        </p:spPr>
        <p:txBody>
          <a:bodyPr wrap="none" rtlCol="0">
            <a:spAutoFit/>
          </a:bodyPr>
          <a:lstStyle/>
          <a:p>
            <a:pPr algn="ctr"/>
            <a:r>
              <a:rPr lang="fr-FR" sz="2400" dirty="0">
                <a:solidFill>
                  <a:schemeClr val="accent6">
                    <a:lumMod val="75000"/>
                  </a:schemeClr>
                </a:solidFill>
                <a:latin typeface="GorriSans" panose="03000000000000000000" pitchFamily="66" charset="0"/>
              </a:rPr>
              <a:t>Déposez gratuitement vos annonces sur notre site :</a:t>
            </a:r>
          </a:p>
          <a:p>
            <a:pPr algn="ctr"/>
            <a:endParaRPr lang="fr-FR" sz="2400" dirty="0">
              <a:solidFill>
                <a:schemeClr val="accent6">
                  <a:lumMod val="75000"/>
                </a:schemeClr>
              </a:solidFill>
              <a:latin typeface="GorriSans" panose="03000000000000000000" pitchFamily="66" charset="0"/>
            </a:endParaRPr>
          </a:p>
          <a:p>
            <a:pPr algn="ctr"/>
            <a:r>
              <a:rPr lang="fr-FR" sz="2400" dirty="0">
                <a:solidFill>
                  <a:schemeClr val="accent6">
                    <a:lumMod val="75000"/>
                  </a:schemeClr>
                </a:solidFill>
                <a:latin typeface="GorriSans" panose="03000000000000000000" pitchFamily="66" charset="0"/>
              </a:rPr>
              <a:t> vente, don ou recherche de matériel</a:t>
            </a:r>
          </a:p>
        </p:txBody>
      </p:sp>
      <p:sp>
        <p:nvSpPr>
          <p:cNvPr id="7" name="Text Box 15">
            <a:extLst>
              <a:ext uri="{FF2B5EF4-FFF2-40B4-BE49-F238E27FC236}">
                <a16:creationId xmlns:a16="http://schemas.microsoft.com/office/drawing/2014/main" id="{3734D507-49BD-4B0F-B400-0CA8B217F264}"/>
              </a:ext>
            </a:extLst>
          </p:cNvPr>
          <p:cNvSpPr txBox="1">
            <a:spLocks noChangeArrowheads="1"/>
          </p:cNvSpPr>
          <p:nvPr/>
        </p:nvSpPr>
        <p:spPr bwMode="auto">
          <a:xfrm>
            <a:off x="879475" y="84138"/>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Les annonces</a:t>
            </a:r>
          </a:p>
        </p:txBody>
      </p:sp>
    </p:spTree>
  </p:cSld>
  <p:clrMapOvr>
    <a:masterClrMapping/>
  </p:clrMapOvr>
  <p:transition spd="med" advClick="0" advTm="8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03183"/>
            <a:ext cx="7051993" cy="600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 Box 7"/>
          <p:cNvSpPr txBox="1">
            <a:spLocks noChangeArrowheads="1"/>
          </p:cNvSpPr>
          <p:nvPr/>
        </p:nvSpPr>
        <p:spPr bwMode="auto">
          <a:xfrm>
            <a:off x="879475" y="84138"/>
            <a:ext cx="979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Forum</a:t>
            </a:r>
          </a:p>
        </p:txBody>
      </p:sp>
      <p:sp>
        <p:nvSpPr>
          <p:cNvPr id="5" name="Rectangle 4">
            <a:extLst>
              <a:ext uri="{FF2B5EF4-FFF2-40B4-BE49-F238E27FC236}">
                <a16:creationId xmlns:a16="http://schemas.microsoft.com/office/drawing/2014/main" id="{1C61A0B0-37FF-46A3-A15C-3F7D2A124288}"/>
              </a:ext>
            </a:extLst>
          </p:cNvPr>
          <p:cNvSpPr/>
          <p:nvPr/>
        </p:nvSpPr>
        <p:spPr>
          <a:xfrm rot="20565810">
            <a:off x="1466647" y="3252349"/>
            <a:ext cx="665399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forum : stoppé à cause de piratage !</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758948"/>
            <a:ext cx="735965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Text Box 9"/>
          <p:cNvSpPr txBox="1">
            <a:spLocks noChangeArrowheads="1"/>
          </p:cNvSpPr>
          <p:nvPr/>
        </p:nvSpPr>
        <p:spPr bwMode="auto">
          <a:xfrm>
            <a:off x="879475" y="84138"/>
            <a:ext cx="407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Liens constructeurs adhérents</a:t>
            </a:r>
          </a:p>
        </p:txBody>
      </p:sp>
      <p:pic>
        <p:nvPicPr>
          <p:cNvPr id="21512" name="Picture 11" descr="im_1"/>
          <p:cNvPicPr preferRelativeResize="0">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209097"/>
            <a:ext cx="129601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im_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87654" y="4209097"/>
            <a:ext cx="1445188"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im_3"/>
          <p:cNvPicPr>
            <a:picLocks noChangeAspect="1" noChangeArrowheads="1" noCrop="1"/>
          </p:cNvPicPr>
          <p:nvPr/>
        </p:nvPicPr>
        <p:blipFill>
          <a:blip r:embed="rId6">
            <a:clrChange>
              <a:clrFrom>
                <a:srgbClr val="FDFEFC"/>
              </a:clrFrom>
              <a:clrTo>
                <a:srgbClr val="FDFEFC">
                  <a:alpha val="0"/>
                </a:srgbClr>
              </a:clrTo>
            </a:clrChange>
            <a:extLst>
              <a:ext uri="{28A0092B-C50C-407E-A947-70E740481C1C}">
                <a14:useLocalDpi xmlns:a14="http://schemas.microsoft.com/office/drawing/2010/main" val="0"/>
              </a:ext>
            </a:extLst>
          </a:blip>
          <a:srcRect/>
          <a:stretch>
            <a:fillRect/>
          </a:stretch>
        </p:blipFill>
        <p:spPr bwMode="auto">
          <a:xfrm>
            <a:off x="1735988" y="4209097"/>
            <a:ext cx="1339495"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82" name="Text Box 18"/>
          <p:cNvSpPr txBox="1">
            <a:spLocks noChangeArrowheads="1"/>
          </p:cNvSpPr>
          <p:nvPr/>
        </p:nvSpPr>
        <p:spPr bwMode="auto">
          <a:xfrm>
            <a:off x="2967038" y="3933825"/>
            <a:ext cx="375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a:solidFill>
                  <a:schemeClr val="hlink"/>
                </a:solidFill>
              </a:rPr>
              <a:t> </a:t>
            </a:r>
            <a:r>
              <a:rPr lang="fr-FR" sz="2400" b="1" u="sng">
                <a:solidFill>
                  <a:srgbClr val="333399"/>
                </a:solidFill>
              </a:rPr>
              <a:t>http://www.gn-meba.org</a:t>
            </a:r>
          </a:p>
        </p:txBody>
      </p:sp>
      <p:sp>
        <p:nvSpPr>
          <p:cNvPr id="34819" name="Text Box 19"/>
          <p:cNvSpPr txBox="1">
            <a:spLocks noChangeArrowheads="1"/>
          </p:cNvSpPr>
          <p:nvPr/>
        </p:nvSpPr>
        <p:spPr bwMode="auto">
          <a:xfrm>
            <a:off x="1880152" y="2133600"/>
            <a:ext cx="592662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dirty="0">
                <a:solidFill>
                  <a:schemeClr val="hlink"/>
                </a:solidFill>
              </a:rPr>
              <a:t>Ceci était un aperçu de nos pages web</a:t>
            </a:r>
          </a:p>
          <a:p>
            <a:pPr algn="ctr" eaLnBrk="1" hangingPunct="1"/>
            <a:endParaRPr lang="fr-FR" sz="2400" b="1" dirty="0">
              <a:solidFill>
                <a:schemeClr val="hlink"/>
              </a:solidFill>
            </a:endParaRPr>
          </a:p>
          <a:p>
            <a:pPr algn="ctr" eaLnBrk="1" hangingPunct="1"/>
            <a:endParaRPr lang="fr-FR" sz="2400" b="1" dirty="0">
              <a:solidFill>
                <a:schemeClr val="hlink"/>
              </a:solidFill>
            </a:endParaRPr>
          </a:p>
          <a:p>
            <a:pPr algn="ctr" eaLnBrk="1" hangingPunct="1"/>
            <a:r>
              <a:rPr lang="fr-FR" sz="2400" b="1" dirty="0">
                <a:solidFill>
                  <a:schemeClr val="hlink"/>
                </a:solidFill>
              </a:rPr>
              <a:t>Pour plus d’informations</a:t>
            </a:r>
          </a:p>
        </p:txBody>
      </p:sp>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iterate type="lt">
                                    <p:tmAbs val="100"/>
                                  </p:iterate>
                                  <p:childTnLst>
                                    <p:set>
                                      <p:cBhvr>
                                        <p:cTn id="6" dur="1" fill="hold">
                                          <p:stCondLst>
                                            <p:cond delay="0"/>
                                          </p:stCondLst>
                                        </p:cTn>
                                        <p:tgtEl>
                                          <p:spTgt spid="21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79475" y="84138"/>
            <a:ext cx="20905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Le groupement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84" y="494718"/>
            <a:ext cx="7963076" cy="592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91153"/>
      </p:ext>
    </p:extLst>
  </p:cSld>
  <p:clrMapOvr>
    <a:masterClrMapping/>
  </p:clrMapOvr>
  <p:transition spd="slow" advClick="0" advTm="10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p:txBody>
          <a:bodyPr/>
          <a:lstStyle/>
          <a:p>
            <a:pPr algn="ctr" eaLnBrk="1" hangingPunct="1"/>
            <a:r>
              <a:rPr lang="fr-FR" sz="4400" dirty="0"/>
              <a:t>Les Journées Pédagogiques</a:t>
            </a:r>
          </a:p>
        </p:txBody>
      </p:sp>
      <p:pic>
        <p:nvPicPr>
          <p:cNvPr id="3076" name="Picture 4"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sans tit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163"/>
            <a:ext cx="21288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4780F263-9614-4F7A-9857-88F63F248453}"/>
              </a:ext>
            </a:extLst>
          </p:cNvPr>
          <p:cNvSpPr txBox="1">
            <a:spLocks noChangeArrowheads="1"/>
          </p:cNvSpPr>
          <p:nvPr/>
        </p:nvSpPr>
        <p:spPr bwMode="auto">
          <a:xfrm>
            <a:off x="2771800" y="4905164"/>
            <a:ext cx="5751748" cy="100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pPr>
            <a:r>
              <a:rPr lang="fr-FR" sz="2400" b="1" dirty="0">
                <a:solidFill>
                  <a:srgbClr val="FF0000"/>
                </a:solidFill>
              </a:rPr>
              <a:t>Comment caractériser au MEB</a:t>
            </a:r>
          </a:p>
          <a:p>
            <a:pPr algn="ctr" eaLnBrk="1" hangingPunct="1">
              <a:lnSpc>
                <a:spcPct val="130000"/>
              </a:lnSpc>
            </a:pPr>
            <a:r>
              <a:rPr lang="fr-FR" sz="2400" b="1" dirty="0">
                <a:solidFill>
                  <a:srgbClr val="FF0000"/>
                </a:solidFill>
              </a:rPr>
              <a:t>une grande diversité de matériaux</a:t>
            </a:r>
          </a:p>
        </p:txBody>
      </p:sp>
    </p:spTree>
    <p:extLst>
      <p:ext uri="{BB962C8B-B14F-4D97-AF65-F5344CB8AC3E}">
        <p14:creationId xmlns:p14="http://schemas.microsoft.com/office/powerpoint/2010/main" val="1805553428"/>
      </p:ext>
    </p:extLst>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dissolve">
                                      <p:cBhvr>
                                        <p:cTn id="7" dur="1000"/>
                                        <p:tgtEl>
                                          <p:spTgt spid="227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557155" y="1887065"/>
            <a:ext cx="8499823" cy="133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pPr>
            <a:r>
              <a:rPr lang="fr-FR" sz="1600" dirty="0">
                <a:solidFill>
                  <a:schemeClr val="hlink"/>
                </a:solidFill>
              </a:rPr>
              <a:t>10h30 - 13h45 : </a:t>
            </a:r>
            <a:r>
              <a:rPr lang="fr-FR" sz="1600" b="1" dirty="0">
                <a:solidFill>
                  <a:schemeClr val="hlink"/>
                </a:solidFill>
              </a:rPr>
              <a:t>Rencontres techniques avec les Constructeurs</a:t>
            </a:r>
          </a:p>
          <a:p>
            <a:pPr eaLnBrk="1" hangingPunct="1">
              <a:spcBef>
                <a:spcPts val="500"/>
              </a:spcBef>
              <a:spcAft>
                <a:spcPts val="500"/>
              </a:spcAft>
            </a:pPr>
            <a:r>
              <a:rPr lang="fr-FR" sz="1600" dirty="0"/>
              <a:t>Pause Café et Buffet de midi offert par les constructeurs et le GN-MEBA aux membres adhérents à jour de leur cotisation. Badge à porter à l’entrée et durant la pause.</a:t>
            </a:r>
          </a:p>
          <a:p>
            <a:pPr eaLnBrk="1" hangingPunct="1">
              <a:spcBef>
                <a:spcPts val="500"/>
              </a:spcBef>
              <a:spcAft>
                <a:spcPts val="500"/>
              </a:spcAft>
            </a:pPr>
            <a:r>
              <a:rPr lang="fr-FR" sz="1600" dirty="0"/>
              <a:t>Lieu : </a:t>
            </a:r>
            <a:r>
              <a:rPr lang="fr-FR" sz="1600" b="1" dirty="0"/>
              <a:t>Tour 44, 1</a:t>
            </a:r>
            <a:r>
              <a:rPr lang="fr-FR" sz="1600" b="1" baseline="30000" dirty="0"/>
              <a:t>er</a:t>
            </a:r>
            <a:r>
              <a:rPr lang="fr-FR" sz="1600" b="1" dirty="0"/>
              <a:t> étage, salle 102 </a:t>
            </a:r>
            <a:r>
              <a:rPr lang="fr-FR" sz="1600" dirty="0"/>
              <a:t>Centre International de Conférences Jussieu </a:t>
            </a:r>
          </a:p>
        </p:txBody>
      </p:sp>
      <p:pic>
        <p:nvPicPr>
          <p:cNvPr id="39958" name="Picture 56"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ZoneTexte 70"/>
          <p:cNvSpPr txBox="1"/>
          <p:nvPr/>
        </p:nvSpPr>
        <p:spPr>
          <a:xfrm>
            <a:off x="671323" y="6488668"/>
            <a:ext cx="7984878" cy="369332"/>
          </a:xfrm>
          <a:prstGeom prst="rect">
            <a:avLst/>
          </a:prstGeom>
          <a:noFill/>
        </p:spPr>
        <p:txBody>
          <a:bodyPr wrap="none" rtlCol="0">
            <a:spAutoFit/>
          </a:bodyPr>
          <a:lstStyle/>
          <a:p>
            <a:r>
              <a:rPr lang="fr-FR" dirty="0">
                <a:solidFill>
                  <a:schemeClr val="hlink"/>
                </a:solidFill>
              </a:rPr>
              <a:t>Rencontres techniques avec les Constructeurs   </a:t>
            </a:r>
            <a:r>
              <a:rPr lang="fr-FR" sz="1600" i="1" dirty="0">
                <a:solidFill>
                  <a:schemeClr val="hlink"/>
                </a:solidFill>
              </a:rPr>
              <a:t>pause café – pause déjeuner</a:t>
            </a:r>
            <a:endParaRPr lang="fr-FR" sz="1600" i="1" dirty="0"/>
          </a:p>
        </p:txBody>
      </p:sp>
      <p:sp>
        <p:nvSpPr>
          <p:cNvPr id="34" name="Text Box 5"/>
          <p:cNvSpPr txBox="1">
            <a:spLocks noChangeArrowheads="1"/>
          </p:cNvSpPr>
          <p:nvPr/>
        </p:nvSpPr>
        <p:spPr bwMode="auto">
          <a:xfrm>
            <a:off x="600337" y="1456088"/>
            <a:ext cx="27641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Vendredi 5 décembre</a:t>
            </a:r>
          </a:p>
        </p:txBody>
      </p:sp>
      <p:sp>
        <p:nvSpPr>
          <p:cNvPr id="38" name="Rectangle 2"/>
          <p:cNvSpPr>
            <a:spLocks noChangeArrowheads="1"/>
          </p:cNvSpPr>
          <p:nvPr/>
        </p:nvSpPr>
        <p:spPr bwMode="auto">
          <a:xfrm>
            <a:off x="621921" y="3503239"/>
            <a:ext cx="8316279" cy="2808287"/>
          </a:xfrm>
          <a:prstGeom prst="rect">
            <a:avLst/>
          </a:prstGeom>
          <a:gradFill flip="none" rotWithShape="1">
            <a:gsLst>
              <a:gs pos="80000">
                <a:srgbClr val="8080BE"/>
              </a:gs>
              <a:gs pos="11000">
                <a:srgbClr val="FFFFFF">
                  <a:lumMod val="34000"/>
                  <a:lumOff val="66000"/>
                </a:srgbClr>
              </a:gs>
              <a:gs pos="100000">
                <a:schemeClr val="bg2"/>
              </a:gs>
            </a:gsLst>
            <a:lin ang="18900000" scaled="1"/>
            <a:tileRect/>
          </a:gradFill>
          <a:ln>
            <a:noFill/>
          </a:ln>
          <a:effectLst/>
        </p:spPr>
        <p:txBody>
          <a:bodyPr wrap="none" anchor="ctr"/>
          <a:lstStyle/>
          <a:p>
            <a:endParaRPr lang="fr-FR"/>
          </a:p>
        </p:txBody>
      </p:sp>
      <p:pic>
        <p:nvPicPr>
          <p:cNvPr id="76" name="Picture 22" descr="came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655" y="3753105"/>
            <a:ext cx="1275766" cy="3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185" y="3700592"/>
            <a:ext cx="975006" cy="487503"/>
          </a:xfrm>
          <a:prstGeom prst="rect">
            <a:avLst/>
          </a:prstGeom>
        </p:spPr>
      </p:pic>
      <p:pic>
        <p:nvPicPr>
          <p:cNvPr id="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102" y="3687032"/>
            <a:ext cx="828000" cy="51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Imag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8974" y="3760668"/>
            <a:ext cx="1451991" cy="373550"/>
          </a:xfrm>
          <a:prstGeom prst="rect">
            <a:avLst/>
          </a:prstGeom>
          <a:solidFill>
            <a:schemeClr val="bg1"/>
          </a:solidFill>
        </p:spPr>
      </p:pic>
      <p:pic>
        <p:nvPicPr>
          <p:cNvPr id="80" name="Imag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721" y="4627397"/>
            <a:ext cx="1962150" cy="273050"/>
          </a:xfrm>
          <a:prstGeom prst="rect">
            <a:avLst/>
          </a:prstGeom>
          <a:solidFill>
            <a:schemeClr val="bg1"/>
          </a:solidFill>
        </p:spPr>
      </p:pic>
      <p:pic>
        <p:nvPicPr>
          <p:cNvPr id="81" name="Picture 2" descr="Eloi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6764" y="3781443"/>
            <a:ext cx="972108" cy="3627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9169" y="5361628"/>
            <a:ext cx="1336651" cy="3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Rectangle 73"/>
          <p:cNvSpPr/>
          <p:nvPr/>
        </p:nvSpPr>
        <p:spPr>
          <a:xfrm>
            <a:off x="7879596" y="5422667"/>
            <a:ext cx="536904" cy="24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 name="Picture 12" descr="Carl_Zeiss"/>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4664" y="5285715"/>
            <a:ext cx="572392" cy="55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 56"/>
          <p:cNvPicPr>
            <a:picLocks noChangeAspect="1"/>
          </p:cNvPicPr>
          <p:nvPr/>
        </p:nvPicPr>
        <p:blipFill rotWithShape="1">
          <a:blip r:embed="rId12">
            <a:extLst>
              <a:ext uri="{28A0092B-C50C-407E-A947-70E740481C1C}">
                <a14:useLocalDpi xmlns:a14="http://schemas.microsoft.com/office/drawing/2010/main" val="0"/>
              </a:ext>
            </a:extLst>
          </a:blip>
          <a:srcRect b="35882"/>
          <a:stretch/>
        </p:blipFill>
        <p:spPr>
          <a:xfrm>
            <a:off x="6075039" y="5393557"/>
            <a:ext cx="1486785" cy="376042"/>
          </a:xfrm>
          <a:prstGeom prst="rect">
            <a:avLst/>
          </a:prstGeom>
        </p:spPr>
      </p:pic>
      <p:pic>
        <p:nvPicPr>
          <p:cNvPr id="72" name="Image 7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60066" y="5358681"/>
            <a:ext cx="1351502" cy="386143"/>
          </a:xfrm>
          <a:prstGeom prst="rect">
            <a:avLst/>
          </a:prstGeom>
        </p:spPr>
      </p:pic>
      <p:pic>
        <p:nvPicPr>
          <p:cNvPr id="4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r="12821" b="26452"/>
          <a:stretch/>
        </p:blipFill>
        <p:spPr bwMode="auto">
          <a:xfrm>
            <a:off x="736944" y="5338058"/>
            <a:ext cx="891344" cy="3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Imag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93322" y="4553803"/>
            <a:ext cx="1309164" cy="476059"/>
          </a:xfrm>
          <a:prstGeom prst="rect">
            <a:avLst/>
          </a:prstGeom>
        </p:spPr>
      </p:pic>
      <p:pic>
        <p:nvPicPr>
          <p:cNvPr id="47" name="Image 4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00976" y="4614977"/>
            <a:ext cx="931662" cy="374192"/>
          </a:xfrm>
          <a:prstGeom prst="rect">
            <a:avLst/>
          </a:prstGeom>
        </p:spPr>
      </p:pic>
      <p:pic>
        <p:nvPicPr>
          <p:cNvPr id="48" name="Image 47"/>
          <p:cNvPicPr>
            <a:picLocks noChangeAspect="1"/>
          </p:cNvPicPr>
          <p:nvPr/>
        </p:nvPicPr>
        <p:blipFill rotWithShape="1">
          <a:blip r:embed="rId17" cstate="print">
            <a:extLst>
              <a:ext uri="{28A0092B-C50C-407E-A947-70E740481C1C}">
                <a14:useLocalDpi xmlns:a14="http://schemas.microsoft.com/office/drawing/2010/main" val="0"/>
              </a:ext>
            </a:extLst>
          </a:blip>
          <a:srcRect l="5026" r="9213"/>
          <a:stretch/>
        </p:blipFill>
        <p:spPr>
          <a:xfrm>
            <a:off x="6069191" y="4577010"/>
            <a:ext cx="1500025" cy="458931"/>
          </a:xfrm>
          <a:prstGeom prst="rect">
            <a:avLst/>
          </a:prstGeom>
        </p:spPr>
      </p:pic>
      <p:pic>
        <p:nvPicPr>
          <p:cNvPr id="49" name="Picture 6" descr="SienTe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925" y="5358681"/>
            <a:ext cx="1163779" cy="358086"/>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5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49971" y="3700592"/>
            <a:ext cx="972108" cy="499556"/>
          </a:xfrm>
          <a:prstGeom prst="rect">
            <a:avLst/>
          </a:prstGeom>
        </p:spPr>
      </p:pic>
      <p:sp>
        <p:nvSpPr>
          <p:cNvPr id="31" name="Text Box 10">
            <a:extLst>
              <a:ext uri="{FF2B5EF4-FFF2-40B4-BE49-F238E27FC236}">
                <a16:creationId xmlns:a16="http://schemas.microsoft.com/office/drawing/2014/main" id="{40D47139-ACE5-4FFA-B63C-251B247FF591}"/>
              </a:ext>
            </a:extLst>
          </p:cNvPr>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pic>
        <p:nvPicPr>
          <p:cNvPr id="3" name="Image 2">
            <a:extLst>
              <a:ext uri="{FF2B5EF4-FFF2-40B4-BE49-F238E27FC236}">
                <a16:creationId xmlns:a16="http://schemas.microsoft.com/office/drawing/2014/main" id="{2BE02FDD-6600-4173-B33B-8532812A2AB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93153" y="4590168"/>
            <a:ext cx="774876" cy="373298"/>
          </a:xfrm>
          <a:prstGeom prst="rect">
            <a:avLst/>
          </a:prstGeom>
        </p:spPr>
      </p:pic>
      <p:sp>
        <p:nvSpPr>
          <p:cNvPr id="26" name="Text Box 5">
            <a:extLst>
              <a:ext uri="{FF2B5EF4-FFF2-40B4-BE49-F238E27FC236}">
                <a16:creationId xmlns:a16="http://schemas.microsoft.com/office/drawing/2014/main" id="{1F8D5704-9724-448B-BF63-662ADB0B07EA}"/>
              </a:ext>
            </a:extLst>
          </p:cNvPr>
          <p:cNvSpPr txBox="1">
            <a:spLocks noChangeArrowheads="1"/>
          </p:cNvSpPr>
          <p:nvPr/>
        </p:nvSpPr>
        <p:spPr bwMode="auto">
          <a:xfrm>
            <a:off x="600337" y="519457"/>
            <a:ext cx="23503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Jeudi 4 décembre</a:t>
            </a:r>
          </a:p>
        </p:txBody>
      </p:sp>
      <p:sp>
        <p:nvSpPr>
          <p:cNvPr id="2" name="Rectangle 1">
            <a:extLst>
              <a:ext uri="{FF2B5EF4-FFF2-40B4-BE49-F238E27FC236}">
                <a16:creationId xmlns:a16="http://schemas.microsoft.com/office/drawing/2014/main" id="{811BBE37-9ADD-4B97-A2D0-8AC4743F9E93}"/>
              </a:ext>
            </a:extLst>
          </p:cNvPr>
          <p:cNvSpPr/>
          <p:nvPr/>
        </p:nvSpPr>
        <p:spPr>
          <a:xfrm>
            <a:off x="648928" y="1009812"/>
            <a:ext cx="7435850" cy="338554"/>
          </a:xfrm>
          <a:prstGeom prst="rect">
            <a:avLst/>
          </a:prstGeom>
        </p:spPr>
        <p:txBody>
          <a:bodyPr wrap="square">
            <a:spAutoFit/>
          </a:bodyPr>
          <a:lstStyle/>
          <a:p>
            <a:pPr eaLnBrk="1" hangingPunct="1">
              <a:spcBef>
                <a:spcPts val="500"/>
              </a:spcBef>
              <a:spcAft>
                <a:spcPts val="500"/>
              </a:spcAft>
            </a:pPr>
            <a:r>
              <a:rPr lang="fr-FR" sz="1600" dirty="0">
                <a:solidFill>
                  <a:schemeClr val="hlink"/>
                </a:solidFill>
              </a:rPr>
              <a:t>13h45 - 14h15 : </a:t>
            </a:r>
            <a:r>
              <a:rPr lang="fr-FR" sz="1600" b="1" dirty="0">
                <a:solidFill>
                  <a:schemeClr val="hlink"/>
                </a:solidFill>
              </a:rPr>
              <a:t>Assemblée Générale</a:t>
            </a:r>
          </a:p>
        </p:txBody>
      </p:sp>
      <p:pic>
        <p:nvPicPr>
          <p:cNvPr id="5" name="Graphique 4">
            <a:extLst>
              <a:ext uri="{FF2B5EF4-FFF2-40B4-BE49-F238E27FC236}">
                <a16:creationId xmlns:a16="http://schemas.microsoft.com/office/drawing/2014/main" id="{AA463A99-D2EC-4060-B11C-E9E324AE88E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60944" y="4510384"/>
            <a:ext cx="774876" cy="478785"/>
          </a:xfrm>
          <a:prstGeom prst="rect">
            <a:avLst/>
          </a:prstGeom>
        </p:spPr>
      </p:pic>
    </p:spTree>
  </p:cSld>
  <p:clrMapOvr>
    <a:masterClrMapping/>
  </p:clrMapOvr>
  <p:transition spd="med" advClick="0" advTm="6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4" r="2487" b="6973"/>
          <a:stretch/>
        </p:blipFill>
        <p:spPr bwMode="auto">
          <a:xfrm>
            <a:off x="1165531" y="1988875"/>
            <a:ext cx="6996461" cy="442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8" name="Picture 56" descr="gn_meb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671323" y="6488668"/>
            <a:ext cx="7984878" cy="369332"/>
          </a:xfrm>
          <a:prstGeom prst="rect">
            <a:avLst/>
          </a:prstGeom>
          <a:noFill/>
        </p:spPr>
        <p:txBody>
          <a:bodyPr wrap="none" rtlCol="0">
            <a:spAutoFit/>
          </a:bodyPr>
          <a:lstStyle/>
          <a:p>
            <a:r>
              <a:rPr lang="fr-FR" dirty="0">
                <a:solidFill>
                  <a:schemeClr val="hlink"/>
                </a:solidFill>
              </a:rPr>
              <a:t>Rencontres techniques avec les Constructeurs   </a:t>
            </a:r>
            <a:r>
              <a:rPr lang="fr-FR" sz="1600" i="1" dirty="0">
                <a:solidFill>
                  <a:schemeClr val="hlink"/>
                </a:solidFill>
              </a:rPr>
              <a:t>pause café – pause déjeuner</a:t>
            </a:r>
            <a:endParaRPr lang="fr-FR" sz="1600" i="1" dirty="0"/>
          </a:p>
        </p:txBody>
      </p:sp>
      <p:cxnSp>
        <p:nvCxnSpPr>
          <p:cNvPr id="81" name="Connecteur droit avec flèche 80"/>
          <p:cNvCxnSpPr>
            <a:cxnSpLocks/>
          </p:cNvCxnSpPr>
          <p:nvPr/>
        </p:nvCxnSpPr>
        <p:spPr>
          <a:xfrm flipV="1">
            <a:off x="3563888" y="2963827"/>
            <a:ext cx="1212815" cy="720010"/>
          </a:xfrm>
          <a:prstGeom prst="straightConnector1">
            <a:avLst/>
          </a:prstGeom>
          <a:ln w="38100">
            <a:solidFill>
              <a:srgbClr val="0099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2273128" y="3683837"/>
            <a:ext cx="565296" cy="1440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231088" y="3590824"/>
            <a:ext cx="676788" cy="307777"/>
          </a:xfrm>
          <a:prstGeom prst="rect">
            <a:avLst/>
          </a:prstGeom>
          <a:noFill/>
        </p:spPr>
        <p:txBody>
          <a:bodyPr wrap="none" rtlCol="0">
            <a:spAutoFit/>
          </a:bodyPr>
          <a:lstStyle/>
          <a:p>
            <a:r>
              <a:rPr lang="fr-FR" sz="1400" b="1" dirty="0">
                <a:latin typeface="Calibri" panose="020F0502020204030204" pitchFamily="34" charset="0"/>
                <a:cs typeface="Calibri" panose="020F0502020204030204" pitchFamily="34" charset="0"/>
              </a:rPr>
              <a:t>Amphi</a:t>
            </a:r>
          </a:p>
        </p:txBody>
      </p:sp>
      <p:sp>
        <p:nvSpPr>
          <p:cNvPr id="35" name="Text Box 15"/>
          <p:cNvSpPr txBox="1">
            <a:spLocks noChangeArrowheads="1"/>
          </p:cNvSpPr>
          <p:nvPr/>
        </p:nvSpPr>
        <p:spPr bwMode="auto">
          <a:xfrm>
            <a:off x="1412758" y="731655"/>
            <a:ext cx="59406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400" b="1" dirty="0">
                <a:solidFill>
                  <a:srgbClr val="009900"/>
                </a:solidFill>
                <a:latin typeface="Arial Narrow" panose="020B0606020202030204" pitchFamily="34" charset="0"/>
              </a:rPr>
              <a:t>La pause constructeurs</a:t>
            </a:r>
          </a:p>
          <a:p>
            <a:pPr algn="ctr" eaLnBrk="1" hangingPunct="1"/>
            <a:r>
              <a:rPr lang="fr-FR" sz="2000" dirty="0">
                <a:solidFill>
                  <a:srgbClr val="009900"/>
                </a:solidFill>
                <a:latin typeface="Arial Narrow" panose="020B0606020202030204" pitchFamily="34" charset="0"/>
              </a:rPr>
              <a:t>tour 44, 1</a:t>
            </a:r>
            <a:r>
              <a:rPr lang="fr-FR" sz="2000" baseline="30000" dirty="0">
                <a:solidFill>
                  <a:srgbClr val="009900"/>
                </a:solidFill>
                <a:latin typeface="Arial Narrow" panose="020B0606020202030204" pitchFamily="34" charset="0"/>
              </a:rPr>
              <a:t>er</a:t>
            </a:r>
            <a:r>
              <a:rPr lang="fr-FR" sz="2000" dirty="0">
                <a:solidFill>
                  <a:srgbClr val="009900"/>
                </a:solidFill>
                <a:latin typeface="Arial Narrow" panose="020B0606020202030204" pitchFamily="34" charset="0"/>
              </a:rPr>
              <a:t> étage, salle 102</a:t>
            </a:r>
          </a:p>
          <a:p>
            <a:pPr algn="ctr" eaLnBrk="1" hangingPunct="1"/>
            <a:r>
              <a:rPr lang="fr-FR" sz="2000" dirty="0">
                <a:solidFill>
                  <a:srgbClr val="009900"/>
                </a:solidFill>
                <a:latin typeface="Arial Narrow" panose="020B0606020202030204" pitchFamily="34" charset="0"/>
              </a:rPr>
              <a:t>Centre International de Conférences Jussieu </a:t>
            </a:r>
          </a:p>
        </p:txBody>
      </p:sp>
      <p:sp>
        <p:nvSpPr>
          <p:cNvPr id="34" name="Text Box 10">
            <a:extLst>
              <a:ext uri="{FF2B5EF4-FFF2-40B4-BE49-F238E27FC236}">
                <a16:creationId xmlns:a16="http://schemas.microsoft.com/office/drawing/2014/main" id="{4849A1C6-7EDF-4DBB-B688-3F1A685F97D3}"/>
              </a:ext>
            </a:extLst>
          </p:cNvPr>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spTree>
    <p:extLst>
      <p:ext uri="{BB962C8B-B14F-4D97-AF65-F5344CB8AC3E}">
        <p14:creationId xmlns:p14="http://schemas.microsoft.com/office/powerpoint/2010/main" val="2361467712"/>
      </p:ext>
    </p:ext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10"/>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pic>
        <p:nvPicPr>
          <p:cNvPr id="38918" name="Picture 11"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792EC090-7F67-49B4-BE58-2913A93478B1}"/>
              </a:ext>
            </a:extLst>
          </p:cNvPr>
          <p:cNvSpPr txBox="1">
            <a:spLocks noChangeArrowheads="1"/>
          </p:cNvSpPr>
          <p:nvPr/>
        </p:nvSpPr>
        <p:spPr bwMode="auto">
          <a:xfrm>
            <a:off x="467544" y="683679"/>
            <a:ext cx="19527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1</a:t>
            </a:r>
            <a:r>
              <a:rPr lang="fr-FR" sz="2000" b="1" baseline="30000" dirty="0"/>
              <a:t>er</a:t>
            </a:r>
            <a:r>
              <a:rPr lang="fr-FR" sz="2000" b="1" dirty="0"/>
              <a:t> jour - matin</a:t>
            </a:r>
          </a:p>
        </p:txBody>
      </p:sp>
      <p:pic>
        <p:nvPicPr>
          <p:cNvPr id="4" name="Image 3">
            <a:extLst>
              <a:ext uri="{FF2B5EF4-FFF2-40B4-BE49-F238E27FC236}">
                <a16:creationId xmlns:a16="http://schemas.microsoft.com/office/drawing/2014/main" id="{954D9244-8473-EB31-D4FE-4DD035CC459E}"/>
              </a:ext>
            </a:extLst>
          </p:cNvPr>
          <p:cNvPicPr>
            <a:picLocks noChangeAspect="1"/>
          </p:cNvPicPr>
          <p:nvPr/>
        </p:nvPicPr>
        <p:blipFill>
          <a:blip r:embed="rId4"/>
          <a:stretch>
            <a:fillRect/>
          </a:stretch>
        </p:blipFill>
        <p:spPr>
          <a:xfrm>
            <a:off x="575556" y="2174145"/>
            <a:ext cx="8455103" cy="2509710"/>
          </a:xfrm>
          <a:prstGeom prst="rect">
            <a:avLst/>
          </a:prstGeom>
        </p:spPr>
      </p:pic>
    </p:spTree>
  </p:cSld>
  <p:clrMapOvr>
    <a:masterClrMapping/>
  </p:clrMapOvr>
  <p:transition spd="med" advClick="0" advTm="15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67544" y="683679"/>
            <a:ext cx="2565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1</a:t>
            </a:r>
            <a:r>
              <a:rPr lang="fr-FR" sz="2000" b="1" baseline="30000" dirty="0"/>
              <a:t>er</a:t>
            </a:r>
            <a:r>
              <a:rPr lang="fr-FR" sz="2000" b="1" dirty="0"/>
              <a:t> jour - après-midi</a:t>
            </a:r>
          </a:p>
        </p:txBody>
      </p:sp>
      <p:sp>
        <p:nvSpPr>
          <p:cNvPr id="8" name="Text Box 10">
            <a:extLst>
              <a:ext uri="{FF2B5EF4-FFF2-40B4-BE49-F238E27FC236}">
                <a16:creationId xmlns:a16="http://schemas.microsoft.com/office/drawing/2014/main" id="{2930B49E-9016-4CB0-A401-C43DAAFF7B68}"/>
              </a:ext>
            </a:extLst>
          </p:cNvPr>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pic>
        <p:nvPicPr>
          <p:cNvPr id="3" name="Image 2">
            <a:extLst>
              <a:ext uri="{FF2B5EF4-FFF2-40B4-BE49-F238E27FC236}">
                <a16:creationId xmlns:a16="http://schemas.microsoft.com/office/drawing/2014/main" id="{F43F4982-B016-6EBD-6FB5-35AFE96F8809}"/>
              </a:ext>
            </a:extLst>
          </p:cNvPr>
          <p:cNvPicPr>
            <a:picLocks noChangeAspect="1"/>
          </p:cNvPicPr>
          <p:nvPr/>
        </p:nvPicPr>
        <p:blipFill>
          <a:blip r:embed="rId4"/>
          <a:stretch>
            <a:fillRect/>
          </a:stretch>
        </p:blipFill>
        <p:spPr>
          <a:xfrm>
            <a:off x="571186" y="1348514"/>
            <a:ext cx="8380325" cy="4996809"/>
          </a:xfrm>
          <a:prstGeom prst="rect">
            <a:avLst/>
          </a:prstGeom>
        </p:spPr>
      </p:pic>
    </p:spTree>
    <p:extLst>
      <p:ext uri="{BB962C8B-B14F-4D97-AF65-F5344CB8AC3E}">
        <p14:creationId xmlns:p14="http://schemas.microsoft.com/office/powerpoint/2010/main" val="1161806983"/>
      </p:ext>
    </p:extLst>
  </p:cSld>
  <p:clrMapOvr>
    <a:masterClrMapping/>
  </p:clrMapOvr>
  <p:transition spd="med" advClick="0" advTm="20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39738" y="692696"/>
            <a:ext cx="21323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2</a:t>
            </a:r>
            <a:r>
              <a:rPr lang="fr-FR" sz="2000" b="1" baseline="30000" dirty="0"/>
              <a:t>ème</a:t>
            </a:r>
            <a:r>
              <a:rPr lang="fr-FR" sz="2000" b="1" dirty="0"/>
              <a:t> jour - matin</a:t>
            </a:r>
          </a:p>
        </p:txBody>
      </p:sp>
      <p:sp>
        <p:nvSpPr>
          <p:cNvPr id="7" name="Text Box 10">
            <a:extLst>
              <a:ext uri="{FF2B5EF4-FFF2-40B4-BE49-F238E27FC236}">
                <a16:creationId xmlns:a16="http://schemas.microsoft.com/office/drawing/2014/main" id="{49A465C3-BC9C-4F26-915E-07207CD22F80}"/>
              </a:ext>
            </a:extLst>
          </p:cNvPr>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pic>
        <p:nvPicPr>
          <p:cNvPr id="3" name="Image 2">
            <a:extLst>
              <a:ext uri="{FF2B5EF4-FFF2-40B4-BE49-F238E27FC236}">
                <a16:creationId xmlns:a16="http://schemas.microsoft.com/office/drawing/2014/main" id="{D2D7AE89-178F-2171-8BBE-11546E876AD1}"/>
              </a:ext>
            </a:extLst>
          </p:cNvPr>
          <p:cNvPicPr>
            <a:picLocks noChangeAspect="1"/>
          </p:cNvPicPr>
          <p:nvPr/>
        </p:nvPicPr>
        <p:blipFill>
          <a:blip r:embed="rId4"/>
          <a:stretch>
            <a:fillRect/>
          </a:stretch>
        </p:blipFill>
        <p:spPr>
          <a:xfrm>
            <a:off x="681967" y="1897711"/>
            <a:ext cx="8188547" cy="2706907"/>
          </a:xfrm>
          <a:prstGeom prst="rect">
            <a:avLst/>
          </a:prstGeom>
        </p:spPr>
      </p:pic>
    </p:spTree>
    <p:extLst>
      <p:ext uri="{BB962C8B-B14F-4D97-AF65-F5344CB8AC3E}">
        <p14:creationId xmlns:p14="http://schemas.microsoft.com/office/powerpoint/2010/main" val="4143858409"/>
      </p:ext>
    </p:extLst>
  </p:cSld>
  <p:clrMapOvr>
    <a:masterClrMapping/>
  </p:clrMapOvr>
  <p:transition spd="med" advClick="0" advTm="20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15" descr="gn_me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0"/>
            <a:ext cx="1320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39738" y="692696"/>
            <a:ext cx="2744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2</a:t>
            </a:r>
            <a:r>
              <a:rPr lang="fr-FR" sz="2000" b="1" baseline="30000" dirty="0"/>
              <a:t>ème</a:t>
            </a:r>
            <a:r>
              <a:rPr lang="fr-FR" sz="2000" b="1" dirty="0"/>
              <a:t> jour - après-midi</a:t>
            </a:r>
          </a:p>
        </p:txBody>
      </p:sp>
      <p:sp>
        <p:nvSpPr>
          <p:cNvPr id="8" name="Text Box 10">
            <a:extLst>
              <a:ext uri="{FF2B5EF4-FFF2-40B4-BE49-F238E27FC236}">
                <a16:creationId xmlns:a16="http://schemas.microsoft.com/office/drawing/2014/main" id="{CBF4A67D-7312-433D-B0EB-6C631C35B382}"/>
              </a:ext>
            </a:extLst>
          </p:cNvPr>
          <p:cNvSpPr txBox="1">
            <a:spLocks noChangeArrowheads="1"/>
          </p:cNvSpPr>
          <p:nvPr/>
        </p:nvSpPr>
        <p:spPr bwMode="auto">
          <a:xfrm>
            <a:off x="665163" y="88900"/>
            <a:ext cx="743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600" b="1" i="1" dirty="0">
                <a:solidFill>
                  <a:schemeClr val="bg1"/>
                </a:solidFill>
              </a:rPr>
              <a:t>Journées pédagogiques </a:t>
            </a:r>
            <a:endParaRPr lang="fr-FR" sz="1600" b="1" i="1" dirty="0">
              <a:solidFill>
                <a:schemeClr val="bg2"/>
              </a:solidFill>
            </a:endParaRPr>
          </a:p>
        </p:txBody>
      </p:sp>
      <p:pic>
        <p:nvPicPr>
          <p:cNvPr id="4" name="Image 3">
            <a:extLst>
              <a:ext uri="{FF2B5EF4-FFF2-40B4-BE49-F238E27FC236}">
                <a16:creationId xmlns:a16="http://schemas.microsoft.com/office/drawing/2014/main" id="{01946AD7-FF46-9781-0C59-1E175FF2207D}"/>
              </a:ext>
            </a:extLst>
          </p:cNvPr>
          <p:cNvPicPr>
            <a:picLocks noChangeAspect="1"/>
          </p:cNvPicPr>
          <p:nvPr/>
        </p:nvPicPr>
        <p:blipFill>
          <a:blip r:embed="rId4"/>
          <a:stretch>
            <a:fillRect/>
          </a:stretch>
        </p:blipFill>
        <p:spPr>
          <a:xfrm>
            <a:off x="539552" y="1892381"/>
            <a:ext cx="8484947" cy="3073238"/>
          </a:xfrm>
          <a:prstGeom prst="rect">
            <a:avLst/>
          </a:prstGeom>
        </p:spPr>
      </p:pic>
    </p:spTree>
  </p:cSld>
  <p:clrMapOvr>
    <a:masterClrMapping/>
  </p:clrMapOvr>
  <p:transition spd="med" advClick="0" advTm="20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40" name="Group 4"/>
          <p:cNvGrpSpPr>
            <a:grpSpLocks/>
          </p:cNvGrpSpPr>
          <p:nvPr/>
        </p:nvGrpSpPr>
        <p:grpSpPr bwMode="auto">
          <a:xfrm>
            <a:off x="7952" y="0"/>
            <a:ext cx="9144000" cy="6858000"/>
            <a:chOff x="0" y="0"/>
            <a:chExt cx="5760" cy="4320"/>
          </a:xfrm>
        </p:grpSpPr>
        <p:sp>
          <p:nvSpPr>
            <p:cNvPr id="45064" name="Rectangle 5"/>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sz="2400">
                <a:latin typeface="Times New Roman" pitchFamily="18" charset="0"/>
              </a:endParaRPr>
            </a:p>
          </p:txBody>
        </p:sp>
        <p:sp>
          <p:nvSpPr>
            <p:cNvPr id="45065"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nvGrpSpPr>
            <p:cNvPr id="45066" name="Group 7"/>
            <p:cNvGrpSpPr>
              <a:grpSpLocks/>
            </p:cNvGrpSpPr>
            <p:nvPr/>
          </p:nvGrpSpPr>
          <p:grpSpPr bwMode="auto">
            <a:xfrm>
              <a:off x="0" y="672"/>
              <a:ext cx="1806" cy="1989"/>
              <a:chOff x="0" y="672"/>
              <a:chExt cx="1806" cy="1989"/>
            </a:xfrm>
          </p:grpSpPr>
          <p:sp>
            <p:nvSpPr>
              <p:cNvPr id="45067" name="Rectangle 8"/>
              <p:cNvSpPr>
                <a:spLocks noChangeArrowheads="1"/>
              </p:cNvSpPr>
              <p:nvPr/>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68" name="Rectangle 9"/>
              <p:cNvSpPr>
                <a:spLocks noChangeArrowheads="1"/>
              </p:cNvSpPr>
              <p:nvPr/>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69" name="Rectangle 10"/>
              <p:cNvSpPr>
                <a:spLocks noChangeArrowheads="1"/>
              </p:cNvSpPr>
              <p:nvPr/>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0" name="Rectangle 11"/>
              <p:cNvSpPr>
                <a:spLocks noChangeArrowheads="1"/>
              </p:cNvSpPr>
              <p:nvPr/>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1" name="Rectangle 12"/>
              <p:cNvSpPr>
                <a:spLocks noChangeArrowheads="1"/>
              </p:cNvSpPr>
              <p:nvPr/>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2" name="Rectangle 13"/>
              <p:cNvSpPr>
                <a:spLocks noChangeArrowheads="1"/>
              </p:cNvSpPr>
              <p:nvPr/>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3" name="Rectangle 14"/>
              <p:cNvSpPr>
                <a:spLocks noChangeArrowheads="1"/>
              </p:cNvSpPr>
              <p:nvPr/>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4" name="Rectangle 15"/>
              <p:cNvSpPr>
                <a:spLocks noChangeArrowheads="1"/>
              </p:cNvSpPr>
              <p:nvPr/>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5" name="Rectangle 16"/>
              <p:cNvSpPr>
                <a:spLocks noChangeArrowheads="1"/>
              </p:cNvSpPr>
              <p:nvPr/>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sp>
            <p:nvSpPr>
              <p:cNvPr id="45076" name="Rectangle 17"/>
              <p:cNvSpPr>
                <a:spLocks noChangeArrowheads="1"/>
              </p:cNvSpPr>
              <p:nvPr/>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2400">
                  <a:latin typeface="Times New Roman" pitchFamily="18" charset="0"/>
                </a:endParaRPr>
              </a:p>
            </p:txBody>
          </p:sp>
        </p:grpSp>
      </p:grpSp>
      <p:sp>
        <p:nvSpPr>
          <p:cNvPr id="167938" name="WordArt 2"/>
          <p:cNvSpPr>
            <a:spLocks noChangeArrowheads="1" noChangeShapeType="1" noTextEdit="1"/>
          </p:cNvSpPr>
          <p:nvPr/>
        </p:nvSpPr>
        <p:spPr bwMode="auto">
          <a:xfrm>
            <a:off x="2303463" y="2565400"/>
            <a:ext cx="6705600"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algn="ctr"/>
            <a:r>
              <a:rPr lang="fr-FR" sz="4800" kern="10" spc="-440" dirty="0">
                <a:gradFill rotWithShape="1">
                  <a:gsLst>
                    <a:gs pos="0">
                      <a:schemeClr val="bg2"/>
                    </a:gs>
                    <a:gs pos="100000">
                      <a:schemeClr val="folHlink"/>
                    </a:gs>
                  </a:gsLst>
                  <a:lin ang="5400000" scaled="1"/>
                </a:gradFill>
                <a:latin typeface="+mj-lt"/>
                <a:cs typeface="Arial" pitchFamily="34" charset="0"/>
              </a:rPr>
              <a:t>Bonnes  Journées</a:t>
            </a:r>
          </a:p>
          <a:p>
            <a:pPr algn="ctr"/>
            <a:r>
              <a:rPr lang="fr-FR" sz="4800" kern="10" spc="-440" dirty="0">
                <a:gradFill rotWithShape="1">
                  <a:gsLst>
                    <a:gs pos="0">
                      <a:schemeClr val="bg2"/>
                    </a:gs>
                    <a:gs pos="100000">
                      <a:schemeClr val="folHlink"/>
                    </a:gs>
                  </a:gsLst>
                  <a:lin ang="5400000" scaled="1"/>
                </a:gradFill>
                <a:latin typeface="+mj-lt"/>
                <a:cs typeface="Arial" pitchFamily="34" charset="0"/>
              </a:rPr>
              <a:t>à toutes et à tous</a:t>
            </a:r>
          </a:p>
        </p:txBody>
      </p:sp>
      <p:sp>
        <p:nvSpPr>
          <p:cNvPr id="45060" name="Rectangle 18"/>
          <p:cNvSpPr>
            <a:spLocks noChangeArrowheads="1"/>
          </p:cNvSpPr>
          <p:nvPr/>
        </p:nvSpPr>
        <p:spPr bwMode="auto">
          <a:xfrm>
            <a:off x="636588" y="642778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fr-FR" sz="1200"/>
          </a:p>
        </p:txBody>
      </p:sp>
      <p:sp>
        <p:nvSpPr>
          <p:cNvPr id="45061" name="Rectangle 19"/>
          <p:cNvSpPr>
            <a:spLocks noChangeArrowheads="1"/>
          </p:cNvSpPr>
          <p:nvPr/>
        </p:nvSpPr>
        <p:spPr bwMode="auto">
          <a:xfrm>
            <a:off x="3303588" y="64277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lang="fr-FR" sz="1200"/>
          </a:p>
        </p:txBody>
      </p:sp>
      <p:pic>
        <p:nvPicPr>
          <p:cNvPr id="167959" name="Picture 23" descr="meba_sfp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333375"/>
            <a:ext cx="623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24"/>
          <p:cNvSpPr>
            <a:spLocks noChangeArrowheads="1"/>
          </p:cNvSpPr>
          <p:nvPr/>
        </p:nvSpPr>
        <p:spPr bwMode="auto">
          <a:xfrm>
            <a:off x="3419475" y="0"/>
            <a:ext cx="5724525" cy="35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dissolve">
                                      <p:cBhvr>
                                        <p:cTn id="7" dur="1000"/>
                                        <p:tgtEl>
                                          <p:spTgt spid="167940"/>
                                        </p:tgtEl>
                                      </p:cBhvr>
                                    </p:animEffect>
                                  </p:childTnLst>
                                </p:cTn>
                              </p:par>
                              <p:par>
                                <p:cTn id="8" presetID="9" presetClass="entr" presetSubtype="0" fill="hold" nodeType="withEffect">
                                  <p:stCondLst>
                                    <p:cond delay="0"/>
                                  </p:stCondLst>
                                  <p:childTnLst>
                                    <p:set>
                                      <p:cBhvr>
                                        <p:cTn id="9" dur="1" fill="hold">
                                          <p:stCondLst>
                                            <p:cond delay="0"/>
                                          </p:stCondLst>
                                        </p:cTn>
                                        <p:tgtEl>
                                          <p:spTgt spid="167959"/>
                                        </p:tgtEl>
                                        <p:attrNameLst>
                                          <p:attrName>style.visibility</p:attrName>
                                        </p:attrNameLst>
                                      </p:cBhvr>
                                      <p:to>
                                        <p:strVal val="visible"/>
                                      </p:to>
                                    </p:set>
                                    <p:animEffect transition="in" filter="dissolve">
                                      <p:cBhvr>
                                        <p:cTn id="10" dur="1000"/>
                                        <p:tgtEl>
                                          <p:spTgt spid="167959"/>
                                        </p:tgtEl>
                                      </p:cBhvr>
                                    </p:animEffect>
                                  </p:childTnLst>
                                </p:cTn>
                              </p:par>
                            </p:childTnLst>
                          </p:cTn>
                        </p:par>
                        <p:par>
                          <p:cTn id="11" fill="hold" nodeType="afterGroup">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67938"/>
                                        </p:tgtEl>
                                        <p:attrNameLst>
                                          <p:attrName>style.visibility</p:attrName>
                                        </p:attrNameLst>
                                      </p:cBhvr>
                                      <p:to>
                                        <p:strVal val="visible"/>
                                      </p:to>
                                    </p:set>
                                    <p:anim calcmode="lin" valueType="num">
                                      <p:cBhvr>
                                        <p:cTn id="14" dur="1000" fill="hold"/>
                                        <p:tgtEl>
                                          <p:spTgt spid="167938"/>
                                        </p:tgtEl>
                                        <p:attrNameLst>
                                          <p:attrName>ppt_w</p:attrName>
                                        </p:attrNameLst>
                                      </p:cBhvr>
                                      <p:tavLst>
                                        <p:tav tm="0">
                                          <p:val>
                                            <p:fltVal val="0"/>
                                          </p:val>
                                        </p:tav>
                                        <p:tav tm="100000">
                                          <p:val>
                                            <p:strVal val="#ppt_w"/>
                                          </p:val>
                                        </p:tav>
                                      </p:tavLst>
                                    </p:anim>
                                    <p:anim calcmode="lin" valueType="num">
                                      <p:cBhvr>
                                        <p:cTn id="15" dur="1000" fill="hold"/>
                                        <p:tgtEl>
                                          <p:spTgt spid="167938"/>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000"/>
                            </p:stCondLst>
                            <p:childTnLst>
                              <p:par>
                                <p:cTn id="17" presetID="9" presetClass="exit" presetSubtype="0" fill="hold" grpId="1" nodeType="afterEffect">
                                  <p:stCondLst>
                                    <p:cond delay="3000"/>
                                  </p:stCondLst>
                                  <p:childTnLst>
                                    <p:animEffect transition="out" filter="dissolve">
                                      <p:cBhvr>
                                        <p:cTn id="18" dur="1000"/>
                                        <p:tgtEl>
                                          <p:spTgt spid="167938"/>
                                        </p:tgtEl>
                                      </p:cBhvr>
                                    </p:animEffect>
                                    <p:set>
                                      <p:cBhvr>
                                        <p:cTn id="19" dur="1" fill="hold">
                                          <p:stCondLst>
                                            <p:cond delay="999"/>
                                          </p:stCondLst>
                                        </p:cTn>
                                        <p:tgtEl>
                                          <p:spTgt spid="167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879475" y="84138"/>
            <a:ext cx="1184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Contact</a:t>
            </a:r>
          </a:p>
        </p:txBody>
      </p:sp>
      <p:sp>
        <p:nvSpPr>
          <p:cNvPr id="7172" name="Text Box 8"/>
          <p:cNvSpPr txBox="1">
            <a:spLocks noChangeArrowheads="1"/>
          </p:cNvSpPr>
          <p:nvPr/>
        </p:nvSpPr>
        <p:spPr bwMode="auto">
          <a:xfrm>
            <a:off x="5903913" y="2133600"/>
            <a:ext cx="210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b="1">
                <a:latin typeface="Comic Sans MS" pitchFamily="66" charset="0"/>
              </a:rPr>
              <a:t>pour tout renseignement :</a:t>
            </a:r>
          </a:p>
        </p:txBody>
      </p:sp>
      <p:pic>
        <p:nvPicPr>
          <p:cNvPr id="7173" name="Picture 9" descr="3d_emai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2565400"/>
            <a:ext cx="6842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gn_meba_sfp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620713"/>
            <a:ext cx="6156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cont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2673350"/>
            <a:ext cx="9271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3"/>
          <p:cNvSpPr txBox="1">
            <a:spLocks noChangeArrowheads="1"/>
          </p:cNvSpPr>
          <p:nvPr/>
        </p:nvSpPr>
        <p:spPr bwMode="auto">
          <a:xfrm>
            <a:off x="5903913" y="3545322"/>
            <a:ext cx="16859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b="1" dirty="0">
                <a:latin typeface="Comic Sans MS" pitchFamily="66" charset="0"/>
              </a:rPr>
              <a:t>GN-MEBA / SFP</a:t>
            </a:r>
          </a:p>
          <a:p>
            <a:pPr eaLnBrk="1" hangingPunct="1"/>
            <a:r>
              <a:rPr lang="fr-FR" sz="1200" b="1" dirty="0">
                <a:latin typeface="Comic Sans MS" pitchFamily="66" charset="0"/>
              </a:rPr>
              <a:t>33, rue </a:t>
            </a:r>
            <a:r>
              <a:rPr lang="fr-FR" sz="1200" b="1" dirty="0" err="1">
                <a:latin typeface="Comic Sans MS" pitchFamily="66" charset="0"/>
              </a:rPr>
              <a:t>Croulebarbe</a:t>
            </a:r>
            <a:endParaRPr lang="fr-FR" sz="1200" b="1" dirty="0">
              <a:latin typeface="Comic Sans MS" pitchFamily="66" charset="0"/>
            </a:endParaRPr>
          </a:p>
          <a:p>
            <a:pPr eaLnBrk="1" hangingPunct="1"/>
            <a:r>
              <a:rPr lang="fr-FR" sz="1200" b="1" dirty="0">
                <a:latin typeface="Comic Sans MS" pitchFamily="66" charset="0"/>
              </a:rPr>
              <a:t>75013  PARIS :</a:t>
            </a:r>
          </a:p>
        </p:txBody>
      </p:sp>
      <p:sp>
        <p:nvSpPr>
          <p:cNvPr id="2" name="ZoneTexte 1"/>
          <p:cNvSpPr txBox="1"/>
          <p:nvPr/>
        </p:nvSpPr>
        <p:spPr>
          <a:xfrm>
            <a:off x="5821493" y="4972769"/>
            <a:ext cx="1850763" cy="276999"/>
          </a:xfrm>
          <a:prstGeom prst="rect">
            <a:avLst/>
          </a:prstGeom>
          <a:noFill/>
        </p:spPr>
        <p:txBody>
          <a:bodyPr wrap="none" rtlCol="0">
            <a:spAutoFit/>
          </a:bodyPr>
          <a:lstStyle/>
          <a:p>
            <a:r>
              <a:rPr lang="fr-FR" sz="1200" u="sng" dirty="0">
                <a:solidFill>
                  <a:srgbClr val="0000FF"/>
                </a:solidFill>
                <a:latin typeface="Arial Black" pitchFamily="34" charset="0"/>
              </a:rPr>
              <a:t>Plaquette GN-MEBA</a:t>
            </a:r>
          </a:p>
        </p:txBody>
      </p:sp>
      <p:sp>
        <p:nvSpPr>
          <p:cNvPr id="12" name="Text Box 5"/>
          <p:cNvSpPr txBox="1">
            <a:spLocks noChangeArrowheads="1"/>
          </p:cNvSpPr>
          <p:nvPr/>
        </p:nvSpPr>
        <p:spPr bwMode="auto">
          <a:xfrm>
            <a:off x="1100825" y="1983086"/>
            <a:ext cx="212423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i="1" u="sng" dirty="0">
                <a:solidFill>
                  <a:srgbClr val="0000FF"/>
                </a:solidFill>
              </a:rPr>
              <a:t>Les membres du bureau </a:t>
            </a:r>
            <a:r>
              <a:rPr lang="fr-FR" sz="1200" i="1" dirty="0">
                <a:solidFill>
                  <a:srgbClr val="0000FF"/>
                </a:solidFill>
              </a:rPr>
              <a:t>:</a:t>
            </a:r>
          </a:p>
          <a:p>
            <a:pPr eaLnBrk="1" hangingPunct="1"/>
            <a:r>
              <a:rPr lang="fr-FR" sz="1200" i="1" dirty="0">
                <a:latin typeface="Times New Roman" panose="02020603050405020304" pitchFamily="18" charset="0"/>
                <a:cs typeface="Times New Roman" panose="02020603050405020304" pitchFamily="18" charset="0"/>
              </a:rPr>
              <a:t>(vote AG du 03/12/2024)</a:t>
            </a:r>
          </a:p>
        </p:txBody>
      </p:sp>
      <p:sp>
        <p:nvSpPr>
          <p:cNvPr id="13" name="Text Box 5"/>
          <p:cNvSpPr txBox="1">
            <a:spLocks noChangeArrowheads="1"/>
          </p:cNvSpPr>
          <p:nvPr/>
        </p:nvSpPr>
        <p:spPr bwMode="auto">
          <a:xfrm>
            <a:off x="2519772" y="4472829"/>
            <a:ext cx="1664966" cy="1015663"/>
          </a:xfrm>
          <a:prstGeom prst="rect">
            <a:avLst/>
          </a:prstGeom>
          <a:noFill/>
          <a:ln>
            <a:noFill/>
          </a:ln>
          <a:effec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dirty="0"/>
              <a:t>Denis Boivin</a:t>
            </a:r>
          </a:p>
          <a:p>
            <a:pPr eaLnBrk="1" hangingPunct="1"/>
            <a:r>
              <a:rPr lang="fr-FR" sz="1200" dirty="0"/>
              <a:t>Emmanuel </a:t>
            </a:r>
            <a:r>
              <a:rPr lang="fr-FR" sz="1200" dirty="0" err="1"/>
              <a:t>Cadel</a:t>
            </a:r>
            <a:endParaRPr lang="fr-FR" sz="1200" dirty="0"/>
          </a:p>
          <a:p>
            <a:pPr eaLnBrk="1" hangingPunct="1"/>
            <a:r>
              <a:rPr lang="fr-FR" sz="1200" dirty="0"/>
              <a:t>Philippe </a:t>
            </a:r>
            <a:r>
              <a:rPr lang="fr-FR" sz="1200" dirty="0" err="1"/>
              <a:t>Hallegot</a:t>
            </a:r>
            <a:endParaRPr lang="fr-FR" sz="1200" dirty="0"/>
          </a:p>
          <a:p>
            <a:pPr eaLnBrk="1" hangingPunct="1"/>
            <a:r>
              <a:rPr lang="fr-FR" sz="1200" dirty="0"/>
              <a:t>Alain </a:t>
            </a:r>
            <a:r>
              <a:rPr lang="fr-FR" sz="1200" dirty="0" err="1"/>
              <a:t>Jadin</a:t>
            </a:r>
            <a:endParaRPr lang="fr-FR" sz="1200" dirty="0"/>
          </a:p>
          <a:p>
            <a:pPr eaLnBrk="1" hangingPunct="1"/>
            <a:r>
              <a:rPr lang="fr-FR" sz="1200" dirty="0"/>
              <a:t>Jean-Pierre </a:t>
            </a:r>
            <a:r>
              <a:rPr lang="fr-FR" sz="1200" dirty="0" err="1"/>
              <a:t>Lechaire</a:t>
            </a:r>
            <a:endParaRPr lang="fr-FR" sz="1200" dirty="0"/>
          </a:p>
        </p:txBody>
      </p:sp>
      <p:sp>
        <p:nvSpPr>
          <p:cNvPr id="7170" name="Text Box 5"/>
          <p:cNvSpPr txBox="1">
            <a:spLocks noChangeArrowheads="1"/>
          </p:cNvSpPr>
          <p:nvPr/>
        </p:nvSpPr>
        <p:spPr bwMode="auto">
          <a:xfrm>
            <a:off x="2519772" y="2518891"/>
            <a:ext cx="1737927" cy="2208297"/>
          </a:xfrm>
          <a:prstGeom prst="rect">
            <a:avLst/>
          </a:prstGeom>
          <a:noFill/>
          <a:ln>
            <a:noFill/>
          </a:ln>
          <a:effec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300"/>
              </a:spcAft>
            </a:pPr>
            <a:r>
              <a:rPr lang="fr-FR" sz="1200" dirty="0"/>
              <a:t>François </a:t>
            </a:r>
            <a:r>
              <a:rPr lang="fr-FR" sz="1200" dirty="0" err="1"/>
              <a:t>Brisset</a:t>
            </a:r>
            <a:endParaRPr lang="fr-FR" sz="1200" dirty="0"/>
          </a:p>
          <a:p>
            <a:pPr eaLnBrk="1" hangingPunct="1">
              <a:spcAft>
                <a:spcPts val="0"/>
              </a:spcAft>
            </a:pPr>
            <a:r>
              <a:rPr lang="fr-FR" sz="1200" dirty="0"/>
              <a:t>Florence </a:t>
            </a:r>
            <a:r>
              <a:rPr lang="fr-FR" sz="1200" dirty="0" err="1"/>
              <a:t>Robaut</a:t>
            </a:r>
            <a:endParaRPr lang="fr-FR" sz="1200" dirty="0"/>
          </a:p>
          <a:p>
            <a:pPr eaLnBrk="1" hangingPunct="1">
              <a:spcAft>
                <a:spcPts val="300"/>
              </a:spcAft>
            </a:pPr>
            <a:r>
              <a:rPr lang="fr-FR" sz="1200" dirty="0"/>
              <a:t>Philippe </a:t>
            </a:r>
            <a:r>
              <a:rPr lang="fr-FR" sz="1200" dirty="0" err="1"/>
              <a:t>Jonnard</a:t>
            </a:r>
            <a:endParaRPr lang="fr-FR" sz="1200" dirty="0"/>
          </a:p>
          <a:p>
            <a:pPr marL="0" lvl="1" eaLnBrk="1" hangingPunct="1">
              <a:spcAft>
                <a:spcPts val="300"/>
              </a:spcAft>
            </a:pPr>
            <a:r>
              <a:rPr lang="fr-FR" sz="1200" dirty="0"/>
              <a:t>Christine Gendarme</a:t>
            </a:r>
          </a:p>
          <a:p>
            <a:pPr eaLnBrk="1" hangingPunct="1"/>
            <a:r>
              <a:rPr lang="fr-FR" sz="1200" dirty="0"/>
              <a:t>Guillaume </a:t>
            </a:r>
            <a:r>
              <a:rPr lang="fr-FR" sz="1200" dirty="0" err="1"/>
              <a:t>Wille</a:t>
            </a:r>
            <a:endParaRPr lang="fr-FR" sz="1200" dirty="0"/>
          </a:p>
          <a:p>
            <a:pPr eaLnBrk="1" hangingPunct="1">
              <a:spcAft>
                <a:spcPts val="300"/>
              </a:spcAft>
            </a:pPr>
            <a:r>
              <a:rPr lang="fr-FR" sz="1200" dirty="0"/>
              <a:t>Imène Estève</a:t>
            </a:r>
          </a:p>
          <a:p>
            <a:pPr eaLnBrk="1" hangingPunct="1"/>
            <a:r>
              <a:rPr lang="fr-FR" sz="1200" dirty="0"/>
              <a:t>Christian Mathieu</a:t>
            </a:r>
          </a:p>
          <a:p>
            <a:pPr eaLnBrk="1" hangingPunct="1"/>
            <a:r>
              <a:rPr lang="fr-FR" sz="1200" dirty="0"/>
              <a:t>Sébastien </a:t>
            </a:r>
            <a:r>
              <a:rPr lang="fr-FR" sz="1200" dirty="0" err="1"/>
              <a:t>Pairis</a:t>
            </a:r>
            <a:endParaRPr lang="fr-FR" sz="1200" dirty="0"/>
          </a:p>
          <a:p>
            <a:pPr eaLnBrk="1" hangingPunct="1">
              <a:spcBef>
                <a:spcPts val="600"/>
              </a:spcBef>
              <a:spcAft>
                <a:spcPts val="300"/>
              </a:spcAft>
            </a:pPr>
            <a:r>
              <a:rPr lang="fr-FR" sz="1200" dirty="0"/>
              <a:t>Marie-Eline Couturier</a:t>
            </a:r>
          </a:p>
          <a:p>
            <a:pPr eaLnBrk="1" hangingPunct="1">
              <a:spcAft>
                <a:spcPts val="0"/>
              </a:spcAft>
            </a:pPr>
            <a:endParaRPr lang="fr-FR" sz="1200" dirty="0"/>
          </a:p>
        </p:txBody>
      </p:sp>
      <p:sp>
        <p:nvSpPr>
          <p:cNvPr id="4" name="ZoneTexte 3"/>
          <p:cNvSpPr txBox="1"/>
          <p:nvPr/>
        </p:nvSpPr>
        <p:spPr>
          <a:xfrm>
            <a:off x="1806115" y="4472829"/>
            <a:ext cx="713657" cy="276999"/>
          </a:xfrm>
          <a:prstGeom prst="rect">
            <a:avLst/>
          </a:prstGeom>
          <a:noFill/>
        </p:spPr>
        <p:txBody>
          <a:bodyPr wrap="none" rtlCol="0">
            <a:spAutoFit/>
          </a:bodyPr>
          <a:lstStyle/>
          <a:p>
            <a:r>
              <a:rPr lang="fr-FR" sz="1200" i="1" dirty="0"/>
              <a:t>et aussi</a:t>
            </a:r>
          </a:p>
        </p:txBody>
      </p:sp>
      <p:sp>
        <p:nvSpPr>
          <p:cNvPr id="15" name="Text Box 5"/>
          <p:cNvSpPr txBox="1">
            <a:spLocks noChangeArrowheads="1"/>
          </p:cNvSpPr>
          <p:nvPr/>
        </p:nvSpPr>
        <p:spPr bwMode="auto">
          <a:xfrm>
            <a:off x="879476" y="2518891"/>
            <a:ext cx="1759556" cy="1946687"/>
          </a:xfrm>
          <a:prstGeom prst="rect">
            <a:avLst/>
          </a:prstGeom>
          <a:noFill/>
          <a:ln>
            <a:noFill/>
          </a:ln>
          <a:effec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pPr>
            <a:r>
              <a:rPr lang="fr-FR" sz="1200" dirty="0"/>
              <a:t>président :</a:t>
            </a:r>
          </a:p>
          <a:p>
            <a:pPr algn="r" eaLnBrk="1" hangingPunct="1"/>
            <a:r>
              <a:rPr lang="fr-FR" sz="1200" dirty="0"/>
              <a:t>vice présidents :</a:t>
            </a:r>
          </a:p>
          <a:p>
            <a:pPr algn="r" eaLnBrk="1" hangingPunct="1">
              <a:spcAft>
                <a:spcPts val="300"/>
              </a:spcAft>
            </a:pPr>
            <a:r>
              <a:rPr lang="fr-FR" sz="1200" dirty="0"/>
              <a:t>	 </a:t>
            </a:r>
          </a:p>
          <a:p>
            <a:pPr algn="r" eaLnBrk="1" hangingPunct="1"/>
            <a:r>
              <a:rPr lang="fr-FR" sz="1200" dirty="0"/>
              <a:t>trésorière :</a:t>
            </a:r>
          </a:p>
          <a:p>
            <a:pPr algn="r" eaLnBrk="1" hangingPunct="1">
              <a:spcAft>
                <a:spcPts val="300"/>
              </a:spcAft>
            </a:pPr>
            <a:r>
              <a:rPr lang="fr-FR" sz="1200" dirty="0"/>
              <a:t>trésorier adjointe :</a:t>
            </a:r>
          </a:p>
          <a:p>
            <a:pPr algn="r" eaLnBrk="1" hangingPunct="1"/>
            <a:r>
              <a:rPr lang="fr-FR" sz="1200" dirty="0"/>
              <a:t>secrétaire :</a:t>
            </a:r>
          </a:p>
          <a:p>
            <a:pPr algn="r" eaLnBrk="1" hangingPunct="1">
              <a:spcAft>
                <a:spcPts val="300"/>
              </a:spcAft>
            </a:pPr>
            <a:r>
              <a:rPr lang="fr-FR" sz="1200" dirty="0"/>
              <a:t>secrétaires adjoints :</a:t>
            </a:r>
          </a:p>
          <a:p>
            <a:pPr algn="r" eaLnBrk="1" hangingPunct="1">
              <a:spcAft>
                <a:spcPts val="300"/>
              </a:spcAft>
            </a:pPr>
            <a:endParaRPr lang="fr-FR" sz="1200" dirty="0"/>
          </a:p>
          <a:p>
            <a:pPr algn="r" eaLnBrk="1" hangingPunct="1">
              <a:spcAft>
                <a:spcPts val="300"/>
              </a:spcAft>
            </a:pPr>
            <a:r>
              <a:rPr lang="fr-FR" sz="1200" dirty="0"/>
              <a:t>webmaster :</a:t>
            </a:r>
          </a:p>
        </p:txBody>
      </p:sp>
      <p:sp>
        <p:nvSpPr>
          <p:cNvPr id="3" name="ZoneTexte 2"/>
          <p:cNvSpPr txBox="1"/>
          <p:nvPr/>
        </p:nvSpPr>
        <p:spPr>
          <a:xfrm>
            <a:off x="6588125" y="2835910"/>
            <a:ext cx="1669047" cy="246221"/>
          </a:xfrm>
          <a:prstGeom prst="rect">
            <a:avLst/>
          </a:prstGeom>
          <a:noFill/>
        </p:spPr>
        <p:txBody>
          <a:bodyPr wrap="none" rtlCol="0">
            <a:spAutoFit/>
          </a:bodyPr>
          <a:lstStyle/>
          <a:p>
            <a:r>
              <a:rPr lang="fr-FR" sz="1000" dirty="0">
                <a:solidFill>
                  <a:srgbClr val="0000FF"/>
                </a:solidFill>
              </a:rPr>
              <a:t>postmaster@gn-meba.org</a:t>
            </a:r>
          </a:p>
        </p:txBody>
      </p:sp>
    </p:spTree>
  </p:cSld>
  <p:clrMapOvr>
    <a:masterClrMapping/>
  </p:clrMapOvr>
  <p:transition spd="med" advClick="0"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79475" y="84138"/>
            <a:ext cx="1351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Adhésion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452438"/>
            <a:ext cx="6898146" cy="615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17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gn_meba_sfp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684" y="453470"/>
            <a:ext cx="6296558" cy="95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503548" y="2204864"/>
            <a:ext cx="8172908" cy="202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dirty="0">
                <a:solidFill>
                  <a:srgbClr val="008000"/>
                </a:solidFill>
                <a:latin typeface="+mn-lt"/>
              </a:rPr>
              <a:t> Le GN-MEBA est une des Divisions Thématiques de la SFP (Société Française de Physique) </a:t>
            </a:r>
          </a:p>
          <a:p>
            <a:pPr eaLnBrk="1" hangingPunct="1">
              <a:lnSpc>
                <a:spcPct val="120000"/>
              </a:lnSpc>
              <a:spcAft>
                <a:spcPts val="600"/>
              </a:spcAft>
              <a:buFontTx/>
              <a:buChar char="•"/>
            </a:pPr>
            <a:r>
              <a:rPr lang="fr-FR" sz="1400" dirty="0">
                <a:solidFill>
                  <a:srgbClr val="008000"/>
                </a:solidFill>
                <a:latin typeface="+mn-lt"/>
              </a:rPr>
              <a:t> Le GN-MEBA gère et reçoit les cotisations des labos adhérents et en reverse 35% à la SFP.</a:t>
            </a:r>
          </a:p>
          <a:p>
            <a:pPr marL="457200" lvl="1" indent="0" eaLnBrk="1" hangingPunct="1">
              <a:lnSpc>
                <a:spcPct val="120000"/>
              </a:lnSpc>
              <a:spcAft>
                <a:spcPts val="600"/>
              </a:spcAft>
            </a:pPr>
            <a:r>
              <a:rPr lang="fr-FR" sz="1400" dirty="0">
                <a:solidFill>
                  <a:srgbClr val="008000"/>
                </a:solidFill>
                <a:latin typeface="+mn-lt"/>
                <a:sym typeface="Wingdings" pitchFamily="2" charset="2"/>
              </a:rPr>
              <a:t> </a:t>
            </a:r>
            <a:r>
              <a:rPr lang="fr-FR" sz="1400" dirty="0">
                <a:solidFill>
                  <a:srgbClr val="008000"/>
                </a:solidFill>
                <a:latin typeface="+mn-lt"/>
              </a:rPr>
              <a:t>Les membres cotisants du GN-MEBA sont membres SFP.</a:t>
            </a:r>
          </a:p>
          <a:p>
            <a:pPr eaLnBrk="1" hangingPunct="1">
              <a:lnSpc>
                <a:spcPct val="120000"/>
              </a:lnSpc>
              <a:spcAft>
                <a:spcPts val="600"/>
              </a:spcAft>
              <a:buFontTx/>
              <a:buChar char="•"/>
            </a:pPr>
            <a:r>
              <a:rPr lang="fr-FR" sz="1400" dirty="0">
                <a:solidFill>
                  <a:srgbClr val="008000"/>
                </a:solidFill>
                <a:latin typeface="+mn-lt"/>
              </a:rPr>
              <a:t> Le montant de la cotisation GN-MEBA est de 115 euros depuis 2020.</a:t>
            </a:r>
          </a:p>
          <a:p>
            <a:pPr eaLnBrk="1" hangingPunct="1">
              <a:lnSpc>
                <a:spcPct val="120000"/>
              </a:lnSpc>
              <a:spcAft>
                <a:spcPts val="600"/>
              </a:spcAft>
              <a:buFontTx/>
              <a:buChar char="•"/>
            </a:pPr>
            <a:r>
              <a:rPr lang="fr-FR" sz="1400" u="sng" dirty="0">
                <a:solidFill>
                  <a:srgbClr val="008000"/>
                </a:solidFill>
                <a:latin typeface="+mn-lt"/>
              </a:rPr>
              <a:t> En tant que membre SFP, vous bénéficiez de leurs différents avantages (bourse, prix, etc...) </a:t>
            </a:r>
          </a:p>
          <a:p>
            <a:pPr marL="457200" lvl="1" indent="0" eaLnBrk="1" hangingPunct="1">
              <a:lnSpc>
                <a:spcPct val="120000"/>
              </a:lnSpc>
              <a:spcAft>
                <a:spcPts val="600"/>
              </a:spcAft>
            </a:pPr>
            <a:r>
              <a:rPr lang="fr-FR" sz="1400" dirty="0">
                <a:solidFill>
                  <a:srgbClr val="008000"/>
                </a:solidFill>
                <a:sym typeface="Wingdings" pitchFamily="2" charset="2"/>
              </a:rPr>
              <a:t> </a:t>
            </a:r>
            <a:r>
              <a:rPr lang="fr-FR" sz="1400" dirty="0">
                <a:solidFill>
                  <a:srgbClr val="008000"/>
                </a:solidFill>
                <a:latin typeface="+mn-lt"/>
              </a:rPr>
              <a:t>ne pas hésiter à aller sur leur site.</a:t>
            </a:r>
          </a:p>
        </p:txBody>
      </p:sp>
      <p:sp>
        <p:nvSpPr>
          <p:cNvPr id="5" name="Text Box 5"/>
          <p:cNvSpPr txBox="1">
            <a:spLocks noChangeArrowheads="1"/>
          </p:cNvSpPr>
          <p:nvPr/>
        </p:nvSpPr>
        <p:spPr bwMode="auto">
          <a:xfrm>
            <a:off x="2105769" y="1658989"/>
            <a:ext cx="49324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600" u="sng" dirty="0">
                <a:solidFill>
                  <a:srgbClr val="008000"/>
                </a:solidFill>
                <a:latin typeface="Arial Black" pitchFamily="34" charset="0"/>
              </a:rPr>
              <a:t>Quelques rappels</a:t>
            </a:r>
          </a:p>
        </p:txBody>
      </p:sp>
      <p:sp>
        <p:nvSpPr>
          <p:cNvPr id="6" name="Text Box 3"/>
          <p:cNvSpPr txBox="1">
            <a:spLocks noChangeArrowheads="1"/>
          </p:cNvSpPr>
          <p:nvPr/>
        </p:nvSpPr>
        <p:spPr bwMode="auto">
          <a:xfrm>
            <a:off x="503548" y="4293096"/>
            <a:ext cx="8172908"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spcAft>
                <a:spcPts val="600"/>
              </a:spcAft>
              <a:buFontTx/>
              <a:buChar char="•"/>
            </a:pPr>
            <a:r>
              <a:rPr lang="fr-FR" sz="1400" b="1" dirty="0">
                <a:solidFill>
                  <a:srgbClr val="008000"/>
                </a:solidFill>
                <a:latin typeface="+mn-lt"/>
              </a:rPr>
              <a:t> Site web SFP : </a:t>
            </a:r>
          </a:p>
          <a:p>
            <a:pPr marL="628650" lvl="1" indent="-144000" eaLnBrk="1" hangingPunct="1">
              <a:lnSpc>
                <a:spcPct val="120000"/>
              </a:lnSpc>
              <a:spcAft>
                <a:spcPts val="600"/>
              </a:spcAft>
              <a:buFontTx/>
              <a:buChar char="•"/>
            </a:pPr>
            <a:r>
              <a:rPr lang="fr-FR" sz="1400" u="sng" dirty="0">
                <a:solidFill>
                  <a:srgbClr val="3333FF"/>
                </a:solidFill>
                <a:latin typeface="+mn-lt"/>
              </a:rPr>
              <a:t>https://www.sfpnet.fr</a:t>
            </a:r>
            <a:r>
              <a:rPr lang="fr-FR" sz="1400" dirty="0">
                <a:solidFill>
                  <a:srgbClr val="3333FF"/>
                </a:solidFill>
                <a:latin typeface="+mn-lt"/>
              </a:rPr>
              <a:t> </a:t>
            </a:r>
            <a:r>
              <a:rPr lang="fr-FR" sz="1400" dirty="0">
                <a:solidFill>
                  <a:srgbClr val="008000"/>
                </a:solidFill>
                <a:latin typeface="+mn-lt"/>
              </a:rPr>
              <a:t>- LOGIN pour l’accès restreint = </a:t>
            </a:r>
            <a:r>
              <a:rPr lang="fr-FR" sz="1400" dirty="0" err="1">
                <a:solidFill>
                  <a:srgbClr val="008000"/>
                </a:solidFill>
                <a:latin typeface="+mn-lt"/>
              </a:rPr>
              <a:t>sfpxxxxx</a:t>
            </a:r>
            <a:r>
              <a:rPr lang="fr-FR" sz="1400" dirty="0">
                <a:solidFill>
                  <a:srgbClr val="008000"/>
                </a:solidFill>
                <a:latin typeface="+mn-lt"/>
              </a:rPr>
              <a:t>, </a:t>
            </a:r>
            <a:r>
              <a:rPr lang="fr-FR" sz="1400" i="1" dirty="0">
                <a:solidFill>
                  <a:srgbClr val="008000"/>
                </a:solidFill>
                <a:latin typeface="+mn-lt"/>
              </a:rPr>
              <a:t>où </a:t>
            </a:r>
            <a:r>
              <a:rPr lang="fr-FR" sz="1400" i="1" dirty="0" err="1">
                <a:solidFill>
                  <a:srgbClr val="008000"/>
                </a:solidFill>
                <a:latin typeface="+mn-lt"/>
              </a:rPr>
              <a:t>xxxxx</a:t>
            </a:r>
            <a:r>
              <a:rPr lang="fr-FR" sz="1400" i="1" dirty="0">
                <a:solidFill>
                  <a:srgbClr val="008000"/>
                </a:solidFill>
                <a:latin typeface="+mn-lt"/>
              </a:rPr>
              <a:t> est le numéro d’adhérent, </a:t>
            </a:r>
            <a:r>
              <a:rPr lang="fr-FR" sz="1400" dirty="0">
                <a:solidFill>
                  <a:srgbClr val="008000"/>
                </a:solidFill>
                <a:latin typeface="+mn-lt"/>
              </a:rPr>
              <a:t>mot de passe à demander directement à la SFP. </a:t>
            </a:r>
          </a:p>
          <a:p>
            <a:pPr eaLnBrk="1" hangingPunct="1">
              <a:lnSpc>
                <a:spcPct val="120000"/>
              </a:lnSpc>
              <a:spcAft>
                <a:spcPts val="0"/>
              </a:spcAft>
              <a:buFontTx/>
              <a:buChar char="•"/>
            </a:pPr>
            <a:r>
              <a:rPr lang="fr-FR" sz="1400" b="1" dirty="0">
                <a:solidFill>
                  <a:srgbClr val="008000"/>
                </a:solidFill>
                <a:latin typeface="+mn-lt"/>
              </a:rPr>
              <a:t> Site web GN-MEBA : </a:t>
            </a:r>
          </a:p>
          <a:p>
            <a:pPr marL="628650" lvl="1" indent="-144000" eaLnBrk="1" hangingPunct="1">
              <a:lnSpc>
                <a:spcPct val="120000"/>
              </a:lnSpc>
              <a:spcAft>
                <a:spcPts val="1800"/>
              </a:spcAft>
              <a:buFontTx/>
              <a:buChar char="•"/>
            </a:pPr>
            <a:r>
              <a:rPr lang="fr-FR" sz="1400" u="sng" dirty="0">
                <a:solidFill>
                  <a:srgbClr val="3333FF"/>
                </a:solidFill>
                <a:latin typeface="+mn-lt"/>
              </a:rPr>
              <a:t>http://www.gn-meba.org</a:t>
            </a:r>
            <a:r>
              <a:rPr lang="fr-FR" sz="1400" dirty="0">
                <a:solidFill>
                  <a:srgbClr val="3333FF"/>
                </a:solidFill>
                <a:latin typeface="+mn-lt"/>
              </a:rPr>
              <a:t> </a:t>
            </a:r>
            <a:r>
              <a:rPr lang="fr-FR" sz="1400" i="1" dirty="0">
                <a:solidFill>
                  <a:srgbClr val="008000"/>
                </a:solidFill>
                <a:latin typeface="+mn-lt"/>
              </a:rPr>
              <a:t>- </a:t>
            </a:r>
            <a:r>
              <a:rPr lang="fr-FR" sz="1400" dirty="0">
                <a:solidFill>
                  <a:srgbClr val="008000"/>
                </a:solidFill>
                <a:latin typeface="+mn-lt"/>
              </a:rPr>
              <a:t>LOGIN et mot de passe </a:t>
            </a:r>
            <a:r>
              <a:rPr lang="fr-FR" sz="1400" dirty="0">
                <a:solidFill>
                  <a:srgbClr val="008000"/>
                </a:solidFill>
              </a:rPr>
              <a:t>pour l’accès restreint </a:t>
            </a:r>
            <a:r>
              <a:rPr lang="fr-FR" sz="1400" dirty="0">
                <a:solidFill>
                  <a:srgbClr val="008000"/>
                </a:solidFill>
                <a:latin typeface="+mn-lt"/>
              </a:rPr>
              <a:t>sont envoyés à réception du paiement de votre cotisation ou à demander à </a:t>
            </a:r>
            <a:r>
              <a:rPr lang="fr-FR" sz="1400" u="sng" dirty="0">
                <a:solidFill>
                  <a:srgbClr val="008000"/>
                </a:solidFill>
                <a:latin typeface="+mn-lt"/>
              </a:rPr>
              <a:t>postmaster@gn-meba.org</a:t>
            </a:r>
            <a:endParaRPr lang="fr-FR" sz="1400" dirty="0">
              <a:solidFill>
                <a:srgbClr val="008000"/>
              </a:solidFill>
              <a:latin typeface="+mn-lt"/>
            </a:endParaRPr>
          </a:p>
        </p:txBody>
      </p:sp>
      <p:sp>
        <p:nvSpPr>
          <p:cNvPr id="7" name="Text Box 4">
            <a:extLst>
              <a:ext uri="{FF2B5EF4-FFF2-40B4-BE49-F238E27FC236}">
                <a16:creationId xmlns:a16="http://schemas.microsoft.com/office/drawing/2014/main" id="{8C4042F7-4D2A-41CF-88F2-8402CED01CC0}"/>
              </a:ext>
            </a:extLst>
          </p:cNvPr>
          <p:cNvSpPr txBox="1">
            <a:spLocks noChangeArrowheads="1"/>
          </p:cNvSpPr>
          <p:nvPr/>
        </p:nvSpPr>
        <p:spPr bwMode="auto">
          <a:xfrm>
            <a:off x="879475" y="84138"/>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SFP</a:t>
            </a:r>
          </a:p>
        </p:txBody>
      </p:sp>
    </p:spTree>
    <p:extLst>
      <p:ext uri="{BB962C8B-B14F-4D97-AF65-F5344CB8AC3E}">
        <p14:creationId xmlns:p14="http://schemas.microsoft.com/office/powerpoint/2010/main" val="282110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94D516CE-D495-4318-AA95-AD4C7888B7D0}"/>
              </a:ext>
            </a:extLst>
          </p:cNvPr>
          <p:cNvSpPr txBox="1">
            <a:spLocks noChangeArrowheads="1"/>
          </p:cNvSpPr>
          <p:nvPr/>
        </p:nvSpPr>
        <p:spPr bwMode="auto">
          <a:xfrm>
            <a:off x="879475" y="84138"/>
            <a:ext cx="3189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Réunions pédagogiques</a:t>
            </a:r>
          </a:p>
        </p:txBody>
      </p:sp>
      <p:pic>
        <p:nvPicPr>
          <p:cNvPr id="5" name="Image 4">
            <a:extLst>
              <a:ext uri="{FF2B5EF4-FFF2-40B4-BE49-F238E27FC236}">
                <a16:creationId xmlns:a16="http://schemas.microsoft.com/office/drawing/2014/main" id="{CA57CF3D-D3FA-2E32-C6C0-18AC417BD67B}"/>
              </a:ext>
            </a:extLst>
          </p:cNvPr>
          <p:cNvPicPr>
            <a:picLocks noChangeAspect="1"/>
          </p:cNvPicPr>
          <p:nvPr/>
        </p:nvPicPr>
        <p:blipFill>
          <a:blip r:embed="rId2"/>
          <a:stretch>
            <a:fillRect/>
          </a:stretch>
        </p:blipFill>
        <p:spPr>
          <a:xfrm>
            <a:off x="1367644" y="453470"/>
            <a:ext cx="6618771" cy="5120018"/>
          </a:xfrm>
          <a:prstGeom prst="rect">
            <a:avLst/>
          </a:prstGeom>
        </p:spPr>
      </p:pic>
      <p:sp>
        <p:nvSpPr>
          <p:cNvPr id="107525" name="AutoShape 5"/>
          <p:cNvSpPr>
            <a:spLocks noChangeArrowheads="1"/>
          </p:cNvSpPr>
          <p:nvPr/>
        </p:nvSpPr>
        <p:spPr bwMode="auto">
          <a:xfrm>
            <a:off x="5580112" y="4905164"/>
            <a:ext cx="3204356" cy="1815227"/>
          </a:xfrm>
          <a:prstGeom prst="irregularSeal1">
            <a:avLst/>
          </a:prstGeom>
          <a:gradFill rotWithShape="1">
            <a:gsLst>
              <a:gs pos="0">
                <a:srgbClr val="FFFFFF"/>
              </a:gs>
              <a:gs pos="100000">
                <a:schemeClr val="accent2"/>
              </a:gs>
            </a:gsLst>
            <a:path path="shape">
              <a:fillToRect l="50000" t="50000" r="50000" b="50000"/>
            </a:path>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fr-FR" sz="1200" b="1" i="1" dirty="0">
                <a:solidFill>
                  <a:schemeClr val="hlink"/>
                </a:solidFill>
                <a:latin typeface="Tahoma" pitchFamily="34" charset="0"/>
              </a:rPr>
              <a:t> </a:t>
            </a:r>
          </a:p>
          <a:p>
            <a:pPr algn="ctr"/>
            <a:r>
              <a:rPr lang="fr-FR" sz="1200" b="1" i="1" dirty="0">
                <a:solidFill>
                  <a:schemeClr val="hlink"/>
                </a:solidFill>
                <a:latin typeface="Tahoma" pitchFamily="34" charset="0"/>
              </a:rPr>
              <a:t>aujourd'hui  !</a:t>
            </a:r>
          </a:p>
          <a:p>
            <a:pPr algn="ctr"/>
            <a:endParaRPr lang="fr-FR" sz="1200" b="1" i="1" dirty="0">
              <a:solidFill>
                <a:schemeClr val="hlink"/>
              </a:solidFill>
              <a:latin typeface="Tahoma" pitchFamily="34" charset="0"/>
            </a:endParaRP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1000" fill="hold"/>
                                        <p:tgtEl>
                                          <p:spTgt spid="107525"/>
                                        </p:tgtEl>
                                        <p:attrNameLst>
                                          <p:attrName>ppt_w</p:attrName>
                                        </p:attrNameLst>
                                      </p:cBhvr>
                                      <p:tavLst>
                                        <p:tav tm="0">
                                          <p:val>
                                            <p:fltVal val="0"/>
                                          </p:val>
                                        </p:tav>
                                        <p:tav tm="100000">
                                          <p:val>
                                            <p:strVal val="#ppt_w"/>
                                          </p:val>
                                        </p:tav>
                                      </p:tavLst>
                                    </p:anim>
                                    <p:anim calcmode="lin" valueType="num">
                                      <p:cBhvr>
                                        <p:cTn id="8" dur="1000" fill="hold"/>
                                        <p:tgtEl>
                                          <p:spTgt spid="1075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79475" y="84138"/>
            <a:ext cx="30828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Réunions de printemps</a:t>
            </a:r>
          </a:p>
        </p:txBody>
      </p:sp>
      <p:pic>
        <p:nvPicPr>
          <p:cNvPr id="5" name="Image 4">
            <a:extLst>
              <a:ext uri="{FF2B5EF4-FFF2-40B4-BE49-F238E27FC236}">
                <a16:creationId xmlns:a16="http://schemas.microsoft.com/office/drawing/2014/main" id="{D300FC25-50C2-435B-844A-3314C054CEDE}"/>
              </a:ext>
            </a:extLst>
          </p:cNvPr>
          <p:cNvPicPr>
            <a:picLocks noChangeAspect="1"/>
          </p:cNvPicPr>
          <p:nvPr/>
        </p:nvPicPr>
        <p:blipFill>
          <a:blip r:embed="rId2"/>
          <a:stretch>
            <a:fillRect/>
          </a:stretch>
        </p:blipFill>
        <p:spPr>
          <a:xfrm>
            <a:off x="1632334" y="800708"/>
            <a:ext cx="5879332" cy="3123875"/>
          </a:xfrm>
          <a:prstGeom prst="rect">
            <a:avLst/>
          </a:prstGeom>
        </p:spPr>
      </p:pic>
      <p:pic>
        <p:nvPicPr>
          <p:cNvPr id="8" name="Image 7">
            <a:extLst>
              <a:ext uri="{FF2B5EF4-FFF2-40B4-BE49-F238E27FC236}">
                <a16:creationId xmlns:a16="http://schemas.microsoft.com/office/drawing/2014/main" id="{16F46164-C31C-AEA9-824E-225D24CE7F46}"/>
              </a:ext>
            </a:extLst>
          </p:cNvPr>
          <p:cNvPicPr>
            <a:picLocks noChangeAspect="1"/>
          </p:cNvPicPr>
          <p:nvPr/>
        </p:nvPicPr>
        <p:blipFill>
          <a:blip r:embed="rId3"/>
          <a:stretch>
            <a:fillRect/>
          </a:stretch>
        </p:blipFill>
        <p:spPr>
          <a:xfrm>
            <a:off x="2404172" y="4278953"/>
            <a:ext cx="4634421" cy="1895287"/>
          </a:xfrm>
          <a:prstGeom prst="rect">
            <a:avLst/>
          </a:prstGeom>
        </p:spPr>
      </p:pic>
    </p:spTree>
    <p:extLst>
      <p:ext uri="{BB962C8B-B14F-4D97-AF65-F5344CB8AC3E}">
        <p14:creationId xmlns:p14="http://schemas.microsoft.com/office/powerpoint/2010/main" val="3571928499"/>
      </p:ext>
    </p:extLst>
  </p:cSld>
  <p:clrMapOvr>
    <a:masterClrMapping/>
  </p:clrMapOvr>
  <p:transition spd="med" advClick="0"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79475" y="84138"/>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dirty="0">
                <a:solidFill>
                  <a:schemeClr val="bg1"/>
                </a:solidFill>
                <a:latin typeface="Arial Black" pitchFamily="34" charset="0"/>
              </a:rPr>
              <a:t>Ecole d’été</a:t>
            </a:r>
          </a:p>
        </p:txBody>
      </p:sp>
      <p:pic>
        <p:nvPicPr>
          <p:cNvPr id="4" name="Image 3">
            <a:extLst>
              <a:ext uri="{FF2B5EF4-FFF2-40B4-BE49-F238E27FC236}">
                <a16:creationId xmlns:a16="http://schemas.microsoft.com/office/drawing/2014/main" id="{F6D3F36F-2560-40DA-BEB5-D465B01B9C0B}"/>
              </a:ext>
            </a:extLst>
          </p:cNvPr>
          <p:cNvPicPr>
            <a:picLocks noChangeAspect="1"/>
          </p:cNvPicPr>
          <p:nvPr/>
        </p:nvPicPr>
        <p:blipFill rotWithShape="1">
          <a:blip r:embed="rId2"/>
          <a:srcRect t="2334"/>
          <a:stretch/>
        </p:blipFill>
        <p:spPr>
          <a:xfrm>
            <a:off x="755576" y="656692"/>
            <a:ext cx="7884876" cy="6021288"/>
          </a:xfrm>
          <a:prstGeom prst="rect">
            <a:avLst/>
          </a:prstGeom>
        </p:spPr>
      </p:pic>
      <p:sp>
        <p:nvSpPr>
          <p:cNvPr id="5" name="ZoneTexte 4">
            <a:extLst>
              <a:ext uri="{FF2B5EF4-FFF2-40B4-BE49-F238E27FC236}">
                <a16:creationId xmlns:a16="http://schemas.microsoft.com/office/drawing/2014/main" id="{AF23A433-0AD6-4FF9-920E-634C6D425172}"/>
              </a:ext>
            </a:extLst>
          </p:cNvPr>
          <p:cNvSpPr txBox="1"/>
          <p:nvPr/>
        </p:nvSpPr>
        <p:spPr>
          <a:xfrm>
            <a:off x="1565666" y="800708"/>
            <a:ext cx="6012668" cy="646331"/>
          </a:xfrm>
          <a:prstGeom prst="rect">
            <a:avLst/>
          </a:prstGeom>
          <a:solidFill>
            <a:srgbClr val="FFFFCC"/>
          </a:solidFill>
        </p:spPr>
        <p:txBody>
          <a:bodyPr wrap="square" rtlCol="0">
            <a:spAutoFit/>
          </a:bodyPr>
          <a:lstStyle/>
          <a:p>
            <a:pPr algn="ctr"/>
            <a:r>
              <a:rPr lang="fr-FR" b="1" dirty="0">
                <a:solidFill>
                  <a:srgbClr val="7030A0"/>
                </a:solidFill>
                <a:highlight>
                  <a:srgbClr val="FFFFCC"/>
                </a:highlight>
              </a:rPr>
              <a:t>La dernière école d’été a eu lieu à Nancy</a:t>
            </a:r>
          </a:p>
          <a:p>
            <a:pPr algn="ctr"/>
            <a:r>
              <a:rPr lang="fr-FR" b="1" dirty="0">
                <a:solidFill>
                  <a:srgbClr val="7030A0"/>
                </a:solidFill>
                <a:highlight>
                  <a:srgbClr val="FFFFCC"/>
                </a:highlight>
              </a:rPr>
              <a:t>du 30 juin au 5 juillet 2024</a:t>
            </a:r>
          </a:p>
        </p:txBody>
      </p:sp>
    </p:spTree>
  </p:cSld>
  <p:clrMapOvr>
    <a:masterClrMapping/>
  </p:clrMapOvr>
  <p:transition spd="med" advClick="0" advTm="10000">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12293</TotalTime>
  <Words>1659</Words>
  <Application>Microsoft Office PowerPoint</Application>
  <PresentationFormat>Affichage à l'écran (4:3)</PresentationFormat>
  <Paragraphs>191</Paragraphs>
  <Slides>37</Slides>
  <Notes>18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37</vt:i4>
      </vt:variant>
    </vt:vector>
  </HeadingPairs>
  <TitlesOfParts>
    <vt:vector size="49" baseType="lpstr">
      <vt:lpstr>Arial</vt:lpstr>
      <vt:lpstr>Arial Black</vt:lpstr>
      <vt:lpstr>Arial Narrow</vt:lpstr>
      <vt:lpstr>Arial Unicode MS</vt:lpstr>
      <vt:lpstr>Calibri</vt:lpstr>
      <vt:lpstr>Comic Sans MS</vt:lpstr>
      <vt:lpstr>Courier New</vt:lpstr>
      <vt:lpstr>GorriSans</vt:lpstr>
      <vt:lpstr>Tahoma</vt:lpstr>
      <vt:lpstr>Times New Roman</vt:lpstr>
      <vt:lpstr>Wingdings</vt:lpstr>
      <vt:lpstr>Pixel</vt:lpstr>
      <vt:lpstr>Le site web du GN-MEBA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Journées Pédagogiques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 des Mines de Paris - Sophia Antipolis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Visitez notre site web !</dc:title>
  <dc:creator>pc2</dc:creator>
  <cp:lastModifiedBy>François Brisset</cp:lastModifiedBy>
  <cp:revision>388</cp:revision>
  <dcterms:created xsi:type="dcterms:W3CDTF">2007-11-15T08:06:19Z</dcterms:created>
  <dcterms:modified xsi:type="dcterms:W3CDTF">2025-12-03T20:36:30Z</dcterms:modified>
</cp:coreProperties>
</file>