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3" r:id="rId2"/>
    <p:sldId id="407" r:id="rId3"/>
    <p:sldId id="388" r:id="rId4"/>
    <p:sldId id="313" r:id="rId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A936926D-3000-4F2D-A388-0A367F2DA4A3}">
          <p14:sldIdLst>
            <p14:sldId id="273"/>
            <p14:sldId id="407"/>
            <p14:sldId id="388"/>
            <p14:sldId id="31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600"/>
    <a:srgbClr val="FFFF00"/>
    <a:srgbClr val="FFCC00"/>
    <a:srgbClr val="626262"/>
    <a:srgbClr val="8A8A8A"/>
    <a:srgbClr val="A6A6A6"/>
    <a:srgbClr val="05BEFF"/>
    <a:srgbClr val="CCFFCC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2" autoAdjust="0"/>
    <p:restoredTop sz="88946" autoAdjust="0"/>
  </p:normalViewPr>
  <p:slideViewPr>
    <p:cSldViewPr>
      <p:cViewPr>
        <p:scale>
          <a:sx n="63" d="100"/>
          <a:sy n="63" d="100"/>
        </p:scale>
        <p:origin x="-135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7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A515C6-AE08-499E-A496-58F4473B18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2083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097F007-A454-4BBF-831C-AB8311882D15}" type="slidenum">
              <a:rPr lang="fr-FR" smtClean="0"/>
              <a:pPr eaLnBrk="1" hangingPunct="1"/>
              <a:t>2</a:t>
            </a:fld>
            <a:endParaRPr lang="fr-FR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dirty="0" smtClean="0"/>
              <a:t>1/ principal produit: vos cotisations (</a:t>
            </a:r>
            <a:r>
              <a:rPr lang="fr-FR" dirty="0" smtClean="0"/>
              <a:t>140 </a:t>
            </a:r>
            <a:r>
              <a:rPr lang="fr-FR" dirty="0" smtClean="0"/>
              <a:t>cette année au lieu de </a:t>
            </a:r>
            <a:r>
              <a:rPr lang="fr-FR" dirty="0" smtClean="0"/>
              <a:t>176 </a:t>
            </a:r>
            <a:r>
              <a:rPr lang="fr-FR" dirty="0" smtClean="0"/>
              <a:t>l’année dernière)</a:t>
            </a:r>
          </a:p>
          <a:p>
            <a:pPr eaLnBrk="1" hangingPunct="1"/>
            <a:r>
              <a:rPr lang="fr-FR" dirty="0" smtClean="0"/>
              <a:t>2/ dont une partie est reversée à la SFP – MAIS plus de frais de gestions versés car nous faisons tout</a:t>
            </a:r>
          </a:p>
          <a:p>
            <a:pPr eaLnBrk="1" hangingPunct="1"/>
            <a:r>
              <a:rPr lang="fr-FR" dirty="0" smtClean="0"/>
              <a:t>3/ merci aux constructeurs pour leur</a:t>
            </a:r>
            <a:r>
              <a:rPr lang="fr-FR" baseline="0" dirty="0" smtClean="0"/>
              <a:t> participation </a:t>
            </a:r>
            <a:r>
              <a:rPr lang="fr-FR" baseline="0" dirty="0" smtClean="0"/>
              <a:t>au </a:t>
            </a:r>
            <a:r>
              <a:rPr lang="fr-FR" baseline="0" dirty="0" smtClean="0"/>
              <a:t>buffet qui vous est offert en décembre</a:t>
            </a:r>
          </a:p>
          <a:p>
            <a:pPr eaLnBrk="1" hangingPunct="1"/>
            <a:r>
              <a:rPr lang="fr-FR" baseline="0" dirty="0" smtClean="0"/>
              <a:t>4/ bilan positif et équilibre avec celui de l’année passée =&gt; </a:t>
            </a:r>
            <a:r>
              <a:rPr lang="fr-FR" baseline="0" dirty="0" smtClean="0"/>
              <a:t>voir diapo suivante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268666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1D02CF2-AE0C-471D-A7B7-F646F8DE3955}" type="slidenum">
              <a:rPr lang="fr-FR" smtClean="0"/>
              <a:pPr eaLnBrk="1" hangingPunct="1"/>
              <a:t>3</a:t>
            </a:fld>
            <a:endParaRPr lang="fr-FR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FR" dirty="0" smtClean="0"/>
              <a:t>Le bilan reste globalement positif</a:t>
            </a:r>
          </a:p>
        </p:txBody>
      </p:sp>
    </p:spTree>
    <p:extLst>
      <p:ext uri="{BB962C8B-B14F-4D97-AF65-F5344CB8AC3E}">
        <p14:creationId xmlns:p14="http://schemas.microsoft.com/office/powerpoint/2010/main" val="3144325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FD286-EE69-4278-BC05-CDA59D8C70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808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E64C4-1C31-4768-AFC0-90D985EAB2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15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5E244-DA15-4EF4-A44A-F3B5E7B9D6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59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48BC5-4A75-43C2-BF6E-FB1FE976EA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08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6356D-A354-45E0-9FE1-05DA36A5EE1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04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3881C-2C0F-4735-BD8F-5E6E86EEFC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37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79D8E-F25C-48BA-8F92-7F7AC827FA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982C8-FCDD-4542-BAB4-36B6554985B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41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D85CB-E495-4E51-89BF-B52BB9FCB4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87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2FF84-03DF-48C5-8474-F893F2D8C0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73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F55A7-6E16-4528-93B5-59631D58DA7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4723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78329-B323-4572-B70D-AA80AC939DF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06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820DE06-98CE-480E-91F4-57D476EA232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 descr="gn_meba_sfp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47638"/>
            <a:ext cx="70485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2754154" y="2349500"/>
            <a:ext cx="3775393" cy="20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fr-FR" sz="2400" u="sng" dirty="0">
                <a:solidFill>
                  <a:srgbClr val="008000"/>
                </a:solidFill>
                <a:latin typeface="Arial Black" pitchFamily="34" charset="0"/>
              </a:rPr>
              <a:t>BILAN FINANCIER</a:t>
            </a:r>
          </a:p>
          <a:p>
            <a:pPr algn="ctr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fr-FR" sz="2400" dirty="0">
                <a:solidFill>
                  <a:srgbClr val="008000"/>
                </a:solidFill>
                <a:latin typeface="Arial Black" pitchFamily="34" charset="0"/>
              </a:rPr>
              <a:t>Exercice </a:t>
            </a:r>
            <a:r>
              <a:rPr lang="fr-FR" sz="2400" dirty="0" smtClean="0">
                <a:solidFill>
                  <a:srgbClr val="008000"/>
                </a:solidFill>
                <a:latin typeface="Arial Black" pitchFamily="34" charset="0"/>
              </a:rPr>
              <a:t>2019 </a:t>
            </a:r>
            <a:r>
              <a:rPr lang="fr-FR" sz="2400" dirty="0">
                <a:solidFill>
                  <a:srgbClr val="008000"/>
                </a:solidFill>
                <a:latin typeface="Arial Black" pitchFamily="34" charset="0"/>
              </a:rPr>
              <a:t>– </a:t>
            </a:r>
            <a:r>
              <a:rPr lang="fr-FR" sz="2400" dirty="0" smtClean="0">
                <a:solidFill>
                  <a:srgbClr val="008000"/>
                </a:solidFill>
                <a:latin typeface="Arial Black" pitchFamily="34" charset="0"/>
              </a:rPr>
              <a:t>2020</a:t>
            </a:r>
            <a:endParaRPr lang="fr-FR" sz="2400" dirty="0">
              <a:solidFill>
                <a:srgbClr val="008000"/>
              </a:solidFill>
              <a:latin typeface="Arial Black" pitchFamily="34" charset="0"/>
            </a:endParaRPr>
          </a:p>
          <a:p>
            <a:pPr algn="ctr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fr-FR" sz="1600" i="1" dirty="0">
                <a:solidFill>
                  <a:srgbClr val="008000"/>
                </a:solidFill>
              </a:rPr>
              <a:t>(1</a:t>
            </a:r>
            <a:r>
              <a:rPr lang="fr-FR" sz="1600" i="1" baseline="30000" dirty="0">
                <a:solidFill>
                  <a:srgbClr val="008000"/>
                </a:solidFill>
              </a:rPr>
              <a:t>er</a:t>
            </a:r>
            <a:r>
              <a:rPr lang="fr-FR" sz="1600" i="1" dirty="0">
                <a:solidFill>
                  <a:srgbClr val="008000"/>
                </a:solidFill>
              </a:rPr>
              <a:t> octobre </a:t>
            </a:r>
            <a:r>
              <a:rPr lang="fr-FR" sz="1600" i="1" dirty="0" smtClean="0">
                <a:solidFill>
                  <a:srgbClr val="008000"/>
                </a:solidFill>
              </a:rPr>
              <a:t>2019 </a:t>
            </a:r>
            <a:r>
              <a:rPr lang="fr-FR" sz="1600" i="1" dirty="0" smtClean="0">
                <a:solidFill>
                  <a:srgbClr val="008000"/>
                </a:solidFill>
              </a:rPr>
              <a:t>- 30 </a:t>
            </a:r>
            <a:r>
              <a:rPr lang="fr-FR" sz="1600" i="1" dirty="0">
                <a:solidFill>
                  <a:srgbClr val="008000"/>
                </a:solidFill>
              </a:rPr>
              <a:t>septembre </a:t>
            </a:r>
            <a:r>
              <a:rPr lang="fr-FR" sz="1600" i="1" dirty="0" smtClean="0">
                <a:solidFill>
                  <a:srgbClr val="008000"/>
                </a:solidFill>
              </a:rPr>
              <a:t>2020)</a:t>
            </a:r>
            <a:endParaRPr lang="fr-FR" sz="1600" i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83530"/>
            <a:ext cx="8460000" cy="4847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12"/>
          <p:cNvSpPr>
            <a:spLocks noChangeArrowheads="1"/>
          </p:cNvSpPr>
          <p:nvPr/>
        </p:nvSpPr>
        <p:spPr bwMode="auto">
          <a:xfrm>
            <a:off x="4426446" y="2881432"/>
            <a:ext cx="1009650" cy="216000"/>
          </a:xfrm>
          <a:prstGeom prst="ellips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669925" y="255588"/>
            <a:ext cx="7799388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40000"/>
              </a:spcAft>
            </a:pPr>
            <a:r>
              <a:rPr lang="fr-FR" sz="2400" b="1" dirty="0">
                <a:solidFill>
                  <a:srgbClr val="6600CC"/>
                </a:solidFill>
              </a:rPr>
              <a:t>GN-MEBA / </a:t>
            </a:r>
            <a:r>
              <a:rPr lang="fr-FR" sz="2400" b="1" dirty="0" smtClean="0">
                <a:solidFill>
                  <a:srgbClr val="6600CC"/>
                </a:solidFill>
              </a:rPr>
              <a:t>SFP</a:t>
            </a:r>
            <a:endParaRPr lang="fr-FR" sz="2400" b="1" dirty="0">
              <a:solidFill>
                <a:srgbClr val="6600CC"/>
              </a:solidFill>
            </a:endParaRPr>
          </a:p>
          <a:p>
            <a:pPr algn="ctr" eaLnBrk="1" hangingPunct="1"/>
            <a:r>
              <a:rPr lang="fr-FR" sz="1600" b="1" dirty="0">
                <a:solidFill>
                  <a:srgbClr val="6600CC"/>
                </a:solidFill>
              </a:rPr>
              <a:t>RÉSULTAT NET </a:t>
            </a:r>
            <a:r>
              <a:rPr lang="fr-FR" sz="1600" b="1" dirty="0" smtClean="0">
                <a:solidFill>
                  <a:srgbClr val="6600CC"/>
                </a:solidFill>
              </a:rPr>
              <a:t>D’EXPLOITATION </a:t>
            </a:r>
            <a:r>
              <a:rPr lang="fr-FR" sz="1600" b="1" dirty="0">
                <a:solidFill>
                  <a:srgbClr val="6600CC"/>
                </a:solidFill>
              </a:rPr>
              <a:t>du 1</a:t>
            </a:r>
            <a:r>
              <a:rPr lang="fr-FR" sz="1600" b="1" baseline="30000" dirty="0">
                <a:solidFill>
                  <a:srgbClr val="6600CC"/>
                </a:solidFill>
              </a:rPr>
              <a:t>er</a:t>
            </a:r>
            <a:r>
              <a:rPr lang="fr-FR" sz="1600" b="1" dirty="0">
                <a:solidFill>
                  <a:srgbClr val="6600CC"/>
                </a:solidFill>
              </a:rPr>
              <a:t> octobre </a:t>
            </a:r>
            <a:r>
              <a:rPr lang="fr-FR" sz="1600" b="1" dirty="0" smtClean="0">
                <a:solidFill>
                  <a:srgbClr val="6600CC"/>
                </a:solidFill>
              </a:rPr>
              <a:t>2019 </a:t>
            </a:r>
            <a:r>
              <a:rPr lang="fr-FR" sz="1600" b="1" dirty="0">
                <a:solidFill>
                  <a:srgbClr val="6600CC"/>
                </a:solidFill>
              </a:rPr>
              <a:t>au 30 septembre </a:t>
            </a:r>
            <a:r>
              <a:rPr lang="fr-FR" sz="1600" b="1" dirty="0" smtClean="0">
                <a:solidFill>
                  <a:srgbClr val="6600CC"/>
                </a:solidFill>
              </a:rPr>
              <a:t>2020</a:t>
            </a:r>
            <a:r>
              <a:rPr lang="fr-FR" sz="1600" dirty="0" smtClean="0">
                <a:solidFill>
                  <a:srgbClr val="6600CC"/>
                </a:solidFill>
              </a:rPr>
              <a:t> </a:t>
            </a:r>
            <a:endParaRPr lang="fr-FR" sz="1600" dirty="0">
              <a:solidFill>
                <a:srgbClr val="6600CC"/>
              </a:solidFill>
            </a:endParaRPr>
          </a:p>
        </p:txBody>
      </p:sp>
      <p:sp>
        <p:nvSpPr>
          <p:cNvPr id="24588" name="Text Box 7"/>
          <p:cNvSpPr txBox="1">
            <a:spLocks noChangeArrowheads="1"/>
          </p:cNvSpPr>
          <p:nvPr/>
        </p:nvSpPr>
        <p:spPr bwMode="auto">
          <a:xfrm>
            <a:off x="4250950" y="5070133"/>
            <a:ext cx="1235386" cy="281315"/>
          </a:xfrm>
          <a:prstGeom prst="ellipse">
            <a:avLst/>
          </a:prstGeom>
          <a:solidFill>
            <a:srgbClr val="FFFF00"/>
          </a:solidFill>
          <a:ln w="28575">
            <a:solidFill>
              <a:srgbClr val="00CC00"/>
            </a:solidFill>
            <a:miter lim="800000"/>
            <a:headEnd/>
            <a:tailEnd/>
          </a:ln>
          <a:extLst/>
        </p:spPr>
        <p:txBody>
          <a:bodyPr wrap="square" lIns="0" tIns="0" rIns="0" bIns="0" anchor="ctr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ts val="0"/>
              </a:spcBef>
            </a:pPr>
            <a:r>
              <a:rPr lang="fr-FR" sz="1300" dirty="0" smtClean="0"/>
              <a:t>8 930.00</a:t>
            </a:r>
            <a:endParaRPr lang="fr-FR" sz="1300" dirty="0"/>
          </a:p>
        </p:txBody>
      </p:sp>
      <p:sp>
        <p:nvSpPr>
          <p:cNvPr id="30732" name="Oval 12"/>
          <p:cNvSpPr>
            <a:spLocks noChangeArrowheads="1"/>
          </p:cNvSpPr>
          <p:nvPr/>
        </p:nvSpPr>
        <p:spPr bwMode="auto">
          <a:xfrm>
            <a:off x="5976219" y="1893217"/>
            <a:ext cx="1009650" cy="2160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1" name="Oval 12"/>
          <p:cNvSpPr>
            <a:spLocks noChangeArrowheads="1"/>
          </p:cNvSpPr>
          <p:nvPr/>
        </p:nvSpPr>
        <p:spPr bwMode="auto">
          <a:xfrm>
            <a:off x="5968851" y="4115616"/>
            <a:ext cx="1009650" cy="2160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3" name="Groupe 2"/>
          <p:cNvGrpSpPr/>
          <p:nvPr/>
        </p:nvGrpSpPr>
        <p:grpSpPr>
          <a:xfrm>
            <a:off x="2694600" y="1652607"/>
            <a:ext cx="2695575" cy="604169"/>
            <a:chOff x="2771775" y="1629444"/>
            <a:chExt cx="2695575" cy="604169"/>
          </a:xfrm>
        </p:grpSpPr>
        <p:sp>
          <p:nvSpPr>
            <p:cNvPr id="30730" name="AutoShape 10"/>
            <p:cNvSpPr>
              <a:spLocks noChangeArrowheads="1"/>
            </p:cNvSpPr>
            <p:nvPr/>
          </p:nvSpPr>
          <p:spPr bwMode="auto">
            <a:xfrm>
              <a:off x="2771775" y="1944688"/>
              <a:ext cx="1657350" cy="288925"/>
            </a:xfrm>
            <a:prstGeom prst="wedgeRectCallout">
              <a:avLst>
                <a:gd name="adj1" fmla="val 56704"/>
                <a:gd name="adj2" fmla="val -109889"/>
              </a:avLst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r-FR" sz="1400" b="1" dirty="0" smtClean="0">
                  <a:solidFill>
                    <a:schemeClr val="bg1"/>
                  </a:solidFill>
                </a:rPr>
                <a:t>140 </a:t>
              </a:r>
              <a:r>
                <a:rPr lang="fr-FR" sz="1400" b="1" dirty="0">
                  <a:solidFill>
                    <a:schemeClr val="bg1"/>
                  </a:solidFill>
                </a:rPr>
                <a:t>cotisations</a:t>
              </a:r>
            </a:p>
          </p:txBody>
        </p:sp>
        <p:sp>
          <p:nvSpPr>
            <p:cNvPr id="16" name="Oval 12"/>
            <p:cNvSpPr>
              <a:spLocks noChangeArrowheads="1"/>
            </p:cNvSpPr>
            <p:nvPr/>
          </p:nvSpPr>
          <p:spPr bwMode="auto">
            <a:xfrm>
              <a:off x="4457700" y="1629444"/>
              <a:ext cx="1009650" cy="216000"/>
            </a:xfrm>
            <a:prstGeom prst="ellips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9" name="Text Box 265"/>
          <p:cNvSpPr txBox="1">
            <a:spLocks noChangeArrowheads="1"/>
          </p:cNvSpPr>
          <p:nvPr/>
        </p:nvSpPr>
        <p:spPr bwMode="auto">
          <a:xfrm>
            <a:off x="7126148" y="5773448"/>
            <a:ext cx="1612900" cy="304800"/>
          </a:xfrm>
          <a:prstGeom prst="rect">
            <a:avLst/>
          </a:prstGeom>
          <a:solidFill>
            <a:srgbClr val="00B050"/>
          </a:solidFill>
          <a:ln>
            <a:noFill/>
          </a:ln>
          <a:extLst/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2000" b="1" dirty="0" smtClean="0">
                <a:latin typeface="Arial Black" pitchFamily="34" charset="0"/>
              </a:rPr>
              <a:t>+ 12865.25</a:t>
            </a:r>
            <a:endParaRPr lang="fr-FR" sz="2000" b="1" dirty="0">
              <a:latin typeface="Arial Black" pitchFamily="34" charset="0"/>
            </a:endParaRPr>
          </a:p>
        </p:txBody>
      </p:sp>
      <p:sp>
        <p:nvSpPr>
          <p:cNvPr id="17" name="Oval 12"/>
          <p:cNvSpPr>
            <a:spLocks noChangeArrowheads="1"/>
          </p:cNvSpPr>
          <p:nvPr/>
        </p:nvSpPr>
        <p:spPr bwMode="auto">
          <a:xfrm>
            <a:off x="5921901" y="5106617"/>
            <a:ext cx="1009650" cy="2160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8" name="AutoShape 10"/>
          <p:cNvSpPr>
            <a:spLocks noChangeArrowheads="1"/>
          </p:cNvSpPr>
          <p:nvPr/>
        </p:nvSpPr>
        <p:spPr bwMode="auto">
          <a:xfrm>
            <a:off x="2920048" y="4119457"/>
            <a:ext cx="1188690" cy="262086"/>
          </a:xfrm>
          <a:prstGeom prst="wedgeRectCallout">
            <a:avLst>
              <a:gd name="adj1" fmla="val 82701"/>
              <a:gd name="adj2" fmla="val 318379"/>
            </a:avLst>
          </a:prstGeom>
          <a:solidFill>
            <a:srgbClr val="FFFF00"/>
          </a:solidFill>
          <a:ln w="19050">
            <a:solidFill>
              <a:srgbClr val="00CC00"/>
            </a:solidFill>
            <a:miter lim="800000"/>
            <a:headEnd/>
            <a:tailEnd/>
          </a:ln>
        </p:spPr>
        <p:txBody>
          <a:bodyPr bIns="108000"/>
          <a:lstStyle/>
          <a:p>
            <a:pPr algn="ctr"/>
            <a:r>
              <a:rPr lang="fr-FR" sz="1200" dirty="0" smtClean="0"/>
              <a:t>constructeurs</a:t>
            </a:r>
            <a:endParaRPr lang="fr-FR" sz="1200" dirty="0"/>
          </a:p>
        </p:txBody>
      </p:sp>
      <p:sp>
        <p:nvSpPr>
          <p:cNvPr id="24" name="Légende encadrée 1 23"/>
          <p:cNvSpPr/>
          <p:nvPr/>
        </p:nvSpPr>
        <p:spPr>
          <a:xfrm>
            <a:off x="7136446" y="4326899"/>
            <a:ext cx="1602602" cy="686277"/>
          </a:xfrm>
          <a:prstGeom prst="borderCallout1">
            <a:avLst>
              <a:gd name="adj1" fmla="val 41321"/>
              <a:gd name="adj2" fmla="val -1538"/>
              <a:gd name="adj3" fmla="val 112500"/>
              <a:gd name="adj4" fmla="val -38333"/>
            </a:avLst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i="1" dirty="0" smtClean="0">
                <a:solidFill>
                  <a:schemeClr val="tx1"/>
                </a:solidFill>
              </a:rPr>
              <a:t>Location amphi payée sur l’exercice 2018-2019</a:t>
            </a:r>
            <a:endParaRPr lang="fr-FR" sz="1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177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4588" grpId="0" animBg="1"/>
      <p:bldP spid="24588" grpId="1" animBg="1"/>
      <p:bldP spid="30732" grpId="0" animBg="1"/>
      <p:bldP spid="30732" grpId="1" animBg="1"/>
      <p:bldP spid="21" grpId="0" animBg="1"/>
      <p:bldP spid="21" grpId="1" animBg="1"/>
      <p:bldP spid="19" grpId="0" animBg="1"/>
      <p:bldP spid="17" grpId="0" animBg="1"/>
      <p:bldP spid="17" grpId="1" animBg="1"/>
      <p:bldP spid="18" grpId="0" animBg="1"/>
      <p:bldP spid="18" grpId="1" animBg="1"/>
      <p:bldP spid="24" grpId="0" animBg="1"/>
      <p:bldP spid="2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"/>
          <p:cNvSpPr>
            <a:spLocks noChangeArrowheads="1"/>
          </p:cNvSpPr>
          <p:nvPr/>
        </p:nvSpPr>
        <p:spPr bwMode="auto">
          <a:xfrm>
            <a:off x="-33536" y="0"/>
            <a:ext cx="9144000" cy="6904037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fr-FR" dirty="0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552700" y="255588"/>
            <a:ext cx="4052888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Aft>
                <a:spcPct val="40000"/>
              </a:spcAft>
            </a:pPr>
            <a:r>
              <a:rPr lang="fr-FR" sz="2400" b="1" dirty="0">
                <a:solidFill>
                  <a:srgbClr val="6600CC"/>
                </a:solidFill>
              </a:rPr>
              <a:t>GN-MEBA / SFP</a:t>
            </a:r>
          </a:p>
          <a:p>
            <a:pPr algn="ctr" eaLnBrk="1" hangingPunct="1"/>
            <a:r>
              <a:rPr lang="fr-FR" sz="1600" b="1" dirty="0">
                <a:solidFill>
                  <a:srgbClr val="6600CC"/>
                </a:solidFill>
              </a:rPr>
              <a:t>RÉSULTATS  NETS  D’EXPLOITATION </a:t>
            </a:r>
            <a:r>
              <a:rPr lang="fr-FR" sz="1600" b="1" dirty="0" smtClean="0">
                <a:solidFill>
                  <a:srgbClr val="6600CC"/>
                </a:solidFill>
              </a:rPr>
              <a:t>:</a:t>
            </a:r>
            <a:endParaRPr lang="fr-FR" sz="1600" b="1" dirty="0">
              <a:solidFill>
                <a:srgbClr val="6600CC"/>
              </a:solidFill>
            </a:endParaRPr>
          </a:p>
          <a:p>
            <a:pPr algn="ctr" eaLnBrk="1" hangingPunct="1"/>
            <a:endParaRPr lang="fr-FR" sz="1600" b="1" dirty="0">
              <a:solidFill>
                <a:srgbClr val="6600CC"/>
              </a:solidFill>
            </a:endParaRPr>
          </a:p>
          <a:p>
            <a:pPr algn="ctr" eaLnBrk="1" hangingPunct="1"/>
            <a:r>
              <a:rPr lang="fr-FR" sz="1600" b="1" dirty="0">
                <a:solidFill>
                  <a:srgbClr val="6600CC"/>
                </a:solidFill>
              </a:rPr>
              <a:t>ÉVOLUTION  </a:t>
            </a:r>
            <a:r>
              <a:rPr lang="fr-FR" sz="1600" b="1" dirty="0" smtClean="0">
                <a:solidFill>
                  <a:srgbClr val="6600CC"/>
                </a:solidFill>
              </a:rPr>
              <a:t>AU COURS DES  </a:t>
            </a:r>
            <a:r>
              <a:rPr lang="fr-FR" sz="1600" b="1" dirty="0">
                <a:solidFill>
                  <a:srgbClr val="6600CC"/>
                </a:solidFill>
              </a:rPr>
              <a:t>ANNEES</a:t>
            </a:r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872738" y="5586080"/>
            <a:ext cx="7741863" cy="49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  <a:spcAft>
                <a:spcPts val="1200"/>
              </a:spcAft>
            </a:pPr>
            <a:r>
              <a:rPr lang="fr-FR" sz="2400" b="1" dirty="0" smtClean="0">
                <a:solidFill>
                  <a:srgbClr val="333399"/>
                </a:solidFill>
              </a:rPr>
              <a:t>La </a:t>
            </a:r>
            <a:r>
              <a:rPr lang="fr-FR" sz="2400" b="1" dirty="0">
                <a:solidFill>
                  <a:srgbClr val="333399"/>
                </a:solidFill>
              </a:rPr>
              <a:t>cotisation </a:t>
            </a:r>
            <a:r>
              <a:rPr lang="fr-FR" sz="2400" b="1" dirty="0" smtClean="0">
                <a:solidFill>
                  <a:srgbClr val="333399"/>
                </a:solidFill>
              </a:rPr>
              <a:t>annuelle </a:t>
            </a:r>
            <a:r>
              <a:rPr lang="fr-FR" sz="2400" b="1" dirty="0" smtClean="0">
                <a:solidFill>
                  <a:srgbClr val="333399"/>
                </a:solidFill>
              </a:rPr>
              <a:t>reste fixée à </a:t>
            </a:r>
            <a:r>
              <a:rPr lang="fr-FR" sz="2400" b="1" dirty="0" smtClean="0">
                <a:solidFill>
                  <a:srgbClr val="333399"/>
                </a:solidFill>
              </a:rPr>
              <a:t>115 € pour </a:t>
            </a:r>
            <a:r>
              <a:rPr lang="fr-FR" sz="2400" b="1" dirty="0" smtClean="0">
                <a:solidFill>
                  <a:srgbClr val="333399"/>
                </a:solidFill>
              </a:rPr>
              <a:t>2021 </a:t>
            </a:r>
            <a:endParaRPr lang="fr-FR" sz="2400" b="1" dirty="0" smtClean="0">
              <a:solidFill>
                <a:srgbClr val="333399"/>
              </a:solidFill>
            </a:endParaRPr>
          </a:p>
        </p:txBody>
      </p:sp>
      <p:sp>
        <p:nvSpPr>
          <p:cNvPr id="2" name="Flèche droite rayée 1"/>
          <p:cNvSpPr/>
          <p:nvPr/>
        </p:nvSpPr>
        <p:spPr>
          <a:xfrm>
            <a:off x="318893" y="5682222"/>
            <a:ext cx="360040" cy="288032"/>
          </a:xfrm>
          <a:prstGeom prst="stripedRightArrow">
            <a:avLst/>
          </a:prstGeom>
          <a:gradFill flip="none" rotWithShape="1">
            <a:gsLst>
              <a:gs pos="0">
                <a:srgbClr val="002060"/>
              </a:gs>
              <a:gs pos="10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037696" y="6140817"/>
            <a:ext cx="3082895" cy="456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i="1" dirty="0" smtClean="0">
                <a:solidFill>
                  <a:srgbClr val="333399"/>
                </a:solidFill>
              </a:rPr>
              <a:t>(dont 40 € reversé à </a:t>
            </a:r>
            <a:r>
              <a:rPr lang="fr-FR" i="1" dirty="0">
                <a:solidFill>
                  <a:srgbClr val="333399"/>
                </a:solidFill>
              </a:rPr>
              <a:t>la </a:t>
            </a:r>
            <a:r>
              <a:rPr lang="fr-FR" i="1" dirty="0" smtClean="0">
                <a:solidFill>
                  <a:srgbClr val="333399"/>
                </a:solidFill>
              </a:rPr>
              <a:t>SFP)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77" y="1643622"/>
            <a:ext cx="76835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 rot="20481219">
            <a:off x="130918" y="2509736"/>
            <a:ext cx="5515420" cy="60149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50">
            <a:noFill/>
          </a:ln>
          <a:effectLst>
            <a:innerShdw blurRad="114300">
              <a:prstClr val="black"/>
            </a:innerShdw>
          </a:effectLst>
        </p:spPr>
        <p:txBody>
          <a:bodyPr wrap="none" lIns="91440" tIns="0" rIns="91440" bIns="10800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/>
            <a:r>
              <a:rPr lang="fr-FR" sz="3200" b="1" dirty="0" smtClean="0">
                <a:ln w="11430"/>
                <a:solidFill>
                  <a:srgbClr val="AC03B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fr-FR" sz="3200" b="1" u="sng" dirty="0" smtClean="0">
                <a:ln w="11430"/>
                <a:solidFill>
                  <a:srgbClr val="AC03B9"/>
                </a:solidFill>
              </a:rPr>
              <a:t>Approbation du budget ?</a:t>
            </a:r>
            <a:r>
              <a:rPr lang="fr-FR" sz="3200" b="1" dirty="0" smtClean="0">
                <a:ln w="11430"/>
                <a:solidFill>
                  <a:srgbClr val="AC03B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fr-FR" sz="4000" b="1" dirty="0">
              <a:ln w="11430"/>
              <a:solidFill>
                <a:srgbClr val="AC03B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35922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"/>
          <p:cNvSpPr txBox="1">
            <a:spLocks noChangeArrowheads="1"/>
          </p:cNvSpPr>
          <p:nvPr/>
        </p:nvSpPr>
        <p:spPr bwMode="auto">
          <a:xfrm>
            <a:off x="4932040" y="4135720"/>
            <a:ext cx="4194736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fr-FR" sz="1400" i="1" dirty="0" smtClean="0">
                <a:solidFill>
                  <a:srgbClr val="008000"/>
                </a:solidFill>
              </a:rPr>
              <a:t>                       et </a:t>
            </a:r>
            <a:r>
              <a:rPr lang="fr-FR" sz="1400" i="1" dirty="0">
                <a:solidFill>
                  <a:srgbClr val="008000"/>
                </a:solidFill>
              </a:rPr>
              <a:t>aussi </a:t>
            </a:r>
            <a:endParaRPr lang="fr-FR" sz="1400" i="1" dirty="0" smtClean="0">
              <a:solidFill>
                <a:srgbClr val="008000"/>
              </a:solidFill>
            </a:endParaRPr>
          </a:p>
          <a:p>
            <a:pPr eaLnBrk="1" hangingPunct="1">
              <a:lnSpc>
                <a:spcPct val="120000"/>
              </a:lnSpc>
            </a:pPr>
            <a:endParaRPr lang="fr-FR" sz="1400" i="1" dirty="0">
              <a:solidFill>
                <a:srgbClr val="0080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400" dirty="0" smtClean="0">
                <a:solidFill>
                  <a:srgbClr val="008000"/>
                </a:solidFill>
              </a:rPr>
              <a:t>Emmanuel </a:t>
            </a:r>
            <a:r>
              <a:rPr lang="fr-FR" sz="1400" dirty="0" err="1" smtClean="0">
                <a:solidFill>
                  <a:srgbClr val="008000"/>
                </a:solidFill>
              </a:rPr>
              <a:t>Cadel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</a:t>
            </a:r>
            <a:r>
              <a:rPr lang="fr-FR" sz="1200" i="1" dirty="0" err="1" smtClean="0">
                <a:solidFill>
                  <a:srgbClr val="008000"/>
                </a:solidFill>
              </a:rPr>
              <a:t>Univ</a:t>
            </a:r>
            <a:r>
              <a:rPr lang="fr-FR" sz="1200" i="1" dirty="0" smtClean="0">
                <a:solidFill>
                  <a:srgbClr val="008000"/>
                </a:solidFill>
              </a:rPr>
              <a:t>. Rouen)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fr-FR" sz="1400" dirty="0" smtClean="0">
                <a:solidFill>
                  <a:srgbClr val="008000"/>
                </a:solidFill>
              </a:rPr>
              <a:t> Philippe </a:t>
            </a:r>
            <a:r>
              <a:rPr lang="fr-FR" sz="1400" dirty="0" err="1" smtClean="0">
                <a:solidFill>
                  <a:srgbClr val="008000"/>
                </a:solidFill>
              </a:rPr>
              <a:t>Hallegot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(L’</a:t>
            </a:r>
            <a:r>
              <a:rPr lang="fr-FR" sz="1200" i="1" dirty="0" err="1" smtClean="0">
                <a:solidFill>
                  <a:srgbClr val="008000"/>
                </a:solidFill>
              </a:rPr>
              <a:t>Oreal</a:t>
            </a:r>
            <a:r>
              <a:rPr lang="fr-FR" sz="1200" i="1" dirty="0" smtClean="0">
                <a:solidFill>
                  <a:srgbClr val="008000"/>
                </a:solidFill>
              </a:rPr>
              <a:t>)</a:t>
            </a:r>
            <a:endParaRPr lang="fr-FR" sz="1200" i="1" dirty="0">
              <a:solidFill>
                <a:srgbClr val="0080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fr-FR" sz="1400" dirty="0">
                <a:solidFill>
                  <a:srgbClr val="008000"/>
                </a:solidFill>
              </a:rPr>
              <a:t> Alain </a:t>
            </a:r>
            <a:r>
              <a:rPr lang="fr-FR" sz="1400" dirty="0" err="1" smtClean="0">
                <a:solidFill>
                  <a:srgbClr val="008000"/>
                </a:solidFill>
              </a:rPr>
              <a:t>Jadin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(CERTECH)</a:t>
            </a:r>
            <a:endParaRPr lang="fr-FR" sz="1400" dirty="0" smtClean="0">
              <a:solidFill>
                <a:srgbClr val="0080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fr-FR" sz="1400" dirty="0" smtClean="0">
                <a:solidFill>
                  <a:srgbClr val="008000"/>
                </a:solidFill>
              </a:rPr>
              <a:t> Jean-Pierre </a:t>
            </a:r>
            <a:r>
              <a:rPr lang="fr-FR" sz="1400" dirty="0" err="1" smtClean="0">
                <a:solidFill>
                  <a:srgbClr val="008000"/>
                </a:solidFill>
              </a:rPr>
              <a:t>Lechaire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(retraité CNRS, UPMC)</a:t>
            </a:r>
            <a:endParaRPr lang="fr-FR" sz="1400" dirty="0" smtClean="0">
              <a:solidFill>
                <a:srgbClr val="0080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fr-FR" sz="1400" dirty="0">
                <a:solidFill>
                  <a:srgbClr val="008000"/>
                </a:solidFill>
              </a:rPr>
              <a:t> Christian </a:t>
            </a:r>
            <a:r>
              <a:rPr lang="fr-FR" sz="1400" dirty="0" smtClean="0">
                <a:solidFill>
                  <a:srgbClr val="008000"/>
                </a:solidFill>
              </a:rPr>
              <a:t>Mathieu </a:t>
            </a:r>
            <a:r>
              <a:rPr lang="fr-FR" sz="1200" i="1" dirty="0" smtClean="0">
                <a:solidFill>
                  <a:srgbClr val="008000"/>
                </a:solidFill>
              </a:rPr>
              <a:t>(</a:t>
            </a:r>
            <a:r>
              <a:rPr lang="fr-FR" sz="1200" i="1" dirty="0" err="1" smtClean="0">
                <a:solidFill>
                  <a:srgbClr val="008000"/>
                </a:solidFill>
              </a:rPr>
              <a:t>Univ</a:t>
            </a:r>
            <a:r>
              <a:rPr lang="fr-FR" sz="1200" i="1" dirty="0" smtClean="0">
                <a:solidFill>
                  <a:srgbClr val="008000"/>
                </a:solidFill>
              </a:rPr>
              <a:t>. Artois)</a:t>
            </a: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fr-FR" sz="1400" dirty="0">
                <a:solidFill>
                  <a:srgbClr val="008000"/>
                </a:solidFill>
              </a:rPr>
              <a:t> </a:t>
            </a:r>
            <a:r>
              <a:rPr lang="fr-FR" sz="1400" dirty="0" smtClean="0">
                <a:solidFill>
                  <a:srgbClr val="008000"/>
                </a:solidFill>
              </a:rPr>
              <a:t>Sébastien </a:t>
            </a:r>
            <a:r>
              <a:rPr lang="fr-FR" sz="1400" dirty="0" err="1" smtClean="0">
                <a:solidFill>
                  <a:srgbClr val="008000"/>
                </a:solidFill>
              </a:rPr>
              <a:t>Pairis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(CNRS, Institut Néel Grenoble)</a:t>
            </a:r>
            <a:endParaRPr lang="fr-FR" sz="1200" i="1" dirty="0">
              <a:solidFill>
                <a:srgbClr val="0080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fr-FR" sz="1400" dirty="0">
                <a:solidFill>
                  <a:srgbClr val="008000"/>
                </a:solidFill>
              </a:rPr>
              <a:t> Jacky </a:t>
            </a:r>
            <a:r>
              <a:rPr lang="fr-FR" sz="1400" dirty="0" err="1" smtClean="0">
                <a:solidFill>
                  <a:srgbClr val="008000"/>
                </a:solidFill>
              </a:rPr>
              <a:t>Ruste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(retraité EDF)</a:t>
            </a:r>
            <a:endParaRPr lang="fr-FR" sz="1400" dirty="0" smtClean="0">
              <a:solidFill>
                <a:srgbClr val="008000"/>
              </a:solidFill>
            </a:endParaRPr>
          </a:p>
          <a:p>
            <a:pPr lvl="1" eaLnBrk="1" hangingPunct="1">
              <a:lnSpc>
                <a:spcPct val="120000"/>
              </a:lnSpc>
              <a:buFontTx/>
              <a:buChar char="•"/>
            </a:pPr>
            <a:r>
              <a:rPr lang="fr-FR" sz="1400" dirty="0">
                <a:solidFill>
                  <a:srgbClr val="008000"/>
                </a:solidFill>
              </a:rPr>
              <a:t> </a:t>
            </a:r>
            <a:r>
              <a:rPr lang="fr-FR" sz="1400" dirty="0" smtClean="0">
                <a:solidFill>
                  <a:srgbClr val="008000"/>
                </a:solidFill>
              </a:rPr>
              <a:t>Guillaume </a:t>
            </a:r>
            <a:r>
              <a:rPr lang="fr-FR" sz="1400" dirty="0" err="1" smtClean="0">
                <a:solidFill>
                  <a:srgbClr val="008000"/>
                </a:solidFill>
              </a:rPr>
              <a:t>Wille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(BRGM)</a:t>
            </a:r>
            <a:endParaRPr lang="fr-FR" sz="1400" dirty="0">
              <a:solidFill>
                <a:srgbClr val="008000"/>
              </a:solidFill>
            </a:endParaRP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021300" y="116632"/>
            <a:ext cx="70564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  <a:spcAft>
                <a:spcPct val="40000"/>
              </a:spcAft>
            </a:pPr>
            <a:r>
              <a:rPr lang="fr-FR" sz="2400" u="sng" dirty="0">
                <a:solidFill>
                  <a:srgbClr val="008000"/>
                </a:solidFill>
                <a:latin typeface="Arial Black" pitchFamily="34" charset="0"/>
              </a:rPr>
              <a:t>L’actuel </a:t>
            </a:r>
            <a:r>
              <a:rPr lang="fr-FR" sz="2400" u="sng" dirty="0" smtClean="0">
                <a:solidFill>
                  <a:srgbClr val="008000"/>
                </a:solidFill>
                <a:latin typeface="Arial Black" pitchFamily="34" charset="0"/>
              </a:rPr>
              <a:t>Conseil d’Administration </a:t>
            </a:r>
            <a:endParaRPr lang="fr-FR" sz="2400" u="sng" dirty="0">
              <a:solidFill>
                <a:srgbClr val="008000"/>
              </a:solidFill>
              <a:latin typeface="Arial Black" pitchFamily="34" charset="0"/>
            </a:endParaRPr>
          </a:p>
          <a:p>
            <a:pPr algn="ctr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fr-FR" sz="2400" u="sng" dirty="0">
                <a:solidFill>
                  <a:srgbClr val="008000"/>
                </a:solidFill>
                <a:latin typeface="Arial Black" pitchFamily="34" charset="0"/>
              </a:rPr>
              <a:t>du GN-MEBA</a:t>
            </a:r>
          </a:p>
          <a:p>
            <a:pPr algn="ctr" eaLnBrk="1" hangingPunct="1">
              <a:lnSpc>
                <a:spcPct val="120000"/>
              </a:lnSpc>
              <a:spcAft>
                <a:spcPct val="100000"/>
              </a:spcAft>
            </a:pPr>
            <a:r>
              <a:rPr lang="fr-FR" sz="2000" dirty="0" smtClean="0">
                <a:solidFill>
                  <a:srgbClr val="008000"/>
                </a:solidFill>
              </a:rPr>
              <a:t>(</a:t>
            </a:r>
            <a:r>
              <a:rPr lang="fr-FR" sz="2000" dirty="0" smtClean="0">
                <a:solidFill>
                  <a:srgbClr val="008000"/>
                </a:solidFill>
              </a:rPr>
              <a:t>17 </a:t>
            </a:r>
            <a:r>
              <a:rPr lang="fr-FR" sz="2000" dirty="0" smtClean="0">
                <a:solidFill>
                  <a:srgbClr val="008000"/>
                </a:solidFill>
              </a:rPr>
              <a:t>membres selon le vote </a:t>
            </a:r>
            <a:r>
              <a:rPr lang="fr-FR" sz="2000" dirty="0">
                <a:solidFill>
                  <a:srgbClr val="008000"/>
                </a:solidFill>
              </a:rPr>
              <a:t>du </a:t>
            </a:r>
            <a:r>
              <a:rPr lang="fr-FR" sz="2000" dirty="0" smtClean="0">
                <a:solidFill>
                  <a:srgbClr val="008000"/>
                </a:solidFill>
              </a:rPr>
              <a:t>2 </a:t>
            </a:r>
            <a:r>
              <a:rPr lang="fr-FR" sz="2000" dirty="0" smtClean="0">
                <a:solidFill>
                  <a:srgbClr val="008000"/>
                </a:solidFill>
              </a:rPr>
              <a:t>décembre </a:t>
            </a:r>
            <a:r>
              <a:rPr lang="fr-FR" sz="2000" dirty="0" smtClean="0">
                <a:solidFill>
                  <a:srgbClr val="008000"/>
                </a:solidFill>
              </a:rPr>
              <a:t>2019)</a:t>
            </a:r>
            <a:endParaRPr lang="fr-FR" sz="2000" dirty="0">
              <a:solidFill>
                <a:srgbClr val="008000"/>
              </a:solidFill>
            </a:endParaRP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-1545" y="2060848"/>
            <a:ext cx="6179148" cy="305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0"/>
              </a:spcBef>
              <a:buFontTx/>
              <a:buChar char="•"/>
              <a:tabLst>
                <a:tab pos="1882775" algn="l"/>
              </a:tabLst>
            </a:pPr>
            <a:r>
              <a:rPr lang="fr-FR" sz="1400" i="1" dirty="0">
                <a:solidFill>
                  <a:srgbClr val="008000"/>
                </a:solidFill>
              </a:rPr>
              <a:t> président </a:t>
            </a:r>
            <a:r>
              <a:rPr lang="fr-FR" sz="1400" i="1" dirty="0" smtClean="0">
                <a:solidFill>
                  <a:srgbClr val="008000"/>
                </a:solidFill>
              </a:rPr>
              <a:t>:</a:t>
            </a:r>
            <a:r>
              <a:rPr lang="fr-FR" sz="1400" dirty="0">
                <a:solidFill>
                  <a:srgbClr val="008000"/>
                </a:solidFill>
              </a:rPr>
              <a:t>	</a:t>
            </a:r>
            <a:r>
              <a:rPr lang="fr-FR" sz="1400" dirty="0" smtClean="0">
                <a:solidFill>
                  <a:srgbClr val="008000"/>
                </a:solidFill>
              </a:rPr>
              <a:t>François </a:t>
            </a:r>
            <a:r>
              <a:rPr lang="fr-FR" sz="1400" dirty="0" err="1" smtClean="0">
                <a:solidFill>
                  <a:srgbClr val="008000"/>
                </a:solidFill>
              </a:rPr>
              <a:t>Brisset</a:t>
            </a:r>
            <a:r>
              <a:rPr lang="fr-FR" sz="1400" dirty="0">
                <a:solidFill>
                  <a:srgbClr val="008000"/>
                </a:solidFill>
              </a:rPr>
              <a:t> 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(CNRS, </a:t>
            </a:r>
            <a:r>
              <a:rPr lang="fr-FR" sz="1200" i="1" dirty="0" err="1" smtClean="0">
                <a:solidFill>
                  <a:srgbClr val="008000"/>
                </a:solidFill>
              </a:rPr>
              <a:t>Univ</a:t>
            </a:r>
            <a:r>
              <a:rPr lang="fr-FR" sz="1200" i="1" dirty="0" smtClean="0">
                <a:solidFill>
                  <a:srgbClr val="008000"/>
                </a:solidFill>
              </a:rPr>
              <a:t>. Paris Sud)</a:t>
            </a:r>
            <a:endParaRPr lang="fr-FR" sz="1200" i="1" dirty="0">
              <a:solidFill>
                <a:srgbClr val="008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buFontTx/>
              <a:buChar char="•"/>
              <a:tabLst>
                <a:tab pos="1882775" algn="l"/>
              </a:tabLst>
            </a:pPr>
            <a:r>
              <a:rPr lang="fr-FR" sz="1400" i="1" dirty="0">
                <a:solidFill>
                  <a:srgbClr val="008000"/>
                </a:solidFill>
              </a:rPr>
              <a:t> vice-présidents </a:t>
            </a:r>
            <a:r>
              <a:rPr lang="fr-FR" sz="1400" i="1" dirty="0" smtClean="0">
                <a:solidFill>
                  <a:srgbClr val="008000"/>
                </a:solidFill>
              </a:rPr>
              <a:t>:	</a:t>
            </a:r>
            <a:r>
              <a:rPr lang="fr-FR" sz="1400" dirty="0" smtClean="0">
                <a:solidFill>
                  <a:srgbClr val="008000"/>
                </a:solidFill>
              </a:rPr>
              <a:t>Florence </a:t>
            </a:r>
            <a:r>
              <a:rPr lang="fr-FR" sz="1400" dirty="0" err="1" smtClean="0">
                <a:solidFill>
                  <a:srgbClr val="008000"/>
                </a:solidFill>
              </a:rPr>
              <a:t>Robaut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400" i="1" dirty="0" smtClean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</a:t>
            </a:r>
            <a:r>
              <a:rPr lang="fr-FR" sz="1200" i="1" dirty="0" err="1" smtClean="0">
                <a:solidFill>
                  <a:srgbClr val="008000"/>
                </a:solidFill>
              </a:rPr>
              <a:t>SIMaP</a:t>
            </a:r>
            <a:r>
              <a:rPr lang="fr-FR" sz="1200" i="1" dirty="0" smtClean="0">
                <a:solidFill>
                  <a:srgbClr val="008000"/>
                </a:solidFill>
              </a:rPr>
              <a:t>,, </a:t>
            </a:r>
            <a:r>
              <a:rPr lang="fr-FR" sz="1200" i="1" dirty="0" smtClean="0">
                <a:solidFill>
                  <a:srgbClr val="008000"/>
                </a:solidFill>
              </a:rPr>
              <a:t>Grenoble INP)</a:t>
            </a:r>
            <a:r>
              <a:rPr lang="fr-FR" sz="1400" dirty="0">
                <a:solidFill>
                  <a:srgbClr val="008000"/>
                </a:solidFill>
              </a:rPr>
              <a:t/>
            </a:r>
            <a:br>
              <a:rPr lang="fr-FR" sz="1400" dirty="0">
                <a:solidFill>
                  <a:srgbClr val="008000"/>
                </a:solidFill>
              </a:rPr>
            </a:br>
            <a:r>
              <a:rPr lang="fr-FR" sz="1400" dirty="0" smtClean="0">
                <a:solidFill>
                  <a:srgbClr val="008000"/>
                </a:solidFill>
              </a:rPr>
              <a:t>	Philippe </a:t>
            </a:r>
            <a:r>
              <a:rPr lang="fr-FR" sz="1400" dirty="0" err="1" smtClean="0">
                <a:solidFill>
                  <a:srgbClr val="008000"/>
                </a:solidFill>
              </a:rPr>
              <a:t>Jonnard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(CNRS, Sorbonne </a:t>
            </a:r>
            <a:r>
              <a:rPr lang="fr-FR" sz="1200" i="1" dirty="0" err="1" smtClean="0">
                <a:solidFill>
                  <a:srgbClr val="008000"/>
                </a:solidFill>
              </a:rPr>
              <a:t>Univ</a:t>
            </a:r>
            <a:r>
              <a:rPr lang="fr-FR" sz="1200" i="1" dirty="0" smtClean="0">
                <a:solidFill>
                  <a:srgbClr val="008000"/>
                </a:solidFill>
              </a:rPr>
              <a:t>. Paris)</a:t>
            </a:r>
            <a:endParaRPr lang="fr-FR" sz="1200" i="1" dirty="0">
              <a:solidFill>
                <a:srgbClr val="008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ts val="1200"/>
              </a:spcBef>
              <a:buFontTx/>
              <a:buChar char="•"/>
              <a:tabLst>
                <a:tab pos="1882775" algn="l"/>
              </a:tabLst>
            </a:pPr>
            <a:r>
              <a:rPr lang="fr-FR" sz="1400" i="1" dirty="0">
                <a:solidFill>
                  <a:srgbClr val="008000"/>
                </a:solidFill>
              </a:rPr>
              <a:t> trésorière </a:t>
            </a:r>
            <a:r>
              <a:rPr lang="fr-FR" sz="1400" i="1" dirty="0" smtClean="0">
                <a:solidFill>
                  <a:srgbClr val="008000"/>
                </a:solidFill>
              </a:rPr>
              <a:t>:</a:t>
            </a:r>
            <a:r>
              <a:rPr lang="fr-FR" sz="1400" dirty="0">
                <a:solidFill>
                  <a:srgbClr val="008000"/>
                </a:solidFill>
              </a:rPr>
              <a:t>	</a:t>
            </a:r>
            <a:r>
              <a:rPr lang="fr-FR" sz="1400" dirty="0" smtClean="0">
                <a:solidFill>
                  <a:srgbClr val="008000"/>
                </a:solidFill>
              </a:rPr>
              <a:t>Monique Repoux </a:t>
            </a:r>
            <a:r>
              <a:rPr lang="fr-FR" sz="1200" i="1" dirty="0" smtClean="0">
                <a:solidFill>
                  <a:srgbClr val="008000"/>
                </a:solidFill>
              </a:rPr>
              <a:t>(retraitée CNRS, </a:t>
            </a:r>
            <a:r>
              <a:rPr lang="fr-FR" sz="1200" i="1" dirty="0" err="1" smtClean="0">
                <a:solidFill>
                  <a:srgbClr val="008000"/>
                </a:solidFill>
              </a:rPr>
              <a:t>MinesParistech</a:t>
            </a:r>
            <a:r>
              <a:rPr lang="fr-FR" sz="1200" i="1" dirty="0" smtClean="0">
                <a:solidFill>
                  <a:srgbClr val="008000"/>
                </a:solidFill>
              </a:rPr>
              <a:t> 06)</a:t>
            </a:r>
            <a:endParaRPr lang="fr-FR" sz="1400" i="1" dirty="0" smtClean="0">
              <a:solidFill>
                <a:srgbClr val="008000"/>
              </a:solidFill>
            </a:endParaRPr>
          </a:p>
          <a:p>
            <a:pPr marL="0" lvl="1" eaLnBrk="1" hangingPunct="1">
              <a:lnSpc>
                <a:spcPct val="120000"/>
              </a:lnSpc>
              <a:spcBef>
                <a:spcPts val="0"/>
              </a:spcBef>
              <a:buFontTx/>
              <a:buChar char="•"/>
              <a:tabLst>
                <a:tab pos="1882775" algn="l"/>
              </a:tabLst>
            </a:pPr>
            <a:r>
              <a:rPr lang="fr-FR" sz="1400" dirty="0">
                <a:solidFill>
                  <a:srgbClr val="008000"/>
                </a:solidFill>
              </a:rPr>
              <a:t> </a:t>
            </a:r>
            <a:r>
              <a:rPr lang="fr-FR" sz="1400" dirty="0" smtClean="0">
                <a:solidFill>
                  <a:srgbClr val="008000"/>
                </a:solidFill>
              </a:rPr>
              <a:t>trésorière adjointe :	Christine Gendarme </a:t>
            </a:r>
            <a:r>
              <a:rPr lang="fr-FR" sz="1200" i="1" dirty="0" smtClean="0">
                <a:solidFill>
                  <a:srgbClr val="008000"/>
                </a:solidFill>
              </a:rPr>
              <a:t>(IJL Nancy)</a:t>
            </a:r>
            <a:endParaRPr lang="fr-FR" sz="1200" i="1" dirty="0">
              <a:solidFill>
                <a:srgbClr val="008000"/>
              </a:solidFill>
            </a:endParaRPr>
          </a:p>
          <a:p>
            <a:pPr marL="0" lvl="1" eaLnBrk="1" hangingPunct="1">
              <a:lnSpc>
                <a:spcPct val="120000"/>
              </a:lnSpc>
              <a:spcBef>
                <a:spcPts val="0"/>
              </a:spcBef>
              <a:buFontTx/>
              <a:buChar char="•"/>
              <a:tabLst>
                <a:tab pos="1882775" algn="l"/>
              </a:tabLst>
            </a:pPr>
            <a:r>
              <a:rPr lang="fr-FR" sz="1400" i="1" dirty="0">
                <a:solidFill>
                  <a:srgbClr val="008000"/>
                </a:solidFill>
              </a:rPr>
              <a:t> secrétaire </a:t>
            </a:r>
            <a:r>
              <a:rPr lang="fr-FR" sz="1400" i="1" dirty="0" smtClean="0">
                <a:solidFill>
                  <a:srgbClr val="008000"/>
                </a:solidFill>
              </a:rPr>
              <a:t>:	</a:t>
            </a:r>
            <a:r>
              <a:rPr lang="fr-FR" sz="1400" dirty="0" smtClean="0">
                <a:solidFill>
                  <a:srgbClr val="008000"/>
                </a:solidFill>
              </a:rPr>
              <a:t>Denis Boivin </a:t>
            </a:r>
            <a:r>
              <a:rPr lang="fr-FR" sz="1200" i="1" dirty="0" smtClean="0">
                <a:solidFill>
                  <a:srgbClr val="008000"/>
                </a:solidFill>
              </a:rPr>
              <a:t>(</a:t>
            </a:r>
            <a:r>
              <a:rPr lang="fr-FR" sz="1200" i="1" dirty="0" err="1" smtClean="0">
                <a:solidFill>
                  <a:srgbClr val="008000"/>
                </a:solidFill>
              </a:rPr>
              <a:t>Onera</a:t>
            </a:r>
            <a:r>
              <a:rPr lang="fr-FR" sz="1200" i="1" dirty="0" smtClean="0">
                <a:solidFill>
                  <a:srgbClr val="008000"/>
                </a:solidFill>
              </a:rPr>
              <a:t>)</a:t>
            </a:r>
            <a:endParaRPr lang="fr-FR" sz="1200" i="1" dirty="0">
              <a:solidFill>
                <a:srgbClr val="008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  <a:buFontTx/>
              <a:buChar char="•"/>
              <a:tabLst>
                <a:tab pos="1882775" algn="l"/>
              </a:tabLst>
            </a:pPr>
            <a:r>
              <a:rPr lang="fr-FR" sz="1400" i="1" dirty="0">
                <a:solidFill>
                  <a:srgbClr val="008000"/>
                </a:solidFill>
              </a:rPr>
              <a:t> </a:t>
            </a:r>
            <a:r>
              <a:rPr lang="fr-FR" sz="1400" i="1" dirty="0" smtClean="0">
                <a:solidFill>
                  <a:srgbClr val="008000"/>
                </a:solidFill>
              </a:rPr>
              <a:t>secrétaires adjointes :	</a:t>
            </a:r>
            <a:r>
              <a:rPr lang="fr-FR" sz="1400" dirty="0" err="1" smtClean="0">
                <a:solidFill>
                  <a:srgbClr val="008000"/>
                </a:solidFill>
              </a:rPr>
              <a:t>Marie-Éline</a:t>
            </a:r>
            <a:r>
              <a:rPr lang="fr-FR" sz="1400" dirty="0" smtClean="0">
                <a:solidFill>
                  <a:srgbClr val="008000"/>
                </a:solidFill>
              </a:rPr>
              <a:t> Couturier </a:t>
            </a:r>
            <a:r>
              <a:rPr lang="fr-FR" sz="1200" i="1" dirty="0" smtClean="0">
                <a:solidFill>
                  <a:srgbClr val="008000"/>
                </a:solidFill>
              </a:rPr>
              <a:t>(SFC)</a:t>
            </a:r>
          </a:p>
          <a:p>
            <a:pPr marL="0" lvl="1" eaLnBrk="1" hangingPunct="1">
              <a:lnSpc>
                <a:spcPct val="120000"/>
              </a:lnSpc>
              <a:spcBef>
                <a:spcPts val="0"/>
              </a:spcBef>
              <a:tabLst>
                <a:tab pos="1882775" algn="l"/>
              </a:tabLst>
            </a:pPr>
            <a:r>
              <a:rPr lang="fr-FR" sz="1400" dirty="0">
                <a:solidFill>
                  <a:srgbClr val="008000"/>
                </a:solidFill>
              </a:rPr>
              <a:t>	</a:t>
            </a:r>
            <a:r>
              <a:rPr lang="fr-FR" sz="1400" dirty="0" err="1" smtClean="0">
                <a:solidFill>
                  <a:srgbClr val="008000"/>
                </a:solidFill>
              </a:rPr>
              <a:t>Imène</a:t>
            </a:r>
            <a:r>
              <a:rPr lang="fr-FR" sz="1400" dirty="0" smtClean="0">
                <a:solidFill>
                  <a:srgbClr val="008000"/>
                </a:solidFill>
              </a:rPr>
              <a:t> </a:t>
            </a:r>
            <a:r>
              <a:rPr lang="fr-FR" sz="1400" dirty="0">
                <a:solidFill>
                  <a:srgbClr val="008000"/>
                </a:solidFill>
              </a:rPr>
              <a:t>Estève </a:t>
            </a:r>
            <a:r>
              <a:rPr lang="fr-FR" sz="1200" i="1" dirty="0" smtClean="0">
                <a:solidFill>
                  <a:srgbClr val="008000"/>
                </a:solidFill>
              </a:rPr>
              <a:t>(CNRS, Sorbonne </a:t>
            </a:r>
            <a:r>
              <a:rPr lang="fr-FR" sz="1200" i="1" dirty="0" err="1">
                <a:solidFill>
                  <a:srgbClr val="008000"/>
                </a:solidFill>
              </a:rPr>
              <a:t>Univ</a:t>
            </a:r>
            <a:r>
              <a:rPr lang="fr-FR" sz="1200" i="1" dirty="0">
                <a:solidFill>
                  <a:srgbClr val="008000"/>
                </a:solidFill>
              </a:rPr>
              <a:t>. Paris</a:t>
            </a:r>
            <a:r>
              <a:rPr lang="fr-FR" sz="1200" i="1" dirty="0" smtClean="0">
                <a:solidFill>
                  <a:srgbClr val="008000"/>
                </a:solidFill>
              </a:rPr>
              <a:t>)</a:t>
            </a:r>
          </a:p>
          <a:p>
            <a:pPr marL="0" lvl="1" eaLnBrk="1" hangingPunct="1">
              <a:lnSpc>
                <a:spcPct val="120000"/>
              </a:lnSpc>
              <a:spcBef>
                <a:spcPts val="0"/>
              </a:spcBef>
              <a:buFontTx/>
              <a:buChar char="•"/>
              <a:tabLst>
                <a:tab pos="1882775" algn="l"/>
              </a:tabLst>
            </a:pPr>
            <a:r>
              <a:rPr lang="fr-FR" sz="1200" i="1" dirty="0">
                <a:solidFill>
                  <a:srgbClr val="008000"/>
                </a:solidFill>
              </a:rPr>
              <a:t> </a:t>
            </a:r>
            <a:r>
              <a:rPr lang="fr-FR" sz="1400" i="1" dirty="0" smtClean="0">
                <a:solidFill>
                  <a:srgbClr val="008000"/>
                </a:solidFill>
              </a:rPr>
              <a:t>webmaster :</a:t>
            </a:r>
            <a:r>
              <a:rPr lang="fr-FR" sz="1200" i="1" dirty="0">
                <a:solidFill>
                  <a:srgbClr val="008000"/>
                </a:solidFill>
              </a:rPr>
              <a:t>	</a:t>
            </a:r>
            <a:r>
              <a:rPr lang="fr-FR" sz="1400" dirty="0" smtClean="0">
                <a:solidFill>
                  <a:srgbClr val="008000"/>
                </a:solidFill>
              </a:rPr>
              <a:t>Fabrice </a:t>
            </a:r>
            <a:r>
              <a:rPr lang="fr-FR" sz="1400" dirty="0" err="1">
                <a:solidFill>
                  <a:srgbClr val="008000"/>
                </a:solidFill>
              </a:rPr>
              <a:t>Gaslain</a:t>
            </a:r>
            <a:r>
              <a:rPr lang="fr-FR" sz="1400" dirty="0">
                <a:solidFill>
                  <a:srgbClr val="008000"/>
                </a:solidFill>
              </a:rPr>
              <a:t> </a:t>
            </a:r>
            <a:r>
              <a:rPr lang="fr-FR" sz="1200" i="1" dirty="0" smtClean="0">
                <a:solidFill>
                  <a:srgbClr val="008000"/>
                </a:solidFill>
              </a:rPr>
              <a:t>(CNRS, </a:t>
            </a:r>
            <a:r>
              <a:rPr lang="fr-FR" sz="1200" i="1" dirty="0" err="1" smtClean="0">
                <a:solidFill>
                  <a:srgbClr val="008000"/>
                </a:solidFill>
              </a:rPr>
              <a:t>MinesParistech</a:t>
            </a:r>
            <a:r>
              <a:rPr lang="fr-FR" sz="1200" i="1" dirty="0" smtClean="0">
                <a:solidFill>
                  <a:srgbClr val="008000"/>
                </a:solidFill>
              </a:rPr>
              <a:t> </a:t>
            </a:r>
            <a:r>
              <a:rPr lang="fr-FR" sz="1200" i="1" dirty="0">
                <a:solidFill>
                  <a:srgbClr val="008000"/>
                </a:solidFill>
              </a:rPr>
              <a:t>Evry)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fr-FR" sz="1200" i="1" dirty="0">
              <a:solidFill>
                <a:srgbClr val="008000"/>
              </a:solidFill>
            </a:endParaRPr>
          </a:p>
          <a:p>
            <a:pPr lvl="1" eaLnBrk="1" hangingPunct="1">
              <a:lnSpc>
                <a:spcPct val="120000"/>
              </a:lnSpc>
              <a:spcBef>
                <a:spcPts val="0"/>
              </a:spcBef>
            </a:pPr>
            <a:r>
              <a:rPr lang="fr-FR" sz="1400" dirty="0">
                <a:solidFill>
                  <a:srgbClr val="008000"/>
                </a:solidFill>
              </a:rPr>
              <a:t>	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35210</TotalTime>
  <Words>178</Words>
  <Application>Microsoft Office PowerPoint</Application>
  <PresentationFormat>Affichage à l'écran (4:3)</PresentationFormat>
  <Paragraphs>47</Paragraphs>
  <Slides>4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Modèle par défaut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AG2012</dc:title>
  <dc:creator>Monique</dc:creator>
  <cp:lastModifiedBy>Monique</cp:lastModifiedBy>
  <cp:revision>641</cp:revision>
  <dcterms:created xsi:type="dcterms:W3CDTF">2011-09-16T10:04:18Z</dcterms:created>
  <dcterms:modified xsi:type="dcterms:W3CDTF">2021-03-15T06:48:57Z</dcterms:modified>
</cp:coreProperties>
</file>