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472" r:id="rId3"/>
    <p:sldId id="474" r:id="rId4"/>
    <p:sldId id="475" r:id="rId5"/>
    <p:sldId id="477" r:id="rId6"/>
    <p:sldId id="486" r:id="rId7"/>
    <p:sldId id="476" r:id="rId8"/>
    <p:sldId id="487" r:id="rId9"/>
    <p:sldId id="488" r:id="rId10"/>
    <p:sldId id="489" r:id="rId11"/>
    <p:sldId id="260" r:id="rId12"/>
    <p:sldId id="266" r:id="rId13"/>
    <p:sldId id="262" r:id="rId14"/>
    <p:sldId id="490" r:id="rId15"/>
    <p:sldId id="267" r:id="rId16"/>
    <p:sldId id="263" r:id="rId17"/>
    <p:sldId id="264" r:id="rId18"/>
    <p:sldId id="265" r:id="rId19"/>
    <p:sldId id="446" r:id="rId20"/>
    <p:sldId id="480" r:id="rId21"/>
    <p:sldId id="481" r:id="rId22"/>
    <p:sldId id="482" r:id="rId23"/>
    <p:sldId id="257" r:id="rId24"/>
    <p:sldId id="258" r:id="rId25"/>
    <p:sldId id="280" r:id="rId26"/>
    <p:sldId id="281" r:id="rId27"/>
    <p:sldId id="261" r:id="rId28"/>
    <p:sldId id="285" r:id="rId29"/>
    <p:sldId id="295" r:id="rId30"/>
    <p:sldId id="274" r:id="rId31"/>
    <p:sldId id="282" r:id="rId32"/>
    <p:sldId id="259" r:id="rId33"/>
    <p:sldId id="296" r:id="rId34"/>
    <p:sldId id="290" r:id="rId35"/>
    <p:sldId id="283" r:id="rId36"/>
    <p:sldId id="485" r:id="rId37"/>
    <p:sldId id="484" r:id="rId38"/>
    <p:sldId id="491" r:id="rId39"/>
    <p:sldId id="478" r:id="rId40"/>
    <p:sldId id="479"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9ABEBA6-60AA-433E-A480-66D56342FDB5}">
          <p14:sldIdLst>
            <p14:sldId id="256"/>
            <p14:sldId id="472"/>
            <p14:sldId id="474"/>
            <p14:sldId id="475"/>
            <p14:sldId id="477"/>
            <p14:sldId id="486"/>
            <p14:sldId id="476"/>
            <p14:sldId id="487"/>
            <p14:sldId id="488"/>
            <p14:sldId id="489"/>
            <p14:sldId id="260"/>
            <p14:sldId id="266"/>
            <p14:sldId id="262"/>
            <p14:sldId id="490"/>
            <p14:sldId id="267"/>
            <p14:sldId id="263"/>
            <p14:sldId id="264"/>
            <p14:sldId id="265"/>
            <p14:sldId id="446"/>
            <p14:sldId id="480"/>
            <p14:sldId id="481"/>
            <p14:sldId id="482"/>
          </p14:sldIdLst>
        </p14:section>
        <p14:section name="Section par défaut" id="{A936926D-3000-4F2D-A388-0A367F2DA4A3}">
          <p14:sldIdLst>
            <p14:sldId id="257"/>
            <p14:sldId id="258"/>
            <p14:sldId id="280"/>
            <p14:sldId id="281"/>
            <p14:sldId id="261"/>
            <p14:sldId id="285"/>
            <p14:sldId id="295"/>
            <p14:sldId id="274"/>
            <p14:sldId id="282"/>
            <p14:sldId id="259"/>
            <p14:sldId id="296"/>
            <p14:sldId id="290"/>
            <p14:sldId id="283"/>
            <p14:sldId id="485"/>
            <p14:sldId id="484"/>
            <p14:sldId id="491"/>
            <p14:sldId id="478"/>
            <p14:sldId id="47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09" autoAdjust="0"/>
  </p:normalViewPr>
  <p:slideViewPr>
    <p:cSldViewPr snapToGrid="0" showGuides="1">
      <p:cViewPr varScale="1">
        <p:scale>
          <a:sx n="89" d="100"/>
          <a:sy n="89" d="100"/>
        </p:scale>
        <p:origin x="306" y="96"/>
      </p:cViewPr>
      <p:guideLst>
        <p:guide orient="horz" pos="2160"/>
        <p:guide pos="2880"/>
      </p:guideLst>
    </p:cSldViewPr>
  </p:slideViewPr>
  <p:notesTextViewPr>
    <p:cViewPr>
      <p:scale>
        <a:sx n="1" d="1"/>
        <a:sy n="1" d="1"/>
      </p:scale>
      <p:origin x="0" y="0"/>
    </p:cViewPr>
  </p:notesTextViewPr>
  <p:sorterViewPr>
    <p:cViewPr>
      <p:scale>
        <a:sx n="100" d="100"/>
        <a:sy n="100" d="100"/>
      </p:scale>
      <p:origin x="0" y="-139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607B1-D8BE-4850-B4C9-68D2B19B6078}" type="datetimeFigureOut">
              <a:rPr lang="fr-FR" smtClean="0"/>
              <a:t>29/11/2025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FFFA2-9E17-4F1B-A71D-08F324BD3FF9}" type="slidenum">
              <a:rPr lang="fr-FR" smtClean="0"/>
              <a:t>‹N°›</a:t>
            </a:fld>
            <a:endParaRPr lang="fr-FR"/>
          </a:p>
        </p:txBody>
      </p:sp>
    </p:spTree>
    <p:extLst>
      <p:ext uri="{BB962C8B-B14F-4D97-AF65-F5344CB8AC3E}">
        <p14:creationId xmlns:p14="http://schemas.microsoft.com/office/powerpoint/2010/main" val="49530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Ecole de Nancy et tout ce que cela comporte comme préparation durant plus de 2 ans auparavant.</a:t>
            </a:r>
          </a:p>
          <a:p>
            <a:r>
              <a:rPr lang="fr-FR" dirty="0"/>
              <a:t>Jacky et le GN-MEBA depuis 1968</a:t>
            </a:r>
          </a:p>
        </p:txBody>
      </p:sp>
      <p:sp>
        <p:nvSpPr>
          <p:cNvPr id="4" name="Espace réservé du numéro de diapositive 3"/>
          <p:cNvSpPr>
            <a:spLocks noGrp="1"/>
          </p:cNvSpPr>
          <p:nvPr>
            <p:ph type="sldNum" sz="quarter" idx="5"/>
          </p:nvPr>
        </p:nvSpPr>
        <p:spPr/>
        <p:txBody>
          <a:bodyPr/>
          <a:lstStyle/>
          <a:p>
            <a:fld id="{D1AFFFA2-9E17-4F1B-A71D-08F324BD3FF9}" type="slidenum">
              <a:rPr lang="fr-FR" smtClean="0"/>
              <a:t>2</a:t>
            </a:fld>
            <a:endParaRPr lang="fr-FR"/>
          </a:p>
        </p:txBody>
      </p:sp>
    </p:spTree>
    <p:extLst>
      <p:ext uri="{BB962C8B-B14F-4D97-AF65-F5344CB8AC3E}">
        <p14:creationId xmlns:p14="http://schemas.microsoft.com/office/powerpoint/2010/main" val="338901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097F007-A454-4BBF-831C-AB8311882D15}" type="slidenum">
              <a:rPr lang="fr-FR" smtClean="0"/>
              <a:pPr eaLnBrk="1" hangingPunct="1"/>
              <a:t>19</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dirty="0"/>
          </a:p>
        </p:txBody>
      </p:sp>
    </p:spTree>
    <p:extLst>
      <p:ext uri="{BB962C8B-B14F-4D97-AF65-F5344CB8AC3E}">
        <p14:creationId xmlns:p14="http://schemas.microsoft.com/office/powerpoint/2010/main" val="2268666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tx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76459" y="211672"/>
            <a:ext cx="6191082" cy="1800000"/>
          </a:xfrm>
          <a:prstGeom prst="rect">
            <a:avLst/>
          </a:prstGeom>
        </p:spPr>
      </p:pic>
      <p:sp>
        <p:nvSpPr>
          <p:cNvPr id="2" name="Titre 1"/>
          <p:cNvSpPr>
            <a:spLocks noGrp="1"/>
          </p:cNvSpPr>
          <p:nvPr>
            <p:ph type="ctrTitle"/>
          </p:nvPr>
        </p:nvSpPr>
        <p:spPr>
          <a:xfrm>
            <a:off x="1143000" y="2463078"/>
            <a:ext cx="6858000" cy="1596015"/>
          </a:xfrm>
          <a:prstGeom prst="rect">
            <a:avLst/>
          </a:prstGeom>
          <a:noFill/>
          <a:ln>
            <a:noFill/>
          </a:ln>
        </p:spPr>
        <p:txBody>
          <a:bodyPr anchor="ctr" anchorCtr="0">
            <a:normAutofit/>
          </a:bodyPr>
          <a:lstStyle>
            <a:lvl1pPr algn="ctr">
              <a:defRPr sz="4050" baseline="0">
                <a:solidFill>
                  <a:schemeClr val="accent1"/>
                </a:solidFill>
                <a:latin typeface="+mn-lt"/>
              </a:defRPr>
            </a:lvl1pPr>
          </a:lstStyle>
          <a:p>
            <a:r>
              <a:rPr lang="fr-FR"/>
              <a:t>Modifiez le style du titre</a:t>
            </a:r>
            <a:endParaRPr lang="fr-FR" dirty="0"/>
          </a:p>
        </p:txBody>
      </p:sp>
      <p:sp>
        <p:nvSpPr>
          <p:cNvPr id="3" name="Sous-titre 2"/>
          <p:cNvSpPr>
            <a:spLocks noGrp="1"/>
          </p:cNvSpPr>
          <p:nvPr>
            <p:ph type="subTitle" idx="1"/>
          </p:nvPr>
        </p:nvSpPr>
        <p:spPr>
          <a:xfrm>
            <a:off x="1143000" y="4145963"/>
            <a:ext cx="6858000" cy="607982"/>
          </a:xfrm>
        </p:spPr>
        <p:txBody>
          <a:bodyPr/>
          <a:lstStyle>
            <a:lvl1pPr marL="0" indent="0" algn="ctr">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FR" dirty="0"/>
          </a:p>
        </p:txBody>
      </p:sp>
      <p:sp>
        <p:nvSpPr>
          <p:cNvPr id="4" name="Espace réservé de la date 3"/>
          <p:cNvSpPr>
            <a:spLocks noGrp="1"/>
          </p:cNvSpPr>
          <p:nvPr>
            <p:ph type="dt" sz="half" idx="10"/>
          </p:nvPr>
        </p:nvSpPr>
        <p:spPr/>
        <p:txBody>
          <a:bodyPr/>
          <a:lstStyle>
            <a:lvl1pPr>
              <a:defRPr>
                <a:solidFill>
                  <a:schemeClr val="bg2"/>
                </a:solidFill>
              </a:defRPr>
            </a:lvl1pPr>
          </a:lstStyle>
          <a:p>
            <a:fld id="{419E96F1-EBCE-47B9-B588-2F7201399E7D}" type="datetimeFigureOut">
              <a:rPr lang="fr-FR" smtClean="0"/>
              <a:pPr/>
              <a:t>29/11/2025</a:t>
            </a:fld>
            <a:endParaRPr lang="fr-FR" dirty="0"/>
          </a:p>
        </p:txBody>
      </p:sp>
      <p:sp>
        <p:nvSpPr>
          <p:cNvPr id="6" name="Espace réservé du numéro de diapositive 5"/>
          <p:cNvSpPr>
            <a:spLocks noGrp="1"/>
          </p:cNvSpPr>
          <p:nvPr>
            <p:ph type="sldNum" sz="quarter" idx="12"/>
          </p:nvPr>
        </p:nvSpPr>
        <p:spPr/>
        <p:txBody>
          <a:bodyPr/>
          <a:lstStyle>
            <a:lvl1pPr>
              <a:defRPr>
                <a:solidFill>
                  <a:schemeClr val="bg2"/>
                </a:solidFill>
              </a:defRPr>
            </a:lvl1pPr>
          </a:lstStyle>
          <a:p>
            <a:fld id="{99D3B96F-DEA9-4732-8CDF-1D17126610EF}" type="slidenum">
              <a:rPr lang="fr-FR" smtClean="0"/>
              <a:pPr/>
              <a:t>‹N°›</a:t>
            </a:fld>
            <a:endParaRPr lang="fr-FR" dirty="0"/>
          </a:p>
        </p:txBody>
      </p:sp>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67658" y="6357876"/>
            <a:ext cx="1084075" cy="363600"/>
          </a:xfrm>
          <a:prstGeom prst="rect">
            <a:avLst/>
          </a:prstGeom>
        </p:spPr>
      </p:pic>
      <p:sp>
        <p:nvSpPr>
          <p:cNvPr id="12" name="ZoneTexte 11"/>
          <p:cNvSpPr txBox="1"/>
          <p:nvPr userDrawn="1"/>
        </p:nvSpPr>
        <p:spPr>
          <a:xfrm>
            <a:off x="1959400" y="6447501"/>
            <a:ext cx="1867530" cy="215444"/>
          </a:xfrm>
          <a:prstGeom prst="rect">
            <a:avLst/>
          </a:prstGeom>
          <a:noFill/>
        </p:spPr>
        <p:txBody>
          <a:bodyPr wrap="square" rtlCol="0">
            <a:spAutoFit/>
          </a:bodyPr>
          <a:lstStyle/>
          <a:p>
            <a:r>
              <a:rPr lang="fr-FR" sz="800" dirty="0">
                <a:solidFill>
                  <a:schemeClr val="bg2"/>
                </a:solidFill>
              </a:rPr>
              <a:t>En convention de coopération avec la</a:t>
            </a:r>
            <a:r>
              <a:rPr lang="fr-FR" sz="800" baseline="0" dirty="0">
                <a:solidFill>
                  <a:schemeClr val="bg2"/>
                </a:solidFill>
              </a:rPr>
              <a:t> </a:t>
            </a:r>
            <a:endParaRPr lang="fr-FR" sz="800" dirty="0">
              <a:solidFill>
                <a:schemeClr val="bg2"/>
              </a:solidFill>
            </a:endParaRPr>
          </a:p>
        </p:txBody>
      </p:sp>
    </p:spTree>
    <p:extLst>
      <p:ext uri="{BB962C8B-B14F-4D97-AF65-F5344CB8AC3E}">
        <p14:creationId xmlns:p14="http://schemas.microsoft.com/office/powerpoint/2010/main" val="810331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19E96F1-EBCE-47B9-B588-2F7201399E7D}" type="datetimeFigureOut">
              <a:rPr lang="fr-FR" smtClean="0"/>
              <a:t>29/11/2025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236622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19E96F1-EBCE-47B9-B588-2F7201399E7D}" type="datetimeFigureOut">
              <a:rPr lang="fr-FR" smtClean="0"/>
              <a:t>29/11/2025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296975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19E96F1-EBCE-47B9-B588-2F7201399E7D}" type="datetimeFigureOut">
              <a:rPr lang="fr-FR" smtClean="0"/>
              <a:t>29/11/2025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244047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ctr" anchorCtr="0"/>
          <a:lstStyle>
            <a:lvl1pPr>
              <a:defRPr sz="4500"/>
            </a:lvl1pPr>
          </a:lstStyle>
          <a:p>
            <a:r>
              <a:rPr lang="fr-FR"/>
              <a:t>Modifiez le style du titre</a:t>
            </a:r>
            <a:endParaRPr lang="fr-FR" dirty="0"/>
          </a:p>
        </p:txBody>
      </p:sp>
      <p:sp>
        <p:nvSpPr>
          <p:cNvPr id="3" name="Espace réservé du texte 2"/>
          <p:cNvSpPr>
            <a:spLocks noGrp="1"/>
          </p:cNvSpPr>
          <p:nvPr>
            <p:ph type="body" idx="1"/>
          </p:nvPr>
        </p:nvSpPr>
        <p:spPr>
          <a:xfrm>
            <a:off x="623888" y="4589464"/>
            <a:ext cx="7886700" cy="150018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19E96F1-EBCE-47B9-B588-2F7201399E7D}" type="datetimeFigureOut">
              <a:rPr lang="fr-FR" smtClean="0"/>
              <a:t>29/11/2025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332968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146653"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47153"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19E96F1-EBCE-47B9-B588-2F7201399E7D}" type="datetimeFigureOut">
              <a:rPr lang="fr-FR" smtClean="0"/>
              <a:t>29/11/2025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350973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155137"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1155138"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1155138"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54446"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5154446"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19E96F1-EBCE-47B9-B588-2F7201399E7D}" type="datetimeFigureOut">
              <a:rPr lang="fr-FR" smtClean="0"/>
              <a:t>29/11/2025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3802061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19E96F1-EBCE-47B9-B588-2F7201399E7D}" type="datetimeFigureOut">
              <a:rPr lang="fr-FR" smtClean="0"/>
              <a:t>29/11/2025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237910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19E96F1-EBCE-47B9-B588-2F7201399E7D}" type="datetimeFigureOut">
              <a:rPr lang="fr-FR" smtClean="0"/>
              <a:t>29/11/2025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113848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55138" y="457200"/>
            <a:ext cx="2949178" cy="1600200"/>
          </a:xfrm>
        </p:spPr>
        <p:txBody>
          <a:bodyPr anchor="ctr" anchorCtr="0"/>
          <a:lstStyle>
            <a:lvl1pPr>
              <a:defRPr sz="2400"/>
            </a:lvl1pPr>
          </a:lstStyle>
          <a:p>
            <a:r>
              <a:rPr lang="fr-FR"/>
              <a:t>Modifiez le style du titre</a:t>
            </a:r>
          </a:p>
        </p:txBody>
      </p:sp>
      <p:sp>
        <p:nvSpPr>
          <p:cNvPr id="3" name="Espace réservé du contenu 2"/>
          <p:cNvSpPr>
            <a:spLocks noGrp="1"/>
          </p:cNvSpPr>
          <p:nvPr>
            <p:ph idx="1"/>
          </p:nvPr>
        </p:nvSpPr>
        <p:spPr>
          <a:xfrm>
            <a:off x="4412687"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155138"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19E96F1-EBCE-47B9-B588-2F7201399E7D}" type="datetimeFigureOut">
              <a:rPr lang="fr-FR" smtClean="0"/>
              <a:t>29/11/2025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331005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47839" y="457200"/>
            <a:ext cx="2949178" cy="1600200"/>
          </a:xfrm>
        </p:spPr>
        <p:txBody>
          <a:bodyPr anchor="ctr" anchorCtr="0"/>
          <a:lstStyle>
            <a:lvl1pPr>
              <a:defRPr sz="2400"/>
            </a:lvl1pPr>
          </a:lstStyle>
          <a:p>
            <a:r>
              <a:rPr lang="fr-FR"/>
              <a:t>Modifiez le style du titre</a:t>
            </a:r>
          </a:p>
        </p:txBody>
      </p:sp>
      <p:sp>
        <p:nvSpPr>
          <p:cNvPr id="3" name="Espace réservé pour une image  2"/>
          <p:cNvSpPr>
            <a:spLocks noGrp="1"/>
          </p:cNvSpPr>
          <p:nvPr>
            <p:ph type="pic" idx="1"/>
          </p:nvPr>
        </p:nvSpPr>
        <p:spPr>
          <a:xfrm>
            <a:off x="4405389"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p:cNvSpPr>
            <a:spLocks noGrp="1"/>
          </p:cNvSpPr>
          <p:nvPr>
            <p:ph type="body" sz="half" idx="2"/>
          </p:nvPr>
        </p:nvSpPr>
        <p:spPr>
          <a:xfrm>
            <a:off x="1147839"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19E96F1-EBCE-47B9-B588-2F7201399E7D}" type="datetimeFigureOut">
              <a:rPr lang="fr-FR" smtClean="0"/>
              <a:t>29/11/2025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9D3B96F-DEA9-4732-8CDF-1D17126610EF}" type="slidenum">
              <a:rPr lang="fr-FR" smtClean="0"/>
              <a:t>‹N°›</a:t>
            </a:fld>
            <a:endParaRPr lang="fr-FR"/>
          </a:p>
        </p:txBody>
      </p:sp>
    </p:spTree>
    <p:extLst>
      <p:ext uri="{BB962C8B-B14F-4D97-AF65-F5344CB8AC3E}">
        <p14:creationId xmlns:p14="http://schemas.microsoft.com/office/powerpoint/2010/main" val="231512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50000">
              <a:schemeClr val="bg2">
                <a:tint val="98000"/>
                <a:satMod val="130000"/>
                <a:shade val="90000"/>
                <a:lumMod val="103000"/>
              </a:schemeClr>
            </a:gs>
            <a:gs pos="100000">
              <a:schemeClr val="accent2"/>
            </a:gs>
          </a:gsLst>
          <a:lin ang="5400000" scaled="0"/>
        </a:gradFill>
        <a:effectLst/>
      </p:bgPr>
    </p:bg>
    <p:spTree>
      <p:nvGrpSpPr>
        <p:cNvPr id="1" name=""/>
        <p:cNvGrpSpPr/>
        <p:nvPr/>
      </p:nvGrpSpPr>
      <p:grpSpPr>
        <a:xfrm>
          <a:off x="0" y="0"/>
          <a:ext cx="0" cy="0"/>
          <a:chOff x="0" y="0"/>
          <a:chExt cx="0" cy="0"/>
        </a:xfrm>
      </p:grpSpPr>
      <p:sp>
        <p:nvSpPr>
          <p:cNvPr id="10" name="Triangle isocèle 9"/>
          <p:cNvSpPr/>
          <p:nvPr userDrawn="1"/>
        </p:nvSpPr>
        <p:spPr>
          <a:xfrm rot="16200000">
            <a:off x="4314216" y="2028217"/>
            <a:ext cx="515565" cy="914400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9" name="Triangle isocèle 8"/>
          <p:cNvSpPr/>
          <p:nvPr userDrawn="1"/>
        </p:nvSpPr>
        <p:spPr>
          <a:xfrm rot="5400000">
            <a:off x="4314217" y="-4314216"/>
            <a:ext cx="515565" cy="914400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2" name="Espace réservé du titre 1"/>
          <p:cNvSpPr>
            <a:spLocks noGrp="1"/>
          </p:cNvSpPr>
          <p:nvPr>
            <p:ph type="title"/>
          </p:nvPr>
        </p:nvSpPr>
        <p:spPr>
          <a:xfrm>
            <a:off x="1139353" y="365126"/>
            <a:ext cx="7886700" cy="1325563"/>
          </a:xfrm>
          <a:prstGeom prst="roundRect">
            <a:avLst/>
          </a:prstGeom>
          <a:solidFill>
            <a:srgbClr val="FFFFFF">
              <a:alpha val="74902"/>
            </a:srgbClr>
          </a:solidFill>
          <a:ln/>
        </p:spPr>
        <p:style>
          <a:lnRef idx="2">
            <a:schemeClr val="accent2"/>
          </a:lnRef>
          <a:fillRef idx="1">
            <a:schemeClr val="lt1"/>
          </a:fillRef>
          <a:effectRef idx="0">
            <a:schemeClr val="accent2"/>
          </a:effectRef>
          <a:fontRef idx="none"/>
        </p:style>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1139353" y="1825625"/>
            <a:ext cx="78867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41772" y="6356351"/>
            <a:ext cx="848213" cy="365125"/>
          </a:xfrm>
          <a:prstGeom prst="rect">
            <a:avLst/>
          </a:prstGeom>
        </p:spPr>
        <p:txBody>
          <a:bodyPr vert="horz" lIns="91440" tIns="45720" rIns="91440" bIns="45720" rtlCol="0" anchor="ctr"/>
          <a:lstStyle>
            <a:lvl1pPr algn="ctr">
              <a:defRPr sz="900">
                <a:solidFill>
                  <a:schemeClr val="bg1"/>
                </a:solidFill>
                <a:latin typeface="+mj-lt"/>
              </a:defRPr>
            </a:lvl1pPr>
          </a:lstStyle>
          <a:p>
            <a:fld id="{419E96F1-EBCE-47B9-B588-2F7201399E7D}" type="datetimeFigureOut">
              <a:rPr lang="fr-FR" smtClean="0"/>
              <a:pPr/>
              <a:t>29/11/2025</a:t>
            </a:fld>
            <a:endParaRPr lang="fr-FR" dirty="0"/>
          </a:p>
        </p:txBody>
      </p:sp>
      <p:sp>
        <p:nvSpPr>
          <p:cNvPr id="5" name="Espace réservé du pied de page 4"/>
          <p:cNvSpPr>
            <a:spLocks noGrp="1"/>
          </p:cNvSpPr>
          <p:nvPr>
            <p:ph type="ftr" sz="quarter" idx="3"/>
          </p:nvPr>
        </p:nvSpPr>
        <p:spPr>
          <a:xfrm>
            <a:off x="2056964" y="6356351"/>
            <a:ext cx="5266862" cy="365125"/>
          </a:xfrm>
          <a:prstGeom prst="rect">
            <a:avLst/>
          </a:prstGeom>
        </p:spPr>
        <p:txBody>
          <a:bodyPr vert="horz" lIns="91440" tIns="45720" rIns="91440" bIns="45720" rtlCol="0" anchor="ctr"/>
          <a:lstStyle>
            <a:lvl1pPr algn="ctr">
              <a:defRPr sz="900">
                <a:solidFill>
                  <a:schemeClr val="bg1"/>
                </a:solidFill>
              </a:defRPr>
            </a:lvl1pPr>
          </a:lstStyle>
          <a:p>
            <a:endParaRPr lang="fr-FR" dirty="0"/>
          </a:p>
        </p:txBody>
      </p:sp>
      <p:sp>
        <p:nvSpPr>
          <p:cNvPr id="6" name="Espace réservé du numéro de diapositive 5"/>
          <p:cNvSpPr>
            <a:spLocks noGrp="1"/>
          </p:cNvSpPr>
          <p:nvPr>
            <p:ph type="sldNum" sz="quarter" idx="4"/>
          </p:nvPr>
        </p:nvSpPr>
        <p:spPr>
          <a:xfrm>
            <a:off x="8407931" y="6356351"/>
            <a:ext cx="618122" cy="365125"/>
          </a:xfrm>
          <a:prstGeom prst="rect">
            <a:avLst/>
          </a:prstGeom>
        </p:spPr>
        <p:txBody>
          <a:bodyPr vert="horz" lIns="91440" tIns="45720" rIns="91440" bIns="45720" rtlCol="0" anchor="ctr"/>
          <a:lstStyle>
            <a:lvl1pPr algn="ctr">
              <a:defRPr sz="900">
                <a:solidFill>
                  <a:schemeClr val="bg1"/>
                </a:solidFill>
                <a:latin typeface="+mj-lt"/>
              </a:defRPr>
            </a:lvl1pPr>
          </a:lstStyle>
          <a:p>
            <a:fld id="{99D3B96F-DEA9-4732-8CDF-1D17126610EF}" type="slidenum">
              <a:rPr lang="fr-FR" smtClean="0"/>
              <a:pPr/>
              <a:t>‹N°›</a:t>
            </a:fld>
            <a:endParaRPr lang="fr-FR" dirty="0"/>
          </a:p>
        </p:txBody>
      </p:sp>
      <p:pic>
        <p:nvPicPr>
          <p:cNvPr id="13" name="Image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l="9717" t="22448" r="9811" b="27149"/>
          <a:stretch/>
        </p:blipFill>
        <p:spPr>
          <a:xfrm>
            <a:off x="128815" y="6329151"/>
            <a:ext cx="1810203" cy="409577"/>
          </a:xfrm>
          <a:prstGeom prst="rect">
            <a:avLst/>
          </a:prstGeom>
        </p:spPr>
      </p:pic>
    </p:spTree>
    <p:extLst>
      <p:ext uri="{BB962C8B-B14F-4D97-AF65-F5344CB8AC3E}">
        <p14:creationId xmlns:p14="http://schemas.microsoft.com/office/powerpoint/2010/main" val="20254633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lnSpc>
          <a:spcPct val="90000"/>
        </a:lnSpc>
        <a:spcBef>
          <a:spcPct val="0"/>
        </a:spcBef>
        <a:buNone/>
        <a:defRPr sz="3300" kern="1200" cap="all"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2.JP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2268528"/>
            <a:ext cx="6858000" cy="1596015"/>
          </a:xfrm>
        </p:spPr>
        <p:txBody>
          <a:bodyPr/>
          <a:lstStyle/>
          <a:p>
            <a:r>
              <a:rPr lang="fr-FR" dirty="0"/>
              <a:t>Assemblée générale</a:t>
            </a:r>
          </a:p>
        </p:txBody>
      </p:sp>
      <p:sp>
        <p:nvSpPr>
          <p:cNvPr id="3" name="Sous-titre 2"/>
          <p:cNvSpPr>
            <a:spLocks noGrp="1"/>
          </p:cNvSpPr>
          <p:nvPr>
            <p:ph type="subTitle" idx="1"/>
          </p:nvPr>
        </p:nvSpPr>
        <p:spPr>
          <a:xfrm>
            <a:off x="1143000" y="3540870"/>
            <a:ext cx="6858000" cy="875851"/>
          </a:xfrm>
        </p:spPr>
        <p:txBody>
          <a:bodyPr>
            <a:normAutofit/>
          </a:bodyPr>
          <a:lstStyle/>
          <a:p>
            <a:r>
              <a:rPr lang="fr-FR" sz="2400" dirty="0"/>
              <a:t>Bilan des activités</a:t>
            </a:r>
          </a:p>
          <a:p>
            <a:r>
              <a:rPr lang="fr-FR" sz="2400" dirty="0"/>
              <a:t>de décembre 2024 à décembre 2025</a:t>
            </a:r>
          </a:p>
        </p:txBody>
      </p:sp>
      <p:sp>
        <p:nvSpPr>
          <p:cNvPr id="4" name="Nuage 3">
            <a:extLst>
              <a:ext uri="{FF2B5EF4-FFF2-40B4-BE49-F238E27FC236}">
                <a16:creationId xmlns:a16="http://schemas.microsoft.com/office/drawing/2014/main" id="{CA99518D-A81F-D910-3224-40FC800CB1FB}"/>
              </a:ext>
            </a:extLst>
          </p:cNvPr>
          <p:cNvSpPr/>
          <p:nvPr/>
        </p:nvSpPr>
        <p:spPr>
          <a:xfrm>
            <a:off x="5006036" y="4515944"/>
            <a:ext cx="2905794" cy="21048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Merci aux Membres du Conseil </a:t>
            </a:r>
          </a:p>
        </p:txBody>
      </p:sp>
    </p:spTree>
    <p:extLst>
      <p:ext uri="{BB962C8B-B14F-4D97-AF65-F5344CB8AC3E}">
        <p14:creationId xmlns:p14="http://schemas.microsoft.com/office/powerpoint/2010/main" val="19650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2">
                    <a:lumMod val="50000"/>
                  </a:schemeClr>
                </a:solidFill>
              </a:rPr>
              <a:t>Programme de la refonte</a:t>
            </a:r>
          </a:p>
        </p:txBody>
      </p:sp>
      <p:sp>
        <p:nvSpPr>
          <p:cNvPr id="3" name="Espace réservé du contenu 2"/>
          <p:cNvSpPr>
            <a:spLocks noGrp="1"/>
          </p:cNvSpPr>
          <p:nvPr>
            <p:ph idx="1"/>
          </p:nvPr>
        </p:nvSpPr>
        <p:spPr>
          <a:xfrm>
            <a:off x="1060976" y="2286906"/>
            <a:ext cx="7886700" cy="3573689"/>
          </a:xfrm>
        </p:spPr>
        <p:txBody>
          <a:bodyPr>
            <a:normAutofit/>
          </a:bodyPr>
          <a:lstStyle/>
          <a:p>
            <a:r>
              <a:rPr lang="fr-FR" dirty="0"/>
              <a:t>Nouveau logo </a:t>
            </a:r>
            <a:r>
              <a:rPr lang="fr-FR" sz="1800" dirty="0"/>
              <a:t>(étape terminée)</a:t>
            </a:r>
          </a:p>
          <a:p>
            <a:r>
              <a:rPr lang="fr-FR" dirty="0"/>
              <a:t>Nouvelle chartre graphique </a:t>
            </a:r>
            <a:r>
              <a:rPr lang="fr-FR" sz="1800" dirty="0"/>
              <a:t>(étape terminée)</a:t>
            </a:r>
          </a:p>
          <a:p>
            <a:r>
              <a:rPr lang="fr-FR" dirty="0"/>
              <a:t>Nouveau site internet</a:t>
            </a:r>
          </a:p>
          <a:p>
            <a:pPr lvl="1"/>
            <a:r>
              <a:rPr lang="fr-FR" dirty="0"/>
              <a:t>Partie publique (étape en cours)</a:t>
            </a:r>
          </a:p>
          <a:p>
            <a:pPr lvl="1"/>
            <a:r>
              <a:rPr lang="fr-FR" dirty="0"/>
              <a:t>Partie adhérents (étape en cours)</a:t>
            </a:r>
          </a:p>
          <a:p>
            <a:pPr lvl="1"/>
            <a:r>
              <a:rPr lang="fr-FR" dirty="0"/>
              <a:t>Partie école d’été (à faire)</a:t>
            </a:r>
          </a:p>
          <a:p>
            <a:pPr lvl="1"/>
            <a:r>
              <a:rPr lang="fr-FR" dirty="0"/>
              <a:t>Partie Bureau du GN-MEBA (à faire)</a:t>
            </a:r>
          </a:p>
          <a:p>
            <a:r>
              <a:rPr lang="fr-FR" dirty="0"/>
              <a:t>Page LinkedIn </a:t>
            </a:r>
            <a:r>
              <a:rPr lang="fr-FR" sz="1800" dirty="0"/>
              <a:t>(à faire)</a:t>
            </a:r>
          </a:p>
          <a:p>
            <a:pPr marL="171450" lvl="1">
              <a:spcBef>
                <a:spcPts val="750"/>
              </a:spcBef>
            </a:pPr>
            <a:r>
              <a:rPr lang="fr-FR" sz="2100" dirty="0"/>
              <a:t>Mise à jour des documents du GN-MEBA </a:t>
            </a:r>
            <a:r>
              <a:rPr lang="fr-FR" dirty="0"/>
              <a:t>(étape en cours)</a:t>
            </a:r>
          </a:p>
          <a:p>
            <a:endParaRPr lang="fr-FR" dirty="0"/>
          </a:p>
        </p:txBody>
      </p:sp>
      <p:sp>
        <p:nvSpPr>
          <p:cNvPr id="4" name="ZoneTexte 3"/>
          <p:cNvSpPr txBox="1"/>
          <p:nvPr/>
        </p:nvSpPr>
        <p:spPr>
          <a:xfrm>
            <a:off x="5420172" y="6442502"/>
            <a:ext cx="3945194" cy="415498"/>
          </a:xfrm>
          <a:prstGeom prst="rect">
            <a:avLst/>
          </a:prstGeom>
          <a:noFill/>
        </p:spPr>
        <p:txBody>
          <a:bodyPr wrap="square" rtlCol="0">
            <a:spAutoFit/>
          </a:bodyPr>
          <a:lstStyle/>
          <a:p>
            <a:r>
              <a:rPr lang="fr-FR" sz="2100" dirty="0">
                <a:solidFill>
                  <a:schemeClr val="accent1"/>
                </a:solidFill>
              </a:rPr>
              <a:t>Prestataire : « Un air de Digital »</a:t>
            </a:r>
          </a:p>
        </p:txBody>
      </p:sp>
    </p:spTree>
    <p:extLst>
      <p:ext uri="{BB962C8B-B14F-4D97-AF65-F5344CB8AC3E}">
        <p14:creationId xmlns:p14="http://schemas.microsoft.com/office/powerpoint/2010/main" val="325299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70247" y="3911379"/>
            <a:ext cx="5840747" cy="2174835"/>
          </a:xfrm>
          <a:prstGeom prst="rect">
            <a:avLst/>
          </a:prstGeom>
        </p:spPr>
      </p:pic>
      <p:grpSp>
        <p:nvGrpSpPr>
          <p:cNvPr id="5" name="Groupe 4"/>
          <p:cNvGrpSpPr/>
          <p:nvPr/>
        </p:nvGrpSpPr>
        <p:grpSpPr>
          <a:xfrm>
            <a:off x="2705225" y="1954663"/>
            <a:ext cx="3570789" cy="1692741"/>
            <a:chOff x="401439" y="1731484"/>
            <a:chExt cx="5760000" cy="288000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39" y="1731484"/>
              <a:ext cx="2880000" cy="288000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1439" y="1731484"/>
              <a:ext cx="2880000" cy="2880000"/>
            </a:xfrm>
            <a:prstGeom prst="rect">
              <a:avLst/>
            </a:prstGeom>
          </p:spPr>
        </p:pic>
      </p:grpSp>
      <p:sp>
        <p:nvSpPr>
          <p:cNvPr id="6" name="Titre 5"/>
          <p:cNvSpPr>
            <a:spLocks noGrp="1"/>
          </p:cNvSpPr>
          <p:nvPr>
            <p:ph type="title"/>
          </p:nvPr>
        </p:nvSpPr>
        <p:spPr/>
        <p:txBody>
          <a:bodyPr/>
          <a:lstStyle/>
          <a:p>
            <a:r>
              <a:rPr lang="fr-FR" dirty="0">
                <a:solidFill>
                  <a:schemeClr val="bg2">
                    <a:lumMod val="50000"/>
                  </a:schemeClr>
                </a:solidFill>
              </a:rPr>
              <a:t>Le logo</a:t>
            </a:r>
          </a:p>
        </p:txBody>
      </p:sp>
    </p:spTree>
    <p:extLst>
      <p:ext uri="{BB962C8B-B14F-4D97-AF65-F5344CB8AC3E}">
        <p14:creationId xmlns:p14="http://schemas.microsoft.com/office/powerpoint/2010/main" val="209216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35112" y="3476250"/>
            <a:ext cx="6673776" cy="2430000"/>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66740" y="951750"/>
            <a:ext cx="6610520" cy="2430000"/>
          </a:xfrm>
          <a:prstGeom prst="rect">
            <a:avLst/>
          </a:prstGeom>
        </p:spPr>
      </p:pic>
    </p:spTree>
    <p:extLst>
      <p:ext uri="{BB962C8B-B14F-4D97-AF65-F5344CB8AC3E}">
        <p14:creationId xmlns:p14="http://schemas.microsoft.com/office/powerpoint/2010/main" val="364826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2">
                    <a:lumMod val="50000"/>
                  </a:schemeClr>
                </a:solidFill>
              </a:rPr>
              <a:t>le site internet</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378" y="864000"/>
            <a:ext cx="6009245" cy="5130000"/>
          </a:xfrm>
        </p:spPr>
      </p:pic>
    </p:spTree>
    <p:extLst>
      <p:ext uri="{BB962C8B-B14F-4D97-AF65-F5344CB8AC3E}">
        <p14:creationId xmlns:p14="http://schemas.microsoft.com/office/powerpoint/2010/main" val="359953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610CA2-C771-B0A1-863F-01A3546688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402" y="586451"/>
            <a:ext cx="6680499" cy="5619970"/>
          </a:xfrm>
          <a:prstGeom prst="rect">
            <a:avLst/>
          </a:prstGeom>
        </p:spPr>
      </p:pic>
      <p:sp>
        <p:nvSpPr>
          <p:cNvPr id="4" name="ZoneTexte 3">
            <a:extLst>
              <a:ext uri="{FF2B5EF4-FFF2-40B4-BE49-F238E27FC236}">
                <a16:creationId xmlns:a16="http://schemas.microsoft.com/office/drawing/2014/main" id="{A81903B9-5D32-3ADB-CCFB-18BE21C654C3}"/>
              </a:ext>
            </a:extLst>
          </p:cNvPr>
          <p:cNvSpPr txBox="1"/>
          <p:nvPr/>
        </p:nvSpPr>
        <p:spPr>
          <a:xfrm>
            <a:off x="205858" y="32273"/>
            <a:ext cx="1784412" cy="378000"/>
          </a:xfrm>
          <a:prstGeom prst="rect">
            <a:avLst/>
          </a:prstGeom>
          <a:noFill/>
        </p:spPr>
        <p:txBody>
          <a:bodyPr wrap="square" rtlCol="0">
            <a:spAutoFit/>
          </a:bodyPr>
          <a:lstStyle/>
          <a:p>
            <a:pPr algn="ctr"/>
            <a:r>
              <a:rPr lang="fr-FR" dirty="0">
                <a:solidFill>
                  <a:schemeClr val="bg1"/>
                </a:solidFill>
              </a:rPr>
              <a:t>Version PC</a:t>
            </a:r>
          </a:p>
        </p:txBody>
      </p:sp>
    </p:spTree>
    <p:extLst>
      <p:ext uri="{BB962C8B-B14F-4D97-AF65-F5344CB8AC3E}">
        <p14:creationId xmlns:p14="http://schemas.microsoft.com/office/powerpoint/2010/main" val="66526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3281" y="413860"/>
            <a:ext cx="1675983" cy="5969012"/>
          </a:xfrm>
          <a:prstGeom prst="rect">
            <a:avLst/>
          </a:prstGeom>
        </p:spPr>
      </p:pic>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945" y="434010"/>
            <a:ext cx="4210229" cy="5758457"/>
          </a:xfrm>
          <a:prstGeom prst="rect">
            <a:avLst/>
          </a:prstGeom>
        </p:spPr>
      </p:pic>
      <p:sp>
        <p:nvSpPr>
          <p:cNvPr id="4" name="ZoneTexte 3"/>
          <p:cNvSpPr txBox="1"/>
          <p:nvPr/>
        </p:nvSpPr>
        <p:spPr>
          <a:xfrm>
            <a:off x="550102" y="0"/>
            <a:ext cx="1784412" cy="378000"/>
          </a:xfrm>
          <a:prstGeom prst="rect">
            <a:avLst/>
          </a:prstGeom>
          <a:noFill/>
        </p:spPr>
        <p:txBody>
          <a:bodyPr wrap="square" rtlCol="0">
            <a:spAutoFit/>
          </a:bodyPr>
          <a:lstStyle/>
          <a:p>
            <a:pPr algn="ctr"/>
            <a:r>
              <a:rPr lang="fr-FR" dirty="0">
                <a:solidFill>
                  <a:schemeClr val="bg1"/>
                </a:solidFill>
              </a:rPr>
              <a:t>Version tablette</a:t>
            </a:r>
          </a:p>
        </p:txBody>
      </p:sp>
      <p:sp>
        <p:nvSpPr>
          <p:cNvPr id="7" name="ZoneTexte 6"/>
          <p:cNvSpPr txBox="1"/>
          <p:nvPr/>
        </p:nvSpPr>
        <p:spPr>
          <a:xfrm>
            <a:off x="6617643" y="56010"/>
            <a:ext cx="1784412" cy="378000"/>
          </a:xfrm>
          <a:prstGeom prst="rect">
            <a:avLst/>
          </a:prstGeom>
          <a:noFill/>
        </p:spPr>
        <p:txBody>
          <a:bodyPr wrap="square" rtlCol="0">
            <a:spAutoFit/>
          </a:bodyPr>
          <a:lstStyle/>
          <a:p>
            <a:pPr algn="ctr"/>
            <a:r>
              <a:rPr lang="fr-FR" dirty="0">
                <a:solidFill>
                  <a:schemeClr val="tx1">
                    <a:lumMod val="95000"/>
                  </a:schemeClr>
                </a:solidFill>
              </a:rPr>
              <a:t>Version mobile</a:t>
            </a:r>
          </a:p>
        </p:txBody>
      </p:sp>
    </p:spTree>
    <p:extLst>
      <p:ext uri="{BB962C8B-B14F-4D97-AF65-F5344CB8AC3E}">
        <p14:creationId xmlns:p14="http://schemas.microsoft.com/office/powerpoint/2010/main" val="328042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1F97AF-1ABD-64FB-110B-8B61FC75C3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682" y="950259"/>
            <a:ext cx="8393397" cy="4978243"/>
          </a:xfrm>
          <a:prstGeom prst="rect">
            <a:avLst/>
          </a:prstGeom>
        </p:spPr>
      </p:pic>
    </p:spTree>
    <p:extLst>
      <p:ext uri="{BB962C8B-B14F-4D97-AF65-F5344CB8AC3E}">
        <p14:creationId xmlns:p14="http://schemas.microsoft.com/office/powerpoint/2010/main" val="155410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C396D4-AA34-7BC1-3D75-68A7D492CF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000" y="674578"/>
            <a:ext cx="8640000" cy="5508845"/>
          </a:xfrm>
          <a:prstGeom prst="rect">
            <a:avLst/>
          </a:prstGeom>
        </p:spPr>
      </p:pic>
    </p:spTree>
    <p:extLst>
      <p:ext uri="{BB962C8B-B14F-4D97-AF65-F5344CB8AC3E}">
        <p14:creationId xmlns:p14="http://schemas.microsoft.com/office/powerpoint/2010/main" val="3398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22" y="857250"/>
            <a:ext cx="8041956" cy="5143500"/>
          </a:xfrm>
          <a:prstGeom prst="rect">
            <a:avLst/>
          </a:prstGeom>
        </p:spPr>
      </p:pic>
    </p:spTree>
    <p:extLst>
      <p:ext uri="{BB962C8B-B14F-4D97-AF65-F5344CB8AC3E}">
        <p14:creationId xmlns:p14="http://schemas.microsoft.com/office/powerpoint/2010/main" val="31095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CCA4289C-FCB3-619D-27BA-483293D72C61}"/>
              </a:ext>
            </a:extLst>
          </p:cNvPr>
          <p:cNvPicPr>
            <a:picLocks noChangeAspect="1"/>
          </p:cNvPicPr>
          <p:nvPr/>
        </p:nvPicPr>
        <p:blipFill>
          <a:blip r:embed="rId3"/>
          <a:stretch>
            <a:fillRect/>
          </a:stretch>
        </p:blipFill>
        <p:spPr>
          <a:xfrm>
            <a:off x="953295" y="1353538"/>
            <a:ext cx="7116908" cy="4345059"/>
          </a:xfrm>
          <a:prstGeom prst="rect">
            <a:avLst/>
          </a:prstGeom>
        </p:spPr>
      </p:pic>
      <p:sp>
        <p:nvSpPr>
          <p:cNvPr id="2" name="Oval 12"/>
          <p:cNvSpPr>
            <a:spLocks noChangeArrowheads="1"/>
          </p:cNvSpPr>
          <p:nvPr/>
        </p:nvSpPr>
        <p:spPr bwMode="auto">
          <a:xfrm>
            <a:off x="4764449" y="2896999"/>
            <a:ext cx="1009650" cy="216000"/>
          </a:xfrm>
          <a:prstGeom prst="ellipse">
            <a:avLst/>
          </a:prstGeom>
          <a:noFill/>
          <a:ln w="28575">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4579" name="Text Box 2"/>
          <p:cNvSpPr txBox="1">
            <a:spLocks noChangeArrowheads="1"/>
          </p:cNvSpPr>
          <p:nvPr/>
        </p:nvSpPr>
        <p:spPr bwMode="auto">
          <a:xfrm>
            <a:off x="691668" y="269830"/>
            <a:ext cx="77993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ct val="40000"/>
              </a:spcAft>
            </a:pPr>
            <a:r>
              <a:rPr lang="fr-FR" sz="2400" b="1" dirty="0"/>
              <a:t>GN-MEBA / SFP</a:t>
            </a:r>
          </a:p>
          <a:p>
            <a:pPr algn="ctr" eaLnBrk="1" hangingPunct="1"/>
            <a:r>
              <a:rPr lang="fr-FR" sz="1600" b="1" dirty="0"/>
              <a:t>RÉSULTAT NET D’EXPLOITATION du 1</a:t>
            </a:r>
            <a:r>
              <a:rPr lang="fr-FR" sz="1600" b="1" baseline="30000" dirty="0"/>
              <a:t>er</a:t>
            </a:r>
            <a:r>
              <a:rPr lang="fr-FR" sz="1600" b="1" dirty="0"/>
              <a:t> octobre 2024 au 30 septembre 2025</a:t>
            </a:r>
            <a:r>
              <a:rPr lang="fr-FR" sz="1600" dirty="0"/>
              <a:t> </a:t>
            </a:r>
          </a:p>
        </p:txBody>
      </p:sp>
      <p:sp>
        <p:nvSpPr>
          <p:cNvPr id="30732" name="Oval 12"/>
          <p:cNvSpPr>
            <a:spLocks noChangeArrowheads="1"/>
          </p:cNvSpPr>
          <p:nvPr/>
        </p:nvSpPr>
        <p:spPr bwMode="auto">
          <a:xfrm>
            <a:off x="6056060" y="2070610"/>
            <a:ext cx="1009650" cy="2160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1" name="Oval 12"/>
          <p:cNvSpPr>
            <a:spLocks noChangeArrowheads="1"/>
          </p:cNvSpPr>
          <p:nvPr/>
        </p:nvSpPr>
        <p:spPr bwMode="auto">
          <a:xfrm>
            <a:off x="6064300" y="4022420"/>
            <a:ext cx="1009650" cy="2160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3" name="Groupe 2"/>
          <p:cNvGrpSpPr/>
          <p:nvPr/>
        </p:nvGrpSpPr>
        <p:grpSpPr>
          <a:xfrm>
            <a:off x="3463315" y="1888727"/>
            <a:ext cx="2310784" cy="588436"/>
            <a:chOff x="3204025" y="1629444"/>
            <a:chExt cx="2310784" cy="588436"/>
          </a:xfrm>
        </p:grpSpPr>
        <p:sp>
          <p:nvSpPr>
            <p:cNvPr id="30730" name="AutoShape 10"/>
            <p:cNvSpPr>
              <a:spLocks noChangeArrowheads="1"/>
            </p:cNvSpPr>
            <p:nvPr/>
          </p:nvSpPr>
          <p:spPr bwMode="auto">
            <a:xfrm>
              <a:off x="3204025" y="1955794"/>
              <a:ext cx="1379910" cy="262086"/>
            </a:xfrm>
            <a:prstGeom prst="wedgeRectCallout">
              <a:avLst>
                <a:gd name="adj1" fmla="val 56704"/>
                <a:gd name="adj2" fmla="val -109889"/>
              </a:avLst>
            </a:prstGeom>
            <a:solidFill>
              <a:srgbClr val="008000"/>
            </a:solidFill>
            <a:ln w="9525">
              <a:solidFill>
                <a:schemeClr val="tx1"/>
              </a:solidFill>
              <a:miter lim="800000"/>
              <a:headEnd/>
              <a:tailEnd/>
            </a:ln>
          </p:spPr>
          <p:txBody>
            <a:bodyPr/>
            <a:lstStyle/>
            <a:p>
              <a:pPr algn="ctr"/>
              <a:r>
                <a:rPr lang="fr-FR" sz="1400" b="1" dirty="0">
                  <a:solidFill>
                    <a:schemeClr val="bg1"/>
                  </a:solidFill>
                </a:rPr>
                <a:t>cotisations</a:t>
              </a:r>
            </a:p>
          </p:txBody>
        </p:sp>
        <p:sp>
          <p:nvSpPr>
            <p:cNvPr id="16" name="Oval 12"/>
            <p:cNvSpPr>
              <a:spLocks noChangeArrowheads="1"/>
            </p:cNvSpPr>
            <p:nvPr/>
          </p:nvSpPr>
          <p:spPr bwMode="auto">
            <a:xfrm>
              <a:off x="4505159" y="1629444"/>
              <a:ext cx="1009650" cy="216000"/>
            </a:xfrm>
            <a:prstGeom prst="ellipse">
              <a:avLst/>
            </a:prstGeom>
            <a:noFill/>
            <a:ln w="28575">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4" name="Groupe 3"/>
          <p:cNvGrpSpPr/>
          <p:nvPr/>
        </p:nvGrpSpPr>
        <p:grpSpPr>
          <a:xfrm>
            <a:off x="3131840" y="3429000"/>
            <a:ext cx="2703219" cy="814447"/>
            <a:chOff x="3105515" y="3439517"/>
            <a:chExt cx="2703219" cy="814447"/>
          </a:xfrm>
        </p:grpSpPr>
        <p:sp>
          <p:nvSpPr>
            <p:cNvPr id="11" name="AutoShape 10"/>
            <p:cNvSpPr>
              <a:spLocks noChangeArrowheads="1"/>
            </p:cNvSpPr>
            <p:nvPr/>
          </p:nvSpPr>
          <p:spPr bwMode="auto">
            <a:xfrm>
              <a:off x="3105515" y="3439517"/>
              <a:ext cx="1379909" cy="262086"/>
            </a:xfrm>
            <a:prstGeom prst="wedgeRectCallout">
              <a:avLst>
                <a:gd name="adj1" fmla="val 76681"/>
                <a:gd name="adj2" fmla="val 175788"/>
              </a:avLst>
            </a:prstGeom>
            <a:solidFill>
              <a:srgbClr val="FFFF00"/>
            </a:solidFill>
            <a:ln w="19050">
              <a:solidFill>
                <a:srgbClr val="00CC00"/>
              </a:solidFill>
              <a:miter lim="800000"/>
              <a:headEnd/>
              <a:tailEnd/>
            </a:ln>
          </p:spPr>
          <p:txBody>
            <a:bodyPr bIns="108000"/>
            <a:lstStyle/>
            <a:p>
              <a:pPr algn="ctr"/>
              <a:r>
                <a:rPr lang="fr-FR" sz="1400" b="1" dirty="0">
                  <a:solidFill>
                    <a:schemeClr val="bg1"/>
                  </a:solidFill>
                </a:rPr>
                <a:t>constructeurs</a:t>
              </a:r>
            </a:p>
          </p:txBody>
        </p:sp>
        <p:sp>
          <p:nvSpPr>
            <p:cNvPr id="12" name="Text Box 7"/>
            <p:cNvSpPr txBox="1">
              <a:spLocks noChangeArrowheads="1"/>
            </p:cNvSpPr>
            <p:nvPr/>
          </p:nvSpPr>
          <p:spPr bwMode="auto">
            <a:xfrm>
              <a:off x="4770707" y="4014559"/>
              <a:ext cx="1038027" cy="239405"/>
            </a:xfrm>
            <a:prstGeom prst="ellipse">
              <a:avLst/>
            </a:prstGeom>
            <a:noFill/>
            <a:ln w="28575">
              <a:solidFill>
                <a:srgbClr val="00CC00"/>
              </a:solidFill>
              <a:miter lim="800000"/>
              <a:headEnd/>
              <a:tailEnd/>
            </a:ln>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ts val="0"/>
                </a:spcBef>
              </a:pPr>
              <a:endParaRPr lang="fr-FR" sz="1300" dirty="0"/>
            </a:p>
          </p:txBody>
        </p:sp>
      </p:grpSp>
      <p:sp>
        <p:nvSpPr>
          <p:cNvPr id="17" name="Rectangle 16">
            <a:extLst>
              <a:ext uri="{FF2B5EF4-FFF2-40B4-BE49-F238E27FC236}">
                <a16:creationId xmlns:a16="http://schemas.microsoft.com/office/drawing/2014/main" id="{5402BD12-D3E1-4C1D-8D87-F439D56A4890}"/>
              </a:ext>
            </a:extLst>
          </p:cNvPr>
          <p:cNvSpPr/>
          <p:nvPr/>
        </p:nvSpPr>
        <p:spPr>
          <a:xfrm rot="20743839">
            <a:off x="435804" y="3225319"/>
            <a:ext cx="5287794" cy="601497"/>
          </a:xfrm>
          <a:prstGeom prst="rect">
            <a:avLst/>
          </a:prstGeom>
          <a:solidFill>
            <a:schemeClr val="bg2">
              <a:lumMod val="20000"/>
              <a:lumOff val="80000"/>
            </a:schemeClr>
          </a:solidFill>
          <a:ln w="19050">
            <a:noFill/>
          </a:ln>
          <a:effectLst>
            <a:innerShdw blurRad="114300">
              <a:prstClr val="black"/>
            </a:innerShdw>
          </a:effectLst>
        </p:spPr>
        <p:txBody>
          <a:bodyPr wrap="none" lIns="91440" tIns="0" rIns="91440" bIns="10800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r>
              <a:rPr lang="fr-FR" sz="3200" b="1" dirty="0">
                <a:ln w="11430"/>
                <a:solidFill>
                  <a:srgbClr val="AC03B9"/>
                </a:solidFill>
                <a:effectLst>
                  <a:outerShdw blurRad="38100" dist="38100" dir="2700000" algn="tl">
                    <a:srgbClr val="000000">
                      <a:alpha val="43137"/>
                    </a:srgbClr>
                  </a:outerShdw>
                </a:effectLst>
              </a:rPr>
              <a:t>  </a:t>
            </a:r>
            <a:r>
              <a:rPr lang="fr-FR" sz="3200" b="1" u="sng" dirty="0">
                <a:ln w="11430"/>
                <a:solidFill>
                  <a:srgbClr val="AC03B9"/>
                </a:solidFill>
              </a:rPr>
              <a:t>Approbation du budget ?</a:t>
            </a:r>
          </a:p>
        </p:txBody>
      </p:sp>
      <p:sp>
        <p:nvSpPr>
          <p:cNvPr id="5" name="ZoneTexte 4">
            <a:extLst>
              <a:ext uri="{FF2B5EF4-FFF2-40B4-BE49-F238E27FC236}">
                <a16:creationId xmlns:a16="http://schemas.microsoft.com/office/drawing/2014/main" id="{439DD0C6-15F9-4B60-E91A-CF451908D144}"/>
              </a:ext>
            </a:extLst>
          </p:cNvPr>
          <p:cNvSpPr txBox="1"/>
          <p:nvPr/>
        </p:nvSpPr>
        <p:spPr>
          <a:xfrm>
            <a:off x="1936376" y="5963638"/>
            <a:ext cx="7116907" cy="369332"/>
          </a:xfrm>
          <a:prstGeom prst="rect">
            <a:avLst/>
          </a:prstGeom>
          <a:noFill/>
        </p:spPr>
        <p:txBody>
          <a:bodyPr wrap="square" rtlCol="0">
            <a:spAutoFit/>
          </a:bodyPr>
          <a:lstStyle/>
          <a:p>
            <a:r>
              <a:rPr lang="fr-FR" dirty="0"/>
              <a:t>Le bilan de l’école n’est pas terminé (encore quelques factures à payer, …)</a:t>
            </a:r>
          </a:p>
        </p:txBody>
      </p:sp>
    </p:spTree>
    <p:extLst>
      <p:ext uri="{BB962C8B-B14F-4D97-AF65-F5344CB8AC3E}">
        <p14:creationId xmlns:p14="http://schemas.microsoft.com/office/powerpoint/2010/main" val="1024373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73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0732" grpId="0" animBg="1"/>
      <p:bldP spid="30732" grpId="1" animBg="1"/>
      <p:bldP spid="21" grpId="0" animBg="1"/>
      <p:bldP spid="21" grpId="1" animBg="1"/>
      <p:bldP spid="17"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ED4735-69B2-EDE5-3D33-2908DB172B52}"/>
              </a:ext>
            </a:extLst>
          </p:cNvPr>
          <p:cNvSpPr>
            <a:spLocks noGrp="1"/>
          </p:cNvSpPr>
          <p:nvPr>
            <p:ph type="title"/>
          </p:nvPr>
        </p:nvSpPr>
        <p:spPr>
          <a:xfrm>
            <a:off x="628650" y="117413"/>
            <a:ext cx="7886700" cy="1325563"/>
          </a:xfrm>
        </p:spPr>
        <p:txBody>
          <a:bodyPr/>
          <a:lstStyle/>
          <a:p>
            <a:r>
              <a:rPr lang="fr-FR" dirty="0"/>
              <a:t>Les Journées Pédagogiques des 2 et 3 décembre 2024</a:t>
            </a:r>
          </a:p>
        </p:txBody>
      </p:sp>
      <p:sp>
        <p:nvSpPr>
          <p:cNvPr id="3" name="Espace réservé du contenu 2">
            <a:extLst>
              <a:ext uri="{FF2B5EF4-FFF2-40B4-BE49-F238E27FC236}">
                <a16:creationId xmlns:a16="http://schemas.microsoft.com/office/drawing/2014/main" id="{19DADC2B-DC09-4254-50EF-2E841EE02E19}"/>
              </a:ext>
            </a:extLst>
          </p:cNvPr>
          <p:cNvSpPr>
            <a:spLocks noGrp="1"/>
          </p:cNvSpPr>
          <p:nvPr>
            <p:ph idx="1"/>
          </p:nvPr>
        </p:nvSpPr>
        <p:spPr>
          <a:xfrm>
            <a:off x="117947" y="1679643"/>
            <a:ext cx="8908106" cy="1906621"/>
          </a:xfrm>
        </p:spPr>
        <p:txBody>
          <a:bodyPr/>
          <a:lstStyle/>
          <a:p>
            <a:pPr marL="0" indent="0">
              <a:buNone/>
            </a:pPr>
            <a:r>
              <a:rPr lang="fr-FR" dirty="0"/>
              <a:t>Paris - Jussieu avec pour thème</a:t>
            </a:r>
          </a:p>
          <a:p>
            <a:pPr marL="0" indent="0">
              <a:buNone/>
            </a:pPr>
            <a:r>
              <a:rPr lang="fr-FR" dirty="0"/>
              <a:t>	Comment caractériser au MEB une grande diversité de matériaux</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white"/>
                </a:solidFill>
                <a:effectLst/>
                <a:uLnTx/>
                <a:uFillTx/>
                <a:latin typeface="Jost"/>
                <a:ea typeface="+mn-ea"/>
                <a:cs typeface="Times New Roman" pitchFamily="18" charset="0"/>
              </a:rPr>
              <a:t>17 conférences</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white"/>
                </a:solidFill>
                <a:effectLst/>
                <a:uLnTx/>
                <a:uFillTx/>
                <a:latin typeface="Jost"/>
                <a:ea typeface="+mn-ea"/>
                <a:cs typeface="Times New Roman" pitchFamily="18" charset="0"/>
              </a:rPr>
              <a:t>220 membres inscrits</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white"/>
                </a:solidFill>
                <a:effectLst/>
                <a:uLnTx/>
                <a:uFillTx/>
                <a:latin typeface="Jost"/>
                <a:ea typeface="+mn-ea"/>
                <a:cs typeface="Times New Roman" pitchFamily="18" charset="0"/>
              </a:rPr>
              <a:t>18 stands « constructeurs » au </a:t>
            </a:r>
            <a:r>
              <a:rPr kumimoji="0" lang="fr-FR" sz="1800" b="0" i="0" u="sng" strike="noStrike" kern="1200" cap="none" spc="0" normalizeH="0" baseline="0" noProof="0" dirty="0">
                <a:ln>
                  <a:noFill/>
                </a:ln>
                <a:solidFill>
                  <a:prstClr val="white"/>
                </a:solidFill>
                <a:effectLst/>
                <a:uLnTx/>
                <a:uFillTx/>
                <a:latin typeface="Jost"/>
                <a:ea typeface="+mn-ea"/>
                <a:cs typeface="Times New Roman" pitchFamily="18" charset="0"/>
              </a:rPr>
              <a:t>Centre International de Conférences de Jussieu</a:t>
            </a:r>
          </a:p>
          <a:p>
            <a:pPr marL="0" indent="0">
              <a:buNone/>
            </a:pPr>
            <a:endParaRPr lang="fr-FR" dirty="0"/>
          </a:p>
        </p:txBody>
      </p:sp>
      <p:sp>
        <p:nvSpPr>
          <p:cNvPr id="4" name="Nuage 3">
            <a:extLst>
              <a:ext uri="{FF2B5EF4-FFF2-40B4-BE49-F238E27FC236}">
                <a16:creationId xmlns:a16="http://schemas.microsoft.com/office/drawing/2014/main" id="{DDAE4A92-BED7-97C6-4AA9-3C97A37C9250}"/>
              </a:ext>
            </a:extLst>
          </p:cNvPr>
          <p:cNvSpPr/>
          <p:nvPr/>
        </p:nvSpPr>
        <p:spPr>
          <a:xfrm>
            <a:off x="4739148" y="3429000"/>
            <a:ext cx="4181679" cy="103904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Merci aux constructeurs pour leur soutien pour la pause</a:t>
            </a:r>
          </a:p>
        </p:txBody>
      </p:sp>
      <p:pic>
        <p:nvPicPr>
          <p:cNvPr id="6" name="Image 5">
            <a:extLst>
              <a:ext uri="{FF2B5EF4-FFF2-40B4-BE49-F238E27FC236}">
                <a16:creationId xmlns:a16="http://schemas.microsoft.com/office/drawing/2014/main" id="{FE544D86-6753-3064-2F57-4EB660CD389A}"/>
              </a:ext>
            </a:extLst>
          </p:cNvPr>
          <p:cNvPicPr>
            <a:picLocks noChangeAspect="1"/>
          </p:cNvPicPr>
          <p:nvPr/>
        </p:nvPicPr>
        <p:blipFill>
          <a:blip r:embed="rId3"/>
          <a:stretch>
            <a:fillRect/>
          </a:stretch>
        </p:blipFill>
        <p:spPr>
          <a:xfrm>
            <a:off x="5907944" y="3564084"/>
            <a:ext cx="2339698" cy="3176503"/>
          </a:xfrm>
          <a:prstGeom prst="rect">
            <a:avLst/>
          </a:prstGeom>
        </p:spPr>
      </p:pic>
      <p:pic>
        <p:nvPicPr>
          <p:cNvPr id="7" name="Image 6">
            <a:extLst>
              <a:ext uri="{FF2B5EF4-FFF2-40B4-BE49-F238E27FC236}">
                <a16:creationId xmlns:a16="http://schemas.microsoft.com/office/drawing/2014/main" id="{3B850FD2-D3C3-4495-57E1-FEAC150A7B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001"/>
          <a:stretch/>
        </p:blipFill>
        <p:spPr>
          <a:xfrm>
            <a:off x="896358" y="3727268"/>
            <a:ext cx="4500589" cy="2791674"/>
          </a:xfrm>
          <a:prstGeom prst="rect">
            <a:avLst/>
          </a:prstGeom>
        </p:spPr>
      </p:pic>
    </p:spTree>
    <p:extLst>
      <p:ext uri="{BB962C8B-B14F-4D97-AF65-F5344CB8AC3E}">
        <p14:creationId xmlns:p14="http://schemas.microsoft.com/office/powerpoint/2010/main" val="20950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24D77-E530-35C0-2762-5CECEB2945D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C3F7B3-006B-FCA9-3186-AA7DD4CD7B05}"/>
              </a:ext>
            </a:extLst>
          </p:cNvPr>
          <p:cNvSpPr>
            <a:spLocks noGrp="1"/>
          </p:cNvSpPr>
          <p:nvPr>
            <p:ph type="title"/>
          </p:nvPr>
        </p:nvSpPr>
        <p:spPr>
          <a:xfrm>
            <a:off x="628650" y="117413"/>
            <a:ext cx="7886700" cy="1325563"/>
          </a:xfrm>
        </p:spPr>
        <p:txBody>
          <a:bodyPr/>
          <a:lstStyle/>
          <a:p>
            <a:r>
              <a:rPr lang="fr-FR" dirty="0"/>
              <a:t>Le conseil d’administration actuel</a:t>
            </a:r>
          </a:p>
        </p:txBody>
      </p:sp>
      <p:sp>
        <p:nvSpPr>
          <p:cNvPr id="3" name="Espace réservé du contenu 2">
            <a:extLst>
              <a:ext uri="{FF2B5EF4-FFF2-40B4-BE49-F238E27FC236}">
                <a16:creationId xmlns:a16="http://schemas.microsoft.com/office/drawing/2014/main" id="{B2CD9C69-0AA1-7949-30FE-AB36818A5A6A}"/>
              </a:ext>
            </a:extLst>
          </p:cNvPr>
          <p:cNvSpPr>
            <a:spLocks noGrp="1"/>
          </p:cNvSpPr>
          <p:nvPr>
            <p:ph idx="1"/>
          </p:nvPr>
        </p:nvSpPr>
        <p:spPr>
          <a:xfrm>
            <a:off x="117947" y="1530485"/>
            <a:ext cx="8908106" cy="4980562"/>
          </a:xfrm>
        </p:spPr>
        <p:txBody>
          <a:bodyPr>
            <a:normAutofit lnSpcReduction="10000"/>
          </a:bodyPr>
          <a:lstStyle/>
          <a:p>
            <a:pPr marL="0" indent="0" algn="ctr">
              <a:spcBef>
                <a:spcPts val="0"/>
              </a:spcBef>
              <a:spcAft>
                <a:spcPts val="800"/>
              </a:spcAft>
              <a:buNone/>
            </a:pPr>
            <a:r>
              <a:rPr lang="fr-FR" sz="1800" dirty="0">
                <a:solidFill>
                  <a:prstClr val="white"/>
                </a:solidFill>
                <a:cs typeface="Times New Roman" pitchFamily="18" charset="0"/>
              </a:rPr>
              <a:t> </a:t>
            </a:r>
            <a:r>
              <a:rPr lang="fr-FR" sz="2000" dirty="0">
                <a:solidFill>
                  <a:prstClr val="white"/>
                </a:solidFill>
                <a:cs typeface="Times New Roman" pitchFamily="18" charset="0"/>
              </a:rPr>
              <a:t>14 membres selon le vote du 2 décembre 2024 et la réunion du CA suivante</a:t>
            </a:r>
          </a:p>
          <a:p>
            <a:pPr marL="0" indent="0">
              <a:buNone/>
            </a:pPr>
            <a:r>
              <a:rPr lang="fr-FR" sz="1800" dirty="0">
                <a:solidFill>
                  <a:prstClr val="white"/>
                </a:solidFill>
                <a:cs typeface="Times New Roman" pitchFamily="18" charset="0"/>
              </a:rPr>
              <a:t>président :		François Brisset  (CNRS, Université Paris-Saclay, ICMMO)</a:t>
            </a:r>
          </a:p>
          <a:p>
            <a:pPr marL="0" indent="0">
              <a:buNone/>
            </a:pPr>
            <a:r>
              <a:rPr lang="fr-FR" sz="1800" dirty="0">
                <a:solidFill>
                  <a:prstClr val="white"/>
                </a:solidFill>
                <a:cs typeface="Times New Roman" pitchFamily="18" charset="0"/>
              </a:rPr>
              <a:t>vice-président(e)s :	Florence </a:t>
            </a:r>
            <a:r>
              <a:rPr lang="fr-FR" sz="1800" dirty="0" err="1">
                <a:solidFill>
                  <a:prstClr val="white"/>
                </a:solidFill>
                <a:cs typeface="Times New Roman" pitchFamily="18" charset="0"/>
              </a:rPr>
              <a:t>Robaut</a:t>
            </a:r>
            <a:r>
              <a:rPr lang="fr-FR" sz="1800" dirty="0">
                <a:solidFill>
                  <a:prstClr val="white"/>
                </a:solidFill>
                <a:cs typeface="Times New Roman" pitchFamily="18" charset="0"/>
              </a:rPr>
              <a:t>  (</a:t>
            </a:r>
            <a:r>
              <a:rPr lang="fr-FR" sz="1800" dirty="0" err="1">
                <a:solidFill>
                  <a:prstClr val="white"/>
                </a:solidFill>
                <a:cs typeface="Times New Roman" pitchFamily="18" charset="0"/>
              </a:rPr>
              <a:t>SIMaP</a:t>
            </a:r>
            <a:r>
              <a:rPr lang="fr-FR" sz="1800" dirty="0">
                <a:solidFill>
                  <a:prstClr val="white"/>
                </a:solidFill>
                <a:cs typeface="Times New Roman" pitchFamily="18" charset="0"/>
              </a:rPr>
              <a:t>, Grenoble INP)</a:t>
            </a:r>
            <a:br>
              <a:rPr lang="fr-FR" sz="1800" dirty="0">
                <a:solidFill>
                  <a:prstClr val="white"/>
                </a:solidFill>
                <a:cs typeface="Times New Roman" pitchFamily="18" charset="0"/>
              </a:rPr>
            </a:br>
            <a:r>
              <a:rPr lang="fr-FR" sz="1800" dirty="0">
                <a:solidFill>
                  <a:prstClr val="white"/>
                </a:solidFill>
                <a:cs typeface="Times New Roman" pitchFamily="18" charset="0"/>
              </a:rPr>
              <a:t>			Philippe </a:t>
            </a:r>
            <a:r>
              <a:rPr lang="fr-FR" sz="1800" dirty="0" err="1">
                <a:solidFill>
                  <a:prstClr val="white"/>
                </a:solidFill>
                <a:cs typeface="Times New Roman" pitchFamily="18" charset="0"/>
              </a:rPr>
              <a:t>Jonnard</a:t>
            </a:r>
            <a:r>
              <a:rPr lang="fr-FR" sz="1800" dirty="0">
                <a:solidFill>
                  <a:prstClr val="white"/>
                </a:solidFill>
                <a:cs typeface="Times New Roman" pitchFamily="18" charset="0"/>
              </a:rPr>
              <a:t> (CNRS, Sorbonne Université Paris)</a:t>
            </a:r>
          </a:p>
          <a:p>
            <a:pPr marL="0" indent="0">
              <a:buNone/>
            </a:pPr>
            <a:r>
              <a:rPr lang="fr-FR" sz="1800" dirty="0">
                <a:solidFill>
                  <a:prstClr val="white"/>
                </a:solidFill>
                <a:cs typeface="Times New Roman" pitchFamily="18" charset="0"/>
              </a:rPr>
              <a:t>trésorière :	 	Christine Clément (IJL Nancy)</a:t>
            </a:r>
          </a:p>
          <a:p>
            <a:pPr marL="0" indent="0">
              <a:buNone/>
            </a:pPr>
            <a:r>
              <a:rPr lang="fr-FR" sz="1800" dirty="0">
                <a:solidFill>
                  <a:prstClr val="white"/>
                </a:solidFill>
                <a:cs typeface="Times New Roman" pitchFamily="18" charset="0"/>
              </a:rPr>
              <a:t>trésorier adjoint :	Guillaume </a:t>
            </a:r>
            <a:r>
              <a:rPr lang="fr-FR" sz="1800" dirty="0" err="1">
                <a:solidFill>
                  <a:prstClr val="white"/>
                </a:solidFill>
                <a:cs typeface="Times New Roman" pitchFamily="18" charset="0"/>
              </a:rPr>
              <a:t>Wille</a:t>
            </a:r>
            <a:r>
              <a:rPr lang="fr-FR" sz="1800" dirty="0">
                <a:solidFill>
                  <a:prstClr val="white"/>
                </a:solidFill>
                <a:cs typeface="Times New Roman" pitchFamily="18" charset="0"/>
              </a:rPr>
              <a:t> (BRGM)</a:t>
            </a:r>
          </a:p>
          <a:p>
            <a:pPr marL="0" indent="0">
              <a:buNone/>
            </a:pPr>
            <a:r>
              <a:rPr lang="fr-FR" sz="1800" dirty="0">
                <a:solidFill>
                  <a:prstClr val="white"/>
                </a:solidFill>
                <a:cs typeface="Times New Roman" pitchFamily="18" charset="0"/>
              </a:rPr>
              <a:t>secrétaire :		Imène Estève (CNRS, Sorbonne Université Paris)</a:t>
            </a:r>
          </a:p>
          <a:p>
            <a:pPr marL="0" indent="0">
              <a:buNone/>
            </a:pPr>
            <a:r>
              <a:rPr lang="fr-FR" sz="1800" dirty="0">
                <a:solidFill>
                  <a:prstClr val="white"/>
                </a:solidFill>
                <a:cs typeface="Times New Roman" pitchFamily="18" charset="0"/>
              </a:rPr>
              <a:t>secrétaires adjoints :	Christian Mathieu (Université d’Artois)</a:t>
            </a:r>
          </a:p>
          <a:p>
            <a:pPr marL="0" indent="0">
              <a:buNone/>
            </a:pPr>
            <a:r>
              <a:rPr lang="fr-FR" sz="1800" dirty="0">
                <a:solidFill>
                  <a:prstClr val="white"/>
                </a:solidFill>
                <a:cs typeface="Times New Roman" pitchFamily="18" charset="0"/>
              </a:rPr>
              <a:t>			Sébastien </a:t>
            </a:r>
            <a:r>
              <a:rPr lang="fr-FR" sz="1800" dirty="0" err="1">
                <a:solidFill>
                  <a:prstClr val="white"/>
                </a:solidFill>
                <a:cs typeface="Times New Roman" pitchFamily="18" charset="0"/>
              </a:rPr>
              <a:t>Pairis</a:t>
            </a:r>
            <a:r>
              <a:rPr lang="fr-FR" sz="1800" dirty="0">
                <a:solidFill>
                  <a:prstClr val="white"/>
                </a:solidFill>
                <a:cs typeface="Times New Roman" pitchFamily="18" charset="0"/>
              </a:rPr>
              <a:t> (CNRS, Institut Néel Grenoble)</a:t>
            </a:r>
          </a:p>
          <a:p>
            <a:pPr marL="0" indent="0">
              <a:buNone/>
            </a:pPr>
            <a:r>
              <a:rPr lang="fr-FR" sz="1800" dirty="0">
                <a:solidFill>
                  <a:prstClr val="white"/>
                </a:solidFill>
                <a:cs typeface="Times New Roman" pitchFamily="18" charset="0"/>
              </a:rPr>
              <a:t>webmaster :		Marie-Éline Couturier (SFC)</a:t>
            </a:r>
          </a:p>
          <a:p>
            <a:pPr marL="0" indent="0">
              <a:buNone/>
            </a:pPr>
            <a:r>
              <a:rPr lang="fr-FR" sz="1800" dirty="0">
                <a:solidFill>
                  <a:prstClr val="white"/>
                </a:solidFill>
                <a:cs typeface="Times New Roman" pitchFamily="18" charset="0"/>
              </a:rPr>
              <a:t>Autres membres :	Denis Boivin (ex </a:t>
            </a:r>
            <a:r>
              <a:rPr lang="fr-FR" sz="1800" dirty="0" err="1">
                <a:solidFill>
                  <a:prstClr val="white"/>
                </a:solidFill>
                <a:cs typeface="Times New Roman" pitchFamily="18" charset="0"/>
              </a:rPr>
              <a:t>Onera</a:t>
            </a:r>
            <a:r>
              <a:rPr lang="fr-FR" sz="1800" dirty="0">
                <a:solidFill>
                  <a:prstClr val="white"/>
                </a:solidFill>
                <a:cs typeface="Times New Roman" pitchFamily="18" charset="0"/>
              </a:rPr>
              <a:t>) 			</a:t>
            </a:r>
          </a:p>
          <a:p>
            <a:pPr marL="0" indent="0">
              <a:buNone/>
            </a:pPr>
            <a:r>
              <a:rPr lang="fr-FR" sz="1800" dirty="0">
                <a:solidFill>
                  <a:prstClr val="white"/>
                </a:solidFill>
                <a:cs typeface="Times New Roman" pitchFamily="18" charset="0"/>
              </a:rPr>
              <a:t>			Emmanuel </a:t>
            </a:r>
            <a:r>
              <a:rPr lang="fr-FR" sz="1800" dirty="0" err="1">
                <a:solidFill>
                  <a:prstClr val="white"/>
                </a:solidFill>
                <a:cs typeface="Times New Roman" pitchFamily="18" charset="0"/>
              </a:rPr>
              <a:t>Cadel</a:t>
            </a:r>
            <a:r>
              <a:rPr lang="fr-FR" sz="1800" dirty="0">
                <a:solidFill>
                  <a:prstClr val="white"/>
                </a:solidFill>
                <a:cs typeface="Times New Roman" pitchFamily="18" charset="0"/>
              </a:rPr>
              <a:t> (Université de Rouen)</a:t>
            </a:r>
          </a:p>
          <a:p>
            <a:pPr marL="0" indent="0">
              <a:buNone/>
            </a:pPr>
            <a:r>
              <a:rPr lang="fr-FR" sz="1800" dirty="0">
                <a:solidFill>
                  <a:prstClr val="white"/>
                </a:solidFill>
                <a:cs typeface="Times New Roman" pitchFamily="18" charset="0"/>
              </a:rPr>
              <a:t>			Alexis Canette (Sorbonne Université Paris)</a:t>
            </a:r>
          </a:p>
          <a:p>
            <a:pPr marL="0" indent="0">
              <a:buNone/>
            </a:pPr>
            <a:r>
              <a:rPr lang="fr-FR" sz="1800" dirty="0">
                <a:solidFill>
                  <a:prstClr val="white"/>
                </a:solidFill>
                <a:cs typeface="Times New Roman" pitchFamily="18" charset="0"/>
              </a:rPr>
              <a:t>			Philippe </a:t>
            </a:r>
            <a:r>
              <a:rPr lang="fr-FR" sz="1800" dirty="0" err="1">
                <a:solidFill>
                  <a:prstClr val="white"/>
                </a:solidFill>
                <a:cs typeface="Times New Roman" pitchFamily="18" charset="0"/>
              </a:rPr>
              <a:t>Hallegot</a:t>
            </a:r>
            <a:r>
              <a:rPr lang="fr-FR" sz="1800" dirty="0">
                <a:solidFill>
                  <a:prstClr val="white"/>
                </a:solidFill>
                <a:cs typeface="Times New Roman" pitchFamily="18" charset="0"/>
              </a:rPr>
              <a:t> (ex L’</a:t>
            </a:r>
            <a:r>
              <a:rPr lang="fr-FR" sz="1800" dirty="0" err="1">
                <a:solidFill>
                  <a:prstClr val="white"/>
                </a:solidFill>
                <a:cs typeface="Times New Roman" pitchFamily="18" charset="0"/>
              </a:rPr>
              <a:t>Oreal</a:t>
            </a:r>
            <a:r>
              <a:rPr lang="fr-FR" sz="1800" dirty="0">
                <a:solidFill>
                  <a:prstClr val="white"/>
                </a:solidFill>
                <a:cs typeface="Times New Roman" pitchFamily="18" charset="0"/>
              </a:rPr>
              <a:t>)</a:t>
            </a:r>
          </a:p>
          <a:p>
            <a:pPr marL="0" indent="0">
              <a:buNone/>
            </a:pPr>
            <a:r>
              <a:rPr lang="fr-FR" sz="1800" dirty="0">
                <a:solidFill>
                  <a:prstClr val="white"/>
                </a:solidFill>
                <a:cs typeface="Times New Roman" pitchFamily="18" charset="0"/>
              </a:rPr>
              <a:t>			Alain </a:t>
            </a:r>
            <a:r>
              <a:rPr lang="fr-FR" sz="1800" dirty="0" err="1">
                <a:solidFill>
                  <a:prstClr val="white"/>
                </a:solidFill>
                <a:cs typeface="Times New Roman" pitchFamily="18" charset="0"/>
              </a:rPr>
              <a:t>Jadin</a:t>
            </a:r>
            <a:r>
              <a:rPr lang="fr-FR" sz="1800" dirty="0">
                <a:solidFill>
                  <a:prstClr val="white"/>
                </a:solidFill>
                <a:cs typeface="Times New Roman" pitchFamily="18" charset="0"/>
              </a:rPr>
              <a:t> (CERTECH)	</a:t>
            </a:r>
          </a:p>
        </p:txBody>
      </p:sp>
    </p:spTree>
    <p:extLst>
      <p:ext uri="{BB962C8B-B14F-4D97-AF65-F5344CB8AC3E}">
        <p14:creationId xmlns:p14="http://schemas.microsoft.com/office/powerpoint/2010/main" val="2687067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0418E-169A-D393-E2E5-6C3AC3B339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479BC6-C568-B99C-F258-CFC9C36DAF92}"/>
              </a:ext>
            </a:extLst>
          </p:cNvPr>
          <p:cNvSpPr>
            <a:spLocks noGrp="1"/>
          </p:cNvSpPr>
          <p:nvPr>
            <p:ph type="title"/>
          </p:nvPr>
        </p:nvSpPr>
        <p:spPr>
          <a:xfrm>
            <a:off x="628650" y="117413"/>
            <a:ext cx="7886700" cy="1325563"/>
          </a:xfrm>
        </p:spPr>
        <p:txBody>
          <a:bodyPr/>
          <a:lstStyle/>
          <a:p>
            <a:r>
              <a:rPr lang="fr-FR" dirty="0"/>
              <a:t>Proposition pour Le nouveau conseil d’administration</a:t>
            </a:r>
          </a:p>
        </p:txBody>
      </p:sp>
      <p:sp>
        <p:nvSpPr>
          <p:cNvPr id="3" name="Espace réservé du contenu 2">
            <a:extLst>
              <a:ext uri="{FF2B5EF4-FFF2-40B4-BE49-F238E27FC236}">
                <a16:creationId xmlns:a16="http://schemas.microsoft.com/office/drawing/2014/main" id="{309FA85B-14C7-0795-9141-71BC713D64C7}"/>
              </a:ext>
            </a:extLst>
          </p:cNvPr>
          <p:cNvSpPr>
            <a:spLocks noGrp="1"/>
          </p:cNvSpPr>
          <p:nvPr>
            <p:ph idx="1"/>
          </p:nvPr>
        </p:nvSpPr>
        <p:spPr>
          <a:xfrm>
            <a:off x="117947" y="1485090"/>
            <a:ext cx="8908106" cy="4980562"/>
          </a:xfrm>
        </p:spPr>
        <p:txBody>
          <a:bodyPr>
            <a:normAutofit lnSpcReduction="10000"/>
          </a:bodyPr>
          <a:lstStyle/>
          <a:p>
            <a:pPr marL="0" indent="0" algn="ctr">
              <a:buNone/>
            </a:pPr>
            <a:r>
              <a:rPr lang="fr-FR" sz="1800" dirty="0">
                <a:solidFill>
                  <a:prstClr val="white"/>
                </a:solidFill>
                <a:cs typeface="Times New Roman" pitchFamily="18" charset="0"/>
              </a:rPr>
              <a:t> </a:t>
            </a:r>
            <a:r>
              <a:rPr lang="fr-FR" sz="2000" dirty="0">
                <a:solidFill>
                  <a:prstClr val="white"/>
                </a:solidFill>
                <a:cs typeface="Times New Roman" pitchFamily="18" charset="0"/>
              </a:rPr>
              <a:t>13 membres pour le vote du 4 décembre 2025</a:t>
            </a:r>
          </a:p>
          <a:p>
            <a:pPr marL="0" indent="0" algn="ctr">
              <a:buNone/>
            </a:pPr>
            <a:endParaRPr lang="fr-FR" sz="2000" dirty="0">
              <a:solidFill>
                <a:prstClr val="white"/>
              </a:solidFill>
              <a:cs typeface="Times New Roman" pitchFamily="18" charset="0"/>
            </a:endParaRPr>
          </a:p>
          <a:p>
            <a:pPr marL="0" indent="0">
              <a:buNone/>
            </a:pPr>
            <a:r>
              <a:rPr lang="fr-FR" sz="1800" dirty="0">
                <a:solidFill>
                  <a:prstClr val="white"/>
                </a:solidFill>
                <a:cs typeface="Times New Roman" pitchFamily="18" charset="0"/>
              </a:rPr>
              <a:t>Denis Boivin (ex </a:t>
            </a:r>
            <a:r>
              <a:rPr lang="fr-FR" sz="1800" dirty="0" err="1">
                <a:solidFill>
                  <a:prstClr val="white"/>
                </a:solidFill>
                <a:cs typeface="Times New Roman" pitchFamily="18" charset="0"/>
              </a:rPr>
              <a:t>Onera</a:t>
            </a:r>
            <a:r>
              <a:rPr lang="fr-FR" sz="1800" dirty="0">
                <a:solidFill>
                  <a:prstClr val="white"/>
                </a:solidFill>
                <a:cs typeface="Times New Roman" pitchFamily="18" charset="0"/>
              </a:rPr>
              <a:t>)</a:t>
            </a:r>
          </a:p>
          <a:p>
            <a:pPr marL="0" indent="0">
              <a:buNone/>
            </a:pPr>
            <a:r>
              <a:rPr lang="fr-FR" sz="1800" dirty="0">
                <a:solidFill>
                  <a:prstClr val="white"/>
                </a:solidFill>
                <a:cs typeface="Times New Roman" pitchFamily="18" charset="0"/>
              </a:rPr>
              <a:t>François Brisset  (CNRS, Université Paris-Saclay)</a:t>
            </a:r>
          </a:p>
          <a:p>
            <a:pPr marL="0" indent="0">
              <a:buNone/>
            </a:pPr>
            <a:r>
              <a:rPr lang="fr-FR" sz="1800" dirty="0">
                <a:solidFill>
                  <a:prstClr val="white"/>
                </a:solidFill>
                <a:cs typeface="Times New Roman" pitchFamily="18" charset="0"/>
              </a:rPr>
              <a:t>Emmanuel </a:t>
            </a:r>
            <a:r>
              <a:rPr lang="fr-FR" sz="1800" dirty="0" err="1">
                <a:solidFill>
                  <a:prstClr val="white"/>
                </a:solidFill>
                <a:cs typeface="Times New Roman" pitchFamily="18" charset="0"/>
              </a:rPr>
              <a:t>Cadel</a:t>
            </a:r>
            <a:r>
              <a:rPr lang="fr-FR" sz="1800" dirty="0">
                <a:solidFill>
                  <a:prstClr val="white"/>
                </a:solidFill>
                <a:cs typeface="Times New Roman" pitchFamily="18" charset="0"/>
              </a:rPr>
              <a:t> (Université de Rouen)</a:t>
            </a:r>
          </a:p>
          <a:p>
            <a:pPr marL="0" indent="0">
              <a:buNone/>
            </a:pPr>
            <a:r>
              <a:rPr lang="fr-FR" sz="1800" dirty="0">
                <a:solidFill>
                  <a:prstClr val="white"/>
                </a:solidFill>
                <a:cs typeface="Times New Roman" pitchFamily="18" charset="0"/>
              </a:rPr>
              <a:t>Alexis Canette (Sorbonne Université Paris)</a:t>
            </a:r>
          </a:p>
          <a:p>
            <a:pPr marL="0" indent="0">
              <a:buNone/>
            </a:pPr>
            <a:r>
              <a:rPr lang="fr-FR" sz="1800" dirty="0">
                <a:solidFill>
                  <a:prstClr val="white"/>
                </a:solidFill>
                <a:cs typeface="Times New Roman" pitchFamily="18" charset="0"/>
              </a:rPr>
              <a:t>Marie-Éline Couturier (SFC)</a:t>
            </a:r>
          </a:p>
          <a:p>
            <a:pPr marL="0" indent="0">
              <a:buNone/>
            </a:pPr>
            <a:r>
              <a:rPr lang="fr-FR" sz="1800" dirty="0">
                <a:solidFill>
                  <a:prstClr val="white"/>
                </a:solidFill>
                <a:cs typeface="Times New Roman" pitchFamily="18" charset="0"/>
              </a:rPr>
              <a:t>Imène Estève (CNRS, Sorbonne Université Paris)</a:t>
            </a:r>
          </a:p>
          <a:p>
            <a:pPr marL="0" indent="0">
              <a:buNone/>
            </a:pPr>
            <a:r>
              <a:rPr lang="fr-FR" sz="1800" dirty="0">
                <a:solidFill>
                  <a:prstClr val="white"/>
                </a:solidFill>
                <a:cs typeface="Times New Roman" pitchFamily="18" charset="0"/>
              </a:rPr>
              <a:t>Christine Clément (IJL Nancy)</a:t>
            </a:r>
          </a:p>
          <a:p>
            <a:pPr marL="0" indent="0">
              <a:buNone/>
            </a:pPr>
            <a:r>
              <a:rPr lang="fr-FR" sz="1800" dirty="0">
                <a:solidFill>
                  <a:prstClr val="white"/>
                </a:solidFill>
                <a:cs typeface="Times New Roman" pitchFamily="18" charset="0"/>
              </a:rPr>
              <a:t>Alain </a:t>
            </a:r>
            <a:r>
              <a:rPr lang="fr-FR" sz="1800" dirty="0" err="1">
                <a:solidFill>
                  <a:prstClr val="white"/>
                </a:solidFill>
                <a:cs typeface="Times New Roman" pitchFamily="18" charset="0"/>
              </a:rPr>
              <a:t>Jadin</a:t>
            </a:r>
            <a:r>
              <a:rPr lang="fr-FR" sz="1800" dirty="0">
                <a:solidFill>
                  <a:prstClr val="white"/>
                </a:solidFill>
                <a:cs typeface="Times New Roman" pitchFamily="18" charset="0"/>
              </a:rPr>
              <a:t> (CERTECH)	</a:t>
            </a:r>
          </a:p>
          <a:p>
            <a:pPr marL="0" indent="0">
              <a:buNone/>
            </a:pPr>
            <a:r>
              <a:rPr lang="fr-FR" sz="1800" dirty="0">
                <a:solidFill>
                  <a:prstClr val="white"/>
                </a:solidFill>
                <a:cs typeface="Times New Roman" pitchFamily="18" charset="0"/>
              </a:rPr>
              <a:t>Philippe </a:t>
            </a:r>
            <a:r>
              <a:rPr lang="fr-FR" sz="1800" dirty="0" err="1">
                <a:solidFill>
                  <a:prstClr val="white"/>
                </a:solidFill>
                <a:cs typeface="Times New Roman" pitchFamily="18" charset="0"/>
              </a:rPr>
              <a:t>Jonnard</a:t>
            </a:r>
            <a:r>
              <a:rPr lang="fr-FR" sz="1800" dirty="0">
                <a:solidFill>
                  <a:prstClr val="white"/>
                </a:solidFill>
                <a:cs typeface="Times New Roman" pitchFamily="18" charset="0"/>
              </a:rPr>
              <a:t> (CNRS, Sorbonne Université Paris)</a:t>
            </a:r>
          </a:p>
          <a:p>
            <a:pPr marL="0" indent="0">
              <a:buNone/>
            </a:pPr>
            <a:r>
              <a:rPr lang="fr-FR" sz="1800" dirty="0">
                <a:solidFill>
                  <a:prstClr val="white"/>
                </a:solidFill>
                <a:cs typeface="Times New Roman" pitchFamily="18" charset="0"/>
              </a:rPr>
              <a:t>Christian Mathieu (Université d’Artois)</a:t>
            </a:r>
          </a:p>
          <a:p>
            <a:pPr marL="0" indent="0">
              <a:buNone/>
            </a:pPr>
            <a:r>
              <a:rPr lang="fr-FR" sz="1800" dirty="0">
                <a:solidFill>
                  <a:prstClr val="white"/>
                </a:solidFill>
                <a:cs typeface="Times New Roman" pitchFamily="18" charset="0"/>
              </a:rPr>
              <a:t>Sébastien </a:t>
            </a:r>
            <a:r>
              <a:rPr lang="fr-FR" sz="1800" dirty="0" err="1">
                <a:solidFill>
                  <a:prstClr val="white"/>
                </a:solidFill>
                <a:cs typeface="Times New Roman" pitchFamily="18" charset="0"/>
              </a:rPr>
              <a:t>Pairis</a:t>
            </a:r>
            <a:r>
              <a:rPr lang="fr-FR" sz="1800" dirty="0">
                <a:solidFill>
                  <a:prstClr val="white"/>
                </a:solidFill>
                <a:cs typeface="Times New Roman" pitchFamily="18" charset="0"/>
              </a:rPr>
              <a:t> (CNRS, Institut Néel Grenoble)</a:t>
            </a:r>
          </a:p>
          <a:p>
            <a:pPr marL="0" indent="0">
              <a:buNone/>
            </a:pPr>
            <a:r>
              <a:rPr lang="fr-FR" sz="1800" dirty="0">
                <a:solidFill>
                  <a:prstClr val="white"/>
                </a:solidFill>
                <a:cs typeface="Times New Roman" pitchFamily="18" charset="0"/>
              </a:rPr>
              <a:t>Florence </a:t>
            </a:r>
            <a:r>
              <a:rPr lang="fr-FR" sz="1800" dirty="0" err="1">
                <a:solidFill>
                  <a:prstClr val="white"/>
                </a:solidFill>
                <a:cs typeface="Times New Roman" pitchFamily="18" charset="0"/>
              </a:rPr>
              <a:t>Robaut</a:t>
            </a:r>
            <a:r>
              <a:rPr lang="fr-FR" sz="1800" dirty="0">
                <a:solidFill>
                  <a:prstClr val="white"/>
                </a:solidFill>
                <a:cs typeface="Times New Roman" pitchFamily="18" charset="0"/>
              </a:rPr>
              <a:t>  (</a:t>
            </a:r>
            <a:r>
              <a:rPr lang="fr-FR" sz="1800" dirty="0" err="1">
                <a:solidFill>
                  <a:prstClr val="white"/>
                </a:solidFill>
                <a:cs typeface="Times New Roman" pitchFamily="18" charset="0"/>
              </a:rPr>
              <a:t>SIMaP</a:t>
            </a:r>
            <a:r>
              <a:rPr lang="fr-FR" sz="1800" dirty="0">
                <a:solidFill>
                  <a:prstClr val="white"/>
                </a:solidFill>
                <a:cs typeface="Times New Roman" pitchFamily="18" charset="0"/>
              </a:rPr>
              <a:t>, Grenoble INP)</a:t>
            </a:r>
          </a:p>
          <a:p>
            <a:pPr marL="0" indent="0">
              <a:buNone/>
            </a:pPr>
            <a:r>
              <a:rPr lang="fr-FR" sz="1800" dirty="0">
                <a:solidFill>
                  <a:prstClr val="white"/>
                </a:solidFill>
                <a:cs typeface="Times New Roman" pitchFamily="18" charset="0"/>
              </a:rPr>
              <a:t>Guillaume </a:t>
            </a:r>
            <a:r>
              <a:rPr lang="fr-FR" sz="1800" dirty="0" err="1">
                <a:solidFill>
                  <a:prstClr val="white"/>
                </a:solidFill>
                <a:cs typeface="Times New Roman" pitchFamily="18" charset="0"/>
              </a:rPr>
              <a:t>Wille</a:t>
            </a:r>
            <a:r>
              <a:rPr lang="fr-FR" sz="1800" dirty="0">
                <a:solidFill>
                  <a:prstClr val="white"/>
                </a:solidFill>
                <a:cs typeface="Times New Roman" pitchFamily="18" charset="0"/>
              </a:rPr>
              <a:t> (BRGM)		</a:t>
            </a:r>
          </a:p>
        </p:txBody>
      </p:sp>
      <p:sp>
        <p:nvSpPr>
          <p:cNvPr id="6" name="Rectangle 5">
            <a:extLst>
              <a:ext uri="{FF2B5EF4-FFF2-40B4-BE49-F238E27FC236}">
                <a16:creationId xmlns:a16="http://schemas.microsoft.com/office/drawing/2014/main" id="{49EBDBF9-2247-7219-6F51-0DDC8A9D6858}"/>
              </a:ext>
            </a:extLst>
          </p:cNvPr>
          <p:cNvSpPr/>
          <p:nvPr/>
        </p:nvSpPr>
        <p:spPr>
          <a:xfrm rot="20481219">
            <a:off x="3874221" y="3470390"/>
            <a:ext cx="4501490" cy="601497"/>
          </a:xfrm>
          <a:prstGeom prst="rect">
            <a:avLst/>
          </a:prstGeom>
          <a:solidFill>
            <a:schemeClr val="bg2">
              <a:lumMod val="20000"/>
              <a:lumOff val="80000"/>
            </a:schemeClr>
          </a:solidFill>
          <a:ln w="19050">
            <a:noFill/>
          </a:ln>
          <a:effectLst>
            <a:innerShdw blurRad="114300">
              <a:prstClr val="black"/>
            </a:innerShdw>
          </a:effectLst>
        </p:spPr>
        <p:txBody>
          <a:bodyPr wrap="none" lIns="91440" tIns="0" rIns="91440" bIns="10800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r>
              <a:rPr lang="fr-FR" sz="3200" b="1" dirty="0">
                <a:ln w="11430"/>
                <a:solidFill>
                  <a:srgbClr val="AC03B9"/>
                </a:solidFill>
                <a:effectLst>
                  <a:outerShdw blurRad="38100" dist="38100" dir="2700000" algn="tl">
                    <a:srgbClr val="000000">
                      <a:alpha val="43137"/>
                    </a:srgbClr>
                  </a:outerShdw>
                </a:effectLst>
              </a:rPr>
              <a:t>  </a:t>
            </a:r>
            <a:r>
              <a:rPr lang="fr-FR" sz="3200" b="1" u="sng" dirty="0">
                <a:ln w="11430"/>
                <a:solidFill>
                  <a:srgbClr val="AC03B9"/>
                </a:solidFill>
              </a:rPr>
              <a:t>Approbation du CA ?</a:t>
            </a:r>
          </a:p>
        </p:txBody>
      </p:sp>
    </p:spTree>
    <p:extLst>
      <p:ext uri="{BB962C8B-B14F-4D97-AF65-F5344CB8AC3E}">
        <p14:creationId xmlns:p14="http://schemas.microsoft.com/office/powerpoint/2010/main" val="7456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FFBF-4894-41F0-0C9B-BC2B051C8C3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B7EAE5-0904-972F-15BB-4E06B78260D1}"/>
              </a:ext>
            </a:extLst>
          </p:cNvPr>
          <p:cNvSpPr>
            <a:spLocks noGrp="1"/>
          </p:cNvSpPr>
          <p:nvPr>
            <p:ph type="title"/>
          </p:nvPr>
        </p:nvSpPr>
        <p:spPr>
          <a:xfrm>
            <a:off x="628650" y="117413"/>
            <a:ext cx="7886700" cy="1325563"/>
          </a:xfrm>
        </p:spPr>
        <p:txBody>
          <a:bodyPr/>
          <a:lstStyle/>
          <a:p>
            <a:r>
              <a:rPr lang="fr-FR" dirty="0"/>
              <a:t>Hommage à Monique </a:t>
            </a:r>
            <a:r>
              <a:rPr lang="fr-FR" dirty="0" err="1"/>
              <a:t>repoux</a:t>
            </a:r>
            <a:endParaRPr lang="fr-FR" dirty="0"/>
          </a:p>
        </p:txBody>
      </p:sp>
      <p:sp>
        <p:nvSpPr>
          <p:cNvPr id="3" name="Espace réservé du contenu 2">
            <a:extLst>
              <a:ext uri="{FF2B5EF4-FFF2-40B4-BE49-F238E27FC236}">
                <a16:creationId xmlns:a16="http://schemas.microsoft.com/office/drawing/2014/main" id="{E27F08DE-83EF-6898-178B-6CA2E81A77AD}"/>
              </a:ext>
            </a:extLst>
          </p:cNvPr>
          <p:cNvSpPr>
            <a:spLocks noGrp="1"/>
          </p:cNvSpPr>
          <p:nvPr>
            <p:ph idx="1"/>
          </p:nvPr>
        </p:nvSpPr>
        <p:spPr>
          <a:xfrm>
            <a:off x="117947" y="1679644"/>
            <a:ext cx="8908106" cy="4461752"/>
          </a:xfrm>
        </p:spPr>
        <p:txBody>
          <a:bodyPr>
            <a:normAutofit lnSpcReduction="10000"/>
          </a:bodyPr>
          <a:lstStyle/>
          <a:p>
            <a:pPr marL="0" indent="0">
              <a:buNone/>
            </a:pPr>
            <a:r>
              <a:rPr lang="fr-FR" sz="1800" dirty="0">
                <a:solidFill>
                  <a:prstClr val="white"/>
                </a:solidFill>
                <a:cs typeface="Times New Roman" pitchFamily="18" charset="0"/>
              </a:rPr>
              <a:t>Début 2025, c’était avec une grande tristesse que nous vous informions 			du </a:t>
            </a:r>
            <a:r>
              <a:rPr lang="fr-FR" sz="1800" dirty="0" err="1">
                <a:solidFill>
                  <a:prstClr val="white"/>
                </a:solidFill>
                <a:cs typeface="Times New Roman" pitchFamily="18" charset="0"/>
              </a:rPr>
              <a:t>du</a:t>
            </a:r>
            <a:r>
              <a:rPr lang="fr-FR" sz="1800" dirty="0">
                <a:solidFill>
                  <a:prstClr val="white"/>
                </a:solidFill>
                <a:cs typeface="Times New Roman" pitchFamily="18" charset="0"/>
              </a:rPr>
              <a:t> décès de Monique </a:t>
            </a:r>
            <a:r>
              <a:rPr lang="fr-FR" sz="1800" dirty="0" err="1">
                <a:solidFill>
                  <a:prstClr val="white"/>
                </a:solidFill>
                <a:cs typeface="Times New Roman" pitchFamily="18" charset="0"/>
              </a:rPr>
              <a:t>Repoux</a:t>
            </a:r>
            <a:r>
              <a:rPr lang="fr-FR" sz="1800" dirty="0">
                <a:solidFill>
                  <a:prstClr val="white"/>
                </a:solidFill>
                <a:cs typeface="Times New Roman" pitchFamily="18" charset="0"/>
              </a:rPr>
              <a:t> arrivé le 10 janvier 2025.</a:t>
            </a:r>
          </a:p>
          <a:p>
            <a:pPr marL="0" indent="0">
              <a:buNone/>
            </a:pPr>
            <a:endParaRPr lang="fr-FR" sz="1800" dirty="0">
              <a:solidFill>
                <a:prstClr val="white"/>
              </a:solidFill>
              <a:cs typeface="Times New Roman" pitchFamily="18" charset="0"/>
            </a:endParaRPr>
          </a:p>
          <a:p>
            <a:pPr marL="0" indent="0">
              <a:buNone/>
            </a:pPr>
            <a:r>
              <a:rPr lang="fr-FR" sz="1800" dirty="0">
                <a:solidFill>
                  <a:prstClr val="white"/>
                </a:solidFill>
                <a:cs typeface="Times New Roman" pitchFamily="18" charset="0"/>
              </a:rPr>
              <a:t>Monique avait consacré une grande partie de son temps libre à la vie du Groupement, avec beaucoup d'énergie et de discrétion.</a:t>
            </a:r>
          </a:p>
          <a:p>
            <a:pPr marL="0" indent="0">
              <a:buNone/>
            </a:pPr>
            <a:endParaRPr lang="fr-FR" sz="1800" dirty="0">
              <a:solidFill>
                <a:prstClr val="white"/>
              </a:solidFill>
              <a:cs typeface="Times New Roman" pitchFamily="18" charset="0"/>
            </a:endParaRPr>
          </a:p>
          <a:p>
            <a:pPr marL="0" indent="0">
              <a:buNone/>
            </a:pPr>
            <a:r>
              <a:rPr lang="fr-FR" sz="1800" dirty="0">
                <a:solidFill>
                  <a:prstClr val="white"/>
                </a:solidFill>
                <a:cs typeface="Times New Roman" pitchFamily="18" charset="0"/>
              </a:rPr>
              <a:t>Sa contribution pendant plus de 20 années a été exceptionnelle et essentielle dans l'organisation et le succès des journées scientifiques, des écoles d'été du GN MEBA, de la parution des ouvrages et de toutes nos activités.</a:t>
            </a:r>
          </a:p>
          <a:p>
            <a:pPr marL="0" indent="0">
              <a:buNone/>
            </a:pPr>
            <a:endParaRPr lang="fr-FR" sz="1800" dirty="0">
              <a:solidFill>
                <a:prstClr val="white"/>
              </a:solidFill>
              <a:cs typeface="Times New Roman" pitchFamily="18" charset="0"/>
            </a:endParaRPr>
          </a:p>
          <a:p>
            <a:pPr marL="0" indent="0">
              <a:buNone/>
            </a:pPr>
            <a:r>
              <a:rPr lang="fr-FR" sz="1800" dirty="0">
                <a:solidFill>
                  <a:prstClr val="white"/>
                </a:solidFill>
                <a:cs typeface="Times New Roman" pitchFamily="18" charset="0"/>
              </a:rPr>
              <a:t>Comme vous le savez aussi, Monique était notre trésorière depuis 2003 ; vous aviez tous été en contact avec elle au cours de toutes ces années et avez pu apprécier son implication, et ce jusqu'en décembre dernier. Elle avait d’ailleurs passé quelques minutes avec nous en </a:t>
            </a:r>
            <a:r>
              <a:rPr lang="fr-FR" sz="1800" dirty="0" err="1">
                <a:solidFill>
                  <a:prstClr val="white"/>
                </a:solidFill>
                <a:cs typeface="Times New Roman" pitchFamily="18" charset="0"/>
              </a:rPr>
              <a:t>visio</a:t>
            </a:r>
            <a:r>
              <a:rPr lang="fr-FR" sz="1800" dirty="0">
                <a:solidFill>
                  <a:prstClr val="white"/>
                </a:solidFill>
                <a:cs typeface="Times New Roman" pitchFamily="18" charset="0"/>
              </a:rPr>
              <a:t>.</a:t>
            </a:r>
          </a:p>
          <a:p>
            <a:pPr marL="0" indent="0">
              <a:buNone/>
            </a:pPr>
            <a:endParaRPr lang="fr-FR" sz="1800" dirty="0">
              <a:solidFill>
                <a:prstClr val="white"/>
              </a:solidFill>
              <a:cs typeface="Times New Roman" pitchFamily="18" charset="0"/>
            </a:endParaRPr>
          </a:p>
          <a:p>
            <a:pPr marL="0" indent="0">
              <a:buNone/>
            </a:pPr>
            <a:r>
              <a:rPr lang="fr-FR" sz="1800" dirty="0">
                <a:solidFill>
                  <a:prstClr val="white"/>
                </a:solidFill>
                <a:cs typeface="Times New Roman" pitchFamily="18" charset="0"/>
              </a:rPr>
              <a:t>Merci Monique pour ton dévouement, ta grande générosité et ta bonne humeur.</a:t>
            </a:r>
          </a:p>
        </p:txBody>
      </p:sp>
      <p:pic>
        <p:nvPicPr>
          <p:cNvPr id="4" name="Image 3">
            <a:extLst>
              <a:ext uri="{FF2B5EF4-FFF2-40B4-BE49-F238E27FC236}">
                <a16:creationId xmlns:a16="http://schemas.microsoft.com/office/drawing/2014/main" id="{2A390EA4-B308-F169-5DAA-38B57E0B55BD}"/>
              </a:ext>
            </a:extLst>
          </p:cNvPr>
          <p:cNvPicPr>
            <a:picLocks noChangeAspect="1"/>
          </p:cNvPicPr>
          <p:nvPr/>
        </p:nvPicPr>
        <p:blipFill>
          <a:blip r:embed="rId2" cstate="print">
            <a:extLst>
              <a:ext uri="{28A0092B-C50C-407E-A947-70E740481C1C}">
                <a14:useLocalDpi xmlns:a14="http://schemas.microsoft.com/office/drawing/2010/main" val="0"/>
              </a:ext>
            </a:extLst>
          </a:blip>
          <a:srcRect l="18495" r="56244" b="47685"/>
          <a:stretch>
            <a:fillRect/>
          </a:stretch>
        </p:blipFill>
        <p:spPr>
          <a:xfrm>
            <a:off x="7704306" y="117412"/>
            <a:ext cx="1321747" cy="1824905"/>
          </a:xfrm>
          <a:prstGeom prst="rect">
            <a:avLst/>
          </a:prstGeom>
          <a:ln w="38100">
            <a:solidFill>
              <a:schemeClr val="bg1"/>
            </a:solidFill>
          </a:ln>
        </p:spPr>
      </p:pic>
    </p:spTree>
    <p:extLst>
      <p:ext uri="{BB962C8B-B14F-4D97-AF65-F5344CB8AC3E}">
        <p14:creationId xmlns:p14="http://schemas.microsoft.com/office/powerpoint/2010/main" val="3306374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A8AEA-3A50-E066-6F32-E059C540B86D}"/>
              </a:ext>
            </a:extLst>
          </p:cNvPr>
          <p:cNvSpPr>
            <a:spLocks noGrp="1"/>
          </p:cNvSpPr>
          <p:nvPr>
            <p:ph type="title"/>
          </p:nvPr>
        </p:nvSpPr>
        <p:spPr>
          <a:xfrm>
            <a:off x="628650" y="805607"/>
            <a:ext cx="7886700" cy="519299"/>
          </a:xfrm>
        </p:spPr>
        <p:txBody>
          <a:bodyPr>
            <a:normAutofit/>
          </a:bodyPr>
          <a:lstStyle/>
          <a:p>
            <a:pPr algn="ctr"/>
            <a:r>
              <a:rPr lang="fr-FR" sz="2400" dirty="0"/>
              <a:t>Diverses activités de Monique au sein du groupement</a:t>
            </a:r>
          </a:p>
        </p:txBody>
      </p:sp>
      <p:sp>
        <p:nvSpPr>
          <p:cNvPr id="3" name="Espace réservé du contenu 2">
            <a:extLst>
              <a:ext uri="{FF2B5EF4-FFF2-40B4-BE49-F238E27FC236}">
                <a16:creationId xmlns:a16="http://schemas.microsoft.com/office/drawing/2014/main" id="{3FF2E38E-CB10-F3C5-FCE4-C933A09A2FC2}"/>
              </a:ext>
            </a:extLst>
          </p:cNvPr>
          <p:cNvSpPr>
            <a:spLocks noGrp="1"/>
          </p:cNvSpPr>
          <p:nvPr>
            <p:ph idx="1"/>
          </p:nvPr>
        </p:nvSpPr>
        <p:spPr>
          <a:xfrm>
            <a:off x="628650" y="1735965"/>
            <a:ext cx="7886700" cy="3820237"/>
          </a:xfrm>
        </p:spPr>
        <p:txBody>
          <a:bodyPr>
            <a:normAutofit/>
          </a:bodyPr>
          <a:lstStyle/>
          <a:p>
            <a:r>
              <a:rPr lang="fr-FR" sz="2000" dirty="0"/>
              <a:t>Arrivée comme membre du CA du GN-MEBA en 2002.</a:t>
            </a:r>
          </a:p>
          <a:p>
            <a:r>
              <a:rPr lang="fr-FR" sz="2000" dirty="0"/>
              <a:t>Membre du bureau comme trésorière dès 2003.</a:t>
            </a:r>
          </a:p>
          <a:p>
            <a:r>
              <a:rPr lang="fr-FR" sz="2000" dirty="0"/>
              <a:t>Mise en place du site web et mise à jour.</a:t>
            </a:r>
          </a:p>
          <a:p>
            <a:r>
              <a:rPr lang="fr-FR" sz="2000" dirty="0"/>
              <a:t>Participation aux réunions du conseil.</a:t>
            </a:r>
          </a:p>
          <a:p>
            <a:r>
              <a:rPr lang="fr-FR" sz="2000" dirty="0"/>
              <a:t>Participation aux journées pédagogiques à Paris à Jussieu.</a:t>
            </a:r>
          </a:p>
          <a:p>
            <a:r>
              <a:rPr lang="fr-FR" sz="2000" dirty="0"/>
              <a:t>Participation aux journées thématiques (laboratoire, ou avec la </a:t>
            </a:r>
            <a:r>
              <a:rPr lang="fr-FR" sz="2000" dirty="0" err="1"/>
              <a:t>Sfmu</a:t>
            </a:r>
            <a:r>
              <a:rPr lang="fr-FR" sz="2000" dirty="0"/>
              <a:t>).</a:t>
            </a:r>
          </a:p>
          <a:p>
            <a:r>
              <a:rPr lang="fr-FR" sz="2000" dirty="0"/>
              <a:t>Participation à EMAS 2011 à Angers avec le GN-MEBA.</a:t>
            </a:r>
          </a:p>
          <a:p>
            <a:r>
              <a:rPr lang="fr-FR" sz="2000" dirty="0"/>
              <a:t>Participation aux écoles d’été du GN-MEBA, Grenoble 2006, Lille 2012, Bordeaux 2017, en </a:t>
            </a:r>
            <a:r>
              <a:rPr lang="fr-FR" sz="2000" dirty="0" err="1"/>
              <a:t>visio</a:t>
            </a:r>
            <a:r>
              <a:rPr lang="fr-FR" sz="2000" dirty="0"/>
              <a:t> ou par photo à Nancy en 2024.</a:t>
            </a:r>
          </a:p>
          <a:p>
            <a:r>
              <a:rPr lang="fr-FR" sz="2000" dirty="0"/>
              <a:t>Relectrice attentive des chapitres des ouvrages du GN-MEBA.</a:t>
            </a:r>
          </a:p>
        </p:txBody>
      </p:sp>
    </p:spTree>
    <p:extLst>
      <p:ext uri="{BB962C8B-B14F-4D97-AF65-F5344CB8AC3E}">
        <p14:creationId xmlns:p14="http://schemas.microsoft.com/office/powerpoint/2010/main" val="1082485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71DE-CDF5-9D87-B85E-A759F1BA51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1BAEC9-8B44-F842-2FB3-0CDCC64C969B}"/>
              </a:ext>
            </a:extLst>
          </p:cNvPr>
          <p:cNvSpPr>
            <a:spLocks noGrp="1"/>
          </p:cNvSpPr>
          <p:nvPr>
            <p:ph type="title"/>
          </p:nvPr>
        </p:nvSpPr>
        <p:spPr>
          <a:xfrm>
            <a:off x="514909" y="692541"/>
            <a:ext cx="4212893" cy="519299"/>
          </a:xfrm>
        </p:spPr>
        <p:txBody>
          <a:bodyPr>
            <a:normAutofit fontScale="90000"/>
          </a:bodyPr>
          <a:lstStyle/>
          <a:p>
            <a:pPr algn="ctr"/>
            <a:r>
              <a:rPr lang="fr-FR" sz="2400" dirty="0"/>
              <a:t>Lors de réunions du conseil</a:t>
            </a:r>
          </a:p>
        </p:txBody>
      </p:sp>
      <p:sp>
        <p:nvSpPr>
          <p:cNvPr id="3" name="Espace réservé du contenu 2">
            <a:extLst>
              <a:ext uri="{FF2B5EF4-FFF2-40B4-BE49-F238E27FC236}">
                <a16:creationId xmlns:a16="http://schemas.microsoft.com/office/drawing/2014/main" id="{02172810-FDC6-7E08-9676-F17243A603E7}"/>
              </a:ext>
            </a:extLst>
          </p:cNvPr>
          <p:cNvSpPr>
            <a:spLocks noGrp="1"/>
          </p:cNvSpPr>
          <p:nvPr>
            <p:ph idx="1"/>
          </p:nvPr>
        </p:nvSpPr>
        <p:spPr>
          <a:xfrm>
            <a:off x="298939" y="5229958"/>
            <a:ext cx="8264119" cy="582041"/>
          </a:xfrm>
        </p:spPr>
        <p:txBody>
          <a:bodyPr>
            <a:normAutofit fontScale="85000" lnSpcReduction="10000"/>
          </a:bodyPr>
          <a:lstStyle/>
          <a:p>
            <a:r>
              <a:rPr lang="fr-FR" sz="1800" dirty="0"/>
              <a:t>Réunion du conseil dans le bureau de Jean Perrin (Nobel de Physique en 1926 et qui a participé activement à la création du Palais de la découverte en 1938 et du CNRS en 1939).</a:t>
            </a:r>
          </a:p>
        </p:txBody>
      </p:sp>
      <p:pic>
        <p:nvPicPr>
          <p:cNvPr id="6" name="Image 5">
            <a:extLst>
              <a:ext uri="{FF2B5EF4-FFF2-40B4-BE49-F238E27FC236}">
                <a16:creationId xmlns:a16="http://schemas.microsoft.com/office/drawing/2014/main" id="{BE777891-0C2B-70AA-5205-0A8A19912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39" y="1471489"/>
            <a:ext cx="4911488" cy="3683616"/>
          </a:xfrm>
          <a:prstGeom prst="rect">
            <a:avLst/>
          </a:prstGeom>
        </p:spPr>
      </p:pic>
      <p:pic>
        <p:nvPicPr>
          <p:cNvPr id="4" name="Image 3">
            <a:extLst>
              <a:ext uri="{FF2B5EF4-FFF2-40B4-BE49-F238E27FC236}">
                <a16:creationId xmlns:a16="http://schemas.microsoft.com/office/drawing/2014/main" id="{F24A5E5B-58AE-F8EB-3AF2-D27444716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326" y="952191"/>
            <a:ext cx="3036765" cy="2277574"/>
          </a:xfrm>
          <a:prstGeom prst="rect">
            <a:avLst/>
          </a:prstGeom>
        </p:spPr>
      </p:pic>
      <p:pic>
        <p:nvPicPr>
          <p:cNvPr id="5" name="Image 4">
            <a:extLst>
              <a:ext uri="{FF2B5EF4-FFF2-40B4-BE49-F238E27FC236}">
                <a16:creationId xmlns:a16="http://schemas.microsoft.com/office/drawing/2014/main" id="{22B2FC5D-8E01-C970-CDFD-5E7B0EAA9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447" y="3486843"/>
            <a:ext cx="2538522" cy="1691935"/>
          </a:xfrm>
          <a:prstGeom prst="rect">
            <a:avLst/>
          </a:prstGeom>
        </p:spPr>
      </p:pic>
      <p:sp>
        <p:nvSpPr>
          <p:cNvPr id="7" name="Ellipse 6">
            <a:extLst>
              <a:ext uri="{FF2B5EF4-FFF2-40B4-BE49-F238E27FC236}">
                <a16:creationId xmlns:a16="http://schemas.microsoft.com/office/drawing/2014/main" id="{37D55D53-4FD1-4747-32CE-EEDCECE48C71}"/>
              </a:ext>
            </a:extLst>
          </p:cNvPr>
          <p:cNvSpPr/>
          <p:nvPr/>
        </p:nvSpPr>
        <p:spPr>
          <a:xfrm>
            <a:off x="3135286" y="3434839"/>
            <a:ext cx="391686" cy="727197"/>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Ellipse 7">
            <a:extLst>
              <a:ext uri="{FF2B5EF4-FFF2-40B4-BE49-F238E27FC236}">
                <a16:creationId xmlns:a16="http://schemas.microsoft.com/office/drawing/2014/main" id="{63098357-710A-D997-7EE5-7110819C5193}"/>
              </a:ext>
            </a:extLst>
          </p:cNvPr>
          <p:cNvSpPr/>
          <p:nvPr/>
        </p:nvSpPr>
        <p:spPr>
          <a:xfrm>
            <a:off x="6737100" y="1735283"/>
            <a:ext cx="747215" cy="984166"/>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694102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1DF4-412E-C7BE-0132-F23864D9A3CF}"/>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A1B53833-5F74-3EFC-3330-40A951B2E7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4524" y="1374159"/>
            <a:ext cx="6164525" cy="4109683"/>
          </a:xfrm>
          <a:prstGeom prst="rect">
            <a:avLst/>
          </a:prstGeom>
        </p:spPr>
      </p:pic>
      <p:sp>
        <p:nvSpPr>
          <p:cNvPr id="2" name="Titre 1">
            <a:extLst>
              <a:ext uri="{FF2B5EF4-FFF2-40B4-BE49-F238E27FC236}">
                <a16:creationId xmlns:a16="http://schemas.microsoft.com/office/drawing/2014/main" id="{3EC2C64C-0AF9-29A7-019F-0C7FCC265E64}"/>
              </a:ext>
            </a:extLst>
          </p:cNvPr>
          <p:cNvSpPr>
            <a:spLocks noGrp="1"/>
          </p:cNvSpPr>
          <p:nvPr>
            <p:ph type="title"/>
          </p:nvPr>
        </p:nvSpPr>
        <p:spPr>
          <a:xfrm>
            <a:off x="628650" y="831997"/>
            <a:ext cx="7886700" cy="333275"/>
          </a:xfrm>
        </p:spPr>
        <p:txBody>
          <a:bodyPr>
            <a:normAutofit fontScale="90000"/>
          </a:bodyPr>
          <a:lstStyle/>
          <a:p>
            <a:pPr algn="ctr"/>
            <a:r>
              <a:rPr lang="fr-FR" sz="2400" dirty="0"/>
              <a:t>Lors de journées scientifiques pédagogiques à Paris</a:t>
            </a:r>
          </a:p>
        </p:txBody>
      </p:sp>
      <p:sp>
        <p:nvSpPr>
          <p:cNvPr id="3" name="Espace réservé du contenu 2">
            <a:extLst>
              <a:ext uri="{FF2B5EF4-FFF2-40B4-BE49-F238E27FC236}">
                <a16:creationId xmlns:a16="http://schemas.microsoft.com/office/drawing/2014/main" id="{3CDFFA09-682C-D433-0E4D-CC0B5C77F3D2}"/>
              </a:ext>
            </a:extLst>
          </p:cNvPr>
          <p:cNvSpPr>
            <a:spLocks noGrp="1"/>
          </p:cNvSpPr>
          <p:nvPr>
            <p:ph idx="1"/>
          </p:nvPr>
        </p:nvSpPr>
        <p:spPr>
          <a:xfrm>
            <a:off x="553528" y="5579953"/>
            <a:ext cx="7886700" cy="333275"/>
          </a:xfrm>
        </p:spPr>
        <p:txBody>
          <a:bodyPr>
            <a:normAutofit lnSpcReduction="10000"/>
          </a:bodyPr>
          <a:lstStyle/>
          <a:p>
            <a:r>
              <a:rPr lang="fr-FR" sz="1800" dirty="0"/>
              <a:t>Paris Jussieu, l’amphi de nos conférences pédagogiques</a:t>
            </a:r>
          </a:p>
        </p:txBody>
      </p:sp>
      <p:sp>
        <p:nvSpPr>
          <p:cNvPr id="4" name="Ellipse 3">
            <a:extLst>
              <a:ext uri="{FF2B5EF4-FFF2-40B4-BE49-F238E27FC236}">
                <a16:creationId xmlns:a16="http://schemas.microsoft.com/office/drawing/2014/main" id="{55529653-CAB3-775A-5892-BFCA0C72430F}"/>
              </a:ext>
            </a:extLst>
          </p:cNvPr>
          <p:cNvSpPr/>
          <p:nvPr/>
        </p:nvSpPr>
        <p:spPr>
          <a:xfrm>
            <a:off x="2779026" y="3001655"/>
            <a:ext cx="747215" cy="711389"/>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4139154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52BB-C673-D172-A0AE-7CAD060D41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921CECD-7AE3-DD81-B9DE-8F84489D41E6}"/>
              </a:ext>
            </a:extLst>
          </p:cNvPr>
          <p:cNvSpPr>
            <a:spLocks noGrp="1"/>
          </p:cNvSpPr>
          <p:nvPr>
            <p:ph type="title"/>
          </p:nvPr>
        </p:nvSpPr>
        <p:spPr>
          <a:xfrm>
            <a:off x="3593626" y="577401"/>
            <a:ext cx="5030053" cy="411733"/>
          </a:xfrm>
        </p:spPr>
        <p:txBody>
          <a:bodyPr>
            <a:normAutofit fontScale="90000"/>
          </a:bodyPr>
          <a:lstStyle/>
          <a:p>
            <a:pPr algn="ctr"/>
            <a:r>
              <a:rPr lang="fr-FR" sz="2400" dirty="0"/>
              <a:t>Lors de journées de Paris</a:t>
            </a:r>
          </a:p>
        </p:txBody>
      </p:sp>
      <p:sp>
        <p:nvSpPr>
          <p:cNvPr id="3" name="Espace réservé du contenu 2">
            <a:extLst>
              <a:ext uri="{FF2B5EF4-FFF2-40B4-BE49-F238E27FC236}">
                <a16:creationId xmlns:a16="http://schemas.microsoft.com/office/drawing/2014/main" id="{064D0102-1AF5-DA5E-2AC4-E2D5142DD741}"/>
              </a:ext>
            </a:extLst>
          </p:cNvPr>
          <p:cNvSpPr>
            <a:spLocks noGrp="1"/>
          </p:cNvSpPr>
          <p:nvPr>
            <p:ph idx="1"/>
          </p:nvPr>
        </p:nvSpPr>
        <p:spPr>
          <a:xfrm>
            <a:off x="97240" y="5272084"/>
            <a:ext cx="6407321" cy="849856"/>
          </a:xfrm>
        </p:spPr>
        <p:txBody>
          <a:bodyPr>
            <a:normAutofit/>
          </a:bodyPr>
          <a:lstStyle/>
          <a:p>
            <a:r>
              <a:rPr lang="fr-FR" sz="1800" dirty="0"/>
              <a:t>Paris Jussieu, les lieux des pauses constructeurs : cave </a:t>
            </a:r>
            <a:r>
              <a:rPr lang="fr-FR" sz="1800" dirty="0" err="1"/>
              <a:t>Escanglon</a:t>
            </a:r>
            <a:r>
              <a:rPr lang="fr-FR" sz="1800" dirty="0"/>
              <a:t> et centre de conférence, les livres du GN-MEBA et quelques livres scientifiques publiés par EDP sciences.</a:t>
            </a:r>
          </a:p>
        </p:txBody>
      </p:sp>
      <p:pic>
        <p:nvPicPr>
          <p:cNvPr id="5" name="Image 4">
            <a:extLst>
              <a:ext uri="{FF2B5EF4-FFF2-40B4-BE49-F238E27FC236}">
                <a16:creationId xmlns:a16="http://schemas.microsoft.com/office/drawing/2014/main" id="{9010A7C5-BE00-7ACE-8CF0-59B3A416B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40" y="952190"/>
            <a:ext cx="3291755" cy="2194503"/>
          </a:xfrm>
          <a:prstGeom prst="rect">
            <a:avLst/>
          </a:prstGeom>
        </p:spPr>
      </p:pic>
      <p:pic>
        <p:nvPicPr>
          <p:cNvPr id="6" name="Image 5">
            <a:extLst>
              <a:ext uri="{FF2B5EF4-FFF2-40B4-BE49-F238E27FC236}">
                <a16:creationId xmlns:a16="http://schemas.microsoft.com/office/drawing/2014/main" id="{4D63BAC7-AADD-5DD0-C8C0-C00E52C92220}"/>
              </a:ext>
            </a:extLst>
          </p:cNvPr>
          <p:cNvPicPr>
            <a:picLocks noChangeAspect="1"/>
          </p:cNvPicPr>
          <p:nvPr/>
        </p:nvPicPr>
        <p:blipFill>
          <a:blip r:embed="rId3">
            <a:extLst>
              <a:ext uri="{28A0092B-C50C-407E-A947-70E740481C1C}">
                <a14:useLocalDpi xmlns:a14="http://schemas.microsoft.com/office/drawing/2010/main" val="0"/>
              </a:ext>
            </a:extLst>
          </a:blip>
          <a:srcRect t="9853" r="9086" b="29462"/>
          <a:stretch/>
        </p:blipFill>
        <p:spPr>
          <a:xfrm>
            <a:off x="697292" y="3295775"/>
            <a:ext cx="5160110" cy="1829812"/>
          </a:xfrm>
          <a:prstGeom prst="rect">
            <a:avLst/>
          </a:prstGeom>
        </p:spPr>
      </p:pic>
      <p:pic>
        <p:nvPicPr>
          <p:cNvPr id="8" name="Image 7">
            <a:extLst>
              <a:ext uri="{FF2B5EF4-FFF2-40B4-BE49-F238E27FC236}">
                <a16:creationId xmlns:a16="http://schemas.microsoft.com/office/drawing/2014/main" id="{3123F6F4-A232-3E1D-86D5-87E93B44A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653" y="1439313"/>
            <a:ext cx="4572000" cy="1743075"/>
          </a:xfrm>
          <a:prstGeom prst="rect">
            <a:avLst/>
          </a:prstGeom>
        </p:spPr>
      </p:pic>
      <p:pic>
        <p:nvPicPr>
          <p:cNvPr id="10" name="Image 9">
            <a:extLst>
              <a:ext uri="{FF2B5EF4-FFF2-40B4-BE49-F238E27FC236}">
                <a16:creationId xmlns:a16="http://schemas.microsoft.com/office/drawing/2014/main" id="{B6B30BD4-97E9-45EE-2CC3-9A2F7B4B39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996" y="2836412"/>
            <a:ext cx="2275763" cy="3032454"/>
          </a:xfrm>
          <a:prstGeom prst="rect">
            <a:avLst/>
          </a:prstGeom>
        </p:spPr>
      </p:pic>
      <p:sp>
        <p:nvSpPr>
          <p:cNvPr id="4" name="Ellipse 3">
            <a:extLst>
              <a:ext uri="{FF2B5EF4-FFF2-40B4-BE49-F238E27FC236}">
                <a16:creationId xmlns:a16="http://schemas.microsoft.com/office/drawing/2014/main" id="{3E090771-4A10-4E14-2A57-DDA0ED873D3A}"/>
              </a:ext>
            </a:extLst>
          </p:cNvPr>
          <p:cNvSpPr/>
          <p:nvPr/>
        </p:nvSpPr>
        <p:spPr>
          <a:xfrm>
            <a:off x="520321" y="803108"/>
            <a:ext cx="999721" cy="1690710"/>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896826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AEE8-DFB9-5001-41BE-03FA8DC2331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8941F0-1724-F6B5-6CED-4C233D376FB4}"/>
              </a:ext>
            </a:extLst>
          </p:cNvPr>
          <p:cNvSpPr>
            <a:spLocks noGrp="1"/>
          </p:cNvSpPr>
          <p:nvPr>
            <p:ph type="title"/>
          </p:nvPr>
        </p:nvSpPr>
        <p:spPr>
          <a:xfrm>
            <a:off x="676358" y="692651"/>
            <a:ext cx="7886700" cy="340302"/>
          </a:xfrm>
        </p:spPr>
        <p:txBody>
          <a:bodyPr>
            <a:normAutofit fontScale="90000"/>
          </a:bodyPr>
          <a:lstStyle/>
          <a:p>
            <a:pPr algn="ctr"/>
            <a:r>
              <a:rPr lang="fr-FR" sz="2400" dirty="0"/>
              <a:t>Lors de journées scientifiques hors Paris</a:t>
            </a:r>
          </a:p>
        </p:txBody>
      </p:sp>
      <p:sp>
        <p:nvSpPr>
          <p:cNvPr id="3" name="Espace réservé du contenu 2">
            <a:extLst>
              <a:ext uri="{FF2B5EF4-FFF2-40B4-BE49-F238E27FC236}">
                <a16:creationId xmlns:a16="http://schemas.microsoft.com/office/drawing/2014/main" id="{1839AB99-9D64-442E-E838-BDD9254E7268}"/>
              </a:ext>
            </a:extLst>
          </p:cNvPr>
          <p:cNvSpPr>
            <a:spLocks noGrp="1"/>
          </p:cNvSpPr>
          <p:nvPr>
            <p:ph idx="1"/>
          </p:nvPr>
        </p:nvSpPr>
        <p:spPr>
          <a:xfrm>
            <a:off x="676358" y="5468487"/>
            <a:ext cx="7886700" cy="343512"/>
          </a:xfrm>
        </p:spPr>
        <p:txBody>
          <a:bodyPr>
            <a:normAutofit/>
          </a:bodyPr>
          <a:lstStyle/>
          <a:p>
            <a:r>
              <a:rPr lang="fr-FR" sz="1800" dirty="0"/>
              <a:t>Les Ulis (SFC), Strasbourg, Orléans, ...</a:t>
            </a:r>
          </a:p>
        </p:txBody>
      </p:sp>
      <p:pic>
        <p:nvPicPr>
          <p:cNvPr id="7" name="Image 6">
            <a:extLst>
              <a:ext uri="{FF2B5EF4-FFF2-40B4-BE49-F238E27FC236}">
                <a16:creationId xmlns:a16="http://schemas.microsoft.com/office/drawing/2014/main" id="{F10286B2-04E4-6F24-5C84-DD2BB8A0D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960" y="3246365"/>
            <a:ext cx="4122920" cy="2319143"/>
          </a:xfrm>
          <a:prstGeom prst="rect">
            <a:avLst/>
          </a:prstGeom>
        </p:spPr>
      </p:pic>
      <p:pic>
        <p:nvPicPr>
          <p:cNvPr id="11" name="Image 10">
            <a:extLst>
              <a:ext uri="{FF2B5EF4-FFF2-40B4-BE49-F238E27FC236}">
                <a16:creationId xmlns:a16="http://schemas.microsoft.com/office/drawing/2014/main" id="{63179C8A-031D-0B7C-6865-4ADF5A0B6B28}"/>
              </a:ext>
            </a:extLst>
          </p:cNvPr>
          <p:cNvPicPr>
            <a:picLocks noChangeAspect="1"/>
          </p:cNvPicPr>
          <p:nvPr/>
        </p:nvPicPr>
        <p:blipFill>
          <a:blip r:embed="rId3" cstate="print">
            <a:extLst>
              <a:ext uri="{28A0092B-C50C-407E-A947-70E740481C1C}">
                <a14:useLocalDpi xmlns:a14="http://schemas.microsoft.com/office/drawing/2010/main" val="0"/>
              </a:ext>
            </a:extLst>
          </a:blip>
          <a:srcRect t="17466"/>
          <a:stretch/>
        </p:blipFill>
        <p:spPr>
          <a:xfrm>
            <a:off x="5317632" y="1338423"/>
            <a:ext cx="3594479" cy="2225012"/>
          </a:xfrm>
          <a:prstGeom prst="rect">
            <a:avLst/>
          </a:prstGeom>
        </p:spPr>
      </p:pic>
      <p:pic>
        <p:nvPicPr>
          <p:cNvPr id="5" name="Image 4">
            <a:extLst>
              <a:ext uri="{FF2B5EF4-FFF2-40B4-BE49-F238E27FC236}">
                <a16:creationId xmlns:a16="http://schemas.microsoft.com/office/drawing/2014/main" id="{51C55981-141F-B9F2-544C-464E0F3F9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37" y="1375603"/>
            <a:ext cx="2743200" cy="1821942"/>
          </a:xfrm>
          <a:prstGeom prst="rect">
            <a:avLst/>
          </a:prstGeom>
        </p:spPr>
      </p:pic>
      <p:pic>
        <p:nvPicPr>
          <p:cNvPr id="4" name="Image 3">
            <a:extLst>
              <a:ext uri="{FF2B5EF4-FFF2-40B4-BE49-F238E27FC236}">
                <a16:creationId xmlns:a16="http://schemas.microsoft.com/office/drawing/2014/main" id="{42828DE4-0A3A-FAC4-D16A-B94B204D6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80" y="3001411"/>
            <a:ext cx="2928582" cy="2196437"/>
          </a:xfrm>
          <a:prstGeom prst="rect">
            <a:avLst/>
          </a:prstGeom>
        </p:spPr>
      </p:pic>
      <p:sp>
        <p:nvSpPr>
          <p:cNvPr id="6" name="Ellipse 5">
            <a:extLst>
              <a:ext uri="{FF2B5EF4-FFF2-40B4-BE49-F238E27FC236}">
                <a16:creationId xmlns:a16="http://schemas.microsoft.com/office/drawing/2014/main" id="{DAE966E3-A270-BC1E-D9A3-B9E872E4778B}"/>
              </a:ext>
            </a:extLst>
          </p:cNvPr>
          <p:cNvSpPr/>
          <p:nvPr/>
        </p:nvSpPr>
        <p:spPr>
          <a:xfrm>
            <a:off x="6923515" y="1674200"/>
            <a:ext cx="534190" cy="711389"/>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401207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6D2A-6E77-F543-1598-6F87D6D9AB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1544F1A-DD76-E934-3941-19BA967EAA05}"/>
              </a:ext>
            </a:extLst>
          </p:cNvPr>
          <p:cNvSpPr>
            <a:spLocks noGrp="1"/>
          </p:cNvSpPr>
          <p:nvPr>
            <p:ph type="title"/>
          </p:nvPr>
        </p:nvSpPr>
        <p:spPr>
          <a:xfrm>
            <a:off x="3057308" y="422276"/>
            <a:ext cx="5743388" cy="619301"/>
          </a:xfrm>
        </p:spPr>
        <p:txBody>
          <a:bodyPr>
            <a:normAutofit/>
          </a:bodyPr>
          <a:lstStyle/>
          <a:p>
            <a:pPr algn="ctr"/>
            <a:r>
              <a:rPr lang="fr-FR" sz="2400" dirty="0"/>
              <a:t>Lors des écoles d’été – Grenoble 2006</a:t>
            </a:r>
          </a:p>
        </p:txBody>
      </p:sp>
      <p:sp>
        <p:nvSpPr>
          <p:cNvPr id="3" name="Espace réservé du contenu 2">
            <a:extLst>
              <a:ext uri="{FF2B5EF4-FFF2-40B4-BE49-F238E27FC236}">
                <a16:creationId xmlns:a16="http://schemas.microsoft.com/office/drawing/2014/main" id="{C26D0A33-BF54-64C0-F707-0C188571AD24}"/>
              </a:ext>
            </a:extLst>
          </p:cNvPr>
          <p:cNvSpPr>
            <a:spLocks noGrp="1"/>
          </p:cNvSpPr>
          <p:nvPr>
            <p:ph idx="1"/>
          </p:nvPr>
        </p:nvSpPr>
        <p:spPr>
          <a:xfrm>
            <a:off x="137096" y="5447347"/>
            <a:ext cx="8378254" cy="619301"/>
          </a:xfrm>
        </p:spPr>
        <p:txBody>
          <a:bodyPr>
            <a:normAutofit/>
          </a:bodyPr>
          <a:lstStyle/>
          <a:p>
            <a:r>
              <a:rPr lang="fr-FR" sz="1800" dirty="0"/>
              <a:t>Reconnaissance la veille au matin, préparation des travaux dirigés la veille l’après-midi et en amphi pour un dernier détail.</a:t>
            </a:r>
          </a:p>
        </p:txBody>
      </p:sp>
      <p:pic>
        <p:nvPicPr>
          <p:cNvPr id="4" name="Image 3">
            <a:extLst>
              <a:ext uri="{FF2B5EF4-FFF2-40B4-BE49-F238E27FC236}">
                <a16:creationId xmlns:a16="http://schemas.microsoft.com/office/drawing/2014/main" id="{9DB93FA9-3A01-A85A-FE92-CD014AE5C0F8}"/>
              </a:ext>
            </a:extLst>
          </p:cNvPr>
          <p:cNvPicPr>
            <a:picLocks noChangeAspect="1"/>
          </p:cNvPicPr>
          <p:nvPr/>
        </p:nvPicPr>
        <p:blipFill>
          <a:blip r:embed="rId2" cstate="print">
            <a:extLst>
              <a:ext uri="{28A0092B-C50C-407E-A947-70E740481C1C}">
                <a14:useLocalDpi xmlns:a14="http://schemas.microsoft.com/office/drawing/2010/main" val="0"/>
              </a:ext>
            </a:extLst>
          </a:blip>
          <a:srcRect t="20787"/>
          <a:stretch/>
        </p:blipFill>
        <p:spPr>
          <a:xfrm>
            <a:off x="250279" y="1266555"/>
            <a:ext cx="3714086" cy="2206521"/>
          </a:xfrm>
          <a:prstGeom prst="rect">
            <a:avLst/>
          </a:prstGeom>
        </p:spPr>
      </p:pic>
      <p:pic>
        <p:nvPicPr>
          <p:cNvPr id="5" name="Image 4">
            <a:extLst>
              <a:ext uri="{FF2B5EF4-FFF2-40B4-BE49-F238E27FC236}">
                <a16:creationId xmlns:a16="http://schemas.microsoft.com/office/drawing/2014/main" id="{52C9D66A-31CD-04A1-535A-BF0A33CF45D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contrast="-47000"/>
                    </a14:imgEffect>
                  </a14:imgLayer>
                </a14:imgProps>
              </a:ext>
              <a:ext uri="{28A0092B-C50C-407E-A947-70E740481C1C}">
                <a14:useLocalDpi xmlns:a14="http://schemas.microsoft.com/office/drawing/2010/main" val="0"/>
              </a:ext>
            </a:extLst>
          </a:blip>
          <a:srcRect l="7577" t="4970"/>
          <a:stretch/>
        </p:blipFill>
        <p:spPr>
          <a:xfrm>
            <a:off x="4745202" y="1581711"/>
            <a:ext cx="3663461" cy="2825072"/>
          </a:xfrm>
          <a:prstGeom prst="rect">
            <a:avLst/>
          </a:prstGeom>
        </p:spPr>
      </p:pic>
      <p:pic>
        <p:nvPicPr>
          <p:cNvPr id="11" name="Image 10">
            <a:extLst>
              <a:ext uri="{FF2B5EF4-FFF2-40B4-BE49-F238E27FC236}">
                <a16:creationId xmlns:a16="http://schemas.microsoft.com/office/drawing/2014/main" id="{54FAFB6F-8EDF-6E64-798D-9613B494796A}"/>
              </a:ext>
            </a:extLst>
          </p:cNvPr>
          <p:cNvPicPr>
            <a:picLocks noChangeAspect="1"/>
          </p:cNvPicPr>
          <p:nvPr/>
        </p:nvPicPr>
        <p:blipFill>
          <a:blip r:embed="rId5" cstate="print">
            <a:extLst>
              <a:ext uri="{28A0092B-C50C-407E-A947-70E740481C1C}">
                <a14:useLocalDpi xmlns:a14="http://schemas.microsoft.com/office/drawing/2010/main" val="0"/>
              </a:ext>
            </a:extLst>
          </a:blip>
          <a:srcRect t="9522"/>
          <a:stretch/>
        </p:blipFill>
        <p:spPr>
          <a:xfrm>
            <a:off x="1455439" y="2946241"/>
            <a:ext cx="3542579" cy="2403953"/>
          </a:xfrm>
          <a:prstGeom prst="rect">
            <a:avLst/>
          </a:prstGeom>
        </p:spPr>
      </p:pic>
      <p:sp>
        <p:nvSpPr>
          <p:cNvPr id="6" name="Ellipse 5">
            <a:extLst>
              <a:ext uri="{FF2B5EF4-FFF2-40B4-BE49-F238E27FC236}">
                <a16:creationId xmlns:a16="http://schemas.microsoft.com/office/drawing/2014/main" id="{C8D69AEB-0C69-3533-881C-8B6D45769DC0}"/>
              </a:ext>
            </a:extLst>
          </p:cNvPr>
          <p:cNvSpPr/>
          <p:nvPr/>
        </p:nvSpPr>
        <p:spPr>
          <a:xfrm>
            <a:off x="4998018" y="2476093"/>
            <a:ext cx="1654242" cy="1847375"/>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Ellipse 6">
            <a:extLst>
              <a:ext uri="{FF2B5EF4-FFF2-40B4-BE49-F238E27FC236}">
                <a16:creationId xmlns:a16="http://schemas.microsoft.com/office/drawing/2014/main" id="{8F4DB1AF-6691-87CB-2F96-08C14B38042B}"/>
              </a:ext>
            </a:extLst>
          </p:cNvPr>
          <p:cNvSpPr/>
          <p:nvPr/>
        </p:nvSpPr>
        <p:spPr>
          <a:xfrm>
            <a:off x="2162287" y="2109300"/>
            <a:ext cx="474035" cy="836942"/>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Ellipse 7">
            <a:extLst>
              <a:ext uri="{FF2B5EF4-FFF2-40B4-BE49-F238E27FC236}">
                <a16:creationId xmlns:a16="http://schemas.microsoft.com/office/drawing/2014/main" id="{6EF076D8-5AB2-772B-7D68-0D0E071837EE}"/>
              </a:ext>
            </a:extLst>
          </p:cNvPr>
          <p:cNvSpPr/>
          <p:nvPr/>
        </p:nvSpPr>
        <p:spPr>
          <a:xfrm>
            <a:off x="3009087" y="3562510"/>
            <a:ext cx="529760" cy="605729"/>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422327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88886-A744-751E-5DAB-BDA8700900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DBCE42-815B-0B60-2FBA-7A474F4B50B3}"/>
              </a:ext>
            </a:extLst>
          </p:cNvPr>
          <p:cNvSpPr>
            <a:spLocks noGrp="1"/>
          </p:cNvSpPr>
          <p:nvPr>
            <p:ph type="title"/>
          </p:nvPr>
        </p:nvSpPr>
        <p:spPr>
          <a:xfrm>
            <a:off x="3473252" y="463310"/>
            <a:ext cx="5123986" cy="519299"/>
          </a:xfrm>
        </p:spPr>
        <p:txBody>
          <a:bodyPr>
            <a:normAutofit/>
          </a:bodyPr>
          <a:lstStyle/>
          <a:p>
            <a:pPr algn="ctr"/>
            <a:r>
              <a:rPr lang="fr-FR" sz="2400" dirty="0"/>
              <a:t>Lors des écoles d’été – Lille 2012</a:t>
            </a:r>
          </a:p>
        </p:txBody>
      </p:sp>
      <p:sp>
        <p:nvSpPr>
          <p:cNvPr id="3" name="Espace réservé du contenu 2">
            <a:extLst>
              <a:ext uri="{FF2B5EF4-FFF2-40B4-BE49-F238E27FC236}">
                <a16:creationId xmlns:a16="http://schemas.microsoft.com/office/drawing/2014/main" id="{5043C02A-2860-11E0-0900-BC727A13FB41}"/>
              </a:ext>
            </a:extLst>
          </p:cNvPr>
          <p:cNvSpPr>
            <a:spLocks noGrp="1"/>
          </p:cNvSpPr>
          <p:nvPr>
            <p:ph idx="1"/>
          </p:nvPr>
        </p:nvSpPr>
        <p:spPr>
          <a:xfrm>
            <a:off x="3284983" y="4247767"/>
            <a:ext cx="1817729" cy="1423799"/>
          </a:xfrm>
        </p:spPr>
        <p:txBody>
          <a:bodyPr>
            <a:normAutofit fontScale="92500" lnSpcReduction="10000"/>
          </a:bodyPr>
          <a:lstStyle/>
          <a:p>
            <a:pPr marL="0" indent="0">
              <a:buNone/>
            </a:pPr>
            <a:r>
              <a:rPr lang="fr-FR" sz="1800" dirty="0"/>
              <a:t>Préparation en amont des écoles sur place.</a:t>
            </a:r>
          </a:p>
          <a:p>
            <a:pPr marL="0" indent="0">
              <a:buNone/>
            </a:pPr>
            <a:r>
              <a:rPr lang="fr-FR" sz="1800" dirty="0"/>
              <a:t>La veille</a:t>
            </a:r>
          </a:p>
          <a:p>
            <a:pPr marL="0" indent="0">
              <a:buNone/>
            </a:pPr>
            <a:r>
              <a:rPr lang="fr-FR" sz="1800" dirty="0"/>
              <a:t>Le matin du jour J.</a:t>
            </a:r>
          </a:p>
        </p:txBody>
      </p:sp>
      <p:pic>
        <p:nvPicPr>
          <p:cNvPr id="6" name="Image 5">
            <a:extLst>
              <a:ext uri="{FF2B5EF4-FFF2-40B4-BE49-F238E27FC236}">
                <a16:creationId xmlns:a16="http://schemas.microsoft.com/office/drawing/2014/main" id="{10D52714-9462-76A8-F6F2-8BCA185EC742}"/>
              </a:ext>
            </a:extLst>
          </p:cNvPr>
          <p:cNvPicPr>
            <a:picLocks noChangeAspect="1"/>
          </p:cNvPicPr>
          <p:nvPr/>
        </p:nvPicPr>
        <p:blipFill>
          <a:blip r:embed="rId2" cstate="print">
            <a:extLst>
              <a:ext uri="{28A0092B-C50C-407E-A947-70E740481C1C}">
                <a14:useLocalDpi xmlns:a14="http://schemas.microsoft.com/office/drawing/2010/main" val="0"/>
              </a:ext>
            </a:extLst>
          </a:blip>
          <a:srcRect t="18505"/>
          <a:stretch/>
        </p:blipFill>
        <p:spPr>
          <a:xfrm>
            <a:off x="961942" y="1471489"/>
            <a:ext cx="4021016" cy="2457693"/>
          </a:xfrm>
          <a:prstGeom prst="rect">
            <a:avLst/>
          </a:prstGeom>
        </p:spPr>
      </p:pic>
      <p:pic>
        <p:nvPicPr>
          <p:cNvPr id="8" name="Image 7">
            <a:extLst>
              <a:ext uri="{FF2B5EF4-FFF2-40B4-BE49-F238E27FC236}">
                <a16:creationId xmlns:a16="http://schemas.microsoft.com/office/drawing/2014/main" id="{F262F043-E82E-40C4-56CF-7B0B3CC9E422}"/>
              </a:ext>
            </a:extLst>
          </p:cNvPr>
          <p:cNvPicPr>
            <a:picLocks noChangeAspect="1"/>
          </p:cNvPicPr>
          <p:nvPr/>
        </p:nvPicPr>
        <p:blipFill>
          <a:blip r:embed="rId3" cstate="print">
            <a:extLst>
              <a:ext uri="{28A0092B-C50C-407E-A947-70E740481C1C}">
                <a14:useLocalDpi xmlns:a14="http://schemas.microsoft.com/office/drawing/2010/main" val="0"/>
              </a:ext>
            </a:extLst>
          </a:blip>
          <a:srcRect l="14912" r="10237" b="25662"/>
          <a:stretch/>
        </p:blipFill>
        <p:spPr>
          <a:xfrm>
            <a:off x="234461" y="3722772"/>
            <a:ext cx="2930769" cy="2183038"/>
          </a:xfrm>
          <a:prstGeom prst="rect">
            <a:avLst/>
          </a:prstGeom>
        </p:spPr>
      </p:pic>
      <p:pic>
        <p:nvPicPr>
          <p:cNvPr id="10" name="Image 9">
            <a:extLst>
              <a:ext uri="{FF2B5EF4-FFF2-40B4-BE49-F238E27FC236}">
                <a16:creationId xmlns:a16="http://schemas.microsoft.com/office/drawing/2014/main" id="{C4C5ADBD-BC60-6DA9-8B0C-64FA1857AF8C}"/>
              </a:ext>
            </a:extLst>
          </p:cNvPr>
          <p:cNvPicPr>
            <a:picLocks noChangeAspect="1"/>
          </p:cNvPicPr>
          <p:nvPr/>
        </p:nvPicPr>
        <p:blipFill>
          <a:blip r:embed="rId4" cstate="print">
            <a:extLst>
              <a:ext uri="{28A0092B-C50C-407E-A947-70E740481C1C}">
                <a14:useLocalDpi xmlns:a14="http://schemas.microsoft.com/office/drawing/2010/main" val="0"/>
              </a:ext>
            </a:extLst>
          </a:blip>
          <a:srcRect l="13141" t="4981" r="793" b="15234"/>
          <a:stretch/>
        </p:blipFill>
        <p:spPr>
          <a:xfrm>
            <a:off x="5272289" y="1301194"/>
            <a:ext cx="3728103" cy="2592023"/>
          </a:xfrm>
          <a:prstGeom prst="rect">
            <a:avLst/>
          </a:prstGeom>
        </p:spPr>
      </p:pic>
      <p:pic>
        <p:nvPicPr>
          <p:cNvPr id="12" name="Image 11">
            <a:extLst>
              <a:ext uri="{FF2B5EF4-FFF2-40B4-BE49-F238E27FC236}">
                <a16:creationId xmlns:a16="http://schemas.microsoft.com/office/drawing/2014/main" id="{97625126-05F4-AD0E-4A31-41002B94C5CD}"/>
              </a:ext>
            </a:extLst>
          </p:cNvPr>
          <p:cNvPicPr>
            <a:picLocks noChangeAspect="1"/>
          </p:cNvPicPr>
          <p:nvPr/>
        </p:nvPicPr>
        <p:blipFill>
          <a:blip r:embed="rId5">
            <a:extLst>
              <a:ext uri="{28A0092B-C50C-407E-A947-70E740481C1C}">
                <a14:useLocalDpi xmlns:a14="http://schemas.microsoft.com/office/drawing/2010/main" val="0"/>
              </a:ext>
            </a:extLst>
          </a:blip>
          <a:srcRect t="28833" r="31880" b="14757"/>
          <a:stretch/>
        </p:blipFill>
        <p:spPr>
          <a:xfrm>
            <a:off x="5222466" y="3937751"/>
            <a:ext cx="3827749" cy="2377335"/>
          </a:xfrm>
          <a:prstGeom prst="rect">
            <a:avLst/>
          </a:prstGeom>
        </p:spPr>
      </p:pic>
      <p:sp>
        <p:nvSpPr>
          <p:cNvPr id="4" name="Ellipse 3">
            <a:extLst>
              <a:ext uri="{FF2B5EF4-FFF2-40B4-BE49-F238E27FC236}">
                <a16:creationId xmlns:a16="http://schemas.microsoft.com/office/drawing/2014/main" id="{B7D14F7D-C1E8-2AC6-D978-CA59A530BA64}"/>
              </a:ext>
            </a:extLst>
          </p:cNvPr>
          <p:cNvSpPr/>
          <p:nvPr/>
        </p:nvSpPr>
        <p:spPr>
          <a:xfrm>
            <a:off x="1829000" y="2241436"/>
            <a:ext cx="712319" cy="810522"/>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Ellipse 4">
            <a:extLst>
              <a:ext uri="{FF2B5EF4-FFF2-40B4-BE49-F238E27FC236}">
                <a16:creationId xmlns:a16="http://schemas.microsoft.com/office/drawing/2014/main" id="{B225E70C-E3FB-C2FC-6273-522F0AAE80D1}"/>
              </a:ext>
            </a:extLst>
          </p:cNvPr>
          <p:cNvSpPr/>
          <p:nvPr/>
        </p:nvSpPr>
        <p:spPr>
          <a:xfrm>
            <a:off x="6916966" y="4211802"/>
            <a:ext cx="635738" cy="870837"/>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67370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02505-2A9B-8B3B-B96D-0BE1B81B92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7F1C00-6B0B-4195-CA5C-6F31CB9069ED}"/>
              </a:ext>
            </a:extLst>
          </p:cNvPr>
          <p:cNvSpPr>
            <a:spLocks noGrp="1"/>
          </p:cNvSpPr>
          <p:nvPr>
            <p:ph type="title"/>
          </p:nvPr>
        </p:nvSpPr>
        <p:spPr>
          <a:xfrm>
            <a:off x="628650" y="117413"/>
            <a:ext cx="7886700" cy="1325563"/>
          </a:xfrm>
        </p:spPr>
        <p:txBody>
          <a:bodyPr/>
          <a:lstStyle/>
          <a:p>
            <a:r>
              <a:rPr lang="fr-FR" dirty="0"/>
              <a:t>Les Journées de printemps</a:t>
            </a:r>
            <a:br>
              <a:rPr lang="fr-FR" dirty="0"/>
            </a:br>
            <a:r>
              <a:rPr lang="fr-FR" dirty="0"/>
              <a:t>2 et 3 juillet 2025</a:t>
            </a:r>
          </a:p>
        </p:txBody>
      </p:sp>
      <p:sp>
        <p:nvSpPr>
          <p:cNvPr id="3" name="Espace réservé du contenu 2">
            <a:extLst>
              <a:ext uri="{FF2B5EF4-FFF2-40B4-BE49-F238E27FC236}">
                <a16:creationId xmlns:a16="http://schemas.microsoft.com/office/drawing/2014/main" id="{EE8BBC8E-4FB7-1890-FC81-27CAEB5D7B3C}"/>
              </a:ext>
            </a:extLst>
          </p:cNvPr>
          <p:cNvSpPr>
            <a:spLocks noGrp="1"/>
          </p:cNvSpPr>
          <p:nvPr>
            <p:ph idx="1"/>
          </p:nvPr>
        </p:nvSpPr>
        <p:spPr>
          <a:xfrm>
            <a:off x="117947" y="1679644"/>
            <a:ext cx="8908106" cy="1128408"/>
          </a:xfrm>
        </p:spPr>
        <p:txBody>
          <a:bodyPr>
            <a:normAutofit fontScale="92500" lnSpcReduction="20000"/>
          </a:bodyPr>
          <a:lstStyle/>
          <a:p>
            <a:pPr marL="0" indent="0">
              <a:buNone/>
            </a:pPr>
            <a:r>
              <a:rPr lang="fr-FR" dirty="0"/>
              <a:t>Toulouse à l’Université Paul Sabatier</a:t>
            </a:r>
          </a:p>
          <a:p>
            <a:pPr marL="0" indent="0">
              <a:buNone/>
            </a:pPr>
            <a:r>
              <a:rPr lang="fr-FR" dirty="0"/>
              <a:t>			en parallèle du congrès de la </a:t>
            </a:r>
            <a:r>
              <a:rPr lang="fr-FR" dirty="0" err="1"/>
              <a:t>Sf</a:t>
            </a:r>
            <a:r>
              <a:rPr lang="fr-FR" dirty="0"/>
              <a:t>µ</a:t>
            </a:r>
          </a:p>
          <a:p>
            <a:pPr marL="285750" indent="-285750" defTabSz="914400">
              <a:lnSpc>
                <a:spcPct val="120000"/>
              </a:lnSpc>
              <a:spcBef>
                <a:spcPts val="0"/>
              </a:spcBef>
              <a:buFont typeface="Wingdings" panose="05000000000000000000" pitchFamily="2" charset="2"/>
              <a:buChar char="Ø"/>
              <a:defRPr/>
            </a:pPr>
            <a:r>
              <a:rPr lang="fr-FR" sz="1800" dirty="0">
                <a:solidFill>
                  <a:prstClr val="white"/>
                </a:solidFill>
                <a:cs typeface="Times New Roman" pitchFamily="18" charset="0"/>
              </a:rPr>
              <a:t>17 conférences dont une session en commun avec la </a:t>
            </a:r>
            <a:r>
              <a:rPr lang="fr-FR" sz="1800" dirty="0" err="1"/>
              <a:t>Sf</a:t>
            </a:r>
            <a:r>
              <a:rPr lang="fr-FR" sz="1800" dirty="0"/>
              <a:t>µ</a:t>
            </a:r>
            <a:endParaRPr lang="fr-FR" sz="1800" dirty="0">
              <a:solidFill>
                <a:prstClr val="white"/>
              </a:solidFill>
              <a:cs typeface="Times New Roman" pitchFamily="18" charset="0"/>
            </a:endParaRPr>
          </a:p>
          <a:p>
            <a:pPr marL="285750" indent="-285750" defTabSz="914400">
              <a:lnSpc>
                <a:spcPct val="120000"/>
              </a:lnSpc>
              <a:spcBef>
                <a:spcPts val="0"/>
              </a:spcBef>
              <a:buFont typeface="Wingdings" panose="05000000000000000000" pitchFamily="2" charset="2"/>
              <a:buChar char="Ø"/>
              <a:defRPr/>
            </a:pPr>
            <a:r>
              <a:rPr lang="fr-FR" sz="1800" dirty="0">
                <a:solidFill>
                  <a:prstClr val="white"/>
                </a:solidFill>
                <a:cs typeface="Times New Roman" pitchFamily="18" charset="0"/>
              </a:rPr>
              <a:t>Et il a fait très chaud</a:t>
            </a:r>
          </a:p>
        </p:txBody>
      </p:sp>
      <p:pic>
        <p:nvPicPr>
          <p:cNvPr id="5" name="Image 4">
            <a:extLst>
              <a:ext uri="{FF2B5EF4-FFF2-40B4-BE49-F238E27FC236}">
                <a16:creationId xmlns:a16="http://schemas.microsoft.com/office/drawing/2014/main" id="{F76D64D6-DF64-CC31-FFC0-3DF14187F23E}"/>
              </a:ext>
            </a:extLst>
          </p:cNvPr>
          <p:cNvPicPr>
            <a:picLocks noChangeAspect="1"/>
          </p:cNvPicPr>
          <p:nvPr/>
        </p:nvPicPr>
        <p:blipFill>
          <a:blip r:embed="rId2"/>
          <a:stretch>
            <a:fillRect/>
          </a:stretch>
        </p:blipFill>
        <p:spPr>
          <a:xfrm>
            <a:off x="419879" y="3429000"/>
            <a:ext cx="4634421" cy="1895287"/>
          </a:xfrm>
          <a:prstGeom prst="rect">
            <a:avLst/>
          </a:prstGeom>
        </p:spPr>
      </p:pic>
      <p:pic>
        <p:nvPicPr>
          <p:cNvPr id="6" name="Image 5">
            <a:extLst>
              <a:ext uri="{FF2B5EF4-FFF2-40B4-BE49-F238E27FC236}">
                <a16:creationId xmlns:a16="http://schemas.microsoft.com/office/drawing/2014/main" id="{0B3AF8B5-2136-0B46-EEDD-A5DD09F643D8}"/>
              </a:ext>
            </a:extLst>
          </p:cNvPr>
          <p:cNvPicPr>
            <a:picLocks noChangeAspect="1"/>
          </p:cNvPicPr>
          <p:nvPr/>
        </p:nvPicPr>
        <p:blipFill>
          <a:blip r:embed="rId3"/>
          <a:stretch>
            <a:fillRect/>
          </a:stretch>
        </p:blipFill>
        <p:spPr>
          <a:xfrm>
            <a:off x="5812116" y="1679644"/>
            <a:ext cx="2912005" cy="4463260"/>
          </a:xfrm>
          <a:prstGeom prst="rect">
            <a:avLst/>
          </a:prstGeom>
        </p:spPr>
      </p:pic>
    </p:spTree>
    <p:extLst>
      <p:ext uri="{BB962C8B-B14F-4D97-AF65-F5344CB8AC3E}">
        <p14:creationId xmlns:p14="http://schemas.microsoft.com/office/powerpoint/2010/main" val="51866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A9628-0690-9000-A4AD-665EA2F1956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1DA799-BC02-07BF-F5B2-B91F3F04D2A1}"/>
              </a:ext>
            </a:extLst>
          </p:cNvPr>
          <p:cNvSpPr>
            <a:spLocks noGrp="1"/>
          </p:cNvSpPr>
          <p:nvPr>
            <p:ph type="title"/>
          </p:nvPr>
        </p:nvSpPr>
        <p:spPr>
          <a:xfrm>
            <a:off x="2863119" y="457537"/>
            <a:ext cx="5743129" cy="519299"/>
          </a:xfrm>
        </p:spPr>
        <p:txBody>
          <a:bodyPr>
            <a:normAutofit/>
          </a:bodyPr>
          <a:lstStyle/>
          <a:p>
            <a:pPr algn="ctr"/>
            <a:r>
              <a:rPr lang="fr-FR" sz="2400" dirty="0"/>
              <a:t>Lors des écoles d’été – Bordeaux 2017</a:t>
            </a:r>
          </a:p>
        </p:txBody>
      </p:sp>
      <p:sp>
        <p:nvSpPr>
          <p:cNvPr id="3" name="Espace réservé du contenu 2">
            <a:extLst>
              <a:ext uri="{FF2B5EF4-FFF2-40B4-BE49-F238E27FC236}">
                <a16:creationId xmlns:a16="http://schemas.microsoft.com/office/drawing/2014/main" id="{0C36C3DE-7C8D-3046-02F7-DD936AA87864}"/>
              </a:ext>
            </a:extLst>
          </p:cNvPr>
          <p:cNvSpPr>
            <a:spLocks noGrp="1"/>
          </p:cNvSpPr>
          <p:nvPr>
            <p:ph idx="1"/>
          </p:nvPr>
        </p:nvSpPr>
        <p:spPr>
          <a:xfrm>
            <a:off x="84750" y="5287432"/>
            <a:ext cx="5556739" cy="619301"/>
          </a:xfrm>
        </p:spPr>
        <p:txBody>
          <a:bodyPr>
            <a:normAutofit/>
          </a:bodyPr>
          <a:lstStyle/>
          <a:p>
            <a:r>
              <a:rPr lang="fr-FR" sz="1800" dirty="0"/>
              <a:t>Que de préparatifs, entre les courses, les affichages, les badges, les listes, le rangement des documents, etc.</a:t>
            </a:r>
          </a:p>
        </p:txBody>
      </p:sp>
      <p:pic>
        <p:nvPicPr>
          <p:cNvPr id="7" name="Image 6">
            <a:extLst>
              <a:ext uri="{FF2B5EF4-FFF2-40B4-BE49-F238E27FC236}">
                <a16:creationId xmlns:a16="http://schemas.microsoft.com/office/drawing/2014/main" id="{0D6FDA09-DF8E-A609-2B6A-3C13C9D8E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139" y="1419527"/>
            <a:ext cx="3811137" cy="2858353"/>
          </a:xfrm>
          <a:prstGeom prst="rect">
            <a:avLst/>
          </a:prstGeom>
        </p:spPr>
      </p:pic>
      <p:pic>
        <p:nvPicPr>
          <p:cNvPr id="9" name="Image 8">
            <a:extLst>
              <a:ext uri="{FF2B5EF4-FFF2-40B4-BE49-F238E27FC236}">
                <a16:creationId xmlns:a16="http://schemas.microsoft.com/office/drawing/2014/main" id="{B457DBF1-6802-8972-72BC-824AA67AAD4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33324"/>
          <a:stretch/>
        </p:blipFill>
        <p:spPr>
          <a:xfrm>
            <a:off x="232090" y="976836"/>
            <a:ext cx="2121374" cy="2386226"/>
          </a:xfrm>
          <a:prstGeom prst="rect">
            <a:avLst/>
          </a:prstGeom>
        </p:spPr>
      </p:pic>
      <p:pic>
        <p:nvPicPr>
          <p:cNvPr id="20" name="Image 19">
            <a:extLst>
              <a:ext uri="{FF2B5EF4-FFF2-40B4-BE49-F238E27FC236}">
                <a16:creationId xmlns:a16="http://schemas.microsoft.com/office/drawing/2014/main" id="{65CACDB3-EAB2-21D7-18C1-FCF45FFCF0A8}"/>
              </a:ext>
            </a:extLst>
          </p:cNvPr>
          <p:cNvPicPr>
            <a:picLocks noChangeAspect="1"/>
          </p:cNvPicPr>
          <p:nvPr/>
        </p:nvPicPr>
        <p:blipFill>
          <a:blip r:embed="rId5">
            <a:extLst>
              <a:ext uri="{28A0092B-C50C-407E-A947-70E740481C1C}">
                <a14:useLocalDpi xmlns:a14="http://schemas.microsoft.com/office/drawing/2010/main" val="0"/>
              </a:ext>
            </a:extLst>
          </a:blip>
          <a:srcRect l="17907" t="4750" r="17402" b="6977"/>
          <a:stretch/>
        </p:blipFill>
        <p:spPr>
          <a:xfrm>
            <a:off x="5641488" y="3079784"/>
            <a:ext cx="3006969" cy="3077308"/>
          </a:xfrm>
          <a:prstGeom prst="rect">
            <a:avLst/>
          </a:prstGeom>
        </p:spPr>
      </p:pic>
      <p:pic>
        <p:nvPicPr>
          <p:cNvPr id="13" name="Image 12">
            <a:extLst>
              <a:ext uri="{FF2B5EF4-FFF2-40B4-BE49-F238E27FC236}">
                <a16:creationId xmlns:a16="http://schemas.microsoft.com/office/drawing/2014/main" id="{FC8047C7-7996-8094-496C-8AD46FEBC5A1}"/>
              </a:ext>
            </a:extLst>
          </p:cNvPr>
          <p:cNvPicPr>
            <a:picLocks noChangeAspect="1"/>
          </p:cNvPicPr>
          <p:nvPr/>
        </p:nvPicPr>
        <p:blipFill>
          <a:blip r:embed="rId6" cstate="print">
            <a:extLst>
              <a:ext uri="{28A0092B-C50C-407E-A947-70E740481C1C}">
                <a14:useLocalDpi xmlns:a14="http://schemas.microsoft.com/office/drawing/2010/main" val="0"/>
              </a:ext>
            </a:extLst>
          </a:blip>
          <a:srcRect t="11667"/>
          <a:stretch/>
        </p:blipFill>
        <p:spPr>
          <a:xfrm>
            <a:off x="6786942" y="1135965"/>
            <a:ext cx="2301386" cy="2710529"/>
          </a:xfrm>
          <a:prstGeom prst="rect">
            <a:avLst/>
          </a:prstGeom>
        </p:spPr>
      </p:pic>
      <p:pic>
        <p:nvPicPr>
          <p:cNvPr id="14" name="Image 13">
            <a:extLst>
              <a:ext uri="{FF2B5EF4-FFF2-40B4-BE49-F238E27FC236}">
                <a16:creationId xmlns:a16="http://schemas.microsoft.com/office/drawing/2014/main" id="{7C105F68-48A8-F7CA-8A8A-733ADA77DA78}"/>
              </a:ext>
            </a:extLst>
          </p:cNvPr>
          <p:cNvPicPr>
            <a:picLocks noChangeAspect="1"/>
          </p:cNvPicPr>
          <p:nvPr/>
        </p:nvPicPr>
        <p:blipFill>
          <a:blip r:embed="rId7">
            <a:extLst>
              <a:ext uri="{28A0092B-C50C-407E-A947-70E740481C1C}">
                <a14:useLocalDpi xmlns:a14="http://schemas.microsoft.com/office/drawing/2010/main" val="0"/>
              </a:ext>
            </a:extLst>
          </a:blip>
          <a:srcRect l="8740" t="18529" r="5014" b="10220"/>
          <a:stretch/>
        </p:blipFill>
        <p:spPr>
          <a:xfrm>
            <a:off x="133717" y="2976676"/>
            <a:ext cx="3528646" cy="2186354"/>
          </a:xfrm>
          <a:prstGeom prst="rect">
            <a:avLst/>
          </a:prstGeom>
        </p:spPr>
      </p:pic>
      <p:sp>
        <p:nvSpPr>
          <p:cNvPr id="4" name="Ellipse 3">
            <a:extLst>
              <a:ext uri="{FF2B5EF4-FFF2-40B4-BE49-F238E27FC236}">
                <a16:creationId xmlns:a16="http://schemas.microsoft.com/office/drawing/2014/main" id="{A7A4155F-3A7D-F306-F7A1-435138D55760}"/>
              </a:ext>
            </a:extLst>
          </p:cNvPr>
          <p:cNvSpPr/>
          <p:nvPr/>
        </p:nvSpPr>
        <p:spPr>
          <a:xfrm>
            <a:off x="1150825" y="3507237"/>
            <a:ext cx="747215" cy="943605"/>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842993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FAD17-0AC5-2046-8B4C-B09873876E5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F1268D-452E-2623-EC94-A22DC37CCE76}"/>
              </a:ext>
            </a:extLst>
          </p:cNvPr>
          <p:cNvSpPr>
            <a:spLocks noGrp="1"/>
          </p:cNvSpPr>
          <p:nvPr>
            <p:ph type="title"/>
          </p:nvPr>
        </p:nvSpPr>
        <p:spPr>
          <a:xfrm>
            <a:off x="628650" y="687961"/>
            <a:ext cx="7886700" cy="519299"/>
          </a:xfrm>
        </p:spPr>
        <p:txBody>
          <a:bodyPr>
            <a:normAutofit/>
          </a:bodyPr>
          <a:lstStyle/>
          <a:p>
            <a:pPr algn="ctr"/>
            <a:r>
              <a:rPr lang="fr-FR" sz="2400" dirty="0"/>
              <a:t>Lors des écoles d’été – Bordeaux 2017</a:t>
            </a:r>
          </a:p>
        </p:txBody>
      </p:sp>
      <p:sp>
        <p:nvSpPr>
          <p:cNvPr id="3" name="Espace réservé du contenu 2">
            <a:extLst>
              <a:ext uri="{FF2B5EF4-FFF2-40B4-BE49-F238E27FC236}">
                <a16:creationId xmlns:a16="http://schemas.microsoft.com/office/drawing/2014/main" id="{987613C3-383A-AFDE-CA92-FD8A13853128}"/>
              </a:ext>
            </a:extLst>
          </p:cNvPr>
          <p:cNvSpPr>
            <a:spLocks noGrp="1"/>
          </p:cNvSpPr>
          <p:nvPr>
            <p:ph idx="1"/>
          </p:nvPr>
        </p:nvSpPr>
        <p:spPr>
          <a:xfrm>
            <a:off x="152400" y="5165617"/>
            <a:ext cx="8862647" cy="619301"/>
          </a:xfrm>
        </p:spPr>
        <p:txBody>
          <a:bodyPr>
            <a:normAutofit/>
          </a:bodyPr>
          <a:lstStyle/>
          <a:p>
            <a:r>
              <a:rPr lang="fr-FR" sz="1800" dirty="0"/>
              <a:t>Accueil des stagiaires, des enseignants, des fournisseurs, renseignements et organisation tout au long de la semaine.</a:t>
            </a:r>
          </a:p>
        </p:txBody>
      </p:sp>
      <p:pic>
        <p:nvPicPr>
          <p:cNvPr id="22" name="Image 21">
            <a:extLst>
              <a:ext uri="{FF2B5EF4-FFF2-40B4-BE49-F238E27FC236}">
                <a16:creationId xmlns:a16="http://schemas.microsoft.com/office/drawing/2014/main" id="{58991BA6-A956-9C97-CADF-3C2E85501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2" y="1531327"/>
            <a:ext cx="4204677" cy="3153508"/>
          </a:xfrm>
          <a:prstGeom prst="rect">
            <a:avLst/>
          </a:prstGeom>
        </p:spPr>
      </p:pic>
      <p:pic>
        <p:nvPicPr>
          <p:cNvPr id="24" name="Image 23">
            <a:extLst>
              <a:ext uri="{FF2B5EF4-FFF2-40B4-BE49-F238E27FC236}">
                <a16:creationId xmlns:a16="http://schemas.microsoft.com/office/drawing/2014/main" id="{CF4EAAA0-1D8F-1E65-912D-A9C391C82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708" y="1531327"/>
            <a:ext cx="4642339" cy="3481754"/>
          </a:xfrm>
          <a:prstGeom prst="rect">
            <a:avLst/>
          </a:prstGeom>
        </p:spPr>
      </p:pic>
      <p:sp>
        <p:nvSpPr>
          <p:cNvPr id="4" name="Ellipse 3">
            <a:extLst>
              <a:ext uri="{FF2B5EF4-FFF2-40B4-BE49-F238E27FC236}">
                <a16:creationId xmlns:a16="http://schemas.microsoft.com/office/drawing/2014/main" id="{AA84C7B2-DAAB-F34A-16D2-2C0002E0AEBE}"/>
              </a:ext>
            </a:extLst>
          </p:cNvPr>
          <p:cNvSpPr/>
          <p:nvPr/>
        </p:nvSpPr>
        <p:spPr>
          <a:xfrm>
            <a:off x="851928" y="3858142"/>
            <a:ext cx="992875" cy="826693"/>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99303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860AF-0B64-A9D5-5824-035CC1279A0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410633-9579-A0C2-92D7-C290C2BB0D4F}"/>
              </a:ext>
            </a:extLst>
          </p:cNvPr>
          <p:cNvSpPr>
            <a:spLocks noGrp="1"/>
          </p:cNvSpPr>
          <p:nvPr>
            <p:ph type="title"/>
          </p:nvPr>
        </p:nvSpPr>
        <p:spPr>
          <a:xfrm>
            <a:off x="488610" y="421923"/>
            <a:ext cx="8306382" cy="810008"/>
          </a:xfrm>
        </p:spPr>
        <p:txBody>
          <a:bodyPr>
            <a:normAutofit fontScale="90000"/>
          </a:bodyPr>
          <a:lstStyle/>
          <a:p>
            <a:pPr algn="ctr"/>
            <a:r>
              <a:rPr lang="fr-FR" sz="2400" dirty="0"/>
              <a:t>Lors des journées scientifiques, des réunions de conseil, des écoles, …</a:t>
            </a:r>
          </a:p>
        </p:txBody>
      </p:sp>
      <p:pic>
        <p:nvPicPr>
          <p:cNvPr id="7" name="Image 6">
            <a:extLst>
              <a:ext uri="{FF2B5EF4-FFF2-40B4-BE49-F238E27FC236}">
                <a16:creationId xmlns:a16="http://schemas.microsoft.com/office/drawing/2014/main" id="{9F0899A5-5F17-9D13-E0A0-50F20D5C5A84}"/>
              </a:ext>
            </a:extLst>
          </p:cNvPr>
          <p:cNvPicPr>
            <a:picLocks noChangeAspect="1"/>
          </p:cNvPicPr>
          <p:nvPr/>
        </p:nvPicPr>
        <p:blipFill>
          <a:blip r:embed="rId2" cstate="print">
            <a:extLst>
              <a:ext uri="{28A0092B-C50C-407E-A947-70E740481C1C}">
                <a14:useLocalDpi xmlns:a14="http://schemas.microsoft.com/office/drawing/2010/main" val="0"/>
              </a:ext>
            </a:extLst>
          </a:blip>
          <a:srcRect t="6418" b="12070"/>
          <a:stretch/>
        </p:blipFill>
        <p:spPr>
          <a:xfrm>
            <a:off x="4926517" y="1430456"/>
            <a:ext cx="3588833" cy="1950014"/>
          </a:xfrm>
          <a:prstGeom prst="rect">
            <a:avLst/>
          </a:prstGeom>
        </p:spPr>
      </p:pic>
      <p:pic>
        <p:nvPicPr>
          <p:cNvPr id="13" name="Image 12">
            <a:extLst>
              <a:ext uri="{FF2B5EF4-FFF2-40B4-BE49-F238E27FC236}">
                <a16:creationId xmlns:a16="http://schemas.microsoft.com/office/drawing/2014/main" id="{CF83C351-CCA8-C523-A73F-4D166E1B3C81}"/>
              </a:ext>
            </a:extLst>
          </p:cNvPr>
          <p:cNvPicPr>
            <a:picLocks noChangeAspect="1"/>
          </p:cNvPicPr>
          <p:nvPr/>
        </p:nvPicPr>
        <p:blipFill>
          <a:blip r:embed="rId3" cstate="print">
            <a:extLst>
              <a:ext uri="{28A0092B-C50C-407E-A947-70E740481C1C}">
                <a14:useLocalDpi xmlns:a14="http://schemas.microsoft.com/office/drawing/2010/main" val="0"/>
              </a:ext>
            </a:extLst>
          </a:blip>
          <a:srcRect l="26266" t="14546" b="14016"/>
          <a:stretch>
            <a:fillRect/>
          </a:stretch>
        </p:blipFill>
        <p:spPr>
          <a:xfrm>
            <a:off x="1057073" y="1573760"/>
            <a:ext cx="2767344" cy="2010883"/>
          </a:xfrm>
          <a:prstGeom prst="rect">
            <a:avLst/>
          </a:prstGeom>
        </p:spPr>
      </p:pic>
      <p:pic>
        <p:nvPicPr>
          <p:cNvPr id="15" name="Image 14">
            <a:extLst>
              <a:ext uri="{FF2B5EF4-FFF2-40B4-BE49-F238E27FC236}">
                <a16:creationId xmlns:a16="http://schemas.microsoft.com/office/drawing/2014/main" id="{CEE77FED-8766-8164-ACFB-4F4BCFBA7D82}"/>
              </a:ext>
            </a:extLst>
          </p:cNvPr>
          <p:cNvPicPr>
            <a:picLocks noChangeAspect="1"/>
          </p:cNvPicPr>
          <p:nvPr/>
        </p:nvPicPr>
        <p:blipFill>
          <a:blip r:embed="rId4">
            <a:extLst>
              <a:ext uri="{28A0092B-C50C-407E-A947-70E740481C1C}">
                <a14:useLocalDpi xmlns:a14="http://schemas.microsoft.com/office/drawing/2010/main" val="0"/>
              </a:ext>
            </a:extLst>
          </a:blip>
          <a:srcRect b="13753"/>
          <a:stretch/>
        </p:blipFill>
        <p:spPr>
          <a:xfrm>
            <a:off x="5118134" y="3282897"/>
            <a:ext cx="3870278" cy="2503512"/>
          </a:xfrm>
          <a:prstGeom prst="rect">
            <a:avLst/>
          </a:prstGeom>
        </p:spPr>
      </p:pic>
      <p:pic>
        <p:nvPicPr>
          <p:cNvPr id="9" name="Image 8">
            <a:extLst>
              <a:ext uri="{FF2B5EF4-FFF2-40B4-BE49-F238E27FC236}">
                <a16:creationId xmlns:a16="http://schemas.microsoft.com/office/drawing/2014/main" id="{FDC60B80-9146-EEDF-44E1-450380F50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59" y="3429000"/>
            <a:ext cx="3927384" cy="2618538"/>
          </a:xfrm>
          <a:prstGeom prst="rect">
            <a:avLst/>
          </a:prstGeom>
        </p:spPr>
      </p:pic>
      <p:sp>
        <p:nvSpPr>
          <p:cNvPr id="4" name="Ellipse 3">
            <a:extLst>
              <a:ext uri="{FF2B5EF4-FFF2-40B4-BE49-F238E27FC236}">
                <a16:creationId xmlns:a16="http://schemas.microsoft.com/office/drawing/2014/main" id="{1E6FD489-DEC7-C0D1-D4B2-418FF52BFBD3}"/>
              </a:ext>
            </a:extLst>
          </p:cNvPr>
          <p:cNvSpPr/>
          <p:nvPr/>
        </p:nvSpPr>
        <p:spPr>
          <a:xfrm>
            <a:off x="8139334" y="4350015"/>
            <a:ext cx="933800" cy="1237869"/>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337918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CB569-1B13-8CC3-DAEE-8BEA1E1B98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5FF764-23B6-D0BE-3669-D247430984D1}"/>
              </a:ext>
            </a:extLst>
          </p:cNvPr>
          <p:cNvSpPr>
            <a:spLocks noGrp="1"/>
          </p:cNvSpPr>
          <p:nvPr>
            <p:ph type="title"/>
          </p:nvPr>
        </p:nvSpPr>
        <p:spPr>
          <a:xfrm>
            <a:off x="2778101" y="486615"/>
            <a:ext cx="6151847" cy="519299"/>
          </a:xfrm>
        </p:spPr>
        <p:txBody>
          <a:bodyPr>
            <a:normAutofit fontScale="90000"/>
          </a:bodyPr>
          <a:lstStyle/>
          <a:p>
            <a:pPr algn="ctr"/>
            <a:r>
              <a:rPr lang="fr-FR" sz="2400" dirty="0"/>
              <a:t>Lors des écoles d’été – sorties culturelles</a:t>
            </a:r>
          </a:p>
        </p:txBody>
      </p:sp>
      <p:sp>
        <p:nvSpPr>
          <p:cNvPr id="3" name="Espace réservé du contenu 2">
            <a:extLst>
              <a:ext uri="{FF2B5EF4-FFF2-40B4-BE49-F238E27FC236}">
                <a16:creationId xmlns:a16="http://schemas.microsoft.com/office/drawing/2014/main" id="{0D763DCE-11FC-8592-4556-2F7FC26DBBBE}"/>
              </a:ext>
            </a:extLst>
          </p:cNvPr>
          <p:cNvSpPr>
            <a:spLocks noGrp="1"/>
          </p:cNvSpPr>
          <p:nvPr>
            <p:ph idx="1"/>
          </p:nvPr>
        </p:nvSpPr>
        <p:spPr>
          <a:xfrm>
            <a:off x="628650" y="5767610"/>
            <a:ext cx="7886700" cy="366548"/>
          </a:xfrm>
        </p:spPr>
        <p:txBody>
          <a:bodyPr>
            <a:normAutofit/>
          </a:bodyPr>
          <a:lstStyle/>
          <a:p>
            <a:r>
              <a:rPr lang="fr-FR" sz="1800" dirty="0"/>
              <a:t>Lors de la sortie culturelle sur la côte</a:t>
            </a:r>
          </a:p>
        </p:txBody>
      </p:sp>
      <p:pic>
        <p:nvPicPr>
          <p:cNvPr id="12" name="Image 11">
            <a:extLst>
              <a:ext uri="{FF2B5EF4-FFF2-40B4-BE49-F238E27FC236}">
                <a16:creationId xmlns:a16="http://schemas.microsoft.com/office/drawing/2014/main" id="{A3DC52A8-6C03-25A8-6075-39754ECF1EFA}"/>
              </a:ext>
            </a:extLst>
          </p:cNvPr>
          <p:cNvPicPr>
            <a:picLocks noChangeAspect="1"/>
          </p:cNvPicPr>
          <p:nvPr/>
        </p:nvPicPr>
        <p:blipFill>
          <a:blip r:embed="rId2" cstate="print">
            <a:extLst>
              <a:ext uri="{28A0092B-C50C-407E-A947-70E740481C1C}">
                <a14:useLocalDpi xmlns:a14="http://schemas.microsoft.com/office/drawing/2010/main" val="0"/>
              </a:ext>
            </a:extLst>
          </a:blip>
          <a:srcRect t="19228" r="10769"/>
          <a:stretch/>
        </p:blipFill>
        <p:spPr>
          <a:xfrm>
            <a:off x="93785" y="1133671"/>
            <a:ext cx="4217146" cy="2863019"/>
          </a:xfrm>
          <a:prstGeom prst="rect">
            <a:avLst/>
          </a:prstGeom>
        </p:spPr>
      </p:pic>
      <p:pic>
        <p:nvPicPr>
          <p:cNvPr id="10" name="Image 9">
            <a:extLst>
              <a:ext uri="{FF2B5EF4-FFF2-40B4-BE49-F238E27FC236}">
                <a16:creationId xmlns:a16="http://schemas.microsoft.com/office/drawing/2014/main" id="{E6629247-ED98-7476-CD2D-12F36E5EA93C}"/>
              </a:ext>
            </a:extLst>
          </p:cNvPr>
          <p:cNvPicPr>
            <a:picLocks noChangeAspect="1"/>
          </p:cNvPicPr>
          <p:nvPr/>
        </p:nvPicPr>
        <p:blipFill>
          <a:blip r:embed="rId3" cstate="print">
            <a:extLst>
              <a:ext uri="{28A0092B-C50C-407E-A947-70E740481C1C}">
                <a14:useLocalDpi xmlns:a14="http://schemas.microsoft.com/office/drawing/2010/main" val="0"/>
              </a:ext>
            </a:extLst>
          </a:blip>
          <a:srcRect t="22080" b="10669"/>
          <a:stretch/>
        </p:blipFill>
        <p:spPr>
          <a:xfrm>
            <a:off x="559180" y="3423889"/>
            <a:ext cx="4495800" cy="2267622"/>
          </a:xfrm>
          <a:prstGeom prst="rect">
            <a:avLst/>
          </a:prstGeom>
        </p:spPr>
      </p:pic>
      <p:pic>
        <p:nvPicPr>
          <p:cNvPr id="4" name="Image 3">
            <a:extLst>
              <a:ext uri="{FF2B5EF4-FFF2-40B4-BE49-F238E27FC236}">
                <a16:creationId xmlns:a16="http://schemas.microsoft.com/office/drawing/2014/main" id="{DC8E30F1-6AC0-9D78-FD7C-4EEF6F0BBB6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4559" t="24514" r="37013" b="13886"/>
          <a:stretch/>
        </p:blipFill>
        <p:spPr>
          <a:xfrm>
            <a:off x="4572000" y="1811906"/>
            <a:ext cx="4331678" cy="3425113"/>
          </a:xfrm>
          <a:prstGeom prst="rect">
            <a:avLst/>
          </a:prstGeom>
        </p:spPr>
      </p:pic>
      <p:sp>
        <p:nvSpPr>
          <p:cNvPr id="5" name="Ellipse 4">
            <a:extLst>
              <a:ext uri="{FF2B5EF4-FFF2-40B4-BE49-F238E27FC236}">
                <a16:creationId xmlns:a16="http://schemas.microsoft.com/office/drawing/2014/main" id="{CD5E27A3-C171-0A17-0483-054E45ADCDCA}"/>
              </a:ext>
            </a:extLst>
          </p:cNvPr>
          <p:cNvSpPr/>
          <p:nvPr/>
        </p:nvSpPr>
        <p:spPr>
          <a:xfrm>
            <a:off x="2902470" y="4072788"/>
            <a:ext cx="636259" cy="826693"/>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Ellipse 5">
            <a:extLst>
              <a:ext uri="{FF2B5EF4-FFF2-40B4-BE49-F238E27FC236}">
                <a16:creationId xmlns:a16="http://schemas.microsoft.com/office/drawing/2014/main" id="{6A0BE292-C81B-E01B-007C-999B9B66D5C9}"/>
              </a:ext>
            </a:extLst>
          </p:cNvPr>
          <p:cNvSpPr/>
          <p:nvPr/>
        </p:nvSpPr>
        <p:spPr>
          <a:xfrm>
            <a:off x="5836158" y="2846331"/>
            <a:ext cx="706375" cy="1136643"/>
          </a:xfrm>
          <a:prstGeom prst="ellipse">
            <a:avLst/>
          </a:prstGeom>
          <a:noFill/>
          <a:ln w="603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017039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6849D-A41C-5ABF-1DD7-5F9333547F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7CF58A-A89A-8018-07BC-278BE7C8F575}"/>
              </a:ext>
            </a:extLst>
          </p:cNvPr>
          <p:cNvSpPr>
            <a:spLocks noGrp="1"/>
          </p:cNvSpPr>
          <p:nvPr>
            <p:ph type="title"/>
          </p:nvPr>
        </p:nvSpPr>
        <p:spPr>
          <a:xfrm>
            <a:off x="601541" y="657953"/>
            <a:ext cx="7940918" cy="519299"/>
          </a:xfrm>
        </p:spPr>
        <p:txBody>
          <a:bodyPr>
            <a:normAutofit/>
          </a:bodyPr>
          <a:lstStyle/>
          <a:p>
            <a:pPr algn="ctr"/>
            <a:r>
              <a:rPr lang="fr-FR" sz="2400" dirty="0"/>
              <a:t>Lors d’école d’été – Bordeaux – repas de gala</a:t>
            </a:r>
          </a:p>
        </p:txBody>
      </p:sp>
      <p:pic>
        <p:nvPicPr>
          <p:cNvPr id="5" name="Image 4">
            <a:extLst>
              <a:ext uri="{FF2B5EF4-FFF2-40B4-BE49-F238E27FC236}">
                <a16:creationId xmlns:a16="http://schemas.microsoft.com/office/drawing/2014/main" id="{A2C0E1AF-3772-6DE5-8157-B170DA44157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1000" contrast="-26000"/>
                    </a14:imgEffect>
                  </a14:imgLayer>
                </a14:imgProps>
              </a:ext>
              <a:ext uri="{28A0092B-C50C-407E-A947-70E740481C1C}">
                <a14:useLocalDpi xmlns:a14="http://schemas.microsoft.com/office/drawing/2010/main" val="0"/>
              </a:ext>
            </a:extLst>
          </a:blip>
          <a:srcRect t="4080"/>
          <a:stretch/>
        </p:blipFill>
        <p:spPr>
          <a:xfrm>
            <a:off x="1905879" y="1471489"/>
            <a:ext cx="5061850" cy="3641510"/>
          </a:xfrm>
          <a:prstGeom prst="rect">
            <a:avLst/>
          </a:prstGeom>
        </p:spPr>
      </p:pic>
      <p:sp>
        <p:nvSpPr>
          <p:cNvPr id="3" name="ZoneTexte 2">
            <a:extLst>
              <a:ext uri="{FF2B5EF4-FFF2-40B4-BE49-F238E27FC236}">
                <a16:creationId xmlns:a16="http://schemas.microsoft.com/office/drawing/2014/main" id="{4AB09CE1-C3F3-56BB-91AC-BE62E73423BA}"/>
              </a:ext>
            </a:extLst>
          </p:cNvPr>
          <p:cNvSpPr txBox="1"/>
          <p:nvPr/>
        </p:nvSpPr>
        <p:spPr>
          <a:xfrm>
            <a:off x="1476089" y="5182174"/>
            <a:ext cx="5896129" cy="646331"/>
          </a:xfrm>
          <a:prstGeom prst="rect">
            <a:avLst/>
          </a:prstGeom>
          <a:noFill/>
        </p:spPr>
        <p:txBody>
          <a:bodyPr wrap="square" rtlCol="0">
            <a:spAutoFit/>
          </a:bodyPr>
          <a:lstStyle/>
          <a:p>
            <a:pPr algn="ctr"/>
            <a:r>
              <a:rPr lang="fr-FR" dirty="0"/>
              <a:t>Chaque table devait préparer un assemblage à partir</a:t>
            </a:r>
          </a:p>
          <a:p>
            <a:pPr algn="ctr"/>
            <a:r>
              <a:rPr lang="fr-FR" dirty="0"/>
              <a:t>d’un Cabernet Sauvignon, d’un Merlot et d’un Petit Verdot</a:t>
            </a:r>
          </a:p>
        </p:txBody>
      </p:sp>
    </p:spTree>
    <p:extLst>
      <p:ext uri="{BB962C8B-B14F-4D97-AF65-F5344CB8AC3E}">
        <p14:creationId xmlns:p14="http://schemas.microsoft.com/office/powerpoint/2010/main" val="1567576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4DFFC-E7C4-C178-B05C-E3339336589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1FFB4B9-CECD-5AFD-C92E-3AC30CD4643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val="0"/>
              </a:ext>
            </a:extLst>
          </a:blip>
          <a:stretch>
            <a:fillRect/>
          </a:stretch>
        </p:blipFill>
        <p:spPr>
          <a:xfrm>
            <a:off x="158261" y="952190"/>
            <a:ext cx="3048000" cy="2286000"/>
          </a:xfrm>
          <a:prstGeom prst="rect">
            <a:avLst/>
          </a:prstGeom>
        </p:spPr>
      </p:pic>
      <p:pic>
        <p:nvPicPr>
          <p:cNvPr id="6" name="Image 5">
            <a:extLst>
              <a:ext uri="{FF2B5EF4-FFF2-40B4-BE49-F238E27FC236}">
                <a16:creationId xmlns:a16="http://schemas.microsoft.com/office/drawing/2014/main" id="{1850DF3C-EF42-72F5-7F21-8BB89BD76018}"/>
              </a:ext>
            </a:extLst>
          </p:cNvPr>
          <p:cNvPicPr>
            <a:picLocks noChangeAspect="1"/>
          </p:cNvPicPr>
          <p:nvPr/>
        </p:nvPicPr>
        <p:blipFill>
          <a:blip r:embed="rId4" cstate="print">
            <a:extLst>
              <a:ext uri="{28A0092B-C50C-407E-A947-70E740481C1C}">
                <a14:useLocalDpi xmlns:a14="http://schemas.microsoft.com/office/drawing/2010/main" val="0"/>
              </a:ext>
            </a:extLst>
          </a:blip>
          <a:srcRect l="8887" t="20845" r="2950" b="9538"/>
          <a:stretch/>
        </p:blipFill>
        <p:spPr>
          <a:xfrm>
            <a:off x="0" y="3031236"/>
            <a:ext cx="3503735" cy="2074985"/>
          </a:xfrm>
          <a:prstGeom prst="rect">
            <a:avLst/>
          </a:prstGeom>
        </p:spPr>
      </p:pic>
      <p:sp>
        <p:nvSpPr>
          <p:cNvPr id="2" name="Titre 1">
            <a:extLst>
              <a:ext uri="{FF2B5EF4-FFF2-40B4-BE49-F238E27FC236}">
                <a16:creationId xmlns:a16="http://schemas.microsoft.com/office/drawing/2014/main" id="{F7E937B7-7BE6-DF1A-A7F2-8F1AAA3D4265}"/>
              </a:ext>
            </a:extLst>
          </p:cNvPr>
          <p:cNvSpPr>
            <a:spLocks noGrp="1"/>
          </p:cNvSpPr>
          <p:nvPr>
            <p:ph type="title"/>
          </p:nvPr>
        </p:nvSpPr>
        <p:spPr>
          <a:xfrm>
            <a:off x="2910565" y="343839"/>
            <a:ext cx="3950678" cy="519299"/>
          </a:xfrm>
        </p:spPr>
        <p:txBody>
          <a:bodyPr>
            <a:normAutofit/>
          </a:bodyPr>
          <a:lstStyle/>
          <a:p>
            <a:pPr algn="ctr"/>
            <a:r>
              <a:rPr lang="fr-FR" sz="2400" dirty="0"/>
              <a:t>EMAS 2011 - Angers</a:t>
            </a:r>
          </a:p>
        </p:txBody>
      </p:sp>
      <p:sp>
        <p:nvSpPr>
          <p:cNvPr id="3" name="Espace réservé du contenu 2">
            <a:extLst>
              <a:ext uri="{FF2B5EF4-FFF2-40B4-BE49-F238E27FC236}">
                <a16:creationId xmlns:a16="http://schemas.microsoft.com/office/drawing/2014/main" id="{5F10F4C1-8A65-A605-D8A0-DD6D50D00854}"/>
              </a:ext>
            </a:extLst>
          </p:cNvPr>
          <p:cNvSpPr>
            <a:spLocks noGrp="1"/>
          </p:cNvSpPr>
          <p:nvPr>
            <p:ph idx="1"/>
          </p:nvPr>
        </p:nvSpPr>
        <p:spPr>
          <a:xfrm>
            <a:off x="1" y="5307540"/>
            <a:ext cx="9042860" cy="643387"/>
          </a:xfrm>
        </p:spPr>
        <p:txBody>
          <a:bodyPr>
            <a:normAutofit fontScale="92500" lnSpcReduction="10000"/>
          </a:bodyPr>
          <a:lstStyle/>
          <a:p>
            <a:r>
              <a:rPr lang="fr-FR" sz="1800" dirty="0"/>
              <a:t>EMAS 2011 à Angers, Brissac pour le repas de gala de la conférence .</a:t>
            </a:r>
          </a:p>
          <a:p>
            <a:pPr marL="0" indent="0">
              <a:buNone/>
            </a:pPr>
            <a:r>
              <a:rPr lang="fr-FR" sz="1800" dirty="0"/>
              <a:t>Et pour la réunion du conseil EMAS le lendemain du congrès et le repas quia suivi dans un vignoble.</a:t>
            </a:r>
          </a:p>
          <a:p>
            <a:pPr marL="0" indent="0">
              <a:buNone/>
            </a:pPr>
            <a:endParaRPr lang="fr-FR" sz="1800" dirty="0"/>
          </a:p>
        </p:txBody>
      </p:sp>
      <p:pic>
        <p:nvPicPr>
          <p:cNvPr id="4" name="Image 3">
            <a:extLst>
              <a:ext uri="{FF2B5EF4-FFF2-40B4-BE49-F238E27FC236}">
                <a16:creationId xmlns:a16="http://schemas.microsoft.com/office/drawing/2014/main" id="{72D54D6C-B478-7EB0-5BB7-C2C5F55C6D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7282" y="1386382"/>
            <a:ext cx="5098914" cy="3824186"/>
          </a:xfrm>
          <a:prstGeom prst="rect">
            <a:avLst/>
          </a:prstGeom>
        </p:spPr>
      </p:pic>
      <p:pic>
        <p:nvPicPr>
          <p:cNvPr id="11" name="Image 10">
            <a:extLst>
              <a:ext uri="{FF2B5EF4-FFF2-40B4-BE49-F238E27FC236}">
                <a16:creationId xmlns:a16="http://schemas.microsoft.com/office/drawing/2014/main" id="{48717A8B-7DB0-AFA7-CC98-E48F308A3B6E}"/>
              </a:ext>
            </a:extLst>
          </p:cNvPr>
          <p:cNvPicPr>
            <a:picLocks noChangeAspect="1"/>
          </p:cNvPicPr>
          <p:nvPr/>
        </p:nvPicPr>
        <p:blipFill>
          <a:blip r:embed="rId6" cstate="print">
            <a:extLst>
              <a:ext uri="{28A0092B-C50C-407E-A947-70E740481C1C}">
                <a14:useLocalDpi xmlns:a14="http://schemas.microsoft.com/office/drawing/2010/main" val="0"/>
              </a:ext>
            </a:extLst>
          </a:blip>
          <a:srcRect l="24488"/>
          <a:stretch>
            <a:fillRect/>
          </a:stretch>
        </p:blipFill>
        <p:spPr>
          <a:xfrm>
            <a:off x="6631686" y="960110"/>
            <a:ext cx="2411174" cy="1990716"/>
          </a:xfrm>
          <a:prstGeom prst="rect">
            <a:avLst/>
          </a:prstGeom>
        </p:spPr>
      </p:pic>
    </p:spTree>
    <p:extLst>
      <p:ext uri="{BB962C8B-B14F-4D97-AF65-F5344CB8AC3E}">
        <p14:creationId xmlns:p14="http://schemas.microsoft.com/office/powerpoint/2010/main" val="761886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73F7C0-257B-94DB-F8D8-759BB66CDB48}"/>
              </a:ext>
            </a:extLst>
          </p:cNvPr>
          <p:cNvSpPr>
            <a:spLocks noGrp="1"/>
          </p:cNvSpPr>
          <p:nvPr>
            <p:ph type="title"/>
          </p:nvPr>
        </p:nvSpPr>
        <p:spPr>
          <a:xfrm>
            <a:off x="1139353" y="365127"/>
            <a:ext cx="7886700" cy="925410"/>
          </a:xfrm>
        </p:spPr>
        <p:txBody>
          <a:bodyPr/>
          <a:lstStyle/>
          <a:p>
            <a:r>
              <a:rPr lang="fr-FR" dirty="0"/>
              <a:t>Jean-François </a:t>
            </a:r>
            <a:r>
              <a:rPr lang="fr-FR" dirty="0" err="1"/>
              <a:t>Thiot</a:t>
            </a:r>
            <a:r>
              <a:rPr lang="fr-FR" dirty="0"/>
              <a:t> - </a:t>
            </a:r>
            <a:r>
              <a:rPr lang="fr-FR" dirty="0" err="1"/>
              <a:t>saM</a:t>
            </a:r>
            <a:r>
              <a:rPr lang="fr-FR" cap="none" dirty="0" err="1"/>
              <a:t>x</a:t>
            </a:r>
            <a:endParaRPr lang="fr-FR" cap="none" dirty="0"/>
          </a:p>
        </p:txBody>
      </p:sp>
      <p:pic>
        <p:nvPicPr>
          <p:cNvPr id="4" name="Image 3">
            <a:extLst>
              <a:ext uri="{FF2B5EF4-FFF2-40B4-BE49-F238E27FC236}">
                <a16:creationId xmlns:a16="http://schemas.microsoft.com/office/drawing/2014/main" id="{FCBEAF3F-5DB9-0964-1BC6-BCE00D84BDAC}"/>
              </a:ext>
            </a:extLst>
          </p:cNvPr>
          <p:cNvPicPr>
            <a:picLocks noChangeAspect="1"/>
          </p:cNvPicPr>
          <p:nvPr/>
        </p:nvPicPr>
        <p:blipFill>
          <a:blip r:embed="rId2">
            <a:extLst>
              <a:ext uri="{28A0092B-C50C-407E-A947-70E740481C1C}">
                <a14:useLocalDpi xmlns:a14="http://schemas.microsoft.com/office/drawing/2010/main" val="0"/>
              </a:ext>
            </a:extLst>
          </a:blip>
          <a:srcRect l="29202" t="7943" r="31981"/>
          <a:stretch>
            <a:fillRect/>
          </a:stretch>
        </p:blipFill>
        <p:spPr>
          <a:xfrm>
            <a:off x="292631" y="1433057"/>
            <a:ext cx="2684033" cy="4774106"/>
          </a:xfrm>
          <a:prstGeom prst="rect">
            <a:avLst/>
          </a:prstGeom>
        </p:spPr>
      </p:pic>
      <p:sp>
        <p:nvSpPr>
          <p:cNvPr id="5" name="ZoneTexte 4">
            <a:extLst>
              <a:ext uri="{FF2B5EF4-FFF2-40B4-BE49-F238E27FC236}">
                <a16:creationId xmlns:a16="http://schemas.microsoft.com/office/drawing/2014/main" id="{3C87A1AE-19B1-D5E6-43DD-7B2F190B90FB}"/>
              </a:ext>
            </a:extLst>
          </p:cNvPr>
          <p:cNvSpPr txBox="1"/>
          <p:nvPr/>
        </p:nvSpPr>
        <p:spPr>
          <a:xfrm>
            <a:off x="3266127" y="2075234"/>
            <a:ext cx="5683320" cy="2862322"/>
          </a:xfrm>
          <a:prstGeom prst="rect">
            <a:avLst/>
          </a:prstGeom>
          <a:noFill/>
        </p:spPr>
        <p:txBody>
          <a:bodyPr wrap="square" rtlCol="0">
            <a:spAutoFit/>
          </a:bodyPr>
          <a:lstStyle/>
          <a:p>
            <a:r>
              <a:rPr lang="fr-FR" dirty="0"/>
              <a:t>Travaillé à CAMECA puis chez KEVEX (USA)</a:t>
            </a:r>
          </a:p>
          <a:p>
            <a:r>
              <a:rPr lang="fr-FR" dirty="0"/>
              <a:t>Création de </a:t>
            </a:r>
            <a:r>
              <a:rPr lang="fr-FR" dirty="0" err="1"/>
              <a:t>SAMx</a:t>
            </a:r>
            <a:r>
              <a:rPr lang="fr-FR" dirty="0"/>
              <a:t> en 1989</a:t>
            </a:r>
          </a:p>
          <a:p>
            <a:pPr defTabSz="538163"/>
            <a:r>
              <a:rPr lang="fr-FR" dirty="0"/>
              <a:t>	Logiciel de contrôle des microsondes électroniques 			</a:t>
            </a:r>
            <a:r>
              <a:rPr lang="fr-FR" dirty="0" err="1"/>
              <a:t>Camebax</a:t>
            </a:r>
            <a:r>
              <a:rPr lang="fr-FR" dirty="0"/>
              <a:t> et SX50, </a:t>
            </a:r>
            <a:r>
              <a:rPr lang="fr-FR" dirty="0" err="1"/>
              <a:t>Jeol</a:t>
            </a:r>
            <a:r>
              <a:rPr lang="fr-FR" dirty="0"/>
              <a:t> (W).</a:t>
            </a:r>
          </a:p>
          <a:p>
            <a:pPr defTabSz="538163"/>
            <a:r>
              <a:rPr lang="fr-FR" dirty="0"/>
              <a:t>	STRATA et STATAGEM (Eden Instruments)</a:t>
            </a:r>
          </a:p>
          <a:p>
            <a:pPr defTabSz="538163"/>
            <a:r>
              <a:rPr lang="fr-FR" dirty="0"/>
              <a:t>	Système de microanalyse </a:t>
            </a:r>
            <a:r>
              <a:rPr lang="fr-FR" dirty="0" err="1"/>
              <a:t>IDFix</a:t>
            </a:r>
            <a:r>
              <a:rPr lang="fr-FR" dirty="0"/>
              <a:t> (Eden Instruments)</a:t>
            </a:r>
          </a:p>
          <a:p>
            <a:pPr defTabSz="538163"/>
            <a:r>
              <a:rPr lang="fr-FR" dirty="0"/>
              <a:t>	Dernier </a:t>
            </a:r>
            <a:r>
              <a:rPr lang="fr-FR" dirty="0" err="1"/>
              <a:t>SAMux</a:t>
            </a:r>
            <a:r>
              <a:rPr lang="fr-FR" dirty="0"/>
              <a:t> en 2015, c’était le 20</a:t>
            </a:r>
            <a:r>
              <a:rPr lang="fr-FR" baseline="30000" dirty="0"/>
              <a:t>ème</a:t>
            </a:r>
            <a:endParaRPr lang="fr-FR" dirty="0"/>
          </a:p>
          <a:p>
            <a:pPr defTabSz="538163"/>
            <a:endParaRPr lang="fr-FR" dirty="0"/>
          </a:p>
          <a:p>
            <a:pPr defTabSz="538163"/>
            <a:r>
              <a:rPr lang="fr-FR" dirty="0"/>
              <a:t>Retraité depuis 2016</a:t>
            </a:r>
          </a:p>
          <a:p>
            <a:pPr defTabSz="538163"/>
            <a:r>
              <a:rPr lang="fr-FR" dirty="0"/>
              <a:t>Décédé le 18 octobre 2025</a:t>
            </a:r>
          </a:p>
        </p:txBody>
      </p:sp>
    </p:spTree>
    <p:extLst>
      <p:ext uri="{BB962C8B-B14F-4D97-AF65-F5344CB8AC3E}">
        <p14:creationId xmlns:p14="http://schemas.microsoft.com/office/powerpoint/2010/main" val="4179175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E9E43-C19A-4889-5785-E3AF797EFE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D18B79-A75D-556B-5C86-63E33D0E5378}"/>
              </a:ext>
            </a:extLst>
          </p:cNvPr>
          <p:cNvSpPr>
            <a:spLocks noGrp="1"/>
          </p:cNvSpPr>
          <p:nvPr>
            <p:ph type="title"/>
          </p:nvPr>
        </p:nvSpPr>
        <p:spPr>
          <a:xfrm>
            <a:off x="628650" y="117413"/>
            <a:ext cx="7886700" cy="1325563"/>
          </a:xfrm>
        </p:spPr>
        <p:txBody>
          <a:bodyPr/>
          <a:lstStyle/>
          <a:p>
            <a:r>
              <a:rPr lang="fr-FR" dirty="0"/>
              <a:t>prochains Rendez-vous</a:t>
            </a:r>
          </a:p>
        </p:txBody>
      </p:sp>
      <p:sp>
        <p:nvSpPr>
          <p:cNvPr id="3" name="Espace réservé du contenu 2">
            <a:extLst>
              <a:ext uri="{FF2B5EF4-FFF2-40B4-BE49-F238E27FC236}">
                <a16:creationId xmlns:a16="http://schemas.microsoft.com/office/drawing/2014/main" id="{F7F7F241-728A-1C77-D3E7-5567AEE66B43}"/>
              </a:ext>
            </a:extLst>
          </p:cNvPr>
          <p:cNvSpPr>
            <a:spLocks noGrp="1"/>
          </p:cNvSpPr>
          <p:nvPr>
            <p:ph idx="1"/>
          </p:nvPr>
        </p:nvSpPr>
        <p:spPr>
          <a:xfrm>
            <a:off x="117947" y="5020950"/>
            <a:ext cx="8908106" cy="1267882"/>
          </a:xfrm>
        </p:spPr>
        <p:txBody>
          <a:bodyPr>
            <a:noAutofit/>
          </a:bodyPr>
          <a:lstStyle/>
          <a:p>
            <a:pPr marL="0" indent="0" algn="ctr">
              <a:buNone/>
            </a:pPr>
            <a:r>
              <a:rPr lang="fr-FR" sz="2400" dirty="0">
                <a:cs typeface="Times New Roman" pitchFamily="18" charset="0"/>
              </a:rPr>
              <a:t>Décembre 2026 à Paris – Jussieu</a:t>
            </a:r>
          </a:p>
          <a:p>
            <a:pPr marL="0" indent="0" algn="ctr">
              <a:buNone/>
            </a:pPr>
            <a:r>
              <a:rPr lang="fr-FR" sz="2400" dirty="0">
                <a:cs typeface="Times New Roman" pitchFamily="18" charset="0"/>
              </a:rPr>
              <a:t> </a:t>
            </a:r>
            <a:r>
              <a:rPr lang="fr-FR" sz="2400" b="1" dirty="0">
                <a:cs typeface="Times New Roman" pitchFamily="18" charset="0"/>
              </a:rPr>
              <a:t>Lundi 30 novembre et mardi 1 décembre 2026</a:t>
            </a:r>
          </a:p>
          <a:p>
            <a:pPr marL="0" indent="0" algn="ctr">
              <a:buNone/>
            </a:pPr>
            <a:r>
              <a:rPr lang="fr-FR" sz="2400" dirty="0">
                <a:cs typeface="Times New Roman" pitchFamily="18" charset="0"/>
              </a:rPr>
              <a:t>La pause constructeurs le mardi</a:t>
            </a:r>
          </a:p>
        </p:txBody>
      </p:sp>
      <p:pic>
        <p:nvPicPr>
          <p:cNvPr id="5" name="Image 4">
            <a:extLst>
              <a:ext uri="{FF2B5EF4-FFF2-40B4-BE49-F238E27FC236}">
                <a16:creationId xmlns:a16="http://schemas.microsoft.com/office/drawing/2014/main" id="{572527D3-DEDD-91C4-504C-49FDCAE78DF1}"/>
              </a:ext>
            </a:extLst>
          </p:cNvPr>
          <p:cNvPicPr>
            <a:picLocks noChangeAspect="1"/>
          </p:cNvPicPr>
          <p:nvPr/>
        </p:nvPicPr>
        <p:blipFill>
          <a:blip r:embed="rId2"/>
          <a:stretch>
            <a:fillRect/>
          </a:stretch>
        </p:blipFill>
        <p:spPr>
          <a:xfrm>
            <a:off x="484031" y="1679644"/>
            <a:ext cx="4665143" cy="2242518"/>
          </a:xfrm>
          <a:prstGeom prst="rect">
            <a:avLst/>
          </a:prstGeom>
        </p:spPr>
      </p:pic>
      <p:sp>
        <p:nvSpPr>
          <p:cNvPr id="6" name="ZoneTexte 5">
            <a:extLst>
              <a:ext uri="{FF2B5EF4-FFF2-40B4-BE49-F238E27FC236}">
                <a16:creationId xmlns:a16="http://schemas.microsoft.com/office/drawing/2014/main" id="{0FCFE789-1574-B1C0-BF01-C02E1C1BD630}"/>
              </a:ext>
            </a:extLst>
          </p:cNvPr>
          <p:cNvSpPr txBox="1"/>
          <p:nvPr/>
        </p:nvSpPr>
        <p:spPr>
          <a:xfrm>
            <a:off x="5427143" y="1878805"/>
            <a:ext cx="3232826" cy="461665"/>
          </a:xfrm>
          <a:prstGeom prst="rect">
            <a:avLst/>
          </a:prstGeom>
          <a:noFill/>
        </p:spPr>
        <p:txBody>
          <a:bodyPr wrap="square">
            <a:spAutoFit/>
          </a:bodyPr>
          <a:lstStyle/>
          <a:p>
            <a:pPr eaLnBrk="1" hangingPunct="1"/>
            <a:r>
              <a:rPr lang="fr-FR" sz="2400" b="1" dirty="0">
                <a:solidFill>
                  <a:srgbClr val="FF0000"/>
                </a:solidFill>
                <a:cs typeface="Arial" panose="020B0604020202020204" pitchFamily="34" charset="0"/>
              </a:rPr>
              <a:t>microbeamanalysis.eu</a:t>
            </a:r>
          </a:p>
        </p:txBody>
      </p:sp>
      <p:sp>
        <p:nvSpPr>
          <p:cNvPr id="4" name="ZoneTexte 3">
            <a:extLst>
              <a:ext uri="{FF2B5EF4-FFF2-40B4-BE49-F238E27FC236}">
                <a16:creationId xmlns:a16="http://schemas.microsoft.com/office/drawing/2014/main" id="{2D14F495-05E7-FB2D-D373-F8DCCC9C52A2}"/>
              </a:ext>
            </a:extLst>
          </p:cNvPr>
          <p:cNvSpPr txBox="1"/>
          <p:nvPr/>
        </p:nvSpPr>
        <p:spPr>
          <a:xfrm>
            <a:off x="5427143" y="2702899"/>
            <a:ext cx="3183692" cy="646331"/>
          </a:xfrm>
          <a:prstGeom prst="rect">
            <a:avLst/>
          </a:prstGeom>
          <a:noFill/>
        </p:spPr>
        <p:txBody>
          <a:bodyPr wrap="none" rtlCol="0">
            <a:spAutoFit/>
          </a:bodyPr>
          <a:lstStyle/>
          <a:p>
            <a:r>
              <a:rPr lang="fr-FR" dirty="0"/>
              <a:t>Soumission pour poster ouverte</a:t>
            </a:r>
          </a:p>
          <a:p>
            <a:r>
              <a:rPr lang="fr-FR" dirty="0"/>
              <a:t>Inscription possible</a:t>
            </a:r>
          </a:p>
        </p:txBody>
      </p:sp>
      <p:sp>
        <p:nvSpPr>
          <p:cNvPr id="7" name="ZoneTexte 6">
            <a:extLst>
              <a:ext uri="{FF2B5EF4-FFF2-40B4-BE49-F238E27FC236}">
                <a16:creationId xmlns:a16="http://schemas.microsoft.com/office/drawing/2014/main" id="{71302C7B-5A87-4EDE-2ADB-C1FF9E116198}"/>
              </a:ext>
            </a:extLst>
          </p:cNvPr>
          <p:cNvSpPr txBox="1"/>
          <p:nvPr/>
        </p:nvSpPr>
        <p:spPr>
          <a:xfrm>
            <a:off x="878363" y="4123456"/>
            <a:ext cx="7212784" cy="707886"/>
          </a:xfrm>
          <a:prstGeom prst="rect">
            <a:avLst/>
          </a:prstGeom>
          <a:noFill/>
        </p:spPr>
        <p:txBody>
          <a:bodyPr wrap="square" rtlCol="0">
            <a:spAutoFit/>
          </a:bodyPr>
          <a:lstStyle/>
          <a:p>
            <a:pPr algn="ctr"/>
            <a:r>
              <a:rPr lang="fr-FR" sz="2000" dirty="0">
                <a:solidFill>
                  <a:schemeClr val="accent4">
                    <a:lumMod val="60000"/>
                    <a:lumOff val="40000"/>
                  </a:schemeClr>
                </a:solidFill>
              </a:rPr>
              <a:t>Ecole de printemps </a:t>
            </a:r>
            <a:r>
              <a:rPr lang="fr-FR" sz="2000" dirty="0" err="1">
                <a:solidFill>
                  <a:schemeClr val="accent4">
                    <a:lumMod val="60000"/>
                    <a:lumOff val="40000"/>
                  </a:schemeClr>
                </a:solidFill>
              </a:rPr>
              <a:t>ClubMEB</a:t>
            </a:r>
            <a:r>
              <a:rPr lang="fr-FR" sz="2000" dirty="0">
                <a:solidFill>
                  <a:schemeClr val="accent4">
                    <a:lumMod val="60000"/>
                    <a:lumOff val="40000"/>
                  </a:schemeClr>
                </a:solidFill>
              </a:rPr>
              <a:t> à Toulouse sur la Micro-caractérisation voir leur site ou notre site rubrique séminaire-congrès pour le lien</a:t>
            </a:r>
          </a:p>
        </p:txBody>
      </p:sp>
    </p:spTree>
    <p:extLst>
      <p:ext uri="{BB962C8B-B14F-4D97-AF65-F5344CB8AC3E}">
        <p14:creationId xmlns:p14="http://schemas.microsoft.com/office/powerpoint/2010/main" val="49188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F0222-7A22-59F5-5454-21CC4F62D27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F32719F-47C9-2648-0DE7-D3DFE596B78C}"/>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941088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A5EFC-AF6D-AD3A-46FE-6A19129A345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4AC8660-7F78-675D-AEA8-348F071A43C0}"/>
              </a:ext>
            </a:extLst>
          </p:cNvPr>
          <p:cNvSpPr>
            <a:spLocks noGrp="1"/>
          </p:cNvSpPr>
          <p:nvPr>
            <p:ph type="title"/>
          </p:nvPr>
        </p:nvSpPr>
        <p:spPr>
          <a:xfrm>
            <a:off x="628650" y="117413"/>
            <a:ext cx="7886700" cy="1325563"/>
          </a:xfrm>
        </p:spPr>
        <p:txBody>
          <a:bodyPr/>
          <a:lstStyle/>
          <a:p>
            <a:r>
              <a:rPr lang="fr-FR" dirty="0"/>
              <a:t>Le nouveau Site internet</a:t>
            </a:r>
          </a:p>
        </p:txBody>
      </p:sp>
      <p:sp>
        <p:nvSpPr>
          <p:cNvPr id="6" name="ZoneTexte 5">
            <a:extLst>
              <a:ext uri="{FF2B5EF4-FFF2-40B4-BE49-F238E27FC236}">
                <a16:creationId xmlns:a16="http://schemas.microsoft.com/office/drawing/2014/main" id="{97F5FC5C-92EE-F650-8C66-002C9E9881DC}"/>
              </a:ext>
            </a:extLst>
          </p:cNvPr>
          <p:cNvSpPr txBox="1"/>
          <p:nvPr/>
        </p:nvSpPr>
        <p:spPr>
          <a:xfrm>
            <a:off x="6598595" y="981311"/>
            <a:ext cx="2052537" cy="461665"/>
          </a:xfrm>
          <a:prstGeom prst="rect">
            <a:avLst/>
          </a:prstGeom>
          <a:noFill/>
        </p:spPr>
        <p:txBody>
          <a:bodyPr wrap="square">
            <a:spAutoFit/>
          </a:bodyPr>
          <a:lstStyle/>
          <a:p>
            <a:pPr eaLnBrk="1" hangingPunct="1"/>
            <a:r>
              <a:rPr lang="fr-FR" sz="2400" b="1" dirty="0">
                <a:solidFill>
                  <a:srgbClr val="FF0000"/>
                </a:solidFill>
                <a:cs typeface="Arial" panose="020B0604020202020204" pitchFamily="34" charset="0"/>
              </a:rPr>
              <a:t>gn-meba.org</a:t>
            </a:r>
          </a:p>
        </p:txBody>
      </p:sp>
      <p:pic>
        <p:nvPicPr>
          <p:cNvPr id="8" name="Image 7">
            <a:extLst>
              <a:ext uri="{FF2B5EF4-FFF2-40B4-BE49-F238E27FC236}">
                <a16:creationId xmlns:a16="http://schemas.microsoft.com/office/drawing/2014/main" id="{51EDA9BF-8461-0C00-288C-0DCF295B281F}"/>
              </a:ext>
            </a:extLst>
          </p:cNvPr>
          <p:cNvPicPr>
            <a:picLocks noChangeAspect="1"/>
          </p:cNvPicPr>
          <p:nvPr/>
        </p:nvPicPr>
        <p:blipFill>
          <a:blip r:embed="rId2"/>
          <a:stretch>
            <a:fillRect/>
          </a:stretch>
        </p:blipFill>
        <p:spPr>
          <a:xfrm>
            <a:off x="903249" y="1772440"/>
            <a:ext cx="7337502" cy="4176732"/>
          </a:xfrm>
          <a:prstGeom prst="rect">
            <a:avLst/>
          </a:prstGeom>
        </p:spPr>
      </p:pic>
    </p:spTree>
    <p:extLst>
      <p:ext uri="{BB962C8B-B14F-4D97-AF65-F5344CB8AC3E}">
        <p14:creationId xmlns:p14="http://schemas.microsoft.com/office/powerpoint/2010/main" val="1682607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B10CC-54FF-2A66-D7D7-9434EC6507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FC9DB9-11EB-6C70-623B-31DEBB3D5128}"/>
              </a:ext>
            </a:extLst>
          </p:cNvPr>
          <p:cNvSpPr>
            <a:spLocks noGrp="1"/>
          </p:cNvSpPr>
          <p:nvPr>
            <p:ph type="title"/>
          </p:nvPr>
        </p:nvSpPr>
        <p:spPr>
          <a:xfrm>
            <a:off x="628650" y="117413"/>
            <a:ext cx="7886700" cy="1325563"/>
          </a:xfrm>
        </p:spPr>
        <p:txBody>
          <a:bodyPr/>
          <a:lstStyle/>
          <a:p>
            <a:r>
              <a:rPr lang="fr-FR" dirty="0"/>
              <a:t>Rappels</a:t>
            </a:r>
          </a:p>
        </p:txBody>
      </p:sp>
      <p:sp>
        <p:nvSpPr>
          <p:cNvPr id="3" name="Espace réservé du contenu 2">
            <a:extLst>
              <a:ext uri="{FF2B5EF4-FFF2-40B4-BE49-F238E27FC236}">
                <a16:creationId xmlns:a16="http://schemas.microsoft.com/office/drawing/2014/main" id="{501DA274-8E3B-9EC7-1840-DE02ACE586E0}"/>
              </a:ext>
            </a:extLst>
          </p:cNvPr>
          <p:cNvSpPr>
            <a:spLocks noGrp="1"/>
          </p:cNvSpPr>
          <p:nvPr>
            <p:ph idx="1"/>
          </p:nvPr>
        </p:nvSpPr>
        <p:spPr>
          <a:xfrm>
            <a:off x="117947" y="1511030"/>
            <a:ext cx="8908106" cy="5229557"/>
          </a:xfrm>
        </p:spPr>
        <p:txBody>
          <a:bodyPr>
            <a:normAutofit/>
          </a:bodyPr>
          <a:lstStyle/>
          <a:p>
            <a:r>
              <a:rPr lang="fr-FR" sz="1800" dirty="0">
                <a:solidFill>
                  <a:prstClr val="white"/>
                </a:solidFill>
                <a:cs typeface="Times New Roman" pitchFamily="18" charset="0"/>
              </a:rPr>
              <a:t>Pour payer la cotisation : </a:t>
            </a:r>
            <a:r>
              <a:rPr lang="fr-FR" sz="1800" dirty="0" err="1">
                <a:solidFill>
                  <a:prstClr val="white"/>
                </a:solidFill>
                <a:cs typeface="Times New Roman" pitchFamily="18" charset="0"/>
              </a:rPr>
              <a:t>Alloasso</a:t>
            </a:r>
            <a:r>
              <a:rPr lang="fr-FR" sz="1800" dirty="0">
                <a:solidFill>
                  <a:prstClr val="white"/>
                </a:solidFill>
                <a:cs typeface="Times New Roman" pitchFamily="18" charset="0"/>
              </a:rPr>
              <a:t> : </a:t>
            </a:r>
            <a:r>
              <a:rPr lang="fr-FR" sz="1800" b="1" dirty="0" err="1">
                <a:solidFill>
                  <a:srgbClr val="FF0000"/>
                </a:solidFill>
              </a:rPr>
              <a:t>alloasso</a:t>
            </a:r>
            <a:r>
              <a:rPr lang="fr-FR" sz="1800" b="1" dirty="0">
                <a:solidFill>
                  <a:srgbClr val="FF0000"/>
                </a:solidFill>
              </a:rPr>
              <a:t> </a:t>
            </a:r>
            <a:r>
              <a:rPr lang="fr-FR" sz="1800" b="1" dirty="0" err="1">
                <a:solidFill>
                  <a:srgbClr val="FF0000"/>
                </a:solidFill>
              </a:rPr>
              <a:t>gnmeba</a:t>
            </a:r>
            <a:r>
              <a:rPr lang="fr-FR" sz="1800" b="1" dirty="0">
                <a:solidFill>
                  <a:srgbClr val="FF0000"/>
                </a:solidFill>
              </a:rPr>
              <a:t> sur votre explorateur</a:t>
            </a:r>
            <a:r>
              <a:rPr lang="fr-FR" sz="1800" dirty="0">
                <a:solidFill>
                  <a:srgbClr val="FF0000"/>
                </a:solidFill>
              </a:rPr>
              <a:t> </a:t>
            </a:r>
            <a:r>
              <a:rPr lang="fr-FR" sz="1800" dirty="0"/>
              <a:t>(don par GN-MEBA)</a:t>
            </a:r>
          </a:p>
          <a:p>
            <a:pPr marL="0" indent="0">
              <a:buNone/>
            </a:pPr>
            <a:endParaRPr lang="fr-FR" sz="1800" b="1" dirty="0">
              <a:solidFill>
                <a:srgbClr val="FF0000"/>
              </a:solidFill>
              <a:cs typeface="Times New Roman" pitchFamily="18" charset="0"/>
            </a:endParaRPr>
          </a:p>
          <a:p>
            <a:r>
              <a:rPr lang="fr-FR" sz="1800" dirty="0">
                <a:solidFill>
                  <a:prstClr val="white"/>
                </a:solidFill>
                <a:cs typeface="Times New Roman" pitchFamily="18" charset="0"/>
              </a:rPr>
              <a:t>Site web GN-MEBA : </a:t>
            </a:r>
          </a:p>
          <a:p>
            <a:pPr marL="0" indent="0">
              <a:buNone/>
            </a:pPr>
            <a:r>
              <a:rPr lang="fr-FR" sz="1800" b="1" dirty="0">
                <a:solidFill>
                  <a:srgbClr val="FF0000"/>
                </a:solidFill>
                <a:cs typeface="Times New Roman" pitchFamily="18" charset="0"/>
              </a:rPr>
              <a:t>gn-meba.org </a:t>
            </a:r>
            <a:r>
              <a:rPr lang="fr-FR" sz="1800" dirty="0">
                <a:solidFill>
                  <a:prstClr val="white"/>
                </a:solidFill>
                <a:cs typeface="Times New Roman" pitchFamily="18" charset="0"/>
              </a:rPr>
              <a:t>- LOGIN et mot de passe pour l’accès restreint sont envoyés à réception du paiement de votre cotisation ou à demander à </a:t>
            </a:r>
            <a:r>
              <a:rPr lang="fr-FR" sz="1800" dirty="0">
                <a:solidFill>
                  <a:srgbClr val="FF0000"/>
                </a:solidFill>
                <a:cs typeface="Times New Roman" pitchFamily="18" charset="0"/>
              </a:rPr>
              <a:t>postmaster@gn-meba.org </a:t>
            </a:r>
            <a:r>
              <a:rPr lang="fr-FR" sz="1800" dirty="0">
                <a:solidFill>
                  <a:prstClr val="white"/>
                </a:solidFill>
                <a:cs typeface="Times New Roman" pitchFamily="18" charset="0"/>
              </a:rPr>
              <a:t>après paiement.</a:t>
            </a:r>
          </a:p>
          <a:p>
            <a:pPr marL="0" indent="0">
              <a:buNone/>
            </a:pPr>
            <a:endParaRPr lang="fr-FR" sz="1800" dirty="0">
              <a:solidFill>
                <a:prstClr val="white"/>
              </a:solidFill>
              <a:cs typeface="Times New Roman" pitchFamily="18" charset="0"/>
            </a:endParaRPr>
          </a:p>
          <a:p>
            <a:r>
              <a:rPr lang="fr-FR" sz="1800" dirty="0">
                <a:solidFill>
                  <a:prstClr val="white"/>
                </a:solidFill>
                <a:cs typeface="Times New Roman" pitchFamily="18" charset="0"/>
              </a:rPr>
              <a:t>SFP : Le GN-MEBA est en convention de coopération avec la SFP (Société Française de Physique). En tant que membre SFP, ne pas hésiter à aller sur leur site (bourse, prix, etc...).</a:t>
            </a:r>
          </a:p>
          <a:p>
            <a:pPr marL="0" indent="0">
              <a:buNone/>
            </a:pPr>
            <a:r>
              <a:rPr lang="fr-FR" sz="1800" dirty="0">
                <a:solidFill>
                  <a:prstClr val="white"/>
                </a:solidFill>
                <a:cs typeface="Times New Roman" pitchFamily="18" charset="0"/>
              </a:rPr>
              <a:t>Site web SFP : </a:t>
            </a:r>
            <a:r>
              <a:rPr lang="fr-FR" sz="1800" b="1" dirty="0">
                <a:solidFill>
                  <a:srgbClr val="FF0000"/>
                </a:solidFill>
                <a:cs typeface="Times New Roman" pitchFamily="18" charset="0"/>
              </a:rPr>
              <a:t>sfphysique.fr </a:t>
            </a:r>
            <a:r>
              <a:rPr lang="fr-FR" sz="1800" dirty="0">
                <a:solidFill>
                  <a:prstClr val="white"/>
                </a:solidFill>
                <a:cs typeface="Times New Roman" pitchFamily="18" charset="0"/>
              </a:rPr>
              <a:t>- LOGIN pour l’accès restreint = </a:t>
            </a:r>
            <a:r>
              <a:rPr lang="fr-FR" sz="1800" dirty="0" err="1">
                <a:solidFill>
                  <a:prstClr val="white"/>
                </a:solidFill>
                <a:cs typeface="Times New Roman" pitchFamily="18" charset="0"/>
              </a:rPr>
              <a:t>sfpxxxxx</a:t>
            </a:r>
            <a:r>
              <a:rPr lang="fr-FR" sz="1800" dirty="0">
                <a:solidFill>
                  <a:prstClr val="white"/>
                </a:solidFill>
                <a:cs typeface="Times New Roman" pitchFamily="18" charset="0"/>
              </a:rPr>
              <a:t>, où </a:t>
            </a:r>
            <a:r>
              <a:rPr lang="fr-FR" sz="1800" dirty="0" err="1">
                <a:solidFill>
                  <a:prstClr val="white"/>
                </a:solidFill>
                <a:cs typeface="Times New Roman" pitchFamily="18" charset="0"/>
              </a:rPr>
              <a:t>xxxxx</a:t>
            </a:r>
            <a:r>
              <a:rPr lang="fr-FR" sz="1800" dirty="0">
                <a:solidFill>
                  <a:prstClr val="white"/>
                </a:solidFill>
                <a:cs typeface="Times New Roman" pitchFamily="18" charset="0"/>
              </a:rPr>
              <a:t> est le numéro d’adhérent, mot de passe à demander directement à la SFP. </a:t>
            </a:r>
          </a:p>
          <a:p>
            <a:pPr marL="0" indent="0">
              <a:buNone/>
            </a:pPr>
            <a:endParaRPr lang="fr-FR" sz="1800" dirty="0">
              <a:solidFill>
                <a:prstClr val="white"/>
              </a:solidFill>
              <a:cs typeface="Times New Roman" pitchFamily="18" charset="0"/>
            </a:endParaRPr>
          </a:p>
          <a:p>
            <a:pPr marL="0" indent="0">
              <a:buNone/>
            </a:pPr>
            <a:r>
              <a:rPr lang="fr-FR" sz="1800" dirty="0">
                <a:solidFill>
                  <a:prstClr val="white"/>
                </a:solidFill>
                <a:cs typeface="Times New Roman" pitchFamily="18" charset="0"/>
              </a:rPr>
              <a:t>Le GN-MEBA gère et reçoit les cotisations des labos adhérents et en reverse 35% à la SFP.</a:t>
            </a:r>
          </a:p>
          <a:p>
            <a:pPr marL="0" indent="0">
              <a:buNone/>
            </a:pPr>
            <a:r>
              <a:rPr lang="fr-FR" sz="1800" u="sng" dirty="0">
                <a:solidFill>
                  <a:prstClr val="white"/>
                </a:solidFill>
                <a:cs typeface="Times New Roman" pitchFamily="18" charset="0"/>
              </a:rPr>
              <a:t>Les membres cotisants du GN-MEBA sont membres SFP s’ils le souhaitent</a:t>
            </a:r>
            <a:r>
              <a:rPr lang="fr-FR" sz="1800" dirty="0">
                <a:solidFill>
                  <a:prstClr val="white"/>
                </a:solidFill>
                <a:cs typeface="Times New Roman" pitchFamily="18" charset="0"/>
              </a:rPr>
              <a:t>.</a:t>
            </a:r>
          </a:p>
          <a:p>
            <a:pPr marL="0" indent="0">
              <a:buNone/>
            </a:pPr>
            <a:r>
              <a:rPr lang="fr-FR" sz="1800" dirty="0">
                <a:solidFill>
                  <a:prstClr val="white"/>
                </a:solidFill>
                <a:cs typeface="Times New Roman" pitchFamily="18" charset="0"/>
              </a:rPr>
              <a:t>Le montant de la cotisation GN-MEBA est de 115 euros depuis 2020.</a:t>
            </a:r>
          </a:p>
        </p:txBody>
      </p:sp>
    </p:spTree>
    <p:extLst>
      <p:ext uri="{BB962C8B-B14F-4D97-AF65-F5344CB8AC3E}">
        <p14:creationId xmlns:p14="http://schemas.microsoft.com/office/powerpoint/2010/main" val="210182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4B35F-D086-4C79-1951-F0F6DD3743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96E141F-143C-51AA-AC55-415589926384}"/>
              </a:ext>
            </a:extLst>
          </p:cNvPr>
          <p:cNvSpPr>
            <a:spLocks noGrp="1"/>
          </p:cNvSpPr>
          <p:nvPr>
            <p:ph type="title"/>
          </p:nvPr>
        </p:nvSpPr>
        <p:spPr>
          <a:xfrm>
            <a:off x="628650" y="117413"/>
            <a:ext cx="7886700" cy="1325563"/>
          </a:xfrm>
        </p:spPr>
        <p:txBody>
          <a:bodyPr/>
          <a:lstStyle/>
          <a:p>
            <a:r>
              <a:rPr lang="fr-FR" dirty="0"/>
              <a:t>Bilan financier</a:t>
            </a:r>
          </a:p>
        </p:txBody>
      </p:sp>
      <p:sp>
        <p:nvSpPr>
          <p:cNvPr id="3" name="Espace réservé du contenu 2">
            <a:extLst>
              <a:ext uri="{FF2B5EF4-FFF2-40B4-BE49-F238E27FC236}">
                <a16:creationId xmlns:a16="http://schemas.microsoft.com/office/drawing/2014/main" id="{317C61E8-75F0-84D6-4638-887D05CFE348}"/>
              </a:ext>
            </a:extLst>
          </p:cNvPr>
          <p:cNvSpPr>
            <a:spLocks noGrp="1"/>
          </p:cNvSpPr>
          <p:nvPr>
            <p:ph idx="1"/>
          </p:nvPr>
        </p:nvSpPr>
        <p:spPr>
          <a:xfrm>
            <a:off x="117947" y="1679644"/>
            <a:ext cx="8908106" cy="4461752"/>
          </a:xfrm>
        </p:spPr>
        <p:txBody>
          <a:bodyPr>
            <a:normAutofit/>
          </a:bodyPr>
          <a:lstStyle/>
          <a:p>
            <a:pPr marL="0" indent="0">
              <a:buNone/>
            </a:pPr>
            <a:r>
              <a:rPr lang="fr-FR" sz="1800" dirty="0">
                <a:solidFill>
                  <a:prstClr val="white"/>
                </a:solidFill>
                <a:cs typeface="Times New Roman" pitchFamily="18" charset="0"/>
              </a:rPr>
              <a:t> Exercice 2024 – 2025 (1</a:t>
            </a:r>
            <a:r>
              <a:rPr lang="fr-FR" sz="1800" baseline="30000" dirty="0">
                <a:solidFill>
                  <a:prstClr val="white"/>
                </a:solidFill>
                <a:cs typeface="Times New Roman" pitchFamily="18" charset="0"/>
              </a:rPr>
              <a:t>er</a:t>
            </a:r>
            <a:r>
              <a:rPr lang="fr-FR" sz="1800" dirty="0">
                <a:solidFill>
                  <a:prstClr val="white"/>
                </a:solidFill>
                <a:cs typeface="Times New Roman" pitchFamily="18" charset="0"/>
              </a:rPr>
              <a:t> octobre 2024 - 30 septembre 2025)</a:t>
            </a:r>
          </a:p>
          <a:p>
            <a:pPr marL="0" indent="0" algn="ctr">
              <a:buNone/>
            </a:pPr>
            <a:r>
              <a:rPr lang="fr-FR" sz="1800" dirty="0">
                <a:solidFill>
                  <a:prstClr val="white"/>
                </a:solidFill>
                <a:cs typeface="Times New Roman" pitchFamily="18" charset="0"/>
              </a:rPr>
              <a:t>RÉSULTAT NET D’EXPLOITATION</a:t>
            </a:r>
          </a:p>
          <a:p>
            <a:pPr marL="0" indent="0">
              <a:buNone/>
            </a:pPr>
            <a:endParaRPr lang="fr-FR" sz="1800" dirty="0">
              <a:solidFill>
                <a:prstClr val="white"/>
              </a:solidFill>
              <a:cs typeface="Times New Roman" pitchFamily="18" charset="0"/>
            </a:endParaRPr>
          </a:p>
        </p:txBody>
      </p:sp>
      <p:sp>
        <p:nvSpPr>
          <p:cNvPr id="4" name="ZoneTexte 3">
            <a:extLst>
              <a:ext uri="{FF2B5EF4-FFF2-40B4-BE49-F238E27FC236}">
                <a16:creationId xmlns:a16="http://schemas.microsoft.com/office/drawing/2014/main" id="{3252A2CF-AAC4-4AA1-620F-11AD039C82F0}"/>
              </a:ext>
            </a:extLst>
          </p:cNvPr>
          <p:cNvSpPr txBox="1"/>
          <p:nvPr/>
        </p:nvSpPr>
        <p:spPr>
          <a:xfrm>
            <a:off x="2678285" y="6378064"/>
            <a:ext cx="5316968" cy="369332"/>
          </a:xfrm>
          <a:prstGeom prst="rect">
            <a:avLst/>
          </a:prstGeom>
          <a:noFill/>
        </p:spPr>
        <p:txBody>
          <a:bodyPr wrap="none" rtlCol="0">
            <a:spAutoFit/>
          </a:bodyPr>
          <a:lstStyle/>
          <a:p>
            <a:r>
              <a:rPr lang="fr-FR" dirty="0">
                <a:solidFill>
                  <a:schemeClr val="bg1"/>
                </a:solidFill>
              </a:rPr>
              <a:t>Le bilan de l’école n’est pas encore totalement terminé</a:t>
            </a:r>
          </a:p>
        </p:txBody>
      </p:sp>
      <p:pic>
        <p:nvPicPr>
          <p:cNvPr id="5" name="Image 4">
            <a:extLst>
              <a:ext uri="{FF2B5EF4-FFF2-40B4-BE49-F238E27FC236}">
                <a16:creationId xmlns:a16="http://schemas.microsoft.com/office/drawing/2014/main" id="{A2D8DDD9-FCC2-7CD8-156A-667741DAB881}"/>
              </a:ext>
            </a:extLst>
          </p:cNvPr>
          <p:cNvPicPr>
            <a:picLocks noChangeAspect="1"/>
          </p:cNvPicPr>
          <p:nvPr/>
        </p:nvPicPr>
        <p:blipFill>
          <a:blip r:embed="rId2"/>
          <a:stretch>
            <a:fillRect/>
          </a:stretch>
        </p:blipFill>
        <p:spPr>
          <a:xfrm>
            <a:off x="901313" y="2447421"/>
            <a:ext cx="7457989" cy="3812309"/>
          </a:xfrm>
          <a:prstGeom prst="rect">
            <a:avLst/>
          </a:prstGeom>
        </p:spPr>
      </p:pic>
      <p:sp>
        <p:nvSpPr>
          <p:cNvPr id="7" name="Rectangle 6">
            <a:extLst>
              <a:ext uri="{FF2B5EF4-FFF2-40B4-BE49-F238E27FC236}">
                <a16:creationId xmlns:a16="http://schemas.microsoft.com/office/drawing/2014/main" id="{73CCFAED-1C5D-6E32-5C9B-B1DA480F2C65}"/>
              </a:ext>
            </a:extLst>
          </p:cNvPr>
          <p:cNvSpPr/>
          <p:nvPr/>
        </p:nvSpPr>
        <p:spPr>
          <a:xfrm rot="20470188">
            <a:off x="378735" y="3166346"/>
            <a:ext cx="5287794" cy="601497"/>
          </a:xfrm>
          <a:prstGeom prst="rect">
            <a:avLst/>
          </a:prstGeom>
          <a:solidFill>
            <a:schemeClr val="bg2">
              <a:lumMod val="20000"/>
              <a:lumOff val="80000"/>
            </a:schemeClr>
          </a:solidFill>
          <a:ln w="19050">
            <a:noFill/>
          </a:ln>
          <a:effectLst>
            <a:innerShdw blurRad="114300">
              <a:prstClr val="black"/>
            </a:innerShdw>
          </a:effectLst>
        </p:spPr>
        <p:txBody>
          <a:bodyPr wrap="none" lIns="91440" tIns="0" rIns="91440" bIns="10800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r>
              <a:rPr lang="fr-FR" sz="3200" b="1" dirty="0">
                <a:ln w="11430"/>
                <a:solidFill>
                  <a:srgbClr val="AC03B9"/>
                </a:solidFill>
                <a:effectLst>
                  <a:outerShdw blurRad="38100" dist="38100" dir="2700000" algn="tl">
                    <a:srgbClr val="000000">
                      <a:alpha val="43137"/>
                    </a:srgbClr>
                  </a:outerShdw>
                </a:effectLst>
              </a:rPr>
              <a:t>  </a:t>
            </a:r>
            <a:r>
              <a:rPr lang="fr-FR" sz="3200" b="1" u="sng" dirty="0">
                <a:ln w="11430"/>
                <a:solidFill>
                  <a:srgbClr val="AC03B9"/>
                </a:solidFill>
              </a:rPr>
              <a:t>Approbation du budget ?</a:t>
            </a:r>
          </a:p>
        </p:txBody>
      </p:sp>
    </p:spTree>
    <p:extLst>
      <p:ext uri="{BB962C8B-B14F-4D97-AF65-F5344CB8AC3E}">
        <p14:creationId xmlns:p14="http://schemas.microsoft.com/office/powerpoint/2010/main" val="4795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CF510-CECA-9A93-A1A5-122D8E4676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34557B-A680-DF77-8500-9152BA04625E}"/>
              </a:ext>
            </a:extLst>
          </p:cNvPr>
          <p:cNvSpPr>
            <a:spLocks noGrp="1"/>
          </p:cNvSpPr>
          <p:nvPr>
            <p:ph type="title"/>
          </p:nvPr>
        </p:nvSpPr>
        <p:spPr>
          <a:xfrm>
            <a:off x="907582" y="101915"/>
            <a:ext cx="7296570" cy="1325563"/>
          </a:xfrm>
        </p:spPr>
        <p:txBody>
          <a:bodyPr/>
          <a:lstStyle/>
          <a:p>
            <a:r>
              <a:rPr lang="fr-FR" dirty="0"/>
              <a:t>Les ouvrages</a:t>
            </a:r>
          </a:p>
        </p:txBody>
      </p:sp>
      <p:pic>
        <p:nvPicPr>
          <p:cNvPr id="4" name="Picture 6" descr="couv_prepa_V3c">
            <a:extLst>
              <a:ext uri="{FF2B5EF4-FFF2-40B4-BE49-F238E27FC236}">
                <a16:creationId xmlns:a16="http://schemas.microsoft.com/office/drawing/2014/main" id="{6D3F6069-60F7-12E1-1314-E45293D631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3395" y="2382080"/>
            <a:ext cx="1440000" cy="213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a:extLst>
              <a:ext uri="{FF2B5EF4-FFF2-40B4-BE49-F238E27FC236}">
                <a16:creationId xmlns:a16="http://schemas.microsoft.com/office/drawing/2014/main" id="{E331C0B9-4603-4B32-27CD-8338BDDC6427}"/>
              </a:ext>
            </a:extLst>
          </p:cNvPr>
          <p:cNvSpPr txBox="1">
            <a:spLocks noChangeArrowheads="1"/>
          </p:cNvSpPr>
          <p:nvPr/>
        </p:nvSpPr>
        <p:spPr bwMode="auto">
          <a:xfrm>
            <a:off x="4805059" y="1832620"/>
            <a:ext cx="18966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1400" dirty="0"/>
              <a:t>232 pages</a:t>
            </a:r>
          </a:p>
          <a:p>
            <a:pPr algn="ctr" eaLnBrk="1" hangingPunct="1"/>
            <a:r>
              <a:rPr lang="fr-FR" altLang="ja-JP" sz="1200" dirty="0">
                <a:ea typeface="ＭＳ Ｐゴシック" pitchFamily="34" charset="-128"/>
              </a:rPr>
              <a:t>ISBN 978-2-7598-0676-8</a:t>
            </a:r>
            <a:endParaRPr lang="fr-FR" sz="1200" dirty="0"/>
          </a:p>
        </p:txBody>
      </p:sp>
      <p:graphicFrame>
        <p:nvGraphicFramePr>
          <p:cNvPr id="6" name="Tableau 5">
            <a:extLst>
              <a:ext uri="{FF2B5EF4-FFF2-40B4-BE49-F238E27FC236}">
                <a16:creationId xmlns:a16="http://schemas.microsoft.com/office/drawing/2014/main" id="{7FC282D6-0666-F53C-67A4-03D256C495C2}"/>
              </a:ext>
            </a:extLst>
          </p:cNvPr>
          <p:cNvGraphicFramePr>
            <a:graphicFrameLocks noGrp="1"/>
          </p:cNvGraphicFramePr>
          <p:nvPr>
            <p:extLst>
              <p:ext uri="{D42A27DB-BD31-4B8C-83A1-F6EECF244321}">
                <p14:modId xmlns:p14="http://schemas.microsoft.com/office/powerpoint/2010/main" val="3305668744"/>
              </p:ext>
            </p:extLst>
          </p:nvPr>
        </p:nvGraphicFramePr>
        <p:xfrm>
          <a:off x="294552" y="4756258"/>
          <a:ext cx="8291081" cy="1295546"/>
        </p:xfrm>
        <a:graphic>
          <a:graphicData uri="http://schemas.openxmlformats.org/drawingml/2006/table">
            <a:tbl>
              <a:tblPr firstRow="1" bandRow="1">
                <a:tableStyleId>{5C22544A-7EE6-4342-B048-85BDC9FD1C3A}</a:tableStyleId>
              </a:tblPr>
              <a:tblGrid>
                <a:gridCol w="626437">
                  <a:extLst>
                    <a:ext uri="{9D8B030D-6E8A-4147-A177-3AD203B41FA5}">
                      <a16:colId xmlns:a16="http://schemas.microsoft.com/office/drawing/2014/main" val="20000"/>
                    </a:ext>
                  </a:extLst>
                </a:gridCol>
                <a:gridCol w="1473970">
                  <a:extLst>
                    <a:ext uri="{9D8B030D-6E8A-4147-A177-3AD203B41FA5}">
                      <a16:colId xmlns:a16="http://schemas.microsoft.com/office/drawing/2014/main" val="20001"/>
                    </a:ext>
                  </a:extLst>
                </a:gridCol>
                <a:gridCol w="589588">
                  <a:extLst>
                    <a:ext uri="{9D8B030D-6E8A-4147-A177-3AD203B41FA5}">
                      <a16:colId xmlns:a16="http://schemas.microsoft.com/office/drawing/2014/main" val="20002"/>
                    </a:ext>
                  </a:extLst>
                </a:gridCol>
                <a:gridCol w="1473970">
                  <a:extLst>
                    <a:ext uri="{9D8B030D-6E8A-4147-A177-3AD203B41FA5}">
                      <a16:colId xmlns:a16="http://schemas.microsoft.com/office/drawing/2014/main" val="20003"/>
                    </a:ext>
                  </a:extLst>
                </a:gridCol>
                <a:gridCol w="589588">
                  <a:extLst>
                    <a:ext uri="{9D8B030D-6E8A-4147-A177-3AD203B41FA5}">
                      <a16:colId xmlns:a16="http://schemas.microsoft.com/office/drawing/2014/main" val="20004"/>
                    </a:ext>
                  </a:extLst>
                </a:gridCol>
                <a:gridCol w="1473970">
                  <a:extLst>
                    <a:ext uri="{9D8B030D-6E8A-4147-A177-3AD203B41FA5}">
                      <a16:colId xmlns:a16="http://schemas.microsoft.com/office/drawing/2014/main" val="20005"/>
                    </a:ext>
                  </a:extLst>
                </a:gridCol>
                <a:gridCol w="589588">
                  <a:extLst>
                    <a:ext uri="{9D8B030D-6E8A-4147-A177-3AD203B41FA5}">
                      <a16:colId xmlns:a16="http://schemas.microsoft.com/office/drawing/2014/main" val="20006"/>
                    </a:ext>
                  </a:extLst>
                </a:gridCol>
                <a:gridCol w="1473970">
                  <a:extLst>
                    <a:ext uri="{9D8B030D-6E8A-4147-A177-3AD203B41FA5}">
                      <a16:colId xmlns:a16="http://schemas.microsoft.com/office/drawing/2014/main" val="20007"/>
                    </a:ext>
                  </a:extLst>
                </a:gridCol>
              </a:tblGrid>
              <a:tr h="434413">
                <a:tc>
                  <a:txBody>
                    <a:bodyPr/>
                    <a:lstStyle/>
                    <a:p>
                      <a:pPr algn="ctr"/>
                      <a:r>
                        <a:rPr lang="fr-FR" sz="1100" b="0" dirty="0">
                          <a:solidFill>
                            <a:schemeClr val="tx1"/>
                          </a:solidFill>
                        </a:rPr>
                        <a:t>Année sortie</a:t>
                      </a:r>
                    </a:p>
                  </a:txBody>
                  <a:tcPr anchor="ctr"/>
                </a:tc>
                <a:tc>
                  <a:txBody>
                    <a:bodyPr/>
                    <a:lstStyle/>
                    <a:p>
                      <a:pPr algn="ctr"/>
                      <a:r>
                        <a:rPr lang="fr-FR" sz="1400" dirty="0">
                          <a:solidFill>
                            <a:schemeClr val="tx1"/>
                          </a:solidFill>
                        </a:rPr>
                        <a:t>2018</a:t>
                      </a:r>
                    </a:p>
                  </a:txBody>
                  <a:tcPr anchor="ctr"/>
                </a:tc>
                <a:tc>
                  <a:txBody>
                    <a:bodyPr/>
                    <a:lstStyle/>
                    <a:p>
                      <a:pPr algn="ctr"/>
                      <a:endParaRPr lang="fr-FR" sz="1400" dirty="0">
                        <a:solidFill>
                          <a:schemeClr val="tx1"/>
                        </a:solidFill>
                      </a:endParaRPr>
                    </a:p>
                  </a:txBody>
                  <a:tcPr anchor="ctr"/>
                </a:tc>
                <a:tc>
                  <a:txBody>
                    <a:bodyPr/>
                    <a:lstStyle/>
                    <a:p>
                      <a:pPr algn="ctr"/>
                      <a:r>
                        <a:rPr lang="fr-FR" sz="1400" dirty="0">
                          <a:solidFill>
                            <a:schemeClr val="tx1"/>
                          </a:solidFill>
                        </a:rPr>
                        <a:t>2015</a:t>
                      </a:r>
                    </a:p>
                  </a:txBody>
                  <a:tcPr anchor="ctr"/>
                </a:tc>
                <a:tc>
                  <a:txBody>
                    <a:bodyPr/>
                    <a:lstStyle/>
                    <a:p>
                      <a:pPr algn="ctr"/>
                      <a:endParaRPr lang="fr-FR" sz="1400" dirty="0">
                        <a:solidFill>
                          <a:schemeClr val="tx1"/>
                        </a:solidFill>
                      </a:endParaRPr>
                    </a:p>
                  </a:txBody>
                  <a:tcPr anchor="ctr"/>
                </a:tc>
                <a:tc>
                  <a:txBody>
                    <a:bodyPr/>
                    <a:lstStyle/>
                    <a:p>
                      <a:pPr algn="ctr"/>
                      <a:r>
                        <a:rPr lang="fr-FR" sz="1400" dirty="0">
                          <a:solidFill>
                            <a:schemeClr val="tx1"/>
                          </a:solidFill>
                        </a:rPr>
                        <a:t>2011</a:t>
                      </a:r>
                    </a:p>
                  </a:txBody>
                  <a:tcPr anchor="ctr"/>
                </a:tc>
                <a:tc>
                  <a:txBody>
                    <a:bodyPr/>
                    <a:lstStyle/>
                    <a:p>
                      <a:pPr algn="ctr"/>
                      <a:endParaRPr lang="fr-FR" sz="1400" dirty="0">
                        <a:solidFill>
                          <a:schemeClr val="tx1"/>
                        </a:solidFill>
                      </a:endParaRPr>
                    </a:p>
                  </a:txBody>
                  <a:tcPr anchor="ctr"/>
                </a:tc>
                <a:tc>
                  <a:txBody>
                    <a:bodyPr/>
                    <a:lstStyle/>
                    <a:p>
                      <a:pPr algn="ctr"/>
                      <a:r>
                        <a:rPr lang="fr-FR" sz="1400" dirty="0">
                          <a:solidFill>
                            <a:schemeClr val="tx1"/>
                          </a:solidFill>
                        </a:rPr>
                        <a:t>2026</a:t>
                      </a:r>
                    </a:p>
                  </a:txBody>
                  <a:tcPr anchor="ctr"/>
                </a:tc>
                <a:extLst>
                  <a:ext uri="{0D108BD9-81ED-4DB2-BD59-A6C34878D82A}">
                    <a16:rowId xmlns:a16="http://schemas.microsoft.com/office/drawing/2014/main" val="10000"/>
                  </a:ext>
                </a:extLst>
              </a:tr>
              <a:tr h="434413">
                <a:tc>
                  <a:txBody>
                    <a:bodyPr/>
                    <a:lstStyle/>
                    <a:p>
                      <a:pPr algn="ctr"/>
                      <a:r>
                        <a:rPr lang="fr-FR" sz="1100" b="0" dirty="0">
                          <a:solidFill>
                            <a:schemeClr val="bg1"/>
                          </a:solidFill>
                        </a:rPr>
                        <a:t>Nbre</a:t>
                      </a:r>
                      <a:r>
                        <a:rPr lang="fr-FR" sz="1100" dirty="0">
                          <a:solidFill>
                            <a:schemeClr val="bg1"/>
                          </a:solidFill>
                        </a:rPr>
                        <a:t> </a:t>
                      </a:r>
                      <a:r>
                        <a:rPr lang="fr-FR" sz="1100" b="0" dirty="0">
                          <a:solidFill>
                            <a:schemeClr val="bg1"/>
                          </a:solidFill>
                        </a:rPr>
                        <a:t>édité</a:t>
                      </a:r>
                    </a:p>
                  </a:txBody>
                  <a:tcPr anchor="ctr"/>
                </a:tc>
                <a:tc>
                  <a:txBody>
                    <a:bodyPr/>
                    <a:lstStyle/>
                    <a:p>
                      <a:pPr algn="ctr"/>
                      <a:r>
                        <a:rPr lang="fr-FR" sz="1400" dirty="0">
                          <a:solidFill>
                            <a:schemeClr val="bg1"/>
                          </a:solidFill>
                        </a:rPr>
                        <a:t>600</a:t>
                      </a:r>
                    </a:p>
                  </a:txBody>
                  <a:tcPr anchor="ctr"/>
                </a:tc>
                <a:tc>
                  <a:txBody>
                    <a:bodyPr/>
                    <a:lstStyle/>
                    <a:p>
                      <a:pPr algn="ctr"/>
                      <a:endParaRPr lang="fr-FR" sz="1400" dirty="0">
                        <a:solidFill>
                          <a:schemeClr val="bg1"/>
                        </a:solidFill>
                      </a:endParaRPr>
                    </a:p>
                  </a:txBody>
                  <a:tcPr anchor="ctr"/>
                </a:tc>
                <a:tc>
                  <a:txBody>
                    <a:bodyPr/>
                    <a:lstStyle/>
                    <a:p>
                      <a:pPr algn="ctr"/>
                      <a:r>
                        <a:rPr lang="fr-FR" sz="1400" dirty="0">
                          <a:solidFill>
                            <a:schemeClr val="bg1"/>
                          </a:solidFill>
                        </a:rPr>
                        <a:t>400</a:t>
                      </a:r>
                    </a:p>
                  </a:txBody>
                  <a:tcPr anchor="ctr"/>
                </a:tc>
                <a:tc>
                  <a:txBody>
                    <a:bodyPr/>
                    <a:lstStyle/>
                    <a:p>
                      <a:pPr algn="ctr"/>
                      <a:endParaRPr lang="fr-FR" sz="1400" dirty="0">
                        <a:solidFill>
                          <a:schemeClr val="bg1"/>
                        </a:solidFill>
                      </a:endParaRPr>
                    </a:p>
                  </a:txBody>
                  <a:tcPr anchor="ctr"/>
                </a:tc>
                <a:tc>
                  <a:txBody>
                    <a:bodyPr/>
                    <a:lstStyle/>
                    <a:p>
                      <a:pPr algn="ctr"/>
                      <a:r>
                        <a:rPr lang="fr-FR" sz="1400" dirty="0">
                          <a:solidFill>
                            <a:schemeClr val="bg1"/>
                          </a:solidFill>
                        </a:rPr>
                        <a:t>400</a:t>
                      </a:r>
                    </a:p>
                  </a:txBody>
                  <a:tcPr anchor="ctr"/>
                </a:tc>
                <a:tc>
                  <a:txBody>
                    <a:bodyPr/>
                    <a:lstStyle/>
                    <a:p>
                      <a:pPr algn="ctr"/>
                      <a:endParaRPr lang="fr-FR" sz="1400" dirty="0">
                        <a:solidFill>
                          <a:schemeClr val="bg1"/>
                        </a:solidFill>
                      </a:endParaRPr>
                    </a:p>
                  </a:txBody>
                  <a:tcPr anchor="ctr"/>
                </a:tc>
                <a:tc>
                  <a:txBody>
                    <a:bodyPr/>
                    <a:lstStyle/>
                    <a:p>
                      <a:pPr algn="ctr"/>
                      <a:r>
                        <a:rPr lang="fr-FR" sz="1400" dirty="0">
                          <a:solidFill>
                            <a:schemeClr val="bg1"/>
                          </a:solidFill>
                        </a:rPr>
                        <a:t>x</a:t>
                      </a:r>
                    </a:p>
                  </a:txBody>
                  <a:tcPr anchor="ctr"/>
                </a:tc>
                <a:extLst>
                  <a:ext uri="{0D108BD9-81ED-4DB2-BD59-A6C34878D82A}">
                    <a16:rowId xmlns:a16="http://schemas.microsoft.com/office/drawing/2014/main" val="10001"/>
                  </a:ext>
                </a:extLst>
              </a:tr>
              <a:tr h="396204">
                <a:tc>
                  <a:txBody>
                    <a:bodyPr/>
                    <a:lstStyle/>
                    <a:p>
                      <a:pPr algn="ctr"/>
                      <a:r>
                        <a:rPr lang="fr-FR" sz="1100" dirty="0" err="1">
                          <a:solidFill>
                            <a:schemeClr val="bg1"/>
                          </a:solidFill>
                        </a:rPr>
                        <a:t>Nbre</a:t>
                      </a:r>
                      <a:r>
                        <a:rPr lang="fr-FR" sz="1100" dirty="0">
                          <a:solidFill>
                            <a:schemeClr val="bg1"/>
                          </a:solidFill>
                        </a:rPr>
                        <a:t> restant</a:t>
                      </a:r>
                    </a:p>
                  </a:txBody>
                  <a:tcPr anchor="ctr"/>
                </a:tc>
                <a:tc>
                  <a:txBody>
                    <a:bodyPr/>
                    <a:lstStyle/>
                    <a:p>
                      <a:pPr algn="ctr"/>
                      <a:r>
                        <a:rPr lang="fr-FR" sz="1400" dirty="0">
                          <a:solidFill>
                            <a:schemeClr val="bg1"/>
                          </a:solidFill>
                        </a:rPr>
                        <a:t>340</a:t>
                      </a:r>
                    </a:p>
                  </a:txBody>
                  <a:tcPr anchor="ctr"/>
                </a:tc>
                <a:tc>
                  <a:txBody>
                    <a:bodyPr/>
                    <a:lstStyle/>
                    <a:p>
                      <a:pPr algn="ctr"/>
                      <a:endParaRPr lang="fr-FR" sz="1400" dirty="0">
                        <a:solidFill>
                          <a:schemeClr val="bg1"/>
                        </a:solidFill>
                      </a:endParaRPr>
                    </a:p>
                  </a:txBody>
                  <a:tcPr anchor="ctr"/>
                </a:tc>
                <a:tc>
                  <a:txBody>
                    <a:bodyPr/>
                    <a:lstStyle/>
                    <a:p>
                      <a:pPr algn="ctr"/>
                      <a:r>
                        <a:rPr lang="fr-FR" sz="1400" dirty="0">
                          <a:solidFill>
                            <a:schemeClr val="bg1"/>
                          </a:solidFill>
                        </a:rPr>
                        <a:t>178</a:t>
                      </a:r>
                    </a:p>
                  </a:txBody>
                  <a:tcPr anchor="ctr"/>
                </a:tc>
                <a:tc>
                  <a:txBody>
                    <a:bodyPr/>
                    <a:lstStyle/>
                    <a:p>
                      <a:pPr algn="ctr"/>
                      <a:endParaRPr lang="fr-FR" sz="1400" dirty="0">
                        <a:solidFill>
                          <a:schemeClr val="bg1"/>
                        </a:solidFill>
                      </a:endParaRPr>
                    </a:p>
                  </a:txBody>
                  <a:tcPr anchor="ctr"/>
                </a:tc>
                <a:tc>
                  <a:txBody>
                    <a:bodyPr/>
                    <a:lstStyle/>
                    <a:p>
                      <a:pPr algn="ctr"/>
                      <a:r>
                        <a:rPr lang="fr-FR" sz="1400" dirty="0">
                          <a:solidFill>
                            <a:schemeClr val="bg1"/>
                          </a:solidFill>
                        </a:rPr>
                        <a:t>épuisé</a:t>
                      </a:r>
                    </a:p>
                  </a:txBody>
                  <a:tcPr anchor="ctr"/>
                </a:tc>
                <a:tc>
                  <a:txBody>
                    <a:bodyPr/>
                    <a:lstStyle/>
                    <a:p>
                      <a:pPr algn="ctr"/>
                      <a:endParaRPr lang="fr-FR" sz="1400" dirty="0">
                        <a:solidFill>
                          <a:schemeClr val="bg1"/>
                        </a:solidFill>
                      </a:endParaRPr>
                    </a:p>
                  </a:txBody>
                  <a:tcPr anchor="ctr"/>
                </a:tc>
                <a:tc>
                  <a:txBody>
                    <a:bodyPr/>
                    <a:lstStyle/>
                    <a:p>
                      <a:pPr algn="ctr"/>
                      <a:r>
                        <a:rPr lang="fr-FR" sz="1400" dirty="0">
                          <a:solidFill>
                            <a:schemeClr val="bg1"/>
                          </a:solidFill>
                        </a:rPr>
                        <a:t>x</a:t>
                      </a:r>
                    </a:p>
                  </a:txBody>
                  <a:tcPr anchor="ctr"/>
                </a:tc>
                <a:extLst>
                  <a:ext uri="{0D108BD9-81ED-4DB2-BD59-A6C34878D82A}">
                    <a16:rowId xmlns:a16="http://schemas.microsoft.com/office/drawing/2014/main" val="10002"/>
                  </a:ext>
                </a:extLst>
              </a:tr>
            </a:tbl>
          </a:graphicData>
        </a:graphic>
      </p:graphicFrame>
      <p:pic>
        <p:nvPicPr>
          <p:cNvPr id="8" name="Image 7">
            <a:extLst>
              <a:ext uri="{FF2B5EF4-FFF2-40B4-BE49-F238E27FC236}">
                <a16:creationId xmlns:a16="http://schemas.microsoft.com/office/drawing/2014/main" id="{405A391C-D772-92AE-71A9-5ABC981C876F}"/>
              </a:ext>
            </a:extLst>
          </p:cNvPr>
          <p:cNvPicPr>
            <a:picLocks noChangeAspect="1"/>
          </p:cNvPicPr>
          <p:nvPr/>
        </p:nvPicPr>
        <p:blipFill>
          <a:blip r:embed="rId3"/>
          <a:stretch>
            <a:fillRect/>
          </a:stretch>
        </p:blipFill>
        <p:spPr>
          <a:xfrm>
            <a:off x="2975256" y="2355430"/>
            <a:ext cx="1440000" cy="2157850"/>
          </a:xfrm>
          <a:prstGeom prst="rect">
            <a:avLst/>
          </a:prstGeom>
        </p:spPr>
      </p:pic>
      <p:sp>
        <p:nvSpPr>
          <p:cNvPr id="9" name="Text Box 8">
            <a:extLst>
              <a:ext uri="{FF2B5EF4-FFF2-40B4-BE49-F238E27FC236}">
                <a16:creationId xmlns:a16="http://schemas.microsoft.com/office/drawing/2014/main" id="{6CB8A8E8-CC48-3FD4-A2ED-29FD5C220F21}"/>
              </a:ext>
            </a:extLst>
          </p:cNvPr>
          <p:cNvSpPr txBox="1">
            <a:spLocks noChangeArrowheads="1"/>
          </p:cNvSpPr>
          <p:nvPr/>
        </p:nvSpPr>
        <p:spPr bwMode="auto">
          <a:xfrm>
            <a:off x="2746920" y="1832620"/>
            <a:ext cx="18966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1400" dirty="0"/>
              <a:t>320 pages</a:t>
            </a:r>
          </a:p>
          <a:p>
            <a:pPr algn="ctr" eaLnBrk="1" hangingPunct="1"/>
            <a:r>
              <a:rPr lang="fr-FR" altLang="ja-JP" sz="1200" dirty="0">
                <a:ea typeface="ＭＳ Ｐゴシック" pitchFamily="34" charset="-128"/>
              </a:rPr>
              <a:t>ISBN 978-2-7598-1912-6</a:t>
            </a:r>
          </a:p>
        </p:txBody>
      </p:sp>
      <p:sp>
        <p:nvSpPr>
          <p:cNvPr id="10" name="ZoneTexte 9">
            <a:extLst>
              <a:ext uri="{FF2B5EF4-FFF2-40B4-BE49-F238E27FC236}">
                <a16:creationId xmlns:a16="http://schemas.microsoft.com/office/drawing/2014/main" id="{AD30D780-2441-7D43-04F7-2217287B1FD8}"/>
              </a:ext>
            </a:extLst>
          </p:cNvPr>
          <p:cNvSpPr txBox="1"/>
          <p:nvPr/>
        </p:nvSpPr>
        <p:spPr>
          <a:xfrm rot="706277">
            <a:off x="6022756" y="589123"/>
            <a:ext cx="2763861" cy="932245"/>
          </a:xfrm>
          <a:prstGeom prst="rect">
            <a:avLst/>
          </a:prstGeom>
          <a:solidFill>
            <a:srgbClr val="FFFF66"/>
          </a:solidFill>
          <a:effectLst>
            <a:glow rad="228600">
              <a:schemeClr val="accent4">
                <a:satMod val="175000"/>
                <a:alpha val="40000"/>
              </a:schemeClr>
            </a:glow>
          </a:effectLst>
        </p:spPr>
        <p:txBody>
          <a:bodyPr wrap="square" rtlCol="0">
            <a:spAutoFit/>
          </a:bodyPr>
          <a:lstStyle/>
          <a:p>
            <a:pPr algn="ctr"/>
            <a:r>
              <a:rPr lang="fr-FR" dirty="0">
                <a:solidFill>
                  <a:schemeClr val="accent2"/>
                </a:solidFill>
              </a:rPr>
              <a:t>Favorisez les achats directs reversement supérieur pour le GN-MEBA !</a:t>
            </a:r>
          </a:p>
        </p:txBody>
      </p:sp>
      <p:sp>
        <p:nvSpPr>
          <p:cNvPr id="11" name="Text Box 8">
            <a:extLst>
              <a:ext uri="{FF2B5EF4-FFF2-40B4-BE49-F238E27FC236}">
                <a16:creationId xmlns:a16="http://schemas.microsoft.com/office/drawing/2014/main" id="{63841F7C-4496-DD7E-A80A-A4D4D9767571}"/>
              </a:ext>
            </a:extLst>
          </p:cNvPr>
          <p:cNvSpPr txBox="1">
            <a:spLocks noChangeArrowheads="1"/>
          </p:cNvSpPr>
          <p:nvPr/>
        </p:nvSpPr>
        <p:spPr bwMode="auto">
          <a:xfrm>
            <a:off x="688781" y="1832620"/>
            <a:ext cx="18966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1400" dirty="0"/>
              <a:t>1008 pages</a:t>
            </a:r>
          </a:p>
          <a:p>
            <a:pPr algn="ctr" eaLnBrk="1" hangingPunct="1"/>
            <a:r>
              <a:rPr lang="fr-FR" altLang="ja-JP" sz="1200" dirty="0">
                <a:ea typeface="ＭＳ Ｐゴシック" pitchFamily="34" charset="-128"/>
              </a:rPr>
              <a:t>ISBN 978-2-7598-2322-2</a:t>
            </a:r>
          </a:p>
        </p:txBody>
      </p:sp>
      <p:pic>
        <p:nvPicPr>
          <p:cNvPr id="12" name="Picture 2">
            <a:extLst>
              <a:ext uri="{FF2B5EF4-FFF2-40B4-BE49-F238E27FC236}">
                <a16:creationId xmlns:a16="http://schemas.microsoft.com/office/drawing/2014/main" id="{28F8FEE3-FDC0-67AC-C7FA-659BBEC90F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41"/>
          <a:stretch/>
        </p:blipFill>
        <p:spPr bwMode="auto">
          <a:xfrm>
            <a:off x="863812" y="2349310"/>
            <a:ext cx="1502120" cy="216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a:extLst>
              <a:ext uri="{FF2B5EF4-FFF2-40B4-BE49-F238E27FC236}">
                <a16:creationId xmlns:a16="http://schemas.microsoft.com/office/drawing/2014/main" id="{25A21E18-C198-2672-322F-BF1B4BEA99F1}"/>
              </a:ext>
            </a:extLst>
          </p:cNvPr>
          <p:cNvSpPr txBox="1"/>
          <p:nvPr/>
        </p:nvSpPr>
        <p:spPr>
          <a:xfrm>
            <a:off x="4165017" y="6310769"/>
            <a:ext cx="4912076" cy="369332"/>
          </a:xfrm>
          <a:prstGeom prst="rect">
            <a:avLst/>
          </a:prstGeom>
          <a:noFill/>
        </p:spPr>
        <p:txBody>
          <a:bodyPr wrap="square">
            <a:spAutoFit/>
          </a:bodyPr>
          <a:lstStyle/>
          <a:p>
            <a:r>
              <a:rPr lang="fr-FR" sz="1800" b="1" dirty="0">
                <a:solidFill>
                  <a:srgbClr val="FF0000"/>
                </a:solidFill>
                <a:ea typeface="ＭＳ Ｐゴシック" pitchFamily="34" charset="-128"/>
              </a:rPr>
              <a:t>laboutique.edpsciences.fr/editeur/12/GN-MEBA</a:t>
            </a:r>
            <a:endParaRPr lang="fr-FR" b="1" dirty="0">
              <a:solidFill>
                <a:srgbClr val="FF0000"/>
              </a:solidFill>
            </a:endParaRPr>
          </a:p>
        </p:txBody>
      </p:sp>
      <p:sp>
        <p:nvSpPr>
          <p:cNvPr id="15" name="ZoneTexte 14">
            <a:extLst>
              <a:ext uri="{FF2B5EF4-FFF2-40B4-BE49-F238E27FC236}">
                <a16:creationId xmlns:a16="http://schemas.microsoft.com/office/drawing/2014/main" id="{4FFBD5AB-EB19-28F6-ED80-660483D8B122}"/>
              </a:ext>
            </a:extLst>
          </p:cNvPr>
          <p:cNvSpPr txBox="1"/>
          <p:nvPr/>
        </p:nvSpPr>
        <p:spPr>
          <a:xfrm>
            <a:off x="2163603" y="6297607"/>
            <a:ext cx="1571818" cy="369332"/>
          </a:xfrm>
          <a:prstGeom prst="rect">
            <a:avLst/>
          </a:prstGeom>
          <a:noFill/>
        </p:spPr>
        <p:txBody>
          <a:bodyPr wrap="square">
            <a:spAutoFit/>
          </a:bodyPr>
          <a:lstStyle/>
          <a:p>
            <a:pPr eaLnBrk="1" hangingPunct="1"/>
            <a:r>
              <a:rPr lang="fr-FR" b="1" dirty="0">
                <a:solidFill>
                  <a:srgbClr val="FF0000"/>
                </a:solidFill>
                <a:cs typeface="Arial" panose="020B0604020202020204" pitchFamily="34" charset="0"/>
              </a:rPr>
              <a:t>gn-meba.org</a:t>
            </a:r>
          </a:p>
        </p:txBody>
      </p:sp>
      <p:sp>
        <p:nvSpPr>
          <p:cNvPr id="16" name="Text Box 8">
            <a:extLst>
              <a:ext uri="{FF2B5EF4-FFF2-40B4-BE49-F238E27FC236}">
                <a16:creationId xmlns:a16="http://schemas.microsoft.com/office/drawing/2014/main" id="{7080C725-4AB8-5A7F-4FDC-E1B12D487386}"/>
              </a:ext>
            </a:extLst>
          </p:cNvPr>
          <p:cNvSpPr txBox="1">
            <a:spLocks noChangeArrowheads="1"/>
          </p:cNvSpPr>
          <p:nvPr/>
        </p:nvSpPr>
        <p:spPr bwMode="auto">
          <a:xfrm>
            <a:off x="7230808" y="1810099"/>
            <a:ext cx="104708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1400" dirty="0"/>
              <a:t>xxx pages</a:t>
            </a:r>
          </a:p>
          <a:p>
            <a:pPr algn="ctr" eaLnBrk="1" hangingPunct="1"/>
            <a:r>
              <a:rPr lang="fr-FR" altLang="ja-JP" sz="1200" dirty="0">
                <a:ea typeface="ＭＳ Ｐゴシック" pitchFamily="34" charset="-128"/>
              </a:rPr>
              <a:t>ISBN 978-xx</a:t>
            </a:r>
            <a:endParaRPr lang="fr-FR" sz="1200" dirty="0"/>
          </a:p>
        </p:txBody>
      </p:sp>
      <p:sp>
        <p:nvSpPr>
          <p:cNvPr id="17" name="ZoneTexte 16">
            <a:extLst>
              <a:ext uri="{FF2B5EF4-FFF2-40B4-BE49-F238E27FC236}">
                <a16:creationId xmlns:a16="http://schemas.microsoft.com/office/drawing/2014/main" id="{7D3C6908-62B4-418E-470C-9BACDF5C9BF9}"/>
              </a:ext>
            </a:extLst>
          </p:cNvPr>
          <p:cNvSpPr txBox="1"/>
          <p:nvPr/>
        </p:nvSpPr>
        <p:spPr>
          <a:xfrm>
            <a:off x="6926608" y="2432017"/>
            <a:ext cx="1822126" cy="2031325"/>
          </a:xfrm>
          <a:prstGeom prst="rect">
            <a:avLst/>
          </a:prstGeom>
          <a:noFill/>
          <a:ln w="28575">
            <a:solidFill>
              <a:schemeClr val="tx1"/>
            </a:solidFill>
          </a:ln>
        </p:spPr>
        <p:txBody>
          <a:bodyPr wrap="square" rtlCol="0">
            <a:spAutoFit/>
          </a:bodyPr>
          <a:lstStyle/>
          <a:p>
            <a:pPr algn="ctr"/>
            <a:r>
              <a:rPr lang="fr-FR" dirty="0"/>
              <a:t>Nouvelle édition en cours de l’ouvrage : Préparations des échantillons pour MEB et la Microanalyse</a:t>
            </a:r>
          </a:p>
        </p:txBody>
      </p:sp>
    </p:spTree>
    <p:extLst>
      <p:ext uri="{BB962C8B-B14F-4D97-AF65-F5344CB8AC3E}">
        <p14:creationId xmlns:p14="http://schemas.microsoft.com/office/powerpoint/2010/main" val="170677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7A78D-AE40-7F6B-EBAA-D3F0DAECF0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149DC2-F50A-4B22-BDCD-B372050A9E17}"/>
              </a:ext>
            </a:extLst>
          </p:cNvPr>
          <p:cNvSpPr>
            <a:spLocks noGrp="1"/>
          </p:cNvSpPr>
          <p:nvPr>
            <p:ph type="title"/>
          </p:nvPr>
        </p:nvSpPr>
        <p:spPr>
          <a:xfrm>
            <a:off x="907582" y="101915"/>
            <a:ext cx="7296570" cy="1325563"/>
          </a:xfrm>
        </p:spPr>
        <p:txBody>
          <a:bodyPr/>
          <a:lstStyle/>
          <a:p>
            <a:r>
              <a:rPr lang="fr-FR" dirty="0"/>
              <a:t>Les ouvrages</a:t>
            </a:r>
          </a:p>
        </p:txBody>
      </p:sp>
      <p:sp>
        <p:nvSpPr>
          <p:cNvPr id="14" name="ZoneTexte 13">
            <a:extLst>
              <a:ext uri="{FF2B5EF4-FFF2-40B4-BE49-F238E27FC236}">
                <a16:creationId xmlns:a16="http://schemas.microsoft.com/office/drawing/2014/main" id="{4638184D-3B59-5448-1A2A-5F36C06CB8D6}"/>
              </a:ext>
            </a:extLst>
          </p:cNvPr>
          <p:cNvSpPr txBox="1"/>
          <p:nvPr/>
        </p:nvSpPr>
        <p:spPr>
          <a:xfrm>
            <a:off x="5313830" y="1888694"/>
            <a:ext cx="3246589" cy="923330"/>
          </a:xfrm>
          <a:prstGeom prst="rect">
            <a:avLst/>
          </a:prstGeom>
          <a:noFill/>
        </p:spPr>
        <p:txBody>
          <a:bodyPr wrap="square">
            <a:spAutoFit/>
          </a:bodyPr>
          <a:lstStyle/>
          <a:p>
            <a:pPr algn="ctr"/>
            <a:r>
              <a:rPr lang="fr-FR" sz="1800" b="1" dirty="0">
                <a:solidFill>
                  <a:srgbClr val="FF0000"/>
                </a:solidFill>
                <a:ea typeface="ＭＳ Ｐゴシック" pitchFamily="34" charset="-128"/>
              </a:rPr>
              <a:t>Bon de commande exclusivement sur notre site</a:t>
            </a:r>
          </a:p>
          <a:p>
            <a:pPr algn="ctr"/>
            <a:r>
              <a:rPr lang="fr-FR" b="1" dirty="0">
                <a:solidFill>
                  <a:srgbClr val="FF0000"/>
                </a:solidFill>
                <a:ea typeface="ＭＳ Ｐゴシック" pitchFamily="34" charset="-128"/>
              </a:rPr>
              <a:t>45 € au lieu de 157 € pour les 3</a:t>
            </a:r>
            <a:endParaRPr lang="fr-FR" b="1" dirty="0">
              <a:solidFill>
                <a:srgbClr val="FF0000"/>
              </a:solidFill>
            </a:endParaRPr>
          </a:p>
        </p:txBody>
      </p:sp>
      <p:sp>
        <p:nvSpPr>
          <p:cNvPr id="15" name="ZoneTexte 14">
            <a:extLst>
              <a:ext uri="{FF2B5EF4-FFF2-40B4-BE49-F238E27FC236}">
                <a16:creationId xmlns:a16="http://schemas.microsoft.com/office/drawing/2014/main" id="{20B6944A-DE0D-1677-380C-CCDAF1BB1D16}"/>
              </a:ext>
            </a:extLst>
          </p:cNvPr>
          <p:cNvSpPr txBox="1"/>
          <p:nvPr/>
        </p:nvSpPr>
        <p:spPr>
          <a:xfrm>
            <a:off x="2163603" y="6297607"/>
            <a:ext cx="1571818" cy="369332"/>
          </a:xfrm>
          <a:prstGeom prst="rect">
            <a:avLst/>
          </a:prstGeom>
          <a:noFill/>
        </p:spPr>
        <p:txBody>
          <a:bodyPr wrap="square">
            <a:spAutoFit/>
          </a:bodyPr>
          <a:lstStyle/>
          <a:p>
            <a:pPr eaLnBrk="1" hangingPunct="1"/>
            <a:r>
              <a:rPr lang="fr-FR" b="1" dirty="0">
                <a:solidFill>
                  <a:srgbClr val="FF0000"/>
                </a:solidFill>
                <a:cs typeface="Arial" panose="020B0604020202020204" pitchFamily="34" charset="0"/>
              </a:rPr>
              <a:t>gn-meba.org</a:t>
            </a:r>
          </a:p>
        </p:txBody>
      </p:sp>
      <p:pic>
        <p:nvPicPr>
          <p:cNvPr id="7" name="Image 6">
            <a:extLst>
              <a:ext uri="{FF2B5EF4-FFF2-40B4-BE49-F238E27FC236}">
                <a16:creationId xmlns:a16="http://schemas.microsoft.com/office/drawing/2014/main" id="{FB36D3F2-D4DE-D1CF-DFC3-B27C7D227B9D}"/>
              </a:ext>
            </a:extLst>
          </p:cNvPr>
          <p:cNvPicPr>
            <a:picLocks noChangeAspect="1"/>
          </p:cNvPicPr>
          <p:nvPr/>
        </p:nvPicPr>
        <p:blipFill>
          <a:blip r:embed="rId2"/>
          <a:stretch>
            <a:fillRect/>
          </a:stretch>
        </p:blipFill>
        <p:spPr>
          <a:xfrm>
            <a:off x="185436" y="1511693"/>
            <a:ext cx="4599335" cy="4523133"/>
          </a:xfrm>
          <a:prstGeom prst="rect">
            <a:avLst/>
          </a:prstGeom>
        </p:spPr>
      </p:pic>
      <p:pic>
        <p:nvPicPr>
          <p:cNvPr id="18" name="Image 17">
            <a:extLst>
              <a:ext uri="{FF2B5EF4-FFF2-40B4-BE49-F238E27FC236}">
                <a16:creationId xmlns:a16="http://schemas.microsoft.com/office/drawing/2014/main" id="{B16D96FC-CBD8-4D90-1E97-CFE7C096D87E}"/>
              </a:ext>
            </a:extLst>
          </p:cNvPr>
          <p:cNvPicPr>
            <a:picLocks noChangeAspect="1"/>
          </p:cNvPicPr>
          <p:nvPr/>
        </p:nvPicPr>
        <p:blipFill>
          <a:blip r:embed="rId3"/>
          <a:stretch>
            <a:fillRect/>
          </a:stretch>
        </p:blipFill>
        <p:spPr>
          <a:xfrm>
            <a:off x="4915687" y="3273241"/>
            <a:ext cx="4042876" cy="2761585"/>
          </a:xfrm>
          <a:prstGeom prst="rect">
            <a:avLst/>
          </a:prstGeom>
        </p:spPr>
      </p:pic>
    </p:spTree>
    <p:extLst>
      <p:ext uri="{BB962C8B-B14F-4D97-AF65-F5344CB8AC3E}">
        <p14:creationId xmlns:p14="http://schemas.microsoft.com/office/powerpoint/2010/main" val="361631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9AF93-FD57-12E3-8B9C-B79E2ED893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540674A-4D88-ACD0-975D-20F93D1B134D}"/>
              </a:ext>
            </a:extLst>
          </p:cNvPr>
          <p:cNvSpPr>
            <a:spLocks noGrp="1"/>
          </p:cNvSpPr>
          <p:nvPr>
            <p:ph type="title"/>
          </p:nvPr>
        </p:nvSpPr>
        <p:spPr>
          <a:xfrm>
            <a:off x="628650" y="117413"/>
            <a:ext cx="7886700" cy="1325563"/>
          </a:xfrm>
        </p:spPr>
        <p:txBody>
          <a:bodyPr/>
          <a:lstStyle/>
          <a:p>
            <a:r>
              <a:rPr lang="fr-FR" dirty="0"/>
              <a:t>Site internet et suivi des activités</a:t>
            </a:r>
          </a:p>
        </p:txBody>
      </p:sp>
      <p:sp>
        <p:nvSpPr>
          <p:cNvPr id="3" name="Espace réservé du contenu 2">
            <a:extLst>
              <a:ext uri="{FF2B5EF4-FFF2-40B4-BE49-F238E27FC236}">
                <a16:creationId xmlns:a16="http://schemas.microsoft.com/office/drawing/2014/main" id="{62B50BDA-5107-8D24-E935-64BBD2971F94}"/>
              </a:ext>
            </a:extLst>
          </p:cNvPr>
          <p:cNvSpPr>
            <a:spLocks noGrp="1"/>
          </p:cNvSpPr>
          <p:nvPr>
            <p:ph idx="1"/>
          </p:nvPr>
        </p:nvSpPr>
        <p:spPr>
          <a:xfrm>
            <a:off x="117947" y="1679644"/>
            <a:ext cx="8908106" cy="4461752"/>
          </a:xfrm>
        </p:spPr>
        <p:txBody>
          <a:bodyPr>
            <a:normAutofit fontScale="92500" lnSpcReduction="10000"/>
          </a:bodyPr>
          <a:lstStyle/>
          <a:p>
            <a:pPr marL="0" indent="0">
              <a:buNone/>
            </a:pPr>
            <a:r>
              <a:rPr lang="fr-FR" sz="1800" dirty="0">
                <a:solidFill>
                  <a:prstClr val="white"/>
                </a:solidFill>
                <a:cs typeface="Times New Roman" pitchFamily="18" charset="0"/>
              </a:rPr>
              <a:t> Parmi toutes les rubriques :</a:t>
            </a:r>
          </a:p>
          <a:p>
            <a:pPr marL="0" indent="0">
              <a:buNone/>
            </a:pPr>
            <a:endParaRPr lang="fr-FR" sz="1800" dirty="0">
              <a:solidFill>
                <a:prstClr val="white"/>
              </a:solidFill>
              <a:cs typeface="Times New Roman" pitchFamily="18" charset="0"/>
            </a:endParaRPr>
          </a:p>
          <a:p>
            <a:pPr marL="0" indent="0">
              <a:buNone/>
            </a:pPr>
            <a:r>
              <a:rPr lang="fr-FR" sz="1800" dirty="0">
                <a:solidFill>
                  <a:prstClr val="white"/>
                </a:solidFill>
                <a:cs typeface="Times New Roman" pitchFamily="18" charset="0"/>
              </a:rPr>
              <a:t>Réunions scientifiques</a:t>
            </a:r>
          </a:p>
          <a:p>
            <a:pPr marL="0" indent="0">
              <a:buNone/>
            </a:pPr>
            <a:r>
              <a:rPr lang="fr-FR" sz="1800" dirty="0">
                <a:solidFill>
                  <a:prstClr val="white"/>
                </a:solidFill>
                <a:cs typeface="Times New Roman" pitchFamily="18" charset="0"/>
              </a:rPr>
              <a:t>Ouvrages</a:t>
            </a:r>
          </a:p>
          <a:p>
            <a:pPr marL="0" indent="0">
              <a:buNone/>
            </a:pPr>
            <a:r>
              <a:rPr lang="fr-FR" sz="1800" dirty="0">
                <a:solidFill>
                  <a:prstClr val="white"/>
                </a:solidFill>
                <a:cs typeface="Times New Roman" pitchFamily="18" charset="0"/>
              </a:rPr>
              <a:t>Annonces</a:t>
            </a:r>
          </a:p>
          <a:p>
            <a:pPr marL="0" indent="0">
              <a:buNone/>
            </a:pPr>
            <a:r>
              <a:rPr lang="fr-FR" sz="1800" dirty="0">
                <a:solidFill>
                  <a:prstClr val="white"/>
                </a:solidFill>
                <a:cs typeface="Times New Roman" pitchFamily="18" charset="0"/>
              </a:rPr>
              <a:t>	offres emplois</a:t>
            </a:r>
          </a:p>
          <a:p>
            <a:pPr marL="0" indent="0">
              <a:buNone/>
            </a:pPr>
            <a:r>
              <a:rPr lang="fr-FR" sz="1800" dirty="0">
                <a:solidFill>
                  <a:prstClr val="white"/>
                </a:solidFill>
                <a:cs typeface="Times New Roman" pitchFamily="18" charset="0"/>
              </a:rPr>
              <a:t>	offres matériels</a:t>
            </a:r>
          </a:p>
          <a:p>
            <a:pPr marL="0" indent="0">
              <a:buNone/>
            </a:pPr>
            <a:r>
              <a:rPr lang="fr-FR" sz="1800" dirty="0">
                <a:solidFill>
                  <a:prstClr val="white"/>
                </a:solidFill>
                <a:cs typeface="Times New Roman" pitchFamily="18" charset="0"/>
              </a:rPr>
              <a:t>	évènements fournisseurs (lien séminaire) </a:t>
            </a:r>
          </a:p>
          <a:p>
            <a:pPr marL="0" indent="0">
              <a:buNone/>
            </a:pPr>
            <a:r>
              <a:rPr lang="fr-FR" sz="1800" dirty="0">
                <a:solidFill>
                  <a:prstClr val="white"/>
                </a:solidFill>
                <a:cs typeface="Times New Roman" pitchFamily="18" charset="0"/>
              </a:rPr>
              <a:t>Ecoles d’été</a:t>
            </a:r>
          </a:p>
          <a:p>
            <a:pPr marL="0" indent="0">
              <a:buNone/>
            </a:pPr>
            <a:r>
              <a:rPr lang="fr-FR" sz="1800" dirty="0">
                <a:solidFill>
                  <a:prstClr val="white"/>
                </a:solidFill>
                <a:cs typeface="Times New Roman" pitchFamily="18" charset="0"/>
              </a:rPr>
              <a:t>Enquêtes</a:t>
            </a:r>
          </a:p>
          <a:p>
            <a:pPr marL="0" indent="0">
              <a:buNone/>
            </a:pPr>
            <a:r>
              <a:rPr lang="fr-FR" sz="1800" dirty="0">
                <a:solidFill>
                  <a:prstClr val="white"/>
                </a:solidFill>
                <a:cs typeface="Times New Roman" pitchFamily="18" charset="0"/>
              </a:rPr>
              <a:t>Echantillons tests</a:t>
            </a:r>
          </a:p>
          <a:p>
            <a:pPr marL="0" indent="0">
              <a:buNone/>
            </a:pPr>
            <a:r>
              <a:rPr lang="fr-FR" sz="1800" dirty="0">
                <a:solidFill>
                  <a:prstClr val="white"/>
                </a:solidFill>
                <a:cs typeface="Times New Roman" pitchFamily="18" charset="0"/>
              </a:rPr>
              <a:t>Normes</a:t>
            </a:r>
          </a:p>
          <a:p>
            <a:pPr marL="0" indent="0">
              <a:buNone/>
            </a:pPr>
            <a:r>
              <a:rPr lang="fr-FR" sz="1800" dirty="0">
                <a:solidFill>
                  <a:prstClr val="white"/>
                </a:solidFill>
                <a:cs typeface="Times New Roman" pitchFamily="18" charset="0"/>
              </a:rPr>
              <a:t>Articles sur l’historique de la microanalyse</a:t>
            </a:r>
          </a:p>
          <a:p>
            <a:pPr marL="0" indent="0">
              <a:buNone/>
            </a:pPr>
            <a:r>
              <a:rPr lang="fr-FR" sz="1800" dirty="0">
                <a:solidFill>
                  <a:prstClr val="white"/>
                </a:solidFill>
                <a:cs typeface="Times New Roman" pitchFamily="18" charset="0"/>
              </a:rPr>
              <a:t>etc.</a:t>
            </a:r>
          </a:p>
        </p:txBody>
      </p:sp>
      <p:sp>
        <p:nvSpPr>
          <p:cNvPr id="6" name="ZoneTexte 5">
            <a:extLst>
              <a:ext uri="{FF2B5EF4-FFF2-40B4-BE49-F238E27FC236}">
                <a16:creationId xmlns:a16="http://schemas.microsoft.com/office/drawing/2014/main" id="{12F997A3-B404-EF79-A08A-9CDE37F3BBC7}"/>
              </a:ext>
            </a:extLst>
          </p:cNvPr>
          <p:cNvSpPr txBox="1"/>
          <p:nvPr/>
        </p:nvSpPr>
        <p:spPr>
          <a:xfrm>
            <a:off x="6566171" y="981311"/>
            <a:ext cx="2130358" cy="461665"/>
          </a:xfrm>
          <a:prstGeom prst="rect">
            <a:avLst/>
          </a:prstGeom>
          <a:noFill/>
        </p:spPr>
        <p:txBody>
          <a:bodyPr wrap="square">
            <a:spAutoFit/>
          </a:bodyPr>
          <a:lstStyle/>
          <a:p>
            <a:pPr eaLnBrk="1" hangingPunct="1"/>
            <a:r>
              <a:rPr lang="fr-FR" sz="2400" b="1" dirty="0">
                <a:solidFill>
                  <a:srgbClr val="FF0000"/>
                </a:solidFill>
                <a:cs typeface="Arial" panose="020B0604020202020204" pitchFamily="34" charset="0"/>
              </a:rPr>
              <a:t>gn-meba.org</a:t>
            </a:r>
          </a:p>
        </p:txBody>
      </p:sp>
      <p:pic>
        <p:nvPicPr>
          <p:cNvPr id="7" name="Picture 2">
            <a:extLst>
              <a:ext uri="{FF2B5EF4-FFF2-40B4-BE49-F238E27FC236}">
                <a16:creationId xmlns:a16="http://schemas.microsoft.com/office/drawing/2014/main" id="{05B519AD-61B7-BB47-8384-2E071DE47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759" y="2161309"/>
            <a:ext cx="4042953" cy="3451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96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21377" y="2305079"/>
            <a:ext cx="6858000" cy="2185763"/>
          </a:xfrm>
        </p:spPr>
        <p:txBody>
          <a:bodyPr>
            <a:noAutofit/>
          </a:bodyPr>
          <a:lstStyle/>
          <a:p>
            <a:pPr>
              <a:lnSpc>
                <a:spcPct val="100000"/>
              </a:lnSpc>
            </a:pPr>
            <a:r>
              <a:rPr lang="fr-FR" sz="5400" dirty="0">
                <a:latin typeface="+mj-lt"/>
              </a:rPr>
              <a:t>Refonte de l’identité visuelle du GN-MEBA</a:t>
            </a:r>
          </a:p>
        </p:txBody>
      </p:sp>
      <p:sp>
        <p:nvSpPr>
          <p:cNvPr id="3" name="Sous-titre 2"/>
          <p:cNvSpPr>
            <a:spLocks noGrp="1"/>
          </p:cNvSpPr>
          <p:nvPr>
            <p:ph type="subTitle" idx="1"/>
          </p:nvPr>
        </p:nvSpPr>
        <p:spPr>
          <a:xfrm>
            <a:off x="1143000" y="4912317"/>
            <a:ext cx="6858000" cy="607982"/>
          </a:xfrm>
        </p:spPr>
        <p:txBody>
          <a:bodyPr/>
          <a:lstStyle/>
          <a:p>
            <a:r>
              <a:rPr lang="fr-FR" dirty="0"/>
              <a:t>AG du 4 décembre 2025</a:t>
            </a:r>
          </a:p>
        </p:txBody>
      </p:sp>
    </p:spTree>
    <p:extLst>
      <p:ext uri="{BB962C8B-B14F-4D97-AF65-F5344CB8AC3E}">
        <p14:creationId xmlns:p14="http://schemas.microsoft.com/office/powerpoint/2010/main" val="127225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bg2">
                    <a:lumMod val="50000"/>
                  </a:schemeClr>
                </a:solidFill>
              </a:rPr>
              <a:t>Objectif de la refonte</a:t>
            </a:r>
          </a:p>
        </p:txBody>
      </p:sp>
      <p:sp>
        <p:nvSpPr>
          <p:cNvPr id="3" name="Espace réservé du contenu 2"/>
          <p:cNvSpPr>
            <a:spLocks noGrp="1"/>
          </p:cNvSpPr>
          <p:nvPr>
            <p:ph idx="1"/>
          </p:nvPr>
        </p:nvSpPr>
        <p:spPr>
          <a:xfrm>
            <a:off x="1139353" y="2455817"/>
            <a:ext cx="7886700" cy="3721146"/>
          </a:xfrm>
        </p:spPr>
        <p:txBody>
          <a:bodyPr/>
          <a:lstStyle/>
          <a:p>
            <a:r>
              <a:rPr lang="fr-FR" dirty="0"/>
              <a:t>Site internet en HTML</a:t>
            </a:r>
          </a:p>
          <a:p>
            <a:pPr lvl="1"/>
            <a:r>
              <a:rPr lang="fr-FR" dirty="0"/>
              <a:t>Pas assez sécurisé</a:t>
            </a:r>
          </a:p>
          <a:p>
            <a:pPr lvl="1"/>
            <a:r>
              <a:rPr lang="fr-FR" dirty="0"/>
              <a:t>Mise à jour fastidieuse</a:t>
            </a:r>
          </a:p>
          <a:p>
            <a:pPr lvl="1"/>
            <a:r>
              <a:rPr lang="fr-FR" dirty="0"/>
              <a:t>Affichage aléatoire (f° taille d’écran, navigateur, etc.)</a:t>
            </a:r>
          </a:p>
          <a:p>
            <a:r>
              <a:rPr lang="fr-FR" dirty="0"/>
              <a:t>Définir une chartre graphique (couleurs, polices, etc.)</a:t>
            </a:r>
          </a:p>
          <a:p>
            <a:r>
              <a:rPr lang="fr-FR" dirty="0"/>
              <a:t>Présence sur les réseaux sociaux</a:t>
            </a:r>
          </a:p>
          <a:p>
            <a:endParaRPr lang="fr-FR" dirty="0">
              <a:solidFill>
                <a:schemeClr val="bg2">
                  <a:lumMod val="50000"/>
                </a:schemeClr>
              </a:solidFill>
            </a:endParaRPr>
          </a:p>
        </p:txBody>
      </p:sp>
    </p:spTree>
    <p:extLst>
      <p:ext uri="{BB962C8B-B14F-4D97-AF65-F5344CB8AC3E}">
        <p14:creationId xmlns:p14="http://schemas.microsoft.com/office/powerpoint/2010/main" val="382733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NMEBA2025">
  <a:themeElements>
    <a:clrScheme name="GNMEBA2025">
      <a:dk1>
        <a:sysClr val="windowText" lastClr="000000"/>
      </a:dk1>
      <a:lt1>
        <a:sysClr val="window" lastClr="FFFFFF"/>
      </a:lt1>
      <a:dk2>
        <a:srgbClr val="4D6169"/>
      </a:dk2>
      <a:lt2>
        <a:srgbClr val="CCD4DE"/>
      </a:lt2>
      <a:accent1>
        <a:srgbClr val="025A7F"/>
      </a:accent1>
      <a:accent2>
        <a:srgbClr val="0FBCBE"/>
      </a:accent2>
      <a:accent3>
        <a:srgbClr val="4D6169"/>
      </a:accent3>
      <a:accent4>
        <a:srgbClr val="FFC000"/>
      </a:accent4>
      <a:accent5>
        <a:srgbClr val="FF0000"/>
      </a:accent5>
      <a:accent6>
        <a:srgbClr val="17FDB0"/>
      </a:accent6>
      <a:hlink>
        <a:srgbClr val="0FBCBE"/>
      </a:hlink>
      <a:folHlink>
        <a:srgbClr val="025A7F"/>
      </a:folHlink>
    </a:clrScheme>
    <a:fontScheme name="GNMEBA 2025">
      <a:majorFont>
        <a:latin typeface="Expletus Sans Medium"/>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 présentation GNMEBA 2025 3-4_V2.potx" id="{7F576DE8-4E42-46D0-839B-D037A5884A30}" vid="{D5402D87-C80C-438D-8B8C-3A3829F9803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Modèle présentation GNMEBA 2025 4-3_V2</Template>
  <TotalTime>12050</TotalTime>
  <Words>1652</Words>
  <Application>Microsoft Office PowerPoint</Application>
  <PresentationFormat>Affichage à l'écran (4:3)</PresentationFormat>
  <Paragraphs>215</Paragraphs>
  <Slides>40</Slides>
  <Notes>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40</vt:i4>
      </vt:variant>
    </vt:vector>
  </HeadingPairs>
  <TitlesOfParts>
    <vt:vector size="48" baseType="lpstr">
      <vt:lpstr>ＭＳ Ｐゴシック</vt:lpstr>
      <vt:lpstr>Arial</vt:lpstr>
      <vt:lpstr>Calibri</vt:lpstr>
      <vt:lpstr>Expletus Sans Medium</vt:lpstr>
      <vt:lpstr>Jost</vt:lpstr>
      <vt:lpstr>Times New Roman</vt:lpstr>
      <vt:lpstr>Wingdings</vt:lpstr>
      <vt:lpstr>GNMEBA2025</vt:lpstr>
      <vt:lpstr>Assemblée générale</vt:lpstr>
      <vt:lpstr>Les Journées Pédagogiques des 2 et 3 décembre 2024</vt:lpstr>
      <vt:lpstr>Les Journées de printemps 2 et 3 juillet 2025</vt:lpstr>
      <vt:lpstr>Rappels</vt:lpstr>
      <vt:lpstr>Les ouvrages</vt:lpstr>
      <vt:lpstr>Les ouvrages</vt:lpstr>
      <vt:lpstr>Site internet et suivi des activités</vt:lpstr>
      <vt:lpstr>Refonte de l’identité visuelle du GN-MEBA</vt:lpstr>
      <vt:lpstr>Objectif de la refonte</vt:lpstr>
      <vt:lpstr>Programme de la refonte</vt:lpstr>
      <vt:lpstr>Le logo</vt:lpstr>
      <vt:lpstr>Présentation PowerPoint</vt:lpstr>
      <vt:lpstr>le site internet</vt:lpstr>
      <vt:lpstr>Présentation PowerPoint</vt:lpstr>
      <vt:lpstr>Présentation PowerPoint</vt:lpstr>
      <vt:lpstr>Présentation PowerPoint</vt:lpstr>
      <vt:lpstr>Présentation PowerPoint</vt:lpstr>
      <vt:lpstr>Présentation PowerPoint</vt:lpstr>
      <vt:lpstr>Présentation PowerPoint</vt:lpstr>
      <vt:lpstr>Le conseil d’administration actuel</vt:lpstr>
      <vt:lpstr>Proposition pour Le nouveau conseil d’administration</vt:lpstr>
      <vt:lpstr>Hommage à Monique repoux</vt:lpstr>
      <vt:lpstr>Diverses activités de Monique au sein du groupement</vt:lpstr>
      <vt:lpstr>Lors de réunions du conseil</vt:lpstr>
      <vt:lpstr>Lors de journées scientifiques pédagogiques à Paris</vt:lpstr>
      <vt:lpstr>Lors de journées de Paris</vt:lpstr>
      <vt:lpstr>Lors de journées scientifiques hors Paris</vt:lpstr>
      <vt:lpstr>Lors des écoles d’été – Grenoble 2006</vt:lpstr>
      <vt:lpstr>Lors des écoles d’été – Lille 2012</vt:lpstr>
      <vt:lpstr>Lors des écoles d’été – Bordeaux 2017</vt:lpstr>
      <vt:lpstr>Lors des écoles d’été – Bordeaux 2017</vt:lpstr>
      <vt:lpstr>Lors des journées scientifiques, des réunions de conseil, des écoles, …</vt:lpstr>
      <vt:lpstr>Lors des écoles d’été – sorties culturelles</vt:lpstr>
      <vt:lpstr>Lors d’école d’été – Bordeaux – repas de gala</vt:lpstr>
      <vt:lpstr>EMAS 2011 - Angers</vt:lpstr>
      <vt:lpstr>Jean-François Thiot - saMx</vt:lpstr>
      <vt:lpstr>prochains Rendez-vous</vt:lpstr>
      <vt:lpstr>Présentation PowerPoint</vt:lpstr>
      <vt:lpstr>Le nouveau Site internet</vt:lpstr>
      <vt:lpstr>Bilan financier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François Brisset</dc:creator>
  <cp:lastModifiedBy>François Brisset</cp:lastModifiedBy>
  <cp:revision>38</cp:revision>
  <dcterms:created xsi:type="dcterms:W3CDTF">2025-10-25T17:48:10Z</dcterms:created>
  <dcterms:modified xsi:type="dcterms:W3CDTF">2025-12-03T15:33:24Z</dcterms:modified>
</cp:coreProperties>
</file>