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64" r:id="rId3"/>
    <p:sldId id="422" r:id="rId4"/>
    <p:sldId id="423" r:id="rId5"/>
    <p:sldId id="441" r:id="rId6"/>
    <p:sldId id="427" r:id="rId7"/>
    <p:sldId id="433" r:id="rId8"/>
    <p:sldId id="372" r:id="rId9"/>
    <p:sldId id="268" r:id="rId10"/>
    <p:sldId id="285" r:id="rId11"/>
    <p:sldId id="412" r:id="rId12"/>
    <p:sldId id="413" r:id="rId13"/>
    <p:sldId id="415" r:id="rId14"/>
    <p:sldId id="430" r:id="rId15"/>
    <p:sldId id="418" r:id="rId16"/>
    <p:sldId id="358" r:id="rId17"/>
    <p:sldId id="432" r:id="rId18"/>
    <p:sldId id="420" r:id="rId19"/>
    <p:sldId id="353" r:id="rId20"/>
    <p:sldId id="421" r:id="rId21"/>
    <p:sldId id="428" r:id="rId22"/>
    <p:sldId id="435" r:id="rId23"/>
    <p:sldId id="442" r:id="rId24"/>
    <p:sldId id="443" r:id="rId25"/>
    <p:sldId id="410" r:id="rId26"/>
    <p:sldId id="439" r:id="rId27"/>
    <p:sldId id="297" r:id="rId28"/>
    <p:sldId id="300" r:id="rId29"/>
    <p:sldId id="301" r:id="rId30"/>
    <p:sldId id="298" r:id="rId31"/>
    <p:sldId id="299" r:id="rId32"/>
    <p:sldId id="302" r:id="rId33"/>
    <p:sldId id="440" r:id="rId34"/>
    <p:sldId id="438" r:id="rId35"/>
    <p:sldId id="444" r:id="rId3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ection par défaut" id="{A936926D-3000-4F2D-A388-0A367F2DA4A3}">
          <p14:sldIdLst>
            <p14:sldId id="261"/>
            <p14:sldId id="264"/>
            <p14:sldId id="422"/>
            <p14:sldId id="423"/>
            <p14:sldId id="441"/>
            <p14:sldId id="427"/>
            <p14:sldId id="433"/>
            <p14:sldId id="372"/>
            <p14:sldId id="268"/>
            <p14:sldId id="285"/>
            <p14:sldId id="412"/>
            <p14:sldId id="413"/>
            <p14:sldId id="415"/>
            <p14:sldId id="430"/>
            <p14:sldId id="418"/>
            <p14:sldId id="358"/>
            <p14:sldId id="432"/>
            <p14:sldId id="420"/>
            <p14:sldId id="353"/>
            <p14:sldId id="421"/>
            <p14:sldId id="428"/>
            <p14:sldId id="435"/>
            <p14:sldId id="442"/>
            <p14:sldId id="443"/>
            <p14:sldId id="410"/>
            <p14:sldId id="439"/>
            <p14:sldId id="297"/>
            <p14:sldId id="300"/>
            <p14:sldId id="301"/>
            <p14:sldId id="298"/>
            <p14:sldId id="299"/>
            <p14:sldId id="302"/>
            <p14:sldId id="440"/>
            <p14:sldId id="438"/>
            <p14:sldId id="4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66FF66"/>
    <a:srgbClr val="FFFFCC"/>
    <a:srgbClr val="FFFF00"/>
    <a:srgbClr val="FFE781"/>
    <a:srgbClr val="FFCC00"/>
    <a:srgbClr val="008000"/>
    <a:srgbClr val="626262"/>
    <a:srgbClr val="8A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7" autoAdjust="0"/>
    <p:restoredTop sz="81912" autoAdjust="0"/>
  </p:normalViewPr>
  <p:slideViewPr>
    <p:cSldViewPr>
      <p:cViewPr varScale="1">
        <p:scale>
          <a:sx n="51" d="100"/>
          <a:sy n="51" d="100"/>
        </p:scale>
        <p:origin x="7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A515C6-AE08-499E-A496-58F4473B1852}" type="slidenum">
              <a:rPr lang="fr-FR"/>
              <a:pPr>
                <a:defRPr/>
              </a:pPr>
              <a:t>‹N°›</a:t>
            </a:fld>
            <a:endParaRPr lang="fr-FR"/>
          </a:p>
        </p:txBody>
      </p:sp>
    </p:spTree>
    <p:extLst>
      <p:ext uri="{BB962C8B-B14F-4D97-AF65-F5344CB8AC3E}">
        <p14:creationId xmlns:p14="http://schemas.microsoft.com/office/powerpoint/2010/main" val="3865208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Nouveau lieu pour la pause.</a:t>
            </a:r>
          </a:p>
          <a:p>
            <a:r>
              <a:rPr lang="fr-FR" dirty="0"/>
              <a:t>Recommencé cette année suite à la question posée aux constructeurs et à vous en AG l’année passée.</a:t>
            </a:r>
          </a:p>
          <a:p>
            <a:r>
              <a:rPr lang="fr-FR" dirty="0"/>
              <a:t>Même si cela coute au G. significativement plus cher, le surcoût n’a très peu été reporté aux constructeurs ou leurs représentants. Suite lors du rapport financier.</a:t>
            </a:r>
          </a:p>
        </p:txBody>
      </p:sp>
      <p:sp>
        <p:nvSpPr>
          <p:cNvPr id="4" name="Espace réservé du numéro de diapositive 3"/>
          <p:cNvSpPr>
            <a:spLocks noGrp="1"/>
          </p:cNvSpPr>
          <p:nvPr>
            <p:ph type="sldNum" sz="quarter" idx="10"/>
          </p:nvPr>
        </p:nvSpPr>
        <p:spPr/>
        <p:txBody>
          <a:bodyPr/>
          <a:lstStyle/>
          <a:p>
            <a:pPr>
              <a:defRPr/>
            </a:pPr>
            <a:fld id="{CEA515C6-AE08-499E-A496-58F4473B1852}" type="slidenum">
              <a:rPr lang="fr-FR" smtClean="0"/>
              <a:pPr>
                <a:defRPr/>
              </a:pPr>
              <a:t>3</a:t>
            </a:fld>
            <a:endParaRPr lang="fr-FR"/>
          </a:p>
        </p:txBody>
      </p:sp>
    </p:spTree>
    <p:extLst>
      <p:ext uri="{BB962C8B-B14F-4D97-AF65-F5344CB8AC3E}">
        <p14:creationId xmlns:p14="http://schemas.microsoft.com/office/powerpoint/2010/main" val="141326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Remerciement à toutes et à tous</a:t>
            </a:r>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20</a:t>
            </a:fld>
            <a:endParaRPr lang="fr-FR"/>
          </a:p>
        </p:txBody>
      </p:sp>
    </p:spTree>
    <p:extLst>
      <p:ext uri="{BB962C8B-B14F-4D97-AF65-F5344CB8AC3E}">
        <p14:creationId xmlns:p14="http://schemas.microsoft.com/office/powerpoint/2010/main" val="76159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23</a:t>
            </a:fld>
            <a:endParaRPr lang="fr-FR"/>
          </a:p>
        </p:txBody>
      </p:sp>
    </p:spTree>
    <p:extLst>
      <p:ext uri="{BB962C8B-B14F-4D97-AF65-F5344CB8AC3E}">
        <p14:creationId xmlns:p14="http://schemas.microsoft.com/office/powerpoint/2010/main" val="73253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c’est lié au congrès de la </a:t>
            </a:r>
            <a:r>
              <a:rPr lang="fr-FR" dirty="0" err="1"/>
              <a:t>Sfmu</a:t>
            </a:r>
            <a:r>
              <a:rPr lang="fr-FR" dirty="0"/>
              <a:t>, c’est un peu plus tard.</a:t>
            </a:r>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25</a:t>
            </a:fld>
            <a:endParaRPr lang="fr-FR"/>
          </a:p>
        </p:txBody>
      </p:sp>
    </p:spTree>
    <p:extLst>
      <p:ext uri="{BB962C8B-B14F-4D97-AF65-F5344CB8AC3E}">
        <p14:creationId xmlns:p14="http://schemas.microsoft.com/office/powerpoint/2010/main" val="218881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programme il y aura les résultats d’une nouvelle enquête sur vos appareils</a:t>
            </a:r>
          </a:p>
          <a:p>
            <a:r>
              <a:rPr lang="fr-FR" dirty="0"/>
              <a:t>Sébastien va vous présenter cela en 2-3 diapositives</a:t>
            </a:r>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26</a:t>
            </a:fld>
            <a:endParaRPr lang="fr-FR"/>
          </a:p>
        </p:txBody>
      </p:sp>
    </p:spTree>
    <p:extLst>
      <p:ext uri="{BB962C8B-B14F-4D97-AF65-F5344CB8AC3E}">
        <p14:creationId xmlns:p14="http://schemas.microsoft.com/office/powerpoint/2010/main" val="354991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Cracovie, après 2 ans de report</a:t>
            </a:r>
          </a:p>
          <a:p>
            <a:r>
              <a:rPr lang="fr-FR" dirty="0"/>
              <a:t>Paris par notre collègue Philippe</a:t>
            </a:r>
          </a:p>
          <a:p>
            <a:r>
              <a:rPr lang="fr-FR" dirty="0"/>
              <a:t>SFP - Même semaine que la </a:t>
            </a:r>
            <a:r>
              <a:rPr lang="fr-FR" dirty="0" err="1"/>
              <a:t>Sfmu</a:t>
            </a:r>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Noter que pour cette année des 150 ans la SFP publiera un ouvrage retraçant l’histoire de la physique et il y aura des pages spéciales sur leur site.</a:t>
            </a:r>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33</a:t>
            </a:fld>
            <a:endParaRPr lang="fr-FR"/>
          </a:p>
        </p:txBody>
      </p:sp>
    </p:spTree>
    <p:extLst>
      <p:ext uri="{BB962C8B-B14F-4D97-AF65-F5344CB8AC3E}">
        <p14:creationId xmlns:p14="http://schemas.microsoft.com/office/powerpoint/2010/main" val="2855362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GN-MEBA et des auteurs associés aux inventions présentées a écrit un chapitre, comme les autres divisions.</a:t>
            </a:r>
          </a:p>
          <a:p>
            <a:r>
              <a:rPr lang="fr-FR" dirty="0"/>
              <a:t>Notre choix c’est porté sur les inventions très liées à des personnes ou des laboratoires français de notre domaine.</a:t>
            </a:r>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34</a:t>
            </a:fld>
            <a:endParaRPr lang="fr-FR"/>
          </a:p>
        </p:txBody>
      </p:sp>
    </p:spTree>
    <p:extLst>
      <p:ext uri="{BB962C8B-B14F-4D97-AF65-F5344CB8AC3E}">
        <p14:creationId xmlns:p14="http://schemas.microsoft.com/office/powerpoint/2010/main" val="321860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35</a:t>
            </a:fld>
            <a:endParaRPr lang="fr-FR"/>
          </a:p>
        </p:txBody>
      </p:sp>
    </p:spTree>
    <p:extLst>
      <p:ext uri="{BB962C8B-B14F-4D97-AF65-F5344CB8AC3E}">
        <p14:creationId xmlns:p14="http://schemas.microsoft.com/office/powerpoint/2010/main" val="321860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Beaucoup d’échantillons tests demandés et peu de résultats retournés à Jacky. C’était un peu décevant.</a:t>
            </a:r>
          </a:p>
          <a:p>
            <a:r>
              <a:rPr lang="fr-FR" dirty="0"/>
              <a:t>Certainement certains d’entre vous sont dans ce cas, pourquoi ? Oubli malgré les relances ? Est-ce si long d’acquérir quelques spectres ? Autres raisons ? Vos opinions, quoi changer ?</a:t>
            </a:r>
          </a:p>
          <a:p>
            <a:endParaRPr lang="fr-FR" dirty="0"/>
          </a:p>
        </p:txBody>
      </p:sp>
      <p:sp>
        <p:nvSpPr>
          <p:cNvPr id="4" name="Espace réservé du numéro de diapositive 3"/>
          <p:cNvSpPr>
            <a:spLocks noGrp="1"/>
          </p:cNvSpPr>
          <p:nvPr>
            <p:ph type="sldNum" sz="quarter" idx="10"/>
          </p:nvPr>
        </p:nvSpPr>
        <p:spPr/>
        <p:txBody>
          <a:bodyPr/>
          <a:lstStyle/>
          <a:p>
            <a:pPr>
              <a:defRPr/>
            </a:pPr>
            <a:fld id="{CEA515C6-AE08-499E-A496-58F4473B1852}" type="slidenum">
              <a:rPr lang="fr-FR" smtClean="0"/>
              <a:pPr>
                <a:defRPr/>
              </a:pPr>
              <a:t>4</a:t>
            </a:fld>
            <a:endParaRPr lang="fr-FR"/>
          </a:p>
        </p:txBody>
      </p:sp>
    </p:spTree>
    <p:extLst>
      <p:ext uri="{BB962C8B-B14F-4D97-AF65-F5344CB8AC3E}">
        <p14:creationId xmlns:p14="http://schemas.microsoft.com/office/powerpoint/2010/main" val="14132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Beaucoup d’échantillons tests demandés et peu de résultats retournés à Jacky. C’était un peu décevant.</a:t>
            </a:r>
          </a:p>
          <a:p>
            <a:r>
              <a:rPr lang="fr-FR" dirty="0"/>
              <a:t>Certainement certains d’entre vous sont dans ce cas, pourquoi ? Oubli malgré les relances ? Est-ce si long d’acquérir quelques spectres ? Autres raisons ? Vos opinions, quoi changer ?</a:t>
            </a:r>
          </a:p>
          <a:p>
            <a:endParaRPr lang="fr-FR" dirty="0"/>
          </a:p>
        </p:txBody>
      </p:sp>
      <p:sp>
        <p:nvSpPr>
          <p:cNvPr id="4" name="Espace réservé du numéro de diapositive 3"/>
          <p:cNvSpPr>
            <a:spLocks noGrp="1"/>
          </p:cNvSpPr>
          <p:nvPr>
            <p:ph type="sldNum" sz="quarter" idx="10"/>
          </p:nvPr>
        </p:nvSpPr>
        <p:spPr/>
        <p:txBody>
          <a:bodyPr/>
          <a:lstStyle/>
          <a:p>
            <a:pPr>
              <a:defRPr/>
            </a:pPr>
            <a:fld id="{CEA515C6-AE08-499E-A496-58F4473B1852}" type="slidenum">
              <a:rPr lang="fr-FR" smtClean="0"/>
              <a:pPr>
                <a:defRPr/>
              </a:pPr>
              <a:t>5</a:t>
            </a:fld>
            <a:endParaRPr lang="fr-FR"/>
          </a:p>
        </p:txBody>
      </p:sp>
    </p:spTree>
    <p:extLst>
      <p:ext uri="{BB962C8B-B14F-4D97-AF65-F5344CB8AC3E}">
        <p14:creationId xmlns:p14="http://schemas.microsoft.com/office/powerpoint/2010/main" val="128722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Merci à L’ENSAM de nous avoir accueilli dans leur école à deux pas du centre ville.</a:t>
            </a:r>
          </a:p>
          <a:p>
            <a:r>
              <a:rPr lang="fr-FR" dirty="0"/>
              <a:t>- Parfois en décembre des constructeurs organisent à Paris la veille de nos journées des évènements. Cela a déjà été la cas, si je ne me trompe pas chez </a:t>
            </a:r>
            <a:r>
              <a:rPr lang="fr-FR" dirty="0" err="1"/>
              <a:t>Cameca</a:t>
            </a:r>
            <a:r>
              <a:rPr lang="fr-FR" dirty="0"/>
              <a:t>, </a:t>
            </a:r>
            <a:r>
              <a:rPr lang="fr-FR" dirty="0" err="1"/>
              <a:t>Jeol</a:t>
            </a:r>
            <a:r>
              <a:rPr lang="fr-FR" dirty="0"/>
              <a:t>, Zeiss, </a:t>
            </a:r>
            <a:r>
              <a:rPr lang="fr-FR" dirty="0" err="1"/>
              <a:t>SAMx</a:t>
            </a:r>
            <a:r>
              <a:rPr lang="fr-FR" dirty="0"/>
              <a:t>. La gestion est uniquement assurée par eux ainsi que l’ouverture aux participants. Cette fois-ci étant à Aix, c’était chez </a:t>
            </a:r>
            <a:r>
              <a:rPr lang="fr-FR" dirty="0" err="1"/>
              <a:t>Tescan</a:t>
            </a:r>
            <a:r>
              <a:rPr lang="fr-FR" dirty="0"/>
              <a:t>/Orsay-</a:t>
            </a:r>
            <a:r>
              <a:rPr lang="fr-FR" dirty="0" err="1"/>
              <a:t>Physics</a:t>
            </a:r>
            <a:r>
              <a:rPr lang="fr-FR" dirty="0"/>
              <a:t>/</a:t>
            </a:r>
            <a:r>
              <a:rPr lang="fr-FR" dirty="0" err="1"/>
              <a:t>Tescan</a:t>
            </a:r>
            <a:r>
              <a:rPr lang="fr-FR" dirty="0"/>
              <a:t> Analytique.</a:t>
            </a:r>
          </a:p>
        </p:txBody>
      </p:sp>
      <p:sp>
        <p:nvSpPr>
          <p:cNvPr id="4" name="Espace réservé du numéro de diapositive 3"/>
          <p:cNvSpPr>
            <a:spLocks noGrp="1"/>
          </p:cNvSpPr>
          <p:nvPr>
            <p:ph type="sldNum" sz="quarter" idx="10"/>
          </p:nvPr>
        </p:nvSpPr>
        <p:spPr/>
        <p:txBody>
          <a:bodyPr/>
          <a:lstStyle/>
          <a:p>
            <a:pPr>
              <a:defRPr/>
            </a:pPr>
            <a:fld id="{CEA515C6-AE08-499E-A496-58F4473B1852}" type="slidenum">
              <a:rPr lang="fr-FR" smtClean="0"/>
              <a:pPr>
                <a:defRPr/>
              </a:pPr>
              <a:t>6</a:t>
            </a:fld>
            <a:endParaRPr lang="fr-FR"/>
          </a:p>
        </p:txBody>
      </p:sp>
    </p:spTree>
    <p:extLst>
      <p:ext uri="{BB962C8B-B14F-4D97-AF65-F5344CB8AC3E}">
        <p14:creationId xmlns:p14="http://schemas.microsoft.com/office/powerpoint/2010/main" val="141326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EA515C6-AE08-499E-A496-58F4473B1852}" type="slidenum">
              <a:rPr lang="fr-FR" smtClean="0"/>
              <a:pPr>
                <a:defRPr/>
              </a:pPr>
              <a:t>7</a:t>
            </a:fld>
            <a:endParaRPr lang="fr-FR"/>
          </a:p>
        </p:txBody>
      </p:sp>
    </p:spTree>
    <p:extLst>
      <p:ext uri="{BB962C8B-B14F-4D97-AF65-F5344CB8AC3E}">
        <p14:creationId xmlns:p14="http://schemas.microsoft.com/office/powerpoint/2010/main" val="141326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fait évoluer le site les années passées, un petit résumé dans les pages suivantes, et des données sont passées sur la pages réservées aux adhérents telles que les résultats des échantillons test et des enquêtes, dont nous allons reparler dans un instant. </a:t>
            </a:r>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10</a:t>
            </a:fld>
            <a:endParaRPr lang="fr-FR"/>
          </a:p>
        </p:txBody>
      </p:sp>
    </p:spTree>
    <p:extLst>
      <p:ext uri="{BB962C8B-B14F-4D97-AF65-F5344CB8AC3E}">
        <p14:creationId xmlns:p14="http://schemas.microsoft.com/office/powerpoint/2010/main" val="256035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aussi compléter les </a:t>
            </a:r>
            <a:r>
              <a:rPr lang="fr-FR" dirty="0" err="1"/>
              <a:t>pdf</a:t>
            </a:r>
            <a:r>
              <a:rPr lang="fr-FR" dirty="0"/>
              <a:t> d’articles historiques, tous ceux que nous avions sont maintenant sur la site. Un appel à certains d’entre vous si vous en avez d’autres qui pourraient être intéressant de ce point de vue.</a:t>
            </a:r>
          </a:p>
        </p:txBody>
      </p:sp>
      <p:sp>
        <p:nvSpPr>
          <p:cNvPr id="4" name="Espace réservé du numéro de diapositive 3"/>
          <p:cNvSpPr>
            <a:spLocks noGrp="1"/>
          </p:cNvSpPr>
          <p:nvPr>
            <p:ph type="sldNum" sz="quarter" idx="5"/>
          </p:nvPr>
        </p:nvSpPr>
        <p:spPr/>
        <p:txBody>
          <a:bodyPr/>
          <a:lstStyle/>
          <a:p>
            <a:pPr>
              <a:defRPr/>
            </a:pPr>
            <a:fld id="{CEA515C6-AE08-499E-A496-58F4473B1852}" type="slidenum">
              <a:rPr lang="fr-FR" smtClean="0"/>
              <a:pPr>
                <a:defRPr/>
              </a:pPr>
              <a:t>14</a:t>
            </a:fld>
            <a:endParaRPr lang="fr-FR"/>
          </a:p>
        </p:txBody>
      </p:sp>
    </p:spTree>
    <p:extLst>
      <p:ext uri="{BB962C8B-B14F-4D97-AF65-F5344CB8AC3E}">
        <p14:creationId xmlns:p14="http://schemas.microsoft.com/office/powerpoint/2010/main" val="14611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97F007-A454-4BBF-831C-AB8311882D15}" type="slidenum">
              <a:rPr lang="fr-FR" smtClean="0"/>
              <a:pPr eaLnBrk="1" hangingPunct="1"/>
              <a:t>17</a:t>
            </a:fld>
            <a:endParaRPr 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a:t>1/ principal produit: vos cotisations (115 cette année au lieu de 140 l’année dernière et 176 en 2019)</a:t>
            </a:r>
          </a:p>
          <a:p>
            <a:pPr eaLnBrk="1" hangingPunct="1"/>
            <a:r>
              <a:rPr lang="fr-FR" dirty="0"/>
              <a:t>2/ dont une partie est reversée à la SFP – MAIS plus de frais de gestions versés car nous faisons tout</a:t>
            </a:r>
          </a:p>
          <a:p>
            <a:pPr eaLnBrk="1" hangingPunct="1"/>
            <a:r>
              <a:rPr lang="fr-FR" baseline="0" dirty="0"/>
              <a:t>3/ bilan positif et équilibre avec celui de l’année passée =&gt; voir diapo suivante</a:t>
            </a:r>
            <a:endParaRPr lang="fr-FR" dirty="0"/>
          </a:p>
        </p:txBody>
      </p:sp>
    </p:spTree>
    <p:extLst>
      <p:ext uri="{BB962C8B-B14F-4D97-AF65-F5344CB8AC3E}">
        <p14:creationId xmlns:p14="http://schemas.microsoft.com/office/powerpoint/2010/main" val="226866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D02CF2-AE0C-471D-A7B7-F646F8DE3955}" type="slidenum">
              <a:rPr lang="fr-FR" smtClean="0"/>
              <a:pPr eaLnBrk="1" hangingPunct="1"/>
              <a:t>18</a:t>
            </a:fld>
            <a:endParaRPr 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a:t>Le bilan reste globalement positif</a:t>
            </a:r>
          </a:p>
        </p:txBody>
      </p:sp>
    </p:spTree>
    <p:extLst>
      <p:ext uri="{BB962C8B-B14F-4D97-AF65-F5344CB8AC3E}">
        <p14:creationId xmlns:p14="http://schemas.microsoft.com/office/powerpoint/2010/main" val="314432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01FD286-EE69-4278-BC05-CDA59D8C7035}" type="slidenum">
              <a:rPr lang="fr-FR"/>
              <a:pPr>
                <a:defRPr/>
              </a:pPr>
              <a:t>‹N°›</a:t>
            </a:fld>
            <a:endParaRPr lang="fr-FR"/>
          </a:p>
        </p:txBody>
      </p:sp>
    </p:spTree>
    <p:extLst>
      <p:ext uri="{BB962C8B-B14F-4D97-AF65-F5344CB8AC3E}">
        <p14:creationId xmlns:p14="http://schemas.microsoft.com/office/powerpoint/2010/main" val="38780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AEE64C4-1C31-4768-AFC0-90D985EAB247}" type="slidenum">
              <a:rPr lang="fr-FR"/>
              <a:pPr>
                <a:defRPr/>
              </a:pPr>
              <a:t>‹N°›</a:t>
            </a:fld>
            <a:endParaRPr lang="fr-FR"/>
          </a:p>
        </p:txBody>
      </p:sp>
    </p:spTree>
    <p:extLst>
      <p:ext uri="{BB962C8B-B14F-4D97-AF65-F5344CB8AC3E}">
        <p14:creationId xmlns:p14="http://schemas.microsoft.com/office/powerpoint/2010/main" val="190815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885E244-DA15-4EF4-A44A-F3B5E7B9D6EC}" type="slidenum">
              <a:rPr lang="fr-FR"/>
              <a:pPr>
                <a:defRPr/>
              </a:pPr>
              <a:t>‹N°›</a:t>
            </a:fld>
            <a:endParaRPr lang="fr-FR"/>
          </a:p>
        </p:txBody>
      </p:sp>
    </p:spTree>
    <p:extLst>
      <p:ext uri="{BB962C8B-B14F-4D97-AF65-F5344CB8AC3E}">
        <p14:creationId xmlns:p14="http://schemas.microsoft.com/office/powerpoint/2010/main" val="249559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5C48BC5-4A75-43C2-BF6E-FB1FE976EAFE}" type="slidenum">
              <a:rPr lang="fr-FR"/>
              <a:pPr>
                <a:defRPr/>
              </a:pPr>
              <a:t>‹N°›</a:t>
            </a:fld>
            <a:endParaRPr lang="fr-FR"/>
          </a:p>
        </p:txBody>
      </p:sp>
    </p:spTree>
    <p:extLst>
      <p:ext uri="{BB962C8B-B14F-4D97-AF65-F5344CB8AC3E}">
        <p14:creationId xmlns:p14="http://schemas.microsoft.com/office/powerpoint/2010/main" val="109508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22" name="Espace réservé du texte 76"/>
          <p:cNvSpPr>
            <a:spLocks noGrp="1"/>
          </p:cNvSpPr>
          <p:nvPr>
            <p:ph idx="1"/>
          </p:nvPr>
        </p:nvSpPr>
        <p:spPr>
          <a:xfrm>
            <a:off x="323528" y="965260"/>
            <a:ext cx="8435280" cy="478807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2966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F86356D-A354-45E0-9FE1-05DA36A5EE1F}" type="slidenum">
              <a:rPr lang="fr-FR"/>
              <a:pPr>
                <a:defRPr/>
              </a:pPr>
              <a:t>‹N°›</a:t>
            </a:fld>
            <a:endParaRPr lang="fr-FR"/>
          </a:p>
        </p:txBody>
      </p:sp>
    </p:spTree>
    <p:extLst>
      <p:ext uri="{BB962C8B-B14F-4D97-AF65-F5344CB8AC3E}">
        <p14:creationId xmlns:p14="http://schemas.microsoft.com/office/powerpoint/2010/main" val="173104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A83881C-2C0F-4735-BD8F-5E6E86EEFC35}" type="slidenum">
              <a:rPr lang="fr-FR"/>
              <a:pPr>
                <a:defRPr/>
              </a:pPr>
              <a:t>‹N°›</a:t>
            </a:fld>
            <a:endParaRPr lang="fr-FR"/>
          </a:p>
        </p:txBody>
      </p:sp>
    </p:spTree>
    <p:extLst>
      <p:ext uri="{BB962C8B-B14F-4D97-AF65-F5344CB8AC3E}">
        <p14:creationId xmlns:p14="http://schemas.microsoft.com/office/powerpoint/2010/main" val="8437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9B79D8E-F25C-48BA-8F92-7F7AC827FAB2}" type="slidenum">
              <a:rPr lang="fr-FR"/>
              <a:pPr>
                <a:defRPr/>
              </a:pPr>
              <a:t>‹N°›</a:t>
            </a:fld>
            <a:endParaRPr lang="fr-FR"/>
          </a:p>
        </p:txBody>
      </p:sp>
    </p:spTree>
    <p:extLst>
      <p:ext uri="{BB962C8B-B14F-4D97-AF65-F5344CB8AC3E}">
        <p14:creationId xmlns:p14="http://schemas.microsoft.com/office/powerpoint/2010/main" val="6323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36982C8-FCDD-4542-BAB4-36B6554985B6}" type="slidenum">
              <a:rPr lang="fr-FR"/>
              <a:pPr>
                <a:defRPr/>
              </a:pPr>
              <a:t>‹N°›</a:t>
            </a:fld>
            <a:endParaRPr lang="fr-FR"/>
          </a:p>
        </p:txBody>
      </p:sp>
    </p:spTree>
    <p:extLst>
      <p:ext uri="{BB962C8B-B14F-4D97-AF65-F5344CB8AC3E}">
        <p14:creationId xmlns:p14="http://schemas.microsoft.com/office/powerpoint/2010/main" val="136841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4FD85CB-E495-4E51-89BF-B52BB9FCB465}" type="slidenum">
              <a:rPr lang="fr-FR"/>
              <a:pPr>
                <a:defRPr/>
              </a:pPr>
              <a:t>‹N°›</a:t>
            </a:fld>
            <a:endParaRPr lang="fr-FR"/>
          </a:p>
        </p:txBody>
      </p:sp>
    </p:spTree>
    <p:extLst>
      <p:ext uri="{BB962C8B-B14F-4D97-AF65-F5344CB8AC3E}">
        <p14:creationId xmlns:p14="http://schemas.microsoft.com/office/powerpoint/2010/main" val="20798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0B2FF84-03DF-48C5-8474-F893F2D8C0D5}" type="slidenum">
              <a:rPr lang="fr-FR"/>
              <a:pPr>
                <a:defRPr/>
              </a:pPr>
              <a:t>‹N°›</a:t>
            </a:fld>
            <a:endParaRPr lang="fr-FR"/>
          </a:p>
        </p:txBody>
      </p:sp>
    </p:spTree>
    <p:extLst>
      <p:ext uri="{BB962C8B-B14F-4D97-AF65-F5344CB8AC3E}">
        <p14:creationId xmlns:p14="http://schemas.microsoft.com/office/powerpoint/2010/main" val="175173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2F55A7-6E16-4528-93B5-59631D58DA7C}" type="slidenum">
              <a:rPr lang="fr-FR"/>
              <a:pPr>
                <a:defRPr/>
              </a:pPr>
              <a:t>‹N°›</a:t>
            </a:fld>
            <a:endParaRPr lang="fr-FR"/>
          </a:p>
        </p:txBody>
      </p:sp>
    </p:spTree>
    <p:extLst>
      <p:ext uri="{BB962C8B-B14F-4D97-AF65-F5344CB8AC3E}">
        <p14:creationId xmlns:p14="http://schemas.microsoft.com/office/powerpoint/2010/main" val="89472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3078329-B323-4572-B70D-AA80AC939DFB}" type="slidenum">
              <a:rPr lang="fr-FR"/>
              <a:pPr>
                <a:defRPr/>
              </a:pPr>
              <a:t>‹N°›</a:t>
            </a:fld>
            <a:endParaRPr lang="fr-FR"/>
          </a:p>
        </p:txBody>
      </p:sp>
    </p:spTree>
    <p:extLst>
      <p:ext uri="{BB962C8B-B14F-4D97-AF65-F5344CB8AC3E}">
        <p14:creationId xmlns:p14="http://schemas.microsoft.com/office/powerpoint/2010/main" val="414606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820DE06-98CE-480E-91F4-57D476EA232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cqlmns.sciencesconf.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592388" y="2492375"/>
            <a:ext cx="4176712"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a:solidFill>
                  <a:srgbClr val="008000"/>
                </a:solidFill>
              </a:rPr>
              <a:t>Assemblée Générale</a:t>
            </a:r>
          </a:p>
          <a:p>
            <a:pPr algn="ctr" eaLnBrk="1" hangingPunct="1"/>
            <a:endParaRPr lang="fr-FR" sz="3200" b="1" dirty="0">
              <a:solidFill>
                <a:srgbClr val="008000"/>
              </a:solidFill>
            </a:endParaRPr>
          </a:p>
          <a:p>
            <a:pPr algn="ctr" eaLnBrk="1" hangingPunct="1"/>
            <a:r>
              <a:rPr lang="fr-FR" sz="2800" b="1" dirty="0">
                <a:solidFill>
                  <a:srgbClr val="008000"/>
                </a:solidFill>
              </a:rPr>
              <a:t>du 1 Décembre 2022</a:t>
            </a:r>
            <a:endParaRPr lang="fr-FR" sz="2400" b="1" dirty="0">
              <a:solidFill>
                <a:srgbClr val="008000"/>
              </a:solidFill>
            </a:endParaRPr>
          </a:p>
        </p:txBody>
      </p:sp>
      <p:pic>
        <p:nvPicPr>
          <p:cNvPr id="2051"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15888"/>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7504" y="476672"/>
            <a:ext cx="9000837" cy="569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40000"/>
              </a:lnSpc>
            </a:pPr>
            <a:r>
              <a:rPr lang="fr-FR" b="1" dirty="0">
                <a:solidFill>
                  <a:srgbClr val="008000"/>
                </a:solidFill>
              </a:rPr>
              <a:t>Le suivi de nos activités est sur le site Internet</a:t>
            </a:r>
            <a:endParaRPr lang="fr-FR" dirty="0"/>
          </a:p>
          <a:p>
            <a:pPr algn="ctr" eaLnBrk="1" hangingPunct="1"/>
            <a:r>
              <a:rPr lang="fr-FR" sz="2400" b="1" u="sng" dirty="0">
                <a:solidFill>
                  <a:srgbClr val="FF0000"/>
                </a:solidFill>
              </a:rPr>
              <a:t>www.gn-meba.org</a:t>
            </a:r>
          </a:p>
          <a:p>
            <a:pPr marL="3856038" eaLnBrk="1" hangingPunct="1"/>
            <a:endParaRPr lang="fr-FR" dirty="0">
              <a:solidFill>
                <a:srgbClr val="008000"/>
              </a:solidFill>
            </a:endParaRPr>
          </a:p>
          <a:p>
            <a:pPr marL="3856038" eaLnBrk="1" hangingPunct="1"/>
            <a:endParaRPr lang="fr-FR" dirty="0">
              <a:solidFill>
                <a:srgbClr val="008000"/>
              </a:solidFill>
            </a:endParaRPr>
          </a:p>
          <a:p>
            <a:pPr marL="3856038" eaLnBrk="1" hangingPunct="1"/>
            <a:r>
              <a:rPr lang="fr-FR" b="1" dirty="0">
                <a:solidFill>
                  <a:srgbClr val="008000"/>
                </a:solidFill>
              </a:rPr>
              <a:t>parmi toutes les rubriques :</a:t>
            </a:r>
          </a:p>
          <a:p>
            <a:pPr marL="3856038" eaLnBrk="1" hangingPunct="1"/>
            <a:endParaRPr lang="fr-FR" dirty="0"/>
          </a:p>
          <a:p>
            <a:pPr marL="4141788" indent="-285750" eaLnBrk="1" hangingPunct="1">
              <a:lnSpc>
                <a:spcPct val="150000"/>
              </a:lnSpc>
              <a:buFont typeface="Wingdings" panose="05000000000000000000" pitchFamily="2" charset="2"/>
              <a:buChar char="ü"/>
            </a:pPr>
            <a:r>
              <a:rPr lang="fr-FR" dirty="0"/>
              <a:t>réunions</a:t>
            </a:r>
          </a:p>
          <a:p>
            <a:pPr marL="4141788" indent="-285750" eaLnBrk="1" hangingPunct="1">
              <a:lnSpc>
                <a:spcPct val="150000"/>
              </a:lnSpc>
              <a:buFont typeface="Wingdings" panose="05000000000000000000" pitchFamily="2" charset="2"/>
              <a:buChar char="ü"/>
            </a:pPr>
            <a:r>
              <a:rPr lang="fr-FR" dirty="0"/>
              <a:t>ouvrages</a:t>
            </a:r>
          </a:p>
          <a:p>
            <a:pPr marL="4141788" indent="-285750" eaLnBrk="1" hangingPunct="1">
              <a:lnSpc>
                <a:spcPct val="150000"/>
              </a:lnSpc>
              <a:buFont typeface="Wingdings" panose="05000000000000000000" pitchFamily="2" charset="2"/>
              <a:buChar char="ü"/>
            </a:pPr>
            <a:r>
              <a:rPr lang="fr-FR" u="sng" dirty="0"/>
              <a:t>évènements fournisseurs</a:t>
            </a:r>
            <a:r>
              <a:rPr lang="fr-FR" dirty="0"/>
              <a:t> (lien séminaires) </a:t>
            </a:r>
          </a:p>
          <a:p>
            <a:pPr marL="4141788" indent="-285750" eaLnBrk="1" hangingPunct="1">
              <a:lnSpc>
                <a:spcPct val="150000"/>
              </a:lnSpc>
              <a:buFont typeface="Wingdings" panose="05000000000000000000" pitchFamily="2" charset="2"/>
              <a:buChar char="ü"/>
            </a:pPr>
            <a:r>
              <a:rPr lang="fr-FR" dirty="0"/>
              <a:t>annonces</a:t>
            </a:r>
          </a:p>
          <a:p>
            <a:pPr marL="4141788" indent="-285750" eaLnBrk="1" hangingPunct="1">
              <a:lnSpc>
                <a:spcPct val="150000"/>
              </a:lnSpc>
              <a:buFont typeface="Wingdings" panose="05000000000000000000" pitchFamily="2" charset="2"/>
              <a:buChar char="ü"/>
            </a:pPr>
            <a:r>
              <a:rPr lang="fr-FR" dirty="0"/>
              <a:t>offres (emplois, matériels)</a:t>
            </a:r>
          </a:p>
          <a:p>
            <a:pPr marL="4141788" indent="-285750" eaLnBrk="1" hangingPunct="1">
              <a:lnSpc>
                <a:spcPct val="150000"/>
              </a:lnSpc>
              <a:buFont typeface="Wingdings" panose="05000000000000000000" pitchFamily="2" charset="2"/>
              <a:buChar char="ü"/>
            </a:pPr>
            <a:r>
              <a:rPr lang="fr-FR" dirty="0"/>
              <a:t>écoles</a:t>
            </a:r>
          </a:p>
          <a:p>
            <a:pPr marL="4141788" indent="-285750" eaLnBrk="1" hangingPunct="1">
              <a:lnSpc>
                <a:spcPct val="150000"/>
              </a:lnSpc>
              <a:buFont typeface="Wingdings" panose="05000000000000000000" pitchFamily="2" charset="2"/>
              <a:buChar char="ü"/>
            </a:pPr>
            <a:r>
              <a:rPr lang="fr-FR" b="1" u="sng" dirty="0">
                <a:solidFill>
                  <a:srgbClr val="006600"/>
                </a:solidFill>
              </a:rPr>
              <a:t>normes</a:t>
            </a:r>
          </a:p>
          <a:p>
            <a:pPr marL="4141788" indent="-285750" eaLnBrk="1" hangingPunct="1">
              <a:lnSpc>
                <a:spcPct val="150000"/>
              </a:lnSpc>
              <a:buFont typeface="Wingdings" panose="05000000000000000000" pitchFamily="2" charset="2"/>
              <a:buChar char="ü"/>
            </a:pPr>
            <a:r>
              <a:rPr lang="fr-FR" b="1" u="sng" dirty="0">
                <a:solidFill>
                  <a:srgbClr val="006600"/>
                </a:solidFill>
              </a:rPr>
              <a:t>articles sur l’historique de la microanalyse</a:t>
            </a:r>
          </a:p>
          <a:p>
            <a:pPr marL="4141788" indent="-285750" eaLnBrk="1" hangingPunct="1">
              <a:lnSpc>
                <a:spcPct val="150000"/>
              </a:lnSpc>
              <a:buFont typeface="Wingdings" panose="05000000000000000000" pitchFamily="2" charset="2"/>
              <a:buChar char="ü"/>
            </a:pPr>
            <a:r>
              <a:rPr lang="fr-FR" dirty="0"/>
              <a:t>etc.</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98" y="2099170"/>
            <a:ext cx="3312368" cy="282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9512" y="1556792"/>
            <a:ext cx="87129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800" dirty="0">
                <a:solidFill>
                  <a:srgbClr val="008000"/>
                </a:solidFill>
              </a:rPr>
              <a:t>Normes</a:t>
            </a:r>
          </a:p>
          <a:p>
            <a:pPr algn="ctr" eaLnBrk="1" hangingPunct="1"/>
            <a:endParaRPr lang="fr-FR" dirty="0"/>
          </a:p>
          <a:p>
            <a:pPr algn="ctr" eaLnBrk="1" hangingPunct="1"/>
            <a:endParaRPr lang="fr-FR" dirty="0">
              <a:solidFill>
                <a:srgbClr val="008000"/>
              </a:solidFill>
            </a:endParaRPr>
          </a:p>
        </p:txBody>
      </p:sp>
      <p:pic>
        <p:nvPicPr>
          <p:cNvPr id="4"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258" y="116632"/>
            <a:ext cx="6696000" cy="10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1126306" y="1916671"/>
            <a:ext cx="6819380" cy="2609088"/>
          </a:xfrm>
          <a:prstGeom prst="rect">
            <a:avLst/>
          </a:prstGeom>
        </p:spPr>
        <p:txBody>
          <a:bodyPr anchor="ctr"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fr-FR" sz="2400" kern="0" dirty="0">
                <a:solidFill>
                  <a:schemeClr val="tx1"/>
                </a:solidFill>
              </a:rPr>
              <a:t>Les NORMES ISO relatives </a:t>
            </a:r>
          </a:p>
          <a:p>
            <a:r>
              <a:rPr lang="fr-FR" sz="2400" kern="0" dirty="0">
                <a:solidFill>
                  <a:schemeClr val="tx1"/>
                </a:solidFill>
              </a:rPr>
              <a:t>aux MEB, Microsonde, MET, </a:t>
            </a:r>
          </a:p>
          <a:p>
            <a:r>
              <a:rPr lang="fr-FR" sz="2400" kern="0" dirty="0">
                <a:solidFill>
                  <a:schemeClr val="tx1"/>
                </a:solidFill>
              </a:rPr>
              <a:t>et à l’EDS, WDS, EBSD</a:t>
            </a:r>
          </a:p>
        </p:txBody>
      </p:sp>
      <p:sp>
        <p:nvSpPr>
          <p:cNvPr id="6" name="Sous-titre 2"/>
          <p:cNvSpPr txBox="1">
            <a:spLocks/>
          </p:cNvSpPr>
          <p:nvPr/>
        </p:nvSpPr>
        <p:spPr>
          <a:xfrm>
            <a:off x="684811" y="3913691"/>
            <a:ext cx="7800650" cy="1224136"/>
          </a:xfrm>
          <a:prstGeom prst="rect">
            <a:avLst/>
          </a:prstGeom>
        </p:spPr>
        <p:txBody>
          <a:bodyPr anchor="ctr" anchorCtr="0">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fr-FR" sz="2400" kern="0" dirty="0">
                <a:latin typeface="+mj-lt"/>
              </a:rPr>
              <a:t>Ces normes sont disponibles auprès de l’AFNOR, Paris.</a:t>
            </a:r>
          </a:p>
        </p:txBody>
      </p:sp>
      <p:sp>
        <p:nvSpPr>
          <p:cNvPr id="2" name="Rectangle 1"/>
          <p:cNvSpPr/>
          <p:nvPr/>
        </p:nvSpPr>
        <p:spPr>
          <a:xfrm>
            <a:off x="309014" y="5301208"/>
            <a:ext cx="8510488" cy="830997"/>
          </a:xfrm>
          <a:prstGeom prst="rect">
            <a:avLst/>
          </a:prstGeom>
          <a:noFill/>
        </p:spPr>
        <p:txBody>
          <a:bodyPr wrap="square" lIns="91440" tIns="45720" rIns="91440" bIns="45720">
            <a:spAutoFit/>
          </a:bodyPr>
          <a:lstStyle/>
          <a:p>
            <a:pPr algn="ctr"/>
            <a:r>
              <a:rPr lang="fr-FR" sz="2400" b="1" cap="none" spc="0" dirty="0">
                <a:ln w="12700">
                  <a:solidFill>
                    <a:sysClr val="windowText" lastClr="000000"/>
                  </a:solidFill>
                  <a:prstDash val="solid"/>
                </a:ln>
                <a:solidFill>
                  <a:srgbClr val="0000FF"/>
                </a:solidFill>
              </a:rPr>
              <a:t>Leurs résumés sont disponibles sur le site dans la zone adhérents </a:t>
            </a:r>
          </a:p>
        </p:txBody>
      </p:sp>
    </p:spTree>
    <p:extLst>
      <p:ext uri="{BB962C8B-B14F-4D97-AF65-F5344CB8AC3E}">
        <p14:creationId xmlns:p14="http://schemas.microsoft.com/office/powerpoint/2010/main" val="27726616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9512" y="1196752"/>
            <a:ext cx="8712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800" dirty="0">
                <a:solidFill>
                  <a:srgbClr val="008000"/>
                </a:solidFill>
              </a:rPr>
              <a:t>Normes</a:t>
            </a:r>
          </a:p>
        </p:txBody>
      </p:sp>
      <p:pic>
        <p:nvPicPr>
          <p:cNvPr id="4"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258" y="116632"/>
            <a:ext cx="6696000" cy="10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txBox="1">
            <a:spLocks/>
          </p:cNvSpPr>
          <p:nvPr/>
        </p:nvSpPr>
        <p:spPr>
          <a:xfrm>
            <a:off x="190273" y="1916832"/>
            <a:ext cx="8747970" cy="4536504"/>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sz="1200" b="1" kern="0" dirty="0">
                <a:solidFill>
                  <a:srgbClr val="0070C0"/>
                </a:solidFill>
              </a:rPr>
              <a:t>ISO/TC 202/ SC 1 – TERMINOLOGIE (3 normes)</a:t>
            </a:r>
          </a:p>
          <a:p>
            <a:r>
              <a:rPr lang="fr-FR" sz="1200" kern="0" dirty="0"/>
              <a:t>ISO 15932:2013 - Analyse par microfaisceaux -- Microscopie électronique analytique – Vocabulaire.</a:t>
            </a:r>
          </a:p>
          <a:p>
            <a:r>
              <a:rPr lang="fr-FR" sz="1200" kern="0" dirty="0"/>
              <a:t>ISO 22493:2014 - Analyse par microfaisceaux -- Microscopie électronique à balayage – Vocabulaire.</a:t>
            </a:r>
          </a:p>
          <a:p>
            <a:r>
              <a:rPr lang="fr-FR" sz="1200" kern="0" dirty="0"/>
              <a:t>ISO 23833:2013 - Analyse par microfaisceaux -- Analyse par microsonde électronique (microsonde de Castaing) – Vocabulaire.</a:t>
            </a:r>
          </a:p>
          <a:p>
            <a:pPr marL="0" indent="0">
              <a:buFontTx/>
              <a:buNone/>
            </a:pPr>
            <a:endParaRPr lang="fr-FR" sz="1200" b="1" kern="0" dirty="0"/>
          </a:p>
          <a:p>
            <a:pPr marL="0" indent="0">
              <a:buFontTx/>
              <a:buNone/>
            </a:pPr>
            <a:r>
              <a:rPr lang="fr-FR" sz="1200" b="1" kern="0" dirty="0">
                <a:solidFill>
                  <a:srgbClr val="7030A0"/>
                </a:solidFill>
              </a:rPr>
              <a:t>ISO/TC 202/ SC 2 – MICROANALYSE PAR SONDE A ELECTRONS (7 normes)</a:t>
            </a:r>
          </a:p>
          <a:p>
            <a:r>
              <a:rPr lang="fr-FR" sz="1200" kern="0" dirty="0"/>
              <a:t>ISO 11938:2012 - Analyse par microfaisceaux -- Analyse par microsonde électronique (microsonde de Castaing) -- Méthodes d'analyse par cartographie élémentaire en utilisant la spectrométrie à dispersion de longueur d'onde.</a:t>
            </a:r>
          </a:p>
          <a:p>
            <a:r>
              <a:rPr lang="fr-FR" sz="1200" kern="0" dirty="0"/>
              <a:t>ISO 14594:2014 - Analyse par microfaisceaux -- Analyse par microsonde électronique (Microsonde de Castaing) -- Lignes directrices pour la détermination des paramètres expérimentaux pour la spectrométrie à dispersion de longueur d'onde.</a:t>
            </a:r>
          </a:p>
          <a:p>
            <a:r>
              <a:rPr lang="fr-FR" sz="1200" kern="0" dirty="0"/>
              <a:t>ISO 14595:2014 - Analyse par microfaisceaux -- Microanalyse par sonde à électrons -- Lignes directrices pour les spécifications des matériaux de référence certifiés (CRM).</a:t>
            </a:r>
          </a:p>
          <a:p>
            <a:r>
              <a:rPr lang="fr-FR" sz="1200" kern="0" dirty="0"/>
              <a:t>ISO 16592:2012 - Analyse par microfaisceaux -- Analyse par microsonde électronique (microsonde de Castaing) -- Lignes directrices pour le dosage du carbone dans les aciers par la droite d'étalonnage.</a:t>
            </a:r>
          </a:p>
          <a:p>
            <a:r>
              <a:rPr lang="fr-FR" sz="1200" kern="0" dirty="0"/>
              <a:t>ISO 17470:2014 - Analyse par microfaisceaux -- Analyse par microsonde électronique (Microsonde de Castaing) -- Lignes directrices pour l'analyse qualitative ponctuelle par spectrométrie de rayons X à dispersion de longueur d'onde (WDX).</a:t>
            </a:r>
          </a:p>
          <a:p>
            <a:r>
              <a:rPr lang="fr-FR" sz="1200" kern="0" dirty="0"/>
              <a:t>ISO 22489:2016 - Analyse par microfaisceaux -- Microsonde de Castaing -- Analyse quantitative ponctuelle d'échantillons massifs par spectrométrie à dispersion de longueur d'onde (remplace ISO 22489-2006).</a:t>
            </a:r>
          </a:p>
          <a:p>
            <a:r>
              <a:rPr lang="fr-FR" sz="1200" kern="0" dirty="0"/>
              <a:t>ISO 19463:2018 - Analyse par microfaisceaux -- Analyse par microsonde électronique (Microsonde de Castaing) -- Lignes directrices pour la mise en œuvre des procédures d'assurance qualité </a:t>
            </a:r>
            <a:r>
              <a:rPr lang="fr-FR" sz="1200" i="1" kern="0" dirty="0"/>
              <a:t>(en anglais).</a:t>
            </a:r>
            <a:endParaRPr lang="fr-FR" sz="1200" kern="0" dirty="0"/>
          </a:p>
        </p:txBody>
      </p:sp>
    </p:spTree>
    <p:extLst>
      <p:ext uri="{BB962C8B-B14F-4D97-AF65-F5344CB8AC3E}">
        <p14:creationId xmlns:p14="http://schemas.microsoft.com/office/powerpoint/2010/main" val="8836696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7774" y="1179680"/>
            <a:ext cx="8712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800" dirty="0">
                <a:solidFill>
                  <a:srgbClr val="008000"/>
                </a:solidFill>
              </a:rPr>
              <a:t>Normes</a:t>
            </a:r>
            <a:endParaRPr lang="fr-FR" dirty="0">
              <a:solidFill>
                <a:srgbClr val="008000"/>
              </a:solidFill>
            </a:endParaRPr>
          </a:p>
        </p:txBody>
      </p:sp>
      <p:pic>
        <p:nvPicPr>
          <p:cNvPr id="4"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258" y="116632"/>
            <a:ext cx="6696000" cy="10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txBox="1">
            <a:spLocks/>
          </p:cNvSpPr>
          <p:nvPr/>
        </p:nvSpPr>
        <p:spPr>
          <a:xfrm>
            <a:off x="0" y="1718289"/>
            <a:ext cx="9144000" cy="5095087"/>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sz="1200" b="1" kern="0" dirty="0">
                <a:solidFill>
                  <a:srgbClr val="00B050"/>
                </a:solidFill>
              </a:rPr>
              <a:t>ISO/TC 202/ SC 3 – MICROSCOPIE ANALYTIQUE A ELECTRONS (4 normes)</a:t>
            </a:r>
          </a:p>
          <a:p>
            <a:r>
              <a:rPr lang="fr-FR" sz="1200" kern="0" dirty="0"/>
              <a:t>ISO 19214:2017 - Analyse par microfaisceaux -- Microscopie électronique analytique -- Méthode de détermination de la direction apparente de croissance des cristaux filiformes par microscopie électronique en transmission.</a:t>
            </a:r>
          </a:p>
          <a:p>
            <a:r>
              <a:rPr lang="fr-FR" sz="1200" kern="0" dirty="0"/>
              <a:t>ISO 25498:2018 - Analyse par microfaisceaux -- Microscopie électronique analytique -- Analyse par diffraction par sélection d'aire au moyen d'un microscope électronique en transmission (remplace ISO 25498 2010).</a:t>
            </a:r>
          </a:p>
          <a:p>
            <a:r>
              <a:rPr lang="fr-FR" sz="1200" kern="0" dirty="0"/>
              <a:t>ISO 29301:2017 - Analyse par microfaisceaux -- Microscopie électronique en transmission analytique -- Méthodes d'étalonnage du grandissement d'image au moyen de matériaux de référence de structures périodiques.</a:t>
            </a:r>
          </a:p>
          <a:p>
            <a:r>
              <a:rPr lang="fr-FR" sz="1200" kern="0" dirty="0"/>
              <a:t>ISO 20263:2017 - Analyse par microfaisceaux -- Microscopie électronique analytique -- Méthode de détermination de la position d'interface dans l'image de coupe transversale des matériaux en couches </a:t>
            </a:r>
            <a:r>
              <a:rPr lang="fr-FR" sz="1200" i="1" kern="0" dirty="0"/>
              <a:t>(en anglais).</a:t>
            </a:r>
            <a:br>
              <a:rPr lang="fr-FR" sz="1200" kern="0" dirty="0"/>
            </a:br>
            <a:endParaRPr lang="fr-FR" sz="1200" kern="0" dirty="0"/>
          </a:p>
          <a:p>
            <a:pPr marL="0" indent="0">
              <a:buFontTx/>
              <a:buNone/>
            </a:pPr>
            <a:r>
              <a:rPr lang="fr-FR" sz="1200" b="1" kern="0" dirty="0">
                <a:solidFill>
                  <a:srgbClr val="FF0000"/>
                </a:solidFill>
              </a:rPr>
              <a:t>ISO/TC 202/ SC 4 – MICROSCOPIE ELECTRONIQUE A BALAYAGE (7 normes)</a:t>
            </a:r>
            <a:endParaRPr lang="fr-FR" sz="1200" kern="0" dirty="0">
              <a:solidFill>
                <a:srgbClr val="FF0000"/>
              </a:solidFill>
            </a:endParaRPr>
          </a:p>
          <a:p>
            <a:r>
              <a:rPr lang="fr-FR" sz="1200" kern="0" dirty="0"/>
              <a:t>ISO 16700:2016 - Analyse par microfaisceaux -- Microscopie électronique à balayage -- Lignes directrices pour l'étalonnage du grandissement d'image.</a:t>
            </a:r>
          </a:p>
          <a:p>
            <a:r>
              <a:rPr lang="fr-FR" sz="1200" kern="0" dirty="0"/>
              <a:t>ISO/TS 24597:2011 - Analyse par microfaisceaux -- Microscopie électronique à balayage -- Méthodes d'évaluation de la netteté d'image.</a:t>
            </a:r>
          </a:p>
          <a:p>
            <a:r>
              <a:rPr lang="fr-FR" sz="1200" kern="0" dirty="0"/>
              <a:t>ISO 13067:2011 - Analyse par microfaisceaux -- Diffraction d'électrons rétrodiffusés -- Mesurage de la taille moyenne des grains.</a:t>
            </a:r>
          </a:p>
          <a:p>
            <a:r>
              <a:rPr lang="fr-FR" sz="1200" kern="0" dirty="0"/>
              <a:t>ISO 15632:2012 - Analyse par microfaisceaux -- Paramètres de performance instrumentale sélectionnés pour la spécification et le contrôle des spectromètres X à sélection d'énergie utilisés en microanalyse par sonde à électrons.</a:t>
            </a:r>
          </a:p>
          <a:p>
            <a:r>
              <a:rPr lang="fr-FR" sz="1200" kern="0" dirty="0"/>
              <a:t>ISO 22029:2012 - Analyse par microfaisceaux -- Format de fichier standard EMSA/MAS pour échange de données spectrométriques.</a:t>
            </a:r>
          </a:p>
          <a:p>
            <a:r>
              <a:rPr lang="fr-FR" sz="1200" kern="0" dirty="0"/>
              <a:t>ISO 22309:2011 - Analyse par microfaisceaux -- Analyse élémentaire quantitative par spectrométrie à sélection d'énergie (EDS) des éléments ayant un numéro atomique de 11 (Na) ou plus.</a:t>
            </a:r>
          </a:p>
          <a:p>
            <a:r>
              <a:rPr lang="fr-FR" sz="1200" kern="0" dirty="0"/>
              <a:t>ISO 24173:2009 - Analyse par microfaisceaux -- Lignes directrices pour la mesure d'orientation par diffraction d'électrons rétrodiffusés.</a:t>
            </a:r>
          </a:p>
        </p:txBody>
      </p:sp>
    </p:spTree>
    <p:extLst>
      <p:ext uri="{BB962C8B-B14F-4D97-AF65-F5344CB8AC3E}">
        <p14:creationId xmlns:p14="http://schemas.microsoft.com/office/powerpoint/2010/main" val="12000285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9397" y="1473750"/>
            <a:ext cx="8712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400" b="1" dirty="0">
                <a:solidFill>
                  <a:srgbClr val="008000"/>
                </a:solidFill>
              </a:rPr>
              <a:t>Historique microanalyse et sonde de Castaing</a:t>
            </a:r>
          </a:p>
        </p:txBody>
      </p:sp>
      <p:pic>
        <p:nvPicPr>
          <p:cNvPr id="4" name="Picture 3" descr="gn_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6258" y="116632"/>
            <a:ext cx="6696000" cy="10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15786" y="1988840"/>
            <a:ext cx="8496944" cy="1477328"/>
          </a:xfrm>
          <a:prstGeom prst="rect">
            <a:avLst/>
          </a:prstGeom>
          <a:noFill/>
        </p:spPr>
        <p:txBody>
          <a:bodyPr wrap="square" rtlCol="0">
            <a:spAutoFit/>
          </a:bodyPr>
          <a:lstStyle/>
          <a:p>
            <a:pPr algn="ctr"/>
            <a:r>
              <a:rPr lang="fr-FR" dirty="0">
                <a:solidFill>
                  <a:srgbClr val="008000"/>
                </a:solidFill>
              </a:rPr>
              <a:t>Nous avons recensé des fichiers historiques concernant la microanalyse dont certains sont en français. Parmi eux, la </a:t>
            </a:r>
            <a:r>
              <a:rPr lang="fr-FR" u="sng" dirty="0">
                <a:solidFill>
                  <a:srgbClr val="008000"/>
                </a:solidFill>
              </a:rPr>
              <a:t>thèse de R. </a:t>
            </a:r>
            <a:r>
              <a:rPr lang="fr-FR" u="sng" dirty="0" err="1">
                <a:solidFill>
                  <a:srgbClr val="008000"/>
                </a:solidFill>
              </a:rPr>
              <a:t>Castaing</a:t>
            </a:r>
            <a:r>
              <a:rPr lang="fr-FR" dirty="0">
                <a:solidFill>
                  <a:srgbClr val="008000"/>
                </a:solidFill>
              </a:rPr>
              <a:t>.</a:t>
            </a:r>
          </a:p>
          <a:p>
            <a:pPr algn="ctr"/>
            <a:endParaRPr lang="fr-FR" dirty="0">
              <a:solidFill>
                <a:srgbClr val="008000"/>
              </a:solidFill>
            </a:endParaRPr>
          </a:p>
          <a:p>
            <a:pPr algn="ctr"/>
            <a:r>
              <a:rPr lang="fr-FR" dirty="0">
                <a:solidFill>
                  <a:srgbClr val="008000"/>
                </a:solidFill>
              </a:rPr>
              <a:t>La liste est disponible dans la partie bibliographie du site, et les articles sont numérisés et accessibles dans la partie adhérents.</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9891"/>
          <a:stretch/>
        </p:blipFill>
        <p:spPr bwMode="auto">
          <a:xfrm>
            <a:off x="1259632" y="3573017"/>
            <a:ext cx="6596360" cy="328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uage 2">
            <a:extLst>
              <a:ext uri="{FF2B5EF4-FFF2-40B4-BE49-F238E27FC236}">
                <a16:creationId xmlns:a16="http://schemas.microsoft.com/office/drawing/2014/main" id="{D958FFC7-B6D4-4996-AB7D-0E0F612BFB75}"/>
              </a:ext>
            </a:extLst>
          </p:cNvPr>
          <p:cNvSpPr/>
          <p:nvPr/>
        </p:nvSpPr>
        <p:spPr>
          <a:xfrm>
            <a:off x="7235528" y="3861048"/>
            <a:ext cx="1353459"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49</a:t>
            </a:r>
          </a:p>
        </p:txBody>
      </p:sp>
    </p:spTree>
    <p:extLst>
      <p:ext uri="{BB962C8B-B14F-4D97-AF65-F5344CB8AC3E}">
        <p14:creationId xmlns:p14="http://schemas.microsoft.com/office/powerpoint/2010/main" val="29158875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47638"/>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2754154" y="2349500"/>
            <a:ext cx="3775393"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ct val="100000"/>
              </a:spcAft>
            </a:pPr>
            <a:r>
              <a:rPr lang="fr-FR" sz="2400" u="sng" dirty="0">
                <a:solidFill>
                  <a:srgbClr val="008000"/>
                </a:solidFill>
                <a:latin typeface="Arial Black" pitchFamily="34" charset="0"/>
              </a:rPr>
              <a:t>BILAN FINANCIER</a:t>
            </a:r>
          </a:p>
          <a:p>
            <a:pPr algn="ctr" eaLnBrk="1" hangingPunct="1">
              <a:lnSpc>
                <a:spcPct val="120000"/>
              </a:lnSpc>
              <a:spcAft>
                <a:spcPct val="100000"/>
              </a:spcAft>
            </a:pPr>
            <a:r>
              <a:rPr lang="fr-FR" sz="2400" dirty="0">
                <a:solidFill>
                  <a:srgbClr val="008000"/>
                </a:solidFill>
                <a:latin typeface="Arial Black" pitchFamily="34" charset="0"/>
              </a:rPr>
              <a:t>Exercice 2021 – 2022</a:t>
            </a:r>
          </a:p>
          <a:p>
            <a:pPr algn="ctr" eaLnBrk="1" hangingPunct="1">
              <a:lnSpc>
                <a:spcPct val="120000"/>
              </a:lnSpc>
              <a:spcAft>
                <a:spcPct val="100000"/>
              </a:spcAft>
            </a:pPr>
            <a:r>
              <a:rPr lang="fr-FR" sz="1600" i="1" dirty="0">
                <a:solidFill>
                  <a:srgbClr val="008000"/>
                </a:solidFill>
              </a:rPr>
              <a:t>(1</a:t>
            </a:r>
            <a:r>
              <a:rPr lang="fr-FR" sz="1600" i="1" baseline="30000" dirty="0">
                <a:solidFill>
                  <a:srgbClr val="008000"/>
                </a:solidFill>
              </a:rPr>
              <a:t>er</a:t>
            </a:r>
            <a:r>
              <a:rPr lang="fr-FR" sz="1600" i="1" dirty="0">
                <a:solidFill>
                  <a:srgbClr val="008000"/>
                </a:solidFill>
              </a:rPr>
              <a:t> octobre 2021 - 30 septembre 2022)</a:t>
            </a:r>
          </a:p>
        </p:txBody>
      </p:sp>
    </p:spTree>
    <p:extLst>
      <p:ext uri="{BB962C8B-B14F-4D97-AF65-F5344CB8AC3E}">
        <p14:creationId xmlns:p14="http://schemas.microsoft.com/office/powerpoint/2010/main" val="352938422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42875"/>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204247" y="2132856"/>
            <a:ext cx="8784976" cy="202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Aft>
                <a:spcPts val="600"/>
              </a:spcAft>
              <a:buFontTx/>
              <a:buChar char="•"/>
            </a:pPr>
            <a:r>
              <a:rPr lang="fr-FR" sz="1400" dirty="0">
                <a:solidFill>
                  <a:srgbClr val="008000"/>
                </a:solidFill>
                <a:latin typeface="+mn-lt"/>
              </a:rPr>
              <a:t> Le GN-MEBA est une des Divisions Thématiques de la SFP (Société Française de Physique) </a:t>
            </a:r>
          </a:p>
          <a:p>
            <a:pPr eaLnBrk="1" hangingPunct="1">
              <a:lnSpc>
                <a:spcPct val="120000"/>
              </a:lnSpc>
              <a:spcAft>
                <a:spcPts val="600"/>
              </a:spcAft>
              <a:buFontTx/>
              <a:buChar char="•"/>
            </a:pPr>
            <a:r>
              <a:rPr lang="fr-FR" sz="1400" dirty="0">
                <a:solidFill>
                  <a:srgbClr val="008000"/>
                </a:solidFill>
                <a:latin typeface="+mn-lt"/>
              </a:rPr>
              <a:t>Le GN-MEBA gère et reçoit les cotisations des labos adhérents et en reverse 35% à la SFP.</a:t>
            </a:r>
          </a:p>
          <a:p>
            <a:pPr marL="457200" lvl="1" indent="0" eaLnBrk="1" hangingPunct="1">
              <a:lnSpc>
                <a:spcPct val="120000"/>
              </a:lnSpc>
              <a:spcAft>
                <a:spcPts val="600"/>
              </a:spcAft>
            </a:pPr>
            <a:r>
              <a:rPr lang="fr-FR" sz="1400" dirty="0">
                <a:solidFill>
                  <a:srgbClr val="008000"/>
                </a:solidFill>
                <a:latin typeface="+mn-lt"/>
                <a:sym typeface="Wingdings" pitchFamily="2" charset="2"/>
              </a:rPr>
              <a:t> </a:t>
            </a:r>
            <a:r>
              <a:rPr lang="fr-FR" sz="1400" dirty="0">
                <a:solidFill>
                  <a:srgbClr val="008000"/>
                </a:solidFill>
                <a:latin typeface="+mn-lt"/>
              </a:rPr>
              <a:t>Les membres cotisants du GN-MEBA sont membres SFP.</a:t>
            </a:r>
          </a:p>
          <a:p>
            <a:pPr eaLnBrk="1" hangingPunct="1">
              <a:lnSpc>
                <a:spcPct val="120000"/>
              </a:lnSpc>
              <a:spcAft>
                <a:spcPts val="600"/>
              </a:spcAft>
              <a:buFontTx/>
              <a:buChar char="•"/>
            </a:pPr>
            <a:r>
              <a:rPr lang="fr-FR" sz="1400" dirty="0">
                <a:solidFill>
                  <a:srgbClr val="008000"/>
                </a:solidFill>
                <a:latin typeface="+mn-lt"/>
              </a:rPr>
              <a:t> Le montant de la cotisation GN-MEBA est de 115 euros depuis 2020.</a:t>
            </a:r>
          </a:p>
          <a:p>
            <a:pPr eaLnBrk="1" hangingPunct="1">
              <a:lnSpc>
                <a:spcPct val="120000"/>
              </a:lnSpc>
              <a:spcAft>
                <a:spcPts val="600"/>
              </a:spcAft>
              <a:buFontTx/>
              <a:buChar char="•"/>
            </a:pPr>
            <a:r>
              <a:rPr lang="fr-FR" sz="1400" u="sng" dirty="0">
                <a:solidFill>
                  <a:srgbClr val="008000"/>
                </a:solidFill>
                <a:latin typeface="+mn-lt"/>
              </a:rPr>
              <a:t> En tant que membre SFP, vous bénéficiez de leurs différents avantages (bourse, prix, etc...) </a:t>
            </a:r>
          </a:p>
          <a:p>
            <a:pPr marL="457200" lvl="1" indent="0" eaLnBrk="1" hangingPunct="1">
              <a:lnSpc>
                <a:spcPct val="120000"/>
              </a:lnSpc>
              <a:spcAft>
                <a:spcPts val="600"/>
              </a:spcAft>
            </a:pPr>
            <a:r>
              <a:rPr lang="fr-FR" sz="1400" dirty="0">
                <a:solidFill>
                  <a:srgbClr val="008000"/>
                </a:solidFill>
                <a:sym typeface="Wingdings" pitchFamily="2" charset="2"/>
              </a:rPr>
              <a:t> </a:t>
            </a:r>
            <a:r>
              <a:rPr lang="fr-FR" sz="1400" dirty="0">
                <a:solidFill>
                  <a:srgbClr val="008000"/>
                </a:solidFill>
                <a:latin typeface="+mn-lt"/>
              </a:rPr>
              <a:t>ne pas hésiter à aller sur leur site.</a:t>
            </a:r>
          </a:p>
        </p:txBody>
      </p:sp>
      <p:sp>
        <p:nvSpPr>
          <p:cNvPr id="5" name="Text Box 5"/>
          <p:cNvSpPr txBox="1">
            <a:spLocks noChangeArrowheads="1"/>
          </p:cNvSpPr>
          <p:nvPr/>
        </p:nvSpPr>
        <p:spPr bwMode="auto">
          <a:xfrm>
            <a:off x="2231529" y="1379502"/>
            <a:ext cx="49324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600" u="sng" dirty="0">
                <a:solidFill>
                  <a:srgbClr val="008000"/>
                </a:solidFill>
                <a:latin typeface="Arial Black" pitchFamily="34" charset="0"/>
              </a:rPr>
              <a:t>Quelques rappels</a:t>
            </a:r>
          </a:p>
        </p:txBody>
      </p:sp>
      <p:sp>
        <p:nvSpPr>
          <p:cNvPr id="6" name="Text Box 3"/>
          <p:cNvSpPr txBox="1">
            <a:spLocks noChangeArrowheads="1"/>
          </p:cNvSpPr>
          <p:nvPr/>
        </p:nvSpPr>
        <p:spPr bwMode="auto">
          <a:xfrm>
            <a:off x="204247" y="4221088"/>
            <a:ext cx="8784976"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Aft>
                <a:spcPts val="600"/>
              </a:spcAft>
              <a:buFontTx/>
              <a:buChar char="•"/>
            </a:pPr>
            <a:r>
              <a:rPr lang="fr-FR" sz="1400" b="1" dirty="0">
                <a:solidFill>
                  <a:srgbClr val="008000"/>
                </a:solidFill>
                <a:latin typeface="+mn-lt"/>
              </a:rPr>
              <a:t>Site web SFP : </a:t>
            </a:r>
          </a:p>
          <a:p>
            <a:pPr marL="628650" lvl="1" indent="-144000" eaLnBrk="1" hangingPunct="1">
              <a:lnSpc>
                <a:spcPct val="120000"/>
              </a:lnSpc>
              <a:spcAft>
                <a:spcPts val="600"/>
              </a:spcAft>
              <a:buFontTx/>
              <a:buChar char="•"/>
            </a:pPr>
            <a:r>
              <a:rPr lang="fr-FR" sz="1400" u="sng" dirty="0">
                <a:solidFill>
                  <a:srgbClr val="3333FF"/>
                </a:solidFill>
                <a:latin typeface="+mn-lt"/>
              </a:rPr>
              <a:t>https://www.sfpnet.fr</a:t>
            </a:r>
            <a:r>
              <a:rPr lang="fr-FR" sz="1400" dirty="0">
                <a:solidFill>
                  <a:srgbClr val="3333FF"/>
                </a:solidFill>
                <a:latin typeface="+mn-lt"/>
              </a:rPr>
              <a:t> </a:t>
            </a:r>
            <a:r>
              <a:rPr lang="fr-FR" sz="1400" dirty="0">
                <a:solidFill>
                  <a:srgbClr val="008000"/>
                </a:solidFill>
                <a:latin typeface="+mn-lt"/>
              </a:rPr>
              <a:t>- LOGIN pour l’accès restreint = </a:t>
            </a:r>
            <a:r>
              <a:rPr lang="fr-FR" sz="1400" dirty="0" err="1">
                <a:solidFill>
                  <a:srgbClr val="008000"/>
                </a:solidFill>
                <a:latin typeface="+mn-lt"/>
              </a:rPr>
              <a:t>sfpxxxxx</a:t>
            </a:r>
            <a:r>
              <a:rPr lang="fr-FR" sz="1400" dirty="0">
                <a:solidFill>
                  <a:srgbClr val="008000"/>
                </a:solidFill>
                <a:latin typeface="+mn-lt"/>
              </a:rPr>
              <a:t>, </a:t>
            </a:r>
            <a:r>
              <a:rPr lang="fr-FR" sz="1400" i="1" dirty="0">
                <a:solidFill>
                  <a:srgbClr val="008000"/>
                </a:solidFill>
                <a:latin typeface="+mn-lt"/>
              </a:rPr>
              <a:t>où </a:t>
            </a:r>
            <a:r>
              <a:rPr lang="fr-FR" sz="1400" i="1" dirty="0" err="1">
                <a:solidFill>
                  <a:srgbClr val="008000"/>
                </a:solidFill>
                <a:latin typeface="+mn-lt"/>
              </a:rPr>
              <a:t>xxxxx</a:t>
            </a:r>
            <a:r>
              <a:rPr lang="fr-FR" sz="1400" i="1" dirty="0">
                <a:solidFill>
                  <a:srgbClr val="008000"/>
                </a:solidFill>
                <a:latin typeface="+mn-lt"/>
              </a:rPr>
              <a:t> est le numéro d’adhérent, </a:t>
            </a:r>
            <a:r>
              <a:rPr lang="fr-FR" sz="1400" dirty="0">
                <a:solidFill>
                  <a:srgbClr val="008000"/>
                </a:solidFill>
                <a:latin typeface="+mn-lt"/>
              </a:rPr>
              <a:t>mot de passe à demander directement à la SFP. </a:t>
            </a:r>
          </a:p>
          <a:p>
            <a:pPr eaLnBrk="1" hangingPunct="1">
              <a:lnSpc>
                <a:spcPct val="120000"/>
              </a:lnSpc>
              <a:spcAft>
                <a:spcPts val="0"/>
              </a:spcAft>
              <a:buFontTx/>
              <a:buChar char="•"/>
            </a:pPr>
            <a:r>
              <a:rPr lang="fr-FR" sz="1400" b="1" dirty="0">
                <a:solidFill>
                  <a:srgbClr val="008000"/>
                </a:solidFill>
                <a:latin typeface="+mn-lt"/>
              </a:rPr>
              <a:t> Site web GN-MEBA : </a:t>
            </a:r>
          </a:p>
          <a:p>
            <a:pPr marL="628650" lvl="1" indent="-144000" eaLnBrk="1" hangingPunct="1">
              <a:lnSpc>
                <a:spcPct val="120000"/>
              </a:lnSpc>
              <a:spcAft>
                <a:spcPts val="1800"/>
              </a:spcAft>
              <a:buFontTx/>
              <a:buChar char="•"/>
            </a:pPr>
            <a:r>
              <a:rPr lang="fr-FR" sz="1400" u="sng" dirty="0">
                <a:solidFill>
                  <a:srgbClr val="3333FF"/>
                </a:solidFill>
                <a:latin typeface="+mn-lt"/>
              </a:rPr>
              <a:t>http://www.gn-meba.org</a:t>
            </a:r>
            <a:r>
              <a:rPr lang="fr-FR" sz="1400" dirty="0">
                <a:solidFill>
                  <a:srgbClr val="3333FF"/>
                </a:solidFill>
                <a:latin typeface="+mn-lt"/>
              </a:rPr>
              <a:t> </a:t>
            </a:r>
            <a:r>
              <a:rPr lang="fr-FR" sz="1400" i="1" dirty="0">
                <a:solidFill>
                  <a:srgbClr val="008000"/>
                </a:solidFill>
                <a:latin typeface="+mn-lt"/>
              </a:rPr>
              <a:t>- </a:t>
            </a:r>
            <a:r>
              <a:rPr lang="fr-FR" sz="1400" dirty="0">
                <a:solidFill>
                  <a:srgbClr val="008000"/>
                </a:solidFill>
                <a:latin typeface="+mn-lt"/>
              </a:rPr>
              <a:t>LOGIN et mot de passe </a:t>
            </a:r>
            <a:r>
              <a:rPr lang="fr-FR" sz="1400" dirty="0">
                <a:solidFill>
                  <a:srgbClr val="008000"/>
                </a:solidFill>
              </a:rPr>
              <a:t>pour l’accès restreint </a:t>
            </a:r>
            <a:r>
              <a:rPr lang="fr-FR" sz="1400" dirty="0">
                <a:solidFill>
                  <a:srgbClr val="008000"/>
                </a:solidFill>
                <a:latin typeface="+mn-lt"/>
              </a:rPr>
              <a:t>sont envoyés à réception du paiement de votre cotisation ou à demander à </a:t>
            </a:r>
            <a:r>
              <a:rPr lang="fr-FR" sz="1400" u="sng" dirty="0">
                <a:solidFill>
                  <a:srgbClr val="008000"/>
                </a:solidFill>
                <a:latin typeface="+mn-lt"/>
              </a:rPr>
              <a:t>postmaster@gn-meba.org</a:t>
            </a:r>
            <a:endParaRPr lang="fr-FR" sz="1400" dirty="0">
              <a:solidFill>
                <a:srgbClr val="008000"/>
              </a:solidFill>
              <a:latin typeface="+mn-lt"/>
            </a:endParaRPr>
          </a:p>
        </p:txBody>
      </p:sp>
    </p:spTree>
    <p:extLst>
      <p:ext uri="{BB962C8B-B14F-4D97-AF65-F5344CB8AC3E}">
        <p14:creationId xmlns:p14="http://schemas.microsoft.com/office/powerpoint/2010/main" val="2821103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43" y="1273794"/>
            <a:ext cx="8477615" cy="489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2"/>
          <p:cNvSpPr>
            <a:spLocks noChangeArrowheads="1"/>
          </p:cNvSpPr>
          <p:nvPr/>
        </p:nvSpPr>
        <p:spPr bwMode="auto">
          <a:xfrm>
            <a:off x="4498454" y="2904880"/>
            <a:ext cx="1009650" cy="216000"/>
          </a:xfrm>
          <a:prstGeom prst="ellipse">
            <a:avLst/>
          </a:pr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4579" name="Text Box 2"/>
          <p:cNvSpPr txBox="1">
            <a:spLocks noChangeArrowheads="1"/>
          </p:cNvSpPr>
          <p:nvPr/>
        </p:nvSpPr>
        <p:spPr bwMode="auto">
          <a:xfrm>
            <a:off x="691668" y="269830"/>
            <a:ext cx="77993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fr-FR" sz="2400" b="1" dirty="0">
                <a:solidFill>
                  <a:srgbClr val="6600CC"/>
                </a:solidFill>
              </a:rPr>
              <a:t>GN-MEBA / SFP</a:t>
            </a:r>
          </a:p>
          <a:p>
            <a:pPr algn="ctr" eaLnBrk="1" hangingPunct="1"/>
            <a:r>
              <a:rPr lang="fr-FR" sz="1600" b="1" dirty="0">
                <a:solidFill>
                  <a:srgbClr val="6600CC"/>
                </a:solidFill>
              </a:rPr>
              <a:t>RÉSULTAT NET D’EXPLOITATION du 1</a:t>
            </a:r>
            <a:r>
              <a:rPr lang="fr-FR" sz="1600" b="1" baseline="30000" dirty="0">
                <a:solidFill>
                  <a:srgbClr val="6600CC"/>
                </a:solidFill>
              </a:rPr>
              <a:t>er</a:t>
            </a:r>
            <a:r>
              <a:rPr lang="fr-FR" sz="1600" b="1" dirty="0">
                <a:solidFill>
                  <a:srgbClr val="6600CC"/>
                </a:solidFill>
              </a:rPr>
              <a:t> octobre 2021 au 30 septembre 2022</a:t>
            </a:r>
            <a:r>
              <a:rPr lang="fr-FR" sz="1600" dirty="0">
                <a:solidFill>
                  <a:srgbClr val="6600CC"/>
                </a:solidFill>
              </a:rPr>
              <a:t> </a:t>
            </a:r>
          </a:p>
        </p:txBody>
      </p:sp>
      <p:sp>
        <p:nvSpPr>
          <p:cNvPr id="30732" name="Oval 12"/>
          <p:cNvSpPr>
            <a:spLocks noChangeArrowheads="1"/>
          </p:cNvSpPr>
          <p:nvPr/>
        </p:nvSpPr>
        <p:spPr bwMode="auto">
          <a:xfrm>
            <a:off x="6082630" y="1893217"/>
            <a:ext cx="1009650" cy="2160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1" name="Oval 12"/>
          <p:cNvSpPr>
            <a:spLocks noChangeArrowheads="1"/>
          </p:cNvSpPr>
          <p:nvPr/>
        </p:nvSpPr>
        <p:spPr bwMode="auto">
          <a:xfrm>
            <a:off x="6131190" y="4156650"/>
            <a:ext cx="1009650" cy="2160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3" name="Groupe 2"/>
          <p:cNvGrpSpPr/>
          <p:nvPr/>
        </p:nvGrpSpPr>
        <p:grpSpPr>
          <a:xfrm>
            <a:off x="2694600" y="1652607"/>
            <a:ext cx="2743034" cy="604169"/>
            <a:chOff x="2771775" y="1629444"/>
            <a:chExt cx="2743034" cy="604169"/>
          </a:xfrm>
        </p:grpSpPr>
        <p:sp>
          <p:nvSpPr>
            <p:cNvPr id="30730" name="AutoShape 10"/>
            <p:cNvSpPr>
              <a:spLocks noChangeArrowheads="1"/>
            </p:cNvSpPr>
            <p:nvPr/>
          </p:nvSpPr>
          <p:spPr bwMode="auto">
            <a:xfrm>
              <a:off x="2771775" y="1944688"/>
              <a:ext cx="1657350" cy="288925"/>
            </a:xfrm>
            <a:prstGeom prst="wedgeRectCallout">
              <a:avLst>
                <a:gd name="adj1" fmla="val 56704"/>
                <a:gd name="adj2" fmla="val -109889"/>
              </a:avLst>
            </a:prstGeom>
            <a:solidFill>
              <a:srgbClr val="008000"/>
            </a:solidFill>
            <a:ln w="9525">
              <a:solidFill>
                <a:schemeClr val="tx1"/>
              </a:solidFill>
              <a:miter lim="800000"/>
              <a:headEnd/>
              <a:tailEnd/>
            </a:ln>
          </p:spPr>
          <p:txBody>
            <a:bodyPr/>
            <a:lstStyle/>
            <a:p>
              <a:pPr algn="ctr"/>
              <a:r>
                <a:rPr lang="fr-FR" sz="1400" b="1" dirty="0">
                  <a:solidFill>
                    <a:schemeClr val="bg1"/>
                  </a:solidFill>
                </a:rPr>
                <a:t>161 cotisations</a:t>
              </a:r>
            </a:p>
          </p:txBody>
        </p:sp>
        <p:sp>
          <p:nvSpPr>
            <p:cNvPr id="16" name="Oval 12"/>
            <p:cNvSpPr>
              <a:spLocks noChangeArrowheads="1"/>
            </p:cNvSpPr>
            <p:nvPr/>
          </p:nvSpPr>
          <p:spPr bwMode="auto">
            <a:xfrm>
              <a:off x="4505159" y="1629444"/>
              <a:ext cx="1009650" cy="216000"/>
            </a:xfrm>
            <a:prstGeom prst="ellipse">
              <a:avLst/>
            </a:pr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19" name="Text Box 265"/>
          <p:cNvSpPr txBox="1">
            <a:spLocks noChangeArrowheads="1"/>
          </p:cNvSpPr>
          <p:nvPr/>
        </p:nvSpPr>
        <p:spPr bwMode="auto">
          <a:xfrm>
            <a:off x="7249535" y="5805264"/>
            <a:ext cx="1612900" cy="304800"/>
          </a:xfrm>
          <a:prstGeom prst="rect">
            <a:avLst/>
          </a:prstGeom>
          <a:solidFill>
            <a:srgbClr val="66FF66"/>
          </a:solid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2000" b="1" dirty="0">
                <a:latin typeface="Arial Black" pitchFamily="34" charset="0"/>
              </a:rPr>
              <a:t>+ 12 483.06</a:t>
            </a:r>
          </a:p>
        </p:txBody>
      </p:sp>
      <p:grpSp>
        <p:nvGrpSpPr>
          <p:cNvPr id="4" name="Groupe 3"/>
          <p:cNvGrpSpPr/>
          <p:nvPr/>
        </p:nvGrpSpPr>
        <p:grpSpPr>
          <a:xfrm>
            <a:off x="2987824" y="4526736"/>
            <a:ext cx="2562678" cy="869073"/>
            <a:chOff x="2987824" y="4526736"/>
            <a:chExt cx="2562678" cy="869073"/>
          </a:xfrm>
        </p:grpSpPr>
        <p:sp>
          <p:nvSpPr>
            <p:cNvPr id="11" name="AutoShape 10"/>
            <p:cNvSpPr>
              <a:spLocks noChangeArrowheads="1"/>
            </p:cNvSpPr>
            <p:nvPr/>
          </p:nvSpPr>
          <p:spPr bwMode="auto">
            <a:xfrm>
              <a:off x="2987824" y="4526736"/>
              <a:ext cx="1188690" cy="262086"/>
            </a:xfrm>
            <a:prstGeom prst="wedgeRectCallout">
              <a:avLst>
                <a:gd name="adj1" fmla="val 76681"/>
                <a:gd name="adj2" fmla="val 175788"/>
              </a:avLst>
            </a:prstGeom>
            <a:solidFill>
              <a:srgbClr val="FFFF00"/>
            </a:solidFill>
            <a:ln w="19050">
              <a:solidFill>
                <a:srgbClr val="00CC00"/>
              </a:solidFill>
              <a:miter lim="800000"/>
              <a:headEnd/>
              <a:tailEnd/>
            </a:ln>
          </p:spPr>
          <p:txBody>
            <a:bodyPr bIns="108000"/>
            <a:lstStyle/>
            <a:p>
              <a:pPr algn="ctr"/>
              <a:r>
                <a:rPr lang="fr-FR" sz="1200" dirty="0"/>
                <a:t>constructeurs</a:t>
              </a:r>
            </a:p>
          </p:txBody>
        </p:sp>
        <p:sp>
          <p:nvSpPr>
            <p:cNvPr id="12" name="Text Box 7"/>
            <p:cNvSpPr txBox="1">
              <a:spLocks noChangeArrowheads="1"/>
            </p:cNvSpPr>
            <p:nvPr/>
          </p:nvSpPr>
          <p:spPr bwMode="auto">
            <a:xfrm>
              <a:off x="4315116" y="5114494"/>
              <a:ext cx="1235386" cy="281315"/>
            </a:xfrm>
            <a:prstGeom prst="ellipse">
              <a:avLst/>
            </a:prstGeom>
            <a:solidFill>
              <a:srgbClr val="FFFF00"/>
            </a:solidFill>
            <a:ln w="28575">
              <a:solidFill>
                <a:srgbClr val="00CC00"/>
              </a:solidFill>
              <a:miter lim="800000"/>
              <a:headEnd/>
              <a:tailEnd/>
            </a:ln>
          </p:spPr>
          <p:txBody>
            <a:bodyPr wrap="square" lIns="0" tIns="0" rIns="0" bIns="0"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0"/>
                </a:spcBef>
              </a:pPr>
              <a:r>
                <a:rPr lang="fr-FR" sz="1300" dirty="0"/>
                <a:t>10 080.00</a:t>
              </a:r>
            </a:p>
          </p:txBody>
        </p:sp>
      </p:grpSp>
      <p:sp>
        <p:nvSpPr>
          <p:cNvPr id="13" name="Oval 12"/>
          <p:cNvSpPr>
            <a:spLocks noChangeArrowheads="1"/>
          </p:cNvSpPr>
          <p:nvPr/>
        </p:nvSpPr>
        <p:spPr bwMode="auto">
          <a:xfrm>
            <a:off x="6069260" y="5147151"/>
            <a:ext cx="1009650" cy="2160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4" name="Légende encadrée 1 13"/>
          <p:cNvSpPr/>
          <p:nvPr/>
        </p:nvSpPr>
        <p:spPr>
          <a:xfrm>
            <a:off x="7389551" y="3719548"/>
            <a:ext cx="1332867" cy="399795"/>
          </a:xfrm>
          <a:prstGeom prst="borderCallout1">
            <a:avLst>
              <a:gd name="adj1" fmla="val 41321"/>
              <a:gd name="adj2" fmla="val -1538"/>
              <a:gd name="adj3" fmla="val 112500"/>
              <a:gd name="adj4" fmla="val -38333"/>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solidFill>
              </a:rPr>
              <a:t>Gestion bénévole par GN-MEBA</a:t>
            </a:r>
          </a:p>
        </p:txBody>
      </p:sp>
    </p:spTree>
    <p:extLst>
      <p:ext uri="{BB962C8B-B14F-4D97-AF65-F5344CB8AC3E}">
        <p14:creationId xmlns:p14="http://schemas.microsoft.com/office/powerpoint/2010/main" val="3352972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073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0732" grpId="0" animBg="1"/>
      <p:bldP spid="30732" grpId="1" animBg="1"/>
      <p:bldP spid="21" grpId="0" animBg="1"/>
      <p:bldP spid="21" grpId="1" animBg="1"/>
      <p:bldP spid="19" grpId="0" animBg="1"/>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ChangeArrowheads="1"/>
          </p:cNvSpPr>
          <p:nvPr/>
        </p:nvSpPr>
        <p:spPr bwMode="auto">
          <a:xfrm>
            <a:off x="-33536" y="0"/>
            <a:ext cx="9144000" cy="6904037"/>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99860"/>
            <a:ext cx="8926731" cy="374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ext Box 3"/>
          <p:cNvSpPr txBox="1">
            <a:spLocks noChangeArrowheads="1"/>
          </p:cNvSpPr>
          <p:nvPr/>
        </p:nvSpPr>
        <p:spPr bwMode="auto">
          <a:xfrm>
            <a:off x="2552700" y="255588"/>
            <a:ext cx="40528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fr-FR" sz="2400" b="1" dirty="0">
                <a:solidFill>
                  <a:srgbClr val="6600CC"/>
                </a:solidFill>
              </a:rPr>
              <a:t>GN-MEBA / SFP</a:t>
            </a:r>
          </a:p>
          <a:p>
            <a:pPr algn="ctr" eaLnBrk="1" hangingPunct="1"/>
            <a:r>
              <a:rPr lang="fr-FR" sz="1600" b="1" dirty="0">
                <a:solidFill>
                  <a:srgbClr val="6600CC"/>
                </a:solidFill>
              </a:rPr>
              <a:t>RÉSULTATS  NETS  D’EXPLOITATION :</a:t>
            </a:r>
          </a:p>
          <a:p>
            <a:pPr algn="ctr" eaLnBrk="1" hangingPunct="1"/>
            <a:endParaRPr lang="fr-FR" sz="1600" b="1" dirty="0">
              <a:solidFill>
                <a:srgbClr val="6600CC"/>
              </a:solidFill>
            </a:endParaRPr>
          </a:p>
          <a:p>
            <a:pPr algn="ctr" eaLnBrk="1" hangingPunct="1"/>
            <a:r>
              <a:rPr lang="fr-FR" sz="1600" b="1" dirty="0">
                <a:solidFill>
                  <a:srgbClr val="6600CC"/>
                </a:solidFill>
              </a:rPr>
              <a:t>ÉVOLUTION  AU COURS DES  ANNEES</a:t>
            </a:r>
          </a:p>
        </p:txBody>
      </p:sp>
      <p:sp>
        <p:nvSpPr>
          <p:cNvPr id="53263" name="Text Box 15"/>
          <p:cNvSpPr txBox="1">
            <a:spLocks noChangeArrowheads="1"/>
          </p:cNvSpPr>
          <p:nvPr/>
        </p:nvSpPr>
        <p:spPr bwMode="auto">
          <a:xfrm>
            <a:off x="872738" y="5586080"/>
            <a:ext cx="774186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ts val="1200"/>
              </a:spcAft>
            </a:pPr>
            <a:r>
              <a:rPr lang="fr-FR" sz="2400" b="1" dirty="0">
                <a:solidFill>
                  <a:srgbClr val="333399"/>
                </a:solidFill>
              </a:rPr>
              <a:t>La cotisation annuelle reste fixée à 115 € pour 2023 </a:t>
            </a:r>
          </a:p>
        </p:txBody>
      </p:sp>
      <p:sp>
        <p:nvSpPr>
          <p:cNvPr id="2" name="Flèche droite rayée 1"/>
          <p:cNvSpPr/>
          <p:nvPr/>
        </p:nvSpPr>
        <p:spPr>
          <a:xfrm>
            <a:off x="318893" y="5682222"/>
            <a:ext cx="360040" cy="288032"/>
          </a:xfrm>
          <a:prstGeom prst="stripedRightArrow">
            <a:avLst/>
          </a:prstGeom>
          <a:gradFill flip="none" rotWithShape="1">
            <a:gsLst>
              <a:gs pos="0">
                <a:srgbClr val="002060"/>
              </a:gs>
              <a:gs pos="100000">
                <a:schemeClr val="accent1">
                  <a:shade val="67500"/>
                  <a:satMod val="115000"/>
                </a:schemeClr>
              </a:gs>
              <a:gs pos="100000">
                <a:schemeClr val="accent1">
                  <a:shade val="100000"/>
                  <a:satMod val="115000"/>
                </a:schemeClr>
              </a:gs>
            </a:gsLst>
            <a:lin ang="10800000" scaled="1"/>
            <a:tileRect/>
          </a:gra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037696" y="6140817"/>
            <a:ext cx="3082895" cy="456535"/>
          </a:xfrm>
          <a:prstGeom prst="rect">
            <a:avLst/>
          </a:prstGeom>
          <a:noFill/>
        </p:spPr>
        <p:txBody>
          <a:bodyPr wrap="none" rtlCol="0">
            <a:spAutoFit/>
          </a:bodyPr>
          <a:lstStyle/>
          <a:p>
            <a:pPr algn="ctr">
              <a:lnSpc>
                <a:spcPct val="150000"/>
              </a:lnSpc>
            </a:pPr>
            <a:r>
              <a:rPr lang="fr-FR" i="1" dirty="0">
                <a:solidFill>
                  <a:srgbClr val="333399"/>
                </a:solidFill>
              </a:rPr>
              <a:t>(dont 40 € reversé à la SFP)</a:t>
            </a:r>
          </a:p>
        </p:txBody>
      </p:sp>
      <p:sp>
        <p:nvSpPr>
          <p:cNvPr id="9" name="Rectangle 8"/>
          <p:cNvSpPr/>
          <p:nvPr/>
        </p:nvSpPr>
        <p:spPr>
          <a:xfrm rot="20481219">
            <a:off x="2762580" y="2242311"/>
            <a:ext cx="5287794" cy="601497"/>
          </a:xfrm>
          <a:prstGeom prst="rect">
            <a:avLst/>
          </a:prstGeom>
          <a:solidFill>
            <a:schemeClr val="bg2">
              <a:lumMod val="20000"/>
              <a:lumOff val="80000"/>
            </a:schemeClr>
          </a:solidFill>
          <a:ln w="19050">
            <a:noFill/>
          </a:ln>
          <a:effectLst>
            <a:innerShdw blurRad="114300">
              <a:prstClr val="black"/>
            </a:innerShdw>
          </a:effectLst>
        </p:spPr>
        <p:txBody>
          <a:bodyPr wrap="none" lIns="91440" tIns="0" rIns="91440" bIns="10800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fr-FR" sz="3200" b="1" dirty="0">
                <a:ln w="11430"/>
                <a:solidFill>
                  <a:srgbClr val="AC03B9"/>
                </a:solidFill>
                <a:effectLst>
                  <a:outerShdw blurRad="38100" dist="38100" dir="2700000" algn="tl">
                    <a:srgbClr val="000000">
                      <a:alpha val="43137"/>
                    </a:srgbClr>
                  </a:outerShdw>
                </a:effectLst>
              </a:rPr>
              <a:t>  </a:t>
            </a:r>
            <a:r>
              <a:rPr lang="fr-FR" sz="3200" b="1" u="sng" dirty="0">
                <a:ln w="11430"/>
                <a:solidFill>
                  <a:srgbClr val="AC03B9"/>
                </a:solidFill>
              </a:rPr>
              <a:t>Approbation du budget ?</a:t>
            </a:r>
          </a:p>
        </p:txBody>
      </p:sp>
    </p:spTree>
    <p:extLst>
      <p:ext uri="{BB962C8B-B14F-4D97-AF65-F5344CB8AC3E}">
        <p14:creationId xmlns:p14="http://schemas.microsoft.com/office/powerpoint/2010/main" val="2283434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47638"/>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765717" y="2564904"/>
            <a:ext cx="760304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ct val="100000"/>
              </a:spcAft>
            </a:pPr>
            <a:r>
              <a:rPr lang="fr-FR" sz="2400" u="sng" dirty="0">
                <a:solidFill>
                  <a:srgbClr val="008000"/>
                </a:solidFill>
                <a:latin typeface="Arial Black" pitchFamily="34" charset="0"/>
              </a:rPr>
              <a:t>ELECTION DU CONSEIL D’ADMINISTRATION</a:t>
            </a:r>
          </a:p>
          <a:p>
            <a:pPr algn="ctr" eaLnBrk="1" hangingPunct="1">
              <a:lnSpc>
                <a:spcPct val="120000"/>
              </a:lnSpc>
              <a:spcAft>
                <a:spcPct val="100000"/>
              </a:spcAft>
            </a:pPr>
            <a:endParaRPr lang="fr-FR" sz="2400" dirty="0">
              <a:solidFill>
                <a:srgbClr val="008000"/>
              </a:solidFill>
              <a:latin typeface="Arial Black" pitchFamily="34" charset="0"/>
            </a:endParaRPr>
          </a:p>
        </p:txBody>
      </p:sp>
    </p:spTree>
    <p:extLst>
      <p:ext uri="{BB962C8B-B14F-4D97-AF65-F5344CB8AC3E}">
        <p14:creationId xmlns:p14="http://schemas.microsoft.com/office/powerpoint/2010/main" val="41615297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15888"/>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1472544" y="2565400"/>
            <a:ext cx="6314807"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ct val="100000"/>
              </a:spcAft>
            </a:pPr>
            <a:r>
              <a:rPr lang="fr-FR" sz="2400" u="sng" dirty="0">
                <a:solidFill>
                  <a:srgbClr val="008000"/>
                </a:solidFill>
                <a:latin typeface="Arial Black" pitchFamily="34" charset="0"/>
              </a:rPr>
              <a:t>BILAN des ACTIVITES</a:t>
            </a:r>
          </a:p>
          <a:p>
            <a:pPr algn="ctr" eaLnBrk="1" hangingPunct="1">
              <a:lnSpc>
                <a:spcPct val="120000"/>
              </a:lnSpc>
              <a:spcAft>
                <a:spcPct val="100000"/>
              </a:spcAft>
            </a:pPr>
            <a:r>
              <a:rPr lang="fr-FR" sz="2400" u="sng" dirty="0">
                <a:solidFill>
                  <a:srgbClr val="008000"/>
                </a:solidFill>
                <a:latin typeface="Arial Black" pitchFamily="34" charset="0"/>
              </a:rPr>
              <a:t>de décembre 2021 à décembre 2022</a:t>
            </a:r>
          </a:p>
        </p:txBody>
      </p:sp>
      <p:sp>
        <p:nvSpPr>
          <p:cNvPr id="2" name="Nuage 1">
            <a:extLst>
              <a:ext uri="{FF2B5EF4-FFF2-40B4-BE49-F238E27FC236}">
                <a16:creationId xmlns:a16="http://schemas.microsoft.com/office/drawing/2014/main" id="{9DB30FDE-7A7A-4A69-AE76-38F2565617CA}"/>
              </a:ext>
            </a:extLst>
          </p:cNvPr>
          <p:cNvSpPr/>
          <p:nvPr/>
        </p:nvSpPr>
        <p:spPr>
          <a:xfrm>
            <a:off x="3022271" y="4180049"/>
            <a:ext cx="3215351" cy="22322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Merci aux Membres du Conseil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4860032" y="4221088"/>
            <a:ext cx="4194736"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fr-FR" sz="1400" i="1" dirty="0">
                <a:solidFill>
                  <a:srgbClr val="008000"/>
                </a:solidFill>
              </a:rPr>
              <a:t>                       et aussi </a:t>
            </a:r>
          </a:p>
          <a:p>
            <a:pPr eaLnBrk="1" hangingPunct="1">
              <a:lnSpc>
                <a:spcPct val="120000"/>
              </a:lnSpc>
            </a:pPr>
            <a:endParaRPr lang="fr-FR" sz="1400" i="1" dirty="0">
              <a:solidFill>
                <a:srgbClr val="008000"/>
              </a:solidFill>
            </a:endParaRPr>
          </a:p>
          <a:p>
            <a:pPr lvl="1" eaLnBrk="1" hangingPunct="1">
              <a:lnSpc>
                <a:spcPct val="120000"/>
              </a:lnSpc>
              <a:buFontTx/>
              <a:buChar char="•"/>
            </a:pPr>
            <a:r>
              <a:rPr lang="fr-FR" sz="1400" dirty="0">
                <a:solidFill>
                  <a:srgbClr val="008000"/>
                </a:solidFill>
              </a:rPr>
              <a:t> Emmanuel </a:t>
            </a:r>
            <a:r>
              <a:rPr lang="fr-FR" sz="1400" dirty="0" err="1">
                <a:solidFill>
                  <a:srgbClr val="008000"/>
                </a:solidFill>
              </a:rPr>
              <a:t>Cadel</a:t>
            </a:r>
            <a:r>
              <a:rPr lang="fr-FR" sz="1400" dirty="0">
                <a:solidFill>
                  <a:srgbClr val="008000"/>
                </a:solidFill>
              </a:rPr>
              <a:t> </a:t>
            </a:r>
            <a:r>
              <a:rPr lang="fr-FR" sz="1200" i="1" dirty="0">
                <a:solidFill>
                  <a:srgbClr val="008000"/>
                </a:solidFill>
              </a:rPr>
              <a:t>(Université de Rouen)</a:t>
            </a:r>
          </a:p>
          <a:p>
            <a:pPr lvl="1" eaLnBrk="1" hangingPunct="1">
              <a:lnSpc>
                <a:spcPct val="120000"/>
              </a:lnSpc>
              <a:buFontTx/>
              <a:buChar char="•"/>
            </a:pPr>
            <a:r>
              <a:rPr lang="fr-FR" sz="1400" dirty="0">
                <a:solidFill>
                  <a:srgbClr val="008000"/>
                </a:solidFill>
              </a:rPr>
              <a:t> Philippe </a:t>
            </a:r>
            <a:r>
              <a:rPr lang="fr-FR" sz="1400" dirty="0" err="1">
                <a:solidFill>
                  <a:srgbClr val="008000"/>
                </a:solidFill>
              </a:rPr>
              <a:t>Hallegot</a:t>
            </a:r>
            <a:r>
              <a:rPr lang="fr-FR" sz="1400" dirty="0">
                <a:solidFill>
                  <a:srgbClr val="008000"/>
                </a:solidFill>
              </a:rPr>
              <a:t> </a:t>
            </a:r>
            <a:r>
              <a:rPr lang="fr-FR" sz="1200" i="1" dirty="0">
                <a:solidFill>
                  <a:srgbClr val="008000"/>
                </a:solidFill>
              </a:rPr>
              <a:t>(L’</a:t>
            </a:r>
            <a:r>
              <a:rPr lang="fr-FR" sz="1200" i="1" dirty="0" err="1">
                <a:solidFill>
                  <a:srgbClr val="008000"/>
                </a:solidFill>
              </a:rPr>
              <a:t>Oreal</a:t>
            </a:r>
            <a:r>
              <a:rPr lang="fr-FR" sz="1200" i="1" dirty="0">
                <a:solidFill>
                  <a:srgbClr val="008000"/>
                </a:solidFill>
              </a:rPr>
              <a:t>)</a:t>
            </a:r>
          </a:p>
          <a:p>
            <a:pPr lvl="1" eaLnBrk="1" hangingPunct="1">
              <a:lnSpc>
                <a:spcPct val="120000"/>
              </a:lnSpc>
              <a:buFontTx/>
              <a:buChar char="•"/>
            </a:pPr>
            <a:r>
              <a:rPr lang="fr-FR" sz="1400" dirty="0">
                <a:solidFill>
                  <a:srgbClr val="008000"/>
                </a:solidFill>
              </a:rPr>
              <a:t> Alain </a:t>
            </a:r>
            <a:r>
              <a:rPr lang="fr-FR" sz="1400" dirty="0" err="1">
                <a:solidFill>
                  <a:srgbClr val="008000"/>
                </a:solidFill>
              </a:rPr>
              <a:t>Jadin</a:t>
            </a:r>
            <a:r>
              <a:rPr lang="fr-FR" sz="1400" dirty="0">
                <a:solidFill>
                  <a:srgbClr val="008000"/>
                </a:solidFill>
              </a:rPr>
              <a:t> </a:t>
            </a:r>
            <a:r>
              <a:rPr lang="fr-FR" sz="1200" i="1" dirty="0">
                <a:solidFill>
                  <a:srgbClr val="008000"/>
                </a:solidFill>
              </a:rPr>
              <a:t>(CERTECH)</a:t>
            </a:r>
            <a:endParaRPr lang="fr-FR" sz="1400" dirty="0">
              <a:solidFill>
                <a:srgbClr val="008000"/>
              </a:solidFill>
            </a:endParaRPr>
          </a:p>
          <a:p>
            <a:pPr lvl="1" eaLnBrk="1" hangingPunct="1">
              <a:lnSpc>
                <a:spcPct val="120000"/>
              </a:lnSpc>
              <a:buFontTx/>
              <a:buChar char="•"/>
            </a:pPr>
            <a:r>
              <a:rPr lang="fr-FR" sz="1400" dirty="0">
                <a:solidFill>
                  <a:srgbClr val="008000"/>
                </a:solidFill>
              </a:rPr>
              <a:t> Christian Mathieu </a:t>
            </a:r>
            <a:r>
              <a:rPr lang="fr-FR" sz="1200" i="1" dirty="0">
                <a:solidFill>
                  <a:srgbClr val="008000"/>
                </a:solidFill>
              </a:rPr>
              <a:t>(Université d’Artois)</a:t>
            </a:r>
          </a:p>
          <a:p>
            <a:pPr lvl="1" eaLnBrk="1" hangingPunct="1">
              <a:lnSpc>
                <a:spcPct val="120000"/>
              </a:lnSpc>
              <a:buFontTx/>
              <a:buChar char="•"/>
            </a:pPr>
            <a:r>
              <a:rPr lang="fr-FR" sz="1400" dirty="0">
                <a:solidFill>
                  <a:srgbClr val="008000"/>
                </a:solidFill>
              </a:rPr>
              <a:t> Sébastien </a:t>
            </a:r>
            <a:r>
              <a:rPr lang="fr-FR" sz="1400" dirty="0" err="1">
                <a:solidFill>
                  <a:srgbClr val="008000"/>
                </a:solidFill>
              </a:rPr>
              <a:t>Pairis</a:t>
            </a:r>
            <a:r>
              <a:rPr lang="fr-FR" sz="1400" dirty="0">
                <a:solidFill>
                  <a:srgbClr val="008000"/>
                </a:solidFill>
              </a:rPr>
              <a:t> </a:t>
            </a:r>
            <a:r>
              <a:rPr lang="fr-FR" sz="1200" i="1" dirty="0">
                <a:solidFill>
                  <a:srgbClr val="008000"/>
                </a:solidFill>
              </a:rPr>
              <a:t>(CNRS, Institut Néel Grenoble)</a:t>
            </a:r>
          </a:p>
          <a:p>
            <a:pPr lvl="1" eaLnBrk="1" hangingPunct="1">
              <a:lnSpc>
                <a:spcPct val="120000"/>
              </a:lnSpc>
              <a:buFontTx/>
              <a:buChar char="•"/>
            </a:pPr>
            <a:r>
              <a:rPr lang="fr-FR" sz="1400" dirty="0">
                <a:solidFill>
                  <a:srgbClr val="008000"/>
                </a:solidFill>
              </a:rPr>
              <a:t> Jacky </a:t>
            </a:r>
            <a:r>
              <a:rPr lang="fr-FR" sz="1400" dirty="0" err="1">
                <a:solidFill>
                  <a:srgbClr val="008000"/>
                </a:solidFill>
              </a:rPr>
              <a:t>Ruste</a:t>
            </a:r>
            <a:r>
              <a:rPr lang="fr-FR" sz="1400" dirty="0">
                <a:solidFill>
                  <a:srgbClr val="008000"/>
                </a:solidFill>
              </a:rPr>
              <a:t> </a:t>
            </a:r>
            <a:r>
              <a:rPr lang="fr-FR" sz="1200" i="1" dirty="0">
                <a:solidFill>
                  <a:srgbClr val="008000"/>
                </a:solidFill>
              </a:rPr>
              <a:t>(retraité EDF)</a:t>
            </a:r>
            <a:endParaRPr lang="fr-FR" sz="1400" dirty="0">
              <a:solidFill>
                <a:srgbClr val="008000"/>
              </a:solidFill>
            </a:endParaRPr>
          </a:p>
          <a:p>
            <a:pPr lvl="1" eaLnBrk="1" hangingPunct="1">
              <a:lnSpc>
                <a:spcPct val="120000"/>
              </a:lnSpc>
              <a:buFontTx/>
              <a:buChar char="•"/>
            </a:pPr>
            <a:r>
              <a:rPr lang="fr-FR" sz="1400" dirty="0">
                <a:solidFill>
                  <a:srgbClr val="008000"/>
                </a:solidFill>
              </a:rPr>
              <a:t> Guillaume </a:t>
            </a:r>
            <a:r>
              <a:rPr lang="fr-FR" sz="1400" dirty="0" err="1">
                <a:solidFill>
                  <a:srgbClr val="008000"/>
                </a:solidFill>
              </a:rPr>
              <a:t>Wille</a:t>
            </a:r>
            <a:r>
              <a:rPr lang="fr-FR" sz="1400" dirty="0">
                <a:solidFill>
                  <a:srgbClr val="008000"/>
                </a:solidFill>
              </a:rPr>
              <a:t> </a:t>
            </a:r>
            <a:r>
              <a:rPr lang="fr-FR" sz="1200" i="1" dirty="0">
                <a:solidFill>
                  <a:srgbClr val="008000"/>
                </a:solidFill>
              </a:rPr>
              <a:t>(BRGM)</a:t>
            </a:r>
            <a:endParaRPr lang="fr-FR" sz="1400" dirty="0">
              <a:solidFill>
                <a:srgbClr val="008000"/>
              </a:solidFill>
            </a:endParaRPr>
          </a:p>
        </p:txBody>
      </p:sp>
      <p:sp>
        <p:nvSpPr>
          <p:cNvPr id="27651" name="Text Box 4"/>
          <p:cNvSpPr txBox="1">
            <a:spLocks noChangeArrowheads="1"/>
          </p:cNvSpPr>
          <p:nvPr/>
        </p:nvSpPr>
        <p:spPr bwMode="auto">
          <a:xfrm>
            <a:off x="1021300" y="116632"/>
            <a:ext cx="70564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ct val="40000"/>
              </a:spcAft>
            </a:pPr>
            <a:r>
              <a:rPr lang="fr-FR" sz="2400" u="sng" dirty="0">
                <a:solidFill>
                  <a:srgbClr val="008000"/>
                </a:solidFill>
                <a:latin typeface="Arial Black" pitchFamily="34" charset="0"/>
              </a:rPr>
              <a:t>L’actuel Conseil d’Administration </a:t>
            </a:r>
          </a:p>
          <a:p>
            <a:pPr algn="ctr" eaLnBrk="1" hangingPunct="1">
              <a:lnSpc>
                <a:spcPct val="120000"/>
              </a:lnSpc>
              <a:spcAft>
                <a:spcPct val="100000"/>
              </a:spcAft>
            </a:pPr>
            <a:r>
              <a:rPr lang="fr-FR" sz="2400" u="sng" dirty="0">
                <a:solidFill>
                  <a:srgbClr val="008000"/>
                </a:solidFill>
                <a:latin typeface="Arial Black" pitchFamily="34" charset="0"/>
              </a:rPr>
              <a:t>du GN-MEBA</a:t>
            </a:r>
          </a:p>
          <a:p>
            <a:pPr algn="ctr" eaLnBrk="1" hangingPunct="1">
              <a:lnSpc>
                <a:spcPct val="120000"/>
              </a:lnSpc>
              <a:spcAft>
                <a:spcPct val="100000"/>
              </a:spcAft>
            </a:pPr>
            <a:r>
              <a:rPr lang="fr-FR" sz="2000" dirty="0">
                <a:solidFill>
                  <a:srgbClr val="008000"/>
                </a:solidFill>
              </a:rPr>
              <a:t>(16 membres selon le vote du 3 décembre 2021)</a:t>
            </a:r>
          </a:p>
        </p:txBody>
      </p:sp>
      <p:sp>
        <p:nvSpPr>
          <p:cNvPr id="27652" name="Text Box 6"/>
          <p:cNvSpPr txBox="1">
            <a:spLocks noChangeArrowheads="1"/>
          </p:cNvSpPr>
          <p:nvPr/>
        </p:nvSpPr>
        <p:spPr bwMode="auto">
          <a:xfrm>
            <a:off x="-1545" y="2060848"/>
            <a:ext cx="6179148" cy="305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Bef>
                <a:spcPts val="0"/>
              </a:spcBef>
              <a:buFontTx/>
              <a:buChar char="•"/>
              <a:tabLst>
                <a:tab pos="1882775" algn="l"/>
              </a:tabLst>
            </a:pPr>
            <a:r>
              <a:rPr lang="fr-FR" sz="1400" i="1" dirty="0">
                <a:solidFill>
                  <a:srgbClr val="008000"/>
                </a:solidFill>
              </a:rPr>
              <a:t> président :</a:t>
            </a:r>
            <a:r>
              <a:rPr lang="fr-FR" sz="1400" dirty="0">
                <a:solidFill>
                  <a:srgbClr val="008000"/>
                </a:solidFill>
              </a:rPr>
              <a:t>	François Brisset  </a:t>
            </a:r>
            <a:r>
              <a:rPr lang="fr-FR" sz="1200" i="1" dirty="0">
                <a:solidFill>
                  <a:srgbClr val="008000"/>
                </a:solidFill>
              </a:rPr>
              <a:t>(CNRS, Université Paris Saclay)</a:t>
            </a:r>
          </a:p>
          <a:p>
            <a:pPr eaLnBrk="1" hangingPunct="1">
              <a:lnSpc>
                <a:spcPct val="120000"/>
              </a:lnSpc>
              <a:spcBef>
                <a:spcPts val="0"/>
              </a:spcBef>
              <a:buFontTx/>
              <a:buChar char="•"/>
              <a:tabLst>
                <a:tab pos="1882775" algn="l"/>
              </a:tabLst>
            </a:pPr>
            <a:r>
              <a:rPr lang="fr-FR" sz="1400" i="1" dirty="0">
                <a:solidFill>
                  <a:srgbClr val="008000"/>
                </a:solidFill>
              </a:rPr>
              <a:t> vice-présidents :	</a:t>
            </a:r>
            <a:r>
              <a:rPr lang="fr-FR" sz="1400" dirty="0">
                <a:solidFill>
                  <a:srgbClr val="008000"/>
                </a:solidFill>
              </a:rPr>
              <a:t>Florence </a:t>
            </a:r>
            <a:r>
              <a:rPr lang="fr-FR" sz="1400" dirty="0" err="1">
                <a:solidFill>
                  <a:srgbClr val="008000"/>
                </a:solidFill>
              </a:rPr>
              <a:t>Robaut</a:t>
            </a:r>
            <a:r>
              <a:rPr lang="fr-FR" sz="1400" dirty="0">
                <a:solidFill>
                  <a:srgbClr val="008000"/>
                </a:solidFill>
              </a:rPr>
              <a:t> </a:t>
            </a:r>
            <a:r>
              <a:rPr lang="fr-FR" sz="1400" i="1" dirty="0">
                <a:solidFill>
                  <a:srgbClr val="008000"/>
                </a:solidFill>
              </a:rPr>
              <a:t> </a:t>
            </a:r>
            <a:r>
              <a:rPr lang="fr-FR" sz="1200" i="1" dirty="0">
                <a:solidFill>
                  <a:srgbClr val="008000"/>
                </a:solidFill>
              </a:rPr>
              <a:t>(</a:t>
            </a:r>
            <a:r>
              <a:rPr lang="fr-FR" sz="1200" i="1" dirty="0" err="1">
                <a:solidFill>
                  <a:srgbClr val="008000"/>
                </a:solidFill>
              </a:rPr>
              <a:t>SIMaP</a:t>
            </a:r>
            <a:r>
              <a:rPr lang="fr-FR" sz="1200" i="1" dirty="0">
                <a:solidFill>
                  <a:srgbClr val="008000"/>
                </a:solidFill>
              </a:rPr>
              <a:t>,, Grenoble INP)</a:t>
            </a:r>
            <a:br>
              <a:rPr lang="fr-FR" sz="1400" dirty="0">
                <a:solidFill>
                  <a:srgbClr val="008000"/>
                </a:solidFill>
              </a:rPr>
            </a:br>
            <a:r>
              <a:rPr lang="fr-FR" sz="1400" dirty="0">
                <a:solidFill>
                  <a:srgbClr val="008000"/>
                </a:solidFill>
              </a:rPr>
              <a:t>	Philippe </a:t>
            </a:r>
            <a:r>
              <a:rPr lang="fr-FR" sz="1400" dirty="0" err="1">
                <a:solidFill>
                  <a:srgbClr val="008000"/>
                </a:solidFill>
              </a:rPr>
              <a:t>Jonnard</a:t>
            </a:r>
            <a:r>
              <a:rPr lang="fr-FR" sz="1400" dirty="0">
                <a:solidFill>
                  <a:srgbClr val="008000"/>
                </a:solidFill>
              </a:rPr>
              <a:t> </a:t>
            </a:r>
            <a:r>
              <a:rPr lang="fr-FR" sz="1200" i="1" dirty="0">
                <a:solidFill>
                  <a:srgbClr val="008000"/>
                </a:solidFill>
              </a:rPr>
              <a:t>(CNRS, Sorbonne Université Paris)</a:t>
            </a:r>
          </a:p>
          <a:p>
            <a:pPr eaLnBrk="1" hangingPunct="1">
              <a:lnSpc>
                <a:spcPct val="120000"/>
              </a:lnSpc>
              <a:spcBef>
                <a:spcPts val="1200"/>
              </a:spcBef>
              <a:buFontTx/>
              <a:buChar char="•"/>
              <a:tabLst>
                <a:tab pos="1882775" algn="l"/>
              </a:tabLst>
            </a:pPr>
            <a:r>
              <a:rPr lang="fr-FR" sz="1400" i="1" dirty="0">
                <a:solidFill>
                  <a:srgbClr val="008000"/>
                </a:solidFill>
              </a:rPr>
              <a:t> trésorière :</a:t>
            </a:r>
            <a:r>
              <a:rPr lang="fr-FR" sz="1400" dirty="0">
                <a:solidFill>
                  <a:srgbClr val="008000"/>
                </a:solidFill>
              </a:rPr>
              <a:t>	Monique Repoux </a:t>
            </a:r>
            <a:r>
              <a:rPr lang="fr-FR" sz="1200" i="1" dirty="0">
                <a:solidFill>
                  <a:srgbClr val="008000"/>
                </a:solidFill>
              </a:rPr>
              <a:t>(retraitée CNRS, </a:t>
            </a:r>
            <a:r>
              <a:rPr lang="fr-FR" sz="1200" i="1" dirty="0" err="1">
                <a:solidFill>
                  <a:srgbClr val="008000"/>
                </a:solidFill>
              </a:rPr>
              <a:t>MinesParistech</a:t>
            </a:r>
            <a:r>
              <a:rPr lang="fr-FR" sz="1200" i="1" dirty="0">
                <a:solidFill>
                  <a:srgbClr val="008000"/>
                </a:solidFill>
              </a:rPr>
              <a:t> 06)</a:t>
            </a:r>
            <a:endParaRPr lang="fr-FR" sz="1400" i="1" dirty="0">
              <a:solidFill>
                <a:srgbClr val="008000"/>
              </a:solidFill>
            </a:endParaRPr>
          </a:p>
          <a:p>
            <a:pPr marL="0" lvl="1" eaLnBrk="1" hangingPunct="1">
              <a:lnSpc>
                <a:spcPct val="120000"/>
              </a:lnSpc>
              <a:spcBef>
                <a:spcPts val="0"/>
              </a:spcBef>
              <a:buFontTx/>
              <a:buChar char="•"/>
              <a:tabLst>
                <a:tab pos="1882775" algn="l"/>
              </a:tabLst>
            </a:pPr>
            <a:r>
              <a:rPr lang="fr-FR" sz="1400" dirty="0">
                <a:solidFill>
                  <a:srgbClr val="008000"/>
                </a:solidFill>
              </a:rPr>
              <a:t> trésorière adjointe :	Christine Gendarme </a:t>
            </a:r>
            <a:r>
              <a:rPr lang="fr-FR" sz="1200" i="1" dirty="0">
                <a:solidFill>
                  <a:srgbClr val="008000"/>
                </a:solidFill>
              </a:rPr>
              <a:t>(CC3M Nancy)</a:t>
            </a:r>
          </a:p>
          <a:p>
            <a:pPr marL="0" lvl="1" eaLnBrk="1" hangingPunct="1">
              <a:lnSpc>
                <a:spcPct val="120000"/>
              </a:lnSpc>
              <a:spcBef>
                <a:spcPts val="0"/>
              </a:spcBef>
              <a:buFontTx/>
              <a:buChar char="•"/>
              <a:tabLst>
                <a:tab pos="1882775" algn="l"/>
              </a:tabLst>
            </a:pPr>
            <a:r>
              <a:rPr lang="fr-FR" sz="1400" i="1" dirty="0">
                <a:solidFill>
                  <a:srgbClr val="008000"/>
                </a:solidFill>
              </a:rPr>
              <a:t> secrétaire :	</a:t>
            </a:r>
            <a:r>
              <a:rPr lang="fr-FR" sz="1400" dirty="0">
                <a:solidFill>
                  <a:srgbClr val="008000"/>
                </a:solidFill>
              </a:rPr>
              <a:t>Denis Boivin </a:t>
            </a:r>
            <a:r>
              <a:rPr lang="fr-FR" sz="1200" i="1" dirty="0">
                <a:solidFill>
                  <a:srgbClr val="008000"/>
                </a:solidFill>
              </a:rPr>
              <a:t>(retraité </a:t>
            </a:r>
            <a:r>
              <a:rPr lang="fr-FR" sz="1200" i="1" dirty="0" err="1">
                <a:solidFill>
                  <a:srgbClr val="008000"/>
                </a:solidFill>
              </a:rPr>
              <a:t>Onera</a:t>
            </a:r>
            <a:r>
              <a:rPr lang="fr-FR" sz="1200" i="1" dirty="0">
                <a:solidFill>
                  <a:srgbClr val="008000"/>
                </a:solidFill>
              </a:rPr>
              <a:t>)</a:t>
            </a:r>
          </a:p>
          <a:p>
            <a:pPr eaLnBrk="1" hangingPunct="1">
              <a:lnSpc>
                <a:spcPct val="120000"/>
              </a:lnSpc>
              <a:spcBef>
                <a:spcPts val="0"/>
              </a:spcBef>
              <a:buFontTx/>
              <a:buChar char="•"/>
              <a:tabLst>
                <a:tab pos="1882775" algn="l"/>
              </a:tabLst>
            </a:pPr>
            <a:r>
              <a:rPr lang="fr-FR" sz="1400" i="1" dirty="0">
                <a:solidFill>
                  <a:srgbClr val="008000"/>
                </a:solidFill>
              </a:rPr>
              <a:t> secrétaires adjointes :	</a:t>
            </a:r>
            <a:r>
              <a:rPr lang="fr-FR" sz="1400" dirty="0" err="1">
                <a:solidFill>
                  <a:srgbClr val="008000"/>
                </a:solidFill>
              </a:rPr>
              <a:t>Marie-Éline</a:t>
            </a:r>
            <a:r>
              <a:rPr lang="fr-FR" sz="1400" dirty="0">
                <a:solidFill>
                  <a:srgbClr val="008000"/>
                </a:solidFill>
              </a:rPr>
              <a:t> Couturier </a:t>
            </a:r>
            <a:r>
              <a:rPr lang="fr-FR" sz="1200" i="1" dirty="0">
                <a:solidFill>
                  <a:srgbClr val="008000"/>
                </a:solidFill>
              </a:rPr>
              <a:t>(SFC)</a:t>
            </a:r>
          </a:p>
          <a:p>
            <a:pPr marL="0" lvl="1" eaLnBrk="1" hangingPunct="1">
              <a:lnSpc>
                <a:spcPct val="120000"/>
              </a:lnSpc>
              <a:spcBef>
                <a:spcPts val="0"/>
              </a:spcBef>
              <a:tabLst>
                <a:tab pos="1882775" algn="l"/>
              </a:tabLst>
            </a:pPr>
            <a:r>
              <a:rPr lang="fr-FR" sz="1400" dirty="0">
                <a:solidFill>
                  <a:srgbClr val="008000"/>
                </a:solidFill>
              </a:rPr>
              <a:t>	Imène Estève </a:t>
            </a:r>
            <a:r>
              <a:rPr lang="fr-FR" sz="1200" i="1" dirty="0">
                <a:solidFill>
                  <a:srgbClr val="008000"/>
                </a:solidFill>
              </a:rPr>
              <a:t>(CNRS, Sorbonne Université Paris)</a:t>
            </a:r>
          </a:p>
          <a:p>
            <a:pPr marL="0" lvl="1" eaLnBrk="1" hangingPunct="1">
              <a:lnSpc>
                <a:spcPct val="120000"/>
              </a:lnSpc>
              <a:spcBef>
                <a:spcPts val="0"/>
              </a:spcBef>
              <a:buFontTx/>
              <a:buChar char="•"/>
              <a:tabLst>
                <a:tab pos="1882775" algn="l"/>
              </a:tabLst>
            </a:pPr>
            <a:r>
              <a:rPr lang="fr-FR" sz="1200" i="1" dirty="0">
                <a:solidFill>
                  <a:srgbClr val="008000"/>
                </a:solidFill>
              </a:rPr>
              <a:t> </a:t>
            </a:r>
            <a:r>
              <a:rPr lang="fr-FR" sz="1400" i="1" dirty="0">
                <a:solidFill>
                  <a:srgbClr val="008000"/>
                </a:solidFill>
              </a:rPr>
              <a:t>webmaster :</a:t>
            </a:r>
            <a:r>
              <a:rPr lang="fr-FR" sz="1200" i="1" dirty="0">
                <a:solidFill>
                  <a:srgbClr val="008000"/>
                </a:solidFill>
              </a:rPr>
              <a:t>	</a:t>
            </a:r>
            <a:r>
              <a:rPr lang="fr-FR" sz="1400" dirty="0">
                <a:solidFill>
                  <a:srgbClr val="008000"/>
                </a:solidFill>
              </a:rPr>
              <a:t>Fabrice </a:t>
            </a:r>
            <a:r>
              <a:rPr lang="fr-FR" sz="1400" dirty="0" err="1">
                <a:solidFill>
                  <a:srgbClr val="008000"/>
                </a:solidFill>
              </a:rPr>
              <a:t>Gaslain</a:t>
            </a:r>
            <a:r>
              <a:rPr lang="fr-FR" sz="1400" dirty="0">
                <a:solidFill>
                  <a:srgbClr val="008000"/>
                </a:solidFill>
              </a:rPr>
              <a:t> </a:t>
            </a:r>
            <a:r>
              <a:rPr lang="fr-FR" sz="1200" i="1" dirty="0">
                <a:solidFill>
                  <a:srgbClr val="008000"/>
                </a:solidFill>
              </a:rPr>
              <a:t>(CNRS, </a:t>
            </a:r>
            <a:r>
              <a:rPr lang="fr-FR" sz="1200" i="1" dirty="0" err="1">
                <a:solidFill>
                  <a:srgbClr val="008000"/>
                </a:solidFill>
              </a:rPr>
              <a:t>MinesParistech</a:t>
            </a:r>
            <a:r>
              <a:rPr lang="fr-FR" sz="1200" i="1" dirty="0">
                <a:solidFill>
                  <a:srgbClr val="008000"/>
                </a:solidFill>
              </a:rPr>
              <a:t> Evry)</a:t>
            </a:r>
          </a:p>
          <a:p>
            <a:pPr eaLnBrk="1" hangingPunct="1">
              <a:lnSpc>
                <a:spcPct val="120000"/>
              </a:lnSpc>
              <a:spcBef>
                <a:spcPts val="0"/>
              </a:spcBef>
            </a:pPr>
            <a:endParaRPr lang="fr-FR" sz="1200" i="1" dirty="0">
              <a:solidFill>
                <a:srgbClr val="008000"/>
              </a:solidFill>
            </a:endParaRPr>
          </a:p>
          <a:p>
            <a:pPr lvl="1" eaLnBrk="1" hangingPunct="1">
              <a:lnSpc>
                <a:spcPct val="120000"/>
              </a:lnSpc>
              <a:spcBef>
                <a:spcPts val="0"/>
              </a:spcBef>
            </a:pPr>
            <a:r>
              <a:rPr lang="fr-FR" sz="1400" dirty="0">
                <a:solidFill>
                  <a:srgbClr val="008000"/>
                </a:solidFill>
              </a:rPr>
              <a:t>		</a:t>
            </a:r>
          </a:p>
        </p:txBody>
      </p:sp>
    </p:spTree>
    <p:extLst>
      <p:ext uri="{BB962C8B-B14F-4D97-AF65-F5344CB8AC3E}">
        <p14:creationId xmlns:p14="http://schemas.microsoft.com/office/powerpoint/2010/main" val="1220918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2000"/>
                                        <p:tgtEl>
                                          <p:spTgt spid="2765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wipe(up)">
                                      <p:cBhvr>
                                        <p:cTn id="11" dur="3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611560" y="1533906"/>
            <a:ext cx="792088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lnSpc>
                <a:spcPct val="120000"/>
              </a:lnSpc>
              <a:buFont typeface="Arial" panose="020B0604020202020204" pitchFamily="34" charset="0"/>
              <a:buChar char="•"/>
            </a:pPr>
            <a:r>
              <a:rPr lang="fr-FR" sz="1400" dirty="0">
                <a:solidFill>
                  <a:srgbClr val="008000"/>
                </a:solidFill>
              </a:rPr>
              <a:t>Denis Boivin (retraité </a:t>
            </a:r>
            <a:r>
              <a:rPr lang="fr-FR" sz="1400" dirty="0" err="1">
                <a:solidFill>
                  <a:srgbClr val="008000"/>
                </a:solidFill>
              </a:rPr>
              <a:t>Onera</a:t>
            </a:r>
            <a:r>
              <a:rPr lang="fr-FR" sz="1400" dirty="0">
                <a:solidFill>
                  <a:srgbClr val="008000"/>
                </a:solidFill>
              </a:rPr>
              <a:t>)</a:t>
            </a:r>
          </a:p>
          <a:p>
            <a:pPr marL="285750" indent="-285750" eaLnBrk="1" hangingPunct="1">
              <a:lnSpc>
                <a:spcPct val="120000"/>
              </a:lnSpc>
              <a:buFont typeface="Arial" panose="020B0604020202020204" pitchFamily="34" charset="0"/>
              <a:buChar char="•"/>
            </a:pPr>
            <a:r>
              <a:rPr lang="fr-FR" sz="1400" dirty="0">
                <a:solidFill>
                  <a:srgbClr val="008000"/>
                </a:solidFill>
              </a:rPr>
              <a:t>François Brisset  (CNRS, Université Paris Sud)</a:t>
            </a:r>
          </a:p>
          <a:p>
            <a:pPr marL="285750" indent="-285750" eaLnBrk="1" hangingPunct="1">
              <a:lnSpc>
                <a:spcPct val="120000"/>
              </a:lnSpc>
              <a:buFont typeface="Arial" panose="020B0604020202020204" pitchFamily="34" charset="0"/>
              <a:buChar char="•"/>
            </a:pPr>
            <a:r>
              <a:rPr lang="fr-FR" sz="1400" dirty="0">
                <a:solidFill>
                  <a:srgbClr val="008000"/>
                </a:solidFill>
              </a:rPr>
              <a:t>Emmanuel </a:t>
            </a:r>
            <a:r>
              <a:rPr lang="fr-FR" sz="1400" dirty="0" err="1">
                <a:solidFill>
                  <a:srgbClr val="008000"/>
                </a:solidFill>
              </a:rPr>
              <a:t>Cadel</a:t>
            </a:r>
            <a:r>
              <a:rPr lang="fr-FR" sz="1400" dirty="0">
                <a:solidFill>
                  <a:srgbClr val="008000"/>
                </a:solidFill>
              </a:rPr>
              <a:t> </a:t>
            </a:r>
            <a:r>
              <a:rPr lang="fr-FR" sz="1400" i="1" dirty="0">
                <a:solidFill>
                  <a:srgbClr val="008000"/>
                </a:solidFill>
              </a:rPr>
              <a:t>(Université de Rouen)</a:t>
            </a:r>
          </a:p>
          <a:p>
            <a:pPr marL="285750" indent="-285750" eaLnBrk="1" hangingPunct="1">
              <a:lnSpc>
                <a:spcPct val="120000"/>
              </a:lnSpc>
              <a:buFont typeface="Arial" panose="020B0604020202020204" pitchFamily="34" charset="0"/>
              <a:buChar char="•"/>
            </a:pPr>
            <a:r>
              <a:rPr lang="fr-FR" sz="1400" dirty="0" err="1">
                <a:solidFill>
                  <a:srgbClr val="008000"/>
                </a:solidFill>
              </a:rPr>
              <a:t>Marie-Éline</a:t>
            </a:r>
            <a:r>
              <a:rPr lang="fr-FR" sz="1400" dirty="0">
                <a:solidFill>
                  <a:srgbClr val="008000"/>
                </a:solidFill>
              </a:rPr>
              <a:t> Couturier (SFC)</a:t>
            </a:r>
          </a:p>
          <a:p>
            <a:pPr marL="285750" indent="-285750" eaLnBrk="1" hangingPunct="1">
              <a:lnSpc>
                <a:spcPct val="120000"/>
              </a:lnSpc>
              <a:buFont typeface="Arial" panose="020B0604020202020204" pitchFamily="34" charset="0"/>
              <a:buChar char="•"/>
            </a:pPr>
            <a:r>
              <a:rPr lang="fr-FR" sz="1400" dirty="0">
                <a:solidFill>
                  <a:srgbClr val="008000"/>
                </a:solidFill>
              </a:rPr>
              <a:t>Imène Estève (CNRS, Sorbonne Université Paris)</a:t>
            </a:r>
          </a:p>
          <a:p>
            <a:pPr marL="285750" indent="-285750" eaLnBrk="1" hangingPunct="1">
              <a:lnSpc>
                <a:spcPct val="120000"/>
              </a:lnSpc>
              <a:buFont typeface="Arial" panose="020B0604020202020204" pitchFamily="34" charset="0"/>
              <a:buChar char="•"/>
            </a:pPr>
            <a:r>
              <a:rPr lang="fr-FR" sz="1400" dirty="0">
                <a:solidFill>
                  <a:srgbClr val="008000"/>
                </a:solidFill>
              </a:rPr>
              <a:t>Fabrice </a:t>
            </a:r>
            <a:r>
              <a:rPr lang="fr-FR" sz="1400" dirty="0" err="1">
                <a:solidFill>
                  <a:srgbClr val="008000"/>
                </a:solidFill>
              </a:rPr>
              <a:t>Gaslain</a:t>
            </a:r>
            <a:r>
              <a:rPr lang="fr-FR" sz="1400" dirty="0">
                <a:solidFill>
                  <a:srgbClr val="008000"/>
                </a:solidFill>
              </a:rPr>
              <a:t> (CNRS, </a:t>
            </a:r>
            <a:r>
              <a:rPr lang="fr-FR" sz="1400" dirty="0" err="1">
                <a:solidFill>
                  <a:srgbClr val="008000"/>
                </a:solidFill>
              </a:rPr>
              <a:t>MinesParistech</a:t>
            </a:r>
            <a:r>
              <a:rPr lang="fr-FR" sz="1400" dirty="0">
                <a:solidFill>
                  <a:srgbClr val="008000"/>
                </a:solidFill>
              </a:rPr>
              <a:t> Evry)</a:t>
            </a:r>
          </a:p>
          <a:p>
            <a:pPr marL="285750" indent="-285750" eaLnBrk="1" hangingPunct="1">
              <a:lnSpc>
                <a:spcPct val="120000"/>
              </a:lnSpc>
              <a:buFont typeface="Arial" panose="020B0604020202020204" pitchFamily="34" charset="0"/>
              <a:buChar char="•"/>
            </a:pPr>
            <a:r>
              <a:rPr lang="fr-FR" sz="1400" dirty="0">
                <a:solidFill>
                  <a:srgbClr val="008000"/>
                </a:solidFill>
              </a:rPr>
              <a:t>Christine Gendarme (IJL Nancy)</a:t>
            </a:r>
          </a:p>
          <a:p>
            <a:pPr marL="285750" indent="-285750" eaLnBrk="1" hangingPunct="1">
              <a:lnSpc>
                <a:spcPct val="120000"/>
              </a:lnSpc>
              <a:buFont typeface="Arial" panose="020B0604020202020204" pitchFamily="34" charset="0"/>
              <a:buChar char="•"/>
            </a:pPr>
            <a:r>
              <a:rPr lang="fr-FR" sz="1400" dirty="0">
                <a:solidFill>
                  <a:srgbClr val="008000"/>
                </a:solidFill>
              </a:rPr>
              <a:t>Philippe </a:t>
            </a:r>
            <a:r>
              <a:rPr lang="fr-FR" sz="1400" dirty="0" err="1">
                <a:solidFill>
                  <a:srgbClr val="008000"/>
                </a:solidFill>
              </a:rPr>
              <a:t>Hallegot</a:t>
            </a:r>
            <a:r>
              <a:rPr lang="fr-FR" sz="1400" dirty="0">
                <a:solidFill>
                  <a:srgbClr val="008000"/>
                </a:solidFill>
              </a:rPr>
              <a:t> </a:t>
            </a:r>
            <a:r>
              <a:rPr lang="fr-FR" sz="1400" i="1" dirty="0">
                <a:solidFill>
                  <a:srgbClr val="008000"/>
                </a:solidFill>
              </a:rPr>
              <a:t>(L’</a:t>
            </a:r>
            <a:r>
              <a:rPr lang="fr-FR" sz="1400" i="1" dirty="0" err="1">
                <a:solidFill>
                  <a:srgbClr val="008000"/>
                </a:solidFill>
              </a:rPr>
              <a:t>Oreal</a:t>
            </a:r>
            <a:r>
              <a:rPr lang="fr-FR" sz="1400" i="1" dirty="0">
                <a:solidFill>
                  <a:srgbClr val="008000"/>
                </a:solidFill>
              </a:rPr>
              <a:t>)</a:t>
            </a:r>
          </a:p>
          <a:p>
            <a:pPr marL="285750" indent="-285750" eaLnBrk="1" hangingPunct="1">
              <a:lnSpc>
                <a:spcPct val="120000"/>
              </a:lnSpc>
              <a:buFont typeface="Arial" panose="020B0604020202020204" pitchFamily="34" charset="0"/>
              <a:buChar char="•"/>
            </a:pPr>
            <a:r>
              <a:rPr lang="fr-FR" sz="1400" dirty="0">
                <a:solidFill>
                  <a:srgbClr val="008000"/>
                </a:solidFill>
              </a:rPr>
              <a:t>Alain </a:t>
            </a:r>
            <a:r>
              <a:rPr lang="fr-FR" sz="1400" dirty="0" err="1">
                <a:solidFill>
                  <a:srgbClr val="008000"/>
                </a:solidFill>
              </a:rPr>
              <a:t>Jadin</a:t>
            </a:r>
            <a:r>
              <a:rPr lang="fr-FR" sz="1400" dirty="0">
                <a:solidFill>
                  <a:srgbClr val="008000"/>
                </a:solidFill>
              </a:rPr>
              <a:t> </a:t>
            </a:r>
            <a:r>
              <a:rPr lang="fr-FR" sz="1400" i="1" dirty="0">
                <a:solidFill>
                  <a:srgbClr val="008000"/>
                </a:solidFill>
              </a:rPr>
              <a:t>(CERTECH)</a:t>
            </a:r>
            <a:endParaRPr lang="fr-FR" sz="1400" dirty="0">
              <a:solidFill>
                <a:srgbClr val="008000"/>
              </a:solidFill>
            </a:endParaRPr>
          </a:p>
          <a:p>
            <a:pPr marL="285750" indent="-285750" eaLnBrk="1" hangingPunct="1">
              <a:lnSpc>
                <a:spcPct val="120000"/>
              </a:lnSpc>
              <a:buFont typeface="Arial" panose="020B0604020202020204" pitchFamily="34" charset="0"/>
              <a:buChar char="•"/>
            </a:pPr>
            <a:r>
              <a:rPr lang="fr-FR" sz="1400" dirty="0">
                <a:solidFill>
                  <a:srgbClr val="008000"/>
                </a:solidFill>
              </a:rPr>
              <a:t>Philippe </a:t>
            </a:r>
            <a:r>
              <a:rPr lang="fr-FR" sz="1400" dirty="0" err="1">
                <a:solidFill>
                  <a:srgbClr val="008000"/>
                </a:solidFill>
              </a:rPr>
              <a:t>Jonnard</a:t>
            </a:r>
            <a:r>
              <a:rPr lang="fr-FR" sz="1400" dirty="0">
                <a:solidFill>
                  <a:srgbClr val="008000"/>
                </a:solidFill>
              </a:rPr>
              <a:t> (CNRS, Sorbonne Université Paris)</a:t>
            </a:r>
          </a:p>
          <a:p>
            <a:pPr marL="285750" indent="-285750" eaLnBrk="1" hangingPunct="1">
              <a:lnSpc>
                <a:spcPct val="120000"/>
              </a:lnSpc>
              <a:buFont typeface="Arial" panose="020B0604020202020204" pitchFamily="34" charset="0"/>
              <a:buChar char="•"/>
            </a:pPr>
            <a:r>
              <a:rPr lang="fr-FR" sz="1400" dirty="0">
                <a:solidFill>
                  <a:srgbClr val="008000"/>
                </a:solidFill>
              </a:rPr>
              <a:t>Christian Mathieu </a:t>
            </a:r>
            <a:r>
              <a:rPr lang="fr-FR" sz="1400" i="1" dirty="0">
                <a:solidFill>
                  <a:srgbClr val="008000"/>
                </a:solidFill>
              </a:rPr>
              <a:t>(Université d’Artois)</a:t>
            </a:r>
          </a:p>
          <a:p>
            <a:pPr marL="285750" indent="-285750" eaLnBrk="1" hangingPunct="1">
              <a:lnSpc>
                <a:spcPct val="120000"/>
              </a:lnSpc>
              <a:buFont typeface="Arial" panose="020B0604020202020204" pitchFamily="34" charset="0"/>
              <a:buChar char="•"/>
            </a:pPr>
            <a:r>
              <a:rPr lang="fr-FR" sz="1400" dirty="0">
                <a:solidFill>
                  <a:srgbClr val="008000"/>
                </a:solidFill>
              </a:rPr>
              <a:t>Sébastien </a:t>
            </a:r>
            <a:r>
              <a:rPr lang="fr-FR" sz="1400" dirty="0" err="1">
                <a:solidFill>
                  <a:srgbClr val="008000"/>
                </a:solidFill>
              </a:rPr>
              <a:t>Pairis</a:t>
            </a:r>
            <a:r>
              <a:rPr lang="fr-FR" sz="1400" dirty="0">
                <a:solidFill>
                  <a:srgbClr val="008000"/>
                </a:solidFill>
              </a:rPr>
              <a:t> </a:t>
            </a:r>
            <a:r>
              <a:rPr lang="fr-FR" sz="1400" i="1" dirty="0">
                <a:solidFill>
                  <a:srgbClr val="008000"/>
                </a:solidFill>
              </a:rPr>
              <a:t>(CNRS, Institut Néel Grenoble)</a:t>
            </a:r>
          </a:p>
          <a:p>
            <a:pPr marL="285750" indent="-285750" eaLnBrk="1" hangingPunct="1">
              <a:lnSpc>
                <a:spcPct val="120000"/>
              </a:lnSpc>
              <a:buFont typeface="Arial" panose="020B0604020202020204" pitchFamily="34" charset="0"/>
              <a:buChar char="•"/>
            </a:pPr>
            <a:r>
              <a:rPr lang="fr-FR" sz="1400" dirty="0">
                <a:solidFill>
                  <a:srgbClr val="008000"/>
                </a:solidFill>
              </a:rPr>
              <a:t>Monique </a:t>
            </a:r>
            <a:r>
              <a:rPr lang="fr-FR" sz="1400" dirty="0" err="1">
                <a:solidFill>
                  <a:srgbClr val="008000"/>
                </a:solidFill>
              </a:rPr>
              <a:t>Repoux</a:t>
            </a:r>
            <a:r>
              <a:rPr lang="fr-FR" sz="1400" dirty="0">
                <a:solidFill>
                  <a:srgbClr val="008000"/>
                </a:solidFill>
              </a:rPr>
              <a:t> (retraitée CNRS, </a:t>
            </a:r>
            <a:r>
              <a:rPr lang="fr-FR" sz="1400" dirty="0" err="1">
                <a:solidFill>
                  <a:srgbClr val="008000"/>
                </a:solidFill>
              </a:rPr>
              <a:t>MinesParistech</a:t>
            </a:r>
            <a:r>
              <a:rPr lang="fr-FR" sz="1400" dirty="0">
                <a:solidFill>
                  <a:srgbClr val="008000"/>
                </a:solidFill>
              </a:rPr>
              <a:t> 06)</a:t>
            </a:r>
          </a:p>
          <a:p>
            <a:pPr marL="285750" indent="-285750" eaLnBrk="1" hangingPunct="1">
              <a:lnSpc>
                <a:spcPct val="120000"/>
              </a:lnSpc>
              <a:buFont typeface="Arial" panose="020B0604020202020204" pitchFamily="34" charset="0"/>
              <a:buChar char="•"/>
            </a:pPr>
            <a:r>
              <a:rPr lang="fr-FR" sz="1400" dirty="0">
                <a:solidFill>
                  <a:srgbClr val="008000"/>
                </a:solidFill>
              </a:rPr>
              <a:t>Florence </a:t>
            </a:r>
            <a:r>
              <a:rPr lang="fr-FR" sz="1400" dirty="0" err="1">
                <a:solidFill>
                  <a:srgbClr val="008000"/>
                </a:solidFill>
              </a:rPr>
              <a:t>Robaut</a:t>
            </a:r>
            <a:r>
              <a:rPr lang="fr-FR" sz="1400" dirty="0">
                <a:solidFill>
                  <a:srgbClr val="008000"/>
                </a:solidFill>
              </a:rPr>
              <a:t>  (</a:t>
            </a:r>
            <a:r>
              <a:rPr lang="fr-FR" sz="1400" dirty="0" err="1">
                <a:solidFill>
                  <a:srgbClr val="008000"/>
                </a:solidFill>
              </a:rPr>
              <a:t>SIMaP</a:t>
            </a:r>
            <a:r>
              <a:rPr lang="fr-FR" sz="1400" dirty="0">
                <a:solidFill>
                  <a:srgbClr val="008000"/>
                </a:solidFill>
              </a:rPr>
              <a:t>,, Grenoble INP)</a:t>
            </a:r>
          </a:p>
          <a:p>
            <a:pPr marL="285750" indent="-285750" eaLnBrk="1" hangingPunct="1">
              <a:lnSpc>
                <a:spcPct val="120000"/>
              </a:lnSpc>
              <a:buFont typeface="Arial" panose="020B0604020202020204" pitchFamily="34" charset="0"/>
              <a:buChar char="•"/>
            </a:pPr>
            <a:r>
              <a:rPr lang="fr-FR" sz="1400" dirty="0">
                <a:solidFill>
                  <a:srgbClr val="008000"/>
                </a:solidFill>
              </a:rPr>
              <a:t>Jacky </a:t>
            </a:r>
            <a:r>
              <a:rPr lang="fr-FR" sz="1400" dirty="0" err="1">
                <a:solidFill>
                  <a:srgbClr val="008000"/>
                </a:solidFill>
              </a:rPr>
              <a:t>Ruste</a:t>
            </a:r>
            <a:r>
              <a:rPr lang="fr-FR" sz="1400" dirty="0">
                <a:solidFill>
                  <a:srgbClr val="008000"/>
                </a:solidFill>
              </a:rPr>
              <a:t> </a:t>
            </a:r>
            <a:r>
              <a:rPr lang="fr-FR" sz="1400" i="1" dirty="0">
                <a:solidFill>
                  <a:srgbClr val="008000"/>
                </a:solidFill>
              </a:rPr>
              <a:t>(retraité EDF)</a:t>
            </a:r>
            <a:endParaRPr lang="fr-FR" sz="1400" dirty="0">
              <a:solidFill>
                <a:srgbClr val="008000"/>
              </a:solidFill>
            </a:endParaRPr>
          </a:p>
          <a:p>
            <a:pPr marL="285750" indent="-285750" eaLnBrk="1" hangingPunct="1">
              <a:lnSpc>
                <a:spcPct val="120000"/>
              </a:lnSpc>
              <a:buFont typeface="Arial" panose="020B0604020202020204" pitchFamily="34" charset="0"/>
              <a:buChar char="•"/>
            </a:pPr>
            <a:r>
              <a:rPr lang="fr-FR" sz="1400" dirty="0">
                <a:solidFill>
                  <a:srgbClr val="008000"/>
                </a:solidFill>
              </a:rPr>
              <a:t>Guillaume </a:t>
            </a:r>
            <a:r>
              <a:rPr lang="fr-FR" sz="1400" dirty="0" err="1">
                <a:solidFill>
                  <a:srgbClr val="008000"/>
                </a:solidFill>
              </a:rPr>
              <a:t>Wille</a:t>
            </a:r>
            <a:r>
              <a:rPr lang="fr-FR" sz="1400" dirty="0">
                <a:solidFill>
                  <a:srgbClr val="008000"/>
                </a:solidFill>
              </a:rPr>
              <a:t> </a:t>
            </a:r>
            <a:r>
              <a:rPr lang="fr-FR" sz="1400" i="1" dirty="0">
                <a:solidFill>
                  <a:srgbClr val="008000"/>
                </a:solidFill>
              </a:rPr>
              <a:t>(BRGM)</a:t>
            </a:r>
          </a:p>
          <a:p>
            <a:pPr eaLnBrk="1" hangingPunct="1">
              <a:lnSpc>
                <a:spcPct val="120000"/>
              </a:lnSpc>
            </a:pPr>
            <a:endParaRPr lang="fr-FR" sz="1400" i="1" dirty="0">
              <a:solidFill>
                <a:srgbClr val="008000"/>
              </a:solidFill>
            </a:endParaRPr>
          </a:p>
        </p:txBody>
      </p:sp>
      <p:sp>
        <p:nvSpPr>
          <p:cNvPr id="27651" name="Text Box 4"/>
          <p:cNvSpPr txBox="1">
            <a:spLocks noChangeArrowheads="1"/>
          </p:cNvSpPr>
          <p:nvPr/>
        </p:nvSpPr>
        <p:spPr bwMode="auto">
          <a:xfrm>
            <a:off x="467544" y="116632"/>
            <a:ext cx="828092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ct val="40000"/>
              </a:spcAft>
            </a:pPr>
            <a:r>
              <a:rPr lang="fr-FR" sz="2400" u="sng" dirty="0">
                <a:solidFill>
                  <a:srgbClr val="008000"/>
                </a:solidFill>
                <a:latin typeface="Arial Black" pitchFamily="34" charset="0"/>
              </a:rPr>
              <a:t>Se présentent au Conseil d’Administration </a:t>
            </a:r>
          </a:p>
          <a:p>
            <a:pPr algn="ctr" eaLnBrk="1" hangingPunct="1">
              <a:lnSpc>
                <a:spcPct val="120000"/>
              </a:lnSpc>
              <a:spcAft>
                <a:spcPct val="100000"/>
              </a:spcAft>
            </a:pPr>
            <a:r>
              <a:rPr lang="fr-FR" sz="2400" u="sng" dirty="0">
                <a:solidFill>
                  <a:srgbClr val="008000"/>
                </a:solidFill>
                <a:latin typeface="Arial Black" pitchFamily="34" charset="0"/>
              </a:rPr>
              <a:t>du GN-MEBA</a:t>
            </a:r>
          </a:p>
        </p:txBody>
      </p:sp>
    </p:spTree>
    <p:extLst>
      <p:ext uri="{BB962C8B-B14F-4D97-AF65-F5344CB8AC3E}">
        <p14:creationId xmlns:p14="http://schemas.microsoft.com/office/powerpoint/2010/main" val="3329420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3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47638"/>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765717" y="2564904"/>
            <a:ext cx="760304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ct val="100000"/>
              </a:spcAft>
            </a:pPr>
            <a:r>
              <a:rPr lang="fr-FR" sz="2400" u="sng" dirty="0">
                <a:solidFill>
                  <a:srgbClr val="008000"/>
                </a:solidFill>
                <a:latin typeface="Arial Black" pitchFamily="34" charset="0"/>
              </a:rPr>
              <a:t>ELECTION DU CONSEIL D’ADMINISTRATION</a:t>
            </a:r>
          </a:p>
          <a:p>
            <a:pPr algn="ctr" eaLnBrk="1" hangingPunct="1">
              <a:lnSpc>
                <a:spcPct val="120000"/>
              </a:lnSpc>
              <a:spcAft>
                <a:spcPct val="100000"/>
              </a:spcAft>
            </a:pPr>
            <a:r>
              <a:rPr lang="fr-FR" sz="2400" dirty="0">
                <a:solidFill>
                  <a:srgbClr val="008000"/>
                </a:solidFill>
                <a:latin typeface="Arial Black" pitchFamily="34" charset="0"/>
              </a:rPr>
              <a:t>VOTE DU 1</a:t>
            </a:r>
            <a:r>
              <a:rPr lang="fr-FR" sz="2400" baseline="30000" dirty="0">
                <a:solidFill>
                  <a:srgbClr val="008000"/>
                </a:solidFill>
                <a:latin typeface="Arial Black" pitchFamily="34" charset="0"/>
              </a:rPr>
              <a:t>er</a:t>
            </a:r>
            <a:r>
              <a:rPr lang="fr-FR" sz="2400" dirty="0">
                <a:solidFill>
                  <a:srgbClr val="008000"/>
                </a:solidFill>
                <a:latin typeface="Arial Black" pitchFamily="34" charset="0"/>
              </a:rPr>
              <a:t> décembre 2022</a:t>
            </a:r>
          </a:p>
        </p:txBody>
      </p:sp>
      <p:sp>
        <p:nvSpPr>
          <p:cNvPr id="5" name="Text Box 4"/>
          <p:cNvSpPr txBox="1">
            <a:spLocks noChangeArrowheads="1"/>
          </p:cNvSpPr>
          <p:nvPr/>
        </p:nvSpPr>
        <p:spPr bwMode="auto">
          <a:xfrm>
            <a:off x="1303138" y="5013176"/>
            <a:ext cx="665194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ct val="100000"/>
              </a:spcAft>
            </a:pPr>
            <a:r>
              <a:rPr lang="fr-FR" sz="2400" u="sng" dirty="0">
                <a:solidFill>
                  <a:srgbClr val="008000"/>
                </a:solidFill>
                <a:latin typeface="Arial Black" pitchFamily="34" charset="0"/>
              </a:rPr>
              <a:t>MERCI POUR VOTRE PARTICIPATION !</a:t>
            </a:r>
          </a:p>
        </p:txBody>
      </p:sp>
    </p:spTree>
    <p:extLst>
      <p:ext uri="{BB962C8B-B14F-4D97-AF65-F5344CB8AC3E}">
        <p14:creationId xmlns:p14="http://schemas.microsoft.com/office/powerpoint/2010/main" val="15683560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1000"/>
                                        <p:tgtEl>
                                          <p:spTgt spid="20483"/>
                                        </p:tgtEl>
                                      </p:cBhvr>
                                    </p:animEffect>
                                    <p:set>
                                      <p:cBhvr>
                                        <p:cTn id="9" dur="1" fill="hold">
                                          <p:stCondLst>
                                            <p:cond delay="999"/>
                                          </p:stCondLst>
                                        </p:cTn>
                                        <p:tgtEl>
                                          <p:spTgt spid="20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006" t="2347" r="1231" b="30232"/>
          <a:stretch/>
        </p:blipFill>
        <p:spPr>
          <a:xfrm>
            <a:off x="0" y="0"/>
            <a:ext cx="9144000" cy="6862119"/>
          </a:xfrm>
          <a:prstGeom prst="rect">
            <a:avLst/>
          </a:prstGeom>
          <a:effectLst>
            <a:glow>
              <a:schemeClr val="accent1"/>
            </a:glow>
            <a:reflection endPos="0" dist="50800" dir="5400000" sy="-100000" algn="bl" rotWithShape="0"/>
          </a:effectLst>
        </p:spPr>
      </p:pic>
      <p:sp>
        <p:nvSpPr>
          <p:cNvPr id="2" name="Titre 1">
            <a:extLst>
              <a:ext uri="{FF2B5EF4-FFF2-40B4-BE49-F238E27FC236}">
                <a16:creationId xmlns:a16="http://schemas.microsoft.com/office/drawing/2014/main" id="{66FCE127-2EB8-47B8-823E-E6B1F126A974}"/>
              </a:ext>
            </a:extLst>
          </p:cNvPr>
          <p:cNvSpPr>
            <a:spLocks noGrp="1"/>
          </p:cNvSpPr>
          <p:nvPr>
            <p:ph type="ctrTitle"/>
          </p:nvPr>
        </p:nvSpPr>
        <p:spPr>
          <a:xfrm>
            <a:off x="1218438" y="145230"/>
            <a:ext cx="6858000" cy="978408"/>
          </a:xfrm>
        </p:spPr>
        <p:txBody>
          <a:bodyPr>
            <a:noAutofit/>
          </a:bodyPr>
          <a:lstStyle/>
          <a:p>
            <a:r>
              <a:rPr lang="fr-FR" sz="2400" dirty="0"/>
              <a:t>Hommage à Sandrine MATHIEU</a:t>
            </a:r>
            <a:br>
              <a:rPr lang="fr-FR" sz="2400" dirty="0"/>
            </a:br>
            <a:r>
              <a:rPr lang="fr-FR" sz="2400" dirty="0"/>
              <a:t>08/03/1971 – 19/05/2022</a:t>
            </a:r>
          </a:p>
        </p:txBody>
      </p:sp>
      <p:sp>
        <p:nvSpPr>
          <p:cNvPr id="4" name="ZoneTexte 3">
            <a:extLst>
              <a:ext uri="{FF2B5EF4-FFF2-40B4-BE49-F238E27FC236}">
                <a16:creationId xmlns:a16="http://schemas.microsoft.com/office/drawing/2014/main" id="{9E79B776-B807-4A7C-8945-D622C1AC1804}"/>
              </a:ext>
            </a:extLst>
          </p:cNvPr>
          <p:cNvSpPr txBox="1"/>
          <p:nvPr/>
        </p:nvSpPr>
        <p:spPr>
          <a:xfrm>
            <a:off x="234315" y="1235373"/>
            <a:ext cx="8675370" cy="6463308"/>
          </a:xfrm>
          <a:prstGeom prst="rect">
            <a:avLst/>
          </a:prstGeom>
          <a:noFill/>
        </p:spPr>
        <p:txBody>
          <a:bodyPr wrap="square" rtlCol="0">
            <a:spAutoFit/>
          </a:bodyPr>
          <a:lstStyle/>
          <a:p>
            <a:pPr fontAlgn="auto">
              <a:spcBef>
                <a:spcPts val="0"/>
              </a:spcBef>
              <a:spcAft>
                <a:spcPts val="0"/>
              </a:spcAft>
            </a:pPr>
            <a:r>
              <a:rPr lang="fr-FR" b="1" dirty="0">
                <a:solidFill>
                  <a:prstClr val="black"/>
                </a:solidFill>
                <a:latin typeface="Calibri Light" panose="020F0302020204030204"/>
                <a:cs typeface="+mn-cs"/>
              </a:rPr>
              <a:t>1992 : Service Commun d’Analyses par Sondes Electroniques (SCASE-LCSM) – Université Henri Poincaré (T)</a:t>
            </a:r>
          </a:p>
          <a:p>
            <a:pPr fontAlgn="auto">
              <a:spcBef>
                <a:spcPts val="0"/>
              </a:spcBef>
              <a:spcAft>
                <a:spcPts val="0"/>
              </a:spcAft>
            </a:pPr>
            <a:r>
              <a:rPr lang="fr-FR" b="1" dirty="0">
                <a:solidFill>
                  <a:prstClr val="black"/>
                </a:solidFill>
                <a:latin typeface="Calibri Light" panose="020F0302020204030204"/>
                <a:cs typeface="+mn-cs"/>
              </a:rPr>
              <a:t>	- responsable de la µsonde</a:t>
            </a:r>
          </a:p>
          <a:p>
            <a:pPr fontAlgn="auto">
              <a:spcBef>
                <a:spcPts val="0"/>
              </a:spcBef>
              <a:spcAft>
                <a:spcPts val="0"/>
              </a:spcAft>
            </a:pPr>
            <a:r>
              <a:rPr lang="fr-FR" b="1" dirty="0">
                <a:solidFill>
                  <a:prstClr val="black"/>
                </a:solidFill>
                <a:latin typeface="Calibri Light" panose="020F0302020204030204"/>
                <a:cs typeface="+mn-cs"/>
              </a:rPr>
              <a:t>	- présidente du </a:t>
            </a:r>
            <a:r>
              <a:rPr lang="fr-FR" b="1" dirty="0" err="1">
                <a:solidFill>
                  <a:prstClr val="black"/>
                </a:solidFill>
                <a:latin typeface="Calibri Light" panose="020F0302020204030204"/>
                <a:cs typeface="+mn-cs"/>
              </a:rPr>
              <a:t>SAMµx</a:t>
            </a:r>
            <a:r>
              <a:rPr lang="fr-FR" b="1" dirty="0">
                <a:solidFill>
                  <a:prstClr val="black"/>
                </a:solidFill>
                <a:latin typeface="Calibri Light" panose="020F0302020204030204"/>
                <a:cs typeface="+mn-cs"/>
              </a:rPr>
              <a:t> fin des années 1990 - début 2000</a:t>
            </a:r>
          </a:p>
          <a:p>
            <a:pPr fontAlgn="auto">
              <a:spcBef>
                <a:spcPts val="0"/>
              </a:spcBef>
              <a:spcAft>
                <a:spcPts val="0"/>
              </a:spcAft>
            </a:pPr>
            <a:endParaRPr lang="fr-FR" b="1" dirty="0">
              <a:solidFill>
                <a:prstClr val="black"/>
              </a:solidFill>
              <a:latin typeface="Calibri Light" panose="020F0302020204030204"/>
              <a:cs typeface="+mn-cs"/>
            </a:endParaRPr>
          </a:p>
          <a:p>
            <a:pPr fontAlgn="auto">
              <a:spcBef>
                <a:spcPts val="0"/>
              </a:spcBef>
              <a:spcAft>
                <a:spcPts val="0"/>
              </a:spcAft>
            </a:pPr>
            <a:r>
              <a:rPr lang="fr-FR" b="1" dirty="0">
                <a:solidFill>
                  <a:prstClr val="black"/>
                </a:solidFill>
                <a:latin typeface="Calibri Light" panose="020F0302020204030204"/>
                <a:cs typeface="+mn-cs"/>
              </a:rPr>
              <a:t>2007 : création du Service Commun de Microscopies Electroniques et de Microanalyse X (SCMEM) (AI)</a:t>
            </a:r>
          </a:p>
          <a:p>
            <a:pPr fontAlgn="auto">
              <a:spcBef>
                <a:spcPts val="0"/>
              </a:spcBef>
              <a:spcAft>
                <a:spcPts val="0"/>
              </a:spcAft>
            </a:pPr>
            <a:r>
              <a:rPr lang="fr-FR" b="1" dirty="0">
                <a:solidFill>
                  <a:prstClr val="black"/>
                </a:solidFill>
                <a:latin typeface="Calibri Light" panose="020F0302020204030204"/>
                <a:cs typeface="+mn-cs"/>
              </a:rPr>
              <a:t>	</a:t>
            </a:r>
          </a:p>
          <a:p>
            <a:pPr fontAlgn="auto">
              <a:spcBef>
                <a:spcPts val="0"/>
              </a:spcBef>
              <a:spcAft>
                <a:spcPts val="0"/>
              </a:spcAft>
            </a:pPr>
            <a:r>
              <a:rPr lang="fr-FR" b="1" dirty="0">
                <a:solidFill>
                  <a:prstClr val="black"/>
                </a:solidFill>
                <a:latin typeface="Calibri Light" panose="020F0302020204030204"/>
                <a:cs typeface="+mn-cs"/>
              </a:rPr>
              <a:t>2010 : responsable MEB (IE)</a:t>
            </a:r>
          </a:p>
          <a:p>
            <a:pPr fontAlgn="auto">
              <a:spcBef>
                <a:spcPts val="0"/>
              </a:spcBef>
              <a:spcAft>
                <a:spcPts val="0"/>
              </a:spcAft>
            </a:pPr>
            <a:endParaRPr lang="fr-FR" b="1" dirty="0">
              <a:solidFill>
                <a:prstClr val="black"/>
              </a:solidFill>
              <a:latin typeface="Calibri Light" panose="020F0302020204030204"/>
              <a:cs typeface="+mn-cs"/>
            </a:endParaRPr>
          </a:p>
          <a:p>
            <a:pPr fontAlgn="auto">
              <a:spcBef>
                <a:spcPts val="0"/>
              </a:spcBef>
              <a:spcAft>
                <a:spcPts val="0"/>
              </a:spcAft>
            </a:pPr>
            <a:r>
              <a:rPr lang="fr-FR" b="1" dirty="0">
                <a:solidFill>
                  <a:prstClr val="black"/>
                </a:solidFill>
                <a:latin typeface="Calibri Light" panose="020F0302020204030204"/>
                <a:cs typeface="+mn-cs"/>
              </a:rPr>
              <a:t>2012 : 	SCMEM – Plateforme du Laboratoire </a:t>
            </a:r>
            <a:r>
              <a:rPr lang="fr-FR" b="1" dirty="0" err="1">
                <a:solidFill>
                  <a:prstClr val="black"/>
                </a:solidFill>
                <a:latin typeface="Calibri Light" panose="020F0302020204030204"/>
                <a:cs typeface="+mn-cs"/>
              </a:rPr>
              <a:t>Géoressources</a:t>
            </a:r>
            <a:r>
              <a:rPr lang="fr-FR" b="1" dirty="0">
                <a:solidFill>
                  <a:prstClr val="black"/>
                </a:solidFill>
                <a:latin typeface="Calibri Light" panose="020F0302020204030204"/>
                <a:cs typeface="+mn-cs"/>
              </a:rPr>
              <a:t> – Université de Lorraine</a:t>
            </a:r>
          </a:p>
          <a:p>
            <a:pPr fontAlgn="auto">
              <a:spcBef>
                <a:spcPts val="0"/>
              </a:spcBef>
              <a:spcAft>
                <a:spcPts val="0"/>
              </a:spcAft>
            </a:pPr>
            <a:r>
              <a:rPr lang="fr-FR" b="1" dirty="0">
                <a:solidFill>
                  <a:prstClr val="black"/>
                </a:solidFill>
                <a:latin typeface="Calibri Light" panose="020F0302020204030204"/>
                <a:cs typeface="+mn-cs"/>
              </a:rPr>
              <a:t>	Ecole d’été GN-MEBA de Lille en 2012 en tant que stagiaire</a:t>
            </a:r>
          </a:p>
          <a:p>
            <a:pPr fontAlgn="auto">
              <a:spcBef>
                <a:spcPts val="0"/>
              </a:spcBef>
              <a:spcAft>
                <a:spcPts val="0"/>
              </a:spcAft>
            </a:pPr>
            <a:r>
              <a:rPr lang="fr-FR" b="1" dirty="0">
                <a:solidFill>
                  <a:prstClr val="black"/>
                </a:solidFill>
                <a:latin typeface="Calibri Light" panose="020F0302020204030204"/>
                <a:cs typeface="+mn-cs"/>
              </a:rPr>
              <a:t>	Journées pédagogiques décembre : présentation sur les sources FEG en WDS</a:t>
            </a:r>
          </a:p>
          <a:p>
            <a:pPr fontAlgn="auto">
              <a:spcBef>
                <a:spcPts val="0"/>
              </a:spcBef>
              <a:spcAft>
                <a:spcPts val="0"/>
              </a:spcAft>
            </a:pPr>
            <a:endParaRPr lang="fr-FR" b="1" dirty="0">
              <a:solidFill>
                <a:prstClr val="black"/>
              </a:solidFill>
              <a:latin typeface="Calibri Light" panose="020F0302020204030204"/>
              <a:cs typeface="+mn-cs"/>
            </a:endParaRPr>
          </a:p>
          <a:p>
            <a:pPr fontAlgn="auto">
              <a:spcBef>
                <a:spcPts val="0"/>
              </a:spcBef>
              <a:spcAft>
                <a:spcPts val="0"/>
              </a:spcAft>
            </a:pPr>
            <a:r>
              <a:rPr lang="fr-FR" b="1" dirty="0">
                <a:solidFill>
                  <a:prstClr val="black"/>
                </a:solidFill>
                <a:latin typeface="Calibri Light" panose="020F0302020204030204"/>
                <a:cs typeface="+mn-cs"/>
              </a:rPr>
              <a:t>2015 : Centre de Compétences en Microscopies, Microsondes et Métallographie (CC3M)  - Institut Jean Lamour – Université de Lorraine.  Responsable des 2 </a:t>
            </a:r>
            <a:r>
              <a:rPr lang="fr-FR" b="1" dirty="0" err="1">
                <a:solidFill>
                  <a:prstClr val="black"/>
                </a:solidFill>
                <a:latin typeface="Calibri Light" panose="020F0302020204030204"/>
                <a:cs typeface="+mn-cs"/>
              </a:rPr>
              <a:t>MEBs</a:t>
            </a:r>
            <a:endParaRPr lang="fr-FR" b="1" dirty="0">
              <a:solidFill>
                <a:prstClr val="black"/>
              </a:solidFill>
              <a:latin typeface="Calibri Light" panose="020F0302020204030204"/>
              <a:cs typeface="+mn-cs"/>
            </a:endParaRPr>
          </a:p>
          <a:p>
            <a:pPr fontAlgn="auto">
              <a:spcBef>
                <a:spcPts val="0"/>
              </a:spcBef>
              <a:spcAft>
                <a:spcPts val="0"/>
              </a:spcAft>
            </a:pPr>
            <a:endParaRPr lang="fr-FR" b="1" dirty="0">
              <a:solidFill>
                <a:prstClr val="black"/>
              </a:solidFill>
              <a:latin typeface="Calibri Light" panose="020F0302020204030204"/>
              <a:cs typeface="+mn-cs"/>
            </a:endParaRPr>
          </a:p>
          <a:p>
            <a:pPr fontAlgn="auto">
              <a:spcBef>
                <a:spcPts val="0"/>
              </a:spcBef>
              <a:spcAft>
                <a:spcPts val="0"/>
              </a:spcAft>
            </a:pPr>
            <a:r>
              <a:rPr lang="fr-FR" b="1" dirty="0">
                <a:solidFill>
                  <a:prstClr val="black"/>
                </a:solidFill>
                <a:latin typeface="Calibri Light" panose="020F0302020204030204"/>
                <a:cs typeface="+mn-cs"/>
              </a:rPr>
              <a:t>2017 :  Ecole d’été GN-MEBA de Bordeaux en tant qu’enseignante de TP</a:t>
            </a:r>
          </a:p>
          <a:p>
            <a:pPr fontAlgn="auto">
              <a:spcBef>
                <a:spcPts val="0"/>
              </a:spcBef>
              <a:spcAft>
                <a:spcPts val="0"/>
              </a:spcAft>
            </a:pPr>
            <a:endParaRPr lang="fr-FR" b="1" dirty="0">
              <a:solidFill>
                <a:prstClr val="black"/>
              </a:solidFill>
              <a:latin typeface="Calibri Light" panose="020F0302020204030204"/>
              <a:cs typeface="+mn-cs"/>
            </a:endParaRPr>
          </a:p>
          <a:p>
            <a:pPr fontAlgn="auto">
              <a:spcBef>
                <a:spcPts val="0"/>
              </a:spcBef>
              <a:spcAft>
                <a:spcPts val="0"/>
              </a:spcAft>
            </a:pPr>
            <a:r>
              <a:rPr lang="fr-FR" b="1" dirty="0">
                <a:solidFill>
                  <a:prstClr val="black"/>
                </a:solidFill>
                <a:latin typeface="Calibri Light" panose="020F0302020204030204"/>
                <a:cs typeface="+mn-cs"/>
              </a:rPr>
              <a:t>2018 : prospection pour l’achat d’un nouveau MEB FEG</a:t>
            </a:r>
          </a:p>
          <a:p>
            <a:pPr fontAlgn="auto">
              <a:spcBef>
                <a:spcPts val="0"/>
              </a:spcBef>
              <a:spcAft>
                <a:spcPts val="0"/>
              </a:spcAft>
            </a:pPr>
            <a:endParaRPr lang="fr-FR" b="1" dirty="0">
              <a:solidFill>
                <a:prstClr val="black"/>
              </a:solidFill>
              <a:latin typeface="Calibri Light" panose="020F0302020204030204"/>
              <a:cs typeface="+mn-cs"/>
            </a:endParaRPr>
          </a:p>
          <a:p>
            <a:pPr fontAlgn="auto">
              <a:spcBef>
                <a:spcPts val="0"/>
              </a:spcBef>
              <a:spcAft>
                <a:spcPts val="0"/>
              </a:spcAft>
            </a:pPr>
            <a:r>
              <a:rPr lang="fr-FR" b="1" dirty="0">
                <a:solidFill>
                  <a:prstClr val="black"/>
                </a:solidFill>
                <a:latin typeface="Calibri Light" panose="020F0302020204030204"/>
                <a:cs typeface="+mn-cs"/>
              </a:rPr>
              <a:t>2019 : installation du nouveau MEB</a:t>
            </a:r>
          </a:p>
          <a:p>
            <a:pPr fontAlgn="auto">
              <a:spcBef>
                <a:spcPts val="0"/>
              </a:spcBef>
              <a:spcAft>
                <a:spcPts val="0"/>
              </a:spcAft>
            </a:pPr>
            <a:r>
              <a:rPr lang="fr-FR" dirty="0">
                <a:solidFill>
                  <a:prstClr val="black"/>
                </a:solidFill>
                <a:latin typeface="Calibri Light" panose="020F0302020204030204"/>
                <a:cs typeface="+mn-cs"/>
              </a:rPr>
              <a:t>	</a:t>
            </a:r>
          </a:p>
        </p:txBody>
      </p:sp>
    </p:spTree>
    <p:extLst>
      <p:ext uri="{BB962C8B-B14F-4D97-AF65-F5344CB8AC3E}">
        <p14:creationId xmlns:p14="http://schemas.microsoft.com/office/powerpoint/2010/main" val="95196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006" t="2347" r="1231" b="30232"/>
          <a:stretch/>
        </p:blipFill>
        <p:spPr>
          <a:xfrm>
            <a:off x="0" y="0"/>
            <a:ext cx="9144000" cy="6862119"/>
          </a:xfrm>
          <a:prstGeom prst="rect">
            <a:avLst/>
          </a:prstGeom>
          <a:effectLst>
            <a:glow>
              <a:schemeClr val="accent1"/>
            </a:glow>
            <a:reflection endPos="0" dist="50800" dir="5400000" sy="-100000" algn="bl" rotWithShape="0"/>
          </a:effectLst>
        </p:spPr>
      </p:pic>
      <p:pic>
        <p:nvPicPr>
          <p:cNvPr id="8" name="Image 7">
            <a:extLst>
              <a:ext uri="{FF2B5EF4-FFF2-40B4-BE49-F238E27FC236}">
                <a16:creationId xmlns:a16="http://schemas.microsoft.com/office/drawing/2014/main" id="{2495A524-DD5D-4DE8-AC7C-77F3EF0F9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026" y="2887872"/>
            <a:ext cx="3888431" cy="2589553"/>
          </a:xfrm>
          <a:prstGeom prst="rect">
            <a:avLst/>
          </a:prstGeom>
          <a:ln>
            <a:noFill/>
          </a:ln>
          <a:effectLst>
            <a:softEdge rad="112500"/>
          </a:effectLst>
        </p:spPr>
      </p:pic>
      <p:pic>
        <p:nvPicPr>
          <p:cNvPr id="10" name="Image 9">
            <a:extLst>
              <a:ext uri="{FF2B5EF4-FFF2-40B4-BE49-F238E27FC236}">
                <a16:creationId xmlns:a16="http://schemas.microsoft.com/office/drawing/2014/main" id="{69DCE915-D1B8-4AA2-9615-BF895582D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42" y="1135713"/>
            <a:ext cx="3384376" cy="2292096"/>
          </a:xfrm>
          <a:prstGeom prst="rect">
            <a:avLst/>
          </a:prstGeom>
          <a:ln>
            <a:noFill/>
          </a:ln>
          <a:effectLst>
            <a:softEdge rad="112500"/>
          </a:effectLst>
        </p:spPr>
      </p:pic>
      <p:pic>
        <p:nvPicPr>
          <p:cNvPr id="9" name="Image 8">
            <a:extLst>
              <a:ext uri="{FF2B5EF4-FFF2-40B4-BE49-F238E27FC236}">
                <a16:creationId xmlns:a16="http://schemas.microsoft.com/office/drawing/2014/main" id="{2E64BD0B-1EDD-47E8-A01F-FF8A7F8238DE}"/>
              </a:ext>
            </a:extLst>
          </p:cNvPr>
          <p:cNvPicPr>
            <a:picLocks noChangeAspect="1"/>
          </p:cNvPicPr>
          <p:nvPr/>
        </p:nvPicPr>
        <p:blipFill>
          <a:blip r:embed="rId5"/>
          <a:stretch>
            <a:fillRect/>
          </a:stretch>
        </p:blipFill>
        <p:spPr>
          <a:xfrm>
            <a:off x="2693657" y="133848"/>
            <a:ext cx="3665854" cy="2438260"/>
          </a:xfrm>
          <a:prstGeom prst="rect">
            <a:avLst/>
          </a:prstGeom>
          <a:ln>
            <a:noFill/>
          </a:ln>
          <a:effectLst>
            <a:softEdge rad="112500"/>
          </a:effectLst>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20" y="1110662"/>
            <a:ext cx="3672408" cy="2342198"/>
          </a:xfrm>
          <a:prstGeom prst="rect">
            <a:avLst/>
          </a:prstGeom>
          <a:ln>
            <a:noFill/>
          </a:ln>
          <a:effectLst>
            <a:softEdge rad="112500"/>
          </a:effectLst>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20" y="4378804"/>
            <a:ext cx="3088620" cy="2346829"/>
          </a:xfrm>
          <a:prstGeom prst="rect">
            <a:avLst/>
          </a:prstGeom>
          <a:ln>
            <a:noFill/>
          </a:ln>
          <a:effectLst>
            <a:softEdge rad="112500"/>
          </a:effectLst>
        </p:spPr>
      </p:pic>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r="4357"/>
          <a:stretch/>
        </p:blipFill>
        <p:spPr>
          <a:xfrm>
            <a:off x="6248954" y="4378804"/>
            <a:ext cx="2929302" cy="2299743"/>
          </a:xfrm>
          <a:prstGeom prst="rect">
            <a:avLst/>
          </a:prstGeom>
          <a:ln>
            <a:noFill/>
          </a:ln>
          <a:effectLst>
            <a:softEdge rad="112500"/>
          </a:effectLst>
        </p:spPr>
      </p:pic>
    </p:spTree>
    <p:extLst>
      <p:ext uri="{BB962C8B-B14F-4D97-AF65-F5344CB8AC3E}">
        <p14:creationId xmlns:p14="http://schemas.microsoft.com/office/powerpoint/2010/main" val="162869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257" y="116632"/>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Résultat de recherche d'images pour &quot;insa de ly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ogner un rectangle avec un coin diagonal 1"/>
          <p:cNvSpPr/>
          <p:nvPr/>
        </p:nvSpPr>
        <p:spPr>
          <a:xfrm flipH="1">
            <a:off x="214214" y="1272914"/>
            <a:ext cx="8640960" cy="4686020"/>
          </a:xfrm>
          <a:prstGeom prst="snip2Diag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2400"/>
              </a:spcAft>
            </a:pPr>
            <a:r>
              <a:rPr lang="fr-FR" sz="2000" b="1" u="sng" dirty="0">
                <a:solidFill>
                  <a:srgbClr val="008000"/>
                </a:solidFill>
              </a:rPr>
              <a:t>Prochains rendez-vous GN-MEBA</a:t>
            </a:r>
            <a:endParaRPr lang="fr-FR" sz="2000" b="1" dirty="0">
              <a:solidFill>
                <a:srgbClr val="008000"/>
              </a:solidFill>
            </a:endParaRPr>
          </a:p>
          <a:p>
            <a:pPr marL="285750" indent="-285750" algn="ctr" eaLnBrk="1" hangingPunct="1">
              <a:spcAft>
                <a:spcPts val="2400"/>
              </a:spcAft>
              <a:buFont typeface="Wingdings" panose="05000000000000000000" pitchFamily="2" charset="2"/>
              <a:buChar char="Ø"/>
            </a:pPr>
            <a:r>
              <a:rPr lang="fr-FR" b="1" dirty="0">
                <a:solidFill>
                  <a:srgbClr val="008000"/>
                </a:solidFill>
              </a:rPr>
              <a:t>5 &amp; 6 Juillet 2023 à ROUEN</a:t>
            </a:r>
          </a:p>
          <a:p>
            <a:pPr algn="ctr" eaLnBrk="1" hangingPunct="1">
              <a:spcAft>
                <a:spcPts val="2400"/>
              </a:spcAft>
            </a:pPr>
            <a:r>
              <a:rPr lang="fr-FR" sz="1600" dirty="0">
                <a:solidFill>
                  <a:srgbClr val="008000"/>
                </a:solidFill>
              </a:rPr>
              <a:t>en parallèle avec le 18</a:t>
            </a:r>
            <a:r>
              <a:rPr lang="fr-FR" sz="1600" baseline="30000" dirty="0">
                <a:solidFill>
                  <a:srgbClr val="008000"/>
                </a:solidFill>
              </a:rPr>
              <a:t>ème</a:t>
            </a:r>
            <a:r>
              <a:rPr lang="fr-FR" sz="1600" dirty="0">
                <a:solidFill>
                  <a:srgbClr val="008000"/>
                </a:solidFill>
              </a:rPr>
              <a:t> colloque de la Société Française des Microscopies (</a:t>
            </a:r>
            <a:r>
              <a:rPr lang="fr-FR" sz="1600" dirty="0" err="1">
                <a:solidFill>
                  <a:srgbClr val="008000"/>
                </a:solidFill>
              </a:rPr>
              <a:t>Sf</a:t>
            </a:r>
            <a:r>
              <a:rPr lang="fr-FR" sz="1600" dirty="0">
                <a:solidFill>
                  <a:srgbClr val="008000"/>
                </a:solidFill>
              </a:rPr>
              <a:t>µ)</a:t>
            </a:r>
          </a:p>
          <a:p>
            <a:pPr algn="ctr" eaLnBrk="1" hangingPunct="1">
              <a:spcAft>
                <a:spcPts val="2400"/>
              </a:spcAft>
            </a:pPr>
            <a:endParaRPr lang="fr-FR" b="1" dirty="0">
              <a:solidFill>
                <a:srgbClr val="008000"/>
              </a:solidFill>
            </a:endParaRPr>
          </a:p>
          <a:p>
            <a:pPr algn="ctr" eaLnBrk="1" hangingPunct="1">
              <a:spcAft>
                <a:spcPts val="2400"/>
              </a:spcAft>
            </a:pPr>
            <a:endParaRPr lang="fr-FR" b="1" dirty="0">
              <a:solidFill>
                <a:srgbClr val="008000"/>
              </a:solidFill>
            </a:endParaRPr>
          </a:p>
          <a:p>
            <a:pPr algn="ctr" eaLnBrk="1" hangingPunct="1">
              <a:spcAft>
                <a:spcPts val="2400"/>
              </a:spcAft>
            </a:pPr>
            <a:endParaRPr lang="fr-FR" b="1" dirty="0">
              <a:solidFill>
                <a:srgbClr val="008000"/>
              </a:solidFill>
            </a:endParaRPr>
          </a:p>
          <a:p>
            <a:pPr algn="ctr" eaLnBrk="1" hangingPunct="1">
              <a:spcAft>
                <a:spcPts val="2400"/>
              </a:spcAft>
            </a:pPr>
            <a:endParaRPr lang="fr-FR" b="1" dirty="0">
              <a:solidFill>
                <a:srgbClr val="008000"/>
              </a:solidFill>
            </a:endParaRPr>
          </a:p>
          <a:p>
            <a:pPr marL="285750" indent="-285750" algn="ctr" eaLnBrk="1" hangingPunct="1">
              <a:spcAft>
                <a:spcPts val="2400"/>
              </a:spcAft>
              <a:buFont typeface="Wingdings" panose="05000000000000000000" pitchFamily="2" charset="2"/>
              <a:buChar char="Ø"/>
            </a:pPr>
            <a:r>
              <a:rPr lang="fr-FR" b="1" dirty="0">
                <a:solidFill>
                  <a:srgbClr val="008000"/>
                </a:solidFill>
              </a:rPr>
              <a:t>Décembre 2023 à Paris - Jussieu</a:t>
            </a:r>
          </a:p>
        </p:txBody>
      </p:sp>
      <p:sp>
        <p:nvSpPr>
          <p:cNvPr id="6" name="Rectangle 5"/>
          <p:cNvSpPr/>
          <p:nvPr/>
        </p:nvSpPr>
        <p:spPr>
          <a:xfrm>
            <a:off x="155575" y="6302427"/>
            <a:ext cx="2685415" cy="369332"/>
          </a:xfrm>
          <a:prstGeom prst="rect">
            <a:avLst/>
          </a:prstGeom>
        </p:spPr>
        <p:txBody>
          <a:bodyPr wrap="none">
            <a:spAutoFit/>
          </a:bodyPr>
          <a:lstStyle/>
          <a:p>
            <a:r>
              <a:rPr lang="fr-FR" u="sng" dirty="0">
                <a:solidFill>
                  <a:srgbClr val="3333FF"/>
                </a:solidFill>
              </a:rPr>
              <a:t>http://www.gn-meba.org</a:t>
            </a:r>
            <a:r>
              <a:rPr lang="fr-FR" dirty="0">
                <a:solidFill>
                  <a:srgbClr val="3333FF"/>
                </a:solidFill>
              </a:rPr>
              <a:t> </a:t>
            </a:r>
            <a:endParaRPr lang="fr-FR"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754" y="2996951"/>
            <a:ext cx="4561879" cy="198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263855" y="2997600"/>
            <a:ext cx="3228769" cy="276999"/>
          </a:xfrm>
          <a:prstGeom prst="rect">
            <a:avLst/>
          </a:prstGeom>
          <a:noFill/>
        </p:spPr>
        <p:txBody>
          <a:bodyPr wrap="none" rtlCol="0">
            <a:spAutoFit/>
          </a:bodyPr>
          <a:lstStyle/>
          <a:p>
            <a:r>
              <a:rPr lang="fr-FR" sz="1200" i="1" dirty="0"/>
              <a:t>Site du </a:t>
            </a:r>
            <a:r>
              <a:rPr lang="fr-FR" sz="1200" i="1" dirty="0" err="1"/>
              <a:t>Madrillet</a:t>
            </a:r>
            <a:r>
              <a:rPr lang="fr-FR" sz="1200" i="1" dirty="0"/>
              <a:t> - Saint-Étienne-du-Rouvray </a:t>
            </a:r>
          </a:p>
        </p:txBody>
      </p:sp>
    </p:spTree>
    <p:extLst>
      <p:ext uri="{BB962C8B-B14F-4D97-AF65-F5344CB8AC3E}">
        <p14:creationId xmlns:p14="http://schemas.microsoft.com/office/powerpoint/2010/main" val="3242568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257" y="116632"/>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Résultat de recherche d'images pour &quot;insa de ly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ogner un rectangle avec un coin diagonal 1"/>
          <p:cNvSpPr/>
          <p:nvPr/>
        </p:nvSpPr>
        <p:spPr>
          <a:xfrm flipH="1">
            <a:off x="284807" y="1404000"/>
            <a:ext cx="8640960" cy="4686020"/>
          </a:xfrm>
          <a:prstGeom prst="snip2Diag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ctr" eaLnBrk="1" hangingPunct="1">
              <a:spcAft>
                <a:spcPts val="2400"/>
              </a:spcAft>
              <a:buFont typeface="Wingdings" panose="05000000000000000000" pitchFamily="2" charset="2"/>
              <a:buChar char="Ø"/>
            </a:pPr>
            <a:r>
              <a:rPr lang="fr-FR" b="1" dirty="0">
                <a:solidFill>
                  <a:srgbClr val="008000"/>
                </a:solidFill>
              </a:rPr>
              <a:t>Décembre 2023 à Paris - Jussieu</a:t>
            </a:r>
          </a:p>
        </p:txBody>
      </p:sp>
      <p:sp>
        <p:nvSpPr>
          <p:cNvPr id="6" name="Rectangle 5"/>
          <p:cNvSpPr/>
          <p:nvPr/>
        </p:nvSpPr>
        <p:spPr>
          <a:xfrm>
            <a:off x="155575" y="6302427"/>
            <a:ext cx="2685415" cy="369332"/>
          </a:xfrm>
          <a:prstGeom prst="rect">
            <a:avLst/>
          </a:prstGeom>
        </p:spPr>
        <p:txBody>
          <a:bodyPr wrap="none">
            <a:spAutoFit/>
          </a:bodyPr>
          <a:lstStyle/>
          <a:p>
            <a:r>
              <a:rPr lang="fr-FR" u="sng" dirty="0">
                <a:solidFill>
                  <a:srgbClr val="3333FF"/>
                </a:solidFill>
              </a:rPr>
              <a:t>http://www.gn-meba.org</a:t>
            </a:r>
            <a:r>
              <a:rPr lang="fr-FR" dirty="0">
                <a:solidFill>
                  <a:srgbClr val="3333FF"/>
                </a:solidFill>
              </a:rPr>
              <a:t> </a:t>
            </a:r>
            <a:endParaRPr lang="fr-FR" dirty="0"/>
          </a:p>
        </p:txBody>
      </p:sp>
      <p:sp>
        <p:nvSpPr>
          <p:cNvPr id="5" name="ZoneTexte 4">
            <a:extLst>
              <a:ext uri="{FF2B5EF4-FFF2-40B4-BE49-F238E27FC236}">
                <a16:creationId xmlns:a16="http://schemas.microsoft.com/office/drawing/2014/main" id="{02CAFB76-48C2-4F98-98BA-907FEA507405}"/>
              </a:ext>
            </a:extLst>
          </p:cNvPr>
          <p:cNvSpPr txBox="1"/>
          <p:nvPr/>
        </p:nvSpPr>
        <p:spPr>
          <a:xfrm>
            <a:off x="909402" y="2708920"/>
            <a:ext cx="7335005" cy="1477328"/>
          </a:xfrm>
          <a:prstGeom prst="rect">
            <a:avLst/>
          </a:prstGeom>
          <a:noFill/>
        </p:spPr>
        <p:txBody>
          <a:bodyPr wrap="square" rtlCol="0">
            <a:spAutoFit/>
          </a:bodyPr>
          <a:lstStyle/>
          <a:p>
            <a:pPr algn="ctr"/>
            <a:r>
              <a:rPr lang="fr-FR" dirty="0"/>
              <a:t>Au programme</a:t>
            </a:r>
          </a:p>
          <a:p>
            <a:pPr algn="ctr"/>
            <a:endParaRPr lang="fr-FR" dirty="0"/>
          </a:p>
          <a:p>
            <a:pPr algn="ctr"/>
            <a:r>
              <a:rPr lang="fr-FR" dirty="0"/>
              <a:t>Les résultats d’une nouvelle enquête sur vos appareils</a:t>
            </a:r>
          </a:p>
          <a:p>
            <a:pPr algn="ctr"/>
            <a:endParaRPr lang="fr-FR" dirty="0"/>
          </a:p>
          <a:p>
            <a:pPr algn="ctr"/>
            <a:r>
              <a:rPr lang="fr-FR" dirty="0"/>
              <a:t>MEB, microsonde et accessoires, etc.</a:t>
            </a:r>
          </a:p>
        </p:txBody>
      </p:sp>
    </p:spTree>
    <p:extLst>
      <p:ext uri="{BB962C8B-B14F-4D97-AF65-F5344CB8AC3E}">
        <p14:creationId xmlns:p14="http://schemas.microsoft.com/office/powerpoint/2010/main" val="419850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7320"/>
            <a:ext cx="8229600" cy="601256"/>
          </a:xfrm>
        </p:spPr>
        <p:txBody>
          <a:bodyPr>
            <a:normAutofit fontScale="90000"/>
          </a:bodyPr>
          <a:lstStyle/>
          <a:p>
            <a:r>
              <a:rPr lang="fr-FR" dirty="0"/>
              <a:t>Enquête GN-MEBA</a:t>
            </a:r>
          </a:p>
        </p:txBody>
      </p:sp>
      <p:pic>
        <p:nvPicPr>
          <p:cNvPr id="28" name="Image 27">
            <a:extLst>
              <a:ext uri="{FF2B5EF4-FFF2-40B4-BE49-F238E27FC236}">
                <a16:creationId xmlns:a16="http://schemas.microsoft.com/office/drawing/2014/main" id="{56F3EBC9-E81B-4B70-A0C3-ADDF284D6DBB}"/>
              </a:ext>
            </a:extLst>
          </p:cNvPr>
          <p:cNvPicPr>
            <a:picLocks noChangeAspect="1"/>
          </p:cNvPicPr>
          <p:nvPr/>
        </p:nvPicPr>
        <p:blipFill>
          <a:blip r:embed="rId2"/>
          <a:stretch>
            <a:fillRect/>
          </a:stretch>
        </p:blipFill>
        <p:spPr>
          <a:xfrm>
            <a:off x="176213" y="6452551"/>
            <a:ext cx="412228" cy="389129"/>
          </a:xfrm>
          <a:prstGeom prst="rect">
            <a:avLst/>
          </a:prstGeom>
        </p:spPr>
      </p:pic>
      <p:sp>
        <p:nvSpPr>
          <p:cNvPr id="7" name="Rectangle 1">
            <a:extLst>
              <a:ext uri="{FF2B5EF4-FFF2-40B4-BE49-F238E27FC236}">
                <a16:creationId xmlns:a16="http://schemas.microsoft.com/office/drawing/2014/main" id="{81A6323B-CAC2-49D1-93C9-4603FC7856DC}"/>
              </a:ext>
            </a:extLst>
          </p:cNvPr>
          <p:cNvSpPr>
            <a:spLocks noChangeArrowheads="1"/>
          </p:cNvSpPr>
          <p:nvPr/>
        </p:nvSpPr>
        <p:spPr bwMode="auto">
          <a:xfrm rot="10800000" flipV="1">
            <a:off x="588440" y="6452551"/>
            <a:ext cx="2253819" cy="3693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2185B8"/>
                </a:solidFill>
                <a:latin typeface="Arial"/>
                <a:ea typeface="+mj-ea"/>
                <a:cs typeface="+mj-cs"/>
              </a:rPr>
              <a:t>01 décembre 2022 </a:t>
            </a:r>
          </a:p>
        </p:txBody>
      </p:sp>
      <p:sp>
        <p:nvSpPr>
          <p:cNvPr id="8" name="Espace réservé du contenu 2">
            <a:extLst>
              <a:ext uri="{FF2B5EF4-FFF2-40B4-BE49-F238E27FC236}">
                <a16:creationId xmlns:a16="http://schemas.microsoft.com/office/drawing/2014/main" id="{DFB2F6EC-5EAA-40DD-87B1-463BFE4580EF}"/>
              </a:ext>
            </a:extLst>
          </p:cNvPr>
          <p:cNvSpPr txBox="1">
            <a:spLocks/>
          </p:cNvSpPr>
          <p:nvPr/>
        </p:nvSpPr>
        <p:spPr>
          <a:xfrm>
            <a:off x="255232" y="1019522"/>
            <a:ext cx="8655161" cy="853575"/>
          </a:xfrm>
          <a:prstGeom prst="rect">
            <a:avLst/>
          </a:prstGeom>
        </p:spPr>
        <p:txBody>
          <a:bodyPr vert="horz" lIns="91440" tIns="45720" rIns="91440" bIns="45720" rtlCol="0" anchor="t" anchorCtr="0">
            <a:noAutofit/>
          </a:bodyPr>
          <a:lstStyle>
            <a:lvl1pPr marL="342900" indent="-342900" algn="l" defTabSz="457200" rtl="0" eaLnBrk="1" latinLnBrk="0" hangingPunct="1">
              <a:spcBef>
                <a:spcPct val="20000"/>
              </a:spcBef>
              <a:buSzPct val="100000"/>
              <a:buFontTx/>
              <a:buBlip>
                <a:blip r:embed="rId3"/>
              </a:buBlip>
              <a:defRPr sz="2400" kern="1200">
                <a:solidFill>
                  <a:srgbClr val="00284B"/>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rgbClr val="00284B"/>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rgbClr val="00284B"/>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rgbClr val="00284B"/>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00284B"/>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fr-FR" b="1" u="sng" dirty="0">
                <a:solidFill>
                  <a:srgbClr val="000099"/>
                </a:solidFill>
                <a:latin typeface="+mn-lt"/>
                <a:ea typeface="ＭＳ Ｐゴシック" pitchFamily="34" charset="-128"/>
                <a:cs typeface="Arial" pitchFamily="34" charset="0"/>
              </a:rPr>
              <a:t>Objectif :</a:t>
            </a:r>
            <a:r>
              <a:rPr lang="fr-FR" b="1" dirty="0">
                <a:solidFill>
                  <a:srgbClr val="000099"/>
                </a:solidFill>
                <a:latin typeface="+mn-lt"/>
                <a:ea typeface="ＭＳ Ｐゴシック" pitchFamily="34" charset="-128"/>
                <a:cs typeface="Arial" pitchFamily="34" charset="0"/>
              </a:rPr>
              <a:t> </a:t>
            </a:r>
            <a:r>
              <a:rPr lang="fr-FR" sz="2000" b="1" dirty="0">
                <a:solidFill>
                  <a:srgbClr val="000099"/>
                </a:solidFill>
                <a:latin typeface="+mn-lt"/>
                <a:ea typeface="ＭＳ Ｐゴシック" pitchFamily="34" charset="-128"/>
                <a:cs typeface="Arial" pitchFamily="34" charset="0"/>
              </a:rPr>
              <a:t>faire un état des lieux / une photographie des ressources matérielles en Microscopie Electronique à Balayage et en Microanalyses</a:t>
            </a:r>
          </a:p>
        </p:txBody>
      </p:sp>
      <p:sp>
        <p:nvSpPr>
          <p:cNvPr id="26" name="ZoneTexte 25">
            <a:extLst>
              <a:ext uri="{FF2B5EF4-FFF2-40B4-BE49-F238E27FC236}">
                <a16:creationId xmlns:a16="http://schemas.microsoft.com/office/drawing/2014/main" id="{CB180D4E-8634-41C3-B6BB-7F8071809A9C}"/>
              </a:ext>
            </a:extLst>
          </p:cNvPr>
          <p:cNvSpPr txBox="1"/>
          <p:nvPr/>
        </p:nvSpPr>
        <p:spPr>
          <a:xfrm>
            <a:off x="4164082" y="6530231"/>
            <a:ext cx="951110" cy="338554"/>
          </a:xfrm>
          <a:prstGeom prst="rect">
            <a:avLst/>
          </a:prstGeom>
          <a:noFill/>
        </p:spPr>
        <p:txBody>
          <a:bodyPr wrap="square" rtlCol="0">
            <a:spAutoFit/>
          </a:bodyPr>
          <a:lstStyle/>
          <a:p>
            <a:r>
              <a:rPr lang="fr-FR" sz="1600" dirty="0">
                <a:solidFill>
                  <a:schemeClr val="bg1">
                    <a:lumMod val="50000"/>
                  </a:schemeClr>
                </a:solidFill>
              </a:rPr>
              <a:t>S. Pairis</a:t>
            </a:r>
          </a:p>
        </p:txBody>
      </p:sp>
    </p:spTree>
    <p:extLst>
      <p:ext uri="{BB962C8B-B14F-4D97-AF65-F5344CB8AC3E}">
        <p14:creationId xmlns:p14="http://schemas.microsoft.com/office/powerpoint/2010/main" val="351179760"/>
      </p:ext>
    </p:extLst>
  </p:cSld>
  <p:clrMapOvr>
    <a:masterClrMapping/>
  </p:clrMapOvr>
  <mc:AlternateContent xmlns:mc="http://schemas.openxmlformats.org/markup-compatibility/2006" xmlns:p14="http://schemas.microsoft.com/office/powerpoint/2010/main">
    <mc:Choice Requires="p14">
      <p:transition spd="slow" p14:dur="2000" advTm="57909"/>
    </mc:Choice>
    <mc:Fallback xmlns="">
      <p:transition spd="slow" advTm="5790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7320"/>
            <a:ext cx="8229600" cy="601256"/>
          </a:xfrm>
        </p:spPr>
        <p:txBody>
          <a:bodyPr>
            <a:normAutofit fontScale="90000"/>
          </a:bodyPr>
          <a:lstStyle/>
          <a:p>
            <a:r>
              <a:rPr lang="fr-FR" dirty="0"/>
              <a:t>Enquête GN-MEBA</a:t>
            </a:r>
          </a:p>
        </p:txBody>
      </p:sp>
      <p:pic>
        <p:nvPicPr>
          <p:cNvPr id="28" name="Image 27">
            <a:extLst>
              <a:ext uri="{FF2B5EF4-FFF2-40B4-BE49-F238E27FC236}">
                <a16:creationId xmlns:a16="http://schemas.microsoft.com/office/drawing/2014/main" id="{56F3EBC9-E81B-4B70-A0C3-ADDF284D6DBB}"/>
              </a:ext>
            </a:extLst>
          </p:cNvPr>
          <p:cNvPicPr>
            <a:picLocks noChangeAspect="1"/>
          </p:cNvPicPr>
          <p:nvPr/>
        </p:nvPicPr>
        <p:blipFill>
          <a:blip r:embed="rId2"/>
          <a:stretch>
            <a:fillRect/>
          </a:stretch>
        </p:blipFill>
        <p:spPr>
          <a:xfrm>
            <a:off x="176213" y="6452551"/>
            <a:ext cx="412228" cy="389129"/>
          </a:xfrm>
          <a:prstGeom prst="rect">
            <a:avLst/>
          </a:prstGeom>
        </p:spPr>
      </p:pic>
      <p:sp>
        <p:nvSpPr>
          <p:cNvPr id="7" name="Rectangle 1">
            <a:extLst>
              <a:ext uri="{FF2B5EF4-FFF2-40B4-BE49-F238E27FC236}">
                <a16:creationId xmlns:a16="http://schemas.microsoft.com/office/drawing/2014/main" id="{81A6323B-CAC2-49D1-93C9-4603FC7856DC}"/>
              </a:ext>
            </a:extLst>
          </p:cNvPr>
          <p:cNvSpPr>
            <a:spLocks noChangeArrowheads="1"/>
          </p:cNvSpPr>
          <p:nvPr/>
        </p:nvSpPr>
        <p:spPr bwMode="auto">
          <a:xfrm rot="10800000" flipV="1">
            <a:off x="588440" y="6452551"/>
            <a:ext cx="2253819" cy="3693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2185B8"/>
                </a:solidFill>
                <a:latin typeface="Arial"/>
                <a:ea typeface="+mj-ea"/>
                <a:cs typeface="+mj-cs"/>
              </a:rPr>
              <a:t>01 décembre 2022 </a:t>
            </a:r>
          </a:p>
        </p:txBody>
      </p:sp>
      <p:sp>
        <p:nvSpPr>
          <p:cNvPr id="8" name="Espace réservé du contenu 2">
            <a:extLst>
              <a:ext uri="{FF2B5EF4-FFF2-40B4-BE49-F238E27FC236}">
                <a16:creationId xmlns:a16="http://schemas.microsoft.com/office/drawing/2014/main" id="{DFB2F6EC-5EAA-40DD-87B1-463BFE4580EF}"/>
              </a:ext>
            </a:extLst>
          </p:cNvPr>
          <p:cNvSpPr txBox="1">
            <a:spLocks/>
          </p:cNvSpPr>
          <p:nvPr/>
        </p:nvSpPr>
        <p:spPr>
          <a:xfrm>
            <a:off x="255232" y="1019522"/>
            <a:ext cx="8655161" cy="853575"/>
          </a:xfrm>
          <a:prstGeom prst="rect">
            <a:avLst/>
          </a:prstGeom>
        </p:spPr>
        <p:txBody>
          <a:bodyPr vert="horz" lIns="91440" tIns="45720" rIns="91440" bIns="45720" rtlCol="0" anchor="t" anchorCtr="0">
            <a:noAutofit/>
          </a:bodyPr>
          <a:lstStyle>
            <a:lvl1pPr marL="342900" indent="-342900" algn="l" defTabSz="457200" rtl="0" eaLnBrk="1" latinLnBrk="0" hangingPunct="1">
              <a:spcBef>
                <a:spcPct val="20000"/>
              </a:spcBef>
              <a:buSzPct val="100000"/>
              <a:buFontTx/>
              <a:buBlip>
                <a:blip r:embed="rId3"/>
              </a:buBlip>
              <a:defRPr sz="2400" kern="1200">
                <a:solidFill>
                  <a:srgbClr val="00284B"/>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rgbClr val="00284B"/>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rgbClr val="00284B"/>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rgbClr val="00284B"/>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00284B"/>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fr-FR" b="1" u="sng" dirty="0">
                <a:solidFill>
                  <a:srgbClr val="000099"/>
                </a:solidFill>
                <a:latin typeface="+mn-lt"/>
                <a:ea typeface="ＭＳ Ｐゴシック" pitchFamily="34" charset="-128"/>
                <a:cs typeface="Arial" pitchFamily="34" charset="0"/>
              </a:rPr>
              <a:t>Objectif :</a:t>
            </a:r>
            <a:r>
              <a:rPr lang="fr-FR" b="1" dirty="0">
                <a:solidFill>
                  <a:srgbClr val="000099"/>
                </a:solidFill>
                <a:latin typeface="+mn-lt"/>
                <a:ea typeface="ＭＳ Ｐゴシック" pitchFamily="34" charset="-128"/>
                <a:cs typeface="Arial" pitchFamily="34" charset="0"/>
              </a:rPr>
              <a:t> </a:t>
            </a:r>
            <a:r>
              <a:rPr lang="fr-FR" sz="2000" b="1" dirty="0">
                <a:solidFill>
                  <a:srgbClr val="000099"/>
                </a:solidFill>
                <a:latin typeface="+mn-lt"/>
                <a:ea typeface="ＭＳ Ｐゴシック" pitchFamily="34" charset="-128"/>
                <a:cs typeface="Arial" pitchFamily="34" charset="0"/>
              </a:rPr>
              <a:t>faire un état des lieux / une photographie des ressources matérielles en Microscopie Electronique à Balayage et en Microanalyses</a:t>
            </a:r>
          </a:p>
        </p:txBody>
      </p:sp>
      <p:sp>
        <p:nvSpPr>
          <p:cNvPr id="4" name="ZoneTexte 3">
            <a:extLst>
              <a:ext uri="{FF2B5EF4-FFF2-40B4-BE49-F238E27FC236}">
                <a16:creationId xmlns:a16="http://schemas.microsoft.com/office/drawing/2014/main" id="{A1995388-8AF9-4F51-8EA1-08753297CCEA}"/>
              </a:ext>
            </a:extLst>
          </p:cNvPr>
          <p:cNvSpPr txBox="1"/>
          <p:nvPr/>
        </p:nvSpPr>
        <p:spPr>
          <a:xfrm>
            <a:off x="286842" y="1877373"/>
            <a:ext cx="8655160" cy="461665"/>
          </a:xfrm>
          <a:prstGeom prst="rect">
            <a:avLst/>
          </a:prstGeom>
          <a:noFill/>
        </p:spPr>
        <p:txBody>
          <a:bodyPr wrap="square" rtlCol="0">
            <a:spAutoFit/>
          </a:bodyPr>
          <a:lstStyle/>
          <a:p>
            <a:r>
              <a:rPr lang="fr-FR" sz="2400" b="1" u="sng" dirty="0">
                <a:solidFill>
                  <a:srgbClr val="000099"/>
                </a:solidFill>
                <a:ea typeface="ＭＳ Ｐゴシック" pitchFamily="34" charset="-128"/>
                <a:cs typeface="Arial" pitchFamily="34" charset="0"/>
              </a:rPr>
              <a:t>Forme :</a:t>
            </a:r>
            <a:r>
              <a:rPr lang="fr-FR" sz="2400" b="1" dirty="0">
                <a:solidFill>
                  <a:srgbClr val="000099"/>
                </a:solidFill>
                <a:ea typeface="ＭＳ Ｐゴシック" pitchFamily="34" charset="-128"/>
                <a:cs typeface="Arial" pitchFamily="34" charset="0"/>
              </a:rPr>
              <a:t> </a:t>
            </a:r>
            <a:r>
              <a:rPr lang="fr-FR" sz="2000" b="1" dirty="0">
                <a:solidFill>
                  <a:srgbClr val="000099"/>
                </a:solidFill>
                <a:ea typeface="ＭＳ Ｐゴシック" pitchFamily="34" charset="-128"/>
                <a:cs typeface="Arial" pitchFamily="34" charset="0"/>
              </a:rPr>
              <a:t>questionnaire (91 questions mais elles couvrent toutes les possibilités)</a:t>
            </a:r>
          </a:p>
        </p:txBody>
      </p:sp>
      <p:sp>
        <p:nvSpPr>
          <p:cNvPr id="5" name="Rectangle 4">
            <a:extLst>
              <a:ext uri="{FF2B5EF4-FFF2-40B4-BE49-F238E27FC236}">
                <a16:creationId xmlns:a16="http://schemas.microsoft.com/office/drawing/2014/main" id="{97042CF1-CB5B-426F-B390-3BE05FD339A8}"/>
              </a:ext>
            </a:extLst>
          </p:cNvPr>
          <p:cNvSpPr/>
          <p:nvPr/>
        </p:nvSpPr>
        <p:spPr>
          <a:xfrm>
            <a:off x="1346807" y="3262020"/>
            <a:ext cx="7595195" cy="646331"/>
          </a:xfrm>
          <a:prstGeom prst="rect">
            <a:avLst/>
          </a:prstGeom>
        </p:spPr>
        <p:txBody>
          <a:bodyPr wrap="square">
            <a:spAutoFit/>
          </a:bodyPr>
          <a:lstStyle/>
          <a:p>
            <a:pPr marL="342900" indent="-342900">
              <a:buFont typeface="Wingdings" panose="05000000000000000000" pitchFamily="2" charset="2"/>
              <a:buChar char="Ø"/>
            </a:pPr>
            <a:r>
              <a:rPr lang="fr-FR" dirty="0">
                <a:solidFill>
                  <a:srgbClr val="000099"/>
                </a:solidFill>
                <a:ea typeface="ＭＳ Ｐゴシック" pitchFamily="34" charset="-128"/>
                <a:cs typeface="Arial" pitchFamily="34" charset="0"/>
              </a:rPr>
              <a:t>Pour éviter les doublons, les équipements doivent être renseignés par le responsable de l'instrument (ou par une personne mandatée par celui-ci).</a:t>
            </a:r>
          </a:p>
        </p:txBody>
      </p:sp>
      <p:sp>
        <p:nvSpPr>
          <p:cNvPr id="10" name="ZoneTexte 9">
            <a:extLst>
              <a:ext uri="{FF2B5EF4-FFF2-40B4-BE49-F238E27FC236}">
                <a16:creationId xmlns:a16="http://schemas.microsoft.com/office/drawing/2014/main" id="{8A1E2E31-7706-49DA-A5EA-6C9D73D87886}"/>
              </a:ext>
            </a:extLst>
          </p:cNvPr>
          <p:cNvSpPr txBox="1"/>
          <p:nvPr/>
        </p:nvSpPr>
        <p:spPr>
          <a:xfrm>
            <a:off x="1346807" y="2800355"/>
            <a:ext cx="7563586" cy="369332"/>
          </a:xfrm>
          <a:prstGeom prst="rect">
            <a:avLst/>
          </a:prstGeom>
          <a:noFill/>
        </p:spPr>
        <p:txBody>
          <a:bodyPr wrap="square" rtlCol="0">
            <a:spAutoFit/>
          </a:bodyPr>
          <a:lstStyle/>
          <a:p>
            <a:pPr marL="342900" indent="-342900">
              <a:buFont typeface="Wingdings" panose="05000000000000000000" pitchFamily="2" charset="2"/>
              <a:buChar char="Ø"/>
            </a:pPr>
            <a:r>
              <a:rPr lang="fr-FR" dirty="0">
                <a:solidFill>
                  <a:srgbClr val="000099"/>
                </a:solidFill>
                <a:ea typeface="ＭＳ Ｐゴシック" pitchFamily="34" charset="-128"/>
                <a:cs typeface="Arial" pitchFamily="34" charset="0"/>
              </a:rPr>
              <a:t>5 - 10mn par équipement</a:t>
            </a:r>
          </a:p>
        </p:txBody>
      </p:sp>
      <p:sp>
        <p:nvSpPr>
          <p:cNvPr id="26" name="ZoneTexte 25">
            <a:extLst>
              <a:ext uri="{FF2B5EF4-FFF2-40B4-BE49-F238E27FC236}">
                <a16:creationId xmlns:a16="http://schemas.microsoft.com/office/drawing/2014/main" id="{CB180D4E-8634-41C3-B6BB-7F8071809A9C}"/>
              </a:ext>
            </a:extLst>
          </p:cNvPr>
          <p:cNvSpPr txBox="1"/>
          <p:nvPr/>
        </p:nvSpPr>
        <p:spPr>
          <a:xfrm>
            <a:off x="4164082" y="6530231"/>
            <a:ext cx="951110" cy="338554"/>
          </a:xfrm>
          <a:prstGeom prst="rect">
            <a:avLst/>
          </a:prstGeom>
          <a:noFill/>
        </p:spPr>
        <p:txBody>
          <a:bodyPr wrap="square" rtlCol="0">
            <a:spAutoFit/>
          </a:bodyPr>
          <a:lstStyle/>
          <a:p>
            <a:r>
              <a:rPr lang="fr-FR" sz="1600" dirty="0">
                <a:solidFill>
                  <a:schemeClr val="bg1">
                    <a:lumMod val="50000"/>
                  </a:schemeClr>
                </a:solidFill>
              </a:rPr>
              <a:t>S. Pairis</a:t>
            </a:r>
          </a:p>
        </p:txBody>
      </p:sp>
      <p:sp>
        <p:nvSpPr>
          <p:cNvPr id="3" name="Rectangle 2">
            <a:extLst>
              <a:ext uri="{FF2B5EF4-FFF2-40B4-BE49-F238E27FC236}">
                <a16:creationId xmlns:a16="http://schemas.microsoft.com/office/drawing/2014/main" id="{9956BC09-ED3A-41F9-A668-50BA33FA79D1}"/>
              </a:ext>
            </a:extLst>
          </p:cNvPr>
          <p:cNvSpPr/>
          <p:nvPr/>
        </p:nvSpPr>
        <p:spPr>
          <a:xfrm>
            <a:off x="1346806" y="3968750"/>
            <a:ext cx="7251093" cy="923330"/>
          </a:xfrm>
          <a:prstGeom prst="rect">
            <a:avLst/>
          </a:prstGeom>
        </p:spPr>
        <p:txBody>
          <a:bodyPr wrap="square">
            <a:spAutoFit/>
          </a:bodyPr>
          <a:lstStyle/>
          <a:p>
            <a:pPr marL="285750" indent="-285750">
              <a:buFont typeface="Wingdings" panose="05000000000000000000" pitchFamily="2" charset="2"/>
              <a:buChar char="Ø"/>
            </a:pPr>
            <a:r>
              <a:rPr lang="fr-FR" dirty="0">
                <a:solidFill>
                  <a:srgbClr val="000099"/>
                </a:solidFill>
                <a:ea typeface="ＭＳ Ｐゴシック" pitchFamily="34" charset="-128"/>
                <a:cs typeface="Arial" pitchFamily="34" charset="0"/>
              </a:rPr>
              <a:t>Pour les accessoires (typiquement un EDS ou un EBSD, nous désirons connaitre celui qui est installé actuellement i.e. le dernier si une mise à jour à été faite</a:t>
            </a:r>
          </a:p>
        </p:txBody>
      </p:sp>
    </p:spTree>
    <p:extLst>
      <p:ext uri="{BB962C8B-B14F-4D97-AF65-F5344CB8AC3E}">
        <p14:creationId xmlns:p14="http://schemas.microsoft.com/office/powerpoint/2010/main" val="375980529"/>
      </p:ext>
    </p:extLst>
  </p:cSld>
  <p:clrMapOvr>
    <a:masterClrMapping/>
  </p:clrMapOvr>
  <mc:AlternateContent xmlns:mc="http://schemas.openxmlformats.org/markup-compatibility/2006" xmlns:p14="http://schemas.microsoft.com/office/powerpoint/2010/main">
    <mc:Choice Requires="p14">
      <p:transition spd="slow" p14:dur="2000" advTm="57909"/>
    </mc:Choice>
    <mc:Fallback xmlns="">
      <p:transition spd="slow" advTm="5790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7320"/>
            <a:ext cx="8229600" cy="601256"/>
          </a:xfrm>
        </p:spPr>
        <p:txBody>
          <a:bodyPr>
            <a:normAutofit fontScale="90000"/>
          </a:bodyPr>
          <a:lstStyle/>
          <a:p>
            <a:r>
              <a:rPr lang="fr-FR" dirty="0"/>
              <a:t>Enquête GN-MEBA</a:t>
            </a:r>
          </a:p>
        </p:txBody>
      </p:sp>
      <p:pic>
        <p:nvPicPr>
          <p:cNvPr id="28" name="Image 27">
            <a:extLst>
              <a:ext uri="{FF2B5EF4-FFF2-40B4-BE49-F238E27FC236}">
                <a16:creationId xmlns:a16="http://schemas.microsoft.com/office/drawing/2014/main" id="{56F3EBC9-E81B-4B70-A0C3-ADDF284D6DBB}"/>
              </a:ext>
            </a:extLst>
          </p:cNvPr>
          <p:cNvPicPr>
            <a:picLocks noChangeAspect="1"/>
          </p:cNvPicPr>
          <p:nvPr/>
        </p:nvPicPr>
        <p:blipFill>
          <a:blip r:embed="rId2"/>
          <a:stretch>
            <a:fillRect/>
          </a:stretch>
        </p:blipFill>
        <p:spPr>
          <a:xfrm>
            <a:off x="176213" y="6452551"/>
            <a:ext cx="412228" cy="389129"/>
          </a:xfrm>
          <a:prstGeom prst="rect">
            <a:avLst/>
          </a:prstGeom>
        </p:spPr>
      </p:pic>
      <p:sp>
        <p:nvSpPr>
          <p:cNvPr id="7" name="Rectangle 1">
            <a:extLst>
              <a:ext uri="{FF2B5EF4-FFF2-40B4-BE49-F238E27FC236}">
                <a16:creationId xmlns:a16="http://schemas.microsoft.com/office/drawing/2014/main" id="{81A6323B-CAC2-49D1-93C9-4603FC7856DC}"/>
              </a:ext>
            </a:extLst>
          </p:cNvPr>
          <p:cNvSpPr>
            <a:spLocks noChangeArrowheads="1"/>
          </p:cNvSpPr>
          <p:nvPr/>
        </p:nvSpPr>
        <p:spPr bwMode="auto">
          <a:xfrm rot="10800000" flipV="1">
            <a:off x="588440" y="6452551"/>
            <a:ext cx="2253819" cy="3693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2185B8"/>
                </a:solidFill>
                <a:latin typeface="Arial"/>
                <a:ea typeface="+mj-ea"/>
                <a:cs typeface="+mj-cs"/>
              </a:rPr>
              <a:t>01 décembre 2022 </a:t>
            </a:r>
          </a:p>
        </p:txBody>
      </p:sp>
      <p:sp>
        <p:nvSpPr>
          <p:cNvPr id="4" name="ZoneTexte 3">
            <a:extLst>
              <a:ext uri="{FF2B5EF4-FFF2-40B4-BE49-F238E27FC236}">
                <a16:creationId xmlns:a16="http://schemas.microsoft.com/office/drawing/2014/main" id="{A1995388-8AF9-4F51-8EA1-08753297CCEA}"/>
              </a:ext>
            </a:extLst>
          </p:cNvPr>
          <p:cNvSpPr txBox="1"/>
          <p:nvPr/>
        </p:nvSpPr>
        <p:spPr>
          <a:xfrm>
            <a:off x="286842" y="1143185"/>
            <a:ext cx="8655160" cy="461665"/>
          </a:xfrm>
          <a:prstGeom prst="rect">
            <a:avLst/>
          </a:prstGeom>
          <a:noFill/>
        </p:spPr>
        <p:txBody>
          <a:bodyPr wrap="square" rtlCol="0">
            <a:spAutoFit/>
          </a:bodyPr>
          <a:lstStyle/>
          <a:p>
            <a:r>
              <a:rPr lang="fr-FR" sz="2400" b="1" u="sng" dirty="0">
                <a:solidFill>
                  <a:srgbClr val="000099"/>
                </a:solidFill>
                <a:ea typeface="ＭＳ Ｐゴシック" pitchFamily="34" charset="-128"/>
                <a:cs typeface="Arial" pitchFamily="34" charset="0"/>
              </a:rPr>
              <a:t>Forme :</a:t>
            </a:r>
            <a:r>
              <a:rPr lang="fr-FR" sz="2400" b="1" dirty="0">
                <a:solidFill>
                  <a:srgbClr val="000099"/>
                </a:solidFill>
                <a:ea typeface="ＭＳ Ｐゴシック" pitchFamily="34" charset="-128"/>
                <a:cs typeface="Arial" pitchFamily="34" charset="0"/>
              </a:rPr>
              <a:t> </a:t>
            </a:r>
            <a:r>
              <a:rPr lang="fr-FR" sz="2000" b="1" dirty="0">
                <a:solidFill>
                  <a:srgbClr val="000099"/>
                </a:solidFill>
                <a:ea typeface="ＭＳ Ｐゴシック" pitchFamily="34" charset="-128"/>
                <a:cs typeface="Arial" pitchFamily="34" charset="0"/>
              </a:rPr>
              <a:t>questionnaire (91 questions mais elles couvrent toutes les possibilités)</a:t>
            </a:r>
          </a:p>
        </p:txBody>
      </p:sp>
      <p:pic>
        <p:nvPicPr>
          <p:cNvPr id="9" name="Image 8">
            <a:extLst>
              <a:ext uri="{FF2B5EF4-FFF2-40B4-BE49-F238E27FC236}">
                <a16:creationId xmlns:a16="http://schemas.microsoft.com/office/drawing/2014/main" id="{83C9895B-338C-4565-B752-8B54AF9807E0}"/>
              </a:ext>
            </a:extLst>
          </p:cNvPr>
          <p:cNvPicPr>
            <a:picLocks noChangeAspect="1"/>
          </p:cNvPicPr>
          <p:nvPr/>
        </p:nvPicPr>
        <p:blipFill>
          <a:blip r:embed="rId3"/>
          <a:stretch>
            <a:fillRect/>
          </a:stretch>
        </p:blipFill>
        <p:spPr>
          <a:xfrm>
            <a:off x="176213" y="2761087"/>
            <a:ext cx="4693920" cy="2401722"/>
          </a:xfrm>
          <a:prstGeom prst="rect">
            <a:avLst/>
          </a:prstGeom>
        </p:spPr>
      </p:pic>
      <p:cxnSp>
        <p:nvCxnSpPr>
          <p:cNvPr id="12" name="Connecteur droit avec flèche 11">
            <a:extLst>
              <a:ext uri="{FF2B5EF4-FFF2-40B4-BE49-F238E27FC236}">
                <a16:creationId xmlns:a16="http://schemas.microsoft.com/office/drawing/2014/main" id="{5B63C47C-AC05-49D2-9B6C-4BDE8AC7EAB7}"/>
              </a:ext>
            </a:extLst>
          </p:cNvPr>
          <p:cNvCxnSpPr>
            <a:cxnSpLocks/>
          </p:cNvCxnSpPr>
          <p:nvPr/>
        </p:nvCxnSpPr>
        <p:spPr>
          <a:xfrm flipH="1">
            <a:off x="4614422" y="2419304"/>
            <a:ext cx="948178" cy="928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0AE3720-CAFD-4729-B0A6-EAAFC9E34A12}"/>
              </a:ext>
            </a:extLst>
          </p:cNvPr>
          <p:cNvSpPr/>
          <p:nvPr/>
        </p:nvSpPr>
        <p:spPr>
          <a:xfrm>
            <a:off x="5039700" y="2017165"/>
            <a:ext cx="2454262" cy="369332"/>
          </a:xfrm>
          <a:prstGeom prst="rect">
            <a:avLst/>
          </a:prstGeom>
        </p:spPr>
        <p:txBody>
          <a:bodyPr wrap="none">
            <a:spAutoFit/>
          </a:bodyPr>
          <a:lstStyle/>
          <a:p>
            <a:r>
              <a:rPr lang="fr-FR" dirty="0">
                <a:solidFill>
                  <a:srgbClr val="000099"/>
                </a:solidFill>
                <a:ea typeface="ＭＳ Ｐゴシック" pitchFamily="34" charset="-128"/>
                <a:cs typeface="Arial" pitchFamily="34" charset="0"/>
              </a:rPr>
              <a:t>Pour éviter les doublons</a:t>
            </a:r>
            <a:endParaRPr lang="fr-FR" dirty="0"/>
          </a:p>
        </p:txBody>
      </p:sp>
      <p:pic>
        <p:nvPicPr>
          <p:cNvPr id="14" name="Image 13">
            <a:extLst>
              <a:ext uri="{FF2B5EF4-FFF2-40B4-BE49-F238E27FC236}">
                <a16:creationId xmlns:a16="http://schemas.microsoft.com/office/drawing/2014/main" id="{ACABF09E-0986-401C-A92D-4A72720BA45A}"/>
              </a:ext>
            </a:extLst>
          </p:cNvPr>
          <p:cNvPicPr>
            <a:picLocks noChangeAspect="1"/>
          </p:cNvPicPr>
          <p:nvPr/>
        </p:nvPicPr>
        <p:blipFill>
          <a:blip r:embed="rId4"/>
          <a:stretch>
            <a:fillRect/>
          </a:stretch>
        </p:blipFill>
        <p:spPr>
          <a:xfrm>
            <a:off x="4957854" y="3709046"/>
            <a:ext cx="812667" cy="1378183"/>
          </a:xfrm>
          <a:prstGeom prst="rect">
            <a:avLst/>
          </a:prstGeom>
        </p:spPr>
      </p:pic>
      <p:cxnSp>
        <p:nvCxnSpPr>
          <p:cNvPr id="18" name="Connecteur droit avec flèche 17">
            <a:extLst>
              <a:ext uri="{FF2B5EF4-FFF2-40B4-BE49-F238E27FC236}">
                <a16:creationId xmlns:a16="http://schemas.microsoft.com/office/drawing/2014/main" id="{70CB57A4-C9D3-45C0-ACC8-167C967F3708}"/>
              </a:ext>
            </a:extLst>
          </p:cNvPr>
          <p:cNvCxnSpPr>
            <a:cxnSpLocks/>
          </p:cNvCxnSpPr>
          <p:nvPr/>
        </p:nvCxnSpPr>
        <p:spPr>
          <a:xfrm>
            <a:off x="5870768" y="4058160"/>
            <a:ext cx="10100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AB8D7998-8EB9-438D-A62E-1745CBD9D70F}"/>
              </a:ext>
            </a:extLst>
          </p:cNvPr>
          <p:cNvCxnSpPr>
            <a:cxnSpLocks/>
          </p:cNvCxnSpPr>
          <p:nvPr/>
        </p:nvCxnSpPr>
        <p:spPr>
          <a:xfrm flipH="1">
            <a:off x="392917" y="2364224"/>
            <a:ext cx="446087" cy="705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ZoneTexte 22">
            <a:extLst>
              <a:ext uri="{FF2B5EF4-FFF2-40B4-BE49-F238E27FC236}">
                <a16:creationId xmlns:a16="http://schemas.microsoft.com/office/drawing/2014/main" id="{999F2336-8A0C-4ECE-B9FB-3D1CA7CC3B8C}"/>
              </a:ext>
            </a:extLst>
          </p:cNvPr>
          <p:cNvSpPr txBox="1"/>
          <p:nvPr/>
        </p:nvSpPr>
        <p:spPr>
          <a:xfrm>
            <a:off x="535997" y="1924832"/>
            <a:ext cx="899160" cy="461665"/>
          </a:xfrm>
          <a:prstGeom prst="rect">
            <a:avLst/>
          </a:prstGeom>
          <a:noFill/>
        </p:spPr>
        <p:txBody>
          <a:bodyPr wrap="square" rtlCol="0">
            <a:spAutoFit/>
          </a:bodyPr>
          <a:lstStyle/>
          <a:p>
            <a:pPr algn="ctr"/>
            <a:r>
              <a:rPr lang="fr-FR" sz="1200" b="1" dirty="0">
                <a:solidFill>
                  <a:srgbClr val="FF0000"/>
                </a:solidFill>
              </a:rPr>
              <a:t>* Réponse obligatoire</a:t>
            </a:r>
          </a:p>
        </p:txBody>
      </p:sp>
      <p:sp>
        <p:nvSpPr>
          <p:cNvPr id="26" name="ZoneTexte 25">
            <a:extLst>
              <a:ext uri="{FF2B5EF4-FFF2-40B4-BE49-F238E27FC236}">
                <a16:creationId xmlns:a16="http://schemas.microsoft.com/office/drawing/2014/main" id="{CB180D4E-8634-41C3-B6BB-7F8071809A9C}"/>
              </a:ext>
            </a:extLst>
          </p:cNvPr>
          <p:cNvSpPr txBox="1"/>
          <p:nvPr/>
        </p:nvSpPr>
        <p:spPr>
          <a:xfrm>
            <a:off x="4164082" y="6530231"/>
            <a:ext cx="951110" cy="338554"/>
          </a:xfrm>
          <a:prstGeom prst="rect">
            <a:avLst/>
          </a:prstGeom>
          <a:noFill/>
        </p:spPr>
        <p:txBody>
          <a:bodyPr wrap="square" rtlCol="0">
            <a:spAutoFit/>
          </a:bodyPr>
          <a:lstStyle/>
          <a:p>
            <a:r>
              <a:rPr lang="fr-FR" sz="1600" dirty="0">
                <a:solidFill>
                  <a:schemeClr val="bg1">
                    <a:lumMod val="50000"/>
                  </a:schemeClr>
                </a:solidFill>
              </a:rPr>
              <a:t>S. Pairis</a:t>
            </a:r>
          </a:p>
        </p:txBody>
      </p:sp>
      <p:pic>
        <p:nvPicPr>
          <p:cNvPr id="22" name="Image 21">
            <a:extLst>
              <a:ext uri="{FF2B5EF4-FFF2-40B4-BE49-F238E27FC236}">
                <a16:creationId xmlns:a16="http://schemas.microsoft.com/office/drawing/2014/main" id="{73A55FB7-4BB8-4DCB-A7B5-A95054770ACF}"/>
              </a:ext>
            </a:extLst>
          </p:cNvPr>
          <p:cNvPicPr>
            <a:picLocks noChangeAspect="1"/>
          </p:cNvPicPr>
          <p:nvPr/>
        </p:nvPicPr>
        <p:blipFill>
          <a:blip r:embed="rId5"/>
          <a:stretch>
            <a:fillRect/>
          </a:stretch>
        </p:blipFill>
        <p:spPr>
          <a:xfrm>
            <a:off x="2134449" y="5147267"/>
            <a:ext cx="838200" cy="533400"/>
          </a:xfrm>
          <a:prstGeom prst="rect">
            <a:avLst/>
          </a:prstGeom>
        </p:spPr>
      </p:pic>
      <p:pic>
        <p:nvPicPr>
          <p:cNvPr id="24" name="Image 23">
            <a:extLst>
              <a:ext uri="{FF2B5EF4-FFF2-40B4-BE49-F238E27FC236}">
                <a16:creationId xmlns:a16="http://schemas.microsoft.com/office/drawing/2014/main" id="{84B449ED-B19D-4DA4-BC63-A5B090A29636}"/>
              </a:ext>
            </a:extLst>
          </p:cNvPr>
          <p:cNvPicPr>
            <a:picLocks noChangeAspect="1"/>
          </p:cNvPicPr>
          <p:nvPr/>
        </p:nvPicPr>
        <p:blipFill>
          <a:blip r:embed="rId6"/>
          <a:stretch>
            <a:fillRect/>
          </a:stretch>
        </p:blipFill>
        <p:spPr>
          <a:xfrm>
            <a:off x="1311767" y="5191002"/>
            <a:ext cx="900414" cy="400184"/>
          </a:xfrm>
          <a:prstGeom prst="rect">
            <a:avLst/>
          </a:prstGeom>
        </p:spPr>
      </p:pic>
      <p:pic>
        <p:nvPicPr>
          <p:cNvPr id="11" name="Image 10">
            <a:extLst>
              <a:ext uri="{FF2B5EF4-FFF2-40B4-BE49-F238E27FC236}">
                <a16:creationId xmlns:a16="http://schemas.microsoft.com/office/drawing/2014/main" id="{8AC2A1C5-E9BA-4C37-B497-0135C9667D27}"/>
              </a:ext>
            </a:extLst>
          </p:cNvPr>
          <p:cNvPicPr>
            <a:picLocks noChangeAspect="1"/>
          </p:cNvPicPr>
          <p:nvPr/>
        </p:nvPicPr>
        <p:blipFill>
          <a:blip r:embed="rId7"/>
          <a:stretch>
            <a:fillRect/>
          </a:stretch>
        </p:blipFill>
        <p:spPr>
          <a:xfrm>
            <a:off x="6981107" y="2883366"/>
            <a:ext cx="1380885" cy="3052762"/>
          </a:xfrm>
          <a:prstGeom prst="rect">
            <a:avLst/>
          </a:prstGeom>
        </p:spPr>
      </p:pic>
    </p:spTree>
    <p:extLst>
      <p:ext uri="{BB962C8B-B14F-4D97-AF65-F5344CB8AC3E}">
        <p14:creationId xmlns:p14="http://schemas.microsoft.com/office/powerpoint/2010/main" val="1918909438"/>
      </p:ext>
    </p:extLst>
  </p:cSld>
  <p:clrMapOvr>
    <a:masterClrMapping/>
  </p:clrMapOvr>
  <mc:AlternateContent xmlns:mc="http://schemas.openxmlformats.org/markup-compatibility/2006" xmlns:p14="http://schemas.microsoft.com/office/powerpoint/2010/main">
    <mc:Choice Requires="p14">
      <p:transition spd="slow" p14:dur="2000" advTm="57909"/>
    </mc:Choice>
    <mc:Fallback xmlns="">
      <p:transition spd="slow" advTm="579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268760"/>
            <a:ext cx="9144000"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fr-FR" sz="2400" b="1" dirty="0"/>
              <a:t> </a:t>
            </a:r>
            <a:r>
              <a:rPr lang="fr-FR" b="1" dirty="0"/>
              <a:t>Les Journées Pédagogiques des 2 et 3 décembre 2021</a:t>
            </a:r>
            <a:endParaRPr lang="fr-FR" sz="1600" dirty="0">
              <a:cs typeface="Times New Roman" pitchFamily="18" charset="0"/>
            </a:endParaRPr>
          </a:p>
        </p:txBody>
      </p:sp>
      <p:pic>
        <p:nvPicPr>
          <p:cNvPr id="11267" name="Picture 3" descr="gn_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15888"/>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2"/>
          <p:cNvSpPr txBox="1">
            <a:spLocks noChangeArrowheads="1"/>
          </p:cNvSpPr>
          <p:nvPr/>
        </p:nvSpPr>
        <p:spPr bwMode="auto">
          <a:xfrm>
            <a:off x="107503" y="5589240"/>
            <a:ext cx="8928992" cy="105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lnSpc>
                <a:spcPct val="120000"/>
              </a:lnSpc>
              <a:buFont typeface="Wingdings" panose="05000000000000000000" pitchFamily="2" charset="2"/>
              <a:buChar char="Ø"/>
            </a:pPr>
            <a:r>
              <a:rPr lang="fr-FR" dirty="0">
                <a:cs typeface="Times New Roman" pitchFamily="18" charset="0"/>
              </a:rPr>
              <a:t>16 exposés</a:t>
            </a:r>
          </a:p>
          <a:p>
            <a:pPr marL="285750" indent="-285750" eaLnBrk="1" hangingPunct="1">
              <a:lnSpc>
                <a:spcPct val="120000"/>
              </a:lnSpc>
              <a:buFont typeface="Wingdings" panose="05000000000000000000" pitchFamily="2" charset="2"/>
              <a:buChar char="Ø"/>
            </a:pPr>
            <a:r>
              <a:rPr lang="fr-FR" dirty="0">
                <a:cs typeface="Times New Roman" pitchFamily="18" charset="0"/>
              </a:rPr>
              <a:t>145 membres inscrits</a:t>
            </a:r>
          </a:p>
          <a:p>
            <a:pPr marL="285750" indent="-285750" eaLnBrk="1" hangingPunct="1">
              <a:lnSpc>
                <a:spcPct val="120000"/>
              </a:lnSpc>
              <a:buFont typeface="Wingdings" panose="05000000000000000000" pitchFamily="2" charset="2"/>
              <a:buChar char="Ø"/>
            </a:pPr>
            <a:r>
              <a:rPr lang="fr-FR" dirty="0">
                <a:cs typeface="Times New Roman" pitchFamily="18" charset="0"/>
              </a:rPr>
              <a:t>17 stands « constructeurs » au </a:t>
            </a:r>
            <a:r>
              <a:rPr lang="fr-FR" u="sng" dirty="0">
                <a:highlight>
                  <a:srgbClr val="FFFF00"/>
                </a:highlight>
                <a:cs typeface="Times New Roman" pitchFamily="18" charset="0"/>
              </a:rPr>
              <a:t>Centre International de Conférences de Jussieu</a:t>
            </a:r>
          </a:p>
        </p:txBody>
      </p:sp>
      <p:sp>
        <p:nvSpPr>
          <p:cNvPr id="2" name="ZoneTexte 1"/>
          <p:cNvSpPr txBox="1"/>
          <p:nvPr/>
        </p:nvSpPr>
        <p:spPr>
          <a:xfrm>
            <a:off x="107504" y="1844824"/>
            <a:ext cx="8928992" cy="523220"/>
          </a:xfrm>
          <a:prstGeom prst="rect">
            <a:avLst/>
          </a:prstGeom>
          <a:noFill/>
        </p:spPr>
        <p:txBody>
          <a:bodyPr wrap="square" rtlCol="0">
            <a:spAutoFit/>
          </a:bodyPr>
          <a:lstStyle/>
          <a:p>
            <a:pPr algn="ctr"/>
            <a:r>
              <a:rPr lang="fr-FR" sz="1400" dirty="0"/>
              <a:t>se sont tenues en présentiel à Paris - Jussieu avec pour thème :</a:t>
            </a:r>
          </a:p>
          <a:p>
            <a:pPr algn="ctr"/>
            <a:r>
              <a:rPr lang="fr-FR" sz="1400" b="1" dirty="0"/>
              <a:t>" Etat de l'art en Spectrométrie EDS et WDS : Fondamentaux et développements " </a:t>
            </a:r>
            <a:r>
              <a:rPr lang="fr-FR" sz="1400" dirty="0"/>
              <a:t> </a:t>
            </a:r>
            <a:r>
              <a:rPr lang="fr-FR" sz="1400" b="1" dirty="0"/>
              <a:t> </a:t>
            </a:r>
            <a:endParaRPr lang="fr-FR" sz="1400"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3" y="2780928"/>
            <a:ext cx="3384377" cy="2538282"/>
          </a:xfrm>
          <a:prstGeom prst="rect">
            <a:avLst/>
          </a:prstGeom>
        </p:spPr>
      </p:pic>
      <p:pic>
        <p:nvPicPr>
          <p:cNvPr id="4" name="Image 3"/>
          <p:cNvPicPr>
            <a:picLocks noChangeAspect="1"/>
          </p:cNvPicPr>
          <p:nvPr/>
        </p:nvPicPr>
        <p:blipFill rotWithShape="1">
          <a:blip r:embed="rId5" cstate="print">
            <a:extLst>
              <a:ext uri="{28A0092B-C50C-407E-A947-70E740481C1C}">
                <a14:useLocalDpi xmlns:a14="http://schemas.microsoft.com/office/drawing/2010/main" val="0"/>
              </a:ext>
            </a:extLst>
          </a:blip>
          <a:srcRect t="15192"/>
          <a:stretch/>
        </p:blipFill>
        <p:spPr>
          <a:xfrm>
            <a:off x="3817032" y="2490056"/>
            <a:ext cx="3144204" cy="1999901"/>
          </a:xfrm>
          <a:prstGeom prst="rect">
            <a:avLst/>
          </a:prstGeom>
        </p:spPr>
      </p:pic>
      <p:pic>
        <p:nvPicPr>
          <p:cNvPr id="5" name="Image 4"/>
          <p:cNvPicPr>
            <a:picLocks noChangeAspect="1"/>
          </p:cNvPicPr>
          <p:nvPr/>
        </p:nvPicPr>
        <p:blipFill rotWithShape="1">
          <a:blip r:embed="rId6" cstate="print">
            <a:extLst>
              <a:ext uri="{28A0092B-C50C-407E-A947-70E740481C1C}">
                <a14:useLocalDpi xmlns:a14="http://schemas.microsoft.com/office/drawing/2010/main" val="0"/>
              </a:ext>
            </a:extLst>
          </a:blip>
          <a:srcRect t="15884"/>
          <a:stretch/>
        </p:blipFill>
        <p:spPr>
          <a:xfrm>
            <a:off x="6485383" y="3562526"/>
            <a:ext cx="1786482" cy="1127040"/>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3702" y="4747882"/>
            <a:ext cx="3367786" cy="1432295"/>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1954" y="4611969"/>
            <a:ext cx="1900092" cy="1425068"/>
          </a:xfrm>
          <a:prstGeom prst="rect">
            <a:avLst/>
          </a:prstGeom>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75688" y="2426360"/>
            <a:ext cx="1631600" cy="1223700"/>
          </a:xfrm>
          <a:prstGeom prst="rect">
            <a:avLst/>
          </a:prstGeom>
        </p:spPr>
      </p:pic>
      <p:sp>
        <p:nvSpPr>
          <p:cNvPr id="6" name="Nuage 5">
            <a:extLst>
              <a:ext uri="{FF2B5EF4-FFF2-40B4-BE49-F238E27FC236}">
                <a16:creationId xmlns:a16="http://schemas.microsoft.com/office/drawing/2014/main" id="{9818652C-EB0D-4456-B604-B92A03E757B3}"/>
              </a:ext>
            </a:extLst>
          </p:cNvPr>
          <p:cNvSpPr/>
          <p:nvPr/>
        </p:nvSpPr>
        <p:spPr>
          <a:xfrm>
            <a:off x="6485383" y="221240"/>
            <a:ext cx="2551112" cy="16803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Merci aux Constructeurs</a:t>
            </a:r>
          </a:p>
        </p:txBody>
      </p:sp>
    </p:spTree>
    <p:extLst>
      <p:ext uri="{BB962C8B-B14F-4D97-AF65-F5344CB8AC3E}">
        <p14:creationId xmlns:p14="http://schemas.microsoft.com/office/powerpoint/2010/main" val="2481804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4F93646-0206-43CD-A79F-C2FAEA7A5A2C}"/>
              </a:ext>
            </a:extLst>
          </p:cNvPr>
          <p:cNvPicPr>
            <a:picLocks noChangeAspect="1"/>
          </p:cNvPicPr>
          <p:nvPr/>
        </p:nvPicPr>
        <p:blipFill>
          <a:blip r:embed="rId2"/>
          <a:stretch>
            <a:fillRect/>
          </a:stretch>
        </p:blipFill>
        <p:spPr>
          <a:xfrm>
            <a:off x="0" y="953701"/>
            <a:ext cx="9144000" cy="4122683"/>
          </a:xfrm>
          <a:prstGeom prst="rect">
            <a:avLst/>
          </a:prstGeom>
        </p:spPr>
      </p:pic>
      <p:sp>
        <p:nvSpPr>
          <p:cNvPr id="2" name="Titre 1"/>
          <p:cNvSpPr>
            <a:spLocks noGrp="1"/>
          </p:cNvSpPr>
          <p:nvPr>
            <p:ph type="title"/>
          </p:nvPr>
        </p:nvSpPr>
        <p:spPr>
          <a:xfrm>
            <a:off x="457200" y="147320"/>
            <a:ext cx="8229600" cy="601256"/>
          </a:xfrm>
        </p:spPr>
        <p:txBody>
          <a:bodyPr>
            <a:normAutofit fontScale="90000"/>
          </a:bodyPr>
          <a:lstStyle/>
          <a:p>
            <a:r>
              <a:rPr lang="fr-FR" dirty="0"/>
              <a:t>Enquête GN-MEBA</a:t>
            </a:r>
          </a:p>
        </p:txBody>
      </p:sp>
      <p:pic>
        <p:nvPicPr>
          <p:cNvPr id="28" name="Image 27">
            <a:extLst>
              <a:ext uri="{FF2B5EF4-FFF2-40B4-BE49-F238E27FC236}">
                <a16:creationId xmlns:a16="http://schemas.microsoft.com/office/drawing/2014/main" id="{56F3EBC9-E81B-4B70-A0C3-ADDF284D6DBB}"/>
              </a:ext>
            </a:extLst>
          </p:cNvPr>
          <p:cNvPicPr>
            <a:picLocks noChangeAspect="1"/>
          </p:cNvPicPr>
          <p:nvPr/>
        </p:nvPicPr>
        <p:blipFill>
          <a:blip r:embed="rId3"/>
          <a:stretch>
            <a:fillRect/>
          </a:stretch>
        </p:blipFill>
        <p:spPr>
          <a:xfrm>
            <a:off x="176213" y="6452551"/>
            <a:ext cx="412228" cy="389129"/>
          </a:xfrm>
          <a:prstGeom prst="rect">
            <a:avLst/>
          </a:prstGeom>
        </p:spPr>
      </p:pic>
      <p:sp>
        <p:nvSpPr>
          <p:cNvPr id="7" name="Rectangle 1">
            <a:extLst>
              <a:ext uri="{FF2B5EF4-FFF2-40B4-BE49-F238E27FC236}">
                <a16:creationId xmlns:a16="http://schemas.microsoft.com/office/drawing/2014/main" id="{81A6323B-CAC2-49D1-93C9-4603FC7856DC}"/>
              </a:ext>
            </a:extLst>
          </p:cNvPr>
          <p:cNvSpPr>
            <a:spLocks noChangeArrowheads="1"/>
          </p:cNvSpPr>
          <p:nvPr/>
        </p:nvSpPr>
        <p:spPr bwMode="auto">
          <a:xfrm rot="10800000" flipV="1">
            <a:off x="588440" y="6452551"/>
            <a:ext cx="2253819" cy="3693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2185B8"/>
                </a:solidFill>
                <a:latin typeface="Arial"/>
                <a:ea typeface="+mj-ea"/>
                <a:cs typeface="+mj-cs"/>
              </a:rPr>
              <a:t>01 décembre 2022 </a:t>
            </a:r>
          </a:p>
        </p:txBody>
      </p:sp>
      <p:pic>
        <p:nvPicPr>
          <p:cNvPr id="15" name="Image 14">
            <a:extLst>
              <a:ext uri="{FF2B5EF4-FFF2-40B4-BE49-F238E27FC236}">
                <a16:creationId xmlns:a16="http://schemas.microsoft.com/office/drawing/2014/main" id="{0F56B4FA-F33E-4ED7-897D-01ECDDE9992A}"/>
              </a:ext>
            </a:extLst>
          </p:cNvPr>
          <p:cNvPicPr>
            <a:picLocks noChangeAspect="1"/>
          </p:cNvPicPr>
          <p:nvPr/>
        </p:nvPicPr>
        <p:blipFill>
          <a:blip r:embed="rId4"/>
          <a:stretch>
            <a:fillRect/>
          </a:stretch>
        </p:blipFill>
        <p:spPr>
          <a:xfrm>
            <a:off x="4126736" y="1641465"/>
            <a:ext cx="4927434" cy="5227320"/>
          </a:xfrm>
          <a:prstGeom prst="rect">
            <a:avLst/>
          </a:prstGeom>
        </p:spPr>
      </p:pic>
      <p:cxnSp>
        <p:nvCxnSpPr>
          <p:cNvPr id="19" name="Connecteur droit avec flèche 18">
            <a:extLst>
              <a:ext uri="{FF2B5EF4-FFF2-40B4-BE49-F238E27FC236}">
                <a16:creationId xmlns:a16="http://schemas.microsoft.com/office/drawing/2014/main" id="{4553E610-9E7C-47A7-B5AD-E116989F6059}"/>
              </a:ext>
            </a:extLst>
          </p:cNvPr>
          <p:cNvCxnSpPr>
            <a:cxnSpLocks/>
          </p:cNvCxnSpPr>
          <p:nvPr/>
        </p:nvCxnSpPr>
        <p:spPr>
          <a:xfrm>
            <a:off x="2842259" y="4366671"/>
            <a:ext cx="10711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Image 12">
            <a:extLst>
              <a:ext uri="{FF2B5EF4-FFF2-40B4-BE49-F238E27FC236}">
                <a16:creationId xmlns:a16="http://schemas.microsoft.com/office/drawing/2014/main" id="{F05FA649-C172-4038-85A8-812FB5620315}"/>
              </a:ext>
            </a:extLst>
          </p:cNvPr>
          <p:cNvPicPr>
            <a:picLocks noChangeAspect="1"/>
          </p:cNvPicPr>
          <p:nvPr/>
        </p:nvPicPr>
        <p:blipFill>
          <a:blip r:embed="rId5"/>
          <a:stretch>
            <a:fillRect/>
          </a:stretch>
        </p:blipFill>
        <p:spPr>
          <a:xfrm>
            <a:off x="2134449" y="5147267"/>
            <a:ext cx="838200" cy="533400"/>
          </a:xfrm>
          <a:prstGeom prst="rect">
            <a:avLst/>
          </a:prstGeom>
        </p:spPr>
      </p:pic>
      <p:pic>
        <p:nvPicPr>
          <p:cNvPr id="14" name="Image 13">
            <a:extLst>
              <a:ext uri="{FF2B5EF4-FFF2-40B4-BE49-F238E27FC236}">
                <a16:creationId xmlns:a16="http://schemas.microsoft.com/office/drawing/2014/main" id="{E44A4809-CA47-45BB-A802-3ED22579CEFD}"/>
              </a:ext>
            </a:extLst>
          </p:cNvPr>
          <p:cNvPicPr>
            <a:picLocks noChangeAspect="1"/>
          </p:cNvPicPr>
          <p:nvPr/>
        </p:nvPicPr>
        <p:blipFill>
          <a:blip r:embed="rId6"/>
          <a:stretch>
            <a:fillRect/>
          </a:stretch>
        </p:blipFill>
        <p:spPr>
          <a:xfrm>
            <a:off x="1311767" y="5191002"/>
            <a:ext cx="900414" cy="400184"/>
          </a:xfrm>
          <a:prstGeom prst="rect">
            <a:avLst/>
          </a:prstGeom>
        </p:spPr>
      </p:pic>
    </p:spTree>
    <p:extLst>
      <p:ext uri="{BB962C8B-B14F-4D97-AF65-F5344CB8AC3E}">
        <p14:creationId xmlns:p14="http://schemas.microsoft.com/office/powerpoint/2010/main" val="3608051548"/>
      </p:ext>
    </p:extLst>
  </p:cSld>
  <p:clrMapOvr>
    <a:masterClrMapping/>
  </p:clrMapOvr>
  <mc:AlternateContent xmlns:mc="http://schemas.openxmlformats.org/markup-compatibility/2006" xmlns:p14="http://schemas.microsoft.com/office/powerpoint/2010/main">
    <mc:Choice Requires="p14">
      <p:transition spd="slow" p14:dur="2000" advTm="57909"/>
    </mc:Choice>
    <mc:Fallback xmlns="">
      <p:transition spd="slow" advTm="5790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7320"/>
            <a:ext cx="8229600" cy="601256"/>
          </a:xfrm>
        </p:spPr>
        <p:txBody>
          <a:bodyPr>
            <a:normAutofit fontScale="90000"/>
          </a:bodyPr>
          <a:lstStyle/>
          <a:p>
            <a:r>
              <a:rPr lang="fr-FR" dirty="0"/>
              <a:t>Enquête GN-MEBA</a:t>
            </a:r>
          </a:p>
        </p:txBody>
      </p:sp>
      <p:pic>
        <p:nvPicPr>
          <p:cNvPr id="18" name="Image 17">
            <a:extLst>
              <a:ext uri="{FF2B5EF4-FFF2-40B4-BE49-F238E27FC236}">
                <a16:creationId xmlns:a16="http://schemas.microsoft.com/office/drawing/2014/main" id="{73A5D67C-E939-4C3E-9107-B2240027FB54}"/>
              </a:ext>
            </a:extLst>
          </p:cNvPr>
          <p:cNvPicPr>
            <a:picLocks noChangeAspect="1"/>
          </p:cNvPicPr>
          <p:nvPr/>
        </p:nvPicPr>
        <p:blipFill>
          <a:blip r:embed="rId2"/>
          <a:stretch>
            <a:fillRect/>
          </a:stretch>
        </p:blipFill>
        <p:spPr>
          <a:xfrm>
            <a:off x="57150" y="907671"/>
            <a:ext cx="5338762" cy="3040441"/>
          </a:xfrm>
          <a:prstGeom prst="rect">
            <a:avLst/>
          </a:prstGeom>
        </p:spPr>
      </p:pic>
      <p:pic>
        <p:nvPicPr>
          <p:cNvPr id="21" name="Image 20">
            <a:extLst>
              <a:ext uri="{FF2B5EF4-FFF2-40B4-BE49-F238E27FC236}">
                <a16:creationId xmlns:a16="http://schemas.microsoft.com/office/drawing/2014/main" id="{707DAC03-68A5-4CF2-ADFC-4A8F6485F679}"/>
              </a:ext>
            </a:extLst>
          </p:cNvPr>
          <p:cNvPicPr>
            <a:picLocks noChangeAspect="1"/>
          </p:cNvPicPr>
          <p:nvPr/>
        </p:nvPicPr>
        <p:blipFill>
          <a:blip r:embed="rId3"/>
          <a:stretch>
            <a:fillRect/>
          </a:stretch>
        </p:blipFill>
        <p:spPr>
          <a:xfrm>
            <a:off x="57150" y="3995609"/>
            <a:ext cx="5395912" cy="2094884"/>
          </a:xfrm>
          <a:prstGeom prst="rect">
            <a:avLst/>
          </a:prstGeom>
        </p:spPr>
      </p:pic>
      <p:pic>
        <p:nvPicPr>
          <p:cNvPr id="22" name="Image 21">
            <a:extLst>
              <a:ext uri="{FF2B5EF4-FFF2-40B4-BE49-F238E27FC236}">
                <a16:creationId xmlns:a16="http://schemas.microsoft.com/office/drawing/2014/main" id="{6C6D006A-DD1A-40BF-9578-86ABE0E3CF6B}"/>
              </a:ext>
            </a:extLst>
          </p:cNvPr>
          <p:cNvPicPr>
            <a:picLocks noChangeAspect="1"/>
          </p:cNvPicPr>
          <p:nvPr/>
        </p:nvPicPr>
        <p:blipFill>
          <a:blip r:embed="rId4"/>
          <a:stretch>
            <a:fillRect/>
          </a:stretch>
        </p:blipFill>
        <p:spPr>
          <a:xfrm>
            <a:off x="3685619" y="1085713"/>
            <a:ext cx="5338762" cy="1878955"/>
          </a:xfrm>
          <a:prstGeom prst="rect">
            <a:avLst/>
          </a:prstGeom>
        </p:spPr>
      </p:pic>
      <p:pic>
        <p:nvPicPr>
          <p:cNvPr id="24" name="Image 23">
            <a:extLst>
              <a:ext uri="{FF2B5EF4-FFF2-40B4-BE49-F238E27FC236}">
                <a16:creationId xmlns:a16="http://schemas.microsoft.com/office/drawing/2014/main" id="{F1C8164E-2543-446A-A4C2-287DECF5FD48}"/>
              </a:ext>
            </a:extLst>
          </p:cNvPr>
          <p:cNvPicPr>
            <a:picLocks noChangeAspect="1"/>
          </p:cNvPicPr>
          <p:nvPr/>
        </p:nvPicPr>
        <p:blipFill>
          <a:blip r:embed="rId5"/>
          <a:stretch>
            <a:fillRect/>
          </a:stretch>
        </p:blipFill>
        <p:spPr>
          <a:xfrm>
            <a:off x="3917904" y="4126154"/>
            <a:ext cx="5019014" cy="1754473"/>
          </a:xfrm>
          <a:prstGeom prst="rect">
            <a:avLst/>
          </a:prstGeom>
          <a:ln>
            <a:solidFill>
              <a:schemeClr val="tx1"/>
            </a:solidFill>
          </a:ln>
        </p:spPr>
      </p:pic>
      <p:pic>
        <p:nvPicPr>
          <p:cNvPr id="26" name="Image 25">
            <a:extLst>
              <a:ext uri="{FF2B5EF4-FFF2-40B4-BE49-F238E27FC236}">
                <a16:creationId xmlns:a16="http://schemas.microsoft.com/office/drawing/2014/main" id="{19B5181C-6E83-449C-BF4E-AD61FBF0C4CC}"/>
              </a:ext>
            </a:extLst>
          </p:cNvPr>
          <p:cNvPicPr>
            <a:picLocks noChangeAspect="1"/>
          </p:cNvPicPr>
          <p:nvPr/>
        </p:nvPicPr>
        <p:blipFill>
          <a:blip r:embed="rId6"/>
          <a:stretch>
            <a:fillRect/>
          </a:stretch>
        </p:blipFill>
        <p:spPr>
          <a:xfrm>
            <a:off x="7848687" y="2548743"/>
            <a:ext cx="1088231" cy="273235"/>
          </a:xfrm>
          <a:prstGeom prst="rect">
            <a:avLst/>
          </a:prstGeom>
        </p:spPr>
      </p:pic>
    </p:spTree>
    <p:extLst>
      <p:ext uri="{BB962C8B-B14F-4D97-AF65-F5344CB8AC3E}">
        <p14:creationId xmlns:p14="http://schemas.microsoft.com/office/powerpoint/2010/main" val="3599335271"/>
      </p:ext>
    </p:extLst>
  </p:cSld>
  <p:clrMapOvr>
    <a:masterClrMapping/>
  </p:clrMapOvr>
  <mc:AlternateContent xmlns:mc="http://schemas.openxmlformats.org/markup-compatibility/2006" xmlns:p14="http://schemas.microsoft.com/office/powerpoint/2010/main">
    <mc:Choice Requires="p14">
      <p:transition spd="slow" p14:dur="2000" advTm="57909"/>
    </mc:Choice>
    <mc:Fallback xmlns="">
      <p:transition spd="slow" advTm="5790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7320"/>
            <a:ext cx="8229600" cy="601256"/>
          </a:xfrm>
        </p:spPr>
        <p:txBody>
          <a:bodyPr>
            <a:normAutofit fontScale="90000"/>
          </a:bodyPr>
          <a:lstStyle/>
          <a:p>
            <a:r>
              <a:rPr lang="fr-FR" dirty="0"/>
              <a:t>Enquête GN-MEBA</a:t>
            </a:r>
          </a:p>
        </p:txBody>
      </p:sp>
      <p:pic>
        <p:nvPicPr>
          <p:cNvPr id="28" name="Image 27">
            <a:extLst>
              <a:ext uri="{FF2B5EF4-FFF2-40B4-BE49-F238E27FC236}">
                <a16:creationId xmlns:a16="http://schemas.microsoft.com/office/drawing/2014/main" id="{56F3EBC9-E81B-4B70-A0C3-ADDF284D6DBB}"/>
              </a:ext>
            </a:extLst>
          </p:cNvPr>
          <p:cNvPicPr>
            <a:picLocks noChangeAspect="1"/>
          </p:cNvPicPr>
          <p:nvPr/>
        </p:nvPicPr>
        <p:blipFill>
          <a:blip r:embed="rId2"/>
          <a:stretch>
            <a:fillRect/>
          </a:stretch>
        </p:blipFill>
        <p:spPr>
          <a:xfrm>
            <a:off x="176213" y="6452551"/>
            <a:ext cx="412228" cy="389129"/>
          </a:xfrm>
          <a:prstGeom prst="rect">
            <a:avLst/>
          </a:prstGeom>
        </p:spPr>
      </p:pic>
      <p:sp>
        <p:nvSpPr>
          <p:cNvPr id="7" name="Rectangle 1">
            <a:extLst>
              <a:ext uri="{FF2B5EF4-FFF2-40B4-BE49-F238E27FC236}">
                <a16:creationId xmlns:a16="http://schemas.microsoft.com/office/drawing/2014/main" id="{81A6323B-CAC2-49D1-93C9-4603FC7856DC}"/>
              </a:ext>
            </a:extLst>
          </p:cNvPr>
          <p:cNvSpPr>
            <a:spLocks noChangeArrowheads="1"/>
          </p:cNvSpPr>
          <p:nvPr/>
        </p:nvSpPr>
        <p:spPr bwMode="auto">
          <a:xfrm rot="10800000" flipV="1">
            <a:off x="588440" y="6452551"/>
            <a:ext cx="2253819" cy="3693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2185B8"/>
                </a:solidFill>
                <a:latin typeface="Arial"/>
                <a:ea typeface="+mj-ea"/>
                <a:cs typeface="+mj-cs"/>
              </a:rPr>
              <a:t>01 décembre 2022 </a:t>
            </a:r>
          </a:p>
        </p:txBody>
      </p:sp>
      <p:sp>
        <p:nvSpPr>
          <p:cNvPr id="11" name="ZoneTexte 10">
            <a:extLst>
              <a:ext uri="{FF2B5EF4-FFF2-40B4-BE49-F238E27FC236}">
                <a16:creationId xmlns:a16="http://schemas.microsoft.com/office/drawing/2014/main" id="{0ECAF73B-BD08-4C79-B90D-7A993111D276}"/>
              </a:ext>
            </a:extLst>
          </p:cNvPr>
          <p:cNvSpPr txBox="1"/>
          <p:nvPr/>
        </p:nvSpPr>
        <p:spPr>
          <a:xfrm>
            <a:off x="4289224" y="3695531"/>
            <a:ext cx="4025594" cy="2246769"/>
          </a:xfrm>
          <a:prstGeom prst="rect">
            <a:avLst/>
          </a:prstGeom>
          <a:solidFill>
            <a:schemeClr val="bg1"/>
          </a:solidFill>
          <a:ln>
            <a:solidFill>
              <a:schemeClr val="tx1"/>
            </a:solidFill>
          </a:ln>
        </p:spPr>
        <p:txBody>
          <a:bodyPr wrap="square" rtlCol="0">
            <a:spAutoFit/>
          </a:bodyPr>
          <a:lstStyle/>
          <a:p>
            <a:pPr algn="ctr"/>
            <a:r>
              <a:rPr lang="fr-FR" sz="2400" b="1" u="sng" dirty="0">
                <a:solidFill>
                  <a:srgbClr val="000099"/>
                </a:solidFill>
                <a:ea typeface="ＭＳ Ｐゴシック" pitchFamily="34" charset="-128"/>
                <a:cs typeface="Arial" pitchFamily="34" charset="0"/>
              </a:rPr>
              <a:t>Activation du questionnaire :</a:t>
            </a:r>
            <a:r>
              <a:rPr lang="fr-FR" sz="2400" dirty="0">
                <a:solidFill>
                  <a:srgbClr val="000099"/>
                </a:solidFill>
                <a:ea typeface="ＭＳ Ｐゴシック" pitchFamily="34" charset="-128"/>
                <a:cs typeface="Arial" pitchFamily="34" charset="0"/>
              </a:rPr>
              <a:t> </a:t>
            </a:r>
          </a:p>
          <a:p>
            <a:pPr algn="ctr"/>
            <a:r>
              <a:rPr lang="fr-FR" sz="2000" dirty="0">
                <a:solidFill>
                  <a:srgbClr val="000099"/>
                </a:solidFill>
                <a:ea typeface="ＭＳ Ｐゴシック" pitchFamily="34" charset="-128"/>
                <a:cs typeface="Arial" pitchFamily="34" charset="0"/>
              </a:rPr>
              <a:t>05/12/2022</a:t>
            </a:r>
            <a:r>
              <a:rPr lang="fr-FR" sz="2400" dirty="0">
                <a:solidFill>
                  <a:srgbClr val="000099"/>
                </a:solidFill>
                <a:ea typeface="ＭＳ Ｐゴシック" pitchFamily="34" charset="-128"/>
                <a:cs typeface="Arial" pitchFamily="34" charset="0"/>
              </a:rPr>
              <a:t> </a:t>
            </a:r>
          </a:p>
          <a:p>
            <a:pPr algn="ctr"/>
            <a:r>
              <a:rPr lang="fr-FR" sz="2400">
                <a:solidFill>
                  <a:srgbClr val="000099"/>
                </a:solidFill>
                <a:ea typeface="ＭＳ Ｐゴシック" pitchFamily="34" charset="-128"/>
                <a:cs typeface="Arial" pitchFamily="34" charset="0"/>
              </a:rPr>
              <a:t>mail</a:t>
            </a:r>
            <a:endParaRPr lang="fr-FR" sz="2400" dirty="0">
              <a:solidFill>
                <a:srgbClr val="000099"/>
              </a:solidFill>
              <a:ea typeface="ＭＳ Ｐゴシック" pitchFamily="34" charset="-128"/>
              <a:cs typeface="Arial" pitchFamily="34" charset="0"/>
            </a:endParaRPr>
          </a:p>
          <a:p>
            <a:pPr algn="ctr"/>
            <a:endParaRPr lang="fr-FR" sz="2400" dirty="0">
              <a:solidFill>
                <a:srgbClr val="000099"/>
              </a:solidFill>
              <a:ea typeface="ＭＳ Ｐゴシック" pitchFamily="34" charset="-128"/>
              <a:cs typeface="Arial" pitchFamily="34" charset="0"/>
            </a:endParaRPr>
          </a:p>
          <a:p>
            <a:pPr algn="ctr"/>
            <a:r>
              <a:rPr lang="fr-FR" sz="2400" b="1" u="sng" dirty="0">
                <a:solidFill>
                  <a:srgbClr val="000099"/>
                </a:solidFill>
                <a:ea typeface="ＭＳ Ｐゴシック" pitchFamily="34" charset="-128"/>
                <a:cs typeface="Arial" pitchFamily="34" charset="0"/>
              </a:rPr>
              <a:t>Réponses </a:t>
            </a:r>
            <a:r>
              <a:rPr lang="fr-FR" sz="2400" b="1" dirty="0">
                <a:solidFill>
                  <a:srgbClr val="000099"/>
                </a:solidFill>
                <a:ea typeface="ＭＳ Ｐゴシック" pitchFamily="34" charset="-128"/>
                <a:cs typeface="Arial" pitchFamily="34" charset="0"/>
              </a:rPr>
              <a:t>: </a:t>
            </a:r>
          </a:p>
          <a:p>
            <a:pPr algn="ctr"/>
            <a:r>
              <a:rPr lang="fr-FR" sz="2000" b="1" dirty="0">
                <a:solidFill>
                  <a:srgbClr val="000099"/>
                </a:solidFill>
                <a:ea typeface="ＭＳ Ｐゴシック" pitchFamily="34" charset="-128"/>
                <a:cs typeface="Arial" pitchFamily="34" charset="0"/>
              </a:rPr>
              <a:t>Avant 01/05/2022</a:t>
            </a:r>
          </a:p>
        </p:txBody>
      </p:sp>
      <p:sp>
        <p:nvSpPr>
          <p:cNvPr id="12" name="ZoneTexte 11">
            <a:extLst>
              <a:ext uri="{FF2B5EF4-FFF2-40B4-BE49-F238E27FC236}">
                <a16:creationId xmlns:a16="http://schemas.microsoft.com/office/drawing/2014/main" id="{906CB8FA-6F86-42BD-9CF9-B900C2AC52C6}"/>
              </a:ext>
            </a:extLst>
          </p:cNvPr>
          <p:cNvSpPr txBox="1"/>
          <p:nvPr/>
        </p:nvSpPr>
        <p:spPr>
          <a:xfrm>
            <a:off x="4164082" y="6530231"/>
            <a:ext cx="951110" cy="338554"/>
          </a:xfrm>
          <a:prstGeom prst="rect">
            <a:avLst/>
          </a:prstGeom>
          <a:noFill/>
        </p:spPr>
        <p:txBody>
          <a:bodyPr wrap="square" rtlCol="0">
            <a:spAutoFit/>
          </a:bodyPr>
          <a:lstStyle/>
          <a:p>
            <a:r>
              <a:rPr lang="fr-FR" sz="1600" dirty="0">
                <a:solidFill>
                  <a:schemeClr val="bg1">
                    <a:lumMod val="50000"/>
                  </a:schemeClr>
                </a:solidFill>
              </a:rPr>
              <a:t>S. Pairis</a:t>
            </a:r>
          </a:p>
        </p:txBody>
      </p:sp>
      <p:pic>
        <p:nvPicPr>
          <p:cNvPr id="8" name="Image 7">
            <a:extLst>
              <a:ext uri="{FF2B5EF4-FFF2-40B4-BE49-F238E27FC236}">
                <a16:creationId xmlns:a16="http://schemas.microsoft.com/office/drawing/2014/main" id="{6A081332-A5D4-4A62-9BE9-96686F2E6C9B}"/>
              </a:ext>
            </a:extLst>
          </p:cNvPr>
          <p:cNvPicPr>
            <a:picLocks noChangeAspect="1"/>
          </p:cNvPicPr>
          <p:nvPr/>
        </p:nvPicPr>
        <p:blipFill>
          <a:blip r:embed="rId3"/>
          <a:stretch>
            <a:fillRect/>
          </a:stretch>
        </p:blipFill>
        <p:spPr>
          <a:xfrm>
            <a:off x="2151063" y="958985"/>
            <a:ext cx="5476875" cy="1914525"/>
          </a:xfrm>
          <a:prstGeom prst="rect">
            <a:avLst/>
          </a:prstGeom>
          <a:ln>
            <a:solidFill>
              <a:schemeClr val="tx1"/>
            </a:solidFill>
          </a:ln>
        </p:spPr>
      </p:pic>
      <p:sp>
        <p:nvSpPr>
          <p:cNvPr id="5" name="Rectangle 4">
            <a:extLst>
              <a:ext uri="{FF2B5EF4-FFF2-40B4-BE49-F238E27FC236}">
                <a16:creationId xmlns:a16="http://schemas.microsoft.com/office/drawing/2014/main" id="{029CC18E-A02D-455C-A364-7DDE5F4F62F5}"/>
              </a:ext>
            </a:extLst>
          </p:cNvPr>
          <p:cNvSpPr/>
          <p:nvPr/>
        </p:nvSpPr>
        <p:spPr>
          <a:xfrm>
            <a:off x="2341945" y="2505117"/>
            <a:ext cx="1655264" cy="2028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F396E04-75DC-4202-B081-6DDA9573B7DF}"/>
              </a:ext>
            </a:extLst>
          </p:cNvPr>
          <p:cNvSpPr/>
          <p:nvPr/>
        </p:nvSpPr>
        <p:spPr>
          <a:xfrm>
            <a:off x="5511198" y="1713407"/>
            <a:ext cx="1736470" cy="2028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0E183865-148F-4E77-A73A-2D5F625CCEF0}"/>
              </a:ext>
            </a:extLst>
          </p:cNvPr>
          <p:cNvPicPr>
            <a:picLocks noChangeAspect="1"/>
          </p:cNvPicPr>
          <p:nvPr/>
        </p:nvPicPr>
        <p:blipFill>
          <a:blip r:embed="rId4"/>
          <a:stretch>
            <a:fillRect/>
          </a:stretch>
        </p:blipFill>
        <p:spPr>
          <a:xfrm>
            <a:off x="176213" y="3016122"/>
            <a:ext cx="3549647" cy="3293817"/>
          </a:xfrm>
          <a:prstGeom prst="rect">
            <a:avLst/>
          </a:prstGeom>
          <a:ln>
            <a:solidFill>
              <a:srgbClr val="497DBA"/>
            </a:solidFill>
          </a:ln>
        </p:spPr>
      </p:pic>
      <p:cxnSp>
        <p:nvCxnSpPr>
          <p:cNvPr id="9" name="Connecteur droit avec flèche 8">
            <a:extLst>
              <a:ext uri="{FF2B5EF4-FFF2-40B4-BE49-F238E27FC236}">
                <a16:creationId xmlns:a16="http://schemas.microsoft.com/office/drawing/2014/main" id="{E90F94DF-6B4D-404A-ADDF-69114CBC02D5}"/>
              </a:ext>
            </a:extLst>
          </p:cNvPr>
          <p:cNvCxnSpPr>
            <a:cxnSpLocks/>
          </p:cNvCxnSpPr>
          <p:nvPr/>
        </p:nvCxnSpPr>
        <p:spPr>
          <a:xfrm>
            <a:off x="2864777" y="2707957"/>
            <a:ext cx="0" cy="279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062212"/>
      </p:ext>
    </p:extLst>
  </p:cSld>
  <p:clrMapOvr>
    <a:masterClrMapping/>
  </p:clrMapOvr>
  <mc:AlternateContent xmlns:mc="http://schemas.openxmlformats.org/markup-compatibility/2006" xmlns:p14="http://schemas.microsoft.com/office/powerpoint/2010/main">
    <mc:Choice Requires="p14">
      <p:transition spd="slow" p14:dur="2000" advTm="57909"/>
    </mc:Choice>
    <mc:Fallback xmlns="">
      <p:transition spd="slow" advTm="5790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257" y="116632"/>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Résultat de recherche d'images pour &quot;insa de ly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ogner un rectangle avec un coin diagonal 1"/>
          <p:cNvSpPr/>
          <p:nvPr/>
        </p:nvSpPr>
        <p:spPr>
          <a:xfrm flipH="1">
            <a:off x="251520" y="1085990"/>
            <a:ext cx="8640960" cy="4686020"/>
          </a:xfrm>
          <a:prstGeom prst="snip2Diag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2400"/>
              </a:spcAft>
            </a:pPr>
            <a:endParaRPr lang="fr-FR" b="1" dirty="0">
              <a:solidFill>
                <a:srgbClr val="008000"/>
              </a:solidFill>
            </a:endParaRPr>
          </a:p>
        </p:txBody>
      </p:sp>
      <p:sp>
        <p:nvSpPr>
          <p:cNvPr id="6" name="Rectangle 5"/>
          <p:cNvSpPr/>
          <p:nvPr/>
        </p:nvSpPr>
        <p:spPr>
          <a:xfrm>
            <a:off x="3419872" y="6304542"/>
            <a:ext cx="2685415" cy="369332"/>
          </a:xfrm>
          <a:prstGeom prst="rect">
            <a:avLst/>
          </a:prstGeom>
        </p:spPr>
        <p:txBody>
          <a:bodyPr wrap="none">
            <a:spAutoFit/>
          </a:bodyPr>
          <a:lstStyle/>
          <a:p>
            <a:r>
              <a:rPr lang="fr-FR" u="sng" dirty="0">
                <a:solidFill>
                  <a:srgbClr val="3333FF"/>
                </a:solidFill>
              </a:rPr>
              <a:t>http://www.gn-meba.org</a:t>
            </a:r>
            <a:r>
              <a:rPr lang="fr-FR" dirty="0">
                <a:solidFill>
                  <a:srgbClr val="3333FF"/>
                </a:solidFill>
              </a:rPr>
              <a:t> </a:t>
            </a:r>
            <a:endParaRPr lang="fr-FR" dirty="0"/>
          </a:p>
        </p:txBody>
      </p:sp>
      <p:sp>
        <p:nvSpPr>
          <p:cNvPr id="9" name="Text Box 3">
            <a:extLst>
              <a:ext uri="{FF2B5EF4-FFF2-40B4-BE49-F238E27FC236}">
                <a16:creationId xmlns:a16="http://schemas.microsoft.com/office/drawing/2014/main" id="{6C1C4E15-D910-4E2B-BD2D-EE5A27CE9907}"/>
              </a:ext>
            </a:extLst>
          </p:cNvPr>
          <p:cNvSpPr txBox="1">
            <a:spLocks noChangeArrowheads="1"/>
          </p:cNvSpPr>
          <p:nvPr/>
        </p:nvSpPr>
        <p:spPr bwMode="auto">
          <a:xfrm>
            <a:off x="251520" y="4581128"/>
            <a:ext cx="8345417" cy="96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Aft>
                <a:spcPts val="600"/>
              </a:spcAft>
              <a:buFontTx/>
              <a:buChar char="•"/>
            </a:pPr>
            <a:r>
              <a:rPr lang="fr-FR" sz="1400" b="1" dirty="0">
                <a:solidFill>
                  <a:srgbClr val="008000"/>
                </a:solidFill>
                <a:latin typeface="+mn-lt"/>
              </a:rPr>
              <a:t> </a:t>
            </a:r>
            <a:r>
              <a:rPr lang="fr-FR" sz="1600" b="1" dirty="0">
                <a:solidFill>
                  <a:srgbClr val="008000"/>
                </a:solidFill>
                <a:latin typeface="Arial Black" panose="020B0A04020102020204" pitchFamily="34" charset="0"/>
              </a:rPr>
              <a:t>du 3 au 7 juillet 2023 : Congrès Général des 150 ans de la SFP, à Paris</a:t>
            </a:r>
            <a:r>
              <a:rPr lang="fr-FR" sz="1400" b="1" dirty="0">
                <a:solidFill>
                  <a:srgbClr val="008000"/>
                </a:solidFill>
                <a:latin typeface="+mn-lt"/>
              </a:rPr>
              <a:t>, </a:t>
            </a:r>
            <a:br>
              <a:rPr lang="fr-FR" sz="1400" b="1" dirty="0">
                <a:solidFill>
                  <a:srgbClr val="008000"/>
                </a:solidFill>
                <a:latin typeface="+mn-lt"/>
              </a:rPr>
            </a:br>
            <a:r>
              <a:rPr lang="fr-FR" sz="1400" b="1" dirty="0">
                <a:solidFill>
                  <a:srgbClr val="008000"/>
                </a:solidFill>
                <a:latin typeface="+mn-lt"/>
              </a:rPr>
              <a:t>			Cité des Sciences et de l’Industrie </a:t>
            </a:r>
          </a:p>
          <a:p>
            <a:pPr lvl="1" eaLnBrk="1" hangingPunct="1">
              <a:lnSpc>
                <a:spcPct val="120000"/>
              </a:lnSpc>
              <a:spcAft>
                <a:spcPts val="600"/>
              </a:spcAft>
            </a:pPr>
            <a:r>
              <a:rPr lang="fr-FR" sz="1400" dirty="0">
                <a:solidFill>
                  <a:srgbClr val="006600"/>
                </a:solidFill>
                <a:latin typeface="Arial Black" panose="020B0A04020102020204" pitchFamily="34" charset="0"/>
              </a:rPr>
              <a:t>Pour plus d'informations, </a:t>
            </a:r>
            <a:r>
              <a:rPr lang="fr-FR" sz="1400" dirty="0">
                <a:solidFill>
                  <a:srgbClr val="006600"/>
                </a:solidFill>
                <a:latin typeface="+mn-lt"/>
              </a:rPr>
              <a:t>rendez-vous sur </a:t>
            </a:r>
            <a:r>
              <a:rPr lang="fr-FR" sz="1400" b="1" u="sng" dirty="0">
                <a:solidFill>
                  <a:srgbClr val="0000FF"/>
                </a:solidFill>
                <a:latin typeface="+mn-lt"/>
              </a:rPr>
              <a:t>www.sfp2023.fr</a:t>
            </a:r>
          </a:p>
        </p:txBody>
      </p:sp>
      <p:sp>
        <p:nvSpPr>
          <p:cNvPr id="11" name="Text Box 3">
            <a:extLst>
              <a:ext uri="{FF2B5EF4-FFF2-40B4-BE49-F238E27FC236}">
                <a16:creationId xmlns:a16="http://schemas.microsoft.com/office/drawing/2014/main" id="{175F77C5-C470-4EF1-B819-400D2F14A125}"/>
              </a:ext>
            </a:extLst>
          </p:cNvPr>
          <p:cNvSpPr txBox="1">
            <a:spLocks noChangeArrowheads="1"/>
          </p:cNvSpPr>
          <p:nvPr/>
        </p:nvSpPr>
        <p:spPr bwMode="auto">
          <a:xfrm>
            <a:off x="251520" y="1844824"/>
            <a:ext cx="8201401" cy="62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Aft>
                <a:spcPts val="600"/>
              </a:spcAft>
              <a:buFontTx/>
              <a:buChar char="•"/>
            </a:pPr>
            <a:r>
              <a:rPr lang="fr-FR" sz="1400" b="1" dirty="0">
                <a:solidFill>
                  <a:srgbClr val="008000"/>
                </a:solidFill>
                <a:latin typeface="+mn-lt"/>
              </a:rPr>
              <a:t> </a:t>
            </a:r>
            <a:r>
              <a:rPr lang="fr-FR" sz="1600" b="1" dirty="0">
                <a:solidFill>
                  <a:srgbClr val="008000"/>
                </a:solidFill>
                <a:latin typeface="Arial Black" panose="020B0A04020102020204" pitchFamily="34" charset="0"/>
              </a:rPr>
              <a:t>du 7 au 11 mai 2023 : EMAS, à Cracovie</a:t>
            </a:r>
            <a:r>
              <a:rPr lang="fr-FR" sz="1400" b="1" dirty="0">
                <a:solidFill>
                  <a:srgbClr val="008000"/>
                </a:solidFill>
                <a:latin typeface="+mn-lt"/>
              </a:rPr>
              <a:t>, </a:t>
            </a:r>
            <a:br>
              <a:rPr lang="fr-FR" sz="1400" b="1" dirty="0">
                <a:solidFill>
                  <a:srgbClr val="008000"/>
                </a:solidFill>
                <a:latin typeface="+mn-lt"/>
              </a:rPr>
            </a:br>
            <a:r>
              <a:rPr lang="fr-FR" sz="1400" b="1" dirty="0">
                <a:solidFill>
                  <a:srgbClr val="008000"/>
                </a:solidFill>
                <a:latin typeface="+mn-lt"/>
              </a:rPr>
              <a:t>         </a:t>
            </a:r>
            <a:r>
              <a:rPr lang="fr-FR" sz="1400" dirty="0">
                <a:solidFill>
                  <a:srgbClr val="006600"/>
                </a:solidFill>
                <a:latin typeface="Arial Black" panose="020B0A04020102020204" pitchFamily="34" charset="0"/>
              </a:rPr>
              <a:t>Pour plus d'informations, </a:t>
            </a:r>
            <a:r>
              <a:rPr lang="fr-FR" sz="1400" dirty="0">
                <a:solidFill>
                  <a:srgbClr val="006600"/>
                </a:solidFill>
                <a:latin typeface="+mn-lt"/>
              </a:rPr>
              <a:t>rendez-vous sur </a:t>
            </a:r>
            <a:r>
              <a:rPr lang="fr-FR" sz="1400" b="1" u="sng" dirty="0">
                <a:solidFill>
                  <a:srgbClr val="0000FF"/>
                </a:solidFill>
                <a:latin typeface="+mn-lt"/>
              </a:rPr>
              <a:t>www.microbeamanalysis.eu</a:t>
            </a:r>
          </a:p>
        </p:txBody>
      </p:sp>
      <p:sp>
        <p:nvSpPr>
          <p:cNvPr id="12" name="Text Box 3">
            <a:extLst>
              <a:ext uri="{FF2B5EF4-FFF2-40B4-BE49-F238E27FC236}">
                <a16:creationId xmlns:a16="http://schemas.microsoft.com/office/drawing/2014/main" id="{8AF0892A-15B3-43CC-8490-99F5E400F237}"/>
              </a:ext>
            </a:extLst>
          </p:cNvPr>
          <p:cNvSpPr txBox="1">
            <a:spLocks noChangeArrowheads="1"/>
          </p:cNvSpPr>
          <p:nvPr/>
        </p:nvSpPr>
        <p:spPr bwMode="auto">
          <a:xfrm>
            <a:off x="251520" y="3081991"/>
            <a:ext cx="8784976" cy="92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Aft>
                <a:spcPts val="600"/>
              </a:spcAft>
              <a:buFontTx/>
              <a:buChar char="•"/>
            </a:pPr>
            <a:r>
              <a:rPr lang="fr-FR" sz="1400" b="1" dirty="0">
                <a:solidFill>
                  <a:srgbClr val="008000"/>
                </a:solidFill>
                <a:latin typeface="+mn-lt"/>
              </a:rPr>
              <a:t> </a:t>
            </a:r>
            <a:r>
              <a:rPr lang="fr-FR" sz="1600" b="1" dirty="0">
                <a:solidFill>
                  <a:srgbClr val="008000"/>
                </a:solidFill>
                <a:latin typeface="Arial Black" panose="020B0A04020102020204" pitchFamily="34" charset="0"/>
              </a:rPr>
              <a:t>du 26 au 27 juin 2023 : International workshop on the </a:t>
            </a:r>
            <a:r>
              <a:rPr lang="fr-FR" sz="1600" b="1" dirty="0" err="1">
                <a:solidFill>
                  <a:srgbClr val="008000"/>
                </a:solidFill>
                <a:latin typeface="Arial Black" panose="020B0A04020102020204" pitchFamily="34" charset="0"/>
              </a:rPr>
              <a:t>characterisation</a:t>
            </a:r>
            <a:r>
              <a:rPr lang="fr-FR" sz="1600" b="1" dirty="0">
                <a:solidFill>
                  <a:srgbClr val="008000"/>
                </a:solidFill>
                <a:latin typeface="Arial Black" panose="020B0A04020102020204" pitchFamily="34" charset="0"/>
              </a:rPr>
              <a:t> and quantification of Lithium, à Paris</a:t>
            </a:r>
            <a:r>
              <a:rPr lang="fr-FR" sz="1400" b="1" dirty="0">
                <a:solidFill>
                  <a:srgbClr val="008000"/>
                </a:solidFill>
                <a:latin typeface="+mn-lt"/>
              </a:rPr>
              <a:t>, </a:t>
            </a:r>
            <a:br>
              <a:rPr lang="fr-FR" sz="1400" b="1" dirty="0">
                <a:solidFill>
                  <a:srgbClr val="008000"/>
                </a:solidFill>
                <a:latin typeface="+mn-lt"/>
              </a:rPr>
            </a:br>
            <a:r>
              <a:rPr lang="fr-FR" sz="1400" b="1" dirty="0">
                <a:solidFill>
                  <a:srgbClr val="008000"/>
                </a:solidFill>
                <a:latin typeface="+mn-lt"/>
              </a:rPr>
              <a:t>         </a:t>
            </a:r>
            <a:r>
              <a:rPr lang="fr-FR" sz="1400" dirty="0">
                <a:solidFill>
                  <a:srgbClr val="006600"/>
                </a:solidFill>
                <a:latin typeface="Arial Black" panose="020B0A04020102020204" pitchFamily="34" charset="0"/>
              </a:rPr>
              <a:t>Pour plus d'informations, </a:t>
            </a:r>
            <a:r>
              <a:rPr lang="fr-FR" sz="1400" dirty="0">
                <a:solidFill>
                  <a:srgbClr val="006600"/>
                </a:solidFill>
                <a:latin typeface="+mn-lt"/>
              </a:rPr>
              <a:t>rendez-vous sur </a:t>
            </a:r>
            <a:r>
              <a:rPr lang="fr-FR" sz="1400" b="1" dirty="0">
                <a:solidFill>
                  <a:srgbClr val="0000FF"/>
                </a:solidFill>
                <a:hlinkClick r:id="rId4">
                  <a:extLst>
                    <a:ext uri="{A12FA001-AC4F-418D-AE19-62706E023703}">
                      <ahyp:hlinkClr xmlns:ahyp="http://schemas.microsoft.com/office/drawing/2018/hyperlinkcolor" val="tx"/>
                    </a:ext>
                  </a:extLst>
                </a:hlinkClick>
              </a:rPr>
              <a:t>https://cqlmns.sciencesconf.org/</a:t>
            </a:r>
            <a:endParaRPr lang="fr-FR" sz="1400" b="1" u="sng"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1751914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257" y="116632"/>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Résultat de recherche d'images pour &quot;insa de ly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ogner un rectangle avec un coin diagonal 1"/>
          <p:cNvSpPr/>
          <p:nvPr/>
        </p:nvSpPr>
        <p:spPr>
          <a:xfrm flipH="1">
            <a:off x="214214" y="1272914"/>
            <a:ext cx="8640960" cy="4686020"/>
          </a:xfrm>
          <a:prstGeom prst="snip2Diag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2400"/>
              </a:spcAft>
            </a:pPr>
            <a:endParaRPr lang="fr-FR" b="1" dirty="0">
              <a:solidFill>
                <a:srgbClr val="008000"/>
              </a:solidFill>
            </a:endParaRPr>
          </a:p>
        </p:txBody>
      </p:sp>
      <p:sp>
        <p:nvSpPr>
          <p:cNvPr id="6" name="Rectangle 5"/>
          <p:cNvSpPr/>
          <p:nvPr/>
        </p:nvSpPr>
        <p:spPr>
          <a:xfrm>
            <a:off x="155575" y="6302427"/>
            <a:ext cx="2685415" cy="369332"/>
          </a:xfrm>
          <a:prstGeom prst="rect">
            <a:avLst/>
          </a:prstGeom>
        </p:spPr>
        <p:txBody>
          <a:bodyPr wrap="none">
            <a:spAutoFit/>
          </a:bodyPr>
          <a:lstStyle/>
          <a:p>
            <a:r>
              <a:rPr lang="fr-FR" u="sng" dirty="0">
                <a:solidFill>
                  <a:srgbClr val="3333FF"/>
                </a:solidFill>
              </a:rPr>
              <a:t>http://www.gn-meba.org</a:t>
            </a:r>
            <a:r>
              <a:rPr lang="fr-FR" dirty="0">
                <a:solidFill>
                  <a:srgbClr val="3333FF"/>
                </a:solidFill>
              </a:rPr>
              <a:t> </a:t>
            </a:r>
            <a:endParaRPr lang="fr-FR" dirty="0"/>
          </a:p>
        </p:txBody>
      </p:sp>
      <p:sp>
        <p:nvSpPr>
          <p:cNvPr id="8" name="Text Box 5"/>
          <p:cNvSpPr txBox="1">
            <a:spLocks noChangeArrowheads="1"/>
          </p:cNvSpPr>
          <p:nvPr/>
        </p:nvSpPr>
        <p:spPr bwMode="auto">
          <a:xfrm>
            <a:off x="1979712" y="1553816"/>
            <a:ext cx="4932461"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lnSpc>
                <a:spcPct val="120000"/>
              </a:lnSpc>
              <a:spcAft>
                <a:spcPts val="600"/>
              </a:spcAft>
            </a:pPr>
            <a:r>
              <a:rPr lang="fr-FR" sz="1600" b="1" dirty="0">
                <a:solidFill>
                  <a:srgbClr val="008000"/>
                </a:solidFill>
              </a:rPr>
              <a:t>Chapitre GN-MEBA du livre des 150 ans SFP</a:t>
            </a:r>
          </a:p>
        </p:txBody>
      </p:sp>
      <p:sp>
        <p:nvSpPr>
          <p:cNvPr id="9" name="Text Box 3">
            <a:extLst>
              <a:ext uri="{FF2B5EF4-FFF2-40B4-BE49-F238E27FC236}">
                <a16:creationId xmlns:a16="http://schemas.microsoft.com/office/drawing/2014/main" id="{6C1C4E15-D910-4E2B-BD2D-EE5A27CE9907}"/>
              </a:ext>
            </a:extLst>
          </p:cNvPr>
          <p:cNvSpPr txBox="1">
            <a:spLocks noChangeArrowheads="1"/>
          </p:cNvSpPr>
          <p:nvPr/>
        </p:nvSpPr>
        <p:spPr bwMode="auto">
          <a:xfrm>
            <a:off x="288826" y="2257921"/>
            <a:ext cx="8526884" cy="256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lnSpc>
                <a:spcPct val="120000"/>
              </a:lnSpc>
              <a:spcAft>
                <a:spcPts val="600"/>
              </a:spcAft>
              <a:buFontTx/>
              <a:buChar char="-"/>
            </a:pPr>
            <a:r>
              <a:rPr lang="fr-FR" sz="1600" dirty="0">
                <a:solidFill>
                  <a:srgbClr val="008000"/>
                </a:solidFill>
                <a:latin typeface="+mn-lt"/>
              </a:rPr>
              <a:t>Introduction</a:t>
            </a:r>
          </a:p>
          <a:p>
            <a:pPr lvl="1" eaLnBrk="1" hangingPunct="1">
              <a:lnSpc>
                <a:spcPct val="120000"/>
              </a:lnSpc>
              <a:spcAft>
                <a:spcPts val="600"/>
              </a:spcAft>
              <a:buFontTx/>
              <a:buChar char="-"/>
            </a:pPr>
            <a:r>
              <a:rPr lang="fr-FR" sz="1600" dirty="0">
                <a:solidFill>
                  <a:srgbClr val="008000"/>
                </a:solidFill>
                <a:latin typeface="+mn-lt"/>
              </a:rPr>
              <a:t>Raimond Castaing et la microsonde électronique</a:t>
            </a:r>
          </a:p>
          <a:p>
            <a:pPr lvl="1" eaLnBrk="1" hangingPunct="1">
              <a:lnSpc>
                <a:spcPct val="120000"/>
              </a:lnSpc>
              <a:spcAft>
                <a:spcPts val="600"/>
              </a:spcAft>
              <a:buFontTx/>
              <a:buChar char="-"/>
            </a:pPr>
            <a:r>
              <a:rPr lang="fr-FR" sz="1600" dirty="0">
                <a:solidFill>
                  <a:srgbClr val="008000"/>
                </a:solidFill>
                <a:latin typeface="+mn-lt"/>
              </a:rPr>
              <a:t>L’analyse quantitative</a:t>
            </a:r>
          </a:p>
          <a:p>
            <a:pPr lvl="1" eaLnBrk="1" hangingPunct="1">
              <a:lnSpc>
                <a:spcPct val="120000"/>
              </a:lnSpc>
              <a:spcAft>
                <a:spcPts val="600"/>
              </a:spcAft>
              <a:buFontTx/>
              <a:buChar char="-"/>
            </a:pPr>
            <a:r>
              <a:rPr lang="fr-FR" sz="1600" dirty="0">
                <a:solidFill>
                  <a:srgbClr val="008000"/>
                </a:solidFill>
                <a:latin typeface="+mn-lt"/>
              </a:rPr>
              <a:t>Le SIMS</a:t>
            </a:r>
          </a:p>
          <a:p>
            <a:pPr lvl="1" eaLnBrk="1" hangingPunct="1">
              <a:lnSpc>
                <a:spcPct val="120000"/>
              </a:lnSpc>
              <a:spcAft>
                <a:spcPts val="600"/>
              </a:spcAft>
              <a:buFontTx/>
              <a:buChar char="-"/>
            </a:pPr>
            <a:r>
              <a:rPr lang="fr-FR" sz="1600" dirty="0">
                <a:solidFill>
                  <a:srgbClr val="008000"/>
                </a:solidFill>
                <a:latin typeface="+mn-lt"/>
              </a:rPr>
              <a:t>La sonde atomique</a:t>
            </a:r>
          </a:p>
          <a:p>
            <a:pPr lvl="1" eaLnBrk="1" hangingPunct="1">
              <a:lnSpc>
                <a:spcPct val="120000"/>
              </a:lnSpc>
              <a:spcAft>
                <a:spcPts val="600"/>
              </a:spcAft>
              <a:buFontTx/>
              <a:buChar char="-"/>
            </a:pPr>
            <a:r>
              <a:rPr lang="fr-FR" sz="1600" dirty="0">
                <a:solidFill>
                  <a:srgbClr val="008000"/>
                </a:solidFill>
                <a:latin typeface="+mn-lt"/>
              </a:rPr>
              <a:t>Quelques mots sur les premiers développements concernant les canons ioniques</a:t>
            </a:r>
          </a:p>
          <a:p>
            <a:pPr lvl="1" eaLnBrk="1" hangingPunct="1">
              <a:lnSpc>
                <a:spcPct val="120000"/>
              </a:lnSpc>
              <a:spcAft>
                <a:spcPts val="600"/>
              </a:spcAft>
            </a:pPr>
            <a:endParaRPr lang="fr-FR" sz="1400" dirty="0">
              <a:solidFill>
                <a:srgbClr val="006600"/>
              </a:solidFill>
              <a:latin typeface="Arial Black" panose="020B0A04020102020204" pitchFamily="34" charset="0"/>
            </a:endParaRPr>
          </a:p>
        </p:txBody>
      </p:sp>
      <p:sp>
        <p:nvSpPr>
          <p:cNvPr id="5" name="ZoneTexte 4"/>
          <p:cNvSpPr txBox="1"/>
          <p:nvPr/>
        </p:nvSpPr>
        <p:spPr>
          <a:xfrm>
            <a:off x="6354834" y="6302427"/>
            <a:ext cx="2262222" cy="369332"/>
          </a:xfrm>
          <a:prstGeom prst="rect">
            <a:avLst/>
          </a:prstGeom>
          <a:noFill/>
        </p:spPr>
        <p:txBody>
          <a:bodyPr wrap="none" rtlCol="0">
            <a:spAutoFit/>
          </a:bodyPr>
          <a:lstStyle/>
          <a:p>
            <a:r>
              <a:rPr lang="fr-FR" u="sng" dirty="0">
                <a:solidFill>
                  <a:srgbClr val="3333FF"/>
                </a:solidFill>
              </a:rPr>
              <a:t>https://www.sfpnet.fr</a:t>
            </a:r>
            <a:endParaRPr lang="fr-FR" dirty="0"/>
          </a:p>
        </p:txBody>
      </p:sp>
    </p:spTree>
    <p:extLst>
      <p:ext uri="{BB962C8B-B14F-4D97-AF65-F5344CB8AC3E}">
        <p14:creationId xmlns:p14="http://schemas.microsoft.com/office/powerpoint/2010/main" val="534514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258" y="116638"/>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Résultat de recherche d'images pour &quot;insa de ly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ogner un rectangle avec un coin diagonal 1"/>
          <p:cNvSpPr/>
          <p:nvPr/>
        </p:nvSpPr>
        <p:spPr>
          <a:xfrm flipH="1">
            <a:off x="214214" y="1272914"/>
            <a:ext cx="8640960" cy="4686020"/>
          </a:xfrm>
          <a:prstGeom prst="snip2Diag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2400"/>
              </a:spcAft>
            </a:pPr>
            <a:endParaRPr lang="fr-FR" b="1" dirty="0">
              <a:solidFill>
                <a:srgbClr val="008000"/>
              </a:solidFill>
            </a:endParaRPr>
          </a:p>
        </p:txBody>
      </p:sp>
      <p:sp>
        <p:nvSpPr>
          <p:cNvPr id="6" name="Rectangle 5"/>
          <p:cNvSpPr/>
          <p:nvPr/>
        </p:nvSpPr>
        <p:spPr>
          <a:xfrm>
            <a:off x="155579" y="6302427"/>
            <a:ext cx="2685415" cy="369332"/>
          </a:xfrm>
          <a:prstGeom prst="rect">
            <a:avLst/>
          </a:prstGeom>
        </p:spPr>
        <p:txBody>
          <a:bodyPr wrap="none">
            <a:spAutoFit/>
          </a:bodyPr>
          <a:lstStyle/>
          <a:p>
            <a:r>
              <a:rPr lang="fr-FR" u="sng" dirty="0">
                <a:solidFill>
                  <a:srgbClr val="3333FF"/>
                </a:solidFill>
              </a:rPr>
              <a:t>http://www.gn-meba.org</a:t>
            </a:r>
            <a:r>
              <a:rPr lang="fr-FR" dirty="0">
                <a:solidFill>
                  <a:srgbClr val="3333FF"/>
                </a:solidFill>
              </a:rPr>
              <a:t> </a:t>
            </a:r>
            <a:endParaRPr lang="fr-FR" dirty="0"/>
          </a:p>
        </p:txBody>
      </p:sp>
      <p:sp>
        <p:nvSpPr>
          <p:cNvPr id="8" name="Text Box 5"/>
          <p:cNvSpPr txBox="1">
            <a:spLocks noChangeArrowheads="1"/>
          </p:cNvSpPr>
          <p:nvPr/>
        </p:nvSpPr>
        <p:spPr bwMode="auto">
          <a:xfrm>
            <a:off x="2195739" y="3435618"/>
            <a:ext cx="493246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7313" lvl="1" indent="0" algn="ctr" eaLnBrk="1" hangingPunct="1">
              <a:lnSpc>
                <a:spcPct val="120000"/>
              </a:lnSpc>
              <a:spcAft>
                <a:spcPts val="600"/>
              </a:spcAft>
            </a:pPr>
            <a:r>
              <a:rPr lang="fr-FR" b="1" u="sng" dirty="0">
                <a:solidFill>
                  <a:srgbClr val="008000"/>
                </a:solidFill>
                <a:effectLst>
                  <a:outerShdw blurRad="38100" dist="38100" dir="2700000" algn="tl">
                    <a:srgbClr val="000000">
                      <a:alpha val="43137"/>
                    </a:srgbClr>
                  </a:outerShdw>
                </a:effectLst>
                <a:latin typeface="Arial Black" panose="020B0A04020102020204" pitchFamily="34" charset="0"/>
              </a:rPr>
              <a:t>MERCI POUR VOTRE ATTENTION</a:t>
            </a:r>
          </a:p>
        </p:txBody>
      </p:sp>
      <p:sp>
        <p:nvSpPr>
          <p:cNvPr id="5" name="ZoneTexte 4"/>
          <p:cNvSpPr txBox="1"/>
          <p:nvPr/>
        </p:nvSpPr>
        <p:spPr>
          <a:xfrm>
            <a:off x="6354834" y="6302427"/>
            <a:ext cx="2262222" cy="369332"/>
          </a:xfrm>
          <a:prstGeom prst="rect">
            <a:avLst/>
          </a:prstGeom>
          <a:noFill/>
        </p:spPr>
        <p:txBody>
          <a:bodyPr wrap="none" rtlCol="0">
            <a:spAutoFit/>
          </a:bodyPr>
          <a:lstStyle/>
          <a:p>
            <a:r>
              <a:rPr lang="fr-FR" u="sng" dirty="0">
                <a:solidFill>
                  <a:srgbClr val="3333FF"/>
                </a:solidFill>
              </a:rPr>
              <a:t>https://www.sfpnet.fr</a:t>
            </a:r>
            <a:endParaRPr lang="fr-FR" dirty="0"/>
          </a:p>
        </p:txBody>
      </p:sp>
    </p:spTree>
    <p:extLst>
      <p:ext uri="{BB962C8B-B14F-4D97-AF65-F5344CB8AC3E}">
        <p14:creationId xmlns:p14="http://schemas.microsoft.com/office/powerpoint/2010/main" val="408629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16063" y="630646"/>
            <a:ext cx="295232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fr-FR" sz="2000" b="1" dirty="0"/>
              <a:t> </a:t>
            </a:r>
            <a:r>
              <a:rPr lang="fr-FR" sz="1600" b="1" dirty="0"/>
              <a:t>Journées Pédagogiques des 1 et 2 décembre 2021</a:t>
            </a:r>
          </a:p>
          <a:p>
            <a:pPr algn="ctr" eaLnBrk="1" hangingPunct="1">
              <a:lnSpc>
                <a:spcPct val="120000"/>
              </a:lnSpc>
            </a:pPr>
            <a:r>
              <a:rPr lang="fr-FR" sz="1600" b="1" dirty="0"/>
              <a:t>à Jussieu</a:t>
            </a:r>
          </a:p>
        </p:txBody>
      </p:sp>
      <p:sp>
        <p:nvSpPr>
          <p:cNvPr id="11270" name="Text Box 2"/>
          <p:cNvSpPr txBox="1">
            <a:spLocks noChangeArrowheads="1"/>
          </p:cNvSpPr>
          <p:nvPr/>
        </p:nvSpPr>
        <p:spPr bwMode="auto">
          <a:xfrm>
            <a:off x="67573" y="2166694"/>
            <a:ext cx="3096344" cy="1471172"/>
          </a:xfrm>
          <a:prstGeom prst="rect">
            <a:avLst/>
          </a:prstGeom>
          <a:solidFill>
            <a:srgbClr val="CCFFCC"/>
          </a:solidFill>
          <a:ln>
            <a:solidFill>
              <a:schemeClr val="bg1">
                <a:lumMod val="65000"/>
              </a:schemeClr>
            </a:solidFill>
          </a:ln>
          <a:scene3d>
            <a:camera prst="orthographicFront">
              <a:rot lat="0" lon="0" rev="0"/>
            </a:camera>
            <a:lightRig rig="threePt" dir="t">
              <a:rot lat="0" lon="0" rev="1200000"/>
            </a:lightRig>
          </a:scene3d>
          <a:sp3d>
            <a:bevelT w="63500" h="25400" prst="divot"/>
          </a:sp3d>
        </p:spPr>
        <p:style>
          <a:lnRef idx="0">
            <a:schemeClr val="accent1"/>
          </a:lnRef>
          <a:fillRef idx="3">
            <a:schemeClr val="accent1"/>
          </a:fillRef>
          <a:effectRef idx="3">
            <a:schemeClr val="accent1"/>
          </a:effectRef>
          <a:fontRef idx="minor">
            <a:schemeClr val="lt1"/>
          </a:fontRef>
        </p:style>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61938" lvl="1" indent="-20638" algn="ctr" eaLnBrk="1" hangingPunct="1">
              <a:lnSpc>
                <a:spcPct val="140000"/>
              </a:lnSpc>
            </a:pPr>
            <a:r>
              <a:rPr lang="fr-FR" sz="1600" b="1" dirty="0">
                <a:solidFill>
                  <a:srgbClr val="FF3300"/>
                </a:solidFill>
              </a:rPr>
              <a:t> Etat de l'art en</a:t>
            </a:r>
          </a:p>
          <a:p>
            <a:pPr marL="261938" lvl="1" indent="-20638" algn="ctr" eaLnBrk="1" hangingPunct="1">
              <a:lnSpc>
                <a:spcPct val="140000"/>
              </a:lnSpc>
            </a:pPr>
            <a:r>
              <a:rPr lang="fr-FR" sz="1600" b="1" dirty="0">
                <a:solidFill>
                  <a:srgbClr val="FF3300"/>
                </a:solidFill>
              </a:rPr>
              <a:t> Spectrométrie EDS et WDS</a:t>
            </a:r>
          </a:p>
          <a:p>
            <a:pPr marL="261938" lvl="1" indent="-20638" algn="ctr" eaLnBrk="1" hangingPunct="1">
              <a:lnSpc>
                <a:spcPct val="140000"/>
              </a:lnSpc>
            </a:pPr>
            <a:r>
              <a:rPr lang="fr-FR" sz="1600" b="1" dirty="0">
                <a:solidFill>
                  <a:srgbClr val="FF3300"/>
                </a:solidFill>
              </a:rPr>
              <a:t>Fondamentaux et développements</a:t>
            </a:r>
            <a:r>
              <a:rPr lang="fr-FR" sz="1600" b="1" dirty="0">
                <a:solidFill>
                  <a:srgbClr val="CCFFCC"/>
                </a:solidFill>
              </a:rPr>
              <a:t>----</a:t>
            </a:r>
          </a:p>
        </p:txBody>
      </p:sp>
      <p:graphicFrame>
        <p:nvGraphicFramePr>
          <p:cNvPr id="3" name="Tableau 2"/>
          <p:cNvGraphicFramePr>
            <a:graphicFrameLocks noGrp="1"/>
          </p:cNvGraphicFramePr>
          <p:nvPr>
            <p:extLst>
              <p:ext uri="{D42A27DB-BD31-4B8C-83A1-F6EECF244321}">
                <p14:modId xmlns:p14="http://schemas.microsoft.com/office/powerpoint/2010/main" val="1052807211"/>
              </p:ext>
            </p:extLst>
          </p:nvPr>
        </p:nvGraphicFramePr>
        <p:xfrm>
          <a:off x="3231900" y="260648"/>
          <a:ext cx="5796037" cy="6303520"/>
        </p:xfrm>
        <a:graphic>
          <a:graphicData uri="http://schemas.openxmlformats.org/drawingml/2006/table">
            <a:tbl>
              <a:tblPr firstRow="1" firstCol="1" bandRow="1">
                <a:tableStyleId>{5C22544A-7EE6-4342-B048-85BDC9FD1C3A}</a:tableStyleId>
              </a:tblPr>
              <a:tblGrid>
                <a:gridCol w="5796037">
                  <a:extLst>
                    <a:ext uri="{9D8B030D-6E8A-4147-A177-3AD203B41FA5}">
                      <a16:colId xmlns:a16="http://schemas.microsoft.com/office/drawing/2014/main" val="20000"/>
                    </a:ext>
                  </a:extLst>
                </a:gridCol>
              </a:tblGrid>
              <a:tr h="412109">
                <a:tc>
                  <a:txBody>
                    <a:bodyPr/>
                    <a:lstStyle/>
                    <a:p>
                      <a:pPr algn="ctr">
                        <a:spcAft>
                          <a:spcPts val="0"/>
                        </a:spcAft>
                      </a:pPr>
                      <a:r>
                        <a:rPr lang="fr-FR" sz="1000" u="sng" dirty="0">
                          <a:solidFill>
                            <a:srgbClr val="006600"/>
                          </a:solidFill>
                          <a:effectLst/>
                        </a:rPr>
                        <a:t>Jeudi 2 décembre 2021</a:t>
                      </a:r>
                      <a:endParaRPr lang="fr-FR" sz="1050" dirty="0">
                        <a:solidFill>
                          <a:srgbClr val="006600"/>
                        </a:solidFill>
                        <a:effectLst/>
                        <a:latin typeface="Times New Roman"/>
                        <a:ea typeface="Times New Roman"/>
                      </a:endParaRPr>
                    </a:p>
                  </a:txBody>
                  <a:tcPr marL="9088" marR="9088" marT="9088" marB="9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val="10000"/>
                  </a:ext>
                </a:extLst>
              </a:tr>
              <a:tr h="336248">
                <a:tc>
                  <a:txBody>
                    <a:bodyPr/>
                    <a:lstStyle/>
                    <a:p>
                      <a:pPr>
                        <a:spcAft>
                          <a:spcPts val="0"/>
                        </a:spcAft>
                      </a:pPr>
                      <a:r>
                        <a:rPr lang="fr-FR" sz="900">
                          <a:solidFill>
                            <a:srgbClr val="006600"/>
                          </a:solidFill>
                          <a:effectLst/>
                        </a:rPr>
                        <a:t>Principe de l'émission X et de la spectrométrie EDS. Traitement des spectres et analyse quantitative</a:t>
                      </a:r>
                      <a:endParaRPr lang="fr-FR" sz="1000">
                        <a:solidFill>
                          <a:srgbClr val="006600"/>
                        </a:solidFill>
                        <a:effectLst/>
                      </a:endParaRPr>
                    </a:p>
                    <a:p>
                      <a:pPr>
                        <a:spcAft>
                          <a:spcPts val="0"/>
                        </a:spcAft>
                      </a:pPr>
                      <a:r>
                        <a:rPr lang="fr-FR" sz="900">
                          <a:solidFill>
                            <a:srgbClr val="006600"/>
                          </a:solidFill>
                          <a:effectLst/>
                        </a:rPr>
                        <a:t> - Sébastien PAIRIS, CNRS – Institut Néel, Grenoble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r h="336248">
                <a:tc>
                  <a:txBody>
                    <a:bodyPr/>
                    <a:lstStyle/>
                    <a:p>
                      <a:pPr>
                        <a:spcAft>
                          <a:spcPts val="0"/>
                        </a:spcAft>
                      </a:pPr>
                      <a:r>
                        <a:rPr lang="fr-FR" sz="900" dirty="0">
                          <a:solidFill>
                            <a:srgbClr val="006600"/>
                          </a:solidFill>
                          <a:effectLst/>
                        </a:rPr>
                        <a:t>Résultats des analyses X de l'échantillon test</a:t>
                      </a:r>
                      <a:endParaRPr lang="fr-FR" sz="1000" dirty="0">
                        <a:solidFill>
                          <a:srgbClr val="006600"/>
                        </a:solidFill>
                        <a:effectLst/>
                      </a:endParaRPr>
                    </a:p>
                    <a:p>
                      <a:pPr>
                        <a:spcAft>
                          <a:spcPts val="0"/>
                        </a:spcAft>
                      </a:pPr>
                      <a:r>
                        <a:rPr lang="fr-FR" sz="900" dirty="0">
                          <a:solidFill>
                            <a:srgbClr val="006600"/>
                          </a:solidFill>
                          <a:effectLst/>
                        </a:rPr>
                        <a:t> - Jacky RUSTE </a:t>
                      </a:r>
                      <a:endParaRPr lang="fr-FR" sz="1000" dirty="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2"/>
                  </a:ext>
                </a:extLst>
              </a:tr>
              <a:tr h="336248">
                <a:tc>
                  <a:txBody>
                    <a:bodyPr/>
                    <a:lstStyle/>
                    <a:p>
                      <a:pPr>
                        <a:spcAft>
                          <a:spcPts val="0"/>
                        </a:spcAft>
                      </a:pPr>
                      <a:r>
                        <a:rPr lang="fr-FR" sz="900" u="sng">
                          <a:solidFill>
                            <a:srgbClr val="006600"/>
                          </a:solidFill>
                          <a:effectLst/>
                        </a:rPr>
                        <a:t>Exposition Constructeurs</a:t>
                      </a:r>
                      <a:r>
                        <a:rPr lang="fr-FR" sz="900">
                          <a:solidFill>
                            <a:srgbClr val="006600"/>
                          </a:solidFill>
                          <a:effectLst/>
                        </a:rPr>
                        <a:t>  avec pause-café et repas buffet froid offert aux adhérents du groupement par le GN-MEBA et les constructeurs - salle 102, 1</a:t>
                      </a:r>
                      <a:r>
                        <a:rPr lang="fr-FR" sz="900" baseline="30000">
                          <a:solidFill>
                            <a:srgbClr val="006600"/>
                          </a:solidFill>
                          <a:effectLst/>
                        </a:rPr>
                        <a:t>er</a:t>
                      </a:r>
                      <a:r>
                        <a:rPr lang="fr-FR" sz="900">
                          <a:solidFill>
                            <a:srgbClr val="006600"/>
                          </a:solidFill>
                          <a:effectLst/>
                        </a:rPr>
                        <a:t> étage tour 44</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3"/>
                  </a:ext>
                </a:extLst>
              </a:tr>
              <a:tr h="336248">
                <a:tc>
                  <a:txBody>
                    <a:bodyPr/>
                    <a:lstStyle/>
                    <a:p>
                      <a:pPr>
                        <a:spcAft>
                          <a:spcPts val="0"/>
                        </a:spcAft>
                      </a:pPr>
                      <a:r>
                        <a:rPr lang="fr-FR" sz="900">
                          <a:solidFill>
                            <a:srgbClr val="006600"/>
                          </a:solidFill>
                          <a:effectLst/>
                        </a:rPr>
                        <a:t>STEM-EDS sur échantillon mince et Microanalyse du Li</a:t>
                      </a:r>
                      <a:endParaRPr lang="fr-FR" sz="1000">
                        <a:solidFill>
                          <a:srgbClr val="006600"/>
                        </a:solidFill>
                        <a:effectLst/>
                      </a:endParaRPr>
                    </a:p>
                    <a:p>
                      <a:pPr>
                        <a:spcAft>
                          <a:spcPts val="0"/>
                        </a:spcAft>
                      </a:pPr>
                      <a:r>
                        <a:rPr lang="fr-FR" sz="900">
                          <a:solidFill>
                            <a:srgbClr val="006600"/>
                          </a:solidFill>
                          <a:effectLst/>
                        </a:rPr>
                        <a:t> - Raynald GAUVIN, Université McGill, Canada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4"/>
                  </a:ext>
                </a:extLst>
              </a:tr>
              <a:tr h="336248">
                <a:tc>
                  <a:txBody>
                    <a:bodyPr/>
                    <a:lstStyle/>
                    <a:p>
                      <a:pPr>
                        <a:spcAft>
                          <a:spcPts val="0"/>
                        </a:spcAft>
                      </a:pPr>
                      <a:r>
                        <a:rPr lang="fr-FR" sz="900" dirty="0">
                          <a:solidFill>
                            <a:srgbClr val="006600"/>
                          </a:solidFill>
                          <a:effectLst/>
                        </a:rPr>
                        <a:t>Résolution latérale en microanalyse EDS/WDS</a:t>
                      </a:r>
                      <a:endParaRPr lang="fr-FR" sz="1000" dirty="0">
                        <a:solidFill>
                          <a:srgbClr val="006600"/>
                        </a:solidFill>
                        <a:effectLst/>
                      </a:endParaRPr>
                    </a:p>
                    <a:p>
                      <a:pPr>
                        <a:spcAft>
                          <a:spcPts val="0"/>
                        </a:spcAft>
                      </a:pPr>
                      <a:r>
                        <a:rPr lang="fr-FR" sz="900" dirty="0">
                          <a:solidFill>
                            <a:srgbClr val="006600"/>
                          </a:solidFill>
                          <a:effectLst/>
                        </a:rPr>
                        <a:t> - Mikael PERRUT - ONERA/SIAM, Chatillon  </a:t>
                      </a:r>
                      <a:endParaRPr lang="fr-FR" sz="1000" dirty="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5"/>
                  </a:ext>
                </a:extLst>
              </a:tr>
              <a:tr h="336248">
                <a:tc>
                  <a:txBody>
                    <a:bodyPr/>
                    <a:lstStyle/>
                    <a:p>
                      <a:pPr>
                        <a:spcAft>
                          <a:spcPts val="0"/>
                        </a:spcAft>
                      </a:pPr>
                      <a:r>
                        <a:rPr lang="fr-FR" sz="900">
                          <a:solidFill>
                            <a:srgbClr val="006600"/>
                          </a:solidFill>
                          <a:effectLst/>
                        </a:rPr>
                        <a:t>Analyse d'échantillons stratifiés</a:t>
                      </a:r>
                      <a:endParaRPr lang="fr-FR" sz="1000">
                        <a:solidFill>
                          <a:srgbClr val="006600"/>
                        </a:solidFill>
                        <a:effectLst/>
                      </a:endParaRPr>
                    </a:p>
                    <a:p>
                      <a:pPr>
                        <a:spcAft>
                          <a:spcPts val="0"/>
                        </a:spcAft>
                      </a:pPr>
                      <a:r>
                        <a:rPr lang="fr-FR" sz="900">
                          <a:solidFill>
                            <a:srgbClr val="006600"/>
                          </a:solidFill>
                          <a:effectLst/>
                        </a:rPr>
                        <a:t> - Florence ROBAUT, SIMaP, CMTC, Grenoble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6"/>
                  </a:ext>
                </a:extLst>
              </a:tr>
              <a:tr h="336248">
                <a:tc>
                  <a:txBody>
                    <a:bodyPr/>
                    <a:lstStyle/>
                    <a:p>
                      <a:pPr>
                        <a:spcAft>
                          <a:spcPts val="0"/>
                        </a:spcAft>
                      </a:pPr>
                      <a:r>
                        <a:rPr lang="fr-FR" sz="900">
                          <a:solidFill>
                            <a:srgbClr val="006600"/>
                          </a:solidFill>
                          <a:effectLst/>
                        </a:rPr>
                        <a:t>Contrôle de la qualité de synthèse d’un polymère par EDS</a:t>
                      </a:r>
                      <a:endParaRPr lang="fr-FR" sz="1000">
                        <a:solidFill>
                          <a:srgbClr val="006600"/>
                        </a:solidFill>
                        <a:effectLst/>
                      </a:endParaRPr>
                    </a:p>
                    <a:p>
                      <a:pPr>
                        <a:spcAft>
                          <a:spcPts val="0"/>
                        </a:spcAft>
                      </a:pPr>
                      <a:r>
                        <a:rPr lang="fr-FR" sz="900">
                          <a:solidFill>
                            <a:srgbClr val="006600"/>
                          </a:solidFill>
                          <a:effectLst/>
                        </a:rPr>
                        <a:t> - François ORANGE, CCMA, Université Côte d'Azur, Nice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7"/>
                  </a:ext>
                </a:extLst>
              </a:tr>
              <a:tr h="336248">
                <a:tc>
                  <a:txBody>
                    <a:bodyPr/>
                    <a:lstStyle/>
                    <a:p>
                      <a:pPr>
                        <a:spcAft>
                          <a:spcPts val="0"/>
                        </a:spcAft>
                      </a:pPr>
                      <a:r>
                        <a:rPr lang="fr-FR" sz="900">
                          <a:solidFill>
                            <a:srgbClr val="006600"/>
                          </a:solidFill>
                          <a:effectLst/>
                        </a:rPr>
                        <a:t>Analyse EDS sur échantillon massif à mince par la méthode des zêta facteurs corrigée du φρz code IZAC - Eric ROBIN, CEA Grenoble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8"/>
                  </a:ext>
                </a:extLst>
              </a:tr>
              <a:tr h="493924">
                <a:tc>
                  <a:txBody>
                    <a:bodyPr/>
                    <a:lstStyle/>
                    <a:p>
                      <a:pPr>
                        <a:spcAft>
                          <a:spcPts val="0"/>
                        </a:spcAft>
                      </a:pPr>
                      <a:r>
                        <a:rPr lang="fr-FR" sz="900" dirty="0">
                          <a:solidFill>
                            <a:srgbClr val="006600"/>
                          </a:solidFill>
                          <a:effectLst/>
                        </a:rPr>
                        <a:t>Analyse quantitative EDS : quelques biais liés à la correction d’absorption et l’émission délocalisée de RX par les électrons diffusés à grand angle. Un exemple : Si/</a:t>
                      </a:r>
                      <a:r>
                        <a:rPr lang="fr-FR" sz="900" dirty="0" err="1">
                          <a:solidFill>
                            <a:srgbClr val="006600"/>
                          </a:solidFill>
                          <a:effectLst/>
                        </a:rPr>
                        <a:t>TiN</a:t>
                      </a:r>
                      <a:r>
                        <a:rPr lang="fr-FR" sz="900" dirty="0">
                          <a:solidFill>
                            <a:srgbClr val="006600"/>
                          </a:solidFill>
                          <a:effectLst/>
                        </a:rPr>
                        <a:t>/HfO2/</a:t>
                      </a:r>
                      <a:r>
                        <a:rPr lang="fr-FR" sz="900" dirty="0" err="1">
                          <a:solidFill>
                            <a:srgbClr val="006600"/>
                          </a:solidFill>
                          <a:effectLst/>
                        </a:rPr>
                        <a:t>TiN</a:t>
                      </a:r>
                      <a:endParaRPr lang="fr-FR" sz="1000" dirty="0">
                        <a:solidFill>
                          <a:srgbClr val="006600"/>
                        </a:solidFill>
                        <a:effectLst/>
                      </a:endParaRPr>
                    </a:p>
                    <a:p>
                      <a:pPr>
                        <a:spcAft>
                          <a:spcPts val="0"/>
                        </a:spcAft>
                      </a:pPr>
                      <a:r>
                        <a:rPr lang="fr-FR" sz="900" dirty="0">
                          <a:solidFill>
                            <a:srgbClr val="006600"/>
                          </a:solidFill>
                          <a:effectLst/>
                        </a:rPr>
                        <a:t> - Philippe BUFFAT, EPFL, Lausanne  </a:t>
                      </a:r>
                      <a:endParaRPr lang="fr-FR" sz="1000" dirty="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9"/>
                  </a:ext>
                </a:extLst>
              </a:tr>
              <a:tr h="196091">
                <a:tc>
                  <a:txBody>
                    <a:bodyPr/>
                    <a:lstStyle/>
                    <a:p>
                      <a:pPr algn="ctr">
                        <a:spcAft>
                          <a:spcPts val="0"/>
                        </a:spcAft>
                      </a:pPr>
                      <a:r>
                        <a:rPr lang="fr-FR" sz="1000" u="sng" dirty="0">
                          <a:solidFill>
                            <a:srgbClr val="006600"/>
                          </a:solidFill>
                          <a:effectLst/>
                        </a:rPr>
                        <a:t>Vendredi 3 décembre 2021</a:t>
                      </a:r>
                      <a:endParaRPr lang="fr-FR" sz="1050" dirty="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0"/>
                  </a:ext>
                </a:extLst>
              </a:tr>
              <a:tr h="493924">
                <a:tc>
                  <a:txBody>
                    <a:bodyPr/>
                    <a:lstStyle/>
                    <a:p>
                      <a:pPr>
                        <a:spcAft>
                          <a:spcPts val="0"/>
                        </a:spcAft>
                      </a:pPr>
                      <a:r>
                        <a:rPr lang="fr-FR" sz="900">
                          <a:solidFill>
                            <a:srgbClr val="006600"/>
                          </a:solidFill>
                          <a:effectLst/>
                        </a:rPr>
                        <a:t>Exemple d’utilisation d’une caméra CCD à sélection d’énergie color camera</a:t>
                      </a:r>
                      <a:endParaRPr lang="fr-FR" sz="1000">
                        <a:solidFill>
                          <a:srgbClr val="006600"/>
                        </a:solidFill>
                        <a:effectLst/>
                      </a:endParaRPr>
                    </a:p>
                    <a:p>
                      <a:pPr>
                        <a:spcAft>
                          <a:spcPts val="0"/>
                        </a:spcAft>
                      </a:pPr>
                      <a:r>
                        <a:rPr lang="fr-FR" sz="900">
                          <a:solidFill>
                            <a:srgbClr val="006600"/>
                          </a:solidFill>
                          <a:effectLst/>
                        </a:rPr>
                        <a:t> - Philippe JONNARD, Laboratoire de Chimie Physique - Matière et Rayonnement, Sorbonne Université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1"/>
                  </a:ext>
                </a:extLst>
              </a:tr>
              <a:tr h="336248">
                <a:tc>
                  <a:txBody>
                    <a:bodyPr/>
                    <a:lstStyle/>
                    <a:p>
                      <a:pPr>
                        <a:spcAft>
                          <a:spcPts val="0"/>
                        </a:spcAft>
                      </a:pPr>
                      <a:r>
                        <a:rPr lang="fr-FR" sz="900">
                          <a:solidFill>
                            <a:srgbClr val="006600"/>
                          </a:solidFill>
                          <a:effectLst/>
                        </a:rPr>
                        <a:t>Technologie WDS + SXES et développement des détecteurs à réseaux</a:t>
                      </a:r>
                      <a:endParaRPr lang="fr-FR" sz="1000">
                        <a:solidFill>
                          <a:srgbClr val="006600"/>
                        </a:solidFill>
                        <a:effectLst/>
                      </a:endParaRPr>
                    </a:p>
                    <a:p>
                      <a:pPr>
                        <a:spcAft>
                          <a:spcPts val="0"/>
                        </a:spcAft>
                      </a:pPr>
                      <a:r>
                        <a:rPr lang="fr-FR" sz="900">
                          <a:solidFill>
                            <a:srgbClr val="006600"/>
                          </a:solidFill>
                          <a:effectLst/>
                        </a:rPr>
                        <a:t> - Jean-Louis LONGUET, CEA Le Ripault</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2"/>
                  </a:ext>
                </a:extLst>
              </a:tr>
              <a:tr h="336248">
                <a:tc>
                  <a:txBody>
                    <a:bodyPr/>
                    <a:lstStyle/>
                    <a:p>
                      <a:pPr>
                        <a:spcAft>
                          <a:spcPts val="0"/>
                        </a:spcAft>
                      </a:pPr>
                      <a:r>
                        <a:rPr lang="fr-FR" sz="900">
                          <a:solidFill>
                            <a:srgbClr val="006600"/>
                          </a:solidFill>
                          <a:effectLst/>
                        </a:rPr>
                        <a:t>L'analyse EDS en mode VP</a:t>
                      </a:r>
                      <a:endParaRPr lang="fr-FR" sz="1000">
                        <a:solidFill>
                          <a:srgbClr val="006600"/>
                        </a:solidFill>
                        <a:effectLst/>
                      </a:endParaRPr>
                    </a:p>
                    <a:p>
                      <a:pPr>
                        <a:spcAft>
                          <a:spcPts val="0"/>
                        </a:spcAft>
                      </a:pPr>
                      <a:r>
                        <a:rPr lang="fr-FR" sz="900">
                          <a:solidFill>
                            <a:srgbClr val="006600"/>
                          </a:solidFill>
                          <a:effectLst/>
                        </a:rPr>
                        <a:t> - Christian MATHIEU, Université d'Artois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3"/>
                  </a:ext>
                </a:extLst>
              </a:tr>
              <a:tr h="336248">
                <a:tc>
                  <a:txBody>
                    <a:bodyPr/>
                    <a:lstStyle/>
                    <a:p>
                      <a:pPr>
                        <a:spcAft>
                          <a:spcPts val="0"/>
                        </a:spcAft>
                      </a:pPr>
                      <a:r>
                        <a:rPr lang="fr-FR" sz="900">
                          <a:solidFill>
                            <a:srgbClr val="006600"/>
                          </a:solidFill>
                          <a:effectLst/>
                        </a:rPr>
                        <a:t>Analyses quantitatives comparées fluorescence X, EDS, WDS</a:t>
                      </a:r>
                      <a:endParaRPr lang="fr-FR" sz="1000">
                        <a:solidFill>
                          <a:srgbClr val="006600"/>
                        </a:solidFill>
                        <a:effectLst/>
                      </a:endParaRPr>
                    </a:p>
                    <a:p>
                      <a:pPr>
                        <a:spcAft>
                          <a:spcPts val="0"/>
                        </a:spcAft>
                      </a:pPr>
                      <a:r>
                        <a:rPr lang="it-IT" sz="900">
                          <a:solidFill>
                            <a:srgbClr val="006600"/>
                          </a:solidFill>
                          <a:effectLst/>
                        </a:rPr>
                        <a:t> - Ida DI CARLO, ISTO, Orléans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4"/>
                  </a:ext>
                </a:extLst>
              </a:tr>
              <a:tr h="336248">
                <a:tc>
                  <a:txBody>
                    <a:bodyPr/>
                    <a:lstStyle/>
                    <a:p>
                      <a:pPr>
                        <a:spcAft>
                          <a:spcPts val="0"/>
                        </a:spcAft>
                      </a:pPr>
                      <a:r>
                        <a:rPr lang="fr-FR" sz="900">
                          <a:solidFill>
                            <a:srgbClr val="006600"/>
                          </a:solidFill>
                          <a:effectLst/>
                        </a:rPr>
                        <a:t>EDS ou WDS ? Avec ou sans témoins ? Quelle méthode pour quel besoin en microanalyse ?</a:t>
                      </a:r>
                      <a:endParaRPr lang="fr-FR" sz="1000">
                        <a:solidFill>
                          <a:srgbClr val="006600"/>
                        </a:solidFill>
                        <a:effectLst/>
                      </a:endParaRPr>
                    </a:p>
                    <a:p>
                      <a:pPr>
                        <a:spcAft>
                          <a:spcPts val="0"/>
                        </a:spcAft>
                      </a:pPr>
                      <a:r>
                        <a:rPr lang="fr-FR" sz="900">
                          <a:solidFill>
                            <a:srgbClr val="006600"/>
                          </a:solidFill>
                          <a:effectLst/>
                        </a:rPr>
                        <a:t> - Guillaume WILLE, BRGM, Orléans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5"/>
                  </a:ext>
                </a:extLst>
              </a:tr>
              <a:tr h="336248">
                <a:tc>
                  <a:txBody>
                    <a:bodyPr/>
                    <a:lstStyle/>
                    <a:p>
                      <a:pPr>
                        <a:spcAft>
                          <a:spcPts val="0"/>
                        </a:spcAft>
                      </a:pPr>
                      <a:r>
                        <a:rPr lang="fr-FR" sz="900">
                          <a:solidFill>
                            <a:srgbClr val="006600"/>
                          </a:solidFill>
                          <a:effectLst/>
                        </a:rPr>
                        <a:t>Sources d'erreur en analyse X optimisation des conditions opératoires</a:t>
                      </a:r>
                      <a:endParaRPr lang="fr-FR" sz="1000">
                        <a:solidFill>
                          <a:srgbClr val="006600"/>
                        </a:solidFill>
                        <a:effectLst/>
                      </a:endParaRPr>
                    </a:p>
                    <a:p>
                      <a:pPr>
                        <a:spcAft>
                          <a:spcPts val="0"/>
                        </a:spcAft>
                      </a:pPr>
                      <a:r>
                        <a:rPr lang="fr-FR" sz="900">
                          <a:solidFill>
                            <a:srgbClr val="006600"/>
                          </a:solidFill>
                          <a:effectLst/>
                        </a:rPr>
                        <a:t> - Denis BOIVIN, ONERA Chatillon  </a:t>
                      </a:r>
                      <a:endParaRPr lang="fr-FR" sz="100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6"/>
                  </a:ext>
                </a:extLst>
              </a:tr>
              <a:tr h="336248">
                <a:tc>
                  <a:txBody>
                    <a:bodyPr/>
                    <a:lstStyle/>
                    <a:p>
                      <a:pPr>
                        <a:spcAft>
                          <a:spcPts val="0"/>
                        </a:spcAft>
                      </a:pPr>
                      <a:r>
                        <a:rPr lang="fr-FR" sz="900" dirty="0">
                          <a:solidFill>
                            <a:srgbClr val="006600"/>
                          </a:solidFill>
                          <a:effectLst/>
                        </a:rPr>
                        <a:t>Statistique, calcul d'erreur, de limite de détection, d'intervalle de confiance en analyse X</a:t>
                      </a:r>
                      <a:endParaRPr lang="fr-FR" sz="1000" dirty="0">
                        <a:solidFill>
                          <a:srgbClr val="006600"/>
                        </a:solidFill>
                        <a:effectLst/>
                      </a:endParaRPr>
                    </a:p>
                    <a:p>
                      <a:pPr>
                        <a:spcAft>
                          <a:spcPts val="0"/>
                        </a:spcAft>
                      </a:pPr>
                      <a:r>
                        <a:rPr lang="fr-FR" sz="900" dirty="0">
                          <a:solidFill>
                            <a:srgbClr val="006600"/>
                          </a:solidFill>
                          <a:effectLst/>
                        </a:rPr>
                        <a:t> - Emmanuel CADEL, Université de Rouen  </a:t>
                      </a:r>
                      <a:endParaRPr lang="fr-FR" sz="1000" dirty="0">
                        <a:solidFill>
                          <a:srgbClr val="006600"/>
                        </a:solidFill>
                        <a:effectLst/>
                        <a:latin typeface="Times New Roman"/>
                        <a:ea typeface="Times New Roman"/>
                      </a:endParaRPr>
                    </a:p>
                  </a:txBody>
                  <a:tcPr marL="9088" marR="9088" marT="9088" marB="90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17"/>
                  </a:ext>
                </a:extLst>
              </a:tr>
            </a:tbl>
          </a:graphicData>
        </a:graphic>
      </p:graphicFrame>
      <p:sp>
        <p:nvSpPr>
          <p:cNvPr id="2" name="Rectangle 1">
            <a:extLst>
              <a:ext uri="{FF2B5EF4-FFF2-40B4-BE49-F238E27FC236}">
                <a16:creationId xmlns:a16="http://schemas.microsoft.com/office/drawing/2014/main" id="{D34580E3-A8FC-4C58-9241-CCB45C3B5CD0}"/>
              </a:ext>
            </a:extLst>
          </p:cNvPr>
          <p:cNvSpPr/>
          <p:nvPr/>
        </p:nvSpPr>
        <p:spPr>
          <a:xfrm>
            <a:off x="134319" y="4365104"/>
            <a:ext cx="2915816" cy="2031325"/>
          </a:xfrm>
          <a:prstGeom prst="rect">
            <a:avLst/>
          </a:prstGeom>
        </p:spPr>
        <p:txBody>
          <a:bodyPr wrap="square">
            <a:spAutoFit/>
          </a:bodyPr>
          <a:lstStyle/>
          <a:p>
            <a:pPr algn="ctr"/>
            <a:r>
              <a:rPr lang="fr-FR" i="1" dirty="0"/>
              <a:t>16 Orateurs que nous remercions de nouveau</a:t>
            </a:r>
          </a:p>
          <a:p>
            <a:pPr algn="ctr"/>
            <a:endParaRPr lang="fr-FR" i="1" dirty="0"/>
          </a:p>
          <a:p>
            <a:pPr algn="ctr"/>
            <a:r>
              <a:rPr lang="fr-FR" i="1" dirty="0"/>
              <a:t>Jacky </a:t>
            </a:r>
            <a:r>
              <a:rPr lang="fr-FR" i="1" dirty="0" err="1"/>
              <a:t>Ruste</a:t>
            </a:r>
            <a:r>
              <a:rPr lang="fr-FR" i="1" dirty="0"/>
              <a:t> a présenté les résultats de l'</a:t>
            </a:r>
            <a:r>
              <a:rPr lang="fr-FR" i="1" dirty="0" err="1"/>
              <a:t>intercomparaison</a:t>
            </a:r>
            <a:r>
              <a:rPr lang="fr-FR" i="1" dirty="0"/>
              <a:t> de l'échantillon test</a:t>
            </a:r>
          </a:p>
        </p:txBody>
      </p:sp>
    </p:spTree>
    <p:extLst>
      <p:ext uri="{BB962C8B-B14F-4D97-AF65-F5344CB8AC3E}">
        <p14:creationId xmlns:p14="http://schemas.microsoft.com/office/powerpoint/2010/main" val="37587178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17286" y="116632"/>
            <a:ext cx="295232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fr-FR" sz="2000" b="1" dirty="0"/>
              <a:t> </a:t>
            </a:r>
            <a:r>
              <a:rPr lang="fr-FR" sz="1600" b="1" dirty="0"/>
              <a:t>Journées Pédagogiques des 1 et 2 décembre 2021</a:t>
            </a:r>
          </a:p>
          <a:p>
            <a:pPr algn="ctr" eaLnBrk="1" hangingPunct="1">
              <a:lnSpc>
                <a:spcPct val="120000"/>
              </a:lnSpc>
            </a:pPr>
            <a:r>
              <a:rPr lang="fr-FR" sz="1600" b="1" dirty="0"/>
              <a:t>à Jussieu</a:t>
            </a:r>
          </a:p>
        </p:txBody>
      </p:sp>
      <p:sp>
        <p:nvSpPr>
          <p:cNvPr id="2" name="Rectangle 1">
            <a:extLst>
              <a:ext uri="{FF2B5EF4-FFF2-40B4-BE49-F238E27FC236}">
                <a16:creationId xmlns:a16="http://schemas.microsoft.com/office/drawing/2014/main" id="{D34580E3-A8FC-4C58-9241-CCB45C3B5CD0}"/>
              </a:ext>
            </a:extLst>
          </p:cNvPr>
          <p:cNvSpPr/>
          <p:nvPr/>
        </p:nvSpPr>
        <p:spPr>
          <a:xfrm>
            <a:off x="353798" y="1484784"/>
            <a:ext cx="2915816" cy="1200329"/>
          </a:xfrm>
          <a:prstGeom prst="rect">
            <a:avLst/>
          </a:prstGeom>
        </p:spPr>
        <p:txBody>
          <a:bodyPr wrap="square">
            <a:spAutoFit/>
          </a:bodyPr>
          <a:lstStyle/>
          <a:p>
            <a:pPr algn="ctr"/>
            <a:r>
              <a:rPr lang="fr-FR" i="1" dirty="0"/>
              <a:t>Jacky </a:t>
            </a:r>
            <a:r>
              <a:rPr lang="fr-FR" i="1" dirty="0" err="1"/>
              <a:t>Ruste</a:t>
            </a:r>
            <a:r>
              <a:rPr lang="fr-FR" i="1" dirty="0"/>
              <a:t> a présenté les résultats de l'</a:t>
            </a:r>
            <a:r>
              <a:rPr lang="fr-FR" i="1" dirty="0" err="1"/>
              <a:t>intercomparaison</a:t>
            </a:r>
            <a:r>
              <a:rPr lang="fr-FR" i="1" dirty="0"/>
              <a:t> de l'échantillon test</a:t>
            </a:r>
          </a:p>
        </p:txBody>
      </p:sp>
      <p:pic>
        <p:nvPicPr>
          <p:cNvPr id="4" name="Image 3">
            <a:extLst>
              <a:ext uri="{FF2B5EF4-FFF2-40B4-BE49-F238E27FC236}">
                <a16:creationId xmlns:a16="http://schemas.microsoft.com/office/drawing/2014/main" id="{CF55D18D-F22E-4509-8B30-52CDB0FE9D39}"/>
              </a:ext>
            </a:extLst>
          </p:cNvPr>
          <p:cNvPicPr>
            <a:picLocks noChangeAspect="1"/>
          </p:cNvPicPr>
          <p:nvPr/>
        </p:nvPicPr>
        <p:blipFill rotWithShape="1">
          <a:blip r:embed="rId3"/>
          <a:srcRect l="18889" t="23378" r="22049" b="2161"/>
          <a:stretch/>
        </p:blipFill>
        <p:spPr>
          <a:xfrm>
            <a:off x="3426114" y="162203"/>
            <a:ext cx="5400600" cy="4140460"/>
          </a:xfrm>
          <a:prstGeom prst="rect">
            <a:avLst/>
          </a:prstGeom>
        </p:spPr>
      </p:pic>
      <p:pic>
        <p:nvPicPr>
          <p:cNvPr id="5" name="Image 4">
            <a:extLst>
              <a:ext uri="{FF2B5EF4-FFF2-40B4-BE49-F238E27FC236}">
                <a16:creationId xmlns:a16="http://schemas.microsoft.com/office/drawing/2014/main" id="{8B1367F5-EFAB-48C0-AC99-F85B5566F240}"/>
              </a:ext>
            </a:extLst>
          </p:cNvPr>
          <p:cNvPicPr>
            <a:picLocks noChangeAspect="1"/>
          </p:cNvPicPr>
          <p:nvPr/>
        </p:nvPicPr>
        <p:blipFill rotWithShape="1">
          <a:blip r:embed="rId4"/>
          <a:srcRect l="18500" t="42297" r="51575" b="12446"/>
          <a:stretch/>
        </p:blipFill>
        <p:spPr>
          <a:xfrm>
            <a:off x="317286" y="3552880"/>
            <a:ext cx="2736304" cy="2516563"/>
          </a:xfrm>
          <a:prstGeom prst="rect">
            <a:avLst/>
          </a:prstGeom>
        </p:spPr>
      </p:pic>
      <p:pic>
        <p:nvPicPr>
          <p:cNvPr id="7" name="Image 6">
            <a:extLst>
              <a:ext uri="{FF2B5EF4-FFF2-40B4-BE49-F238E27FC236}">
                <a16:creationId xmlns:a16="http://schemas.microsoft.com/office/drawing/2014/main" id="{CAA0F688-89A5-4067-B712-3CE44ADDEA0C}"/>
              </a:ext>
            </a:extLst>
          </p:cNvPr>
          <p:cNvPicPr>
            <a:picLocks noChangeAspect="1"/>
          </p:cNvPicPr>
          <p:nvPr/>
        </p:nvPicPr>
        <p:blipFill rotWithShape="1">
          <a:blip r:embed="rId5"/>
          <a:srcRect l="37468" t="34461" r="20863" b="38345"/>
          <a:stretch/>
        </p:blipFill>
        <p:spPr>
          <a:xfrm>
            <a:off x="5226314" y="5229200"/>
            <a:ext cx="3810182" cy="1512168"/>
          </a:xfrm>
          <a:prstGeom prst="rect">
            <a:avLst/>
          </a:prstGeom>
        </p:spPr>
      </p:pic>
      <p:pic>
        <p:nvPicPr>
          <p:cNvPr id="6" name="Image 5">
            <a:extLst>
              <a:ext uri="{FF2B5EF4-FFF2-40B4-BE49-F238E27FC236}">
                <a16:creationId xmlns:a16="http://schemas.microsoft.com/office/drawing/2014/main" id="{41EB7BC9-779D-4D19-A777-F150A88F0ED6}"/>
              </a:ext>
            </a:extLst>
          </p:cNvPr>
          <p:cNvPicPr>
            <a:picLocks noChangeAspect="1"/>
          </p:cNvPicPr>
          <p:nvPr/>
        </p:nvPicPr>
        <p:blipFill rotWithShape="1">
          <a:blip r:embed="rId6"/>
          <a:srcRect l="18900" t="27986" r="49212" b="31223"/>
          <a:stretch/>
        </p:blipFill>
        <p:spPr>
          <a:xfrm>
            <a:off x="2555776" y="4502577"/>
            <a:ext cx="2915816" cy="2268252"/>
          </a:xfrm>
          <a:prstGeom prst="rect">
            <a:avLst/>
          </a:prstGeom>
        </p:spPr>
      </p:pic>
      <p:sp>
        <p:nvSpPr>
          <p:cNvPr id="8" name="Ellipse 7">
            <a:extLst>
              <a:ext uri="{FF2B5EF4-FFF2-40B4-BE49-F238E27FC236}">
                <a16:creationId xmlns:a16="http://schemas.microsoft.com/office/drawing/2014/main" id="{43E282F9-1EFC-4F92-9E63-0072D00708F9}"/>
              </a:ext>
            </a:extLst>
          </p:cNvPr>
          <p:cNvSpPr/>
          <p:nvPr/>
        </p:nvSpPr>
        <p:spPr>
          <a:xfrm>
            <a:off x="3635896" y="3219519"/>
            <a:ext cx="5292080" cy="128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6830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04973" y="1412776"/>
            <a:ext cx="824349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fr-FR" b="1" dirty="0"/>
              <a:t> Les Journées de Printemps </a:t>
            </a:r>
          </a:p>
          <a:p>
            <a:pPr algn="ctr" eaLnBrk="1" hangingPunct="1">
              <a:lnSpc>
                <a:spcPct val="120000"/>
              </a:lnSpc>
            </a:pPr>
            <a:r>
              <a:rPr lang="fr-FR" b="1" dirty="0"/>
              <a:t>ont eu lieu à l’ENSAM d’AIX en Provence les 9 et 10 Juin 2022,</a:t>
            </a:r>
          </a:p>
          <a:p>
            <a:pPr algn="ctr" eaLnBrk="1" hangingPunct="1">
              <a:lnSpc>
                <a:spcPct val="120000"/>
              </a:lnSpc>
            </a:pPr>
            <a:r>
              <a:rPr lang="fr-FR" sz="1600" dirty="0"/>
              <a:t>avec, la veille, une journée Démo à </a:t>
            </a:r>
            <a:r>
              <a:rPr lang="fr-FR" sz="1600" dirty="0" err="1"/>
              <a:t>Fuveau</a:t>
            </a:r>
            <a:r>
              <a:rPr lang="fr-FR" sz="1600" dirty="0"/>
              <a:t> organisée par TESCAN</a:t>
            </a:r>
          </a:p>
        </p:txBody>
      </p:sp>
      <p:pic>
        <p:nvPicPr>
          <p:cNvPr id="11267" name="Picture 3" descr="gn_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15888"/>
            <a:ext cx="704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64773" y="2852936"/>
            <a:ext cx="3539885" cy="2654914"/>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38782" y="4270530"/>
            <a:ext cx="2699792" cy="2024844"/>
          </a:xfrm>
          <a:prstGeom prst="rect">
            <a:avLst/>
          </a:prstGeom>
        </p:spPr>
      </p:pic>
      <p:sp>
        <p:nvSpPr>
          <p:cNvPr id="7" name="Text Box 2"/>
          <p:cNvSpPr txBox="1">
            <a:spLocks noChangeArrowheads="1"/>
          </p:cNvSpPr>
          <p:nvPr/>
        </p:nvSpPr>
        <p:spPr bwMode="auto">
          <a:xfrm>
            <a:off x="192442" y="5891094"/>
            <a:ext cx="301140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lnSpc>
                <a:spcPct val="120000"/>
              </a:lnSpc>
              <a:buFont typeface="Wingdings" panose="05000000000000000000" pitchFamily="2" charset="2"/>
              <a:buChar char="Ø"/>
            </a:pPr>
            <a:r>
              <a:rPr lang="fr-FR" dirty="0">
                <a:cs typeface="Times New Roman" pitchFamily="18" charset="0"/>
              </a:rPr>
              <a:t>14 exposés</a:t>
            </a:r>
          </a:p>
          <a:p>
            <a:pPr marL="285750" indent="-285750" eaLnBrk="1" hangingPunct="1">
              <a:lnSpc>
                <a:spcPct val="120000"/>
              </a:lnSpc>
              <a:buFont typeface="Wingdings" panose="05000000000000000000" pitchFamily="2" charset="2"/>
              <a:buChar char="Ø"/>
            </a:pPr>
            <a:r>
              <a:rPr lang="fr-FR" dirty="0">
                <a:cs typeface="Times New Roman" pitchFamily="18" charset="0"/>
              </a:rPr>
              <a:t>36 membres inscrits</a:t>
            </a:r>
          </a:p>
        </p:txBody>
      </p:sp>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3851920" y="4472608"/>
            <a:ext cx="2880319" cy="2160240"/>
          </a:xfrm>
          <a:prstGeom prst="rect">
            <a:avLst/>
          </a:prstGeom>
        </p:spPr>
      </p:pic>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3968" y="2459855"/>
            <a:ext cx="3962400" cy="1377696"/>
          </a:xfrm>
          <a:prstGeom prst="rect">
            <a:avLst/>
          </a:prstGeom>
        </p:spPr>
      </p:pic>
      <p:sp>
        <p:nvSpPr>
          <p:cNvPr id="9" name="Nuage 8">
            <a:extLst>
              <a:ext uri="{FF2B5EF4-FFF2-40B4-BE49-F238E27FC236}">
                <a16:creationId xmlns:a16="http://schemas.microsoft.com/office/drawing/2014/main" id="{85FA551C-DFDD-47F4-8AB1-F321F19360A2}"/>
              </a:ext>
            </a:extLst>
          </p:cNvPr>
          <p:cNvSpPr/>
          <p:nvPr/>
        </p:nvSpPr>
        <p:spPr>
          <a:xfrm>
            <a:off x="6485383" y="221240"/>
            <a:ext cx="2383134" cy="16803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Merci à Fabrice </a:t>
            </a:r>
            <a:r>
              <a:rPr lang="fr-FR" dirty="0" err="1"/>
              <a:t>Guittonneau</a:t>
            </a:r>
            <a:endParaRPr lang="fr-FR" dirty="0"/>
          </a:p>
        </p:txBody>
      </p:sp>
    </p:spTree>
    <p:extLst>
      <p:ext uri="{BB962C8B-B14F-4D97-AF65-F5344CB8AC3E}">
        <p14:creationId xmlns:p14="http://schemas.microsoft.com/office/powerpoint/2010/main" val="1105342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1315" y="306811"/>
            <a:ext cx="305891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fr-FR" b="1" dirty="0"/>
              <a:t>Journées de Printemps d’Aix-en-Provence</a:t>
            </a:r>
          </a:p>
          <a:p>
            <a:pPr algn="ctr" eaLnBrk="1" hangingPunct="1">
              <a:lnSpc>
                <a:spcPct val="120000"/>
              </a:lnSpc>
            </a:pPr>
            <a:r>
              <a:rPr lang="fr-FR" b="1" dirty="0"/>
              <a:t>les 9 et 10 Juin 2022</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526" y="2577873"/>
            <a:ext cx="2408013" cy="1806010"/>
          </a:xfrm>
          <a:prstGeom prst="rect">
            <a:avLst/>
          </a:prstGeom>
        </p:spPr>
      </p:pic>
      <p:sp>
        <p:nvSpPr>
          <p:cNvPr id="8" name="ZoneTexte 7"/>
          <p:cNvSpPr txBox="1"/>
          <p:nvPr/>
        </p:nvSpPr>
        <p:spPr>
          <a:xfrm>
            <a:off x="302106" y="4776545"/>
            <a:ext cx="1746697" cy="646331"/>
          </a:xfrm>
          <a:prstGeom prst="rect">
            <a:avLst/>
          </a:prstGeom>
          <a:noFill/>
        </p:spPr>
        <p:txBody>
          <a:bodyPr wrap="none" rtlCol="0">
            <a:spAutoFit/>
          </a:bodyPr>
          <a:lstStyle/>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Posters,</a:t>
            </a: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Visite du labo</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32"/>
          <a:stretch/>
        </p:blipFill>
        <p:spPr bwMode="auto">
          <a:xfrm>
            <a:off x="2912000" y="117709"/>
            <a:ext cx="6052487" cy="66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639E069F-7892-4CE9-BC44-F0B5406A68C9}"/>
              </a:ext>
            </a:extLst>
          </p:cNvPr>
          <p:cNvSpPr/>
          <p:nvPr/>
        </p:nvSpPr>
        <p:spPr>
          <a:xfrm>
            <a:off x="402437" y="5733256"/>
            <a:ext cx="1963469" cy="646331"/>
          </a:xfrm>
          <a:prstGeom prst="rect">
            <a:avLst/>
          </a:prstGeom>
        </p:spPr>
        <p:txBody>
          <a:bodyPr wrap="square">
            <a:spAutoFit/>
          </a:bodyPr>
          <a:lstStyle/>
          <a:p>
            <a:r>
              <a:rPr lang="fr-FR" dirty="0"/>
              <a:t>14 Orateurs que nous remercions</a:t>
            </a:r>
          </a:p>
        </p:txBody>
      </p:sp>
    </p:spTree>
    <p:extLst>
      <p:ext uri="{BB962C8B-B14F-4D97-AF65-F5344CB8AC3E}">
        <p14:creationId xmlns:p14="http://schemas.microsoft.com/office/powerpoint/2010/main" val="23020575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0" y="116632"/>
            <a:ext cx="9144000" cy="17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fr-FR" altLang="ja-JP" b="1" dirty="0">
                <a:solidFill>
                  <a:srgbClr val="008000"/>
                </a:solidFill>
                <a:ea typeface="ＭＳ Ｐゴシック" pitchFamily="34" charset="-128"/>
              </a:rPr>
              <a:t>Les publications du groupement</a:t>
            </a:r>
            <a:endParaRPr lang="fr-FR" altLang="ja-JP" b="1" dirty="0">
              <a:solidFill>
                <a:srgbClr val="FF3300"/>
              </a:solidFill>
              <a:ea typeface="ＭＳ Ｐゴシック" pitchFamily="34" charset="-128"/>
            </a:endParaRPr>
          </a:p>
          <a:p>
            <a:pPr algn="ctr" eaLnBrk="1" hangingPunct="1">
              <a:lnSpc>
                <a:spcPct val="120000"/>
              </a:lnSpc>
              <a:buFontTx/>
              <a:buChar char="•"/>
            </a:pPr>
            <a:r>
              <a:rPr lang="fr-FR" altLang="ja-JP" sz="1600" b="1" dirty="0">
                <a:solidFill>
                  <a:srgbClr val="FF3300"/>
                </a:solidFill>
                <a:ea typeface="ＭＳ Ｐゴシック" pitchFamily="34" charset="-128"/>
              </a:rPr>
              <a:t>  Microscopie électronique à balayage et Microanalyses</a:t>
            </a:r>
            <a:r>
              <a:rPr lang="fr-FR" altLang="ja-JP" sz="1600" dirty="0">
                <a:ea typeface="ＭＳ Ｐゴシック" pitchFamily="34" charset="-128"/>
              </a:rPr>
              <a:t>  (nouvelle édition)       </a:t>
            </a:r>
          </a:p>
          <a:p>
            <a:pPr algn="ctr" eaLnBrk="1" hangingPunct="1">
              <a:lnSpc>
                <a:spcPct val="120000"/>
              </a:lnSpc>
              <a:buFontTx/>
              <a:buChar char="•"/>
            </a:pPr>
            <a:r>
              <a:rPr lang="fr-FR" altLang="ja-JP" sz="1600" b="1" dirty="0">
                <a:solidFill>
                  <a:srgbClr val="FF3300"/>
                </a:solidFill>
                <a:ea typeface="ＭＳ Ｐゴシック" pitchFamily="34" charset="-128"/>
              </a:rPr>
              <a:t>EBSD : Analyse par diffraction des électrons rétrodiffusés </a:t>
            </a:r>
            <a:r>
              <a:rPr lang="fr-FR" altLang="ja-JP" sz="1400" b="1" dirty="0">
                <a:solidFill>
                  <a:srgbClr val="FF3300"/>
                </a:solidFill>
                <a:ea typeface="ＭＳ Ｐゴシック" pitchFamily="34" charset="-128"/>
              </a:rPr>
              <a:t>- Applications et techniques couplées</a:t>
            </a:r>
          </a:p>
          <a:p>
            <a:pPr algn="ctr" eaLnBrk="1" hangingPunct="1">
              <a:lnSpc>
                <a:spcPct val="120000"/>
              </a:lnSpc>
              <a:buFontTx/>
              <a:buChar char="•"/>
            </a:pPr>
            <a:r>
              <a:rPr lang="fr-FR" altLang="ja-JP" sz="1600" b="1" dirty="0">
                <a:solidFill>
                  <a:srgbClr val="FF3300"/>
                </a:solidFill>
                <a:ea typeface="ＭＳ Ｐゴシック" pitchFamily="34" charset="-128"/>
              </a:rPr>
              <a:t> Préparation des échantillons</a:t>
            </a:r>
          </a:p>
          <a:p>
            <a:pPr algn="ctr" eaLnBrk="1" hangingPunct="1">
              <a:lnSpc>
                <a:spcPct val="120000"/>
              </a:lnSpc>
              <a:buFontTx/>
              <a:buChar char="•"/>
            </a:pPr>
            <a:r>
              <a:rPr lang="fr-FR" altLang="ja-JP" sz="1600" dirty="0">
                <a:solidFill>
                  <a:srgbClr val="FF3300"/>
                </a:solidFill>
                <a:ea typeface="ＭＳ Ｐゴシック" pitchFamily="34" charset="-128"/>
              </a:rPr>
              <a:t> </a:t>
            </a:r>
            <a:r>
              <a:rPr lang="fr-FR" altLang="ja-JP" sz="1600" i="1" dirty="0">
                <a:solidFill>
                  <a:srgbClr val="FF3300"/>
                </a:solidFill>
                <a:ea typeface="ＭＳ Ｐゴシック" pitchFamily="34" charset="-128"/>
              </a:rPr>
              <a:t>Microscopie électronique à balayage et Microanalyses</a:t>
            </a:r>
            <a:r>
              <a:rPr lang="fr-FR" altLang="ja-JP" i="1" dirty="0">
                <a:ea typeface="ＭＳ Ｐゴシック" pitchFamily="34" charset="-128"/>
              </a:rPr>
              <a:t>         </a:t>
            </a:r>
          </a:p>
        </p:txBody>
      </p:sp>
      <p:pic>
        <p:nvPicPr>
          <p:cNvPr id="16389" name="Picture 5" descr="couvmeba0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9033" y="2404463"/>
            <a:ext cx="1440000" cy="2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8"/>
          <p:cNvSpPr txBox="1">
            <a:spLocks noChangeArrowheads="1"/>
          </p:cNvSpPr>
          <p:nvPr/>
        </p:nvSpPr>
        <p:spPr bwMode="auto">
          <a:xfrm>
            <a:off x="6910697" y="1832620"/>
            <a:ext cx="1896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400" dirty="0"/>
              <a:t>984 pages</a:t>
            </a:r>
          </a:p>
          <a:p>
            <a:pPr algn="ctr" eaLnBrk="1" hangingPunct="1"/>
            <a:r>
              <a:rPr lang="fr-FR" altLang="ja-JP" sz="1200" dirty="0">
                <a:ea typeface="ＭＳ Ｐゴシック" pitchFamily="34" charset="-128"/>
              </a:rPr>
              <a:t>ISBN 978-2-7598-0082-7</a:t>
            </a:r>
            <a:endParaRPr lang="fr-FR" sz="1200" dirty="0"/>
          </a:p>
        </p:txBody>
      </p:sp>
      <p:pic>
        <p:nvPicPr>
          <p:cNvPr id="11" name="Picture 6" descr="couv_prepa_V3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895" y="2382080"/>
            <a:ext cx="1440000" cy="21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4852559" y="1832620"/>
            <a:ext cx="1896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400" dirty="0"/>
              <a:t>232 pages</a:t>
            </a:r>
          </a:p>
          <a:p>
            <a:pPr algn="ctr" eaLnBrk="1" hangingPunct="1"/>
            <a:r>
              <a:rPr lang="fr-FR" altLang="ja-JP" sz="1200" dirty="0">
                <a:ea typeface="ＭＳ Ｐゴシック" pitchFamily="34" charset="-128"/>
              </a:rPr>
              <a:t>ISBN 978-2-7598-0676-8</a:t>
            </a:r>
            <a:endParaRPr lang="fr-FR" sz="1200" dirty="0"/>
          </a:p>
        </p:txBody>
      </p:sp>
      <p:graphicFrame>
        <p:nvGraphicFramePr>
          <p:cNvPr id="3" name="Tableau 2"/>
          <p:cNvGraphicFramePr>
            <a:graphicFrameLocks noGrp="1"/>
          </p:cNvGraphicFramePr>
          <p:nvPr>
            <p:extLst>
              <p:ext uri="{D42A27DB-BD31-4B8C-83A1-F6EECF244321}">
                <p14:modId xmlns:p14="http://schemas.microsoft.com/office/powerpoint/2010/main" val="2457364598"/>
              </p:ext>
            </p:extLst>
          </p:nvPr>
        </p:nvGraphicFramePr>
        <p:xfrm>
          <a:off x="294552" y="4756258"/>
          <a:ext cx="8291081" cy="1295546"/>
        </p:xfrm>
        <a:graphic>
          <a:graphicData uri="http://schemas.openxmlformats.org/drawingml/2006/table">
            <a:tbl>
              <a:tblPr firstRow="1" bandRow="1">
                <a:tableStyleId>{5C22544A-7EE6-4342-B048-85BDC9FD1C3A}</a:tableStyleId>
              </a:tblPr>
              <a:tblGrid>
                <a:gridCol w="626437">
                  <a:extLst>
                    <a:ext uri="{9D8B030D-6E8A-4147-A177-3AD203B41FA5}">
                      <a16:colId xmlns:a16="http://schemas.microsoft.com/office/drawing/2014/main" val="20000"/>
                    </a:ext>
                  </a:extLst>
                </a:gridCol>
                <a:gridCol w="1473970">
                  <a:extLst>
                    <a:ext uri="{9D8B030D-6E8A-4147-A177-3AD203B41FA5}">
                      <a16:colId xmlns:a16="http://schemas.microsoft.com/office/drawing/2014/main" val="20001"/>
                    </a:ext>
                  </a:extLst>
                </a:gridCol>
                <a:gridCol w="589588">
                  <a:extLst>
                    <a:ext uri="{9D8B030D-6E8A-4147-A177-3AD203B41FA5}">
                      <a16:colId xmlns:a16="http://schemas.microsoft.com/office/drawing/2014/main" val="20002"/>
                    </a:ext>
                  </a:extLst>
                </a:gridCol>
                <a:gridCol w="1473970">
                  <a:extLst>
                    <a:ext uri="{9D8B030D-6E8A-4147-A177-3AD203B41FA5}">
                      <a16:colId xmlns:a16="http://schemas.microsoft.com/office/drawing/2014/main" val="20003"/>
                    </a:ext>
                  </a:extLst>
                </a:gridCol>
                <a:gridCol w="589588">
                  <a:extLst>
                    <a:ext uri="{9D8B030D-6E8A-4147-A177-3AD203B41FA5}">
                      <a16:colId xmlns:a16="http://schemas.microsoft.com/office/drawing/2014/main" val="20004"/>
                    </a:ext>
                  </a:extLst>
                </a:gridCol>
                <a:gridCol w="1473970">
                  <a:extLst>
                    <a:ext uri="{9D8B030D-6E8A-4147-A177-3AD203B41FA5}">
                      <a16:colId xmlns:a16="http://schemas.microsoft.com/office/drawing/2014/main" val="20005"/>
                    </a:ext>
                  </a:extLst>
                </a:gridCol>
                <a:gridCol w="589588">
                  <a:extLst>
                    <a:ext uri="{9D8B030D-6E8A-4147-A177-3AD203B41FA5}">
                      <a16:colId xmlns:a16="http://schemas.microsoft.com/office/drawing/2014/main" val="20006"/>
                    </a:ext>
                  </a:extLst>
                </a:gridCol>
                <a:gridCol w="1473970">
                  <a:extLst>
                    <a:ext uri="{9D8B030D-6E8A-4147-A177-3AD203B41FA5}">
                      <a16:colId xmlns:a16="http://schemas.microsoft.com/office/drawing/2014/main" val="20007"/>
                    </a:ext>
                  </a:extLst>
                </a:gridCol>
              </a:tblGrid>
              <a:tr h="434413">
                <a:tc>
                  <a:txBody>
                    <a:bodyPr/>
                    <a:lstStyle/>
                    <a:p>
                      <a:pPr algn="ctr"/>
                      <a:r>
                        <a:rPr lang="fr-FR" sz="1100" b="0" dirty="0">
                          <a:solidFill>
                            <a:schemeClr val="tx1"/>
                          </a:solidFill>
                        </a:rPr>
                        <a:t>Année sortie</a:t>
                      </a:r>
                    </a:p>
                  </a:txBody>
                  <a:tcPr anchor="ctr"/>
                </a:tc>
                <a:tc>
                  <a:txBody>
                    <a:bodyPr/>
                    <a:lstStyle/>
                    <a:p>
                      <a:pPr algn="ctr"/>
                      <a:r>
                        <a:rPr lang="fr-FR" sz="1400" dirty="0">
                          <a:solidFill>
                            <a:schemeClr val="tx1"/>
                          </a:solidFill>
                        </a:rPr>
                        <a:t>2018</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2015</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2011</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2008</a:t>
                      </a:r>
                    </a:p>
                  </a:txBody>
                  <a:tcPr anchor="ctr"/>
                </a:tc>
                <a:extLst>
                  <a:ext uri="{0D108BD9-81ED-4DB2-BD59-A6C34878D82A}">
                    <a16:rowId xmlns:a16="http://schemas.microsoft.com/office/drawing/2014/main" val="10000"/>
                  </a:ext>
                </a:extLst>
              </a:tr>
              <a:tr h="434413">
                <a:tc>
                  <a:txBody>
                    <a:bodyPr/>
                    <a:lstStyle/>
                    <a:p>
                      <a:pPr algn="ctr"/>
                      <a:r>
                        <a:rPr lang="fr-FR" sz="1100" b="0" dirty="0" err="1">
                          <a:solidFill>
                            <a:schemeClr val="tx1"/>
                          </a:solidFill>
                        </a:rPr>
                        <a:t>Nbre</a:t>
                      </a:r>
                      <a:r>
                        <a:rPr lang="fr-FR" sz="1100" dirty="0">
                          <a:solidFill>
                            <a:schemeClr val="tx1"/>
                          </a:solidFill>
                        </a:rPr>
                        <a:t> </a:t>
                      </a:r>
                      <a:r>
                        <a:rPr lang="fr-FR" sz="1100" b="0" dirty="0">
                          <a:solidFill>
                            <a:schemeClr val="tx1"/>
                          </a:solidFill>
                        </a:rPr>
                        <a:t>édité</a:t>
                      </a:r>
                    </a:p>
                  </a:txBody>
                  <a:tcPr anchor="ctr"/>
                </a:tc>
                <a:tc>
                  <a:txBody>
                    <a:bodyPr/>
                    <a:lstStyle/>
                    <a:p>
                      <a:pPr algn="ctr"/>
                      <a:r>
                        <a:rPr lang="fr-FR" sz="1400" dirty="0">
                          <a:solidFill>
                            <a:schemeClr val="tx1"/>
                          </a:solidFill>
                        </a:rPr>
                        <a:t>600</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400</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400</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1000</a:t>
                      </a:r>
                    </a:p>
                  </a:txBody>
                  <a:tcPr anchor="ctr"/>
                </a:tc>
                <a:extLst>
                  <a:ext uri="{0D108BD9-81ED-4DB2-BD59-A6C34878D82A}">
                    <a16:rowId xmlns:a16="http://schemas.microsoft.com/office/drawing/2014/main" val="10001"/>
                  </a:ext>
                </a:extLst>
              </a:tr>
              <a:tr h="396204">
                <a:tc>
                  <a:txBody>
                    <a:bodyPr/>
                    <a:lstStyle/>
                    <a:p>
                      <a:pPr algn="ctr"/>
                      <a:r>
                        <a:rPr lang="fr-FR" sz="1100" dirty="0" err="1">
                          <a:solidFill>
                            <a:schemeClr val="tx1"/>
                          </a:solidFill>
                        </a:rPr>
                        <a:t>Nbre</a:t>
                      </a:r>
                      <a:r>
                        <a:rPr lang="fr-FR" sz="1100" dirty="0">
                          <a:solidFill>
                            <a:schemeClr val="tx1"/>
                          </a:solidFill>
                        </a:rPr>
                        <a:t> restant</a:t>
                      </a:r>
                    </a:p>
                  </a:txBody>
                  <a:tcPr anchor="ctr"/>
                </a:tc>
                <a:tc>
                  <a:txBody>
                    <a:bodyPr/>
                    <a:lstStyle/>
                    <a:p>
                      <a:pPr algn="ctr"/>
                      <a:r>
                        <a:rPr lang="fr-FR" sz="1400" dirty="0">
                          <a:solidFill>
                            <a:schemeClr val="tx1"/>
                          </a:solidFill>
                        </a:rPr>
                        <a:t>475</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197</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1 (?)</a:t>
                      </a:r>
                    </a:p>
                  </a:txBody>
                  <a:tcPr anchor="ctr"/>
                </a:tc>
                <a:tc>
                  <a:txBody>
                    <a:bodyPr/>
                    <a:lstStyle/>
                    <a:p>
                      <a:pPr algn="ctr"/>
                      <a:endParaRPr lang="fr-FR" sz="1400" dirty="0">
                        <a:solidFill>
                          <a:schemeClr val="tx1"/>
                        </a:solidFill>
                      </a:endParaRPr>
                    </a:p>
                  </a:txBody>
                  <a:tcPr anchor="ctr"/>
                </a:tc>
                <a:tc>
                  <a:txBody>
                    <a:bodyPr/>
                    <a:lstStyle/>
                    <a:p>
                      <a:pPr algn="ctr"/>
                      <a:r>
                        <a:rPr lang="fr-FR" sz="1400" dirty="0">
                          <a:solidFill>
                            <a:schemeClr val="tx1"/>
                          </a:solidFill>
                        </a:rPr>
                        <a:t>3 – collector !</a:t>
                      </a:r>
                    </a:p>
                  </a:txBody>
                  <a:tcPr anchor="ctr"/>
                </a:tc>
                <a:extLst>
                  <a:ext uri="{0D108BD9-81ED-4DB2-BD59-A6C34878D82A}">
                    <a16:rowId xmlns:a16="http://schemas.microsoft.com/office/drawing/2014/main" val="10002"/>
                  </a:ext>
                </a:extLst>
              </a:tr>
            </a:tbl>
          </a:graphicData>
        </a:graphic>
      </p:graphicFrame>
      <p:sp>
        <p:nvSpPr>
          <p:cNvPr id="10" name="ZoneTexte 9"/>
          <p:cNvSpPr txBox="1"/>
          <p:nvPr/>
        </p:nvSpPr>
        <p:spPr>
          <a:xfrm>
            <a:off x="971600" y="6325870"/>
            <a:ext cx="6934911" cy="415498"/>
          </a:xfrm>
          <a:prstGeom prst="rect">
            <a:avLst/>
          </a:prstGeom>
          <a:solidFill>
            <a:srgbClr val="FFFFCC"/>
          </a:solidFill>
          <a:ln>
            <a:solidFill>
              <a:srgbClr val="008000"/>
            </a:solidFill>
          </a:ln>
        </p:spPr>
        <p:txBody>
          <a:bodyPr wrap="none" rtlCol="0">
            <a:spAutoFit/>
          </a:bodyPr>
          <a:lstStyle/>
          <a:p>
            <a:pPr algn="r" eaLnBrk="1" hangingPunct="1">
              <a:lnSpc>
                <a:spcPct val="150000"/>
              </a:lnSpc>
            </a:pPr>
            <a:r>
              <a:rPr lang="fr-FR" altLang="ja-JP" sz="1400" i="1" dirty="0">
                <a:ea typeface="ＭＳ Ｐゴシック" pitchFamily="34" charset="-128"/>
              </a:rPr>
              <a:t>disponibles chez </a:t>
            </a:r>
            <a:r>
              <a:rPr lang="fr-FR" altLang="ja-JP" sz="1400" i="1" dirty="0" err="1">
                <a:ea typeface="ＭＳ Ｐゴシック" pitchFamily="34" charset="-128"/>
              </a:rPr>
              <a:t>EDPsciences</a:t>
            </a:r>
            <a:r>
              <a:rPr lang="fr-FR" altLang="ja-JP" sz="1400" i="1" dirty="0">
                <a:ea typeface="ＭＳ Ｐゴシック" pitchFamily="34" charset="-128"/>
              </a:rPr>
              <a:t>: </a:t>
            </a:r>
            <a:r>
              <a:rPr lang="fr-FR" sz="1400" i="1" u="sng" dirty="0">
                <a:solidFill>
                  <a:srgbClr val="3333FF"/>
                </a:solidFill>
                <a:ea typeface="ＭＳ Ｐゴシック" pitchFamily="34" charset="-128"/>
              </a:rPr>
              <a:t>http://laboutique.edpsciences.fr/editeur/12/GN-MEBA</a:t>
            </a:r>
            <a:endParaRPr lang="fr-FR" sz="1400" i="1" dirty="0">
              <a:ea typeface="ＭＳ Ｐゴシック" pitchFamily="34" charset="-128"/>
            </a:endParaRPr>
          </a:p>
        </p:txBody>
      </p:sp>
      <p:pic>
        <p:nvPicPr>
          <p:cNvPr id="12" name="Image 11"/>
          <p:cNvPicPr>
            <a:picLocks noChangeAspect="1"/>
          </p:cNvPicPr>
          <p:nvPr/>
        </p:nvPicPr>
        <p:blipFill>
          <a:blip r:embed="rId4"/>
          <a:stretch>
            <a:fillRect/>
          </a:stretch>
        </p:blipFill>
        <p:spPr>
          <a:xfrm>
            <a:off x="3022756" y="2355430"/>
            <a:ext cx="1440000" cy="2157850"/>
          </a:xfrm>
          <a:prstGeom prst="rect">
            <a:avLst/>
          </a:prstGeom>
        </p:spPr>
      </p:pic>
      <p:sp>
        <p:nvSpPr>
          <p:cNvPr id="14" name="Text Box 8"/>
          <p:cNvSpPr txBox="1">
            <a:spLocks noChangeArrowheads="1"/>
          </p:cNvSpPr>
          <p:nvPr/>
        </p:nvSpPr>
        <p:spPr bwMode="auto">
          <a:xfrm>
            <a:off x="2794420" y="1832620"/>
            <a:ext cx="1896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400" dirty="0"/>
              <a:t>320 pages</a:t>
            </a:r>
          </a:p>
          <a:p>
            <a:pPr algn="ctr" eaLnBrk="1" hangingPunct="1"/>
            <a:r>
              <a:rPr lang="fr-FR" altLang="ja-JP" sz="1200" dirty="0">
                <a:ea typeface="ＭＳ Ｐゴシック" pitchFamily="34" charset="-128"/>
              </a:rPr>
              <a:t>ISBN 978-2-7598-1912-6</a:t>
            </a:r>
          </a:p>
        </p:txBody>
      </p:sp>
      <p:sp>
        <p:nvSpPr>
          <p:cNvPr id="15" name="ZoneTexte 14"/>
          <p:cNvSpPr txBox="1"/>
          <p:nvPr/>
        </p:nvSpPr>
        <p:spPr>
          <a:xfrm rot="706277">
            <a:off x="4845498" y="935145"/>
            <a:ext cx="3491060" cy="923330"/>
          </a:xfrm>
          <a:prstGeom prst="rect">
            <a:avLst/>
          </a:prstGeom>
          <a:solidFill>
            <a:srgbClr val="FFFF66"/>
          </a:solidFill>
          <a:effectLst>
            <a:glow rad="228600">
              <a:schemeClr val="accent4">
                <a:satMod val="175000"/>
                <a:alpha val="40000"/>
              </a:schemeClr>
            </a:glow>
          </a:effectLst>
        </p:spPr>
        <p:txBody>
          <a:bodyPr wrap="square" rtlCol="0">
            <a:spAutoFit/>
          </a:bodyPr>
          <a:lstStyle/>
          <a:p>
            <a:pPr algn="ctr"/>
            <a:r>
              <a:rPr lang="fr-FR" dirty="0">
                <a:solidFill>
                  <a:schemeClr val="accent2"/>
                </a:solidFill>
              </a:rPr>
              <a:t>Favorisez les achats directs : reversement 2 à 3 fois supérieur pour le GN-MEBA !</a:t>
            </a:r>
          </a:p>
        </p:txBody>
      </p:sp>
      <p:sp>
        <p:nvSpPr>
          <p:cNvPr id="17" name="Text Box 8"/>
          <p:cNvSpPr txBox="1">
            <a:spLocks noChangeArrowheads="1"/>
          </p:cNvSpPr>
          <p:nvPr/>
        </p:nvSpPr>
        <p:spPr bwMode="auto">
          <a:xfrm>
            <a:off x="736281" y="1832620"/>
            <a:ext cx="189667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400" dirty="0"/>
              <a:t>1008 pages</a:t>
            </a:r>
          </a:p>
          <a:p>
            <a:pPr algn="ctr" eaLnBrk="1" hangingPunct="1"/>
            <a:r>
              <a:rPr lang="fr-FR" altLang="ja-JP" sz="1200" dirty="0">
                <a:ea typeface="ＭＳ Ｐゴシック" pitchFamily="34" charset="-128"/>
              </a:rPr>
              <a:t>ISBN 978-2-7598-2322-2</a:t>
            </a: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41"/>
          <a:stretch/>
        </p:blipFill>
        <p:spPr bwMode="auto">
          <a:xfrm>
            <a:off x="911312" y="2349310"/>
            <a:ext cx="1502120" cy="216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514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clrChange>
              <a:clrFrom>
                <a:srgbClr val="FFFFCD"/>
              </a:clrFrom>
              <a:clrTo>
                <a:srgbClr val="FFFFCD">
                  <a:alpha val="0"/>
                </a:srgbClr>
              </a:clrTo>
            </a:clrChange>
            <a:extLst>
              <a:ext uri="{28A0092B-C50C-407E-A947-70E740481C1C}">
                <a14:useLocalDpi xmlns:a14="http://schemas.microsoft.com/office/drawing/2010/main" val="0"/>
              </a:ext>
            </a:extLst>
          </a:blip>
          <a:stretch>
            <a:fillRect/>
          </a:stretch>
        </p:blipFill>
        <p:spPr>
          <a:xfrm>
            <a:off x="6925844" y="5359866"/>
            <a:ext cx="2200087" cy="1467371"/>
          </a:xfrm>
          <a:prstGeom prst="rect">
            <a:avLst/>
          </a:prstGeom>
        </p:spPr>
      </p:pic>
      <p:grpSp>
        <p:nvGrpSpPr>
          <p:cNvPr id="3" name="Groupe 2"/>
          <p:cNvGrpSpPr/>
          <p:nvPr/>
        </p:nvGrpSpPr>
        <p:grpSpPr>
          <a:xfrm>
            <a:off x="56926" y="2756768"/>
            <a:ext cx="9051578" cy="1096471"/>
            <a:chOff x="0" y="2968813"/>
            <a:chExt cx="9144000" cy="1142492"/>
          </a:xfrm>
        </p:grpSpPr>
        <p:sp>
          <p:nvSpPr>
            <p:cNvPr id="26629" name="AutoShape 5"/>
            <p:cNvSpPr>
              <a:spLocks noChangeArrowheads="1"/>
            </p:cNvSpPr>
            <p:nvPr/>
          </p:nvSpPr>
          <p:spPr bwMode="auto">
            <a:xfrm>
              <a:off x="0" y="2968813"/>
              <a:ext cx="9144000" cy="1142492"/>
            </a:xfrm>
            <a:prstGeom prst="roundRect">
              <a:avLst>
                <a:gd name="adj" fmla="val 16667"/>
              </a:avLst>
            </a:prstGeom>
            <a:solidFill>
              <a:srgbClr val="EDF7F7"/>
            </a:solidFill>
            <a:ln w="9525">
              <a:solidFill>
                <a:schemeClr val="accent2"/>
              </a:solidFill>
              <a:round/>
              <a:headEnd/>
              <a:tailEnd/>
            </a:ln>
          </p:spPr>
          <p:txBody>
            <a:bodyPr wrap="none" anchor="ctr"/>
            <a:lstStyle/>
            <a:p>
              <a:endParaRPr lang="fr-FR"/>
            </a:p>
          </p:txBody>
        </p:sp>
        <p:sp>
          <p:nvSpPr>
            <p:cNvPr id="2" name="Rectangle à coins arrondis 1"/>
            <p:cNvSpPr/>
            <p:nvPr/>
          </p:nvSpPr>
          <p:spPr>
            <a:xfrm rot="16200000">
              <a:off x="-288043" y="3279281"/>
              <a:ext cx="1125454" cy="510977"/>
            </a:xfrm>
            <a:prstGeom prst="roundRect">
              <a:avLst>
                <a:gd name="adj" fmla="val 43658"/>
              </a:avLst>
            </a:prstGeom>
            <a:ln w="1270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defRPr/>
              </a:pPr>
              <a:r>
                <a:rPr lang="fr-FR" sz="1400" i="1" dirty="0">
                  <a:solidFill>
                    <a:schemeClr val="tx1"/>
                  </a:solidFill>
                </a:rPr>
                <a:t>65 % de réduction</a:t>
              </a:r>
            </a:p>
          </p:txBody>
        </p:sp>
      </p:grpSp>
      <p:grpSp>
        <p:nvGrpSpPr>
          <p:cNvPr id="26" name="Groupe 25"/>
          <p:cNvGrpSpPr/>
          <p:nvPr/>
        </p:nvGrpSpPr>
        <p:grpSpPr>
          <a:xfrm>
            <a:off x="4139952" y="3089523"/>
            <a:ext cx="4714430" cy="642886"/>
            <a:chOff x="4250059" y="3896795"/>
            <a:chExt cx="4714430" cy="642886"/>
          </a:xfrm>
        </p:grpSpPr>
        <p:sp>
          <p:nvSpPr>
            <p:cNvPr id="9" name="Rectangle à coins arrondis 8"/>
            <p:cNvSpPr/>
            <p:nvPr/>
          </p:nvSpPr>
          <p:spPr>
            <a:xfrm>
              <a:off x="6156177" y="3896795"/>
              <a:ext cx="2808312" cy="642886"/>
            </a:xfrm>
            <a:prstGeom prst="roundRect">
              <a:avLst>
                <a:gd name="adj" fmla="val 43658"/>
              </a:avLst>
            </a:prstGeom>
            <a:ln w="1270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i="1" dirty="0">
                  <a:solidFill>
                    <a:srgbClr val="333399"/>
                  </a:solidFill>
                </a:rPr>
                <a:t>Pour les membres du GN-MEBA : les 3 titres pour 45 € (port inclus)</a:t>
              </a:r>
            </a:p>
            <a:p>
              <a:pPr algn="ctr">
                <a:defRPr/>
              </a:pPr>
              <a:r>
                <a:rPr lang="fr-FR" sz="1200" b="1" i="1" dirty="0">
                  <a:solidFill>
                    <a:srgbClr val="333399"/>
                  </a:solidFill>
                </a:rPr>
                <a:t>Reste 15 lots</a:t>
              </a:r>
            </a:p>
          </p:txBody>
        </p:sp>
        <p:cxnSp>
          <p:nvCxnSpPr>
            <p:cNvPr id="5" name="Connecteur droit avec flèche 4"/>
            <p:cNvCxnSpPr/>
            <p:nvPr/>
          </p:nvCxnSpPr>
          <p:spPr>
            <a:xfrm flipH="1" flipV="1">
              <a:off x="6012160" y="3942591"/>
              <a:ext cx="144017" cy="274901"/>
            </a:xfrm>
            <a:prstGeom prst="straightConnector1">
              <a:avLst/>
            </a:prstGeom>
            <a:ln>
              <a:solidFill>
                <a:srgbClr val="66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4250059" y="4097782"/>
              <a:ext cx="1906118" cy="119710"/>
            </a:xfrm>
            <a:prstGeom prst="straightConnector1">
              <a:avLst/>
            </a:prstGeom>
            <a:ln>
              <a:solidFill>
                <a:srgbClr val="66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5868144" y="4241068"/>
              <a:ext cx="288033" cy="177411"/>
            </a:xfrm>
            <a:prstGeom prst="straightConnector1">
              <a:avLst/>
            </a:prstGeom>
            <a:ln>
              <a:solidFill>
                <a:srgbClr val="6600CC"/>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3" descr="gn_meba_sfp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51" y="108722"/>
            <a:ext cx="475714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6053" y="162722"/>
            <a:ext cx="1434181"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Text Box 3"/>
          <p:cNvSpPr txBox="1">
            <a:spLocks noChangeArrowheads="1"/>
          </p:cNvSpPr>
          <p:nvPr/>
        </p:nvSpPr>
        <p:spPr bwMode="auto">
          <a:xfrm>
            <a:off x="611560" y="1125860"/>
            <a:ext cx="849694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fr-FR" b="1" dirty="0">
                <a:solidFill>
                  <a:srgbClr val="008000"/>
                </a:solidFill>
                <a:latin typeface="+mn-lt"/>
              </a:rPr>
              <a:t>L’ensemble des ouvrages du GN-MEBA</a:t>
            </a:r>
            <a:endParaRPr lang="fr-FR" b="1" dirty="0">
              <a:solidFill>
                <a:srgbClr val="FF3300"/>
              </a:solidFill>
              <a:latin typeface="+mn-lt"/>
            </a:endParaRPr>
          </a:p>
          <a:p>
            <a:pPr eaLnBrk="1" hangingPunct="1">
              <a:spcBef>
                <a:spcPct val="50000"/>
              </a:spcBef>
            </a:pPr>
            <a:r>
              <a:rPr lang="fr-FR" sz="1600" b="1" dirty="0">
                <a:latin typeface="Arial Narrow" panose="020B0606020202030204" pitchFamily="34" charset="0"/>
              </a:rPr>
              <a:t>- Microscopie électronique à balayage et Microanalyses (2018)</a:t>
            </a:r>
          </a:p>
          <a:p>
            <a:pPr eaLnBrk="1" hangingPunct="1">
              <a:spcBef>
                <a:spcPct val="50000"/>
              </a:spcBef>
            </a:pPr>
            <a:r>
              <a:rPr lang="fr-FR" sz="1600" b="1" dirty="0">
                <a:latin typeface="Arial Narrow" panose="020B0606020202030204" pitchFamily="34" charset="0"/>
              </a:rPr>
              <a:t>-</a:t>
            </a:r>
            <a:r>
              <a:rPr lang="fr-FR" sz="1600" dirty="0">
                <a:latin typeface="Arial Narrow" panose="020B0606020202030204" pitchFamily="34" charset="0"/>
              </a:rPr>
              <a:t> </a:t>
            </a:r>
            <a:r>
              <a:rPr lang="fr-FR" sz="1600" b="1" dirty="0">
                <a:latin typeface="Arial Narrow" panose="020B0606020202030204" pitchFamily="34" charset="0"/>
              </a:rPr>
              <a:t>EBSD : Analyse par diffraction des électrons rétrodiffusés (2015), </a:t>
            </a:r>
            <a:r>
              <a:rPr lang="fr-FR" sz="1600" dirty="0">
                <a:latin typeface="Arial Narrow" panose="020B0606020202030204" pitchFamily="34" charset="0"/>
              </a:rPr>
              <a:t>Applications et techniques couplées</a:t>
            </a:r>
          </a:p>
          <a:p>
            <a:pPr eaLnBrk="1" hangingPunct="1">
              <a:spcBef>
                <a:spcPct val="50000"/>
              </a:spcBef>
            </a:pPr>
            <a:r>
              <a:rPr lang="fr-FR" sz="1600" b="1" dirty="0">
                <a:latin typeface="Arial Narrow" panose="020B0606020202030204" pitchFamily="34" charset="0"/>
              </a:rPr>
              <a:t>- Préparation des échantillons pour MEB et Microanalyses (2011)</a:t>
            </a:r>
          </a:p>
          <a:p>
            <a:pPr eaLnBrk="1" hangingPunct="1">
              <a:spcBef>
                <a:spcPct val="50000"/>
              </a:spcBef>
            </a:pPr>
            <a:r>
              <a:rPr lang="fr-FR" sz="1600" dirty="0">
                <a:latin typeface="Arial Narrow" panose="020B0606020202030204" pitchFamily="34" charset="0"/>
              </a:rPr>
              <a:t>- Microanalyse X par sonde électronique : méthodes de Monte-Carlo et modèles de correction (72)</a:t>
            </a:r>
          </a:p>
          <a:p>
            <a:pPr eaLnBrk="1" hangingPunct="1">
              <a:spcBef>
                <a:spcPct val="50000"/>
              </a:spcBef>
              <a:buFontTx/>
              <a:buChar char="-"/>
            </a:pPr>
            <a:r>
              <a:rPr lang="fr-FR" sz="1600" dirty="0">
                <a:latin typeface="Arial Narrow" panose="020B0606020202030204" pitchFamily="34" charset="0"/>
              </a:rPr>
              <a:t> Les nouvelles microscopies (32)</a:t>
            </a:r>
          </a:p>
          <a:p>
            <a:pPr eaLnBrk="1" hangingPunct="1">
              <a:spcBef>
                <a:spcPct val="50000"/>
              </a:spcBef>
              <a:buFontTx/>
              <a:buChar char="-"/>
            </a:pPr>
            <a:r>
              <a:rPr lang="fr-FR" sz="1600" dirty="0">
                <a:latin typeface="Arial Narrow" panose="020B0606020202030204" pitchFamily="34" charset="0"/>
              </a:rPr>
              <a:t> Les nouvelles techniques de micro et nano-analyse (12)</a:t>
            </a:r>
          </a:p>
          <a:p>
            <a:pPr eaLnBrk="1" hangingPunct="1">
              <a:spcBef>
                <a:spcPct val="50000"/>
              </a:spcBef>
              <a:buFontTx/>
              <a:buChar char="-"/>
            </a:pPr>
            <a:r>
              <a:rPr lang="fr-FR" sz="1600" b="1" dirty="0">
                <a:solidFill>
                  <a:srgbClr val="626262"/>
                </a:solidFill>
                <a:latin typeface="Arial Narrow" panose="020B0606020202030204" pitchFamily="34" charset="0"/>
              </a:rPr>
              <a:t> </a:t>
            </a:r>
            <a:r>
              <a:rPr lang="fr-FR" sz="1600" dirty="0">
                <a:solidFill>
                  <a:srgbClr val="626262"/>
                </a:solidFill>
                <a:latin typeface="Arial Narrow" panose="020B0606020202030204" pitchFamily="34" charset="0"/>
              </a:rPr>
              <a:t>Microscopie électronique à balayage et Microanalyses (</a:t>
            </a:r>
            <a:r>
              <a:rPr lang="fr-FR" sz="1400" dirty="0">
                <a:solidFill>
                  <a:srgbClr val="626262"/>
                </a:solidFill>
                <a:latin typeface="Arial Narrow" panose="020B0606020202030204" pitchFamily="34" charset="0"/>
              </a:rPr>
              <a:t>2008 </a:t>
            </a:r>
            <a:r>
              <a:rPr lang="fr-FR" sz="1400" i="1" dirty="0">
                <a:solidFill>
                  <a:srgbClr val="626262"/>
                </a:solidFill>
                <a:latin typeface="Arial Narrow" panose="020B0606020202030204" pitchFamily="34" charset="0"/>
              </a:rPr>
              <a:t>– offre spéciale pour </a:t>
            </a:r>
            <a:r>
              <a:rPr lang="fr-FR" sz="1600" i="1" dirty="0" err="1">
                <a:solidFill>
                  <a:srgbClr val="626262"/>
                </a:solidFill>
                <a:latin typeface="Arial Narrow" panose="020B0606020202030204" pitchFamily="34" charset="0"/>
              </a:rPr>
              <a:t>qques</a:t>
            </a:r>
            <a:r>
              <a:rPr lang="fr-FR" sz="1600" i="1" dirty="0">
                <a:solidFill>
                  <a:srgbClr val="626262"/>
                </a:solidFill>
                <a:latin typeface="Arial Narrow" panose="020B0606020202030204" pitchFamily="34" charset="0"/>
              </a:rPr>
              <a:t> défraichis!</a:t>
            </a:r>
            <a:r>
              <a:rPr lang="fr-FR" sz="1600" dirty="0">
                <a:solidFill>
                  <a:srgbClr val="626262"/>
                </a:solidFill>
                <a:latin typeface="Arial Narrow" panose="020B0606020202030204" pitchFamily="34" charset="0"/>
              </a:rPr>
              <a:t> ) </a:t>
            </a:r>
          </a:p>
          <a:p>
            <a:pPr eaLnBrk="1" hangingPunct="1">
              <a:spcBef>
                <a:spcPct val="50000"/>
              </a:spcBef>
              <a:buFontTx/>
              <a:buChar char="-"/>
            </a:pPr>
            <a:r>
              <a:rPr lang="fr-FR" sz="1600" dirty="0">
                <a:solidFill>
                  <a:schemeClr val="bg1">
                    <a:lumMod val="50000"/>
                  </a:schemeClr>
                </a:solidFill>
                <a:latin typeface="Arial Narrow" panose="020B0606020202030204" pitchFamily="34" charset="0"/>
              </a:rPr>
              <a:t> </a:t>
            </a:r>
            <a:r>
              <a:rPr lang="fr-FR" sz="1600" dirty="0">
                <a:solidFill>
                  <a:schemeClr val="accent3">
                    <a:lumMod val="65000"/>
                  </a:schemeClr>
                </a:solidFill>
                <a:latin typeface="Arial Narrow" panose="020B0606020202030204" pitchFamily="34" charset="0"/>
              </a:rPr>
              <a:t>L'analyse EBSD : </a:t>
            </a:r>
            <a:r>
              <a:rPr lang="fr-FR" sz="1600" dirty="0">
                <a:solidFill>
                  <a:srgbClr val="A6A6A6"/>
                </a:solidFill>
                <a:latin typeface="Arial Narrow" panose="020B0606020202030204" pitchFamily="34" charset="0"/>
              </a:rPr>
              <a:t>Principes et applications </a:t>
            </a:r>
            <a:r>
              <a:rPr lang="fr-FR" sz="1600" i="1" dirty="0">
                <a:solidFill>
                  <a:srgbClr val="A6A6A6"/>
                </a:solidFill>
                <a:latin typeface="Arial Narrow" panose="020B0606020202030204" pitchFamily="34" charset="0"/>
              </a:rPr>
              <a:t>(épuisé</a:t>
            </a:r>
            <a:r>
              <a:rPr lang="fr-FR" sz="1600" i="1" dirty="0">
                <a:solidFill>
                  <a:schemeClr val="accent3">
                    <a:lumMod val="65000"/>
                  </a:schemeClr>
                </a:solidFill>
                <a:latin typeface="Arial Narrow" panose="020B0606020202030204" pitchFamily="34" charset="0"/>
              </a:rPr>
              <a:t>)</a:t>
            </a:r>
            <a:endParaRPr lang="fr-FR" sz="1600" dirty="0">
              <a:solidFill>
                <a:schemeClr val="accent3">
                  <a:lumMod val="65000"/>
                </a:schemeClr>
              </a:solidFill>
              <a:latin typeface="Arial Narrow" panose="020B0606020202030204" pitchFamily="34" charset="0"/>
            </a:endParaRPr>
          </a:p>
          <a:p>
            <a:pPr eaLnBrk="1" hangingPunct="1">
              <a:spcBef>
                <a:spcPct val="50000"/>
              </a:spcBef>
              <a:buFontTx/>
              <a:buChar char="-"/>
            </a:pPr>
            <a:r>
              <a:rPr lang="fr-FR" sz="1600" dirty="0">
                <a:solidFill>
                  <a:srgbClr val="A6A6A6"/>
                </a:solidFill>
                <a:latin typeface="Arial Narrow" panose="020B0606020202030204" pitchFamily="34" charset="0"/>
              </a:rPr>
              <a:t> Traitement d'images en microscopie à balayage et en microanalyse </a:t>
            </a:r>
            <a:r>
              <a:rPr lang="fr-FR" sz="1600" i="1" dirty="0">
                <a:solidFill>
                  <a:srgbClr val="A6A6A6"/>
                </a:solidFill>
                <a:latin typeface="Arial Narrow" panose="020B0606020202030204" pitchFamily="34" charset="0"/>
              </a:rPr>
              <a:t>(épuisé)</a:t>
            </a:r>
          </a:p>
          <a:p>
            <a:pPr eaLnBrk="1" hangingPunct="1">
              <a:spcBef>
                <a:spcPct val="50000"/>
              </a:spcBef>
              <a:buFontTx/>
              <a:buChar char="-"/>
            </a:pPr>
            <a:r>
              <a:rPr lang="fr-FR" sz="1600" dirty="0">
                <a:solidFill>
                  <a:srgbClr val="A6A6A6"/>
                </a:solidFill>
                <a:latin typeface="Arial Narrow" panose="020B0606020202030204" pitchFamily="34" charset="0"/>
              </a:rPr>
              <a:t> Pratique du microscope électronique à balayage </a:t>
            </a:r>
            <a:r>
              <a:rPr lang="fr-FR" sz="1600" i="1" dirty="0">
                <a:solidFill>
                  <a:srgbClr val="A6A6A6"/>
                </a:solidFill>
                <a:latin typeface="Arial Narrow" panose="020B0606020202030204" pitchFamily="34" charset="0"/>
              </a:rPr>
              <a:t>(épuisé)</a:t>
            </a:r>
          </a:p>
          <a:p>
            <a:pPr eaLnBrk="1" hangingPunct="1">
              <a:spcBef>
                <a:spcPct val="50000"/>
              </a:spcBef>
            </a:pPr>
            <a:r>
              <a:rPr lang="fr-FR" sz="1600" dirty="0">
                <a:solidFill>
                  <a:srgbClr val="B2B2B2"/>
                </a:solidFill>
                <a:latin typeface="Arial Narrow" panose="020B0606020202030204" pitchFamily="34" charset="0"/>
              </a:rPr>
              <a:t>- </a:t>
            </a:r>
            <a:r>
              <a:rPr lang="fr-FR" sz="1600" dirty="0">
                <a:solidFill>
                  <a:srgbClr val="A6A6A6"/>
                </a:solidFill>
                <a:latin typeface="Arial Narrow" panose="020B0606020202030204" pitchFamily="34" charset="0"/>
              </a:rPr>
              <a:t>Travaux pratiques de microscopie électronique à balayage et de microanalyse X  </a:t>
            </a:r>
            <a:r>
              <a:rPr lang="fr-FR" sz="1600" i="1" dirty="0">
                <a:solidFill>
                  <a:srgbClr val="A6A6A6"/>
                </a:solidFill>
                <a:latin typeface="Arial Narrow" panose="020B0606020202030204" pitchFamily="34" charset="0"/>
              </a:rPr>
              <a:t>(épuisé)</a:t>
            </a:r>
          </a:p>
          <a:p>
            <a:pPr eaLnBrk="1" hangingPunct="1">
              <a:spcBef>
                <a:spcPct val="50000"/>
              </a:spcBef>
            </a:pPr>
            <a:r>
              <a:rPr lang="fr-FR" sz="1600" dirty="0">
                <a:solidFill>
                  <a:srgbClr val="B2B2B2"/>
                </a:solidFill>
                <a:latin typeface="Arial Narrow" panose="020B0606020202030204" pitchFamily="34" charset="0"/>
              </a:rPr>
              <a:t>- Microanalyse par sonde électronique : aspects quantitatifs </a:t>
            </a:r>
            <a:r>
              <a:rPr lang="fr-FR" sz="1600" i="1" dirty="0">
                <a:solidFill>
                  <a:srgbClr val="B2B2B2"/>
                </a:solidFill>
                <a:latin typeface="Arial Narrow" panose="020B0606020202030204" pitchFamily="34" charset="0"/>
              </a:rPr>
              <a:t>(épuisé)</a:t>
            </a:r>
          </a:p>
          <a:p>
            <a:pPr eaLnBrk="1" hangingPunct="1">
              <a:spcBef>
                <a:spcPct val="50000"/>
              </a:spcBef>
              <a:buFontTx/>
              <a:buChar char="-"/>
            </a:pPr>
            <a:r>
              <a:rPr lang="fr-FR" sz="1600" dirty="0">
                <a:solidFill>
                  <a:srgbClr val="B2B2B2"/>
                </a:solidFill>
                <a:latin typeface="Arial Narrow" panose="020B0606020202030204" pitchFamily="34" charset="0"/>
              </a:rPr>
              <a:t> Microanalyse par sonde électronique : spectrométrie de rayons X </a:t>
            </a:r>
            <a:r>
              <a:rPr lang="fr-FR" sz="1600" i="1" dirty="0">
                <a:solidFill>
                  <a:srgbClr val="B2B2B2"/>
                </a:solidFill>
                <a:latin typeface="Arial Narrow" panose="020B0606020202030204" pitchFamily="34" charset="0"/>
              </a:rPr>
              <a:t>(épuisé)</a:t>
            </a:r>
          </a:p>
          <a:p>
            <a:pPr eaLnBrk="1" hangingPunct="1">
              <a:spcBef>
                <a:spcPct val="50000"/>
              </a:spcBef>
              <a:buFontTx/>
              <a:buChar char="-"/>
            </a:pPr>
            <a:r>
              <a:rPr lang="fr-FR" sz="1600" dirty="0">
                <a:solidFill>
                  <a:srgbClr val="B2B2B2"/>
                </a:solidFill>
                <a:latin typeface="Arial Narrow" panose="020B0606020202030204" pitchFamily="34" charset="0"/>
              </a:rPr>
              <a:t> Microscopie électronique à balayage 1978 </a:t>
            </a:r>
            <a:r>
              <a:rPr lang="fr-FR" sz="1600" i="1" dirty="0">
                <a:solidFill>
                  <a:srgbClr val="B2B2B2"/>
                </a:solidFill>
                <a:latin typeface="Arial Narrow" panose="020B0606020202030204" pitchFamily="34" charset="0"/>
              </a:rPr>
              <a:t>(épuisé version française et anglaise)</a:t>
            </a:r>
            <a:endParaRPr lang="fr-FR" sz="1600" dirty="0">
              <a:solidFill>
                <a:srgbClr val="B2B2B2"/>
              </a:solidFill>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500"/>
                            </p:stCondLst>
                            <p:childTnLst>
                              <p:par>
                                <p:cTn id="9" presetID="22" presetClass="entr" presetSubtype="2"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53614</TotalTime>
  <Words>3300</Words>
  <Application>Microsoft Office PowerPoint</Application>
  <PresentationFormat>Affichage à l'écran (4:3)</PresentationFormat>
  <Paragraphs>367</Paragraphs>
  <Slides>35</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Arial Black</vt:lpstr>
      <vt:lpstr>Arial Narrow</vt:lpstr>
      <vt:lpstr>Calibri</vt:lpstr>
      <vt:lpstr>Calibri Light</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Hommage à Sandrine MATHIEU 08/03/1971 – 19/05/2022</vt:lpstr>
      <vt:lpstr>Présentation PowerPoint</vt:lpstr>
      <vt:lpstr>Présentation PowerPoint</vt:lpstr>
      <vt:lpstr>Présentation PowerPoint</vt:lpstr>
      <vt:lpstr>Enquête GN-MEBA</vt:lpstr>
      <vt:lpstr>Enquête GN-MEBA</vt:lpstr>
      <vt:lpstr>Enquête GN-MEBA</vt:lpstr>
      <vt:lpstr>Enquête GN-MEBA</vt:lpstr>
      <vt:lpstr>Enquête GN-MEBA</vt:lpstr>
      <vt:lpstr>Enquête GN-MEBA</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AG2012</dc:title>
  <dc:creator>Monique</dc:creator>
  <cp:lastModifiedBy>f</cp:lastModifiedBy>
  <cp:revision>759</cp:revision>
  <dcterms:created xsi:type="dcterms:W3CDTF">2011-09-16T10:04:18Z</dcterms:created>
  <dcterms:modified xsi:type="dcterms:W3CDTF">2022-12-01T12:52:59Z</dcterms:modified>
</cp:coreProperties>
</file>