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1" r:id="rId2"/>
    <p:sldId id="264" r:id="rId3"/>
    <p:sldId id="429" r:id="rId4"/>
    <p:sldId id="422" r:id="rId5"/>
    <p:sldId id="423" r:id="rId6"/>
    <p:sldId id="427" r:id="rId7"/>
    <p:sldId id="394" r:id="rId8"/>
    <p:sldId id="372" r:id="rId9"/>
    <p:sldId id="397" r:id="rId10"/>
    <p:sldId id="268" r:id="rId11"/>
    <p:sldId id="285" r:id="rId12"/>
    <p:sldId id="412" r:id="rId13"/>
    <p:sldId id="413" r:id="rId14"/>
    <p:sldId id="415" r:id="rId15"/>
    <p:sldId id="414" r:id="rId16"/>
    <p:sldId id="424" r:id="rId17"/>
    <p:sldId id="430" r:id="rId18"/>
    <p:sldId id="431" r:id="rId19"/>
    <p:sldId id="345" r:id="rId20"/>
    <p:sldId id="418" r:id="rId21"/>
    <p:sldId id="358" r:id="rId22"/>
    <p:sldId id="419" r:id="rId23"/>
    <p:sldId id="420" r:id="rId24"/>
    <p:sldId id="421" r:id="rId25"/>
    <p:sldId id="428" r:id="rId26"/>
    <p:sldId id="353" r:id="rId27"/>
    <p:sldId id="410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4"/>
            <p14:sldId id="429"/>
            <p14:sldId id="422"/>
            <p14:sldId id="423"/>
            <p14:sldId id="427"/>
            <p14:sldId id="394"/>
            <p14:sldId id="372"/>
            <p14:sldId id="397"/>
            <p14:sldId id="268"/>
            <p14:sldId id="285"/>
            <p14:sldId id="412"/>
            <p14:sldId id="413"/>
            <p14:sldId id="415"/>
            <p14:sldId id="414"/>
            <p14:sldId id="424"/>
            <p14:sldId id="430"/>
            <p14:sldId id="431"/>
            <p14:sldId id="345"/>
            <p14:sldId id="418"/>
            <p14:sldId id="358"/>
            <p14:sldId id="419"/>
            <p14:sldId id="420"/>
            <p14:sldId id="421"/>
            <p14:sldId id="428"/>
            <p14:sldId id="353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66FF66"/>
    <a:srgbClr val="FFFFCC"/>
    <a:srgbClr val="FFFF00"/>
    <a:srgbClr val="FFE781"/>
    <a:srgbClr val="FFCC00"/>
    <a:srgbClr val="008000"/>
    <a:srgbClr val="626262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88619" autoAdjust="0"/>
  </p:normalViewPr>
  <p:slideViewPr>
    <p:cSldViewPr>
      <p:cViewPr varScale="1">
        <p:scale>
          <a:sx n="54" d="100"/>
          <a:sy n="54" d="100"/>
        </p:scale>
        <p:origin x="111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11 intervenants :</a:t>
            </a:r>
          </a:p>
          <a:p>
            <a:r>
              <a:rPr lang="fr-FR" dirty="0"/>
              <a:t>EDAX, EDEN INSTRUMENTS, GATAN, JEOL, MILEXIA, ORSAY PHYSICS, OXFORD INSTRUM., SCIENTEC, TESCAN FRANCE, THERMO FISCHER, ZEISS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58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22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1/ principal produit: vos cotisations (115 cette année au lieu de 140 l’année dernière et 176 en 2019)</a:t>
            </a:r>
          </a:p>
          <a:p>
            <a:pPr eaLnBrk="1" hangingPunct="1"/>
            <a:r>
              <a:rPr lang="fr-FR" dirty="0"/>
              <a:t>2/ dont une partie est reversée à la SFP – MAIS plus de frais de gestions versés car nous faisons tout</a:t>
            </a:r>
          </a:p>
          <a:p>
            <a:pPr eaLnBrk="1" hangingPunct="1"/>
            <a:r>
              <a:rPr lang="fr-FR" baseline="0" dirty="0"/>
              <a:t>3/ bilan positif et équilibre avec celui de l’année passée =&gt; voir diapo suivante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66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23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dirty="0"/>
              <a:t>Le bilan reste globalement positif</a:t>
            </a:r>
          </a:p>
        </p:txBody>
      </p:sp>
    </p:spTree>
    <p:extLst>
      <p:ext uri="{BB962C8B-B14F-4D97-AF65-F5344CB8AC3E}">
        <p14:creationId xmlns:p14="http://schemas.microsoft.com/office/powerpoint/2010/main" val="314432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r.gnmeba.free.fr/ouvrages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3 Décembre 2021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CD"/>
              </a:clrFrom>
              <a:clrTo>
                <a:srgbClr val="FF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44" y="5359866"/>
            <a:ext cx="2200087" cy="146737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6926" y="2756768"/>
            <a:ext cx="9051578" cy="1096471"/>
            <a:chOff x="0" y="2968813"/>
            <a:chExt cx="9144000" cy="1142492"/>
          </a:xfrm>
        </p:grpSpPr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968813"/>
              <a:ext cx="9144000" cy="1142492"/>
            </a:xfrm>
            <a:prstGeom prst="roundRect">
              <a:avLst>
                <a:gd name="adj" fmla="val 16667"/>
              </a:avLst>
            </a:prstGeom>
            <a:solidFill>
              <a:srgbClr val="EDF7F7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 rot="16200000">
              <a:off x="-288043" y="3279281"/>
              <a:ext cx="1125454" cy="510977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>
                <a:defRPr/>
              </a:pPr>
              <a:r>
                <a:rPr lang="fr-FR" sz="1400" i="1" dirty="0">
                  <a:solidFill>
                    <a:schemeClr val="tx1"/>
                  </a:solidFill>
                </a:rPr>
                <a:t>65 % de réduction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139952" y="3089523"/>
            <a:ext cx="4714430" cy="642886"/>
            <a:chOff x="4250059" y="3896795"/>
            <a:chExt cx="4714430" cy="64288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6156177" y="3896795"/>
              <a:ext cx="2808312" cy="642886"/>
            </a:xfrm>
            <a:prstGeom prst="roundRect">
              <a:avLst>
                <a:gd name="adj" fmla="val 43658"/>
              </a:avLst>
            </a:prstGeom>
            <a:ln w="127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i="1" dirty="0">
                  <a:solidFill>
                    <a:srgbClr val="333399"/>
                  </a:solidFill>
                </a:rPr>
                <a:t>Pour les membres du GN-MEBA : les 3 titres pour 45 € (port inclus)</a:t>
              </a:r>
            </a:p>
            <a:p>
              <a:pPr algn="ctr">
                <a:defRPr/>
              </a:pPr>
              <a:r>
                <a:rPr lang="fr-FR" sz="1200" b="1" i="1" dirty="0">
                  <a:solidFill>
                    <a:srgbClr val="333399"/>
                  </a:solidFill>
                </a:rPr>
                <a:t>Reste 15 lots</a:t>
              </a:r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 flipH="1" flipV="1">
              <a:off x="6012160" y="3942591"/>
              <a:ext cx="144017" cy="27490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4250059" y="4097782"/>
              <a:ext cx="1906118" cy="119710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5868144" y="4241068"/>
              <a:ext cx="288033" cy="177411"/>
            </a:xfrm>
            <a:prstGeom prst="straightConnector1">
              <a:avLst/>
            </a:prstGeom>
            <a:ln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1" y="108722"/>
            <a:ext cx="4757144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53" y="162722"/>
            <a:ext cx="143418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125860"/>
            <a:ext cx="849694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b="1" dirty="0">
                <a:solidFill>
                  <a:srgbClr val="008000"/>
                </a:solidFill>
                <a:latin typeface="+mn-lt"/>
              </a:rPr>
              <a:t>L’ensemble des ouvrages du GN-MEBA</a:t>
            </a:r>
            <a:endParaRPr lang="fr-FR" b="1" dirty="0">
              <a:solidFill>
                <a:srgbClr val="FF3300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Arial Narrow" panose="020B0606020202030204" pitchFamily="34" charset="0"/>
              </a:rPr>
              <a:t>- Microscopie électronique à balayage et Microanalyses (2018)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Arial Narrow" panose="020B0606020202030204" pitchFamily="34" charset="0"/>
              </a:rPr>
              <a:t>-</a:t>
            </a:r>
            <a:r>
              <a:rPr lang="fr-FR" sz="1600" dirty="0">
                <a:latin typeface="Arial Narrow" panose="020B0606020202030204" pitchFamily="34" charset="0"/>
              </a:rPr>
              <a:t> </a:t>
            </a:r>
            <a:r>
              <a:rPr lang="fr-FR" sz="1600" b="1" dirty="0">
                <a:latin typeface="Arial Narrow" panose="020B0606020202030204" pitchFamily="34" charset="0"/>
              </a:rPr>
              <a:t>EBSD : Analyse par diffraction des électrons rétrodiffusés (2015), </a:t>
            </a:r>
            <a:r>
              <a:rPr lang="fr-FR" sz="1600" dirty="0">
                <a:latin typeface="Arial Narrow" panose="020B0606020202030204" pitchFamily="34" charset="0"/>
              </a:rPr>
              <a:t>Applications et techniques couplées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latin typeface="Arial Narrow" panose="020B0606020202030204" pitchFamily="34" charset="0"/>
              </a:rPr>
              <a:t>- Préparation des échantillons pour MEB et Microanalyses (2011)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 Narrow" panose="020B0606020202030204" pitchFamily="34" charset="0"/>
              </a:rPr>
              <a:t>- Microanalyse X par sonde électronique : méthodes de Monte-Carlo et modèles de correction (72)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 Narrow" panose="020B0606020202030204" pitchFamily="34" charset="0"/>
              </a:rPr>
              <a:t> Les nouvelles microscopies (32)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 Narrow" panose="020B0606020202030204" pitchFamily="34" charset="0"/>
              </a:rPr>
              <a:t> Les nouvelles techniques de micro et nano-analyse (15)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b="1" dirty="0">
                <a:solidFill>
                  <a:srgbClr val="626262"/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>
                <a:solidFill>
                  <a:srgbClr val="626262"/>
                </a:solidFill>
                <a:latin typeface="Arial Narrow" panose="020B0606020202030204" pitchFamily="34" charset="0"/>
              </a:rPr>
              <a:t>Microscopie électronique à balayage et Microanalyses (</a:t>
            </a:r>
            <a:r>
              <a:rPr lang="fr-FR" sz="1400" dirty="0">
                <a:solidFill>
                  <a:srgbClr val="626262"/>
                </a:solidFill>
                <a:latin typeface="Arial Narrow" panose="020B0606020202030204" pitchFamily="34" charset="0"/>
              </a:rPr>
              <a:t>2008 </a:t>
            </a:r>
            <a:r>
              <a:rPr lang="fr-FR" sz="1400" i="1" dirty="0">
                <a:solidFill>
                  <a:srgbClr val="626262"/>
                </a:solidFill>
                <a:latin typeface="Arial Narrow" panose="020B0606020202030204" pitchFamily="34" charset="0"/>
              </a:rPr>
              <a:t>– offre spéciale pour </a:t>
            </a:r>
            <a:r>
              <a:rPr lang="fr-FR" sz="1600" i="1" dirty="0" err="1">
                <a:solidFill>
                  <a:srgbClr val="626262"/>
                </a:solidFill>
                <a:latin typeface="Arial Narrow" panose="020B0606020202030204" pitchFamily="34" charset="0"/>
              </a:rPr>
              <a:t>qques</a:t>
            </a:r>
            <a:r>
              <a:rPr lang="fr-FR" sz="1600" i="1" dirty="0">
                <a:solidFill>
                  <a:srgbClr val="626262"/>
                </a:solidFill>
                <a:latin typeface="Arial Narrow" panose="020B0606020202030204" pitchFamily="34" charset="0"/>
              </a:rPr>
              <a:t> défraichis!</a:t>
            </a:r>
            <a:r>
              <a:rPr lang="fr-FR" sz="1600" dirty="0">
                <a:solidFill>
                  <a:srgbClr val="626262"/>
                </a:solidFill>
                <a:latin typeface="Arial Narrow" panose="020B0606020202030204" pitchFamily="34" charset="0"/>
              </a:rPr>
              <a:t> )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>
                <a:solidFill>
                  <a:schemeClr val="accent3">
                    <a:lumMod val="65000"/>
                  </a:schemeClr>
                </a:solidFill>
                <a:latin typeface="Arial Narrow" panose="020B0606020202030204" pitchFamily="34" charset="0"/>
              </a:rPr>
              <a:t>L'analyse EBSD :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Principes et applications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</a:t>
            </a:r>
            <a:r>
              <a:rPr lang="fr-FR" sz="1600" i="1" dirty="0">
                <a:solidFill>
                  <a:schemeClr val="accent3">
                    <a:lumMod val="65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fr-FR" sz="1600" dirty="0">
              <a:solidFill>
                <a:schemeClr val="accent3">
                  <a:lumMod val="6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 Traitement d'images en microscopie à balayage et en microanalyse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 Pratique du microscope électronique à balayage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- </a:t>
            </a:r>
            <a:r>
              <a:rPr lang="fr-FR" sz="1600" dirty="0">
                <a:solidFill>
                  <a:srgbClr val="A6A6A6"/>
                </a:solidFill>
                <a:latin typeface="Arial Narrow" panose="020B0606020202030204" pitchFamily="34" charset="0"/>
              </a:rPr>
              <a:t>Travaux pratiques de microscopie électronique à balayage et de microanalyse X  </a:t>
            </a:r>
            <a:r>
              <a:rPr lang="fr-FR" sz="1600" i="1" dirty="0">
                <a:solidFill>
                  <a:srgbClr val="A6A6A6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- Microanalyse par sonde électronique : aspects quantitatifs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 Microanalyse par sonde électronique : spectrométrie de rayons X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  <a:latin typeface="Arial Narrow" panose="020B0606020202030204" pitchFamily="34" charset="0"/>
              </a:rPr>
              <a:t> Microscopie électronique à balayage 1978 </a:t>
            </a:r>
            <a:r>
              <a:rPr lang="fr-FR" sz="1600" i="1" dirty="0">
                <a:solidFill>
                  <a:srgbClr val="B2B2B2"/>
                </a:solidFill>
                <a:latin typeface="Arial Narrow" panose="020B0606020202030204" pitchFamily="34" charset="0"/>
              </a:rPr>
              <a:t>(épuisé version française et anglaise)</a:t>
            </a:r>
            <a:endParaRPr lang="fr-FR" sz="1600" dirty="0">
              <a:solidFill>
                <a:srgbClr val="B2B2B2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dirty="0">
                <a:solidFill>
                  <a:srgbClr val="008000"/>
                </a:solidFill>
              </a:rPr>
              <a:t>Le suivi de nos activités est sur le site Internet</a:t>
            </a:r>
          </a:p>
          <a:p>
            <a:pPr algn="ctr" eaLnBrk="1" hangingPunct="1">
              <a:lnSpc>
                <a:spcPct val="140000"/>
              </a:lnSpc>
            </a:pPr>
            <a:endParaRPr lang="fr-FR" dirty="0"/>
          </a:p>
          <a:p>
            <a:pPr algn="ctr" eaLnBrk="1" hangingPunct="1"/>
            <a:r>
              <a:rPr lang="fr-FR" sz="2400" b="1" u="sng" dirty="0">
                <a:solidFill>
                  <a:srgbClr val="FF0000"/>
                </a:solidFill>
              </a:rPr>
              <a:t>www.gn-meba.org</a:t>
            </a:r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dirty="0">
                <a:solidFill>
                  <a:srgbClr val="008000"/>
                </a:solidFill>
              </a:rPr>
              <a:t>parmi toutes les rubriques :</a:t>
            </a:r>
          </a:p>
          <a:p>
            <a:pPr algn="ctr" eaLnBrk="1" hangingPunct="1"/>
            <a:endParaRPr lang="fr-FR" dirty="0"/>
          </a:p>
          <a:p>
            <a:pPr algn="ctr" eaLnBrk="1" hangingPunct="1"/>
            <a:r>
              <a:rPr lang="fr-FR" dirty="0"/>
              <a:t>réunions</a:t>
            </a:r>
          </a:p>
          <a:p>
            <a:pPr algn="ctr" eaLnBrk="1" hangingPunct="1"/>
            <a:r>
              <a:rPr lang="fr-FR" dirty="0"/>
              <a:t>ouvrages</a:t>
            </a:r>
          </a:p>
          <a:p>
            <a:pPr algn="ctr" eaLnBrk="1" hangingPunct="1"/>
            <a:r>
              <a:rPr lang="fr-FR" dirty="0"/>
              <a:t>	</a:t>
            </a:r>
            <a:r>
              <a:rPr lang="fr-FR" u="sng" dirty="0"/>
              <a:t>évènements fournisseurs</a:t>
            </a:r>
            <a:r>
              <a:rPr lang="fr-FR" dirty="0"/>
              <a:t> (lien séminaires) </a:t>
            </a:r>
          </a:p>
          <a:p>
            <a:pPr algn="ctr" eaLnBrk="1" hangingPunct="1"/>
            <a:r>
              <a:rPr lang="fr-FR" dirty="0"/>
              <a:t>annonces</a:t>
            </a:r>
          </a:p>
          <a:p>
            <a:pPr algn="ctr" eaLnBrk="1" hangingPunct="1"/>
            <a:r>
              <a:rPr lang="fr-FR" dirty="0"/>
              <a:t>offres (emplois, matériels)</a:t>
            </a:r>
          </a:p>
          <a:p>
            <a:pPr algn="ctr" eaLnBrk="1" hangingPunct="1"/>
            <a:r>
              <a:rPr lang="fr-FR" dirty="0"/>
              <a:t>écoles</a:t>
            </a:r>
          </a:p>
          <a:p>
            <a:pPr algn="ctr" eaLnBrk="1" hangingPunct="1"/>
            <a:r>
              <a:rPr lang="fr-FR" u="sng" dirty="0"/>
              <a:t>normes</a:t>
            </a:r>
          </a:p>
          <a:p>
            <a:pPr algn="ctr" eaLnBrk="1" hangingPunct="1"/>
            <a:r>
              <a:rPr lang="fr-FR" b="1" u="sng" dirty="0">
                <a:solidFill>
                  <a:srgbClr val="006600"/>
                </a:solidFill>
              </a:rPr>
              <a:t>articles sur l’historique de la microanalyse</a:t>
            </a:r>
          </a:p>
          <a:p>
            <a:pPr algn="ctr" eaLnBrk="1" hangingPunct="1"/>
            <a:r>
              <a:rPr lang="fr-FR" dirty="0"/>
              <a:t>etc.</a:t>
            </a:r>
          </a:p>
          <a:p>
            <a:pPr algn="ctr" eaLnBrk="1" hangingPunct="1"/>
            <a:endParaRPr lang="fr-FR" dirty="0"/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556792"/>
            <a:ext cx="87129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008000"/>
                </a:solidFill>
              </a:rPr>
              <a:t>Normes</a:t>
            </a:r>
          </a:p>
          <a:p>
            <a:pPr algn="ctr" eaLnBrk="1" hangingPunct="1"/>
            <a:endParaRPr lang="fr-FR" dirty="0"/>
          </a:p>
          <a:p>
            <a:pPr algn="ctr" eaLnBrk="1" hangingPunct="1"/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126306" y="1916671"/>
            <a:ext cx="6819380" cy="26090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2400" kern="0" dirty="0">
                <a:solidFill>
                  <a:schemeClr val="tx1"/>
                </a:solidFill>
              </a:rPr>
              <a:t>Les NORMES ISO relatives </a:t>
            </a:r>
          </a:p>
          <a:p>
            <a:r>
              <a:rPr lang="fr-FR" sz="2400" kern="0" dirty="0">
                <a:solidFill>
                  <a:schemeClr val="tx1"/>
                </a:solidFill>
              </a:rPr>
              <a:t>aux MEB, Microsonde, MET, </a:t>
            </a:r>
          </a:p>
          <a:p>
            <a:r>
              <a:rPr lang="fr-FR" sz="2400" kern="0" dirty="0">
                <a:solidFill>
                  <a:schemeClr val="tx1"/>
                </a:solidFill>
              </a:rPr>
              <a:t>et à l’EDS, WDS, EBSD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84811" y="3913691"/>
            <a:ext cx="7800650" cy="122413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kern="0" dirty="0">
                <a:latin typeface="+mj-lt"/>
              </a:rPr>
              <a:t>Ces normes sont disponibles auprès de l’AFNOR, Paris.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014" y="5301208"/>
            <a:ext cx="8510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00FF"/>
                </a:solidFill>
              </a:rPr>
              <a:t>Leurs résumés sont disponibles sur le site dans la zone adhérents </a:t>
            </a:r>
          </a:p>
        </p:txBody>
      </p:sp>
    </p:spTree>
    <p:extLst>
      <p:ext uri="{BB962C8B-B14F-4D97-AF65-F5344CB8AC3E}">
        <p14:creationId xmlns:p14="http://schemas.microsoft.com/office/powerpoint/2010/main" val="277266161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196752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008000"/>
                </a:solidFill>
              </a:rPr>
              <a:t>Normes</a:t>
            </a: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90273" y="1916832"/>
            <a:ext cx="8747970" cy="45365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200" b="1" kern="0" dirty="0">
                <a:solidFill>
                  <a:srgbClr val="0070C0"/>
                </a:solidFill>
              </a:rPr>
              <a:t>ISO/TC 202/ SC 1 – TERMINOLOGIE (3 normes)</a:t>
            </a:r>
          </a:p>
          <a:p>
            <a:r>
              <a:rPr lang="fr-FR" sz="1200" kern="0" dirty="0"/>
              <a:t>ISO 15932:2013 - Analyse par microfaisceaux -- Microscopie électronique analytique – Vocabulaire.</a:t>
            </a:r>
          </a:p>
          <a:p>
            <a:r>
              <a:rPr lang="fr-FR" sz="1200" kern="0" dirty="0"/>
              <a:t>ISO 22493:2014 - Analyse par microfaisceaux -- Microscopie électronique à balayage – Vocabulaire.</a:t>
            </a:r>
          </a:p>
          <a:p>
            <a:r>
              <a:rPr lang="fr-FR" sz="1200" kern="0" dirty="0"/>
              <a:t>ISO 23833:2013 - Analyse par microfaisceaux -- Analyse par microsonde électronique (microsonde de Castaing) – Vocabulaire.</a:t>
            </a:r>
          </a:p>
          <a:p>
            <a:pPr marL="0" indent="0">
              <a:buFontTx/>
              <a:buNone/>
            </a:pPr>
            <a:endParaRPr lang="fr-FR" sz="1200" b="1" kern="0" dirty="0"/>
          </a:p>
          <a:p>
            <a:pPr marL="0" indent="0">
              <a:buFontTx/>
              <a:buNone/>
            </a:pPr>
            <a:r>
              <a:rPr lang="fr-FR" sz="1200" b="1" kern="0" dirty="0">
                <a:solidFill>
                  <a:srgbClr val="7030A0"/>
                </a:solidFill>
              </a:rPr>
              <a:t>ISO/TC 202/ SC 2 – MICROANALYSE PAR SONDE A ELECTRONS (7 normes)</a:t>
            </a:r>
          </a:p>
          <a:p>
            <a:r>
              <a:rPr lang="fr-FR" sz="1200" kern="0" dirty="0"/>
              <a:t>ISO 11938:2012 - Analyse par microfaisceaux -- Analyse par microsonde électronique (microsonde de Castaing) -- Méthodes d'analyse par cartographie élémentaire en utilisant la spectrométrie à dispersion de longueur d'onde.</a:t>
            </a:r>
          </a:p>
          <a:p>
            <a:r>
              <a:rPr lang="fr-FR" sz="1200" kern="0" dirty="0"/>
              <a:t>ISO 14594:2014 - Analyse par microfaisceaux -- Analyse par microsonde électronique (Microsonde de Castaing) -- Lignes directrices pour la détermination des paramètres expérimentaux pour la spectrométrie à dispersion de longueur d'onde.</a:t>
            </a:r>
          </a:p>
          <a:p>
            <a:r>
              <a:rPr lang="fr-FR" sz="1200" kern="0" dirty="0"/>
              <a:t>ISO 14595:2014 - Analyse par microfaisceaux -- Microanalyse par sonde à électrons -- Lignes directrices pour les spécifications des matériaux de référence certifiés (CRM).</a:t>
            </a:r>
          </a:p>
          <a:p>
            <a:r>
              <a:rPr lang="fr-FR" sz="1200" kern="0" dirty="0"/>
              <a:t>ISO 16592:2012 - Analyse par microfaisceaux -- Analyse par microsonde électronique (microsonde de Castaing) -- Lignes directrices pour le dosage du carbone dans les aciers par la droite d'étalonnage.</a:t>
            </a:r>
          </a:p>
          <a:p>
            <a:r>
              <a:rPr lang="fr-FR" sz="1200" kern="0" dirty="0"/>
              <a:t>ISO 17470:2014 - Analyse par microfaisceaux -- Analyse par microsonde électronique (Microsonde de Castaing) -- Lignes directrices pour l'analyse qualitative ponctuelle par spectrométrie de rayons X à dispersion de longueur d'onde (WDX).</a:t>
            </a:r>
          </a:p>
          <a:p>
            <a:r>
              <a:rPr lang="fr-FR" sz="1200" kern="0" dirty="0"/>
              <a:t>ISO 22489:2016 - Analyse par microfaisceaux -- Microsonde de Castaing -- Analyse quantitative ponctuelle d'échantillons massifs par spectrométrie à dispersion de longueur d'onde (remplace ISO 22489-2006).</a:t>
            </a:r>
          </a:p>
          <a:p>
            <a:r>
              <a:rPr lang="fr-FR" sz="1200" kern="0" dirty="0"/>
              <a:t>ISO 19463:2018 - Analyse par microfaisceaux -- Analyse par microsonde électronique (Microsonde de Castaing) -- Lignes directrices pour la mise en œuvre des procédures d'assurance qualité </a:t>
            </a:r>
            <a:r>
              <a:rPr lang="fr-FR" sz="1200" i="1" kern="0" dirty="0"/>
              <a:t>(en anglais).</a:t>
            </a:r>
            <a:endParaRPr lang="fr-FR" sz="1200" kern="0" dirty="0"/>
          </a:p>
        </p:txBody>
      </p:sp>
    </p:spTree>
    <p:extLst>
      <p:ext uri="{BB962C8B-B14F-4D97-AF65-F5344CB8AC3E}">
        <p14:creationId xmlns:p14="http://schemas.microsoft.com/office/powerpoint/2010/main" val="8836696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7774" y="1179680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008000"/>
                </a:solidFill>
              </a:rPr>
              <a:t>Normes</a:t>
            </a:r>
            <a:endParaRPr lang="fr-FR" dirty="0">
              <a:solidFill>
                <a:srgbClr val="008000"/>
              </a:solidFill>
            </a:endParaRP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718289"/>
            <a:ext cx="9144000" cy="50950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200" b="1" kern="0" dirty="0">
                <a:solidFill>
                  <a:srgbClr val="00B050"/>
                </a:solidFill>
              </a:rPr>
              <a:t>ISO/TC 202/ SC 3 – MICROSCOPIE ANALYTIQUE A ELECTRONS (4 normes)</a:t>
            </a:r>
          </a:p>
          <a:p>
            <a:r>
              <a:rPr lang="fr-FR" sz="1200" kern="0" dirty="0"/>
              <a:t>ISO 19214:2017 - Analyse par microfaisceaux -- Microscopie électronique analytique -- Méthode de détermination de la direction apparente de croissance des cristaux filiformes par microscopie électronique en transmission.</a:t>
            </a:r>
          </a:p>
          <a:p>
            <a:r>
              <a:rPr lang="fr-FR" sz="1200" kern="0" dirty="0"/>
              <a:t>ISO 25498:2018 - Analyse par microfaisceaux -- Microscopie électronique analytique -- Analyse par diffraction par sélection d'aire au moyen d'un microscope électronique en transmission (remplace ISO 25498 2010).</a:t>
            </a:r>
          </a:p>
          <a:p>
            <a:r>
              <a:rPr lang="fr-FR" sz="1200" kern="0" dirty="0"/>
              <a:t>ISO 29301:2017 - Analyse par microfaisceaux -- Microscopie électronique en transmission analytique -- Méthodes d'étalonnage du grandissement d'image au moyen de matériaux de référence de structures périodiques.</a:t>
            </a:r>
          </a:p>
          <a:p>
            <a:r>
              <a:rPr lang="fr-FR" sz="1200" kern="0" dirty="0"/>
              <a:t>ISO 20263:2017 - Analyse par microfaisceaux -- Microscopie électronique analytique -- Méthode de détermination de la position d'interface dans l'image de coupe transversale des matériaux en couches </a:t>
            </a:r>
            <a:r>
              <a:rPr lang="fr-FR" sz="1200" i="1" kern="0" dirty="0"/>
              <a:t>(en anglais).</a:t>
            </a:r>
            <a:br>
              <a:rPr lang="fr-FR" sz="1200" kern="0" dirty="0"/>
            </a:br>
            <a:endParaRPr lang="fr-FR" sz="1200" kern="0" dirty="0"/>
          </a:p>
          <a:p>
            <a:pPr marL="0" indent="0">
              <a:buFontTx/>
              <a:buNone/>
            </a:pPr>
            <a:r>
              <a:rPr lang="fr-FR" sz="1200" b="1" kern="0" dirty="0">
                <a:solidFill>
                  <a:srgbClr val="FF0000"/>
                </a:solidFill>
              </a:rPr>
              <a:t>ISO/TC 202/ SC 4 – MICROSCOPIE ELECTRONIQUE A BALAYAGE (7 normes)</a:t>
            </a:r>
            <a:endParaRPr lang="fr-FR" sz="1200" kern="0" dirty="0">
              <a:solidFill>
                <a:srgbClr val="FF0000"/>
              </a:solidFill>
            </a:endParaRPr>
          </a:p>
          <a:p>
            <a:r>
              <a:rPr lang="fr-FR" sz="1200" kern="0" dirty="0"/>
              <a:t>ISO 16700:2016 - Analyse par microfaisceaux -- Microscopie électronique à balayage -- Lignes directrices pour l'étalonnage du grandissement d'image.</a:t>
            </a:r>
          </a:p>
          <a:p>
            <a:r>
              <a:rPr lang="fr-FR" sz="1200" kern="0" dirty="0"/>
              <a:t>ISO/TS 24597:2011 - Analyse par microfaisceaux -- Microscopie électronique à balayage -- Méthodes d'évaluation de la netteté d'image.</a:t>
            </a:r>
          </a:p>
          <a:p>
            <a:r>
              <a:rPr lang="fr-FR" sz="1200" kern="0" dirty="0"/>
              <a:t>ISO 13067:2011 - Analyse par microfaisceaux -- Diffraction d'électrons rétrodiffusés -- Mesurage de la taille moyenne des grains.</a:t>
            </a:r>
          </a:p>
          <a:p>
            <a:r>
              <a:rPr lang="fr-FR" sz="1200" kern="0" dirty="0"/>
              <a:t>ISO 15632:2012 - Analyse par microfaisceaux -- Paramètres de performance instrumentale sélectionnés pour la spécification et le contrôle des spectromètres X à sélection d'énergie utilisés en microanalyse par sonde à électrons.</a:t>
            </a:r>
          </a:p>
          <a:p>
            <a:r>
              <a:rPr lang="fr-FR" sz="1200" kern="0" dirty="0"/>
              <a:t>ISO 22029:2012 - Analyse par microfaisceaux -- Format de fichier standard EMSA/MAS pour échange de données spectrométriques.</a:t>
            </a:r>
          </a:p>
          <a:p>
            <a:r>
              <a:rPr lang="fr-FR" sz="1200" kern="0" dirty="0"/>
              <a:t>ISO 22309:2011 - Analyse par microfaisceaux -- Analyse élémentaire quantitative par spectrométrie à sélection d'énergie (EDS) des éléments ayant un numéro atomique de 11 (Na) ou plus.</a:t>
            </a:r>
          </a:p>
          <a:p>
            <a:r>
              <a:rPr lang="fr-FR" sz="1200" kern="0" dirty="0"/>
              <a:t>ISO 24173:2009 - Analyse par microfaisceaux -- Lignes directrices pour la mesure d'orientation par diffraction d'électrons rétrodiffusés.</a:t>
            </a:r>
          </a:p>
        </p:txBody>
      </p:sp>
    </p:spTree>
    <p:extLst>
      <p:ext uri="{BB962C8B-B14F-4D97-AF65-F5344CB8AC3E}">
        <p14:creationId xmlns:p14="http://schemas.microsoft.com/office/powerpoint/2010/main" val="12000285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1196752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>
                <a:solidFill>
                  <a:srgbClr val="008000"/>
                </a:solidFill>
              </a:rPr>
              <a:t>Normes</a:t>
            </a: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5045" y="1628800"/>
            <a:ext cx="9134112" cy="522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200" kern="0" dirty="0"/>
              <a:t>La normalisation dans le domaine du MEB et de la microanalyse X est effectuée au niveau international dans le cadre du comité technique </a:t>
            </a:r>
            <a:r>
              <a:rPr lang="fr-FR" sz="1200" kern="0" dirty="0">
                <a:solidFill>
                  <a:srgbClr val="0000FF"/>
                </a:solidFill>
              </a:rPr>
              <a:t>ISO / TC 202 ‘’Analyse par </a:t>
            </a:r>
            <a:r>
              <a:rPr lang="fr-FR" sz="1200" kern="0" dirty="0" err="1">
                <a:solidFill>
                  <a:srgbClr val="0000FF"/>
                </a:solidFill>
              </a:rPr>
              <a:t>micro-faisceaux</a:t>
            </a:r>
            <a:r>
              <a:rPr lang="fr-FR" sz="1200" kern="0" dirty="0">
                <a:solidFill>
                  <a:srgbClr val="0000FF"/>
                </a:solidFill>
              </a:rPr>
              <a:t>’’ </a:t>
            </a:r>
            <a:r>
              <a:rPr lang="fr-FR" sz="1200" kern="0" dirty="0"/>
              <a:t>(créé en 1991). 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13 pays participent à l’élaboration des normes ISO /TC 202, dont la France (AFNOR - </a:t>
            </a:r>
            <a:r>
              <a:rPr lang="fr-FR" sz="1200" i="1" kern="0" dirty="0"/>
              <a:t>Association Française de </a:t>
            </a:r>
            <a:r>
              <a:rPr lang="fr-FR" sz="1200" i="1" kern="0" dirty="0" err="1"/>
              <a:t>NORmalisation</a:t>
            </a:r>
            <a:r>
              <a:rPr lang="fr-FR" sz="1200" kern="0" dirty="0"/>
              <a:t>). La France n’a plus qu’un avis consultatif du fait du désengagement de nombreux acteurs, y compris industriels.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/>
              <a:t>	→ publication de 19 normes disponibles auprès de l’AFNOR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Toutes les normes internationales sont réexaminées 1 fois tous les 5 ans.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/>
              <a:t>	→ confirmation, révision ou annulation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fr-FR" sz="1200" kern="0" dirty="0"/>
          </a:p>
          <a:p>
            <a:pPr>
              <a:spcBef>
                <a:spcPts val="0"/>
              </a:spcBef>
            </a:pPr>
            <a:r>
              <a:rPr lang="fr-FR" sz="1200" kern="0" dirty="0"/>
              <a:t>Normalisation dans le domaine de l'analyse par microfaisceaux qui utilise des électrons comme rayonnement incident (mesures, paramètres, méthodes et matériaux de référence)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fr-FR" sz="1200" kern="0" dirty="0"/>
              <a:t>ISO TC 202 :</a:t>
            </a:r>
          </a:p>
          <a:p>
            <a:pPr>
              <a:spcBef>
                <a:spcPts val="0"/>
              </a:spcBef>
            </a:pPr>
            <a:r>
              <a:rPr lang="fr-FR" sz="1200" kern="0" dirty="0"/>
              <a:t>Il est composé de différents sous groupes :</a:t>
            </a:r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pPr>
              <a:spcBef>
                <a:spcPts val="0"/>
              </a:spcBef>
            </a:pPr>
            <a:endParaRPr lang="fr-FR" sz="1200" kern="0" dirty="0"/>
          </a:p>
          <a:p>
            <a:endParaRPr lang="fr-FR" sz="1200" kern="0" dirty="0"/>
          </a:p>
          <a:p>
            <a:endParaRPr lang="fr-FR" sz="1200" kern="0" dirty="0"/>
          </a:p>
          <a:p>
            <a:pPr marL="0" indent="0">
              <a:buFontTx/>
              <a:buNone/>
            </a:pPr>
            <a:r>
              <a:rPr lang="fr-FR" sz="1400" kern="0" dirty="0"/>
              <a:t>Utilisation :</a:t>
            </a:r>
          </a:p>
          <a:p>
            <a:pPr>
              <a:spcBef>
                <a:spcPts val="0"/>
              </a:spcBef>
            </a:pPr>
            <a:r>
              <a:rPr lang="fr-FR" sz="1400" kern="0" dirty="0"/>
              <a:t>Les normes sont d’application volontaire</a:t>
            </a:r>
          </a:p>
          <a:p>
            <a:pPr>
              <a:spcBef>
                <a:spcPts val="0"/>
              </a:spcBef>
            </a:pPr>
            <a:r>
              <a:rPr lang="fr-FR" sz="1400" kern="0" dirty="0"/>
              <a:t>Elles peuvent être imposées par un donneur d’ordre </a:t>
            </a:r>
          </a:p>
          <a:p>
            <a:pPr>
              <a:spcBef>
                <a:spcPts val="0"/>
              </a:spcBef>
            </a:pPr>
            <a:r>
              <a:rPr lang="fr-FR" sz="1400" kern="0" dirty="0"/>
              <a:t>Le droit peut imposer l’utilisation d’une norme industrielle</a:t>
            </a:r>
          </a:p>
        </p:txBody>
      </p:sp>
      <p:sp>
        <p:nvSpPr>
          <p:cNvPr id="7" name="Ellipse 6"/>
          <p:cNvSpPr/>
          <p:nvPr/>
        </p:nvSpPr>
        <p:spPr>
          <a:xfrm>
            <a:off x="363911" y="4293097"/>
            <a:ext cx="1329378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SC1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Terminologie</a:t>
            </a:r>
          </a:p>
        </p:txBody>
      </p:sp>
      <p:sp>
        <p:nvSpPr>
          <p:cNvPr id="8" name="Ellipse 7"/>
          <p:cNvSpPr/>
          <p:nvPr/>
        </p:nvSpPr>
        <p:spPr>
          <a:xfrm>
            <a:off x="777038" y="4746116"/>
            <a:ext cx="2282667" cy="96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SC2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Analyse par microsonde de Castaing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WG6 quantitative et WG7 cartographie X</a:t>
            </a:r>
          </a:p>
        </p:txBody>
      </p:sp>
      <p:sp>
        <p:nvSpPr>
          <p:cNvPr id="9" name="Ellipse 8"/>
          <p:cNvSpPr/>
          <p:nvPr/>
        </p:nvSpPr>
        <p:spPr>
          <a:xfrm>
            <a:off x="2164111" y="4293096"/>
            <a:ext cx="1543793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SC3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MET analytique</a:t>
            </a:r>
          </a:p>
        </p:txBody>
      </p:sp>
      <p:sp>
        <p:nvSpPr>
          <p:cNvPr id="10" name="Ellipse 9"/>
          <p:cNvSpPr/>
          <p:nvPr/>
        </p:nvSpPr>
        <p:spPr>
          <a:xfrm>
            <a:off x="3251007" y="4935567"/>
            <a:ext cx="820139" cy="420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SC4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MEB</a:t>
            </a:r>
          </a:p>
        </p:txBody>
      </p:sp>
      <p:sp>
        <p:nvSpPr>
          <p:cNvPr id="11" name="Ellipse 10"/>
          <p:cNvSpPr/>
          <p:nvPr/>
        </p:nvSpPr>
        <p:spPr>
          <a:xfrm>
            <a:off x="4716016" y="4014910"/>
            <a:ext cx="2053031" cy="69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WG1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Procédures générales et gestion des données</a:t>
            </a:r>
          </a:p>
        </p:txBody>
      </p:sp>
      <p:sp>
        <p:nvSpPr>
          <p:cNvPr id="12" name="Ellipse 11"/>
          <p:cNvSpPr/>
          <p:nvPr/>
        </p:nvSpPr>
        <p:spPr>
          <a:xfrm>
            <a:off x="5014898" y="5016226"/>
            <a:ext cx="2138798" cy="818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WG6, WG7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Diffraction des électrons rétrodiffusés</a:t>
            </a:r>
          </a:p>
        </p:txBody>
      </p:sp>
      <p:sp>
        <p:nvSpPr>
          <p:cNvPr id="13" name="Ellipse 12"/>
          <p:cNvSpPr/>
          <p:nvPr/>
        </p:nvSpPr>
        <p:spPr>
          <a:xfrm>
            <a:off x="7151692" y="4369265"/>
            <a:ext cx="1795732" cy="671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WG4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Spectrométrie à sélection d’énergie</a:t>
            </a:r>
          </a:p>
        </p:txBody>
      </p:sp>
    </p:spTree>
    <p:extLst>
      <p:ext uri="{BB962C8B-B14F-4D97-AF65-F5344CB8AC3E}">
        <p14:creationId xmlns:p14="http://schemas.microsoft.com/office/powerpoint/2010/main" val="35829643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7774" y="1422944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>
                <a:solidFill>
                  <a:srgbClr val="008000"/>
                </a:solidFill>
              </a:rPr>
              <a:t>Zone publication bibliographie</a:t>
            </a: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CDEEC6D-9900-4C40-97C7-5DB10A1E1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31591" r="10625" b="1677"/>
          <a:stretch/>
        </p:blipFill>
        <p:spPr>
          <a:xfrm>
            <a:off x="678246" y="1988840"/>
            <a:ext cx="7926202" cy="45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933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7774" y="1422944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>
                <a:solidFill>
                  <a:srgbClr val="008000"/>
                </a:solidFill>
              </a:rPr>
              <a:t>Historique microanalyse et sonde de Castaing</a:t>
            </a: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3528" y="2177472"/>
            <a:ext cx="84969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8000"/>
                </a:solidFill>
              </a:rPr>
              <a:t>Nous avons aussi en cours un recensement des fichiers historiques concernant la microanalyse dont certains sont en français et y compris la </a:t>
            </a:r>
            <a:r>
              <a:rPr lang="fr-FR" sz="2000" u="sng" dirty="0">
                <a:solidFill>
                  <a:srgbClr val="008000"/>
                </a:solidFill>
              </a:rPr>
              <a:t>thèse de R. </a:t>
            </a:r>
            <a:r>
              <a:rPr lang="fr-FR" sz="2000" u="sng" dirty="0" err="1">
                <a:solidFill>
                  <a:srgbClr val="008000"/>
                </a:solidFill>
              </a:rPr>
              <a:t>Castaing</a:t>
            </a:r>
            <a:r>
              <a:rPr lang="fr-FR" sz="2000" dirty="0">
                <a:solidFill>
                  <a:srgbClr val="008000"/>
                </a:solidFill>
              </a:rPr>
              <a:t>.</a:t>
            </a:r>
          </a:p>
          <a:p>
            <a:pPr algn="ctr"/>
            <a:endParaRPr lang="fr-FR" sz="2000" dirty="0">
              <a:solidFill>
                <a:srgbClr val="008000"/>
              </a:solidFill>
            </a:endParaRPr>
          </a:p>
          <a:p>
            <a:pPr algn="ctr"/>
            <a:r>
              <a:rPr lang="fr-FR" sz="2000" dirty="0">
                <a:solidFill>
                  <a:srgbClr val="008000"/>
                </a:solidFill>
              </a:rPr>
              <a:t>Cette liste et les articles seront progressivement mis sur le site.</a:t>
            </a:r>
          </a:p>
          <a:p>
            <a:pPr algn="ctr"/>
            <a:endParaRPr lang="fr-FR" sz="2000" dirty="0">
              <a:solidFill>
                <a:srgbClr val="008000"/>
              </a:solidFill>
            </a:endParaRPr>
          </a:p>
          <a:p>
            <a:pPr algn="ctr"/>
            <a:r>
              <a:rPr lang="fr-FR" sz="2000" dirty="0">
                <a:solidFill>
                  <a:srgbClr val="008000"/>
                </a:solidFill>
              </a:rPr>
              <a:t>La liste est disponible dans la partie bibliographie du site, et les articles déjà numérisés sont accessibles dans la partie adhérents.</a:t>
            </a:r>
          </a:p>
          <a:p>
            <a:pPr algn="ctr"/>
            <a:endParaRPr lang="fr-FR" sz="2000" dirty="0">
              <a:solidFill>
                <a:srgbClr val="008000"/>
              </a:solidFill>
            </a:endParaRPr>
          </a:p>
          <a:p>
            <a:pPr algn="ctr"/>
            <a:r>
              <a:rPr lang="fr-FR" sz="2000" dirty="0">
                <a:solidFill>
                  <a:srgbClr val="008000"/>
                </a:solidFill>
              </a:rPr>
              <a:t>Si vous disposez de tels fichiers numérisés, ne pas hésiter à nous les adresser, peut-être que nous ne les avons pas... Merci alors de les adresser à </a:t>
            </a:r>
          </a:p>
          <a:p>
            <a:pPr algn="ctr"/>
            <a:endParaRPr lang="fr-FR" dirty="0">
              <a:solidFill>
                <a:srgbClr val="008000"/>
              </a:solidFill>
            </a:endParaRPr>
          </a:p>
          <a:p>
            <a:pPr algn="ctr"/>
            <a:r>
              <a:rPr lang="fr-FR" sz="2400" dirty="0">
                <a:solidFill>
                  <a:srgbClr val="008000"/>
                </a:solidFill>
              </a:rPr>
              <a:t>Florence </a:t>
            </a:r>
            <a:r>
              <a:rPr lang="fr-FR" sz="2400" dirty="0" err="1">
                <a:solidFill>
                  <a:srgbClr val="008000"/>
                </a:solidFill>
              </a:rPr>
              <a:t>Robaut</a:t>
            </a:r>
            <a:endParaRPr lang="fr-FR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875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07774" y="1422944"/>
            <a:ext cx="8712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>
                <a:solidFill>
                  <a:srgbClr val="008000"/>
                </a:solidFill>
              </a:rPr>
              <a:t>Historique microanalyse et sonde de Castaing</a:t>
            </a: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E70BED8-AB27-49F0-BA87-F92366B33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16634" r="8263"/>
          <a:stretch/>
        </p:blipFill>
        <p:spPr>
          <a:xfrm>
            <a:off x="539552" y="1340767"/>
            <a:ext cx="7848872" cy="52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560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642938"/>
            <a:ext cx="65055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481219">
            <a:off x="2640800" y="2928820"/>
            <a:ext cx="4176913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</a:bodyPr>
          <a:lstStyle/>
          <a:p>
            <a:pPr algn="ctr" eaLnBrk="1" hangingPunct="1"/>
            <a:r>
              <a:rPr lang="fr-FR" sz="3200" b="1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r>
              <a:rPr lang="fr-FR" sz="3200" b="1" u="sng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www.gn-me</a:t>
            </a:r>
            <a:r>
              <a:rPr lang="fr-FR" sz="3200" b="1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b</a:t>
            </a:r>
            <a:r>
              <a:rPr lang="fr-FR" sz="3200" b="1" u="sng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  <a:hlinkClick r:id="rId3"/>
              </a:rPr>
              <a:t>a.org</a:t>
            </a:r>
            <a:r>
              <a:rPr lang="fr-FR" sz="3200" b="1" dirty="0">
                <a:ln w="18000">
                  <a:solidFill>
                    <a:srgbClr val="3333FF"/>
                  </a:solidFill>
                  <a:prstDash val="solid"/>
                  <a:miter lim="800000"/>
                </a:ln>
                <a:noFill/>
              </a:rPr>
              <a:t>  </a:t>
            </a:r>
            <a:endParaRPr lang="fr-FR" sz="4000" b="1" dirty="0">
              <a:ln w="18000">
                <a:solidFill>
                  <a:srgbClr val="3333FF"/>
                </a:solidFill>
                <a:prstDash val="solid"/>
                <a:miter lim="800000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472544" y="2565400"/>
            <a:ext cx="631480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de décembre 2020 à décembre 2021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54154" y="2349500"/>
            <a:ext cx="3775393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2020 – 2021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2020 - 30 septembre 2021)</a:t>
            </a:r>
          </a:p>
        </p:txBody>
      </p:sp>
    </p:spTree>
    <p:extLst>
      <p:ext uri="{BB962C8B-B14F-4D97-AF65-F5344CB8AC3E}">
        <p14:creationId xmlns:p14="http://schemas.microsoft.com/office/powerpoint/2010/main" val="352938422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4247" y="2132856"/>
            <a:ext cx="8784976" cy="1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Le GN-MEBA est associé à la SFP (Société Française de Physique) – Division Thématique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Le GN-MEBA gère et reçoit les cotisations et en reverse 35% à la SFP.</a:t>
            </a:r>
          </a:p>
          <a:p>
            <a:pPr marL="457200" lvl="1" indent="0" eaLnBrk="1" hangingPunct="1">
              <a:lnSpc>
                <a:spcPct val="120000"/>
              </a:lnSpc>
              <a:spcAft>
                <a:spcPts val="600"/>
              </a:spcAft>
            </a:pPr>
            <a:r>
              <a:rPr lang="fr-FR" sz="1400" dirty="0">
                <a:solidFill>
                  <a:srgbClr val="008000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Les membres cotisants du GN-MEBA sont membres SFP.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  <a:latin typeface="+mn-lt"/>
              </a:rPr>
              <a:t> Le montant de la cotisation GN-MEBA est de 115 euros depuis 2020.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u="sng" dirty="0">
                <a:solidFill>
                  <a:srgbClr val="008000"/>
                </a:solidFill>
                <a:latin typeface="+mn-lt"/>
              </a:rPr>
              <a:t> En tant que membre SFP, vous pouvez bénéficier de différents avantages (bourse, prix, etc...) ne pas hésiter aussi à aller sur leur site.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31529" y="1379502"/>
            <a:ext cx="4932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u="sng" dirty="0">
                <a:solidFill>
                  <a:srgbClr val="008000"/>
                </a:solidFill>
                <a:latin typeface="Arial Black" pitchFamily="34" charset="0"/>
              </a:rPr>
              <a:t>Quelques rappels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4247" y="4221088"/>
            <a:ext cx="8784976" cy="17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b="1" dirty="0">
                <a:solidFill>
                  <a:srgbClr val="008000"/>
                </a:solidFill>
                <a:latin typeface="+mn-lt"/>
              </a:rPr>
              <a:t>Site web SFP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u="sng" dirty="0">
                <a:solidFill>
                  <a:srgbClr val="3333FF"/>
                </a:solidFill>
                <a:latin typeface="+mn-lt"/>
              </a:rPr>
              <a:t>http://www.sfpnet.fr</a:t>
            </a:r>
            <a:r>
              <a:rPr lang="fr-FR" sz="1400" dirty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- LOGIN pour l’accès restreint = </a:t>
            </a:r>
            <a:r>
              <a:rPr lang="fr-FR" sz="1400" dirty="0" err="1">
                <a:solidFill>
                  <a:srgbClr val="008000"/>
                </a:solidFill>
                <a:latin typeface="+mn-lt"/>
              </a:rPr>
              <a:t>sfpxxxxx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, </a:t>
            </a:r>
            <a:r>
              <a:rPr lang="fr-FR" sz="1400" i="1" dirty="0">
                <a:solidFill>
                  <a:srgbClr val="008000"/>
                </a:solidFill>
                <a:latin typeface="+mn-lt"/>
              </a:rPr>
              <a:t>où </a:t>
            </a:r>
            <a:r>
              <a:rPr lang="fr-FR" sz="1400" i="1" dirty="0" err="1">
                <a:solidFill>
                  <a:srgbClr val="008000"/>
                </a:solidFill>
                <a:latin typeface="+mn-lt"/>
              </a:rPr>
              <a:t>xxxxx</a:t>
            </a:r>
            <a:r>
              <a:rPr lang="fr-FR" sz="1400" i="1" dirty="0">
                <a:solidFill>
                  <a:srgbClr val="008000"/>
                </a:solidFill>
                <a:latin typeface="+mn-lt"/>
              </a:rPr>
              <a:t> est le numéro d’adhérent,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mot de passe à demander directement à la SFP. 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  <a:buFontTx/>
              <a:buChar char="•"/>
            </a:pPr>
            <a:r>
              <a:rPr lang="fr-FR" sz="1400" b="1" dirty="0">
                <a:solidFill>
                  <a:srgbClr val="008000"/>
                </a:solidFill>
                <a:latin typeface="+mn-lt"/>
              </a:rPr>
              <a:t> Site web GN-MEBA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1800"/>
              </a:spcAft>
              <a:buFontTx/>
              <a:buChar char="•"/>
            </a:pPr>
            <a:r>
              <a:rPr lang="fr-FR" sz="1400" u="sng" dirty="0">
                <a:solidFill>
                  <a:srgbClr val="3333FF"/>
                </a:solidFill>
                <a:latin typeface="+mn-lt"/>
              </a:rPr>
              <a:t>http://www.gn-meba.org</a:t>
            </a:r>
            <a:r>
              <a:rPr lang="fr-FR" sz="1400" dirty="0">
                <a:solidFill>
                  <a:srgbClr val="3333FF"/>
                </a:solidFill>
                <a:latin typeface="+mn-lt"/>
              </a:rPr>
              <a:t> </a:t>
            </a:r>
            <a:r>
              <a:rPr lang="fr-FR" sz="1400" i="1" dirty="0">
                <a:solidFill>
                  <a:srgbClr val="008000"/>
                </a:solidFill>
                <a:latin typeface="+mn-lt"/>
              </a:rPr>
              <a:t>-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LOGIN et mot de passe </a:t>
            </a:r>
            <a:r>
              <a:rPr lang="fr-FR" sz="1400" dirty="0">
                <a:solidFill>
                  <a:srgbClr val="008000"/>
                </a:solidFill>
              </a:rPr>
              <a:t>pour l’accès restreint </a:t>
            </a:r>
            <a:r>
              <a:rPr lang="fr-FR" sz="1400" dirty="0">
                <a:solidFill>
                  <a:srgbClr val="008000"/>
                </a:solidFill>
                <a:latin typeface="+mn-lt"/>
              </a:rPr>
              <a:t>sont envoyés à réception du paiement de votre cotisation ou à demander à </a:t>
            </a:r>
            <a:r>
              <a:rPr lang="fr-FR" sz="1400" u="sng" dirty="0">
                <a:solidFill>
                  <a:srgbClr val="008000"/>
                </a:solidFill>
                <a:latin typeface="+mn-lt"/>
              </a:rPr>
              <a:t>postmaster@gn-meba.org</a:t>
            </a:r>
            <a:endParaRPr lang="fr-FR" sz="1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C1C4E15-D910-4E2B-BD2D-EE5A27CE9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86" y="5993296"/>
            <a:ext cx="8784976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b="1" dirty="0">
                <a:solidFill>
                  <a:srgbClr val="008000"/>
                </a:solidFill>
                <a:latin typeface="+mn-lt"/>
              </a:rPr>
              <a:t> 2023-150 ans de la SFP : </a:t>
            </a:r>
          </a:p>
          <a:p>
            <a:pPr marL="628650" lvl="1" indent="-144000" eaLnBrk="1" hangingPunct="1">
              <a:lnSpc>
                <a:spcPct val="120000"/>
              </a:lnSpc>
              <a:spcAft>
                <a:spcPts val="600"/>
              </a:spcAft>
              <a:buFontTx/>
              <a:buChar char="•"/>
            </a:pPr>
            <a:r>
              <a:rPr lang="fr-FR" sz="1400" u="sng" dirty="0">
                <a:solidFill>
                  <a:srgbClr val="3333FF"/>
                </a:solidFill>
                <a:latin typeface="+mn-lt"/>
              </a:rPr>
              <a:t>Grand nombre d’activité </a:t>
            </a:r>
            <a:r>
              <a:rPr lang="fr-FR" sz="1400" dirty="0">
                <a:solidFill>
                  <a:srgbClr val="008000"/>
                </a:solidFill>
              </a:rPr>
              <a:t>– conférences, ouvrage, écoles (2023-2024 année de la physique) </a:t>
            </a:r>
            <a:endParaRPr lang="fr-FR" sz="1400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103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4" y="1273795"/>
            <a:ext cx="8476027" cy="48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498454" y="2881432"/>
            <a:ext cx="1009650" cy="21600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91668" y="269830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2019 au 30 septembre 2020</a:t>
            </a:r>
            <a:r>
              <a:rPr lang="fr-FR" sz="1600" dirty="0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082630" y="1893217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6154638" y="4115616"/>
            <a:ext cx="1009650" cy="216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2694600" y="1652607"/>
            <a:ext cx="2743034" cy="604169"/>
            <a:chOff x="2771775" y="1629444"/>
            <a:chExt cx="2743034" cy="604169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2771775" y="1944688"/>
              <a:ext cx="1657350" cy="288925"/>
            </a:xfrm>
            <a:prstGeom prst="wedgeRectCallout">
              <a:avLst>
                <a:gd name="adj1" fmla="val 56704"/>
                <a:gd name="adj2" fmla="val -109889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115 cotisations</a:t>
              </a: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505159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" name="Text Box 265"/>
          <p:cNvSpPr txBox="1">
            <a:spLocks noChangeArrowheads="1"/>
          </p:cNvSpPr>
          <p:nvPr/>
        </p:nvSpPr>
        <p:spPr bwMode="auto">
          <a:xfrm>
            <a:off x="7126148" y="5773448"/>
            <a:ext cx="16129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>
                <a:latin typeface="Arial Black" pitchFamily="34" charset="0"/>
              </a:rPr>
              <a:t>+ 9 464.93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528570" y="4653136"/>
            <a:ext cx="1223064" cy="864096"/>
            <a:chOff x="3528570" y="4653136"/>
            <a:chExt cx="1223064" cy="864096"/>
          </a:xfrm>
        </p:grpSpPr>
        <p:sp>
          <p:nvSpPr>
            <p:cNvPr id="4" name="Accolade ouvrante 3"/>
            <p:cNvSpPr/>
            <p:nvPr/>
          </p:nvSpPr>
          <p:spPr>
            <a:xfrm>
              <a:off x="4571999" y="4653136"/>
              <a:ext cx="179635" cy="864096"/>
            </a:xfrm>
            <a:prstGeom prst="leftBrace">
              <a:avLst>
                <a:gd name="adj1" fmla="val 34107"/>
                <a:gd name="adj2" fmla="val 50000"/>
              </a:avLst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528570" y="4946684"/>
              <a:ext cx="10919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00FF"/>
                  </a:solidFill>
                </a:rPr>
                <a:t>Effet </a:t>
              </a:r>
              <a:r>
                <a:rPr lang="fr-FR" sz="1200" b="1" dirty="0" err="1">
                  <a:solidFill>
                    <a:srgbClr val="0000FF"/>
                  </a:solidFill>
                </a:rPr>
                <a:t>Covid</a:t>
              </a:r>
              <a:r>
                <a:rPr lang="fr-FR" sz="1200" b="1" dirty="0">
                  <a:solidFill>
                    <a:srgbClr val="0000FF"/>
                  </a:solidFill>
                </a:rPr>
                <a:t>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182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732" grpId="0" animBg="1"/>
      <p:bldP spid="30732" grpId="1" animBg="1"/>
      <p:bldP spid="21" grpId="0" animBg="1"/>
      <p:bldP spid="21" grpId="1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-33536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:</a:t>
            </a: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AU COURS DES  ANNEES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872738" y="5586080"/>
            <a:ext cx="774186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b="1" dirty="0">
                <a:solidFill>
                  <a:srgbClr val="333399"/>
                </a:solidFill>
              </a:rPr>
              <a:t>La cotisation annuelle reste fixée à 115 € pour 2022 </a:t>
            </a:r>
          </a:p>
        </p:txBody>
      </p:sp>
      <p:sp>
        <p:nvSpPr>
          <p:cNvPr id="2" name="Flèche droite rayée 1"/>
          <p:cNvSpPr/>
          <p:nvPr/>
        </p:nvSpPr>
        <p:spPr>
          <a:xfrm>
            <a:off x="318893" y="5682222"/>
            <a:ext cx="360040" cy="288032"/>
          </a:xfrm>
          <a:prstGeom prst="stripedRightArrow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37696" y="6140817"/>
            <a:ext cx="3082895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i="1" dirty="0">
                <a:solidFill>
                  <a:srgbClr val="333399"/>
                </a:solidFill>
              </a:rPr>
              <a:t>(dont 40 € reversé à la SFP)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4" y="1656873"/>
            <a:ext cx="7549715" cy="404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0481219">
            <a:off x="2762580" y="2242311"/>
            <a:ext cx="5287794" cy="601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3200" b="1" dirty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3200" b="1" u="sng" dirty="0">
                <a:ln w="11430"/>
                <a:solidFill>
                  <a:srgbClr val="AC03B9"/>
                </a:solidFill>
              </a:rPr>
              <a:t>Approbation du budget ?</a:t>
            </a:r>
          </a:p>
        </p:txBody>
      </p:sp>
    </p:spTree>
    <p:extLst>
      <p:ext uri="{BB962C8B-B14F-4D97-AF65-F5344CB8AC3E}">
        <p14:creationId xmlns:p14="http://schemas.microsoft.com/office/powerpoint/2010/main" val="2283434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932040" y="4135720"/>
            <a:ext cx="419473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400" i="1" dirty="0">
                <a:solidFill>
                  <a:srgbClr val="008000"/>
                </a:solidFill>
              </a:rPr>
              <a:t>                       et aussi </a:t>
            </a:r>
          </a:p>
          <a:p>
            <a:pPr eaLnBrk="1" hangingPunct="1">
              <a:lnSpc>
                <a:spcPct val="120000"/>
              </a:lnSpc>
            </a:pPr>
            <a:endParaRPr lang="fr-FR" sz="14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Emmanuel </a:t>
            </a:r>
            <a:r>
              <a:rPr lang="fr-FR" sz="1400" dirty="0" err="1">
                <a:solidFill>
                  <a:srgbClr val="008000"/>
                </a:solidFill>
              </a:rPr>
              <a:t>Cadel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Rouen)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Philippe </a:t>
            </a:r>
            <a:r>
              <a:rPr lang="fr-FR" sz="1400" dirty="0" err="1">
                <a:solidFill>
                  <a:srgbClr val="008000"/>
                </a:solidFill>
              </a:rPr>
              <a:t>Hallegot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(L’</a:t>
            </a:r>
            <a:r>
              <a:rPr lang="fr-FR" sz="1200" i="1" dirty="0" err="1">
                <a:solidFill>
                  <a:srgbClr val="008000"/>
                </a:solidFill>
              </a:rPr>
              <a:t>Oreal</a:t>
            </a:r>
            <a:r>
              <a:rPr lang="fr-FR" sz="1200" i="1" dirty="0">
                <a:solidFill>
                  <a:srgbClr val="008000"/>
                </a:solidFill>
              </a:rPr>
              <a:t>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Alain </a:t>
            </a:r>
            <a:r>
              <a:rPr lang="fr-FR" sz="1400" dirty="0" err="1">
                <a:solidFill>
                  <a:srgbClr val="008000"/>
                </a:solidFill>
              </a:rPr>
              <a:t>Jadin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(CERTECH)</a:t>
            </a:r>
            <a:endParaRPr lang="fr-FR" sz="14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Jean-Pierre </a:t>
            </a:r>
            <a:r>
              <a:rPr lang="fr-FR" sz="1400" dirty="0" err="1">
                <a:solidFill>
                  <a:srgbClr val="008000"/>
                </a:solidFill>
              </a:rPr>
              <a:t>Lechaire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(retraité CNRS, UPMC)</a:t>
            </a:r>
            <a:endParaRPr lang="fr-FR" sz="14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Christian Mathieu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Artois)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Sébastien </a:t>
            </a:r>
            <a:r>
              <a:rPr lang="fr-FR" sz="1400" dirty="0" err="1">
                <a:solidFill>
                  <a:srgbClr val="008000"/>
                </a:solidFill>
              </a:rPr>
              <a:t>Pairis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Institut Néel Grenoble)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Jacky </a:t>
            </a:r>
            <a:r>
              <a:rPr lang="fr-FR" sz="1400" dirty="0" err="1">
                <a:solidFill>
                  <a:srgbClr val="008000"/>
                </a:solidFill>
              </a:rPr>
              <a:t>Ruste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(retraité EDF)</a:t>
            </a:r>
            <a:endParaRPr lang="fr-FR" sz="14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 Guillaume </a:t>
            </a:r>
            <a:r>
              <a:rPr lang="fr-FR" sz="1400" dirty="0" err="1">
                <a:solidFill>
                  <a:srgbClr val="008000"/>
                </a:solidFill>
              </a:rPr>
              <a:t>Wille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(BRGM)</a:t>
            </a: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21300" y="116632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Conseil d’Administration 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000" dirty="0">
                <a:solidFill>
                  <a:srgbClr val="008000"/>
                </a:solidFill>
              </a:rPr>
              <a:t>(17 membres selon le vote du 3 juin 2021)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-1545" y="2060848"/>
            <a:ext cx="6179148" cy="30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président :</a:t>
            </a:r>
            <a:r>
              <a:rPr lang="fr-FR" sz="1400" dirty="0">
                <a:solidFill>
                  <a:srgbClr val="008000"/>
                </a:solidFill>
              </a:rPr>
              <a:t>	François </a:t>
            </a:r>
            <a:r>
              <a:rPr lang="fr-FR" sz="1400" dirty="0" err="1">
                <a:solidFill>
                  <a:srgbClr val="008000"/>
                </a:solidFill>
              </a:rPr>
              <a:t>Brisset</a:t>
            </a:r>
            <a:r>
              <a:rPr lang="fr-FR" sz="1400" dirty="0">
                <a:solidFill>
                  <a:srgbClr val="008000"/>
                </a:solidFill>
              </a:rPr>
              <a:t>  </a:t>
            </a:r>
            <a:r>
              <a:rPr lang="fr-FR" sz="1200" i="1" dirty="0">
                <a:solidFill>
                  <a:srgbClr val="008000"/>
                </a:solidFill>
              </a:rPr>
              <a:t>(CNRS, 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Paris Sud)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vice-présidents :	</a:t>
            </a:r>
            <a:r>
              <a:rPr lang="fr-FR" sz="1400" dirty="0">
                <a:solidFill>
                  <a:srgbClr val="008000"/>
                </a:solidFill>
              </a:rPr>
              <a:t>Florence </a:t>
            </a:r>
            <a:r>
              <a:rPr lang="fr-FR" sz="1400" dirty="0" err="1">
                <a:solidFill>
                  <a:srgbClr val="008000"/>
                </a:solidFill>
              </a:rPr>
              <a:t>Robaut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SIMaP</a:t>
            </a:r>
            <a:r>
              <a:rPr lang="fr-FR" sz="1200" i="1" dirty="0">
                <a:solidFill>
                  <a:srgbClr val="008000"/>
                </a:solidFill>
              </a:rPr>
              <a:t>,, Grenoble INP)</a:t>
            </a:r>
            <a:br>
              <a:rPr lang="fr-FR" sz="1400" dirty="0">
                <a:solidFill>
                  <a:srgbClr val="008000"/>
                </a:solidFill>
              </a:rPr>
            </a:br>
            <a:r>
              <a:rPr lang="fr-FR" sz="1400" dirty="0">
                <a:solidFill>
                  <a:srgbClr val="008000"/>
                </a:solidFill>
              </a:rPr>
              <a:t>	Philippe </a:t>
            </a:r>
            <a:r>
              <a:rPr lang="fr-FR" sz="1400" dirty="0" err="1">
                <a:solidFill>
                  <a:srgbClr val="008000"/>
                </a:solidFill>
              </a:rPr>
              <a:t>Jonnard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Sorbonne 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Paris)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trésorière :</a:t>
            </a:r>
            <a:r>
              <a:rPr lang="fr-FR" sz="1400" dirty="0">
                <a:solidFill>
                  <a:srgbClr val="008000"/>
                </a:solidFill>
              </a:rPr>
              <a:t>	Monique Repoux </a:t>
            </a:r>
            <a:r>
              <a:rPr lang="fr-FR" sz="1200" i="1" dirty="0">
                <a:solidFill>
                  <a:srgbClr val="008000"/>
                </a:solidFill>
              </a:rPr>
              <a:t>(retraitée CNRS, </a:t>
            </a:r>
            <a:r>
              <a:rPr lang="fr-FR" sz="1200" i="1" dirty="0" err="1">
                <a:solidFill>
                  <a:srgbClr val="008000"/>
                </a:solidFill>
              </a:rPr>
              <a:t>MinesParistech</a:t>
            </a:r>
            <a:r>
              <a:rPr lang="fr-FR" sz="1200" i="1" dirty="0">
                <a:solidFill>
                  <a:srgbClr val="008000"/>
                </a:solidFill>
              </a:rPr>
              <a:t> 06)</a:t>
            </a:r>
            <a:endParaRPr lang="fr-FR" sz="1400" i="1" dirty="0">
              <a:solidFill>
                <a:srgbClr val="008000"/>
              </a:solidFill>
            </a:endParaRP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 trésorière adjointe :	Christine Gendarme </a:t>
            </a:r>
            <a:r>
              <a:rPr lang="fr-FR" sz="1200" i="1" dirty="0">
                <a:solidFill>
                  <a:srgbClr val="008000"/>
                </a:solidFill>
              </a:rPr>
              <a:t>(CC3M Nancy)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secrétaire :	</a:t>
            </a:r>
            <a:r>
              <a:rPr lang="fr-FR" sz="1400" dirty="0">
                <a:solidFill>
                  <a:srgbClr val="008000"/>
                </a:solidFill>
              </a:rPr>
              <a:t>Denis Boivin </a:t>
            </a:r>
            <a:r>
              <a:rPr lang="fr-FR" sz="1200" i="1" dirty="0">
                <a:solidFill>
                  <a:srgbClr val="008000"/>
                </a:solidFill>
              </a:rPr>
              <a:t>(</a:t>
            </a:r>
            <a:r>
              <a:rPr lang="fr-FR" sz="1200" i="1" dirty="0" err="1">
                <a:solidFill>
                  <a:srgbClr val="008000"/>
                </a:solidFill>
              </a:rPr>
              <a:t>Onera</a:t>
            </a:r>
            <a:r>
              <a:rPr lang="fr-FR" sz="1200" i="1" dirty="0">
                <a:solidFill>
                  <a:srgbClr val="008000"/>
                </a:solidFill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400" i="1" dirty="0">
                <a:solidFill>
                  <a:srgbClr val="008000"/>
                </a:solidFill>
              </a:rPr>
              <a:t> secrétaires adjointes :	</a:t>
            </a:r>
            <a:r>
              <a:rPr lang="fr-FR" sz="1400" dirty="0" err="1">
                <a:solidFill>
                  <a:srgbClr val="008000"/>
                </a:solidFill>
              </a:rPr>
              <a:t>Marie-Éline</a:t>
            </a:r>
            <a:r>
              <a:rPr lang="fr-FR" sz="1400" dirty="0">
                <a:solidFill>
                  <a:srgbClr val="008000"/>
                </a:solidFill>
              </a:rPr>
              <a:t> Couturier </a:t>
            </a:r>
            <a:r>
              <a:rPr lang="fr-FR" sz="1200" i="1" dirty="0">
                <a:solidFill>
                  <a:srgbClr val="008000"/>
                </a:solidFill>
              </a:rPr>
              <a:t>(SFC)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tabLst>
                <a:tab pos="1882775" algn="l"/>
              </a:tabLst>
            </a:pPr>
            <a:r>
              <a:rPr lang="fr-FR" sz="1400" dirty="0">
                <a:solidFill>
                  <a:srgbClr val="008000"/>
                </a:solidFill>
              </a:rPr>
              <a:t>	</a:t>
            </a:r>
            <a:r>
              <a:rPr lang="fr-FR" sz="1400" dirty="0" err="1">
                <a:solidFill>
                  <a:srgbClr val="008000"/>
                </a:solidFill>
              </a:rPr>
              <a:t>Imène</a:t>
            </a:r>
            <a:r>
              <a:rPr lang="fr-FR" sz="1400" dirty="0">
                <a:solidFill>
                  <a:srgbClr val="008000"/>
                </a:solidFill>
              </a:rPr>
              <a:t> Estève </a:t>
            </a:r>
            <a:r>
              <a:rPr lang="fr-FR" sz="1200" i="1" dirty="0">
                <a:solidFill>
                  <a:srgbClr val="008000"/>
                </a:solidFill>
              </a:rPr>
              <a:t>(CNRS, Sorbonne </a:t>
            </a:r>
            <a:r>
              <a:rPr lang="fr-FR" sz="1200" i="1" dirty="0" err="1">
                <a:solidFill>
                  <a:srgbClr val="008000"/>
                </a:solidFill>
              </a:rPr>
              <a:t>Univ</a:t>
            </a:r>
            <a:r>
              <a:rPr lang="fr-FR" sz="1200" i="1" dirty="0">
                <a:solidFill>
                  <a:srgbClr val="008000"/>
                </a:solidFill>
              </a:rPr>
              <a:t>. Paris)</a:t>
            </a:r>
          </a:p>
          <a:p>
            <a:pPr marL="0" lvl="1" eaLnBrk="1" hangingPunct="1">
              <a:lnSpc>
                <a:spcPct val="120000"/>
              </a:lnSpc>
              <a:spcBef>
                <a:spcPts val="0"/>
              </a:spcBef>
              <a:buFontTx/>
              <a:buChar char="•"/>
              <a:tabLst>
                <a:tab pos="1882775" algn="l"/>
              </a:tabLst>
            </a:pPr>
            <a:r>
              <a:rPr lang="fr-FR" sz="1200" i="1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webmaster :</a:t>
            </a:r>
            <a:r>
              <a:rPr lang="fr-FR" sz="1200" i="1" dirty="0">
                <a:solidFill>
                  <a:srgbClr val="008000"/>
                </a:solidFill>
              </a:rPr>
              <a:t>	</a:t>
            </a:r>
            <a:r>
              <a:rPr lang="fr-FR" sz="1400" dirty="0">
                <a:solidFill>
                  <a:srgbClr val="008000"/>
                </a:solidFill>
              </a:rPr>
              <a:t>Fabrice </a:t>
            </a:r>
            <a:r>
              <a:rPr lang="fr-FR" sz="1400" dirty="0" err="1">
                <a:solidFill>
                  <a:srgbClr val="008000"/>
                </a:solidFill>
              </a:rPr>
              <a:t>Gaslain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200" i="1" dirty="0">
                <a:solidFill>
                  <a:srgbClr val="008000"/>
                </a:solidFill>
              </a:rPr>
              <a:t>(CNRS, </a:t>
            </a:r>
            <a:r>
              <a:rPr lang="fr-FR" sz="1200" i="1" dirty="0" err="1">
                <a:solidFill>
                  <a:srgbClr val="008000"/>
                </a:solidFill>
              </a:rPr>
              <a:t>MinesParistech</a:t>
            </a:r>
            <a:r>
              <a:rPr lang="fr-FR" sz="1200" i="1" dirty="0">
                <a:solidFill>
                  <a:srgbClr val="008000"/>
                </a:solidFill>
              </a:rPr>
              <a:t> Evry)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endParaRPr lang="fr-FR" sz="1200" i="1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fr-FR" sz="1400" dirty="0">
                <a:solidFill>
                  <a:srgbClr val="00800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2091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755576" y="1412776"/>
            <a:ext cx="7920880" cy="496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Denis Boivin (</a:t>
            </a:r>
            <a:r>
              <a:rPr lang="fr-FR" sz="1400" dirty="0" err="1">
                <a:solidFill>
                  <a:srgbClr val="008000"/>
                </a:solidFill>
              </a:rPr>
              <a:t>Onera</a:t>
            </a:r>
            <a:r>
              <a:rPr lang="fr-FR" sz="1400" dirty="0">
                <a:solidFill>
                  <a:srgbClr val="008000"/>
                </a:solidFill>
              </a:rPr>
              <a:t>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François </a:t>
            </a:r>
            <a:r>
              <a:rPr lang="fr-FR" sz="1400" dirty="0" err="1">
                <a:solidFill>
                  <a:srgbClr val="008000"/>
                </a:solidFill>
              </a:rPr>
              <a:t>Brisset</a:t>
            </a:r>
            <a:r>
              <a:rPr lang="fr-FR" sz="1400" dirty="0">
                <a:solidFill>
                  <a:srgbClr val="008000"/>
                </a:solidFill>
              </a:rPr>
              <a:t>  (CNRS, </a:t>
            </a:r>
            <a:r>
              <a:rPr lang="fr-FR" sz="1400" dirty="0" err="1">
                <a:solidFill>
                  <a:srgbClr val="008000"/>
                </a:solidFill>
              </a:rPr>
              <a:t>Univ</a:t>
            </a:r>
            <a:r>
              <a:rPr lang="fr-FR" sz="1400" dirty="0">
                <a:solidFill>
                  <a:srgbClr val="008000"/>
                </a:solidFill>
              </a:rPr>
              <a:t>. Paris Sud)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Emmanuel </a:t>
            </a:r>
            <a:r>
              <a:rPr lang="fr-FR" sz="1400" dirty="0" err="1">
                <a:solidFill>
                  <a:srgbClr val="008000"/>
                </a:solidFill>
              </a:rPr>
              <a:t>Cadel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</a:t>
            </a:r>
            <a:r>
              <a:rPr lang="fr-FR" sz="1400" i="1" dirty="0" err="1">
                <a:solidFill>
                  <a:srgbClr val="008000"/>
                </a:solidFill>
              </a:rPr>
              <a:t>Univ</a:t>
            </a:r>
            <a:r>
              <a:rPr lang="fr-FR" sz="1400" i="1" dirty="0">
                <a:solidFill>
                  <a:srgbClr val="008000"/>
                </a:solidFill>
              </a:rPr>
              <a:t>. Rouen)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8000"/>
                </a:solidFill>
              </a:rPr>
              <a:t>Marie-Éline</a:t>
            </a:r>
            <a:r>
              <a:rPr lang="fr-FR" sz="1400" dirty="0">
                <a:solidFill>
                  <a:srgbClr val="008000"/>
                </a:solidFill>
              </a:rPr>
              <a:t> Couturier (SFC)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8000"/>
                </a:solidFill>
              </a:rPr>
              <a:t>Imène</a:t>
            </a:r>
            <a:r>
              <a:rPr lang="fr-FR" sz="1400" dirty="0">
                <a:solidFill>
                  <a:srgbClr val="008000"/>
                </a:solidFill>
              </a:rPr>
              <a:t> Estève (CNRS, Sorbonne </a:t>
            </a:r>
            <a:r>
              <a:rPr lang="fr-FR" sz="1400" dirty="0" err="1">
                <a:solidFill>
                  <a:srgbClr val="008000"/>
                </a:solidFill>
              </a:rPr>
              <a:t>Univ</a:t>
            </a:r>
            <a:r>
              <a:rPr lang="fr-FR" sz="1400" dirty="0">
                <a:solidFill>
                  <a:srgbClr val="008000"/>
                </a:solidFill>
              </a:rPr>
              <a:t>. Paris)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Fabrice </a:t>
            </a:r>
            <a:r>
              <a:rPr lang="fr-FR" sz="1400" dirty="0" err="1">
                <a:solidFill>
                  <a:srgbClr val="008000"/>
                </a:solidFill>
              </a:rPr>
              <a:t>Gaslain</a:t>
            </a:r>
            <a:r>
              <a:rPr lang="fr-FR" sz="1400" dirty="0">
                <a:solidFill>
                  <a:srgbClr val="008000"/>
                </a:solidFill>
              </a:rPr>
              <a:t> (CNRS, </a:t>
            </a:r>
            <a:r>
              <a:rPr lang="fr-FR" sz="1400" dirty="0" err="1">
                <a:solidFill>
                  <a:srgbClr val="008000"/>
                </a:solidFill>
              </a:rPr>
              <a:t>MinesParistech</a:t>
            </a:r>
            <a:r>
              <a:rPr lang="fr-FR" sz="1400" dirty="0">
                <a:solidFill>
                  <a:srgbClr val="008000"/>
                </a:solidFill>
              </a:rPr>
              <a:t> Evry)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Christine Gendarme (CC3M Nancy)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Philippe </a:t>
            </a:r>
            <a:r>
              <a:rPr lang="fr-FR" sz="1400" dirty="0" err="1">
                <a:solidFill>
                  <a:srgbClr val="008000"/>
                </a:solidFill>
              </a:rPr>
              <a:t>Hallegot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(L’</a:t>
            </a:r>
            <a:r>
              <a:rPr lang="fr-FR" sz="1400" i="1" dirty="0" err="1">
                <a:solidFill>
                  <a:srgbClr val="008000"/>
                </a:solidFill>
              </a:rPr>
              <a:t>Oreal</a:t>
            </a:r>
            <a:r>
              <a:rPr lang="fr-FR" sz="1400" i="1" dirty="0">
                <a:solidFill>
                  <a:srgbClr val="008000"/>
                </a:solidFill>
              </a:rPr>
              <a:t>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Alain </a:t>
            </a:r>
            <a:r>
              <a:rPr lang="fr-FR" sz="1400" dirty="0" err="1">
                <a:solidFill>
                  <a:srgbClr val="008000"/>
                </a:solidFill>
              </a:rPr>
              <a:t>Jadin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(CERTECH)</a:t>
            </a:r>
            <a:endParaRPr lang="fr-FR" sz="1400" dirty="0">
              <a:solidFill>
                <a:srgbClr val="008000"/>
              </a:solidFill>
            </a:endParaRP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Philippe </a:t>
            </a:r>
            <a:r>
              <a:rPr lang="fr-FR" sz="1400" dirty="0" err="1">
                <a:solidFill>
                  <a:srgbClr val="008000"/>
                </a:solidFill>
              </a:rPr>
              <a:t>Jonnard</a:t>
            </a:r>
            <a:r>
              <a:rPr lang="fr-FR" sz="1400" dirty="0">
                <a:solidFill>
                  <a:srgbClr val="008000"/>
                </a:solidFill>
              </a:rPr>
              <a:t> (CNRS, Sorbonne </a:t>
            </a:r>
            <a:r>
              <a:rPr lang="fr-FR" sz="1400" dirty="0" err="1">
                <a:solidFill>
                  <a:srgbClr val="008000"/>
                </a:solidFill>
              </a:rPr>
              <a:t>Univ</a:t>
            </a:r>
            <a:r>
              <a:rPr lang="fr-FR" sz="1400" dirty="0">
                <a:solidFill>
                  <a:srgbClr val="008000"/>
                </a:solidFill>
              </a:rPr>
              <a:t>. Paris)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Christian Mathieu </a:t>
            </a:r>
            <a:r>
              <a:rPr lang="fr-FR" sz="1400" i="1" dirty="0">
                <a:solidFill>
                  <a:srgbClr val="008000"/>
                </a:solidFill>
              </a:rPr>
              <a:t>(</a:t>
            </a:r>
            <a:r>
              <a:rPr lang="fr-FR" sz="1400" i="1" dirty="0" err="1">
                <a:solidFill>
                  <a:srgbClr val="008000"/>
                </a:solidFill>
              </a:rPr>
              <a:t>Univ</a:t>
            </a:r>
            <a:r>
              <a:rPr lang="fr-FR" sz="1400" i="1" dirty="0">
                <a:solidFill>
                  <a:srgbClr val="008000"/>
                </a:solidFill>
              </a:rPr>
              <a:t>. Artois)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Sébastien </a:t>
            </a:r>
            <a:r>
              <a:rPr lang="fr-FR" sz="1400" dirty="0" err="1">
                <a:solidFill>
                  <a:srgbClr val="008000"/>
                </a:solidFill>
              </a:rPr>
              <a:t>Pairis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(CNRS, Institut Néel Grenoble)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Monique </a:t>
            </a:r>
            <a:r>
              <a:rPr lang="fr-FR" sz="1400" dirty="0" err="1">
                <a:solidFill>
                  <a:srgbClr val="008000"/>
                </a:solidFill>
              </a:rPr>
              <a:t>Repoux</a:t>
            </a:r>
            <a:r>
              <a:rPr lang="fr-FR" sz="1400" dirty="0">
                <a:solidFill>
                  <a:srgbClr val="008000"/>
                </a:solidFill>
              </a:rPr>
              <a:t> (retraitée CNRS, </a:t>
            </a:r>
            <a:r>
              <a:rPr lang="fr-FR" sz="1400" dirty="0" err="1">
                <a:solidFill>
                  <a:srgbClr val="008000"/>
                </a:solidFill>
              </a:rPr>
              <a:t>MinesParistech</a:t>
            </a:r>
            <a:r>
              <a:rPr lang="fr-FR" sz="1400" dirty="0">
                <a:solidFill>
                  <a:srgbClr val="008000"/>
                </a:solidFill>
              </a:rPr>
              <a:t> 06)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Florence </a:t>
            </a:r>
            <a:r>
              <a:rPr lang="fr-FR" sz="1400" dirty="0" err="1">
                <a:solidFill>
                  <a:srgbClr val="008000"/>
                </a:solidFill>
              </a:rPr>
              <a:t>Robaut</a:t>
            </a:r>
            <a:r>
              <a:rPr lang="fr-FR" sz="1400" dirty="0">
                <a:solidFill>
                  <a:srgbClr val="008000"/>
                </a:solidFill>
              </a:rPr>
              <a:t>  (</a:t>
            </a:r>
            <a:r>
              <a:rPr lang="fr-FR" sz="1400" dirty="0" err="1">
                <a:solidFill>
                  <a:srgbClr val="008000"/>
                </a:solidFill>
              </a:rPr>
              <a:t>SIMaP</a:t>
            </a:r>
            <a:r>
              <a:rPr lang="fr-FR" sz="1400" dirty="0">
                <a:solidFill>
                  <a:srgbClr val="008000"/>
                </a:solidFill>
              </a:rPr>
              <a:t>,, Grenoble INP)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Jacky </a:t>
            </a:r>
            <a:r>
              <a:rPr lang="fr-FR" sz="1400" dirty="0" err="1">
                <a:solidFill>
                  <a:srgbClr val="008000"/>
                </a:solidFill>
              </a:rPr>
              <a:t>Ruste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(retraité EDF)</a:t>
            </a:r>
            <a:endParaRPr lang="fr-FR" sz="1400" dirty="0">
              <a:solidFill>
                <a:srgbClr val="008000"/>
              </a:solidFill>
            </a:endParaRP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8000"/>
                </a:solidFill>
              </a:rPr>
              <a:t>Guillaume </a:t>
            </a:r>
            <a:r>
              <a:rPr lang="fr-FR" sz="1400" dirty="0" err="1">
                <a:solidFill>
                  <a:srgbClr val="008000"/>
                </a:solidFill>
              </a:rPr>
              <a:t>Wille</a:t>
            </a:r>
            <a:r>
              <a:rPr lang="fr-FR" sz="1400" dirty="0">
                <a:solidFill>
                  <a:srgbClr val="008000"/>
                </a:solidFill>
              </a:rPr>
              <a:t> </a:t>
            </a:r>
            <a:r>
              <a:rPr lang="fr-FR" sz="1400" i="1" dirty="0">
                <a:solidFill>
                  <a:srgbClr val="008000"/>
                </a:solidFill>
              </a:rPr>
              <a:t>(BRGM)</a:t>
            </a:r>
          </a:p>
          <a:p>
            <a:pPr marL="285750" indent="-2857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FR" sz="1400" i="1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fr-FR" sz="1400" i="1" dirty="0">
                <a:solidFill>
                  <a:srgbClr val="008000"/>
                </a:solidFill>
              </a:rPr>
              <a:t>Démission de Jean-Pierre </a:t>
            </a:r>
            <a:r>
              <a:rPr lang="fr-FR" sz="1400" i="1" dirty="0" err="1">
                <a:solidFill>
                  <a:srgbClr val="008000"/>
                </a:solidFill>
              </a:rPr>
              <a:t>Lechaire</a:t>
            </a:r>
            <a:r>
              <a:rPr lang="fr-FR" sz="1400" i="1" dirty="0">
                <a:solidFill>
                  <a:srgbClr val="008000"/>
                </a:solidFill>
              </a:rPr>
              <a:t> (retraité CNRS, UPMC)</a:t>
            </a:r>
            <a:endParaRPr lang="fr-FR" sz="14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fr-FR" sz="14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67544" y="116632"/>
            <a:ext cx="828092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Se présentent au Conseil d’Administration 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</p:txBody>
      </p:sp>
    </p:spTree>
    <p:extLst>
      <p:ext uri="{BB962C8B-B14F-4D97-AF65-F5344CB8AC3E}">
        <p14:creationId xmlns:p14="http://schemas.microsoft.com/office/powerpoint/2010/main" val="3329420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VOTE DU 3 décembre 2021</a:t>
            </a: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116632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insa de ly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Rogner un rectangle avec un coin diagonal 1"/>
          <p:cNvSpPr/>
          <p:nvPr/>
        </p:nvSpPr>
        <p:spPr>
          <a:xfrm flipH="1">
            <a:off x="251520" y="1272914"/>
            <a:ext cx="8568950" cy="46860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Aft>
                <a:spcPts val="2400"/>
              </a:spcAft>
            </a:pPr>
            <a:r>
              <a:rPr lang="fr-FR" sz="2000" b="1" u="sng" dirty="0">
                <a:solidFill>
                  <a:srgbClr val="008000"/>
                </a:solidFill>
              </a:rPr>
              <a:t>Prochains rendez-vous</a:t>
            </a:r>
            <a:endParaRPr lang="fr-FR" sz="2000" b="1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b="1" dirty="0">
                <a:solidFill>
                  <a:srgbClr val="008000"/>
                </a:solidFill>
              </a:rPr>
              <a:t>9 – 10 Juin 2022 à Aix à l’ENSAM</a:t>
            </a:r>
          </a:p>
          <a:p>
            <a:pPr algn="ctr" eaLnBrk="1" hangingPunct="1">
              <a:spcAft>
                <a:spcPts val="2400"/>
              </a:spcAft>
            </a:pPr>
            <a:endParaRPr lang="fr-FR" b="1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endParaRPr lang="fr-FR" b="1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endParaRPr lang="fr-FR" b="1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endParaRPr lang="fr-FR" b="1" dirty="0">
              <a:solidFill>
                <a:srgbClr val="008000"/>
              </a:solidFill>
            </a:endParaRPr>
          </a:p>
          <a:p>
            <a:pPr algn="ctr" eaLnBrk="1" hangingPunct="1">
              <a:spcAft>
                <a:spcPts val="2400"/>
              </a:spcAft>
            </a:pPr>
            <a:r>
              <a:rPr lang="fr-FR" b="1" dirty="0">
                <a:solidFill>
                  <a:srgbClr val="008000"/>
                </a:solidFill>
              </a:rPr>
              <a:t>Décembre 2022 à Paris - Jussieu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575" y="6302427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3333FF"/>
                </a:solidFill>
              </a:rPr>
              <a:t>http://www.gn-meba.org</a:t>
            </a:r>
            <a:r>
              <a:rPr lang="fr-FR" dirty="0">
                <a:solidFill>
                  <a:srgbClr val="3333FF"/>
                </a:solidFill>
              </a:rPr>
              <a:t> </a:t>
            </a:r>
            <a:endParaRPr lang="fr-FR" dirty="0"/>
          </a:p>
        </p:txBody>
      </p:sp>
      <p:pic>
        <p:nvPicPr>
          <p:cNvPr id="1026" name="Picture 2" descr="Campus d'Aix-en-Provence, extérieur | Arts et métiers">
            <a:extLst>
              <a:ext uri="{FF2B5EF4-FFF2-40B4-BE49-F238E27FC236}">
                <a16:creationId xmlns:a16="http://schemas.microsoft.com/office/drawing/2014/main" id="{985553B1-8020-49DE-84B8-85935313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3" y="2811028"/>
            <a:ext cx="4001549" cy="17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site guidée du campus Arts et Métiers d'Aix-en-Provence - Journées du  Patrimoine 2019 - ECOLE NATIONALE SUPÉRIEURE D'ARTS ET MÉTIERS (ENSAM), Aix-en-Provence,  13090 - Sortir à Marseille - Le Parisien Etudiant">
            <a:extLst>
              <a:ext uri="{FF2B5EF4-FFF2-40B4-BE49-F238E27FC236}">
                <a16:creationId xmlns:a16="http://schemas.microsoft.com/office/drawing/2014/main" id="{0CBB6A91-957C-45A8-B0EF-52C004F0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41" y="2811028"/>
            <a:ext cx="2388531" cy="179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A487193-D560-45BB-8EF0-19D4E7D1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310" y="2826739"/>
            <a:ext cx="2465936" cy="17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6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62178" y="116834"/>
            <a:ext cx="4760244" cy="370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dirty="0">
                <a:solidFill>
                  <a:srgbClr val="008000"/>
                </a:solidFill>
                <a:latin typeface="+mj-lt"/>
              </a:rPr>
              <a:t>Rémi CHIRON nous a quitté le 21 aout 2021 à l'âge de 72 ans.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dirty="0">
                <a:solidFill>
                  <a:srgbClr val="008000"/>
                </a:solidFill>
                <a:latin typeface="+mj-lt"/>
              </a:rPr>
              <a:t>Un des précurseurs en analyse EBSD en France. Développé et breveté une platine d’essais mécaniques in-situ en MEB et compatible EBSD.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dirty="0">
                <a:solidFill>
                  <a:srgbClr val="008000"/>
                </a:solidFill>
              </a:rPr>
              <a:t>Médaille de Cristal du CNRS 2003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dirty="0">
                <a:solidFill>
                  <a:srgbClr val="008000"/>
                </a:solidFill>
                <a:latin typeface="+mj-lt"/>
              </a:rPr>
              <a:t>Il a été membre actif du Conseil d’Administration du GN-MEBA de 2005 à 2012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dirty="0">
                <a:solidFill>
                  <a:srgbClr val="008000"/>
                </a:solidFill>
                <a:latin typeface="+mj-lt"/>
              </a:rPr>
              <a:t>Directeur adjoint du LPMTM – Université Paris 13</a:t>
            </a:r>
          </a:p>
        </p:txBody>
      </p:sp>
      <p:pic>
        <p:nvPicPr>
          <p:cNvPr id="3074" name="Picture 2" descr="E:\GN-MEBA_PHOTOS\2009 01 reunion conseil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7" y="260648"/>
            <a:ext cx="2813465" cy="37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66C3F39-71C9-42DD-8C9F-0BC6BCA571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14762" r="7567" b="4666"/>
          <a:stretch/>
        </p:blipFill>
        <p:spPr>
          <a:xfrm>
            <a:off x="4272445" y="4149080"/>
            <a:ext cx="3949224" cy="25202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23CF8C-F2F7-45CF-94B6-76B7A255FC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0" t="28898" r="10109"/>
          <a:stretch/>
        </p:blipFill>
        <p:spPr>
          <a:xfrm>
            <a:off x="877381" y="4374933"/>
            <a:ext cx="2304256" cy="223328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5B8213-423B-4DEB-AA42-3C1280216D3D}"/>
              </a:ext>
            </a:extLst>
          </p:cNvPr>
          <p:cNvSpPr/>
          <p:nvPr/>
        </p:nvSpPr>
        <p:spPr>
          <a:xfrm>
            <a:off x="7308304" y="4365104"/>
            <a:ext cx="360040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438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268760"/>
            <a:ext cx="9144000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Les Journées Pédagogiques des 3 et 4 décembre 2020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209729" y="5732269"/>
            <a:ext cx="2066734" cy="3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>
                <a:cs typeface="Times New Roman" pitchFamily="18" charset="0"/>
              </a:rPr>
              <a:t>11 exposés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3291445"/>
            <a:ext cx="1800000" cy="10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147" y="3296105"/>
            <a:ext cx="1800000" cy="10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74" y="3282753"/>
            <a:ext cx="1800000" cy="104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00" y="3283997"/>
            <a:ext cx="1800000" cy="104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2" y="4372066"/>
            <a:ext cx="1800000" cy="10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49" y="4375704"/>
            <a:ext cx="1800000" cy="10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76" y="4375287"/>
            <a:ext cx="1800000" cy="103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2" y="4364117"/>
            <a:ext cx="1800000" cy="105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97" y="5524356"/>
            <a:ext cx="1800000" cy="10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24" y="5522515"/>
            <a:ext cx="1800000" cy="10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51" y="5516245"/>
            <a:ext cx="1800000" cy="104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2442" y="1844824"/>
            <a:ext cx="8749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prévues à Paris - Jussieu </a:t>
            </a:r>
            <a:r>
              <a:rPr lang="fr-FR" sz="1400" dirty="0"/>
              <a:t> </a:t>
            </a:r>
            <a:r>
              <a:rPr lang="fr-FR" sz="1400" i="1" dirty="0"/>
              <a:t>avec pour thème :" La Microanalyse EDS/WDS, état de l’art, normes, statistiques "</a:t>
            </a:r>
            <a:endParaRPr lang="fr-FR" sz="1400" dirty="0"/>
          </a:p>
          <a:p>
            <a:pPr algn="ctr"/>
            <a:r>
              <a:rPr lang="fr-FR" sz="1400" i="1" dirty="0"/>
              <a:t>ainsi que la présentation des résultats de l'</a:t>
            </a:r>
            <a:r>
              <a:rPr lang="fr-FR" sz="1400" i="1" dirty="0" err="1"/>
              <a:t>intercomparaison</a:t>
            </a:r>
            <a:r>
              <a:rPr lang="fr-FR" sz="1400" i="1" dirty="0"/>
              <a:t> de l'échantillon test</a:t>
            </a:r>
          </a:p>
          <a:p>
            <a:pPr algn="ctr"/>
            <a:endParaRPr lang="fr-FR" sz="1400" dirty="0"/>
          </a:p>
          <a:p>
            <a:pPr algn="ctr"/>
            <a:r>
              <a:rPr lang="fr-FR" sz="1400" b="1" dirty="0"/>
              <a:t>ont été remplacées, </a:t>
            </a:r>
            <a:r>
              <a:rPr lang="fr-FR" sz="1400" dirty="0"/>
              <a:t>, compte tenu de la crise sanitaire, </a:t>
            </a:r>
          </a:p>
          <a:p>
            <a:pPr algn="ctr"/>
            <a:r>
              <a:rPr lang="fr-FR" sz="1400" b="1" dirty="0"/>
              <a:t>par des visio-conférences organisées directement par les constructeurs.</a:t>
            </a:r>
          </a:p>
          <a:p>
            <a:pPr algn="ctr"/>
            <a:r>
              <a:rPr lang="fr-FR" sz="1400" b="1" dirty="0"/>
              <a:t>Tous les exposés sont disponibles comme habituellement sur le site.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818044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973" y="1916832"/>
            <a:ext cx="3396701" cy="116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/>
              <a:t> </a:t>
            </a:r>
            <a:r>
              <a:rPr lang="fr-FR" b="1" dirty="0"/>
              <a:t>Journées Pédagogiques des 3 et 4 décembre 2020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2 demi-journées en </a:t>
            </a:r>
            <a:r>
              <a:rPr lang="fr-FR" b="1" dirty="0" err="1"/>
              <a:t>visio</a:t>
            </a:r>
            <a:endParaRPr lang="fr-FR" sz="16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338707" y="3501008"/>
            <a:ext cx="3729237" cy="1255728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1938" lvl="1" indent="-20638"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 MEB, Analyse et techniques complémentaires présentées par les constructeurs</a:t>
            </a:r>
            <a:r>
              <a:rPr lang="fr-FR" b="1" dirty="0">
                <a:solidFill>
                  <a:srgbClr val="CCFFCC"/>
                </a:solidFill>
              </a:rPr>
              <a:t>-----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00654"/>
              </p:ext>
            </p:extLst>
          </p:nvPr>
        </p:nvGraphicFramePr>
        <p:xfrm>
          <a:off x="4355976" y="1453432"/>
          <a:ext cx="4608512" cy="502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JEOL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Une nouvelle gamme de microscopes électroniques à balayage 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TESCAN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Apport de la dernière génération des MEB-FIB plasma TESCAN sur la caractérisation de vos matériaux à différentes échelles : exemple sur un échantillon d’olivine 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GATAN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Préparation ionique pour observations MEB &amp; analyses EBSD 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OXFORD INST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Combinaison ECCI et EBSD HR dans l’étude de grains de WC 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ZEISS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Un nouveau membre dans la famille Gemini : Le Gemini 3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THERMOFISHER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Results in a snap – overview of the newest SEM and </a:t>
                      </a:r>
                      <a:r>
                        <a:rPr lang="en-US" sz="10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DualBeam</a:t>
                      </a:r>
                      <a:r>
                        <a:rPr lang="en-US" sz="100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 technologies.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SCIENTEC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Nettoyeurs Plasma Tergeo et EM-KLEEN et le Polisseur ionique CP-8000 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EDAX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Solution EDAX pour toutes les cartographies EBSD : rapidité et sensibilité 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EDEN INST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Essais mécanique et chauffant, in-situ 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MILEXIA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1- Technique innovante de détection des électrons transmis dans le MEB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2- Polisseur ionique hybride 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ORSAY PHYSICS</a:t>
                      </a:r>
                      <a:endParaRPr lang="fr-FR" sz="100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CHORD ou comment obtenir des cartes d’orientations cristalline à l’aide du contraste de canalisation des électrons ou des ions </a:t>
                      </a:r>
                      <a:endParaRPr lang="fr-FR" sz="10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2" y="5800679"/>
            <a:ext cx="936104" cy="70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178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973" y="1916832"/>
            <a:ext cx="339670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/>
              <a:t> Les Journées de Printemps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 dirty="0"/>
              <a:t>ont eu lieu le 3 Juin 2021,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1 journée en </a:t>
            </a:r>
            <a:r>
              <a:rPr lang="fr-FR" b="1" dirty="0" err="1"/>
              <a:t>visio</a:t>
            </a:r>
            <a:endParaRPr lang="fr-FR" b="1" dirty="0"/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645087"/>
            <a:ext cx="936104" cy="70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11261"/>
              </p:ext>
            </p:extLst>
          </p:nvPr>
        </p:nvGraphicFramePr>
        <p:xfrm>
          <a:off x="4427984" y="1556792"/>
          <a:ext cx="4131499" cy="4779548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007">
                <a:tc>
                  <a:txBody>
                    <a:bodyPr/>
                    <a:lstStyle/>
                    <a:p>
                      <a:pPr algn="ctr" fontAlgn="ctr"/>
                      <a:endParaRPr lang="fr-FR" sz="1000" b="1" dirty="0">
                        <a:effectLst/>
                      </a:endParaRPr>
                    </a:p>
                  </a:txBody>
                  <a:tcPr marL="5120" marR="5120" marT="5120" marB="51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b="1">
                          <a:effectLst/>
                        </a:rPr>
                        <a:t>Titre</a:t>
                      </a:r>
                      <a:br>
                        <a:rPr lang="fr-FR" sz="1000" b="1">
                          <a:effectLst/>
                        </a:rPr>
                      </a:br>
                      <a:endParaRPr lang="fr-FR" sz="1000" b="1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b="1">
                          <a:effectLst/>
                        </a:rPr>
                        <a:t>Intervenant</a:t>
                      </a:r>
                      <a:br>
                        <a:rPr lang="fr-FR" sz="1000" b="1">
                          <a:effectLst/>
                        </a:rPr>
                      </a:br>
                      <a:endParaRPr lang="fr-FR" sz="1000" b="1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08h45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Accueil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09h00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dirty="0">
                          <a:effectLst/>
                        </a:rPr>
                        <a:t>Méthodologie pour le dosage du carbone et de l’azote dans les aciers</a:t>
                      </a:r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Philippe VOLCKAERT</a:t>
                      </a: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09h45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dirty="0">
                          <a:effectLst/>
                        </a:rPr>
                        <a:t>Caractérisations mécaniques et électriques in-situ au MEB</a:t>
                      </a:r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Fabien VOLPI</a:t>
                      </a: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596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10h30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dirty="0">
                          <a:effectLst/>
                        </a:rPr>
                        <a:t>Le MEB-FIB: un </a:t>
                      </a:r>
                      <a:r>
                        <a:rPr lang="fr-FR" sz="1000" dirty="0" err="1">
                          <a:effectLst/>
                        </a:rPr>
                        <a:t>microlaboratoire</a:t>
                      </a:r>
                      <a:r>
                        <a:rPr lang="fr-FR" sz="1000" dirty="0">
                          <a:effectLst/>
                        </a:rPr>
                        <a:t> de mécanique</a:t>
                      </a:r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Eva HERIPRE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185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11h15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dirty="0">
                          <a:effectLst/>
                        </a:rPr>
                        <a:t>Microanalyse X des échantillons non conventionnels : cas des microparticules - </a:t>
                      </a:r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Mouad ESSANI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418">
                <a:tc>
                  <a:txBody>
                    <a:bodyPr/>
                    <a:lstStyle/>
                    <a:p>
                      <a:pPr fontAlgn="t"/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007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14h00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i="1">
                          <a:effectLst/>
                        </a:rPr>
                        <a:t>Assemblée Générale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François BRISSET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3185"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14h30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dirty="0">
                          <a:effectLst/>
                        </a:rPr>
                        <a:t>Apport de l’EBSD pour l’analyse de stabilité en température de Nickel à grains ultra fins - </a:t>
                      </a:r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>
                          <a:effectLst/>
                        </a:rPr>
                        <a:t>Vladimir ESIN</a:t>
                      </a:r>
                      <a:br>
                        <a:rPr lang="fr-FR" sz="1000">
                          <a:effectLst/>
                        </a:rPr>
                      </a:br>
                      <a:endParaRPr lang="fr-FR" sz="100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4364">
                <a:tc>
                  <a:txBody>
                    <a:bodyPr/>
                    <a:lstStyle/>
                    <a:p>
                      <a:pPr fontAlgn="t"/>
                      <a:r>
                        <a:rPr lang="fr-FR" sz="1000" dirty="0">
                          <a:effectLst/>
                        </a:rPr>
                        <a:t>15h15</a:t>
                      </a:r>
                      <a:br>
                        <a:rPr lang="fr-FR" sz="1000" dirty="0">
                          <a:effectLst/>
                        </a:rPr>
                      </a:br>
                      <a:endParaRPr lang="fr-FR" sz="1000" dirty="0">
                        <a:effectLst/>
                      </a:endParaRP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dirty="0">
                          <a:effectLst/>
                        </a:rPr>
                        <a:t>Reconstruction des grains parents à partir de donnée EBSD - Application à l’étude du Ti-6Al-V élaboré par fabrication additive - </a:t>
                      </a: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000" dirty="0">
                          <a:effectLst/>
                        </a:rPr>
                        <a:t>Caroline WIDOMSKI,</a:t>
                      </a:r>
                      <a:br>
                        <a:rPr lang="fr-FR" sz="1000" dirty="0">
                          <a:effectLst/>
                        </a:rPr>
                      </a:br>
                      <a:r>
                        <a:rPr lang="fr-FR" sz="1000" dirty="0">
                          <a:effectLst/>
                        </a:rPr>
                        <a:t>Denis SOLAS</a:t>
                      </a:r>
                    </a:p>
                  </a:txBody>
                  <a:tcPr marL="5120" marR="5120" marT="5120" marB="51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34299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6869" y="1484784"/>
            <a:ext cx="8780738" cy="24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b="1" dirty="0"/>
              <a:t> Les Journées de Printemps,</a:t>
            </a:r>
          </a:p>
          <a:p>
            <a:pPr algn="ctr" eaLnBrk="1" hangingPunct="1">
              <a:lnSpc>
                <a:spcPct val="120000"/>
              </a:lnSpc>
            </a:pPr>
            <a:endParaRPr lang="fr-FR" b="1" dirty="0"/>
          </a:p>
          <a:p>
            <a:pPr algn="ctr"/>
            <a:r>
              <a:rPr lang="fr-FR" dirty="0"/>
              <a:t>initialement prévues à 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l'ENSAM d'AIX-EN-PROVENCE les 11 et 12 Juin 2020,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ont dû être annulées en raison de la pandémie de COVID 19</a:t>
            </a:r>
          </a:p>
          <a:p>
            <a:pPr algn="ctr" eaLnBrk="1" hangingPunct="1">
              <a:lnSpc>
                <a:spcPct val="120000"/>
              </a:lnSpc>
            </a:pPr>
            <a:endParaRPr lang="fr-FR" b="1" dirty="0"/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59330"/>
            <a:ext cx="720079" cy="53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34996" y="4002638"/>
            <a:ext cx="60644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Mais nous allons les organiser en 2022 !</a:t>
            </a:r>
          </a:p>
          <a:p>
            <a:pPr algn="ctr"/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ctr"/>
            <a:r>
              <a:rPr lang="fr-F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Le programme est en bonne voie</a:t>
            </a:r>
          </a:p>
          <a:p>
            <a:pPr algn="ctr"/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fr-F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Il y aura une journée proposée par </a:t>
            </a:r>
            <a:r>
              <a:rPr lang="fr-FR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Tescan</a:t>
            </a:r>
            <a:r>
              <a:rPr lang="fr-F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, la veille</a:t>
            </a:r>
          </a:p>
          <a:p>
            <a:pPr algn="ctr"/>
            <a:r>
              <a:rPr lang="fr-FR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Vous devrez alors vous inscrire auprès d’eux</a:t>
            </a:r>
          </a:p>
        </p:txBody>
      </p:sp>
    </p:spTree>
    <p:extLst>
      <p:ext uri="{BB962C8B-B14F-4D97-AF65-F5344CB8AC3E}">
        <p14:creationId xmlns:p14="http://schemas.microsoft.com/office/powerpoint/2010/main" val="42724670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77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Les publications du 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 Microscopie électronique à balayage et Microanalyses</a:t>
            </a:r>
            <a:r>
              <a:rPr lang="fr-FR" altLang="ja-JP" sz="1600" dirty="0">
                <a:ea typeface="ＭＳ Ｐゴシック" pitchFamily="34" charset="-128"/>
              </a:rPr>
              <a:t>  (nouvelle édition)       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EBSD : Analyse par diffraction des électrons rétrodiffusés </a:t>
            </a:r>
            <a:r>
              <a:rPr lang="fr-FR" altLang="ja-JP" sz="1400" b="1" dirty="0">
                <a:solidFill>
                  <a:srgbClr val="FF3300"/>
                </a:solidFill>
                <a:ea typeface="ＭＳ Ｐゴシック" pitchFamily="34" charset="-128"/>
              </a:rPr>
              <a:t>- Applications et techniques couplées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b="1" dirty="0">
                <a:solidFill>
                  <a:srgbClr val="FF3300"/>
                </a:solidFill>
                <a:ea typeface="ＭＳ Ｐゴシック" pitchFamily="34" charset="-128"/>
              </a:rPr>
              <a:t> Préparation des échantillons</a:t>
            </a: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1600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1600" i="1" dirty="0">
                <a:solidFill>
                  <a:srgbClr val="FF3300"/>
                </a:solidFill>
                <a:ea typeface="ＭＳ Ｐゴシック" pitchFamily="34" charset="-128"/>
              </a:rPr>
              <a:t>Microscopie électronique à balayage et Microanalyses</a:t>
            </a:r>
            <a:r>
              <a:rPr lang="fr-FR" altLang="ja-JP" i="1" dirty="0">
                <a:ea typeface="ＭＳ Ｐゴシック" pitchFamily="34" charset="-128"/>
              </a:rPr>
              <a:t>         </a:t>
            </a: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33" y="2404463"/>
            <a:ext cx="1440000" cy="2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910697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978-2-7598-0082-7</a:t>
            </a:r>
            <a:endParaRPr lang="fr-FR" sz="12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95" y="2382080"/>
            <a:ext cx="1440000" cy="21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852559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232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978-2-7598-0676-8</a:t>
            </a:r>
            <a:endParaRPr lang="fr-FR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20251"/>
              </p:ext>
            </p:extLst>
          </p:nvPr>
        </p:nvGraphicFramePr>
        <p:xfrm>
          <a:off x="294552" y="4756258"/>
          <a:ext cx="8291081" cy="129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73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Année sortie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 err="1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100" b="0" dirty="0">
                          <a:solidFill>
                            <a:schemeClr val="tx1"/>
                          </a:solidFill>
                        </a:rPr>
                        <a:t>édité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err="1">
                          <a:solidFill>
                            <a:schemeClr val="tx1"/>
                          </a:solidFill>
                        </a:rPr>
                        <a:t>Nbre</a:t>
                      </a: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 restant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3 – collector 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71600" y="6325870"/>
            <a:ext cx="6934911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>
                <a:ea typeface="ＭＳ Ｐゴシック" pitchFamily="34" charset="-128"/>
              </a:rPr>
              <a:t>disponibles 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http://laboutique.edpsciences.fr/editeur/12/GN-MEBA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756" y="2355430"/>
            <a:ext cx="1440000" cy="215785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794420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320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978-2-7598-1912-6</a:t>
            </a:r>
          </a:p>
        </p:txBody>
      </p:sp>
      <p:sp>
        <p:nvSpPr>
          <p:cNvPr id="15" name="ZoneTexte 14"/>
          <p:cNvSpPr txBox="1"/>
          <p:nvPr/>
        </p:nvSpPr>
        <p:spPr>
          <a:xfrm rot="706277">
            <a:off x="4845498" y="935145"/>
            <a:ext cx="3491060" cy="923330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</a:rPr>
              <a:t>Favorisez les achats directs : reversement 2 à 3 fois supérieur pour le GN-MEBA !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6281" y="1832620"/>
            <a:ext cx="18966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1008 pages</a:t>
            </a:r>
          </a:p>
          <a:p>
            <a:pPr algn="ctr" eaLnBrk="1" hangingPunct="1"/>
            <a:r>
              <a:rPr lang="fr-FR" altLang="ja-JP" sz="1200" dirty="0">
                <a:ea typeface="ＭＳ Ｐゴシック" pitchFamily="34" charset="-128"/>
              </a:rPr>
              <a:t>ISBN 978-2-7598-2322-2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/>
          <a:stretch/>
        </p:blipFill>
        <p:spPr bwMode="auto">
          <a:xfrm>
            <a:off x="911312" y="2349310"/>
            <a:ext cx="1502120" cy="216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51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2276872"/>
            <a:ext cx="4104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Édition : décembre 2018</a:t>
            </a:r>
          </a:p>
          <a:p>
            <a:r>
              <a:rPr lang="fr-FR" dirty="0"/>
              <a:t>ISBN : 978-2-7598-2322-2</a:t>
            </a:r>
          </a:p>
          <a:p>
            <a:r>
              <a:rPr lang="fr-FR" dirty="0"/>
              <a:t>Livre papier format 17 x 24 cm</a:t>
            </a:r>
          </a:p>
          <a:p>
            <a:r>
              <a:rPr lang="fr-FR" dirty="0"/>
              <a:t>1008 pages en couleur</a:t>
            </a:r>
          </a:p>
          <a:p>
            <a:r>
              <a:rPr lang="fr-FR" dirty="0"/>
              <a:t>Prix : 120,00 €</a:t>
            </a:r>
          </a:p>
          <a:p>
            <a:endParaRPr lang="fr-FR" dirty="0"/>
          </a:p>
          <a:p>
            <a:r>
              <a:rPr lang="fr-FR" dirty="0"/>
              <a:t>Nombre édité : 600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b="1" dirty="0">
                <a:solidFill>
                  <a:srgbClr val="008000"/>
                </a:solidFill>
                <a:ea typeface="ＭＳ Ｐゴシック" pitchFamily="34" charset="-128"/>
              </a:rPr>
              <a:t>Les publications du groupement</a:t>
            </a:r>
            <a:endParaRPr lang="fr-FR" altLang="ja-JP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NOUVELLE EDITION DE :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ja-JP" b="1" dirty="0">
                <a:solidFill>
                  <a:srgbClr val="FF3300"/>
                </a:solidFill>
                <a:ea typeface="ＭＳ Ｐゴシック" pitchFamily="34" charset="-128"/>
              </a:rPr>
              <a:t> MICROSCOPIE ÉLECTRONIQUE À BALAYAGE ET MICROANALYSES</a:t>
            </a:r>
            <a:endParaRPr lang="fr-FR" altLang="ja-JP" sz="1600" b="1" dirty="0">
              <a:solidFill>
                <a:srgbClr val="FF3300"/>
              </a:solidFill>
              <a:ea typeface="ＭＳ Ｐゴシック" pitchFamily="34" charset="-128"/>
              <a:hlinkClick r:id="rId3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fr-FR" altLang="ja-JP" dirty="0">
                <a:ea typeface="ＭＳ Ｐゴシック" pitchFamily="34" charset="-128"/>
              </a:rPr>
              <a:t>    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6320308"/>
            <a:ext cx="7093609" cy="415498"/>
          </a:xfrm>
          <a:prstGeom prst="rect">
            <a:avLst/>
          </a:prstGeom>
          <a:solidFill>
            <a:srgbClr val="FFFFCC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fr-FR" altLang="ja-JP" sz="1400" i="1" dirty="0">
                <a:ea typeface="ＭＳ Ｐゴシック" pitchFamily="34" charset="-128"/>
              </a:rPr>
              <a:t>À commander chez </a:t>
            </a:r>
            <a:r>
              <a:rPr lang="fr-FR" altLang="ja-JP" sz="1400" i="1" dirty="0" err="1">
                <a:ea typeface="ＭＳ Ｐゴシック" pitchFamily="34" charset="-128"/>
              </a:rPr>
              <a:t>EDPsciences</a:t>
            </a:r>
            <a:r>
              <a:rPr lang="fr-FR" altLang="ja-JP" sz="1400" i="1" dirty="0">
                <a:ea typeface="ＭＳ Ｐゴシック" pitchFamily="34" charset="-128"/>
              </a:rPr>
              <a:t>: </a:t>
            </a:r>
            <a:r>
              <a:rPr lang="fr-FR" sz="1400" i="1" u="sng" dirty="0">
                <a:solidFill>
                  <a:srgbClr val="3333FF"/>
                </a:solidFill>
                <a:ea typeface="ＭＳ Ｐゴシック" pitchFamily="34" charset="-128"/>
              </a:rPr>
              <a:t>http://laboutique.edpsciences.fr/editeur/12/GN-MEBA</a:t>
            </a:r>
            <a:endParaRPr lang="fr-FR" sz="1400" i="1" dirty="0">
              <a:ea typeface="ＭＳ Ｐゴシック" pitchFamily="34" charset="-128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1057397" y="690312"/>
            <a:ext cx="450648" cy="2880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/>
          <a:stretch/>
        </p:blipFill>
        <p:spPr bwMode="auto">
          <a:xfrm>
            <a:off x="783771" y="1772816"/>
            <a:ext cx="2924133" cy="416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349550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41359</TotalTime>
  <Words>2649</Words>
  <Application>Microsoft Office PowerPoint</Application>
  <PresentationFormat>Affichage à l'écran (4:3)</PresentationFormat>
  <Paragraphs>343</Paragraphs>
  <Slides>27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Arial Narrow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dc:creator>Monique</dc:creator>
  <cp:lastModifiedBy>f</cp:lastModifiedBy>
  <cp:revision>695</cp:revision>
  <dcterms:created xsi:type="dcterms:W3CDTF">2011-09-16T10:04:18Z</dcterms:created>
  <dcterms:modified xsi:type="dcterms:W3CDTF">2021-12-03T06:20:45Z</dcterms:modified>
</cp:coreProperties>
</file>