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4" r:id="rId3"/>
    <p:sldId id="407" r:id="rId4"/>
    <p:sldId id="423" r:id="rId5"/>
    <p:sldId id="417" r:id="rId6"/>
    <p:sldId id="394" r:id="rId7"/>
    <p:sldId id="422" r:id="rId8"/>
    <p:sldId id="372" r:id="rId9"/>
    <p:sldId id="397" r:id="rId10"/>
    <p:sldId id="268" r:id="rId11"/>
    <p:sldId id="285" r:id="rId12"/>
    <p:sldId id="412" r:id="rId13"/>
    <p:sldId id="413" r:id="rId14"/>
    <p:sldId id="415" r:id="rId15"/>
    <p:sldId id="414" r:id="rId16"/>
    <p:sldId id="424" r:id="rId17"/>
    <p:sldId id="425" r:id="rId18"/>
    <p:sldId id="345" r:id="rId19"/>
    <p:sldId id="418" r:id="rId20"/>
    <p:sldId id="358" r:id="rId21"/>
    <p:sldId id="419" r:id="rId22"/>
    <p:sldId id="420" r:id="rId23"/>
    <p:sldId id="426" r:id="rId24"/>
    <p:sldId id="421" r:id="rId25"/>
    <p:sldId id="353" r:id="rId26"/>
    <p:sldId id="410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A936926D-3000-4F2D-A388-0A367F2DA4A3}">
          <p14:sldIdLst>
            <p14:sldId id="261"/>
            <p14:sldId id="264"/>
            <p14:sldId id="407"/>
            <p14:sldId id="423"/>
            <p14:sldId id="417"/>
            <p14:sldId id="394"/>
            <p14:sldId id="422"/>
            <p14:sldId id="372"/>
            <p14:sldId id="397"/>
            <p14:sldId id="268"/>
            <p14:sldId id="285"/>
            <p14:sldId id="412"/>
            <p14:sldId id="413"/>
            <p14:sldId id="415"/>
            <p14:sldId id="414"/>
            <p14:sldId id="424"/>
            <p14:sldId id="425"/>
            <p14:sldId id="345"/>
            <p14:sldId id="418"/>
            <p14:sldId id="358"/>
            <p14:sldId id="419"/>
            <p14:sldId id="420"/>
            <p14:sldId id="426"/>
            <p14:sldId id="421"/>
            <p14:sldId id="353"/>
            <p14:sldId id="41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E781"/>
    <a:srgbClr val="FFCC00"/>
    <a:srgbClr val="008000"/>
    <a:srgbClr val="0000FF"/>
    <a:srgbClr val="006600"/>
    <a:srgbClr val="626262"/>
    <a:srgbClr val="8A8A8A"/>
    <a:srgbClr val="A6A6A6"/>
    <a:srgbClr val="05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3343" autoAdjust="0"/>
  </p:normalViewPr>
  <p:slideViewPr>
    <p:cSldViewPr>
      <p:cViewPr>
        <p:scale>
          <a:sx n="114" d="100"/>
          <a:sy n="114" d="100"/>
        </p:scale>
        <p:origin x="-147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A515C6-AE08-499E-A496-58F4473B18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2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19 stands :</a:t>
            </a:r>
          </a:p>
          <a:p>
            <a:r>
              <a:rPr lang="fr-FR" dirty="0"/>
              <a:t>BUEHLER, CAMECA, DELTA MICROSC., EDEN INSTRUMENTS, ELOISE, FRANCE SCIENTIF, GATAN, HORIBA, JEOL, MILEXIA, NEWTEC, OXFORD INSTRUM., SAMX, SCIENTEC, SYNERGIE 4, TESCAN FRANCE, THERMO FISCHER, WITEC, ZEISS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6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19 stands :</a:t>
            </a:r>
          </a:p>
          <a:p>
            <a:r>
              <a:rPr lang="fr-FR" dirty="0"/>
              <a:t>BUEHLER, CAMECA, DELTA MICROSC., EDEN INSTRUMENTS, ELOISE, FRANCE SCIENTIF, GATAN, HORIBA, JEOL, MILEXIA, NEWTEC, OXFORD INSTRUM., SAMX, SCIENTEC, SYNERGIE 4, TESCAN FRANCE, THERMO FISCHER, WITEC, ZEISS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6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Effet grève et changement de date de dernière minute.</a:t>
            </a:r>
          </a:p>
          <a:p>
            <a:r>
              <a:rPr lang="fr-FR" dirty="0"/>
              <a:t>MERCI</a:t>
            </a:r>
            <a:r>
              <a:rPr lang="fr-FR" baseline="0" dirty="0"/>
              <a:t> aux présents !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2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3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11 intervenants :</a:t>
            </a:r>
          </a:p>
          <a:p>
            <a:r>
              <a:rPr lang="fr-FR" dirty="0"/>
              <a:t>EDAX, EDEN INSTRUMENTS, GATAN, JEOL, MILEXIA, ORSAY PHYSICS, OXFORD INSTRUM., SCIENTEC, TESCAN FRANCE, THERMO FISCHER, ZEISS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68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58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7F007-A454-4BBF-831C-AB8311882D15}" type="slidenum">
              <a:rPr lang="fr-FR" smtClean="0"/>
              <a:pPr eaLnBrk="1" hangingPunct="1"/>
              <a:t>21</a:t>
            </a:fld>
            <a:endParaRPr 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/>
              <a:t>1/ principal produit: vos cotisations (140 cette année au lieu de 176 l’année dernière)</a:t>
            </a:r>
          </a:p>
          <a:p>
            <a:pPr eaLnBrk="1" hangingPunct="1"/>
            <a:r>
              <a:rPr lang="fr-FR" dirty="0"/>
              <a:t>2/ dont une partie est reversée à la SFP – MAIS plus de frais de gestions versés car nous faisons tout</a:t>
            </a:r>
          </a:p>
          <a:p>
            <a:pPr eaLnBrk="1" hangingPunct="1"/>
            <a:r>
              <a:rPr lang="fr-FR" dirty="0"/>
              <a:t>3/ merci aux constructeurs pour leur</a:t>
            </a:r>
            <a:r>
              <a:rPr lang="fr-FR" baseline="0" dirty="0"/>
              <a:t> participation au buffet qui vous est offert en décembre</a:t>
            </a:r>
          </a:p>
          <a:p>
            <a:pPr eaLnBrk="1" hangingPunct="1"/>
            <a:r>
              <a:rPr lang="fr-FR" baseline="0" dirty="0"/>
              <a:t>4/ bilan positif et équilibre avec celui de l’année passée =&gt; voir diapo suivante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66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D02CF2-AE0C-471D-A7B7-F646F8DE3955}" type="slidenum">
              <a:rPr lang="fr-FR" smtClean="0"/>
              <a:pPr eaLnBrk="1" hangingPunct="1"/>
              <a:t>22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/>
              <a:t>Le bilan reste globalement positif</a:t>
            </a:r>
          </a:p>
        </p:txBody>
      </p:sp>
    </p:spTree>
    <p:extLst>
      <p:ext uri="{BB962C8B-B14F-4D97-AF65-F5344CB8AC3E}">
        <p14:creationId xmlns:p14="http://schemas.microsoft.com/office/powerpoint/2010/main" val="314432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D286-EE69-4278-BC05-CDA59D8C7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0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64C4-1C31-4768-AFC0-90D985EAB2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5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E244-DA15-4EF4-A44A-F3B5E7B9D6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8BC5-4A75-43C2-BF6E-FB1FE976EA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8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356D-A354-45E0-9FE1-05DA36A5EE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0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881C-2C0F-4735-BD8F-5E6E86EEFC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7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79D8E-F25C-48BA-8F92-7F7AC827F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82C8-FCDD-4542-BAB4-36B6554985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4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85CB-E495-4E51-89BF-B52BB9FCB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FF84-03DF-48C5-8474-F893F2D8C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3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F55A7-6E16-4528-93B5-59631D58DA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7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8329-B323-4572-B70D-AA80AC939D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0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20DE06-98CE-480E-91F4-57D476EA23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-meba.org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microsoft.com/office/2007/relationships/hdphoto" Target="../media/hdphoto2.wdp"/><Relationship Id="rId5" Type="http://schemas.openxmlformats.org/officeDocument/2006/relationships/image" Target="../media/image3.jpeg"/><Relationship Id="rId15" Type="http://schemas.microsoft.com/office/2007/relationships/hdphoto" Target="../media/hdphoto4.wdp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microsoft.com/office/2007/relationships/hdphoto" Target="../media/hdphoto1.wdp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r.gnmeba.free.fr/ouvrages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92388" y="2492375"/>
            <a:ext cx="417671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b="1" dirty="0">
                <a:solidFill>
                  <a:srgbClr val="008000"/>
                </a:solidFill>
              </a:rPr>
              <a:t>Assemblée Générale</a:t>
            </a:r>
          </a:p>
          <a:p>
            <a:pPr algn="ctr" eaLnBrk="1" hangingPunct="1"/>
            <a:endParaRPr lang="fr-FR" sz="3200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</a:rPr>
              <a:t>du 3 Juin 2021</a:t>
            </a:r>
            <a:endParaRPr lang="fr-FR" sz="2400" b="1" dirty="0">
              <a:solidFill>
                <a:srgbClr val="008000"/>
              </a:solidFill>
            </a:endParaRPr>
          </a:p>
        </p:txBody>
      </p:sp>
      <p:pic>
        <p:nvPicPr>
          <p:cNvPr id="2051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CD"/>
              </a:clrFrom>
              <a:clrTo>
                <a:srgbClr val="FF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44" y="5359866"/>
            <a:ext cx="2200087" cy="1467371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56926" y="2756768"/>
            <a:ext cx="9051578" cy="1096471"/>
            <a:chOff x="0" y="2968813"/>
            <a:chExt cx="9144000" cy="1142492"/>
          </a:xfrm>
        </p:grpSpPr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0" y="2968813"/>
              <a:ext cx="9144000" cy="1142492"/>
            </a:xfrm>
            <a:prstGeom prst="roundRect">
              <a:avLst>
                <a:gd name="adj" fmla="val 16667"/>
              </a:avLst>
            </a:prstGeom>
            <a:solidFill>
              <a:srgbClr val="EDF7F7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" name="Rectangle à coins arrondis 1"/>
            <p:cNvSpPr/>
            <p:nvPr/>
          </p:nvSpPr>
          <p:spPr>
            <a:xfrm rot="16200000">
              <a:off x="-288043" y="3279281"/>
              <a:ext cx="1125454" cy="510977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>
                <a:defRPr/>
              </a:pPr>
              <a:r>
                <a:rPr lang="fr-FR" sz="1400" i="1" dirty="0">
                  <a:solidFill>
                    <a:schemeClr val="tx1"/>
                  </a:solidFill>
                </a:rPr>
                <a:t>65 % de réduction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139952" y="3089523"/>
            <a:ext cx="4714430" cy="642886"/>
            <a:chOff x="4250059" y="3896795"/>
            <a:chExt cx="4714430" cy="642886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6156177" y="3896795"/>
              <a:ext cx="2808312" cy="642886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i="1" dirty="0">
                  <a:solidFill>
                    <a:srgbClr val="333399"/>
                  </a:solidFill>
                </a:rPr>
                <a:t>Pour les membres du GN-MEBA : les 3 titres pour 45 € (port inclus)</a:t>
              </a:r>
            </a:p>
            <a:p>
              <a:pPr algn="ctr">
                <a:defRPr/>
              </a:pPr>
              <a:r>
                <a:rPr lang="fr-FR" sz="1200" b="1" i="1" dirty="0">
                  <a:solidFill>
                    <a:srgbClr val="333399"/>
                  </a:solidFill>
                </a:rPr>
                <a:t>Reste 15 lots</a:t>
              </a: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flipH="1" flipV="1">
              <a:off x="6012160" y="3942591"/>
              <a:ext cx="144017" cy="274901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 flipV="1">
              <a:off x="4250059" y="4097782"/>
              <a:ext cx="1906118" cy="119710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5868144" y="4241068"/>
              <a:ext cx="288033" cy="177411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1" y="108722"/>
            <a:ext cx="475714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53" y="162722"/>
            <a:ext cx="1434181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560" y="1125860"/>
            <a:ext cx="849694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b="1" dirty="0">
                <a:solidFill>
                  <a:srgbClr val="008000"/>
                </a:solidFill>
                <a:latin typeface="+mn-lt"/>
              </a:rPr>
              <a:t>L’ensemble des ouvrages du GN-MEBA</a:t>
            </a:r>
            <a:endParaRPr lang="fr-FR" b="1" dirty="0">
              <a:solidFill>
                <a:srgbClr val="FF33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b="1" dirty="0">
                <a:latin typeface="Arial Narrow" panose="020B0606020202030204" pitchFamily="34" charset="0"/>
              </a:rPr>
              <a:t>- Microscopie électronique à balayage et Microanalyses (2018)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>
                <a:latin typeface="Arial Narrow" panose="020B0606020202030204" pitchFamily="34" charset="0"/>
              </a:rPr>
              <a:t>-</a:t>
            </a:r>
            <a:r>
              <a:rPr lang="fr-FR" sz="1600" dirty="0">
                <a:latin typeface="Arial Narrow" panose="020B0606020202030204" pitchFamily="34" charset="0"/>
              </a:rPr>
              <a:t> </a:t>
            </a:r>
            <a:r>
              <a:rPr lang="fr-FR" sz="1600" b="1" dirty="0">
                <a:latin typeface="Arial Narrow" panose="020B0606020202030204" pitchFamily="34" charset="0"/>
              </a:rPr>
              <a:t>EBSD : Analyse par diffraction des électrons rétrodiffusés (2015), </a:t>
            </a:r>
            <a:r>
              <a:rPr lang="fr-FR" sz="1600" dirty="0">
                <a:latin typeface="Arial Narrow" panose="020B0606020202030204" pitchFamily="34" charset="0"/>
              </a:rPr>
              <a:t>Applications et techniques couplées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>
                <a:latin typeface="Arial Narrow" panose="020B0606020202030204" pitchFamily="34" charset="0"/>
              </a:rPr>
              <a:t>- Préparation des échantillons pour MEB et Microanalyses (2011)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 Narrow" panose="020B0606020202030204" pitchFamily="34" charset="0"/>
              </a:rPr>
              <a:t>- Microanalyse X par sonde électronique : méthodes de Monte-Carlo et modèles de correction (72)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latin typeface="Arial Narrow" panose="020B0606020202030204" pitchFamily="34" charset="0"/>
              </a:rPr>
              <a:t> Les nouvelles microscopies (32)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latin typeface="Arial Narrow" panose="020B0606020202030204" pitchFamily="34" charset="0"/>
              </a:rPr>
              <a:t> Les nouvelles techniques de micro et nano-analyse (15)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b="1" dirty="0">
                <a:solidFill>
                  <a:srgbClr val="626262"/>
                </a:solidFill>
                <a:latin typeface="Arial Narrow" panose="020B0606020202030204" pitchFamily="34" charset="0"/>
              </a:rPr>
              <a:t> </a:t>
            </a:r>
            <a:r>
              <a:rPr lang="fr-FR" sz="1600" dirty="0">
                <a:solidFill>
                  <a:srgbClr val="626262"/>
                </a:solidFill>
                <a:latin typeface="Arial Narrow" panose="020B0606020202030204" pitchFamily="34" charset="0"/>
              </a:rPr>
              <a:t>Microscopie électronique à balayage et Microanalyses (</a:t>
            </a:r>
            <a:r>
              <a:rPr lang="fr-FR" sz="1400" dirty="0">
                <a:solidFill>
                  <a:srgbClr val="626262"/>
                </a:solidFill>
                <a:latin typeface="Arial Narrow" panose="020B0606020202030204" pitchFamily="34" charset="0"/>
              </a:rPr>
              <a:t>2008 </a:t>
            </a:r>
            <a:r>
              <a:rPr lang="fr-FR" sz="1400" i="1" dirty="0">
                <a:solidFill>
                  <a:srgbClr val="626262"/>
                </a:solidFill>
                <a:latin typeface="Arial Narrow" panose="020B0606020202030204" pitchFamily="34" charset="0"/>
              </a:rPr>
              <a:t>– offre spéciale pour </a:t>
            </a:r>
            <a:r>
              <a:rPr lang="fr-FR" sz="1600" i="1" dirty="0" err="1">
                <a:solidFill>
                  <a:srgbClr val="626262"/>
                </a:solidFill>
                <a:latin typeface="Arial Narrow" panose="020B0606020202030204" pitchFamily="34" charset="0"/>
              </a:rPr>
              <a:t>qques</a:t>
            </a:r>
            <a:r>
              <a:rPr lang="fr-FR" sz="1600" i="1" dirty="0">
                <a:solidFill>
                  <a:srgbClr val="626262"/>
                </a:solidFill>
                <a:latin typeface="Arial Narrow" panose="020B0606020202030204" pitchFamily="34" charset="0"/>
              </a:rPr>
              <a:t> défraichis!</a:t>
            </a:r>
            <a:r>
              <a:rPr lang="fr-FR" sz="1600" dirty="0">
                <a:solidFill>
                  <a:srgbClr val="626262"/>
                </a:solidFill>
                <a:latin typeface="Arial Narrow" panose="020B0606020202030204" pitchFamily="34" charset="0"/>
              </a:rPr>
              <a:t> )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FR" sz="1600" dirty="0">
                <a:solidFill>
                  <a:schemeClr val="accent3">
                    <a:lumMod val="65000"/>
                  </a:schemeClr>
                </a:solidFill>
                <a:latin typeface="Arial Narrow" panose="020B0606020202030204" pitchFamily="34" charset="0"/>
              </a:rPr>
              <a:t>L'analyse EBSD : </a:t>
            </a: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Principes et applications </a:t>
            </a:r>
            <a:r>
              <a:rPr lang="fr-FR" sz="1600" i="1" dirty="0">
                <a:solidFill>
                  <a:srgbClr val="A6A6A6"/>
                </a:solidFill>
                <a:latin typeface="Arial Narrow" panose="020B0606020202030204" pitchFamily="34" charset="0"/>
              </a:rPr>
              <a:t>(épuisé</a:t>
            </a:r>
            <a:r>
              <a:rPr lang="fr-FR" sz="1600" i="1" dirty="0">
                <a:solidFill>
                  <a:schemeClr val="accent3">
                    <a:lumMod val="6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fr-FR" sz="1600" dirty="0">
              <a:solidFill>
                <a:schemeClr val="accent3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 Traitement d'images en microscopie à balayage et en microanalyse </a:t>
            </a:r>
            <a:r>
              <a:rPr lang="fr-FR" sz="1600" i="1" dirty="0">
                <a:solidFill>
                  <a:srgbClr val="A6A6A6"/>
                </a:solidFill>
                <a:latin typeface="Arial Narrow" panose="020B0606020202030204" pitchFamily="34" charset="0"/>
              </a:rPr>
              <a:t>(épuisé)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 Pratique du microscope électronique à balayage </a:t>
            </a:r>
            <a:r>
              <a:rPr lang="fr-FR" sz="1600" i="1" dirty="0">
                <a:solidFill>
                  <a:srgbClr val="A6A6A6"/>
                </a:solidFill>
                <a:latin typeface="Arial Narrow" panose="020B0606020202030204" pitchFamily="34" charset="0"/>
              </a:rPr>
              <a:t>(épuisé)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solidFill>
                  <a:srgbClr val="B2B2B2"/>
                </a:solidFill>
                <a:latin typeface="Arial Narrow" panose="020B0606020202030204" pitchFamily="34" charset="0"/>
              </a:rPr>
              <a:t>- </a:t>
            </a: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Travaux pratiques de microscopie électronique à balayage et de microanalyse X  </a:t>
            </a:r>
            <a:r>
              <a:rPr lang="fr-FR" sz="1600" i="1" dirty="0">
                <a:solidFill>
                  <a:srgbClr val="A6A6A6"/>
                </a:solidFill>
                <a:latin typeface="Arial Narrow" panose="020B0606020202030204" pitchFamily="34" charset="0"/>
              </a:rPr>
              <a:t>(épuisé)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solidFill>
                  <a:srgbClr val="B2B2B2"/>
                </a:solidFill>
                <a:latin typeface="Arial Narrow" panose="020B0606020202030204" pitchFamily="34" charset="0"/>
              </a:rPr>
              <a:t>- Microanalyse par sonde électronique : aspects quantitatifs </a:t>
            </a:r>
            <a:r>
              <a:rPr lang="fr-FR" sz="1600" i="1" dirty="0">
                <a:solidFill>
                  <a:srgbClr val="B2B2B2"/>
                </a:solidFill>
                <a:latin typeface="Arial Narrow" panose="020B0606020202030204" pitchFamily="34" charset="0"/>
              </a:rPr>
              <a:t>(épuisé)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  <a:latin typeface="Arial Narrow" panose="020B0606020202030204" pitchFamily="34" charset="0"/>
              </a:rPr>
              <a:t> Microanalyse par sonde électronique : spectrométrie de rayons X </a:t>
            </a:r>
            <a:r>
              <a:rPr lang="fr-FR" sz="1600" i="1" dirty="0">
                <a:solidFill>
                  <a:srgbClr val="B2B2B2"/>
                </a:solidFill>
                <a:latin typeface="Arial Narrow" panose="020B0606020202030204" pitchFamily="34" charset="0"/>
              </a:rPr>
              <a:t>(épuisé)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  <a:latin typeface="Arial Narrow" panose="020B0606020202030204" pitchFamily="34" charset="0"/>
              </a:rPr>
              <a:t> Microscopie électronique à balayage 1978 </a:t>
            </a:r>
            <a:r>
              <a:rPr lang="fr-FR" sz="1600" i="1" dirty="0">
                <a:solidFill>
                  <a:srgbClr val="B2B2B2"/>
                </a:solidFill>
                <a:latin typeface="Arial Narrow" panose="020B0606020202030204" pitchFamily="34" charset="0"/>
              </a:rPr>
              <a:t>(épuisé version française et anglaise)</a:t>
            </a:r>
            <a:endParaRPr lang="fr-FR" sz="1600" dirty="0">
              <a:solidFill>
                <a:srgbClr val="B2B2B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556792"/>
            <a:ext cx="8712968" cy="483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dirty="0">
                <a:solidFill>
                  <a:srgbClr val="008000"/>
                </a:solidFill>
              </a:rPr>
              <a:t>Le suivi de nos activités est sur le site Internet</a:t>
            </a:r>
          </a:p>
          <a:p>
            <a:pPr algn="ctr" eaLnBrk="1" hangingPunct="1">
              <a:lnSpc>
                <a:spcPct val="140000"/>
              </a:lnSpc>
            </a:pPr>
            <a:endParaRPr lang="fr-FR" dirty="0"/>
          </a:p>
          <a:p>
            <a:pPr algn="ctr" eaLnBrk="1" hangingPunct="1"/>
            <a:r>
              <a:rPr lang="fr-FR" sz="2400" b="1" u="sng" dirty="0">
                <a:solidFill>
                  <a:srgbClr val="FF0000"/>
                </a:solidFill>
              </a:rPr>
              <a:t>www.gn-meba.org</a:t>
            </a:r>
          </a:p>
          <a:p>
            <a:pPr algn="ctr" eaLnBrk="1" hangingPunct="1"/>
            <a:endParaRPr lang="fr-FR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dirty="0">
                <a:solidFill>
                  <a:srgbClr val="008000"/>
                </a:solidFill>
              </a:rPr>
              <a:t>parmi toutes les rubriques :</a:t>
            </a:r>
          </a:p>
          <a:p>
            <a:pPr algn="ctr" eaLnBrk="1" hangingPunct="1"/>
            <a:endParaRPr lang="fr-FR" dirty="0"/>
          </a:p>
          <a:p>
            <a:pPr algn="ctr" eaLnBrk="1" hangingPunct="1"/>
            <a:r>
              <a:rPr lang="fr-FR" dirty="0"/>
              <a:t>réunions</a:t>
            </a:r>
          </a:p>
          <a:p>
            <a:pPr algn="ctr" eaLnBrk="1" hangingPunct="1"/>
            <a:r>
              <a:rPr lang="fr-FR" dirty="0"/>
              <a:t>ouvrages</a:t>
            </a:r>
          </a:p>
          <a:p>
            <a:pPr algn="ctr" eaLnBrk="1" hangingPunct="1"/>
            <a:r>
              <a:rPr lang="fr-FR" dirty="0"/>
              <a:t>	</a:t>
            </a:r>
            <a:r>
              <a:rPr lang="fr-FR" u="sng" dirty="0"/>
              <a:t>évènements fournisseurs</a:t>
            </a:r>
            <a:r>
              <a:rPr lang="fr-FR" dirty="0"/>
              <a:t> (lien séminaires) </a:t>
            </a:r>
          </a:p>
          <a:p>
            <a:pPr algn="ctr" eaLnBrk="1" hangingPunct="1"/>
            <a:r>
              <a:rPr lang="fr-FR" dirty="0"/>
              <a:t>annonces</a:t>
            </a:r>
          </a:p>
          <a:p>
            <a:pPr algn="ctr" eaLnBrk="1" hangingPunct="1"/>
            <a:r>
              <a:rPr lang="fr-FR" dirty="0"/>
              <a:t>offres (emplois, matériels)</a:t>
            </a:r>
          </a:p>
          <a:p>
            <a:pPr algn="ctr" eaLnBrk="1" hangingPunct="1"/>
            <a:r>
              <a:rPr lang="fr-FR" dirty="0"/>
              <a:t>écoles</a:t>
            </a:r>
          </a:p>
          <a:p>
            <a:pPr algn="ctr" eaLnBrk="1" hangingPunct="1"/>
            <a:r>
              <a:rPr lang="fr-FR" u="sng" dirty="0"/>
              <a:t>normes</a:t>
            </a:r>
          </a:p>
          <a:p>
            <a:pPr algn="ctr" eaLnBrk="1" hangingPunct="1"/>
            <a:r>
              <a:rPr lang="fr-FR" dirty="0"/>
              <a:t>etc.</a:t>
            </a:r>
          </a:p>
          <a:p>
            <a:pPr algn="ctr" eaLnBrk="1" hangingPunct="1"/>
            <a:endParaRPr lang="fr-FR" dirty="0"/>
          </a:p>
          <a:p>
            <a:pPr algn="ctr" eaLnBrk="1" hangingPunct="1"/>
            <a:endParaRPr lang="fr-FR" dirty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556792"/>
            <a:ext cx="87129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>
                <a:solidFill>
                  <a:srgbClr val="008000"/>
                </a:solidFill>
              </a:rPr>
              <a:t>Normes</a:t>
            </a:r>
          </a:p>
          <a:p>
            <a:pPr algn="ctr" eaLnBrk="1" hangingPunct="1"/>
            <a:endParaRPr lang="fr-FR" dirty="0"/>
          </a:p>
          <a:p>
            <a:pPr algn="ctr" eaLnBrk="1" hangingPunct="1"/>
            <a:endParaRPr lang="fr-FR" dirty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092878" y="1916671"/>
            <a:ext cx="6819380" cy="2609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800" kern="0" dirty="0">
                <a:solidFill>
                  <a:schemeClr val="tx1"/>
                </a:solidFill>
              </a:rPr>
              <a:t>Les NORMES ISO relatives </a:t>
            </a:r>
          </a:p>
          <a:p>
            <a:r>
              <a:rPr lang="fr-FR" sz="1800" kern="0" dirty="0">
                <a:solidFill>
                  <a:schemeClr val="tx1"/>
                </a:solidFill>
              </a:rPr>
              <a:t>aux MEB, Microsonde, MET, </a:t>
            </a:r>
          </a:p>
          <a:p>
            <a:r>
              <a:rPr lang="fr-FR" sz="1800" kern="0" dirty="0">
                <a:solidFill>
                  <a:schemeClr val="tx1"/>
                </a:solidFill>
              </a:rPr>
              <a:t>et à l’EDS, WDS, EBSD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84811" y="3913691"/>
            <a:ext cx="7800650" cy="122413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kern="0" dirty="0">
                <a:latin typeface="+mj-lt"/>
              </a:rPr>
              <a:t>Ces normes sont disponibles auprès de l’AFNOR, Paris.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029" y="5137827"/>
            <a:ext cx="77444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Leurs résumés seront mis à jour prochainement sur notre site</a:t>
            </a:r>
            <a:endParaRPr lang="fr-FR" sz="2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6616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196752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>
                <a:solidFill>
                  <a:srgbClr val="008000"/>
                </a:solidFill>
              </a:rPr>
              <a:t>Normes</a:t>
            </a: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90273" y="1916832"/>
            <a:ext cx="8747970" cy="4536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1200" b="1" kern="0" dirty="0">
                <a:solidFill>
                  <a:srgbClr val="0070C0"/>
                </a:solidFill>
              </a:rPr>
              <a:t>ISO/TC 202/ SC 1 – TERMINOLOGIE (3 normes)</a:t>
            </a:r>
          </a:p>
          <a:p>
            <a:r>
              <a:rPr lang="fr-FR" sz="1200" kern="0" dirty="0"/>
              <a:t>ISO 15932:2013 - Analyse par microfaisceaux -- Microscopie électronique analytique – Vocabulaire.</a:t>
            </a:r>
          </a:p>
          <a:p>
            <a:r>
              <a:rPr lang="fr-FR" sz="1200" kern="0" dirty="0"/>
              <a:t>ISO 22493:2014 - Analyse par microfaisceaux -- Microscopie électronique à balayage – Vocabulaire.</a:t>
            </a:r>
          </a:p>
          <a:p>
            <a:r>
              <a:rPr lang="fr-FR" sz="1200" kern="0" dirty="0"/>
              <a:t>ISO 23833:2013 - Analyse par microfaisceaux -- Analyse par microsonde électronique (microsonde de Castaing) – Vocabulaire.</a:t>
            </a:r>
          </a:p>
          <a:p>
            <a:pPr marL="0" indent="0">
              <a:buFontTx/>
              <a:buNone/>
            </a:pPr>
            <a:endParaRPr lang="fr-FR" sz="1200" b="1" kern="0" dirty="0"/>
          </a:p>
          <a:p>
            <a:pPr marL="0" indent="0">
              <a:buFontTx/>
              <a:buNone/>
            </a:pPr>
            <a:r>
              <a:rPr lang="fr-FR" sz="1200" b="1" kern="0" dirty="0">
                <a:solidFill>
                  <a:srgbClr val="7030A0"/>
                </a:solidFill>
              </a:rPr>
              <a:t>ISO/TC 202/ SC 2 – MICROANALYSE PAR SONDE A ELECTRONS (7 normes)</a:t>
            </a:r>
          </a:p>
          <a:p>
            <a:r>
              <a:rPr lang="fr-FR" sz="1200" kern="0" dirty="0"/>
              <a:t>ISO 11938:2012 - Analyse par microfaisceaux -- Analyse par microsonde électronique (microsonde de Castaing) -- Méthodes d'analyse par cartographie élémentaire en utilisant la spectrométrie à dispersion de longueur d'onde.</a:t>
            </a:r>
          </a:p>
          <a:p>
            <a:r>
              <a:rPr lang="fr-FR" sz="1200" kern="0" dirty="0"/>
              <a:t>ISO 14594:2014 - Analyse par microfaisceaux -- Analyse par microsonde électronique (Microsonde de Castaing) -- Lignes directrices pour la détermination des paramètres expérimentaux pour la spectrométrie à dispersion de longueur d'onde.</a:t>
            </a:r>
          </a:p>
          <a:p>
            <a:r>
              <a:rPr lang="fr-FR" sz="1200" kern="0" dirty="0"/>
              <a:t>ISO 14595:2014 - Analyse par microfaisceaux -- Microanalyse par sonde à électrons -- Lignes directrices pour les spécifications des matériaux de référence certifiés (CRM).</a:t>
            </a:r>
          </a:p>
          <a:p>
            <a:r>
              <a:rPr lang="fr-FR" sz="1200" kern="0" dirty="0"/>
              <a:t>ISO 16592:2012 - Analyse par microfaisceaux -- Analyse par microsonde électronique (microsonde de Castaing) -- Lignes directrices pour le dosage du carbone dans les aciers par la droite d'étalonnage.</a:t>
            </a:r>
          </a:p>
          <a:p>
            <a:r>
              <a:rPr lang="fr-FR" sz="1200" kern="0" dirty="0"/>
              <a:t>ISO 17470:2014 - Analyse par microfaisceaux -- Analyse par microsonde électronique (Microsonde de Castaing) -- Lignes directrices pour l'analyse qualitative ponctuelle par spectrométrie de rayons X à dispersion de longueur d'onde (WDX).</a:t>
            </a:r>
          </a:p>
          <a:p>
            <a:r>
              <a:rPr lang="fr-FR" sz="1200" kern="0" dirty="0"/>
              <a:t>ISO 22489:2016 - Analyse par microfaisceaux -- Microsonde de Castaing -- Analyse quantitative ponctuelle d'échantillons massifs par spectrométrie à dispersion de longueur d'onde (remplace ISO 22489-2006).</a:t>
            </a:r>
          </a:p>
          <a:p>
            <a:r>
              <a:rPr lang="fr-FR" sz="1200" kern="0" dirty="0"/>
              <a:t>ISO 19463:2018 - Analyse par microfaisceaux -- Analyse par microsonde électronique (Microsonde de Castaing) -- Lignes directrices pour la mise en œuvre des procédures d'assurance qualité </a:t>
            </a:r>
            <a:r>
              <a:rPr lang="fr-FR" sz="1200" i="1" kern="0" dirty="0"/>
              <a:t>(en anglais).</a:t>
            </a:r>
            <a:endParaRPr lang="fr-FR" sz="1200" kern="0" dirty="0"/>
          </a:p>
        </p:txBody>
      </p:sp>
    </p:spTree>
    <p:extLst>
      <p:ext uri="{BB962C8B-B14F-4D97-AF65-F5344CB8AC3E}">
        <p14:creationId xmlns:p14="http://schemas.microsoft.com/office/powerpoint/2010/main" val="8836696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07774" y="1179680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>
                <a:solidFill>
                  <a:srgbClr val="008000"/>
                </a:solidFill>
              </a:rPr>
              <a:t>Normes</a:t>
            </a:r>
            <a:endParaRPr lang="fr-FR" dirty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718289"/>
            <a:ext cx="9144000" cy="50950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1200" b="1" kern="0" dirty="0">
                <a:solidFill>
                  <a:srgbClr val="00B050"/>
                </a:solidFill>
              </a:rPr>
              <a:t>ISO/TC 202/ SC 3 – MICROSCOPIE ANALYTIQUE A ELECTRONS (4 normes)</a:t>
            </a:r>
          </a:p>
          <a:p>
            <a:r>
              <a:rPr lang="fr-FR" sz="1200" kern="0" dirty="0"/>
              <a:t>ISO 19214:2017 - Analyse par microfaisceaux -- Microscopie électronique analytique -- Méthode de détermination de la direction apparente de croissance des cristaux filiformes par microscopie électronique en transmission.</a:t>
            </a:r>
          </a:p>
          <a:p>
            <a:r>
              <a:rPr lang="fr-FR" sz="1200" kern="0" dirty="0"/>
              <a:t>ISO 25498:2018 - Analyse par microfaisceaux -- Microscopie électronique analytique -- Analyse par diffraction par sélection d'aire au moyen d'un microscope électronique en transmission (remplace ISO 25498 2010).</a:t>
            </a:r>
          </a:p>
          <a:p>
            <a:r>
              <a:rPr lang="fr-FR" sz="1200" kern="0" dirty="0"/>
              <a:t>ISO 29301:2017 - Analyse par microfaisceaux -- Microscopie électronique en transmission analytique -- Méthodes d'étalonnage du grandissement d'image au moyen de matériaux de référence de structures périodiques.</a:t>
            </a:r>
          </a:p>
          <a:p>
            <a:r>
              <a:rPr lang="fr-FR" sz="1200" kern="0" dirty="0"/>
              <a:t>ISO 20263:2017 - Analyse par microfaisceaux -- Microscopie électronique analytique -- Méthode de détermination de la position d'interface dans l'image de coupe transversale des matériaux en couches </a:t>
            </a:r>
            <a:r>
              <a:rPr lang="fr-FR" sz="1200" i="1" kern="0" dirty="0"/>
              <a:t>(en anglais).</a:t>
            </a:r>
            <a:r>
              <a:rPr lang="fr-FR" sz="1200" kern="0" dirty="0"/>
              <a:t/>
            </a:r>
            <a:br>
              <a:rPr lang="fr-FR" sz="1200" kern="0" dirty="0"/>
            </a:br>
            <a:endParaRPr lang="fr-FR" sz="1200" kern="0" dirty="0"/>
          </a:p>
          <a:p>
            <a:pPr marL="0" indent="0">
              <a:buFontTx/>
              <a:buNone/>
            </a:pPr>
            <a:r>
              <a:rPr lang="fr-FR" sz="1200" b="1" kern="0" dirty="0">
                <a:solidFill>
                  <a:srgbClr val="FF0000"/>
                </a:solidFill>
              </a:rPr>
              <a:t>ISO/TC 202/ SC 4 – MICROSCOPIE ELECTRONIQUE A BALAYAGE (7 normes)</a:t>
            </a:r>
            <a:endParaRPr lang="fr-FR" sz="1200" kern="0" dirty="0">
              <a:solidFill>
                <a:srgbClr val="FF0000"/>
              </a:solidFill>
            </a:endParaRPr>
          </a:p>
          <a:p>
            <a:r>
              <a:rPr lang="fr-FR" sz="1200" kern="0" dirty="0"/>
              <a:t>ISO 16700:2016 - Analyse par microfaisceaux -- Microscopie électronique à balayage -- Lignes directrices pour l'étalonnage du grandissement d'image.</a:t>
            </a:r>
          </a:p>
          <a:p>
            <a:r>
              <a:rPr lang="fr-FR" sz="1200" kern="0" dirty="0"/>
              <a:t>ISO/TS 24597:2011 - Analyse par microfaisceaux -- Microscopie électronique à balayage -- Méthodes d'évaluation de la netteté d'image.</a:t>
            </a:r>
          </a:p>
          <a:p>
            <a:r>
              <a:rPr lang="fr-FR" sz="1200" kern="0" dirty="0"/>
              <a:t>ISO 13067:2011 - Analyse par microfaisceaux -- Diffraction d'électrons rétrodiffusés -- Mesurage de la taille moyenne des grains.</a:t>
            </a:r>
          </a:p>
          <a:p>
            <a:r>
              <a:rPr lang="fr-FR" sz="1200" kern="0" dirty="0"/>
              <a:t>ISO 15632:2012 - Analyse par microfaisceaux -- Paramètres de performance instrumentale sélectionnés pour la spécification et le contrôle des spectromètres X à sélection d'énergie utilisés en microanalyse par sonde à électrons.</a:t>
            </a:r>
          </a:p>
          <a:p>
            <a:r>
              <a:rPr lang="fr-FR" sz="1200" kern="0" dirty="0"/>
              <a:t>ISO 22029:2012 - Analyse par microfaisceaux -- Format de fichier standard EMSA/MAS pour échange de données spectrométriques.</a:t>
            </a:r>
          </a:p>
          <a:p>
            <a:r>
              <a:rPr lang="fr-FR" sz="1200" kern="0" dirty="0"/>
              <a:t>ISO 22309:2011 - Analyse par microfaisceaux -- Analyse élémentaire quantitative par spectrométrie à sélection d'énergie (EDS) des éléments ayant un numéro atomique de 11 (Na) ou plus.</a:t>
            </a:r>
          </a:p>
          <a:p>
            <a:r>
              <a:rPr lang="fr-FR" sz="1200" kern="0" dirty="0"/>
              <a:t>ISO 24173:2009 - Analyse par microfaisceaux -- Lignes directrices pour la mesure d'orientation par diffraction d'électrons rétrodiffusés.</a:t>
            </a:r>
          </a:p>
        </p:txBody>
      </p:sp>
    </p:spTree>
    <p:extLst>
      <p:ext uri="{BB962C8B-B14F-4D97-AF65-F5344CB8AC3E}">
        <p14:creationId xmlns:p14="http://schemas.microsoft.com/office/powerpoint/2010/main" val="12000285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196752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>
                <a:solidFill>
                  <a:srgbClr val="008000"/>
                </a:solidFill>
              </a:rPr>
              <a:t>Normes</a:t>
            </a: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5045" y="1684554"/>
            <a:ext cx="9134112" cy="51237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200" kern="0" dirty="0"/>
              <a:t>la Normalisation dans le domaine du MEB et de la microanalyse X est effectuée au niveau international dans le cadre du comité technique </a:t>
            </a:r>
            <a:r>
              <a:rPr lang="fr-FR" sz="1200" kern="0" dirty="0">
                <a:solidFill>
                  <a:srgbClr val="0000FF"/>
                </a:solidFill>
              </a:rPr>
              <a:t>ISO / TC 202 ‘’Analyse par </a:t>
            </a:r>
            <a:r>
              <a:rPr lang="fr-FR" sz="1200" kern="0" dirty="0" err="1">
                <a:solidFill>
                  <a:srgbClr val="0000FF"/>
                </a:solidFill>
              </a:rPr>
              <a:t>micro-faisceaux</a:t>
            </a:r>
            <a:r>
              <a:rPr lang="fr-FR" sz="1200" kern="0" dirty="0">
                <a:solidFill>
                  <a:srgbClr val="0000FF"/>
                </a:solidFill>
              </a:rPr>
              <a:t>’’ </a:t>
            </a:r>
            <a:r>
              <a:rPr lang="fr-FR" sz="1200" kern="0" dirty="0"/>
              <a:t>(créé en 1991). </a:t>
            </a:r>
          </a:p>
          <a:p>
            <a:pPr>
              <a:spcBef>
                <a:spcPts val="0"/>
              </a:spcBef>
            </a:pPr>
            <a:r>
              <a:rPr lang="fr-FR" sz="1200" kern="0" dirty="0"/>
              <a:t>13 pays participent à l’élaboration des normes ISO /TC 202, dont la France (AFNOR - </a:t>
            </a:r>
            <a:r>
              <a:rPr lang="fr-FR" sz="1200" i="1" kern="0" dirty="0"/>
              <a:t>Association Française de </a:t>
            </a:r>
            <a:r>
              <a:rPr lang="fr-FR" sz="1200" i="1" kern="0" dirty="0" err="1"/>
              <a:t>NORmalisation</a:t>
            </a:r>
            <a:r>
              <a:rPr lang="fr-FR" sz="1200" kern="0" dirty="0"/>
              <a:t>). La France n’a plus qu’un avis consultatif du fait du désengagement de nombreux acteurs, y compris industriels. 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sz="1200" kern="0" dirty="0"/>
              <a:t>	→ publication de 19 normes disponibles auprès de l’AFNOR</a:t>
            </a:r>
          </a:p>
          <a:p>
            <a:pPr>
              <a:spcBef>
                <a:spcPts val="0"/>
              </a:spcBef>
            </a:pPr>
            <a:r>
              <a:rPr lang="fr-FR" sz="1200" kern="0" dirty="0"/>
              <a:t>toutes les normes internationales sont réexaminées 1 fois tous les 5 ans.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sz="1200" kern="0" dirty="0"/>
              <a:t>	→ confirmation, révision ou annulation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fr-FR" sz="1200" kern="0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sz="1200" kern="0" dirty="0"/>
              <a:t>Domaine des travaux : </a:t>
            </a:r>
          </a:p>
          <a:p>
            <a:pPr>
              <a:spcBef>
                <a:spcPts val="0"/>
              </a:spcBef>
            </a:pPr>
            <a:r>
              <a:rPr lang="fr-FR" sz="1200" kern="0" dirty="0"/>
              <a:t>normalisation dans le domaine de l'analyse par microfaisceaux qui utilise des électrons comme rayonnement incident (mesures, paramètres, méthodes et matériaux de référence)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sz="1200" kern="0" dirty="0"/>
              <a:t>ISO TC 202 :</a:t>
            </a:r>
          </a:p>
          <a:p>
            <a:pPr>
              <a:spcBef>
                <a:spcPts val="0"/>
              </a:spcBef>
            </a:pPr>
            <a:r>
              <a:rPr lang="fr-FR" sz="1200" kern="0" dirty="0"/>
              <a:t>il est composé de différents sous groupes :</a:t>
            </a:r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endParaRPr lang="fr-FR" sz="1200" kern="0" dirty="0"/>
          </a:p>
          <a:p>
            <a:endParaRPr lang="fr-FR" sz="1200" kern="0" dirty="0"/>
          </a:p>
          <a:p>
            <a:pPr marL="0" indent="0">
              <a:buFontTx/>
              <a:buNone/>
            </a:pPr>
            <a:r>
              <a:rPr lang="fr-FR" sz="1200" kern="0" dirty="0"/>
              <a:t>Utilisation :</a:t>
            </a:r>
          </a:p>
          <a:p>
            <a:pPr>
              <a:spcBef>
                <a:spcPts val="0"/>
              </a:spcBef>
            </a:pPr>
            <a:r>
              <a:rPr lang="fr-FR" sz="1200" kern="0" dirty="0"/>
              <a:t>les normes sont d’application volontaire</a:t>
            </a:r>
          </a:p>
          <a:p>
            <a:pPr>
              <a:spcBef>
                <a:spcPts val="0"/>
              </a:spcBef>
            </a:pPr>
            <a:r>
              <a:rPr lang="fr-FR" sz="1200" kern="0" dirty="0"/>
              <a:t>elles peuvent être imposées par un donneur d’ordre </a:t>
            </a:r>
          </a:p>
          <a:p>
            <a:pPr>
              <a:spcBef>
                <a:spcPts val="0"/>
              </a:spcBef>
            </a:pPr>
            <a:r>
              <a:rPr lang="fr-FR" sz="1200" kern="0" dirty="0"/>
              <a:t>le droit peut imposer l’utilisation d’une norme industrielle</a:t>
            </a:r>
          </a:p>
        </p:txBody>
      </p:sp>
      <p:sp>
        <p:nvSpPr>
          <p:cNvPr id="7" name="Ellipse 6"/>
          <p:cNvSpPr/>
          <p:nvPr/>
        </p:nvSpPr>
        <p:spPr>
          <a:xfrm>
            <a:off x="323528" y="4311638"/>
            <a:ext cx="1329378" cy="420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SC1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Terminologie</a:t>
            </a:r>
          </a:p>
        </p:txBody>
      </p:sp>
      <p:sp>
        <p:nvSpPr>
          <p:cNvPr id="8" name="Ellipse 7"/>
          <p:cNvSpPr/>
          <p:nvPr/>
        </p:nvSpPr>
        <p:spPr>
          <a:xfrm>
            <a:off x="323528" y="4983112"/>
            <a:ext cx="2376264" cy="966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SC2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Analyse par microsonde de Castaing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WG6 quantitative et WG7 cartographie X</a:t>
            </a:r>
          </a:p>
        </p:txBody>
      </p:sp>
      <p:sp>
        <p:nvSpPr>
          <p:cNvPr id="9" name="Ellipse 8"/>
          <p:cNvSpPr/>
          <p:nvPr/>
        </p:nvSpPr>
        <p:spPr>
          <a:xfrm>
            <a:off x="2123728" y="4311637"/>
            <a:ext cx="1543793" cy="420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SC3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MET analytique</a:t>
            </a:r>
          </a:p>
        </p:txBody>
      </p:sp>
      <p:sp>
        <p:nvSpPr>
          <p:cNvPr id="10" name="Ellipse 9"/>
          <p:cNvSpPr/>
          <p:nvPr/>
        </p:nvSpPr>
        <p:spPr>
          <a:xfrm>
            <a:off x="3058911" y="5273592"/>
            <a:ext cx="820139" cy="420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SC4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MEB</a:t>
            </a:r>
          </a:p>
        </p:txBody>
      </p:sp>
      <p:sp>
        <p:nvSpPr>
          <p:cNvPr id="11" name="Ellipse 10"/>
          <p:cNvSpPr/>
          <p:nvPr/>
        </p:nvSpPr>
        <p:spPr>
          <a:xfrm>
            <a:off x="4530877" y="4149080"/>
            <a:ext cx="2053031" cy="69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WG1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Procédures générales et gestion des données</a:t>
            </a:r>
          </a:p>
        </p:txBody>
      </p:sp>
      <p:sp>
        <p:nvSpPr>
          <p:cNvPr id="12" name="Ellipse 11"/>
          <p:cNvSpPr/>
          <p:nvPr/>
        </p:nvSpPr>
        <p:spPr>
          <a:xfrm>
            <a:off x="5040032" y="5273592"/>
            <a:ext cx="2138798" cy="818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WG6, WG7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Diffraction des électrons rétrodiffusés</a:t>
            </a:r>
          </a:p>
        </p:txBody>
      </p:sp>
      <p:sp>
        <p:nvSpPr>
          <p:cNvPr id="13" name="Ellipse 12"/>
          <p:cNvSpPr/>
          <p:nvPr/>
        </p:nvSpPr>
        <p:spPr>
          <a:xfrm>
            <a:off x="7256759" y="4488283"/>
            <a:ext cx="1795732" cy="6719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WG4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Spectrométrie à sélection d’énergie</a:t>
            </a:r>
          </a:p>
        </p:txBody>
      </p:sp>
    </p:spTree>
    <p:extLst>
      <p:ext uri="{BB962C8B-B14F-4D97-AF65-F5344CB8AC3E}">
        <p14:creationId xmlns:p14="http://schemas.microsoft.com/office/powerpoint/2010/main" val="35829643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07774" y="1422944"/>
            <a:ext cx="8712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dirty="0" smtClean="0">
                <a:solidFill>
                  <a:srgbClr val="008000"/>
                </a:solidFill>
              </a:rPr>
              <a:t>Historique microanalyse</a:t>
            </a:r>
            <a:endParaRPr lang="fr-FR" sz="2400" dirty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249289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En cours il y a un recensement des fichiers historiques concernant la microanalyse dont certains en français et y compris la thèse de R. </a:t>
            </a:r>
            <a:r>
              <a:rPr lang="fr-FR" dirty="0" err="1" smtClean="0">
                <a:solidFill>
                  <a:srgbClr val="008000"/>
                </a:solidFill>
              </a:rPr>
              <a:t>Castaing</a:t>
            </a:r>
            <a:r>
              <a:rPr lang="fr-FR" dirty="0" smtClean="0">
                <a:solidFill>
                  <a:srgbClr val="008000"/>
                </a:solidFill>
              </a:rPr>
              <a:t>.</a:t>
            </a:r>
          </a:p>
          <a:p>
            <a:pPr algn="ctr"/>
            <a:endParaRPr lang="fr-FR" dirty="0">
              <a:solidFill>
                <a:srgbClr val="008000"/>
              </a:solidFill>
            </a:endParaRPr>
          </a:p>
          <a:p>
            <a:pPr algn="ctr"/>
            <a:r>
              <a:rPr lang="fr-FR" dirty="0" smtClean="0">
                <a:solidFill>
                  <a:srgbClr val="008000"/>
                </a:solidFill>
              </a:rPr>
              <a:t>Nous mettrons cette liste et les articles dans les prochains mois sur le site.</a:t>
            </a:r>
          </a:p>
          <a:p>
            <a:pPr algn="ctr"/>
            <a:endParaRPr lang="fr-FR" dirty="0">
              <a:solidFill>
                <a:srgbClr val="008000"/>
              </a:solidFill>
            </a:endParaRPr>
          </a:p>
          <a:p>
            <a:pPr algn="ctr"/>
            <a:r>
              <a:rPr lang="fr-FR" dirty="0" smtClean="0">
                <a:solidFill>
                  <a:srgbClr val="008000"/>
                </a:solidFill>
              </a:rPr>
              <a:t>Si vous disposez de tels fichiers numérisés, ne pas hésiter à nous les adresser, peut-être que nous ne les avons pas...</a:t>
            </a:r>
          </a:p>
          <a:p>
            <a:pPr algn="ctr"/>
            <a:endParaRPr lang="fr-FR" dirty="0">
              <a:solidFill>
                <a:srgbClr val="008000"/>
              </a:solidFill>
            </a:endParaRPr>
          </a:p>
          <a:p>
            <a:pPr algn="ctr"/>
            <a:r>
              <a:rPr lang="fr-FR" sz="2400" dirty="0" smtClean="0">
                <a:solidFill>
                  <a:srgbClr val="008000"/>
                </a:solidFill>
              </a:rPr>
              <a:t>Contact Florence </a:t>
            </a:r>
            <a:r>
              <a:rPr lang="fr-FR" sz="2400" dirty="0" err="1" smtClean="0">
                <a:solidFill>
                  <a:srgbClr val="008000"/>
                </a:solidFill>
              </a:rPr>
              <a:t>Robaut</a:t>
            </a:r>
            <a:r>
              <a:rPr lang="fr-FR" sz="2400" dirty="0" smtClean="0">
                <a:solidFill>
                  <a:srgbClr val="008000"/>
                </a:solidFill>
              </a:rPr>
              <a:t>.</a:t>
            </a:r>
            <a:endParaRPr lang="fr-FR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933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07774" y="1422944"/>
            <a:ext cx="8712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dirty="0" smtClean="0">
                <a:solidFill>
                  <a:srgbClr val="008000"/>
                </a:solidFill>
              </a:rPr>
              <a:t>Echantillon test pour décembre</a:t>
            </a:r>
            <a:endParaRPr lang="fr-FR" sz="2400" dirty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3568" y="2276872"/>
            <a:ext cx="77048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En cours il y a un échantillon test pour décembre dont le thème sera la microanalyse</a:t>
            </a:r>
          </a:p>
          <a:p>
            <a:pPr algn="ctr"/>
            <a:endParaRPr lang="fr-FR" dirty="0">
              <a:solidFill>
                <a:srgbClr val="008000"/>
              </a:solidFill>
            </a:endParaRPr>
          </a:p>
          <a:p>
            <a:pPr algn="ctr"/>
            <a:r>
              <a:rPr lang="fr-FR" dirty="0" smtClean="0">
                <a:solidFill>
                  <a:srgbClr val="008000"/>
                </a:solidFill>
              </a:rPr>
              <a:t>L’échantillon vous a été remis en décembre 2019.</a:t>
            </a:r>
          </a:p>
          <a:p>
            <a:pPr algn="ctr"/>
            <a:r>
              <a:rPr lang="fr-FR" dirty="0" smtClean="0">
                <a:solidFill>
                  <a:srgbClr val="008000"/>
                </a:solidFill>
              </a:rPr>
              <a:t>Si vous ne l’avez pas encore, demandez le vite et envoyez vos résultats dès que possible, ce n’est pas long, et avant fin octobre 2021.</a:t>
            </a:r>
          </a:p>
          <a:p>
            <a:pPr algn="ctr"/>
            <a:endParaRPr lang="fr-FR" dirty="0">
              <a:solidFill>
                <a:srgbClr val="008000"/>
              </a:solidFill>
            </a:endParaRPr>
          </a:p>
          <a:p>
            <a:pPr algn="ctr"/>
            <a:r>
              <a:rPr lang="fr-FR" dirty="0" smtClean="0">
                <a:solidFill>
                  <a:srgbClr val="008000"/>
                </a:solidFill>
              </a:rPr>
              <a:t>Les résultats sont totalement confidentiels et c’est comme un jeu ! Peu importe votre domaine. </a:t>
            </a:r>
            <a:r>
              <a:rPr lang="fr-FR" dirty="0" err="1" smtClean="0">
                <a:solidFill>
                  <a:srgbClr val="008000"/>
                </a:solidFill>
              </a:rPr>
              <a:t>Vpous</a:t>
            </a:r>
            <a:r>
              <a:rPr lang="fr-FR" dirty="0" smtClean="0">
                <a:solidFill>
                  <a:srgbClr val="008000"/>
                </a:solidFill>
              </a:rPr>
              <a:t> pouvez faire envoyer plusieurs résultats obtenus par plusieurs personnes de vos labos. Plus il y en a plus c’est intéressant, que ce soit en EDS et/ou WDS vide ou pression contrôlée...</a:t>
            </a:r>
          </a:p>
          <a:p>
            <a:pPr algn="ctr"/>
            <a:endParaRPr lang="fr-FR" dirty="0" smtClean="0">
              <a:solidFill>
                <a:srgbClr val="008000"/>
              </a:solidFill>
            </a:endParaRPr>
          </a:p>
          <a:p>
            <a:pPr algn="ctr"/>
            <a:endParaRPr lang="fr-FR" dirty="0">
              <a:solidFill>
                <a:srgbClr val="008000"/>
              </a:solidFill>
            </a:endParaRPr>
          </a:p>
          <a:p>
            <a:pPr algn="ctr"/>
            <a:r>
              <a:rPr lang="fr-FR" sz="2400" dirty="0" smtClean="0">
                <a:solidFill>
                  <a:srgbClr val="008000"/>
                </a:solidFill>
              </a:rPr>
              <a:t>Contact Jacky </a:t>
            </a:r>
            <a:r>
              <a:rPr lang="fr-FR" sz="2400" dirty="0" err="1" smtClean="0">
                <a:solidFill>
                  <a:srgbClr val="008000"/>
                </a:solidFill>
              </a:rPr>
              <a:t>Ruste</a:t>
            </a:r>
            <a:r>
              <a:rPr lang="fr-FR" sz="2400" dirty="0" smtClean="0">
                <a:solidFill>
                  <a:srgbClr val="008000"/>
                </a:solidFill>
              </a:rPr>
              <a:t> – voir le site.</a:t>
            </a:r>
            <a:endParaRPr lang="fr-FR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1147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642938"/>
            <a:ext cx="65055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481219">
            <a:off x="2640800" y="2928820"/>
            <a:ext cx="4176913" cy="601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</a:bodyPr>
          <a:lstStyle/>
          <a:p>
            <a:pPr algn="ctr" eaLnBrk="1" hangingPunct="1"/>
            <a:r>
              <a:rPr lang="fr-FR" sz="3200" b="1" dirty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</a:rPr>
              <a:t>  </a:t>
            </a:r>
            <a:r>
              <a:rPr lang="fr-FR" sz="3200" b="1" u="sng" dirty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  <a:hlinkClick r:id="rId3"/>
              </a:rPr>
              <a:t>www.gn-me</a:t>
            </a:r>
            <a:r>
              <a:rPr lang="fr-FR" sz="3200" b="1" dirty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  <a:hlinkClick r:id="rId3"/>
              </a:rPr>
              <a:t>b</a:t>
            </a:r>
            <a:r>
              <a:rPr lang="fr-FR" sz="3200" b="1" u="sng" dirty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  <a:hlinkClick r:id="rId3"/>
              </a:rPr>
              <a:t>a.org</a:t>
            </a:r>
            <a:r>
              <a:rPr lang="fr-FR" sz="3200" b="1" dirty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</a:rPr>
              <a:t>  </a:t>
            </a:r>
            <a:endParaRPr lang="fr-FR" sz="4000" b="1" dirty="0">
              <a:ln w="18000">
                <a:solidFill>
                  <a:srgbClr val="3333FF"/>
                </a:solidFill>
                <a:prstDash val="solid"/>
                <a:miter lim="800000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368022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754154" y="2349500"/>
            <a:ext cx="3775393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FINANCIER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2019 – 2020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2019 - 30 septembre 2020)</a:t>
            </a:r>
          </a:p>
        </p:txBody>
      </p:sp>
    </p:spTree>
    <p:extLst>
      <p:ext uri="{BB962C8B-B14F-4D97-AF65-F5344CB8AC3E}">
        <p14:creationId xmlns:p14="http://schemas.microsoft.com/office/powerpoint/2010/main" val="352938422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472544" y="2565400"/>
            <a:ext cx="6314807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des ACTIVITES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de décembre 2019 à décembre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2875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4247" y="2132856"/>
            <a:ext cx="8784976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  <a:latin typeface="+mn-lt"/>
              </a:rPr>
              <a:t> Le GN-MEBA est associé à la SFP (Société Française de Physique)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- Division</a:t>
            </a:r>
            <a:endParaRPr lang="fr-FR" sz="1400" dirty="0">
              <a:solidFill>
                <a:srgbClr val="008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  <a:latin typeface="+mn-lt"/>
              </a:rPr>
              <a:t> Le GN-MEBA gère et reçoit les cotisations et en reverse 35% à la SFP.</a:t>
            </a:r>
          </a:p>
          <a:p>
            <a:pPr marL="457200" lvl="1" indent="0" eaLnBrk="1" hangingPunct="1">
              <a:lnSpc>
                <a:spcPct val="120000"/>
              </a:lnSpc>
              <a:spcAft>
                <a:spcPts val="600"/>
              </a:spcAft>
            </a:pPr>
            <a:r>
              <a:rPr lang="fr-FR" sz="1400" dirty="0">
                <a:solidFill>
                  <a:srgbClr val="008000"/>
                </a:solidFill>
                <a:latin typeface="+mn-lt"/>
                <a:sym typeface="Wingdings" pitchFamily="2" charset="2"/>
              </a:rPr>
              <a:t>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Les membres cotisants du GN-MEBA sont membres SFP.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  <a:latin typeface="+mn-lt"/>
              </a:rPr>
              <a:t> Le montant de la cotisation GN-MEBA est de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115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euros depuis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2020.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  <a:latin typeface="+mn-lt"/>
              </a:rPr>
              <a:t>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En tant que membre, vous pouvez bénéficier de différents avantages (bourse, prix, etc...) ne pas hésiter aussi à aller sur leur site.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31529" y="1379502"/>
            <a:ext cx="49324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u="sng" dirty="0">
                <a:solidFill>
                  <a:srgbClr val="008000"/>
                </a:solidFill>
                <a:latin typeface="Arial Black" pitchFamily="34" charset="0"/>
              </a:rPr>
              <a:t>Quelques rappels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4247" y="4221088"/>
            <a:ext cx="8784976" cy="17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b="1" dirty="0">
                <a:solidFill>
                  <a:srgbClr val="008000"/>
                </a:solidFill>
                <a:latin typeface="+mn-lt"/>
              </a:rPr>
              <a:t>Site web SFP : </a:t>
            </a:r>
          </a:p>
          <a:p>
            <a:pPr marL="628650" lvl="1" indent="-144000"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u="sng" dirty="0">
                <a:solidFill>
                  <a:srgbClr val="3333FF"/>
                </a:solidFill>
                <a:latin typeface="+mn-lt"/>
              </a:rPr>
              <a:t>http://www.sfpnet.fr</a:t>
            </a:r>
            <a:r>
              <a:rPr lang="fr-FR" sz="1400" dirty="0">
                <a:solidFill>
                  <a:srgbClr val="3333FF"/>
                </a:solidFill>
                <a:latin typeface="+mn-lt"/>
              </a:rPr>
              <a:t>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- LOGIN pour l’accès restreint = </a:t>
            </a:r>
            <a:r>
              <a:rPr lang="fr-FR" sz="1400" dirty="0" err="1">
                <a:solidFill>
                  <a:srgbClr val="008000"/>
                </a:solidFill>
                <a:latin typeface="+mn-lt"/>
              </a:rPr>
              <a:t>sfpxxxxx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, </a:t>
            </a:r>
            <a:r>
              <a:rPr lang="fr-FR" sz="1400" i="1" dirty="0">
                <a:solidFill>
                  <a:srgbClr val="008000"/>
                </a:solidFill>
                <a:latin typeface="+mn-lt"/>
              </a:rPr>
              <a:t>où </a:t>
            </a:r>
            <a:r>
              <a:rPr lang="fr-FR" sz="1400" i="1" dirty="0" err="1">
                <a:solidFill>
                  <a:srgbClr val="008000"/>
                </a:solidFill>
                <a:latin typeface="+mn-lt"/>
              </a:rPr>
              <a:t>xxxxx</a:t>
            </a:r>
            <a:r>
              <a:rPr lang="fr-FR" sz="1400" i="1" dirty="0">
                <a:solidFill>
                  <a:srgbClr val="008000"/>
                </a:solidFill>
                <a:latin typeface="+mn-lt"/>
              </a:rPr>
              <a:t> est le numéro d’adhérent,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mot de passe à demander directement à la SFP. 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Tx/>
              <a:buChar char="•"/>
            </a:pPr>
            <a:r>
              <a:rPr lang="fr-FR" sz="1400" b="1" dirty="0">
                <a:solidFill>
                  <a:srgbClr val="008000"/>
                </a:solidFill>
                <a:latin typeface="+mn-lt"/>
              </a:rPr>
              <a:t> Site web GN-MEBA : </a:t>
            </a:r>
          </a:p>
          <a:p>
            <a:pPr marL="628650" lvl="1" indent="-144000"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400" u="sng" dirty="0">
                <a:solidFill>
                  <a:srgbClr val="3333FF"/>
                </a:solidFill>
                <a:latin typeface="+mn-lt"/>
              </a:rPr>
              <a:t>http://www.gn-meba.org</a:t>
            </a:r>
            <a:r>
              <a:rPr lang="fr-FR" sz="1400" dirty="0">
                <a:solidFill>
                  <a:srgbClr val="3333FF"/>
                </a:solidFill>
                <a:latin typeface="+mn-lt"/>
              </a:rPr>
              <a:t> </a:t>
            </a:r>
            <a:r>
              <a:rPr lang="fr-FR" sz="1400" i="1" dirty="0">
                <a:solidFill>
                  <a:srgbClr val="008000"/>
                </a:solidFill>
                <a:latin typeface="+mn-lt"/>
              </a:rPr>
              <a:t>-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LOGIN et mot de passe </a:t>
            </a:r>
            <a:r>
              <a:rPr lang="fr-FR" sz="1400" dirty="0">
                <a:solidFill>
                  <a:srgbClr val="008000"/>
                </a:solidFill>
              </a:rPr>
              <a:t>pour l’accès restreint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sont à demander à </a:t>
            </a:r>
            <a:r>
              <a:rPr lang="fr-FR" sz="1400" u="sng" dirty="0">
                <a:solidFill>
                  <a:srgbClr val="008000"/>
                </a:solidFill>
                <a:latin typeface="+mn-lt"/>
              </a:rPr>
              <a:t>postmaster@gn-meba.org</a:t>
            </a:r>
            <a:endParaRPr lang="fr-FR" sz="1400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1103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3530"/>
            <a:ext cx="8460000" cy="48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4426446" y="2881432"/>
            <a:ext cx="1009650" cy="21600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69925" y="255588"/>
            <a:ext cx="77993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 NET D’EXPLOITATION du 1</a:t>
            </a:r>
            <a:r>
              <a:rPr lang="fr-FR" sz="1600" b="1" baseline="30000" dirty="0">
                <a:solidFill>
                  <a:srgbClr val="6600CC"/>
                </a:solidFill>
              </a:rPr>
              <a:t>er</a:t>
            </a:r>
            <a:r>
              <a:rPr lang="fr-FR" sz="1600" b="1" dirty="0">
                <a:solidFill>
                  <a:srgbClr val="6600CC"/>
                </a:solidFill>
              </a:rPr>
              <a:t> octobre 2019 au 30 septembre 2020</a:t>
            </a:r>
            <a:r>
              <a:rPr lang="fr-FR" sz="1600" dirty="0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24588" name="Text Box 7"/>
          <p:cNvSpPr txBox="1">
            <a:spLocks noChangeArrowheads="1"/>
          </p:cNvSpPr>
          <p:nvPr/>
        </p:nvSpPr>
        <p:spPr bwMode="auto">
          <a:xfrm>
            <a:off x="4250950" y="5070133"/>
            <a:ext cx="1235386" cy="28131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CC00"/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fr-FR" sz="1300" dirty="0"/>
              <a:t>8 930.00</a:t>
            </a: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5976219" y="1893217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5968851" y="4115616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694600" y="1652607"/>
            <a:ext cx="2695575" cy="604169"/>
            <a:chOff x="2771775" y="1629444"/>
            <a:chExt cx="2695575" cy="604169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2771775" y="1944688"/>
              <a:ext cx="1657350" cy="288925"/>
            </a:xfrm>
            <a:prstGeom prst="wedgeRectCallout">
              <a:avLst>
                <a:gd name="adj1" fmla="val 56704"/>
                <a:gd name="adj2" fmla="val -109889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140 cotisations</a:t>
              </a: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457700" y="1629444"/>
              <a:ext cx="1009650" cy="216000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Text Box 265"/>
          <p:cNvSpPr txBox="1">
            <a:spLocks noChangeArrowheads="1"/>
          </p:cNvSpPr>
          <p:nvPr/>
        </p:nvSpPr>
        <p:spPr bwMode="auto">
          <a:xfrm>
            <a:off x="7126148" y="5773448"/>
            <a:ext cx="16129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 dirty="0">
                <a:latin typeface="Arial Black" pitchFamily="34" charset="0"/>
              </a:rPr>
              <a:t>+ 12865.25</a:t>
            </a: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921901" y="5106617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2920048" y="4119457"/>
            <a:ext cx="1188690" cy="262086"/>
          </a:xfrm>
          <a:prstGeom prst="wedgeRectCallout">
            <a:avLst>
              <a:gd name="adj1" fmla="val 82701"/>
              <a:gd name="adj2" fmla="val 318379"/>
            </a:avLst>
          </a:prstGeom>
          <a:solidFill>
            <a:srgbClr val="FFFF00"/>
          </a:solidFill>
          <a:ln w="19050">
            <a:solidFill>
              <a:srgbClr val="00CC00"/>
            </a:solidFill>
            <a:miter lim="800000"/>
            <a:headEnd/>
            <a:tailEnd/>
          </a:ln>
        </p:spPr>
        <p:txBody>
          <a:bodyPr bIns="108000"/>
          <a:lstStyle/>
          <a:p>
            <a:pPr algn="ctr"/>
            <a:r>
              <a:rPr lang="fr-FR" sz="1200" dirty="0"/>
              <a:t>constructeurs</a:t>
            </a:r>
          </a:p>
        </p:txBody>
      </p:sp>
      <p:sp>
        <p:nvSpPr>
          <p:cNvPr id="24" name="Légende encadrée 1 23"/>
          <p:cNvSpPr/>
          <p:nvPr/>
        </p:nvSpPr>
        <p:spPr>
          <a:xfrm>
            <a:off x="7136446" y="4326899"/>
            <a:ext cx="1602602" cy="686277"/>
          </a:xfrm>
          <a:prstGeom prst="borderCallout1">
            <a:avLst>
              <a:gd name="adj1" fmla="val 41321"/>
              <a:gd name="adj2" fmla="val -1538"/>
              <a:gd name="adj3" fmla="val 112500"/>
              <a:gd name="adj4" fmla="val -38333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chemeClr val="tx1"/>
                </a:solidFill>
              </a:rPr>
              <a:t>Location amphi payée sur l’exercice 2018-2019</a:t>
            </a:r>
          </a:p>
        </p:txBody>
      </p:sp>
    </p:spTree>
    <p:extLst>
      <p:ext uri="{BB962C8B-B14F-4D97-AF65-F5344CB8AC3E}">
        <p14:creationId xmlns:p14="http://schemas.microsoft.com/office/powerpoint/2010/main" val="1616182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588" grpId="0" animBg="1"/>
      <p:bldP spid="24588" grpId="1" animBg="1"/>
      <p:bldP spid="30732" grpId="0" animBg="1"/>
      <p:bldP spid="30732" grpId="1" animBg="1"/>
      <p:bldP spid="21" grpId="0" animBg="1"/>
      <p:bldP spid="21" grpId="1" animBg="1"/>
      <p:bldP spid="19" grpId="0" animBg="1"/>
      <p:bldP spid="17" grpId="0" animBg="1"/>
      <p:bldP spid="17" grpId="1" animBg="1"/>
      <p:bldP spid="18" grpId="0" animBg="1"/>
      <p:bldP spid="18" grpId="1" animBg="1"/>
      <p:bldP spid="24" grpId="0" animBg="1"/>
      <p:bldP spid="2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-33536" y="0"/>
            <a:ext cx="9144000" cy="69040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52700" y="255588"/>
            <a:ext cx="40528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RÉSULTATS  NETS  D’EXPLOITATION :</a:t>
            </a:r>
          </a:p>
          <a:p>
            <a:pPr algn="ctr" eaLnBrk="1" hangingPunct="1"/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ÉVOLUTION  AU COURS DES  ANNEES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872738" y="5586080"/>
            <a:ext cx="7741863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sz="2400" b="1" dirty="0">
                <a:solidFill>
                  <a:srgbClr val="333399"/>
                </a:solidFill>
              </a:rPr>
              <a:t>La cotisation annuelle reste fixée à 115 € pour 2021 </a:t>
            </a:r>
          </a:p>
        </p:txBody>
      </p:sp>
      <p:sp>
        <p:nvSpPr>
          <p:cNvPr id="2" name="Flèche droite rayée 1"/>
          <p:cNvSpPr/>
          <p:nvPr/>
        </p:nvSpPr>
        <p:spPr>
          <a:xfrm>
            <a:off x="318893" y="5682222"/>
            <a:ext cx="360040" cy="288032"/>
          </a:xfrm>
          <a:prstGeom prst="striped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37696" y="6140817"/>
            <a:ext cx="3082895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i="1" dirty="0">
                <a:solidFill>
                  <a:srgbClr val="333399"/>
                </a:solidFill>
              </a:rPr>
              <a:t>(dont 40 € reversé à la SFP)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7" y="1643622"/>
            <a:ext cx="76835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20481219">
            <a:off x="1863693" y="1826804"/>
            <a:ext cx="5349542" cy="17094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3200" b="1" dirty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3200" b="1" u="sng" dirty="0">
                <a:ln w="11430"/>
                <a:solidFill>
                  <a:srgbClr val="AC03B9"/>
                </a:solidFill>
              </a:rPr>
              <a:t>Approbation du budget ?</a:t>
            </a:r>
          </a:p>
          <a:p>
            <a:pPr algn="ctr"/>
            <a:r>
              <a:rPr lang="fr-FR" sz="3200" b="1" dirty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/>
              <a:t>Voter à l’aide du chat maintenant</a:t>
            </a:r>
          </a:p>
          <a:p>
            <a:pPr algn="ctr"/>
            <a:r>
              <a:rPr lang="fr-FR" sz="2000" dirty="0"/>
              <a:t>écrire : Budget</a:t>
            </a:r>
          </a:p>
          <a:p>
            <a:pPr algn="ctr"/>
            <a:r>
              <a:rPr lang="fr-FR" sz="2000" dirty="0"/>
              <a:t>et l’un des 3 choix : pour / contre / abstention</a:t>
            </a:r>
            <a:r>
              <a:rPr lang="fr-FR" sz="2000" b="1" dirty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3434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897705" y="2349500"/>
            <a:ext cx="5488297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BUDGET EXERCICE </a:t>
            </a: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2019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/ 2020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000" dirty="0" smtClean="0">
                <a:solidFill>
                  <a:srgbClr val="008000"/>
                </a:solidFill>
                <a:latin typeface="Arial Black" pitchFamily="34" charset="0"/>
              </a:rPr>
              <a:t>VOTE DU 3 juin 2021</a:t>
            </a:r>
            <a:endParaRPr lang="fr-FR" sz="2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40409" y="4364506"/>
            <a:ext cx="5445593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/>
              <a:t>Voter maintenant en pressant sur le bouton de votre choix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5194525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4932040" y="4135720"/>
            <a:ext cx="419473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400" i="1" dirty="0">
                <a:solidFill>
                  <a:srgbClr val="008000"/>
                </a:solidFill>
              </a:rPr>
              <a:t>                       et aussi </a:t>
            </a:r>
          </a:p>
          <a:p>
            <a:pPr eaLnBrk="1" hangingPunct="1">
              <a:lnSpc>
                <a:spcPct val="120000"/>
              </a:lnSpc>
            </a:pP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Emmanuel </a:t>
            </a:r>
            <a:r>
              <a:rPr lang="fr-FR" sz="1400" dirty="0" err="1">
                <a:solidFill>
                  <a:srgbClr val="008000"/>
                </a:solidFill>
              </a:rPr>
              <a:t>Cadel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</a:t>
            </a:r>
            <a:r>
              <a:rPr lang="fr-FR" sz="1200" i="1" dirty="0" err="1">
                <a:solidFill>
                  <a:srgbClr val="008000"/>
                </a:solidFill>
              </a:rPr>
              <a:t>Univ</a:t>
            </a:r>
            <a:r>
              <a:rPr lang="fr-FR" sz="1200" i="1" dirty="0">
                <a:solidFill>
                  <a:srgbClr val="008000"/>
                </a:solidFill>
              </a:rPr>
              <a:t>. Rouen)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Philippe </a:t>
            </a:r>
            <a:r>
              <a:rPr lang="fr-FR" sz="1400" dirty="0" err="1">
                <a:solidFill>
                  <a:srgbClr val="008000"/>
                </a:solidFill>
              </a:rPr>
              <a:t>Hallegot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(L’</a:t>
            </a:r>
            <a:r>
              <a:rPr lang="fr-FR" sz="1200" i="1" dirty="0" err="1">
                <a:solidFill>
                  <a:srgbClr val="008000"/>
                </a:solidFill>
              </a:rPr>
              <a:t>Oreal</a:t>
            </a:r>
            <a:r>
              <a:rPr lang="fr-FR" sz="1200" i="1" dirty="0">
                <a:solidFill>
                  <a:srgbClr val="008000"/>
                </a:solidFill>
              </a:rPr>
              <a:t>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Alain </a:t>
            </a:r>
            <a:r>
              <a:rPr lang="fr-FR" sz="1400" dirty="0" err="1">
                <a:solidFill>
                  <a:srgbClr val="008000"/>
                </a:solidFill>
              </a:rPr>
              <a:t>Jadin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(CERTECH)</a:t>
            </a:r>
            <a:endParaRPr lang="fr-FR" sz="1400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Jean-Pierre </a:t>
            </a:r>
            <a:r>
              <a:rPr lang="fr-FR" sz="1400" dirty="0" err="1">
                <a:solidFill>
                  <a:srgbClr val="008000"/>
                </a:solidFill>
              </a:rPr>
              <a:t>Lechaire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(retraité CNRS, UPMC)</a:t>
            </a:r>
            <a:endParaRPr lang="fr-FR" sz="1400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Christian Mathieu </a:t>
            </a:r>
            <a:r>
              <a:rPr lang="fr-FR" sz="1200" i="1" dirty="0">
                <a:solidFill>
                  <a:srgbClr val="008000"/>
                </a:solidFill>
              </a:rPr>
              <a:t>(</a:t>
            </a:r>
            <a:r>
              <a:rPr lang="fr-FR" sz="1200" i="1" dirty="0" err="1">
                <a:solidFill>
                  <a:srgbClr val="008000"/>
                </a:solidFill>
              </a:rPr>
              <a:t>Univ</a:t>
            </a:r>
            <a:r>
              <a:rPr lang="fr-FR" sz="1200" i="1" dirty="0">
                <a:solidFill>
                  <a:srgbClr val="008000"/>
                </a:solidFill>
              </a:rPr>
              <a:t>. Artois)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Sébastien </a:t>
            </a:r>
            <a:r>
              <a:rPr lang="fr-FR" sz="1400" dirty="0" err="1">
                <a:solidFill>
                  <a:srgbClr val="008000"/>
                </a:solidFill>
              </a:rPr>
              <a:t>Pairis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(CNRS, Institut Néel Grenoble)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Jacky </a:t>
            </a:r>
            <a:r>
              <a:rPr lang="fr-FR" sz="1400" dirty="0" err="1">
                <a:solidFill>
                  <a:srgbClr val="008000"/>
                </a:solidFill>
              </a:rPr>
              <a:t>Ruste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(retraité EDF)</a:t>
            </a:r>
            <a:endParaRPr lang="fr-FR" sz="1400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Guillaume </a:t>
            </a:r>
            <a:r>
              <a:rPr lang="fr-FR" sz="1400" dirty="0" err="1">
                <a:solidFill>
                  <a:srgbClr val="008000"/>
                </a:solidFill>
              </a:rPr>
              <a:t>Wille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(BRGM)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021300" y="116632"/>
            <a:ext cx="7056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4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L’actuel Conseil d’Administration 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du GN-MEBA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000" dirty="0">
                <a:solidFill>
                  <a:srgbClr val="008000"/>
                </a:solidFill>
              </a:rPr>
              <a:t>(17 membres selon le vote du 2 décembre 2019)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-1545" y="2060848"/>
            <a:ext cx="6179148" cy="30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président :</a:t>
            </a:r>
            <a:r>
              <a:rPr lang="fr-FR" sz="1400" dirty="0">
                <a:solidFill>
                  <a:srgbClr val="008000"/>
                </a:solidFill>
              </a:rPr>
              <a:t>	François </a:t>
            </a:r>
            <a:r>
              <a:rPr lang="fr-FR" sz="1400" dirty="0" err="1">
                <a:solidFill>
                  <a:srgbClr val="008000"/>
                </a:solidFill>
              </a:rPr>
              <a:t>Brisset</a:t>
            </a:r>
            <a:r>
              <a:rPr lang="fr-FR" sz="1400" dirty="0">
                <a:solidFill>
                  <a:srgbClr val="008000"/>
                </a:solidFill>
              </a:rPr>
              <a:t>  </a:t>
            </a:r>
            <a:r>
              <a:rPr lang="fr-FR" sz="1200" i="1" dirty="0">
                <a:solidFill>
                  <a:srgbClr val="008000"/>
                </a:solidFill>
              </a:rPr>
              <a:t>(CNRS, </a:t>
            </a:r>
            <a:r>
              <a:rPr lang="fr-FR" sz="1200" i="1" dirty="0" err="1">
                <a:solidFill>
                  <a:srgbClr val="008000"/>
                </a:solidFill>
              </a:rPr>
              <a:t>Univ</a:t>
            </a:r>
            <a:r>
              <a:rPr lang="fr-FR" sz="1200" i="1" dirty="0">
                <a:solidFill>
                  <a:srgbClr val="008000"/>
                </a:solidFill>
              </a:rPr>
              <a:t>. Paris Sud)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vice-présidents :	</a:t>
            </a:r>
            <a:r>
              <a:rPr lang="fr-FR" sz="1400" dirty="0">
                <a:solidFill>
                  <a:srgbClr val="008000"/>
                </a:solidFill>
              </a:rPr>
              <a:t>Florence </a:t>
            </a:r>
            <a:r>
              <a:rPr lang="fr-FR" sz="1400" dirty="0" err="1">
                <a:solidFill>
                  <a:srgbClr val="008000"/>
                </a:solidFill>
              </a:rPr>
              <a:t>Robaut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</a:t>
            </a:r>
            <a:r>
              <a:rPr lang="fr-FR" sz="1200" i="1" dirty="0" err="1">
                <a:solidFill>
                  <a:srgbClr val="008000"/>
                </a:solidFill>
              </a:rPr>
              <a:t>SIMaP</a:t>
            </a:r>
            <a:r>
              <a:rPr lang="fr-FR" sz="1200" i="1" dirty="0">
                <a:solidFill>
                  <a:srgbClr val="008000"/>
                </a:solidFill>
              </a:rPr>
              <a:t>,, Grenoble INP)</a:t>
            </a:r>
            <a:r>
              <a:rPr lang="fr-FR" sz="1400" dirty="0">
                <a:solidFill>
                  <a:srgbClr val="008000"/>
                </a:solidFill>
              </a:rPr>
              <a:t/>
            </a:r>
            <a:br>
              <a:rPr lang="fr-FR" sz="1400" dirty="0">
                <a:solidFill>
                  <a:srgbClr val="008000"/>
                </a:solidFill>
              </a:rPr>
            </a:br>
            <a:r>
              <a:rPr lang="fr-FR" sz="1400" dirty="0">
                <a:solidFill>
                  <a:srgbClr val="008000"/>
                </a:solidFill>
              </a:rPr>
              <a:t>	Philippe </a:t>
            </a:r>
            <a:r>
              <a:rPr lang="fr-FR" sz="1400" dirty="0" err="1">
                <a:solidFill>
                  <a:srgbClr val="008000"/>
                </a:solidFill>
              </a:rPr>
              <a:t>Jonnard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(CNRS, Sorbonne </a:t>
            </a:r>
            <a:r>
              <a:rPr lang="fr-FR" sz="1200" i="1" dirty="0" err="1">
                <a:solidFill>
                  <a:srgbClr val="008000"/>
                </a:solidFill>
              </a:rPr>
              <a:t>Univ</a:t>
            </a:r>
            <a:r>
              <a:rPr lang="fr-FR" sz="1200" i="1" dirty="0">
                <a:solidFill>
                  <a:srgbClr val="008000"/>
                </a:solidFill>
              </a:rPr>
              <a:t>. Paris)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trésorière :</a:t>
            </a:r>
            <a:r>
              <a:rPr lang="fr-FR" sz="1400" dirty="0">
                <a:solidFill>
                  <a:srgbClr val="008000"/>
                </a:solidFill>
              </a:rPr>
              <a:t>	Monique Repoux </a:t>
            </a:r>
            <a:r>
              <a:rPr lang="fr-FR" sz="1200" i="1" dirty="0">
                <a:solidFill>
                  <a:srgbClr val="008000"/>
                </a:solidFill>
              </a:rPr>
              <a:t>(retraitée CNRS, </a:t>
            </a:r>
            <a:r>
              <a:rPr lang="fr-FR" sz="1200" i="1" dirty="0" err="1">
                <a:solidFill>
                  <a:srgbClr val="008000"/>
                </a:solidFill>
              </a:rPr>
              <a:t>MinesParistech</a:t>
            </a:r>
            <a:r>
              <a:rPr lang="fr-FR" sz="1200" i="1" dirty="0">
                <a:solidFill>
                  <a:srgbClr val="008000"/>
                </a:solidFill>
              </a:rPr>
              <a:t> 06)</a:t>
            </a:r>
            <a:endParaRPr lang="fr-FR" sz="1400" i="1" dirty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dirty="0">
                <a:solidFill>
                  <a:srgbClr val="008000"/>
                </a:solidFill>
              </a:rPr>
              <a:t> trésorière adjointe :	Christine Gendarme </a:t>
            </a:r>
            <a:r>
              <a:rPr lang="fr-FR" sz="1200" i="1" dirty="0">
                <a:solidFill>
                  <a:srgbClr val="008000"/>
                </a:solidFill>
              </a:rPr>
              <a:t>(IJL Nancy)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secrétaire :	</a:t>
            </a:r>
            <a:r>
              <a:rPr lang="fr-FR" sz="1400" dirty="0">
                <a:solidFill>
                  <a:srgbClr val="008000"/>
                </a:solidFill>
              </a:rPr>
              <a:t>Denis Boivin </a:t>
            </a:r>
            <a:r>
              <a:rPr lang="fr-FR" sz="1200" i="1" dirty="0">
                <a:solidFill>
                  <a:srgbClr val="008000"/>
                </a:solidFill>
              </a:rPr>
              <a:t>(</a:t>
            </a:r>
            <a:r>
              <a:rPr lang="fr-FR" sz="1200" i="1" dirty="0" err="1">
                <a:solidFill>
                  <a:srgbClr val="008000"/>
                </a:solidFill>
              </a:rPr>
              <a:t>Onera</a:t>
            </a:r>
            <a:r>
              <a:rPr lang="fr-FR" sz="1200" i="1" dirty="0">
                <a:solidFill>
                  <a:srgbClr val="008000"/>
                </a:solidFill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secrétaires adjointes :	</a:t>
            </a:r>
            <a:r>
              <a:rPr lang="fr-FR" sz="1400" dirty="0" err="1">
                <a:solidFill>
                  <a:srgbClr val="008000"/>
                </a:solidFill>
              </a:rPr>
              <a:t>Marie-Éline</a:t>
            </a:r>
            <a:r>
              <a:rPr lang="fr-FR" sz="1400" dirty="0">
                <a:solidFill>
                  <a:srgbClr val="008000"/>
                </a:solidFill>
              </a:rPr>
              <a:t> Couturier </a:t>
            </a:r>
            <a:r>
              <a:rPr lang="fr-FR" sz="1200" i="1" dirty="0">
                <a:solidFill>
                  <a:srgbClr val="008000"/>
                </a:solidFill>
              </a:rPr>
              <a:t>(SFC)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tabLst>
                <a:tab pos="1882775" algn="l"/>
              </a:tabLst>
            </a:pPr>
            <a:r>
              <a:rPr lang="fr-FR" sz="1400" dirty="0">
                <a:solidFill>
                  <a:srgbClr val="008000"/>
                </a:solidFill>
              </a:rPr>
              <a:t>	</a:t>
            </a:r>
            <a:r>
              <a:rPr lang="fr-FR" sz="1400" dirty="0" err="1">
                <a:solidFill>
                  <a:srgbClr val="008000"/>
                </a:solidFill>
              </a:rPr>
              <a:t>Imène</a:t>
            </a:r>
            <a:r>
              <a:rPr lang="fr-FR" sz="1400" dirty="0">
                <a:solidFill>
                  <a:srgbClr val="008000"/>
                </a:solidFill>
              </a:rPr>
              <a:t> Estève </a:t>
            </a:r>
            <a:r>
              <a:rPr lang="fr-FR" sz="1200" i="1" dirty="0">
                <a:solidFill>
                  <a:srgbClr val="008000"/>
                </a:solidFill>
              </a:rPr>
              <a:t>(CNRS, Sorbonne </a:t>
            </a:r>
            <a:r>
              <a:rPr lang="fr-FR" sz="1200" i="1" dirty="0" err="1">
                <a:solidFill>
                  <a:srgbClr val="008000"/>
                </a:solidFill>
              </a:rPr>
              <a:t>Univ</a:t>
            </a:r>
            <a:r>
              <a:rPr lang="fr-FR" sz="1200" i="1" dirty="0">
                <a:solidFill>
                  <a:srgbClr val="008000"/>
                </a:solidFill>
              </a:rPr>
              <a:t>. Paris)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200" i="1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webmaster :</a:t>
            </a:r>
            <a:r>
              <a:rPr lang="fr-FR" sz="1200" i="1" dirty="0">
                <a:solidFill>
                  <a:srgbClr val="008000"/>
                </a:solidFill>
              </a:rPr>
              <a:t>	</a:t>
            </a:r>
            <a:r>
              <a:rPr lang="fr-FR" sz="1400" dirty="0">
                <a:solidFill>
                  <a:srgbClr val="008000"/>
                </a:solidFill>
              </a:rPr>
              <a:t>Fabrice </a:t>
            </a:r>
            <a:r>
              <a:rPr lang="fr-FR" sz="1400" dirty="0" err="1">
                <a:solidFill>
                  <a:srgbClr val="008000"/>
                </a:solidFill>
              </a:rPr>
              <a:t>Gaslain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(CNRS, </a:t>
            </a:r>
            <a:r>
              <a:rPr lang="fr-FR" sz="1200" i="1" dirty="0" err="1">
                <a:solidFill>
                  <a:srgbClr val="008000"/>
                </a:solidFill>
              </a:rPr>
              <a:t>MinesParistech</a:t>
            </a:r>
            <a:r>
              <a:rPr lang="fr-FR" sz="1200" i="1" dirty="0">
                <a:solidFill>
                  <a:srgbClr val="008000"/>
                </a:solidFill>
              </a:rPr>
              <a:t> Evry)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fr-FR" sz="12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fr-FR" sz="1400" dirty="0">
                <a:solidFill>
                  <a:srgbClr val="00800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20918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5717" y="2564904"/>
            <a:ext cx="760304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ELECTION DU CONSEIL D’ADMINISTRATION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VOTE DU 3 juin 2021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518940" y="4509120"/>
            <a:ext cx="609660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Voter </a:t>
            </a:r>
            <a:r>
              <a:rPr lang="fr-FR" dirty="0" smtClean="0"/>
              <a:t>maintenant en pressant sur le bouton de votre choix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52977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ésultat de recherche d'images pour &quot;insa de ly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ogner un rectangle avec un coin diagonal 1"/>
          <p:cNvSpPr/>
          <p:nvPr/>
        </p:nvSpPr>
        <p:spPr>
          <a:xfrm flipH="1">
            <a:off x="251520" y="1272914"/>
            <a:ext cx="8568950" cy="4686020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Aft>
                <a:spcPts val="2400"/>
              </a:spcAft>
            </a:pPr>
            <a:r>
              <a:rPr lang="fr-FR" sz="2000" b="1" u="sng" dirty="0">
                <a:solidFill>
                  <a:srgbClr val="008000"/>
                </a:solidFill>
              </a:rPr>
              <a:t>Prochains rendez-vous</a:t>
            </a:r>
            <a:r>
              <a:rPr lang="fr-FR" sz="2000" b="1" dirty="0">
                <a:solidFill>
                  <a:srgbClr val="008000"/>
                </a:solidFill>
              </a:rPr>
              <a:t> :</a:t>
            </a:r>
          </a:p>
          <a:p>
            <a:pPr algn="ctr" eaLnBrk="1" hangingPunct="1">
              <a:spcAft>
                <a:spcPts val="2400"/>
              </a:spcAft>
            </a:pPr>
            <a:r>
              <a:rPr lang="fr-FR" b="1" dirty="0">
                <a:solidFill>
                  <a:srgbClr val="008000"/>
                </a:solidFill>
              </a:rPr>
              <a:t>Décembre 2021 à Jussieu</a:t>
            </a:r>
          </a:p>
          <a:p>
            <a:pPr algn="ctr" eaLnBrk="1" hangingPunct="1">
              <a:spcAft>
                <a:spcPts val="2400"/>
              </a:spcAft>
            </a:pPr>
            <a:r>
              <a:rPr lang="fr-FR" b="1" dirty="0" smtClean="0">
                <a:solidFill>
                  <a:srgbClr val="008000"/>
                </a:solidFill>
              </a:rPr>
              <a:t>Date : 2 et 3 décembre 2021</a:t>
            </a:r>
          </a:p>
          <a:p>
            <a:pPr algn="ctr" eaLnBrk="1" hangingPunct="1">
              <a:spcAft>
                <a:spcPts val="2400"/>
              </a:spcAft>
            </a:pPr>
            <a:r>
              <a:rPr lang="fr-FR" b="1" dirty="0" smtClean="0">
                <a:solidFill>
                  <a:srgbClr val="008000"/>
                </a:solidFill>
              </a:rPr>
              <a:t>A priori en présentiel</a:t>
            </a:r>
            <a:endParaRPr lang="fr-FR" b="1" dirty="0">
              <a:solidFill>
                <a:srgbClr val="008000"/>
              </a:solidFill>
            </a:endParaRPr>
          </a:p>
          <a:p>
            <a:pPr algn="ctr" eaLnBrk="1" hangingPunct="1">
              <a:spcAft>
                <a:spcPts val="2400"/>
              </a:spcAft>
            </a:pPr>
            <a:r>
              <a:rPr lang="fr-FR" b="1" dirty="0">
                <a:solidFill>
                  <a:srgbClr val="008000"/>
                </a:solidFill>
              </a:rPr>
              <a:t> </a:t>
            </a:r>
            <a:r>
              <a:rPr lang="fr-FR" b="1" dirty="0" smtClean="0">
                <a:solidFill>
                  <a:srgbClr val="008000"/>
                </a:solidFill>
                <a:highlight>
                  <a:srgbClr val="FFFF00"/>
                </a:highlight>
              </a:rPr>
              <a:t>Confirmation et consignes sur le site à l’automne </a:t>
            </a:r>
            <a:endParaRPr lang="fr-FR" b="1" dirty="0">
              <a:solidFill>
                <a:srgbClr val="008000"/>
              </a:solidFill>
              <a:highlight>
                <a:srgbClr val="FFFF00"/>
              </a:highligh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575" y="6302427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solidFill>
                  <a:srgbClr val="3333FF"/>
                </a:solidFill>
              </a:rPr>
              <a:t>http://www.gn-meba.org</a:t>
            </a:r>
            <a:r>
              <a:rPr lang="fr-FR" dirty="0">
                <a:solidFill>
                  <a:srgbClr val="3333FF"/>
                </a:solidFill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25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3171" y="1453432"/>
            <a:ext cx="914400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/>
              <a:t> </a:t>
            </a:r>
            <a:r>
              <a:rPr lang="fr-FR" b="1" dirty="0"/>
              <a:t>Journées pédagogiques des 2 et 3 décembre 2019  à Jussieu Paris 5</a:t>
            </a:r>
            <a:r>
              <a:rPr lang="fr-FR" b="1" baseline="30000" dirty="0"/>
              <a:t>e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323528" y="2129022"/>
            <a:ext cx="5642745" cy="823559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1938" lvl="1" indent="-20638"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 MEB, Analyse et techniques complémentaires présentées par les constructeurs. </a:t>
            </a:r>
            <a:r>
              <a:rPr lang="fr-FR" b="1" dirty="0">
                <a:solidFill>
                  <a:srgbClr val="CCFFCC"/>
                </a:solidFill>
              </a:rPr>
              <a:t>-----</a:t>
            </a: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3704588" y="5608207"/>
            <a:ext cx="206673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dirty="0">
                <a:cs typeface="Times New Roman" pitchFamily="18" charset="0"/>
              </a:rPr>
              <a:t>20 exposés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dirty="0">
                <a:cs typeface="Times New Roman" pitchFamily="18" charset="0"/>
              </a:rPr>
              <a:t>217 participants</a:t>
            </a:r>
          </a:p>
        </p:txBody>
      </p:sp>
      <p:sp>
        <p:nvSpPr>
          <p:cNvPr id="11272" name="Text Box 2"/>
          <p:cNvSpPr txBox="1">
            <a:spLocks noChangeArrowheads="1"/>
          </p:cNvSpPr>
          <p:nvPr/>
        </p:nvSpPr>
        <p:spPr bwMode="auto">
          <a:xfrm>
            <a:off x="684722" y="6273172"/>
            <a:ext cx="1871054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400" i="1" dirty="0">
                <a:cs typeface="Times New Roman" pitchFamily="18" charset="0"/>
              </a:rPr>
              <a:t>Amphi 25 et Amphi 15</a:t>
            </a:r>
          </a:p>
        </p:txBody>
      </p:sp>
      <p:sp>
        <p:nvSpPr>
          <p:cNvPr id="11273" name="Text Box 2"/>
          <p:cNvSpPr txBox="1">
            <a:spLocks noChangeArrowheads="1"/>
          </p:cNvSpPr>
          <p:nvPr/>
        </p:nvSpPr>
        <p:spPr bwMode="auto">
          <a:xfrm>
            <a:off x="6291488" y="6131945"/>
            <a:ext cx="260099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1400" i="1" dirty="0">
                <a:cs typeface="Times New Roman" pitchFamily="18" charset="0"/>
              </a:rPr>
              <a:t>Caves Esclangon :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sz="1400" i="1" dirty="0">
                <a:cs typeface="Times New Roman" pitchFamily="18" charset="0"/>
              </a:rPr>
              <a:t>19 stands constructeurs </a:t>
            </a:r>
          </a:p>
        </p:txBody>
      </p:sp>
      <p:pic>
        <p:nvPicPr>
          <p:cNvPr id="3076" name="Picture 4" descr="D:\GN-MEBA_PHOTOS\IMG-20191202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75" y="2122747"/>
            <a:ext cx="2230870" cy="12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GN-MEBA_PHOTOS\IMG-20191202-WA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13" y="4888727"/>
            <a:ext cx="2230870" cy="12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GN-MEBA_PHOTOS\IMG-20191202-WA0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91" y="3441193"/>
            <a:ext cx="1254254" cy="223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GN-MEBA_PHOTOS\IMG-20191202-WA00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85" y="3007098"/>
            <a:ext cx="1365112" cy="181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GN-MEBA_PHOTOS\IMG-20191202-WA00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" y="3160145"/>
            <a:ext cx="2623060" cy="19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GN-MEBA_PHOTOS\IMG-20191203-WA0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76" y="4725144"/>
            <a:ext cx="2627784" cy="147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GN-MEBA_PHOTOS\IMG-20191203-WA000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80" y="3409298"/>
            <a:ext cx="2520000" cy="14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GN-MEBA_PHOTOS\IMG-20191202-WA002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32" y="3117933"/>
            <a:ext cx="141683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172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3171" y="1453432"/>
            <a:ext cx="440481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/>
              <a:t> </a:t>
            </a:r>
            <a:r>
              <a:rPr lang="fr-FR" b="1" dirty="0"/>
              <a:t>Journées pédagogiques des 2 et 3 décembre 2019  à Jussieu Paris 5</a:t>
            </a:r>
            <a:r>
              <a:rPr lang="fr-FR" b="1" baseline="30000" dirty="0"/>
              <a:t>e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338707" y="3501008"/>
            <a:ext cx="3729237" cy="1255728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1938" lvl="1" indent="-20638"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 MEB, Analyse et techniques complémentaires présentées par les constructeurs. </a:t>
            </a:r>
            <a:r>
              <a:rPr lang="fr-FR" b="1" dirty="0">
                <a:solidFill>
                  <a:srgbClr val="CCFFCC"/>
                </a:solidFill>
              </a:rPr>
              <a:t>-----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2"/>
          <a:stretch/>
        </p:blipFill>
        <p:spPr bwMode="auto">
          <a:xfrm>
            <a:off x="4572000" y="1499838"/>
            <a:ext cx="4394200" cy="514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7178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99" y="222379"/>
            <a:ext cx="5957007" cy="6120000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23850" y="4076701"/>
            <a:ext cx="2529547" cy="1471172"/>
            <a:chOff x="323850" y="4076701"/>
            <a:chExt cx="2529547" cy="1471172"/>
          </a:xfrm>
        </p:grpSpPr>
        <p:sp>
          <p:nvSpPr>
            <p:cNvPr id="23559" name="Text Box 69"/>
            <p:cNvSpPr txBox="1">
              <a:spLocks noChangeArrowheads="1"/>
            </p:cNvSpPr>
            <p:nvPr/>
          </p:nvSpPr>
          <p:spPr bwMode="auto">
            <a:xfrm>
              <a:off x="684213" y="4076701"/>
              <a:ext cx="2169184" cy="147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10 à 53 personnes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5 à 9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3 à 4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1 à 2</a:t>
              </a:r>
            </a:p>
          </p:txBody>
        </p:sp>
        <p:sp>
          <p:nvSpPr>
            <p:cNvPr id="23560" name="Oval 70"/>
            <p:cNvSpPr>
              <a:spLocks noChangeAspect="1" noChangeArrowheads="1"/>
            </p:cNvSpPr>
            <p:nvPr/>
          </p:nvSpPr>
          <p:spPr bwMode="auto">
            <a:xfrm>
              <a:off x="323850" y="4221164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A849A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1" name="Oval 70"/>
            <p:cNvSpPr>
              <a:spLocks noChangeAspect="1" noChangeArrowheads="1"/>
            </p:cNvSpPr>
            <p:nvPr/>
          </p:nvSpPr>
          <p:spPr bwMode="auto">
            <a:xfrm>
              <a:off x="323850" y="45561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3B48C3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2" name="Oval 70"/>
            <p:cNvSpPr>
              <a:spLocks noChangeAspect="1" noChangeArrowheads="1"/>
            </p:cNvSpPr>
            <p:nvPr/>
          </p:nvSpPr>
          <p:spPr bwMode="auto">
            <a:xfrm>
              <a:off x="323850" y="489267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00A0EA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3" name="Oval 70"/>
            <p:cNvSpPr>
              <a:spLocks noChangeAspect="1" noChangeArrowheads="1"/>
            </p:cNvSpPr>
            <p:nvPr/>
          </p:nvSpPr>
          <p:spPr bwMode="auto">
            <a:xfrm>
              <a:off x="323850" y="52292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9EDEE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-2604" y="169863"/>
            <a:ext cx="61928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003399"/>
                </a:solidFill>
              </a:rPr>
              <a:t>Les participants à ces journées </a:t>
            </a:r>
            <a:r>
              <a:rPr lang="fr-FR" sz="2000" b="1" dirty="0" smtClean="0">
                <a:solidFill>
                  <a:srgbClr val="003399"/>
                </a:solidFill>
              </a:rPr>
              <a:t>: 240</a:t>
            </a:r>
            <a:endParaRPr lang="fr-FR" sz="2000" b="1" dirty="0">
              <a:solidFill>
                <a:srgbClr val="003399"/>
              </a:solidFill>
            </a:endParaRPr>
          </a:p>
          <a:p>
            <a:pPr eaLnBrk="1" hangingPunct="1"/>
            <a:r>
              <a:rPr lang="fr-FR" sz="1600" i="1" dirty="0">
                <a:solidFill>
                  <a:srgbClr val="003399"/>
                </a:solidFill>
              </a:rPr>
              <a:t>(dont 56 conférenciers et  constructeurs)</a:t>
            </a:r>
          </a:p>
          <a:p>
            <a:pPr eaLnBrk="1" hangingPunct="1"/>
            <a:endParaRPr lang="fr-FR" sz="1600" i="1" dirty="0">
              <a:solidFill>
                <a:srgbClr val="003399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1624789" y="3717031"/>
            <a:ext cx="288032" cy="432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747912" y="3501008"/>
            <a:ext cx="1215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l’Essonne</a:t>
            </a:r>
          </a:p>
        </p:txBody>
      </p:sp>
    </p:spTree>
    <p:extLst>
      <p:ext uri="{BB962C8B-B14F-4D97-AF65-F5344CB8AC3E}">
        <p14:creationId xmlns:p14="http://schemas.microsoft.com/office/powerpoint/2010/main" val="23487790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6869" y="1484784"/>
            <a:ext cx="8780738" cy="24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b="1" dirty="0"/>
              <a:t> Les Journées Thématiques de printemps,</a:t>
            </a:r>
          </a:p>
          <a:p>
            <a:pPr algn="ctr" eaLnBrk="1" hangingPunct="1">
              <a:lnSpc>
                <a:spcPct val="120000"/>
              </a:lnSpc>
            </a:pPr>
            <a:endParaRPr lang="fr-FR" b="1" dirty="0"/>
          </a:p>
          <a:p>
            <a:pPr algn="ctr"/>
            <a:r>
              <a:rPr lang="fr-FR" dirty="0"/>
              <a:t>initialement prévues à 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l'ENSAM d'AIX-EN-PROVENCE les 11 et 12 Juin 2020,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ont dû être annulées en raison de la pandémie de COVID 19</a:t>
            </a:r>
          </a:p>
          <a:p>
            <a:pPr algn="ctr" eaLnBrk="1" hangingPunct="1">
              <a:lnSpc>
                <a:spcPct val="120000"/>
              </a:lnSpc>
            </a:pPr>
            <a:endParaRPr lang="fr-FR" b="1" dirty="0"/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1299083" cy="97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267" y="4797152"/>
            <a:ext cx="844994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Nous allons les organiser en 2022 !</a:t>
            </a:r>
          </a:p>
          <a:p>
            <a:pPr algn="ctr"/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Rendez-vous en décembre 2021 pour la nouvelle date</a:t>
            </a:r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y aura une journée proposée par </a:t>
            </a:r>
            <a:r>
              <a:rPr lang="fr-FR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Tescan</a:t>
            </a:r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la veille ou le lendemain </a:t>
            </a:r>
          </a:p>
          <a:p>
            <a:pPr algn="ctr"/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vous devrez alors vous inscrire auprès d’eux.</a:t>
            </a:r>
          </a:p>
        </p:txBody>
      </p:sp>
    </p:spTree>
    <p:extLst>
      <p:ext uri="{BB962C8B-B14F-4D97-AF65-F5344CB8AC3E}">
        <p14:creationId xmlns:p14="http://schemas.microsoft.com/office/powerpoint/2010/main" val="427246700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268760"/>
            <a:ext cx="914400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/>
              <a:t> </a:t>
            </a:r>
            <a:r>
              <a:rPr lang="fr-FR" b="1" dirty="0"/>
              <a:t>Les Journées pédagogiques des 3 et 4 décembre 2020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209729" y="5732269"/>
            <a:ext cx="2066734" cy="3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dirty="0">
                <a:cs typeface="Times New Roman" pitchFamily="18" charset="0"/>
              </a:rPr>
              <a:t>11 exposés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" y="3291445"/>
            <a:ext cx="1800000" cy="10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47" y="3296105"/>
            <a:ext cx="1800000" cy="10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74" y="3282753"/>
            <a:ext cx="1800000" cy="104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00" y="3283997"/>
            <a:ext cx="1800000" cy="104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22" y="4372066"/>
            <a:ext cx="1800000" cy="104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49" y="4375704"/>
            <a:ext cx="1800000" cy="10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76" y="4375287"/>
            <a:ext cx="1800000" cy="10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02" y="4364117"/>
            <a:ext cx="1800000" cy="105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97" y="5524356"/>
            <a:ext cx="1800000" cy="103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24" y="5522515"/>
            <a:ext cx="1800000" cy="103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51" y="5516245"/>
            <a:ext cx="1800000" cy="104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2442" y="1844824"/>
            <a:ext cx="8749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prévues à Paris - Jussieu </a:t>
            </a:r>
            <a:r>
              <a:rPr lang="fr-FR" sz="1400" dirty="0"/>
              <a:t> </a:t>
            </a:r>
            <a:r>
              <a:rPr lang="fr-FR" sz="1400" i="1" dirty="0"/>
              <a:t>avec pour thème :" La Microanalyse EDS/WDS, état de l’art, normes, statistiques "</a:t>
            </a:r>
            <a:endParaRPr lang="fr-FR" sz="1400" dirty="0"/>
          </a:p>
          <a:p>
            <a:pPr algn="ctr"/>
            <a:r>
              <a:rPr lang="fr-FR" sz="1400" i="1" dirty="0"/>
              <a:t>ainsi que la présentation des résultats de l'</a:t>
            </a:r>
            <a:r>
              <a:rPr lang="fr-FR" sz="1400" i="1" dirty="0" err="1"/>
              <a:t>intercomparaison</a:t>
            </a:r>
            <a:r>
              <a:rPr lang="fr-FR" sz="1400" i="1" dirty="0"/>
              <a:t> de l'échantillon test</a:t>
            </a:r>
          </a:p>
          <a:p>
            <a:pPr algn="ctr"/>
            <a:endParaRPr lang="fr-FR" sz="1400" dirty="0"/>
          </a:p>
          <a:p>
            <a:pPr algn="ctr"/>
            <a:r>
              <a:rPr lang="fr-FR" sz="1400" b="1" dirty="0"/>
              <a:t>ont été remplacées, </a:t>
            </a:r>
            <a:r>
              <a:rPr lang="fr-FR" sz="1400" dirty="0"/>
              <a:t>, compte tenu de la crise sanitaire, </a:t>
            </a:r>
          </a:p>
          <a:p>
            <a:pPr algn="ctr"/>
            <a:r>
              <a:rPr lang="fr-FR" sz="1400" b="1" dirty="0"/>
              <a:t>par des visio-conférences organisées directement par les constructeurs</a:t>
            </a:r>
            <a:r>
              <a:rPr lang="fr-FR" sz="1400" b="1" dirty="0" smtClean="0"/>
              <a:t>.</a:t>
            </a:r>
          </a:p>
          <a:p>
            <a:pPr algn="ctr"/>
            <a:r>
              <a:rPr lang="fr-FR" sz="1400" b="1" dirty="0" smtClean="0"/>
              <a:t>Tous les exposés sont disponibles comme habituellement sur le site.</a:t>
            </a:r>
            <a:r>
              <a:rPr lang="fr-FR" sz="1400" b="1" dirty="0" smtClean="0"/>
              <a:t>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818044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177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Les publications du groupement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  Microscopie électronique à balayage et Microanalyses</a:t>
            </a:r>
            <a:r>
              <a:rPr lang="fr-FR" altLang="ja-JP" sz="1600" dirty="0">
                <a:ea typeface="ＭＳ Ｐゴシック" pitchFamily="34" charset="-128"/>
              </a:rPr>
              <a:t>  (nouvelle édition)       </a:t>
            </a: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EBSD : Analyse par diffraction des électrons rétrodiffusés </a:t>
            </a:r>
            <a:r>
              <a:rPr lang="fr-FR" altLang="ja-JP" sz="1400" b="1" dirty="0">
                <a:solidFill>
                  <a:srgbClr val="FF3300"/>
                </a:solidFill>
                <a:ea typeface="ＭＳ Ｐゴシック" pitchFamily="34" charset="-128"/>
              </a:rPr>
              <a:t>- Applications et techniques couplées</a:t>
            </a: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 Préparation des échantillons</a:t>
            </a: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dirty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fr-FR" altLang="ja-JP" sz="1600" i="1" dirty="0">
                <a:solidFill>
                  <a:srgbClr val="FF3300"/>
                </a:solidFill>
                <a:ea typeface="ＭＳ Ｐゴシック" pitchFamily="34" charset="-128"/>
              </a:rPr>
              <a:t>Microscopie électronique à balayage et Microanalyses</a:t>
            </a:r>
            <a:r>
              <a:rPr lang="fr-FR" altLang="ja-JP" i="1" dirty="0">
                <a:ea typeface="ＭＳ Ｐゴシック" pitchFamily="34" charset="-128"/>
              </a:rPr>
              <a:t>         </a:t>
            </a:r>
          </a:p>
        </p:txBody>
      </p:sp>
      <p:pic>
        <p:nvPicPr>
          <p:cNvPr id="16389" name="Picture 5" descr="couvmeba0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33" y="2404463"/>
            <a:ext cx="1440000" cy="2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910697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984 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978-2-7598-0082-7</a:t>
            </a:r>
            <a:endParaRPr lang="fr-FR" sz="1200" dirty="0"/>
          </a:p>
        </p:txBody>
      </p:sp>
      <p:pic>
        <p:nvPicPr>
          <p:cNvPr id="11" name="Picture 6" descr="couv_prepa_V3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95" y="2382080"/>
            <a:ext cx="1440000" cy="21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852559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232 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978-2-7598-0676-8</a:t>
            </a:r>
            <a:endParaRPr lang="fr-FR" sz="12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520251"/>
              </p:ext>
            </p:extLst>
          </p:nvPr>
        </p:nvGraphicFramePr>
        <p:xfrm>
          <a:off x="294552" y="4756258"/>
          <a:ext cx="8291081" cy="1295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9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39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95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39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95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739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4413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Année sortie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413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err="1">
                          <a:solidFill>
                            <a:schemeClr val="tx1"/>
                          </a:solidFill>
                        </a:rPr>
                        <a:t>Nbre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édité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0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>
                          <a:solidFill>
                            <a:schemeClr val="tx1"/>
                          </a:solidFill>
                        </a:rPr>
                        <a:t>Nbre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 restant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3 – collector !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971600" y="6325870"/>
            <a:ext cx="6934911" cy="415498"/>
          </a:xfrm>
          <a:prstGeom prst="rect">
            <a:avLst/>
          </a:prstGeom>
          <a:solidFill>
            <a:srgbClr val="FF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fr-FR" altLang="ja-JP" sz="1400" i="1" dirty="0">
                <a:ea typeface="ＭＳ Ｐゴシック" pitchFamily="34" charset="-128"/>
              </a:rPr>
              <a:t>disponibles chez </a:t>
            </a:r>
            <a:r>
              <a:rPr lang="fr-FR" altLang="ja-JP" sz="1400" i="1" dirty="0" err="1">
                <a:ea typeface="ＭＳ Ｐゴシック" pitchFamily="34" charset="-128"/>
              </a:rPr>
              <a:t>EDPsciences</a:t>
            </a:r>
            <a:r>
              <a:rPr lang="fr-FR" altLang="ja-JP" sz="1400" i="1" dirty="0">
                <a:ea typeface="ＭＳ Ｐゴシック" pitchFamily="34" charset="-128"/>
              </a:rPr>
              <a:t>: </a:t>
            </a:r>
            <a:r>
              <a:rPr lang="fr-FR" sz="1400" i="1" u="sng" dirty="0">
                <a:solidFill>
                  <a:srgbClr val="3333FF"/>
                </a:solidFill>
                <a:ea typeface="ＭＳ Ｐゴシック" pitchFamily="34" charset="-128"/>
              </a:rPr>
              <a:t>http://laboutique.edpsciences.fr/editeur/12/GN-MEBA</a:t>
            </a:r>
            <a:endParaRPr lang="fr-FR" sz="1400" i="1" dirty="0">
              <a:ea typeface="ＭＳ Ｐゴシック" pitchFamily="34" charset="-128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756" y="2355430"/>
            <a:ext cx="1440000" cy="2157850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794420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320 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978-2-7598-1912-6</a:t>
            </a:r>
          </a:p>
        </p:txBody>
      </p:sp>
      <p:sp>
        <p:nvSpPr>
          <p:cNvPr id="15" name="ZoneTexte 14"/>
          <p:cNvSpPr txBox="1"/>
          <p:nvPr/>
        </p:nvSpPr>
        <p:spPr>
          <a:xfrm rot="706277">
            <a:off x="4845498" y="935145"/>
            <a:ext cx="3491060" cy="923330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Favorisez les achats directs : reversement 2 à 3 fois supérieur pour le GN-MEBA !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36281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1008 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978-2-7598-2322-2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/>
          <a:stretch/>
        </p:blipFill>
        <p:spPr bwMode="auto">
          <a:xfrm>
            <a:off x="911312" y="2349310"/>
            <a:ext cx="1502120" cy="216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51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1960" y="2276872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Édition : décembre 2018</a:t>
            </a:r>
          </a:p>
          <a:p>
            <a:r>
              <a:rPr lang="fr-FR" dirty="0"/>
              <a:t>ISBN : 978-2-7598-2322-2</a:t>
            </a:r>
          </a:p>
          <a:p>
            <a:r>
              <a:rPr lang="fr-FR" dirty="0"/>
              <a:t>Livre papier format 17 x 24 cm</a:t>
            </a:r>
          </a:p>
          <a:p>
            <a:r>
              <a:rPr lang="fr-FR" dirty="0"/>
              <a:t>1008 pages en couleur</a:t>
            </a:r>
          </a:p>
          <a:p>
            <a:r>
              <a:rPr lang="fr-FR" dirty="0"/>
              <a:t>Prix : 120,00 €</a:t>
            </a:r>
          </a:p>
          <a:p>
            <a:endParaRPr lang="fr-FR" dirty="0"/>
          </a:p>
          <a:p>
            <a:r>
              <a:rPr lang="fr-FR" dirty="0"/>
              <a:t>Nombre édité : 600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Les publications du groupement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NOUVELLE EDITION DE :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 MICROSCOPIE ÉLECTRONIQUE À BALAYAGE ET MICROANALYSES</a:t>
            </a:r>
            <a:endParaRPr lang="fr-FR" altLang="ja-JP" sz="1600" b="1" dirty="0">
              <a:solidFill>
                <a:srgbClr val="FF3300"/>
              </a:solidFill>
              <a:ea typeface="ＭＳ Ｐゴシック" pitchFamily="34" charset="-128"/>
              <a:hlinkClick r:id="rId3"/>
            </a:endParaRPr>
          </a:p>
          <a:p>
            <a:pPr algn="ctr" eaLnBrk="1" hangingPunct="1">
              <a:lnSpc>
                <a:spcPct val="50000"/>
              </a:lnSpc>
            </a:pPr>
            <a:r>
              <a:rPr lang="fr-FR" altLang="ja-JP" dirty="0">
                <a:ea typeface="ＭＳ Ｐゴシック" pitchFamily="34" charset="-128"/>
              </a:rPr>
              <a:t>       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1600" y="6320308"/>
            <a:ext cx="7093609" cy="415498"/>
          </a:xfrm>
          <a:prstGeom prst="rect">
            <a:avLst/>
          </a:prstGeom>
          <a:solidFill>
            <a:srgbClr val="FF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fr-FR" altLang="ja-JP" sz="1400" i="1" dirty="0">
                <a:ea typeface="ＭＳ Ｐゴシック" pitchFamily="34" charset="-128"/>
              </a:rPr>
              <a:t>À commander chez </a:t>
            </a:r>
            <a:r>
              <a:rPr lang="fr-FR" altLang="ja-JP" sz="1400" i="1" dirty="0" err="1">
                <a:ea typeface="ＭＳ Ｐゴシック" pitchFamily="34" charset="-128"/>
              </a:rPr>
              <a:t>EDPsciences</a:t>
            </a:r>
            <a:r>
              <a:rPr lang="fr-FR" altLang="ja-JP" sz="1400" i="1" dirty="0">
                <a:ea typeface="ＭＳ Ｐゴシック" pitchFamily="34" charset="-128"/>
              </a:rPr>
              <a:t>: </a:t>
            </a:r>
            <a:r>
              <a:rPr lang="fr-FR" sz="1400" i="1" u="sng" dirty="0">
                <a:solidFill>
                  <a:srgbClr val="3333FF"/>
                </a:solidFill>
                <a:ea typeface="ＭＳ Ｐゴシック" pitchFamily="34" charset="-128"/>
              </a:rPr>
              <a:t>http://laboutique.edpsciences.fr/editeur/12/GN-MEBA</a:t>
            </a:r>
            <a:endParaRPr lang="fr-FR" sz="1400" i="1" dirty="0">
              <a:ea typeface="ＭＳ Ｐゴシック" pitchFamily="34" charset="-128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057397" y="690312"/>
            <a:ext cx="450648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"/>
          <a:stretch/>
        </p:blipFill>
        <p:spPr bwMode="auto">
          <a:xfrm>
            <a:off x="783771" y="1772816"/>
            <a:ext cx="2924133" cy="416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349550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35986</TotalTime>
  <Words>1825</Words>
  <Application>Microsoft Office PowerPoint</Application>
  <PresentationFormat>Affichage à l'écran (4:3)</PresentationFormat>
  <Paragraphs>293</Paragraphs>
  <Slides>26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AG2012</dc:title>
  <dc:creator>Monique</dc:creator>
  <cp:lastModifiedBy>Monique</cp:lastModifiedBy>
  <cp:revision>665</cp:revision>
  <dcterms:created xsi:type="dcterms:W3CDTF">2011-09-16T10:04:18Z</dcterms:created>
  <dcterms:modified xsi:type="dcterms:W3CDTF">2021-11-23T08:39:48Z</dcterms:modified>
</cp:coreProperties>
</file>