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62" r:id="rId3"/>
    <p:sldId id="395" r:id="rId4"/>
    <p:sldId id="264" r:id="rId5"/>
    <p:sldId id="407" r:id="rId6"/>
    <p:sldId id="416" r:id="rId7"/>
    <p:sldId id="394" r:id="rId8"/>
    <p:sldId id="409" r:id="rId9"/>
    <p:sldId id="372" r:id="rId10"/>
    <p:sldId id="397" r:id="rId11"/>
    <p:sldId id="268" r:id="rId12"/>
    <p:sldId id="411" r:id="rId13"/>
    <p:sldId id="285" r:id="rId14"/>
    <p:sldId id="412" r:id="rId15"/>
    <p:sldId id="413" r:id="rId16"/>
    <p:sldId id="415" r:id="rId17"/>
    <p:sldId id="414" r:id="rId18"/>
    <p:sldId id="345" r:id="rId19"/>
    <p:sldId id="273" r:id="rId20"/>
    <p:sldId id="358" r:id="rId21"/>
    <p:sldId id="417" r:id="rId22"/>
    <p:sldId id="408" r:id="rId23"/>
    <p:sldId id="406" r:id="rId24"/>
    <p:sldId id="388" r:id="rId25"/>
    <p:sldId id="353" r:id="rId26"/>
    <p:sldId id="313" r:id="rId27"/>
    <p:sldId id="287" r:id="rId28"/>
    <p:sldId id="377" r:id="rId29"/>
    <p:sldId id="410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395"/>
            <p14:sldId id="264"/>
            <p14:sldId id="407"/>
            <p14:sldId id="416"/>
            <p14:sldId id="394"/>
            <p14:sldId id="409"/>
            <p14:sldId id="372"/>
            <p14:sldId id="397"/>
            <p14:sldId id="268"/>
            <p14:sldId id="411"/>
            <p14:sldId id="285"/>
            <p14:sldId id="412"/>
            <p14:sldId id="413"/>
            <p14:sldId id="415"/>
            <p14:sldId id="414"/>
            <p14:sldId id="345"/>
            <p14:sldId id="273"/>
            <p14:sldId id="358"/>
            <p14:sldId id="417"/>
            <p14:sldId id="408"/>
            <p14:sldId id="406"/>
            <p14:sldId id="388"/>
            <p14:sldId id="353"/>
            <p14:sldId id="313"/>
            <p14:sldId id="287"/>
            <p14:sldId id="377"/>
            <p14:sldId id="4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00"/>
    <a:srgbClr val="FFCC00"/>
    <a:srgbClr val="626262"/>
    <a:srgbClr val="8A8A8A"/>
    <a:srgbClr val="A6A6A6"/>
    <a:srgbClr val="05BEFF"/>
    <a:srgbClr val="CC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82741" autoAdjust="0"/>
  </p:normalViewPr>
  <p:slideViewPr>
    <p:cSldViewPr>
      <p:cViewPr varScale="1">
        <p:scale>
          <a:sx n="91" d="100"/>
          <a:sy n="91" d="100"/>
        </p:scale>
        <p:origin x="-55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3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58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58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Effet grève et changement de date de dernière minute.</a:t>
            </a:r>
          </a:p>
          <a:p>
            <a:r>
              <a:rPr lang="fr-FR" dirty="0" smtClean="0"/>
              <a:t>MERCI</a:t>
            </a:r>
            <a:r>
              <a:rPr lang="fr-FR" baseline="0" dirty="0" smtClean="0"/>
              <a:t> aux présents !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Effet grève et changement de date de dernière minute.</a:t>
            </a:r>
          </a:p>
          <a:p>
            <a:r>
              <a:rPr lang="fr-FR" dirty="0" smtClean="0"/>
              <a:t>MERCI</a:t>
            </a:r>
            <a:r>
              <a:rPr lang="fr-FR" baseline="0" dirty="0" smtClean="0"/>
              <a:t> aux présents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23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1/ principal produit: vos cotisations (176 cette année au lieu de 159 l’année dernière)</a:t>
            </a:r>
          </a:p>
          <a:p>
            <a:pPr eaLnBrk="1" hangingPunct="1"/>
            <a:r>
              <a:rPr lang="fr-FR" dirty="0" smtClean="0"/>
              <a:t>2/ dont une partie est reversée à la SFP – MAIS plus de frais de gestions versés car nous faisons tout</a:t>
            </a:r>
          </a:p>
          <a:p>
            <a:pPr eaLnBrk="1" hangingPunct="1"/>
            <a:r>
              <a:rPr lang="fr-FR" dirty="0" smtClean="0"/>
              <a:t>3/ merci aux constructeurs pour leur</a:t>
            </a:r>
            <a:r>
              <a:rPr lang="fr-FR" baseline="0" dirty="0" smtClean="0"/>
              <a:t> participation à l’édition des livres ET au buffet qui vous est offert en décembre</a:t>
            </a:r>
          </a:p>
          <a:p>
            <a:pPr eaLnBrk="1" hangingPunct="1"/>
            <a:r>
              <a:rPr lang="fr-FR" baseline="0" dirty="0" smtClean="0"/>
              <a:t>4/ charges importantes pour les journées de décembre CAR 2 années de location payées dans l’exercice 2018-2019</a:t>
            </a:r>
          </a:p>
          <a:p>
            <a:pPr eaLnBrk="1" hangingPunct="1"/>
            <a:r>
              <a:rPr lang="fr-FR" baseline="0" dirty="0" smtClean="0"/>
              <a:t>5/ reliquat de charges de l’école d’été de Bordeaux</a:t>
            </a:r>
          </a:p>
          <a:p>
            <a:pPr eaLnBrk="1" hangingPunct="1"/>
            <a:r>
              <a:rPr lang="fr-FR" baseline="0" dirty="0" smtClean="0"/>
              <a:t>6/ d’où bilan négatif MAIS avait été TRES positif en 2017 =&gt; voir diapo suivante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24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Le bilan reste globalement positif</a:t>
            </a:r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r.gnmeba.free.fr/ouvrage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2 décembre 2019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2276872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Édition : décembre 2018</a:t>
            </a:r>
          </a:p>
          <a:p>
            <a:r>
              <a:rPr lang="fr-FR" dirty="0"/>
              <a:t>ISBN : 978-2-7598-2322-2</a:t>
            </a:r>
          </a:p>
          <a:p>
            <a:r>
              <a:rPr lang="fr-FR" dirty="0"/>
              <a:t>Livre </a:t>
            </a:r>
            <a:r>
              <a:rPr lang="fr-FR" dirty="0" smtClean="0"/>
              <a:t>papier format </a:t>
            </a:r>
            <a:r>
              <a:rPr lang="fr-FR" dirty="0"/>
              <a:t>17 x </a:t>
            </a:r>
            <a:r>
              <a:rPr lang="fr-FR" dirty="0" smtClean="0"/>
              <a:t>24 cm</a:t>
            </a:r>
          </a:p>
          <a:p>
            <a:r>
              <a:rPr lang="fr-FR" dirty="0" smtClean="0"/>
              <a:t>1008 pages en couleur</a:t>
            </a:r>
            <a:endParaRPr lang="fr-FR" dirty="0"/>
          </a:p>
          <a:p>
            <a:r>
              <a:rPr lang="fr-FR" dirty="0" smtClean="0"/>
              <a:t>Prix : 120,00 €</a:t>
            </a:r>
          </a:p>
          <a:p>
            <a:endParaRPr lang="fr-FR" dirty="0"/>
          </a:p>
          <a:p>
            <a:r>
              <a:rPr lang="fr-FR" dirty="0" smtClean="0"/>
              <a:t>Nombre édité : 500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Les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NOUVELLE EDITION DE :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ÉLECTRONIQUE À BALAYAGE ET MICROANALYSES</a:t>
            </a:r>
            <a:endParaRPr lang="fr-FR" altLang="ja-JP" sz="1600" b="1" dirty="0" smtClean="0">
              <a:solidFill>
                <a:srgbClr val="FF3300"/>
              </a:solidFill>
              <a:ea typeface="ＭＳ Ｐゴシック" pitchFamily="34" charset="-128"/>
              <a:hlinkClick r:id="rId3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fr-FR" altLang="ja-JP" dirty="0" smtClean="0">
                <a:ea typeface="ＭＳ Ｐゴシック" pitchFamily="34" charset="-128"/>
              </a:rPr>
              <a:t>         </a:t>
            </a:r>
            <a:endParaRPr lang="fr-FR" altLang="ja-JP" dirty="0">
              <a:ea typeface="ＭＳ Ｐゴシック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6320308"/>
            <a:ext cx="7093609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 smtClean="0">
                <a:ea typeface="ＭＳ Ｐゴシック" pitchFamily="34" charset="-128"/>
              </a:rPr>
              <a:t>À commander </a:t>
            </a:r>
            <a:r>
              <a:rPr lang="fr-FR" altLang="ja-JP" sz="1400" i="1" dirty="0">
                <a:ea typeface="ＭＳ Ｐゴシック" pitchFamily="34" charset="-128"/>
              </a:rPr>
              <a:t>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57397" y="690312"/>
            <a:ext cx="45064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/>
          <a:stretch/>
        </p:blipFill>
        <p:spPr bwMode="auto">
          <a:xfrm>
            <a:off x="783771" y="1772816"/>
            <a:ext cx="2924133" cy="41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44" y="5359866"/>
            <a:ext cx="2200087" cy="146737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6926" y="2756768"/>
            <a:ext cx="9051578" cy="1096471"/>
            <a:chOff x="0" y="2968813"/>
            <a:chExt cx="9144000" cy="1142492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142492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288043" y="3279281"/>
              <a:ext cx="1125454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65 % de </a:t>
              </a:r>
              <a:r>
                <a:rPr lang="fr-FR" sz="1400" i="1" dirty="0">
                  <a:solidFill>
                    <a:schemeClr val="tx1"/>
                  </a:solidFill>
                </a:rPr>
                <a:t>réduction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139952" y="3089523"/>
            <a:ext cx="4714430" cy="642886"/>
            <a:chOff x="4250059" y="3896795"/>
            <a:chExt cx="4714430" cy="64288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96795"/>
              <a:ext cx="2808312" cy="64288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</a:t>
              </a:r>
              <a:r>
                <a:rPr lang="fr-FR" sz="1200" i="1" dirty="0" smtClean="0">
                  <a:solidFill>
                    <a:srgbClr val="333399"/>
                  </a:solidFill>
                </a:rPr>
                <a:t>€ (port inclus)</a:t>
              </a:r>
            </a:p>
            <a:p>
              <a:pPr algn="ctr">
                <a:defRPr/>
              </a:pPr>
              <a:r>
                <a:rPr lang="fr-FR" sz="1200" b="1" i="1" dirty="0" smtClean="0">
                  <a:solidFill>
                    <a:srgbClr val="333399"/>
                  </a:solidFill>
                </a:rPr>
                <a:t>Reste 15 lots</a:t>
              </a:r>
              <a:endParaRPr lang="fr-FR" sz="1200" b="1" i="1" dirty="0">
                <a:solidFill>
                  <a:srgbClr val="333399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0" y="3942591"/>
              <a:ext cx="144017" cy="2749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4097782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868144" y="4241068"/>
              <a:ext cx="288033" cy="17741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" y="108722"/>
            <a:ext cx="4757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53" y="162722"/>
            <a:ext cx="143418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125860"/>
            <a:ext cx="849694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b="1" dirty="0" smtClean="0">
                <a:solidFill>
                  <a:srgbClr val="008000"/>
                </a:solidFill>
                <a:latin typeface="+mn-lt"/>
              </a:rPr>
              <a:t>L’ensemble des ouvrages du GN-MEBA</a:t>
            </a:r>
            <a:endParaRPr lang="fr-FR" b="1" dirty="0">
              <a:solidFill>
                <a:srgbClr val="FF33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 Microscopie électronique à balayage et Microanalyses (</a:t>
            </a:r>
            <a:r>
              <a:rPr lang="fr-FR" sz="1600" b="1" dirty="0" smtClean="0">
                <a:latin typeface="Arial Narrow" panose="020B0606020202030204" pitchFamily="34" charset="0"/>
              </a:rPr>
              <a:t>2018</a:t>
            </a:r>
            <a:r>
              <a:rPr lang="fr-FR" sz="1600" b="1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>
                <a:latin typeface="Arial Narrow" panose="020B0606020202030204" pitchFamily="34" charset="0"/>
              </a:rPr>
              <a:t>-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b="1" dirty="0">
                <a:latin typeface="Arial Narrow" panose="020B0606020202030204" pitchFamily="34" charset="0"/>
              </a:rPr>
              <a:t>EBSD : Analyse par diffraction des électrons </a:t>
            </a:r>
            <a:r>
              <a:rPr lang="fr-FR" sz="1600" b="1" dirty="0" smtClean="0">
                <a:latin typeface="Arial Narrow" panose="020B0606020202030204" pitchFamily="34" charset="0"/>
              </a:rPr>
              <a:t>rétrodiffusés (2015), </a:t>
            </a:r>
            <a:r>
              <a:rPr lang="fr-FR" sz="1600" dirty="0" smtClean="0">
                <a:latin typeface="Arial Narrow" panose="020B0606020202030204" pitchFamily="34" charset="0"/>
              </a:rPr>
              <a:t>Applications </a:t>
            </a:r>
            <a:r>
              <a:rPr lang="fr-FR" sz="1600" dirty="0">
                <a:latin typeface="Arial Narrow" panose="020B0606020202030204" pitchFamily="34" charset="0"/>
              </a:rPr>
              <a:t>et </a:t>
            </a:r>
            <a:r>
              <a:rPr lang="fr-FR" sz="1600" dirty="0" smtClean="0">
                <a:latin typeface="Arial Narrow" panose="020B0606020202030204" pitchFamily="34" charset="0"/>
              </a:rPr>
              <a:t>techniques couplées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>
                <a:latin typeface="Arial Narrow" panose="020B0606020202030204" pitchFamily="34" charset="0"/>
              </a:rPr>
              <a:t>- Préparation </a:t>
            </a:r>
            <a:r>
              <a:rPr lang="fr-FR" sz="1600" b="1" dirty="0">
                <a:latin typeface="Arial Narrow" panose="020B0606020202030204" pitchFamily="34" charset="0"/>
              </a:rPr>
              <a:t>des échantillons pour MEB et </a:t>
            </a:r>
            <a:r>
              <a:rPr lang="fr-FR" sz="1600" b="1" dirty="0" smtClean="0">
                <a:latin typeface="Arial Narrow" panose="020B0606020202030204" pitchFamily="34" charset="0"/>
              </a:rPr>
              <a:t>Microanalyses (2011)</a:t>
            </a:r>
            <a:endParaRPr lang="fr-FR" sz="16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 Narrow" panose="020B0606020202030204" pitchFamily="34" charset="0"/>
              </a:rPr>
              <a:t>- Microanalyse X par sonde électronique : méthodes de Monte-Carlo et modèles de correction (72)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>
                <a:latin typeface="Arial Narrow" panose="020B0606020202030204" pitchFamily="34" charset="0"/>
              </a:rPr>
              <a:t>Les </a:t>
            </a:r>
            <a:r>
              <a:rPr lang="fr-FR" sz="1600" dirty="0" smtClean="0">
                <a:latin typeface="Arial Narrow" panose="020B0606020202030204" pitchFamily="34" charset="0"/>
              </a:rPr>
              <a:t>nouvelles </a:t>
            </a:r>
            <a:r>
              <a:rPr lang="fr-FR" sz="1600" dirty="0">
                <a:latin typeface="Arial Narrow" panose="020B0606020202030204" pitchFamily="34" charset="0"/>
              </a:rPr>
              <a:t>microscopies </a:t>
            </a:r>
            <a:r>
              <a:rPr lang="fr-FR" sz="1600" dirty="0" smtClean="0">
                <a:latin typeface="Arial Narrow" panose="020B0606020202030204" pitchFamily="34" charset="0"/>
              </a:rPr>
              <a:t>(32)</a:t>
            </a:r>
            <a:endParaRPr lang="fr-FR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 Les </a:t>
            </a:r>
            <a:r>
              <a:rPr lang="fr-FR" sz="1600" dirty="0" smtClean="0">
                <a:latin typeface="Arial Narrow" panose="020B0606020202030204" pitchFamily="34" charset="0"/>
              </a:rPr>
              <a:t>nouvelles </a:t>
            </a:r>
            <a:r>
              <a:rPr lang="fr-FR" sz="1600" dirty="0">
                <a:latin typeface="Arial Narrow" panose="020B0606020202030204" pitchFamily="34" charset="0"/>
              </a:rPr>
              <a:t>techniques de micro et </a:t>
            </a:r>
            <a:r>
              <a:rPr lang="fr-FR" sz="1600" dirty="0" smtClean="0">
                <a:latin typeface="Arial Narrow" panose="020B0606020202030204" pitchFamily="34" charset="0"/>
              </a:rPr>
              <a:t>nano-analyse (15)</a:t>
            </a:r>
            <a:endParaRPr lang="fr-FR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 smtClean="0">
                <a:solidFill>
                  <a:srgbClr val="626262"/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Microscopie électronique à balayage et Microanalyses (</a:t>
            </a:r>
            <a:r>
              <a:rPr lang="fr-FR" sz="1400" dirty="0">
                <a:solidFill>
                  <a:srgbClr val="626262"/>
                </a:solidFill>
                <a:latin typeface="Arial Narrow" panose="020B0606020202030204" pitchFamily="34" charset="0"/>
              </a:rPr>
              <a:t>2008 </a:t>
            </a:r>
            <a:r>
              <a:rPr lang="fr-FR" sz="1400" i="1" dirty="0">
                <a:solidFill>
                  <a:srgbClr val="626262"/>
                </a:solidFill>
                <a:latin typeface="Arial Narrow" panose="020B0606020202030204" pitchFamily="34" charset="0"/>
              </a:rPr>
              <a:t>– offre spéciale pour </a:t>
            </a:r>
            <a:r>
              <a:rPr lang="fr-FR" sz="1600" i="1" dirty="0" err="1">
                <a:solidFill>
                  <a:srgbClr val="626262"/>
                </a:solidFill>
                <a:latin typeface="Arial Narrow" panose="020B0606020202030204" pitchFamily="34" charset="0"/>
              </a:rPr>
              <a:t>qques</a:t>
            </a:r>
            <a:r>
              <a:rPr lang="fr-FR" sz="1600" i="1" dirty="0">
                <a:solidFill>
                  <a:srgbClr val="626262"/>
                </a:solidFill>
                <a:latin typeface="Arial Narrow" panose="020B0606020202030204" pitchFamily="34" charset="0"/>
              </a:rPr>
              <a:t> défraichis!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 )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L'analyse EBSD :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Principes et applications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 smtClean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fr-FR" sz="1600" dirty="0" smtClean="0">
              <a:solidFill>
                <a:schemeClr val="accent3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A6A6A6"/>
                </a:solidFill>
                <a:latin typeface="Arial Narrow" panose="020B0606020202030204" pitchFamily="34" charset="0"/>
              </a:rPr>
              <a:t> Traitement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d'images en microscopie à balayage et en microanalyse </a:t>
            </a:r>
            <a:r>
              <a:rPr lang="fr-FR" sz="1600" i="1" dirty="0" smtClean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  <a:endParaRPr lang="fr-FR" sz="1600" i="1" dirty="0">
              <a:solidFill>
                <a:srgbClr val="A6A6A6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 Pratique du microscope électronique à balayage </a:t>
            </a:r>
            <a:r>
              <a:rPr lang="fr-FR" sz="1600" i="1" dirty="0" smtClean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  <a:endParaRPr lang="fr-FR" sz="1600" i="1" dirty="0">
              <a:solidFill>
                <a:srgbClr val="A6A6A6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-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- Microanalyse </a:t>
            </a: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par sonde électronique : aspects </a:t>
            </a: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quantitatifs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)</a:t>
            </a:r>
            <a:endParaRPr lang="fr-FR" sz="1600" i="1" dirty="0">
              <a:solidFill>
                <a:srgbClr val="B2B2B2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Microanalyse par sonde électronique : spectrométrie de rayons </a:t>
            </a: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X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)</a:t>
            </a:r>
            <a:endParaRPr lang="fr-FR" sz="1600" i="1" dirty="0">
              <a:solidFill>
                <a:srgbClr val="B2B2B2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(épuisé version française et anglaise)</a:t>
            </a:r>
            <a:endParaRPr lang="fr-FR" sz="1600" dirty="0">
              <a:solidFill>
                <a:srgbClr val="B2B2B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8"/>
            <a:ext cx="4757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657" y="985991"/>
            <a:ext cx="903164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Extraits des communiqués :</a:t>
            </a: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Société Française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Physique (77.7%)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était l'actionnaire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majoritaire avec la Société Française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Chimie (19.4%),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Société Française d'Optique (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2.5%) et la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Société de Mathématiques Appliquées et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Industrielles (0.4%) de EDP sciences.</a:t>
            </a:r>
          </a:p>
          <a:p>
            <a:pPr algn="just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 4 sociétés on cédé à la société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CSPM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Media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leurs actions. C’était un processus en cours depuis décembre 2017 et qui a abouti avec la CSPM.</a:t>
            </a:r>
          </a:p>
          <a:p>
            <a:pPr algn="just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CSPM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une société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d’édition chinoise bien connue dans le milieu scientifique sous le nom de marque « Science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elle dépend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l'Académie des Sciences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Chinoise.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CSPM cherchait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renforcer ses relations avec les milieux scientifiques français et européens,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pourra ainsi s’appuyer sur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EDP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Sciences, son personnel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place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son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sera mis en place par EDP Sciences et CSPM, auquel participeront des représentants des 4 sociétés savantes et des communautés scientifiques françaises et européennes, afin de continuer à conseiller EDP Sciences sur les questions notamment de l'évolution des domaines scientifiques, des pratiques de l'édition scientifique, de l'Open Science et de l'éthique éditoriale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FR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fr-FR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www.edpsciences.org/fr/faqs-vente-edp-science</a:t>
            </a:r>
            <a:endParaRPr lang="fr-FR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236295" cy="7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48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</a:t>
            </a:r>
            <a:r>
              <a:rPr lang="fr-FR" dirty="0" smtClean="0">
                <a:solidFill>
                  <a:srgbClr val="008000"/>
                </a:solidFill>
              </a:rPr>
              <a:t>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 smtClean="0"/>
          </a:p>
          <a:p>
            <a:pPr algn="ctr" eaLnBrk="1" hangingPunct="1"/>
            <a:r>
              <a:rPr lang="fr-FR" sz="2400" b="1" u="sng" dirty="0" smtClean="0">
                <a:solidFill>
                  <a:srgbClr val="FF0000"/>
                </a:solidFill>
              </a:rPr>
              <a:t>www.gn-meba.org</a:t>
            </a:r>
            <a:endParaRPr lang="fr-FR" sz="24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 smtClean="0">
                <a:solidFill>
                  <a:srgbClr val="008000"/>
                </a:solidFill>
              </a:rPr>
              <a:t>parmi toutes ses rubriques</a:t>
            </a:r>
          </a:p>
          <a:p>
            <a:pPr algn="ctr" eaLnBrk="1" hangingPunct="1"/>
            <a:endParaRPr lang="fr-FR" dirty="0" smtClean="0"/>
          </a:p>
          <a:p>
            <a:pPr algn="ctr" eaLnBrk="1" hangingPunct="1"/>
            <a:r>
              <a:rPr lang="fr-FR" dirty="0" smtClean="0"/>
              <a:t>réunions</a:t>
            </a:r>
          </a:p>
          <a:p>
            <a:pPr algn="ctr" eaLnBrk="1" hangingPunct="1"/>
            <a:r>
              <a:rPr lang="fr-FR" dirty="0" smtClean="0"/>
              <a:t>ouvrages</a:t>
            </a:r>
          </a:p>
          <a:p>
            <a:pPr algn="ctr" eaLnBrk="1" hangingPunct="1"/>
            <a:r>
              <a:rPr lang="fr-FR" dirty="0" smtClean="0"/>
              <a:t>	</a:t>
            </a:r>
            <a:r>
              <a:rPr lang="fr-FR" u="sng" dirty="0" smtClean="0"/>
              <a:t>évènements fournisseurs</a:t>
            </a:r>
            <a:r>
              <a:rPr lang="fr-FR" dirty="0" smtClean="0"/>
              <a:t> (lien séminaires) </a:t>
            </a:r>
          </a:p>
          <a:p>
            <a:pPr algn="ctr" eaLnBrk="1" hangingPunct="1"/>
            <a:r>
              <a:rPr lang="fr-FR" dirty="0" smtClean="0"/>
              <a:t>annonces</a:t>
            </a:r>
          </a:p>
          <a:p>
            <a:pPr algn="ctr" eaLnBrk="1" hangingPunct="1"/>
            <a:r>
              <a:rPr lang="fr-FR" dirty="0"/>
              <a:t>o</a:t>
            </a:r>
            <a:r>
              <a:rPr lang="fr-FR" dirty="0" smtClean="0"/>
              <a:t>ffres (emplois, matériels)</a:t>
            </a:r>
          </a:p>
          <a:p>
            <a:pPr algn="ctr" eaLnBrk="1" hangingPunct="1"/>
            <a:r>
              <a:rPr lang="fr-FR" dirty="0"/>
              <a:t>é</a:t>
            </a:r>
            <a:r>
              <a:rPr lang="fr-FR" dirty="0" smtClean="0"/>
              <a:t>coles</a:t>
            </a:r>
          </a:p>
          <a:p>
            <a:pPr algn="ctr" eaLnBrk="1" hangingPunct="1"/>
            <a:r>
              <a:rPr lang="fr-FR" u="sng" dirty="0" smtClean="0"/>
              <a:t>normes</a:t>
            </a:r>
            <a:endParaRPr lang="fr-FR" u="sng" dirty="0"/>
          </a:p>
          <a:p>
            <a:pPr algn="ctr" eaLnBrk="1" hangingPunct="1"/>
            <a:r>
              <a:rPr lang="fr-FR" dirty="0" smtClean="0"/>
              <a:t>etc.</a:t>
            </a:r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>
                <a:solidFill>
                  <a:srgbClr val="008000"/>
                </a:solidFill>
              </a:rPr>
              <a:t>Normes</a:t>
            </a:r>
            <a:endParaRPr lang="fr-FR" sz="2800" dirty="0">
              <a:solidFill>
                <a:srgbClr val="008000"/>
              </a:solidFill>
            </a:endParaRPr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92878" y="1916671"/>
            <a:ext cx="6819380" cy="2609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800" kern="0" dirty="0" smtClean="0">
                <a:solidFill>
                  <a:schemeClr val="tx1"/>
                </a:solidFill>
              </a:rPr>
              <a:t>Les NORMES ISO relatives </a:t>
            </a:r>
          </a:p>
          <a:p>
            <a:r>
              <a:rPr lang="fr-FR" sz="1800" kern="0" dirty="0" smtClean="0">
                <a:solidFill>
                  <a:schemeClr val="tx1"/>
                </a:solidFill>
              </a:rPr>
              <a:t>au MEB, Microsonde, MET, </a:t>
            </a:r>
          </a:p>
          <a:p>
            <a:r>
              <a:rPr lang="fr-FR" sz="1800" kern="0" dirty="0">
                <a:solidFill>
                  <a:schemeClr val="tx1"/>
                </a:solidFill>
              </a:rPr>
              <a:t>e</a:t>
            </a:r>
            <a:r>
              <a:rPr lang="fr-FR" sz="1800" kern="0" dirty="0" smtClean="0">
                <a:solidFill>
                  <a:schemeClr val="tx1"/>
                </a:solidFill>
              </a:rPr>
              <a:t>t à l’EDS, WDS, EBSD</a:t>
            </a:r>
            <a:endParaRPr lang="fr-FR" sz="1800" kern="0" dirty="0">
              <a:solidFill>
                <a:schemeClr val="tx1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63933" y="4365104"/>
            <a:ext cx="7800650" cy="1655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kern="0" dirty="0" smtClean="0">
                <a:latin typeface="+mj-lt"/>
              </a:rPr>
              <a:t>Ces normes sont disponibles auprès de l’AFNOR, Paris.</a:t>
            </a:r>
            <a:endParaRPr lang="fr-FR" sz="1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66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19675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>
                <a:solidFill>
                  <a:srgbClr val="008000"/>
                </a:solidFill>
              </a:rPr>
              <a:t>Normes</a:t>
            </a:r>
            <a:endParaRPr lang="fr-FR" sz="2800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90273" y="1916832"/>
            <a:ext cx="8747970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b="1" kern="0" dirty="0" smtClean="0">
                <a:solidFill>
                  <a:srgbClr val="0070C0"/>
                </a:solidFill>
              </a:rPr>
              <a:t>ISO/TC 202/ SC 1 – TERMINOLOGIE (3 normes)</a:t>
            </a:r>
          </a:p>
          <a:p>
            <a:r>
              <a:rPr lang="fr-FR" sz="1200" kern="0" dirty="0" smtClean="0"/>
              <a:t>ISO 15932:2013 - Analyse par microfaisceaux -- Microscopie électronique analytique – Vocabulaire.</a:t>
            </a:r>
          </a:p>
          <a:p>
            <a:r>
              <a:rPr lang="fr-FR" sz="1200" kern="0" dirty="0" smtClean="0"/>
              <a:t>ISO 22493:2014 - Analyse par microfaisceaux -- Microscopie électronique à balayage – Vocabulaire.</a:t>
            </a:r>
          </a:p>
          <a:p>
            <a:r>
              <a:rPr lang="fr-FR" sz="1200" kern="0" dirty="0" smtClean="0"/>
              <a:t>ISO 23833:2013 - Analyse par microfaisceaux -- Analyse par microsonde électronique (microsonde de Castaing) – Vocabulaire.</a:t>
            </a:r>
          </a:p>
          <a:p>
            <a:pPr marL="0" indent="0">
              <a:buFontTx/>
              <a:buNone/>
            </a:pPr>
            <a:endParaRPr lang="fr-FR" sz="1200" b="1" kern="0" dirty="0" smtClean="0"/>
          </a:p>
          <a:p>
            <a:pPr marL="0" indent="0">
              <a:buFontTx/>
              <a:buNone/>
            </a:pPr>
            <a:r>
              <a:rPr lang="fr-FR" sz="1200" b="1" kern="0" dirty="0" smtClean="0">
                <a:solidFill>
                  <a:srgbClr val="7030A0"/>
                </a:solidFill>
              </a:rPr>
              <a:t>ISO/TC 202/ SC 2 – MICROANALYSE PAR SONDE A ELECTRONS (7 normes)</a:t>
            </a:r>
          </a:p>
          <a:p>
            <a:r>
              <a:rPr lang="fr-FR" sz="1200" kern="0" dirty="0" smtClean="0"/>
              <a:t>ISO 11938:2012 - Analyse par microfaisceaux -- Analyse par microsonde électronique (microsonde de Castaing) -- Méthodes d'analyse par cartographie élémentaire en utilisant la spectrométrie à dispersion de longueur d'onde.</a:t>
            </a:r>
          </a:p>
          <a:p>
            <a:r>
              <a:rPr lang="fr-FR" sz="1200" kern="0" dirty="0" smtClean="0"/>
              <a:t>ISO 14594:2014 - Analyse par microfaisceaux -- Analyse par microsonde électronique (Microsonde de Castaing) -- Lignes directrices pour la détermination des paramètres expérimentaux pour la spectrométrie à dispersion de longueur d'onde.</a:t>
            </a:r>
          </a:p>
          <a:p>
            <a:r>
              <a:rPr lang="fr-FR" sz="1200" kern="0" dirty="0" smtClean="0"/>
              <a:t>ISO 14595:2014 - Analyse par microfaisceaux -- Microanalyse par sonde à électrons -- Lignes directrices pour les spécifications des matériaux de référence certifiés (CRM).</a:t>
            </a:r>
          </a:p>
          <a:p>
            <a:r>
              <a:rPr lang="fr-FR" sz="1200" kern="0" dirty="0" smtClean="0"/>
              <a:t>ISO 16592:2012 - Analyse par microfaisceaux -- Analyse par microsonde électronique (microsonde de Castaing) -- Lignes directrices pour le dosage du carbone dans les aciers par la droite d'étalonnage.</a:t>
            </a:r>
          </a:p>
          <a:p>
            <a:r>
              <a:rPr lang="fr-FR" sz="1200" kern="0" dirty="0" smtClean="0"/>
              <a:t>ISO 17470:2014 - Analyse par microfaisceaux -- Analyse par microsonde électronique (Microsonde de Castaing) -- Lignes directrices pour l'analyse qualitative ponctuelle par spectrométrie de rayons X à dispersion de longueur d'onde (WDX).</a:t>
            </a:r>
          </a:p>
          <a:p>
            <a:r>
              <a:rPr lang="fr-FR" sz="1200" kern="0" dirty="0" smtClean="0"/>
              <a:t>ISO 22489:2016 - Analyse par microfaisceaux -- Microsonde de Castaing -- Analyse quantitative ponctuelle d'échantillons massifs par spectrométrie à dispersion de longueur d'onde (remplace ISO 22489-2006).</a:t>
            </a:r>
          </a:p>
          <a:p>
            <a:r>
              <a:rPr lang="fr-FR" sz="1200" kern="0" dirty="0" smtClean="0"/>
              <a:t>ISO 19463:2018 - Analyse par microfaisceaux -- Analyse par microsonde électronique (Microsonde de Castaing) -- Lignes directrices pour la mise en œuvre des procédures d'assurance qualité </a:t>
            </a:r>
            <a:r>
              <a:rPr lang="fr-FR" sz="1200" i="1" kern="0" dirty="0" smtClean="0"/>
              <a:t>(en anglais).</a:t>
            </a:r>
            <a:endParaRPr lang="fr-FR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883669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179680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>
                <a:solidFill>
                  <a:srgbClr val="008000"/>
                </a:solidFill>
              </a:rPr>
              <a:t>Normes</a:t>
            </a:r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18289"/>
            <a:ext cx="9144000" cy="50950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b="1" kern="0" dirty="0" smtClean="0">
                <a:solidFill>
                  <a:srgbClr val="00B050"/>
                </a:solidFill>
              </a:rPr>
              <a:t>ISO/TC 202/ SC 3 – MICROSCOPIE ANALYTIQUE A ELECTRONS (4 normes)</a:t>
            </a:r>
          </a:p>
          <a:p>
            <a:r>
              <a:rPr lang="fr-FR" sz="1200" kern="0" dirty="0" smtClean="0"/>
              <a:t>ISO 19214:2017 - Analyse par microfaisceaux -- Microscopie électronique analytique -- Méthode de détermination de la direction apparente de croissance des cristaux filiformes par microscopie électronique en transmission.</a:t>
            </a:r>
          </a:p>
          <a:p>
            <a:r>
              <a:rPr lang="fr-FR" sz="1200" kern="0" dirty="0" smtClean="0"/>
              <a:t>ISO 25498:2018 - Analyse par microfaisceaux -- Microscopie électronique analytique -- Analyse par diffraction par sélection d'aire au moyen d'un microscope électronique en transmission (remplace ISO 25498 2010).</a:t>
            </a:r>
          </a:p>
          <a:p>
            <a:r>
              <a:rPr lang="fr-FR" sz="1200" kern="0" dirty="0" smtClean="0"/>
              <a:t>ISO 29301:2017 - Analyse par microfaisceaux -- Microscopie électronique en transmission analytique -- Méthodes d'étalonnage du grandissement d'image au moyen de matériaux de référence de structures périodiques.</a:t>
            </a:r>
          </a:p>
          <a:p>
            <a:r>
              <a:rPr lang="fr-FR" sz="1200" kern="0" dirty="0" smtClean="0"/>
              <a:t>ISO 20263:2017 - Analyse par microfaisceaux -- Microscopie électronique analytique -- Méthode de détermination de la position d'interface dans l'image de coupe transversale des matériaux en couches </a:t>
            </a:r>
            <a:r>
              <a:rPr lang="fr-FR" sz="1200" i="1" kern="0" dirty="0" smtClean="0"/>
              <a:t>(en anglais).</a:t>
            </a:r>
            <a:r>
              <a:rPr lang="fr-FR" sz="1200" kern="0" dirty="0" smtClean="0"/>
              <a:t/>
            </a:r>
            <a:br>
              <a:rPr lang="fr-FR" sz="1200" kern="0" dirty="0" smtClean="0"/>
            </a:br>
            <a:endParaRPr lang="fr-FR" sz="1200" kern="0" dirty="0" smtClean="0"/>
          </a:p>
          <a:p>
            <a:pPr marL="0" indent="0">
              <a:buFontTx/>
              <a:buNone/>
            </a:pPr>
            <a:r>
              <a:rPr lang="fr-FR" sz="1200" b="1" kern="0" dirty="0" smtClean="0">
                <a:solidFill>
                  <a:srgbClr val="FF0000"/>
                </a:solidFill>
              </a:rPr>
              <a:t>ISO/TC 202/ SC 4 – MICROSCOPIE ELECTRONIQUE A BALAYAGE (7 normes)</a:t>
            </a:r>
            <a:endParaRPr lang="fr-FR" sz="1200" kern="0" dirty="0" smtClean="0">
              <a:solidFill>
                <a:srgbClr val="FF0000"/>
              </a:solidFill>
            </a:endParaRPr>
          </a:p>
          <a:p>
            <a:r>
              <a:rPr lang="fr-FR" sz="1200" kern="0" dirty="0" smtClean="0"/>
              <a:t>ISO 16700:2016 - Analyse par microfaisceaux -- Microscopie électronique à balayage -- Lignes directrices pour l'étalonnage du grandissement d'image.</a:t>
            </a:r>
          </a:p>
          <a:p>
            <a:r>
              <a:rPr lang="fr-FR" sz="1200" kern="0" dirty="0" smtClean="0"/>
              <a:t>ISO/TS 24597:2011 - Analyse par microfaisceaux -- Microscopie électronique à balayage -- Méthodes d'évaluation de la netteté d'image.</a:t>
            </a:r>
          </a:p>
          <a:p>
            <a:r>
              <a:rPr lang="fr-FR" sz="1200" kern="0" dirty="0" smtClean="0"/>
              <a:t>ISO 13067:2011 - Analyse par microfaisceaux -- Diffraction d'électrons rétrodiffusés -- Mesurage de la taille moyenne des grains.</a:t>
            </a:r>
          </a:p>
          <a:p>
            <a:r>
              <a:rPr lang="fr-FR" sz="1200" kern="0" dirty="0" smtClean="0"/>
              <a:t>ISO 15632:2012 - Analyse par microfaisceaux -- Paramètres de performance instrumentale sélectionnés pour la spécification et le contrôle des spectromètres X à sélection d'énergie utilisés en microanalyse par sonde à électrons.</a:t>
            </a:r>
          </a:p>
          <a:p>
            <a:r>
              <a:rPr lang="fr-FR" sz="1200" kern="0" dirty="0" smtClean="0"/>
              <a:t>ISO 22029:2012 - Analyse par microfaisceaux -- Format de fichier standard EMSA/MAS pour échange de données spectrométriques.</a:t>
            </a:r>
          </a:p>
          <a:p>
            <a:r>
              <a:rPr lang="fr-FR" sz="1200" kern="0" dirty="0" smtClean="0"/>
              <a:t>ISO 22309:2011 - Analyse par microfaisceaux -- Analyse élémentaire quantitative par spectrométrie à sélection d'énergie (EDS) des éléments ayant un numéro atomique de 11 (Na) ou plus.</a:t>
            </a:r>
          </a:p>
          <a:p>
            <a:r>
              <a:rPr lang="fr-FR" sz="1200" kern="0" dirty="0" smtClean="0"/>
              <a:t>ISO 24173:2009 - Analyse par microfaisceaux -- Lignes directrices pour la mesure d'orientation par diffraction d'électrons rétrodiffusés.</a:t>
            </a:r>
          </a:p>
        </p:txBody>
      </p:sp>
    </p:spTree>
    <p:extLst>
      <p:ext uri="{BB962C8B-B14F-4D97-AF65-F5344CB8AC3E}">
        <p14:creationId xmlns:p14="http://schemas.microsoft.com/office/powerpoint/2010/main" val="120002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19675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>
                <a:solidFill>
                  <a:srgbClr val="008000"/>
                </a:solidFill>
              </a:rPr>
              <a:t>Normes</a:t>
            </a:r>
            <a:endParaRPr lang="fr-FR" sz="2800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5045" y="1684554"/>
            <a:ext cx="9134112" cy="5123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200" kern="0" dirty="0" smtClean="0"/>
              <a:t>la Normalisation dans le domaine du MEB et de la microanalyse X est effectuée au niveau international dans le cadre du comité technique </a:t>
            </a:r>
            <a:r>
              <a:rPr lang="fr-FR" sz="1200" kern="0" dirty="0" smtClean="0">
                <a:solidFill>
                  <a:srgbClr val="0000FF"/>
                </a:solidFill>
              </a:rPr>
              <a:t>ISO / TC 202 ‘’Analyse par </a:t>
            </a:r>
            <a:r>
              <a:rPr lang="fr-FR" sz="1200" kern="0" dirty="0" err="1" smtClean="0">
                <a:solidFill>
                  <a:srgbClr val="0000FF"/>
                </a:solidFill>
              </a:rPr>
              <a:t>micro-faisceaux</a:t>
            </a:r>
            <a:r>
              <a:rPr lang="fr-FR" sz="1200" kern="0" dirty="0" smtClean="0">
                <a:solidFill>
                  <a:srgbClr val="0000FF"/>
                </a:solidFill>
              </a:rPr>
              <a:t>’’ </a:t>
            </a:r>
            <a:r>
              <a:rPr lang="fr-FR" sz="1200" kern="0" dirty="0" smtClean="0"/>
              <a:t>(créé en 1991). </a:t>
            </a:r>
          </a:p>
          <a:p>
            <a:pPr>
              <a:spcBef>
                <a:spcPts val="0"/>
              </a:spcBef>
            </a:pPr>
            <a:r>
              <a:rPr lang="fr-FR" sz="1200" kern="0" dirty="0" smtClean="0"/>
              <a:t>13 pays participent à l’élaboration des normes ISO /TC 202, dont la France (AFNOR - </a:t>
            </a:r>
            <a:r>
              <a:rPr lang="fr-FR" sz="1200" i="1" kern="0" dirty="0" smtClean="0"/>
              <a:t>Association Française de </a:t>
            </a:r>
            <a:r>
              <a:rPr lang="fr-FR" sz="1200" i="1" kern="0" dirty="0" err="1" smtClean="0"/>
              <a:t>NORmalisation</a:t>
            </a:r>
            <a:r>
              <a:rPr lang="fr-FR" sz="1200" kern="0" dirty="0" smtClean="0"/>
              <a:t>). La France n’a plus qu’un avis consultatif du fait du désengagement de nombreux acteurs, y compris industriels.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 smtClean="0"/>
              <a:t>	→ publication de 19 normes disponibles auprès de l’AFNOR</a:t>
            </a:r>
          </a:p>
          <a:p>
            <a:pPr>
              <a:spcBef>
                <a:spcPts val="0"/>
              </a:spcBef>
            </a:pPr>
            <a:r>
              <a:rPr lang="fr-FR" sz="1200" kern="0" dirty="0" smtClean="0"/>
              <a:t>toutes les normes internationales sont réexaminées 1 fois tous les 5 ans.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 smtClean="0"/>
              <a:t>	→ confirmation, révision ou annulation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sz="1200" kern="0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 smtClean="0"/>
              <a:t>Domaine des travaux : </a:t>
            </a:r>
          </a:p>
          <a:p>
            <a:pPr>
              <a:spcBef>
                <a:spcPts val="0"/>
              </a:spcBef>
            </a:pPr>
            <a:r>
              <a:rPr lang="fr-FR" sz="1200" kern="0" dirty="0" smtClean="0"/>
              <a:t>normalisation dans le domaine de l'analyse par microfaisceaux qui utilise des électrons comme rayonnement incident (mesures, paramètres, méthodes et matériaux de référence)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 smtClean="0"/>
              <a:t>ISO TC 202 :</a:t>
            </a:r>
          </a:p>
          <a:p>
            <a:pPr>
              <a:spcBef>
                <a:spcPts val="0"/>
              </a:spcBef>
            </a:pPr>
            <a:r>
              <a:rPr lang="fr-FR" sz="1200" kern="0" dirty="0" smtClean="0"/>
              <a:t>il est composé de différents sous groupes :</a:t>
            </a:r>
          </a:p>
          <a:p>
            <a:pPr>
              <a:spcBef>
                <a:spcPts val="0"/>
              </a:spcBef>
            </a:pPr>
            <a:endParaRPr lang="fr-FR" sz="1200" kern="0" dirty="0" smtClean="0"/>
          </a:p>
          <a:p>
            <a:pPr>
              <a:spcBef>
                <a:spcPts val="0"/>
              </a:spcBef>
            </a:pPr>
            <a:endParaRPr lang="fr-FR" sz="1200" kern="0" dirty="0" smtClean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 smtClean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 smtClean="0"/>
          </a:p>
          <a:p>
            <a:pPr>
              <a:spcBef>
                <a:spcPts val="0"/>
              </a:spcBef>
            </a:pPr>
            <a:endParaRPr lang="fr-FR" sz="1200" kern="0" dirty="0" smtClean="0"/>
          </a:p>
          <a:p>
            <a:endParaRPr lang="fr-FR" sz="1200" kern="0" dirty="0" smtClean="0"/>
          </a:p>
          <a:p>
            <a:endParaRPr lang="fr-FR" sz="1200" kern="0" dirty="0" smtClean="0"/>
          </a:p>
          <a:p>
            <a:pPr marL="0" indent="0">
              <a:buFontTx/>
              <a:buNone/>
            </a:pPr>
            <a:r>
              <a:rPr lang="fr-FR" sz="1200" kern="0" dirty="0" smtClean="0"/>
              <a:t>Utilisation :</a:t>
            </a:r>
          </a:p>
          <a:p>
            <a:pPr>
              <a:spcBef>
                <a:spcPts val="0"/>
              </a:spcBef>
            </a:pPr>
            <a:r>
              <a:rPr lang="fr-FR" sz="1200" kern="0" dirty="0" smtClean="0"/>
              <a:t>les normes sont d’application volontaire</a:t>
            </a:r>
          </a:p>
          <a:p>
            <a:pPr>
              <a:spcBef>
                <a:spcPts val="0"/>
              </a:spcBef>
            </a:pPr>
            <a:r>
              <a:rPr lang="fr-FR" sz="1200" kern="0" dirty="0" smtClean="0"/>
              <a:t>elles peuvent être imposées par un donneur d’ordre </a:t>
            </a:r>
          </a:p>
          <a:p>
            <a:pPr>
              <a:spcBef>
                <a:spcPts val="0"/>
              </a:spcBef>
            </a:pPr>
            <a:r>
              <a:rPr lang="fr-FR" sz="1200" kern="0" dirty="0" smtClean="0"/>
              <a:t>le droit peut imposer l’utilisation d’une norme industrielle</a:t>
            </a:r>
            <a:endParaRPr lang="fr-FR" sz="1200" kern="0" dirty="0"/>
          </a:p>
        </p:txBody>
      </p:sp>
      <p:sp>
        <p:nvSpPr>
          <p:cNvPr id="7" name="Ellipse 6"/>
          <p:cNvSpPr/>
          <p:nvPr/>
        </p:nvSpPr>
        <p:spPr>
          <a:xfrm>
            <a:off x="323528" y="4311638"/>
            <a:ext cx="1329378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SC1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Terminologie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23528" y="4983112"/>
            <a:ext cx="2376264" cy="96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SC2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Analyse par microsonde de Castaing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WG6 quantitative et WG7 cartographie X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23728" y="4311637"/>
            <a:ext cx="1543793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SC3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MET analytique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058911" y="5273592"/>
            <a:ext cx="820139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SC4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MEB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530877" y="4149080"/>
            <a:ext cx="2053031" cy="69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WG1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Procédures générales et gestion des données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040032" y="5273592"/>
            <a:ext cx="2138798" cy="818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WG6, WG7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Diffraction des électrons rétrodiffusés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256759" y="4488283"/>
            <a:ext cx="1795732" cy="671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WG4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Spectrométrie à sélection d’énergie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6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41" y="548680"/>
            <a:ext cx="6635127" cy="5688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481219">
            <a:off x="2640800" y="2928820"/>
            <a:ext cx="4176913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</a:bodyPr>
          <a:lstStyle/>
          <a:p>
            <a:pPr algn="ctr" eaLnBrk="1" hangingPunct="1"/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r>
              <a:rPr lang="fr-FR" sz="3200" b="1" u="sng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www.gn-me</a:t>
            </a:r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b</a:t>
            </a:r>
            <a:r>
              <a:rPr lang="fr-FR" sz="3200" b="1" u="sng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a.org</a:t>
            </a:r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endParaRPr lang="fr-FR" sz="4000" b="1" dirty="0">
              <a:ln w="18000">
                <a:solidFill>
                  <a:srgbClr val="3333FF"/>
                </a:solidFill>
                <a:prstDash val="solid"/>
                <a:miter lim="800000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2018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2019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2018 - 30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2019)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 smtClean="0"/>
              <a:t>Cameca</a:t>
            </a:r>
            <a:r>
              <a:rPr lang="fr-FR" sz="2000" dirty="0" smtClean="0"/>
              <a:t>, Delta-Microscopies</a:t>
            </a:r>
            <a:r>
              <a:rPr lang="fr-FR" sz="2000" dirty="0"/>
              <a:t>, Eden-Instruments, </a:t>
            </a:r>
            <a:r>
              <a:rPr lang="fr-FR" sz="2000" dirty="0" smtClean="0"/>
              <a:t>Eloïse, France-Scientifique, </a:t>
            </a:r>
            <a:r>
              <a:rPr lang="fr-FR" sz="2000" dirty="0" err="1" smtClean="0"/>
              <a:t>Gatan</a:t>
            </a:r>
            <a:r>
              <a:rPr lang="fr-FR" sz="2000" dirty="0" smtClean="0"/>
              <a:t>, </a:t>
            </a:r>
            <a:r>
              <a:rPr lang="fr-FR" sz="2000" dirty="0" err="1" smtClean="0"/>
              <a:t>Horiba</a:t>
            </a:r>
            <a:r>
              <a:rPr lang="fr-FR" sz="2000" dirty="0" smtClean="0"/>
              <a:t>, </a:t>
            </a:r>
            <a:r>
              <a:rPr lang="fr-FR" sz="2000" dirty="0" err="1" smtClean="0"/>
              <a:t>Jeol</a:t>
            </a:r>
            <a:r>
              <a:rPr lang="fr-FR" sz="2000" dirty="0"/>
              <a:t>, </a:t>
            </a:r>
            <a:r>
              <a:rPr lang="fr-FR" sz="2000" dirty="0" err="1" smtClean="0"/>
              <a:t>Milexia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dirty="0" smtClean="0"/>
              <a:t>Oxford-Instruments</a:t>
            </a:r>
            <a:r>
              <a:rPr lang="fr-FR" sz="2000" dirty="0"/>
              <a:t>, </a:t>
            </a:r>
            <a:r>
              <a:rPr lang="fr-FR" sz="2000" dirty="0" err="1" smtClean="0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err="1" smtClean="0"/>
              <a:t>Scientec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dirty="0" smtClean="0"/>
              <a:t>Synergie4</a:t>
            </a:r>
            <a:r>
              <a:rPr lang="fr-FR" sz="2000" dirty="0"/>
              <a:t>, </a:t>
            </a:r>
            <a:r>
              <a:rPr lang="fr-FR" sz="2000" dirty="0" err="1"/>
              <a:t>Tescan</a:t>
            </a:r>
            <a:r>
              <a:rPr lang="fr-FR" sz="2000" dirty="0"/>
              <a:t>-France, Thermo Fischer, </a:t>
            </a:r>
            <a:r>
              <a:rPr lang="fr-FR" sz="2000" dirty="0" err="1" smtClean="0"/>
              <a:t>Witec</a:t>
            </a:r>
            <a:r>
              <a:rPr lang="fr-FR" sz="2000" dirty="0" smtClean="0"/>
              <a:t>, Zeiss</a:t>
            </a:r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4177" y="2132856"/>
            <a:ext cx="87849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 Le GN-MEBA est associé à la SFP (Société Française de Physique)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 Le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GN-MEBA gère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et reçoit les cotisations et en reverse 35% à la SFP.</a:t>
            </a:r>
          </a:p>
          <a:p>
            <a:pPr marL="457200" lvl="1" indent="0" eaLnBrk="1" hangingPunct="1">
              <a:lnSpc>
                <a:spcPct val="120000"/>
              </a:lnSpc>
              <a:spcAft>
                <a:spcPts val="600"/>
              </a:spcAft>
            </a:pPr>
            <a:r>
              <a:rPr lang="fr-FR" sz="1400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Les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membres cotisants du GN-MEBA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sont membres SFP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 Le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montant de la cotisation GN-MEBA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est de 113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euros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depuis 2015 (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va passer à 115€ en 2020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).</a:t>
            </a:r>
            <a:endParaRPr lang="fr-FR" sz="140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fr-FR" sz="14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u="sng" dirty="0">
                <a:solidFill>
                  <a:srgbClr val="008000"/>
                </a:solidFill>
                <a:latin typeface="Arial Black" pitchFamily="34" charset="0"/>
              </a:rPr>
              <a:t>Quelques </a:t>
            </a:r>
            <a:r>
              <a:rPr lang="fr-FR" sz="1600" u="sng" dirty="0" smtClean="0">
                <a:solidFill>
                  <a:srgbClr val="008000"/>
                </a:solidFill>
                <a:latin typeface="Arial Black" pitchFamily="34" charset="0"/>
              </a:rPr>
              <a:t>rappels</a:t>
            </a:r>
            <a:endParaRPr lang="fr-FR" sz="16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4177" y="4149080"/>
            <a:ext cx="8784976" cy="17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Site web SFP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http</a:t>
            </a:r>
            <a:r>
              <a:rPr lang="fr-FR" sz="1400" u="sng" dirty="0">
                <a:solidFill>
                  <a:srgbClr val="3333FF"/>
                </a:solidFill>
                <a:latin typeface="+mn-lt"/>
              </a:rPr>
              <a:t>://</a:t>
            </a: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www.sfpnet.fr</a:t>
            </a:r>
            <a:r>
              <a:rPr lang="fr-FR" sz="14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- LOGIN pour l’accès restreint = </a:t>
            </a:r>
            <a:r>
              <a:rPr lang="fr-FR" sz="1400" dirty="0" err="1" smtClean="0">
                <a:solidFill>
                  <a:srgbClr val="008000"/>
                </a:solidFill>
                <a:latin typeface="+mn-lt"/>
              </a:rPr>
              <a:t>sfpxxxxx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, 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où </a:t>
            </a:r>
            <a:r>
              <a:rPr lang="fr-FR" sz="1400" i="1" dirty="0" err="1" smtClean="0">
                <a:solidFill>
                  <a:srgbClr val="008000"/>
                </a:solidFill>
                <a:latin typeface="+mn-lt"/>
              </a:rPr>
              <a:t>xxxxx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 est le numéro d’adhérent,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mot de passe à demander directement à la SFP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. </a:t>
            </a:r>
            <a:endParaRPr lang="fr-FR" sz="1400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Tx/>
              <a:buChar char="•"/>
            </a:pP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 Site web GN-MEBA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http</a:t>
            </a:r>
            <a:r>
              <a:rPr lang="fr-FR" sz="1400" u="sng" dirty="0">
                <a:solidFill>
                  <a:srgbClr val="3333FF"/>
                </a:solidFill>
                <a:latin typeface="+mn-lt"/>
              </a:rPr>
              <a:t>://</a:t>
            </a: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www.gn-meba.org</a:t>
            </a:r>
            <a:r>
              <a:rPr lang="fr-FR" sz="14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-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LOGIN et mot de passe </a:t>
            </a:r>
            <a:r>
              <a:rPr lang="fr-FR" sz="1400" dirty="0">
                <a:solidFill>
                  <a:srgbClr val="008000"/>
                </a:solidFill>
              </a:rPr>
              <a:t>pour l’accès </a:t>
            </a:r>
            <a:r>
              <a:rPr lang="fr-FR" sz="1400" dirty="0" smtClean="0">
                <a:solidFill>
                  <a:srgbClr val="008000"/>
                </a:solidFill>
              </a:rPr>
              <a:t>restreint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sont à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demander à </a:t>
            </a:r>
            <a:r>
              <a:rPr lang="fr-FR" sz="1400" u="sng" dirty="0" smtClean="0">
                <a:solidFill>
                  <a:srgbClr val="008000"/>
                </a:solidFill>
                <a:latin typeface="+mn-lt"/>
              </a:rPr>
              <a:t>postmaster@gn-meba.org</a:t>
            </a:r>
            <a:endParaRPr lang="fr-FR" sz="1400" dirty="0" smtClean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99" y="222379"/>
            <a:ext cx="5957007" cy="6120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53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2604" y="169863"/>
            <a:ext cx="6192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3399"/>
                </a:solidFill>
              </a:rPr>
              <a:t>Les </a:t>
            </a:r>
            <a:r>
              <a:rPr lang="fr-FR" sz="2000" b="1" dirty="0" smtClean="0">
                <a:solidFill>
                  <a:srgbClr val="003399"/>
                </a:solidFill>
              </a:rPr>
              <a:t>208 </a:t>
            </a:r>
            <a:r>
              <a:rPr lang="fr-FR" sz="2000" b="1" dirty="0" smtClean="0">
                <a:solidFill>
                  <a:srgbClr val="003399"/>
                </a:solidFill>
              </a:rPr>
              <a:t>participants à ces journées :</a:t>
            </a:r>
          </a:p>
          <a:p>
            <a:pPr eaLnBrk="1" hangingPunct="1"/>
            <a:r>
              <a:rPr lang="fr-FR" sz="1600" i="1" dirty="0" smtClean="0">
                <a:solidFill>
                  <a:srgbClr val="003399"/>
                </a:solidFill>
              </a:rPr>
              <a:t>(dont 56 conférenciers et  constructeurs)</a:t>
            </a:r>
          </a:p>
          <a:p>
            <a:pPr eaLnBrk="1" hangingPunct="1"/>
            <a:endParaRPr lang="fr-FR" sz="1600" i="1" dirty="0">
              <a:solidFill>
                <a:srgbClr val="003399"/>
              </a:solidFill>
            </a:endParaRPr>
          </a:p>
          <a:p>
            <a:pPr eaLnBrk="1" hangingPunct="1"/>
            <a:r>
              <a:rPr lang="fr-FR" sz="1200" i="1" dirty="0" smtClean="0">
                <a:solidFill>
                  <a:srgbClr val="003399"/>
                </a:solidFill>
              </a:rPr>
              <a:t>- Données du </a:t>
            </a:r>
            <a:r>
              <a:rPr lang="fr-FR" sz="1200" i="1" dirty="0" smtClean="0">
                <a:solidFill>
                  <a:srgbClr val="003399"/>
                </a:solidFill>
              </a:rPr>
              <a:t>29/11/2019 </a:t>
            </a:r>
            <a:r>
              <a:rPr lang="fr-FR" sz="1200" i="1" dirty="0" smtClean="0">
                <a:solidFill>
                  <a:srgbClr val="003399"/>
                </a:solidFill>
              </a:rPr>
              <a:t>-</a:t>
            </a:r>
            <a:endParaRPr lang="fr-FR" sz="1200" i="1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5910" y="6198292"/>
            <a:ext cx="492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176 cotisations reçues pour l’exercice 2018-2019</a:t>
            </a:r>
          </a:p>
          <a:p>
            <a:r>
              <a:rPr lang="fr-FR" sz="1600" i="1" dirty="0" smtClean="0"/>
              <a:t>(</a:t>
            </a:r>
            <a:r>
              <a:rPr lang="fr-FR" sz="1600" i="1" dirty="0"/>
              <a:t>159 </a:t>
            </a:r>
            <a:r>
              <a:rPr lang="fr-FR" sz="1600" i="1" dirty="0" smtClean="0"/>
              <a:t>pour </a:t>
            </a:r>
            <a:r>
              <a:rPr lang="fr-FR" sz="1600" i="1" dirty="0"/>
              <a:t>l’exercice </a:t>
            </a:r>
            <a:r>
              <a:rPr lang="fr-FR" sz="1600" i="1" dirty="0" smtClean="0"/>
              <a:t>2017-2018)</a:t>
            </a:r>
            <a:endParaRPr lang="fr-FR" sz="1600" i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624789" y="3717031"/>
            <a:ext cx="288032" cy="43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47912" y="3501008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l’Essonne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88" y="222379"/>
            <a:ext cx="5957018" cy="6120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49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2604" y="169863"/>
            <a:ext cx="6192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3399"/>
                </a:solidFill>
              </a:rPr>
              <a:t>Pour comparaison</a:t>
            </a:r>
            <a:r>
              <a:rPr lang="fr-FR" sz="2000" b="1" dirty="0">
                <a:solidFill>
                  <a:srgbClr val="003399"/>
                </a:solidFill>
              </a:rPr>
              <a:t>, </a:t>
            </a:r>
            <a:r>
              <a:rPr lang="fr-FR" sz="2000" b="1" dirty="0" smtClean="0">
                <a:solidFill>
                  <a:srgbClr val="003399"/>
                </a:solidFill>
              </a:rPr>
              <a:t>l’année dernière :</a:t>
            </a:r>
          </a:p>
          <a:p>
            <a:pPr eaLnBrk="1" hangingPunct="1"/>
            <a:r>
              <a:rPr lang="fr-FR" sz="2000" b="1" dirty="0" smtClean="0">
                <a:solidFill>
                  <a:srgbClr val="003399"/>
                </a:solidFill>
              </a:rPr>
              <a:t>255 participants</a:t>
            </a:r>
          </a:p>
          <a:p>
            <a:pPr eaLnBrk="1" hangingPunct="1"/>
            <a:r>
              <a:rPr lang="fr-FR" sz="1600" i="1" dirty="0">
                <a:solidFill>
                  <a:srgbClr val="003399"/>
                </a:solidFill>
              </a:rPr>
              <a:t>(dont 17 conférenciers et 54 « constructeurs </a:t>
            </a:r>
            <a:r>
              <a:rPr lang="fr-FR" sz="1600" i="1" dirty="0" smtClean="0">
                <a:solidFill>
                  <a:srgbClr val="003399"/>
                </a:solidFill>
              </a:rPr>
              <a:t>»)</a:t>
            </a:r>
            <a:endParaRPr lang="fr-FR" sz="1600" i="1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5910" y="6198292"/>
            <a:ext cx="492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176 cotisations reçues pour l’exercice 2018-2019</a:t>
            </a:r>
          </a:p>
          <a:p>
            <a:r>
              <a:rPr lang="fr-FR" sz="1600" i="1" dirty="0" smtClean="0"/>
              <a:t>(</a:t>
            </a:r>
            <a:r>
              <a:rPr lang="fr-FR" sz="1600" i="1" dirty="0"/>
              <a:t>159 </a:t>
            </a:r>
            <a:r>
              <a:rPr lang="fr-FR" sz="1600" i="1" dirty="0" smtClean="0"/>
              <a:t>pour </a:t>
            </a:r>
            <a:r>
              <a:rPr lang="fr-FR" sz="1600" i="1" dirty="0"/>
              <a:t>l’exercice </a:t>
            </a:r>
            <a:r>
              <a:rPr lang="fr-FR" sz="1600" i="1" dirty="0" smtClean="0"/>
              <a:t>2017-2018)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0503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8" y="1174204"/>
            <a:ext cx="8460000" cy="534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26446" y="2780952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</a:t>
            </a:r>
            <a:r>
              <a:rPr lang="fr-FR" sz="2400" b="1" dirty="0" smtClean="0">
                <a:solidFill>
                  <a:srgbClr val="6600CC"/>
                </a:solidFill>
              </a:rPr>
              <a:t>SFP</a:t>
            </a:r>
            <a:endParaRPr lang="fr-FR" sz="24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</a:t>
            </a:r>
            <a:r>
              <a:rPr lang="fr-FR" sz="1600" b="1" dirty="0" smtClean="0">
                <a:solidFill>
                  <a:srgbClr val="6600CC"/>
                </a:solidFill>
              </a:rPr>
              <a:t>D’EXPLOITATION </a:t>
            </a:r>
            <a:r>
              <a:rPr lang="fr-FR" sz="1600" b="1" dirty="0">
                <a:solidFill>
                  <a:srgbClr val="6600CC"/>
                </a:solidFill>
              </a:rPr>
              <a:t>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2018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2019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200710" y="4953451"/>
            <a:ext cx="1235386" cy="28131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300" dirty="0" smtClean="0"/>
              <a:t>8 930.00</a:t>
            </a:r>
            <a:endParaRPr lang="fr-FR" sz="1300" dirty="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976219" y="179273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968851" y="4005088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694600" y="1559448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176 </a:t>
              </a:r>
              <a:r>
                <a:rPr lang="fr-FR" sz="1400" b="1" dirty="0">
                  <a:solidFill>
                    <a:schemeClr val="bg1"/>
                  </a:solidFill>
                </a:rPr>
                <a:t>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102693" y="6130846"/>
            <a:ext cx="16129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-13 505.68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921901" y="4986041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5490073"/>
            <a:ext cx="825668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Ec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211960" y="2996952"/>
            <a:ext cx="1235386" cy="28131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300" dirty="0" smtClean="0"/>
              <a:t>6 600.00</a:t>
            </a:r>
            <a:endParaRPr lang="fr-FR" sz="1300" dirty="0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2869808" y="4005088"/>
            <a:ext cx="1188690" cy="262086"/>
          </a:xfrm>
          <a:prstGeom prst="wedgeRectCallout">
            <a:avLst>
              <a:gd name="adj1" fmla="val 78019"/>
              <a:gd name="adj2" fmla="val -336933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endParaRPr lang="fr-FR" sz="1200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869808" y="4002775"/>
            <a:ext cx="1188690" cy="262086"/>
          </a:xfrm>
          <a:prstGeom prst="wedgeRectCallout">
            <a:avLst>
              <a:gd name="adj1" fmla="val 82701"/>
              <a:gd name="adj2" fmla="val 318379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constructeurs</a:t>
            </a:r>
            <a:endParaRPr lang="fr-FR" sz="1200" dirty="0"/>
          </a:p>
        </p:txBody>
      </p:sp>
      <p:sp>
        <p:nvSpPr>
          <p:cNvPr id="6" name="Légende encadrée 1 5"/>
          <p:cNvSpPr/>
          <p:nvPr/>
        </p:nvSpPr>
        <p:spPr>
          <a:xfrm>
            <a:off x="7136446" y="4267174"/>
            <a:ext cx="1332867" cy="686277"/>
          </a:xfrm>
          <a:prstGeom prst="borderCallout1">
            <a:avLst>
              <a:gd name="adj1" fmla="val 41321"/>
              <a:gd name="adj2" fmla="val -1538"/>
              <a:gd name="adj3" fmla="val 112500"/>
              <a:gd name="adj4" fmla="val -38333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solidFill>
                  <a:schemeClr val="tx1"/>
                </a:solidFill>
              </a:rPr>
              <a:t>dont location caves et amphi 2018 &amp; 2019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20645172">
            <a:off x="1244729" y="2111243"/>
            <a:ext cx="6224781" cy="2585323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endParaRPr lang="fr-FR" b="1" dirty="0" smtClean="0">
              <a:solidFill>
                <a:srgbClr val="C0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C00000"/>
                </a:solidFill>
              </a:rPr>
              <a:t>Important de verser la cotisation annuelle</a:t>
            </a:r>
            <a:br>
              <a:rPr lang="fr-FR" b="1" i="1" dirty="0" smtClean="0">
                <a:solidFill>
                  <a:srgbClr val="C00000"/>
                </a:solidFill>
              </a:rPr>
            </a:br>
            <a:r>
              <a:rPr lang="fr-FR" i="1" dirty="0" smtClean="0">
                <a:solidFill>
                  <a:srgbClr val="C00000"/>
                </a:solidFill>
              </a:rPr>
              <a:t>Elle fait vivre le groupement et permet ces conférences.</a:t>
            </a:r>
            <a:br>
              <a:rPr lang="fr-FR" i="1" dirty="0" smtClean="0">
                <a:solidFill>
                  <a:srgbClr val="C00000"/>
                </a:solidFill>
              </a:rPr>
            </a:br>
            <a:r>
              <a:rPr lang="fr-FR" b="1" i="1" dirty="0" smtClean="0">
                <a:solidFill>
                  <a:srgbClr val="C00000"/>
                </a:solidFill>
              </a:rPr>
              <a:t>Et pour nos trésorières, le faire dès que possible</a:t>
            </a:r>
            <a:br>
              <a:rPr lang="fr-FR" b="1" i="1" dirty="0" smtClean="0">
                <a:solidFill>
                  <a:srgbClr val="C00000"/>
                </a:solidFill>
              </a:rPr>
            </a:br>
            <a:r>
              <a:rPr lang="fr-FR" i="1" dirty="0" smtClean="0">
                <a:solidFill>
                  <a:srgbClr val="C00000"/>
                </a:solidFill>
              </a:rPr>
              <a:t>(ne pas attendre les Journées de juin ou décembre...)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fr-FR" i="1" dirty="0" smtClean="0">
              <a:solidFill>
                <a:srgbClr val="C0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C00000"/>
                </a:solidFill>
              </a:rPr>
              <a:t>Rappelons que tout ce travail est bénévole</a:t>
            </a:r>
            <a:br>
              <a:rPr lang="fr-FR" b="1" i="1" dirty="0" smtClean="0">
                <a:solidFill>
                  <a:srgbClr val="C00000"/>
                </a:solidFill>
              </a:rPr>
            </a:br>
            <a:endParaRPr lang="fr-FR" b="1" i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D'avance merci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80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7" grpId="0" animBg="1"/>
      <p:bldP spid="17" grpId="1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18" grpId="0" animBg="1"/>
      <p:bldP spid="18" grpId="1" animBg="1"/>
      <p:bldP spid="6" grpId="0" animBg="1"/>
      <p:bldP spid="6" grpId="1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-33536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684864" y="5586080"/>
            <a:ext cx="811760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 smtClean="0">
                <a:solidFill>
                  <a:srgbClr val="333399"/>
                </a:solidFill>
              </a:rPr>
              <a:t>La </a:t>
            </a:r>
            <a:r>
              <a:rPr lang="fr-FR" sz="2400" b="1" dirty="0">
                <a:solidFill>
                  <a:srgbClr val="333399"/>
                </a:solidFill>
              </a:rPr>
              <a:t>cotisation </a:t>
            </a:r>
            <a:r>
              <a:rPr lang="fr-FR" sz="2400" b="1" dirty="0" smtClean="0">
                <a:solidFill>
                  <a:srgbClr val="333399"/>
                </a:solidFill>
              </a:rPr>
              <a:t>annuelle passe de 113 à 115 € pour 2020 </a:t>
            </a:r>
          </a:p>
        </p:txBody>
      </p:sp>
      <p:sp>
        <p:nvSpPr>
          <p:cNvPr id="2" name="Flèche droite rayée 1"/>
          <p:cNvSpPr/>
          <p:nvPr/>
        </p:nvSpPr>
        <p:spPr>
          <a:xfrm>
            <a:off x="318893" y="5682222"/>
            <a:ext cx="360040" cy="288032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37696" y="6140817"/>
            <a:ext cx="3082895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(dont 40 € reversé à </a:t>
            </a:r>
            <a:r>
              <a:rPr lang="fr-FR" i="1" dirty="0">
                <a:solidFill>
                  <a:srgbClr val="333399"/>
                </a:solidFill>
              </a:rPr>
              <a:t>la </a:t>
            </a:r>
            <a:r>
              <a:rPr lang="fr-FR" i="1" dirty="0" smtClean="0">
                <a:solidFill>
                  <a:srgbClr val="333399"/>
                </a:solidFill>
              </a:rPr>
              <a:t>SFP)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820"/>
            <a:ext cx="772795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481219">
            <a:off x="130918" y="2509736"/>
            <a:ext cx="5515420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59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2 DECEMBRE 2019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897095" y="4149080"/>
            <a:ext cx="4211409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 smtClean="0">
                <a:solidFill>
                  <a:srgbClr val="008000"/>
                </a:solidFill>
              </a:rPr>
              <a:t>                       et </a:t>
            </a:r>
            <a:r>
              <a:rPr lang="fr-FR" sz="1400" i="1" dirty="0">
                <a:solidFill>
                  <a:srgbClr val="008000"/>
                </a:solidFill>
              </a:rPr>
              <a:t>aussi </a:t>
            </a:r>
            <a:endParaRPr lang="fr-FR" sz="14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</a:rPr>
              <a:t> Philippe </a:t>
            </a:r>
            <a:r>
              <a:rPr lang="fr-FR" sz="1400" dirty="0" err="1" smtClean="0">
                <a:solidFill>
                  <a:srgbClr val="008000"/>
                </a:solidFill>
              </a:rPr>
              <a:t>Hallegot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(L’</a:t>
            </a:r>
            <a:r>
              <a:rPr lang="fr-FR" sz="1200" i="1" dirty="0" err="1" smtClean="0">
                <a:solidFill>
                  <a:srgbClr val="008000"/>
                </a:solidFill>
              </a:rPr>
              <a:t>Oreal</a:t>
            </a:r>
            <a:r>
              <a:rPr lang="fr-FR" sz="1200" i="1" dirty="0" smtClean="0">
                <a:solidFill>
                  <a:srgbClr val="008000"/>
                </a:solidFill>
              </a:rPr>
              <a:t>)</a:t>
            </a: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Alain </a:t>
            </a:r>
            <a:r>
              <a:rPr lang="fr-FR" sz="1400" dirty="0" err="1" smtClean="0">
                <a:solidFill>
                  <a:srgbClr val="008000"/>
                </a:solidFill>
              </a:rPr>
              <a:t>Jadin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(CERTECH)</a:t>
            </a:r>
            <a:endParaRPr lang="fr-FR" sz="14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</a:rPr>
              <a:t> Jean-Pierre </a:t>
            </a:r>
            <a:r>
              <a:rPr lang="fr-FR" sz="1400" dirty="0" err="1" smtClean="0">
                <a:solidFill>
                  <a:srgbClr val="008000"/>
                </a:solidFill>
              </a:rPr>
              <a:t>Lechaire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(retraité CNRS, UPMC)</a:t>
            </a:r>
            <a:endParaRPr lang="fr-FR" sz="14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Christian </a:t>
            </a:r>
            <a:r>
              <a:rPr lang="fr-FR" sz="1400" dirty="0" smtClean="0">
                <a:solidFill>
                  <a:srgbClr val="008000"/>
                </a:solidFill>
              </a:rPr>
              <a:t>Mathieu </a:t>
            </a:r>
            <a:r>
              <a:rPr lang="fr-FR" sz="1200" i="1" dirty="0" smtClean="0">
                <a:solidFill>
                  <a:srgbClr val="008000"/>
                </a:solidFill>
              </a:rPr>
              <a:t>(</a:t>
            </a:r>
            <a:r>
              <a:rPr lang="fr-FR" sz="1200" i="1" dirty="0" err="1" smtClean="0">
                <a:solidFill>
                  <a:srgbClr val="008000"/>
                </a:solidFill>
              </a:rPr>
              <a:t>Univ</a:t>
            </a:r>
            <a:r>
              <a:rPr lang="fr-FR" sz="1200" i="1" dirty="0" smtClean="0">
                <a:solidFill>
                  <a:srgbClr val="008000"/>
                </a:solidFill>
              </a:rPr>
              <a:t>. Artois)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Sébastien </a:t>
            </a:r>
            <a:r>
              <a:rPr lang="fr-FR" sz="1400" dirty="0" err="1" smtClean="0">
                <a:solidFill>
                  <a:srgbClr val="008000"/>
                </a:solidFill>
              </a:rPr>
              <a:t>Pairis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Institut Néel Grenoble)</a:t>
            </a: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Jacky </a:t>
            </a:r>
            <a:r>
              <a:rPr lang="fr-FR" sz="1400" dirty="0" err="1" smtClean="0">
                <a:solidFill>
                  <a:srgbClr val="008000"/>
                </a:solidFill>
              </a:rPr>
              <a:t>Ruste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(retraité EDF)</a:t>
            </a:r>
            <a:endParaRPr lang="fr-FR" sz="14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Guillaume </a:t>
            </a:r>
            <a:r>
              <a:rPr lang="fr-FR" sz="1400" dirty="0" err="1" smtClean="0">
                <a:solidFill>
                  <a:srgbClr val="008000"/>
                </a:solidFill>
              </a:rPr>
              <a:t>Wille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(BRGM)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21300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000" dirty="0" smtClean="0">
                <a:solidFill>
                  <a:srgbClr val="008000"/>
                </a:solidFill>
              </a:rPr>
              <a:t>(16 membres selon le vote </a:t>
            </a:r>
            <a:r>
              <a:rPr lang="fr-FR" sz="2000" dirty="0">
                <a:solidFill>
                  <a:srgbClr val="008000"/>
                </a:solidFill>
              </a:rPr>
              <a:t>du </a:t>
            </a:r>
            <a:r>
              <a:rPr lang="fr-FR" sz="2000" dirty="0" smtClean="0">
                <a:solidFill>
                  <a:srgbClr val="008000"/>
                </a:solidFill>
              </a:rPr>
              <a:t>6 décembre 2018)</a:t>
            </a:r>
            <a:endParaRPr lang="fr-FR" sz="20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5496" y="2060848"/>
            <a:ext cx="6179148" cy="30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président </a:t>
            </a:r>
            <a:r>
              <a:rPr lang="fr-FR" sz="1400" i="1" dirty="0" smtClean="0">
                <a:solidFill>
                  <a:srgbClr val="008000"/>
                </a:solidFill>
              </a:rPr>
              <a:t>:</a:t>
            </a: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smtClean="0">
                <a:solidFill>
                  <a:srgbClr val="008000"/>
                </a:solidFill>
              </a:rPr>
              <a:t>François </a:t>
            </a:r>
            <a:r>
              <a:rPr lang="fr-FR" sz="1400" dirty="0" err="1" smtClean="0">
                <a:solidFill>
                  <a:srgbClr val="008000"/>
                </a:solidFill>
              </a:rPr>
              <a:t>Brisset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</a:t>
            </a:r>
            <a:r>
              <a:rPr lang="fr-FR" sz="1200" i="1" dirty="0" err="1" smtClean="0">
                <a:solidFill>
                  <a:srgbClr val="008000"/>
                </a:solidFill>
              </a:rPr>
              <a:t>Univ</a:t>
            </a:r>
            <a:r>
              <a:rPr lang="fr-FR" sz="1200" i="1" dirty="0" smtClean="0">
                <a:solidFill>
                  <a:srgbClr val="008000"/>
                </a:solidFill>
              </a:rPr>
              <a:t>. Paris Sud)</a:t>
            </a:r>
            <a:endParaRPr lang="fr-FR" sz="12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vice-présidents </a:t>
            </a:r>
            <a:r>
              <a:rPr lang="fr-FR" sz="1400" i="1" dirty="0" smtClean="0">
                <a:solidFill>
                  <a:srgbClr val="008000"/>
                </a:solidFill>
              </a:rPr>
              <a:t>:	</a:t>
            </a:r>
            <a:r>
              <a:rPr lang="fr-FR" sz="1400" dirty="0" smtClean="0">
                <a:solidFill>
                  <a:srgbClr val="008000"/>
                </a:solidFill>
              </a:rPr>
              <a:t>Florence </a:t>
            </a:r>
            <a:r>
              <a:rPr lang="fr-FR" sz="1400" dirty="0" err="1" smtClean="0">
                <a:solidFill>
                  <a:srgbClr val="008000"/>
                </a:solidFill>
              </a:rPr>
              <a:t>Robaut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</a:t>
            </a:r>
            <a:r>
              <a:rPr lang="fr-FR" sz="1200" i="1" dirty="0" err="1" smtClean="0">
                <a:solidFill>
                  <a:srgbClr val="008000"/>
                </a:solidFill>
              </a:rPr>
              <a:t>SIMaP</a:t>
            </a:r>
            <a:r>
              <a:rPr lang="fr-FR" sz="1200" i="1" dirty="0" smtClean="0">
                <a:solidFill>
                  <a:srgbClr val="008000"/>
                </a:solidFill>
              </a:rPr>
              <a:t>, CMTC, Grenoble INP)</a:t>
            </a:r>
            <a:r>
              <a:rPr lang="fr-FR" sz="1400" dirty="0">
                <a:solidFill>
                  <a:srgbClr val="008000"/>
                </a:solidFill>
              </a:rPr>
              <a:t/>
            </a:r>
            <a:br>
              <a:rPr lang="fr-FR" sz="1400" dirty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	Philippe </a:t>
            </a:r>
            <a:r>
              <a:rPr lang="fr-FR" sz="1400" dirty="0" err="1" smtClean="0">
                <a:solidFill>
                  <a:srgbClr val="008000"/>
                </a:solidFill>
              </a:rPr>
              <a:t>Jonnard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 smtClean="0">
                <a:solidFill>
                  <a:srgbClr val="008000"/>
                </a:solidFill>
              </a:rPr>
              <a:t>Univ</a:t>
            </a:r>
            <a:r>
              <a:rPr lang="fr-FR" sz="1200" i="1" dirty="0" smtClean="0">
                <a:solidFill>
                  <a:srgbClr val="008000"/>
                </a:solidFill>
              </a:rPr>
              <a:t>. Paris)</a:t>
            </a:r>
            <a:endParaRPr lang="fr-FR" sz="12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trésorière </a:t>
            </a:r>
            <a:r>
              <a:rPr lang="fr-FR" sz="1400" i="1" dirty="0" smtClean="0">
                <a:solidFill>
                  <a:srgbClr val="008000"/>
                </a:solidFill>
              </a:rPr>
              <a:t>:</a:t>
            </a: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smtClean="0">
                <a:solidFill>
                  <a:srgbClr val="008000"/>
                </a:solidFill>
              </a:rPr>
              <a:t>Monique Repoux </a:t>
            </a:r>
            <a:r>
              <a:rPr lang="fr-FR" sz="1200" i="1" dirty="0" smtClean="0">
                <a:solidFill>
                  <a:srgbClr val="008000"/>
                </a:solidFill>
              </a:rPr>
              <a:t>(retraitée CNRS, </a:t>
            </a:r>
            <a:r>
              <a:rPr lang="fr-FR" sz="1200" i="1" dirty="0" err="1" smtClean="0">
                <a:solidFill>
                  <a:srgbClr val="008000"/>
                </a:solidFill>
              </a:rPr>
              <a:t>MinesParistech</a:t>
            </a:r>
            <a:r>
              <a:rPr lang="fr-FR" sz="1200" i="1" dirty="0" smtClean="0">
                <a:solidFill>
                  <a:srgbClr val="008000"/>
                </a:solidFill>
              </a:rPr>
              <a:t> 06)</a:t>
            </a:r>
            <a:endParaRPr lang="fr-FR" sz="1400" i="1" dirty="0" smtClean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trésorière adjointe :	Christine Gendarme </a:t>
            </a:r>
            <a:r>
              <a:rPr lang="fr-FR" sz="1200" i="1" dirty="0" smtClean="0">
                <a:solidFill>
                  <a:srgbClr val="008000"/>
                </a:solidFill>
              </a:rPr>
              <a:t>(IJL Nancy)</a:t>
            </a:r>
            <a:endParaRPr lang="fr-FR" sz="12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 </a:t>
            </a:r>
            <a:r>
              <a:rPr lang="fr-FR" sz="1400" i="1" dirty="0" smtClean="0">
                <a:solidFill>
                  <a:srgbClr val="008000"/>
                </a:solidFill>
              </a:rPr>
              <a:t>:	</a:t>
            </a:r>
            <a:r>
              <a:rPr lang="fr-FR" sz="1400" dirty="0" smtClean="0">
                <a:solidFill>
                  <a:srgbClr val="008000"/>
                </a:solidFill>
              </a:rPr>
              <a:t>Denis Boivin </a:t>
            </a:r>
            <a:r>
              <a:rPr lang="fr-FR" sz="1200" i="1" dirty="0" smtClean="0">
                <a:solidFill>
                  <a:srgbClr val="008000"/>
                </a:solidFill>
              </a:rPr>
              <a:t>(</a:t>
            </a:r>
            <a:r>
              <a:rPr lang="fr-FR" sz="1200" i="1" dirty="0" err="1" smtClean="0">
                <a:solidFill>
                  <a:srgbClr val="008000"/>
                </a:solidFill>
              </a:rPr>
              <a:t>Onera</a:t>
            </a:r>
            <a:r>
              <a:rPr lang="fr-FR" sz="1200" i="1" dirty="0" smtClean="0">
                <a:solidFill>
                  <a:srgbClr val="008000"/>
                </a:solidFill>
              </a:rPr>
              <a:t>)</a:t>
            </a:r>
            <a:endParaRPr lang="fr-FR" sz="12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secrétaires adjointes :	</a:t>
            </a:r>
            <a:r>
              <a:rPr lang="fr-FR" sz="1400" dirty="0" err="1" smtClean="0">
                <a:solidFill>
                  <a:srgbClr val="008000"/>
                </a:solidFill>
              </a:rPr>
              <a:t>Marie-Éline</a:t>
            </a:r>
            <a:r>
              <a:rPr lang="fr-FR" sz="1400" dirty="0" smtClean="0">
                <a:solidFill>
                  <a:srgbClr val="008000"/>
                </a:solidFill>
              </a:rPr>
              <a:t> Couturier </a:t>
            </a:r>
            <a:r>
              <a:rPr lang="fr-FR" sz="1200" i="1" dirty="0" smtClean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err="1" smtClean="0">
                <a:solidFill>
                  <a:srgbClr val="008000"/>
                </a:solidFill>
              </a:rPr>
              <a:t>Imène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>
                <a:solidFill>
                  <a:srgbClr val="008000"/>
                </a:solidFill>
              </a:rPr>
              <a:t>Estève </a:t>
            </a:r>
            <a:r>
              <a:rPr lang="fr-FR" sz="1200" i="1" dirty="0" smtClean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</a:t>
            </a:r>
            <a:r>
              <a:rPr lang="fr-FR" sz="1200" i="1" dirty="0" smtClean="0">
                <a:solidFill>
                  <a:srgbClr val="008000"/>
                </a:solidFill>
              </a:rPr>
              <a:t>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200" i="1" dirty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webmaster :</a:t>
            </a:r>
            <a:r>
              <a:rPr lang="fr-FR" sz="1200" i="1" dirty="0">
                <a:solidFill>
                  <a:srgbClr val="008000"/>
                </a:solidFill>
              </a:rPr>
              <a:t>	</a:t>
            </a:r>
            <a:r>
              <a:rPr lang="fr-FR" sz="1400" dirty="0" smtClean="0">
                <a:solidFill>
                  <a:srgbClr val="008000"/>
                </a:solidFill>
              </a:rPr>
              <a:t>Fabrice </a:t>
            </a:r>
            <a:r>
              <a:rPr lang="fr-FR" sz="1400" dirty="0" err="1">
                <a:solidFill>
                  <a:srgbClr val="008000"/>
                </a:solidFill>
              </a:rPr>
              <a:t>Gaslain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</a:t>
            </a:r>
            <a:r>
              <a:rPr lang="fr-FR" sz="1200" i="1" dirty="0" err="1" smtClean="0">
                <a:solidFill>
                  <a:srgbClr val="008000"/>
                </a:solidFill>
              </a:rPr>
              <a:t>MinesParistech</a:t>
            </a:r>
            <a:r>
              <a:rPr lang="fr-FR" sz="1200" i="1" dirty="0" smtClean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400" dirty="0">
                <a:solidFill>
                  <a:srgbClr val="008000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2 Décembre 2019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23528" y="1815768"/>
            <a:ext cx="4974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r-FR" b="1" dirty="0" smtClean="0">
                <a:solidFill>
                  <a:srgbClr val="008000"/>
                </a:solidFill>
              </a:rPr>
              <a:t>Se représentent :</a:t>
            </a:r>
            <a:endParaRPr lang="fr-FR" b="1" i="1" dirty="0">
              <a:solidFill>
                <a:srgbClr val="008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67544" y="2348880"/>
            <a:ext cx="5976664" cy="2751522"/>
            <a:chOff x="467544" y="2125071"/>
            <a:chExt cx="4980513" cy="2751522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187012" cy="275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Denis BOIVIN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smtClean="0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Marie-Éline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COUTURIER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Imène</a:t>
              </a:r>
              <a:r>
                <a:rPr lang="fr-FR" sz="1600" dirty="0" smtClean="0">
                  <a:solidFill>
                    <a:srgbClr val="008000"/>
                  </a:solidFill>
                </a:rPr>
                <a:t> ESTEVE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Fabrice GASLAIN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Christine GENDARME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smtClean="0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smtClean="0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Jean-Pierre 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</a:t>
              </a:r>
              <a:r>
                <a:rPr lang="fr-FR" sz="1600" dirty="0" smtClean="0">
                  <a:solidFill>
                    <a:srgbClr val="008000"/>
                  </a:solidFill>
                </a:rPr>
                <a:t>MATHIEU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Sébastien PAIRIS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smtClean="0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smtClean="0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smtClean="0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smtClean="0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5298492" y="2780928"/>
            <a:ext cx="3698153" cy="3735467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5229200"/>
            <a:ext cx="561662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r-FR" b="1" dirty="0" smtClean="0">
                <a:solidFill>
                  <a:srgbClr val="008000"/>
                </a:solidFill>
              </a:rPr>
              <a:t>Et un nouveau membre :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Emmanuel CADEL</a:t>
            </a:r>
          </a:p>
          <a:p>
            <a:pPr eaLnBrk="1" hangingPunct="1">
              <a:lnSpc>
                <a:spcPct val="120000"/>
              </a:lnSpc>
            </a:pPr>
            <a:r>
              <a:rPr lang="fr-FR" sz="1400" i="1" dirty="0">
                <a:solidFill>
                  <a:srgbClr val="008000"/>
                </a:solidFill>
              </a:rPr>
              <a:t>  (Physique des Matériaux - UFR Sciences et Techniques de </a:t>
            </a:r>
            <a:r>
              <a:rPr lang="fr-FR" sz="1400" i="1" dirty="0" smtClean="0">
                <a:solidFill>
                  <a:srgbClr val="008000"/>
                </a:solidFill>
              </a:rPr>
              <a:t>Rouen)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fr-FR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4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51520" y="1272914"/>
            <a:ext cx="8568950" cy="46860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 hangingPunct="1">
              <a:spcAft>
                <a:spcPts val="2400"/>
              </a:spcAft>
            </a:pPr>
            <a:r>
              <a:rPr lang="fr-FR" sz="2000" b="1" u="sng" dirty="0" smtClean="0">
                <a:solidFill>
                  <a:srgbClr val="008000"/>
                </a:solidFill>
              </a:rPr>
              <a:t>Prochains </a:t>
            </a:r>
            <a:r>
              <a:rPr lang="fr-FR" sz="2000" b="1" u="sng" dirty="0">
                <a:solidFill>
                  <a:srgbClr val="008000"/>
                </a:solidFill>
              </a:rPr>
              <a:t>rendez-vous</a:t>
            </a:r>
            <a:r>
              <a:rPr lang="fr-FR" sz="2000" b="1" dirty="0">
                <a:solidFill>
                  <a:srgbClr val="008000"/>
                </a:solidFill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</a:rPr>
              <a:t>: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Lundi 11 et mardi 12 Juin 2020, </a:t>
            </a:r>
            <a:r>
              <a:rPr lang="fr-FR" b="1" dirty="0">
                <a:solidFill>
                  <a:srgbClr val="008000"/>
                </a:solidFill>
              </a:rPr>
              <a:t>Journées Thématiques du </a:t>
            </a:r>
            <a:r>
              <a:rPr lang="fr-FR" b="1" dirty="0" smtClean="0">
                <a:solidFill>
                  <a:srgbClr val="008000"/>
                </a:solidFill>
              </a:rPr>
              <a:t>GN-MEBA </a:t>
            </a:r>
          </a:p>
          <a:p>
            <a:pPr eaLnBrk="1" hangingPunct="1">
              <a:spcAft>
                <a:spcPts val="2400"/>
              </a:spcAft>
            </a:pPr>
            <a:r>
              <a:rPr lang="fr-FR" dirty="0" smtClean="0">
                <a:solidFill>
                  <a:srgbClr val="008000"/>
                </a:solidFill>
              </a:rPr>
              <a:t>à l'ENSAM d'AIX-EN-PROVENCE</a:t>
            </a:r>
          </a:p>
          <a:p>
            <a:pPr>
              <a:spcAft>
                <a:spcPts val="2400"/>
              </a:spcAft>
            </a:pPr>
            <a:r>
              <a:rPr lang="fr-FR" sz="1600" dirty="0">
                <a:solidFill>
                  <a:srgbClr val="008000"/>
                </a:solidFill>
              </a:rPr>
              <a:t>e</a:t>
            </a:r>
            <a:r>
              <a:rPr lang="fr-FR" sz="1600" dirty="0" smtClean="0">
                <a:solidFill>
                  <a:srgbClr val="008000"/>
                </a:solidFill>
              </a:rPr>
              <a:t>t avec l’aide de Fabrice </a:t>
            </a:r>
            <a:r>
              <a:rPr lang="fr-FR" sz="1600" dirty="0" err="1">
                <a:solidFill>
                  <a:srgbClr val="008000"/>
                </a:solidFill>
              </a:rPr>
              <a:t>Guittonneau</a:t>
            </a:r>
            <a:endParaRPr lang="fr-FR" sz="1600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dirty="0" smtClean="0">
                <a:solidFill>
                  <a:srgbClr val="008000"/>
                </a:solidFill>
              </a:rPr>
              <a:t> </a:t>
            </a:r>
            <a:br>
              <a:rPr lang="fr-FR" dirty="0" smtClean="0">
                <a:solidFill>
                  <a:srgbClr val="008000"/>
                </a:solidFill>
              </a:rPr>
            </a:br>
            <a:endParaRPr lang="fr-FR" dirty="0" smtClean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5" y="6302427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http://www.gn-meba.org</a:t>
            </a:r>
            <a:r>
              <a:rPr lang="fr-FR" dirty="0">
                <a:solidFill>
                  <a:srgbClr val="3333FF"/>
                </a:solidFill>
              </a:rPr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44065"/>
            <a:ext cx="2721670" cy="1944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77430"/>
            <a:ext cx="2815481" cy="18769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1" y="4214889"/>
            <a:ext cx="3962400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51920" y="6074132"/>
            <a:ext cx="5166063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51520" y="1272914"/>
            <a:ext cx="8568950" cy="46860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Aft>
                <a:spcPts val="2400"/>
              </a:spcAft>
            </a:pPr>
            <a:r>
              <a:rPr lang="fr-FR" sz="2000" b="1" u="sng" dirty="0" smtClean="0">
                <a:solidFill>
                  <a:srgbClr val="008000"/>
                </a:solidFill>
              </a:rPr>
              <a:t>Prochains </a:t>
            </a:r>
            <a:r>
              <a:rPr lang="fr-FR" sz="2000" b="1" u="sng" dirty="0">
                <a:solidFill>
                  <a:srgbClr val="008000"/>
                </a:solidFill>
              </a:rPr>
              <a:t>rendez-vous</a:t>
            </a:r>
            <a:r>
              <a:rPr lang="fr-FR" sz="2000" b="1" dirty="0">
                <a:solidFill>
                  <a:srgbClr val="008000"/>
                </a:solidFill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</a:rPr>
              <a:t>:</a:t>
            </a:r>
          </a:p>
          <a:p>
            <a:pPr algn="ctr" eaLnBrk="1" hangingPunct="1">
              <a:spcAft>
                <a:spcPts val="2400"/>
              </a:spcAft>
            </a:pPr>
            <a:endParaRPr lang="fr-FR" b="1" dirty="0" smtClean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Lundi 11 et mardi 12 Juin 2020, Journées </a:t>
            </a:r>
            <a:r>
              <a:rPr lang="fr-FR" b="1" dirty="0">
                <a:solidFill>
                  <a:srgbClr val="008000"/>
                </a:solidFill>
              </a:rPr>
              <a:t>Thématiques du </a:t>
            </a:r>
            <a:r>
              <a:rPr lang="fr-FR" b="1" dirty="0" smtClean="0">
                <a:solidFill>
                  <a:srgbClr val="008000"/>
                </a:solidFill>
              </a:rPr>
              <a:t>GN-MEBA 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dirty="0" smtClean="0">
                <a:solidFill>
                  <a:srgbClr val="008000"/>
                </a:solidFill>
              </a:rPr>
              <a:t>à l'ENSAM d'AIX-EN-PROVENCE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dirty="0">
                <a:solidFill>
                  <a:srgbClr val="008000"/>
                </a:solidFill>
              </a:rPr>
              <a:t>l</a:t>
            </a:r>
            <a:r>
              <a:rPr lang="fr-FR" dirty="0" smtClean="0">
                <a:solidFill>
                  <a:srgbClr val="008000"/>
                </a:solidFill>
              </a:rPr>
              <a:t>e 13 il y aura probablement une journée porte ouverte à </a:t>
            </a:r>
            <a:r>
              <a:rPr lang="fr-FR" dirty="0" err="1" smtClean="0">
                <a:solidFill>
                  <a:srgbClr val="008000"/>
                </a:solidFill>
              </a:rPr>
              <a:t>Tescan</a:t>
            </a:r>
            <a:r>
              <a:rPr lang="fr-FR" dirty="0" smtClean="0">
                <a:solidFill>
                  <a:srgbClr val="008000"/>
                </a:solidFill>
              </a:rPr>
              <a:t/>
            </a:r>
            <a:br>
              <a:rPr lang="fr-FR" dirty="0" smtClean="0">
                <a:solidFill>
                  <a:srgbClr val="008000"/>
                </a:solidFill>
              </a:rPr>
            </a:br>
            <a:endParaRPr lang="fr-FR" dirty="0" smtClean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dirty="0" smtClean="0">
                <a:solidFill>
                  <a:srgbClr val="008000"/>
                </a:solidFill>
              </a:rPr>
              <a:t>et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3 et 4 décembre 2020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à Paris,</a:t>
            </a:r>
            <a:r>
              <a:rPr lang="fr-FR" dirty="0" smtClean="0">
                <a:solidFill>
                  <a:srgbClr val="008000"/>
                </a:solidFill>
              </a:rPr>
              <a:t> les </a:t>
            </a:r>
            <a:r>
              <a:rPr lang="fr-FR" dirty="0">
                <a:solidFill>
                  <a:srgbClr val="008000"/>
                </a:solidFill>
              </a:rPr>
              <a:t>prochaines </a:t>
            </a:r>
            <a:r>
              <a:rPr lang="fr-FR" b="1" dirty="0">
                <a:solidFill>
                  <a:srgbClr val="008000"/>
                </a:solidFill>
              </a:rPr>
              <a:t>Journées </a:t>
            </a:r>
            <a:r>
              <a:rPr lang="fr-FR" b="1" dirty="0" smtClean="0">
                <a:solidFill>
                  <a:srgbClr val="008000"/>
                </a:solidFill>
              </a:rPr>
              <a:t>Pédagogiques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5" y="6302427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http://www.gn-meba.org</a:t>
            </a:r>
            <a:r>
              <a:rPr lang="fr-FR" dirty="0">
                <a:solidFill>
                  <a:srgbClr val="3333FF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5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 smtClean="0"/>
              <a:t>Cameca</a:t>
            </a:r>
            <a:r>
              <a:rPr lang="fr-FR" sz="2000" dirty="0" smtClean="0"/>
              <a:t>, Delta-Microscopies</a:t>
            </a:r>
            <a:r>
              <a:rPr lang="fr-FR" sz="2000" dirty="0"/>
              <a:t>, Eden-Instruments, </a:t>
            </a:r>
            <a:r>
              <a:rPr lang="fr-FR" sz="2000" dirty="0" smtClean="0"/>
              <a:t>Eloïse, France-Scientifique, </a:t>
            </a:r>
            <a:r>
              <a:rPr lang="fr-FR" sz="2000" dirty="0" err="1" smtClean="0"/>
              <a:t>Gatan</a:t>
            </a:r>
            <a:r>
              <a:rPr lang="fr-FR" sz="2000" dirty="0" smtClean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Horiba</a:t>
            </a:r>
            <a:r>
              <a:rPr lang="fr-FR" sz="2000" dirty="0" smtClean="0"/>
              <a:t>, </a:t>
            </a:r>
            <a:r>
              <a:rPr lang="fr-FR" sz="2000" dirty="0" err="1" smtClean="0"/>
              <a:t>Jeol</a:t>
            </a:r>
            <a:r>
              <a:rPr lang="fr-FR" sz="2000" dirty="0"/>
              <a:t>, </a:t>
            </a:r>
            <a:r>
              <a:rPr lang="fr-FR" sz="2000" dirty="0" err="1" smtClean="0"/>
              <a:t>Milexia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dirty="0" smtClean="0"/>
              <a:t>Oxford-Instruments</a:t>
            </a:r>
            <a:r>
              <a:rPr lang="fr-FR" sz="2000" dirty="0"/>
              <a:t>, </a:t>
            </a:r>
            <a:r>
              <a:rPr lang="fr-FR" sz="2000" dirty="0" err="1" smtClean="0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err="1" smtClean="0"/>
              <a:t>Scientec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dirty="0" smtClean="0"/>
              <a:t>Synergie4, </a:t>
            </a:r>
            <a:r>
              <a:rPr lang="fr-FR" sz="2000" dirty="0" err="1" smtClean="0"/>
              <a:t>Tescan</a:t>
            </a:r>
            <a:r>
              <a:rPr lang="fr-FR" sz="2000" dirty="0" smtClean="0"/>
              <a:t>-France</a:t>
            </a:r>
            <a:r>
              <a:rPr lang="fr-FR" sz="2000" dirty="0"/>
              <a:t>, </a:t>
            </a:r>
            <a:r>
              <a:rPr lang="fr-FR" sz="2000" dirty="0" err="1" smtClean="0"/>
              <a:t>ThermoFischer</a:t>
            </a:r>
            <a:r>
              <a:rPr lang="fr-FR" sz="2000" dirty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Witec</a:t>
            </a:r>
            <a:r>
              <a:rPr lang="fr-FR" sz="2000" dirty="0" smtClean="0"/>
              <a:t>, Zeiss</a:t>
            </a:r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076056" y="4149080"/>
            <a:ext cx="2952328" cy="2232249"/>
            <a:chOff x="5076056" y="4149080"/>
            <a:chExt cx="2952328" cy="223224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6741144" y="6021289"/>
              <a:ext cx="1287240" cy="360040"/>
            </a:xfrm>
            <a:prstGeom prst="roundRect">
              <a:avLst>
                <a:gd name="adj" fmla="val 4979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rgbClr val="FF0000"/>
                  </a:solidFill>
                </a:rPr>
                <a:t>nouveaux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 flipV="1">
              <a:off x="6732240" y="5013177"/>
              <a:ext cx="675942" cy="10081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 flipV="1">
              <a:off x="5076056" y="4149080"/>
              <a:ext cx="2332126" cy="18722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7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50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ACTIVITES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16" y="2043326"/>
            <a:ext cx="1800000" cy="12005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88" y="2328915"/>
            <a:ext cx="1800000" cy="1199726"/>
          </a:xfrm>
          <a:prstGeom prst="rect">
            <a:avLst/>
          </a:prstGeom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171" y="1453432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pédagogiques des </a:t>
            </a:r>
            <a:r>
              <a:rPr lang="fr-FR" b="1" dirty="0" smtClean="0"/>
              <a:t>6 et 7 décembre 2018 à Jussieu Paris 5</a:t>
            </a:r>
            <a:r>
              <a:rPr lang="fr-FR" b="1" baseline="30000" dirty="0" smtClean="0"/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513431" y="2129022"/>
            <a:ext cx="5309542" cy="86793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Préparation d’échantillons, </a:t>
            </a:r>
            <a:r>
              <a:rPr lang="fr-FR" b="1" dirty="0" smtClean="0">
                <a:solidFill>
                  <a:srgbClr val="FF3300"/>
                </a:solidFill>
              </a:rPr>
              <a:t>évolution </a:t>
            </a:r>
            <a:r>
              <a:rPr lang="fr-FR" b="1" dirty="0">
                <a:solidFill>
                  <a:srgbClr val="FF3300"/>
                </a:solidFill>
              </a:rPr>
              <a:t>des </a:t>
            </a:r>
            <a:r>
              <a:rPr lang="fr-FR" b="1" dirty="0" smtClean="0">
                <a:solidFill>
                  <a:srgbClr val="FF3300"/>
                </a:solidFill>
              </a:rPr>
              <a:t>   	      techniques </a:t>
            </a:r>
            <a:r>
              <a:rPr lang="fr-FR" b="1" dirty="0">
                <a:solidFill>
                  <a:srgbClr val="FF3300"/>
                </a:solidFill>
              </a:rPr>
              <a:t>de préparation. </a:t>
            </a:r>
            <a:r>
              <a:rPr lang="fr-FR" b="1" dirty="0" smtClean="0">
                <a:solidFill>
                  <a:srgbClr val="CCFFCC"/>
                </a:solidFill>
              </a:rPr>
              <a:t>-----</a:t>
            </a:r>
            <a:endParaRPr lang="fr-FR" b="1" dirty="0">
              <a:solidFill>
                <a:srgbClr val="CCFFCC"/>
              </a:solidFill>
            </a:endParaRP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704588" y="5608207"/>
            <a:ext cx="206673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16 exposés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250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684722" y="6273172"/>
            <a:ext cx="171926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Amphi 2</a:t>
            </a:r>
            <a:r>
              <a:rPr lang="fr-FR" sz="1400" i="1" dirty="0" smtClean="0">
                <a:cs typeface="Times New Roman" pitchFamily="18" charset="0"/>
              </a:rPr>
              <a:t>5</a:t>
            </a:r>
            <a:endParaRPr lang="fr-FR" sz="14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6291488" y="6131945"/>
            <a:ext cx="260099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Caves </a:t>
            </a:r>
            <a:r>
              <a:rPr lang="fr-FR" sz="1400" i="1" dirty="0" smtClean="0">
                <a:cs typeface="Times New Roman" pitchFamily="18" charset="0"/>
              </a:rPr>
              <a:t>Esclangon :</a:t>
            </a:r>
            <a:endParaRPr lang="fr-FR" sz="1400" i="1" dirty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sz="1400" i="1" dirty="0" smtClean="0">
                <a:cs typeface="Times New Roman" pitchFamily="18" charset="0"/>
              </a:rPr>
              <a:t>19 stands constructeurs </a:t>
            </a:r>
            <a:endParaRPr lang="fr-FR" sz="1400" i="1" dirty="0"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57" y="3400369"/>
            <a:ext cx="3240000" cy="2159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1" y="4101731"/>
            <a:ext cx="3240000" cy="2159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16" y="3308269"/>
            <a:ext cx="1800000" cy="11997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88" y="4221088"/>
            <a:ext cx="1800000" cy="119972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456" y="4757927"/>
            <a:ext cx="1484525" cy="111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51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9552" y="2420888"/>
            <a:ext cx="79928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L</a:t>
            </a:r>
            <a:r>
              <a:rPr lang="fr-FR" b="1" dirty="0" smtClean="0"/>
              <a:t>e 5 décembre 2018 il y avait eu une demi-journée porte-ouverte chez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4381500" cy="809625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691680" y="1528687"/>
            <a:ext cx="5309542" cy="43576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lnSpc>
                <a:spcPct val="140000"/>
              </a:lnSpc>
            </a:pPr>
            <a:r>
              <a:rPr lang="fr-FR" b="1" dirty="0" smtClean="0">
                <a:solidFill>
                  <a:srgbClr val="FF3300"/>
                </a:solidFill>
              </a:rPr>
              <a:t>En marge de nos journées</a:t>
            </a:r>
            <a:r>
              <a:rPr lang="fr-FR" b="1" dirty="0" smtClean="0">
                <a:solidFill>
                  <a:srgbClr val="CCFFCC"/>
                </a:solidFill>
              </a:rPr>
              <a:t>-----</a:t>
            </a:r>
            <a:endParaRPr lang="fr-FR" b="1" dirty="0">
              <a:solidFill>
                <a:srgbClr val="CCFFCC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00509" y="4149080"/>
            <a:ext cx="799288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L</a:t>
            </a:r>
            <a:r>
              <a:rPr lang="fr-FR" b="1" dirty="0" smtClean="0"/>
              <a:t>e 4 décembre 2019 il y a journée utilisateurs / porte-ouverte chez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82" y="4310905"/>
            <a:ext cx="1428750" cy="95250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39552" y="5085184"/>
            <a:ext cx="79928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L</a:t>
            </a:r>
            <a:r>
              <a:rPr lang="fr-FR" b="1" dirty="0" smtClean="0"/>
              <a:t>e 4 décembre 2019 il y a un séminaire prépa. </a:t>
            </a:r>
            <a:r>
              <a:rPr lang="fr-FR" b="1" dirty="0" err="1" smtClean="0"/>
              <a:t>Éch</a:t>
            </a:r>
            <a:r>
              <a:rPr lang="fr-FR" b="1" dirty="0" smtClean="0"/>
              <a:t>. organisée par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0" b="13601"/>
          <a:stretch/>
        </p:blipFill>
        <p:spPr>
          <a:xfrm>
            <a:off x="3355594" y="5552264"/>
            <a:ext cx="1440160" cy="6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1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99707" y="1460626"/>
            <a:ext cx="905995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</a:t>
            </a:r>
            <a:r>
              <a:rPr lang="fr-FR" b="1" dirty="0" smtClean="0"/>
              <a:t>thématiques de printemps des </a:t>
            </a:r>
            <a:r>
              <a:rPr lang="fr-FR" b="1" dirty="0"/>
              <a:t>3 et 4 Juillet </a:t>
            </a:r>
            <a:r>
              <a:rPr lang="fr-FR" b="1" dirty="0" smtClean="0"/>
              <a:t>2019  à </a:t>
            </a:r>
            <a:r>
              <a:rPr lang="fr-FR" b="1" dirty="0"/>
              <a:t>l'ENSIP de Poitiers,</a:t>
            </a:r>
            <a:endParaRPr lang="fr-FR" b="1" dirty="0" smtClean="0"/>
          </a:p>
          <a:p>
            <a:pPr algn="r" eaLnBrk="1" hangingPunct="1">
              <a:lnSpc>
                <a:spcPct val="120000"/>
              </a:lnSpc>
            </a:pPr>
            <a:r>
              <a:rPr lang="fr-FR" dirty="0"/>
              <a:t>en parallèle avec  le  16ème colloque de la Société Française des Microscopies (</a:t>
            </a:r>
            <a:r>
              <a:rPr lang="fr-FR" dirty="0" err="1"/>
              <a:t>Sf</a:t>
            </a:r>
            <a:r>
              <a:rPr lang="fr-FR" dirty="0"/>
              <a:t>µ)</a:t>
            </a:r>
            <a:endParaRPr lang="fr-FR" dirty="0" smtClean="0"/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08275" y="2783219"/>
            <a:ext cx="257969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Times New Roman" pitchFamily="18" charset="0"/>
              </a:rPr>
              <a:t>16 </a:t>
            </a:r>
            <a:r>
              <a:rPr lang="fr-FR" sz="1600" dirty="0">
                <a:cs typeface="Times New Roman" pitchFamily="18" charset="0"/>
              </a:rPr>
              <a:t>exposés </a:t>
            </a:r>
            <a:endParaRPr lang="fr-FR" sz="1600" dirty="0" smtClean="0">
              <a:cs typeface="Times New Roman" pitchFamily="18" charset="0"/>
            </a:endParaRP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Times New Roman" pitchFamily="18" charset="0"/>
              </a:rPr>
              <a:t>42 participants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8" y="2492896"/>
            <a:ext cx="3413199" cy="225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69" y="2492896"/>
            <a:ext cx="2239252" cy="167943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50316" y="3824585"/>
            <a:ext cx="3611851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 smtClean="0">
                <a:cs typeface="Times New Roman" pitchFamily="18" charset="0"/>
              </a:rPr>
              <a:t>Grosse chaleur dans la « salle </a:t>
            </a:r>
            <a:r>
              <a:rPr lang="fr-FR" sz="1400" i="1" dirty="0" smtClean="0">
                <a:solidFill>
                  <a:schemeClr val="bg1"/>
                </a:solidFill>
                <a:cs typeface="Times New Roman" pitchFamily="18" charset="0"/>
              </a:rPr>
              <a:t>des actes »...</a:t>
            </a:r>
            <a:endParaRPr lang="fr-FR" sz="14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8" y="4440069"/>
            <a:ext cx="4064000" cy="2260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22" y="4154902"/>
            <a:ext cx="3394357" cy="25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99707" y="1460626"/>
            <a:ext cx="905995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</a:t>
            </a:r>
            <a:r>
              <a:rPr lang="fr-FR" b="1" dirty="0" smtClean="0"/>
              <a:t>thématiques de printemps des </a:t>
            </a:r>
            <a:r>
              <a:rPr lang="fr-FR" b="1" dirty="0"/>
              <a:t>3 et 4 Juillet </a:t>
            </a:r>
            <a:r>
              <a:rPr lang="fr-FR" b="1" dirty="0" smtClean="0"/>
              <a:t>2019  à </a:t>
            </a:r>
            <a:r>
              <a:rPr lang="fr-FR" b="1" dirty="0"/>
              <a:t>l'ENSIP de Poitiers,</a:t>
            </a:r>
            <a:endParaRPr lang="fr-FR" b="1" dirty="0" smtClean="0"/>
          </a:p>
          <a:p>
            <a:pPr algn="r" eaLnBrk="1" hangingPunct="1">
              <a:lnSpc>
                <a:spcPct val="120000"/>
              </a:lnSpc>
            </a:pPr>
            <a:r>
              <a:rPr lang="fr-FR" dirty="0"/>
              <a:t>en parallèle avec </a:t>
            </a:r>
            <a:r>
              <a:rPr lang="fr-FR" dirty="0" smtClean="0"/>
              <a:t>le 16ème </a:t>
            </a:r>
            <a:r>
              <a:rPr lang="fr-FR" dirty="0"/>
              <a:t>colloque de la Société Française des Microscopies (</a:t>
            </a:r>
            <a:r>
              <a:rPr lang="fr-FR" dirty="0" err="1"/>
              <a:t>Sf</a:t>
            </a:r>
            <a:r>
              <a:rPr lang="fr-FR" dirty="0"/>
              <a:t>µ)</a:t>
            </a:r>
            <a:endParaRPr lang="fr-FR" dirty="0" smtClean="0"/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/>
          <a:stretch/>
        </p:blipFill>
        <p:spPr>
          <a:xfrm>
            <a:off x="4324424" y="2420888"/>
            <a:ext cx="4064000" cy="27396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0"/>
          <a:stretch/>
        </p:blipFill>
        <p:spPr>
          <a:xfrm>
            <a:off x="6516216" y="3933056"/>
            <a:ext cx="2209901" cy="27603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9" y="3501008"/>
            <a:ext cx="4064000" cy="304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45980" y="2606494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Jean-Pierre </a:t>
            </a:r>
            <a:r>
              <a:rPr lang="fr-FR" dirty="0" err="1" smtClean="0"/>
              <a:t>Lechaire</a:t>
            </a:r>
            <a:endParaRPr lang="fr-FR" dirty="0" smtClean="0"/>
          </a:p>
          <a:p>
            <a:pPr algn="ctr"/>
            <a:r>
              <a:rPr lang="fr-FR" dirty="0" smtClean="0"/>
              <a:t>Membre d’honneur de la </a:t>
            </a:r>
            <a:r>
              <a:rPr lang="fr-FR" dirty="0" err="1" smtClean="0"/>
              <a:t>Sf</a:t>
            </a:r>
            <a:r>
              <a:rPr lang="fr-FR" dirty="0" smtClean="0"/>
              <a:t>µ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376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Les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Microscopie électronique à balayage et Microanalyses</a:t>
            </a:r>
            <a:r>
              <a:rPr lang="fr-FR" altLang="ja-JP" sz="1600" dirty="0">
                <a:ea typeface="ＭＳ Ｐゴシック" pitchFamily="34" charset="-128"/>
              </a:rPr>
              <a:t>  </a:t>
            </a:r>
            <a:r>
              <a:rPr lang="fr-FR" altLang="ja-JP" sz="1600" dirty="0" smtClean="0">
                <a:ea typeface="ＭＳ Ｐゴシック" pitchFamily="34" charset="-128"/>
              </a:rPr>
              <a:t>(nouvelle édition)       </a:t>
            </a:r>
            <a:endParaRPr lang="fr-FR" altLang="ja-JP" sz="1600" dirty="0"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EBSD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: Analyse par diffraction des électrons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rétrodiffusés </a:t>
            </a:r>
            <a:r>
              <a:rPr lang="fr-FR" altLang="ja-JP" sz="1400" b="1" dirty="0" smtClean="0">
                <a:solidFill>
                  <a:srgbClr val="FF3300"/>
                </a:solidFill>
                <a:ea typeface="ＭＳ Ｐゴシック" pitchFamily="34" charset="-128"/>
              </a:rPr>
              <a:t>- Applications </a:t>
            </a:r>
            <a:r>
              <a:rPr lang="fr-FR" altLang="ja-JP" sz="1400" b="1" dirty="0">
                <a:solidFill>
                  <a:srgbClr val="FF3300"/>
                </a:solidFill>
                <a:ea typeface="ＭＳ Ｐゴシック" pitchFamily="34" charset="-128"/>
              </a:rPr>
              <a:t>et techniques </a:t>
            </a:r>
            <a:r>
              <a:rPr lang="fr-FR" altLang="ja-JP" sz="1400" b="1" dirty="0" smtClean="0">
                <a:solidFill>
                  <a:srgbClr val="FF3300"/>
                </a:solidFill>
                <a:ea typeface="ＭＳ Ｐゴシック" pitchFamily="34" charset="-128"/>
              </a:rPr>
              <a:t>couplées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Préparation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</a:t>
            </a:r>
            <a:endParaRPr lang="fr-FR" altLang="ja-JP" sz="1600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i="1" dirty="0" smtClean="0">
                <a:solidFill>
                  <a:srgbClr val="FF3300"/>
                </a:solidFill>
                <a:ea typeface="ＭＳ Ｐゴシック" pitchFamily="34" charset="-128"/>
              </a:rPr>
              <a:t>Microscopie </a:t>
            </a:r>
            <a:r>
              <a:rPr lang="fr-FR" altLang="ja-JP" sz="1600" i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</a:t>
            </a:r>
            <a:r>
              <a:rPr lang="fr-FR" altLang="ja-JP" sz="1600" i="1" dirty="0" smtClean="0">
                <a:solidFill>
                  <a:srgbClr val="FF3300"/>
                </a:solidFill>
                <a:ea typeface="ＭＳ Ｐゴシック" pitchFamily="34" charset="-128"/>
              </a:rPr>
              <a:t>Microanalyses</a:t>
            </a:r>
            <a:r>
              <a:rPr lang="fr-FR" altLang="ja-JP" i="1" dirty="0" smtClean="0">
                <a:ea typeface="ＭＳ Ｐゴシック" pitchFamily="34" charset="-128"/>
              </a:rPr>
              <a:t>         </a:t>
            </a:r>
            <a:endParaRPr lang="fr-FR" altLang="ja-JP" i="1" dirty="0">
              <a:ea typeface="ＭＳ Ｐゴシック" pitchFamily="34" charset="-128"/>
            </a:endParaRP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33" y="2404463"/>
            <a:ext cx="1440000" cy="2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910697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</a:t>
            </a:r>
            <a:r>
              <a:rPr lang="fr-FR" altLang="ja-JP" sz="1200" dirty="0" smtClean="0">
                <a:ea typeface="ＭＳ Ｐゴシック" pitchFamily="34" charset="-128"/>
              </a:rPr>
              <a:t>978-2-7598-0082-7</a:t>
            </a:r>
            <a:endParaRPr lang="fr-FR" sz="12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95" y="2382080"/>
            <a:ext cx="1440000" cy="21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52559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232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</a:t>
            </a:r>
            <a:r>
              <a:rPr lang="fr-FR" altLang="ja-JP" sz="1200" dirty="0" smtClean="0">
                <a:ea typeface="ＭＳ Ｐゴシック" pitchFamily="34" charset="-128"/>
              </a:rPr>
              <a:t>978-2-7598-0676-8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9178"/>
              </p:ext>
            </p:extLst>
          </p:nvPr>
        </p:nvGraphicFramePr>
        <p:xfrm>
          <a:off x="294552" y="4756258"/>
          <a:ext cx="8291081" cy="129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7"/>
                <a:gridCol w="1473970"/>
                <a:gridCol w="589588"/>
                <a:gridCol w="1473970"/>
                <a:gridCol w="589588"/>
                <a:gridCol w="1473970"/>
                <a:gridCol w="589588"/>
                <a:gridCol w="1473970"/>
              </a:tblGrid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Année sortie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édité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2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restant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~ 260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71600" y="6325870"/>
            <a:ext cx="6934911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 smtClean="0">
                <a:ea typeface="ＭＳ Ｐゴシック" pitchFamily="34" charset="-128"/>
              </a:rPr>
              <a:t>disponibles </a:t>
            </a:r>
            <a:r>
              <a:rPr lang="fr-FR" altLang="ja-JP" sz="1400" i="1" dirty="0">
                <a:ea typeface="ＭＳ Ｐゴシック" pitchFamily="34" charset="-128"/>
              </a:rPr>
              <a:t>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56" y="2355430"/>
            <a:ext cx="1440000" cy="215785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94420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320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978-2-7598-1912-6</a:t>
            </a:r>
          </a:p>
        </p:txBody>
      </p:sp>
      <p:sp>
        <p:nvSpPr>
          <p:cNvPr id="15" name="ZoneTexte 14"/>
          <p:cNvSpPr txBox="1"/>
          <p:nvPr/>
        </p:nvSpPr>
        <p:spPr>
          <a:xfrm rot="706277">
            <a:off x="4845498" y="935145"/>
            <a:ext cx="3491060" cy="92333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Favorisez les achats directs : reversement 2 à 3 fois supérieur pour le GN-MEBA !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6281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1008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978-2-7598-2322-2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/>
          <a:stretch/>
        </p:blipFill>
        <p:spPr bwMode="auto">
          <a:xfrm>
            <a:off x="911312" y="2349310"/>
            <a:ext cx="1502120" cy="21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1312" y="2780928"/>
            <a:ext cx="7382085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 METTRE A JOUR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+ mettre un mot sur l’actu d’EDP Sciences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1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35176</TotalTime>
  <Words>1692</Words>
  <Application>Microsoft Office PowerPoint</Application>
  <PresentationFormat>Affichage à l'écran (4:3)</PresentationFormat>
  <Paragraphs>333</Paragraphs>
  <Slides>29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Monique</cp:lastModifiedBy>
  <cp:revision>636</cp:revision>
  <dcterms:created xsi:type="dcterms:W3CDTF">2011-09-16T10:04:18Z</dcterms:created>
  <dcterms:modified xsi:type="dcterms:W3CDTF">2019-11-30T05:06:07Z</dcterms:modified>
</cp:coreProperties>
</file>