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1" r:id="rId2"/>
    <p:sldId id="262" r:id="rId3"/>
    <p:sldId id="395" r:id="rId4"/>
    <p:sldId id="264" r:id="rId5"/>
    <p:sldId id="282" r:id="rId6"/>
    <p:sldId id="394" r:id="rId7"/>
    <p:sldId id="396" r:id="rId8"/>
    <p:sldId id="372" r:id="rId9"/>
    <p:sldId id="397" r:id="rId10"/>
    <p:sldId id="268" r:id="rId11"/>
    <p:sldId id="285" r:id="rId12"/>
    <p:sldId id="345" r:id="rId13"/>
    <p:sldId id="273" r:id="rId14"/>
    <p:sldId id="358" r:id="rId15"/>
    <p:sldId id="404" r:id="rId16"/>
    <p:sldId id="405" r:id="rId17"/>
    <p:sldId id="385" r:id="rId18"/>
    <p:sldId id="388" r:id="rId19"/>
    <p:sldId id="353" r:id="rId20"/>
    <p:sldId id="313" r:id="rId21"/>
    <p:sldId id="287" r:id="rId22"/>
    <p:sldId id="377" r:id="rId23"/>
    <p:sldId id="401" r:id="rId24"/>
    <p:sldId id="402" r:id="rId25"/>
    <p:sldId id="403" r:id="rId26"/>
    <p:sldId id="408" r:id="rId27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ection par défaut" id="{A936926D-3000-4F2D-A388-0A367F2DA4A3}">
          <p14:sldIdLst>
            <p14:sldId id="261"/>
            <p14:sldId id="262"/>
            <p14:sldId id="395"/>
            <p14:sldId id="264"/>
            <p14:sldId id="282"/>
            <p14:sldId id="394"/>
            <p14:sldId id="396"/>
            <p14:sldId id="372"/>
            <p14:sldId id="397"/>
            <p14:sldId id="268"/>
            <p14:sldId id="285"/>
            <p14:sldId id="345"/>
            <p14:sldId id="273"/>
            <p14:sldId id="358"/>
            <p14:sldId id="404"/>
            <p14:sldId id="405"/>
            <p14:sldId id="385"/>
            <p14:sldId id="388"/>
            <p14:sldId id="353"/>
            <p14:sldId id="313"/>
            <p14:sldId id="287"/>
            <p14:sldId id="377"/>
            <p14:sldId id="401"/>
            <p14:sldId id="402"/>
            <p14:sldId id="403"/>
            <p14:sldId id="40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6262"/>
    <a:srgbClr val="8A8A8A"/>
    <a:srgbClr val="A6A6A6"/>
    <a:srgbClr val="FFFF00"/>
    <a:srgbClr val="008000"/>
    <a:srgbClr val="05BEFF"/>
    <a:srgbClr val="CCFFCC"/>
    <a:srgbClr val="006600"/>
    <a:srgbClr val="0033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2" autoAdjust="0"/>
    <p:restoredTop sz="90404" autoAdjust="0"/>
  </p:normalViewPr>
  <p:slideViewPr>
    <p:cSldViewPr>
      <p:cViewPr>
        <p:scale>
          <a:sx n="63" d="100"/>
          <a:sy n="63" d="100"/>
        </p:scale>
        <p:origin x="-1284" y="-7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EA515C6-AE08-499E-A496-58F4473B185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52083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061102C-237D-446C-B581-6255E5228AB1}" type="slidenum">
              <a:rPr lang="fr-FR" smtClean="0"/>
              <a:pPr eaLnBrk="1" hangingPunct="1"/>
              <a:t>2</a:t>
            </a:fld>
            <a:endParaRPr lang="fr-FR" smtClean="0"/>
          </a:p>
        </p:txBody>
      </p:sp>
      <p:sp>
        <p:nvSpPr>
          <p:cNvPr id="4198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8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dirty="0" smtClean="0"/>
          </a:p>
        </p:txBody>
      </p:sp>
      <p:sp>
        <p:nvSpPr>
          <p:cNvPr id="41989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7CE01E7-E6D4-4237-B35D-6E3471C573FC}" type="slidenum">
              <a:rPr lang="fr-FR" sz="1200"/>
              <a:pPr algn="r" eaLnBrk="1" hangingPunct="1"/>
              <a:t>2</a:t>
            </a:fld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178473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061102C-237D-446C-B581-6255E5228AB1}" type="slidenum">
              <a:rPr lang="fr-FR" smtClean="0"/>
              <a:pPr eaLnBrk="1" hangingPunct="1"/>
              <a:t>3</a:t>
            </a:fld>
            <a:endParaRPr lang="fr-FR" smtClean="0"/>
          </a:p>
        </p:txBody>
      </p:sp>
      <p:sp>
        <p:nvSpPr>
          <p:cNvPr id="4198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8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dirty="0" smtClean="0"/>
          </a:p>
        </p:txBody>
      </p:sp>
      <p:sp>
        <p:nvSpPr>
          <p:cNvPr id="41989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7CE01E7-E6D4-4237-B35D-6E3471C573FC}" type="slidenum">
              <a:rPr lang="fr-FR" sz="1200"/>
              <a:pPr algn="r" eaLnBrk="1" hangingPunct="1"/>
              <a:t>3</a:t>
            </a:fld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1784739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Présentation réciproque des activités. Accueil nouveau bâtiment.</a:t>
            </a:r>
          </a:p>
          <a:p>
            <a:r>
              <a:rPr lang="fr-FR" dirty="0" smtClean="0"/>
              <a:t>Une proposition pour l’année prochaine en 2020.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A515C6-AE08-499E-A496-58F4473B1852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430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Appel de la</a:t>
            </a:r>
            <a:r>
              <a:rPr lang="fr-FR" baseline="0" dirty="0" smtClean="0"/>
              <a:t> SFP a participer conjointement à des activités. 35 personnes, des questions intéressantes, </a:t>
            </a:r>
          </a:p>
          <a:p>
            <a:r>
              <a:rPr lang="fr-FR" baseline="0" dirty="0" smtClean="0"/>
              <a:t>Qui de l’amphi est venu 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A515C6-AE08-499E-A496-58F4473B1852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2121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Coût plus élevé en couleur</a:t>
            </a:r>
            <a:r>
              <a:rPr lang="fr-FR" baseline="0" dirty="0" smtClean="0"/>
              <a:t> mais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A515C6-AE08-499E-A496-58F4473B1852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3586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A515C6-AE08-499E-A496-58F4473B1852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7325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097F007-A454-4BBF-831C-AB8311882D15}" type="slidenum">
              <a:rPr lang="fr-FR" smtClean="0"/>
              <a:pPr eaLnBrk="1" hangingPunct="1"/>
              <a:t>16</a:t>
            </a:fld>
            <a:endParaRPr lang="fr-F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268666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097F007-A454-4BBF-831C-AB8311882D15}" type="slidenum">
              <a:rPr lang="fr-FR" smtClean="0"/>
              <a:pPr eaLnBrk="1" hangingPunct="1"/>
              <a:t>17</a:t>
            </a:fld>
            <a:endParaRPr lang="fr-F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dirty="0" smtClean="0"/>
              <a:t>Ici tu veux</a:t>
            </a:r>
            <a:r>
              <a:rPr lang="fr-FR" baseline="0" dirty="0" smtClean="0"/>
              <a:t> parler des cotisations liées à notre gestion directe ? 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268666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D02CF2-AE0C-471D-A7B7-F646F8DE3955}" type="slidenum">
              <a:rPr lang="fr-FR" smtClean="0"/>
              <a:pPr eaLnBrk="1" hangingPunct="1"/>
              <a:t>18</a:t>
            </a:fld>
            <a:endParaRPr lang="fr-F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dirty="0" smtClean="0"/>
              <a:t>Achat du livre qui sera sur budget</a:t>
            </a:r>
            <a:r>
              <a:rPr lang="fr-FR" baseline="0" dirty="0" smtClean="0"/>
              <a:t> année prochaine.</a:t>
            </a:r>
          </a:p>
          <a:p>
            <a:pPr eaLnBrk="1" hangingPunct="1"/>
            <a:r>
              <a:rPr lang="fr-FR" baseline="0" dirty="0" smtClean="0"/>
              <a:t>Budget école pas encore totalement figé.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144325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FD286-EE69-4278-BC05-CDA59D8C703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8086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E64C4-1C31-4768-AFC0-90D985EAB24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8158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5E244-DA15-4EF4-A44A-F3B5E7B9D6E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559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48BC5-4A75-43C2-BF6E-FB1FE976EAF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508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6356D-A354-45E0-9FE1-05DA36A5EE1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043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3881C-2C0F-4735-BD8F-5E6E86EEFC3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377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79D8E-F25C-48BA-8F92-7F7AC827FAB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23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982C8-FCDD-4542-BAB4-36B6554985B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8419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D85CB-E495-4E51-89BF-B52BB9FCB46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98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2FF84-03DF-48C5-8474-F893F2D8C0D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1736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F55A7-6E16-4528-93B5-59631D58DA7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4723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78329-B323-4572-B70D-AA80AC939DF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606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820DE06-98CE-480E-91F4-57D476EA232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n-meba.org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jpe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microsoft.com/office/2007/relationships/hdphoto" Target="../media/hdphoto5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13" Type="http://schemas.openxmlformats.org/officeDocument/2006/relationships/image" Target="../media/image50.jpeg"/><Relationship Id="rId18" Type="http://schemas.openxmlformats.org/officeDocument/2006/relationships/image" Target="../media/image55.jpeg"/><Relationship Id="rId3" Type="http://schemas.openxmlformats.org/officeDocument/2006/relationships/image" Target="../media/image43.png"/><Relationship Id="rId21" Type="http://schemas.openxmlformats.org/officeDocument/2006/relationships/image" Target="../media/image58.png"/><Relationship Id="rId7" Type="http://schemas.openxmlformats.org/officeDocument/2006/relationships/image" Target="../media/image44.gif"/><Relationship Id="rId12" Type="http://schemas.openxmlformats.org/officeDocument/2006/relationships/image" Target="../media/image49.jpeg"/><Relationship Id="rId17" Type="http://schemas.openxmlformats.org/officeDocument/2006/relationships/image" Target="../media/image54.jpeg"/><Relationship Id="rId2" Type="http://schemas.openxmlformats.org/officeDocument/2006/relationships/image" Target="../media/image39.png"/><Relationship Id="rId16" Type="http://schemas.openxmlformats.org/officeDocument/2006/relationships/image" Target="../media/image53.jpeg"/><Relationship Id="rId20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8.png"/><Relationship Id="rId5" Type="http://schemas.openxmlformats.org/officeDocument/2006/relationships/image" Target="../media/image41.png"/><Relationship Id="rId15" Type="http://schemas.openxmlformats.org/officeDocument/2006/relationships/image" Target="../media/image52.jpeg"/><Relationship Id="rId10" Type="http://schemas.openxmlformats.org/officeDocument/2006/relationships/image" Target="../media/image47.jpeg"/><Relationship Id="rId19" Type="http://schemas.openxmlformats.org/officeDocument/2006/relationships/image" Target="../media/image56.jpeg"/><Relationship Id="rId4" Type="http://schemas.openxmlformats.org/officeDocument/2006/relationships/image" Target="../media/image40.png"/><Relationship Id="rId9" Type="http://schemas.openxmlformats.org/officeDocument/2006/relationships/image" Target="../media/image46.jpg"/><Relationship Id="rId14" Type="http://schemas.openxmlformats.org/officeDocument/2006/relationships/image" Target="../media/image51.png"/><Relationship Id="rId22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1.pn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jpe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19.jpeg"/><Relationship Id="rId5" Type="http://schemas.microsoft.com/office/2007/relationships/hdphoto" Target="../media/hdphoto1.wdp"/><Relationship Id="rId10" Type="http://schemas.openxmlformats.org/officeDocument/2006/relationships/image" Target="../media/image18.jpeg"/><Relationship Id="rId4" Type="http://schemas.openxmlformats.org/officeDocument/2006/relationships/image" Target="../media/image14.jpeg"/><Relationship Id="rId9" Type="http://schemas.openxmlformats.org/officeDocument/2006/relationships/image" Target="../media/image17.jpeg"/><Relationship Id="rId1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r.gnmeba.free.fr/ouvrages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592388" y="2492375"/>
            <a:ext cx="4176712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200" b="1" dirty="0">
                <a:solidFill>
                  <a:srgbClr val="008000"/>
                </a:solidFill>
              </a:rPr>
              <a:t>Assemblée Générale</a:t>
            </a:r>
          </a:p>
          <a:p>
            <a:pPr algn="ctr" eaLnBrk="1" hangingPunct="1"/>
            <a:endParaRPr lang="fr-FR" sz="3200" b="1" dirty="0">
              <a:solidFill>
                <a:srgbClr val="008000"/>
              </a:solidFill>
            </a:endParaRPr>
          </a:p>
          <a:p>
            <a:pPr algn="ctr" eaLnBrk="1" hangingPunct="1"/>
            <a:r>
              <a:rPr lang="fr-FR" sz="2800" b="1" dirty="0">
                <a:solidFill>
                  <a:srgbClr val="008000"/>
                </a:solidFill>
              </a:rPr>
              <a:t>du </a:t>
            </a:r>
            <a:r>
              <a:rPr lang="fr-FR" sz="2800" b="1" dirty="0" smtClean="0">
                <a:solidFill>
                  <a:srgbClr val="008000"/>
                </a:solidFill>
              </a:rPr>
              <a:t>6 décembre 2018</a:t>
            </a:r>
            <a:endParaRPr lang="fr-FR" sz="2400" b="1" dirty="0">
              <a:solidFill>
                <a:srgbClr val="008000"/>
              </a:solidFill>
            </a:endParaRPr>
          </a:p>
        </p:txBody>
      </p:sp>
      <p:pic>
        <p:nvPicPr>
          <p:cNvPr id="2051" name="Picture 3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588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CD"/>
              </a:clrFrom>
              <a:clrTo>
                <a:srgbClr val="FFFFC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844" y="5359866"/>
            <a:ext cx="2200087" cy="1467371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56926" y="2756768"/>
            <a:ext cx="9051578" cy="1096471"/>
            <a:chOff x="0" y="2968813"/>
            <a:chExt cx="9144000" cy="1142492"/>
          </a:xfrm>
        </p:grpSpPr>
        <p:sp>
          <p:nvSpPr>
            <p:cNvPr id="26629" name="AutoShape 5"/>
            <p:cNvSpPr>
              <a:spLocks noChangeArrowheads="1"/>
            </p:cNvSpPr>
            <p:nvPr/>
          </p:nvSpPr>
          <p:spPr bwMode="auto">
            <a:xfrm>
              <a:off x="0" y="2968813"/>
              <a:ext cx="9144000" cy="1142492"/>
            </a:xfrm>
            <a:prstGeom prst="roundRect">
              <a:avLst>
                <a:gd name="adj" fmla="val 16667"/>
              </a:avLst>
            </a:prstGeom>
            <a:solidFill>
              <a:srgbClr val="EDF7F7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" name="Rectangle à coins arrondis 1"/>
            <p:cNvSpPr/>
            <p:nvPr/>
          </p:nvSpPr>
          <p:spPr>
            <a:xfrm rot="16200000">
              <a:off x="-288043" y="3279281"/>
              <a:ext cx="1125454" cy="510977"/>
            </a:xfrm>
            <a:prstGeom prst="roundRect">
              <a:avLst>
                <a:gd name="adj" fmla="val 43658"/>
              </a:avLst>
            </a:prstGeom>
            <a:ln w="12700"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rtlCol="0" anchor="ctr"/>
            <a:lstStyle/>
            <a:p>
              <a:pPr algn="ctr">
                <a:defRPr/>
              </a:pPr>
              <a:r>
                <a:rPr lang="fr-FR" sz="1400" i="1" dirty="0" smtClean="0">
                  <a:solidFill>
                    <a:schemeClr val="tx1"/>
                  </a:solidFill>
                </a:rPr>
                <a:t>65 % de </a:t>
              </a:r>
              <a:r>
                <a:rPr lang="fr-FR" sz="1400" i="1" dirty="0">
                  <a:solidFill>
                    <a:schemeClr val="tx1"/>
                  </a:solidFill>
                </a:rPr>
                <a:t>réduction</a:t>
              </a:r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4139952" y="3089523"/>
            <a:ext cx="4714430" cy="642886"/>
            <a:chOff x="4250059" y="3896795"/>
            <a:chExt cx="4714430" cy="642886"/>
          </a:xfrm>
        </p:grpSpPr>
        <p:sp>
          <p:nvSpPr>
            <p:cNvPr id="9" name="Rectangle à coins arrondis 8"/>
            <p:cNvSpPr/>
            <p:nvPr/>
          </p:nvSpPr>
          <p:spPr>
            <a:xfrm>
              <a:off x="6156177" y="3896795"/>
              <a:ext cx="2808312" cy="642886"/>
            </a:xfrm>
            <a:prstGeom prst="roundRect">
              <a:avLst>
                <a:gd name="adj" fmla="val 43658"/>
              </a:avLst>
            </a:prstGeom>
            <a:ln w="12700"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sz="1200" i="1" dirty="0">
                  <a:solidFill>
                    <a:srgbClr val="333399"/>
                  </a:solidFill>
                </a:rPr>
                <a:t>Pour les membres du GN-MEBA : les 3 titres pour 45 </a:t>
              </a:r>
              <a:r>
                <a:rPr lang="fr-FR" sz="1200" i="1" dirty="0" smtClean="0">
                  <a:solidFill>
                    <a:srgbClr val="333399"/>
                  </a:solidFill>
                </a:rPr>
                <a:t>€ (port inclus)</a:t>
              </a:r>
            </a:p>
            <a:p>
              <a:pPr algn="ctr">
                <a:defRPr/>
              </a:pPr>
              <a:r>
                <a:rPr lang="fr-FR" sz="1200" b="1" i="1" dirty="0" smtClean="0">
                  <a:solidFill>
                    <a:srgbClr val="333399"/>
                  </a:solidFill>
                </a:rPr>
                <a:t>Reste 15 lots</a:t>
              </a:r>
              <a:endParaRPr lang="fr-FR" sz="1200" b="1" i="1" dirty="0">
                <a:solidFill>
                  <a:srgbClr val="333399"/>
                </a:solidFill>
              </a:endParaRPr>
            </a:p>
          </p:txBody>
        </p:sp>
        <p:cxnSp>
          <p:nvCxnSpPr>
            <p:cNvPr id="5" name="Connecteur droit avec flèche 4"/>
            <p:cNvCxnSpPr/>
            <p:nvPr/>
          </p:nvCxnSpPr>
          <p:spPr>
            <a:xfrm flipH="1" flipV="1">
              <a:off x="6012160" y="3942591"/>
              <a:ext cx="144017" cy="274901"/>
            </a:xfrm>
            <a:prstGeom prst="straightConnector1">
              <a:avLst/>
            </a:prstGeom>
            <a:ln>
              <a:solidFill>
                <a:srgbClr val="66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/>
            <p:nvPr/>
          </p:nvCxnSpPr>
          <p:spPr>
            <a:xfrm flipH="1" flipV="1">
              <a:off x="4250059" y="4097782"/>
              <a:ext cx="1906118" cy="119710"/>
            </a:xfrm>
            <a:prstGeom prst="straightConnector1">
              <a:avLst/>
            </a:prstGeom>
            <a:ln>
              <a:solidFill>
                <a:srgbClr val="66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/>
            <p:nvPr/>
          </p:nvCxnSpPr>
          <p:spPr>
            <a:xfrm flipH="1">
              <a:off x="5868144" y="4241068"/>
              <a:ext cx="288033" cy="177411"/>
            </a:xfrm>
            <a:prstGeom prst="straightConnector1">
              <a:avLst/>
            </a:prstGeom>
            <a:ln>
              <a:solidFill>
                <a:srgbClr val="66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3" descr="gn_meba_sfp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51" y="108722"/>
            <a:ext cx="4757144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053" y="162722"/>
            <a:ext cx="1434181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11560" y="1125860"/>
            <a:ext cx="8496944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200"/>
              </a:spcAft>
            </a:pPr>
            <a:r>
              <a:rPr lang="fr-FR" b="1" dirty="0" smtClean="0">
                <a:solidFill>
                  <a:srgbClr val="008000"/>
                </a:solidFill>
                <a:latin typeface="+mn-lt"/>
              </a:rPr>
              <a:t>L’ensemble des ouvrages du GN-MEBA</a:t>
            </a:r>
            <a:endParaRPr lang="fr-FR" b="1" dirty="0">
              <a:solidFill>
                <a:srgbClr val="FF3300"/>
              </a:solidFill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b="1" dirty="0">
                <a:latin typeface="Arial Narrow" panose="020B0606020202030204" pitchFamily="34" charset="0"/>
              </a:rPr>
              <a:t>- Microscopie électronique à balayage et Microanalyses (</a:t>
            </a:r>
            <a:r>
              <a:rPr lang="fr-FR" sz="1600" b="1" dirty="0" smtClean="0">
                <a:latin typeface="Arial Narrow" panose="020B0606020202030204" pitchFamily="34" charset="0"/>
              </a:rPr>
              <a:t>2018</a:t>
            </a:r>
            <a:r>
              <a:rPr lang="fr-FR" sz="1600" b="1" dirty="0">
                <a:latin typeface="Arial Narrow" panose="020B0606020202030204" pitchFamily="34" charset="0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fr-FR" sz="1600" b="1" dirty="0" smtClean="0">
                <a:latin typeface="Arial Narrow" panose="020B0606020202030204" pitchFamily="34" charset="0"/>
              </a:rPr>
              <a:t>-</a:t>
            </a:r>
            <a:r>
              <a:rPr lang="fr-FR" sz="1600" dirty="0" smtClean="0">
                <a:latin typeface="Arial Narrow" panose="020B0606020202030204" pitchFamily="34" charset="0"/>
              </a:rPr>
              <a:t> </a:t>
            </a:r>
            <a:r>
              <a:rPr lang="fr-FR" sz="1600" b="1" dirty="0">
                <a:latin typeface="Arial Narrow" panose="020B0606020202030204" pitchFamily="34" charset="0"/>
              </a:rPr>
              <a:t>EBSD : Analyse par diffraction des électrons </a:t>
            </a:r>
            <a:r>
              <a:rPr lang="fr-FR" sz="1600" b="1" dirty="0" smtClean="0">
                <a:latin typeface="Arial Narrow" panose="020B0606020202030204" pitchFamily="34" charset="0"/>
              </a:rPr>
              <a:t>rétrodiffusés (2015), </a:t>
            </a:r>
            <a:r>
              <a:rPr lang="fr-FR" sz="1600" dirty="0" smtClean="0">
                <a:latin typeface="Arial Narrow" panose="020B0606020202030204" pitchFamily="34" charset="0"/>
              </a:rPr>
              <a:t>Applications </a:t>
            </a:r>
            <a:r>
              <a:rPr lang="fr-FR" sz="1600" dirty="0">
                <a:latin typeface="Arial Narrow" panose="020B0606020202030204" pitchFamily="34" charset="0"/>
              </a:rPr>
              <a:t>et </a:t>
            </a:r>
            <a:r>
              <a:rPr lang="fr-FR" sz="1600" dirty="0" smtClean="0">
                <a:latin typeface="Arial Narrow" panose="020B0606020202030204" pitchFamily="34" charset="0"/>
              </a:rPr>
              <a:t>techniques couplées</a:t>
            </a:r>
          </a:p>
          <a:p>
            <a:pPr eaLnBrk="1" hangingPunct="1">
              <a:spcBef>
                <a:spcPct val="50000"/>
              </a:spcBef>
            </a:pPr>
            <a:r>
              <a:rPr lang="fr-FR" sz="1600" b="1" dirty="0" smtClean="0">
                <a:latin typeface="Arial Narrow" panose="020B0606020202030204" pitchFamily="34" charset="0"/>
              </a:rPr>
              <a:t>- Préparation </a:t>
            </a:r>
            <a:r>
              <a:rPr lang="fr-FR" sz="1600" b="1" dirty="0">
                <a:latin typeface="Arial Narrow" panose="020B0606020202030204" pitchFamily="34" charset="0"/>
              </a:rPr>
              <a:t>des échantillons pour MEB et </a:t>
            </a:r>
            <a:r>
              <a:rPr lang="fr-FR" sz="1600" b="1" dirty="0" smtClean="0">
                <a:latin typeface="Arial Narrow" panose="020B0606020202030204" pitchFamily="34" charset="0"/>
              </a:rPr>
              <a:t>Microanalyses (2011)</a:t>
            </a:r>
            <a:endParaRPr lang="fr-FR" sz="1600" b="1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 smtClean="0">
                <a:latin typeface="Arial Narrow" panose="020B0606020202030204" pitchFamily="34" charset="0"/>
              </a:rPr>
              <a:t>- Microanalyse X par sonde électronique : méthodes de Monte-Carlo et modèles de correction (72)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600" dirty="0" smtClean="0">
                <a:latin typeface="Arial Narrow" panose="020B0606020202030204" pitchFamily="34" charset="0"/>
              </a:rPr>
              <a:t> </a:t>
            </a:r>
            <a:r>
              <a:rPr lang="fr-FR" sz="1600" dirty="0">
                <a:latin typeface="Arial Narrow" panose="020B0606020202030204" pitchFamily="34" charset="0"/>
              </a:rPr>
              <a:t>Les </a:t>
            </a:r>
            <a:r>
              <a:rPr lang="fr-FR" sz="1600" dirty="0" smtClean="0">
                <a:latin typeface="Arial Narrow" panose="020B0606020202030204" pitchFamily="34" charset="0"/>
              </a:rPr>
              <a:t>nouvelles </a:t>
            </a:r>
            <a:r>
              <a:rPr lang="fr-FR" sz="1600" dirty="0">
                <a:latin typeface="Arial Narrow" panose="020B0606020202030204" pitchFamily="34" charset="0"/>
              </a:rPr>
              <a:t>microscopies </a:t>
            </a:r>
            <a:r>
              <a:rPr lang="fr-FR" sz="1600" dirty="0" smtClean="0">
                <a:latin typeface="Arial Narrow" panose="020B0606020202030204" pitchFamily="34" charset="0"/>
              </a:rPr>
              <a:t>(32)</a:t>
            </a:r>
            <a:endParaRPr lang="fr-FR" sz="16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600" dirty="0">
                <a:latin typeface="Arial Narrow" panose="020B0606020202030204" pitchFamily="34" charset="0"/>
              </a:rPr>
              <a:t> Les </a:t>
            </a:r>
            <a:r>
              <a:rPr lang="fr-FR" sz="1600" dirty="0" smtClean="0">
                <a:latin typeface="Arial Narrow" panose="020B0606020202030204" pitchFamily="34" charset="0"/>
              </a:rPr>
              <a:t>nouvelles </a:t>
            </a:r>
            <a:r>
              <a:rPr lang="fr-FR" sz="1600" dirty="0">
                <a:latin typeface="Arial Narrow" panose="020B0606020202030204" pitchFamily="34" charset="0"/>
              </a:rPr>
              <a:t>techniques de micro et </a:t>
            </a:r>
            <a:r>
              <a:rPr lang="fr-FR" sz="1600" dirty="0" smtClean="0">
                <a:latin typeface="Arial Narrow" panose="020B0606020202030204" pitchFamily="34" charset="0"/>
              </a:rPr>
              <a:t>nano-analyse (15)</a:t>
            </a:r>
            <a:endParaRPr lang="fr-FR" sz="16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600" b="1" dirty="0" smtClean="0">
                <a:solidFill>
                  <a:srgbClr val="626262"/>
                </a:solidFill>
                <a:latin typeface="Arial Narrow" panose="020B0606020202030204" pitchFamily="34" charset="0"/>
              </a:rPr>
              <a:t> </a:t>
            </a:r>
            <a:r>
              <a:rPr lang="fr-FR" sz="1600" dirty="0">
                <a:solidFill>
                  <a:srgbClr val="626262"/>
                </a:solidFill>
                <a:latin typeface="Arial Narrow" panose="020B0606020202030204" pitchFamily="34" charset="0"/>
              </a:rPr>
              <a:t>Microscopie électronique à balayage et Microanalyses (</a:t>
            </a:r>
            <a:r>
              <a:rPr lang="fr-FR" sz="1400" dirty="0">
                <a:solidFill>
                  <a:srgbClr val="626262"/>
                </a:solidFill>
                <a:latin typeface="Arial Narrow" panose="020B0606020202030204" pitchFamily="34" charset="0"/>
              </a:rPr>
              <a:t>2008 </a:t>
            </a:r>
            <a:r>
              <a:rPr lang="fr-FR" sz="1400" i="1" dirty="0">
                <a:solidFill>
                  <a:srgbClr val="626262"/>
                </a:solidFill>
                <a:latin typeface="Arial Narrow" panose="020B0606020202030204" pitchFamily="34" charset="0"/>
              </a:rPr>
              <a:t>– offre spéciale pour </a:t>
            </a:r>
            <a:r>
              <a:rPr lang="fr-FR" sz="1600" i="1" dirty="0" err="1">
                <a:solidFill>
                  <a:srgbClr val="626262"/>
                </a:solidFill>
                <a:latin typeface="Arial Narrow" panose="020B0606020202030204" pitchFamily="34" charset="0"/>
              </a:rPr>
              <a:t>qques</a:t>
            </a:r>
            <a:r>
              <a:rPr lang="fr-FR" sz="1600" i="1" dirty="0">
                <a:solidFill>
                  <a:srgbClr val="626262"/>
                </a:solidFill>
                <a:latin typeface="Arial Narrow" panose="020B0606020202030204" pitchFamily="34" charset="0"/>
              </a:rPr>
              <a:t> défraichis!</a:t>
            </a:r>
            <a:r>
              <a:rPr lang="fr-FR" sz="1600" dirty="0">
                <a:solidFill>
                  <a:srgbClr val="626262"/>
                </a:solidFill>
                <a:latin typeface="Arial Narrow" panose="020B0606020202030204" pitchFamily="34" charset="0"/>
              </a:rPr>
              <a:t> )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fr-FR" sz="1600" dirty="0">
                <a:solidFill>
                  <a:schemeClr val="accent3">
                    <a:lumMod val="65000"/>
                  </a:schemeClr>
                </a:solidFill>
                <a:latin typeface="Arial Narrow" panose="020B0606020202030204" pitchFamily="34" charset="0"/>
              </a:rPr>
              <a:t>L'analyse EBSD : </a:t>
            </a:r>
            <a:r>
              <a:rPr lang="fr-FR" sz="1600" dirty="0">
                <a:solidFill>
                  <a:srgbClr val="A6A6A6"/>
                </a:solidFill>
                <a:latin typeface="Arial Narrow" panose="020B0606020202030204" pitchFamily="34" charset="0"/>
              </a:rPr>
              <a:t>Principes et applications </a:t>
            </a:r>
            <a:r>
              <a:rPr lang="fr-FR" sz="1600" i="1" dirty="0">
                <a:solidFill>
                  <a:srgbClr val="A6A6A6"/>
                </a:solidFill>
                <a:latin typeface="Arial Narrow" panose="020B0606020202030204" pitchFamily="34" charset="0"/>
              </a:rPr>
              <a:t>(épuisé</a:t>
            </a:r>
            <a:r>
              <a:rPr lang="fr-FR" sz="1600" i="1" dirty="0" smtClean="0">
                <a:solidFill>
                  <a:schemeClr val="accent3">
                    <a:lumMod val="65000"/>
                  </a:schemeClr>
                </a:solidFill>
                <a:latin typeface="Arial Narrow" panose="020B0606020202030204" pitchFamily="34" charset="0"/>
              </a:rPr>
              <a:t>)</a:t>
            </a:r>
            <a:endParaRPr lang="fr-FR" sz="1600" dirty="0" smtClean="0">
              <a:solidFill>
                <a:schemeClr val="accent3">
                  <a:lumMod val="65000"/>
                </a:schemeClr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600" dirty="0" smtClean="0">
                <a:solidFill>
                  <a:srgbClr val="A6A6A6"/>
                </a:solidFill>
                <a:latin typeface="Arial Narrow" panose="020B0606020202030204" pitchFamily="34" charset="0"/>
              </a:rPr>
              <a:t> Traitement </a:t>
            </a:r>
            <a:r>
              <a:rPr lang="fr-FR" sz="1600" dirty="0">
                <a:solidFill>
                  <a:srgbClr val="A6A6A6"/>
                </a:solidFill>
                <a:latin typeface="Arial Narrow" panose="020B0606020202030204" pitchFamily="34" charset="0"/>
              </a:rPr>
              <a:t>d'images en microscopie à balayage et en microanalyse </a:t>
            </a:r>
            <a:r>
              <a:rPr lang="fr-FR" sz="1600" i="1" dirty="0" smtClean="0">
                <a:solidFill>
                  <a:srgbClr val="A6A6A6"/>
                </a:solidFill>
                <a:latin typeface="Arial Narrow" panose="020B0606020202030204" pitchFamily="34" charset="0"/>
              </a:rPr>
              <a:t>(épuisé)</a:t>
            </a:r>
            <a:endParaRPr lang="fr-FR" sz="1600" i="1" dirty="0">
              <a:solidFill>
                <a:srgbClr val="A6A6A6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600" dirty="0">
                <a:solidFill>
                  <a:srgbClr val="A6A6A6"/>
                </a:solidFill>
                <a:latin typeface="Arial Narrow" panose="020B0606020202030204" pitchFamily="34" charset="0"/>
              </a:rPr>
              <a:t> Pratique du microscope électronique à balayage </a:t>
            </a:r>
            <a:r>
              <a:rPr lang="fr-FR" sz="1600" i="1" dirty="0" smtClean="0">
                <a:solidFill>
                  <a:srgbClr val="A6A6A6"/>
                </a:solidFill>
                <a:latin typeface="Arial Narrow" panose="020B0606020202030204" pitchFamily="34" charset="0"/>
              </a:rPr>
              <a:t>(épuisé)</a:t>
            </a:r>
            <a:endParaRPr lang="fr-FR" sz="1600" i="1" dirty="0">
              <a:solidFill>
                <a:srgbClr val="A6A6A6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 smtClean="0">
                <a:solidFill>
                  <a:srgbClr val="B2B2B2"/>
                </a:solidFill>
                <a:latin typeface="Arial Narrow" panose="020B0606020202030204" pitchFamily="34" charset="0"/>
              </a:rPr>
              <a:t>- </a:t>
            </a:r>
            <a:r>
              <a:rPr lang="fr-FR" sz="1600" dirty="0">
                <a:solidFill>
                  <a:srgbClr val="A6A6A6"/>
                </a:solidFill>
                <a:latin typeface="Arial Narrow" panose="020B0606020202030204" pitchFamily="34" charset="0"/>
              </a:rPr>
              <a:t>Travaux pratiques de microscopie électronique à balayage et de microanalyse X  </a:t>
            </a:r>
            <a:r>
              <a:rPr lang="fr-FR" sz="1600" i="1" dirty="0">
                <a:solidFill>
                  <a:srgbClr val="A6A6A6"/>
                </a:solidFill>
                <a:latin typeface="Arial Narrow" panose="020B0606020202030204" pitchFamily="34" charset="0"/>
              </a:rPr>
              <a:t>(épuisé)</a:t>
            </a:r>
          </a:p>
          <a:p>
            <a:pPr eaLnBrk="1" hangingPunct="1">
              <a:spcBef>
                <a:spcPct val="50000"/>
              </a:spcBef>
            </a:pPr>
            <a:r>
              <a:rPr lang="fr-FR" sz="1600" dirty="0" smtClean="0">
                <a:solidFill>
                  <a:srgbClr val="B2B2B2"/>
                </a:solidFill>
                <a:latin typeface="Arial Narrow" panose="020B0606020202030204" pitchFamily="34" charset="0"/>
              </a:rPr>
              <a:t>- Microanalyse </a:t>
            </a:r>
            <a:r>
              <a:rPr lang="fr-FR" sz="1600" dirty="0">
                <a:solidFill>
                  <a:srgbClr val="B2B2B2"/>
                </a:solidFill>
                <a:latin typeface="Arial Narrow" panose="020B0606020202030204" pitchFamily="34" charset="0"/>
              </a:rPr>
              <a:t>par sonde électronique : aspects </a:t>
            </a:r>
            <a:r>
              <a:rPr lang="fr-FR" sz="1600" dirty="0" smtClean="0">
                <a:solidFill>
                  <a:srgbClr val="B2B2B2"/>
                </a:solidFill>
                <a:latin typeface="Arial Narrow" panose="020B0606020202030204" pitchFamily="34" charset="0"/>
              </a:rPr>
              <a:t>quantitatifs </a:t>
            </a:r>
            <a:r>
              <a:rPr lang="fr-FR" sz="1600" i="1" dirty="0">
                <a:solidFill>
                  <a:srgbClr val="B2B2B2"/>
                </a:solidFill>
                <a:latin typeface="Arial Narrow" panose="020B0606020202030204" pitchFamily="34" charset="0"/>
              </a:rPr>
              <a:t>(épuisé</a:t>
            </a:r>
            <a:r>
              <a:rPr lang="fr-FR" sz="1600" i="1" dirty="0" smtClean="0">
                <a:solidFill>
                  <a:srgbClr val="B2B2B2"/>
                </a:solidFill>
                <a:latin typeface="Arial Narrow" panose="020B0606020202030204" pitchFamily="34" charset="0"/>
              </a:rPr>
              <a:t>)</a:t>
            </a:r>
            <a:endParaRPr lang="fr-FR" sz="1600" i="1" dirty="0">
              <a:solidFill>
                <a:srgbClr val="B2B2B2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600" dirty="0">
                <a:solidFill>
                  <a:srgbClr val="B2B2B2"/>
                </a:solidFill>
                <a:latin typeface="Arial Narrow" panose="020B0606020202030204" pitchFamily="34" charset="0"/>
              </a:rPr>
              <a:t> Microanalyse par sonde électronique : spectrométrie de rayons </a:t>
            </a:r>
            <a:r>
              <a:rPr lang="fr-FR" sz="1600" dirty="0" smtClean="0">
                <a:solidFill>
                  <a:srgbClr val="B2B2B2"/>
                </a:solidFill>
                <a:latin typeface="Arial Narrow" panose="020B0606020202030204" pitchFamily="34" charset="0"/>
              </a:rPr>
              <a:t>X </a:t>
            </a:r>
            <a:r>
              <a:rPr lang="fr-FR" sz="1600" i="1" dirty="0">
                <a:solidFill>
                  <a:srgbClr val="B2B2B2"/>
                </a:solidFill>
                <a:latin typeface="Arial Narrow" panose="020B0606020202030204" pitchFamily="34" charset="0"/>
              </a:rPr>
              <a:t>(épuisé</a:t>
            </a:r>
            <a:r>
              <a:rPr lang="fr-FR" sz="1600" i="1" dirty="0" smtClean="0">
                <a:solidFill>
                  <a:srgbClr val="B2B2B2"/>
                </a:solidFill>
                <a:latin typeface="Arial Narrow" panose="020B0606020202030204" pitchFamily="34" charset="0"/>
              </a:rPr>
              <a:t>)</a:t>
            </a:r>
            <a:endParaRPr lang="fr-FR" sz="1600" i="1" dirty="0">
              <a:solidFill>
                <a:srgbClr val="B2B2B2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600" dirty="0">
                <a:solidFill>
                  <a:srgbClr val="B2B2B2"/>
                </a:solidFill>
                <a:latin typeface="Arial Narrow" panose="020B0606020202030204" pitchFamily="34" charset="0"/>
              </a:rPr>
              <a:t> Microscopie électronique à balayage </a:t>
            </a:r>
            <a:r>
              <a:rPr lang="fr-FR" sz="1600" dirty="0" smtClean="0">
                <a:solidFill>
                  <a:srgbClr val="B2B2B2"/>
                </a:solidFill>
                <a:latin typeface="Arial Narrow" panose="020B0606020202030204" pitchFamily="34" charset="0"/>
              </a:rPr>
              <a:t>1978 </a:t>
            </a:r>
            <a:r>
              <a:rPr lang="fr-FR" sz="1600" i="1" dirty="0" smtClean="0">
                <a:solidFill>
                  <a:srgbClr val="B2B2B2"/>
                </a:solidFill>
                <a:latin typeface="Arial Narrow" panose="020B0606020202030204" pitchFamily="34" charset="0"/>
              </a:rPr>
              <a:t>(épuisé version française et anglaise)</a:t>
            </a:r>
            <a:endParaRPr lang="fr-FR" sz="1600" dirty="0">
              <a:solidFill>
                <a:srgbClr val="B2B2B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79512" y="1556792"/>
            <a:ext cx="8712968" cy="262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40000"/>
              </a:lnSpc>
            </a:pPr>
            <a:r>
              <a:rPr lang="fr-FR" dirty="0">
                <a:solidFill>
                  <a:srgbClr val="008000"/>
                </a:solidFill>
              </a:rPr>
              <a:t>Le suivi de nos activités est sur le site </a:t>
            </a:r>
            <a:r>
              <a:rPr lang="fr-FR" dirty="0" smtClean="0">
                <a:solidFill>
                  <a:srgbClr val="008000"/>
                </a:solidFill>
              </a:rPr>
              <a:t>Internet</a:t>
            </a:r>
          </a:p>
          <a:p>
            <a:pPr algn="ctr" eaLnBrk="1" hangingPunct="1">
              <a:lnSpc>
                <a:spcPct val="140000"/>
              </a:lnSpc>
            </a:pPr>
            <a:endParaRPr lang="fr-FR" dirty="0" smtClean="0"/>
          </a:p>
          <a:p>
            <a:pPr algn="ctr" eaLnBrk="1" hangingPunct="1"/>
            <a:r>
              <a:rPr lang="fr-FR" sz="2400" b="1" u="sng" dirty="0" smtClean="0">
                <a:solidFill>
                  <a:srgbClr val="FF0000"/>
                </a:solidFill>
              </a:rPr>
              <a:t>www.gn-meba.org</a:t>
            </a:r>
            <a:endParaRPr lang="fr-FR" sz="2400" b="1" u="sng" dirty="0">
              <a:solidFill>
                <a:srgbClr val="FF0000"/>
              </a:solidFill>
            </a:endParaRPr>
          </a:p>
          <a:p>
            <a:pPr algn="ctr" eaLnBrk="1" hangingPunct="1"/>
            <a:endParaRPr lang="fr-FR" dirty="0">
              <a:solidFill>
                <a:srgbClr val="008000"/>
              </a:solidFill>
            </a:endParaRPr>
          </a:p>
          <a:p>
            <a:pPr algn="ctr" eaLnBrk="1" hangingPunct="1"/>
            <a:r>
              <a:rPr lang="fr-FR" dirty="0"/>
              <a:t>(Rubriques : réunions, </a:t>
            </a:r>
            <a:r>
              <a:rPr lang="fr-FR" dirty="0" smtClean="0"/>
              <a:t>enquêtes</a:t>
            </a:r>
            <a:r>
              <a:rPr lang="fr-FR" dirty="0"/>
              <a:t>, </a:t>
            </a:r>
            <a:r>
              <a:rPr lang="fr-FR" dirty="0" smtClean="0"/>
              <a:t>ouvrages, publications</a:t>
            </a:r>
            <a:r>
              <a:rPr lang="fr-FR" dirty="0"/>
              <a:t>, annonces, </a:t>
            </a:r>
            <a:r>
              <a:rPr lang="fr-FR" u="sng" dirty="0" smtClean="0"/>
              <a:t>évènements fournisseurs</a:t>
            </a:r>
            <a:r>
              <a:rPr lang="fr-FR" dirty="0" smtClean="0"/>
              <a:t>, etc</a:t>
            </a:r>
            <a:r>
              <a:rPr lang="fr-FR" dirty="0"/>
              <a:t>.)</a:t>
            </a:r>
            <a:endParaRPr lang="fr-FR" dirty="0" smtClean="0"/>
          </a:p>
          <a:p>
            <a:pPr algn="ctr" eaLnBrk="1" hangingPunct="1"/>
            <a:endParaRPr lang="fr-FR" dirty="0" smtClean="0"/>
          </a:p>
          <a:p>
            <a:pPr algn="ctr" eaLnBrk="1" hangingPunct="1"/>
            <a:endParaRPr lang="fr-FR" dirty="0" smtClean="0">
              <a:solidFill>
                <a:srgbClr val="008000"/>
              </a:solidFill>
            </a:endParaRPr>
          </a:p>
        </p:txBody>
      </p:sp>
      <p:pic>
        <p:nvPicPr>
          <p:cNvPr id="4" name="Picture 3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258" y="116632"/>
            <a:ext cx="6696000" cy="101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971970" y="3965991"/>
            <a:ext cx="5184576" cy="1200329"/>
          </a:xfrm>
          <a:prstGeom prst="rect">
            <a:avLst/>
          </a:prstGeom>
          <a:solidFill>
            <a:srgbClr val="FFFF66"/>
          </a:solidFill>
          <a:effectLst>
            <a:innerShdw blurRad="190500">
              <a:srgbClr val="C00000"/>
            </a:inn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dirty="0"/>
              <a:t>N’oubliez pas le </a:t>
            </a:r>
            <a:r>
              <a:rPr lang="fr-FR" b="1" dirty="0"/>
              <a:t>FORUM </a:t>
            </a:r>
            <a:r>
              <a:rPr lang="fr-FR" dirty="0"/>
              <a:t>pour </a:t>
            </a:r>
            <a:endParaRPr lang="fr-FR" dirty="0" smtClean="0"/>
          </a:p>
          <a:p>
            <a:pPr algn="ctr">
              <a:lnSpc>
                <a:spcPct val="200000"/>
              </a:lnSpc>
            </a:pPr>
            <a:r>
              <a:rPr lang="fr-FR" dirty="0" smtClean="0"/>
              <a:t>poser </a:t>
            </a:r>
            <a:r>
              <a:rPr lang="fr-FR" dirty="0"/>
              <a:t>vos questions </a:t>
            </a:r>
            <a:r>
              <a:rPr lang="fr-FR" dirty="0" smtClean="0"/>
              <a:t>ou </a:t>
            </a:r>
            <a:r>
              <a:rPr lang="fr-FR" dirty="0"/>
              <a:t>trouver </a:t>
            </a:r>
            <a:r>
              <a:rPr lang="fr-FR" dirty="0" smtClean="0"/>
              <a:t>des réponses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050" y="548680"/>
            <a:ext cx="6667471" cy="562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20481219">
            <a:off x="2640800" y="2928820"/>
            <a:ext cx="4176913" cy="6014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noFill/>
          </a:ln>
          <a:effectLst>
            <a:innerShdw blurRad="114300">
              <a:prstClr val="black"/>
            </a:innerShdw>
          </a:effectLst>
        </p:spPr>
        <p:txBody>
          <a:bodyPr wrap="none" lIns="91440" tIns="0" rIns="91440" bIns="108000">
            <a:spAutoFit/>
          </a:bodyPr>
          <a:lstStyle/>
          <a:p>
            <a:pPr algn="ctr" eaLnBrk="1" hangingPunct="1"/>
            <a:r>
              <a:rPr lang="fr-FR" sz="3200" b="1" dirty="0" smtClean="0">
                <a:ln w="18000">
                  <a:solidFill>
                    <a:srgbClr val="3333FF"/>
                  </a:solidFill>
                  <a:prstDash val="solid"/>
                  <a:miter lim="800000"/>
                </a:ln>
                <a:noFill/>
              </a:rPr>
              <a:t>  </a:t>
            </a:r>
            <a:r>
              <a:rPr lang="fr-FR" sz="3200" b="1" u="sng" dirty="0" smtClean="0">
                <a:ln w="18000">
                  <a:solidFill>
                    <a:srgbClr val="3333FF"/>
                  </a:solidFill>
                  <a:prstDash val="solid"/>
                  <a:miter lim="800000"/>
                </a:ln>
                <a:noFill/>
                <a:hlinkClick r:id="rId3"/>
              </a:rPr>
              <a:t>www.gn-me</a:t>
            </a:r>
            <a:r>
              <a:rPr lang="fr-FR" sz="3200" b="1" dirty="0" smtClean="0">
                <a:ln w="18000">
                  <a:solidFill>
                    <a:srgbClr val="3333FF"/>
                  </a:solidFill>
                  <a:prstDash val="solid"/>
                  <a:miter lim="800000"/>
                </a:ln>
                <a:noFill/>
                <a:hlinkClick r:id="rId3"/>
              </a:rPr>
              <a:t>b</a:t>
            </a:r>
            <a:r>
              <a:rPr lang="fr-FR" sz="3200" b="1" u="sng" dirty="0" smtClean="0">
                <a:ln w="18000">
                  <a:solidFill>
                    <a:srgbClr val="3333FF"/>
                  </a:solidFill>
                  <a:prstDash val="solid"/>
                  <a:miter lim="800000"/>
                </a:ln>
                <a:noFill/>
                <a:hlinkClick r:id="rId3"/>
              </a:rPr>
              <a:t>a.org</a:t>
            </a:r>
            <a:r>
              <a:rPr lang="fr-FR" sz="3200" b="1" dirty="0" smtClean="0">
                <a:ln w="18000">
                  <a:solidFill>
                    <a:srgbClr val="3333FF"/>
                  </a:solidFill>
                  <a:prstDash val="solid"/>
                  <a:miter lim="800000"/>
                </a:ln>
                <a:noFill/>
              </a:rPr>
              <a:t>  </a:t>
            </a:r>
            <a:endParaRPr lang="fr-FR" sz="4000" b="1" dirty="0">
              <a:ln w="18000">
                <a:solidFill>
                  <a:srgbClr val="3333FF"/>
                </a:solidFill>
                <a:prstDash val="solid"/>
                <a:miter lim="800000"/>
              </a:ln>
              <a:noFill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3298158" y="4869027"/>
            <a:ext cx="2520280" cy="36004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EEC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6802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763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2754154" y="2349500"/>
            <a:ext cx="3775393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400" u="sng" dirty="0">
                <a:solidFill>
                  <a:srgbClr val="008000"/>
                </a:solidFill>
                <a:latin typeface="Arial Black" pitchFamily="34" charset="0"/>
              </a:rPr>
              <a:t>BILAN FINANCIER</a:t>
            </a:r>
          </a:p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400" dirty="0">
                <a:solidFill>
                  <a:srgbClr val="008000"/>
                </a:solidFill>
                <a:latin typeface="Arial Black" pitchFamily="34" charset="0"/>
              </a:rPr>
              <a:t>Exercice </a:t>
            </a:r>
            <a:r>
              <a:rPr lang="fr-FR" sz="2400" dirty="0" smtClean="0">
                <a:solidFill>
                  <a:srgbClr val="008000"/>
                </a:solidFill>
                <a:latin typeface="Arial Black" pitchFamily="34" charset="0"/>
              </a:rPr>
              <a:t>2017 </a:t>
            </a:r>
            <a:r>
              <a:rPr lang="fr-FR" sz="2400" dirty="0">
                <a:solidFill>
                  <a:srgbClr val="008000"/>
                </a:solidFill>
                <a:latin typeface="Arial Black" pitchFamily="34" charset="0"/>
              </a:rPr>
              <a:t>– </a:t>
            </a:r>
            <a:r>
              <a:rPr lang="fr-FR" sz="2400" dirty="0" smtClean="0">
                <a:solidFill>
                  <a:srgbClr val="008000"/>
                </a:solidFill>
                <a:latin typeface="Arial Black" pitchFamily="34" charset="0"/>
              </a:rPr>
              <a:t>2018</a:t>
            </a:r>
            <a:endParaRPr lang="fr-FR" sz="2400" dirty="0">
              <a:solidFill>
                <a:srgbClr val="008000"/>
              </a:solidFill>
              <a:latin typeface="Arial Black" pitchFamily="34" charset="0"/>
            </a:endParaRPr>
          </a:p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1600" i="1" dirty="0">
                <a:solidFill>
                  <a:srgbClr val="008000"/>
                </a:solidFill>
              </a:rPr>
              <a:t>(1</a:t>
            </a:r>
            <a:r>
              <a:rPr lang="fr-FR" sz="1600" i="1" baseline="30000" dirty="0">
                <a:solidFill>
                  <a:srgbClr val="008000"/>
                </a:solidFill>
              </a:rPr>
              <a:t>er</a:t>
            </a:r>
            <a:r>
              <a:rPr lang="fr-FR" sz="1600" i="1" dirty="0">
                <a:solidFill>
                  <a:srgbClr val="008000"/>
                </a:solidFill>
              </a:rPr>
              <a:t> octobre </a:t>
            </a:r>
            <a:r>
              <a:rPr lang="fr-FR" sz="1600" i="1" dirty="0" smtClean="0">
                <a:solidFill>
                  <a:srgbClr val="008000"/>
                </a:solidFill>
              </a:rPr>
              <a:t>2017 - 30 </a:t>
            </a:r>
            <a:r>
              <a:rPr lang="fr-FR" sz="1600" i="1" dirty="0">
                <a:solidFill>
                  <a:srgbClr val="008000"/>
                </a:solidFill>
              </a:rPr>
              <a:t>septembre </a:t>
            </a:r>
            <a:r>
              <a:rPr lang="fr-FR" sz="1600" i="1" dirty="0" smtClean="0">
                <a:solidFill>
                  <a:srgbClr val="008000"/>
                </a:solidFill>
              </a:rPr>
              <a:t>2018)</a:t>
            </a:r>
            <a:endParaRPr lang="fr-FR" sz="1600" i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4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2875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84177" y="2132856"/>
            <a:ext cx="8784976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ts val="600"/>
              </a:spcAft>
              <a:buFontTx/>
              <a:buChar char="•"/>
            </a:pPr>
            <a:r>
              <a:rPr lang="fr-FR" sz="1400" dirty="0" smtClean="0">
                <a:solidFill>
                  <a:srgbClr val="008000"/>
                </a:solidFill>
                <a:latin typeface="+mn-lt"/>
              </a:rPr>
              <a:t> Le GN-MEBA est associé à la SFP (Société Française de Physique) </a:t>
            </a:r>
          </a:p>
          <a:p>
            <a:pPr eaLnBrk="1" hangingPunct="1">
              <a:lnSpc>
                <a:spcPct val="120000"/>
              </a:lnSpc>
              <a:spcAft>
                <a:spcPts val="600"/>
              </a:spcAft>
              <a:buFontTx/>
              <a:buChar char="•"/>
            </a:pPr>
            <a:r>
              <a:rPr lang="fr-FR" sz="1400" dirty="0" smtClean="0">
                <a:solidFill>
                  <a:srgbClr val="008000"/>
                </a:solidFill>
                <a:latin typeface="+mn-lt"/>
              </a:rPr>
              <a:t> Le </a:t>
            </a:r>
            <a:r>
              <a:rPr lang="fr-FR" sz="1400" dirty="0">
                <a:solidFill>
                  <a:srgbClr val="008000"/>
                </a:solidFill>
                <a:latin typeface="+mn-lt"/>
              </a:rPr>
              <a:t>GN-MEBA gère </a:t>
            </a:r>
            <a:r>
              <a:rPr lang="fr-FR" sz="1400" dirty="0" smtClean="0">
                <a:solidFill>
                  <a:srgbClr val="008000"/>
                </a:solidFill>
                <a:latin typeface="+mn-lt"/>
              </a:rPr>
              <a:t>et reçoit les cotisations et en reverse 35% à la SFP.</a:t>
            </a:r>
          </a:p>
          <a:p>
            <a:pPr marL="457200" lvl="1" indent="0" eaLnBrk="1" hangingPunct="1">
              <a:lnSpc>
                <a:spcPct val="120000"/>
              </a:lnSpc>
              <a:spcAft>
                <a:spcPts val="600"/>
              </a:spcAft>
            </a:pPr>
            <a:r>
              <a:rPr lang="fr-FR" sz="1400" dirty="0" smtClean="0">
                <a:solidFill>
                  <a:srgbClr val="008000"/>
                </a:solidFill>
                <a:latin typeface="+mn-lt"/>
                <a:sym typeface="Wingdings" pitchFamily="2" charset="2"/>
              </a:rPr>
              <a:t> </a:t>
            </a:r>
            <a:r>
              <a:rPr lang="fr-FR" sz="1400" dirty="0" smtClean="0">
                <a:solidFill>
                  <a:srgbClr val="008000"/>
                </a:solidFill>
                <a:latin typeface="+mn-lt"/>
              </a:rPr>
              <a:t>Les </a:t>
            </a:r>
            <a:r>
              <a:rPr lang="fr-FR" sz="1400" dirty="0">
                <a:solidFill>
                  <a:srgbClr val="008000"/>
                </a:solidFill>
                <a:latin typeface="+mn-lt"/>
              </a:rPr>
              <a:t>membres cotisants du GN-MEBA </a:t>
            </a:r>
            <a:r>
              <a:rPr lang="fr-FR" sz="1400" dirty="0" smtClean="0">
                <a:solidFill>
                  <a:srgbClr val="008000"/>
                </a:solidFill>
                <a:latin typeface="+mn-lt"/>
              </a:rPr>
              <a:t>sont membres SFP</a:t>
            </a:r>
            <a:r>
              <a:rPr lang="fr-FR" sz="1400" dirty="0">
                <a:solidFill>
                  <a:srgbClr val="008000"/>
                </a:solidFill>
                <a:latin typeface="+mn-lt"/>
              </a:rPr>
              <a:t>.</a:t>
            </a:r>
          </a:p>
          <a:p>
            <a:pPr eaLnBrk="1" hangingPunct="1">
              <a:lnSpc>
                <a:spcPct val="120000"/>
              </a:lnSpc>
              <a:spcAft>
                <a:spcPts val="600"/>
              </a:spcAft>
              <a:buFontTx/>
              <a:buChar char="•"/>
            </a:pPr>
            <a:r>
              <a:rPr lang="fr-FR" sz="1400" b="1" dirty="0" smtClean="0">
                <a:solidFill>
                  <a:srgbClr val="008000"/>
                </a:solidFill>
                <a:latin typeface="+mn-lt"/>
              </a:rPr>
              <a:t> Le </a:t>
            </a:r>
            <a:r>
              <a:rPr lang="fr-FR" sz="1400" b="1" dirty="0">
                <a:solidFill>
                  <a:srgbClr val="008000"/>
                </a:solidFill>
                <a:latin typeface="+mn-lt"/>
              </a:rPr>
              <a:t>montant de la cotisation GN-MEBA </a:t>
            </a:r>
            <a:r>
              <a:rPr lang="fr-FR" sz="1400" b="1" dirty="0" smtClean="0">
                <a:solidFill>
                  <a:srgbClr val="008000"/>
                </a:solidFill>
                <a:latin typeface="+mn-lt"/>
              </a:rPr>
              <a:t>est de 113 </a:t>
            </a:r>
            <a:r>
              <a:rPr lang="fr-FR" sz="1400" b="1" dirty="0">
                <a:solidFill>
                  <a:srgbClr val="008000"/>
                </a:solidFill>
                <a:latin typeface="+mn-lt"/>
              </a:rPr>
              <a:t>euros </a:t>
            </a:r>
            <a:r>
              <a:rPr lang="fr-FR" sz="1400" dirty="0" smtClean="0">
                <a:solidFill>
                  <a:srgbClr val="008000"/>
                </a:solidFill>
                <a:latin typeface="+mn-lt"/>
              </a:rPr>
              <a:t>(inchangé depuis 2015).</a:t>
            </a:r>
            <a:endParaRPr lang="fr-FR" sz="1400" dirty="0">
              <a:solidFill>
                <a:srgbClr val="008000"/>
              </a:solidFill>
              <a:latin typeface="+mn-lt"/>
            </a:endParaRPr>
          </a:p>
          <a:p>
            <a:pPr eaLnBrk="1" hangingPunct="1">
              <a:lnSpc>
                <a:spcPct val="120000"/>
              </a:lnSpc>
              <a:spcAft>
                <a:spcPts val="600"/>
              </a:spcAft>
            </a:pPr>
            <a:endParaRPr lang="fr-FR" sz="1400" dirty="0" smtClean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31529" y="1379502"/>
            <a:ext cx="49324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600" u="sng" dirty="0">
                <a:solidFill>
                  <a:srgbClr val="008000"/>
                </a:solidFill>
                <a:latin typeface="Arial Black" pitchFamily="34" charset="0"/>
              </a:rPr>
              <a:t>Quelques rappels </a:t>
            </a:r>
            <a:r>
              <a:rPr lang="fr-FR" sz="1600" u="sng" dirty="0" smtClean="0">
                <a:solidFill>
                  <a:srgbClr val="008000"/>
                </a:solidFill>
                <a:latin typeface="Arial Black" pitchFamily="34" charset="0"/>
              </a:rPr>
              <a:t>et </a:t>
            </a:r>
            <a:r>
              <a:rPr lang="fr-FR" sz="1600" u="sng" dirty="0">
                <a:solidFill>
                  <a:srgbClr val="008000"/>
                </a:solidFill>
                <a:latin typeface="Arial Black" pitchFamily="34" charset="0"/>
              </a:rPr>
              <a:t>informations 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84177" y="4149080"/>
            <a:ext cx="8784976" cy="179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ts val="600"/>
              </a:spcAft>
              <a:buFontTx/>
              <a:buChar char="•"/>
            </a:pPr>
            <a:r>
              <a:rPr lang="fr-FR" sz="1400" b="1" dirty="0" smtClean="0">
                <a:solidFill>
                  <a:srgbClr val="008000"/>
                </a:solidFill>
                <a:latin typeface="+mn-lt"/>
              </a:rPr>
              <a:t>Site web SFP : </a:t>
            </a:r>
          </a:p>
          <a:p>
            <a:pPr marL="628650" lvl="1" indent="-144000" eaLnBrk="1" hangingPunct="1">
              <a:lnSpc>
                <a:spcPct val="120000"/>
              </a:lnSpc>
              <a:spcAft>
                <a:spcPts val="600"/>
              </a:spcAft>
              <a:buFontTx/>
              <a:buChar char="•"/>
            </a:pPr>
            <a:r>
              <a:rPr lang="fr-FR" sz="1400" u="sng" dirty="0" smtClean="0">
                <a:solidFill>
                  <a:srgbClr val="3333FF"/>
                </a:solidFill>
                <a:latin typeface="+mn-lt"/>
              </a:rPr>
              <a:t>http</a:t>
            </a:r>
            <a:r>
              <a:rPr lang="fr-FR" sz="1400" u="sng" dirty="0">
                <a:solidFill>
                  <a:srgbClr val="3333FF"/>
                </a:solidFill>
                <a:latin typeface="+mn-lt"/>
              </a:rPr>
              <a:t>://</a:t>
            </a:r>
            <a:r>
              <a:rPr lang="fr-FR" sz="1400" u="sng" dirty="0" smtClean="0">
                <a:solidFill>
                  <a:srgbClr val="3333FF"/>
                </a:solidFill>
                <a:latin typeface="+mn-lt"/>
              </a:rPr>
              <a:t>www.sfpnet.fr</a:t>
            </a:r>
            <a:r>
              <a:rPr lang="fr-FR" sz="1400" dirty="0" smtClean="0">
                <a:solidFill>
                  <a:srgbClr val="3333FF"/>
                </a:solidFill>
                <a:latin typeface="+mn-lt"/>
              </a:rPr>
              <a:t> </a:t>
            </a:r>
            <a:r>
              <a:rPr lang="fr-FR" sz="1400" dirty="0" smtClean="0">
                <a:solidFill>
                  <a:srgbClr val="008000"/>
                </a:solidFill>
                <a:latin typeface="+mn-lt"/>
              </a:rPr>
              <a:t>- LOGIN pour l’accès restreint = </a:t>
            </a:r>
            <a:r>
              <a:rPr lang="fr-FR" sz="1400" dirty="0" err="1" smtClean="0">
                <a:solidFill>
                  <a:srgbClr val="008000"/>
                </a:solidFill>
                <a:latin typeface="+mn-lt"/>
              </a:rPr>
              <a:t>sfpxxxxx</a:t>
            </a:r>
            <a:r>
              <a:rPr lang="fr-FR" sz="1400" dirty="0" smtClean="0">
                <a:solidFill>
                  <a:srgbClr val="008000"/>
                </a:solidFill>
                <a:latin typeface="+mn-lt"/>
              </a:rPr>
              <a:t>, </a:t>
            </a:r>
            <a:r>
              <a:rPr lang="fr-FR" sz="1400" i="1" dirty="0" smtClean="0">
                <a:solidFill>
                  <a:srgbClr val="008000"/>
                </a:solidFill>
                <a:latin typeface="+mn-lt"/>
              </a:rPr>
              <a:t>où </a:t>
            </a:r>
            <a:r>
              <a:rPr lang="fr-FR" sz="1400" i="1" dirty="0" err="1" smtClean="0">
                <a:solidFill>
                  <a:srgbClr val="008000"/>
                </a:solidFill>
                <a:latin typeface="+mn-lt"/>
              </a:rPr>
              <a:t>xxxxx</a:t>
            </a:r>
            <a:r>
              <a:rPr lang="fr-FR" sz="1400" i="1" dirty="0" smtClean="0">
                <a:solidFill>
                  <a:srgbClr val="008000"/>
                </a:solidFill>
                <a:latin typeface="+mn-lt"/>
              </a:rPr>
              <a:t> est le numéro d’adhérent, </a:t>
            </a:r>
            <a:r>
              <a:rPr lang="fr-FR" sz="1400" dirty="0" smtClean="0">
                <a:solidFill>
                  <a:srgbClr val="008000"/>
                </a:solidFill>
                <a:latin typeface="+mn-lt"/>
              </a:rPr>
              <a:t>mot de passe à demander directement à la SFP</a:t>
            </a:r>
            <a:r>
              <a:rPr lang="fr-FR" sz="1400" dirty="0">
                <a:solidFill>
                  <a:srgbClr val="008000"/>
                </a:solidFill>
                <a:latin typeface="+mn-lt"/>
              </a:rPr>
              <a:t>. </a:t>
            </a:r>
            <a:endParaRPr lang="fr-FR" sz="1400" dirty="0" smtClean="0">
              <a:solidFill>
                <a:srgbClr val="008000"/>
              </a:solidFill>
              <a:latin typeface="+mn-lt"/>
            </a:endParaRPr>
          </a:p>
          <a:p>
            <a:pPr eaLnBrk="1" hangingPunct="1">
              <a:lnSpc>
                <a:spcPct val="120000"/>
              </a:lnSpc>
              <a:spcAft>
                <a:spcPts val="0"/>
              </a:spcAft>
              <a:buFontTx/>
              <a:buChar char="•"/>
            </a:pPr>
            <a:r>
              <a:rPr lang="fr-FR" sz="1400" b="1" dirty="0" smtClean="0">
                <a:solidFill>
                  <a:srgbClr val="008000"/>
                </a:solidFill>
                <a:latin typeface="+mn-lt"/>
              </a:rPr>
              <a:t> Site web GN-MEBA : </a:t>
            </a:r>
          </a:p>
          <a:p>
            <a:pPr marL="628650" lvl="1" indent="-144000" eaLnBrk="1" hangingPunct="1">
              <a:lnSpc>
                <a:spcPct val="120000"/>
              </a:lnSpc>
              <a:spcAft>
                <a:spcPts val="1800"/>
              </a:spcAft>
              <a:buFontTx/>
              <a:buChar char="•"/>
            </a:pPr>
            <a:r>
              <a:rPr lang="fr-FR" sz="1400" u="sng" dirty="0" smtClean="0">
                <a:solidFill>
                  <a:srgbClr val="3333FF"/>
                </a:solidFill>
                <a:latin typeface="+mn-lt"/>
              </a:rPr>
              <a:t>http</a:t>
            </a:r>
            <a:r>
              <a:rPr lang="fr-FR" sz="1400" u="sng" dirty="0">
                <a:solidFill>
                  <a:srgbClr val="3333FF"/>
                </a:solidFill>
                <a:latin typeface="+mn-lt"/>
              </a:rPr>
              <a:t>://</a:t>
            </a:r>
            <a:r>
              <a:rPr lang="fr-FR" sz="1400" u="sng" dirty="0" smtClean="0">
                <a:solidFill>
                  <a:srgbClr val="3333FF"/>
                </a:solidFill>
                <a:latin typeface="+mn-lt"/>
              </a:rPr>
              <a:t>www.gn-meba.org</a:t>
            </a:r>
            <a:r>
              <a:rPr lang="fr-FR" sz="1400" dirty="0" smtClean="0">
                <a:solidFill>
                  <a:srgbClr val="3333FF"/>
                </a:solidFill>
                <a:latin typeface="+mn-lt"/>
              </a:rPr>
              <a:t> </a:t>
            </a:r>
            <a:r>
              <a:rPr lang="fr-FR" sz="1400" i="1" dirty="0" smtClean="0">
                <a:solidFill>
                  <a:srgbClr val="008000"/>
                </a:solidFill>
                <a:latin typeface="+mn-lt"/>
              </a:rPr>
              <a:t>- </a:t>
            </a:r>
            <a:r>
              <a:rPr lang="fr-FR" sz="1400" dirty="0" smtClean="0">
                <a:solidFill>
                  <a:srgbClr val="008000"/>
                </a:solidFill>
                <a:latin typeface="+mn-lt"/>
              </a:rPr>
              <a:t>LOGIN et mot de passe </a:t>
            </a:r>
            <a:r>
              <a:rPr lang="fr-FR" sz="1400" dirty="0">
                <a:solidFill>
                  <a:srgbClr val="008000"/>
                </a:solidFill>
              </a:rPr>
              <a:t>pour l’accès </a:t>
            </a:r>
            <a:r>
              <a:rPr lang="fr-FR" sz="1400" dirty="0" smtClean="0">
                <a:solidFill>
                  <a:srgbClr val="008000"/>
                </a:solidFill>
              </a:rPr>
              <a:t>restreint </a:t>
            </a:r>
            <a:r>
              <a:rPr lang="fr-FR" sz="1400" dirty="0" smtClean="0">
                <a:solidFill>
                  <a:srgbClr val="008000"/>
                </a:solidFill>
                <a:latin typeface="+mn-lt"/>
              </a:rPr>
              <a:t>sont à </a:t>
            </a:r>
            <a:r>
              <a:rPr lang="fr-FR" sz="1400" dirty="0">
                <a:solidFill>
                  <a:srgbClr val="008000"/>
                </a:solidFill>
                <a:latin typeface="+mn-lt"/>
              </a:rPr>
              <a:t>demander à </a:t>
            </a:r>
            <a:r>
              <a:rPr lang="fr-FR" sz="1400" u="sng" dirty="0" smtClean="0">
                <a:solidFill>
                  <a:srgbClr val="008000"/>
                </a:solidFill>
                <a:latin typeface="+mn-lt"/>
              </a:rPr>
              <a:t>postmaster@gn-meba.org</a:t>
            </a:r>
            <a:endParaRPr lang="fr-FR" sz="1400" dirty="0" smtClean="0">
              <a:solidFill>
                <a:srgbClr val="008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11038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988" y="222379"/>
            <a:ext cx="5957018" cy="6120000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323850" y="4076701"/>
            <a:ext cx="2529547" cy="1471172"/>
            <a:chOff x="323850" y="4076701"/>
            <a:chExt cx="2529547" cy="1471172"/>
          </a:xfrm>
        </p:grpSpPr>
        <p:sp>
          <p:nvSpPr>
            <p:cNvPr id="23559" name="Text Box 69"/>
            <p:cNvSpPr txBox="1">
              <a:spLocks noChangeArrowheads="1"/>
            </p:cNvSpPr>
            <p:nvPr/>
          </p:nvSpPr>
          <p:spPr bwMode="auto">
            <a:xfrm>
              <a:off x="684213" y="4076701"/>
              <a:ext cx="2169184" cy="1471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40000"/>
                </a:lnSpc>
              </a:pPr>
              <a:r>
                <a:rPr lang="fr-FR" sz="1600" dirty="0"/>
                <a:t>de 10 à </a:t>
              </a:r>
              <a:r>
                <a:rPr lang="fr-FR" sz="1600" dirty="0" smtClean="0"/>
                <a:t>49 </a:t>
              </a:r>
              <a:r>
                <a:rPr lang="fr-FR" sz="1600" dirty="0"/>
                <a:t>personnes</a:t>
              </a:r>
            </a:p>
            <a:p>
              <a:pPr eaLnBrk="1" hangingPunct="1">
                <a:lnSpc>
                  <a:spcPct val="140000"/>
                </a:lnSpc>
              </a:pPr>
              <a:r>
                <a:rPr lang="fr-FR" sz="1600" dirty="0"/>
                <a:t>de  5 à 9</a:t>
              </a:r>
            </a:p>
            <a:p>
              <a:pPr eaLnBrk="1" hangingPunct="1">
                <a:lnSpc>
                  <a:spcPct val="140000"/>
                </a:lnSpc>
              </a:pPr>
              <a:r>
                <a:rPr lang="fr-FR" sz="1600" dirty="0"/>
                <a:t>de  3 à 4</a:t>
              </a:r>
            </a:p>
            <a:p>
              <a:pPr eaLnBrk="1" hangingPunct="1">
                <a:lnSpc>
                  <a:spcPct val="140000"/>
                </a:lnSpc>
              </a:pPr>
              <a:r>
                <a:rPr lang="fr-FR" sz="1600" dirty="0"/>
                <a:t>de  1 à 2</a:t>
              </a:r>
            </a:p>
          </p:txBody>
        </p:sp>
        <p:sp>
          <p:nvSpPr>
            <p:cNvPr id="23560" name="Oval 70"/>
            <p:cNvSpPr>
              <a:spLocks noChangeAspect="1" noChangeArrowheads="1"/>
            </p:cNvSpPr>
            <p:nvPr/>
          </p:nvSpPr>
          <p:spPr bwMode="auto">
            <a:xfrm>
              <a:off x="323850" y="4221164"/>
              <a:ext cx="358775" cy="233363"/>
            </a:xfrm>
            <a:prstGeom prst="roundRect">
              <a:avLst>
                <a:gd name="adj" fmla="val 16667"/>
              </a:avLst>
            </a:prstGeom>
            <a:solidFill>
              <a:srgbClr val="A849A8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3561" name="Oval 70"/>
            <p:cNvSpPr>
              <a:spLocks noChangeAspect="1" noChangeArrowheads="1"/>
            </p:cNvSpPr>
            <p:nvPr/>
          </p:nvSpPr>
          <p:spPr bwMode="auto">
            <a:xfrm>
              <a:off x="323850" y="4556126"/>
              <a:ext cx="358775" cy="233363"/>
            </a:xfrm>
            <a:prstGeom prst="roundRect">
              <a:avLst>
                <a:gd name="adj" fmla="val 16667"/>
              </a:avLst>
            </a:prstGeom>
            <a:solidFill>
              <a:srgbClr val="3B48C3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3562" name="Oval 70"/>
            <p:cNvSpPr>
              <a:spLocks noChangeAspect="1" noChangeArrowheads="1"/>
            </p:cNvSpPr>
            <p:nvPr/>
          </p:nvSpPr>
          <p:spPr bwMode="auto">
            <a:xfrm>
              <a:off x="323850" y="4892676"/>
              <a:ext cx="358775" cy="233363"/>
            </a:xfrm>
            <a:prstGeom prst="roundRect">
              <a:avLst>
                <a:gd name="adj" fmla="val 16667"/>
              </a:avLst>
            </a:prstGeom>
            <a:solidFill>
              <a:srgbClr val="00A0EA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3563" name="Oval 70"/>
            <p:cNvSpPr>
              <a:spLocks noChangeAspect="1" noChangeArrowheads="1"/>
            </p:cNvSpPr>
            <p:nvPr/>
          </p:nvSpPr>
          <p:spPr bwMode="auto">
            <a:xfrm>
              <a:off x="323850" y="5229226"/>
              <a:ext cx="358775" cy="233363"/>
            </a:xfrm>
            <a:prstGeom prst="roundRect">
              <a:avLst>
                <a:gd name="adj" fmla="val 16667"/>
              </a:avLst>
            </a:prstGeom>
            <a:solidFill>
              <a:srgbClr val="9EDEE8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-2604" y="169863"/>
            <a:ext cx="619283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000" b="1" dirty="0" smtClean="0">
                <a:solidFill>
                  <a:srgbClr val="003399"/>
                </a:solidFill>
              </a:rPr>
              <a:t>Les 255 participants à ces journées :</a:t>
            </a:r>
          </a:p>
          <a:p>
            <a:pPr eaLnBrk="1" hangingPunct="1"/>
            <a:endParaRPr lang="fr-FR" sz="1600" i="1" dirty="0" smtClean="0">
              <a:solidFill>
                <a:srgbClr val="003399"/>
              </a:solidFill>
            </a:endParaRPr>
          </a:p>
          <a:p>
            <a:pPr eaLnBrk="1" hangingPunct="1"/>
            <a:r>
              <a:rPr lang="fr-FR" sz="1600" i="1" dirty="0" smtClean="0">
                <a:solidFill>
                  <a:srgbClr val="003399"/>
                </a:solidFill>
              </a:rPr>
              <a:t>(dont 17 conférenciers et 54 « constructeurs »)</a:t>
            </a:r>
            <a:endParaRPr lang="fr-FR" sz="1600" i="1" dirty="0">
              <a:solidFill>
                <a:srgbClr val="0000FF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45910" y="6198292"/>
            <a:ext cx="46410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/>
              <a:t>159 cotisations reçues pour l’exercice 2017-2018</a:t>
            </a:r>
          </a:p>
        </p:txBody>
      </p:sp>
      <p:sp>
        <p:nvSpPr>
          <p:cNvPr id="4" name="ZoneTexte 3"/>
          <p:cNvSpPr txBox="1"/>
          <p:nvPr/>
        </p:nvSpPr>
        <p:spPr>
          <a:xfrm rot="20645172">
            <a:off x="540847" y="925138"/>
            <a:ext cx="6224781" cy="2862322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u="sng" dirty="0" smtClean="0">
                <a:solidFill>
                  <a:srgbClr val="C00000"/>
                </a:solidFill>
              </a:rPr>
              <a:t>Rappels</a:t>
            </a:r>
            <a:r>
              <a:rPr lang="fr-FR" b="1" dirty="0" smtClean="0">
                <a:solidFill>
                  <a:srgbClr val="C00000"/>
                </a:solidFill>
              </a:rPr>
              <a:t> :</a:t>
            </a:r>
          </a:p>
          <a:p>
            <a:pPr algn="ctr"/>
            <a:endParaRPr lang="fr-FR" b="1" dirty="0" smtClean="0">
              <a:solidFill>
                <a:srgbClr val="C00000"/>
              </a:solidFill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fr-FR" b="1" i="1" dirty="0" smtClean="0">
                <a:solidFill>
                  <a:srgbClr val="C00000"/>
                </a:solidFill>
              </a:rPr>
              <a:t>Important de verser la cotisation annuelle</a:t>
            </a:r>
            <a:br>
              <a:rPr lang="fr-FR" b="1" i="1" dirty="0" smtClean="0">
                <a:solidFill>
                  <a:srgbClr val="C00000"/>
                </a:solidFill>
              </a:rPr>
            </a:br>
            <a:r>
              <a:rPr lang="fr-FR" i="1" dirty="0" smtClean="0">
                <a:solidFill>
                  <a:srgbClr val="C00000"/>
                </a:solidFill>
              </a:rPr>
              <a:t>Elle fait vivre le groupement et permet ces conférences.</a:t>
            </a:r>
            <a:br>
              <a:rPr lang="fr-FR" i="1" dirty="0" smtClean="0">
                <a:solidFill>
                  <a:srgbClr val="C00000"/>
                </a:solidFill>
              </a:rPr>
            </a:br>
            <a:r>
              <a:rPr lang="fr-FR" b="1" i="1" dirty="0" smtClean="0">
                <a:solidFill>
                  <a:srgbClr val="C00000"/>
                </a:solidFill>
              </a:rPr>
              <a:t>Et pour nos trésorières, le faire dès que possible</a:t>
            </a:r>
            <a:br>
              <a:rPr lang="fr-FR" b="1" i="1" dirty="0" smtClean="0">
                <a:solidFill>
                  <a:srgbClr val="C00000"/>
                </a:solidFill>
              </a:rPr>
            </a:br>
            <a:r>
              <a:rPr lang="fr-FR" i="1" dirty="0" smtClean="0">
                <a:solidFill>
                  <a:srgbClr val="C00000"/>
                </a:solidFill>
              </a:rPr>
              <a:t>(ne pas attendre les Journées de juin ou décembre...)</a:t>
            </a:r>
          </a:p>
          <a:p>
            <a:pPr marL="342900" indent="-342900" algn="ctr">
              <a:buFont typeface="+mj-lt"/>
              <a:buAutoNum type="arabicPeriod"/>
            </a:pPr>
            <a:endParaRPr lang="fr-FR" i="1" dirty="0" smtClean="0">
              <a:solidFill>
                <a:srgbClr val="C00000"/>
              </a:solidFill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fr-FR" b="1" i="1" dirty="0" smtClean="0">
                <a:solidFill>
                  <a:srgbClr val="C00000"/>
                </a:solidFill>
              </a:rPr>
              <a:t>Tout ce travail est bénévole</a:t>
            </a:r>
            <a:br>
              <a:rPr lang="fr-FR" b="1" i="1" dirty="0" smtClean="0">
                <a:solidFill>
                  <a:srgbClr val="C00000"/>
                </a:solidFill>
              </a:rPr>
            </a:br>
            <a:endParaRPr lang="fr-FR" b="1" i="1" dirty="0" smtClean="0">
              <a:solidFill>
                <a:srgbClr val="C00000"/>
              </a:solidFill>
            </a:endParaRPr>
          </a:p>
          <a:p>
            <a:pPr algn="ctr"/>
            <a:r>
              <a:rPr lang="fr-FR" b="1" dirty="0" smtClean="0">
                <a:solidFill>
                  <a:srgbClr val="C00000"/>
                </a:solidFill>
              </a:rPr>
              <a:t>D'avance merci</a:t>
            </a:r>
            <a:endParaRPr lang="fr-F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729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58" y="1174204"/>
            <a:ext cx="8460000" cy="532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2"/>
          <p:cNvSpPr>
            <a:spLocks noChangeArrowheads="1"/>
          </p:cNvSpPr>
          <p:nvPr/>
        </p:nvSpPr>
        <p:spPr bwMode="auto">
          <a:xfrm>
            <a:off x="4426446" y="2780952"/>
            <a:ext cx="1009650" cy="216000"/>
          </a:xfrm>
          <a:prstGeom prst="ellips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669925" y="255588"/>
            <a:ext cx="7799388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ct val="40000"/>
              </a:spcAft>
            </a:pPr>
            <a:r>
              <a:rPr lang="fr-FR" sz="2400" b="1" dirty="0">
                <a:solidFill>
                  <a:srgbClr val="6600CC"/>
                </a:solidFill>
              </a:rPr>
              <a:t>GN-MEBA / </a:t>
            </a:r>
            <a:r>
              <a:rPr lang="fr-FR" sz="2400" b="1" dirty="0" smtClean="0">
                <a:solidFill>
                  <a:srgbClr val="6600CC"/>
                </a:solidFill>
              </a:rPr>
              <a:t>SFP</a:t>
            </a:r>
            <a:endParaRPr lang="fr-FR" sz="2400" b="1" dirty="0">
              <a:solidFill>
                <a:srgbClr val="6600CC"/>
              </a:solidFill>
            </a:endParaRPr>
          </a:p>
          <a:p>
            <a:pPr algn="ctr" eaLnBrk="1" hangingPunct="1"/>
            <a:r>
              <a:rPr lang="fr-FR" sz="1600" b="1" dirty="0">
                <a:solidFill>
                  <a:srgbClr val="6600CC"/>
                </a:solidFill>
              </a:rPr>
              <a:t>RÉSULTAT NET </a:t>
            </a:r>
            <a:r>
              <a:rPr lang="fr-FR" sz="1600" b="1" dirty="0" smtClean="0">
                <a:solidFill>
                  <a:srgbClr val="6600CC"/>
                </a:solidFill>
              </a:rPr>
              <a:t>D’EXPLOITATION </a:t>
            </a:r>
            <a:r>
              <a:rPr lang="fr-FR" sz="1600" b="1" dirty="0">
                <a:solidFill>
                  <a:srgbClr val="6600CC"/>
                </a:solidFill>
              </a:rPr>
              <a:t>du 1</a:t>
            </a:r>
            <a:r>
              <a:rPr lang="fr-FR" sz="1600" b="1" baseline="30000" dirty="0">
                <a:solidFill>
                  <a:srgbClr val="6600CC"/>
                </a:solidFill>
              </a:rPr>
              <a:t>er</a:t>
            </a:r>
            <a:r>
              <a:rPr lang="fr-FR" sz="1600" b="1" dirty="0">
                <a:solidFill>
                  <a:srgbClr val="6600CC"/>
                </a:solidFill>
              </a:rPr>
              <a:t> octobre </a:t>
            </a:r>
            <a:r>
              <a:rPr lang="fr-FR" sz="1600" b="1" dirty="0" smtClean="0">
                <a:solidFill>
                  <a:srgbClr val="6600CC"/>
                </a:solidFill>
              </a:rPr>
              <a:t>2017 </a:t>
            </a:r>
            <a:r>
              <a:rPr lang="fr-FR" sz="1600" b="1" dirty="0">
                <a:solidFill>
                  <a:srgbClr val="6600CC"/>
                </a:solidFill>
              </a:rPr>
              <a:t>au 30 septembre </a:t>
            </a:r>
            <a:r>
              <a:rPr lang="fr-FR" sz="1600" b="1" dirty="0" smtClean="0">
                <a:solidFill>
                  <a:srgbClr val="6600CC"/>
                </a:solidFill>
              </a:rPr>
              <a:t>2018</a:t>
            </a:r>
            <a:r>
              <a:rPr lang="fr-FR" sz="1600" dirty="0" smtClean="0">
                <a:solidFill>
                  <a:srgbClr val="6600CC"/>
                </a:solidFill>
              </a:rPr>
              <a:t> </a:t>
            </a:r>
            <a:endParaRPr lang="fr-FR" sz="1600" dirty="0">
              <a:solidFill>
                <a:srgbClr val="6600CC"/>
              </a:solidFill>
            </a:endParaRPr>
          </a:p>
        </p:txBody>
      </p:sp>
      <p:sp>
        <p:nvSpPr>
          <p:cNvPr id="24588" name="Text Box 7"/>
          <p:cNvSpPr txBox="1">
            <a:spLocks noChangeArrowheads="1"/>
          </p:cNvSpPr>
          <p:nvPr/>
        </p:nvSpPr>
        <p:spPr bwMode="auto">
          <a:xfrm>
            <a:off x="4200710" y="4953451"/>
            <a:ext cx="1235386" cy="281315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CC00"/>
            </a:solidFill>
            <a:miter lim="800000"/>
            <a:headEnd/>
            <a:tailEnd/>
          </a:ln>
          <a:extLst/>
        </p:spPr>
        <p:txBody>
          <a:bodyPr wrap="square" lIns="0" tIns="0" rIns="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ts val="0"/>
              </a:spcBef>
            </a:pPr>
            <a:r>
              <a:rPr lang="fr-FR" sz="1300" dirty="0" smtClean="0"/>
              <a:t>7 990.00</a:t>
            </a:r>
            <a:endParaRPr lang="fr-FR" sz="1300" dirty="0"/>
          </a:p>
        </p:txBody>
      </p:sp>
      <p:sp>
        <p:nvSpPr>
          <p:cNvPr id="30732" name="Oval 12"/>
          <p:cNvSpPr>
            <a:spLocks noChangeArrowheads="1"/>
          </p:cNvSpPr>
          <p:nvPr/>
        </p:nvSpPr>
        <p:spPr bwMode="auto">
          <a:xfrm>
            <a:off x="5976219" y="1792737"/>
            <a:ext cx="1009650" cy="2160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" name="Oval 12"/>
          <p:cNvSpPr>
            <a:spLocks noChangeArrowheads="1"/>
          </p:cNvSpPr>
          <p:nvPr/>
        </p:nvSpPr>
        <p:spPr bwMode="auto">
          <a:xfrm>
            <a:off x="5968851" y="4005088"/>
            <a:ext cx="1009650" cy="2160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" name="Groupe 2"/>
          <p:cNvGrpSpPr/>
          <p:nvPr/>
        </p:nvGrpSpPr>
        <p:grpSpPr>
          <a:xfrm>
            <a:off x="2694600" y="1535595"/>
            <a:ext cx="2695575" cy="604169"/>
            <a:chOff x="2771775" y="1629444"/>
            <a:chExt cx="2695575" cy="604169"/>
          </a:xfrm>
        </p:grpSpPr>
        <p:sp>
          <p:nvSpPr>
            <p:cNvPr id="30730" name="AutoShape 10"/>
            <p:cNvSpPr>
              <a:spLocks noChangeArrowheads="1"/>
            </p:cNvSpPr>
            <p:nvPr/>
          </p:nvSpPr>
          <p:spPr bwMode="auto">
            <a:xfrm>
              <a:off x="2771775" y="1944688"/>
              <a:ext cx="1657350" cy="288925"/>
            </a:xfrm>
            <a:prstGeom prst="wedgeRectCallout">
              <a:avLst>
                <a:gd name="adj1" fmla="val 56704"/>
                <a:gd name="adj2" fmla="val -109889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fr-FR" sz="1400" b="1" dirty="0" smtClean="0">
                  <a:solidFill>
                    <a:schemeClr val="bg1"/>
                  </a:solidFill>
                </a:rPr>
                <a:t>159 </a:t>
              </a:r>
              <a:r>
                <a:rPr lang="fr-FR" sz="1400" b="1" dirty="0">
                  <a:solidFill>
                    <a:schemeClr val="bg1"/>
                  </a:solidFill>
                </a:rPr>
                <a:t>cotisations</a:t>
              </a:r>
            </a:p>
          </p:txBody>
        </p:sp>
        <p:sp>
          <p:nvSpPr>
            <p:cNvPr id="16" name="Oval 12"/>
            <p:cNvSpPr>
              <a:spLocks noChangeArrowheads="1"/>
            </p:cNvSpPr>
            <p:nvPr/>
          </p:nvSpPr>
          <p:spPr bwMode="auto">
            <a:xfrm>
              <a:off x="4457700" y="1629444"/>
              <a:ext cx="1009650" cy="216000"/>
            </a:xfrm>
            <a:prstGeom prst="ellips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9" name="Text Box 265"/>
          <p:cNvSpPr txBox="1">
            <a:spLocks noChangeArrowheads="1"/>
          </p:cNvSpPr>
          <p:nvPr/>
        </p:nvSpPr>
        <p:spPr bwMode="auto">
          <a:xfrm>
            <a:off x="7102693" y="6130846"/>
            <a:ext cx="1612900" cy="30480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000" b="1" dirty="0" smtClean="0">
                <a:latin typeface="Arial Black" pitchFamily="34" charset="0"/>
              </a:rPr>
              <a:t>-23 662.76</a:t>
            </a:r>
            <a:endParaRPr lang="fr-FR" sz="2000" b="1" dirty="0">
              <a:latin typeface="Arial Black" pitchFamily="34" charset="0"/>
            </a:endParaRPr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5921901" y="4986041"/>
            <a:ext cx="1009650" cy="2160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2850863" y="4002775"/>
            <a:ext cx="1188690" cy="262086"/>
          </a:xfrm>
          <a:prstGeom prst="wedgeRectCallout">
            <a:avLst>
              <a:gd name="adj1" fmla="val 82701"/>
              <a:gd name="adj2" fmla="val 318379"/>
            </a:avLst>
          </a:prstGeom>
          <a:solidFill>
            <a:srgbClr val="FFFF00"/>
          </a:solidFill>
          <a:ln w="19050">
            <a:solidFill>
              <a:srgbClr val="00CC00"/>
            </a:solidFill>
            <a:miter lim="800000"/>
            <a:headEnd/>
            <a:tailEnd/>
          </a:ln>
        </p:spPr>
        <p:txBody>
          <a:bodyPr bIns="108000"/>
          <a:lstStyle/>
          <a:p>
            <a:pPr algn="ctr"/>
            <a:r>
              <a:rPr lang="fr-FR" sz="1200" dirty="0" smtClean="0"/>
              <a:t>constructeurs</a:t>
            </a:r>
            <a:endParaRPr lang="fr-FR" sz="1200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395536" y="5490073"/>
            <a:ext cx="8256686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4052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4588" grpId="0" animBg="1"/>
      <p:bldP spid="24588" grpId="1" animBg="1"/>
      <p:bldP spid="30732" grpId="0" animBg="1"/>
      <p:bldP spid="30732" grpId="1" animBg="1"/>
      <p:bldP spid="21" grpId="0" animBg="1"/>
      <p:bldP spid="21" grpId="1" animBg="1"/>
      <p:bldP spid="19" grpId="0" animBg="1"/>
      <p:bldP spid="17" grpId="0" animBg="1"/>
      <p:bldP spid="17" grpId="1" animBg="1"/>
      <p:bldP spid="18" grpId="0" animBg="1"/>
      <p:bldP spid="18" grpId="1" animBg="1"/>
      <p:bldP spid="7" grpId="0" animBg="1"/>
      <p:bldP spid="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326826" y="1594839"/>
            <a:ext cx="8477025" cy="4898670"/>
            <a:chOff x="326826" y="1594839"/>
            <a:chExt cx="8477025" cy="489867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826" y="1594839"/>
              <a:ext cx="8477025" cy="4898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" name="Groupe 2"/>
            <p:cNvGrpSpPr/>
            <p:nvPr/>
          </p:nvGrpSpPr>
          <p:grpSpPr>
            <a:xfrm>
              <a:off x="2691839" y="1963310"/>
              <a:ext cx="2695575" cy="604169"/>
              <a:chOff x="2771775" y="1629444"/>
              <a:chExt cx="2695575" cy="604169"/>
            </a:xfrm>
          </p:grpSpPr>
          <p:sp>
            <p:nvSpPr>
              <p:cNvPr id="30730" name="AutoShape 10"/>
              <p:cNvSpPr>
                <a:spLocks noChangeArrowheads="1"/>
              </p:cNvSpPr>
              <p:nvPr/>
            </p:nvSpPr>
            <p:spPr bwMode="auto">
              <a:xfrm>
                <a:off x="2771775" y="1944688"/>
                <a:ext cx="1657350" cy="288925"/>
              </a:xfrm>
              <a:prstGeom prst="wedgeRectCallout">
                <a:avLst>
                  <a:gd name="adj1" fmla="val 56704"/>
                  <a:gd name="adj2" fmla="val -109889"/>
                </a:avLst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fr-FR" sz="1400" b="1" dirty="0" smtClean="0">
                    <a:solidFill>
                      <a:schemeClr val="bg1"/>
                    </a:solidFill>
                  </a:rPr>
                  <a:t>129 </a:t>
                </a:r>
                <a:r>
                  <a:rPr lang="fr-FR" sz="1400" b="1" dirty="0">
                    <a:solidFill>
                      <a:schemeClr val="bg1"/>
                    </a:solidFill>
                  </a:rPr>
                  <a:t>cotisations</a:t>
                </a:r>
              </a:p>
            </p:txBody>
          </p:sp>
          <p:sp>
            <p:nvSpPr>
              <p:cNvPr id="16" name="Oval 12"/>
              <p:cNvSpPr>
                <a:spLocks noChangeArrowheads="1"/>
              </p:cNvSpPr>
              <p:nvPr/>
            </p:nvSpPr>
            <p:spPr bwMode="auto">
              <a:xfrm>
                <a:off x="4457700" y="1629444"/>
                <a:ext cx="1009650" cy="216000"/>
              </a:xfrm>
              <a:prstGeom prst="ellips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9" name="Text Box 265"/>
            <p:cNvSpPr txBox="1">
              <a:spLocks noChangeArrowheads="1"/>
            </p:cNvSpPr>
            <p:nvPr/>
          </p:nvSpPr>
          <p:spPr bwMode="auto">
            <a:xfrm>
              <a:off x="7039322" y="6127020"/>
              <a:ext cx="1612900" cy="30480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sz="2000" b="1" dirty="0" smtClean="0">
                  <a:latin typeface="Arial Black" pitchFamily="34" charset="0"/>
                </a:rPr>
                <a:t>58 679.98</a:t>
              </a:r>
              <a:endParaRPr lang="fr-FR" sz="2000" b="1" dirty="0">
                <a:latin typeface="Arial Black" pitchFamily="34" charset="0"/>
              </a:endParaRPr>
            </a:p>
          </p:txBody>
        </p:sp>
        <p:sp>
          <p:nvSpPr>
            <p:cNvPr id="7" name="Rectangle à coins arrondis 6"/>
            <p:cNvSpPr/>
            <p:nvPr/>
          </p:nvSpPr>
          <p:spPr>
            <a:xfrm>
              <a:off x="429231" y="5463442"/>
              <a:ext cx="8136904" cy="21602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ZoneTexte 3"/>
          <p:cNvSpPr txBox="1"/>
          <p:nvPr/>
        </p:nvSpPr>
        <p:spPr>
          <a:xfrm>
            <a:off x="2192088" y="508610"/>
            <a:ext cx="4612160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ln>
                  <a:solidFill>
                    <a:srgbClr val="FF0000"/>
                  </a:solidFill>
                </a:ln>
              </a:rPr>
              <a:t>pour mémoire : Exercice 2016 - 2017</a:t>
            </a:r>
            <a:endParaRPr lang="fr-FR" sz="2000" b="1" dirty="0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077696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>
            <a:spLocks noChangeArrowheads="1"/>
          </p:cNvSpPr>
          <p:nvPr/>
        </p:nvSpPr>
        <p:spPr bwMode="auto">
          <a:xfrm>
            <a:off x="-33536" y="0"/>
            <a:ext cx="9144000" cy="690403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73" y="1454596"/>
            <a:ext cx="771525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552700" y="255588"/>
            <a:ext cx="4052888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ct val="40000"/>
              </a:spcAft>
            </a:pPr>
            <a:r>
              <a:rPr lang="fr-FR" sz="2400" b="1" dirty="0">
                <a:solidFill>
                  <a:srgbClr val="6600CC"/>
                </a:solidFill>
              </a:rPr>
              <a:t>GN-MEBA / SFP</a:t>
            </a:r>
          </a:p>
          <a:p>
            <a:pPr algn="ctr" eaLnBrk="1" hangingPunct="1"/>
            <a:r>
              <a:rPr lang="fr-FR" sz="1600" b="1" dirty="0">
                <a:solidFill>
                  <a:srgbClr val="6600CC"/>
                </a:solidFill>
              </a:rPr>
              <a:t>RÉSULTATS  NETS  D’EXPLOITATION </a:t>
            </a:r>
            <a:r>
              <a:rPr lang="fr-FR" sz="1600" b="1" dirty="0" smtClean="0">
                <a:solidFill>
                  <a:srgbClr val="6600CC"/>
                </a:solidFill>
              </a:rPr>
              <a:t>:</a:t>
            </a:r>
            <a:endParaRPr lang="fr-FR" sz="1600" b="1" dirty="0">
              <a:solidFill>
                <a:srgbClr val="6600CC"/>
              </a:solidFill>
            </a:endParaRPr>
          </a:p>
          <a:p>
            <a:pPr algn="ctr" eaLnBrk="1" hangingPunct="1"/>
            <a:endParaRPr lang="fr-FR" sz="1600" b="1" dirty="0">
              <a:solidFill>
                <a:srgbClr val="6600CC"/>
              </a:solidFill>
            </a:endParaRPr>
          </a:p>
          <a:p>
            <a:pPr algn="ctr" eaLnBrk="1" hangingPunct="1"/>
            <a:r>
              <a:rPr lang="fr-FR" sz="1600" b="1" dirty="0">
                <a:solidFill>
                  <a:srgbClr val="6600CC"/>
                </a:solidFill>
              </a:rPr>
              <a:t>ÉVOLUTION  </a:t>
            </a:r>
            <a:r>
              <a:rPr lang="fr-FR" sz="1600" b="1" dirty="0" smtClean="0">
                <a:solidFill>
                  <a:srgbClr val="6600CC"/>
                </a:solidFill>
              </a:rPr>
              <a:t>AU COURS DES  </a:t>
            </a:r>
            <a:r>
              <a:rPr lang="fr-FR" sz="1600" b="1" dirty="0">
                <a:solidFill>
                  <a:srgbClr val="6600CC"/>
                </a:solidFill>
              </a:rPr>
              <a:t>ANNEES</a:t>
            </a:r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872735" y="5586080"/>
            <a:ext cx="7741864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ts val="1200"/>
              </a:spcAft>
            </a:pPr>
            <a:r>
              <a:rPr lang="fr-FR" sz="2400" b="1" dirty="0" smtClean="0">
                <a:solidFill>
                  <a:srgbClr val="333399"/>
                </a:solidFill>
              </a:rPr>
              <a:t>La </a:t>
            </a:r>
            <a:r>
              <a:rPr lang="fr-FR" sz="2400" b="1" dirty="0">
                <a:solidFill>
                  <a:srgbClr val="333399"/>
                </a:solidFill>
              </a:rPr>
              <a:t>cotisation </a:t>
            </a:r>
            <a:r>
              <a:rPr lang="fr-FR" sz="2400" b="1" dirty="0" smtClean="0">
                <a:solidFill>
                  <a:srgbClr val="333399"/>
                </a:solidFill>
              </a:rPr>
              <a:t>annuelle reste fixée </a:t>
            </a:r>
            <a:r>
              <a:rPr lang="fr-FR" sz="2400" b="1" dirty="0">
                <a:solidFill>
                  <a:srgbClr val="333399"/>
                </a:solidFill>
              </a:rPr>
              <a:t>à </a:t>
            </a:r>
            <a:r>
              <a:rPr lang="fr-FR" sz="2400" b="1" dirty="0" smtClean="0">
                <a:solidFill>
                  <a:srgbClr val="333399"/>
                </a:solidFill>
              </a:rPr>
              <a:t>113 € pour 2019 </a:t>
            </a:r>
          </a:p>
        </p:txBody>
      </p:sp>
      <p:sp>
        <p:nvSpPr>
          <p:cNvPr id="2" name="Flèche droite rayée 1"/>
          <p:cNvSpPr/>
          <p:nvPr/>
        </p:nvSpPr>
        <p:spPr>
          <a:xfrm>
            <a:off x="318893" y="5682222"/>
            <a:ext cx="360040" cy="288032"/>
          </a:xfrm>
          <a:prstGeom prst="stripedRightArrow">
            <a:avLst/>
          </a:prstGeom>
          <a:gradFill flip="none" rotWithShape="1">
            <a:gsLst>
              <a:gs pos="0">
                <a:srgbClr val="002060"/>
              </a:gs>
              <a:gs pos="10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037696" y="6137866"/>
            <a:ext cx="3082896" cy="456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i="1" dirty="0" smtClean="0">
                <a:solidFill>
                  <a:srgbClr val="333399"/>
                </a:solidFill>
              </a:rPr>
              <a:t>(dont 40 € reversé à </a:t>
            </a:r>
            <a:r>
              <a:rPr lang="fr-FR" i="1" dirty="0">
                <a:solidFill>
                  <a:srgbClr val="333399"/>
                </a:solidFill>
              </a:rPr>
              <a:t>la </a:t>
            </a:r>
            <a:r>
              <a:rPr lang="fr-FR" i="1" dirty="0" smtClean="0">
                <a:solidFill>
                  <a:srgbClr val="333399"/>
                </a:solidFill>
              </a:rPr>
              <a:t>SFP)</a:t>
            </a:r>
            <a:endParaRPr lang="fr-FR" i="1" dirty="0">
              <a:solidFill>
                <a:srgbClr val="33339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0481219">
            <a:off x="467579" y="2458188"/>
            <a:ext cx="5515420" cy="6014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noFill/>
          </a:ln>
          <a:effectLst>
            <a:innerShdw blurRad="114300">
              <a:prstClr val="black"/>
            </a:innerShdw>
          </a:effectLst>
        </p:spPr>
        <p:txBody>
          <a:bodyPr wrap="none" lIns="91440" tIns="0" rIns="91440" bIns="10800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fr-FR" sz="3200" b="1" dirty="0" smtClean="0">
                <a:ln w="11430"/>
                <a:solidFill>
                  <a:srgbClr val="AC03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fr-FR" sz="3200" b="1" u="sng" dirty="0" smtClean="0">
                <a:ln w="11430"/>
                <a:solidFill>
                  <a:srgbClr val="AC03B9"/>
                </a:solidFill>
              </a:rPr>
              <a:t>Approbation du budget ?</a:t>
            </a:r>
            <a:r>
              <a:rPr lang="fr-FR" sz="3200" b="1" dirty="0" smtClean="0">
                <a:ln w="11430"/>
                <a:solidFill>
                  <a:srgbClr val="AC03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fr-FR" sz="4000" b="1" dirty="0">
              <a:ln w="11430"/>
              <a:solidFill>
                <a:srgbClr val="AC03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35922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763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765717" y="2564904"/>
            <a:ext cx="7603042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400" u="sng" dirty="0" smtClean="0">
                <a:solidFill>
                  <a:srgbClr val="008000"/>
                </a:solidFill>
                <a:latin typeface="Arial Black" pitchFamily="34" charset="0"/>
              </a:rPr>
              <a:t>ELECTION DU CONSEIL D’ADMINISTRATION</a:t>
            </a:r>
            <a:endParaRPr lang="fr-FR" sz="2400" u="sng" dirty="0">
              <a:solidFill>
                <a:srgbClr val="008000"/>
              </a:solidFill>
              <a:latin typeface="Arial Black" pitchFamily="34" charset="0"/>
            </a:endParaRPr>
          </a:p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400" dirty="0" smtClean="0">
                <a:solidFill>
                  <a:srgbClr val="008000"/>
                </a:solidFill>
                <a:latin typeface="Arial Black" pitchFamily="34" charset="0"/>
              </a:rPr>
              <a:t>VOTE DU 6 DECEMBRE 2018</a:t>
            </a:r>
            <a:endParaRPr lang="fr-FR" sz="2400" dirty="0">
              <a:solidFill>
                <a:srgbClr val="008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5297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gn_meba_sfp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588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538163" y="1844824"/>
            <a:ext cx="8058150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2000" b="1" dirty="0">
                <a:solidFill>
                  <a:srgbClr val="008000"/>
                </a:solidFill>
              </a:rPr>
              <a:t>Remerciements </a:t>
            </a:r>
            <a:r>
              <a:rPr lang="fr-FR" sz="2000" b="1" dirty="0" smtClean="0">
                <a:solidFill>
                  <a:srgbClr val="008000"/>
                </a:solidFill>
              </a:rPr>
              <a:t>à</a:t>
            </a:r>
            <a:endParaRPr lang="fr-FR" sz="2000" b="1" dirty="0">
              <a:solidFill>
                <a:srgbClr val="008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fr-FR" sz="2000" dirty="0"/>
              <a:t>tous nos Orateurs, Organisateurs</a:t>
            </a:r>
          </a:p>
          <a:p>
            <a:pPr algn="ctr">
              <a:lnSpc>
                <a:spcPct val="200000"/>
              </a:lnSpc>
            </a:pPr>
            <a:r>
              <a:rPr lang="fr-FR" sz="2000" dirty="0">
                <a:solidFill>
                  <a:srgbClr val="008000"/>
                </a:solidFill>
              </a:rPr>
              <a:t>et à </a:t>
            </a:r>
          </a:p>
          <a:p>
            <a:pPr algn="ctr">
              <a:lnSpc>
                <a:spcPct val="150000"/>
              </a:lnSpc>
            </a:pPr>
            <a:r>
              <a:rPr lang="fr-FR" sz="2000" dirty="0" err="1" smtClean="0"/>
              <a:t>Buehler</a:t>
            </a:r>
            <a:r>
              <a:rPr lang="fr-FR" sz="2000" dirty="0" smtClean="0"/>
              <a:t>, </a:t>
            </a:r>
            <a:r>
              <a:rPr lang="fr-FR" sz="2000" dirty="0" err="1"/>
              <a:t>Cameca</a:t>
            </a:r>
            <a:r>
              <a:rPr lang="fr-FR" sz="2000" dirty="0"/>
              <a:t>, </a:t>
            </a:r>
            <a:r>
              <a:rPr lang="fr-FR" sz="2000" dirty="0" smtClean="0"/>
              <a:t>Carl-Zeiss, Delta-Microscopies</a:t>
            </a:r>
            <a:r>
              <a:rPr lang="fr-FR" sz="2000" dirty="0"/>
              <a:t>, Eden-Instruments, </a:t>
            </a:r>
            <a:r>
              <a:rPr lang="fr-FR" sz="2000" dirty="0" smtClean="0"/>
              <a:t>Eloïse, France-Scientifique, </a:t>
            </a:r>
            <a:r>
              <a:rPr lang="fr-FR" sz="2000" dirty="0" err="1" smtClean="0"/>
              <a:t>Gatan</a:t>
            </a:r>
            <a:r>
              <a:rPr lang="fr-FR" sz="2000" dirty="0" smtClean="0"/>
              <a:t>, </a:t>
            </a:r>
            <a:r>
              <a:rPr lang="fr-FR" sz="2000" dirty="0" err="1" smtClean="0"/>
              <a:t>Jeol</a:t>
            </a:r>
            <a:r>
              <a:rPr lang="fr-FR" sz="2000" dirty="0"/>
              <a:t>, </a:t>
            </a:r>
            <a:r>
              <a:rPr lang="fr-FR" sz="2000" dirty="0" err="1" smtClean="0"/>
              <a:t>Leica</a:t>
            </a:r>
            <a:r>
              <a:rPr lang="fr-FR" sz="2000" dirty="0" smtClean="0"/>
              <a:t>-Microsystèmes, </a:t>
            </a:r>
            <a:r>
              <a:rPr lang="fr-FR" sz="2000" dirty="0" err="1" smtClean="0"/>
              <a:t>Milexia</a:t>
            </a:r>
            <a:r>
              <a:rPr lang="fr-FR" sz="2000" dirty="0" smtClean="0"/>
              <a:t>, </a:t>
            </a:r>
            <a:r>
              <a:rPr lang="fr-FR" sz="2000" dirty="0" err="1" smtClean="0"/>
              <a:t>Newtec</a:t>
            </a:r>
            <a:r>
              <a:rPr lang="fr-FR" sz="2000" dirty="0" smtClean="0"/>
              <a:t>, Oxford-Instruments</a:t>
            </a:r>
            <a:r>
              <a:rPr lang="fr-FR" sz="2000" dirty="0"/>
              <a:t>, </a:t>
            </a:r>
            <a:r>
              <a:rPr lang="fr-FR" sz="2000" dirty="0" err="1" smtClean="0"/>
              <a:t>Presi</a:t>
            </a:r>
            <a:r>
              <a:rPr lang="fr-FR" sz="2000" dirty="0" smtClean="0"/>
              <a:t>, </a:t>
            </a:r>
            <a:r>
              <a:rPr lang="fr-FR" sz="2000" dirty="0" err="1" smtClean="0"/>
              <a:t>SAMx</a:t>
            </a:r>
            <a:r>
              <a:rPr lang="fr-FR" sz="2000" baseline="30000" dirty="0"/>
              <a:t>+</a:t>
            </a:r>
            <a:r>
              <a:rPr lang="fr-FR" sz="2000" dirty="0"/>
              <a:t>, </a:t>
            </a:r>
            <a:r>
              <a:rPr lang="fr-FR" sz="2000" dirty="0" err="1" smtClean="0"/>
              <a:t>Scientec</a:t>
            </a:r>
            <a:r>
              <a:rPr lang="fr-FR" sz="2000" dirty="0" smtClean="0"/>
              <a:t>, </a:t>
            </a:r>
            <a:br>
              <a:rPr lang="fr-FR" sz="2000" dirty="0" smtClean="0"/>
            </a:br>
            <a:r>
              <a:rPr lang="fr-FR" sz="2000" dirty="0" smtClean="0"/>
              <a:t>Synergie4</a:t>
            </a:r>
            <a:r>
              <a:rPr lang="fr-FR" sz="2000" dirty="0"/>
              <a:t>, </a:t>
            </a:r>
            <a:r>
              <a:rPr lang="fr-FR" sz="2000" dirty="0" err="1"/>
              <a:t>Tescan</a:t>
            </a:r>
            <a:r>
              <a:rPr lang="fr-FR" sz="2000" dirty="0"/>
              <a:t>-France, Thermo Fischer</a:t>
            </a:r>
            <a:endParaRPr lang="fr-FR" sz="2000" dirty="0" smtClean="0"/>
          </a:p>
          <a:p>
            <a:pPr algn="ctr">
              <a:spcBef>
                <a:spcPct val="80000"/>
              </a:spcBef>
            </a:pPr>
            <a:r>
              <a:rPr lang="fr-FR" sz="2000" b="1" dirty="0" smtClean="0">
                <a:solidFill>
                  <a:srgbClr val="008000"/>
                </a:solidFill>
              </a:rPr>
              <a:t>et </a:t>
            </a:r>
            <a:r>
              <a:rPr lang="fr-FR" sz="2000" b="1" dirty="0">
                <a:solidFill>
                  <a:srgbClr val="008000"/>
                </a:solidFill>
              </a:rPr>
              <a:t>à vous tous ici présents</a:t>
            </a: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6"/>
          <p:cNvSpPr txBox="1">
            <a:spLocks noChangeArrowheads="1"/>
          </p:cNvSpPr>
          <p:nvPr/>
        </p:nvSpPr>
        <p:spPr bwMode="auto">
          <a:xfrm>
            <a:off x="4897095" y="4149080"/>
            <a:ext cx="4211409" cy="241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fr-FR" sz="1400" i="1" dirty="0" smtClean="0">
                <a:solidFill>
                  <a:srgbClr val="008000"/>
                </a:solidFill>
              </a:rPr>
              <a:t>                       et </a:t>
            </a:r>
            <a:r>
              <a:rPr lang="fr-FR" sz="1400" i="1" dirty="0">
                <a:solidFill>
                  <a:srgbClr val="008000"/>
                </a:solidFill>
              </a:rPr>
              <a:t>aussi </a:t>
            </a:r>
            <a:endParaRPr lang="fr-FR" sz="1400" i="1" dirty="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120000"/>
              </a:lnSpc>
            </a:pPr>
            <a:endParaRPr lang="fr-FR" sz="1400" i="1" dirty="0">
              <a:solidFill>
                <a:srgbClr val="008000"/>
              </a:solidFill>
            </a:endParaRP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fr-FR" sz="1400" dirty="0" smtClean="0">
                <a:solidFill>
                  <a:srgbClr val="008000"/>
                </a:solidFill>
              </a:rPr>
              <a:t> Philippe </a:t>
            </a:r>
            <a:r>
              <a:rPr lang="fr-FR" sz="1400" dirty="0" err="1" smtClean="0">
                <a:solidFill>
                  <a:srgbClr val="008000"/>
                </a:solidFill>
              </a:rPr>
              <a:t>Hallegot</a:t>
            </a:r>
            <a:r>
              <a:rPr lang="fr-FR" sz="1400" dirty="0" smtClean="0">
                <a:solidFill>
                  <a:srgbClr val="008000"/>
                </a:solidFill>
              </a:rPr>
              <a:t> </a:t>
            </a:r>
            <a:r>
              <a:rPr lang="fr-FR" sz="1200" i="1" dirty="0" smtClean="0">
                <a:solidFill>
                  <a:srgbClr val="008000"/>
                </a:solidFill>
              </a:rPr>
              <a:t>(L’</a:t>
            </a:r>
            <a:r>
              <a:rPr lang="fr-FR" sz="1200" i="1" dirty="0" err="1" smtClean="0">
                <a:solidFill>
                  <a:srgbClr val="008000"/>
                </a:solidFill>
              </a:rPr>
              <a:t>Oreal</a:t>
            </a:r>
            <a:r>
              <a:rPr lang="fr-FR" sz="1200" i="1" dirty="0" smtClean="0">
                <a:solidFill>
                  <a:srgbClr val="008000"/>
                </a:solidFill>
              </a:rPr>
              <a:t>)</a:t>
            </a:r>
            <a:endParaRPr lang="fr-FR" sz="1200" i="1" dirty="0">
              <a:solidFill>
                <a:srgbClr val="008000"/>
              </a:solidFill>
            </a:endParaRP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fr-FR" sz="1400" dirty="0">
                <a:solidFill>
                  <a:srgbClr val="008000"/>
                </a:solidFill>
              </a:rPr>
              <a:t> Alain </a:t>
            </a:r>
            <a:r>
              <a:rPr lang="fr-FR" sz="1400" dirty="0" err="1" smtClean="0">
                <a:solidFill>
                  <a:srgbClr val="008000"/>
                </a:solidFill>
              </a:rPr>
              <a:t>Jadin</a:t>
            </a:r>
            <a:r>
              <a:rPr lang="fr-FR" sz="1400" dirty="0" smtClean="0">
                <a:solidFill>
                  <a:srgbClr val="008000"/>
                </a:solidFill>
              </a:rPr>
              <a:t> </a:t>
            </a:r>
            <a:r>
              <a:rPr lang="fr-FR" sz="1200" i="1" dirty="0" smtClean="0">
                <a:solidFill>
                  <a:srgbClr val="008000"/>
                </a:solidFill>
              </a:rPr>
              <a:t>(CERTECH)</a:t>
            </a:r>
            <a:endParaRPr lang="fr-FR" sz="1400" dirty="0" smtClean="0">
              <a:solidFill>
                <a:srgbClr val="008000"/>
              </a:solidFill>
            </a:endParaRP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fr-FR" sz="1400" dirty="0" smtClean="0">
                <a:solidFill>
                  <a:srgbClr val="008000"/>
                </a:solidFill>
              </a:rPr>
              <a:t> Jean-Pierre </a:t>
            </a:r>
            <a:r>
              <a:rPr lang="fr-FR" sz="1400" dirty="0" err="1" smtClean="0">
                <a:solidFill>
                  <a:srgbClr val="008000"/>
                </a:solidFill>
              </a:rPr>
              <a:t>Lechaire</a:t>
            </a:r>
            <a:r>
              <a:rPr lang="fr-FR" sz="1400" dirty="0" smtClean="0">
                <a:solidFill>
                  <a:srgbClr val="008000"/>
                </a:solidFill>
              </a:rPr>
              <a:t> </a:t>
            </a:r>
            <a:r>
              <a:rPr lang="fr-FR" sz="1200" i="1" dirty="0" smtClean="0">
                <a:solidFill>
                  <a:srgbClr val="008000"/>
                </a:solidFill>
              </a:rPr>
              <a:t>(retraité CNRS, UPMC)</a:t>
            </a:r>
            <a:endParaRPr lang="fr-FR" sz="1400" dirty="0" smtClean="0">
              <a:solidFill>
                <a:srgbClr val="008000"/>
              </a:solidFill>
            </a:endParaRP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fr-FR" sz="1400" dirty="0">
                <a:solidFill>
                  <a:srgbClr val="008000"/>
                </a:solidFill>
              </a:rPr>
              <a:t> Christian </a:t>
            </a:r>
            <a:r>
              <a:rPr lang="fr-FR" sz="1400" dirty="0" smtClean="0">
                <a:solidFill>
                  <a:srgbClr val="008000"/>
                </a:solidFill>
              </a:rPr>
              <a:t>Mathieu </a:t>
            </a:r>
            <a:r>
              <a:rPr lang="fr-FR" sz="1200" i="1" dirty="0" smtClean="0">
                <a:solidFill>
                  <a:srgbClr val="008000"/>
                </a:solidFill>
              </a:rPr>
              <a:t>(</a:t>
            </a:r>
            <a:r>
              <a:rPr lang="fr-FR" sz="1200" i="1" dirty="0" err="1" smtClean="0">
                <a:solidFill>
                  <a:srgbClr val="008000"/>
                </a:solidFill>
              </a:rPr>
              <a:t>Univ</a:t>
            </a:r>
            <a:r>
              <a:rPr lang="fr-FR" sz="1200" i="1" dirty="0" smtClean="0">
                <a:solidFill>
                  <a:srgbClr val="008000"/>
                </a:solidFill>
              </a:rPr>
              <a:t>. Artois)</a:t>
            </a: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fr-FR" sz="1400" dirty="0">
                <a:solidFill>
                  <a:srgbClr val="008000"/>
                </a:solidFill>
              </a:rPr>
              <a:t> </a:t>
            </a:r>
            <a:r>
              <a:rPr lang="fr-FR" sz="1400" dirty="0" smtClean="0">
                <a:solidFill>
                  <a:srgbClr val="008000"/>
                </a:solidFill>
              </a:rPr>
              <a:t>Sébastien </a:t>
            </a:r>
            <a:r>
              <a:rPr lang="fr-FR" sz="1400" dirty="0" err="1" smtClean="0">
                <a:solidFill>
                  <a:srgbClr val="008000"/>
                </a:solidFill>
              </a:rPr>
              <a:t>Pairis</a:t>
            </a:r>
            <a:r>
              <a:rPr lang="fr-FR" sz="1400" dirty="0" smtClean="0">
                <a:solidFill>
                  <a:srgbClr val="008000"/>
                </a:solidFill>
              </a:rPr>
              <a:t> </a:t>
            </a:r>
            <a:r>
              <a:rPr lang="fr-FR" sz="1200" i="1" dirty="0" smtClean="0">
                <a:solidFill>
                  <a:srgbClr val="008000"/>
                </a:solidFill>
              </a:rPr>
              <a:t>(CNRS, Institut Néel Grenoble)</a:t>
            </a:r>
            <a:endParaRPr lang="fr-FR" sz="1200" i="1" dirty="0">
              <a:solidFill>
                <a:srgbClr val="008000"/>
              </a:solidFill>
            </a:endParaRP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fr-FR" sz="1400" dirty="0">
                <a:solidFill>
                  <a:srgbClr val="008000"/>
                </a:solidFill>
              </a:rPr>
              <a:t> Jacky </a:t>
            </a:r>
            <a:r>
              <a:rPr lang="fr-FR" sz="1400" dirty="0" err="1" smtClean="0">
                <a:solidFill>
                  <a:srgbClr val="008000"/>
                </a:solidFill>
              </a:rPr>
              <a:t>Ruste</a:t>
            </a:r>
            <a:r>
              <a:rPr lang="fr-FR" sz="1400" dirty="0" smtClean="0">
                <a:solidFill>
                  <a:srgbClr val="008000"/>
                </a:solidFill>
              </a:rPr>
              <a:t> </a:t>
            </a:r>
            <a:r>
              <a:rPr lang="fr-FR" sz="1200" i="1" dirty="0" smtClean="0">
                <a:solidFill>
                  <a:srgbClr val="008000"/>
                </a:solidFill>
              </a:rPr>
              <a:t>(retraité EDF)</a:t>
            </a:r>
            <a:endParaRPr lang="fr-FR" sz="1400" dirty="0" smtClean="0">
              <a:solidFill>
                <a:srgbClr val="008000"/>
              </a:solidFill>
            </a:endParaRP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fr-FR" sz="1400" dirty="0">
                <a:solidFill>
                  <a:srgbClr val="008000"/>
                </a:solidFill>
              </a:rPr>
              <a:t> </a:t>
            </a:r>
            <a:r>
              <a:rPr lang="fr-FR" sz="1400" dirty="0" smtClean="0">
                <a:solidFill>
                  <a:srgbClr val="008000"/>
                </a:solidFill>
              </a:rPr>
              <a:t>Guillaume </a:t>
            </a:r>
            <a:r>
              <a:rPr lang="fr-FR" sz="1400" dirty="0" err="1" smtClean="0">
                <a:solidFill>
                  <a:srgbClr val="008000"/>
                </a:solidFill>
              </a:rPr>
              <a:t>Wille</a:t>
            </a:r>
            <a:r>
              <a:rPr lang="fr-FR" sz="1400" dirty="0" smtClean="0">
                <a:solidFill>
                  <a:srgbClr val="008000"/>
                </a:solidFill>
              </a:rPr>
              <a:t> </a:t>
            </a:r>
            <a:r>
              <a:rPr lang="fr-FR" sz="1200" i="1" dirty="0" smtClean="0">
                <a:solidFill>
                  <a:srgbClr val="008000"/>
                </a:solidFill>
              </a:rPr>
              <a:t>(BRGM)</a:t>
            </a:r>
            <a:endParaRPr lang="fr-FR" sz="1400" dirty="0">
              <a:solidFill>
                <a:srgbClr val="008000"/>
              </a:solidFill>
            </a:endParaRP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1021300" y="188913"/>
            <a:ext cx="705643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ct val="40000"/>
              </a:spcAft>
            </a:pPr>
            <a:r>
              <a:rPr lang="fr-FR" sz="2400" u="sng" dirty="0">
                <a:solidFill>
                  <a:srgbClr val="008000"/>
                </a:solidFill>
                <a:latin typeface="Arial Black" pitchFamily="34" charset="0"/>
              </a:rPr>
              <a:t>L’actuel </a:t>
            </a:r>
            <a:r>
              <a:rPr lang="fr-FR" sz="2400" u="sng" dirty="0" smtClean="0">
                <a:solidFill>
                  <a:srgbClr val="008000"/>
                </a:solidFill>
                <a:latin typeface="Arial Black" pitchFamily="34" charset="0"/>
              </a:rPr>
              <a:t>Conseil d’Administration </a:t>
            </a:r>
            <a:endParaRPr lang="fr-FR" sz="2400" u="sng" dirty="0">
              <a:solidFill>
                <a:srgbClr val="008000"/>
              </a:solidFill>
              <a:latin typeface="Arial Black" pitchFamily="34" charset="0"/>
            </a:endParaRPr>
          </a:p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400" u="sng" dirty="0">
                <a:solidFill>
                  <a:srgbClr val="008000"/>
                </a:solidFill>
                <a:latin typeface="Arial Black" pitchFamily="34" charset="0"/>
              </a:rPr>
              <a:t>du GN-MEBA</a:t>
            </a:r>
          </a:p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000" dirty="0" smtClean="0">
                <a:solidFill>
                  <a:srgbClr val="008000"/>
                </a:solidFill>
              </a:rPr>
              <a:t>(16 membres selon le vote </a:t>
            </a:r>
            <a:r>
              <a:rPr lang="fr-FR" sz="2000" dirty="0">
                <a:solidFill>
                  <a:srgbClr val="008000"/>
                </a:solidFill>
              </a:rPr>
              <a:t>du </a:t>
            </a:r>
            <a:r>
              <a:rPr lang="fr-FR" sz="2000" dirty="0" smtClean="0">
                <a:solidFill>
                  <a:srgbClr val="008000"/>
                </a:solidFill>
              </a:rPr>
              <a:t>7 décembre 2017)</a:t>
            </a:r>
            <a:endParaRPr lang="fr-FR" sz="2000" dirty="0">
              <a:solidFill>
                <a:srgbClr val="008000"/>
              </a:solidFill>
            </a:endParaRP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35496" y="2060848"/>
            <a:ext cx="6179148" cy="305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Char char="•"/>
              <a:tabLst>
                <a:tab pos="1882775" algn="l"/>
              </a:tabLst>
            </a:pPr>
            <a:r>
              <a:rPr lang="fr-FR" sz="1400" i="1" dirty="0">
                <a:solidFill>
                  <a:srgbClr val="008000"/>
                </a:solidFill>
              </a:rPr>
              <a:t> président </a:t>
            </a:r>
            <a:r>
              <a:rPr lang="fr-FR" sz="1400" i="1" dirty="0" smtClean="0">
                <a:solidFill>
                  <a:srgbClr val="008000"/>
                </a:solidFill>
              </a:rPr>
              <a:t>:</a:t>
            </a:r>
            <a:r>
              <a:rPr lang="fr-FR" sz="1400" dirty="0">
                <a:solidFill>
                  <a:srgbClr val="008000"/>
                </a:solidFill>
              </a:rPr>
              <a:t>	</a:t>
            </a:r>
            <a:r>
              <a:rPr lang="fr-FR" sz="1400" dirty="0" smtClean="0">
                <a:solidFill>
                  <a:srgbClr val="008000"/>
                </a:solidFill>
              </a:rPr>
              <a:t>François </a:t>
            </a:r>
            <a:r>
              <a:rPr lang="fr-FR" sz="1400" dirty="0" err="1" smtClean="0">
                <a:solidFill>
                  <a:srgbClr val="008000"/>
                </a:solidFill>
              </a:rPr>
              <a:t>Brisset</a:t>
            </a:r>
            <a:r>
              <a:rPr lang="fr-FR" sz="1400" dirty="0">
                <a:solidFill>
                  <a:srgbClr val="008000"/>
                </a:solidFill>
              </a:rPr>
              <a:t> </a:t>
            </a:r>
            <a:r>
              <a:rPr lang="fr-FR" sz="1400" dirty="0" smtClean="0">
                <a:solidFill>
                  <a:srgbClr val="008000"/>
                </a:solidFill>
              </a:rPr>
              <a:t> </a:t>
            </a:r>
            <a:r>
              <a:rPr lang="fr-FR" sz="1200" i="1" dirty="0" smtClean="0">
                <a:solidFill>
                  <a:srgbClr val="008000"/>
                </a:solidFill>
              </a:rPr>
              <a:t>(CNRS, </a:t>
            </a:r>
            <a:r>
              <a:rPr lang="fr-FR" sz="1200" i="1" dirty="0" err="1" smtClean="0">
                <a:solidFill>
                  <a:srgbClr val="008000"/>
                </a:solidFill>
              </a:rPr>
              <a:t>Univ</a:t>
            </a:r>
            <a:r>
              <a:rPr lang="fr-FR" sz="1200" i="1" dirty="0" smtClean="0">
                <a:solidFill>
                  <a:srgbClr val="008000"/>
                </a:solidFill>
              </a:rPr>
              <a:t>. Paris Sud)</a:t>
            </a:r>
            <a:endParaRPr lang="fr-FR" sz="1200" i="1" dirty="0">
              <a:solidFill>
                <a:srgbClr val="008000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Char char="•"/>
              <a:tabLst>
                <a:tab pos="1882775" algn="l"/>
              </a:tabLst>
            </a:pPr>
            <a:r>
              <a:rPr lang="fr-FR" sz="1400" i="1" dirty="0">
                <a:solidFill>
                  <a:srgbClr val="008000"/>
                </a:solidFill>
              </a:rPr>
              <a:t> vice-présidents </a:t>
            </a:r>
            <a:r>
              <a:rPr lang="fr-FR" sz="1400" i="1" dirty="0" smtClean="0">
                <a:solidFill>
                  <a:srgbClr val="008000"/>
                </a:solidFill>
              </a:rPr>
              <a:t>:	</a:t>
            </a:r>
            <a:r>
              <a:rPr lang="fr-FR" sz="1400" dirty="0" smtClean="0">
                <a:solidFill>
                  <a:srgbClr val="008000"/>
                </a:solidFill>
              </a:rPr>
              <a:t>Florence </a:t>
            </a:r>
            <a:r>
              <a:rPr lang="fr-FR" sz="1400" dirty="0" err="1" smtClean="0">
                <a:solidFill>
                  <a:srgbClr val="008000"/>
                </a:solidFill>
              </a:rPr>
              <a:t>Robaut</a:t>
            </a:r>
            <a:r>
              <a:rPr lang="fr-FR" sz="1400" dirty="0" smtClean="0">
                <a:solidFill>
                  <a:srgbClr val="008000"/>
                </a:solidFill>
              </a:rPr>
              <a:t> </a:t>
            </a:r>
            <a:r>
              <a:rPr lang="fr-FR" sz="1400" i="1" dirty="0" smtClean="0">
                <a:solidFill>
                  <a:srgbClr val="008000"/>
                </a:solidFill>
              </a:rPr>
              <a:t> </a:t>
            </a:r>
            <a:r>
              <a:rPr lang="fr-FR" sz="1200" i="1" dirty="0" smtClean="0">
                <a:solidFill>
                  <a:srgbClr val="008000"/>
                </a:solidFill>
              </a:rPr>
              <a:t>(</a:t>
            </a:r>
            <a:r>
              <a:rPr lang="fr-FR" sz="1200" i="1" dirty="0" err="1" smtClean="0">
                <a:solidFill>
                  <a:srgbClr val="008000"/>
                </a:solidFill>
              </a:rPr>
              <a:t>SIMaP</a:t>
            </a:r>
            <a:r>
              <a:rPr lang="fr-FR" sz="1200" i="1" dirty="0" smtClean="0">
                <a:solidFill>
                  <a:srgbClr val="008000"/>
                </a:solidFill>
              </a:rPr>
              <a:t>, CMTC, Grenoble INP)</a:t>
            </a:r>
            <a:r>
              <a:rPr lang="fr-FR" sz="1400" dirty="0">
                <a:solidFill>
                  <a:srgbClr val="008000"/>
                </a:solidFill>
              </a:rPr>
              <a:t/>
            </a:r>
            <a:br>
              <a:rPr lang="fr-FR" sz="1400" dirty="0">
                <a:solidFill>
                  <a:srgbClr val="008000"/>
                </a:solidFill>
              </a:rPr>
            </a:br>
            <a:r>
              <a:rPr lang="fr-FR" sz="1400" dirty="0" smtClean="0">
                <a:solidFill>
                  <a:srgbClr val="008000"/>
                </a:solidFill>
              </a:rPr>
              <a:t>	Philippe </a:t>
            </a:r>
            <a:r>
              <a:rPr lang="fr-FR" sz="1400" dirty="0" err="1" smtClean="0">
                <a:solidFill>
                  <a:srgbClr val="008000"/>
                </a:solidFill>
              </a:rPr>
              <a:t>Jonnard</a:t>
            </a:r>
            <a:r>
              <a:rPr lang="fr-FR" sz="1400" dirty="0" smtClean="0">
                <a:solidFill>
                  <a:srgbClr val="008000"/>
                </a:solidFill>
              </a:rPr>
              <a:t> </a:t>
            </a:r>
            <a:r>
              <a:rPr lang="fr-FR" sz="1200" i="1" dirty="0" smtClean="0">
                <a:solidFill>
                  <a:srgbClr val="008000"/>
                </a:solidFill>
              </a:rPr>
              <a:t>(CNRS, Sorbonne </a:t>
            </a:r>
            <a:r>
              <a:rPr lang="fr-FR" sz="1200" i="1" dirty="0" err="1" smtClean="0">
                <a:solidFill>
                  <a:srgbClr val="008000"/>
                </a:solidFill>
              </a:rPr>
              <a:t>Univ</a:t>
            </a:r>
            <a:r>
              <a:rPr lang="fr-FR" sz="1200" i="1" dirty="0" smtClean="0">
                <a:solidFill>
                  <a:srgbClr val="008000"/>
                </a:solidFill>
              </a:rPr>
              <a:t>. Paris)</a:t>
            </a:r>
            <a:endParaRPr lang="fr-FR" sz="1200" i="1" dirty="0">
              <a:solidFill>
                <a:srgbClr val="008000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buFontTx/>
              <a:buChar char="•"/>
              <a:tabLst>
                <a:tab pos="1882775" algn="l"/>
              </a:tabLst>
            </a:pPr>
            <a:r>
              <a:rPr lang="fr-FR" sz="1400" i="1" dirty="0">
                <a:solidFill>
                  <a:srgbClr val="008000"/>
                </a:solidFill>
              </a:rPr>
              <a:t> trésorière </a:t>
            </a:r>
            <a:r>
              <a:rPr lang="fr-FR" sz="1400" i="1" dirty="0" smtClean="0">
                <a:solidFill>
                  <a:srgbClr val="008000"/>
                </a:solidFill>
              </a:rPr>
              <a:t>:</a:t>
            </a:r>
            <a:r>
              <a:rPr lang="fr-FR" sz="1400" dirty="0">
                <a:solidFill>
                  <a:srgbClr val="008000"/>
                </a:solidFill>
              </a:rPr>
              <a:t>	</a:t>
            </a:r>
            <a:r>
              <a:rPr lang="fr-FR" sz="1400" dirty="0" smtClean="0">
                <a:solidFill>
                  <a:srgbClr val="008000"/>
                </a:solidFill>
              </a:rPr>
              <a:t>Monique Repoux </a:t>
            </a:r>
            <a:r>
              <a:rPr lang="fr-FR" sz="1200" i="1" dirty="0" smtClean="0">
                <a:solidFill>
                  <a:srgbClr val="008000"/>
                </a:solidFill>
              </a:rPr>
              <a:t>(retraitée CNRS, </a:t>
            </a:r>
            <a:r>
              <a:rPr lang="fr-FR" sz="1200" i="1" dirty="0" err="1" smtClean="0">
                <a:solidFill>
                  <a:srgbClr val="008000"/>
                </a:solidFill>
              </a:rPr>
              <a:t>MinesParistech</a:t>
            </a:r>
            <a:r>
              <a:rPr lang="fr-FR" sz="1200" i="1" dirty="0" smtClean="0">
                <a:solidFill>
                  <a:srgbClr val="008000"/>
                </a:solidFill>
              </a:rPr>
              <a:t> 06)</a:t>
            </a:r>
            <a:endParaRPr lang="fr-FR" sz="1400" i="1" dirty="0" smtClean="0">
              <a:solidFill>
                <a:srgbClr val="008000"/>
              </a:solidFill>
            </a:endParaRPr>
          </a:p>
          <a:p>
            <a:pPr marL="0" lvl="1" eaLnBrk="1" hangingPunct="1">
              <a:lnSpc>
                <a:spcPct val="120000"/>
              </a:lnSpc>
              <a:spcBef>
                <a:spcPts val="0"/>
              </a:spcBef>
              <a:buFontTx/>
              <a:buChar char="•"/>
              <a:tabLst>
                <a:tab pos="1882775" algn="l"/>
              </a:tabLst>
            </a:pPr>
            <a:r>
              <a:rPr lang="fr-FR" sz="1400" dirty="0">
                <a:solidFill>
                  <a:srgbClr val="008000"/>
                </a:solidFill>
              </a:rPr>
              <a:t> </a:t>
            </a:r>
            <a:r>
              <a:rPr lang="fr-FR" sz="1400" dirty="0" smtClean="0">
                <a:solidFill>
                  <a:srgbClr val="008000"/>
                </a:solidFill>
              </a:rPr>
              <a:t>trésorière adjointe :	Christine Gendarme </a:t>
            </a:r>
            <a:r>
              <a:rPr lang="fr-FR" sz="1200" i="1" dirty="0" smtClean="0">
                <a:solidFill>
                  <a:srgbClr val="008000"/>
                </a:solidFill>
              </a:rPr>
              <a:t>(IJL Nancy)</a:t>
            </a:r>
            <a:endParaRPr lang="fr-FR" sz="1200" i="1" dirty="0">
              <a:solidFill>
                <a:srgbClr val="008000"/>
              </a:solidFill>
            </a:endParaRPr>
          </a:p>
          <a:p>
            <a:pPr marL="0" lvl="1" eaLnBrk="1" hangingPunct="1">
              <a:lnSpc>
                <a:spcPct val="120000"/>
              </a:lnSpc>
              <a:spcBef>
                <a:spcPts val="0"/>
              </a:spcBef>
              <a:buFontTx/>
              <a:buChar char="•"/>
              <a:tabLst>
                <a:tab pos="1882775" algn="l"/>
              </a:tabLst>
            </a:pPr>
            <a:r>
              <a:rPr lang="fr-FR" sz="1400" i="1" dirty="0">
                <a:solidFill>
                  <a:srgbClr val="008000"/>
                </a:solidFill>
              </a:rPr>
              <a:t> secrétaire </a:t>
            </a:r>
            <a:r>
              <a:rPr lang="fr-FR" sz="1400" i="1" dirty="0" smtClean="0">
                <a:solidFill>
                  <a:srgbClr val="008000"/>
                </a:solidFill>
              </a:rPr>
              <a:t>:	</a:t>
            </a:r>
            <a:r>
              <a:rPr lang="fr-FR" sz="1400" dirty="0" smtClean="0">
                <a:solidFill>
                  <a:srgbClr val="008000"/>
                </a:solidFill>
              </a:rPr>
              <a:t>Denis Boivin </a:t>
            </a:r>
            <a:r>
              <a:rPr lang="fr-FR" sz="1200" i="1" dirty="0" smtClean="0">
                <a:solidFill>
                  <a:srgbClr val="008000"/>
                </a:solidFill>
              </a:rPr>
              <a:t>(</a:t>
            </a:r>
            <a:r>
              <a:rPr lang="fr-FR" sz="1200" i="1" dirty="0" err="1" smtClean="0">
                <a:solidFill>
                  <a:srgbClr val="008000"/>
                </a:solidFill>
              </a:rPr>
              <a:t>Onera</a:t>
            </a:r>
            <a:r>
              <a:rPr lang="fr-FR" sz="1200" i="1" dirty="0" smtClean="0">
                <a:solidFill>
                  <a:srgbClr val="008000"/>
                </a:solidFill>
              </a:rPr>
              <a:t>)</a:t>
            </a:r>
            <a:endParaRPr lang="fr-FR" sz="1200" i="1" dirty="0">
              <a:solidFill>
                <a:srgbClr val="008000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Char char="•"/>
              <a:tabLst>
                <a:tab pos="1882775" algn="l"/>
              </a:tabLst>
            </a:pPr>
            <a:r>
              <a:rPr lang="fr-FR" sz="1400" i="1" dirty="0">
                <a:solidFill>
                  <a:srgbClr val="008000"/>
                </a:solidFill>
              </a:rPr>
              <a:t> </a:t>
            </a:r>
            <a:r>
              <a:rPr lang="fr-FR" sz="1400" i="1" dirty="0" smtClean="0">
                <a:solidFill>
                  <a:srgbClr val="008000"/>
                </a:solidFill>
              </a:rPr>
              <a:t>secrétaires adjointes :	</a:t>
            </a:r>
            <a:r>
              <a:rPr lang="fr-FR" sz="1400" dirty="0" err="1" smtClean="0">
                <a:solidFill>
                  <a:srgbClr val="008000"/>
                </a:solidFill>
              </a:rPr>
              <a:t>Marie-Éline</a:t>
            </a:r>
            <a:r>
              <a:rPr lang="fr-FR" sz="1400" dirty="0" smtClean="0">
                <a:solidFill>
                  <a:srgbClr val="008000"/>
                </a:solidFill>
              </a:rPr>
              <a:t> Couturier </a:t>
            </a:r>
            <a:r>
              <a:rPr lang="fr-FR" sz="1200" i="1" dirty="0" smtClean="0">
                <a:solidFill>
                  <a:srgbClr val="008000"/>
                </a:solidFill>
              </a:rPr>
              <a:t>(SFC)</a:t>
            </a:r>
          </a:p>
          <a:p>
            <a:pPr marL="0" lvl="1" eaLnBrk="1" hangingPunct="1">
              <a:lnSpc>
                <a:spcPct val="120000"/>
              </a:lnSpc>
              <a:spcBef>
                <a:spcPts val="0"/>
              </a:spcBef>
              <a:tabLst>
                <a:tab pos="1882775" algn="l"/>
              </a:tabLst>
            </a:pPr>
            <a:r>
              <a:rPr lang="fr-FR" sz="1400" dirty="0">
                <a:solidFill>
                  <a:srgbClr val="008000"/>
                </a:solidFill>
              </a:rPr>
              <a:t>	</a:t>
            </a:r>
            <a:r>
              <a:rPr lang="fr-FR" sz="1400" dirty="0" err="1" smtClean="0">
                <a:solidFill>
                  <a:srgbClr val="008000"/>
                </a:solidFill>
              </a:rPr>
              <a:t>Imène</a:t>
            </a:r>
            <a:r>
              <a:rPr lang="fr-FR" sz="1400" dirty="0" smtClean="0">
                <a:solidFill>
                  <a:srgbClr val="008000"/>
                </a:solidFill>
              </a:rPr>
              <a:t> </a:t>
            </a:r>
            <a:r>
              <a:rPr lang="fr-FR" sz="1400" dirty="0">
                <a:solidFill>
                  <a:srgbClr val="008000"/>
                </a:solidFill>
              </a:rPr>
              <a:t>Estève </a:t>
            </a:r>
            <a:r>
              <a:rPr lang="fr-FR" sz="1200" i="1" dirty="0" smtClean="0">
                <a:solidFill>
                  <a:srgbClr val="008000"/>
                </a:solidFill>
              </a:rPr>
              <a:t>(CNRS, Sorbonne </a:t>
            </a:r>
            <a:r>
              <a:rPr lang="fr-FR" sz="1200" i="1" dirty="0" err="1">
                <a:solidFill>
                  <a:srgbClr val="008000"/>
                </a:solidFill>
              </a:rPr>
              <a:t>Univ</a:t>
            </a:r>
            <a:r>
              <a:rPr lang="fr-FR" sz="1200" i="1" dirty="0">
                <a:solidFill>
                  <a:srgbClr val="008000"/>
                </a:solidFill>
              </a:rPr>
              <a:t>. Paris</a:t>
            </a:r>
            <a:r>
              <a:rPr lang="fr-FR" sz="1200" i="1" dirty="0" smtClean="0">
                <a:solidFill>
                  <a:srgbClr val="008000"/>
                </a:solidFill>
              </a:rPr>
              <a:t>)</a:t>
            </a:r>
          </a:p>
          <a:p>
            <a:pPr marL="0" lvl="1" eaLnBrk="1" hangingPunct="1">
              <a:lnSpc>
                <a:spcPct val="120000"/>
              </a:lnSpc>
              <a:spcBef>
                <a:spcPts val="0"/>
              </a:spcBef>
              <a:buFontTx/>
              <a:buChar char="•"/>
              <a:tabLst>
                <a:tab pos="1882775" algn="l"/>
              </a:tabLst>
            </a:pPr>
            <a:r>
              <a:rPr lang="fr-FR" sz="1200" i="1" dirty="0">
                <a:solidFill>
                  <a:srgbClr val="008000"/>
                </a:solidFill>
              </a:rPr>
              <a:t> </a:t>
            </a:r>
            <a:r>
              <a:rPr lang="fr-FR" sz="1400" i="1" dirty="0" smtClean="0">
                <a:solidFill>
                  <a:srgbClr val="008000"/>
                </a:solidFill>
              </a:rPr>
              <a:t>webmaster :</a:t>
            </a:r>
            <a:r>
              <a:rPr lang="fr-FR" sz="1200" i="1" dirty="0">
                <a:solidFill>
                  <a:srgbClr val="008000"/>
                </a:solidFill>
              </a:rPr>
              <a:t>	</a:t>
            </a:r>
            <a:r>
              <a:rPr lang="fr-FR" sz="1400" dirty="0" smtClean="0">
                <a:solidFill>
                  <a:srgbClr val="008000"/>
                </a:solidFill>
              </a:rPr>
              <a:t>Fabrice </a:t>
            </a:r>
            <a:r>
              <a:rPr lang="fr-FR" sz="1400" dirty="0" err="1">
                <a:solidFill>
                  <a:srgbClr val="008000"/>
                </a:solidFill>
              </a:rPr>
              <a:t>Gaslain</a:t>
            </a:r>
            <a:r>
              <a:rPr lang="fr-FR" sz="1400" dirty="0">
                <a:solidFill>
                  <a:srgbClr val="008000"/>
                </a:solidFill>
              </a:rPr>
              <a:t> </a:t>
            </a:r>
            <a:r>
              <a:rPr lang="fr-FR" sz="1200" i="1" dirty="0" smtClean="0">
                <a:solidFill>
                  <a:srgbClr val="008000"/>
                </a:solidFill>
              </a:rPr>
              <a:t>(CNRS, </a:t>
            </a:r>
            <a:r>
              <a:rPr lang="fr-FR" sz="1200" i="1" dirty="0" err="1" smtClean="0">
                <a:solidFill>
                  <a:srgbClr val="008000"/>
                </a:solidFill>
              </a:rPr>
              <a:t>MinesParistech</a:t>
            </a:r>
            <a:r>
              <a:rPr lang="fr-FR" sz="1200" i="1" dirty="0" smtClean="0">
                <a:solidFill>
                  <a:srgbClr val="008000"/>
                </a:solidFill>
              </a:rPr>
              <a:t> </a:t>
            </a:r>
            <a:r>
              <a:rPr lang="fr-FR" sz="1200" i="1" dirty="0">
                <a:solidFill>
                  <a:srgbClr val="008000"/>
                </a:solidFill>
              </a:rPr>
              <a:t>Evry)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endParaRPr lang="fr-FR" sz="1200" i="1" dirty="0">
              <a:solidFill>
                <a:srgbClr val="008000"/>
              </a:solidFill>
            </a:endParaRP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fr-FR" sz="1400" dirty="0">
                <a:solidFill>
                  <a:srgbClr val="008000"/>
                </a:solidFill>
              </a:rPr>
              <a:t>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900113" y="188913"/>
            <a:ext cx="7056437" cy="113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ts val="1200"/>
              </a:spcAft>
            </a:pPr>
            <a:r>
              <a:rPr lang="fr-FR" sz="2400" u="sng" dirty="0">
                <a:solidFill>
                  <a:srgbClr val="008000"/>
                </a:solidFill>
                <a:latin typeface="Arial Black" pitchFamily="34" charset="0"/>
              </a:rPr>
              <a:t>Le conseil d’administration du </a:t>
            </a:r>
            <a:r>
              <a:rPr lang="fr-FR" sz="2400" u="sng" dirty="0" smtClean="0">
                <a:solidFill>
                  <a:srgbClr val="008000"/>
                </a:solidFill>
                <a:latin typeface="Arial Black" pitchFamily="34" charset="0"/>
              </a:rPr>
              <a:t>GN-MEBA</a:t>
            </a:r>
          </a:p>
          <a:p>
            <a:pPr algn="ctr" eaLnBrk="1" hangingPunct="1">
              <a:lnSpc>
                <a:spcPct val="120000"/>
              </a:lnSpc>
              <a:spcAft>
                <a:spcPts val="0"/>
              </a:spcAft>
            </a:pPr>
            <a:r>
              <a:rPr lang="fr-FR" sz="2400" u="sng" dirty="0" smtClean="0">
                <a:solidFill>
                  <a:srgbClr val="008000"/>
                </a:solidFill>
                <a:latin typeface="Arial Black" pitchFamily="34" charset="0"/>
              </a:rPr>
              <a:t>soumis au vote du 6 Décembre 2018</a:t>
            </a:r>
            <a:endParaRPr lang="fr-FR" sz="2400" u="sng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323528" y="1815768"/>
            <a:ext cx="49749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fr-FR" b="1" dirty="0" smtClean="0">
                <a:solidFill>
                  <a:srgbClr val="008000"/>
                </a:solidFill>
              </a:rPr>
              <a:t>Se représentent :</a:t>
            </a:r>
            <a:endParaRPr lang="fr-FR" b="1" i="1" dirty="0">
              <a:solidFill>
                <a:srgbClr val="008000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467544" y="2636912"/>
            <a:ext cx="5976664" cy="2751522"/>
            <a:chOff x="467544" y="2125071"/>
            <a:chExt cx="4980513" cy="2751522"/>
          </a:xfrm>
        </p:grpSpPr>
        <p:sp>
          <p:nvSpPr>
            <p:cNvPr id="28674" name="Text Box 6"/>
            <p:cNvSpPr txBox="1">
              <a:spLocks noChangeArrowheads="1"/>
            </p:cNvSpPr>
            <p:nvPr/>
          </p:nvSpPr>
          <p:spPr bwMode="auto">
            <a:xfrm>
              <a:off x="467544" y="2125071"/>
              <a:ext cx="2187012" cy="2751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 smtClean="0">
                  <a:solidFill>
                    <a:srgbClr val="008000"/>
                  </a:solidFill>
                </a:rPr>
                <a:t> Denis BOIVIN</a:t>
              </a:r>
              <a:endParaRPr lang="fr-FR" sz="1600" dirty="0">
                <a:solidFill>
                  <a:srgbClr val="008000"/>
                </a:solidFill>
              </a:endParaRP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François </a:t>
              </a:r>
              <a:r>
                <a:rPr lang="fr-FR" sz="1600" dirty="0" smtClean="0">
                  <a:solidFill>
                    <a:srgbClr val="008000"/>
                  </a:solidFill>
                </a:rPr>
                <a:t>BRISSET</a:t>
              </a:r>
              <a:endParaRPr lang="fr-FR" sz="1600" dirty="0">
                <a:solidFill>
                  <a:srgbClr val="008000"/>
                </a:solidFill>
              </a:endParaRP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 smtClean="0">
                  <a:solidFill>
                    <a:srgbClr val="008000"/>
                  </a:solidFill>
                </a:rPr>
                <a:t> </a:t>
              </a:r>
              <a:r>
                <a:rPr lang="fr-FR" sz="1600" dirty="0" err="1" smtClean="0">
                  <a:solidFill>
                    <a:srgbClr val="008000"/>
                  </a:solidFill>
                </a:rPr>
                <a:t>Marie-Éline</a:t>
              </a:r>
              <a:r>
                <a:rPr lang="fr-FR" sz="1600" dirty="0" smtClean="0">
                  <a:solidFill>
                    <a:srgbClr val="008000"/>
                  </a:solidFill>
                </a:rPr>
                <a:t> COUTURIER</a:t>
              </a: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</a:t>
              </a:r>
              <a:r>
                <a:rPr lang="fr-FR" sz="1600" dirty="0" err="1" smtClean="0">
                  <a:solidFill>
                    <a:srgbClr val="008000"/>
                  </a:solidFill>
                </a:rPr>
                <a:t>Imène</a:t>
              </a:r>
              <a:r>
                <a:rPr lang="fr-FR" sz="1600" dirty="0" smtClean="0">
                  <a:solidFill>
                    <a:srgbClr val="008000"/>
                  </a:solidFill>
                </a:rPr>
                <a:t> ESTEVE</a:t>
              </a:r>
              <a:endParaRPr lang="fr-FR" sz="1600" dirty="0">
                <a:solidFill>
                  <a:srgbClr val="008000"/>
                </a:solidFill>
              </a:endParaRP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</a:t>
              </a:r>
              <a:r>
                <a:rPr lang="fr-FR" sz="1600" dirty="0" smtClean="0">
                  <a:solidFill>
                    <a:srgbClr val="008000"/>
                  </a:solidFill>
                </a:rPr>
                <a:t>Fabrice GASLAIN</a:t>
              </a: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 smtClean="0">
                  <a:solidFill>
                    <a:srgbClr val="008000"/>
                  </a:solidFill>
                </a:rPr>
                <a:t> Christine GENDARME</a:t>
              </a:r>
              <a:endParaRPr lang="fr-FR" sz="1600" dirty="0">
                <a:solidFill>
                  <a:srgbClr val="008000"/>
                </a:solidFill>
              </a:endParaRP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Philippe </a:t>
              </a:r>
              <a:r>
                <a:rPr lang="fr-FR" sz="1600" dirty="0" smtClean="0">
                  <a:solidFill>
                    <a:srgbClr val="008000"/>
                  </a:solidFill>
                </a:rPr>
                <a:t>HALLEGOT</a:t>
              </a:r>
              <a:endParaRPr lang="fr-FR" sz="1600" dirty="0">
                <a:solidFill>
                  <a:srgbClr val="008000"/>
                </a:solidFill>
              </a:endParaRP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Alain </a:t>
              </a:r>
              <a:r>
                <a:rPr lang="fr-FR" sz="1600" dirty="0" smtClean="0">
                  <a:solidFill>
                    <a:srgbClr val="008000"/>
                  </a:solidFill>
                </a:rPr>
                <a:t>JADIN</a:t>
              </a:r>
              <a:endParaRPr lang="fr-FR" sz="1600" dirty="0">
                <a:solidFill>
                  <a:srgbClr val="008000"/>
                </a:solidFill>
              </a:endParaRP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Philippe </a:t>
              </a:r>
              <a:r>
                <a:rPr lang="fr-FR" sz="1600" dirty="0" smtClean="0">
                  <a:solidFill>
                    <a:srgbClr val="008000"/>
                  </a:solidFill>
                </a:rPr>
                <a:t>JONNARD</a:t>
              </a:r>
              <a:endParaRPr lang="fr-FR" sz="1600" dirty="0">
                <a:solidFill>
                  <a:srgbClr val="008000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2730009" y="2125071"/>
              <a:ext cx="2718048" cy="21605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 smtClean="0">
                  <a:solidFill>
                    <a:srgbClr val="008000"/>
                  </a:solidFill>
                </a:rPr>
                <a:t> Jean-Pierre LECHAIRE</a:t>
              </a:r>
              <a:endParaRPr lang="fr-FR" sz="1600" dirty="0">
                <a:solidFill>
                  <a:srgbClr val="008000"/>
                </a:solidFill>
              </a:endParaRP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Christian </a:t>
              </a:r>
              <a:r>
                <a:rPr lang="fr-FR" sz="1600" dirty="0" smtClean="0">
                  <a:solidFill>
                    <a:srgbClr val="008000"/>
                  </a:solidFill>
                </a:rPr>
                <a:t>MATHIEU</a:t>
              </a: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</a:t>
              </a:r>
              <a:r>
                <a:rPr lang="fr-FR" sz="1600" dirty="0" smtClean="0">
                  <a:solidFill>
                    <a:srgbClr val="008000"/>
                  </a:solidFill>
                </a:rPr>
                <a:t>Sébastien PAIRIS</a:t>
              </a:r>
              <a:endParaRPr lang="fr-FR" sz="1600" dirty="0">
                <a:solidFill>
                  <a:srgbClr val="008000"/>
                </a:solidFill>
              </a:endParaRP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Monique </a:t>
              </a:r>
              <a:r>
                <a:rPr lang="fr-FR" sz="1600" dirty="0" smtClean="0">
                  <a:solidFill>
                    <a:srgbClr val="008000"/>
                  </a:solidFill>
                </a:rPr>
                <a:t>REPOUX</a:t>
              </a:r>
              <a:endParaRPr lang="fr-FR" sz="1600" dirty="0">
                <a:solidFill>
                  <a:srgbClr val="008000"/>
                </a:solidFill>
              </a:endParaRP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Florence </a:t>
              </a:r>
              <a:r>
                <a:rPr lang="fr-FR" sz="1600" dirty="0" smtClean="0">
                  <a:solidFill>
                    <a:srgbClr val="008000"/>
                  </a:solidFill>
                </a:rPr>
                <a:t>ROBAUT</a:t>
              </a:r>
              <a:endParaRPr lang="fr-FR" sz="1600" dirty="0">
                <a:solidFill>
                  <a:srgbClr val="008000"/>
                </a:solidFill>
              </a:endParaRP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Jacky </a:t>
              </a:r>
              <a:r>
                <a:rPr lang="fr-FR" sz="1600" dirty="0" smtClean="0">
                  <a:solidFill>
                    <a:srgbClr val="008000"/>
                  </a:solidFill>
                </a:rPr>
                <a:t>RUSTE</a:t>
              </a:r>
              <a:endParaRPr lang="fr-FR" sz="1600" dirty="0">
                <a:solidFill>
                  <a:srgbClr val="008000"/>
                </a:solidFill>
              </a:endParaRP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Guillaume </a:t>
              </a:r>
              <a:r>
                <a:rPr lang="fr-FR" sz="1600" dirty="0" smtClean="0">
                  <a:solidFill>
                    <a:srgbClr val="008000"/>
                  </a:solidFill>
                </a:rPr>
                <a:t>WILLE</a:t>
              </a:r>
              <a:endParaRPr lang="fr-FR" sz="1600" dirty="0">
                <a:solidFill>
                  <a:srgbClr val="008000"/>
                </a:solidFill>
              </a:endParaRPr>
            </a:p>
          </p:txBody>
        </p:sp>
      </p:grpSp>
      <p:sp>
        <p:nvSpPr>
          <p:cNvPr id="4" name="Explosion 2 3"/>
          <p:cNvSpPr/>
          <p:nvPr/>
        </p:nvSpPr>
        <p:spPr>
          <a:xfrm>
            <a:off x="5298492" y="2924944"/>
            <a:ext cx="3698153" cy="3735467"/>
          </a:xfrm>
          <a:prstGeom prst="irregularSeal2">
            <a:avLst/>
          </a:prstGeom>
          <a:gradFill flip="none" rotWithShape="1">
            <a:gsLst>
              <a:gs pos="100000">
                <a:srgbClr val="003300"/>
              </a:gs>
              <a:gs pos="65000">
                <a:srgbClr val="0B4F0A"/>
              </a:gs>
              <a:gs pos="46000">
                <a:srgbClr val="156B13"/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25000"/>
              </a:lnSpc>
            </a:pPr>
            <a:r>
              <a:rPr lang="fr-FR" b="1" i="1" dirty="0">
                <a:solidFill>
                  <a:schemeClr val="bg1"/>
                </a:solidFill>
              </a:rPr>
              <a:t>Approbation par</a:t>
            </a:r>
          </a:p>
          <a:p>
            <a:pPr algn="ctr">
              <a:lnSpc>
                <a:spcPct val="125000"/>
              </a:lnSpc>
            </a:pPr>
            <a:r>
              <a:rPr lang="fr-FR" b="1" i="1" dirty="0">
                <a:solidFill>
                  <a:schemeClr val="bg1"/>
                </a:solidFill>
              </a:rPr>
              <a:t>l’assemblée générale ?</a:t>
            </a:r>
          </a:p>
          <a:p>
            <a:pPr algn="ctr"/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851920" y="6074132"/>
            <a:ext cx="5166063" cy="523220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2800" b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Merci de votre attention</a:t>
            </a:r>
            <a:endParaRPr lang="fr-FR" sz="2800" b="1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0" name="Picture 2" descr="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257" y="116632"/>
            <a:ext cx="62388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Résultat de recherche d'images pour &quot;insa de lyo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Rogner un rectangle avec un coin diagonal 1"/>
          <p:cNvSpPr/>
          <p:nvPr/>
        </p:nvSpPr>
        <p:spPr>
          <a:xfrm flipH="1">
            <a:off x="251520" y="1272914"/>
            <a:ext cx="8568950" cy="4686020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Aft>
                <a:spcPts val="2400"/>
              </a:spcAft>
            </a:pPr>
            <a:r>
              <a:rPr lang="fr-FR" sz="2000" b="1" u="sng" dirty="0" smtClean="0">
                <a:solidFill>
                  <a:srgbClr val="008000"/>
                </a:solidFill>
              </a:rPr>
              <a:t>Prochains </a:t>
            </a:r>
            <a:r>
              <a:rPr lang="fr-FR" sz="2000" b="1" u="sng" dirty="0">
                <a:solidFill>
                  <a:srgbClr val="008000"/>
                </a:solidFill>
              </a:rPr>
              <a:t>rendez-vous</a:t>
            </a:r>
            <a:r>
              <a:rPr lang="fr-FR" sz="2000" b="1" dirty="0">
                <a:solidFill>
                  <a:srgbClr val="008000"/>
                </a:solidFill>
              </a:rPr>
              <a:t> </a:t>
            </a:r>
            <a:r>
              <a:rPr lang="fr-FR" sz="2000" b="1" dirty="0" smtClean="0">
                <a:solidFill>
                  <a:srgbClr val="008000"/>
                </a:solidFill>
              </a:rPr>
              <a:t>:</a:t>
            </a:r>
          </a:p>
          <a:p>
            <a:pPr algn="ctr" eaLnBrk="1" hangingPunct="1">
              <a:spcAft>
                <a:spcPts val="2400"/>
              </a:spcAft>
            </a:pPr>
            <a:r>
              <a:rPr lang="fr-FR" dirty="0">
                <a:solidFill>
                  <a:srgbClr val="008000"/>
                </a:solidFill>
              </a:rPr>
              <a:t>du 19 au 23 </a:t>
            </a:r>
            <a:r>
              <a:rPr lang="fr-FR" dirty="0" smtClean="0">
                <a:solidFill>
                  <a:srgbClr val="008000"/>
                </a:solidFill>
              </a:rPr>
              <a:t>mai</a:t>
            </a:r>
            <a:r>
              <a:rPr lang="fr-FR" dirty="0">
                <a:solidFill>
                  <a:srgbClr val="008000"/>
                </a:solidFill>
              </a:rPr>
              <a:t>, </a:t>
            </a:r>
            <a:r>
              <a:rPr lang="fr-FR" dirty="0" smtClean="0">
                <a:solidFill>
                  <a:srgbClr val="008000"/>
                </a:solidFill>
              </a:rPr>
              <a:t>EMAS 2019 à </a:t>
            </a:r>
            <a:r>
              <a:rPr lang="fr-FR" dirty="0">
                <a:solidFill>
                  <a:srgbClr val="008000"/>
                </a:solidFill>
              </a:rPr>
              <a:t>Trondheim, </a:t>
            </a:r>
            <a:r>
              <a:rPr lang="fr-FR" dirty="0" smtClean="0">
                <a:solidFill>
                  <a:srgbClr val="008000"/>
                </a:solidFill>
              </a:rPr>
              <a:t>Norvège</a:t>
            </a:r>
          </a:p>
          <a:p>
            <a:pPr algn="ctr" eaLnBrk="1" hangingPunct="1">
              <a:spcAft>
                <a:spcPts val="2400"/>
              </a:spcAft>
            </a:pPr>
            <a:r>
              <a:rPr lang="fr-FR" b="1" dirty="0">
                <a:solidFill>
                  <a:srgbClr val="008000"/>
                </a:solidFill>
              </a:rPr>
              <a:t>l</a:t>
            </a:r>
            <a:r>
              <a:rPr lang="fr-FR" b="1" dirty="0" smtClean="0">
                <a:solidFill>
                  <a:srgbClr val="008000"/>
                </a:solidFill>
              </a:rPr>
              <a:t>es 3 et </a:t>
            </a:r>
            <a:r>
              <a:rPr lang="fr-FR" b="1" dirty="0">
                <a:solidFill>
                  <a:srgbClr val="008000"/>
                </a:solidFill>
              </a:rPr>
              <a:t>4 Juillet, Journées Thématiques du </a:t>
            </a:r>
            <a:r>
              <a:rPr lang="fr-FR" b="1" dirty="0" smtClean="0">
                <a:solidFill>
                  <a:srgbClr val="008000"/>
                </a:solidFill>
              </a:rPr>
              <a:t>GN-MEBA </a:t>
            </a:r>
            <a:r>
              <a:rPr lang="fr-FR" dirty="0" smtClean="0">
                <a:solidFill>
                  <a:srgbClr val="008000"/>
                </a:solidFill>
              </a:rPr>
              <a:t>à Poitiers </a:t>
            </a:r>
            <a:br>
              <a:rPr lang="fr-FR" dirty="0" smtClean="0">
                <a:solidFill>
                  <a:srgbClr val="008000"/>
                </a:solidFill>
              </a:rPr>
            </a:br>
            <a:r>
              <a:rPr lang="fr-FR" sz="1600" dirty="0" smtClean="0">
                <a:solidFill>
                  <a:srgbClr val="008000"/>
                </a:solidFill>
              </a:rPr>
              <a:t>en </a:t>
            </a:r>
            <a:r>
              <a:rPr lang="fr-FR" sz="1600" dirty="0">
                <a:solidFill>
                  <a:srgbClr val="008000"/>
                </a:solidFill>
              </a:rPr>
              <a:t>parallèle avec </a:t>
            </a:r>
            <a:r>
              <a:rPr lang="fr-FR" sz="1600" dirty="0" smtClean="0">
                <a:solidFill>
                  <a:srgbClr val="008000"/>
                </a:solidFill>
              </a:rPr>
              <a:t>le 16</a:t>
            </a:r>
            <a:r>
              <a:rPr lang="fr-FR" sz="1600" baseline="30000" dirty="0" smtClean="0">
                <a:solidFill>
                  <a:srgbClr val="008000"/>
                </a:solidFill>
              </a:rPr>
              <a:t>ème</a:t>
            </a:r>
            <a:r>
              <a:rPr lang="fr-FR" sz="1600" dirty="0" smtClean="0">
                <a:solidFill>
                  <a:srgbClr val="008000"/>
                </a:solidFill>
              </a:rPr>
              <a:t> </a:t>
            </a:r>
            <a:r>
              <a:rPr lang="fr-FR" sz="1600" dirty="0">
                <a:solidFill>
                  <a:srgbClr val="008000"/>
                </a:solidFill>
              </a:rPr>
              <a:t>colloque de la Société Française des </a:t>
            </a:r>
            <a:r>
              <a:rPr lang="fr-FR" sz="1600" dirty="0" smtClean="0">
                <a:solidFill>
                  <a:srgbClr val="008000"/>
                </a:solidFill>
              </a:rPr>
              <a:t>Microscopies (</a:t>
            </a:r>
            <a:r>
              <a:rPr lang="fr-FR" sz="1600" dirty="0" err="1" smtClean="0">
                <a:solidFill>
                  <a:srgbClr val="008000"/>
                </a:solidFill>
              </a:rPr>
              <a:t>Sf</a:t>
            </a:r>
            <a:r>
              <a:rPr lang="fr-FR" sz="1600" dirty="0" smtClean="0">
                <a:solidFill>
                  <a:srgbClr val="008000"/>
                </a:solidFill>
              </a:rPr>
              <a:t>µ)</a:t>
            </a:r>
          </a:p>
          <a:p>
            <a:pPr algn="ctr" eaLnBrk="1" hangingPunct="1">
              <a:spcAft>
                <a:spcPts val="600"/>
              </a:spcAft>
            </a:pPr>
            <a:endParaRPr lang="fr-FR" sz="1600" dirty="0">
              <a:solidFill>
                <a:srgbClr val="008000"/>
              </a:solidFill>
            </a:endParaRPr>
          </a:p>
          <a:p>
            <a:pPr algn="ctr" eaLnBrk="1" hangingPunct="1">
              <a:spcAft>
                <a:spcPts val="600"/>
              </a:spcAft>
            </a:pPr>
            <a:endParaRPr lang="fr-FR" sz="1600" dirty="0" smtClean="0">
              <a:solidFill>
                <a:srgbClr val="008000"/>
              </a:solidFill>
            </a:endParaRPr>
          </a:p>
          <a:p>
            <a:pPr algn="ctr" eaLnBrk="1" hangingPunct="1">
              <a:lnSpc>
                <a:spcPct val="130000"/>
              </a:lnSpc>
              <a:spcAft>
                <a:spcPts val="3000"/>
              </a:spcAft>
            </a:pPr>
            <a:endParaRPr lang="fr-FR" dirty="0" smtClean="0">
              <a:solidFill>
                <a:srgbClr val="008000"/>
              </a:solidFill>
            </a:endParaRPr>
          </a:p>
          <a:p>
            <a:pPr algn="ctr" eaLnBrk="1" hangingPunct="1">
              <a:lnSpc>
                <a:spcPct val="130000"/>
              </a:lnSpc>
              <a:spcAft>
                <a:spcPts val="3000"/>
              </a:spcAft>
            </a:pPr>
            <a:r>
              <a:rPr lang="fr-FR" dirty="0" smtClean="0">
                <a:solidFill>
                  <a:srgbClr val="008000"/>
                </a:solidFill>
              </a:rPr>
              <a:t>et </a:t>
            </a:r>
            <a:r>
              <a:rPr lang="fr-FR" b="1" dirty="0" smtClean="0">
                <a:solidFill>
                  <a:srgbClr val="008000"/>
                </a:solidFill>
              </a:rPr>
              <a:t>5 et 6 décembre 2019</a:t>
            </a:r>
            <a:r>
              <a:rPr lang="fr-FR" dirty="0" smtClean="0">
                <a:solidFill>
                  <a:srgbClr val="008000"/>
                </a:solidFill>
              </a:rPr>
              <a:t>, </a:t>
            </a:r>
            <a:r>
              <a:rPr lang="fr-FR" dirty="0">
                <a:solidFill>
                  <a:srgbClr val="008000"/>
                </a:solidFill>
              </a:rPr>
              <a:t/>
            </a:r>
            <a:br>
              <a:rPr lang="fr-FR" dirty="0">
                <a:solidFill>
                  <a:srgbClr val="008000"/>
                </a:solidFill>
              </a:rPr>
            </a:br>
            <a:r>
              <a:rPr lang="fr-FR" dirty="0">
                <a:solidFill>
                  <a:srgbClr val="008000"/>
                </a:solidFill>
              </a:rPr>
              <a:t>pour les prochaines Journées Pédagogiques ici </a:t>
            </a:r>
            <a:r>
              <a:rPr lang="fr-FR" b="1" dirty="0">
                <a:solidFill>
                  <a:srgbClr val="008000"/>
                </a:solidFill>
              </a:rPr>
              <a:t>à </a:t>
            </a:r>
            <a:r>
              <a:rPr lang="fr-FR" b="1" dirty="0" smtClean="0">
                <a:solidFill>
                  <a:srgbClr val="008000"/>
                </a:solidFill>
              </a:rPr>
              <a:t>Paris</a:t>
            </a:r>
            <a:endParaRPr lang="fr-FR" b="1" dirty="0">
              <a:solidFill>
                <a:srgbClr val="008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5575" y="6302427"/>
            <a:ext cx="2685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u="sng" dirty="0">
                <a:solidFill>
                  <a:srgbClr val="3333FF"/>
                </a:solidFill>
              </a:rPr>
              <a:t>http://www.gn-meba.org</a:t>
            </a:r>
            <a:r>
              <a:rPr lang="fr-FR" dirty="0">
                <a:solidFill>
                  <a:srgbClr val="3333FF"/>
                </a:solidFill>
              </a:rPr>
              <a:t> </a:t>
            </a:r>
            <a:endParaRPr lang="fr-FR" dirty="0"/>
          </a:p>
        </p:txBody>
      </p:sp>
      <p:pic>
        <p:nvPicPr>
          <p:cNvPr id="1026" name="Picture 2" descr="JPEG - 73.8 k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63493"/>
            <a:ext cx="6048672" cy="133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 rot="20579987">
            <a:off x="7460634" y="3862487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P</a:t>
            </a:r>
            <a:r>
              <a:rPr lang="fr-FR" dirty="0" smtClean="0">
                <a:solidFill>
                  <a:srgbClr val="0070C0"/>
                </a:solidFill>
              </a:rPr>
              <a:t>osters</a:t>
            </a:r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30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257" y="116632"/>
            <a:ext cx="62388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Résultat de recherche d'images pour &quot;insa de lyo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Rogner un rectangle avec un coin diagonal 1"/>
          <p:cNvSpPr/>
          <p:nvPr/>
        </p:nvSpPr>
        <p:spPr>
          <a:xfrm flipH="1">
            <a:off x="251520" y="1292871"/>
            <a:ext cx="8568950" cy="4680000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Aft>
                <a:spcPts val="1200"/>
              </a:spcAft>
            </a:pPr>
            <a:r>
              <a:rPr lang="fr-FR" sz="2000" b="1" u="sng" dirty="0" smtClean="0">
                <a:solidFill>
                  <a:srgbClr val="008000"/>
                </a:solidFill>
              </a:rPr>
              <a:t>Prochain exposé :</a:t>
            </a:r>
            <a:endParaRPr lang="fr-FR" sz="2000" b="1" dirty="0">
              <a:solidFill>
                <a:srgbClr val="008000"/>
              </a:solidFill>
            </a:endParaRPr>
          </a:p>
          <a:p>
            <a:pPr algn="ctr" eaLnBrk="1" hangingPunct="1">
              <a:spcAft>
                <a:spcPts val="0"/>
              </a:spcAft>
            </a:pPr>
            <a:endParaRPr lang="fr-FR" sz="2000" b="1" u="sng" dirty="0" smtClean="0">
              <a:solidFill>
                <a:srgbClr val="008000"/>
              </a:solidFill>
            </a:endParaRPr>
          </a:p>
          <a:p>
            <a:pPr algn="ctr" eaLnBrk="1" hangingPunct="1">
              <a:spcAft>
                <a:spcPts val="2400"/>
              </a:spcAft>
            </a:pPr>
            <a:r>
              <a:rPr lang="fr-FR" sz="2000" b="1" dirty="0" smtClean="0">
                <a:solidFill>
                  <a:srgbClr val="008000"/>
                </a:solidFill>
              </a:rPr>
              <a:t>DES ANNIVERSAIRES !</a:t>
            </a:r>
          </a:p>
          <a:p>
            <a:pPr algn="ctr" eaLnBrk="1" hangingPunct="1">
              <a:spcAft>
                <a:spcPts val="2400"/>
              </a:spcAft>
            </a:pPr>
            <a:r>
              <a:rPr lang="fr-FR" sz="2000" b="1" dirty="0" smtClean="0">
                <a:solidFill>
                  <a:srgbClr val="008000"/>
                </a:solidFill>
              </a:rPr>
              <a:t>1- Les </a:t>
            </a:r>
            <a:r>
              <a:rPr lang="fr-FR" sz="2000" b="1" dirty="0">
                <a:solidFill>
                  <a:srgbClr val="008000"/>
                </a:solidFill>
              </a:rPr>
              <a:t>60 ans de la microsonde de </a:t>
            </a:r>
            <a:r>
              <a:rPr lang="fr-FR" sz="2000" b="1" dirty="0" err="1" smtClean="0">
                <a:solidFill>
                  <a:srgbClr val="008000"/>
                </a:solidFill>
              </a:rPr>
              <a:t>Castaing</a:t>
            </a:r>
            <a:endParaRPr lang="fr-FR" sz="2000" b="1" dirty="0" smtClean="0">
              <a:solidFill>
                <a:srgbClr val="008000"/>
              </a:solidFill>
            </a:endParaRPr>
          </a:p>
          <a:p>
            <a:pPr algn="ctr" eaLnBrk="1" hangingPunct="1">
              <a:spcAft>
                <a:spcPts val="2400"/>
              </a:spcAft>
            </a:pPr>
            <a:r>
              <a:rPr lang="fr-FR" sz="2000" b="1" dirty="0" smtClean="0">
                <a:solidFill>
                  <a:srgbClr val="008000"/>
                </a:solidFill>
              </a:rPr>
              <a:t>2- Les </a:t>
            </a:r>
            <a:r>
              <a:rPr lang="fr-FR" sz="2000" b="1" dirty="0">
                <a:solidFill>
                  <a:srgbClr val="008000"/>
                </a:solidFill>
              </a:rPr>
              <a:t>50 ans de la </a:t>
            </a:r>
            <a:r>
              <a:rPr lang="fr-FR" sz="2000" b="1" dirty="0" smtClean="0">
                <a:solidFill>
                  <a:srgbClr val="008000"/>
                </a:solidFill>
              </a:rPr>
              <a:t>spectrométrie EDS</a:t>
            </a:r>
          </a:p>
          <a:p>
            <a:pPr algn="ctr" eaLnBrk="1" hangingPunct="1">
              <a:spcAft>
                <a:spcPts val="2400"/>
              </a:spcAft>
            </a:pPr>
            <a:endParaRPr lang="fr-FR" sz="2000" b="1" dirty="0">
              <a:solidFill>
                <a:srgbClr val="008000"/>
              </a:solidFill>
            </a:endParaRPr>
          </a:p>
          <a:p>
            <a:pPr algn="ctr" eaLnBrk="1" hangingPunct="1">
              <a:spcAft>
                <a:spcPts val="2400"/>
              </a:spcAft>
            </a:pPr>
            <a:r>
              <a:rPr lang="fr-FR" sz="2000" b="1" dirty="0" smtClean="0">
                <a:solidFill>
                  <a:srgbClr val="008000"/>
                </a:solidFill>
              </a:rPr>
              <a:t>par Jacky RUSTE ...</a:t>
            </a:r>
          </a:p>
        </p:txBody>
      </p:sp>
      <p:pic>
        <p:nvPicPr>
          <p:cNvPr id="4098" name="Picture 2" descr="Résultat de recherche d'images pour &quot;microsonde de castaing onera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22" y="3717032"/>
            <a:ext cx="1777898" cy="2716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7939176" y="6021288"/>
            <a:ext cx="102531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739" y="4762019"/>
            <a:ext cx="2628748" cy="1547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9855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257" y="116632"/>
            <a:ext cx="62388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Résultat de recherche d'images pour &quot;insa de lyo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Rogner un rectangle avec un coin diagonal 1"/>
          <p:cNvSpPr/>
          <p:nvPr/>
        </p:nvSpPr>
        <p:spPr>
          <a:xfrm flipH="1">
            <a:off x="251520" y="1295612"/>
            <a:ext cx="8568950" cy="4680000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eaLnBrk="1" hangingPunct="1">
              <a:spcAft>
                <a:spcPts val="2400"/>
              </a:spcAft>
            </a:pPr>
            <a:r>
              <a:rPr lang="fr-FR" sz="2000" b="1" dirty="0" smtClean="0">
                <a:solidFill>
                  <a:srgbClr val="008000"/>
                </a:solidFill>
              </a:rPr>
              <a:t>.... Mais il risque d’oublier un 3</a:t>
            </a:r>
            <a:r>
              <a:rPr lang="fr-FR" sz="2000" b="1" baseline="30000" dirty="0" smtClean="0">
                <a:solidFill>
                  <a:srgbClr val="008000"/>
                </a:solidFill>
              </a:rPr>
              <a:t>ème</a:t>
            </a:r>
            <a:r>
              <a:rPr lang="fr-FR" sz="2000" b="1" dirty="0" smtClean="0">
                <a:solidFill>
                  <a:srgbClr val="008000"/>
                </a:solidFill>
              </a:rPr>
              <a:t> anniversaire :</a:t>
            </a:r>
          </a:p>
          <a:p>
            <a:pPr algn="ctr" eaLnBrk="1" hangingPunct="1">
              <a:spcAft>
                <a:spcPts val="2400"/>
              </a:spcAft>
            </a:pPr>
            <a:endParaRPr lang="fr-FR" sz="2000" b="1" dirty="0" smtClean="0">
              <a:solidFill>
                <a:srgbClr val="008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701754" y="4084623"/>
            <a:ext cx="56879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>
              <a:spcAft>
                <a:spcPts val="2400"/>
              </a:spcAft>
            </a:pPr>
            <a:r>
              <a:rPr lang="fr-FR" sz="2000" b="1" dirty="0" smtClean="0">
                <a:solidFill>
                  <a:srgbClr val="008000"/>
                </a:solidFill>
              </a:rPr>
              <a:t>Ses </a:t>
            </a:r>
            <a:r>
              <a:rPr lang="fr-FR" sz="2000" b="1" dirty="0">
                <a:solidFill>
                  <a:srgbClr val="008000"/>
                </a:solidFill>
              </a:rPr>
              <a:t>50 ans aux services </a:t>
            </a:r>
          </a:p>
          <a:p>
            <a:pPr algn="ctr" eaLnBrk="1" hangingPunct="1">
              <a:spcAft>
                <a:spcPts val="2400"/>
              </a:spcAft>
            </a:pPr>
            <a:r>
              <a:rPr lang="fr-FR" sz="2000" b="1" dirty="0">
                <a:solidFill>
                  <a:srgbClr val="008000"/>
                </a:solidFill>
              </a:rPr>
              <a:t>du Groupement 8 de l’ANRT </a:t>
            </a:r>
            <a:r>
              <a:rPr lang="fr-FR" sz="2000" b="1" dirty="0" smtClean="0">
                <a:solidFill>
                  <a:srgbClr val="008000"/>
                </a:solidFill>
              </a:rPr>
              <a:t>et </a:t>
            </a:r>
            <a:r>
              <a:rPr lang="fr-FR" sz="2000" b="1" dirty="0">
                <a:solidFill>
                  <a:srgbClr val="008000"/>
                </a:solidFill>
              </a:rPr>
              <a:t>du GN-MEBA !</a:t>
            </a:r>
            <a:endParaRPr lang="fr-FR" sz="2000" dirty="0"/>
          </a:p>
        </p:txBody>
      </p:sp>
      <p:sp>
        <p:nvSpPr>
          <p:cNvPr id="6" name="ZoneTexte 5"/>
          <p:cNvSpPr txBox="1"/>
          <p:nvPr/>
        </p:nvSpPr>
        <p:spPr>
          <a:xfrm>
            <a:off x="3308027" y="2756247"/>
            <a:ext cx="22653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rgbClr val="008000"/>
                </a:solidFill>
              </a:rPr>
              <a:t>Le sien !</a:t>
            </a:r>
            <a:endParaRPr lang="fr-FR" sz="40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09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4" presetClass="entr" presetSubtype="1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object 1"/>
          <p:cNvSpPr/>
          <p:nvPr/>
        </p:nvSpPr>
        <p:spPr>
          <a:xfrm>
            <a:off x="1327404" y="185928"/>
            <a:ext cx="5875020" cy="917448"/>
          </a:xfrm>
          <a:custGeom>
            <a:avLst/>
            <a:gdLst/>
            <a:ahLst/>
            <a:cxnLst/>
            <a:rect l="l" t="t" r="r" b="b"/>
            <a:pathLst>
              <a:path w="5875020" h="917448">
                <a:moveTo>
                  <a:pt x="0" y="0"/>
                </a:moveTo>
                <a:lnTo>
                  <a:pt x="0" y="917448"/>
                </a:lnTo>
                <a:lnTo>
                  <a:pt x="5875020" y="917448"/>
                </a:lnTo>
                <a:lnTo>
                  <a:pt x="587502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pSp>
        <p:nvGrpSpPr>
          <p:cNvPr id="16" name="Groupe 15"/>
          <p:cNvGrpSpPr/>
          <p:nvPr/>
        </p:nvGrpSpPr>
        <p:grpSpPr>
          <a:xfrm>
            <a:off x="4704873" y="1484784"/>
            <a:ext cx="2598112" cy="3272921"/>
            <a:chOff x="6135939" y="1374753"/>
            <a:chExt cx="2598112" cy="3272921"/>
          </a:xfrm>
        </p:grpSpPr>
        <p:grpSp>
          <p:nvGrpSpPr>
            <p:cNvPr id="14" name="Groupe 13"/>
            <p:cNvGrpSpPr/>
            <p:nvPr/>
          </p:nvGrpSpPr>
          <p:grpSpPr>
            <a:xfrm>
              <a:off x="6135939" y="1374753"/>
              <a:ext cx="2345909" cy="3272921"/>
              <a:chOff x="6135939" y="1374753"/>
              <a:chExt cx="2345909" cy="3272921"/>
            </a:xfrm>
          </p:grpSpPr>
          <p:pic>
            <p:nvPicPr>
              <p:cNvPr id="10" name="Image 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870" t="5052" r="1334" b="14687"/>
              <a:stretch/>
            </p:blipFill>
            <p:spPr>
              <a:xfrm rot="5400000">
                <a:off x="5853381" y="1993633"/>
                <a:ext cx="3006516" cy="2159742"/>
              </a:xfrm>
              <a:prstGeom prst="rect">
                <a:avLst/>
              </a:prstGeom>
            </p:spPr>
          </p:pic>
          <p:sp>
            <p:nvSpPr>
              <p:cNvPr id="12" name="Forme libre 11"/>
              <p:cNvSpPr/>
              <p:nvPr/>
            </p:nvSpPr>
            <p:spPr>
              <a:xfrm>
                <a:off x="6135939" y="1374753"/>
                <a:ext cx="2345909" cy="3272921"/>
              </a:xfrm>
              <a:custGeom>
                <a:avLst/>
                <a:gdLst>
                  <a:gd name="connsiteX0" fmla="*/ 0 w 2345909"/>
                  <a:gd name="connsiteY0" fmla="*/ 0 h 3272921"/>
                  <a:gd name="connsiteX1" fmla="*/ 309004 w 2345909"/>
                  <a:gd name="connsiteY1" fmla="*/ 94593 h 3272921"/>
                  <a:gd name="connsiteX2" fmla="*/ 365760 w 2345909"/>
                  <a:gd name="connsiteY2" fmla="*/ 2617076 h 3272921"/>
                  <a:gd name="connsiteX3" fmla="*/ 365760 w 2345909"/>
                  <a:gd name="connsiteY3" fmla="*/ 2648607 h 3272921"/>
                  <a:gd name="connsiteX4" fmla="*/ 283780 w 2345909"/>
                  <a:gd name="connsiteY4" fmla="*/ 2635995 h 3272921"/>
                  <a:gd name="connsiteX5" fmla="*/ 138737 w 2345909"/>
                  <a:gd name="connsiteY5" fmla="*/ 2825181 h 3272921"/>
                  <a:gd name="connsiteX6" fmla="*/ 132431 w 2345909"/>
                  <a:gd name="connsiteY6" fmla="*/ 3071123 h 3272921"/>
                  <a:gd name="connsiteX7" fmla="*/ 2345909 w 2345909"/>
                  <a:gd name="connsiteY7" fmla="*/ 3165716 h 3272921"/>
                  <a:gd name="connsiteX8" fmla="*/ 2326991 w 2345909"/>
                  <a:gd name="connsiteY8" fmla="*/ 3272921 h 3272921"/>
                  <a:gd name="connsiteX9" fmla="*/ 0 w 2345909"/>
                  <a:gd name="connsiteY9" fmla="*/ 3216166 h 3272921"/>
                  <a:gd name="connsiteX10" fmla="*/ 0 w 2345909"/>
                  <a:gd name="connsiteY10" fmla="*/ 0 h 3272921"/>
                  <a:gd name="connsiteX0" fmla="*/ 0 w 2345909"/>
                  <a:gd name="connsiteY0" fmla="*/ 0 h 3272921"/>
                  <a:gd name="connsiteX1" fmla="*/ 309004 w 2345909"/>
                  <a:gd name="connsiteY1" fmla="*/ 94593 h 3272921"/>
                  <a:gd name="connsiteX2" fmla="*/ 365760 w 2345909"/>
                  <a:gd name="connsiteY2" fmla="*/ 2617076 h 3272921"/>
                  <a:gd name="connsiteX3" fmla="*/ 365760 w 2345909"/>
                  <a:gd name="connsiteY3" fmla="*/ 2648607 h 3272921"/>
                  <a:gd name="connsiteX4" fmla="*/ 283780 w 2345909"/>
                  <a:gd name="connsiteY4" fmla="*/ 2635995 h 3272921"/>
                  <a:gd name="connsiteX5" fmla="*/ 151349 w 2345909"/>
                  <a:gd name="connsiteY5" fmla="*/ 2863018 h 3272921"/>
                  <a:gd name="connsiteX6" fmla="*/ 132431 w 2345909"/>
                  <a:gd name="connsiteY6" fmla="*/ 3071123 h 3272921"/>
                  <a:gd name="connsiteX7" fmla="*/ 2345909 w 2345909"/>
                  <a:gd name="connsiteY7" fmla="*/ 3165716 h 3272921"/>
                  <a:gd name="connsiteX8" fmla="*/ 2326991 w 2345909"/>
                  <a:gd name="connsiteY8" fmla="*/ 3272921 h 3272921"/>
                  <a:gd name="connsiteX9" fmla="*/ 0 w 2345909"/>
                  <a:gd name="connsiteY9" fmla="*/ 3216166 h 3272921"/>
                  <a:gd name="connsiteX10" fmla="*/ 0 w 2345909"/>
                  <a:gd name="connsiteY10" fmla="*/ 0 h 3272921"/>
                  <a:gd name="connsiteX0" fmla="*/ 0 w 2345909"/>
                  <a:gd name="connsiteY0" fmla="*/ 0 h 3272921"/>
                  <a:gd name="connsiteX1" fmla="*/ 309004 w 2345909"/>
                  <a:gd name="connsiteY1" fmla="*/ 94593 h 3272921"/>
                  <a:gd name="connsiteX2" fmla="*/ 365760 w 2345909"/>
                  <a:gd name="connsiteY2" fmla="*/ 2617076 h 3272921"/>
                  <a:gd name="connsiteX3" fmla="*/ 365760 w 2345909"/>
                  <a:gd name="connsiteY3" fmla="*/ 2648607 h 3272921"/>
                  <a:gd name="connsiteX4" fmla="*/ 283780 w 2345909"/>
                  <a:gd name="connsiteY4" fmla="*/ 2673832 h 3272921"/>
                  <a:gd name="connsiteX5" fmla="*/ 151349 w 2345909"/>
                  <a:gd name="connsiteY5" fmla="*/ 2863018 h 3272921"/>
                  <a:gd name="connsiteX6" fmla="*/ 132431 w 2345909"/>
                  <a:gd name="connsiteY6" fmla="*/ 3071123 h 3272921"/>
                  <a:gd name="connsiteX7" fmla="*/ 2345909 w 2345909"/>
                  <a:gd name="connsiteY7" fmla="*/ 3165716 h 3272921"/>
                  <a:gd name="connsiteX8" fmla="*/ 2326991 w 2345909"/>
                  <a:gd name="connsiteY8" fmla="*/ 3272921 h 3272921"/>
                  <a:gd name="connsiteX9" fmla="*/ 0 w 2345909"/>
                  <a:gd name="connsiteY9" fmla="*/ 3216166 h 3272921"/>
                  <a:gd name="connsiteX10" fmla="*/ 0 w 2345909"/>
                  <a:gd name="connsiteY10" fmla="*/ 0 h 3272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45909" h="3272921">
                    <a:moveTo>
                      <a:pt x="0" y="0"/>
                    </a:moveTo>
                    <a:lnTo>
                      <a:pt x="309004" y="94593"/>
                    </a:lnTo>
                    <a:lnTo>
                      <a:pt x="365760" y="2617076"/>
                    </a:lnTo>
                    <a:lnTo>
                      <a:pt x="365760" y="2648607"/>
                    </a:lnTo>
                    <a:lnTo>
                      <a:pt x="283780" y="2673832"/>
                    </a:lnTo>
                    <a:lnTo>
                      <a:pt x="151349" y="2863018"/>
                    </a:lnTo>
                    <a:lnTo>
                      <a:pt x="132431" y="3071123"/>
                    </a:lnTo>
                    <a:lnTo>
                      <a:pt x="2345909" y="3165716"/>
                    </a:lnTo>
                    <a:lnTo>
                      <a:pt x="2326991" y="3272921"/>
                    </a:lnTo>
                    <a:lnTo>
                      <a:pt x="0" y="32161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5" name="Forme libre 14"/>
            <p:cNvSpPr/>
            <p:nvPr/>
          </p:nvSpPr>
          <p:spPr>
            <a:xfrm>
              <a:off x="7888626" y="1545151"/>
              <a:ext cx="845425" cy="3014367"/>
            </a:xfrm>
            <a:custGeom>
              <a:avLst/>
              <a:gdLst>
                <a:gd name="connsiteX0" fmla="*/ 800888 w 800888"/>
                <a:gd name="connsiteY0" fmla="*/ 3518864 h 3518864"/>
                <a:gd name="connsiteX1" fmla="*/ 422516 w 800888"/>
                <a:gd name="connsiteY1" fmla="*/ 3008061 h 3518864"/>
                <a:gd name="connsiteX2" fmla="*/ 422516 w 800888"/>
                <a:gd name="connsiteY2" fmla="*/ 2894549 h 3518864"/>
                <a:gd name="connsiteX3" fmla="*/ 302698 w 800888"/>
                <a:gd name="connsiteY3" fmla="*/ 2579239 h 3518864"/>
                <a:gd name="connsiteX4" fmla="*/ 94593 w 800888"/>
                <a:gd name="connsiteY4" fmla="*/ 2554014 h 3518864"/>
                <a:gd name="connsiteX5" fmla="*/ 271167 w 800888"/>
                <a:gd name="connsiteY5" fmla="*/ 2270235 h 3518864"/>
                <a:gd name="connsiteX6" fmla="*/ 397291 w 800888"/>
                <a:gd name="connsiteY6" fmla="*/ 2005374 h 3518864"/>
                <a:gd name="connsiteX7" fmla="*/ 479272 w 800888"/>
                <a:gd name="connsiteY7" fmla="*/ 1519796 h 3518864"/>
                <a:gd name="connsiteX8" fmla="*/ 472965 w 800888"/>
                <a:gd name="connsiteY8" fmla="*/ 1154036 h 3518864"/>
                <a:gd name="connsiteX9" fmla="*/ 416210 w 800888"/>
                <a:gd name="connsiteY9" fmla="*/ 832419 h 3518864"/>
                <a:gd name="connsiteX10" fmla="*/ 309004 w 800888"/>
                <a:gd name="connsiteY10" fmla="*/ 567559 h 3518864"/>
                <a:gd name="connsiteX11" fmla="*/ 195492 w 800888"/>
                <a:gd name="connsiteY11" fmla="*/ 321617 h 3518864"/>
                <a:gd name="connsiteX12" fmla="*/ 44143 w 800888"/>
                <a:gd name="connsiteY12" fmla="*/ 75675 h 3518864"/>
                <a:gd name="connsiteX13" fmla="*/ 0 w 800888"/>
                <a:gd name="connsiteY13" fmla="*/ 0 h 3518864"/>
                <a:gd name="connsiteX14" fmla="*/ 725214 w 800888"/>
                <a:gd name="connsiteY14" fmla="*/ 0 h 3518864"/>
                <a:gd name="connsiteX15" fmla="*/ 800888 w 800888"/>
                <a:gd name="connsiteY15" fmla="*/ 3518864 h 3518864"/>
                <a:gd name="connsiteX0" fmla="*/ 788275 w 788275"/>
                <a:gd name="connsiteY0" fmla="*/ 3008061 h 3008061"/>
                <a:gd name="connsiteX1" fmla="*/ 422516 w 788275"/>
                <a:gd name="connsiteY1" fmla="*/ 3008061 h 3008061"/>
                <a:gd name="connsiteX2" fmla="*/ 422516 w 788275"/>
                <a:gd name="connsiteY2" fmla="*/ 2894549 h 3008061"/>
                <a:gd name="connsiteX3" fmla="*/ 302698 w 788275"/>
                <a:gd name="connsiteY3" fmla="*/ 2579239 h 3008061"/>
                <a:gd name="connsiteX4" fmla="*/ 94593 w 788275"/>
                <a:gd name="connsiteY4" fmla="*/ 2554014 h 3008061"/>
                <a:gd name="connsiteX5" fmla="*/ 271167 w 788275"/>
                <a:gd name="connsiteY5" fmla="*/ 2270235 h 3008061"/>
                <a:gd name="connsiteX6" fmla="*/ 397291 w 788275"/>
                <a:gd name="connsiteY6" fmla="*/ 2005374 h 3008061"/>
                <a:gd name="connsiteX7" fmla="*/ 479272 w 788275"/>
                <a:gd name="connsiteY7" fmla="*/ 1519796 h 3008061"/>
                <a:gd name="connsiteX8" fmla="*/ 472965 w 788275"/>
                <a:gd name="connsiteY8" fmla="*/ 1154036 h 3008061"/>
                <a:gd name="connsiteX9" fmla="*/ 416210 w 788275"/>
                <a:gd name="connsiteY9" fmla="*/ 832419 h 3008061"/>
                <a:gd name="connsiteX10" fmla="*/ 309004 w 788275"/>
                <a:gd name="connsiteY10" fmla="*/ 567559 h 3008061"/>
                <a:gd name="connsiteX11" fmla="*/ 195492 w 788275"/>
                <a:gd name="connsiteY11" fmla="*/ 321617 h 3008061"/>
                <a:gd name="connsiteX12" fmla="*/ 44143 w 788275"/>
                <a:gd name="connsiteY12" fmla="*/ 75675 h 3008061"/>
                <a:gd name="connsiteX13" fmla="*/ 0 w 788275"/>
                <a:gd name="connsiteY13" fmla="*/ 0 h 3008061"/>
                <a:gd name="connsiteX14" fmla="*/ 725214 w 788275"/>
                <a:gd name="connsiteY14" fmla="*/ 0 h 3008061"/>
                <a:gd name="connsiteX15" fmla="*/ 788275 w 788275"/>
                <a:gd name="connsiteY15" fmla="*/ 3008061 h 3008061"/>
                <a:gd name="connsiteX0" fmla="*/ 788275 w 788275"/>
                <a:gd name="connsiteY0" fmla="*/ 3014367 h 3014367"/>
                <a:gd name="connsiteX1" fmla="*/ 422516 w 788275"/>
                <a:gd name="connsiteY1" fmla="*/ 3008061 h 3014367"/>
                <a:gd name="connsiteX2" fmla="*/ 422516 w 788275"/>
                <a:gd name="connsiteY2" fmla="*/ 2894549 h 3014367"/>
                <a:gd name="connsiteX3" fmla="*/ 302698 w 788275"/>
                <a:gd name="connsiteY3" fmla="*/ 2579239 h 3014367"/>
                <a:gd name="connsiteX4" fmla="*/ 94593 w 788275"/>
                <a:gd name="connsiteY4" fmla="*/ 2554014 h 3014367"/>
                <a:gd name="connsiteX5" fmla="*/ 271167 w 788275"/>
                <a:gd name="connsiteY5" fmla="*/ 2270235 h 3014367"/>
                <a:gd name="connsiteX6" fmla="*/ 397291 w 788275"/>
                <a:gd name="connsiteY6" fmla="*/ 2005374 h 3014367"/>
                <a:gd name="connsiteX7" fmla="*/ 479272 w 788275"/>
                <a:gd name="connsiteY7" fmla="*/ 1519796 h 3014367"/>
                <a:gd name="connsiteX8" fmla="*/ 472965 w 788275"/>
                <a:gd name="connsiteY8" fmla="*/ 1154036 h 3014367"/>
                <a:gd name="connsiteX9" fmla="*/ 416210 w 788275"/>
                <a:gd name="connsiteY9" fmla="*/ 832419 h 3014367"/>
                <a:gd name="connsiteX10" fmla="*/ 309004 w 788275"/>
                <a:gd name="connsiteY10" fmla="*/ 567559 h 3014367"/>
                <a:gd name="connsiteX11" fmla="*/ 195492 w 788275"/>
                <a:gd name="connsiteY11" fmla="*/ 321617 h 3014367"/>
                <a:gd name="connsiteX12" fmla="*/ 44143 w 788275"/>
                <a:gd name="connsiteY12" fmla="*/ 75675 h 3014367"/>
                <a:gd name="connsiteX13" fmla="*/ 0 w 788275"/>
                <a:gd name="connsiteY13" fmla="*/ 0 h 3014367"/>
                <a:gd name="connsiteX14" fmla="*/ 725214 w 788275"/>
                <a:gd name="connsiteY14" fmla="*/ 0 h 3014367"/>
                <a:gd name="connsiteX15" fmla="*/ 788275 w 788275"/>
                <a:gd name="connsiteY15" fmla="*/ 3014367 h 3014367"/>
                <a:gd name="connsiteX0" fmla="*/ 788275 w 788275"/>
                <a:gd name="connsiteY0" fmla="*/ 3014367 h 3014367"/>
                <a:gd name="connsiteX1" fmla="*/ 422516 w 788275"/>
                <a:gd name="connsiteY1" fmla="*/ 3008061 h 3014367"/>
                <a:gd name="connsiteX2" fmla="*/ 422516 w 788275"/>
                <a:gd name="connsiteY2" fmla="*/ 2894549 h 3014367"/>
                <a:gd name="connsiteX3" fmla="*/ 309048 w 788275"/>
                <a:gd name="connsiteY3" fmla="*/ 2579239 h 3014367"/>
                <a:gd name="connsiteX4" fmla="*/ 94593 w 788275"/>
                <a:gd name="connsiteY4" fmla="*/ 2554014 h 3014367"/>
                <a:gd name="connsiteX5" fmla="*/ 271167 w 788275"/>
                <a:gd name="connsiteY5" fmla="*/ 2270235 h 3014367"/>
                <a:gd name="connsiteX6" fmla="*/ 397291 w 788275"/>
                <a:gd name="connsiteY6" fmla="*/ 2005374 h 3014367"/>
                <a:gd name="connsiteX7" fmla="*/ 479272 w 788275"/>
                <a:gd name="connsiteY7" fmla="*/ 1519796 h 3014367"/>
                <a:gd name="connsiteX8" fmla="*/ 472965 w 788275"/>
                <a:gd name="connsiteY8" fmla="*/ 1154036 h 3014367"/>
                <a:gd name="connsiteX9" fmla="*/ 416210 w 788275"/>
                <a:gd name="connsiteY9" fmla="*/ 832419 h 3014367"/>
                <a:gd name="connsiteX10" fmla="*/ 309004 w 788275"/>
                <a:gd name="connsiteY10" fmla="*/ 567559 h 3014367"/>
                <a:gd name="connsiteX11" fmla="*/ 195492 w 788275"/>
                <a:gd name="connsiteY11" fmla="*/ 321617 h 3014367"/>
                <a:gd name="connsiteX12" fmla="*/ 44143 w 788275"/>
                <a:gd name="connsiteY12" fmla="*/ 75675 h 3014367"/>
                <a:gd name="connsiteX13" fmla="*/ 0 w 788275"/>
                <a:gd name="connsiteY13" fmla="*/ 0 h 3014367"/>
                <a:gd name="connsiteX14" fmla="*/ 725214 w 788275"/>
                <a:gd name="connsiteY14" fmla="*/ 0 h 3014367"/>
                <a:gd name="connsiteX15" fmla="*/ 788275 w 788275"/>
                <a:gd name="connsiteY15" fmla="*/ 3014367 h 3014367"/>
                <a:gd name="connsiteX0" fmla="*/ 788275 w 788275"/>
                <a:gd name="connsiteY0" fmla="*/ 3014367 h 3014367"/>
                <a:gd name="connsiteX1" fmla="*/ 422516 w 788275"/>
                <a:gd name="connsiteY1" fmla="*/ 3008061 h 3014367"/>
                <a:gd name="connsiteX2" fmla="*/ 422516 w 788275"/>
                <a:gd name="connsiteY2" fmla="*/ 2894549 h 3014367"/>
                <a:gd name="connsiteX3" fmla="*/ 309048 w 788275"/>
                <a:gd name="connsiteY3" fmla="*/ 2579239 h 3014367"/>
                <a:gd name="connsiteX4" fmla="*/ 94593 w 788275"/>
                <a:gd name="connsiteY4" fmla="*/ 2554014 h 3014367"/>
                <a:gd name="connsiteX5" fmla="*/ 61574 w 788275"/>
                <a:gd name="connsiteY5" fmla="*/ 2556949 h 3014367"/>
                <a:gd name="connsiteX6" fmla="*/ 271167 w 788275"/>
                <a:gd name="connsiteY6" fmla="*/ 2270235 h 3014367"/>
                <a:gd name="connsiteX7" fmla="*/ 397291 w 788275"/>
                <a:gd name="connsiteY7" fmla="*/ 2005374 h 3014367"/>
                <a:gd name="connsiteX8" fmla="*/ 479272 w 788275"/>
                <a:gd name="connsiteY8" fmla="*/ 1519796 h 3014367"/>
                <a:gd name="connsiteX9" fmla="*/ 472965 w 788275"/>
                <a:gd name="connsiteY9" fmla="*/ 1154036 h 3014367"/>
                <a:gd name="connsiteX10" fmla="*/ 416210 w 788275"/>
                <a:gd name="connsiteY10" fmla="*/ 832419 h 3014367"/>
                <a:gd name="connsiteX11" fmla="*/ 309004 w 788275"/>
                <a:gd name="connsiteY11" fmla="*/ 567559 h 3014367"/>
                <a:gd name="connsiteX12" fmla="*/ 195492 w 788275"/>
                <a:gd name="connsiteY12" fmla="*/ 321617 h 3014367"/>
                <a:gd name="connsiteX13" fmla="*/ 44143 w 788275"/>
                <a:gd name="connsiteY13" fmla="*/ 75675 h 3014367"/>
                <a:gd name="connsiteX14" fmla="*/ 0 w 788275"/>
                <a:gd name="connsiteY14" fmla="*/ 0 h 3014367"/>
                <a:gd name="connsiteX15" fmla="*/ 725214 w 788275"/>
                <a:gd name="connsiteY15" fmla="*/ 0 h 3014367"/>
                <a:gd name="connsiteX16" fmla="*/ 788275 w 788275"/>
                <a:gd name="connsiteY16" fmla="*/ 3014367 h 3014367"/>
                <a:gd name="connsiteX0" fmla="*/ 788275 w 788275"/>
                <a:gd name="connsiteY0" fmla="*/ 3014367 h 3014367"/>
                <a:gd name="connsiteX1" fmla="*/ 422516 w 788275"/>
                <a:gd name="connsiteY1" fmla="*/ 3008061 h 3014367"/>
                <a:gd name="connsiteX2" fmla="*/ 422516 w 788275"/>
                <a:gd name="connsiteY2" fmla="*/ 2894549 h 3014367"/>
                <a:gd name="connsiteX3" fmla="*/ 309048 w 788275"/>
                <a:gd name="connsiteY3" fmla="*/ 2579239 h 3014367"/>
                <a:gd name="connsiteX4" fmla="*/ 91418 w 788275"/>
                <a:gd name="connsiteY4" fmla="*/ 2566714 h 3014367"/>
                <a:gd name="connsiteX5" fmla="*/ 61574 w 788275"/>
                <a:gd name="connsiteY5" fmla="*/ 2556949 h 3014367"/>
                <a:gd name="connsiteX6" fmla="*/ 271167 w 788275"/>
                <a:gd name="connsiteY6" fmla="*/ 2270235 h 3014367"/>
                <a:gd name="connsiteX7" fmla="*/ 397291 w 788275"/>
                <a:gd name="connsiteY7" fmla="*/ 2005374 h 3014367"/>
                <a:gd name="connsiteX8" fmla="*/ 479272 w 788275"/>
                <a:gd name="connsiteY8" fmla="*/ 1519796 h 3014367"/>
                <a:gd name="connsiteX9" fmla="*/ 472965 w 788275"/>
                <a:gd name="connsiteY9" fmla="*/ 1154036 h 3014367"/>
                <a:gd name="connsiteX10" fmla="*/ 416210 w 788275"/>
                <a:gd name="connsiteY10" fmla="*/ 832419 h 3014367"/>
                <a:gd name="connsiteX11" fmla="*/ 309004 w 788275"/>
                <a:gd name="connsiteY11" fmla="*/ 567559 h 3014367"/>
                <a:gd name="connsiteX12" fmla="*/ 195492 w 788275"/>
                <a:gd name="connsiteY12" fmla="*/ 321617 h 3014367"/>
                <a:gd name="connsiteX13" fmla="*/ 44143 w 788275"/>
                <a:gd name="connsiteY13" fmla="*/ 75675 h 3014367"/>
                <a:gd name="connsiteX14" fmla="*/ 0 w 788275"/>
                <a:gd name="connsiteY14" fmla="*/ 0 h 3014367"/>
                <a:gd name="connsiteX15" fmla="*/ 725214 w 788275"/>
                <a:gd name="connsiteY15" fmla="*/ 0 h 3014367"/>
                <a:gd name="connsiteX16" fmla="*/ 788275 w 788275"/>
                <a:gd name="connsiteY16" fmla="*/ 3014367 h 3014367"/>
                <a:gd name="connsiteX0" fmla="*/ 845425 w 845425"/>
                <a:gd name="connsiteY0" fmla="*/ 3014367 h 3014367"/>
                <a:gd name="connsiteX1" fmla="*/ 479666 w 845425"/>
                <a:gd name="connsiteY1" fmla="*/ 3008061 h 3014367"/>
                <a:gd name="connsiteX2" fmla="*/ 479666 w 845425"/>
                <a:gd name="connsiteY2" fmla="*/ 2894549 h 3014367"/>
                <a:gd name="connsiteX3" fmla="*/ 366198 w 845425"/>
                <a:gd name="connsiteY3" fmla="*/ 2579239 h 3014367"/>
                <a:gd name="connsiteX4" fmla="*/ 148568 w 845425"/>
                <a:gd name="connsiteY4" fmla="*/ 2566714 h 3014367"/>
                <a:gd name="connsiteX5" fmla="*/ 118724 w 845425"/>
                <a:gd name="connsiteY5" fmla="*/ 2556949 h 3014367"/>
                <a:gd name="connsiteX6" fmla="*/ 328317 w 845425"/>
                <a:gd name="connsiteY6" fmla="*/ 2270235 h 3014367"/>
                <a:gd name="connsiteX7" fmla="*/ 454441 w 845425"/>
                <a:gd name="connsiteY7" fmla="*/ 2005374 h 3014367"/>
                <a:gd name="connsiteX8" fmla="*/ 536422 w 845425"/>
                <a:gd name="connsiteY8" fmla="*/ 1519796 h 3014367"/>
                <a:gd name="connsiteX9" fmla="*/ 530115 w 845425"/>
                <a:gd name="connsiteY9" fmla="*/ 1154036 h 3014367"/>
                <a:gd name="connsiteX10" fmla="*/ 473360 w 845425"/>
                <a:gd name="connsiteY10" fmla="*/ 832419 h 3014367"/>
                <a:gd name="connsiteX11" fmla="*/ 366154 w 845425"/>
                <a:gd name="connsiteY11" fmla="*/ 567559 h 3014367"/>
                <a:gd name="connsiteX12" fmla="*/ 252642 w 845425"/>
                <a:gd name="connsiteY12" fmla="*/ 321617 h 3014367"/>
                <a:gd name="connsiteX13" fmla="*/ 101293 w 845425"/>
                <a:gd name="connsiteY13" fmla="*/ 75675 h 3014367"/>
                <a:gd name="connsiteX14" fmla="*/ 0 w 845425"/>
                <a:gd name="connsiteY14" fmla="*/ 15875 h 3014367"/>
                <a:gd name="connsiteX15" fmla="*/ 782364 w 845425"/>
                <a:gd name="connsiteY15" fmla="*/ 0 h 3014367"/>
                <a:gd name="connsiteX16" fmla="*/ 845425 w 845425"/>
                <a:gd name="connsiteY16" fmla="*/ 3014367 h 3014367"/>
                <a:gd name="connsiteX0" fmla="*/ 845425 w 845425"/>
                <a:gd name="connsiteY0" fmla="*/ 3014367 h 3014367"/>
                <a:gd name="connsiteX1" fmla="*/ 479666 w 845425"/>
                <a:gd name="connsiteY1" fmla="*/ 3008061 h 3014367"/>
                <a:gd name="connsiteX2" fmla="*/ 479666 w 845425"/>
                <a:gd name="connsiteY2" fmla="*/ 2894549 h 3014367"/>
                <a:gd name="connsiteX3" fmla="*/ 366198 w 845425"/>
                <a:gd name="connsiteY3" fmla="*/ 2579239 h 3014367"/>
                <a:gd name="connsiteX4" fmla="*/ 148568 w 845425"/>
                <a:gd name="connsiteY4" fmla="*/ 2566714 h 3014367"/>
                <a:gd name="connsiteX5" fmla="*/ 118724 w 845425"/>
                <a:gd name="connsiteY5" fmla="*/ 2556949 h 3014367"/>
                <a:gd name="connsiteX6" fmla="*/ 328317 w 845425"/>
                <a:gd name="connsiteY6" fmla="*/ 2270235 h 3014367"/>
                <a:gd name="connsiteX7" fmla="*/ 454441 w 845425"/>
                <a:gd name="connsiteY7" fmla="*/ 2005374 h 3014367"/>
                <a:gd name="connsiteX8" fmla="*/ 536422 w 845425"/>
                <a:gd name="connsiteY8" fmla="*/ 1519796 h 3014367"/>
                <a:gd name="connsiteX9" fmla="*/ 530115 w 845425"/>
                <a:gd name="connsiteY9" fmla="*/ 1154036 h 3014367"/>
                <a:gd name="connsiteX10" fmla="*/ 473360 w 845425"/>
                <a:gd name="connsiteY10" fmla="*/ 832419 h 3014367"/>
                <a:gd name="connsiteX11" fmla="*/ 366154 w 845425"/>
                <a:gd name="connsiteY11" fmla="*/ 567559 h 3014367"/>
                <a:gd name="connsiteX12" fmla="*/ 252642 w 845425"/>
                <a:gd name="connsiteY12" fmla="*/ 321617 h 3014367"/>
                <a:gd name="connsiteX13" fmla="*/ 123518 w 845425"/>
                <a:gd name="connsiteY13" fmla="*/ 113775 h 3014367"/>
                <a:gd name="connsiteX14" fmla="*/ 0 w 845425"/>
                <a:gd name="connsiteY14" fmla="*/ 15875 h 3014367"/>
                <a:gd name="connsiteX15" fmla="*/ 782364 w 845425"/>
                <a:gd name="connsiteY15" fmla="*/ 0 h 3014367"/>
                <a:gd name="connsiteX16" fmla="*/ 845425 w 845425"/>
                <a:gd name="connsiteY16" fmla="*/ 3014367 h 3014367"/>
                <a:gd name="connsiteX0" fmla="*/ 845425 w 845425"/>
                <a:gd name="connsiteY0" fmla="*/ 3014367 h 3014367"/>
                <a:gd name="connsiteX1" fmla="*/ 479666 w 845425"/>
                <a:gd name="connsiteY1" fmla="*/ 3008061 h 3014367"/>
                <a:gd name="connsiteX2" fmla="*/ 479666 w 845425"/>
                <a:gd name="connsiteY2" fmla="*/ 2894549 h 3014367"/>
                <a:gd name="connsiteX3" fmla="*/ 366198 w 845425"/>
                <a:gd name="connsiteY3" fmla="*/ 2579239 h 3014367"/>
                <a:gd name="connsiteX4" fmla="*/ 148568 w 845425"/>
                <a:gd name="connsiteY4" fmla="*/ 2566714 h 3014367"/>
                <a:gd name="connsiteX5" fmla="*/ 118724 w 845425"/>
                <a:gd name="connsiteY5" fmla="*/ 2556949 h 3014367"/>
                <a:gd name="connsiteX6" fmla="*/ 328317 w 845425"/>
                <a:gd name="connsiteY6" fmla="*/ 2270235 h 3014367"/>
                <a:gd name="connsiteX7" fmla="*/ 454441 w 845425"/>
                <a:gd name="connsiteY7" fmla="*/ 2005374 h 3014367"/>
                <a:gd name="connsiteX8" fmla="*/ 536422 w 845425"/>
                <a:gd name="connsiteY8" fmla="*/ 1519796 h 3014367"/>
                <a:gd name="connsiteX9" fmla="*/ 530115 w 845425"/>
                <a:gd name="connsiteY9" fmla="*/ 1154036 h 3014367"/>
                <a:gd name="connsiteX10" fmla="*/ 473360 w 845425"/>
                <a:gd name="connsiteY10" fmla="*/ 832419 h 3014367"/>
                <a:gd name="connsiteX11" fmla="*/ 366154 w 845425"/>
                <a:gd name="connsiteY11" fmla="*/ 567559 h 3014367"/>
                <a:gd name="connsiteX12" fmla="*/ 252642 w 845425"/>
                <a:gd name="connsiteY12" fmla="*/ 321617 h 3014367"/>
                <a:gd name="connsiteX13" fmla="*/ 123518 w 845425"/>
                <a:gd name="connsiteY13" fmla="*/ 113775 h 3014367"/>
                <a:gd name="connsiteX14" fmla="*/ 0 w 845425"/>
                <a:gd name="connsiteY14" fmla="*/ 15875 h 3014367"/>
                <a:gd name="connsiteX15" fmla="*/ 782364 w 845425"/>
                <a:gd name="connsiteY15" fmla="*/ 0 h 3014367"/>
                <a:gd name="connsiteX16" fmla="*/ 845425 w 845425"/>
                <a:gd name="connsiteY16" fmla="*/ 3014367 h 301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45425" h="3014367">
                  <a:moveTo>
                    <a:pt x="845425" y="3014367"/>
                  </a:moveTo>
                  <a:lnTo>
                    <a:pt x="479666" y="3008061"/>
                  </a:lnTo>
                  <a:lnTo>
                    <a:pt x="479666" y="2894549"/>
                  </a:lnTo>
                  <a:lnTo>
                    <a:pt x="366198" y="2579239"/>
                  </a:lnTo>
                  <a:lnTo>
                    <a:pt x="148568" y="2566714"/>
                  </a:lnTo>
                  <a:cubicBezTo>
                    <a:pt x="150262" y="2561342"/>
                    <a:pt x="117030" y="2562321"/>
                    <a:pt x="118724" y="2556949"/>
                  </a:cubicBezTo>
                  <a:lnTo>
                    <a:pt x="328317" y="2270235"/>
                  </a:lnTo>
                  <a:lnTo>
                    <a:pt x="454441" y="2005374"/>
                  </a:lnTo>
                  <a:lnTo>
                    <a:pt x="536422" y="1519796"/>
                  </a:lnTo>
                  <a:lnTo>
                    <a:pt x="530115" y="1154036"/>
                  </a:lnTo>
                  <a:lnTo>
                    <a:pt x="473360" y="832419"/>
                  </a:lnTo>
                  <a:lnTo>
                    <a:pt x="366154" y="567559"/>
                  </a:lnTo>
                  <a:lnTo>
                    <a:pt x="252642" y="321617"/>
                  </a:lnTo>
                  <a:lnTo>
                    <a:pt x="123518" y="113775"/>
                  </a:lnTo>
                  <a:lnTo>
                    <a:pt x="0" y="15875"/>
                  </a:lnTo>
                  <a:lnTo>
                    <a:pt x="782364" y="0"/>
                  </a:lnTo>
                  <a:lnTo>
                    <a:pt x="845425" y="30143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719" y="3573016"/>
            <a:ext cx="1713641" cy="153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1"/>
          <p:cNvSpPr txBox="1"/>
          <p:nvPr/>
        </p:nvSpPr>
        <p:spPr>
          <a:xfrm>
            <a:off x="1624216" y="5960149"/>
            <a:ext cx="6624736" cy="881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fr-FR" sz="5730" i="1" spc="10" dirty="0" smtClean="0">
                <a:latin typeface="Brush Script MT"/>
                <a:cs typeface="Brush Script MT"/>
              </a:rPr>
              <a:t>Bon  Anniversaire Jacky !</a:t>
            </a:r>
            <a:endParaRPr lang="fr-FR" sz="5700" dirty="0">
              <a:latin typeface="Brush Script MT"/>
              <a:cs typeface="Brush Script MT"/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179512" y="84828"/>
            <a:ext cx="8714623" cy="828222"/>
            <a:chOff x="70788" y="240480"/>
            <a:chExt cx="8714623" cy="828222"/>
          </a:xfrm>
        </p:grpSpPr>
        <p:pic>
          <p:nvPicPr>
            <p:cNvPr id="20" name="Picture 3" descr="grpt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766" y="240480"/>
              <a:ext cx="3254022" cy="828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" descr="anrt_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88" y="242862"/>
              <a:ext cx="887749" cy="823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Image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249" y="309721"/>
              <a:ext cx="4815162" cy="75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774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57"/>
          <a:stretch/>
        </p:blipFill>
        <p:spPr bwMode="auto">
          <a:xfrm>
            <a:off x="3059832" y="4878685"/>
            <a:ext cx="3024336" cy="110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709" y="2270711"/>
            <a:ext cx="3084581" cy="3059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e 3"/>
          <p:cNvGrpSpPr/>
          <p:nvPr/>
        </p:nvGrpSpPr>
        <p:grpSpPr>
          <a:xfrm>
            <a:off x="179512" y="84828"/>
            <a:ext cx="8714623" cy="828222"/>
            <a:chOff x="70788" y="240480"/>
            <a:chExt cx="8714623" cy="828222"/>
          </a:xfrm>
        </p:grpSpPr>
        <p:pic>
          <p:nvPicPr>
            <p:cNvPr id="5" name="Picture 3" descr="grpt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766" y="240480"/>
              <a:ext cx="3254022" cy="828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 descr="anrt_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88" y="242862"/>
              <a:ext cx="887749" cy="823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249" y="309721"/>
              <a:ext cx="4815162" cy="751940"/>
            </a:xfrm>
            <a:prstGeom prst="rect">
              <a:avLst/>
            </a:prstGeom>
          </p:spPr>
        </p:pic>
      </p:grpSp>
      <p:pic>
        <p:nvPicPr>
          <p:cNvPr id="8" name="Picture 6" descr="bougie_01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908" y="958467"/>
            <a:ext cx="197655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bougie_01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958" y="982613"/>
            <a:ext cx="200977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307153" y="1533687"/>
            <a:ext cx="2736304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8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954" y="1485083"/>
            <a:ext cx="1492250" cy="136525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7" r="15116" b="15389"/>
          <a:stretch/>
        </p:blipFill>
        <p:spPr>
          <a:xfrm>
            <a:off x="2960665" y="4005064"/>
            <a:ext cx="895718" cy="130640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9" r="11460" b="13719"/>
          <a:stretch/>
        </p:blipFill>
        <p:spPr>
          <a:xfrm flipH="1">
            <a:off x="5136542" y="3942445"/>
            <a:ext cx="947625" cy="1376976"/>
          </a:xfrm>
          <a:prstGeom prst="rect">
            <a:avLst/>
          </a:prstGeom>
        </p:spPr>
      </p:pic>
      <p:sp>
        <p:nvSpPr>
          <p:cNvPr id="14" name="text 1"/>
          <p:cNvSpPr txBox="1"/>
          <p:nvPr/>
        </p:nvSpPr>
        <p:spPr>
          <a:xfrm>
            <a:off x="1624216" y="5960149"/>
            <a:ext cx="6624736" cy="881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fr-FR" sz="5730" i="1" spc="10" dirty="0" smtClean="0">
                <a:latin typeface="Brush Script MT"/>
                <a:cs typeface="Brush Script MT"/>
              </a:rPr>
              <a:t>Bon  Anniversaire Jacky !</a:t>
            </a:r>
            <a:endParaRPr lang="fr-FR" sz="5700" dirty="0">
              <a:latin typeface="Brush Script MT"/>
              <a:cs typeface="Brush Script MT"/>
            </a:endParaRPr>
          </a:p>
        </p:txBody>
      </p:sp>
      <p:pic>
        <p:nvPicPr>
          <p:cNvPr id="15" name="Picture 22" descr="Résultat de recherche d'images pour &quot;eds oxford&quot;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59" y="2905355"/>
            <a:ext cx="1266732" cy="89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5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1" t="24352" r="5251" b="22722"/>
          <a:stretch/>
        </p:blipFill>
        <p:spPr bwMode="auto">
          <a:xfrm rot="21189670" flipH="1">
            <a:off x="2007998" y="2079907"/>
            <a:ext cx="1506300" cy="59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 descr="Résultat de recherche d'images pour &quot;meb zeiss&quot;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8" t="8005" r="50000" b="6761"/>
          <a:stretch/>
        </p:blipFill>
        <p:spPr bwMode="auto">
          <a:xfrm>
            <a:off x="6313137" y="3830072"/>
            <a:ext cx="792235" cy="126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Résultat de recherche d'images pour &quot;meb FEI&quot;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9" r="16016"/>
          <a:stretch/>
        </p:blipFill>
        <p:spPr bwMode="auto">
          <a:xfrm>
            <a:off x="6660232" y="2314293"/>
            <a:ext cx="877044" cy="126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Résultat de recherche d'images pour &quot;meb hitachi&quot;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41" b="11732"/>
          <a:stretch/>
        </p:blipFill>
        <p:spPr bwMode="auto">
          <a:xfrm>
            <a:off x="343407" y="3870464"/>
            <a:ext cx="935155" cy="144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Résultat de recherche d'images pour &quot;meb tescan&quot;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r="9120" b="5290"/>
          <a:stretch/>
        </p:blipFill>
        <p:spPr bwMode="auto">
          <a:xfrm>
            <a:off x="198291" y="1598823"/>
            <a:ext cx="1096749" cy="186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 descr="Résultat de recherche d'images pour &quot;microsonde cameca&quot;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6" r="50000" b="9790"/>
          <a:stretch/>
        </p:blipFill>
        <p:spPr bwMode="auto">
          <a:xfrm>
            <a:off x="7537277" y="2695682"/>
            <a:ext cx="1311870" cy="223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6" descr="Résultat de recherche d'images pour &quot;microsonde cameca&quot;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559" y="1196752"/>
            <a:ext cx="868018" cy="122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8" descr="Image associée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0" r="53904" b="8832"/>
          <a:stretch/>
        </p:blipFill>
        <p:spPr bwMode="auto">
          <a:xfrm>
            <a:off x="1867767" y="3611570"/>
            <a:ext cx="812131" cy="146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0" descr="Résultat de recherche d'images pour &quot;eds samx&quot;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9" t="17831" r="3447" b="24878"/>
          <a:stretch/>
        </p:blipFill>
        <p:spPr bwMode="auto">
          <a:xfrm>
            <a:off x="6297518" y="1410186"/>
            <a:ext cx="1264992" cy="73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0" descr="Résultat de recherche d'images pour &quot;eds thermo scientific&quot;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r="436" b="23923"/>
          <a:stretch/>
        </p:blipFill>
        <p:spPr bwMode="auto">
          <a:xfrm>
            <a:off x="7358277" y="5201516"/>
            <a:ext cx="1566300" cy="71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DAX Elite T EDS System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6464">
            <a:off x="278784" y="5349212"/>
            <a:ext cx="1780321" cy="100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555" y="1196752"/>
            <a:ext cx="1460773" cy="789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02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gn_meba_sfp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588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e 9"/>
          <p:cNvGrpSpPr/>
          <p:nvPr/>
        </p:nvGrpSpPr>
        <p:grpSpPr>
          <a:xfrm>
            <a:off x="5724128" y="4581128"/>
            <a:ext cx="2952328" cy="1440160"/>
            <a:chOff x="5724128" y="4581128"/>
            <a:chExt cx="2952328" cy="1440160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7389216" y="5661248"/>
              <a:ext cx="1287240" cy="360040"/>
            </a:xfrm>
            <a:prstGeom prst="roundRect">
              <a:avLst>
                <a:gd name="adj" fmla="val 4979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smtClean="0">
                  <a:solidFill>
                    <a:schemeClr val="tx1"/>
                  </a:solidFill>
                </a:rPr>
                <a:t>nouveaux</a:t>
              </a:r>
              <a:endParaRPr lang="fr-FR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6" name="Connecteur droit avec flèche 5"/>
            <p:cNvCxnSpPr/>
            <p:nvPr/>
          </p:nvCxnSpPr>
          <p:spPr>
            <a:xfrm flipH="1" flipV="1">
              <a:off x="7596336" y="4653136"/>
              <a:ext cx="675942" cy="100811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avec flèche 7"/>
            <p:cNvCxnSpPr/>
            <p:nvPr/>
          </p:nvCxnSpPr>
          <p:spPr>
            <a:xfrm flipH="1" flipV="1">
              <a:off x="5724128" y="4581128"/>
              <a:ext cx="2548150" cy="108012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6202960" y="4725144"/>
            <a:ext cx="529280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9" name="Groupe 18"/>
          <p:cNvGrpSpPr/>
          <p:nvPr/>
        </p:nvGrpSpPr>
        <p:grpSpPr>
          <a:xfrm>
            <a:off x="331043" y="4077071"/>
            <a:ext cx="1287240" cy="2046030"/>
            <a:chOff x="331043" y="4077071"/>
            <a:chExt cx="1287240" cy="2046030"/>
          </a:xfrm>
        </p:grpSpPr>
        <p:sp>
          <p:nvSpPr>
            <p:cNvPr id="14" name="Rectangle à coins arrondis 13"/>
            <p:cNvSpPr/>
            <p:nvPr/>
          </p:nvSpPr>
          <p:spPr>
            <a:xfrm>
              <a:off x="331043" y="5763061"/>
              <a:ext cx="1287240" cy="360040"/>
            </a:xfrm>
            <a:prstGeom prst="roundRect">
              <a:avLst>
                <a:gd name="adj" fmla="val 4979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smtClean="0">
                  <a:solidFill>
                    <a:schemeClr val="tx1"/>
                  </a:solidFill>
                </a:rPr>
                <a:t>revient !</a:t>
              </a:r>
              <a:endParaRPr lang="fr-FR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Connecteur droit avec flèche 14"/>
            <p:cNvCxnSpPr/>
            <p:nvPr/>
          </p:nvCxnSpPr>
          <p:spPr>
            <a:xfrm flipV="1">
              <a:off x="841456" y="4077071"/>
              <a:ext cx="490184" cy="168599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331043" y="4293096"/>
            <a:ext cx="976585" cy="304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538163" y="1844824"/>
            <a:ext cx="8058150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2000" b="1" dirty="0">
                <a:solidFill>
                  <a:srgbClr val="008000"/>
                </a:solidFill>
              </a:rPr>
              <a:t>Remerciements </a:t>
            </a:r>
            <a:r>
              <a:rPr lang="fr-FR" sz="2000" b="1" dirty="0" smtClean="0">
                <a:solidFill>
                  <a:srgbClr val="008000"/>
                </a:solidFill>
              </a:rPr>
              <a:t>à</a:t>
            </a:r>
            <a:endParaRPr lang="fr-FR" sz="2000" b="1" dirty="0">
              <a:solidFill>
                <a:srgbClr val="008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fr-FR" sz="2000" dirty="0"/>
              <a:t>tous nos </a:t>
            </a:r>
            <a:r>
              <a:rPr lang="fr-FR" sz="2000" dirty="0" smtClean="0"/>
              <a:t>Orateurs et Organisateurs</a:t>
            </a:r>
            <a:endParaRPr lang="fr-FR" sz="2000" dirty="0"/>
          </a:p>
          <a:p>
            <a:pPr algn="ctr">
              <a:lnSpc>
                <a:spcPct val="200000"/>
              </a:lnSpc>
            </a:pPr>
            <a:r>
              <a:rPr lang="fr-FR" sz="2000" dirty="0">
                <a:solidFill>
                  <a:srgbClr val="008000"/>
                </a:solidFill>
              </a:rPr>
              <a:t>et à </a:t>
            </a:r>
          </a:p>
          <a:p>
            <a:pPr algn="ctr">
              <a:lnSpc>
                <a:spcPct val="150000"/>
              </a:lnSpc>
            </a:pPr>
            <a:r>
              <a:rPr lang="fr-FR" sz="2000" dirty="0" err="1" smtClean="0"/>
              <a:t>Buehler</a:t>
            </a:r>
            <a:r>
              <a:rPr lang="fr-FR" sz="2000" dirty="0" smtClean="0"/>
              <a:t>, </a:t>
            </a:r>
            <a:r>
              <a:rPr lang="fr-FR" sz="2000" dirty="0" err="1"/>
              <a:t>Cameca</a:t>
            </a:r>
            <a:r>
              <a:rPr lang="fr-FR" sz="2000" dirty="0"/>
              <a:t>, </a:t>
            </a:r>
            <a:r>
              <a:rPr lang="fr-FR" sz="2000" dirty="0" smtClean="0"/>
              <a:t>Carl-Zeiss, Delta-Microscopies</a:t>
            </a:r>
            <a:r>
              <a:rPr lang="fr-FR" sz="2000" dirty="0"/>
              <a:t>, Eden-Instruments, </a:t>
            </a:r>
            <a:r>
              <a:rPr lang="fr-FR" sz="2000" dirty="0" smtClean="0">
                <a:solidFill>
                  <a:srgbClr val="FF0000"/>
                </a:solidFill>
              </a:rPr>
              <a:t>Eloïse</a:t>
            </a:r>
            <a:r>
              <a:rPr lang="fr-FR" sz="2000" dirty="0" smtClean="0"/>
              <a:t>, France-Scientifique, </a:t>
            </a:r>
            <a:r>
              <a:rPr lang="fr-FR" sz="2000" dirty="0" err="1" smtClean="0"/>
              <a:t>Gatan</a:t>
            </a:r>
            <a:r>
              <a:rPr lang="fr-FR" sz="2000" dirty="0" smtClean="0"/>
              <a:t>, </a:t>
            </a:r>
            <a:r>
              <a:rPr lang="fr-FR" sz="2000" dirty="0" err="1" smtClean="0"/>
              <a:t>Jeol</a:t>
            </a:r>
            <a:r>
              <a:rPr lang="fr-FR" sz="2000" dirty="0"/>
              <a:t>, </a:t>
            </a:r>
            <a:r>
              <a:rPr lang="fr-FR" sz="2000" dirty="0" err="1" smtClean="0"/>
              <a:t>Leica</a:t>
            </a:r>
            <a:r>
              <a:rPr lang="fr-FR" sz="2000" dirty="0" smtClean="0"/>
              <a:t>-Microsystèmes, </a:t>
            </a:r>
            <a:r>
              <a:rPr lang="fr-FR" sz="2000" dirty="0" err="1" smtClean="0"/>
              <a:t>Milexia</a:t>
            </a:r>
            <a:r>
              <a:rPr lang="fr-FR" sz="2000" dirty="0" smtClean="0"/>
              <a:t>, </a:t>
            </a:r>
            <a:r>
              <a:rPr lang="fr-FR" sz="2000" dirty="0" err="1" smtClean="0"/>
              <a:t>Newtec</a:t>
            </a:r>
            <a:r>
              <a:rPr lang="fr-FR" sz="2000" dirty="0" smtClean="0"/>
              <a:t>, Oxford-Instruments</a:t>
            </a:r>
            <a:r>
              <a:rPr lang="fr-FR" sz="2000" dirty="0"/>
              <a:t>, </a:t>
            </a:r>
            <a:r>
              <a:rPr lang="fr-FR" sz="2000" dirty="0" err="1" smtClean="0">
                <a:solidFill>
                  <a:srgbClr val="FF0000"/>
                </a:solidFill>
              </a:rPr>
              <a:t>Presi</a:t>
            </a:r>
            <a:r>
              <a:rPr lang="fr-FR" sz="2000" dirty="0" smtClean="0"/>
              <a:t>, </a:t>
            </a:r>
            <a:r>
              <a:rPr lang="fr-FR" sz="2000" dirty="0" err="1" smtClean="0"/>
              <a:t>SAMx</a:t>
            </a:r>
            <a:r>
              <a:rPr lang="fr-FR" sz="2000" baseline="30000" dirty="0"/>
              <a:t>+</a:t>
            </a:r>
            <a:r>
              <a:rPr lang="fr-FR" sz="2000" dirty="0"/>
              <a:t>, </a:t>
            </a:r>
            <a:r>
              <a:rPr lang="fr-FR" sz="2000" dirty="0" err="1" smtClean="0">
                <a:solidFill>
                  <a:srgbClr val="FF0000"/>
                </a:solidFill>
              </a:rPr>
              <a:t>Scientec</a:t>
            </a:r>
            <a:r>
              <a:rPr lang="fr-FR" sz="2000" dirty="0" smtClean="0"/>
              <a:t>, </a:t>
            </a:r>
            <a:br>
              <a:rPr lang="fr-FR" sz="2000" dirty="0" smtClean="0"/>
            </a:br>
            <a:r>
              <a:rPr lang="fr-FR" sz="2000" dirty="0" smtClean="0"/>
              <a:t>Synergie4</a:t>
            </a:r>
            <a:r>
              <a:rPr lang="fr-FR" sz="2000" dirty="0"/>
              <a:t>, </a:t>
            </a:r>
            <a:r>
              <a:rPr lang="fr-FR" sz="2000" dirty="0" err="1"/>
              <a:t>Tescan</a:t>
            </a:r>
            <a:r>
              <a:rPr lang="fr-FR" sz="2000" dirty="0"/>
              <a:t>-France, Thermo Fischer</a:t>
            </a:r>
            <a:endParaRPr lang="fr-FR" sz="2000" dirty="0" smtClean="0"/>
          </a:p>
          <a:p>
            <a:pPr algn="ctr">
              <a:spcBef>
                <a:spcPct val="80000"/>
              </a:spcBef>
            </a:pPr>
            <a:r>
              <a:rPr lang="fr-FR" sz="2000" b="1" dirty="0" smtClean="0">
                <a:solidFill>
                  <a:srgbClr val="008000"/>
                </a:solidFill>
              </a:rPr>
              <a:t>et </a:t>
            </a:r>
            <a:r>
              <a:rPr lang="fr-FR" sz="2000" b="1" dirty="0">
                <a:solidFill>
                  <a:srgbClr val="008000"/>
                </a:solidFill>
              </a:rPr>
              <a:t>à vous tous ici présents</a:t>
            </a:r>
          </a:p>
        </p:txBody>
      </p:sp>
    </p:spTree>
    <p:extLst>
      <p:ext uri="{BB962C8B-B14F-4D97-AF65-F5344CB8AC3E}">
        <p14:creationId xmlns:p14="http://schemas.microsoft.com/office/powerpoint/2010/main" val="219277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588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2684925" y="2565400"/>
            <a:ext cx="3890039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400" u="sng" dirty="0">
                <a:solidFill>
                  <a:srgbClr val="008000"/>
                </a:solidFill>
                <a:latin typeface="Arial Black" pitchFamily="34" charset="0"/>
              </a:rPr>
              <a:t>BILAN des ACTIVITES</a:t>
            </a:r>
          </a:p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400" dirty="0">
                <a:solidFill>
                  <a:srgbClr val="008000"/>
                </a:solidFill>
                <a:latin typeface="Arial Black" pitchFamily="34" charset="0"/>
              </a:rPr>
              <a:t>Exercice </a:t>
            </a:r>
            <a:r>
              <a:rPr lang="fr-FR" sz="2400" dirty="0" smtClean="0">
                <a:solidFill>
                  <a:srgbClr val="008000"/>
                </a:solidFill>
                <a:latin typeface="Arial Black" pitchFamily="34" charset="0"/>
              </a:rPr>
              <a:t>2017 </a:t>
            </a:r>
            <a:r>
              <a:rPr lang="fr-FR" sz="2400" dirty="0">
                <a:solidFill>
                  <a:srgbClr val="008000"/>
                </a:solidFill>
                <a:latin typeface="Arial Black" pitchFamily="34" charset="0"/>
              </a:rPr>
              <a:t>– </a:t>
            </a:r>
            <a:r>
              <a:rPr lang="fr-FR" sz="2400" dirty="0" smtClean="0">
                <a:solidFill>
                  <a:srgbClr val="008000"/>
                </a:solidFill>
                <a:latin typeface="Arial Black" pitchFamily="34" charset="0"/>
              </a:rPr>
              <a:t>2018</a:t>
            </a:r>
            <a:endParaRPr lang="fr-FR" sz="2400" dirty="0">
              <a:solidFill>
                <a:srgbClr val="008000"/>
              </a:solidFill>
              <a:latin typeface="Arial Black" pitchFamily="34" charset="0"/>
            </a:endParaRPr>
          </a:p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1600" i="1" dirty="0">
                <a:solidFill>
                  <a:srgbClr val="008000"/>
                </a:solidFill>
              </a:rPr>
              <a:t>(1</a:t>
            </a:r>
            <a:r>
              <a:rPr lang="fr-FR" sz="1600" i="1" baseline="30000" dirty="0">
                <a:solidFill>
                  <a:srgbClr val="008000"/>
                </a:solidFill>
              </a:rPr>
              <a:t>er</a:t>
            </a:r>
            <a:r>
              <a:rPr lang="fr-FR" sz="1600" i="1" dirty="0">
                <a:solidFill>
                  <a:srgbClr val="008000"/>
                </a:solidFill>
              </a:rPr>
              <a:t> octobre </a:t>
            </a:r>
            <a:r>
              <a:rPr lang="fr-FR" sz="1600" i="1" dirty="0" smtClean="0">
                <a:solidFill>
                  <a:srgbClr val="008000"/>
                </a:solidFill>
              </a:rPr>
              <a:t>2017 - 30 </a:t>
            </a:r>
            <a:r>
              <a:rPr lang="fr-FR" sz="1600" i="1" dirty="0">
                <a:solidFill>
                  <a:srgbClr val="008000"/>
                </a:solidFill>
              </a:rPr>
              <a:t>septembre </a:t>
            </a:r>
            <a:r>
              <a:rPr lang="fr-FR" sz="1600" i="1" dirty="0" smtClean="0">
                <a:solidFill>
                  <a:srgbClr val="008000"/>
                </a:solidFill>
              </a:rPr>
              <a:t>2018)</a:t>
            </a:r>
            <a:endParaRPr lang="fr-FR" sz="1600" i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095" y="2613835"/>
            <a:ext cx="1317014" cy="877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3328" y="4608960"/>
            <a:ext cx="1484525" cy="1113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3171" y="1453432"/>
            <a:ext cx="9144000" cy="4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fr-FR" sz="2400" b="1" dirty="0"/>
              <a:t> </a:t>
            </a:r>
            <a:r>
              <a:rPr lang="fr-FR" b="1" dirty="0"/>
              <a:t>Journées pédagogiques des </a:t>
            </a:r>
            <a:r>
              <a:rPr lang="fr-FR" b="1" dirty="0" smtClean="0"/>
              <a:t>7 et 8 décembre 2017 à Jussieu Paris 5</a:t>
            </a:r>
            <a:r>
              <a:rPr lang="fr-FR" b="1" baseline="30000" dirty="0" smtClean="0"/>
              <a:t>e</a:t>
            </a:r>
            <a:endParaRPr lang="fr-FR" sz="1600" dirty="0">
              <a:cs typeface="Times New Roman" pitchFamily="18" charset="0"/>
            </a:endParaRPr>
          </a:p>
        </p:txBody>
      </p:sp>
      <p:pic>
        <p:nvPicPr>
          <p:cNvPr id="11267" name="Picture 3" descr="gn_meba_sfp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588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2"/>
          <p:cNvSpPr txBox="1">
            <a:spLocks noChangeArrowheads="1"/>
          </p:cNvSpPr>
          <p:nvPr/>
        </p:nvSpPr>
        <p:spPr bwMode="auto">
          <a:xfrm>
            <a:off x="486594" y="2179870"/>
            <a:ext cx="5309542" cy="867930"/>
          </a:xfrm>
          <a:prstGeom prst="rect">
            <a:avLst/>
          </a:prstGeom>
          <a:solidFill>
            <a:srgbClr val="CCFFCC"/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divot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>
              <a:lnSpc>
                <a:spcPct val="140000"/>
              </a:lnSpc>
            </a:pPr>
            <a:r>
              <a:rPr lang="fr-FR" b="1" dirty="0">
                <a:solidFill>
                  <a:srgbClr val="FF3300"/>
                </a:solidFill>
              </a:rPr>
              <a:t>L'image dans tous ses états, </a:t>
            </a:r>
          </a:p>
          <a:p>
            <a:pPr lvl="3" algn="r" eaLnBrk="1" hangingPunct="1">
              <a:lnSpc>
                <a:spcPct val="140000"/>
              </a:lnSpc>
            </a:pPr>
            <a:r>
              <a:rPr lang="fr-FR" b="1" dirty="0" smtClean="0">
                <a:solidFill>
                  <a:srgbClr val="FF3300"/>
                </a:solidFill>
              </a:rPr>
              <a:t>de </a:t>
            </a:r>
            <a:r>
              <a:rPr lang="fr-FR" b="1" dirty="0">
                <a:solidFill>
                  <a:srgbClr val="FF3300"/>
                </a:solidFill>
              </a:rPr>
              <a:t>l'acquisition au </a:t>
            </a:r>
            <a:r>
              <a:rPr lang="fr-FR" b="1" dirty="0" smtClean="0">
                <a:solidFill>
                  <a:srgbClr val="FF3300"/>
                </a:solidFill>
              </a:rPr>
              <a:t>traitement. </a:t>
            </a:r>
            <a:r>
              <a:rPr lang="fr-FR" b="1" dirty="0" smtClean="0">
                <a:solidFill>
                  <a:srgbClr val="CCFFCC"/>
                </a:solidFill>
              </a:rPr>
              <a:t>-----</a:t>
            </a:r>
            <a:endParaRPr lang="fr-FR" b="1" dirty="0">
              <a:solidFill>
                <a:srgbClr val="CCFFCC"/>
              </a:solidFill>
            </a:endParaRPr>
          </a:p>
        </p:txBody>
      </p:sp>
      <p:sp>
        <p:nvSpPr>
          <p:cNvPr id="11271" name="Text Box 2"/>
          <p:cNvSpPr txBox="1">
            <a:spLocks noChangeArrowheads="1"/>
          </p:cNvSpPr>
          <p:nvPr/>
        </p:nvSpPr>
        <p:spPr bwMode="auto">
          <a:xfrm>
            <a:off x="3995936" y="5435815"/>
            <a:ext cx="2066734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fr-FR" dirty="0" smtClean="0">
                <a:cs typeface="Times New Roman" pitchFamily="18" charset="0"/>
              </a:rPr>
              <a:t>13 </a:t>
            </a:r>
            <a:r>
              <a:rPr lang="fr-FR" dirty="0">
                <a:cs typeface="Times New Roman" pitchFamily="18" charset="0"/>
              </a:rPr>
              <a:t>exposés </a:t>
            </a:r>
            <a:endParaRPr lang="fr-FR" dirty="0" smtClean="0">
              <a:cs typeface="Times New Roman" pitchFamily="18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fr-FR" dirty="0" smtClean="0">
                <a:cs typeface="Times New Roman" pitchFamily="18" charset="0"/>
              </a:rPr>
              <a:t> 14 conférenciers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dirty="0" smtClean="0">
                <a:cs typeface="Times New Roman" pitchFamily="18" charset="0"/>
              </a:rPr>
              <a:t>237 participants</a:t>
            </a:r>
            <a:endParaRPr lang="fr-FR" dirty="0">
              <a:cs typeface="Times New Roman" pitchFamily="18" charset="0"/>
            </a:endParaRPr>
          </a:p>
        </p:txBody>
      </p:sp>
      <p:sp>
        <p:nvSpPr>
          <p:cNvPr id="11272" name="Text Box 2"/>
          <p:cNvSpPr txBox="1">
            <a:spLocks noChangeArrowheads="1"/>
          </p:cNvSpPr>
          <p:nvPr/>
        </p:nvSpPr>
        <p:spPr bwMode="auto">
          <a:xfrm>
            <a:off x="698452" y="5941763"/>
            <a:ext cx="1719263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fr-FR" sz="1400" i="1" dirty="0">
                <a:cs typeface="Times New Roman" pitchFamily="18" charset="0"/>
              </a:rPr>
              <a:t>Amphi 2</a:t>
            </a:r>
            <a:r>
              <a:rPr lang="fr-FR" sz="1400" i="1" dirty="0" smtClean="0">
                <a:cs typeface="Times New Roman" pitchFamily="18" charset="0"/>
              </a:rPr>
              <a:t>5</a:t>
            </a:r>
            <a:endParaRPr lang="fr-FR" sz="1400" i="1" dirty="0">
              <a:cs typeface="Times New Roman" pitchFamily="18" charset="0"/>
            </a:endParaRPr>
          </a:p>
        </p:txBody>
      </p:sp>
      <p:sp>
        <p:nvSpPr>
          <p:cNvPr id="11273" name="Text Box 2"/>
          <p:cNvSpPr txBox="1">
            <a:spLocks noChangeArrowheads="1"/>
          </p:cNvSpPr>
          <p:nvPr/>
        </p:nvSpPr>
        <p:spPr bwMode="auto">
          <a:xfrm>
            <a:off x="5940152" y="6059962"/>
            <a:ext cx="2952328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fr-FR" sz="1400" i="1" dirty="0">
                <a:cs typeface="Times New Roman" pitchFamily="18" charset="0"/>
              </a:rPr>
              <a:t>Caves </a:t>
            </a:r>
            <a:r>
              <a:rPr lang="fr-FR" sz="1400" i="1" dirty="0" smtClean="0">
                <a:cs typeface="Times New Roman" pitchFamily="18" charset="0"/>
              </a:rPr>
              <a:t>Esclangon :</a:t>
            </a:r>
            <a:endParaRPr lang="fr-FR" sz="1400" i="1" dirty="0">
              <a:cs typeface="Times New Roman" pitchFamily="18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fr-FR" sz="1400" i="1" dirty="0" smtClean="0">
                <a:cs typeface="Times New Roman" pitchFamily="18" charset="0"/>
              </a:rPr>
              <a:t>17 stands constructeurs </a:t>
            </a:r>
            <a:endParaRPr lang="fr-FR" sz="1400" i="1" dirty="0">
              <a:cs typeface="Times New Roman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23" y="3429000"/>
            <a:ext cx="3618249" cy="2412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817483"/>
            <a:ext cx="1373728" cy="915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67" y="2772426"/>
            <a:ext cx="1373728" cy="915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852" y="3388540"/>
            <a:ext cx="1373728" cy="915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716" y="3956345"/>
            <a:ext cx="1373728" cy="915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354" y="3812329"/>
            <a:ext cx="1500136" cy="1000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23528" y="1473891"/>
            <a:ext cx="84969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120000"/>
              </a:lnSpc>
            </a:pPr>
            <a:r>
              <a:rPr lang="fr-FR" sz="2400" b="1" dirty="0"/>
              <a:t> </a:t>
            </a:r>
            <a:r>
              <a:rPr lang="fr-FR" b="1" dirty="0"/>
              <a:t>Journées </a:t>
            </a:r>
            <a:r>
              <a:rPr lang="fr-FR" b="1" dirty="0" smtClean="0"/>
              <a:t>thématiques de printemps des 5 </a:t>
            </a:r>
            <a:r>
              <a:rPr lang="fr-FR" b="1" dirty="0"/>
              <a:t>et </a:t>
            </a:r>
            <a:r>
              <a:rPr lang="fr-FR" b="1" dirty="0" smtClean="0"/>
              <a:t>6 Juin 2018 </a:t>
            </a:r>
            <a:r>
              <a:rPr lang="fr-FR" b="1" dirty="0"/>
              <a:t>à </a:t>
            </a:r>
            <a:r>
              <a:rPr lang="fr-FR" b="1" dirty="0" smtClean="0"/>
              <a:t>l’INSA de Lyon,</a:t>
            </a:r>
          </a:p>
          <a:p>
            <a:pPr algn="r" eaLnBrk="1" hangingPunct="1">
              <a:lnSpc>
                <a:spcPct val="120000"/>
              </a:lnSpc>
            </a:pPr>
            <a:r>
              <a:rPr lang="fr-FR" b="1" dirty="0"/>
              <a:t>communes avec </a:t>
            </a:r>
            <a:r>
              <a:rPr lang="fr-FR" b="1" dirty="0" err="1"/>
              <a:t>RéCaMiA</a:t>
            </a:r>
            <a:endParaRPr lang="fr-FR" dirty="0"/>
          </a:p>
          <a:p>
            <a:pPr algn="r" eaLnBrk="1" hangingPunct="1">
              <a:lnSpc>
                <a:spcPct val="120000"/>
              </a:lnSpc>
            </a:pPr>
            <a:endParaRPr lang="fr-FR" b="1" dirty="0" smtClean="0"/>
          </a:p>
        </p:txBody>
      </p:sp>
      <p:pic>
        <p:nvPicPr>
          <p:cNvPr id="11267" name="Picture 3" descr="gn_meba_sfp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588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4644008" y="2564904"/>
            <a:ext cx="3869382" cy="867930"/>
          </a:xfrm>
          <a:prstGeom prst="rect">
            <a:avLst/>
          </a:prstGeom>
          <a:solidFill>
            <a:srgbClr val="CCFFCC"/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divot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algn="ctr" eaLnBrk="1" hangingPunct="1">
              <a:lnSpc>
                <a:spcPct val="140000"/>
              </a:lnSpc>
            </a:pPr>
            <a:r>
              <a:rPr lang="fr-FR" b="1" dirty="0">
                <a:solidFill>
                  <a:srgbClr val="FF3300"/>
                </a:solidFill>
              </a:rPr>
              <a:t>Techniques avancées et </a:t>
            </a:r>
            <a:endParaRPr lang="fr-FR" b="1" dirty="0" smtClean="0">
              <a:solidFill>
                <a:srgbClr val="FF3300"/>
              </a:solidFill>
            </a:endParaRPr>
          </a:p>
          <a:p>
            <a:pPr lvl="1" algn="ctr" eaLnBrk="1" hangingPunct="1">
              <a:lnSpc>
                <a:spcPct val="140000"/>
              </a:lnSpc>
            </a:pPr>
            <a:r>
              <a:rPr lang="fr-FR" b="1" dirty="0" smtClean="0">
                <a:solidFill>
                  <a:srgbClr val="FF3300"/>
                </a:solidFill>
              </a:rPr>
              <a:t>in-</a:t>
            </a:r>
            <a:r>
              <a:rPr lang="fr-FR" b="1" dirty="0" err="1" smtClean="0">
                <a:solidFill>
                  <a:srgbClr val="FF3300"/>
                </a:solidFill>
              </a:rPr>
              <a:t>operando</a:t>
            </a:r>
            <a:r>
              <a:rPr lang="fr-FR" b="1" dirty="0" smtClean="0">
                <a:solidFill>
                  <a:srgbClr val="FF3300"/>
                </a:solidFill>
              </a:rPr>
              <a:t> </a:t>
            </a:r>
            <a:r>
              <a:rPr lang="fr-FR" b="1" dirty="0">
                <a:solidFill>
                  <a:srgbClr val="FF3300"/>
                </a:solidFill>
              </a:rPr>
              <a:t>en MEB</a:t>
            </a:r>
            <a:endParaRPr lang="fr-FR" b="1" dirty="0">
              <a:solidFill>
                <a:srgbClr val="CCFFCC"/>
              </a:solidFill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6380556" y="3847226"/>
            <a:ext cx="257969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1600" dirty="0" smtClean="0">
                <a:cs typeface="Times New Roman" pitchFamily="18" charset="0"/>
              </a:rPr>
              <a:t>14 </a:t>
            </a:r>
            <a:r>
              <a:rPr lang="fr-FR" sz="1600" dirty="0">
                <a:cs typeface="Times New Roman" pitchFamily="18" charset="0"/>
              </a:rPr>
              <a:t>exposés </a:t>
            </a:r>
            <a:endParaRPr lang="fr-FR" sz="1600" dirty="0" smtClean="0">
              <a:cs typeface="Times New Roman" pitchFamily="18" charset="0"/>
            </a:endParaRPr>
          </a:p>
          <a:p>
            <a:pPr marL="285750" indent="-2857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1600" dirty="0" smtClean="0">
                <a:cs typeface="Times New Roman" pitchFamily="18" charset="0"/>
              </a:rPr>
              <a:t>14 conférenciers</a:t>
            </a:r>
          </a:p>
          <a:p>
            <a:pPr marL="285750" indent="-2857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1600" dirty="0" smtClean="0">
                <a:cs typeface="Times New Roman" pitchFamily="18" charset="0"/>
              </a:rPr>
              <a:t>50 participants</a:t>
            </a:r>
            <a:endParaRPr lang="fr-FR" sz="1600" dirty="0">
              <a:cs typeface="Times New Roman" pitchFamily="18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571" y="3811745"/>
            <a:ext cx="2819772" cy="2114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73" y="4869160"/>
            <a:ext cx="2135696" cy="1601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229200"/>
            <a:ext cx="2039685" cy="15297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2348880"/>
            <a:ext cx="3912210" cy="1886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2467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gn_meba_sfp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588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8746" y="1340768"/>
            <a:ext cx="885698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 smtClean="0"/>
              <a:t>Mini-colloque </a:t>
            </a:r>
            <a:r>
              <a:rPr lang="fr-FR" b="1" dirty="0"/>
              <a:t>organisé durant les Journées de la Matière Condensée, </a:t>
            </a:r>
            <a:endParaRPr lang="fr-FR" b="1" dirty="0" smtClean="0"/>
          </a:p>
          <a:p>
            <a:pPr algn="ctr"/>
            <a:r>
              <a:rPr lang="fr-FR" b="1" dirty="0" smtClean="0"/>
              <a:t>du </a:t>
            </a:r>
            <a:r>
              <a:rPr lang="fr-FR" b="1" dirty="0"/>
              <a:t>27 au 31 août à Grenoble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168" y="4857859"/>
            <a:ext cx="1633680" cy="1225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598" y="3973528"/>
            <a:ext cx="1633680" cy="1225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0958"/>
            <a:ext cx="2592289" cy="3888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460" y="4855361"/>
            <a:ext cx="1883660" cy="1227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737" y="2204864"/>
            <a:ext cx="1617906" cy="1143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029" y="3089196"/>
            <a:ext cx="1633680" cy="1225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460" y="2204864"/>
            <a:ext cx="1633680" cy="1225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429294" y="6341932"/>
            <a:ext cx="83751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Colloque de physique qui a lieu tous les 2 ans en alternance avec le congrès général SFP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098975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6"/>
          <p:cNvSpPr txBox="1">
            <a:spLocks noChangeArrowheads="1"/>
          </p:cNvSpPr>
          <p:nvPr/>
        </p:nvSpPr>
        <p:spPr bwMode="auto">
          <a:xfrm>
            <a:off x="0" y="116632"/>
            <a:ext cx="9144000" cy="177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200"/>
              </a:spcAft>
            </a:pPr>
            <a:r>
              <a:rPr lang="fr-FR" altLang="ja-JP" b="1" dirty="0" smtClean="0">
                <a:solidFill>
                  <a:srgbClr val="008000"/>
                </a:solidFill>
                <a:ea typeface="ＭＳ Ｐゴシック" pitchFamily="34" charset="-128"/>
              </a:rPr>
              <a:t>Les publications </a:t>
            </a:r>
            <a:r>
              <a:rPr lang="fr-FR" altLang="ja-JP" b="1" dirty="0">
                <a:solidFill>
                  <a:srgbClr val="008000"/>
                </a:solidFill>
                <a:ea typeface="ＭＳ Ｐゴシック" pitchFamily="34" charset="-128"/>
              </a:rPr>
              <a:t>du </a:t>
            </a:r>
            <a:r>
              <a:rPr lang="fr-FR" altLang="ja-JP" b="1" dirty="0" smtClean="0">
                <a:solidFill>
                  <a:srgbClr val="008000"/>
                </a:solidFill>
                <a:ea typeface="ＭＳ Ｐゴシック" pitchFamily="34" charset="-128"/>
              </a:rPr>
              <a:t>groupement</a:t>
            </a:r>
            <a:endParaRPr lang="fr-FR" altLang="ja-JP" b="1" dirty="0">
              <a:solidFill>
                <a:srgbClr val="FF3300"/>
              </a:solidFill>
              <a:ea typeface="ＭＳ Ｐゴシック" pitchFamily="34" charset="-128"/>
            </a:endParaRPr>
          </a:p>
          <a:p>
            <a:pPr algn="ctr" eaLnBrk="1" hangingPunct="1">
              <a:lnSpc>
                <a:spcPct val="120000"/>
              </a:lnSpc>
              <a:buFontTx/>
              <a:buChar char="•"/>
            </a:pPr>
            <a:r>
              <a:rPr lang="fr-FR" altLang="ja-JP" sz="1600" b="1" dirty="0" smtClean="0">
                <a:solidFill>
                  <a:srgbClr val="FF3300"/>
                </a:solidFill>
                <a:ea typeface="ＭＳ Ｐゴシック" pitchFamily="34" charset="-128"/>
              </a:rPr>
              <a:t> </a:t>
            </a:r>
            <a:r>
              <a:rPr lang="fr-FR" altLang="ja-JP" sz="1600" b="1" dirty="0">
                <a:solidFill>
                  <a:srgbClr val="FF3300"/>
                </a:solidFill>
                <a:ea typeface="ＭＳ Ｐゴシック" pitchFamily="34" charset="-128"/>
              </a:rPr>
              <a:t> Microscopie électronique à balayage et Microanalyses</a:t>
            </a:r>
            <a:r>
              <a:rPr lang="fr-FR" altLang="ja-JP" sz="1600" dirty="0">
                <a:ea typeface="ＭＳ Ｐゴシック" pitchFamily="34" charset="-128"/>
              </a:rPr>
              <a:t>  </a:t>
            </a:r>
            <a:r>
              <a:rPr lang="fr-FR" altLang="ja-JP" sz="1600" dirty="0" smtClean="0">
                <a:ea typeface="ＭＳ Ｐゴシック" pitchFamily="34" charset="-128"/>
              </a:rPr>
              <a:t>(nouvelle édition)       </a:t>
            </a:r>
            <a:endParaRPr lang="fr-FR" altLang="ja-JP" sz="1600" dirty="0">
              <a:ea typeface="ＭＳ Ｐゴシック" pitchFamily="34" charset="-128"/>
            </a:endParaRPr>
          </a:p>
          <a:p>
            <a:pPr algn="ctr" eaLnBrk="1" hangingPunct="1">
              <a:lnSpc>
                <a:spcPct val="120000"/>
              </a:lnSpc>
              <a:buFontTx/>
              <a:buChar char="•"/>
            </a:pPr>
            <a:r>
              <a:rPr lang="fr-FR" altLang="ja-JP" sz="1600" b="1" dirty="0" smtClean="0">
                <a:solidFill>
                  <a:srgbClr val="FF3300"/>
                </a:solidFill>
                <a:ea typeface="ＭＳ Ｐゴシック" pitchFamily="34" charset="-128"/>
              </a:rPr>
              <a:t>EBSD </a:t>
            </a:r>
            <a:r>
              <a:rPr lang="fr-FR" altLang="ja-JP" sz="1600" b="1" dirty="0">
                <a:solidFill>
                  <a:srgbClr val="FF3300"/>
                </a:solidFill>
                <a:ea typeface="ＭＳ Ｐゴシック" pitchFamily="34" charset="-128"/>
              </a:rPr>
              <a:t>: Analyse par diffraction des électrons </a:t>
            </a:r>
            <a:r>
              <a:rPr lang="fr-FR" altLang="ja-JP" sz="1600" b="1" dirty="0" smtClean="0">
                <a:solidFill>
                  <a:srgbClr val="FF3300"/>
                </a:solidFill>
                <a:ea typeface="ＭＳ Ｐゴシック" pitchFamily="34" charset="-128"/>
              </a:rPr>
              <a:t>rétrodiffusés </a:t>
            </a:r>
            <a:r>
              <a:rPr lang="fr-FR" altLang="ja-JP" sz="1400" b="1" dirty="0" smtClean="0">
                <a:solidFill>
                  <a:srgbClr val="FF3300"/>
                </a:solidFill>
                <a:ea typeface="ＭＳ Ｐゴシック" pitchFamily="34" charset="-128"/>
              </a:rPr>
              <a:t>- Applications </a:t>
            </a:r>
            <a:r>
              <a:rPr lang="fr-FR" altLang="ja-JP" sz="1400" b="1" dirty="0">
                <a:solidFill>
                  <a:srgbClr val="FF3300"/>
                </a:solidFill>
                <a:ea typeface="ＭＳ Ｐゴシック" pitchFamily="34" charset="-128"/>
              </a:rPr>
              <a:t>et techniques </a:t>
            </a:r>
            <a:r>
              <a:rPr lang="fr-FR" altLang="ja-JP" sz="1400" b="1" dirty="0" smtClean="0">
                <a:solidFill>
                  <a:srgbClr val="FF3300"/>
                </a:solidFill>
                <a:ea typeface="ＭＳ Ｐゴシック" pitchFamily="34" charset="-128"/>
              </a:rPr>
              <a:t>couplées</a:t>
            </a:r>
          </a:p>
          <a:p>
            <a:pPr algn="ctr" eaLnBrk="1" hangingPunct="1">
              <a:lnSpc>
                <a:spcPct val="120000"/>
              </a:lnSpc>
              <a:buFontTx/>
              <a:buChar char="•"/>
            </a:pPr>
            <a:r>
              <a:rPr lang="fr-FR" altLang="ja-JP" sz="1600" b="1" dirty="0">
                <a:solidFill>
                  <a:srgbClr val="FF3300"/>
                </a:solidFill>
                <a:ea typeface="ＭＳ Ｐゴシック" pitchFamily="34" charset="-128"/>
              </a:rPr>
              <a:t> </a:t>
            </a:r>
            <a:r>
              <a:rPr lang="fr-FR" altLang="ja-JP" sz="1600" b="1" dirty="0" smtClean="0">
                <a:solidFill>
                  <a:srgbClr val="FF3300"/>
                </a:solidFill>
                <a:ea typeface="ＭＳ Ｐゴシック" pitchFamily="34" charset="-128"/>
              </a:rPr>
              <a:t>Préparation </a:t>
            </a:r>
            <a:r>
              <a:rPr lang="fr-FR" altLang="ja-JP" sz="1600" b="1" dirty="0">
                <a:solidFill>
                  <a:srgbClr val="FF3300"/>
                </a:solidFill>
                <a:ea typeface="ＭＳ Ｐゴシック" pitchFamily="34" charset="-128"/>
              </a:rPr>
              <a:t>des </a:t>
            </a:r>
            <a:r>
              <a:rPr lang="fr-FR" altLang="ja-JP" sz="1600" b="1" dirty="0" smtClean="0">
                <a:solidFill>
                  <a:srgbClr val="FF3300"/>
                </a:solidFill>
                <a:ea typeface="ＭＳ Ｐゴシック" pitchFamily="34" charset="-128"/>
              </a:rPr>
              <a:t>échantillons</a:t>
            </a:r>
            <a:endParaRPr lang="fr-FR" altLang="ja-JP" sz="1600" b="1" dirty="0">
              <a:solidFill>
                <a:srgbClr val="FF3300"/>
              </a:solidFill>
              <a:ea typeface="ＭＳ Ｐゴシック" pitchFamily="34" charset="-128"/>
            </a:endParaRPr>
          </a:p>
          <a:p>
            <a:pPr algn="ctr" eaLnBrk="1" hangingPunct="1">
              <a:lnSpc>
                <a:spcPct val="120000"/>
              </a:lnSpc>
              <a:buFontTx/>
              <a:buChar char="•"/>
            </a:pPr>
            <a:r>
              <a:rPr lang="fr-FR" altLang="ja-JP" sz="1600" dirty="0" smtClean="0">
                <a:solidFill>
                  <a:srgbClr val="FF3300"/>
                </a:solidFill>
                <a:ea typeface="ＭＳ Ｐゴシック" pitchFamily="34" charset="-128"/>
              </a:rPr>
              <a:t> </a:t>
            </a:r>
            <a:r>
              <a:rPr lang="fr-FR" altLang="ja-JP" sz="1600" i="1" dirty="0" smtClean="0">
                <a:solidFill>
                  <a:srgbClr val="FF3300"/>
                </a:solidFill>
                <a:ea typeface="ＭＳ Ｐゴシック" pitchFamily="34" charset="-128"/>
              </a:rPr>
              <a:t>Microscopie </a:t>
            </a:r>
            <a:r>
              <a:rPr lang="fr-FR" altLang="ja-JP" sz="1600" i="1" dirty="0">
                <a:solidFill>
                  <a:srgbClr val="FF3300"/>
                </a:solidFill>
                <a:ea typeface="ＭＳ Ｐゴシック" pitchFamily="34" charset="-128"/>
              </a:rPr>
              <a:t>électronique à balayage et </a:t>
            </a:r>
            <a:r>
              <a:rPr lang="fr-FR" altLang="ja-JP" sz="1600" i="1" dirty="0" smtClean="0">
                <a:solidFill>
                  <a:srgbClr val="FF3300"/>
                </a:solidFill>
                <a:ea typeface="ＭＳ Ｐゴシック" pitchFamily="34" charset="-128"/>
              </a:rPr>
              <a:t>Microanalyses</a:t>
            </a:r>
            <a:r>
              <a:rPr lang="fr-FR" altLang="ja-JP" i="1" dirty="0" smtClean="0">
                <a:ea typeface="ＭＳ Ｐゴシック" pitchFamily="34" charset="-128"/>
              </a:rPr>
              <a:t>         </a:t>
            </a:r>
            <a:endParaRPr lang="fr-FR" altLang="ja-JP" i="1" dirty="0">
              <a:ea typeface="ＭＳ Ｐゴシック" pitchFamily="34" charset="-128"/>
            </a:endParaRPr>
          </a:p>
        </p:txBody>
      </p:sp>
      <p:pic>
        <p:nvPicPr>
          <p:cNvPr id="16389" name="Picture 5" descr="couvmeba08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033" y="2404463"/>
            <a:ext cx="1440000" cy="210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6910697" y="1832620"/>
            <a:ext cx="189667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1400" dirty="0"/>
              <a:t>984 pages</a:t>
            </a:r>
          </a:p>
          <a:p>
            <a:pPr algn="ctr" eaLnBrk="1" hangingPunct="1"/>
            <a:r>
              <a:rPr lang="fr-FR" altLang="ja-JP" sz="1200" dirty="0">
                <a:ea typeface="ＭＳ Ｐゴシック" pitchFamily="34" charset="-128"/>
              </a:rPr>
              <a:t>ISBN </a:t>
            </a:r>
            <a:r>
              <a:rPr lang="fr-FR" altLang="ja-JP" sz="1200" dirty="0" smtClean="0">
                <a:ea typeface="ＭＳ Ｐゴシック" pitchFamily="34" charset="-128"/>
              </a:rPr>
              <a:t>978-2-7598-0082-7</a:t>
            </a:r>
            <a:endParaRPr lang="fr-FR" sz="1200" dirty="0"/>
          </a:p>
        </p:txBody>
      </p:sp>
      <p:pic>
        <p:nvPicPr>
          <p:cNvPr id="11" name="Picture 6" descr="couv_prepa_V3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895" y="2382080"/>
            <a:ext cx="1440000" cy="213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852559" y="1832620"/>
            <a:ext cx="189667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1400" dirty="0" smtClean="0"/>
              <a:t>232 </a:t>
            </a:r>
            <a:r>
              <a:rPr lang="fr-FR" sz="1400" dirty="0"/>
              <a:t>pages</a:t>
            </a:r>
          </a:p>
          <a:p>
            <a:pPr algn="ctr" eaLnBrk="1" hangingPunct="1"/>
            <a:r>
              <a:rPr lang="fr-FR" altLang="ja-JP" sz="1200" dirty="0">
                <a:ea typeface="ＭＳ Ｐゴシック" pitchFamily="34" charset="-128"/>
              </a:rPr>
              <a:t>ISBN </a:t>
            </a:r>
            <a:r>
              <a:rPr lang="fr-FR" altLang="ja-JP" sz="1200" dirty="0" smtClean="0">
                <a:ea typeface="ＭＳ Ｐゴシック" pitchFamily="34" charset="-128"/>
              </a:rPr>
              <a:t>978-2-7598-0676-8</a:t>
            </a:r>
            <a:endParaRPr lang="fr-FR" sz="12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89178"/>
              </p:ext>
            </p:extLst>
          </p:nvPr>
        </p:nvGraphicFramePr>
        <p:xfrm>
          <a:off x="294552" y="4756258"/>
          <a:ext cx="8291081" cy="1295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437"/>
                <a:gridCol w="1473970"/>
                <a:gridCol w="589588"/>
                <a:gridCol w="1473970"/>
                <a:gridCol w="589588"/>
                <a:gridCol w="1473970"/>
                <a:gridCol w="589588"/>
                <a:gridCol w="1473970"/>
              </a:tblGrid>
              <a:tr h="434413"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 smtClean="0">
                          <a:solidFill>
                            <a:schemeClr val="tx1"/>
                          </a:solidFill>
                        </a:rPr>
                        <a:t>Année sortie</a:t>
                      </a:r>
                      <a:endParaRPr lang="fr-FR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2008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34413"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 err="1" smtClean="0">
                          <a:solidFill>
                            <a:schemeClr val="tx1"/>
                          </a:solidFill>
                        </a:rPr>
                        <a:t>Nbre</a:t>
                      </a:r>
                      <a:r>
                        <a:rPr lang="fr-FR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100" b="0" dirty="0" smtClean="0">
                          <a:solidFill>
                            <a:schemeClr val="tx1"/>
                          </a:solidFill>
                        </a:rPr>
                        <a:t>édité</a:t>
                      </a:r>
                      <a:endParaRPr lang="fr-FR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500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400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400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1000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96204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err="1" smtClean="0">
                          <a:solidFill>
                            <a:schemeClr val="tx1"/>
                          </a:solidFill>
                        </a:rPr>
                        <a:t>Nbre</a:t>
                      </a:r>
                      <a:r>
                        <a:rPr lang="fr-FR" sz="1100" dirty="0" smtClean="0">
                          <a:solidFill>
                            <a:schemeClr val="tx1"/>
                          </a:solidFill>
                        </a:rPr>
                        <a:t> restant</a:t>
                      </a:r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500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~ 260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971600" y="6325870"/>
            <a:ext cx="6934911" cy="415498"/>
          </a:xfrm>
          <a:prstGeom prst="rect">
            <a:avLst/>
          </a:prstGeom>
          <a:solidFill>
            <a:srgbClr val="FFFFCC"/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pPr algn="r" eaLnBrk="1" hangingPunct="1">
              <a:lnSpc>
                <a:spcPct val="150000"/>
              </a:lnSpc>
            </a:pPr>
            <a:r>
              <a:rPr lang="fr-FR" altLang="ja-JP" sz="1400" i="1" dirty="0" smtClean="0">
                <a:ea typeface="ＭＳ Ｐゴシック" pitchFamily="34" charset="-128"/>
              </a:rPr>
              <a:t>disponibles </a:t>
            </a:r>
            <a:r>
              <a:rPr lang="fr-FR" altLang="ja-JP" sz="1400" i="1" dirty="0">
                <a:ea typeface="ＭＳ Ｐゴシック" pitchFamily="34" charset="-128"/>
              </a:rPr>
              <a:t>chez </a:t>
            </a:r>
            <a:r>
              <a:rPr lang="fr-FR" altLang="ja-JP" sz="1400" i="1" dirty="0" err="1">
                <a:ea typeface="ＭＳ Ｐゴシック" pitchFamily="34" charset="-128"/>
              </a:rPr>
              <a:t>EDPsciences</a:t>
            </a:r>
            <a:r>
              <a:rPr lang="fr-FR" altLang="ja-JP" sz="1400" i="1" dirty="0">
                <a:ea typeface="ＭＳ Ｐゴシック" pitchFamily="34" charset="-128"/>
              </a:rPr>
              <a:t>: </a:t>
            </a:r>
            <a:r>
              <a:rPr lang="fr-FR" sz="1400" i="1" u="sng" dirty="0" smtClean="0">
                <a:solidFill>
                  <a:srgbClr val="3333FF"/>
                </a:solidFill>
                <a:ea typeface="ＭＳ Ｐゴシック" pitchFamily="34" charset="-128"/>
              </a:rPr>
              <a:t>http</a:t>
            </a:r>
            <a:r>
              <a:rPr lang="fr-FR" sz="1400" i="1" u="sng" dirty="0">
                <a:solidFill>
                  <a:srgbClr val="3333FF"/>
                </a:solidFill>
                <a:ea typeface="ＭＳ Ｐゴシック" pitchFamily="34" charset="-128"/>
              </a:rPr>
              <a:t>://</a:t>
            </a:r>
            <a:r>
              <a:rPr lang="fr-FR" sz="1400" i="1" u="sng" dirty="0" smtClean="0">
                <a:solidFill>
                  <a:srgbClr val="3333FF"/>
                </a:solidFill>
                <a:ea typeface="ＭＳ Ｐゴシック" pitchFamily="34" charset="-128"/>
              </a:rPr>
              <a:t>laboutique.edpsciences.fr/editeur/12/GN-MEBA</a:t>
            </a:r>
            <a:endParaRPr lang="fr-FR" sz="1400" i="1" dirty="0">
              <a:ea typeface="ＭＳ Ｐゴシック" pitchFamily="34" charset="-128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2756" y="2355430"/>
            <a:ext cx="1440000" cy="2157850"/>
          </a:xfrm>
          <a:prstGeom prst="rect">
            <a:avLst/>
          </a:prstGeom>
        </p:spPr>
      </p:pic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794420" y="1832620"/>
            <a:ext cx="189667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1400" dirty="0" smtClean="0"/>
              <a:t>320 </a:t>
            </a:r>
            <a:r>
              <a:rPr lang="fr-FR" sz="1400" dirty="0"/>
              <a:t>pages</a:t>
            </a:r>
          </a:p>
          <a:p>
            <a:pPr algn="ctr" eaLnBrk="1" hangingPunct="1"/>
            <a:r>
              <a:rPr lang="fr-FR" altLang="ja-JP" sz="1200" dirty="0">
                <a:ea typeface="ＭＳ Ｐゴシック" pitchFamily="34" charset="-128"/>
              </a:rPr>
              <a:t>ISBN 978-2-7598-1912-6</a:t>
            </a:r>
          </a:p>
        </p:txBody>
      </p:sp>
      <p:sp>
        <p:nvSpPr>
          <p:cNvPr id="15" name="ZoneTexte 14"/>
          <p:cNvSpPr txBox="1"/>
          <p:nvPr/>
        </p:nvSpPr>
        <p:spPr>
          <a:xfrm rot="706277">
            <a:off x="4845498" y="935145"/>
            <a:ext cx="3491060" cy="923330"/>
          </a:xfrm>
          <a:prstGeom prst="rect">
            <a:avLst/>
          </a:prstGeom>
          <a:solidFill>
            <a:srgbClr val="FFFF66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2"/>
                </a:solidFill>
              </a:rPr>
              <a:t>Favorisez les achats directs : reversement 2 à 3 fois supérieur pour le GN-MEBA !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736281" y="1832620"/>
            <a:ext cx="189667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1400" dirty="0" smtClean="0"/>
              <a:t>1008 </a:t>
            </a:r>
            <a:r>
              <a:rPr lang="fr-FR" sz="1400" dirty="0"/>
              <a:t>pages</a:t>
            </a:r>
          </a:p>
          <a:p>
            <a:pPr algn="ctr" eaLnBrk="1" hangingPunct="1"/>
            <a:r>
              <a:rPr lang="fr-FR" altLang="ja-JP" sz="1200" dirty="0">
                <a:ea typeface="ＭＳ Ｐゴシック" pitchFamily="34" charset="-128"/>
              </a:rPr>
              <a:t>ISBN 978-2-7598-2322-2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1"/>
          <a:stretch/>
        </p:blipFill>
        <p:spPr bwMode="auto">
          <a:xfrm>
            <a:off x="911312" y="2349310"/>
            <a:ext cx="1502120" cy="2163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5147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11960" y="2276872"/>
            <a:ext cx="41044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Édition : décembre 2018</a:t>
            </a:r>
          </a:p>
          <a:p>
            <a:r>
              <a:rPr lang="fr-FR" dirty="0"/>
              <a:t>ISBN : 978-2-7598-2322-2</a:t>
            </a:r>
          </a:p>
          <a:p>
            <a:r>
              <a:rPr lang="fr-FR" dirty="0"/>
              <a:t>Livre </a:t>
            </a:r>
            <a:r>
              <a:rPr lang="fr-FR" dirty="0" smtClean="0"/>
              <a:t>papier format </a:t>
            </a:r>
            <a:r>
              <a:rPr lang="fr-FR" dirty="0"/>
              <a:t>17 x </a:t>
            </a:r>
            <a:r>
              <a:rPr lang="fr-FR" dirty="0" smtClean="0"/>
              <a:t>24 cm</a:t>
            </a:r>
          </a:p>
          <a:p>
            <a:r>
              <a:rPr lang="fr-FR" dirty="0" smtClean="0"/>
              <a:t>1008 pages en couleur</a:t>
            </a:r>
            <a:endParaRPr lang="fr-FR" dirty="0"/>
          </a:p>
          <a:p>
            <a:r>
              <a:rPr lang="fr-FR" dirty="0" smtClean="0"/>
              <a:t>Prix : 120,00 €</a:t>
            </a:r>
          </a:p>
          <a:p>
            <a:endParaRPr lang="fr-FR" dirty="0"/>
          </a:p>
          <a:p>
            <a:r>
              <a:rPr lang="fr-FR" dirty="0" smtClean="0"/>
              <a:t>Nombre édité : 500</a:t>
            </a:r>
          </a:p>
          <a:p>
            <a:endParaRPr lang="fr-FR" dirty="0"/>
          </a:p>
          <a:p>
            <a:pPr algn="ctr"/>
            <a:r>
              <a:rPr lang="fr-FR" i="1" dirty="0" smtClean="0"/>
              <a:t>Des annonces allant de 1 à 4 pages de la part de nos fournisseurs</a:t>
            </a:r>
          </a:p>
          <a:p>
            <a:r>
              <a:rPr lang="fr-FR" i="1" dirty="0"/>
              <a:t>	</a:t>
            </a:r>
            <a:r>
              <a:rPr lang="fr-FR" i="1" dirty="0" smtClean="0">
                <a:sym typeface="Wingdings" pitchFamily="2" charset="2"/>
              </a:rPr>
              <a:t>  merci à tous</a:t>
            </a:r>
            <a:endParaRPr lang="fr-FR" i="1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116632"/>
            <a:ext cx="9144000" cy="14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200"/>
              </a:spcAft>
            </a:pPr>
            <a:r>
              <a:rPr lang="fr-FR" altLang="ja-JP" b="1" dirty="0" smtClean="0">
                <a:solidFill>
                  <a:srgbClr val="008000"/>
                </a:solidFill>
                <a:ea typeface="ＭＳ Ｐゴシック" pitchFamily="34" charset="-128"/>
              </a:rPr>
              <a:t>Les publications </a:t>
            </a:r>
            <a:r>
              <a:rPr lang="fr-FR" altLang="ja-JP" b="1" dirty="0">
                <a:solidFill>
                  <a:srgbClr val="008000"/>
                </a:solidFill>
                <a:ea typeface="ＭＳ Ｐゴシック" pitchFamily="34" charset="-128"/>
              </a:rPr>
              <a:t>du </a:t>
            </a:r>
            <a:r>
              <a:rPr lang="fr-FR" altLang="ja-JP" b="1" dirty="0" smtClean="0">
                <a:solidFill>
                  <a:srgbClr val="008000"/>
                </a:solidFill>
                <a:ea typeface="ＭＳ Ｐゴシック" pitchFamily="34" charset="-128"/>
              </a:rPr>
              <a:t>groupement</a:t>
            </a:r>
            <a:endParaRPr lang="fr-FR" altLang="ja-JP" b="1" dirty="0">
              <a:solidFill>
                <a:srgbClr val="FF3300"/>
              </a:solidFill>
              <a:ea typeface="ＭＳ Ｐゴシック" pitchFamily="34" charset="-128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fr-FR" altLang="ja-JP" b="1" u="sng" dirty="0" smtClean="0">
                <a:solidFill>
                  <a:srgbClr val="FF3300"/>
                </a:solidFill>
                <a:ea typeface="ＭＳ Ｐゴシック" pitchFamily="34" charset="-128"/>
              </a:rPr>
              <a:t>VIENT DE SORTIR </a:t>
            </a:r>
            <a:r>
              <a:rPr lang="fr-FR" altLang="ja-JP" b="1" dirty="0" smtClean="0">
                <a:solidFill>
                  <a:srgbClr val="FF3300"/>
                </a:solidFill>
                <a:ea typeface="ＭＳ Ｐゴシック" pitchFamily="34" charset="-128"/>
              </a:rPr>
              <a:t>LA NOUVELLE EDITION DE :</a:t>
            </a:r>
          </a:p>
          <a:p>
            <a:pPr algn="ctr" eaLnBrk="1" hangingPunct="1">
              <a:lnSpc>
                <a:spcPct val="150000"/>
              </a:lnSpc>
            </a:pPr>
            <a:r>
              <a:rPr lang="fr-FR" altLang="ja-JP" b="1" dirty="0" smtClean="0">
                <a:solidFill>
                  <a:srgbClr val="FF3300"/>
                </a:solidFill>
                <a:ea typeface="ＭＳ Ｐゴシック" pitchFamily="34" charset="-128"/>
              </a:rPr>
              <a:t> MICROSCOPIE ÉLECTRONIQUE À BALAYAGE ET MICROANALYSES</a:t>
            </a:r>
            <a:endParaRPr lang="fr-FR" altLang="ja-JP" sz="1600" b="1" dirty="0" smtClean="0">
              <a:solidFill>
                <a:srgbClr val="FF3300"/>
              </a:solidFill>
              <a:ea typeface="ＭＳ Ｐゴシック" pitchFamily="34" charset="-128"/>
              <a:hlinkClick r:id="rId3"/>
            </a:endParaRPr>
          </a:p>
          <a:p>
            <a:pPr algn="ctr" eaLnBrk="1" hangingPunct="1">
              <a:lnSpc>
                <a:spcPct val="50000"/>
              </a:lnSpc>
            </a:pPr>
            <a:r>
              <a:rPr lang="fr-FR" altLang="ja-JP" dirty="0" smtClean="0">
                <a:ea typeface="ＭＳ Ｐゴシック" pitchFamily="34" charset="-128"/>
              </a:rPr>
              <a:t>         </a:t>
            </a:r>
            <a:endParaRPr lang="fr-FR" altLang="ja-JP" dirty="0">
              <a:ea typeface="ＭＳ Ｐゴシック" pitchFamily="34" charset="-128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71600" y="6320308"/>
            <a:ext cx="7093609" cy="415498"/>
          </a:xfrm>
          <a:prstGeom prst="rect">
            <a:avLst/>
          </a:prstGeom>
          <a:solidFill>
            <a:srgbClr val="FFFFCC"/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pPr algn="r" eaLnBrk="1" hangingPunct="1">
              <a:lnSpc>
                <a:spcPct val="150000"/>
              </a:lnSpc>
            </a:pPr>
            <a:r>
              <a:rPr lang="fr-FR" altLang="ja-JP" sz="1400" i="1" dirty="0" smtClean="0">
                <a:ea typeface="ＭＳ Ｐゴシック" pitchFamily="34" charset="-128"/>
              </a:rPr>
              <a:t>À commander </a:t>
            </a:r>
            <a:r>
              <a:rPr lang="fr-FR" altLang="ja-JP" sz="1400" i="1" dirty="0">
                <a:ea typeface="ＭＳ Ｐゴシック" pitchFamily="34" charset="-128"/>
              </a:rPr>
              <a:t>chez </a:t>
            </a:r>
            <a:r>
              <a:rPr lang="fr-FR" altLang="ja-JP" sz="1400" i="1" dirty="0" err="1">
                <a:ea typeface="ＭＳ Ｐゴシック" pitchFamily="34" charset="-128"/>
              </a:rPr>
              <a:t>EDPsciences</a:t>
            </a:r>
            <a:r>
              <a:rPr lang="fr-FR" altLang="ja-JP" sz="1400" i="1" dirty="0">
                <a:ea typeface="ＭＳ Ｐゴシック" pitchFamily="34" charset="-128"/>
              </a:rPr>
              <a:t>: </a:t>
            </a:r>
            <a:r>
              <a:rPr lang="fr-FR" sz="1400" i="1" u="sng" dirty="0" smtClean="0">
                <a:solidFill>
                  <a:srgbClr val="3333FF"/>
                </a:solidFill>
                <a:ea typeface="ＭＳ Ｐゴシック" pitchFamily="34" charset="-128"/>
              </a:rPr>
              <a:t>http</a:t>
            </a:r>
            <a:r>
              <a:rPr lang="fr-FR" sz="1400" i="1" u="sng" dirty="0">
                <a:solidFill>
                  <a:srgbClr val="3333FF"/>
                </a:solidFill>
                <a:ea typeface="ＭＳ Ｐゴシック" pitchFamily="34" charset="-128"/>
              </a:rPr>
              <a:t>://</a:t>
            </a:r>
            <a:r>
              <a:rPr lang="fr-FR" sz="1400" i="1" u="sng" dirty="0" smtClean="0">
                <a:solidFill>
                  <a:srgbClr val="3333FF"/>
                </a:solidFill>
                <a:ea typeface="ＭＳ Ｐゴシック" pitchFamily="34" charset="-128"/>
              </a:rPr>
              <a:t>laboutique.edpsciences.fr/editeur/12/GN-MEBA</a:t>
            </a:r>
            <a:endParaRPr lang="fr-FR" sz="1400" i="1" dirty="0">
              <a:ea typeface="ＭＳ Ｐゴシック" pitchFamily="34" charset="-128"/>
            </a:endParaRPr>
          </a:p>
        </p:txBody>
      </p:sp>
      <p:sp>
        <p:nvSpPr>
          <p:cNvPr id="5" name="Flèche droite 4"/>
          <p:cNvSpPr/>
          <p:nvPr/>
        </p:nvSpPr>
        <p:spPr>
          <a:xfrm>
            <a:off x="1057397" y="690312"/>
            <a:ext cx="450648" cy="2880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4"/>
          <a:stretch/>
        </p:blipFill>
        <p:spPr bwMode="auto">
          <a:xfrm>
            <a:off x="783771" y="1772816"/>
            <a:ext cx="2924133" cy="416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134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27818</TotalTime>
  <Words>1016</Words>
  <Application>Microsoft Office PowerPoint</Application>
  <PresentationFormat>Affichage à l'écran (4:3)</PresentationFormat>
  <Paragraphs>237</Paragraphs>
  <Slides>26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AG2012</dc:title>
  <dc:creator>Monique</dc:creator>
  <cp:lastModifiedBy>Monique</cp:lastModifiedBy>
  <cp:revision>587</cp:revision>
  <dcterms:created xsi:type="dcterms:W3CDTF">2011-09-16T10:04:18Z</dcterms:created>
  <dcterms:modified xsi:type="dcterms:W3CDTF">2018-12-05T03:46:33Z</dcterms:modified>
</cp:coreProperties>
</file>