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1" r:id="rId2"/>
    <p:sldId id="262" r:id="rId3"/>
    <p:sldId id="390" r:id="rId4"/>
    <p:sldId id="264" r:id="rId5"/>
    <p:sldId id="282" r:id="rId6"/>
    <p:sldId id="394" r:id="rId7"/>
    <p:sldId id="372" r:id="rId8"/>
    <p:sldId id="268" r:id="rId9"/>
    <p:sldId id="285" r:id="rId10"/>
    <p:sldId id="345" r:id="rId11"/>
    <p:sldId id="273" r:id="rId12"/>
    <p:sldId id="358" r:id="rId13"/>
    <p:sldId id="392" r:id="rId14"/>
    <p:sldId id="385" r:id="rId15"/>
    <p:sldId id="388" r:id="rId16"/>
    <p:sldId id="353" r:id="rId17"/>
    <p:sldId id="313" r:id="rId18"/>
    <p:sldId id="287" r:id="rId19"/>
    <p:sldId id="377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A936926D-3000-4F2D-A388-0A367F2DA4A3}">
          <p14:sldIdLst>
            <p14:sldId id="261"/>
            <p14:sldId id="262"/>
            <p14:sldId id="390"/>
            <p14:sldId id="264"/>
            <p14:sldId id="282"/>
            <p14:sldId id="394"/>
            <p14:sldId id="372"/>
            <p14:sldId id="268"/>
            <p14:sldId id="285"/>
            <p14:sldId id="345"/>
            <p14:sldId id="273"/>
            <p14:sldId id="358"/>
            <p14:sldId id="392"/>
            <p14:sldId id="385"/>
            <p14:sldId id="388"/>
            <p14:sldId id="353"/>
            <p14:sldId id="313"/>
            <p14:sldId id="287"/>
            <p14:sldId id="3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  <a:srgbClr val="008000"/>
    <a:srgbClr val="FFFF66"/>
    <a:srgbClr val="FFFFCC"/>
    <a:srgbClr val="3333FF"/>
    <a:srgbClr val="05BEFF"/>
    <a:srgbClr val="CCFFCC"/>
    <a:srgbClr val="E1FFE1"/>
    <a:srgbClr val="73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2" autoAdjust="0"/>
    <p:restoredTop sz="93636" autoAdjust="0"/>
  </p:normalViewPr>
  <p:slideViewPr>
    <p:cSldViewPr>
      <p:cViewPr varScale="1">
        <p:scale>
          <a:sx n="87" d="100"/>
          <a:sy n="87" d="100"/>
        </p:scale>
        <p:origin x="4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A515C6-AE08-499E-A496-58F4473B18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208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061102C-237D-446C-B581-6255E5228AB1}" type="slidenum">
              <a:rPr lang="fr-FR" smtClean="0"/>
              <a:pPr eaLnBrk="1" hangingPunct="1"/>
              <a:t>2</a:t>
            </a:fld>
            <a:endParaRPr lang="fr-FR" smtClean="0"/>
          </a:p>
        </p:txBody>
      </p:sp>
      <p:sp>
        <p:nvSpPr>
          <p:cNvPr id="4198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dirty="0" smtClean="0"/>
              <a:t>pour vous en parler un peu : environ 1 an avant, parfois un peu plus, nous définissons un thème et recherchons des orateurs possibles.</a:t>
            </a:r>
          </a:p>
        </p:txBody>
      </p:sp>
      <p:sp>
        <p:nvSpPr>
          <p:cNvPr id="41989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7CE01E7-E6D4-4237-B35D-6E3471C573FC}" type="slidenum">
              <a:rPr lang="fr-FR" sz="1200"/>
              <a:pPr algn="r" eaLnBrk="1" hangingPunct="1"/>
              <a:t>2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178473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061102C-237D-446C-B581-6255E5228AB1}" type="slidenum">
              <a:rPr lang="fr-FR" smtClean="0"/>
              <a:pPr eaLnBrk="1" hangingPunct="1"/>
              <a:t>3</a:t>
            </a:fld>
            <a:endParaRPr lang="fr-FR" smtClean="0"/>
          </a:p>
        </p:txBody>
      </p:sp>
      <p:sp>
        <p:nvSpPr>
          <p:cNvPr id="4198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dirty="0" smtClean="0"/>
              <a:t>pour vous en parler un peu : environ 1 an avant, parfois un peu plus, nous définissons un thème et recherchons des orateurs possibles.</a:t>
            </a:r>
          </a:p>
        </p:txBody>
      </p:sp>
      <p:sp>
        <p:nvSpPr>
          <p:cNvPr id="41989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7CE01E7-E6D4-4237-B35D-6E3471C573FC}" type="slidenum">
              <a:rPr lang="fr-FR" sz="1200"/>
              <a:pPr algn="r" eaLnBrk="1" hangingPunct="1"/>
              <a:t>3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1784739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A515C6-AE08-499E-A496-58F4473B1852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325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97F007-A454-4BBF-831C-AB8311882D15}" type="slidenum">
              <a:rPr lang="fr-FR" smtClean="0"/>
              <a:pPr eaLnBrk="1" hangingPunct="1"/>
              <a:t>14</a:t>
            </a:fld>
            <a:endParaRPr lang="fr-F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268666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D02CF2-AE0C-471D-A7B7-F646F8DE3955}" type="slidenum">
              <a:rPr lang="fr-FR" smtClean="0"/>
              <a:pPr eaLnBrk="1" hangingPunct="1"/>
              <a:t>15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144325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FD286-EE69-4278-BC05-CDA59D8C70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08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E64C4-1C31-4768-AFC0-90D985EAB24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15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5E244-DA15-4EF4-A44A-F3B5E7B9D6E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59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48BC5-4A75-43C2-BF6E-FB1FE976EA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08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6356D-A354-45E0-9FE1-05DA36A5EE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04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3881C-2C0F-4735-BD8F-5E6E86EEFC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7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79D8E-F25C-48BA-8F92-7F7AC827FA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3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982C8-FCDD-4542-BAB4-36B6554985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41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D85CB-E495-4E51-89BF-B52BB9FCB4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8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2FF84-03DF-48C5-8474-F893F2D8C0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73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F55A7-6E16-4528-93B5-59631D58DA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72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78329-B323-4572-B70D-AA80AC939D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06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820DE06-98CE-480E-91F4-57D476EA23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n-meba.org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mr.gnmeba.free.fr/ouvrages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592388" y="2492375"/>
            <a:ext cx="4176712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b="1" dirty="0">
                <a:solidFill>
                  <a:srgbClr val="008000"/>
                </a:solidFill>
              </a:rPr>
              <a:t>Assemblée Générale</a:t>
            </a:r>
          </a:p>
          <a:p>
            <a:pPr algn="ctr" eaLnBrk="1" hangingPunct="1"/>
            <a:endParaRPr lang="fr-FR" sz="3200" b="1" dirty="0">
              <a:solidFill>
                <a:srgbClr val="008000"/>
              </a:solidFill>
            </a:endParaRPr>
          </a:p>
          <a:p>
            <a:pPr algn="ctr" eaLnBrk="1" hangingPunct="1"/>
            <a:r>
              <a:rPr lang="fr-FR" sz="2800" b="1" dirty="0">
                <a:solidFill>
                  <a:srgbClr val="008000"/>
                </a:solidFill>
              </a:rPr>
              <a:t>du </a:t>
            </a:r>
            <a:r>
              <a:rPr lang="fr-FR" sz="2800" b="1" dirty="0" smtClean="0">
                <a:solidFill>
                  <a:srgbClr val="008000"/>
                </a:solidFill>
              </a:rPr>
              <a:t>7 décembre 2017</a:t>
            </a:r>
            <a:endParaRPr lang="fr-FR" sz="2400" b="1" dirty="0">
              <a:solidFill>
                <a:srgbClr val="008000"/>
              </a:solidFill>
            </a:endParaRPr>
          </a:p>
        </p:txBody>
      </p:sp>
      <p:pic>
        <p:nvPicPr>
          <p:cNvPr id="2051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899593" y="116632"/>
            <a:ext cx="7571254" cy="6432358"/>
            <a:chOff x="899593" y="116632"/>
            <a:chExt cx="7571254" cy="643235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3" y="116632"/>
              <a:ext cx="7571254" cy="6432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ZoneTexte 5"/>
            <p:cNvSpPr txBox="1"/>
            <p:nvPr/>
          </p:nvSpPr>
          <p:spPr>
            <a:xfrm>
              <a:off x="7255346" y="1300510"/>
              <a:ext cx="1127356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Ins="0" rtlCol="0">
              <a:spAutoFit/>
            </a:bodyPr>
            <a:lstStyle/>
            <a:p>
              <a:r>
                <a:rPr lang="fr-FR" sz="1600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Actualités</a:t>
              </a:r>
              <a:endParaRPr lang="fr-FR" sz="16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 rot="20481219">
            <a:off x="2640800" y="2928820"/>
            <a:ext cx="4176913" cy="6014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  <a:effectLst>
            <a:innerShdw blurRad="114300">
              <a:prstClr val="black"/>
            </a:innerShdw>
          </a:effectLst>
        </p:spPr>
        <p:txBody>
          <a:bodyPr wrap="none" lIns="91440" tIns="0" rIns="91440" bIns="108000">
            <a:spAutoFit/>
          </a:bodyPr>
          <a:lstStyle/>
          <a:p>
            <a:pPr algn="ctr" eaLnBrk="1" hangingPunct="1"/>
            <a:r>
              <a:rPr lang="fr-FR" sz="3200" b="1" dirty="0" smtClean="0">
                <a:ln w="18000">
                  <a:solidFill>
                    <a:srgbClr val="3333FF"/>
                  </a:solidFill>
                  <a:prstDash val="solid"/>
                  <a:miter lim="800000"/>
                </a:ln>
                <a:noFill/>
              </a:rPr>
              <a:t>  </a:t>
            </a:r>
            <a:r>
              <a:rPr lang="fr-FR" sz="3200" b="1" u="sng" dirty="0" smtClean="0">
                <a:ln w="18000">
                  <a:solidFill>
                    <a:srgbClr val="3333FF"/>
                  </a:solidFill>
                  <a:prstDash val="solid"/>
                  <a:miter lim="800000"/>
                </a:ln>
                <a:noFill/>
                <a:hlinkClick r:id="rId3"/>
              </a:rPr>
              <a:t>www.gn-me</a:t>
            </a:r>
            <a:r>
              <a:rPr lang="fr-FR" sz="3200" b="1" dirty="0" smtClean="0">
                <a:ln w="18000">
                  <a:solidFill>
                    <a:srgbClr val="3333FF"/>
                  </a:solidFill>
                  <a:prstDash val="solid"/>
                  <a:miter lim="800000"/>
                </a:ln>
                <a:noFill/>
                <a:hlinkClick r:id="rId3"/>
              </a:rPr>
              <a:t>b</a:t>
            </a:r>
            <a:r>
              <a:rPr lang="fr-FR" sz="3200" b="1" u="sng" dirty="0" smtClean="0">
                <a:ln w="18000">
                  <a:solidFill>
                    <a:srgbClr val="3333FF"/>
                  </a:solidFill>
                  <a:prstDash val="solid"/>
                  <a:miter lim="800000"/>
                </a:ln>
                <a:noFill/>
                <a:hlinkClick r:id="rId3"/>
              </a:rPr>
              <a:t>a.org</a:t>
            </a:r>
            <a:r>
              <a:rPr lang="fr-FR" sz="3200" b="1" dirty="0" smtClean="0">
                <a:ln w="18000">
                  <a:solidFill>
                    <a:srgbClr val="3333FF"/>
                  </a:solidFill>
                  <a:prstDash val="solid"/>
                  <a:miter lim="800000"/>
                </a:ln>
                <a:noFill/>
              </a:rPr>
              <a:t>  </a:t>
            </a:r>
            <a:endParaRPr lang="fr-FR" sz="4000" b="1" dirty="0">
              <a:ln w="18000">
                <a:solidFill>
                  <a:srgbClr val="3333FF"/>
                </a:solidFill>
                <a:prstDash val="solid"/>
                <a:miter lim="800000"/>
              </a:ln>
              <a:noFill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3419872" y="5104928"/>
            <a:ext cx="2520280" cy="36004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EEC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802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763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2754154" y="2349500"/>
            <a:ext cx="3775393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BILAN FINANCIER</a:t>
            </a: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dirty="0">
                <a:solidFill>
                  <a:srgbClr val="008000"/>
                </a:solidFill>
                <a:latin typeface="Arial Black" pitchFamily="34" charset="0"/>
              </a:rPr>
              <a:t>Exercice </a:t>
            </a:r>
            <a:r>
              <a:rPr lang="fr-FR" sz="2400" dirty="0" smtClean="0">
                <a:solidFill>
                  <a:srgbClr val="008000"/>
                </a:solidFill>
                <a:latin typeface="Arial Black" pitchFamily="34" charset="0"/>
              </a:rPr>
              <a:t>2016 </a:t>
            </a:r>
            <a:r>
              <a:rPr lang="fr-FR" sz="2400" dirty="0">
                <a:solidFill>
                  <a:srgbClr val="008000"/>
                </a:solidFill>
                <a:latin typeface="Arial Black" pitchFamily="34" charset="0"/>
              </a:rPr>
              <a:t>– </a:t>
            </a:r>
            <a:r>
              <a:rPr lang="fr-FR" sz="2400" dirty="0" smtClean="0">
                <a:solidFill>
                  <a:srgbClr val="008000"/>
                </a:solidFill>
                <a:latin typeface="Arial Black" pitchFamily="34" charset="0"/>
              </a:rPr>
              <a:t>2017</a:t>
            </a:r>
            <a:endParaRPr lang="fr-FR" sz="2400" dirty="0">
              <a:solidFill>
                <a:srgbClr val="008000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1600" i="1" dirty="0">
                <a:solidFill>
                  <a:srgbClr val="008000"/>
                </a:solidFill>
              </a:rPr>
              <a:t>(1</a:t>
            </a:r>
            <a:r>
              <a:rPr lang="fr-FR" sz="1600" i="1" baseline="30000" dirty="0">
                <a:solidFill>
                  <a:srgbClr val="008000"/>
                </a:solidFill>
              </a:rPr>
              <a:t>er</a:t>
            </a:r>
            <a:r>
              <a:rPr lang="fr-FR" sz="1600" i="1" dirty="0">
                <a:solidFill>
                  <a:srgbClr val="008000"/>
                </a:solidFill>
              </a:rPr>
              <a:t> octobre </a:t>
            </a:r>
            <a:r>
              <a:rPr lang="fr-FR" sz="1600" i="1" dirty="0" smtClean="0">
                <a:solidFill>
                  <a:srgbClr val="008000"/>
                </a:solidFill>
              </a:rPr>
              <a:t>2016 - 30 </a:t>
            </a:r>
            <a:r>
              <a:rPr lang="fr-FR" sz="1600" i="1" dirty="0">
                <a:solidFill>
                  <a:srgbClr val="008000"/>
                </a:solidFill>
              </a:rPr>
              <a:t>septembre </a:t>
            </a:r>
            <a:r>
              <a:rPr lang="fr-FR" sz="1600" i="1" dirty="0" smtClean="0">
                <a:solidFill>
                  <a:srgbClr val="008000"/>
                </a:solidFill>
              </a:rPr>
              <a:t>2017)</a:t>
            </a:r>
            <a:endParaRPr lang="fr-FR" sz="1600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2875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512" y="1916832"/>
            <a:ext cx="8784976" cy="2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600"/>
              </a:spcAft>
              <a:buFontTx/>
              <a:buChar char="•"/>
            </a:pPr>
            <a:r>
              <a:rPr lang="fr-FR" sz="1400" dirty="0" smtClean="0">
                <a:solidFill>
                  <a:srgbClr val="008000"/>
                </a:solidFill>
                <a:latin typeface="+mn-lt"/>
              </a:rPr>
              <a:t> Le GN-MEBA est associé à la SFP (Société Française de Physique) - Les termes de la convention ont été renégociés début 2017 :</a:t>
            </a:r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buFontTx/>
              <a:buChar char="•"/>
            </a:pPr>
            <a:r>
              <a:rPr lang="fr-FR" sz="1400" dirty="0">
                <a:solidFill>
                  <a:srgbClr val="008000"/>
                </a:solidFill>
                <a:latin typeface="+mn-lt"/>
              </a:rPr>
              <a:t> </a:t>
            </a:r>
            <a:r>
              <a:rPr lang="fr-FR" sz="1400" dirty="0" smtClean="0">
                <a:solidFill>
                  <a:srgbClr val="008000"/>
                </a:solidFill>
                <a:latin typeface="+mn-lt"/>
              </a:rPr>
              <a:t>Dorénavant, </a:t>
            </a:r>
            <a:r>
              <a:rPr lang="fr-FR" sz="1400" b="1" dirty="0">
                <a:solidFill>
                  <a:srgbClr val="008000"/>
                </a:solidFill>
                <a:latin typeface="+mn-lt"/>
              </a:rPr>
              <a:t>le </a:t>
            </a:r>
            <a:r>
              <a:rPr lang="fr-FR" sz="1400" b="1" u="sng" dirty="0">
                <a:solidFill>
                  <a:srgbClr val="008000"/>
                </a:solidFill>
                <a:latin typeface="+mn-lt"/>
              </a:rPr>
              <a:t>GN-MEBA gère ses </a:t>
            </a:r>
            <a:r>
              <a:rPr lang="fr-FR" sz="1400" b="1" u="sng" dirty="0" smtClean="0">
                <a:solidFill>
                  <a:srgbClr val="008000"/>
                </a:solidFill>
                <a:latin typeface="+mn-lt"/>
              </a:rPr>
              <a:t>cotisations.</a:t>
            </a:r>
            <a:endParaRPr lang="fr-FR" sz="1400" b="1" dirty="0" smtClean="0">
              <a:solidFill>
                <a:srgbClr val="008000"/>
              </a:solidFill>
              <a:latin typeface="+mn-lt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buFontTx/>
              <a:buChar char="•"/>
            </a:pPr>
            <a:r>
              <a:rPr lang="fr-FR" sz="1400" b="1" dirty="0">
                <a:solidFill>
                  <a:srgbClr val="008000"/>
                </a:solidFill>
                <a:latin typeface="+mn-lt"/>
              </a:rPr>
              <a:t> </a:t>
            </a:r>
            <a:r>
              <a:rPr lang="fr-FR" sz="1400" dirty="0" smtClean="0">
                <a:solidFill>
                  <a:srgbClr val="008000"/>
                </a:solidFill>
                <a:latin typeface="+mn-lt"/>
              </a:rPr>
              <a:t>La part reversée à la SFP est de 35% (au lieu de 52% antérieurement).</a:t>
            </a:r>
            <a:endParaRPr lang="fr-FR" sz="1400" dirty="0">
              <a:solidFill>
                <a:srgbClr val="008000"/>
              </a:solidFill>
              <a:latin typeface="+mn-lt"/>
            </a:endParaRPr>
          </a:p>
          <a:p>
            <a:pPr eaLnBrk="1" hangingPunct="1">
              <a:lnSpc>
                <a:spcPct val="120000"/>
              </a:lnSpc>
              <a:spcAft>
                <a:spcPts val="3000"/>
              </a:spcAft>
              <a:buFontTx/>
              <a:buChar char="•"/>
            </a:pPr>
            <a:r>
              <a:rPr lang="fr-FR" sz="1400" b="1" dirty="0">
                <a:solidFill>
                  <a:srgbClr val="008000"/>
                </a:solidFill>
                <a:latin typeface="+mn-lt"/>
              </a:rPr>
              <a:t> Le montant de la cotisation GN-MEBA reste </a:t>
            </a:r>
            <a:r>
              <a:rPr lang="fr-FR" sz="1400" b="1" dirty="0" smtClean="0">
                <a:solidFill>
                  <a:srgbClr val="008000"/>
                </a:solidFill>
                <a:latin typeface="+mn-lt"/>
              </a:rPr>
              <a:t>fixé </a:t>
            </a:r>
            <a:r>
              <a:rPr lang="fr-FR" sz="1400" b="1" dirty="0">
                <a:solidFill>
                  <a:srgbClr val="008000"/>
                </a:solidFill>
                <a:latin typeface="+mn-lt"/>
              </a:rPr>
              <a:t>à 113 euros pour 2018.</a:t>
            </a: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endParaRPr lang="fr-FR" sz="1400" dirty="0" smtClean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31529" y="1379502"/>
            <a:ext cx="49324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 u="sng" dirty="0">
                <a:solidFill>
                  <a:srgbClr val="008000"/>
                </a:solidFill>
                <a:latin typeface="Arial Black" pitchFamily="34" charset="0"/>
              </a:rPr>
              <a:t>Quelques rappels </a:t>
            </a:r>
            <a:r>
              <a:rPr lang="fr-FR" sz="1600" u="sng" dirty="0" smtClean="0">
                <a:solidFill>
                  <a:srgbClr val="008000"/>
                </a:solidFill>
                <a:latin typeface="Arial Black" pitchFamily="34" charset="0"/>
              </a:rPr>
              <a:t>et </a:t>
            </a:r>
            <a:r>
              <a:rPr lang="fr-FR" sz="1600" u="sng" dirty="0">
                <a:solidFill>
                  <a:srgbClr val="008000"/>
                </a:solidFill>
                <a:latin typeface="Arial Black" pitchFamily="34" charset="0"/>
              </a:rPr>
              <a:t>informations </a:t>
            </a:r>
          </a:p>
        </p:txBody>
      </p:sp>
      <p:sp>
        <p:nvSpPr>
          <p:cNvPr id="2" name="Rectangle 1"/>
          <p:cNvSpPr/>
          <p:nvPr/>
        </p:nvSpPr>
        <p:spPr>
          <a:xfrm>
            <a:off x="2411760" y="3675685"/>
            <a:ext cx="48620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</a:rPr>
              <a:t>soyez </a:t>
            </a:r>
            <a:r>
              <a:rPr lang="fr-FR" sz="1600" b="1" dirty="0">
                <a:solidFill>
                  <a:srgbClr val="C00000"/>
                </a:solidFill>
              </a:rPr>
              <a:t>vigilent vis-à-vis de l'ordre de </a:t>
            </a:r>
            <a:r>
              <a:rPr lang="fr-FR" sz="1600" b="1" dirty="0" smtClean="0">
                <a:solidFill>
                  <a:srgbClr val="C00000"/>
                </a:solidFill>
              </a:rPr>
              <a:t>virement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84177" y="4149080"/>
            <a:ext cx="8784976" cy="262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600"/>
              </a:spcAft>
              <a:buFontTx/>
              <a:buChar char="•"/>
            </a:pPr>
            <a:r>
              <a:rPr lang="fr-FR" sz="1400" dirty="0" smtClean="0">
                <a:solidFill>
                  <a:srgbClr val="008000"/>
                </a:solidFill>
                <a:latin typeface="+mn-lt"/>
              </a:rPr>
              <a:t> Les membres </a:t>
            </a:r>
            <a:r>
              <a:rPr lang="fr-FR" sz="1400" dirty="0">
                <a:solidFill>
                  <a:srgbClr val="008000"/>
                </a:solidFill>
                <a:latin typeface="+mn-lt"/>
              </a:rPr>
              <a:t>cotisants du GN-MEBA  </a:t>
            </a:r>
            <a:r>
              <a:rPr lang="fr-FR" sz="1400" dirty="0" smtClean="0">
                <a:solidFill>
                  <a:srgbClr val="008000"/>
                </a:solidFill>
                <a:latin typeface="+mn-lt"/>
              </a:rPr>
              <a:t>restent intégrés </a:t>
            </a:r>
            <a:r>
              <a:rPr lang="fr-FR" sz="1400" dirty="0">
                <a:solidFill>
                  <a:srgbClr val="008000"/>
                </a:solidFill>
                <a:latin typeface="+mn-lt"/>
              </a:rPr>
              <a:t>à la base de données </a:t>
            </a:r>
            <a:r>
              <a:rPr lang="fr-FR" sz="1400" dirty="0" smtClean="0">
                <a:solidFill>
                  <a:srgbClr val="008000"/>
                </a:solidFill>
                <a:latin typeface="+mn-lt"/>
              </a:rPr>
              <a:t>SFP.</a:t>
            </a:r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buFontTx/>
              <a:buChar char="•"/>
            </a:pPr>
            <a:r>
              <a:rPr lang="fr-FR" sz="1400" dirty="0">
                <a:solidFill>
                  <a:srgbClr val="008000"/>
                </a:solidFill>
                <a:latin typeface="+mn-lt"/>
              </a:rPr>
              <a:t> Les cartes de membre SFP ne sont plus envoyées.</a:t>
            </a:r>
          </a:p>
          <a:p>
            <a:pPr eaLnBrk="1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FontTx/>
              <a:buChar char="•"/>
            </a:pPr>
            <a:r>
              <a:rPr lang="fr-FR" sz="1400" b="1" dirty="0" smtClean="0">
                <a:solidFill>
                  <a:srgbClr val="008000"/>
                </a:solidFill>
                <a:latin typeface="+mn-lt"/>
              </a:rPr>
              <a:t> Site web SFP : </a:t>
            </a:r>
          </a:p>
          <a:p>
            <a:pPr marL="628650" lvl="1" indent="-144000" eaLnBrk="1" hangingPunct="1">
              <a:lnSpc>
                <a:spcPct val="120000"/>
              </a:lnSpc>
              <a:spcAft>
                <a:spcPts val="600"/>
              </a:spcAft>
              <a:buFontTx/>
              <a:buChar char="•"/>
            </a:pPr>
            <a:r>
              <a:rPr lang="fr-FR" sz="1400" u="sng" dirty="0" smtClean="0">
                <a:solidFill>
                  <a:srgbClr val="3333FF"/>
                </a:solidFill>
                <a:latin typeface="+mn-lt"/>
              </a:rPr>
              <a:t>http</a:t>
            </a:r>
            <a:r>
              <a:rPr lang="fr-FR" sz="1400" u="sng" dirty="0">
                <a:solidFill>
                  <a:srgbClr val="3333FF"/>
                </a:solidFill>
                <a:latin typeface="+mn-lt"/>
              </a:rPr>
              <a:t>://</a:t>
            </a:r>
            <a:r>
              <a:rPr lang="fr-FR" sz="1400" u="sng" dirty="0" smtClean="0">
                <a:solidFill>
                  <a:srgbClr val="3333FF"/>
                </a:solidFill>
                <a:latin typeface="+mn-lt"/>
              </a:rPr>
              <a:t>www.sfpnet.fr</a:t>
            </a:r>
            <a:r>
              <a:rPr lang="fr-FR" sz="1400" dirty="0" smtClean="0">
                <a:solidFill>
                  <a:srgbClr val="3333FF"/>
                </a:solidFill>
                <a:latin typeface="+mn-lt"/>
              </a:rPr>
              <a:t> </a:t>
            </a:r>
            <a:r>
              <a:rPr lang="fr-FR" sz="1400" dirty="0" smtClean="0">
                <a:solidFill>
                  <a:srgbClr val="008000"/>
                </a:solidFill>
                <a:latin typeface="+mn-lt"/>
              </a:rPr>
              <a:t>- LOGIN pour l’accès restreint = </a:t>
            </a:r>
            <a:r>
              <a:rPr lang="fr-FR" sz="1400" dirty="0" err="1" smtClean="0">
                <a:solidFill>
                  <a:srgbClr val="008000"/>
                </a:solidFill>
                <a:latin typeface="+mn-lt"/>
              </a:rPr>
              <a:t>sfpxxxxx</a:t>
            </a:r>
            <a:r>
              <a:rPr lang="fr-FR" sz="1400" dirty="0" smtClean="0">
                <a:solidFill>
                  <a:srgbClr val="008000"/>
                </a:solidFill>
                <a:latin typeface="+mn-lt"/>
              </a:rPr>
              <a:t>, </a:t>
            </a:r>
            <a:r>
              <a:rPr lang="fr-FR" sz="1400" i="1" dirty="0" smtClean="0">
                <a:solidFill>
                  <a:srgbClr val="008000"/>
                </a:solidFill>
                <a:latin typeface="+mn-lt"/>
              </a:rPr>
              <a:t>où </a:t>
            </a:r>
            <a:r>
              <a:rPr lang="fr-FR" sz="1400" i="1" dirty="0" err="1" smtClean="0">
                <a:solidFill>
                  <a:srgbClr val="008000"/>
                </a:solidFill>
                <a:latin typeface="+mn-lt"/>
              </a:rPr>
              <a:t>xxxxx</a:t>
            </a:r>
            <a:r>
              <a:rPr lang="fr-FR" sz="1400" i="1" dirty="0" smtClean="0">
                <a:solidFill>
                  <a:srgbClr val="008000"/>
                </a:solidFill>
                <a:latin typeface="+mn-lt"/>
              </a:rPr>
              <a:t> est le numéro d’adhérent, </a:t>
            </a:r>
            <a:r>
              <a:rPr lang="fr-FR" sz="1400" dirty="0" smtClean="0">
                <a:solidFill>
                  <a:srgbClr val="008000"/>
                </a:solidFill>
                <a:latin typeface="+mn-lt"/>
              </a:rPr>
              <a:t>mot de passe à demander directement à la SFP</a:t>
            </a:r>
            <a:r>
              <a:rPr lang="fr-FR" sz="1400" dirty="0">
                <a:solidFill>
                  <a:srgbClr val="008000"/>
                </a:solidFill>
                <a:latin typeface="+mn-lt"/>
              </a:rPr>
              <a:t>. </a:t>
            </a:r>
            <a:endParaRPr lang="fr-FR" sz="1400" dirty="0" smtClean="0">
              <a:solidFill>
                <a:srgbClr val="008000"/>
              </a:solidFill>
              <a:latin typeface="+mn-lt"/>
            </a:endParaRPr>
          </a:p>
          <a:p>
            <a:pPr eaLnBrk="1" hangingPunct="1">
              <a:lnSpc>
                <a:spcPct val="120000"/>
              </a:lnSpc>
              <a:spcAft>
                <a:spcPts val="0"/>
              </a:spcAft>
              <a:buFontTx/>
              <a:buChar char="•"/>
            </a:pPr>
            <a:r>
              <a:rPr lang="fr-FR" sz="1400" b="1" dirty="0" smtClean="0">
                <a:solidFill>
                  <a:srgbClr val="008000"/>
                </a:solidFill>
                <a:latin typeface="+mn-lt"/>
              </a:rPr>
              <a:t> Site web GN-MEBA : </a:t>
            </a:r>
          </a:p>
          <a:p>
            <a:pPr marL="628650" lvl="1" indent="-144000" eaLnBrk="1" hangingPunct="1">
              <a:lnSpc>
                <a:spcPct val="120000"/>
              </a:lnSpc>
              <a:spcAft>
                <a:spcPts val="1800"/>
              </a:spcAft>
              <a:buFontTx/>
              <a:buChar char="•"/>
            </a:pPr>
            <a:r>
              <a:rPr lang="fr-FR" sz="1400" u="sng" dirty="0" smtClean="0">
                <a:solidFill>
                  <a:srgbClr val="3333FF"/>
                </a:solidFill>
                <a:latin typeface="+mn-lt"/>
              </a:rPr>
              <a:t>http</a:t>
            </a:r>
            <a:r>
              <a:rPr lang="fr-FR" sz="1400" u="sng" dirty="0">
                <a:solidFill>
                  <a:srgbClr val="3333FF"/>
                </a:solidFill>
                <a:latin typeface="+mn-lt"/>
              </a:rPr>
              <a:t>://</a:t>
            </a:r>
            <a:r>
              <a:rPr lang="fr-FR" sz="1400" u="sng" dirty="0" smtClean="0">
                <a:solidFill>
                  <a:srgbClr val="3333FF"/>
                </a:solidFill>
                <a:latin typeface="+mn-lt"/>
              </a:rPr>
              <a:t>www.gn-meba.org</a:t>
            </a:r>
            <a:r>
              <a:rPr lang="fr-FR" sz="1400" dirty="0" smtClean="0">
                <a:solidFill>
                  <a:srgbClr val="3333FF"/>
                </a:solidFill>
                <a:latin typeface="+mn-lt"/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  <a:latin typeface="+mn-lt"/>
              </a:rPr>
              <a:t>- </a:t>
            </a:r>
            <a:r>
              <a:rPr lang="fr-FR" sz="1400" dirty="0" smtClean="0">
                <a:solidFill>
                  <a:srgbClr val="008000"/>
                </a:solidFill>
                <a:latin typeface="+mn-lt"/>
              </a:rPr>
              <a:t>LOGIN et mot de passe </a:t>
            </a:r>
            <a:r>
              <a:rPr lang="fr-FR" sz="1400" dirty="0">
                <a:solidFill>
                  <a:srgbClr val="008000"/>
                </a:solidFill>
              </a:rPr>
              <a:t>pour l’accès </a:t>
            </a:r>
            <a:r>
              <a:rPr lang="fr-FR" sz="1400" dirty="0" smtClean="0">
                <a:solidFill>
                  <a:srgbClr val="008000"/>
                </a:solidFill>
              </a:rPr>
              <a:t>restreint </a:t>
            </a:r>
            <a:r>
              <a:rPr lang="fr-FR" sz="1400" dirty="0" smtClean="0">
                <a:solidFill>
                  <a:srgbClr val="008000"/>
                </a:solidFill>
                <a:latin typeface="+mn-lt"/>
              </a:rPr>
              <a:t>sont à </a:t>
            </a:r>
            <a:r>
              <a:rPr lang="fr-FR" sz="1400" dirty="0">
                <a:solidFill>
                  <a:srgbClr val="008000"/>
                </a:solidFill>
                <a:latin typeface="+mn-lt"/>
              </a:rPr>
              <a:t>demander à </a:t>
            </a:r>
            <a:r>
              <a:rPr lang="fr-FR" sz="1400" u="sng" dirty="0" smtClean="0">
                <a:solidFill>
                  <a:srgbClr val="008000"/>
                </a:solidFill>
                <a:latin typeface="+mn-lt"/>
              </a:rPr>
              <a:t>postmaster@gn-meba.org</a:t>
            </a:r>
            <a:endParaRPr lang="fr-FR" sz="1400" dirty="0" smtClean="0">
              <a:solidFill>
                <a:srgbClr val="008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1103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663" y="358055"/>
            <a:ext cx="5908825" cy="6070489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323850" y="4076701"/>
            <a:ext cx="2529547" cy="1471172"/>
            <a:chOff x="323850" y="4076701"/>
            <a:chExt cx="2529547" cy="1471172"/>
          </a:xfrm>
        </p:grpSpPr>
        <p:sp>
          <p:nvSpPr>
            <p:cNvPr id="23559" name="Text Box 69"/>
            <p:cNvSpPr txBox="1">
              <a:spLocks noChangeArrowheads="1"/>
            </p:cNvSpPr>
            <p:nvPr/>
          </p:nvSpPr>
          <p:spPr bwMode="auto">
            <a:xfrm>
              <a:off x="684213" y="4076701"/>
              <a:ext cx="2169184" cy="1471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10 à </a:t>
              </a:r>
              <a:r>
                <a:rPr lang="fr-FR" sz="1600" dirty="0" smtClean="0"/>
                <a:t>38 </a:t>
              </a:r>
              <a:r>
                <a:rPr lang="fr-FR" sz="1600" dirty="0"/>
                <a:t>personnes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 5 à 9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 3 à 4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 1 à 2</a:t>
              </a:r>
            </a:p>
          </p:txBody>
        </p:sp>
        <p:sp>
          <p:nvSpPr>
            <p:cNvPr id="23560" name="Oval 70"/>
            <p:cNvSpPr>
              <a:spLocks noChangeAspect="1" noChangeArrowheads="1"/>
            </p:cNvSpPr>
            <p:nvPr/>
          </p:nvSpPr>
          <p:spPr bwMode="auto">
            <a:xfrm>
              <a:off x="323850" y="4221164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A849A8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3561" name="Oval 70"/>
            <p:cNvSpPr>
              <a:spLocks noChangeAspect="1" noChangeArrowheads="1"/>
            </p:cNvSpPr>
            <p:nvPr/>
          </p:nvSpPr>
          <p:spPr bwMode="auto">
            <a:xfrm>
              <a:off x="323850" y="4556126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3B48C3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3562" name="Oval 70"/>
            <p:cNvSpPr>
              <a:spLocks noChangeAspect="1" noChangeArrowheads="1"/>
            </p:cNvSpPr>
            <p:nvPr/>
          </p:nvSpPr>
          <p:spPr bwMode="auto">
            <a:xfrm>
              <a:off x="323850" y="4892676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00A0EA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3563" name="Oval 70"/>
            <p:cNvSpPr>
              <a:spLocks noChangeAspect="1" noChangeArrowheads="1"/>
            </p:cNvSpPr>
            <p:nvPr/>
          </p:nvSpPr>
          <p:spPr bwMode="auto">
            <a:xfrm>
              <a:off x="323850" y="5229226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9EDEE8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-2604" y="169863"/>
            <a:ext cx="619283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 smtClean="0">
                <a:solidFill>
                  <a:srgbClr val="003399"/>
                </a:solidFill>
              </a:rPr>
              <a:t>Les 251 participants à ces journées :</a:t>
            </a:r>
          </a:p>
          <a:p>
            <a:pPr eaLnBrk="1" hangingPunct="1"/>
            <a:endParaRPr lang="fr-FR" sz="1600" i="1" dirty="0" smtClean="0">
              <a:solidFill>
                <a:srgbClr val="003399"/>
              </a:solidFill>
            </a:endParaRPr>
          </a:p>
          <a:p>
            <a:pPr eaLnBrk="1" hangingPunct="1"/>
            <a:r>
              <a:rPr lang="fr-FR" sz="1600" i="1" dirty="0" smtClean="0">
                <a:solidFill>
                  <a:srgbClr val="003399"/>
                </a:solidFill>
              </a:rPr>
              <a:t>(dont 14 conférenciers et 39 « constructeurs »)</a:t>
            </a:r>
            <a:endParaRPr lang="fr-FR" sz="1600" i="1" dirty="0">
              <a:solidFill>
                <a:srgbClr val="0000FF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45910" y="6198292"/>
            <a:ext cx="757931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Nombre de membres cotisants </a:t>
            </a:r>
            <a:r>
              <a:rPr lang="fr-FR" dirty="0" smtClean="0"/>
              <a:t>dans le fichier : </a:t>
            </a:r>
            <a:r>
              <a:rPr lang="fr-FR" dirty="0" smtClean="0"/>
              <a:t>254  </a:t>
            </a:r>
            <a:r>
              <a:rPr lang="fr-FR" sz="1600" i="1" dirty="0" smtClean="0"/>
              <a:t>(553 membres au total)</a:t>
            </a:r>
          </a:p>
          <a:p>
            <a:r>
              <a:rPr lang="fr-FR" sz="1600" i="1" dirty="0"/>
              <a:t> </a:t>
            </a:r>
            <a:r>
              <a:rPr lang="fr-FR" sz="1600" i="1" dirty="0" smtClean="0"/>
              <a:t>            mais 129 cotisations reçues pour l’exercice 2016-2017....</a:t>
            </a:r>
          </a:p>
        </p:txBody>
      </p:sp>
      <p:sp>
        <p:nvSpPr>
          <p:cNvPr id="4" name="ZoneTexte 3"/>
          <p:cNvSpPr txBox="1"/>
          <p:nvPr/>
        </p:nvSpPr>
        <p:spPr>
          <a:xfrm rot="20645172">
            <a:off x="534436" y="1340635"/>
            <a:ext cx="6237605" cy="203132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Rappel</a:t>
            </a:r>
          </a:p>
          <a:p>
            <a:pPr algn="ctr"/>
            <a:r>
              <a:rPr lang="fr-FR" b="1" dirty="0" smtClean="0">
                <a:solidFill>
                  <a:srgbClr val="C00000"/>
                </a:solidFill>
              </a:rPr>
              <a:t>Important de verser la cotisation annuelle</a:t>
            </a:r>
          </a:p>
          <a:p>
            <a:pPr algn="ctr"/>
            <a:r>
              <a:rPr lang="fr-FR" b="1" dirty="0" smtClean="0">
                <a:solidFill>
                  <a:srgbClr val="C00000"/>
                </a:solidFill>
              </a:rPr>
              <a:t>Elle fait vivre le groupement et permet ces conférences</a:t>
            </a:r>
          </a:p>
          <a:p>
            <a:pPr algn="ctr"/>
            <a:r>
              <a:rPr lang="fr-FR" b="1" dirty="0" smtClean="0">
                <a:solidFill>
                  <a:srgbClr val="C00000"/>
                </a:solidFill>
              </a:rPr>
              <a:t>Et pour nos trésorières </a:t>
            </a:r>
            <a:r>
              <a:rPr lang="fr-FR" b="1" dirty="0" smtClean="0">
                <a:solidFill>
                  <a:srgbClr val="C00000"/>
                </a:solidFill>
              </a:rPr>
              <a:t>le faire dès </a:t>
            </a:r>
            <a:r>
              <a:rPr lang="fr-FR" b="1" dirty="0" smtClean="0">
                <a:solidFill>
                  <a:srgbClr val="C00000"/>
                </a:solidFill>
              </a:rPr>
              <a:t>que possible</a:t>
            </a:r>
          </a:p>
          <a:p>
            <a:pPr algn="ctr"/>
            <a:r>
              <a:rPr lang="fr-FR" b="1" dirty="0" smtClean="0">
                <a:solidFill>
                  <a:srgbClr val="C00000"/>
                </a:solidFill>
              </a:rPr>
              <a:t>Rappel </a:t>
            </a:r>
          </a:p>
          <a:p>
            <a:pPr algn="ctr"/>
            <a:r>
              <a:rPr lang="fr-FR" b="1" dirty="0" smtClean="0">
                <a:solidFill>
                  <a:srgbClr val="C00000"/>
                </a:solidFill>
              </a:rPr>
              <a:t>tout ce travail est bénévole</a:t>
            </a:r>
          </a:p>
          <a:p>
            <a:pPr algn="ctr"/>
            <a:r>
              <a:rPr lang="fr-FR" b="1" dirty="0" smtClean="0">
                <a:solidFill>
                  <a:srgbClr val="C00000"/>
                </a:solidFill>
              </a:rPr>
              <a:t>D'avance merci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636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07326"/>
            <a:ext cx="8477025" cy="489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2"/>
          <p:cNvSpPr>
            <a:spLocks noChangeArrowheads="1"/>
          </p:cNvSpPr>
          <p:nvPr/>
        </p:nvSpPr>
        <p:spPr bwMode="auto">
          <a:xfrm>
            <a:off x="4296817" y="2577604"/>
            <a:ext cx="1009650" cy="216000"/>
          </a:xfrm>
          <a:prstGeom prst="ellips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669925" y="255588"/>
            <a:ext cx="779938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fr-FR" sz="2400" b="1" dirty="0">
                <a:solidFill>
                  <a:srgbClr val="6600CC"/>
                </a:solidFill>
              </a:rPr>
              <a:t>GN-MEBA / </a:t>
            </a:r>
            <a:r>
              <a:rPr lang="fr-FR" sz="2400" b="1" dirty="0" smtClean="0">
                <a:solidFill>
                  <a:srgbClr val="6600CC"/>
                </a:solidFill>
              </a:rPr>
              <a:t>SFP</a:t>
            </a:r>
            <a:endParaRPr lang="fr-FR" sz="2400" b="1" dirty="0">
              <a:solidFill>
                <a:srgbClr val="6600CC"/>
              </a:solidFill>
            </a:endParaRPr>
          </a:p>
          <a:p>
            <a:pPr algn="ctr" eaLnBrk="1" hangingPunct="1"/>
            <a:r>
              <a:rPr lang="fr-FR" sz="1600" b="1" dirty="0">
                <a:solidFill>
                  <a:srgbClr val="6600CC"/>
                </a:solidFill>
              </a:rPr>
              <a:t>RÉSULTAT NET D’EXPLOITATION    du 1</a:t>
            </a:r>
            <a:r>
              <a:rPr lang="fr-FR" sz="1600" b="1" baseline="30000" dirty="0">
                <a:solidFill>
                  <a:srgbClr val="6600CC"/>
                </a:solidFill>
              </a:rPr>
              <a:t>er</a:t>
            </a:r>
            <a:r>
              <a:rPr lang="fr-FR" sz="1600" b="1" dirty="0">
                <a:solidFill>
                  <a:srgbClr val="6600CC"/>
                </a:solidFill>
              </a:rPr>
              <a:t> octobre </a:t>
            </a:r>
            <a:r>
              <a:rPr lang="fr-FR" sz="1600" b="1" dirty="0" smtClean="0">
                <a:solidFill>
                  <a:srgbClr val="6600CC"/>
                </a:solidFill>
              </a:rPr>
              <a:t>2016 </a:t>
            </a:r>
            <a:r>
              <a:rPr lang="fr-FR" sz="1600" b="1" dirty="0">
                <a:solidFill>
                  <a:srgbClr val="6600CC"/>
                </a:solidFill>
              </a:rPr>
              <a:t>au 30 septembre </a:t>
            </a:r>
            <a:r>
              <a:rPr lang="fr-FR" sz="1600" b="1" dirty="0" smtClean="0">
                <a:solidFill>
                  <a:srgbClr val="6600CC"/>
                </a:solidFill>
              </a:rPr>
              <a:t>2017</a:t>
            </a:r>
            <a:r>
              <a:rPr lang="fr-FR" sz="1600" dirty="0" smtClean="0">
                <a:solidFill>
                  <a:srgbClr val="6600CC"/>
                </a:solidFill>
              </a:rPr>
              <a:t> </a:t>
            </a:r>
            <a:endParaRPr lang="fr-FR" sz="1600" dirty="0">
              <a:solidFill>
                <a:srgbClr val="6600CC"/>
              </a:solidFill>
            </a:endParaRPr>
          </a:p>
        </p:txBody>
      </p:sp>
      <p:sp>
        <p:nvSpPr>
          <p:cNvPr id="24588" name="Text Box 7"/>
          <p:cNvSpPr txBox="1">
            <a:spLocks noChangeArrowheads="1"/>
          </p:cNvSpPr>
          <p:nvPr/>
        </p:nvSpPr>
        <p:spPr bwMode="auto">
          <a:xfrm>
            <a:off x="4200568" y="4788730"/>
            <a:ext cx="1235386" cy="302955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CC00"/>
            </a:solidFill>
            <a:miter lim="800000"/>
            <a:headEnd/>
            <a:tailEnd/>
          </a:ln>
          <a:extLst/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ts val="0"/>
              </a:spcBef>
            </a:pPr>
            <a:r>
              <a:rPr lang="fr-FR" sz="1400" dirty="0" smtClean="0"/>
              <a:t>7 990.00</a:t>
            </a:r>
            <a:endParaRPr lang="fr-FR" sz="1400" dirty="0"/>
          </a:p>
        </p:txBody>
      </p:sp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5831371" y="1828949"/>
            <a:ext cx="1009650" cy="2160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5860215" y="3830168"/>
            <a:ext cx="1009650" cy="2160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2595017" y="1580860"/>
            <a:ext cx="2695575" cy="604169"/>
            <a:chOff x="2771775" y="1629444"/>
            <a:chExt cx="2695575" cy="604169"/>
          </a:xfrm>
        </p:grpSpPr>
        <p:sp>
          <p:nvSpPr>
            <p:cNvPr id="30730" name="AutoShape 10"/>
            <p:cNvSpPr>
              <a:spLocks noChangeArrowheads="1"/>
            </p:cNvSpPr>
            <p:nvPr/>
          </p:nvSpPr>
          <p:spPr bwMode="auto">
            <a:xfrm>
              <a:off x="2771775" y="1944688"/>
              <a:ext cx="1657350" cy="288925"/>
            </a:xfrm>
            <a:prstGeom prst="wedgeRectCallout">
              <a:avLst>
                <a:gd name="adj1" fmla="val 56704"/>
                <a:gd name="adj2" fmla="val -109889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129 </a:t>
              </a:r>
              <a:r>
                <a:rPr lang="fr-FR" sz="1400" b="1" dirty="0">
                  <a:solidFill>
                    <a:schemeClr val="bg1"/>
                  </a:solidFill>
                </a:rPr>
                <a:t>cotisations</a:t>
              </a:r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4457700" y="1629444"/>
              <a:ext cx="1009650" cy="216000"/>
            </a:xfrm>
            <a:prstGeom prst="ellips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9" name="Text Box 265"/>
          <p:cNvSpPr txBox="1">
            <a:spLocks noChangeArrowheads="1"/>
          </p:cNvSpPr>
          <p:nvPr/>
        </p:nvSpPr>
        <p:spPr bwMode="auto">
          <a:xfrm>
            <a:off x="7039322" y="5727923"/>
            <a:ext cx="1612900" cy="304800"/>
          </a:xfrm>
          <a:prstGeom prst="rect">
            <a:avLst/>
          </a:prstGeom>
          <a:solidFill>
            <a:srgbClr val="66FF33"/>
          </a:solidFill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000" b="1" dirty="0" smtClean="0">
                <a:latin typeface="Arial Black" pitchFamily="34" charset="0"/>
              </a:rPr>
              <a:t>58 679.98</a:t>
            </a:r>
            <a:endParaRPr lang="fr-FR" sz="2000" b="1" dirty="0">
              <a:latin typeface="Arial Black" pitchFamily="34" charset="0"/>
            </a:endParaRPr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831371" y="4822552"/>
            <a:ext cx="1009650" cy="2160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2829347" y="3916711"/>
            <a:ext cx="1188690" cy="262086"/>
          </a:xfrm>
          <a:prstGeom prst="wedgeRectCallout">
            <a:avLst>
              <a:gd name="adj1" fmla="val 82701"/>
              <a:gd name="adj2" fmla="val 318379"/>
            </a:avLst>
          </a:prstGeom>
          <a:solidFill>
            <a:srgbClr val="FFFF00"/>
          </a:solidFill>
          <a:ln w="19050">
            <a:solidFill>
              <a:srgbClr val="00CC00"/>
            </a:solidFill>
            <a:miter lim="800000"/>
            <a:headEnd/>
            <a:tailEnd/>
          </a:ln>
        </p:spPr>
        <p:txBody>
          <a:bodyPr bIns="108000"/>
          <a:lstStyle/>
          <a:p>
            <a:pPr algn="ctr"/>
            <a:r>
              <a:rPr lang="fr-FR" sz="1200" dirty="0" smtClean="0"/>
              <a:t>constructeurs</a:t>
            </a:r>
            <a:endParaRPr lang="fr-FR" sz="12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95536" y="5080992"/>
            <a:ext cx="6445485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696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4588" grpId="0" animBg="1"/>
      <p:bldP spid="24588" grpId="1" animBg="1"/>
      <p:bldP spid="30732" grpId="0" animBg="1"/>
      <p:bldP spid="30732" grpId="1" animBg="1"/>
      <p:bldP spid="21" grpId="0" animBg="1"/>
      <p:bldP spid="21" grpId="1" animBg="1"/>
      <p:bldP spid="19" grpId="0" animBg="1"/>
      <p:bldP spid="17" grpId="0" animBg="1"/>
      <p:bldP spid="17" grpId="1" animBg="1"/>
      <p:bldP spid="18" grpId="0" animBg="1"/>
      <p:bldP spid="18" grpId="1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>
            <a:spLocks noChangeArrowheads="1"/>
          </p:cNvSpPr>
          <p:nvPr/>
        </p:nvSpPr>
        <p:spPr bwMode="auto">
          <a:xfrm>
            <a:off x="-33536" y="0"/>
            <a:ext cx="9144000" cy="690403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1541678"/>
            <a:ext cx="6560269" cy="381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552700" y="255588"/>
            <a:ext cx="405288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fr-FR" sz="2400" b="1" dirty="0">
                <a:solidFill>
                  <a:srgbClr val="6600CC"/>
                </a:solidFill>
              </a:rPr>
              <a:t>GN-MEBA / SFP</a:t>
            </a:r>
          </a:p>
          <a:p>
            <a:pPr algn="ctr" eaLnBrk="1" hangingPunct="1"/>
            <a:r>
              <a:rPr lang="fr-FR" sz="1600" b="1" dirty="0">
                <a:solidFill>
                  <a:srgbClr val="6600CC"/>
                </a:solidFill>
              </a:rPr>
              <a:t>RÉSULTATS  NETS  D’EXPLOITATION </a:t>
            </a:r>
            <a:r>
              <a:rPr lang="fr-FR" sz="1600" b="1" dirty="0" smtClean="0">
                <a:solidFill>
                  <a:srgbClr val="6600CC"/>
                </a:solidFill>
              </a:rPr>
              <a:t>:</a:t>
            </a:r>
            <a:endParaRPr lang="fr-FR" sz="1600" b="1" dirty="0">
              <a:solidFill>
                <a:srgbClr val="6600CC"/>
              </a:solidFill>
            </a:endParaRPr>
          </a:p>
          <a:p>
            <a:pPr algn="ctr" eaLnBrk="1" hangingPunct="1"/>
            <a:endParaRPr lang="fr-FR" sz="1600" b="1" dirty="0">
              <a:solidFill>
                <a:srgbClr val="6600CC"/>
              </a:solidFill>
            </a:endParaRPr>
          </a:p>
          <a:p>
            <a:pPr algn="ctr" eaLnBrk="1" hangingPunct="1"/>
            <a:r>
              <a:rPr lang="fr-FR" sz="1600" b="1" dirty="0">
                <a:solidFill>
                  <a:srgbClr val="6600CC"/>
                </a:solidFill>
              </a:rPr>
              <a:t>ÉVOLUTION  </a:t>
            </a:r>
            <a:r>
              <a:rPr lang="fr-FR" sz="1600" b="1" dirty="0" smtClean="0">
                <a:solidFill>
                  <a:srgbClr val="6600CC"/>
                </a:solidFill>
              </a:rPr>
              <a:t>AU COURS DES  </a:t>
            </a:r>
            <a:r>
              <a:rPr lang="fr-FR" sz="1600" b="1" dirty="0">
                <a:solidFill>
                  <a:srgbClr val="6600CC"/>
                </a:solidFill>
              </a:rPr>
              <a:t>ANNEES</a:t>
            </a: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889996" y="5357813"/>
            <a:ext cx="7741864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ts val="1200"/>
              </a:spcAft>
            </a:pPr>
            <a:r>
              <a:rPr lang="fr-FR" sz="2400" b="1" dirty="0" smtClean="0">
                <a:solidFill>
                  <a:srgbClr val="333399"/>
                </a:solidFill>
              </a:rPr>
              <a:t>La </a:t>
            </a:r>
            <a:r>
              <a:rPr lang="fr-FR" sz="2400" b="1" dirty="0">
                <a:solidFill>
                  <a:srgbClr val="333399"/>
                </a:solidFill>
              </a:rPr>
              <a:t>cotisation </a:t>
            </a:r>
            <a:r>
              <a:rPr lang="fr-FR" sz="2400" b="1" dirty="0" smtClean="0">
                <a:solidFill>
                  <a:srgbClr val="333399"/>
                </a:solidFill>
              </a:rPr>
              <a:t>annuelle reste fixée </a:t>
            </a:r>
            <a:r>
              <a:rPr lang="fr-FR" sz="2400" b="1" dirty="0">
                <a:solidFill>
                  <a:srgbClr val="333399"/>
                </a:solidFill>
              </a:rPr>
              <a:t>à </a:t>
            </a:r>
            <a:r>
              <a:rPr lang="fr-FR" sz="2400" b="1" dirty="0" smtClean="0">
                <a:solidFill>
                  <a:srgbClr val="333399"/>
                </a:solidFill>
              </a:rPr>
              <a:t>113 € pour 2018 </a:t>
            </a:r>
          </a:p>
        </p:txBody>
      </p:sp>
      <p:sp>
        <p:nvSpPr>
          <p:cNvPr id="2" name="Flèche droite rayée 1"/>
          <p:cNvSpPr/>
          <p:nvPr/>
        </p:nvSpPr>
        <p:spPr>
          <a:xfrm>
            <a:off x="336154" y="5453955"/>
            <a:ext cx="360040" cy="288032"/>
          </a:xfrm>
          <a:prstGeom prst="stripedRightArrow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054957" y="5909599"/>
            <a:ext cx="3082896" cy="456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i="1" dirty="0" smtClean="0">
                <a:solidFill>
                  <a:srgbClr val="333399"/>
                </a:solidFill>
              </a:rPr>
              <a:t>(dont 40 € reversé à </a:t>
            </a:r>
            <a:r>
              <a:rPr lang="fr-FR" i="1" dirty="0">
                <a:solidFill>
                  <a:srgbClr val="333399"/>
                </a:solidFill>
              </a:rPr>
              <a:t>la </a:t>
            </a:r>
            <a:r>
              <a:rPr lang="fr-FR" i="1" dirty="0" smtClean="0">
                <a:solidFill>
                  <a:srgbClr val="333399"/>
                </a:solidFill>
              </a:rPr>
              <a:t>SFP)</a:t>
            </a:r>
            <a:endParaRPr lang="fr-FR" i="1" dirty="0">
              <a:solidFill>
                <a:srgbClr val="33339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0481219">
            <a:off x="467579" y="2458188"/>
            <a:ext cx="5515420" cy="6014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  <a:effectLst>
            <a:innerShdw blurRad="114300">
              <a:prstClr val="black"/>
            </a:innerShdw>
          </a:effectLst>
        </p:spPr>
        <p:txBody>
          <a:bodyPr wrap="none" lIns="91440" tIns="0" rIns="91440" bIns="1080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fr-FR" sz="3200" b="1" dirty="0" smtClean="0">
                <a:ln w="11430"/>
                <a:solidFill>
                  <a:srgbClr val="AC03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sz="3200" b="1" u="sng" dirty="0" smtClean="0">
                <a:ln w="11430"/>
                <a:solidFill>
                  <a:srgbClr val="AC03B9"/>
                </a:solidFill>
              </a:rPr>
              <a:t>Approbation du budget ?</a:t>
            </a:r>
            <a:r>
              <a:rPr lang="fr-FR" sz="3200" b="1" dirty="0" smtClean="0">
                <a:ln w="11430"/>
                <a:solidFill>
                  <a:srgbClr val="AC03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fr-FR" sz="4000" b="1" dirty="0">
              <a:ln w="11430"/>
              <a:solidFill>
                <a:srgbClr val="AC03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35922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763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765717" y="2564904"/>
            <a:ext cx="7603042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u="sng" dirty="0" smtClean="0">
                <a:solidFill>
                  <a:srgbClr val="008000"/>
                </a:solidFill>
                <a:latin typeface="Arial Black" pitchFamily="34" charset="0"/>
              </a:rPr>
              <a:t>ELECTION DU CONSEIL D’ADMINISTRATION</a:t>
            </a:r>
            <a:endParaRPr lang="fr-FR" sz="2400" u="sng" dirty="0">
              <a:solidFill>
                <a:srgbClr val="008000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dirty="0" smtClean="0">
                <a:solidFill>
                  <a:srgbClr val="008000"/>
                </a:solidFill>
                <a:latin typeface="Arial Black" pitchFamily="34" charset="0"/>
              </a:rPr>
              <a:t>VOTE DU 7 DECEMBRE 2017</a:t>
            </a:r>
            <a:endParaRPr lang="fr-FR" sz="24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5297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5148064" y="3140968"/>
            <a:ext cx="3990195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fr-FR" sz="1600" i="1" dirty="0" smtClean="0">
                <a:solidFill>
                  <a:srgbClr val="008000"/>
                </a:solidFill>
              </a:rPr>
              <a:t>                       et </a:t>
            </a:r>
            <a:r>
              <a:rPr lang="fr-FR" sz="1600" i="1" dirty="0">
                <a:solidFill>
                  <a:srgbClr val="008000"/>
                </a:solidFill>
              </a:rPr>
              <a:t>aussi </a:t>
            </a:r>
            <a:endParaRPr lang="fr-FR" sz="1600" i="1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120000"/>
              </a:lnSpc>
            </a:pPr>
            <a:endParaRPr lang="fr-FR" sz="1600" i="1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8000"/>
                </a:solidFill>
              </a:rPr>
              <a:t> Philippe </a:t>
            </a:r>
            <a:r>
              <a:rPr lang="fr-FR" sz="1600" dirty="0" err="1" smtClean="0">
                <a:solidFill>
                  <a:srgbClr val="008000"/>
                </a:solidFill>
              </a:rPr>
              <a:t>Hallegot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(L’</a:t>
            </a:r>
            <a:r>
              <a:rPr lang="fr-FR" sz="1400" i="1" dirty="0" err="1" smtClean="0">
                <a:solidFill>
                  <a:srgbClr val="008000"/>
                </a:solidFill>
              </a:rPr>
              <a:t>Oreal</a:t>
            </a:r>
            <a:r>
              <a:rPr lang="fr-FR" sz="1400" i="1" dirty="0" smtClean="0">
                <a:solidFill>
                  <a:srgbClr val="008000"/>
                </a:solidFill>
              </a:rPr>
              <a:t>)</a:t>
            </a:r>
            <a:endParaRPr lang="fr-FR" sz="1400" i="1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600" dirty="0">
                <a:solidFill>
                  <a:srgbClr val="008000"/>
                </a:solidFill>
              </a:rPr>
              <a:t> Alain </a:t>
            </a:r>
            <a:r>
              <a:rPr lang="fr-FR" sz="1600" dirty="0" err="1" smtClean="0">
                <a:solidFill>
                  <a:srgbClr val="008000"/>
                </a:solidFill>
              </a:rPr>
              <a:t>Jadin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(CERTECH)</a:t>
            </a:r>
            <a:endParaRPr lang="fr-FR" sz="1600" dirty="0" smtClean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600" dirty="0">
                <a:solidFill>
                  <a:srgbClr val="008000"/>
                </a:solidFill>
              </a:rPr>
              <a:t> </a:t>
            </a:r>
            <a:r>
              <a:rPr lang="fr-FR" sz="1600" dirty="0" err="1">
                <a:solidFill>
                  <a:srgbClr val="008000"/>
                </a:solidFill>
              </a:rPr>
              <a:t>Lahcen</a:t>
            </a:r>
            <a:r>
              <a:rPr lang="fr-FR" sz="1600" dirty="0">
                <a:solidFill>
                  <a:srgbClr val="008000"/>
                </a:solidFill>
              </a:rPr>
              <a:t> </a:t>
            </a:r>
            <a:r>
              <a:rPr lang="fr-FR" sz="1600" dirty="0" err="1" smtClean="0">
                <a:solidFill>
                  <a:srgbClr val="008000"/>
                </a:solidFill>
              </a:rPr>
              <a:t>Khouchaf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(Mines Douai)</a:t>
            </a:r>
            <a:endParaRPr lang="fr-FR" sz="1400" i="1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600" dirty="0">
                <a:solidFill>
                  <a:srgbClr val="008000"/>
                </a:solidFill>
              </a:rPr>
              <a:t> Jean-Pierre </a:t>
            </a:r>
            <a:r>
              <a:rPr lang="fr-FR" sz="1600" dirty="0" err="1" smtClean="0">
                <a:solidFill>
                  <a:srgbClr val="008000"/>
                </a:solidFill>
              </a:rPr>
              <a:t>Lechaire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(retraité UPMC)</a:t>
            </a:r>
            <a:endParaRPr lang="fr-FR" sz="1600" dirty="0" smtClean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600" dirty="0">
                <a:solidFill>
                  <a:srgbClr val="008000"/>
                </a:solidFill>
              </a:rPr>
              <a:t> Christian </a:t>
            </a:r>
            <a:r>
              <a:rPr lang="fr-FR" sz="1600" dirty="0" smtClean="0">
                <a:solidFill>
                  <a:srgbClr val="008000"/>
                </a:solidFill>
              </a:rPr>
              <a:t>Mathieu </a:t>
            </a:r>
            <a:r>
              <a:rPr lang="fr-FR" sz="1400" i="1" dirty="0" smtClean="0">
                <a:solidFill>
                  <a:srgbClr val="008000"/>
                </a:solidFill>
              </a:rPr>
              <a:t>(</a:t>
            </a:r>
            <a:r>
              <a:rPr lang="fr-FR" sz="1400" i="1" dirty="0" err="1" smtClean="0">
                <a:solidFill>
                  <a:srgbClr val="008000"/>
                </a:solidFill>
              </a:rPr>
              <a:t>Univ</a:t>
            </a:r>
            <a:r>
              <a:rPr lang="fr-FR" sz="1400" i="1" dirty="0" smtClean="0">
                <a:solidFill>
                  <a:srgbClr val="008000"/>
                </a:solidFill>
              </a:rPr>
              <a:t>. Artois)</a:t>
            </a:r>
            <a:endParaRPr lang="fr-FR" sz="1400" i="1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600" dirty="0">
                <a:solidFill>
                  <a:srgbClr val="008000"/>
                </a:solidFill>
              </a:rPr>
              <a:t> Jacky </a:t>
            </a:r>
            <a:r>
              <a:rPr lang="fr-FR" sz="1600" dirty="0" err="1" smtClean="0">
                <a:solidFill>
                  <a:srgbClr val="008000"/>
                </a:solidFill>
              </a:rPr>
              <a:t>Ruste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(retraité EDF)</a:t>
            </a:r>
            <a:endParaRPr lang="fr-FR" sz="1600" dirty="0" smtClean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600" dirty="0">
                <a:solidFill>
                  <a:srgbClr val="008000"/>
                </a:solidFill>
              </a:rPr>
              <a:t> </a:t>
            </a:r>
            <a:r>
              <a:rPr lang="fr-FR" sz="1600" dirty="0" smtClean="0">
                <a:solidFill>
                  <a:srgbClr val="008000"/>
                </a:solidFill>
              </a:rPr>
              <a:t>Guillaume </a:t>
            </a:r>
            <a:r>
              <a:rPr lang="fr-FR" sz="1600" dirty="0" err="1" smtClean="0">
                <a:solidFill>
                  <a:srgbClr val="008000"/>
                </a:solidFill>
              </a:rPr>
              <a:t>Wille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(BRGM)</a:t>
            </a:r>
            <a:endParaRPr lang="fr-FR" sz="1600" dirty="0">
              <a:solidFill>
                <a:srgbClr val="008000"/>
              </a:solidFill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021300" y="188913"/>
            <a:ext cx="70564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4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L’actuel </a:t>
            </a:r>
            <a:r>
              <a:rPr lang="fr-FR" sz="2400" u="sng" dirty="0" smtClean="0">
                <a:solidFill>
                  <a:srgbClr val="008000"/>
                </a:solidFill>
                <a:latin typeface="Arial Black" pitchFamily="34" charset="0"/>
              </a:rPr>
              <a:t>Conseil d’Administration </a:t>
            </a:r>
            <a:endParaRPr lang="fr-FR" sz="2400" u="sng" dirty="0">
              <a:solidFill>
                <a:srgbClr val="008000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du GN-MEBA</a:t>
            </a: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dirty="0" smtClean="0">
                <a:solidFill>
                  <a:srgbClr val="008000"/>
                </a:solidFill>
              </a:rPr>
              <a:t>(membres selon </a:t>
            </a:r>
            <a:r>
              <a:rPr lang="fr-FR" sz="2400" dirty="0" smtClean="0">
                <a:solidFill>
                  <a:srgbClr val="008000"/>
                </a:solidFill>
              </a:rPr>
              <a:t>le vote </a:t>
            </a:r>
            <a:r>
              <a:rPr lang="fr-FR" sz="2400" dirty="0">
                <a:solidFill>
                  <a:srgbClr val="008000"/>
                </a:solidFill>
              </a:rPr>
              <a:t>du </a:t>
            </a:r>
            <a:r>
              <a:rPr lang="fr-FR" sz="2400" dirty="0" smtClean="0">
                <a:solidFill>
                  <a:srgbClr val="008000"/>
                </a:solidFill>
              </a:rPr>
              <a:t>28 novembre 2016)</a:t>
            </a:r>
            <a:endParaRPr lang="fr-FR" sz="2400" dirty="0">
              <a:solidFill>
                <a:srgbClr val="008000"/>
              </a:solidFill>
            </a:endParaRP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49036" y="2708920"/>
            <a:ext cx="5747100" cy="316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r>
              <a:rPr lang="fr-FR" sz="1600" i="1" dirty="0">
                <a:solidFill>
                  <a:srgbClr val="008000"/>
                </a:solidFill>
              </a:rPr>
              <a:t> président :</a:t>
            </a:r>
            <a:r>
              <a:rPr lang="fr-FR" sz="1600" dirty="0">
                <a:solidFill>
                  <a:srgbClr val="008000"/>
                </a:solidFill>
              </a:rPr>
              <a:t>           </a:t>
            </a:r>
            <a:r>
              <a:rPr lang="fr-FR" sz="1600" dirty="0" smtClean="0">
                <a:solidFill>
                  <a:srgbClr val="008000"/>
                </a:solidFill>
              </a:rPr>
              <a:t>    </a:t>
            </a:r>
            <a:r>
              <a:rPr lang="fr-FR" sz="1600" dirty="0">
                <a:solidFill>
                  <a:srgbClr val="008000"/>
                </a:solidFill>
              </a:rPr>
              <a:t>François </a:t>
            </a:r>
            <a:r>
              <a:rPr lang="fr-FR" sz="1600" dirty="0" err="1" smtClean="0">
                <a:solidFill>
                  <a:srgbClr val="008000"/>
                </a:solidFill>
              </a:rPr>
              <a:t>Brisset</a:t>
            </a:r>
            <a:r>
              <a:rPr lang="fr-FR" sz="1600" dirty="0">
                <a:solidFill>
                  <a:srgbClr val="008000"/>
                </a:solidFill>
              </a:rPr>
              <a:t> 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(</a:t>
            </a:r>
            <a:r>
              <a:rPr lang="fr-FR" sz="1400" i="1" dirty="0" err="1" smtClean="0">
                <a:solidFill>
                  <a:srgbClr val="008000"/>
                </a:solidFill>
              </a:rPr>
              <a:t>Univ</a:t>
            </a:r>
            <a:r>
              <a:rPr lang="fr-FR" sz="1400" i="1" dirty="0" smtClean="0">
                <a:solidFill>
                  <a:srgbClr val="008000"/>
                </a:solidFill>
              </a:rPr>
              <a:t>. Paris Sud)</a:t>
            </a:r>
            <a:endParaRPr lang="fr-FR" sz="1400" i="1" dirty="0">
              <a:solidFill>
                <a:srgbClr val="0080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r>
              <a:rPr lang="fr-FR" sz="1600" i="1" dirty="0">
                <a:solidFill>
                  <a:srgbClr val="008000"/>
                </a:solidFill>
              </a:rPr>
              <a:t> vice-présidents :  </a:t>
            </a:r>
            <a:r>
              <a:rPr lang="fr-FR" sz="1600" i="1" dirty="0" smtClean="0">
                <a:solidFill>
                  <a:srgbClr val="008000"/>
                </a:solidFill>
              </a:rPr>
              <a:t>   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600" dirty="0">
                <a:solidFill>
                  <a:srgbClr val="008000"/>
                </a:solidFill>
              </a:rPr>
              <a:t>Florence </a:t>
            </a:r>
            <a:r>
              <a:rPr lang="fr-FR" sz="1600" dirty="0" err="1" smtClean="0">
                <a:solidFill>
                  <a:srgbClr val="008000"/>
                </a:solidFill>
              </a:rPr>
              <a:t>Robaut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600" i="1" dirty="0" smtClean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(CMTC Grenoble)</a:t>
            </a:r>
            <a:r>
              <a:rPr lang="fr-FR" sz="1600" dirty="0">
                <a:solidFill>
                  <a:srgbClr val="008000"/>
                </a:solidFill>
              </a:rPr>
              <a:t/>
            </a:r>
            <a:br>
              <a:rPr lang="fr-FR" sz="1600" dirty="0">
                <a:solidFill>
                  <a:srgbClr val="008000"/>
                </a:solidFill>
              </a:rPr>
            </a:br>
            <a:r>
              <a:rPr lang="fr-FR" sz="1600" dirty="0">
                <a:solidFill>
                  <a:srgbClr val="008000"/>
                </a:solidFill>
              </a:rPr>
              <a:t>                              </a:t>
            </a:r>
            <a:r>
              <a:rPr lang="fr-FR" sz="1600" dirty="0" smtClean="0">
                <a:solidFill>
                  <a:srgbClr val="008000"/>
                </a:solidFill>
              </a:rPr>
              <a:t>    </a:t>
            </a:r>
            <a:r>
              <a:rPr lang="fr-FR" sz="1600" dirty="0">
                <a:solidFill>
                  <a:srgbClr val="008000"/>
                </a:solidFill>
              </a:rPr>
              <a:t>Philippe </a:t>
            </a:r>
            <a:r>
              <a:rPr lang="fr-FR" sz="1600" dirty="0" err="1" smtClean="0">
                <a:solidFill>
                  <a:srgbClr val="008000"/>
                </a:solidFill>
              </a:rPr>
              <a:t>Jonnard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(UPMC Paris)</a:t>
            </a:r>
            <a:endParaRPr lang="fr-FR" sz="1400" i="1" dirty="0">
              <a:solidFill>
                <a:srgbClr val="0080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FontTx/>
              <a:buChar char="•"/>
            </a:pPr>
            <a:r>
              <a:rPr lang="fr-FR" sz="1600" i="1" dirty="0">
                <a:solidFill>
                  <a:srgbClr val="008000"/>
                </a:solidFill>
              </a:rPr>
              <a:t> trésorière :</a:t>
            </a:r>
            <a:r>
              <a:rPr lang="fr-FR" sz="1600" dirty="0">
                <a:solidFill>
                  <a:srgbClr val="008000"/>
                </a:solidFill>
              </a:rPr>
              <a:t>            </a:t>
            </a:r>
            <a:r>
              <a:rPr lang="fr-FR" sz="1600" dirty="0" smtClean="0">
                <a:solidFill>
                  <a:srgbClr val="008000"/>
                </a:solidFill>
              </a:rPr>
              <a:t>   </a:t>
            </a:r>
            <a:r>
              <a:rPr lang="fr-FR" sz="1600" dirty="0">
                <a:solidFill>
                  <a:srgbClr val="008000"/>
                </a:solidFill>
              </a:rPr>
              <a:t>Monique </a:t>
            </a:r>
            <a:r>
              <a:rPr lang="fr-FR" sz="1600" dirty="0" smtClean="0">
                <a:solidFill>
                  <a:srgbClr val="008000"/>
                </a:solidFill>
              </a:rPr>
              <a:t>Repoux </a:t>
            </a:r>
            <a:r>
              <a:rPr lang="fr-FR" sz="1400" i="1" dirty="0" smtClean="0">
                <a:solidFill>
                  <a:srgbClr val="008000"/>
                </a:solidFill>
              </a:rPr>
              <a:t>(retraitée ENSMP 06)</a:t>
            </a:r>
            <a:endParaRPr lang="fr-FR" sz="1600" i="1" dirty="0" smtClean="0">
              <a:solidFill>
                <a:srgbClr val="008000"/>
              </a:solidFill>
            </a:endParaRPr>
          </a:p>
          <a:p>
            <a:pPr marL="0" lvl="1"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r>
              <a:rPr lang="fr-FR" sz="1600" dirty="0">
                <a:solidFill>
                  <a:srgbClr val="008000"/>
                </a:solidFill>
              </a:rPr>
              <a:t> </a:t>
            </a:r>
            <a:r>
              <a:rPr lang="fr-FR" sz="1600" dirty="0" smtClean="0">
                <a:solidFill>
                  <a:srgbClr val="008000"/>
                </a:solidFill>
              </a:rPr>
              <a:t>trésorière adjointe : </a:t>
            </a:r>
            <a:r>
              <a:rPr lang="fr-FR" sz="1600" dirty="0">
                <a:solidFill>
                  <a:srgbClr val="008000"/>
                </a:solidFill>
              </a:rPr>
              <a:t>Christine </a:t>
            </a:r>
            <a:r>
              <a:rPr lang="fr-FR" sz="1600" dirty="0" smtClean="0">
                <a:solidFill>
                  <a:srgbClr val="008000"/>
                </a:solidFill>
              </a:rPr>
              <a:t>Gendarme </a:t>
            </a:r>
            <a:r>
              <a:rPr lang="fr-FR" sz="1400" i="1" dirty="0" smtClean="0">
                <a:solidFill>
                  <a:srgbClr val="008000"/>
                </a:solidFill>
              </a:rPr>
              <a:t>(IJL Nancy)</a:t>
            </a:r>
            <a:endParaRPr lang="fr-FR" sz="1400" i="1" dirty="0">
              <a:solidFill>
                <a:srgbClr val="008000"/>
              </a:solidFill>
            </a:endParaRPr>
          </a:p>
          <a:p>
            <a:pPr marL="0" lvl="1"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r>
              <a:rPr lang="fr-FR" sz="1600" i="1" dirty="0">
                <a:solidFill>
                  <a:srgbClr val="008000"/>
                </a:solidFill>
              </a:rPr>
              <a:t> secrétaire </a:t>
            </a:r>
            <a:r>
              <a:rPr lang="fr-FR" sz="1600" i="1" dirty="0" smtClean="0">
                <a:solidFill>
                  <a:srgbClr val="008000"/>
                </a:solidFill>
              </a:rPr>
              <a:t>:              </a:t>
            </a:r>
            <a:r>
              <a:rPr lang="fr-FR" sz="1600" dirty="0">
                <a:solidFill>
                  <a:srgbClr val="008000"/>
                </a:solidFill>
              </a:rPr>
              <a:t>Denis </a:t>
            </a:r>
            <a:r>
              <a:rPr lang="fr-FR" sz="1600" dirty="0" smtClean="0">
                <a:solidFill>
                  <a:srgbClr val="008000"/>
                </a:solidFill>
              </a:rPr>
              <a:t>Boivin </a:t>
            </a:r>
            <a:r>
              <a:rPr lang="fr-FR" sz="1400" i="1" dirty="0" smtClean="0">
                <a:solidFill>
                  <a:srgbClr val="008000"/>
                </a:solidFill>
              </a:rPr>
              <a:t>(</a:t>
            </a:r>
            <a:r>
              <a:rPr lang="fr-FR" sz="1400" i="1" dirty="0" err="1" smtClean="0">
                <a:solidFill>
                  <a:srgbClr val="008000"/>
                </a:solidFill>
              </a:rPr>
              <a:t>Onera</a:t>
            </a:r>
            <a:r>
              <a:rPr lang="fr-FR" sz="1400" i="1" dirty="0" smtClean="0">
                <a:solidFill>
                  <a:srgbClr val="008000"/>
                </a:solidFill>
              </a:rPr>
              <a:t>)</a:t>
            </a:r>
            <a:endParaRPr lang="fr-FR" sz="1400" i="1" dirty="0">
              <a:solidFill>
                <a:srgbClr val="0080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r>
              <a:rPr lang="fr-FR" sz="1600" i="1" dirty="0">
                <a:solidFill>
                  <a:srgbClr val="008000"/>
                </a:solidFill>
              </a:rPr>
              <a:t> secrétaire adjoint </a:t>
            </a:r>
            <a:r>
              <a:rPr lang="fr-FR" sz="1600" i="1" dirty="0" smtClean="0">
                <a:solidFill>
                  <a:srgbClr val="008000"/>
                </a:solidFill>
              </a:rPr>
              <a:t>:  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600" dirty="0" err="1" smtClean="0">
                <a:solidFill>
                  <a:srgbClr val="008000"/>
                </a:solidFill>
              </a:rPr>
              <a:t>Marie-Éline</a:t>
            </a:r>
            <a:r>
              <a:rPr lang="fr-FR" sz="1600" dirty="0" smtClean="0">
                <a:solidFill>
                  <a:srgbClr val="008000"/>
                </a:solidFill>
              </a:rPr>
              <a:t> Couturier </a:t>
            </a:r>
            <a:r>
              <a:rPr lang="fr-FR" sz="1400" i="1" dirty="0" smtClean="0">
                <a:solidFill>
                  <a:srgbClr val="008000"/>
                </a:solidFill>
              </a:rPr>
              <a:t>(SFC)</a:t>
            </a:r>
          </a:p>
          <a:p>
            <a:pPr marL="0" lvl="1"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r>
              <a:rPr lang="fr-FR" sz="1400" i="1" dirty="0">
                <a:solidFill>
                  <a:srgbClr val="008000"/>
                </a:solidFill>
              </a:rPr>
              <a:t> </a:t>
            </a:r>
            <a:r>
              <a:rPr lang="fr-FR" sz="1600" i="1" dirty="0" smtClean="0">
                <a:solidFill>
                  <a:srgbClr val="008000"/>
                </a:solidFill>
              </a:rPr>
              <a:t>webmaster :</a:t>
            </a:r>
            <a:r>
              <a:rPr lang="fr-FR" sz="1400" i="1" dirty="0" smtClean="0">
                <a:solidFill>
                  <a:srgbClr val="008000"/>
                </a:solidFill>
              </a:rPr>
              <a:t>               </a:t>
            </a:r>
            <a:r>
              <a:rPr lang="fr-FR" sz="1600" dirty="0">
                <a:solidFill>
                  <a:srgbClr val="008000"/>
                </a:solidFill>
              </a:rPr>
              <a:t>Fabrice </a:t>
            </a:r>
            <a:r>
              <a:rPr lang="fr-FR" sz="1600" dirty="0" err="1">
                <a:solidFill>
                  <a:srgbClr val="008000"/>
                </a:solidFill>
              </a:rPr>
              <a:t>Gaslain</a:t>
            </a:r>
            <a:r>
              <a:rPr lang="fr-FR" sz="1600" dirty="0">
                <a:solidFill>
                  <a:srgbClr val="008000"/>
                </a:solidFill>
              </a:rPr>
              <a:t> </a:t>
            </a:r>
            <a:r>
              <a:rPr lang="fr-FR" sz="1400" i="1" dirty="0">
                <a:solidFill>
                  <a:srgbClr val="008000"/>
                </a:solidFill>
              </a:rPr>
              <a:t>(ENSMP Evry)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endParaRPr lang="fr-FR" sz="1400" i="1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fr-FR" sz="1600" dirty="0">
                <a:solidFill>
                  <a:srgbClr val="008000"/>
                </a:solidFill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900113" y="188913"/>
            <a:ext cx="7056437" cy="113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ts val="12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Le conseil d’administration du </a:t>
            </a:r>
            <a:r>
              <a:rPr lang="fr-FR" sz="2400" u="sng" dirty="0" smtClean="0">
                <a:solidFill>
                  <a:srgbClr val="008000"/>
                </a:solidFill>
                <a:latin typeface="Arial Black" pitchFamily="34" charset="0"/>
              </a:rPr>
              <a:t>GN-MEBA</a:t>
            </a:r>
          </a:p>
          <a:p>
            <a:pPr algn="ctr" eaLnBrk="1" hangingPunct="1">
              <a:lnSpc>
                <a:spcPct val="120000"/>
              </a:lnSpc>
              <a:spcAft>
                <a:spcPts val="0"/>
              </a:spcAft>
            </a:pPr>
            <a:r>
              <a:rPr lang="fr-FR" sz="2400" u="sng" dirty="0" smtClean="0">
                <a:solidFill>
                  <a:srgbClr val="008000"/>
                </a:solidFill>
                <a:latin typeface="Arial Black" pitchFamily="34" charset="0"/>
              </a:rPr>
              <a:t>soumis au vote du </a:t>
            </a:r>
            <a:r>
              <a:rPr lang="fr-FR" sz="2400" u="sng" dirty="0" smtClean="0">
                <a:solidFill>
                  <a:srgbClr val="008000"/>
                </a:solidFill>
                <a:latin typeface="Arial Black" pitchFamily="34" charset="0"/>
              </a:rPr>
              <a:t>7 Décembre 2076</a:t>
            </a:r>
            <a:endParaRPr lang="fr-FR" sz="2400" u="sng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323528" y="1639878"/>
            <a:ext cx="49749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fr-FR" b="1" dirty="0" smtClean="0">
                <a:solidFill>
                  <a:srgbClr val="008000"/>
                </a:solidFill>
              </a:rPr>
              <a:t>Se </a:t>
            </a:r>
            <a:r>
              <a:rPr lang="fr-FR" b="1" dirty="0" smtClean="0">
                <a:solidFill>
                  <a:srgbClr val="008000"/>
                </a:solidFill>
              </a:rPr>
              <a:t>représentent :</a:t>
            </a:r>
            <a:endParaRPr lang="fr-FR" b="1" i="1" dirty="0">
              <a:solidFill>
                <a:srgbClr val="008000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573460" y="1988840"/>
            <a:ext cx="5976664" cy="2456057"/>
            <a:chOff x="467544" y="2125071"/>
            <a:chExt cx="4980513" cy="2456057"/>
          </a:xfrm>
        </p:grpSpPr>
        <p:sp>
          <p:nvSpPr>
            <p:cNvPr id="28674" name="Text Box 6"/>
            <p:cNvSpPr txBox="1">
              <a:spLocks noChangeArrowheads="1"/>
            </p:cNvSpPr>
            <p:nvPr/>
          </p:nvSpPr>
          <p:spPr bwMode="auto">
            <a:xfrm>
              <a:off x="467544" y="2125071"/>
              <a:ext cx="2187012" cy="2456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 smtClean="0">
                  <a:solidFill>
                    <a:srgbClr val="008000"/>
                  </a:solidFill>
                </a:rPr>
                <a:t> Denis BOIVIN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François </a:t>
              </a:r>
              <a:r>
                <a:rPr lang="fr-FR" sz="1600" dirty="0" smtClean="0">
                  <a:solidFill>
                    <a:srgbClr val="008000"/>
                  </a:solidFill>
                </a:rPr>
                <a:t>BRISSET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 smtClean="0">
                  <a:solidFill>
                    <a:srgbClr val="008000"/>
                  </a:solidFill>
                </a:rPr>
                <a:t> </a:t>
              </a:r>
              <a:r>
                <a:rPr lang="fr-FR" sz="1600" dirty="0" err="1" smtClean="0">
                  <a:solidFill>
                    <a:srgbClr val="008000"/>
                  </a:solidFill>
                </a:rPr>
                <a:t>Marie-Éline</a:t>
              </a:r>
              <a:r>
                <a:rPr lang="fr-FR" sz="1600" dirty="0" smtClean="0">
                  <a:solidFill>
                    <a:srgbClr val="008000"/>
                  </a:solidFill>
                </a:rPr>
                <a:t> COUTURIER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</a:t>
              </a:r>
              <a:r>
                <a:rPr lang="fr-FR" sz="1600" dirty="0" smtClean="0">
                  <a:solidFill>
                    <a:srgbClr val="008000"/>
                  </a:solidFill>
                </a:rPr>
                <a:t>Fabrice GASLAIN</a:t>
              </a: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 smtClean="0">
                  <a:solidFill>
                    <a:srgbClr val="008000"/>
                  </a:solidFill>
                </a:rPr>
                <a:t> Christine GENDARME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Philippe </a:t>
              </a:r>
              <a:r>
                <a:rPr lang="fr-FR" sz="1600" dirty="0" smtClean="0">
                  <a:solidFill>
                    <a:srgbClr val="008000"/>
                  </a:solidFill>
                </a:rPr>
                <a:t>HALLEGOT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Alain </a:t>
              </a:r>
              <a:r>
                <a:rPr lang="fr-FR" sz="1600" dirty="0" smtClean="0">
                  <a:solidFill>
                    <a:srgbClr val="008000"/>
                  </a:solidFill>
                </a:rPr>
                <a:t>JADIN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Philippe </a:t>
              </a:r>
              <a:r>
                <a:rPr lang="fr-FR" sz="1600" dirty="0" smtClean="0">
                  <a:solidFill>
                    <a:srgbClr val="008000"/>
                  </a:solidFill>
                </a:rPr>
                <a:t>JONNARD</a:t>
              </a:r>
              <a:endParaRPr lang="fr-FR" sz="1600" dirty="0">
                <a:solidFill>
                  <a:srgbClr val="008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730009" y="2125071"/>
              <a:ext cx="2718048" cy="18651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 smtClean="0">
                  <a:solidFill>
                    <a:srgbClr val="008000"/>
                  </a:solidFill>
                </a:rPr>
                <a:t> Jean-Pierre LECHAIRE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Christian </a:t>
              </a:r>
              <a:r>
                <a:rPr lang="fr-FR" sz="1600" dirty="0" smtClean="0">
                  <a:solidFill>
                    <a:srgbClr val="008000"/>
                  </a:solidFill>
                </a:rPr>
                <a:t>MATHIEU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Monique </a:t>
              </a:r>
              <a:r>
                <a:rPr lang="fr-FR" sz="1600" dirty="0" smtClean="0">
                  <a:solidFill>
                    <a:srgbClr val="008000"/>
                  </a:solidFill>
                </a:rPr>
                <a:t>REPOUX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Florence </a:t>
              </a:r>
              <a:r>
                <a:rPr lang="fr-FR" sz="1600" dirty="0" smtClean="0">
                  <a:solidFill>
                    <a:srgbClr val="008000"/>
                  </a:solidFill>
                </a:rPr>
                <a:t>ROBAUT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Jacky </a:t>
              </a:r>
              <a:r>
                <a:rPr lang="fr-FR" sz="1600" dirty="0" smtClean="0">
                  <a:solidFill>
                    <a:srgbClr val="008000"/>
                  </a:solidFill>
                </a:rPr>
                <a:t>RUSTE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Guillaume </a:t>
              </a:r>
              <a:r>
                <a:rPr lang="fr-FR" sz="1600" dirty="0" smtClean="0">
                  <a:solidFill>
                    <a:srgbClr val="008000"/>
                  </a:solidFill>
                </a:rPr>
                <a:t>WILLE</a:t>
              </a:r>
              <a:endParaRPr lang="fr-FR" sz="1600" dirty="0">
                <a:solidFill>
                  <a:srgbClr val="008000"/>
                </a:solidFill>
              </a:endParaRPr>
            </a:p>
          </p:txBody>
        </p:sp>
      </p:grpSp>
      <p:sp>
        <p:nvSpPr>
          <p:cNvPr id="4" name="Explosion 2 3"/>
          <p:cNvSpPr/>
          <p:nvPr/>
        </p:nvSpPr>
        <p:spPr>
          <a:xfrm>
            <a:off x="5265249" y="1636494"/>
            <a:ext cx="3698153" cy="3735467"/>
          </a:xfrm>
          <a:prstGeom prst="irregularSeal2">
            <a:avLst/>
          </a:prstGeom>
          <a:gradFill flip="none" rotWithShape="1">
            <a:gsLst>
              <a:gs pos="100000">
                <a:srgbClr val="003300"/>
              </a:gs>
              <a:gs pos="65000">
                <a:srgbClr val="0B4F0A"/>
              </a:gs>
              <a:gs pos="46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25000"/>
              </a:lnSpc>
            </a:pPr>
            <a:r>
              <a:rPr lang="fr-FR" b="1" i="1" dirty="0">
                <a:solidFill>
                  <a:schemeClr val="bg1"/>
                </a:solidFill>
              </a:rPr>
              <a:t>Approbation par</a:t>
            </a:r>
          </a:p>
          <a:p>
            <a:pPr algn="ctr">
              <a:lnSpc>
                <a:spcPct val="125000"/>
              </a:lnSpc>
            </a:pPr>
            <a:r>
              <a:rPr lang="fr-FR" b="1" i="1" dirty="0">
                <a:solidFill>
                  <a:schemeClr val="bg1"/>
                </a:solidFill>
              </a:rPr>
              <a:t>l’assemblée générale ?</a:t>
            </a:r>
          </a:p>
          <a:p>
            <a:pPr algn="ctr"/>
            <a:endParaRPr lang="fr-FR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12510" y="5097426"/>
            <a:ext cx="8579969" cy="103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fr-FR" b="1" dirty="0" smtClean="0">
                <a:solidFill>
                  <a:srgbClr val="008000"/>
                </a:solidFill>
              </a:rPr>
              <a:t>Rejoignent l’équipe :</a:t>
            </a:r>
          </a:p>
          <a:p>
            <a:pPr marL="285750" indent="-1079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600" dirty="0" err="1" smtClean="0">
                <a:solidFill>
                  <a:srgbClr val="008000"/>
                </a:solidFill>
              </a:rPr>
              <a:t>Imène</a:t>
            </a:r>
            <a:r>
              <a:rPr lang="fr-FR" sz="1600" dirty="0" smtClean="0">
                <a:solidFill>
                  <a:srgbClr val="008000"/>
                </a:solidFill>
              </a:rPr>
              <a:t> ESTÈVE </a:t>
            </a:r>
            <a:r>
              <a:rPr lang="fr-FR" sz="1600" i="1" dirty="0" smtClean="0">
                <a:solidFill>
                  <a:srgbClr val="008000"/>
                </a:solidFill>
              </a:rPr>
              <a:t>(IMPMC – Paris 05</a:t>
            </a:r>
            <a:r>
              <a:rPr lang="fr-FR" sz="1600" i="1" dirty="0" smtClean="0">
                <a:solidFill>
                  <a:srgbClr val="008000"/>
                </a:solidFill>
              </a:rPr>
              <a:t>) : MEB, EDS, FIB, MET, etc.</a:t>
            </a:r>
            <a:endParaRPr lang="fr-FR" sz="1600" i="1" dirty="0" smtClean="0">
              <a:solidFill>
                <a:srgbClr val="008000"/>
              </a:solidFill>
            </a:endParaRPr>
          </a:p>
          <a:p>
            <a:pPr marL="285750" indent="-1079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008000"/>
                </a:solidFill>
              </a:rPr>
              <a:t>Sébastien PAIRIS </a:t>
            </a:r>
            <a:r>
              <a:rPr lang="fr-FR" sz="1600" i="1" dirty="0" smtClean="0">
                <a:solidFill>
                  <a:srgbClr val="008000"/>
                </a:solidFill>
              </a:rPr>
              <a:t>(Institut Néel – Grenoble</a:t>
            </a:r>
            <a:r>
              <a:rPr lang="fr-FR" sz="1600" i="1" dirty="0" smtClean="0">
                <a:solidFill>
                  <a:srgbClr val="008000"/>
                </a:solidFill>
              </a:rPr>
              <a:t>) : MEB, EDS, EBSD, WDS, MET, etc.</a:t>
            </a:r>
            <a:endParaRPr lang="fr-FR" sz="1600" i="1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6355113"/>
            <a:ext cx="330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fr-FR" b="1" dirty="0">
                <a:solidFill>
                  <a:srgbClr val="008000"/>
                </a:solidFill>
              </a:rPr>
              <a:t>Départ : </a:t>
            </a:r>
            <a:r>
              <a:rPr lang="fr-FR" dirty="0" err="1">
                <a:solidFill>
                  <a:srgbClr val="008000"/>
                </a:solidFill>
              </a:rPr>
              <a:t>Lahcen</a:t>
            </a:r>
            <a:r>
              <a:rPr lang="fr-FR" dirty="0">
                <a:solidFill>
                  <a:srgbClr val="008000"/>
                </a:solidFill>
              </a:rPr>
              <a:t> KHOUCHAF </a:t>
            </a:r>
            <a:endParaRPr lang="fr-FR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9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4" grpId="0" animBg="1"/>
      <p:bldP spid="10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851920" y="5958934"/>
            <a:ext cx="5166063" cy="523220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Merci de votre attention</a:t>
            </a:r>
            <a:endParaRPr lang="fr-FR" sz="2800" b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" name="Picture 2" descr="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57" y="116632"/>
            <a:ext cx="6238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Résultat de recherche d'images pour &quot;insa de ly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460375" y="1484784"/>
            <a:ext cx="8280920" cy="4176464"/>
            <a:chOff x="460375" y="1895477"/>
            <a:chExt cx="8280920" cy="4176464"/>
          </a:xfrm>
        </p:grpSpPr>
        <p:sp>
          <p:nvSpPr>
            <p:cNvPr id="2" name="Rogner un rectangle avec un coin diagonal 1"/>
            <p:cNvSpPr/>
            <p:nvPr/>
          </p:nvSpPr>
          <p:spPr>
            <a:xfrm flipH="1">
              <a:off x="460375" y="1895477"/>
              <a:ext cx="8280920" cy="4176464"/>
            </a:xfrm>
            <a:prstGeom prst="snip2Diag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>
                <a:spcAft>
                  <a:spcPts val="2400"/>
                </a:spcAft>
              </a:pPr>
              <a:r>
                <a:rPr lang="fr-FR" sz="2000" b="1" u="sng" dirty="0" smtClean="0">
                  <a:solidFill>
                    <a:srgbClr val="008000"/>
                  </a:solidFill>
                </a:rPr>
                <a:t>Prochains </a:t>
              </a:r>
              <a:r>
                <a:rPr lang="fr-FR" sz="2000" b="1" u="sng" dirty="0">
                  <a:solidFill>
                    <a:srgbClr val="008000"/>
                  </a:solidFill>
                </a:rPr>
                <a:t>rendez-vous </a:t>
              </a:r>
              <a:r>
                <a:rPr lang="fr-FR" sz="2000" b="1" dirty="0" smtClean="0">
                  <a:solidFill>
                    <a:srgbClr val="008000"/>
                  </a:solidFill>
                </a:rPr>
                <a:t>:</a:t>
              </a:r>
            </a:p>
            <a:p>
              <a:pPr algn="ctr">
                <a:spcAft>
                  <a:spcPts val="2400"/>
                </a:spcAft>
              </a:pPr>
              <a:r>
                <a:rPr lang="fr-FR" dirty="0" smtClean="0">
                  <a:solidFill>
                    <a:srgbClr val="008000"/>
                  </a:solidFill>
                </a:rPr>
                <a:t>Les journées thématiques : jeudi 7 et vendredi 8 juin à Lyon </a:t>
              </a:r>
            </a:p>
            <a:p>
              <a:pPr algn="ctr">
                <a:spcAft>
                  <a:spcPts val="2400"/>
                </a:spcAft>
              </a:pPr>
              <a:endParaRPr lang="fr-FR" dirty="0" smtClean="0">
                <a:solidFill>
                  <a:srgbClr val="008000"/>
                </a:solidFill>
              </a:endParaRPr>
            </a:p>
            <a:p>
              <a:pPr algn="ctr">
                <a:spcAft>
                  <a:spcPts val="2400"/>
                </a:spcAft>
              </a:pPr>
              <a:r>
                <a:rPr lang="fr-FR" dirty="0" smtClean="0">
                  <a:solidFill>
                    <a:srgbClr val="008000"/>
                  </a:solidFill>
                </a:rPr>
                <a:t>Peut-être un mini-colloque organisé durant les Journées de la Matière </a:t>
              </a:r>
              <a:r>
                <a:rPr lang="fr-FR" dirty="0">
                  <a:solidFill>
                    <a:srgbClr val="008000"/>
                  </a:solidFill>
                </a:rPr>
                <a:t>C</a:t>
              </a:r>
              <a:r>
                <a:rPr lang="fr-FR" dirty="0" smtClean="0">
                  <a:solidFill>
                    <a:srgbClr val="008000"/>
                  </a:solidFill>
                </a:rPr>
                <a:t>ondensée, du 27 au 31 août à Grenoble</a:t>
              </a:r>
            </a:p>
            <a:p>
              <a:pPr algn="ctr" eaLnBrk="1" hangingPunct="1">
                <a:lnSpc>
                  <a:spcPct val="130000"/>
                </a:lnSpc>
                <a:spcAft>
                  <a:spcPts val="3000"/>
                </a:spcAft>
              </a:pPr>
              <a:r>
                <a:rPr lang="fr-FR" dirty="0" smtClean="0">
                  <a:solidFill>
                    <a:srgbClr val="008000"/>
                  </a:solidFill>
                </a:rPr>
                <a:t>et </a:t>
              </a:r>
              <a:r>
                <a:rPr lang="fr-FR" b="1" dirty="0">
                  <a:solidFill>
                    <a:srgbClr val="008000"/>
                  </a:solidFill>
                </a:rPr>
                <a:t>fin novembre ou début décembre </a:t>
              </a:r>
              <a:r>
                <a:rPr lang="fr-FR" b="1" dirty="0" smtClean="0">
                  <a:solidFill>
                    <a:srgbClr val="008000"/>
                  </a:solidFill>
                </a:rPr>
                <a:t>2018</a:t>
              </a:r>
              <a:r>
                <a:rPr lang="fr-FR" dirty="0" smtClean="0">
                  <a:solidFill>
                    <a:srgbClr val="008000"/>
                  </a:solidFill>
                </a:rPr>
                <a:t>, </a:t>
              </a:r>
              <a:r>
                <a:rPr lang="fr-FR" dirty="0">
                  <a:solidFill>
                    <a:srgbClr val="008000"/>
                  </a:solidFill>
                </a:rPr>
                <a:t/>
              </a:r>
              <a:br>
                <a:rPr lang="fr-FR" dirty="0">
                  <a:solidFill>
                    <a:srgbClr val="008000"/>
                  </a:solidFill>
                </a:rPr>
              </a:br>
              <a:r>
                <a:rPr lang="fr-FR" dirty="0">
                  <a:solidFill>
                    <a:srgbClr val="008000"/>
                  </a:solidFill>
                </a:rPr>
                <a:t>pour les prochaines Journées Pédagogiques ici </a:t>
              </a:r>
              <a:r>
                <a:rPr lang="fr-FR" b="1" dirty="0">
                  <a:solidFill>
                    <a:srgbClr val="008000"/>
                  </a:solidFill>
                </a:rPr>
                <a:t>à </a:t>
              </a:r>
              <a:r>
                <a:rPr lang="fr-FR" b="1" dirty="0" smtClean="0">
                  <a:solidFill>
                    <a:srgbClr val="008000"/>
                  </a:solidFill>
                </a:rPr>
                <a:t>Paris</a:t>
              </a:r>
              <a:endParaRPr lang="fr-FR" b="1" dirty="0">
                <a:solidFill>
                  <a:srgbClr val="008000"/>
                </a:solidFill>
              </a:endParaRPr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2" y="3263629"/>
              <a:ext cx="2574426" cy="580687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155575" y="6302427"/>
            <a:ext cx="2685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>
                <a:solidFill>
                  <a:srgbClr val="3333FF"/>
                </a:solidFill>
              </a:rPr>
              <a:t>http://www.gn-meba.org</a:t>
            </a:r>
            <a:r>
              <a:rPr lang="fr-FR" dirty="0">
                <a:solidFill>
                  <a:srgbClr val="3333FF"/>
                </a:solidFill>
              </a:rPr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530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gn_meba_sfp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38163" y="1844824"/>
            <a:ext cx="8058150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000" b="1" dirty="0">
                <a:solidFill>
                  <a:srgbClr val="008000"/>
                </a:solidFill>
              </a:rPr>
              <a:t>Remerciements </a:t>
            </a:r>
            <a:r>
              <a:rPr lang="fr-FR" sz="2000" b="1" dirty="0" smtClean="0">
                <a:solidFill>
                  <a:srgbClr val="008000"/>
                </a:solidFill>
              </a:rPr>
              <a:t>à</a:t>
            </a:r>
            <a:endParaRPr lang="fr-FR" sz="2000" b="1" dirty="0">
              <a:solidFill>
                <a:srgbClr val="008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FR" sz="2000" dirty="0"/>
              <a:t>tous nos Orateurs, Organisateurs</a:t>
            </a:r>
          </a:p>
          <a:p>
            <a:pPr algn="ctr">
              <a:lnSpc>
                <a:spcPct val="200000"/>
              </a:lnSpc>
            </a:pPr>
            <a:r>
              <a:rPr lang="fr-FR" sz="2000" dirty="0">
                <a:solidFill>
                  <a:srgbClr val="008000"/>
                </a:solidFill>
              </a:rPr>
              <a:t>et à </a:t>
            </a:r>
          </a:p>
          <a:p>
            <a:pPr algn="ctr">
              <a:lnSpc>
                <a:spcPct val="150000"/>
              </a:lnSpc>
            </a:pPr>
            <a:r>
              <a:rPr lang="fr-FR" sz="2000" dirty="0" err="1" smtClean="0"/>
              <a:t>Buehler</a:t>
            </a:r>
            <a:r>
              <a:rPr lang="fr-FR" sz="2000" dirty="0" smtClean="0"/>
              <a:t>, </a:t>
            </a:r>
            <a:r>
              <a:rPr lang="fr-FR" sz="2000" dirty="0" err="1"/>
              <a:t>Cameca</a:t>
            </a:r>
            <a:r>
              <a:rPr lang="fr-FR" sz="2000" dirty="0"/>
              <a:t>, </a:t>
            </a:r>
            <a:r>
              <a:rPr lang="fr-FR" sz="2000" dirty="0" smtClean="0"/>
              <a:t>Carl-Zeiss, Delta-Microscopies</a:t>
            </a:r>
            <a:r>
              <a:rPr lang="fr-FR" sz="2000" dirty="0"/>
              <a:t>, Eden-Instruments, </a:t>
            </a:r>
            <a:r>
              <a:rPr lang="fr-FR" sz="2000" dirty="0" smtClean="0"/>
              <a:t>Thermo Fischer, France-Scientifique, </a:t>
            </a:r>
            <a:r>
              <a:rPr lang="fr-FR" sz="2000" dirty="0" err="1" smtClean="0"/>
              <a:t>Gatan</a:t>
            </a:r>
            <a:r>
              <a:rPr lang="fr-FR" sz="2000" dirty="0"/>
              <a:t>, </a:t>
            </a:r>
            <a:r>
              <a:rPr lang="fr-FR" sz="2000" dirty="0" err="1" smtClean="0"/>
              <a:t>Imagic</a:t>
            </a:r>
            <a:r>
              <a:rPr lang="fr-FR" sz="2000" dirty="0" smtClean="0"/>
              <a:t>, </a:t>
            </a:r>
            <a:r>
              <a:rPr lang="fr-FR" sz="2000" dirty="0" err="1" smtClean="0"/>
              <a:t>Jeol</a:t>
            </a:r>
            <a:r>
              <a:rPr lang="fr-FR" sz="2000" dirty="0"/>
              <a:t>, </a:t>
            </a:r>
            <a:r>
              <a:rPr lang="fr-FR" sz="2000" dirty="0" err="1" smtClean="0"/>
              <a:t>Leica</a:t>
            </a:r>
            <a:r>
              <a:rPr lang="fr-FR" sz="2000" dirty="0"/>
              <a:t>, </a:t>
            </a:r>
            <a:r>
              <a:rPr lang="fr-FR" sz="2000" dirty="0" err="1" smtClean="0"/>
              <a:t>Milexia</a:t>
            </a:r>
            <a:r>
              <a:rPr lang="fr-FR" sz="2000" dirty="0" smtClean="0"/>
              <a:t>, </a:t>
            </a:r>
            <a:r>
              <a:rPr lang="fr-FR" sz="2000" dirty="0" err="1" smtClean="0"/>
              <a:t>Newtec</a:t>
            </a:r>
            <a:r>
              <a:rPr lang="fr-FR" sz="2000" dirty="0" smtClean="0"/>
              <a:t>, Oxford-Instruments</a:t>
            </a:r>
            <a:r>
              <a:rPr lang="fr-FR" sz="2000" dirty="0"/>
              <a:t>, </a:t>
            </a:r>
            <a:r>
              <a:rPr lang="fr-FR" sz="2000" dirty="0" err="1"/>
              <a:t>SAMx</a:t>
            </a:r>
            <a:r>
              <a:rPr lang="fr-FR" sz="2000" baseline="30000" dirty="0"/>
              <a:t>+</a:t>
            </a:r>
            <a:r>
              <a:rPr lang="fr-FR" sz="2000" dirty="0"/>
              <a:t>, 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Synergie4</a:t>
            </a:r>
            <a:r>
              <a:rPr lang="fr-FR" sz="2000" dirty="0"/>
              <a:t>, </a:t>
            </a:r>
            <a:r>
              <a:rPr lang="fr-FR" sz="2000" dirty="0" err="1" smtClean="0"/>
              <a:t>Tescan</a:t>
            </a:r>
            <a:r>
              <a:rPr lang="fr-FR" sz="2000" dirty="0" smtClean="0"/>
              <a:t>-France</a:t>
            </a:r>
          </a:p>
          <a:p>
            <a:pPr algn="ctr">
              <a:spcBef>
                <a:spcPct val="80000"/>
              </a:spcBef>
            </a:pPr>
            <a:r>
              <a:rPr lang="fr-FR" sz="2000" b="1" dirty="0" smtClean="0">
                <a:solidFill>
                  <a:srgbClr val="008000"/>
                </a:solidFill>
              </a:rPr>
              <a:t>et </a:t>
            </a:r>
            <a:r>
              <a:rPr lang="fr-FR" sz="2000" b="1" dirty="0">
                <a:solidFill>
                  <a:srgbClr val="008000"/>
                </a:solidFill>
              </a:rPr>
              <a:t>à vous tous ici présents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gn_meba_sfp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38163" y="1844824"/>
            <a:ext cx="8058150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000" b="1" dirty="0">
                <a:solidFill>
                  <a:srgbClr val="008000"/>
                </a:solidFill>
              </a:rPr>
              <a:t>Remerciements </a:t>
            </a:r>
            <a:r>
              <a:rPr lang="fr-FR" sz="2000" b="1" dirty="0" smtClean="0">
                <a:solidFill>
                  <a:srgbClr val="008000"/>
                </a:solidFill>
              </a:rPr>
              <a:t>à</a:t>
            </a:r>
            <a:endParaRPr lang="fr-FR" sz="2000" b="1" dirty="0">
              <a:solidFill>
                <a:srgbClr val="008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FR" sz="2000" dirty="0"/>
              <a:t>tous nos Orateurs, Organisateurs</a:t>
            </a:r>
          </a:p>
          <a:p>
            <a:pPr algn="ctr">
              <a:lnSpc>
                <a:spcPct val="200000"/>
              </a:lnSpc>
            </a:pPr>
            <a:r>
              <a:rPr lang="fr-FR" sz="2000" dirty="0">
                <a:solidFill>
                  <a:srgbClr val="008000"/>
                </a:solidFill>
              </a:rPr>
              <a:t>et à </a:t>
            </a:r>
          </a:p>
          <a:p>
            <a:pPr algn="ctr">
              <a:lnSpc>
                <a:spcPct val="150000"/>
              </a:lnSpc>
            </a:pPr>
            <a:r>
              <a:rPr lang="fr-FR" sz="2000" dirty="0" err="1" smtClean="0"/>
              <a:t>Buehler</a:t>
            </a:r>
            <a:r>
              <a:rPr lang="fr-FR" sz="2000" dirty="0" smtClean="0"/>
              <a:t>, </a:t>
            </a:r>
            <a:r>
              <a:rPr lang="fr-FR" sz="2000" dirty="0" err="1"/>
              <a:t>Cameca</a:t>
            </a:r>
            <a:r>
              <a:rPr lang="fr-FR" sz="2000" dirty="0"/>
              <a:t>, </a:t>
            </a:r>
            <a:r>
              <a:rPr lang="fr-FR" sz="2000" dirty="0" smtClean="0"/>
              <a:t>Carl-Zeiss, Delta-Microscopies</a:t>
            </a:r>
            <a:r>
              <a:rPr lang="fr-FR" sz="2000" dirty="0"/>
              <a:t>, Eden-Instruments, </a:t>
            </a:r>
            <a:r>
              <a:rPr lang="fr-FR" sz="2000" dirty="0" smtClean="0">
                <a:solidFill>
                  <a:srgbClr val="FF0000"/>
                </a:solidFill>
              </a:rPr>
              <a:t>FEI/Thermo Fischer</a:t>
            </a:r>
            <a:r>
              <a:rPr lang="fr-FR" sz="2000" dirty="0" smtClean="0"/>
              <a:t>, </a:t>
            </a:r>
            <a:r>
              <a:rPr lang="fr-FR" sz="2000" dirty="0" smtClean="0"/>
              <a:t>France-Scientifique, </a:t>
            </a:r>
            <a:r>
              <a:rPr lang="fr-FR" sz="2000" dirty="0" err="1" smtClean="0"/>
              <a:t>Gatan</a:t>
            </a:r>
            <a:r>
              <a:rPr lang="fr-FR" sz="2000" dirty="0"/>
              <a:t>, </a:t>
            </a:r>
            <a:r>
              <a:rPr lang="fr-FR" sz="2000" dirty="0" err="1" smtClean="0">
                <a:solidFill>
                  <a:srgbClr val="FF0000"/>
                </a:solidFill>
              </a:rPr>
              <a:t>Imagic</a:t>
            </a:r>
            <a:r>
              <a:rPr lang="fr-FR" sz="2000" dirty="0" smtClean="0"/>
              <a:t>, </a:t>
            </a:r>
            <a:r>
              <a:rPr lang="fr-FR" sz="2000" dirty="0" err="1" smtClean="0"/>
              <a:t>Jeol</a:t>
            </a:r>
            <a:r>
              <a:rPr lang="fr-FR" sz="2000" dirty="0"/>
              <a:t>, </a:t>
            </a:r>
            <a:r>
              <a:rPr lang="fr-FR" sz="2000" dirty="0" err="1" smtClean="0"/>
              <a:t>Leica</a:t>
            </a:r>
            <a:r>
              <a:rPr lang="fr-FR" sz="2000" dirty="0"/>
              <a:t>, </a:t>
            </a:r>
            <a:r>
              <a:rPr lang="fr-FR" sz="2000" dirty="0" err="1" smtClean="0">
                <a:solidFill>
                  <a:srgbClr val="FF0000"/>
                </a:solidFill>
              </a:rPr>
              <a:t>Milexia</a:t>
            </a:r>
            <a:r>
              <a:rPr lang="fr-FR" sz="2000" dirty="0" smtClean="0"/>
              <a:t>, </a:t>
            </a:r>
            <a:r>
              <a:rPr lang="fr-FR" sz="2000" dirty="0" err="1" smtClean="0"/>
              <a:t>Newtec</a:t>
            </a:r>
            <a:r>
              <a:rPr lang="fr-FR" sz="2000" dirty="0" smtClean="0"/>
              <a:t>, Oxford-Instruments</a:t>
            </a:r>
            <a:r>
              <a:rPr lang="fr-FR" sz="2000" dirty="0"/>
              <a:t>, </a:t>
            </a:r>
            <a:r>
              <a:rPr lang="fr-FR" sz="2000" dirty="0" err="1"/>
              <a:t>SAMx</a:t>
            </a:r>
            <a:r>
              <a:rPr lang="fr-FR" sz="2000" baseline="30000" dirty="0"/>
              <a:t>+</a:t>
            </a:r>
            <a:r>
              <a:rPr lang="fr-FR" sz="2000" dirty="0"/>
              <a:t>, 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Synergie4</a:t>
            </a:r>
            <a:r>
              <a:rPr lang="fr-FR" sz="2000" dirty="0"/>
              <a:t>, </a:t>
            </a:r>
            <a:r>
              <a:rPr lang="fr-FR" sz="2000" dirty="0" err="1" smtClean="0"/>
              <a:t>Tescan</a:t>
            </a:r>
            <a:r>
              <a:rPr lang="fr-FR" sz="2000" dirty="0" smtClean="0"/>
              <a:t>-France</a:t>
            </a:r>
          </a:p>
          <a:p>
            <a:pPr algn="ctr">
              <a:spcBef>
                <a:spcPct val="80000"/>
              </a:spcBef>
            </a:pPr>
            <a:r>
              <a:rPr lang="fr-FR" sz="2000" b="1" dirty="0" smtClean="0">
                <a:solidFill>
                  <a:srgbClr val="008000"/>
                </a:solidFill>
              </a:rPr>
              <a:t>et </a:t>
            </a:r>
            <a:r>
              <a:rPr lang="fr-FR" sz="2000" b="1" dirty="0">
                <a:solidFill>
                  <a:srgbClr val="008000"/>
                </a:solidFill>
              </a:rPr>
              <a:t>à vous tous ici présents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467544" y="4077072"/>
            <a:ext cx="2160240" cy="1440160"/>
            <a:chOff x="467544" y="4077072"/>
            <a:chExt cx="2160240" cy="1440160"/>
          </a:xfrm>
        </p:grpSpPr>
        <p:sp>
          <p:nvSpPr>
            <p:cNvPr id="2" name="Rectangle à coins arrondis 1"/>
            <p:cNvSpPr/>
            <p:nvPr/>
          </p:nvSpPr>
          <p:spPr>
            <a:xfrm>
              <a:off x="467544" y="5157192"/>
              <a:ext cx="1728192" cy="360040"/>
            </a:xfrm>
            <a:prstGeom prst="roundRect">
              <a:avLst>
                <a:gd name="adj" fmla="val 497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>
                  <a:solidFill>
                    <a:schemeClr val="tx1"/>
                  </a:solidFill>
                </a:rPr>
                <a:t>changements</a:t>
              </a:r>
              <a:endParaRPr lang="fr-FR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4" name="Connecteur droit avec flèche 3"/>
            <p:cNvCxnSpPr/>
            <p:nvPr/>
          </p:nvCxnSpPr>
          <p:spPr>
            <a:xfrm flipV="1">
              <a:off x="899592" y="4077072"/>
              <a:ext cx="864096" cy="108012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/>
            <p:cNvCxnSpPr/>
            <p:nvPr/>
          </p:nvCxnSpPr>
          <p:spPr>
            <a:xfrm flipV="1">
              <a:off x="899592" y="4581128"/>
              <a:ext cx="1728192" cy="57606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/>
          <p:cNvGrpSpPr/>
          <p:nvPr/>
        </p:nvGrpSpPr>
        <p:grpSpPr>
          <a:xfrm>
            <a:off x="7020272" y="4221088"/>
            <a:ext cx="1584176" cy="1296144"/>
            <a:chOff x="7020272" y="4221088"/>
            <a:chExt cx="1584176" cy="1296144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7317208" y="5157192"/>
              <a:ext cx="1287240" cy="360040"/>
            </a:xfrm>
            <a:prstGeom prst="roundRect">
              <a:avLst>
                <a:gd name="adj" fmla="val 497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>
                  <a:solidFill>
                    <a:schemeClr val="tx1"/>
                  </a:solidFill>
                </a:rPr>
                <a:t>nouveau</a:t>
              </a:r>
              <a:endParaRPr lang="fr-FR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Connecteur droit avec flèche 9"/>
            <p:cNvCxnSpPr/>
            <p:nvPr/>
          </p:nvCxnSpPr>
          <p:spPr>
            <a:xfrm flipH="1" flipV="1">
              <a:off x="7020272" y="4221088"/>
              <a:ext cx="1179998" cy="93610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9426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2684925" y="2565400"/>
            <a:ext cx="3890039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BILAN des ACTIVITES</a:t>
            </a: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dirty="0">
                <a:solidFill>
                  <a:srgbClr val="008000"/>
                </a:solidFill>
                <a:latin typeface="Arial Black" pitchFamily="34" charset="0"/>
              </a:rPr>
              <a:t>Exercice </a:t>
            </a:r>
            <a:r>
              <a:rPr lang="fr-FR" sz="2400" dirty="0" smtClean="0">
                <a:solidFill>
                  <a:srgbClr val="008000"/>
                </a:solidFill>
                <a:latin typeface="Arial Black" pitchFamily="34" charset="0"/>
              </a:rPr>
              <a:t>2016 </a:t>
            </a:r>
            <a:r>
              <a:rPr lang="fr-FR" sz="2400" dirty="0">
                <a:solidFill>
                  <a:srgbClr val="008000"/>
                </a:solidFill>
                <a:latin typeface="Arial Black" pitchFamily="34" charset="0"/>
              </a:rPr>
              <a:t>– </a:t>
            </a:r>
            <a:r>
              <a:rPr lang="fr-FR" sz="2400" dirty="0" smtClean="0">
                <a:solidFill>
                  <a:srgbClr val="008000"/>
                </a:solidFill>
                <a:latin typeface="Arial Black" pitchFamily="34" charset="0"/>
              </a:rPr>
              <a:t>2017</a:t>
            </a:r>
            <a:endParaRPr lang="fr-FR" sz="2400" dirty="0">
              <a:solidFill>
                <a:srgbClr val="008000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1600" i="1" dirty="0">
                <a:solidFill>
                  <a:srgbClr val="008000"/>
                </a:solidFill>
              </a:rPr>
              <a:t>(1</a:t>
            </a:r>
            <a:r>
              <a:rPr lang="fr-FR" sz="1600" i="1" baseline="30000" dirty="0">
                <a:solidFill>
                  <a:srgbClr val="008000"/>
                </a:solidFill>
              </a:rPr>
              <a:t>er</a:t>
            </a:r>
            <a:r>
              <a:rPr lang="fr-FR" sz="1600" i="1" dirty="0">
                <a:solidFill>
                  <a:srgbClr val="008000"/>
                </a:solidFill>
              </a:rPr>
              <a:t> octobre </a:t>
            </a:r>
            <a:r>
              <a:rPr lang="fr-FR" sz="1600" i="1" dirty="0" smtClean="0">
                <a:solidFill>
                  <a:srgbClr val="008000"/>
                </a:solidFill>
              </a:rPr>
              <a:t>2016 - 30 </a:t>
            </a:r>
            <a:r>
              <a:rPr lang="fr-FR" sz="1600" i="1" dirty="0">
                <a:solidFill>
                  <a:srgbClr val="008000"/>
                </a:solidFill>
              </a:rPr>
              <a:t>septembre </a:t>
            </a:r>
            <a:r>
              <a:rPr lang="fr-FR" sz="1600" i="1" dirty="0" smtClean="0">
                <a:solidFill>
                  <a:srgbClr val="008000"/>
                </a:solidFill>
              </a:rPr>
              <a:t>2017)</a:t>
            </a:r>
            <a:endParaRPr lang="fr-FR" sz="1600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1"/>
          <a:stretch/>
        </p:blipFill>
        <p:spPr>
          <a:xfrm rot="5400000">
            <a:off x="7941399" y="2350209"/>
            <a:ext cx="1061648" cy="94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3328" y="4444780"/>
            <a:ext cx="1484525" cy="1113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1700808"/>
            <a:ext cx="9144000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sz="2400" b="1" dirty="0">
                <a:solidFill>
                  <a:srgbClr val="008000"/>
                </a:solidFill>
              </a:rPr>
              <a:t> </a:t>
            </a:r>
            <a:r>
              <a:rPr lang="fr-FR" b="1" dirty="0">
                <a:solidFill>
                  <a:srgbClr val="008000"/>
                </a:solidFill>
              </a:rPr>
              <a:t>Journées pédagogiques des </a:t>
            </a:r>
            <a:r>
              <a:rPr lang="fr-FR" b="1" dirty="0" smtClean="0">
                <a:solidFill>
                  <a:srgbClr val="008000"/>
                </a:solidFill>
              </a:rPr>
              <a:t>28 et 29 novembre 2016 à Jussieu Paris 5</a:t>
            </a:r>
            <a:r>
              <a:rPr lang="fr-FR" b="1" baseline="30000" dirty="0" smtClean="0">
                <a:solidFill>
                  <a:srgbClr val="008000"/>
                </a:solidFill>
              </a:rPr>
              <a:t>e</a:t>
            </a:r>
            <a:endParaRPr lang="fr-FR" sz="1600" dirty="0">
              <a:cs typeface="Times New Roman" pitchFamily="18" charset="0"/>
            </a:endParaRPr>
          </a:p>
        </p:txBody>
      </p:sp>
      <p:pic>
        <p:nvPicPr>
          <p:cNvPr id="11267" name="Picture 3" descr="gn_meba_sfp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2"/>
          <p:cNvSpPr txBox="1">
            <a:spLocks noChangeArrowheads="1"/>
          </p:cNvSpPr>
          <p:nvPr/>
        </p:nvSpPr>
        <p:spPr bwMode="auto">
          <a:xfrm>
            <a:off x="486594" y="2276872"/>
            <a:ext cx="5346412" cy="867930"/>
          </a:xfrm>
          <a:prstGeom prst="rect">
            <a:avLst/>
          </a:prstGeom>
          <a:solidFill>
            <a:srgbClr val="CCFFCC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fr-FR" b="1" dirty="0">
                <a:solidFill>
                  <a:srgbClr val="FF3300"/>
                </a:solidFill>
              </a:rPr>
              <a:t>Caractérisation chimique en MEB et </a:t>
            </a:r>
            <a:r>
              <a:rPr lang="fr-FR" b="1" dirty="0" smtClean="0">
                <a:solidFill>
                  <a:srgbClr val="FF3300"/>
                </a:solidFill>
              </a:rPr>
              <a:t>microsonde Apport </a:t>
            </a:r>
            <a:r>
              <a:rPr lang="fr-FR" b="1" dirty="0">
                <a:solidFill>
                  <a:srgbClr val="FF3300"/>
                </a:solidFill>
              </a:rPr>
              <a:t>de la spectrométrie WDS</a:t>
            </a:r>
          </a:p>
        </p:txBody>
      </p:sp>
      <p:sp>
        <p:nvSpPr>
          <p:cNvPr id="11271" name="Text Box 2"/>
          <p:cNvSpPr txBox="1">
            <a:spLocks noChangeArrowheads="1"/>
          </p:cNvSpPr>
          <p:nvPr/>
        </p:nvSpPr>
        <p:spPr bwMode="auto">
          <a:xfrm>
            <a:off x="3945426" y="5149551"/>
            <a:ext cx="2066734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dirty="0" smtClean="0">
                <a:cs typeface="Times New Roman" pitchFamily="18" charset="0"/>
              </a:rPr>
              <a:t>15 </a:t>
            </a:r>
            <a:r>
              <a:rPr lang="fr-FR" dirty="0">
                <a:cs typeface="Times New Roman" pitchFamily="18" charset="0"/>
              </a:rPr>
              <a:t>exposés </a:t>
            </a:r>
            <a:endParaRPr lang="fr-FR" dirty="0" smtClean="0">
              <a:cs typeface="Times New Roman" pitchFamily="18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fr-FR" dirty="0" smtClean="0">
                <a:cs typeface="Times New Roman" pitchFamily="18" charset="0"/>
              </a:rPr>
              <a:t> 14 conférenciers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dirty="0" smtClean="0">
                <a:cs typeface="Times New Roman" pitchFamily="18" charset="0"/>
              </a:rPr>
              <a:t>188 participants</a:t>
            </a:r>
            <a:endParaRPr lang="fr-FR" dirty="0">
              <a:cs typeface="Times New Roman" pitchFamily="18" charset="0"/>
            </a:endParaRPr>
          </a:p>
        </p:txBody>
      </p:sp>
      <p:sp>
        <p:nvSpPr>
          <p:cNvPr id="11272" name="Text Box 2"/>
          <p:cNvSpPr txBox="1">
            <a:spLocks noChangeArrowheads="1"/>
          </p:cNvSpPr>
          <p:nvPr/>
        </p:nvSpPr>
        <p:spPr bwMode="auto">
          <a:xfrm>
            <a:off x="698452" y="5941763"/>
            <a:ext cx="1719263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fr-FR" sz="1400" i="1" dirty="0">
                <a:cs typeface="Times New Roman" pitchFamily="18" charset="0"/>
              </a:rPr>
              <a:t>Amphi 2</a:t>
            </a:r>
            <a:r>
              <a:rPr lang="fr-FR" sz="1400" i="1" dirty="0" smtClean="0">
                <a:cs typeface="Times New Roman" pitchFamily="18" charset="0"/>
              </a:rPr>
              <a:t>5</a:t>
            </a:r>
            <a:endParaRPr lang="fr-FR" sz="1400" i="1" dirty="0">
              <a:cs typeface="Times New Roman" pitchFamily="18" charset="0"/>
            </a:endParaRPr>
          </a:p>
        </p:txBody>
      </p:sp>
      <p:sp>
        <p:nvSpPr>
          <p:cNvPr id="11273" name="Text Box 2"/>
          <p:cNvSpPr txBox="1">
            <a:spLocks noChangeArrowheads="1"/>
          </p:cNvSpPr>
          <p:nvPr/>
        </p:nvSpPr>
        <p:spPr bwMode="auto">
          <a:xfrm>
            <a:off x="5940152" y="6059962"/>
            <a:ext cx="2952328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sz="1400" i="1" dirty="0">
                <a:cs typeface="Times New Roman" pitchFamily="18" charset="0"/>
              </a:rPr>
              <a:t>Caves </a:t>
            </a:r>
            <a:r>
              <a:rPr lang="fr-FR" sz="1400" i="1" dirty="0" smtClean="0">
                <a:cs typeface="Times New Roman" pitchFamily="18" charset="0"/>
              </a:rPr>
              <a:t>Esclangon :</a:t>
            </a:r>
            <a:endParaRPr lang="fr-FR" sz="1400" i="1" dirty="0">
              <a:cs typeface="Times New Roman" pitchFamily="18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fr-FR" sz="1400" i="1" dirty="0" smtClean="0">
                <a:cs typeface="Times New Roman" pitchFamily="18" charset="0"/>
              </a:rPr>
              <a:t>17 stands constructeurs </a:t>
            </a:r>
            <a:endParaRPr lang="fr-FR" sz="1400" i="1" dirty="0">
              <a:cs typeface="Times New Roman" pitchFamily="18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3203575" y="1334096"/>
            <a:ext cx="300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 u="sng" dirty="0"/>
              <a:t>Bilan activités </a:t>
            </a:r>
            <a:r>
              <a:rPr lang="fr-FR" b="1" u="sng" dirty="0" smtClean="0"/>
              <a:t>2016 - 2017</a:t>
            </a:r>
            <a:endParaRPr lang="fr-FR" u="sng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94" y="3385254"/>
            <a:ext cx="3419872" cy="256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25" y="2443760"/>
            <a:ext cx="1577442" cy="1051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421" y="3318155"/>
            <a:ext cx="1800000" cy="1295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56" y="3495388"/>
            <a:ext cx="1800000" cy="12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772" y="4749280"/>
            <a:ext cx="1800000" cy="12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1700808"/>
            <a:ext cx="9144000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sz="2400" b="1" dirty="0">
                <a:solidFill>
                  <a:srgbClr val="008000"/>
                </a:solidFill>
              </a:rPr>
              <a:t> </a:t>
            </a:r>
            <a:r>
              <a:rPr lang="fr-FR" b="1" dirty="0">
                <a:solidFill>
                  <a:srgbClr val="008000"/>
                </a:solidFill>
              </a:rPr>
              <a:t>Journées </a:t>
            </a:r>
            <a:r>
              <a:rPr lang="fr-FR" b="1" dirty="0" smtClean="0">
                <a:solidFill>
                  <a:srgbClr val="008000"/>
                </a:solidFill>
              </a:rPr>
              <a:t>thématiques </a:t>
            </a:r>
            <a:r>
              <a:rPr lang="fr-FR" b="1" dirty="0" smtClean="0">
                <a:solidFill>
                  <a:srgbClr val="008000"/>
                </a:solidFill>
              </a:rPr>
              <a:t>de </a:t>
            </a:r>
            <a:r>
              <a:rPr lang="fr-FR" b="1" dirty="0" smtClean="0">
                <a:solidFill>
                  <a:srgbClr val="008000"/>
                </a:solidFill>
              </a:rPr>
              <a:t>printemps début juin :</a:t>
            </a:r>
            <a:endParaRPr lang="fr-FR" b="1" dirty="0" smtClean="0">
              <a:solidFill>
                <a:srgbClr val="008000"/>
              </a:solidFill>
            </a:endParaRPr>
          </a:p>
          <a:p>
            <a:pPr algn="ctr" eaLnBrk="1" hangingPunct="1">
              <a:lnSpc>
                <a:spcPct val="120000"/>
              </a:lnSpc>
            </a:pPr>
            <a:endParaRPr lang="fr-FR" sz="1600" b="1" dirty="0">
              <a:solidFill>
                <a:srgbClr val="008000"/>
              </a:solidFill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fr-FR" sz="1600" b="1" dirty="0" smtClean="0">
                <a:solidFill>
                  <a:srgbClr val="008000"/>
                </a:solidFill>
                <a:cs typeface="Times New Roman" pitchFamily="18" charset="0"/>
              </a:rPr>
              <a:t>   Elles </a:t>
            </a:r>
            <a:r>
              <a:rPr lang="fr-FR" sz="1600" b="1" dirty="0" smtClean="0">
                <a:solidFill>
                  <a:srgbClr val="008000"/>
                </a:solidFill>
                <a:cs typeface="Times New Roman" pitchFamily="18" charset="0"/>
              </a:rPr>
              <a:t>n’ont pas eu </a:t>
            </a:r>
            <a:r>
              <a:rPr lang="fr-FR" sz="1600" b="1" dirty="0" smtClean="0">
                <a:solidFill>
                  <a:srgbClr val="008000"/>
                </a:solidFill>
                <a:cs typeface="Times New Roman" pitchFamily="18" charset="0"/>
              </a:rPr>
              <a:t>lieu cette année ...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sz="1600" b="1" dirty="0" smtClean="0">
                <a:solidFill>
                  <a:srgbClr val="008000"/>
                </a:solidFill>
                <a:cs typeface="Times New Roman" pitchFamily="18" charset="0"/>
              </a:rPr>
              <a:t>                          … </a:t>
            </a:r>
            <a:r>
              <a:rPr lang="fr-FR" sz="1600" b="1" dirty="0" smtClean="0">
                <a:solidFill>
                  <a:srgbClr val="008000"/>
                </a:solidFill>
                <a:cs typeface="Times New Roman" pitchFamily="18" charset="0"/>
              </a:rPr>
              <a:t>en raison de </a:t>
            </a:r>
            <a:r>
              <a:rPr lang="fr-FR" sz="1600" b="1" dirty="0" smtClean="0">
                <a:solidFill>
                  <a:srgbClr val="008000"/>
                </a:solidFill>
                <a:cs typeface="Times New Roman" pitchFamily="18" charset="0"/>
              </a:rPr>
              <a:t>l’école </a:t>
            </a:r>
            <a:r>
              <a:rPr lang="fr-FR" sz="1600" b="1" dirty="0" smtClean="0">
                <a:solidFill>
                  <a:srgbClr val="008000"/>
                </a:solidFill>
                <a:cs typeface="Times New Roman" pitchFamily="18" charset="0"/>
              </a:rPr>
              <a:t>d’été </a:t>
            </a:r>
            <a:r>
              <a:rPr lang="fr-FR" sz="1600" b="1" dirty="0" smtClean="0">
                <a:solidFill>
                  <a:srgbClr val="008000"/>
                </a:solidFill>
                <a:cs typeface="Times New Roman" pitchFamily="18" charset="0"/>
              </a:rPr>
              <a:t>ayant eu lieu à </a:t>
            </a:r>
            <a:r>
              <a:rPr lang="fr-FR" sz="1600" b="1" dirty="0" smtClean="0">
                <a:solidFill>
                  <a:srgbClr val="008000"/>
                </a:solidFill>
                <a:cs typeface="Times New Roman" pitchFamily="18" charset="0"/>
              </a:rPr>
              <a:t>Bordeaux du 3 au 7 juillet </a:t>
            </a:r>
            <a:r>
              <a:rPr lang="fr-FR" sz="1600" b="1" dirty="0" smtClean="0">
                <a:solidFill>
                  <a:srgbClr val="008000"/>
                </a:solidFill>
                <a:cs typeface="Times New Roman" pitchFamily="18" charset="0"/>
              </a:rPr>
              <a:t>2017 !</a:t>
            </a:r>
            <a:endParaRPr lang="fr-FR" sz="1600" dirty="0">
              <a:cs typeface="Times New Roman" pitchFamily="18" charset="0"/>
            </a:endParaRPr>
          </a:p>
        </p:txBody>
      </p:sp>
      <p:pic>
        <p:nvPicPr>
          <p:cNvPr id="11267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3203575" y="1334096"/>
            <a:ext cx="300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 u="sng" dirty="0"/>
              <a:t>Bilan activités </a:t>
            </a:r>
            <a:r>
              <a:rPr lang="fr-FR" b="1" u="sng" dirty="0" smtClean="0"/>
              <a:t>2016 - 2017</a:t>
            </a:r>
            <a:endParaRPr lang="fr-FR" u="sng" dirty="0"/>
          </a:p>
        </p:txBody>
      </p:sp>
      <p:pic>
        <p:nvPicPr>
          <p:cNvPr id="5" name="Picture 2" descr="Affiche Ecole d'Eté Brodeaux 20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214" y="3356992"/>
            <a:ext cx="2178843" cy="291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056927" y="6372181"/>
            <a:ext cx="4778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6600"/>
                </a:solidFill>
              </a:rPr>
              <a:t>Nous en reparlerons dans quelques instants …</a:t>
            </a:r>
            <a:endParaRPr lang="fr-FR" sz="1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467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0" y="116632"/>
            <a:ext cx="9144000" cy="184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fr-FR" altLang="ja-JP" b="1" dirty="0" smtClean="0">
                <a:solidFill>
                  <a:srgbClr val="008000"/>
                </a:solidFill>
                <a:ea typeface="ＭＳ Ｐゴシック" pitchFamily="34" charset="-128"/>
              </a:rPr>
              <a:t>Les publications </a:t>
            </a:r>
            <a:r>
              <a:rPr lang="fr-FR" altLang="ja-JP" b="1" dirty="0">
                <a:solidFill>
                  <a:srgbClr val="008000"/>
                </a:solidFill>
                <a:ea typeface="ＭＳ Ｐゴシック" pitchFamily="34" charset="-128"/>
              </a:rPr>
              <a:t>du </a:t>
            </a:r>
            <a:r>
              <a:rPr lang="fr-FR" altLang="ja-JP" b="1" dirty="0" smtClean="0">
                <a:solidFill>
                  <a:srgbClr val="008000"/>
                </a:solidFill>
                <a:ea typeface="ＭＳ Ｐゴシック" pitchFamily="34" charset="-128"/>
              </a:rPr>
              <a:t>groupement</a:t>
            </a:r>
            <a:endParaRPr lang="fr-FR" altLang="ja-JP" b="1" dirty="0">
              <a:solidFill>
                <a:srgbClr val="FF3300"/>
              </a:solidFill>
              <a:ea typeface="ＭＳ Ｐゴシック" pitchFamily="34" charset="-128"/>
            </a:endParaRPr>
          </a:p>
          <a:p>
            <a:pPr algn="ctr" eaLnBrk="1" hangingPunct="1">
              <a:lnSpc>
                <a:spcPct val="120000"/>
              </a:lnSpc>
              <a:buFontTx/>
              <a:buChar char="•"/>
            </a:pPr>
            <a:r>
              <a:rPr lang="fr-FR" altLang="ja-JP" sz="1600" b="1" dirty="0" smtClean="0">
                <a:solidFill>
                  <a:srgbClr val="FF3300"/>
                </a:solidFill>
                <a:ea typeface="ＭＳ Ｐゴシック" pitchFamily="34" charset="-128"/>
              </a:rPr>
              <a:t> </a:t>
            </a:r>
            <a:r>
              <a:rPr lang="fr-FR" altLang="ja-JP" sz="1600" b="1" dirty="0">
                <a:solidFill>
                  <a:srgbClr val="FF3300"/>
                </a:solidFill>
                <a:ea typeface="ＭＳ Ｐゴシック" pitchFamily="34" charset="-128"/>
              </a:rPr>
              <a:t>EBSD : Analyse par diffraction des électrons </a:t>
            </a:r>
            <a:r>
              <a:rPr lang="fr-FR" altLang="ja-JP" sz="1600" b="1" dirty="0" smtClean="0">
                <a:solidFill>
                  <a:srgbClr val="FF3300"/>
                </a:solidFill>
                <a:ea typeface="ＭＳ Ｐゴシック" pitchFamily="34" charset="-128"/>
              </a:rPr>
              <a:t>rétrodiffusés </a:t>
            </a:r>
            <a:r>
              <a:rPr lang="fr-FR" altLang="ja-JP" sz="1400" b="1" dirty="0" smtClean="0">
                <a:solidFill>
                  <a:srgbClr val="FF3300"/>
                </a:solidFill>
                <a:ea typeface="ＭＳ Ｐゴシック" pitchFamily="34" charset="-128"/>
              </a:rPr>
              <a:t>- Applications </a:t>
            </a:r>
            <a:r>
              <a:rPr lang="fr-FR" altLang="ja-JP" sz="1400" b="1" dirty="0">
                <a:solidFill>
                  <a:srgbClr val="FF3300"/>
                </a:solidFill>
                <a:ea typeface="ＭＳ Ｐゴシック" pitchFamily="34" charset="-128"/>
              </a:rPr>
              <a:t>et techniques </a:t>
            </a:r>
            <a:r>
              <a:rPr lang="fr-FR" altLang="ja-JP" sz="1400" b="1" dirty="0" smtClean="0">
                <a:solidFill>
                  <a:srgbClr val="FF3300"/>
                </a:solidFill>
                <a:ea typeface="ＭＳ Ｐゴシック" pitchFamily="34" charset="-128"/>
              </a:rPr>
              <a:t>couplées</a:t>
            </a:r>
          </a:p>
          <a:p>
            <a:pPr algn="ctr" eaLnBrk="1" hangingPunct="1">
              <a:lnSpc>
                <a:spcPct val="120000"/>
              </a:lnSpc>
              <a:buFontTx/>
              <a:buChar char="•"/>
            </a:pPr>
            <a:r>
              <a:rPr lang="fr-FR" altLang="ja-JP" sz="1600" b="1" dirty="0">
                <a:solidFill>
                  <a:srgbClr val="FF3300"/>
                </a:solidFill>
                <a:ea typeface="ＭＳ Ｐゴシック" pitchFamily="34" charset="-128"/>
              </a:rPr>
              <a:t> </a:t>
            </a:r>
            <a:r>
              <a:rPr lang="fr-FR" altLang="ja-JP" sz="1600" b="1" dirty="0" smtClean="0">
                <a:solidFill>
                  <a:srgbClr val="FF3300"/>
                </a:solidFill>
                <a:ea typeface="ＭＳ Ｐゴシック" pitchFamily="34" charset="-128"/>
              </a:rPr>
              <a:t>Préparation </a:t>
            </a:r>
            <a:r>
              <a:rPr lang="fr-FR" altLang="ja-JP" sz="1600" b="1" dirty="0">
                <a:solidFill>
                  <a:srgbClr val="FF3300"/>
                </a:solidFill>
                <a:ea typeface="ＭＳ Ｐゴシック" pitchFamily="34" charset="-128"/>
              </a:rPr>
              <a:t>des </a:t>
            </a:r>
            <a:r>
              <a:rPr lang="fr-FR" altLang="ja-JP" sz="1600" b="1" dirty="0" smtClean="0">
                <a:solidFill>
                  <a:srgbClr val="FF3300"/>
                </a:solidFill>
                <a:ea typeface="ＭＳ Ｐゴシック" pitchFamily="34" charset="-128"/>
              </a:rPr>
              <a:t>échantillons</a:t>
            </a:r>
            <a:endParaRPr lang="fr-FR" altLang="ja-JP" sz="1600" b="1" dirty="0">
              <a:solidFill>
                <a:srgbClr val="FF3300"/>
              </a:solidFill>
              <a:ea typeface="ＭＳ Ｐゴシック" pitchFamily="34" charset="-128"/>
            </a:endParaRPr>
          </a:p>
          <a:p>
            <a:pPr algn="ctr" eaLnBrk="1" hangingPunct="1">
              <a:lnSpc>
                <a:spcPct val="120000"/>
              </a:lnSpc>
              <a:buFontTx/>
              <a:buChar char="•"/>
            </a:pPr>
            <a:r>
              <a:rPr lang="fr-FR" altLang="ja-JP" sz="1600" b="1" dirty="0" smtClean="0">
                <a:solidFill>
                  <a:srgbClr val="FF3300"/>
                </a:solidFill>
                <a:ea typeface="ＭＳ Ｐゴシック" pitchFamily="34" charset="-128"/>
              </a:rPr>
              <a:t> Microscopie </a:t>
            </a:r>
            <a:r>
              <a:rPr lang="fr-FR" altLang="ja-JP" sz="1600" b="1" dirty="0">
                <a:solidFill>
                  <a:srgbClr val="FF3300"/>
                </a:solidFill>
                <a:ea typeface="ＭＳ Ｐゴシック" pitchFamily="34" charset="-128"/>
              </a:rPr>
              <a:t>électronique à balayage et </a:t>
            </a:r>
            <a:r>
              <a:rPr lang="fr-FR" altLang="ja-JP" sz="1600" b="1" dirty="0" smtClean="0">
                <a:solidFill>
                  <a:srgbClr val="FF3300"/>
                </a:solidFill>
                <a:ea typeface="ＭＳ Ｐゴシック" pitchFamily="34" charset="-128"/>
              </a:rPr>
              <a:t>Microanalyses</a:t>
            </a:r>
            <a:endParaRPr lang="fr-FR" altLang="ja-JP" sz="1600" b="1" dirty="0">
              <a:solidFill>
                <a:srgbClr val="FF3300"/>
              </a:solidFill>
              <a:ea typeface="ＭＳ Ｐゴシック" pitchFamily="34" charset="-128"/>
              <a:hlinkClick r:id="rId2"/>
            </a:endParaRPr>
          </a:p>
          <a:p>
            <a:pPr algn="ctr" eaLnBrk="1" hangingPunct="1">
              <a:lnSpc>
                <a:spcPct val="120000"/>
              </a:lnSpc>
              <a:buFontTx/>
              <a:buChar char="•"/>
            </a:pPr>
            <a:r>
              <a:rPr lang="fr-FR" altLang="ja-JP" sz="1600" b="1" dirty="0" smtClean="0">
                <a:solidFill>
                  <a:srgbClr val="FF3300"/>
                </a:solidFill>
                <a:ea typeface="ＭＳ Ｐゴシック" pitchFamily="34" charset="-128"/>
              </a:rPr>
              <a:t> L'analyse </a:t>
            </a:r>
            <a:r>
              <a:rPr lang="fr-FR" altLang="ja-JP" sz="1600" b="1" dirty="0">
                <a:solidFill>
                  <a:srgbClr val="FF3300"/>
                </a:solidFill>
                <a:ea typeface="ＭＳ Ｐゴシック" pitchFamily="34" charset="-128"/>
              </a:rPr>
              <a:t>EBSD, Principes et </a:t>
            </a:r>
            <a:r>
              <a:rPr lang="fr-FR" altLang="ja-JP" sz="1600" b="1" dirty="0" smtClean="0">
                <a:solidFill>
                  <a:srgbClr val="FF3300"/>
                </a:solidFill>
                <a:ea typeface="ＭＳ Ｐゴシック" pitchFamily="34" charset="-128"/>
              </a:rPr>
              <a:t>Applications</a:t>
            </a:r>
            <a:endParaRPr lang="fr-FR" altLang="ja-JP" sz="1600" b="1" dirty="0">
              <a:solidFill>
                <a:srgbClr val="FF3300"/>
              </a:solidFill>
              <a:ea typeface="ＭＳ Ｐゴシック" pitchFamily="34" charset="-128"/>
            </a:endParaRPr>
          </a:p>
          <a:p>
            <a:pPr algn="ctr" eaLnBrk="1" hangingPunct="1">
              <a:lnSpc>
                <a:spcPct val="50000"/>
              </a:lnSpc>
            </a:pPr>
            <a:r>
              <a:rPr lang="fr-FR" altLang="ja-JP" dirty="0" smtClean="0">
                <a:ea typeface="ＭＳ Ｐゴシック" pitchFamily="34" charset="-128"/>
              </a:rPr>
              <a:t>         </a:t>
            </a:r>
            <a:endParaRPr lang="fr-FR" altLang="ja-JP" dirty="0">
              <a:ea typeface="ＭＳ Ｐゴシック" pitchFamily="34" charset="-128"/>
            </a:endParaRPr>
          </a:p>
        </p:txBody>
      </p:sp>
      <p:pic>
        <p:nvPicPr>
          <p:cNvPr id="16392" name="Picture 2" descr="couv_EBSD-0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86" y="2589646"/>
            <a:ext cx="1440000" cy="212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 Box 7"/>
          <p:cNvSpPr txBox="1">
            <a:spLocks noChangeArrowheads="1"/>
          </p:cNvSpPr>
          <p:nvPr/>
        </p:nvSpPr>
        <p:spPr bwMode="auto">
          <a:xfrm>
            <a:off x="7227759" y="2044042"/>
            <a:ext cx="15664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 dirty="0"/>
              <a:t>228 pages</a:t>
            </a:r>
          </a:p>
          <a:p>
            <a:pPr algn="ctr" eaLnBrk="1" hangingPunct="1"/>
            <a:r>
              <a:rPr lang="fr-FR" sz="1200" dirty="0"/>
              <a:t>ISBN 2.86883.730.1</a:t>
            </a:r>
          </a:p>
        </p:txBody>
      </p:sp>
      <p:pic>
        <p:nvPicPr>
          <p:cNvPr id="16389" name="Picture 5" descr="couvmeba08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355" y="2589646"/>
            <a:ext cx="1440000" cy="2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4893019" y="2044042"/>
            <a:ext cx="18966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 dirty="0"/>
              <a:t>984 pages</a:t>
            </a:r>
          </a:p>
          <a:p>
            <a:pPr algn="ctr" eaLnBrk="1" hangingPunct="1"/>
            <a:r>
              <a:rPr lang="fr-FR" altLang="ja-JP" sz="1200" dirty="0">
                <a:ea typeface="ＭＳ Ｐゴシック" pitchFamily="34" charset="-128"/>
              </a:rPr>
              <a:t>ISBN </a:t>
            </a:r>
            <a:r>
              <a:rPr lang="fr-FR" altLang="ja-JP" sz="1200" dirty="0" smtClean="0">
                <a:ea typeface="ＭＳ Ｐゴシック" pitchFamily="34" charset="-128"/>
              </a:rPr>
              <a:t>978-2-7598-0082-7</a:t>
            </a:r>
            <a:endParaRPr lang="fr-FR" sz="1200" dirty="0"/>
          </a:p>
        </p:txBody>
      </p:sp>
      <p:pic>
        <p:nvPicPr>
          <p:cNvPr id="11" name="Picture 6" descr="couv_prepa_V3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503" y="2567263"/>
            <a:ext cx="1440000" cy="213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710167" y="2044042"/>
            <a:ext cx="18966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 dirty="0" smtClean="0"/>
              <a:t>232 </a:t>
            </a:r>
            <a:r>
              <a:rPr lang="fr-FR" sz="1400" dirty="0"/>
              <a:t>pages</a:t>
            </a:r>
          </a:p>
          <a:p>
            <a:pPr algn="ctr" eaLnBrk="1" hangingPunct="1"/>
            <a:r>
              <a:rPr lang="fr-FR" altLang="ja-JP" sz="1200" dirty="0">
                <a:ea typeface="ＭＳ Ｐゴシック" pitchFamily="34" charset="-128"/>
              </a:rPr>
              <a:t>ISBN </a:t>
            </a:r>
            <a:r>
              <a:rPr lang="fr-FR" altLang="ja-JP" sz="1200" dirty="0" smtClean="0">
                <a:ea typeface="ＭＳ Ｐゴシック" pitchFamily="34" charset="-128"/>
              </a:rPr>
              <a:t>978-2-7598-0676-8</a:t>
            </a:r>
            <a:endParaRPr lang="fr-FR" sz="12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947127"/>
              </p:ext>
            </p:extLst>
          </p:nvPr>
        </p:nvGraphicFramePr>
        <p:xfrm>
          <a:off x="81245" y="4842479"/>
          <a:ext cx="86760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/>
                <a:gridCol w="1476000"/>
                <a:gridCol w="720000"/>
                <a:gridCol w="1476000"/>
                <a:gridCol w="720000"/>
                <a:gridCol w="1476000"/>
                <a:gridCol w="720000"/>
                <a:gridCol w="1476000"/>
              </a:tblGrid>
              <a:tr h="420000"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 smtClean="0">
                          <a:solidFill>
                            <a:schemeClr val="tx1"/>
                          </a:solidFill>
                        </a:rPr>
                        <a:t>Année sortie</a:t>
                      </a:r>
                      <a:endParaRPr lang="fr-FR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2004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20000"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 err="1" smtClean="0">
                          <a:solidFill>
                            <a:schemeClr val="tx1"/>
                          </a:solidFill>
                        </a:rPr>
                        <a:t>Nbre</a:t>
                      </a:r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100" b="0" dirty="0" smtClean="0">
                          <a:solidFill>
                            <a:schemeClr val="tx1"/>
                          </a:solidFill>
                        </a:rPr>
                        <a:t>édité</a:t>
                      </a:r>
                      <a:endParaRPr lang="fr-FR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2000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err="1" smtClean="0">
                          <a:solidFill>
                            <a:schemeClr val="tx1"/>
                          </a:solidFill>
                        </a:rPr>
                        <a:t>Nbre</a:t>
                      </a:r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 restant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~ 280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971600" y="6325870"/>
            <a:ext cx="6934911" cy="415498"/>
          </a:xfrm>
          <a:prstGeom prst="rect">
            <a:avLst/>
          </a:prstGeom>
          <a:solidFill>
            <a:srgbClr val="FFFFCC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algn="r" eaLnBrk="1" hangingPunct="1">
              <a:lnSpc>
                <a:spcPct val="150000"/>
              </a:lnSpc>
            </a:pPr>
            <a:r>
              <a:rPr lang="fr-FR" altLang="ja-JP" sz="1400" i="1" dirty="0" smtClean="0">
                <a:ea typeface="ＭＳ Ｐゴシック" pitchFamily="34" charset="-128"/>
              </a:rPr>
              <a:t>disponibles </a:t>
            </a:r>
            <a:r>
              <a:rPr lang="fr-FR" altLang="ja-JP" sz="1400" i="1" dirty="0">
                <a:ea typeface="ＭＳ Ｐゴシック" pitchFamily="34" charset="-128"/>
              </a:rPr>
              <a:t>chez </a:t>
            </a:r>
            <a:r>
              <a:rPr lang="fr-FR" altLang="ja-JP" sz="1400" i="1" dirty="0" err="1">
                <a:ea typeface="ＭＳ Ｐゴシック" pitchFamily="34" charset="-128"/>
              </a:rPr>
              <a:t>EDPsciences</a:t>
            </a:r>
            <a:r>
              <a:rPr lang="fr-FR" altLang="ja-JP" sz="1400" i="1" dirty="0">
                <a:ea typeface="ＭＳ Ｐゴシック" pitchFamily="34" charset="-128"/>
              </a:rPr>
              <a:t>: </a:t>
            </a:r>
            <a:r>
              <a:rPr lang="fr-FR" sz="1400" i="1" u="sng" dirty="0" smtClean="0">
                <a:solidFill>
                  <a:srgbClr val="3333FF"/>
                </a:solidFill>
                <a:ea typeface="ＭＳ Ｐゴシック" pitchFamily="34" charset="-128"/>
              </a:rPr>
              <a:t>http</a:t>
            </a:r>
            <a:r>
              <a:rPr lang="fr-FR" sz="1400" i="1" u="sng" dirty="0">
                <a:solidFill>
                  <a:srgbClr val="3333FF"/>
                </a:solidFill>
                <a:ea typeface="ＭＳ Ｐゴシック" pitchFamily="34" charset="-128"/>
              </a:rPr>
              <a:t>://</a:t>
            </a:r>
            <a:r>
              <a:rPr lang="fr-FR" sz="1400" i="1" u="sng" dirty="0" smtClean="0">
                <a:solidFill>
                  <a:srgbClr val="3333FF"/>
                </a:solidFill>
                <a:ea typeface="ＭＳ Ｐゴシック" pitchFamily="34" charset="-128"/>
              </a:rPr>
              <a:t>laboutique.edpsciences.fr/editeur/12/GN-MEBA</a:t>
            </a:r>
            <a:endParaRPr lang="fr-FR" sz="1400" i="1" dirty="0">
              <a:ea typeface="ＭＳ Ｐゴシック" pitchFamily="34" charset="-128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678" y="2553776"/>
            <a:ext cx="1440000" cy="2157850"/>
          </a:xfrm>
          <a:prstGeom prst="rect">
            <a:avLst/>
          </a:prstGeom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05342" y="2044042"/>
            <a:ext cx="18966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 dirty="0" smtClean="0"/>
              <a:t>320 </a:t>
            </a:r>
            <a:r>
              <a:rPr lang="fr-FR" sz="1400" dirty="0"/>
              <a:t>pages</a:t>
            </a:r>
          </a:p>
          <a:p>
            <a:pPr algn="ctr" eaLnBrk="1" hangingPunct="1"/>
            <a:r>
              <a:rPr lang="fr-FR" altLang="ja-JP" sz="1200" dirty="0">
                <a:ea typeface="ＭＳ Ｐゴシック" pitchFamily="34" charset="-128"/>
              </a:rPr>
              <a:t>ISBN 978-2-7598-1912-6</a:t>
            </a:r>
          </a:p>
        </p:txBody>
      </p:sp>
      <p:sp>
        <p:nvSpPr>
          <p:cNvPr id="15" name="ZoneTexte 14"/>
          <p:cNvSpPr txBox="1"/>
          <p:nvPr/>
        </p:nvSpPr>
        <p:spPr>
          <a:xfrm rot="20753757">
            <a:off x="2837730" y="2328272"/>
            <a:ext cx="3491060" cy="923330"/>
          </a:xfrm>
          <a:prstGeom prst="rect">
            <a:avLst/>
          </a:prstGeom>
          <a:solidFill>
            <a:srgbClr val="FFFF66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2"/>
                </a:solidFill>
              </a:rPr>
              <a:t>Favoriser les achats directs : reversement 2 à 3 fois supérieur pour le GN-MEBA !</a:t>
            </a:r>
            <a:endParaRPr lang="fr-F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514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960" y="5655500"/>
            <a:ext cx="1527278" cy="1159632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35494" y="3132120"/>
            <a:ext cx="9051578" cy="1096471"/>
            <a:chOff x="0" y="2968813"/>
            <a:chExt cx="9144000" cy="1142492"/>
          </a:xfrm>
        </p:grpSpPr>
        <p:sp>
          <p:nvSpPr>
            <p:cNvPr id="26629" name="AutoShape 5"/>
            <p:cNvSpPr>
              <a:spLocks noChangeArrowheads="1"/>
            </p:cNvSpPr>
            <p:nvPr/>
          </p:nvSpPr>
          <p:spPr bwMode="auto">
            <a:xfrm>
              <a:off x="0" y="2968813"/>
              <a:ext cx="9144000" cy="1142492"/>
            </a:xfrm>
            <a:prstGeom prst="roundRect">
              <a:avLst>
                <a:gd name="adj" fmla="val 16667"/>
              </a:avLst>
            </a:prstGeom>
            <a:solidFill>
              <a:srgbClr val="EDF7F7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" name="Rectangle à coins arrondis 1"/>
            <p:cNvSpPr/>
            <p:nvPr/>
          </p:nvSpPr>
          <p:spPr>
            <a:xfrm rot="16200000">
              <a:off x="-288043" y="3279281"/>
              <a:ext cx="1125454" cy="510977"/>
            </a:xfrm>
            <a:prstGeom prst="roundRect">
              <a:avLst>
                <a:gd name="adj" fmla="val 43658"/>
              </a:avLst>
            </a:prstGeom>
            <a:ln w="12700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algn="ctr">
                <a:defRPr/>
              </a:pPr>
              <a:r>
                <a:rPr lang="fr-FR" sz="1400" i="1" dirty="0" smtClean="0">
                  <a:solidFill>
                    <a:schemeClr val="tx1"/>
                  </a:solidFill>
                </a:rPr>
                <a:t>65 % de </a:t>
              </a:r>
              <a:r>
                <a:rPr lang="fr-FR" sz="1400" i="1" dirty="0">
                  <a:solidFill>
                    <a:schemeClr val="tx1"/>
                  </a:solidFill>
                </a:rPr>
                <a:t>réduction</a:t>
              </a:r>
            </a:p>
          </p:txBody>
        </p:sp>
      </p:grp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11560" y="1125860"/>
            <a:ext cx="8496944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fr-FR" b="1" dirty="0" smtClean="0">
                <a:solidFill>
                  <a:srgbClr val="008000"/>
                </a:solidFill>
              </a:rPr>
              <a:t>                     Rappel de l’ensemble des ouvrages du GN-MEBA</a:t>
            </a:r>
            <a:endParaRPr lang="fr-FR" b="1" dirty="0">
              <a:solidFill>
                <a:srgbClr val="FF33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b="1" dirty="0" smtClean="0"/>
              <a:t>-</a:t>
            </a:r>
            <a:r>
              <a:rPr lang="fr-FR" sz="1600" dirty="0" smtClean="0"/>
              <a:t> </a:t>
            </a:r>
            <a:r>
              <a:rPr lang="fr-FR" sz="1600" b="1" dirty="0"/>
              <a:t>EBSD : Analyse par diffraction des électrons </a:t>
            </a:r>
            <a:r>
              <a:rPr lang="fr-FR" sz="1600" b="1" dirty="0" smtClean="0"/>
              <a:t>rétrodiffusés: </a:t>
            </a:r>
            <a:r>
              <a:rPr lang="fr-FR" sz="1200" dirty="0" smtClean="0"/>
              <a:t>Applications </a:t>
            </a:r>
            <a:r>
              <a:rPr lang="fr-FR" sz="1200" dirty="0"/>
              <a:t>et techniques </a:t>
            </a:r>
            <a:r>
              <a:rPr lang="fr-FR" sz="1200" dirty="0" smtClean="0"/>
              <a:t>couplées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b="1" dirty="0" smtClean="0"/>
              <a:t>- Préparation </a:t>
            </a:r>
            <a:r>
              <a:rPr lang="fr-FR" sz="1600" b="1" dirty="0"/>
              <a:t>des échantillons pour MEB et Microanalyses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b="1" dirty="0" smtClean="0"/>
              <a:t>- Microscopie </a:t>
            </a:r>
            <a:r>
              <a:rPr lang="fr-FR" sz="1600" b="1" dirty="0"/>
              <a:t>électronique à balayage et Microanalyses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b="1" dirty="0" smtClean="0"/>
              <a:t>- L'analyse </a:t>
            </a:r>
            <a:r>
              <a:rPr lang="fr-FR" sz="1600" b="1" dirty="0"/>
              <a:t>EBSD : Principes et </a:t>
            </a:r>
            <a:r>
              <a:rPr lang="fr-FR" sz="1600" b="1" dirty="0" smtClean="0"/>
              <a:t>applications </a:t>
            </a:r>
            <a:r>
              <a:rPr lang="fr-FR" sz="1400" dirty="0" smtClean="0"/>
              <a:t>(offre spéciale)</a:t>
            </a:r>
            <a:endParaRPr lang="fr-FR" sz="1400" dirty="0"/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/>
              <a:t> Microanalyse X par sonde </a:t>
            </a:r>
            <a:r>
              <a:rPr lang="fr-FR" sz="1600" dirty="0" err="1" smtClean="0"/>
              <a:t>élec</a:t>
            </a:r>
            <a:r>
              <a:rPr lang="fr-FR" sz="1600" dirty="0" smtClean="0"/>
              <a:t>.</a:t>
            </a:r>
            <a:r>
              <a:rPr lang="fr-FR" sz="1600" dirty="0"/>
              <a:t> : méthodes de Monte-Carlo et modèles de </a:t>
            </a:r>
            <a:r>
              <a:rPr lang="fr-FR" sz="1600" dirty="0" smtClean="0"/>
              <a:t>correction (72)</a:t>
            </a:r>
            <a:endParaRPr lang="fr-FR" sz="1600" dirty="0"/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/>
              <a:t> Les </a:t>
            </a:r>
            <a:r>
              <a:rPr lang="fr-FR" sz="1600" dirty="0" smtClean="0"/>
              <a:t>nouvelles </a:t>
            </a:r>
            <a:r>
              <a:rPr lang="fr-FR" sz="1600" dirty="0"/>
              <a:t>microscopies </a:t>
            </a:r>
            <a:r>
              <a:rPr lang="fr-FR" sz="1600" dirty="0" smtClean="0"/>
              <a:t>(32)</a:t>
            </a:r>
            <a:endParaRPr lang="fr-FR" sz="1600" dirty="0"/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/>
              <a:t> Les </a:t>
            </a:r>
            <a:r>
              <a:rPr lang="fr-FR" sz="1600" dirty="0" smtClean="0"/>
              <a:t>nouvelles </a:t>
            </a:r>
            <a:r>
              <a:rPr lang="fr-FR" sz="1600" dirty="0"/>
              <a:t>techniques de micro et </a:t>
            </a:r>
            <a:r>
              <a:rPr lang="fr-FR" sz="1600" dirty="0" smtClean="0"/>
              <a:t>nano-analyse (15)</a:t>
            </a:r>
            <a:endParaRPr lang="fr-FR" sz="1600" dirty="0"/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 smtClean="0">
                <a:solidFill>
                  <a:srgbClr val="A6A6A6"/>
                </a:solidFill>
              </a:rPr>
              <a:t> Traitement </a:t>
            </a:r>
            <a:r>
              <a:rPr lang="fr-FR" sz="1600" dirty="0">
                <a:solidFill>
                  <a:srgbClr val="A6A6A6"/>
                </a:solidFill>
              </a:rPr>
              <a:t>d'images en microscopie à balayage et en microanalyse </a:t>
            </a:r>
            <a:r>
              <a:rPr lang="fr-FR" sz="1600" i="1" dirty="0" smtClean="0">
                <a:solidFill>
                  <a:srgbClr val="A6A6A6"/>
                </a:solidFill>
              </a:rPr>
              <a:t>(épuisé)</a:t>
            </a:r>
            <a:endParaRPr lang="fr-FR" sz="1600" i="1" dirty="0">
              <a:solidFill>
                <a:srgbClr val="A6A6A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solidFill>
                  <a:srgbClr val="A6A6A6"/>
                </a:solidFill>
              </a:rPr>
              <a:t> Pratique du microscope électronique à balayage </a:t>
            </a:r>
            <a:r>
              <a:rPr lang="fr-FR" sz="1600" i="1" dirty="0" smtClean="0">
                <a:solidFill>
                  <a:srgbClr val="A6A6A6"/>
                </a:solidFill>
              </a:rPr>
              <a:t>(épuisé)</a:t>
            </a:r>
            <a:endParaRPr lang="fr-FR" sz="1600" i="1" dirty="0">
              <a:solidFill>
                <a:srgbClr val="A6A6A6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solidFill>
                  <a:srgbClr val="B2B2B2"/>
                </a:solidFill>
              </a:rPr>
              <a:t>- </a:t>
            </a:r>
            <a:r>
              <a:rPr lang="fr-FR" sz="1600" dirty="0">
                <a:solidFill>
                  <a:srgbClr val="A6A6A6"/>
                </a:solidFill>
              </a:rPr>
              <a:t>Travaux pratiques de microscopie électronique à balayage et de microanalyse X  </a:t>
            </a:r>
            <a:r>
              <a:rPr lang="fr-FR" sz="1600" i="1" dirty="0">
                <a:solidFill>
                  <a:srgbClr val="A6A6A6"/>
                </a:solidFill>
              </a:rPr>
              <a:t>(épuisé)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solidFill>
                  <a:srgbClr val="B2B2B2"/>
                </a:solidFill>
              </a:rPr>
              <a:t>- Microanalyse </a:t>
            </a:r>
            <a:r>
              <a:rPr lang="fr-FR" sz="1600" dirty="0">
                <a:solidFill>
                  <a:srgbClr val="B2B2B2"/>
                </a:solidFill>
              </a:rPr>
              <a:t>par sonde électronique : aspects </a:t>
            </a:r>
            <a:r>
              <a:rPr lang="fr-FR" sz="1600" dirty="0" smtClean="0">
                <a:solidFill>
                  <a:srgbClr val="B2B2B2"/>
                </a:solidFill>
              </a:rPr>
              <a:t>quantitatifs </a:t>
            </a:r>
            <a:r>
              <a:rPr lang="fr-FR" sz="1600" i="1" dirty="0">
                <a:solidFill>
                  <a:srgbClr val="B2B2B2"/>
                </a:solidFill>
              </a:rPr>
              <a:t>(épuisé</a:t>
            </a:r>
            <a:r>
              <a:rPr lang="fr-FR" sz="1600" i="1" dirty="0" smtClean="0">
                <a:solidFill>
                  <a:srgbClr val="B2B2B2"/>
                </a:solidFill>
              </a:rPr>
              <a:t>)</a:t>
            </a:r>
            <a:endParaRPr lang="fr-FR" sz="1600" i="1" dirty="0">
              <a:solidFill>
                <a:srgbClr val="B2B2B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solidFill>
                  <a:srgbClr val="B2B2B2"/>
                </a:solidFill>
              </a:rPr>
              <a:t> Microanalyse par sonde électronique : spectrométrie de rayons </a:t>
            </a:r>
            <a:r>
              <a:rPr lang="fr-FR" sz="1600" dirty="0" smtClean="0">
                <a:solidFill>
                  <a:srgbClr val="B2B2B2"/>
                </a:solidFill>
              </a:rPr>
              <a:t>X </a:t>
            </a:r>
            <a:r>
              <a:rPr lang="fr-FR" sz="1600" i="1" dirty="0">
                <a:solidFill>
                  <a:srgbClr val="B2B2B2"/>
                </a:solidFill>
              </a:rPr>
              <a:t>(épuisé</a:t>
            </a:r>
            <a:r>
              <a:rPr lang="fr-FR" sz="1600" i="1" dirty="0" smtClean="0">
                <a:solidFill>
                  <a:srgbClr val="B2B2B2"/>
                </a:solidFill>
              </a:rPr>
              <a:t>)</a:t>
            </a:r>
            <a:endParaRPr lang="fr-FR" sz="1600" i="1" dirty="0">
              <a:solidFill>
                <a:srgbClr val="B2B2B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solidFill>
                  <a:srgbClr val="B2B2B2"/>
                </a:solidFill>
              </a:rPr>
              <a:t> Microscopie électronique à balayage </a:t>
            </a:r>
            <a:r>
              <a:rPr lang="fr-FR" sz="1600" dirty="0" smtClean="0">
                <a:solidFill>
                  <a:srgbClr val="B2B2B2"/>
                </a:solidFill>
              </a:rPr>
              <a:t>1978 </a:t>
            </a:r>
            <a:r>
              <a:rPr lang="fr-FR" sz="1600" i="1" dirty="0" smtClean="0">
                <a:solidFill>
                  <a:srgbClr val="B2B2B2"/>
                </a:solidFill>
              </a:rPr>
              <a:t>(épuisé</a:t>
            </a:r>
            <a:r>
              <a:rPr lang="fr-FR" sz="1600" i="1" dirty="0">
                <a:solidFill>
                  <a:srgbClr val="B2B2B2"/>
                </a:solidFill>
              </a:rPr>
              <a:t>)</a:t>
            </a:r>
            <a:endParaRPr lang="fr-FR" sz="1600" dirty="0">
              <a:solidFill>
                <a:srgbClr val="B2B2B2"/>
              </a:solidFill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4250059" y="3468194"/>
            <a:ext cx="4714430" cy="642886"/>
            <a:chOff x="4250059" y="3896795"/>
            <a:chExt cx="4714430" cy="642886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6156177" y="3896795"/>
              <a:ext cx="2808312" cy="642886"/>
            </a:xfrm>
            <a:prstGeom prst="roundRect">
              <a:avLst>
                <a:gd name="adj" fmla="val 43658"/>
              </a:avLst>
            </a:prstGeom>
            <a:ln w="12700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200" i="1" dirty="0">
                  <a:solidFill>
                    <a:srgbClr val="333399"/>
                  </a:solidFill>
                </a:rPr>
                <a:t>Pour les membres du GN-MEBA : les 3 titres pour 45 </a:t>
              </a:r>
              <a:r>
                <a:rPr lang="fr-FR" sz="1200" i="1" dirty="0" smtClean="0">
                  <a:solidFill>
                    <a:srgbClr val="333399"/>
                  </a:solidFill>
                </a:rPr>
                <a:t>€ (port inclus)</a:t>
              </a:r>
            </a:p>
            <a:p>
              <a:pPr algn="ctr">
                <a:defRPr/>
              </a:pPr>
              <a:r>
                <a:rPr lang="fr-FR" sz="1200" b="1" i="1" dirty="0" smtClean="0">
                  <a:solidFill>
                    <a:srgbClr val="333399"/>
                  </a:solidFill>
                </a:rPr>
                <a:t>Reste 15 lots</a:t>
              </a:r>
              <a:endParaRPr lang="fr-FR" sz="1200" b="1" i="1" dirty="0">
                <a:solidFill>
                  <a:srgbClr val="333399"/>
                </a:solidFill>
              </a:endParaRPr>
            </a:p>
          </p:txBody>
        </p:sp>
        <p:cxnSp>
          <p:nvCxnSpPr>
            <p:cNvPr id="5" name="Connecteur droit avec flèche 4"/>
            <p:cNvCxnSpPr/>
            <p:nvPr/>
          </p:nvCxnSpPr>
          <p:spPr>
            <a:xfrm flipH="1" flipV="1">
              <a:off x="6012160" y="3942591"/>
              <a:ext cx="144017" cy="274901"/>
            </a:xfrm>
            <a:prstGeom prst="straightConnector1">
              <a:avLst/>
            </a:prstGeom>
            <a:ln>
              <a:solidFill>
                <a:srgbClr val="66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 flipH="1" flipV="1">
              <a:off x="4250059" y="4097782"/>
              <a:ext cx="1906118" cy="119710"/>
            </a:xfrm>
            <a:prstGeom prst="straightConnector1">
              <a:avLst/>
            </a:prstGeom>
            <a:ln>
              <a:solidFill>
                <a:srgbClr val="66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 flipH="1">
              <a:off x="5868144" y="4241068"/>
              <a:ext cx="288033" cy="177411"/>
            </a:xfrm>
            <a:prstGeom prst="straightConnector1">
              <a:avLst/>
            </a:prstGeom>
            <a:ln>
              <a:solidFill>
                <a:srgbClr val="66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3" descr="gn_meba_sfp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1" y="108722"/>
            <a:ext cx="475714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053" y="162722"/>
            <a:ext cx="1434181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9512" y="1556792"/>
            <a:ext cx="8712968" cy="234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fr-FR" dirty="0">
                <a:solidFill>
                  <a:srgbClr val="008000"/>
                </a:solidFill>
              </a:rPr>
              <a:t>Le suivi de nos activités est sur le site </a:t>
            </a:r>
            <a:r>
              <a:rPr lang="fr-FR" dirty="0" smtClean="0">
                <a:solidFill>
                  <a:srgbClr val="008000"/>
                </a:solidFill>
              </a:rPr>
              <a:t>Internet</a:t>
            </a:r>
          </a:p>
          <a:p>
            <a:pPr algn="ctr" eaLnBrk="1" hangingPunct="1">
              <a:lnSpc>
                <a:spcPct val="140000"/>
              </a:lnSpc>
            </a:pPr>
            <a:endParaRPr lang="fr-FR" dirty="0" smtClean="0"/>
          </a:p>
          <a:p>
            <a:pPr algn="ctr" eaLnBrk="1" hangingPunct="1"/>
            <a:r>
              <a:rPr lang="fr-FR" sz="2400" b="1" u="sng" dirty="0" smtClean="0">
                <a:solidFill>
                  <a:srgbClr val="FF0000"/>
                </a:solidFill>
              </a:rPr>
              <a:t>www.gn-meba.org</a:t>
            </a:r>
            <a:endParaRPr lang="fr-FR" sz="2400" b="1" u="sng" dirty="0">
              <a:solidFill>
                <a:srgbClr val="FF0000"/>
              </a:solidFill>
            </a:endParaRPr>
          </a:p>
          <a:p>
            <a:pPr algn="ctr" eaLnBrk="1" hangingPunct="1"/>
            <a:endParaRPr lang="fr-FR" dirty="0">
              <a:solidFill>
                <a:srgbClr val="008000"/>
              </a:solidFill>
            </a:endParaRPr>
          </a:p>
          <a:p>
            <a:pPr algn="ctr" eaLnBrk="1" hangingPunct="1"/>
            <a:r>
              <a:rPr lang="fr-FR" dirty="0"/>
              <a:t>(Rubriques : réunions,  enquêtes, </a:t>
            </a:r>
            <a:r>
              <a:rPr lang="fr-FR" dirty="0" smtClean="0"/>
              <a:t>ouvrages, publications</a:t>
            </a:r>
            <a:r>
              <a:rPr lang="fr-FR" dirty="0"/>
              <a:t>, annonces, </a:t>
            </a:r>
            <a:r>
              <a:rPr lang="fr-FR" dirty="0" smtClean="0"/>
              <a:t>etc</a:t>
            </a:r>
            <a:r>
              <a:rPr lang="fr-FR" dirty="0"/>
              <a:t>.)</a:t>
            </a:r>
            <a:endParaRPr lang="fr-FR" dirty="0" smtClean="0"/>
          </a:p>
          <a:p>
            <a:pPr algn="ctr" eaLnBrk="1" hangingPunct="1"/>
            <a:endParaRPr lang="fr-FR" dirty="0" smtClean="0"/>
          </a:p>
          <a:p>
            <a:pPr algn="ctr" eaLnBrk="1" hangingPunct="1"/>
            <a:endParaRPr lang="fr-FR" dirty="0" smtClean="0">
              <a:solidFill>
                <a:srgbClr val="008000"/>
              </a:solidFill>
            </a:endParaRPr>
          </a:p>
        </p:txBody>
      </p:sp>
      <p:pic>
        <p:nvPicPr>
          <p:cNvPr id="4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58" y="116632"/>
            <a:ext cx="6696000" cy="101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971970" y="3965991"/>
            <a:ext cx="5184576" cy="1200329"/>
          </a:xfrm>
          <a:prstGeom prst="rect">
            <a:avLst/>
          </a:prstGeom>
          <a:solidFill>
            <a:srgbClr val="FFFF66"/>
          </a:solidFill>
          <a:effectLst>
            <a:innerShdw blurRad="190500">
              <a:srgbClr val="C00000"/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dirty="0"/>
              <a:t>N’oubliez pas le </a:t>
            </a:r>
            <a:r>
              <a:rPr lang="fr-FR" b="1" dirty="0"/>
              <a:t>FORUM </a:t>
            </a:r>
            <a:r>
              <a:rPr lang="fr-FR" dirty="0"/>
              <a:t>pour </a:t>
            </a:r>
            <a:endParaRPr lang="fr-FR" dirty="0" smtClean="0"/>
          </a:p>
          <a:p>
            <a:pPr algn="ctr">
              <a:lnSpc>
                <a:spcPct val="200000"/>
              </a:lnSpc>
            </a:pPr>
            <a:r>
              <a:rPr lang="fr-FR" dirty="0" smtClean="0"/>
              <a:t>poser </a:t>
            </a:r>
            <a:r>
              <a:rPr lang="fr-FR" dirty="0"/>
              <a:t>vos questions </a:t>
            </a:r>
            <a:r>
              <a:rPr lang="fr-FR" dirty="0" smtClean="0"/>
              <a:t>ou </a:t>
            </a:r>
            <a:r>
              <a:rPr lang="fr-FR" dirty="0"/>
              <a:t>trouver </a:t>
            </a:r>
            <a:r>
              <a:rPr lang="fr-FR" dirty="0" smtClean="0"/>
              <a:t>des réponses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26059</TotalTime>
  <Words>996</Words>
  <Application>Microsoft Office PowerPoint</Application>
  <PresentationFormat>Affichage à l'écran (4:3)</PresentationFormat>
  <Paragraphs>196</Paragraphs>
  <Slides>19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ＭＳ Ｐゴシック</vt:lpstr>
      <vt:lpstr>Arial</vt:lpstr>
      <vt:lpstr>Arial Black</vt:lpstr>
      <vt:lpstr>Comic Sans MS</vt:lpstr>
      <vt:lpstr>Times New Roman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AG2012</dc:title>
  <dc:creator>Monique</dc:creator>
  <cp:lastModifiedBy>fb</cp:lastModifiedBy>
  <cp:revision>495</cp:revision>
  <dcterms:created xsi:type="dcterms:W3CDTF">2011-09-16T10:04:18Z</dcterms:created>
  <dcterms:modified xsi:type="dcterms:W3CDTF">2017-12-05T12:24:48Z</dcterms:modified>
</cp:coreProperties>
</file>