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262" r:id="rId3"/>
    <p:sldId id="264" r:id="rId4"/>
    <p:sldId id="282" r:id="rId5"/>
    <p:sldId id="356" r:id="rId6"/>
    <p:sldId id="374" r:id="rId7"/>
    <p:sldId id="362" r:id="rId8"/>
    <p:sldId id="270" r:id="rId9"/>
    <p:sldId id="375" r:id="rId10"/>
    <p:sldId id="372" r:id="rId11"/>
    <p:sldId id="268" r:id="rId12"/>
    <p:sldId id="285" r:id="rId13"/>
    <p:sldId id="345" r:id="rId14"/>
    <p:sldId id="273" r:id="rId15"/>
    <p:sldId id="358" r:id="rId16"/>
    <p:sldId id="366" r:id="rId17"/>
    <p:sldId id="369" r:id="rId18"/>
    <p:sldId id="370" r:id="rId19"/>
    <p:sldId id="278" r:id="rId20"/>
    <p:sldId id="280" r:id="rId21"/>
    <p:sldId id="353" r:id="rId22"/>
    <p:sldId id="313" r:id="rId23"/>
    <p:sldId id="287" r:id="rId24"/>
    <p:sldId id="373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A936926D-3000-4F2D-A388-0A367F2DA4A3}">
          <p14:sldIdLst>
            <p14:sldId id="261"/>
            <p14:sldId id="262"/>
            <p14:sldId id="264"/>
            <p14:sldId id="282"/>
            <p14:sldId id="356"/>
            <p14:sldId id="374"/>
            <p14:sldId id="362"/>
            <p14:sldId id="270"/>
            <p14:sldId id="375"/>
            <p14:sldId id="372"/>
            <p14:sldId id="268"/>
            <p14:sldId id="285"/>
            <p14:sldId id="345"/>
            <p14:sldId id="273"/>
            <p14:sldId id="358"/>
            <p14:sldId id="366"/>
            <p14:sldId id="369"/>
            <p14:sldId id="370"/>
            <p14:sldId id="278"/>
            <p14:sldId id="280"/>
            <p14:sldId id="353"/>
            <p14:sldId id="313"/>
            <p14:sldId id="287"/>
            <p14:sldId id="37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94"/>
    <a:srgbClr val="FFFFCC"/>
    <a:srgbClr val="FFFF66"/>
    <a:srgbClr val="9EDEE8"/>
    <a:srgbClr val="EA0000"/>
    <a:srgbClr val="FEEC02"/>
    <a:srgbClr val="CCFFCC"/>
    <a:srgbClr val="008000"/>
    <a:srgbClr val="66FF6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69" autoAdjust="0"/>
    <p:restoredTop sz="93643" autoAdjust="0"/>
  </p:normalViewPr>
  <p:slideViewPr>
    <p:cSldViewPr>
      <p:cViewPr>
        <p:scale>
          <a:sx n="70" d="100"/>
          <a:sy n="70" d="100"/>
        </p:scale>
        <p:origin x="-131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A515C6-AE08-499E-A496-58F4473B18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208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061102C-237D-446C-B581-6255E5228AB1}" type="slidenum">
              <a:rPr lang="fr-FR" smtClean="0"/>
              <a:pPr eaLnBrk="1" hangingPunct="1"/>
              <a:t>2</a:t>
            </a:fld>
            <a:endParaRPr lang="fr-FR" smtClean="0"/>
          </a:p>
        </p:txBody>
      </p:sp>
      <p:sp>
        <p:nvSpPr>
          <p:cNvPr id="4198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dirty="0" smtClean="0"/>
              <a:t>pour vous en parler un peu : environ 1 an avant, parfois un peu plus, nous définissons un thème et recherchons des orateurs possibles.</a:t>
            </a:r>
          </a:p>
        </p:txBody>
      </p:sp>
      <p:sp>
        <p:nvSpPr>
          <p:cNvPr id="41989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7CE01E7-E6D4-4237-B35D-6E3471C573FC}" type="slidenum">
              <a:rPr lang="fr-FR" sz="1200"/>
              <a:pPr algn="r" eaLnBrk="1" hangingPunct="1"/>
              <a:t>2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78473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32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97F007-A454-4BBF-831C-AB8311882D15}" type="slidenum">
              <a:rPr lang="fr-FR" smtClean="0"/>
              <a:pPr eaLnBrk="1" hangingPunct="1"/>
              <a:t>18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68666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D02CF2-AE0C-471D-A7B7-F646F8DE3955}" type="slidenum">
              <a:rPr lang="fr-FR" smtClean="0"/>
              <a:pPr eaLnBrk="1" hangingPunct="1"/>
              <a:t>19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4432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D286-EE69-4278-BC05-CDA59D8C70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08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E64C4-1C31-4768-AFC0-90D985EAB2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15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5E244-DA15-4EF4-A44A-F3B5E7B9D6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59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8BC5-4A75-43C2-BF6E-FB1FE976EA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08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356D-A354-45E0-9FE1-05DA36A5EE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04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3881C-2C0F-4735-BD8F-5E6E86EEFC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7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79D8E-F25C-48BA-8F92-7F7AC827FA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982C8-FCDD-4542-BAB4-36B6554985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41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D85CB-E495-4E51-89BF-B52BB9FCB4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8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FF84-03DF-48C5-8474-F893F2D8C0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73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F55A7-6E16-4528-93B5-59631D58DA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72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78329-B323-4572-B70D-AA80AC939D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06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20DE06-98CE-480E-91F4-57D476EA23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mr.gnmeba.free.fr/ouvrages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n-meba.org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aboutique.edpsciences.fr/editeur/12/GN-MEB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laboutique.edpsciences.fr/editeur/12/GN-MEB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592388" y="2492375"/>
            <a:ext cx="4176712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b="1" dirty="0">
                <a:solidFill>
                  <a:srgbClr val="008000"/>
                </a:solidFill>
              </a:rPr>
              <a:t>Assemblée Générale</a:t>
            </a:r>
          </a:p>
          <a:p>
            <a:pPr algn="ctr" eaLnBrk="1" hangingPunct="1"/>
            <a:endParaRPr lang="fr-FR" sz="3200" b="1" dirty="0">
              <a:solidFill>
                <a:srgbClr val="008000"/>
              </a:solidFill>
            </a:endParaRPr>
          </a:p>
          <a:p>
            <a:pPr algn="ctr" eaLnBrk="1" hangingPunct="1"/>
            <a:r>
              <a:rPr lang="fr-FR" sz="2800" b="1" dirty="0">
                <a:solidFill>
                  <a:srgbClr val="008000"/>
                </a:solidFill>
              </a:rPr>
              <a:t>du </a:t>
            </a:r>
            <a:r>
              <a:rPr lang="fr-FR" sz="2800" b="1" dirty="0" smtClean="0">
                <a:solidFill>
                  <a:srgbClr val="008000"/>
                </a:solidFill>
              </a:rPr>
              <a:t>30 novembre 2015</a:t>
            </a:r>
            <a:endParaRPr lang="fr-FR" sz="2400" b="1" dirty="0">
              <a:solidFill>
                <a:srgbClr val="008000"/>
              </a:solidFill>
            </a:endParaRPr>
          </a:p>
        </p:txBody>
      </p:sp>
      <p:pic>
        <p:nvPicPr>
          <p:cNvPr id="2051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0" y="346474"/>
            <a:ext cx="9144000" cy="198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fr-FR" altLang="ja-JP" b="1" dirty="0">
                <a:solidFill>
                  <a:srgbClr val="008000"/>
                </a:solidFill>
                <a:ea typeface="ＭＳ Ｐゴシック" pitchFamily="34" charset="-128"/>
              </a:rPr>
              <a:t>Rappel des </a:t>
            </a:r>
            <a:r>
              <a:rPr lang="fr-FR" altLang="ja-JP" b="1" dirty="0" smtClean="0">
                <a:solidFill>
                  <a:srgbClr val="008000"/>
                </a:solidFill>
                <a:ea typeface="ＭＳ Ｐゴシック" pitchFamily="34" charset="-128"/>
              </a:rPr>
              <a:t>dernières publications </a:t>
            </a:r>
            <a:r>
              <a:rPr lang="fr-FR" altLang="ja-JP" b="1" dirty="0">
                <a:solidFill>
                  <a:srgbClr val="008000"/>
                </a:solidFill>
                <a:ea typeface="ＭＳ Ｐゴシック" pitchFamily="34" charset="-128"/>
              </a:rPr>
              <a:t>du </a:t>
            </a:r>
            <a:r>
              <a:rPr lang="fr-FR" altLang="ja-JP" b="1" dirty="0" smtClean="0">
                <a:solidFill>
                  <a:srgbClr val="008000"/>
                </a:solidFill>
                <a:ea typeface="ＭＳ Ｐゴシック" pitchFamily="34" charset="-128"/>
              </a:rPr>
              <a:t>groupement</a:t>
            </a:r>
            <a:endParaRPr lang="fr-FR" altLang="ja-JP" b="1" dirty="0">
              <a:solidFill>
                <a:srgbClr val="FF33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b="1" dirty="0" smtClean="0">
                <a:solidFill>
                  <a:srgbClr val="FF3300"/>
                </a:solidFill>
                <a:ea typeface="ＭＳ Ｐゴシック" pitchFamily="34" charset="-128"/>
              </a:rPr>
              <a:t> Préparation </a:t>
            </a:r>
            <a:r>
              <a:rPr lang="fr-FR" altLang="ja-JP" b="1" dirty="0">
                <a:solidFill>
                  <a:srgbClr val="FF3300"/>
                </a:solidFill>
                <a:ea typeface="ＭＳ Ｐゴシック" pitchFamily="34" charset="-128"/>
              </a:rPr>
              <a:t>des </a:t>
            </a:r>
            <a:r>
              <a:rPr lang="fr-FR" altLang="ja-JP" b="1" dirty="0" smtClean="0">
                <a:solidFill>
                  <a:srgbClr val="FF3300"/>
                </a:solidFill>
                <a:ea typeface="ＭＳ Ｐゴシック" pitchFamily="34" charset="-128"/>
              </a:rPr>
              <a:t>échantillons (2011)</a:t>
            </a:r>
            <a:endParaRPr lang="fr-FR" altLang="ja-JP" b="1" dirty="0">
              <a:solidFill>
                <a:srgbClr val="FF33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b="1" dirty="0" smtClean="0">
                <a:solidFill>
                  <a:srgbClr val="FF3300"/>
                </a:solidFill>
                <a:ea typeface="ＭＳ Ｐゴシック" pitchFamily="34" charset="-128"/>
              </a:rPr>
              <a:t> Microscopie </a:t>
            </a:r>
            <a:r>
              <a:rPr lang="fr-FR" altLang="ja-JP" b="1" dirty="0">
                <a:solidFill>
                  <a:srgbClr val="FF3300"/>
                </a:solidFill>
                <a:ea typeface="ＭＳ Ｐゴシック" pitchFamily="34" charset="-128"/>
              </a:rPr>
              <a:t>électronique à balayage et Microanalyses (2008)</a:t>
            </a:r>
            <a:endParaRPr lang="fr-FR" altLang="ja-JP" b="1" dirty="0">
              <a:solidFill>
                <a:srgbClr val="FF3300"/>
              </a:solidFill>
              <a:ea typeface="ＭＳ Ｐゴシック" pitchFamily="34" charset="-128"/>
              <a:hlinkClick r:id="rId2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b="1" dirty="0" smtClean="0">
                <a:solidFill>
                  <a:srgbClr val="FF3300"/>
                </a:solidFill>
                <a:ea typeface="ＭＳ Ｐゴシック" pitchFamily="34" charset="-128"/>
              </a:rPr>
              <a:t> L'analyse </a:t>
            </a:r>
            <a:r>
              <a:rPr lang="fr-FR" altLang="ja-JP" b="1" dirty="0">
                <a:solidFill>
                  <a:srgbClr val="FF3300"/>
                </a:solidFill>
                <a:ea typeface="ＭＳ Ｐゴシック" pitchFamily="34" charset="-128"/>
              </a:rPr>
              <a:t>EBSD, Principes et Applications (2004)</a:t>
            </a:r>
          </a:p>
          <a:p>
            <a:pPr algn="ctr" eaLnBrk="1" hangingPunct="1">
              <a:lnSpc>
                <a:spcPct val="50000"/>
              </a:lnSpc>
            </a:pPr>
            <a:endParaRPr lang="fr-FR" altLang="ja-JP" dirty="0">
              <a:ea typeface="ＭＳ Ｐゴシック" pitchFamily="34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fr-FR" altLang="ja-JP" sz="1400" i="1" dirty="0" smtClean="0">
                <a:ea typeface="ＭＳ Ｐゴシック" pitchFamily="34" charset="-128"/>
              </a:rPr>
              <a:t>disponibles chez </a:t>
            </a:r>
            <a:r>
              <a:rPr lang="fr-FR" altLang="ja-JP" sz="1400" i="1" dirty="0" err="1" smtClean="0">
                <a:ea typeface="ＭＳ Ｐゴシック" pitchFamily="34" charset="-128"/>
              </a:rPr>
              <a:t>EDPsciences</a:t>
            </a:r>
            <a:r>
              <a:rPr lang="fr-FR" altLang="ja-JP" sz="1400" i="1" dirty="0" smtClean="0">
                <a:ea typeface="ＭＳ Ｐゴシック" pitchFamily="34" charset="-128"/>
              </a:rPr>
              <a:t>: </a:t>
            </a:r>
            <a:r>
              <a:rPr lang="fr-FR" sz="1400" i="1" u="sng" dirty="0">
                <a:solidFill>
                  <a:srgbClr val="3333FF"/>
                </a:solidFill>
                <a:ea typeface="ＭＳ Ｐゴシック" pitchFamily="34" charset="-128"/>
              </a:rPr>
              <a:t>http://laboutique.edpsciences.fr/editeur/12/GN-MEBA</a:t>
            </a:r>
          </a:p>
        </p:txBody>
      </p:sp>
      <p:pic>
        <p:nvPicPr>
          <p:cNvPr id="16392" name="Picture 2" descr="couv_EBSD-0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42" y="3050520"/>
            <a:ext cx="17101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7"/>
          <p:cNvSpPr txBox="1">
            <a:spLocks noChangeArrowheads="1"/>
          </p:cNvSpPr>
          <p:nvPr/>
        </p:nvSpPr>
        <p:spPr bwMode="auto">
          <a:xfrm>
            <a:off x="6667549" y="2425622"/>
            <a:ext cx="1797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/>
              <a:t>228 pages</a:t>
            </a:r>
          </a:p>
          <a:p>
            <a:pPr algn="ctr" eaLnBrk="1" hangingPunct="1"/>
            <a:r>
              <a:rPr lang="fr-FR" sz="1400" dirty="0"/>
              <a:t>ISBN 2.86883.730.1</a:t>
            </a:r>
          </a:p>
        </p:txBody>
      </p:sp>
      <p:pic>
        <p:nvPicPr>
          <p:cNvPr id="16389" name="Picture 5" descr="couvmeba08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23" y="3014433"/>
            <a:ext cx="172077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3430501" y="2439761"/>
            <a:ext cx="2282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/>
              <a:t>984 pages</a:t>
            </a:r>
          </a:p>
          <a:p>
            <a:pPr algn="ctr" eaLnBrk="1" hangingPunct="1"/>
            <a:r>
              <a:rPr lang="fr-FR" altLang="ja-JP" sz="1400" dirty="0">
                <a:ea typeface="ＭＳ Ｐゴシック" pitchFamily="34" charset="-128"/>
              </a:rPr>
              <a:t>ISBN : 978-2-7598-0082-7</a:t>
            </a:r>
            <a:endParaRPr lang="fr-FR" sz="1400" dirty="0"/>
          </a:p>
        </p:txBody>
      </p:sp>
      <p:pic>
        <p:nvPicPr>
          <p:cNvPr id="11" name="Picture 6" descr="couv_prepa_V3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14432"/>
            <a:ext cx="1702703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65428" y="2420888"/>
            <a:ext cx="2282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smtClean="0"/>
              <a:t>216 </a:t>
            </a:r>
            <a:r>
              <a:rPr lang="fr-FR" sz="1400" dirty="0"/>
              <a:t>pages</a:t>
            </a:r>
          </a:p>
          <a:p>
            <a:pPr algn="ctr" eaLnBrk="1" hangingPunct="1"/>
            <a:r>
              <a:rPr lang="fr-FR" altLang="ja-JP" sz="1400" dirty="0">
                <a:ea typeface="ＭＳ Ｐゴシック" pitchFamily="34" charset="-128"/>
              </a:rPr>
              <a:t>ISBN : </a:t>
            </a:r>
            <a:r>
              <a:rPr lang="fr-FR" altLang="ja-JP" sz="1400" dirty="0" smtClean="0">
                <a:ea typeface="ＭＳ Ｐゴシック" pitchFamily="34" charset="-128"/>
              </a:rPr>
              <a:t>978-2-7598-0676-8</a:t>
            </a:r>
            <a:endParaRPr lang="fr-FR" sz="1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511926"/>
              </p:ext>
            </p:extLst>
          </p:nvPr>
        </p:nvGraphicFramePr>
        <p:xfrm>
          <a:off x="107505" y="5589240"/>
          <a:ext cx="8313735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/>
                <a:gridCol w="1656184"/>
                <a:gridCol w="1296144"/>
                <a:gridCol w="1728192"/>
                <a:gridCol w="1296144"/>
                <a:gridCol w="1689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err="1" smtClean="0">
                          <a:solidFill>
                            <a:schemeClr val="tx1"/>
                          </a:solidFill>
                        </a:rPr>
                        <a:t>Nbre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100" b="0" dirty="0" smtClean="0">
                          <a:solidFill>
                            <a:schemeClr val="tx1"/>
                          </a:solidFill>
                        </a:rPr>
                        <a:t>édité</a:t>
                      </a:r>
                      <a:endParaRPr lang="fr-FR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 smtClean="0"/>
                        <a:t>Nbre</a:t>
                      </a:r>
                      <a:r>
                        <a:rPr lang="fr-FR" sz="1100" dirty="0" smtClean="0"/>
                        <a:t> restant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~ 130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~ 90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~ 15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514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333577"/>
            <a:ext cx="1962706" cy="1490244"/>
          </a:xfrm>
          <a:prstGeom prst="rect">
            <a:avLst/>
          </a:prstGeom>
        </p:spPr>
      </p:pic>
      <p:pic>
        <p:nvPicPr>
          <p:cNvPr id="17412" name="Picture 4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35496" y="2842973"/>
            <a:ext cx="9051576" cy="1478262"/>
            <a:chOff x="0" y="2968813"/>
            <a:chExt cx="9144000" cy="1540307"/>
          </a:xfrm>
        </p:grpSpPr>
        <p:sp>
          <p:nvSpPr>
            <p:cNvPr id="26629" name="AutoShape 5"/>
            <p:cNvSpPr>
              <a:spLocks noChangeArrowheads="1"/>
            </p:cNvSpPr>
            <p:nvPr/>
          </p:nvSpPr>
          <p:spPr bwMode="auto">
            <a:xfrm>
              <a:off x="0" y="2968813"/>
              <a:ext cx="9144000" cy="1540307"/>
            </a:xfrm>
            <a:prstGeom prst="roundRect">
              <a:avLst>
                <a:gd name="adj" fmla="val 16667"/>
              </a:avLst>
            </a:prstGeom>
            <a:solidFill>
              <a:srgbClr val="EDF7F7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" name="Rectangle à coins arrondis 1"/>
            <p:cNvSpPr/>
            <p:nvPr/>
          </p:nvSpPr>
          <p:spPr>
            <a:xfrm rot="16200000">
              <a:off x="-407440" y="3495449"/>
              <a:ext cx="1440158" cy="510977"/>
            </a:xfrm>
            <a:prstGeom prst="roundRect">
              <a:avLst>
                <a:gd name="adj" fmla="val 43658"/>
              </a:avLst>
            </a:prstGeom>
            <a:ln w="127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400" i="1" dirty="0">
                  <a:solidFill>
                    <a:schemeClr val="tx1"/>
                  </a:solidFill>
                </a:rPr>
                <a:t>50 </a:t>
              </a:r>
              <a:r>
                <a:rPr lang="fr-FR" sz="1400" i="1" dirty="0" smtClean="0">
                  <a:solidFill>
                    <a:schemeClr val="tx1"/>
                  </a:solidFill>
                </a:rPr>
                <a:t>%</a:t>
              </a:r>
            </a:p>
            <a:p>
              <a:pPr algn="ctr">
                <a:defRPr/>
              </a:pPr>
              <a:r>
                <a:rPr lang="fr-FR" sz="1400" i="1" dirty="0" smtClean="0">
                  <a:solidFill>
                    <a:schemeClr val="tx1"/>
                  </a:solidFill>
                </a:rPr>
                <a:t>de </a:t>
              </a:r>
              <a:r>
                <a:rPr lang="fr-FR" sz="1400" i="1" dirty="0">
                  <a:solidFill>
                    <a:schemeClr val="tx1"/>
                  </a:solidFill>
                </a:rPr>
                <a:t>réduction</a:t>
              </a:r>
            </a:p>
          </p:txBody>
        </p:sp>
      </p:grp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1560" y="1200809"/>
            <a:ext cx="8496944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fr-FR" b="1" dirty="0" smtClean="0">
                <a:solidFill>
                  <a:srgbClr val="008000"/>
                </a:solidFill>
              </a:rPr>
              <a:t>Rappel de l’ensemble des ouvrages du GN-MEBA</a:t>
            </a:r>
            <a:endParaRPr lang="fr-FR" b="1" dirty="0">
              <a:solidFill>
                <a:srgbClr val="FF33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b="1" dirty="0" smtClean="0"/>
              <a:t>-</a:t>
            </a:r>
            <a:r>
              <a:rPr lang="fr-FR" sz="1600" dirty="0" smtClean="0"/>
              <a:t> </a:t>
            </a:r>
            <a:r>
              <a:rPr lang="fr-FR" sz="1600" b="1" dirty="0"/>
              <a:t>EBSD : Analyse par diffraction des électrons </a:t>
            </a:r>
            <a:r>
              <a:rPr lang="fr-FR" sz="1600" b="1" dirty="0" smtClean="0"/>
              <a:t>rétrodiffusés: </a:t>
            </a:r>
            <a:r>
              <a:rPr lang="fr-FR" sz="1200" dirty="0" smtClean="0"/>
              <a:t>Applications </a:t>
            </a:r>
            <a:r>
              <a:rPr lang="fr-FR" sz="1200" dirty="0"/>
              <a:t>et techniques </a:t>
            </a:r>
            <a:r>
              <a:rPr lang="fr-FR" sz="1200" dirty="0" smtClean="0"/>
              <a:t>couplées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b="1" dirty="0" smtClean="0"/>
              <a:t>- Préparation </a:t>
            </a:r>
            <a:r>
              <a:rPr lang="fr-FR" sz="1600" b="1" dirty="0"/>
              <a:t>des échantillons pour MEB et Microanalyses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b="1" dirty="0" smtClean="0"/>
              <a:t>- Microscopie </a:t>
            </a:r>
            <a:r>
              <a:rPr lang="fr-FR" sz="1600" b="1" dirty="0"/>
              <a:t>électronique à balayage et Microanalyses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b="1" dirty="0" smtClean="0"/>
              <a:t>- L'analyse </a:t>
            </a:r>
            <a:r>
              <a:rPr lang="fr-FR" sz="1600" b="1" dirty="0"/>
              <a:t>EBSD : Principes et applications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/>
              <a:t> Microanalyse X par sonde électronique : méthodes de Monte-Carlo et modèles de correction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/>
              <a:t> Les Nouvelles microscopies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/>
              <a:t> Les Nouvelles techniques de micro et nano-analyse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solidFill>
                  <a:srgbClr val="A6A6A6"/>
                </a:solidFill>
              </a:rPr>
              <a:t> Traitement </a:t>
            </a:r>
            <a:r>
              <a:rPr lang="fr-FR" sz="1600" dirty="0">
                <a:solidFill>
                  <a:srgbClr val="A6A6A6"/>
                </a:solidFill>
              </a:rPr>
              <a:t>d'images en microscopie à balayage et en microanalyse </a:t>
            </a:r>
            <a:r>
              <a:rPr lang="fr-FR" sz="1600" i="1" dirty="0" smtClean="0">
                <a:solidFill>
                  <a:srgbClr val="A6A6A6"/>
                </a:solidFill>
              </a:rPr>
              <a:t>(épuisé)</a:t>
            </a:r>
            <a:endParaRPr lang="fr-FR" sz="1600" i="1" dirty="0">
              <a:solidFill>
                <a:srgbClr val="A6A6A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A6A6A6"/>
                </a:solidFill>
              </a:rPr>
              <a:t> Pratique du microscope électronique à balayage </a:t>
            </a:r>
            <a:r>
              <a:rPr lang="fr-FR" sz="1600" i="1" dirty="0" smtClean="0">
                <a:solidFill>
                  <a:srgbClr val="A6A6A6"/>
                </a:solidFill>
              </a:rPr>
              <a:t>(épuisé)</a:t>
            </a:r>
            <a:endParaRPr lang="fr-FR" sz="1600" i="1" dirty="0">
              <a:solidFill>
                <a:srgbClr val="A6A6A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solidFill>
                  <a:srgbClr val="B2B2B2"/>
                </a:solidFill>
              </a:rPr>
              <a:t>- </a:t>
            </a:r>
            <a:r>
              <a:rPr lang="fr-FR" sz="1600" dirty="0">
                <a:solidFill>
                  <a:srgbClr val="A6A6A6"/>
                </a:solidFill>
              </a:rPr>
              <a:t>Travaux pratiques de microscopie électronique à balayage et de microanalyse X  </a:t>
            </a:r>
            <a:r>
              <a:rPr lang="fr-FR" sz="1600" i="1" dirty="0">
                <a:solidFill>
                  <a:srgbClr val="A6A6A6"/>
                </a:solidFill>
              </a:rPr>
              <a:t>(épuisé)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solidFill>
                  <a:srgbClr val="B2B2B2"/>
                </a:solidFill>
              </a:rPr>
              <a:t>- Microanalyse </a:t>
            </a:r>
            <a:r>
              <a:rPr lang="fr-FR" sz="1600" dirty="0">
                <a:solidFill>
                  <a:srgbClr val="B2B2B2"/>
                </a:solidFill>
              </a:rPr>
              <a:t>par sonde électronique : aspects </a:t>
            </a:r>
            <a:r>
              <a:rPr lang="fr-FR" sz="1600" dirty="0" smtClean="0">
                <a:solidFill>
                  <a:srgbClr val="B2B2B2"/>
                </a:solidFill>
              </a:rPr>
              <a:t>quantitatifs </a:t>
            </a:r>
            <a:r>
              <a:rPr lang="fr-FR" sz="1600" i="1" dirty="0">
                <a:solidFill>
                  <a:srgbClr val="B2B2B2"/>
                </a:solidFill>
              </a:rPr>
              <a:t>(épuisé</a:t>
            </a:r>
            <a:r>
              <a:rPr lang="fr-FR" sz="1600" i="1" dirty="0" smtClean="0">
                <a:solidFill>
                  <a:srgbClr val="B2B2B2"/>
                </a:solidFill>
              </a:rPr>
              <a:t>)</a:t>
            </a:r>
            <a:endParaRPr lang="fr-FR" sz="1600" i="1" dirty="0">
              <a:solidFill>
                <a:srgbClr val="B2B2B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B2B2B2"/>
                </a:solidFill>
              </a:rPr>
              <a:t> Microanalyse par sonde électronique : spectrométrie de rayons </a:t>
            </a:r>
            <a:r>
              <a:rPr lang="fr-FR" sz="1600" dirty="0" smtClean="0">
                <a:solidFill>
                  <a:srgbClr val="B2B2B2"/>
                </a:solidFill>
              </a:rPr>
              <a:t>X </a:t>
            </a:r>
            <a:r>
              <a:rPr lang="fr-FR" sz="1600" i="1" dirty="0">
                <a:solidFill>
                  <a:srgbClr val="B2B2B2"/>
                </a:solidFill>
              </a:rPr>
              <a:t>(épuisé</a:t>
            </a:r>
            <a:r>
              <a:rPr lang="fr-FR" sz="1600" i="1" dirty="0" smtClean="0">
                <a:solidFill>
                  <a:srgbClr val="B2B2B2"/>
                </a:solidFill>
              </a:rPr>
              <a:t>)</a:t>
            </a:r>
            <a:endParaRPr lang="fr-FR" sz="1600" i="1" dirty="0">
              <a:solidFill>
                <a:srgbClr val="B2B2B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B2B2B2"/>
                </a:solidFill>
              </a:rPr>
              <a:t> Microscopie électronique à balayage </a:t>
            </a:r>
            <a:r>
              <a:rPr lang="fr-FR" sz="1600" dirty="0" smtClean="0">
                <a:solidFill>
                  <a:srgbClr val="B2B2B2"/>
                </a:solidFill>
              </a:rPr>
              <a:t>1978 </a:t>
            </a:r>
            <a:r>
              <a:rPr lang="fr-FR" sz="1600" i="1" dirty="0" smtClean="0">
                <a:solidFill>
                  <a:srgbClr val="B2B2B2"/>
                </a:solidFill>
              </a:rPr>
              <a:t>(épuisé</a:t>
            </a:r>
            <a:r>
              <a:rPr lang="fr-FR" sz="1600" i="1" dirty="0">
                <a:solidFill>
                  <a:srgbClr val="B2B2B2"/>
                </a:solidFill>
              </a:rPr>
              <a:t>)</a:t>
            </a:r>
            <a:endParaRPr lang="fr-FR" sz="1600" dirty="0">
              <a:solidFill>
                <a:srgbClr val="B2B2B2"/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4250059" y="3501008"/>
            <a:ext cx="4714430" cy="729323"/>
            <a:chOff x="4250059" y="3645024"/>
            <a:chExt cx="4714430" cy="729323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6156177" y="3870291"/>
              <a:ext cx="2808312" cy="504056"/>
            </a:xfrm>
            <a:prstGeom prst="roundRect">
              <a:avLst>
                <a:gd name="adj" fmla="val 43658"/>
              </a:avLst>
            </a:prstGeom>
            <a:ln w="127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200" i="1" dirty="0">
                  <a:solidFill>
                    <a:srgbClr val="333399"/>
                  </a:solidFill>
                </a:rPr>
                <a:t>Pour les membres du GN-MEBA : les 3 titres pour 45 €</a:t>
              </a:r>
            </a:p>
          </p:txBody>
        </p:sp>
        <p:cxnSp>
          <p:nvCxnSpPr>
            <p:cNvPr id="5" name="Connecteur droit avec flèche 4"/>
            <p:cNvCxnSpPr/>
            <p:nvPr/>
          </p:nvCxnSpPr>
          <p:spPr>
            <a:xfrm flipH="1" flipV="1">
              <a:off x="6012161" y="3645024"/>
              <a:ext cx="144016" cy="407742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H="1" flipV="1">
              <a:off x="4250059" y="3933056"/>
              <a:ext cx="1906118" cy="119710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>
              <a:off x="5580113" y="4076342"/>
              <a:ext cx="576064" cy="200101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1556792"/>
            <a:ext cx="8712968" cy="23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fr-FR" dirty="0">
                <a:solidFill>
                  <a:srgbClr val="008000"/>
                </a:solidFill>
              </a:rPr>
              <a:t>Le suivi de nos activités est sur le site </a:t>
            </a:r>
            <a:r>
              <a:rPr lang="fr-FR" dirty="0" smtClean="0">
                <a:solidFill>
                  <a:srgbClr val="008000"/>
                </a:solidFill>
              </a:rPr>
              <a:t>Internet</a:t>
            </a:r>
          </a:p>
          <a:p>
            <a:pPr algn="ctr" eaLnBrk="1" hangingPunct="1">
              <a:lnSpc>
                <a:spcPct val="140000"/>
              </a:lnSpc>
            </a:pPr>
            <a:endParaRPr lang="fr-FR" dirty="0" smtClean="0"/>
          </a:p>
          <a:p>
            <a:pPr algn="ctr" eaLnBrk="1" hangingPunct="1"/>
            <a:r>
              <a:rPr lang="fr-FR" sz="2400" b="1" u="sng" dirty="0" smtClean="0">
                <a:solidFill>
                  <a:srgbClr val="FF0000"/>
                </a:solidFill>
              </a:rPr>
              <a:t>www.gn-meba.org</a:t>
            </a:r>
            <a:endParaRPr lang="fr-FR" sz="2400" b="1" u="sng" dirty="0">
              <a:solidFill>
                <a:srgbClr val="FF0000"/>
              </a:solidFill>
            </a:endParaRPr>
          </a:p>
          <a:p>
            <a:pPr algn="ctr" eaLnBrk="1" hangingPunct="1"/>
            <a:endParaRPr lang="fr-FR" dirty="0">
              <a:solidFill>
                <a:srgbClr val="008000"/>
              </a:solidFill>
            </a:endParaRPr>
          </a:p>
          <a:p>
            <a:pPr algn="ctr" eaLnBrk="1" hangingPunct="1"/>
            <a:r>
              <a:rPr lang="fr-FR" dirty="0"/>
              <a:t>(Rubriques : réunions,  enquêtes, </a:t>
            </a:r>
            <a:r>
              <a:rPr lang="fr-FR" dirty="0" smtClean="0"/>
              <a:t>ouvrages, publications</a:t>
            </a:r>
            <a:r>
              <a:rPr lang="fr-FR" dirty="0"/>
              <a:t>, annonces, </a:t>
            </a:r>
            <a:r>
              <a:rPr lang="fr-FR" dirty="0" smtClean="0"/>
              <a:t>etc</a:t>
            </a:r>
            <a:r>
              <a:rPr lang="fr-FR" dirty="0"/>
              <a:t>.)</a:t>
            </a:r>
            <a:endParaRPr lang="fr-FR" dirty="0" smtClean="0"/>
          </a:p>
          <a:p>
            <a:pPr algn="ctr" eaLnBrk="1" hangingPunct="1"/>
            <a:endParaRPr lang="fr-FR" dirty="0" smtClean="0"/>
          </a:p>
          <a:p>
            <a:pPr algn="ctr" eaLnBrk="1" hangingPunct="1"/>
            <a:endParaRPr lang="fr-FR" dirty="0" smtClean="0">
              <a:solidFill>
                <a:srgbClr val="008000"/>
              </a:solidFill>
            </a:endParaRP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71970" y="3965991"/>
            <a:ext cx="5184576" cy="1200329"/>
          </a:xfrm>
          <a:prstGeom prst="rect">
            <a:avLst/>
          </a:prstGeom>
          <a:solidFill>
            <a:srgbClr val="FFFF66"/>
          </a:solidFill>
          <a:effectLst>
            <a:innerShdw blurRad="190500">
              <a:srgbClr val="C00000"/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dirty="0"/>
              <a:t>N’oubliez pas le </a:t>
            </a:r>
            <a:r>
              <a:rPr lang="fr-FR" b="1" dirty="0"/>
              <a:t>FORUM </a:t>
            </a:r>
            <a:r>
              <a:rPr lang="fr-FR" dirty="0"/>
              <a:t>pour </a:t>
            </a:r>
            <a:endParaRPr lang="fr-FR" dirty="0" smtClean="0"/>
          </a:p>
          <a:p>
            <a:pPr algn="ctr">
              <a:lnSpc>
                <a:spcPct val="200000"/>
              </a:lnSpc>
            </a:pPr>
            <a:r>
              <a:rPr lang="fr-FR" dirty="0" smtClean="0"/>
              <a:t>poser </a:t>
            </a:r>
            <a:r>
              <a:rPr lang="fr-FR" dirty="0"/>
              <a:t>vos questions </a:t>
            </a:r>
            <a:r>
              <a:rPr lang="fr-FR" dirty="0" smtClean="0"/>
              <a:t>ou </a:t>
            </a:r>
            <a:r>
              <a:rPr lang="fr-FR" dirty="0"/>
              <a:t>trouver </a:t>
            </a:r>
            <a:r>
              <a:rPr lang="fr-FR" dirty="0" smtClean="0"/>
              <a:t>des réponses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731710" cy="65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481219">
            <a:off x="2640800" y="3153481"/>
            <a:ext cx="4176913" cy="601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lIns="91440" tIns="0" rIns="91440" bIns="108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fr-FR" sz="32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3200" b="1" u="sng" dirty="0" smtClean="0">
                <a:ln w="11430"/>
                <a:solidFill>
                  <a:srgbClr val="AC03B9"/>
                </a:solidFill>
                <a:hlinkClick r:id="rId3"/>
              </a:rPr>
              <a:t>www.gn-me</a:t>
            </a:r>
            <a:r>
              <a:rPr lang="fr-FR" sz="3200" b="1" dirty="0" smtClean="0">
                <a:ln w="11430"/>
                <a:solidFill>
                  <a:srgbClr val="AC03B9"/>
                </a:solidFill>
                <a:hlinkClick r:id="rId3"/>
              </a:rPr>
              <a:t>b</a:t>
            </a:r>
            <a:r>
              <a:rPr lang="fr-FR" sz="3200" b="1" u="sng" dirty="0" smtClean="0">
                <a:ln w="11430"/>
                <a:solidFill>
                  <a:srgbClr val="AC03B9"/>
                </a:solidFill>
                <a:hlinkClick r:id="rId3"/>
              </a:rPr>
              <a:t>a.org</a:t>
            </a:r>
            <a:r>
              <a:rPr lang="fr-FR" sz="32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fr-FR" sz="4000" b="1" dirty="0">
              <a:ln w="11430"/>
              <a:solidFill>
                <a:srgbClr val="AC03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419872" y="5275504"/>
            <a:ext cx="2520280" cy="36004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E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802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754154" y="2349500"/>
            <a:ext cx="3775393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BILAN FINANCIER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Exercice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2014 </a:t>
            </a: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–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2015</a:t>
            </a:r>
            <a:endParaRPr lang="fr-FR" sz="2400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1600" i="1" dirty="0">
                <a:solidFill>
                  <a:srgbClr val="008000"/>
                </a:solidFill>
              </a:rPr>
              <a:t>(1</a:t>
            </a:r>
            <a:r>
              <a:rPr lang="fr-FR" sz="1600" i="1" baseline="30000" dirty="0">
                <a:solidFill>
                  <a:srgbClr val="008000"/>
                </a:solidFill>
              </a:rPr>
              <a:t>er</a:t>
            </a:r>
            <a:r>
              <a:rPr lang="fr-FR" sz="1600" i="1" dirty="0">
                <a:solidFill>
                  <a:srgbClr val="008000"/>
                </a:solidFill>
              </a:rPr>
              <a:t> octobre </a:t>
            </a:r>
            <a:r>
              <a:rPr lang="fr-FR" sz="1600" i="1" dirty="0" smtClean="0">
                <a:solidFill>
                  <a:srgbClr val="008000"/>
                </a:solidFill>
              </a:rPr>
              <a:t>2014 - 30 </a:t>
            </a:r>
            <a:r>
              <a:rPr lang="fr-FR" sz="1600" i="1" dirty="0">
                <a:solidFill>
                  <a:srgbClr val="008000"/>
                </a:solidFill>
              </a:rPr>
              <a:t>septembre </a:t>
            </a:r>
            <a:r>
              <a:rPr lang="fr-FR" sz="1600" i="1" dirty="0" smtClean="0">
                <a:solidFill>
                  <a:srgbClr val="008000"/>
                </a:solidFill>
              </a:rPr>
              <a:t>2015)</a:t>
            </a:r>
            <a:endParaRPr lang="fr-FR" sz="16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2875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3504" y="1916832"/>
            <a:ext cx="8710983" cy="413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1800"/>
              </a:spcAft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Le GN-MEBA est associé à la </a:t>
            </a:r>
            <a:r>
              <a:rPr lang="fr-FR" sz="16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SFP</a:t>
            </a:r>
            <a:r>
              <a:rPr lang="fr-FR" sz="1600" dirty="0" smtClean="0">
                <a:solidFill>
                  <a:srgbClr val="008000"/>
                </a:solidFill>
              </a:rPr>
              <a:t> (Société Française de Physique) qui gère nos cotisations</a:t>
            </a:r>
          </a:p>
          <a:p>
            <a:pPr eaLnBrk="1" hangingPunct="1">
              <a:lnSpc>
                <a:spcPct val="120000"/>
              </a:lnSpc>
              <a:spcAft>
                <a:spcPts val="1800"/>
              </a:spcAft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600" dirty="0">
                <a:solidFill>
                  <a:srgbClr val="008000"/>
                </a:solidFill>
              </a:rPr>
              <a:t>Les </a:t>
            </a:r>
            <a:r>
              <a:rPr lang="fr-FR" sz="1600" dirty="0" smtClean="0">
                <a:solidFill>
                  <a:srgbClr val="008000"/>
                </a:solidFill>
              </a:rPr>
              <a:t>membres </a:t>
            </a:r>
            <a:r>
              <a:rPr lang="fr-FR" sz="1600" dirty="0">
                <a:solidFill>
                  <a:srgbClr val="008000"/>
                </a:solidFill>
              </a:rPr>
              <a:t>cotisants du GN-MEBA  </a:t>
            </a:r>
            <a:r>
              <a:rPr lang="fr-FR" sz="1600" dirty="0" smtClean="0">
                <a:solidFill>
                  <a:srgbClr val="008000"/>
                </a:solidFill>
              </a:rPr>
              <a:t>sont intégrés </a:t>
            </a:r>
            <a:r>
              <a:rPr lang="fr-FR" sz="1600" dirty="0">
                <a:solidFill>
                  <a:srgbClr val="008000"/>
                </a:solidFill>
              </a:rPr>
              <a:t>à la base de données des membres SFP qui sont </a:t>
            </a:r>
            <a:r>
              <a:rPr lang="fr-FR" sz="1600" dirty="0" smtClean="0">
                <a:solidFill>
                  <a:srgbClr val="008000"/>
                </a:solidFill>
              </a:rPr>
              <a:t>sur </a:t>
            </a:r>
            <a:r>
              <a:rPr lang="fr-FR" sz="1600" dirty="0">
                <a:solidFill>
                  <a:srgbClr val="008000"/>
                </a:solidFill>
              </a:rPr>
              <a:t>un serveur.</a:t>
            </a:r>
          </a:p>
          <a:p>
            <a:pPr eaLnBrk="1" hangingPunct="1">
              <a:lnSpc>
                <a:spcPct val="120000"/>
              </a:lnSpc>
              <a:spcAft>
                <a:spcPts val="1800"/>
              </a:spcAft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La </a:t>
            </a:r>
            <a:r>
              <a:rPr lang="fr-FR" sz="1600" dirty="0">
                <a:solidFill>
                  <a:srgbClr val="008000"/>
                </a:solidFill>
              </a:rPr>
              <a:t>SFP </a:t>
            </a:r>
            <a:r>
              <a:rPr lang="fr-FR" sz="1600" dirty="0" smtClean="0">
                <a:solidFill>
                  <a:srgbClr val="008000"/>
                </a:solidFill>
              </a:rPr>
              <a:t>leur envoie par </a:t>
            </a:r>
            <a:r>
              <a:rPr lang="fr-FR" sz="1600" dirty="0">
                <a:solidFill>
                  <a:srgbClr val="008000"/>
                </a:solidFill>
              </a:rPr>
              <a:t>mail leur LOGIN et MOT DE PASSE pour accéder au site </a:t>
            </a:r>
            <a:r>
              <a:rPr lang="fr-FR" sz="1600" dirty="0" smtClean="0">
                <a:solidFill>
                  <a:srgbClr val="008000"/>
                </a:solidFill>
              </a:rPr>
              <a:t>SFP </a:t>
            </a:r>
            <a:endParaRPr lang="fr-FR" sz="1400" i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fr-FR" sz="1600" dirty="0" smtClean="0">
                <a:solidFill>
                  <a:srgbClr val="008000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  <a:spcAft>
                <a:spcPts val="1800"/>
              </a:spcAft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Les </a:t>
            </a:r>
            <a:r>
              <a:rPr lang="fr-FR" sz="1600" dirty="0">
                <a:solidFill>
                  <a:srgbClr val="008000"/>
                </a:solidFill>
              </a:rPr>
              <a:t>membres doivent se charger de mettre à jour leur profil sur le site (adresse, tel, .....)</a:t>
            </a:r>
          </a:p>
          <a:p>
            <a:pPr eaLnBrk="1" hangingPunct="1">
              <a:lnSpc>
                <a:spcPct val="120000"/>
              </a:lnSpc>
              <a:spcAft>
                <a:spcPts val="1800"/>
              </a:spcAft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Les cartes de membre SFP ne sont plus envoyées depuis l’année dernière</a:t>
            </a:r>
          </a:p>
          <a:p>
            <a:pPr eaLnBrk="1" hangingPunct="1">
              <a:lnSpc>
                <a:spcPct val="120000"/>
              </a:lnSpc>
              <a:spcAft>
                <a:spcPts val="1800"/>
              </a:spcAft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Le montant de la cotisation GN-MEBA reste fixée à </a:t>
            </a:r>
            <a:r>
              <a:rPr lang="fr-FR" sz="1600" b="1" dirty="0" smtClean="0">
                <a:solidFill>
                  <a:srgbClr val="008000"/>
                </a:solidFill>
              </a:rPr>
              <a:t>113 euros pour 2016</a:t>
            </a:r>
            <a:endParaRPr lang="fr-FR" sz="16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Aft>
                <a:spcPts val="1800"/>
              </a:spcAft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La </a:t>
            </a:r>
            <a:r>
              <a:rPr lang="fr-FR" sz="1600" dirty="0">
                <a:solidFill>
                  <a:srgbClr val="008000"/>
                </a:solidFill>
              </a:rPr>
              <a:t>SFP incite ses membres à payer directement en </a:t>
            </a:r>
            <a:r>
              <a:rPr lang="fr-FR" sz="1600" dirty="0" smtClean="0">
                <a:solidFill>
                  <a:srgbClr val="008000"/>
                </a:solidFill>
              </a:rPr>
              <a:t>ligne</a:t>
            </a:r>
            <a:endParaRPr lang="fr-FR" sz="1600" dirty="0">
              <a:solidFill>
                <a:srgbClr val="008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31529" y="1379502"/>
            <a:ext cx="49324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u="sng" dirty="0">
                <a:solidFill>
                  <a:srgbClr val="008000"/>
                </a:solidFill>
                <a:latin typeface="Arial Black" pitchFamily="34" charset="0"/>
              </a:rPr>
              <a:t>Quelques rappels </a:t>
            </a:r>
            <a:r>
              <a:rPr lang="fr-FR" sz="2000" u="sng" dirty="0" smtClean="0">
                <a:solidFill>
                  <a:srgbClr val="008000"/>
                </a:solidFill>
                <a:latin typeface="Arial Black" pitchFamily="34" charset="0"/>
              </a:rPr>
              <a:t>et </a:t>
            </a:r>
            <a:r>
              <a:rPr lang="fr-FR" sz="2000" u="sng" dirty="0">
                <a:solidFill>
                  <a:srgbClr val="008000"/>
                </a:solidFill>
                <a:latin typeface="Arial Black" pitchFamily="34" charset="0"/>
              </a:rPr>
              <a:t>informations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948264" y="3573016"/>
            <a:ext cx="1825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rgbClr val="3333FF"/>
                </a:solidFill>
              </a:rPr>
              <a:t>(</a:t>
            </a:r>
            <a:r>
              <a:rPr lang="fr-FR" sz="1400" i="1" u="sng" dirty="0">
                <a:solidFill>
                  <a:srgbClr val="3333FF"/>
                </a:solidFill>
              </a:rPr>
              <a:t>http://www.sfpnet.fr</a:t>
            </a:r>
            <a:r>
              <a:rPr lang="fr-FR" sz="1400" i="1" u="sng" dirty="0" smtClean="0">
                <a:solidFill>
                  <a:srgbClr val="3333FF"/>
                </a:solidFill>
              </a:rPr>
              <a:t>)</a:t>
            </a:r>
            <a:endParaRPr lang="fr-FR" sz="14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03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23178"/>
            <a:ext cx="6838950" cy="6838950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0" y="0"/>
            <a:ext cx="5868144" cy="5540375"/>
            <a:chOff x="0" y="0"/>
            <a:chExt cx="5868144" cy="5540375"/>
          </a:xfrm>
        </p:grpSpPr>
        <p:sp>
          <p:nvSpPr>
            <p:cNvPr id="22532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868144" cy="1052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fr-FR" sz="2000" b="1" dirty="0">
                  <a:solidFill>
                    <a:srgbClr val="003399"/>
                  </a:solidFill>
                </a:rPr>
                <a:t>Les </a:t>
              </a:r>
              <a:r>
                <a:rPr lang="fr-FR" sz="2000" b="1" dirty="0" smtClean="0">
                  <a:solidFill>
                    <a:srgbClr val="003399"/>
                  </a:solidFill>
                </a:rPr>
                <a:t>680 </a:t>
              </a:r>
              <a:r>
                <a:rPr lang="fr-FR" sz="2000" b="1" dirty="0">
                  <a:solidFill>
                    <a:srgbClr val="003399"/>
                  </a:solidFill>
                </a:rPr>
                <a:t>membres du </a:t>
              </a:r>
              <a:r>
                <a:rPr lang="fr-FR" sz="2000" b="1" dirty="0" smtClean="0">
                  <a:solidFill>
                    <a:srgbClr val="003399"/>
                  </a:solidFill>
                </a:rPr>
                <a:t>fichier GN-MEBA </a:t>
              </a:r>
              <a:r>
                <a:rPr lang="fr-FR" sz="2000" b="1" dirty="0">
                  <a:solidFill>
                    <a:srgbClr val="003399"/>
                  </a:solidFill>
                </a:rPr>
                <a:t>: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fr-FR" b="1" dirty="0">
                  <a:solidFill>
                    <a:srgbClr val="003399"/>
                  </a:solidFill>
                </a:rPr>
                <a:t>(cotisants + </a:t>
              </a:r>
              <a:r>
                <a:rPr lang="fr-FR" b="1" dirty="0" smtClean="0">
                  <a:solidFill>
                    <a:srgbClr val="003399"/>
                  </a:solidFill>
                </a:rPr>
                <a:t>adjoints)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fr-FR" sz="1400" i="1" dirty="0" smtClean="0">
                  <a:solidFill>
                    <a:srgbClr val="003399"/>
                  </a:solidFill>
                </a:rPr>
                <a:t>2 adjoints possibles par cotisant</a:t>
              </a:r>
              <a:endParaRPr lang="fr-FR" sz="1400" i="1" dirty="0">
                <a:solidFill>
                  <a:srgbClr val="003399"/>
                </a:solidFill>
              </a:endParaRPr>
            </a:p>
          </p:txBody>
        </p:sp>
        <p:sp>
          <p:nvSpPr>
            <p:cNvPr id="22533" name="Text Box 69"/>
            <p:cNvSpPr txBox="1">
              <a:spLocks noChangeArrowheads="1"/>
            </p:cNvSpPr>
            <p:nvPr/>
          </p:nvSpPr>
          <p:spPr bwMode="auto">
            <a:xfrm>
              <a:off x="684213" y="4076700"/>
              <a:ext cx="2049463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20 à </a:t>
              </a:r>
              <a:r>
                <a:rPr lang="fr-FR" sz="1600" dirty="0" smtClean="0"/>
                <a:t>65 </a:t>
              </a:r>
              <a:r>
                <a:rPr lang="fr-FR" sz="1600" dirty="0"/>
                <a:t>membres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10 à 20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5 à 10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1 à 5</a:t>
              </a:r>
            </a:p>
          </p:txBody>
        </p:sp>
        <p:sp>
          <p:nvSpPr>
            <p:cNvPr id="22534" name="Text Box 4"/>
            <p:cNvSpPr txBox="1">
              <a:spLocks noChangeArrowheads="1"/>
            </p:cNvSpPr>
            <p:nvPr/>
          </p:nvSpPr>
          <p:spPr bwMode="auto">
            <a:xfrm>
              <a:off x="0" y="1240323"/>
              <a:ext cx="3636963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fr-FR" b="1" dirty="0" smtClean="0"/>
                <a:t>exercice 2014-2015:</a:t>
              </a:r>
              <a:endParaRPr lang="fr-FR" b="1" dirty="0"/>
            </a:p>
            <a:p>
              <a:pPr eaLnBrk="1" hangingPunct="1">
                <a:lnSpc>
                  <a:spcPct val="120000"/>
                </a:lnSpc>
              </a:pPr>
              <a:r>
                <a:rPr lang="fr-FR" b="1" dirty="0" smtClean="0"/>
                <a:t>162 </a:t>
              </a:r>
              <a:r>
                <a:rPr lang="fr-FR" b="1" dirty="0"/>
                <a:t>cotisations </a:t>
              </a:r>
              <a:r>
                <a:rPr lang="fr-FR" b="1" dirty="0" smtClean="0"/>
                <a:t>perçues</a:t>
              </a:r>
            </a:p>
          </p:txBody>
        </p:sp>
        <p:sp>
          <p:nvSpPr>
            <p:cNvPr id="22535" name="Oval 70"/>
            <p:cNvSpPr>
              <a:spLocks noChangeAspect="1" noChangeArrowheads="1"/>
            </p:cNvSpPr>
            <p:nvPr/>
          </p:nvSpPr>
          <p:spPr bwMode="auto">
            <a:xfrm>
              <a:off x="323850" y="4221163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EA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2536" name="Oval 70"/>
            <p:cNvSpPr>
              <a:spLocks noChangeAspect="1" noChangeArrowheads="1"/>
            </p:cNvSpPr>
            <p:nvPr/>
          </p:nvSpPr>
          <p:spPr bwMode="auto">
            <a:xfrm>
              <a:off x="323850" y="4556125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FD7F27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2537" name="Oval 70"/>
            <p:cNvSpPr>
              <a:spLocks noChangeAspect="1" noChangeArrowheads="1"/>
            </p:cNvSpPr>
            <p:nvPr/>
          </p:nvSpPr>
          <p:spPr bwMode="auto">
            <a:xfrm>
              <a:off x="323850" y="4892675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2538" name="Oval 70"/>
            <p:cNvSpPr>
              <a:spLocks noChangeAspect="1" noChangeArrowheads="1"/>
            </p:cNvSpPr>
            <p:nvPr/>
          </p:nvSpPr>
          <p:spPr bwMode="auto">
            <a:xfrm>
              <a:off x="323850" y="5229225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sp>
        <p:nvSpPr>
          <p:cNvPr id="4" name="Ellipse 3"/>
          <p:cNvSpPr/>
          <p:nvPr/>
        </p:nvSpPr>
        <p:spPr>
          <a:xfrm>
            <a:off x="6444208" y="544864"/>
            <a:ext cx="216000" cy="216000"/>
          </a:xfrm>
          <a:prstGeom prst="ellipse">
            <a:avLst/>
          </a:prstGeom>
          <a:solidFill>
            <a:srgbClr val="FD7F2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7308304" y="1107293"/>
            <a:ext cx="216000" cy="2160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8388424" y="2132856"/>
            <a:ext cx="216000" cy="2160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7884368" y="3226653"/>
            <a:ext cx="216000" cy="216000"/>
          </a:xfrm>
          <a:prstGeom prst="ellipse">
            <a:avLst/>
          </a:prstGeom>
          <a:solidFill>
            <a:srgbClr val="EA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 rot="20198663">
            <a:off x="219534" y="2728577"/>
            <a:ext cx="390786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Très important de payer la cotisation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La moitié revient au GN-MEBA</a:t>
            </a:r>
          </a:p>
        </p:txBody>
      </p:sp>
    </p:spTree>
    <p:extLst>
      <p:ext uri="{BB962C8B-B14F-4D97-AF65-F5344CB8AC3E}">
        <p14:creationId xmlns:p14="http://schemas.microsoft.com/office/powerpoint/2010/main" val="993554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0"/>
            <a:ext cx="6838950" cy="6838950"/>
          </a:xfrm>
          <a:prstGeom prst="rect">
            <a:avLst/>
          </a:prstGeom>
        </p:spPr>
      </p:pic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6192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003399"/>
                </a:solidFill>
              </a:rPr>
              <a:t>les </a:t>
            </a:r>
            <a:r>
              <a:rPr lang="fr-FR" sz="2000" b="1" dirty="0" smtClean="0">
                <a:solidFill>
                  <a:srgbClr val="003399"/>
                </a:solidFill>
              </a:rPr>
              <a:t>170 </a:t>
            </a:r>
            <a:r>
              <a:rPr lang="fr-FR" sz="2000" b="1" dirty="0">
                <a:solidFill>
                  <a:srgbClr val="003399"/>
                </a:solidFill>
              </a:rPr>
              <a:t>inscrits d’aujourd’hui :</a:t>
            </a:r>
            <a:endParaRPr lang="fr-FR" sz="2000" b="1" dirty="0">
              <a:solidFill>
                <a:srgbClr val="0000FF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23850" y="4076701"/>
            <a:ext cx="2529547" cy="1471172"/>
            <a:chOff x="323850" y="4076701"/>
            <a:chExt cx="2529547" cy="1471172"/>
          </a:xfrm>
        </p:grpSpPr>
        <p:sp>
          <p:nvSpPr>
            <p:cNvPr id="23559" name="Text Box 69"/>
            <p:cNvSpPr txBox="1">
              <a:spLocks noChangeArrowheads="1"/>
            </p:cNvSpPr>
            <p:nvPr/>
          </p:nvSpPr>
          <p:spPr bwMode="auto">
            <a:xfrm>
              <a:off x="684213" y="4076701"/>
              <a:ext cx="2169184" cy="147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10 à </a:t>
              </a:r>
              <a:r>
                <a:rPr lang="fr-FR" sz="1600" dirty="0" smtClean="0"/>
                <a:t>36 </a:t>
              </a:r>
              <a:r>
                <a:rPr lang="fr-FR" sz="1600" dirty="0"/>
                <a:t>personnes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5 à 9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3 à 4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1 à 2</a:t>
              </a:r>
            </a:p>
          </p:txBody>
        </p:sp>
        <p:sp>
          <p:nvSpPr>
            <p:cNvPr id="23560" name="Oval 70"/>
            <p:cNvSpPr>
              <a:spLocks noChangeAspect="1" noChangeArrowheads="1"/>
            </p:cNvSpPr>
            <p:nvPr/>
          </p:nvSpPr>
          <p:spPr bwMode="auto">
            <a:xfrm>
              <a:off x="323850" y="4221164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A849A8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1" name="Oval 70"/>
            <p:cNvSpPr>
              <a:spLocks noChangeAspect="1" noChangeArrowheads="1"/>
            </p:cNvSpPr>
            <p:nvPr/>
          </p:nvSpPr>
          <p:spPr bwMode="auto">
            <a:xfrm>
              <a:off x="323850" y="455612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3B48C3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2" name="Oval 70"/>
            <p:cNvSpPr>
              <a:spLocks noChangeAspect="1" noChangeArrowheads="1"/>
            </p:cNvSpPr>
            <p:nvPr/>
          </p:nvSpPr>
          <p:spPr bwMode="auto">
            <a:xfrm>
              <a:off x="323850" y="489267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00A0EA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3" name="Oval 70"/>
            <p:cNvSpPr>
              <a:spLocks noChangeAspect="1" noChangeArrowheads="1"/>
            </p:cNvSpPr>
            <p:nvPr/>
          </p:nvSpPr>
          <p:spPr bwMode="auto">
            <a:xfrm>
              <a:off x="323850" y="522922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9EDEE8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sp>
        <p:nvSpPr>
          <p:cNvPr id="11" name="Ellipse 10"/>
          <p:cNvSpPr/>
          <p:nvPr/>
        </p:nvSpPr>
        <p:spPr>
          <a:xfrm>
            <a:off x="6444208" y="544864"/>
            <a:ext cx="216000" cy="216000"/>
          </a:xfrm>
          <a:prstGeom prst="ellipse">
            <a:avLst/>
          </a:prstGeom>
          <a:solidFill>
            <a:srgbClr val="9EDEE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308304" y="1107293"/>
            <a:ext cx="216000" cy="2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890940" y="3219876"/>
            <a:ext cx="216000" cy="216000"/>
          </a:xfrm>
          <a:prstGeom prst="ellipse">
            <a:avLst/>
          </a:prstGeom>
          <a:solidFill>
            <a:srgbClr val="9EDEE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8388424" y="2132856"/>
            <a:ext cx="216000" cy="216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613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393154" y="1196752"/>
            <a:ext cx="8352929" cy="4897660"/>
            <a:chOff x="393154" y="1196752"/>
            <a:chExt cx="8352929" cy="48976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154" y="1196752"/>
              <a:ext cx="8352929" cy="4897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395536" y="5733256"/>
              <a:ext cx="3618683" cy="323165"/>
            </a:xfrm>
            <a:prstGeom prst="rect">
              <a:avLst/>
            </a:prstGeom>
            <a:solidFill>
              <a:srgbClr val="949494"/>
            </a:solidFill>
          </p:spPr>
          <p:txBody>
            <a:bodyPr wrap="none" rtlCol="0">
              <a:spAutoFit/>
            </a:bodyPr>
            <a:lstStyle/>
            <a:p>
              <a:r>
                <a:rPr lang="fr-FR" sz="1500" b="1" dirty="0" smtClean="0">
                  <a:solidFill>
                    <a:schemeClr val="bg1"/>
                  </a:solidFill>
                </a:rPr>
                <a:t>RÉSULTAT NET EXERCICE 2014-2015</a:t>
              </a:r>
              <a:endParaRPr lang="fr-FR" sz="15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Oval 12"/>
          <p:cNvSpPr>
            <a:spLocks noChangeArrowheads="1"/>
          </p:cNvSpPr>
          <p:nvPr/>
        </p:nvSpPr>
        <p:spPr bwMode="auto">
          <a:xfrm>
            <a:off x="4252367" y="2660037"/>
            <a:ext cx="1009650" cy="216000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69925" y="255588"/>
            <a:ext cx="77993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fr-FR" sz="2400" b="1" dirty="0">
                <a:solidFill>
                  <a:srgbClr val="6600CC"/>
                </a:solidFill>
              </a:rPr>
              <a:t>GN-MEBA / </a:t>
            </a:r>
            <a:r>
              <a:rPr lang="fr-FR" sz="2400" b="1" dirty="0" smtClean="0">
                <a:solidFill>
                  <a:srgbClr val="6600CC"/>
                </a:solidFill>
              </a:rPr>
              <a:t>SFP</a:t>
            </a:r>
            <a:endParaRPr lang="fr-FR" sz="2400" b="1" dirty="0">
              <a:solidFill>
                <a:srgbClr val="6600CC"/>
              </a:solidFill>
            </a:endParaRP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RÉSULTAT NET D’EXPLOITATION    du 1</a:t>
            </a:r>
            <a:r>
              <a:rPr lang="fr-FR" sz="1600" b="1" baseline="30000" dirty="0">
                <a:solidFill>
                  <a:srgbClr val="6600CC"/>
                </a:solidFill>
              </a:rPr>
              <a:t>er</a:t>
            </a:r>
            <a:r>
              <a:rPr lang="fr-FR" sz="1600" b="1" dirty="0">
                <a:solidFill>
                  <a:srgbClr val="6600CC"/>
                </a:solidFill>
              </a:rPr>
              <a:t> octobre </a:t>
            </a:r>
            <a:r>
              <a:rPr lang="fr-FR" sz="1600" b="1" dirty="0" smtClean="0">
                <a:solidFill>
                  <a:srgbClr val="6600CC"/>
                </a:solidFill>
              </a:rPr>
              <a:t>2014 </a:t>
            </a:r>
            <a:r>
              <a:rPr lang="fr-FR" sz="1600" b="1" dirty="0">
                <a:solidFill>
                  <a:srgbClr val="6600CC"/>
                </a:solidFill>
              </a:rPr>
              <a:t>au 30 septembre </a:t>
            </a:r>
            <a:r>
              <a:rPr lang="fr-FR" sz="1600" b="1" dirty="0" smtClean="0">
                <a:solidFill>
                  <a:srgbClr val="6600CC"/>
                </a:solidFill>
              </a:rPr>
              <a:t>2015</a:t>
            </a:r>
            <a:r>
              <a:rPr lang="fr-FR" sz="1600" dirty="0" smtClean="0">
                <a:solidFill>
                  <a:srgbClr val="6600CC"/>
                </a:solidFill>
              </a:rPr>
              <a:t> </a:t>
            </a:r>
            <a:endParaRPr lang="fr-FR" sz="1600" dirty="0">
              <a:solidFill>
                <a:srgbClr val="6600CC"/>
              </a:solidFill>
            </a:endParaRPr>
          </a:p>
        </p:txBody>
      </p:sp>
      <p:sp>
        <p:nvSpPr>
          <p:cNvPr id="24588" name="Text Box 7"/>
          <p:cNvSpPr txBox="1">
            <a:spLocks noChangeArrowheads="1"/>
          </p:cNvSpPr>
          <p:nvPr/>
        </p:nvSpPr>
        <p:spPr bwMode="auto">
          <a:xfrm>
            <a:off x="4082349" y="5004593"/>
            <a:ext cx="1235386" cy="302955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CC00"/>
            </a:solidFill>
            <a:miter lim="800000"/>
            <a:headEnd/>
            <a:tailEnd/>
          </a:ln>
          <a:extLst/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fr-FR" sz="1400" dirty="0" smtClean="0"/>
              <a:t>8 100.00</a:t>
            </a:r>
            <a:endParaRPr lang="fr-FR" sz="1400" dirty="0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5831371" y="1873399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5831371" y="3975547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2595017" y="1612610"/>
            <a:ext cx="2695575" cy="604169"/>
            <a:chOff x="2771775" y="1629444"/>
            <a:chExt cx="2695575" cy="604169"/>
          </a:xfrm>
        </p:grpSpPr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>
              <a:off x="2771775" y="1944688"/>
              <a:ext cx="1657350" cy="288925"/>
            </a:xfrm>
            <a:prstGeom prst="wedgeRectCallout">
              <a:avLst>
                <a:gd name="adj1" fmla="val 56704"/>
                <a:gd name="adj2" fmla="val -109889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162 </a:t>
              </a:r>
              <a:r>
                <a:rPr lang="fr-FR" sz="1400" b="1" dirty="0">
                  <a:solidFill>
                    <a:schemeClr val="bg1"/>
                  </a:solidFill>
                </a:rPr>
                <a:t>cotisations</a:t>
              </a: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457700" y="1629444"/>
              <a:ext cx="1009650" cy="216000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" name="Text Box 265"/>
          <p:cNvSpPr txBox="1">
            <a:spLocks noChangeArrowheads="1"/>
          </p:cNvSpPr>
          <p:nvPr/>
        </p:nvSpPr>
        <p:spPr bwMode="auto">
          <a:xfrm>
            <a:off x="7039322" y="5727923"/>
            <a:ext cx="1612900" cy="304800"/>
          </a:xfrm>
          <a:prstGeom prst="rect">
            <a:avLst/>
          </a:prstGeom>
          <a:solidFill>
            <a:srgbClr val="66FF66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b="1" dirty="0" smtClean="0">
                <a:latin typeface="Arial Black" pitchFamily="34" charset="0"/>
              </a:rPr>
              <a:t>+ 115.31</a:t>
            </a:r>
            <a:endParaRPr lang="fr-FR" sz="2000" b="1" dirty="0">
              <a:latin typeface="Arial Black" pitchFamily="34" charset="0"/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831371" y="5010054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2537867" y="5177664"/>
            <a:ext cx="1188690" cy="262086"/>
          </a:xfrm>
          <a:prstGeom prst="wedgeRectCallout">
            <a:avLst>
              <a:gd name="adj1" fmla="val 86440"/>
              <a:gd name="adj2" fmla="val -47474"/>
            </a:avLst>
          </a:prstGeom>
          <a:solidFill>
            <a:srgbClr val="FFFF00"/>
          </a:solidFill>
          <a:ln w="19050">
            <a:solidFill>
              <a:srgbClr val="00CC00"/>
            </a:solidFill>
            <a:miter lim="800000"/>
            <a:headEnd/>
            <a:tailEnd/>
          </a:ln>
        </p:spPr>
        <p:txBody>
          <a:bodyPr bIns="108000"/>
          <a:lstStyle/>
          <a:p>
            <a:pPr algn="ctr"/>
            <a:r>
              <a:rPr lang="fr-FR" sz="1200" dirty="0" smtClean="0"/>
              <a:t>constructeurs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93757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4588" grpId="0" animBg="1"/>
      <p:bldP spid="24588" grpId="1" animBg="1"/>
      <p:bldP spid="30732" grpId="0" animBg="1"/>
      <p:bldP spid="30732" grpId="1" animBg="1"/>
      <p:bldP spid="21" grpId="0" animBg="1"/>
      <p:bldP spid="21" grpId="1" animBg="1"/>
      <p:bldP spid="19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ChangeArrowheads="1"/>
          </p:cNvSpPr>
          <p:nvPr/>
        </p:nvSpPr>
        <p:spPr bwMode="auto">
          <a:xfrm>
            <a:off x="0" y="0"/>
            <a:ext cx="9144000" cy="69040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197090" cy="37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552700" y="255588"/>
            <a:ext cx="40528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fr-FR" sz="2400" b="1" dirty="0">
                <a:solidFill>
                  <a:srgbClr val="6600CC"/>
                </a:solidFill>
              </a:rPr>
              <a:t>GN-MEBA / SFP</a:t>
            </a: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RÉSULTATS  NETS  D’EXPLOITATION </a:t>
            </a:r>
            <a:r>
              <a:rPr lang="fr-FR" sz="1600" b="1" dirty="0" smtClean="0">
                <a:solidFill>
                  <a:srgbClr val="6600CC"/>
                </a:solidFill>
              </a:rPr>
              <a:t>:</a:t>
            </a:r>
            <a:endParaRPr lang="fr-FR" sz="1600" b="1" dirty="0">
              <a:solidFill>
                <a:srgbClr val="6600CC"/>
              </a:solidFill>
            </a:endParaRPr>
          </a:p>
          <a:p>
            <a:pPr algn="ctr" eaLnBrk="1" hangingPunct="1"/>
            <a:endParaRPr lang="fr-FR" sz="1600" b="1" dirty="0">
              <a:solidFill>
                <a:srgbClr val="6600CC"/>
              </a:solidFill>
            </a:endParaRP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ÉVOLUTION  </a:t>
            </a:r>
            <a:r>
              <a:rPr lang="fr-FR" sz="1600" b="1" dirty="0" smtClean="0">
                <a:solidFill>
                  <a:srgbClr val="6600CC"/>
                </a:solidFill>
              </a:rPr>
              <a:t>AU COURS DES  </a:t>
            </a:r>
            <a:r>
              <a:rPr lang="fr-FR" sz="1600" b="1" dirty="0">
                <a:solidFill>
                  <a:srgbClr val="6600CC"/>
                </a:solidFill>
              </a:rPr>
              <a:t>ANNEES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36154" y="5357813"/>
            <a:ext cx="8295706" cy="535531"/>
            <a:chOff x="336154" y="5357813"/>
            <a:chExt cx="8295706" cy="535531"/>
          </a:xfrm>
        </p:grpSpPr>
        <p:sp>
          <p:nvSpPr>
            <p:cNvPr id="53263" name="Text Box 15"/>
            <p:cNvSpPr txBox="1">
              <a:spLocks noChangeArrowheads="1"/>
            </p:cNvSpPr>
            <p:nvPr/>
          </p:nvSpPr>
          <p:spPr bwMode="auto">
            <a:xfrm>
              <a:off x="889996" y="5357813"/>
              <a:ext cx="7741864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Aft>
                  <a:spcPts val="1200"/>
                </a:spcAft>
              </a:pPr>
              <a:r>
                <a:rPr lang="fr-FR" sz="2400" b="1" dirty="0" smtClean="0">
                  <a:solidFill>
                    <a:srgbClr val="333399"/>
                  </a:solidFill>
                </a:rPr>
                <a:t>La </a:t>
              </a:r>
              <a:r>
                <a:rPr lang="fr-FR" sz="2400" b="1" dirty="0">
                  <a:solidFill>
                    <a:srgbClr val="333399"/>
                  </a:solidFill>
                </a:rPr>
                <a:t>cotisation </a:t>
              </a:r>
              <a:r>
                <a:rPr lang="fr-FR" sz="2400" b="1" dirty="0" smtClean="0">
                  <a:solidFill>
                    <a:srgbClr val="333399"/>
                  </a:solidFill>
                </a:rPr>
                <a:t>annuelle reste fixée </a:t>
              </a:r>
              <a:r>
                <a:rPr lang="fr-FR" sz="2400" b="1" dirty="0">
                  <a:solidFill>
                    <a:srgbClr val="333399"/>
                  </a:solidFill>
                </a:rPr>
                <a:t>à </a:t>
              </a:r>
              <a:r>
                <a:rPr lang="fr-FR" sz="2400" b="1" dirty="0" smtClean="0">
                  <a:solidFill>
                    <a:srgbClr val="333399"/>
                  </a:solidFill>
                </a:rPr>
                <a:t>113 € pour 2016 </a:t>
              </a:r>
            </a:p>
          </p:txBody>
        </p:sp>
        <p:sp>
          <p:nvSpPr>
            <p:cNvPr id="2" name="Flèche droite rayée 1"/>
            <p:cNvSpPr/>
            <p:nvPr/>
          </p:nvSpPr>
          <p:spPr>
            <a:xfrm>
              <a:off x="336154" y="5453955"/>
              <a:ext cx="360040" cy="288032"/>
            </a:xfrm>
            <a:prstGeom prst="stripedRightArrow">
              <a:avLst/>
            </a:prstGeom>
            <a:gradFill flip="none" rotWithShape="1">
              <a:gsLst>
                <a:gs pos="0">
                  <a:srgbClr val="002060"/>
                </a:gs>
                <a:gs pos="10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2514228" y="5909599"/>
            <a:ext cx="416434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i="1" dirty="0" smtClean="0">
                <a:solidFill>
                  <a:srgbClr val="333399"/>
                </a:solidFill>
              </a:rPr>
              <a:t>(La </a:t>
            </a:r>
            <a:r>
              <a:rPr lang="fr-FR" i="1" dirty="0">
                <a:solidFill>
                  <a:srgbClr val="333399"/>
                </a:solidFill>
              </a:rPr>
              <a:t>part reversée à la SFP est </a:t>
            </a:r>
            <a:r>
              <a:rPr lang="fr-FR" i="1" dirty="0" smtClean="0">
                <a:solidFill>
                  <a:srgbClr val="333399"/>
                </a:solidFill>
              </a:rPr>
              <a:t>de </a:t>
            </a:r>
            <a:r>
              <a:rPr lang="fr-FR" i="1" dirty="0">
                <a:solidFill>
                  <a:srgbClr val="333399"/>
                </a:solidFill>
              </a:rPr>
              <a:t>57 </a:t>
            </a:r>
            <a:r>
              <a:rPr lang="fr-FR" i="1" dirty="0" smtClean="0">
                <a:solidFill>
                  <a:srgbClr val="333399"/>
                </a:solidFill>
              </a:rPr>
              <a:t>€)</a:t>
            </a:r>
            <a:endParaRPr lang="fr-FR" i="1" dirty="0">
              <a:solidFill>
                <a:srgbClr val="3333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0481219">
            <a:off x="2003217" y="2710750"/>
            <a:ext cx="5515420" cy="601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lIns="91440" tIns="0" rIns="91440" bIns="108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fr-FR" sz="32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3200" b="1" u="sng" dirty="0" smtClean="0">
                <a:ln w="11430"/>
                <a:solidFill>
                  <a:srgbClr val="AC03B9"/>
                </a:solidFill>
              </a:rPr>
              <a:t>Approbation du budget ?</a:t>
            </a:r>
            <a:r>
              <a:rPr lang="fr-FR" sz="32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fr-FR" sz="4000" b="1" dirty="0">
              <a:ln w="11430"/>
              <a:solidFill>
                <a:srgbClr val="AC03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38163" y="1844824"/>
            <a:ext cx="80581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8000"/>
                </a:solidFill>
              </a:rPr>
              <a:t>Remerciements </a:t>
            </a:r>
            <a:r>
              <a:rPr lang="fr-FR" sz="2000" b="1" dirty="0" smtClean="0">
                <a:solidFill>
                  <a:srgbClr val="008000"/>
                </a:solidFill>
              </a:rPr>
              <a:t>à</a:t>
            </a:r>
            <a:endParaRPr lang="fr-FR" sz="2000" b="1" dirty="0">
              <a:solidFill>
                <a:srgbClr val="008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2000" dirty="0"/>
              <a:t>tous nos Orateurs, Organisateurs</a:t>
            </a:r>
          </a:p>
          <a:p>
            <a:pPr algn="ctr">
              <a:lnSpc>
                <a:spcPct val="200000"/>
              </a:lnSpc>
            </a:pPr>
            <a:r>
              <a:rPr lang="fr-FR" sz="2000" dirty="0">
                <a:solidFill>
                  <a:srgbClr val="008000"/>
                </a:solidFill>
              </a:rPr>
              <a:t>et à </a:t>
            </a:r>
          </a:p>
          <a:p>
            <a:pPr algn="ctr">
              <a:lnSpc>
                <a:spcPct val="150000"/>
              </a:lnSpc>
            </a:pPr>
            <a:r>
              <a:rPr lang="fr-FR" sz="2000" dirty="0" err="1" smtClean="0"/>
              <a:t>Buehler</a:t>
            </a:r>
            <a:r>
              <a:rPr lang="fr-FR" sz="2000" dirty="0" smtClean="0"/>
              <a:t>, </a:t>
            </a:r>
            <a:r>
              <a:rPr lang="fr-FR" sz="2000" dirty="0" err="1"/>
              <a:t>Cameca</a:t>
            </a:r>
            <a:r>
              <a:rPr lang="fr-FR" sz="2000" dirty="0"/>
              <a:t>, </a:t>
            </a:r>
            <a:r>
              <a:rPr lang="fr-FR" sz="2000" dirty="0" smtClean="0"/>
              <a:t>Carl-Zeiss, Eden-Instruments, </a:t>
            </a:r>
            <a:r>
              <a:rPr lang="fr-FR" sz="2000" dirty="0" err="1" smtClean="0"/>
              <a:t>Elexience</a:t>
            </a:r>
            <a:r>
              <a:rPr lang="fr-FR" sz="2000" dirty="0"/>
              <a:t>,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FEI-</a:t>
            </a:r>
            <a:r>
              <a:rPr lang="fr-FR" sz="2000" dirty="0" err="1" smtClean="0"/>
              <a:t>Company</a:t>
            </a:r>
            <a:r>
              <a:rPr lang="fr-FR" sz="2000" dirty="0"/>
              <a:t>, </a:t>
            </a:r>
            <a:r>
              <a:rPr lang="fr-FR" sz="2000" dirty="0" err="1" smtClean="0"/>
              <a:t>Gatan</a:t>
            </a:r>
            <a:r>
              <a:rPr lang="fr-FR" sz="2000" dirty="0"/>
              <a:t>, </a:t>
            </a:r>
            <a:r>
              <a:rPr lang="fr-FR" sz="2000" dirty="0" err="1"/>
              <a:t>Jeol</a:t>
            </a:r>
            <a:r>
              <a:rPr lang="fr-FR" sz="2000" dirty="0"/>
              <a:t>, </a:t>
            </a:r>
            <a:r>
              <a:rPr lang="fr-FR" sz="2000" dirty="0" err="1"/>
              <a:t>Leica</a:t>
            </a:r>
            <a:r>
              <a:rPr lang="fr-FR" sz="2000" dirty="0"/>
              <a:t>, </a:t>
            </a:r>
            <a:r>
              <a:rPr lang="fr-FR" sz="2000" dirty="0" err="1" smtClean="0"/>
              <a:t>MicroMecha</a:t>
            </a:r>
            <a:r>
              <a:rPr lang="fr-FR" sz="2000" dirty="0" smtClean="0"/>
              <a:t>, </a:t>
            </a:r>
            <a:r>
              <a:rPr lang="fr-FR" sz="2000" dirty="0" err="1" smtClean="0"/>
              <a:t>Newtec</a:t>
            </a:r>
            <a:r>
              <a:rPr lang="fr-FR" sz="2000" dirty="0" smtClean="0"/>
              <a:t>, </a:t>
            </a:r>
            <a:br>
              <a:rPr lang="fr-FR" sz="2000" dirty="0" smtClean="0"/>
            </a:br>
            <a:r>
              <a:rPr lang="fr-FR" sz="2000" dirty="0" smtClean="0"/>
              <a:t>Oxford-Instruments</a:t>
            </a:r>
            <a:r>
              <a:rPr lang="fr-FR" sz="2000" dirty="0"/>
              <a:t>, </a:t>
            </a:r>
            <a:r>
              <a:rPr lang="fr-FR" sz="2000" dirty="0" err="1"/>
              <a:t>SAMx</a:t>
            </a:r>
            <a:r>
              <a:rPr lang="fr-FR" sz="2000" baseline="30000" dirty="0"/>
              <a:t>+</a:t>
            </a:r>
            <a:r>
              <a:rPr lang="fr-FR" sz="2000" dirty="0"/>
              <a:t>, Synergie4, </a:t>
            </a:r>
            <a:r>
              <a:rPr lang="fr-FR" sz="2000" dirty="0" err="1" smtClean="0"/>
              <a:t>Tescan</a:t>
            </a:r>
            <a:r>
              <a:rPr lang="fr-FR" sz="2000" dirty="0" smtClean="0"/>
              <a:t>-Orsay-France</a:t>
            </a:r>
          </a:p>
          <a:p>
            <a:pPr algn="ctr">
              <a:spcBef>
                <a:spcPct val="80000"/>
              </a:spcBef>
            </a:pPr>
            <a:r>
              <a:rPr lang="fr-FR" sz="2000" b="1" dirty="0" smtClean="0">
                <a:solidFill>
                  <a:srgbClr val="008000"/>
                </a:solidFill>
              </a:rPr>
              <a:t>et </a:t>
            </a:r>
            <a:r>
              <a:rPr lang="fr-FR" sz="2000" b="1" dirty="0">
                <a:solidFill>
                  <a:srgbClr val="008000"/>
                </a:solidFill>
              </a:rPr>
              <a:t>à vous tous ici présents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49275"/>
            <a:ext cx="623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79388" y="3105150"/>
            <a:ext cx="8640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003399"/>
                </a:solidFill>
              </a:rPr>
              <a:t>Merci de votre attention</a:t>
            </a:r>
            <a:endParaRPr lang="fr-FR" sz="280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282950" y="4924425"/>
            <a:ext cx="2609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u="sng">
                <a:solidFill>
                  <a:srgbClr val="3333FF"/>
                </a:solidFill>
              </a:rPr>
              <a:t>http://www.gn-meba.org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65717" y="2564904"/>
            <a:ext cx="760304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ELECTION DU CONSEIL D’ADMINISTRATION</a:t>
            </a:r>
            <a:endParaRPr lang="fr-FR" sz="2400" u="sng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VOTE DU 30 NOVEMBRE 2015</a:t>
            </a:r>
            <a:endParaRPr lang="fr-FR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297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5148064" y="3140968"/>
            <a:ext cx="3990195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sz="1600" i="1" dirty="0" smtClean="0">
                <a:solidFill>
                  <a:srgbClr val="008000"/>
                </a:solidFill>
              </a:rPr>
              <a:t>                       et </a:t>
            </a:r>
            <a:r>
              <a:rPr lang="fr-FR" sz="1600" i="1" dirty="0">
                <a:solidFill>
                  <a:srgbClr val="008000"/>
                </a:solidFill>
              </a:rPr>
              <a:t>aussi </a:t>
            </a:r>
            <a:endParaRPr lang="fr-FR" sz="1600" i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</a:pPr>
            <a:endParaRPr lang="fr-FR" sz="16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Philippe </a:t>
            </a:r>
            <a:r>
              <a:rPr lang="fr-FR" sz="1600" dirty="0" err="1" smtClean="0">
                <a:solidFill>
                  <a:srgbClr val="008000"/>
                </a:solidFill>
              </a:rPr>
              <a:t>Hallegot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(L’</a:t>
            </a:r>
            <a:r>
              <a:rPr lang="fr-FR" sz="1400" i="1" dirty="0" err="1" smtClean="0">
                <a:solidFill>
                  <a:srgbClr val="008000"/>
                </a:solidFill>
              </a:rPr>
              <a:t>Oreal</a:t>
            </a:r>
            <a:r>
              <a:rPr lang="fr-FR" sz="1400" i="1" dirty="0" smtClean="0">
                <a:solidFill>
                  <a:srgbClr val="008000"/>
                </a:solidFill>
              </a:rPr>
              <a:t>)</a:t>
            </a:r>
            <a:endParaRPr lang="fr-FR" sz="14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Alain </a:t>
            </a:r>
            <a:r>
              <a:rPr lang="fr-FR" sz="1600" dirty="0" err="1" smtClean="0">
                <a:solidFill>
                  <a:srgbClr val="008000"/>
                </a:solidFill>
              </a:rPr>
              <a:t>Jadin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(CERTECH)</a:t>
            </a:r>
            <a:endParaRPr lang="fr-FR" sz="1600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err="1">
                <a:solidFill>
                  <a:srgbClr val="008000"/>
                </a:solidFill>
              </a:rPr>
              <a:t>Lahcen</a:t>
            </a: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err="1" smtClean="0">
                <a:solidFill>
                  <a:srgbClr val="008000"/>
                </a:solidFill>
              </a:rPr>
              <a:t>Khouchaf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(Mines Douai)</a:t>
            </a:r>
            <a:endParaRPr lang="fr-FR" sz="14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Jean-Pierre </a:t>
            </a:r>
            <a:r>
              <a:rPr lang="fr-FR" sz="1600" dirty="0" err="1" smtClean="0">
                <a:solidFill>
                  <a:srgbClr val="008000"/>
                </a:solidFill>
              </a:rPr>
              <a:t>Lechaire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(retraité UPMC)</a:t>
            </a:r>
            <a:endParaRPr lang="fr-FR" sz="1600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Christian </a:t>
            </a:r>
            <a:r>
              <a:rPr lang="fr-FR" sz="1600" dirty="0" smtClean="0">
                <a:solidFill>
                  <a:srgbClr val="008000"/>
                </a:solidFill>
              </a:rPr>
              <a:t>Mathieu </a:t>
            </a:r>
            <a:r>
              <a:rPr lang="fr-FR" sz="1400" i="1" dirty="0" smtClean="0">
                <a:solidFill>
                  <a:srgbClr val="008000"/>
                </a:solidFill>
              </a:rPr>
              <a:t>(</a:t>
            </a:r>
            <a:r>
              <a:rPr lang="fr-FR" sz="1400" i="1" dirty="0" err="1" smtClean="0">
                <a:solidFill>
                  <a:srgbClr val="008000"/>
                </a:solidFill>
              </a:rPr>
              <a:t>Univ</a:t>
            </a:r>
            <a:r>
              <a:rPr lang="fr-FR" sz="1400" i="1" dirty="0" smtClean="0">
                <a:solidFill>
                  <a:srgbClr val="008000"/>
                </a:solidFill>
              </a:rPr>
              <a:t>. Artois)</a:t>
            </a:r>
            <a:endParaRPr lang="fr-FR" sz="14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Jacky </a:t>
            </a:r>
            <a:r>
              <a:rPr lang="fr-FR" sz="1600" dirty="0" err="1" smtClean="0">
                <a:solidFill>
                  <a:srgbClr val="008000"/>
                </a:solidFill>
              </a:rPr>
              <a:t>Ruste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(retraité EDF)</a:t>
            </a:r>
            <a:endParaRPr lang="fr-FR" sz="1600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smtClean="0">
                <a:solidFill>
                  <a:srgbClr val="008000"/>
                </a:solidFill>
              </a:rPr>
              <a:t>Guillaume </a:t>
            </a:r>
            <a:r>
              <a:rPr lang="fr-FR" sz="1600" dirty="0" err="1" smtClean="0">
                <a:solidFill>
                  <a:srgbClr val="008000"/>
                </a:solidFill>
              </a:rPr>
              <a:t>Wille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(BRGM)</a:t>
            </a:r>
            <a:endParaRPr lang="fr-FR" sz="1600" dirty="0">
              <a:solidFill>
                <a:srgbClr val="008000"/>
              </a:solidFill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900113" y="188913"/>
            <a:ext cx="70564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4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L’actuel </a:t>
            </a: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Conseil d’Administration </a:t>
            </a:r>
            <a:endParaRPr lang="fr-FR" sz="2400" u="sng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du GN-MEBA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 smtClean="0">
                <a:solidFill>
                  <a:srgbClr val="008000"/>
                </a:solidFill>
              </a:rPr>
              <a:t>(selon le vote </a:t>
            </a:r>
            <a:r>
              <a:rPr lang="fr-FR" sz="2400" dirty="0">
                <a:solidFill>
                  <a:srgbClr val="008000"/>
                </a:solidFill>
              </a:rPr>
              <a:t>du </a:t>
            </a:r>
            <a:r>
              <a:rPr lang="fr-FR" sz="2400" dirty="0" smtClean="0">
                <a:solidFill>
                  <a:srgbClr val="008000"/>
                </a:solidFill>
              </a:rPr>
              <a:t>4 décembre 2014)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9036" y="2708920"/>
            <a:ext cx="5747100" cy="316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600" i="1" dirty="0">
                <a:solidFill>
                  <a:srgbClr val="008000"/>
                </a:solidFill>
              </a:rPr>
              <a:t> président :</a:t>
            </a:r>
            <a:r>
              <a:rPr lang="fr-FR" sz="1600" dirty="0">
                <a:solidFill>
                  <a:srgbClr val="008000"/>
                </a:solidFill>
              </a:rPr>
              <a:t>           </a:t>
            </a:r>
            <a:r>
              <a:rPr lang="fr-FR" sz="1600" dirty="0" smtClean="0">
                <a:solidFill>
                  <a:srgbClr val="008000"/>
                </a:solidFill>
              </a:rPr>
              <a:t>    </a:t>
            </a:r>
            <a:r>
              <a:rPr lang="fr-FR" sz="1600" dirty="0">
                <a:solidFill>
                  <a:srgbClr val="008000"/>
                </a:solidFill>
              </a:rPr>
              <a:t>François </a:t>
            </a:r>
            <a:r>
              <a:rPr lang="fr-FR" sz="1600" dirty="0" err="1" smtClean="0">
                <a:solidFill>
                  <a:srgbClr val="008000"/>
                </a:solidFill>
              </a:rPr>
              <a:t>Brisset</a:t>
            </a: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</a:t>
            </a:r>
            <a:r>
              <a:rPr lang="fr-FR" sz="1400" i="1" dirty="0" err="1" smtClean="0">
                <a:solidFill>
                  <a:srgbClr val="008000"/>
                </a:solidFill>
              </a:rPr>
              <a:t>Univ</a:t>
            </a:r>
            <a:r>
              <a:rPr lang="fr-FR" sz="1400" i="1" dirty="0" smtClean="0">
                <a:solidFill>
                  <a:srgbClr val="008000"/>
                </a:solidFill>
              </a:rPr>
              <a:t>. Paris Sud)</a:t>
            </a:r>
            <a:endParaRPr lang="fr-FR" sz="1400" i="1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600" i="1" dirty="0">
                <a:solidFill>
                  <a:srgbClr val="008000"/>
                </a:solidFill>
              </a:rPr>
              <a:t> vice-présidents :  </a:t>
            </a:r>
            <a:r>
              <a:rPr lang="fr-FR" sz="1600" i="1" dirty="0" smtClean="0">
                <a:solidFill>
                  <a:srgbClr val="008000"/>
                </a:solidFill>
              </a:rPr>
              <a:t>   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600" dirty="0">
                <a:solidFill>
                  <a:srgbClr val="008000"/>
                </a:solidFill>
              </a:rPr>
              <a:t>Florence </a:t>
            </a:r>
            <a:r>
              <a:rPr lang="fr-FR" sz="1600" dirty="0" err="1" smtClean="0">
                <a:solidFill>
                  <a:srgbClr val="008000"/>
                </a:solidFill>
              </a:rPr>
              <a:t>Robaut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600" i="1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(CMTC Grenoble)</a:t>
            </a:r>
            <a:r>
              <a:rPr lang="fr-FR" sz="1600" dirty="0">
                <a:solidFill>
                  <a:srgbClr val="008000"/>
                </a:solidFill>
              </a:rPr>
              <a:t/>
            </a:r>
            <a:br>
              <a:rPr lang="fr-FR" sz="1600" dirty="0">
                <a:solidFill>
                  <a:srgbClr val="008000"/>
                </a:solidFill>
              </a:rPr>
            </a:br>
            <a:r>
              <a:rPr lang="fr-FR" sz="1600" dirty="0">
                <a:solidFill>
                  <a:srgbClr val="008000"/>
                </a:solidFill>
              </a:rPr>
              <a:t>                              </a:t>
            </a:r>
            <a:r>
              <a:rPr lang="fr-FR" sz="1600" dirty="0" smtClean="0">
                <a:solidFill>
                  <a:srgbClr val="008000"/>
                </a:solidFill>
              </a:rPr>
              <a:t>    </a:t>
            </a:r>
            <a:r>
              <a:rPr lang="fr-FR" sz="1600" dirty="0">
                <a:solidFill>
                  <a:srgbClr val="008000"/>
                </a:solidFill>
              </a:rPr>
              <a:t>Philippe </a:t>
            </a:r>
            <a:r>
              <a:rPr lang="fr-FR" sz="1600" dirty="0" err="1" smtClean="0">
                <a:solidFill>
                  <a:srgbClr val="008000"/>
                </a:solidFill>
              </a:rPr>
              <a:t>Jonnard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(UPMC Paris)</a:t>
            </a:r>
            <a:endParaRPr lang="fr-FR" sz="1400" i="1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fr-FR" sz="1600" i="1" dirty="0">
                <a:solidFill>
                  <a:srgbClr val="008000"/>
                </a:solidFill>
              </a:rPr>
              <a:t> trésorière :</a:t>
            </a:r>
            <a:r>
              <a:rPr lang="fr-FR" sz="1600" dirty="0">
                <a:solidFill>
                  <a:srgbClr val="008000"/>
                </a:solidFill>
              </a:rPr>
              <a:t>            </a:t>
            </a:r>
            <a:r>
              <a:rPr lang="fr-FR" sz="1600" dirty="0" smtClean="0">
                <a:solidFill>
                  <a:srgbClr val="008000"/>
                </a:solidFill>
              </a:rPr>
              <a:t>   </a:t>
            </a:r>
            <a:r>
              <a:rPr lang="fr-FR" sz="1600" dirty="0">
                <a:solidFill>
                  <a:srgbClr val="008000"/>
                </a:solidFill>
              </a:rPr>
              <a:t>Monique </a:t>
            </a:r>
            <a:r>
              <a:rPr lang="fr-FR" sz="1600" dirty="0" smtClean="0">
                <a:solidFill>
                  <a:srgbClr val="008000"/>
                </a:solidFill>
              </a:rPr>
              <a:t>Repoux </a:t>
            </a:r>
            <a:r>
              <a:rPr lang="fr-FR" sz="1400" i="1" dirty="0" smtClean="0">
                <a:solidFill>
                  <a:srgbClr val="008000"/>
                </a:solidFill>
              </a:rPr>
              <a:t>(retraitée ENSMP 06)</a:t>
            </a:r>
            <a:endParaRPr lang="fr-FR" sz="1600" i="1" dirty="0" smtClean="0">
              <a:solidFill>
                <a:srgbClr val="008000"/>
              </a:solidFill>
            </a:endParaRP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smtClean="0">
                <a:solidFill>
                  <a:srgbClr val="008000"/>
                </a:solidFill>
              </a:rPr>
              <a:t>trésorière adjointe : </a:t>
            </a:r>
            <a:r>
              <a:rPr lang="fr-FR" sz="1600" dirty="0">
                <a:solidFill>
                  <a:srgbClr val="008000"/>
                </a:solidFill>
              </a:rPr>
              <a:t>Christine </a:t>
            </a:r>
            <a:r>
              <a:rPr lang="fr-FR" sz="1600" dirty="0" smtClean="0">
                <a:solidFill>
                  <a:srgbClr val="008000"/>
                </a:solidFill>
              </a:rPr>
              <a:t>Gendarme </a:t>
            </a:r>
            <a:r>
              <a:rPr lang="fr-FR" sz="1400" i="1" dirty="0" smtClean="0">
                <a:solidFill>
                  <a:srgbClr val="008000"/>
                </a:solidFill>
              </a:rPr>
              <a:t>(IJL Nancy)</a:t>
            </a:r>
            <a:endParaRPr lang="fr-FR" sz="1400" i="1" dirty="0">
              <a:solidFill>
                <a:srgbClr val="008000"/>
              </a:solidFill>
            </a:endParaRP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600" i="1" dirty="0">
                <a:solidFill>
                  <a:srgbClr val="008000"/>
                </a:solidFill>
              </a:rPr>
              <a:t> secrétaire </a:t>
            </a:r>
            <a:r>
              <a:rPr lang="fr-FR" sz="1600" i="1" dirty="0" smtClean="0">
                <a:solidFill>
                  <a:srgbClr val="008000"/>
                </a:solidFill>
              </a:rPr>
              <a:t>:              </a:t>
            </a:r>
            <a:r>
              <a:rPr lang="fr-FR" sz="1600" dirty="0">
                <a:solidFill>
                  <a:srgbClr val="008000"/>
                </a:solidFill>
              </a:rPr>
              <a:t>Denis </a:t>
            </a:r>
            <a:r>
              <a:rPr lang="fr-FR" sz="1600" dirty="0" smtClean="0">
                <a:solidFill>
                  <a:srgbClr val="008000"/>
                </a:solidFill>
              </a:rPr>
              <a:t>Boivin </a:t>
            </a:r>
            <a:r>
              <a:rPr lang="fr-FR" sz="1400" i="1" dirty="0" smtClean="0">
                <a:solidFill>
                  <a:srgbClr val="008000"/>
                </a:solidFill>
              </a:rPr>
              <a:t>(</a:t>
            </a:r>
            <a:r>
              <a:rPr lang="fr-FR" sz="1400" i="1" dirty="0" err="1" smtClean="0">
                <a:solidFill>
                  <a:srgbClr val="008000"/>
                </a:solidFill>
              </a:rPr>
              <a:t>Onera</a:t>
            </a:r>
            <a:r>
              <a:rPr lang="fr-FR" sz="1400" i="1" dirty="0" smtClean="0">
                <a:solidFill>
                  <a:srgbClr val="008000"/>
                </a:solidFill>
              </a:rPr>
              <a:t>)</a:t>
            </a:r>
            <a:endParaRPr lang="fr-FR" sz="1400" i="1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600" i="1" dirty="0">
                <a:solidFill>
                  <a:srgbClr val="008000"/>
                </a:solidFill>
              </a:rPr>
              <a:t> secrétaire adjoint </a:t>
            </a:r>
            <a:r>
              <a:rPr lang="fr-FR" sz="1600" i="1" dirty="0" smtClean="0">
                <a:solidFill>
                  <a:srgbClr val="008000"/>
                </a:solidFill>
              </a:rPr>
              <a:t>:  </a:t>
            </a:r>
            <a:r>
              <a:rPr lang="fr-FR" sz="1600" dirty="0" smtClean="0">
                <a:solidFill>
                  <a:srgbClr val="008000"/>
                </a:solidFill>
              </a:rPr>
              <a:t> Marie-Eline Couturier </a:t>
            </a:r>
            <a:r>
              <a:rPr lang="fr-FR" sz="1400" i="1" dirty="0" smtClean="0">
                <a:solidFill>
                  <a:srgbClr val="008000"/>
                </a:solidFill>
              </a:rPr>
              <a:t>(SFC)</a:t>
            </a: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400" i="1" dirty="0">
                <a:solidFill>
                  <a:srgbClr val="008000"/>
                </a:solidFill>
              </a:rPr>
              <a:t> </a:t>
            </a:r>
            <a:r>
              <a:rPr lang="fr-FR" sz="1600" i="1" dirty="0" smtClean="0">
                <a:solidFill>
                  <a:srgbClr val="008000"/>
                </a:solidFill>
              </a:rPr>
              <a:t>webmaster :</a:t>
            </a:r>
            <a:r>
              <a:rPr lang="fr-FR" sz="1400" i="1" dirty="0" smtClean="0">
                <a:solidFill>
                  <a:srgbClr val="008000"/>
                </a:solidFill>
              </a:rPr>
              <a:t>               </a:t>
            </a:r>
            <a:r>
              <a:rPr lang="fr-FR" sz="1600" dirty="0">
                <a:solidFill>
                  <a:srgbClr val="008000"/>
                </a:solidFill>
              </a:rPr>
              <a:t>Fabrice </a:t>
            </a:r>
            <a:r>
              <a:rPr lang="fr-FR" sz="1600" dirty="0" err="1">
                <a:solidFill>
                  <a:srgbClr val="008000"/>
                </a:solidFill>
              </a:rPr>
              <a:t>Gaslain</a:t>
            </a: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400" i="1" dirty="0">
                <a:solidFill>
                  <a:srgbClr val="008000"/>
                </a:solidFill>
              </a:rPr>
              <a:t>(ENSMP Evry)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fr-FR" sz="14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fr-FR" sz="1600" dirty="0">
                <a:solidFill>
                  <a:srgbClr val="008000"/>
                </a:solidFill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900113" y="188913"/>
            <a:ext cx="7056437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ts val="12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Le conseil d’administration du </a:t>
            </a: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GN-MEBA</a:t>
            </a:r>
          </a:p>
          <a:p>
            <a:pPr algn="ctr" eaLnBrk="1" hangingPunct="1">
              <a:lnSpc>
                <a:spcPct val="120000"/>
              </a:lnSpc>
              <a:spcAft>
                <a:spcPts val="0"/>
              </a:spcAft>
            </a:pP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soumis au vote du 30 Novembre 2015</a:t>
            </a:r>
            <a:endParaRPr lang="fr-FR" sz="2400" u="sng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95536" y="1740670"/>
            <a:ext cx="3441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b="1" dirty="0">
                <a:solidFill>
                  <a:srgbClr val="008000"/>
                </a:solidFill>
              </a:rPr>
              <a:t>Se représentent  aujourd’hui </a:t>
            </a:r>
            <a:r>
              <a:rPr lang="fr-FR" dirty="0" smtClean="0">
                <a:solidFill>
                  <a:srgbClr val="008000"/>
                </a:solidFill>
              </a:rPr>
              <a:t>:</a:t>
            </a:r>
            <a:endParaRPr lang="fr-FR" i="1" dirty="0">
              <a:solidFill>
                <a:srgbClr val="008000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67544" y="2125071"/>
            <a:ext cx="4980513" cy="2456057"/>
            <a:chOff x="467544" y="2125071"/>
            <a:chExt cx="4980513" cy="2456057"/>
          </a:xfrm>
        </p:grpSpPr>
        <p:sp>
          <p:nvSpPr>
            <p:cNvPr id="28674" name="Text Box 6"/>
            <p:cNvSpPr txBox="1">
              <a:spLocks noChangeArrowheads="1"/>
            </p:cNvSpPr>
            <p:nvPr/>
          </p:nvSpPr>
          <p:spPr bwMode="auto">
            <a:xfrm>
              <a:off x="467544" y="2125071"/>
              <a:ext cx="2250937" cy="245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Denis Boivin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François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Brisset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Marie-Eline</a:t>
              </a:r>
              <a:r>
                <a:rPr lang="fr-FR" sz="1600" dirty="0" smtClean="0">
                  <a:solidFill>
                    <a:srgbClr val="008000"/>
                  </a:solidFill>
                </a:rPr>
                <a:t> </a:t>
              </a:r>
              <a:r>
                <a:rPr lang="fr-FR" sz="1600" dirty="0">
                  <a:solidFill>
                    <a:srgbClr val="008000"/>
                  </a:solidFill>
                </a:rPr>
                <a:t>Couturier</a:t>
              </a: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</a:t>
              </a:r>
              <a:r>
                <a:rPr lang="fr-FR" sz="1600" dirty="0" smtClean="0">
                  <a:solidFill>
                    <a:srgbClr val="008000"/>
                  </a:solidFill>
                </a:rPr>
                <a:t>Fabrice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Gaslain</a:t>
              </a:r>
              <a:endParaRPr lang="fr-FR" sz="1600" dirty="0" smtClean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Christine </a:t>
              </a:r>
              <a:r>
                <a:rPr lang="fr-FR" sz="1600" dirty="0">
                  <a:solidFill>
                    <a:srgbClr val="008000"/>
                  </a:solidFill>
                </a:rPr>
                <a:t>Gendarme</a:t>
              </a: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Philippe </a:t>
              </a:r>
              <a:r>
                <a:rPr lang="fr-FR" sz="1600" dirty="0" err="1">
                  <a:solidFill>
                    <a:srgbClr val="008000"/>
                  </a:solidFill>
                </a:rPr>
                <a:t>Hallegot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Alain </a:t>
              </a:r>
              <a:r>
                <a:rPr lang="fr-FR" sz="1600" dirty="0" err="1">
                  <a:solidFill>
                    <a:srgbClr val="008000"/>
                  </a:solidFill>
                </a:rPr>
                <a:t>Jadin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Philippe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Jonnard</a:t>
              </a:r>
              <a:endParaRPr lang="fr-FR" sz="1600" dirty="0">
                <a:solidFill>
                  <a:srgbClr val="008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0009" y="2125071"/>
              <a:ext cx="2718048" cy="2197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dirty="0" smtClean="0">
                  <a:solidFill>
                    <a:srgbClr val="008000"/>
                  </a:solidFill>
                </a:rPr>
                <a:t>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Lahcen</a:t>
              </a:r>
              <a:r>
                <a:rPr lang="fr-FR" sz="1600" dirty="0" smtClean="0">
                  <a:solidFill>
                    <a:srgbClr val="008000"/>
                  </a:solidFill>
                </a:rPr>
                <a:t> </a:t>
              </a:r>
              <a:r>
                <a:rPr lang="fr-FR" sz="1600" dirty="0" err="1">
                  <a:solidFill>
                    <a:srgbClr val="008000"/>
                  </a:solidFill>
                </a:rPr>
                <a:t>Khouchaf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Jean-Pierre </a:t>
              </a:r>
              <a:r>
                <a:rPr lang="fr-FR" sz="1600" dirty="0" err="1">
                  <a:solidFill>
                    <a:srgbClr val="008000"/>
                  </a:solidFill>
                </a:rPr>
                <a:t>Lechaire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Christian Mathieu</a:t>
              </a: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Monique </a:t>
              </a:r>
              <a:r>
                <a:rPr lang="fr-FR" sz="1600" dirty="0" err="1">
                  <a:solidFill>
                    <a:srgbClr val="008000"/>
                  </a:solidFill>
                </a:rPr>
                <a:t>Repoux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Florence </a:t>
              </a:r>
              <a:r>
                <a:rPr lang="fr-FR" sz="1600" dirty="0" err="1">
                  <a:solidFill>
                    <a:srgbClr val="008000"/>
                  </a:solidFill>
                </a:rPr>
                <a:t>Robaut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Jacky </a:t>
              </a:r>
              <a:r>
                <a:rPr lang="fr-FR" sz="1600" dirty="0" err="1">
                  <a:solidFill>
                    <a:srgbClr val="008000"/>
                  </a:solidFill>
                </a:rPr>
                <a:t>Ruste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Guillaume </a:t>
              </a:r>
              <a:r>
                <a:rPr lang="fr-FR" sz="1600" dirty="0" err="1">
                  <a:solidFill>
                    <a:srgbClr val="008000"/>
                  </a:solidFill>
                </a:rPr>
                <a:t>Wille</a:t>
              </a:r>
              <a:endParaRPr lang="fr-FR" sz="1600" dirty="0">
                <a:solidFill>
                  <a:srgbClr val="008000"/>
                </a:solidFill>
              </a:endParaRPr>
            </a:p>
          </p:txBody>
        </p:sp>
      </p:grpSp>
      <p:sp>
        <p:nvSpPr>
          <p:cNvPr id="4" name="Explosion 2 3"/>
          <p:cNvSpPr/>
          <p:nvPr/>
        </p:nvSpPr>
        <p:spPr>
          <a:xfrm>
            <a:off x="3995936" y="3464479"/>
            <a:ext cx="4988450" cy="2957245"/>
          </a:xfrm>
          <a:prstGeom prst="irregularSeal2">
            <a:avLst/>
          </a:prstGeom>
          <a:gradFill flip="none" rotWithShape="1">
            <a:gsLst>
              <a:gs pos="100000">
                <a:srgbClr val="003300"/>
              </a:gs>
              <a:gs pos="65000">
                <a:srgbClr val="0B4F0A"/>
              </a:gs>
              <a:gs pos="46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fr-FR" b="1" i="1" dirty="0">
                <a:solidFill>
                  <a:schemeClr val="bg1"/>
                </a:solidFill>
              </a:rPr>
              <a:t>Approbation par</a:t>
            </a:r>
          </a:p>
          <a:p>
            <a:pPr algn="ctr">
              <a:lnSpc>
                <a:spcPct val="125000"/>
              </a:lnSpc>
            </a:pPr>
            <a:r>
              <a:rPr lang="fr-FR" b="1" i="1" dirty="0">
                <a:solidFill>
                  <a:schemeClr val="bg1"/>
                </a:solidFill>
              </a:rPr>
              <a:t>l’assemblée générale ?</a:t>
            </a:r>
          </a:p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794419" y="174067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008000"/>
                </a:solidFill>
              </a:rPr>
              <a:t>les mêmes !</a:t>
            </a:r>
            <a:endParaRPr lang="fr-FR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4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728335" y="1233626"/>
            <a:ext cx="5759338" cy="52322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Merci de votre attention</a:t>
            </a:r>
            <a:endParaRPr lang="fr-FR" sz="28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1728004" y="6372036"/>
            <a:ext cx="5760000" cy="369332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b="1" u="sng" dirty="0">
                <a:solidFill>
                  <a:srgbClr val="008000"/>
                </a:solidFill>
              </a:rPr>
              <a:t>http://www.gn-meba.org</a:t>
            </a:r>
          </a:p>
        </p:txBody>
      </p:sp>
      <p:pic>
        <p:nvPicPr>
          <p:cNvPr id="10" name="Picture 2" descr="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57" y="116632"/>
            <a:ext cx="623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gner un rectangle avec un coin diagonal 1"/>
          <p:cNvSpPr/>
          <p:nvPr/>
        </p:nvSpPr>
        <p:spPr>
          <a:xfrm flipH="1">
            <a:off x="395536" y="1844824"/>
            <a:ext cx="8280920" cy="4296965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30000"/>
              </a:lnSpc>
              <a:spcAft>
                <a:spcPts val="3000"/>
              </a:spcAft>
            </a:pPr>
            <a:endParaRPr lang="fr-FR" b="1" u="sng" dirty="0" smtClean="0">
              <a:solidFill>
                <a:srgbClr val="008000"/>
              </a:solidFill>
            </a:endParaRPr>
          </a:p>
          <a:p>
            <a:pPr algn="ctr" eaLnBrk="1" hangingPunct="1">
              <a:lnSpc>
                <a:spcPct val="130000"/>
              </a:lnSpc>
              <a:spcAft>
                <a:spcPts val="3000"/>
              </a:spcAft>
            </a:pPr>
            <a:r>
              <a:rPr lang="fr-FR" sz="2000" b="1" u="sng" dirty="0" smtClean="0">
                <a:solidFill>
                  <a:srgbClr val="008000"/>
                </a:solidFill>
              </a:rPr>
              <a:t>Prochains </a:t>
            </a:r>
            <a:r>
              <a:rPr lang="fr-FR" sz="2000" b="1" u="sng" dirty="0">
                <a:solidFill>
                  <a:srgbClr val="008000"/>
                </a:solidFill>
              </a:rPr>
              <a:t>rendez-vous </a:t>
            </a:r>
            <a:r>
              <a:rPr lang="fr-FR" sz="2000" b="1" dirty="0" smtClean="0">
                <a:solidFill>
                  <a:srgbClr val="008000"/>
                </a:solidFill>
              </a:rPr>
              <a:t>:</a:t>
            </a:r>
            <a:endParaRPr lang="fr-FR" sz="2000" b="1" dirty="0">
              <a:solidFill>
                <a:srgbClr val="008000"/>
              </a:solidFill>
            </a:endParaRPr>
          </a:p>
          <a:p>
            <a:pPr marL="180000" indent="-180000" algn="ctr" eaLnBrk="1" hangingPunct="1">
              <a:lnSpc>
                <a:spcPct val="13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</a:rPr>
              <a:t>les </a:t>
            </a:r>
            <a:r>
              <a:rPr lang="fr-FR" b="1" dirty="0">
                <a:solidFill>
                  <a:srgbClr val="008000"/>
                </a:solidFill>
              </a:rPr>
              <a:t>8-11 mai 2016 </a:t>
            </a:r>
            <a:r>
              <a:rPr lang="fr-FR" dirty="0">
                <a:solidFill>
                  <a:srgbClr val="008000"/>
                </a:solidFill>
              </a:rPr>
              <a:t>au </a:t>
            </a:r>
            <a:r>
              <a:rPr lang="fr-FR" b="1" dirty="0">
                <a:solidFill>
                  <a:srgbClr val="008000"/>
                </a:solidFill>
              </a:rPr>
              <a:t>CEA  Marcoule</a:t>
            </a:r>
            <a:r>
              <a:rPr lang="fr-FR" dirty="0">
                <a:solidFill>
                  <a:srgbClr val="008000"/>
                </a:solidFill>
              </a:rPr>
              <a:t> à Bagnols-sur-Cèze (Gard) </a:t>
            </a:r>
            <a:br>
              <a:rPr lang="fr-FR" dirty="0">
                <a:solidFill>
                  <a:srgbClr val="008000"/>
                </a:solidFill>
              </a:rPr>
            </a:br>
            <a:r>
              <a:rPr lang="fr-FR" dirty="0">
                <a:solidFill>
                  <a:srgbClr val="008000"/>
                </a:solidFill>
              </a:rPr>
              <a:t>pour le 12</a:t>
            </a:r>
            <a:r>
              <a:rPr lang="fr-FR" baseline="30000" dirty="0">
                <a:solidFill>
                  <a:srgbClr val="008000"/>
                </a:solidFill>
              </a:rPr>
              <a:t>ème</a:t>
            </a:r>
            <a:r>
              <a:rPr lang="fr-FR" dirty="0">
                <a:solidFill>
                  <a:srgbClr val="008000"/>
                </a:solidFill>
              </a:rPr>
              <a:t> workshop régional d’</a:t>
            </a:r>
            <a:r>
              <a:rPr lang="fr-FR" b="1" dirty="0">
                <a:solidFill>
                  <a:srgbClr val="008000"/>
                </a:solidFill>
              </a:rPr>
              <a:t>EMAS</a:t>
            </a:r>
            <a:endParaRPr lang="fr-FR" dirty="0">
              <a:solidFill>
                <a:srgbClr val="FF0000"/>
              </a:solidFill>
            </a:endParaRPr>
          </a:p>
          <a:p>
            <a:pPr marL="180000" indent="-180000" algn="ctr" eaLnBrk="1" hangingPunct="1">
              <a:lnSpc>
                <a:spcPct val="13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les </a:t>
            </a:r>
            <a:r>
              <a:rPr lang="fr-FR" b="1" dirty="0">
                <a:solidFill>
                  <a:srgbClr val="FF0000"/>
                </a:solidFill>
              </a:rPr>
              <a:t>6 et 7 Juin 2016 à NANTES 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pour les Journées Thématiques du GN-MEBA  sur le thème :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"</a:t>
            </a:r>
            <a:r>
              <a:rPr lang="fr-FR" b="1" dirty="0">
                <a:solidFill>
                  <a:srgbClr val="FF0000"/>
                </a:solidFill>
              </a:rPr>
              <a:t>Pré et post-traitement pour applications </a:t>
            </a:r>
            <a:r>
              <a:rPr lang="fr-FR" b="1" dirty="0" smtClean="0">
                <a:solidFill>
                  <a:srgbClr val="FF0000"/>
                </a:solidFill>
              </a:rPr>
              <a:t>pluridisciplinaires"</a:t>
            </a:r>
            <a:r>
              <a:rPr lang="fr-FR" b="1" dirty="0">
                <a:solidFill>
                  <a:srgbClr val="008000"/>
                </a:solidFill>
              </a:rPr>
              <a:t> </a:t>
            </a:r>
          </a:p>
          <a:p>
            <a:pPr marL="180000" indent="-180000" algn="ctr" eaLnBrk="1" hangingPunct="1">
              <a:lnSpc>
                <a:spcPct val="13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</a:rPr>
              <a:t>et </a:t>
            </a:r>
            <a:r>
              <a:rPr lang="fr-FR" b="1" dirty="0">
                <a:solidFill>
                  <a:srgbClr val="008000"/>
                </a:solidFill>
              </a:rPr>
              <a:t>fin novembre ou début décembre 2016</a:t>
            </a:r>
            <a:r>
              <a:rPr lang="fr-FR" dirty="0">
                <a:solidFill>
                  <a:srgbClr val="008000"/>
                </a:solidFill>
              </a:rPr>
              <a:t>, </a:t>
            </a:r>
            <a:br>
              <a:rPr lang="fr-FR" dirty="0">
                <a:solidFill>
                  <a:srgbClr val="008000"/>
                </a:solidFill>
              </a:rPr>
            </a:br>
            <a:r>
              <a:rPr lang="fr-FR" dirty="0">
                <a:solidFill>
                  <a:srgbClr val="008000"/>
                </a:solidFill>
              </a:rPr>
              <a:t>pour les prochaines Journées Pédagogiques ici </a:t>
            </a:r>
            <a:r>
              <a:rPr lang="fr-FR" b="1" dirty="0">
                <a:solidFill>
                  <a:srgbClr val="008000"/>
                </a:solidFill>
              </a:rPr>
              <a:t>à Paris</a:t>
            </a:r>
          </a:p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2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684925" y="2565400"/>
            <a:ext cx="3890039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BILAN des ACTIVITES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Exercice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2014 </a:t>
            </a: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–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2015</a:t>
            </a:r>
            <a:endParaRPr lang="fr-FR" sz="2400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1600" i="1" dirty="0">
                <a:solidFill>
                  <a:srgbClr val="008000"/>
                </a:solidFill>
              </a:rPr>
              <a:t>(1</a:t>
            </a:r>
            <a:r>
              <a:rPr lang="fr-FR" sz="1600" i="1" baseline="30000" dirty="0">
                <a:solidFill>
                  <a:srgbClr val="008000"/>
                </a:solidFill>
              </a:rPr>
              <a:t>er</a:t>
            </a:r>
            <a:r>
              <a:rPr lang="fr-FR" sz="1600" i="1" dirty="0">
                <a:solidFill>
                  <a:srgbClr val="008000"/>
                </a:solidFill>
              </a:rPr>
              <a:t> octobre </a:t>
            </a:r>
            <a:r>
              <a:rPr lang="fr-FR" sz="1600" i="1" dirty="0" smtClean="0">
                <a:solidFill>
                  <a:srgbClr val="008000"/>
                </a:solidFill>
              </a:rPr>
              <a:t>2014 - 30 </a:t>
            </a:r>
            <a:r>
              <a:rPr lang="fr-FR" sz="1600" i="1" dirty="0">
                <a:solidFill>
                  <a:srgbClr val="008000"/>
                </a:solidFill>
              </a:rPr>
              <a:t>septembre </a:t>
            </a:r>
            <a:r>
              <a:rPr lang="fr-FR" sz="1600" i="1" dirty="0" smtClean="0">
                <a:solidFill>
                  <a:srgbClr val="008000"/>
                </a:solidFill>
              </a:rPr>
              <a:t>2015)</a:t>
            </a:r>
            <a:endParaRPr lang="fr-FR" sz="16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67"/>
          <a:stretch/>
        </p:blipFill>
        <p:spPr>
          <a:xfrm>
            <a:off x="7636558" y="4437272"/>
            <a:ext cx="1260153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1916113"/>
            <a:ext cx="9144000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>
                <a:solidFill>
                  <a:srgbClr val="008000"/>
                </a:solidFill>
              </a:rPr>
              <a:t> </a:t>
            </a:r>
            <a:r>
              <a:rPr lang="fr-FR" b="1" dirty="0">
                <a:solidFill>
                  <a:srgbClr val="008000"/>
                </a:solidFill>
              </a:rPr>
              <a:t>Journées pédagogiques des </a:t>
            </a:r>
            <a:r>
              <a:rPr lang="fr-FR" b="1" dirty="0" smtClean="0">
                <a:solidFill>
                  <a:srgbClr val="008000"/>
                </a:solidFill>
              </a:rPr>
              <a:t>4 et 5 décembre 2014 à Jussieu Paris 5</a:t>
            </a:r>
            <a:r>
              <a:rPr lang="fr-FR" b="1" baseline="30000" dirty="0" smtClean="0">
                <a:solidFill>
                  <a:srgbClr val="008000"/>
                </a:solidFill>
              </a:rPr>
              <a:t>e</a:t>
            </a:r>
            <a:endParaRPr lang="fr-FR" sz="1600" dirty="0">
              <a:cs typeface="Times New Roman" pitchFamily="18" charset="0"/>
            </a:endParaRPr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611560" y="2571752"/>
            <a:ext cx="3785046" cy="867930"/>
          </a:xfrm>
          <a:prstGeom prst="rect">
            <a:avLst/>
          </a:prstGeom>
          <a:solidFill>
            <a:srgbClr val="CCFFCC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fr-FR" b="1" dirty="0">
                <a:solidFill>
                  <a:srgbClr val="FF3300"/>
                </a:solidFill>
              </a:rPr>
              <a:t>La basse énergie en MEB </a:t>
            </a:r>
            <a:endParaRPr lang="fr-FR" b="1" dirty="0" smtClean="0">
              <a:solidFill>
                <a:srgbClr val="FF3300"/>
              </a:solidFill>
            </a:endParaRPr>
          </a:p>
          <a:p>
            <a:pPr algn="ctr" eaLnBrk="1" hangingPunct="1">
              <a:lnSpc>
                <a:spcPct val="140000"/>
              </a:lnSpc>
            </a:pPr>
            <a:r>
              <a:rPr lang="fr-FR" b="1" dirty="0" smtClean="0">
                <a:solidFill>
                  <a:srgbClr val="FF3300"/>
                </a:solidFill>
              </a:rPr>
              <a:t>et </a:t>
            </a:r>
            <a:r>
              <a:rPr lang="fr-FR" b="1" dirty="0">
                <a:solidFill>
                  <a:srgbClr val="FF3300"/>
                </a:solidFill>
              </a:rPr>
              <a:t>les microanalyses</a:t>
            </a:r>
          </a:p>
        </p:txBody>
      </p:sp>
      <p:sp>
        <p:nvSpPr>
          <p:cNvPr id="11271" name="Text Box 2"/>
          <p:cNvSpPr txBox="1">
            <a:spLocks noChangeArrowheads="1"/>
          </p:cNvSpPr>
          <p:nvPr/>
        </p:nvSpPr>
        <p:spPr bwMode="auto">
          <a:xfrm>
            <a:off x="4140391" y="5111965"/>
            <a:ext cx="1764376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dirty="0" smtClean="0">
                <a:cs typeface="Times New Roman" pitchFamily="18" charset="0"/>
              </a:rPr>
              <a:t>13 </a:t>
            </a:r>
            <a:r>
              <a:rPr lang="fr-FR" dirty="0">
                <a:cs typeface="Times New Roman" pitchFamily="18" charset="0"/>
              </a:rPr>
              <a:t>exposés </a:t>
            </a:r>
            <a:endParaRPr lang="fr-FR" dirty="0" smtClean="0">
              <a:cs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fr-FR" dirty="0" smtClean="0">
                <a:cs typeface="Times New Roman" pitchFamily="18" charset="0"/>
              </a:rPr>
              <a:t> 260 participants</a:t>
            </a:r>
            <a:endParaRPr lang="fr-FR" dirty="0">
              <a:cs typeface="Times New Roman" pitchFamily="18" charset="0"/>
            </a:endParaRPr>
          </a:p>
        </p:txBody>
      </p:sp>
      <p:sp>
        <p:nvSpPr>
          <p:cNvPr id="11272" name="Text Box 2"/>
          <p:cNvSpPr txBox="1">
            <a:spLocks noChangeArrowheads="1"/>
          </p:cNvSpPr>
          <p:nvPr/>
        </p:nvSpPr>
        <p:spPr bwMode="auto">
          <a:xfrm>
            <a:off x="698452" y="5941763"/>
            <a:ext cx="1719263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sz="1400" i="1" dirty="0">
                <a:cs typeface="Times New Roman" pitchFamily="18" charset="0"/>
              </a:rPr>
              <a:t>Amphi 2</a:t>
            </a:r>
            <a:r>
              <a:rPr lang="fr-FR" sz="1400" i="1" dirty="0" smtClean="0">
                <a:cs typeface="Times New Roman" pitchFamily="18" charset="0"/>
              </a:rPr>
              <a:t>5</a:t>
            </a:r>
            <a:endParaRPr lang="fr-FR" sz="1400" i="1" dirty="0">
              <a:cs typeface="Times New Roman" pitchFamily="18" charset="0"/>
            </a:endParaRPr>
          </a:p>
        </p:txBody>
      </p:sp>
      <p:sp>
        <p:nvSpPr>
          <p:cNvPr id="11273" name="Text Box 2"/>
          <p:cNvSpPr txBox="1">
            <a:spLocks noChangeArrowheads="1"/>
          </p:cNvSpPr>
          <p:nvPr/>
        </p:nvSpPr>
        <p:spPr bwMode="auto">
          <a:xfrm>
            <a:off x="6660232" y="5962650"/>
            <a:ext cx="1719263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1400" i="1" dirty="0">
                <a:cs typeface="Times New Roman" pitchFamily="18" charset="0"/>
              </a:rPr>
              <a:t>Pause constructeurs Caves Esclangon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3203575" y="1334096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u="sng" dirty="0"/>
              <a:t>Bilan activités </a:t>
            </a:r>
            <a:r>
              <a:rPr lang="fr-FR" b="1" u="sng" dirty="0" smtClean="0"/>
              <a:t>2014 - 2015</a:t>
            </a:r>
            <a:endParaRPr lang="fr-FR" u="sng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17"/>
          <a:stretch/>
        </p:blipFill>
        <p:spPr>
          <a:xfrm>
            <a:off x="467544" y="3797300"/>
            <a:ext cx="3441500" cy="2144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44" y="4649440"/>
            <a:ext cx="1620000" cy="12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3554023"/>
            <a:ext cx="1620000" cy="12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711" y="3439682"/>
            <a:ext cx="1620000" cy="12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34" y="2625597"/>
            <a:ext cx="1620000" cy="12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1916113"/>
            <a:ext cx="9144000" cy="3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b="1" dirty="0">
                <a:solidFill>
                  <a:srgbClr val="008000"/>
                </a:solidFill>
              </a:rPr>
              <a:t> Journées </a:t>
            </a:r>
            <a:r>
              <a:rPr lang="fr-FR" b="1" dirty="0" smtClean="0">
                <a:solidFill>
                  <a:srgbClr val="008000"/>
                </a:solidFill>
              </a:rPr>
              <a:t>thématiques </a:t>
            </a:r>
            <a:r>
              <a:rPr lang="fr-FR" b="1" dirty="0">
                <a:solidFill>
                  <a:srgbClr val="008000"/>
                </a:solidFill>
              </a:rPr>
              <a:t>des </a:t>
            </a:r>
            <a:r>
              <a:rPr lang="fr-FR" b="1" dirty="0" smtClean="0">
                <a:solidFill>
                  <a:srgbClr val="008000"/>
                </a:solidFill>
              </a:rPr>
              <a:t>1</a:t>
            </a:r>
            <a:r>
              <a:rPr lang="fr-FR" b="1" baseline="30000" dirty="0" smtClean="0">
                <a:solidFill>
                  <a:srgbClr val="008000"/>
                </a:solidFill>
              </a:rPr>
              <a:t>er</a:t>
            </a:r>
            <a:r>
              <a:rPr lang="fr-FR" b="1" dirty="0" smtClean="0">
                <a:solidFill>
                  <a:srgbClr val="008000"/>
                </a:solidFill>
              </a:rPr>
              <a:t> et 2 Juillet 2015 à Nice</a:t>
            </a:r>
            <a:endParaRPr lang="fr-FR" b="1" dirty="0">
              <a:solidFill>
                <a:srgbClr val="008000"/>
              </a:solidFill>
            </a:endParaRPr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2"/>
          <p:cNvSpPr txBox="1">
            <a:spLocks noChangeArrowheads="1"/>
          </p:cNvSpPr>
          <p:nvPr/>
        </p:nvSpPr>
        <p:spPr bwMode="auto">
          <a:xfrm>
            <a:off x="4657266" y="5588848"/>
            <a:ext cx="189614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dirty="0" smtClean="0">
                <a:cs typeface="Times New Roman" pitchFamily="18" charset="0"/>
              </a:rPr>
              <a:t>19 exposés </a:t>
            </a:r>
          </a:p>
          <a:p>
            <a:pPr marL="285750" indent="-28575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dirty="0" smtClean="0">
                <a:cs typeface="Times New Roman" pitchFamily="18" charset="0"/>
              </a:rPr>
              <a:t>86 participants</a:t>
            </a:r>
            <a:endParaRPr lang="fr-FR" sz="1400" dirty="0" smtClean="0">
              <a:cs typeface="Times New Roman" pitchFamily="18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3070225" y="1334096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u="sng" dirty="0"/>
              <a:t>Bilan activités </a:t>
            </a:r>
            <a:r>
              <a:rPr lang="fr-FR" b="1" u="sng" dirty="0" smtClean="0"/>
              <a:t>2014 - 2015</a:t>
            </a:r>
            <a:endParaRPr lang="fr-FR" u="sng" dirty="0"/>
          </a:p>
        </p:txBody>
      </p:sp>
      <p:sp>
        <p:nvSpPr>
          <p:cNvPr id="2" name="ZoneTexte 1"/>
          <p:cNvSpPr txBox="1"/>
          <p:nvPr/>
        </p:nvSpPr>
        <p:spPr>
          <a:xfrm>
            <a:off x="161979" y="2284598"/>
            <a:ext cx="8820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8000"/>
                </a:solidFill>
              </a:rPr>
              <a:t>en parallèle avec  le </a:t>
            </a:r>
            <a:r>
              <a:rPr lang="fr-FR" dirty="0" smtClean="0">
                <a:solidFill>
                  <a:srgbClr val="008000"/>
                </a:solidFill>
              </a:rPr>
              <a:t>14ème </a:t>
            </a:r>
            <a:r>
              <a:rPr lang="fr-FR" dirty="0">
                <a:solidFill>
                  <a:srgbClr val="008000"/>
                </a:solidFill>
              </a:rPr>
              <a:t>colloque de la Société Française des Microscopies (</a:t>
            </a:r>
            <a:r>
              <a:rPr lang="fr-FR" dirty="0" err="1">
                <a:solidFill>
                  <a:srgbClr val="008000"/>
                </a:solidFill>
              </a:rPr>
              <a:t>Sf</a:t>
            </a:r>
            <a:r>
              <a:rPr lang="fr-FR" dirty="0">
                <a:solidFill>
                  <a:srgbClr val="008000"/>
                </a:solidFill>
              </a:rPr>
              <a:t>µ)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1429630" y="2775474"/>
            <a:ext cx="5804818" cy="1008847"/>
            <a:chOff x="1027955" y="2708185"/>
            <a:chExt cx="7063534" cy="13035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955" y="2709014"/>
              <a:ext cx="5201517" cy="1302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473" y="2708185"/>
              <a:ext cx="1862016" cy="1299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026" y="4893147"/>
            <a:ext cx="2230996" cy="18012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8" y="4221088"/>
            <a:ext cx="1868280" cy="24910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4" b="31233"/>
          <a:stretch/>
        </p:blipFill>
        <p:spPr>
          <a:xfrm>
            <a:off x="2051720" y="5384800"/>
            <a:ext cx="1868280" cy="13407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94" y="4654166"/>
            <a:ext cx="1885206" cy="1313247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394646" y="3933056"/>
            <a:ext cx="4993778" cy="480131"/>
          </a:xfrm>
          <a:prstGeom prst="rect">
            <a:avLst/>
          </a:prstGeom>
          <a:solidFill>
            <a:srgbClr val="CCFFCC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fr-FR" b="1" dirty="0">
                <a:solidFill>
                  <a:srgbClr val="FF3300"/>
                </a:solidFill>
              </a:rPr>
              <a:t>Le MEB, un outil d’exploration polyvalent</a:t>
            </a:r>
          </a:p>
        </p:txBody>
      </p:sp>
    </p:spTree>
    <p:extLst>
      <p:ext uri="{BB962C8B-B14F-4D97-AF65-F5344CB8AC3E}">
        <p14:creationId xmlns:p14="http://schemas.microsoft.com/office/powerpoint/2010/main" val="3381623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24" y="2382455"/>
            <a:ext cx="7208204" cy="445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1772816"/>
            <a:ext cx="9144000" cy="3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b="1" dirty="0">
                <a:solidFill>
                  <a:srgbClr val="008000"/>
                </a:solidFill>
              </a:rPr>
              <a:t> </a:t>
            </a:r>
            <a:r>
              <a:rPr lang="fr-FR" b="1" dirty="0" smtClean="0">
                <a:solidFill>
                  <a:srgbClr val="008000"/>
                </a:solidFill>
              </a:rPr>
              <a:t>Participation à EMAS 2015 à </a:t>
            </a:r>
            <a:r>
              <a:rPr lang="fr-FR" b="1" dirty="0" err="1" smtClean="0">
                <a:solidFill>
                  <a:srgbClr val="008000"/>
                </a:solidFill>
              </a:rPr>
              <a:t>Portorož</a:t>
            </a:r>
            <a:r>
              <a:rPr lang="fr-FR" b="1" dirty="0" smtClean="0">
                <a:solidFill>
                  <a:srgbClr val="008000"/>
                </a:solidFill>
              </a:rPr>
              <a:t>, Slovénie du 3 au 7 mai 2015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065515" y="5949280"/>
            <a:ext cx="327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145 participants de 24 pays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11 </a:t>
            </a:r>
            <a:r>
              <a:rPr lang="fr-FR" dirty="0" smtClean="0">
                <a:solidFill>
                  <a:srgbClr val="FF0000"/>
                </a:solidFill>
              </a:rPr>
              <a:t>fournisseurs de matériels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3203575" y="1334096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u="sng" dirty="0"/>
              <a:t>Bilan activités </a:t>
            </a:r>
            <a:r>
              <a:rPr lang="fr-FR" b="1" u="sng" dirty="0" smtClean="0"/>
              <a:t>2014 - 2015</a:t>
            </a:r>
            <a:endParaRPr lang="fr-FR" u="sn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r="15926"/>
          <a:stretch/>
        </p:blipFill>
        <p:spPr bwMode="auto">
          <a:xfrm>
            <a:off x="197618" y="2627859"/>
            <a:ext cx="2072999" cy="3974057"/>
          </a:xfrm>
          <a:prstGeom prst="round2DiagRect">
            <a:avLst>
              <a:gd name="adj1" fmla="val 26805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11661"/>
            <a:ext cx="2473062" cy="185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0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1340768"/>
            <a:ext cx="9144000" cy="3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b="1" dirty="0">
                <a:solidFill>
                  <a:srgbClr val="008000"/>
                </a:solidFill>
              </a:rPr>
              <a:t> </a:t>
            </a:r>
            <a:r>
              <a:rPr lang="fr-FR" b="1" dirty="0" smtClean="0">
                <a:solidFill>
                  <a:srgbClr val="008000"/>
                </a:solidFill>
              </a:rPr>
              <a:t>Participation à EMAS 2015 à </a:t>
            </a:r>
            <a:r>
              <a:rPr lang="fr-FR" b="1" dirty="0" err="1" smtClean="0">
                <a:solidFill>
                  <a:srgbClr val="008000"/>
                </a:solidFill>
              </a:rPr>
              <a:t>Portorož</a:t>
            </a:r>
            <a:r>
              <a:rPr lang="fr-FR" b="1" dirty="0" smtClean="0">
                <a:solidFill>
                  <a:srgbClr val="008000"/>
                </a:solidFill>
              </a:rPr>
              <a:t>, Slovénie du 3 au 7 mai 2015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2132856"/>
            <a:ext cx="3310707" cy="9175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2138148"/>
            <a:ext cx="2672705" cy="18448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67" y="3600887"/>
            <a:ext cx="3337316" cy="163672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6233" y="3080082"/>
            <a:ext cx="4113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EBSD and WDS/EDS one </a:t>
            </a:r>
            <a:r>
              <a:rPr lang="fr-FR" sz="1600" dirty="0" err="1" smtClean="0"/>
              <a:t>day</a:t>
            </a:r>
            <a:r>
              <a:rPr lang="fr-FR" sz="1600" dirty="0" smtClean="0"/>
              <a:t> short courts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619776" y="5263558"/>
            <a:ext cx="3446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Congres diner on the </a:t>
            </a:r>
            <a:r>
              <a:rPr lang="fr-FR" sz="1600" dirty="0" err="1" smtClean="0"/>
              <a:t>sea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5804674" y="3992094"/>
            <a:ext cx="2286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Conference</a:t>
            </a:r>
            <a:r>
              <a:rPr lang="fr-FR" sz="1600" dirty="0" smtClean="0"/>
              <a:t> room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4932040" y="4817282"/>
            <a:ext cx="3048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Sessions</a:t>
            </a:r>
          </a:p>
          <a:p>
            <a:r>
              <a:rPr lang="fr-FR" sz="1600" dirty="0" smtClean="0"/>
              <a:t>Electron </a:t>
            </a:r>
            <a:r>
              <a:rPr lang="fr-FR" sz="1600" dirty="0"/>
              <a:t>probe </a:t>
            </a:r>
            <a:r>
              <a:rPr lang="fr-FR" sz="1600" dirty="0" err="1" smtClean="0"/>
              <a:t>microanalysis</a:t>
            </a:r>
            <a:endParaRPr lang="fr-FR" sz="1600" dirty="0" smtClean="0"/>
          </a:p>
          <a:p>
            <a:r>
              <a:rPr lang="fr-FR" sz="1600" dirty="0"/>
              <a:t>STEM and </a:t>
            </a:r>
            <a:r>
              <a:rPr lang="fr-FR" sz="1600" dirty="0" smtClean="0"/>
              <a:t>EELS</a:t>
            </a:r>
          </a:p>
          <a:p>
            <a:r>
              <a:rPr lang="fr-FR" sz="1600" dirty="0" err="1"/>
              <a:t>Materials</a:t>
            </a:r>
            <a:r>
              <a:rPr lang="fr-FR" sz="1600" dirty="0"/>
              <a:t> </a:t>
            </a:r>
            <a:r>
              <a:rPr lang="fr-FR" sz="1600" dirty="0" smtClean="0"/>
              <a:t>applications</a:t>
            </a:r>
          </a:p>
          <a:p>
            <a:r>
              <a:rPr lang="fr-FR" sz="1600" dirty="0" smtClean="0"/>
              <a:t>Cathodoluminescence</a:t>
            </a:r>
          </a:p>
          <a:p>
            <a:r>
              <a:rPr lang="fr-FR" sz="1600" dirty="0"/>
              <a:t>Electron </a:t>
            </a:r>
            <a:r>
              <a:rPr lang="fr-FR" sz="1600" dirty="0" err="1"/>
              <a:t>backscatter</a:t>
            </a:r>
            <a:r>
              <a:rPr lang="fr-FR" sz="1600" dirty="0"/>
              <a:t> diffraction</a:t>
            </a:r>
          </a:p>
        </p:txBody>
      </p:sp>
    </p:spTree>
    <p:extLst>
      <p:ext uri="{BB962C8B-B14F-4D97-AF65-F5344CB8AC3E}">
        <p14:creationId xmlns:p14="http://schemas.microsoft.com/office/powerpoint/2010/main" val="485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323528" y="188640"/>
            <a:ext cx="8424936" cy="118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fr-FR" altLang="ja-JP" b="1" dirty="0" smtClean="0">
                <a:solidFill>
                  <a:srgbClr val="008000"/>
                </a:solidFill>
                <a:ea typeface="ＭＳ Ｐゴシック" pitchFamily="34" charset="-128"/>
              </a:rPr>
              <a:t>Vient de paraitre:</a:t>
            </a:r>
            <a:endParaRPr lang="fr-FR" altLang="ja-JP" b="1" dirty="0">
              <a:solidFill>
                <a:srgbClr val="FF33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fr-FR" altLang="ja-JP" b="1" dirty="0" smtClean="0">
                <a:solidFill>
                  <a:srgbClr val="FF3300"/>
                </a:solidFill>
                <a:ea typeface="ＭＳ Ｐゴシック" pitchFamily="34" charset="-128"/>
              </a:rPr>
              <a:t>EBSD : Analyse par diffraction des électrons rétrodiffusés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ja-JP" i="1" dirty="0" smtClean="0">
                <a:solidFill>
                  <a:srgbClr val="FF3300"/>
                </a:solidFill>
                <a:ea typeface="ＭＳ Ｐゴシック" pitchFamily="34" charset="-128"/>
              </a:rPr>
              <a:t>Applications et techniques couplées</a:t>
            </a:r>
            <a:endParaRPr lang="fr-FR" altLang="ja-JP" i="1" dirty="0">
              <a:ea typeface="ＭＳ Ｐゴシック" pitchFamily="34" charset="-128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322092" y="4164310"/>
            <a:ext cx="22573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600" dirty="0" smtClean="0"/>
              <a:t>308 </a:t>
            </a:r>
            <a:r>
              <a:rPr lang="fr-FR" sz="1600" dirty="0"/>
              <a:t>pages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ja-JP" sz="1600" dirty="0">
                <a:latin typeface="Arial Narrow" panose="020B0606020202030204" pitchFamily="34" charset="0"/>
                <a:ea typeface="ＭＳ Ｐゴシック" pitchFamily="34" charset="-128"/>
              </a:rPr>
              <a:t>I</a:t>
            </a:r>
            <a:r>
              <a:rPr lang="fr-FR" altLang="ja-JP" sz="1600" dirty="0">
                <a:latin typeface="+mn-lt"/>
                <a:ea typeface="ＭＳ Ｐゴシック" pitchFamily="34" charset="-128"/>
              </a:rPr>
              <a:t>SBN : </a:t>
            </a:r>
            <a:r>
              <a:rPr lang="fr-FR" altLang="ja-JP" sz="1600" dirty="0">
                <a:latin typeface="Arial Narrow" panose="020B0606020202030204" pitchFamily="34" charset="0"/>
                <a:ea typeface="ＭＳ Ｐゴシック" pitchFamily="34" charset="-128"/>
              </a:rPr>
              <a:t>978-2-7598-1912-6</a:t>
            </a:r>
            <a:endParaRPr lang="fr-FR" altLang="ja-JP" sz="1600" dirty="0" smtClean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 eaLnBrk="1" hangingPunct="1"/>
            <a:r>
              <a:rPr lang="fr-FR" sz="1600" dirty="0" smtClean="0">
                <a:ea typeface="ＭＳ Ｐゴシック" pitchFamily="34" charset="-128"/>
              </a:rPr>
              <a:t>85 €</a:t>
            </a:r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741005"/>
            <a:ext cx="2807833" cy="420022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06" y="1741005"/>
            <a:ext cx="2808312" cy="42082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20753757">
            <a:off x="3050752" y="2519660"/>
            <a:ext cx="3288860" cy="923330"/>
          </a:xfrm>
          <a:prstGeom prst="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/>
                </a:solidFill>
              </a:rPr>
              <a:t>Favoriser les achats directs: reversement 2 à 3 fois supérieur pour le GN-MEBA !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9279" y="6378431"/>
            <a:ext cx="8499185" cy="415498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r" eaLnBrk="1" hangingPunct="1">
              <a:lnSpc>
                <a:spcPct val="150000"/>
              </a:lnSpc>
            </a:pPr>
            <a:r>
              <a:rPr lang="fr-FR" altLang="ja-JP" sz="1400" i="1" dirty="0">
                <a:ea typeface="ＭＳ Ｐゴシック" pitchFamily="34" charset="-128"/>
              </a:rPr>
              <a:t>disponible chez </a:t>
            </a:r>
            <a:r>
              <a:rPr lang="fr-FR" altLang="ja-JP" sz="1400" i="1" dirty="0" err="1">
                <a:ea typeface="ＭＳ Ｐゴシック" pitchFamily="34" charset="-128"/>
              </a:rPr>
              <a:t>EDPsciences</a:t>
            </a:r>
            <a:r>
              <a:rPr lang="fr-FR" altLang="ja-JP" sz="1400" i="1" dirty="0">
                <a:ea typeface="ＭＳ Ｐゴシック" pitchFamily="34" charset="-128"/>
              </a:rPr>
              <a:t>: </a:t>
            </a:r>
            <a:r>
              <a:rPr lang="fr-FR" sz="1400" i="1" u="sng" dirty="0" smtClean="0">
                <a:solidFill>
                  <a:srgbClr val="3333FF"/>
                </a:solidFill>
                <a:ea typeface="ＭＳ Ｐゴシック" pitchFamily="34" charset="-128"/>
                <a:hlinkClick r:id="rId4"/>
              </a:rPr>
              <a:t>http</a:t>
            </a:r>
            <a:r>
              <a:rPr lang="fr-FR" sz="1400" i="1" u="sng" dirty="0">
                <a:solidFill>
                  <a:srgbClr val="3333FF"/>
                </a:solidFill>
                <a:ea typeface="ＭＳ Ｐゴシック" pitchFamily="34" charset="-128"/>
                <a:hlinkClick r:id="rId4"/>
              </a:rPr>
              <a:t>://</a:t>
            </a:r>
            <a:r>
              <a:rPr lang="fr-FR" sz="1400" i="1" u="sng" dirty="0" smtClean="0">
                <a:solidFill>
                  <a:srgbClr val="3333FF"/>
                </a:solidFill>
                <a:ea typeface="ＭＳ Ｐゴシック" pitchFamily="34" charset="-128"/>
                <a:hlinkClick r:id="rId4"/>
              </a:rPr>
              <a:t>laboutique.edpsciences.fr/editeur/12/GN-MEBA</a:t>
            </a:r>
            <a:r>
              <a:rPr lang="fr-FR" sz="1400" i="1" dirty="0" smtClean="0">
                <a:solidFill>
                  <a:srgbClr val="3333FF"/>
                </a:solidFill>
                <a:ea typeface="ＭＳ Ｐゴシック" pitchFamily="34" charset="-128"/>
              </a:rPr>
              <a:t>  </a:t>
            </a:r>
            <a:r>
              <a:rPr lang="fr-FR" sz="1400" i="1" dirty="0" smtClean="0">
                <a:ea typeface="ＭＳ Ｐゴシック" pitchFamily="34" charset="-128"/>
              </a:rPr>
              <a:t>ou depuis notre site</a:t>
            </a:r>
            <a:endParaRPr lang="fr-FR" sz="1400" i="1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323528" y="188640"/>
            <a:ext cx="8424936" cy="118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endParaRPr lang="fr-FR" altLang="ja-JP" b="1" dirty="0" smtClean="0">
              <a:solidFill>
                <a:srgbClr val="0080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fr-FR" altLang="ja-JP" b="1" dirty="0" smtClean="0">
                <a:solidFill>
                  <a:srgbClr val="FF3300"/>
                </a:solidFill>
                <a:ea typeface="ＭＳ Ｐゴシック" pitchFamily="34" charset="-128"/>
              </a:rPr>
              <a:t>EBSD : Analyse par diffraction des électrons rétrodiffusés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ja-JP" i="1" dirty="0" smtClean="0">
                <a:solidFill>
                  <a:srgbClr val="FF3300"/>
                </a:solidFill>
                <a:ea typeface="ＭＳ Ｐゴシック" pitchFamily="34" charset="-128"/>
              </a:rPr>
              <a:t>Applications et techniques couplées</a:t>
            </a:r>
            <a:endParaRPr lang="fr-FR" altLang="ja-JP" i="1" dirty="0">
              <a:ea typeface="ＭＳ Ｐゴシック" pitchFamily="34" charset="-12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9585" y="6378431"/>
            <a:ext cx="8548879" cy="37555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r" eaLnBrk="1" hangingPunct="1">
              <a:lnSpc>
                <a:spcPct val="150000"/>
              </a:lnSpc>
            </a:pPr>
            <a:r>
              <a:rPr lang="fr-FR" altLang="ja-JP" sz="1400" i="1" dirty="0">
                <a:ea typeface="ＭＳ Ｐゴシック" pitchFamily="34" charset="-128"/>
              </a:rPr>
              <a:t>disponible chez </a:t>
            </a:r>
            <a:r>
              <a:rPr lang="fr-FR" altLang="ja-JP" sz="1400" i="1" dirty="0" err="1" smtClean="0">
                <a:ea typeface="ＭＳ Ｐゴシック" pitchFamily="34" charset="-128"/>
              </a:rPr>
              <a:t>EDPsciences</a:t>
            </a:r>
            <a:r>
              <a:rPr lang="fr-FR" altLang="ja-JP" sz="1400" i="1" dirty="0" smtClean="0">
                <a:ea typeface="ＭＳ Ｐゴシック" pitchFamily="34" charset="-128"/>
              </a:rPr>
              <a:t> : </a:t>
            </a:r>
            <a:r>
              <a:rPr lang="fr-FR" sz="1400" i="1" u="sng" dirty="0" smtClean="0">
                <a:solidFill>
                  <a:srgbClr val="3333FF"/>
                </a:solidFill>
                <a:ea typeface="ＭＳ Ｐゴシック" pitchFamily="34" charset="-128"/>
                <a:hlinkClick r:id="rId2"/>
              </a:rPr>
              <a:t>http</a:t>
            </a:r>
            <a:r>
              <a:rPr lang="fr-FR" sz="1400" i="1" u="sng" dirty="0">
                <a:solidFill>
                  <a:srgbClr val="3333FF"/>
                </a:solidFill>
                <a:ea typeface="ＭＳ Ｐゴシック" pitchFamily="34" charset="-128"/>
                <a:hlinkClick r:id="rId2"/>
              </a:rPr>
              <a:t>://</a:t>
            </a:r>
            <a:r>
              <a:rPr lang="fr-FR" sz="1400" i="1" u="sng" dirty="0" smtClean="0">
                <a:solidFill>
                  <a:srgbClr val="3333FF"/>
                </a:solidFill>
                <a:ea typeface="ＭＳ Ｐゴシック" pitchFamily="34" charset="-128"/>
                <a:hlinkClick r:id="rId2"/>
              </a:rPr>
              <a:t>laboutique.edpsciences.fr/editeur/12/GN-MEBA</a:t>
            </a:r>
            <a:r>
              <a:rPr lang="fr-FR" sz="1400" i="1" dirty="0" smtClean="0">
                <a:solidFill>
                  <a:srgbClr val="3333FF"/>
                </a:solidFill>
                <a:ea typeface="ＭＳ Ｐゴシック" pitchFamily="34" charset="-128"/>
              </a:rPr>
              <a:t>  </a:t>
            </a:r>
            <a:r>
              <a:rPr lang="fr-FR" sz="1400" i="1" dirty="0" smtClean="0">
                <a:ea typeface="ＭＳ Ｐゴシック" pitchFamily="34" charset="-128"/>
              </a:rPr>
              <a:t>ou depuis notre site</a:t>
            </a:r>
            <a:endParaRPr lang="fr-FR" sz="1400" i="1" dirty="0">
              <a:ea typeface="ＭＳ Ｐゴシック" pitchFamily="34" charset="-128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545846"/>
            <a:ext cx="1593059" cy="238721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123728" y="1484784"/>
            <a:ext cx="67687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100" dirty="0"/>
              <a:t>Introduction à la diffraction des électrons rétrodiffusés , </a:t>
            </a:r>
            <a:r>
              <a:rPr lang="fr-FR" sz="1100" i="1" dirty="0"/>
              <a:t>Anne-Françoise Gourgues-</a:t>
            </a:r>
            <a:r>
              <a:rPr lang="fr-FR" sz="1100" i="1" dirty="0" err="1"/>
              <a:t>Lorenzon</a:t>
            </a:r>
            <a:r>
              <a:rPr lang="fr-FR" sz="1100" i="1" dirty="0"/>
              <a:t>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100" dirty="0"/>
              <a:t>EBSD - Historique </a:t>
            </a:r>
            <a:r>
              <a:rPr lang="fr-FR" sz="1100" i="1" dirty="0"/>
              <a:t>, François </a:t>
            </a:r>
            <a:r>
              <a:rPr lang="fr-FR" sz="1100" i="1" dirty="0" err="1"/>
              <a:t>Bris</a:t>
            </a:r>
            <a:r>
              <a:rPr lang="fr-FR" sz="1100" dirty="0" err="1"/>
              <a:t>set</a:t>
            </a:r>
            <a:r>
              <a:rPr lang="fr-FR" sz="1100" dirty="0"/>
              <a:t>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100" dirty="0"/>
              <a:t>Caractérisation de la texture cristallographique, comparaison des techniques expérimentales de </a:t>
            </a:r>
            <a:r>
              <a:rPr lang="fr-FR" sz="1100" dirty="0" smtClean="0"/>
              <a:t>diffraction: </a:t>
            </a:r>
            <a:r>
              <a:rPr lang="fr-FR" sz="1100" dirty="0"/>
              <a:t>rayons X, neutrons et électrons rétrodiffusés (EBSD) , </a:t>
            </a:r>
            <a:r>
              <a:rPr lang="fr-FR" sz="1100" i="1" dirty="0"/>
              <a:t>Denis </a:t>
            </a:r>
            <a:r>
              <a:rPr lang="fr-FR" sz="1100" i="1" dirty="0" err="1"/>
              <a:t>Solas</a:t>
            </a:r>
            <a:r>
              <a:rPr lang="fr-FR" sz="1100" i="1" dirty="0"/>
              <a:t>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100" dirty="0"/>
              <a:t>Préparation d’échantillons pour une caractérisation EBSD , </a:t>
            </a:r>
            <a:r>
              <a:rPr lang="fr-FR" sz="1100" i="1" dirty="0"/>
              <a:t>Bénédicte </a:t>
            </a:r>
            <a:r>
              <a:rPr lang="fr-FR" sz="1100" i="1" dirty="0" err="1"/>
              <a:t>Gueraud</a:t>
            </a:r>
            <a:r>
              <a:rPr lang="fr-FR" sz="1100" i="1" dirty="0"/>
              <a:t>, Olivier Calonne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100" dirty="0"/>
              <a:t>Analyse EBSD et échantillons isolants , </a:t>
            </a:r>
            <a:r>
              <a:rPr lang="fr-FR" sz="1100" i="1" dirty="0"/>
              <a:t>François </a:t>
            </a:r>
            <a:r>
              <a:rPr lang="fr-FR" sz="1100" i="1" dirty="0" err="1"/>
              <a:t>Brisset</a:t>
            </a:r>
            <a:r>
              <a:rPr lang="fr-FR" sz="1100" i="1" dirty="0"/>
              <a:t>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100" dirty="0"/>
              <a:t>EBSD et </a:t>
            </a:r>
            <a:r>
              <a:rPr lang="fr-FR" sz="1100" dirty="0" err="1"/>
              <a:t>bio-matériaux</a:t>
            </a:r>
            <a:r>
              <a:rPr lang="fr-FR" sz="1100" dirty="0"/>
              <a:t> : l’exemple de la nacre , </a:t>
            </a:r>
            <a:r>
              <a:rPr lang="fr-FR" sz="1100" i="1" dirty="0"/>
              <a:t>Xavier </a:t>
            </a:r>
            <a:r>
              <a:rPr lang="fr-FR" sz="1100" i="1" dirty="0" err="1"/>
              <a:t>Bourrat</a:t>
            </a:r>
            <a:r>
              <a:rPr lang="fr-FR" sz="1100" i="1" dirty="0"/>
              <a:t>, Guillaume </a:t>
            </a:r>
            <a:r>
              <a:rPr lang="fr-FR" sz="1100" i="1" dirty="0" err="1"/>
              <a:t>Wille</a:t>
            </a:r>
            <a:endParaRPr lang="fr-FR" sz="1100" i="1" dirty="0"/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100" dirty="0"/>
              <a:t>Analyse combinée EDS et EBSD appliquée à la minéralogie et à l’obtention de cartographies d’orientation grand champ , </a:t>
            </a:r>
            <a:r>
              <a:rPr lang="fr-FR" sz="1100" i="1" dirty="0"/>
              <a:t>Gilles Morvan , Jean-Emmanuel </a:t>
            </a:r>
            <a:r>
              <a:rPr lang="fr-FR" sz="1100" i="1" dirty="0" err="1"/>
              <a:t>Martelat</a:t>
            </a:r>
            <a:r>
              <a:rPr lang="fr-FR" sz="1100" i="1" dirty="0"/>
              <a:t>, Karim </a:t>
            </a:r>
            <a:r>
              <a:rPr lang="fr-FR" sz="1100" i="1" dirty="0" err="1"/>
              <a:t>Malamoud</a:t>
            </a:r>
            <a:r>
              <a:rPr lang="fr-FR" sz="1100" i="1" dirty="0"/>
              <a:t> et Karel </a:t>
            </a:r>
            <a:r>
              <a:rPr lang="fr-FR" sz="1100" i="1" dirty="0" err="1"/>
              <a:t>Schulmann</a:t>
            </a:r>
            <a:endParaRPr lang="fr-FR" sz="1100" i="1" dirty="0"/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100" dirty="0"/>
              <a:t>Traction et recuit in-situ analysés par EBSD , </a:t>
            </a:r>
            <a:r>
              <a:rPr lang="fr-FR" sz="1100" i="1" dirty="0"/>
              <a:t>Anne-Laure </a:t>
            </a:r>
            <a:r>
              <a:rPr lang="fr-FR" sz="1100" i="1" dirty="0" err="1"/>
              <a:t>Helbert</a:t>
            </a:r>
            <a:r>
              <a:rPr lang="fr-FR" sz="1100" i="1" dirty="0"/>
              <a:t>, François </a:t>
            </a:r>
            <a:r>
              <a:rPr lang="fr-FR" sz="1100" i="1" dirty="0" err="1"/>
              <a:t>Brisset</a:t>
            </a:r>
            <a:r>
              <a:rPr lang="fr-FR" sz="1100" i="1" dirty="0"/>
              <a:t> et Thierry Baudin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100" dirty="0"/>
              <a:t>Couplage EBSD et essais mécaniques in situ en MEB Méthode de mesure du glissement </a:t>
            </a:r>
            <a:r>
              <a:rPr lang="fr-FR" sz="1100" dirty="0" err="1"/>
              <a:t>intergranulaire</a:t>
            </a:r>
            <a:r>
              <a:rPr lang="fr-FR" sz="1100" dirty="0"/>
              <a:t> lors du fluage à 850°C d'un superalliage à base de nickel , </a:t>
            </a:r>
            <a:r>
              <a:rPr lang="fr-FR" sz="1100" i="1" dirty="0"/>
              <a:t>Denis Boivin, Yves </a:t>
            </a:r>
            <a:r>
              <a:rPr lang="fr-FR" sz="1100" i="1" dirty="0" err="1"/>
              <a:t>Renollet</a:t>
            </a:r>
            <a:r>
              <a:rPr lang="fr-FR" sz="1100" i="1" dirty="0"/>
              <a:t>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100" dirty="0"/>
              <a:t>3D </a:t>
            </a:r>
            <a:r>
              <a:rPr lang="en-US" sz="1100" dirty="0" smtClean="0"/>
              <a:t>EBSD, </a:t>
            </a:r>
            <a:r>
              <a:rPr lang="en-US" sz="1100" i="1" dirty="0" smtClean="0"/>
              <a:t>Stefan </a:t>
            </a:r>
            <a:r>
              <a:rPr lang="en-US" sz="1100" i="1" dirty="0" err="1" smtClean="0"/>
              <a:t>Zaefferer</a:t>
            </a:r>
            <a:r>
              <a:rPr lang="en-US" sz="1100" i="1" dirty="0" smtClean="0"/>
              <a:t>, Stuart I</a:t>
            </a:r>
            <a:r>
              <a:rPr lang="en-US" sz="1100" i="1" dirty="0"/>
              <a:t>. Wright and </a:t>
            </a:r>
            <a:r>
              <a:rPr lang="en-US" sz="1100" i="1" dirty="0" smtClean="0"/>
              <a:t>Peter J</a:t>
            </a:r>
            <a:r>
              <a:rPr lang="en-US" sz="1100" i="1" dirty="0"/>
              <a:t>. </a:t>
            </a:r>
            <a:r>
              <a:rPr lang="en-US" sz="1100" i="1" dirty="0" err="1"/>
              <a:t>Konijnenberg</a:t>
            </a:r>
            <a:endParaRPr lang="fr-FR" sz="1100" i="1" dirty="0"/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100" dirty="0"/>
              <a:t>Le couplage multiple en microscopie électronique à balayage : EBSD / EDS et RAMAN , </a:t>
            </a:r>
            <a:r>
              <a:rPr lang="fr-FR" sz="1100" i="1" dirty="0"/>
              <a:t>Guillaume </a:t>
            </a:r>
            <a:r>
              <a:rPr lang="fr-FR" sz="1100" i="1" dirty="0" err="1"/>
              <a:t>Wille</a:t>
            </a:r>
            <a:r>
              <a:rPr lang="fr-FR" sz="1100" i="1" dirty="0"/>
              <a:t>, </a:t>
            </a:r>
            <a:r>
              <a:rPr lang="fr-FR" sz="1100" i="1" dirty="0" err="1"/>
              <a:t>Abdeltif</a:t>
            </a:r>
            <a:r>
              <a:rPr lang="fr-FR" sz="1100" i="1" dirty="0"/>
              <a:t> </a:t>
            </a:r>
            <a:r>
              <a:rPr lang="fr-FR" sz="1100" i="1" dirty="0" err="1"/>
              <a:t>Lahfid</a:t>
            </a:r>
            <a:r>
              <a:rPr lang="fr-FR" sz="1100" i="1" dirty="0"/>
              <a:t>, Nicolas </a:t>
            </a:r>
            <a:r>
              <a:rPr lang="fr-FR" sz="1100" i="1" dirty="0" err="1"/>
              <a:t>Maubec</a:t>
            </a:r>
            <a:r>
              <a:rPr lang="fr-FR" sz="1100" i="1" dirty="0"/>
              <a:t>, Xavier </a:t>
            </a:r>
            <a:r>
              <a:rPr lang="fr-FR" sz="1100" i="1" dirty="0" err="1"/>
              <a:t>Bourrat</a:t>
            </a:r>
            <a:r>
              <a:rPr lang="fr-FR" sz="1100" i="1" dirty="0"/>
              <a:t>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100" dirty="0"/>
              <a:t>High angular resolution EBSD for measurement of strain and residual dislocation density , </a:t>
            </a:r>
            <a:r>
              <a:rPr lang="en-US" sz="1100" i="1" dirty="0"/>
              <a:t>David J. Dingley </a:t>
            </a:r>
            <a:endParaRPr lang="fr-FR" sz="1100" i="1" dirty="0"/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100" dirty="0"/>
              <a:t>Diffraction Kikuchi  en transmission dans le MEB , </a:t>
            </a:r>
            <a:r>
              <a:rPr lang="fr-FR" sz="1100" i="1" dirty="0"/>
              <a:t>Fabrice </a:t>
            </a:r>
            <a:r>
              <a:rPr lang="fr-FR" sz="1100" i="1" dirty="0" err="1"/>
              <a:t>Gaslain</a:t>
            </a:r>
            <a:r>
              <a:rPr lang="fr-FR" sz="1100" i="1" dirty="0"/>
              <a:t>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100" dirty="0"/>
              <a:t>La </a:t>
            </a:r>
            <a:r>
              <a:rPr lang="fr-FR" sz="1100" dirty="0" err="1"/>
              <a:t>microdiffraction</a:t>
            </a:r>
            <a:r>
              <a:rPr lang="fr-FR" sz="1100" dirty="0"/>
              <a:t> Kossel - Détermination des déformations et contraintes à l’échelle du micromètre , </a:t>
            </a:r>
            <a:r>
              <a:rPr lang="fr-FR" sz="1100" i="1" dirty="0"/>
              <a:t>Denis Bouscaud, Raphaël </a:t>
            </a:r>
            <a:r>
              <a:rPr lang="fr-FR" sz="1100" i="1" dirty="0" err="1"/>
              <a:t>Pesci</a:t>
            </a:r>
            <a:r>
              <a:rPr lang="fr-FR" sz="1100" i="1" dirty="0"/>
              <a:t>, Sophie </a:t>
            </a:r>
            <a:r>
              <a:rPr lang="fr-FR" sz="1100" i="1" dirty="0" err="1"/>
              <a:t>Berveiller</a:t>
            </a:r>
            <a:r>
              <a:rPr lang="fr-FR" sz="1100" i="1" dirty="0"/>
              <a:t>, Etienne </a:t>
            </a:r>
            <a:r>
              <a:rPr lang="fr-FR" sz="1100" i="1" dirty="0" err="1"/>
              <a:t>Patoor</a:t>
            </a:r>
            <a:endParaRPr lang="fr-FR" sz="1100" i="1" dirty="0"/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100" dirty="0"/>
          </a:p>
        </p:txBody>
      </p:sp>
      <p:sp>
        <p:nvSpPr>
          <p:cNvPr id="6" name="ZoneTexte 5"/>
          <p:cNvSpPr txBox="1"/>
          <p:nvPr/>
        </p:nvSpPr>
        <p:spPr>
          <a:xfrm rot="19725090">
            <a:off x="1887127" y="2932949"/>
            <a:ext cx="5229684" cy="369332"/>
          </a:xfrm>
          <a:prstGeom prst="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/>
                </a:solidFill>
              </a:rPr>
              <a:t>Un grand merci à tous les auteurs</a:t>
            </a:r>
            <a:endParaRPr lang="fr-F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2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22317</TotalTime>
  <Words>1143</Words>
  <Application>Microsoft Office PowerPoint</Application>
  <PresentationFormat>Affichage à l'écran (4:3)</PresentationFormat>
  <Paragraphs>213</Paragraphs>
  <Slides>24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AG2012</dc:title>
  <dc:creator>Monique</dc:creator>
  <cp:lastModifiedBy>Monique</cp:lastModifiedBy>
  <cp:revision>384</cp:revision>
  <dcterms:created xsi:type="dcterms:W3CDTF">2011-09-16T10:04:18Z</dcterms:created>
  <dcterms:modified xsi:type="dcterms:W3CDTF">2015-11-26T05:09:35Z</dcterms:modified>
</cp:coreProperties>
</file>