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62" r:id="rId3"/>
    <p:sldId id="264" r:id="rId4"/>
    <p:sldId id="282" r:id="rId5"/>
    <p:sldId id="356" r:id="rId6"/>
    <p:sldId id="348" r:id="rId7"/>
    <p:sldId id="362" r:id="rId8"/>
    <p:sldId id="270" r:id="rId9"/>
    <p:sldId id="268" r:id="rId10"/>
    <p:sldId id="285" r:id="rId11"/>
    <p:sldId id="345" r:id="rId12"/>
    <p:sldId id="273" r:id="rId13"/>
    <p:sldId id="358" r:id="rId14"/>
    <p:sldId id="366" r:id="rId15"/>
    <p:sldId id="369" r:id="rId16"/>
    <p:sldId id="368" r:id="rId17"/>
    <p:sldId id="278" r:id="rId18"/>
    <p:sldId id="280" r:id="rId19"/>
    <p:sldId id="353" r:id="rId20"/>
    <p:sldId id="313" r:id="rId21"/>
    <p:sldId id="287" r:id="rId22"/>
    <p:sldId id="299" r:id="rId23"/>
    <p:sldId id="364" r:id="rId24"/>
    <p:sldId id="360" r:id="rId25"/>
    <p:sldId id="361" r:id="rId26"/>
    <p:sldId id="370" r:id="rId27"/>
    <p:sldId id="371" r:id="rId28"/>
    <p:sldId id="367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264"/>
            <p14:sldId id="282"/>
            <p14:sldId id="356"/>
            <p14:sldId id="348"/>
            <p14:sldId id="362"/>
            <p14:sldId id="270"/>
            <p14:sldId id="268"/>
            <p14:sldId id="285"/>
            <p14:sldId id="345"/>
            <p14:sldId id="273"/>
            <p14:sldId id="358"/>
            <p14:sldId id="366"/>
            <p14:sldId id="369"/>
            <p14:sldId id="368"/>
            <p14:sldId id="278"/>
            <p14:sldId id="280"/>
            <p14:sldId id="353"/>
            <p14:sldId id="313"/>
            <p14:sldId id="287"/>
            <p14:sldId id="299"/>
            <p14:sldId id="364"/>
            <p14:sldId id="360"/>
            <p14:sldId id="361"/>
            <p14:sldId id="370"/>
            <p14:sldId id="371"/>
            <p14:sldId id="3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F5F8D"/>
    <a:srgbClr val="008F6E"/>
    <a:srgbClr val="FF7575"/>
    <a:srgbClr val="FF4747"/>
    <a:srgbClr val="008000"/>
    <a:srgbClr val="CCFFCC"/>
    <a:srgbClr val="FFFFCC"/>
    <a:srgbClr val="FFFF6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606" autoAdjust="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pour vous en parler un peu : environ 1 an avant, parfois un peu plus, nous définissons un thème et recherchons des orateurs possibles.</a:t>
            </a:r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16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17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r.gnmeba.free.fr/ouvrages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4 décembre 2014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</a:t>
            </a:r>
            <a:r>
              <a:rPr lang="fr-FR" dirty="0" smtClean="0">
                <a:solidFill>
                  <a:srgbClr val="008000"/>
                </a:solidFill>
              </a:rPr>
              <a:t>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 smtClean="0"/>
          </a:p>
          <a:p>
            <a:pPr algn="ctr" eaLnBrk="1" hangingPunct="1"/>
            <a:r>
              <a:rPr lang="fr-FR" sz="2400" b="1" u="sng" dirty="0" smtClean="0">
                <a:solidFill>
                  <a:srgbClr val="FF0000"/>
                </a:solidFill>
              </a:rPr>
              <a:t>www.gn-meba.org</a:t>
            </a:r>
            <a:endParaRPr lang="fr-FR" sz="24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/>
              <a:t>(Rubriques : réunions,  enquêtes, </a:t>
            </a:r>
            <a:r>
              <a:rPr lang="fr-FR" dirty="0" smtClean="0"/>
              <a:t>ouvrages, publications</a:t>
            </a:r>
            <a:r>
              <a:rPr lang="fr-FR" dirty="0"/>
              <a:t>, annonces, </a:t>
            </a:r>
            <a:r>
              <a:rPr lang="fr-FR" dirty="0" smtClean="0"/>
              <a:t>etc</a:t>
            </a:r>
            <a:r>
              <a:rPr lang="fr-FR" dirty="0"/>
              <a:t>.)</a:t>
            </a:r>
            <a:endParaRPr lang="fr-FR" dirty="0" smtClean="0"/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3955910"/>
            <a:ext cx="8064896" cy="1969770"/>
          </a:xfrm>
          <a:prstGeom prst="rect">
            <a:avLst/>
          </a:prstGeom>
          <a:solidFill>
            <a:srgbClr val="FFFF66"/>
          </a:solidFill>
          <a:effectLst>
            <a:innerShdw blurRad="190500">
              <a:srgbClr val="C00000"/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dirty="0"/>
              <a:t>N’oubliez pas le </a:t>
            </a:r>
            <a:r>
              <a:rPr lang="fr-FR" b="1" dirty="0"/>
              <a:t>FORUM </a:t>
            </a:r>
            <a:r>
              <a:rPr lang="fr-FR" dirty="0"/>
              <a:t>pour poser vos questions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dirty="0" smtClean="0"/>
              <a:t>ou </a:t>
            </a:r>
            <a:r>
              <a:rPr lang="fr-FR" dirty="0"/>
              <a:t>trouver les réponses à celles que vous ne vous êtes pas encore posées </a:t>
            </a:r>
            <a:r>
              <a:rPr lang="fr-FR" dirty="0" smtClean="0"/>
              <a:t>!</a:t>
            </a:r>
          </a:p>
          <a:p>
            <a:pPr algn="ctr">
              <a:lnSpc>
                <a:spcPct val="200000"/>
              </a:lnSpc>
            </a:pPr>
            <a:r>
              <a:rPr lang="fr-FR" sz="1600" i="1" dirty="0" smtClean="0"/>
              <a:t>Fabrice </a:t>
            </a:r>
            <a:r>
              <a:rPr lang="fr-FR" sz="1600" i="1" dirty="0" err="1" smtClean="0"/>
              <a:t>Gaslain</a:t>
            </a:r>
            <a:r>
              <a:rPr lang="fr-FR" sz="1600" i="1" dirty="0" smtClean="0"/>
              <a:t> vous expliquera tout aussitôt après l’AG</a:t>
            </a:r>
            <a:endParaRPr lang="fr-FR" sz="1600" i="1" dirty="0"/>
          </a:p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15658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481219">
            <a:off x="1841327" y="3354983"/>
            <a:ext cx="5181419" cy="7246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4000" b="1" u="sng" dirty="0" smtClean="0">
                <a:ln w="11430"/>
                <a:solidFill>
                  <a:srgbClr val="AC03B9"/>
                </a:solidFill>
                <a:hlinkClick r:id="rId3"/>
              </a:rPr>
              <a:t>www.gn-me</a:t>
            </a:r>
            <a:r>
              <a:rPr lang="fr-FR" sz="4000" b="1" dirty="0" smtClean="0">
                <a:ln w="11430"/>
                <a:solidFill>
                  <a:srgbClr val="AC03B9"/>
                </a:solidFill>
                <a:hlinkClick r:id="rId3"/>
              </a:rPr>
              <a:t>b</a:t>
            </a:r>
            <a:r>
              <a:rPr lang="fr-FR" sz="4000" b="1" u="sng" dirty="0" smtClean="0">
                <a:ln w="11430"/>
                <a:solidFill>
                  <a:srgbClr val="AC03B9"/>
                </a:solidFill>
                <a:hlinkClick r:id="rId3"/>
              </a:rPr>
              <a:t>a.org</a:t>
            </a:r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8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61248"/>
            <a:ext cx="742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2013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2014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2013 - 30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2014)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0998" y="1916832"/>
            <a:ext cx="8892480" cy="43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1000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 GN-MEBA est associé à la </a:t>
            </a:r>
            <a:r>
              <a:rPr lang="fr-F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SFP</a:t>
            </a:r>
            <a:r>
              <a:rPr lang="fr-FR" sz="1600" dirty="0" smtClean="0">
                <a:solidFill>
                  <a:srgbClr val="008000"/>
                </a:solidFill>
              </a:rPr>
              <a:t> (Société Française de Physique) qui gère nos cotisations</a:t>
            </a:r>
          </a:p>
          <a:p>
            <a:pPr eaLnBrk="1" hangingPunct="1">
              <a:lnSpc>
                <a:spcPct val="120000"/>
              </a:lnSpc>
              <a:spcAft>
                <a:spcPct val="1000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Les </a:t>
            </a:r>
            <a:r>
              <a:rPr lang="fr-FR" sz="1600" dirty="0" smtClean="0">
                <a:solidFill>
                  <a:srgbClr val="008000"/>
                </a:solidFill>
              </a:rPr>
              <a:t>membres </a:t>
            </a:r>
            <a:r>
              <a:rPr lang="fr-FR" sz="1600" dirty="0">
                <a:solidFill>
                  <a:srgbClr val="008000"/>
                </a:solidFill>
              </a:rPr>
              <a:t>cotisants du GN-MEBA  viennent d’être intégrés à la base de données des membres SFP qui sont maintenant sur un serveur.</a:t>
            </a:r>
          </a:p>
          <a:p>
            <a:pPr eaLnBrk="1" hangingPunct="1">
              <a:lnSpc>
                <a:spcPct val="120000"/>
              </a:lnSpc>
              <a:spcAft>
                <a:spcPct val="1000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Ils </a:t>
            </a:r>
            <a:r>
              <a:rPr lang="fr-FR" sz="1600" dirty="0">
                <a:solidFill>
                  <a:srgbClr val="008000"/>
                </a:solidFill>
              </a:rPr>
              <a:t>vont recevoir par mail leur LOGIN et MOT DE PASSE pour accéder au site de la </a:t>
            </a:r>
            <a:r>
              <a:rPr lang="fr-FR" sz="1600" dirty="0" smtClean="0">
                <a:solidFill>
                  <a:srgbClr val="008000"/>
                </a:solidFill>
              </a:rPr>
              <a:t>SFP </a:t>
            </a:r>
            <a:r>
              <a:rPr lang="fr-FR" sz="1600" dirty="0">
                <a:solidFill>
                  <a:srgbClr val="3333FF"/>
                </a:solidFill>
              </a:rPr>
              <a:t>(</a:t>
            </a:r>
            <a:r>
              <a:rPr lang="fr-FR" sz="1600" u="sng" dirty="0">
                <a:solidFill>
                  <a:srgbClr val="3333FF"/>
                </a:solidFill>
              </a:rPr>
              <a:t>http://www.sfpnet.fr</a:t>
            </a:r>
            <a:r>
              <a:rPr lang="fr-FR" sz="1600" u="sng" dirty="0" smtClean="0">
                <a:solidFill>
                  <a:srgbClr val="3333FF"/>
                </a:solidFill>
              </a:rPr>
              <a:t>)</a:t>
            </a:r>
            <a:r>
              <a:rPr lang="fr-FR" sz="1600" dirty="0" smtClean="0">
                <a:solidFill>
                  <a:srgbClr val="008000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Tx/>
              <a:buChar char="•"/>
            </a:pPr>
            <a:endParaRPr lang="fr-FR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fr-FR" sz="1600" b="1" u="sng" dirty="0" smtClean="0">
                <a:solidFill>
                  <a:srgbClr val="008000"/>
                </a:solidFill>
              </a:rPr>
              <a:t>INFORMATIONS de la SFP </a:t>
            </a:r>
            <a:r>
              <a:rPr lang="fr-FR" sz="1600" dirty="0">
                <a:solidFill>
                  <a:srgbClr val="008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 </a:t>
            </a:r>
            <a:r>
              <a:rPr lang="fr-FR" sz="1600" dirty="0">
                <a:solidFill>
                  <a:srgbClr val="008000"/>
                </a:solidFill>
              </a:rPr>
              <a:t>montant de la cotisation GN-MEBA qui figurera en ligne sera </a:t>
            </a:r>
            <a:r>
              <a:rPr lang="fr-FR" sz="1600" b="1" dirty="0">
                <a:solidFill>
                  <a:srgbClr val="008000"/>
                </a:solidFill>
              </a:rPr>
              <a:t>113 euros pour 2015</a:t>
            </a:r>
            <a:r>
              <a:rPr lang="fr-FR" sz="1600" dirty="0">
                <a:solidFill>
                  <a:srgbClr val="008000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la </a:t>
            </a:r>
            <a:r>
              <a:rPr lang="fr-FR" sz="1600" dirty="0">
                <a:solidFill>
                  <a:srgbClr val="008000"/>
                </a:solidFill>
              </a:rPr>
              <a:t>SFP incite ses membres à payer directement en ligne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les cartes </a:t>
            </a:r>
            <a:r>
              <a:rPr lang="fr-FR" sz="1600" dirty="0">
                <a:solidFill>
                  <a:srgbClr val="008000"/>
                </a:solidFill>
              </a:rPr>
              <a:t>de </a:t>
            </a:r>
            <a:r>
              <a:rPr lang="fr-FR" sz="1600" dirty="0" smtClean="0">
                <a:solidFill>
                  <a:srgbClr val="008000"/>
                </a:solidFill>
              </a:rPr>
              <a:t>membre SFP ne seront plus envoyées</a:t>
            </a:r>
            <a:endParaRPr lang="fr-FR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les </a:t>
            </a:r>
            <a:r>
              <a:rPr lang="fr-FR" sz="1600" dirty="0">
                <a:solidFill>
                  <a:srgbClr val="008000"/>
                </a:solidFill>
              </a:rPr>
              <a:t>membres doivent se charger de mettre à jour leur profil sur le site (adresse, tel, </a:t>
            </a:r>
            <a:r>
              <a:rPr lang="fr-FR" sz="1600" dirty="0" smtClean="0">
                <a:solidFill>
                  <a:srgbClr val="008000"/>
                </a:solidFill>
              </a:rPr>
              <a:t>.....)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u="sng" dirty="0">
                <a:solidFill>
                  <a:srgbClr val="008000"/>
                </a:solidFill>
                <a:latin typeface="Arial Black" pitchFamily="34" charset="0"/>
              </a:rPr>
              <a:t>Quelques rappels </a:t>
            </a:r>
            <a:r>
              <a:rPr lang="fr-FR" sz="2000" u="sng" dirty="0" smtClean="0">
                <a:solidFill>
                  <a:srgbClr val="008000"/>
                </a:solidFill>
                <a:latin typeface="Arial Black" pitchFamily="34" charset="0"/>
              </a:rPr>
              <a:t>et </a:t>
            </a:r>
            <a:r>
              <a:rPr lang="fr-FR" sz="2000" u="sng" dirty="0">
                <a:solidFill>
                  <a:srgbClr val="008000"/>
                </a:solidFill>
                <a:latin typeface="Arial Black" pitchFamily="34" charset="0"/>
              </a:rPr>
              <a:t>informations </a:t>
            </a: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8" y="15148"/>
            <a:ext cx="6840000" cy="6840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0" y="0"/>
            <a:ext cx="5868144" cy="5540375"/>
            <a:chOff x="0" y="0"/>
            <a:chExt cx="5868144" cy="5540375"/>
          </a:xfrm>
        </p:grpSpPr>
        <p:sp>
          <p:nvSpPr>
            <p:cNvPr id="2253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868144" cy="79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sz="2000" b="1" dirty="0">
                  <a:solidFill>
                    <a:srgbClr val="003399"/>
                  </a:solidFill>
                </a:rPr>
                <a:t>Les </a:t>
              </a:r>
              <a:r>
                <a:rPr lang="fr-FR" sz="2000" b="1" dirty="0" smtClean="0">
                  <a:solidFill>
                    <a:srgbClr val="003399"/>
                  </a:solidFill>
                </a:rPr>
                <a:t>735 </a:t>
              </a:r>
              <a:r>
                <a:rPr lang="fr-FR" sz="2000" b="1" dirty="0">
                  <a:solidFill>
                    <a:srgbClr val="003399"/>
                  </a:solidFill>
                </a:rPr>
                <a:t>membres du </a:t>
              </a:r>
              <a:r>
                <a:rPr lang="fr-FR" sz="2000" b="1" dirty="0" smtClean="0">
                  <a:solidFill>
                    <a:srgbClr val="003399"/>
                  </a:solidFill>
                </a:rPr>
                <a:t>fichier actuel GN-MEBA </a:t>
              </a:r>
              <a:r>
                <a:rPr lang="fr-FR" sz="2000" b="1" dirty="0">
                  <a:solidFill>
                    <a:srgbClr val="003399"/>
                  </a:solidFill>
                </a:rPr>
                <a:t>: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>
                  <a:solidFill>
                    <a:srgbClr val="003399"/>
                  </a:solidFill>
                </a:rPr>
                <a:t>(cotisants + </a:t>
              </a:r>
              <a:r>
                <a:rPr lang="fr-FR" b="1" dirty="0" smtClean="0">
                  <a:solidFill>
                    <a:srgbClr val="003399"/>
                  </a:solidFill>
                </a:rPr>
                <a:t>adjoints)</a:t>
              </a:r>
              <a:endParaRPr lang="fr-FR" b="1" dirty="0">
                <a:solidFill>
                  <a:srgbClr val="003399"/>
                </a:solidFill>
              </a:endParaRPr>
            </a:p>
          </p:txBody>
        </p:sp>
        <p:sp>
          <p:nvSpPr>
            <p:cNvPr id="22533" name="Text Box 69"/>
            <p:cNvSpPr txBox="1">
              <a:spLocks noChangeArrowheads="1"/>
            </p:cNvSpPr>
            <p:nvPr/>
          </p:nvSpPr>
          <p:spPr bwMode="auto">
            <a:xfrm>
              <a:off x="684213" y="4076700"/>
              <a:ext cx="2049463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20 à </a:t>
              </a:r>
              <a:r>
                <a:rPr lang="fr-FR" sz="1600" dirty="0" smtClean="0"/>
                <a:t>60 </a:t>
              </a:r>
              <a:r>
                <a:rPr lang="fr-FR" sz="1600" dirty="0"/>
                <a:t>membres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20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10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5</a:t>
              </a:r>
            </a:p>
          </p:txBody>
        </p:sp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0" y="980728"/>
              <a:ext cx="363696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exercice 2013-2014:</a:t>
              </a:r>
              <a:endParaRPr lang="fr-FR" b="1" dirty="0"/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157 </a:t>
              </a:r>
              <a:r>
                <a:rPr lang="fr-FR" b="1" dirty="0"/>
                <a:t>cotisations </a:t>
              </a:r>
              <a:r>
                <a:rPr lang="fr-FR" b="1" dirty="0" smtClean="0"/>
                <a:t>perçues</a:t>
              </a:r>
            </a:p>
          </p:txBody>
        </p:sp>
        <p:sp>
          <p:nvSpPr>
            <p:cNvPr id="22535" name="Oval 70"/>
            <p:cNvSpPr>
              <a:spLocks noChangeAspect="1" noChangeArrowheads="1"/>
            </p:cNvSpPr>
            <p:nvPr/>
          </p:nvSpPr>
          <p:spPr bwMode="auto">
            <a:xfrm>
              <a:off x="323850" y="4221163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EA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6" name="Oval 70"/>
            <p:cNvSpPr>
              <a:spLocks noChangeAspect="1" noChangeArrowheads="1"/>
            </p:cNvSpPr>
            <p:nvPr/>
          </p:nvSpPr>
          <p:spPr bwMode="auto">
            <a:xfrm>
              <a:off x="323850" y="45561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D7F27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7" name="Oval 70"/>
            <p:cNvSpPr>
              <a:spLocks noChangeAspect="1" noChangeArrowheads="1"/>
            </p:cNvSpPr>
            <p:nvPr/>
          </p:nvSpPr>
          <p:spPr bwMode="auto">
            <a:xfrm>
              <a:off x="323850" y="489267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8" name="Oval 70"/>
            <p:cNvSpPr>
              <a:spLocks noChangeAspect="1" noChangeArrowheads="1"/>
            </p:cNvSpPr>
            <p:nvPr/>
          </p:nvSpPr>
          <p:spPr bwMode="auto">
            <a:xfrm>
              <a:off x="323850" y="52292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4" name="Ellipse 3"/>
          <p:cNvSpPr/>
          <p:nvPr/>
        </p:nvSpPr>
        <p:spPr>
          <a:xfrm>
            <a:off x="6444208" y="544864"/>
            <a:ext cx="216000" cy="216000"/>
          </a:xfrm>
          <a:prstGeom prst="ellipse">
            <a:avLst/>
          </a:prstGeom>
          <a:solidFill>
            <a:srgbClr val="FD7F2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308304" y="1107293"/>
            <a:ext cx="216000" cy="216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388424" y="2132856"/>
            <a:ext cx="216000" cy="216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884368" y="3226653"/>
            <a:ext cx="216000" cy="216000"/>
          </a:xfrm>
          <a:prstGeom prst="ellipse">
            <a:avLst/>
          </a:prstGeom>
          <a:solidFill>
            <a:srgbClr val="FD7F2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5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40" y="15876"/>
            <a:ext cx="6840000" cy="6840000"/>
          </a:xfrm>
          <a:prstGeom prst="rect">
            <a:avLst/>
          </a:prstGeom>
        </p:spPr>
      </p:pic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19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3399"/>
                </a:solidFill>
              </a:rPr>
              <a:t>les </a:t>
            </a:r>
            <a:r>
              <a:rPr lang="fr-FR" sz="2000" b="1" dirty="0" smtClean="0">
                <a:solidFill>
                  <a:srgbClr val="003399"/>
                </a:solidFill>
              </a:rPr>
              <a:t>260 </a:t>
            </a:r>
            <a:r>
              <a:rPr lang="fr-FR" sz="2000" b="1" dirty="0">
                <a:solidFill>
                  <a:srgbClr val="003399"/>
                </a:solidFill>
              </a:rPr>
              <a:t>inscrits d’aujourd’hui :</a:t>
            </a:r>
            <a:endParaRPr lang="fr-FR" sz="2000" b="1" dirty="0">
              <a:solidFill>
                <a:srgbClr val="0000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30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1" name="Ellipse 10"/>
          <p:cNvSpPr/>
          <p:nvPr/>
        </p:nvSpPr>
        <p:spPr>
          <a:xfrm>
            <a:off x="6444208" y="544864"/>
            <a:ext cx="216000" cy="216000"/>
          </a:xfrm>
          <a:prstGeom prst="ellipse">
            <a:avLst/>
          </a:prstGeom>
          <a:solidFill>
            <a:srgbClr val="3B48C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308304" y="1107293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388424" y="2132856"/>
            <a:ext cx="216000" cy="216000"/>
          </a:xfrm>
          <a:prstGeom prst="ellipse">
            <a:avLst/>
          </a:prstGeom>
          <a:solidFill>
            <a:srgbClr val="9EDEE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884368" y="3226653"/>
            <a:ext cx="216000" cy="216000"/>
          </a:xfrm>
          <a:prstGeom prst="ellipse">
            <a:avLst/>
          </a:prstGeom>
          <a:solidFill>
            <a:srgbClr val="00A0E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1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" y="1245873"/>
            <a:ext cx="8694235" cy="484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29125" y="2698137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</a:t>
            </a:r>
            <a:r>
              <a:rPr lang="fr-FR" sz="2400" b="1" dirty="0" smtClean="0">
                <a:solidFill>
                  <a:srgbClr val="6600CC"/>
                </a:solidFill>
              </a:rPr>
              <a:t>SFP</a:t>
            </a:r>
            <a:endParaRPr lang="fr-FR" sz="24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  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2013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2014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316257" y="5039595"/>
            <a:ext cx="1235386" cy="252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400" dirty="0" smtClean="0"/>
              <a:t>6 400.00</a:t>
            </a:r>
            <a:endParaRPr lang="fr-FR" sz="1400" dirty="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082630" y="1902940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082630" y="4005088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771775" y="1650710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157 </a:t>
              </a:r>
              <a:r>
                <a:rPr lang="fr-FR" sz="1400" b="1" dirty="0">
                  <a:solidFill>
                    <a:schemeClr val="bg1"/>
                  </a:solidFill>
                </a:rPr>
                <a:t>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236296" y="5733256"/>
            <a:ext cx="16129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- 4 379.77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899592" y="6237312"/>
            <a:ext cx="4320480" cy="524173"/>
          </a:xfrm>
          <a:prstGeom prst="wedgeRectCallout">
            <a:avLst>
              <a:gd name="adj1" fmla="val 70833"/>
              <a:gd name="adj2" fmla="val -24829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dont 3 années de </a:t>
            </a:r>
            <a:r>
              <a:rPr lang="fr-FR" sz="1200" b="1" dirty="0" smtClean="0"/>
              <a:t>location "amphi / Esclangon" </a:t>
            </a:r>
            <a:r>
              <a:rPr lang="fr-FR" sz="1200" dirty="0" smtClean="0"/>
              <a:t>: </a:t>
            </a:r>
          </a:p>
          <a:p>
            <a:pPr algn="ctr"/>
            <a:r>
              <a:rPr lang="fr-FR" sz="1200" dirty="0" smtClean="0"/>
              <a:t> 2500 € pour 2012, 1500 € pour 2013 et  4440 € pour 2014</a:t>
            </a:r>
            <a:endParaRPr lang="fr-FR" sz="120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267744" y="3851001"/>
            <a:ext cx="2275236" cy="524173"/>
          </a:xfrm>
          <a:prstGeom prst="wedgeRectCallout">
            <a:avLst>
              <a:gd name="adj1" fmla="val 51391"/>
              <a:gd name="adj2" fmla="val 141171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dont 1200 € </a:t>
            </a:r>
            <a:r>
              <a:rPr lang="fr-FR" sz="1200" dirty="0"/>
              <a:t>de subvention de DRFIP Centre et Loir 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57700" y="4780572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012160" y="5039595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771775" y="5177664"/>
            <a:ext cx="1188690" cy="262086"/>
          </a:xfrm>
          <a:prstGeom prst="wedgeRectCallout">
            <a:avLst>
              <a:gd name="adj1" fmla="val 86440"/>
              <a:gd name="adj2" fmla="val -47474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constructeurs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5871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5" grpId="0" animBg="1"/>
      <p:bldP spid="15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0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36154" y="5357813"/>
            <a:ext cx="8149831" cy="494751"/>
            <a:chOff x="336154" y="5357813"/>
            <a:chExt cx="8149831" cy="494751"/>
          </a:xfrm>
        </p:grpSpPr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1035869" y="5357813"/>
              <a:ext cx="7450116" cy="49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1200"/>
                </a:spcAft>
              </a:pPr>
              <a:r>
                <a:rPr lang="fr-FR" sz="2400" b="1" dirty="0" smtClean="0">
                  <a:solidFill>
                    <a:srgbClr val="333399"/>
                  </a:solidFill>
                </a:rPr>
                <a:t>La </a:t>
              </a:r>
              <a:r>
                <a:rPr lang="fr-FR" sz="2400" b="1" dirty="0">
                  <a:solidFill>
                    <a:srgbClr val="333399"/>
                  </a:solidFill>
                </a:rPr>
                <a:t>cotisation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annuelle est fixée </a:t>
              </a:r>
              <a:r>
                <a:rPr lang="fr-FR" sz="2400" b="1" dirty="0">
                  <a:solidFill>
                    <a:srgbClr val="333399"/>
                  </a:solidFill>
                </a:rPr>
                <a:t>à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113 € pour 2015 </a:t>
              </a:r>
            </a:p>
          </p:txBody>
        </p:sp>
        <p:sp>
          <p:nvSpPr>
            <p:cNvPr id="2" name="Flèche droite rayée 1"/>
            <p:cNvSpPr/>
            <p:nvPr/>
          </p:nvSpPr>
          <p:spPr>
            <a:xfrm>
              <a:off x="336154" y="5453955"/>
              <a:ext cx="360040" cy="288032"/>
            </a:xfrm>
            <a:prstGeom prst="stripedRightArrow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552700" y="5909599"/>
            <a:ext cx="4087401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(était à 110 € depuis 2009) </a:t>
            </a:r>
          </a:p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La </a:t>
            </a:r>
            <a:r>
              <a:rPr lang="fr-FR" i="1" dirty="0">
                <a:solidFill>
                  <a:srgbClr val="333399"/>
                </a:solidFill>
              </a:rPr>
              <a:t>part reversée à la SFP est </a:t>
            </a:r>
            <a:r>
              <a:rPr lang="fr-FR" i="1" dirty="0" smtClean="0">
                <a:solidFill>
                  <a:srgbClr val="333399"/>
                </a:solidFill>
              </a:rPr>
              <a:t>de </a:t>
            </a:r>
            <a:r>
              <a:rPr lang="fr-FR" i="1" dirty="0">
                <a:solidFill>
                  <a:srgbClr val="333399"/>
                </a:solidFill>
              </a:rPr>
              <a:t>57 </a:t>
            </a:r>
            <a:r>
              <a:rPr lang="fr-FR" i="1" dirty="0" smtClean="0">
                <a:solidFill>
                  <a:srgbClr val="333399"/>
                </a:solidFill>
              </a:rPr>
              <a:t>€</a:t>
            </a:r>
            <a:endParaRPr lang="fr-FR" i="1" dirty="0">
              <a:solidFill>
                <a:srgbClr val="33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21" y="1592263"/>
            <a:ext cx="6257809" cy="376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20481219">
            <a:off x="1027687" y="3076620"/>
            <a:ext cx="6854954" cy="7246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40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8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3105150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003399"/>
                </a:solidFill>
              </a:rPr>
              <a:t>Merci de votre attention</a:t>
            </a:r>
            <a:endParaRPr lang="fr-FR" sz="28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82950" y="4924425"/>
            <a:ext cx="260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u="sng">
                <a:solidFill>
                  <a:srgbClr val="3333FF"/>
                </a:solidFill>
              </a:rPr>
              <a:t>http://www.gn-meba.org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4 DECEMBRE 2014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49970" y="1412776"/>
            <a:ext cx="80581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</a:t>
            </a:r>
            <a:r>
              <a:rPr lang="fr-FR" sz="2000" dirty="0" smtClean="0"/>
              <a:t>Delta-Microscopies, Eden-Instruments, </a:t>
            </a:r>
            <a:r>
              <a:rPr lang="fr-FR" sz="2000" dirty="0" err="1" smtClean="0"/>
              <a:t>Elexience</a:t>
            </a:r>
            <a:r>
              <a:rPr lang="fr-FR" sz="2000" dirty="0"/>
              <a:t>, </a:t>
            </a:r>
            <a:r>
              <a:rPr lang="fr-FR" sz="2000" dirty="0" smtClean="0"/>
              <a:t>Eloïse</a:t>
            </a:r>
            <a:r>
              <a:rPr lang="fr-FR" sz="2000" dirty="0"/>
              <a:t>, </a:t>
            </a:r>
            <a:r>
              <a:rPr lang="fr-FR" sz="2000" dirty="0" smtClean="0"/>
              <a:t>FEI-</a:t>
            </a:r>
            <a:r>
              <a:rPr lang="fr-FR" sz="2000" dirty="0" err="1" smtClean="0"/>
              <a:t>Company</a:t>
            </a:r>
            <a:r>
              <a:rPr lang="fr-FR" sz="2000" dirty="0"/>
              <a:t>, </a:t>
            </a:r>
            <a:r>
              <a:rPr lang="fr-FR" sz="2000" dirty="0" smtClean="0"/>
              <a:t>Fondis-</a:t>
            </a:r>
            <a:r>
              <a:rPr lang="fr-FR" sz="2000" dirty="0" err="1" smtClean="0"/>
              <a:t>Bioritech</a:t>
            </a:r>
            <a:r>
              <a:rPr lang="fr-FR" sz="2000" dirty="0" smtClean="0"/>
              <a:t>, </a:t>
            </a:r>
            <a:r>
              <a:rPr lang="fr-FR" sz="2000" dirty="0" err="1"/>
              <a:t>Gatan</a:t>
            </a:r>
            <a:r>
              <a:rPr lang="fr-FR" sz="2000" dirty="0"/>
              <a:t>, </a:t>
            </a:r>
            <a:r>
              <a:rPr lang="fr-FR" sz="2000" dirty="0" err="1"/>
              <a:t>Jeol</a:t>
            </a:r>
            <a:r>
              <a:rPr lang="fr-FR" sz="2000" dirty="0"/>
              <a:t>, </a:t>
            </a:r>
            <a:r>
              <a:rPr lang="fr-FR" sz="2000" dirty="0" err="1"/>
              <a:t>Leica</a:t>
            </a:r>
            <a:r>
              <a:rPr lang="fr-FR" sz="2000" dirty="0"/>
              <a:t>, </a:t>
            </a:r>
            <a:r>
              <a:rPr lang="fr-FR" sz="2000" dirty="0" err="1" smtClean="0"/>
              <a:t>MicroMecha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Oxford-Instruments</a:t>
            </a:r>
            <a:r>
              <a:rPr lang="fr-FR" sz="2000" dirty="0"/>
              <a:t>, </a:t>
            </a:r>
            <a:r>
              <a:rPr lang="fr-FR" sz="2000" dirty="0" err="1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Synergie4, </a:t>
            </a:r>
            <a:r>
              <a:rPr lang="fr-FR" sz="2000" dirty="0" err="1" smtClean="0"/>
              <a:t>Tescan</a:t>
            </a:r>
            <a:r>
              <a:rPr lang="fr-FR" sz="2000" dirty="0" smtClean="0"/>
              <a:t>-Orsay-France, Zeiss</a:t>
            </a:r>
            <a:endParaRPr lang="fr-FR" sz="2000" dirty="0"/>
          </a:p>
          <a:p>
            <a:pPr algn="ctr">
              <a:spcBef>
                <a:spcPct val="50000"/>
              </a:spcBef>
            </a:pPr>
            <a:r>
              <a:rPr lang="fr-FR" sz="2000" dirty="0">
                <a:solidFill>
                  <a:srgbClr val="008000"/>
                </a:solidFill>
              </a:rPr>
              <a:t>ainsi qu’à</a:t>
            </a:r>
          </a:p>
          <a:p>
            <a:pPr algn="ctr"/>
            <a:endParaRPr lang="fr-FR" sz="2000" dirty="0">
              <a:solidFill>
                <a:srgbClr val="008000"/>
              </a:solidFill>
            </a:endParaRPr>
          </a:p>
          <a:p>
            <a:pPr algn="ctr"/>
            <a:r>
              <a:rPr lang="fr-FR" sz="2000" dirty="0" err="1"/>
              <a:t>EDPsciences</a:t>
            </a:r>
            <a:endParaRPr lang="fr-FR" sz="2000" dirty="0"/>
          </a:p>
          <a:p>
            <a:pPr algn="ctr">
              <a:spcBef>
                <a:spcPct val="80000"/>
              </a:spcBef>
            </a:pPr>
            <a:r>
              <a:rPr lang="fr-FR" sz="2000" b="1" dirty="0">
                <a:solidFill>
                  <a:srgbClr val="008000"/>
                </a:solidFill>
              </a:rPr>
              <a:t>et à vous tous ici présents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5148064" y="3140968"/>
            <a:ext cx="399019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600" i="1" dirty="0" smtClean="0">
                <a:solidFill>
                  <a:srgbClr val="008000"/>
                </a:solidFill>
              </a:rPr>
              <a:t>                       et </a:t>
            </a:r>
            <a:r>
              <a:rPr lang="fr-FR" sz="1600" i="1" dirty="0">
                <a:solidFill>
                  <a:srgbClr val="008000"/>
                </a:solidFill>
              </a:rPr>
              <a:t>aussi 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6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Philippe </a:t>
            </a:r>
            <a:r>
              <a:rPr lang="fr-FR" sz="1600" dirty="0" err="1" smtClean="0">
                <a:solidFill>
                  <a:srgbClr val="008000"/>
                </a:solidFill>
              </a:rPr>
              <a:t>Hallegot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(L’</a:t>
            </a:r>
            <a:r>
              <a:rPr lang="fr-FR" sz="1400" i="1" dirty="0" err="1" smtClean="0">
                <a:solidFill>
                  <a:srgbClr val="008000"/>
                </a:solidFill>
              </a:rPr>
              <a:t>Oreal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Alain </a:t>
            </a:r>
            <a:r>
              <a:rPr lang="fr-FR" sz="1600" dirty="0" err="1" smtClean="0">
                <a:solidFill>
                  <a:srgbClr val="008000"/>
                </a:solidFill>
              </a:rPr>
              <a:t>Jadin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(CERTECH)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>
                <a:solidFill>
                  <a:srgbClr val="008000"/>
                </a:solidFill>
              </a:rPr>
              <a:t>Lahcen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Khouchaf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(Mines Douai)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Jean-Pierre </a:t>
            </a:r>
            <a:r>
              <a:rPr lang="fr-FR" sz="1600" dirty="0" err="1" smtClean="0">
                <a:solidFill>
                  <a:srgbClr val="008000"/>
                </a:solidFill>
              </a:rPr>
              <a:t>Lechaire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UPMC)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Christian </a:t>
            </a:r>
            <a:r>
              <a:rPr lang="fr-FR" sz="1600" dirty="0" smtClean="0">
                <a:solidFill>
                  <a:srgbClr val="008000"/>
                </a:solidFill>
              </a:rPr>
              <a:t>Mathieu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Artois)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Jacky </a:t>
            </a:r>
            <a:r>
              <a:rPr lang="fr-FR" sz="1600" dirty="0" err="1" smtClean="0">
                <a:solidFill>
                  <a:srgbClr val="008000"/>
                </a:solidFill>
              </a:rPr>
              <a:t>Ruste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EDF)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Guillaume </a:t>
            </a:r>
            <a:r>
              <a:rPr lang="fr-FR" sz="1600" dirty="0" err="1" smtClean="0">
                <a:solidFill>
                  <a:srgbClr val="008000"/>
                </a:solidFill>
              </a:rPr>
              <a:t>Wille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(BRGM)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</a:rPr>
              <a:t>(selon le vote </a:t>
            </a:r>
            <a:r>
              <a:rPr lang="fr-FR" sz="2400" dirty="0">
                <a:solidFill>
                  <a:srgbClr val="008000"/>
                </a:solidFill>
              </a:rPr>
              <a:t>du </a:t>
            </a:r>
            <a:r>
              <a:rPr lang="fr-FR" sz="2400" dirty="0" smtClean="0">
                <a:solidFill>
                  <a:srgbClr val="008000"/>
                </a:solidFill>
              </a:rPr>
              <a:t>25 novembre 2013)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9036" y="2708920"/>
            <a:ext cx="5747100" cy="316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président :</a:t>
            </a:r>
            <a:r>
              <a:rPr lang="fr-FR" sz="1600" dirty="0">
                <a:solidFill>
                  <a:srgbClr val="008000"/>
                </a:solidFill>
              </a:rPr>
              <a:t>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François </a:t>
            </a:r>
            <a:r>
              <a:rPr lang="fr-FR" sz="1600" dirty="0" err="1" smtClean="0">
                <a:solidFill>
                  <a:srgbClr val="008000"/>
                </a:solidFill>
              </a:rPr>
              <a:t>Brisset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Paris Sud)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vice-présidents :  </a:t>
            </a:r>
            <a:r>
              <a:rPr lang="fr-FR" sz="1600" i="1" dirty="0" smtClean="0">
                <a:solidFill>
                  <a:srgbClr val="008000"/>
                </a:solidFill>
              </a:rPr>
              <a:t>  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Florence </a:t>
            </a:r>
            <a:r>
              <a:rPr lang="fr-FR" sz="1600" dirty="0" err="1" smtClean="0">
                <a:solidFill>
                  <a:srgbClr val="008000"/>
                </a:solidFill>
              </a:rPr>
              <a:t>Robaut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(CMTC Grenoble)</a:t>
            </a:r>
            <a:r>
              <a:rPr lang="fr-FR" sz="1600" dirty="0">
                <a:solidFill>
                  <a:srgbClr val="008000"/>
                </a:solidFill>
              </a:rPr>
              <a:t/>
            </a:r>
            <a:br>
              <a:rPr lang="fr-FR" sz="1600" dirty="0">
                <a:solidFill>
                  <a:srgbClr val="008000"/>
                </a:solidFill>
              </a:rPr>
            </a:br>
            <a:r>
              <a:rPr lang="fr-FR" sz="1600" dirty="0">
                <a:solidFill>
                  <a:srgbClr val="008000"/>
                </a:solidFill>
              </a:rPr>
              <a:t>                   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Philippe </a:t>
            </a:r>
            <a:r>
              <a:rPr lang="fr-FR" sz="1600" dirty="0" err="1" smtClean="0">
                <a:solidFill>
                  <a:srgbClr val="008000"/>
                </a:solidFill>
              </a:rPr>
              <a:t>Jonnard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(UPMC Paris)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trésorière :</a:t>
            </a:r>
            <a:r>
              <a:rPr lang="fr-FR" sz="1600" dirty="0">
                <a:solidFill>
                  <a:srgbClr val="008000"/>
                </a:solidFill>
              </a:rPr>
              <a:t>            </a:t>
            </a:r>
            <a:r>
              <a:rPr lang="fr-FR" sz="1600" dirty="0" smtClean="0">
                <a:solidFill>
                  <a:srgbClr val="008000"/>
                </a:solidFill>
              </a:rPr>
              <a:t>   </a:t>
            </a:r>
            <a:r>
              <a:rPr lang="fr-FR" sz="1600" dirty="0">
                <a:solidFill>
                  <a:srgbClr val="008000"/>
                </a:solidFill>
              </a:rPr>
              <a:t>Monique </a:t>
            </a:r>
            <a:r>
              <a:rPr lang="fr-FR" sz="1600" dirty="0" smtClean="0">
                <a:solidFill>
                  <a:srgbClr val="008000"/>
                </a:solidFill>
              </a:rPr>
              <a:t>Repoux </a:t>
            </a:r>
            <a:r>
              <a:rPr lang="fr-FR" sz="1400" i="1" dirty="0" smtClean="0">
                <a:solidFill>
                  <a:srgbClr val="008000"/>
                </a:solidFill>
              </a:rPr>
              <a:t>(retraitée ENSMP 06)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trésorière adjointe : </a:t>
            </a:r>
            <a:r>
              <a:rPr lang="fr-FR" sz="1600" dirty="0">
                <a:solidFill>
                  <a:srgbClr val="008000"/>
                </a:solidFill>
              </a:rPr>
              <a:t>Christine </a:t>
            </a:r>
            <a:r>
              <a:rPr lang="fr-FR" sz="1600" dirty="0" smtClean="0">
                <a:solidFill>
                  <a:srgbClr val="008000"/>
                </a:solidFill>
              </a:rPr>
              <a:t>Gendarme </a:t>
            </a:r>
            <a:r>
              <a:rPr lang="fr-FR" sz="1400" i="1" dirty="0" smtClean="0">
                <a:solidFill>
                  <a:srgbClr val="008000"/>
                </a:solidFill>
              </a:rPr>
              <a:t>(IJL Nancy)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</a:t>
            </a:r>
            <a:r>
              <a:rPr lang="fr-FR" sz="1600" i="1" dirty="0" smtClean="0">
                <a:solidFill>
                  <a:srgbClr val="008000"/>
                </a:solidFill>
              </a:rPr>
              <a:t>:              </a:t>
            </a:r>
            <a:r>
              <a:rPr lang="fr-FR" sz="1600" dirty="0">
                <a:solidFill>
                  <a:srgbClr val="008000"/>
                </a:solidFill>
              </a:rPr>
              <a:t>Denis </a:t>
            </a:r>
            <a:r>
              <a:rPr lang="fr-FR" sz="1600" dirty="0" smtClean="0">
                <a:solidFill>
                  <a:srgbClr val="008000"/>
                </a:solidFill>
              </a:rPr>
              <a:t>Boivin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Onera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adjoint </a:t>
            </a:r>
            <a:r>
              <a:rPr lang="fr-FR" sz="1600" i="1" dirty="0" smtClean="0">
                <a:solidFill>
                  <a:srgbClr val="008000"/>
                </a:solidFill>
              </a:rPr>
              <a:t>:  </a:t>
            </a:r>
            <a:r>
              <a:rPr lang="fr-FR" sz="1600" dirty="0" smtClean="0">
                <a:solidFill>
                  <a:srgbClr val="008000"/>
                </a:solidFill>
              </a:rPr>
              <a:t> Marie-Eline Couturier </a:t>
            </a:r>
            <a:r>
              <a:rPr lang="fr-FR" sz="1400" i="1" dirty="0" smtClean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webmaster :</a:t>
            </a:r>
            <a:r>
              <a:rPr lang="fr-FR" sz="1400" i="1" dirty="0" smtClean="0">
                <a:solidFill>
                  <a:srgbClr val="008000"/>
                </a:solidFill>
              </a:rPr>
              <a:t>               </a:t>
            </a:r>
            <a:r>
              <a:rPr lang="fr-FR" sz="1600" dirty="0">
                <a:solidFill>
                  <a:srgbClr val="008000"/>
                </a:solidFill>
              </a:rPr>
              <a:t>Fabrice </a:t>
            </a:r>
            <a:r>
              <a:rPr lang="fr-FR" sz="1600" dirty="0" err="1">
                <a:solidFill>
                  <a:srgbClr val="008000"/>
                </a:solidFill>
              </a:rPr>
              <a:t>Gaslain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(ENSMP 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8000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4 Décembre 2014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95536" y="1740670"/>
            <a:ext cx="344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008000"/>
                </a:solidFill>
              </a:rPr>
              <a:t>Se représentent  aujourd’hui </a:t>
            </a:r>
            <a:r>
              <a:rPr lang="fr-FR" dirty="0" smtClean="0">
                <a:solidFill>
                  <a:srgbClr val="008000"/>
                </a:solidFill>
              </a:rPr>
              <a:t>:</a:t>
            </a:r>
            <a:endParaRPr lang="fr-FR" i="1" dirty="0">
              <a:solidFill>
                <a:srgbClr val="008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67544" y="2125071"/>
            <a:ext cx="4980513" cy="2456057"/>
            <a:chOff x="467544" y="2125071"/>
            <a:chExt cx="4980513" cy="2456057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250937" cy="245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Denis Boivin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Marie-Eline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>
                  <a:solidFill>
                    <a:srgbClr val="008000"/>
                  </a:solidFill>
                </a:rPr>
                <a:t>Couturier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Fabrice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Gaslain</a:t>
              </a:r>
              <a:endParaRPr lang="fr-FR" sz="1600" dirty="0" smtClean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Christine </a:t>
              </a:r>
              <a:r>
                <a:rPr lang="fr-FR" sz="1600" dirty="0">
                  <a:solidFill>
                    <a:srgbClr val="008000"/>
                  </a:solidFill>
                </a:rPr>
                <a:t>Gendarme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err="1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2197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Lahcen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>
                  <a:solidFill>
                    <a:srgbClr val="008000"/>
                  </a:solidFill>
                </a:rPr>
                <a:t>Khouchaf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Jean-Pierre </a:t>
              </a:r>
              <a:r>
                <a:rPr lang="fr-FR" sz="1600" dirty="0" err="1">
                  <a:solidFill>
                    <a:srgbClr val="008000"/>
                  </a:solidFill>
                </a:rPr>
                <a:t>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Mathieu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err="1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err="1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err="1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err="1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3995936" y="3464479"/>
            <a:ext cx="4988450" cy="2957245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94419" y="17406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8000"/>
                </a:solidFill>
              </a:rPr>
              <a:t>les mêmes !</a:t>
            </a:r>
            <a:endParaRPr lang="fr-FR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248569" y="5884193"/>
            <a:ext cx="657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u="sng" dirty="0">
                <a:solidFill>
                  <a:srgbClr val="008000"/>
                </a:solidFill>
              </a:rPr>
              <a:t>http://www.gn-meba.org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3528" y="2540511"/>
            <a:ext cx="8258311" cy="2677052"/>
            <a:chOff x="323528" y="2540511"/>
            <a:chExt cx="8258311" cy="267705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077072"/>
              <a:ext cx="1633575" cy="114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ZoneTexte 4"/>
            <p:cNvSpPr txBox="1">
              <a:spLocks noChangeArrowheads="1"/>
            </p:cNvSpPr>
            <p:nvPr/>
          </p:nvSpPr>
          <p:spPr bwMode="auto">
            <a:xfrm>
              <a:off x="323528" y="2540511"/>
              <a:ext cx="8258311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dirty="0" smtClean="0">
                <a:solidFill>
                  <a:srgbClr val="FF0000"/>
                </a:solidFill>
              </a:endParaRPr>
            </a:p>
            <a:p>
              <a:pPr marL="285750" indent="-285750" algn="ctr" eaLnBrk="1" hangingPunct="1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FF0000"/>
                  </a:solidFill>
                </a:rPr>
                <a:t>les </a:t>
              </a:r>
              <a:r>
                <a:rPr lang="fr-FR" b="1" dirty="0">
                  <a:solidFill>
                    <a:srgbClr val="FF0000"/>
                  </a:solidFill>
                </a:rPr>
                <a:t>3-7 mai 2015 </a:t>
              </a:r>
              <a:r>
                <a:rPr lang="fr-FR" dirty="0">
                  <a:solidFill>
                    <a:srgbClr val="FF0000"/>
                  </a:solidFill>
                </a:rPr>
                <a:t>à </a:t>
              </a:r>
              <a:r>
                <a:rPr lang="fr-FR" b="1" dirty="0">
                  <a:solidFill>
                    <a:srgbClr val="FF0000"/>
                  </a:solidFill>
                </a:rPr>
                <a:t>Portoroz </a:t>
              </a:r>
              <a:r>
                <a:rPr lang="fr-FR" dirty="0">
                  <a:solidFill>
                    <a:srgbClr val="FF0000"/>
                  </a:solidFill>
                </a:rPr>
                <a:t>en Slovénie pour le 14</a:t>
              </a:r>
              <a:r>
                <a:rPr lang="fr-FR" baseline="30000" dirty="0">
                  <a:solidFill>
                    <a:srgbClr val="FF0000"/>
                  </a:solidFill>
                </a:rPr>
                <a:t>ème</a:t>
              </a:r>
              <a:r>
                <a:rPr lang="fr-FR" dirty="0">
                  <a:solidFill>
                    <a:srgbClr val="FF0000"/>
                  </a:solidFill>
                </a:rPr>
                <a:t> workshop </a:t>
              </a:r>
              <a:r>
                <a:rPr lang="fr-FR" dirty="0" smtClean="0">
                  <a:solidFill>
                    <a:srgbClr val="FF0000"/>
                  </a:solidFill>
                </a:rPr>
                <a:t>d’</a:t>
              </a:r>
              <a:r>
                <a:rPr lang="fr-FR" b="1" dirty="0" smtClean="0">
                  <a:solidFill>
                    <a:srgbClr val="FF0000"/>
                  </a:solidFill>
                </a:rPr>
                <a:t>EMAS</a:t>
              </a:r>
              <a:endParaRPr lang="fr-FR" b="1" dirty="0">
                <a:solidFill>
                  <a:srgbClr val="FF0000"/>
                </a:solidFill>
              </a:endParaRPr>
            </a:p>
            <a:p>
              <a:pPr algn="ctr" eaLnBrk="1" hangingPunct="1"/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/>
              <a:endParaRPr lang="fr-FR" dirty="0" smtClean="0">
                <a:solidFill>
                  <a:srgbClr val="FF0000"/>
                </a:solidFill>
              </a:endParaRPr>
            </a:p>
            <a:p>
              <a:pPr marL="285750" indent="-285750" algn="ctr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FF0000"/>
                  </a:solidFill>
                </a:rPr>
                <a:t>les </a:t>
              </a:r>
              <a:r>
                <a:rPr lang="fr-FR" b="1" dirty="0" smtClean="0">
                  <a:solidFill>
                    <a:srgbClr val="FF0000"/>
                  </a:solidFill>
                </a:rPr>
                <a:t>1 et 2 juillet 2015 </a:t>
              </a:r>
              <a:r>
                <a:rPr lang="fr-FR" dirty="0">
                  <a:solidFill>
                    <a:srgbClr val="FF0000"/>
                  </a:solidFill>
                </a:rPr>
                <a:t>pour les Journées Thématiques</a:t>
              </a:r>
              <a:endParaRPr lang="fr-FR" b="1" dirty="0" smtClean="0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fr-FR" b="1" dirty="0">
                  <a:solidFill>
                    <a:srgbClr val="FF0000"/>
                  </a:solidFill>
                </a:rPr>
                <a:t>sur le Campus de St Jean </a:t>
              </a:r>
              <a:r>
                <a:rPr lang="fr-FR" b="1" dirty="0" smtClean="0">
                  <a:solidFill>
                    <a:srgbClr val="FF0000"/>
                  </a:solidFill>
                </a:rPr>
                <a:t>d'</a:t>
              </a:r>
              <a:r>
                <a:rPr lang="fr-FR" b="1" dirty="0" err="1" smtClean="0">
                  <a:solidFill>
                    <a:srgbClr val="FF0000"/>
                  </a:solidFill>
                </a:rPr>
                <a:t>Angély</a:t>
              </a:r>
              <a:r>
                <a:rPr lang="fr-FR" b="1" dirty="0">
                  <a:solidFill>
                    <a:srgbClr val="FF0000"/>
                  </a:solidFill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</a:rPr>
                <a:t>à Nice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fr-FR" sz="1600" b="1" i="1" dirty="0" smtClean="0">
                  <a:solidFill>
                    <a:srgbClr val="FF0000"/>
                  </a:solidFill>
                </a:rPr>
                <a:t>en parallèle avec le 14</a:t>
              </a:r>
              <a:r>
                <a:rPr lang="fr-FR" sz="1600" b="1" i="1" baseline="30000" dirty="0" smtClean="0">
                  <a:solidFill>
                    <a:srgbClr val="FF0000"/>
                  </a:solidFill>
                </a:rPr>
                <a:t>ème</a:t>
              </a:r>
              <a:r>
                <a:rPr lang="fr-FR" sz="1600" b="1" i="1" dirty="0" smtClean="0">
                  <a:solidFill>
                    <a:srgbClr val="FF0000"/>
                  </a:solidFill>
                </a:rPr>
                <a:t> colloque de la </a:t>
              </a:r>
              <a:r>
                <a:rPr lang="fr-FR" sz="1600" b="1" i="1" dirty="0" err="1" smtClean="0">
                  <a:solidFill>
                    <a:srgbClr val="FF0000"/>
                  </a:solidFill>
                </a:rPr>
                <a:t>Sf</a:t>
              </a:r>
              <a:r>
                <a:rPr lang="fr-FR" sz="1600" b="1" i="1" dirty="0" smtClean="0">
                  <a:solidFill>
                    <a:srgbClr val="FF0000"/>
                  </a:solidFill>
                </a:rPr>
                <a:t>µ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355988" y="1844824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fr-FR" b="1" u="sng" dirty="0">
                <a:solidFill>
                  <a:srgbClr val="FF0000"/>
                </a:solidFill>
              </a:rPr>
              <a:t>Prochains rendez-vous de printemps 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6183"/>
            <a:ext cx="7208204" cy="44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796136" y="1837363"/>
            <a:ext cx="2885082" cy="2702278"/>
          </a:xfrm>
          <a:prstGeom prst="rect">
            <a:avLst/>
          </a:prstGeom>
          <a:gradFill flip="none" rotWithShape="1">
            <a:gsLst>
              <a:gs pos="0">
                <a:srgbClr val="3F5F8D">
                  <a:lumMod val="0"/>
                  <a:lumOff val="100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rgbClr val="3F5F8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endParaRPr lang="fr-FR" b="1" dirty="0" smtClean="0">
              <a:solidFill>
                <a:srgbClr val="008F6E"/>
              </a:solidFill>
            </a:endParaRPr>
          </a:p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b="1" dirty="0" smtClean="0">
                <a:solidFill>
                  <a:srgbClr val="008F6E"/>
                </a:solidFill>
              </a:rPr>
              <a:t> </a:t>
            </a:r>
            <a:r>
              <a:rPr lang="en-US" b="1" dirty="0" smtClean="0">
                <a:solidFill>
                  <a:srgbClr val="008F6E"/>
                </a:solidFill>
              </a:rPr>
              <a:t>EMAS 2015 - 14th European Workshop </a:t>
            </a:r>
          </a:p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8F6E"/>
                </a:solidFill>
              </a:rPr>
              <a:t>du 3 au 7 Mai 2015 </a:t>
            </a:r>
          </a:p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8F6E"/>
                </a:solidFill>
              </a:rPr>
              <a:t>à </a:t>
            </a:r>
            <a:r>
              <a:rPr lang="en-US" b="1" dirty="0" err="1" smtClean="0">
                <a:solidFill>
                  <a:srgbClr val="008F6E"/>
                </a:solidFill>
              </a:rPr>
              <a:t>Portoroz</a:t>
            </a:r>
            <a:r>
              <a:rPr lang="en-US" b="1" dirty="0" smtClean="0">
                <a:solidFill>
                  <a:srgbClr val="008F6E"/>
                </a:solidFill>
              </a:rPr>
              <a:t>, </a:t>
            </a:r>
            <a:r>
              <a:rPr lang="en-US" b="1" dirty="0" err="1" smtClean="0">
                <a:solidFill>
                  <a:srgbClr val="008F6E"/>
                </a:solidFill>
              </a:rPr>
              <a:t>Slovénie</a:t>
            </a:r>
            <a:endParaRPr lang="en-US" b="1" dirty="0" smtClean="0">
              <a:solidFill>
                <a:srgbClr val="008F6E"/>
              </a:solidFill>
            </a:endParaRPr>
          </a:p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endParaRPr lang="fr-FR" b="1" dirty="0" smtClean="0">
              <a:solidFill>
                <a:srgbClr val="008F6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7273779" cy="189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9409"/>
            <a:ext cx="3888432" cy="60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86093" y="497352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28 février 2015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843808" y="5229200"/>
            <a:ext cx="360040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4054" y="1114456"/>
            <a:ext cx="80297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rgbClr val="FF0000"/>
                </a:solidFill>
              </a:rPr>
              <a:t>les </a:t>
            </a:r>
            <a:r>
              <a:rPr lang="fr-FR" b="1" u="sng" dirty="0">
                <a:solidFill>
                  <a:srgbClr val="FF0000"/>
                </a:solidFill>
              </a:rPr>
              <a:t>3-7 mai 2015 </a:t>
            </a:r>
            <a:r>
              <a:rPr lang="fr-FR" u="sng" dirty="0">
                <a:solidFill>
                  <a:srgbClr val="FF0000"/>
                </a:solidFill>
              </a:rPr>
              <a:t>à </a:t>
            </a:r>
            <a:r>
              <a:rPr lang="fr-FR" b="1" u="sng" dirty="0" err="1">
                <a:solidFill>
                  <a:srgbClr val="FF0000"/>
                </a:solidFill>
              </a:rPr>
              <a:t>Portoroz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u="sng" dirty="0">
                <a:solidFill>
                  <a:srgbClr val="FF0000"/>
                </a:solidFill>
              </a:rPr>
              <a:t>en Slovénie pour le 14</a:t>
            </a:r>
            <a:r>
              <a:rPr lang="fr-FR" u="sng" baseline="30000" dirty="0">
                <a:solidFill>
                  <a:srgbClr val="FF0000"/>
                </a:solidFill>
              </a:rPr>
              <a:t>ème</a:t>
            </a:r>
            <a:r>
              <a:rPr lang="fr-FR" u="sng" dirty="0">
                <a:solidFill>
                  <a:srgbClr val="FF0000"/>
                </a:solidFill>
              </a:rPr>
              <a:t> workshop </a:t>
            </a:r>
            <a:r>
              <a:rPr lang="fr-FR" u="sng" dirty="0" smtClean="0">
                <a:solidFill>
                  <a:srgbClr val="FF0000"/>
                </a:solidFill>
              </a:rPr>
              <a:t>d’</a:t>
            </a:r>
            <a:r>
              <a:rPr lang="fr-FR" b="1" u="sng" dirty="0" smtClean="0">
                <a:solidFill>
                  <a:srgbClr val="FF0000"/>
                </a:solidFill>
              </a:rPr>
              <a:t>EMAS</a:t>
            </a: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2" descr="meba_sfp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6183"/>
            <a:ext cx="7208204" cy="44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8" y="3974114"/>
            <a:ext cx="3069332" cy="273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meba_sfp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2610"/>
            <a:ext cx="3888432" cy="60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88024" y="3356992"/>
            <a:ext cx="4248472" cy="3416320"/>
          </a:xfrm>
          <a:prstGeom prst="rect">
            <a:avLst/>
          </a:prstGeom>
          <a:gradFill flip="none" rotWithShape="1">
            <a:gsLst>
              <a:gs pos="0">
                <a:srgbClr val="3F5F8D">
                  <a:lumMod val="0"/>
                  <a:lumOff val="100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rgbClr val="3F5F8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Bourses </a:t>
            </a:r>
            <a:endParaRPr lang="fr-FR" dirty="0"/>
          </a:p>
          <a:p>
            <a:pPr marL="266700" indent="-184150">
              <a:buFontTx/>
              <a:buChar char="-"/>
            </a:pPr>
            <a:r>
              <a:rPr lang="fr-FR" dirty="0"/>
              <a:t>pour techniciens et étudiants </a:t>
            </a:r>
          </a:p>
          <a:p>
            <a:pPr marL="266700" indent="-184150">
              <a:buFontTx/>
              <a:buChar char="-"/>
            </a:pPr>
            <a:r>
              <a:rPr lang="fr-FR" dirty="0"/>
              <a:t>lettre de support du responsable</a:t>
            </a:r>
          </a:p>
          <a:p>
            <a:pPr marL="266700" indent="-184150">
              <a:buFontTx/>
              <a:buChar char="-"/>
            </a:pPr>
            <a:r>
              <a:rPr lang="fr-FR" dirty="0"/>
              <a:t>Inscription-repas, logement</a:t>
            </a:r>
          </a:p>
          <a:p>
            <a:pPr marL="266700" indent="-184150">
              <a:buFontTx/>
              <a:buChar char="-"/>
            </a:pPr>
            <a:r>
              <a:rPr lang="fr-FR" dirty="0"/>
              <a:t>Voir site pour détails !</a:t>
            </a:r>
            <a:br>
              <a:rPr lang="fr-FR" dirty="0"/>
            </a:br>
            <a:r>
              <a:rPr lang="fr-FR" dirty="0"/>
              <a:t>        </a:t>
            </a:r>
            <a:r>
              <a:rPr lang="fr-FR" sz="1400" u="sng" dirty="0">
                <a:solidFill>
                  <a:srgbClr val="3333FF"/>
                </a:solidFill>
              </a:rPr>
              <a:t>https://www.microbeamanalysis.eu/</a:t>
            </a:r>
          </a:p>
          <a:p>
            <a:pPr marL="266700" indent="-184150">
              <a:buFontTx/>
              <a:buChar char="-"/>
            </a:pPr>
            <a:endParaRPr lang="fr-FR" dirty="0"/>
          </a:p>
          <a:p>
            <a:pPr marL="266700" indent="-184150">
              <a:buFontTx/>
              <a:buChar char="-"/>
            </a:pPr>
            <a:r>
              <a:rPr lang="fr-FR" dirty="0"/>
              <a:t>2 cours le dimanche à </a:t>
            </a:r>
            <a:r>
              <a:rPr lang="fr-FR" dirty="0" err="1"/>
              <a:t>Ljubjana</a:t>
            </a:r>
            <a:endParaRPr lang="fr-FR" dirty="0"/>
          </a:p>
          <a:p>
            <a:pPr marL="266700" indent="-184150"/>
            <a:r>
              <a:rPr lang="fr-FR" dirty="0"/>
              <a:t>Conférence</a:t>
            </a:r>
          </a:p>
          <a:p>
            <a:pPr marL="266700" indent="-184150">
              <a:buFontTx/>
              <a:buChar char="-"/>
            </a:pPr>
            <a:r>
              <a:rPr lang="fr-FR" dirty="0" smtClean="0"/>
              <a:t>4 </a:t>
            </a:r>
            <a:r>
              <a:rPr lang="fr-FR" dirty="0"/>
              <a:t>jours (EPMA, Microanalyses et EELS, cathodoluminescence et EBSD</a:t>
            </a:r>
            <a:r>
              <a:rPr lang="fr-FR" dirty="0" smtClean="0"/>
              <a:t>)</a:t>
            </a:r>
          </a:p>
          <a:p>
            <a:pPr marL="266700" indent="-184150">
              <a:buFontTx/>
              <a:buChar char="-"/>
            </a:pPr>
            <a:r>
              <a:rPr lang="fr-FR" dirty="0" err="1"/>
              <a:t>Awards</a:t>
            </a:r>
            <a:r>
              <a:rPr lang="fr-FR" dirty="0"/>
              <a:t> (MAS US et AMAS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4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39952" y="4357353"/>
            <a:ext cx="460851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Microscopistes du bassin de Nice–Sophia Antipolis (Université de Nice-Sophia Antipolis, CNRS, MINES </a:t>
            </a:r>
            <a:r>
              <a:rPr lang="fr-FR" dirty="0" err="1"/>
              <a:t>ParisTech</a:t>
            </a:r>
            <a:r>
              <a:rPr lang="fr-FR" dirty="0"/>
              <a:t>) sont heureux de vous convier au XIVe colloque de la Société Française des Microscopies, </a:t>
            </a:r>
            <a:r>
              <a:rPr lang="fr-FR" b="1" dirty="0"/>
              <a:t>Sfµ2015</a:t>
            </a:r>
            <a:r>
              <a:rPr lang="fr-FR" dirty="0"/>
              <a:t>, organisé en collaboration avec le </a:t>
            </a:r>
            <a:r>
              <a:rPr lang="fr-FR" b="1" dirty="0"/>
              <a:t>GN-MEBA</a:t>
            </a:r>
            <a:endParaRPr lang="fr-FR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5" y="3212976"/>
            <a:ext cx="350676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andeau Sfmu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" y="1646166"/>
            <a:ext cx="9039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n_meba_sfp_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5"/>
          <a:stretch/>
        </p:blipFill>
        <p:spPr bwMode="auto">
          <a:xfrm>
            <a:off x="6804248" y="2873527"/>
            <a:ext cx="177101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82674" y="2613931"/>
            <a:ext cx="2597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Journées</a:t>
            </a:r>
          </a:p>
          <a:p>
            <a:pPr algn="ctr"/>
            <a:r>
              <a:rPr lang="fr-FR" sz="3200" b="1" dirty="0"/>
              <a:t>t</a:t>
            </a:r>
            <a:r>
              <a:rPr lang="fr-FR" sz="3200" b="1" dirty="0" smtClean="0"/>
              <a:t>hématiques</a:t>
            </a:r>
          </a:p>
          <a:p>
            <a:pPr algn="ctr"/>
            <a:r>
              <a:rPr lang="fr-FR" sz="3200" b="1" dirty="0" smtClean="0"/>
              <a:t>2015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 rot="20667724">
            <a:off x="405206" y="5654682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Programme en cours d'élaboration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Disponible en début d'année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64" y="1115452"/>
            <a:ext cx="706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rgbClr val="FF0000"/>
                </a:solidFill>
              </a:rPr>
              <a:t>les </a:t>
            </a:r>
            <a:r>
              <a:rPr lang="fr-FR" b="1" u="sng" dirty="0">
                <a:solidFill>
                  <a:srgbClr val="FF0000"/>
                </a:solidFill>
              </a:rPr>
              <a:t>1 et 2 juillet 2015 </a:t>
            </a:r>
            <a:r>
              <a:rPr lang="fr-FR" u="sng" dirty="0" smtClean="0">
                <a:solidFill>
                  <a:srgbClr val="FF0000"/>
                </a:solidFill>
              </a:rPr>
              <a:t>sur </a:t>
            </a:r>
            <a:r>
              <a:rPr lang="fr-FR" u="sng" dirty="0">
                <a:solidFill>
                  <a:srgbClr val="FF0000"/>
                </a:solidFill>
              </a:rPr>
              <a:t>le Campus de St Jean d'</a:t>
            </a:r>
            <a:r>
              <a:rPr lang="fr-FR" u="sng" dirty="0" err="1">
                <a:solidFill>
                  <a:srgbClr val="FF0000"/>
                </a:solidFill>
              </a:rPr>
              <a:t>Angély</a:t>
            </a:r>
            <a:r>
              <a:rPr lang="fr-FR" u="sng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à Nice</a:t>
            </a:r>
            <a:endParaRPr lang="fr-FR" u="sng" dirty="0"/>
          </a:p>
        </p:txBody>
      </p:sp>
      <p:pic>
        <p:nvPicPr>
          <p:cNvPr id="11" name="Picture 2" descr="meba_sfp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uy_re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88840"/>
            <a:ext cx="3456384" cy="38810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51720" y="692696"/>
            <a:ext cx="42514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Aharoni" pitchFamily="2" charset="-79"/>
                <a:cs typeface="Aharoni" pitchFamily="2" charset="-79"/>
              </a:rPr>
              <a:t>Guy REMOND</a:t>
            </a:r>
            <a:endParaRPr lang="fr-FR" sz="4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852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elabe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45632"/>
            <a:ext cx="4104456" cy="3078342"/>
          </a:xfrm>
          <a:prstGeom prst="rect">
            <a:avLst/>
          </a:prstGeom>
        </p:spPr>
      </p:pic>
      <p:pic>
        <p:nvPicPr>
          <p:cNvPr id="3" name="Image 2" descr="belabes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1988840"/>
            <a:ext cx="4254456" cy="3190842"/>
          </a:xfrm>
          <a:prstGeom prst="rect">
            <a:avLst/>
          </a:prstGeom>
        </p:spPr>
      </p:pic>
      <p:pic>
        <p:nvPicPr>
          <p:cNvPr id="4" name="Image 3" descr="belabes3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60648"/>
            <a:ext cx="4107904" cy="30809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0072" y="404664"/>
            <a:ext cx="2808312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Ecole d’été de</a:t>
            </a:r>
          </a:p>
          <a:p>
            <a:pPr algn="ctr"/>
            <a:r>
              <a:rPr lang="fr-FR" sz="2400" b="1" dirty="0" smtClean="0"/>
              <a:t>Sidi Bel </a:t>
            </a:r>
            <a:r>
              <a:rPr lang="fr-FR" sz="2400" b="1" dirty="0" err="1" smtClean="0"/>
              <a:t>Abbès</a:t>
            </a:r>
            <a:endParaRPr lang="fr-FR" sz="2400" b="1" dirty="0" smtClean="0"/>
          </a:p>
          <a:p>
            <a:pPr algn="ctr"/>
            <a:r>
              <a:rPr lang="fr-FR" sz="2400" b="1" dirty="0" smtClean="0"/>
              <a:t>(2005)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11393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30338" y="1342509"/>
            <a:ext cx="6408712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248569" y="6063679"/>
            <a:ext cx="6572250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u="sng" dirty="0">
                <a:solidFill>
                  <a:srgbClr val="008000"/>
                </a:solidFill>
              </a:rPr>
              <a:t>http://www.gn-meba.org</a:t>
            </a:r>
          </a:p>
        </p:txBody>
      </p:sp>
      <p:sp>
        <p:nvSpPr>
          <p:cNvPr id="38917" name="ZoneTexte 4"/>
          <p:cNvSpPr txBox="1">
            <a:spLocks noChangeArrowheads="1"/>
          </p:cNvSpPr>
          <p:nvPr/>
        </p:nvSpPr>
        <p:spPr bwMode="auto">
          <a:xfrm>
            <a:off x="323528" y="4532927"/>
            <a:ext cx="8568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sz="2400" u="sng" dirty="0" smtClean="0">
                <a:solidFill>
                  <a:srgbClr val="FF0000"/>
                </a:solidFill>
              </a:rPr>
              <a:t>et </a:t>
            </a:r>
            <a:r>
              <a:rPr lang="fr-FR" sz="2400" b="1" u="sng" dirty="0" smtClean="0">
                <a:solidFill>
                  <a:srgbClr val="FF0000"/>
                </a:solidFill>
              </a:rPr>
              <a:t>fin novembre ou début </a:t>
            </a:r>
            <a:r>
              <a:rPr lang="fr-FR" sz="2400" b="1" u="sng" dirty="0">
                <a:solidFill>
                  <a:srgbClr val="FF0000"/>
                </a:solidFill>
              </a:rPr>
              <a:t>décembre </a:t>
            </a:r>
            <a:r>
              <a:rPr lang="fr-FR" sz="2400" b="1" u="sng" dirty="0" smtClean="0">
                <a:solidFill>
                  <a:srgbClr val="FF0000"/>
                </a:solidFill>
              </a:rPr>
              <a:t>2015</a:t>
            </a:r>
            <a:r>
              <a:rPr lang="fr-FR" sz="2400" u="sng" dirty="0" smtClean="0">
                <a:solidFill>
                  <a:srgbClr val="FF0000"/>
                </a:solidFill>
              </a:rPr>
              <a:t>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400" b="1" u="sng" dirty="0" smtClean="0">
                <a:solidFill>
                  <a:srgbClr val="FF0000"/>
                </a:solidFill>
              </a:rPr>
              <a:t>pour les prochaines </a:t>
            </a:r>
            <a:r>
              <a:rPr lang="fr-FR" sz="2400" b="1" u="sng" dirty="0">
                <a:solidFill>
                  <a:srgbClr val="FF0000"/>
                </a:solidFill>
              </a:rPr>
              <a:t>J</a:t>
            </a:r>
            <a:r>
              <a:rPr lang="fr-FR" sz="2400" b="1" u="sng" dirty="0" smtClean="0">
                <a:solidFill>
                  <a:srgbClr val="FF0000"/>
                </a:solidFill>
              </a:rPr>
              <a:t>ournées </a:t>
            </a:r>
            <a:r>
              <a:rPr lang="fr-FR" sz="2400" b="1" u="sng" dirty="0">
                <a:solidFill>
                  <a:srgbClr val="FF0000"/>
                </a:solidFill>
              </a:rPr>
              <a:t>P</a:t>
            </a:r>
            <a:r>
              <a:rPr lang="fr-FR" sz="2400" b="1" u="sng" dirty="0" smtClean="0">
                <a:solidFill>
                  <a:srgbClr val="FF0000"/>
                </a:solidFill>
              </a:rPr>
              <a:t>édagogiques </a:t>
            </a:r>
            <a:r>
              <a:rPr lang="fr-FR" sz="2400" b="1" u="sng" dirty="0">
                <a:solidFill>
                  <a:srgbClr val="FF0000"/>
                </a:solidFill>
              </a:rPr>
              <a:t>ici à </a:t>
            </a:r>
            <a:r>
              <a:rPr lang="fr-FR" sz="2400" b="1" u="sng" dirty="0" smtClean="0">
                <a:solidFill>
                  <a:srgbClr val="FF0000"/>
                </a:solidFill>
              </a:rPr>
              <a:t>Paris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12576" y="2180471"/>
            <a:ext cx="8025030" cy="2400657"/>
            <a:chOff x="612576" y="2180471"/>
            <a:chExt cx="8025030" cy="24006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031" y="3356992"/>
              <a:ext cx="1633575" cy="114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4"/>
            <p:cNvSpPr txBox="1">
              <a:spLocks noChangeArrowheads="1"/>
            </p:cNvSpPr>
            <p:nvPr/>
          </p:nvSpPr>
          <p:spPr bwMode="auto">
            <a:xfrm>
              <a:off x="612576" y="2180471"/>
              <a:ext cx="7775525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b="1" u="sng" dirty="0" smtClean="0">
                  <a:solidFill>
                    <a:srgbClr val="FF0000"/>
                  </a:solidFill>
                </a:rPr>
                <a:t>Prochains rendez-vous 2015 </a:t>
              </a:r>
              <a:r>
                <a:rPr lang="fr-FR" b="1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 eaLnBrk="1" hangingPunct="1"/>
              <a:endParaRPr lang="fr-FR" dirty="0" smtClean="0">
                <a:solidFill>
                  <a:srgbClr val="FF0000"/>
                </a:solidFill>
              </a:endParaRPr>
            </a:p>
            <a:p>
              <a:pPr algn="ctr" eaLnBrk="1" hangingPunct="1"/>
              <a:r>
                <a:rPr lang="fr-FR" dirty="0" smtClean="0"/>
                <a:t>les </a:t>
              </a:r>
              <a:r>
                <a:rPr lang="fr-FR" b="1" dirty="0"/>
                <a:t>3-7 mai 2015 </a:t>
              </a:r>
              <a:r>
                <a:rPr lang="fr-FR" dirty="0"/>
                <a:t>à </a:t>
              </a:r>
              <a:r>
                <a:rPr lang="fr-FR" b="1" dirty="0"/>
                <a:t>Portoroz </a:t>
              </a:r>
              <a:r>
                <a:rPr lang="fr-FR" dirty="0"/>
                <a:t>en Slovénie pour le 14</a:t>
              </a:r>
              <a:r>
                <a:rPr lang="fr-FR" baseline="30000" dirty="0"/>
                <a:t>ème</a:t>
              </a:r>
              <a:r>
                <a:rPr lang="fr-FR" dirty="0"/>
                <a:t> workshop d’ </a:t>
              </a:r>
              <a:r>
                <a:rPr lang="fr-FR" b="1" dirty="0"/>
                <a:t>EMAS</a:t>
              </a:r>
            </a:p>
            <a:p>
              <a:pPr algn="ctr" eaLnBrk="1" hangingPunct="1"/>
              <a:r>
                <a:rPr lang="fr-FR" dirty="0" smtClean="0"/>
                <a:t>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fr-FR" dirty="0" smtClean="0"/>
                <a:t>les </a:t>
              </a:r>
              <a:r>
                <a:rPr lang="fr-FR" b="1" dirty="0" smtClean="0"/>
                <a:t>1 et 2 juillet 2015 </a:t>
              </a:r>
              <a:r>
                <a:rPr lang="fr-FR" dirty="0"/>
                <a:t>pour </a:t>
              </a:r>
              <a:r>
                <a:rPr lang="fr-FR" dirty="0" smtClean="0"/>
                <a:t>les </a:t>
              </a:r>
              <a:r>
                <a:rPr lang="fr-FR" dirty="0"/>
                <a:t>Journées Thématiques</a:t>
              </a:r>
              <a:endParaRPr lang="fr-FR" dirty="0" smtClean="0"/>
            </a:p>
            <a:p>
              <a:pPr algn="ctr" eaLnBrk="1" hangingPunct="1">
                <a:lnSpc>
                  <a:spcPct val="150000"/>
                </a:lnSpc>
              </a:pPr>
              <a:r>
                <a:rPr lang="fr-FR" dirty="0"/>
                <a:t>sur le Campus de St Jean </a:t>
              </a:r>
              <a:r>
                <a:rPr lang="fr-FR" dirty="0" smtClean="0"/>
                <a:t>d'</a:t>
              </a:r>
              <a:r>
                <a:rPr lang="fr-FR" dirty="0" err="1" smtClean="0"/>
                <a:t>Angély</a:t>
              </a:r>
              <a:r>
                <a:rPr lang="fr-FR" dirty="0"/>
                <a:t> </a:t>
              </a:r>
              <a:r>
                <a:rPr lang="fr-FR" dirty="0" smtClean="0"/>
                <a:t>à </a:t>
              </a:r>
              <a:r>
                <a:rPr lang="fr-FR" b="1" dirty="0" smtClean="0"/>
                <a:t>Nice</a:t>
              </a:r>
              <a:r>
                <a:rPr lang="fr-FR" dirty="0" smtClean="0"/>
                <a:t>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fr-FR" sz="1600" i="1" dirty="0" smtClean="0"/>
                <a:t>en parallèle avec le 14</a:t>
              </a:r>
              <a:r>
                <a:rPr lang="fr-FR" sz="1600" i="1" baseline="30000" dirty="0" smtClean="0"/>
                <a:t>ème</a:t>
              </a:r>
              <a:r>
                <a:rPr lang="fr-FR" sz="1600" i="1" dirty="0" smtClean="0"/>
                <a:t> colloque de la SFµ</a:t>
              </a:r>
            </a:p>
          </p:txBody>
        </p:sp>
      </p:grpSp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2013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2014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2013 - 30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2014)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Journées pédagogiques des </a:t>
            </a:r>
            <a:r>
              <a:rPr lang="fr-FR" b="1" dirty="0" smtClean="0">
                <a:solidFill>
                  <a:srgbClr val="008000"/>
                </a:solidFill>
              </a:rPr>
              <a:t>25 et 26 novembre 2013 à Jussieu Paris 5</a:t>
            </a:r>
            <a:r>
              <a:rPr lang="fr-FR" b="1" baseline="30000" dirty="0" smtClean="0">
                <a:solidFill>
                  <a:srgbClr val="008000"/>
                </a:solidFill>
              </a:rPr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642938" y="2805162"/>
            <a:ext cx="5513386" cy="82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L'analyse EBSD </a:t>
            </a:r>
            <a:endParaRPr lang="fr-FR" b="1" dirty="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r>
              <a:rPr lang="fr-FR" b="1" dirty="0" smtClean="0">
                <a:solidFill>
                  <a:srgbClr val="FF3300"/>
                </a:solidFill>
              </a:rPr>
              <a:t>Evolutions </a:t>
            </a:r>
            <a:r>
              <a:rPr lang="fr-FR" b="1" dirty="0">
                <a:solidFill>
                  <a:srgbClr val="FF3300"/>
                </a:solidFill>
              </a:rPr>
              <a:t>et exemples d'application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924299" y="5013325"/>
            <a:ext cx="2232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16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177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698452" y="5941763"/>
            <a:ext cx="2232025" cy="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600" i="1" dirty="0">
                <a:cs typeface="Times New Roman" pitchFamily="18" charset="0"/>
              </a:rPr>
              <a:t>Amphi 2</a:t>
            </a:r>
            <a:r>
              <a:rPr lang="fr-FR" sz="1600" i="1" dirty="0" smtClean="0">
                <a:cs typeface="Times New Roman" pitchFamily="18" charset="0"/>
              </a:rPr>
              <a:t>5</a:t>
            </a:r>
            <a:endParaRPr lang="fr-FR" sz="16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6372225" y="5962650"/>
            <a:ext cx="22320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600" i="1">
                <a:cs typeface="Times New Roman" pitchFamily="18" charset="0"/>
              </a:rPr>
              <a:t>Pause constructeurs Caves Esclangon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2013 - 2014</a:t>
            </a:r>
            <a:endParaRPr lang="fr-FR" u="sng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05" y="4259586"/>
            <a:ext cx="2157918" cy="16176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5" y="4494883"/>
            <a:ext cx="3168352" cy="14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06" y="2545887"/>
            <a:ext cx="2155748" cy="16168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Journées </a:t>
            </a:r>
            <a:r>
              <a:rPr lang="fr-FR" b="1" dirty="0" smtClean="0">
                <a:solidFill>
                  <a:srgbClr val="008000"/>
                </a:solidFill>
              </a:rPr>
              <a:t>thématiques </a:t>
            </a:r>
            <a:r>
              <a:rPr lang="fr-FR" b="1" dirty="0">
                <a:solidFill>
                  <a:srgbClr val="008000"/>
                </a:solidFill>
              </a:rPr>
              <a:t>des </a:t>
            </a:r>
            <a:r>
              <a:rPr lang="fr-FR" b="1" dirty="0" smtClean="0">
                <a:solidFill>
                  <a:srgbClr val="008000"/>
                </a:solidFill>
              </a:rPr>
              <a:t>12 </a:t>
            </a:r>
            <a:r>
              <a:rPr lang="fr-FR" b="1" dirty="0">
                <a:solidFill>
                  <a:srgbClr val="008000"/>
                </a:solidFill>
              </a:rPr>
              <a:t>et </a:t>
            </a:r>
            <a:r>
              <a:rPr lang="fr-FR" b="1" dirty="0" smtClean="0">
                <a:solidFill>
                  <a:srgbClr val="008000"/>
                </a:solidFill>
              </a:rPr>
              <a:t>13 Juin 2014</a:t>
            </a: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au BRGM à Orléans (45)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2226293" y="2340845"/>
            <a:ext cx="525658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MEB - Matériaux </a:t>
            </a:r>
            <a:r>
              <a:rPr lang="fr-FR" b="1" dirty="0" smtClean="0">
                <a:solidFill>
                  <a:srgbClr val="FF3300"/>
                </a:solidFill>
              </a:rPr>
              <a:t>naturels et Environnement</a:t>
            </a:r>
            <a:endParaRPr lang="fr-FR" b="1" dirty="0">
              <a:solidFill>
                <a:srgbClr val="FF3300"/>
              </a:solidFill>
            </a:endParaRP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919932" y="5445224"/>
            <a:ext cx="7540500" cy="11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cs typeface="Times New Roman" pitchFamily="18" charset="0"/>
              </a:rPr>
              <a:t>15 exposés  </a:t>
            </a:r>
            <a:r>
              <a:rPr lang="fr-FR" sz="1400" dirty="0" smtClean="0">
                <a:cs typeface="Times New Roman" pitchFamily="18" charset="0"/>
              </a:rPr>
              <a:t>(dont 1 en visio-conférence et 1 annulé en raison d’une grève SNCF) </a:t>
            </a:r>
            <a:endParaRPr lang="fr-FR" sz="1200" dirty="0" smtClean="0">
              <a:cs typeface="Times New Roman" pitchFamily="18" charset="0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cs typeface="Times New Roman" pitchFamily="18" charset="0"/>
              </a:rPr>
              <a:t> 61 participants  </a:t>
            </a:r>
            <a:r>
              <a:rPr lang="fr-FR" sz="1400" dirty="0" smtClean="0">
                <a:cs typeface="Times New Roman" pitchFamily="18" charset="0"/>
              </a:rPr>
              <a:t>(absents de dernière minute – grève)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i="1" dirty="0" smtClean="0">
                <a:cs typeface="Times New Roman" pitchFamily="18" charset="0"/>
              </a:rPr>
              <a:t>Aide financière </a:t>
            </a:r>
            <a:r>
              <a:rPr lang="fr-FR" sz="1600" i="1" dirty="0">
                <a:cs typeface="Times New Roman" pitchFamily="18" charset="0"/>
              </a:rPr>
              <a:t>de l' Observatoire des Sciences de l'Univers en région Centre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2013 - 2014</a:t>
            </a:r>
            <a:endParaRPr lang="fr-FR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2" y="6150881"/>
            <a:ext cx="503113" cy="4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Monique\Documents\GN-MEBA\2014 06 brgm\photos\2014-0612_brgm (4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9" y="281169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72" y="3789040"/>
            <a:ext cx="193720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Monique\Documents\GN-MEBA\2014 06 brgm\photos\2014-0612_brgm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12" y="3105144"/>
            <a:ext cx="2439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Monique\Documents\GN-MEBA\2014 06 brgm\photos\2014-0612_brgm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40" y="3789040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2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2013 - 2014</a:t>
            </a:r>
            <a:endParaRPr lang="fr-FR" u="sng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Participation à EMAS 2014 à </a:t>
            </a:r>
            <a:r>
              <a:rPr lang="fr-FR" b="1" dirty="0">
                <a:solidFill>
                  <a:srgbClr val="008000"/>
                </a:solidFill>
              </a:rPr>
              <a:t>Leoben, </a:t>
            </a:r>
            <a:r>
              <a:rPr lang="fr-FR" b="1" dirty="0" smtClean="0">
                <a:solidFill>
                  <a:srgbClr val="008000"/>
                </a:solidFill>
              </a:rPr>
              <a:t>Autriche du 21 au 24 septembre 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2461363"/>
            <a:ext cx="4788024" cy="424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5144581" cy="267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24128" y="5617168"/>
            <a:ext cx="327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82 participants</a:t>
            </a:r>
          </a:p>
          <a:p>
            <a:r>
              <a:rPr lang="fr-FR" smtClean="0"/>
              <a:t>7 </a:t>
            </a:r>
            <a:r>
              <a:rPr lang="fr-FR" dirty="0" smtClean="0"/>
              <a:t>français (poster et oral)</a:t>
            </a:r>
          </a:p>
          <a:p>
            <a:r>
              <a:rPr lang="fr-FR" dirty="0" smtClean="0"/>
              <a:t>7 fournisseurs de matériels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3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340768"/>
            <a:ext cx="91440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Participation à EMAS 2014 à </a:t>
            </a:r>
            <a:r>
              <a:rPr lang="fr-FR" b="1" dirty="0">
                <a:solidFill>
                  <a:srgbClr val="008000"/>
                </a:solidFill>
              </a:rPr>
              <a:t>Leoben, </a:t>
            </a:r>
            <a:r>
              <a:rPr lang="fr-FR" b="1" dirty="0" smtClean="0">
                <a:solidFill>
                  <a:srgbClr val="008000"/>
                </a:solidFill>
              </a:rPr>
              <a:t>Autriche du 21 au 24 septembre 2014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988840"/>
            <a:ext cx="4628779" cy="194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077072"/>
            <a:ext cx="5637020" cy="26642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36339" y="2591616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</a:t>
            </a:r>
            <a:r>
              <a:rPr lang="fr-FR" dirty="0" smtClean="0"/>
              <a:t>1 jour sur les techniques de base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5086054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jours sur le thème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principal du workshop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346474"/>
            <a:ext cx="91440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Rappel des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dernières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Préparation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 (2011)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Microanalyses (2008)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  <a:hlinkClick r:id="rId2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L'analyse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EBSD, Principes et Applications (2004)</a:t>
            </a:r>
          </a:p>
          <a:p>
            <a:pPr algn="ctr" eaLnBrk="1" hangingPunct="1">
              <a:lnSpc>
                <a:spcPct val="50000"/>
              </a:lnSpc>
            </a:pPr>
            <a:endParaRPr lang="fr-FR" altLang="ja-JP" dirty="0"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dirty="0" smtClean="0">
                <a:ea typeface="ＭＳ Ｐゴシック" pitchFamily="34" charset="-128"/>
              </a:rPr>
              <a:t>disponibles chez </a:t>
            </a:r>
            <a:r>
              <a:rPr lang="fr-FR" altLang="ja-JP" dirty="0" err="1" smtClean="0">
                <a:ea typeface="ＭＳ Ｐゴシック" pitchFamily="34" charset="-128"/>
              </a:rPr>
              <a:t>EDPsciences</a:t>
            </a:r>
            <a:r>
              <a:rPr lang="fr-FR" altLang="ja-JP" dirty="0" smtClean="0">
                <a:ea typeface="ＭＳ Ｐゴシック" pitchFamily="34" charset="-128"/>
              </a:rPr>
              <a:t>: </a:t>
            </a:r>
            <a:r>
              <a:rPr lang="fr-FR" u="sng" dirty="0" smtClean="0">
                <a:solidFill>
                  <a:srgbClr val="3333FF"/>
                </a:solidFill>
                <a:ea typeface="ＭＳ Ｐゴシック" pitchFamily="34" charset="-128"/>
              </a:rPr>
              <a:t>http</a:t>
            </a:r>
            <a:r>
              <a:rPr lang="fr-FR" u="sng" dirty="0">
                <a:solidFill>
                  <a:srgbClr val="3333FF"/>
                </a:solidFill>
                <a:ea typeface="ＭＳ Ｐゴシック" pitchFamily="34" charset="-128"/>
              </a:rPr>
              <a:t>://www.edition-sciences.com/gn-meba.htm</a:t>
            </a:r>
          </a:p>
        </p:txBody>
      </p:sp>
      <p:pic>
        <p:nvPicPr>
          <p:cNvPr id="16392" name="Picture 2" descr="couv_EBSD-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42" y="3050520"/>
            <a:ext cx="17101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6667549" y="2425622"/>
            <a:ext cx="1797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228 pages</a:t>
            </a:r>
          </a:p>
          <a:p>
            <a:pPr algn="ctr" eaLnBrk="1" hangingPunct="1"/>
            <a:r>
              <a:rPr lang="fr-FR" sz="1400" dirty="0"/>
              <a:t>ISBN 2.86883.730.1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23" y="3014433"/>
            <a:ext cx="17207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430501" y="2439761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978-2-7598-0082-7</a:t>
            </a:r>
            <a:endParaRPr lang="fr-FR" sz="14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4432"/>
            <a:ext cx="17027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5428" y="2420888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232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</a:t>
            </a:r>
            <a:r>
              <a:rPr lang="fr-FR" altLang="ja-JP" sz="1400" dirty="0" smtClean="0">
                <a:ea typeface="ＭＳ Ｐゴシック" pitchFamily="34" charset="-128"/>
              </a:rPr>
              <a:t>978-2-7598-0676-8</a:t>
            </a:r>
            <a:endParaRPr lang="fr-FR" sz="1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62989"/>
              </p:ext>
            </p:extLst>
          </p:nvPr>
        </p:nvGraphicFramePr>
        <p:xfrm>
          <a:off x="755576" y="5589240"/>
          <a:ext cx="766566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96144"/>
                <a:gridCol w="1728192"/>
                <a:gridCol w="1296144"/>
                <a:gridCol w="16890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 200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 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~ 25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3"/>
          <a:stretch/>
        </p:blipFill>
        <p:spPr>
          <a:xfrm rot="723195">
            <a:off x="6453463" y="1014089"/>
            <a:ext cx="2702404" cy="180912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5496" y="2842973"/>
            <a:ext cx="9051576" cy="1478262"/>
            <a:chOff x="0" y="2968813"/>
            <a:chExt cx="9144000" cy="1540307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540307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407440" y="3495449"/>
              <a:ext cx="1440158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 i="1" dirty="0">
                  <a:solidFill>
                    <a:schemeClr val="tx1"/>
                  </a:solidFill>
                </a:rPr>
                <a:t>50 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%</a:t>
              </a:r>
            </a:p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de </a:t>
              </a:r>
              <a:r>
                <a:rPr lang="fr-FR" sz="1400" i="1" dirty="0">
                  <a:solidFill>
                    <a:schemeClr val="tx1"/>
                  </a:solidFill>
                </a:rPr>
                <a:t>réduction</a:t>
              </a:r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569050"/>
            <a:ext cx="849694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Rappel de l’ensemble des ouvrages du GN-MEBA</a:t>
            </a:r>
            <a:endParaRPr lang="fr-FR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</a:t>
            </a:r>
            <a:r>
              <a:rPr lang="fr-FR" sz="1600" dirty="0" smtClean="0"/>
              <a:t> </a:t>
            </a:r>
            <a:r>
              <a:rPr lang="fr-FR" sz="1600" b="1" dirty="0" smtClean="0"/>
              <a:t>Préparation </a:t>
            </a:r>
            <a:r>
              <a:rPr lang="fr-FR" sz="1600" b="1" dirty="0"/>
              <a:t>des échantillons pour MEB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Microscopie </a:t>
            </a:r>
            <a:r>
              <a:rPr lang="fr-FR" sz="1600" b="1" dirty="0"/>
              <a:t>électronique à balayage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L'analyse </a:t>
            </a:r>
            <a:r>
              <a:rPr lang="fr-FR" sz="1600" b="1" dirty="0"/>
              <a:t>EBSD : Principes et applications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Microanalyse X par sonde électronique : méthodes de Monte-Carlo et modèles de correction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Nouvelles microscopies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Nouvelles techniques de micro et nano-analyse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A6A6A6"/>
                </a:solidFill>
              </a:rPr>
              <a:t> Traitement </a:t>
            </a:r>
            <a:r>
              <a:rPr lang="fr-FR" sz="1600" dirty="0">
                <a:solidFill>
                  <a:srgbClr val="A6A6A6"/>
                </a:solidFill>
              </a:rPr>
              <a:t>d'images en microscopie à balayage et en microanalyse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</a:rPr>
              <a:t> Pratique du microscope électronique à balayage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</a:t>
            </a:r>
            <a:r>
              <a:rPr lang="fr-FR" sz="1600" dirty="0">
                <a:solidFill>
                  <a:srgbClr val="A6A6A6"/>
                </a:solidFill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Microanalyse </a:t>
            </a:r>
            <a:r>
              <a:rPr lang="fr-FR" sz="1600" dirty="0">
                <a:solidFill>
                  <a:srgbClr val="B2B2B2"/>
                </a:solidFill>
              </a:rPr>
              <a:t>par sonde électronique : aspects </a:t>
            </a:r>
            <a:r>
              <a:rPr lang="fr-FR" sz="1600" dirty="0" smtClean="0">
                <a:solidFill>
                  <a:srgbClr val="B2B2B2"/>
                </a:solidFill>
              </a:rPr>
              <a:t>quantitatifs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Microanalyse par sonde électronique : spectrométrie de rayons </a:t>
            </a:r>
            <a:r>
              <a:rPr lang="fr-FR" sz="1600" dirty="0" smtClean="0">
                <a:solidFill>
                  <a:srgbClr val="B2B2B2"/>
                </a:solidFill>
              </a:rPr>
              <a:t>X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</a:rPr>
              <a:t>(épuisé</a:t>
            </a:r>
            <a:r>
              <a:rPr lang="fr-FR" sz="1600" i="1" dirty="0">
                <a:solidFill>
                  <a:srgbClr val="B2B2B2"/>
                </a:solidFill>
              </a:rPr>
              <a:t>)</a:t>
            </a:r>
            <a:endParaRPr lang="fr-FR" sz="1600" dirty="0">
              <a:solidFill>
                <a:srgbClr val="B2B2B2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250059" y="3501008"/>
            <a:ext cx="4714430" cy="729323"/>
            <a:chOff x="4250059" y="3645024"/>
            <a:chExt cx="4714430" cy="729323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70291"/>
              <a:ext cx="2808312" cy="50405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45 €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1" y="3645024"/>
              <a:ext cx="144016" cy="407742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3933056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580113" y="4076342"/>
              <a:ext cx="576064" cy="2001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20738</TotalTime>
  <Words>1129</Words>
  <Application>Microsoft Office PowerPoint</Application>
  <PresentationFormat>Affichage à l'écran (4:3)</PresentationFormat>
  <Paragraphs>222</Paragraphs>
  <Slides>28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Monique</cp:lastModifiedBy>
  <cp:revision>329</cp:revision>
  <dcterms:created xsi:type="dcterms:W3CDTF">2011-09-16T10:04:18Z</dcterms:created>
  <dcterms:modified xsi:type="dcterms:W3CDTF">2014-12-04T06:44:24Z</dcterms:modified>
</cp:coreProperties>
</file>