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2" r:id="rId3"/>
    <p:sldId id="358" r:id="rId4"/>
    <p:sldId id="264" r:id="rId5"/>
    <p:sldId id="282" r:id="rId6"/>
    <p:sldId id="348" r:id="rId7"/>
    <p:sldId id="356" r:id="rId8"/>
    <p:sldId id="270" r:id="rId9"/>
    <p:sldId id="268" r:id="rId10"/>
    <p:sldId id="285" r:id="rId11"/>
    <p:sldId id="345" r:id="rId12"/>
    <p:sldId id="273" r:id="rId13"/>
    <p:sldId id="279" r:id="rId14"/>
    <p:sldId id="354" r:id="rId15"/>
    <p:sldId id="355" r:id="rId16"/>
    <p:sldId id="357" r:id="rId17"/>
    <p:sldId id="278" r:id="rId18"/>
    <p:sldId id="280" r:id="rId19"/>
    <p:sldId id="353" r:id="rId20"/>
    <p:sldId id="313" r:id="rId21"/>
    <p:sldId id="287" r:id="rId22"/>
    <p:sldId id="299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358"/>
            <p14:sldId id="264"/>
            <p14:sldId id="282"/>
            <p14:sldId id="348"/>
            <p14:sldId id="356"/>
            <p14:sldId id="270"/>
            <p14:sldId id="268"/>
            <p14:sldId id="285"/>
            <p14:sldId id="345"/>
            <p14:sldId id="273"/>
            <p14:sldId id="279"/>
            <p14:sldId id="354"/>
            <p14:sldId id="355"/>
            <p14:sldId id="357"/>
            <p14:sldId id="278"/>
            <p14:sldId id="280"/>
            <p14:sldId id="353"/>
            <p14:sldId id="313"/>
            <p14:sldId id="28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CC00"/>
    <a:srgbClr val="6600CC"/>
    <a:srgbClr val="A50021"/>
    <a:srgbClr val="333399"/>
    <a:srgbClr val="008000"/>
    <a:srgbClr val="DCD9FF"/>
    <a:srgbClr val="E8D1FF"/>
    <a:srgbClr val="F3E7FF"/>
    <a:srgbClr val="EA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60" d="100"/>
          <a:sy n="60" d="100"/>
        </p:scale>
        <p:origin x="-135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pour vous en parler un peu : environ 1 and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17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ostmaster@gn-meba.or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n-meba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amique.fr/index.asp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r.gnmeba.free.fr/ouvrages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25 Novembre 2013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48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/>
            <a:r>
              <a:rPr lang="fr-FR" dirty="0" smtClean="0"/>
              <a:t>Depuis </a:t>
            </a:r>
            <a:r>
              <a:rPr lang="fr-FR" dirty="0"/>
              <a:t>septembre, </a:t>
            </a:r>
            <a:r>
              <a:rPr lang="fr-FR" dirty="0" smtClean="0"/>
              <a:t>notre site n’est plus hébergé chez free</a:t>
            </a:r>
          </a:p>
          <a:p>
            <a:pPr algn="ctr"/>
            <a:r>
              <a:rPr lang="fr-FR" dirty="0" smtClean="0"/>
              <a:t>mais </a:t>
            </a:r>
            <a:r>
              <a:rPr lang="fr-FR" b="1" dirty="0"/>
              <a:t>chez </a:t>
            </a:r>
            <a:r>
              <a:rPr lang="fr-FR" b="1" dirty="0" smtClean="0"/>
              <a:t>OVH</a:t>
            </a:r>
            <a:r>
              <a:rPr lang="fr-FR" dirty="0" smtClean="0"/>
              <a:t>.</a:t>
            </a:r>
            <a:endParaRPr lang="fr-FR" dirty="0"/>
          </a:p>
          <a:p>
            <a:pPr algn="ctr"/>
            <a:r>
              <a:rPr lang="fr-FR" dirty="0"/>
              <a:t>V</a:t>
            </a:r>
            <a:r>
              <a:rPr lang="fr-FR" dirty="0" smtClean="0"/>
              <a:t>ous </a:t>
            </a:r>
            <a:r>
              <a:rPr lang="fr-FR" dirty="0"/>
              <a:t>recevez désormais des mails de </a:t>
            </a:r>
            <a:r>
              <a:rPr lang="fr-FR" b="1" dirty="0">
                <a:hlinkClick r:id="rId2"/>
              </a:rPr>
              <a:t>postmaster@gn-meba.org</a:t>
            </a:r>
            <a:endParaRPr lang="fr-FR" b="1" dirty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 smtClean="0">
                <a:solidFill>
                  <a:srgbClr val="008000"/>
                </a:solidFill>
              </a:rPr>
              <a:t>L’adresse reste la même :</a:t>
            </a:r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/>
              <a:t>(Rubriques : réunions,  enquêtes, </a:t>
            </a:r>
            <a:r>
              <a:rPr lang="fr-FR" dirty="0" smtClean="0"/>
              <a:t>ouvrages, publications</a:t>
            </a:r>
            <a:r>
              <a:rPr lang="fr-FR" dirty="0"/>
              <a:t>, annonces, </a:t>
            </a:r>
            <a:r>
              <a:rPr lang="fr-FR" dirty="0" smtClean="0"/>
              <a:t>forum</a:t>
            </a:r>
            <a:r>
              <a:rPr lang="fr-FR" dirty="0"/>
              <a:t>, etc</a:t>
            </a:r>
            <a:r>
              <a:rPr lang="fr-FR" dirty="0" smtClean="0"/>
              <a:t>.)</a:t>
            </a:r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  <a:p>
            <a:pPr algn="ctr" eaLnBrk="1" hangingPunct="1"/>
            <a:r>
              <a:rPr lang="fr-FR" b="1" dirty="0" smtClean="0">
                <a:solidFill>
                  <a:srgbClr val="008000"/>
                </a:solidFill>
              </a:rPr>
              <a:t>Les accès aux « pages cotisants » seront progressivement remises en place</a:t>
            </a:r>
          </a:p>
          <a:p>
            <a:pPr algn="ctr" eaLnBrk="1" hangingPunct="1"/>
            <a:endParaRPr lang="fr-FR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b="1" dirty="0" smtClean="0">
                <a:solidFill>
                  <a:srgbClr val="008000"/>
                </a:solidFill>
              </a:rPr>
              <a:t>VERIFIEZ VOS ADRESSES MAIL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0" y="0"/>
            <a:ext cx="7156580" cy="6858000"/>
          </a:xfrm>
          <a:prstGeom prst="rect">
            <a:avLst/>
          </a:prstGeom>
        </p:spPr>
      </p:pic>
      <p:pic>
        <p:nvPicPr>
          <p:cNvPr id="6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1841327" y="3354983"/>
            <a:ext cx="5181419" cy="724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4000" b="1" u="sng" dirty="0" smtClean="0">
                <a:ln w="11430"/>
                <a:solidFill>
                  <a:srgbClr val="AC03B9"/>
                </a:solidFill>
                <a:hlinkClick r:id="rId4"/>
              </a:rPr>
              <a:t>www.gn-me</a:t>
            </a:r>
            <a:r>
              <a:rPr lang="fr-FR" sz="4000" b="1" dirty="0" smtClean="0">
                <a:ln w="11430"/>
                <a:solidFill>
                  <a:srgbClr val="AC03B9"/>
                </a:solidFill>
                <a:hlinkClick r:id="rId4"/>
              </a:rPr>
              <a:t>b</a:t>
            </a:r>
            <a:r>
              <a:rPr lang="fr-FR" sz="4000" b="1" u="sng" dirty="0" smtClean="0">
                <a:ln w="11430"/>
                <a:solidFill>
                  <a:srgbClr val="AC03B9"/>
                </a:solidFill>
                <a:hlinkClick r:id="rId4"/>
              </a:rPr>
              <a:t>a.org</a:t>
            </a:r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8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2012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2013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2012 - 30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2013)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1520" y="2761412"/>
            <a:ext cx="8892480" cy="3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100000"/>
              </a:spcAft>
              <a:buFontTx/>
              <a:buChar char="•"/>
            </a:pPr>
            <a:r>
              <a:rPr lang="fr-FR" dirty="0" smtClean="0">
                <a:solidFill>
                  <a:srgbClr val="008000"/>
                </a:solidFill>
              </a:rPr>
              <a:t> Le GN-MEBA est associé à la </a:t>
            </a:r>
            <a:r>
              <a:rPr lang="fr-FR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SFP</a:t>
            </a:r>
            <a:r>
              <a:rPr lang="fr-FR" dirty="0" smtClean="0">
                <a:solidFill>
                  <a:srgbClr val="008000"/>
                </a:solidFill>
              </a:rPr>
              <a:t> (Société Française de Physique) qui assure l’appel à cotisation que vous recevez chaque début d’année.</a:t>
            </a:r>
          </a:p>
          <a:p>
            <a:pPr eaLnBrk="1" hangingPunct="1">
              <a:lnSpc>
                <a:spcPct val="120000"/>
              </a:lnSpc>
              <a:spcAft>
                <a:spcPct val="100000"/>
              </a:spcAft>
              <a:buFontTx/>
              <a:buChar char="•"/>
            </a:pP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rgbClr val="008000"/>
                </a:solidFill>
              </a:rPr>
              <a:t>Les membres </a:t>
            </a:r>
            <a:r>
              <a:rPr lang="fr-FR" u="sng" dirty="0" smtClean="0">
                <a:solidFill>
                  <a:srgbClr val="008000"/>
                </a:solidFill>
              </a:rPr>
              <a:t>cotisants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rgbClr val="008000"/>
                </a:solidFill>
              </a:rPr>
              <a:t>du GN-MEBA sont membres de la </a:t>
            </a:r>
            <a:r>
              <a:rPr lang="fr-FR" dirty="0" smtClean="0">
                <a:solidFill>
                  <a:srgbClr val="008000"/>
                </a:solidFill>
              </a:rPr>
              <a:t>SFP </a:t>
            </a:r>
            <a:r>
              <a:rPr lang="fr-FR" dirty="0" smtClean="0">
                <a:solidFill>
                  <a:srgbClr val="3333FF"/>
                </a:solidFill>
              </a:rPr>
              <a:t>(</a:t>
            </a:r>
            <a:r>
              <a:rPr lang="fr-FR" u="sng" dirty="0" smtClean="0">
                <a:solidFill>
                  <a:srgbClr val="3333FF"/>
                </a:solidFill>
              </a:rPr>
              <a:t>http</a:t>
            </a:r>
            <a:r>
              <a:rPr lang="fr-FR" u="sng" dirty="0">
                <a:solidFill>
                  <a:srgbClr val="3333FF"/>
                </a:solidFill>
              </a:rPr>
              <a:t>://www.sfpnet.fr)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EDP-Sciences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rgbClr val="008000"/>
                </a:solidFill>
              </a:rPr>
              <a:t>commercialise nos ouvrages et se </a:t>
            </a:r>
            <a:r>
              <a:rPr lang="fr-FR" dirty="0" smtClean="0">
                <a:solidFill>
                  <a:srgbClr val="008000"/>
                </a:solidFill>
              </a:rPr>
              <a:t>charge de </a:t>
            </a:r>
            <a:r>
              <a:rPr lang="fr-FR" dirty="0">
                <a:solidFill>
                  <a:srgbClr val="008000"/>
                </a:solidFill>
              </a:rPr>
              <a:t>la publication des nouveaux </a:t>
            </a:r>
            <a:r>
              <a:rPr lang="fr-FR" dirty="0" smtClean="0">
                <a:solidFill>
                  <a:srgbClr val="008000"/>
                </a:solidFill>
              </a:rPr>
              <a:t>livres dont </a:t>
            </a:r>
            <a:r>
              <a:rPr lang="fr-FR" dirty="0">
                <a:solidFill>
                  <a:srgbClr val="008000"/>
                </a:solidFill>
              </a:rPr>
              <a:t>nous assurons </a:t>
            </a:r>
            <a:r>
              <a:rPr lang="fr-FR" dirty="0" smtClean="0">
                <a:solidFill>
                  <a:srgbClr val="008000"/>
                </a:solidFill>
              </a:rPr>
              <a:t>l'édition. 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6600"/>
              </a:buClr>
            </a:pPr>
            <a:r>
              <a:rPr lang="fr-FR" sz="1400" b="1" i="1" dirty="0" smtClean="0">
                <a:solidFill>
                  <a:srgbClr val="008000"/>
                </a:solidFill>
              </a:rPr>
              <a:t>Si  possible,  les  commandes  sont  à  faire directement  chez  EDP Sciences:</a:t>
            </a:r>
            <a:r>
              <a:rPr lang="fr-FR" sz="1400" b="1" dirty="0" smtClean="0">
                <a:solidFill>
                  <a:srgbClr val="008000"/>
                </a:solidFill>
              </a:rPr>
              <a:t/>
            </a:r>
            <a:br>
              <a:rPr lang="fr-FR" sz="1400" b="1" dirty="0" smtClean="0">
                <a:solidFill>
                  <a:srgbClr val="008000"/>
                </a:solidFill>
              </a:rPr>
            </a:br>
            <a:r>
              <a:rPr lang="fr-FR" sz="1400" b="1" u="sng" dirty="0" smtClean="0">
                <a:solidFill>
                  <a:srgbClr val="3333FF"/>
                </a:solidFill>
              </a:rPr>
              <a:t>http</a:t>
            </a:r>
            <a:r>
              <a:rPr lang="fr-FR" sz="1400" b="1" u="sng" dirty="0">
                <a:solidFill>
                  <a:srgbClr val="3333FF"/>
                </a:solidFill>
              </a:rPr>
              <a:t>://</a:t>
            </a:r>
            <a:r>
              <a:rPr lang="fr-FR" sz="1400" b="1" u="sng" dirty="0" smtClean="0">
                <a:solidFill>
                  <a:srgbClr val="3333FF"/>
                </a:solidFill>
              </a:rPr>
              <a:t>www.edition-sciences.com/gn-meba.htm</a:t>
            </a:r>
            <a:endParaRPr lang="fr-FR" sz="1400" b="1" dirty="0">
              <a:solidFill>
                <a:srgbClr val="333399"/>
              </a:solidFill>
            </a:endParaRPr>
          </a:p>
        </p:txBody>
      </p:sp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31529" y="1779588"/>
            <a:ext cx="493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Quelques rappels ou informations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2" y="0"/>
            <a:ext cx="6858000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0" y="0"/>
            <a:ext cx="5076825" cy="5540375"/>
            <a:chOff x="0" y="0"/>
            <a:chExt cx="5076825" cy="5540375"/>
          </a:xfrm>
        </p:grpSpPr>
        <p:sp>
          <p:nvSpPr>
            <p:cNvPr id="2253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076825" cy="79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sz="2000" b="1" dirty="0">
                  <a:solidFill>
                    <a:srgbClr val="003399"/>
                  </a:solidFill>
                </a:rPr>
                <a:t>Les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698 </a:t>
              </a:r>
              <a:r>
                <a:rPr lang="fr-FR" sz="2000" b="1" dirty="0">
                  <a:solidFill>
                    <a:srgbClr val="003399"/>
                  </a:solidFill>
                </a:rPr>
                <a:t>membres du GN-MEBA 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>
                  <a:solidFill>
                    <a:srgbClr val="003399"/>
                  </a:solidFill>
                </a:rPr>
                <a:t>(cotisants + adjoints)</a:t>
              </a:r>
            </a:p>
          </p:txBody>
        </p:sp>
        <p:sp>
          <p:nvSpPr>
            <p:cNvPr id="22533" name="Text Box 69"/>
            <p:cNvSpPr txBox="1">
              <a:spLocks noChangeArrowheads="1"/>
            </p:cNvSpPr>
            <p:nvPr/>
          </p:nvSpPr>
          <p:spPr bwMode="auto">
            <a:xfrm>
              <a:off x="684213" y="4076700"/>
              <a:ext cx="2049463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20 à </a:t>
              </a:r>
              <a:r>
                <a:rPr lang="fr-FR" sz="1600" dirty="0" smtClean="0"/>
                <a:t>60 </a:t>
              </a:r>
              <a:r>
                <a:rPr lang="fr-FR" sz="1600" dirty="0"/>
                <a:t>membres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20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10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5</a:t>
              </a:r>
            </a:p>
          </p:txBody>
        </p:sp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0" y="980728"/>
              <a:ext cx="3636963" cy="72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exercice 2012-2013:</a:t>
              </a:r>
              <a:endParaRPr lang="fr-FR" b="1" dirty="0"/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177 </a:t>
              </a:r>
              <a:r>
                <a:rPr lang="fr-FR" b="1" dirty="0"/>
                <a:t>cotisations </a:t>
              </a:r>
              <a:r>
                <a:rPr lang="fr-FR" b="1" dirty="0" smtClean="0"/>
                <a:t>perçues</a:t>
              </a:r>
            </a:p>
          </p:txBody>
        </p:sp>
        <p:sp>
          <p:nvSpPr>
            <p:cNvPr id="22535" name="Oval 70"/>
            <p:cNvSpPr>
              <a:spLocks noChangeAspect="1" noChangeArrowheads="1"/>
            </p:cNvSpPr>
            <p:nvPr/>
          </p:nvSpPr>
          <p:spPr bwMode="auto">
            <a:xfrm>
              <a:off x="323850" y="4221163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EA0000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6" name="Oval 70"/>
            <p:cNvSpPr>
              <a:spLocks noChangeAspect="1" noChangeArrowheads="1"/>
            </p:cNvSpPr>
            <p:nvPr/>
          </p:nvSpPr>
          <p:spPr bwMode="auto">
            <a:xfrm>
              <a:off x="323850" y="45561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E730A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7" name="Oval 70"/>
            <p:cNvSpPr>
              <a:spLocks noChangeAspect="1" noChangeArrowheads="1"/>
            </p:cNvSpPr>
            <p:nvPr/>
          </p:nvSpPr>
          <p:spPr bwMode="auto">
            <a:xfrm>
              <a:off x="323850" y="489267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8" name="Oval 70"/>
            <p:cNvSpPr>
              <a:spLocks noChangeAspect="1" noChangeArrowheads="1"/>
            </p:cNvSpPr>
            <p:nvPr/>
          </p:nvSpPr>
          <p:spPr bwMode="auto">
            <a:xfrm>
              <a:off x="323850" y="52292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9964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61" y="0"/>
            <a:ext cx="6858000" cy="6858000"/>
          </a:xfrm>
          <a:prstGeom prst="rect">
            <a:avLst/>
          </a:prstGeom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19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3399"/>
                </a:solidFill>
              </a:rPr>
              <a:t>les </a:t>
            </a:r>
            <a:r>
              <a:rPr lang="fr-FR" sz="2000" b="1" dirty="0" smtClean="0">
                <a:solidFill>
                  <a:srgbClr val="003399"/>
                </a:solidFill>
              </a:rPr>
              <a:t>195 </a:t>
            </a:r>
            <a:r>
              <a:rPr lang="fr-FR" sz="2000" b="1" dirty="0">
                <a:solidFill>
                  <a:srgbClr val="003399"/>
                </a:solidFill>
              </a:rPr>
              <a:t>inscrits d’aujourd’hui :</a:t>
            </a:r>
            <a:endParaRPr lang="fr-FR" sz="2000" b="1" dirty="0">
              <a:solidFill>
                <a:srgbClr val="0000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30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C03B9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544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1230659"/>
            <a:ext cx="813600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29125" y="2646461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2012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2013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488742" y="5187950"/>
            <a:ext cx="1008000" cy="252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108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200" dirty="0" smtClean="0"/>
              <a:t>6 500.00</a:t>
            </a:r>
            <a:endParaRPr lang="fr-FR" sz="1200" dirty="0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642838" y="4697315"/>
            <a:ext cx="7718498" cy="22480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867400" y="1874019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867400" y="3933056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771775" y="1629444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177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004621" y="5877920"/>
            <a:ext cx="16129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- 1 136.97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2454299" y="4432183"/>
            <a:ext cx="3417264" cy="270333"/>
          </a:xfrm>
          <a:prstGeom prst="wedgeRectCallout">
            <a:avLst>
              <a:gd name="adj1" fmla="val 94343"/>
              <a:gd name="adj2" fmla="val 8897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Rappel : + 20 344 € en 2012, Bilan final </a:t>
            </a:r>
            <a:r>
              <a:rPr lang="fr-FR" sz="1200" b="1" dirty="0" smtClean="0">
                <a:solidFill>
                  <a:schemeClr val="bg1"/>
                </a:solidFill>
              </a:rPr>
              <a:t>+ 51 €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267744" y="6372478"/>
            <a:ext cx="2479651" cy="270333"/>
          </a:xfrm>
          <a:prstGeom prst="wedgeRectCallout">
            <a:avLst>
              <a:gd name="adj1" fmla="val 102558"/>
              <a:gd name="adj2" fmla="val -425442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dirty="0" smtClean="0"/>
              <a:t>(hors location amphi / Esclangon)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484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4" grpId="0" animBg="1"/>
      <p:bldP spid="30734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20" grpId="0" animBg="1"/>
      <p:bldP spid="20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0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36154" y="5357813"/>
            <a:ext cx="8568215" cy="535531"/>
            <a:chOff x="336154" y="5357813"/>
            <a:chExt cx="8568215" cy="535531"/>
          </a:xfrm>
        </p:grpSpPr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617485" y="5357813"/>
              <a:ext cx="8286884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1200"/>
                </a:spcAft>
              </a:pPr>
              <a:r>
                <a:rPr lang="fr-FR" sz="2400" b="1" dirty="0" smtClean="0">
                  <a:solidFill>
                    <a:srgbClr val="333399"/>
                  </a:solidFill>
                </a:rPr>
                <a:t>La </a:t>
              </a:r>
              <a:r>
                <a:rPr lang="fr-FR" sz="2400" b="1" dirty="0">
                  <a:solidFill>
                    <a:srgbClr val="333399"/>
                  </a:solidFill>
                </a:rPr>
                <a:t>cotisation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annuelle est </a:t>
              </a:r>
              <a:r>
                <a:rPr lang="fr-FR" sz="2400" b="1" dirty="0">
                  <a:solidFill>
                    <a:srgbClr val="333399"/>
                  </a:solidFill>
                </a:rPr>
                <a:t>maintenue à 110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€ pour 2014 </a:t>
              </a:r>
            </a:p>
          </p:txBody>
        </p:sp>
        <p:sp>
          <p:nvSpPr>
            <p:cNvPr id="2" name="Flèche droite rayée 1"/>
            <p:cNvSpPr/>
            <p:nvPr/>
          </p:nvSpPr>
          <p:spPr>
            <a:xfrm>
              <a:off x="336154" y="5453955"/>
              <a:ext cx="360040" cy="288032"/>
            </a:xfrm>
            <a:prstGeom prst="stripedRightArrow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552700" y="5909599"/>
            <a:ext cx="408740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(montant </a:t>
            </a:r>
            <a:r>
              <a:rPr lang="fr-FR" i="1" dirty="0">
                <a:solidFill>
                  <a:srgbClr val="333399"/>
                </a:solidFill>
              </a:rPr>
              <a:t>inchangé depuis </a:t>
            </a:r>
            <a:r>
              <a:rPr lang="fr-FR" i="1" dirty="0" smtClean="0">
                <a:solidFill>
                  <a:srgbClr val="333399"/>
                </a:solidFill>
              </a:rPr>
              <a:t>2009) </a:t>
            </a:r>
          </a:p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La </a:t>
            </a:r>
            <a:r>
              <a:rPr lang="fr-FR" i="1" dirty="0">
                <a:solidFill>
                  <a:srgbClr val="333399"/>
                </a:solidFill>
              </a:rPr>
              <a:t>part reversée à la SFP est </a:t>
            </a:r>
            <a:r>
              <a:rPr lang="fr-FR" i="1" dirty="0" smtClean="0">
                <a:solidFill>
                  <a:srgbClr val="333399"/>
                </a:solidFill>
              </a:rPr>
              <a:t>de </a:t>
            </a:r>
            <a:r>
              <a:rPr lang="fr-FR" i="1" dirty="0">
                <a:solidFill>
                  <a:srgbClr val="333399"/>
                </a:solidFill>
              </a:rPr>
              <a:t>57 €</a:t>
            </a:r>
            <a:r>
              <a:rPr lang="fr-FR" i="1" dirty="0" smtClean="0">
                <a:solidFill>
                  <a:srgbClr val="333399"/>
                </a:solidFill>
              </a:rPr>
              <a:t>)</a:t>
            </a:r>
            <a:endParaRPr lang="fr-FR" i="1" dirty="0">
              <a:solidFill>
                <a:srgbClr val="33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2890"/>
            <a:ext cx="5958820" cy="35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481219">
            <a:off x="1027687" y="3076620"/>
            <a:ext cx="6854954" cy="724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40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8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3105150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003399"/>
                </a:solidFill>
              </a:rPr>
              <a:t>Merci de votre attention</a:t>
            </a:r>
            <a:endParaRPr lang="fr-FR" sz="28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82950" y="4924425"/>
            <a:ext cx="260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u="sng">
                <a:solidFill>
                  <a:srgbClr val="3333FF"/>
                </a:solidFill>
              </a:rPr>
              <a:t>http://www.gn-meba.org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25 NOVEMBRE 2013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49970" y="1412776"/>
            <a:ext cx="80581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Cordouan-Technologies, </a:t>
            </a:r>
            <a:r>
              <a:rPr lang="fr-FR" sz="2000" dirty="0" err="1" smtClean="0"/>
              <a:t>Elexience</a:t>
            </a:r>
            <a:r>
              <a:rPr lang="fr-FR" sz="2000" dirty="0"/>
              <a:t>, </a:t>
            </a:r>
            <a:r>
              <a:rPr lang="fr-FR" sz="2000" dirty="0" err="1"/>
              <a:t>Eloise</a:t>
            </a:r>
            <a:r>
              <a:rPr lang="fr-FR" sz="2000" dirty="0"/>
              <a:t>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FEI </a:t>
            </a:r>
            <a:r>
              <a:rPr lang="fr-FR" sz="2000" dirty="0" err="1"/>
              <a:t>Company</a:t>
            </a:r>
            <a:r>
              <a:rPr lang="fr-FR" sz="2000" dirty="0"/>
              <a:t>, Fondis </a:t>
            </a:r>
            <a:r>
              <a:rPr lang="fr-FR" sz="2000" dirty="0" err="1"/>
              <a:t>Electronic</a:t>
            </a:r>
            <a:r>
              <a:rPr lang="fr-FR" sz="2000" dirty="0"/>
              <a:t>, </a:t>
            </a:r>
            <a:r>
              <a:rPr lang="fr-FR" sz="2000" dirty="0" err="1"/>
              <a:t>Gatan</a:t>
            </a:r>
            <a:r>
              <a:rPr lang="fr-FR" sz="2000" dirty="0"/>
              <a:t>, </a:t>
            </a:r>
            <a:r>
              <a:rPr lang="fr-FR" sz="2000" dirty="0" err="1"/>
              <a:t>Jeol</a:t>
            </a:r>
            <a:r>
              <a:rPr lang="fr-FR" sz="2000" dirty="0"/>
              <a:t>, </a:t>
            </a:r>
            <a:r>
              <a:rPr lang="fr-FR" sz="2000" dirty="0" err="1"/>
              <a:t>Leica</a:t>
            </a:r>
            <a:r>
              <a:rPr lang="fr-FR" sz="2000" dirty="0"/>
              <a:t>, </a:t>
            </a:r>
            <a:r>
              <a:rPr lang="fr-FR" sz="2000" dirty="0" err="1" smtClean="0"/>
              <a:t>NanoPhysics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 </a:t>
            </a:r>
            <a:r>
              <a:rPr lang="fr-FR" sz="2000" dirty="0"/>
              <a:t>Instruments, </a:t>
            </a:r>
            <a:r>
              <a:rPr lang="fr-FR" sz="2000" dirty="0" err="1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Synergie4, Zeiss</a:t>
            </a:r>
          </a:p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srgbClr val="008000"/>
                </a:solidFill>
              </a:rPr>
              <a:t>ainsi qu’à</a:t>
            </a:r>
          </a:p>
          <a:p>
            <a:pPr algn="ctr"/>
            <a:endParaRPr lang="fr-FR" sz="2000" dirty="0">
              <a:solidFill>
                <a:srgbClr val="008000"/>
              </a:solidFill>
            </a:endParaRPr>
          </a:p>
          <a:p>
            <a:pPr algn="ctr"/>
            <a:r>
              <a:rPr lang="fr-FR" sz="2000" dirty="0" err="1"/>
              <a:t>EDPsciences</a:t>
            </a:r>
            <a:endParaRPr lang="fr-FR" sz="2000" dirty="0"/>
          </a:p>
          <a:p>
            <a:pPr algn="ctr">
              <a:spcBef>
                <a:spcPct val="80000"/>
              </a:spcBef>
            </a:pPr>
            <a:r>
              <a:rPr lang="fr-FR" sz="2000" b="1" dirty="0">
                <a:solidFill>
                  <a:srgbClr val="008000"/>
                </a:solidFill>
              </a:rPr>
              <a:t>et à vous tous ici présents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148064" y="2567932"/>
            <a:ext cx="399019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600" i="1" dirty="0">
                <a:solidFill>
                  <a:srgbClr val="008000"/>
                </a:solidFill>
              </a:rPr>
              <a:t>aussi 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6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Luc </a:t>
            </a:r>
            <a:r>
              <a:rPr lang="fr-FR" sz="1600" dirty="0" err="1" smtClean="0">
                <a:solidFill>
                  <a:srgbClr val="008000"/>
                </a:solidFill>
              </a:rPr>
              <a:t>Beaunier</a:t>
            </a:r>
            <a:r>
              <a:rPr lang="fr-FR" sz="1400" i="1" dirty="0" smtClean="0">
                <a:solidFill>
                  <a:srgbClr val="008000"/>
                </a:solidFill>
              </a:rPr>
              <a:t> (retraité UPMC)</a:t>
            </a:r>
            <a:endParaRPr lang="fr-FR" sz="16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Fabrice </a:t>
            </a:r>
            <a:r>
              <a:rPr lang="fr-FR" sz="1600" dirty="0" err="1" smtClean="0">
                <a:solidFill>
                  <a:srgbClr val="008000"/>
                </a:solidFill>
              </a:rPr>
              <a:t>Gaslain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(ENSMP Evry)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Philippe </a:t>
            </a:r>
            <a:r>
              <a:rPr lang="fr-FR" sz="1600" dirty="0" err="1" smtClean="0">
                <a:solidFill>
                  <a:srgbClr val="008000"/>
                </a:solidFill>
              </a:rPr>
              <a:t>Hallegot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(L’</a:t>
            </a:r>
            <a:r>
              <a:rPr lang="fr-FR" sz="1400" i="1" dirty="0" err="1" smtClean="0">
                <a:solidFill>
                  <a:srgbClr val="008000"/>
                </a:solidFill>
              </a:rPr>
              <a:t>Oreal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Alain </a:t>
            </a:r>
            <a:r>
              <a:rPr lang="fr-FR" sz="1600" dirty="0" err="1" smtClean="0">
                <a:solidFill>
                  <a:srgbClr val="008000"/>
                </a:solidFill>
              </a:rPr>
              <a:t>Jadin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(CERTECH)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>
                <a:solidFill>
                  <a:srgbClr val="008000"/>
                </a:solidFill>
              </a:rPr>
              <a:t>Lahcen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Khouchaf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(Mines Douai)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Jean-Pierre </a:t>
            </a:r>
            <a:r>
              <a:rPr lang="fr-FR" sz="1600" dirty="0" err="1" smtClean="0">
                <a:solidFill>
                  <a:srgbClr val="008000"/>
                </a:solidFill>
              </a:rPr>
              <a:t>Lechaire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UPMC)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Christian </a:t>
            </a:r>
            <a:r>
              <a:rPr lang="fr-FR" sz="1600" dirty="0" smtClean="0">
                <a:solidFill>
                  <a:srgbClr val="008000"/>
                </a:solidFill>
              </a:rPr>
              <a:t>Mathieu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Artois)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Jacky </a:t>
            </a:r>
            <a:r>
              <a:rPr lang="fr-FR" sz="1600" dirty="0" err="1" smtClean="0">
                <a:solidFill>
                  <a:srgbClr val="008000"/>
                </a:solidFill>
              </a:rPr>
              <a:t>Ruste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EDF)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Guillaume </a:t>
            </a:r>
            <a:r>
              <a:rPr lang="fr-FR" sz="1600" dirty="0" err="1" smtClean="0">
                <a:solidFill>
                  <a:srgbClr val="008000"/>
                </a:solidFill>
              </a:rPr>
              <a:t>Wille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(BRGM)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</a:rPr>
              <a:t>(selon le vote </a:t>
            </a:r>
            <a:r>
              <a:rPr lang="fr-FR" sz="2400" dirty="0">
                <a:solidFill>
                  <a:srgbClr val="008000"/>
                </a:solidFill>
              </a:rPr>
              <a:t>du </a:t>
            </a:r>
            <a:r>
              <a:rPr lang="fr-FR" sz="2400" dirty="0" smtClean="0">
                <a:solidFill>
                  <a:srgbClr val="008000"/>
                </a:solidFill>
              </a:rPr>
              <a:t>5 décembre 2012)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036" y="3267327"/>
            <a:ext cx="5747100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président :</a:t>
            </a:r>
            <a:r>
              <a:rPr lang="fr-FR" sz="1600" dirty="0">
                <a:solidFill>
                  <a:srgbClr val="008000"/>
                </a:solidFill>
              </a:rPr>
              <a:t>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François </a:t>
            </a:r>
            <a:r>
              <a:rPr lang="fr-FR" sz="1600" dirty="0" err="1" smtClean="0">
                <a:solidFill>
                  <a:srgbClr val="008000"/>
                </a:solidFill>
              </a:rPr>
              <a:t>Brisset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Paris Sud)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vice-présidents :  </a:t>
            </a:r>
            <a:r>
              <a:rPr lang="fr-FR" sz="1600" i="1" dirty="0" smtClean="0">
                <a:solidFill>
                  <a:srgbClr val="008000"/>
                </a:solidFill>
              </a:rPr>
              <a:t> 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Florence </a:t>
            </a:r>
            <a:r>
              <a:rPr lang="fr-FR" sz="1600" dirty="0" err="1" smtClean="0">
                <a:solidFill>
                  <a:srgbClr val="008000"/>
                </a:solidFill>
              </a:rPr>
              <a:t>Robaut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(CMTC Grenoble)</a:t>
            </a:r>
            <a:r>
              <a:rPr lang="fr-FR" sz="1600" dirty="0">
                <a:solidFill>
                  <a:srgbClr val="008000"/>
                </a:solidFill>
              </a:rPr>
              <a:t/>
            </a:r>
            <a:br>
              <a:rPr lang="fr-FR" sz="1600" dirty="0">
                <a:solidFill>
                  <a:srgbClr val="008000"/>
                </a:solidFill>
              </a:rPr>
            </a:br>
            <a:r>
              <a:rPr lang="fr-FR" sz="1600" dirty="0">
                <a:solidFill>
                  <a:srgbClr val="008000"/>
                </a:solidFill>
              </a:rPr>
              <a:t>                   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Philippe </a:t>
            </a:r>
            <a:r>
              <a:rPr lang="fr-FR" sz="1600" dirty="0" err="1" smtClean="0">
                <a:solidFill>
                  <a:srgbClr val="008000"/>
                </a:solidFill>
              </a:rPr>
              <a:t>Jonnard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(UPMC Paris)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trésorière :</a:t>
            </a:r>
            <a:r>
              <a:rPr lang="fr-FR" sz="1600" dirty="0">
                <a:solidFill>
                  <a:srgbClr val="008000"/>
                </a:solidFill>
              </a:rPr>
              <a:t>            </a:t>
            </a:r>
            <a:r>
              <a:rPr lang="fr-FR" sz="1600" dirty="0" smtClean="0">
                <a:solidFill>
                  <a:srgbClr val="008000"/>
                </a:solidFill>
              </a:rPr>
              <a:t>   </a:t>
            </a:r>
            <a:r>
              <a:rPr lang="fr-FR" sz="1600" dirty="0">
                <a:solidFill>
                  <a:srgbClr val="008000"/>
                </a:solidFill>
              </a:rPr>
              <a:t>Monique </a:t>
            </a:r>
            <a:r>
              <a:rPr lang="fr-FR" sz="1600" dirty="0" smtClean="0">
                <a:solidFill>
                  <a:srgbClr val="008000"/>
                </a:solidFill>
              </a:rPr>
              <a:t>Repoux </a:t>
            </a:r>
            <a:r>
              <a:rPr lang="fr-FR" sz="1400" i="1" dirty="0" smtClean="0">
                <a:solidFill>
                  <a:srgbClr val="008000"/>
                </a:solidFill>
              </a:rPr>
              <a:t>(retraitée ENSMP 06)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trésorière adjointe : </a:t>
            </a:r>
            <a:r>
              <a:rPr lang="fr-FR" sz="1600" dirty="0">
                <a:solidFill>
                  <a:srgbClr val="008000"/>
                </a:solidFill>
              </a:rPr>
              <a:t>Christine </a:t>
            </a:r>
            <a:r>
              <a:rPr lang="fr-FR" sz="1600" dirty="0" smtClean="0">
                <a:solidFill>
                  <a:srgbClr val="008000"/>
                </a:solidFill>
              </a:rPr>
              <a:t>Gendarme </a:t>
            </a:r>
            <a:r>
              <a:rPr lang="fr-FR" sz="1400" i="1" dirty="0" smtClean="0">
                <a:solidFill>
                  <a:srgbClr val="008000"/>
                </a:solidFill>
              </a:rPr>
              <a:t>(IJL Nancy)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</a:t>
            </a:r>
            <a:r>
              <a:rPr lang="fr-FR" sz="1600" i="1" dirty="0" smtClean="0">
                <a:solidFill>
                  <a:srgbClr val="008000"/>
                </a:solidFill>
              </a:rPr>
              <a:t>:              </a:t>
            </a:r>
            <a:r>
              <a:rPr lang="fr-FR" sz="1600" dirty="0">
                <a:solidFill>
                  <a:srgbClr val="008000"/>
                </a:solidFill>
              </a:rPr>
              <a:t>Denis </a:t>
            </a:r>
            <a:r>
              <a:rPr lang="fr-FR" sz="1600" dirty="0" smtClean="0">
                <a:solidFill>
                  <a:srgbClr val="008000"/>
                </a:solidFill>
              </a:rPr>
              <a:t>Boivin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Onera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adjoint </a:t>
            </a:r>
            <a:r>
              <a:rPr lang="fr-FR" sz="1600" i="1" dirty="0" smtClean="0">
                <a:solidFill>
                  <a:srgbClr val="008000"/>
                </a:solidFill>
              </a:rPr>
              <a:t>: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Marie-Eline</a:t>
            </a:r>
            <a:r>
              <a:rPr lang="fr-FR" sz="1600" dirty="0" smtClean="0">
                <a:solidFill>
                  <a:srgbClr val="008000"/>
                </a:solidFill>
              </a:rPr>
              <a:t> Couturier </a:t>
            </a:r>
            <a:r>
              <a:rPr lang="fr-FR" sz="1400" i="1" dirty="0" smtClean="0">
                <a:solidFill>
                  <a:srgbClr val="008000"/>
                </a:solidFill>
              </a:rPr>
              <a:t>(SFC)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25 Novembre 2013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95536" y="1740670"/>
            <a:ext cx="5052521" cy="3957966"/>
            <a:chOff x="395536" y="1740670"/>
            <a:chExt cx="5052521" cy="3957966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250937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Marie-Eline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>
                  <a:solidFill>
                    <a:srgbClr val="008000"/>
                  </a:solidFill>
                </a:rPr>
                <a:t>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Gaslain</a:t>
              </a:r>
              <a:endParaRPr lang="fr-FR" sz="1600" dirty="0" smtClean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</a:t>
              </a:r>
              <a:r>
                <a:rPr lang="fr-FR" sz="1600" dirty="0">
                  <a:solidFill>
                    <a:srgbClr val="008000"/>
                  </a:solidFill>
                </a:rPr>
                <a:t>Gendarme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err="1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28676" name="Text Box 5"/>
            <p:cNvSpPr txBox="1">
              <a:spLocks noChangeArrowheads="1"/>
            </p:cNvSpPr>
            <p:nvPr/>
          </p:nvSpPr>
          <p:spPr bwMode="auto">
            <a:xfrm>
              <a:off x="395536" y="1740670"/>
              <a:ext cx="342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 dirty="0">
                  <a:solidFill>
                    <a:srgbClr val="008000"/>
                  </a:solidFill>
                </a:rPr>
                <a:t>Se représentent  aujourd’hui :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97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Lahcen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>
                  <a:solidFill>
                    <a:srgbClr val="008000"/>
                  </a:solidFill>
                </a:rPr>
                <a:t>Khouchaf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Jean-Pierre </a:t>
              </a:r>
              <a:r>
                <a:rPr lang="fr-FR" sz="1600" dirty="0" err="1">
                  <a:solidFill>
                    <a:srgbClr val="008000"/>
                  </a:solidFill>
                </a:rPr>
                <a:t>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err="1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err="1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err="1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err="1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04540" y="4943102"/>
              <a:ext cx="17620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 dirty="0" smtClean="0">
                  <a:solidFill>
                    <a:srgbClr val="AC03B9"/>
                  </a:solidFill>
                </a:rPr>
                <a:t>Démissionne :</a:t>
              </a:r>
              <a:endParaRPr lang="fr-FR" b="1" dirty="0">
                <a:solidFill>
                  <a:srgbClr val="AC03B9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91831" y="5338024"/>
              <a:ext cx="1503938" cy="36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11125" indent="-111125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fr-FR" sz="1600" dirty="0">
                  <a:solidFill>
                    <a:srgbClr val="AC03B9"/>
                  </a:solidFill>
                </a:rPr>
                <a:t>Luc </a:t>
              </a:r>
              <a:r>
                <a:rPr lang="fr-FR" sz="1600" dirty="0" err="1" smtClean="0">
                  <a:solidFill>
                    <a:srgbClr val="AC03B9"/>
                  </a:solidFill>
                </a:rPr>
                <a:t>Beaunier</a:t>
              </a:r>
              <a:endParaRPr lang="fr-FR" sz="1600" dirty="0">
                <a:solidFill>
                  <a:srgbClr val="AC03B9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3995936" y="3464479"/>
            <a:ext cx="4988450" cy="2957245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260648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4313" y="1484784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003399"/>
                </a:solidFill>
              </a:rPr>
              <a:t>Merci de votre attention</a:t>
            </a:r>
            <a:endParaRPr lang="fr-FR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248569" y="5884193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u="sng" dirty="0">
                <a:solidFill>
                  <a:srgbClr val="008000"/>
                </a:solidFill>
              </a:rPr>
              <a:t>http://www.gn-meba.org</a:t>
            </a:r>
          </a:p>
        </p:txBody>
      </p:sp>
      <p:sp>
        <p:nvSpPr>
          <p:cNvPr id="38917" name="ZoneTexte 4"/>
          <p:cNvSpPr txBox="1">
            <a:spLocks noChangeArrowheads="1"/>
          </p:cNvSpPr>
          <p:nvPr/>
        </p:nvSpPr>
        <p:spPr bwMode="auto">
          <a:xfrm>
            <a:off x="612616" y="2438886"/>
            <a:ext cx="77755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u="sng" dirty="0" smtClean="0">
                <a:solidFill>
                  <a:srgbClr val="FF0000"/>
                </a:solidFill>
              </a:rPr>
              <a:t>Prochains rendez-vous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12 et 13 juin 2014 </a:t>
            </a:r>
            <a:r>
              <a:rPr lang="fr-FR" dirty="0">
                <a:solidFill>
                  <a:srgbClr val="FF0000"/>
                </a:solidFill>
              </a:rPr>
              <a:t>pour les Journées Thématiques</a:t>
            </a:r>
            <a:endParaRPr lang="fr-FR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au BRGM (45 - Orléans)</a:t>
            </a:r>
          </a:p>
          <a:p>
            <a:pPr algn="ctr" eaLnBrk="1" hangingPunct="1"/>
            <a:r>
              <a:rPr lang="fr-FR" b="1" i="1" dirty="0">
                <a:solidFill>
                  <a:srgbClr val="FF0000"/>
                </a:solidFill>
              </a:rPr>
              <a:t>« MEB, environnement et matériaux naturels »</a:t>
            </a:r>
          </a:p>
          <a:p>
            <a:pPr algn="ctr" eaLnBrk="1" hangingPunct="1"/>
            <a:endParaRPr lang="fr-FR" b="1" i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fr-FR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fin novembre ou début </a:t>
            </a:r>
            <a:r>
              <a:rPr lang="fr-FR" b="1" dirty="0">
                <a:solidFill>
                  <a:srgbClr val="FF0000"/>
                </a:solidFill>
              </a:rPr>
              <a:t>décembre </a:t>
            </a:r>
            <a:r>
              <a:rPr lang="fr-FR" b="1" dirty="0" smtClean="0">
                <a:solidFill>
                  <a:srgbClr val="FF0000"/>
                </a:solidFill>
              </a:rPr>
              <a:t>2014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</a:p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pour les prochaines </a:t>
            </a:r>
            <a:r>
              <a:rPr lang="fr-FR" dirty="0">
                <a:solidFill>
                  <a:srgbClr val="FF0000"/>
                </a:solidFill>
              </a:rPr>
              <a:t>J</a:t>
            </a:r>
            <a:r>
              <a:rPr lang="fr-FR" dirty="0" smtClean="0">
                <a:solidFill>
                  <a:srgbClr val="FF0000"/>
                </a:solidFill>
              </a:rPr>
              <a:t>ournées </a:t>
            </a:r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édagogiques </a:t>
            </a:r>
            <a:r>
              <a:rPr lang="fr-FR" dirty="0">
                <a:solidFill>
                  <a:srgbClr val="FF0000"/>
                </a:solidFill>
              </a:rPr>
              <a:t>ici à </a:t>
            </a:r>
            <a:r>
              <a:rPr lang="fr-FR" dirty="0" smtClean="0">
                <a:solidFill>
                  <a:srgbClr val="FF0000"/>
                </a:solidFill>
              </a:rPr>
              <a:t>Paris</a:t>
            </a:r>
          </a:p>
          <a:p>
            <a:pPr algn="ctr" eaLnBrk="1" hangingPunct="1"/>
            <a:r>
              <a:rPr lang="fr-FR" b="1" i="1" dirty="0" smtClean="0">
                <a:solidFill>
                  <a:srgbClr val="FF0000"/>
                </a:solidFill>
              </a:rPr>
              <a:t>« Basse tension en MEB et Microanalyse »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3" y="2256542"/>
            <a:ext cx="5919252" cy="44394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" y="2233775"/>
            <a:ext cx="1988115" cy="21882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749" y="548680"/>
            <a:ext cx="7393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Un hommage à </a:t>
            </a:r>
            <a:r>
              <a:rPr lang="fr-FR" sz="2000" b="1" dirty="0" smtClean="0"/>
              <a:t>René </a:t>
            </a:r>
            <a:r>
              <a:rPr lang="fr-FR" sz="2000" b="1" dirty="0" smtClean="0"/>
              <a:t>MOLLINS </a:t>
            </a:r>
            <a:r>
              <a:rPr lang="fr-FR" sz="2000" dirty="0" smtClean="0"/>
              <a:t>décédé début novembre 2013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créateur du CMTC Grenoble en 1977 et</a:t>
            </a:r>
          </a:p>
          <a:p>
            <a:pPr algn="ctr"/>
            <a:r>
              <a:rPr lang="fr-FR" sz="2000" dirty="0" smtClean="0"/>
              <a:t>coordinateur de la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Ecole d’Eté en 1978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4149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2012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2013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2012 - 30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2013)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Journées pédagogiques des 6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et 7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décembre </a:t>
            </a:r>
            <a:r>
              <a:rPr lang="fr-FR" b="1" dirty="0" smtClean="0">
                <a:solidFill>
                  <a:srgbClr val="008000"/>
                </a:solidFill>
              </a:rPr>
              <a:t>2012 à Jussieu Paris 5</a:t>
            </a:r>
            <a:r>
              <a:rPr lang="fr-FR" b="1" baseline="30000" dirty="0" smtClean="0">
                <a:solidFill>
                  <a:srgbClr val="008000"/>
                </a:solidFill>
              </a:rPr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642938" y="2805162"/>
            <a:ext cx="5513386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Les techniques de microanalyse élémentaire : spectrométries EDS et </a:t>
            </a:r>
            <a:r>
              <a:rPr lang="fr-FR" b="1" dirty="0" smtClean="0">
                <a:solidFill>
                  <a:srgbClr val="FF3300"/>
                </a:solidFill>
              </a:rPr>
              <a:t>WDS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Autres techniques de caractérisation dans le MEB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924299" y="5013325"/>
            <a:ext cx="2232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14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232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1042988" y="6308725"/>
            <a:ext cx="2232025" cy="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600" i="1" dirty="0">
                <a:cs typeface="Times New Roman" pitchFamily="18" charset="0"/>
              </a:rPr>
              <a:t>Amphi 2</a:t>
            </a:r>
            <a:r>
              <a:rPr lang="fr-FR" sz="1600" i="1" dirty="0" smtClean="0">
                <a:cs typeface="Times New Roman" pitchFamily="18" charset="0"/>
              </a:rPr>
              <a:t>5</a:t>
            </a:r>
            <a:endParaRPr lang="fr-FR" sz="16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6372225" y="5962650"/>
            <a:ext cx="22320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600" i="1">
                <a:cs typeface="Times New Roman" pitchFamily="18" charset="0"/>
              </a:rPr>
              <a:t>Pause constructeurs Caves Esclangon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2012 - 2013</a:t>
            </a:r>
            <a:endParaRPr lang="fr-FR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8" y="4468021"/>
            <a:ext cx="2458584" cy="18430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05" y="4259586"/>
            <a:ext cx="2157918" cy="16176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45" y="2623807"/>
            <a:ext cx="2157039" cy="1618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-8822" r="338" b="12336"/>
          <a:stretch/>
        </p:blipFill>
        <p:spPr bwMode="auto">
          <a:xfrm>
            <a:off x="-17241" y="2295600"/>
            <a:ext cx="5093297" cy="44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248"/>
            <a:ext cx="1444566" cy="797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7" y="2698633"/>
            <a:ext cx="3929090" cy="4005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1907704" y="836712"/>
            <a:ext cx="1080120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gn_meba_sfp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2012 - 2013</a:t>
            </a:r>
            <a:endParaRPr lang="fr-FR" u="sng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b="1" dirty="0" smtClean="0">
                <a:solidFill>
                  <a:srgbClr val="008000"/>
                </a:solidFill>
              </a:rPr>
              <a:t>Participation à EMAS 2013 à Porto du 12 au 16 mai 2013</a:t>
            </a:r>
            <a:endParaRPr lang="fr-FR" b="1" dirty="0">
              <a:solidFill>
                <a:srgbClr val="008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536998" y="3161958"/>
            <a:ext cx="6336704" cy="2954655"/>
            <a:chOff x="1536998" y="3161958"/>
            <a:chExt cx="6336704" cy="2954655"/>
          </a:xfrm>
        </p:grpSpPr>
        <p:sp>
          <p:nvSpPr>
            <p:cNvPr id="2" name="ZoneTexte 1"/>
            <p:cNvSpPr txBox="1"/>
            <p:nvPr/>
          </p:nvSpPr>
          <p:spPr>
            <a:xfrm>
              <a:off x="1536998" y="3161958"/>
              <a:ext cx="6336704" cy="2954655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pour information: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EMAS 2014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11th </a:t>
              </a:r>
              <a:r>
                <a:rPr lang="en-US" dirty="0"/>
                <a:t>Regional Workshop on Electron Probe </a:t>
              </a:r>
              <a:r>
                <a:rPr lang="en-US" dirty="0" smtClean="0"/>
                <a:t>Microanalysis </a:t>
              </a:r>
            </a:p>
            <a:p>
              <a:pPr algn="ctr"/>
              <a:endParaRPr lang="en-US" dirty="0"/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937" y="4724338"/>
              <a:ext cx="2569468" cy="133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3341799" y="4930734"/>
              <a:ext cx="2727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21 - 24 September 2014</a:t>
              </a: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/>
                <a:t> à </a:t>
              </a:r>
              <a:r>
                <a:rPr lang="en-US" dirty="0" err="1"/>
                <a:t>Leoben</a:t>
              </a:r>
              <a:r>
                <a:rPr lang="en-US" dirty="0"/>
                <a:t>, </a:t>
              </a:r>
              <a:r>
                <a:rPr lang="en-US" dirty="0" err="1"/>
                <a:t>Autriche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3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>
                <a:solidFill>
                  <a:srgbClr val="008000"/>
                </a:solidFill>
              </a:rPr>
              <a:t> Journées </a:t>
            </a:r>
            <a:r>
              <a:rPr lang="fr-FR" b="1" dirty="0" smtClean="0">
                <a:solidFill>
                  <a:srgbClr val="008000"/>
                </a:solidFill>
              </a:rPr>
              <a:t>thématiques </a:t>
            </a:r>
            <a:r>
              <a:rPr lang="fr-FR" b="1" dirty="0">
                <a:solidFill>
                  <a:srgbClr val="008000"/>
                </a:solidFill>
              </a:rPr>
              <a:t>des 6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et 7</a:t>
            </a:r>
            <a:r>
              <a:rPr lang="fr-FR" b="1" dirty="0" smtClean="0">
                <a:solidFill>
                  <a:srgbClr val="008000"/>
                </a:solidFill>
              </a:rPr>
              <a:t> Juin 2013</a:t>
            </a:r>
            <a:endParaRPr lang="fr-FR" b="1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b="1" dirty="0" smtClean="0">
                <a:solidFill>
                  <a:srgbClr val="008000"/>
                </a:solidFill>
              </a:rPr>
              <a:t>à </a:t>
            </a:r>
            <a:r>
              <a:rPr lang="fr-FR" b="1" dirty="0">
                <a:solidFill>
                  <a:srgbClr val="008000"/>
                </a:solidFill>
              </a:rPr>
              <a:t>la Société Française de Céramique aux ULIS (91)</a:t>
            </a: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5040309" y="3024996"/>
            <a:ext cx="346089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Les céramiques et les matériaux minéraux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6463333" y="4221088"/>
            <a:ext cx="2232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14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72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2012 - 2013</a:t>
            </a:r>
            <a:endParaRPr lang="fr-FR" u="sng" dirty="0"/>
          </a:p>
        </p:txBody>
      </p:sp>
      <p:pic>
        <p:nvPicPr>
          <p:cNvPr id="1026" name="Picture 2" descr="SF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6" y="3003740"/>
            <a:ext cx="3659460" cy="14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6" y="4724905"/>
            <a:ext cx="2111760" cy="15838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65" y="4724905"/>
            <a:ext cx="2111760" cy="15838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35" y="5199727"/>
            <a:ext cx="1478664" cy="11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346474"/>
            <a:ext cx="91440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Rappel des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dernières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Préparation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 (2011)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Microanalyses (2008)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  <a:hlinkClick r:id="rId2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L'analyse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EBSD, Principes et Applications (2004)</a:t>
            </a:r>
          </a:p>
          <a:p>
            <a:pPr algn="ctr" eaLnBrk="1" hangingPunct="1">
              <a:lnSpc>
                <a:spcPct val="50000"/>
              </a:lnSpc>
            </a:pPr>
            <a:endParaRPr lang="fr-FR" altLang="ja-JP" dirty="0"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dirty="0" smtClean="0">
                <a:ea typeface="ＭＳ Ｐゴシック" pitchFamily="34" charset="-128"/>
              </a:rPr>
              <a:t>disponibles chez </a:t>
            </a:r>
            <a:r>
              <a:rPr lang="fr-FR" altLang="ja-JP" dirty="0" err="1" smtClean="0">
                <a:ea typeface="ＭＳ Ｐゴシック" pitchFamily="34" charset="-128"/>
              </a:rPr>
              <a:t>EDPsciences</a:t>
            </a:r>
            <a:r>
              <a:rPr lang="fr-FR" altLang="ja-JP" dirty="0" smtClean="0">
                <a:ea typeface="ＭＳ Ｐゴシック" pitchFamily="34" charset="-128"/>
              </a:rPr>
              <a:t>: </a:t>
            </a:r>
            <a:r>
              <a:rPr lang="fr-FR" u="sng" dirty="0" smtClean="0">
                <a:solidFill>
                  <a:srgbClr val="0070C0"/>
                </a:solidFill>
                <a:ea typeface="ＭＳ Ｐゴシック" pitchFamily="34" charset="-128"/>
              </a:rPr>
              <a:t>http</a:t>
            </a:r>
            <a:r>
              <a:rPr lang="fr-FR" u="sng" dirty="0">
                <a:solidFill>
                  <a:srgbClr val="0070C0"/>
                </a:solidFill>
                <a:ea typeface="ＭＳ Ｐゴシック" pitchFamily="34" charset="-128"/>
              </a:rPr>
              <a:t>://www.edition-sciences.com/gn-meba.htm</a:t>
            </a:r>
          </a:p>
        </p:txBody>
      </p:sp>
      <p:pic>
        <p:nvPicPr>
          <p:cNvPr id="16392" name="Picture 2" descr="couv_EBSD-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42" y="3338552"/>
            <a:ext cx="17101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6667549" y="2713654"/>
            <a:ext cx="179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228 pages</a:t>
            </a:r>
          </a:p>
          <a:p>
            <a:pPr algn="ctr" eaLnBrk="1" hangingPunct="1"/>
            <a:r>
              <a:rPr lang="fr-FR" sz="1400" dirty="0"/>
              <a:t>ISBN 2.86883.730.1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23" y="3302465"/>
            <a:ext cx="17207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30501" y="2727793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978-2-7598-0082-7</a:t>
            </a:r>
            <a:endParaRPr lang="fr-FR" sz="14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2464"/>
            <a:ext cx="17027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5428" y="2708920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</a:t>
            </a:r>
            <a:r>
              <a:rPr lang="fr-FR" altLang="ja-JP" sz="1400" dirty="0" smtClean="0">
                <a:ea typeface="ＭＳ Ｐゴシック" pitchFamily="34" charset="-128"/>
              </a:rPr>
              <a:t>978-2-7598-0676-8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43874" y="585855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132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416952" y="586367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6</a:t>
            </a:r>
            <a:endParaRPr lang="fr-FR" sz="16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770387" y="5824798"/>
            <a:ext cx="1645554" cy="817160"/>
            <a:chOff x="4740363" y="5987541"/>
            <a:chExt cx="1645554" cy="817160"/>
          </a:xfrm>
        </p:grpSpPr>
        <p:sp>
          <p:nvSpPr>
            <p:cNvPr id="3" name="Ellipse 2"/>
            <p:cNvSpPr/>
            <p:nvPr/>
          </p:nvSpPr>
          <p:spPr>
            <a:xfrm>
              <a:off x="4740363" y="6499442"/>
              <a:ext cx="1645554" cy="3052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4860864" y="6466147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ventes 2013 </a:t>
              </a:r>
              <a:endParaRPr lang="fr-FR" sz="16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56994" y="5987541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83</a:t>
              </a:r>
              <a:endParaRPr lang="fr-FR" sz="1600" b="1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5558149" y="6259989"/>
              <a:ext cx="9983" cy="239453"/>
            </a:xfrm>
            <a:prstGeom prst="straightConnector1">
              <a:avLst/>
            </a:prstGeom>
            <a:ln w="31750" cmpd="dbl">
              <a:solidFill>
                <a:srgbClr val="002060"/>
              </a:solidFill>
              <a:headEnd type="stealth" w="lg" len="lg"/>
              <a:tailEnd type="oval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Connecteur droit avec flèche 3"/>
          <p:cNvCxnSpPr>
            <a:stCxn id="10" idx="3"/>
          </p:cNvCxnSpPr>
          <p:nvPr/>
        </p:nvCxnSpPr>
        <p:spPr>
          <a:xfrm>
            <a:off x="1869980" y="6027829"/>
            <a:ext cx="1916431" cy="450567"/>
          </a:xfrm>
          <a:prstGeom prst="straightConnector1">
            <a:avLst/>
          </a:prstGeom>
          <a:ln w="31750" cmpd="dbl">
            <a:solidFill>
              <a:srgbClr val="002060"/>
            </a:solidFill>
            <a:headEnd type="stealth" w="lg" len="lg"/>
            <a:tailEnd type="oval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2" idx="1"/>
          </p:cNvCxnSpPr>
          <p:nvPr/>
        </p:nvCxnSpPr>
        <p:spPr>
          <a:xfrm flipH="1">
            <a:off x="5415942" y="6032953"/>
            <a:ext cx="2001010" cy="445443"/>
          </a:xfrm>
          <a:prstGeom prst="straightConnector1">
            <a:avLst/>
          </a:prstGeom>
          <a:ln w="31750" cmpd="dbl">
            <a:solidFill>
              <a:srgbClr val="002060"/>
            </a:solidFill>
            <a:headEnd type="stealth" w="lg" len="lg"/>
            <a:tailEnd type="oval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"/>
          <a:stretch/>
        </p:blipFill>
        <p:spPr>
          <a:xfrm rot="723195">
            <a:off x="6453463" y="1014089"/>
            <a:ext cx="2702404" cy="180912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5496" y="2842973"/>
            <a:ext cx="9051576" cy="1478262"/>
            <a:chOff x="0" y="2968813"/>
            <a:chExt cx="9144000" cy="1540307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540307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407440" y="3495449"/>
              <a:ext cx="1440158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 i="1" dirty="0">
                  <a:solidFill>
                    <a:schemeClr val="tx1"/>
                  </a:solidFill>
                </a:rPr>
                <a:t>50 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%</a:t>
              </a:r>
            </a:p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569050"/>
            <a:ext cx="849694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Rappel de l’ensemble des ouvrages du GN-MEBA</a:t>
            </a:r>
            <a:endParaRPr lang="fr-FR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</a:t>
            </a:r>
            <a:r>
              <a:rPr lang="fr-FR" sz="1600" dirty="0" smtClean="0"/>
              <a:t> </a:t>
            </a:r>
            <a:r>
              <a:rPr lang="fr-FR" sz="1600" b="1" dirty="0" smtClean="0"/>
              <a:t>Préparation </a:t>
            </a:r>
            <a:r>
              <a:rPr lang="fr-FR" sz="1600" b="1" dirty="0"/>
              <a:t>des échantillons pour MEB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Microscopie </a:t>
            </a:r>
            <a:r>
              <a:rPr lang="fr-FR" sz="1600" b="1" dirty="0"/>
              <a:t>électronique à balayage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L'analyse </a:t>
            </a:r>
            <a:r>
              <a:rPr lang="fr-FR" sz="1600" b="1" dirty="0"/>
              <a:t>EBSD : Principes et applications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Microanalyse X par sonde électronique : méthodes de Monte-Carlo et modèles de correction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Nouvelles microscopies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Nouvelles techniques de micro et nano-analyse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</a:rPr>
              <a:t> Traitement </a:t>
            </a:r>
            <a:r>
              <a:rPr lang="fr-FR" sz="1600" dirty="0">
                <a:solidFill>
                  <a:srgbClr val="A6A6A6"/>
                </a:solidFill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</a:t>
            </a:r>
            <a:r>
              <a:rPr lang="fr-FR" sz="1600" dirty="0">
                <a:solidFill>
                  <a:srgbClr val="A6A6A6"/>
                </a:solidFill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Microanalyse </a:t>
            </a:r>
            <a:r>
              <a:rPr lang="fr-FR" sz="1600" dirty="0">
                <a:solidFill>
                  <a:srgbClr val="B2B2B2"/>
                </a:solidFill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</a:rPr>
              <a:t>X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</a:rPr>
              <a:t>(épuisé</a:t>
            </a:r>
            <a:r>
              <a:rPr lang="fr-FR" sz="1600" i="1" dirty="0">
                <a:solidFill>
                  <a:srgbClr val="B2B2B2"/>
                </a:solidFill>
              </a:rPr>
              <a:t>)</a:t>
            </a:r>
            <a:endParaRPr lang="fr-FR" sz="1600" dirty="0">
              <a:solidFill>
                <a:srgbClr val="B2B2B2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250059" y="3501008"/>
            <a:ext cx="4714430" cy="729323"/>
            <a:chOff x="4250059" y="3645024"/>
            <a:chExt cx="4714430" cy="729323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70291"/>
              <a:ext cx="2808312" cy="50405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45 €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1" y="3645024"/>
              <a:ext cx="144016" cy="407742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3933056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580113" y="4076342"/>
              <a:ext cx="576064" cy="2001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12295</TotalTime>
  <Words>776</Words>
  <Application>Microsoft Office PowerPoint</Application>
  <PresentationFormat>Affichage à l'écran (4:3)</PresentationFormat>
  <Paragraphs>195</Paragraphs>
  <Slides>22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258</cp:revision>
  <dcterms:created xsi:type="dcterms:W3CDTF">2011-09-16T10:04:18Z</dcterms:created>
  <dcterms:modified xsi:type="dcterms:W3CDTF">2013-11-29T05:29:50Z</dcterms:modified>
</cp:coreProperties>
</file>