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1" r:id="rId2"/>
    <p:sldId id="262" r:id="rId3"/>
    <p:sldId id="264" r:id="rId4"/>
    <p:sldId id="282" r:id="rId5"/>
    <p:sldId id="281" r:id="rId6"/>
    <p:sldId id="333" r:id="rId7"/>
    <p:sldId id="329" r:id="rId8"/>
    <p:sldId id="337" r:id="rId9"/>
    <p:sldId id="324" r:id="rId10"/>
    <p:sldId id="323" r:id="rId11"/>
    <p:sldId id="325" r:id="rId12"/>
    <p:sldId id="326" r:id="rId13"/>
    <p:sldId id="350" r:id="rId14"/>
    <p:sldId id="351" r:id="rId15"/>
    <p:sldId id="341" r:id="rId16"/>
    <p:sldId id="342" r:id="rId17"/>
    <p:sldId id="270" r:id="rId18"/>
    <p:sldId id="268" r:id="rId19"/>
    <p:sldId id="300" r:id="rId20"/>
    <p:sldId id="348" r:id="rId21"/>
    <p:sldId id="285" r:id="rId22"/>
    <p:sldId id="345" r:id="rId23"/>
    <p:sldId id="273" r:id="rId24"/>
    <p:sldId id="279" r:id="rId25"/>
    <p:sldId id="354" r:id="rId26"/>
    <p:sldId id="355" r:id="rId27"/>
    <p:sldId id="338" r:id="rId28"/>
    <p:sldId id="349" r:id="rId29"/>
    <p:sldId id="352" r:id="rId30"/>
    <p:sldId id="278" r:id="rId31"/>
    <p:sldId id="280" r:id="rId32"/>
    <p:sldId id="353" r:id="rId33"/>
    <p:sldId id="313" r:id="rId34"/>
    <p:sldId id="287" r:id="rId35"/>
    <p:sldId id="299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36926D-3000-4F2D-A388-0A367F2DA4A3}">
          <p14:sldIdLst>
            <p14:sldId id="261"/>
            <p14:sldId id="262"/>
            <p14:sldId id="264"/>
            <p14:sldId id="282"/>
            <p14:sldId id="281"/>
            <p14:sldId id="333"/>
            <p14:sldId id="329"/>
            <p14:sldId id="337"/>
            <p14:sldId id="324"/>
            <p14:sldId id="323"/>
            <p14:sldId id="325"/>
            <p14:sldId id="326"/>
            <p14:sldId id="350"/>
            <p14:sldId id="351"/>
            <p14:sldId id="341"/>
            <p14:sldId id="342"/>
            <p14:sldId id="270"/>
            <p14:sldId id="268"/>
            <p14:sldId id="300"/>
            <p14:sldId id="348"/>
            <p14:sldId id="285"/>
            <p14:sldId id="345"/>
            <p14:sldId id="273"/>
            <p14:sldId id="279"/>
            <p14:sldId id="354"/>
            <p14:sldId id="355"/>
            <p14:sldId id="338"/>
            <p14:sldId id="349"/>
            <p14:sldId id="352"/>
            <p14:sldId id="278"/>
            <p14:sldId id="280"/>
            <p14:sldId id="353"/>
            <p14:sldId id="313"/>
            <p14:sldId id="287"/>
            <p14:sldId id="29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DCD9FF"/>
    <a:srgbClr val="E8D1FF"/>
    <a:srgbClr val="F3E7FF"/>
    <a:srgbClr val="EAE3FD"/>
    <a:srgbClr val="A68AF6"/>
    <a:srgbClr val="D5E2FF"/>
    <a:srgbClr val="EAD5FF"/>
    <a:srgbClr val="3333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40" autoAdjust="0"/>
  </p:normalViewPr>
  <p:slideViewPr>
    <p:cSldViewPr>
      <p:cViewPr varScale="1">
        <p:scale>
          <a:sx n="102" d="100"/>
          <a:sy n="102" d="100"/>
        </p:scale>
        <p:origin x="-1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515C6-AE08-499E-A496-58F4473B18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2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61102C-237D-446C-B581-6255E5228AB1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4198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mtClean="0"/>
              <a:t>pour vous en parler un peu : environ 1 and avant, parfois un peu plus, nous définissons un thème et recherchons des orateurs possibles.</a:t>
            </a:r>
          </a:p>
        </p:txBody>
      </p:sp>
      <p:sp>
        <p:nvSpPr>
          <p:cNvPr id="41989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A7CE01E7-E6D4-4237-B35D-6E3471C573FC}" type="slidenum">
              <a:rPr lang="fr-FR" sz="1200"/>
              <a:pPr algn="r" eaLnBrk="1" hangingPunct="1"/>
              <a:t>2</a:t>
            </a:fld>
            <a:endParaRPr 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515C6-AE08-499E-A496-58F4473B1852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32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27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28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7F007-A454-4BBF-831C-AB8311882D15}" type="slidenum">
              <a:rPr lang="fr-FR" smtClean="0"/>
              <a:pPr eaLnBrk="1" hangingPunct="1"/>
              <a:t>29</a:t>
            </a:fld>
            <a:endParaRPr lang="fr-F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D02CF2-AE0C-471D-A7B7-F646F8DE3955}" type="slidenum">
              <a:rPr lang="fr-FR" smtClean="0"/>
              <a:pPr eaLnBrk="1" hangingPunct="1"/>
              <a:t>30</a:t>
            </a:fld>
            <a:endParaRPr lang="fr-FR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D286-EE69-4278-BC05-CDA59D8C70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08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64C4-1C31-4768-AFC0-90D985EAB2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15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5E244-DA15-4EF4-A44A-F3B5E7B9D6E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59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8BC5-4A75-43C2-BF6E-FB1FE976EA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8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356D-A354-45E0-9FE1-05DA36A5EE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0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3881C-2C0F-4735-BD8F-5E6E86EEFC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79D8E-F25C-48BA-8F92-7F7AC827FA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982C8-FCDD-4542-BAB4-36B6554985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41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85CB-E495-4E51-89BF-B52BB9FCB4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F84-03DF-48C5-8474-F893F2D8C0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73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F55A7-6E16-4528-93B5-59631D58DA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7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8329-B323-4572-B70D-AA80AC939D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06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820DE06-98CE-480E-91F4-57D476EA23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microsoft.com/office/2007/relationships/hdphoto" Target="../media/hdphoto1.wdp"/><Relationship Id="rId7" Type="http://schemas.openxmlformats.org/officeDocument/2006/relationships/image" Target="../media/image49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8.jpe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n-meba.org/" TargetMode="External"/><Relationship Id="rId7" Type="http://schemas.openxmlformats.org/officeDocument/2006/relationships/image" Target="../media/image63.jpeg"/><Relationship Id="rId2" Type="http://schemas.openxmlformats.org/officeDocument/2006/relationships/hyperlink" Target="http://mr.gnmeba.free.fr/ouvrage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hyperlink" Target="http://www.edpsciences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n-meba.org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n-meba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image" Target="../media/image4.png"/><Relationship Id="rId21" Type="http://schemas.openxmlformats.org/officeDocument/2006/relationships/image" Target="../media/image22.gif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" Type="http://schemas.openxmlformats.org/officeDocument/2006/relationships/image" Target="../media/image1.pn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92388" y="2492375"/>
            <a:ext cx="4176712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b="1" dirty="0">
                <a:solidFill>
                  <a:srgbClr val="008000"/>
                </a:solidFill>
              </a:rPr>
              <a:t>Assemblée Générale</a:t>
            </a:r>
          </a:p>
          <a:p>
            <a:pPr algn="ctr" eaLnBrk="1" hangingPunct="1"/>
            <a:endParaRPr lang="fr-FR" sz="3200" b="1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</a:rPr>
              <a:t>du </a:t>
            </a:r>
            <a:r>
              <a:rPr lang="fr-FR" sz="2800" b="1" dirty="0" smtClean="0">
                <a:solidFill>
                  <a:srgbClr val="008000"/>
                </a:solidFill>
              </a:rPr>
              <a:t>6 </a:t>
            </a:r>
            <a:r>
              <a:rPr lang="fr-FR" sz="2800" b="1" dirty="0">
                <a:solidFill>
                  <a:srgbClr val="008000"/>
                </a:solidFill>
              </a:rPr>
              <a:t>décembre </a:t>
            </a:r>
            <a:r>
              <a:rPr lang="fr-FR" sz="2800" b="1" dirty="0" smtClean="0">
                <a:solidFill>
                  <a:srgbClr val="008000"/>
                </a:solidFill>
              </a:rPr>
              <a:t>2012</a:t>
            </a:r>
            <a:endParaRPr lang="fr-FR" sz="2400" b="1" dirty="0">
              <a:solidFill>
                <a:srgbClr val="008000"/>
              </a:solidFill>
            </a:endParaRPr>
          </a:p>
        </p:txBody>
      </p:sp>
      <p:pic>
        <p:nvPicPr>
          <p:cNvPr id="2051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2" y="980728"/>
            <a:ext cx="4122204" cy="3091653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413969"/>
            <a:ext cx="7237437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E</a:t>
            </a:r>
            <a:r>
              <a:rPr lang="fr-FR" sz="2400" b="1" dirty="0" smtClean="0">
                <a:solidFill>
                  <a:srgbClr val="008000"/>
                </a:solidFill>
              </a:rPr>
              <a:t>cole </a:t>
            </a:r>
            <a:r>
              <a:rPr lang="fr-FR" sz="2400" b="1" dirty="0">
                <a:solidFill>
                  <a:srgbClr val="008000"/>
                </a:solidFill>
              </a:rPr>
              <a:t>d’été </a:t>
            </a:r>
            <a:r>
              <a:rPr lang="fr-FR" sz="2400" b="1" dirty="0" smtClean="0">
                <a:solidFill>
                  <a:srgbClr val="008000"/>
                </a:solidFill>
              </a:rPr>
              <a:t>à Lille du </a:t>
            </a:r>
            <a:r>
              <a:rPr lang="fr-FR" sz="2400" b="1" dirty="0">
                <a:solidFill>
                  <a:srgbClr val="008000"/>
                </a:solidFill>
              </a:rPr>
              <a:t>2 au 6 Juillet </a:t>
            </a:r>
            <a:r>
              <a:rPr lang="fr-FR" sz="2400" b="1" dirty="0" smtClean="0">
                <a:solidFill>
                  <a:srgbClr val="008000"/>
                </a:solidFill>
              </a:rPr>
              <a:t> 2012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944527" y="109056"/>
            <a:ext cx="3480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</a:t>
            </a:r>
            <a:r>
              <a:rPr lang="fr-FR" b="1" u="sng" dirty="0" smtClean="0"/>
              <a:t>des activités </a:t>
            </a:r>
            <a:r>
              <a:rPr lang="fr-FR" b="1" u="sng" smtClean="0"/>
              <a:t>2011 - 2012</a:t>
            </a:r>
            <a:endParaRPr lang="fr-FR" u="sng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624333" y="1124744"/>
            <a:ext cx="4501133" cy="4570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pendant : au travail !</a:t>
            </a:r>
            <a:endParaRPr lang="fr-F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12" y="1708550"/>
            <a:ext cx="3153883" cy="23654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40136"/>
            <a:ext cx="2975789" cy="223184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02" y="4274376"/>
            <a:ext cx="3000748" cy="22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1"/>
          <a:stretch>
            <a:fillRect/>
          </a:stretch>
        </p:blipFill>
        <p:spPr>
          <a:xfrm>
            <a:off x="129368" y="928670"/>
            <a:ext cx="3606054" cy="2282596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99700" y="413969"/>
            <a:ext cx="607223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E</a:t>
            </a:r>
            <a:r>
              <a:rPr lang="fr-FR" sz="2400" b="1" dirty="0" smtClean="0">
                <a:solidFill>
                  <a:srgbClr val="008000"/>
                </a:solidFill>
              </a:rPr>
              <a:t>cole </a:t>
            </a:r>
            <a:r>
              <a:rPr lang="fr-FR" sz="2400" b="1" dirty="0">
                <a:solidFill>
                  <a:srgbClr val="008000"/>
                </a:solidFill>
              </a:rPr>
              <a:t>d’été </a:t>
            </a:r>
            <a:r>
              <a:rPr lang="fr-FR" sz="2400" b="1" dirty="0" smtClean="0">
                <a:solidFill>
                  <a:srgbClr val="008000"/>
                </a:solidFill>
              </a:rPr>
              <a:t>à Lille du </a:t>
            </a:r>
            <a:r>
              <a:rPr lang="fr-FR" sz="2400" b="1" dirty="0">
                <a:solidFill>
                  <a:srgbClr val="008000"/>
                </a:solidFill>
              </a:rPr>
              <a:t>2 au 6 Juillet </a:t>
            </a:r>
            <a:r>
              <a:rPr lang="fr-FR" sz="2400" b="1" dirty="0" smtClean="0">
                <a:solidFill>
                  <a:srgbClr val="008000"/>
                </a:solidFill>
              </a:rPr>
              <a:t> 2012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934369" y="109056"/>
            <a:ext cx="3480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</a:t>
            </a:r>
            <a:r>
              <a:rPr lang="fr-FR" b="1" u="sng" dirty="0" smtClean="0"/>
              <a:t>des activités </a:t>
            </a:r>
            <a:r>
              <a:rPr lang="fr-FR" b="1" u="sng" smtClean="0"/>
              <a:t>2011 - 2012</a:t>
            </a:r>
            <a:endParaRPr lang="fr-FR" u="sng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4283968" y="1052736"/>
            <a:ext cx="4464496" cy="4570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pendant : détente ...</a:t>
            </a:r>
            <a:endParaRPr lang="fr-F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35" y="1846800"/>
            <a:ext cx="2980395" cy="22352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552" y="2243981"/>
            <a:ext cx="3000364" cy="22502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42" y="4815983"/>
            <a:ext cx="2520000" cy="189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20" y="4786322"/>
            <a:ext cx="2520280" cy="18902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12" y="2661042"/>
            <a:ext cx="2805821" cy="210436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3" y="4508615"/>
            <a:ext cx="25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413969"/>
            <a:ext cx="7237437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E</a:t>
            </a:r>
            <a:r>
              <a:rPr lang="fr-FR" sz="2400" b="1" dirty="0" smtClean="0">
                <a:solidFill>
                  <a:srgbClr val="008000"/>
                </a:solidFill>
              </a:rPr>
              <a:t>cole </a:t>
            </a:r>
            <a:r>
              <a:rPr lang="fr-FR" sz="2400" b="1" dirty="0">
                <a:solidFill>
                  <a:srgbClr val="008000"/>
                </a:solidFill>
              </a:rPr>
              <a:t>d’été </a:t>
            </a:r>
            <a:r>
              <a:rPr lang="fr-FR" sz="2400" b="1" dirty="0" smtClean="0">
                <a:solidFill>
                  <a:srgbClr val="008000"/>
                </a:solidFill>
              </a:rPr>
              <a:t>à Lille du </a:t>
            </a:r>
            <a:r>
              <a:rPr lang="fr-FR" sz="2400" b="1" dirty="0">
                <a:solidFill>
                  <a:srgbClr val="008000"/>
                </a:solidFill>
              </a:rPr>
              <a:t>2 au 6 Juillet </a:t>
            </a:r>
            <a:r>
              <a:rPr lang="fr-FR" sz="2400" b="1" dirty="0" smtClean="0">
                <a:solidFill>
                  <a:srgbClr val="008000"/>
                </a:solidFill>
              </a:rPr>
              <a:t> 2012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944527" y="10905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smtClean="0"/>
              <a:t>2011 - 2012</a:t>
            </a:r>
            <a:endParaRPr lang="fr-FR" u="sng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185567" y="1650310"/>
            <a:ext cx="2304256" cy="4570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et après ...</a:t>
            </a:r>
            <a:endParaRPr lang="fr-F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96" y="3693220"/>
            <a:ext cx="2159289" cy="287905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6" y="1052736"/>
            <a:ext cx="2684250" cy="3579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55529"/>
            <a:ext cx="2206598" cy="29421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3861048"/>
            <a:ext cx="3552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5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8" y="4333453"/>
            <a:ext cx="725760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413969"/>
            <a:ext cx="7237437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E</a:t>
            </a:r>
            <a:r>
              <a:rPr lang="fr-FR" sz="2400" b="1" dirty="0" smtClean="0">
                <a:solidFill>
                  <a:srgbClr val="008000"/>
                </a:solidFill>
              </a:rPr>
              <a:t>cole </a:t>
            </a:r>
            <a:r>
              <a:rPr lang="fr-FR" sz="2400" b="1" dirty="0">
                <a:solidFill>
                  <a:srgbClr val="008000"/>
                </a:solidFill>
              </a:rPr>
              <a:t>d’été </a:t>
            </a:r>
            <a:r>
              <a:rPr lang="fr-FR" sz="2400" b="1" dirty="0" smtClean="0">
                <a:solidFill>
                  <a:srgbClr val="008000"/>
                </a:solidFill>
              </a:rPr>
              <a:t>à Lille du </a:t>
            </a:r>
            <a:r>
              <a:rPr lang="fr-FR" sz="2400" b="1" dirty="0">
                <a:solidFill>
                  <a:srgbClr val="008000"/>
                </a:solidFill>
              </a:rPr>
              <a:t>2 au 6 Juillet </a:t>
            </a:r>
            <a:r>
              <a:rPr lang="fr-FR" sz="2400" b="1" dirty="0" smtClean="0">
                <a:solidFill>
                  <a:srgbClr val="008000"/>
                </a:solidFill>
              </a:rPr>
              <a:t> 2012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944527" y="10905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smtClean="0"/>
              <a:t>2011 - 2012</a:t>
            </a:r>
            <a:endParaRPr lang="fr-FR" u="sng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69527" y="1052736"/>
            <a:ext cx="7416824" cy="823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Bilan : Evaluation par les stagiaires,</a:t>
            </a:r>
          </a:p>
          <a:p>
            <a:pPr algn="ctr"/>
            <a:r>
              <a:rPr lang="fr-FR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pourcentages de satisfaction : </a:t>
            </a:r>
            <a:endParaRPr lang="fr-FR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2204864"/>
            <a:ext cx="616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Cette école d'été a répondu à l'attente des </a:t>
            </a:r>
            <a:r>
              <a:rPr lang="fr-FR" dirty="0" smtClean="0"/>
              <a:t>participants :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3390" y="3861048"/>
            <a:ext cx="341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Evaluation de </a:t>
            </a:r>
            <a:r>
              <a:rPr lang="fr-FR" dirty="0" smtClean="0"/>
              <a:t>l'organisation :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8199535" y="4437112"/>
            <a:ext cx="778137" cy="216024"/>
          </a:xfrm>
          <a:prstGeom prst="wedgeRoundRectCallout">
            <a:avLst>
              <a:gd name="adj1" fmla="val -160051"/>
              <a:gd name="adj2" fmla="val 277667"/>
              <a:gd name="adj3" fmla="val 16667"/>
            </a:avLst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dense</a:t>
            </a:r>
            <a:endParaRPr lang="fr-FR" sz="1100" dirty="0">
              <a:solidFill>
                <a:srgbClr val="002060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213931" y="5915346"/>
            <a:ext cx="827459" cy="473953"/>
          </a:xfrm>
          <a:prstGeom prst="wedgeRoundRectCallout">
            <a:avLst>
              <a:gd name="adj1" fmla="val -101337"/>
              <a:gd name="adj2" fmla="val -81137"/>
              <a:gd name="adj3" fmla="val 16667"/>
            </a:avLst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trajet en car un peu long</a:t>
            </a:r>
            <a:endParaRPr lang="fr-FR" sz="1100" dirty="0">
              <a:solidFill>
                <a:srgbClr val="002060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201981" y="4869160"/>
            <a:ext cx="827192" cy="648072"/>
          </a:xfrm>
          <a:prstGeom prst="wedgeRoundRectCallout">
            <a:avLst>
              <a:gd name="adj1" fmla="val -104808"/>
              <a:gd name="adj2" fmla="val 58722"/>
              <a:gd name="adj3" fmla="val 16667"/>
            </a:avLst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CROUS, choisi pour son tarif</a:t>
            </a:r>
            <a:endParaRPr lang="fr-FR" sz="1100" dirty="0">
              <a:solidFill>
                <a:srgbClr val="00206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607275" y="2214389"/>
            <a:ext cx="2376263" cy="307777"/>
            <a:chOff x="6607275" y="2214389"/>
            <a:chExt cx="2376263" cy="307777"/>
          </a:xfrm>
        </p:grpSpPr>
        <p:sp>
          <p:nvSpPr>
            <p:cNvPr id="5" name="ZoneTexte 4"/>
            <p:cNvSpPr txBox="1"/>
            <p:nvPr/>
          </p:nvSpPr>
          <p:spPr>
            <a:xfrm>
              <a:off x="6607275" y="2237472"/>
              <a:ext cx="765549" cy="261610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bg1"/>
                  </a:solidFill>
                </a:rPr>
                <a:t>en majorité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392284" y="2237472"/>
              <a:ext cx="925635" cy="261610"/>
            </a:xfrm>
            <a:prstGeom prst="rect">
              <a:avLst/>
            </a:prstGeom>
            <a:solidFill>
              <a:srgbClr val="FFCC00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fr-FR" sz="1100" b="1" dirty="0" smtClean="0"/>
                <a:t>partiellement</a:t>
              </a:r>
              <a:endParaRPr lang="fr-FR" sz="1100" b="1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337379" y="2237472"/>
              <a:ext cx="310417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bg1"/>
                  </a:solidFill>
                </a:rPr>
                <a:t>non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8667255" y="2214389"/>
              <a:ext cx="310417" cy="307777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000" b="1" dirty="0" smtClean="0"/>
                <a:t>sans avis</a:t>
              </a:r>
              <a:endParaRPr lang="fr-FR" sz="1000" b="1" dirty="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6607275" y="2233439"/>
              <a:ext cx="2376263" cy="276999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300193" y="3987522"/>
            <a:ext cx="2693124" cy="276999"/>
            <a:chOff x="6300193" y="3987522"/>
            <a:chExt cx="2693124" cy="276999"/>
          </a:xfrm>
        </p:grpSpPr>
        <p:sp>
          <p:nvSpPr>
            <p:cNvPr id="22" name="ZoneTexte 21"/>
            <p:cNvSpPr txBox="1"/>
            <p:nvPr/>
          </p:nvSpPr>
          <p:spPr>
            <a:xfrm>
              <a:off x="6312741" y="4000037"/>
              <a:ext cx="556243" cy="261610"/>
            </a:xfrm>
            <a:prstGeom prst="rect">
              <a:avLst/>
            </a:prstGeom>
            <a:solidFill>
              <a:srgbClr val="FF3300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</a:rPr>
                <a:t>très bon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880323" y="4000037"/>
              <a:ext cx="774251" cy="261610"/>
            </a:xfrm>
            <a:prstGeom prst="rect">
              <a:avLst/>
            </a:prstGeom>
            <a:solidFill>
              <a:srgbClr val="FFCC00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fr-FR" sz="1100" b="1" dirty="0" smtClean="0"/>
                <a:t>satisfaisant</a:t>
              </a:r>
              <a:endParaRPr lang="fr-FR" sz="1100" b="1" dirty="0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6300193" y="3987522"/>
              <a:ext cx="2693124" cy="276999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665913" y="4000037"/>
              <a:ext cx="604333" cy="26161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</a:rPr>
                <a:t>passable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8281584" y="4000037"/>
              <a:ext cx="711733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</a:rPr>
                <a:t>insuffisant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83721"/>
            <a:ext cx="72374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à coins arrondis 23"/>
          <p:cNvSpPr/>
          <p:nvPr/>
        </p:nvSpPr>
        <p:spPr>
          <a:xfrm>
            <a:off x="8228756" y="2708920"/>
            <a:ext cx="807740" cy="601726"/>
          </a:xfrm>
          <a:prstGeom prst="wedgeRoundRectCallout">
            <a:avLst>
              <a:gd name="adj1" fmla="val -93169"/>
              <a:gd name="adj2" fmla="val 6954"/>
              <a:gd name="adj3" fmla="val 16667"/>
            </a:avLst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encore plus de pratique</a:t>
            </a:r>
            <a:endParaRPr lang="fr-FR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89" y="1927945"/>
            <a:ext cx="7182688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413969"/>
            <a:ext cx="7237437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E</a:t>
            </a:r>
            <a:r>
              <a:rPr lang="fr-FR" sz="2400" b="1" dirty="0" smtClean="0">
                <a:solidFill>
                  <a:srgbClr val="008000"/>
                </a:solidFill>
              </a:rPr>
              <a:t>cole </a:t>
            </a:r>
            <a:r>
              <a:rPr lang="fr-FR" sz="2400" b="1" dirty="0">
                <a:solidFill>
                  <a:srgbClr val="008000"/>
                </a:solidFill>
              </a:rPr>
              <a:t>d’été </a:t>
            </a:r>
            <a:r>
              <a:rPr lang="fr-FR" sz="2400" b="1" dirty="0" smtClean="0">
                <a:solidFill>
                  <a:srgbClr val="008000"/>
                </a:solidFill>
              </a:rPr>
              <a:t>à Lille du </a:t>
            </a:r>
            <a:r>
              <a:rPr lang="fr-FR" sz="2400" b="1" dirty="0">
                <a:solidFill>
                  <a:srgbClr val="008000"/>
                </a:solidFill>
              </a:rPr>
              <a:t>2 au 6 Juillet </a:t>
            </a:r>
            <a:r>
              <a:rPr lang="fr-FR" sz="2400" b="1" dirty="0" smtClean="0">
                <a:solidFill>
                  <a:srgbClr val="008000"/>
                </a:solidFill>
              </a:rPr>
              <a:t> 2012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944527" y="10905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smtClean="0"/>
              <a:t>2011 - 2012</a:t>
            </a:r>
            <a:endParaRPr lang="fr-FR" u="sng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17538" y="997471"/>
            <a:ext cx="8014902" cy="4117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pourcentages de satisfaction des stagiaires (suite)</a:t>
            </a:r>
            <a:endParaRPr lang="fr-FR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0846" y="1547500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/>
              <a:t>Evaluation de la </a:t>
            </a:r>
            <a:r>
              <a:rPr lang="fr-FR" dirty="0" smtClean="0"/>
              <a:t>pédagogie :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3390" y="3861048"/>
            <a:ext cx="3358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dirty="0" smtClean="0"/>
              <a:t>Intérêt des Travaux Dirigés :</a:t>
            </a: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255365" y="3068960"/>
            <a:ext cx="807740" cy="864096"/>
          </a:xfrm>
          <a:prstGeom prst="wedgeRoundRectCallout">
            <a:avLst>
              <a:gd name="adj1" fmla="val -93169"/>
              <a:gd name="adj2" fmla="val 6954"/>
              <a:gd name="adj3" fmla="val 16667"/>
            </a:avLst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Quelques demandes pour avoir plus  de temps</a:t>
            </a:r>
            <a:endParaRPr lang="fr-FR" sz="1100" dirty="0">
              <a:solidFill>
                <a:srgbClr val="002060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8212570" y="2520599"/>
            <a:ext cx="893330" cy="481814"/>
          </a:xfrm>
          <a:prstGeom prst="wedgeRoundRectCallout">
            <a:avLst>
              <a:gd name="adj1" fmla="val -85622"/>
              <a:gd name="adj2" fmla="val 58301"/>
              <a:gd name="adj3" fmla="val 16667"/>
            </a:avLst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pouvoir manipuler</a:t>
            </a:r>
            <a:endParaRPr lang="fr-FR" sz="11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89" y="4242559"/>
            <a:ext cx="7182688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6300193" y="1547500"/>
            <a:ext cx="2693124" cy="276999"/>
            <a:chOff x="6300193" y="3987522"/>
            <a:chExt cx="2693124" cy="276999"/>
          </a:xfrm>
        </p:grpSpPr>
        <p:sp>
          <p:nvSpPr>
            <p:cNvPr id="19" name="ZoneTexte 18"/>
            <p:cNvSpPr txBox="1"/>
            <p:nvPr/>
          </p:nvSpPr>
          <p:spPr>
            <a:xfrm>
              <a:off x="6312741" y="4000037"/>
              <a:ext cx="556243" cy="261610"/>
            </a:xfrm>
            <a:prstGeom prst="rect">
              <a:avLst/>
            </a:prstGeom>
            <a:solidFill>
              <a:srgbClr val="FF3300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</a:rPr>
                <a:t>très bon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880323" y="4000037"/>
              <a:ext cx="774251" cy="261610"/>
            </a:xfrm>
            <a:prstGeom prst="rect">
              <a:avLst/>
            </a:prstGeom>
            <a:solidFill>
              <a:srgbClr val="FFCC00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fr-FR" sz="1100" b="1" dirty="0" smtClean="0"/>
                <a:t>satisfaisant</a:t>
              </a:r>
              <a:endParaRPr lang="fr-FR" sz="1100" b="1" dirty="0"/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6300193" y="3987522"/>
              <a:ext cx="2693124" cy="276999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665913" y="4000037"/>
              <a:ext cx="604333" cy="261610"/>
            </a:xfrm>
            <a:prstGeom prst="rect">
              <a:avLst/>
            </a:prstGeom>
            <a:solidFill>
              <a:schemeClr val="accent4">
                <a:lumMod val="50000"/>
                <a:lumOff val="50000"/>
              </a:schemeClr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</a:rPr>
                <a:t>passable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8281584" y="4000037"/>
              <a:ext cx="711733" cy="26161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</a:rPr>
                <a:t>insuffisant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8228756" y="5563578"/>
            <a:ext cx="807740" cy="817750"/>
          </a:xfrm>
          <a:prstGeom prst="wedgeRoundRectCallout">
            <a:avLst>
              <a:gd name="adj1" fmla="val -93169"/>
              <a:gd name="adj2" fmla="val 6954"/>
              <a:gd name="adj3" fmla="val 16667"/>
            </a:avLst>
          </a:prstGeom>
          <a:solidFill>
            <a:srgbClr val="FFFF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Bien :</a:t>
            </a:r>
          </a:p>
          <a:p>
            <a:pPr algn="ctr"/>
            <a:r>
              <a:rPr lang="fr-FR" sz="1100" dirty="0" smtClean="0">
                <a:solidFill>
                  <a:srgbClr val="002060"/>
                </a:solidFill>
              </a:rPr>
              <a:t>possibilité de choisir certains TD</a:t>
            </a:r>
            <a:endParaRPr lang="fr-FR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7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413969"/>
            <a:ext cx="7237437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E</a:t>
            </a:r>
            <a:r>
              <a:rPr lang="fr-FR" sz="2400" b="1" dirty="0" smtClean="0">
                <a:solidFill>
                  <a:srgbClr val="008000"/>
                </a:solidFill>
              </a:rPr>
              <a:t>cole </a:t>
            </a:r>
            <a:r>
              <a:rPr lang="fr-FR" sz="2400" b="1" dirty="0">
                <a:solidFill>
                  <a:srgbClr val="008000"/>
                </a:solidFill>
              </a:rPr>
              <a:t>d’été </a:t>
            </a:r>
            <a:r>
              <a:rPr lang="fr-FR" sz="2400" b="1" dirty="0" smtClean="0">
                <a:solidFill>
                  <a:srgbClr val="008000"/>
                </a:solidFill>
              </a:rPr>
              <a:t>à Lille du </a:t>
            </a:r>
            <a:r>
              <a:rPr lang="fr-FR" sz="2400" b="1" dirty="0">
                <a:solidFill>
                  <a:srgbClr val="008000"/>
                </a:solidFill>
              </a:rPr>
              <a:t>2 au 6 Juillet </a:t>
            </a:r>
            <a:r>
              <a:rPr lang="fr-FR" sz="2400" b="1" dirty="0" smtClean="0">
                <a:solidFill>
                  <a:srgbClr val="008000"/>
                </a:solidFill>
              </a:rPr>
              <a:t> 2012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944527" y="10905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smtClean="0"/>
              <a:t>2011 - 2012</a:t>
            </a:r>
            <a:endParaRPr lang="fr-FR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107504" y="1268760"/>
            <a:ext cx="89289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So </a:t>
            </a:r>
            <a:r>
              <a:rPr lang="fr-FR" sz="1600" dirty="0" err="1">
                <a:latin typeface="Gabriola" pitchFamily="82" charset="0"/>
              </a:rPr>
              <a:t>perfect</a:t>
            </a:r>
            <a:r>
              <a:rPr lang="fr-FR" sz="1600" dirty="0">
                <a:latin typeface="Gabriola" pitchFamily="82" charset="0"/>
              </a:rPr>
              <a:t>. Très grand et chaleureux merci à tous. Je vous remercie de m’avoir sélectionné </a:t>
            </a:r>
            <a:r>
              <a:rPr lang="fr-FR" sz="1600" dirty="0" smtClean="0">
                <a:latin typeface="Gabriola" pitchFamily="82" charset="0"/>
              </a:rPr>
              <a:t>pour cette </a:t>
            </a:r>
            <a:r>
              <a:rPr lang="fr-FR" sz="1600" dirty="0">
                <a:latin typeface="Gabriola" pitchFamily="82" charset="0"/>
              </a:rPr>
              <a:t>école. </a:t>
            </a:r>
            <a:r>
              <a:rPr lang="fr-FR" sz="1600" dirty="0" smtClean="0">
                <a:latin typeface="Gabriola" pitchFamily="82" charset="0"/>
              </a:rPr>
              <a:t> Merci </a:t>
            </a:r>
            <a:r>
              <a:rPr lang="fr-FR" sz="1600" dirty="0">
                <a:latin typeface="Gabriola" pitchFamily="82" charset="0"/>
              </a:rPr>
              <a:t>à vous tous, bénévoles de Lille et du GN-MEBA.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Dans </a:t>
            </a:r>
            <a:r>
              <a:rPr lang="fr-FR" sz="1600" dirty="0">
                <a:latin typeface="Gabriola" pitchFamily="82" charset="0"/>
              </a:rPr>
              <a:t>l’ensemble très bien, excepté </a:t>
            </a:r>
            <a:r>
              <a:rPr lang="fr-FR" sz="1600" b="1" dirty="0">
                <a:solidFill>
                  <a:srgbClr val="3333CC"/>
                </a:solidFill>
                <a:latin typeface="Gabriola" pitchFamily="82" charset="0"/>
              </a:rPr>
              <a:t>parfois trop d’informations n’ayant pas permis de finir </a:t>
            </a:r>
            <a:r>
              <a:rPr lang="fr-FR" sz="1600" b="1" dirty="0" smtClean="0">
                <a:solidFill>
                  <a:srgbClr val="3333CC"/>
                </a:solidFill>
                <a:latin typeface="Gabriola" pitchFamily="82" charset="0"/>
              </a:rPr>
              <a:t>les exposés</a:t>
            </a:r>
            <a:r>
              <a:rPr lang="fr-FR" sz="1600" dirty="0">
                <a:solidFill>
                  <a:srgbClr val="339966"/>
                </a:solidFill>
                <a:latin typeface="Gabriola" pitchFamily="82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L’école </a:t>
            </a:r>
            <a:r>
              <a:rPr lang="fr-FR" sz="1600" dirty="0">
                <a:latin typeface="Gabriola" pitchFamily="82" charset="0"/>
              </a:rPr>
              <a:t>d’été a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répondu à mes attentes techniques</a:t>
            </a:r>
            <a:r>
              <a:rPr lang="fr-FR" sz="1600" dirty="0">
                <a:latin typeface="Gabriola" pitchFamily="82" charset="0"/>
              </a:rPr>
              <a:t>. De plus, la </a:t>
            </a:r>
            <a:r>
              <a:rPr lang="fr-FR" sz="1600" b="1" dirty="0">
                <a:solidFill>
                  <a:srgbClr val="AC03B9"/>
                </a:solidFill>
                <a:latin typeface="Gabriola" pitchFamily="82" charset="0"/>
              </a:rPr>
              <a:t>bonne ambiance, l’organisation </a:t>
            </a:r>
            <a:r>
              <a:rPr lang="fr-FR" sz="1600" dirty="0">
                <a:latin typeface="Gabriola" pitchFamily="82" charset="0"/>
              </a:rPr>
              <a:t>et </a:t>
            </a:r>
            <a:r>
              <a:rPr lang="fr-FR" sz="1600" dirty="0" smtClean="0">
                <a:latin typeface="Gabriola" pitchFamily="82" charset="0"/>
              </a:rPr>
              <a:t>la passion </a:t>
            </a:r>
            <a:r>
              <a:rPr lang="fr-FR" sz="1600" dirty="0">
                <a:latin typeface="Gabriola" pitchFamily="82" charset="0"/>
              </a:rPr>
              <a:t>des gens sont irréprochables</a:t>
            </a:r>
            <a:r>
              <a:rPr lang="fr-FR" sz="1600" dirty="0" smtClean="0">
                <a:latin typeface="Gabriola" pitchFamily="82" charset="0"/>
              </a:rPr>
              <a:t>.</a:t>
            </a:r>
            <a:endParaRPr lang="fr-FR" sz="1600" dirty="0">
              <a:latin typeface="Gabriola" pitchFamily="82" charset="0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Merci </a:t>
            </a:r>
            <a:r>
              <a:rPr lang="fr-FR" sz="1600" dirty="0">
                <a:latin typeface="Gabriola" pitchFamily="82" charset="0"/>
              </a:rPr>
              <a:t>à tous les organisateurs et moniteurs ! </a:t>
            </a:r>
            <a:r>
              <a:rPr lang="fr-FR" sz="1600" b="1" dirty="0">
                <a:solidFill>
                  <a:srgbClr val="AC03B9"/>
                </a:solidFill>
                <a:latin typeface="Gabriola" pitchFamily="82" charset="0"/>
              </a:rPr>
              <a:t>Très bonne ambiance </a:t>
            </a:r>
            <a:r>
              <a:rPr lang="fr-FR" sz="1600" dirty="0">
                <a:latin typeface="Gabriola" pitchFamily="82" charset="0"/>
              </a:rPr>
              <a:t>et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plein de nouvelles </a:t>
            </a:r>
            <a:r>
              <a:rPr lang="fr-FR" sz="1600" b="1" dirty="0" smtClean="0">
                <a:solidFill>
                  <a:srgbClr val="FF0000"/>
                </a:solidFill>
                <a:latin typeface="Gabriola" pitchFamily="82" charset="0"/>
              </a:rPr>
              <a:t>idées d’applications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et de techniques à faire en rentrant</a:t>
            </a:r>
            <a:r>
              <a:rPr lang="fr-FR" sz="1600" dirty="0">
                <a:latin typeface="Gabriola" pitchFamily="82" charset="0"/>
              </a:rPr>
              <a:t>. </a:t>
            </a:r>
            <a:r>
              <a:rPr lang="fr-FR" sz="1600" dirty="0" smtClean="0">
                <a:latin typeface="Gabriola" pitchFamily="82" charset="0"/>
              </a:rPr>
              <a:t> A </a:t>
            </a:r>
            <a:r>
              <a:rPr lang="fr-FR" sz="1600" dirty="0">
                <a:latin typeface="Gabriola" pitchFamily="82" charset="0"/>
              </a:rPr>
              <a:t>très bientôt !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Un </a:t>
            </a:r>
            <a:r>
              <a:rPr lang="fr-FR" sz="1600" dirty="0">
                <a:latin typeface="Gabriola" pitchFamily="82" charset="0"/>
              </a:rPr>
              <a:t>grand merci et félicitations pour cette école et le gros effort que cela a sûrement représenté.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Très </a:t>
            </a:r>
            <a:r>
              <a:rPr lang="fr-FR" sz="1600" dirty="0">
                <a:latin typeface="Gabriola" pitchFamily="82" charset="0"/>
              </a:rPr>
              <a:t>bon accueil. </a:t>
            </a:r>
            <a:r>
              <a:rPr lang="fr-FR" sz="1600" b="1" dirty="0">
                <a:solidFill>
                  <a:srgbClr val="AC03B9"/>
                </a:solidFill>
                <a:latin typeface="Gabriola" pitchFamily="82" charset="0"/>
              </a:rPr>
              <a:t>L’ambiance fut bonne</a:t>
            </a:r>
            <a:r>
              <a:rPr lang="fr-FR" sz="1600" dirty="0">
                <a:latin typeface="Gabriola" pitchFamily="82" charset="0"/>
              </a:rPr>
              <a:t>. Ce fut un plaisir d’être à cette école d’été : j’ai </a:t>
            </a:r>
            <a:r>
              <a:rPr lang="fr-FR" sz="1600" b="1" dirty="0" smtClean="0">
                <a:solidFill>
                  <a:srgbClr val="FF0000"/>
                </a:solidFill>
                <a:latin typeface="Gabriola" pitchFamily="82" charset="0"/>
              </a:rPr>
              <a:t>appris beaucoup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de choses</a:t>
            </a:r>
            <a:r>
              <a:rPr lang="fr-FR" sz="1600" dirty="0">
                <a:latin typeface="Gabriola" pitchFamily="82" charset="0"/>
              </a:rPr>
              <a:t>. Un grand merci aux organisateurs. Avec un </a:t>
            </a:r>
            <a:r>
              <a:rPr lang="fr-FR" sz="1600" b="1" dirty="0">
                <a:solidFill>
                  <a:srgbClr val="336600"/>
                </a:solidFill>
                <a:latin typeface="Gabriola" pitchFamily="82" charset="0"/>
              </a:rPr>
              <a:t>soleil du NORD </a:t>
            </a:r>
            <a:r>
              <a:rPr lang="fr-FR" sz="1600" dirty="0">
                <a:latin typeface="Gabriola" pitchFamily="82" charset="0"/>
              </a:rPr>
              <a:t>en plus !!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Très </a:t>
            </a:r>
            <a:r>
              <a:rPr lang="fr-FR" sz="1600" dirty="0">
                <a:latin typeface="Gabriola" pitchFamily="82" charset="0"/>
              </a:rPr>
              <a:t>bon accueil lillois. Un grand remerciement à l’encadrement et au personnel chargé de n</a:t>
            </a:r>
            <a:r>
              <a:rPr lang="fr-FR" sz="1600" dirty="0" smtClean="0">
                <a:latin typeface="Gabriola" pitchFamily="82" charset="0"/>
              </a:rPr>
              <a:t>otre bien </a:t>
            </a:r>
            <a:r>
              <a:rPr lang="fr-FR" sz="1600" dirty="0">
                <a:latin typeface="Gabriola" pitchFamily="82" charset="0"/>
              </a:rPr>
              <a:t>être tout au long de la semaine. Impossible de se perdre sur ce site merveilleux avec les </a:t>
            </a:r>
            <a:r>
              <a:rPr lang="fr-FR" sz="1600" dirty="0" smtClean="0">
                <a:latin typeface="Gabriola" pitchFamily="82" charset="0"/>
              </a:rPr>
              <a:t>petits panneaux </a:t>
            </a:r>
            <a:r>
              <a:rPr lang="fr-FR" sz="1600" dirty="0">
                <a:latin typeface="Gabriola" pitchFamily="82" charset="0"/>
              </a:rPr>
              <a:t>jaunes et les accompagnateurs. Un remerciement au </a:t>
            </a:r>
            <a:r>
              <a:rPr lang="fr-FR" sz="1600" b="1" dirty="0">
                <a:solidFill>
                  <a:srgbClr val="336600"/>
                </a:solidFill>
                <a:latin typeface="Gabriola" pitchFamily="82" charset="0"/>
              </a:rPr>
              <a:t>climat du Nord et aux </a:t>
            </a:r>
            <a:r>
              <a:rPr lang="fr-FR" sz="1600" b="1" dirty="0" smtClean="0">
                <a:solidFill>
                  <a:srgbClr val="336600"/>
                </a:solidFill>
                <a:latin typeface="Gabriola" pitchFamily="82" charset="0"/>
              </a:rPr>
              <a:t>excellentes bières </a:t>
            </a:r>
            <a:r>
              <a:rPr lang="fr-FR" sz="1600" dirty="0">
                <a:latin typeface="Gabriola" pitchFamily="82" charset="0"/>
              </a:rPr>
              <a:t>pour se réhydrater. Merci.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Formation </a:t>
            </a:r>
            <a:r>
              <a:rPr lang="fr-FR" sz="1600" dirty="0">
                <a:latin typeface="Gabriola" pitchFamily="82" charset="0"/>
              </a:rPr>
              <a:t>très intéressante et bien organisée. La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disponibilité des intervenants </a:t>
            </a:r>
            <a:r>
              <a:rPr lang="fr-FR" sz="1600" dirty="0">
                <a:latin typeface="Gabriola" pitchFamily="82" charset="0"/>
              </a:rPr>
              <a:t>est très agréable. </a:t>
            </a:r>
            <a:r>
              <a:rPr lang="fr-FR" sz="1600" dirty="0" smtClean="0">
                <a:latin typeface="Gabriola" pitchFamily="82" charset="0"/>
              </a:rPr>
              <a:t>Et de </a:t>
            </a:r>
            <a:r>
              <a:rPr lang="fr-FR" sz="1600" dirty="0">
                <a:latin typeface="Gabriola" pitchFamily="82" charset="0"/>
              </a:rPr>
              <a:t>bons conseils. Un grand merci aux membres du GN-MEBA pour cette semaine et votre </a:t>
            </a:r>
            <a:r>
              <a:rPr lang="fr-FR" sz="1600" b="1" dirty="0" smtClean="0">
                <a:solidFill>
                  <a:srgbClr val="AC03B9"/>
                </a:solidFill>
                <a:latin typeface="Gabriola" pitchFamily="82" charset="0"/>
              </a:rPr>
              <a:t>bonne humeur</a:t>
            </a:r>
            <a:r>
              <a:rPr lang="fr-FR" sz="1600" dirty="0">
                <a:latin typeface="Gabriola" pitchFamily="82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Bravo </a:t>
            </a:r>
            <a:r>
              <a:rPr lang="fr-FR" sz="1600" dirty="0">
                <a:latin typeface="Gabriola" pitchFamily="82" charset="0"/>
              </a:rPr>
              <a:t>à tous les organisateurs ! Votre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fr-FR" sz="1600" b="1" dirty="0">
                <a:solidFill>
                  <a:srgbClr val="AC03B9"/>
                </a:solidFill>
                <a:latin typeface="Gabriola" pitchFamily="82" charset="0"/>
              </a:rPr>
              <a:t>bonne humeur et votre dynamisme sont </a:t>
            </a:r>
            <a:r>
              <a:rPr lang="fr-FR" sz="1600" b="1" dirty="0" smtClean="0">
                <a:solidFill>
                  <a:srgbClr val="AC03B9"/>
                </a:solidFill>
                <a:latin typeface="Gabriola" pitchFamily="82" charset="0"/>
              </a:rPr>
              <a:t>communicatifs</a:t>
            </a:r>
            <a:r>
              <a:rPr lang="fr-FR" sz="1600" dirty="0" smtClean="0">
                <a:solidFill>
                  <a:srgbClr val="AC03B9"/>
                </a:solidFill>
                <a:latin typeface="Gabriola" pitchFamily="82" charset="0"/>
              </a:rPr>
              <a:t>. </a:t>
            </a:r>
            <a:r>
              <a:rPr lang="fr-FR" sz="1600" dirty="0" smtClean="0">
                <a:latin typeface="Gabriola" pitchFamily="82" charset="0"/>
              </a:rPr>
              <a:t>Merci</a:t>
            </a:r>
            <a:r>
              <a:rPr lang="fr-FR" sz="1600" dirty="0">
                <a:latin typeface="Gabriola" pitchFamily="82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Bon </a:t>
            </a:r>
            <a:r>
              <a:rPr lang="fr-FR" sz="1600" dirty="0">
                <a:latin typeface="Gabriola" pitchFamily="82" charset="0"/>
              </a:rPr>
              <a:t>accueil,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bonne organisation</a:t>
            </a:r>
            <a:r>
              <a:rPr lang="fr-FR" sz="1600" dirty="0">
                <a:latin typeface="Gabriola" pitchFamily="82" charset="0"/>
              </a:rPr>
              <a:t>, groupe de TD de bonne taille mais étant de niveau 1 et </a:t>
            </a:r>
            <a:r>
              <a:rPr lang="fr-FR" sz="1600" dirty="0" smtClean="0">
                <a:latin typeface="Gabriola" pitchFamily="82" charset="0"/>
              </a:rPr>
              <a:t>avec </a:t>
            </a:r>
            <a:r>
              <a:rPr lang="fr-FR" sz="1600" b="1" dirty="0" smtClean="0">
                <a:solidFill>
                  <a:srgbClr val="3333CC"/>
                </a:solidFill>
                <a:latin typeface="Gabriola" pitchFamily="82" charset="0"/>
              </a:rPr>
              <a:t>l’emploi </a:t>
            </a:r>
            <a:r>
              <a:rPr lang="fr-FR" sz="1600" b="1" dirty="0">
                <a:solidFill>
                  <a:srgbClr val="3333CC"/>
                </a:solidFill>
                <a:latin typeface="Gabriola" pitchFamily="82" charset="0"/>
              </a:rPr>
              <a:t>du temps bien chargé, pas forcément le temps de tout assimiler</a:t>
            </a:r>
            <a:r>
              <a:rPr lang="fr-FR" sz="1600" b="1" dirty="0" smtClean="0">
                <a:solidFill>
                  <a:srgbClr val="3333CC"/>
                </a:solidFill>
                <a:latin typeface="Gabriola" pitchFamily="82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>
                <a:latin typeface="Gabriola" pitchFamily="82" charset="0"/>
              </a:rPr>
              <a:t>Cette école d’été m’a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beaucoup appris tant sur le point théorique que pratique</a:t>
            </a:r>
            <a:r>
              <a:rPr lang="fr-FR" sz="1600" dirty="0">
                <a:latin typeface="Gabriola" pitchFamily="82" charset="0"/>
              </a:rPr>
              <a:t>. </a:t>
            </a:r>
            <a:r>
              <a:rPr lang="fr-FR" sz="1600" b="1" dirty="0">
                <a:solidFill>
                  <a:srgbClr val="3333CC"/>
                </a:solidFill>
                <a:latin typeface="Gabriola" pitchFamily="82" charset="0"/>
              </a:rPr>
              <a:t>Bien que vers la fin de l’école la fatigue se ressentait</a:t>
            </a:r>
            <a:r>
              <a:rPr lang="fr-FR" sz="1600" dirty="0">
                <a:solidFill>
                  <a:srgbClr val="3333CC"/>
                </a:solidFill>
                <a:latin typeface="Gabriola" pitchFamily="82" charset="0"/>
              </a:rPr>
              <a:t>,</a:t>
            </a:r>
            <a:r>
              <a:rPr lang="fr-FR" sz="1600" dirty="0">
                <a:latin typeface="Gabriola" pitchFamily="82" charset="0"/>
              </a:rPr>
              <a:t> cette semaine a été enrichissante et pleine de… Merci pour cette école </a:t>
            </a:r>
            <a:r>
              <a:rPr lang="fr-FR" sz="1600" dirty="0" smtClean="0">
                <a:latin typeface="Gabriola" pitchFamily="82" charset="0"/>
              </a:rPr>
              <a:t>!!!</a:t>
            </a:r>
            <a:endParaRPr lang="fr-FR" sz="1600" dirty="0">
              <a:latin typeface="Gabriola" pitchFamily="82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17538" y="836712"/>
            <a:ext cx="8014902" cy="4117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quelques commentaires des stagiaires ...</a:t>
            </a:r>
            <a:endParaRPr lang="fr-F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2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413969"/>
            <a:ext cx="7237437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E</a:t>
            </a:r>
            <a:r>
              <a:rPr lang="fr-FR" sz="2400" b="1" dirty="0" smtClean="0">
                <a:solidFill>
                  <a:srgbClr val="008000"/>
                </a:solidFill>
              </a:rPr>
              <a:t>cole </a:t>
            </a:r>
            <a:r>
              <a:rPr lang="fr-FR" sz="2400" b="1" dirty="0">
                <a:solidFill>
                  <a:srgbClr val="008000"/>
                </a:solidFill>
              </a:rPr>
              <a:t>d’été </a:t>
            </a:r>
            <a:r>
              <a:rPr lang="fr-FR" sz="2400" b="1" dirty="0" smtClean="0">
                <a:solidFill>
                  <a:srgbClr val="008000"/>
                </a:solidFill>
              </a:rPr>
              <a:t>à Lille du </a:t>
            </a:r>
            <a:r>
              <a:rPr lang="fr-FR" sz="2400" b="1" dirty="0">
                <a:solidFill>
                  <a:srgbClr val="008000"/>
                </a:solidFill>
              </a:rPr>
              <a:t>2 au 6 Juillet </a:t>
            </a:r>
            <a:r>
              <a:rPr lang="fr-FR" sz="2400" b="1" dirty="0" smtClean="0">
                <a:solidFill>
                  <a:srgbClr val="008000"/>
                </a:solidFill>
              </a:rPr>
              <a:t> 2012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944527" y="10905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smtClean="0"/>
              <a:t>2011 - 2012</a:t>
            </a:r>
            <a:endParaRPr lang="fr-FR" u="sng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17538" y="836712"/>
            <a:ext cx="8014902" cy="4117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quelques commentaires des stagiaires ...</a:t>
            </a:r>
            <a:endParaRPr lang="fr-FR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268760"/>
            <a:ext cx="8856984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Félicitations </a:t>
            </a:r>
            <a:r>
              <a:rPr lang="fr-FR" sz="1600" dirty="0">
                <a:latin typeface="Gabriola" pitchFamily="82" charset="0"/>
              </a:rPr>
              <a:t>à l’organisation locale et au bureau du GN-MEBA pour </a:t>
            </a:r>
            <a:r>
              <a:rPr lang="fr-FR" sz="1600" b="1" dirty="0">
                <a:solidFill>
                  <a:srgbClr val="AC03B9"/>
                </a:solidFill>
                <a:latin typeface="Gabriola" pitchFamily="82" charset="0"/>
              </a:rPr>
              <a:t>l’organisation</a:t>
            </a:r>
            <a:r>
              <a:rPr lang="fr-FR" sz="1600" dirty="0">
                <a:latin typeface="Gabriola" pitchFamily="82" charset="0"/>
              </a:rPr>
              <a:t> </a:t>
            </a:r>
            <a:r>
              <a:rPr lang="fr-FR" sz="1600" b="1" dirty="0">
                <a:solidFill>
                  <a:srgbClr val="AC03B9"/>
                </a:solidFill>
                <a:latin typeface="Gabriola" pitchFamily="82" charset="0"/>
              </a:rPr>
              <a:t>millimétrée</a:t>
            </a:r>
            <a:r>
              <a:rPr lang="fr-FR" sz="1600" dirty="0">
                <a:solidFill>
                  <a:srgbClr val="AC03B9"/>
                </a:solidFill>
                <a:latin typeface="Gabriola" pitchFamily="82" charset="0"/>
              </a:rPr>
              <a:t> </a:t>
            </a:r>
            <a:r>
              <a:rPr lang="fr-FR" sz="1600" dirty="0">
                <a:latin typeface="Gabriola" pitchFamily="82" charset="0"/>
              </a:rPr>
              <a:t>et la réussite de cette école d’été.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Un </a:t>
            </a:r>
            <a:r>
              <a:rPr lang="fr-FR" sz="1600" dirty="0">
                <a:latin typeface="Gabriola" pitchFamily="82" charset="0"/>
              </a:rPr>
              <a:t>grand merci à tous les organisateurs et intervenants de cette école.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Bravo à tous pour votre pédagogie, votre soutien et votre envie de transmettre votre passion</a:t>
            </a:r>
            <a:r>
              <a:rPr lang="fr-FR" sz="1600" dirty="0">
                <a:latin typeface="Gabriola" pitchFamily="82" charset="0"/>
              </a:rPr>
              <a:t>. Vous êtes (pour moi et pour tous je pense) une aide précieuse à chaque rencontre, et au-delà ! </a:t>
            </a:r>
            <a:r>
              <a:rPr lang="fr-FR" sz="1600" dirty="0" smtClean="0">
                <a:latin typeface="Gabriola" pitchFamily="82" charset="0"/>
              </a:rPr>
              <a:t> Longue </a:t>
            </a:r>
            <a:r>
              <a:rPr lang="fr-FR" sz="1600" dirty="0">
                <a:latin typeface="Gabriola" pitchFamily="82" charset="0"/>
              </a:rPr>
              <a:t>vie au GN-MEBA !!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Je </a:t>
            </a:r>
            <a:r>
              <a:rPr lang="fr-FR" sz="1600" dirty="0">
                <a:latin typeface="Gabriola" pitchFamily="82" charset="0"/>
              </a:rPr>
              <a:t>ne connaissais pas le GN-MEBA</a:t>
            </a:r>
            <a:r>
              <a:rPr lang="fr-FR" sz="1600" dirty="0" smtClean="0">
                <a:latin typeface="Gabriola" pitchFamily="82" charset="0"/>
              </a:rPr>
              <a:t>.  </a:t>
            </a:r>
            <a:r>
              <a:rPr lang="fr-FR" sz="1600" dirty="0">
                <a:latin typeface="Gabriola" pitchFamily="82" charset="0"/>
              </a:rPr>
              <a:t>A la fin de cette semaine,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je m’estime extrêmement chanceux d’avoir pu participer à cette école</a:t>
            </a:r>
            <a:r>
              <a:rPr lang="fr-FR" sz="1600" dirty="0">
                <a:latin typeface="Gabriola" pitchFamily="82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Je </a:t>
            </a:r>
            <a:r>
              <a:rPr lang="fr-FR" sz="1600" dirty="0">
                <a:latin typeface="Gabriola" pitchFamily="82" charset="0"/>
              </a:rPr>
              <a:t>suis très contente de la semaine et de l’enchainement cours puis TD et la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découverte de nombreux matériels</a:t>
            </a:r>
            <a:r>
              <a:rPr lang="fr-FR" sz="1600" dirty="0">
                <a:latin typeface="Gabriola" pitchFamily="82" charset="0"/>
              </a:rPr>
              <a:t>, néanmoins, </a:t>
            </a:r>
            <a:r>
              <a:rPr lang="fr-FR" sz="1600" b="1" dirty="0">
                <a:solidFill>
                  <a:srgbClr val="3333CC"/>
                </a:solidFill>
                <a:latin typeface="Gabriola" pitchFamily="82" charset="0"/>
              </a:rPr>
              <a:t>j’ai trouvé par moment l’enchainement trop dense.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Très </a:t>
            </a:r>
            <a:r>
              <a:rPr lang="fr-FR" sz="1600" dirty="0">
                <a:latin typeface="Gabriola" pitchFamily="82" charset="0"/>
              </a:rPr>
              <a:t>bonne formation mais </a:t>
            </a:r>
            <a:r>
              <a:rPr lang="fr-FR" sz="1600" b="1" dirty="0">
                <a:solidFill>
                  <a:srgbClr val="3333CC"/>
                </a:solidFill>
                <a:latin typeface="Gabriola" pitchFamily="82" charset="0"/>
              </a:rPr>
              <a:t>peut-être un peu trop dense</a:t>
            </a:r>
            <a:r>
              <a:rPr lang="fr-FR" sz="1600" dirty="0">
                <a:latin typeface="Gabriola" pitchFamily="82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Merci </a:t>
            </a:r>
            <a:r>
              <a:rPr lang="fr-FR" sz="1600" dirty="0">
                <a:latin typeface="Gabriola" pitchFamily="82" charset="0"/>
              </a:rPr>
              <a:t>de tout </a:t>
            </a:r>
            <a:r>
              <a:rPr lang="fr-FR" sz="1600" dirty="0" smtClean="0">
                <a:latin typeface="Gabriola" pitchFamily="82" charset="0"/>
              </a:rPr>
              <a:t>cœur </a:t>
            </a:r>
            <a:r>
              <a:rPr lang="fr-FR" sz="1600" dirty="0">
                <a:latin typeface="Gabriola" pitchFamily="82" charset="0"/>
              </a:rPr>
              <a:t>à toute l’équipe pour le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super accueil et la qualité des cours dispensés</a:t>
            </a:r>
            <a:r>
              <a:rPr lang="fr-FR" sz="1600" dirty="0">
                <a:latin typeface="Gabriola" pitchFamily="82" charset="0"/>
              </a:rPr>
              <a:t>. </a:t>
            </a:r>
            <a:r>
              <a:rPr lang="fr-FR" sz="1600" dirty="0" smtClean="0">
                <a:latin typeface="Gabriola" pitchFamily="82" charset="0"/>
              </a:rPr>
              <a:t>Je garderai </a:t>
            </a:r>
            <a:r>
              <a:rPr lang="fr-FR" sz="1600" dirty="0">
                <a:latin typeface="Gabriola" pitchFamily="82" charset="0"/>
              </a:rPr>
              <a:t>un très bon souvenir de l’école d’été à Lille. Encore merci pour tout.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Un </a:t>
            </a:r>
            <a:r>
              <a:rPr lang="fr-FR" sz="1600" dirty="0">
                <a:latin typeface="Gabriola" pitchFamily="82" charset="0"/>
              </a:rPr>
              <a:t>grand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Merci aux organisateurs du GN-MEBA, aux enseignants et aux constructeurs pour </a:t>
            </a:r>
            <a:r>
              <a:rPr lang="fr-FR" sz="1600" b="1" dirty="0" smtClean="0">
                <a:solidFill>
                  <a:srgbClr val="FF0000"/>
                </a:solidFill>
                <a:latin typeface="Gabriola" pitchFamily="82" charset="0"/>
              </a:rPr>
              <a:t>cette semaine 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très </a:t>
            </a:r>
            <a:r>
              <a:rPr lang="fr-FR" sz="1600" b="1" dirty="0" err="1">
                <a:solidFill>
                  <a:srgbClr val="FF0000"/>
                </a:solidFill>
                <a:latin typeface="Gabriola" pitchFamily="82" charset="0"/>
              </a:rPr>
              <a:t>très</a:t>
            </a:r>
            <a:r>
              <a:rPr lang="fr-FR" sz="1600" b="1" dirty="0">
                <a:solidFill>
                  <a:srgbClr val="FF0000"/>
                </a:solidFill>
                <a:latin typeface="Gabriola" pitchFamily="82" charset="0"/>
              </a:rPr>
              <a:t> enrichissante.</a:t>
            </a:r>
            <a:r>
              <a:rPr lang="fr-FR" sz="1600" dirty="0">
                <a:latin typeface="Gabriola" pitchFamily="82" charset="0"/>
              </a:rPr>
              <a:t> Cette école d’été fut un véritable succès !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Merci </a:t>
            </a:r>
            <a:r>
              <a:rPr lang="fr-FR" sz="1600" dirty="0">
                <a:latin typeface="Gabriola" pitchFamily="82" charset="0"/>
              </a:rPr>
              <a:t>pour </a:t>
            </a:r>
            <a:r>
              <a:rPr lang="fr-FR" sz="1600" b="1" dirty="0">
                <a:solidFill>
                  <a:srgbClr val="AC03B9"/>
                </a:solidFill>
                <a:latin typeface="Gabriola" pitchFamily="82" charset="0"/>
              </a:rPr>
              <a:t>l’organisation plus que satisfaisante</a:t>
            </a:r>
            <a:r>
              <a:rPr lang="fr-FR" sz="1600" dirty="0">
                <a:latin typeface="Gabriola" pitchFamily="82" charset="0"/>
              </a:rPr>
              <a:t>. La prise en charge, depuis dimanche, est </a:t>
            </a:r>
            <a:r>
              <a:rPr lang="fr-FR" sz="1600" dirty="0" smtClean="0">
                <a:latin typeface="Gabriola" pitchFamily="82" charset="0"/>
              </a:rPr>
              <a:t>super agréable</a:t>
            </a:r>
            <a:r>
              <a:rPr lang="fr-FR" sz="1600" dirty="0">
                <a:latin typeface="Gabriola" pitchFamily="82" charset="0"/>
              </a:rPr>
              <a:t>. Merci à tous, pour l’organisation et votre gentillesse.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J’aurais </a:t>
            </a:r>
            <a:r>
              <a:rPr lang="fr-FR" sz="1600" dirty="0">
                <a:latin typeface="Gabriola" pitchFamily="82" charset="0"/>
              </a:rPr>
              <a:t>apprécié avoir la liste des participants et leurs labos. Merci pour l’accueil et la chaleur </a:t>
            </a:r>
            <a:r>
              <a:rPr lang="fr-FR" sz="1600" dirty="0" smtClean="0">
                <a:latin typeface="Gabriola" pitchFamily="82" charset="0"/>
              </a:rPr>
              <a:t>des organisateurs</a:t>
            </a:r>
            <a:r>
              <a:rPr lang="fr-FR" sz="1600" dirty="0">
                <a:latin typeface="Gabriola" pitchFamily="82" charset="0"/>
              </a:rPr>
              <a:t>. Un grand merci pour </a:t>
            </a:r>
            <a:r>
              <a:rPr lang="fr-FR" sz="1600" b="1" dirty="0">
                <a:solidFill>
                  <a:srgbClr val="AC03B9"/>
                </a:solidFill>
                <a:latin typeface="Gabriola" pitchFamily="82" charset="0"/>
              </a:rPr>
              <a:t>l’organisation exceptionnelle </a:t>
            </a:r>
            <a:r>
              <a:rPr lang="fr-FR" sz="1600" dirty="0">
                <a:latin typeface="Gabriola" pitchFamily="82" charset="0"/>
              </a:rPr>
              <a:t>sur un site complexe et diversifié.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Félicitations </a:t>
            </a:r>
            <a:r>
              <a:rPr lang="fr-FR" sz="1600" dirty="0">
                <a:latin typeface="Gabriola" pitchFamily="82" charset="0"/>
              </a:rPr>
              <a:t>à tous ceux qui se sont impliqués dans l’organisation et la réalisation de cette </a:t>
            </a:r>
            <a:r>
              <a:rPr lang="fr-FR" sz="1600" dirty="0" smtClean="0">
                <a:latin typeface="Gabriola" pitchFamily="82" charset="0"/>
              </a:rPr>
              <a:t>école d’été</a:t>
            </a:r>
            <a:r>
              <a:rPr lang="fr-FR" sz="1600" dirty="0">
                <a:latin typeface="Gabriola" pitchFamily="82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Merci </a:t>
            </a:r>
            <a:r>
              <a:rPr lang="fr-FR" sz="1600" dirty="0">
                <a:latin typeface="Gabriola" pitchFamily="82" charset="0"/>
              </a:rPr>
              <a:t>pour cette semaine et l’organisation qui va </a:t>
            </a:r>
            <a:r>
              <a:rPr lang="fr-FR" sz="1600" dirty="0" smtClean="0">
                <a:latin typeface="Gabriola" pitchFamily="82" charset="0"/>
              </a:rPr>
              <a:t>avec. L’ambiance</a:t>
            </a:r>
            <a:r>
              <a:rPr lang="fr-FR" sz="1600" dirty="0">
                <a:latin typeface="Gabriola" pitchFamily="82" charset="0"/>
              </a:rPr>
              <a:t>, l’accueil, … parfaits ! Merci beaucoup !</a:t>
            </a: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ü"/>
            </a:pPr>
            <a:r>
              <a:rPr lang="fr-FR" sz="1600" dirty="0" smtClean="0">
                <a:latin typeface="Gabriola" pitchFamily="82" charset="0"/>
              </a:rPr>
              <a:t>En </a:t>
            </a:r>
            <a:r>
              <a:rPr lang="fr-FR" sz="1600" dirty="0">
                <a:latin typeface="Gabriola" pitchFamily="82" charset="0"/>
              </a:rPr>
              <a:t>tout cas </a:t>
            </a:r>
            <a:r>
              <a:rPr lang="fr-FR" sz="1600" b="1" dirty="0">
                <a:solidFill>
                  <a:srgbClr val="AC03B9"/>
                </a:solidFill>
                <a:latin typeface="Gabriola" pitchFamily="82" charset="0"/>
              </a:rPr>
              <a:t>une organisation irréprochable</a:t>
            </a:r>
            <a:r>
              <a:rPr lang="fr-FR" sz="1600" dirty="0">
                <a:latin typeface="Gabriola" pitchFamily="82" charset="0"/>
              </a:rPr>
              <a:t>. Merci.</a:t>
            </a:r>
          </a:p>
        </p:txBody>
      </p:sp>
    </p:spTree>
    <p:extLst>
      <p:ext uri="{BB962C8B-B14F-4D97-AF65-F5344CB8AC3E}">
        <p14:creationId xmlns:p14="http://schemas.microsoft.com/office/powerpoint/2010/main" val="15700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/>
          <p:cNvSpPr txBox="1">
            <a:spLocks noChangeArrowheads="1"/>
          </p:cNvSpPr>
          <p:nvPr/>
        </p:nvSpPr>
        <p:spPr bwMode="auto">
          <a:xfrm>
            <a:off x="0" y="188913"/>
            <a:ext cx="9144000" cy="255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altLang="ja-JP" sz="2400" b="1" dirty="0">
                <a:solidFill>
                  <a:srgbClr val="008000"/>
                </a:solidFill>
                <a:ea typeface="ＭＳ Ｐゴシック" pitchFamily="34" charset="-128"/>
              </a:rPr>
              <a:t>Rappel des </a:t>
            </a:r>
            <a:r>
              <a:rPr lang="fr-FR" altLang="ja-JP" sz="2400" b="1" dirty="0" smtClean="0">
                <a:solidFill>
                  <a:srgbClr val="008000"/>
                </a:solidFill>
                <a:ea typeface="ＭＳ Ｐゴシック" pitchFamily="34" charset="-128"/>
              </a:rPr>
              <a:t>dernières publications </a:t>
            </a:r>
            <a:r>
              <a:rPr lang="fr-FR" altLang="ja-JP" sz="2400" b="1" dirty="0">
                <a:solidFill>
                  <a:srgbClr val="008000"/>
                </a:solidFill>
                <a:ea typeface="ＭＳ Ｐゴシック" pitchFamily="34" charset="-128"/>
              </a:rPr>
              <a:t>du </a:t>
            </a:r>
            <a:r>
              <a:rPr lang="fr-FR" altLang="ja-JP" sz="2400" b="1" dirty="0" smtClean="0">
                <a:solidFill>
                  <a:srgbClr val="008000"/>
                </a:solidFill>
                <a:ea typeface="ＭＳ Ｐゴシック" pitchFamily="34" charset="-128"/>
              </a:rPr>
              <a:t>groupement</a:t>
            </a:r>
            <a:endParaRPr lang="fr-FR" altLang="ja-JP" sz="2400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2400" b="1" dirty="0" smtClean="0">
                <a:solidFill>
                  <a:srgbClr val="FF3300"/>
                </a:solidFill>
                <a:ea typeface="ＭＳ Ｐゴシック" pitchFamily="34" charset="-128"/>
              </a:rPr>
              <a:t> </a:t>
            </a:r>
            <a:r>
              <a:rPr lang="fr-FR" altLang="ja-JP" sz="2000" b="1" dirty="0" smtClean="0">
                <a:solidFill>
                  <a:srgbClr val="FF3300"/>
                </a:solidFill>
                <a:ea typeface="ＭＳ Ｐゴシック" pitchFamily="34" charset="-128"/>
              </a:rPr>
              <a:t>Préparation </a:t>
            </a:r>
            <a:r>
              <a:rPr lang="fr-FR" altLang="ja-JP" sz="2000" b="1" dirty="0">
                <a:solidFill>
                  <a:srgbClr val="FF3300"/>
                </a:solidFill>
                <a:ea typeface="ＭＳ Ｐゴシック" pitchFamily="34" charset="-128"/>
              </a:rPr>
              <a:t>des </a:t>
            </a:r>
            <a:r>
              <a:rPr lang="fr-FR" altLang="ja-JP" sz="2000" b="1" dirty="0" smtClean="0">
                <a:solidFill>
                  <a:srgbClr val="FF3300"/>
                </a:solidFill>
                <a:ea typeface="ＭＳ Ｐゴシック" pitchFamily="34" charset="-128"/>
              </a:rPr>
              <a:t>échantillons (1011)</a:t>
            </a:r>
            <a:endParaRPr lang="fr-FR" altLang="ja-JP" sz="2000" b="1" dirty="0">
              <a:solidFill>
                <a:srgbClr val="FF3300"/>
              </a:solidFill>
              <a:ea typeface="ＭＳ Ｐゴシック" pitchFamily="34" charset="-128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2000" b="1" dirty="0" smtClean="0">
                <a:solidFill>
                  <a:srgbClr val="FF3300"/>
                </a:solidFill>
                <a:ea typeface="ＭＳ Ｐゴシック" pitchFamily="34" charset="-128"/>
              </a:rPr>
              <a:t> Microscopie </a:t>
            </a:r>
            <a:r>
              <a:rPr lang="fr-FR" altLang="ja-JP" sz="2000" b="1" dirty="0">
                <a:solidFill>
                  <a:srgbClr val="FF3300"/>
                </a:solidFill>
                <a:ea typeface="ＭＳ Ｐゴシック" pitchFamily="34" charset="-128"/>
              </a:rPr>
              <a:t>électronique à balayage et Microanalyses (2008)</a:t>
            </a:r>
            <a:endParaRPr lang="fr-FR" altLang="ja-JP" sz="2000" b="1" dirty="0">
              <a:solidFill>
                <a:srgbClr val="FF3300"/>
              </a:solidFill>
              <a:ea typeface="ＭＳ Ｐゴシック" pitchFamily="34" charset="-128"/>
              <a:hlinkClick r:id="rId2"/>
            </a:endParaRPr>
          </a:p>
          <a:p>
            <a:pPr algn="ctr" eaLnBrk="1" hangingPunct="1">
              <a:lnSpc>
                <a:spcPct val="120000"/>
              </a:lnSpc>
              <a:buFontTx/>
              <a:buChar char="•"/>
            </a:pPr>
            <a:r>
              <a:rPr lang="fr-FR" altLang="ja-JP" sz="2000" b="1" dirty="0" smtClean="0">
                <a:solidFill>
                  <a:srgbClr val="FF3300"/>
                </a:solidFill>
                <a:ea typeface="ＭＳ Ｐゴシック" pitchFamily="34" charset="-128"/>
              </a:rPr>
              <a:t> L'analyse </a:t>
            </a:r>
            <a:r>
              <a:rPr lang="fr-FR" altLang="ja-JP" sz="2000" b="1" dirty="0">
                <a:solidFill>
                  <a:srgbClr val="FF3300"/>
                </a:solidFill>
                <a:ea typeface="ＭＳ Ｐゴシック" pitchFamily="34" charset="-128"/>
              </a:rPr>
              <a:t>EBSD, Principes et Applications (2004)</a:t>
            </a:r>
          </a:p>
          <a:p>
            <a:pPr algn="ctr" eaLnBrk="1" hangingPunct="1">
              <a:lnSpc>
                <a:spcPct val="50000"/>
              </a:lnSpc>
            </a:pPr>
            <a:endParaRPr lang="fr-FR" altLang="ja-JP" dirty="0">
              <a:ea typeface="ＭＳ Ｐゴシック" pitchFamily="34" charset="-128"/>
            </a:endParaRPr>
          </a:p>
          <a:p>
            <a:pPr algn="ctr" eaLnBrk="1" hangingPunct="1"/>
            <a:r>
              <a:rPr lang="fr-FR" altLang="ja-JP" sz="2000" dirty="0">
                <a:ea typeface="ＭＳ Ｐゴシック" pitchFamily="34" charset="-128"/>
                <a:hlinkClick r:id="rId3"/>
              </a:rPr>
              <a:t>www.gn-meba.org</a:t>
            </a:r>
            <a:endParaRPr lang="fr-FR" altLang="ja-JP" sz="2000" dirty="0">
              <a:ea typeface="ＭＳ Ｐゴシック" pitchFamily="34" charset="-128"/>
            </a:endParaRPr>
          </a:p>
          <a:p>
            <a:pPr algn="ctr" eaLnBrk="1" hangingPunct="1"/>
            <a:r>
              <a:rPr lang="fr-FR" altLang="ja-JP" sz="2000" dirty="0">
                <a:ea typeface="ＭＳ Ｐゴシック" pitchFamily="34" charset="-128"/>
              </a:rPr>
              <a:t>disponible </a:t>
            </a:r>
            <a:r>
              <a:rPr lang="fr-FR" altLang="ja-JP" sz="2000" u="sng" dirty="0">
                <a:ea typeface="ＭＳ Ｐゴシック" pitchFamily="34" charset="-128"/>
              </a:rPr>
              <a:t>directement</a:t>
            </a:r>
            <a:r>
              <a:rPr lang="fr-FR" altLang="ja-JP" sz="2000" dirty="0">
                <a:ea typeface="ＭＳ Ｐゴシック" pitchFamily="34" charset="-128"/>
              </a:rPr>
              <a:t> chez </a:t>
            </a:r>
            <a:r>
              <a:rPr lang="fr-FR" altLang="ja-JP" sz="2000" dirty="0" err="1">
                <a:ea typeface="ＭＳ Ｐゴシック" pitchFamily="34" charset="-128"/>
              </a:rPr>
              <a:t>EDPsciences</a:t>
            </a:r>
            <a:r>
              <a:rPr lang="fr-FR" altLang="ja-JP" sz="2000" dirty="0">
                <a:ea typeface="ＭＳ Ｐゴシック" pitchFamily="34" charset="-128"/>
              </a:rPr>
              <a:t> </a:t>
            </a:r>
            <a:r>
              <a:rPr lang="fr-FR" altLang="ja-JP" sz="2000" dirty="0">
                <a:ea typeface="ＭＳ Ｐゴシック" pitchFamily="34" charset="-128"/>
                <a:hlinkClick r:id="rId4"/>
              </a:rPr>
              <a:t>www.edpsciences.org</a:t>
            </a:r>
            <a:endParaRPr lang="fr-FR" sz="2000" dirty="0">
              <a:ea typeface="ＭＳ Ｐゴシック" pitchFamily="34" charset="-128"/>
            </a:endParaRPr>
          </a:p>
        </p:txBody>
      </p:sp>
      <p:pic>
        <p:nvPicPr>
          <p:cNvPr id="16392" name="Picture 2" descr="couv_EBSD-0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42" y="3501295"/>
            <a:ext cx="17101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7"/>
          <p:cNvSpPr txBox="1">
            <a:spLocks noChangeArrowheads="1"/>
          </p:cNvSpPr>
          <p:nvPr/>
        </p:nvSpPr>
        <p:spPr bwMode="auto">
          <a:xfrm>
            <a:off x="6667549" y="2876397"/>
            <a:ext cx="1797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228 pages</a:t>
            </a:r>
          </a:p>
          <a:p>
            <a:pPr algn="ctr" eaLnBrk="1" hangingPunct="1"/>
            <a:r>
              <a:rPr lang="fr-FR" sz="1400" dirty="0"/>
              <a:t>ISBN 2.86883.730.1</a:t>
            </a:r>
          </a:p>
        </p:txBody>
      </p:sp>
      <p:pic>
        <p:nvPicPr>
          <p:cNvPr id="16389" name="Picture 5" descr="couvmeba08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323" y="3465208"/>
            <a:ext cx="172077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430501" y="2890536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/>
              <a:t>984 pages</a:t>
            </a:r>
          </a:p>
          <a:p>
            <a:pPr algn="ctr" eaLnBrk="1" hangingPunct="1"/>
            <a:r>
              <a:rPr lang="fr-FR" altLang="ja-JP" sz="1400" dirty="0">
                <a:ea typeface="ＭＳ Ｐゴシック" pitchFamily="34" charset="-128"/>
              </a:rPr>
              <a:t>ISBN : 978-2-7598-0082-7</a:t>
            </a:r>
            <a:endParaRPr lang="fr-FR" sz="1400" dirty="0"/>
          </a:p>
        </p:txBody>
      </p:sp>
      <p:pic>
        <p:nvPicPr>
          <p:cNvPr id="11" name="Picture 6" descr="couv_prepa_V3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65207"/>
            <a:ext cx="170270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65428" y="2871663"/>
            <a:ext cx="2282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dirty="0" smtClean="0"/>
              <a:t>232 </a:t>
            </a:r>
            <a:r>
              <a:rPr lang="fr-FR" sz="1400" dirty="0"/>
              <a:t>pages</a:t>
            </a:r>
          </a:p>
          <a:p>
            <a:pPr algn="ctr" eaLnBrk="1" hangingPunct="1"/>
            <a:r>
              <a:rPr lang="fr-FR" altLang="ja-JP" sz="1400" dirty="0">
                <a:ea typeface="ＭＳ Ｐゴシック" pitchFamily="34" charset="-128"/>
              </a:rPr>
              <a:t>ISBN : </a:t>
            </a:r>
            <a:r>
              <a:rPr lang="fr-FR" altLang="ja-JP" sz="1400" dirty="0" smtClean="0">
                <a:ea typeface="ＭＳ Ｐゴシック" pitchFamily="34" charset="-128"/>
              </a:rPr>
              <a:t>978-2-7598-0676-8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343873" y="6021295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100</a:t>
            </a:r>
            <a:endParaRPr lang="fr-FR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360046" y="602641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smtClean="0"/>
              <a:t>10</a:t>
            </a:r>
            <a:endParaRPr lang="fr-FR" sz="16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3770387" y="5987541"/>
            <a:ext cx="1645554" cy="817160"/>
            <a:chOff x="4740363" y="5987541"/>
            <a:chExt cx="1645554" cy="817160"/>
          </a:xfrm>
        </p:grpSpPr>
        <p:sp>
          <p:nvSpPr>
            <p:cNvPr id="3" name="Ellipse 2"/>
            <p:cNvSpPr/>
            <p:nvPr/>
          </p:nvSpPr>
          <p:spPr>
            <a:xfrm>
              <a:off x="4740363" y="6499442"/>
              <a:ext cx="1645554" cy="3052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4860864" y="6466147"/>
              <a:ext cx="14045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/>
                <a:t>ventes 2012 </a:t>
              </a:r>
              <a:endParaRPr lang="fr-FR" sz="1600" b="1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356994" y="5987541"/>
              <a:ext cx="4122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 smtClean="0"/>
                <a:t>42</a:t>
              </a:r>
              <a:endParaRPr lang="fr-FR" sz="1600" b="1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5558149" y="6259989"/>
              <a:ext cx="9983" cy="239453"/>
            </a:xfrm>
            <a:prstGeom prst="straightConnector1">
              <a:avLst/>
            </a:prstGeom>
            <a:ln w="31750" cmpd="dbl">
              <a:solidFill>
                <a:srgbClr val="002060"/>
              </a:solidFill>
              <a:headEnd type="stealth" w="lg" len="lg"/>
              <a:tailEnd type="oval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Connecteur droit avec flèche 3"/>
          <p:cNvCxnSpPr>
            <a:stCxn id="10" idx="3"/>
          </p:cNvCxnSpPr>
          <p:nvPr/>
        </p:nvCxnSpPr>
        <p:spPr>
          <a:xfrm>
            <a:off x="1869979" y="6190572"/>
            <a:ext cx="1916432" cy="450567"/>
          </a:xfrm>
          <a:prstGeom prst="straightConnector1">
            <a:avLst/>
          </a:prstGeom>
          <a:ln w="31750" cmpd="dbl">
            <a:solidFill>
              <a:srgbClr val="002060"/>
            </a:solidFill>
            <a:headEnd type="stealth" w="lg" len="lg"/>
            <a:tailEnd type="oval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2" idx="1"/>
          </p:cNvCxnSpPr>
          <p:nvPr/>
        </p:nvCxnSpPr>
        <p:spPr>
          <a:xfrm flipH="1">
            <a:off x="5415942" y="6195696"/>
            <a:ext cx="1944104" cy="445443"/>
          </a:xfrm>
          <a:prstGeom prst="straightConnector1">
            <a:avLst/>
          </a:prstGeom>
          <a:ln w="31750" cmpd="dbl">
            <a:solidFill>
              <a:srgbClr val="002060"/>
            </a:solidFill>
            <a:headEnd type="stealth" w="lg" len="lg"/>
            <a:tailEnd type="oval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AutoShape 5"/>
          <p:cNvSpPr>
            <a:spLocks noChangeArrowheads="1"/>
          </p:cNvSpPr>
          <p:nvPr/>
        </p:nvSpPr>
        <p:spPr bwMode="auto">
          <a:xfrm>
            <a:off x="0" y="3284984"/>
            <a:ext cx="9144000" cy="1152525"/>
          </a:xfrm>
          <a:prstGeom prst="roundRect">
            <a:avLst>
              <a:gd name="adj" fmla="val 16667"/>
            </a:avLst>
          </a:prstGeom>
          <a:solidFill>
            <a:srgbClr val="EDF7F7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483325"/>
            <a:ext cx="9144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fr-FR" sz="2400" b="1" dirty="0" smtClean="0">
                <a:solidFill>
                  <a:srgbClr val="008000"/>
                </a:solidFill>
              </a:rPr>
              <a:t>Rappel des </a:t>
            </a:r>
            <a:r>
              <a:rPr lang="fr-FR" sz="2400" b="1" dirty="0">
                <a:solidFill>
                  <a:srgbClr val="008000"/>
                </a:solidFill>
              </a:rPr>
              <a:t>12 </a:t>
            </a:r>
            <a:r>
              <a:rPr lang="fr-FR" sz="2400" b="1" dirty="0" smtClean="0">
                <a:solidFill>
                  <a:srgbClr val="008000"/>
                </a:solidFill>
              </a:rPr>
              <a:t>ouvrages du GN-MEBA</a:t>
            </a:r>
            <a:endParaRPr lang="fr-FR" b="1" dirty="0">
              <a:solidFill>
                <a:srgbClr val="FF33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fr-FR" b="1" dirty="0" smtClean="0"/>
              <a:t>-</a:t>
            </a:r>
            <a:r>
              <a:rPr lang="fr-FR" dirty="0" smtClean="0"/>
              <a:t> </a:t>
            </a:r>
            <a:r>
              <a:rPr lang="fr-FR" b="1" dirty="0" smtClean="0"/>
              <a:t>Préparation </a:t>
            </a:r>
            <a:r>
              <a:rPr lang="fr-FR" b="1" dirty="0"/>
              <a:t>des échantillons pour MEB et Microanalyses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b="1" dirty="0" smtClean="0"/>
              <a:t>- Microscopie </a:t>
            </a:r>
            <a:r>
              <a:rPr lang="fr-FR" b="1" dirty="0"/>
              <a:t>électronique à balayage et Microanalyses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b="1" dirty="0" smtClean="0"/>
              <a:t>- L'analyse </a:t>
            </a:r>
            <a:r>
              <a:rPr lang="fr-FR" b="1" dirty="0"/>
              <a:t>EBSD : Principes et applications</a:t>
            </a:r>
            <a:endParaRPr lang="fr-FR" sz="1600" b="1" dirty="0"/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fr-FR" sz="1600" b="1" dirty="0"/>
              <a:t> </a:t>
            </a:r>
            <a:r>
              <a:rPr lang="fr-FR" sz="1600" b="1" dirty="0">
                <a:solidFill>
                  <a:schemeClr val="accent2"/>
                </a:solidFill>
              </a:rPr>
              <a:t>Microanalyse X par sonde électronique : méthodes de Monte-Carlo et modèles de correction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fr-FR" sz="1600" b="1" dirty="0">
                <a:solidFill>
                  <a:schemeClr val="accent2"/>
                </a:solidFill>
              </a:rPr>
              <a:t> Les Nouvelles microscopies 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fr-FR" sz="1600" b="1" dirty="0">
                <a:solidFill>
                  <a:schemeClr val="accent2"/>
                </a:solidFill>
              </a:rPr>
              <a:t> Les Nouvelles techniques de micro et nano-analyse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7F7F7F"/>
                </a:solidFill>
              </a:rPr>
              <a:t>Travaux pratiques de microscopie électronique à balayage et de microanalyse X 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</a:rPr>
              <a:t>Traitement d'images en microscopie à balayage et en microanalyse par sonde électronique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A6A6A6"/>
                </a:solidFill>
              </a:rPr>
              <a:t> Pratique du microscope électronique à balayage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1600" dirty="0" smtClean="0">
                <a:solidFill>
                  <a:srgbClr val="B2B2B2"/>
                </a:solidFill>
              </a:rPr>
              <a:t>- Microanalyse </a:t>
            </a:r>
            <a:r>
              <a:rPr lang="fr-FR" sz="1600" dirty="0">
                <a:solidFill>
                  <a:srgbClr val="B2B2B2"/>
                </a:solidFill>
              </a:rPr>
              <a:t>par sonde électronique : aspects quantitatifs</a:t>
            </a:r>
            <a:endParaRPr lang="fr-FR" sz="1600" i="1" dirty="0">
              <a:solidFill>
                <a:srgbClr val="B2B2B2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Microanalyse par sonde électronique : spectrométrie de rayons X</a:t>
            </a:r>
            <a:endParaRPr lang="fr-FR" sz="1600" i="1" dirty="0">
              <a:solidFill>
                <a:srgbClr val="B2B2B2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fr-FR" sz="1600" dirty="0">
                <a:solidFill>
                  <a:srgbClr val="B2B2B2"/>
                </a:solidFill>
              </a:rPr>
              <a:t> Microscopie électronique à balayage </a:t>
            </a:r>
            <a:r>
              <a:rPr lang="fr-FR" sz="1600" dirty="0" smtClean="0">
                <a:solidFill>
                  <a:srgbClr val="B2B2B2"/>
                </a:solidFill>
              </a:rPr>
              <a:t>1978 </a:t>
            </a:r>
            <a:r>
              <a:rPr lang="fr-FR" sz="1600" i="1" dirty="0" smtClean="0">
                <a:solidFill>
                  <a:srgbClr val="B2B2B2"/>
                </a:solidFill>
              </a:rPr>
              <a:t>(épuisé</a:t>
            </a:r>
            <a:r>
              <a:rPr lang="fr-FR" sz="1600" i="1" dirty="0">
                <a:solidFill>
                  <a:srgbClr val="B2B2B2"/>
                </a:solidFill>
              </a:rPr>
              <a:t>)</a:t>
            </a:r>
            <a:endParaRPr lang="fr-FR" sz="1600" dirty="0">
              <a:solidFill>
                <a:srgbClr val="B2B2B2"/>
              </a:solidFill>
            </a:endParaRPr>
          </a:p>
        </p:txBody>
      </p:sp>
      <p:pic>
        <p:nvPicPr>
          <p:cNvPr id="17412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Étoile à 8 branches 6"/>
          <p:cNvSpPr/>
          <p:nvPr/>
        </p:nvSpPr>
        <p:spPr>
          <a:xfrm rot="20663648">
            <a:off x="171450" y="3767584"/>
            <a:ext cx="1647825" cy="642937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Lot de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0" descr="lot 3 titres-3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221163"/>
            <a:ext cx="396398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1" descr="lot 3 titres-1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341438"/>
            <a:ext cx="3962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2" descr="lot 3 titres-2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341438"/>
            <a:ext cx="3954462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Oval 54"/>
          <p:cNvSpPr>
            <a:spLocks noChangeArrowheads="1"/>
          </p:cNvSpPr>
          <p:nvPr/>
        </p:nvSpPr>
        <p:spPr bwMode="auto">
          <a:xfrm rot="-411424">
            <a:off x="250825" y="3213100"/>
            <a:ext cx="8274050" cy="503238"/>
          </a:xfrm>
          <a:prstGeom prst="ellipse">
            <a:avLst/>
          </a:prstGeom>
          <a:solidFill>
            <a:schemeClr val="accent2"/>
          </a:solidFill>
          <a:ln w="57150" cmpd="thickThin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b="1" i="1">
                <a:solidFill>
                  <a:schemeClr val="bg1"/>
                </a:solidFill>
              </a:rPr>
              <a:t>Pour les membres du GN-MEBA : les 3 titres pour 45 €</a:t>
            </a:r>
          </a:p>
        </p:txBody>
      </p:sp>
      <p:pic>
        <p:nvPicPr>
          <p:cNvPr id="18438" name="Picture 3" descr="gn_meba_sfp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11188" y="1341438"/>
            <a:ext cx="8058150" cy="52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008000"/>
                </a:solidFill>
              </a:rPr>
              <a:t>Remerciements à</a:t>
            </a:r>
          </a:p>
          <a:p>
            <a:pPr algn="ctr"/>
            <a:endParaRPr lang="fr-FR" sz="1200" b="1" dirty="0">
              <a:solidFill>
                <a:srgbClr val="008000"/>
              </a:solidFill>
            </a:endParaRPr>
          </a:p>
          <a:p>
            <a:pPr algn="ctr"/>
            <a:r>
              <a:rPr lang="fr-FR" sz="2400" dirty="0"/>
              <a:t>tous nos Orateurs, Organisateurs</a:t>
            </a:r>
          </a:p>
          <a:p>
            <a:pPr algn="ctr"/>
            <a:r>
              <a:rPr lang="fr-FR" sz="2400" dirty="0">
                <a:solidFill>
                  <a:srgbClr val="008000"/>
                </a:solidFill>
              </a:rPr>
              <a:t>et à </a:t>
            </a:r>
          </a:p>
          <a:p>
            <a:pPr algn="ctr"/>
            <a:endParaRPr lang="fr-FR" sz="1200" dirty="0">
              <a:solidFill>
                <a:srgbClr val="008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fr-FR" sz="2400" dirty="0" err="1"/>
              <a:t>Alprimage</a:t>
            </a:r>
            <a:r>
              <a:rPr lang="fr-FR" sz="2400" dirty="0"/>
              <a:t>, </a:t>
            </a:r>
            <a:r>
              <a:rPr lang="fr-FR" sz="2400" dirty="0" err="1"/>
              <a:t>Buehler</a:t>
            </a:r>
            <a:r>
              <a:rPr lang="fr-FR" sz="2400" dirty="0"/>
              <a:t>, </a:t>
            </a:r>
            <a:r>
              <a:rPr lang="fr-FR" sz="2400" dirty="0" err="1"/>
              <a:t>Cameca</a:t>
            </a:r>
            <a:r>
              <a:rPr lang="fr-FR" sz="2400" dirty="0"/>
              <a:t>, Cordouan-Technologies, Delta-Microscopies, </a:t>
            </a:r>
            <a:r>
              <a:rPr lang="fr-FR" sz="2400" dirty="0" err="1"/>
              <a:t>Elexience</a:t>
            </a:r>
            <a:r>
              <a:rPr lang="fr-FR" sz="2400" dirty="0"/>
              <a:t>, </a:t>
            </a:r>
            <a:r>
              <a:rPr lang="fr-FR" sz="2400" dirty="0" err="1"/>
              <a:t>Eloise</a:t>
            </a:r>
            <a:r>
              <a:rPr lang="fr-FR" sz="2400" dirty="0"/>
              <a:t>, FEI </a:t>
            </a:r>
            <a:r>
              <a:rPr lang="fr-FR" sz="2400" dirty="0" err="1"/>
              <a:t>Company</a:t>
            </a:r>
            <a:r>
              <a:rPr lang="fr-FR" sz="2400" dirty="0"/>
              <a:t>, Fondis </a:t>
            </a:r>
            <a:r>
              <a:rPr lang="fr-FR" sz="2400" dirty="0" err="1"/>
              <a:t>Electronic</a:t>
            </a:r>
            <a:r>
              <a:rPr lang="fr-FR" sz="2400" dirty="0"/>
              <a:t>, </a:t>
            </a:r>
            <a:r>
              <a:rPr lang="fr-FR" sz="2400" dirty="0" err="1"/>
              <a:t>Gatan</a:t>
            </a:r>
            <a:r>
              <a:rPr lang="fr-FR" sz="2400" dirty="0"/>
              <a:t>, </a:t>
            </a:r>
            <a:r>
              <a:rPr lang="fr-FR" sz="2400" dirty="0" err="1"/>
              <a:t>Jeol</a:t>
            </a:r>
            <a:r>
              <a:rPr lang="fr-FR" sz="2400" dirty="0"/>
              <a:t>, </a:t>
            </a:r>
            <a:r>
              <a:rPr lang="fr-FR" sz="2400" dirty="0" err="1"/>
              <a:t>Leica</a:t>
            </a:r>
            <a:r>
              <a:rPr lang="fr-FR" sz="2400" dirty="0"/>
              <a:t>, </a:t>
            </a:r>
            <a:r>
              <a:rPr lang="fr-FR" sz="2400" dirty="0" err="1" smtClean="0"/>
              <a:t>NanoPhysics</a:t>
            </a:r>
            <a:r>
              <a:rPr lang="fr-FR" sz="2400" dirty="0" smtClean="0"/>
              <a:t>, Oxford </a:t>
            </a:r>
            <a:r>
              <a:rPr lang="fr-FR" sz="2400" dirty="0"/>
              <a:t>Instruments, </a:t>
            </a:r>
            <a:r>
              <a:rPr lang="fr-FR" sz="2400" dirty="0" err="1"/>
              <a:t>SAMx</a:t>
            </a:r>
            <a:r>
              <a:rPr lang="fr-FR" sz="2400" baseline="30000" dirty="0"/>
              <a:t>+</a:t>
            </a:r>
            <a:r>
              <a:rPr lang="fr-FR" sz="2400" dirty="0"/>
              <a:t>, Synergie4, Zeiss</a:t>
            </a:r>
          </a:p>
          <a:p>
            <a:pPr algn="ctr">
              <a:spcBef>
                <a:spcPct val="50000"/>
              </a:spcBef>
            </a:pPr>
            <a:r>
              <a:rPr lang="fr-FR" sz="2400" dirty="0">
                <a:solidFill>
                  <a:srgbClr val="008000"/>
                </a:solidFill>
              </a:rPr>
              <a:t>ainsi qu’à</a:t>
            </a:r>
          </a:p>
          <a:p>
            <a:pPr algn="ctr"/>
            <a:endParaRPr lang="fr-FR" sz="2400" dirty="0">
              <a:solidFill>
                <a:srgbClr val="008000"/>
              </a:solidFill>
            </a:endParaRPr>
          </a:p>
          <a:p>
            <a:pPr algn="ctr"/>
            <a:r>
              <a:rPr lang="fr-FR" sz="2400" dirty="0" err="1"/>
              <a:t>EDPsciences</a:t>
            </a:r>
            <a:endParaRPr lang="fr-FR" sz="2400" dirty="0"/>
          </a:p>
          <a:p>
            <a:pPr algn="ctr">
              <a:spcBef>
                <a:spcPct val="80000"/>
              </a:spcBef>
            </a:pPr>
            <a:r>
              <a:rPr lang="fr-FR" sz="2400" dirty="0">
                <a:solidFill>
                  <a:srgbClr val="008000"/>
                </a:solidFill>
              </a:rPr>
              <a:t>et à vous tous ici présents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1" y="-12365"/>
            <a:ext cx="7666279" cy="687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" y="59812"/>
            <a:ext cx="1444566" cy="797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10"/>
          <a:stretch>
            <a:fillRect/>
          </a:stretch>
        </p:blipFill>
        <p:spPr>
          <a:xfrm>
            <a:off x="2088388" y="4677009"/>
            <a:ext cx="6912768" cy="1895263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71414"/>
            <a:ext cx="3929090" cy="40050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2213680" y="4884173"/>
            <a:ext cx="19288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2D56A9"/>
                </a:solidFill>
                <a:latin typeface="+mj-lt"/>
                <a:cs typeface="Courier New" pitchFamily="49" charset="0"/>
              </a:rPr>
              <a:t>28 February 2013</a:t>
            </a:r>
          </a:p>
          <a:p>
            <a:r>
              <a:rPr lang="en-GB" sz="1600" b="1" dirty="0" smtClean="0">
                <a:solidFill>
                  <a:srgbClr val="2D56A9"/>
                </a:solidFill>
                <a:latin typeface="+mj-lt"/>
                <a:cs typeface="Courier New" pitchFamily="49" charset="0"/>
              </a:rPr>
              <a:t>15 March 2013</a:t>
            </a:r>
            <a:endParaRPr lang="en-GB" sz="1600" b="1" dirty="0">
              <a:solidFill>
                <a:srgbClr val="2D56A9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907704" y="836712"/>
            <a:ext cx="1080120" cy="64807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2060575"/>
            <a:ext cx="7561263" cy="303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sz="2400" dirty="0">
                <a:solidFill>
                  <a:srgbClr val="008000"/>
                </a:solidFill>
              </a:rPr>
              <a:t>Le suivi de nos activités est sur le site Internet constamment mis à jour</a:t>
            </a:r>
          </a:p>
          <a:p>
            <a:pPr algn="ctr" eaLnBrk="1" hangingPunct="1"/>
            <a:endParaRPr lang="fr-FR" sz="2400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800" b="1" dirty="0">
                <a:solidFill>
                  <a:srgbClr val="008000"/>
                </a:solidFill>
                <a:hlinkClick r:id="rId2"/>
              </a:rPr>
              <a:t>www.gn-meba.org</a:t>
            </a:r>
            <a:endParaRPr lang="fr-FR" sz="2800" b="1" dirty="0">
              <a:solidFill>
                <a:srgbClr val="008000"/>
              </a:solidFill>
            </a:endParaRPr>
          </a:p>
          <a:p>
            <a:pPr algn="ctr" eaLnBrk="1" hangingPunct="1"/>
            <a:endParaRPr lang="fr-FR" sz="2400" dirty="0">
              <a:solidFill>
                <a:srgbClr val="008000"/>
              </a:solidFill>
            </a:endParaRPr>
          </a:p>
          <a:p>
            <a:pPr algn="ctr" eaLnBrk="1" hangingPunct="1"/>
            <a:r>
              <a:rPr lang="fr-FR" sz="2400" dirty="0">
                <a:solidFill>
                  <a:srgbClr val="FF0000"/>
                </a:solidFill>
              </a:rPr>
              <a:t>(Rubriques : réunions,  enquêtes, </a:t>
            </a:r>
            <a:r>
              <a:rPr lang="fr-FR" sz="2400" dirty="0" smtClean="0">
                <a:solidFill>
                  <a:srgbClr val="FF0000"/>
                </a:solidFill>
              </a:rPr>
              <a:t>ouvrages, publications</a:t>
            </a:r>
            <a:r>
              <a:rPr lang="fr-FR" sz="2400" dirty="0">
                <a:solidFill>
                  <a:srgbClr val="FF0000"/>
                </a:solidFill>
              </a:rPr>
              <a:t>, annonces, </a:t>
            </a:r>
            <a:r>
              <a:rPr lang="fr-FR" sz="2400" dirty="0" smtClean="0">
                <a:solidFill>
                  <a:srgbClr val="FF0000"/>
                </a:solidFill>
              </a:rPr>
              <a:t>forum</a:t>
            </a:r>
            <a:r>
              <a:rPr lang="fr-FR" sz="2400" dirty="0">
                <a:solidFill>
                  <a:srgbClr val="FF0000"/>
                </a:solidFill>
              </a:rPr>
              <a:t>, etc.)</a:t>
            </a:r>
          </a:p>
        </p:txBody>
      </p:sp>
      <p:pic>
        <p:nvPicPr>
          <p:cNvPr id="4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57" y="19050"/>
            <a:ext cx="6948000" cy="6826770"/>
          </a:xfrm>
          <a:prstGeom prst="rect">
            <a:avLst/>
          </a:prstGeom>
        </p:spPr>
      </p:pic>
      <p:pic>
        <p:nvPicPr>
          <p:cNvPr id="6" name="Picture 3" descr="gn_meba_sfp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58" y="116632"/>
            <a:ext cx="6696000" cy="101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481219">
            <a:off x="1841327" y="3354983"/>
            <a:ext cx="5181419" cy="7246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4000" b="1" u="sng" dirty="0" smtClean="0">
                <a:ln w="11430"/>
                <a:solidFill>
                  <a:srgbClr val="AC03B9"/>
                </a:solidFill>
                <a:hlinkClick r:id="rId4"/>
              </a:rPr>
              <a:t>www.gn-me</a:t>
            </a:r>
            <a:r>
              <a:rPr lang="fr-FR" sz="4000" b="1" dirty="0" smtClean="0">
                <a:ln w="11430"/>
                <a:solidFill>
                  <a:srgbClr val="AC03B9"/>
                </a:solidFill>
                <a:hlinkClick r:id="rId4"/>
              </a:rPr>
              <a:t>b</a:t>
            </a:r>
            <a:r>
              <a:rPr lang="fr-FR" sz="4000" b="1" u="sng" dirty="0" smtClean="0">
                <a:ln w="11430"/>
                <a:solidFill>
                  <a:srgbClr val="AC03B9"/>
                </a:solidFill>
                <a:hlinkClick r:id="rId4"/>
              </a:rPr>
              <a:t>a.org</a:t>
            </a:r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8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6802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771775" y="2349500"/>
            <a:ext cx="374015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FINANCIER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2011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2012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smtClean="0">
                <a:solidFill>
                  <a:srgbClr val="008000"/>
                </a:solidFill>
              </a:rPr>
              <a:t>2011 - 30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2012)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2761412"/>
            <a:ext cx="9144000" cy="268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100000"/>
              </a:spcAft>
              <a:buFontTx/>
              <a:buChar char="•"/>
            </a:pPr>
            <a:r>
              <a:rPr lang="fr-FR" b="1" dirty="0">
                <a:solidFill>
                  <a:srgbClr val="008000"/>
                </a:solidFill>
              </a:rPr>
              <a:t> Les membres </a:t>
            </a:r>
            <a:r>
              <a:rPr lang="fr-FR" b="1" u="sng" dirty="0" smtClean="0">
                <a:solidFill>
                  <a:srgbClr val="008000"/>
                </a:solidFill>
              </a:rPr>
              <a:t>cotisants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du GN-MEBA sont membres de la </a:t>
            </a:r>
            <a:r>
              <a:rPr lang="fr-FR" b="1" dirty="0" smtClean="0">
                <a:solidFill>
                  <a:srgbClr val="008000"/>
                </a:solidFill>
              </a:rPr>
              <a:t>SFP  </a:t>
            </a:r>
            <a:r>
              <a:rPr lang="fr-FR" sz="1400" b="1" dirty="0" smtClean="0">
                <a:solidFill>
                  <a:srgbClr val="3333FF"/>
                </a:solidFill>
              </a:rPr>
              <a:t>(</a:t>
            </a:r>
            <a:r>
              <a:rPr lang="fr-FR" sz="1400" b="1" u="sng" dirty="0" smtClean="0">
                <a:solidFill>
                  <a:srgbClr val="3333FF"/>
                </a:solidFill>
              </a:rPr>
              <a:t>http</a:t>
            </a:r>
            <a:r>
              <a:rPr lang="fr-FR" sz="1400" b="1" u="sng" dirty="0">
                <a:solidFill>
                  <a:srgbClr val="3333FF"/>
                </a:solidFill>
              </a:rPr>
              <a:t>://www.sfpnet.fr)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fr-FR" b="1" dirty="0">
                <a:solidFill>
                  <a:srgbClr val="333399"/>
                </a:solidFill>
              </a:rPr>
              <a:t> Ils reçoivent la carte d’adhérent SFP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06600"/>
              </a:buClr>
              <a:buFontTx/>
              <a:buChar char="•"/>
            </a:pPr>
            <a:r>
              <a:rPr lang="fr-FR" b="1" dirty="0">
                <a:solidFill>
                  <a:srgbClr val="333399"/>
                </a:solidFill>
              </a:rPr>
              <a:t>  </a:t>
            </a:r>
            <a:r>
              <a:rPr lang="fr-FR" b="1" dirty="0" smtClean="0">
                <a:solidFill>
                  <a:srgbClr val="008000"/>
                </a:solidFill>
              </a:rPr>
              <a:t>EDP-Sciences </a:t>
            </a:r>
            <a:r>
              <a:rPr lang="fr-FR" b="1" dirty="0">
                <a:solidFill>
                  <a:srgbClr val="008000"/>
                </a:solidFill>
              </a:rPr>
              <a:t>commercialise nos ouvrages et se </a:t>
            </a:r>
            <a:r>
              <a:rPr lang="fr-FR" b="1" dirty="0" smtClean="0">
                <a:solidFill>
                  <a:srgbClr val="008000"/>
                </a:solidFill>
              </a:rPr>
              <a:t>charge de </a:t>
            </a:r>
            <a:r>
              <a:rPr lang="fr-FR" b="1" dirty="0">
                <a:solidFill>
                  <a:srgbClr val="008000"/>
                </a:solidFill>
              </a:rPr>
              <a:t>la publication des nouveaux </a:t>
            </a:r>
            <a:r>
              <a:rPr lang="fr-FR" b="1" dirty="0" smtClean="0">
                <a:solidFill>
                  <a:srgbClr val="008000"/>
                </a:solidFill>
              </a:rPr>
              <a:t>livres dont </a:t>
            </a:r>
            <a:r>
              <a:rPr lang="fr-FR" b="1" dirty="0">
                <a:solidFill>
                  <a:srgbClr val="008000"/>
                </a:solidFill>
              </a:rPr>
              <a:t>nous assurons </a:t>
            </a:r>
            <a:r>
              <a:rPr lang="fr-FR" b="1" dirty="0" smtClean="0">
                <a:solidFill>
                  <a:srgbClr val="008000"/>
                </a:solidFill>
              </a:rPr>
              <a:t>l'édition. </a:t>
            </a:r>
          </a:p>
          <a:p>
            <a:pPr algn="ctr" eaLnBrk="1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006600"/>
              </a:buClr>
            </a:pPr>
            <a:r>
              <a:rPr lang="fr-FR" sz="1400" b="1" i="1" dirty="0" smtClean="0">
                <a:solidFill>
                  <a:srgbClr val="008000"/>
                </a:solidFill>
              </a:rPr>
              <a:t>Si  possible,  les  commandes  sont  à  faire directement  chez  EDP Sciences:</a:t>
            </a:r>
            <a:r>
              <a:rPr lang="fr-FR" sz="1400" b="1" dirty="0" smtClean="0">
                <a:solidFill>
                  <a:srgbClr val="008000"/>
                </a:solidFill>
              </a:rPr>
              <a:t/>
            </a:r>
            <a:br>
              <a:rPr lang="fr-FR" sz="1400" b="1" dirty="0" smtClean="0">
                <a:solidFill>
                  <a:srgbClr val="008000"/>
                </a:solidFill>
              </a:rPr>
            </a:br>
            <a:r>
              <a:rPr lang="fr-FR" sz="1400" b="1" u="sng" dirty="0" smtClean="0">
                <a:solidFill>
                  <a:srgbClr val="3333FF"/>
                </a:solidFill>
              </a:rPr>
              <a:t>http</a:t>
            </a:r>
            <a:r>
              <a:rPr lang="fr-FR" sz="1400" b="1" u="sng" dirty="0">
                <a:solidFill>
                  <a:srgbClr val="3333FF"/>
                </a:solidFill>
              </a:rPr>
              <a:t>://</a:t>
            </a:r>
            <a:r>
              <a:rPr lang="fr-FR" sz="1400" b="1" u="sng" dirty="0" smtClean="0">
                <a:solidFill>
                  <a:srgbClr val="3333FF"/>
                </a:solidFill>
              </a:rPr>
              <a:t>www.edition-sciences.com/gn-meba.htm</a:t>
            </a:r>
            <a:endParaRPr lang="fr-FR" sz="1400" b="1" dirty="0">
              <a:solidFill>
                <a:srgbClr val="333399"/>
              </a:solidFill>
            </a:endParaRPr>
          </a:p>
        </p:txBody>
      </p:sp>
      <p:pic>
        <p:nvPicPr>
          <p:cNvPr id="21507" name="Picture 4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2875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1655763" y="1779588"/>
            <a:ext cx="594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400" u="sng">
                <a:solidFill>
                  <a:srgbClr val="008000"/>
                </a:solidFill>
                <a:latin typeface="Arial Black" pitchFamily="34" charset="0"/>
              </a:rPr>
              <a:t>Quelques rappels ou informations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2298130" y="3175"/>
            <a:ext cx="6857999" cy="6857999"/>
            <a:chOff x="2298130" y="3175"/>
            <a:chExt cx="6857999" cy="6857999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130" y="3175"/>
              <a:ext cx="6857999" cy="6857999"/>
            </a:xfrm>
            <a:prstGeom prst="rect">
              <a:avLst/>
            </a:prstGeom>
          </p:spPr>
        </p:pic>
        <p:grpSp>
          <p:nvGrpSpPr>
            <p:cNvPr id="19" name="Groupe 18"/>
            <p:cNvGrpSpPr/>
            <p:nvPr/>
          </p:nvGrpSpPr>
          <p:grpSpPr>
            <a:xfrm>
              <a:off x="6300192" y="477248"/>
              <a:ext cx="1836176" cy="2987782"/>
              <a:chOff x="197850" y="1064105"/>
              <a:chExt cx="1836176" cy="2987782"/>
            </a:xfrm>
          </p:grpSpPr>
          <p:sp>
            <p:nvSpPr>
              <p:cNvPr id="20" name="Ellipse 19"/>
              <p:cNvSpPr/>
              <p:nvPr/>
            </p:nvSpPr>
            <p:spPr>
              <a:xfrm>
                <a:off x="197850" y="1064105"/>
                <a:ext cx="252000" cy="252000"/>
              </a:xfrm>
              <a:prstGeom prst="ellipse">
                <a:avLst/>
              </a:prstGeom>
              <a:solidFill>
                <a:srgbClr val="FE730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989938" y="1755139"/>
                <a:ext cx="216000" cy="216000"/>
              </a:xfrm>
              <a:prstGeom prst="ellipse">
                <a:avLst/>
              </a:prstGeom>
              <a:solidFill>
                <a:srgbClr val="FFCC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1782026" y="3799887"/>
                <a:ext cx="252000" cy="252000"/>
              </a:xfrm>
              <a:prstGeom prst="ellipse">
                <a:avLst/>
              </a:prstGeom>
              <a:solidFill>
                <a:srgbClr val="FE730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0" y="0"/>
            <a:ext cx="5076825" cy="5540375"/>
            <a:chOff x="0" y="0"/>
            <a:chExt cx="5076825" cy="5540375"/>
          </a:xfrm>
        </p:grpSpPr>
        <p:sp>
          <p:nvSpPr>
            <p:cNvPr id="22532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076825" cy="860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fr-FR" sz="2400" b="1" dirty="0">
                  <a:solidFill>
                    <a:srgbClr val="003399"/>
                  </a:solidFill>
                </a:rPr>
                <a:t>Les </a:t>
              </a:r>
              <a:r>
                <a:rPr lang="fr-FR" sz="2400" b="1" dirty="0" smtClean="0">
                  <a:solidFill>
                    <a:srgbClr val="003399"/>
                  </a:solidFill>
                </a:rPr>
                <a:t>624 </a:t>
              </a:r>
              <a:r>
                <a:rPr lang="fr-FR" sz="2400" b="1" dirty="0">
                  <a:solidFill>
                    <a:srgbClr val="003399"/>
                  </a:solidFill>
                </a:rPr>
                <a:t>membres du GN-MEBA :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fr-FR" b="1" dirty="0">
                  <a:solidFill>
                    <a:srgbClr val="003399"/>
                  </a:solidFill>
                </a:rPr>
                <a:t>(cotisants + adjoints)</a:t>
              </a:r>
            </a:p>
          </p:txBody>
        </p:sp>
        <p:sp>
          <p:nvSpPr>
            <p:cNvPr id="22533" name="Text Box 69"/>
            <p:cNvSpPr txBox="1">
              <a:spLocks noChangeArrowheads="1"/>
            </p:cNvSpPr>
            <p:nvPr/>
          </p:nvSpPr>
          <p:spPr bwMode="auto">
            <a:xfrm>
              <a:off x="684213" y="4076700"/>
              <a:ext cx="2049463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20 à </a:t>
              </a:r>
              <a:r>
                <a:rPr lang="fr-FR" sz="1600" dirty="0" smtClean="0"/>
                <a:t>60 </a:t>
              </a:r>
              <a:r>
                <a:rPr lang="fr-FR" sz="1600" dirty="0"/>
                <a:t>membres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20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10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5</a:t>
              </a:r>
            </a:p>
          </p:txBody>
        </p:sp>
        <p:sp>
          <p:nvSpPr>
            <p:cNvPr id="22534" name="Text Box 4"/>
            <p:cNvSpPr txBox="1">
              <a:spLocks noChangeArrowheads="1"/>
            </p:cNvSpPr>
            <p:nvPr/>
          </p:nvSpPr>
          <p:spPr bwMode="auto">
            <a:xfrm>
              <a:off x="0" y="1124744"/>
              <a:ext cx="36369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fr-FR" sz="2000" b="1" dirty="0" smtClean="0"/>
                <a:t>158 </a:t>
              </a:r>
              <a:r>
                <a:rPr lang="fr-FR" sz="2000" b="1" dirty="0"/>
                <a:t>cotisations perçues</a:t>
              </a:r>
            </a:p>
          </p:txBody>
        </p:sp>
        <p:sp>
          <p:nvSpPr>
            <p:cNvPr id="22535" name="Oval 70"/>
            <p:cNvSpPr>
              <a:spLocks noChangeAspect="1" noChangeArrowheads="1"/>
            </p:cNvSpPr>
            <p:nvPr/>
          </p:nvSpPr>
          <p:spPr bwMode="auto">
            <a:xfrm>
              <a:off x="323850" y="4221163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EA0000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6" name="Oval 70"/>
            <p:cNvSpPr>
              <a:spLocks noChangeAspect="1" noChangeArrowheads="1"/>
            </p:cNvSpPr>
            <p:nvPr/>
          </p:nvSpPr>
          <p:spPr bwMode="auto">
            <a:xfrm>
              <a:off x="323850" y="455612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E730A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7" name="Oval 70"/>
            <p:cNvSpPr>
              <a:spLocks noChangeAspect="1" noChangeArrowheads="1"/>
            </p:cNvSpPr>
            <p:nvPr/>
          </p:nvSpPr>
          <p:spPr bwMode="auto">
            <a:xfrm>
              <a:off x="323850" y="489267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2538" name="Oval 70"/>
            <p:cNvSpPr>
              <a:spLocks noChangeAspect="1" noChangeArrowheads="1"/>
            </p:cNvSpPr>
            <p:nvPr/>
          </p:nvSpPr>
          <p:spPr bwMode="auto">
            <a:xfrm>
              <a:off x="323850" y="5229225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9964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298129" y="3174"/>
            <a:ext cx="6858000" cy="6858000"/>
            <a:chOff x="2298129" y="3174"/>
            <a:chExt cx="6858000" cy="6858000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129" y="3174"/>
              <a:ext cx="6858000" cy="6858000"/>
            </a:xfrm>
            <a:prstGeom prst="rect">
              <a:avLst/>
            </a:prstGeom>
          </p:spPr>
        </p:pic>
        <p:grpSp>
          <p:nvGrpSpPr>
            <p:cNvPr id="5" name="Groupe 4"/>
            <p:cNvGrpSpPr/>
            <p:nvPr/>
          </p:nvGrpSpPr>
          <p:grpSpPr>
            <a:xfrm>
              <a:off x="6300192" y="477248"/>
              <a:ext cx="1836176" cy="2987782"/>
              <a:chOff x="124825" y="908720"/>
              <a:chExt cx="1836176" cy="2987782"/>
            </a:xfrm>
          </p:grpSpPr>
          <p:sp>
            <p:nvSpPr>
              <p:cNvPr id="13" name="Ellipse 12"/>
              <p:cNvSpPr/>
              <p:nvPr/>
            </p:nvSpPr>
            <p:spPr>
              <a:xfrm>
                <a:off x="124825" y="908720"/>
                <a:ext cx="252000" cy="252000"/>
              </a:xfrm>
              <a:prstGeom prst="ellipse">
                <a:avLst/>
              </a:prstGeom>
              <a:solidFill>
                <a:srgbClr val="33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/>
              <p:nvPr/>
            </p:nvSpPr>
            <p:spPr>
              <a:xfrm>
                <a:off x="1709001" y="3644502"/>
                <a:ext cx="252000" cy="252000"/>
              </a:xfrm>
              <a:prstGeom prst="ellipse">
                <a:avLst/>
              </a:prstGeom>
              <a:solidFill>
                <a:srgbClr val="0099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b="1" dirty="0">
                <a:solidFill>
                  <a:srgbClr val="003399"/>
                </a:solidFill>
              </a:rPr>
              <a:t>les </a:t>
            </a:r>
            <a:r>
              <a:rPr lang="fr-FR" sz="2400" b="1" dirty="0" smtClean="0">
                <a:solidFill>
                  <a:srgbClr val="003399"/>
                </a:solidFill>
              </a:rPr>
              <a:t>239 </a:t>
            </a:r>
            <a:r>
              <a:rPr lang="fr-FR" sz="2400" b="1" dirty="0">
                <a:solidFill>
                  <a:srgbClr val="003399"/>
                </a:solidFill>
              </a:rPr>
              <a:t>inscrits d’aujourd’hui :</a:t>
            </a:r>
            <a:endParaRPr lang="fr-FR" sz="2400" b="1" dirty="0">
              <a:solidFill>
                <a:srgbClr val="0000FF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23850" y="4076701"/>
            <a:ext cx="2528888" cy="1471613"/>
            <a:chOff x="323850" y="4076701"/>
            <a:chExt cx="2528888" cy="1471613"/>
          </a:xfrm>
        </p:grpSpPr>
        <p:sp>
          <p:nvSpPr>
            <p:cNvPr id="23559" name="Text Box 69"/>
            <p:cNvSpPr txBox="1">
              <a:spLocks noChangeArrowheads="1"/>
            </p:cNvSpPr>
            <p:nvPr/>
          </p:nvSpPr>
          <p:spPr bwMode="auto">
            <a:xfrm>
              <a:off x="684213" y="4076701"/>
              <a:ext cx="2168525" cy="147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10 à </a:t>
              </a:r>
              <a:r>
                <a:rPr lang="fr-FR" sz="1600" dirty="0" smtClean="0"/>
                <a:t>36 </a:t>
              </a:r>
              <a:r>
                <a:rPr lang="fr-FR" sz="1600" dirty="0"/>
                <a:t>personnes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5 à 9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3 à 4</a:t>
              </a:r>
            </a:p>
            <a:p>
              <a:pPr eaLnBrk="1" hangingPunct="1">
                <a:lnSpc>
                  <a:spcPct val="140000"/>
                </a:lnSpc>
              </a:pPr>
              <a:r>
                <a:rPr lang="fr-FR" sz="1600" dirty="0"/>
                <a:t>de  1 à 2</a:t>
              </a:r>
            </a:p>
          </p:txBody>
        </p:sp>
        <p:sp>
          <p:nvSpPr>
            <p:cNvPr id="23560" name="Oval 70"/>
            <p:cNvSpPr>
              <a:spLocks noChangeAspect="1" noChangeArrowheads="1"/>
            </p:cNvSpPr>
            <p:nvPr/>
          </p:nvSpPr>
          <p:spPr bwMode="auto">
            <a:xfrm>
              <a:off x="323850" y="4221164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AC03B9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1" name="Oval 70"/>
            <p:cNvSpPr>
              <a:spLocks noChangeAspect="1" noChangeArrowheads="1"/>
            </p:cNvSpPr>
            <p:nvPr/>
          </p:nvSpPr>
          <p:spPr bwMode="auto">
            <a:xfrm>
              <a:off x="323850" y="45561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3333CC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2" name="Oval 70"/>
            <p:cNvSpPr>
              <a:spLocks noChangeAspect="1" noChangeArrowheads="1"/>
            </p:cNvSpPr>
            <p:nvPr/>
          </p:nvSpPr>
          <p:spPr bwMode="auto">
            <a:xfrm>
              <a:off x="323850" y="489267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0099FF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3563" name="Oval 70"/>
            <p:cNvSpPr>
              <a:spLocks noChangeAspect="1" noChangeArrowheads="1"/>
            </p:cNvSpPr>
            <p:nvPr/>
          </p:nvSpPr>
          <p:spPr bwMode="auto">
            <a:xfrm>
              <a:off x="323850" y="5229226"/>
              <a:ext cx="358775" cy="23336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6350">
              <a:solidFill>
                <a:srgbClr val="EA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5441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2" y="1235173"/>
            <a:ext cx="8147526" cy="500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4429125" y="2646461"/>
            <a:ext cx="2447925" cy="216000"/>
            <a:chOff x="4429125" y="2646461"/>
            <a:chExt cx="2447925" cy="216000"/>
          </a:xfrm>
        </p:grpSpPr>
        <p:sp>
          <p:nvSpPr>
            <p:cNvPr id="30733" name="Oval 13"/>
            <p:cNvSpPr>
              <a:spLocks noChangeArrowheads="1"/>
            </p:cNvSpPr>
            <p:nvPr/>
          </p:nvSpPr>
          <p:spPr bwMode="auto">
            <a:xfrm>
              <a:off x="5867400" y="2646461"/>
              <a:ext cx="1009650" cy="2160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" name="Oval 12"/>
            <p:cNvSpPr>
              <a:spLocks noChangeArrowheads="1"/>
            </p:cNvSpPr>
            <p:nvPr/>
          </p:nvSpPr>
          <p:spPr bwMode="auto">
            <a:xfrm>
              <a:off x="4429125" y="2646461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69925" y="255588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D’EXPLOITATION    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</a:t>
            </a:r>
            <a:r>
              <a:rPr lang="fr-FR" sz="1600" b="1" dirty="0" smtClean="0">
                <a:solidFill>
                  <a:srgbClr val="6600CC"/>
                </a:solidFill>
              </a:rPr>
              <a:t>2011 </a:t>
            </a:r>
            <a:r>
              <a:rPr lang="fr-FR" sz="1600" b="1" dirty="0">
                <a:solidFill>
                  <a:srgbClr val="6600CC"/>
                </a:solidFill>
              </a:rPr>
              <a:t>au 30 septembre </a:t>
            </a:r>
            <a:r>
              <a:rPr lang="fr-FR" sz="1600" b="1" dirty="0" smtClean="0">
                <a:solidFill>
                  <a:srgbClr val="6600CC"/>
                </a:solidFill>
              </a:rPr>
              <a:t>2012</a:t>
            </a:r>
            <a:r>
              <a:rPr lang="fr-FR" sz="1600" dirty="0" smtClean="0">
                <a:solidFill>
                  <a:srgbClr val="6600CC"/>
                </a:solidFill>
              </a:rPr>
              <a:t> </a:t>
            </a:r>
            <a:endParaRPr lang="fr-FR" sz="1600" dirty="0">
              <a:solidFill>
                <a:srgbClr val="6600CC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4448175" y="2947688"/>
            <a:ext cx="936625" cy="2497437"/>
            <a:chOff x="4448175" y="2947688"/>
            <a:chExt cx="936625" cy="2497437"/>
          </a:xfrm>
        </p:grpSpPr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4448175" y="5226050"/>
              <a:ext cx="936625" cy="2190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08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fr-FR" sz="1200" b="1" dirty="0" smtClean="0"/>
                <a:t>5 100.00</a:t>
              </a:r>
              <a:endParaRPr lang="fr-FR" sz="1200" b="1" dirty="0"/>
            </a:p>
          </p:txBody>
        </p:sp>
        <p:sp>
          <p:nvSpPr>
            <p:cNvPr id="24589" name="Text Box 8"/>
            <p:cNvSpPr txBox="1">
              <a:spLocks noChangeArrowheads="1"/>
            </p:cNvSpPr>
            <p:nvPr/>
          </p:nvSpPr>
          <p:spPr bwMode="auto">
            <a:xfrm>
              <a:off x="4448175" y="2947688"/>
              <a:ext cx="936625" cy="22101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108000" b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fr-FR" sz="1200" b="1" dirty="0" smtClean="0"/>
                <a:t>850.00  </a:t>
              </a:r>
              <a:endParaRPr lang="fr-FR" sz="1200" b="1" dirty="0"/>
            </a:p>
          </p:txBody>
        </p:sp>
      </p:grp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2771775" y="1944688"/>
            <a:ext cx="1657350" cy="288925"/>
          </a:xfrm>
          <a:prstGeom prst="wedgeRectCallout">
            <a:avLst>
              <a:gd name="adj1" fmla="val 56704"/>
              <a:gd name="adj2" fmla="val -109889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158 </a:t>
            </a:r>
            <a:r>
              <a:rPr lang="fr-FR" sz="1400" b="1" dirty="0">
                <a:solidFill>
                  <a:schemeClr val="bg1"/>
                </a:solidFill>
              </a:rPr>
              <a:t>cotisations</a:t>
            </a: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642838" y="4697315"/>
            <a:ext cx="7718498" cy="22480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457700" y="1629444"/>
            <a:ext cx="2419350" cy="2519612"/>
            <a:chOff x="4457700" y="1629444"/>
            <a:chExt cx="2419350" cy="2519612"/>
          </a:xfrm>
        </p:grpSpPr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5867400" y="1874019"/>
              <a:ext cx="1009650" cy="2160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5867400" y="3933056"/>
              <a:ext cx="1009650" cy="216000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457700" y="1629444"/>
              <a:ext cx="1009650" cy="216000"/>
            </a:xfrm>
            <a:prstGeom prst="ellips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25048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 animBg="1"/>
      <p:bldP spid="307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769124" y="594142"/>
            <a:ext cx="3634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b="1" u="sng" dirty="0" smtClean="0">
                <a:solidFill>
                  <a:srgbClr val="6600CC"/>
                </a:solidFill>
              </a:rPr>
              <a:t>Bilan financier Ecole d’été 2012</a:t>
            </a:r>
            <a:endParaRPr lang="fr-FR" u="sng" dirty="0">
              <a:solidFill>
                <a:srgbClr val="6600CC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734640" y="1412776"/>
            <a:ext cx="4341415" cy="140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fr-FR" sz="1600" b="1" dirty="0" smtClean="0">
                <a:solidFill>
                  <a:srgbClr val="6600CC"/>
                </a:solidFill>
              </a:rPr>
              <a:t>il s’étend sur plusieurs exercices :</a:t>
            </a:r>
          </a:p>
          <a:p>
            <a:pPr marL="361950" indent="-180975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2333625" algn="l"/>
              </a:tabLst>
            </a:pPr>
            <a:r>
              <a:rPr lang="fr-FR" sz="1600" dirty="0" smtClean="0">
                <a:solidFill>
                  <a:srgbClr val="6600CC"/>
                </a:solidFill>
              </a:rPr>
              <a:t>Préparation	: ex 2009 - 2010</a:t>
            </a:r>
          </a:p>
          <a:p>
            <a:pPr marL="361950" indent="-180975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2333625" algn="l"/>
              </a:tabLst>
            </a:pPr>
            <a:r>
              <a:rPr lang="fr-FR" sz="1600" b="1" dirty="0" smtClean="0">
                <a:solidFill>
                  <a:srgbClr val="6600CC"/>
                </a:solidFill>
              </a:rPr>
              <a:t>Lille 2-6 Juillet 2012	: ex 2011 - 2012</a:t>
            </a:r>
          </a:p>
          <a:p>
            <a:pPr marL="361950" indent="-180975" eaLnBrk="1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2333625" algn="l"/>
              </a:tabLst>
            </a:pPr>
            <a:r>
              <a:rPr lang="fr-FR" sz="1600" dirty="0" smtClean="0">
                <a:solidFill>
                  <a:srgbClr val="6600CC"/>
                </a:solidFill>
              </a:rPr>
              <a:t>Fin des paiements	: ex 2012 - 2013</a:t>
            </a:r>
            <a:endParaRPr lang="fr-FR" sz="1100" dirty="0">
              <a:solidFill>
                <a:srgbClr val="6600C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59080" y="3356992"/>
            <a:ext cx="3512500" cy="2031325"/>
          </a:xfrm>
          <a:prstGeom prst="rect">
            <a:avLst/>
          </a:prstGeom>
          <a:solidFill>
            <a:srgbClr val="DCD9FF"/>
          </a:solidFill>
          <a:ln>
            <a:solidFill>
              <a:srgbClr val="6600C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508000">
              <a:srgbClr val="A68AF6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r>
              <a:rPr lang="fr-FR" b="1" dirty="0" smtClean="0"/>
              <a:t>Recettes 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inscriptions :    94 096 €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subventions :   10 170 €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dirty="0"/>
          </a:p>
          <a:p>
            <a:r>
              <a:rPr lang="fr-FR" b="1" dirty="0" smtClean="0"/>
              <a:t>Dépenses :</a:t>
            </a:r>
            <a:r>
              <a:rPr lang="fr-FR" dirty="0" smtClean="0"/>
              <a:t>	     104 243 €</a:t>
            </a:r>
          </a:p>
          <a:p>
            <a:endParaRPr lang="fr-FR" dirty="0"/>
          </a:p>
          <a:p>
            <a:r>
              <a:rPr lang="fr-FR" b="1" dirty="0" smtClean="0"/>
              <a:t>Résultat net :                 + 23 €</a:t>
            </a:r>
          </a:p>
        </p:txBody>
      </p:sp>
    </p:spTree>
    <p:extLst>
      <p:ext uri="{BB962C8B-B14F-4D97-AF65-F5344CB8AC3E}">
        <p14:creationId xmlns:p14="http://schemas.microsoft.com/office/powerpoint/2010/main" val="3667101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2" y="1235173"/>
            <a:ext cx="8147526" cy="500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69925" y="255588"/>
            <a:ext cx="77993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 NET D’EXPLOITATION    du 1</a:t>
            </a:r>
            <a:r>
              <a:rPr lang="fr-FR" sz="1600" b="1" baseline="30000" dirty="0">
                <a:solidFill>
                  <a:srgbClr val="6600CC"/>
                </a:solidFill>
              </a:rPr>
              <a:t>er</a:t>
            </a:r>
            <a:r>
              <a:rPr lang="fr-FR" sz="1600" b="1" dirty="0">
                <a:solidFill>
                  <a:srgbClr val="6600CC"/>
                </a:solidFill>
              </a:rPr>
              <a:t> octobre </a:t>
            </a:r>
            <a:r>
              <a:rPr lang="fr-FR" sz="1600" b="1" dirty="0" smtClean="0">
                <a:solidFill>
                  <a:srgbClr val="6600CC"/>
                </a:solidFill>
              </a:rPr>
              <a:t>2011 </a:t>
            </a:r>
            <a:r>
              <a:rPr lang="fr-FR" sz="1600" b="1" dirty="0">
                <a:solidFill>
                  <a:srgbClr val="6600CC"/>
                </a:solidFill>
              </a:rPr>
              <a:t>au 30 septembre </a:t>
            </a:r>
            <a:r>
              <a:rPr lang="fr-FR" sz="1600" b="1" dirty="0" smtClean="0">
                <a:solidFill>
                  <a:srgbClr val="6600CC"/>
                </a:solidFill>
              </a:rPr>
              <a:t>2012</a:t>
            </a:r>
            <a:r>
              <a:rPr lang="fr-FR" sz="1600" dirty="0" smtClean="0">
                <a:solidFill>
                  <a:srgbClr val="6600CC"/>
                </a:solidFill>
              </a:rPr>
              <a:t> </a:t>
            </a:r>
            <a:endParaRPr lang="fr-FR" sz="1600" dirty="0">
              <a:solidFill>
                <a:srgbClr val="6600CC"/>
              </a:solidFill>
            </a:endParaRPr>
          </a:p>
        </p:txBody>
      </p:sp>
      <p:sp>
        <p:nvSpPr>
          <p:cNvPr id="51465" name="Text Box 265"/>
          <p:cNvSpPr txBox="1">
            <a:spLocks noChangeArrowheads="1"/>
          </p:cNvSpPr>
          <p:nvPr/>
        </p:nvSpPr>
        <p:spPr bwMode="auto">
          <a:xfrm>
            <a:off x="6977751" y="5880099"/>
            <a:ext cx="1612900" cy="3048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b="1" dirty="0">
                <a:latin typeface="Arial Black" pitchFamily="34" charset="0"/>
              </a:rPr>
              <a:t>+</a:t>
            </a:r>
            <a:r>
              <a:rPr lang="fr-FR" sz="2000" b="1" dirty="0" smtClean="0">
                <a:latin typeface="Arial Black" pitchFamily="34" charset="0"/>
              </a:rPr>
              <a:t>11 086.48</a:t>
            </a:r>
            <a:endParaRPr lang="fr-FR" sz="2000" b="1" dirty="0">
              <a:latin typeface="Arial Black" pitchFamily="34" charset="0"/>
            </a:endParaRPr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642838" y="4697315"/>
            <a:ext cx="7718498" cy="22480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586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684925" y="2565400"/>
            <a:ext cx="3890039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BILAN des ACTIVITES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Exercice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2011 </a:t>
            </a:r>
            <a:r>
              <a:rPr lang="fr-FR" sz="2400" dirty="0">
                <a:solidFill>
                  <a:srgbClr val="008000"/>
                </a:solidFill>
                <a:latin typeface="Arial Black" pitchFamily="34" charset="0"/>
              </a:rPr>
              <a:t>– </a:t>
            </a: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2012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1600" i="1" dirty="0">
                <a:solidFill>
                  <a:srgbClr val="008000"/>
                </a:solidFill>
              </a:rPr>
              <a:t>(1</a:t>
            </a:r>
            <a:r>
              <a:rPr lang="fr-FR" sz="1600" i="1" baseline="30000" dirty="0">
                <a:solidFill>
                  <a:srgbClr val="008000"/>
                </a:solidFill>
              </a:rPr>
              <a:t>er</a:t>
            </a:r>
            <a:r>
              <a:rPr lang="fr-FR" sz="1600" i="1" dirty="0">
                <a:solidFill>
                  <a:srgbClr val="008000"/>
                </a:solidFill>
              </a:rPr>
              <a:t> octobre </a:t>
            </a:r>
            <a:r>
              <a:rPr lang="fr-FR" sz="1600" i="1" smtClean="0">
                <a:solidFill>
                  <a:srgbClr val="008000"/>
                </a:solidFill>
              </a:rPr>
              <a:t>2011 - 30 </a:t>
            </a:r>
            <a:r>
              <a:rPr lang="fr-FR" sz="1600" i="1" dirty="0">
                <a:solidFill>
                  <a:srgbClr val="008000"/>
                </a:solidFill>
              </a:rPr>
              <a:t>septembre </a:t>
            </a:r>
            <a:r>
              <a:rPr lang="fr-FR" sz="1600" i="1" dirty="0" smtClean="0">
                <a:solidFill>
                  <a:srgbClr val="008000"/>
                </a:solidFill>
              </a:rPr>
              <a:t>2012)</a:t>
            </a:r>
            <a:endParaRPr lang="fr-FR" sz="1600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0" y="0"/>
            <a:ext cx="9144000" cy="690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dirty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52700" y="255588"/>
            <a:ext cx="40528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40000"/>
              </a:spcAft>
            </a:pPr>
            <a:r>
              <a:rPr lang="fr-FR" sz="2400" b="1" dirty="0">
                <a:solidFill>
                  <a:srgbClr val="6600CC"/>
                </a:solidFill>
              </a:rPr>
              <a:t>GN-MEBA / SFP</a:t>
            </a: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RÉSULTATS  NETS  D’EXPLOITATION </a:t>
            </a:r>
            <a:r>
              <a:rPr lang="fr-FR" sz="1600" b="1" dirty="0" smtClean="0">
                <a:solidFill>
                  <a:srgbClr val="6600CC"/>
                </a:solidFill>
              </a:rPr>
              <a:t>:</a:t>
            </a:r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endParaRPr lang="fr-FR" sz="1600" b="1" dirty="0">
              <a:solidFill>
                <a:srgbClr val="6600CC"/>
              </a:solidFill>
            </a:endParaRPr>
          </a:p>
          <a:p>
            <a:pPr algn="ctr" eaLnBrk="1" hangingPunct="1"/>
            <a:r>
              <a:rPr lang="fr-FR" sz="1600" b="1" dirty="0">
                <a:solidFill>
                  <a:srgbClr val="6600CC"/>
                </a:solidFill>
              </a:rPr>
              <a:t>ÉVOLUTION  </a:t>
            </a:r>
            <a:r>
              <a:rPr lang="fr-FR" sz="1600" b="1" dirty="0" smtClean="0">
                <a:solidFill>
                  <a:srgbClr val="6600CC"/>
                </a:solidFill>
              </a:rPr>
              <a:t>AU COURS DES  </a:t>
            </a:r>
            <a:r>
              <a:rPr lang="fr-FR" sz="1600" b="1" dirty="0">
                <a:solidFill>
                  <a:srgbClr val="6600CC"/>
                </a:solidFill>
              </a:rPr>
              <a:t>ANNEES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5"/>
            <a:ext cx="5347228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336154" y="5357813"/>
            <a:ext cx="8568215" cy="494751"/>
            <a:chOff x="336154" y="5357813"/>
            <a:chExt cx="8568215" cy="494751"/>
          </a:xfrm>
        </p:grpSpPr>
        <p:sp>
          <p:nvSpPr>
            <p:cNvPr id="53263" name="Text Box 15"/>
            <p:cNvSpPr txBox="1">
              <a:spLocks noChangeArrowheads="1"/>
            </p:cNvSpPr>
            <p:nvPr/>
          </p:nvSpPr>
          <p:spPr bwMode="auto">
            <a:xfrm>
              <a:off x="617485" y="5357813"/>
              <a:ext cx="8286884" cy="494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Aft>
                  <a:spcPts val="1200"/>
                </a:spcAft>
              </a:pPr>
              <a:r>
                <a:rPr lang="fr-FR" sz="2400" b="1" dirty="0" smtClean="0">
                  <a:solidFill>
                    <a:srgbClr val="333399"/>
                  </a:solidFill>
                </a:rPr>
                <a:t>La </a:t>
              </a:r>
              <a:r>
                <a:rPr lang="fr-FR" sz="2400" b="1" dirty="0">
                  <a:solidFill>
                    <a:srgbClr val="333399"/>
                  </a:solidFill>
                </a:rPr>
                <a:t>cotisation </a:t>
              </a:r>
              <a:r>
                <a:rPr lang="fr-FR" sz="2400" b="1" dirty="0" smtClean="0">
                  <a:solidFill>
                    <a:srgbClr val="333399"/>
                  </a:solidFill>
                </a:rPr>
                <a:t>annuelle est </a:t>
              </a:r>
              <a:r>
                <a:rPr lang="fr-FR" sz="2400" b="1" dirty="0">
                  <a:solidFill>
                    <a:srgbClr val="333399"/>
                  </a:solidFill>
                </a:rPr>
                <a:t>maintenue à 110 </a:t>
              </a:r>
              <a:r>
                <a:rPr lang="fr-FR" sz="2400" b="1" dirty="0" smtClean="0">
                  <a:solidFill>
                    <a:srgbClr val="333399"/>
                  </a:solidFill>
                </a:rPr>
                <a:t>€ pour 2013 </a:t>
              </a:r>
            </a:p>
          </p:txBody>
        </p:sp>
        <p:sp>
          <p:nvSpPr>
            <p:cNvPr id="2" name="Flèche droite rayée 1"/>
            <p:cNvSpPr/>
            <p:nvPr/>
          </p:nvSpPr>
          <p:spPr>
            <a:xfrm>
              <a:off x="336154" y="5453955"/>
              <a:ext cx="360040" cy="288032"/>
            </a:xfrm>
            <a:prstGeom prst="stripedRightArrow">
              <a:avLst/>
            </a:prstGeom>
            <a:gradFill flip="none" rotWithShape="1">
              <a:gsLst>
                <a:gs pos="0">
                  <a:srgbClr val="002060"/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89345" y="5889114"/>
            <a:ext cx="863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333399"/>
                </a:solidFill>
              </a:rPr>
              <a:t>(montant inchangé depuis 2009 : la part reversée à la SFP est maintenant de 57 €</a:t>
            </a:r>
            <a:r>
              <a:rPr lang="fr-FR" i="1" dirty="0" smtClean="0">
                <a:solidFill>
                  <a:srgbClr val="333399"/>
                </a:solidFill>
              </a:rPr>
              <a:t>)</a:t>
            </a:r>
            <a:endParaRPr lang="fr-FR" i="1" dirty="0">
              <a:solidFill>
                <a:srgbClr val="33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0481219">
            <a:off x="1151667" y="4463526"/>
            <a:ext cx="6854954" cy="7246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  <a:effectLst>
            <a:innerShdw blurRad="114300">
              <a:prstClr val="black"/>
            </a:innerShdw>
          </a:effectLst>
        </p:spPr>
        <p:txBody>
          <a:bodyPr wrap="none" lIns="91440" tIns="0" rIns="91440" bIns="1080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4000" b="1" u="sng" dirty="0" smtClean="0">
                <a:ln w="11430"/>
                <a:solidFill>
                  <a:srgbClr val="AC03B9"/>
                </a:solidFill>
              </a:rPr>
              <a:t>Approbation du budget ?</a:t>
            </a:r>
            <a:r>
              <a:rPr lang="fr-FR" sz="4000" b="1" dirty="0" smtClean="0">
                <a:ln w="11430"/>
                <a:solidFill>
                  <a:srgbClr val="AC03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fr-FR" sz="4800" b="1" dirty="0">
              <a:ln w="11430"/>
              <a:solidFill>
                <a:srgbClr val="AC03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9388" y="3105150"/>
            <a:ext cx="8640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>
                <a:solidFill>
                  <a:srgbClr val="003399"/>
                </a:solidFill>
              </a:rPr>
              <a:t>Merci de votre attention</a:t>
            </a:r>
            <a:endParaRPr lang="fr-FR" sz="28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282950" y="4924425"/>
            <a:ext cx="260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u="sng">
                <a:solidFill>
                  <a:srgbClr val="3333FF"/>
                </a:solidFill>
              </a:rPr>
              <a:t>http://www.gn-meba.org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763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5717" y="2564904"/>
            <a:ext cx="7603042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ELECTION DU CONSEIL D’ADMINISTRATION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  <a:latin typeface="Arial Black" pitchFamily="34" charset="0"/>
              </a:rPr>
              <a:t>VOTE DU 6 DECEMBRE 2012</a:t>
            </a:r>
            <a:endParaRPr lang="fr-FR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529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5364163" y="2749550"/>
            <a:ext cx="2678938" cy="301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sz="1600" i="1" dirty="0">
                <a:solidFill>
                  <a:srgbClr val="008000"/>
                </a:solidFill>
              </a:rPr>
              <a:t>et aussi 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Sonia Achard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Luc </a:t>
            </a:r>
            <a:r>
              <a:rPr lang="fr-FR" sz="1600" dirty="0" err="1">
                <a:solidFill>
                  <a:srgbClr val="008000"/>
                </a:solidFill>
              </a:rPr>
              <a:t>Beaunier</a:t>
            </a:r>
            <a:endParaRPr lang="fr-FR" sz="16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Rémi Chiron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Christine Gendarme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Philippe </a:t>
            </a:r>
            <a:r>
              <a:rPr lang="fr-FR" sz="1600" dirty="0" err="1">
                <a:solidFill>
                  <a:srgbClr val="008000"/>
                </a:solidFill>
              </a:rPr>
              <a:t>Hallegot</a:t>
            </a:r>
            <a:endParaRPr lang="fr-FR" sz="16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Alain </a:t>
            </a:r>
            <a:r>
              <a:rPr lang="fr-FR" sz="1600" dirty="0" err="1">
                <a:solidFill>
                  <a:srgbClr val="008000"/>
                </a:solidFill>
              </a:rPr>
              <a:t>Jadin</a:t>
            </a:r>
            <a:endParaRPr lang="fr-FR" sz="16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Jean-Pierre </a:t>
            </a:r>
            <a:r>
              <a:rPr lang="fr-FR" sz="1600" dirty="0" err="1">
                <a:solidFill>
                  <a:srgbClr val="008000"/>
                </a:solidFill>
              </a:rPr>
              <a:t>Lechaire</a:t>
            </a:r>
            <a:endParaRPr lang="fr-FR" sz="1600" dirty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Jacky </a:t>
            </a:r>
            <a:r>
              <a:rPr lang="fr-FR" sz="1600" dirty="0" err="1" smtClean="0">
                <a:solidFill>
                  <a:srgbClr val="008000"/>
                </a:solidFill>
              </a:rPr>
              <a:t>Ruste</a:t>
            </a:r>
            <a:endParaRPr lang="fr-FR" sz="16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fr-FR" sz="1600" dirty="0">
                <a:solidFill>
                  <a:srgbClr val="008000"/>
                </a:solidFill>
              </a:rPr>
              <a:t> </a:t>
            </a:r>
            <a:r>
              <a:rPr lang="fr-FR" sz="1600" dirty="0" smtClean="0">
                <a:solidFill>
                  <a:srgbClr val="008000"/>
                </a:solidFill>
              </a:rPr>
              <a:t>Guillaume </a:t>
            </a:r>
            <a:r>
              <a:rPr lang="fr-FR" sz="1600" dirty="0" err="1" smtClean="0">
                <a:solidFill>
                  <a:srgbClr val="008000"/>
                </a:solidFill>
              </a:rPr>
              <a:t>Wille</a:t>
            </a:r>
            <a:endParaRPr lang="fr-FR" sz="1600" dirty="0">
              <a:solidFill>
                <a:srgbClr val="008000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ct val="4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L’actuel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Conseil d’Administration 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du GN-MEBA</a:t>
            </a:r>
          </a:p>
          <a:p>
            <a:pPr algn="ctr" eaLnBrk="1" hangingPunct="1">
              <a:lnSpc>
                <a:spcPct val="120000"/>
              </a:lnSpc>
              <a:spcAft>
                <a:spcPct val="100000"/>
              </a:spcAft>
            </a:pPr>
            <a:r>
              <a:rPr lang="fr-FR" sz="2400" dirty="0" smtClean="0">
                <a:solidFill>
                  <a:srgbClr val="008000"/>
                </a:solidFill>
              </a:rPr>
              <a:t>(selon le vote </a:t>
            </a:r>
            <a:r>
              <a:rPr lang="fr-FR" sz="2400" dirty="0">
                <a:solidFill>
                  <a:srgbClr val="008000"/>
                </a:solidFill>
              </a:rPr>
              <a:t>du </a:t>
            </a:r>
            <a:r>
              <a:rPr lang="fr-FR" sz="2400" dirty="0" smtClean="0">
                <a:solidFill>
                  <a:srgbClr val="008000"/>
                </a:solidFill>
              </a:rPr>
              <a:t>1</a:t>
            </a:r>
            <a:r>
              <a:rPr lang="fr-FR" sz="2400" baseline="30000" dirty="0" smtClean="0">
                <a:solidFill>
                  <a:srgbClr val="008000"/>
                </a:solidFill>
              </a:rPr>
              <a:t>er</a:t>
            </a:r>
            <a:r>
              <a:rPr lang="fr-FR" sz="2400" dirty="0" smtClean="0">
                <a:solidFill>
                  <a:srgbClr val="008000"/>
                </a:solidFill>
              </a:rPr>
              <a:t> décembre 2011)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357188" y="2636838"/>
            <a:ext cx="524192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fr-FR" sz="1600" i="1">
                <a:solidFill>
                  <a:srgbClr val="008000"/>
                </a:solidFill>
              </a:rPr>
              <a:t> président :</a:t>
            </a:r>
            <a:r>
              <a:rPr lang="fr-FR" sz="1600">
                <a:solidFill>
                  <a:srgbClr val="008000"/>
                </a:solidFill>
              </a:rPr>
              <a:t>             François Brisset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fr-FR" sz="1600" i="1">
                <a:solidFill>
                  <a:srgbClr val="008000"/>
                </a:solidFill>
              </a:rPr>
              <a:t> vice-présidents :   </a:t>
            </a:r>
            <a:r>
              <a:rPr lang="fr-FR" sz="1600">
                <a:solidFill>
                  <a:srgbClr val="008000"/>
                </a:solidFill>
              </a:rPr>
              <a:t> Florence Robaut</a:t>
            </a:r>
            <a:br>
              <a:rPr lang="fr-FR" sz="1600">
                <a:solidFill>
                  <a:srgbClr val="008000"/>
                </a:solidFill>
              </a:rPr>
            </a:br>
            <a:r>
              <a:rPr lang="fr-FR" sz="1600">
                <a:solidFill>
                  <a:srgbClr val="008000"/>
                </a:solidFill>
              </a:rPr>
              <a:t>                                Philippe Jonnard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fr-FR" sz="1600" i="1">
                <a:solidFill>
                  <a:srgbClr val="008000"/>
                </a:solidFill>
              </a:rPr>
              <a:t> trésorière :</a:t>
            </a:r>
            <a:r>
              <a:rPr lang="fr-FR" sz="1600">
                <a:solidFill>
                  <a:srgbClr val="008000"/>
                </a:solidFill>
              </a:rPr>
              <a:t>             Monique Repoux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fr-FR" sz="1600" i="1">
                <a:solidFill>
                  <a:srgbClr val="008000"/>
                </a:solidFill>
              </a:rPr>
              <a:t> secrétaire :</a:t>
            </a:r>
            <a:r>
              <a:rPr lang="fr-FR" sz="1600">
                <a:solidFill>
                  <a:srgbClr val="008000"/>
                </a:solidFill>
              </a:rPr>
              <a:t>            Christian Mathieu</a:t>
            </a:r>
          </a:p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fr-FR" sz="1600" i="1">
                <a:solidFill>
                  <a:srgbClr val="008000"/>
                </a:solidFill>
              </a:rPr>
              <a:t> secrétaire adjoint :</a:t>
            </a:r>
            <a:r>
              <a:rPr lang="fr-FR" sz="1600">
                <a:solidFill>
                  <a:srgbClr val="008000"/>
                </a:solidFill>
              </a:rPr>
              <a:t> Lahcen Khouchaf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  <a:buFontTx/>
              <a:buChar char="•"/>
            </a:pPr>
            <a:r>
              <a:rPr lang="fr-FR" sz="1600" i="1">
                <a:solidFill>
                  <a:srgbClr val="008000"/>
                </a:solidFill>
              </a:rPr>
              <a:t> secrétaires suppléants :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1600">
                <a:solidFill>
                  <a:srgbClr val="008000"/>
                </a:solidFill>
              </a:rPr>
              <a:t>		Marie-Eline Couturier</a:t>
            </a:r>
          </a:p>
          <a:p>
            <a:pPr lvl="1" eaLnBrk="1" hangingPunct="1">
              <a:lnSpc>
                <a:spcPct val="120000"/>
              </a:lnSpc>
            </a:pPr>
            <a:r>
              <a:rPr lang="fr-FR" sz="1600">
                <a:solidFill>
                  <a:srgbClr val="008000"/>
                </a:solidFill>
              </a:rPr>
              <a:t>		Denis Boivin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5730828" y="1706860"/>
            <a:ext cx="302358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b="1" dirty="0" smtClean="0">
                <a:solidFill>
                  <a:srgbClr val="EA0000"/>
                </a:solidFill>
              </a:rPr>
              <a:t>Un nouveau nous rejoint </a:t>
            </a:r>
            <a:r>
              <a:rPr lang="fr-FR" sz="1600" b="1" dirty="0" smtClean="0">
                <a:solidFill>
                  <a:srgbClr val="EA0000"/>
                </a:solidFill>
              </a:rPr>
              <a:t>:</a:t>
            </a:r>
            <a:endParaRPr lang="fr-FR" sz="1600" b="1" dirty="0">
              <a:solidFill>
                <a:srgbClr val="EA0000"/>
              </a:solidFill>
            </a:endParaRPr>
          </a:p>
          <a:p>
            <a:pPr algn="ctr" eaLnBrk="1" hangingPunct="1"/>
            <a:endParaRPr lang="fr-FR" sz="1600" b="1" dirty="0">
              <a:solidFill>
                <a:srgbClr val="EA0000"/>
              </a:solidFill>
            </a:endParaRPr>
          </a:p>
          <a:p>
            <a:pPr marL="366713" lvl="1" indent="-31750" eaLnBrk="1" hangingPunct="1">
              <a:buFontTx/>
              <a:buChar char="•"/>
            </a:pPr>
            <a:r>
              <a:rPr lang="fr-FR" sz="1600" b="1" dirty="0">
                <a:solidFill>
                  <a:srgbClr val="EA0000"/>
                </a:solidFill>
              </a:rPr>
              <a:t> Fabrice </a:t>
            </a:r>
            <a:r>
              <a:rPr lang="fr-FR" sz="1600" b="1" dirty="0" err="1">
                <a:solidFill>
                  <a:srgbClr val="EA0000"/>
                </a:solidFill>
              </a:rPr>
              <a:t>Gaslain</a:t>
            </a:r>
            <a:endParaRPr lang="fr-FR" sz="1600" b="1" dirty="0" smtClean="0">
              <a:solidFill>
                <a:srgbClr val="EA0000"/>
              </a:solidFill>
            </a:endParaRPr>
          </a:p>
          <a:p>
            <a:pPr marL="366713" lvl="1" indent="-31750" eaLnBrk="1" hangingPunct="1"/>
            <a:endParaRPr lang="fr-FR" sz="1600" b="1" dirty="0">
              <a:solidFill>
                <a:srgbClr val="EA0000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056437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Aft>
                <a:spcPts val="1200"/>
              </a:spcAft>
            </a:pPr>
            <a:r>
              <a:rPr lang="fr-FR" sz="2400" u="sng" dirty="0">
                <a:solidFill>
                  <a:srgbClr val="008000"/>
                </a:solidFill>
                <a:latin typeface="Arial Black" pitchFamily="34" charset="0"/>
              </a:rPr>
              <a:t>Le conseil d’administration du </a:t>
            </a: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GN-MEBA</a:t>
            </a:r>
          </a:p>
          <a:p>
            <a:pPr algn="ctr" eaLnBrk="1" hangingPunct="1">
              <a:lnSpc>
                <a:spcPct val="120000"/>
              </a:lnSpc>
              <a:spcAft>
                <a:spcPts val="0"/>
              </a:spcAft>
            </a:pPr>
            <a:r>
              <a:rPr lang="fr-FR" sz="2400" u="sng" dirty="0" smtClean="0">
                <a:solidFill>
                  <a:srgbClr val="008000"/>
                </a:solidFill>
                <a:latin typeface="Arial Black" pitchFamily="34" charset="0"/>
              </a:rPr>
              <a:t>soumis au vote du 6 décembre 2012</a:t>
            </a:r>
            <a:endParaRPr lang="fr-FR" sz="2400" u="sng" dirty="0">
              <a:solidFill>
                <a:srgbClr val="008000"/>
              </a:solidFill>
              <a:latin typeface="Arial Black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95536" y="1740670"/>
            <a:ext cx="5052521" cy="4280618"/>
            <a:chOff x="395536" y="1740670"/>
            <a:chExt cx="5052521" cy="4280618"/>
          </a:xfrm>
        </p:grpSpPr>
        <p:sp>
          <p:nvSpPr>
            <p:cNvPr id="28674" name="Text Box 6"/>
            <p:cNvSpPr txBox="1">
              <a:spLocks noChangeArrowheads="1"/>
            </p:cNvSpPr>
            <p:nvPr/>
          </p:nvSpPr>
          <p:spPr bwMode="auto">
            <a:xfrm>
              <a:off x="467544" y="2125071"/>
              <a:ext cx="2250937" cy="2456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Luc </a:t>
              </a:r>
              <a:r>
                <a:rPr lang="fr-FR" sz="1600" dirty="0" err="1">
                  <a:solidFill>
                    <a:srgbClr val="008000"/>
                  </a:solidFill>
                </a:rPr>
                <a:t>Beaunier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Denis Boivin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François </a:t>
              </a:r>
              <a:r>
                <a:rPr lang="fr-FR" sz="1600" dirty="0" err="1">
                  <a:solidFill>
                    <a:srgbClr val="008000"/>
                  </a:solidFill>
                </a:rPr>
                <a:t>Brisset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Marie-Eline</a:t>
              </a: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>
                  <a:solidFill>
                    <a:srgbClr val="008000"/>
                  </a:solidFill>
                </a:rPr>
                <a:t>Couturier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Christine Gendarme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err="1">
                  <a:solidFill>
                    <a:srgbClr val="008000"/>
                  </a:solidFill>
                </a:rPr>
                <a:t>Hallegot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Alain </a:t>
              </a:r>
              <a:r>
                <a:rPr lang="fr-FR" sz="1600" dirty="0" err="1">
                  <a:solidFill>
                    <a:srgbClr val="008000"/>
                  </a:solidFill>
                </a:rPr>
                <a:t>Jadin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Philippe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Jonnard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  <p:sp>
          <p:nvSpPr>
            <p:cNvPr id="28676" name="Text Box 5"/>
            <p:cNvSpPr txBox="1">
              <a:spLocks noChangeArrowheads="1"/>
            </p:cNvSpPr>
            <p:nvPr/>
          </p:nvSpPr>
          <p:spPr bwMode="auto">
            <a:xfrm>
              <a:off x="395536" y="1740670"/>
              <a:ext cx="3422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b="1" dirty="0">
                  <a:solidFill>
                    <a:srgbClr val="008000"/>
                  </a:solidFill>
                </a:rPr>
                <a:t>Se représentent  aujourd’hui :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730009" y="2125071"/>
              <a:ext cx="2718048" cy="2197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 smtClean="0">
                  <a:solidFill>
                    <a:srgbClr val="008000"/>
                  </a:solidFill>
                </a:rPr>
                <a:t>Lahcen</a:t>
              </a:r>
              <a:r>
                <a:rPr lang="fr-FR" sz="1600" dirty="0" smtClean="0">
                  <a:solidFill>
                    <a:srgbClr val="008000"/>
                  </a:solidFill>
                </a:rPr>
                <a:t> </a:t>
              </a:r>
              <a:r>
                <a:rPr lang="fr-FR" sz="1600" dirty="0" err="1">
                  <a:solidFill>
                    <a:srgbClr val="008000"/>
                  </a:solidFill>
                </a:rPr>
                <a:t>Khouchaf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Jean-Pierre </a:t>
              </a:r>
              <a:r>
                <a:rPr lang="fr-FR" sz="1600" dirty="0" err="1">
                  <a:solidFill>
                    <a:srgbClr val="008000"/>
                  </a:solidFill>
                </a:rPr>
                <a:t>Lechaire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Christian Mathieu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Monique </a:t>
              </a:r>
              <a:r>
                <a:rPr lang="fr-FR" sz="1600" dirty="0" err="1">
                  <a:solidFill>
                    <a:srgbClr val="008000"/>
                  </a:solidFill>
                </a:rPr>
                <a:t>Repoux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Florence </a:t>
              </a:r>
              <a:r>
                <a:rPr lang="fr-FR" sz="1600" dirty="0" err="1">
                  <a:solidFill>
                    <a:srgbClr val="008000"/>
                  </a:solidFill>
                </a:rPr>
                <a:t>Robaut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Jacky </a:t>
              </a:r>
              <a:r>
                <a:rPr lang="fr-FR" sz="1600" dirty="0" err="1">
                  <a:solidFill>
                    <a:srgbClr val="008000"/>
                  </a:solidFill>
                </a:rPr>
                <a:t>Ruste</a:t>
              </a:r>
              <a:endParaRPr lang="fr-FR" sz="1600" dirty="0">
                <a:solidFill>
                  <a:srgbClr val="008000"/>
                </a:solidFill>
              </a:endParaRP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>
                  <a:solidFill>
                    <a:srgbClr val="008000"/>
                  </a:solidFill>
                </a:rPr>
                <a:t> Guillaume </a:t>
              </a:r>
              <a:r>
                <a:rPr lang="fr-FR" sz="1600" dirty="0" err="1">
                  <a:solidFill>
                    <a:srgbClr val="008000"/>
                  </a:solidFill>
                </a:rPr>
                <a:t>Wille</a:t>
              </a:r>
              <a:endParaRPr lang="fr-FR" sz="1600" dirty="0">
                <a:solidFill>
                  <a:srgbClr val="008000"/>
                </a:solidFill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95536" y="4943102"/>
              <a:ext cx="1980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b="1" dirty="0" smtClean="0">
                  <a:solidFill>
                    <a:srgbClr val="AC03B9"/>
                  </a:solidFill>
                </a:rPr>
                <a:t>Démissionnent :</a:t>
              </a:r>
              <a:endParaRPr lang="fr-FR" b="1" dirty="0">
                <a:solidFill>
                  <a:srgbClr val="AC03B9"/>
                </a:solidFill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91831" y="5338024"/>
              <a:ext cx="1515030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11125" indent="-111125" eaLnBrk="1" hangingPunct="1">
                <a:lnSpc>
                  <a:spcPct val="120000"/>
                </a:lnSpc>
                <a:buFont typeface="Arial" pitchFamily="34" charset="0"/>
                <a:buChar char="•"/>
              </a:pPr>
              <a:r>
                <a:rPr lang="fr-FR" sz="1600" dirty="0" smtClean="0">
                  <a:solidFill>
                    <a:srgbClr val="AC03B9"/>
                  </a:solidFill>
                </a:rPr>
                <a:t>Sonia Achard</a:t>
              </a:r>
            </a:p>
            <a:p>
              <a:pPr eaLnBrk="1" hangingPunct="1">
                <a:lnSpc>
                  <a:spcPct val="120000"/>
                </a:lnSpc>
                <a:buFontTx/>
                <a:buChar char="•"/>
              </a:pPr>
              <a:r>
                <a:rPr lang="fr-FR" sz="1600" dirty="0" smtClean="0">
                  <a:solidFill>
                    <a:srgbClr val="AC03B9"/>
                  </a:solidFill>
                </a:rPr>
                <a:t> Rémi Chiron</a:t>
              </a:r>
              <a:endParaRPr lang="fr-FR" sz="1600" dirty="0">
                <a:solidFill>
                  <a:srgbClr val="AC03B9"/>
                </a:solidFill>
              </a:endParaRPr>
            </a:p>
          </p:txBody>
        </p:sp>
      </p:grpSp>
      <p:sp>
        <p:nvSpPr>
          <p:cNvPr id="4" name="Explosion 2 3"/>
          <p:cNvSpPr/>
          <p:nvPr/>
        </p:nvSpPr>
        <p:spPr>
          <a:xfrm>
            <a:off x="3995936" y="3464479"/>
            <a:ext cx="4988450" cy="2957245"/>
          </a:xfrm>
          <a:prstGeom prst="irregularSeal2">
            <a:avLst/>
          </a:prstGeom>
          <a:gradFill flip="none" rotWithShape="1">
            <a:gsLst>
              <a:gs pos="100000">
                <a:srgbClr val="003300"/>
              </a:gs>
              <a:gs pos="65000">
                <a:srgbClr val="0B4F0A"/>
              </a:gs>
              <a:gs pos="46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Approbation par</a:t>
            </a:r>
          </a:p>
          <a:p>
            <a:pPr algn="ctr">
              <a:lnSpc>
                <a:spcPct val="125000"/>
              </a:lnSpc>
            </a:pPr>
            <a:r>
              <a:rPr lang="fr-FR" b="1" i="1" dirty="0">
                <a:solidFill>
                  <a:schemeClr val="bg1"/>
                </a:solidFill>
              </a:rPr>
              <a:t>l’assemblée générale ?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257" y="260648"/>
            <a:ext cx="623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14313" y="1757759"/>
            <a:ext cx="86407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rgbClr val="003399"/>
                </a:solidFill>
              </a:rPr>
              <a:t>Merci de votre attention</a:t>
            </a:r>
            <a:endParaRPr lang="fr-FR" sz="28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248569" y="6157168"/>
            <a:ext cx="657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200" u="sng" dirty="0">
                <a:solidFill>
                  <a:srgbClr val="008000"/>
                </a:solidFill>
              </a:rPr>
              <a:t>http://www.gn-meba.org</a:t>
            </a:r>
          </a:p>
        </p:txBody>
      </p:sp>
      <p:sp>
        <p:nvSpPr>
          <p:cNvPr id="38917" name="ZoneTexte 4"/>
          <p:cNvSpPr txBox="1">
            <a:spLocks noChangeArrowheads="1"/>
          </p:cNvSpPr>
          <p:nvPr/>
        </p:nvSpPr>
        <p:spPr bwMode="auto">
          <a:xfrm>
            <a:off x="646932" y="2852936"/>
            <a:ext cx="77755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400" dirty="0" smtClean="0">
                <a:solidFill>
                  <a:srgbClr val="FF0000"/>
                </a:solidFill>
              </a:rPr>
              <a:t>Prochains rendez-vous:</a:t>
            </a:r>
          </a:p>
          <a:p>
            <a:pPr algn="ctr" eaLnBrk="1" hangingPunct="1"/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fr-FR" sz="2400" dirty="0" smtClean="0">
                <a:solidFill>
                  <a:srgbClr val="FF0000"/>
                </a:solidFill>
              </a:rPr>
              <a:t>les </a:t>
            </a:r>
            <a:r>
              <a:rPr lang="fr-FR" sz="2400" b="1" dirty="0" smtClean="0">
                <a:solidFill>
                  <a:srgbClr val="FF0000"/>
                </a:solidFill>
              </a:rPr>
              <a:t>6 et 7 juin </a:t>
            </a:r>
            <a:r>
              <a:rPr lang="fr-FR" sz="2400" b="1" dirty="0">
                <a:solidFill>
                  <a:srgbClr val="FF0000"/>
                </a:solidFill>
              </a:rPr>
              <a:t>2013 </a:t>
            </a:r>
            <a:r>
              <a:rPr lang="fr-FR" sz="2400" dirty="0">
                <a:solidFill>
                  <a:srgbClr val="FF0000"/>
                </a:solidFill>
              </a:rPr>
              <a:t>pour les Journées Thématiques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fr-FR" sz="2400" dirty="0">
                <a:solidFill>
                  <a:srgbClr val="FF0000"/>
                </a:solidFill>
              </a:rPr>
              <a:t>à la Société Française de Céramique </a:t>
            </a:r>
            <a:r>
              <a:rPr lang="fr-FR" sz="2400" dirty="0" smtClean="0">
                <a:solidFill>
                  <a:srgbClr val="FF0000"/>
                </a:solidFill>
              </a:rPr>
              <a:t>(91- Les Ulis)</a:t>
            </a:r>
          </a:p>
          <a:p>
            <a:pPr algn="ctr" eaLnBrk="1" hangingPunct="1"/>
            <a:endParaRPr lang="fr-FR" sz="24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fr-FR" sz="2400" dirty="0" smtClean="0">
                <a:solidFill>
                  <a:srgbClr val="FF0000"/>
                </a:solidFill>
              </a:rPr>
              <a:t>et </a:t>
            </a:r>
            <a:r>
              <a:rPr lang="fr-FR" sz="2400" b="1" dirty="0" smtClean="0">
                <a:solidFill>
                  <a:srgbClr val="FF0000"/>
                </a:solidFill>
              </a:rPr>
              <a:t>début </a:t>
            </a:r>
            <a:r>
              <a:rPr lang="fr-FR" sz="2400" b="1" dirty="0">
                <a:solidFill>
                  <a:srgbClr val="FF0000"/>
                </a:solidFill>
              </a:rPr>
              <a:t>décembre </a:t>
            </a:r>
            <a:r>
              <a:rPr lang="fr-FR" sz="2400" b="1" dirty="0" smtClean="0">
                <a:solidFill>
                  <a:srgbClr val="FF0000"/>
                </a:solidFill>
              </a:rPr>
              <a:t>2013</a:t>
            </a:r>
            <a:r>
              <a:rPr lang="fr-FR" sz="2400" dirty="0" smtClean="0">
                <a:solidFill>
                  <a:srgbClr val="FF0000"/>
                </a:solidFill>
              </a:rPr>
              <a:t>, </a:t>
            </a:r>
          </a:p>
          <a:p>
            <a:pPr algn="ctr" eaLnBrk="1" hangingPunct="1"/>
            <a:r>
              <a:rPr lang="fr-FR" sz="2400" dirty="0" smtClean="0">
                <a:solidFill>
                  <a:srgbClr val="FF0000"/>
                </a:solidFill>
              </a:rPr>
              <a:t>pour les prochaines </a:t>
            </a:r>
            <a:r>
              <a:rPr lang="fr-FR" sz="2400" dirty="0">
                <a:solidFill>
                  <a:srgbClr val="FF0000"/>
                </a:solidFill>
              </a:rPr>
              <a:t>J</a:t>
            </a:r>
            <a:r>
              <a:rPr lang="fr-FR" sz="2400" dirty="0" smtClean="0">
                <a:solidFill>
                  <a:srgbClr val="FF0000"/>
                </a:solidFill>
              </a:rPr>
              <a:t>ournées </a:t>
            </a:r>
            <a:r>
              <a:rPr lang="fr-FR" sz="2400" dirty="0">
                <a:solidFill>
                  <a:srgbClr val="FF0000"/>
                </a:solidFill>
              </a:rPr>
              <a:t>P</a:t>
            </a:r>
            <a:r>
              <a:rPr lang="fr-FR" sz="2400" dirty="0" smtClean="0">
                <a:solidFill>
                  <a:srgbClr val="FF0000"/>
                </a:solidFill>
              </a:rPr>
              <a:t>édagogiques </a:t>
            </a:r>
            <a:r>
              <a:rPr lang="fr-FR" sz="2400" dirty="0">
                <a:solidFill>
                  <a:srgbClr val="FF0000"/>
                </a:solidFill>
              </a:rPr>
              <a:t>ici à Paris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916113"/>
            <a:ext cx="91440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 Journées pédagogiques des </a:t>
            </a:r>
            <a:r>
              <a:rPr lang="fr-FR" sz="2400" b="1" dirty="0" smtClean="0">
                <a:solidFill>
                  <a:srgbClr val="008000"/>
                </a:solidFill>
              </a:rPr>
              <a:t>1 </a:t>
            </a:r>
            <a:r>
              <a:rPr lang="fr-FR" sz="2400" b="1" dirty="0">
                <a:solidFill>
                  <a:srgbClr val="008000"/>
                </a:solidFill>
              </a:rPr>
              <a:t>et </a:t>
            </a:r>
            <a:r>
              <a:rPr lang="fr-FR" sz="2400" b="1" dirty="0" smtClean="0">
                <a:solidFill>
                  <a:srgbClr val="008000"/>
                </a:solidFill>
              </a:rPr>
              <a:t>2 </a:t>
            </a:r>
            <a:r>
              <a:rPr lang="fr-FR" sz="2400" b="1" dirty="0">
                <a:solidFill>
                  <a:srgbClr val="008000"/>
                </a:solidFill>
              </a:rPr>
              <a:t>décembre </a:t>
            </a:r>
            <a:r>
              <a:rPr lang="fr-FR" sz="2400" b="1" dirty="0" smtClean="0">
                <a:solidFill>
                  <a:srgbClr val="008000"/>
                </a:solidFill>
              </a:rPr>
              <a:t>2011</a:t>
            </a:r>
            <a:endParaRPr lang="fr-FR" sz="2400" b="1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à </a:t>
            </a:r>
            <a:r>
              <a:rPr lang="fr-FR" sz="2400" b="1" dirty="0" smtClean="0">
                <a:solidFill>
                  <a:srgbClr val="008000"/>
                </a:solidFill>
              </a:rPr>
              <a:t>Jussieu Paris 5</a:t>
            </a:r>
            <a:r>
              <a:rPr lang="fr-FR" sz="2400" b="1" baseline="30000" dirty="0" smtClean="0">
                <a:solidFill>
                  <a:srgbClr val="008000"/>
                </a:solidFill>
              </a:rPr>
              <a:t>e</a:t>
            </a:r>
            <a:endParaRPr lang="fr-FR" sz="2000" dirty="0">
              <a:cs typeface="Times New Roman" pitchFamily="18" charset="0"/>
            </a:endParaRPr>
          </a:p>
        </p:txBody>
      </p:sp>
      <p:pic>
        <p:nvPicPr>
          <p:cNvPr id="11267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141663"/>
            <a:ext cx="2000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2"/>
          <p:cNvSpPr txBox="1">
            <a:spLocks noChangeArrowheads="1"/>
          </p:cNvSpPr>
          <p:nvPr/>
        </p:nvSpPr>
        <p:spPr bwMode="auto">
          <a:xfrm>
            <a:off x="642938" y="3255963"/>
            <a:ext cx="50403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Imagerie et analyses : de la 2D à la 3D.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Le MEB-FIB (faisceau d’ions focalisé) :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 b="1" dirty="0">
                <a:solidFill>
                  <a:srgbClr val="FF3300"/>
                </a:solidFill>
              </a:rPr>
              <a:t>principe et applications</a:t>
            </a:r>
          </a:p>
        </p:txBody>
      </p:sp>
      <p:sp>
        <p:nvSpPr>
          <p:cNvPr id="11271" name="Text Box 2"/>
          <p:cNvSpPr txBox="1">
            <a:spLocks noChangeArrowheads="1"/>
          </p:cNvSpPr>
          <p:nvPr/>
        </p:nvSpPr>
        <p:spPr bwMode="auto">
          <a:xfrm>
            <a:off x="3924299" y="5013325"/>
            <a:ext cx="22320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15 </a:t>
            </a:r>
            <a:r>
              <a:rPr lang="fr-FR" dirty="0">
                <a:cs typeface="Times New Roman" pitchFamily="18" charset="0"/>
              </a:rPr>
              <a:t>exposés </a:t>
            </a:r>
            <a:endParaRPr lang="fr-FR" dirty="0" smtClean="0">
              <a:cs typeface="Times New Roman" pitchFamily="18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dirty="0" smtClean="0">
                <a:cs typeface="Times New Roman" pitchFamily="18" charset="0"/>
              </a:rPr>
              <a:t> 220 participants</a:t>
            </a:r>
            <a:endParaRPr lang="fr-FR" dirty="0">
              <a:cs typeface="Times New Roman" pitchFamily="18" charset="0"/>
            </a:endParaRPr>
          </a:p>
        </p:txBody>
      </p:sp>
      <p:sp>
        <p:nvSpPr>
          <p:cNvPr id="11272" name="Text Box 2"/>
          <p:cNvSpPr txBox="1">
            <a:spLocks noChangeArrowheads="1"/>
          </p:cNvSpPr>
          <p:nvPr/>
        </p:nvSpPr>
        <p:spPr bwMode="auto">
          <a:xfrm>
            <a:off x="1042988" y="6308725"/>
            <a:ext cx="2232025" cy="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600" i="1" dirty="0">
                <a:cs typeface="Times New Roman" pitchFamily="18" charset="0"/>
              </a:rPr>
              <a:t>Amphi </a:t>
            </a:r>
            <a:r>
              <a:rPr lang="fr-FR" sz="1600" i="1" dirty="0" smtClean="0">
                <a:cs typeface="Times New Roman" pitchFamily="18" charset="0"/>
              </a:rPr>
              <a:t>15</a:t>
            </a:r>
            <a:endParaRPr lang="fr-FR" sz="1600" i="1" dirty="0">
              <a:cs typeface="Times New Roman" pitchFamily="18" charset="0"/>
            </a:endParaRPr>
          </a:p>
        </p:txBody>
      </p:sp>
      <p:sp>
        <p:nvSpPr>
          <p:cNvPr id="11273" name="Text Box 2"/>
          <p:cNvSpPr txBox="1">
            <a:spLocks noChangeArrowheads="1"/>
          </p:cNvSpPr>
          <p:nvPr/>
        </p:nvSpPr>
        <p:spPr bwMode="auto">
          <a:xfrm>
            <a:off x="6372225" y="5962650"/>
            <a:ext cx="22320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1600" i="1">
                <a:cs typeface="Times New Roman" pitchFamily="18" charset="0"/>
              </a:rPr>
              <a:t>Pause constructeurs Caves Esclangon</a:t>
            </a:r>
          </a:p>
        </p:txBody>
      </p:sp>
      <p:pic>
        <p:nvPicPr>
          <p:cNvPr id="11274" name="Picture 12" descr="photo amphi 2010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013325"/>
            <a:ext cx="287972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203575" y="1124744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2011 - 2012</a:t>
            </a:r>
            <a:endParaRPr lang="fr-FR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gn_meba_sfp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50871" y="2447958"/>
            <a:ext cx="5705408" cy="175432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3300"/>
                </a:solidFill>
              </a:rPr>
              <a:t>90 stagiaires</a:t>
            </a: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3300"/>
                </a:solidFill>
              </a:rPr>
              <a:t>18 </a:t>
            </a:r>
            <a:r>
              <a:rPr lang="fr-FR" b="1" dirty="0" err="1" smtClean="0">
                <a:solidFill>
                  <a:srgbClr val="FF3300"/>
                </a:solidFill>
              </a:rPr>
              <a:t>MEBs</a:t>
            </a:r>
            <a:r>
              <a:rPr lang="fr-FR" b="1" dirty="0" smtClean="0">
                <a:solidFill>
                  <a:srgbClr val="FF3300"/>
                </a:solidFill>
              </a:rPr>
              <a:t>, dont 8 apportés par les constructeurs</a:t>
            </a:r>
          </a:p>
          <a:p>
            <a:pPr marL="285750" indent="-28575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3300"/>
                </a:solidFill>
              </a:rPr>
              <a:t>près de 100 bénévoles dont</a:t>
            </a:r>
          </a:p>
          <a:p>
            <a:pPr lvl="2" indent="0" eaLnBrk="1" hangingPunct="1">
              <a:lnSpc>
                <a:spcPct val="150000"/>
              </a:lnSpc>
            </a:pPr>
            <a:r>
              <a:rPr lang="fr-FR" b="1" dirty="0" smtClean="0">
                <a:solidFill>
                  <a:srgbClr val="FF3300"/>
                </a:solidFill>
              </a:rPr>
              <a:t>32 enseignants et moniteurs de TD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610615"/>
            <a:ext cx="1498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logo_CC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1" y="4962438"/>
            <a:ext cx="6064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logo_centrale-lil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08" y="5189451"/>
            <a:ext cx="650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logo_chimie-lil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751" y="4413250"/>
            <a:ext cx="1695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logo_cnr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6317758"/>
            <a:ext cx="42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3" descr="logo_Geosystem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85" y="5087185"/>
            <a:ext cx="132397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4" descr="logo_iem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1" y="4344988"/>
            <a:ext cx="138906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7" descr="logo_univ-artoi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01" y="6293152"/>
            <a:ext cx="10064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8" descr="oxford inst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3675063"/>
            <a:ext cx="11350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20" descr="Carl_Zeis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2" y="2032895"/>
            <a:ext cx="5476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21" descr="elexienc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611437"/>
            <a:ext cx="16192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22" descr="elois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2143125"/>
            <a:ext cx="104775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23" descr="fei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39" y="3103665"/>
            <a:ext cx="17462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24" descr="jeo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43" y="1381125"/>
            <a:ext cx="1079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5" descr="Synergi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631" y="3840528"/>
            <a:ext cx="1064418" cy="25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Text Box 2"/>
          <p:cNvSpPr txBox="1">
            <a:spLocks noChangeArrowheads="1"/>
          </p:cNvSpPr>
          <p:nvPr/>
        </p:nvSpPr>
        <p:spPr bwMode="auto">
          <a:xfrm>
            <a:off x="53168" y="1728196"/>
            <a:ext cx="7237437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800" b="1" dirty="0">
                <a:solidFill>
                  <a:srgbClr val="008000"/>
                </a:solidFill>
              </a:rPr>
              <a:t>E</a:t>
            </a:r>
            <a:r>
              <a:rPr lang="fr-FR" sz="2800" b="1" dirty="0" smtClean="0">
                <a:solidFill>
                  <a:srgbClr val="008000"/>
                </a:solidFill>
              </a:rPr>
              <a:t>cole </a:t>
            </a:r>
            <a:r>
              <a:rPr lang="fr-FR" sz="2800" b="1" dirty="0">
                <a:solidFill>
                  <a:srgbClr val="008000"/>
                </a:solidFill>
              </a:rPr>
              <a:t>d’été </a:t>
            </a:r>
            <a:r>
              <a:rPr lang="fr-FR" sz="2800" b="1" dirty="0" smtClean="0">
                <a:solidFill>
                  <a:srgbClr val="008000"/>
                </a:solidFill>
              </a:rPr>
              <a:t>à Lille du </a:t>
            </a:r>
            <a:r>
              <a:rPr lang="fr-FR" sz="2800" b="1" dirty="0">
                <a:solidFill>
                  <a:srgbClr val="008000"/>
                </a:solidFill>
              </a:rPr>
              <a:t>2 au 6 Juillet </a:t>
            </a:r>
            <a:r>
              <a:rPr lang="fr-FR" sz="2800" b="1" dirty="0" smtClean="0">
                <a:solidFill>
                  <a:srgbClr val="008000"/>
                </a:solidFill>
              </a:rPr>
              <a:t> 2012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4358" name="Picture 26" descr="logo_univ-lill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0"/>
            <a:ext cx="19065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9" name="Text Box 27"/>
          <p:cNvSpPr txBox="1">
            <a:spLocks noChangeArrowheads="1"/>
          </p:cNvSpPr>
          <p:nvPr/>
        </p:nvSpPr>
        <p:spPr bwMode="auto">
          <a:xfrm>
            <a:off x="3203575" y="1124744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dirty="0" smtClean="0"/>
              <a:t>2011 - 2012</a:t>
            </a:r>
            <a:endParaRPr lang="fr-FR" u="sng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96" y="5018048"/>
            <a:ext cx="5815614" cy="1791936"/>
          </a:xfrm>
          <a:prstGeom prst="rect">
            <a:avLst/>
          </a:prstGeom>
        </p:spPr>
      </p:pic>
      <p:pic>
        <p:nvPicPr>
          <p:cNvPr id="14348" name="Picture 16" descr="logo_MinesDoua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6" y="6038152"/>
            <a:ext cx="6953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06" y="4149927"/>
            <a:ext cx="1081087" cy="27146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99" y="4340629"/>
            <a:ext cx="528765" cy="53299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96" y="4502992"/>
            <a:ext cx="1303247" cy="42120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35056" y="1491456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pas de réunion de printemps mais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-25400" y="188913"/>
            <a:ext cx="8770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600" b="1" dirty="0"/>
              <a:t>École d'été 2 au 6 Juillet </a:t>
            </a:r>
            <a:r>
              <a:rPr lang="fr-FR" sz="1600" b="1"/>
              <a:t>2012 </a:t>
            </a:r>
            <a:r>
              <a:rPr lang="fr-FR" sz="1600" b="1" smtClean="0"/>
              <a:t>-  </a:t>
            </a:r>
            <a:r>
              <a:rPr lang="fr-FR" sz="1600" b="1" dirty="0"/>
              <a:t>Microscopie Electronique à </a:t>
            </a:r>
            <a:r>
              <a:rPr lang="fr-FR" sz="1600" b="1" dirty="0" smtClean="0"/>
              <a:t>Balayage </a:t>
            </a:r>
            <a:r>
              <a:rPr lang="fr-FR" sz="1600" b="1" dirty="0"/>
              <a:t>et Microanalyses</a:t>
            </a:r>
            <a:endParaRPr lang="fr-FR" sz="1600" dirty="0"/>
          </a:p>
        </p:txBody>
      </p:sp>
      <p:pic>
        <p:nvPicPr>
          <p:cNvPr id="3687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4719638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6979" name="Group 115"/>
          <p:cNvGraphicFramePr>
            <a:graphicFrameLocks noGrp="1"/>
          </p:cNvGraphicFramePr>
          <p:nvPr/>
        </p:nvGraphicFramePr>
        <p:xfrm>
          <a:off x="0" y="5876925"/>
          <a:ext cx="9144000" cy="929640"/>
        </p:xfrm>
        <a:graphic>
          <a:graphicData uri="http://schemas.openxmlformats.org/drawingml/2006/table">
            <a:tbl>
              <a:tblPr/>
              <a:tblGrid>
                <a:gridCol w="1619250"/>
                <a:gridCol w="1008063"/>
                <a:gridCol w="1512887"/>
                <a:gridCol w="1152525"/>
                <a:gridCol w="1366838"/>
                <a:gridCol w="1177925"/>
                <a:gridCol w="1306512"/>
              </a:tblGrid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carto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EDS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EDS sur MEB-PC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WDS </a:t>
                      </a:r>
                      <a:r>
                        <a:rPr kumimoji="0" 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élémts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légers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analyse </a:t>
                      </a:r>
                      <a:r>
                        <a:rPr kumimoji="0" 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éch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stratifiés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EBSD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cathodo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raman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microfluo 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essais méca in-situ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prépa. échantillons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métallisation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MEB-PC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éch. Isolants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biologie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analyse d'images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stéréo 3D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simulation MC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FIB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litho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MEB-STEM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diffraction RX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intro. MET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AFM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ToF</a:t>
                      </a: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-SIMS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2" name="Text Box 48"/>
          <p:cNvSpPr txBox="1">
            <a:spLocks noChangeArrowheads="1"/>
          </p:cNvSpPr>
          <p:nvPr/>
        </p:nvSpPr>
        <p:spPr bwMode="auto">
          <a:xfrm>
            <a:off x="0" y="5589588"/>
            <a:ext cx="11528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200" b="1" u="sng" dirty="0"/>
              <a:t>TD au choix </a:t>
            </a:r>
            <a:r>
              <a:rPr lang="fr-FR" sz="1200" b="1" u="sng" dirty="0" smtClean="0"/>
              <a:t>:</a:t>
            </a:r>
            <a:endParaRPr lang="fr-FR" sz="1200" b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4714854" y="3382508"/>
            <a:ext cx="1440000" cy="1446550"/>
          </a:xfrm>
          <a:prstGeom prst="rect">
            <a:avLst/>
          </a:prstGeom>
          <a:solidFill>
            <a:schemeClr val="bg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fr-FR" sz="1100" dirty="0" smtClean="0"/>
              <a:t>Sortie culturelle:</a:t>
            </a:r>
          </a:p>
          <a:p>
            <a:pPr algn="ctr"/>
            <a:endParaRPr lang="fr-FR" sz="1100" dirty="0" smtClean="0">
              <a:solidFill>
                <a:srgbClr val="FF0000"/>
              </a:solidFill>
            </a:endParaRPr>
          </a:p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Nausicaa à</a:t>
            </a:r>
          </a:p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Boulogne sur Mer</a:t>
            </a:r>
          </a:p>
          <a:p>
            <a:pPr algn="ctr"/>
            <a:endParaRPr lang="fr-FR" sz="1100" dirty="0" smtClean="0">
              <a:solidFill>
                <a:srgbClr val="FF0000"/>
              </a:solidFill>
            </a:endParaRPr>
          </a:p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Côte d’Opale</a:t>
            </a:r>
          </a:p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Site des caps </a:t>
            </a:r>
          </a:p>
          <a:p>
            <a:pPr algn="ctr"/>
            <a:r>
              <a:rPr lang="fr-FR" sz="1100" dirty="0" smtClean="0">
                <a:solidFill>
                  <a:srgbClr val="FF0000"/>
                </a:solidFill>
              </a:rPr>
              <a:t>Blanc Nez / Gris Nez</a:t>
            </a: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107950" y="34925"/>
            <a:ext cx="8893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000" b="1" u="sng" dirty="0">
                <a:solidFill>
                  <a:srgbClr val="000000"/>
                </a:solidFill>
              </a:rPr>
              <a:t>École d’été 2012 – Lille, du 2 au 6 juillet </a:t>
            </a:r>
            <a:r>
              <a:rPr lang="fr-FR" sz="2000" b="1" u="sng" dirty="0" smtClean="0">
                <a:solidFill>
                  <a:srgbClr val="000000"/>
                </a:solidFill>
              </a:rPr>
              <a:t> 2012 </a:t>
            </a:r>
            <a:endParaRPr lang="fr-FR" sz="1600" b="1" i="1" u="sng" dirty="0">
              <a:solidFill>
                <a:srgbClr val="000000"/>
              </a:solidFill>
            </a:endParaRP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50825" y="620713"/>
            <a:ext cx="8642350" cy="2446824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Structures </a:t>
            </a:r>
            <a:r>
              <a:rPr lang="fr-FR" b="1" dirty="0" smtClean="0">
                <a:solidFill>
                  <a:srgbClr val="000000"/>
                </a:solidFill>
              </a:rPr>
              <a:t>partenaires :</a:t>
            </a:r>
            <a:endParaRPr lang="fr-FR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fr-FR" smtClean="0">
                <a:solidFill>
                  <a:srgbClr val="000000"/>
                </a:solidFill>
              </a:rPr>
              <a:t>- Ecole </a:t>
            </a:r>
            <a:r>
              <a:rPr lang="fr-FR" dirty="0">
                <a:solidFill>
                  <a:srgbClr val="000000"/>
                </a:solidFill>
              </a:rPr>
              <a:t>Chimie de Lille : 	</a:t>
            </a:r>
            <a:r>
              <a:rPr lang="fr-FR" dirty="0" smtClean="0">
                <a:solidFill>
                  <a:srgbClr val="000000"/>
                </a:solidFill>
              </a:rPr>
              <a:t>1 </a:t>
            </a:r>
            <a:r>
              <a:rPr lang="fr-FR" dirty="0">
                <a:solidFill>
                  <a:srgbClr val="000000"/>
                </a:solidFill>
              </a:rPr>
              <a:t>MEB W, 1 microsonde </a:t>
            </a:r>
            <a:r>
              <a:rPr lang="fr-FR" dirty="0" smtClean="0">
                <a:solidFill>
                  <a:srgbClr val="000000"/>
                </a:solidFill>
              </a:rPr>
              <a:t>W</a:t>
            </a:r>
            <a:endParaRPr lang="fr-FR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 IEMN : 			2 MEB FEG, 1 MEB </a:t>
            </a:r>
            <a:r>
              <a:rPr lang="fr-FR" dirty="0" smtClean="0">
                <a:solidFill>
                  <a:srgbClr val="000000"/>
                </a:solidFill>
              </a:rPr>
              <a:t>FEG-FIB</a:t>
            </a:r>
            <a:endParaRPr lang="fr-FR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 Ecole Centrale de Lille : 	</a:t>
            </a:r>
            <a:r>
              <a:rPr lang="fr-FR" dirty="0" smtClean="0"/>
              <a:t>2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MEB </a:t>
            </a:r>
            <a:r>
              <a:rPr lang="fr-FR" dirty="0" smtClean="0">
                <a:solidFill>
                  <a:srgbClr val="000000"/>
                </a:solidFill>
              </a:rPr>
              <a:t>W</a:t>
            </a:r>
          </a:p>
          <a:p>
            <a:pPr eaLnBrk="1" hangingPunct="1">
              <a:buFontTx/>
              <a:buChar char="-"/>
            </a:pP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Géosystème</a:t>
            </a:r>
            <a:r>
              <a:rPr lang="fr-FR" dirty="0">
                <a:solidFill>
                  <a:srgbClr val="000000"/>
                </a:solidFill>
              </a:rPr>
              <a:t> Lille : 	</a:t>
            </a:r>
            <a:r>
              <a:rPr lang="fr-FR" dirty="0" smtClean="0">
                <a:solidFill>
                  <a:srgbClr val="000000"/>
                </a:solidFill>
              </a:rPr>
              <a:t>1 </a:t>
            </a:r>
            <a:r>
              <a:rPr lang="fr-FR" dirty="0">
                <a:solidFill>
                  <a:srgbClr val="000000"/>
                </a:solidFill>
              </a:rPr>
              <a:t>MEB </a:t>
            </a:r>
            <a:r>
              <a:rPr lang="fr-FR" dirty="0" smtClean="0">
                <a:solidFill>
                  <a:srgbClr val="000000"/>
                </a:solidFill>
              </a:rPr>
              <a:t>W</a:t>
            </a:r>
            <a:endParaRPr lang="fr-FR" dirty="0">
              <a:solidFill>
                <a:srgbClr val="000000"/>
              </a:solidFill>
            </a:endParaRPr>
          </a:p>
          <a:p>
            <a:pPr eaLnBrk="1" hangingPunct="1">
              <a:buFontTx/>
              <a:buChar char="-"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>
                <a:solidFill>
                  <a:srgbClr val="000000"/>
                </a:solidFill>
              </a:rPr>
              <a:t>UMET </a:t>
            </a:r>
            <a:r>
              <a:rPr lang="fr-FR" smtClean="0">
                <a:solidFill>
                  <a:srgbClr val="000000"/>
                </a:solidFill>
              </a:rPr>
              <a:t>- CCM </a:t>
            </a:r>
            <a:r>
              <a:rPr lang="fr-FR" dirty="0">
                <a:solidFill>
                  <a:srgbClr val="000000"/>
                </a:solidFill>
              </a:rPr>
              <a:t>:		</a:t>
            </a:r>
            <a:r>
              <a:rPr lang="fr-FR" dirty="0" smtClean="0">
                <a:solidFill>
                  <a:srgbClr val="000000"/>
                </a:solidFill>
              </a:rPr>
              <a:t>1 </a:t>
            </a:r>
            <a:r>
              <a:rPr lang="fr-FR" dirty="0">
                <a:solidFill>
                  <a:srgbClr val="000000"/>
                </a:solidFill>
              </a:rPr>
              <a:t>MEB FEG, 1 MEB W</a:t>
            </a:r>
          </a:p>
          <a:p>
            <a:pPr eaLnBrk="1" hangingPunct="1">
              <a:buFontTx/>
              <a:buChar char="-"/>
            </a:pPr>
            <a:endParaRPr lang="fr-FR" b="1" dirty="0">
              <a:solidFill>
                <a:srgbClr val="000000"/>
              </a:solidFill>
            </a:endParaRPr>
          </a:p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soit en local, un total de </a:t>
            </a:r>
            <a:r>
              <a:rPr lang="fr-FR" b="1" dirty="0" smtClean="0">
                <a:solidFill>
                  <a:srgbClr val="FF0000"/>
                </a:solidFill>
              </a:rPr>
              <a:t>10 colonnes </a:t>
            </a:r>
            <a:r>
              <a:rPr lang="fr-FR" b="1" dirty="0" smtClean="0">
                <a:solidFill>
                  <a:srgbClr val="000000"/>
                </a:solidFill>
              </a:rPr>
              <a:t>: 8 </a:t>
            </a:r>
            <a:r>
              <a:rPr lang="fr-FR" b="1" dirty="0">
                <a:solidFill>
                  <a:srgbClr val="000000"/>
                </a:solidFill>
              </a:rPr>
              <a:t>MEB, 1 MEB-FIB, 1 microsonde</a:t>
            </a:r>
          </a:p>
        </p:txBody>
      </p:sp>
      <p:sp>
        <p:nvSpPr>
          <p:cNvPr id="60420" name="ZoneTexte 4"/>
          <p:cNvSpPr txBox="1">
            <a:spLocks noChangeArrowheads="1"/>
          </p:cNvSpPr>
          <p:nvPr/>
        </p:nvSpPr>
        <p:spPr bwMode="auto">
          <a:xfrm>
            <a:off x="288130" y="5085184"/>
            <a:ext cx="85328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>
                <a:solidFill>
                  <a:srgbClr val="000000"/>
                </a:solidFill>
              </a:rPr>
              <a:t>▪</a:t>
            </a:r>
            <a:r>
              <a:rPr lang="fr-FR" dirty="0">
                <a:solidFill>
                  <a:srgbClr val="000000"/>
                </a:solidFill>
              </a:rPr>
              <a:t> Lieu des TD sur équipements </a:t>
            </a:r>
            <a:r>
              <a:rPr lang="fr-FR" dirty="0" smtClean="0">
                <a:solidFill>
                  <a:srgbClr val="000000"/>
                </a:solidFill>
              </a:rPr>
              <a:t>constructeurs</a:t>
            </a:r>
            <a:r>
              <a:rPr lang="fr-FR" dirty="0">
                <a:solidFill>
                  <a:srgbClr val="000000"/>
                </a:solidFill>
              </a:rPr>
              <a:t> </a:t>
            </a:r>
            <a:r>
              <a:rPr lang="fr-FR" dirty="0" smtClean="0">
                <a:solidFill>
                  <a:srgbClr val="000000"/>
                </a:solidFill>
              </a:rPr>
              <a:t>: </a:t>
            </a:r>
            <a:r>
              <a:rPr lang="fr-FR" dirty="0">
                <a:solidFill>
                  <a:srgbClr val="000000"/>
                </a:solidFill>
              </a:rPr>
              <a:t>IEMN</a:t>
            </a:r>
          </a:p>
          <a:p>
            <a:pPr eaLnBrk="1" hangingPunct="1"/>
            <a:r>
              <a:rPr lang="fr-FR" sz="2400" dirty="0">
                <a:solidFill>
                  <a:srgbClr val="000000"/>
                </a:solidFill>
              </a:rPr>
              <a:t>▪</a:t>
            </a:r>
            <a:r>
              <a:rPr lang="fr-FR" dirty="0">
                <a:solidFill>
                  <a:srgbClr val="000000"/>
                </a:solidFill>
              </a:rPr>
              <a:t> Lieu des cours en Amphi </a:t>
            </a:r>
            <a:r>
              <a:rPr lang="fr-FR" dirty="0" smtClean="0">
                <a:solidFill>
                  <a:srgbClr val="000000"/>
                </a:solidFill>
              </a:rPr>
              <a:t>et des pauses : </a:t>
            </a:r>
            <a:r>
              <a:rPr lang="fr-FR" dirty="0">
                <a:solidFill>
                  <a:srgbClr val="000000"/>
                </a:solidFill>
              </a:rPr>
              <a:t>IEMN</a:t>
            </a:r>
          </a:p>
          <a:p>
            <a:pPr eaLnBrk="1" hangingPunct="1"/>
            <a:r>
              <a:rPr lang="fr-FR" sz="2400" dirty="0" smtClean="0">
                <a:solidFill>
                  <a:srgbClr val="000000"/>
                </a:solidFill>
              </a:rPr>
              <a:t>▪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Restauration (déjeuners et petits déjeuners) CROUS</a:t>
            </a:r>
          </a:p>
          <a:p>
            <a:pPr eaLnBrk="1" hangingPunct="1"/>
            <a:r>
              <a:rPr lang="fr-FR" sz="2400" dirty="0">
                <a:solidFill>
                  <a:srgbClr val="000000"/>
                </a:solidFill>
              </a:rPr>
              <a:t>▪</a:t>
            </a:r>
            <a:r>
              <a:rPr lang="fr-FR" dirty="0">
                <a:solidFill>
                  <a:srgbClr val="000000"/>
                </a:solidFill>
              </a:rPr>
              <a:t> Hébergement CROUS</a:t>
            </a:r>
          </a:p>
        </p:txBody>
      </p:sp>
      <p:sp>
        <p:nvSpPr>
          <p:cNvPr id="60421" name="ZoneTexte 4"/>
          <p:cNvSpPr txBox="1">
            <a:spLocks noChangeArrowheads="1"/>
          </p:cNvSpPr>
          <p:nvPr/>
        </p:nvSpPr>
        <p:spPr bwMode="auto">
          <a:xfrm>
            <a:off x="133304" y="3212976"/>
            <a:ext cx="88488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/>
              <a:t> </a:t>
            </a:r>
            <a:r>
              <a:rPr lang="en-GB" sz="2000" b="1" dirty="0" smtClean="0"/>
              <a:t>et </a:t>
            </a:r>
            <a:r>
              <a:rPr lang="en-GB" sz="2000" b="1" dirty="0" smtClean="0">
                <a:solidFill>
                  <a:srgbClr val="FF0000"/>
                </a:solidFill>
              </a:rPr>
              <a:t>8 </a:t>
            </a:r>
            <a:r>
              <a:rPr lang="fr-FR" sz="2000" b="1" dirty="0" smtClean="0">
                <a:solidFill>
                  <a:srgbClr val="FF0000"/>
                </a:solidFill>
              </a:rPr>
              <a:t>colonnes </a:t>
            </a:r>
            <a:r>
              <a:rPr lang="fr-FR" sz="2000" b="1" dirty="0" smtClean="0"/>
              <a:t>apportées par les constructeurs incluant  </a:t>
            </a:r>
            <a:r>
              <a:rPr lang="en-GB" sz="2000" b="1" dirty="0" smtClean="0"/>
              <a:t>MEB</a:t>
            </a:r>
            <a:r>
              <a:rPr lang="en-GB" sz="2000" b="1" dirty="0"/>
              <a:t>, FEG, </a:t>
            </a:r>
            <a:r>
              <a:rPr lang="en-GB" sz="2000" b="1" dirty="0" smtClean="0"/>
              <a:t>FIB</a:t>
            </a:r>
            <a:endParaRPr lang="en-GB" sz="2000" b="1" strike="sngStrike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0825" y="3789040"/>
            <a:ext cx="853182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● Cours </a:t>
            </a:r>
            <a:r>
              <a:rPr lang="fr-FR" b="1" dirty="0" smtClean="0">
                <a:solidFill>
                  <a:srgbClr val="000000"/>
                </a:solidFill>
              </a:rPr>
              <a:t>communs</a:t>
            </a:r>
            <a:endParaRPr lang="fr-FR" b="1" dirty="0">
              <a:solidFill>
                <a:srgbClr val="000000"/>
              </a:solidFill>
            </a:endParaRPr>
          </a:p>
          <a:p>
            <a:pPr eaLnBrk="1" hangingPunct="1"/>
            <a:r>
              <a:rPr lang="fr-FR" b="1" dirty="0">
                <a:solidFill>
                  <a:srgbClr val="000000"/>
                </a:solidFill>
              </a:rPr>
              <a:t>● TD sur instruments déclinés selon 2 niveaux </a:t>
            </a:r>
            <a:r>
              <a:rPr lang="fr-FR" b="1" dirty="0" smtClean="0">
                <a:solidFill>
                  <a:srgbClr val="000000"/>
                </a:solidFill>
              </a:rPr>
              <a:t>:</a:t>
            </a:r>
            <a:endParaRPr lang="fr-FR" b="1" dirty="0">
              <a:solidFill>
                <a:srgbClr val="000000"/>
              </a:solidFill>
            </a:endParaRPr>
          </a:p>
          <a:p>
            <a:pPr eaLnBrk="1" hangingPunct="1"/>
            <a:r>
              <a:rPr lang="fr-FR" b="1">
                <a:solidFill>
                  <a:srgbClr val="000000"/>
                </a:solidFill>
              </a:rPr>
              <a:t>	</a:t>
            </a:r>
            <a:r>
              <a:rPr lang="fr-FR" b="1" smtClean="0">
                <a:solidFill>
                  <a:srgbClr val="000000"/>
                </a:solidFill>
              </a:rPr>
              <a:t>- «</a:t>
            </a:r>
            <a:r>
              <a:rPr lang="fr-FR" b="1" dirty="0">
                <a:solidFill>
                  <a:srgbClr val="000000"/>
                </a:solidFill>
              </a:rPr>
              <a:t> fondamentaux / amélioration des connaissances de base »</a:t>
            </a:r>
          </a:p>
          <a:p>
            <a:pPr eaLnBrk="1" hangingPunct="1"/>
            <a:r>
              <a:rPr lang="fr-FR" b="1">
                <a:solidFill>
                  <a:srgbClr val="000000"/>
                </a:solidFill>
              </a:rPr>
              <a:t>	</a:t>
            </a:r>
            <a:r>
              <a:rPr lang="fr-FR" b="1" smtClean="0">
                <a:solidFill>
                  <a:srgbClr val="000000"/>
                </a:solidFill>
              </a:rPr>
              <a:t>- «</a:t>
            </a:r>
            <a:r>
              <a:rPr lang="fr-FR" b="1" dirty="0">
                <a:solidFill>
                  <a:srgbClr val="000000"/>
                </a:solidFill>
              </a:rPr>
              <a:t> perfectionnement / ouverture à d'autres techniques »</a:t>
            </a:r>
          </a:p>
        </p:txBody>
      </p:sp>
    </p:spTree>
    <p:extLst>
      <p:ext uri="{BB962C8B-B14F-4D97-AF65-F5344CB8AC3E}">
        <p14:creationId xmlns:p14="http://schemas.microsoft.com/office/powerpoint/2010/main" val="61068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27584" y="413969"/>
            <a:ext cx="7237437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E</a:t>
            </a:r>
            <a:r>
              <a:rPr lang="fr-FR" sz="2400" b="1" dirty="0" smtClean="0">
                <a:solidFill>
                  <a:srgbClr val="008000"/>
                </a:solidFill>
              </a:rPr>
              <a:t>cole </a:t>
            </a:r>
            <a:r>
              <a:rPr lang="fr-FR" sz="2400" b="1" dirty="0">
                <a:solidFill>
                  <a:srgbClr val="008000"/>
                </a:solidFill>
              </a:rPr>
              <a:t>d’été </a:t>
            </a:r>
            <a:r>
              <a:rPr lang="fr-FR" sz="2400" b="1" dirty="0" smtClean="0">
                <a:solidFill>
                  <a:srgbClr val="008000"/>
                </a:solidFill>
              </a:rPr>
              <a:t>à Lille du </a:t>
            </a:r>
            <a:r>
              <a:rPr lang="fr-FR" sz="2400" b="1" dirty="0">
                <a:solidFill>
                  <a:srgbClr val="008000"/>
                </a:solidFill>
              </a:rPr>
              <a:t>2 au 6 Juillet </a:t>
            </a:r>
            <a:r>
              <a:rPr lang="fr-FR" sz="2400" b="1" dirty="0" smtClean="0">
                <a:solidFill>
                  <a:srgbClr val="008000"/>
                </a:solidFill>
              </a:rPr>
              <a:t> 2012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944527" y="109056"/>
            <a:ext cx="300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activités </a:t>
            </a:r>
            <a:r>
              <a:rPr lang="fr-FR" b="1" u="sng" smtClean="0"/>
              <a:t>2011 - 2012</a:t>
            </a:r>
            <a:endParaRPr lang="fr-FR" u="sng" dirty="0"/>
          </a:p>
        </p:txBody>
      </p:sp>
      <p:pic>
        <p:nvPicPr>
          <p:cNvPr id="16" name="Image 1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58" y="935610"/>
            <a:ext cx="2520000" cy="1872000"/>
          </a:xfrm>
          <a:prstGeom prst="rect">
            <a:avLst/>
          </a:prstGeom>
        </p:spPr>
      </p:pic>
      <p:pic>
        <p:nvPicPr>
          <p:cNvPr id="17" name="Image 1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449" y="907935"/>
            <a:ext cx="2520000" cy="1872000"/>
          </a:xfrm>
          <a:prstGeom prst="rect">
            <a:avLst/>
          </a:prstGeom>
        </p:spPr>
      </p:pic>
      <p:pic>
        <p:nvPicPr>
          <p:cNvPr id="18" name="Image 1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/>
          <a:stretch>
            <a:fillRect/>
          </a:stretch>
        </p:blipFill>
        <p:spPr>
          <a:xfrm>
            <a:off x="285720" y="4850088"/>
            <a:ext cx="2520000" cy="1872000"/>
          </a:xfrm>
          <a:prstGeom prst="rect">
            <a:avLst/>
          </a:prstGeom>
        </p:spPr>
      </p:pic>
      <p:pic>
        <p:nvPicPr>
          <p:cNvPr id="19" name="Image 1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902076"/>
            <a:ext cx="2520000" cy="1872000"/>
          </a:xfrm>
          <a:prstGeom prst="rect">
            <a:avLst/>
          </a:prstGeom>
        </p:spPr>
      </p:pic>
      <p:pic>
        <p:nvPicPr>
          <p:cNvPr id="20" name="Image 1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28" y="4850088"/>
            <a:ext cx="2520000" cy="1872000"/>
          </a:xfrm>
          <a:prstGeom prst="rect">
            <a:avLst/>
          </a:prstGeom>
        </p:spPr>
      </p:pic>
      <p:pic>
        <p:nvPicPr>
          <p:cNvPr id="21" name="Image 20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64" y="2884439"/>
            <a:ext cx="2520000" cy="1872000"/>
          </a:xfrm>
          <a:prstGeom prst="rect">
            <a:avLst/>
          </a:prstGeom>
        </p:spPr>
      </p:pic>
      <p:pic>
        <p:nvPicPr>
          <p:cNvPr id="22" name="Image 21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2889013"/>
            <a:ext cx="2520000" cy="1872000"/>
          </a:xfrm>
          <a:prstGeom prst="rect">
            <a:avLst/>
          </a:prstGeom>
        </p:spPr>
      </p:pic>
      <p:pic>
        <p:nvPicPr>
          <p:cNvPr id="23" name="Image 22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4850088"/>
            <a:ext cx="2520000" cy="1872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2418" y="1444386"/>
            <a:ext cx="30436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aux </a:t>
            </a:r>
          </a:p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Constructeurs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11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413969"/>
            <a:ext cx="7237437" cy="4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sz="2400" b="1" dirty="0">
                <a:solidFill>
                  <a:srgbClr val="008000"/>
                </a:solidFill>
              </a:rPr>
              <a:t>E</a:t>
            </a:r>
            <a:r>
              <a:rPr lang="fr-FR" sz="2400" b="1" dirty="0" smtClean="0">
                <a:solidFill>
                  <a:srgbClr val="008000"/>
                </a:solidFill>
              </a:rPr>
              <a:t>cole </a:t>
            </a:r>
            <a:r>
              <a:rPr lang="fr-FR" sz="2400" b="1" dirty="0">
                <a:solidFill>
                  <a:srgbClr val="008000"/>
                </a:solidFill>
              </a:rPr>
              <a:t>d’été </a:t>
            </a:r>
            <a:r>
              <a:rPr lang="fr-FR" sz="2400" b="1" dirty="0" smtClean="0">
                <a:solidFill>
                  <a:srgbClr val="008000"/>
                </a:solidFill>
              </a:rPr>
              <a:t>à Lille du </a:t>
            </a:r>
            <a:r>
              <a:rPr lang="fr-FR" sz="2400" b="1" dirty="0">
                <a:solidFill>
                  <a:srgbClr val="008000"/>
                </a:solidFill>
              </a:rPr>
              <a:t>2 au 6 Juillet </a:t>
            </a:r>
            <a:r>
              <a:rPr lang="fr-FR" sz="2400" b="1" dirty="0" smtClean="0">
                <a:solidFill>
                  <a:srgbClr val="008000"/>
                </a:solidFill>
              </a:rPr>
              <a:t> 2012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2944527" y="109056"/>
            <a:ext cx="3480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b="1" u="sng" dirty="0"/>
              <a:t>Bilan </a:t>
            </a:r>
            <a:r>
              <a:rPr lang="fr-FR" b="1" u="sng" dirty="0" smtClean="0"/>
              <a:t>des activités </a:t>
            </a:r>
            <a:r>
              <a:rPr lang="fr-FR" b="1" u="sng" smtClean="0"/>
              <a:t>2011 - 2012</a:t>
            </a:r>
            <a:endParaRPr lang="fr-FR" u="sng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8298"/>
            <a:ext cx="3121634" cy="23412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572997"/>
            <a:ext cx="2213942" cy="29519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5" y="908720"/>
            <a:ext cx="2927784" cy="21958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135" y="3154301"/>
            <a:ext cx="2263807" cy="1697855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3635896" y="1124744"/>
            <a:ext cx="1942350" cy="4570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avant ...</a:t>
            </a:r>
            <a:endParaRPr lang="fr-FR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62" y="5000636"/>
            <a:ext cx="2123728" cy="159279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89" y="4429132"/>
            <a:ext cx="3043363" cy="202890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3423490"/>
            <a:ext cx="2258563" cy="15057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1890887"/>
            <a:ext cx="2318770" cy="17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10639</TotalTime>
  <Words>1825</Words>
  <Application>Microsoft Office PowerPoint</Application>
  <PresentationFormat>Affichage à l'écran (4:3)</PresentationFormat>
  <Paragraphs>316</Paragraphs>
  <Slides>35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AG2012</dc:title>
  <cp:lastModifiedBy>Monique</cp:lastModifiedBy>
  <cp:revision>188</cp:revision>
  <dcterms:created xsi:type="dcterms:W3CDTF">2011-09-16T10:04:18Z</dcterms:created>
  <dcterms:modified xsi:type="dcterms:W3CDTF">2012-12-05T06:59:29Z</dcterms:modified>
</cp:coreProperties>
</file>