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4" r:id="rId3"/>
    <p:sldId id="422" r:id="rId4"/>
    <p:sldId id="427" r:id="rId5"/>
    <p:sldId id="298" r:id="rId6"/>
    <p:sldId id="438" r:id="rId7"/>
    <p:sldId id="445" r:id="rId8"/>
    <p:sldId id="285" r:id="rId9"/>
    <p:sldId id="418" r:id="rId10"/>
    <p:sldId id="446" r:id="rId11"/>
    <p:sldId id="421" r:id="rId12"/>
    <p:sldId id="428" r:id="rId13"/>
    <p:sldId id="447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4"/>
            <p14:sldId id="422"/>
            <p14:sldId id="427"/>
            <p14:sldId id="298"/>
            <p14:sldId id="438"/>
            <p14:sldId id="445"/>
            <p14:sldId id="285"/>
            <p14:sldId id="418"/>
            <p14:sldId id="446"/>
            <p14:sldId id="421"/>
            <p14:sldId id="428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FF66"/>
    <a:srgbClr val="FFFFCC"/>
    <a:srgbClr val="FFFF00"/>
    <a:srgbClr val="FFE781"/>
    <a:srgbClr val="FFCC00"/>
    <a:srgbClr val="008000"/>
    <a:srgbClr val="626262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7" autoAdjust="0"/>
    <p:restoredTop sz="89986" autoAdjust="0"/>
  </p:normalViewPr>
  <p:slideViewPr>
    <p:cSldViewPr>
      <p:cViewPr varScale="1">
        <p:scale>
          <a:sx n="61" d="100"/>
          <a:sy n="61" d="100"/>
        </p:scale>
        <p:origin x="8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3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602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35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10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99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81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22" name="Espace réservé du texte 76"/>
          <p:cNvSpPr>
            <a:spLocks noGrp="1"/>
          </p:cNvSpPr>
          <p:nvPr>
            <p:ph idx="1"/>
          </p:nvPr>
        </p:nvSpPr>
        <p:spPr>
          <a:xfrm>
            <a:off x="323528" y="965260"/>
            <a:ext cx="8435280" cy="4788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466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aboutique.edpsciences.fr/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478882" y="1768356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4 décembre 2023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age 3">
            <a:extLst>
              <a:ext uri="{FF2B5EF4-FFF2-40B4-BE49-F238E27FC236}">
                <a16:creationId xmlns:a16="http://schemas.microsoft.com/office/drawing/2014/main" id="{634918E7-39B3-405E-BEE5-47CD1EA62D2A}"/>
              </a:ext>
            </a:extLst>
          </p:cNvPr>
          <p:cNvSpPr/>
          <p:nvPr/>
        </p:nvSpPr>
        <p:spPr>
          <a:xfrm>
            <a:off x="1042988" y="3629276"/>
            <a:ext cx="7048500" cy="26080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Merci à Florence qui a particulièrement géré ces journées FIB</a:t>
            </a:r>
          </a:p>
          <a:p>
            <a:pPr algn="ctr"/>
            <a:r>
              <a:rPr lang="fr-FR" dirty="0"/>
              <a:t>Merci à tous les orateurs</a:t>
            </a:r>
          </a:p>
          <a:p>
            <a:pPr algn="ctr"/>
            <a:r>
              <a:rPr lang="fr-FR" dirty="0"/>
              <a:t>Merci à vous tous de répondre présents</a:t>
            </a:r>
          </a:p>
          <a:p>
            <a:pPr algn="ctr"/>
            <a:r>
              <a:rPr lang="fr-FR" dirty="0"/>
              <a:t>Un vrai succès avec plus de 220 inscrits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6" y="1262154"/>
            <a:ext cx="8408954" cy="490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498454" y="2904880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91668" y="269830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2022 au 30 septembre 2023</a:t>
            </a:r>
            <a:r>
              <a:rPr lang="fr-FR" sz="1600" dirty="0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082630" y="1893217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131190" y="4156650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694600" y="1652607"/>
            <a:ext cx="2743034" cy="604169"/>
            <a:chOff x="2771775" y="1629444"/>
            <a:chExt cx="2743034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168 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505159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192000" y="5829117"/>
            <a:ext cx="1612900" cy="304800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>
                <a:latin typeface="Arial Black" pitchFamily="34" charset="0"/>
              </a:rPr>
              <a:t>+ 5 618.96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987824" y="4526736"/>
            <a:ext cx="2562678" cy="869073"/>
            <a:chOff x="2987824" y="4526736"/>
            <a:chExt cx="2562678" cy="86907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987824" y="4526736"/>
              <a:ext cx="1188690" cy="262086"/>
            </a:xfrm>
            <a:prstGeom prst="wedgeRectCallout">
              <a:avLst>
                <a:gd name="adj1" fmla="val 76681"/>
                <a:gd name="adj2" fmla="val 175788"/>
              </a:avLst>
            </a:prstGeom>
            <a:solidFill>
              <a:srgbClr val="FFFF00"/>
            </a:solidFill>
            <a:ln w="19050">
              <a:solidFill>
                <a:srgbClr val="00CC00"/>
              </a:solidFill>
              <a:miter lim="800000"/>
              <a:headEnd/>
              <a:tailEnd/>
            </a:ln>
          </p:spPr>
          <p:txBody>
            <a:bodyPr bIns="108000"/>
            <a:lstStyle/>
            <a:p>
              <a:pPr algn="ctr"/>
              <a:r>
                <a:rPr lang="fr-FR" sz="1200" dirty="0"/>
                <a:t>constructeurs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315116" y="5114494"/>
              <a:ext cx="1235386" cy="2813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</a:pPr>
              <a:r>
                <a:rPr lang="fr-FR" sz="1300" dirty="0"/>
                <a:t>10 080.00</a:t>
              </a:r>
            </a:p>
          </p:txBody>
        </p:sp>
      </p:grp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69260" y="5147151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égende encadrée 1 13"/>
          <p:cNvSpPr/>
          <p:nvPr/>
        </p:nvSpPr>
        <p:spPr>
          <a:xfrm>
            <a:off x="7389551" y="3719548"/>
            <a:ext cx="1332867" cy="399795"/>
          </a:xfrm>
          <a:prstGeom prst="borderCallout1">
            <a:avLst>
              <a:gd name="adj1" fmla="val 41321"/>
              <a:gd name="adj2" fmla="val -1538"/>
              <a:gd name="adj3" fmla="val 112500"/>
              <a:gd name="adj4" fmla="val -38333"/>
            </a:avLst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i="1" dirty="0">
                <a:solidFill>
                  <a:schemeClr val="tx1"/>
                </a:solidFill>
              </a:rPr>
              <a:t>Gestion bénévole par GN-MEBA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02BD12-D3E1-4C1D-8D87-F439D56A4890}"/>
              </a:ext>
            </a:extLst>
          </p:cNvPr>
          <p:cNvSpPr/>
          <p:nvPr/>
        </p:nvSpPr>
        <p:spPr>
          <a:xfrm rot="20481219">
            <a:off x="2028533" y="3062872"/>
            <a:ext cx="5287794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>
                <a:ln w="11430"/>
                <a:solidFill>
                  <a:srgbClr val="AC03B9"/>
                </a:solidFill>
              </a:rPr>
              <a:t>Approbation du budget ?</a:t>
            </a:r>
          </a:p>
        </p:txBody>
      </p:sp>
    </p:spTree>
    <p:extLst>
      <p:ext uri="{BB962C8B-B14F-4D97-AF65-F5344CB8AC3E}">
        <p14:creationId xmlns:p14="http://schemas.microsoft.com/office/powerpoint/2010/main" val="1024373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13" grpId="0" animBg="1"/>
      <p:bldP spid="13" grpId="1" animBg="1"/>
      <p:bldP spid="14" grpId="0" animBg="1"/>
      <p:bldP spid="14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1414158" y="4386124"/>
            <a:ext cx="4194736" cy="187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fr-FR" sz="1400" dirty="0">
                <a:solidFill>
                  <a:srgbClr val="008000"/>
                </a:solidFill>
              </a:rPr>
              <a:t>Emmanuel </a:t>
            </a:r>
            <a:r>
              <a:rPr lang="fr-FR" sz="1400" dirty="0" err="1">
                <a:solidFill>
                  <a:srgbClr val="008000"/>
                </a:solidFill>
              </a:rPr>
              <a:t>Cadel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(Université de Rouen)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1400" dirty="0">
                <a:solidFill>
                  <a:srgbClr val="008000"/>
                </a:solidFill>
              </a:rPr>
              <a:t>Philippe </a:t>
            </a:r>
            <a:r>
              <a:rPr lang="fr-FR" sz="1400" dirty="0" err="1">
                <a:solidFill>
                  <a:srgbClr val="008000"/>
                </a:solidFill>
              </a:rPr>
              <a:t>Hallegot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(L’</a:t>
            </a:r>
            <a:r>
              <a:rPr lang="fr-FR" sz="1200" i="1" dirty="0" err="1">
                <a:solidFill>
                  <a:srgbClr val="008000"/>
                </a:solidFill>
              </a:rPr>
              <a:t>Oreal</a:t>
            </a:r>
            <a:r>
              <a:rPr lang="fr-FR" sz="1200" i="1" dirty="0">
                <a:solidFill>
                  <a:srgbClr val="008000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1400" dirty="0">
                <a:solidFill>
                  <a:srgbClr val="008000"/>
                </a:solidFill>
              </a:rPr>
              <a:t>Alain </a:t>
            </a:r>
            <a:r>
              <a:rPr lang="fr-FR" sz="1400" dirty="0" err="1">
                <a:solidFill>
                  <a:srgbClr val="008000"/>
                </a:solidFill>
              </a:rPr>
              <a:t>Jadin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(CERTECH)</a:t>
            </a:r>
            <a:endParaRPr lang="fr-FR" sz="14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fr-FR" sz="1400" dirty="0">
                <a:solidFill>
                  <a:srgbClr val="008000"/>
                </a:solidFill>
              </a:rPr>
              <a:t>Christian Mathieu </a:t>
            </a:r>
            <a:r>
              <a:rPr lang="fr-FR" sz="1200" i="1" dirty="0">
                <a:solidFill>
                  <a:srgbClr val="008000"/>
                </a:solidFill>
              </a:rPr>
              <a:t>(Université d’Artois)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1400" dirty="0">
                <a:solidFill>
                  <a:srgbClr val="008000"/>
                </a:solidFill>
              </a:rPr>
              <a:t>Sébastien </a:t>
            </a:r>
            <a:r>
              <a:rPr lang="fr-FR" sz="1400" dirty="0" err="1">
                <a:solidFill>
                  <a:srgbClr val="008000"/>
                </a:solidFill>
              </a:rPr>
              <a:t>Pairis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Institut Néel Grenoble)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1400" dirty="0">
                <a:solidFill>
                  <a:srgbClr val="008000"/>
                </a:solidFill>
              </a:rPr>
              <a:t>Jacky </a:t>
            </a:r>
            <a:r>
              <a:rPr lang="fr-FR" sz="1400" dirty="0" err="1">
                <a:solidFill>
                  <a:srgbClr val="008000"/>
                </a:solidFill>
              </a:rPr>
              <a:t>Ruste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(retraité EDF)</a:t>
            </a:r>
            <a:endParaRPr lang="fr-FR" sz="14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fr-FR" sz="1400" dirty="0">
                <a:solidFill>
                  <a:srgbClr val="008000"/>
                </a:solidFill>
              </a:rPr>
              <a:t>Guillaume </a:t>
            </a:r>
            <a:r>
              <a:rPr lang="fr-FR" sz="1400" dirty="0" err="1">
                <a:solidFill>
                  <a:srgbClr val="008000"/>
                </a:solidFill>
              </a:rPr>
              <a:t>Wille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(BRGM)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21300" y="116632"/>
            <a:ext cx="7056437" cy="183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Conseil d’Administration 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000" dirty="0">
                <a:solidFill>
                  <a:srgbClr val="008000"/>
                </a:solidFill>
              </a:rPr>
              <a:t>(16 membres selon le vote du 1</a:t>
            </a:r>
            <a:r>
              <a:rPr lang="fr-FR" sz="2000" baseline="30000" dirty="0">
                <a:solidFill>
                  <a:srgbClr val="008000"/>
                </a:solidFill>
              </a:rPr>
              <a:t>er</a:t>
            </a:r>
            <a:r>
              <a:rPr lang="fr-FR" sz="2000" dirty="0">
                <a:solidFill>
                  <a:srgbClr val="008000"/>
                </a:solidFill>
              </a:rPr>
              <a:t> décembre 2022)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-1545" y="2060848"/>
            <a:ext cx="6179148" cy="28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président :</a:t>
            </a:r>
            <a:r>
              <a:rPr lang="fr-FR" sz="1400" dirty="0">
                <a:solidFill>
                  <a:srgbClr val="008000"/>
                </a:solidFill>
              </a:rPr>
              <a:t>	François Brisset  </a:t>
            </a:r>
            <a:r>
              <a:rPr lang="fr-FR" sz="1200" i="1" dirty="0">
                <a:solidFill>
                  <a:srgbClr val="008000"/>
                </a:solidFill>
              </a:rPr>
              <a:t>(CNRS, Université Paris Saclay)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vice-présidents :	</a:t>
            </a:r>
            <a:r>
              <a:rPr lang="fr-FR" sz="1400" dirty="0">
                <a:solidFill>
                  <a:srgbClr val="008000"/>
                </a:solidFill>
              </a:rPr>
              <a:t>Florence </a:t>
            </a:r>
            <a:r>
              <a:rPr lang="fr-FR" sz="1400" dirty="0" err="1">
                <a:solidFill>
                  <a:srgbClr val="008000"/>
                </a:solidFill>
              </a:rPr>
              <a:t>Robaut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SIMaP</a:t>
            </a:r>
            <a:r>
              <a:rPr lang="fr-FR" sz="1200" i="1" dirty="0">
                <a:solidFill>
                  <a:srgbClr val="008000"/>
                </a:solidFill>
              </a:rPr>
              <a:t>,, Grenoble INP)</a:t>
            </a:r>
            <a:br>
              <a:rPr lang="fr-FR" sz="1400" dirty="0">
                <a:solidFill>
                  <a:srgbClr val="008000"/>
                </a:solidFill>
              </a:rPr>
            </a:br>
            <a:r>
              <a:rPr lang="fr-FR" sz="1400" dirty="0">
                <a:solidFill>
                  <a:srgbClr val="008000"/>
                </a:solidFill>
              </a:rPr>
              <a:t>	Philippe </a:t>
            </a:r>
            <a:r>
              <a:rPr lang="fr-FR" sz="1400" dirty="0" err="1">
                <a:solidFill>
                  <a:srgbClr val="008000"/>
                </a:solidFill>
              </a:rPr>
              <a:t>Jonnard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Sorbonne Université Paris)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trésorière :</a:t>
            </a:r>
            <a:r>
              <a:rPr lang="fr-FR" sz="1400" dirty="0">
                <a:solidFill>
                  <a:srgbClr val="008000"/>
                </a:solidFill>
              </a:rPr>
              <a:t>	Monique Repoux </a:t>
            </a:r>
            <a:r>
              <a:rPr lang="fr-FR" sz="1200" i="1" dirty="0">
                <a:solidFill>
                  <a:srgbClr val="008000"/>
                </a:solidFill>
              </a:rPr>
              <a:t>(retraitée CNRS, </a:t>
            </a:r>
            <a:r>
              <a:rPr lang="fr-FR" sz="1200" i="1" dirty="0" err="1">
                <a:solidFill>
                  <a:srgbClr val="008000"/>
                </a:solidFill>
              </a:rPr>
              <a:t>MinesParistech</a:t>
            </a:r>
            <a:r>
              <a:rPr lang="fr-FR" sz="1200" i="1" dirty="0">
                <a:solidFill>
                  <a:srgbClr val="008000"/>
                </a:solidFill>
              </a:rPr>
              <a:t> 06)</a:t>
            </a:r>
            <a:endParaRPr lang="fr-FR" sz="14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trésorière adjointe :</a:t>
            </a:r>
            <a:r>
              <a:rPr lang="fr-FR" sz="1400" dirty="0">
                <a:solidFill>
                  <a:srgbClr val="008000"/>
                </a:solidFill>
              </a:rPr>
              <a:t>	Christine Gendarme </a:t>
            </a:r>
            <a:r>
              <a:rPr lang="fr-FR" sz="1200" i="1" dirty="0">
                <a:solidFill>
                  <a:srgbClr val="008000"/>
                </a:solidFill>
              </a:rPr>
              <a:t>(CC3M Nancy)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secrétaire :	</a:t>
            </a:r>
            <a:r>
              <a:rPr lang="fr-FR" sz="1400" dirty="0">
                <a:solidFill>
                  <a:srgbClr val="008000"/>
                </a:solidFill>
              </a:rPr>
              <a:t>Denis Boivin </a:t>
            </a:r>
            <a:r>
              <a:rPr lang="fr-FR" sz="1200" i="1" dirty="0">
                <a:solidFill>
                  <a:srgbClr val="008000"/>
                </a:solidFill>
              </a:rPr>
              <a:t>(retraité </a:t>
            </a:r>
            <a:r>
              <a:rPr lang="fr-FR" sz="1200" i="1" dirty="0" err="1">
                <a:solidFill>
                  <a:srgbClr val="008000"/>
                </a:solidFill>
              </a:rPr>
              <a:t>Onera</a:t>
            </a:r>
            <a:r>
              <a:rPr lang="fr-FR" sz="1200" i="1" dirty="0">
                <a:solidFill>
                  <a:srgbClr val="008000"/>
                </a:solidFill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secrétaires adjointes :	</a:t>
            </a:r>
            <a:r>
              <a:rPr lang="fr-FR" sz="1400" dirty="0" err="1">
                <a:solidFill>
                  <a:srgbClr val="008000"/>
                </a:solidFill>
              </a:rPr>
              <a:t>Marie-Éline</a:t>
            </a:r>
            <a:r>
              <a:rPr lang="fr-FR" sz="1400" dirty="0">
                <a:solidFill>
                  <a:srgbClr val="008000"/>
                </a:solidFill>
              </a:rPr>
              <a:t> Couturier </a:t>
            </a:r>
            <a:r>
              <a:rPr lang="fr-FR" sz="1200" i="1" dirty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	Imène Estève </a:t>
            </a:r>
            <a:r>
              <a:rPr lang="fr-FR" sz="1200" i="1" dirty="0">
                <a:solidFill>
                  <a:srgbClr val="008000"/>
                </a:solidFill>
              </a:rPr>
              <a:t>(CNRS, Sorbonne Université Paris)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200" i="1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webmaster :</a:t>
            </a:r>
            <a:r>
              <a:rPr lang="fr-FR" sz="1200" i="1" dirty="0">
                <a:solidFill>
                  <a:srgbClr val="008000"/>
                </a:solidFill>
              </a:rPr>
              <a:t>	</a:t>
            </a:r>
            <a:r>
              <a:rPr lang="fr-FR" sz="1400" dirty="0">
                <a:solidFill>
                  <a:srgbClr val="008000"/>
                </a:solidFill>
              </a:rPr>
              <a:t>Fabrice </a:t>
            </a:r>
            <a:r>
              <a:rPr lang="fr-FR" sz="1400" dirty="0" err="1">
                <a:solidFill>
                  <a:srgbClr val="008000"/>
                </a:solidFill>
              </a:rPr>
              <a:t>Gaslain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</a:t>
            </a:r>
            <a:r>
              <a:rPr lang="fr-FR" sz="1200" i="1" dirty="0" err="1">
                <a:solidFill>
                  <a:srgbClr val="008000"/>
                </a:solidFill>
              </a:rPr>
              <a:t>MinesParistech</a:t>
            </a:r>
            <a:r>
              <a:rPr lang="fr-FR" sz="1200" i="1" dirty="0">
                <a:solidFill>
                  <a:srgbClr val="008000"/>
                </a:solidFill>
              </a:rPr>
              <a:t> 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400" dirty="0">
                <a:solidFill>
                  <a:srgbClr val="008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209183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611560" y="1772816"/>
            <a:ext cx="7920880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Denis Boivin (retraité </a:t>
            </a:r>
            <a:r>
              <a:rPr lang="fr-FR" sz="1400" dirty="0" err="1">
                <a:solidFill>
                  <a:srgbClr val="008000"/>
                </a:solidFill>
              </a:rPr>
              <a:t>Onera</a:t>
            </a:r>
            <a:r>
              <a:rPr lang="fr-FR" sz="1400" dirty="0">
                <a:solidFill>
                  <a:srgbClr val="008000"/>
                </a:solidFill>
              </a:rPr>
              <a:t>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François Brisset  (CNRS, Université Paris Sud)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Emmanuel </a:t>
            </a:r>
            <a:r>
              <a:rPr lang="fr-FR" sz="1400" dirty="0" err="1">
                <a:solidFill>
                  <a:srgbClr val="008000"/>
                </a:solidFill>
              </a:rPr>
              <a:t>Cadel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(Université de Rouen)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8000"/>
                </a:solidFill>
              </a:rPr>
              <a:t>Marie-Éline</a:t>
            </a:r>
            <a:r>
              <a:rPr lang="fr-FR" sz="1400" dirty="0">
                <a:solidFill>
                  <a:srgbClr val="008000"/>
                </a:solidFill>
              </a:rPr>
              <a:t> Couturier (SFC)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Imène Estève (CNRS, Sorbonne Université Paris)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Fabrice </a:t>
            </a:r>
            <a:r>
              <a:rPr lang="fr-FR" sz="1400" dirty="0" err="1">
                <a:solidFill>
                  <a:srgbClr val="008000"/>
                </a:solidFill>
              </a:rPr>
              <a:t>Gaslain</a:t>
            </a:r>
            <a:r>
              <a:rPr lang="fr-FR" sz="1400" dirty="0">
                <a:solidFill>
                  <a:srgbClr val="008000"/>
                </a:solidFill>
              </a:rPr>
              <a:t> (CNRS, </a:t>
            </a:r>
            <a:r>
              <a:rPr lang="fr-FR" sz="1400" dirty="0" err="1">
                <a:solidFill>
                  <a:srgbClr val="008000"/>
                </a:solidFill>
              </a:rPr>
              <a:t>MinesParistech</a:t>
            </a:r>
            <a:r>
              <a:rPr lang="fr-FR" sz="1400" dirty="0">
                <a:solidFill>
                  <a:srgbClr val="008000"/>
                </a:solidFill>
              </a:rPr>
              <a:t> Evry)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Christine Gendarme (IJL Nancy)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Philippe </a:t>
            </a:r>
            <a:r>
              <a:rPr lang="fr-FR" sz="1400" dirty="0" err="1">
                <a:solidFill>
                  <a:srgbClr val="008000"/>
                </a:solidFill>
              </a:rPr>
              <a:t>Hallegot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(L’</a:t>
            </a:r>
            <a:r>
              <a:rPr lang="fr-FR" sz="1400" i="1" dirty="0" err="1">
                <a:solidFill>
                  <a:srgbClr val="008000"/>
                </a:solidFill>
              </a:rPr>
              <a:t>Oreal</a:t>
            </a:r>
            <a:r>
              <a:rPr lang="fr-FR" sz="1400" i="1" dirty="0">
                <a:solidFill>
                  <a:srgbClr val="008000"/>
                </a:solidFill>
              </a:rPr>
              <a:t>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Alain </a:t>
            </a:r>
            <a:r>
              <a:rPr lang="fr-FR" sz="1400" dirty="0" err="1">
                <a:solidFill>
                  <a:srgbClr val="008000"/>
                </a:solidFill>
              </a:rPr>
              <a:t>Jadin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(CERTECH)</a:t>
            </a:r>
            <a:endParaRPr lang="fr-FR" sz="1400" dirty="0">
              <a:solidFill>
                <a:srgbClr val="008000"/>
              </a:solidFill>
            </a:endParaRP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Philippe </a:t>
            </a:r>
            <a:r>
              <a:rPr lang="fr-FR" sz="1400" dirty="0" err="1">
                <a:solidFill>
                  <a:srgbClr val="008000"/>
                </a:solidFill>
              </a:rPr>
              <a:t>Jonnard</a:t>
            </a:r>
            <a:r>
              <a:rPr lang="fr-FR" sz="1400" dirty="0">
                <a:solidFill>
                  <a:srgbClr val="008000"/>
                </a:solidFill>
              </a:rPr>
              <a:t> (CNRS, Sorbonne Université Paris)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Christian Mathieu </a:t>
            </a:r>
            <a:r>
              <a:rPr lang="fr-FR" sz="1400" i="1" dirty="0">
                <a:solidFill>
                  <a:srgbClr val="008000"/>
                </a:solidFill>
              </a:rPr>
              <a:t>(Université d’Artois)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Sébastien </a:t>
            </a:r>
            <a:r>
              <a:rPr lang="fr-FR" sz="1400" dirty="0" err="1">
                <a:solidFill>
                  <a:srgbClr val="008000"/>
                </a:solidFill>
              </a:rPr>
              <a:t>Pairis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(CNRS, Institut Néel Grenoble)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Monique </a:t>
            </a:r>
            <a:r>
              <a:rPr lang="fr-FR" sz="1400" dirty="0" err="1">
                <a:solidFill>
                  <a:srgbClr val="008000"/>
                </a:solidFill>
              </a:rPr>
              <a:t>Repoux</a:t>
            </a:r>
            <a:r>
              <a:rPr lang="fr-FR" sz="1400" dirty="0">
                <a:solidFill>
                  <a:srgbClr val="008000"/>
                </a:solidFill>
              </a:rPr>
              <a:t> (retraitée CNRS, </a:t>
            </a:r>
            <a:r>
              <a:rPr lang="fr-FR" sz="1400" dirty="0" err="1">
                <a:solidFill>
                  <a:srgbClr val="008000"/>
                </a:solidFill>
              </a:rPr>
              <a:t>MinesParistech</a:t>
            </a:r>
            <a:r>
              <a:rPr lang="fr-FR" sz="1400" dirty="0">
                <a:solidFill>
                  <a:srgbClr val="008000"/>
                </a:solidFill>
              </a:rPr>
              <a:t> 06)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Florence </a:t>
            </a:r>
            <a:r>
              <a:rPr lang="fr-FR" sz="1400" dirty="0" err="1">
                <a:solidFill>
                  <a:srgbClr val="008000"/>
                </a:solidFill>
              </a:rPr>
              <a:t>Robaut</a:t>
            </a:r>
            <a:r>
              <a:rPr lang="fr-FR" sz="1400" dirty="0">
                <a:solidFill>
                  <a:srgbClr val="008000"/>
                </a:solidFill>
              </a:rPr>
              <a:t>  (</a:t>
            </a:r>
            <a:r>
              <a:rPr lang="fr-FR" sz="1400" dirty="0" err="1">
                <a:solidFill>
                  <a:srgbClr val="008000"/>
                </a:solidFill>
              </a:rPr>
              <a:t>SIMaP</a:t>
            </a:r>
            <a:r>
              <a:rPr lang="fr-FR" sz="1400" dirty="0">
                <a:solidFill>
                  <a:srgbClr val="008000"/>
                </a:solidFill>
              </a:rPr>
              <a:t>,, Grenoble INP)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Jacky </a:t>
            </a:r>
            <a:r>
              <a:rPr lang="fr-FR" sz="1400" dirty="0" err="1">
                <a:solidFill>
                  <a:srgbClr val="008000"/>
                </a:solidFill>
              </a:rPr>
              <a:t>Ruste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(retraité EDF)</a:t>
            </a:r>
            <a:endParaRPr lang="fr-FR" sz="1400" dirty="0">
              <a:solidFill>
                <a:srgbClr val="008000"/>
              </a:solidFill>
            </a:endParaRP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Guillaume </a:t>
            </a:r>
            <a:r>
              <a:rPr lang="fr-FR" sz="1400" dirty="0" err="1">
                <a:solidFill>
                  <a:srgbClr val="008000"/>
                </a:solidFill>
              </a:rPr>
              <a:t>Wille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(BRGM)</a:t>
            </a:r>
          </a:p>
          <a:p>
            <a:pPr eaLnBrk="1" hangingPunct="1">
              <a:lnSpc>
                <a:spcPct val="120000"/>
              </a:lnSpc>
            </a:pPr>
            <a:endParaRPr lang="fr-FR" sz="1400" i="1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67544" y="764704"/>
            <a:ext cx="8280920" cy="8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dirty="0">
                <a:solidFill>
                  <a:srgbClr val="008000"/>
                </a:solidFill>
                <a:latin typeface="Arial Black" pitchFamily="34" charset="0"/>
              </a:rPr>
              <a:t>Se présentent au Conseil d’Administration 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A8D9B3-EDFE-4B02-B8DD-323CDE4A2C2C}"/>
              </a:ext>
            </a:extLst>
          </p:cNvPr>
          <p:cNvSpPr/>
          <p:nvPr/>
        </p:nvSpPr>
        <p:spPr>
          <a:xfrm>
            <a:off x="1718810" y="59439"/>
            <a:ext cx="5778388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u="sng" dirty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F7A98CB-C9C4-4F57-8978-ABBBC2A3E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785" y="6154928"/>
            <a:ext cx="6480428" cy="50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MERCI POUR VOTRE PARTICIPATION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6B2FF-8814-4CD9-8B01-1BF5D3CCA2E9}"/>
              </a:ext>
            </a:extLst>
          </p:cNvPr>
          <p:cNvSpPr/>
          <p:nvPr/>
        </p:nvSpPr>
        <p:spPr>
          <a:xfrm rot="20481219">
            <a:off x="2321254" y="2962392"/>
            <a:ext cx="4501490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>
                <a:ln w="11430"/>
                <a:solidFill>
                  <a:srgbClr val="AC03B9"/>
                </a:solidFill>
              </a:rPr>
              <a:t>Approbation du CA ?</a:t>
            </a:r>
          </a:p>
        </p:txBody>
      </p:sp>
    </p:spTree>
    <p:extLst>
      <p:ext uri="{BB962C8B-B14F-4D97-AF65-F5344CB8AC3E}">
        <p14:creationId xmlns:p14="http://schemas.microsoft.com/office/powerpoint/2010/main" val="3329420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14214" y="1272914"/>
            <a:ext cx="8640960" cy="46860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Aft>
                <a:spcPts val="2400"/>
              </a:spcAft>
            </a:pPr>
            <a:r>
              <a:rPr lang="fr-FR" sz="2000" b="1" dirty="0">
                <a:solidFill>
                  <a:srgbClr val="008000"/>
                </a:solidFill>
              </a:rPr>
              <a:t>       </a:t>
            </a:r>
            <a:r>
              <a:rPr lang="fr-FR" sz="2000" b="1" u="sng" dirty="0">
                <a:solidFill>
                  <a:srgbClr val="008000"/>
                </a:solidFill>
              </a:rPr>
              <a:t>Prochains rendez-vous GN-MEBA</a:t>
            </a:r>
            <a:endParaRPr lang="fr-FR" sz="2000" b="1" dirty="0">
              <a:solidFill>
                <a:srgbClr val="008000"/>
              </a:solidFill>
            </a:endParaRPr>
          </a:p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8000"/>
                </a:solidFill>
              </a:rPr>
              <a:t> du 30 Juin au 5 Juillet 2024 </a:t>
            </a:r>
            <a:br>
              <a:rPr lang="fr-FR" b="1" dirty="0">
                <a:solidFill>
                  <a:srgbClr val="008000"/>
                </a:solidFill>
              </a:rPr>
            </a:br>
            <a:r>
              <a:rPr lang="fr-FR" b="1" dirty="0">
                <a:solidFill>
                  <a:srgbClr val="008000"/>
                </a:solidFill>
              </a:rPr>
              <a:t>       		Ecole d’été à NANCY</a:t>
            </a:r>
            <a:br>
              <a:rPr lang="fr-FR" b="1" dirty="0">
                <a:solidFill>
                  <a:srgbClr val="008000"/>
                </a:solidFill>
              </a:rPr>
            </a:br>
            <a:r>
              <a:rPr lang="fr-FR" b="1" dirty="0">
                <a:solidFill>
                  <a:srgbClr val="008000"/>
                </a:solidFill>
              </a:rPr>
              <a:t>            </a:t>
            </a:r>
            <a:br>
              <a:rPr lang="fr-FR" b="1" dirty="0">
                <a:solidFill>
                  <a:srgbClr val="008000"/>
                </a:solidFill>
              </a:rPr>
            </a:br>
            <a:r>
              <a:rPr lang="fr-FR" b="1" dirty="0">
                <a:solidFill>
                  <a:srgbClr val="008000"/>
                </a:solidFill>
              </a:rPr>
              <a:t>  Les pré-inscriptions sont ouvertes !</a:t>
            </a:r>
            <a:br>
              <a:rPr lang="fr-FR" b="1" dirty="0">
                <a:solidFill>
                  <a:srgbClr val="008000"/>
                </a:solidFill>
              </a:rPr>
            </a:br>
            <a:br>
              <a:rPr lang="fr-FR" b="1" dirty="0">
                <a:solidFill>
                  <a:srgbClr val="008000"/>
                </a:solidFill>
              </a:rPr>
            </a:br>
            <a:br>
              <a:rPr lang="fr-FR" b="1" dirty="0">
                <a:solidFill>
                  <a:srgbClr val="008000"/>
                </a:solidFill>
              </a:rPr>
            </a:br>
            <a:br>
              <a:rPr lang="fr-FR" b="1" dirty="0">
                <a:solidFill>
                  <a:srgbClr val="008000"/>
                </a:solidFill>
              </a:rPr>
            </a:br>
            <a:br>
              <a:rPr lang="fr-FR" b="1" dirty="0">
                <a:solidFill>
                  <a:srgbClr val="008000"/>
                </a:solidFill>
              </a:rPr>
            </a:br>
            <a:r>
              <a:rPr lang="fr-FR" b="1" dirty="0">
                <a:solidFill>
                  <a:srgbClr val="008000"/>
                </a:solidFill>
              </a:rPr>
              <a:t>       </a:t>
            </a:r>
            <a:r>
              <a:rPr lang="fr-FR" dirty="0">
                <a:solidFill>
                  <a:srgbClr val="008000"/>
                </a:solidFill>
              </a:rPr>
              <a:t>Pas de réunion de Printemps</a:t>
            </a:r>
            <a:endParaRPr lang="fr-FR" b="1" dirty="0">
              <a:solidFill>
                <a:srgbClr val="008000"/>
              </a:solidFill>
            </a:endParaRPr>
          </a:p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8000"/>
                </a:solidFill>
              </a:rPr>
              <a:t> Décembre 2024 à Paris - Jussieu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575" y="6302427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3333FF"/>
                </a:solidFill>
              </a:rPr>
              <a:t>http://www.gn-meba.org</a:t>
            </a:r>
            <a:r>
              <a:rPr lang="fr-FR" dirty="0">
                <a:solidFill>
                  <a:srgbClr val="3333FF"/>
                </a:solidFill>
              </a:rPr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7"/>
          <a:stretch/>
        </p:blipFill>
        <p:spPr>
          <a:xfrm>
            <a:off x="5580276" y="1296978"/>
            <a:ext cx="3262866" cy="38842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B7A1B6-C8EF-4D84-915A-53257CC6ABA4}"/>
              </a:ext>
            </a:extLst>
          </p:cNvPr>
          <p:cNvSpPr txBox="1"/>
          <p:nvPr/>
        </p:nvSpPr>
        <p:spPr>
          <a:xfrm>
            <a:off x="6146011" y="5261920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Ecole ouverte</a:t>
            </a:r>
          </a:p>
          <a:p>
            <a:r>
              <a:rPr lang="fr-FR" dirty="0">
                <a:solidFill>
                  <a:srgbClr val="FF0000"/>
                </a:solidFill>
              </a:rPr>
              <a:t>à toutes et à tous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FD7DB-A16E-42E4-AF25-668E48E4D253}"/>
              </a:ext>
            </a:extLst>
          </p:cNvPr>
          <p:cNvSpPr/>
          <p:nvPr/>
        </p:nvSpPr>
        <p:spPr>
          <a:xfrm>
            <a:off x="5665375" y="6095037"/>
            <a:ext cx="2915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Numéro de déclaration </a:t>
            </a:r>
          </a:p>
          <a:p>
            <a:pPr algn="ctr"/>
            <a:r>
              <a:rPr lang="fr-FR" dirty="0"/>
              <a:t>d’activité de formation</a:t>
            </a:r>
          </a:p>
        </p:txBody>
      </p:sp>
    </p:spTree>
    <p:extLst>
      <p:ext uri="{BB962C8B-B14F-4D97-AF65-F5344CB8AC3E}">
        <p14:creationId xmlns:p14="http://schemas.microsoft.com/office/powerpoint/2010/main" val="391001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472540" y="1919845"/>
            <a:ext cx="631480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de décembre 2022 à décembre 2023</a:t>
            </a:r>
          </a:p>
        </p:txBody>
      </p:sp>
      <p:sp>
        <p:nvSpPr>
          <p:cNvPr id="2" name="Nuage 1">
            <a:extLst>
              <a:ext uri="{FF2B5EF4-FFF2-40B4-BE49-F238E27FC236}">
                <a16:creationId xmlns:a16="http://schemas.microsoft.com/office/drawing/2014/main" id="{9DB30FDE-7A7A-4A69-AE76-38F2565617CA}"/>
              </a:ext>
            </a:extLst>
          </p:cNvPr>
          <p:cNvSpPr/>
          <p:nvPr/>
        </p:nvSpPr>
        <p:spPr>
          <a:xfrm>
            <a:off x="3022269" y="4005064"/>
            <a:ext cx="3215351" cy="2232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Merci aux Membres du Conseil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6378961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Les Journées Pédagogiques des 1 et 2 décembre 2022</a:t>
            </a:r>
            <a:endParaRPr lang="fr-FR" sz="1600" dirty="0">
              <a:cs typeface="Times New Roman" pitchFamily="18" charset="0"/>
            </a:endParaRP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107503" y="5589240"/>
            <a:ext cx="8928992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cs typeface="Times New Roman" pitchFamily="18" charset="0"/>
              </a:rPr>
              <a:t>13 exposés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cs typeface="Times New Roman" pitchFamily="18" charset="0"/>
              </a:rPr>
              <a:t>158 membres inscrits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cs typeface="Times New Roman" pitchFamily="18" charset="0"/>
              </a:rPr>
              <a:t>18 stands « constructeurs » au </a:t>
            </a:r>
            <a:r>
              <a:rPr lang="fr-FR" u="sng" dirty="0">
                <a:cs typeface="Times New Roman" pitchFamily="18" charset="0"/>
              </a:rPr>
              <a:t>Centre International de Conférences de Jussieu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3979" y="1444572"/>
            <a:ext cx="89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se sont tenues en présentiel à Paris - Jussieu avec pour thème :</a:t>
            </a:r>
          </a:p>
          <a:p>
            <a:pPr algn="ctr"/>
            <a:r>
              <a:rPr lang="fr-FR" sz="1400" b="1" dirty="0"/>
              <a:t>" Principe, apport et mise en œuvre de l'imagerie au MEB" </a:t>
            </a:r>
            <a:r>
              <a:rPr lang="fr-FR" sz="1400" dirty="0"/>
              <a:t> </a:t>
            </a:r>
            <a:r>
              <a:rPr lang="fr-FR" sz="1400" b="1" dirty="0"/>
              <a:t> </a:t>
            </a: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/>
          <a:stretch/>
        </p:blipFill>
        <p:spPr>
          <a:xfrm>
            <a:off x="5073389" y="2369926"/>
            <a:ext cx="3818995" cy="2429108"/>
          </a:xfrm>
          <a:prstGeom prst="rect">
            <a:avLst/>
          </a:prstGeom>
        </p:spPr>
      </p:pic>
      <p:sp>
        <p:nvSpPr>
          <p:cNvPr id="6" name="Nuage 5">
            <a:extLst>
              <a:ext uri="{FF2B5EF4-FFF2-40B4-BE49-F238E27FC236}">
                <a16:creationId xmlns:a16="http://schemas.microsoft.com/office/drawing/2014/main" id="{9818652C-EB0D-4456-B604-B92A03E757B3}"/>
              </a:ext>
            </a:extLst>
          </p:cNvPr>
          <p:cNvSpPr/>
          <p:nvPr/>
        </p:nvSpPr>
        <p:spPr>
          <a:xfrm>
            <a:off x="6478956" y="94933"/>
            <a:ext cx="2555776" cy="13269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Merci aux Constructeurs</a:t>
            </a:r>
          </a:p>
        </p:txBody>
      </p:sp>
      <p:pic>
        <p:nvPicPr>
          <p:cNvPr id="13" name="Picture 3" descr="gn_meba_sfp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" y="115887"/>
            <a:ext cx="5752942" cy="8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6C3CF53-BE7D-4C5F-8A57-03F4B842B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" y="1963055"/>
            <a:ext cx="4774444" cy="358083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48DD959-090C-463B-A3B1-5CE6E8AEC6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9" b="20385"/>
          <a:stretch/>
        </p:blipFill>
        <p:spPr>
          <a:xfrm>
            <a:off x="1979712" y="4360016"/>
            <a:ext cx="6704886" cy="14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4832" y="1167813"/>
            <a:ext cx="8670499" cy="12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/>
              <a:t> Les Journées de « Printemps »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 dirty="0"/>
              <a:t>ont eu lieu à ROUEN les 5 et 6 Juillet 2023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1400" i="1" dirty="0"/>
              <a:t>dans les locaux de l’UFR Sciences et Techniques du Technopole du </a:t>
            </a:r>
            <a:r>
              <a:rPr lang="fr-FR" sz="1400" i="1" dirty="0" err="1"/>
              <a:t>Madrillet</a:t>
            </a:r>
            <a:r>
              <a:rPr lang="fr-FR" sz="1400" i="1" dirty="0"/>
              <a:t>, Saint-Étienne-du-Rouvray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sz="1600" dirty="0"/>
              <a:t>en parallèle avec le 18</a:t>
            </a:r>
            <a:r>
              <a:rPr lang="fr-FR" sz="1600" baseline="30000" dirty="0"/>
              <a:t>ème</a:t>
            </a:r>
            <a:r>
              <a:rPr lang="fr-FR" sz="1600" dirty="0"/>
              <a:t> colloque de la Société Française des Microscopies (</a:t>
            </a:r>
            <a:r>
              <a:rPr lang="fr-FR" sz="1600" dirty="0" err="1"/>
              <a:t>Sf</a:t>
            </a:r>
            <a:r>
              <a:rPr lang="fr-FR" sz="1600" dirty="0"/>
              <a:t>µ)</a:t>
            </a: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" y="115887"/>
            <a:ext cx="5752942" cy="8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4832" y="6014759"/>
            <a:ext cx="8844054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cs typeface="Times New Roman" pitchFamily="18" charset="0"/>
              </a:rPr>
              <a:t>14 exposés, et une session en commun avec la </a:t>
            </a:r>
            <a:r>
              <a:rPr lang="fr-FR" dirty="0" err="1">
                <a:cs typeface="Times New Roman" pitchFamily="18" charset="0"/>
              </a:rPr>
              <a:t>Sfmu</a:t>
            </a:r>
            <a:r>
              <a:rPr lang="fr-FR" dirty="0">
                <a:cs typeface="Times New Roman" pitchFamily="18" charset="0"/>
              </a:rPr>
              <a:t>-matériaux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cs typeface="Times New Roman" pitchFamily="18" charset="0"/>
              </a:rPr>
              <a:t>Visite des équipements du Groupe de Physique des Matériaux (GPM)</a:t>
            </a:r>
          </a:p>
        </p:txBody>
      </p:sp>
      <p:sp>
        <p:nvSpPr>
          <p:cNvPr id="9" name="Nuage 8">
            <a:extLst>
              <a:ext uri="{FF2B5EF4-FFF2-40B4-BE49-F238E27FC236}">
                <a16:creationId xmlns:a16="http://schemas.microsoft.com/office/drawing/2014/main" id="{85FA551C-DFDD-47F4-8AB1-F321F19360A2}"/>
              </a:ext>
            </a:extLst>
          </p:cNvPr>
          <p:cNvSpPr/>
          <p:nvPr/>
        </p:nvSpPr>
        <p:spPr>
          <a:xfrm>
            <a:off x="6516215" y="221240"/>
            <a:ext cx="2352301" cy="14075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Merci à Emmanuel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0D103DE-7677-4F4E-B3A9-4BCD9E845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3237" r="-6496" b="18620"/>
          <a:stretch/>
        </p:blipFill>
        <p:spPr bwMode="auto">
          <a:xfrm>
            <a:off x="134832" y="2451754"/>
            <a:ext cx="4896543" cy="192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ACB4F4-1C4B-4ECC-8608-32637235E2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 r="25093"/>
          <a:stretch/>
        </p:blipFill>
        <p:spPr>
          <a:xfrm rot="5400000">
            <a:off x="6019563" y="2989957"/>
            <a:ext cx="3193439" cy="272520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B4CD43-4308-4D08-9079-322397C0C9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28040" r="5330" b="16583"/>
          <a:stretch/>
        </p:blipFill>
        <p:spPr>
          <a:xfrm>
            <a:off x="2310002" y="4058806"/>
            <a:ext cx="3774166" cy="19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42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4F93646-0206-43CD-A79F-C2FAEA7A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6" y="1970613"/>
            <a:ext cx="8841791" cy="41226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9409" y="1603377"/>
            <a:ext cx="3155825" cy="601256"/>
          </a:xfrm>
        </p:spPr>
        <p:txBody>
          <a:bodyPr>
            <a:noAutofit/>
          </a:bodyPr>
          <a:lstStyle/>
          <a:p>
            <a:r>
              <a:rPr lang="fr-FR" sz="2000" dirty="0"/>
              <a:t>Sondage équipements</a:t>
            </a:r>
            <a:br>
              <a:rPr lang="fr-FR" sz="2000" dirty="0"/>
            </a:br>
            <a:r>
              <a:rPr lang="fr-FR" sz="2000" dirty="0"/>
              <a:t>toute l’année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F56B4FA-F33E-4ED7-897D-01ECDDE9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157" y="1681682"/>
            <a:ext cx="4661324" cy="4945014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553E610-9E7C-47A7-B5AD-E116989F6059}"/>
              </a:ext>
            </a:extLst>
          </p:cNvPr>
          <p:cNvCxnSpPr>
            <a:cxnSpLocks/>
          </p:cNvCxnSpPr>
          <p:nvPr/>
        </p:nvCxnSpPr>
        <p:spPr>
          <a:xfrm>
            <a:off x="2842259" y="4366671"/>
            <a:ext cx="10711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F05FA649-C172-4038-85A8-812FB5620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059" y="6093296"/>
            <a:ext cx="838200" cy="533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4A4809-CA47-45BB-A802-3ED22579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97" y="6159904"/>
            <a:ext cx="900414" cy="400184"/>
          </a:xfrm>
          <a:prstGeom prst="rect">
            <a:avLst/>
          </a:prstGeom>
        </p:spPr>
      </p:pic>
      <p:pic>
        <p:nvPicPr>
          <p:cNvPr id="10" name="Picture 3" descr="gn_meba_sfp_">
            <a:extLst>
              <a:ext uri="{FF2B5EF4-FFF2-40B4-BE49-F238E27FC236}">
                <a16:creationId xmlns:a16="http://schemas.microsoft.com/office/drawing/2014/main" id="{A6F2EF6D-E0EC-45C2-AB21-7B5BE46B9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958"/>
            <a:ext cx="655272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uage 10">
            <a:extLst>
              <a:ext uri="{FF2B5EF4-FFF2-40B4-BE49-F238E27FC236}">
                <a16:creationId xmlns:a16="http://schemas.microsoft.com/office/drawing/2014/main" id="{B58E097D-F945-4657-8706-12D6AD5900F6}"/>
              </a:ext>
            </a:extLst>
          </p:cNvPr>
          <p:cNvSpPr/>
          <p:nvPr/>
        </p:nvSpPr>
        <p:spPr>
          <a:xfrm>
            <a:off x="6612187" y="744940"/>
            <a:ext cx="2352301" cy="14075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Merci à Sébastien</a:t>
            </a:r>
          </a:p>
        </p:txBody>
      </p:sp>
    </p:spTree>
    <p:extLst>
      <p:ext uri="{BB962C8B-B14F-4D97-AF65-F5344CB8AC3E}">
        <p14:creationId xmlns:p14="http://schemas.microsoft.com/office/powerpoint/2010/main" val="3608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09"/>
    </mc:Choice>
    <mc:Fallback xmlns="">
      <p:transition spd="slow" advTm="57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14214" y="1272914"/>
            <a:ext cx="8640960" cy="46860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Aft>
                <a:spcPts val="2400"/>
              </a:spcAft>
            </a:pP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9712" y="1553816"/>
            <a:ext cx="4932461" cy="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fr-FR" sz="1600" b="1" dirty="0">
                <a:solidFill>
                  <a:srgbClr val="008000"/>
                </a:solidFill>
              </a:rPr>
              <a:t>Chapitre GN-MEBA du livre des 150 ans SFP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C1C4E15-D910-4E2B-BD2D-EE5A27CE9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1" y="2070873"/>
            <a:ext cx="5607308" cy="286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3525" lvl="1" indent="-263525" eaLnBrk="1" hangingPunct="1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fr-FR" sz="1600" dirty="0">
                <a:solidFill>
                  <a:srgbClr val="008000"/>
                </a:solidFill>
                <a:latin typeface="+mn-lt"/>
              </a:rPr>
              <a:t>Introduction</a:t>
            </a:r>
          </a:p>
          <a:p>
            <a:pPr marL="263525" lvl="1" indent="-263525" eaLnBrk="1" hangingPunct="1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fr-FR" sz="1600" dirty="0">
                <a:solidFill>
                  <a:srgbClr val="008000"/>
                </a:solidFill>
                <a:latin typeface="+mn-lt"/>
              </a:rPr>
              <a:t>Raimond Castaing et la microsonde électronique</a:t>
            </a:r>
          </a:p>
          <a:p>
            <a:pPr marL="263525" lvl="1" indent="-263525" eaLnBrk="1" hangingPunct="1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fr-FR" sz="1600" dirty="0">
                <a:solidFill>
                  <a:srgbClr val="008000"/>
                </a:solidFill>
                <a:latin typeface="+mn-lt"/>
              </a:rPr>
              <a:t>L’analyse quantitative</a:t>
            </a:r>
          </a:p>
          <a:p>
            <a:pPr marL="263525" lvl="1" indent="-263525" eaLnBrk="1" hangingPunct="1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fr-FR" sz="1600" dirty="0">
                <a:solidFill>
                  <a:srgbClr val="008000"/>
                </a:solidFill>
                <a:latin typeface="+mn-lt"/>
              </a:rPr>
              <a:t>Le SIMS</a:t>
            </a:r>
          </a:p>
          <a:p>
            <a:pPr marL="263525" lvl="1" indent="-263525" eaLnBrk="1" hangingPunct="1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fr-FR" sz="1600" dirty="0">
                <a:solidFill>
                  <a:srgbClr val="008000"/>
                </a:solidFill>
                <a:latin typeface="+mn-lt"/>
              </a:rPr>
              <a:t>La sonde atomique</a:t>
            </a:r>
          </a:p>
          <a:p>
            <a:pPr marL="263525" lvl="1" indent="-263525" eaLnBrk="1" hangingPunct="1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fr-FR" sz="1600" dirty="0">
                <a:solidFill>
                  <a:srgbClr val="008000"/>
                </a:solidFill>
                <a:latin typeface="+mn-lt"/>
              </a:rPr>
              <a:t>Quelques mots sur les premiers développements concernant les sources ioniques</a:t>
            </a: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endParaRPr lang="fr-FR" sz="14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53262" y="6140821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3333FF"/>
                </a:solidFill>
              </a:rPr>
              <a:t>https://www.sfpnet.fr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71C6B9-7DF6-4467-9B18-F5560237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20337"/>
            <a:ext cx="3263798" cy="36972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67A497-2BC0-41BB-8C61-4BCD20443983}"/>
              </a:ext>
            </a:extLst>
          </p:cNvPr>
          <p:cNvSpPr/>
          <p:nvPr/>
        </p:nvSpPr>
        <p:spPr>
          <a:xfrm>
            <a:off x="5428517" y="6140821"/>
            <a:ext cx="359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https://laboutique.edpsciences.fr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9D9B1C-9D75-4E02-A323-91553BF5CEA2}"/>
              </a:ext>
            </a:extLst>
          </p:cNvPr>
          <p:cNvSpPr txBox="1"/>
          <p:nvPr/>
        </p:nvSpPr>
        <p:spPr>
          <a:xfrm>
            <a:off x="731185" y="4775814"/>
            <a:ext cx="4070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Beaucoup d’évènements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sont proposés cette année 2023-2024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https://anneedelaphysique.cnrs.fr/</a:t>
            </a:r>
          </a:p>
        </p:txBody>
      </p:sp>
    </p:spTree>
    <p:extLst>
      <p:ext uri="{BB962C8B-B14F-4D97-AF65-F5344CB8AC3E}">
        <p14:creationId xmlns:p14="http://schemas.microsoft.com/office/powerpoint/2010/main" val="5345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24128" y="2747512"/>
            <a:ext cx="2572035" cy="10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/>
              <a:t> En préparation :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 dirty="0"/>
              <a:t>la prochaine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 dirty="0"/>
              <a:t>école d’été à Nancy !</a:t>
            </a:r>
            <a:endParaRPr lang="fr-FR" dirty="0"/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" y="115887"/>
            <a:ext cx="5752942" cy="8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uage 8">
            <a:extLst>
              <a:ext uri="{FF2B5EF4-FFF2-40B4-BE49-F238E27FC236}">
                <a16:creationId xmlns:a16="http://schemas.microsoft.com/office/drawing/2014/main" id="{85FA551C-DFDD-47F4-8AB1-F321F19360A2}"/>
              </a:ext>
            </a:extLst>
          </p:cNvPr>
          <p:cNvSpPr/>
          <p:nvPr/>
        </p:nvSpPr>
        <p:spPr>
          <a:xfrm>
            <a:off x="6012160" y="283548"/>
            <a:ext cx="2945566" cy="22813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Merci à Christine,</a:t>
            </a:r>
          </a:p>
          <a:p>
            <a:pPr algn="ctr"/>
            <a:r>
              <a:rPr lang="fr-FR" dirty="0"/>
              <a:t>à tous les membres du CA</a:t>
            </a:r>
          </a:p>
          <a:p>
            <a:pPr algn="ctr"/>
            <a:r>
              <a:rPr lang="fr-FR" dirty="0"/>
              <a:t>et à tous les locaux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0"/>
          <a:stretch/>
        </p:blipFill>
        <p:spPr>
          <a:xfrm>
            <a:off x="646906" y="1124744"/>
            <a:ext cx="4265997" cy="51853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2C45C4-ABFC-4244-B695-5F5500F428A9}"/>
              </a:ext>
            </a:extLst>
          </p:cNvPr>
          <p:cNvSpPr txBox="1"/>
          <p:nvPr/>
        </p:nvSpPr>
        <p:spPr>
          <a:xfrm>
            <a:off x="5316986" y="3989129"/>
            <a:ext cx="3640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Réunion avec les fournisseurs</a:t>
            </a:r>
          </a:p>
          <a:p>
            <a:r>
              <a:rPr lang="fr-FR" dirty="0"/>
              <a:t>Réunion sur place</a:t>
            </a:r>
          </a:p>
          <a:p>
            <a:r>
              <a:rPr lang="fr-FR" dirty="0"/>
              <a:t>Réunion en présentiel/</a:t>
            </a:r>
            <a:r>
              <a:rPr lang="fr-FR" dirty="0" err="1"/>
              <a:t>visio</a:t>
            </a:r>
            <a:r>
              <a:rPr lang="fr-FR" dirty="0"/>
              <a:t>.</a:t>
            </a:r>
          </a:p>
          <a:p>
            <a:r>
              <a:rPr lang="fr-FR" dirty="0"/>
              <a:t>Préparation des cours/TD</a:t>
            </a:r>
          </a:p>
          <a:p>
            <a:r>
              <a:rPr lang="fr-FR" dirty="0"/>
              <a:t>Toute l’organisation locale</a:t>
            </a:r>
          </a:p>
          <a:p>
            <a:pPr marL="285750" indent="-285750">
              <a:buFontTx/>
              <a:buChar char="-"/>
            </a:pPr>
            <a:r>
              <a:rPr lang="fr-FR" dirty="0"/>
              <a:t>Salles (cours/TD/équipements)</a:t>
            </a:r>
          </a:p>
          <a:p>
            <a:pPr marL="285750" indent="-285750">
              <a:buFontTx/>
              <a:buChar char="-"/>
            </a:pPr>
            <a:r>
              <a:rPr lang="fr-FR" dirty="0"/>
              <a:t>Repas</a:t>
            </a:r>
          </a:p>
          <a:p>
            <a:pPr marL="285750" indent="-285750">
              <a:buFontTx/>
              <a:buChar char="-"/>
            </a:pPr>
            <a:r>
              <a:rPr lang="fr-FR" dirty="0"/>
              <a:t>Logement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Etc.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A21128-C17E-4800-AD95-421A8BD56CCD}"/>
              </a:ext>
            </a:extLst>
          </p:cNvPr>
          <p:cNvSpPr txBox="1"/>
          <p:nvPr/>
        </p:nvSpPr>
        <p:spPr>
          <a:xfrm>
            <a:off x="1065332" y="644820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Ecole ouverte à toutes et à tous</a:t>
            </a:r>
          </a:p>
        </p:txBody>
      </p:sp>
    </p:spTree>
    <p:extLst>
      <p:ext uri="{BB962C8B-B14F-4D97-AF65-F5344CB8AC3E}">
        <p14:creationId xmlns:p14="http://schemas.microsoft.com/office/powerpoint/2010/main" val="45685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0103" y="1340768"/>
            <a:ext cx="9000837" cy="54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sz="1600" b="1" dirty="0">
                <a:solidFill>
                  <a:srgbClr val="008000"/>
                </a:solidFill>
              </a:rPr>
              <a:t>Le suivi de nos activités est sur le site Internet</a:t>
            </a:r>
            <a:endParaRPr lang="fr-FR" sz="1600" dirty="0"/>
          </a:p>
          <a:p>
            <a:pPr marL="3856038" eaLnBrk="1" hangingPunct="1"/>
            <a:endParaRPr lang="fr-FR" sz="1600" dirty="0">
              <a:solidFill>
                <a:srgbClr val="008000"/>
              </a:solidFill>
            </a:endParaRPr>
          </a:p>
          <a:p>
            <a:pPr marL="3856038" eaLnBrk="1" hangingPunct="1"/>
            <a:endParaRPr lang="fr-FR" sz="1600" dirty="0">
              <a:solidFill>
                <a:srgbClr val="008000"/>
              </a:solidFill>
            </a:endParaRPr>
          </a:p>
          <a:p>
            <a:pPr marL="3856038" eaLnBrk="1" hangingPunct="1"/>
            <a:r>
              <a:rPr lang="fr-FR" sz="1600" b="1" dirty="0">
                <a:solidFill>
                  <a:srgbClr val="008000"/>
                </a:solidFill>
              </a:rPr>
              <a:t>     Parmi toutes les rubriques :</a:t>
            </a:r>
          </a:p>
          <a:p>
            <a:pPr marL="3856038" eaLnBrk="1" hangingPunct="1"/>
            <a:endParaRPr lang="fr-FR" sz="1600" dirty="0"/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Réunions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Ouvrages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u="sng" dirty="0"/>
              <a:t>Evènements fournisseurs</a:t>
            </a:r>
            <a:r>
              <a:rPr lang="fr-FR" sz="1600" dirty="0"/>
              <a:t> (lien séminaire) 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Annonces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Offres (emplois, matériels)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Écoles, enquêtes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u="sng" dirty="0">
                <a:solidFill>
                  <a:srgbClr val="006600"/>
                </a:solidFill>
              </a:rPr>
              <a:t>Normes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b="1" u="sng" dirty="0">
                <a:solidFill>
                  <a:srgbClr val="006600"/>
                </a:solidFill>
              </a:rPr>
              <a:t>Articles sur l’historique de la microanalyse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etc.</a:t>
            </a:r>
          </a:p>
          <a:p>
            <a:pPr marL="4141788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/>
          </a:p>
          <a:p>
            <a:pPr marL="3856038" eaLnBrk="1" hangingPunct="1">
              <a:lnSpc>
                <a:spcPct val="150000"/>
              </a:lnSpc>
            </a:pPr>
            <a:r>
              <a:rPr lang="fr-FR" sz="1600" b="1" u="sng" dirty="0">
                <a:solidFill>
                  <a:srgbClr val="FF0000"/>
                </a:solidFill>
              </a:rPr>
              <a:t>www.gn-meba.org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3617"/>
            <a:ext cx="3312368" cy="282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meba_sfp_">
            <a:extLst>
              <a:ext uri="{FF2B5EF4-FFF2-40B4-BE49-F238E27FC236}">
                <a16:creationId xmlns:a16="http://schemas.microsoft.com/office/drawing/2014/main" id="{6C071E86-0F74-4018-A747-9CB77813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2022 – 2023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2022 - 30 septembre 2023)</a:t>
            </a:r>
          </a:p>
        </p:txBody>
      </p:sp>
    </p:spTree>
    <p:extLst>
      <p:ext uri="{BB962C8B-B14F-4D97-AF65-F5344CB8AC3E}">
        <p14:creationId xmlns:p14="http://schemas.microsoft.com/office/powerpoint/2010/main" val="352938422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57838</TotalTime>
  <Words>779</Words>
  <Application>Microsoft Office PowerPoint</Application>
  <PresentationFormat>Affichage à l'écran (4:3)</PresentationFormat>
  <Paragraphs>140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Sondage équipements toute l’année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f</cp:lastModifiedBy>
  <cp:revision>791</cp:revision>
  <dcterms:created xsi:type="dcterms:W3CDTF">2011-09-16T10:04:18Z</dcterms:created>
  <dcterms:modified xsi:type="dcterms:W3CDTF">2023-12-02T16:58:00Z</dcterms:modified>
</cp:coreProperties>
</file>