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336" y="-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0194F9-F5CE-4C94-BD6F-FB52AEA5EC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A8C3C9D-997B-4997-8E0C-69798A394E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F1A8FFA-D11E-4308-9482-5022FCCAE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A8B6A-61B4-4349-8E95-6A54142492E7}" type="datetimeFigureOut">
              <a:rPr lang="fr-FR" smtClean="0"/>
              <a:t>21/01/2021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E76A73C-068B-4FFB-B8BB-0F403F642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02F6D7-FA77-4B03-8B4D-81C222F8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C3E8-632B-458D-9B4F-CDEEAFB33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4850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E17AA3-81BA-4A7E-AEBD-8C20F9622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4D1400C-C074-4C5E-9F2E-4BAD2DB1F3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0954FCC-F87B-4AC5-8033-BEDCA1256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A8B6A-61B4-4349-8E95-6A54142492E7}" type="datetimeFigureOut">
              <a:rPr lang="fr-FR" smtClean="0"/>
              <a:t>21/01/2021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33D6B1-E1BF-43D5-A62A-8EA38B86A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84044B6-5BB3-4A16-9063-B6BEEB23B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C3E8-632B-458D-9B4F-CDEEAFB33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8433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8F21BE4-508D-4CE6-9745-46082BB0D4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DE0C1BC-0433-4BD6-9DC0-89F6A7B91E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8549E25-3598-4D7D-9D99-66F1071E6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A8B6A-61B4-4349-8E95-6A54142492E7}" type="datetimeFigureOut">
              <a:rPr lang="fr-FR" smtClean="0"/>
              <a:t>21/01/2021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1072553-14B5-44B2-A65F-948025B1E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68920C8-34D8-4565-A993-E64F87BF2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C3E8-632B-458D-9B4F-CDEEAFB33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5983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ED2FE3-5CA6-4C44-A4A5-2D4B58BE7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4244AA-B64E-480E-AF47-C41C59B3F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00BA17-81E6-4E04-A28D-BBDBCFDC4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A8B6A-61B4-4349-8E95-6A54142492E7}" type="datetimeFigureOut">
              <a:rPr lang="fr-FR" smtClean="0"/>
              <a:t>21/01/2021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867FD9-1062-47DC-9572-13AE8BF34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BE00C5F-70A4-4C9A-983B-E95555C31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C3E8-632B-458D-9B4F-CDEEAFB33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250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772773-E283-43BB-9287-DED2799BF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0955984-7F25-45B7-893F-7496C7174A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DCD8346-BAEE-4EA0-BB00-E0C54D81E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A8B6A-61B4-4349-8E95-6A54142492E7}" type="datetimeFigureOut">
              <a:rPr lang="fr-FR" smtClean="0"/>
              <a:t>21/01/2021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943F67-BB98-4E29-98FF-D1D2A1B31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9F47185-AE8E-43F4-A401-F637CD745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C3E8-632B-458D-9B4F-CDEEAFB33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1514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A0147A-845F-4591-A074-F3706B209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A08D8A-DE68-47EA-B3CA-93FBECB388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4A4DC0D-8E51-4CD6-99C0-4FB0EE4BD2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79DE51A-0331-4F69-8230-0BAF2EA97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A8B6A-61B4-4349-8E95-6A54142492E7}" type="datetimeFigureOut">
              <a:rPr lang="fr-FR" smtClean="0"/>
              <a:t>21/01/2021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4B6E937-2E24-467A-9B11-8FA94DFD4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2ED9D2B-8E48-44AE-8E06-CE7B6515B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C3E8-632B-458D-9B4F-CDEEAFB33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7069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424785-5FCF-4B35-98F1-E153CDB3B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25DA87C-37F7-4DAE-883D-15B62E387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9C16D1E-570A-4D6C-91AD-EA5A49CCC8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54EDC7A-53E9-4F67-A792-488852ABC4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D7A06D2-8CF1-489E-AC3B-A5E817F532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6D0BDD6-A694-4605-876E-9EAF20785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A8B6A-61B4-4349-8E95-6A54142492E7}" type="datetimeFigureOut">
              <a:rPr lang="fr-FR" smtClean="0"/>
              <a:t>21/01/2021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CD4D063-5252-4EC5-AA0C-164BE5B97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8D46F03-4061-4DF7-A1D1-B4945035C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C3E8-632B-458D-9B4F-CDEEAFB33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7093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A88440-A116-4704-A132-87D343EC5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598CE02-1C79-4573-82BD-CF29A714E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A8B6A-61B4-4349-8E95-6A54142492E7}" type="datetimeFigureOut">
              <a:rPr lang="fr-FR" smtClean="0"/>
              <a:t>21/01/2021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DEE6B53-F608-4AC6-B769-31EAE0F9D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99748FD-272D-4634-B1B2-0C4576BFF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C3E8-632B-458D-9B4F-CDEEAFB33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0900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1FC6735-FCF0-43BA-9F6E-F81B3F23F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A8B6A-61B4-4349-8E95-6A54142492E7}" type="datetimeFigureOut">
              <a:rPr lang="fr-FR" smtClean="0"/>
              <a:t>21/01/2021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9447C7F-5753-421C-BE2B-A645BA963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5FB6603-0F19-47AB-8FC3-28CD11DC5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C3E8-632B-458D-9B4F-CDEEAFB33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3357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028BB5-1B98-45A7-B81F-62C047951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3B2636-47AB-47CC-8B08-63273E2C29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E2D31D1-A267-4527-A7A0-7A0EDC8991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0970776-8A15-42FC-9CC1-BF503E17F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A8B6A-61B4-4349-8E95-6A54142492E7}" type="datetimeFigureOut">
              <a:rPr lang="fr-FR" smtClean="0"/>
              <a:t>21/01/2021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870BD33-24BD-404D-B1FF-61045E8C4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7BC0AB3-375E-4F84-AC98-3E545137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C3E8-632B-458D-9B4F-CDEEAFB33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8144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05689D-D295-4CFA-AAB5-7E995D65D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1A2D4D1-5F64-48B1-AA0B-0B75F1D640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1190843-330A-4855-8797-557DDA7ECB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97F2E69-94DC-40CC-9736-DC297A1F2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A8B6A-61B4-4349-8E95-6A54142492E7}" type="datetimeFigureOut">
              <a:rPr lang="fr-FR" smtClean="0"/>
              <a:t>21/01/2021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66B6E7B-C000-4039-A606-B059AA422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5BC8115-1F8D-4CFB-B2DF-5661B82FC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C3E8-632B-458D-9B4F-CDEEAFB33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8537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2C01041-22FA-4BFD-93B7-EC975CC10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8F47E95-9914-4E24-A235-0855B55DB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51E53E-0C00-4C77-97BF-CB4F823A0C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A8B6A-61B4-4349-8E95-6A54142492E7}" type="datetimeFigureOut">
              <a:rPr lang="fr-FR" smtClean="0"/>
              <a:t>21/01/2021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6C6B08-EE80-48DE-837F-1D07D8F8F1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F556BD4-ECAE-45D7-931F-3501AC2FC1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EC3E8-632B-458D-9B4F-CDEEAFB33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1313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hyperlink" Target="https://cloud.mines-paristech.fr/index.php/s/YwFqXrRRjyKwWMM" TargetMode="External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85AE40F-BFA0-4250-9ABE-0B2BA36D33E1}"/>
              </a:ext>
            </a:extLst>
          </p:cNvPr>
          <p:cNvSpPr/>
          <p:nvPr/>
        </p:nvSpPr>
        <p:spPr>
          <a:xfrm>
            <a:off x="3771328" y="6173441"/>
            <a:ext cx="2860609" cy="35425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E07D37F-77A8-4A53-9969-F070EE0AF62D}"/>
              </a:ext>
            </a:extLst>
          </p:cNvPr>
          <p:cNvSpPr/>
          <p:nvPr/>
        </p:nvSpPr>
        <p:spPr>
          <a:xfrm>
            <a:off x="3771329" y="1530206"/>
            <a:ext cx="2860609" cy="35425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0554597B-73F8-4EE0-A45F-3A1AD8D890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3342" y="2157184"/>
            <a:ext cx="2972621" cy="7560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52F4259-4B91-4ACB-9F62-EA026BF565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4772" y="3864873"/>
            <a:ext cx="2547816" cy="1769807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71675770-D88E-462F-A712-C340BD0F4E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1557" y="2415215"/>
            <a:ext cx="3037527" cy="861273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7408F14C-BBE0-45DE-8CE7-079E02FB8725}"/>
              </a:ext>
            </a:extLst>
          </p:cNvPr>
          <p:cNvSpPr txBox="1"/>
          <p:nvPr/>
        </p:nvSpPr>
        <p:spPr>
          <a:xfrm>
            <a:off x="4825507" y="2030173"/>
            <a:ext cx="927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EDS : 4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E0A67BE-81ED-4B90-8410-B29FD22BB69A}"/>
              </a:ext>
            </a:extLst>
          </p:cNvPr>
          <p:cNvSpPr txBox="1"/>
          <p:nvPr/>
        </p:nvSpPr>
        <p:spPr>
          <a:xfrm>
            <a:off x="4824721" y="4429137"/>
            <a:ext cx="1821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WDS : 2 (+1)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572AF70-6F90-4050-9815-4A9D7C4D1E99}"/>
              </a:ext>
            </a:extLst>
          </p:cNvPr>
          <p:cNvSpPr txBox="1"/>
          <p:nvPr/>
        </p:nvSpPr>
        <p:spPr>
          <a:xfrm>
            <a:off x="7932562" y="177644"/>
            <a:ext cx="1640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EDS &amp; WDS : 7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8B01070-270E-4C40-9BDF-6A540203C4E8}"/>
              </a:ext>
            </a:extLst>
          </p:cNvPr>
          <p:cNvSpPr txBox="1"/>
          <p:nvPr/>
        </p:nvSpPr>
        <p:spPr>
          <a:xfrm>
            <a:off x="4816854" y="188753"/>
            <a:ext cx="1640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MEB : 1 (+1)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58C9B802-E80B-45B3-A65F-F699F7494E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33342" y="5849969"/>
            <a:ext cx="3262948" cy="353167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99CFC73C-5B37-4887-8A9E-DB9B9C336DA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07744" y="4879456"/>
            <a:ext cx="2547816" cy="324000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4F3388C8-CC45-4319-A3C0-B8ACF815059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42310" y="984025"/>
            <a:ext cx="2721379" cy="751254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8AE86CF3-C396-4A5C-A06B-E4B75373C6D5}"/>
              </a:ext>
            </a:extLst>
          </p:cNvPr>
          <p:cNvSpPr/>
          <p:nvPr/>
        </p:nvSpPr>
        <p:spPr>
          <a:xfrm>
            <a:off x="7255595" y="2138926"/>
            <a:ext cx="2950368" cy="7631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03D6FFB9-658C-4831-8601-3A3131FEC58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20435" y="3282722"/>
            <a:ext cx="2723797" cy="80387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82483A6C-C492-4BA9-B967-1D144FBE0453}"/>
              </a:ext>
            </a:extLst>
          </p:cNvPr>
          <p:cNvSpPr/>
          <p:nvPr/>
        </p:nvSpPr>
        <p:spPr>
          <a:xfrm>
            <a:off x="3827512" y="3245396"/>
            <a:ext cx="2805226" cy="8193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385E8089-408F-49E7-AD02-D6C847C6B47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11808" y="5331370"/>
            <a:ext cx="2685103" cy="786622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90F86D64-CBB7-4B0E-83D1-A25CD9B1F996}"/>
              </a:ext>
            </a:extLst>
          </p:cNvPr>
          <p:cNvSpPr/>
          <p:nvPr/>
        </p:nvSpPr>
        <p:spPr>
          <a:xfrm>
            <a:off x="3807744" y="5294044"/>
            <a:ext cx="2838447" cy="78662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DC94898E-3E87-4F7A-95F8-99242F349F5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823068" y="626527"/>
            <a:ext cx="2811064" cy="72000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B0EC65E3-37CF-447C-B5C9-6D937CD57398}"/>
              </a:ext>
            </a:extLst>
          </p:cNvPr>
          <p:cNvSpPr/>
          <p:nvPr/>
        </p:nvSpPr>
        <p:spPr>
          <a:xfrm>
            <a:off x="3826712" y="620560"/>
            <a:ext cx="2805226" cy="78662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0A3A2AA3-D54F-4B60-A3AE-D060B9C1225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247265" y="602178"/>
            <a:ext cx="2536680" cy="324000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5AFAD1D5-2F6C-4295-BF77-A074A740983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63239" y="2974810"/>
            <a:ext cx="2277843" cy="756000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F6D8BFEE-3F43-4997-8EF6-089B9FF1F8F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821171" y="4179505"/>
            <a:ext cx="3157111" cy="324000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AF85FF31-011A-48E1-8CE6-9CA13E8DBA67}"/>
              </a:ext>
            </a:extLst>
          </p:cNvPr>
          <p:cNvSpPr/>
          <p:nvPr/>
        </p:nvSpPr>
        <p:spPr>
          <a:xfrm>
            <a:off x="7245627" y="890042"/>
            <a:ext cx="2950368" cy="9426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66BD013A-BCA1-464C-9265-0FCEFE19EECD}"/>
              </a:ext>
            </a:extLst>
          </p:cNvPr>
          <p:cNvSpPr txBox="1"/>
          <p:nvPr/>
        </p:nvSpPr>
        <p:spPr>
          <a:xfrm>
            <a:off x="7888154" y="1725364"/>
            <a:ext cx="1518628" cy="24622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/>
              <a:t>Paramètres d’analyse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1955457-0E8F-46AD-B882-AC83418C47F6}"/>
              </a:ext>
            </a:extLst>
          </p:cNvPr>
          <p:cNvSpPr/>
          <p:nvPr/>
        </p:nvSpPr>
        <p:spPr>
          <a:xfrm>
            <a:off x="7255593" y="3864873"/>
            <a:ext cx="2950370" cy="90464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1628F6FD-DBAA-4FEE-94DF-0E249EFF5909}"/>
              </a:ext>
            </a:extLst>
          </p:cNvPr>
          <p:cNvSpPr txBox="1"/>
          <p:nvPr/>
        </p:nvSpPr>
        <p:spPr>
          <a:xfrm>
            <a:off x="10842686" y="177644"/>
            <a:ext cx="1399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EBSD : </a:t>
            </a:r>
            <a:r>
              <a:rPr lang="fr-FR" b="1" dirty="0">
                <a:sym typeface="Symbol" panose="05050102010706020507" pitchFamily="18" charset="2"/>
              </a:rPr>
              <a:t> (1)</a:t>
            </a:r>
            <a:endParaRPr lang="fr-FR" b="1" dirty="0"/>
          </a:p>
        </p:txBody>
      </p:sp>
      <p:pic>
        <p:nvPicPr>
          <p:cNvPr id="30" name="Image 29">
            <a:extLst>
              <a:ext uri="{FF2B5EF4-FFF2-40B4-BE49-F238E27FC236}">
                <a16:creationId xmlns:a16="http://schemas.microsoft.com/office/drawing/2014/main" id="{55F15C0E-E405-4040-B42E-3DA251CFDA5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807744" y="1547830"/>
            <a:ext cx="2018591" cy="311166"/>
          </a:xfrm>
          <a:prstGeom prst="rect">
            <a:avLst/>
          </a:prstGeom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A630E836-B2D4-4618-8AC7-2F64FA12BDD6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807744" y="6187476"/>
            <a:ext cx="1945440" cy="312231"/>
          </a:xfrm>
          <a:prstGeom prst="rect">
            <a:avLst/>
          </a:prstGeom>
        </p:spPr>
      </p:pic>
      <p:sp>
        <p:nvSpPr>
          <p:cNvPr id="32" name="ZoneTexte 31">
            <a:extLst>
              <a:ext uri="{FF2B5EF4-FFF2-40B4-BE49-F238E27FC236}">
                <a16:creationId xmlns:a16="http://schemas.microsoft.com/office/drawing/2014/main" id="{D2690EB2-EFBD-4047-A926-C3268E226352}"/>
              </a:ext>
            </a:extLst>
          </p:cNvPr>
          <p:cNvSpPr txBox="1"/>
          <p:nvPr/>
        </p:nvSpPr>
        <p:spPr>
          <a:xfrm>
            <a:off x="10230865" y="2752645"/>
            <a:ext cx="196113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u="sng" dirty="0"/>
              <a:t>Liste des fiches relues </a:t>
            </a:r>
            <a:r>
              <a:rPr lang="fr-FR" sz="1400" u="sng" dirty="0"/>
              <a:t>: </a:t>
            </a:r>
          </a:p>
          <a:p>
            <a:pPr algn="ctr"/>
            <a:endParaRPr lang="fr-FR" sz="1400" dirty="0"/>
          </a:p>
          <a:p>
            <a:pPr algn="ctr"/>
            <a:r>
              <a:rPr lang="fr-FR" sz="1400" dirty="0"/>
              <a:t>14 fiches relues </a:t>
            </a:r>
          </a:p>
          <a:p>
            <a:pPr algn="ctr"/>
            <a:r>
              <a:rPr lang="fr-FR" sz="1400" dirty="0"/>
              <a:t>+ 2 fiches en cours </a:t>
            </a:r>
          </a:p>
          <a:p>
            <a:pPr algn="ctr"/>
            <a:r>
              <a:rPr lang="fr-FR" sz="1400" dirty="0"/>
              <a:t>+ 1 fiche EBSD travaillée 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EE881959-8B1B-4F88-9FC1-255D3AC01061}"/>
              </a:ext>
            </a:extLst>
          </p:cNvPr>
          <p:cNvSpPr txBox="1"/>
          <p:nvPr/>
        </p:nvSpPr>
        <p:spPr>
          <a:xfrm>
            <a:off x="3415669" y="2440219"/>
            <a:ext cx="443884" cy="245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/>
              <a:t>DB-1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D1BFF0C4-4E32-49A2-BAC9-E8835E30CFBC}"/>
              </a:ext>
            </a:extLst>
          </p:cNvPr>
          <p:cNvSpPr txBox="1"/>
          <p:nvPr/>
        </p:nvSpPr>
        <p:spPr>
          <a:xfrm>
            <a:off x="3370839" y="896360"/>
            <a:ext cx="5897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/>
              <a:t>MEC-1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75F46CAE-31FA-4286-B27F-40758E0A1847}"/>
              </a:ext>
            </a:extLst>
          </p:cNvPr>
          <p:cNvSpPr txBox="1"/>
          <p:nvPr/>
        </p:nvSpPr>
        <p:spPr>
          <a:xfrm>
            <a:off x="3427829" y="2906215"/>
            <a:ext cx="5897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/>
              <a:t>FB-1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C0105869-8E77-4128-93E1-53051A4133FA}"/>
              </a:ext>
            </a:extLst>
          </p:cNvPr>
          <p:cNvSpPr txBox="1"/>
          <p:nvPr/>
        </p:nvSpPr>
        <p:spPr>
          <a:xfrm>
            <a:off x="3427829" y="1583220"/>
            <a:ext cx="5401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/>
              <a:t>AJ-1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DF798A7D-AB05-44C7-9640-03D2948B9F2B}"/>
              </a:ext>
            </a:extLst>
          </p:cNvPr>
          <p:cNvSpPr txBox="1"/>
          <p:nvPr/>
        </p:nvSpPr>
        <p:spPr>
          <a:xfrm>
            <a:off x="5840747" y="1549524"/>
            <a:ext cx="10227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i="1" dirty="0"/>
              <a:t>En cours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8709C19D-F68D-414B-8BDA-37D64383234C}"/>
              </a:ext>
            </a:extLst>
          </p:cNvPr>
          <p:cNvSpPr txBox="1"/>
          <p:nvPr/>
        </p:nvSpPr>
        <p:spPr>
          <a:xfrm>
            <a:off x="5826335" y="6203136"/>
            <a:ext cx="10227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i="1" dirty="0"/>
              <a:t>En cours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8AC5D3B9-77BE-41A1-9622-6C22F1EE1AF2}"/>
              </a:ext>
            </a:extLst>
          </p:cNvPr>
          <p:cNvSpPr txBox="1"/>
          <p:nvPr/>
        </p:nvSpPr>
        <p:spPr>
          <a:xfrm>
            <a:off x="3427829" y="3556461"/>
            <a:ext cx="5897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/>
              <a:t>JR-1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773C8047-B2D6-4BCF-939E-5CA1CF104DD2}"/>
              </a:ext>
            </a:extLst>
          </p:cNvPr>
          <p:cNvSpPr txBox="1"/>
          <p:nvPr/>
        </p:nvSpPr>
        <p:spPr>
          <a:xfrm>
            <a:off x="3435938" y="5566372"/>
            <a:ext cx="5897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/>
              <a:t>JR-2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031AB306-1F39-4006-939A-6B57B17236ED}"/>
              </a:ext>
            </a:extLst>
          </p:cNvPr>
          <p:cNvSpPr txBox="1"/>
          <p:nvPr/>
        </p:nvSpPr>
        <p:spPr>
          <a:xfrm>
            <a:off x="6874077" y="1236902"/>
            <a:ext cx="5897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/>
              <a:t>JR-3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3C42339F-C861-4FA7-8A54-6D25AF20AD32}"/>
              </a:ext>
            </a:extLst>
          </p:cNvPr>
          <p:cNvSpPr txBox="1"/>
          <p:nvPr/>
        </p:nvSpPr>
        <p:spPr>
          <a:xfrm>
            <a:off x="6897259" y="2408981"/>
            <a:ext cx="5897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/>
              <a:t>JR-4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6B3FB998-E0DC-4836-91E7-A8BE58778344}"/>
              </a:ext>
            </a:extLst>
          </p:cNvPr>
          <p:cNvSpPr txBox="1"/>
          <p:nvPr/>
        </p:nvSpPr>
        <p:spPr>
          <a:xfrm>
            <a:off x="6893640" y="4060536"/>
            <a:ext cx="5897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/>
              <a:t>JR-5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D662565-37F1-4C73-8F48-EBE84CF35B0F}"/>
              </a:ext>
            </a:extLst>
          </p:cNvPr>
          <p:cNvSpPr/>
          <p:nvPr/>
        </p:nvSpPr>
        <p:spPr>
          <a:xfrm>
            <a:off x="7264615" y="4828411"/>
            <a:ext cx="2950370" cy="90464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2F2B9B85-8CB0-40CC-ACCB-F521085FCD6C}"/>
              </a:ext>
            </a:extLst>
          </p:cNvPr>
          <p:cNvSpPr txBox="1"/>
          <p:nvPr/>
        </p:nvSpPr>
        <p:spPr>
          <a:xfrm>
            <a:off x="6922681" y="5171790"/>
            <a:ext cx="5897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/>
              <a:t>JR-6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4E5008C7-59BA-45E6-ADF2-6E187D53A212}"/>
              </a:ext>
            </a:extLst>
          </p:cNvPr>
          <p:cNvSpPr txBox="1"/>
          <p:nvPr/>
        </p:nvSpPr>
        <p:spPr>
          <a:xfrm>
            <a:off x="3446204" y="4213746"/>
            <a:ext cx="5897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/>
              <a:t>SP-1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B280A800-C466-4482-A142-78A1097B6647}"/>
              </a:ext>
            </a:extLst>
          </p:cNvPr>
          <p:cNvSpPr txBox="1"/>
          <p:nvPr/>
        </p:nvSpPr>
        <p:spPr>
          <a:xfrm>
            <a:off x="3446204" y="4907544"/>
            <a:ext cx="5897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/>
              <a:t>GW-1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2EEE3E5E-32E8-4E58-827E-13EA8B8C4064}"/>
              </a:ext>
            </a:extLst>
          </p:cNvPr>
          <p:cNvSpPr txBox="1"/>
          <p:nvPr/>
        </p:nvSpPr>
        <p:spPr>
          <a:xfrm>
            <a:off x="3361790" y="6210767"/>
            <a:ext cx="5897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/>
              <a:t>GW-2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33C2ADAF-372D-44BE-91C4-3DFE6B3D194B}"/>
              </a:ext>
            </a:extLst>
          </p:cNvPr>
          <p:cNvSpPr txBox="1"/>
          <p:nvPr/>
        </p:nvSpPr>
        <p:spPr>
          <a:xfrm>
            <a:off x="6874077" y="649962"/>
            <a:ext cx="5897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/>
              <a:t>PJ-1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922DF5D7-7263-4874-BFF4-0F723EE3024E}"/>
              </a:ext>
            </a:extLst>
          </p:cNvPr>
          <p:cNvSpPr/>
          <p:nvPr/>
        </p:nvSpPr>
        <p:spPr>
          <a:xfrm>
            <a:off x="7271867" y="2975302"/>
            <a:ext cx="2950370" cy="7918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D991ABBE-99BF-439A-AD3F-D35C5866B0E0}"/>
              </a:ext>
            </a:extLst>
          </p:cNvPr>
          <p:cNvSpPr txBox="1"/>
          <p:nvPr/>
        </p:nvSpPr>
        <p:spPr>
          <a:xfrm>
            <a:off x="6890376" y="3229544"/>
            <a:ext cx="5897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/>
              <a:t>SP-2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D7A74F78-9CDE-4A0E-85D3-3AD7E5699B15}"/>
              </a:ext>
            </a:extLst>
          </p:cNvPr>
          <p:cNvSpPr txBox="1"/>
          <p:nvPr/>
        </p:nvSpPr>
        <p:spPr>
          <a:xfrm>
            <a:off x="6854924" y="5913843"/>
            <a:ext cx="5897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/>
              <a:t>FLO-1</a:t>
            </a: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5B2471D1-707C-46C8-AD69-0BEC3D98094C}"/>
              </a:ext>
            </a:extLst>
          </p:cNvPr>
          <p:cNvSpPr txBox="1"/>
          <p:nvPr/>
        </p:nvSpPr>
        <p:spPr>
          <a:xfrm>
            <a:off x="113998" y="649962"/>
            <a:ext cx="31521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/>
              <a:t>Bilan des fiches pédagogiques </a:t>
            </a:r>
          </a:p>
          <a:p>
            <a:pPr algn="ctr"/>
            <a:r>
              <a:rPr lang="fr-FR" sz="3600" b="1" dirty="0"/>
              <a:t>au 31/12/2020</a:t>
            </a:r>
          </a:p>
        </p:txBody>
      </p:sp>
      <p:pic>
        <p:nvPicPr>
          <p:cNvPr id="55" name="Image 54">
            <a:extLst>
              <a:ext uri="{FF2B5EF4-FFF2-40B4-BE49-F238E27FC236}">
                <a16:creationId xmlns:a16="http://schemas.microsoft.com/office/drawing/2014/main" id="{3C6B7250-8C05-455E-8F45-61F9DE1BCEF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35368" y="4213746"/>
            <a:ext cx="1821468" cy="877824"/>
          </a:xfrm>
          <a:prstGeom prst="rect">
            <a:avLst/>
          </a:prstGeom>
        </p:spPr>
      </p:pic>
      <p:sp>
        <p:nvSpPr>
          <p:cNvPr id="56" name="Rectangle 55">
            <a:extLst>
              <a:ext uri="{FF2B5EF4-FFF2-40B4-BE49-F238E27FC236}">
                <a16:creationId xmlns:a16="http://schemas.microsoft.com/office/drawing/2014/main" id="{A785BC98-5418-4DD5-A245-FD538CE38100}"/>
              </a:ext>
            </a:extLst>
          </p:cNvPr>
          <p:cNvSpPr/>
          <p:nvPr/>
        </p:nvSpPr>
        <p:spPr>
          <a:xfrm>
            <a:off x="113998" y="2902023"/>
            <a:ext cx="30974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hlinkClick r:id="rId17"/>
              </a:rPr>
              <a:t>https://cloud.mines-paristech.fr/index.php/s/YwFqXrRRjyKwWMM</a:t>
            </a:r>
            <a:endParaRPr lang="fr-FR" sz="1200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161CA347-1CC6-47AA-90A1-C36E8BB8E5BD}"/>
              </a:ext>
            </a:extLst>
          </p:cNvPr>
          <p:cNvSpPr/>
          <p:nvPr/>
        </p:nvSpPr>
        <p:spPr>
          <a:xfrm>
            <a:off x="162655" y="3269145"/>
            <a:ext cx="12161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s@ge2018 </a:t>
            </a:r>
          </a:p>
        </p:txBody>
      </p:sp>
    </p:spTree>
    <p:extLst>
      <p:ext uri="{BB962C8B-B14F-4D97-AF65-F5344CB8AC3E}">
        <p14:creationId xmlns:p14="http://schemas.microsoft.com/office/powerpoint/2010/main" val="2953678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oneTexte 31">
            <a:extLst>
              <a:ext uri="{FF2B5EF4-FFF2-40B4-BE49-F238E27FC236}">
                <a16:creationId xmlns:a16="http://schemas.microsoft.com/office/drawing/2014/main" id="{1FB602FD-BE7A-4413-BE41-319C2790010B}"/>
              </a:ext>
            </a:extLst>
          </p:cNvPr>
          <p:cNvSpPr txBox="1"/>
          <p:nvPr/>
        </p:nvSpPr>
        <p:spPr>
          <a:xfrm>
            <a:off x="3085449" y="433427"/>
            <a:ext cx="6054424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Du Quali au Quanti…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6A0FDC4-80A0-4902-96C7-7A9B1836FC27}"/>
              </a:ext>
            </a:extLst>
          </p:cNvPr>
          <p:cNvSpPr txBox="1"/>
          <p:nvPr/>
        </p:nvSpPr>
        <p:spPr>
          <a:xfrm>
            <a:off x="0" y="7532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Analyse EDS &amp; WDS : analyse ponctuelle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E3FD23-CECC-48E9-9732-B5165856A371}"/>
              </a:ext>
            </a:extLst>
          </p:cNvPr>
          <p:cNvSpPr/>
          <p:nvPr/>
        </p:nvSpPr>
        <p:spPr>
          <a:xfrm>
            <a:off x="10075954" y="-1448"/>
            <a:ext cx="2125834" cy="3626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C41C20D-0463-49C9-AA1C-CB790ABC6F1D}"/>
              </a:ext>
            </a:extLst>
          </p:cNvPr>
          <p:cNvSpPr txBox="1"/>
          <p:nvPr/>
        </p:nvSpPr>
        <p:spPr>
          <a:xfrm>
            <a:off x="80874" y="766854"/>
            <a:ext cx="300455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EDS - Détecteur: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rgbClr val="FF0000"/>
                </a:solidFill>
              </a:rPr>
              <a:t>Nature : Si(Li), SDD…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Résolution spectrale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rgbClr val="FF0000"/>
                </a:solidFill>
              </a:rPr>
              <a:t>Efficacité de détection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rgbClr val="FF0000"/>
                </a:solidFill>
              </a:rPr>
              <a:t>Artefact liés au détecteur (Tail, Shelf)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Calibration du détecteur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1BE80544-142D-40A4-830A-385B29A0E239}"/>
              </a:ext>
            </a:extLst>
          </p:cNvPr>
          <p:cNvSpPr txBox="1"/>
          <p:nvPr/>
        </p:nvSpPr>
        <p:spPr>
          <a:xfrm>
            <a:off x="4127" y="435622"/>
            <a:ext cx="30456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Acquisition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36C3588-C47E-47B8-B7F3-9A1946024672}"/>
              </a:ext>
            </a:extLst>
          </p:cNvPr>
          <p:cNvSpPr txBox="1"/>
          <p:nvPr/>
        </p:nvSpPr>
        <p:spPr>
          <a:xfrm>
            <a:off x="80874" y="5022257"/>
            <a:ext cx="316393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Choix des conditions d’analyses: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Distance de travail 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rgbClr val="FF0000"/>
                </a:solidFill>
              </a:rPr>
              <a:t>Distance de travail WDS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Tension de travail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Courant de sonde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Temps de comptage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La gamme énergétique d’acquisition du spectre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91ADD14-056A-4314-8B9D-9A0325E5C028}"/>
              </a:ext>
            </a:extLst>
          </p:cNvPr>
          <p:cNvSpPr txBox="1"/>
          <p:nvPr/>
        </p:nvSpPr>
        <p:spPr>
          <a:xfrm>
            <a:off x="82350" y="2401826"/>
            <a:ext cx="300455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WDS - Détecteur: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Nature : 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fr-FR" sz="1400" dirty="0" err="1"/>
              <a:t>Xtal</a:t>
            </a:r>
            <a:r>
              <a:rPr lang="fr-FR" sz="1400" dirty="0"/>
              <a:t> ou pseudo-</a:t>
            </a:r>
            <a:r>
              <a:rPr lang="fr-FR" sz="1400" dirty="0" err="1"/>
              <a:t>Xtal</a:t>
            </a:r>
            <a:endParaRPr lang="fr-FR" sz="1400" dirty="0"/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fr-FR" sz="1400" dirty="0"/>
              <a:t>C.P. (gaz P10/</a:t>
            </a:r>
            <a:r>
              <a:rPr lang="fr-FR" sz="1400" b="1" dirty="0">
                <a:solidFill>
                  <a:srgbClr val="FF0000"/>
                </a:solidFill>
              </a:rPr>
              <a:t>Xe</a:t>
            </a:r>
            <a:r>
              <a:rPr lang="fr-FR" sz="1400" dirty="0"/>
              <a:t>) 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fr-FR" sz="1400" dirty="0"/>
              <a:t>Sur MEB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Résolution spectrale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i="1" dirty="0">
                <a:solidFill>
                  <a:srgbClr val="FF0000"/>
                </a:solidFill>
              </a:rPr>
              <a:t>Efficacité de détection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Artefacts: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liés au détecteur ordres multiples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Nature du Gaz et détection (Ar vs Xe)…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02682A68-26BC-42F6-8C0A-C9D9B0C4AD31}"/>
              </a:ext>
            </a:extLst>
          </p:cNvPr>
          <p:cNvSpPr txBox="1"/>
          <p:nvPr/>
        </p:nvSpPr>
        <p:spPr>
          <a:xfrm>
            <a:off x="3168000" y="770663"/>
            <a:ext cx="296000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Analyse qualitative: EDS</a:t>
            </a:r>
          </a:p>
          <a:p>
            <a:endParaRPr lang="fr-FR" sz="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Limite de détection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Artefact : pile-up, pic de fuite</a:t>
            </a:r>
          </a:p>
          <a:p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Identification des éléments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Convolution et </a:t>
            </a:r>
            <a:r>
              <a:rPr lang="fr-FR" sz="1400" dirty="0" err="1"/>
              <a:t>déConvolution</a:t>
            </a:r>
            <a:endParaRPr lang="fr-FR" sz="1400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35A7670-9EE8-4A65-8E8E-B80F8C5FA91D}"/>
              </a:ext>
            </a:extLst>
          </p:cNvPr>
          <p:cNvSpPr txBox="1"/>
          <p:nvPr/>
        </p:nvSpPr>
        <p:spPr>
          <a:xfrm>
            <a:off x="2232000" y="5658458"/>
            <a:ext cx="634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DB-1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563ABE54-6AD1-436B-A212-1648E2B9EA5D}"/>
              </a:ext>
            </a:extLst>
          </p:cNvPr>
          <p:cNvSpPr txBox="1"/>
          <p:nvPr/>
        </p:nvSpPr>
        <p:spPr>
          <a:xfrm>
            <a:off x="4117064" y="1474185"/>
            <a:ext cx="842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(FB-1)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914B967E-2760-4968-B7D0-E28606D5225C}"/>
              </a:ext>
            </a:extLst>
          </p:cNvPr>
          <p:cNvSpPr txBox="1"/>
          <p:nvPr/>
        </p:nvSpPr>
        <p:spPr>
          <a:xfrm>
            <a:off x="2585392" y="5002378"/>
            <a:ext cx="842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JR-1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9B1ABB1E-11E2-4B46-B93E-7184D43EF3FD}"/>
              </a:ext>
            </a:extLst>
          </p:cNvPr>
          <p:cNvSpPr txBox="1"/>
          <p:nvPr/>
        </p:nvSpPr>
        <p:spPr>
          <a:xfrm>
            <a:off x="2232001" y="5233201"/>
            <a:ext cx="5136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SP-1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426B5B8-750C-4AEB-BCEF-AE37890CD792}"/>
              </a:ext>
            </a:extLst>
          </p:cNvPr>
          <p:cNvSpPr txBox="1"/>
          <p:nvPr/>
        </p:nvSpPr>
        <p:spPr>
          <a:xfrm>
            <a:off x="2232000" y="1222145"/>
            <a:ext cx="842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PJ-1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5BD0A9F2-B4CC-4C2C-B026-E17C35313C56}"/>
              </a:ext>
            </a:extLst>
          </p:cNvPr>
          <p:cNvSpPr txBox="1"/>
          <p:nvPr/>
        </p:nvSpPr>
        <p:spPr>
          <a:xfrm>
            <a:off x="2232000" y="3494029"/>
            <a:ext cx="842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PJ-1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CEC647A5-9187-4826-BB08-F64F7047B5C9}"/>
              </a:ext>
            </a:extLst>
          </p:cNvPr>
          <p:cNvSpPr txBox="1"/>
          <p:nvPr/>
        </p:nvSpPr>
        <p:spPr>
          <a:xfrm>
            <a:off x="4928425" y="1059702"/>
            <a:ext cx="842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JR-5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E3868B3D-3B32-4ABC-AB7C-7244349C9532}"/>
              </a:ext>
            </a:extLst>
          </p:cNvPr>
          <p:cNvSpPr txBox="1"/>
          <p:nvPr/>
        </p:nvSpPr>
        <p:spPr>
          <a:xfrm>
            <a:off x="2232000" y="5878966"/>
            <a:ext cx="634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DB-1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AC580D74-3B78-496C-AA86-33B93F5602BD}"/>
              </a:ext>
            </a:extLst>
          </p:cNvPr>
          <p:cNvSpPr txBox="1"/>
          <p:nvPr/>
        </p:nvSpPr>
        <p:spPr>
          <a:xfrm>
            <a:off x="2232000" y="6098177"/>
            <a:ext cx="634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DB-1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972812B3-23F4-453D-A26C-2993DE6BC817}"/>
              </a:ext>
            </a:extLst>
          </p:cNvPr>
          <p:cNvSpPr txBox="1"/>
          <p:nvPr/>
        </p:nvSpPr>
        <p:spPr>
          <a:xfrm>
            <a:off x="2232000" y="6506631"/>
            <a:ext cx="634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DB-1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6F0D35C1-BD8C-46E5-AB6F-A8795D4F333C}"/>
              </a:ext>
            </a:extLst>
          </p:cNvPr>
          <p:cNvSpPr txBox="1"/>
          <p:nvPr/>
        </p:nvSpPr>
        <p:spPr>
          <a:xfrm>
            <a:off x="3653702" y="1474185"/>
            <a:ext cx="634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DB-1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3DEDD2A8-9C13-4028-93E8-E74609E36C85}"/>
              </a:ext>
            </a:extLst>
          </p:cNvPr>
          <p:cNvSpPr txBox="1"/>
          <p:nvPr/>
        </p:nvSpPr>
        <p:spPr>
          <a:xfrm>
            <a:off x="3675384" y="2114374"/>
            <a:ext cx="634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DB-1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BAAB390D-B23F-45F5-9F89-BB6EA1CA7D0B}"/>
              </a:ext>
            </a:extLst>
          </p:cNvPr>
          <p:cNvSpPr txBox="1"/>
          <p:nvPr/>
        </p:nvSpPr>
        <p:spPr>
          <a:xfrm>
            <a:off x="2232000" y="2051749"/>
            <a:ext cx="7257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(DB-1)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F7746116-174D-41AD-A900-DA4064D235CB}"/>
              </a:ext>
            </a:extLst>
          </p:cNvPr>
          <p:cNvSpPr/>
          <p:nvPr/>
        </p:nvSpPr>
        <p:spPr>
          <a:xfrm>
            <a:off x="422880" y="6127938"/>
            <a:ext cx="2322753" cy="2241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E39F0271-0993-43A3-9043-810B0645A7CC}"/>
              </a:ext>
            </a:extLst>
          </p:cNvPr>
          <p:cNvSpPr txBox="1"/>
          <p:nvPr/>
        </p:nvSpPr>
        <p:spPr>
          <a:xfrm>
            <a:off x="4117064" y="2118661"/>
            <a:ext cx="842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(FB-1)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1B14C315-7E8A-4103-BF43-725C43984ACA}"/>
              </a:ext>
            </a:extLst>
          </p:cNvPr>
          <p:cNvSpPr txBox="1"/>
          <p:nvPr/>
        </p:nvSpPr>
        <p:spPr>
          <a:xfrm>
            <a:off x="1612616" y="4330833"/>
            <a:ext cx="842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GW-1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66BE729A-4DA8-4427-8621-D2110843429B}"/>
              </a:ext>
            </a:extLst>
          </p:cNvPr>
          <p:cNvSpPr txBox="1"/>
          <p:nvPr/>
        </p:nvSpPr>
        <p:spPr>
          <a:xfrm>
            <a:off x="6297689" y="773792"/>
            <a:ext cx="296000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Analyse qualitative: WDS</a:t>
            </a:r>
          </a:p>
          <a:p>
            <a:endParaRPr lang="fr-FR" sz="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Limite de détection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Artefact : pile-up, pic de fuite</a:t>
            </a:r>
          </a:p>
          <a:p>
            <a:endParaRPr lang="fr-FR" sz="1400" dirty="0"/>
          </a:p>
          <a:p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rgbClr val="FF0000"/>
                </a:solidFill>
              </a:rPr>
              <a:t>Identification des éléments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FEF3F3A1-30EA-4D62-B3C0-7692B97B4186}"/>
              </a:ext>
            </a:extLst>
          </p:cNvPr>
          <p:cNvSpPr txBox="1"/>
          <p:nvPr/>
        </p:nvSpPr>
        <p:spPr>
          <a:xfrm>
            <a:off x="6644101" y="1527574"/>
            <a:ext cx="842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(GW-1)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C21A938D-AC0C-406B-8711-7D10599160C3}"/>
              </a:ext>
            </a:extLst>
          </p:cNvPr>
          <p:cNvSpPr txBox="1"/>
          <p:nvPr/>
        </p:nvSpPr>
        <p:spPr>
          <a:xfrm>
            <a:off x="5478337" y="1693800"/>
            <a:ext cx="634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DB-1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516F16-E88E-441A-9209-1D55FCB83655}"/>
              </a:ext>
            </a:extLst>
          </p:cNvPr>
          <p:cNvSpPr/>
          <p:nvPr/>
        </p:nvSpPr>
        <p:spPr>
          <a:xfrm>
            <a:off x="10024869" y="171642"/>
            <a:ext cx="152386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00" b="1" dirty="0">
                <a:solidFill>
                  <a:srgbClr val="0000FF"/>
                </a:solidFill>
              </a:rPr>
              <a:t>(XX-1): mentionné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0F76266-5601-4F78-BC5C-59DF85AC9927}"/>
              </a:ext>
            </a:extLst>
          </p:cNvPr>
          <p:cNvSpPr/>
          <p:nvPr/>
        </p:nvSpPr>
        <p:spPr>
          <a:xfrm>
            <a:off x="10065025" y="-8878"/>
            <a:ext cx="95250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00" b="1" dirty="0">
                <a:solidFill>
                  <a:srgbClr val="0000FF"/>
                </a:solidFill>
              </a:rPr>
              <a:t>XX-1: expliqué</a:t>
            </a: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A2D88753-3DDE-4BCB-A728-313FC06E5051}"/>
              </a:ext>
            </a:extLst>
          </p:cNvPr>
          <p:cNvSpPr txBox="1"/>
          <p:nvPr/>
        </p:nvSpPr>
        <p:spPr>
          <a:xfrm>
            <a:off x="1659370" y="4740119"/>
            <a:ext cx="842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GW-2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6908C765-40A3-4CF3-95FB-ED4A8648B37E}"/>
              </a:ext>
            </a:extLst>
          </p:cNvPr>
          <p:cNvSpPr txBox="1"/>
          <p:nvPr/>
        </p:nvSpPr>
        <p:spPr>
          <a:xfrm>
            <a:off x="2145030" y="4330833"/>
            <a:ext cx="842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(GW-2)</a:t>
            </a:r>
          </a:p>
        </p:txBody>
      </p:sp>
      <p:sp>
        <p:nvSpPr>
          <p:cNvPr id="66" name="ZoneTexte 65">
            <a:extLst>
              <a:ext uri="{FF2B5EF4-FFF2-40B4-BE49-F238E27FC236}">
                <a16:creationId xmlns:a16="http://schemas.microsoft.com/office/drawing/2014/main" id="{E9F29313-4197-4965-8AF6-453D1DE2DC88}"/>
              </a:ext>
            </a:extLst>
          </p:cNvPr>
          <p:cNvSpPr txBox="1"/>
          <p:nvPr/>
        </p:nvSpPr>
        <p:spPr>
          <a:xfrm>
            <a:off x="2353943" y="2814829"/>
            <a:ext cx="842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(GW-2)</a:t>
            </a:r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9F6D2D52-5E07-46CC-8785-852518E92601}"/>
              </a:ext>
            </a:extLst>
          </p:cNvPr>
          <p:cNvSpPr txBox="1"/>
          <p:nvPr/>
        </p:nvSpPr>
        <p:spPr>
          <a:xfrm>
            <a:off x="2358629" y="3003251"/>
            <a:ext cx="842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(GW-2)</a:t>
            </a:r>
          </a:p>
        </p:txBody>
      </p:sp>
      <p:sp>
        <p:nvSpPr>
          <p:cNvPr id="68" name="ZoneTexte 67">
            <a:extLst>
              <a:ext uri="{FF2B5EF4-FFF2-40B4-BE49-F238E27FC236}">
                <a16:creationId xmlns:a16="http://schemas.microsoft.com/office/drawing/2014/main" id="{DAA72E56-1AF4-4ED2-A561-89C7110986C6}"/>
              </a:ext>
            </a:extLst>
          </p:cNvPr>
          <p:cNvSpPr txBox="1"/>
          <p:nvPr/>
        </p:nvSpPr>
        <p:spPr>
          <a:xfrm>
            <a:off x="8053776" y="1030848"/>
            <a:ext cx="6552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JR-5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7C13A8FE-5604-47FE-A013-4DE1EB3E14C2}"/>
              </a:ext>
            </a:extLst>
          </p:cNvPr>
          <p:cNvSpPr/>
          <p:nvPr/>
        </p:nvSpPr>
        <p:spPr>
          <a:xfrm>
            <a:off x="6289698" y="1072468"/>
            <a:ext cx="2481820" cy="2018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F1F66970-238E-40A6-9006-BD342208C269}"/>
              </a:ext>
            </a:extLst>
          </p:cNvPr>
          <p:cNvSpPr/>
          <p:nvPr/>
        </p:nvSpPr>
        <p:spPr>
          <a:xfrm>
            <a:off x="3231401" y="1088079"/>
            <a:ext cx="2481820" cy="2018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424EF6-AC9F-49F4-85A0-2D2785B9ABED}"/>
              </a:ext>
            </a:extLst>
          </p:cNvPr>
          <p:cNvSpPr/>
          <p:nvPr/>
        </p:nvSpPr>
        <p:spPr>
          <a:xfrm>
            <a:off x="10992592" y="53047"/>
            <a:ext cx="12602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00" b="1" dirty="0">
                <a:solidFill>
                  <a:srgbClr val="FF0000"/>
                </a:solidFill>
              </a:rPr>
              <a:t>Notion non abordée</a:t>
            </a:r>
            <a:endParaRPr lang="fr-FR" sz="1000" dirty="0"/>
          </a:p>
        </p:txBody>
      </p:sp>
      <p:sp>
        <p:nvSpPr>
          <p:cNvPr id="77" name="ZoneTexte 76">
            <a:extLst>
              <a:ext uri="{FF2B5EF4-FFF2-40B4-BE49-F238E27FC236}">
                <a16:creationId xmlns:a16="http://schemas.microsoft.com/office/drawing/2014/main" id="{58F8FB47-4B01-432B-9000-32FE83352795}"/>
              </a:ext>
            </a:extLst>
          </p:cNvPr>
          <p:cNvSpPr txBox="1"/>
          <p:nvPr/>
        </p:nvSpPr>
        <p:spPr>
          <a:xfrm>
            <a:off x="3167315" y="2325166"/>
            <a:ext cx="30308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Analyse semi-quantitative: 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Méthode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Intensités :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fr-FR" sz="1400" b="1" dirty="0"/>
              <a:t>Intégration des pics EDS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fr-FR" sz="1400" b="1" dirty="0">
                <a:solidFill>
                  <a:srgbClr val="FF0000"/>
                </a:solidFill>
              </a:rPr>
              <a:t>Traitement du Fond Continu EDS</a:t>
            </a:r>
            <a:endParaRPr lang="fr-FR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Choix des méthodes de correction : ZAF, P/B-ZAF,  </a:t>
            </a:r>
            <a:r>
              <a:rPr lang="fr-FR" sz="1400" dirty="0">
                <a:latin typeface="Symbol" panose="05050102010706020507" pitchFamily="18" charset="2"/>
              </a:rPr>
              <a:t>F</a:t>
            </a:r>
            <a:r>
              <a:rPr lang="fr-FR" sz="1400" dirty="0"/>
              <a:t>(</a:t>
            </a:r>
            <a:r>
              <a:rPr lang="fr-FR" sz="1400" dirty="0" err="1">
                <a:latin typeface="Symbol" panose="05050102010706020507" pitchFamily="18" charset="2"/>
              </a:rPr>
              <a:t>r</a:t>
            </a:r>
            <a:r>
              <a:rPr lang="fr-FR" sz="1400" dirty="0" err="1"/>
              <a:t>z</a:t>
            </a:r>
            <a:r>
              <a:rPr lang="fr-FR" sz="1400" dirty="0"/>
              <a:t>)                   </a:t>
            </a:r>
            <a:r>
              <a:rPr lang="fr-FR" sz="1400" dirty="0" err="1">
                <a:solidFill>
                  <a:srgbClr val="FF0000"/>
                </a:solidFill>
              </a:rPr>
              <a:t>Bence</a:t>
            </a:r>
            <a:r>
              <a:rPr lang="fr-FR" sz="1400" dirty="0">
                <a:solidFill>
                  <a:srgbClr val="FF0000"/>
                </a:solidFill>
              </a:rPr>
              <a:t>-Albee</a:t>
            </a:r>
          </a:p>
        </p:txBody>
      </p:sp>
      <p:sp>
        <p:nvSpPr>
          <p:cNvPr id="78" name="ZoneTexte 77">
            <a:extLst>
              <a:ext uri="{FF2B5EF4-FFF2-40B4-BE49-F238E27FC236}">
                <a16:creationId xmlns:a16="http://schemas.microsoft.com/office/drawing/2014/main" id="{F4EF1EBD-E423-4225-9F04-95CD20719A5B}"/>
              </a:ext>
            </a:extLst>
          </p:cNvPr>
          <p:cNvSpPr txBox="1"/>
          <p:nvPr/>
        </p:nvSpPr>
        <p:spPr>
          <a:xfrm>
            <a:off x="4211456" y="2528597"/>
            <a:ext cx="5292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JR-3</a:t>
            </a:r>
          </a:p>
        </p:txBody>
      </p:sp>
      <p:sp>
        <p:nvSpPr>
          <p:cNvPr id="79" name="ZoneTexte 78">
            <a:extLst>
              <a:ext uri="{FF2B5EF4-FFF2-40B4-BE49-F238E27FC236}">
                <a16:creationId xmlns:a16="http://schemas.microsoft.com/office/drawing/2014/main" id="{6EC4B2CD-2174-44D4-9390-A687CBF8E468}"/>
              </a:ext>
            </a:extLst>
          </p:cNvPr>
          <p:cNvSpPr txBox="1"/>
          <p:nvPr/>
        </p:nvSpPr>
        <p:spPr>
          <a:xfrm>
            <a:off x="4648004" y="2528597"/>
            <a:ext cx="842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JR-1</a:t>
            </a:r>
          </a:p>
        </p:txBody>
      </p:sp>
      <p:sp>
        <p:nvSpPr>
          <p:cNvPr id="80" name="ZoneTexte 79">
            <a:extLst>
              <a:ext uri="{FF2B5EF4-FFF2-40B4-BE49-F238E27FC236}">
                <a16:creationId xmlns:a16="http://schemas.microsoft.com/office/drawing/2014/main" id="{1E70D552-8F5B-4715-8509-02AB8ADC095B}"/>
              </a:ext>
            </a:extLst>
          </p:cNvPr>
          <p:cNvSpPr txBox="1"/>
          <p:nvPr/>
        </p:nvSpPr>
        <p:spPr>
          <a:xfrm>
            <a:off x="4983842" y="3829133"/>
            <a:ext cx="842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JR-1</a:t>
            </a:r>
          </a:p>
        </p:txBody>
      </p:sp>
      <p:sp>
        <p:nvSpPr>
          <p:cNvPr id="81" name="ZoneTexte 80">
            <a:extLst>
              <a:ext uri="{FF2B5EF4-FFF2-40B4-BE49-F238E27FC236}">
                <a16:creationId xmlns:a16="http://schemas.microsoft.com/office/drawing/2014/main" id="{0079FED2-DDA8-40B7-99CB-FB62878A7F8D}"/>
              </a:ext>
            </a:extLst>
          </p:cNvPr>
          <p:cNvSpPr txBox="1"/>
          <p:nvPr/>
        </p:nvSpPr>
        <p:spPr>
          <a:xfrm>
            <a:off x="3176335" y="5878746"/>
            <a:ext cx="601116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Analyse quantitative: généralités EDS &amp; WDS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Couches minces et stratifiés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Choix des standards d’analyse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rgbClr val="FF0000"/>
                </a:solidFill>
              </a:rPr>
              <a:t>Explications des méthodes de correction : ZAF, P/B-ZAF  </a:t>
            </a:r>
            <a:r>
              <a:rPr lang="fr-FR" sz="1400" b="1" dirty="0">
                <a:solidFill>
                  <a:srgbClr val="FF0000"/>
                </a:solidFill>
                <a:latin typeface="Symbol" panose="05050102010706020507" pitchFamily="18" charset="2"/>
              </a:rPr>
              <a:t>F</a:t>
            </a:r>
            <a:r>
              <a:rPr lang="fr-FR" sz="1400" b="1" dirty="0">
                <a:solidFill>
                  <a:srgbClr val="FF0000"/>
                </a:solidFill>
              </a:rPr>
              <a:t>(</a:t>
            </a:r>
            <a:r>
              <a:rPr lang="fr-FR" sz="1400" b="1" dirty="0" err="1">
                <a:solidFill>
                  <a:srgbClr val="FF0000"/>
                </a:solidFill>
                <a:latin typeface="Symbol" panose="05050102010706020507" pitchFamily="18" charset="2"/>
              </a:rPr>
              <a:t>r</a:t>
            </a:r>
            <a:r>
              <a:rPr lang="fr-FR" sz="1400" b="1" dirty="0" err="1">
                <a:solidFill>
                  <a:srgbClr val="FF0000"/>
                </a:solidFill>
              </a:rPr>
              <a:t>z</a:t>
            </a:r>
            <a:r>
              <a:rPr lang="fr-FR" sz="1400" b="1" dirty="0">
                <a:solidFill>
                  <a:srgbClr val="FF0000"/>
                </a:solidFill>
              </a:rPr>
              <a:t>), </a:t>
            </a:r>
            <a:r>
              <a:rPr lang="fr-FR" sz="1400" dirty="0">
                <a:solidFill>
                  <a:srgbClr val="FF0000"/>
                </a:solidFill>
              </a:rPr>
              <a:t>B-Albee</a:t>
            </a:r>
          </a:p>
          <a:p>
            <a:pPr lvl="1"/>
            <a:endParaRPr lang="fr-FR" sz="1400" dirty="0"/>
          </a:p>
        </p:txBody>
      </p:sp>
      <p:sp>
        <p:nvSpPr>
          <p:cNvPr id="82" name="ZoneTexte 81">
            <a:extLst>
              <a:ext uri="{FF2B5EF4-FFF2-40B4-BE49-F238E27FC236}">
                <a16:creationId xmlns:a16="http://schemas.microsoft.com/office/drawing/2014/main" id="{535DB3CE-24D2-451C-9F7F-A50B82AE4156}"/>
              </a:ext>
            </a:extLst>
          </p:cNvPr>
          <p:cNvSpPr txBox="1"/>
          <p:nvPr/>
        </p:nvSpPr>
        <p:spPr>
          <a:xfrm>
            <a:off x="5713221" y="6326854"/>
            <a:ext cx="16411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SP-2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687EEB78-3222-4AF0-8F20-AF437A3E6AE4}"/>
              </a:ext>
            </a:extLst>
          </p:cNvPr>
          <p:cNvSpPr txBox="1"/>
          <p:nvPr/>
        </p:nvSpPr>
        <p:spPr>
          <a:xfrm>
            <a:off x="3196663" y="4329450"/>
            <a:ext cx="372592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Analyse quantitative EDS: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rgbClr val="FF0000"/>
                </a:solidFill>
              </a:rPr>
              <a:t>Mise en œuvre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rgbClr val="FF0000"/>
                </a:solidFill>
              </a:rPr>
              <a:t>Particularités :</a:t>
            </a:r>
          </a:p>
          <a:p>
            <a:r>
              <a:rPr lang="fr-FR" sz="1400" b="1" dirty="0">
                <a:solidFill>
                  <a:srgbClr val="FF0000"/>
                </a:solidFill>
              </a:rPr>
              <a:t>       EDS en transmission 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fr-FR" sz="1400" b="1" dirty="0">
                <a:solidFill>
                  <a:srgbClr val="FF0000"/>
                </a:solidFill>
              </a:rPr>
              <a:t>Méthode de Cliff-Lorimer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fr-FR" sz="1400" b="1" dirty="0">
                <a:solidFill>
                  <a:srgbClr val="FF0000"/>
                </a:solidFill>
              </a:rPr>
              <a:t>MEB (TFA, Watanabe DXA, </a:t>
            </a:r>
            <a:r>
              <a:rPr lang="fr-FR" sz="1400" b="1" dirty="0">
                <a:solidFill>
                  <a:srgbClr val="FF0000"/>
                </a:solidFill>
                <a:latin typeface="Symbol" panose="05050102010706020507" pitchFamily="18" charset="2"/>
              </a:rPr>
              <a:t>z</a:t>
            </a:r>
            <a:r>
              <a:rPr lang="fr-FR" sz="1400" b="1" dirty="0">
                <a:solidFill>
                  <a:srgbClr val="FF0000"/>
                </a:solidFill>
              </a:rPr>
              <a:t>-facteur)</a:t>
            </a:r>
          </a:p>
          <a:p>
            <a:r>
              <a:rPr lang="fr-FR" sz="1400" dirty="0"/>
              <a:t>        EDS en pression variable</a:t>
            </a:r>
          </a:p>
          <a:p>
            <a:pPr lvl="1"/>
            <a:endParaRPr lang="fr-FR" sz="1400" dirty="0"/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5636CDE1-D5A7-4883-A198-9A338FFB5961}"/>
              </a:ext>
            </a:extLst>
          </p:cNvPr>
          <p:cNvSpPr txBox="1"/>
          <p:nvPr/>
        </p:nvSpPr>
        <p:spPr>
          <a:xfrm>
            <a:off x="6307915" y="2951841"/>
            <a:ext cx="280444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Analyse quantitative WDS: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Intensités :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fr-FR" sz="1400" b="1" dirty="0"/>
              <a:t>Mesure de l’intensité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fr-FR" sz="1400" b="1" dirty="0">
                <a:solidFill>
                  <a:srgbClr val="FF0000"/>
                </a:solidFill>
              </a:rPr>
              <a:t>Traitement du Fond Continu WDS</a:t>
            </a:r>
            <a:endParaRPr lang="fr-FR" sz="1400" b="1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51E37A11-DC5E-4AB7-A78A-71306C7E102C}"/>
              </a:ext>
            </a:extLst>
          </p:cNvPr>
          <p:cNvSpPr/>
          <p:nvPr/>
        </p:nvSpPr>
        <p:spPr>
          <a:xfrm>
            <a:off x="6297689" y="2299119"/>
            <a:ext cx="33241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dirty="0"/>
              <a:t>Analyse semi-quantitative WDS : </a:t>
            </a:r>
            <a:r>
              <a:rPr lang="fr-FR" sz="1400" dirty="0"/>
              <a:t>?? </a:t>
            </a:r>
            <a:endParaRPr lang="fr-FR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Méthode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33919A1B-93B8-4CA1-8F48-B638014333F9}"/>
              </a:ext>
            </a:extLst>
          </p:cNvPr>
          <p:cNvSpPr txBox="1"/>
          <p:nvPr/>
        </p:nvSpPr>
        <p:spPr>
          <a:xfrm>
            <a:off x="7371008" y="2521057"/>
            <a:ext cx="8133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JR-2</a:t>
            </a:r>
            <a:r>
              <a:rPr lang="fr-FR" sz="1400" b="1" baseline="30000" dirty="0">
                <a:solidFill>
                  <a:srgbClr val="0000FF"/>
                </a:solidFill>
              </a:rPr>
              <a:t>WDS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8F2BE8C4-6610-45A6-9391-4340D1EAF9C5}"/>
              </a:ext>
            </a:extLst>
          </p:cNvPr>
          <p:cNvSpPr txBox="1"/>
          <p:nvPr/>
        </p:nvSpPr>
        <p:spPr>
          <a:xfrm>
            <a:off x="5691301" y="6081332"/>
            <a:ext cx="842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FLO-1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BA266CB7-564D-474C-AF31-9FF029992177}"/>
              </a:ext>
            </a:extLst>
          </p:cNvPr>
          <p:cNvSpPr txBox="1"/>
          <p:nvPr/>
        </p:nvSpPr>
        <p:spPr>
          <a:xfrm>
            <a:off x="9222424" y="435413"/>
            <a:ext cx="297147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Divers …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84169E5E-4C5A-4969-9EBB-DABED2B49C01}"/>
              </a:ext>
            </a:extLst>
          </p:cNvPr>
          <p:cNvGrpSpPr/>
          <p:nvPr/>
        </p:nvGrpSpPr>
        <p:grpSpPr>
          <a:xfrm>
            <a:off x="9222424" y="816062"/>
            <a:ext cx="3058002" cy="2215991"/>
            <a:chOff x="9222424" y="958106"/>
            <a:chExt cx="3058002" cy="2215991"/>
          </a:xfrm>
        </p:grpSpPr>
        <p:sp>
          <p:nvSpPr>
            <p:cNvPr id="59" name="ZoneTexte 58">
              <a:extLst>
                <a:ext uri="{FF2B5EF4-FFF2-40B4-BE49-F238E27FC236}">
                  <a16:creationId xmlns:a16="http://schemas.microsoft.com/office/drawing/2014/main" id="{DCAF3044-ACBB-4DFF-A30A-438DAC575417}"/>
                </a:ext>
              </a:extLst>
            </p:cNvPr>
            <p:cNvSpPr txBox="1"/>
            <p:nvPr/>
          </p:nvSpPr>
          <p:spPr>
            <a:xfrm>
              <a:off x="9222424" y="958106"/>
              <a:ext cx="3058002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/>
                <a:t>Sources d’erreur liées à l’échantillon: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sz="1400" dirty="0"/>
                <a:t>Dimensions des objets à analyser: </a:t>
              </a:r>
              <a:r>
                <a:rPr lang="fr-FR" sz="1300" b="1" dirty="0">
                  <a:solidFill>
                    <a:srgbClr val="FF0000"/>
                  </a:solidFill>
                </a:rPr>
                <a:t>Poire d’interaction vs HT(M.C), </a:t>
              </a:r>
              <a:r>
                <a:rPr lang="fr-FR" sz="1300" b="1" dirty="0" err="1">
                  <a:solidFill>
                    <a:srgbClr val="FF0000"/>
                  </a:solidFill>
                </a:rPr>
                <a:t>Form</a:t>
              </a:r>
              <a:r>
                <a:rPr lang="fr-FR" sz="1300" b="1" dirty="0">
                  <a:solidFill>
                    <a:srgbClr val="FF0000"/>
                  </a:solidFill>
                </a:rPr>
                <a:t>. de Castaing et de </a:t>
              </a:r>
              <a:r>
                <a:rPr lang="fr-FR" sz="1300" b="1" dirty="0" err="1">
                  <a:solidFill>
                    <a:srgbClr val="FF0000"/>
                  </a:solidFill>
                </a:rPr>
                <a:t>Kanava</a:t>
              </a:r>
              <a:r>
                <a:rPr lang="fr-FR" sz="1300" b="1" dirty="0">
                  <a:solidFill>
                    <a:srgbClr val="FF0000"/>
                  </a:solidFill>
                </a:rPr>
                <a:t>-Okayama</a:t>
              </a:r>
            </a:p>
            <a:p>
              <a:endParaRPr lang="fr-FR" sz="1400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sz="1400" dirty="0"/>
                <a:t>Migration des alcalins</a:t>
              </a:r>
            </a:p>
            <a:p>
              <a:endParaRPr lang="fr-FR" sz="1400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sz="1400" dirty="0"/>
                <a:t>Echantillons isolants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fr-FR" sz="1400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sz="1400" b="1" dirty="0">
                  <a:solidFill>
                    <a:srgbClr val="FF0000"/>
                  </a:solidFill>
                </a:rPr>
                <a:t>Echantillons magnétiques</a:t>
              </a:r>
            </a:p>
          </p:txBody>
        </p:sp>
        <p:sp>
          <p:nvSpPr>
            <p:cNvPr id="61" name="ZoneTexte 60">
              <a:extLst>
                <a:ext uri="{FF2B5EF4-FFF2-40B4-BE49-F238E27FC236}">
                  <a16:creationId xmlns:a16="http://schemas.microsoft.com/office/drawing/2014/main" id="{3B264A8A-37E6-430B-B86F-935F46264FB5}"/>
                </a:ext>
              </a:extLst>
            </p:cNvPr>
            <p:cNvSpPr txBox="1"/>
            <p:nvPr/>
          </p:nvSpPr>
          <p:spPr>
            <a:xfrm>
              <a:off x="9595694" y="2234703"/>
              <a:ext cx="84272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>
                  <a:solidFill>
                    <a:srgbClr val="0000FF"/>
                  </a:solidFill>
                </a:rPr>
                <a:t>(FB-1)</a:t>
              </a:r>
            </a:p>
          </p:txBody>
        </p:sp>
        <p:sp>
          <p:nvSpPr>
            <p:cNvPr id="62" name="ZoneTexte 61">
              <a:extLst>
                <a:ext uri="{FF2B5EF4-FFF2-40B4-BE49-F238E27FC236}">
                  <a16:creationId xmlns:a16="http://schemas.microsoft.com/office/drawing/2014/main" id="{43B457CD-A0DF-4180-A4A5-D42E6611BEE7}"/>
                </a:ext>
              </a:extLst>
            </p:cNvPr>
            <p:cNvSpPr txBox="1"/>
            <p:nvPr/>
          </p:nvSpPr>
          <p:spPr>
            <a:xfrm>
              <a:off x="9595694" y="2638514"/>
              <a:ext cx="64313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>
                  <a:solidFill>
                    <a:srgbClr val="0000FF"/>
                  </a:solidFill>
                </a:rPr>
                <a:t>(FB-1)</a:t>
              </a:r>
            </a:p>
          </p:txBody>
        </p:sp>
        <p:sp>
          <p:nvSpPr>
            <p:cNvPr id="63" name="ZoneTexte 62">
              <a:extLst>
                <a:ext uri="{FF2B5EF4-FFF2-40B4-BE49-F238E27FC236}">
                  <a16:creationId xmlns:a16="http://schemas.microsoft.com/office/drawing/2014/main" id="{7BD6768D-5F23-4129-A70C-F259175B86D1}"/>
                </a:ext>
              </a:extLst>
            </p:cNvPr>
            <p:cNvSpPr txBox="1"/>
            <p:nvPr/>
          </p:nvSpPr>
          <p:spPr>
            <a:xfrm>
              <a:off x="9595694" y="1798310"/>
              <a:ext cx="84272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>
                  <a:solidFill>
                    <a:srgbClr val="0000FF"/>
                  </a:solidFill>
                </a:rPr>
                <a:t>(FB-1)</a:t>
              </a:r>
            </a:p>
          </p:txBody>
        </p:sp>
        <p:sp>
          <p:nvSpPr>
            <p:cNvPr id="71" name="ZoneTexte 70">
              <a:extLst>
                <a:ext uri="{FF2B5EF4-FFF2-40B4-BE49-F238E27FC236}">
                  <a16:creationId xmlns:a16="http://schemas.microsoft.com/office/drawing/2014/main" id="{C4DE91BD-AE08-4385-B10D-96F57373B41F}"/>
                </a:ext>
              </a:extLst>
            </p:cNvPr>
            <p:cNvSpPr txBox="1"/>
            <p:nvPr/>
          </p:nvSpPr>
          <p:spPr>
            <a:xfrm>
              <a:off x="10065724" y="2230779"/>
              <a:ext cx="84272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>
                  <a:solidFill>
                    <a:srgbClr val="0000FF"/>
                  </a:solidFill>
                </a:rPr>
                <a:t>(JR-3)</a:t>
              </a:r>
            </a:p>
          </p:txBody>
        </p:sp>
        <p:sp>
          <p:nvSpPr>
            <p:cNvPr id="72" name="ZoneTexte 71">
              <a:extLst>
                <a:ext uri="{FF2B5EF4-FFF2-40B4-BE49-F238E27FC236}">
                  <a16:creationId xmlns:a16="http://schemas.microsoft.com/office/drawing/2014/main" id="{A0B67E58-1393-43F6-A759-204DED6CF986}"/>
                </a:ext>
              </a:extLst>
            </p:cNvPr>
            <p:cNvSpPr txBox="1"/>
            <p:nvPr/>
          </p:nvSpPr>
          <p:spPr>
            <a:xfrm>
              <a:off x="10136293" y="2645945"/>
              <a:ext cx="64313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1400" b="1">
                  <a:solidFill>
                    <a:srgbClr val="0000FF"/>
                  </a:solidFill>
                </a:defRPr>
              </a:lvl1pPr>
            </a:lstStyle>
            <a:p>
              <a:r>
                <a:rPr lang="fr-FR" dirty="0"/>
                <a:t>(AJ-1)</a:t>
              </a:r>
            </a:p>
          </p:txBody>
        </p:sp>
      </p:grpSp>
      <p:sp>
        <p:nvSpPr>
          <p:cNvPr id="73" name="ZoneTexte 72">
            <a:extLst>
              <a:ext uri="{FF2B5EF4-FFF2-40B4-BE49-F238E27FC236}">
                <a16:creationId xmlns:a16="http://schemas.microsoft.com/office/drawing/2014/main" id="{69311C9B-70A5-4DA9-AB9D-A2FB32F03C30}"/>
              </a:ext>
            </a:extLst>
          </p:cNvPr>
          <p:cNvSpPr txBox="1"/>
          <p:nvPr/>
        </p:nvSpPr>
        <p:spPr>
          <a:xfrm>
            <a:off x="9257697" y="3110830"/>
            <a:ext cx="278543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Incertitudes (intervalle de confiance)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Limite de détection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Tri de données &amp; Khi-2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Comparaison d’échantillon</a:t>
            </a:r>
          </a:p>
        </p:txBody>
      </p:sp>
      <p:sp>
        <p:nvSpPr>
          <p:cNvPr id="74" name="ZoneTexte 73">
            <a:extLst>
              <a:ext uri="{FF2B5EF4-FFF2-40B4-BE49-F238E27FC236}">
                <a16:creationId xmlns:a16="http://schemas.microsoft.com/office/drawing/2014/main" id="{6A6347F2-1504-4F5D-9F2D-3E46A245EB30}"/>
              </a:ext>
            </a:extLst>
          </p:cNvPr>
          <p:cNvSpPr txBox="1"/>
          <p:nvPr/>
        </p:nvSpPr>
        <p:spPr>
          <a:xfrm>
            <a:off x="11610884" y="3766014"/>
            <a:ext cx="5775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JR-5</a:t>
            </a:r>
          </a:p>
        </p:txBody>
      </p:sp>
      <p:sp>
        <p:nvSpPr>
          <p:cNvPr id="75" name="ZoneTexte 74">
            <a:extLst>
              <a:ext uri="{FF2B5EF4-FFF2-40B4-BE49-F238E27FC236}">
                <a16:creationId xmlns:a16="http://schemas.microsoft.com/office/drawing/2014/main" id="{9941EBD0-3939-42F6-90DE-AEF09678C7AE}"/>
              </a:ext>
            </a:extLst>
          </p:cNvPr>
          <p:cNvSpPr txBox="1"/>
          <p:nvPr/>
        </p:nvSpPr>
        <p:spPr>
          <a:xfrm>
            <a:off x="9807694" y="4173807"/>
            <a:ext cx="842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JR-6</a:t>
            </a:r>
          </a:p>
        </p:txBody>
      </p:sp>
      <p:sp>
        <p:nvSpPr>
          <p:cNvPr id="83" name="ZoneTexte 82">
            <a:extLst>
              <a:ext uri="{FF2B5EF4-FFF2-40B4-BE49-F238E27FC236}">
                <a16:creationId xmlns:a16="http://schemas.microsoft.com/office/drawing/2014/main" id="{445BF0E8-1F0A-484C-814D-A6D0A470F303}"/>
              </a:ext>
            </a:extLst>
          </p:cNvPr>
          <p:cNvSpPr txBox="1"/>
          <p:nvPr/>
        </p:nvSpPr>
        <p:spPr>
          <a:xfrm>
            <a:off x="11037385" y="3553229"/>
            <a:ext cx="7257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(DB-1)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9F4A4587-F719-469A-B994-6959EA0B9767}"/>
              </a:ext>
            </a:extLst>
          </p:cNvPr>
          <p:cNvSpPr/>
          <p:nvPr/>
        </p:nvSpPr>
        <p:spPr>
          <a:xfrm>
            <a:off x="9561311" y="3586156"/>
            <a:ext cx="2481820" cy="2018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5" name="ZoneTexte 84">
            <a:extLst>
              <a:ext uri="{FF2B5EF4-FFF2-40B4-BE49-F238E27FC236}">
                <a16:creationId xmlns:a16="http://schemas.microsoft.com/office/drawing/2014/main" id="{4EAA6379-E445-454D-B1CC-B4BD521A7A49}"/>
              </a:ext>
            </a:extLst>
          </p:cNvPr>
          <p:cNvSpPr txBox="1"/>
          <p:nvPr/>
        </p:nvSpPr>
        <p:spPr>
          <a:xfrm>
            <a:off x="11530959" y="3109180"/>
            <a:ext cx="842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JR-5</a:t>
            </a:r>
          </a:p>
        </p:txBody>
      </p:sp>
      <p:sp>
        <p:nvSpPr>
          <p:cNvPr id="86" name="ZoneTexte 85">
            <a:extLst>
              <a:ext uri="{FF2B5EF4-FFF2-40B4-BE49-F238E27FC236}">
                <a16:creationId xmlns:a16="http://schemas.microsoft.com/office/drawing/2014/main" id="{14AE352F-F3D1-4808-B619-999FA2EB45DE}"/>
              </a:ext>
            </a:extLst>
          </p:cNvPr>
          <p:cNvSpPr txBox="1"/>
          <p:nvPr/>
        </p:nvSpPr>
        <p:spPr>
          <a:xfrm>
            <a:off x="11239769" y="3757136"/>
            <a:ext cx="5299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00FF"/>
                </a:solidFill>
              </a:rPr>
              <a:t>JR-6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4BC1803-4E4A-4DA7-AEB8-1E099155F0AE}"/>
              </a:ext>
            </a:extLst>
          </p:cNvPr>
          <p:cNvSpPr/>
          <p:nvPr/>
        </p:nvSpPr>
        <p:spPr>
          <a:xfrm>
            <a:off x="3085427" y="433427"/>
            <a:ext cx="6066372" cy="6380981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7FF218E-EDF3-4112-B41A-1FBA0B55EE2A}"/>
              </a:ext>
            </a:extLst>
          </p:cNvPr>
          <p:cNvSpPr txBox="1"/>
          <p:nvPr/>
        </p:nvSpPr>
        <p:spPr>
          <a:xfrm>
            <a:off x="9151799" y="5552985"/>
            <a:ext cx="30628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A compléter (cf. PV réunion)</a:t>
            </a: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BAB29889-2EF1-4AD1-B3AB-53A68F40D7A0}"/>
              </a:ext>
            </a:extLst>
          </p:cNvPr>
          <p:cNvCxnSpPr>
            <a:cxnSpLocks/>
          </p:cNvCxnSpPr>
          <p:nvPr/>
        </p:nvCxnSpPr>
        <p:spPr>
          <a:xfrm>
            <a:off x="7486821" y="4856480"/>
            <a:ext cx="0" cy="9245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 droit avec flèche 86">
            <a:extLst>
              <a:ext uri="{FF2B5EF4-FFF2-40B4-BE49-F238E27FC236}">
                <a16:creationId xmlns:a16="http://schemas.microsoft.com/office/drawing/2014/main" id="{019D9F11-FC6F-4466-9D7A-DFAB763B5332}"/>
              </a:ext>
            </a:extLst>
          </p:cNvPr>
          <p:cNvCxnSpPr>
            <a:cxnSpLocks/>
          </p:cNvCxnSpPr>
          <p:nvPr/>
        </p:nvCxnSpPr>
        <p:spPr>
          <a:xfrm>
            <a:off x="7486821" y="4277839"/>
            <a:ext cx="0" cy="924560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346948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</TotalTime>
  <Words>489</Words>
  <Application>Microsoft Office PowerPoint</Application>
  <PresentationFormat>Grand écran</PresentationFormat>
  <Paragraphs>151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Wingdings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sebastien pairis</dc:creator>
  <cp:lastModifiedBy>f</cp:lastModifiedBy>
  <cp:revision>6</cp:revision>
  <dcterms:created xsi:type="dcterms:W3CDTF">2021-01-15T15:37:47Z</dcterms:created>
  <dcterms:modified xsi:type="dcterms:W3CDTF">2021-01-22T08:10:55Z</dcterms:modified>
</cp:coreProperties>
</file>