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35" r:id="rId3"/>
    <p:sldId id="334" r:id="rId4"/>
    <p:sldId id="317" r:id="rId5"/>
    <p:sldId id="328" r:id="rId6"/>
    <p:sldId id="329" r:id="rId7"/>
    <p:sldId id="330" r:id="rId8"/>
    <p:sldId id="319" r:id="rId9"/>
    <p:sldId id="320" r:id="rId10"/>
    <p:sldId id="321" r:id="rId11"/>
    <p:sldId id="322" r:id="rId12"/>
    <p:sldId id="323" r:id="rId13"/>
    <p:sldId id="324" r:id="rId14"/>
    <p:sldId id="332" r:id="rId15"/>
    <p:sldId id="325" r:id="rId16"/>
    <p:sldId id="326" r:id="rId17"/>
    <p:sldId id="327" r:id="rId18"/>
    <p:sldId id="310" r:id="rId19"/>
    <p:sldId id="311" r:id="rId20"/>
    <p:sldId id="336" r:id="rId21"/>
    <p:sldId id="338" r:id="rId22"/>
    <p:sldId id="339" r:id="rId23"/>
    <p:sldId id="337" r:id="rId24"/>
    <p:sldId id="331" r:id="rId2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28" autoAdjust="0"/>
  </p:normalViewPr>
  <p:slideViewPr>
    <p:cSldViewPr>
      <p:cViewPr>
        <p:scale>
          <a:sx n="75" d="100"/>
          <a:sy n="75" d="100"/>
        </p:scale>
        <p:origin x="-372" y="-618"/>
      </p:cViewPr>
      <p:guideLst>
        <p:guide orient="horz" pos="2160"/>
        <p:guide pos="2880"/>
      </p:guideLst>
    </p:cSldViewPr>
  </p:slideViewPr>
  <p:notesTextViewPr>
    <p:cViewPr>
      <p:scale>
        <a:sx n="1" d="1"/>
        <a:sy n="1" d="1"/>
      </p:scale>
      <p:origin x="0" y="0"/>
    </p:cViewPr>
  </p:notesTextViewPr>
  <p:notesViewPr>
    <p:cSldViewPr>
      <p:cViewPr varScale="1">
        <p:scale>
          <a:sx n="73" d="100"/>
          <a:sy n="73" d="100"/>
        </p:scale>
        <p:origin x="-21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C09D02A-FA25-495F-A3F5-A13C16781116}" type="datetimeFigureOut">
              <a:rPr lang="fr-FR" smtClean="0"/>
              <a:t>22/06/2017</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B857522-140F-4489-9C90-550CFC40DCA2}" type="slidenum">
              <a:rPr lang="fr-FR" smtClean="0"/>
              <a:t>‹N°›</a:t>
            </a:fld>
            <a:endParaRPr lang="fr-FR"/>
          </a:p>
        </p:txBody>
      </p:sp>
    </p:spTree>
    <p:extLst>
      <p:ext uri="{BB962C8B-B14F-4D97-AF65-F5344CB8AC3E}">
        <p14:creationId xmlns:p14="http://schemas.microsoft.com/office/powerpoint/2010/main" val="3020730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37FB79D-454C-408D-87A3-FA84E61B8E5F}" type="datetimeFigureOut">
              <a:rPr lang="fr-FR" smtClean="0"/>
              <a:t>22/06/2017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37A381F-B023-4E22-A4D3-AA775193FED8}" type="slidenum">
              <a:rPr lang="fr-FR" smtClean="0"/>
              <a:t>‹N°›</a:t>
            </a:fld>
            <a:endParaRPr lang="fr-FR"/>
          </a:p>
        </p:txBody>
      </p:sp>
    </p:spTree>
    <p:extLst>
      <p:ext uri="{BB962C8B-B14F-4D97-AF65-F5344CB8AC3E}">
        <p14:creationId xmlns:p14="http://schemas.microsoft.com/office/powerpoint/2010/main" val="138193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9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70C73F4-CCBB-4953-BE03-313461B27872}" type="datetimeFigureOut">
              <a:rPr lang="fr-FR"/>
              <a:pPr>
                <a:defRPr/>
              </a:pPr>
              <a:t>22/06/2017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EE21EC5-2ED4-460D-B95C-AB61CCB2F1D7}" type="slidenum">
              <a:rPr lang="fr-FR"/>
              <a:pPr>
                <a:defRPr/>
              </a:pPr>
              <a:t>‹N°›</a:t>
            </a:fld>
            <a:endParaRPr lang="fr-FR"/>
          </a:p>
        </p:txBody>
      </p:sp>
    </p:spTree>
    <p:extLst>
      <p:ext uri="{BB962C8B-B14F-4D97-AF65-F5344CB8AC3E}">
        <p14:creationId xmlns:p14="http://schemas.microsoft.com/office/powerpoint/2010/main" val="184705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04F729F-8E2D-4647-85A7-AAE449579B94}" type="datetimeFigureOut">
              <a:rPr lang="fr-FR"/>
              <a:pPr>
                <a:defRPr/>
              </a:pPr>
              <a:t>22/06/2017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470A582-DCDD-47C6-A303-16DB29FD2409}" type="slidenum">
              <a:rPr lang="fr-FR"/>
              <a:pPr>
                <a:defRPr/>
              </a:pPr>
              <a:t>‹N°›</a:t>
            </a:fld>
            <a:endParaRPr lang="fr-FR"/>
          </a:p>
        </p:txBody>
      </p:sp>
    </p:spTree>
    <p:extLst>
      <p:ext uri="{BB962C8B-B14F-4D97-AF65-F5344CB8AC3E}">
        <p14:creationId xmlns:p14="http://schemas.microsoft.com/office/powerpoint/2010/main" val="3690601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402521"/>
            <a:ext cx="9144000"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528" y="6458819"/>
            <a:ext cx="720080" cy="3645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ZoneTexte 13"/>
          <p:cNvSpPr txBox="1"/>
          <p:nvPr userDrawn="1"/>
        </p:nvSpPr>
        <p:spPr>
          <a:xfrm>
            <a:off x="1691680" y="6487229"/>
            <a:ext cx="3092641" cy="307777"/>
          </a:xfrm>
          <a:prstGeom prst="rect">
            <a:avLst/>
          </a:prstGeom>
          <a:noFill/>
        </p:spPr>
        <p:txBody>
          <a:bodyPr wrap="none" rtlCol="0">
            <a:spAutoFit/>
            <a:scene3d>
              <a:camera prst="orthographicFront"/>
              <a:lightRig rig="threePt" dir="t"/>
            </a:scene3d>
            <a:sp3d extrusionH="57150">
              <a:bevelT w="38100" h="38100" prst="angle"/>
            </a:sp3d>
          </a:bodyPr>
          <a:lstStyle/>
          <a:p>
            <a:r>
              <a:rPr lang="fr-FR" sz="1400" b="1" dirty="0" smtClean="0">
                <a:solidFill>
                  <a:srgbClr val="C00000"/>
                </a:solidFill>
                <a:effectLst>
                  <a:outerShdw blurRad="50800" dist="38100" dir="8100000" algn="tr" rotWithShape="0">
                    <a:prstClr val="black">
                      <a:alpha val="40000"/>
                    </a:prstClr>
                  </a:outerShdw>
                </a:effectLst>
              </a:rPr>
              <a:t>Ecole d’été GN-MEBA – Bordeaux  2017</a:t>
            </a:r>
            <a:endParaRPr lang="fr-FR" sz="1400" b="1" dirty="0">
              <a:solidFill>
                <a:srgbClr val="C00000"/>
              </a:solidFill>
              <a:effectLst>
                <a:outerShdw blurRad="50800" dist="38100" dir="8100000" algn="tr" rotWithShape="0">
                  <a:prstClr val="black">
                    <a:alpha val="40000"/>
                  </a:prstClr>
                </a:outerShdw>
              </a:effectLst>
            </a:endParaRPr>
          </a:p>
        </p:txBody>
      </p:sp>
      <p:sp>
        <p:nvSpPr>
          <p:cNvPr id="3" name="Espace réservé du numéro de diapositive 2"/>
          <p:cNvSpPr>
            <a:spLocks noGrp="1"/>
          </p:cNvSpPr>
          <p:nvPr>
            <p:ph type="sldNum" sz="quarter" idx="4"/>
          </p:nvPr>
        </p:nvSpPr>
        <p:spPr>
          <a:xfrm>
            <a:off x="6948264" y="64585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7F839-F3BA-4A12-BBF8-C0A38A149D79}" type="slidenum">
              <a:rPr lang="fr-FR" smtClean="0"/>
              <a:t>‹N°›</a:t>
            </a:fld>
            <a:endParaRPr lang="fr-FR"/>
          </a:p>
        </p:txBody>
      </p:sp>
    </p:spTree>
    <p:extLst>
      <p:ext uri="{BB962C8B-B14F-4D97-AF65-F5344CB8AC3E}">
        <p14:creationId xmlns:p14="http://schemas.microsoft.com/office/powerpoint/2010/main" val="1005082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jpg"/><Relationship Id="rId26" Type="http://schemas.openxmlformats.org/officeDocument/2006/relationships/image" Target="../media/image25.png"/><Relationship Id="rId3" Type="http://schemas.openxmlformats.org/officeDocument/2006/relationships/image" Target="../media/image3.jpeg"/><Relationship Id="rId21" Type="http://schemas.openxmlformats.org/officeDocument/2006/relationships/image" Target="../media/image21.jp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4.jpeg"/><Relationship Id="rId2" Type="http://schemas.openxmlformats.org/officeDocument/2006/relationships/image" Target="../media/image2.png"/><Relationship Id="rId16" Type="http://schemas.openxmlformats.org/officeDocument/2006/relationships/image" Target="../media/image16.jpeg"/><Relationship Id="rId20" Type="http://schemas.openxmlformats.org/officeDocument/2006/relationships/image" Target="../media/image20.jp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3.jpeg"/><Relationship Id="rId5" Type="http://schemas.openxmlformats.org/officeDocument/2006/relationships/image" Target="../media/image5.gif"/><Relationship Id="rId15" Type="http://schemas.openxmlformats.org/officeDocument/2006/relationships/image" Target="../media/image15.jpg"/><Relationship Id="rId23" Type="http://schemas.openxmlformats.org/officeDocument/2006/relationships/image" Target="../media/image1.gif"/><Relationship Id="rId28" Type="http://schemas.openxmlformats.org/officeDocument/2006/relationships/image" Target="../media/image27.png"/><Relationship Id="rId10" Type="http://schemas.openxmlformats.org/officeDocument/2006/relationships/image" Target="../media/image10.jpeg"/><Relationship Id="rId19" Type="http://schemas.openxmlformats.org/officeDocument/2006/relationships/image" Target="../media/image19.jp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gif"/><Relationship Id="rId22" Type="http://schemas.openxmlformats.org/officeDocument/2006/relationships/image" Target="../media/image22.jpg"/><Relationship Id="rId27" Type="http://schemas.openxmlformats.org/officeDocument/2006/relationships/image" Target="../media/image26.jpeg"/><Relationship Id="rId30"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hyperlink" Target="http://www.iso.org/iso/iso_catalogue/catalogue_tc/catalogue_tc_browse.htm?commid" TargetMode="External"/><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so.org/iso/iso_technical_committee.html?commid=5461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9174" y="-7670"/>
            <a:ext cx="9144000" cy="677107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p:cNvPicPr>
            <a:picLocks noChangeAspect="1"/>
          </p:cNvPicPr>
          <p:nvPr/>
        </p:nvPicPr>
        <p:blipFill rotWithShape="1">
          <a:blip r:embed="rId2">
            <a:clrChange>
              <a:clrFrom>
                <a:srgbClr val="840F68"/>
              </a:clrFrom>
              <a:clrTo>
                <a:srgbClr val="840F68">
                  <a:alpha val="0"/>
                </a:srgbClr>
              </a:clrTo>
            </a:clrChange>
            <a:extLst>
              <a:ext uri="{28A0092B-C50C-407E-A947-70E740481C1C}">
                <a14:useLocalDpi xmlns:a14="http://schemas.microsoft.com/office/drawing/2010/main" val="0"/>
              </a:ext>
            </a:extLst>
          </a:blip>
          <a:srcRect r="1816" b="15441"/>
          <a:stretch/>
        </p:blipFill>
        <p:spPr>
          <a:xfrm>
            <a:off x="6982244" y="4077072"/>
            <a:ext cx="1795337" cy="1417473"/>
          </a:xfrm>
          <a:prstGeom prst="rect">
            <a:avLst/>
          </a:prstGeom>
          <a:ln>
            <a:noFill/>
          </a:ln>
          <a:effectLst>
            <a:outerShdw blurRad="292100" dist="139700" dir="2700000" algn="tl" rotWithShape="0">
              <a:srgbClr val="333333">
                <a:alpha val="65000"/>
              </a:srgbClr>
            </a:outerShdw>
          </a:effectLst>
        </p:spPr>
      </p:pic>
      <p:pic>
        <p:nvPicPr>
          <p:cNvPr id="5" name="Picture 2" descr="http://olivierboisseau.com/wp-content/uploads/2012/03/bordeaux_place-de-la-bourse.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75" t="36545" r="17475" b="38605"/>
          <a:stretch/>
        </p:blipFill>
        <p:spPr bwMode="auto">
          <a:xfrm>
            <a:off x="381226" y="332656"/>
            <a:ext cx="3568950" cy="905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9" name="ZoneTexte 48"/>
          <p:cNvSpPr txBox="1"/>
          <p:nvPr/>
        </p:nvSpPr>
        <p:spPr>
          <a:xfrm>
            <a:off x="4221423" y="462267"/>
            <a:ext cx="4577343" cy="646331"/>
          </a:xfrm>
          <a:prstGeom prst="rect">
            <a:avLst/>
          </a:prstGeom>
          <a:noFill/>
        </p:spPr>
        <p:txBody>
          <a:bodyPr wrap="none" rtlCol="0">
            <a:spAutoFit/>
          </a:bodyPr>
          <a:lstStyle/>
          <a:p>
            <a:r>
              <a:rPr lang="fr-FR" sz="3600" b="1" dirty="0" smtClean="0">
                <a:solidFill>
                  <a:srgbClr val="5C0000"/>
                </a:solidFill>
                <a:effectLst>
                  <a:outerShdw blurRad="50800" dist="38100" dir="8100000" algn="tr" rotWithShape="0">
                    <a:prstClr val="black">
                      <a:alpha val="40000"/>
                    </a:prstClr>
                  </a:outerShdw>
                </a:effectLst>
              </a:rPr>
              <a:t>ECOLE D’ÉTÉ GN-MEBA</a:t>
            </a:r>
            <a:endParaRPr lang="fr-FR" sz="3600" b="1" dirty="0">
              <a:solidFill>
                <a:srgbClr val="5C0000"/>
              </a:solidFill>
              <a:effectLst>
                <a:outerShdw blurRad="50800" dist="38100" dir="8100000" algn="tr" rotWithShape="0">
                  <a:prstClr val="black">
                    <a:alpha val="40000"/>
                  </a:prstClr>
                </a:outerShdw>
              </a:effectLst>
            </a:endParaRPr>
          </a:p>
        </p:txBody>
      </p:sp>
      <p:sp>
        <p:nvSpPr>
          <p:cNvPr id="50" name="ZoneTexte 49"/>
          <p:cNvSpPr txBox="1"/>
          <p:nvPr/>
        </p:nvSpPr>
        <p:spPr>
          <a:xfrm>
            <a:off x="5105362" y="1089610"/>
            <a:ext cx="2732095" cy="646331"/>
          </a:xfrm>
          <a:prstGeom prst="rect">
            <a:avLst/>
          </a:prstGeom>
          <a:noFill/>
        </p:spPr>
        <p:txBody>
          <a:bodyPr wrap="none" rtlCol="0">
            <a:spAutoFit/>
          </a:bodyPr>
          <a:lstStyle/>
          <a:p>
            <a:r>
              <a:rPr lang="fr-FR" dirty="0" smtClean="0">
                <a:solidFill>
                  <a:srgbClr val="5C0000"/>
                </a:solidFill>
                <a:effectLst>
                  <a:outerShdw blurRad="50800" dist="38100" dir="8100000" algn="tr" rotWithShape="0">
                    <a:prstClr val="black">
                      <a:alpha val="40000"/>
                    </a:prstClr>
                  </a:outerShdw>
                </a:effectLst>
              </a:rPr>
              <a:t>Microscopie Electronique à</a:t>
            </a:r>
          </a:p>
          <a:p>
            <a:r>
              <a:rPr lang="fr-FR" dirty="0" smtClean="0">
                <a:solidFill>
                  <a:srgbClr val="5C0000"/>
                </a:solidFill>
                <a:effectLst>
                  <a:outerShdw blurRad="50800" dist="38100" dir="8100000" algn="tr" rotWithShape="0">
                    <a:prstClr val="black">
                      <a:alpha val="40000"/>
                    </a:prstClr>
                  </a:outerShdw>
                </a:effectLst>
              </a:rPr>
              <a:t>Balayage et Microanalyses</a:t>
            </a:r>
            <a:endParaRPr lang="fr-FR" dirty="0">
              <a:solidFill>
                <a:srgbClr val="5C0000"/>
              </a:solidFill>
              <a:effectLst>
                <a:outerShdw blurRad="50800" dist="38100" dir="8100000" algn="tr" rotWithShape="0">
                  <a:prstClr val="black">
                    <a:alpha val="40000"/>
                  </a:prstClr>
                </a:outerShdw>
              </a:effectLst>
            </a:endParaRPr>
          </a:p>
        </p:txBody>
      </p:sp>
      <p:sp>
        <p:nvSpPr>
          <p:cNvPr id="51" name="ZoneTexte 50"/>
          <p:cNvSpPr txBox="1"/>
          <p:nvPr/>
        </p:nvSpPr>
        <p:spPr>
          <a:xfrm>
            <a:off x="348399" y="1282502"/>
            <a:ext cx="2451505" cy="338554"/>
          </a:xfrm>
          <a:prstGeom prst="rect">
            <a:avLst/>
          </a:prstGeom>
          <a:noFill/>
        </p:spPr>
        <p:txBody>
          <a:bodyPr wrap="none" rtlCol="0">
            <a:spAutoFit/>
          </a:bodyPr>
          <a:lstStyle/>
          <a:p>
            <a:r>
              <a:rPr lang="fr-FR" sz="1600" b="1" i="1" dirty="0" smtClean="0"/>
              <a:t>Bordeaux    3-7 juillet 2017</a:t>
            </a:r>
            <a:endParaRPr lang="fr-FR" sz="1600" b="1" i="1" dirty="0"/>
          </a:p>
        </p:txBody>
      </p:sp>
      <p:sp>
        <p:nvSpPr>
          <p:cNvPr id="53" name="Text Box 2"/>
          <p:cNvSpPr txBox="1">
            <a:spLocks noChangeArrowheads="1"/>
          </p:cNvSpPr>
          <p:nvPr/>
        </p:nvSpPr>
        <p:spPr bwMode="auto">
          <a:xfrm>
            <a:off x="466186" y="2636911"/>
            <a:ext cx="8210270" cy="26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a:buClrTx/>
              <a:buFontTx/>
              <a:buNone/>
            </a:pPr>
            <a:r>
              <a:rPr lang="fr-FR" sz="2400" b="1" dirty="0" smtClean="0">
                <a:solidFill>
                  <a:srgbClr val="C00000"/>
                </a:solidFill>
                <a:effectLst>
                  <a:outerShdw blurRad="50800" dist="38100" dir="8100000" algn="tr" rotWithShape="0">
                    <a:prstClr val="black">
                      <a:alpha val="40000"/>
                    </a:prstClr>
                  </a:outerShdw>
                </a:effectLst>
                <a:latin typeface="Calibri" pitchFamily="32" charset="0"/>
              </a:rPr>
              <a:t>NORMALISATION ET QUALITÉ EN MEB ET ANALYSES</a:t>
            </a:r>
          </a:p>
          <a:p>
            <a:pPr algn="ctr">
              <a:buClrTx/>
              <a:buFontTx/>
              <a:buNone/>
            </a:pPr>
            <a:endParaRPr lang="fr-FR" sz="2400" b="1" dirty="0" smtClean="0">
              <a:solidFill>
                <a:srgbClr val="C00000"/>
              </a:solidFill>
              <a:effectLst>
                <a:outerShdw blurRad="50800" dist="38100" dir="8100000" algn="tr" rotWithShape="0">
                  <a:prstClr val="black">
                    <a:alpha val="40000"/>
                  </a:prstClr>
                </a:outerShdw>
              </a:effectLst>
              <a:latin typeface="Calibri" pitchFamily="32" charset="0"/>
            </a:endParaRPr>
          </a:p>
          <a:p>
            <a:pPr algn="ctr">
              <a:buClrTx/>
              <a:buFontTx/>
              <a:buNone/>
            </a:pPr>
            <a:r>
              <a:rPr lang="fr-FR" sz="2400" b="1" dirty="0">
                <a:solidFill>
                  <a:srgbClr val="C00000"/>
                </a:solidFill>
                <a:effectLst>
                  <a:outerShdw blurRad="50800" dist="38100" dir="8100000" algn="tr" rotWithShape="0">
                    <a:prstClr val="black">
                      <a:alpha val="40000"/>
                    </a:prstClr>
                  </a:outerShdw>
                </a:effectLst>
                <a:latin typeface="Calibri" pitchFamily="32" charset="0"/>
              </a:rPr>
              <a:t>Jean-Louis </a:t>
            </a:r>
            <a:r>
              <a:rPr lang="fr-FR" sz="2400" b="1" dirty="0" smtClean="0">
                <a:solidFill>
                  <a:srgbClr val="C00000"/>
                </a:solidFill>
                <a:effectLst>
                  <a:outerShdw blurRad="50800" dist="38100" dir="8100000" algn="tr" rotWithShape="0">
                    <a:prstClr val="black">
                      <a:alpha val="40000"/>
                    </a:prstClr>
                  </a:outerShdw>
                </a:effectLst>
                <a:latin typeface="Calibri" pitchFamily="32" charset="0"/>
              </a:rPr>
              <a:t>LONGUET</a:t>
            </a:r>
            <a:endParaRPr lang="fr-FR" sz="2400" b="1" dirty="0">
              <a:solidFill>
                <a:srgbClr val="C00000"/>
              </a:solidFill>
              <a:effectLst>
                <a:outerShdw blurRad="50800" dist="38100" dir="8100000" algn="tr" rotWithShape="0">
                  <a:prstClr val="black">
                    <a:alpha val="40000"/>
                  </a:prstClr>
                </a:outerShdw>
              </a:effectLst>
              <a:latin typeface="Calibri" pitchFamily="32" charset="0"/>
            </a:endParaRPr>
          </a:p>
          <a:p>
            <a:pPr algn="ctr">
              <a:buClrTx/>
              <a:buFontTx/>
              <a:buNone/>
            </a:pPr>
            <a:endParaRPr lang="fr-FR" sz="2400" b="1" dirty="0" smtClean="0">
              <a:solidFill>
                <a:srgbClr val="C00000"/>
              </a:solidFill>
              <a:effectLst>
                <a:outerShdw blurRad="50800" dist="38100" dir="8100000" algn="tr" rotWithShape="0">
                  <a:prstClr val="black">
                    <a:alpha val="40000"/>
                  </a:prstClr>
                </a:outerShdw>
              </a:effectLst>
              <a:latin typeface="Calibri" pitchFamily="32" charset="0"/>
            </a:endParaRPr>
          </a:p>
          <a:p>
            <a:pPr algn="ctr">
              <a:buClrTx/>
              <a:buFontTx/>
              <a:buNone/>
            </a:pPr>
            <a:r>
              <a:rPr lang="fr-FR" sz="2400" b="1" i="1" dirty="0" smtClean="0">
                <a:solidFill>
                  <a:srgbClr val="C00000"/>
                </a:solidFill>
                <a:effectLst>
                  <a:outerShdw blurRad="50800" dist="38100" dir="8100000" algn="tr" rotWithShape="0">
                    <a:prstClr val="black">
                      <a:alpha val="40000"/>
                    </a:prstClr>
                  </a:outerShdw>
                </a:effectLst>
                <a:latin typeface="Calibri" pitchFamily="32" charset="0"/>
              </a:rPr>
              <a:t>CEA Le </a:t>
            </a:r>
            <a:r>
              <a:rPr lang="fr-FR" sz="2400" b="1" i="1" dirty="0" err="1" smtClean="0">
                <a:solidFill>
                  <a:srgbClr val="C00000"/>
                </a:solidFill>
                <a:effectLst>
                  <a:outerShdw blurRad="50800" dist="38100" dir="8100000" algn="tr" rotWithShape="0">
                    <a:prstClr val="black">
                      <a:alpha val="40000"/>
                    </a:prstClr>
                  </a:outerShdw>
                </a:effectLst>
                <a:latin typeface="Calibri" pitchFamily="32" charset="0"/>
              </a:rPr>
              <a:t>Ripault</a:t>
            </a:r>
            <a:endParaRPr lang="fr-FR" sz="2400" b="1" i="1" dirty="0" smtClean="0">
              <a:solidFill>
                <a:srgbClr val="C00000"/>
              </a:solidFill>
              <a:effectLst>
                <a:outerShdw blurRad="50800" dist="38100" dir="8100000" algn="tr" rotWithShape="0">
                  <a:prstClr val="black">
                    <a:alpha val="40000"/>
                  </a:prstClr>
                </a:outerShdw>
              </a:effectLst>
              <a:latin typeface="Calibri" pitchFamily="32" charset="0"/>
            </a:endParaRPr>
          </a:p>
          <a:p>
            <a:pPr algn="ctr">
              <a:buClrTx/>
              <a:buFontTx/>
              <a:buNone/>
            </a:pPr>
            <a:r>
              <a:rPr lang="fr-FR" sz="2400" b="1" i="1" dirty="0" smtClean="0">
                <a:solidFill>
                  <a:srgbClr val="C00000"/>
                </a:solidFill>
                <a:effectLst>
                  <a:outerShdw blurRad="50800" dist="38100" dir="8100000" algn="tr" rotWithShape="0">
                    <a:prstClr val="black">
                      <a:alpha val="40000"/>
                    </a:prstClr>
                  </a:outerShdw>
                </a:effectLst>
                <a:latin typeface="Calibri" pitchFamily="32" charset="0"/>
              </a:rPr>
              <a:t>37-Monts</a:t>
            </a:r>
            <a:br>
              <a:rPr lang="fr-FR" sz="2400" b="1" i="1" dirty="0" smtClean="0">
                <a:solidFill>
                  <a:srgbClr val="C00000"/>
                </a:solidFill>
                <a:effectLst>
                  <a:outerShdw blurRad="50800" dist="38100" dir="8100000" algn="tr" rotWithShape="0">
                    <a:prstClr val="black">
                      <a:alpha val="40000"/>
                    </a:prstClr>
                  </a:outerShdw>
                </a:effectLst>
                <a:latin typeface="Calibri" pitchFamily="32" charset="0"/>
              </a:rPr>
            </a:br>
            <a:endParaRPr lang="fr-FR" sz="2400" b="1" i="1" dirty="0">
              <a:solidFill>
                <a:srgbClr val="C00000"/>
              </a:solidFill>
              <a:effectLst>
                <a:outerShdw blurRad="50800" dist="38100" dir="8100000" algn="tr" rotWithShape="0">
                  <a:prstClr val="black">
                    <a:alpha val="40000"/>
                  </a:prstClr>
                </a:outerShdw>
              </a:effectLst>
              <a:latin typeface="Calibri" pitchFamily="32" charset="0"/>
            </a:endParaRPr>
          </a:p>
        </p:txBody>
      </p:sp>
      <p:sp>
        <p:nvSpPr>
          <p:cNvPr id="54" name="ZoneTexte 53"/>
          <p:cNvSpPr txBox="1"/>
          <p:nvPr/>
        </p:nvSpPr>
        <p:spPr>
          <a:xfrm>
            <a:off x="516521" y="1628800"/>
            <a:ext cx="659155" cy="461665"/>
          </a:xfrm>
          <a:prstGeom prst="rect">
            <a:avLst/>
          </a:prstGeom>
          <a:noFill/>
        </p:spPr>
        <p:txBody>
          <a:bodyPr wrap="none" rtlCol="0">
            <a:spAutoFit/>
          </a:bodyPr>
          <a:lstStyle/>
          <a:p>
            <a:r>
              <a:rPr lang="fr-FR" sz="2400" b="1" u="sng" dirty="0" smtClean="0">
                <a:solidFill>
                  <a:srgbClr val="C00000"/>
                </a:solidFill>
                <a:effectLst>
                  <a:outerShdw blurRad="38100" dist="38100" dir="2700000" algn="tl">
                    <a:srgbClr val="000000">
                      <a:alpha val="43137"/>
                    </a:srgbClr>
                  </a:outerShdw>
                </a:effectLst>
              </a:rPr>
              <a:t>C21</a:t>
            </a:r>
            <a:endParaRPr lang="fr-FR" sz="2400" b="1" u="sng" dirty="0">
              <a:solidFill>
                <a:srgbClr val="C00000"/>
              </a:solidFill>
              <a:effectLst>
                <a:outerShdw blurRad="38100" dist="38100" dir="2700000" algn="tl">
                  <a:srgbClr val="000000">
                    <a:alpha val="43137"/>
                  </a:srgbClr>
                </a:outerShdw>
              </a:effectLst>
            </a:endParaRPr>
          </a:p>
        </p:txBody>
      </p:sp>
      <p:grpSp>
        <p:nvGrpSpPr>
          <p:cNvPr id="3" name="Groupe 2"/>
          <p:cNvGrpSpPr/>
          <p:nvPr/>
        </p:nvGrpSpPr>
        <p:grpSpPr>
          <a:xfrm>
            <a:off x="-17996" y="6356495"/>
            <a:ext cx="9180000" cy="501505"/>
            <a:chOff x="-17996" y="6356495"/>
            <a:chExt cx="9180000" cy="501505"/>
          </a:xfrm>
        </p:grpSpPr>
        <p:sp>
          <p:nvSpPr>
            <p:cNvPr id="22" name="Rectangle 21"/>
            <p:cNvSpPr/>
            <p:nvPr/>
          </p:nvSpPr>
          <p:spPr>
            <a:xfrm>
              <a:off x="-17996" y="6356495"/>
              <a:ext cx="9180000" cy="501505"/>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smtClean="0">
                  <a:solidFill>
                    <a:srgbClr val="5C0000"/>
                  </a:solidFill>
                </a:rPr>
                <a:t>Partenaires :</a:t>
              </a:r>
              <a:endParaRPr lang="fr-FR" sz="1200" dirty="0">
                <a:solidFill>
                  <a:srgbClr val="5C0000"/>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999" y="6481385"/>
              <a:ext cx="856964" cy="225970"/>
            </a:xfrm>
            <a:prstGeom prst="rect">
              <a:avLst/>
            </a:prstGeom>
            <a:noFill/>
            <a:ln>
              <a:noFill/>
            </a:ln>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r="19473"/>
            <a:stretch/>
          </p:blipFill>
          <p:spPr>
            <a:xfrm>
              <a:off x="2757232" y="6502503"/>
              <a:ext cx="673772" cy="183735"/>
            </a:xfrm>
            <a:prstGeom prst="rect">
              <a:avLst/>
            </a:prstGeom>
            <a:noFill/>
            <a:ln>
              <a:noFill/>
            </a:ln>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3828" y="6519405"/>
              <a:ext cx="432171" cy="149930"/>
            </a:xfrm>
            <a:prstGeom prst="rect">
              <a:avLst/>
            </a:prstGeom>
            <a:noFill/>
            <a:ln>
              <a:noFill/>
            </a:ln>
          </p:spPr>
        </p:pic>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r="50000"/>
            <a:stretch/>
          </p:blipFill>
          <p:spPr>
            <a:xfrm>
              <a:off x="5722441" y="6487545"/>
              <a:ext cx="577335" cy="213650"/>
            </a:xfrm>
            <a:prstGeom prst="rect">
              <a:avLst/>
            </a:prstGeom>
            <a:noFill/>
            <a:ln>
              <a:noFill/>
            </a:ln>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4494" y="6490617"/>
              <a:ext cx="662449" cy="207506"/>
            </a:xfrm>
            <a:prstGeom prst="rect">
              <a:avLst/>
            </a:prstGeom>
            <a:noFill/>
            <a:ln>
              <a:noFill/>
            </a:ln>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1812" y="6448126"/>
              <a:ext cx="292096" cy="292489"/>
            </a:xfrm>
            <a:prstGeom prst="rect">
              <a:avLst/>
            </a:prstGeom>
            <a:noFill/>
            <a:ln>
              <a:noFill/>
            </a:ln>
          </p:spPr>
        </p:pic>
        <p:pic>
          <p:nvPicPr>
            <p:cNvPr id="14" name="Imag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1600" y="6443174"/>
              <a:ext cx="301177" cy="302392"/>
            </a:xfrm>
            <a:prstGeom prst="rect">
              <a:avLst/>
            </a:prstGeom>
          </p:spPr>
        </p:pic>
        <p:pic>
          <p:nvPicPr>
            <p:cNvPr id="15" name="Image 14"/>
            <p:cNvPicPr>
              <a:picLocks noChangeAspect="1"/>
            </p:cNvPicPr>
            <p:nvPr/>
          </p:nvPicPr>
          <p:blipFill>
            <a:blip r:embed="rId11" cstate="print">
              <a:clrChange>
                <a:clrFrom>
                  <a:srgbClr val="F6FCFC"/>
                </a:clrFrom>
                <a:clrTo>
                  <a:srgbClr val="F6FCFC">
                    <a:alpha val="0"/>
                  </a:srgbClr>
                </a:clrTo>
              </a:clrChange>
              <a:extLst>
                <a:ext uri="{28A0092B-C50C-407E-A947-70E740481C1C}">
                  <a14:useLocalDpi xmlns:a14="http://schemas.microsoft.com/office/drawing/2010/main" val="0"/>
                </a:ext>
              </a:extLst>
            </a:blip>
            <a:stretch>
              <a:fillRect/>
            </a:stretch>
          </p:blipFill>
          <p:spPr>
            <a:xfrm>
              <a:off x="1327642" y="6453901"/>
              <a:ext cx="680446" cy="280938"/>
            </a:xfrm>
            <a:prstGeom prst="rect">
              <a:avLst/>
            </a:prstGeom>
          </p:spPr>
        </p:pic>
        <p:pic>
          <p:nvPicPr>
            <p:cNvPr id="16" name="Image 15"/>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0864" y="6425335"/>
              <a:ext cx="336712" cy="338070"/>
            </a:xfrm>
            <a:prstGeom prst="rect">
              <a:avLst/>
            </a:prstGeom>
          </p:spPr>
        </p:pic>
        <p:pic>
          <p:nvPicPr>
            <p:cNvPr id="17" name="Imag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85869" y="6496160"/>
              <a:ext cx="391265" cy="196421"/>
            </a:xfrm>
            <a:prstGeom prst="rect">
              <a:avLst/>
            </a:prstGeom>
          </p:spPr>
        </p:pic>
        <p:pic>
          <p:nvPicPr>
            <p:cNvPr id="18" name="Imag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54641" y="6500238"/>
              <a:ext cx="477613" cy="188264"/>
            </a:xfrm>
            <a:prstGeom prst="rect">
              <a:avLst/>
            </a:prstGeom>
          </p:spPr>
        </p:pic>
        <p:pic>
          <p:nvPicPr>
            <p:cNvPr id="19" name="Image 18"/>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67876" b="-7206"/>
            <a:stretch/>
          </p:blipFill>
          <p:spPr>
            <a:xfrm>
              <a:off x="6887119" y="6416655"/>
              <a:ext cx="328209" cy="355430"/>
            </a:xfrm>
            <a:prstGeom prst="rect">
              <a:avLst/>
            </a:prstGeom>
          </p:spPr>
        </p:pic>
        <p:pic>
          <p:nvPicPr>
            <p:cNvPr id="20" name="Imag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70193" y="6512774"/>
              <a:ext cx="699436" cy="163192"/>
            </a:xfrm>
            <a:prstGeom prst="rect">
              <a:avLst/>
            </a:prstGeom>
          </p:spPr>
        </p:pic>
        <p:pic>
          <p:nvPicPr>
            <p:cNvPr id="2" name="Image 1"/>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2953" y="6368810"/>
              <a:ext cx="639414" cy="451121"/>
            </a:xfrm>
            <a:prstGeom prst="rect">
              <a:avLst/>
            </a:prstGeom>
          </p:spPr>
        </p:pic>
      </p:grpSp>
      <p:grpSp>
        <p:nvGrpSpPr>
          <p:cNvPr id="7" name="Groupe 6"/>
          <p:cNvGrpSpPr/>
          <p:nvPr/>
        </p:nvGrpSpPr>
        <p:grpSpPr>
          <a:xfrm>
            <a:off x="-17996" y="5793557"/>
            <a:ext cx="9180000" cy="576000"/>
            <a:chOff x="-17996" y="5793557"/>
            <a:chExt cx="9180000" cy="576000"/>
          </a:xfrm>
        </p:grpSpPr>
        <p:sp>
          <p:nvSpPr>
            <p:cNvPr id="35" name="Rectangle 34"/>
            <p:cNvSpPr/>
            <p:nvPr/>
          </p:nvSpPr>
          <p:spPr>
            <a:xfrm>
              <a:off x="-17996" y="5793557"/>
              <a:ext cx="9180000" cy="576000"/>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smtClean="0">
                  <a:solidFill>
                    <a:srgbClr val="5C0000"/>
                  </a:solidFill>
                </a:rPr>
                <a:t>Organisation :</a:t>
              </a:r>
              <a:endParaRPr lang="fr-FR" sz="1200" dirty="0">
                <a:solidFill>
                  <a:srgbClr val="5C0000"/>
                </a:solidFill>
              </a:endParaRPr>
            </a:p>
          </p:txBody>
        </p:sp>
        <p:pic>
          <p:nvPicPr>
            <p:cNvPr id="25" name="Imag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93102" y="5945588"/>
              <a:ext cx="720000" cy="211200"/>
            </a:xfrm>
            <a:prstGeom prst="rect">
              <a:avLst/>
            </a:prstGeom>
          </p:spPr>
        </p:pic>
        <p:pic>
          <p:nvPicPr>
            <p:cNvPr id="26" name="Image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1728" y="5793558"/>
              <a:ext cx="481398" cy="529538"/>
            </a:xfrm>
            <a:prstGeom prst="rect">
              <a:avLst/>
            </a:prstGeom>
          </p:spPr>
        </p:pic>
        <p:pic>
          <p:nvPicPr>
            <p:cNvPr id="27" name="Image 26"/>
            <p:cNvPicPr>
              <a:picLocks noChangeAspect="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83078" y="5875201"/>
              <a:ext cx="756000" cy="336960"/>
            </a:xfrm>
            <a:prstGeom prst="rect">
              <a:avLst/>
            </a:prstGeom>
          </p:spPr>
        </p:pic>
        <p:pic>
          <p:nvPicPr>
            <p:cNvPr id="28" name="Image 2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09054" y="5931588"/>
              <a:ext cx="648000" cy="228431"/>
            </a:xfrm>
            <a:prstGeom prst="rect">
              <a:avLst/>
            </a:prstGeom>
          </p:spPr>
        </p:pic>
        <p:pic>
          <p:nvPicPr>
            <p:cNvPr id="29" name="Image 28"/>
            <p:cNvPicPr>
              <a:picLocks noChangeAspect="1"/>
            </p:cNvPicPr>
            <p:nvPr/>
          </p:nvPicPr>
          <p:blipFill rotWithShape="1">
            <a:blip r:embed="rId22">
              <a:extLst>
                <a:ext uri="{28A0092B-C50C-407E-A947-70E740481C1C}">
                  <a14:useLocalDpi xmlns:a14="http://schemas.microsoft.com/office/drawing/2010/main" val="0"/>
                </a:ext>
              </a:extLst>
            </a:blip>
            <a:srcRect t="68971"/>
            <a:stretch/>
          </p:blipFill>
          <p:spPr>
            <a:xfrm>
              <a:off x="8527033" y="5959522"/>
              <a:ext cx="510683" cy="197610"/>
            </a:xfrm>
            <a:prstGeom prst="rect">
              <a:avLst/>
            </a:prstGeom>
          </p:spPr>
        </p:pic>
        <p:pic>
          <p:nvPicPr>
            <p:cNvPr id="30" name="Image 2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11858" y="5897572"/>
              <a:ext cx="710353" cy="359673"/>
            </a:xfrm>
            <a:prstGeom prst="rect">
              <a:avLst/>
            </a:prstGeom>
          </p:spPr>
        </p:pic>
        <p:pic>
          <p:nvPicPr>
            <p:cNvPr id="31" name="Image 30"/>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7848" y="6041172"/>
              <a:ext cx="576000" cy="187827"/>
            </a:xfrm>
            <a:prstGeom prst="rect">
              <a:avLst/>
            </a:prstGeom>
          </p:spPr>
        </p:pic>
        <p:pic>
          <p:nvPicPr>
            <p:cNvPr id="32" name="Image 3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601776" y="5899362"/>
              <a:ext cx="468000" cy="260657"/>
            </a:xfrm>
            <a:prstGeom prst="rect">
              <a:avLst/>
            </a:prstGeom>
          </p:spPr>
        </p:pic>
        <p:pic>
          <p:nvPicPr>
            <p:cNvPr id="33" name="Image 3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775800" y="6096116"/>
              <a:ext cx="756000" cy="175892"/>
            </a:xfrm>
            <a:prstGeom prst="rect">
              <a:avLst/>
            </a:prstGeom>
          </p:spPr>
        </p:pic>
        <p:pic>
          <p:nvPicPr>
            <p:cNvPr id="36" name="Image 35"/>
            <p:cNvPicPr>
              <a:picLocks noChangeAspect="1"/>
            </p:cNvPicPr>
            <p:nvPr/>
          </p:nvPicPr>
          <p:blipFill rotWithShape="1">
            <a:blip r:embed="rId27" cstate="print">
              <a:extLst>
                <a:ext uri="{28A0092B-C50C-407E-A947-70E740481C1C}">
                  <a14:useLocalDpi xmlns:a14="http://schemas.microsoft.com/office/drawing/2010/main" val="0"/>
                </a:ext>
              </a:extLst>
            </a:blip>
            <a:srcRect l="8579" t="14930" r="8191" b="5048"/>
            <a:stretch/>
          </p:blipFill>
          <p:spPr>
            <a:xfrm>
              <a:off x="1744449" y="5833520"/>
              <a:ext cx="792000" cy="323268"/>
            </a:xfrm>
            <a:prstGeom prst="rect">
              <a:avLst/>
            </a:prstGeom>
          </p:spPr>
        </p:pic>
        <p:pic>
          <p:nvPicPr>
            <p:cNvPr id="1026"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39752" y="5805264"/>
              <a:ext cx="432000" cy="52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273824" y="5852643"/>
              <a:ext cx="432000" cy="34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1" name="Image 8" descr="bandeau_titre.png"/>
          <p:cNvPicPr>
            <a:picLocks noChangeAspect="1"/>
          </p:cNvPicPr>
          <p:nvPr/>
        </p:nvPicPr>
        <p:blipFill rotWithShape="1">
          <a:blip r:embed="rId30" cstate="print">
            <a:extLst>
              <a:ext uri="{28A0092B-C50C-407E-A947-70E740481C1C}">
                <a14:useLocalDpi xmlns:a14="http://schemas.microsoft.com/office/drawing/2010/main" val="0"/>
              </a:ext>
            </a:extLst>
          </a:blip>
          <a:srcRect l="14085" t="11486" r="11906" b="59305"/>
          <a:stretch/>
        </p:blipFill>
        <p:spPr bwMode="auto">
          <a:xfrm>
            <a:off x="2808089" y="4267200"/>
            <a:ext cx="596339" cy="48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009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dirty="0">
                <a:solidFill>
                  <a:srgbClr val="666666"/>
                </a:solidFill>
              </a:rPr>
              <a:t>|  PAGE </a:t>
            </a:r>
            <a:fld id="{F00D7A8B-D4E1-4702-B011-680F2526E781}" type="slidenum">
              <a:rPr lang="fr-FR" altLang="fr-FR">
                <a:solidFill>
                  <a:srgbClr val="666666"/>
                </a:solidFill>
              </a:rPr>
              <a:pPr fontAlgn="base">
                <a:spcBef>
                  <a:spcPct val="0"/>
                </a:spcBef>
                <a:spcAft>
                  <a:spcPct val="0"/>
                </a:spcAft>
              </a:pPr>
              <a:t>10</a:t>
            </a:fld>
            <a:endParaRPr lang="fr-FR" altLang="fr-FR" dirty="0">
              <a:solidFill>
                <a:srgbClr val="666666"/>
              </a:solidFill>
            </a:endParaRPr>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3328" t="1677" r="3152" b="10869"/>
          <a:stretch>
            <a:fillRect/>
          </a:stretch>
        </p:blipFill>
        <p:spPr bwMode="auto">
          <a:xfrm>
            <a:off x="2699221" y="44450"/>
            <a:ext cx="4537075"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179512" y="5517232"/>
            <a:ext cx="6119813" cy="646331"/>
          </a:xfrm>
          <a:prstGeom prst="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p>
            <a:pPr algn="ctr"/>
            <a:r>
              <a:rPr lang="fr-FR" altLang="fr-FR" b="1" dirty="0"/>
              <a:t>19 normes publiées depuis la création du TC en </a:t>
            </a:r>
            <a:r>
              <a:rPr lang="fr-FR" altLang="fr-FR" b="1" dirty="0" smtClean="0"/>
              <a:t>1991</a:t>
            </a:r>
          </a:p>
          <a:p>
            <a:pPr algn="ctr"/>
            <a:r>
              <a:rPr lang="fr-FR" altLang="fr-FR" b="1" dirty="0" smtClean="0"/>
              <a:t>+ 8 en cours de développement</a:t>
            </a:r>
            <a:endParaRPr lang="fr-FR" altLang="fr-FR" b="1" dirty="0"/>
          </a:p>
        </p:txBody>
      </p:sp>
      <p:sp>
        <p:nvSpPr>
          <p:cNvPr id="9" name="Rectangle 8"/>
          <p:cNvSpPr>
            <a:spLocks noChangeArrowheads="1"/>
          </p:cNvSpPr>
          <p:nvPr/>
        </p:nvSpPr>
        <p:spPr bwMode="auto">
          <a:xfrm>
            <a:off x="6300192" y="5826750"/>
            <a:ext cx="26387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600" dirty="0"/>
              <a:t>Liste sur </a:t>
            </a:r>
            <a:r>
              <a:rPr lang="fr-FR" altLang="fr-FR" sz="1600" dirty="0">
                <a:hlinkClick r:id="rId3"/>
              </a:rPr>
              <a:t>http://</a:t>
            </a:r>
            <a:r>
              <a:rPr lang="fr-FR" altLang="fr-FR" sz="1600" dirty="0" smtClean="0">
                <a:hlinkClick r:id="rId3"/>
              </a:rPr>
              <a:t>www.iso.org</a:t>
            </a:r>
            <a:endParaRPr lang="fr-FR" altLang="fr-FR" sz="1600" dirty="0"/>
          </a:p>
        </p:txBody>
      </p:sp>
      <p:pic>
        <p:nvPicPr>
          <p:cNvPr id="10" name="Picture 2" descr="\\y-netapp-1-c\14240700\Donnees\08-Soc. Sav et Congrès\08-01-Cetama GT21\Réunions\160923 - Paris\TC201-202-Membre O pour France - 2016-08-26.JPG"/>
          <p:cNvPicPr>
            <a:picLocks noChangeAspect="1" noChangeArrowheads="1"/>
          </p:cNvPicPr>
          <p:nvPr/>
        </p:nvPicPr>
        <p:blipFill rotWithShape="1">
          <a:blip r:embed="rId4">
            <a:extLst>
              <a:ext uri="{28A0092B-C50C-407E-A947-70E740481C1C}">
                <a14:useLocalDpi xmlns:a14="http://schemas.microsoft.com/office/drawing/2010/main" val="0"/>
              </a:ext>
            </a:extLst>
          </a:blip>
          <a:srcRect l="7415" t="64387" r="14407"/>
          <a:stretch/>
        </p:blipFill>
        <p:spPr bwMode="auto">
          <a:xfrm>
            <a:off x="238125" y="4005064"/>
            <a:ext cx="4333875" cy="140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22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107504" y="148570"/>
            <a:ext cx="8856984" cy="40011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wrap="square">
            <a:spAutoFit/>
          </a:bodyPr>
          <a:lstStyle/>
          <a:p>
            <a:pPr algn="l" fontAlgn="auto">
              <a:spcAft>
                <a:spcPts val="0"/>
              </a:spcAft>
              <a:defRPr/>
            </a:pPr>
            <a:r>
              <a:rPr lang="fr-FR" sz="2000" b="1" dirty="0">
                <a:solidFill>
                  <a:schemeClr val="accent6"/>
                </a:solidFill>
              </a:rPr>
              <a:t>La commission française de normalisation </a:t>
            </a:r>
            <a:r>
              <a:rPr lang="fr-FR" sz="2000" b="1" dirty="0" smtClean="0">
                <a:solidFill>
                  <a:schemeClr val="accent6"/>
                </a:solidFill>
              </a:rPr>
              <a:t>AFNOR X21A</a:t>
            </a:r>
            <a:endParaRPr lang="fr-FR" sz="2000" b="1" dirty="0">
              <a:solidFill>
                <a:schemeClr val="accent6"/>
              </a:solidFill>
            </a:endParaRPr>
          </a:p>
        </p:txBody>
      </p:sp>
      <p:sp>
        <p:nvSpPr>
          <p:cNvPr id="1434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a:solidFill>
                  <a:srgbClr val="666666"/>
                </a:solidFill>
              </a:rPr>
              <a:t>|  PAGE </a:t>
            </a:r>
            <a:fld id="{F00D7A8B-D4E1-4702-B011-680F2526E781}" type="slidenum">
              <a:rPr lang="fr-FR" altLang="fr-FR">
                <a:solidFill>
                  <a:srgbClr val="666666"/>
                </a:solidFill>
              </a:rPr>
              <a:pPr fontAlgn="base">
                <a:spcBef>
                  <a:spcPct val="0"/>
                </a:spcBef>
                <a:spcAft>
                  <a:spcPct val="0"/>
                </a:spcAft>
              </a:pPr>
              <a:t>11</a:t>
            </a:fld>
            <a:endParaRPr lang="fr-FR" altLang="fr-FR">
              <a:solidFill>
                <a:srgbClr val="666666"/>
              </a:solidFill>
            </a:endParaRPr>
          </a:p>
        </p:txBody>
      </p:sp>
      <p:sp>
        <p:nvSpPr>
          <p:cNvPr id="7" name="Rectangle 5"/>
          <p:cNvSpPr>
            <a:spLocks noChangeArrowheads="1"/>
          </p:cNvSpPr>
          <p:nvPr/>
        </p:nvSpPr>
        <p:spPr bwMode="auto">
          <a:xfrm>
            <a:off x="323850" y="1190625"/>
            <a:ext cx="6840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dirty="0"/>
              <a:t>Il </a:t>
            </a:r>
            <a:r>
              <a:rPr lang="fr-FR" altLang="fr-FR" dirty="0" smtClean="0"/>
              <a:t>s’agissait </a:t>
            </a:r>
            <a:r>
              <a:rPr lang="fr-FR" altLang="fr-FR" dirty="0"/>
              <a:t>du miroir français de l’ISO/TC 201 et de l’ISO/TC 202 </a:t>
            </a:r>
          </a:p>
        </p:txBody>
      </p:sp>
      <p:sp>
        <p:nvSpPr>
          <p:cNvPr id="9" name="Rectangle 6"/>
          <p:cNvSpPr>
            <a:spLocks noChangeArrowheads="1"/>
          </p:cNvSpPr>
          <p:nvPr/>
        </p:nvSpPr>
        <p:spPr bwMode="auto">
          <a:xfrm>
            <a:off x="323850" y="4077072"/>
            <a:ext cx="2787943"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t>Sa structure </a:t>
            </a:r>
            <a:r>
              <a:rPr lang="fr-FR" altLang="fr-FR" dirty="0" smtClean="0"/>
              <a:t>(à fin 2012) :</a:t>
            </a:r>
            <a:endParaRPr lang="fr-FR" altLang="fr-FR" dirty="0"/>
          </a:p>
        </p:txBody>
      </p:sp>
      <p:sp>
        <p:nvSpPr>
          <p:cNvPr id="10" name="Text Box 8"/>
          <p:cNvSpPr txBox="1">
            <a:spLocks noChangeArrowheads="1"/>
          </p:cNvSpPr>
          <p:nvPr/>
        </p:nvSpPr>
        <p:spPr bwMode="auto">
          <a:xfrm>
            <a:off x="323850" y="1865313"/>
            <a:ext cx="8568630"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60000"/>
              </a:lnSpc>
            </a:pPr>
            <a:r>
              <a:rPr lang="fr-FR" altLang="fr-FR" dirty="0"/>
              <a:t>Pour cette commission, AFNOR </a:t>
            </a:r>
            <a:r>
              <a:rPr lang="fr-FR" altLang="fr-FR" dirty="0" smtClean="0"/>
              <a:t>animait jusqu’à fin 2012 un </a:t>
            </a:r>
            <a:r>
              <a:rPr lang="fr-FR" altLang="fr-FR" dirty="0"/>
              <a:t>réseau </a:t>
            </a:r>
            <a:r>
              <a:rPr lang="fr-FR" altLang="fr-FR" dirty="0" smtClean="0"/>
              <a:t>d’experts auquel étaient intégrés </a:t>
            </a:r>
            <a:r>
              <a:rPr lang="fr-FR" altLang="fr-FR" dirty="0"/>
              <a:t>les divers représentants des </a:t>
            </a:r>
            <a:r>
              <a:rPr lang="fr-FR" altLang="fr-FR" dirty="0" smtClean="0"/>
              <a:t>industriels, constructeurs</a:t>
            </a:r>
            <a:r>
              <a:rPr lang="fr-FR" altLang="fr-FR" dirty="0"/>
              <a:t>, utilisateurs et scientifiques concernés, pour contribuer à </a:t>
            </a:r>
            <a:r>
              <a:rPr lang="fr-FR" altLang="fr-FR" dirty="0" smtClean="0"/>
              <a:t>l’élaboration et </a:t>
            </a:r>
            <a:r>
              <a:rPr lang="fr-FR" altLang="fr-FR" dirty="0"/>
              <a:t>à la formulation des documents normatifs</a:t>
            </a:r>
            <a:r>
              <a:rPr lang="fr-FR" altLang="fr-FR" dirty="0" smtClean="0"/>
              <a:t>.</a:t>
            </a:r>
          </a:p>
        </p:txBody>
      </p:sp>
      <p:sp>
        <p:nvSpPr>
          <p:cNvPr id="12" name="Text Box 10"/>
          <p:cNvSpPr txBox="1">
            <a:spLocks noChangeArrowheads="1"/>
          </p:cNvSpPr>
          <p:nvPr/>
        </p:nvSpPr>
        <p:spPr bwMode="auto">
          <a:xfrm>
            <a:off x="345092" y="4581128"/>
            <a:ext cx="631878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fr-FR" altLang="fr-FR" b="1" dirty="0" smtClean="0"/>
              <a:t>Président </a:t>
            </a:r>
            <a:r>
              <a:rPr lang="fr-FR" altLang="fr-FR" dirty="0" smtClean="0"/>
              <a:t> : 	Michel </a:t>
            </a:r>
            <a:r>
              <a:rPr lang="fr-FR" altLang="fr-FR" dirty="0"/>
              <a:t>LAHAYE, </a:t>
            </a:r>
            <a:r>
              <a:rPr lang="fr-FR" altLang="fr-FR" dirty="0" smtClean="0"/>
              <a:t>(</a:t>
            </a:r>
            <a:r>
              <a:rPr lang="fr-FR" altLang="fr-FR" dirty="0" err="1" smtClean="0"/>
              <a:t>Univ</a:t>
            </a:r>
            <a:r>
              <a:rPr lang="fr-FR" altLang="fr-FR" dirty="0" smtClean="0"/>
              <a:t>. Bordeaux Pessac)</a:t>
            </a:r>
          </a:p>
          <a:p>
            <a:pPr>
              <a:lnSpc>
                <a:spcPct val="150000"/>
              </a:lnSpc>
            </a:pPr>
            <a:r>
              <a:rPr lang="fr-FR" altLang="fr-FR" b="1" dirty="0" smtClean="0"/>
              <a:t>Secrétaire</a:t>
            </a:r>
            <a:r>
              <a:rPr lang="fr-FR" altLang="fr-FR" dirty="0" smtClean="0"/>
              <a:t> </a:t>
            </a:r>
            <a:r>
              <a:rPr lang="fr-FR" altLang="fr-FR" dirty="0"/>
              <a:t>: 	Laurie JARDEL, </a:t>
            </a:r>
            <a:r>
              <a:rPr lang="fr-FR" altLang="fr-FR" dirty="0" smtClean="0"/>
              <a:t>(AFNOR St Denis)</a:t>
            </a:r>
            <a:endParaRPr lang="fr-FR" altLang="fr-FR" dirty="0"/>
          </a:p>
        </p:txBody>
      </p:sp>
      <p:sp>
        <p:nvSpPr>
          <p:cNvPr id="13" name="Text Box 11"/>
          <p:cNvSpPr txBox="1">
            <a:spLocks noChangeArrowheads="1"/>
          </p:cNvSpPr>
          <p:nvPr/>
        </p:nvSpPr>
        <p:spPr bwMode="auto">
          <a:xfrm>
            <a:off x="1259632" y="5661248"/>
            <a:ext cx="73292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t>+ </a:t>
            </a:r>
            <a:r>
              <a:rPr lang="fr-FR" altLang="fr-FR" dirty="0" smtClean="0"/>
              <a:t>quelques experts … </a:t>
            </a:r>
            <a:r>
              <a:rPr lang="fr-FR" altLang="fr-FR" sz="1200" dirty="0" smtClean="0"/>
              <a:t>(5 en 2012 contre 27 en 2006) 		(CEA/LR : [2006-2012])</a:t>
            </a:r>
            <a:endParaRPr lang="fr-FR" altLang="fr-FR" sz="1200" dirty="0"/>
          </a:p>
        </p:txBody>
      </p:sp>
    </p:spTree>
    <p:extLst>
      <p:ext uri="{BB962C8B-B14F-4D97-AF65-F5344CB8AC3E}">
        <p14:creationId xmlns:p14="http://schemas.microsoft.com/office/powerpoint/2010/main" val="533915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a:solidFill>
                  <a:srgbClr val="666666"/>
                </a:solidFill>
              </a:rPr>
              <a:t>|  PAGE </a:t>
            </a:r>
            <a:fld id="{F00D7A8B-D4E1-4702-B011-680F2526E781}" type="slidenum">
              <a:rPr lang="fr-FR" altLang="fr-FR">
                <a:solidFill>
                  <a:srgbClr val="666666"/>
                </a:solidFill>
              </a:rPr>
              <a:pPr fontAlgn="base">
                <a:spcBef>
                  <a:spcPct val="0"/>
                </a:spcBef>
                <a:spcAft>
                  <a:spcPct val="0"/>
                </a:spcAft>
              </a:pPr>
              <a:t>12</a:t>
            </a:fld>
            <a:endParaRPr lang="fr-FR" altLang="fr-FR">
              <a:solidFill>
                <a:srgbClr val="666666"/>
              </a:solidFill>
            </a:endParaRPr>
          </a:p>
        </p:txBody>
      </p:sp>
      <p:sp>
        <p:nvSpPr>
          <p:cNvPr id="6" name="Text Box 2"/>
          <p:cNvSpPr txBox="1">
            <a:spLocks noChangeArrowheads="1"/>
          </p:cNvSpPr>
          <p:nvPr/>
        </p:nvSpPr>
        <p:spPr bwMode="auto">
          <a:xfrm>
            <a:off x="190501" y="816211"/>
            <a:ext cx="6685755" cy="11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pPr>
            <a:r>
              <a:rPr lang="fr-FR" altLang="fr-FR" u="sng" dirty="0" smtClean="0">
                <a:solidFill>
                  <a:srgbClr val="FF0000"/>
                </a:solidFill>
              </a:rPr>
              <a:t>Début 2013, faute de financement :</a:t>
            </a:r>
          </a:p>
          <a:p>
            <a:pPr>
              <a:lnSpc>
                <a:spcPct val="130000"/>
              </a:lnSpc>
            </a:pPr>
            <a:r>
              <a:rPr lang="fr-FR" altLang="fr-FR" dirty="0">
                <a:solidFill>
                  <a:srgbClr val="FF0000"/>
                </a:solidFill>
                <a:sym typeface="Wingdings"/>
              </a:rPr>
              <a:t>	</a:t>
            </a:r>
            <a:r>
              <a:rPr lang="fr-FR" altLang="fr-FR" dirty="0" smtClean="0">
                <a:solidFill>
                  <a:srgbClr val="FF0000"/>
                </a:solidFill>
                <a:sym typeface="Wingdings"/>
              </a:rPr>
              <a:t></a:t>
            </a:r>
            <a:r>
              <a:rPr lang="fr-FR" altLang="fr-FR" dirty="0" smtClean="0">
                <a:solidFill>
                  <a:srgbClr val="FF0000"/>
                </a:solidFill>
              </a:rPr>
              <a:t> passage de la France en membre O sur ISO/TC202</a:t>
            </a:r>
          </a:p>
          <a:p>
            <a:pPr>
              <a:lnSpc>
                <a:spcPct val="130000"/>
              </a:lnSpc>
            </a:pPr>
            <a:r>
              <a:rPr lang="fr-FR" altLang="fr-FR" dirty="0" smtClean="0">
                <a:solidFill>
                  <a:srgbClr val="FF0000"/>
                </a:solidFill>
                <a:sym typeface="Wingdings"/>
              </a:rPr>
              <a:t>	</a:t>
            </a:r>
            <a:r>
              <a:rPr lang="fr-FR" altLang="fr-FR" dirty="0" smtClean="0">
                <a:solidFill>
                  <a:srgbClr val="FF0000"/>
                </a:solidFill>
              </a:rPr>
              <a:t> mise en sommeil de la commission X21A </a:t>
            </a:r>
            <a:endParaRPr lang="fr-FR" altLang="fr-FR" sz="1200" i="1" dirty="0"/>
          </a:p>
        </p:txBody>
      </p:sp>
      <p:sp>
        <p:nvSpPr>
          <p:cNvPr id="4" name="Rectangle 3"/>
          <p:cNvSpPr/>
          <p:nvPr/>
        </p:nvSpPr>
        <p:spPr>
          <a:xfrm>
            <a:off x="113569" y="2132856"/>
            <a:ext cx="8778911" cy="2192908"/>
          </a:xfrm>
          <a:prstGeom prst="rect">
            <a:avLst/>
          </a:prstGeom>
        </p:spPr>
        <p:txBody>
          <a:bodyPr wrap="square">
            <a:spAutoFit/>
          </a:bodyPr>
          <a:lstStyle/>
          <a:p>
            <a:pPr lvl="0">
              <a:lnSpc>
                <a:spcPct val="130000"/>
              </a:lnSpc>
            </a:pPr>
            <a:r>
              <a:rPr lang="fr-FR" altLang="fr-FR" sz="1400" i="1" dirty="0">
                <a:solidFill>
                  <a:prstClr val="black"/>
                </a:solidFill>
              </a:rPr>
              <a:t>Parmi les nouveaux projets à étudier, il y avait :</a:t>
            </a:r>
          </a:p>
          <a:p>
            <a:pPr lvl="0">
              <a:lnSpc>
                <a:spcPct val="130000"/>
              </a:lnSpc>
            </a:pPr>
            <a:endParaRPr lang="fr-FR" altLang="fr-FR" sz="700" i="1" dirty="0">
              <a:solidFill>
                <a:prstClr val="black"/>
              </a:solidFill>
            </a:endParaRPr>
          </a:p>
          <a:p>
            <a:pPr lvl="0">
              <a:lnSpc>
                <a:spcPct val="130000"/>
              </a:lnSpc>
              <a:buFontTx/>
              <a:buChar char="•"/>
            </a:pPr>
            <a:r>
              <a:rPr lang="fr-FR" altLang="fr-FR" sz="1400" i="1" dirty="0">
                <a:solidFill>
                  <a:prstClr val="black"/>
                </a:solidFill>
              </a:rPr>
              <a:t> Analyse de couches minces par EDS et WDS</a:t>
            </a:r>
          </a:p>
          <a:p>
            <a:pPr lvl="0">
              <a:lnSpc>
                <a:spcPct val="130000"/>
              </a:lnSpc>
              <a:buFontTx/>
              <a:buChar char="•"/>
            </a:pPr>
            <a:r>
              <a:rPr lang="fr-FR" altLang="fr-FR" sz="1400" i="1" dirty="0">
                <a:solidFill>
                  <a:prstClr val="black"/>
                </a:solidFill>
              </a:rPr>
              <a:t> Méthode d’analyse par cartographie du Chlore dans les bétons</a:t>
            </a:r>
          </a:p>
          <a:p>
            <a:pPr lvl="0">
              <a:lnSpc>
                <a:spcPct val="130000"/>
              </a:lnSpc>
              <a:buFontTx/>
              <a:buChar char="•"/>
            </a:pPr>
            <a:r>
              <a:rPr lang="fr-FR" altLang="fr-FR" sz="1400" i="1" dirty="0">
                <a:solidFill>
                  <a:prstClr val="black"/>
                </a:solidFill>
              </a:rPr>
              <a:t> Analyse de phases par EBSD</a:t>
            </a:r>
          </a:p>
          <a:p>
            <a:pPr lvl="0">
              <a:lnSpc>
                <a:spcPct val="130000"/>
              </a:lnSpc>
              <a:buFontTx/>
              <a:buChar char="•"/>
            </a:pPr>
            <a:r>
              <a:rPr lang="fr-FR" altLang="fr-FR" sz="1400" i="1" dirty="0">
                <a:solidFill>
                  <a:prstClr val="black"/>
                </a:solidFill>
              </a:rPr>
              <a:t> Méthode de calibration de l’énergie pour l’EELS</a:t>
            </a:r>
          </a:p>
          <a:p>
            <a:pPr lvl="0">
              <a:lnSpc>
                <a:spcPct val="130000"/>
              </a:lnSpc>
              <a:buFontTx/>
              <a:buChar char="•"/>
            </a:pPr>
            <a:r>
              <a:rPr lang="fr-FR" altLang="fr-FR" sz="1400" i="1" dirty="0">
                <a:solidFill>
                  <a:prstClr val="black"/>
                </a:solidFill>
              </a:rPr>
              <a:t> Analyse de l’état chimique des éléments par EPMA</a:t>
            </a:r>
          </a:p>
          <a:p>
            <a:pPr lvl="0">
              <a:lnSpc>
                <a:spcPct val="130000"/>
              </a:lnSpc>
              <a:buFontTx/>
              <a:buChar char="•"/>
            </a:pPr>
            <a:r>
              <a:rPr lang="fr-FR" altLang="fr-FR" sz="1400" i="1" dirty="0">
                <a:solidFill>
                  <a:prstClr val="black"/>
                </a:solidFill>
              </a:rPr>
              <a:t> Format pour les images digitales en MEB</a:t>
            </a:r>
          </a:p>
        </p:txBody>
      </p:sp>
      <p:sp>
        <p:nvSpPr>
          <p:cNvPr id="5" name="ZoneTexte 4"/>
          <p:cNvSpPr txBox="1"/>
          <p:nvPr/>
        </p:nvSpPr>
        <p:spPr>
          <a:xfrm>
            <a:off x="1530376" y="4593902"/>
            <a:ext cx="5873083" cy="1338828"/>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nSpc>
                <a:spcPct val="150000"/>
              </a:lnSpc>
            </a:pPr>
            <a:r>
              <a:rPr lang="fr-FR" dirty="0" smtClean="0"/>
              <a:t>Relais ISO/TC 202 par  :</a:t>
            </a:r>
          </a:p>
          <a:p>
            <a:pPr marL="285750" indent="-285750">
              <a:lnSpc>
                <a:spcPct val="150000"/>
              </a:lnSpc>
              <a:buFontTx/>
              <a:buChar char="-"/>
            </a:pPr>
            <a:r>
              <a:rPr lang="fr-FR" dirty="0" err="1" smtClean="0"/>
              <a:t>European</a:t>
            </a:r>
            <a:r>
              <a:rPr lang="fr-FR" dirty="0" smtClean="0"/>
              <a:t> </a:t>
            </a:r>
            <a:r>
              <a:rPr lang="fr-FR" dirty="0" err="1" smtClean="0"/>
              <a:t>Microbeam</a:t>
            </a:r>
            <a:r>
              <a:rPr lang="fr-FR" dirty="0" smtClean="0"/>
              <a:t> </a:t>
            </a:r>
            <a:r>
              <a:rPr lang="fr-FR" dirty="0" err="1" smtClean="0"/>
              <a:t>Analysis</a:t>
            </a:r>
            <a:r>
              <a:rPr lang="fr-FR" dirty="0" smtClean="0"/>
              <a:t> Society	(EMAS)</a:t>
            </a:r>
          </a:p>
          <a:p>
            <a:pPr marL="285750" indent="-285750">
              <a:lnSpc>
                <a:spcPct val="150000"/>
              </a:lnSpc>
              <a:buFontTx/>
              <a:buChar char="-"/>
            </a:pPr>
            <a:r>
              <a:rPr lang="fr-FR" dirty="0" smtClean="0"/>
              <a:t>Groupement National MEB et </a:t>
            </a:r>
            <a:r>
              <a:rPr lang="fr-FR" dirty="0" err="1" smtClean="0"/>
              <a:t>microAnalyses</a:t>
            </a:r>
            <a:r>
              <a:rPr lang="fr-FR" dirty="0" smtClean="0"/>
              <a:t>	(GN-MEBA)</a:t>
            </a:r>
            <a:endParaRPr lang="fr-FR" dirty="0"/>
          </a:p>
        </p:txBody>
      </p:sp>
      <p:sp>
        <p:nvSpPr>
          <p:cNvPr id="9" name="Titre 10"/>
          <p:cNvSpPr>
            <a:spLocks noGrp="1"/>
          </p:cNvSpPr>
          <p:nvPr>
            <p:ph type="title"/>
          </p:nvPr>
        </p:nvSpPr>
        <p:spPr>
          <a:xfrm>
            <a:off x="107504" y="148570"/>
            <a:ext cx="8856984" cy="40011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wrap="square">
            <a:spAutoFit/>
          </a:bodyPr>
          <a:lstStyle/>
          <a:p>
            <a:pPr algn="l" fontAlgn="auto">
              <a:spcAft>
                <a:spcPts val="0"/>
              </a:spcAft>
              <a:defRPr/>
            </a:pPr>
            <a:r>
              <a:rPr lang="fr-FR" sz="2000" b="1" dirty="0">
                <a:solidFill>
                  <a:schemeClr val="accent6"/>
                </a:solidFill>
              </a:rPr>
              <a:t>La commission française de normalisation </a:t>
            </a:r>
            <a:r>
              <a:rPr lang="fr-FR" sz="2000" b="1" dirty="0" smtClean="0">
                <a:solidFill>
                  <a:schemeClr val="accent6"/>
                </a:solidFill>
              </a:rPr>
              <a:t>ANFONR X21A</a:t>
            </a:r>
            <a:endParaRPr lang="fr-FR" sz="2000" b="1" dirty="0">
              <a:solidFill>
                <a:schemeClr val="accent6"/>
              </a:solidFill>
            </a:endParaRPr>
          </a:p>
        </p:txBody>
      </p:sp>
    </p:spTree>
    <p:extLst>
      <p:ext uri="{BB962C8B-B14F-4D97-AF65-F5344CB8AC3E}">
        <p14:creationId xmlns:p14="http://schemas.microsoft.com/office/powerpoint/2010/main" val="138970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a:solidFill>
                  <a:srgbClr val="666666"/>
                </a:solidFill>
              </a:rPr>
              <a:t>|  PAGE </a:t>
            </a:r>
            <a:fld id="{F00D7A8B-D4E1-4702-B011-680F2526E781}" type="slidenum">
              <a:rPr lang="fr-FR" altLang="fr-FR">
                <a:solidFill>
                  <a:srgbClr val="666666"/>
                </a:solidFill>
              </a:rPr>
              <a:pPr fontAlgn="base">
                <a:spcBef>
                  <a:spcPct val="0"/>
                </a:spcBef>
                <a:spcAft>
                  <a:spcPct val="0"/>
                </a:spcAft>
              </a:pPr>
              <a:t>13</a:t>
            </a:fld>
            <a:endParaRPr lang="fr-FR" altLang="fr-FR">
              <a:solidFill>
                <a:srgbClr val="666666"/>
              </a:solidFill>
            </a:endParaRPr>
          </a:p>
        </p:txBody>
      </p:sp>
      <p:sp>
        <p:nvSpPr>
          <p:cNvPr id="6" name="Titre 10"/>
          <p:cNvSpPr>
            <a:spLocks noGrp="1"/>
          </p:cNvSpPr>
          <p:nvPr>
            <p:ph type="title"/>
          </p:nvPr>
        </p:nvSpPr>
        <p:spPr>
          <a:xfrm>
            <a:off x="142899" y="76562"/>
            <a:ext cx="8893597" cy="40011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wrap="square">
            <a:spAutoFit/>
          </a:bodyPr>
          <a:lstStyle/>
          <a:p>
            <a:pPr algn="l" fontAlgn="auto">
              <a:spcAft>
                <a:spcPts val="0"/>
              </a:spcAft>
              <a:defRPr/>
            </a:pPr>
            <a:r>
              <a:rPr lang="fr-FR" sz="2000" b="1" dirty="0" smtClean="0">
                <a:solidFill>
                  <a:schemeClr val="accent6"/>
                </a:solidFill>
              </a:rPr>
              <a:t>Evolution depuis 2013 / Projets en cours</a:t>
            </a:r>
            <a:endParaRPr lang="fr-FR" sz="2000" b="1" dirty="0">
              <a:solidFill>
                <a:schemeClr val="accent6"/>
              </a:solidFill>
            </a:endParaRPr>
          </a:p>
        </p:txBody>
      </p:sp>
      <p:sp>
        <p:nvSpPr>
          <p:cNvPr id="2" name="ZoneTexte 1"/>
          <p:cNvSpPr txBox="1"/>
          <p:nvPr/>
        </p:nvSpPr>
        <p:spPr>
          <a:xfrm>
            <a:off x="395536" y="827420"/>
            <a:ext cx="7509172"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fr-FR" dirty="0" smtClean="0"/>
              <a:t>9 normes publiées depuis 2013 : 2 en 2013, 4 en 2014, 2 en 2016 et 1 en 2017</a:t>
            </a:r>
            <a:endParaRPr lang="fr-FR" dirty="0"/>
          </a:p>
        </p:txBody>
      </p:sp>
      <p:sp>
        <p:nvSpPr>
          <p:cNvPr id="9" name="ZoneTexte 8"/>
          <p:cNvSpPr txBox="1"/>
          <p:nvPr/>
        </p:nvSpPr>
        <p:spPr>
          <a:xfrm>
            <a:off x="281657" y="1547500"/>
            <a:ext cx="8212889" cy="369332"/>
          </a:xfrm>
          <a:prstGeom prst="rect">
            <a:avLst/>
          </a:prstGeom>
          <a:noFill/>
        </p:spPr>
        <p:txBody>
          <a:bodyPr wrap="none" rtlCol="0">
            <a:spAutoFit/>
          </a:bodyPr>
          <a:lstStyle/>
          <a:p>
            <a:r>
              <a:rPr lang="fr-FR" dirty="0" smtClean="0"/>
              <a:t>Pour 8/9, il ne s’agit pas de nouvelles normes, mais de </a:t>
            </a:r>
            <a:r>
              <a:rPr lang="fr-FR" u="dotted" dirty="0" smtClean="0"/>
              <a:t>révisions systématiques </a:t>
            </a:r>
            <a:r>
              <a:rPr lang="fr-FR" dirty="0" smtClean="0"/>
              <a:t>(5 ans)</a:t>
            </a:r>
          </a:p>
        </p:txBody>
      </p:sp>
      <p:sp>
        <p:nvSpPr>
          <p:cNvPr id="7" name="ZoneTexte 6"/>
          <p:cNvSpPr txBox="1"/>
          <p:nvPr/>
        </p:nvSpPr>
        <p:spPr>
          <a:xfrm>
            <a:off x="8579574" y="1547500"/>
            <a:ext cx="300082" cy="369332"/>
          </a:xfrm>
          <a:prstGeom prst="rect">
            <a:avLst/>
          </a:prstGeom>
          <a:noFill/>
        </p:spPr>
        <p:txBody>
          <a:bodyPr wrap="none" rtlCol="0">
            <a:spAutoFit/>
          </a:bodyPr>
          <a:lstStyle/>
          <a:p>
            <a:r>
              <a:rPr lang="fr-FR" dirty="0" smtClean="0">
                <a:hlinkClick r:id="rId2" action="ppaction://hlinksldjump"/>
              </a:rPr>
              <a:t>#</a:t>
            </a:r>
            <a:endParaRPr lang="fr-FR" dirty="0"/>
          </a:p>
        </p:txBody>
      </p:sp>
      <p:grpSp>
        <p:nvGrpSpPr>
          <p:cNvPr id="4" name="Groupe 3"/>
          <p:cNvGrpSpPr/>
          <p:nvPr/>
        </p:nvGrpSpPr>
        <p:grpSpPr>
          <a:xfrm>
            <a:off x="281657" y="2060848"/>
            <a:ext cx="8503190" cy="3695060"/>
            <a:chOff x="281657" y="2060848"/>
            <a:chExt cx="8503190" cy="3695060"/>
          </a:xfrm>
        </p:grpSpPr>
        <p:sp>
          <p:nvSpPr>
            <p:cNvPr id="15" name="Rectangle 14"/>
            <p:cNvSpPr/>
            <p:nvPr/>
          </p:nvSpPr>
          <p:spPr>
            <a:xfrm>
              <a:off x="281657" y="2708920"/>
              <a:ext cx="8503190" cy="3046988"/>
            </a:xfrm>
            <a:prstGeom prst="rect">
              <a:avLst/>
            </a:prstGeom>
          </p:spPr>
          <p:txBody>
            <a:bodyPr wrap="square">
              <a:spAutoFit/>
            </a:bodyPr>
            <a:lstStyle/>
            <a:p>
              <a:pPr lvl="0"/>
              <a:r>
                <a:rPr lang="fr-FR" sz="1600" dirty="0">
                  <a:solidFill>
                    <a:prstClr val="black"/>
                  </a:solidFill>
                </a:rPr>
                <a:t>2013 : 	15932 (2003) et 23833 (2006</a:t>
              </a:r>
              <a:r>
                <a:rPr lang="fr-FR" sz="1600" dirty="0" smtClean="0">
                  <a:solidFill>
                    <a:prstClr val="black"/>
                  </a:solidFill>
                </a:rPr>
                <a:t>)		: </a:t>
              </a:r>
              <a:r>
                <a:rPr lang="fr-FR" sz="1600" dirty="0">
                  <a:solidFill>
                    <a:prstClr val="black"/>
                  </a:solidFill>
                </a:rPr>
                <a:t>Vocabulaire (MET et </a:t>
              </a:r>
              <a:r>
                <a:rPr lang="fr-FR" sz="1600" dirty="0" smtClean="0">
                  <a:solidFill>
                    <a:prstClr val="black"/>
                  </a:solidFill>
                </a:rPr>
                <a:t>EPMA)</a:t>
              </a:r>
              <a:endParaRPr lang="fr-FR" sz="1600" dirty="0">
                <a:solidFill>
                  <a:prstClr val="black"/>
                </a:solidFill>
              </a:endParaRPr>
            </a:p>
            <a:p>
              <a:pPr lvl="0"/>
              <a:endParaRPr lang="fr-FR" sz="1600" dirty="0" smtClean="0">
                <a:solidFill>
                  <a:prstClr val="black"/>
                </a:solidFill>
              </a:endParaRPr>
            </a:p>
            <a:p>
              <a:pPr lvl="0"/>
              <a:r>
                <a:rPr lang="fr-FR" sz="1600" dirty="0" smtClean="0">
                  <a:solidFill>
                    <a:prstClr val="black"/>
                  </a:solidFill>
                </a:rPr>
                <a:t>2014 </a:t>
              </a:r>
              <a:r>
                <a:rPr lang="fr-FR" sz="1600" dirty="0">
                  <a:solidFill>
                    <a:prstClr val="black"/>
                  </a:solidFill>
                </a:rPr>
                <a:t>: 	14594 (2003) et 17470 (2004</a:t>
              </a:r>
              <a:r>
                <a:rPr lang="fr-FR" sz="1600" dirty="0" smtClean="0">
                  <a:solidFill>
                    <a:prstClr val="black"/>
                  </a:solidFill>
                </a:rPr>
                <a:t>)		: </a:t>
              </a:r>
              <a:r>
                <a:rPr lang="fr-FR" sz="1600" dirty="0">
                  <a:solidFill>
                    <a:prstClr val="black"/>
                  </a:solidFill>
                </a:rPr>
                <a:t>EPMA (WDS/</a:t>
              </a:r>
              <a:r>
                <a:rPr lang="fr-FR" sz="1600" dirty="0" err="1">
                  <a:solidFill>
                    <a:prstClr val="black"/>
                  </a:solidFill>
                </a:rPr>
                <a:t>Param</a:t>
              </a:r>
              <a:r>
                <a:rPr lang="fr-FR" sz="1600" dirty="0">
                  <a:solidFill>
                    <a:prstClr val="black"/>
                  </a:solidFill>
                </a:rPr>
                <a:t> et WDS/</a:t>
              </a:r>
              <a:r>
                <a:rPr lang="fr-FR" sz="1600" dirty="0" err="1">
                  <a:solidFill>
                    <a:prstClr val="black"/>
                  </a:solidFill>
                </a:rPr>
                <a:t>Quali</a:t>
              </a:r>
              <a:r>
                <a:rPr lang="fr-FR" sz="1600" dirty="0">
                  <a:solidFill>
                    <a:prstClr val="black"/>
                  </a:solidFill>
                </a:rPr>
                <a:t>)</a:t>
              </a:r>
            </a:p>
            <a:p>
              <a:pPr lvl="0"/>
              <a:r>
                <a:rPr lang="fr-FR" sz="1600" dirty="0">
                  <a:solidFill>
                    <a:prstClr val="black"/>
                  </a:solidFill>
                </a:rPr>
                <a:t>	14595 (2003)			: CRM</a:t>
              </a:r>
            </a:p>
            <a:p>
              <a:pPr lvl="0"/>
              <a:r>
                <a:rPr lang="fr-FR" sz="1600" dirty="0">
                  <a:solidFill>
                    <a:prstClr val="black"/>
                  </a:solidFill>
                </a:rPr>
                <a:t>	22493 (2008)			: Vocabulaire (MEB)</a:t>
              </a:r>
            </a:p>
            <a:p>
              <a:pPr lvl="0"/>
              <a:endParaRPr lang="fr-FR" sz="1600" dirty="0" smtClean="0">
                <a:solidFill>
                  <a:prstClr val="black"/>
                </a:solidFill>
              </a:endParaRPr>
            </a:p>
            <a:p>
              <a:pPr lvl="0"/>
              <a:r>
                <a:rPr lang="fr-FR" sz="1600" dirty="0" smtClean="0">
                  <a:solidFill>
                    <a:prstClr val="black"/>
                  </a:solidFill>
                </a:rPr>
                <a:t>2016 </a:t>
              </a:r>
              <a:r>
                <a:rPr lang="fr-FR" sz="1600" dirty="0">
                  <a:solidFill>
                    <a:prstClr val="black"/>
                  </a:solidFill>
                </a:rPr>
                <a:t>:	16700 (2004)			: MEB (Etalon </a:t>
              </a:r>
              <a:r>
                <a:rPr lang="fr-FR" sz="1600" dirty="0" err="1">
                  <a:solidFill>
                    <a:prstClr val="black"/>
                  </a:solidFill>
                </a:rPr>
                <a:t>Gdt</a:t>
              </a:r>
              <a:r>
                <a:rPr lang="fr-FR" sz="1600" dirty="0" smtClean="0">
                  <a:solidFill>
                    <a:prstClr val="black"/>
                  </a:solidFill>
                </a:rPr>
                <a:t>)</a:t>
              </a:r>
            </a:p>
            <a:p>
              <a:pPr lvl="0"/>
              <a:r>
                <a:rPr lang="fr-FR" sz="1600" dirty="0">
                  <a:solidFill>
                    <a:prstClr val="black"/>
                  </a:solidFill>
                </a:rPr>
                <a:t>	</a:t>
              </a:r>
              <a:r>
                <a:rPr lang="fr-FR" sz="1600" dirty="0" smtClean="0">
                  <a:solidFill>
                    <a:prstClr val="black"/>
                  </a:solidFill>
                </a:rPr>
                <a:t>22489 (2006)			: EPMA (WDS/Quanti)</a:t>
              </a:r>
            </a:p>
            <a:p>
              <a:pPr lvl="0"/>
              <a:endParaRPr lang="fr-FR" sz="1600" dirty="0" smtClean="0">
                <a:solidFill>
                  <a:prstClr val="black"/>
                </a:solidFill>
              </a:endParaRPr>
            </a:p>
            <a:p>
              <a:pPr lvl="0"/>
              <a:endParaRPr lang="fr-FR" sz="1600" dirty="0" smtClean="0">
                <a:solidFill>
                  <a:prstClr val="black"/>
                </a:solidFill>
              </a:endParaRPr>
            </a:p>
            <a:p>
              <a:pPr lvl="0"/>
              <a:endParaRPr lang="fr-FR" sz="1600" dirty="0">
                <a:solidFill>
                  <a:prstClr val="black"/>
                </a:solidFill>
              </a:endParaRPr>
            </a:p>
            <a:p>
              <a:pPr lvl="0"/>
              <a:r>
                <a:rPr lang="fr-FR" sz="1600" dirty="0" smtClean="0">
                  <a:solidFill>
                    <a:prstClr val="black"/>
                  </a:solidFill>
                </a:rPr>
                <a:t>2017 :	19214 (2017)	</a:t>
              </a:r>
              <a:r>
                <a:rPr lang="fr-FR" sz="1200" i="1" dirty="0" smtClean="0">
                  <a:solidFill>
                    <a:prstClr val="black"/>
                  </a:solidFill>
                </a:rPr>
                <a:t>(initiée 18/10/13)</a:t>
              </a:r>
              <a:r>
                <a:rPr lang="fr-FR" sz="1600" dirty="0" smtClean="0">
                  <a:solidFill>
                    <a:prstClr val="black"/>
                  </a:solidFill>
                </a:rPr>
                <a:t>	: MET (direction de croissance)</a:t>
              </a:r>
              <a:endParaRPr lang="fr-FR" sz="1600" dirty="0">
                <a:solidFill>
                  <a:prstClr val="black"/>
                </a:solidFill>
              </a:endParaRPr>
            </a:p>
          </p:txBody>
        </p:sp>
        <p:sp>
          <p:nvSpPr>
            <p:cNvPr id="3" name="Rectangle 2"/>
            <p:cNvSpPr/>
            <p:nvPr/>
          </p:nvSpPr>
          <p:spPr>
            <a:xfrm>
              <a:off x="281657" y="2060848"/>
              <a:ext cx="2645276" cy="338554"/>
            </a:xfrm>
            <a:prstGeom prst="rect">
              <a:avLst/>
            </a:prstGeom>
          </p:spPr>
          <p:txBody>
            <a:bodyPr wrap="none">
              <a:spAutoFit/>
            </a:bodyPr>
            <a:lstStyle/>
            <a:p>
              <a:r>
                <a:rPr lang="fr-FR" sz="1600" dirty="0"/>
                <a:t>(stade </a:t>
              </a:r>
              <a:r>
                <a:rPr lang="fr-FR" sz="1600" dirty="0" smtClean="0"/>
                <a:t>60.60 </a:t>
              </a:r>
              <a:r>
                <a:rPr lang="fr-FR" sz="1600" dirty="0"/>
                <a:t>: norme </a:t>
              </a:r>
              <a:r>
                <a:rPr lang="fr-FR" sz="1600" dirty="0" smtClean="0"/>
                <a:t>publiée)</a:t>
              </a:r>
              <a:endParaRPr lang="fr-FR" sz="1600" dirty="0"/>
            </a:p>
          </p:txBody>
        </p:sp>
      </p:grpSp>
    </p:spTree>
    <p:extLst>
      <p:ext uri="{BB962C8B-B14F-4D97-AF65-F5344CB8AC3E}">
        <p14:creationId xmlns:p14="http://schemas.microsoft.com/office/powerpoint/2010/main" val="342434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a:solidFill>
                  <a:srgbClr val="666666"/>
                </a:solidFill>
              </a:rPr>
              <a:t>|  PAGE </a:t>
            </a:r>
            <a:fld id="{F00D7A8B-D4E1-4702-B011-680F2526E781}" type="slidenum">
              <a:rPr lang="fr-FR" altLang="fr-FR">
                <a:solidFill>
                  <a:srgbClr val="666666"/>
                </a:solidFill>
              </a:rPr>
              <a:pPr fontAlgn="base">
                <a:spcBef>
                  <a:spcPct val="0"/>
                </a:spcBef>
                <a:spcAft>
                  <a:spcPct val="0"/>
                </a:spcAft>
              </a:pPr>
              <a:t>14</a:t>
            </a:fld>
            <a:endParaRPr lang="fr-FR" altLang="fr-FR">
              <a:solidFill>
                <a:srgbClr val="666666"/>
              </a:solidFill>
            </a:endParaRPr>
          </a:p>
        </p:txBody>
      </p:sp>
      <p:grpSp>
        <p:nvGrpSpPr>
          <p:cNvPr id="18" name="Groupe 17"/>
          <p:cNvGrpSpPr/>
          <p:nvPr/>
        </p:nvGrpSpPr>
        <p:grpSpPr>
          <a:xfrm>
            <a:off x="179512" y="908720"/>
            <a:ext cx="8617069" cy="3419222"/>
            <a:chOff x="281657" y="4571836"/>
            <a:chExt cx="8617069" cy="3419222"/>
          </a:xfrm>
        </p:grpSpPr>
        <p:sp>
          <p:nvSpPr>
            <p:cNvPr id="10" name="ZoneTexte 9"/>
            <p:cNvSpPr txBox="1"/>
            <p:nvPr/>
          </p:nvSpPr>
          <p:spPr>
            <a:xfrm>
              <a:off x="395536" y="4571836"/>
              <a:ext cx="5900590"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fr-FR" dirty="0" smtClean="0"/>
                <a:t>Révisions périodiques en cours de finalisation au 07/07/2017</a:t>
              </a:r>
            </a:p>
          </p:txBody>
        </p:sp>
        <p:sp>
          <p:nvSpPr>
            <p:cNvPr id="4" name="Rectangle 3"/>
            <p:cNvSpPr/>
            <p:nvPr/>
          </p:nvSpPr>
          <p:spPr>
            <a:xfrm>
              <a:off x="281657" y="4944070"/>
              <a:ext cx="8617069" cy="3046988"/>
            </a:xfrm>
            <a:prstGeom prst="rect">
              <a:avLst/>
            </a:prstGeom>
          </p:spPr>
          <p:txBody>
            <a:bodyPr wrap="square">
              <a:spAutoFit/>
            </a:bodyPr>
            <a:lstStyle/>
            <a:p>
              <a:endParaRPr lang="fr-FR" sz="1600" dirty="0" smtClean="0"/>
            </a:p>
            <a:p>
              <a:r>
                <a:rPr lang="fr-FR" sz="1600" dirty="0" smtClean="0"/>
                <a:t>(</a:t>
              </a:r>
              <a:r>
                <a:rPr lang="fr-FR" sz="1600" dirty="0"/>
                <a:t>stade 90.93 : norme confirmée</a:t>
              </a:r>
              <a:r>
                <a:rPr lang="fr-FR" sz="1600" dirty="0" smtClean="0"/>
                <a:t>)</a:t>
              </a:r>
            </a:p>
            <a:p>
              <a:endParaRPr lang="fr-FR" sz="1600" dirty="0" smtClean="0"/>
            </a:p>
            <a:p>
              <a:r>
                <a:rPr lang="fr-FR" sz="1600" dirty="0" smtClean="0"/>
                <a:t>ISO/TC </a:t>
              </a:r>
              <a:r>
                <a:rPr lang="fr-FR" sz="1600" dirty="0"/>
                <a:t>202	: ISO </a:t>
              </a:r>
              <a:r>
                <a:rPr lang="fr-FR" sz="1600" dirty="0" smtClean="0"/>
                <a:t>24173:2009		: EBSD	Mesure d’orientation</a:t>
              </a:r>
            </a:p>
            <a:p>
              <a:r>
                <a:rPr lang="fr-FR" sz="1600" dirty="0" smtClean="0"/>
                <a:t>ISO/TC 202	: ISO 22309:2011		: EDS	Quanti</a:t>
              </a:r>
              <a:endParaRPr lang="fr-FR" sz="1600" dirty="0"/>
            </a:p>
            <a:p>
              <a:r>
                <a:rPr lang="fr-FR" sz="1600" dirty="0"/>
                <a:t>ISO/TC 202/SC4	: ISO/TS </a:t>
              </a:r>
              <a:r>
                <a:rPr lang="fr-FR" sz="1600" dirty="0" smtClean="0"/>
                <a:t>24597:2011		: MEB	Evaluation </a:t>
              </a:r>
              <a:r>
                <a:rPr lang="fr-FR" sz="1600" dirty="0"/>
                <a:t>netteté </a:t>
              </a:r>
              <a:r>
                <a:rPr lang="fr-FR" sz="1600" dirty="0" smtClean="0"/>
                <a:t>image</a:t>
              </a:r>
            </a:p>
            <a:p>
              <a:endParaRPr lang="fr-FR" sz="1600" dirty="0"/>
            </a:p>
            <a:p>
              <a:r>
                <a:rPr lang="fr-FR" sz="1600" dirty="0"/>
                <a:t>(stade 90.60 : clôture examen)</a:t>
              </a:r>
            </a:p>
            <a:p>
              <a:endParaRPr lang="fr-FR" sz="1600" dirty="0"/>
            </a:p>
            <a:p>
              <a:r>
                <a:rPr lang="fr-FR" sz="1600" dirty="0"/>
                <a:t>ISO/TC 202	: ISO </a:t>
              </a:r>
              <a:r>
                <a:rPr lang="fr-FR" sz="1600" dirty="0" smtClean="0"/>
                <a:t>13067:2011  </a:t>
              </a:r>
              <a:r>
                <a:rPr lang="fr-FR" sz="1200" dirty="0" smtClean="0"/>
                <a:t>(08/03/17)</a:t>
              </a:r>
              <a:r>
                <a:rPr lang="fr-FR" sz="1600" dirty="0"/>
                <a:t>	: </a:t>
              </a:r>
              <a:r>
                <a:rPr lang="fr-FR" sz="1600" dirty="0" smtClean="0"/>
                <a:t>EBSD	Mesure </a:t>
              </a:r>
              <a:r>
                <a:rPr lang="fr-FR" sz="1600" dirty="0" err="1">
                  <a:latin typeface="Symbol" panose="05050102010706020507" pitchFamily="18" charset="2"/>
                </a:rPr>
                <a:t>f</a:t>
              </a:r>
              <a:r>
                <a:rPr lang="fr-FR" sz="1600" baseline="-25000" dirty="0" err="1"/>
                <a:t>grains</a:t>
              </a:r>
              <a:endParaRPr lang="fr-FR" sz="1600" dirty="0"/>
            </a:p>
            <a:p>
              <a:r>
                <a:rPr lang="pt-BR" sz="1600" dirty="0"/>
                <a:t>ISO/TC 202/SC2	: ISO </a:t>
              </a:r>
              <a:r>
                <a:rPr lang="pt-BR" sz="1600" dirty="0" smtClean="0"/>
                <a:t>11938:2012  </a:t>
              </a:r>
              <a:r>
                <a:rPr lang="pt-BR" sz="1200" dirty="0" smtClean="0"/>
                <a:t>(07/06/17)</a:t>
              </a:r>
              <a:r>
                <a:rPr lang="pt-BR" sz="1600" dirty="0"/>
                <a:t>	</a:t>
              </a:r>
              <a:r>
                <a:rPr lang="pt-BR" sz="1600" dirty="0" smtClean="0"/>
                <a:t>: EPMA	Cartos </a:t>
              </a:r>
              <a:r>
                <a:rPr lang="pt-BR" sz="1600" dirty="0"/>
                <a:t>Quanti</a:t>
              </a:r>
            </a:p>
            <a:p>
              <a:endParaRPr lang="fr-FR" sz="1600" dirty="0"/>
            </a:p>
          </p:txBody>
        </p:sp>
      </p:grpSp>
      <p:grpSp>
        <p:nvGrpSpPr>
          <p:cNvPr id="2" name="Groupe 1"/>
          <p:cNvGrpSpPr/>
          <p:nvPr/>
        </p:nvGrpSpPr>
        <p:grpSpPr>
          <a:xfrm>
            <a:off x="179512" y="4427820"/>
            <a:ext cx="8496944" cy="1737484"/>
            <a:chOff x="179512" y="4427820"/>
            <a:chExt cx="8496944" cy="1737484"/>
          </a:xfrm>
        </p:grpSpPr>
        <p:sp>
          <p:nvSpPr>
            <p:cNvPr id="5" name="Rectangle 4"/>
            <p:cNvSpPr/>
            <p:nvPr/>
          </p:nvSpPr>
          <p:spPr>
            <a:xfrm>
              <a:off x="179512" y="5088086"/>
              <a:ext cx="8496944" cy="1077218"/>
            </a:xfrm>
            <a:prstGeom prst="rect">
              <a:avLst/>
            </a:prstGeom>
          </p:spPr>
          <p:txBody>
            <a:bodyPr wrap="square">
              <a:spAutoFit/>
            </a:bodyPr>
            <a:lstStyle/>
            <a:p>
              <a:pPr lvl="0"/>
              <a:r>
                <a:rPr lang="fr-FR" sz="1600" dirty="0">
                  <a:solidFill>
                    <a:prstClr val="black"/>
                  </a:solidFill>
                </a:rPr>
                <a:t>(stade 40.60 : vote DIS clos</a:t>
              </a:r>
              <a:r>
                <a:rPr lang="fr-FR" sz="1600" dirty="0" smtClean="0">
                  <a:solidFill>
                    <a:prstClr val="black"/>
                  </a:solidFill>
                </a:rPr>
                <a:t>)</a:t>
              </a:r>
            </a:p>
            <a:p>
              <a:pPr lvl="0"/>
              <a:endParaRPr lang="fr-FR" sz="1600" dirty="0">
                <a:solidFill>
                  <a:prstClr val="black"/>
                </a:solidFill>
              </a:endParaRPr>
            </a:p>
            <a:p>
              <a:pPr lvl="0"/>
              <a:r>
                <a:rPr lang="fr-FR" sz="1600" dirty="0" smtClean="0">
                  <a:solidFill>
                    <a:prstClr val="black"/>
                  </a:solidFill>
                </a:rPr>
                <a:t>ISO/TC </a:t>
              </a:r>
              <a:r>
                <a:rPr lang="fr-FR" sz="1600" dirty="0">
                  <a:solidFill>
                    <a:prstClr val="black"/>
                  </a:solidFill>
                </a:rPr>
                <a:t>202/SC3	: DIS 25498:2010		: </a:t>
              </a:r>
              <a:r>
                <a:rPr lang="fr-FR" sz="1600" dirty="0" smtClean="0">
                  <a:solidFill>
                    <a:prstClr val="black"/>
                  </a:solidFill>
                </a:rPr>
                <a:t>TEM	SAED</a:t>
              </a:r>
              <a:endParaRPr lang="fr-FR" sz="1600" dirty="0">
                <a:solidFill>
                  <a:prstClr val="black"/>
                </a:solidFill>
              </a:endParaRPr>
            </a:p>
            <a:p>
              <a:pPr lvl="0"/>
              <a:r>
                <a:rPr lang="fr-FR" sz="1600" dirty="0">
                  <a:solidFill>
                    <a:prstClr val="black"/>
                  </a:solidFill>
                </a:rPr>
                <a:t>ISO/TC 202/SC3	: DIS 29301:2010		: </a:t>
              </a:r>
              <a:r>
                <a:rPr lang="fr-FR" sz="1600" dirty="0" smtClean="0">
                  <a:solidFill>
                    <a:prstClr val="black"/>
                  </a:solidFill>
                </a:rPr>
                <a:t>TEM	Etalonnage </a:t>
              </a:r>
              <a:r>
                <a:rPr lang="fr-FR" sz="1600" dirty="0" err="1" smtClean="0">
                  <a:solidFill>
                    <a:prstClr val="black"/>
                  </a:solidFill>
                </a:rPr>
                <a:t>Gd</a:t>
              </a:r>
              <a:r>
                <a:rPr lang="fr-FR" sz="1600" baseline="30000" dirty="0" err="1" smtClean="0">
                  <a:solidFill>
                    <a:prstClr val="black"/>
                  </a:solidFill>
                </a:rPr>
                <a:t>t</a:t>
              </a:r>
              <a:endParaRPr lang="fr-FR" sz="1600" baseline="30000" dirty="0" smtClean="0">
                <a:solidFill>
                  <a:prstClr val="black"/>
                </a:solidFill>
              </a:endParaRPr>
            </a:p>
          </p:txBody>
        </p:sp>
        <p:sp>
          <p:nvSpPr>
            <p:cNvPr id="13" name="ZoneTexte 12"/>
            <p:cNvSpPr txBox="1"/>
            <p:nvPr/>
          </p:nvSpPr>
          <p:spPr>
            <a:xfrm>
              <a:off x="323528" y="4427820"/>
              <a:ext cx="5496376"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fr-FR" dirty="0" smtClean="0"/>
                <a:t>Révisions périodiques en cours de travail au 07/07/2017</a:t>
              </a:r>
            </a:p>
          </p:txBody>
        </p:sp>
      </p:grpSp>
      <p:sp>
        <p:nvSpPr>
          <p:cNvPr id="11" name="Titre 10"/>
          <p:cNvSpPr>
            <a:spLocks noGrp="1"/>
          </p:cNvSpPr>
          <p:nvPr>
            <p:ph type="title"/>
          </p:nvPr>
        </p:nvSpPr>
        <p:spPr>
          <a:xfrm>
            <a:off x="142899" y="76562"/>
            <a:ext cx="8893597" cy="40011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wrap="square">
            <a:spAutoFit/>
          </a:bodyPr>
          <a:lstStyle/>
          <a:p>
            <a:pPr algn="l" fontAlgn="auto">
              <a:spcAft>
                <a:spcPts val="0"/>
              </a:spcAft>
              <a:defRPr/>
            </a:pPr>
            <a:r>
              <a:rPr lang="fr-FR" sz="2000" b="1" dirty="0" smtClean="0">
                <a:solidFill>
                  <a:schemeClr val="accent6"/>
                </a:solidFill>
              </a:rPr>
              <a:t>Evolution depuis 2013 / Projets en cours</a:t>
            </a:r>
            <a:endParaRPr lang="fr-FR" sz="2000" b="1" dirty="0">
              <a:solidFill>
                <a:schemeClr val="accent6"/>
              </a:solidFill>
            </a:endParaRPr>
          </a:p>
        </p:txBody>
      </p:sp>
    </p:spTree>
    <p:extLst>
      <p:ext uri="{BB962C8B-B14F-4D97-AF65-F5344CB8AC3E}">
        <p14:creationId xmlns:p14="http://schemas.microsoft.com/office/powerpoint/2010/main" val="18860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a:solidFill>
                  <a:srgbClr val="666666"/>
                </a:solidFill>
              </a:rPr>
              <a:t>|  PAGE </a:t>
            </a:r>
            <a:fld id="{F00D7A8B-D4E1-4702-B011-680F2526E781}" type="slidenum">
              <a:rPr lang="fr-FR" altLang="fr-FR">
                <a:solidFill>
                  <a:srgbClr val="666666"/>
                </a:solidFill>
              </a:rPr>
              <a:pPr fontAlgn="base">
                <a:spcBef>
                  <a:spcPct val="0"/>
                </a:spcBef>
                <a:spcAft>
                  <a:spcPct val="0"/>
                </a:spcAft>
              </a:pPr>
              <a:t>15</a:t>
            </a:fld>
            <a:endParaRPr lang="fr-FR" altLang="fr-FR">
              <a:solidFill>
                <a:srgbClr val="666666"/>
              </a:solidFill>
            </a:endParaRPr>
          </a:p>
        </p:txBody>
      </p:sp>
      <p:sp>
        <p:nvSpPr>
          <p:cNvPr id="9" name="Rectangle 8"/>
          <p:cNvSpPr/>
          <p:nvPr/>
        </p:nvSpPr>
        <p:spPr>
          <a:xfrm>
            <a:off x="107504" y="1817529"/>
            <a:ext cx="8964488" cy="1323439"/>
          </a:xfrm>
          <a:prstGeom prst="rect">
            <a:avLst/>
          </a:prstGeom>
        </p:spPr>
        <p:txBody>
          <a:bodyPr wrap="square">
            <a:spAutoFit/>
          </a:bodyPr>
          <a:lstStyle/>
          <a:p>
            <a:r>
              <a:rPr lang="fr-FR" sz="1600" dirty="0" smtClean="0"/>
              <a:t>(Stade 60.60 : publiée)</a:t>
            </a:r>
          </a:p>
          <a:p>
            <a:endParaRPr lang="fr-FR" sz="1600" dirty="0" smtClean="0"/>
          </a:p>
          <a:p>
            <a:r>
              <a:rPr lang="fr-FR" sz="1600" dirty="0" smtClean="0"/>
              <a:t>ISO/TC 202	: ISO 22029:2012		: Format de fichier standardisé</a:t>
            </a:r>
            <a:endParaRPr lang="fr-FR" sz="1600" i="1" dirty="0" smtClean="0"/>
          </a:p>
          <a:p>
            <a:r>
              <a:rPr lang="fr-FR" sz="1600" dirty="0" smtClean="0"/>
              <a:t>ISO/TC 202	: ISO 15632:2012		: EDS	Spécif. </a:t>
            </a:r>
            <a:r>
              <a:rPr lang="fr-FR" sz="1600" dirty="0" err="1" smtClean="0"/>
              <a:t>Instrum</a:t>
            </a:r>
            <a:r>
              <a:rPr lang="fr-FR" sz="1600" dirty="0" smtClean="0"/>
              <a:t>.</a:t>
            </a:r>
          </a:p>
          <a:p>
            <a:r>
              <a:rPr lang="fr-FR" sz="1600" dirty="0" smtClean="0"/>
              <a:t>ISO/TC 202/SC2	: ISO 16592:2012		: EPMA	C/Acier</a:t>
            </a:r>
          </a:p>
        </p:txBody>
      </p:sp>
      <p:sp>
        <p:nvSpPr>
          <p:cNvPr id="10" name="ZoneTexte 9"/>
          <p:cNvSpPr txBox="1"/>
          <p:nvPr/>
        </p:nvSpPr>
        <p:spPr>
          <a:xfrm>
            <a:off x="210094" y="980728"/>
            <a:ext cx="3929858"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fr-FR" dirty="0" smtClean="0"/>
              <a:t>Révisions périodiques à venir pour 2017</a:t>
            </a:r>
          </a:p>
        </p:txBody>
      </p:sp>
      <p:sp>
        <p:nvSpPr>
          <p:cNvPr id="3" name="ZoneTexte 2"/>
          <p:cNvSpPr txBox="1"/>
          <p:nvPr/>
        </p:nvSpPr>
        <p:spPr>
          <a:xfrm>
            <a:off x="251520" y="4293096"/>
            <a:ext cx="864096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fr-FR" b="1" i="1" dirty="0" smtClean="0"/>
              <a:t>Fin 2017, toutes les normes publiées depuis la mise en sommeil de la commission X21A en 2013 auront été (ou seront en cours d’être) reprises.</a:t>
            </a:r>
            <a:endParaRPr lang="fr-FR" b="1" i="1" dirty="0"/>
          </a:p>
        </p:txBody>
      </p:sp>
      <p:sp>
        <p:nvSpPr>
          <p:cNvPr id="7" name="Titre 10"/>
          <p:cNvSpPr>
            <a:spLocks noGrp="1"/>
          </p:cNvSpPr>
          <p:nvPr>
            <p:ph type="title"/>
          </p:nvPr>
        </p:nvSpPr>
        <p:spPr>
          <a:xfrm>
            <a:off x="142899" y="76562"/>
            <a:ext cx="8893597" cy="40011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wrap="square">
            <a:spAutoFit/>
          </a:bodyPr>
          <a:lstStyle/>
          <a:p>
            <a:pPr algn="l" fontAlgn="auto">
              <a:spcAft>
                <a:spcPts val="0"/>
              </a:spcAft>
              <a:defRPr/>
            </a:pPr>
            <a:r>
              <a:rPr lang="fr-FR" sz="2000" b="1" dirty="0" smtClean="0">
                <a:solidFill>
                  <a:schemeClr val="accent6"/>
                </a:solidFill>
              </a:rPr>
              <a:t>Evolution depuis 2013 / Projets en cours</a:t>
            </a:r>
            <a:endParaRPr lang="fr-FR" sz="2000" b="1" dirty="0">
              <a:solidFill>
                <a:schemeClr val="accent6"/>
              </a:solidFill>
            </a:endParaRPr>
          </a:p>
        </p:txBody>
      </p:sp>
    </p:spTree>
    <p:extLst>
      <p:ext uri="{BB962C8B-B14F-4D97-AF65-F5344CB8AC3E}">
        <p14:creationId xmlns:p14="http://schemas.microsoft.com/office/powerpoint/2010/main" val="110269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179511" y="116632"/>
            <a:ext cx="8712967" cy="40011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wrap="square">
            <a:spAutoFit/>
          </a:bodyPr>
          <a:lstStyle/>
          <a:p>
            <a:pPr algn="l" fontAlgn="auto">
              <a:spcAft>
                <a:spcPts val="0"/>
              </a:spcAft>
              <a:defRPr/>
            </a:pPr>
            <a:r>
              <a:rPr lang="fr-FR" sz="2000" b="1" dirty="0" smtClean="0">
                <a:solidFill>
                  <a:schemeClr val="accent6"/>
                </a:solidFill>
              </a:rPr>
              <a:t>Nouveaux Projets depuis 2013</a:t>
            </a:r>
            <a:endParaRPr lang="fr-FR" sz="2000" b="1" dirty="0">
              <a:solidFill>
                <a:schemeClr val="accent6"/>
              </a:solidFill>
            </a:endParaRPr>
          </a:p>
        </p:txBody>
      </p:sp>
      <p:sp>
        <p:nvSpPr>
          <p:cNvPr id="1434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a:solidFill>
                  <a:srgbClr val="666666"/>
                </a:solidFill>
              </a:rPr>
              <a:t>|  PAGE </a:t>
            </a:r>
            <a:fld id="{F00D7A8B-D4E1-4702-B011-680F2526E781}" type="slidenum">
              <a:rPr lang="fr-FR" altLang="fr-FR">
                <a:solidFill>
                  <a:srgbClr val="666666"/>
                </a:solidFill>
              </a:rPr>
              <a:pPr fontAlgn="base">
                <a:spcBef>
                  <a:spcPct val="0"/>
                </a:spcBef>
                <a:spcAft>
                  <a:spcPct val="0"/>
                </a:spcAft>
              </a:pPr>
              <a:t>16</a:t>
            </a:fld>
            <a:endParaRPr lang="fr-FR" altLang="fr-FR">
              <a:solidFill>
                <a:srgbClr val="666666"/>
              </a:solidFill>
            </a:endParaRPr>
          </a:p>
        </p:txBody>
      </p:sp>
      <p:grpSp>
        <p:nvGrpSpPr>
          <p:cNvPr id="3" name="Groupe 2"/>
          <p:cNvGrpSpPr/>
          <p:nvPr/>
        </p:nvGrpSpPr>
        <p:grpSpPr>
          <a:xfrm>
            <a:off x="251520" y="1691516"/>
            <a:ext cx="8640959" cy="1098123"/>
            <a:chOff x="251520" y="1691516"/>
            <a:chExt cx="8640959" cy="1098123"/>
          </a:xfrm>
        </p:grpSpPr>
        <p:sp>
          <p:nvSpPr>
            <p:cNvPr id="2" name="ZoneTexte 1"/>
            <p:cNvSpPr txBox="1"/>
            <p:nvPr/>
          </p:nvSpPr>
          <p:spPr>
            <a:xfrm>
              <a:off x="251520" y="1691516"/>
              <a:ext cx="1268296"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r-FR" sz="1600" dirty="0" smtClean="0"/>
                <a:t>ISO/TC 202</a:t>
              </a:r>
              <a:endParaRPr lang="fr-FR" sz="1600" dirty="0"/>
            </a:p>
          </p:txBody>
        </p:sp>
        <p:sp>
          <p:nvSpPr>
            <p:cNvPr id="7" name="ZoneTexte 6"/>
            <p:cNvSpPr txBox="1"/>
            <p:nvPr/>
          </p:nvSpPr>
          <p:spPr>
            <a:xfrm>
              <a:off x="413450" y="2204864"/>
              <a:ext cx="8479029" cy="584775"/>
            </a:xfrm>
            <a:prstGeom prst="rect">
              <a:avLst/>
            </a:prstGeom>
            <a:noFill/>
          </p:spPr>
          <p:txBody>
            <a:bodyPr wrap="square" rtlCol="0">
              <a:spAutoFit/>
            </a:bodyPr>
            <a:lstStyle/>
            <a:p>
              <a:r>
                <a:rPr lang="fr-FR" sz="1600" dirty="0" smtClean="0"/>
                <a:t>ISO/CD 20720 : </a:t>
              </a:r>
              <a:r>
                <a:rPr lang="fr-FR" sz="1600" dirty="0" err="1" smtClean="0"/>
                <a:t>Methods</a:t>
              </a:r>
              <a:r>
                <a:rPr lang="fr-FR" sz="1600" dirty="0" smtClean="0"/>
                <a:t> of the </a:t>
              </a:r>
              <a:r>
                <a:rPr lang="fr-FR" sz="1600" dirty="0" err="1" smtClean="0"/>
                <a:t>specimen</a:t>
              </a:r>
              <a:r>
                <a:rPr lang="fr-FR" sz="1600" dirty="0" smtClean="0"/>
                <a:t> </a:t>
              </a:r>
              <a:r>
                <a:rPr lang="fr-FR" sz="1600" dirty="0" err="1" smtClean="0"/>
                <a:t>preparation</a:t>
              </a:r>
              <a:r>
                <a:rPr lang="fr-FR" sz="1600" dirty="0" smtClean="0"/>
                <a:t> for </a:t>
              </a:r>
              <a:r>
                <a:rPr lang="fr-FR" sz="1600" dirty="0" err="1" smtClean="0"/>
                <a:t>particle</a:t>
              </a:r>
              <a:r>
                <a:rPr lang="fr-FR" sz="1600" dirty="0" smtClean="0"/>
                <a:t> </a:t>
              </a:r>
              <a:r>
                <a:rPr lang="fr-FR" sz="1600" dirty="0" err="1" smtClean="0"/>
                <a:t>analysis</a:t>
              </a:r>
              <a:r>
                <a:rPr lang="fr-FR" sz="1600" dirty="0" smtClean="0"/>
                <a:t> of </a:t>
              </a:r>
              <a:r>
                <a:rPr lang="fr-FR" sz="1600" dirty="0" err="1" smtClean="0"/>
                <a:t>general</a:t>
              </a:r>
              <a:r>
                <a:rPr lang="fr-FR" sz="1600" dirty="0" smtClean="0"/>
                <a:t> </a:t>
              </a:r>
              <a:r>
                <a:rPr lang="fr-FR" sz="1600" dirty="0" err="1" smtClean="0"/>
                <a:t>powders</a:t>
              </a:r>
              <a:r>
                <a:rPr lang="fr-FR" sz="1600" dirty="0" smtClean="0"/>
                <a:t> </a:t>
              </a:r>
              <a:r>
                <a:rPr lang="fr-FR" sz="1600" dirty="0" err="1" smtClean="0"/>
                <a:t>using</a:t>
              </a:r>
              <a:r>
                <a:rPr lang="fr-FR" sz="1600" dirty="0" smtClean="0"/>
                <a:t> WDS &amp; EDS					(Stade 30.60 09/03/17)</a:t>
              </a:r>
              <a:endParaRPr lang="fr-FR" sz="1600" dirty="0"/>
            </a:p>
          </p:txBody>
        </p:sp>
      </p:grpSp>
      <p:grpSp>
        <p:nvGrpSpPr>
          <p:cNvPr id="4" name="Groupe 3"/>
          <p:cNvGrpSpPr/>
          <p:nvPr/>
        </p:nvGrpSpPr>
        <p:grpSpPr>
          <a:xfrm>
            <a:off x="251520" y="2996952"/>
            <a:ext cx="8631530" cy="1080120"/>
            <a:chOff x="251520" y="2996952"/>
            <a:chExt cx="8631530" cy="1080120"/>
          </a:xfrm>
        </p:grpSpPr>
        <p:sp>
          <p:nvSpPr>
            <p:cNvPr id="9" name="ZoneTexte 8"/>
            <p:cNvSpPr txBox="1"/>
            <p:nvPr/>
          </p:nvSpPr>
          <p:spPr>
            <a:xfrm>
              <a:off x="413451" y="3492297"/>
              <a:ext cx="8469599" cy="584775"/>
            </a:xfrm>
            <a:prstGeom prst="rect">
              <a:avLst/>
            </a:prstGeom>
            <a:noFill/>
          </p:spPr>
          <p:txBody>
            <a:bodyPr wrap="square" rtlCol="0">
              <a:spAutoFit/>
            </a:bodyPr>
            <a:lstStyle/>
            <a:p>
              <a:r>
                <a:rPr lang="fr-FR" sz="1600" dirty="0" smtClean="0"/>
                <a:t>ISO/DIS 19463 : EPMA – Guidelines for </a:t>
              </a:r>
              <a:r>
                <a:rPr lang="fr-FR" sz="1600" dirty="0" err="1" smtClean="0"/>
                <a:t>performing</a:t>
              </a:r>
              <a:r>
                <a:rPr lang="fr-FR" sz="1600" dirty="0" smtClean="0"/>
                <a:t> </a:t>
              </a:r>
              <a:r>
                <a:rPr lang="fr-FR" sz="1600" dirty="0" err="1" smtClean="0"/>
                <a:t>quality</a:t>
              </a:r>
              <a:r>
                <a:rPr lang="fr-FR" sz="1600" dirty="0" smtClean="0"/>
                <a:t> assurance </a:t>
              </a:r>
              <a:r>
                <a:rPr lang="fr-FR" sz="1600" dirty="0" err="1" smtClean="0"/>
                <a:t>procedures</a:t>
              </a:r>
              <a:endParaRPr lang="fr-FR" sz="1600" dirty="0" smtClean="0"/>
            </a:p>
            <a:p>
              <a:r>
                <a:rPr lang="fr-FR" sz="1600" dirty="0" smtClean="0"/>
                <a:t>						(Stade 40.60 04/01/17)</a:t>
              </a:r>
              <a:endParaRPr lang="fr-FR" sz="1600" dirty="0"/>
            </a:p>
          </p:txBody>
        </p:sp>
        <p:sp>
          <p:nvSpPr>
            <p:cNvPr id="10" name="ZoneTexte 9"/>
            <p:cNvSpPr txBox="1"/>
            <p:nvPr/>
          </p:nvSpPr>
          <p:spPr>
            <a:xfrm>
              <a:off x="251520" y="2996952"/>
              <a:ext cx="4221027"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r-FR" sz="1600" dirty="0" smtClean="0"/>
                <a:t>ISO/TC 202/SC 2 – Microsonde de Castaing</a:t>
              </a:r>
              <a:endParaRPr lang="fr-FR" sz="1600" dirty="0"/>
            </a:p>
          </p:txBody>
        </p:sp>
      </p:grpSp>
      <p:sp>
        <p:nvSpPr>
          <p:cNvPr id="14" name="ZoneTexte 13"/>
          <p:cNvSpPr txBox="1"/>
          <p:nvPr/>
        </p:nvSpPr>
        <p:spPr>
          <a:xfrm>
            <a:off x="251520" y="827420"/>
            <a:ext cx="8631530"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fr-FR" dirty="0" smtClean="0"/>
              <a:t>7 projets de normes sont en cours de rédaction, à différents stades d’avancements</a:t>
            </a:r>
          </a:p>
        </p:txBody>
      </p:sp>
      <p:sp>
        <p:nvSpPr>
          <p:cNvPr id="15" name="Rectangle 14"/>
          <p:cNvSpPr/>
          <p:nvPr/>
        </p:nvSpPr>
        <p:spPr>
          <a:xfrm>
            <a:off x="6795175" y="1351801"/>
            <a:ext cx="1881990" cy="276999"/>
          </a:xfrm>
          <a:prstGeom prst="rect">
            <a:avLst/>
          </a:prstGeom>
        </p:spPr>
        <p:txBody>
          <a:bodyPr wrap="none">
            <a:spAutoFit/>
          </a:bodyPr>
          <a:lstStyle/>
          <a:p>
            <a:r>
              <a:rPr lang="fr-FR" sz="1200" i="1" dirty="0" smtClean="0"/>
              <a:t>2 </a:t>
            </a:r>
            <a:r>
              <a:rPr lang="fr-FR" sz="1200" i="1" dirty="0"/>
              <a:t>AWI, </a:t>
            </a:r>
            <a:r>
              <a:rPr lang="fr-FR" sz="1200" i="1" dirty="0" smtClean="0"/>
              <a:t>2 CD, 2 DIS et 1 FDIS</a:t>
            </a:r>
            <a:endParaRPr lang="fr-FR" sz="1200" i="1" dirty="0"/>
          </a:p>
        </p:txBody>
      </p:sp>
      <p:grpSp>
        <p:nvGrpSpPr>
          <p:cNvPr id="5" name="Groupe 4"/>
          <p:cNvGrpSpPr/>
          <p:nvPr/>
        </p:nvGrpSpPr>
        <p:grpSpPr>
          <a:xfrm>
            <a:off x="251520" y="4365104"/>
            <a:ext cx="8631530" cy="1870467"/>
            <a:chOff x="251520" y="4365104"/>
            <a:chExt cx="8631530" cy="1870467"/>
          </a:xfrm>
        </p:grpSpPr>
        <p:sp>
          <p:nvSpPr>
            <p:cNvPr id="12" name="ZoneTexte 11"/>
            <p:cNvSpPr txBox="1"/>
            <p:nvPr/>
          </p:nvSpPr>
          <p:spPr>
            <a:xfrm>
              <a:off x="413451" y="4869160"/>
              <a:ext cx="8469599" cy="584775"/>
            </a:xfrm>
            <a:prstGeom prst="rect">
              <a:avLst/>
            </a:prstGeom>
            <a:noFill/>
          </p:spPr>
          <p:txBody>
            <a:bodyPr wrap="square" rtlCol="0">
              <a:spAutoFit/>
            </a:bodyPr>
            <a:lstStyle/>
            <a:p>
              <a:r>
                <a:rPr lang="fr-FR" sz="1600" dirty="0" smtClean="0"/>
                <a:t>ISO/DIS 19214.2 : AEM – Guidelines for apparent </a:t>
              </a:r>
              <a:r>
                <a:rPr lang="fr-FR" sz="1600" dirty="0" err="1" smtClean="0"/>
                <a:t>growth</a:t>
              </a:r>
              <a:r>
                <a:rPr lang="fr-FR" sz="1600" dirty="0" smtClean="0"/>
                <a:t> direction </a:t>
              </a:r>
              <a:r>
                <a:rPr lang="fr-FR" sz="1600" dirty="0" err="1" smtClean="0"/>
                <a:t>determination</a:t>
              </a:r>
              <a:r>
                <a:rPr lang="fr-FR" sz="1600" dirty="0" smtClean="0"/>
                <a:t> of </a:t>
              </a:r>
              <a:r>
                <a:rPr lang="fr-FR" sz="1600" dirty="0" err="1" smtClean="0"/>
                <a:t>wirelike</a:t>
              </a:r>
              <a:r>
                <a:rPr lang="fr-FR" sz="1600" dirty="0" smtClean="0"/>
                <a:t> </a:t>
              </a:r>
              <a:r>
                <a:rPr lang="fr-FR" sz="1600" dirty="0" err="1" smtClean="0"/>
                <a:t>crystals</a:t>
              </a:r>
              <a:r>
                <a:rPr lang="fr-FR" sz="1600" dirty="0" smtClean="0"/>
                <a:t> by TEM 						(Stade 40.20 11/07/16)</a:t>
              </a:r>
              <a:endParaRPr lang="fr-FR" sz="1600" dirty="0"/>
            </a:p>
          </p:txBody>
        </p:sp>
        <p:sp>
          <p:nvSpPr>
            <p:cNvPr id="13" name="ZoneTexte 12"/>
            <p:cNvSpPr txBox="1"/>
            <p:nvPr/>
          </p:nvSpPr>
          <p:spPr>
            <a:xfrm>
              <a:off x="251520" y="4365104"/>
              <a:ext cx="2593659"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r-FR" sz="1600" dirty="0" smtClean="0"/>
                <a:t>ISO/TC 202/SC 3 – M.E.T.</a:t>
              </a:r>
              <a:endParaRPr lang="fr-FR" sz="1600" dirty="0"/>
            </a:p>
          </p:txBody>
        </p:sp>
        <p:sp>
          <p:nvSpPr>
            <p:cNvPr id="16" name="ZoneTexte 15"/>
            <p:cNvSpPr txBox="1"/>
            <p:nvPr/>
          </p:nvSpPr>
          <p:spPr>
            <a:xfrm>
              <a:off x="413451" y="5650796"/>
              <a:ext cx="8469599" cy="584775"/>
            </a:xfrm>
            <a:prstGeom prst="rect">
              <a:avLst/>
            </a:prstGeom>
            <a:noFill/>
          </p:spPr>
          <p:txBody>
            <a:bodyPr wrap="square" rtlCol="0">
              <a:spAutoFit/>
            </a:bodyPr>
            <a:lstStyle/>
            <a:p>
              <a:r>
                <a:rPr lang="fr-FR" sz="1600" dirty="0" smtClean="0"/>
                <a:t>ISO/FDIS 20263 : AEM – </a:t>
              </a:r>
              <a:r>
                <a:rPr lang="fr-FR" sz="1600" dirty="0" err="1" smtClean="0"/>
                <a:t>Determination</a:t>
              </a:r>
              <a:r>
                <a:rPr lang="fr-FR" sz="1600" dirty="0" smtClean="0"/>
                <a:t> </a:t>
              </a:r>
              <a:r>
                <a:rPr lang="fr-FR" sz="1600" dirty="0" err="1" smtClean="0"/>
                <a:t>methods</a:t>
              </a:r>
              <a:r>
                <a:rPr lang="fr-FR" sz="1600" dirty="0" smtClean="0"/>
                <a:t> for </a:t>
              </a:r>
              <a:r>
                <a:rPr lang="fr-FR" sz="1600" dirty="0" err="1" smtClean="0"/>
                <a:t>boundary</a:t>
              </a:r>
              <a:r>
                <a:rPr lang="fr-FR" sz="1600" dirty="0" smtClean="0"/>
                <a:t> layer positions in the cross-</a:t>
              </a:r>
              <a:r>
                <a:rPr lang="fr-FR" sz="1600" dirty="0" err="1" smtClean="0"/>
                <a:t>sectionnal</a:t>
              </a:r>
              <a:r>
                <a:rPr lang="fr-FR" sz="1600" dirty="0" smtClean="0"/>
                <a:t> image of the </a:t>
              </a:r>
              <a:r>
                <a:rPr lang="fr-FR" sz="1600" dirty="0" err="1" smtClean="0"/>
                <a:t>mult-layered</a:t>
              </a:r>
              <a:r>
                <a:rPr lang="fr-FR" sz="1600" dirty="0" smtClean="0"/>
                <a:t> </a:t>
              </a:r>
              <a:r>
                <a:rPr lang="fr-FR" sz="1600" dirty="0" err="1" smtClean="0"/>
                <a:t>materials</a:t>
              </a:r>
              <a:r>
                <a:rPr lang="fr-FR" sz="1600" dirty="0" smtClean="0"/>
                <a:t> 			(Stade 50.00 08/05/17)</a:t>
              </a:r>
              <a:endParaRPr lang="fr-FR" sz="1600" dirty="0"/>
            </a:p>
          </p:txBody>
        </p:sp>
      </p:grpSp>
    </p:spTree>
    <p:extLst>
      <p:ext uri="{BB962C8B-B14F-4D97-AF65-F5344CB8AC3E}">
        <p14:creationId xmlns:p14="http://schemas.microsoft.com/office/powerpoint/2010/main" val="3923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a:solidFill>
                  <a:srgbClr val="666666"/>
                </a:solidFill>
              </a:rPr>
              <a:t>|  PAGE </a:t>
            </a:r>
            <a:fld id="{F00D7A8B-D4E1-4702-B011-680F2526E781}" type="slidenum">
              <a:rPr lang="fr-FR" altLang="fr-FR">
                <a:solidFill>
                  <a:srgbClr val="666666"/>
                </a:solidFill>
              </a:rPr>
              <a:pPr fontAlgn="base">
                <a:spcBef>
                  <a:spcPct val="0"/>
                </a:spcBef>
                <a:spcAft>
                  <a:spcPct val="0"/>
                </a:spcAft>
              </a:pPr>
              <a:t>17</a:t>
            </a:fld>
            <a:endParaRPr lang="fr-FR" altLang="fr-FR">
              <a:solidFill>
                <a:srgbClr val="666666"/>
              </a:solidFill>
            </a:endParaRPr>
          </a:p>
        </p:txBody>
      </p:sp>
      <p:sp>
        <p:nvSpPr>
          <p:cNvPr id="12" name="ZoneTexte 11"/>
          <p:cNvSpPr txBox="1"/>
          <p:nvPr/>
        </p:nvSpPr>
        <p:spPr>
          <a:xfrm>
            <a:off x="251520" y="3363670"/>
            <a:ext cx="8631530" cy="1046440"/>
          </a:xfrm>
          <a:prstGeom prst="rect">
            <a:avLst/>
          </a:prstGeom>
          <a:noFill/>
        </p:spPr>
        <p:txBody>
          <a:bodyPr wrap="square" rtlCol="0">
            <a:spAutoFit/>
          </a:bodyPr>
          <a:lstStyle/>
          <a:p>
            <a:r>
              <a:rPr lang="fr-FR" sz="1600" dirty="0" smtClean="0"/>
              <a:t>ISO/AWI TS 21383 : Qualification of the SEM for quantitative </a:t>
            </a:r>
            <a:r>
              <a:rPr lang="fr-FR" sz="1600" dirty="0" err="1" smtClean="0"/>
              <a:t>measurements</a:t>
            </a:r>
            <a:endParaRPr lang="fr-FR" sz="1600" dirty="0" smtClean="0"/>
          </a:p>
          <a:p>
            <a:r>
              <a:rPr lang="fr-FR" sz="1600" dirty="0" smtClean="0"/>
              <a:t>						(Stade 20.00 12/05/16)</a:t>
            </a:r>
          </a:p>
          <a:p>
            <a:endParaRPr lang="fr-FR" sz="1600" dirty="0" smtClean="0"/>
          </a:p>
          <a:p>
            <a:r>
              <a:rPr lang="fr-FR" sz="1400" i="1" dirty="0" smtClean="0"/>
              <a:t>Lien avec révision </a:t>
            </a:r>
            <a:r>
              <a:rPr lang="fr-FR" sz="1400" i="1" dirty="0"/>
              <a:t>à 5 ans en 2016, confirmée le 06/04/17 (90.93</a:t>
            </a:r>
            <a:r>
              <a:rPr lang="fr-FR" sz="1400" i="1" dirty="0" smtClean="0"/>
              <a:t>) de la 22309:2011 EDS/</a:t>
            </a:r>
            <a:r>
              <a:rPr lang="fr-FR" sz="1400" i="1" dirty="0" err="1" smtClean="0"/>
              <a:t>Qti</a:t>
            </a:r>
            <a:endParaRPr lang="fr-FR" sz="1400" i="1" dirty="0"/>
          </a:p>
        </p:txBody>
      </p:sp>
      <p:sp>
        <p:nvSpPr>
          <p:cNvPr id="13" name="ZoneTexte 12"/>
          <p:cNvSpPr txBox="1"/>
          <p:nvPr/>
        </p:nvSpPr>
        <p:spPr>
          <a:xfrm>
            <a:off x="323528" y="1146230"/>
            <a:ext cx="2627642"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r-FR" sz="1600" dirty="0" smtClean="0"/>
              <a:t>ISO/TC 202/SC 4 – M.E.B.</a:t>
            </a:r>
            <a:endParaRPr lang="fr-FR" sz="1600" dirty="0"/>
          </a:p>
        </p:txBody>
      </p:sp>
      <p:sp>
        <p:nvSpPr>
          <p:cNvPr id="14" name="ZoneTexte 13"/>
          <p:cNvSpPr txBox="1"/>
          <p:nvPr/>
        </p:nvSpPr>
        <p:spPr>
          <a:xfrm>
            <a:off x="251520" y="5016078"/>
            <a:ext cx="8631530" cy="1077218"/>
          </a:xfrm>
          <a:prstGeom prst="rect">
            <a:avLst/>
          </a:prstGeom>
          <a:noFill/>
        </p:spPr>
        <p:txBody>
          <a:bodyPr wrap="square" rtlCol="0">
            <a:spAutoFit/>
          </a:bodyPr>
          <a:lstStyle/>
          <a:p>
            <a:r>
              <a:rPr lang="fr-FR" sz="1600" dirty="0" smtClean="0"/>
              <a:t>ISO/AWI 21466 : Method for </a:t>
            </a:r>
            <a:r>
              <a:rPr lang="fr-FR" sz="1600" dirty="0" err="1" smtClean="0"/>
              <a:t>evaluating</a:t>
            </a:r>
            <a:r>
              <a:rPr lang="fr-FR" sz="1600" dirty="0" smtClean="0"/>
              <a:t> </a:t>
            </a:r>
            <a:r>
              <a:rPr lang="fr-FR" sz="1600" dirty="0" err="1" smtClean="0"/>
              <a:t>critical</a:t>
            </a:r>
            <a:r>
              <a:rPr lang="fr-FR" sz="1600" dirty="0" smtClean="0"/>
              <a:t> dimensions by CD-SEM</a:t>
            </a:r>
          </a:p>
          <a:p>
            <a:r>
              <a:rPr lang="fr-FR" sz="1600" dirty="0" smtClean="0"/>
              <a:t>						(Stade 20.00 02/06/16)</a:t>
            </a:r>
          </a:p>
          <a:p>
            <a:endParaRPr lang="fr-FR" sz="1600" dirty="0" smtClean="0"/>
          </a:p>
          <a:p>
            <a:r>
              <a:rPr lang="fr-FR" sz="1400" i="1" dirty="0" smtClean="0"/>
              <a:t>Lien avec révision en 2014 de la TS 24597:2011 MEB/Netteté et confirmée le 17/11/14</a:t>
            </a:r>
            <a:endParaRPr lang="fr-FR" sz="1400" i="1" dirty="0"/>
          </a:p>
        </p:txBody>
      </p:sp>
      <p:sp>
        <p:nvSpPr>
          <p:cNvPr id="15" name="ZoneTexte 14"/>
          <p:cNvSpPr txBox="1"/>
          <p:nvPr/>
        </p:nvSpPr>
        <p:spPr>
          <a:xfrm>
            <a:off x="251520" y="1772816"/>
            <a:ext cx="8631530" cy="1015663"/>
          </a:xfrm>
          <a:prstGeom prst="rect">
            <a:avLst/>
          </a:prstGeom>
          <a:noFill/>
        </p:spPr>
        <p:txBody>
          <a:bodyPr wrap="square" rtlCol="0">
            <a:spAutoFit/>
          </a:bodyPr>
          <a:lstStyle/>
          <a:p>
            <a:r>
              <a:rPr lang="fr-FR" sz="1600" dirty="0" smtClean="0"/>
              <a:t>ISO/CD 20171 : Tag image file format for SEM (TIFF/SEM)</a:t>
            </a:r>
          </a:p>
          <a:p>
            <a:r>
              <a:rPr lang="fr-FR" sz="1600" dirty="0" smtClean="0"/>
              <a:t>						(Stade 30.20 23/03/17)</a:t>
            </a:r>
          </a:p>
          <a:p>
            <a:endParaRPr lang="fr-FR" sz="1400" i="1" dirty="0" smtClean="0"/>
          </a:p>
          <a:p>
            <a:r>
              <a:rPr lang="fr-FR" sz="1400" i="1" dirty="0" smtClean="0"/>
              <a:t>Lien </a:t>
            </a:r>
            <a:r>
              <a:rPr lang="fr-FR" sz="1400" i="1" dirty="0"/>
              <a:t>avec révision </a:t>
            </a:r>
            <a:r>
              <a:rPr lang="fr-FR" sz="1400" i="1" dirty="0" smtClean="0"/>
              <a:t>à 5 ans en 2017 de la 22029:2012 Format EMSA/MAS</a:t>
            </a:r>
            <a:endParaRPr lang="fr-FR" sz="1400" i="1" dirty="0"/>
          </a:p>
        </p:txBody>
      </p:sp>
      <p:sp>
        <p:nvSpPr>
          <p:cNvPr id="9" name="Titre 10"/>
          <p:cNvSpPr>
            <a:spLocks noGrp="1"/>
          </p:cNvSpPr>
          <p:nvPr>
            <p:ph type="title"/>
          </p:nvPr>
        </p:nvSpPr>
        <p:spPr>
          <a:xfrm>
            <a:off x="179511" y="116632"/>
            <a:ext cx="8712967" cy="40011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wrap="square">
            <a:spAutoFit/>
          </a:bodyPr>
          <a:lstStyle/>
          <a:p>
            <a:pPr algn="l" fontAlgn="auto">
              <a:spcAft>
                <a:spcPts val="0"/>
              </a:spcAft>
              <a:defRPr/>
            </a:pPr>
            <a:r>
              <a:rPr lang="fr-FR" sz="2000" b="1" dirty="0" smtClean="0">
                <a:solidFill>
                  <a:schemeClr val="accent6"/>
                </a:solidFill>
              </a:rPr>
              <a:t>Nouveaux Projets depuis 2013</a:t>
            </a:r>
            <a:endParaRPr lang="fr-FR" sz="2000" b="1" dirty="0">
              <a:solidFill>
                <a:schemeClr val="accent6"/>
              </a:solidFill>
            </a:endParaRPr>
          </a:p>
        </p:txBody>
      </p:sp>
    </p:spTree>
    <p:extLst>
      <p:ext uri="{BB962C8B-B14F-4D97-AF65-F5344CB8AC3E}">
        <p14:creationId xmlns:p14="http://schemas.microsoft.com/office/powerpoint/2010/main" val="169195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51520" y="1051520"/>
            <a:ext cx="8712968" cy="2583168"/>
            <a:chOff x="251520" y="1051520"/>
            <a:chExt cx="8712968" cy="2583168"/>
          </a:xfrm>
        </p:grpSpPr>
        <p:sp>
          <p:nvSpPr>
            <p:cNvPr id="47106" name="Text Box 2"/>
            <p:cNvSpPr txBox="1">
              <a:spLocks noChangeArrowheads="1"/>
            </p:cNvSpPr>
            <p:nvPr/>
          </p:nvSpPr>
          <p:spPr bwMode="auto">
            <a:xfrm>
              <a:off x="323528" y="1835532"/>
              <a:ext cx="36453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b="1" dirty="0" smtClean="0">
                  <a:effectLst>
                    <a:outerShdw blurRad="38100" dist="38100" dir="2700000" algn="tl">
                      <a:srgbClr val="C0C0C0"/>
                    </a:outerShdw>
                  </a:effectLst>
                </a:rPr>
                <a:t>ISO </a:t>
              </a:r>
              <a:r>
                <a:rPr lang="fr-FR" altLang="fr-FR" b="1" dirty="0" smtClean="0">
                  <a:effectLst>
                    <a:outerShdw blurRad="38100" dist="38100" dir="2700000" algn="tl">
                      <a:srgbClr val="C0C0C0"/>
                    </a:outerShdw>
                  </a:effectLst>
                </a:rPr>
                <a:t>23833:2013</a:t>
              </a:r>
              <a:r>
                <a:rPr lang="fr-FR" altLang="fr-FR" b="1" dirty="0" smtClean="0">
                  <a:solidFill>
                    <a:schemeClr val="accent1">
                      <a:lumMod val="60000"/>
                      <a:lumOff val="40000"/>
                    </a:schemeClr>
                  </a:solidFill>
                  <a:effectLst>
                    <a:outerShdw blurRad="38100" dist="38100" dir="2700000" algn="tl">
                      <a:srgbClr val="C0C0C0"/>
                    </a:outerShdw>
                  </a:effectLst>
                </a:rPr>
                <a:t> </a:t>
              </a:r>
              <a:r>
                <a:rPr lang="fr-FR" altLang="fr-FR" b="1" dirty="0" smtClean="0">
                  <a:effectLst>
                    <a:outerShdw blurRad="38100" dist="38100" dir="2700000" algn="tl">
                      <a:srgbClr val="C0C0C0"/>
                    </a:outerShdw>
                  </a:effectLst>
                </a:rPr>
                <a:t>:</a:t>
              </a:r>
              <a:r>
                <a:rPr lang="fr-FR" altLang="fr-FR" b="1" dirty="0" smtClean="0">
                  <a:solidFill>
                    <a:schemeClr val="accent1">
                      <a:lumMod val="60000"/>
                      <a:lumOff val="40000"/>
                    </a:schemeClr>
                  </a:solidFill>
                  <a:effectLst>
                    <a:outerShdw blurRad="38100" dist="38100" dir="2700000" algn="tl">
                      <a:srgbClr val="C0C0C0"/>
                    </a:outerShdw>
                  </a:effectLst>
                </a:rPr>
                <a:t> </a:t>
              </a:r>
              <a:r>
                <a:rPr lang="fr-FR" altLang="fr-FR" b="1" dirty="0" smtClean="0">
                  <a:effectLst>
                    <a:outerShdw blurRad="38100" dist="38100" dir="2700000" algn="tl">
                      <a:srgbClr val="C0C0C0"/>
                    </a:outerShdw>
                  </a:effectLst>
                </a:rPr>
                <a:t>WDS </a:t>
              </a:r>
              <a:r>
                <a:rPr lang="fr-FR" altLang="fr-FR" b="1" dirty="0">
                  <a:effectLst>
                    <a:outerShdw blurRad="38100" dist="38100" dir="2700000" algn="tl">
                      <a:srgbClr val="C0C0C0"/>
                    </a:outerShdw>
                  </a:effectLst>
                </a:rPr>
                <a:t>/ </a:t>
              </a:r>
              <a:r>
                <a:rPr lang="fr-FR" altLang="fr-FR" b="1" dirty="0" smtClean="0">
                  <a:effectLst>
                    <a:outerShdw blurRad="38100" dist="38100" dir="2700000" algn="tl">
                      <a:srgbClr val="C0C0C0"/>
                    </a:outerShdw>
                  </a:effectLst>
                </a:rPr>
                <a:t>Vocabulaire</a:t>
              </a:r>
              <a:endParaRPr lang="fr-FR" altLang="fr-FR" b="1" dirty="0">
                <a:solidFill>
                  <a:schemeClr val="accent1">
                    <a:lumMod val="60000"/>
                    <a:lumOff val="40000"/>
                  </a:schemeClr>
                </a:solidFill>
                <a:effectLst>
                  <a:outerShdw blurRad="38100" dist="38100" dir="2700000" algn="tl">
                    <a:srgbClr val="C0C0C0"/>
                  </a:outerShdw>
                </a:effectLst>
              </a:endParaRPr>
            </a:p>
          </p:txBody>
        </p:sp>
        <p:grpSp>
          <p:nvGrpSpPr>
            <p:cNvPr id="47107" name="Group 3"/>
            <p:cNvGrpSpPr>
              <a:grpSpLocks/>
            </p:cNvGrpSpPr>
            <p:nvPr/>
          </p:nvGrpSpPr>
          <p:grpSpPr bwMode="auto">
            <a:xfrm>
              <a:off x="251520" y="1051520"/>
              <a:ext cx="5327650" cy="649288"/>
              <a:chOff x="1701" y="1706"/>
              <a:chExt cx="3356" cy="409"/>
            </a:xfrm>
          </p:grpSpPr>
          <p:sp>
            <p:nvSpPr>
              <p:cNvPr id="47108" name="AutoShape 4"/>
              <p:cNvSpPr>
                <a:spLocks noChangeArrowheads="1"/>
              </p:cNvSpPr>
              <p:nvPr/>
            </p:nvSpPr>
            <p:spPr bwMode="auto">
              <a:xfrm>
                <a:off x="1701" y="1706"/>
                <a:ext cx="3356" cy="409"/>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109" name="Text Box 5"/>
              <p:cNvSpPr txBox="1">
                <a:spLocks noChangeArrowheads="1"/>
              </p:cNvSpPr>
              <p:nvPr/>
            </p:nvSpPr>
            <p:spPr bwMode="auto">
              <a:xfrm>
                <a:off x="1837" y="1793"/>
                <a:ext cx="3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b="1">
                    <a:effectLst>
                      <a:outerShdw blurRad="38100" dist="38100" dir="2700000" algn="tl">
                        <a:srgbClr val="C0C0C0"/>
                      </a:outerShdw>
                    </a:effectLst>
                  </a:rPr>
                  <a:t>Utiliser les « bons » termes pour la rédaction</a:t>
                </a:r>
              </a:p>
            </p:txBody>
          </p:sp>
        </p:grpSp>
        <p:sp>
          <p:nvSpPr>
            <p:cNvPr id="47112" name="Rectangle 8"/>
            <p:cNvSpPr>
              <a:spLocks noChangeArrowheads="1"/>
            </p:cNvSpPr>
            <p:nvPr/>
          </p:nvSpPr>
          <p:spPr bwMode="auto">
            <a:xfrm>
              <a:off x="4283968" y="1897087"/>
              <a:ext cx="4680520" cy="7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fr-FR" altLang="fr-FR" sz="1400" i="1" dirty="0"/>
                <a:t>« Cette norme définit les termes utilisés dans le cadre de la </a:t>
              </a:r>
              <a:r>
                <a:rPr lang="fr-FR" altLang="fr-FR" sz="1400" i="1" u="sng" dirty="0">
                  <a:effectLst>
                    <a:outerShdw blurRad="38100" dist="38100" dir="2700000" algn="tl">
                      <a:srgbClr val="C0C0C0"/>
                    </a:outerShdw>
                  </a:effectLst>
                </a:rPr>
                <a:t>microanalyse </a:t>
              </a:r>
              <a:r>
                <a:rPr lang="fr-FR" altLang="fr-FR" sz="1400" i="1" u="sng" dirty="0" smtClean="0">
                  <a:effectLst>
                    <a:outerShdw blurRad="38100" dist="38100" dir="2700000" algn="tl">
                      <a:srgbClr val="C0C0C0"/>
                    </a:outerShdw>
                  </a:effectLst>
                </a:rPr>
                <a:t>par faisceau </a:t>
              </a:r>
              <a:r>
                <a:rPr lang="fr-FR" altLang="fr-FR" sz="1400" i="1" u="sng" dirty="0">
                  <a:effectLst>
                    <a:outerShdw blurRad="38100" dist="38100" dir="2700000" algn="tl">
                      <a:srgbClr val="C0C0C0"/>
                    </a:outerShdw>
                  </a:effectLst>
                </a:rPr>
                <a:t>d’électrons (EPMA).</a:t>
              </a:r>
              <a:r>
                <a:rPr lang="fr-FR" altLang="fr-FR" sz="1400" i="1" dirty="0"/>
                <a:t> »</a:t>
              </a:r>
            </a:p>
          </p:txBody>
        </p:sp>
        <p:sp>
          <p:nvSpPr>
            <p:cNvPr id="47113" name="Text Box 9"/>
            <p:cNvSpPr txBox="1">
              <a:spLocks noChangeArrowheads="1"/>
            </p:cNvSpPr>
            <p:nvPr/>
          </p:nvSpPr>
          <p:spPr bwMode="auto">
            <a:xfrm>
              <a:off x="681805" y="2852936"/>
              <a:ext cx="6266459" cy="78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40000"/>
                </a:lnSpc>
              </a:pPr>
              <a:r>
                <a:rPr lang="fr-FR" altLang="fr-FR" sz="1600" b="1" dirty="0">
                  <a:effectLst>
                    <a:outerShdw blurRad="38100" dist="38100" dir="2700000" algn="tl">
                      <a:srgbClr val="C0C0C0"/>
                    </a:outerShdw>
                  </a:effectLst>
                </a:rPr>
                <a:t>Ex. : </a:t>
              </a:r>
              <a:r>
                <a:rPr lang="fr-FR" altLang="fr-FR" sz="1600" b="1" dirty="0" smtClean="0">
                  <a:effectLst>
                    <a:outerShdw blurRad="38100" dist="38100" dir="2700000" algn="tl">
                      <a:srgbClr val="C0C0C0"/>
                    </a:outerShdw>
                  </a:effectLst>
                </a:rPr>
                <a:t>	Spectrométrie à </a:t>
              </a:r>
              <a:r>
                <a:rPr lang="fr-FR" altLang="fr-FR" sz="1600" b="1" u="sng" dirty="0">
                  <a:effectLst>
                    <a:outerShdw blurRad="38100" dist="38100" dir="2700000" algn="tl">
                      <a:srgbClr val="C0C0C0"/>
                    </a:outerShdw>
                  </a:effectLst>
                </a:rPr>
                <a:t>dispersion</a:t>
              </a:r>
              <a:r>
                <a:rPr lang="fr-FR" altLang="fr-FR" sz="1600" b="1" dirty="0">
                  <a:effectLst>
                    <a:outerShdw blurRad="38100" dist="38100" dir="2700000" algn="tl">
                      <a:srgbClr val="C0C0C0"/>
                    </a:outerShdw>
                  </a:effectLst>
                </a:rPr>
                <a:t> de longueur </a:t>
              </a:r>
              <a:r>
                <a:rPr lang="fr-FR" altLang="fr-FR" sz="1600" b="1" dirty="0" smtClean="0">
                  <a:effectLst>
                    <a:outerShdw blurRad="38100" dist="38100" dir="2700000" algn="tl">
                      <a:srgbClr val="C0C0C0"/>
                    </a:outerShdw>
                  </a:effectLst>
                </a:rPr>
                <a:t>d’onde	(WDS</a:t>
              </a:r>
              <a:r>
                <a:rPr lang="fr-FR" altLang="fr-FR" sz="1600" b="1" dirty="0">
                  <a:effectLst>
                    <a:outerShdw blurRad="38100" dist="38100" dir="2700000" algn="tl">
                      <a:srgbClr val="C0C0C0"/>
                    </a:outerShdw>
                  </a:effectLst>
                </a:rPr>
                <a:t>)</a:t>
              </a:r>
            </a:p>
            <a:p>
              <a:pPr>
                <a:lnSpc>
                  <a:spcPct val="140000"/>
                </a:lnSpc>
              </a:pPr>
              <a:r>
                <a:rPr lang="fr-FR" altLang="fr-FR" sz="1600" b="1" dirty="0" smtClean="0">
                  <a:effectLst>
                    <a:outerShdw blurRad="38100" dist="38100" dir="2700000" algn="tl">
                      <a:srgbClr val="C0C0C0"/>
                    </a:outerShdw>
                  </a:effectLst>
                </a:rPr>
                <a:t>	Spectrométrie </a:t>
              </a:r>
              <a:r>
                <a:rPr lang="fr-FR" altLang="fr-FR" sz="1600" b="1" dirty="0">
                  <a:effectLst>
                    <a:outerShdw blurRad="38100" dist="38100" dir="2700000" algn="tl">
                      <a:srgbClr val="C0C0C0"/>
                    </a:outerShdw>
                  </a:effectLst>
                </a:rPr>
                <a:t>à </a:t>
              </a:r>
              <a:r>
                <a:rPr lang="fr-FR" altLang="fr-FR" sz="1600" b="1" u="sng" dirty="0">
                  <a:effectLst>
                    <a:outerShdw blurRad="38100" dist="38100" dir="2700000" algn="tl">
                      <a:srgbClr val="C0C0C0"/>
                    </a:outerShdw>
                  </a:effectLst>
                </a:rPr>
                <a:t>sélection</a:t>
              </a:r>
              <a:r>
                <a:rPr lang="fr-FR" altLang="fr-FR" sz="1600" b="1" dirty="0">
                  <a:effectLst>
                    <a:outerShdw blurRad="38100" dist="38100" dir="2700000" algn="tl">
                      <a:srgbClr val="C0C0C0"/>
                    </a:outerShdw>
                  </a:effectLst>
                </a:rPr>
                <a:t> </a:t>
              </a:r>
              <a:r>
                <a:rPr lang="fr-FR" altLang="fr-FR" sz="1600" b="1" dirty="0" smtClean="0">
                  <a:effectLst>
                    <a:outerShdw blurRad="38100" dist="38100" dir="2700000" algn="tl">
                      <a:srgbClr val="C0C0C0"/>
                    </a:outerShdw>
                  </a:effectLst>
                </a:rPr>
                <a:t>d’énergie		(EDS</a:t>
              </a:r>
              <a:r>
                <a:rPr lang="fr-FR" altLang="fr-FR" sz="1600" b="1" dirty="0">
                  <a:effectLst>
                    <a:outerShdw blurRad="38100" dist="38100" dir="2700000" algn="tl">
                      <a:srgbClr val="C0C0C0"/>
                    </a:outerShdw>
                  </a:effectLst>
                </a:rPr>
                <a:t>)</a:t>
              </a:r>
            </a:p>
          </p:txBody>
        </p:sp>
      </p:grpSp>
      <p:sp>
        <p:nvSpPr>
          <p:cNvPr id="2" name="Rectangle 1"/>
          <p:cNvSpPr/>
          <p:nvPr/>
        </p:nvSpPr>
        <p:spPr>
          <a:xfrm>
            <a:off x="251520" y="3861048"/>
            <a:ext cx="8712968" cy="1295868"/>
          </a:xfrm>
          <a:prstGeom prst="rect">
            <a:avLst/>
          </a:prstGeom>
        </p:spPr>
        <p:txBody>
          <a:bodyPr wrap="square">
            <a:spAutoFit/>
          </a:bodyPr>
          <a:lstStyle/>
          <a:p>
            <a:pPr algn="just">
              <a:lnSpc>
                <a:spcPct val="150000"/>
              </a:lnSpc>
            </a:pPr>
            <a:r>
              <a:rPr lang="fr-FR" i="1" dirty="0" smtClean="0"/>
              <a:t>« La </a:t>
            </a:r>
            <a:r>
              <a:rPr lang="fr-FR" i="1" dirty="0"/>
              <a:t>microsonde de Castaing envisagée </a:t>
            </a:r>
            <a:r>
              <a:rPr lang="fr-FR" i="1" dirty="0" smtClean="0"/>
              <a:t>devra disposer </a:t>
            </a:r>
            <a:r>
              <a:rPr lang="fr-FR" i="1" dirty="0"/>
              <a:t>de quatre </a:t>
            </a:r>
            <a:r>
              <a:rPr lang="fr-FR" b="1" i="1" dirty="0"/>
              <a:t>spectromètres à dispersion de longueur d’onde </a:t>
            </a:r>
            <a:r>
              <a:rPr lang="fr-FR" i="1" dirty="0" smtClean="0"/>
              <a:t>permettant </a:t>
            </a:r>
            <a:r>
              <a:rPr lang="fr-FR" i="1" dirty="0"/>
              <a:t>d’analyser la composition chimique locale de manière qualitative et </a:t>
            </a:r>
            <a:r>
              <a:rPr lang="fr-FR" i="1" dirty="0" smtClean="0"/>
              <a:t>quantitative. »</a:t>
            </a:r>
            <a:endParaRPr lang="fr-FR" i="1" dirty="0"/>
          </a:p>
        </p:txBody>
      </p:sp>
      <p:sp>
        <p:nvSpPr>
          <p:cNvPr id="3" name="Rectangle 2"/>
          <p:cNvSpPr/>
          <p:nvPr/>
        </p:nvSpPr>
        <p:spPr>
          <a:xfrm>
            <a:off x="251520" y="5301208"/>
            <a:ext cx="8712968" cy="880369"/>
          </a:xfrm>
          <a:prstGeom prst="rect">
            <a:avLst/>
          </a:prstGeom>
        </p:spPr>
        <p:txBody>
          <a:bodyPr wrap="square">
            <a:spAutoFit/>
          </a:bodyPr>
          <a:lstStyle/>
          <a:p>
            <a:pPr algn="just">
              <a:lnSpc>
                <a:spcPct val="150000"/>
              </a:lnSpc>
            </a:pPr>
            <a:r>
              <a:rPr lang="fr-FR" i="1" dirty="0" smtClean="0"/>
              <a:t>« La </a:t>
            </a:r>
            <a:r>
              <a:rPr lang="fr-FR" i="1" dirty="0"/>
              <a:t>possibilité de réaliser des </a:t>
            </a:r>
            <a:r>
              <a:rPr lang="fr-FR" i="1" dirty="0" smtClean="0"/>
              <a:t>analyses par </a:t>
            </a:r>
            <a:r>
              <a:rPr lang="fr-FR" b="1" i="1" dirty="0"/>
              <a:t>spectrométrie à sélection d'énergie </a:t>
            </a:r>
            <a:r>
              <a:rPr lang="fr-FR" i="1" dirty="0" smtClean="0"/>
              <a:t>sera chiffrée. »</a:t>
            </a:r>
            <a:endParaRPr lang="fr-FR" i="1" dirty="0"/>
          </a:p>
        </p:txBody>
      </p:sp>
      <p:sp>
        <p:nvSpPr>
          <p:cNvPr id="13" name="Espace réservé du numéro de diapositive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dirty="0">
                <a:solidFill>
                  <a:srgbClr val="666666"/>
                </a:solidFill>
              </a:rPr>
              <a:t>|  PAGE </a:t>
            </a:r>
            <a:fld id="{F00D7A8B-D4E1-4702-B011-680F2526E781}" type="slidenum">
              <a:rPr lang="fr-FR" altLang="fr-FR">
                <a:solidFill>
                  <a:srgbClr val="666666"/>
                </a:solidFill>
              </a:rPr>
              <a:pPr fontAlgn="base">
                <a:spcBef>
                  <a:spcPct val="0"/>
                </a:spcBef>
                <a:spcAft>
                  <a:spcPct val="0"/>
                </a:spcAft>
              </a:pPr>
              <a:t>18</a:t>
            </a:fld>
            <a:endParaRPr lang="fr-FR" altLang="fr-FR" dirty="0">
              <a:solidFill>
                <a:srgbClr val="666666"/>
              </a:solidFill>
            </a:endParaRPr>
          </a:p>
        </p:txBody>
      </p:sp>
      <p:sp>
        <p:nvSpPr>
          <p:cNvPr id="14" name="Text Box 3"/>
          <p:cNvSpPr txBox="1">
            <a:spLocks noChangeArrowheads="1"/>
          </p:cNvSpPr>
          <p:nvPr/>
        </p:nvSpPr>
        <p:spPr bwMode="auto">
          <a:xfrm>
            <a:off x="179388" y="188640"/>
            <a:ext cx="8785100" cy="7078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a:noFill/>
          </a:ln>
          <a:effectLst/>
          <a:extLst/>
        </p:spPr>
        <p:txBody>
          <a:bodyPr wrap="square">
            <a:spAutoFit/>
          </a:bodyPr>
          <a:lstStyle/>
          <a:p>
            <a:pPr algn="just"/>
            <a:r>
              <a:rPr lang="fr-FR" altLang="fr-FR" sz="2000" b="1" dirty="0" smtClean="0">
                <a:solidFill>
                  <a:schemeClr val="accent6"/>
                </a:solidFill>
              </a:rPr>
              <a:t>Exemples concrets </a:t>
            </a:r>
            <a:r>
              <a:rPr lang="fr-FR" altLang="fr-FR" sz="2000" b="1" dirty="0">
                <a:solidFill>
                  <a:schemeClr val="accent6"/>
                </a:solidFill>
              </a:rPr>
              <a:t>d’utilisation de ces </a:t>
            </a:r>
            <a:r>
              <a:rPr lang="fr-FR" altLang="fr-FR" sz="2000" b="1" dirty="0" smtClean="0">
                <a:solidFill>
                  <a:schemeClr val="accent6"/>
                </a:solidFill>
              </a:rPr>
              <a:t>normes : Rédaction d’un cahier des charges et analyse de tests instrumentaux</a:t>
            </a:r>
            <a:endParaRPr lang="fr-FR" altLang="fr-FR" sz="2000" b="1" dirty="0">
              <a:solidFill>
                <a:schemeClr val="accent6"/>
              </a:solidFill>
            </a:endParaRPr>
          </a:p>
        </p:txBody>
      </p:sp>
    </p:spTree>
    <p:extLst>
      <p:ext uri="{BB962C8B-B14F-4D97-AF65-F5344CB8AC3E}">
        <p14:creationId xmlns:p14="http://schemas.microsoft.com/office/powerpoint/2010/main" val="373574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914400" y="2708920"/>
            <a:ext cx="816133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400" b="1" i="1" dirty="0"/>
              <a:t>« La présente Norme internationale spécifie les paramètres expérimentaux relatifs au faisceau primaire, le spectromètre à dispersion de longueur d’onde et l’échantillon qu’il faut connaître pour la microanalyse par sonde à électrons. Elle définit également les modes opératoires permettant de déterminer le courant de faisceau, la densité de courant, le temps mort, la résolution en longueur d’onde, le fond, l’aire d’analyse, la profondeur d’analyse et le volume d’analyse. »</a:t>
            </a:r>
          </a:p>
        </p:txBody>
      </p:sp>
      <p:sp>
        <p:nvSpPr>
          <p:cNvPr id="48131" name="Rectangle 3"/>
          <p:cNvSpPr>
            <a:spLocks noChangeArrowheads="1"/>
          </p:cNvSpPr>
          <p:nvPr/>
        </p:nvSpPr>
        <p:spPr bwMode="auto">
          <a:xfrm>
            <a:off x="216743" y="993502"/>
            <a:ext cx="7667625" cy="92333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fr-FR" altLang="fr-FR" b="1" dirty="0" smtClean="0"/>
              <a:t>ISO </a:t>
            </a:r>
            <a:r>
              <a:rPr lang="fr-FR" altLang="fr-FR" b="1" dirty="0" smtClean="0"/>
              <a:t>14594:2014 </a:t>
            </a:r>
            <a:r>
              <a:rPr lang="fr-FR" altLang="fr-FR" b="1" dirty="0"/>
              <a:t>: Guide pour la détermination des paramètres expérimentaux pour la spectrométrie </a:t>
            </a:r>
            <a:r>
              <a:rPr lang="fr-FR" altLang="fr-FR" b="1" dirty="0" smtClean="0"/>
              <a:t>à </a:t>
            </a:r>
            <a:r>
              <a:rPr lang="fr-FR" altLang="fr-FR" b="1" dirty="0"/>
              <a:t>dispersion de longueur d'onde (WDS)</a:t>
            </a:r>
          </a:p>
        </p:txBody>
      </p:sp>
      <p:sp>
        <p:nvSpPr>
          <p:cNvPr id="48132" name="Rectangle 4"/>
          <p:cNvSpPr>
            <a:spLocks noChangeArrowheads="1"/>
          </p:cNvSpPr>
          <p:nvPr/>
        </p:nvSpPr>
        <p:spPr bwMode="auto">
          <a:xfrm>
            <a:off x="179512" y="2198191"/>
            <a:ext cx="2613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b="1" dirty="0"/>
              <a:t>Domaine d'application</a:t>
            </a:r>
          </a:p>
        </p:txBody>
      </p:sp>
      <p:grpSp>
        <p:nvGrpSpPr>
          <p:cNvPr id="48134" name="Group 6"/>
          <p:cNvGrpSpPr>
            <a:grpSpLocks/>
          </p:cNvGrpSpPr>
          <p:nvPr/>
        </p:nvGrpSpPr>
        <p:grpSpPr bwMode="auto">
          <a:xfrm>
            <a:off x="755650" y="2996952"/>
            <a:ext cx="7778750" cy="3040063"/>
            <a:chOff x="476" y="2024"/>
            <a:chExt cx="4900" cy="1915"/>
          </a:xfrm>
        </p:grpSpPr>
        <p:sp>
          <p:nvSpPr>
            <p:cNvPr id="48135" name="AutoShape 7"/>
            <p:cNvSpPr>
              <a:spLocks noChangeArrowheads="1"/>
            </p:cNvSpPr>
            <p:nvPr/>
          </p:nvSpPr>
          <p:spPr bwMode="auto">
            <a:xfrm>
              <a:off x="1385" y="2912"/>
              <a:ext cx="3942" cy="448"/>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fr-FR" altLang="fr-FR" b="1">
                  <a:effectLst>
                    <a:outerShdw blurRad="38100" dist="38100" dir="2700000" algn="tl">
                      <a:srgbClr val="FFFFFF"/>
                    </a:outerShdw>
                  </a:effectLst>
                </a:rPr>
                <a:t>Méthodes pour comparer la réponse aux spécifications</a:t>
              </a:r>
            </a:p>
            <a:p>
              <a:pPr algn="ctr"/>
              <a:r>
                <a:rPr lang="fr-FR" altLang="fr-FR" b="1">
                  <a:effectLst>
                    <a:outerShdw blurRad="38100" dist="38100" dir="2700000" algn="tl">
                      <a:srgbClr val="FFFFFF"/>
                    </a:outerShdw>
                  </a:effectLst>
                </a:rPr>
                <a:t>techniques et les résultats des tests d’évaluation.</a:t>
              </a:r>
            </a:p>
          </p:txBody>
        </p:sp>
        <p:sp>
          <p:nvSpPr>
            <p:cNvPr id="48136" name="AutoShape 8"/>
            <p:cNvSpPr>
              <a:spLocks/>
            </p:cNvSpPr>
            <p:nvPr/>
          </p:nvSpPr>
          <p:spPr bwMode="auto">
            <a:xfrm>
              <a:off x="476" y="2160"/>
              <a:ext cx="91" cy="363"/>
            </a:xfrm>
            <a:prstGeom prst="leftBrace">
              <a:avLst>
                <a:gd name="adj1" fmla="val 3324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cxnSp>
          <p:nvCxnSpPr>
            <p:cNvPr id="48137" name="AutoShape 9"/>
            <p:cNvCxnSpPr>
              <a:cxnSpLocks noChangeShapeType="1"/>
              <a:stCxn id="48136" idx="1"/>
              <a:endCxn id="48135" idx="1"/>
            </p:cNvCxnSpPr>
            <p:nvPr/>
          </p:nvCxnSpPr>
          <p:spPr bwMode="auto">
            <a:xfrm rot="10800000" flipH="1" flipV="1">
              <a:off x="476" y="2342"/>
              <a:ext cx="918" cy="794"/>
            </a:xfrm>
            <a:prstGeom prst="bentConnector3">
              <a:avLst>
                <a:gd name="adj1" fmla="val -1568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138" name="Group 10"/>
            <p:cNvGrpSpPr>
              <a:grpSpLocks/>
            </p:cNvGrpSpPr>
            <p:nvPr/>
          </p:nvGrpSpPr>
          <p:grpSpPr bwMode="auto">
            <a:xfrm>
              <a:off x="720" y="2024"/>
              <a:ext cx="4656" cy="1915"/>
              <a:chOff x="720" y="2024"/>
              <a:chExt cx="4656" cy="1915"/>
            </a:xfrm>
          </p:grpSpPr>
          <p:sp>
            <p:nvSpPr>
              <p:cNvPr id="48139" name="Rectangle 11"/>
              <p:cNvSpPr>
                <a:spLocks noChangeArrowheads="1"/>
              </p:cNvSpPr>
              <p:nvPr/>
            </p:nvSpPr>
            <p:spPr bwMode="auto">
              <a:xfrm>
                <a:off x="4331" y="2024"/>
                <a:ext cx="1045" cy="148"/>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140" name="Rectangle 12"/>
              <p:cNvSpPr>
                <a:spLocks noChangeArrowheads="1"/>
              </p:cNvSpPr>
              <p:nvPr/>
            </p:nvSpPr>
            <p:spPr bwMode="auto">
              <a:xfrm>
                <a:off x="720" y="3711"/>
                <a:ext cx="2787" cy="228"/>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600" b="1" i="1" dirty="0">
                    <a:effectLst>
                      <a:outerShdw blurRad="38100" dist="38100" dir="2700000" algn="tl">
                        <a:srgbClr val="C0C0C0"/>
                      </a:outerShdw>
                    </a:effectLst>
                    <a:cs typeface="Arial" charset="0"/>
                  </a:rPr>
                  <a:t>Ex. : “§</a:t>
                </a:r>
                <a:r>
                  <a:rPr lang="fr-FR" altLang="fr-FR" sz="1600" b="1" i="1" dirty="0">
                    <a:effectLst>
                      <a:outerShdw blurRad="38100" dist="38100" dir="2700000" algn="tl">
                        <a:srgbClr val="C0C0C0"/>
                      </a:outerShdw>
                    </a:effectLst>
                  </a:rPr>
                  <a:t>5 Modes opératoires et mesurages »</a:t>
                </a:r>
              </a:p>
            </p:txBody>
          </p:sp>
        </p:grpSp>
      </p:grpSp>
      <p:sp>
        <p:nvSpPr>
          <p:cNvPr id="13" name="Espace réservé du numéro de diapositive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dirty="0">
                <a:solidFill>
                  <a:srgbClr val="666666"/>
                </a:solidFill>
              </a:rPr>
              <a:t>|  PAGE </a:t>
            </a:r>
            <a:fld id="{F00D7A8B-D4E1-4702-B011-680F2526E781}" type="slidenum">
              <a:rPr lang="fr-FR" altLang="fr-FR">
                <a:solidFill>
                  <a:srgbClr val="666666"/>
                </a:solidFill>
              </a:rPr>
              <a:pPr fontAlgn="base">
                <a:spcBef>
                  <a:spcPct val="0"/>
                </a:spcBef>
                <a:spcAft>
                  <a:spcPct val="0"/>
                </a:spcAft>
              </a:pPr>
              <a:t>19</a:t>
            </a:fld>
            <a:endParaRPr lang="fr-FR" altLang="fr-FR" dirty="0">
              <a:solidFill>
                <a:srgbClr val="666666"/>
              </a:solidFill>
            </a:endParaRPr>
          </a:p>
        </p:txBody>
      </p:sp>
      <p:sp>
        <p:nvSpPr>
          <p:cNvPr id="15" name="Text Box 3"/>
          <p:cNvSpPr txBox="1">
            <a:spLocks noChangeArrowheads="1"/>
          </p:cNvSpPr>
          <p:nvPr/>
        </p:nvSpPr>
        <p:spPr bwMode="auto">
          <a:xfrm>
            <a:off x="179388" y="188640"/>
            <a:ext cx="8785100" cy="7078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a:noFill/>
          </a:ln>
          <a:effectLst/>
          <a:extLst/>
        </p:spPr>
        <p:txBody>
          <a:bodyPr wrap="square">
            <a:spAutoFit/>
          </a:bodyPr>
          <a:lstStyle/>
          <a:p>
            <a:pPr algn="just"/>
            <a:r>
              <a:rPr lang="fr-FR" altLang="fr-FR" sz="2000" b="1" dirty="0" smtClean="0">
                <a:solidFill>
                  <a:schemeClr val="accent6"/>
                </a:solidFill>
              </a:rPr>
              <a:t>Exemples concrets </a:t>
            </a:r>
            <a:r>
              <a:rPr lang="fr-FR" altLang="fr-FR" sz="2000" b="1" dirty="0">
                <a:solidFill>
                  <a:schemeClr val="accent6"/>
                </a:solidFill>
              </a:rPr>
              <a:t>d’utilisation de ces </a:t>
            </a:r>
            <a:r>
              <a:rPr lang="fr-FR" altLang="fr-FR" sz="2000" b="1" dirty="0" smtClean="0">
                <a:solidFill>
                  <a:schemeClr val="accent6"/>
                </a:solidFill>
              </a:rPr>
              <a:t>normes : Rédaction d’un cahier des charges et analyse de tests instrumentaux</a:t>
            </a:r>
            <a:endParaRPr lang="fr-FR" altLang="fr-FR" sz="2000" b="1" dirty="0">
              <a:solidFill>
                <a:schemeClr val="accent6"/>
              </a:solidFill>
            </a:endParaRPr>
          </a:p>
        </p:txBody>
      </p:sp>
    </p:spTree>
    <p:extLst>
      <p:ext uri="{BB962C8B-B14F-4D97-AF65-F5344CB8AC3E}">
        <p14:creationId xmlns:p14="http://schemas.microsoft.com/office/powerpoint/2010/main" val="3011129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dirty="0">
                <a:solidFill>
                  <a:srgbClr val="666666"/>
                </a:solidFill>
              </a:rPr>
              <a:t>|  PAGE </a:t>
            </a:r>
            <a:fld id="{F00D7A8B-D4E1-4702-B011-680F2526E781}" type="slidenum">
              <a:rPr lang="fr-FR" altLang="fr-FR">
                <a:solidFill>
                  <a:srgbClr val="666666"/>
                </a:solidFill>
              </a:rPr>
              <a:pPr fontAlgn="base">
                <a:spcBef>
                  <a:spcPct val="0"/>
                </a:spcBef>
                <a:spcAft>
                  <a:spcPct val="0"/>
                </a:spcAft>
              </a:pPr>
              <a:t>2</a:t>
            </a:fld>
            <a:endParaRPr lang="fr-FR" altLang="fr-FR" dirty="0">
              <a:solidFill>
                <a:srgbClr val="666666"/>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588" y="1090662"/>
            <a:ext cx="5584825"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205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dirty="0">
                <a:solidFill>
                  <a:srgbClr val="666666"/>
                </a:solidFill>
              </a:rPr>
              <a:t>|  PAGE </a:t>
            </a:r>
            <a:fld id="{F00D7A8B-D4E1-4702-B011-680F2526E781}" type="slidenum">
              <a:rPr lang="fr-FR" altLang="fr-FR">
                <a:solidFill>
                  <a:srgbClr val="666666"/>
                </a:solidFill>
              </a:rPr>
              <a:pPr fontAlgn="base">
                <a:spcBef>
                  <a:spcPct val="0"/>
                </a:spcBef>
                <a:spcAft>
                  <a:spcPct val="0"/>
                </a:spcAft>
              </a:pPr>
              <a:t>20</a:t>
            </a:fld>
            <a:endParaRPr lang="fr-FR" altLang="fr-FR" dirty="0">
              <a:solidFill>
                <a:srgbClr val="666666"/>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8640959" cy="65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3"/>
          <p:cNvSpPr>
            <a:spLocks noChangeArrowheads="1"/>
          </p:cNvSpPr>
          <p:nvPr/>
        </p:nvSpPr>
        <p:spPr bwMode="auto">
          <a:xfrm>
            <a:off x="216743" y="993502"/>
            <a:ext cx="7667625" cy="92333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fr-FR" altLang="fr-FR" b="1" dirty="0" smtClean="0"/>
              <a:t>ISO </a:t>
            </a:r>
            <a:r>
              <a:rPr lang="fr-FR" altLang="fr-FR" b="1" dirty="0" smtClean="0"/>
              <a:t>14594:2014 </a:t>
            </a:r>
            <a:r>
              <a:rPr lang="fr-FR" altLang="fr-FR" b="1" dirty="0"/>
              <a:t>: Guide pour la détermination des paramètres expérimentaux pour la spectrométrie </a:t>
            </a:r>
            <a:r>
              <a:rPr lang="fr-FR" altLang="fr-FR" b="1" dirty="0" smtClean="0"/>
              <a:t>à </a:t>
            </a:r>
            <a:r>
              <a:rPr lang="fr-FR" altLang="fr-FR" b="1" dirty="0"/>
              <a:t>dispersion de longueur d'onde (WDS)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780928"/>
            <a:ext cx="6696745" cy="355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
          <p:cNvSpPr txBox="1">
            <a:spLocks noChangeArrowheads="1"/>
          </p:cNvSpPr>
          <p:nvPr/>
        </p:nvSpPr>
        <p:spPr bwMode="auto">
          <a:xfrm>
            <a:off x="179388" y="188640"/>
            <a:ext cx="8785100" cy="7078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a:noFill/>
          </a:ln>
          <a:effectLst/>
          <a:extLst/>
        </p:spPr>
        <p:txBody>
          <a:bodyPr wrap="square">
            <a:spAutoFit/>
          </a:bodyPr>
          <a:lstStyle/>
          <a:p>
            <a:pPr algn="just"/>
            <a:r>
              <a:rPr lang="fr-FR" altLang="fr-FR" sz="2000" b="1" dirty="0" smtClean="0">
                <a:solidFill>
                  <a:schemeClr val="accent6"/>
                </a:solidFill>
              </a:rPr>
              <a:t>Exemples concrets </a:t>
            </a:r>
            <a:r>
              <a:rPr lang="fr-FR" altLang="fr-FR" sz="2000" b="1" dirty="0">
                <a:solidFill>
                  <a:schemeClr val="accent6"/>
                </a:solidFill>
              </a:rPr>
              <a:t>d’utilisation de ces </a:t>
            </a:r>
            <a:r>
              <a:rPr lang="fr-FR" altLang="fr-FR" sz="2000" b="1" dirty="0" smtClean="0">
                <a:solidFill>
                  <a:schemeClr val="accent6"/>
                </a:solidFill>
              </a:rPr>
              <a:t>normes : Rédaction d’un cahier des charges et analyse de tests instrumentaux</a:t>
            </a:r>
            <a:endParaRPr lang="fr-FR" altLang="fr-FR" sz="2000" b="1" dirty="0">
              <a:solidFill>
                <a:schemeClr val="accent6"/>
              </a:solidFill>
            </a:endParaRPr>
          </a:p>
        </p:txBody>
      </p:sp>
    </p:spTree>
    <p:extLst>
      <p:ext uri="{BB962C8B-B14F-4D97-AF65-F5344CB8AC3E}">
        <p14:creationId xmlns:p14="http://schemas.microsoft.com/office/powerpoint/2010/main" val="4227603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38044"/>
            <a:ext cx="8856984" cy="507831"/>
          </a:xfrm>
          <a:prstGeom prst="rect">
            <a:avLst/>
          </a:prstGeom>
        </p:spPr>
        <p:txBody>
          <a:bodyPr wrap="square">
            <a:spAutoFit/>
          </a:bodyPr>
          <a:lstStyle/>
          <a:p>
            <a:pPr algn="just">
              <a:lnSpc>
                <a:spcPct val="150000"/>
              </a:lnSpc>
            </a:pPr>
            <a:r>
              <a:rPr lang="fr-FR" altLang="fr-FR" b="1" dirty="0" smtClean="0"/>
              <a:t>14595:2014 </a:t>
            </a:r>
            <a:r>
              <a:rPr lang="fr-FR" altLang="fr-FR" b="1" dirty="0" smtClean="0"/>
              <a:t>: Lignes </a:t>
            </a:r>
            <a:r>
              <a:rPr lang="fr-FR" altLang="fr-FR" b="1" dirty="0"/>
              <a:t>directrices pour les spécifications </a:t>
            </a:r>
            <a:r>
              <a:rPr lang="fr-FR" altLang="fr-FR" b="1" dirty="0" smtClean="0"/>
              <a:t>des matériaux </a:t>
            </a:r>
            <a:r>
              <a:rPr lang="fr-FR" altLang="fr-FR" b="1" dirty="0"/>
              <a:t>de référence </a:t>
            </a:r>
            <a:r>
              <a:rPr lang="fr-FR" altLang="fr-FR" b="1" dirty="0" smtClean="0"/>
              <a:t>certifiés</a:t>
            </a:r>
            <a:endParaRPr lang="fr-FR" altLang="fr-FR" b="1" dirty="0"/>
          </a:p>
        </p:txBody>
      </p:sp>
      <p:sp>
        <p:nvSpPr>
          <p:cNvPr id="9" name="Espace réservé du numéro de diapositive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dirty="0">
                <a:solidFill>
                  <a:srgbClr val="666666"/>
                </a:solidFill>
              </a:rPr>
              <a:t>|  PAGE </a:t>
            </a:r>
            <a:fld id="{F00D7A8B-D4E1-4702-B011-680F2526E781}" type="slidenum">
              <a:rPr lang="fr-FR" altLang="fr-FR">
                <a:solidFill>
                  <a:srgbClr val="666666"/>
                </a:solidFill>
              </a:rPr>
              <a:pPr fontAlgn="base">
                <a:spcBef>
                  <a:spcPct val="0"/>
                </a:spcBef>
                <a:spcAft>
                  <a:spcPct val="0"/>
                </a:spcAft>
              </a:pPr>
              <a:t>21</a:t>
            </a:fld>
            <a:endParaRPr lang="fr-FR" altLang="fr-FR" dirty="0">
              <a:solidFill>
                <a:srgbClr val="666666"/>
              </a:solidFill>
            </a:endParaRPr>
          </a:p>
        </p:txBody>
      </p:sp>
      <p:sp>
        <p:nvSpPr>
          <p:cNvPr id="10" name="Text Box 3"/>
          <p:cNvSpPr txBox="1">
            <a:spLocks noChangeArrowheads="1"/>
          </p:cNvSpPr>
          <p:nvPr/>
        </p:nvSpPr>
        <p:spPr bwMode="auto">
          <a:xfrm>
            <a:off x="179388" y="188640"/>
            <a:ext cx="8785100" cy="7078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a:noFill/>
          </a:ln>
          <a:effectLst/>
          <a:extLst/>
        </p:spPr>
        <p:txBody>
          <a:bodyPr wrap="square">
            <a:spAutoFit/>
          </a:bodyPr>
          <a:lstStyle/>
          <a:p>
            <a:pPr algn="just"/>
            <a:r>
              <a:rPr lang="fr-FR" altLang="fr-FR" sz="2000" b="1" dirty="0" smtClean="0">
                <a:solidFill>
                  <a:schemeClr val="accent6"/>
                </a:solidFill>
              </a:rPr>
              <a:t>Exemples concrets </a:t>
            </a:r>
            <a:r>
              <a:rPr lang="fr-FR" altLang="fr-FR" sz="2000" b="1" dirty="0">
                <a:solidFill>
                  <a:schemeClr val="accent6"/>
                </a:solidFill>
              </a:rPr>
              <a:t>d’utilisation de ces </a:t>
            </a:r>
            <a:r>
              <a:rPr lang="fr-FR" altLang="fr-FR" sz="2000" b="1" dirty="0" smtClean="0">
                <a:solidFill>
                  <a:schemeClr val="accent6"/>
                </a:solidFill>
              </a:rPr>
              <a:t>normes : Rédaction d’un cahier des charges et analyse de tests instrumentaux</a:t>
            </a:r>
            <a:endParaRPr lang="fr-FR" altLang="fr-FR" sz="2000" b="1" dirty="0">
              <a:solidFill>
                <a:schemeClr val="accent6"/>
              </a:solidFill>
            </a:endParaRPr>
          </a:p>
        </p:txBody>
      </p:sp>
      <p:grpSp>
        <p:nvGrpSpPr>
          <p:cNvPr id="4" name="Groupe 3"/>
          <p:cNvGrpSpPr/>
          <p:nvPr/>
        </p:nvGrpSpPr>
        <p:grpSpPr>
          <a:xfrm>
            <a:off x="806180" y="1556792"/>
            <a:ext cx="7726260" cy="4725848"/>
            <a:chOff x="806180" y="1556792"/>
            <a:chExt cx="7726260" cy="4725848"/>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89" t="10167" b="11432"/>
            <a:stretch/>
          </p:blipFill>
          <p:spPr bwMode="auto">
            <a:xfrm>
              <a:off x="806180" y="1556792"/>
              <a:ext cx="7726260" cy="47258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882650" y="4725144"/>
              <a:ext cx="4265414"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Picture 510" descr="ema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365104"/>
            <a:ext cx="2268409" cy="1685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615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38044"/>
            <a:ext cx="8856984" cy="507831"/>
          </a:xfrm>
          <a:prstGeom prst="rect">
            <a:avLst/>
          </a:prstGeom>
        </p:spPr>
        <p:txBody>
          <a:bodyPr wrap="square">
            <a:spAutoFit/>
          </a:bodyPr>
          <a:lstStyle/>
          <a:p>
            <a:pPr algn="just">
              <a:lnSpc>
                <a:spcPct val="150000"/>
              </a:lnSpc>
            </a:pPr>
            <a:r>
              <a:rPr lang="fr-FR" altLang="fr-FR" b="1" dirty="0" smtClean="0"/>
              <a:t>14595:2014 </a:t>
            </a:r>
            <a:r>
              <a:rPr lang="fr-FR" altLang="fr-FR" b="1" dirty="0" smtClean="0"/>
              <a:t>: Lignes </a:t>
            </a:r>
            <a:r>
              <a:rPr lang="fr-FR" altLang="fr-FR" b="1" dirty="0"/>
              <a:t>directrices pour les spécifications </a:t>
            </a:r>
            <a:r>
              <a:rPr lang="fr-FR" altLang="fr-FR" b="1" dirty="0" smtClean="0"/>
              <a:t>des matériaux </a:t>
            </a:r>
            <a:r>
              <a:rPr lang="fr-FR" altLang="fr-FR" b="1" dirty="0"/>
              <a:t>de référence </a:t>
            </a:r>
            <a:r>
              <a:rPr lang="fr-FR" altLang="fr-FR" b="1" dirty="0" smtClean="0"/>
              <a:t>certifiés</a:t>
            </a:r>
            <a:endParaRPr lang="fr-FR" altLang="fr-FR" b="1" dirty="0"/>
          </a:p>
        </p:txBody>
      </p:sp>
      <p:sp>
        <p:nvSpPr>
          <p:cNvPr id="9" name="Espace réservé du numéro de diapositive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dirty="0">
                <a:solidFill>
                  <a:srgbClr val="666666"/>
                </a:solidFill>
              </a:rPr>
              <a:t>|  PAGE </a:t>
            </a:r>
            <a:fld id="{F00D7A8B-D4E1-4702-B011-680F2526E781}" type="slidenum">
              <a:rPr lang="fr-FR" altLang="fr-FR">
                <a:solidFill>
                  <a:srgbClr val="666666"/>
                </a:solidFill>
              </a:rPr>
              <a:pPr fontAlgn="base">
                <a:spcBef>
                  <a:spcPct val="0"/>
                </a:spcBef>
                <a:spcAft>
                  <a:spcPct val="0"/>
                </a:spcAft>
              </a:pPr>
              <a:t>22</a:t>
            </a:fld>
            <a:endParaRPr lang="fr-FR" altLang="fr-FR" dirty="0">
              <a:solidFill>
                <a:srgbClr val="666666"/>
              </a:solidFill>
            </a:endParaRPr>
          </a:p>
        </p:txBody>
      </p:sp>
      <p:grpSp>
        <p:nvGrpSpPr>
          <p:cNvPr id="4" name="Groupe 3"/>
          <p:cNvGrpSpPr/>
          <p:nvPr/>
        </p:nvGrpSpPr>
        <p:grpSpPr>
          <a:xfrm>
            <a:off x="611560" y="1484783"/>
            <a:ext cx="7848872" cy="4752529"/>
            <a:chOff x="611560" y="1484783"/>
            <a:chExt cx="7594008" cy="4464497"/>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955" b="5518"/>
            <a:stretch/>
          </p:blipFill>
          <p:spPr bwMode="auto">
            <a:xfrm>
              <a:off x="611560" y="1484783"/>
              <a:ext cx="7594008" cy="44644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659185" y="1571650"/>
              <a:ext cx="86409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Text Box 3"/>
          <p:cNvSpPr txBox="1">
            <a:spLocks noChangeArrowheads="1"/>
          </p:cNvSpPr>
          <p:nvPr/>
        </p:nvSpPr>
        <p:spPr bwMode="auto">
          <a:xfrm>
            <a:off x="179388" y="188640"/>
            <a:ext cx="8785100" cy="7078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a:noFill/>
          </a:ln>
          <a:effectLst/>
          <a:extLst/>
        </p:spPr>
        <p:txBody>
          <a:bodyPr wrap="square">
            <a:spAutoFit/>
          </a:bodyPr>
          <a:lstStyle/>
          <a:p>
            <a:pPr algn="just"/>
            <a:r>
              <a:rPr lang="fr-FR" altLang="fr-FR" sz="2000" b="1" dirty="0" smtClean="0">
                <a:solidFill>
                  <a:schemeClr val="accent6"/>
                </a:solidFill>
              </a:rPr>
              <a:t>Exemples concrets </a:t>
            </a:r>
            <a:r>
              <a:rPr lang="fr-FR" altLang="fr-FR" sz="2000" b="1" dirty="0">
                <a:solidFill>
                  <a:schemeClr val="accent6"/>
                </a:solidFill>
              </a:rPr>
              <a:t>d’utilisation de ces </a:t>
            </a:r>
            <a:r>
              <a:rPr lang="fr-FR" altLang="fr-FR" sz="2000" b="1" dirty="0" smtClean="0">
                <a:solidFill>
                  <a:schemeClr val="accent6"/>
                </a:solidFill>
              </a:rPr>
              <a:t>normes : Rédaction d’un cahier des charges et analyse de tests instrumentaux</a:t>
            </a:r>
            <a:endParaRPr lang="fr-FR" altLang="fr-FR" sz="2000" b="1" dirty="0">
              <a:solidFill>
                <a:schemeClr val="accent6"/>
              </a:solidFill>
            </a:endParaRPr>
          </a:p>
        </p:txBody>
      </p:sp>
    </p:spTree>
    <p:extLst>
      <p:ext uri="{BB962C8B-B14F-4D97-AF65-F5344CB8AC3E}">
        <p14:creationId xmlns:p14="http://schemas.microsoft.com/office/powerpoint/2010/main" val="1066786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1640" y="2489091"/>
            <a:ext cx="6361485" cy="707886"/>
          </a:xfrm>
          <a:prstGeom prst="rect">
            <a:avLst/>
          </a:prstGeom>
        </p:spPr>
        <p:txBody>
          <a:bodyPr wrap="none">
            <a:spAutoFit/>
          </a:bodyPr>
          <a:lstStyle/>
          <a:p>
            <a:r>
              <a:rPr lang="fr-FR" sz="4000" b="1" dirty="0">
                <a:solidFill>
                  <a:schemeClr val="accent6"/>
                </a:solidFill>
              </a:rPr>
              <a:t>MERCI DE VOTRE ATTENTION</a:t>
            </a:r>
          </a:p>
        </p:txBody>
      </p:sp>
      <p:sp>
        <p:nvSpPr>
          <p:cNvPr id="7" name="Espace réservé du numéro de diapositive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dirty="0">
                <a:solidFill>
                  <a:srgbClr val="666666"/>
                </a:solidFill>
              </a:rPr>
              <a:t>|  PAGE </a:t>
            </a:r>
            <a:fld id="{F00D7A8B-D4E1-4702-B011-680F2526E781}" type="slidenum">
              <a:rPr lang="fr-FR" altLang="fr-FR">
                <a:solidFill>
                  <a:srgbClr val="666666"/>
                </a:solidFill>
              </a:rPr>
              <a:pPr fontAlgn="base">
                <a:spcBef>
                  <a:spcPct val="0"/>
                </a:spcBef>
                <a:spcAft>
                  <a:spcPct val="0"/>
                </a:spcAft>
              </a:pPr>
              <a:t>23</a:t>
            </a:fld>
            <a:endParaRPr lang="fr-FR" altLang="fr-FR" dirty="0">
              <a:solidFill>
                <a:srgbClr val="666666"/>
              </a:solidFill>
            </a:endParaRPr>
          </a:p>
        </p:txBody>
      </p:sp>
    </p:spTree>
    <p:extLst>
      <p:ext uri="{BB962C8B-B14F-4D97-AF65-F5344CB8AC3E}">
        <p14:creationId xmlns:p14="http://schemas.microsoft.com/office/powerpoint/2010/main" val="1697754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16" t="4887" r="24110" b="4819"/>
          <a:stretch/>
        </p:blipFill>
        <p:spPr bwMode="auto">
          <a:xfrm>
            <a:off x="1187624" y="188640"/>
            <a:ext cx="4680520" cy="650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a:solidFill>
                  <a:srgbClr val="666666"/>
                </a:solidFill>
              </a:rPr>
              <a:t>|  PAGE </a:t>
            </a:r>
            <a:fld id="{F00D7A8B-D4E1-4702-B011-680F2526E781}" type="slidenum">
              <a:rPr lang="fr-FR" altLang="fr-FR">
                <a:solidFill>
                  <a:srgbClr val="666666"/>
                </a:solidFill>
              </a:rPr>
              <a:pPr fontAlgn="base">
                <a:spcBef>
                  <a:spcPct val="0"/>
                </a:spcBef>
                <a:spcAft>
                  <a:spcPct val="0"/>
                </a:spcAft>
              </a:pPr>
              <a:t>24</a:t>
            </a:fld>
            <a:endParaRPr lang="fr-FR" altLang="fr-FR">
              <a:solidFill>
                <a:srgbClr val="666666"/>
              </a:solidFill>
            </a:endParaRPr>
          </a:p>
        </p:txBody>
      </p:sp>
      <p:sp>
        <p:nvSpPr>
          <p:cNvPr id="4" name="ZoneTexte 3"/>
          <p:cNvSpPr txBox="1"/>
          <p:nvPr/>
        </p:nvSpPr>
        <p:spPr>
          <a:xfrm>
            <a:off x="323528" y="5733256"/>
            <a:ext cx="300082" cy="369332"/>
          </a:xfrm>
          <a:prstGeom prst="rect">
            <a:avLst/>
          </a:prstGeom>
          <a:noFill/>
        </p:spPr>
        <p:txBody>
          <a:bodyPr wrap="none" rtlCol="0">
            <a:spAutoFit/>
          </a:bodyPr>
          <a:lstStyle/>
          <a:p>
            <a:r>
              <a:rPr lang="fr-FR" dirty="0" smtClean="0">
                <a:hlinkClick r:id="rId3" action="ppaction://hlinksldjump"/>
              </a:rPr>
              <a:t>#</a:t>
            </a:r>
            <a:endParaRPr lang="fr-FR" dirty="0"/>
          </a:p>
        </p:txBody>
      </p:sp>
      <p:sp>
        <p:nvSpPr>
          <p:cNvPr id="6" name="ZoneTexte 5"/>
          <p:cNvSpPr txBox="1"/>
          <p:nvPr/>
        </p:nvSpPr>
        <p:spPr>
          <a:xfrm>
            <a:off x="6156176" y="1196752"/>
            <a:ext cx="2786019" cy="4185761"/>
          </a:xfrm>
          <a:prstGeom prst="rect">
            <a:avLst/>
          </a:prstGeom>
          <a:noFill/>
        </p:spPr>
        <p:txBody>
          <a:bodyPr wrap="none" rtlCol="0">
            <a:spAutoFit/>
          </a:bodyPr>
          <a:lstStyle/>
          <a:p>
            <a:r>
              <a:rPr lang="fr-FR" dirty="0" smtClean="0"/>
              <a:t>60.60 : publiée</a:t>
            </a:r>
          </a:p>
          <a:p>
            <a:endParaRPr lang="fr-FR" dirty="0" smtClean="0"/>
          </a:p>
          <a:p>
            <a:endParaRPr lang="fr-FR" dirty="0"/>
          </a:p>
          <a:p>
            <a:r>
              <a:rPr lang="fr-FR" dirty="0" smtClean="0"/>
              <a:t>90.92 : à réviser</a:t>
            </a:r>
          </a:p>
          <a:p>
            <a:r>
              <a:rPr lang="fr-FR" dirty="0" smtClean="0"/>
              <a:t>90.93 : confirmée</a:t>
            </a:r>
          </a:p>
          <a:p>
            <a:endParaRPr lang="fr-FR" dirty="0" smtClean="0"/>
          </a:p>
          <a:p>
            <a:endParaRPr lang="fr-FR" dirty="0"/>
          </a:p>
          <a:p>
            <a:r>
              <a:rPr lang="fr-FR" dirty="0" smtClean="0"/>
              <a:t>95.99 : annulée</a:t>
            </a:r>
          </a:p>
          <a:p>
            <a:endParaRPr lang="fr-FR" dirty="0" smtClean="0"/>
          </a:p>
          <a:p>
            <a:endParaRPr lang="fr-FR" dirty="0"/>
          </a:p>
          <a:p>
            <a:r>
              <a:rPr lang="fr-FR" dirty="0" smtClean="0"/>
              <a:t>20.00 : nouveau projet</a:t>
            </a:r>
          </a:p>
          <a:p>
            <a:endParaRPr lang="fr-FR" dirty="0"/>
          </a:p>
          <a:p>
            <a:endParaRPr lang="fr-FR" dirty="0" smtClean="0"/>
          </a:p>
          <a:p>
            <a:endParaRPr lang="fr-FR" dirty="0" smtClean="0"/>
          </a:p>
          <a:p>
            <a:r>
              <a:rPr lang="fr-FR" sz="1400" i="1" dirty="0" smtClean="0"/>
              <a:t>Parcours AWI-WD-CD-DIS-FDIS</a:t>
            </a:r>
            <a:endParaRPr lang="fr-FR" sz="1400" i="1" dirty="0"/>
          </a:p>
        </p:txBody>
      </p:sp>
      <p:grpSp>
        <p:nvGrpSpPr>
          <p:cNvPr id="3" name="Groupe 2"/>
          <p:cNvGrpSpPr/>
          <p:nvPr/>
        </p:nvGrpSpPr>
        <p:grpSpPr>
          <a:xfrm>
            <a:off x="1694680" y="1119584"/>
            <a:ext cx="6821941" cy="5471716"/>
            <a:chOff x="1694680" y="1119584"/>
            <a:chExt cx="6821941" cy="5471716"/>
          </a:xfrm>
        </p:grpSpPr>
        <p:grpSp>
          <p:nvGrpSpPr>
            <p:cNvPr id="2" name="Groupe 1"/>
            <p:cNvGrpSpPr/>
            <p:nvPr/>
          </p:nvGrpSpPr>
          <p:grpSpPr>
            <a:xfrm>
              <a:off x="1694680" y="1119584"/>
              <a:ext cx="6821941" cy="5471716"/>
              <a:chOff x="1694680" y="1119584"/>
              <a:chExt cx="6821941" cy="5471716"/>
            </a:xfrm>
          </p:grpSpPr>
          <p:sp>
            <p:nvSpPr>
              <p:cNvPr id="5" name="Ellipse 4"/>
              <p:cNvSpPr/>
              <p:nvPr/>
            </p:nvSpPr>
            <p:spPr>
              <a:xfrm>
                <a:off x="5066531" y="6124376"/>
                <a:ext cx="936104" cy="466924"/>
              </a:xfrm>
              <a:prstGeom prst="ellipse">
                <a:avLst/>
              </a:prstGeom>
              <a:solidFill>
                <a:srgbClr val="FF0000">
                  <a:alpha val="31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552056" y="5457626"/>
                <a:ext cx="477020" cy="581224"/>
              </a:xfrm>
              <a:prstGeom prst="ellipse">
                <a:avLst/>
              </a:prstGeom>
              <a:solidFill>
                <a:schemeClr val="accent3">
                  <a:alpha val="3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1694680" y="2466776"/>
                <a:ext cx="1334269" cy="581224"/>
              </a:xfrm>
              <a:prstGeom prst="ellipse">
                <a:avLst/>
              </a:prstGeom>
              <a:solidFill>
                <a:srgbClr val="FFFF00">
                  <a:alpha val="31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2905125" y="4933751"/>
                <a:ext cx="619125" cy="581224"/>
              </a:xfrm>
              <a:prstGeom prst="ellipse">
                <a:avLst/>
              </a:prstGeom>
              <a:solidFill>
                <a:schemeClr val="bg2">
                  <a:alpha val="3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143377" y="5445224"/>
                <a:ext cx="477020" cy="581224"/>
              </a:xfrm>
              <a:prstGeom prst="ellipse">
                <a:avLst/>
              </a:prstGeom>
              <a:solidFill>
                <a:schemeClr val="accent4">
                  <a:alpha val="3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220072" y="1916832"/>
                <a:ext cx="576064" cy="3096344"/>
              </a:xfrm>
              <a:prstGeom prst="rect">
                <a:avLst/>
              </a:prstGeom>
              <a:solidFill>
                <a:schemeClr val="bg1">
                  <a:lumMod val="75000"/>
                  <a:alpha val="3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020338" y="3861048"/>
                <a:ext cx="2496283" cy="581224"/>
              </a:xfrm>
              <a:prstGeom prst="ellipse">
                <a:avLst/>
              </a:prstGeom>
              <a:solidFill>
                <a:srgbClr val="FFFF00">
                  <a:alpha val="31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020338" y="1119584"/>
                <a:ext cx="1711835" cy="581224"/>
              </a:xfrm>
              <a:prstGeom prst="ellipse">
                <a:avLst/>
              </a:prstGeom>
              <a:solidFill>
                <a:schemeClr val="bg2">
                  <a:alpha val="3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020338" y="3056170"/>
                <a:ext cx="1792022" cy="466924"/>
              </a:xfrm>
              <a:prstGeom prst="ellipse">
                <a:avLst/>
              </a:prstGeom>
              <a:solidFill>
                <a:srgbClr val="FF0000">
                  <a:alpha val="31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020338" y="1916832"/>
                <a:ext cx="1757151" cy="581224"/>
              </a:xfrm>
              <a:prstGeom prst="ellipse">
                <a:avLst/>
              </a:prstGeom>
              <a:solidFill>
                <a:schemeClr val="accent3">
                  <a:alpha val="3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llipse 19"/>
            <p:cNvSpPr/>
            <p:nvPr/>
          </p:nvSpPr>
          <p:spPr>
            <a:xfrm>
              <a:off x="6020338" y="2207444"/>
              <a:ext cx="1800200" cy="581224"/>
            </a:xfrm>
            <a:prstGeom prst="ellipse">
              <a:avLst/>
            </a:prstGeom>
            <a:solidFill>
              <a:schemeClr val="accent4">
                <a:alpha val="3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71773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50825" y="148570"/>
            <a:ext cx="8762680"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a:noFill/>
          </a:ln>
          <a:effectLst/>
          <a:extLst/>
        </p:spPr>
        <p:txBody>
          <a:bodyPr wrap="square">
            <a:spAutoFit/>
          </a:bodyPr>
          <a:lstStyle/>
          <a:p>
            <a:r>
              <a:rPr lang="fr-FR" altLang="fr-FR" sz="2000" b="1" dirty="0" smtClean="0">
                <a:solidFill>
                  <a:schemeClr val="accent6"/>
                </a:solidFill>
              </a:rPr>
              <a:t>Sommaire</a:t>
            </a:r>
            <a:endParaRPr lang="fr-FR" altLang="fr-FR" sz="2000" b="1" dirty="0">
              <a:solidFill>
                <a:schemeClr val="accent6"/>
              </a:solidFill>
            </a:endParaRPr>
          </a:p>
        </p:txBody>
      </p:sp>
      <p:sp>
        <p:nvSpPr>
          <p:cNvPr id="7" name="Espace réservé du numéro de diapositive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dirty="0">
                <a:solidFill>
                  <a:srgbClr val="666666"/>
                </a:solidFill>
              </a:rPr>
              <a:t>|  PAGE </a:t>
            </a:r>
            <a:fld id="{F00D7A8B-D4E1-4702-B011-680F2526E781}" type="slidenum">
              <a:rPr lang="fr-FR" altLang="fr-FR">
                <a:solidFill>
                  <a:srgbClr val="666666"/>
                </a:solidFill>
              </a:rPr>
              <a:pPr fontAlgn="base">
                <a:spcBef>
                  <a:spcPct val="0"/>
                </a:spcBef>
                <a:spcAft>
                  <a:spcPct val="0"/>
                </a:spcAft>
              </a:pPr>
              <a:t>3</a:t>
            </a:fld>
            <a:endParaRPr lang="fr-FR" altLang="fr-FR" dirty="0">
              <a:solidFill>
                <a:srgbClr val="666666"/>
              </a:solidFill>
            </a:endParaRPr>
          </a:p>
        </p:txBody>
      </p:sp>
      <p:sp>
        <p:nvSpPr>
          <p:cNvPr id="8" name="Rectangle 7"/>
          <p:cNvSpPr>
            <a:spLocks noChangeArrowheads="1"/>
          </p:cNvSpPr>
          <p:nvPr/>
        </p:nvSpPr>
        <p:spPr bwMode="auto">
          <a:xfrm>
            <a:off x="287338" y="1700213"/>
            <a:ext cx="8569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just">
              <a:buFont typeface="Wingdings" panose="05000000000000000000" pitchFamily="2" charset="2"/>
              <a:buChar char="ü"/>
            </a:pPr>
            <a:r>
              <a:rPr lang="fr-FR" altLang="fr-FR" dirty="0" smtClean="0"/>
              <a:t>Les structures de normalisation </a:t>
            </a:r>
            <a:r>
              <a:rPr lang="fr-FR" altLang="fr-FR" dirty="0" smtClean="0"/>
              <a:t>/ domaine pour </a:t>
            </a:r>
            <a:r>
              <a:rPr lang="fr-FR" altLang="fr-FR" dirty="0" smtClean="0"/>
              <a:t>le MEB et les analyses</a:t>
            </a:r>
            <a:endParaRPr lang="fr-FR" altLang="fr-FR" sz="3200" dirty="0">
              <a:latin typeface="Calibri" pitchFamily="34" charset="0"/>
            </a:endParaRPr>
          </a:p>
        </p:txBody>
      </p:sp>
      <p:sp>
        <p:nvSpPr>
          <p:cNvPr id="9" name="Rectangle 8"/>
          <p:cNvSpPr>
            <a:spLocks noChangeArrowheads="1"/>
          </p:cNvSpPr>
          <p:nvPr/>
        </p:nvSpPr>
        <p:spPr bwMode="auto">
          <a:xfrm>
            <a:off x="287338" y="2636614"/>
            <a:ext cx="8569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just">
              <a:buFont typeface="Wingdings" panose="05000000000000000000" pitchFamily="2" charset="2"/>
              <a:buChar char="ü"/>
            </a:pPr>
            <a:r>
              <a:rPr lang="fr-FR" altLang="fr-FR" dirty="0" smtClean="0"/>
              <a:t>Etat des lieux des normes publiées et des travaux en cours et à venir</a:t>
            </a:r>
            <a:r>
              <a:rPr lang="fr-FR" altLang="fr-FR" dirty="0" smtClean="0">
                <a:solidFill>
                  <a:schemeClr val="accent3"/>
                </a:solidFill>
              </a:rPr>
              <a:t> (ISO/TC 202)</a:t>
            </a:r>
            <a:endParaRPr lang="fr-FR" altLang="fr-FR" sz="3200" dirty="0">
              <a:solidFill>
                <a:schemeClr val="accent3"/>
              </a:solidFill>
              <a:latin typeface="Calibri" pitchFamily="34" charset="0"/>
            </a:endParaRPr>
          </a:p>
        </p:txBody>
      </p:sp>
      <p:sp>
        <p:nvSpPr>
          <p:cNvPr id="10" name="Rectangle 9"/>
          <p:cNvSpPr>
            <a:spLocks noChangeArrowheads="1"/>
          </p:cNvSpPr>
          <p:nvPr/>
        </p:nvSpPr>
        <p:spPr bwMode="auto">
          <a:xfrm>
            <a:off x="287338" y="3573016"/>
            <a:ext cx="8569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just">
              <a:buFont typeface="Wingdings" panose="05000000000000000000" pitchFamily="2" charset="2"/>
              <a:buChar char="ü"/>
            </a:pPr>
            <a:r>
              <a:rPr lang="fr-FR" altLang="fr-FR" dirty="0" smtClean="0"/>
              <a:t>Exemples d’application</a:t>
            </a:r>
            <a:endParaRPr lang="fr-FR" altLang="fr-FR" sz="3200" dirty="0">
              <a:latin typeface="Calibri" pitchFamily="34" charset="0"/>
            </a:endParaRPr>
          </a:p>
        </p:txBody>
      </p:sp>
    </p:spTree>
    <p:extLst>
      <p:ext uri="{BB962C8B-B14F-4D97-AF65-F5344CB8AC3E}">
        <p14:creationId xmlns:p14="http://schemas.microsoft.com/office/powerpoint/2010/main" val="2833505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dirty="0">
                <a:solidFill>
                  <a:srgbClr val="666666"/>
                </a:solidFill>
              </a:rPr>
              <a:t>|  PAGE </a:t>
            </a:r>
            <a:fld id="{F00D7A8B-D4E1-4702-B011-680F2526E781}" type="slidenum">
              <a:rPr lang="fr-FR" altLang="fr-FR">
                <a:solidFill>
                  <a:srgbClr val="666666"/>
                </a:solidFill>
              </a:rPr>
              <a:pPr fontAlgn="base">
                <a:spcBef>
                  <a:spcPct val="0"/>
                </a:spcBef>
                <a:spcAft>
                  <a:spcPct val="0"/>
                </a:spcAft>
              </a:pPr>
              <a:t>4</a:t>
            </a:fld>
            <a:endParaRPr lang="fr-FR" altLang="fr-FR" dirty="0">
              <a:solidFill>
                <a:srgbClr val="666666"/>
              </a:solidFill>
            </a:endParaRP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167" t="8040" r="1901" b="7737"/>
          <a:stretch/>
        </p:blipFill>
        <p:spPr bwMode="auto">
          <a:xfrm>
            <a:off x="252288" y="599703"/>
            <a:ext cx="7056016" cy="506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7380312" y="2097530"/>
            <a:ext cx="1673792" cy="738664"/>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fr-FR" sz="1400" dirty="0" smtClean="0"/>
              <a:t>Ex. :</a:t>
            </a:r>
          </a:p>
          <a:p>
            <a:r>
              <a:rPr lang="fr-FR" sz="1400" dirty="0" smtClean="0"/>
              <a:t>ISO Guide 35</a:t>
            </a:r>
          </a:p>
          <a:p>
            <a:r>
              <a:rPr lang="fr-FR" sz="1400" dirty="0" smtClean="0"/>
              <a:t>ISO TC 202/14595</a:t>
            </a:r>
            <a:endParaRPr lang="fr-FR" sz="1400" dirty="0"/>
          </a:p>
        </p:txBody>
      </p:sp>
      <p:cxnSp>
        <p:nvCxnSpPr>
          <p:cNvPr id="4" name="Connecteur droit avec flèche 3"/>
          <p:cNvCxnSpPr>
            <a:stCxn id="2" idx="1"/>
          </p:cNvCxnSpPr>
          <p:nvPr/>
        </p:nvCxnSpPr>
        <p:spPr>
          <a:xfrm flipH="1">
            <a:off x="6228184" y="2466862"/>
            <a:ext cx="1152128" cy="2067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52288" y="5786100"/>
            <a:ext cx="7056016" cy="523220"/>
          </a:xfrm>
          <a:prstGeom prst="rect">
            <a:avLst/>
          </a:prstGeom>
        </p:spPr>
        <p:txBody>
          <a:bodyPr wrap="square">
            <a:spAutoFit/>
          </a:bodyPr>
          <a:lstStyle/>
          <a:p>
            <a:r>
              <a:rPr lang="en-US" sz="1400" dirty="0" smtClean="0"/>
              <a:t>ISO guide 35	: </a:t>
            </a:r>
            <a:r>
              <a:rPr lang="en-US" sz="1400" i="1" dirty="0" smtClean="0"/>
              <a:t>Certification </a:t>
            </a:r>
            <a:r>
              <a:rPr lang="en-US" sz="1400" i="1" dirty="0"/>
              <a:t>of reference materials - General and statistical </a:t>
            </a:r>
            <a:r>
              <a:rPr lang="en-US" sz="1400" i="1" dirty="0" smtClean="0"/>
              <a:t>principles</a:t>
            </a:r>
            <a:endParaRPr lang="en-US" sz="1400" dirty="0" smtClean="0"/>
          </a:p>
          <a:p>
            <a:r>
              <a:rPr lang="en-US" sz="1400" dirty="0" smtClean="0"/>
              <a:t>ISO 14595	: </a:t>
            </a:r>
            <a:r>
              <a:rPr lang="fr-FR" sz="1400" i="1" dirty="0"/>
              <a:t>Lignes directrices pour les spécifications </a:t>
            </a:r>
            <a:r>
              <a:rPr lang="fr-FR" sz="1400" i="1" dirty="0" smtClean="0"/>
              <a:t>des matériaux </a:t>
            </a:r>
            <a:r>
              <a:rPr lang="fr-FR" sz="1400" i="1" dirty="0"/>
              <a:t>de référence </a:t>
            </a:r>
            <a:r>
              <a:rPr lang="fr-FR" sz="1400" i="1" dirty="0" smtClean="0"/>
              <a:t>certifiés</a:t>
            </a:r>
            <a:endParaRPr lang="fr-FR" sz="1400" i="1" dirty="0"/>
          </a:p>
        </p:txBody>
      </p:sp>
      <p:sp>
        <p:nvSpPr>
          <p:cNvPr id="7" name="Text Box 4"/>
          <p:cNvSpPr txBox="1">
            <a:spLocks noChangeArrowheads="1"/>
          </p:cNvSpPr>
          <p:nvPr/>
        </p:nvSpPr>
        <p:spPr bwMode="auto">
          <a:xfrm>
            <a:off x="107950" y="115888"/>
            <a:ext cx="8964613"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a:noFill/>
          </a:ln>
          <a:effectLst/>
          <a:extLst/>
        </p:spPr>
        <p:txBody>
          <a:bodyPr>
            <a:spAutoFit/>
          </a:bodyPr>
          <a:lstStyle/>
          <a:p>
            <a:pPr eaLnBrk="0" hangingPunct="0">
              <a:spcBef>
                <a:spcPct val="50000"/>
              </a:spcBef>
            </a:pPr>
            <a:r>
              <a:rPr lang="fr-FR" altLang="fr-FR" sz="2000" b="1" dirty="0" smtClean="0">
                <a:solidFill>
                  <a:schemeClr val="accent6"/>
                </a:solidFill>
              </a:rPr>
              <a:t>ISO 17025 (2005)</a:t>
            </a:r>
            <a:endParaRPr lang="fr-FR" altLang="fr-FR" sz="2000" b="1" dirty="0">
              <a:solidFill>
                <a:schemeClr val="accent6"/>
              </a:solidFill>
            </a:endParaRPr>
          </a:p>
        </p:txBody>
      </p:sp>
    </p:spTree>
    <p:extLst>
      <p:ext uri="{BB962C8B-B14F-4D97-AF65-F5344CB8AC3E}">
        <p14:creationId xmlns:p14="http://schemas.microsoft.com/office/powerpoint/2010/main" val="3337841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1828800" y="1087438"/>
          <a:ext cx="5486400" cy="4502150"/>
        </p:xfrm>
        <a:graphic>
          <a:graphicData uri="http://schemas.openxmlformats.org/presentationml/2006/ole">
            <mc:AlternateContent xmlns:mc="http://schemas.openxmlformats.org/markup-compatibility/2006">
              <mc:Choice xmlns:v="urn:schemas-microsoft-com:vml" Requires="v">
                <p:oleObj spid="_x0000_s4150" name="Photo Editor Photo" r:id="rId3" imgW="4828571" imgH="3962953" progId="MSPhotoEd.3">
                  <p:embed/>
                </p:oleObj>
              </mc:Choice>
              <mc:Fallback>
                <p:oleObj name="Photo Editor Photo" r:id="rId3" imgW="4828571" imgH="396295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087438"/>
                        <a:ext cx="54864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0" name="Text Box 4"/>
          <p:cNvSpPr txBox="1">
            <a:spLocks noChangeArrowheads="1"/>
          </p:cNvSpPr>
          <p:nvPr/>
        </p:nvSpPr>
        <p:spPr bwMode="auto">
          <a:xfrm>
            <a:off x="107950" y="115888"/>
            <a:ext cx="8964613"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a:noFill/>
          </a:ln>
          <a:effectLst/>
          <a:extLst/>
        </p:spPr>
        <p:txBody>
          <a:bodyPr>
            <a:spAutoFit/>
          </a:bodyPr>
          <a:lstStyle/>
          <a:p>
            <a:pPr eaLnBrk="0" hangingPunct="0">
              <a:spcBef>
                <a:spcPct val="50000"/>
              </a:spcBef>
            </a:pPr>
            <a:r>
              <a:rPr lang="fr-FR" altLang="fr-FR" sz="2000" b="1" dirty="0">
                <a:solidFill>
                  <a:schemeClr val="accent6"/>
                </a:solidFill>
              </a:rPr>
              <a:t>L’organisation de la normalisation en MEB et Microanalyses</a:t>
            </a:r>
          </a:p>
        </p:txBody>
      </p:sp>
      <p:grpSp>
        <p:nvGrpSpPr>
          <p:cNvPr id="2" name="Groupe 1"/>
          <p:cNvGrpSpPr/>
          <p:nvPr/>
        </p:nvGrpSpPr>
        <p:grpSpPr>
          <a:xfrm>
            <a:off x="250825" y="1484313"/>
            <a:ext cx="3384550" cy="2259012"/>
            <a:chOff x="250825" y="1484313"/>
            <a:chExt cx="3384550" cy="2259012"/>
          </a:xfrm>
        </p:grpSpPr>
        <p:sp>
          <p:nvSpPr>
            <p:cNvPr id="55303" name="Text Box 7"/>
            <p:cNvSpPr txBox="1">
              <a:spLocks noChangeArrowheads="1"/>
            </p:cNvSpPr>
            <p:nvPr/>
          </p:nvSpPr>
          <p:spPr bwMode="auto">
            <a:xfrm>
              <a:off x="250825" y="1484313"/>
              <a:ext cx="122507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smtClean="0"/>
                <a:t>ISO/TC 201</a:t>
              </a:r>
              <a:endParaRPr lang="fr-FR" altLang="fr-FR" dirty="0"/>
            </a:p>
            <a:p>
              <a:r>
                <a:rPr lang="fr-FR" altLang="fr-FR" dirty="0" smtClean="0"/>
                <a:t>ISO/TC 202</a:t>
              </a:r>
            </a:p>
            <a:p>
              <a:endParaRPr lang="fr-FR" altLang="fr-FR" sz="1400" i="1" dirty="0" smtClean="0"/>
            </a:p>
            <a:p>
              <a:r>
                <a:rPr lang="fr-FR" altLang="fr-FR" sz="1400" i="1" dirty="0" smtClean="0"/>
                <a:t>depuis 1991</a:t>
              </a:r>
              <a:endParaRPr lang="fr-FR" altLang="fr-FR" sz="1400" i="1" dirty="0"/>
            </a:p>
          </p:txBody>
        </p:sp>
        <p:sp>
          <p:nvSpPr>
            <p:cNvPr id="55304" name="Line 8"/>
            <p:cNvSpPr>
              <a:spLocks noChangeShapeType="1"/>
            </p:cNvSpPr>
            <p:nvPr/>
          </p:nvSpPr>
          <p:spPr bwMode="auto">
            <a:xfrm>
              <a:off x="1763713" y="1773238"/>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05" name="Text Box 9"/>
            <p:cNvSpPr txBox="1">
              <a:spLocks noChangeArrowheads="1"/>
            </p:cNvSpPr>
            <p:nvPr/>
          </p:nvSpPr>
          <p:spPr bwMode="auto">
            <a:xfrm>
              <a:off x="2319338" y="3376613"/>
              <a:ext cx="74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X21A</a:t>
              </a:r>
            </a:p>
          </p:txBody>
        </p:sp>
        <p:sp>
          <p:nvSpPr>
            <p:cNvPr id="55306" name="Line 10"/>
            <p:cNvSpPr>
              <a:spLocks noChangeShapeType="1"/>
            </p:cNvSpPr>
            <p:nvPr/>
          </p:nvSpPr>
          <p:spPr bwMode="auto">
            <a:xfrm>
              <a:off x="3059113" y="3573463"/>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 name="Espace réservé du numéro de diapositive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dirty="0">
                <a:solidFill>
                  <a:srgbClr val="666666"/>
                </a:solidFill>
              </a:rPr>
              <a:t>|  PAGE </a:t>
            </a:r>
            <a:fld id="{F00D7A8B-D4E1-4702-B011-680F2526E781}" type="slidenum">
              <a:rPr lang="fr-FR" altLang="fr-FR">
                <a:solidFill>
                  <a:srgbClr val="666666"/>
                </a:solidFill>
              </a:rPr>
              <a:pPr fontAlgn="base">
                <a:spcBef>
                  <a:spcPct val="0"/>
                </a:spcBef>
                <a:spcAft>
                  <a:spcPct val="0"/>
                </a:spcAft>
              </a:pPr>
              <a:t>5</a:t>
            </a:fld>
            <a:endParaRPr lang="fr-FR" altLang="fr-FR" dirty="0">
              <a:solidFill>
                <a:srgbClr val="666666"/>
              </a:solidFill>
            </a:endParaRPr>
          </a:p>
        </p:txBody>
      </p:sp>
    </p:spTree>
    <p:extLst>
      <p:ext uri="{BB962C8B-B14F-4D97-AF65-F5344CB8AC3E}">
        <p14:creationId xmlns:p14="http://schemas.microsoft.com/office/powerpoint/2010/main" val="109891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250825" y="148570"/>
            <a:ext cx="8762680"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a:noFill/>
          </a:ln>
          <a:effectLst/>
          <a:extLst/>
        </p:spPr>
        <p:txBody>
          <a:bodyPr wrap="square">
            <a:spAutoFit/>
          </a:bodyPr>
          <a:lstStyle/>
          <a:p>
            <a:r>
              <a:rPr lang="fr-FR" altLang="fr-FR" sz="2000" b="1" dirty="0">
                <a:solidFill>
                  <a:schemeClr val="accent6"/>
                </a:solidFill>
              </a:rPr>
              <a:t>ISO/TC  201 : Analyse chimique des surfaces  </a:t>
            </a:r>
            <a:r>
              <a:rPr lang="fr-FR" altLang="fr-FR" sz="2000" b="1" dirty="0" smtClean="0">
                <a:solidFill>
                  <a:schemeClr val="accent6"/>
                </a:solidFill>
              </a:rPr>
              <a:t>(Sec. Japon</a:t>
            </a:r>
            <a:r>
              <a:rPr lang="fr-FR" altLang="fr-FR" sz="2000" b="1" dirty="0">
                <a:solidFill>
                  <a:schemeClr val="accent6"/>
                </a:solidFill>
              </a:rPr>
              <a:t>)</a:t>
            </a:r>
          </a:p>
        </p:txBody>
      </p:sp>
      <p:sp>
        <p:nvSpPr>
          <p:cNvPr id="57350" name="Rectangle 6"/>
          <p:cNvSpPr>
            <a:spLocks noChangeArrowheads="1"/>
          </p:cNvSpPr>
          <p:nvPr/>
        </p:nvSpPr>
        <p:spPr bwMode="auto">
          <a:xfrm>
            <a:off x="284163" y="1046163"/>
            <a:ext cx="25685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t>Domaine d’application :</a:t>
            </a:r>
          </a:p>
        </p:txBody>
      </p:sp>
      <p:sp>
        <p:nvSpPr>
          <p:cNvPr id="57351" name="Rectangle 7"/>
          <p:cNvSpPr>
            <a:spLocks noChangeArrowheads="1"/>
          </p:cNvSpPr>
          <p:nvPr/>
        </p:nvSpPr>
        <p:spPr bwMode="auto">
          <a:xfrm>
            <a:off x="287338" y="1700213"/>
            <a:ext cx="8569325"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 typeface="Symbol" pitchFamily="18" charset="2"/>
              <a:buChar char="Þ"/>
            </a:pPr>
            <a:r>
              <a:rPr lang="fr-FR" altLang="fr-FR" dirty="0"/>
              <a:t> Techniques d'analyse où les faisceaux d'électrons, d'ions, d'atomes ou de molécules neutres, ou de photons sont incidents sur le matériau de l'échantillon et où des électrons, des ions, des atomes ou molécules neutres, ou des photons diffusés ou émis, sont détectés.</a:t>
            </a:r>
          </a:p>
          <a:p>
            <a:pPr algn="just">
              <a:buFont typeface="Symbol" pitchFamily="18" charset="2"/>
              <a:buChar char="Þ"/>
            </a:pPr>
            <a:r>
              <a:rPr lang="fr-FR" altLang="fr-FR" dirty="0"/>
              <a:t> Techniques par balayage des surfaces à l'aide de sondes et détection des signaux liés à ces surfaces.</a:t>
            </a:r>
          </a:p>
          <a:p>
            <a:pPr algn="just"/>
            <a:endParaRPr lang="fr-FR" altLang="fr-FR" dirty="0"/>
          </a:p>
          <a:p>
            <a:pPr algn="just"/>
            <a:endParaRPr lang="fr-FR" altLang="fr-FR" dirty="0"/>
          </a:p>
          <a:p>
            <a:pPr algn="just">
              <a:buFont typeface="Symbol" pitchFamily="18" charset="2"/>
              <a:buChar char="Þ"/>
            </a:pPr>
            <a:r>
              <a:rPr lang="fr-FR" altLang="fr-FR" dirty="0"/>
              <a:t> Obtention de données analytiques pour des régions proches de la surface (généralement à moins de 20 nm), voire en profondeur selon la technique d’analyse utilisée</a:t>
            </a:r>
            <a:endParaRPr lang="fr-FR" altLang="fr-FR" sz="3200" dirty="0">
              <a:latin typeface="Calibri" pitchFamily="34" charset="0"/>
            </a:endParaRPr>
          </a:p>
        </p:txBody>
      </p:sp>
      <p:sp>
        <p:nvSpPr>
          <p:cNvPr id="57352" name="Rectangle 8"/>
          <p:cNvSpPr>
            <a:spLocks noChangeArrowheads="1"/>
          </p:cNvSpPr>
          <p:nvPr/>
        </p:nvSpPr>
        <p:spPr bwMode="auto">
          <a:xfrm>
            <a:off x="179388" y="5949950"/>
            <a:ext cx="76599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600" i="1" u="sng" dirty="0"/>
              <a:t>Note</a:t>
            </a:r>
            <a:r>
              <a:rPr lang="fr-FR" altLang="fr-FR" sz="1600" dirty="0"/>
              <a:t> : la microscopie électronique à balayage est du domaine des travaux de l'ISO/TC 202.</a:t>
            </a:r>
          </a:p>
        </p:txBody>
      </p:sp>
      <p:sp>
        <p:nvSpPr>
          <p:cNvPr id="57353" name="Text Box 9"/>
          <p:cNvSpPr txBox="1">
            <a:spLocks noChangeArrowheads="1"/>
          </p:cNvSpPr>
          <p:nvPr/>
        </p:nvSpPr>
        <p:spPr bwMode="auto">
          <a:xfrm>
            <a:off x="323850" y="5229225"/>
            <a:ext cx="5366341"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smtClean="0"/>
              <a:t>14 </a:t>
            </a:r>
            <a:r>
              <a:rPr lang="fr-FR" altLang="fr-FR" dirty="0"/>
              <a:t>pays </a:t>
            </a:r>
            <a:r>
              <a:rPr lang="fr-FR" altLang="fr-FR" b="1" u="sng" dirty="0"/>
              <a:t>P</a:t>
            </a:r>
            <a:r>
              <a:rPr lang="fr-FR" altLang="fr-FR" dirty="0"/>
              <a:t>articipants, </a:t>
            </a:r>
            <a:r>
              <a:rPr lang="fr-FR" altLang="fr-FR" dirty="0" smtClean="0"/>
              <a:t>14 </a:t>
            </a:r>
            <a:r>
              <a:rPr lang="fr-FR" altLang="fr-FR" dirty="0"/>
              <a:t>pays </a:t>
            </a:r>
            <a:r>
              <a:rPr lang="fr-FR" altLang="fr-FR" b="1" u="sng" dirty="0" smtClean="0"/>
              <a:t>O</a:t>
            </a:r>
            <a:r>
              <a:rPr lang="fr-FR" altLang="fr-FR" dirty="0" smtClean="0"/>
              <a:t>bservateurs</a:t>
            </a:r>
            <a:r>
              <a:rPr lang="fr-FR" altLang="fr-FR" sz="1400" i="1" dirty="0" smtClean="0"/>
              <a:t> (dont la France)</a:t>
            </a:r>
            <a:endParaRPr lang="fr-FR" altLang="fr-FR" i="1" dirty="0"/>
          </a:p>
        </p:txBody>
      </p:sp>
      <p:sp>
        <p:nvSpPr>
          <p:cNvPr id="2" name="ZoneTexte 1"/>
          <p:cNvSpPr txBox="1"/>
          <p:nvPr/>
        </p:nvSpPr>
        <p:spPr>
          <a:xfrm>
            <a:off x="6660232" y="744959"/>
            <a:ext cx="2353273" cy="307777"/>
          </a:xfrm>
          <a:prstGeom prst="rect">
            <a:avLst/>
          </a:prstGeom>
          <a:noFill/>
        </p:spPr>
        <p:txBody>
          <a:bodyPr wrap="none" rtlCol="0">
            <a:spAutoFit/>
          </a:bodyPr>
          <a:lstStyle/>
          <a:p>
            <a:r>
              <a:rPr lang="fr-FR" sz="1400" i="1" dirty="0" smtClean="0"/>
              <a:t>(AES, SIMS, XPS, SDL, AFM, …)</a:t>
            </a:r>
            <a:endParaRPr lang="fr-FR" sz="1400" i="1" dirty="0"/>
          </a:p>
        </p:txBody>
      </p:sp>
      <p:sp>
        <p:nvSpPr>
          <p:cNvPr id="8" name="Espace réservé du numéro de diapositive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dirty="0">
                <a:solidFill>
                  <a:srgbClr val="666666"/>
                </a:solidFill>
              </a:rPr>
              <a:t>|  PAGE </a:t>
            </a:r>
            <a:fld id="{F00D7A8B-D4E1-4702-B011-680F2526E781}" type="slidenum">
              <a:rPr lang="fr-FR" altLang="fr-FR">
                <a:solidFill>
                  <a:srgbClr val="666666"/>
                </a:solidFill>
              </a:rPr>
              <a:pPr fontAlgn="base">
                <a:spcBef>
                  <a:spcPct val="0"/>
                </a:spcBef>
                <a:spcAft>
                  <a:spcPct val="0"/>
                </a:spcAft>
              </a:pPr>
              <a:t>6</a:t>
            </a:fld>
            <a:endParaRPr lang="fr-FR" altLang="fr-FR" dirty="0">
              <a:solidFill>
                <a:srgbClr val="666666"/>
              </a:solidFill>
            </a:endParaRPr>
          </a:p>
        </p:txBody>
      </p:sp>
    </p:spTree>
    <p:extLst>
      <p:ext uri="{BB962C8B-B14F-4D97-AF65-F5344CB8AC3E}">
        <p14:creationId xmlns:p14="http://schemas.microsoft.com/office/powerpoint/2010/main" val="3463539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179388" y="188640"/>
            <a:ext cx="2158220"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smtClean="0"/>
              <a:t>Structure du TC 201 </a:t>
            </a:r>
            <a:r>
              <a:rPr lang="fr-FR" altLang="fr-FR" dirty="0"/>
              <a:t>:</a:t>
            </a:r>
          </a:p>
        </p:txBody>
      </p:sp>
      <p:sp>
        <p:nvSpPr>
          <p:cNvPr id="59397" name="Rectangle 5"/>
          <p:cNvSpPr>
            <a:spLocks noChangeArrowheads="1"/>
          </p:cNvSpPr>
          <p:nvPr/>
        </p:nvSpPr>
        <p:spPr bwMode="auto">
          <a:xfrm>
            <a:off x="683444" y="692696"/>
            <a:ext cx="799301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fr-FR" altLang="fr-FR" dirty="0"/>
              <a:t>SC 1 : Terminologie </a:t>
            </a:r>
            <a:r>
              <a:rPr lang="fr-FR" altLang="fr-FR" dirty="0" smtClean="0"/>
              <a:t>					</a:t>
            </a:r>
            <a:r>
              <a:rPr lang="fr-FR" altLang="fr-FR" i="1" dirty="0" smtClean="0"/>
              <a:t>(</a:t>
            </a:r>
            <a:r>
              <a:rPr lang="fr-FR" altLang="fr-FR" i="1" dirty="0"/>
              <a:t>Etats-Unis)</a:t>
            </a:r>
          </a:p>
          <a:p>
            <a:pPr>
              <a:lnSpc>
                <a:spcPct val="150000"/>
              </a:lnSpc>
            </a:pPr>
            <a:r>
              <a:rPr lang="fr-FR" altLang="fr-FR" dirty="0"/>
              <a:t>SC 2 : Procédures </a:t>
            </a:r>
            <a:r>
              <a:rPr lang="fr-FR" altLang="fr-FR" dirty="0" smtClean="0"/>
              <a:t>générales				</a:t>
            </a:r>
            <a:r>
              <a:rPr lang="fr-FR" altLang="fr-FR" i="1" dirty="0" smtClean="0"/>
              <a:t>(Etats-Unis</a:t>
            </a:r>
            <a:r>
              <a:rPr lang="fr-FR" altLang="fr-FR" i="1" dirty="0"/>
              <a:t>)</a:t>
            </a:r>
          </a:p>
          <a:p>
            <a:pPr>
              <a:lnSpc>
                <a:spcPct val="150000"/>
              </a:lnSpc>
            </a:pPr>
            <a:r>
              <a:rPr lang="fr-FR" altLang="fr-FR" dirty="0"/>
              <a:t>SC 3 : Gestion et traitement des </a:t>
            </a:r>
            <a:r>
              <a:rPr lang="fr-FR" altLang="fr-FR" dirty="0" smtClean="0"/>
              <a:t>données		</a:t>
            </a:r>
            <a:r>
              <a:rPr lang="fr-FR" altLang="fr-FR" i="1" dirty="0" smtClean="0"/>
              <a:t>(UK</a:t>
            </a:r>
            <a:r>
              <a:rPr lang="fr-FR" altLang="fr-FR" i="1" dirty="0"/>
              <a:t>)</a:t>
            </a:r>
          </a:p>
          <a:p>
            <a:pPr>
              <a:lnSpc>
                <a:spcPct val="150000"/>
              </a:lnSpc>
            </a:pPr>
            <a:r>
              <a:rPr lang="fr-FR" altLang="fr-FR" dirty="0"/>
              <a:t>SC 4 : Profilage </a:t>
            </a:r>
            <a:r>
              <a:rPr lang="fr-FR" altLang="fr-FR" dirty="0" smtClean="0"/>
              <a:t>d’épaisseur				</a:t>
            </a:r>
            <a:r>
              <a:rPr lang="fr-FR" altLang="fr-FR" i="1" dirty="0" smtClean="0"/>
              <a:t>(Japon</a:t>
            </a:r>
            <a:r>
              <a:rPr lang="fr-FR" altLang="fr-FR" i="1" dirty="0"/>
              <a:t>)</a:t>
            </a:r>
          </a:p>
          <a:p>
            <a:pPr>
              <a:lnSpc>
                <a:spcPct val="150000"/>
              </a:lnSpc>
            </a:pPr>
            <a:r>
              <a:rPr lang="fr-FR" altLang="fr-FR" dirty="0">
                <a:solidFill>
                  <a:schemeClr val="bg2">
                    <a:lumMod val="75000"/>
                  </a:schemeClr>
                </a:solidFill>
              </a:rPr>
              <a:t>SC 5 : Spectroscopie des électrons </a:t>
            </a:r>
            <a:r>
              <a:rPr lang="fr-FR" altLang="fr-FR" dirty="0" smtClean="0">
                <a:solidFill>
                  <a:schemeClr val="bg2">
                    <a:lumMod val="75000"/>
                  </a:schemeClr>
                </a:solidFill>
              </a:rPr>
              <a:t>Auger		</a:t>
            </a:r>
            <a:r>
              <a:rPr lang="fr-FR" altLang="fr-FR" i="1" dirty="0" smtClean="0">
                <a:solidFill>
                  <a:schemeClr val="bg2">
                    <a:lumMod val="75000"/>
                  </a:schemeClr>
                </a:solidFill>
              </a:rPr>
              <a:t>(Etats-Unis</a:t>
            </a:r>
            <a:r>
              <a:rPr lang="fr-FR" altLang="fr-FR" i="1" dirty="0">
                <a:solidFill>
                  <a:schemeClr val="bg2">
                    <a:lumMod val="75000"/>
                  </a:schemeClr>
                </a:solidFill>
              </a:rPr>
              <a:t>)</a:t>
            </a:r>
          </a:p>
          <a:p>
            <a:pPr>
              <a:lnSpc>
                <a:spcPct val="150000"/>
              </a:lnSpc>
            </a:pPr>
            <a:r>
              <a:rPr lang="fr-FR" altLang="fr-FR" dirty="0"/>
              <a:t>SC 6 : Spectrométrie de masse des ions </a:t>
            </a:r>
            <a:r>
              <a:rPr lang="fr-FR" altLang="fr-FR" dirty="0" smtClean="0"/>
              <a:t>secondaires	</a:t>
            </a:r>
            <a:r>
              <a:rPr lang="fr-FR" altLang="fr-FR" i="1" dirty="0" smtClean="0"/>
              <a:t>(Japon</a:t>
            </a:r>
            <a:r>
              <a:rPr lang="fr-FR" altLang="fr-FR" i="1" dirty="0"/>
              <a:t>)</a:t>
            </a:r>
          </a:p>
          <a:p>
            <a:pPr>
              <a:lnSpc>
                <a:spcPct val="150000"/>
              </a:lnSpc>
            </a:pPr>
            <a:r>
              <a:rPr lang="fr-FR" altLang="fr-FR" dirty="0"/>
              <a:t>SC 7 : Spectroscopie de </a:t>
            </a:r>
            <a:r>
              <a:rPr lang="fr-FR" altLang="fr-FR" dirty="0" err="1" smtClean="0"/>
              <a:t>photo-électrons</a:t>
            </a:r>
            <a:r>
              <a:rPr lang="fr-FR" altLang="fr-FR" dirty="0"/>
              <a:t>	</a:t>
            </a:r>
            <a:r>
              <a:rPr lang="fr-FR" altLang="fr-FR" dirty="0" smtClean="0"/>
              <a:t>	</a:t>
            </a:r>
            <a:r>
              <a:rPr lang="fr-FR" altLang="fr-FR" i="1" dirty="0" smtClean="0"/>
              <a:t>(UK</a:t>
            </a:r>
            <a:r>
              <a:rPr lang="fr-FR" altLang="fr-FR" i="1" dirty="0"/>
              <a:t>)</a:t>
            </a:r>
          </a:p>
          <a:p>
            <a:pPr>
              <a:lnSpc>
                <a:spcPct val="150000"/>
              </a:lnSpc>
            </a:pPr>
            <a:r>
              <a:rPr lang="fr-FR" altLang="fr-FR" dirty="0"/>
              <a:t>SC 8 : Spectroscopie à décharge </a:t>
            </a:r>
            <a:r>
              <a:rPr lang="fr-FR" altLang="fr-FR" dirty="0" smtClean="0"/>
              <a:t>lumineuse		</a:t>
            </a:r>
            <a:r>
              <a:rPr lang="fr-FR" altLang="fr-FR" i="1" dirty="0" smtClean="0"/>
              <a:t>(Japon</a:t>
            </a:r>
            <a:r>
              <a:rPr lang="fr-FR" altLang="fr-FR" i="1" dirty="0"/>
              <a:t>)</a:t>
            </a:r>
          </a:p>
          <a:p>
            <a:pPr>
              <a:lnSpc>
                <a:spcPct val="150000"/>
              </a:lnSpc>
            </a:pPr>
            <a:r>
              <a:rPr lang="fr-FR" altLang="fr-FR" dirty="0"/>
              <a:t>SC 9 : Microscopie par sonde à </a:t>
            </a:r>
            <a:r>
              <a:rPr lang="fr-FR" altLang="fr-FR" dirty="0" smtClean="0"/>
              <a:t>balayage		</a:t>
            </a:r>
            <a:r>
              <a:rPr lang="fr-FR" altLang="fr-FR" i="1" dirty="0" smtClean="0"/>
              <a:t>(Corée </a:t>
            </a:r>
            <a:r>
              <a:rPr lang="fr-FR" altLang="fr-FR" i="1" dirty="0"/>
              <a:t>du Sud</a:t>
            </a:r>
            <a:r>
              <a:rPr lang="fr-FR" altLang="fr-FR" i="1" dirty="0" smtClean="0"/>
              <a:t>)</a:t>
            </a:r>
          </a:p>
          <a:p>
            <a:pPr>
              <a:lnSpc>
                <a:spcPct val="150000"/>
              </a:lnSpc>
            </a:pPr>
            <a:r>
              <a:rPr lang="fr-FR" altLang="fr-FR" dirty="0" smtClean="0"/>
              <a:t>SC10 : Réflectométrie X et Fluorescence X		</a:t>
            </a:r>
            <a:r>
              <a:rPr lang="fr-FR" altLang="fr-FR" i="1" dirty="0" smtClean="0"/>
              <a:t>(Japon)</a:t>
            </a:r>
            <a:endParaRPr lang="fr-FR" altLang="fr-FR" i="1" dirty="0"/>
          </a:p>
        </p:txBody>
      </p:sp>
      <p:sp>
        <p:nvSpPr>
          <p:cNvPr id="59399" name="Rectangle 7"/>
          <p:cNvSpPr>
            <a:spLocks noChangeArrowheads="1"/>
          </p:cNvSpPr>
          <p:nvPr/>
        </p:nvSpPr>
        <p:spPr bwMode="auto">
          <a:xfrm>
            <a:off x="1548531" y="5013176"/>
            <a:ext cx="6119813" cy="880369"/>
          </a:xfrm>
          <a:prstGeom prst="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p>
            <a:pPr>
              <a:lnSpc>
                <a:spcPct val="150000"/>
              </a:lnSpc>
            </a:pPr>
            <a:r>
              <a:rPr lang="fr-FR" altLang="fr-FR" b="1" dirty="0" smtClean="0"/>
              <a:t>65 </a:t>
            </a:r>
            <a:r>
              <a:rPr lang="fr-FR" altLang="fr-FR" b="1" dirty="0"/>
              <a:t>normes publiées depuis la création du TC en </a:t>
            </a:r>
            <a:r>
              <a:rPr lang="fr-FR" altLang="fr-FR" b="1" dirty="0" smtClean="0"/>
              <a:t>1991</a:t>
            </a:r>
          </a:p>
          <a:p>
            <a:pPr>
              <a:lnSpc>
                <a:spcPct val="150000"/>
              </a:lnSpc>
            </a:pPr>
            <a:r>
              <a:rPr lang="fr-FR" altLang="fr-FR" b="1" dirty="0" smtClean="0"/>
              <a:t>16 en cours de développement</a:t>
            </a:r>
            <a:endParaRPr lang="fr-FR" altLang="fr-FR" b="1" dirty="0"/>
          </a:p>
        </p:txBody>
      </p:sp>
      <p:sp>
        <p:nvSpPr>
          <p:cNvPr id="59402" name="Text Box 10"/>
          <p:cNvSpPr txBox="1">
            <a:spLocks noChangeArrowheads="1"/>
          </p:cNvSpPr>
          <p:nvPr/>
        </p:nvSpPr>
        <p:spPr bwMode="auto">
          <a:xfrm>
            <a:off x="827088" y="6042774"/>
            <a:ext cx="68417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600" dirty="0"/>
              <a:t>Liste sur </a:t>
            </a:r>
            <a:r>
              <a:rPr lang="fr-FR" altLang="fr-FR" sz="1600" dirty="0">
                <a:hlinkClick r:id="rId2"/>
              </a:rPr>
              <a:t>http://</a:t>
            </a:r>
            <a:r>
              <a:rPr lang="fr-FR" altLang="fr-FR" sz="1600" dirty="0" smtClean="0">
                <a:hlinkClick r:id="rId2"/>
              </a:rPr>
              <a:t>www.iso.org/iso/iso_technical_committee.html?commid=54618</a:t>
            </a:r>
            <a:endParaRPr lang="fr-FR" altLang="fr-FR" sz="1600" dirty="0"/>
          </a:p>
        </p:txBody>
      </p:sp>
      <p:sp>
        <p:nvSpPr>
          <p:cNvPr id="6" name="Espace réservé du numéro de diapositive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dirty="0">
                <a:solidFill>
                  <a:srgbClr val="666666"/>
                </a:solidFill>
              </a:rPr>
              <a:t>|  PAGE </a:t>
            </a:r>
            <a:fld id="{F00D7A8B-D4E1-4702-B011-680F2526E781}" type="slidenum">
              <a:rPr lang="fr-FR" altLang="fr-FR">
                <a:solidFill>
                  <a:srgbClr val="666666"/>
                </a:solidFill>
              </a:rPr>
              <a:pPr fontAlgn="base">
                <a:spcBef>
                  <a:spcPct val="0"/>
                </a:spcBef>
                <a:spcAft>
                  <a:spcPct val="0"/>
                </a:spcAft>
              </a:pPr>
              <a:t>7</a:t>
            </a:fld>
            <a:endParaRPr lang="fr-FR" altLang="fr-FR" dirty="0">
              <a:solidFill>
                <a:srgbClr val="666666"/>
              </a:solidFill>
            </a:endParaRPr>
          </a:p>
        </p:txBody>
      </p:sp>
    </p:spTree>
    <p:extLst>
      <p:ext uri="{BB962C8B-B14F-4D97-AF65-F5344CB8AC3E}">
        <p14:creationId xmlns:p14="http://schemas.microsoft.com/office/powerpoint/2010/main" val="776186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a:solidFill>
                  <a:srgbClr val="666666"/>
                </a:solidFill>
              </a:rPr>
              <a:t>|  PAGE </a:t>
            </a:r>
            <a:fld id="{F00D7A8B-D4E1-4702-B011-680F2526E781}" type="slidenum">
              <a:rPr lang="fr-FR" altLang="fr-FR">
                <a:solidFill>
                  <a:srgbClr val="666666"/>
                </a:solidFill>
              </a:rPr>
              <a:pPr fontAlgn="base">
                <a:spcBef>
                  <a:spcPct val="0"/>
                </a:spcBef>
                <a:spcAft>
                  <a:spcPct val="0"/>
                </a:spcAft>
              </a:pPr>
              <a:t>8</a:t>
            </a:fld>
            <a:endParaRPr lang="fr-FR" altLang="fr-FR">
              <a:solidFill>
                <a:srgbClr val="666666"/>
              </a:solidFill>
            </a:endParaRPr>
          </a:p>
        </p:txBody>
      </p:sp>
      <p:sp>
        <p:nvSpPr>
          <p:cNvPr id="6" name="Rectangle 4"/>
          <p:cNvSpPr>
            <a:spLocks noChangeArrowheads="1"/>
          </p:cNvSpPr>
          <p:nvPr/>
        </p:nvSpPr>
        <p:spPr bwMode="auto">
          <a:xfrm>
            <a:off x="226042" y="148570"/>
            <a:ext cx="8666438"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a:noFill/>
          </a:ln>
          <a:effectLst/>
          <a:extLst/>
        </p:spPr>
        <p:txBody>
          <a:bodyPr wrap="square">
            <a:spAutoFit/>
          </a:bodyPr>
          <a:lstStyle/>
          <a:p>
            <a:r>
              <a:rPr lang="fr-FR" altLang="fr-FR" sz="2000" b="1" dirty="0">
                <a:solidFill>
                  <a:schemeClr val="accent6"/>
                </a:solidFill>
              </a:rPr>
              <a:t>ISO/TC  202 : Analyse des surfaces par </a:t>
            </a:r>
            <a:r>
              <a:rPr lang="fr-FR" altLang="fr-FR" sz="2000" b="1" dirty="0" err="1" smtClean="0">
                <a:solidFill>
                  <a:schemeClr val="accent6"/>
                </a:solidFill>
              </a:rPr>
              <a:t>micro-faisceaux</a:t>
            </a:r>
            <a:r>
              <a:rPr lang="fr-FR" altLang="fr-FR" sz="2000" b="1" dirty="0" smtClean="0">
                <a:solidFill>
                  <a:schemeClr val="accent6"/>
                </a:solidFill>
              </a:rPr>
              <a:t> (Sec. Chine)</a:t>
            </a:r>
            <a:endParaRPr lang="fr-FR" altLang="fr-FR" sz="2000" b="1" dirty="0">
              <a:solidFill>
                <a:schemeClr val="accent6"/>
              </a:solidFill>
            </a:endParaRPr>
          </a:p>
        </p:txBody>
      </p:sp>
      <p:sp>
        <p:nvSpPr>
          <p:cNvPr id="7" name="Rectangle 6"/>
          <p:cNvSpPr>
            <a:spLocks noChangeArrowheads="1"/>
          </p:cNvSpPr>
          <p:nvPr/>
        </p:nvSpPr>
        <p:spPr bwMode="auto">
          <a:xfrm>
            <a:off x="322585" y="980728"/>
            <a:ext cx="25685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Domaine d’application :</a:t>
            </a:r>
          </a:p>
        </p:txBody>
      </p:sp>
      <p:sp>
        <p:nvSpPr>
          <p:cNvPr id="9" name="Rectangle 7"/>
          <p:cNvSpPr>
            <a:spLocks noChangeArrowheads="1"/>
          </p:cNvSpPr>
          <p:nvPr/>
        </p:nvSpPr>
        <p:spPr bwMode="auto">
          <a:xfrm>
            <a:off x="322585" y="2060848"/>
            <a:ext cx="8497887"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buFont typeface="Symbol" pitchFamily="18" charset="2"/>
              <a:buChar char="Þ"/>
            </a:pPr>
            <a:r>
              <a:rPr lang="fr-FR" altLang="fr-FR" dirty="0"/>
              <a:t> Normalisation dans le domaine de l'analyse par microfaisceaux (mesurage, paramètres, méthodes et matériaux de référence) qui utilise des électrons comme rayon incident et des ions ou des photons comme signal de détection.</a:t>
            </a:r>
          </a:p>
          <a:p>
            <a:pPr algn="just">
              <a:lnSpc>
                <a:spcPct val="120000"/>
              </a:lnSpc>
            </a:pPr>
            <a:endParaRPr lang="fr-FR" altLang="fr-FR" dirty="0"/>
          </a:p>
          <a:p>
            <a:pPr algn="just">
              <a:lnSpc>
                <a:spcPct val="120000"/>
              </a:lnSpc>
            </a:pPr>
            <a:r>
              <a:rPr lang="fr-FR" altLang="fr-FR" i="1" dirty="0"/>
              <a:t>Note: </a:t>
            </a:r>
            <a:r>
              <a:rPr lang="fr-FR" altLang="fr-FR" dirty="0"/>
              <a:t>L'objet consiste à analyser les caractéristiques de composition et de structure des matériaux solides. Le volume analysé fera généralement intervenir une profondeur jusqu'à 10 micromètres et une aire inférieure à 100 micromètres carrés. </a:t>
            </a:r>
          </a:p>
        </p:txBody>
      </p:sp>
      <p:sp>
        <p:nvSpPr>
          <p:cNvPr id="8" name="ZoneTexte 7"/>
          <p:cNvSpPr txBox="1"/>
          <p:nvPr/>
        </p:nvSpPr>
        <p:spPr>
          <a:xfrm>
            <a:off x="6923223" y="744959"/>
            <a:ext cx="1969257" cy="523220"/>
          </a:xfrm>
          <a:prstGeom prst="rect">
            <a:avLst/>
          </a:prstGeom>
          <a:noFill/>
        </p:spPr>
        <p:txBody>
          <a:bodyPr wrap="none" rtlCol="0">
            <a:spAutoFit/>
          </a:bodyPr>
          <a:lstStyle/>
          <a:p>
            <a:r>
              <a:rPr lang="fr-FR" sz="1400" i="1" dirty="0" smtClean="0"/>
              <a:t>(MEB, MET, Microsonde)</a:t>
            </a:r>
          </a:p>
          <a:p>
            <a:r>
              <a:rPr lang="fr-FR" sz="1400" i="1" dirty="0" smtClean="0"/>
              <a:t>(EDS, EBSD, SAED, WDS)</a:t>
            </a:r>
            <a:endParaRPr lang="fr-FR" sz="1400" i="1" dirty="0"/>
          </a:p>
        </p:txBody>
      </p:sp>
    </p:spTree>
    <p:extLst>
      <p:ext uri="{BB962C8B-B14F-4D97-AF65-F5344CB8AC3E}">
        <p14:creationId xmlns:p14="http://schemas.microsoft.com/office/powerpoint/2010/main" val="2436905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403648" y="188640"/>
            <a:ext cx="6511132" cy="6076604"/>
            <a:chOff x="1403648" y="188640"/>
            <a:chExt cx="6511132" cy="6076604"/>
          </a:xfrm>
        </p:grpSpPr>
        <p:pic>
          <p:nvPicPr>
            <p:cNvPr id="6" name="Picture 3" descr="\\y-netapp-1-c\14240700\Donnees\08-Soc. Sav et Congrès\08-01-Cetama GT21\Réunions\160923 - Paris\Pays P et 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8640"/>
              <a:ext cx="6511132" cy="60766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73365" y="3914774"/>
              <a:ext cx="341610" cy="24422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387927" y="3926681"/>
              <a:ext cx="341610" cy="24422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3" descr="\\y-netapp-1-c\14240700\Donnees\08-Soc. Sav et Congrès\08-01-Cetama GT21\Réunions\160923 - Paris\Pays P et O.JPG"/>
            <p:cNvPicPr>
              <a:picLocks noChangeAspect="1" noChangeArrowheads="1"/>
            </p:cNvPicPr>
            <p:nvPr/>
          </p:nvPicPr>
          <p:blipFill rotWithShape="1">
            <a:blip r:embed="rId2">
              <a:extLst>
                <a:ext uri="{28A0092B-C50C-407E-A947-70E740481C1C}">
                  <a14:useLocalDpi xmlns:a14="http://schemas.microsoft.com/office/drawing/2010/main" val="0"/>
                </a:ext>
              </a:extLst>
            </a:blip>
            <a:srcRect l="37250" t="65033" r="53924" b="32433"/>
            <a:stretch/>
          </p:blipFill>
          <p:spPr bwMode="auto">
            <a:xfrm>
              <a:off x="6163891" y="6107278"/>
              <a:ext cx="574675" cy="15400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851920" y="4133850"/>
              <a:ext cx="536724" cy="16430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341"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fr-FR" altLang="fr-FR">
                <a:solidFill>
                  <a:srgbClr val="666666"/>
                </a:solidFill>
              </a:rPr>
              <a:t>|  PAGE </a:t>
            </a:r>
            <a:fld id="{F00D7A8B-D4E1-4702-B011-680F2526E781}" type="slidenum">
              <a:rPr lang="fr-FR" altLang="fr-FR">
                <a:solidFill>
                  <a:srgbClr val="666666"/>
                </a:solidFill>
              </a:rPr>
              <a:pPr fontAlgn="base">
                <a:spcBef>
                  <a:spcPct val="0"/>
                </a:spcBef>
                <a:spcAft>
                  <a:spcPct val="0"/>
                </a:spcAft>
              </a:pPr>
              <a:t>9</a:t>
            </a:fld>
            <a:endParaRPr lang="fr-FR" altLang="fr-FR">
              <a:solidFill>
                <a:srgbClr val="666666"/>
              </a:solidFill>
            </a:endParaRPr>
          </a:p>
        </p:txBody>
      </p:sp>
      <p:sp>
        <p:nvSpPr>
          <p:cNvPr id="9" name="ZoneTexte 8"/>
          <p:cNvSpPr txBox="1"/>
          <p:nvPr/>
        </p:nvSpPr>
        <p:spPr>
          <a:xfrm>
            <a:off x="1043608" y="5157192"/>
            <a:ext cx="1917576" cy="646331"/>
          </a:xfrm>
          <a:prstGeom prst="rect">
            <a:avLst/>
          </a:prstGeom>
          <a:noFill/>
        </p:spPr>
        <p:txBody>
          <a:bodyPr wrap="none" rtlCol="0">
            <a:spAutoFit/>
          </a:bodyPr>
          <a:lstStyle/>
          <a:p>
            <a:r>
              <a:rPr lang="fr-FR" dirty="0" smtClean="0"/>
              <a:t>11 pays P</a:t>
            </a:r>
          </a:p>
          <a:p>
            <a:r>
              <a:rPr lang="fr-FR" dirty="0" smtClean="0"/>
              <a:t>12 pays O (France)</a:t>
            </a:r>
            <a:endParaRPr lang="fr-FR" dirty="0"/>
          </a:p>
        </p:txBody>
      </p:sp>
      <p:sp>
        <p:nvSpPr>
          <p:cNvPr id="10" name="Rectangle 9"/>
          <p:cNvSpPr/>
          <p:nvPr/>
        </p:nvSpPr>
        <p:spPr>
          <a:xfrm>
            <a:off x="1389146" y="2348880"/>
            <a:ext cx="708848" cy="215444"/>
          </a:xfrm>
          <a:prstGeom prst="rect">
            <a:avLst/>
          </a:prstGeom>
        </p:spPr>
        <p:txBody>
          <a:bodyPr wrap="none">
            <a:spAutoFit/>
          </a:bodyPr>
          <a:lstStyle/>
          <a:p>
            <a:r>
              <a:rPr lang="fr-FR" sz="800" dirty="0" smtClean="0"/>
              <a:t>Au 19/06/17</a:t>
            </a:r>
            <a:endParaRPr lang="fr-FR" sz="800" dirty="0"/>
          </a:p>
        </p:txBody>
      </p:sp>
    </p:spTree>
    <p:extLst>
      <p:ext uri="{BB962C8B-B14F-4D97-AF65-F5344CB8AC3E}">
        <p14:creationId xmlns:p14="http://schemas.microsoft.com/office/powerpoint/2010/main" val="2874195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1537</TotalTime>
  <Words>1168</Words>
  <Application>Microsoft Office PowerPoint</Application>
  <PresentationFormat>Affichage à l'écran (4:3)</PresentationFormat>
  <Paragraphs>217</Paragraphs>
  <Slides>24</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26" baseType="lpstr">
      <vt:lpstr>Thème Office</vt:lpstr>
      <vt:lpstr>Photo Editor Photo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commission française de normalisation AFNOR X21A</vt:lpstr>
      <vt:lpstr>La commission française de normalisation ANFONR X21A</vt:lpstr>
      <vt:lpstr>Evolution depuis 2013 / Projets en cours</vt:lpstr>
      <vt:lpstr>Evolution depuis 2013 / Projets en cours</vt:lpstr>
      <vt:lpstr>Evolution depuis 2013 / Projets en cours</vt:lpstr>
      <vt:lpstr>Nouveaux Projets depuis 2013</vt:lpstr>
      <vt:lpstr>Nouveaux Projets depuis 2013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Monique</dc:creator>
  <cp:lastModifiedBy>Jean-Louis LONGUET</cp:lastModifiedBy>
  <cp:revision>81</cp:revision>
  <cp:lastPrinted>2017-06-20T11:26:30Z</cp:lastPrinted>
  <dcterms:created xsi:type="dcterms:W3CDTF">2017-01-16T15:05:59Z</dcterms:created>
  <dcterms:modified xsi:type="dcterms:W3CDTF">2017-06-22T13:59:35Z</dcterms:modified>
</cp:coreProperties>
</file>