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1" r:id="rId3"/>
    <p:sldId id="262" r:id="rId4"/>
    <p:sldId id="263" r:id="rId5"/>
    <p:sldId id="264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8" r:id="rId23"/>
    <p:sldId id="289" r:id="rId24"/>
    <p:sldId id="290" r:id="rId25"/>
    <p:sldId id="291" r:id="rId26"/>
    <p:sldId id="292" r:id="rId27"/>
    <p:sldId id="309" r:id="rId28"/>
    <p:sldId id="294" r:id="rId29"/>
    <p:sldId id="295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99"/>
    <a:srgbClr val="0000FF"/>
    <a:srgbClr val="FFFFCC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8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171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2876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2876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2876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2876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dirty="0" smtClean="0"/>
              <a:t>- Attention car le fréon (interdit maintenant) durcit les polymères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28838" cy="463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B901A9-7CEE-4ADF-9C89-C2677DD7F2C5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423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62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cad=rja&amp;uact=8&amp;ved=0ahUKEwiZqNzUk8DUAhXBshQKHQLiAaoQjRwIBw&amp;url=http://www.hotel-dubarry-bordeaux.com/les-environs/&amp;psig=AFQjCNEGAadNoXyRsqpCUKaWGqghsM39_g&amp;ust=149762647462942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gif"/><Relationship Id="rId5" Type="http://schemas.openxmlformats.org/officeDocument/2006/relationships/hyperlink" Target="http://www.google.fr/url?sa=i&amp;rct=j&amp;q=&amp;esrc=s&amp;source=images&amp;cd=&amp;cad=rja&amp;uact=8&amp;ved=0ahUKEwj65NexlMDUAhUBOxQKHf5VCXgQjRwIBw&amp;url=http://www.forum-ecigarette.com/viewtopic.php?t%3D71828&amp;psig=AFQjCNHdyGZc-sBoVFQvRhnEgE9FAXcqZg&amp;ust=1497626689329235" TargetMode="External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CONTRÔLE ET MAINTENANCE DU MEB ET DU SYSTÈME EDS</a:t>
            </a: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Christine GENDARME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>
              <a:buClrTx/>
              <a:buFontTx/>
              <a:buNone/>
            </a:pPr>
            <a:r>
              <a:rPr lang="fr-FR" sz="2400" b="1" i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          Institut Jean Lamour </a:t>
            </a:r>
            <a:r>
              <a:rPr lang="fr-FR" sz="2400" b="1" i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-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 Université de Lorraine </a:t>
            </a:r>
          </a:p>
          <a:p>
            <a:pPr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                                           54 - Nancy</a:t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C20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A5 </a:t>
            </a:r>
            <a:r>
              <a:rPr lang="fr-FR" sz="2400" b="1" dirty="0">
                <a:latin typeface="Times New Roman" pitchFamily="16" charset="0"/>
              </a:rPr>
              <a:t>-</a:t>
            </a:r>
            <a:r>
              <a:rPr lang="fr-FR" sz="2400" b="1" dirty="0" smtClean="0">
                <a:latin typeface="Times New Roman" pitchFamily="16" charset="0"/>
              </a:rPr>
              <a:t> Détecteurs d’électrons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8313" y="764704"/>
            <a:ext cx="84248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problèmes possibles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BSE : traces de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pollution (à cause de sa position dans la chambre)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SE : vieillissement du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scintillateur (placé juste après la grille d’entrée)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 faire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- utiliser des échantillons de référence :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Cu poli pour SE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SnPb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poli pour BSE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toujours dans les mêmes conditions de HT, WD, courant, diaphragme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noter les valeurs de contraste et brillance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si évolution appeler les constructeurs</a:t>
            </a: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96" y="2060848"/>
            <a:ext cx="3960440" cy="248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 bwMode="auto">
          <a:xfrm flipH="1">
            <a:off x="3275856" y="1700808"/>
            <a:ext cx="1225860" cy="129614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8686591" y="6108121"/>
            <a:ext cx="413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A6 - </a:t>
            </a:r>
            <a:r>
              <a:rPr lang="fr-FR" sz="2400" b="1" dirty="0">
                <a:latin typeface="Times New Roman" pitchFamily="16" charset="0"/>
              </a:rPr>
              <a:t>R</a:t>
            </a:r>
            <a:r>
              <a:rPr lang="fr-FR" sz="2400" b="1" dirty="0" smtClean="0">
                <a:latin typeface="Times New Roman" pitchFamily="16" charset="0"/>
              </a:rPr>
              <a:t>ésolution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8313" y="652759"/>
            <a:ext cx="84772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ourquoi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critère le plus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« accrocheur »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lors de l’achat d’un MEB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mais critère le plus difficile à vérifier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- « mesurée » par les constructeurs dans des conditions très strictes (HT, I, WD….) 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omment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dépôt d’or sur du carbone puis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mesure entre le bord de 2 détails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(approximation)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mesure de la densité optique sur 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négatif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photographique entre 2 détails brillants : méthode plus précise mais plus difficile à mettre en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œuvre</a:t>
            </a:r>
            <a:endParaRPr lang="fr-FR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51" y="2714997"/>
            <a:ext cx="2739044" cy="25229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2818"/>
            <a:ext cx="2739044" cy="25229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793" y="5249797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image SE : 1,2 nm à 30 kV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image BSE : 2,5 nm à 30 kV	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65588" y="61653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A7 - </a:t>
            </a:r>
            <a:r>
              <a:rPr lang="fr-FR" sz="2400" b="1" dirty="0">
                <a:latin typeface="Times New Roman" pitchFamily="16" charset="0"/>
              </a:rPr>
              <a:t>G</a:t>
            </a:r>
            <a:r>
              <a:rPr lang="fr-FR" sz="2400" b="1" dirty="0" smtClean="0">
                <a:latin typeface="Times New Roman" pitchFamily="16" charset="0"/>
              </a:rPr>
              <a:t>randissements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4664" y="836712"/>
            <a:ext cx="83521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Cf. norme ISO 16700 (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2004 puis 2016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 lignes directrices pour l’étalonnage du grandissement d’images »</a:t>
            </a: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échantillon utilisé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 pour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 &lt;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 : grille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 de 40 à 500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mailles/cm)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pour 2 000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 G &lt; 50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réseau croisé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étalon certifié (démarche qualité)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vérifications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erreurs les plus importantes : à basse HT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 à grande WD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à faible G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mesures à faire en X et en Y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calibration à vérifier pour chaque valeur de 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HT, avec un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échantillon à plat, sans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rotation du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faisceau, à la position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eucentrique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à faire aussi sur le système EDS (profil en ligne, mosaïques…)</a:t>
            </a: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erreur admissible : ±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à 10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MEB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 APPAREIL DE METROLOGIE</a:t>
            </a:r>
          </a:p>
          <a:p>
            <a:pPr algn="ctr"/>
            <a:endParaRPr lang="fr-FR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854957" y="5715309"/>
            <a:ext cx="5472608" cy="504056"/>
            <a:chOff x="1835696" y="5589240"/>
            <a:chExt cx="5472608" cy="504056"/>
          </a:xfrm>
        </p:grpSpPr>
        <p:sp>
          <p:nvSpPr>
            <p:cNvPr id="3" name="Rectangle 2"/>
            <p:cNvSpPr/>
            <p:nvPr/>
          </p:nvSpPr>
          <p:spPr bwMode="auto">
            <a:xfrm>
              <a:off x="1835696" y="5589240"/>
              <a:ext cx="5472608" cy="504056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endParaRPr>
            </a:p>
          </p:txBody>
        </p:sp>
        <p:sp>
          <p:nvSpPr>
            <p:cNvPr id="5" name="Différent de 4"/>
            <p:cNvSpPr/>
            <p:nvPr/>
          </p:nvSpPr>
          <p:spPr bwMode="auto">
            <a:xfrm>
              <a:off x="2915816" y="5733256"/>
              <a:ext cx="360040" cy="266328"/>
            </a:xfrm>
            <a:prstGeom prst="mathNotEqual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SimSun" charset="-122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clemen13\AppData\Local\Microsoft\Windows\Temporary Internet Files\Content.IE5\TLY2MS7K\MC9003256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584176" cy="104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03949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9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9130" y="3515041"/>
            <a:ext cx="35283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grille MET à G = 150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(pas de 123,7 µm) 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en X : 6 x 123,7 = 742,2 µm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Y: 5 x 123,7 = 618,5 µm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32040" y="4930813"/>
            <a:ext cx="37444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réseau croisé à G = 3 500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(pas de 12,5 µm) 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en X : 10 x 12,5 = 125 µm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Y : 8 x 12,5 = 100 µm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48" y="2015578"/>
            <a:ext cx="3840000" cy="288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635580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A8 - </a:t>
            </a:r>
            <a:r>
              <a:rPr lang="fr-FR" sz="2400" b="1" dirty="0">
                <a:latin typeface="Times New Roman" pitchFamily="16" charset="0"/>
              </a:rPr>
              <a:t>D</a:t>
            </a:r>
            <a:r>
              <a:rPr lang="fr-FR" sz="2400" b="1" dirty="0" smtClean="0">
                <a:latin typeface="Times New Roman" pitchFamily="16" charset="0"/>
              </a:rPr>
              <a:t>istorsions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8313" y="762377"/>
            <a:ext cx="84327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les carrés situés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bord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l’image doivent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avoir les mêmes dimensions que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carré du centre</a:t>
            </a:r>
          </a:p>
          <a:p>
            <a:pPr lvl="0"/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types de distorsions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/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- au centre de l’écran : transformation du carré en losange</a:t>
            </a:r>
          </a:p>
          <a:p>
            <a:pPr lvl="0"/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sur les bords de l’image : courbure des lignes droites</a:t>
            </a:r>
          </a:p>
          <a:p>
            <a:pPr lvl="0"/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         D = 100 x [b-0,5(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b+c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)] / 0,5(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b+c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								b : mesure sur les bords							c : mesure au centre</a:t>
            </a:r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lvl="0" algn="ctr"/>
            <a:endParaRPr lang="fr-FR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	D = 0,6 %</a:t>
            </a:r>
            <a:r>
              <a:rPr lang="fr-F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 distorsion doit rester &lt; à 3%</a:t>
            </a:r>
          </a:p>
          <a:p>
            <a:pPr lvl="0"/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59" y="4437112"/>
            <a:ext cx="626596" cy="62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622532" y="3068960"/>
            <a:ext cx="3312368" cy="64807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455904" cy="25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A9 - </a:t>
            </a:r>
            <a:r>
              <a:rPr lang="fr-FR" sz="2400" b="1" dirty="0">
                <a:latin typeface="Times New Roman" pitchFamily="16" charset="0"/>
              </a:rPr>
              <a:t>S</a:t>
            </a:r>
            <a:r>
              <a:rPr lang="fr-FR" sz="2400" b="1" dirty="0" smtClean="0">
                <a:latin typeface="Times New Roman" pitchFamily="16" charset="0"/>
              </a:rPr>
              <a:t>tabilité de l’image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4664" y="764704"/>
            <a:ext cx="83521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ourquoi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 est-ce important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	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éviter des images floues à cause de la dérive (mécanique, électronique...)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important pour la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microanalyse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cas de l’analyse en pointé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comment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- échantillon conducteur ou rendu conducteur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- image à fort G (&gt; 20 000)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- attendre un temps de stabilisation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- prendre une image à t = 0 min puis t = 5 min puis t = 15 min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- mesurer la dérive dans les deux directions (sans rien modifier entre les mesures)</a:t>
            </a:r>
          </a:p>
          <a:p>
            <a:endParaRPr lang="fr-FR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causes d’une dérive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- environnement du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microscope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(variation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température eau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refroidissement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climatisation de la salle…)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- défaut de mise à la masse de la platine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- instabilité des composants électroniques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- champs électromagnétiques extérieurs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- échantillon non conducteur ou pas à la masse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- perturbations mécaniques extérieures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04448" y="6165304"/>
            <a:ext cx="521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clemen13\AppData\Local\Microsoft\Windows\Temporary Internet Files\Content.IE5\E86PS6FL\MC9003206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15853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04448" y="6165304"/>
            <a:ext cx="521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578" y="2762678"/>
            <a:ext cx="3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t = 0 min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96090" y="4225314"/>
            <a:ext cx="3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t = 5 min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21074" y="5980638"/>
            <a:ext cx="3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t = 15 min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472514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exemple de spécifications constructeurs : 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10 nm/min (dérive courte)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2 nm/min sur 8h (dérive longue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FR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acceptable jusqu’à 250 nm en 15 minutes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95936" y="188640"/>
            <a:ext cx="3024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 de dérive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(mesure à faire en X et en Y)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9956"/>
            <a:ext cx="3360000" cy="25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90" y="1705314"/>
            <a:ext cx="3360000" cy="252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74" y="3437018"/>
            <a:ext cx="3360000" cy="252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107504" y="5805264"/>
            <a:ext cx="4176464" cy="360040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9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A10 - Courant de sonde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8312" y="1022091"/>
            <a:ext cx="8352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ourquoi le mesurer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en imagerie : on peut avoir des variations du signal lors de l’acquisition de l’image		lignes horizontales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changement contraste/brillance entre début et fin de l’image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en EDS : nécessité d’avoir un courant stable pour la quantification avec témoins</a:t>
            </a: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procédé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mesure indirecte : suivi intensité raie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CuK</a:t>
            </a:r>
            <a:r>
              <a:rPr lang="fr-FR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(EDS)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mesure directe : cage de Faraday + pico-ampèremètre</a:t>
            </a: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Christine\AppData\Local\Microsoft\Windows\Temporary Internet Files\Content.IE5\JZSCOWW0\MC9002172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05064"/>
            <a:ext cx="1506931" cy="180868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604448" y="6165304"/>
            <a:ext cx="521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1772816"/>
            <a:ext cx="6624736" cy="216982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CONTRÔLE ET MAINTENANCE</a:t>
            </a:r>
          </a:p>
          <a:p>
            <a:pPr algn="ctr">
              <a:spcBef>
                <a:spcPts val="600"/>
              </a:spcBef>
            </a:pP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 SYSTÈME EDS</a:t>
            </a:r>
          </a:p>
          <a:p>
            <a:pPr algn="ctr"/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037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Partie B - Contrôle </a:t>
            </a:r>
            <a:r>
              <a:rPr lang="fr-FR" sz="2400" b="1" dirty="0">
                <a:latin typeface="Times New Roman" pitchFamily="16" charset="0"/>
              </a:rPr>
              <a:t>et maintenance du système EDS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7544" y="692696"/>
            <a:ext cx="8424936" cy="391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B1 </a:t>
            </a:r>
            <a:r>
              <a:rPr lang="fr-FR" dirty="0">
                <a:latin typeface="Times New Roman" pitchFamily="16" charset="0"/>
              </a:rPr>
              <a:t>- </a:t>
            </a:r>
            <a:r>
              <a:rPr lang="fr-FR" dirty="0" smtClean="0">
                <a:latin typeface="Times New Roman" pitchFamily="16" charset="0"/>
              </a:rPr>
              <a:t>Isolation </a:t>
            </a:r>
            <a:r>
              <a:rPr lang="fr-FR" dirty="0" smtClean="0">
                <a:latin typeface="Times New Roman" pitchFamily="16" charset="0"/>
              </a:rPr>
              <a:t>électrique du détecteur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B2 - Test de la chaîne </a:t>
            </a:r>
            <a:r>
              <a:rPr lang="fr-FR" dirty="0">
                <a:latin typeface="Times New Roman" pitchFamily="16" charset="0"/>
              </a:rPr>
              <a:t>de comptage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B3 - </a:t>
            </a:r>
            <a:r>
              <a:rPr lang="fr-FR" dirty="0">
                <a:latin typeface="Times New Roman" pitchFamily="16" charset="0"/>
              </a:rPr>
              <a:t>P</a:t>
            </a:r>
            <a:r>
              <a:rPr lang="fr-FR" dirty="0" smtClean="0">
                <a:latin typeface="Times New Roman" pitchFamily="16" charset="0"/>
              </a:rPr>
              <a:t>ollution </a:t>
            </a:r>
            <a:r>
              <a:rPr lang="fr-FR" dirty="0">
                <a:latin typeface="Times New Roman" pitchFamily="16" charset="0"/>
              </a:rPr>
              <a:t>de la fenêtre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B4 - Présence de glace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B5 </a:t>
            </a:r>
            <a:r>
              <a:rPr lang="fr-FR" dirty="0" smtClean="0">
                <a:latin typeface="Times New Roman" pitchFamily="16" charset="0"/>
              </a:rPr>
              <a:t>- </a:t>
            </a:r>
            <a:r>
              <a:rPr lang="fr-FR" dirty="0" smtClean="0">
                <a:latin typeface="Times New Roman" pitchFamily="16" charset="0"/>
              </a:rPr>
              <a:t>Résolution du détecteur 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B6 - Forme des pics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B7 - </a:t>
            </a:r>
            <a:r>
              <a:rPr lang="fr-FR" dirty="0">
                <a:latin typeface="Times New Roman" pitchFamily="16" charset="0"/>
              </a:rPr>
              <a:t>C</a:t>
            </a:r>
            <a:r>
              <a:rPr lang="fr-FR" dirty="0" smtClean="0">
                <a:latin typeface="Times New Roman" pitchFamily="16" charset="0"/>
              </a:rPr>
              <a:t>onsommation </a:t>
            </a:r>
            <a:r>
              <a:rPr lang="fr-FR" dirty="0">
                <a:latin typeface="Times New Roman" pitchFamily="16" charset="0"/>
              </a:rPr>
              <a:t>en azote liquide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B8 - Température </a:t>
            </a:r>
            <a:r>
              <a:rPr lang="fr-FR" dirty="0">
                <a:latin typeface="Times New Roman" pitchFamily="16" charset="0"/>
              </a:rPr>
              <a:t>du détecteur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B9 - Calibration en énergie</a:t>
            </a:r>
            <a:endParaRPr lang="fr-FR" dirty="0">
              <a:latin typeface="Times New Roman" pitchFamily="1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57338"/>
            <a:ext cx="1238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74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692696"/>
            <a:ext cx="842493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fr-FR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contrôle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c’est une action de vérification, d’inspection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donc action essentiellement préventive</a:t>
            </a: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fr-FR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maintenance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c’est le maintien d’un matériel technique en état de fonctionnement </a:t>
            </a: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donc action essentiellement curative</a:t>
            </a:r>
          </a:p>
          <a:p>
            <a:pPr algn="just">
              <a:spcBef>
                <a:spcPts val="600"/>
              </a:spcBef>
            </a:pP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faut donc :	- contrôler les appareils lors de leur réception</a:t>
            </a:r>
          </a:p>
          <a:p>
            <a:pPr algn="just"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puis les vérifier régulièrement</a:t>
            </a:r>
          </a:p>
          <a:p>
            <a:pPr algn="just">
              <a:spcBef>
                <a:spcPts val="600"/>
              </a:spcBef>
            </a:pP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Si anomalie détectée : mener les actions nécessaires au rétablissement du bon 				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fonctionnement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95536" y="188640"/>
            <a:ext cx="8424862" cy="46037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Quelques définitions….</a:t>
            </a:r>
            <a:endParaRPr lang="fr-FR" sz="2400" b="1" dirty="0">
              <a:latin typeface="Times New Roman" pitchFamily="16" charset="0"/>
            </a:endParaRPr>
          </a:p>
        </p:txBody>
      </p:sp>
      <p:cxnSp>
        <p:nvCxnSpPr>
          <p:cNvPr id="6" name="Connecteur en angle 5"/>
          <p:cNvCxnSpPr/>
          <p:nvPr/>
        </p:nvCxnSpPr>
        <p:spPr bwMode="auto">
          <a:xfrm>
            <a:off x="1979712" y="1700808"/>
            <a:ext cx="504056" cy="288032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cteur en angle 6"/>
          <p:cNvCxnSpPr/>
          <p:nvPr/>
        </p:nvCxnSpPr>
        <p:spPr bwMode="auto">
          <a:xfrm>
            <a:off x="1979712" y="3429000"/>
            <a:ext cx="504056" cy="288032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8765588" y="61653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11560" y="5229200"/>
            <a:ext cx="647700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B1 </a:t>
            </a:r>
            <a:r>
              <a:rPr lang="fr-FR" sz="2400" b="1" dirty="0">
                <a:latin typeface="Times New Roman" pitchFamily="16" charset="0"/>
              </a:rPr>
              <a:t>- </a:t>
            </a:r>
            <a:r>
              <a:rPr lang="fr-FR" sz="2400" b="1" dirty="0" smtClean="0">
                <a:latin typeface="Times New Roman" pitchFamily="16" charset="0"/>
              </a:rPr>
              <a:t>Isolation </a:t>
            </a:r>
            <a:r>
              <a:rPr lang="fr-FR" sz="2400" b="1" dirty="0">
                <a:latin typeface="Times New Roman" pitchFamily="16" charset="0"/>
              </a:rPr>
              <a:t>électrique du détecteur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76106" y="715478"/>
            <a:ext cx="8424936" cy="544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u="sng" dirty="0">
                <a:solidFill>
                  <a:srgbClr val="000000"/>
                </a:solidFill>
                <a:latin typeface="Times New Roman" pitchFamily="16" charset="0"/>
              </a:rPr>
              <a:t>symptômes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 :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-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déformation des pics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-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perte importante de résolution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-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augmentation du bruit électronique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sur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le spectre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endParaRPr lang="fr-FR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u="sng" dirty="0">
                <a:solidFill>
                  <a:srgbClr val="000000"/>
                </a:solidFill>
                <a:latin typeface="Times New Roman" pitchFamily="16" charset="0"/>
              </a:rPr>
              <a:t>vérification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 :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parfaite isolation électrique entre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détecteur et colonne du MEB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endParaRPr lang="fr-FR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u="sng" dirty="0" smtClean="0">
                <a:solidFill>
                  <a:srgbClr val="000000"/>
                </a:solidFill>
                <a:latin typeface="Times New Roman" pitchFamily="16" charset="0"/>
              </a:rPr>
              <a:t>procédé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:	-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arrêt de l’électronique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-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débrancher physiquement le détecteur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-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faire une mesure de l’impédance entre la masse du détecteur et la 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	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 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masse du MEB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endParaRPr lang="fr-FR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			</a:t>
            </a:r>
            <a:r>
              <a:rPr lang="fr-FR" b="1" dirty="0" smtClean="0">
                <a:solidFill>
                  <a:srgbClr val="FF0000"/>
                </a:solidFill>
                <a:latin typeface="Times New Roman" pitchFamily="16" charset="0"/>
              </a:rPr>
              <a:t>impédance </a:t>
            </a:r>
            <a:r>
              <a:rPr lang="fr-FR" b="1" dirty="0">
                <a:solidFill>
                  <a:srgbClr val="FF0000"/>
                </a:solidFill>
                <a:latin typeface="Times New Roman" pitchFamily="16" charset="0"/>
              </a:rPr>
              <a:t>&gt; 20 M</a:t>
            </a:r>
            <a:r>
              <a:rPr lang="el-GR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Ω</a:t>
            </a:r>
            <a:r>
              <a:rPr lang="fr-FR" b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endParaRPr lang="fr-FR" b="1" dirty="0">
              <a:solidFill>
                <a:srgbClr val="FF0000"/>
              </a:solidFill>
              <a:latin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endParaRPr lang="fr-FR" b="1" dirty="0">
              <a:solidFill>
                <a:srgbClr val="FF0000"/>
              </a:solidFill>
              <a:latin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endParaRPr lang="fr-FR" b="1" dirty="0">
              <a:solidFill>
                <a:srgbClr val="FF0000"/>
              </a:solidFill>
              <a:latin typeface="Times New Roman" pitchFamily="1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28" y="980728"/>
            <a:ext cx="100965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2366814" y="4822428"/>
            <a:ext cx="3097709" cy="485775"/>
            <a:chOff x="2339752" y="4941168"/>
            <a:chExt cx="3097709" cy="485775"/>
          </a:xfrm>
        </p:grpSpPr>
        <p:sp>
          <p:nvSpPr>
            <p:cNvPr id="21508" name="AutoShape 4"/>
            <p:cNvSpPr>
              <a:spLocks noChangeArrowheads="1"/>
            </p:cNvSpPr>
            <p:nvPr/>
          </p:nvSpPr>
          <p:spPr bwMode="auto">
            <a:xfrm>
              <a:off x="2339752" y="4941168"/>
              <a:ext cx="647700" cy="485775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3203848" y="5013176"/>
              <a:ext cx="2233613" cy="358775"/>
            </a:xfrm>
            <a:prstGeom prst="rect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1087438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B2 - Test de la chaîne </a:t>
            </a:r>
            <a:r>
              <a:rPr lang="fr-FR" sz="2400" b="1" dirty="0">
                <a:latin typeface="Times New Roman" pitchFamily="16" charset="0"/>
              </a:rPr>
              <a:t>de comptage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67544" y="859317"/>
            <a:ext cx="8424936" cy="574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u="sng" dirty="0" smtClean="0">
                <a:latin typeface="Times New Roman" pitchFamily="16" charset="0"/>
              </a:rPr>
              <a:t>but</a:t>
            </a:r>
            <a:r>
              <a:rPr lang="fr-FR" dirty="0" smtClean="0">
                <a:latin typeface="Times New Roman" pitchFamily="16" charset="0"/>
              </a:rPr>
              <a:t> : </a:t>
            </a:r>
            <a:r>
              <a:rPr lang="fr-FR" dirty="0">
                <a:latin typeface="Times New Roman" pitchFamily="16" charset="0"/>
              </a:rPr>
              <a:t>faire apparaître tous les défauts de la chaîne de </a:t>
            </a:r>
            <a:r>
              <a:rPr lang="fr-FR" dirty="0" smtClean="0">
                <a:latin typeface="Times New Roman" pitchFamily="16" charset="0"/>
              </a:rPr>
              <a:t>comptage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u="sng" dirty="0" smtClean="0">
                <a:latin typeface="Times New Roman" pitchFamily="16" charset="0"/>
              </a:rPr>
              <a:t>procédé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dirty="0">
                <a:latin typeface="Times New Roman" pitchFamily="16" charset="0"/>
              </a:rPr>
              <a:t>: </a:t>
            </a:r>
            <a:r>
              <a:rPr lang="fr-FR" dirty="0" smtClean="0">
                <a:latin typeface="Times New Roman" pitchFamily="16" charset="0"/>
              </a:rPr>
              <a:t>	- </a:t>
            </a:r>
            <a:r>
              <a:rPr lang="fr-FR" dirty="0">
                <a:latin typeface="Times New Roman" pitchFamily="16" charset="0"/>
              </a:rPr>
              <a:t>constante de temps la plus grande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		- </a:t>
            </a:r>
            <a:r>
              <a:rPr lang="fr-FR" dirty="0">
                <a:latin typeface="Times New Roman" pitchFamily="16" charset="0"/>
              </a:rPr>
              <a:t>augmenter le courant pour DT </a:t>
            </a:r>
            <a:r>
              <a:rPr lang="fr-FR" dirty="0" smtClean="0">
                <a:latin typeface="Times New Roman" pitchFamily="16" charset="0"/>
              </a:rPr>
              <a:t>&gt;</a:t>
            </a:r>
            <a:r>
              <a:rPr lang="fr-FR" dirty="0">
                <a:latin typeface="Times New Roman" pitchFamily="16" charset="0"/>
              </a:rPr>
              <a:t> </a:t>
            </a:r>
            <a:r>
              <a:rPr lang="fr-FR" dirty="0" smtClean="0">
                <a:latin typeface="Times New Roman" pitchFamily="16" charset="0"/>
              </a:rPr>
              <a:t>70%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		</a:t>
            </a:r>
            <a:r>
              <a:rPr lang="fr-FR" dirty="0" smtClean="0">
                <a:latin typeface="Times New Roman" pitchFamily="16" charset="0"/>
              </a:rPr>
              <a:t>				</a:t>
            </a:r>
            <a:r>
              <a:rPr lang="fr-FR" b="1" dirty="0" smtClean="0">
                <a:solidFill>
                  <a:srgbClr val="FF0000"/>
                </a:solidFill>
                <a:latin typeface="Times New Roman" pitchFamily="16" charset="0"/>
              </a:rPr>
              <a:t>déformations </a:t>
            </a:r>
            <a:r>
              <a:rPr lang="fr-FR" b="1" dirty="0">
                <a:solidFill>
                  <a:srgbClr val="FF0000"/>
                </a:solidFill>
                <a:latin typeface="Times New Roman" pitchFamily="16" charset="0"/>
              </a:rPr>
              <a:t>du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6" charset="0"/>
              </a:rPr>
              <a:t>spectre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b="1" dirty="0">
              <a:solidFill>
                <a:srgbClr val="FF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		</a:t>
            </a:r>
            <a:r>
              <a:rPr lang="fr-FR" dirty="0" smtClean="0">
                <a:latin typeface="Times New Roman" pitchFamily="16" charset="0"/>
              </a:rPr>
              <a:t>			→ </a:t>
            </a:r>
            <a:r>
              <a:rPr lang="fr-FR" dirty="0">
                <a:latin typeface="Times New Roman" pitchFamily="16" charset="0"/>
              </a:rPr>
              <a:t>mauvaise séparation des raies (vitesse de réponse)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	</a:t>
            </a:r>
            <a:r>
              <a:rPr lang="fr-FR" dirty="0" smtClean="0">
                <a:latin typeface="Times New Roman" pitchFamily="16" charset="0"/>
              </a:rPr>
              <a:t>		</a:t>
            </a: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→ </a:t>
            </a:r>
            <a:r>
              <a:rPr lang="fr-FR" dirty="0">
                <a:latin typeface="Times New Roman" pitchFamily="16" charset="0"/>
              </a:rPr>
              <a:t>élargissement pic zéro (bruit électronique)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	</a:t>
            </a:r>
            <a:r>
              <a:rPr lang="fr-FR" dirty="0" smtClean="0">
                <a:latin typeface="Times New Roman" pitchFamily="16" charset="0"/>
              </a:rPr>
              <a:t>		</a:t>
            </a: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→ </a:t>
            </a:r>
            <a:r>
              <a:rPr lang="fr-FR" dirty="0">
                <a:latin typeface="Times New Roman" pitchFamily="16" charset="0"/>
              </a:rPr>
              <a:t>pic somme (rejet d’empilement)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	</a:t>
            </a:r>
            <a:r>
              <a:rPr lang="fr-FR" dirty="0" smtClean="0">
                <a:latin typeface="Times New Roman" pitchFamily="16" charset="0"/>
              </a:rPr>
              <a:t>		</a:t>
            </a: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→ déformation de la base du pic du côté </a:t>
            </a:r>
            <a:r>
              <a:rPr lang="fr-FR" dirty="0">
                <a:latin typeface="Times New Roman" pitchFamily="16" charset="0"/>
              </a:rPr>
              <a:t>basse </a:t>
            </a:r>
            <a:r>
              <a:rPr lang="fr-FR" dirty="0" smtClean="0">
                <a:latin typeface="Times New Roman" pitchFamily="16" charset="0"/>
              </a:rPr>
              <a:t>énergie </a:t>
            </a:r>
            <a:r>
              <a:rPr lang="fr-FR" dirty="0">
                <a:latin typeface="Times New Roman" pitchFamily="16" charset="0"/>
              </a:rPr>
              <a:t>(défaut </a:t>
            </a:r>
            <a:r>
              <a:rPr lang="fr-FR" dirty="0" smtClean="0">
                <a:latin typeface="Times New Roman" pitchFamily="16" charset="0"/>
              </a:rPr>
              <a:t>de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				 </a:t>
            </a:r>
            <a:r>
              <a:rPr lang="fr-FR" dirty="0">
                <a:latin typeface="Times New Roman" pitchFamily="16" charset="0"/>
              </a:rPr>
              <a:t>collection de charge )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b="1" dirty="0">
                <a:solidFill>
                  <a:srgbClr val="0000FF"/>
                </a:solidFill>
                <a:latin typeface="Times New Roman" pitchFamily="16" charset="0"/>
              </a:rPr>
              <a:t>	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</a:rPr>
              <a:t>réglages à </a:t>
            </a:r>
            <a:r>
              <a:rPr lang="fr-FR" b="1" dirty="0">
                <a:solidFill>
                  <a:srgbClr val="0000FF"/>
                </a:solidFill>
                <a:latin typeface="Times New Roman" pitchFamily="16" charset="0"/>
              </a:rPr>
              <a:t>ajuster avec les fournisseurs</a:t>
            </a:r>
            <a:r>
              <a:rPr lang="fr-FR" dirty="0">
                <a:latin typeface="Times New Roman" pitchFamily="16" charset="0"/>
              </a:rPr>
              <a:t>	 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fr-FR" dirty="0">
              <a:latin typeface="Times New Roman" pitchFamily="1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fr-FR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267744" y="2888940"/>
            <a:ext cx="3456384" cy="504056"/>
            <a:chOff x="2267744" y="3068960"/>
            <a:chExt cx="3456384" cy="504056"/>
          </a:xfrm>
        </p:grpSpPr>
        <p:sp>
          <p:nvSpPr>
            <p:cNvPr id="34819" name="AutoShape 3"/>
            <p:cNvSpPr>
              <a:spLocks noChangeArrowheads="1"/>
            </p:cNvSpPr>
            <p:nvPr/>
          </p:nvSpPr>
          <p:spPr bwMode="auto">
            <a:xfrm>
              <a:off x="2267744" y="3068960"/>
              <a:ext cx="647700" cy="485775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131840" y="3140968"/>
              <a:ext cx="2592288" cy="43204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059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B3 - </a:t>
            </a:r>
            <a:r>
              <a:rPr lang="fr-FR" sz="2400" b="1" dirty="0">
                <a:latin typeface="Times New Roman" pitchFamily="16" charset="0"/>
              </a:rPr>
              <a:t>P</a:t>
            </a:r>
            <a:r>
              <a:rPr lang="fr-FR" sz="2400" b="1" dirty="0" smtClean="0">
                <a:latin typeface="Times New Roman" pitchFamily="16" charset="0"/>
              </a:rPr>
              <a:t>ollution </a:t>
            </a:r>
            <a:r>
              <a:rPr lang="fr-FR" sz="2400" b="1" dirty="0">
                <a:latin typeface="Times New Roman" pitchFamily="16" charset="0"/>
              </a:rPr>
              <a:t>de la fenêtre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2558153"/>
            <a:ext cx="948085" cy="94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38" y="5159176"/>
            <a:ext cx="731253" cy="11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313" y="804595"/>
            <a:ext cx="8352928" cy="418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u="sng" dirty="0" smtClean="0">
                <a:latin typeface="Times New Roman" pitchFamily="16" charset="0"/>
              </a:rPr>
              <a:t>procédé</a:t>
            </a:r>
            <a:r>
              <a:rPr lang="fr-FR" dirty="0" smtClean="0">
                <a:latin typeface="Times New Roman" pitchFamily="16" charset="0"/>
              </a:rPr>
              <a:t> : calcul de l’efficacité du détecteur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	- 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échantillon plan, poli et propre de Cu (ou Ni ou Ti)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			- suivi de l’</a:t>
            </a:r>
            <a:r>
              <a:rPr lang="fr-FR" dirty="0" smtClean="0">
                <a:latin typeface="Times New Roman" pitchFamily="16" charset="0"/>
              </a:rPr>
              <a:t>évolution </a:t>
            </a:r>
            <a:r>
              <a:rPr lang="fr-FR" dirty="0">
                <a:latin typeface="Times New Roman" pitchFamily="16" charset="0"/>
              </a:rPr>
              <a:t>du rapport raie L</a:t>
            </a:r>
            <a:r>
              <a:rPr lang="el-GR" baseline="-25000" dirty="0">
                <a:latin typeface="Times New Roman" pitchFamily="16" charset="0"/>
                <a:cs typeface="Times New Roman" pitchFamily="16" charset="0"/>
              </a:rPr>
              <a:t>α</a:t>
            </a:r>
            <a:r>
              <a:rPr lang="fr-FR" dirty="0">
                <a:latin typeface="Times New Roman" pitchFamily="16" charset="0"/>
              </a:rPr>
              <a:t> / raie K</a:t>
            </a:r>
            <a:r>
              <a:rPr lang="el-GR" baseline="-25000" dirty="0">
                <a:latin typeface="Times New Roman" pitchFamily="16" charset="0"/>
                <a:cs typeface="Times New Roman" pitchFamily="16" charset="0"/>
              </a:rPr>
              <a:t>α</a:t>
            </a:r>
            <a:r>
              <a:rPr lang="fr-FR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à 15 kV</a:t>
            </a:r>
            <a:endParaRPr lang="fr-FR" dirty="0"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  <a:cs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		- à </a:t>
            </a:r>
            <a:r>
              <a:rPr lang="fr-FR" dirty="0">
                <a:latin typeface="Times New Roman" pitchFamily="16" charset="0"/>
                <a:cs typeface="Times New Roman" pitchFamily="16" charset="0"/>
              </a:rPr>
              <a:t>l’installation de l’appareil +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fr-FR" dirty="0">
                <a:latin typeface="Times New Roman" pitchFamily="16" charset="0"/>
                <a:cs typeface="Times New Roman" pitchFamily="16" charset="0"/>
              </a:rPr>
              <a:t>après chaque intervention 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+ </a:t>
            </a:r>
            <a:r>
              <a:rPr lang="fr-FR" dirty="0">
                <a:latin typeface="Times New Roman" pitchFamily="16" charset="0"/>
                <a:cs typeface="Times New Roman" pitchFamily="16" charset="0"/>
              </a:rPr>
              <a:t>très 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régulièrement (si besoin)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fr-FR" u="sng" dirty="0">
                <a:latin typeface="Times New Roman" pitchFamily="16" charset="0"/>
                <a:cs typeface="Times New Roman" pitchFamily="16" charset="0"/>
              </a:rPr>
              <a:t>signal d’alerte</a:t>
            </a:r>
            <a:r>
              <a:rPr lang="fr-FR" dirty="0">
                <a:latin typeface="Times New Roman" pitchFamily="16" charset="0"/>
                <a:cs typeface="Times New Roman" pitchFamily="16" charset="0"/>
              </a:rPr>
              <a:t> :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b="1" dirty="0">
                <a:latin typeface="Times New Roman" pitchFamily="16" charset="0"/>
                <a:cs typeface="Times New Roman" pitchFamily="16" charset="0"/>
              </a:rPr>
              <a:t>	 		</a:t>
            </a:r>
            <a:r>
              <a:rPr lang="fr-FR" b="1" dirty="0" smtClean="0">
                <a:latin typeface="Times New Roman" pitchFamily="16" charset="0"/>
                <a:cs typeface="Times New Roman" pitchFamily="16" charset="0"/>
              </a:rPr>
              <a:t>				</a:t>
            </a:r>
            <a:r>
              <a:rPr lang="fr-FR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diminution </a:t>
            </a:r>
            <a:r>
              <a:rPr lang="fr-FR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du rapport L/K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  <a:cs typeface="Times New Roman" pitchFamily="16" charset="0"/>
              </a:rPr>
              <a:t>	</a:t>
            </a:r>
            <a:endParaRPr lang="fr-FR" dirty="0" smtClean="0"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  <a:cs typeface="Times New Roman" pitchFamily="16" charset="0"/>
              </a:rPr>
              <a:t>contamination </a:t>
            </a:r>
            <a:r>
              <a:rPr lang="fr-FR" b="1" dirty="0">
                <a:solidFill>
                  <a:srgbClr val="0000FF"/>
                </a:solidFill>
                <a:latin typeface="Times New Roman" pitchFamily="16" charset="0"/>
                <a:cs typeface="Times New Roman" pitchFamily="16" charset="0"/>
              </a:rPr>
              <a:t>de la fenêtre </a:t>
            </a:r>
            <a:r>
              <a:rPr lang="fr-FR" dirty="0">
                <a:latin typeface="Times New Roman" pitchFamily="16" charset="0"/>
                <a:cs typeface="Times New Roman" pitchFamily="16" charset="0"/>
              </a:rPr>
              <a:t>(absorption des rayonnements de faible énergie)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600"/>
              </a:spcBef>
              <a:buClrTx/>
            </a:pP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fr-FR" u="sng" dirty="0" smtClean="0">
                <a:latin typeface="Times New Roman" pitchFamily="16" charset="0"/>
                <a:cs typeface="Times New Roman" pitchFamily="16" charset="0"/>
              </a:rPr>
              <a:t>remède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 : nettoyage 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de la fenêtre (à faire par les constructeurs)</a:t>
            </a:r>
            <a:endParaRPr lang="fr-FR" dirty="0">
              <a:latin typeface="Times New Roman" pitchFamily="16" charset="0"/>
              <a:cs typeface="Times New Roman" pitchFamily="16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270890" y="3188191"/>
            <a:ext cx="3744392" cy="485775"/>
            <a:chOff x="1403648" y="3573016"/>
            <a:chExt cx="3744392" cy="485775"/>
          </a:xfrm>
        </p:grpSpPr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>
              <a:off x="1403648" y="3573016"/>
              <a:ext cx="647700" cy="485775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339752" y="3573016"/>
              <a:ext cx="2808288" cy="431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1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539750" y="333375"/>
            <a:ext cx="83534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fr-FR" sz="2000" b="1" u="sng" dirty="0">
                <a:latin typeface="Times New Roman" pitchFamily="16" charset="0"/>
              </a:rPr>
              <a:t>fenêtre non polluée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9552" y="764704"/>
            <a:ext cx="7848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- après maintenance sur le détecteur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5495925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3568" y="3645024"/>
            <a:ext cx="7848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- après 6 mois d’utilisation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55245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588224" y="1700808"/>
            <a:ext cx="2232025" cy="1201738"/>
          </a:xfrm>
          <a:prstGeom prst="rect">
            <a:avLst/>
          </a:prstGeom>
          <a:solidFill>
            <a:srgbClr val="CC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raie K = 148 025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raie L = 734 514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b="1" dirty="0">
                <a:latin typeface="Times New Roman" pitchFamily="16" charset="0"/>
              </a:rPr>
              <a:t>     </a:t>
            </a:r>
            <a:r>
              <a:rPr lang="fr-FR" b="1" dirty="0">
                <a:solidFill>
                  <a:srgbClr val="FF0000"/>
                </a:solidFill>
                <a:latin typeface="Times New Roman" pitchFamily="16" charset="0"/>
              </a:rPr>
              <a:t>L/K = 4,96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16216" y="4581128"/>
            <a:ext cx="2232025" cy="1201738"/>
          </a:xfrm>
          <a:prstGeom prst="rect">
            <a:avLst/>
          </a:prstGeom>
          <a:solidFill>
            <a:srgbClr val="CC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raie K = 90 024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raie L = 447 872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     </a:t>
            </a:r>
            <a:r>
              <a:rPr lang="fr-FR" b="1" dirty="0">
                <a:solidFill>
                  <a:srgbClr val="FF0000"/>
                </a:solidFill>
                <a:latin typeface="Times New Roman" pitchFamily="16" charset="0"/>
              </a:rPr>
              <a:t>L/K = 4,97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64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39750" y="333375"/>
            <a:ext cx="83534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fr-FR" sz="2000" b="1" u="sng" dirty="0">
                <a:latin typeface="Times New Roman" pitchFamily="16" charset="0"/>
              </a:rPr>
              <a:t>fenêtre polluée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11560" y="764704"/>
            <a:ext cx="7848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- après maintenance sur le détecteur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509587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3568" y="3645024"/>
            <a:ext cx="7848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- après 7 mois d’utilisation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509587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88224" y="1700808"/>
            <a:ext cx="2232025" cy="1201738"/>
          </a:xfrm>
          <a:prstGeom prst="rect">
            <a:avLst/>
          </a:prstGeom>
          <a:solidFill>
            <a:srgbClr val="CC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raie K = 358,1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raie L = 911,1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latin typeface="Times New Roman" pitchFamily="16" charset="0"/>
              </a:rPr>
              <a:t>     L/K = 2,54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588224" y="4581128"/>
            <a:ext cx="2232025" cy="1201738"/>
          </a:xfrm>
          <a:prstGeom prst="rect">
            <a:avLst/>
          </a:prstGeom>
          <a:solidFill>
            <a:srgbClr val="CC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raie K = 683,8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raie L = 589,2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latin typeface="Times New Roman" pitchFamily="16" charset="0"/>
              </a:rPr>
              <a:t>     L/K = 0,86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124744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043608" y="3983980"/>
            <a:ext cx="19442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495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B4 - Présence de glace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6180" y="659578"/>
            <a:ext cx="85603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dans quelle partie du détecteur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au fond du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dewar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moyennement grave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l’eau est contenue dans l’azote liquide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glace = isolant thermique qui augmente le gradient de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température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entre l’azote et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fond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dewar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(relié au détecteur)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moins bon refroidissement du détecteur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augmentation du bruit électronique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sur le cristal :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grave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film protecteur déposé sur la fenêtre 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devenir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poreux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présence d’eau dans l’air de la chambre qui vient geler sur le cristal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absorption des raies de faible énergie due à l’oxygène de la glace</a:t>
            </a: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problèmes engendrés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	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perte de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résolution (le vide se dégrade)</a:t>
            </a:r>
          </a:p>
          <a:p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- perte d’efficacité (absorption des raies de faible énergie)</a:t>
            </a: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remèdes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réchauffage du détecteur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(élimination de l’eau)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repompage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détecteur (canne et parois du cryostat)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31840" y="4493865"/>
            <a:ext cx="5904656" cy="72008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pic>
        <p:nvPicPr>
          <p:cNvPr id="6" name="Picture 7" descr="MCj029803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87671"/>
            <a:ext cx="63182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288" y="476250"/>
            <a:ext cx="864120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t> </a:t>
            </a:r>
            <a:r>
              <a:rPr lang="fr-FR" u="sng" dirty="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t>mise en évidence de glace sur le cristal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t> :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	</a:t>
            </a:r>
            <a:endParaRPr lang="fr-FR" dirty="0" smtClean="0">
              <a:solidFill>
                <a:srgbClr val="000000"/>
              </a:solidFill>
              <a:latin typeface="Times New Roman" pitchFamily="16" charset="0"/>
              <a:ea typeface="+mn-ea"/>
            </a:endParaRPr>
          </a:p>
          <a:p>
            <a:pPr defTabSz="914400">
              <a:spcBef>
                <a:spcPts val="600"/>
              </a:spcBef>
              <a:buClrTx/>
              <a:buSzTx/>
              <a:buFontTx/>
              <a:buNone/>
            </a:pP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t>	-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échantillon de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t>Cr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poli</a:t>
            </a:r>
          </a:p>
          <a:p>
            <a:pPr defTabSz="914400">
              <a:spcBef>
                <a:spcPts val="600"/>
              </a:spcBef>
              <a:buClrTx/>
              <a:buSzTx/>
              <a:buFontTx/>
              <a:buNone/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t>-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HT de 15 kV</a:t>
            </a:r>
          </a:p>
          <a:p>
            <a:pPr defTabSz="914400">
              <a:spcBef>
                <a:spcPts val="600"/>
              </a:spcBef>
              <a:buClrTx/>
              <a:buSzTx/>
              <a:buFontTx/>
              <a:buNone/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t>-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mesure du rapport L</a:t>
            </a:r>
            <a:r>
              <a:rPr lang="el-GR" baseline="-25000" dirty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α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 /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L</a:t>
            </a:r>
            <a:r>
              <a:rPr lang="fr-FR" baseline="-25000" dirty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l</a:t>
            </a:r>
            <a:endParaRPr lang="el-GR" baseline="-25000" dirty="0">
              <a:solidFill>
                <a:srgbClr val="000000"/>
              </a:solidFill>
              <a:latin typeface="Times New Roman" pitchFamily="16" charset="0"/>
              <a:ea typeface="+mn-ea"/>
              <a:cs typeface="Times New Roman" pitchFamily="16" charset="0"/>
            </a:endParaRPr>
          </a:p>
          <a:p>
            <a:pPr defTabSz="914400">
              <a:spcBef>
                <a:spcPts val="600"/>
              </a:spcBef>
              <a:buClrTx/>
              <a:buSzTx/>
              <a:buFontTx/>
              <a:buNone/>
            </a:pP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O(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K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ab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) = 543 eV</a:t>
            </a:r>
            <a:endParaRPr lang="el-GR" dirty="0" smtClean="0">
              <a:solidFill>
                <a:srgbClr val="000000"/>
              </a:solidFill>
              <a:latin typeface="Times New Roman" pitchFamily="16" charset="0"/>
              <a:ea typeface="+mn-ea"/>
            </a:endParaRPr>
          </a:p>
          <a:p>
            <a:pPr defTabSz="914400">
              <a:spcBef>
                <a:spcPts val="600"/>
              </a:spcBef>
              <a:buClrTx/>
              <a:buSzTx/>
              <a:buFontTx/>
              <a:buNone/>
            </a:pP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Cr(L</a:t>
            </a:r>
            <a:r>
              <a:rPr lang="el-GR" baseline="-25000" dirty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α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) =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572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eV 	      	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en présence de glace : 	raie L</a:t>
            </a:r>
            <a:r>
              <a:rPr lang="fr-FR" b="1" dirty="0" smtClean="0">
                <a:solidFill>
                  <a:srgbClr val="0000FF"/>
                </a:solidFill>
                <a:latin typeface="Symbol" pitchFamily="18" charset="2"/>
                <a:ea typeface="+mn-ea"/>
                <a:cs typeface="Times New Roman" pitchFamily="16" charset="0"/>
              </a:rPr>
              <a:t>a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très absorbée</a:t>
            </a:r>
            <a:endParaRPr lang="fr-FR" b="1" dirty="0">
              <a:solidFill>
                <a:srgbClr val="0000FF"/>
              </a:solidFill>
              <a:latin typeface="Times New Roman" pitchFamily="16" charset="0"/>
              <a:ea typeface="+mn-ea"/>
              <a:cs typeface="Times New Roman" pitchFamily="16" charset="0"/>
            </a:endParaRPr>
          </a:p>
          <a:p>
            <a:pPr defTabSz="914400">
              <a:spcBef>
                <a:spcPts val="600"/>
              </a:spcBef>
              <a:buClrTx/>
              <a:buSzTx/>
              <a:buFontTx/>
              <a:buNone/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Cr(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L</a:t>
            </a:r>
            <a:r>
              <a:rPr lang="fr-FR" baseline="-25000" dirty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l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) = 500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eV 					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raie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Ll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 pas affectée</a:t>
            </a:r>
            <a:endParaRPr lang="fr-FR" dirty="0" smtClean="0">
              <a:solidFill>
                <a:srgbClr val="000000"/>
              </a:solidFill>
              <a:latin typeface="Times New Roman" pitchFamily="16" charset="0"/>
              <a:ea typeface="+mn-ea"/>
              <a:cs typeface="Times New Roman" pitchFamily="1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858" y="2969240"/>
            <a:ext cx="8207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endParaRPr lang="fr-FR" dirty="0" smtClean="0">
              <a:solidFill>
                <a:srgbClr val="000000"/>
              </a:solidFill>
              <a:latin typeface="Times New Roman" pitchFamily="16" charset="0"/>
              <a:ea typeface="+mn-ea"/>
            </a:endParaRPr>
          </a:p>
          <a:p>
            <a:pPr>
              <a:spcBef>
                <a:spcPct val="50000"/>
              </a:spcBef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t> </a:t>
            </a:r>
            <a:r>
              <a:rPr lang="fr-FR" u="sng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échantillon sans glace sur le détecteur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 :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83568" y="3789040"/>
            <a:ext cx="5524500" cy="2447925"/>
            <a:chOff x="476" y="2478"/>
            <a:chExt cx="3480" cy="1542"/>
          </a:xfrm>
        </p:grpSpPr>
        <p:pic>
          <p:nvPicPr>
            <p:cNvPr id="8" name="Picture 9" descr="glace-n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478"/>
              <a:ext cx="3480" cy="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065" y="2801"/>
              <a:ext cx="54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b="1" dirty="0" smtClean="0">
                  <a:solidFill>
                    <a:srgbClr val="0000FF"/>
                  </a:solidFill>
                  <a:latin typeface="Times New Roman" pitchFamily="16" charset="0"/>
                  <a:ea typeface="+mn-ea"/>
                </a:rPr>
                <a:t>Cr(</a:t>
              </a:r>
              <a:r>
                <a:rPr lang="fr-FR" b="1" dirty="0" smtClean="0">
                  <a:solidFill>
                    <a:srgbClr val="0000FF"/>
                  </a:solidFill>
                  <a:latin typeface="Times New Roman" pitchFamily="16" charset="0"/>
                  <a:ea typeface="+mn-ea"/>
                </a:rPr>
                <a:t>L</a:t>
              </a:r>
              <a:r>
                <a:rPr lang="fr-FR" b="1" baseline="-25000" dirty="0" smtClean="0">
                  <a:solidFill>
                    <a:srgbClr val="0000FF"/>
                  </a:solidFill>
                  <a:latin typeface="Times New Roman" pitchFamily="16" charset="0"/>
                  <a:ea typeface="+mn-ea"/>
                  <a:cs typeface="Times New Roman" pitchFamily="16" charset="0"/>
                </a:rPr>
                <a:t>l</a:t>
              </a:r>
              <a:r>
                <a:rPr lang="fr-FR" b="1" dirty="0" smtClean="0">
                  <a:solidFill>
                    <a:srgbClr val="0000FF"/>
                  </a:solidFill>
                  <a:latin typeface="Times New Roman" pitchFamily="16" charset="0"/>
                  <a:ea typeface="+mn-ea"/>
                  <a:cs typeface="Times New Roman" pitchFamily="16" charset="0"/>
                </a:rPr>
                <a:t>)</a:t>
              </a:r>
              <a:endParaRPr lang="el-GR" b="1" dirty="0">
                <a:solidFill>
                  <a:srgbClr val="0000FF"/>
                </a:solidFill>
                <a:latin typeface="Times New Roman" pitchFamily="16" charset="0"/>
                <a:ea typeface="+mn-ea"/>
                <a:cs typeface="Times New Roman" pitchFamily="16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565" y="2677"/>
              <a:ext cx="6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b="1" dirty="0" smtClean="0">
                  <a:solidFill>
                    <a:srgbClr val="0000FF"/>
                  </a:solidFill>
                  <a:latin typeface="Times New Roman" pitchFamily="16" charset="0"/>
                  <a:ea typeface="+mn-ea"/>
                </a:rPr>
                <a:t>Cr(L</a:t>
              </a:r>
              <a:r>
                <a:rPr lang="el-GR" b="1" baseline="-25000" dirty="0" smtClean="0">
                  <a:solidFill>
                    <a:srgbClr val="0000FF"/>
                  </a:solidFill>
                  <a:latin typeface="Times New Roman" pitchFamily="16" charset="0"/>
                  <a:ea typeface="+mn-ea"/>
                  <a:cs typeface="Times New Roman" pitchFamily="16" charset="0"/>
                </a:rPr>
                <a:t>α</a:t>
              </a:r>
              <a:r>
                <a:rPr lang="fr-FR" b="1" dirty="0" smtClean="0">
                  <a:solidFill>
                    <a:srgbClr val="0000FF"/>
                  </a:solidFill>
                  <a:latin typeface="Times New Roman" pitchFamily="16" charset="0"/>
                  <a:ea typeface="+mn-ea"/>
                  <a:cs typeface="Times New Roman" pitchFamily="16" charset="0"/>
                </a:rPr>
                <a:t>)</a:t>
              </a:r>
              <a:endParaRPr lang="el-GR" b="1" dirty="0">
                <a:solidFill>
                  <a:srgbClr val="0000FF"/>
                </a:solidFill>
                <a:latin typeface="Times New Roman" pitchFamily="16" charset="0"/>
                <a:ea typeface="+mn-ea"/>
                <a:cs typeface="Times New Roman" pitchFamily="16" charset="0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610" y="2614"/>
              <a:ext cx="0" cy="14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>
                <a:buClrTx/>
                <a:buSzTx/>
                <a:buFontTx/>
                <a:buNone/>
              </a:pPr>
              <a:endParaRPr lang="fr-FR" sz="2400" dirty="0">
                <a:solidFill>
                  <a:srgbClr val="000000"/>
                </a:solidFill>
                <a:latin typeface="Times New Roman" pitchFamily="16" charset="0"/>
                <a:ea typeface="+mn-ea"/>
              </a:endParaRP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020" y="2568"/>
              <a:ext cx="5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dirty="0" smtClean="0">
                  <a:solidFill>
                    <a:srgbClr val="FF0000"/>
                  </a:solidFill>
                  <a:latin typeface="Times New Roman" pitchFamily="16" charset="0"/>
                  <a:ea typeface="+mn-ea"/>
                </a:rPr>
                <a:t>O(</a:t>
              </a:r>
              <a:r>
                <a:rPr lang="fr-FR" dirty="0" smtClean="0">
                  <a:solidFill>
                    <a:srgbClr val="FF0000"/>
                  </a:solidFill>
                  <a:latin typeface="Times New Roman" pitchFamily="16" charset="0"/>
                  <a:ea typeface="+mn-ea"/>
                </a:rPr>
                <a:t>K</a:t>
              </a:r>
              <a:r>
                <a:rPr lang="fr-FR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ab</a:t>
              </a:r>
              <a:r>
                <a:rPr lang="fr-FR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)</a:t>
              </a:r>
              <a:endParaRPr lang="fr-FR" dirty="0">
                <a:solidFill>
                  <a:srgbClr val="FF0000"/>
                </a:solidFill>
                <a:latin typeface="Symbol" pitchFamily="16" charset="2"/>
                <a:ea typeface="+mn-ea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44208" y="4293096"/>
            <a:ext cx="2232025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fr-FR" b="1" dirty="0">
                <a:solidFill>
                  <a:srgbClr val="FF0000"/>
                </a:solidFill>
                <a:latin typeface="Times New Roman" pitchFamily="16" charset="0"/>
                <a:ea typeface="+mn-ea"/>
              </a:rPr>
              <a:t>L</a:t>
            </a:r>
            <a:r>
              <a:rPr lang="el-GR" b="1" baseline="-25000" dirty="0">
                <a:solidFill>
                  <a:srgbClr val="FF0000"/>
                </a:solidFill>
                <a:latin typeface="Times New Roman" pitchFamily="16" charset="0"/>
                <a:ea typeface="+mn-ea"/>
              </a:rPr>
              <a:t>α</a:t>
            </a:r>
            <a:r>
              <a:rPr lang="fr-FR" b="1" dirty="0">
                <a:solidFill>
                  <a:srgbClr val="FF0000"/>
                </a:solidFill>
                <a:latin typeface="Times New Roman" pitchFamily="16" charset="0"/>
                <a:ea typeface="+mn-ea"/>
              </a:rPr>
              <a:t> / </a:t>
            </a:r>
            <a:r>
              <a:rPr lang="fr-FR" b="1" dirty="0">
                <a:solidFill>
                  <a:srgbClr val="FF0000"/>
                </a:solidFill>
                <a:latin typeface="Times New Roman" pitchFamily="16" charset="0"/>
                <a:ea typeface="+mn-ea"/>
              </a:rPr>
              <a:t>L</a:t>
            </a:r>
            <a:r>
              <a:rPr lang="fr-FR" b="1" baseline="-25000" dirty="0">
                <a:solidFill>
                  <a:srgbClr val="FF000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l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itchFamily="16" charset="0"/>
                <a:ea typeface="+mn-ea"/>
              </a:rPr>
              <a:t>&gt; 1</a:t>
            </a:r>
          </a:p>
        </p:txBody>
      </p:sp>
      <p:sp>
        <p:nvSpPr>
          <p:cNvPr id="14" name="Accolade fermante 13"/>
          <p:cNvSpPr/>
          <p:nvPr/>
        </p:nvSpPr>
        <p:spPr bwMode="auto">
          <a:xfrm>
            <a:off x="2458133" y="2033810"/>
            <a:ext cx="504056" cy="819125"/>
          </a:xfrm>
          <a:prstGeom prst="rightBrac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CB901A9-7CEE-4ADF-9C89-C2677DD7F2C5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18689" y="439723"/>
            <a:ext cx="8207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sz="2000" kern="0" dirty="0" smtClean="0">
                <a:solidFill>
                  <a:sysClr val="windowText" lastClr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fr-FR" u="sng" kern="0" dirty="0" smtClean="0">
                <a:solidFill>
                  <a:sysClr val="windowText" lastClr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échantillon</a:t>
            </a:r>
            <a:r>
              <a:rPr lang="fr-FR" sz="2000" u="sng" kern="0" dirty="0" smtClean="0">
                <a:solidFill>
                  <a:sysClr val="windowText" lastClr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avec glace sur le détecteur</a:t>
            </a:r>
            <a:r>
              <a:rPr lang="fr-FR" sz="2000" kern="0" dirty="0" smtClean="0">
                <a:solidFill>
                  <a:sysClr val="windowText" lastClr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:</a:t>
            </a: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6660233" y="1772816"/>
            <a:ext cx="1296144" cy="37623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L</a:t>
            </a:r>
            <a:r>
              <a:rPr kumimoji="0" lang="el-GR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α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/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L</a:t>
            </a:r>
            <a:r>
              <a:rPr kumimoji="0" lang="fr-FR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l</a:t>
            </a:r>
            <a:r>
              <a:rPr kumimoji="0" lang="fr-FR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&lt; 1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827088" y="1007916"/>
            <a:ext cx="5761037" cy="2447925"/>
            <a:chOff x="827088" y="981075"/>
            <a:chExt cx="5761037" cy="2447925"/>
          </a:xfrm>
        </p:grpSpPr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827088" y="981075"/>
              <a:ext cx="5761037" cy="2447925"/>
              <a:chOff x="521" y="618"/>
              <a:chExt cx="3629" cy="1542"/>
            </a:xfrm>
          </p:grpSpPr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521" y="618"/>
                <a:ext cx="3629" cy="1492"/>
                <a:chOff x="521" y="618"/>
                <a:chExt cx="3629" cy="1492"/>
              </a:xfrm>
            </p:grpSpPr>
            <p:pic>
              <p:nvPicPr>
                <p:cNvPr id="12" name="Picture 8" descr="glace-oui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" y="618"/>
                  <a:ext cx="3480" cy="14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82" y="890"/>
                  <a:ext cx="22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449263"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</a:pPr>
                  <a:r>
                    <a:rPr lang="fr-FR" dirty="0">
                      <a:solidFill>
                        <a:srgbClr val="0000FF"/>
                      </a:solidFill>
                      <a:latin typeface="Times New Roman" pitchFamily="18" charset="0"/>
                      <a:ea typeface="SimSun" charset="-122"/>
                      <a:cs typeface="Times New Roman" pitchFamily="18" charset="0"/>
                    </a:rPr>
                    <a:t>forte absorption de la raie L</a:t>
                  </a:r>
                  <a:r>
                    <a:rPr lang="el-GR" baseline="-25000" smtClean="0">
                      <a:solidFill>
                        <a:srgbClr val="0000FF"/>
                      </a:solidFill>
                      <a:latin typeface="Times New Roman" pitchFamily="18" charset="0"/>
                      <a:ea typeface="SimSun" charset="-122"/>
                      <a:cs typeface="Times New Roman" pitchFamily="18" charset="0"/>
                    </a:rPr>
                    <a:t>α</a:t>
                  </a:r>
                  <a:r>
                    <a:rPr lang="fr-FR" baseline="-25000" dirty="0" smtClean="0">
                      <a:solidFill>
                        <a:srgbClr val="0000FF"/>
                      </a:solidFill>
                      <a:latin typeface="Times New Roman" pitchFamily="18" charset="0"/>
                      <a:ea typeface="SimSun" charset="-122"/>
                      <a:cs typeface="Times New Roman" pitchFamily="18" charset="0"/>
                    </a:rPr>
                    <a:t> </a:t>
                  </a:r>
                  <a:endParaRPr lang="el-GR" baseline="-25000">
                    <a:solidFill>
                      <a:srgbClr val="0000FF"/>
                    </a:solidFill>
                    <a:latin typeface="Times New Roman" pitchFamily="18" charset="0"/>
                    <a:ea typeface="SimSun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746" y="1117"/>
                  <a:ext cx="454" cy="45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</a:pPr>
                  <a:endParaRPr lang="fr-FR" dirty="0">
                    <a:solidFill>
                      <a:srgbClr val="FFFFFF"/>
                    </a:solidFill>
                    <a:latin typeface="Arial" charset="0"/>
                    <a:ea typeface="SimSun" charset="-122"/>
                  </a:endParaRPr>
                </a:p>
              </p:txBody>
            </p:sp>
          </p:grpSp>
          <p:sp>
            <p:nvSpPr>
              <p:cNvPr id="10" name="Line 60"/>
              <p:cNvSpPr>
                <a:spLocks noChangeShapeType="1"/>
              </p:cNvSpPr>
              <p:nvPr/>
            </p:nvSpPr>
            <p:spPr bwMode="auto">
              <a:xfrm>
                <a:off x="1610" y="799"/>
                <a:ext cx="0" cy="136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fr-FR" dirty="0">
                  <a:solidFill>
                    <a:srgbClr val="FFFFFF"/>
                  </a:solidFill>
                  <a:latin typeface="Arial" charset="0"/>
                  <a:ea typeface="SimSun" charset="-122"/>
                </a:endParaRPr>
              </a:p>
            </p:txBody>
          </p:sp>
          <p:sp>
            <p:nvSpPr>
              <p:cNvPr id="11" name="Text Box 61"/>
              <p:cNvSpPr txBox="1">
                <a:spLocks noChangeArrowheads="1"/>
              </p:cNvSpPr>
              <p:nvPr/>
            </p:nvSpPr>
            <p:spPr bwMode="auto">
              <a:xfrm>
                <a:off x="1247" y="663"/>
                <a:ext cx="40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449263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fr-FR" b="1" dirty="0">
                    <a:solidFill>
                      <a:srgbClr val="FFFFFF"/>
                    </a:solidFill>
                    <a:latin typeface="Arial" charset="0"/>
                    <a:ea typeface="SimSun" charset="-122"/>
                  </a:rPr>
                  <a:t>K</a:t>
                </a:r>
                <a:r>
                  <a:rPr lang="fr-FR" b="1" dirty="0">
                    <a:solidFill>
                      <a:srgbClr val="FFFFFF"/>
                    </a:solidFill>
                    <a:latin typeface="Symbol" pitchFamily="16" charset="2"/>
                    <a:ea typeface="SimSun" charset="-122"/>
                  </a:rPr>
                  <a:t>ab</a:t>
                </a:r>
                <a:endParaRPr lang="fr-FR" b="1" dirty="0">
                  <a:solidFill>
                    <a:srgbClr val="FFFFFF"/>
                  </a:solidFill>
                  <a:latin typeface="Symbol" pitchFamily="16" charset="2"/>
                  <a:ea typeface="SimSun" charset="-122"/>
                </a:endParaRPr>
              </a:p>
            </p:txBody>
          </p:sp>
        </p:grpSp>
        <p:sp>
          <p:nvSpPr>
            <p:cNvPr id="8" name="Text Box 61"/>
            <p:cNvSpPr txBox="1">
              <a:spLocks noChangeArrowheads="1"/>
            </p:cNvSpPr>
            <p:nvPr/>
          </p:nvSpPr>
          <p:spPr bwMode="auto">
            <a:xfrm>
              <a:off x="1691681" y="1085056"/>
              <a:ext cx="93722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b="1" kern="0" dirty="0" smtClean="0">
                  <a:solidFill>
                    <a:sysClr val="windowText" lastClr="000000"/>
                  </a:solidFill>
                  <a:latin typeface="Times New Roman" pitchFamily="18" charset="0"/>
                  <a:ea typeface="SimSun" charset="-122"/>
                  <a:cs typeface="Times New Roman" pitchFamily="18" charset="0"/>
                </a:rPr>
                <a:t>O(</a:t>
              </a:r>
              <a:r>
                <a:rPr lang="fr-FR" b="1" kern="0" dirty="0" smtClean="0">
                  <a:solidFill>
                    <a:sysClr val="windowText" lastClr="000000"/>
                  </a:solidFill>
                  <a:latin typeface="Times New Roman" pitchFamily="18" charset="0"/>
                  <a:ea typeface="SimSun" charset="-122"/>
                  <a:cs typeface="Times New Roman" pitchFamily="18" charset="0"/>
                </a:rPr>
                <a:t>Kab</a:t>
              </a:r>
              <a:r>
                <a:rPr lang="fr-FR" b="1" kern="0" dirty="0" smtClean="0">
                  <a:solidFill>
                    <a:sysClr val="windowText" lastClr="000000"/>
                  </a:solidFill>
                  <a:latin typeface="Times New Roman" pitchFamily="18" charset="0"/>
                  <a:ea typeface="SimSun" charset="-122"/>
                  <a:cs typeface="Times New Roman" pitchFamily="18" charset="0"/>
                </a:rPr>
                <a:t>)</a:t>
              </a:r>
            </a:p>
          </p:txBody>
        </p:sp>
      </p:grpSp>
      <p:graphicFrame>
        <p:nvGraphicFramePr>
          <p:cNvPr id="1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44682"/>
              </p:ext>
            </p:extLst>
          </p:nvPr>
        </p:nvGraphicFramePr>
        <p:xfrm>
          <a:off x="1619672" y="4437112"/>
          <a:ext cx="4897438" cy="1266825"/>
        </p:xfrm>
        <a:graphic>
          <a:graphicData uri="http://schemas.openxmlformats.org/drawingml/2006/table">
            <a:tbl>
              <a:tblPr/>
              <a:tblGrid>
                <a:gridCol w="1214438"/>
                <a:gridCol w="946150"/>
                <a:gridCol w="936625"/>
                <a:gridCol w="863600"/>
                <a:gridCol w="936625"/>
              </a:tblGrid>
              <a:tr h="647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Épaisseur de glace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100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500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1 µm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2 µm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L</a:t>
                      </a:r>
                      <a:r>
                        <a:rPr kumimoji="0" lang="el-G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α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/ L</a:t>
                      </a:r>
                      <a:r>
                        <a:rPr kumimoji="0" lang="fr-F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l</a:t>
                      </a:r>
                      <a:endParaRPr kumimoji="0" lang="el-GR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18689" y="3717032"/>
            <a:ext cx="8135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kern="0" dirty="0" smtClean="0">
                <a:solidFill>
                  <a:sysClr val="windowText" lastClr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fr-FR" kern="0" dirty="0" smtClean="0">
                <a:solidFill>
                  <a:sysClr val="windowText" lastClr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estimation de la transmission d’une fenêtre en fonction de l’épaisseur de glace (simulation par le logiciel X-Film) 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67744" y="5733256"/>
            <a:ext cx="306614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doc.  </a:t>
            </a:r>
            <a:r>
              <a:rPr lang="fr-FR" sz="1400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Synergie 4</a:t>
            </a:r>
          </a:p>
        </p:txBody>
      </p:sp>
    </p:spTree>
    <p:extLst>
      <p:ext uri="{BB962C8B-B14F-4D97-AF65-F5344CB8AC3E}">
        <p14:creationId xmlns:p14="http://schemas.microsoft.com/office/powerpoint/2010/main" val="19479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67544" y="764704"/>
            <a:ext cx="8424936" cy="70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u="sng" dirty="0" smtClean="0">
                <a:latin typeface="Times New Roman" pitchFamily="16" charset="0"/>
              </a:rPr>
              <a:t>origines possibles d’une dégradation de la résolution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dirty="0">
                <a:latin typeface="Times New Roman" pitchFamily="16" charset="0"/>
              </a:rPr>
              <a:t>: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	- </a:t>
            </a:r>
            <a:r>
              <a:rPr lang="fr-FR" dirty="0">
                <a:latin typeface="Times New Roman" pitchFamily="16" charset="0"/>
              </a:rPr>
              <a:t>détérioration du vide dans le </a:t>
            </a:r>
            <a:r>
              <a:rPr lang="fr-FR" dirty="0" smtClean="0">
                <a:latin typeface="Times New Roman" pitchFamily="16" charset="0"/>
              </a:rPr>
              <a:t>détecteur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			- dégradation du composant (chocs thermiques, polarisation à chaud du 			détecteur…)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	- </a:t>
            </a:r>
            <a:r>
              <a:rPr lang="fr-FR" dirty="0">
                <a:latin typeface="Times New Roman" pitchFamily="16" charset="0"/>
              </a:rPr>
              <a:t>présence de glace </a:t>
            </a:r>
            <a:r>
              <a:rPr lang="fr-FR" dirty="0" smtClean="0">
                <a:latin typeface="Times New Roman" pitchFamily="16" charset="0"/>
              </a:rPr>
              <a:t>sur le cristal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	- mauvaise régulation </a:t>
            </a:r>
            <a:r>
              <a:rPr lang="fr-FR" dirty="0">
                <a:latin typeface="Times New Roman" pitchFamily="16" charset="0"/>
              </a:rPr>
              <a:t>de la température du détecteur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		</a:t>
            </a: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- problème de tension de polarisation </a:t>
            </a:r>
            <a:r>
              <a:rPr lang="fr-FR" dirty="0">
                <a:latin typeface="Times New Roman" pitchFamily="16" charset="0"/>
              </a:rPr>
              <a:t>du </a:t>
            </a:r>
            <a:r>
              <a:rPr lang="fr-FR" dirty="0" smtClean="0">
                <a:latin typeface="Times New Roman" pitchFamily="16" charset="0"/>
              </a:rPr>
              <a:t>détecteur</a:t>
            </a:r>
          </a:p>
          <a:p>
            <a:pPr>
              <a:spcBef>
                <a:spcPts val="600"/>
              </a:spcBef>
              <a:buClrTx/>
            </a:pPr>
            <a:r>
              <a:rPr lang="fr-FR" dirty="0" smtClean="0">
                <a:latin typeface="Times New Roman" pitchFamily="16" charset="0"/>
              </a:rPr>
              <a:t>			- interférences (</a:t>
            </a:r>
            <a:r>
              <a:rPr lang="fr-FR" dirty="0" smtClean="0">
                <a:latin typeface="Times New Roman" pitchFamily="16" charset="0"/>
              </a:rPr>
              <a:t>pb</a:t>
            </a:r>
            <a:r>
              <a:rPr lang="fr-FR" dirty="0" smtClean="0">
                <a:latin typeface="Times New Roman" pitchFamily="16" charset="0"/>
              </a:rPr>
              <a:t> de masse, contact entre nez du détecteur et masse du MEB)</a:t>
            </a:r>
          </a:p>
          <a:p>
            <a:pPr>
              <a:spcBef>
                <a:spcPts val="600"/>
              </a:spcBef>
              <a:buClrTx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	</a:t>
            </a:r>
          </a:p>
          <a:p>
            <a:pPr>
              <a:spcBef>
                <a:spcPts val="600"/>
              </a:spcBef>
              <a:buClrTx/>
            </a:pP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u="sng" dirty="0" smtClean="0">
                <a:latin typeface="Times New Roman" pitchFamily="16" charset="0"/>
              </a:rPr>
              <a:t>rappel</a:t>
            </a:r>
            <a:r>
              <a:rPr lang="fr-FR" dirty="0" smtClean="0">
                <a:latin typeface="Times New Roman" pitchFamily="16" charset="0"/>
              </a:rPr>
              <a:t> :</a:t>
            </a:r>
          </a:p>
          <a:p>
            <a:pPr>
              <a:spcBef>
                <a:spcPts val="600"/>
              </a:spcBef>
              <a:buClrTx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</a:pPr>
            <a:r>
              <a:rPr lang="fr-FR" dirty="0" smtClean="0">
                <a:latin typeface="Times New Roman" pitchFamily="16" charset="0"/>
              </a:rPr>
              <a:t>					</a:t>
            </a:r>
          </a:p>
          <a:p>
            <a:pPr>
              <a:spcBef>
                <a:spcPts val="600"/>
              </a:spcBef>
              <a:buClrTx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						valeur qu’il faut vérifier</a:t>
            </a:r>
          </a:p>
          <a:p>
            <a:pPr>
              <a:spcBef>
                <a:spcPts val="600"/>
              </a:spcBef>
              <a:buClrTx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</a:pPr>
            <a:endParaRPr lang="fr-FR" dirty="0">
              <a:latin typeface="Times New Roman" pitchFamily="16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7544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B5 – Résolution du détecteur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9410" y="4365104"/>
            <a:ext cx="3492303" cy="369332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</a:rPr>
              <a:t>résolution = largeur à mi-hauteur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771800" y="5157192"/>
            <a:ext cx="647700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77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288" y="476250"/>
            <a:ext cx="8280400" cy="643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u="sng" dirty="0" smtClean="0">
                <a:solidFill>
                  <a:srgbClr val="000000"/>
                </a:solidFill>
                <a:latin typeface="Times New Roman" pitchFamily="16" charset="0"/>
              </a:rPr>
              <a:t>procédé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 : 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</a:rPr>
              <a:t>Cf. norme ISO 15632 (2002 puis 2012)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« Paramètres de performance instrumentale sélectionnés pour la spécification et le contrôle des spectromètres X à sélection d’énergie utilisés en microanalyse par sonde à électrons »</a:t>
            </a:r>
            <a:endParaRPr lang="fr-FR" b="1" dirty="0">
              <a:solidFill>
                <a:srgbClr val="FF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-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sur la raie K</a:t>
            </a:r>
            <a:r>
              <a:rPr lang="el-GR" baseline="-25000" dirty="0">
                <a:solidFill>
                  <a:srgbClr val="000000"/>
                </a:solidFill>
                <a:latin typeface="Times New Roman" pitchFamily="16" charset="0"/>
              </a:rPr>
              <a:t>α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du </a:t>
            </a:r>
            <a:r>
              <a:rPr lang="fr-FR" b="1" dirty="0">
                <a:solidFill>
                  <a:srgbClr val="FF0000"/>
                </a:solidFill>
                <a:latin typeface="Times New Roman" pitchFamily="16" charset="0"/>
              </a:rPr>
              <a:t>Mn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: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constante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de temps la plus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grande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					15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keV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et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10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eV/canal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						1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000 coups/sec sur le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spectre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					10 000 coups sur le pic de Mn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	-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cas des fenêtres pour rayonnements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de faible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énergie : </a:t>
            </a:r>
            <a:endParaRPr lang="fr-FR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				à 10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keV</a:t>
            </a:r>
            <a:endParaRPr lang="fr-FR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		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mesure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sur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6" charset="0"/>
              </a:rPr>
              <a:t>C </a:t>
            </a:r>
            <a:r>
              <a:rPr lang="fr-FR" dirty="0" smtClean="0">
                <a:solidFill>
                  <a:schemeClr val="tx1"/>
                </a:solidFill>
                <a:latin typeface="Times New Roman" pitchFamily="16" charset="0"/>
              </a:rPr>
              <a:t>ou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sur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itchFamily="16" charset="0"/>
              </a:rPr>
              <a:t>F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 (PTFE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métallisé)</a:t>
            </a:r>
            <a:endParaRPr lang="fr-FR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							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							2 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façons de 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mesurer</a:t>
            </a:r>
            <a:endParaRPr lang="fr-FR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		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</a:rPr>
              <a:t>automatique </a:t>
            </a:r>
            <a:r>
              <a:rPr lang="fr-FR" b="1" dirty="0">
                <a:solidFill>
                  <a:srgbClr val="0000FF"/>
                </a:solidFill>
                <a:latin typeface="Times New Roman" pitchFamily="16" charset="0"/>
              </a:rPr>
              <a:t>par le logiciel</a:t>
            </a:r>
            <a:r>
              <a:rPr lang="fr-FR" dirty="0">
                <a:solidFill>
                  <a:srgbClr val="000000"/>
                </a:solidFill>
                <a:latin typeface="Times New Roman" pitchFamily="16" charset="0"/>
              </a:rPr>
              <a:t>			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</a:rPr>
              <a:t>manuelle </a:t>
            </a:r>
            <a:r>
              <a:rPr lang="fr-FR" b="1" dirty="0">
                <a:solidFill>
                  <a:srgbClr val="0000FF"/>
                </a:solidFill>
                <a:latin typeface="Times New Roman" pitchFamily="16" charset="0"/>
              </a:rPr>
              <a:t>par l’utilisateur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997127" y="5205747"/>
            <a:ext cx="647700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3149702" y="5589240"/>
            <a:ext cx="990250" cy="420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724128" y="5589240"/>
            <a:ext cx="1119722" cy="45142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02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8312" y="1052736"/>
            <a:ext cx="8424168" cy="532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Font typeface="Times New Roman" pitchFamily="16" charset="0"/>
              <a:buChar char="-"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u="sng" dirty="0" smtClean="0">
                <a:latin typeface="Times New Roman" pitchFamily="16" charset="0"/>
              </a:rPr>
              <a:t>suivi </a:t>
            </a:r>
            <a:r>
              <a:rPr lang="fr-FR" u="sng" dirty="0">
                <a:latin typeface="Times New Roman" pitchFamily="16" charset="0"/>
              </a:rPr>
              <a:t>régulier</a:t>
            </a:r>
            <a:r>
              <a:rPr lang="fr-FR" dirty="0">
                <a:latin typeface="Times New Roman" pitchFamily="16" charset="0"/>
              </a:rPr>
              <a:t> indispensable </a:t>
            </a:r>
            <a:r>
              <a:rPr lang="fr-FR" dirty="0" smtClean="0">
                <a:latin typeface="Times New Roman" pitchFamily="16" charset="0"/>
              </a:rPr>
              <a:t>pour :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latin typeface="Times New Roman" pitchFamily="16" charset="0"/>
              </a:rPr>
              <a:t>				- </a:t>
            </a:r>
            <a:r>
              <a:rPr lang="fr-FR" dirty="0">
                <a:latin typeface="Times New Roman" pitchFamily="16" charset="0"/>
              </a:rPr>
              <a:t>pouvoir bénéficier des meilleures performances des </a:t>
            </a:r>
            <a:r>
              <a:rPr lang="fr-FR" dirty="0" smtClean="0">
                <a:latin typeface="Times New Roman" pitchFamily="16" charset="0"/>
              </a:rPr>
              <a:t>appareillages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latin typeface="Times New Roman" pitchFamily="16" charset="0"/>
              </a:rPr>
              <a:t>				- garantir la </a:t>
            </a:r>
            <a:r>
              <a:rPr lang="fr-FR" dirty="0">
                <a:latin typeface="Times New Roman" pitchFamily="16" charset="0"/>
              </a:rPr>
              <a:t>qualité des résultats </a:t>
            </a:r>
            <a:r>
              <a:rPr lang="fr-FR" dirty="0" smtClean="0">
                <a:latin typeface="Times New Roman" pitchFamily="16" charset="0"/>
              </a:rPr>
              <a:t>obtenus</a:t>
            </a:r>
          </a:p>
          <a:p>
            <a:pPr>
              <a:spcBef>
                <a:spcPts val="600"/>
              </a:spcBef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u="sng" dirty="0">
                <a:latin typeface="Times New Roman" pitchFamily="16" charset="0"/>
              </a:rPr>
              <a:t>signaux d’alerte</a:t>
            </a:r>
            <a:r>
              <a:rPr lang="fr-FR" dirty="0">
                <a:latin typeface="Times New Roman" pitchFamily="16" charset="0"/>
              </a:rPr>
              <a:t> </a:t>
            </a:r>
            <a:r>
              <a:rPr lang="fr-FR" dirty="0" smtClean="0">
                <a:latin typeface="Times New Roman" pitchFamily="16" charset="0"/>
              </a:rPr>
              <a:t>:</a:t>
            </a:r>
          </a:p>
          <a:p>
            <a:pPr>
              <a:spcBef>
                <a:spcPts val="600"/>
              </a:spcBef>
              <a:buFont typeface="Times New Roman" pitchFamily="16" charset="0"/>
              <a:buChar char="-"/>
            </a:pPr>
            <a:endParaRPr lang="fr-FR" dirty="0">
              <a:latin typeface="Times New Roman" pitchFamily="16" charset="0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</a:pPr>
            <a:endParaRPr lang="fr-FR" b="1" dirty="0" smtClean="0">
              <a:solidFill>
                <a:srgbClr val="FF0000"/>
              </a:solidFill>
              <a:latin typeface="Times New Roman" pitchFamily="16" charset="0"/>
              <a:cs typeface="Arial" charset="0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</a:pPr>
            <a:endParaRPr lang="fr-FR" b="1" dirty="0" smtClean="0">
              <a:solidFill>
                <a:srgbClr val="FF0000"/>
              </a:solidFill>
              <a:latin typeface="Times New Roman" pitchFamily="16" charset="0"/>
              <a:cs typeface="Arial" charset="0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</a:pPr>
            <a:endParaRPr lang="fr-FR" b="1" dirty="0" smtClean="0">
              <a:solidFill>
                <a:srgbClr val="FF0000"/>
              </a:solidFill>
              <a:latin typeface="Times New Roman" pitchFamily="16" charset="0"/>
              <a:cs typeface="Arial" charset="0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</a:pPr>
            <a:endParaRPr lang="fr-FR" b="1" dirty="0" smtClean="0">
              <a:solidFill>
                <a:srgbClr val="FF0000"/>
              </a:solidFill>
              <a:latin typeface="Times New Roman" pitchFamily="16" charset="0"/>
              <a:cs typeface="Arial" charset="0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latin typeface="Times New Roman" pitchFamily="16" charset="0"/>
                <a:cs typeface="Arial" charset="0"/>
              </a:rPr>
              <a:t>			</a:t>
            </a:r>
            <a:endParaRPr lang="fr-FR" b="1" dirty="0" smtClean="0">
              <a:solidFill>
                <a:srgbClr val="FF0000"/>
              </a:solidFill>
              <a:latin typeface="Times New Roman" pitchFamily="16" charset="0"/>
              <a:cs typeface="Arial" charset="0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</a:pPr>
            <a:endParaRPr lang="fr-FR" b="1" dirty="0" smtClean="0">
              <a:solidFill>
                <a:srgbClr val="FF0000"/>
              </a:solidFill>
              <a:latin typeface="Times New Roman" pitchFamily="16" charset="0"/>
              <a:cs typeface="Arial" charset="0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</a:pPr>
            <a:endParaRPr lang="fr-FR" b="1" dirty="0" smtClean="0">
              <a:solidFill>
                <a:srgbClr val="FF0000"/>
              </a:solidFill>
              <a:latin typeface="Times New Roman" pitchFamily="16" charset="0"/>
              <a:cs typeface="Arial" charset="0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</a:pPr>
            <a:r>
              <a:rPr lang="fr-FR" b="1" dirty="0" smtClean="0">
                <a:solidFill>
                  <a:srgbClr val="FF0000"/>
                </a:solidFill>
                <a:latin typeface="Times New Roman" pitchFamily="16" charset="0"/>
                <a:cs typeface="Arial" charset="0"/>
              </a:rPr>
              <a:t>			</a:t>
            </a:r>
            <a:endParaRPr lang="fr-FR" b="1" dirty="0">
              <a:solidFill>
                <a:srgbClr val="FF0000"/>
              </a:solidFill>
              <a:latin typeface="Times New Roman" pitchFamily="16" charset="0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826" y="4016821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495351"/>
              </p:ext>
            </p:extLst>
          </p:nvPr>
        </p:nvGraphicFramePr>
        <p:xfrm>
          <a:off x="971600" y="3284984"/>
          <a:ext cx="6768752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6"/>
                <a:gridCol w="33843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MEB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EDS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réglage de l’astigmatisme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perte de résolution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mauvais alignement de la colonne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Times New Roman" pitchFamily="16" charset="0"/>
                          <a:cs typeface="Arial" charset="0"/>
                        </a:rPr>
                        <a:t>déformation des pics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mesures de distance fausses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Times New Roman" pitchFamily="16" charset="0"/>
                          <a:cs typeface="Arial" charset="0"/>
                        </a:rPr>
                        <a:t>bruit électronique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mauvais fonctionnement</a:t>
                      </a:r>
                      <a:r>
                        <a:rPr lang="fr-F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des détecteurs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Times New Roman" pitchFamily="16" charset="0"/>
                          <a:cs typeface="Arial" charset="0"/>
                        </a:rPr>
                        <a:t>mauvais fonctionnement de l’identification automatique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dérive des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Times New Roman" pitchFamily="16" charset="0"/>
                          <a:cs typeface="Arial" charset="0"/>
                        </a:rPr>
                        <a:t>résultats quantitatifs faux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833178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Pourquoi contrôler et maintenir dans leur meilleur état de fonctionnement les MEB et les systèmes EDS ?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765588" y="61653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96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8313" y="302780"/>
            <a:ext cx="820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automatique par le logiciel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8313" y="836613"/>
            <a:ext cx="8194675" cy="5129212"/>
            <a:chOff x="295" y="527"/>
            <a:chExt cx="5162" cy="3231"/>
          </a:xfrm>
        </p:grpSpPr>
        <p:pic>
          <p:nvPicPr>
            <p:cNvPr id="5" name="Imag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527"/>
              <a:ext cx="5162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288" y="1661"/>
              <a:ext cx="272" cy="13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3560" y="1253"/>
              <a:ext cx="543" cy="4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059" y="1117"/>
              <a:ext cx="9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122,56 eV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7544" y="274668"/>
            <a:ext cx="820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mesure par l’utilisateur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95537" y="836624"/>
            <a:ext cx="5808662" cy="2589213"/>
            <a:chOff x="295" y="851"/>
            <a:chExt cx="3659" cy="1631"/>
          </a:xfrm>
        </p:grpSpPr>
        <p:pic>
          <p:nvPicPr>
            <p:cNvPr id="4" name="Picture 14" descr="rés-Mn-pasO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896"/>
              <a:ext cx="3659" cy="1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1293" y="987"/>
              <a:ext cx="635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1973" y="851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43</a:t>
              </a: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1292" y="1570"/>
              <a:ext cx="635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1973" y="1434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21,5</a:t>
              </a:r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 flipV="1">
              <a:off x="1429" y="1570"/>
              <a:ext cx="0" cy="72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V="1">
              <a:off x="1791" y="1570"/>
              <a:ext cx="0" cy="72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1610" y="2251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5,970</a:t>
              </a: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020" y="2251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5,828</a:t>
              </a:r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478880" y="3455682"/>
            <a:ext cx="5808662" cy="2670175"/>
            <a:chOff x="295" y="2478"/>
            <a:chExt cx="3659" cy="1682"/>
          </a:xfrm>
        </p:grpSpPr>
        <p:pic>
          <p:nvPicPr>
            <p:cNvPr id="14" name="Picture 15" descr="rés-Mn-o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478"/>
              <a:ext cx="3659" cy="1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V="1">
              <a:off x="1247" y="3203"/>
              <a:ext cx="0" cy="72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1739" y="2507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32</a:t>
              </a:r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>
              <a:off x="1059" y="2597"/>
              <a:ext cx="635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1066" y="3203"/>
              <a:ext cx="635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1694" y="3051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V="1">
              <a:off x="1474" y="3203"/>
              <a:ext cx="0" cy="72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1383" y="3929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5,959</a:t>
              </a:r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839" y="3929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5,839</a:t>
              </a:r>
            </a:p>
          </p:txBody>
        </p:sp>
      </p:grp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454357" y="865992"/>
            <a:ext cx="2232025" cy="202723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hauteur = 43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mi-hauteur = 21,5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keV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gauche = 5,828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keV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droite = 5,970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res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142 eV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558540" y="3627925"/>
            <a:ext cx="2232025" cy="202723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hauteur = 32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mi-hauteur = 16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keV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gauche = 5,839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keV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droite = 5,959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res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120 eV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B6 - Forme des pics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513" y="836712"/>
            <a:ext cx="8392662" cy="5309146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spcBef>
                <a:spcPct val="50000"/>
              </a:spcBef>
            </a:pPr>
            <a:endParaRPr lang="fr-FR" b="1" dirty="0" smtClean="0">
              <a:solidFill>
                <a:srgbClr val="0000FF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Arial" charset="0"/>
              </a:rPr>
              <a:t>raie </a:t>
            </a:r>
            <a:r>
              <a:rPr lang="fr-FR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Arial" charset="0"/>
              </a:rPr>
              <a:t>caractéristique = pic gaussien (caractère statistique de l’ionisation)</a:t>
            </a:r>
          </a:p>
          <a:p>
            <a:pPr>
              <a:spcBef>
                <a:spcPct val="50000"/>
              </a:spcBef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fr-FR" u="sn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relation </a:t>
            </a:r>
            <a:r>
              <a:rPr lang="fr-FR" u="sng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importante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>
              <a:spcBef>
                <a:spcPct val="50000"/>
              </a:spcBef>
            </a:pPr>
            <a:endParaRPr lang="fr-FR" dirty="0"/>
          </a:p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dixième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 la hauteur du pic	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largeur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à mi-hauteur du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pic</a:t>
            </a:r>
          </a:p>
          <a:p>
            <a:pPr>
              <a:spcBef>
                <a:spcPct val="50000"/>
              </a:spcBef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sur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la raie K</a:t>
            </a:r>
            <a:r>
              <a:rPr lang="el-GR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α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du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Mn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:	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constante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 temps la plus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grande</a:t>
            </a:r>
          </a:p>
          <a:p>
            <a:pPr lvl="0" defTabSz="914400">
              <a:buClrTx/>
              <a:buSzTx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		15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keV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et 5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ev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/canal</a:t>
            </a:r>
            <a:endParaRPr lang="fr-FR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defTabSz="914400">
              <a:buClrTx/>
              <a:buSzTx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		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		1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000 coups/sec sur le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spectre</a:t>
            </a:r>
          </a:p>
          <a:p>
            <a:pPr lvl="0" defTabSz="914400">
              <a:buClrTx/>
              <a:buSzTx/>
            </a:pPr>
            <a:endParaRPr lang="fr-FR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pPr lvl="0"/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fr-FR" u="sn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déformation des pics côté basse énergie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= mauvaise collection des charges (recombinaison couche morte ; l’absorption du photon se fait en surface du détecteur)</a:t>
            </a:r>
            <a:endParaRPr lang="fr-FR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pPr lvl="0" defTabSz="914400">
              <a:buClrTx/>
              <a:buSzTx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		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 bwMode="auto">
          <a:xfrm flipV="1">
            <a:off x="2843808" y="2564904"/>
            <a:ext cx="576064" cy="5946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11"/>
          <p:cNvCxnSpPr/>
          <p:nvPr/>
        </p:nvCxnSpPr>
        <p:spPr bwMode="auto">
          <a:xfrm flipH="1" flipV="1">
            <a:off x="5004048" y="2583478"/>
            <a:ext cx="216024" cy="5278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843808" y="2204864"/>
            <a:ext cx="2520280" cy="366712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SimSun" charset="-122"/>
              </a:rPr>
              <a:t>Δ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SimSun" charset="-122"/>
              </a:rPr>
              <a:t>E</a:t>
            </a:r>
            <a:r>
              <a:rPr kumimoji="0" lang="fr-FR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SimSun" charset="-122"/>
              </a:rPr>
              <a:t>1/10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SimSun" charset="-122"/>
              </a:rPr>
              <a:t> = 1,855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SimSun" charset="-122"/>
              </a:rPr>
              <a:t>Δ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SimSun" charset="-122"/>
              </a:rPr>
              <a:t>E</a:t>
            </a:r>
            <a:r>
              <a:rPr kumimoji="0" lang="fr-FR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SimSun" charset="-122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9631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33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335247"/>
            <a:ext cx="5856441" cy="198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36" y="2204864"/>
            <a:ext cx="5856442" cy="1980000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152692" y="116632"/>
            <a:ext cx="5856441" cy="1983378"/>
            <a:chOff x="152692" y="116632"/>
            <a:chExt cx="5856441" cy="198337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92" y="116632"/>
              <a:ext cx="5856441" cy="1980000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 bwMode="auto">
            <a:xfrm>
              <a:off x="2339752" y="1523946"/>
              <a:ext cx="528165" cy="576064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 bwMode="auto">
            <a:xfrm flipH="1">
              <a:off x="2867917" y="1106632"/>
              <a:ext cx="623963" cy="52216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ZoneTexte 12"/>
            <p:cNvSpPr txBox="1"/>
            <p:nvPr/>
          </p:nvSpPr>
          <p:spPr>
            <a:xfrm>
              <a:off x="3521650" y="851388"/>
              <a:ext cx="230122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traînée basse énergie</a:t>
              </a:r>
              <a:endPara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915816" y="4922409"/>
            <a:ext cx="144016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 gaussien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822879" y="2636912"/>
            <a:ext cx="242152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comparaison des 2 pics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lèche à angle droit 28"/>
          <p:cNvSpPr/>
          <p:nvPr/>
        </p:nvSpPr>
        <p:spPr bwMode="auto">
          <a:xfrm flipV="1">
            <a:off x="6228184" y="908720"/>
            <a:ext cx="1008112" cy="792088"/>
          </a:xfrm>
          <a:prstGeom prst="bentUp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35" name="Flèche à angle droit 34"/>
          <p:cNvSpPr/>
          <p:nvPr/>
        </p:nvSpPr>
        <p:spPr bwMode="auto">
          <a:xfrm>
            <a:off x="6300192" y="4725144"/>
            <a:ext cx="1008112" cy="792088"/>
          </a:xfrm>
          <a:prstGeom prst="bentUp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60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452836" y="3064029"/>
            <a:ext cx="5832499" cy="485775"/>
            <a:chOff x="1547813" y="5517232"/>
            <a:chExt cx="5832499" cy="48577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339752" y="5589240"/>
              <a:ext cx="5040560" cy="360040"/>
            </a:xfrm>
            <a:prstGeom prst="rect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1547813" y="5517232"/>
              <a:ext cx="647700" cy="485775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8239" y="650578"/>
            <a:ext cx="8424936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kumimoji="0" lang="fr-FR" sz="1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consommation classique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environ 1 litre/jour (max : 1,5 litre/jour)</a:t>
            </a:r>
          </a:p>
          <a:p>
            <a:pPr lvl="0">
              <a:spcBef>
                <a:spcPts val="600"/>
              </a:spcBef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procédé</a:t>
            </a:r>
            <a:r>
              <a:rPr lang="fr-FR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>
              <a:spcBef>
                <a:spcPts val="600"/>
              </a:spcBef>
              <a:defRPr/>
            </a:pPr>
            <a:r>
              <a:rPr lang="fr-FR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jour 1 heure h : mesure avec une </a:t>
            </a:r>
            <a:r>
              <a:rPr lang="fr-FR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règle (en plastique) du </a:t>
            </a:r>
            <a:r>
              <a:rPr lang="fr-FR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niveau d’azote  → N1</a:t>
            </a:r>
          </a:p>
          <a:p>
            <a:pPr lvl="0">
              <a:spcBef>
                <a:spcPts val="600"/>
              </a:spcBef>
              <a:defRPr/>
            </a:pPr>
            <a:r>
              <a:rPr lang="fr-FR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jour n heure h : même chose → N2</a:t>
            </a:r>
          </a:p>
          <a:p>
            <a:pPr lvl="0">
              <a:spcBef>
                <a:spcPts val="600"/>
              </a:spcBef>
              <a:defRPr/>
            </a:pPr>
            <a:endParaRPr lang="fr-FR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F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(N2-N1)/</a:t>
            </a:r>
            <a:r>
              <a:rPr lang="fr-FR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= consommation sur 1 jour (4 cm = 1 l)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600"/>
              </a:spcBef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kumimoji="0" lang="fr-FR" sz="1800" b="0" i="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1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origines du problème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détérioration du vide dans le cryostat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saturation des zéolites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1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repompage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du détecteur après réchauffage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8424862" cy="46166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B7 - </a:t>
            </a:r>
            <a:r>
              <a:rPr lang="fr-FR" sz="24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onsommation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 azote liquide (détecteur</a:t>
            </a: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Si-Li)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211366" y="836713"/>
            <a:ext cx="1825129" cy="1171552"/>
            <a:chOff x="3931" y="746"/>
            <a:chExt cx="1398" cy="1066"/>
          </a:xfrm>
        </p:grpSpPr>
        <p:pic>
          <p:nvPicPr>
            <p:cNvPr id="5" name="Picture 7" descr="MCj0290924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6048960">
              <a:off x="3923" y="754"/>
              <a:ext cx="1066" cy="1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4241" y="981"/>
              <a:ext cx="5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241" y="1525"/>
              <a:ext cx="5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967" y="799"/>
              <a:ext cx="36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N2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967" y="1389"/>
              <a:ext cx="36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N1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7" descr="MCj029803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71" y="4626476"/>
            <a:ext cx="833881" cy="129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B8 - </a:t>
            </a:r>
            <a:r>
              <a:rPr lang="fr-FR" sz="2400" b="1" dirty="0">
                <a:latin typeface="Times New Roman" pitchFamily="16" charset="0"/>
              </a:rPr>
              <a:t>T</a:t>
            </a:r>
            <a:r>
              <a:rPr lang="fr-FR" sz="2400" b="1" dirty="0" smtClean="0">
                <a:latin typeface="Times New Roman" pitchFamily="16" charset="0"/>
              </a:rPr>
              <a:t>empérature </a:t>
            </a:r>
            <a:r>
              <a:rPr lang="fr-FR" sz="2400" b="1" dirty="0">
                <a:latin typeface="Times New Roman" pitchFamily="16" charset="0"/>
              </a:rPr>
              <a:t>du détecteur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746001" y="1114525"/>
            <a:ext cx="7848872" cy="4779863"/>
            <a:chOff x="539552" y="1412776"/>
            <a:chExt cx="7777162" cy="4859337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412776"/>
              <a:ext cx="7777162" cy="4859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795" name="Oval 3"/>
            <p:cNvSpPr>
              <a:spLocks noChangeArrowheads="1"/>
            </p:cNvSpPr>
            <p:nvPr/>
          </p:nvSpPr>
          <p:spPr bwMode="auto">
            <a:xfrm>
              <a:off x="4283968" y="3861048"/>
              <a:ext cx="503237" cy="215900"/>
            </a:xfrm>
            <a:prstGeom prst="ellips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V="1">
              <a:off x="2771800" y="4077072"/>
              <a:ext cx="1584325" cy="869950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91680" y="4868863"/>
            <a:ext cx="489654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fr-FR" b="1" dirty="0" smtClean="0">
                <a:solidFill>
                  <a:srgbClr val="FF0000"/>
                </a:solidFill>
                <a:latin typeface="Times New Roman" pitchFamily="16" charset="0"/>
              </a:rPr>
              <a:t>- 20°C  (exemple d’un détecteur SDD)</a:t>
            </a:r>
            <a:endParaRPr lang="fr-FR" b="1" dirty="0">
              <a:solidFill>
                <a:srgbClr val="FF0000"/>
              </a:solidFill>
              <a:latin typeface="Times New Roman" pitchFamily="16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50825" y="1125538"/>
            <a:ext cx="7272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67544" y="743012"/>
            <a:ext cx="842493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à </a:t>
            </a:r>
            <a:r>
              <a:rPr lang="fr-FR" dirty="0">
                <a:latin typeface="Times New Roman" pitchFamily="16" charset="0"/>
              </a:rPr>
              <a:t>vérifier en cas d’augmentation du bruit électronique, d’une perte de résolution…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46001" y="5979547"/>
            <a:ext cx="784887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1600" dirty="0">
                <a:latin typeface="Times New Roman" pitchFamily="16" charset="0"/>
              </a:rPr>
              <a:t>e</a:t>
            </a:r>
            <a:r>
              <a:rPr lang="fr-FR" sz="1600" dirty="0" smtClean="0">
                <a:latin typeface="Times New Roman" pitchFamily="16" charset="0"/>
              </a:rPr>
              <a:t>xemple de mesure pour un détecteur à effet Peltier</a:t>
            </a:r>
            <a:endParaRPr lang="fr-FR" sz="1600" dirty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96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B9 - </a:t>
            </a:r>
            <a:r>
              <a:rPr lang="fr-FR" sz="2400" b="1" dirty="0">
                <a:latin typeface="Times New Roman" pitchFamily="16" charset="0"/>
              </a:rPr>
              <a:t>C</a:t>
            </a:r>
            <a:r>
              <a:rPr lang="fr-FR" sz="2400" b="1" dirty="0" smtClean="0">
                <a:latin typeface="Times New Roman" pitchFamily="16" charset="0"/>
              </a:rPr>
              <a:t>alibration </a:t>
            </a:r>
            <a:r>
              <a:rPr lang="fr-FR" sz="2400" b="1" dirty="0">
                <a:latin typeface="Times New Roman" pitchFamily="16" charset="0"/>
              </a:rPr>
              <a:t>en énergie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67544" y="871505"/>
            <a:ext cx="8424936" cy="574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u="sng" dirty="0">
                <a:latin typeface="Times New Roman" pitchFamily="16" charset="0"/>
              </a:rPr>
              <a:t>pourquoi c’est </a:t>
            </a:r>
            <a:r>
              <a:rPr lang="fr-FR" u="sng" dirty="0" smtClean="0">
                <a:latin typeface="Times New Roman" pitchFamily="16" charset="0"/>
              </a:rPr>
              <a:t>important</a:t>
            </a:r>
            <a:r>
              <a:rPr lang="fr-FR" dirty="0" smtClean="0">
                <a:latin typeface="Times New Roman" pitchFamily="16" charset="0"/>
              </a:rPr>
              <a:t> ?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	</a:t>
            </a:r>
            <a:r>
              <a:rPr lang="fr-FR" dirty="0" smtClean="0">
                <a:latin typeface="Times New Roman" pitchFamily="16" charset="0"/>
              </a:rPr>
              <a:t>	- </a:t>
            </a:r>
            <a:r>
              <a:rPr lang="fr-FR" dirty="0">
                <a:latin typeface="Times New Roman" pitchFamily="16" charset="0"/>
              </a:rPr>
              <a:t>très important pour les identifications </a:t>
            </a:r>
            <a:r>
              <a:rPr lang="fr-FR" dirty="0" smtClean="0">
                <a:latin typeface="Times New Roman" pitchFamily="16" charset="0"/>
              </a:rPr>
              <a:t>automatiques (!!!!!)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		</a:t>
            </a: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- </a:t>
            </a:r>
            <a:r>
              <a:rPr lang="fr-FR" dirty="0">
                <a:latin typeface="Times New Roman" pitchFamily="16" charset="0"/>
              </a:rPr>
              <a:t>primordiale pour les analyses </a:t>
            </a:r>
            <a:r>
              <a:rPr lang="fr-FR" dirty="0" smtClean="0">
                <a:latin typeface="Times New Roman" pitchFamily="16" charset="0"/>
              </a:rPr>
              <a:t>quantitatives (mesure de l’aire sous le pic)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u="sng" dirty="0" smtClean="0">
                <a:latin typeface="Times New Roman" pitchFamily="16" charset="0"/>
              </a:rPr>
              <a:t>sources </a:t>
            </a:r>
            <a:r>
              <a:rPr lang="fr-FR" u="sng" dirty="0">
                <a:latin typeface="Times New Roman" pitchFamily="16" charset="0"/>
              </a:rPr>
              <a:t>de variation</a:t>
            </a:r>
            <a:r>
              <a:rPr lang="fr-FR" dirty="0">
                <a:latin typeface="Times New Roman" pitchFamily="16" charset="0"/>
              </a:rPr>
              <a:t> </a:t>
            </a:r>
            <a:r>
              <a:rPr lang="fr-FR" dirty="0" smtClean="0">
                <a:latin typeface="Times New Roman" pitchFamily="16" charset="0"/>
              </a:rPr>
              <a:t>: 	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			- très dépendant des détecteurs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			- attention à la température de la pièce : 	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</a:rPr>
              <a:t>dérive thermique</a:t>
            </a:r>
            <a:r>
              <a:rPr lang="fr-FR" dirty="0">
                <a:latin typeface="Times New Roman" pitchFamily="16" charset="0"/>
              </a:rPr>
              <a:t>	</a:t>
            </a: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    </a:t>
            </a:r>
            <a:r>
              <a:rPr lang="fr-FR" dirty="0" smtClean="0">
                <a:latin typeface="Times New Roman" pitchFamily="16" charset="0"/>
              </a:rPr>
              <a:t>				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</a:rPr>
              <a:t>éviter d’arrêter </a:t>
            </a:r>
            <a:r>
              <a:rPr lang="fr-FR" b="1" dirty="0">
                <a:solidFill>
                  <a:srgbClr val="0000FF"/>
                </a:solidFill>
                <a:latin typeface="Times New Roman" pitchFamily="16" charset="0"/>
              </a:rPr>
              <a:t>l’appareillage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u="sng" dirty="0" smtClean="0">
                <a:latin typeface="Times New Roman" pitchFamily="16" charset="0"/>
              </a:rPr>
              <a:t>procédé</a:t>
            </a:r>
            <a:r>
              <a:rPr lang="fr-FR" dirty="0" smtClean="0">
                <a:latin typeface="Times New Roman" pitchFamily="16" charset="0"/>
              </a:rPr>
              <a:t> </a:t>
            </a:r>
            <a:r>
              <a:rPr lang="fr-FR" dirty="0">
                <a:latin typeface="Times New Roman" pitchFamily="16" charset="0"/>
              </a:rPr>
              <a:t>: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	- </a:t>
            </a:r>
            <a:r>
              <a:rPr lang="fr-FR" dirty="0">
                <a:latin typeface="Times New Roman" pitchFamily="16" charset="0"/>
              </a:rPr>
              <a:t>à vérifier régulièrement pour toutes les constantes de temps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		- </a:t>
            </a:r>
            <a:r>
              <a:rPr lang="fr-FR" dirty="0">
                <a:latin typeface="Times New Roman" pitchFamily="16" charset="0"/>
              </a:rPr>
              <a:t>plusieurs heures après remise sous tension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		</a:t>
            </a: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- </a:t>
            </a:r>
            <a:r>
              <a:rPr lang="fr-FR" dirty="0">
                <a:latin typeface="Times New Roman" pitchFamily="16" charset="0"/>
              </a:rPr>
              <a:t>utiliser 2 pics : </a:t>
            </a:r>
            <a:r>
              <a:rPr lang="fr-FR" dirty="0" smtClean="0">
                <a:latin typeface="Times New Roman" pitchFamily="16" charset="0"/>
              </a:rPr>
              <a:t>l’un à basse énergie et l’autre à plus </a:t>
            </a:r>
            <a:r>
              <a:rPr lang="fr-FR" dirty="0">
                <a:latin typeface="Times New Roman" pitchFamily="16" charset="0"/>
              </a:rPr>
              <a:t>haute </a:t>
            </a:r>
            <a:r>
              <a:rPr lang="fr-FR" dirty="0" smtClean="0">
                <a:latin typeface="Times New Roman" pitchFamily="16" charset="0"/>
              </a:rPr>
              <a:t>énergie</a:t>
            </a:r>
            <a:endParaRPr lang="fr-FR" b="1" dirty="0">
              <a:solidFill>
                <a:srgbClr val="FF0000"/>
              </a:solidFill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	1) </a:t>
            </a:r>
            <a:r>
              <a:rPr lang="fr-FR" dirty="0" smtClean="0">
                <a:latin typeface="Times New Roman" pitchFamily="16" charset="0"/>
              </a:rPr>
              <a:t>chaîne récente : pic zéro et raie </a:t>
            </a:r>
            <a:r>
              <a:rPr lang="fr-FR" dirty="0">
                <a:latin typeface="Times New Roman" pitchFamily="16" charset="0"/>
              </a:rPr>
              <a:t>K</a:t>
            </a:r>
            <a:r>
              <a:rPr lang="el-GR" baseline="-25000" dirty="0">
                <a:latin typeface="Times New Roman" pitchFamily="16" charset="0"/>
                <a:cs typeface="Times New Roman" pitchFamily="16" charset="0"/>
              </a:rPr>
              <a:t>α</a:t>
            </a:r>
            <a:r>
              <a:rPr lang="fr-FR" baseline="-25000" dirty="0">
                <a:latin typeface="Times New Roman" pitchFamily="16" charset="0"/>
                <a:cs typeface="Times New Roman" pitchFamily="16" charset="0"/>
              </a:rPr>
              <a:t>  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du Cu à 8,046 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keV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 (ou autre élément)</a:t>
            </a:r>
            <a:endParaRPr lang="fr-FR" dirty="0"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  <a:cs typeface="Times New Roman" pitchFamily="16" charset="0"/>
              </a:rPr>
              <a:t>		2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) chaîne ancienne : 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CuK</a:t>
            </a:r>
            <a:r>
              <a:rPr lang="el-GR" baseline="-25000" dirty="0">
                <a:latin typeface="Times New Roman" pitchFamily="16" charset="0"/>
                <a:cs typeface="Times New Roman" pitchFamily="16" charset="0"/>
              </a:rPr>
              <a:t>α</a:t>
            </a:r>
            <a:r>
              <a:rPr lang="fr-FR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et </a:t>
            </a:r>
            <a:r>
              <a:rPr lang="fr-FR" dirty="0">
                <a:latin typeface="Times New Roman" pitchFamily="16" charset="0"/>
                <a:cs typeface="Times New Roman" pitchFamily="16" charset="0"/>
              </a:rPr>
              <a:t>AlK</a:t>
            </a:r>
            <a:r>
              <a:rPr lang="el-GR" baseline="-25000" dirty="0">
                <a:latin typeface="Times New Roman" pitchFamily="16" charset="0"/>
                <a:cs typeface="Times New Roman" pitchFamily="16" charset="0"/>
              </a:rPr>
              <a:t>α</a:t>
            </a:r>
            <a:r>
              <a:rPr lang="fr-FR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à 1,486 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keV</a:t>
            </a:r>
            <a:r>
              <a:rPr lang="fr-FR" dirty="0" smtClean="0">
                <a:latin typeface="Times New Roman" pitchFamily="16" charset="0"/>
                <a:cs typeface="Times New Roman" pitchFamily="16" charset="0"/>
              </a:rPr>
              <a:t> (par ex grille Cu sur plot Al) </a:t>
            </a:r>
            <a:endParaRPr lang="fr-FR" dirty="0"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fr-FR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1403648" y="3302309"/>
            <a:ext cx="647700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85792" y="2924944"/>
            <a:ext cx="1872208" cy="432048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218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11188" y="9080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800" dirty="0"/>
              <a:t>- avant calibration</a:t>
            </a:r>
          </a:p>
        </p:txBody>
      </p: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683568" y="980728"/>
            <a:ext cx="5811838" cy="4824413"/>
            <a:chOff x="476" y="890"/>
            <a:chExt cx="3661" cy="3039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476" y="890"/>
              <a:ext cx="3661" cy="2991"/>
              <a:chOff x="476" y="935"/>
              <a:chExt cx="3661" cy="2991"/>
            </a:xfrm>
          </p:grpSpPr>
          <p:pic>
            <p:nvPicPr>
              <p:cNvPr id="27654" name="Picture 6" descr="av-calib-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935"/>
                <a:ext cx="3661" cy="1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55" name="Picture 7" descr="av-calib-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2432"/>
                <a:ext cx="3659" cy="1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656" name="Oval 8"/>
              <p:cNvSpPr>
                <a:spLocks noChangeArrowheads="1"/>
              </p:cNvSpPr>
              <p:nvPr/>
            </p:nvSpPr>
            <p:spPr bwMode="auto">
              <a:xfrm>
                <a:off x="2290" y="1389"/>
                <a:ext cx="1225" cy="1179"/>
              </a:xfrm>
              <a:prstGeom prst="ellips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27657" name="Line 9"/>
              <p:cNvSpPr>
                <a:spLocks noChangeShapeType="1"/>
              </p:cNvSpPr>
              <p:nvPr/>
            </p:nvSpPr>
            <p:spPr bwMode="auto">
              <a:xfrm flipH="1">
                <a:off x="2472" y="2568"/>
                <a:ext cx="273" cy="86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1837" y="2523"/>
              <a:ext cx="0" cy="140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1111" y="2523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8,079 </a:t>
              </a:r>
              <a:r>
                <a:rPr lang="fr-FR" sz="1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keV</a:t>
              </a:r>
              <a:endParaRPr lang="fr-FR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588224" y="2420888"/>
            <a:ext cx="2374900" cy="21698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position théorique du pic : 8,046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keV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position réelle du pic : 8,079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keV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décalage = 33 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rgbClr val="FF0000"/>
                </a:solidFill>
                <a:latin typeface="Times New Roman" pitchFamily="16" charset="0"/>
                <a:ea typeface="+mn-ea"/>
              </a:rPr>
              <a:t>calibration à faire!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01613" y="404664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fr-FR" sz="2000" b="1" u="sng" dirty="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t>avant </a:t>
            </a:r>
            <a:r>
              <a:rPr lang="fr-FR" sz="2000" b="1" u="sng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calibration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83568" y="980728"/>
            <a:ext cx="5808662" cy="5111750"/>
            <a:chOff x="975" y="709"/>
            <a:chExt cx="3659" cy="322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75" y="709"/>
              <a:ext cx="3659" cy="3172"/>
              <a:chOff x="521" y="709"/>
              <a:chExt cx="3659" cy="3172"/>
            </a:xfrm>
          </p:grpSpPr>
          <p:pic>
            <p:nvPicPr>
              <p:cNvPr id="11" name="Picture 6" descr="ap-calib-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709"/>
                <a:ext cx="3659" cy="1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7" descr="ap-calib-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2387"/>
                <a:ext cx="3659" cy="1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2381" y="1117"/>
                <a:ext cx="1224" cy="1179"/>
              </a:xfrm>
              <a:prstGeom prst="ellips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buClrTx/>
                  <a:buSzTx/>
                  <a:buFontTx/>
                  <a:buNone/>
                </a:pPr>
                <a:endParaRPr lang="fr-FR" sz="2400" dirty="0">
                  <a:solidFill>
                    <a:srgbClr val="000000"/>
                  </a:solidFill>
                  <a:latin typeface="Times New Roman" pitchFamily="16" charset="0"/>
                  <a:ea typeface="+mn-ea"/>
                </a:endParaRP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flipH="1">
                <a:off x="2381" y="2296"/>
                <a:ext cx="454" cy="113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>
                  <a:buClrTx/>
                  <a:buSzTx/>
                  <a:buFontTx/>
                  <a:buNone/>
                </a:pPr>
                <a:endParaRPr lang="fr-FR" sz="2400" dirty="0">
                  <a:solidFill>
                    <a:srgbClr val="000000"/>
                  </a:solidFill>
                  <a:latin typeface="Times New Roman" pitchFamily="16" charset="0"/>
                  <a:ea typeface="+mn-ea"/>
                </a:endParaRPr>
              </a:p>
            </p:txBody>
          </p:sp>
        </p:grpSp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2245" y="2478"/>
              <a:ext cx="0" cy="145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>
                <a:buClrTx/>
                <a:buSzTx/>
                <a:buFontTx/>
                <a:buNone/>
              </a:pPr>
              <a:endParaRPr lang="fr-FR" sz="2400" dirty="0">
                <a:solidFill>
                  <a:srgbClr val="000000"/>
                </a:solidFill>
                <a:latin typeface="Times New Roman" pitchFamily="16" charset="0"/>
                <a:ea typeface="+mn-ea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429" y="2478"/>
              <a:ext cx="7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b="1" dirty="0">
                  <a:solidFill>
                    <a:srgbClr val="FF0000"/>
                  </a:solidFill>
                  <a:latin typeface="Times New Roman" pitchFamily="16" charset="0"/>
                  <a:ea typeface="+mn-ea"/>
                </a:rPr>
                <a:t>8,046 </a:t>
              </a:r>
              <a:r>
                <a:rPr lang="fr-FR" b="1" dirty="0">
                  <a:solidFill>
                    <a:srgbClr val="FF0000"/>
                  </a:solidFill>
                  <a:latin typeface="Times New Roman" pitchFamily="16" charset="0"/>
                  <a:ea typeface="+mn-ea"/>
                </a:rPr>
                <a:t>keV</a:t>
              </a:r>
              <a:endParaRPr lang="fr-FR" b="1" dirty="0">
                <a:solidFill>
                  <a:srgbClr val="FF0000"/>
                </a:solidFill>
                <a:latin typeface="Times New Roman" pitchFamily="16" charset="0"/>
                <a:ea typeface="+mn-ea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202" y="754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  <a:buClrTx/>
                <a:buSzTx/>
                <a:buFontTx/>
                <a:buNone/>
              </a:pPr>
              <a:endParaRPr lang="fr-FR" b="1" dirty="0">
                <a:solidFill>
                  <a:srgbClr val="FF0000"/>
                </a:solidFill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16757" y="476672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fr-FR" sz="2000" b="1" u="sng" dirty="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t>après </a:t>
            </a:r>
            <a:r>
              <a:rPr lang="fr-FR" sz="2000" b="1" u="sng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calibration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588224" y="2420888"/>
            <a:ext cx="2374900" cy="21698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position théorique du pic : 8,046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keV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position réelle du pic : 8,046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keV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décalage = </a:t>
            </a:r>
            <a:r>
              <a:rPr lang="fr-FR" b="1" kern="0" dirty="0" smtClean="0">
                <a:solidFill>
                  <a:srgbClr val="FF0000"/>
                </a:solidFill>
                <a:latin typeface="Times New Roman" pitchFamily="16" charset="0"/>
                <a:ea typeface="+mn-ea"/>
              </a:rPr>
              <a:t>0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 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rgbClr val="FF0000"/>
                </a:solidFill>
                <a:latin typeface="Times New Roman" pitchFamily="16" charset="0"/>
                <a:ea typeface="+mn-ea"/>
              </a:rPr>
              <a:t>calibration ok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037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fr-FR" sz="2400" b="1" dirty="0">
                <a:latin typeface="Times New Roman" pitchFamily="16" charset="0"/>
              </a:rPr>
              <a:t>CONCLUSION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67544" y="692696"/>
            <a:ext cx="8424862" cy="508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- </a:t>
            </a:r>
            <a:r>
              <a:rPr lang="fr-FR" dirty="0">
                <a:latin typeface="Times New Roman" pitchFamily="16" charset="0"/>
              </a:rPr>
              <a:t>les techniques d’analyse par </a:t>
            </a:r>
            <a:r>
              <a:rPr lang="fr-FR" dirty="0" smtClean="0">
                <a:latin typeface="Times New Roman" pitchFamily="16" charset="0"/>
              </a:rPr>
              <a:t>MEB et EDS  </a:t>
            </a:r>
            <a:r>
              <a:rPr lang="fr-FR" dirty="0">
                <a:latin typeface="Times New Roman" pitchFamily="16" charset="0"/>
              </a:rPr>
              <a:t>sont </a:t>
            </a:r>
            <a:r>
              <a:rPr lang="fr-FR" b="1" dirty="0">
                <a:solidFill>
                  <a:srgbClr val="0000FF"/>
                </a:solidFill>
                <a:latin typeface="Times New Roman" pitchFamily="16" charset="0"/>
              </a:rPr>
              <a:t>performantes</a:t>
            </a:r>
            <a:r>
              <a:rPr lang="fr-FR" dirty="0">
                <a:latin typeface="Times New Roman" pitchFamily="16" charset="0"/>
              </a:rPr>
              <a:t> à condition que tout soit bien réglé et fonctionne </a:t>
            </a:r>
            <a:r>
              <a:rPr lang="fr-FR" dirty="0" smtClean="0">
                <a:latin typeface="Times New Roman" pitchFamily="16" charset="0"/>
              </a:rPr>
              <a:t>correctement.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- d</a:t>
            </a:r>
            <a:r>
              <a:rPr lang="fr-FR" dirty="0" smtClean="0">
                <a:latin typeface="Times New Roman" pitchFamily="16" charset="0"/>
              </a:rPr>
              <a:t>es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</a:rPr>
              <a:t>contrôles réguliers sont indispensables</a:t>
            </a:r>
            <a:r>
              <a:rPr lang="fr-FR" dirty="0" smtClean="0">
                <a:solidFill>
                  <a:srgbClr val="0000FF"/>
                </a:solidFill>
                <a:latin typeface="Times New Roman" pitchFamily="16" charset="0"/>
              </a:rPr>
              <a:t> </a:t>
            </a:r>
            <a:r>
              <a:rPr lang="fr-FR" dirty="0">
                <a:latin typeface="Times New Roman" pitchFamily="16" charset="0"/>
              </a:rPr>
              <a:t>pour obtenir des résultats fiables et </a:t>
            </a:r>
            <a:r>
              <a:rPr lang="fr-FR" dirty="0" smtClean="0">
                <a:latin typeface="Times New Roman" pitchFamily="16" charset="0"/>
              </a:rPr>
              <a:t>interprétables </a:t>
            </a:r>
            <a:r>
              <a:rPr lang="fr-FR" dirty="0">
                <a:latin typeface="Times New Roman" pitchFamily="16" charset="0"/>
              </a:rPr>
              <a:t>de façon </a:t>
            </a:r>
            <a:r>
              <a:rPr lang="fr-FR" dirty="0" smtClean="0">
                <a:latin typeface="Times New Roman" pitchFamily="16" charset="0"/>
              </a:rPr>
              <a:t>correcte.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- </a:t>
            </a:r>
            <a:r>
              <a:rPr lang="fr-FR" dirty="0" smtClean="0">
                <a:latin typeface="Times New Roman" pitchFamily="16" charset="0"/>
              </a:rPr>
              <a:t>cela nécessite de </a:t>
            </a:r>
            <a:r>
              <a:rPr lang="fr-FR" dirty="0">
                <a:latin typeface="Times New Roman" pitchFamily="16" charset="0"/>
              </a:rPr>
              <a:t>faire </a:t>
            </a:r>
            <a:r>
              <a:rPr lang="fr-FR" dirty="0" smtClean="0">
                <a:latin typeface="Times New Roman" pitchFamily="16" charset="0"/>
              </a:rPr>
              <a:t>un état des lieux précis avec les fournisseurs lors </a:t>
            </a:r>
            <a:r>
              <a:rPr lang="fr-FR" dirty="0">
                <a:latin typeface="Times New Roman" pitchFamily="16" charset="0"/>
              </a:rPr>
              <a:t>de la </a:t>
            </a:r>
            <a:r>
              <a:rPr lang="fr-FR" b="1" dirty="0">
                <a:solidFill>
                  <a:srgbClr val="0000FF"/>
                </a:solidFill>
                <a:latin typeface="Times New Roman" pitchFamily="16" charset="0"/>
              </a:rPr>
              <a:t>réception</a:t>
            </a:r>
            <a:r>
              <a:rPr lang="fr-FR" dirty="0">
                <a:latin typeface="Times New Roman" pitchFamily="16" charset="0"/>
              </a:rPr>
              <a:t> de </a:t>
            </a:r>
            <a:r>
              <a:rPr lang="fr-FR" dirty="0" smtClean="0">
                <a:latin typeface="Times New Roman" pitchFamily="16" charset="0"/>
              </a:rPr>
              <a:t>l’appareillage.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- </a:t>
            </a:r>
            <a:r>
              <a:rPr lang="fr-FR" dirty="0" smtClean="0">
                <a:latin typeface="Times New Roman" pitchFamily="16" charset="0"/>
              </a:rPr>
              <a:t>la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</a:rPr>
              <a:t>fréquence</a:t>
            </a:r>
            <a:r>
              <a:rPr lang="fr-FR" dirty="0" smtClean="0">
                <a:solidFill>
                  <a:srgbClr val="0000FF"/>
                </a:solidFill>
                <a:latin typeface="Times New Roman" pitchFamily="16" charset="0"/>
              </a:rPr>
              <a:t> </a:t>
            </a:r>
            <a:r>
              <a:rPr lang="fr-FR" dirty="0" smtClean="0">
                <a:latin typeface="Times New Roman" pitchFamily="16" charset="0"/>
              </a:rPr>
              <a:t>des </a:t>
            </a:r>
            <a:r>
              <a:rPr lang="fr-FR" dirty="0">
                <a:latin typeface="Times New Roman" pitchFamily="16" charset="0"/>
              </a:rPr>
              <a:t>contrôles </a:t>
            </a:r>
            <a:r>
              <a:rPr lang="fr-FR" dirty="0" smtClean="0">
                <a:latin typeface="Times New Roman" pitchFamily="16" charset="0"/>
              </a:rPr>
              <a:t>est </a:t>
            </a:r>
            <a:r>
              <a:rPr lang="fr-FR" dirty="0">
                <a:latin typeface="Times New Roman" pitchFamily="16" charset="0"/>
              </a:rPr>
              <a:t>à adapter à chaque cas (1 fois / </a:t>
            </a:r>
            <a:r>
              <a:rPr lang="fr-FR" dirty="0" smtClean="0">
                <a:latin typeface="Times New Roman" pitchFamily="16" charset="0"/>
              </a:rPr>
              <a:t>mois ?).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- </a:t>
            </a:r>
            <a:r>
              <a:rPr lang="fr-FR" dirty="0" smtClean="0">
                <a:latin typeface="Times New Roman" pitchFamily="16" charset="0"/>
              </a:rPr>
              <a:t>il est souhaitable de faire régulièrement des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6" charset="0"/>
              </a:rPr>
              <a:t>enregistrements</a:t>
            </a:r>
            <a:r>
              <a:rPr lang="fr-FR" dirty="0" smtClean="0">
                <a:latin typeface="Times New Roman" pitchFamily="16" charset="0"/>
              </a:rPr>
              <a:t> de </a:t>
            </a:r>
            <a:r>
              <a:rPr lang="fr-FR" dirty="0">
                <a:latin typeface="Times New Roman" pitchFamily="16" charset="0"/>
              </a:rPr>
              <a:t>spectres et </a:t>
            </a:r>
            <a:r>
              <a:rPr lang="fr-FR" dirty="0" smtClean="0">
                <a:latin typeface="Times New Roman" pitchFamily="16" charset="0"/>
              </a:rPr>
              <a:t>d’images pour avoir des fichiers </a:t>
            </a:r>
            <a:r>
              <a:rPr lang="fr-FR" dirty="0">
                <a:latin typeface="Times New Roman" pitchFamily="16" charset="0"/>
              </a:rPr>
              <a:t>de </a:t>
            </a:r>
            <a:r>
              <a:rPr lang="fr-FR" dirty="0" smtClean="0">
                <a:latin typeface="Times New Roman" pitchFamily="16" charset="0"/>
              </a:rPr>
              <a:t>référence.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fr-FR" dirty="0">
              <a:latin typeface="Times New Roman" pitchFamily="1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76456" y="6165304"/>
            <a:ext cx="44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33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3608" y="1772816"/>
            <a:ext cx="6624736" cy="216982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fr-FR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CONTRÔLE ET MAINTENANCE</a:t>
            </a:r>
          </a:p>
          <a:p>
            <a:pPr algn="ctr">
              <a:spcBef>
                <a:spcPts val="600"/>
              </a:spcBef>
            </a:pP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 MEB</a:t>
            </a:r>
          </a:p>
          <a:p>
            <a:pPr algn="ctr"/>
            <a:endParaRPr lang="fr-FR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765588" y="61653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02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684213" y="836613"/>
            <a:ext cx="7416800" cy="97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600"/>
              </a:spcBef>
              <a:buClrTx/>
              <a:buFontTx/>
              <a:buNone/>
            </a:pPr>
            <a:endParaRPr lang="fr-FR" sz="2400" b="1" i="1" dirty="0">
              <a:solidFill>
                <a:srgbClr val="0000FF"/>
              </a:solidFill>
              <a:latin typeface="Times New Roman" pitchFamily="16" charset="0"/>
            </a:endParaRP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fr-FR" sz="2800" b="1" i="1" u="sng" dirty="0">
                <a:solidFill>
                  <a:srgbClr val="0000FF"/>
                </a:solidFill>
                <a:latin typeface="Times New Roman" pitchFamily="16" charset="0"/>
              </a:rPr>
              <a:t>Je vous remercie pour votre </a:t>
            </a:r>
            <a:r>
              <a:rPr lang="fr-FR" sz="2800" b="1" i="1" u="sng" dirty="0" smtClean="0">
                <a:solidFill>
                  <a:srgbClr val="0000FF"/>
                </a:solidFill>
                <a:latin typeface="Times New Roman" pitchFamily="16" charset="0"/>
              </a:rPr>
              <a:t>attention</a:t>
            </a:r>
            <a:endParaRPr lang="fr-FR" sz="2800" b="1" i="1" u="sng" dirty="0">
              <a:solidFill>
                <a:srgbClr val="0000FF"/>
              </a:solidFill>
              <a:latin typeface="Times New Roman" pitchFamily="16" charset="0"/>
            </a:endParaRPr>
          </a:p>
        </p:txBody>
      </p:sp>
      <p:pic>
        <p:nvPicPr>
          <p:cNvPr id="1026" name="Picture 2" descr="Résultat de recherche d'images pour &quot;vigne bordelais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896"/>
            <a:ext cx="3842047" cy="23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verres à ta santé&quot;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520280" cy="18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76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037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Partie A - Contrôle </a:t>
            </a:r>
            <a:r>
              <a:rPr lang="fr-FR" sz="2400" b="1" dirty="0">
                <a:latin typeface="Times New Roman" pitchFamily="16" charset="0"/>
              </a:rPr>
              <a:t>et maintenance du MEB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7544" y="692696"/>
            <a:ext cx="8424936" cy="461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FR" dirty="0" smtClean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A1 - Entretien du système de vide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A2 </a:t>
            </a:r>
            <a:r>
              <a:rPr lang="fr-FR" dirty="0">
                <a:latin typeface="Times New Roman" pitchFamily="16" charset="0"/>
              </a:rPr>
              <a:t>-</a:t>
            </a:r>
            <a:r>
              <a:rPr lang="fr-FR" dirty="0" smtClean="0">
                <a:latin typeface="Times New Roman" pitchFamily="16" charset="0"/>
              </a:rPr>
              <a:t> Changement du filament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A3 - </a:t>
            </a:r>
            <a:r>
              <a:rPr lang="fr-FR" dirty="0">
                <a:latin typeface="Times New Roman" pitchFamily="16" charset="0"/>
              </a:rPr>
              <a:t>S</a:t>
            </a:r>
            <a:r>
              <a:rPr lang="fr-FR" dirty="0" smtClean="0">
                <a:latin typeface="Times New Roman" pitchFamily="16" charset="0"/>
              </a:rPr>
              <a:t>aturation du filament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A4 - Propreté de la colonne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A5 </a:t>
            </a:r>
            <a:r>
              <a:rPr lang="fr-FR" dirty="0">
                <a:latin typeface="Times New Roman" pitchFamily="16" charset="0"/>
              </a:rPr>
              <a:t>-</a:t>
            </a:r>
            <a:r>
              <a:rPr lang="fr-FR" dirty="0" smtClean="0">
                <a:latin typeface="Times New Roman" pitchFamily="16" charset="0"/>
              </a:rPr>
              <a:t> Détecteurs d’électrons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A6 - </a:t>
            </a:r>
            <a:r>
              <a:rPr lang="fr-FR" dirty="0">
                <a:latin typeface="Times New Roman" pitchFamily="16" charset="0"/>
              </a:rPr>
              <a:t>R</a:t>
            </a:r>
            <a:r>
              <a:rPr lang="fr-FR" dirty="0" smtClean="0">
                <a:latin typeface="Times New Roman" pitchFamily="16" charset="0"/>
              </a:rPr>
              <a:t>ésolution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  <a:r>
              <a:rPr lang="fr-FR" dirty="0" smtClean="0">
                <a:latin typeface="Times New Roman" pitchFamily="16" charset="0"/>
              </a:rPr>
              <a:t>A7 - </a:t>
            </a:r>
            <a:r>
              <a:rPr lang="fr-FR" dirty="0">
                <a:latin typeface="Times New Roman" pitchFamily="16" charset="0"/>
              </a:rPr>
              <a:t>G</a:t>
            </a:r>
            <a:r>
              <a:rPr lang="fr-FR" dirty="0" smtClean="0">
                <a:latin typeface="Times New Roman" pitchFamily="16" charset="0"/>
              </a:rPr>
              <a:t>randissements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A8 - </a:t>
            </a:r>
            <a:r>
              <a:rPr lang="fr-FR" dirty="0">
                <a:latin typeface="Times New Roman" pitchFamily="16" charset="0"/>
              </a:rPr>
              <a:t>D</a:t>
            </a:r>
            <a:r>
              <a:rPr lang="fr-FR" dirty="0" smtClean="0">
                <a:latin typeface="Times New Roman" pitchFamily="16" charset="0"/>
              </a:rPr>
              <a:t>istorsions</a:t>
            </a:r>
            <a:endParaRPr lang="fr-FR" dirty="0">
              <a:latin typeface="Times New Roman" pitchFamily="16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A9 - </a:t>
            </a:r>
            <a:r>
              <a:rPr lang="fr-FR" dirty="0">
                <a:latin typeface="Times New Roman" pitchFamily="16" charset="0"/>
              </a:rPr>
              <a:t>S</a:t>
            </a:r>
            <a:r>
              <a:rPr lang="fr-FR" dirty="0" smtClean="0">
                <a:latin typeface="Times New Roman" pitchFamily="16" charset="0"/>
              </a:rPr>
              <a:t>tabilité de l’image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 smtClean="0">
                <a:latin typeface="Times New Roman" pitchFamily="16" charset="0"/>
              </a:rPr>
              <a:t>A10 - Courant de sonde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dirty="0">
                <a:latin typeface="Times New Roman" pitchFamily="16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81" y="2276872"/>
            <a:ext cx="2183651" cy="201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765588" y="61653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25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A1 - Entretien du système de vide 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9582" y="764704"/>
            <a:ext cx="84248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pompes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fr-FR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changement de l’huile :   pompes à palettes : 1 fois / an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        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pompes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diffusion d’huile : tous les 3 ans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attention à la qualité des huiles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changement des filtres  (rétrodiffusions d’huile dans la colonne)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- étuvage périodique des pompes ioniques </a:t>
            </a: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propreté de la chambre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fr-FR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entrée « d’air »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avec de l’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azote gazeux (pour éviter l’humidité dans la chambre)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limiter les temps d’ouverture donc préparer les échantillons au préalable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laisser le microscope en permanence sous vide</a:t>
            </a: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IMAGES DE MEILLEURE QUALITE</a:t>
            </a:r>
          </a:p>
          <a:p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MEILLEUR VIDE     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                                         +							PLUS GRANDE DUREE DE VIE DU FILAMENT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6996" y="5031047"/>
            <a:ext cx="7920880" cy="1088969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765588" y="61653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7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8313" y="1022091"/>
            <a:ext cx="84248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nettoyage du wehnelt et de l’anode avec pâte à polir + nettoyage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aux ultrasons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centrage mécanique du filament dans le trou du wehnelt (bon alignement du canon avec la colonne)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réglage de la hauteur du filament par rapport à la surface du wehnelt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conditionne :  	la brillance du canon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		la durée de vie du filament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remontage dans le canon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toujours porter des gants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propreté des éléments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pas de poussière dans la colonne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A2 - Changement du filament (MEB W)</a:t>
            </a:r>
            <a:endParaRPr lang="fr-FR" sz="2400" b="1" dirty="0">
              <a:latin typeface="Times New Roman" pitchFamily="16" charset="0"/>
            </a:endParaRPr>
          </a:p>
        </p:txBody>
      </p:sp>
      <p:pic>
        <p:nvPicPr>
          <p:cNvPr id="1027" name="Picture 3" descr="C:\Users\clemen13\AppData\Local\Microsoft\Windows\Temporary Internet Files\Content.IE5\2YZGF2M9\MC9004418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49080"/>
            <a:ext cx="1083568" cy="10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36" y="945232"/>
            <a:ext cx="2480816" cy="154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765588" y="61653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67744" y="4892030"/>
            <a:ext cx="2664296" cy="432048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276042" y="5517232"/>
            <a:ext cx="647700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73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8313" y="779214"/>
            <a:ext cx="84248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procédure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	- chauffage doux du filament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- recuit pendant 5 minutes (pour une meilleure stabilité)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palier de saturation (durée de vie du filament)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vérification régulière du point de saturation</a:t>
            </a: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5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fr-FR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cours du temps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	- amincissement du filament donc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diminution </a:t>
            </a:r>
            <a:r>
              <a:rPr lang="fr-F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courant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	- sinon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sur-saturation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risque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rupture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prématurée</a:t>
            </a:r>
          </a:p>
          <a:p>
            <a:pPr marL="0" lvl="5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								</a:t>
            </a: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TD MEB-Instrument Niveau 1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doc. F. Grillon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A3 - </a:t>
            </a:r>
            <a:r>
              <a:rPr lang="fr-FR" sz="2400" b="1" dirty="0">
                <a:latin typeface="Times New Roman" pitchFamily="16" charset="0"/>
              </a:rPr>
              <a:t>S</a:t>
            </a:r>
            <a:r>
              <a:rPr lang="fr-FR" sz="2400" b="1" dirty="0" smtClean="0">
                <a:latin typeface="Times New Roman" pitchFamily="16" charset="0"/>
              </a:rPr>
              <a:t>aturation du filament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765588" y="61653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11560" y="2852936"/>
            <a:ext cx="4896544" cy="3002856"/>
            <a:chOff x="611560" y="3140968"/>
            <a:chExt cx="4623564" cy="27148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3429000"/>
              <a:ext cx="4165232" cy="2426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Connecteur droit avec flèche 6"/>
            <p:cNvCxnSpPr/>
            <p:nvPr/>
          </p:nvCxnSpPr>
          <p:spPr bwMode="auto">
            <a:xfrm flipH="1">
              <a:off x="3995936" y="3501008"/>
              <a:ext cx="312066" cy="34358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Flèche droite 8"/>
            <p:cNvSpPr/>
            <p:nvPr/>
          </p:nvSpPr>
          <p:spPr bwMode="auto">
            <a:xfrm flipH="1">
              <a:off x="1547664" y="4293096"/>
              <a:ext cx="936104" cy="432048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187624" y="3933056"/>
              <a:ext cx="2160240" cy="369332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courant de chauffage </a:t>
              </a:r>
              <a:endParaRPr lang="fr-F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139952" y="314096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saturation</a:t>
              </a:r>
              <a:endParaRPr lang="fr-F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33165"/>
            <a:ext cx="2736304" cy="21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8298" y="836712"/>
            <a:ext cx="84248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colonne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général nettoyée par les constructeurs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comment détecter un problème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problème de réglage de l’astigmatisme 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(surtout à G élevé et faible HT)</a:t>
            </a: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 faire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vérifier l’alignement de la colonne (diaphragme)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nettoyer ou changer le diaphragme final</a:t>
            </a:r>
          </a:p>
          <a:p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comment préserver une colonne propre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limiter la pollution par les échantillons (propres et dégazés)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préférer une fixation mécanique à l’utilisation de résines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éviter les laques Ag ou C (sinon bien les laisser sécher)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46384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fr-FR" sz="2400" b="1" dirty="0" smtClean="0">
                <a:latin typeface="Times New Roman" pitchFamily="16" charset="0"/>
              </a:rPr>
              <a:t>A4 - </a:t>
            </a:r>
            <a:r>
              <a:rPr lang="fr-FR" sz="2400" b="1" dirty="0">
                <a:latin typeface="Times New Roman" pitchFamily="16" charset="0"/>
              </a:rPr>
              <a:t>P</a:t>
            </a:r>
            <a:r>
              <a:rPr lang="fr-FR" sz="2400" b="1" dirty="0" smtClean="0">
                <a:latin typeface="Times New Roman" pitchFamily="16" charset="0"/>
              </a:rPr>
              <a:t>ropreté de la colonne</a:t>
            </a:r>
            <a:endParaRPr lang="fr-FR" sz="2400" b="1" dirty="0">
              <a:latin typeface="Times New Roman" pitchFamily="1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65588" y="61653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fld id="{C998DAF6-C210-4549-8548-4EEEB58F7FCC}" type="slidenum">
              <a:rPr lang="fr-FR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516216" y="1412775"/>
            <a:ext cx="2609412" cy="3103265"/>
            <a:chOff x="6156176" y="1700808"/>
            <a:chExt cx="2005543" cy="281523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00808"/>
              <a:ext cx="1429479" cy="2815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Ellipse 5"/>
            <p:cNvSpPr/>
            <p:nvPr/>
          </p:nvSpPr>
          <p:spPr bwMode="auto">
            <a:xfrm>
              <a:off x="7020272" y="3861048"/>
              <a:ext cx="864096" cy="288032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8" name="Connecteur droit avec flèche 7"/>
            <p:cNvCxnSpPr/>
            <p:nvPr/>
          </p:nvCxnSpPr>
          <p:spPr bwMode="auto">
            <a:xfrm>
              <a:off x="6156176" y="3717032"/>
              <a:ext cx="864096" cy="28803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512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1180</Words>
  <Application>Microsoft Office PowerPoint</Application>
  <PresentationFormat>Affichage à l'écran (4:3)</PresentationFormat>
  <Paragraphs>582</Paragraphs>
  <Slides>40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GENDARME Christine</cp:lastModifiedBy>
  <cp:revision>137</cp:revision>
  <dcterms:created xsi:type="dcterms:W3CDTF">2017-01-16T15:05:59Z</dcterms:created>
  <dcterms:modified xsi:type="dcterms:W3CDTF">2017-06-19T15:52:04Z</dcterms:modified>
</cp:coreProperties>
</file>