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avi" ContentType="video/avi"/>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5" r:id="rId16"/>
    <p:sldId id="276" r:id="rId17"/>
    <p:sldId id="277" r:id="rId18"/>
    <p:sldId id="278" r:id="rId19"/>
    <p:sldId id="311" r:id="rId20"/>
    <p:sldId id="279" r:id="rId21"/>
    <p:sldId id="280" r:id="rId22"/>
    <p:sldId id="281" r:id="rId23"/>
    <p:sldId id="282" r:id="rId24"/>
    <p:sldId id="283" r:id="rId25"/>
    <p:sldId id="284" r:id="rId26"/>
    <p:sldId id="310" r:id="rId27"/>
    <p:sldId id="285" r:id="rId28"/>
    <p:sldId id="286" r:id="rId29"/>
    <p:sldId id="287" r:id="rId30"/>
    <p:sldId id="288" r:id="rId31"/>
    <p:sldId id="289" r:id="rId32"/>
    <p:sldId id="290" r:id="rId33"/>
    <p:sldId id="291" r:id="rId34"/>
    <p:sldId id="292" r:id="rId35"/>
    <p:sldId id="293" r:id="rId36"/>
    <p:sldId id="294" r:id="rId37"/>
    <p:sldId id="295" r:id="rId38"/>
    <p:sldId id="307" r:id="rId39"/>
    <p:sldId id="296" r:id="rId40"/>
    <p:sldId id="297" r:id="rId41"/>
    <p:sldId id="302" r:id="rId42"/>
    <p:sldId id="303" r:id="rId43"/>
    <p:sldId id="305" r:id="rId44"/>
    <p:sldId id="306" r:id="rId45"/>
    <p:sldId id="308" r:id="rId46"/>
    <p:sldId id="309" r:id="rId47"/>
    <p:sldId id="301" r:id="rId48"/>
    <p:sldId id="258" r:id="rId4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5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0" autoAdjust="0"/>
    <p:restoredTop sz="94628" autoAdjust="0"/>
  </p:normalViewPr>
  <p:slideViewPr>
    <p:cSldViewPr>
      <p:cViewPr varScale="1">
        <p:scale>
          <a:sx n="103" d="100"/>
          <a:sy n="103" d="100"/>
        </p:scale>
        <p:origin x="-11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image" Target="../media/image1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7FB79D-454C-408D-87A3-FA84E61B8E5F}" type="datetimeFigureOut">
              <a:rPr lang="fr-FR" smtClean="0"/>
              <a:t>12/06/2017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37A381F-B023-4E22-A4D3-AA775193FED8}" type="slidenum">
              <a:rPr lang="fr-FR" smtClean="0"/>
              <a:t>‹N°›</a:t>
            </a:fld>
            <a:endParaRPr lang="fr-FR"/>
          </a:p>
        </p:txBody>
      </p:sp>
    </p:spTree>
    <p:extLst>
      <p:ext uri="{BB962C8B-B14F-4D97-AF65-F5344CB8AC3E}">
        <p14:creationId xmlns:p14="http://schemas.microsoft.com/office/powerpoint/2010/main" val="1381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Apports</a:t>
            </a:r>
          </a:p>
          <a:p>
            <a:pPr marL="0" marR="0" indent="0" algn="l" defTabSz="914400" rtl="0" eaLnBrk="1" fontAlgn="auto" latinLnBrk="0" hangingPunct="1">
              <a:lnSpc>
                <a:spcPct val="100000"/>
              </a:lnSpc>
              <a:spcBef>
                <a:spcPts val="0"/>
              </a:spcBef>
              <a:spcAft>
                <a:spcPts val="0"/>
              </a:spcAft>
              <a:buClrTx/>
              <a:buSzTx/>
              <a:buFontTx/>
              <a:buNone/>
              <a:tabLst/>
              <a:defRPr/>
            </a:pPr>
            <a:r>
              <a:rPr lang="fr-FR" i="1" dirty="0" smtClean="0">
                <a:sym typeface="Wingdings"/>
              </a:rPr>
              <a:t>Elimination du biais de mesure présent avec la mesure donnée par le capteur de déplacement qui intègre la déformation de la platine d’essai.</a:t>
            </a:r>
            <a:endParaRPr lang="fr-FR" i="1" dirty="0" smtClean="0"/>
          </a:p>
          <a:p>
            <a:pPr>
              <a:buFontTx/>
              <a:buChar char="•"/>
            </a:pPr>
            <a:r>
              <a:rPr lang="fr-FR" i="1" dirty="0" smtClean="0"/>
              <a:t>Détection de l'artéfact de glissement de l'éprouvette dans les mors, en essai de traction</a:t>
            </a:r>
          </a:p>
          <a:p>
            <a:pPr lvl="1"/>
            <a:r>
              <a:rPr lang="fr-FR" i="1" dirty="0" smtClean="0">
                <a:sym typeface="Wingdings" charset="0"/>
              </a:rPr>
              <a:t>	 Validation ou rejet de l'essai</a:t>
            </a:r>
            <a:endParaRPr lang="fr-FR" i="1" dirty="0" smtClean="0"/>
          </a:p>
          <a:p>
            <a:pPr>
              <a:buFontTx/>
              <a:buChar char="•"/>
            </a:pPr>
            <a:r>
              <a:rPr lang="fr-FR" i="1" dirty="0" smtClean="0"/>
              <a:t>Visualisation de l'endommagement autour de la zone observée à l'échelle "Micro" (MEB)</a:t>
            </a:r>
          </a:p>
          <a:p>
            <a:pPr lvl="1"/>
            <a:r>
              <a:rPr lang="fr-FR" i="1" dirty="0" smtClean="0">
                <a:sym typeface="Wingdings" charset="0"/>
              </a:rPr>
              <a:t>	 Aide à l'interprétation des phénomènes observées à l'échelle "Micro"</a:t>
            </a:r>
            <a:endParaRPr lang="fr-FR" i="1" dirty="0" smtClean="0"/>
          </a:p>
          <a:p>
            <a:endParaRPr lang="fr-FR" dirty="0"/>
          </a:p>
        </p:txBody>
      </p:sp>
      <p:sp>
        <p:nvSpPr>
          <p:cNvPr id="4" name="Espace réservé du numéro de diapositive 3"/>
          <p:cNvSpPr>
            <a:spLocks noGrp="1"/>
          </p:cNvSpPr>
          <p:nvPr>
            <p:ph type="sldNum" sz="quarter" idx="10"/>
          </p:nvPr>
        </p:nvSpPr>
        <p:spPr/>
        <p:txBody>
          <a:bodyPr/>
          <a:lstStyle/>
          <a:p>
            <a:fld id="{437A381F-B023-4E22-A4D3-AA775193FED8}" type="slidenum">
              <a:rPr lang="fr-FR" smtClean="0"/>
              <a:t>14</a:t>
            </a:fld>
            <a:endParaRPr lang="fr-FR"/>
          </a:p>
        </p:txBody>
      </p:sp>
    </p:spTree>
    <p:extLst>
      <p:ext uri="{BB962C8B-B14F-4D97-AF65-F5344CB8AC3E}">
        <p14:creationId xmlns:p14="http://schemas.microsoft.com/office/powerpoint/2010/main" val="3940250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1997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0" y="6402521"/>
            <a:ext cx="9144000" cy="46166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3528" y="6458819"/>
            <a:ext cx="720080" cy="3645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ZoneTexte 13"/>
          <p:cNvSpPr txBox="1"/>
          <p:nvPr userDrawn="1"/>
        </p:nvSpPr>
        <p:spPr>
          <a:xfrm>
            <a:off x="1691680" y="6487229"/>
            <a:ext cx="3092641" cy="307777"/>
          </a:xfrm>
          <a:prstGeom prst="rect">
            <a:avLst/>
          </a:prstGeom>
          <a:noFill/>
        </p:spPr>
        <p:txBody>
          <a:bodyPr wrap="none" rtlCol="0">
            <a:spAutoFit/>
            <a:scene3d>
              <a:camera prst="orthographicFront"/>
              <a:lightRig rig="threePt" dir="t"/>
            </a:scene3d>
            <a:sp3d extrusionH="57150">
              <a:bevelT w="38100" h="38100" prst="angle"/>
            </a:sp3d>
          </a:bodyPr>
          <a:lstStyle/>
          <a:p>
            <a:r>
              <a:rPr lang="fr-FR" sz="1400" b="1" dirty="0" smtClean="0">
                <a:solidFill>
                  <a:srgbClr val="C00000"/>
                </a:solidFill>
                <a:effectLst>
                  <a:outerShdw blurRad="50800" dist="38100" dir="8100000" algn="tr" rotWithShape="0">
                    <a:prstClr val="black">
                      <a:alpha val="40000"/>
                    </a:prstClr>
                  </a:outerShdw>
                </a:effectLst>
              </a:rPr>
              <a:t>Ecole d’été GN-MEBA – Bordeaux  2017</a:t>
            </a:r>
            <a:endParaRPr lang="fr-FR" sz="1400" b="1" dirty="0">
              <a:solidFill>
                <a:srgbClr val="C00000"/>
              </a:solidFill>
              <a:effectLst>
                <a:outerShdw blurRad="50800" dist="38100" dir="8100000" algn="tr" rotWithShape="0">
                  <a:prstClr val="black">
                    <a:alpha val="40000"/>
                  </a:prstClr>
                </a:outerShdw>
              </a:effectLst>
            </a:endParaRPr>
          </a:p>
        </p:txBody>
      </p:sp>
      <p:sp>
        <p:nvSpPr>
          <p:cNvPr id="3" name="Espace réservé du numéro de diapositive 2"/>
          <p:cNvSpPr>
            <a:spLocks noGrp="1"/>
          </p:cNvSpPr>
          <p:nvPr>
            <p:ph type="sldNum" sz="quarter" idx="4"/>
          </p:nvPr>
        </p:nvSpPr>
        <p:spPr>
          <a:xfrm>
            <a:off x="6948264" y="645855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7F839-F3BA-4A12-BBF8-C0A38A149D79}" type="slidenum">
              <a:rPr lang="fr-FR" smtClean="0"/>
              <a:t>‹N°›</a:t>
            </a:fld>
            <a:endParaRPr lang="fr-FR"/>
          </a:p>
        </p:txBody>
      </p:sp>
    </p:spTree>
    <p:extLst>
      <p:ext uri="{BB962C8B-B14F-4D97-AF65-F5344CB8AC3E}">
        <p14:creationId xmlns:p14="http://schemas.microsoft.com/office/powerpoint/2010/main" val="1005082767"/>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18" Type="http://schemas.openxmlformats.org/officeDocument/2006/relationships/image" Target="../media/image18.jpg"/><Relationship Id="rId26" Type="http://schemas.openxmlformats.org/officeDocument/2006/relationships/image" Target="../media/image25.png"/><Relationship Id="rId3" Type="http://schemas.openxmlformats.org/officeDocument/2006/relationships/image" Target="../media/image3.jpeg"/><Relationship Id="rId21" Type="http://schemas.openxmlformats.org/officeDocument/2006/relationships/image" Target="../media/image21.jpg"/><Relationship Id="rId7" Type="http://schemas.openxmlformats.org/officeDocument/2006/relationships/image" Target="../media/image7.pn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4.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g"/><Relationship Id="rId29"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jpeg"/><Relationship Id="rId24" Type="http://schemas.openxmlformats.org/officeDocument/2006/relationships/image" Target="../media/image23.jpeg"/><Relationship Id="rId5" Type="http://schemas.openxmlformats.org/officeDocument/2006/relationships/image" Target="../media/image5.gif"/><Relationship Id="rId15" Type="http://schemas.openxmlformats.org/officeDocument/2006/relationships/image" Target="../media/image15.jpg"/><Relationship Id="rId23" Type="http://schemas.openxmlformats.org/officeDocument/2006/relationships/image" Target="../media/image1.gif"/><Relationship Id="rId28" Type="http://schemas.openxmlformats.org/officeDocument/2006/relationships/image" Target="../media/image27.png"/><Relationship Id="rId10" Type="http://schemas.openxmlformats.org/officeDocument/2006/relationships/image" Target="../media/image10.jpeg"/><Relationship Id="rId19" Type="http://schemas.openxmlformats.org/officeDocument/2006/relationships/image" Target="../media/image19.jp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gif"/><Relationship Id="rId22" Type="http://schemas.openxmlformats.org/officeDocument/2006/relationships/image" Target="../media/image22.jpg"/><Relationship Id="rId27"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xml"/><Relationship Id="rId6" Type="http://schemas.openxmlformats.org/officeDocument/2006/relationships/image" Target="../media/image49.tiff"/><Relationship Id="rId5" Type="http://schemas.openxmlformats.org/officeDocument/2006/relationships/image" Target="../media/image48.jpeg"/><Relationship Id="rId4" Type="http://schemas.openxmlformats.org/officeDocument/2006/relationships/image" Target="../media/image47.jpe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tiff"/><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emf"/></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jpe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0.jpeg"/></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tiff"/><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tiff"/><Relationship Id="rId1" Type="http://schemas.openxmlformats.org/officeDocument/2006/relationships/slideLayout" Target="../slideLayouts/slideLayout1.xml"/><Relationship Id="rId5" Type="http://schemas.openxmlformats.org/officeDocument/2006/relationships/image" Target="../media/image102.gif"/><Relationship Id="rId4" Type="http://schemas.openxmlformats.org/officeDocument/2006/relationships/image" Target="../media/image101.png"/></Relationships>
</file>

<file path=ppt/slides/_rels/slide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24.png"/><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jpeg"/></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127.png"/><Relationship Id="rId3" Type="http://schemas.openxmlformats.org/officeDocument/2006/relationships/video" Target="../media/media3.avi"/><Relationship Id="rId7" Type="http://schemas.openxmlformats.org/officeDocument/2006/relationships/image" Target="../media/image128.png"/><Relationship Id="rId12" Type="http://schemas.openxmlformats.org/officeDocument/2006/relationships/oleObject" Target="../embeddings/oleObject3.bin"/><Relationship Id="rId2" Type="http://schemas.microsoft.com/office/2007/relationships/media" Target="../media/media3.avi"/><Relationship Id="rId1" Type="http://schemas.openxmlformats.org/officeDocument/2006/relationships/vmlDrawing" Target="../drawings/vmlDrawing1.vml"/><Relationship Id="rId6" Type="http://schemas.openxmlformats.org/officeDocument/2006/relationships/slideLayout" Target="../slideLayouts/slideLayout1.xml"/><Relationship Id="rId11" Type="http://schemas.openxmlformats.org/officeDocument/2006/relationships/image" Target="../media/image126.png"/><Relationship Id="rId5" Type="http://schemas.openxmlformats.org/officeDocument/2006/relationships/video" Target="../media/media4.wmv"/><Relationship Id="rId10" Type="http://schemas.openxmlformats.org/officeDocument/2006/relationships/oleObject" Target="../embeddings/oleObject2.bin"/><Relationship Id="rId4" Type="http://schemas.microsoft.com/office/2007/relationships/media" Target="../media/media4.wmv"/><Relationship Id="rId9" Type="http://schemas.openxmlformats.org/officeDocument/2006/relationships/image" Target="../media/image125.png"/><Relationship Id="rId14" Type="http://schemas.openxmlformats.org/officeDocument/2006/relationships/image" Target="../media/image1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34.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1.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tiff"/></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clrChange>
              <a:clrFrom>
                <a:srgbClr val="840F68"/>
              </a:clrFrom>
              <a:clrTo>
                <a:srgbClr val="840F68">
                  <a:alpha val="0"/>
                </a:srgbClr>
              </a:clrTo>
            </a:clrChange>
            <a:extLst>
              <a:ext uri="{28A0092B-C50C-407E-A947-70E740481C1C}">
                <a14:useLocalDpi xmlns:a14="http://schemas.microsoft.com/office/drawing/2010/main" val="0"/>
              </a:ext>
            </a:extLst>
          </a:blip>
          <a:srcRect r="1816" b="15441"/>
          <a:stretch/>
        </p:blipFill>
        <p:spPr>
          <a:xfrm>
            <a:off x="6982244" y="4077072"/>
            <a:ext cx="1795337" cy="1417473"/>
          </a:xfrm>
          <a:prstGeom prst="rect">
            <a:avLst/>
          </a:prstGeom>
          <a:ln>
            <a:noFill/>
          </a:ln>
          <a:effectLst>
            <a:outerShdw blurRad="292100" dist="139700" dir="2700000" algn="tl" rotWithShape="0">
              <a:srgbClr val="333333">
                <a:alpha val="65000"/>
              </a:srgbClr>
            </a:outerShdw>
          </a:effectLst>
        </p:spPr>
      </p:pic>
      <p:pic>
        <p:nvPicPr>
          <p:cNvPr id="5" name="Picture 2" descr="http://olivierboisseau.com/wp-content/uploads/2012/03/bordeaux_place-de-la-bourse.jpg"/>
          <p:cNvPicPr>
            <a:picLocks noChangeAspect="1" noChangeArrowheads="1"/>
          </p:cNvPicPr>
          <p:nvPr/>
        </p:nvPicPr>
        <p:blipFill rotWithShape="1">
          <a:blip r:embed="rId3">
            <a:extLst>
              <a:ext uri="{28A0092B-C50C-407E-A947-70E740481C1C}">
                <a14:useLocalDpi xmlns:a14="http://schemas.microsoft.com/office/drawing/2010/main" val="0"/>
              </a:ext>
            </a:extLst>
          </a:blip>
          <a:srcRect l="17475" t="36545" r="17475" b="38605"/>
          <a:stretch/>
        </p:blipFill>
        <p:spPr bwMode="auto">
          <a:xfrm>
            <a:off x="381226" y="332656"/>
            <a:ext cx="3568950" cy="905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ZoneTexte 48"/>
          <p:cNvSpPr txBox="1"/>
          <p:nvPr/>
        </p:nvSpPr>
        <p:spPr>
          <a:xfrm>
            <a:off x="4221423" y="462267"/>
            <a:ext cx="4577343" cy="646331"/>
          </a:xfrm>
          <a:prstGeom prst="rect">
            <a:avLst/>
          </a:prstGeom>
          <a:noFill/>
        </p:spPr>
        <p:txBody>
          <a:bodyPr wrap="none" rtlCol="0">
            <a:spAutoFit/>
          </a:bodyPr>
          <a:lstStyle/>
          <a:p>
            <a:r>
              <a:rPr lang="fr-FR" sz="3600" b="1" dirty="0" smtClean="0">
                <a:solidFill>
                  <a:srgbClr val="5C0000"/>
                </a:solidFill>
                <a:effectLst>
                  <a:outerShdw blurRad="50800" dist="38100" dir="8100000" algn="tr" rotWithShape="0">
                    <a:prstClr val="black">
                      <a:alpha val="40000"/>
                    </a:prstClr>
                  </a:outerShdw>
                </a:effectLst>
              </a:rPr>
              <a:t>ECOLE D’ÉTÉ GN-MEBA</a:t>
            </a:r>
            <a:endParaRPr lang="fr-FR" sz="3600" b="1" dirty="0">
              <a:solidFill>
                <a:srgbClr val="5C0000"/>
              </a:solidFill>
              <a:effectLst>
                <a:outerShdw blurRad="50800" dist="38100" dir="8100000" algn="tr" rotWithShape="0">
                  <a:prstClr val="black">
                    <a:alpha val="40000"/>
                  </a:prstClr>
                </a:outerShdw>
              </a:effectLst>
            </a:endParaRPr>
          </a:p>
        </p:txBody>
      </p:sp>
      <p:sp>
        <p:nvSpPr>
          <p:cNvPr id="50" name="ZoneTexte 49"/>
          <p:cNvSpPr txBox="1"/>
          <p:nvPr/>
        </p:nvSpPr>
        <p:spPr>
          <a:xfrm>
            <a:off x="5105362" y="1089610"/>
            <a:ext cx="2732095" cy="646331"/>
          </a:xfrm>
          <a:prstGeom prst="rect">
            <a:avLst/>
          </a:prstGeom>
          <a:noFill/>
        </p:spPr>
        <p:txBody>
          <a:bodyPr wrap="none" rtlCol="0">
            <a:spAutoFit/>
          </a:bodyPr>
          <a:lstStyle/>
          <a:p>
            <a:r>
              <a:rPr lang="fr-FR" dirty="0" smtClean="0">
                <a:solidFill>
                  <a:srgbClr val="5C0000"/>
                </a:solidFill>
                <a:effectLst>
                  <a:outerShdw blurRad="50800" dist="38100" dir="8100000" algn="tr" rotWithShape="0">
                    <a:prstClr val="black">
                      <a:alpha val="40000"/>
                    </a:prstClr>
                  </a:outerShdw>
                </a:effectLst>
              </a:rPr>
              <a:t>Microscopie Electronique à</a:t>
            </a:r>
          </a:p>
          <a:p>
            <a:r>
              <a:rPr lang="fr-FR" dirty="0" smtClean="0">
                <a:solidFill>
                  <a:srgbClr val="5C0000"/>
                </a:solidFill>
                <a:effectLst>
                  <a:outerShdw blurRad="50800" dist="38100" dir="8100000" algn="tr" rotWithShape="0">
                    <a:prstClr val="black">
                      <a:alpha val="40000"/>
                    </a:prstClr>
                  </a:outerShdw>
                </a:effectLst>
              </a:rPr>
              <a:t>Balayage et Microanalyses</a:t>
            </a:r>
            <a:endParaRPr lang="fr-FR" dirty="0">
              <a:solidFill>
                <a:srgbClr val="5C0000"/>
              </a:solidFill>
              <a:effectLst>
                <a:outerShdw blurRad="50800" dist="38100" dir="8100000" algn="tr" rotWithShape="0">
                  <a:prstClr val="black">
                    <a:alpha val="40000"/>
                  </a:prstClr>
                </a:outerShdw>
              </a:effectLst>
            </a:endParaRPr>
          </a:p>
        </p:txBody>
      </p:sp>
      <p:sp>
        <p:nvSpPr>
          <p:cNvPr id="51" name="ZoneTexte 50"/>
          <p:cNvSpPr txBox="1"/>
          <p:nvPr/>
        </p:nvSpPr>
        <p:spPr>
          <a:xfrm>
            <a:off x="348399" y="1282502"/>
            <a:ext cx="2451505" cy="338554"/>
          </a:xfrm>
          <a:prstGeom prst="rect">
            <a:avLst/>
          </a:prstGeom>
          <a:noFill/>
        </p:spPr>
        <p:txBody>
          <a:bodyPr wrap="none" rtlCol="0">
            <a:spAutoFit/>
          </a:bodyPr>
          <a:lstStyle/>
          <a:p>
            <a:r>
              <a:rPr lang="fr-FR" sz="1600" b="1" i="1" dirty="0" smtClean="0"/>
              <a:t>Bordeaux    3-7 juillet 2017</a:t>
            </a:r>
            <a:endParaRPr lang="fr-FR" sz="1600" b="1" i="1" dirty="0"/>
          </a:p>
        </p:txBody>
      </p:sp>
      <p:sp>
        <p:nvSpPr>
          <p:cNvPr id="53" name="Text Box 2"/>
          <p:cNvSpPr txBox="1">
            <a:spLocks noChangeArrowheads="1"/>
          </p:cNvSpPr>
          <p:nvPr/>
        </p:nvSpPr>
        <p:spPr bwMode="auto">
          <a:xfrm>
            <a:off x="466186" y="2636911"/>
            <a:ext cx="8210270" cy="2679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5pPr>
            <a:lvl6pPr marL="25146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6pPr>
            <a:lvl7pPr marL="29718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7pPr>
            <a:lvl8pPr marL="34290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8pPr>
            <a:lvl9pPr marL="3886200" indent="-228600" defTabSz="449263" fontAlgn="base">
              <a:spcBef>
                <a:spcPct val="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SimSun" charset="-122"/>
              </a:defRPr>
            </a:lvl9pPr>
          </a:lstStyle>
          <a:p>
            <a:pPr algn="ctr">
              <a:buClrTx/>
              <a:buFontTx/>
              <a:buNone/>
            </a:pPr>
            <a:r>
              <a:rPr lang="fr-FR" sz="2400" b="1" dirty="0" smtClean="0">
                <a:solidFill>
                  <a:srgbClr val="C00000"/>
                </a:solidFill>
                <a:effectLst>
                  <a:outerShdw blurRad="50800" dist="38100" dir="8100000" algn="tr" rotWithShape="0">
                    <a:prstClr val="black">
                      <a:alpha val="40000"/>
                    </a:prstClr>
                  </a:outerShdw>
                </a:effectLst>
                <a:latin typeface="Calibri" pitchFamily="32" charset="0"/>
              </a:rPr>
              <a:t>LES ACCESSOIRES EN MEB</a:t>
            </a:r>
          </a:p>
          <a:p>
            <a:pPr algn="ctr">
              <a:buClrTx/>
              <a:buFontTx/>
              <a:buNone/>
            </a:pPr>
            <a:endParaRPr lang="fr-FR" sz="2400" b="1" dirty="0" smtClean="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r>
              <a:rPr lang="fr-FR" sz="2400" b="1" dirty="0" smtClean="0">
                <a:solidFill>
                  <a:srgbClr val="C00000"/>
                </a:solidFill>
                <a:effectLst>
                  <a:outerShdw blurRad="50800" dist="38100" dir="8100000" algn="tr" rotWithShape="0">
                    <a:prstClr val="black">
                      <a:alpha val="40000"/>
                    </a:prstClr>
                  </a:outerShdw>
                </a:effectLst>
                <a:latin typeface="Calibri" pitchFamily="32" charset="0"/>
              </a:rPr>
              <a:t>Guillaume WILLE</a:t>
            </a:r>
            <a:endParaRPr lang="fr-FR" sz="2400" b="1" dirty="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endParaRPr lang="fr-FR" sz="2400" b="1" dirty="0" smtClean="0">
              <a:solidFill>
                <a:srgbClr val="C00000"/>
              </a:solidFill>
              <a:effectLst>
                <a:outerShdw blurRad="50800" dist="38100" dir="8100000" algn="tr" rotWithShape="0">
                  <a:prstClr val="black">
                    <a:alpha val="40000"/>
                  </a:prstClr>
                </a:outerShdw>
              </a:effectLst>
              <a:latin typeface="Calibri" pitchFamily="32" charset="0"/>
            </a:endParaRPr>
          </a:p>
          <a:p>
            <a:pPr algn="ctr">
              <a:buClrTx/>
              <a:buFontTx/>
              <a:buNone/>
            </a:pPr>
            <a: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t>BRGM</a:t>
            </a:r>
          </a:p>
          <a:p>
            <a:pPr algn="ctr">
              <a:buClrTx/>
              <a:buFontTx/>
              <a:buNone/>
            </a:pPr>
            <a: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t>45-Orléans</a:t>
            </a:r>
            <a:br>
              <a:rPr lang="fr-FR" sz="2400" b="1" i="1" dirty="0" smtClean="0">
                <a:solidFill>
                  <a:srgbClr val="C00000"/>
                </a:solidFill>
                <a:effectLst>
                  <a:outerShdw blurRad="50800" dist="38100" dir="8100000" algn="tr" rotWithShape="0">
                    <a:prstClr val="black">
                      <a:alpha val="40000"/>
                    </a:prstClr>
                  </a:outerShdw>
                </a:effectLst>
                <a:latin typeface="Calibri" pitchFamily="32" charset="0"/>
              </a:rPr>
            </a:br>
            <a:endParaRPr lang="fr-FR" sz="2400" b="1" i="1" dirty="0">
              <a:solidFill>
                <a:srgbClr val="C00000"/>
              </a:solidFill>
              <a:effectLst>
                <a:outerShdw blurRad="50800" dist="38100" dir="8100000" algn="tr" rotWithShape="0">
                  <a:prstClr val="black">
                    <a:alpha val="40000"/>
                  </a:prstClr>
                </a:outerShdw>
              </a:effectLst>
              <a:latin typeface="Calibri" pitchFamily="32" charset="0"/>
            </a:endParaRPr>
          </a:p>
        </p:txBody>
      </p:sp>
      <p:sp>
        <p:nvSpPr>
          <p:cNvPr id="54" name="ZoneTexte 53"/>
          <p:cNvSpPr txBox="1"/>
          <p:nvPr/>
        </p:nvSpPr>
        <p:spPr>
          <a:xfrm>
            <a:off x="516521" y="1628800"/>
            <a:ext cx="659155" cy="461665"/>
          </a:xfrm>
          <a:prstGeom prst="rect">
            <a:avLst/>
          </a:prstGeom>
          <a:noFill/>
        </p:spPr>
        <p:txBody>
          <a:bodyPr wrap="none" rtlCol="0">
            <a:spAutoFit/>
          </a:bodyPr>
          <a:lstStyle/>
          <a:p>
            <a:r>
              <a:rPr lang="fr-FR" sz="2400" b="1" u="sng" dirty="0" smtClean="0">
                <a:solidFill>
                  <a:srgbClr val="C00000"/>
                </a:solidFill>
                <a:effectLst>
                  <a:outerShdw blurRad="38100" dist="38100" dir="2700000" algn="tl">
                    <a:srgbClr val="000000">
                      <a:alpha val="43137"/>
                    </a:srgbClr>
                  </a:outerShdw>
                </a:effectLst>
              </a:rPr>
              <a:t>C19</a:t>
            </a:r>
            <a:endParaRPr lang="fr-FR" sz="2400" b="1" u="sng" dirty="0">
              <a:solidFill>
                <a:srgbClr val="C00000"/>
              </a:solidFill>
              <a:effectLst>
                <a:outerShdw blurRad="38100" dist="38100" dir="2700000" algn="tl">
                  <a:srgbClr val="000000">
                    <a:alpha val="43137"/>
                  </a:srgbClr>
                </a:outerShdw>
              </a:effectLst>
            </a:endParaRPr>
          </a:p>
        </p:txBody>
      </p:sp>
      <p:grpSp>
        <p:nvGrpSpPr>
          <p:cNvPr id="3" name="Groupe 2"/>
          <p:cNvGrpSpPr/>
          <p:nvPr/>
        </p:nvGrpSpPr>
        <p:grpSpPr>
          <a:xfrm>
            <a:off x="-17996" y="6356495"/>
            <a:ext cx="9180000" cy="501505"/>
            <a:chOff x="-17996" y="6356495"/>
            <a:chExt cx="9180000" cy="501505"/>
          </a:xfrm>
        </p:grpSpPr>
        <p:sp>
          <p:nvSpPr>
            <p:cNvPr id="22" name="Rectangle 21"/>
            <p:cNvSpPr/>
            <p:nvPr/>
          </p:nvSpPr>
          <p:spPr>
            <a:xfrm>
              <a:off x="-17996" y="6356495"/>
              <a:ext cx="9180000" cy="501505"/>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rgbClr val="5C0000"/>
                  </a:solidFill>
                </a:rPr>
                <a:t>Partenaires :</a:t>
              </a:r>
              <a:endParaRPr lang="fr-FR" sz="1200" dirty="0">
                <a:solidFill>
                  <a:srgbClr val="5C0000"/>
                </a:solidFill>
              </a:endParaRP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1999" y="6481385"/>
              <a:ext cx="856964" cy="225970"/>
            </a:xfrm>
            <a:prstGeom prst="rect">
              <a:avLst/>
            </a:prstGeom>
            <a:noFill/>
            <a:ln>
              <a:noFill/>
            </a:ln>
          </p:spPr>
        </p:pic>
        <p:pic>
          <p:nvPicPr>
            <p:cNvPr id="9" name="Image 8"/>
            <p:cNvPicPr>
              <a:picLocks noChangeAspect="1"/>
            </p:cNvPicPr>
            <p:nvPr/>
          </p:nvPicPr>
          <p:blipFill rotWithShape="1">
            <a:blip r:embed="rId5" cstate="print">
              <a:extLst>
                <a:ext uri="{28A0092B-C50C-407E-A947-70E740481C1C}">
                  <a14:useLocalDpi xmlns:a14="http://schemas.microsoft.com/office/drawing/2010/main" val="0"/>
                </a:ext>
              </a:extLst>
            </a:blip>
            <a:srcRect r="19473"/>
            <a:stretch/>
          </p:blipFill>
          <p:spPr>
            <a:xfrm>
              <a:off x="2757232" y="6502503"/>
              <a:ext cx="673772" cy="183735"/>
            </a:xfrm>
            <a:prstGeom prst="rect">
              <a:avLst/>
            </a:prstGeom>
            <a:noFill/>
            <a:ln>
              <a:noFill/>
            </a:ln>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828" y="6519405"/>
              <a:ext cx="432171" cy="149930"/>
            </a:xfrm>
            <a:prstGeom prst="rect">
              <a:avLst/>
            </a:prstGeom>
            <a:noFill/>
            <a:ln>
              <a:noFill/>
            </a:ln>
          </p:spPr>
        </p:pic>
        <p:pic>
          <p:nvPicPr>
            <p:cNvPr id="11" name="Image 10"/>
            <p:cNvPicPr>
              <a:picLocks noChangeAspect="1"/>
            </p:cNvPicPr>
            <p:nvPr/>
          </p:nvPicPr>
          <p:blipFill rotWithShape="1">
            <a:blip r:embed="rId7" cstate="print">
              <a:extLst>
                <a:ext uri="{28A0092B-C50C-407E-A947-70E740481C1C}">
                  <a14:useLocalDpi xmlns:a14="http://schemas.microsoft.com/office/drawing/2010/main" val="0"/>
                </a:ext>
              </a:extLst>
            </a:blip>
            <a:srcRect r="50000"/>
            <a:stretch/>
          </p:blipFill>
          <p:spPr>
            <a:xfrm>
              <a:off x="5722441" y="6487545"/>
              <a:ext cx="577335" cy="213650"/>
            </a:xfrm>
            <a:prstGeom prst="rect">
              <a:avLst/>
            </a:prstGeom>
            <a:noFill/>
            <a:ln>
              <a:noFill/>
            </a:ln>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4494" y="6490617"/>
              <a:ext cx="662449" cy="207506"/>
            </a:xfrm>
            <a:prstGeom prst="rect">
              <a:avLst/>
            </a:prstGeom>
            <a:noFill/>
            <a:ln>
              <a:noFill/>
            </a:ln>
          </p:spPr>
        </p:pic>
        <p:pic>
          <p:nvPicPr>
            <p:cNvPr id="13" name="Imag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41812" y="6448126"/>
              <a:ext cx="292096" cy="292489"/>
            </a:xfrm>
            <a:prstGeom prst="rect">
              <a:avLst/>
            </a:prstGeom>
            <a:noFill/>
            <a:ln>
              <a:noFill/>
            </a:ln>
          </p:spPr>
        </p:pic>
        <p:pic>
          <p:nvPicPr>
            <p:cNvPr id="14" name="Imag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1600" y="6443174"/>
              <a:ext cx="301177" cy="302392"/>
            </a:xfrm>
            <a:prstGeom prst="rect">
              <a:avLst/>
            </a:prstGeom>
          </p:spPr>
        </p:pic>
        <p:pic>
          <p:nvPicPr>
            <p:cNvPr id="15" name="Image 14"/>
            <p:cNvPicPr>
              <a:picLocks noChangeAspect="1"/>
            </p:cNvPicPr>
            <p:nvPr/>
          </p:nvPicPr>
          <p:blipFill>
            <a:blip r:embed="rId11" cstate="print">
              <a:clrChange>
                <a:clrFrom>
                  <a:srgbClr val="F6FCFC"/>
                </a:clrFrom>
                <a:clrTo>
                  <a:srgbClr val="F6FCFC">
                    <a:alpha val="0"/>
                  </a:srgbClr>
                </a:clrTo>
              </a:clrChange>
              <a:extLst>
                <a:ext uri="{28A0092B-C50C-407E-A947-70E740481C1C}">
                  <a14:useLocalDpi xmlns:a14="http://schemas.microsoft.com/office/drawing/2010/main" val="0"/>
                </a:ext>
              </a:extLst>
            </a:blip>
            <a:stretch>
              <a:fillRect/>
            </a:stretch>
          </p:blipFill>
          <p:spPr>
            <a:xfrm>
              <a:off x="1327642" y="6453901"/>
              <a:ext cx="680446" cy="280938"/>
            </a:xfrm>
            <a:prstGeom prst="rect">
              <a:avLst/>
            </a:prstGeom>
          </p:spPr>
        </p:pic>
        <p:pic>
          <p:nvPicPr>
            <p:cNvPr id="16" name="Image 1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0864" y="6425335"/>
              <a:ext cx="336712" cy="338070"/>
            </a:xfrm>
            <a:prstGeom prst="rect">
              <a:avLst/>
            </a:prstGeom>
          </p:spPr>
        </p:pic>
        <p:pic>
          <p:nvPicPr>
            <p:cNvPr id="17" name="Imag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85869" y="6496160"/>
              <a:ext cx="391265" cy="196421"/>
            </a:xfrm>
            <a:prstGeom prst="rect">
              <a:avLst/>
            </a:prstGeom>
          </p:spPr>
        </p:pic>
        <p:pic>
          <p:nvPicPr>
            <p:cNvPr id="18" name="Image 1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54641" y="6500238"/>
              <a:ext cx="477613" cy="188264"/>
            </a:xfrm>
            <a:prstGeom prst="rect">
              <a:avLst/>
            </a:prstGeom>
          </p:spPr>
        </p:pic>
        <p:pic>
          <p:nvPicPr>
            <p:cNvPr id="19" name="Image 18"/>
            <p:cNvPicPr>
              <a:picLocks noChangeAspect="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67876" b="-7206"/>
            <a:stretch/>
          </p:blipFill>
          <p:spPr>
            <a:xfrm>
              <a:off x="6887119" y="6416655"/>
              <a:ext cx="328209" cy="355430"/>
            </a:xfrm>
            <a:prstGeom prst="rect">
              <a:avLst/>
            </a:prstGeom>
          </p:spPr>
        </p:pic>
        <p:pic>
          <p:nvPicPr>
            <p:cNvPr id="20" name="Imag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0193" y="6512774"/>
              <a:ext cx="699436" cy="163192"/>
            </a:xfrm>
            <a:prstGeom prst="rect">
              <a:avLst/>
            </a:prstGeom>
          </p:spPr>
        </p:pic>
        <p:pic>
          <p:nvPicPr>
            <p:cNvPr id="2" name="Image 1"/>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62953" y="6368810"/>
              <a:ext cx="639414" cy="451121"/>
            </a:xfrm>
            <a:prstGeom prst="rect">
              <a:avLst/>
            </a:prstGeom>
          </p:spPr>
        </p:pic>
      </p:grpSp>
      <p:grpSp>
        <p:nvGrpSpPr>
          <p:cNvPr id="7" name="Groupe 6"/>
          <p:cNvGrpSpPr/>
          <p:nvPr/>
        </p:nvGrpSpPr>
        <p:grpSpPr>
          <a:xfrm>
            <a:off x="-17996" y="5793557"/>
            <a:ext cx="9180000" cy="576000"/>
            <a:chOff x="-17996" y="5793557"/>
            <a:chExt cx="9180000" cy="576000"/>
          </a:xfrm>
        </p:grpSpPr>
        <p:sp>
          <p:nvSpPr>
            <p:cNvPr id="35" name="Rectangle 34"/>
            <p:cNvSpPr/>
            <p:nvPr/>
          </p:nvSpPr>
          <p:spPr>
            <a:xfrm>
              <a:off x="-17996" y="5793557"/>
              <a:ext cx="9180000" cy="576000"/>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dirty="0" smtClean="0">
                  <a:solidFill>
                    <a:srgbClr val="5C0000"/>
                  </a:solidFill>
                </a:rPr>
                <a:t>Organisation :</a:t>
              </a:r>
              <a:endParaRPr lang="fr-FR" sz="1200" dirty="0">
                <a:solidFill>
                  <a:srgbClr val="5C0000"/>
                </a:solidFill>
              </a:endParaRPr>
            </a:p>
          </p:txBody>
        </p:sp>
        <p:pic>
          <p:nvPicPr>
            <p:cNvPr id="25" name="Image 2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193102" y="5945588"/>
              <a:ext cx="720000" cy="211200"/>
            </a:xfrm>
            <a:prstGeom prst="rect">
              <a:avLst/>
            </a:prstGeom>
          </p:spPr>
        </p:pic>
        <p:pic>
          <p:nvPicPr>
            <p:cNvPr id="26" name="Image 2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41728" y="5793558"/>
              <a:ext cx="481398" cy="529538"/>
            </a:xfrm>
            <a:prstGeom prst="rect">
              <a:avLst/>
            </a:prstGeom>
          </p:spPr>
        </p:pic>
        <p:pic>
          <p:nvPicPr>
            <p:cNvPr id="27" name="Image 26"/>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83078" y="5875201"/>
              <a:ext cx="756000" cy="336960"/>
            </a:xfrm>
            <a:prstGeom prst="rect">
              <a:avLst/>
            </a:prstGeom>
          </p:spPr>
        </p:pic>
        <p:pic>
          <p:nvPicPr>
            <p:cNvPr id="28" name="Imag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09054" y="5931588"/>
              <a:ext cx="648000" cy="228431"/>
            </a:xfrm>
            <a:prstGeom prst="rect">
              <a:avLst/>
            </a:prstGeom>
          </p:spPr>
        </p:pic>
        <p:pic>
          <p:nvPicPr>
            <p:cNvPr id="29" name="Image 28"/>
            <p:cNvPicPr>
              <a:picLocks noChangeAspect="1"/>
            </p:cNvPicPr>
            <p:nvPr/>
          </p:nvPicPr>
          <p:blipFill rotWithShape="1">
            <a:blip r:embed="rId22">
              <a:extLst>
                <a:ext uri="{28A0092B-C50C-407E-A947-70E740481C1C}">
                  <a14:useLocalDpi xmlns:a14="http://schemas.microsoft.com/office/drawing/2010/main" val="0"/>
                </a:ext>
              </a:extLst>
            </a:blip>
            <a:srcRect t="68971"/>
            <a:stretch/>
          </p:blipFill>
          <p:spPr>
            <a:xfrm>
              <a:off x="8527033" y="5959522"/>
              <a:ext cx="510683" cy="197610"/>
            </a:xfrm>
            <a:prstGeom prst="rect">
              <a:avLst/>
            </a:prstGeom>
          </p:spPr>
        </p:pic>
        <p:pic>
          <p:nvPicPr>
            <p:cNvPr id="30" name="Image 2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11858" y="5897572"/>
              <a:ext cx="710353" cy="359673"/>
            </a:xfrm>
            <a:prstGeom prst="rect">
              <a:avLst/>
            </a:prstGeom>
          </p:spPr>
        </p:pic>
        <p:pic>
          <p:nvPicPr>
            <p:cNvPr id="31" name="Image 3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27848" y="6041172"/>
              <a:ext cx="576000" cy="187827"/>
            </a:xfrm>
            <a:prstGeom prst="rect">
              <a:avLst/>
            </a:prstGeom>
          </p:spPr>
        </p:pic>
        <p:pic>
          <p:nvPicPr>
            <p:cNvPr id="32" name="Image 3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01776" y="5899362"/>
              <a:ext cx="468000" cy="260657"/>
            </a:xfrm>
            <a:prstGeom prst="rect">
              <a:avLst/>
            </a:prstGeom>
          </p:spPr>
        </p:pic>
        <p:pic>
          <p:nvPicPr>
            <p:cNvPr id="33" name="Image 32"/>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75800" y="6096116"/>
              <a:ext cx="756000" cy="175892"/>
            </a:xfrm>
            <a:prstGeom prst="rect">
              <a:avLst/>
            </a:prstGeom>
          </p:spPr>
        </p:pic>
        <p:pic>
          <p:nvPicPr>
            <p:cNvPr id="36" name="Image 35"/>
            <p:cNvPicPr>
              <a:picLocks noChangeAspect="1"/>
            </p:cNvPicPr>
            <p:nvPr/>
          </p:nvPicPr>
          <p:blipFill rotWithShape="1">
            <a:blip r:embed="rId27" cstate="print">
              <a:extLst>
                <a:ext uri="{28A0092B-C50C-407E-A947-70E740481C1C}">
                  <a14:useLocalDpi xmlns:a14="http://schemas.microsoft.com/office/drawing/2010/main" val="0"/>
                </a:ext>
              </a:extLst>
            </a:blip>
            <a:srcRect l="8579" t="14930" r="8191" b="5048"/>
            <a:stretch/>
          </p:blipFill>
          <p:spPr>
            <a:xfrm>
              <a:off x="1744449" y="5833520"/>
              <a:ext cx="792000" cy="323268"/>
            </a:xfrm>
            <a:prstGeom prst="rect">
              <a:avLst/>
            </a:prstGeom>
          </p:spPr>
        </p:pic>
        <p:pic>
          <p:nvPicPr>
            <p:cNvPr id="1026"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139752" y="5805264"/>
              <a:ext cx="432000" cy="52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273824" y="5852643"/>
              <a:ext cx="432000" cy="340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30009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8144602" cy="584775"/>
          </a:xfrm>
          <a:prstGeom prst="rect">
            <a:avLst/>
          </a:prstGeom>
          <a:noFill/>
        </p:spPr>
        <p:txBody>
          <a:bodyPr wrap="none" rtlCol="0">
            <a:spAutoFit/>
          </a:bodyPr>
          <a:lstStyle/>
          <a:p>
            <a:r>
              <a:rPr lang="fr-FR" sz="3200" b="1" i="1" dirty="0" smtClean="0">
                <a:solidFill>
                  <a:srgbClr val="0070C0"/>
                </a:solidFill>
              </a:rPr>
              <a:t>Microscopie optique - microsonde électronique</a:t>
            </a:r>
            <a:endParaRPr lang="fr-FR" sz="3200" b="1" i="1" dirty="0">
              <a:solidFill>
                <a:srgbClr val="0070C0"/>
              </a:solidFill>
            </a:endParaRPr>
          </a:p>
        </p:txBody>
      </p:sp>
      <p:pic>
        <p:nvPicPr>
          <p:cNvPr id="6" name="Picture 2" descr="\\Res002\Applications\Mma\MIN\250000\Hubert_fete_sciences\PHOTOS\250000grenat1ln.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733" y="795093"/>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Res002\Applications\Mma\MIN\250000\Hubert_fete_sciences\PHOTOS\250000grenat1lp.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5415" y="795093"/>
            <a:ext cx="216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118617" y="4996333"/>
            <a:ext cx="8590106" cy="1384995"/>
          </a:xfrm>
          <a:prstGeom prst="rect">
            <a:avLst/>
          </a:prstGeom>
          <a:noFill/>
        </p:spPr>
        <p:txBody>
          <a:bodyPr wrap="square" rtlCol="0">
            <a:spAutoFit/>
          </a:bodyPr>
          <a:lstStyle/>
          <a:p>
            <a:pPr algn="ctr"/>
            <a:r>
              <a:rPr lang="fr-FR" sz="1400" b="1" i="1" dirty="0" smtClean="0">
                <a:solidFill>
                  <a:srgbClr val="002060"/>
                </a:solidFill>
              </a:rPr>
              <a:t>Visualisation de l'échantillon à la microsonde électronique</a:t>
            </a:r>
          </a:p>
          <a:p>
            <a:pPr lvl="5"/>
            <a:r>
              <a:rPr lang="fr-FR" sz="1400" i="1" dirty="0" smtClean="0">
                <a:solidFill>
                  <a:srgbClr val="002060"/>
                </a:solidFill>
              </a:rPr>
              <a:t>a) microscopie optique - lumière naturelle transmise (réglage Z fait en réflexion)</a:t>
            </a:r>
          </a:p>
          <a:p>
            <a:pPr lvl="5"/>
            <a:r>
              <a:rPr lang="fr-FR" sz="1400" i="1" dirty="0" smtClean="0">
                <a:solidFill>
                  <a:srgbClr val="002060"/>
                </a:solidFill>
              </a:rPr>
              <a:t>b</a:t>
            </a:r>
            <a:r>
              <a:rPr lang="fr-FR" sz="1400" i="1" dirty="0">
                <a:solidFill>
                  <a:srgbClr val="002060"/>
                </a:solidFill>
              </a:rPr>
              <a:t>) microscopie optique - lumière </a:t>
            </a:r>
            <a:r>
              <a:rPr lang="fr-FR" sz="1400" i="1" dirty="0" smtClean="0">
                <a:solidFill>
                  <a:srgbClr val="002060"/>
                </a:solidFill>
              </a:rPr>
              <a:t>polarisée transmise</a:t>
            </a:r>
          </a:p>
          <a:p>
            <a:pPr lvl="5"/>
            <a:r>
              <a:rPr lang="fr-FR" sz="1400" i="1" dirty="0" smtClean="0">
                <a:solidFill>
                  <a:srgbClr val="002060"/>
                </a:solidFill>
              </a:rPr>
              <a:t>c) microscopie électronique </a:t>
            </a:r>
            <a:r>
              <a:rPr lang="fr-FR" sz="1400" i="1" dirty="0">
                <a:solidFill>
                  <a:srgbClr val="002060"/>
                </a:solidFill>
              </a:rPr>
              <a:t>- </a:t>
            </a:r>
            <a:r>
              <a:rPr lang="fr-FR" sz="1400" i="1" dirty="0" smtClean="0">
                <a:solidFill>
                  <a:srgbClr val="002060"/>
                </a:solidFill>
              </a:rPr>
              <a:t>électrons rétrodiffusés</a:t>
            </a:r>
          </a:p>
          <a:p>
            <a:pPr lvl="5"/>
            <a:r>
              <a:rPr lang="fr-FR" sz="1400" i="1" dirty="0" smtClean="0">
                <a:solidFill>
                  <a:srgbClr val="002060"/>
                </a:solidFill>
              </a:rPr>
              <a:t>d) </a:t>
            </a:r>
            <a:r>
              <a:rPr lang="fr-FR" sz="1400" i="1" dirty="0">
                <a:solidFill>
                  <a:srgbClr val="002060"/>
                </a:solidFill>
              </a:rPr>
              <a:t>microscopie électronique - électrons </a:t>
            </a:r>
            <a:r>
              <a:rPr lang="fr-FR" sz="1400" i="1" dirty="0" smtClean="0">
                <a:solidFill>
                  <a:srgbClr val="002060"/>
                </a:solidFill>
              </a:rPr>
              <a:t>secondaires</a:t>
            </a:r>
          </a:p>
          <a:p>
            <a:pPr lvl="5"/>
            <a:r>
              <a:rPr lang="fr-FR" sz="1400" i="1" dirty="0">
                <a:solidFill>
                  <a:srgbClr val="002060"/>
                </a:solidFill>
              </a:rPr>
              <a:t>e) </a:t>
            </a:r>
            <a:r>
              <a:rPr lang="fr-FR" sz="1400" i="1" dirty="0" smtClean="0">
                <a:solidFill>
                  <a:srgbClr val="002060"/>
                </a:solidFill>
              </a:rPr>
              <a:t>microanalyse WDS - cartographie Fe K</a:t>
            </a:r>
            <a:r>
              <a:rPr lang="el-GR" sz="1400" i="1" dirty="0" smtClean="0">
                <a:solidFill>
                  <a:srgbClr val="002060"/>
                </a:solidFill>
                <a:latin typeface="Calibri"/>
                <a:cs typeface="Calibri"/>
              </a:rPr>
              <a:t>α</a:t>
            </a:r>
            <a:endParaRPr lang="fr-FR" sz="1400" i="1" dirty="0">
              <a:solidFill>
                <a:srgbClr val="002060"/>
              </a:solidFill>
            </a:endParaRPr>
          </a:p>
        </p:txBody>
      </p:sp>
      <p:pic>
        <p:nvPicPr>
          <p:cNvPr id="10" name="Picture 4" descr="\\Ana2315\ana2315\MEB\mebapres01jan08\250000\250000-02x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6486" y="2765180"/>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Ana2315\ana2315\MEB\mebapres01jan08\250000\250000-02x50retr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873" y="2765180"/>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Travail\divers\fete de la science 2008\250000e lame\lam1fe.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323" y="1757118"/>
            <a:ext cx="2160000" cy="2160000"/>
          </a:xfrm>
          <a:prstGeom prst="rect">
            <a:avLst/>
          </a:prstGeom>
          <a:noFill/>
          <a:extLst>
            <a:ext uri="{909E8E84-426E-40DD-AFC4-6F175D3DCCD1}">
              <a14:hiddenFill xmlns:a14="http://schemas.microsoft.com/office/drawing/2010/main">
                <a:solidFill>
                  <a:srgbClr val="FFFFFF"/>
                </a:solidFill>
              </a14:hiddenFill>
            </a:ext>
          </a:extLst>
        </p:spPr>
      </p:pic>
      <p:sp>
        <p:nvSpPr>
          <p:cNvPr id="13" name="ZoneTexte 12"/>
          <p:cNvSpPr txBox="1"/>
          <p:nvPr/>
        </p:nvSpPr>
        <p:spPr>
          <a:xfrm>
            <a:off x="2603198" y="795093"/>
            <a:ext cx="295274" cy="369332"/>
          </a:xfrm>
          <a:prstGeom prst="rect">
            <a:avLst/>
          </a:prstGeom>
          <a:noFill/>
        </p:spPr>
        <p:txBody>
          <a:bodyPr wrap="none" rtlCol="0">
            <a:spAutoFit/>
          </a:bodyPr>
          <a:lstStyle/>
          <a:p>
            <a:r>
              <a:rPr lang="fr-FR" dirty="0" smtClean="0">
                <a:solidFill>
                  <a:srgbClr val="002060"/>
                </a:solidFill>
              </a:rPr>
              <a:t>a</a:t>
            </a:r>
            <a:endParaRPr lang="fr-FR" dirty="0">
              <a:solidFill>
                <a:srgbClr val="002060"/>
              </a:solidFill>
            </a:endParaRPr>
          </a:p>
        </p:txBody>
      </p:sp>
      <p:sp>
        <p:nvSpPr>
          <p:cNvPr id="14" name="ZoneTexte 13"/>
          <p:cNvSpPr txBox="1"/>
          <p:nvPr/>
        </p:nvSpPr>
        <p:spPr>
          <a:xfrm>
            <a:off x="5660723" y="795093"/>
            <a:ext cx="306494" cy="369332"/>
          </a:xfrm>
          <a:prstGeom prst="rect">
            <a:avLst/>
          </a:prstGeom>
          <a:noFill/>
        </p:spPr>
        <p:txBody>
          <a:bodyPr wrap="none" rtlCol="0">
            <a:spAutoFit/>
          </a:bodyPr>
          <a:lstStyle/>
          <a:p>
            <a:r>
              <a:rPr lang="fr-FR" dirty="0" smtClean="0">
                <a:solidFill>
                  <a:srgbClr val="002060"/>
                </a:solidFill>
              </a:rPr>
              <a:t>b</a:t>
            </a:r>
            <a:endParaRPr lang="fr-FR" dirty="0">
              <a:solidFill>
                <a:srgbClr val="002060"/>
              </a:solidFill>
            </a:endParaRPr>
          </a:p>
        </p:txBody>
      </p:sp>
      <p:sp>
        <p:nvSpPr>
          <p:cNvPr id="15" name="ZoneTexte 14"/>
          <p:cNvSpPr txBox="1"/>
          <p:nvPr/>
        </p:nvSpPr>
        <p:spPr>
          <a:xfrm>
            <a:off x="2746073" y="2765180"/>
            <a:ext cx="282450" cy="369332"/>
          </a:xfrm>
          <a:prstGeom prst="rect">
            <a:avLst/>
          </a:prstGeom>
          <a:noFill/>
        </p:spPr>
        <p:txBody>
          <a:bodyPr wrap="none" rtlCol="0">
            <a:spAutoFit/>
          </a:bodyPr>
          <a:lstStyle/>
          <a:p>
            <a:r>
              <a:rPr lang="fr-FR" dirty="0" smtClean="0">
                <a:solidFill>
                  <a:srgbClr val="002060"/>
                </a:solidFill>
              </a:rPr>
              <a:t>c</a:t>
            </a:r>
            <a:endParaRPr lang="fr-FR" dirty="0">
              <a:solidFill>
                <a:srgbClr val="002060"/>
              </a:solidFill>
            </a:endParaRPr>
          </a:p>
        </p:txBody>
      </p:sp>
      <p:sp>
        <p:nvSpPr>
          <p:cNvPr id="16" name="ZoneTexte 15"/>
          <p:cNvSpPr txBox="1"/>
          <p:nvPr/>
        </p:nvSpPr>
        <p:spPr>
          <a:xfrm>
            <a:off x="5708348" y="2765180"/>
            <a:ext cx="306494" cy="369332"/>
          </a:xfrm>
          <a:prstGeom prst="rect">
            <a:avLst/>
          </a:prstGeom>
          <a:noFill/>
        </p:spPr>
        <p:txBody>
          <a:bodyPr wrap="none" rtlCol="0">
            <a:spAutoFit/>
          </a:bodyPr>
          <a:lstStyle/>
          <a:p>
            <a:r>
              <a:rPr lang="fr-FR" dirty="0" smtClean="0">
                <a:solidFill>
                  <a:srgbClr val="002060"/>
                </a:solidFill>
              </a:rPr>
              <a:t>d</a:t>
            </a:r>
            <a:endParaRPr lang="fr-FR" dirty="0">
              <a:solidFill>
                <a:srgbClr val="002060"/>
              </a:solidFill>
            </a:endParaRPr>
          </a:p>
        </p:txBody>
      </p:sp>
      <p:sp>
        <p:nvSpPr>
          <p:cNvPr id="17" name="ZoneTexte 16"/>
          <p:cNvSpPr txBox="1"/>
          <p:nvPr/>
        </p:nvSpPr>
        <p:spPr>
          <a:xfrm>
            <a:off x="8499173" y="1757118"/>
            <a:ext cx="300082" cy="369332"/>
          </a:xfrm>
          <a:prstGeom prst="rect">
            <a:avLst/>
          </a:prstGeom>
          <a:noFill/>
        </p:spPr>
        <p:txBody>
          <a:bodyPr wrap="none" rtlCol="0">
            <a:spAutoFit/>
          </a:bodyPr>
          <a:lstStyle/>
          <a:p>
            <a:r>
              <a:rPr lang="fr-FR" dirty="0" smtClean="0">
                <a:solidFill>
                  <a:srgbClr val="002060"/>
                </a:solidFill>
              </a:rPr>
              <a:t>e</a:t>
            </a:r>
            <a:endParaRPr lang="fr-FR" dirty="0">
              <a:solidFill>
                <a:srgbClr val="002060"/>
              </a:solidFill>
            </a:endParaRPr>
          </a:p>
        </p:txBody>
      </p:sp>
      <p:sp>
        <p:nvSpPr>
          <p:cNvPr id="18" name="ZoneTexte 17"/>
          <p:cNvSpPr txBox="1"/>
          <p:nvPr/>
        </p:nvSpPr>
        <p:spPr>
          <a:xfrm>
            <a:off x="-35227" y="4995618"/>
            <a:ext cx="1415709" cy="738664"/>
          </a:xfrm>
          <a:prstGeom prst="rect">
            <a:avLst/>
          </a:prstGeom>
          <a:noFill/>
        </p:spPr>
        <p:txBody>
          <a:bodyPr wrap="none" rtlCol="0">
            <a:spAutoFit/>
          </a:bodyPr>
          <a:lstStyle/>
          <a:p>
            <a:r>
              <a:rPr lang="fr-FR" sz="1400" i="1" dirty="0" smtClean="0">
                <a:solidFill>
                  <a:srgbClr val="002060"/>
                </a:solidFill>
              </a:rPr>
              <a:t>       oxydes de fer</a:t>
            </a:r>
          </a:p>
          <a:p>
            <a:endParaRPr lang="fr-FR" sz="1400" i="1" dirty="0">
              <a:solidFill>
                <a:srgbClr val="002060"/>
              </a:solidFill>
            </a:endParaRPr>
          </a:p>
          <a:p>
            <a:r>
              <a:rPr lang="fr-FR" sz="1400" i="1" dirty="0" smtClean="0">
                <a:solidFill>
                  <a:srgbClr val="002060"/>
                </a:solidFill>
              </a:rPr>
              <a:t>pyrite (FeS</a:t>
            </a:r>
            <a:r>
              <a:rPr lang="fr-FR" sz="1400" i="1" baseline="-25000" dirty="0" smtClean="0">
                <a:solidFill>
                  <a:srgbClr val="002060"/>
                </a:solidFill>
              </a:rPr>
              <a:t>2</a:t>
            </a:r>
            <a:r>
              <a:rPr lang="fr-FR" sz="1400" i="1" dirty="0" smtClean="0">
                <a:solidFill>
                  <a:srgbClr val="002060"/>
                </a:solidFill>
              </a:rPr>
              <a:t>)</a:t>
            </a:r>
          </a:p>
        </p:txBody>
      </p:sp>
      <p:cxnSp>
        <p:nvCxnSpPr>
          <p:cNvPr id="19" name="Connecteur droit avec flèche 18"/>
          <p:cNvCxnSpPr/>
          <p:nvPr/>
        </p:nvCxnSpPr>
        <p:spPr>
          <a:xfrm flipV="1">
            <a:off x="88598" y="3595443"/>
            <a:ext cx="771525" cy="19240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1022048" y="3824043"/>
            <a:ext cx="104775" cy="123825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1031573" y="4100268"/>
            <a:ext cx="352425" cy="94297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1218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8144602" cy="584775"/>
          </a:xfrm>
          <a:prstGeom prst="rect">
            <a:avLst/>
          </a:prstGeom>
          <a:noFill/>
        </p:spPr>
        <p:txBody>
          <a:bodyPr wrap="none" rtlCol="0">
            <a:spAutoFit/>
          </a:bodyPr>
          <a:lstStyle/>
          <a:p>
            <a:r>
              <a:rPr lang="fr-FR" sz="3200" b="1" i="1" dirty="0" smtClean="0">
                <a:solidFill>
                  <a:srgbClr val="0070C0"/>
                </a:solidFill>
              </a:rPr>
              <a:t>Microscopie optique - microsonde électronique</a:t>
            </a:r>
            <a:endParaRPr lang="fr-FR" sz="3200" b="1" i="1" dirty="0">
              <a:solidFill>
                <a:srgbClr val="0070C0"/>
              </a:solidFill>
            </a:endParaRPr>
          </a:p>
        </p:txBody>
      </p:sp>
      <p:sp>
        <p:nvSpPr>
          <p:cNvPr id="5" name="ZoneTexte 1"/>
          <p:cNvSpPr txBox="1">
            <a:spLocks noChangeArrowheads="1"/>
          </p:cNvSpPr>
          <p:nvPr/>
        </p:nvSpPr>
        <p:spPr bwMode="auto">
          <a:xfrm>
            <a:off x="3851920" y="5157192"/>
            <a:ext cx="31639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Composite Carbone / Carbone</a:t>
            </a:r>
          </a:p>
          <a:p>
            <a:pPr algn="ctr" eaLnBrk="1" hangingPunct="1"/>
            <a:r>
              <a:rPr lang="fr-FR" sz="1400" i="1" dirty="0" smtClean="0">
                <a:solidFill>
                  <a:srgbClr val="002060"/>
                </a:solidFill>
                <a:latin typeface="+mn-lt"/>
              </a:rPr>
              <a:t>a) lumière réfléchie</a:t>
            </a:r>
          </a:p>
          <a:p>
            <a:pPr algn="ctr" eaLnBrk="1" hangingPunct="1"/>
            <a:r>
              <a:rPr lang="fr-FR" sz="1400" i="1" dirty="0" smtClean="0">
                <a:solidFill>
                  <a:srgbClr val="002060"/>
                </a:solidFill>
                <a:latin typeface="+mn-lt"/>
              </a:rPr>
              <a:t>b) lumière réfléchie + polariseur</a:t>
            </a:r>
          </a:p>
          <a:p>
            <a:pPr algn="ctr" eaLnBrk="1" hangingPunct="1"/>
            <a:r>
              <a:rPr lang="fr-FR" sz="1400" i="1" dirty="0" smtClean="0">
                <a:solidFill>
                  <a:srgbClr val="002060"/>
                </a:solidFill>
                <a:latin typeface="+mn-lt"/>
              </a:rPr>
              <a:t>c) cartographie Raman</a:t>
            </a:r>
          </a:p>
          <a:p>
            <a:pPr algn="ctr" eaLnBrk="1" hangingPunct="1"/>
            <a:r>
              <a:rPr lang="fr-FR" sz="1400" i="1" dirty="0" smtClean="0">
                <a:solidFill>
                  <a:srgbClr val="002060"/>
                </a:solidFill>
                <a:latin typeface="+mn-lt"/>
              </a:rPr>
              <a:t>d) spectre WDS</a:t>
            </a:r>
          </a:p>
        </p:txBody>
      </p:sp>
      <p:pic>
        <p:nvPicPr>
          <p:cNvPr id="6" name="Image 5"/>
          <p:cNvPicPr>
            <a:picLocks noChangeAspect="1"/>
          </p:cNvPicPr>
          <p:nvPr/>
        </p:nvPicPr>
        <p:blipFill>
          <a:blip r:embed="rId2"/>
          <a:stretch>
            <a:fillRect/>
          </a:stretch>
        </p:blipFill>
        <p:spPr>
          <a:xfrm>
            <a:off x="0" y="548680"/>
            <a:ext cx="3600000" cy="2217857"/>
          </a:xfrm>
          <a:prstGeom prst="rect">
            <a:avLst/>
          </a:prstGeom>
        </p:spPr>
      </p:pic>
      <p:pic>
        <p:nvPicPr>
          <p:cNvPr id="8" name="Image 7"/>
          <p:cNvPicPr>
            <a:picLocks noChangeAspect="1"/>
          </p:cNvPicPr>
          <p:nvPr/>
        </p:nvPicPr>
        <p:blipFill>
          <a:blip r:embed="rId3"/>
          <a:stretch>
            <a:fillRect/>
          </a:stretch>
        </p:blipFill>
        <p:spPr>
          <a:xfrm>
            <a:off x="0" y="2780928"/>
            <a:ext cx="3600000" cy="2217857"/>
          </a:xfrm>
          <a:prstGeom prst="rect">
            <a:avLst/>
          </a:prstGeom>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764704"/>
            <a:ext cx="2160000" cy="19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2160" y="764704"/>
            <a:ext cx="2880000" cy="191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2924944"/>
            <a:ext cx="2880000" cy="2069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0" y="620688"/>
            <a:ext cx="306494" cy="2585323"/>
          </a:xfrm>
          <a:prstGeom prst="rect">
            <a:avLst/>
          </a:prstGeom>
          <a:noFill/>
        </p:spPr>
        <p:txBody>
          <a:bodyPr wrap="none" rtlCol="0">
            <a:spAutoFit/>
          </a:bodyPr>
          <a:lstStyle/>
          <a:p>
            <a:r>
              <a:rPr lang="fr-FR" b="1" i="1" dirty="0" smtClean="0">
                <a:solidFill>
                  <a:schemeClr val="bg1"/>
                </a:solidFill>
              </a:rPr>
              <a:t>a</a:t>
            </a:r>
          </a:p>
          <a:p>
            <a:endParaRPr lang="fr-FR" b="1" i="1" dirty="0" smtClean="0">
              <a:solidFill>
                <a:schemeClr val="bg1"/>
              </a:solidFill>
            </a:endParaRPr>
          </a:p>
          <a:p>
            <a:endParaRPr lang="fr-FR" b="1" i="1" dirty="0">
              <a:solidFill>
                <a:schemeClr val="bg1"/>
              </a:solidFill>
            </a:endParaRPr>
          </a:p>
          <a:p>
            <a:endParaRPr lang="fr-FR" b="1" i="1" dirty="0" smtClean="0">
              <a:solidFill>
                <a:schemeClr val="bg1"/>
              </a:solidFill>
            </a:endParaRPr>
          </a:p>
          <a:p>
            <a:endParaRPr lang="fr-FR" b="1" i="1" dirty="0">
              <a:solidFill>
                <a:schemeClr val="bg1"/>
              </a:solidFill>
            </a:endParaRPr>
          </a:p>
          <a:p>
            <a:endParaRPr lang="fr-FR" b="1" i="1" dirty="0" smtClean="0">
              <a:solidFill>
                <a:schemeClr val="bg1"/>
              </a:solidFill>
            </a:endParaRPr>
          </a:p>
          <a:p>
            <a:endParaRPr lang="fr-FR" b="1" i="1" dirty="0">
              <a:solidFill>
                <a:schemeClr val="bg1"/>
              </a:solidFill>
            </a:endParaRPr>
          </a:p>
          <a:p>
            <a:endParaRPr lang="fr-FR" b="1" i="1" dirty="0" smtClean="0">
              <a:solidFill>
                <a:schemeClr val="bg1"/>
              </a:solidFill>
            </a:endParaRPr>
          </a:p>
          <a:p>
            <a:r>
              <a:rPr lang="fr-FR" b="1" i="1" dirty="0">
                <a:solidFill>
                  <a:schemeClr val="bg1"/>
                </a:solidFill>
              </a:rPr>
              <a:t>b</a:t>
            </a:r>
          </a:p>
        </p:txBody>
      </p:sp>
      <p:sp>
        <p:nvSpPr>
          <p:cNvPr id="14" name="ZoneTexte 13"/>
          <p:cNvSpPr txBox="1"/>
          <p:nvPr/>
        </p:nvSpPr>
        <p:spPr>
          <a:xfrm>
            <a:off x="3707904" y="764704"/>
            <a:ext cx="279244" cy="369332"/>
          </a:xfrm>
          <a:prstGeom prst="rect">
            <a:avLst/>
          </a:prstGeom>
          <a:noFill/>
        </p:spPr>
        <p:txBody>
          <a:bodyPr wrap="none" rtlCol="0">
            <a:spAutoFit/>
          </a:bodyPr>
          <a:lstStyle/>
          <a:p>
            <a:r>
              <a:rPr lang="fr-FR" b="1" i="1" dirty="0" smtClean="0">
                <a:solidFill>
                  <a:schemeClr val="bg1"/>
                </a:solidFill>
              </a:rPr>
              <a:t>c</a:t>
            </a:r>
          </a:p>
        </p:txBody>
      </p:sp>
      <p:sp>
        <p:nvSpPr>
          <p:cNvPr id="15" name="ZoneTexte 14"/>
          <p:cNvSpPr txBox="1"/>
          <p:nvPr/>
        </p:nvSpPr>
        <p:spPr>
          <a:xfrm>
            <a:off x="7092280" y="2996952"/>
            <a:ext cx="306494" cy="369332"/>
          </a:xfrm>
          <a:prstGeom prst="rect">
            <a:avLst/>
          </a:prstGeom>
          <a:noFill/>
        </p:spPr>
        <p:txBody>
          <a:bodyPr wrap="none" rtlCol="0">
            <a:spAutoFit/>
          </a:bodyPr>
          <a:lstStyle/>
          <a:p>
            <a:r>
              <a:rPr lang="fr-FR" b="1" i="1" dirty="0" smtClean="0"/>
              <a:t>d</a:t>
            </a:r>
          </a:p>
        </p:txBody>
      </p:sp>
    </p:spTree>
    <p:extLst>
      <p:ext uri="{BB962C8B-B14F-4D97-AF65-F5344CB8AC3E}">
        <p14:creationId xmlns:p14="http://schemas.microsoft.com/office/powerpoint/2010/main" val="1924146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739824" cy="584775"/>
          </a:xfrm>
          <a:prstGeom prst="rect">
            <a:avLst/>
          </a:prstGeom>
          <a:noFill/>
        </p:spPr>
        <p:txBody>
          <a:bodyPr wrap="none" rtlCol="0">
            <a:spAutoFit/>
          </a:bodyPr>
          <a:lstStyle/>
          <a:p>
            <a:r>
              <a:rPr lang="fr-FR" sz="3200" b="1" i="1" dirty="0" smtClean="0">
                <a:solidFill>
                  <a:srgbClr val="0070C0"/>
                </a:solidFill>
              </a:rPr>
              <a:t>Microscopie optique - MEB</a:t>
            </a:r>
            <a:endParaRPr lang="fr-FR" sz="3200" b="1" i="1" dirty="0">
              <a:solidFill>
                <a:srgbClr val="0070C0"/>
              </a:solidFill>
            </a:endParaRPr>
          </a:p>
        </p:txBody>
      </p:sp>
      <p:sp>
        <p:nvSpPr>
          <p:cNvPr id="4" name="ZoneTexte 3"/>
          <p:cNvSpPr txBox="1"/>
          <p:nvPr/>
        </p:nvSpPr>
        <p:spPr>
          <a:xfrm>
            <a:off x="223462" y="718807"/>
            <a:ext cx="3625868" cy="923330"/>
          </a:xfrm>
          <a:prstGeom prst="rect">
            <a:avLst/>
          </a:prstGeom>
          <a:noFill/>
        </p:spPr>
        <p:txBody>
          <a:bodyPr wrap="square" rtlCol="0">
            <a:spAutoFit/>
          </a:bodyPr>
          <a:lstStyle/>
          <a:p>
            <a:pPr algn="just"/>
            <a:r>
              <a:rPr lang="fr-FR" dirty="0" smtClean="0">
                <a:solidFill>
                  <a:srgbClr val="002060"/>
                </a:solidFill>
              </a:rPr>
              <a:t>Il existe des dispositifs qui permettent d'acquérir des images en microscopie optique dans un MEB</a:t>
            </a:r>
            <a:endParaRPr lang="fr-FR" dirty="0">
              <a:solidFill>
                <a:srgbClr val="002060"/>
              </a:solidFill>
            </a:endParaRPr>
          </a:p>
        </p:txBody>
      </p:sp>
      <p:pic>
        <p:nvPicPr>
          <p:cNvPr id="8" name="Image 7"/>
          <p:cNvPicPr>
            <a:picLocks noChangeAspect="1"/>
          </p:cNvPicPr>
          <p:nvPr/>
        </p:nvPicPr>
        <p:blipFill>
          <a:blip r:embed="rId2"/>
          <a:stretch>
            <a:fillRect/>
          </a:stretch>
        </p:blipFill>
        <p:spPr>
          <a:xfrm>
            <a:off x="251520" y="1700808"/>
            <a:ext cx="6314220" cy="4270843"/>
          </a:xfrm>
          <a:prstGeom prst="rect">
            <a:avLst/>
          </a:prstGeom>
        </p:spPr>
      </p:pic>
      <p:sp>
        <p:nvSpPr>
          <p:cNvPr id="7" name="ZoneTexte 6"/>
          <p:cNvSpPr txBox="1"/>
          <p:nvPr/>
        </p:nvSpPr>
        <p:spPr>
          <a:xfrm>
            <a:off x="5436096" y="5445224"/>
            <a:ext cx="3715567" cy="954107"/>
          </a:xfrm>
          <a:prstGeom prst="rect">
            <a:avLst/>
          </a:prstGeom>
          <a:noFill/>
        </p:spPr>
        <p:txBody>
          <a:bodyPr wrap="square" rtlCol="0">
            <a:spAutoFit/>
          </a:bodyPr>
          <a:lstStyle/>
          <a:p>
            <a:pPr algn="ctr"/>
            <a:r>
              <a:rPr lang="fr-FR" sz="1400" i="1" dirty="0" smtClean="0">
                <a:solidFill>
                  <a:srgbClr val="002060"/>
                </a:solidFill>
              </a:rPr>
              <a:t>Système de microscopie optique dans un MEB</a:t>
            </a:r>
          </a:p>
          <a:p>
            <a:pPr algn="ctr"/>
            <a:r>
              <a:rPr lang="fr-FR" sz="1400" i="1" dirty="0">
                <a:solidFill>
                  <a:srgbClr val="002060"/>
                </a:solidFill>
              </a:rPr>
              <a:t>u</a:t>
            </a:r>
            <a:r>
              <a:rPr lang="fr-FR" sz="1400" i="1" dirty="0" smtClean="0">
                <a:solidFill>
                  <a:srgbClr val="002060"/>
                </a:solidFill>
              </a:rPr>
              <a:t>tilisant un miroir amovible</a:t>
            </a:r>
          </a:p>
          <a:p>
            <a:pPr algn="ctr"/>
            <a:r>
              <a:rPr lang="fr-FR" sz="1400" i="1" dirty="0" smtClean="0">
                <a:solidFill>
                  <a:srgbClr val="002060"/>
                </a:solidFill>
              </a:rPr>
              <a:t>(Développement ONERA / </a:t>
            </a:r>
            <a:r>
              <a:rPr lang="fr-FR" sz="1400" i="1" dirty="0" err="1" smtClean="0">
                <a:solidFill>
                  <a:srgbClr val="002060"/>
                </a:solidFill>
              </a:rPr>
              <a:t>Newtec</a:t>
            </a:r>
            <a:r>
              <a:rPr lang="fr-FR" sz="1400" i="1" dirty="0" smtClean="0">
                <a:solidFill>
                  <a:srgbClr val="002060"/>
                </a:solidFill>
              </a:rPr>
              <a:t>)</a:t>
            </a:r>
          </a:p>
          <a:p>
            <a:pPr marL="285750" indent="-285750">
              <a:buFont typeface="Wingdings" panose="05000000000000000000" pitchFamily="2" charset="2"/>
              <a:buChar char="ð"/>
            </a:pPr>
            <a:endParaRPr lang="fr-FR" sz="1400" i="1" dirty="0">
              <a:solidFill>
                <a:srgbClr val="002060"/>
              </a:solidFill>
            </a:endParaRPr>
          </a:p>
        </p:txBody>
      </p:sp>
      <p:pic>
        <p:nvPicPr>
          <p:cNvPr id="9" name="Image 8"/>
          <p:cNvPicPr>
            <a:picLocks noChangeAspect="1"/>
          </p:cNvPicPr>
          <p:nvPr/>
        </p:nvPicPr>
        <p:blipFill>
          <a:blip r:embed="rId3"/>
          <a:stretch>
            <a:fillRect/>
          </a:stretch>
        </p:blipFill>
        <p:spPr>
          <a:xfrm>
            <a:off x="7092280" y="3645024"/>
            <a:ext cx="1980000" cy="1542115"/>
          </a:xfrm>
          <a:prstGeom prst="rect">
            <a:avLst/>
          </a:prstGeom>
        </p:spPr>
      </p:pic>
      <p:pic>
        <p:nvPicPr>
          <p:cNvPr id="10" name="Image 9"/>
          <p:cNvPicPr>
            <a:picLocks noChangeAspect="1"/>
          </p:cNvPicPr>
          <p:nvPr/>
        </p:nvPicPr>
        <p:blipFill>
          <a:blip r:embed="rId4"/>
          <a:stretch>
            <a:fillRect/>
          </a:stretch>
        </p:blipFill>
        <p:spPr>
          <a:xfrm>
            <a:off x="7020272" y="2060848"/>
            <a:ext cx="1980000" cy="1438388"/>
          </a:xfrm>
          <a:prstGeom prst="rect">
            <a:avLst/>
          </a:prstGeom>
        </p:spPr>
      </p:pic>
      <p:sp>
        <p:nvSpPr>
          <p:cNvPr id="11" name="ZoneTexte 1"/>
          <p:cNvSpPr txBox="1">
            <a:spLocks noChangeArrowheads="1"/>
          </p:cNvSpPr>
          <p:nvPr/>
        </p:nvSpPr>
        <p:spPr bwMode="auto">
          <a:xfrm>
            <a:off x="-29242" y="6093296"/>
            <a:ext cx="4896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Documents: Denis </a:t>
            </a:r>
            <a:r>
              <a:rPr lang="fr-FR" sz="1400" i="1" dirty="0">
                <a:solidFill>
                  <a:srgbClr val="002060"/>
                </a:solidFill>
                <a:latin typeface="+mn-lt"/>
              </a:rPr>
              <a:t>Boivin, Yves </a:t>
            </a:r>
            <a:r>
              <a:rPr lang="fr-FR" sz="1400" i="1" dirty="0" err="1">
                <a:solidFill>
                  <a:srgbClr val="002060"/>
                </a:solidFill>
                <a:latin typeface="+mn-lt"/>
              </a:rPr>
              <a:t>Renollet</a:t>
            </a:r>
            <a:r>
              <a:rPr lang="fr-FR" sz="1400" i="1" dirty="0">
                <a:solidFill>
                  <a:srgbClr val="002060"/>
                </a:solidFill>
                <a:latin typeface="+mn-lt"/>
              </a:rPr>
              <a:t>, Nicolas </a:t>
            </a:r>
            <a:r>
              <a:rPr lang="fr-FR" sz="1400" i="1" dirty="0" err="1">
                <a:solidFill>
                  <a:srgbClr val="002060"/>
                </a:solidFill>
                <a:latin typeface="+mn-lt"/>
              </a:rPr>
              <a:t>Horezan</a:t>
            </a:r>
            <a:r>
              <a:rPr lang="fr-FR" sz="1400" i="1" dirty="0">
                <a:solidFill>
                  <a:srgbClr val="002060"/>
                </a:solidFill>
                <a:latin typeface="+mn-lt"/>
              </a:rPr>
              <a:t> (ONERA</a:t>
            </a:r>
            <a:r>
              <a:rPr lang="fr-FR" sz="1400" i="1" dirty="0" smtClean="0">
                <a:solidFill>
                  <a:srgbClr val="002060"/>
                </a:solidFill>
                <a:latin typeface="+mn-lt"/>
              </a:rPr>
              <a:t>)</a:t>
            </a:r>
            <a:endParaRPr lang="fr-FR" sz="1400" i="1" dirty="0">
              <a:solidFill>
                <a:srgbClr val="002060"/>
              </a:solidFill>
              <a:latin typeface="+mn-lt"/>
            </a:endParaRPr>
          </a:p>
        </p:txBody>
      </p:sp>
    </p:spTree>
    <p:extLst>
      <p:ext uri="{BB962C8B-B14F-4D97-AF65-F5344CB8AC3E}">
        <p14:creationId xmlns:p14="http://schemas.microsoft.com/office/powerpoint/2010/main" val="3004973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739824" cy="584775"/>
          </a:xfrm>
          <a:prstGeom prst="rect">
            <a:avLst/>
          </a:prstGeom>
          <a:noFill/>
        </p:spPr>
        <p:txBody>
          <a:bodyPr wrap="none" rtlCol="0">
            <a:spAutoFit/>
          </a:bodyPr>
          <a:lstStyle/>
          <a:p>
            <a:r>
              <a:rPr lang="fr-FR" sz="3200" b="1" i="1" dirty="0" smtClean="0">
                <a:solidFill>
                  <a:srgbClr val="0070C0"/>
                </a:solidFill>
              </a:rPr>
              <a:t>Microscopie optique - MEB</a:t>
            </a:r>
            <a:endParaRPr lang="fr-FR" sz="3200" b="1" i="1" dirty="0">
              <a:solidFill>
                <a:srgbClr val="0070C0"/>
              </a:solidFill>
            </a:endParaRPr>
          </a:p>
        </p:txBody>
      </p:sp>
      <p:sp>
        <p:nvSpPr>
          <p:cNvPr id="6" name="ZoneTexte 1"/>
          <p:cNvSpPr txBox="1">
            <a:spLocks noChangeArrowheads="1"/>
          </p:cNvSpPr>
          <p:nvPr/>
        </p:nvSpPr>
        <p:spPr bwMode="auto">
          <a:xfrm>
            <a:off x="-29242" y="6093296"/>
            <a:ext cx="4896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Documents: Denis </a:t>
            </a:r>
            <a:r>
              <a:rPr lang="fr-FR" sz="1400" i="1" dirty="0">
                <a:solidFill>
                  <a:srgbClr val="002060"/>
                </a:solidFill>
                <a:latin typeface="+mn-lt"/>
              </a:rPr>
              <a:t>Boivin, Yves </a:t>
            </a:r>
            <a:r>
              <a:rPr lang="fr-FR" sz="1400" i="1" dirty="0" err="1">
                <a:solidFill>
                  <a:srgbClr val="002060"/>
                </a:solidFill>
                <a:latin typeface="+mn-lt"/>
              </a:rPr>
              <a:t>Renollet</a:t>
            </a:r>
            <a:r>
              <a:rPr lang="fr-FR" sz="1400" i="1" dirty="0">
                <a:solidFill>
                  <a:srgbClr val="002060"/>
                </a:solidFill>
                <a:latin typeface="+mn-lt"/>
              </a:rPr>
              <a:t>, Nicolas </a:t>
            </a:r>
            <a:r>
              <a:rPr lang="fr-FR" sz="1400" i="1" dirty="0" err="1">
                <a:solidFill>
                  <a:srgbClr val="002060"/>
                </a:solidFill>
                <a:latin typeface="+mn-lt"/>
              </a:rPr>
              <a:t>Horezan</a:t>
            </a:r>
            <a:r>
              <a:rPr lang="fr-FR" sz="1400" i="1" dirty="0">
                <a:solidFill>
                  <a:srgbClr val="002060"/>
                </a:solidFill>
                <a:latin typeface="+mn-lt"/>
              </a:rPr>
              <a:t> (ONERA</a:t>
            </a:r>
            <a:r>
              <a:rPr lang="fr-FR" sz="1400" i="1" dirty="0" smtClean="0">
                <a:solidFill>
                  <a:srgbClr val="002060"/>
                </a:solidFill>
                <a:latin typeface="+mn-lt"/>
              </a:rPr>
              <a:t>)</a:t>
            </a:r>
            <a:endParaRPr lang="fr-FR" sz="1400" i="1" dirty="0">
              <a:solidFill>
                <a:srgbClr val="002060"/>
              </a:solidFill>
              <a:latin typeface="+mn-lt"/>
            </a:endParaRPr>
          </a:p>
        </p:txBody>
      </p:sp>
      <p:pic>
        <p:nvPicPr>
          <p:cNvPr id="8" name="Picture 2" descr="E:\Yves\Rapports\Seminaire essais meca in situ 2015\datas\Eprouvette Aluminium\Image mebiri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0" y="2967832"/>
            <a:ext cx="3506788" cy="2136775"/>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E:\Yves\Rapports\Seminaire essais meca in situ 2015\datas\Eprouvette Aluminium\Image me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4788" y="2971007"/>
            <a:ext cx="1914525" cy="1914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0" name="Rectangle 17"/>
          <p:cNvSpPr>
            <a:spLocks noChangeArrowheads="1"/>
          </p:cNvSpPr>
          <p:nvPr/>
        </p:nvSpPr>
        <p:spPr bwMode="auto">
          <a:xfrm>
            <a:off x="1925638" y="3769519"/>
            <a:ext cx="360362" cy="360363"/>
          </a:xfrm>
          <a:prstGeom prst="rect">
            <a:avLst/>
          </a:prstGeom>
          <a:solidFill>
            <a:srgbClr val="FF0000">
              <a:alpha val="50000"/>
            </a:srgbClr>
          </a:solidFill>
          <a:ln w="25400">
            <a:solidFill>
              <a:srgbClr val="FF0000"/>
            </a:solidFill>
            <a:round/>
            <a:headEnd/>
            <a:tailEnd/>
          </a:ln>
        </p:spPr>
        <p:txBody>
          <a:bodyPr/>
          <a:lstStyle/>
          <a:p>
            <a:pPr marL="609600" indent="-609600">
              <a:spcBef>
                <a:spcPct val="20000"/>
              </a:spcBef>
            </a:pPr>
            <a:endParaRPr lang="fr-FR" sz="2400">
              <a:solidFill>
                <a:srgbClr val="000000"/>
              </a:solidFill>
            </a:endParaRPr>
          </a:p>
        </p:txBody>
      </p:sp>
      <p:cxnSp>
        <p:nvCxnSpPr>
          <p:cNvPr id="11" name="Connecteur droit 19"/>
          <p:cNvCxnSpPr>
            <a:cxnSpLocks noChangeShapeType="1"/>
          </p:cNvCxnSpPr>
          <p:nvPr/>
        </p:nvCxnSpPr>
        <p:spPr bwMode="auto">
          <a:xfrm flipH="1">
            <a:off x="2106613" y="3077369"/>
            <a:ext cx="0" cy="1800225"/>
          </a:xfrm>
          <a:prstGeom prst="line">
            <a:avLst/>
          </a:prstGeom>
          <a:noFill/>
          <a:ln w="12700">
            <a:solidFill>
              <a:schemeClr val="bg1"/>
            </a:solidFill>
            <a:prstDash val="dashDot"/>
            <a:round/>
            <a:headEnd/>
            <a:tailEnd/>
          </a:ln>
          <a:extLst>
            <a:ext uri="{909E8E84-426E-40DD-AFC4-6F175D3DCCD1}">
              <a14:hiddenFill xmlns:a14="http://schemas.microsoft.com/office/drawing/2010/main">
                <a:noFill/>
              </a14:hiddenFill>
            </a:ext>
          </a:extLst>
        </p:spPr>
      </p:cxnSp>
      <p:cxnSp>
        <p:nvCxnSpPr>
          <p:cNvPr id="12" name="Connecteur droit 23"/>
          <p:cNvCxnSpPr>
            <a:cxnSpLocks noChangeShapeType="1"/>
          </p:cNvCxnSpPr>
          <p:nvPr/>
        </p:nvCxnSpPr>
        <p:spPr bwMode="auto">
          <a:xfrm flipH="1">
            <a:off x="347663" y="3934619"/>
            <a:ext cx="3535362" cy="0"/>
          </a:xfrm>
          <a:prstGeom prst="line">
            <a:avLst/>
          </a:prstGeom>
          <a:noFill/>
          <a:ln w="12700">
            <a:solidFill>
              <a:schemeClr val="bg1"/>
            </a:solidFill>
            <a:prstDash val="dashDot"/>
            <a:round/>
            <a:headEnd/>
            <a:tailEnd/>
          </a:ln>
          <a:extLst>
            <a:ext uri="{909E8E84-426E-40DD-AFC4-6F175D3DCCD1}">
              <a14:hiddenFill xmlns:a14="http://schemas.microsoft.com/office/drawing/2010/main">
                <a:noFill/>
              </a14:hiddenFill>
            </a:ext>
          </a:extLst>
        </p:spPr>
      </p:cxnSp>
      <p:pic>
        <p:nvPicPr>
          <p:cNvPr id="13" name="Picture 5" descr="E:\Yves\Essais mécaniques\photos platine\Vue globale small.png"/>
          <p:cNvPicPr>
            <a:picLocks noChangeAspect="1" noChangeArrowheads="1"/>
          </p:cNvPicPr>
          <p:nvPr/>
        </p:nvPicPr>
        <p:blipFill>
          <a:blip r:embed="rId4" cstate="print">
            <a:lum bright="30000" contrast="30000"/>
            <a:extLst>
              <a:ext uri="{28A0092B-C50C-407E-A947-70E740481C1C}">
                <a14:useLocalDpi xmlns:a14="http://schemas.microsoft.com/office/drawing/2010/main" val="0"/>
              </a:ext>
            </a:extLst>
          </a:blip>
          <a:srcRect l="3394" t="15201" b="13766"/>
          <a:stretch>
            <a:fillRect/>
          </a:stretch>
        </p:blipFill>
        <p:spPr bwMode="auto">
          <a:xfrm>
            <a:off x="4752975" y="1124744"/>
            <a:ext cx="2773363"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6"/>
          <p:cNvSpPr>
            <a:spLocks noChangeArrowheads="1"/>
          </p:cNvSpPr>
          <p:nvPr/>
        </p:nvSpPr>
        <p:spPr bwMode="auto">
          <a:xfrm>
            <a:off x="603250" y="5023644"/>
            <a:ext cx="3144838"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lvl="1"/>
            <a:r>
              <a:rPr lang="fr-FR" sz="1600" i="1" dirty="0">
                <a:solidFill>
                  <a:srgbClr val="000000"/>
                </a:solidFill>
              </a:rPr>
              <a:t>Champ observé : </a:t>
            </a:r>
            <a:r>
              <a:rPr lang="fr-FR" sz="1600" b="1" i="1" dirty="0">
                <a:solidFill>
                  <a:srgbClr val="000000"/>
                </a:solidFill>
              </a:rPr>
              <a:t>8 mm x 5 mm</a:t>
            </a:r>
          </a:p>
          <a:p>
            <a:pPr marL="0" lvl="1"/>
            <a:r>
              <a:rPr lang="fr-FR" sz="1600" i="1" dirty="0">
                <a:solidFill>
                  <a:srgbClr val="000000"/>
                </a:solidFill>
              </a:rPr>
              <a:t>Image 1600 x 975 pixels</a:t>
            </a:r>
          </a:p>
          <a:p>
            <a:pPr marL="0" lvl="1"/>
            <a:r>
              <a:rPr lang="fr-FR" sz="1600" i="1" dirty="0">
                <a:solidFill>
                  <a:srgbClr val="000000"/>
                </a:solidFill>
              </a:rPr>
              <a:t>1 pixel = 5 µm</a:t>
            </a:r>
          </a:p>
          <a:p>
            <a:pPr marL="0" lvl="1"/>
            <a:r>
              <a:rPr lang="fr-FR" sz="1600" i="1" dirty="0">
                <a:solidFill>
                  <a:srgbClr val="000000"/>
                </a:solidFill>
              </a:rPr>
              <a:t>Durée d</a:t>
            </a:r>
            <a:r>
              <a:rPr lang="ja-JP" altLang="fr-FR" sz="1600" i="1" dirty="0">
                <a:solidFill>
                  <a:srgbClr val="000000"/>
                </a:solidFill>
              </a:rPr>
              <a:t>’</a:t>
            </a:r>
            <a:r>
              <a:rPr lang="fr-FR" sz="1600" i="1" dirty="0">
                <a:solidFill>
                  <a:srgbClr val="000000"/>
                </a:solidFill>
              </a:rPr>
              <a:t>acquisition : </a:t>
            </a:r>
            <a:r>
              <a:rPr lang="fr-FR" sz="1600" i="1" dirty="0">
                <a:solidFill>
                  <a:srgbClr val="000000"/>
                </a:solidFill>
                <a:sym typeface="Symbol" charset="0"/>
              </a:rPr>
              <a:t> </a:t>
            </a:r>
            <a:r>
              <a:rPr lang="fr-FR" sz="1600" i="1" dirty="0">
                <a:solidFill>
                  <a:srgbClr val="000000"/>
                </a:solidFill>
              </a:rPr>
              <a:t>200 ms</a:t>
            </a:r>
          </a:p>
        </p:txBody>
      </p:sp>
      <p:sp>
        <p:nvSpPr>
          <p:cNvPr id="15" name="Rectangle 57"/>
          <p:cNvSpPr>
            <a:spLocks noChangeArrowheads="1"/>
          </p:cNvSpPr>
          <p:nvPr/>
        </p:nvSpPr>
        <p:spPr bwMode="auto">
          <a:xfrm>
            <a:off x="4911725" y="4895057"/>
            <a:ext cx="311467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lvl="1"/>
            <a:r>
              <a:rPr lang="fr-FR" sz="1600" i="1" dirty="0">
                <a:solidFill>
                  <a:srgbClr val="000000"/>
                </a:solidFill>
              </a:rPr>
              <a:t>Champ observé : </a:t>
            </a:r>
            <a:r>
              <a:rPr lang="fr-FR" sz="1600" b="1" i="1" dirty="0">
                <a:solidFill>
                  <a:srgbClr val="000000"/>
                </a:solidFill>
              </a:rPr>
              <a:t>1 mm x 1 mm</a:t>
            </a:r>
          </a:p>
          <a:p>
            <a:pPr marL="0" lvl="1"/>
            <a:r>
              <a:rPr lang="fr-FR" sz="1600" i="1" dirty="0">
                <a:solidFill>
                  <a:srgbClr val="000000"/>
                </a:solidFill>
              </a:rPr>
              <a:t>Image 1000 x 1000 pixels</a:t>
            </a:r>
          </a:p>
          <a:p>
            <a:pPr marL="0" lvl="1"/>
            <a:r>
              <a:rPr lang="fr-FR" sz="1600" i="1" dirty="0">
                <a:solidFill>
                  <a:srgbClr val="000000"/>
                </a:solidFill>
              </a:rPr>
              <a:t>1 pixel = 1 µm</a:t>
            </a:r>
          </a:p>
          <a:p>
            <a:pPr marL="0" lvl="1"/>
            <a:r>
              <a:rPr lang="fr-FR" sz="1600" i="1" dirty="0">
                <a:solidFill>
                  <a:srgbClr val="000000"/>
                </a:solidFill>
              </a:rPr>
              <a:t>Durée d</a:t>
            </a:r>
            <a:r>
              <a:rPr lang="ja-JP" altLang="fr-FR" sz="1600" i="1" dirty="0">
                <a:solidFill>
                  <a:srgbClr val="000000"/>
                </a:solidFill>
              </a:rPr>
              <a:t>’</a:t>
            </a:r>
            <a:r>
              <a:rPr lang="fr-FR" sz="1600" i="1" dirty="0">
                <a:solidFill>
                  <a:srgbClr val="000000"/>
                </a:solidFill>
              </a:rPr>
              <a:t>acquisition : </a:t>
            </a:r>
            <a:r>
              <a:rPr lang="fr-FR" sz="1600" i="1" dirty="0">
                <a:solidFill>
                  <a:srgbClr val="000000"/>
                </a:solidFill>
                <a:sym typeface="Symbol" charset="0"/>
              </a:rPr>
              <a:t> 4 </a:t>
            </a:r>
            <a:r>
              <a:rPr lang="fr-FR" sz="1600" i="1" dirty="0">
                <a:solidFill>
                  <a:srgbClr val="000000"/>
                </a:solidFill>
              </a:rPr>
              <a:t>s</a:t>
            </a:r>
          </a:p>
        </p:txBody>
      </p:sp>
      <p:grpSp>
        <p:nvGrpSpPr>
          <p:cNvPr id="16" name="Group 61"/>
          <p:cNvGrpSpPr>
            <a:grpSpLocks/>
          </p:cNvGrpSpPr>
          <p:nvPr/>
        </p:nvGrpSpPr>
        <p:grpSpPr bwMode="auto">
          <a:xfrm>
            <a:off x="1493838" y="1353344"/>
            <a:ext cx="2301875" cy="1087438"/>
            <a:chOff x="1294" y="1618"/>
            <a:chExt cx="2060" cy="896"/>
          </a:xfrm>
        </p:grpSpPr>
        <p:pic>
          <p:nvPicPr>
            <p:cNvPr id="17" name="Picture 58" descr="eprouvet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4" y="1618"/>
              <a:ext cx="2060" cy="896"/>
            </a:xfrm>
            <a:prstGeom prst="rect">
              <a:avLst/>
            </a:prstGeom>
            <a:noFill/>
            <a:extLst>
              <a:ext uri="{909E8E84-426E-40DD-AFC4-6F175D3DCCD1}">
                <a14:hiddenFill xmlns:a14="http://schemas.microsoft.com/office/drawing/2010/main">
                  <a:solidFill>
                    <a:srgbClr val="FFFFFF"/>
                  </a:solidFill>
                </a14:hiddenFill>
              </a:ext>
            </a:extLst>
          </p:spPr>
        </p:pic>
        <p:sp>
          <p:nvSpPr>
            <p:cNvPr id="18" name="ZoneTexte 13"/>
            <p:cNvSpPr txBox="1">
              <a:spLocks noChangeArrowheads="1"/>
            </p:cNvSpPr>
            <p:nvPr/>
          </p:nvSpPr>
          <p:spPr bwMode="auto">
            <a:xfrm>
              <a:off x="2090" y="2243"/>
              <a:ext cx="460"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000" b="1"/>
                <a:t>5 mm</a:t>
              </a:r>
            </a:p>
          </p:txBody>
        </p:sp>
        <p:cxnSp>
          <p:nvCxnSpPr>
            <p:cNvPr id="19" name="Connecteur droit avec flèche 12"/>
            <p:cNvCxnSpPr>
              <a:cxnSpLocks noChangeShapeType="1"/>
            </p:cNvCxnSpPr>
            <p:nvPr/>
          </p:nvCxnSpPr>
          <p:spPr bwMode="auto">
            <a:xfrm flipH="1">
              <a:off x="2167" y="2216"/>
              <a:ext cx="317" cy="0"/>
            </a:xfrm>
            <a:prstGeom prst="straightConnector1">
              <a:avLst/>
            </a:prstGeom>
            <a:noFill/>
            <a:ln w="254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grpSp>
      <p:sp>
        <p:nvSpPr>
          <p:cNvPr id="20" name="AutoShape 64"/>
          <p:cNvSpPr>
            <a:spLocks noChangeArrowheads="1"/>
          </p:cNvSpPr>
          <p:nvPr/>
        </p:nvSpPr>
        <p:spPr bwMode="auto">
          <a:xfrm>
            <a:off x="241300" y="2737644"/>
            <a:ext cx="4006850" cy="3328988"/>
          </a:xfrm>
          <a:prstGeom prst="roundRect">
            <a:avLst>
              <a:gd name="adj" fmla="val 7519"/>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a:p>
        </p:txBody>
      </p:sp>
      <p:sp>
        <p:nvSpPr>
          <p:cNvPr id="21" name="Text Box 65"/>
          <p:cNvSpPr txBox="1">
            <a:spLocks noChangeArrowheads="1"/>
          </p:cNvSpPr>
          <p:nvPr/>
        </p:nvSpPr>
        <p:spPr bwMode="auto">
          <a:xfrm>
            <a:off x="1712913" y="2540794"/>
            <a:ext cx="1098550" cy="365125"/>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00CC00"/>
                </a:solidFill>
              </a:rPr>
              <a:t>µOptique</a:t>
            </a:r>
          </a:p>
        </p:txBody>
      </p:sp>
      <p:sp>
        <p:nvSpPr>
          <p:cNvPr id="22" name="AutoShape 66"/>
          <p:cNvSpPr>
            <a:spLocks noChangeArrowheads="1"/>
          </p:cNvSpPr>
          <p:nvPr/>
        </p:nvSpPr>
        <p:spPr bwMode="auto">
          <a:xfrm>
            <a:off x="4594225" y="2723357"/>
            <a:ext cx="3763963" cy="3271837"/>
          </a:xfrm>
          <a:prstGeom prst="roundRect">
            <a:avLst>
              <a:gd name="adj" fmla="val 7519"/>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a:p>
        </p:txBody>
      </p:sp>
      <p:sp>
        <p:nvSpPr>
          <p:cNvPr id="23" name="Text Box 67"/>
          <p:cNvSpPr txBox="1">
            <a:spLocks noChangeArrowheads="1"/>
          </p:cNvSpPr>
          <p:nvPr/>
        </p:nvSpPr>
        <p:spPr bwMode="auto">
          <a:xfrm>
            <a:off x="6167438" y="2539207"/>
            <a:ext cx="663575" cy="365125"/>
          </a:xfrm>
          <a:prstGeom prst="rect">
            <a:avLst/>
          </a:prstGeom>
          <a:solidFill>
            <a:schemeClr val="bg1"/>
          </a:solidFill>
          <a:ln w="28575">
            <a:solidFill>
              <a:srgbClr val="0000F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a:solidFill>
                  <a:srgbClr val="FF0000"/>
                </a:solidFill>
              </a:rPr>
              <a:t>MEB</a:t>
            </a:r>
          </a:p>
        </p:txBody>
      </p:sp>
      <p:sp>
        <p:nvSpPr>
          <p:cNvPr id="24" name="Text Box 68"/>
          <p:cNvSpPr txBox="1">
            <a:spLocks noChangeArrowheads="1"/>
          </p:cNvSpPr>
          <p:nvPr/>
        </p:nvSpPr>
        <p:spPr bwMode="auto">
          <a:xfrm>
            <a:off x="7594600" y="1289844"/>
            <a:ext cx="14033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i="1" u="sng" dirty="0"/>
              <a:t>Platine in situ</a:t>
            </a:r>
            <a:r>
              <a:rPr lang="fr-FR" i="1" dirty="0"/>
              <a:t>  Traction</a:t>
            </a:r>
          </a:p>
          <a:p>
            <a:r>
              <a:rPr lang="fr-FR" i="1" dirty="0"/>
              <a:t>Compression</a:t>
            </a:r>
          </a:p>
          <a:p>
            <a:r>
              <a:rPr lang="fr-FR" i="1" dirty="0" smtClean="0"/>
              <a:t>Flexion</a:t>
            </a:r>
          </a:p>
          <a:p>
            <a:r>
              <a:rPr lang="fr-FR" i="1" dirty="0" smtClean="0"/>
              <a:t>(2 kN)</a:t>
            </a:r>
            <a:endParaRPr lang="fr-FR" i="1" dirty="0"/>
          </a:p>
        </p:txBody>
      </p:sp>
      <p:sp>
        <p:nvSpPr>
          <p:cNvPr id="25" name="Text Box 69"/>
          <p:cNvSpPr txBox="1">
            <a:spLocks noChangeArrowheads="1"/>
          </p:cNvSpPr>
          <p:nvPr/>
        </p:nvSpPr>
        <p:spPr bwMode="auto">
          <a:xfrm>
            <a:off x="200025" y="1334294"/>
            <a:ext cx="1495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fr-FR" i="1" u="sng"/>
              <a:t>Eprouvette  de traction</a:t>
            </a:r>
            <a:endParaRPr lang="fr-FR" i="1"/>
          </a:p>
        </p:txBody>
      </p:sp>
      <p:sp>
        <p:nvSpPr>
          <p:cNvPr id="26" name="Line 70"/>
          <p:cNvSpPr>
            <a:spLocks noChangeShapeType="1"/>
          </p:cNvSpPr>
          <p:nvPr/>
        </p:nvSpPr>
        <p:spPr bwMode="auto">
          <a:xfrm flipV="1">
            <a:off x="2276475" y="3648869"/>
            <a:ext cx="2895600" cy="3048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27" name="ZoneTexte 26"/>
          <p:cNvSpPr txBox="1"/>
          <p:nvPr/>
        </p:nvSpPr>
        <p:spPr>
          <a:xfrm>
            <a:off x="0" y="718807"/>
            <a:ext cx="9036496" cy="369332"/>
          </a:xfrm>
          <a:prstGeom prst="rect">
            <a:avLst/>
          </a:prstGeom>
          <a:noFill/>
        </p:spPr>
        <p:txBody>
          <a:bodyPr wrap="square" rtlCol="0">
            <a:spAutoFit/>
          </a:bodyPr>
          <a:lstStyle/>
          <a:p>
            <a:pPr algn="just"/>
            <a:r>
              <a:rPr lang="fr-FR" dirty="0">
                <a:solidFill>
                  <a:srgbClr val="002060"/>
                </a:solidFill>
              </a:rPr>
              <a:t>Caractérisation multi-échelle MEB et </a:t>
            </a:r>
            <a:r>
              <a:rPr lang="fr-FR" dirty="0" smtClean="0">
                <a:solidFill>
                  <a:srgbClr val="002060"/>
                </a:solidFill>
              </a:rPr>
              <a:t>µOptique d'un </a:t>
            </a:r>
            <a:r>
              <a:rPr lang="fr-FR" dirty="0">
                <a:solidFill>
                  <a:srgbClr val="002060"/>
                </a:solidFill>
              </a:rPr>
              <a:t>essai de traction d'un alliage d'Aluminium</a:t>
            </a:r>
          </a:p>
        </p:txBody>
      </p:sp>
    </p:spTree>
    <p:extLst>
      <p:ext uri="{BB962C8B-B14F-4D97-AF65-F5344CB8AC3E}">
        <p14:creationId xmlns:p14="http://schemas.microsoft.com/office/powerpoint/2010/main" val="12709085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739824" cy="584775"/>
          </a:xfrm>
          <a:prstGeom prst="rect">
            <a:avLst/>
          </a:prstGeom>
          <a:noFill/>
        </p:spPr>
        <p:txBody>
          <a:bodyPr wrap="none" rtlCol="0">
            <a:spAutoFit/>
          </a:bodyPr>
          <a:lstStyle/>
          <a:p>
            <a:r>
              <a:rPr lang="fr-FR" sz="3200" b="1" i="1" dirty="0" smtClean="0">
                <a:solidFill>
                  <a:srgbClr val="0070C0"/>
                </a:solidFill>
              </a:rPr>
              <a:t>Microscopie optique - MEB</a:t>
            </a:r>
            <a:endParaRPr lang="fr-FR" sz="3200" b="1" i="1" dirty="0">
              <a:solidFill>
                <a:srgbClr val="0070C0"/>
              </a:solidFill>
            </a:endParaRPr>
          </a:p>
        </p:txBody>
      </p:sp>
      <p:sp>
        <p:nvSpPr>
          <p:cNvPr id="6" name="ZoneTexte 1"/>
          <p:cNvSpPr txBox="1">
            <a:spLocks noChangeArrowheads="1"/>
          </p:cNvSpPr>
          <p:nvPr/>
        </p:nvSpPr>
        <p:spPr bwMode="auto">
          <a:xfrm>
            <a:off x="-29242" y="6093296"/>
            <a:ext cx="4896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Documents: Denis </a:t>
            </a:r>
            <a:r>
              <a:rPr lang="fr-FR" sz="1400" i="1" dirty="0">
                <a:solidFill>
                  <a:srgbClr val="002060"/>
                </a:solidFill>
                <a:latin typeface="+mn-lt"/>
              </a:rPr>
              <a:t>Boivin, Yves </a:t>
            </a:r>
            <a:r>
              <a:rPr lang="fr-FR" sz="1400" i="1" dirty="0" err="1">
                <a:solidFill>
                  <a:srgbClr val="002060"/>
                </a:solidFill>
                <a:latin typeface="+mn-lt"/>
              </a:rPr>
              <a:t>Renollet</a:t>
            </a:r>
            <a:r>
              <a:rPr lang="fr-FR" sz="1400" i="1" dirty="0">
                <a:solidFill>
                  <a:srgbClr val="002060"/>
                </a:solidFill>
                <a:latin typeface="+mn-lt"/>
              </a:rPr>
              <a:t>, Nicolas </a:t>
            </a:r>
            <a:r>
              <a:rPr lang="fr-FR" sz="1400" i="1" dirty="0" err="1">
                <a:solidFill>
                  <a:srgbClr val="002060"/>
                </a:solidFill>
                <a:latin typeface="+mn-lt"/>
              </a:rPr>
              <a:t>Horezan</a:t>
            </a:r>
            <a:r>
              <a:rPr lang="fr-FR" sz="1400" i="1" dirty="0">
                <a:solidFill>
                  <a:srgbClr val="002060"/>
                </a:solidFill>
                <a:latin typeface="+mn-lt"/>
              </a:rPr>
              <a:t> (ONERA</a:t>
            </a:r>
            <a:r>
              <a:rPr lang="fr-FR" sz="1400" i="1" dirty="0" smtClean="0">
                <a:solidFill>
                  <a:srgbClr val="002060"/>
                </a:solidFill>
                <a:latin typeface="+mn-lt"/>
              </a:rPr>
              <a:t>)</a:t>
            </a:r>
            <a:endParaRPr lang="fr-FR" sz="1400" i="1" dirty="0">
              <a:solidFill>
                <a:srgbClr val="002060"/>
              </a:solidFill>
              <a:latin typeface="+mn-lt"/>
            </a:endParaRPr>
          </a:p>
        </p:txBody>
      </p:sp>
      <p:sp>
        <p:nvSpPr>
          <p:cNvPr id="27" name="ZoneTexte 26"/>
          <p:cNvSpPr txBox="1"/>
          <p:nvPr/>
        </p:nvSpPr>
        <p:spPr>
          <a:xfrm>
            <a:off x="0" y="718807"/>
            <a:ext cx="9036496" cy="369332"/>
          </a:xfrm>
          <a:prstGeom prst="rect">
            <a:avLst/>
          </a:prstGeom>
          <a:noFill/>
        </p:spPr>
        <p:txBody>
          <a:bodyPr wrap="square" rtlCol="0">
            <a:spAutoFit/>
          </a:bodyPr>
          <a:lstStyle/>
          <a:p>
            <a:pPr algn="just"/>
            <a:r>
              <a:rPr lang="fr-FR" dirty="0">
                <a:solidFill>
                  <a:srgbClr val="002060"/>
                </a:solidFill>
              </a:rPr>
              <a:t>Caractérisation multi-échelle MEB et </a:t>
            </a:r>
            <a:r>
              <a:rPr lang="fr-FR" dirty="0" smtClean="0">
                <a:solidFill>
                  <a:srgbClr val="002060"/>
                </a:solidFill>
              </a:rPr>
              <a:t>µOptique d'un </a:t>
            </a:r>
            <a:r>
              <a:rPr lang="fr-FR" dirty="0">
                <a:solidFill>
                  <a:srgbClr val="002060"/>
                </a:solidFill>
              </a:rPr>
              <a:t>essai de traction d'un alliage d'Aluminium</a:t>
            </a:r>
          </a:p>
        </p:txBody>
      </p:sp>
      <p:sp>
        <p:nvSpPr>
          <p:cNvPr id="28" name="ZoneTexte 2076"/>
          <p:cNvSpPr txBox="1">
            <a:spLocks noChangeArrowheads="1"/>
          </p:cNvSpPr>
          <p:nvPr/>
        </p:nvSpPr>
        <p:spPr bwMode="auto">
          <a:xfrm>
            <a:off x="4041775" y="1340768"/>
            <a:ext cx="5102225" cy="630237"/>
          </a:xfrm>
          <a:prstGeom prst="rect">
            <a:avLst/>
          </a:prstGeom>
          <a:noFill/>
          <a:ln>
            <a:noFill/>
          </a:ln>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algn="ctr" eaLnBrk="1" hangingPunct="1">
              <a:spcBef>
                <a:spcPct val="20000"/>
              </a:spcBef>
            </a:pPr>
            <a:r>
              <a:rPr lang="fr-FR" b="1" i="1" u="sng" dirty="0"/>
              <a:t>Séquence d'acquisition Images MEB et µOptique</a:t>
            </a:r>
          </a:p>
          <a:p>
            <a:pPr algn="ctr" eaLnBrk="1" hangingPunct="1">
              <a:spcBef>
                <a:spcPct val="20000"/>
              </a:spcBef>
            </a:pPr>
            <a:r>
              <a:rPr lang="fr-FR" b="1" i="1" u="sng" dirty="0"/>
              <a:t>avec une période 7 s pendant l'essai en continu</a:t>
            </a:r>
          </a:p>
        </p:txBody>
      </p:sp>
      <p:grpSp>
        <p:nvGrpSpPr>
          <p:cNvPr id="29" name="Group 77"/>
          <p:cNvGrpSpPr>
            <a:grpSpLocks/>
          </p:cNvGrpSpPr>
          <p:nvPr/>
        </p:nvGrpSpPr>
        <p:grpSpPr bwMode="auto">
          <a:xfrm>
            <a:off x="107504" y="980728"/>
            <a:ext cx="3986213" cy="1941513"/>
            <a:chOff x="-6" y="854"/>
            <a:chExt cx="2511" cy="1223"/>
          </a:xfrm>
        </p:grpSpPr>
        <p:sp>
          <p:nvSpPr>
            <p:cNvPr id="30" name="Rectangle 11"/>
            <p:cNvSpPr>
              <a:spLocks noChangeArrowheads="1"/>
            </p:cNvSpPr>
            <p:nvPr/>
          </p:nvSpPr>
          <p:spPr bwMode="auto">
            <a:xfrm>
              <a:off x="1365" y="1353"/>
              <a:ext cx="27" cy="288"/>
            </a:xfrm>
            <a:prstGeom prst="rect">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pPr marL="609600" indent="-609600">
                <a:spcBef>
                  <a:spcPct val="20000"/>
                </a:spcBef>
              </a:pPr>
              <a:endParaRPr lang="fr-FR" sz="2400">
                <a:solidFill>
                  <a:srgbClr val="000000"/>
                </a:solidFill>
              </a:endParaRPr>
            </a:p>
          </p:txBody>
        </p:sp>
        <p:sp>
          <p:nvSpPr>
            <p:cNvPr id="31" name="Rectangle 9"/>
            <p:cNvSpPr>
              <a:spLocks noChangeArrowheads="1"/>
            </p:cNvSpPr>
            <p:nvPr/>
          </p:nvSpPr>
          <p:spPr bwMode="auto">
            <a:xfrm>
              <a:off x="720" y="1365"/>
              <a:ext cx="444" cy="289"/>
            </a:xfrm>
            <a:prstGeom prst="rect">
              <a:avLst/>
            </a:prstGeom>
            <a:solidFill>
              <a:srgbClr val="00FF00"/>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pPr marL="609600" indent="-609600">
                <a:spcBef>
                  <a:spcPct val="20000"/>
                </a:spcBef>
              </a:pPr>
              <a:endParaRPr lang="fr-FR" sz="2400">
                <a:solidFill>
                  <a:srgbClr val="000000"/>
                </a:solidFill>
              </a:endParaRPr>
            </a:p>
          </p:txBody>
        </p:sp>
        <p:cxnSp>
          <p:nvCxnSpPr>
            <p:cNvPr id="32" name="Connecteur droit avec flèche 2070"/>
            <p:cNvCxnSpPr>
              <a:cxnSpLocks noChangeShapeType="1"/>
            </p:cNvCxnSpPr>
            <p:nvPr/>
          </p:nvCxnSpPr>
          <p:spPr bwMode="auto">
            <a:xfrm flipV="1">
              <a:off x="525" y="877"/>
              <a:ext cx="0" cy="982"/>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3" name="Connecteur droit avec flèche 2072"/>
            <p:cNvCxnSpPr>
              <a:cxnSpLocks noChangeShapeType="1"/>
            </p:cNvCxnSpPr>
            <p:nvPr/>
          </p:nvCxnSpPr>
          <p:spPr bwMode="auto">
            <a:xfrm>
              <a:off x="520" y="1859"/>
              <a:ext cx="1985" cy="0"/>
            </a:xfrm>
            <a:prstGeom prst="straightConnector1">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4" name="ZoneTexte 2073"/>
            <p:cNvSpPr txBox="1">
              <a:spLocks noChangeArrowheads="1"/>
            </p:cNvSpPr>
            <p:nvPr/>
          </p:nvSpPr>
          <p:spPr bwMode="auto">
            <a:xfrm>
              <a:off x="-6" y="1093"/>
              <a:ext cx="578" cy="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900" b="1" i="1"/>
                <a:t>Miroir position "Acquisition"</a:t>
              </a:r>
            </a:p>
          </p:txBody>
        </p:sp>
        <p:cxnSp>
          <p:nvCxnSpPr>
            <p:cNvPr id="35" name="Connecteur droit 2075"/>
            <p:cNvCxnSpPr>
              <a:cxnSpLocks noChangeShapeType="1"/>
            </p:cNvCxnSpPr>
            <p:nvPr/>
          </p:nvCxnSpPr>
          <p:spPr bwMode="auto">
            <a:xfrm flipV="1">
              <a:off x="525" y="1247"/>
              <a:ext cx="1884" cy="18"/>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cxnSp>
        <p:sp>
          <p:nvSpPr>
            <p:cNvPr id="36" name="ZoneTexte 78"/>
            <p:cNvSpPr txBox="1">
              <a:spLocks noChangeArrowheads="1"/>
            </p:cNvSpPr>
            <p:nvPr/>
          </p:nvSpPr>
          <p:spPr bwMode="auto">
            <a:xfrm>
              <a:off x="0" y="1598"/>
              <a:ext cx="496" cy="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900" b="1" i="1"/>
                <a:t>Miroir</a:t>
              </a:r>
            </a:p>
            <a:p>
              <a:pPr eaLnBrk="1" hangingPunct="1">
                <a:spcBef>
                  <a:spcPct val="20000"/>
                </a:spcBef>
              </a:pPr>
              <a:r>
                <a:rPr lang="fr-FR" sz="900" b="1" i="1"/>
                <a:t>position</a:t>
              </a:r>
            </a:p>
            <a:p>
              <a:pPr eaLnBrk="1" hangingPunct="1">
                <a:spcBef>
                  <a:spcPct val="20000"/>
                </a:spcBef>
              </a:pPr>
              <a:r>
                <a:rPr lang="fr-FR" sz="900" b="1" i="1"/>
                <a:t>"Rétracté"</a:t>
              </a:r>
            </a:p>
          </p:txBody>
        </p:sp>
        <p:cxnSp>
          <p:nvCxnSpPr>
            <p:cNvPr id="37" name="Connecteur droit 79"/>
            <p:cNvCxnSpPr>
              <a:cxnSpLocks noChangeShapeType="1"/>
            </p:cNvCxnSpPr>
            <p:nvPr/>
          </p:nvCxnSpPr>
          <p:spPr bwMode="auto">
            <a:xfrm flipV="1">
              <a:off x="525" y="1739"/>
              <a:ext cx="1884" cy="17"/>
            </a:xfrm>
            <a:prstGeom prst="line">
              <a:avLst/>
            </a:prstGeom>
            <a:noFill/>
            <a:ln w="25400">
              <a:solidFill>
                <a:schemeClr val="tx1"/>
              </a:solidFill>
              <a:prstDash val="sysDot"/>
              <a:round/>
              <a:headEnd/>
              <a:tailEnd/>
            </a:ln>
            <a:extLst>
              <a:ext uri="{909E8E84-426E-40DD-AFC4-6F175D3DCCD1}">
                <a14:hiddenFill xmlns:a14="http://schemas.microsoft.com/office/drawing/2010/main">
                  <a:noFill/>
                </a14:hiddenFill>
              </a:ext>
            </a:extLst>
          </p:spPr>
        </p:cxnSp>
        <p:sp>
          <p:nvSpPr>
            <p:cNvPr id="38" name="ZoneTexte 2076"/>
            <p:cNvSpPr txBox="1">
              <a:spLocks noChangeArrowheads="1"/>
            </p:cNvSpPr>
            <p:nvPr/>
          </p:nvSpPr>
          <p:spPr bwMode="auto">
            <a:xfrm>
              <a:off x="513" y="980"/>
              <a:ext cx="132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solidFill>
                    <a:srgbClr val="FF0000"/>
                  </a:solidFill>
                </a:rPr>
                <a:t>Imagerie µOptique</a:t>
              </a:r>
            </a:p>
          </p:txBody>
        </p:sp>
        <p:sp>
          <p:nvSpPr>
            <p:cNvPr id="39" name="ZoneTexte 84"/>
            <p:cNvSpPr txBox="1">
              <a:spLocks noChangeArrowheads="1"/>
            </p:cNvSpPr>
            <p:nvPr/>
          </p:nvSpPr>
          <p:spPr bwMode="auto">
            <a:xfrm>
              <a:off x="1806" y="1842"/>
              <a:ext cx="60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t>Temps (s)</a:t>
              </a:r>
            </a:p>
          </p:txBody>
        </p:sp>
        <p:sp>
          <p:nvSpPr>
            <p:cNvPr id="40" name="ZoneTexte 2076"/>
            <p:cNvSpPr txBox="1">
              <a:spLocks noChangeArrowheads="1"/>
            </p:cNvSpPr>
            <p:nvPr/>
          </p:nvSpPr>
          <p:spPr bwMode="auto">
            <a:xfrm>
              <a:off x="518" y="854"/>
              <a:ext cx="886"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solidFill>
                    <a:srgbClr val="00CC00"/>
                  </a:solidFill>
                </a:rPr>
                <a:t>Imagerie MEB</a:t>
              </a:r>
            </a:p>
          </p:txBody>
        </p:sp>
        <p:sp>
          <p:nvSpPr>
            <p:cNvPr id="41" name="ZoneTexte 84"/>
            <p:cNvSpPr txBox="1">
              <a:spLocks noChangeArrowheads="1"/>
            </p:cNvSpPr>
            <p:nvPr/>
          </p:nvSpPr>
          <p:spPr bwMode="auto">
            <a:xfrm>
              <a:off x="459" y="1865"/>
              <a:ext cx="116"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b="1"/>
                <a:t>0</a:t>
              </a:r>
            </a:p>
          </p:txBody>
        </p:sp>
        <p:sp>
          <p:nvSpPr>
            <p:cNvPr id="42" name="ZoneTexte 84"/>
            <p:cNvSpPr txBox="1">
              <a:spLocks noChangeArrowheads="1"/>
            </p:cNvSpPr>
            <p:nvPr/>
          </p:nvSpPr>
          <p:spPr bwMode="auto">
            <a:xfrm>
              <a:off x="617" y="1851"/>
              <a:ext cx="28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t>1.5</a:t>
              </a:r>
            </a:p>
          </p:txBody>
        </p:sp>
        <p:sp>
          <p:nvSpPr>
            <p:cNvPr id="43" name="ZoneTexte 84"/>
            <p:cNvSpPr txBox="1">
              <a:spLocks noChangeArrowheads="1"/>
            </p:cNvSpPr>
            <p:nvPr/>
          </p:nvSpPr>
          <p:spPr bwMode="auto">
            <a:xfrm>
              <a:off x="1040" y="1850"/>
              <a:ext cx="26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t>5.5</a:t>
              </a:r>
            </a:p>
          </p:txBody>
        </p:sp>
        <p:grpSp>
          <p:nvGrpSpPr>
            <p:cNvPr id="44" name="Group 66"/>
            <p:cNvGrpSpPr>
              <a:grpSpLocks/>
            </p:cNvGrpSpPr>
            <p:nvPr/>
          </p:nvGrpSpPr>
          <p:grpSpPr bwMode="auto">
            <a:xfrm>
              <a:off x="440" y="1252"/>
              <a:ext cx="981" cy="505"/>
              <a:chOff x="752" y="1310"/>
              <a:chExt cx="1799" cy="453"/>
            </a:xfrm>
          </p:grpSpPr>
          <p:cxnSp>
            <p:nvCxnSpPr>
              <p:cNvPr id="57" name="Connecteur droit 2050"/>
              <p:cNvCxnSpPr/>
              <p:nvPr/>
            </p:nvCxnSpPr>
            <p:spPr bwMode="auto">
              <a:xfrm flipV="1">
                <a:off x="928" y="1310"/>
                <a:ext cx="325" cy="453"/>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p:spPr>
          </p:cxnSp>
          <p:cxnSp>
            <p:nvCxnSpPr>
              <p:cNvPr id="58" name="Connecteur droit 2053"/>
              <p:cNvCxnSpPr/>
              <p:nvPr/>
            </p:nvCxnSpPr>
            <p:spPr bwMode="auto">
              <a:xfrm>
                <a:off x="1247" y="1313"/>
                <a:ext cx="858" cy="4"/>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p:spPr>
          </p:cxnSp>
          <p:cxnSp>
            <p:nvCxnSpPr>
              <p:cNvPr id="59" name="Connecteur droit 58"/>
              <p:cNvCxnSpPr/>
              <p:nvPr/>
            </p:nvCxnSpPr>
            <p:spPr bwMode="auto">
              <a:xfrm>
                <a:off x="752" y="1759"/>
                <a:ext cx="187" cy="0"/>
              </a:xfrm>
              <a:prstGeom prst="line">
                <a:avLst/>
              </a:prstGeom>
              <a:noFill/>
              <a:ln w="38100" cap="flat" cmpd="sng" algn="ctr">
                <a:solidFill>
                  <a:schemeClr val="accent2">
                    <a:lumMod val="60000"/>
                    <a:lumOff val="40000"/>
                  </a:schemeClr>
                </a:solidFill>
                <a:prstDash val="sysDash"/>
                <a:round/>
                <a:headEnd type="none" w="med" len="med"/>
                <a:tailEnd type="none" w="med" len="med"/>
              </a:ln>
              <a:effectLst/>
              <a:extLst/>
            </p:spPr>
          </p:cxnSp>
          <p:cxnSp>
            <p:nvCxnSpPr>
              <p:cNvPr id="60" name="Connecteur droit 61"/>
              <p:cNvCxnSpPr/>
              <p:nvPr/>
            </p:nvCxnSpPr>
            <p:spPr bwMode="auto">
              <a:xfrm>
                <a:off x="2111" y="1315"/>
                <a:ext cx="259" cy="445"/>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p:spPr>
          </p:cxnSp>
          <p:cxnSp>
            <p:nvCxnSpPr>
              <p:cNvPr id="61" name="Connecteur droit 58"/>
              <p:cNvCxnSpPr>
                <a:cxnSpLocks noChangeShapeType="1"/>
              </p:cNvCxnSpPr>
              <p:nvPr/>
            </p:nvCxnSpPr>
            <p:spPr bwMode="auto">
              <a:xfrm>
                <a:off x="2364" y="1759"/>
                <a:ext cx="187" cy="0"/>
              </a:xfrm>
              <a:prstGeom prst="line">
                <a:avLst/>
              </a:prstGeom>
              <a:noFill/>
              <a:ln w="38100">
                <a:solidFill>
                  <a:srgbClr val="3A5DCE"/>
                </a:solidFill>
                <a:round/>
                <a:headEnd/>
                <a:tailEnd/>
              </a:ln>
              <a:extLst>
                <a:ext uri="{909E8E84-426E-40DD-AFC4-6F175D3DCCD1}">
                  <a14:hiddenFill xmlns:a14="http://schemas.microsoft.com/office/drawing/2010/main">
                    <a:noFill/>
                  </a14:hiddenFill>
                </a:ext>
              </a:extLst>
            </p:spPr>
          </p:cxnSp>
        </p:grpSp>
        <p:cxnSp>
          <p:nvCxnSpPr>
            <p:cNvPr id="45" name="Connecteur droit 44"/>
            <p:cNvCxnSpPr/>
            <p:nvPr/>
          </p:nvCxnSpPr>
          <p:spPr bwMode="auto">
            <a:xfrm>
              <a:off x="2064" y="1251"/>
              <a:ext cx="141" cy="496"/>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p:spPr>
        </p:cxnSp>
        <p:grpSp>
          <p:nvGrpSpPr>
            <p:cNvPr id="46" name="Group 65"/>
            <p:cNvGrpSpPr>
              <a:grpSpLocks/>
            </p:cNvGrpSpPr>
            <p:nvPr/>
          </p:nvGrpSpPr>
          <p:grpSpPr bwMode="auto">
            <a:xfrm>
              <a:off x="1420" y="1246"/>
              <a:ext cx="884" cy="504"/>
              <a:chOff x="2561" y="1304"/>
              <a:chExt cx="1623" cy="453"/>
            </a:xfrm>
          </p:grpSpPr>
          <p:cxnSp>
            <p:nvCxnSpPr>
              <p:cNvPr id="54" name="Connecteur droit 53"/>
              <p:cNvCxnSpPr/>
              <p:nvPr/>
            </p:nvCxnSpPr>
            <p:spPr bwMode="auto">
              <a:xfrm flipV="1">
                <a:off x="2561" y="1304"/>
                <a:ext cx="325" cy="453"/>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p:spPr>
          </p:cxnSp>
          <p:cxnSp>
            <p:nvCxnSpPr>
              <p:cNvPr id="55" name="Connecteur droit 54"/>
              <p:cNvCxnSpPr/>
              <p:nvPr/>
            </p:nvCxnSpPr>
            <p:spPr bwMode="auto">
              <a:xfrm>
                <a:off x="2880" y="1307"/>
                <a:ext cx="857" cy="4"/>
              </a:xfrm>
              <a:prstGeom prst="line">
                <a:avLst/>
              </a:prstGeom>
              <a:noFill/>
              <a:ln w="38100" cap="flat" cmpd="sng" algn="ctr">
                <a:solidFill>
                  <a:schemeClr val="accent2">
                    <a:lumMod val="60000"/>
                    <a:lumOff val="40000"/>
                  </a:schemeClr>
                </a:solidFill>
                <a:prstDash val="solid"/>
                <a:round/>
                <a:headEnd type="none" w="med" len="med"/>
                <a:tailEnd type="none" w="med" len="med"/>
              </a:ln>
              <a:effectLst/>
              <a:extLst/>
            </p:spPr>
          </p:cxnSp>
          <p:cxnSp>
            <p:nvCxnSpPr>
              <p:cNvPr id="56" name="Connecteur droit 55"/>
              <p:cNvCxnSpPr>
                <a:cxnSpLocks noChangeShapeType="1"/>
              </p:cNvCxnSpPr>
              <p:nvPr/>
            </p:nvCxnSpPr>
            <p:spPr bwMode="auto">
              <a:xfrm>
                <a:off x="3997" y="1753"/>
                <a:ext cx="187" cy="0"/>
              </a:xfrm>
              <a:prstGeom prst="line">
                <a:avLst/>
              </a:prstGeom>
              <a:noFill/>
              <a:ln w="38100">
                <a:solidFill>
                  <a:srgbClr val="3A5DCE"/>
                </a:solidFill>
                <a:round/>
                <a:headEnd/>
                <a:tailEnd/>
              </a:ln>
              <a:extLst>
                <a:ext uri="{909E8E84-426E-40DD-AFC4-6F175D3DCCD1}">
                  <a14:hiddenFill xmlns:a14="http://schemas.microsoft.com/office/drawing/2010/main">
                    <a:noFill/>
                  </a14:hiddenFill>
                </a:ext>
              </a:extLst>
            </p:spPr>
          </p:cxnSp>
        </p:grpSp>
        <p:sp>
          <p:nvSpPr>
            <p:cNvPr id="47" name="Line 67"/>
            <p:cNvSpPr>
              <a:spLocks noChangeShapeType="1"/>
            </p:cNvSpPr>
            <p:nvPr/>
          </p:nvSpPr>
          <p:spPr bwMode="auto">
            <a:xfrm>
              <a:off x="707" y="1264"/>
              <a:ext cx="0" cy="56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48" name="Line 68"/>
            <p:cNvSpPr>
              <a:spLocks noChangeShapeType="1"/>
            </p:cNvSpPr>
            <p:nvPr/>
          </p:nvSpPr>
          <p:spPr bwMode="auto">
            <a:xfrm>
              <a:off x="1177" y="1261"/>
              <a:ext cx="0" cy="569"/>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49" name="Line 69"/>
            <p:cNvSpPr>
              <a:spLocks noChangeShapeType="1"/>
            </p:cNvSpPr>
            <p:nvPr/>
          </p:nvSpPr>
          <p:spPr bwMode="auto">
            <a:xfrm>
              <a:off x="1413" y="1266"/>
              <a:ext cx="0" cy="568"/>
            </a:xfrm>
            <a:prstGeom prst="line">
              <a:avLst/>
            </a:prstGeom>
            <a:noFill/>
            <a:ln w="1905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50" name="Rectangle 11"/>
            <p:cNvSpPr>
              <a:spLocks noChangeArrowheads="1"/>
            </p:cNvSpPr>
            <p:nvPr/>
          </p:nvSpPr>
          <p:spPr bwMode="auto">
            <a:xfrm>
              <a:off x="2244" y="1350"/>
              <a:ext cx="27" cy="289"/>
            </a:xfrm>
            <a:prstGeom prst="rect">
              <a:avLst/>
            </a:prstGeom>
            <a:solidFill>
              <a:srgbClr val="FF0000"/>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pPr marL="609600" indent="-609600">
                <a:spcBef>
                  <a:spcPct val="20000"/>
                </a:spcBef>
              </a:pPr>
              <a:endParaRPr lang="fr-FR" sz="2400">
                <a:solidFill>
                  <a:srgbClr val="000000"/>
                </a:solidFill>
              </a:endParaRPr>
            </a:p>
          </p:txBody>
        </p:sp>
        <p:sp>
          <p:nvSpPr>
            <p:cNvPr id="51" name="Rectangle 9"/>
            <p:cNvSpPr>
              <a:spLocks noChangeArrowheads="1"/>
            </p:cNvSpPr>
            <p:nvPr/>
          </p:nvSpPr>
          <p:spPr bwMode="auto">
            <a:xfrm>
              <a:off x="1598" y="1363"/>
              <a:ext cx="445" cy="288"/>
            </a:xfrm>
            <a:prstGeom prst="rect">
              <a:avLst/>
            </a:prstGeom>
            <a:solidFill>
              <a:srgbClr val="00FF00"/>
            </a:solidFill>
            <a:ln>
              <a:noFill/>
            </a:ln>
            <a:extLst>
              <a:ext uri="{91240B29-F687-4F45-9708-019B960494DF}">
                <a14:hiddenLine xmlns:a14="http://schemas.microsoft.com/office/drawing/2010/main" w="25400">
                  <a:solidFill>
                    <a:srgbClr val="000000"/>
                  </a:solidFill>
                  <a:round/>
                  <a:headEnd/>
                  <a:tailEnd/>
                </a14:hiddenLine>
              </a:ext>
            </a:extLst>
          </p:spPr>
          <p:txBody>
            <a:bodyPr>
              <a:spAutoFit/>
            </a:bodyPr>
            <a:lstStyle/>
            <a:p>
              <a:pPr marL="609600" indent="-609600">
                <a:spcBef>
                  <a:spcPct val="20000"/>
                </a:spcBef>
              </a:pPr>
              <a:endParaRPr lang="fr-FR" sz="2400">
                <a:solidFill>
                  <a:srgbClr val="000000"/>
                </a:solidFill>
              </a:endParaRPr>
            </a:p>
          </p:txBody>
        </p:sp>
        <p:sp>
          <p:nvSpPr>
            <p:cNvPr id="52" name="ZoneTexte 84"/>
            <p:cNvSpPr txBox="1">
              <a:spLocks noChangeArrowheads="1"/>
            </p:cNvSpPr>
            <p:nvPr/>
          </p:nvSpPr>
          <p:spPr bwMode="auto">
            <a:xfrm>
              <a:off x="1288" y="1847"/>
              <a:ext cx="29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t>7.0</a:t>
              </a:r>
            </a:p>
          </p:txBody>
        </p:sp>
        <p:sp>
          <p:nvSpPr>
            <p:cNvPr id="53" name="ZoneTexte 2076"/>
            <p:cNvSpPr txBox="1">
              <a:spLocks noChangeArrowheads="1"/>
            </p:cNvSpPr>
            <p:nvPr/>
          </p:nvSpPr>
          <p:spPr bwMode="auto">
            <a:xfrm>
              <a:off x="506" y="1084"/>
              <a:ext cx="131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charset="0"/>
                  <a:ea typeface="ＭＳ Ｐゴシック" charset="0"/>
                  <a:cs typeface="ＭＳ Ｐゴシック" charset="0"/>
                </a:defRPr>
              </a:lvl1pPr>
              <a:lvl2pPr marL="742950" indent="-285750" eaLnBrk="0" hangingPunct="0">
                <a:defRPr sz="1600">
                  <a:solidFill>
                    <a:schemeClr val="tx1"/>
                  </a:solidFill>
                  <a:latin typeface="Arial" charset="0"/>
                  <a:ea typeface="ＭＳ Ｐゴシック" charset="0"/>
                </a:defRPr>
              </a:lvl2pPr>
              <a:lvl3pPr marL="1143000" indent="-228600" eaLnBrk="0" hangingPunct="0">
                <a:defRPr sz="1600">
                  <a:solidFill>
                    <a:schemeClr val="tx1"/>
                  </a:solidFill>
                  <a:latin typeface="Arial" charset="0"/>
                  <a:ea typeface="ＭＳ Ｐゴシック" charset="0"/>
                </a:defRPr>
              </a:lvl3pPr>
              <a:lvl4pPr marL="1600200" indent="-228600" eaLnBrk="0" hangingPunct="0">
                <a:defRPr sz="1600">
                  <a:solidFill>
                    <a:schemeClr val="tx1"/>
                  </a:solidFill>
                  <a:latin typeface="Arial" charset="0"/>
                  <a:ea typeface="ＭＳ Ｐゴシック" charset="0"/>
                </a:defRPr>
              </a:lvl4pPr>
              <a:lvl5pPr marL="2057400" indent="-228600" eaLnBrk="0" hangingPunct="0">
                <a:defRPr sz="1600">
                  <a:solidFill>
                    <a:schemeClr val="tx1"/>
                  </a:solidFill>
                  <a:latin typeface="Arial" charset="0"/>
                  <a:ea typeface="ＭＳ Ｐゴシック" charset="0"/>
                </a:defRPr>
              </a:lvl5pPr>
              <a:lvl6pPr marL="2514600" indent="-228600" eaLnBrk="0" fontAlgn="base" hangingPunct="0">
                <a:spcBef>
                  <a:spcPct val="0"/>
                </a:spcBef>
                <a:spcAft>
                  <a:spcPct val="0"/>
                </a:spcAft>
                <a:defRPr sz="1600">
                  <a:solidFill>
                    <a:schemeClr val="tx1"/>
                  </a:solidFill>
                  <a:latin typeface="Arial" charset="0"/>
                  <a:ea typeface="ＭＳ Ｐゴシック" charset="0"/>
                </a:defRPr>
              </a:lvl6pPr>
              <a:lvl7pPr marL="2971800" indent="-228600" eaLnBrk="0" fontAlgn="base" hangingPunct="0">
                <a:spcBef>
                  <a:spcPct val="0"/>
                </a:spcBef>
                <a:spcAft>
                  <a:spcPct val="0"/>
                </a:spcAft>
                <a:defRPr sz="1600">
                  <a:solidFill>
                    <a:schemeClr val="tx1"/>
                  </a:solidFill>
                  <a:latin typeface="Arial" charset="0"/>
                  <a:ea typeface="ＭＳ Ｐゴシック" charset="0"/>
                </a:defRPr>
              </a:lvl7pPr>
              <a:lvl8pPr marL="3429000" indent="-228600" eaLnBrk="0" fontAlgn="base" hangingPunct="0">
                <a:spcBef>
                  <a:spcPct val="0"/>
                </a:spcBef>
                <a:spcAft>
                  <a:spcPct val="0"/>
                </a:spcAft>
                <a:defRPr sz="1600">
                  <a:solidFill>
                    <a:schemeClr val="tx1"/>
                  </a:solidFill>
                  <a:latin typeface="Arial" charset="0"/>
                  <a:ea typeface="ＭＳ Ｐゴシック" charset="0"/>
                </a:defRPr>
              </a:lvl8pPr>
              <a:lvl9pPr marL="3886200" indent="-228600" eaLnBrk="0" fontAlgn="base" hangingPunct="0">
                <a:spcBef>
                  <a:spcPct val="0"/>
                </a:spcBef>
                <a:spcAft>
                  <a:spcPct val="0"/>
                </a:spcAft>
                <a:defRPr sz="1600">
                  <a:solidFill>
                    <a:schemeClr val="tx1"/>
                  </a:solidFill>
                  <a:latin typeface="Arial" charset="0"/>
                  <a:ea typeface="ＭＳ Ｐゴシック" charset="0"/>
                </a:defRPr>
              </a:lvl9pPr>
            </a:lstStyle>
            <a:p>
              <a:pPr eaLnBrk="1" hangingPunct="1">
                <a:spcBef>
                  <a:spcPct val="20000"/>
                </a:spcBef>
              </a:pPr>
              <a:r>
                <a:rPr lang="fr-FR" sz="1200" b="1">
                  <a:solidFill>
                    <a:srgbClr val="2C4EBA"/>
                  </a:solidFill>
                </a:rPr>
                <a:t>Mouvement Miroir</a:t>
              </a:r>
            </a:p>
          </p:txBody>
        </p:sp>
      </p:grpSp>
      <p:grpSp>
        <p:nvGrpSpPr>
          <p:cNvPr id="62" name="Group 98"/>
          <p:cNvGrpSpPr>
            <a:grpSpLocks/>
          </p:cNvGrpSpPr>
          <p:nvPr/>
        </p:nvGrpSpPr>
        <p:grpSpPr bwMode="auto">
          <a:xfrm>
            <a:off x="693292" y="2749203"/>
            <a:ext cx="7197725" cy="3141663"/>
            <a:chOff x="369" y="1968"/>
            <a:chExt cx="4534" cy="1979"/>
          </a:xfrm>
        </p:grpSpPr>
        <p:pic>
          <p:nvPicPr>
            <p:cNvPr id="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 y="2255"/>
              <a:ext cx="4534" cy="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Oval 86"/>
            <p:cNvSpPr>
              <a:spLocks noChangeArrowheads="1"/>
            </p:cNvSpPr>
            <p:nvPr/>
          </p:nvSpPr>
          <p:spPr bwMode="auto">
            <a:xfrm>
              <a:off x="746" y="3693"/>
              <a:ext cx="55" cy="61"/>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a:p>
          </p:txBody>
        </p:sp>
        <p:sp>
          <p:nvSpPr>
            <p:cNvPr id="65" name="Oval 87"/>
            <p:cNvSpPr>
              <a:spLocks noChangeArrowheads="1"/>
            </p:cNvSpPr>
            <p:nvPr/>
          </p:nvSpPr>
          <p:spPr bwMode="auto">
            <a:xfrm>
              <a:off x="1931" y="2568"/>
              <a:ext cx="55" cy="61"/>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a:p>
          </p:txBody>
        </p:sp>
        <p:sp>
          <p:nvSpPr>
            <p:cNvPr id="66" name="Oval 88"/>
            <p:cNvSpPr>
              <a:spLocks noChangeArrowheads="1"/>
            </p:cNvSpPr>
            <p:nvPr/>
          </p:nvSpPr>
          <p:spPr bwMode="auto">
            <a:xfrm>
              <a:off x="3364" y="2474"/>
              <a:ext cx="55" cy="61"/>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a:p>
          </p:txBody>
        </p:sp>
        <p:sp>
          <p:nvSpPr>
            <p:cNvPr id="67" name="Oval 89"/>
            <p:cNvSpPr>
              <a:spLocks noChangeArrowheads="1"/>
            </p:cNvSpPr>
            <p:nvPr/>
          </p:nvSpPr>
          <p:spPr bwMode="auto">
            <a:xfrm>
              <a:off x="4429" y="2592"/>
              <a:ext cx="55" cy="61"/>
            </a:xfrm>
            <a:prstGeom prst="ellipse">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endParaRPr lang="fr-FR"/>
            </a:p>
          </p:txBody>
        </p:sp>
        <p:sp>
          <p:nvSpPr>
            <p:cNvPr id="68" name="Line 90"/>
            <p:cNvSpPr>
              <a:spLocks noChangeShapeType="1"/>
            </p:cNvSpPr>
            <p:nvPr/>
          </p:nvSpPr>
          <p:spPr bwMode="auto">
            <a:xfrm flipH="1">
              <a:off x="776" y="2676"/>
              <a:ext cx="15" cy="1036"/>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69" name="Line 92"/>
            <p:cNvSpPr>
              <a:spLocks noChangeShapeType="1"/>
            </p:cNvSpPr>
            <p:nvPr/>
          </p:nvSpPr>
          <p:spPr bwMode="auto">
            <a:xfrm flipH="1">
              <a:off x="1954" y="2481"/>
              <a:ext cx="6" cy="24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sp>
          <p:nvSpPr>
            <p:cNvPr id="70" name="Line 94"/>
            <p:cNvSpPr>
              <a:spLocks noChangeShapeType="1"/>
            </p:cNvSpPr>
            <p:nvPr/>
          </p:nvSpPr>
          <p:spPr bwMode="auto">
            <a:xfrm flipH="1">
              <a:off x="4453" y="2508"/>
              <a:ext cx="6" cy="24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pic>
          <p:nvPicPr>
            <p:cNvPr id="71" name="Picture 78" descr="OPTIQUE-WATERMARK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 y="2249"/>
              <a:ext cx="707" cy="45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2" name="Picture 79" descr="OPTIQUE-WATERMARK02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29" y="2044"/>
              <a:ext cx="707" cy="453"/>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3" name="Picture 80" descr="OPTIQUE-WATERMARK04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2" y="1968"/>
              <a:ext cx="707" cy="45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 name="Picture 81" descr="OPTIQUE-WATERMARK063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7" y="2043"/>
              <a:ext cx="707" cy="45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5" name="Picture 82" descr="MEB-WATERMARK000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 y="2779"/>
              <a:ext cx="453" cy="45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76" name="Picture 83" descr="MEB-WATERMARK02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49" y="2677"/>
              <a:ext cx="453" cy="45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77" name="Picture 84" descr="MEB-WATERMARK04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3" y="2573"/>
              <a:ext cx="453" cy="45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pic>
          <p:nvPicPr>
            <p:cNvPr id="78" name="Picture 85" descr="MEB-WATERMARK063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23" y="2727"/>
              <a:ext cx="453" cy="45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sp>
          <p:nvSpPr>
            <p:cNvPr id="79" name="Line 93"/>
            <p:cNvSpPr>
              <a:spLocks noChangeShapeType="1"/>
            </p:cNvSpPr>
            <p:nvPr/>
          </p:nvSpPr>
          <p:spPr bwMode="auto">
            <a:xfrm flipH="1">
              <a:off x="3391" y="2354"/>
              <a:ext cx="6" cy="249"/>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endParaRPr lang="fr-FR"/>
            </a:p>
          </p:txBody>
        </p:sp>
        <p:pic>
          <p:nvPicPr>
            <p:cNvPr id="80" name="Picture 96" descr="OPTIQUE-WATERMARK042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2" y="1968"/>
              <a:ext cx="707" cy="45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81" name="Picture 97" descr="MEB-WATERMARK042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63" y="2573"/>
              <a:ext cx="453" cy="453"/>
            </a:xfrm>
            <a:prstGeom prst="rect">
              <a:avLst/>
            </a:prstGeom>
            <a:noFill/>
            <a:ln w="19050">
              <a:solidFill>
                <a:srgbClr val="00FF00"/>
              </a:solidFill>
              <a:miter lim="800000"/>
              <a:headEnd/>
              <a:tailEnd/>
            </a:ln>
            <a:extLst>
              <a:ext uri="{909E8E84-426E-40DD-AFC4-6F175D3DCCD1}">
                <a14:hiddenFill xmlns:a14="http://schemas.microsoft.com/office/drawing/2010/main">
                  <a:solidFill>
                    <a:srgbClr val="FFFFFF"/>
                  </a:solidFill>
                </a14:hiddenFill>
              </a:ext>
            </a:extLst>
          </p:spPr>
        </p:pic>
      </p:grpSp>
      <p:sp>
        <p:nvSpPr>
          <p:cNvPr id="82" name="Text Box 99"/>
          <p:cNvSpPr txBox="1">
            <a:spLocks noChangeArrowheads="1"/>
          </p:cNvSpPr>
          <p:nvPr/>
        </p:nvSpPr>
        <p:spPr bwMode="auto">
          <a:xfrm>
            <a:off x="3539679" y="4590703"/>
            <a:ext cx="2293938" cy="336550"/>
          </a:xfrm>
          <a:prstGeom prst="rect">
            <a:avLst/>
          </a:prstGeom>
          <a:noFill/>
          <a:ln>
            <a:noFill/>
          </a:ln>
          <a:effectLst/>
          <a:extLst>
            <a:ext uri="{909E8E84-426E-40DD-AFC4-6F175D3DCCD1}">
              <a14:hiddenFill xmlns:a14="http://schemas.microsoft.com/office/drawing/2010/main">
                <a:solidFill>
                  <a:srgbClr val="00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i="1">
                <a:solidFill>
                  <a:srgbClr val="2D50C1"/>
                </a:solidFill>
              </a:rPr>
              <a:t>Contrainte = f (temps)</a:t>
            </a:r>
          </a:p>
        </p:txBody>
      </p:sp>
      <p:sp>
        <p:nvSpPr>
          <p:cNvPr id="83" name="Rectangle 101"/>
          <p:cNvSpPr>
            <a:spLocks noChangeArrowheads="1"/>
          </p:cNvSpPr>
          <p:nvPr/>
        </p:nvSpPr>
        <p:spPr bwMode="auto">
          <a:xfrm>
            <a:off x="2241104" y="5190778"/>
            <a:ext cx="4203395" cy="369332"/>
          </a:xfrm>
          <a:prstGeom prst="rect">
            <a:avLst/>
          </a:prstGeom>
          <a:noFill/>
          <a:ln>
            <a:noFill/>
          </a:ln>
          <a:effectLst/>
          <a:extLst/>
        </p:spPr>
        <p:txBody>
          <a:bodyPr wrap="none">
            <a:spAutoFit/>
          </a:bodyPr>
          <a:lstStyle/>
          <a:p>
            <a:pPr>
              <a:spcBef>
                <a:spcPct val="20000"/>
              </a:spcBef>
            </a:pPr>
            <a:r>
              <a:rPr lang="fr-FR" b="1" i="1" u="sng" dirty="0"/>
              <a:t>590 images de chaque type (1180 images)</a:t>
            </a:r>
          </a:p>
        </p:txBody>
      </p:sp>
    </p:spTree>
    <p:extLst>
      <p:ext uri="{BB962C8B-B14F-4D97-AF65-F5344CB8AC3E}">
        <p14:creationId xmlns:p14="http://schemas.microsoft.com/office/powerpoint/2010/main" val="18328301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060595"/>
            <a:ext cx="9144000" cy="1938992"/>
          </a:xfrm>
          <a:prstGeom prst="rect">
            <a:avLst/>
          </a:prstGeom>
          <a:noFill/>
        </p:spPr>
        <p:txBody>
          <a:bodyPr wrap="square" rtlCol="0">
            <a:spAutoFit/>
          </a:bodyPr>
          <a:lstStyle/>
          <a:p>
            <a:pPr algn="ctr"/>
            <a:r>
              <a:rPr lang="fr-FR" sz="4000" i="1" dirty="0" smtClean="0">
                <a:solidFill>
                  <a:srgbClr val="002060"/>
                </a:solidFill>
                <a:effectLst>
                  <a:outerShdw blurRad="38100" dist="38100" dir="2700000" algn="tl">
                    <a:srgbClr val="000000">
                      <a:alpha val="43137"/>
                    </a:srgbClr>
                  </a:outerShdw>
                </a:effectLst>
              </a:rPr>
              <a:t>Analyses</a:t>
            </a:r>
          </a:p>
          <a:p>
            <a:pPr algn="ctr"/>
            <a:r>
              <a:rPr lang="fr-FR" sz="4000" i="1" dirty="0" smtClean="0">
                <a:solidFill>
                  <a:srgbClr val="002060"/>
                </a:solidFill>
                <a:effectLst>
                  <a:outerShdw blurRad="38100" dist="38100" dir="2700000" algn="tl">
                    <a:srgbClr val="000000">
                      <a:alpha val="43137"/>
                    </a:srgbClr>
                  </a:outerShdw>
                </a:effectLst>
              </a:rPr>
              <a:t>et</a:t>
            </a:r>
          </a:p>
          <a:p>
            <a:pPr algn="ctr"/>
            <a:r>
              <a:rPr lang="fr-FR" sz="4000" i="1" dirty="0" smtClean="0">
                <a:solidFill>
                  <a:srgbClr val="002060"/>
                </a:solidFill>
                <a:effectLst>
                  <a:outerShdw blurRad="38100" dist="38100" dir="2700000" algn="tl">
                    <a:srgbClr val="000000">
                      <a:alpha val="43137"/>
                    </a:srgbClr>
                  </a:outerShdw>
                </a:effectLst>
              </a:rPr>
              <a:t>Imagerie analytique</a:t>
            </a:r>
          </a:p>
        </p:txBody>
      </p:sp>
    </p:spTree>
    <p:extLst>
      <p:ext uri="{BB962C8B-B14F-4D97-AF65-F5344CB8AC3E}">
        <p14:creationId xmlns:p14="http://schemas.microsoft.com/office/powerpoint/2010/main" val="24879166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995389" cy="584775"/>
          </a:xfrm>
          <a:prstGeom prst="rect">
            <a:avLst/>
          </a:prstGeom>
          <a:noFill/>
        </p:spPr>
        <p:txBody>
          <a:bodyPr wrap="none" rtlCol="0">
            <a:spAutoFit/>
          </a:bodyPr>
          <a:lstStyle/>
          <a:p>
            <a:r>
              <a:rPr lang="fr-FR" sz="3200" b="1" i="1" dirty="0" smtClean="0">
                <a:solidFill>
                  <a:srgbClr val="0070C0"/>
                </a:solidFill>
              </a:rPr>
              <a:t>Cathodoluminescence</a:t>
            </a:r>
            <a:endParaRPr lang="fr-FR" sz="3200" b="1" i="1" dirty="0">
              <a:solidFill>
                <a:srgbClr val="0070C0"/>
              </a:solidFill>
            </a:endParaRPr>
          </a:p>
        </p:txBody>
      </p:sp>
      <p:sp>
        <p:nvSpPr>
          <p:cNvPr id="4" name="ZoneTexte 3"/>
          <p:cNvSpPr txBox="1"/>
          <p:nvPr/>
        </p:nvSpPr>
        <p:spPr>
          <a:xfrm>
            <a:off x="223462" y="620688"/>
            <a:ext cx="4780586" cy="5632311"/>
          </a:xfrm>
          <a:prstGeom prst="rect">
            <a:avLst/>
          </a:prstGeom>
          <a:noFill/>
        </p:spPr>
        <p:txBody>
          <a:bodyPr wrap="square" rtlCol="0">
            <a:spAutoFit/>
          </a:bodyPr>
          <a:lstStyle/>
          <a:p>
            <a:r>
              <a:rPr lang="fr-FR" dirty="0" smtClean="0">
                <a:solidFill>
                  <a:srgbClr val="002060"/>
                </a:solidFill>
              </a:rPr>
              <a:t>Cathodoluminescence: </a:t>
            </a:r>
          </a:p>
          <a:p>
            <a:pPr marL="285750" indent="-285750">
              <a:buFont typeface="Arial" panose="020B0604020202020204" pitchFamily="34" charset="0"/>
              <a:buChar char="•"/>
            </a:pPr>
            <a:r>
              <a:rPr lang="fr-FR" dirty="0" smtClean="0">
                <a:solidFill>
                  <a:srgbClr val="002060"/>
                </a:solidFill>
              </a:rPr>
              <a:t>phénomène </a:t>
            </a:r>
            <a:r>
              <a:rPr lang="fr-FR" dirty="0">
                <a:solidFill>
                  <a:srgbClr val="002060"/>
                </a:solidFill>
              </a:rPr>
              <a:t>optique et électrique </a:t>
            </a:r>
            <a:r>
              <a:rPr lang="fr-FR" dirty="0" smtClean="0">
                <a:solidFill>
                  <a:srgbClr val="002060"/>
                </a:solidFill>
              </a:rPr>
              <a:t>lié aux interactions électrons - matière</a:t>
            </a:r>
          </a:p>
          <a:p>
            <a:pPr marL="285750" indent="-285750">
              <a:buFont typeface="Arial" panose="020B0604020202020204" pitchFamily="34" charset="0"/>
              <a:buChar char="•"/>
            </a:pPr>
            <a:r>
              <a:rPr lang="fr-FR" dirty="0" smtClean="0">
                <a:solidFill>
                  <a:srgbClr val="002060"/>
                </a:solidFill>
              </a:rPr>
              <a:t>émission </a:t>
            </a:r>
            <a:r>
              <a:rPr lang="fr-FR" dirty="0">
                <a:solidFill>
                  <a:srgbClr val="002060"/>
                </a:solidFill>
              </a:rPr>
              <a:t>de </a:t>
            </a:r>
            <a:r>
              <a:rPr lang="fr-FR" dirty="0" smtClean="0">
                <a:solidFill>
                  <a:srgbClr val="002060"/>
                </a:solidFill>
              </a:rPr>
              <a:t>photons dans le domaine visible / proche UV / proche IR</a:t>
            </a:r>
          </a:p>
          <a:p>
            <a:pPr marL="285750" indent="-285750">
              <a:buFont typeface="Arial" panose="020B0604020202020204" pitchFamily="34" charset="0"/>
              <a:buChar char="•"/>
            </a:pPr>
            <a:r>
              <a:rPr lang="fr-FR" dirty="0" smtClean="0">
                <a:solidFill>
                  <a:srgbClr val="002060"/>
                </a:solidFill>
              </a:rPr>
              <a:t>Imagerie et analyse spectrale</a:t>
            </a:r>
          </a:p>
          <a:p>
            <a:pPr marL="742950" lvl="1" indent="-285750">
              <a:buFont typeface="Arial" panose="020B0604020202020204" pitchFamily="34" charset="0"/>
              <a:buChar char="•"/>
            </a:pPr>
            <a:r>
              <a:rPr lang="fr-FR" dirty="0" smtClean="0">
                <a:solidFill>
                  <a:srgbClr val="002060"/>
                </a:solidFill>
              </a:rPr>
              <a:t>CL intrinsèque </a:t>
            </a:r>
            <a:r>
              <a:rPr lang="fr-FR" dirty="0" smtClean="0">
                <a:solidFill>
                  <a:srgbClr val="002060"/>
                </a:solidFill>
                <a:sym typeface="Wingdings"/>
              </a:rPr>
              <a:t> réseau </a:t>
            </a:r>
            <a:r>
              <a:rPr lang="fr-FR" dirty="0">
                <a:solidFill>
                  <a:srgbClr val="002060"/>
                </a:solidFill>
                <a:sym typeface="Wingdings"/>
              </a:rPr>
              <a:t>cristallin, défauts cristallins </a:t>
            </a:r>
            <a:endParaRPr lang="fr-FR" dirty="0" smtClean="0">
              <a:solidFill>
                <a:srgbClr val="002060"/>
              </a:solidFill>
            </a:endParaRPr>
          </a:p>
          <a:p>
            <a:pPr marL="742950" lvl="1" indent="-285750">
              <a:buFont typeface="Arial" panose="020B0604020202020204" pitchFamily="34" charset="0"/>
              <a:buChar char="•"/>
            </a:pPr>
            <a:r>
              <a:rPr lang="fr-FR" dirty="0" smtClean="0">
                <a:solidFill>
                  <a:srgbClr val="002060"/>
                </a:solidFill>
              </a:rPr>
              <a:t>CL extrinsèque </a:t>
            </a:r>
            <a:r>
              <a:rPr lang="fr-FR" dirty="0" smtClean="0">
                <a:solidFill>
                  <a:srgbClr val="002060"/>
                </a:solidFill>
                <a:sym typeface="Wingdings"/>
              </a:rPr>
              <a:t> impuretés (centres activateurs ou inhibiteurs</a:t>
            </a:r>
            <a:endParaRPr lang="fr-FR" dirty="0">
              <a:solidFill>
                <a:srgbClr val="002060"/>
              </a:solidFill>
              <a:sym typeface="Wingdings"/>
            </a:endParaRPr>
          </a:p>
          <a:p>
            <a:pPr marL="742950" lvl="1" indent="-285750">
              <a:buFont typeface="Arial" panose="020B0604020202020204" pitchFamily="34" charset="0"/>
              <a:buChar char="•"/>
            </a:pPr>
            <a:endParaRPr lang="fr-FR" dirty="0">
              <a:solidFill>
                <a:srgbClr val="002060"/>
              </a:solidFill>
              <a:sym typeface="Wingdings"/>
            </a:endParaRPr>
          </a:p>
          <a:p>
            <a:r>
              <a:rPr lang="fr-FR" dirty="0" smtClean="0">
                <a:solidFill>
                  <a:srgbClr val="002060"/>
                </a:solidFill>
                <a:sym typeface="Wingdings"/>
              </a:rPr>
              <a:t>Dispositif (hors ou dans le MEB):</a:t>
            </a:r>
          </a:p>
          <a:p>
            <a:pPr marL="285750" indent="-285750">
              <a:buFont typeface="Arial" panose="020B0604020202020204" pitchFamily="34" charset="0"/>
              <a:buChar char="•"/>
            </a:pPr>
            <a:r>
              <a:rPr lang="fr-FR" dirty="0" smtClean="0">
                <a:solidFill>
                  <a:srgbClr val="002060"/>
                </a:solidFill>
                <a:sym typeface="Wingdings"/>
              </a:rPr>
              <a:t>Source d'électrons</a:t>
            </a:r>
          </a:p>
          <a:p>
            <a:pPr marL="285750" indent="-285750">
              <a:buFont typeface="Arial" panose="020B0604020202020204" pitchFamily="34" charset="0"/>
              <a:buChar char="•"/>
            </a:pPr>
            <a:r>
              <a:rPr lang="fr-FR" dirty="0" smtClean="0">
                <a:solidFill>
                  <a:srgbClr val="002060"/>
                </a:solidFill>
                <a:sym typeface="Wingdings"/>
              </a:rPr>
              <a:t>Hors du MEB:</a:t>
            </a:r>
          </a:p>
          <a:p>
            <a:pPr marL="742950" lvl="1" indent="-285750">
              <a:buFont typeface="Arial" panose="020B0604020202020204" pitchFamily="34" charset="0"/>
              <a:buChar char="•"/>
            </a:pPr>
            <a:r>
              <a:rPr lang="fr-FR" dirty="0" smtClean="0">
                <a:solidFill>
                  <a:srgbClr val="002060"/>
                </a:solidFill>
                <a:sym typeface="Wingdings"/>
              </a:rPr>
              <a:t>Cellule échantillon sous vide</a:t>
            </a:r>
          </a:p>
          <a:p>
            <a:pPr marL="742950" lvl="1" indent="-285750">
              <a:buFont typeface="Arial" panose="020B0604020202020204" pitchFamily="34" charset="0"/>
              <a:buChar char="•"/>
            </a:pPr>
            <a:r>
              <a:rPr lang="fr-FR" dirty="0" smtClean="0">
                <a:solidFill>
                  <a:srgbClr val="002060"/>
                </a:solidFill>
                <a:sym typeface="Wingdings"/>
              </a:rPr>
              <a:t>Microscope optique</a:t>
            </a:r>
          </a:p>
          <a:p>
            <a:pPr marL="742950" lvl="1" indent="-285750">
              <a:buFont typeface="Arial" panose="020B0604020202020204" pitchFamily="34" charset="0"/>
              <a:buChar char="•"/>
            </a:pPr>
            <a:r>
              <a:rPr lang="fr-FR" dirty="0" smtClean="0">
                <a:solidFill>
                  <a:srgbClr val="002060"/>
                </a:solidFill>
                <a:sym typeface="Wingdings"/>
              </a:rPr>
              <a:t>Caméra tri-CCD haute sensibilité</a:t>
            </a:r>
            <a:endParaRPr lang="fr-FR" dirty="0">
              <a:solidFill>
                <a:srgbClr val="002060"/>
              </a:solidFill>
              <a:sym typeface="Wingdings"/>
            </a:endParaRPr>
          </a:p>
          <a:p>
            <a:pPr marL="285750" indent="-285750">
              <a:buFont typeface="Arial" panose="020B0604020202020204" pitchFamily="34" charset="0"/>
              <a:buChar char="•"/>
            </a:pPr>
            <a:r>
              <a:rPr lang="fr-FR" dirty="0" smtClean="0">
                <a:solidFill>
                  <a:srgbClr val="002060"/>
                </a:solidFill>
                <a:sym typeface="Wingdings"/>
              </a:rPr>
              <a:t>Dans le MEB</a:t>
            </a:r>
          </a:p>
          <a:p>
            <a:pPr marL="742950" lvl="1" indent="-285750">
              <a:buFont typeface="Arial" panose="020B0604020202020204" pitchFamily="34" charset="0"/>
              <a:buChar char="•"/>
            </a:pPr>
            <a:r>
              <a:rPr lang="fr-FR" dirty="0" smtClean="0">
                <a:solidFill>
                  <a:srgbClr val="002060"/>
                </a:solidFill>
                <a:sym typeface="Wingdings"/>
              </a:rPr>
              <a:t>Miroir + PMT</a:t>
            </a:r>
          </a:p>
          <a:p>
            <a:pPr marL="285750" indent="-285750">
              <a:buFont typeface="Arial" panose="020B0604020202020204" pitchFamily="34" charset="0"/>
              <a:buChar char="•"/>
            </a:pPr>
            <a:r>
              <a:rPr lang="fr-FR" dirty="0" smtClean="0">
                <a:solidFill>
                  <a:srgbClr val="002060"/>
                </a:solidFill>
                <a:sym typeface="Wingdings"/>
              </a:rPr>
              <a:t>Dans les 2 cas, spectromètre possible</a:t>
            </a:r>
            <a:endParaRPr lang="fr-FR" dirty="0">
              <a:solidFill>
                <a:srgbClr val="002060"/>
              </a:solidFill>
              <a:sym typeface="Wingdings"/>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436" y="692696"/>
            <a:ext cx="4257675" cy="568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40369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995389" cy="584775"/>
          </a:xfrm>
          <a:prstGeom prst="rect">
            <a:avLst/>
          </a:prstGeom>
          <a:noFill/>
        </p:spPr>
        <p:txBody>
          <a:bodyPr wrap="none" rtlCol="0">
            <a:spAutoFit/>
          </a:bodyPr>
          <a:lstStyle/>
          <a:p>
            <a:r>
              <a:rPr lang="fr-FR" sz="3200" b="1" i="1" dirty="0" smtClean="0">
                <a:solidFill>
                  <a:srgbClr val="0070C0"/>
                </a:solidFill>
              </a:rPr>
              <a:t>Cathodoluminescence</a:t>
            </a:r>
            <a:endParaRPr lang="fr-FR" sz="3200" b="1" i="1" dirty="0">
              <a:solidFill>
                <a:srgbClr val="0070C0"/>
              </a:solidFill>
            </a:endParaRPr>
          </a:p>
        </p:txBody>
      </p:sp>
      <p:sp>
        <p:nvSpPr>
          <p:cNvPr id="5" name="ZoneTexte 1"/>
          <p:cNvSpPr txBox="1">
            <a:spLocks noChangeArrowheads="1"/>
          </p:cNvSpPr>
          <p:nvPr/>
        </p:nvSpPr>
        <p:spPr bwMode="auto">
          <a:xfrm>
            <a:off x="0" y="5157192"/>
            <a:ext cx="43559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Spectre de cathodoluminescence d'une apatite (phosphate de calcium) permettant l'identification d'éléments-trace</a:t>
            </a:r>
            <a:endParaRPr lang="fr-FR" sz="1400" i="1" dirty="0">
              <a:solidFill>
                <a:srgbClr val="002060"/>
              </a:solidFill>
              <a:latin typeface="+mn-lt"/>
            </a:endParaRPr>
          </a:p>
        </p:txBody>
      </p:sp>
      <p:sp>
        <p:nvSpPr>
          <p:cNvPr id="7" name="ZoneTexte 6"/>
          <p:cNvSpPr txBox="1"/>
          <p:nvPr/>
        </p:nvSpPr>
        <p:spPr>
          <a:xfrm>
            <a:off x="4499993" y="313492"/>
            <a:ext cx="2880320" cy="523220"/>
          </a:xfrm>
          <a:prstGeom prst="rect">
            <a:avLst/>
          </a:prstGeom>
          <a:noFill/>
        </p:spPr>
        <p:txBody>
          <a:bodyPr wrap="square" rtlCol="0">
            <a:spAutoFit/>
          </a:bodyPr>
          <a:lstStyle/>
          <a:p>
            <a:pPr algn="ctr"/>
            <a:r>
              <a:rPr lang="fr-FR" sz="1400" i="1" dirty="0" smtClean="0">
                <a:solidFill>
                  <a:srgbClr val="002060"/>
                </a:solidFill>
              </a:rPr>
              <a:t>Perle à défaut de cristallisation</a:t>
            </a:r>
          </a:p>
          <a:p>
            <a:pPr algn="ctr"/>
            <a:r>
              <a:rPr lang="fr-FR" sz="1400" i="1" dirty="0" smtClean="0">
                <a:solidFill>
                  <a:srgbClr val="002060"/>
                </a:solidFill>
              </a:rPr>
              <a:t>Image CL panchromatique</a:t>
            </a:r>
          </a:p>
        </p:txBody>
      </p:sp>
      <p:pic>
        <p:nvPicPr>
          <p:cNvPr id="13" name="Picture 13" descr="D:\Documents\wille\Travail\projets\2015 - 2016 REP Techno - minex\perle\2016\perle vaterite camembert\2016-04 perle vaterite Mn camembert - 2eme partie coupe scie à fil\brut coupe scie fil - 01 CL.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836712"/>
            <a:ext cx="2880000" cy="2497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4000" y="3429000"/>
            <a:ext cx="2880000" cy="216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Connecteur droit avec flèche 14"/>
          <p:cNvCxnSpPr/>
          <p:nvPr/>
        </p:nvCxnSpPr>
        <p:spPr bwMode="auto">
          <a:xfrm flipH="1" flipV="1">
            <a:off x="5868144" y="1844824"/>
            <a:ext cx="1728192" cy="2232248"/>
          </a:xfrm>
          <a:prstGeom prst="straightConnector1">
            <a:avLst/>
          </a:prstGeom>
          <a:solidFill>
            <a:schemeClr val="accent1"/>
          </a:solidFill>
          <a:ln w="952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Connecteur droit avec flèche 15"/>
          <p:cNvCxnSpPr/>
          <p:nvPr/>
        </p:nvCxnSpPr>
        <p:spPr bwMode="auto">
          <a:xfrm flipH="1" flipV="1">
            <a:off x="5364088" y="1556792"/>
            <a:ext cx="2088232" cy="3456384"/>
          </a:xfrm>
          <a:prstGeom prst="straightConnector1">
            <a:avLst/>
          </a:prstGeom>
          <a:solidFill>
            <a:schemeClr val="accent1"/>
          </a:solidFill>
          <a:ln w="9525" cap="flat" cmpd="sng" algn="ctr">
            <a:solidFill>
              <a:srgbClr val="0070C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ZoneTexte 19"/>
          <p:cNvSpPr txBox="1"/>
          <p:nvPr/>
        </p:nvSpPr>
        <p:spPr>
          <a:xfrm>
            <a:off x="6263680" y="5589240"/>
            <a:ext cx="2880320" cy="523220"/>
          </a:xfrm>
          <a:prstGeom prst="rect">
            <a:avLst/>
          </a:prstGeom>
          <a:noFill/>
        </p:spPr>
        <p:txBody>
          <a:bodyPr wrap="square" rtlCol="0">
            <a:spAutoFit/>
          </a:bodyPr>
          <a:lstStyle/>
          <a:p>
            <a:pPr algn="ctr"/>
            <a:r>
              <a:rPr lang="fr-FR" sz="1400" i="1" dirty="0" smtClean="0">
                <a:solidFill>
                  <a:srgbClr val="002060"/>
                </a:solidFill>
              </a:rPr>
              <a:t>Spectres CL de l'aragonite (bleu) et de la vatérite (rouge)</a:t>
            </a:r>
          </a:p>
        </p:txBody>
      </p:sp>
      <p:pic>
        <p:nvPicPr>
          <p:cNvPr id="21" name="Picture 1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16020" y="548680"/>
            <a:ext cx="7008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6"/>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24328" y="894466"/>
            <a:ext cx="61912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17"/>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48653" y="2295049"/>
            <a:ext cx="1080000" cy="628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18"/>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31550" y="2326367"/>
            <a:ext cx="58102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ZoneTexte 24"/>
          <p:cNvSpPr txBox="1"/>
          <p:nvPr/>
        </p:nvSpPr>
        <p:spPr>
          <a:xfrm>
            <a:off x="7380312" y="1534809"/>
            <a:ext cx="1745991" cy="646331"/>
          </a:xfrm>
          <a:prstGeom prst="rect">
            <a:avLst/>
          </a:prstGeom>
          <a:noFill/>
        </p:spPr>
        <p:txBody>
          <a:bodyPr wrap="none" rtlCol="0">
            <a:spAutoFit/>
          </a:bodyPr>
          <a:lstStyle/>
          <a:p>
            <a:pPr algn="ctr"/>
            <a:r>
              <a:rPr lang="fr-FR" b="0" i="1" dirty="0" smtClean="0"/>
              <a:t>Aragonite</a:t>
            </a:r>
          </a:p>
          <a:p>
            <a:pPr algn="ctr"/>
            <a:r>
              <a:rPr lang="fr-FR" b="0" i="1" dirty="0" smtClean="0"/>
              <a:t>Orthorhombique</a:t>
            </a:r>
            <a:endParaRPr lang="fr-FR" b="0" i="1" dirty="0"/>
          </a:p>
        </p:txBody>
      </p:sp>
      <p:sp>
        <p:nvSpPr>
          <p:cNvPr id="26" name="ZoneTexte 25"/>
          <p:cNvSpPr txBox="1"/>
          <p:nvPr/>
        </p:nvSpPr>
        <p:spPr>
          <a:xfrm>
            <a:off x="8073540" y="2789924"/>
            <a:ext cx="915635" cy="461665"/>
          </a:xfrm>
          <a:prstGeom prst="rect">
            <a:avLst/>
          </a:prstGeom>
          <a:noFill/>
        </p:spPr>
        <p:txBody>
          <a:bodyPr wrap="none" rtlCol="0">
            <a:spAutoFit/>
          </a:bodyPr>
          <a:lstStyle/>
          <a:p>
            <a:pPr algn="ctr"/>
            <a:r>
              <a:rPr lang="fr-FR" b="0" i="1" dirty="0" smtClean="0"/>
              <a:t>Vaterite</a:t>
            </a:r>
          </a:p>
          <a:p>
            <a:pPr algn="ctr"/>
            <a:r>
              <a:rPr lang="fr-FR" b="0" i="1" dirty="0" smtClean="0"/>
              <a:t>Hexagonal</a:t>
            </a:r>
            <a:endParaRPr lang="fr-FR" b="0" i="1"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4008" y="3501008"/>
            <a:ext cx="1440000" cy="998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ZoneTexte 17"/>
          <p:cNvSpPr txBox="1"/>
          <p:nvPr/>
        </p:nvSpPr>
        <p:spPr>
          <a:xfrm>
            <a:off x="107504" y="620688"/>
            <a:ext cx="4248472" cy="1477328"/>
          </a:xfrm>
          <a:prstGeom prst="rect">
            <a:avLst/>
          </a:prstGeom>
          <a:noFill/>
        </p:spPr>
        <p:txBody>
          <a:bodyPr wrap="square" rtlCol="0">
            <a:spAutoFit/>
          </a:bodyPr>
          <a:lstStyle/>
          <a:p>
            <a:pPr marL="285750" indent="-285750" algn="just">
              <a:buFont typeface="Arial" panose="020B0604020202020204" pitchFamily="34" charset="0"/>
              <a:buChar char="•"/>
            </a:pPr>
            <a:r>
              <a:rPr lang="fr-FR" dirty="0" smtClean="0">
                <a:solidFill>
                  <a:srgbClr val="002060"/>
                </a:solidFill>
              </a:rPr>
              <a:t>Imagerie panchromatique </a:t>
            </a:r>
          </a:p>
          <a:p>
            <a:pPr marL="285750" indent="-285750" algn="just">
              <a:buFont typeface="Arial" panose="020B0604020202020204" pitchFamily="34" charset="0"/>
              <a:buChar char="•"/>
            </a:pPr>
            <a:r>
              <a:rPr lang="fr-FR" dirty="0" smtClean="0">
                <a:solidFill>
                  <a:srgbClr val="002060"/>
                </a:solidFill>
              </a:rPr>
              <a:t>Imagerie filtrée chromatique</a:t>
            </a:r>
          </a:p>
          <a:p>
            <a:pPr marL="285750" indent="-285750" algn="just">
              <a:buFont typeface="Arial" panose="020B0604020202020204" pitchFamily="34" charset="0"/>
              <a:buChar char="•"/>
            </a:pPr>
            <a:r>
              <a:rPr lang="fr-FR" dirty="0" smtClean="0">
                <a:solidFill>
                  <a:srgbClr val="002060"/>
                </a:solidFill>
              </a:rPr>
              <a:t>Imagerie spectrale</a:t>
            </a:r>
          </a:p>
          <a:p>
            <a:pPr marL="285750" indent="-285750" algn="just">
              <a:buFont typeface="Arial" panose="020B0604020202020204" pitchFamily="34" charset="0"/>
              <a:buChar char="•"/>
            </a:pPr>
            <a:r>
              <a:rPr lang="fr-FR" dirty="0" smtClean="0">
                <a:solidFill>
                  <a:srgbClr val="002060"/>
                </a:solidFill>
              </a:rPr>
              <a:t>Spectre de CL</a:t>
            </a:r>
          </a:p>
          <a:p>
            <a:pPr algn="just"/>
            <a:endParaRPr lang="fr-FR" dirty="0">
              <a:solidFill>
                <a:srgbClr val="002060"/>
              </a:solidFill>
            </a:endParaRPr>
          </a:p>
        </p:txBody>
      </p:sp>
      <p:pic>
        <p:nvPicPr>
          <p:cNvPr id="3074" name="Picture 2"/>
          <p:cNvPicPr>
            <a:picLocks noChangeAspect="1" noChangeArrowheads="1"/>
          </p:cNvPicPr>
          <p:nvPr/>
        </p:nvPicPr>
        <p:blipFill rotWithShape="1">
          <a:blip r:embed="rId9">
            <a:lum bright="-20000" contrast="40000"/>
            <a:extLst>
              <a:ext uri="{28A0092B-C50C-407E-A947-70E740481C1C}">
                <a14:useLocalDpi xmlns:a14="http://schemas.microsoft.com/office/drawing/2010/main" val="0"/>
              </a:ext>
            </a:extLst>
          </a:blip>
          <a:srcRect b="16528"/>
          <a:stretch/>
        </p:blipFill>
        <p:spPr bwMode="auto">
          <a:xfrm>
            <a:off x="74294" y="2132856"/>
            <a:ext cx="4260392" cy="30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4217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740511" cy="584775"/>
          </a:xfrm>
          <a:prstGeom prst="rect">
            <a:avLst/>
          </a:prstGeom>
          <a:noFill/>
        </p:spPr>
        <p:txBody>
          <a:bodyPr wrap="none" rtlCol="0">
            <a:spAutoFit/>
          </a:bodyPr>
          <a:lstStyle/>
          <a:p>
            <a:r>
              <a:rPr lang="fr-FR" sz="3200" b="1" i="1" dirty="0" smtClean="0">
                <a:solidFill>
                  <a:srgbClr val="0070C0"/>
                </a:solidFill>
              </a:rPr>
              <a:t>Micro-fluorescence X</a:t>
            </a:r>
            <a:endParaRPr lang="fr-FR" sz="3200" b="1" i="1" dirty="0">
              <a:solidFill>
                <a:srgbClr val="0070C0"/>
              </a:solidFill>
            </a:endParaRPr>
          </a:p>
        </p:txBody>
      </p:sp>
      <p:sp>
        <p:nvSpPr>
          <p:cNvPr id="4" name="ZoneTexte 3"/>
          <p:cNvSpPr txBox="1"/>
          <p:nvPr/>
        </p:nvSpPr>
        <p:spPr>
          <a:xfrm>
            <a:off x="223462" y="718807"/>
            <a:ext cx="4996610" cy="3139321"/>
          </a:xfrm>
          <a:prstGeom prst="rect">
            <a:avLst/>
          </a:prstGeom>
          <a:noFill/>
        </p:spPr>
        <p:txBody>
          <a:bodyPr wrap="square" rtlCol="0">
            <a:spAutoFit/>
          </a:bodyPr>
          <a:lstStyle/>
          <a:p>
            <a:pPr marL="285750" indent="-285750" algn="just">
              <a:buFont typeface="Arial" panose="020B0604020202020204" pitchFamily="34" charset="0"/>
              <a:buChar char="•"/>
            </a:pPr>
            <a:r>
              <a:rPr lang="fr-FR" dirty="0" smtClean="0">
                <a:solidFill>
                  <a:srgbClr val="002060"/>
                </a:solidFill>
              </a:rPr>
              <a:t>Source de rayons X focalisée</a:t>
            </a:r>
          </a:p>
          <a:p>
            <a:pPr marL="742950" lvl="1" indent="-285750" algn="just">
              <a:buFont typeface="Arial" panose="020B0604020202020204" pitchFamily="34" charset="0"/>
              <a:buChar char="•"/>
            </a:pPr>
            <a:r>
              <a:rPr lang="fr-FR" dirty="0" smtClean="0">
                <a:solidFill>
                  <a:srgbClr val="002060"/>
                </a:solidFill>
              </a:rPr>
              <a:t>diamètre 20-50µm environ</a:t>
            </a:r>
          </a:p>
          <a:p>
            <a:pPr marL="742950" lvl="1" indent="-285750" algn="just">
              <a:buFont typeface="Arial" panose="020B0604020202020204" pitchFamily="34" charset="0"/>
              <a:buChar char="•"/>
            </a:pPr>
            <a:r>
              <a:rPr lang="fr-FR" dirty="0" smtClean="0">
                <a:solidFill>
                  <a:srgbClr val="002060"/>
                </a:solidFill>
              </a:rPr>
              <a:t>source: Rh, Mo, W </a:t>
            </a:r>
          </a:p>
          <a:p>
            <a:pPr marL="742950" lvl="1" indent="-285750" algn="just">
              <a:buFont typeface="Arial" panose="020B0604020202020204" pitchFamily="34" charset="0"/>
              <a:buChar char="•"/>
            </a:pPr>
            <a:r>
              <a:rPr lang="fr-FR" dirty="0" smtClean="0">
                <a:solidFill>
                  <a:srgbClr val="002060"/>
                </a:solidFill>
              </a:rPr>
              <a:t>Phénomène physique similaire à celui de l'EDS ou du WDS mais sans </a:t>
            </a:r>
            <a:r>
              <a:rPr lang="fr-FR" dirty="0" err="1" smtClean="0">
                <a:solidFill>
                  <a:srgbClr val="002060"/>
                </a:solidFill>
              </a:rPr>
              <a:t>Bremstrallung</a:t>
            </a:r>
            <a:endParaRPr lang="fr-FR" dirty="0" smtClean="0">
              <a:solidFill>
                <a:srgbClr val="002060"/>
              </a:solidFill>
            </a:endParaRPr>
          </a:p>
          <a:p>
            <a:pPr marL="285750" indent="-285750" algn="just">
              <a:buFont typeface="Arial" panose="020B0604020202020204" pitchFamily="34" charset="0"/>
              <a:buChar char="•"/>
            </a:pPr>
            <a:r>
              <a:rPr lang="fr-FR" dirty="0" smtClean="0">
                <a:solidFill>
                  <a:srgbClr val="002060"/>
                </a:solidFill>
              </a:rPr>
              <a:t>Détecteur: EDS et/ou WDS</a:t>
            </a:r>
          </a:p>
          <a:p>
            <a:pPr marL="285750" indent="-285750" algn="just">
              <a:buFont typeface="Arial" panose="020B0604020202020204" pitchFamily="34" charset="0"/>
              <a:buChar char="•"/>
            </a:pPr>
            <a:r>
              <a:rPr lang="fr-FR" dirty="0" smtClean="0">
                <a:solidFill>
                  <a:srgbClr val="002060"/>
                </a:solidFill>
              </a:rPr>
              <a:t>Volume analysé &gt; EDS</a:t>
            </a:r>
          </a:p>
          <a:p>
            <a:pPr marL="285750" indent="-285750" algn="just">
              <a:buFont typeface="Arial" panose="020B0604020202020204" pitchFamily="34" charset="0"/>
              <a:buChar char="•"/>
            </a:pPr>
            <a:r>
              <a:rPr lang="fr-FR" dirty="0" smtClean="0">
                <a:solidFill>
                  <a:srgbClr val="002060"/>
                </a:solidFill>
              </a:rPr>
              <a:t>Limite de détection: jusqu'à 100 fois inférieure à l'EDS (quelques dizaines de ppm)</a:t>
            </a:r>
          </a:p>
          <a:p>
            <a:pPr marL="285750" indent="-285750" algn="just">
              <a:buFont typeface="Arial" panose="020B0604020202020204" pitchFamily="34" charset="0"/>
              <a:buChar char="•"/>
            </a:pPr>
            <a:r>
              <a:rPr lang="fr-FR" dirty="0" smtClean="0">
                <a:solidFill>
                  <a:srgbClr val="002060"/>
                </a:solidFill>
              </a:rPr>
              <a:t>Analyse spectrale et/ou imagerie (par scan platine)</a:t>
            </a:r>
          </a:p>
        </p:txBody>
      </p:sp>
      <p:sp>
        <p:nvSpPr>
          <p:cNvPr id="5" name="ZoneTexte 1"/>
          <p:cNvSpPr txBox="1">
            <a:spLocks noChangeArrowheads="1"/>
          </p:cNvSpPr>
          <p:nvPr/>
        </p:nvSpPr>
        <p:spPr bwMode="auto">
          <a:xfrm>
            <a:off x="0" y="585810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Principe de  la source de rayons X et de la configuration dans un MEB</a:t>
            </a:r>
          </a:p>
          <a:p>
            <a:pPr algn="ctr" eaLnBrk="1" hangingPunct="1"/>
            <a:r>
              <a:rPr lang="fr-FR" sz="1400" i="1" dirty="0" smtClean="0">
                <a:solidFill>
                  <a:srgbClr val="002060"/>
                </a:solidFill>
                <a:latin typeface="+mn-lt"/>
              </a:rPr>
              <a:t>(doc. </a:t>
            </a:r>
            <a:r>
              <a:rPr lang="fr-FR" sz="1400" i="1" dirty="0" err="1" smtClean="0">
                <a:solidFill>
                  <a:srgbClr val="002060"/>
                </a:solidFill>
                <a:latin typeface="+mn-lt"/>
              </a:rPr>
              <a:t>Bruker</a:t>
            </a:r>
            <a:r>
              <a:rPr lang="fr-FR" sz="1400" i="1" dirty="0" smtClean="0">
                <a:solidFill>
                  <a:srgbClr val="002060"/>
                </a:solidFill>
                <a:latin typeface="+mn-lt"/>
              </a:rPr>
              <a:t> /Synergie4)</a:t>
            </a:r>
            <a:endParaRPr lang="fr-FR" sz="1400" i="1" dirty="0">
              <a:solidFill>
                <a:srgbClr val="002060"/>
              </a:solidFill>
              <a:latin typeface="+mn-lt"/>
            </a:endParaRPr>
          </a:p>
        </p:txBody>
      </p:sp>
      <p:pic>
        <p:nvPicPr>
          <p:cNvPr id="1027" name="Picture 3" descr="D:\Documents\wille\Travail\GN-MEBA\2017-07 ecole ete bordeaux\donnees\XRF bruker Ida\ida1\20161006_162729_resiz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332656"/>
            <a:ext cx="2160000" cy="2676810"/>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1"/>
          <p:cNvSpPr txBox="1">
            <a:spLocks noChangeArrowheads="1"/>
          </p:cNvSpPr>
          <p:nvPr/>
        </p:nvSpPr>
        <p:spPr bwMode="auto">
          <a:xfrm>
            <a:off x="5965935" y="3140968"/>
            <a:ext cx="31683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Système µXRF sur MEB</a:t>
            </a:r>
            <a:r>
              <a:rPr lang="fr-FR" sz="1400" i="1" dirty="0">
                <a:solidFill>
                  <a:srgbClr val="002060"/>
                </a:solidFill>
                <a:latin typeface="+mn-lt"/>
              </a:rPr>
              <a:t> </a:t>
            </a:r>
            <a:endParaRPr lang="fr-FR" sz="1400" i="1" dirty="0" smtClean="0">
              <a:solidFill>
                <a:srgbClr val="002060"/>
              </a:solidFill>
              <a:latin typeface="+mn-lt"/>
            </a:endParaRPr>
          </a:p>
          <a:p>
            <a:pPr algn="ctr" eaLnBrk="1" hangingPunct="1"/>
            <a:r>
              <a:rPr lang="fr-FR" sz="1400" i="1" dirty="0" smtClean="0">
                <a:solidFill>
                  <a:srgbClr val="002060"/>
                </a:solidFill>
                <a:latin typeface="+mn-lt"/>
              </a:rPr>
              <a:t>Doc. I. Di Carlo (ISTO - CNRS/université d'Orléans)</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3913892"/>
            <a:ext cx="3600000" cy="183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380"/>
          <p:cNvSpPr>
            <a:spLocks/>
          </p:cNvSpPr>
          <p:nvPr/>
        </p:nvSpPr>
        <p:spPr bwMode="auto">
          <a:xfrm>
            <a:off x="467544" y="4345940"/>
            <a:ext cx="2160000" cy="1410698"/>
          </a:xfrm>
          <a:custGeom>
            <a:avLst/>
            <a:gdLst>
              <a:gd name="T0" fmla="*/ 2147483647 w 2580"/>
              <a:gd name="T1" fmla="*/ 2147483647 h 2292"/>
              <a:gd name="T2" fmla="*/ 2147483647 w 2580"/>
              <a:gd name="T3" fmla="*/ 2147483647 h 2292"/>
              <a:gd name="T4" fmla="*/ 2147483647 w 2580"/>
              <a:gd name="T5" fmla="*/ 2147483647 h 2292"/>
              <a:gd name="T6" fmla="*/ 2147483647 w 2580"/>
              <a:gd name="T7" fmla="*/ 2147483647 h 2292"/>
              <a:gd name="T8" fmla="*/ 2147483647 w 2580"/>
              <a:gd name="T9" fmla="*/ 2147483647 h 2292"/>
              <a:gd name="T10" fmla="*/ 2147483647 w 2580"/>
              <a:gd name="T11" fmla="*/ 2147483647 h 2292"/>
              <a:gd name="T12" fmla="*/ 2147483647 w 2580"/>
              <a:gd name="T13" fmla="*/ 2147483647 h 2292"/>
              <a:gd name="T14" fmla="*/ 2147483647 w 2580"/>
              <a:gd name="T15" fmla="*/ 2147483647 h 2292"/>
              <a:gd name="T16" fmla="*/ 2147483647 w 2580"/>
              <a:gd name="T17" fmla="*/ 2147483647 h 2292"/>
              <a:gd name="T18" fmla="*/ 2147483647 w 2580"/>
              <a:gd name="T19" fmla="*/ 2147483647 h 2292"/>
              <a:gd name="T20" fmla="*/ 2147483647 w 2580"/>
              <a:gd name="T21" fmla="*/ 2147483647 h 2292"/>
              <a:gd name="T22" fmla="*/ 2147483647 w 2580"/>
              <a:gd name="T23" fmla="*/ 2147483647 h 2292"/>
              <a:gd name="T24" fmla="*/ 2147483647 w 2580"/>
              <a:gd name="T25" fmla="*/ 2147483647 h 2292"/>
              <a:gd name="T26" fmla="*/ 2147483647 w 2580"/>
              <a:gd name="T27" fmla="*/ 2147483647 h 2292"/>
              <a:gd name="T28" fmla="*/ 2147483647 w 2580"/>
              <a:gd name="T29" fmla="*/ 2147483647 h 2292"/>
              <a:gd name="T30" fmla="*/ 2147483647 w 2580"/>
              <a:gd name="T31" fmla="*/ 2147483647 h 2292"/>
              <a:gd name="T32" fmla="*/ 2147483647 w 2580"/>
              <a:gd name="T33" fmla="*/ 2147483647 h 2292"/>
              <a:gd name="T34" fmla="*/ 2147483647 w 2580"/>
              <a:gd name="T35" fmla="*/ 2147483647 h 2292"/>
              <a:gd name="T36" fmla="*/ 2147483647 w 2580"/>
              <a:gd name="T37" fmla="*/ 2147483647 h 2292"/>
              <a:gd name="T38" fmla="*/ 2147483647 w 2580"/>
              <a:gd name="T39" fmla="*/ 2147483647 h 2292"/>
              <a:gd name="T40" fmla="*/ 2147483647 w 2580"/>
              <a:gd name="T41" fmla="*/ 2147483647 h 2292"/>
              <a:gd name="T42" fmla="*/ 2147483647 w 2580"/>
              <a:gd name="T43" fmla="*/ 2147483647 h 2292"/>
              <a:gd name="T44" fmla="*/ 2147483647 w 2580"/>
              <a:gd name="T45" fmla="*/ 2147483647 h 2292"/>
              <a:gd name="T46" fmla="*/ 2147483647 w 2580"/>
              <a:gd name="T47" fmla="*/ 2147483647 h 2292"/>
              <a:gd name="T48" fmla="*/ 2147483647 w 2580"/>
              <a:gd name="T49" fmla="*/ 2147483647 h 2292"/>
              <a:gd name="T50" fmla="*/ 2147483647 w 2580"/>
              <a:gd name="T51" fmla="*/ 2147483647 h 2292"/>
              <a:gd name="T52" fmla="*/ 2147483647 w 2580"/>
              <a:gd name="T53" fmla="*/ 2147483647 h 2292"/>
              <a:gd name="T54" fmla="*/ 2147483647 w 2580"/>
              <a:gd name="T55" fmla="*/ 2147483647 h 2292"/>
              <a:gd name="T56" fmla="*/ 2147483647 w 2580"/>
              <a:gd name="T57" fmla="*/ 2147483647 h 2292"/>
              <a:gd name="T58" fmla="*/ 2147483647 w 2580"/>
              <a:gd name="T59" fmla="*/ 2147483647 h 2292"/>
              <a:gd name="T60" fmla="*/ 2147483647 w 2580"/>
              <a:gd name="T61" fmla="*/ 2147483647 h 2292"/>
              <a:gd name="T62" fmla="*/ 2147483647 w 2580"/>
              <a:gd name="T63" fmla="*/ 2147483647 h 2292"/>
              <a:gd name="T64" fmla="*/ 2147483647 w 2580"/>
              <a:gd name="T65" fmla="*/ 2147483647 h 2292"/>
              <a:gd name="T66" fmla="*/ 2147483647 w 2580"/>
              <a:gd name="T67" fmla="*/ 2147483647 h 2292"/>
              <a:gd name="T68" fmla="*/ 2147483647 w 2580"/>
              <a:gd name="T69" fmla="*/ 2147483647 h 2292"/>
              <a:gd name="T70" fmla="*/ 2147483647 w 2580"/>
              <a:gd name="T71" fmla="*/ 2147483647 h 2292"/>
              <a:gd name="T72" fmla="*/ 2147483647 w 2580"/>
              <a:gd name="T73" fmla="*/ 2147483647 h 2292"/>
              <a:gd name="T74" fmla="*/ 2147483647 w 2580"/>
              <a:gd name="T75" fmla="*/ 2147483647 h 2292"/>
              <a:gd name="T76" fmla="*/ 2147483647 w 2580"/>
              <a:gd name="T77" fmla="*/ 2147483647 h 2292"/>
              <a:gd name="T78" fmla="*/ 2147483647 w 2580"/>
              <a:gd name="T79" fmla="*/ 2147483647 h 2292"/>
              <a:gd name="T80" fmla="*/ 2147483647 w 2580"/>
              <a:gd name="T81" fmla="*/ 2147483647 h 2292"/>
              <a:gd name="T82" fmla="*/ 2147483647 w 2580"/>
              <a:gd name="T83" fmla="*/ 2147483647 h 2292"/>
              <a:gd name="T84" fmla="*/ 2147483647 w 2580"/>
              <a:gd name="T85" fmla="*/ 2147483647 h 2292"/>
              <a:gd name="T86" fmla="*/ 2147483647 w 2580"/>
              <a:gd name="T87" fmla="*/ 2147483647 h 2292"/>
              <a:gd name="T88" fmla="*/ 2147483647 w 2580"/>
              <a:gd name="T89" fmla="*/ 2147483647 h 2292"/>
              <a:gd name="T90" fmla="*/ 2147483647 w 2580"/>
              <a:gd name="T91" fmla="*/ 2147483647 h 2292"/>
              <a:gd name="T92" fmla="*/ 2147483647 w 2580"/>
              <a:gd name="T93" fmla="*/ 2147483647 h 2292"/>
              <a:gd name="T94" fmla="*/ 2147483647 w 2580"/>
              <a:gd name="T95" fmla="*/ 2147483647 h 2292"/>
              <a:gd name="T96" fmla="*/ 2147483647 w 2580"/>
              <a:gd name="T97" fmla="*/ 2147483647 h 2292"/>
              <a:gd name="T98" fmla="*/ 2147483647 w 2580"/>
              <a:gd name="T99" fmla="*/ 2147483647 h 2292"/>
              <a:gd name="T100" fmla="*/ 2147483647 w 2580"/>
              <a:gd name="T101" fmla="*/ 2147483647 h 2292"/>
              <a:gd name="T102" fmla="*/ 2147483647 w 2580"/>
              <a:gd name="T103" fmla="*/ 2147483647 h 2292"/>
              <a:gd name="T104" fmla="*/ 2147483647 w 2580"/>
              <a:gd name="T105" fmla="*/ 2147483647 h 2292"/>
              <a:gd name="T106" fmla="*/ 2147483647 w 2580"/>
              <a:gd name="T107" fmla="*/ 2147483647 h 2292"/>
              <a:gd name="T108" fmla="*/ 2147483647 w 2580"/>
              <a:gd name="T109" fmla="*/ 2147483647 h 2292"/>
              <a:gd name="T110" fmla="*/ 2147483647 w 2580"/>
              <a:gd name="T111" fmla="*/ 2147483647 h 2292"/>
              <a:gd name="T112" fmla="*/ 2147483647 w 2580"/>
              <a:gd name="T113" fmla="*/ 2147483647 h 2292"/>
              <a:gd name="T114" fmla="*/ 2147483647 w 2580"/>
              <a:gd name="T115" fmla="*/ 2147483647 h 2292"/>
              <a:gd name="T116" fmla="*/ 2147483647 w 2580"/>
              <a:gd name="T117" fmla="*/ 2147483647 h 2292"/>
              <a:gd name="T118" fmla="*/ 2147483647 w 2580"/>
              <a:gd name="T119" fmla="*/ 2147483647 h 2292"/>
              <a:gd name="T120" fmla="*/ 2147483647 w 2580"/>
              <a:gd name="T121" fmla="*/ 2147483647 h 2292"/>
              <a:gd name="T122" fmla="*/ 2147483647 w 2580"/>
              <a:gd name="T123" fmla="*/ 2147483647 h 2292"/>
              <a:gd name="T124" fmla="*/ 2147483647 w 2580"/>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80" h="2292">
                <a:moveTo>
                  <a:pt x="0" y="2292"/>
                </a:moveTo>
                <a:lnTo>
                  <a:pt x="0" y="2289"/>
                </a:lnTo>
                <a:lnTo>
                  <a:pt x="0" y="2292"/>
                </a:lnTo>
                <a:lnTo>
                  <a:pt x="3" y="2292"/>
                </a:lnTo>
                <a:lnTo>
                  <a:pt x="6" y="2292"/>
                </a:lnTo>
                <a:lnTo>
                  <a:pt x="9" y="2292"/>
                </a:lnTo>
                <a:lnTo>
                  <a:pt x="9" y="2287"/>
                </a:lnTo>
                <a:lnTo>
                  <a:pt x="9" y="2275"/>
                </a:lnTo>
                <a:lnTo>
                  <a:pt x="9" y="2261"/>
                </a:lnTo>
                <a:lnTo>
                  <a:pt x="12" y="2261"/>
                </a:lnTo>
                <a:lnTo>
                  <a:pt x="12" y="2258"/>
                </a:lnTo>
                <a:lnTo>
                  <a:pt x="15" y="2258"/>
                </a:lnTo>
                <a:lnTo>
                  <a:pt x="15" y="2261"/>
                </a:lnTo>
                <a:lnTo>
                  <a:pt x="18" y="2261"/>
                </a:lnTo>
                <a:lnTo>
                  <a:pt x="20" y="2261"/>
                </a:lnTo>
                <a:lnTo>
                  <a:pt x="20" y="2263"/>
                </a:lnTo>
                <a:lnTo>
                  <a:pt x="23" y="2263"/>
                </a:lnTo>
                <a:lnTo>
                  <a:pt x="26" y="2263"/>
                </a:lnTo>
                <a:lnTo>
                  <a:pt x="26" y="2266"/>
                </a:lnTo>
                <a:lnTo>
                  <a:pt x="29" y="2266"/>
                </a:lnTo>
                <a:lnTo>
                  <a:pt x="32" y="2266"/>
                </a:lnTo>
                <a:lnTo>
                  <a:pt x="32" y="2263"/>
                </a:lnTo>
                <a:lnTo>
                  <a:pt x="32" y="2266"/>
                </a:lnTo>
                <a:lnTo>
                  <a:pt x="32" y="2263"/>
                </a:lnTo>
                <a:lnTo>
                  <a:pt x="32" y="2266"/>
                </a:lnTo>
                <a:lnTo>
                  <a:pt x="35" y="2266"/>
                </a:lnTo>
                <a:lnTo>
                  <a:pt x="38" y="2266"/>
                </a:lnTo>
                <a:lnTo>
                  <a:pt x="38" y="2263"/>
                </a:lnTo>
                <a:lnTo>
                  <a:pt x="38" y="2266"/>
                </a:lnTo>
                <a:lnTo>
                  <a:pt x="41" y="2266"/>
                </a:lnTo>
                <a:lnTo>
                  <a:pt x="41" y="2263"/>
                </a:lnTo>
                <a:lnTo>
                  <a:pt x="43" y="2263"/>
                </a:lnTo>
                <a:lnTo>
                  <a:pt x="43" y="2266"/>
                </a:lnTo>
                <a:lnTo>
                  <a:pt x="43" y="2263"/>
                </a:lnTo>
                <a:lnTo>
                  <a:pt x="46" y="2263"/>
                </a:lnTo>
                <a:lnTo>
                  <a:pt x="46" y="2266"/>
                </a:lnTo>
                <a:lnTo>
                  <a:pt x="46" y="2263"/>
                </a:lnTo>
                <a:lnTo>
                  <a:pt x="46" y="2266"/>
                </a:lnTo>
                <a:lnTo>
                  <a:pt x="49" y="2266"/>
                </a:lnTo>
                <a:lnTo>
                  <a:pt x="49" y="2263"/>
                </a:lnTo>
                <a:lnTo>
                  <a:pt x="49" y="2266"/>
                </a:lnTo>
                <a:lnTo>
                  <a:pt x="52" y="2266"/>
                </a:lnTo>
                <a:lnTo>
                  <a:pt x="52" y="2263"/>
                </a:lnTo>
                <a:lnTo>
                  <a:pt x="52" y="2266"/>
                </a:lnTo>
                <a:lnTo>
                  <a:pt x="55" y="2266"/>
                </a:lnTo>
                <a:lnTo>
                  <a:pt x="55" y="2263"/>
                </a:lnTo>
                <a:lnTo>
                  <a:pt x="55" y="2266"/>
                </a:lnTo>
                <a:lnTo>
                  <a:pt x="58" y="2266"/>
                </a:lnTo>
                <a:lnTo>
                  <a:pt x="61" y="2266"/>
                </a:lnTo>
                <a:lnTo>
                  <a:pt x="64" y="2266"/>
                </a:lnTo>
                <a:lnTo>
                  <a:pt x="64" y="2269"/>
                </a:lnTo>
                <a:lnTo>
                  <a:pt x="66" y="2269"/>
                </a:lnTo>
                <a:lnTo>
                  <a:pt x="69" y="2269"/>
                </a:lnTo>
                <a:lnTo>
                  <a:pt x="72" y="2269"/>
                </a:lnTo>
                <a:lnTo>
                  <a:pt x="72" y="2272"/>
                </a:lnTo>
                <a:lnTo>
                  <a:pt x="75" y="2272"/>
                </a:lnTo>
                <a:lnTo>
                  <a:pt x="75" y="2275"/>
                </a:lnTo>
                <a:lnTo>
                  <a:pt x="78" y="2275"/>
                </a:lnTo>
                <a:lnTo>
                  <a:pt x="78" y="2272"/>
                </a:lnTo>
                <a:lnTo>
                  <a:pt x="78" y="2275"/>
                </a:lnTo>
                <a:lnTo>
                  <a:pt x="78" y="2272"/>
                </a:lnTo>
                <a:lnTo>
                  <a:pt x="81" y="2272"/>
                </a:lnTo>
                <a:lnTo>
                  <a:pt x="81" y="2275"/>
                </a:lnTo>
                <a:lnTo>
                  <a:pt x="84" y="2275"/>
                </a:lnTo>
                <a:lnTo>
                  <a:pt x="87" y="2275"/>
                </a:lnTo>
                <a:lnTo>
                  <a:pt x="90" y="2275"/>
                </a:lnTo>
                <a:lnTo>
                  <a:pt x="92" y="2275"/>
                </a:lnTo>
                <a:lnTo>
                  <a:pt x="95" y="2275"/>
                </a:lnTo>
                <a:lnTo>
                  <a:pt x="95" y="2278"/>
                </a:lnTo>
                <a:lnTo>
                  <a:pt x="98" y="2278"/>
                </a:lnTo>
                <a:lnTo>
                  <a:pt x="98" y="2275"/>
                </a:lnTo>
                <a:lnTo>
                  <a:pt x="98" y="2278"/>
                </a:lnTo>
                <a:lnTo>
                  <a:pt x="101" y="2278"/>
                </a:lnTo>
                <a:lnTo>
                  <a:pt x="101" y="2275"/>
                </a:lnTo>
                <a:lnTo>
                  <a:pt x="101" y="2278"/>
                </a:lnTo>
                <a:lnTo>
                  <a:pt x="104" y="2278"/>
                </a:lnTo>
                <a:lnTo>
                  <a:pt x="104" y="2275"/>
                </a:lnTo>
                <a:lnTo>
                  <a:pt x="104" y="2278"/>
                </a:lnTo>
                <a:lnTo>
                  <a:pt x="107" y="2278"/>
                </a:lnTo>
                <a:lnTo>
                  <a:pt x="107" y="2275"/>
                </a:lnTo>
                <a:lnTo>
                  <a:pt x="107" y="2278"/>
                </a:lnTo>
                <a:lnTo>
                  <a:pt x="110" y="2278"/>
                </a:lnTo>
                <a:lnTo>
                  <a:pt x="110" y="2275"/>
                </a:lnTo>
                <a:lnTo>
                  <a:pt x="113" y="2275"/>
                </a:lnTo>
                <a:lnTo>
                  <a:pt x="113" y="2272"/>
                </a:lnTo>
                <a:lnTo>
                  <a:pt x="115" y="2272"/>
                </a:lnTo>
                <a:lnTo>
                  <a:pt x="118" y="2272"/>
                </a:lnTo>
                <a:lnTo>
                  <a:pt x="118" y="2269"/>
                </a:lnTo>
                <a:lnTo>
                  <a:pt x="118" y="2272"/>
                </a:lnTo>
                <a:lnTo>
                  <a:pt x="118" y="2269"/>
                </a:lnTo>
                <a:lnTo>
                  <a:pt x="121" y="2269"/>
                </a:lnTo>
                <a:lnTo>
                  <a:pt x="121" y="2266"/>
                </a:lnTo>
                <a:lnTo>
                  <a:pt x="121" y="2263"/>
                </a:lnTo>
                <a:lnTo>
                  <a:pt x="121" y="2261"/>
                </a:lnTo>
                <a:lnTo>
                  <a:pt x="124" y="2261"/>
                </a:lnTo>
                <a:lnTo>
                  <a:pt x="124" y="2255"/>
                </a:lnTo>
                <a:lnTo>
                  <a:pt x="124" y="2246"/>
                </a:lnTo>
                <a:lnTo>
                  <a:pt x="124" y="2232"/>
                </a:lnTo>
                <a:lnTo>
                  <a:pt x="124" y="2209"/>
                </a:lnTo>
                <a:lnTo>
                  <a:pt x="127" y="2209"/>
                </a:lnTo>
                <a:lnTo>
                  <a:pt x="127" y="2177"/>
                </a:lnTo>
                <a:lnTo>
                  <a:pt x="127" y="2137"/>
                </a:lnTo>
                <a:lnTo>
                  <a:pt x="127" y="2088"/>
                </a:lnTo>
                <a:lnTo>
                  <a:pt x="127" y="2030"/>
                </a:lnTo>
                <a:lnTo>
                  <a:pt x="130" y="2030"/>
                </a:lnTo>
                <a:lnTo>
                  <a:pt x="130" y="1976"/>
                </a:lnTo>
                <a:lnTo>
                  <a:pt x="130" y="1924"/>
                </a:lnTo>
                <a:lnTo>
                  <a:pt x="130" y="1886"/>
                </a:lnTo>
                <a:lnTo>
                  <a:pt x="130" y="1860"/>
                </a:lnTo>
                <a:lnTo>
                  <a:pt x="133" y="1860"/>
                </a:lnTo>
                <a:lnTo>
                  <a:pt x="133" y="1872"/>
                </a:lnTo>
                <a:lnTo>
                  <a:pt x="133" y="1895"/>
                </a:lnTo>
                <a:lnTo>
                  <a:pt x="133" y="1924"/>
                </a:lnTo>
                <a:lnTo>
                  <a:pt x="133" y="1947"/>
                </a:lnTo>
                <a:lnTo>
                  <a:pt x="136" y="1947"/>
                </a:lnTo>
                <a:lnTo>
                  <a:pt x="136" y="1967"/>
                </a:lnTo>
                <a:lnTo>
                  <a:pt x="136" y="1973"/>
                </a:lnTo>
                <a:lnTo>
                  <a:pt x="136" y="1967"/>
                </a:lnTo>
                <a:lnTo>
                  <a:pt x="136" y="1952"/>
                </a:lnTo>
                <a:lnTo>
                  <a:pt x="136" y="1941"/>
                </a:lnTo>
                <a:lnTo>
                  <a:pt x="138" y="1941"/>
                </a:lnTo>
                <a:lnTo>
                  <a:pt x="138" y="1938"/>
                </a:lnTo>
                <a:lnTo>
                  <a:pt x="138" y="1935"/>
                </a:lnTo>
                <a:lnTo>
                  <a:pt x="138" y="1950"/>
                </a:lnTo>
                <a:lnTo>
                  <a:pt x="138" y="1967"/>
                </a:lnTo>
                <a:lnTo>
                  <a:pt x="141" y="1967"/>
                </a:lnTo>
                <a:lnTo>
                  <a:pt x="141" y="1996"/>
                </a:lnTo>
                <a:lnTo>
                  <a:pt x="141" y="2022"/>
                </a:lnTo>
                <a:lnTo>
                  <a:pt x="141" y="2059"/>
                </a:lnTo>
                <a:lnTo>
                  <a:pt x="141" y="2085"/>
                </a:lnTo>
                <a:lnTo>
                  <a:pt x="141" y="2108"/>
                </a:lnTo>
                <a:lnTo>
                  <a:pt x="144" y="2108"/>
                </a:lnTo>
                <a:lnTo>
                  <a:pt x="144" y="2134"/>
                </a:lnTo>
                <a:lnTo>
                  <a:pt x="144" y="2151"/>
                </a:lnTo>
                <a:lnTo>
                  <a:pt x="144" y="2171"/>
                </a:lnTo>
                <a:lnTo>
                  <a:pt x="144" y="2183"/>
                </a:lnTo>
                <a:lnTo>
                  <a:pt x="147" y="2183"/>
                </a:lnTo>
                <a:lnTo>
                  <a:pt x="147" y="2194"/>
                </a:lnTo>
                <a:lnTo>
                  <a:pt x="147" y="2206"/>
                </a:lnTo>
                <a:lnTo>
                  <a:pt x="147" y="2215"/>
                </a:lnTo>
                <a:lnTo>
                  <a:pt x="147" y="2223"/>
                </a:lnTo>
                <a:lnTo>
                  <a:pt x="147" y="2235"/>
                </a:lnTo>
                <a:lnTo>
                  <a:pt x="150" y="2235"/>
                </a:lnTo>
                <a:lnTo>
                  <a:pt x="150" y="2240"/>
                </a:lnTo>
                <a:lnTo>
                  <a:pt x="150" y="2246"/>
                </a:lnTo>
                <a:lnTo>
                  <a:pt x="150" y="2249"/>
                </a:lnTo>
                <a:lnTo>
                  <a:pt x="150" y="2252"/>
                </a:lnTo>
                <a:lnTo>
                  <a:pt x="153" y="2252"/>
                </a:lnTo>
                <a:lnTo>
                  <a:pt x="153" y="2258"/>
                </a:lnTo>
                <a:lnTo>
                  <a:pt x="153" y="2261"/>
                </a:lnTo>
                <a:lnTo>
                  <a:pt x="156" y="2261"/>
                </a:lnTo>
                <a:lnTo>
                  <a:pt x="156" y="2266"/>
                </a:lnTo>
                <a:lnTo>
                  <a:pt x="156" y="2269"/>
                </a:lnTo>
                <a:lnTo>
                  <a:pt x="159" y="2269"/>
                </a:lnTo>
                <a:lnTo>
                  <a:pt x="159" y="2272"/>
                </a:lnTo>
                <a:lnTo>
                  <a:pt x="161" y="2272"/>
                </a:lnTo>
                <a:lnTo>
                  <a:pt x="161" y="2269"/>
                </a:lnTo>
                <a:lnTo>
                  <a:pt x="164" y="2269"/>
                </a:lnTo>
                <a:lnTo>
                  <a:pt x="164" y="2266"/>
                </a:lnTo>
                <a:lnTo>
                  <a:pt x="164" y="2269"/>
                </a:lnTo>
                <a:lnTo>
                  <a:pt x="167" y="2269"/>
                </a:lnTo>
                <a:lnTo>
                  <a:pt x="167" y="2266"/>
                </a:lnTo>
                <a:lnTo>
                  <a:pt x="167" y="2269"/>
                </a:lnTo>
                <a:lnTo>
                  <a:pt x="167" y="2272"/>
                </a:lnTo>
                <a:lnTo>
                  <a:pt x="170" y="2272"/>
                </a:lnTo>
                <a:lnTo>
                  <a:pt x="173" y="2272"/>
                </a:lnTo>
                <a:lnTo>
                  <a:pt x="176" y="2272"/>
                </a:lnTo>
                <a:lnTo>
                  <a:pt x="176" y="2269"/>
                </a:lnTo>
                <a:lnTo>
                  <a:pt x="179" y="2269"/>
                </a:lnTo>
                <a:lnTo>
                  <a:pt x="179" y="2272"/>
                </a:lnTo>
                <a:lnTo>
                  <a:pt x="179" y="2269"/>
                </a:lnTo>
                <a:lnTo>
                  <a:pt x="182" y="2269"/>
                </a:lnTo>
                <a:lnTo>
                  <a:pt x="185" y="2269"/>
                </a:lnTo>
                <a:lnTo>
                  <a:pt x="185" y="2266"/>
                </a:lnTo>
                <a:lnTo>
                  <a:pt x="187" y="2266"/>
                </a:lnTo>
                <a:lnTo>
                  <a:pt x="187" y="2263"/>
                </a:lnTo>
                <a:lnTo>
                  <a:pt x="190" y="2263"/>
                </a:lnTo>
                <a:lnTo>
                  <a:pt x="190" y="2266"/>
                </a:lnTo>
                <a:lnTo>
                  <a:pt x="190" y="2263"/>
                </a:lnTo>
                <a:lnTo>
                  <a:pt x="193" y="2263"/>
                </a:lnTo>
                <a:lnTo>
                  <a:pt x="193" y="2261"/>
                </a:lnTo>
                <a:lnTo>
                  <a:pt x="193" y="2263"/>
                </a:lnTo>
                <a:lnTo>
                  <a:pt x="196" y="2263"/>
                </a:lnTo>
                <a:lnTo>
                  <a:pt x="196" y="2261"/>
                </a:lnTo>
                <a:lnTo>
                  <a:pt x="199" y="2261"/>
                </a:lnTo>
                <a:lnTo>
                  <a:pt x="199" y="2258"/>
                </a:lnTo>
                <a:lnTo>
                  <a:pt x="202" y="2258"/>
                </a:lnTo>
                <a:lnTo>
                  <a:pt x="202" y="2255"/>
                </a:lnTo>
                <a:lnTo>
                  <a:pt x="205" y="2255"/>
                </a:lnTo>
                <a:lnTo>
                  <a:pt x="205" y="2258"/>
                </a:lnTo>
                <a:lnTo>
                  <a:pt x="205" y="2255"/>
                </a:lnTo>
                <a:lnTo>
                  <a:pt x="208" y="2255"/>
                </a:lnTo>
                <a:lnTo>
                  <a:pt x="208" y="2252"/>
                </a:lnTo>
                <a:lnTo>
                  <a:pt x="210" y="2252"/>
                </a:lnTo>
                <a:lnTo>
                  <a:pt x="213" y="2252"/>
                </a:lnTo>
                <a:lnTo>
                  <a:pt x="213" y="2249"/>
                </a:lnTo>
                <a:lnTo>
                  <a:pt x="213" y="2246"/>
                </a:lnTo>
                <a:lnTo>
                  <a:pt x="216" y="2246"/>
                </a:lnTo>
                <a:lnTo>
                  <a:pt x="219" y="2246"/>
                </a:lnTo>
                <a:lnTo>
                  <a:pt x="219" y="2243"/>
                </a:lnTo>
                <a:lnTo>
                  <a:pt x="222" y="2243"/>
                </a:lnTo>
                <a:lnTo>
                  <a:pt x="222" y="2240"/>
                </a:lnTo>
                <a:lnTo>
                  <a:pt x="222" y="2243"/>
                </a:lnTo>
                <a:lnTo>
                  <a:pt x="222" y="2240"/>
                </a:lnTo>
                <a:lnTo>
                  <a:pt x="225" y="2240"/>
                </a:lnTo>
                <a:lnTo>
                  <a:pt x="228" y="2240"/>
                </a:lnTo>
                <a:lnTo>
                  <a:pt x="228" y="2238"/>
                </a:lnTo>
                <a:lnTo>
                  <a:pt x="231" y="2238"/>
                </a:lnTo>
                <a:lnTo>
                  <a:pt x="231" y="2235"/>
                </a:lnTo>
                <a:lnTo>
                  <a:pt x="233" y="2235"/>
                </a:lnTo>
                <a:lnTo>
                  <a:pt x="233" y="2232"/>
                </a:lnTo>
                <a:lnTo>
                  <a:pt x="236" y="2232"/>
                </a:lnTo>
                <a:lnTo>
                  <a:pt x="236" y="2229"/>
                </a:lnTo>
                <a:lnTo>
                  <a:pt x="239" y="2229"/>
                </a:lnTo>
                <a:lnTo>
                  <a:pt x="239" y="2226"/>
                </a:lnTo>
                <a:lnTo>
                  <a:pt x="239" y="2229"/>
                </a:lnTo>
                <a:lnTo>
                  <a:pt x="239" y="2226"/>
                </a:lnTo>
                <a:lnTo>
                  <a:pt x="242" y="2226"/>
                </a:lnTo>
                <a:lnTo>
                  <a:pt x="242" y="2223"/>
                </a:lnTo>
                <a:lnTo>
                  <a:pt x="242" y="2226"/>
                </a:lnTo>
                <a:lnTo>
                  <a:pt x="245" y="2226"/>
                </a:lnTo>
                <a:lnTo>
                  <a:pt x="245" y="2223"/>
                </a:lnTo>
                <a:lnTo>
                  <a:pt x="245" y="2220"/>
                </a:lnTo>
                <a:lnTo>
                  <a:pt x="248" y="2220"/>
                </a:lnTo>
                <a:lnTo>
                  <a:pt x="251" y="2220"/>
                </a:lnTo>
                <a:lnTo>
                  <a:pt x="251" y="2217"/>
                </a:lnTo>
                <a:lnTo>
                  <a:pt x="251" y="2215"/>
                </a:lnTo>
                <a:lnTo>
                  <a:pt x="251" y="2217"/>
                </a:lnTo>
                <a:lnTo>
                  <a:pt x="254" y="2217"/>
                </a:lnTo>
                <a:lnTo>
                  <a:pt x="254" y="2215"/>
                </a:lnTo>
                <a:lnTo>
                  <a:pt x="257" y="2215"/>
                </a:lnTo>
                <a:lnTo>
                  <a:pt x="257" y="2212"/>
                </a:lnTo>
                <a:lnTo>
                  <a:pt x="259" y="2212"/>
                </a:lnTo>
                <a:lnTo>
                  <a:pt x="259" y="2209"/>
                </a:lnTo>
                <a:lnTo>
                  <a:pt x="259" y="2212"/>
                </a:lnTo>
                <a:lnTo>
                  <a:pt x="259" y="2206"/>
                </a:lnTo>
                <a:lnTo>
                  <a:pt x="262" y="2206"/>
                </a:lnTo>
                <a:lnTo>
                  <a:pt x="265" y="2206"/>
                </a:lnTo>
                <a:lnTo>
                  <a:pt x="265" y="2203"/>
                </a:lnTo>
                <a:lnTo>
                  <a:pt x="268" y="2203"/>
                </a:lnTo>
                <a:lnTo>
                  <a:pt x="268" y="2200"/>
                </a:lnTo>
                <a:lnTo>
                  <a:pt x="271" y="2200"/>
                </a:lnTo>
                <a:lnTo>
                  <a:pt x="271" y="2197"/>
                </a:lnTo>
                <a:lnTo>
                  <a:pt x="274" y="2197"/>
                </a:lnTo>
                <a:lnTo>
                  <a:pt x="274" y="2194"/>
                </a:lnTo>
                <a:lnTo>
                  <a:pt x="274" y="2197"/>
                </a:lnTo>
                <a:lnTo>
                  <a:pt x="274" y="2194"/>
                </a:lnTo>
                <a:lnTo>
                  <a:pt x="277" y="2194"/>
                </a:lnTo>
                <a:lnTo>
                  <a:pt x="277" y="2191"/>
                </a:lnTo>
                <a:lnTo>
                  <a:pt x="277" y="2194"/>
                </a:lnTo>
                <a:lnTo>
                  <a:pt x="277" y="2191"/>
                </a:lnTo>
                <a:lnTo>
                  <a:pt x="280" y="2191"/>
                </a:lnTo>
                <a:lnTo>
                  <a:pt x="280" y="2189"/>
                </a:lnTo>
                <a:lnTo>
                  <a:pt x="282" y="2189"/>
                </a:lnTo>
                <a:lnTo>
                  <a:pt x="282" y="2183"/>
                </a:lnTo>
                <a:lnTo>
                  <a:pt x="282" y="2186"/>
                </a:lnTo>
                <a:lnTo>
                  <a:pt x="285" y="2186"/>
                </a:lnTo>
                <a:lnTo>
                  <a:pt x="285" y="2183"/>
                </a:lnTo>
                <a:lnTo>
                  <a:pt x="288" y="2183"/>
                </a:lnTo>
                <a:lnTo>
                  <a:pt x="288" y="2180"/>
                </a:lnTo>
                <a:lnTo>
                  <a:pt x="291" y="2180"/>
                </a:lnTo>
                <a:lnTo>
                  <a:pt x="291" y="2177"/>
                </a:lnTo>
                <a:lnTo>
                  <a:pt x="291" y="2174"/>
                </a:lnTo>
                <a:lnTo>
                  <a:pt x="294" y="2174"/>
                </a:lnTo>
                <a:lnTo>
                  <a:pt x="297" y="2174"/>
                </a:lnTo>
                <a:lnTo>
                  <a:pt x="297" y="2171"/>
                </a:lnTo>
                <a:lnTo>
                  <a:pt x="300" y="2171"/>
                </a:lnTo>
                <a:lnTo>
                  <a:pt x="300" y="2166"/>
                </a:lnTo>
                <a:lnTo>
                  <a:pt x="300" y="2168"/>
                </a:lnTo>
                <a:lnTo>
                  <a:pt x="303" y="2168"/>
                </a:lnTo>
                <a:lnTo>
                  <a:pt x="303" y="2166"/>
                </a:lnTo>
                <a:lnTo>
                  <a:pt x="303" y="2163"/>
                </a:lnTo>
                <a:lnTo>
                  <a:pt x="303" y="2166"/>
                </a:lnTo>
                <a:lnTo>
                  <a:pt x="305" y="2166"/>
                </a:lnTo>
                <a:lnTo>
                  <a:pt x="305" y="2163"/>
                </a:lnTo>
                <a:lnTo>
                  <a:pt x="308" y="2163"/>
                </a:lnTo>
                <a:lnTo>
                  <a:pt x="308" y="2160"/>
                </a:lnTo>
                <a:lnTo>
                  <a:pt x="308" y="2163"/>
                </a:lnTo>
                <a:lnTo>
                  <a:pt x="308" y="2160"/>
                </a:lnTo>
                <a:lnTo>
                  <a:pt x="311" y="2160"/>
                </a:lnTo>
                <a:lnTo>
                  <a:pt x="311" y="2157"/>
                </a:lnTo>
                <a:lnTo>
                  <a:pt x="311" y="2154"/>
                </a:lnTo>
                <a:lnTo>
                  <a:pt x="314" y="2154"/>
                </a:lnTo>
                <a:lnTo>
                  <a:pt x="314" y="2151"/>
                </a:lnTo>
                <a:lnTo>
                  <a:pt x="317" y="2151"/>
                </a:lnTo>
                <a:lnTo>
                  <a:pt x="317" y="2148"/>
                </a:lnTo>
                <a:lnTo>
                  <a:pt x="320" y="2148"/>
                </a:lnTo>
                <a:lnTo>
                  <a:pt x="320" y="2145"/>
                </a:lnTo>
                <a:lnTo>
                  <a:pt x="320" y="2143"/>
                </a:lnTo>
                <a:lnTo>
                  <a:pt x="323" y="2143"/>
                </a:lnTo>
                <a:lnTo>
                  <a:pt x="323" y="2140"/>
                </a:lnTo>
                <a:lnTo>
                  <a:pt x="323" y="2143"/>
                </a:lnTo>
                <a:lnTo>
                  <a:pt x="326" y="2143"/>
                </a:lnTo>
                <a:lnTo>
                  <a:pt x="326" y="2140"/>
                </a:lnTo>
                <a:lnTo>
                  <a:pt x="326" y="2137"/>
                </a:lnTo>
                <a:lnTo>
                  <a:pt x="329" y="2137"/>
                </a:lnTo>
                <a:lnTo>
                  <a:pt x="329" y="2140"/>
                </a:lnTo>
                <a:lnTo>
                  <a:pt x="329" y="2137"/>
                </a:lnTo>
                <a:lnTo>
                  <a:pt x="331" y="2137"/>
                </a:lnTo>
                <a:lnTo>
                  <a:pt x="331" y="2134"/>
                </a:lnTo>
                <a:lnTo>
                  <a:pt x="331" y="2131"/>
                </a:lnTo>
                <a:lnTo>
                  <a:pt x="334" y="2131"/>
                </a:lnTo>
                <a:lnTo>
                  <a:pt x="337" y="2131"/>
                </a:lnTo>
                <a:lnTo>
                  <a:pt x="337" y="2128"/>
                </a:lnTo>
                <a:lnTo>
                  <a:pt x="337" y="2125"/>
                </a:lnTo>
                <a:lnTo>
                  <a:pt x="337" y="2122"/>
                </a:lnTo>
                <a:lnTo>
                  <a:pt x="340" y="2122"/>
                </a:lnTo>
                <a:lnTo>
                  <a:pt x="340" y="2128"/>
                </a:lnTo>
                <a:lnTo>
                  <a:pt x="340" y="2125"/>
                </a:lnTo>
                <a:lnTo>
                  <a:pt x="343" y="2125"/>
                </a:lnTo>
                <a:lnTo>
                  <a:pt x="343" y="2122"/>
                </a:lnTo>
                <a:lnTo>
                  <a:pt x="343" y="2125"/>
                </a:lnTo>
                <a:lnTo>
                  <a:pt x="343" y="2119"/>
                </a:lnTo>
                <a:lnTo>
                  <a:pt x="346" y="2119"/>
                </a:lnTo>
                <a:lnTo>
                  <a:pt x="346" y="2122"/>
                </a:lnTo>
                <a:lnTo>
                  <a:pt x="346" y="2119"/>
                </a:lnTo>
                <a:lnTo>
                  <a:pt x="346" y="2117"/>
                </a:lnTo>
                <a:lnTo>
                  <a:pt x="349" y="2117"/>
                </a:lnTo>
                <a:lnTo>
                  <a:pt x="349" y="2114"/>
                </a:lnTo>
                <a:lnTo>
                  <a:pt x="349" y="2117"/>
                </a:lnTo>
                <a:lnTo>
                  <a:pt x="349" y="2114"/>
                </a:lnTo>
                <a:lnTo>
                  <a:pt x="352" y="2114"/>
                </a:lnTo>
                <a:lnTo>
                  <a:pt x="352" y="2111"/>
                </a:lnTo>
                <a:lnTo>
                  <a:pt x="354" y="2111"/>
                </a:lnTo>
                <a:lnTo>
                  <a:pt x="354" y="2108"/>
                </a:lnTo>
                <a:lnTo>
                  <a:pt x="357" y="2108"/>
                </a:lnTo>
                <a:lnTo>
                  <a:pt x="360" y="2108"/>
                </a:lnTo>
                <a:lnTo>
                  <a:pt x="360" y="2105"/>
                </a:lnTo>
                <a:lnTo>
                  <a:pt x="363" y="2105"/>
                </a:lnTo>
                <a:lnTo>
                  <a:pt x="363" y="2102"/>
                </a:lnTo>
                <a:lnTo>
                  <a:pt x="363" y="2099"/>
                </a:lnTo>
                <a:lnTo>
                  <a:pt x="363" y="2102"/>
                </a:lnTo>
                <a:lnTo>
                  <a:pt x="363" y="2099"/>
                </a:lnTo>
                <a:lnTo>
                  <a:pt x="366" y="2099"/>
                </a:lnTo>
                <a:lnTo>
                  <a:pt x="366" y="2096"/>
                </a:lnTo>
                <a:lnTo>
                  <a:pt x="369" y="2096"/>
                </a:lnTo>
                <a:lnTo>
                  <a:pt x="369" y="2094"/>
                </a:lnTo>
                <a:lnTo>
                  <a:pt x="372" y="2094"/>
                </a:lnTo>
                <a:lnTo>
                  <a:pt x="375" y="2094"/>
                </a:lnTo>
                <a:lnTo>
                  <a:pt x="375" y="2088"/>
                </a:lnTo>
                <a:lnTo>
                  <a:pt x="377" y="2088"/>
                </a:lnTo>
                <a:lnTo>
                  <a:pt x="377" y="2085"/>
                </a:lnTo>
                <a:lnTo>
                  <a:pt x="377" y="2088"/>
                </a:lnTo>
                <a:lnTo>
                  <a:pt x="377" y="2085"/>
                </a:lnTo>
                <a:lnTo>
                  <a:pt x="380" y="2085"/>
                </a:lnTo>
                <a:lnTo>
                  <a:pt x="380" y="2082"/>
                </a:lnTo>
                <a:lnTo>
                  <a:pt x="380" y="2079"/>
                </a:lnTo>
                <a:lnTo>
                  <a:pt x="383" y="2079"/>
                </a:lnTo>
                <a:lnTo>
                  <a:pt x="383" y="2082"/>
                </a:lnTo>
                <a:lnTo>
                  <a:pt x="383" y="2079"/>
                </a:lnTo>
                <a:lnTo>
                  <a:pt x="386" y="2079"/>
                </a:lnTo>
                <a:lnTo>
                  <a:pt x="386" y="2076"/>
                </a:lnTo>
                <a:lnTo>
                  <a:pt x="389" y="2076"/>
                </a:lnTo>
                <a:lnTo>
                  <a:pt x="389" y="2073"/>
                </a:lnTo>
                <a:lnTo>
                  <a:pt x="392" y="2073"/>
                </a:lnTo>
                <a:lnTo>
                  <a:pt x="392" y="2071"/>
                </a:lnTo>
                <a:lnTo>
                  <a:pt x="395" y="2071"/>
                </a:lnTo>
                <a:lnTo>
                  <a:pt x="395" y="2068"/>
                </a:lnTo>
                <a:lnTo>
                  <a:pt x="395" y="2065"/>
                </a:lnTo>
                <a:lnTo>
                  <a:pt x="398" y="2065"/>
                </a:lnTo>
                <a:lnTo>
                  <a:pt x="398" y="2068"/>
                </a:lnTo>
                <a:lnTo>
                  <a:pt x="398" y="2065"/>
                </a:lnTo>
                <a:lnTo>
                  <a:pt x="398" y="2068"/>
                </a:lnTo>
                <a:lnTo>
                  <a:pt x="398" y="2062"/>
                </a:lnTo>
                <a:lnTo>
                  <a:pt x="400" y="2062"/>
                </a:lnTo>
                <a:lnTo>
                  <a:pt x="400" y="2065"/>
                </a:lnTo>
                <a:lnTo>
                  <a:pt x="400" y="2062"/>
                </a:lnTo>
                <a:lnTo>
                  <a:pt x="400" y="2059"/>
                </a:lnTo>
                <a:lnTo>
                  <a:pt x="400" y="2062"/>
                </a:lnTo>
                <a:lnTo>
                  <a:pt x="403" y="2062"/>
                </a:lnTo>
                <a:lnTo>
                  <a:pt x="403" y="2059"/>
                </a:lnTo>
                <a:lnTo>
                  <a:pt x="403" y="2056"/>
                </a:lnTo>
                <a:lnTo>
                  <a:pt x="403" y="2059"/>
                </a:lnTo>
                <a:lnTo>
                  <a:pt x="406" y="2059"/>
                </a:lnTo>
                <a:lnTo>
                  <a:pt x="406" y="2056"/>
                </a:lnTo>
                <a:lnTo>
                  <a:pt x="406" y="2059"/>
                </a:lnTo>
                <a:lnTo>
                  <a:pt x="406" y="2056"/>
                </a:lnTo>
                <a:lnTo>
                  <a:pt x="406" y="2053"/>
                </a:lnTo>
                <a:lnTo>
                  <a:pt x="406" y="2056"/>
                </a:lnTo>
                <a:lnTo>
                  <a:pt x="409" y="2056"/>
                </a:lnTo>
                <a:lnTo>
                  <a:pt x="409" y="2053"/>
                </a:lnTo>
                <a:lnTo>
                  <a:pt x="409" y="2050"/>
                </a:lnTo>
                <a:lnTo>
                  <a:pt x="412" y="2050"/>
                </a:lnTo>
                <a:lnTo>
                  <a:pt x="412" y="2053"/>
                </a:lnTo>
                <a:lnTo>
                  <a:pt x="412" y="2047"/>
                </a:lnTo>
                <a:lnTo>
                  <a:pt x="415" y="2047"/>
                </a:lnTo>
                <a:lnTo>
                  <a:pt x="415" y="2045"/>
                </a:lnTo>
                <a:lnTo>
                  <a:pt x="415" y="2047"/>
                </a:lnTo>
                <a:lnTo>
                  <a:pt x="418" y="2047"/>
                </a:lnTo>
                <a:lnTo>
                  <a:pt x="418" y="2045"/>
                </a:lnTo>
                <a:lnTo>
                  <a:pt x="418" y="2047"/>
                </a:lnTo>
                <a:lnTo>
                  <a:pt x="418" y="2045"/>
                </a:lnTo>
                <a:lnTo>
                  <a:pt x="421" y="2045"/>
                </a:lnTo>
                <a:lnTo>
                  <a:pt x="421" y="2042"/>
                </a:lnTo>
                <a:lnTo>
                  <a:pt x="424" y="2042"/>
                </a:lnTo>
                <a:lnTo>
                  <a:pt x="424" y="2039"/>
                </a:lnTo>
                <a:lnTo>
                  <a:pt x="426" y="2039"/>
                </a:lnTo>
                <a:lnTo>
                  <a:pt x="426" y="2036"/>
                </a:lnTo>
                <a:lnTo>
                  <a:pt x="426" y="2039"/>
                </a:lnTo>
                <a:lnTo>
                  <a:pt x="429" y="2039"/>
                </a:lnTo>
                <a:lnTo>
                  <a:pt x="429" y="2036"/>
                </a:lnTo>
                <a:lnTo>
                  <a:pt x="429" y="2033"/>
                </a:lnTo>
                <a:lnTo>
                  <a:pt x="429" y="2036"/>
                </a:lnTo>
                <a:lnTo>
                  <a:pt x="432" y="2036"/>
                </a:lnTo>
                <a:lnTo>
                  <a:pt x="432" y="2030"/>
                </a:lnTo>
                <a:lnTo>
                  <a:pt x="432" y="2033"/>
                </a:lnTo>
                <a:lnTo>
                  <a:pt x="432" y="2030"/>
                </a:lnTo>
                <a:lnTo>
                  <a:pt x="435" y="2030"/>
                </a:lnTo>
                <a:lnTo>
                  <a:pt x="435" y="2027"/>
                </a:lnTo>
                <a:lnTo>
                  <a:pt x="435" y="2030"/>
                </a:lnTo>
                <a:lnTo>
                  <a:pt x="435" y="2027"/>
                </a:lnTo>
                <a:lnTo>
                  <a:pt x="438" y="2027"/>
                </a:lnTo>
                <a:lnTo>
                  <a:pt x="438" y="2024"/>
                </a:lnTo>
                <a:lnTo>
                  <a:pt x="438" y="2022"/>
                </a:lnTo>
                <a:lnTo>
                  <a:pt x="441" y="2022"/>
                </a:lnTo>
                <a:lnTo>
                  <a:pt x="441" y="2027"/>
                </a:lnTo>
                <a:lnTo>
                  <a:pt x="441" y="2022"/>
                </a:lnTo>
                <a:lnTo>
                  <a:pt x="441" y="2024"/>
                </a:lnTo>
                <a:lnTo>
                  <a:pt x="444" y="2024"/>
                </a:lnTo>
                <a:lnTo>
                  <a:pt x="444" y="2022"/>
                </a:lnTo>
                <a:lnTo>
                  <a:pt x="444" y="2024"/>
                </a:lnTo>
                <a:lnTo>
                  <a:pt x="444" y="2022"/>
                </a:lnTo>
                <a:lnTo>
                  <a:pt x="444" y="2024"/>
                </a:lnTo>
                <a:lnTo>
                  <a:pt x="447" y="2024"/>
                </a:lnTo>
                <a:lnTo>
                  <a:pt x="447" y="2022"/>
                </a:lnTo>
                <a:lnTo>
                  <a:pt x="447" y="2019"/>
                </a:lnTo>
                <a:lnTo>
                  <a:pt x="447" y="2016"/>
                </a:lnTo>
                <a:lnTo>
                  <a:pt x="449" y="2016"/>
                </a:lnTo>
                <a:lnTo>
                  <a:pt x="449" y="2019"/>
                </a:lnTo>
                <a:lnTo>
                  <a:pt x="449" y="2016"/>
                </a:lnTo>
                <a:lnTo>
                  <a:pt x="449" y="2013"/>
                </a:lnTo>
                <a:lnTo>
                  <a:pt x="452" y="2013"/>
                </a:lnTo>
                <a:lnTo>
                  <a:pt x="452" y="2016"/>
                </a:lnTo>
                <a:lnTo>
                  <a:pt x="452" y="2013"/>
                </a:lnTo>
                <a:lnTo>
                  <a:pt x="455" y="2013"/>
                </a:lnTo>
                <a:lnTo>
                  <a:pt x="458" y="2013"/>
                </a:lnTo>
                <a:lnTo>
                  <a:pt x="458" y="2010"/>
                </a:lnTo>
                <a:lnTo>
                  <a:pt x="461" y="2010"/>
                </a:lnTo>
                <a:lnTo>
                  <a:pt x="461" y="2004"/>
                </a:lnTo>
                <a:lnTo>
                  <a:pt x="464" y="2004"/>
                </a:lnTo>
                <a:lnTo>
                  <a:pt x="464" y="2007"/>
                </a:lnTo>
                <a:lnTo>
                  <a:pt x="464" y="2004"/>
                </a:lnTo>
                <a:lnTo>
                  <a:pt x="464" y="2007"/>
                </a:lnTo>
                <a:lnTo>
                  <a:pt x="467" y="2007"/>
                </a:lnTo>
                <a:lnTo>
                  <a:pt x="467" y="2001"/>
                </a:lnTo>
                <a:lnTo>
                  <a:pt x="467" y="2004"/>
                </a:lnTo>
                <a:lnTo>
                  <a:pt x="470" y="2004"/>
                </a:lnTo>
                <a:lnTo>
                  <a:pt x="470" y="2001"/>
                </a:lnTo>
                <a:lnTo>
                  <a:pt x="470" y="2004"/>
                </a:lnTo>
                <a:lnTo>
                  <a:pt x="470" y="2001"/>
                </a:lnTo>
                <a:lnTo>
                  <a:pt x="470" y="2004"/>
                </a:lnTo>
                <a:lnTo>
                  <a:pt x="470" y="2001"/>
                </a:lnTo>
                <a:lnTo>
                  <a:pt x="472" y="2001"/>
                </a:lnTo>
                <a:lnTo>
                  <a:pt x="472" y="1999"/>
                </a:lnTo>
                <a:lnTo>
                  <a:pt x="475" y="1999"/>
                </a:lnTo>
                <a:lnTo>
                  <a:pt x="475" y="2001"/>
                </a:lnTo>
                <a:lnTo>
                  <a:pt x="475" y="1999"/>
                </a:lnTo>
                <a:lnTo>
                  <a:pt x="475" y="1996"/>
                </a:lnTo>
                <a:lnTo>
                  <a:pt x="475" y="2001"/>
                </a:lnTo>
                <a:lnTo>
                  <a:pt x="478" y="2001"/>
                </a:lnTo>
                <a:lnTo>
                  <a:pt x="478" y="1999"/>
                </a:lnTo>
                <a:lnTo>
                  <a:pt x="478" y="1996"/>
                </a:lnTo>
                <a:lnTo>
                  <a:pt x="478" y="1999"/>
                </a:lnTo>
                <a:lnTo>
                  <a:pt x="478" y="1996"/>
                </a:lnTo>
                <a:lnTo>
                  <a:pt x="481" y="1996"/>
                </a:lnTo>
                <a:lnTo>
                  <a:pt x="481" y="1993"/>
                </a:lnTo>
                <a:lnTo>
                  <a:pt x="481" y="1996"/>
                </a:lnTo>
                <a:lnTo>
                  <a:pt x="484" y="1996"/>
                </a:lnTo>
                <a:lnTo>
                  <a:pt x="484" y="1993"/>
                </a:lnTo>
                <a:lnTo>
                  <a:pt x="484" y="1990"/>
                </a:lnTo>
                <a:lnTo>
                  <a:pt x="487" y="1990"/>
                </a:lnTo>
                <a:lnTo>
                  <a:pt x="487" y="1993"/>
                </a:lnTo>
                <a:lnTo>
                  <a:pt x="487" y="1990"/>
                </a:lnTo>
                <a:lnTo>
                  <a:pt x="487" y="1987"/>
                </a:lnTo>
                <a:lnTo>
                  <a:pt x="487" y="1993"/>
                </a:lnTo>
                <a:lnTo>
                  <a:pt x="490" y="1993"/>
                </a:lnTo>
                <a:lnTo>
                  <a:pt x="490" y="1987"/>
                </a:lnTo>
                <a:lnTo>
                  <a:pt x="490" y="1990"/>
                </a:lnTo>
                <a:lnTo>
                  <a:pt x="490" y="1987"/>
                </a:lnTo>
                <a:lnTo>
                  <a:pt x="490" y="1990"/>
                </a:lnTo>
                <a:lnTo>
                  <a:pt x="493" y="1990"/>
                </a:lnTo>
                <a:lnTo>
                  <a:pt x="493" y="1987"/>
                </a:lnTo>
                <a:lnTo>
                  <a:pt x="493" y="1990"/>
                </a:lnTo>
                <a:lnTo>
                  <a:pt x="496" y="1990"/>
                </a:lnTo>
                <a:lnTo>
                  <a:pt x="496" y="1984"/>
                </a:lnTo>
                <a:lnTo>
                  <a:pt x="496" y="1990"/>
                </a:lnTo>
                <a:lnTo>
                  <a:pt x="496" y="1987"/>
                </a:lnTo>
                <a:lnTo>
                  <a:pt x="496" y="1990"/>
                </a:lnTo>
                <a:lnTo>
                  <a:pt x="498" y="1990"/>
                </a:lnTo>
                <a:lnTo>
                  <a:pt x="498" y="1987"/>
                </a:lnTo>
                <a:lnTo>
                  <a:pt x="498" y="1990"/>
                </a:lnTo>
                <a:lnTo>
                  <a:pt x="501" y="1990"/>
                </a:lnTo>
                <a:lnTo>
                  <a:pt x="501" y="1987"/>
                </a:lnTo>
                <a:lnTo>
                  <a:pt x="501" y="1993"/>
                </a:lnTo>
                <a:lnTo>
                  <a:pt x="504" y="1993"/>
                </a:lnTo>
                <a:lnTo>
                  <a:pt x="504" y="1990"/>
                </a:lnTo>
                <a:lnTo>
                  <a:pt x="504" y="1987"/>
                </a:lnTo>
                <a:lnTo>
                  <a:pt x="507" y="1987"/>
                </a:lnTo>
                <a:lnTo>
                  <a:pt x="507" y="1990"/>
                </a:lnTo>
                <a:lnTo>
                  <a:pt x="507" y="1987"/>
                </a:lnTo>
                <a:lnTo>
                  <a:pt x="510" y="1987"/>
                </a:lnTo>
                <a:lnTo>
                  <a:pt x="513" y="1987"/>
                </a:lnTo>
                <a:lnTo>
                  <a:pt x="513" y="1990"/>
                </a:lnTo>
                <a:lnTo>
                  <a:pt x="513" y="1987"/>
                </a:lnTo>
                <a:lnTo>
                  <a:pt x="516" y="1987"/>
                </a:lnTo>
                <a:lnTo>
                  <a:pt x="516" y="1984"/>
                </a:lnTo>
                <a:lnTo>
                  <a:pt x="516" y="1990"/>
                </a:lnTo>
                <a:lnTo>
                  <a:pt x="516" y="1987"/>
                </a:lnTo>
                <a:lnTo>
                  <a:pt x="519" y="1987"/>
                </a:lnTo>
                <a:lnTo>
                  <a:pt x="519" y="1984"/>
                </a:lnTo>
                <a:lnTo>
                  <a:pt x="521" y="1984"/>
                </a:lnTo>
                <a:lnTo>
                  <a:pt x="521" y="1987"/>
                </a:lnTo>
                <a:lnTo>
                  <a:pt x="521" y="1984"/>
                </a:lnTo>
                <a:lnTo>
                  <a:pt x="521" y="1981"/>
                </a:lnTo>
                <a:lnTo>
                  <a:pt x="521" y="1984"/>
                </a:lnTo>
                <a:lnTo>
                  <a:pt x="524" y="1984"/>
                </a:lnTo>
                <a:lnTo>
                  <a:pt x="524" y="1981"/>
                </a:lnTo>
                <a:lnTo>
                  <a:pt x="527" y="1981"/>
                </a:lnTo>
                <a:lnTo>
                  <a:pt x="527" y="1984"/>
                </a:lnTo>
                <a:lnTo>
                  <a:pt x="527" y="1978"/>
                </a:lnTo>
                <a:lnTo>
                  <a:pt x="530" y="1978"/>
                </a:lnTo>
                <a:lnTo>
                  <a:pt x="530" y="1984"/>
                </a:lnTo>
                <a:lnTo>
                  <a:pt x="530" y="1981"/>
                </a:lnTo>
                <a:lnTo>
                  <a:pt x="530" y="1978"/>
                </a:lnTo>
                <a:lnTo>
                  <a:pt x="530" y="1984"/>
                </a:lnTo>
                <a:lnTo>
                  <a:pt x="533" y="1984"/>
                </a:lnTo>
                <a:lnTo>
                  <a:pt x="533" y="1978"/>
                </a:lnTo>
                <a:lnTo>
                  <a:pt x="533" y="1981"/>
                </a:lnTo>
                <a:lnTo>
                  <a:pt x="533" y="1978"/>
                </a:lnTo>
                <a:lnTo>
                  <a:pt x="536" y="1978"/>
                </a:lnTo>
                <a:lnTo>
                  <a:pt x="536" y="1981"/>
                </a:lnTo>
                <a:lnTo>
                  <a:pt x="536" y="1978"/>
                </a:lnTo>
                <a:lnTo>
                  <a:pt x="536" y="1981"/>
                </a:lnTo>
                <a:lnTo>
                  <a:pt x="536" y="1978"/>
                </a:lnTo>
                <a:lnTo>
                  <a:pt x="539" y="1978"/>
                </a:lnTo>
                <a:lnTo>
                  <a:pt x="539" y="1981"/>
                </a:lnTo>
                <a:lnTo>
                  <a:pt x="539" y="1976"/>
                </a:lnTo>
                <a:lnTo>
                  <a:pt x="542" y="1976"/>
                </a:lnTo>
                <a:lnTo>
                  <a:pt x="542" y="1978"/>
                </a:lnTo>
                <a:lnTo>
                  <a:pt x="544" y="1978"/>
                </a:lnTo>
                <a:lnTo>
                  <a:pt x="544" y="1976"/>
                </a:lnTo>
                <a:lnTo>
                  <a:pt x="544" y="1973"/>
                </a:lnTo>
                <a:lnTo>
                  <a:pt x="544" y="1976"/>
                </a:lnTo>
                <a:lnTo>
                  <a:pt x="544" y="1978"/>
                </a:lnTo>
                <a:lnTo>
                  <a:pt x="547" y="1978"/>
                </a:lnTo>
                <a:lnTo>
                  <a:pt x="547" y="1976"/>
                </a:lnTo>
                <a:lnTo>
                  <a:pt x="550" y="1976"/>
                </a:lnTo>
                <a:lnTo>
                  <a:pt x="550" y="1978"/>
                </a:lnTo>
                <a:lnTo>
                  <a:pt x="550" y="1976"/>
                </a:lnTo>
                <a:lnTo>
                  <a:pt x="553" y="1976"/>
                </a:lnTo>
                <a:lnTo>
                  <a:pt x="553" y="1978"/>
                </a:lnTo>
                <a:lnTo>
                  <a:pt x="553" y="1976"/>
                </a:lnTo>
                <a:lnTo>
                  <a:pt x="556" y="1976"/>
                </a:lnTo>
                <a:lnTo>
                  <a:pt x="556" y="1973"/>
                </a:lnTo>
                <a:lnTo>
                  <a:pt x="559" y="1973"/>
                </a:lnTo>
                <a:lnTo>
                  <a:pt x="559" y="1978"/>
                </a:lnTo>
                <a:lnTo>
                  <a:pt x="559" y="1976"/>
                </a:lnTo>
                <a:lnTo>
                  <a:pt x="562" y="1976"/>
                </a:lnTo>
                <a:lnTo>
                  <a:pt x="562" y="1978"/>
                </a:lnTo>
                <a:lnTo>
                  <a:pt x="562" y="1976"/>
                </a:lnTo>
                <a:lnTo>
                  <a:pt x="565" y="1976"/>
                </a:lnTo>
                <a:lnTo>
                  <a:pt x="565" y="1978"/>
                </a:lnTo>
                <a:lnTo>
                  <a:pt x="567" y="1978"/>
                </a:lnTo>
                <a:lnTo>
                  <a:pt x="567" y="1976"/>
                </a:lnTo>
                <a:lnTo>
                  <a:pt x="567" y="1978"/>
                </a:lnTo>
                <a:lnTo>
                  <a:pt x="570" y="1978"/>
                </a:lnTo>
                <a:lnTo>
                  <a:pt x="570" y="1976"/>
                </a:lnTo>
                <a:lnTo>
                  <a:pt x="570" y="1978"/>
                </a:lnTo>
                <a:lnTo>
                  <a:pt x="573" y="1978"/>
                </a:lnTo>
                <a:lnTo>
                  <a:pt x="573" y="1976"/>
                </a:lnTo>
                <a:lnTo>
                  <a:pt x="573" y="1978"/>
                </a:lnTo>
                <a:lnTo>
                  <a:pt x="576" y="1978"/>
                </a:lnTo>
                <a:lnTo>
                  <a:pt x="576" y="1981"/>
                </a:lnTo>
                <a:lnTo>
                  <a:pt x="576" y="1976"/>
                </a:lnTo>
                <a:lnTo>
                  <a:pt x="576" y="1978"/>
                </a:lnTo>
                <a:lnTo>
                  <a:pt x="579" y="1978"/>
                </a:lnTo>
                <a:lnTo>
                  <a:pt x="579" y="1981"/>
                </a:lnTo>
                <a:lnTo>
                  <a:pt x="579" y="1978"/>
                </a:lnTo>
                <a:lnTo>
                  <a:pt x="582" y="1978"/>
                </a:lnTo>
                <a:lnTo>
                  <a:pt x="582" y="1981"/>
                </a:lnTo>
                <a:lnTo>
                  <a:pt x="582" y="1978"/>
                </a:lnTo>
                <a:lnTo>
                  <a:pt x="585" y="1978"/>
                </a:lnTo>
                <a:lnTo>
                  <a:pt x="585" y="1976"/>
                </a:lnTo>
                <a:lnTo>
                  <a:pt x="585" y="1978"/>
                </a:lnTo>
                <a:lnTo>
                  <a:pt x="585" y="1981"/>
                </a:lnTo>
                <a:lnTo>
                  <a:pt x="585" y="1978"/>
                </a:lnTo>
                <a:lnTo>
                  <a:pt x="588" y="1978"/>
                </a:lnTo>
                <a:lnTo>
                  <a:pt x="588" y="1981"/>
                </a:lnTo>
                <a:lnTo>
                  <a:pt x="588" y="1978"/>
                </a:lnTo>
                <a:lnTo>
                  <a:pt x="591" y="1978"/>
                </a:lnTo>
                <a:lnTo>
                  <a:pt x="591" y="1976"/>
                </a:lnTo>
                <a:lnTo>
                  <a:pt x="591" y="1978"/>
                </a:lnTo>
                <a:lnTo>
                  <a:pt x="593" y="1978"/>
                </a:lnTo>
                <a:lnTo>
                  <a:pt x="593" y="1981"/>
                </a:lnTo>
                <a:lnTo>
                  <a:pt x="596" y="1981"/>
                </a:lnTo>
                <a:lnTo>
                  <a:pt x="599" y="1981"/>
                </a:lnTo>
                <a:lnTo>
                  <a:pt x="599" y="1978"/>
                </a:lnTo>
                <a:lnTo>
                  <a:pt x="599" y="1981"/>
                </a:lnTo>
                <a:lnTo>
                  <a:pt x="602" y="1981"/>
                </a:lnTo>
                <a:lnTo>
                  <a:pt x="602" y="1978"/>
                </a:lnTo>
                <a:lnTo>
                  <a:pt x="602" y="1981"/>
                </a:lnTo>
                <a:lnTo>
                  <a:pt x="602" y="1984"/>
                </a:lnTo>
                <a:lnTo>
                  <a:pt x="605" y="1984"/>
                </a:lnTo>
                <a:lnTo>
                  <a:pt x="605" y="1987"/>
                </a:lnTo>
                <a:lnTo>
                  <a:pt x="605" y="1981"/>
                </a:lnTo>
                <a:lnTo>
                  <a:pt x="605" y="1984"/>
                </a:lnTo>
                <a:lnTo>
                  <a:pt x="608" y="1984"/>
                </a:lnTo>
                <a:lnTo>
                  <a:pt x="608" y="1981"/>
                </a:lnTo>
                <a:lnTo>
                  <a:pt x="608" y="1984"/>
                </a:lnTo>
                <a:lnTo>
                  <a:pt x="608" y="1981"/>
                </a:lnTo>
                <a:lnTo>
                  <a:pt x="611" y="1981"/>
                </a:lnTo>
                <a:lnTo>
                  <a:pt x="611" y="1984"/>
                </a:lnTo>
                <a:lnTo>
                  <a:pt x="611" y="1987"/>
                </a:lnTo>
                <a:lnTo>
                  <a:pt x="611" y="1984"/>
                </a:lnTo>
                <a:lnTo>
                  <a:pt x="614" y="1984"/>
                </a:lnTo>
                <a:lnTo>
                  <a:pt x="616" y="1984"/>
                </a:lnTo>
                <a:lnTo>
                  <a:pt x="616" y="1987"/>
                </a:lnTo>
                <a:lnTo>
                  <a:pt x="619" y="1987"/>
                </a:lnTo>
                <a:lnTo>
                  <a:pt x="619" y="1981"/>
                </a:lnTo>
                <a:lnTo>
                  <a:pt x="619" y="1987"/>
                </a:lnTo>
                <a:lnTo>
                  <a:pt x="619" y="1984"/>
                </a:lnTo>
                <a:lnTo>
                  <a:pt x="619" y="1987"/>
                </a:lnTo>
                <a:lnTo>
                  <a:pt x="622" y="1987"/>
                </a:lnTo>
                <a:lnTo>
                  <a:pt x="622" y="1984"/>
                </a:lnTo>
                <a:lnTo>
                  <a:pt x="622" y="1990"/>
                </a:lnTo>
                <a:lnTo>
                  <a:pt x="622" y="1987"/>
                </a:lnTo>
                <a:lnTo>
                  <a:pt x="622" y="1984"/>
                </a:lnTo>
                <a:lnTo>
                  <a:pt x="625" y="1984"/>
                </a:lnTo>
                <a:lnTo>
                  <a:pt x="625" y="1987"/>
                </a:lnTo>
                <a:lnTo>
                  <a:pt x="625" y="1984"/>
                </a:lnTo>
                <a:lnTo>
                  <a:pt x="625" y="1987"/>
                </a:lnTo>
                <a:lnTo>
                  <a:pt x="628" y="1987"/>
                </a:lnTo>
                <a:lnTo>
                  <a:pt x="628" y="1984"/>
                </a:lnTo>
                <a:lnTo>
                  <a:pt x="628" y="1987"/>
                </a:lnTo>
                <a:lnTo>
                  <a:pt x="631" y="1987"/>
                </a:lnTo>
                <a:lnTo>
                  <a:pt x="631" y="1990"/>
                </a:lnTo>
                <a:lnTo>
                  <a:pt x="631" y="1987"/>
                </a:lnTo>
                <a:lnTo>
                  <a:pt x="631" y="1990"/>
                </a:lnTo>
                <a:lnTo>
                  <a:pt x="634" y="1990"/>
                </a:lnTo>
                <a:lnTo>
                  <a:pt x="634" y="1987"/>
                </a:lnTo>
                <a:lnTo>
                  <a:pt x="634" y="1990"/>
                </a:lnTo>
                <a:lnTo>
                  <a:pt x="637" y="1990"/>
                </a:lnTo>
                <a:lnTo>
                  <a:pt x="637" y="1993"/>
                </a:lnTo>
                <a:lnTo>
                  <a:pt x="637" y="1990"/>
                </a:lnTo>
                <a:lnTo>
                  <a:pt x="637" y="1993"/>
                </a:lnTo>
                <a:lnTo>
                  <a:pt x="637" y="1987"/>
                </a:lnTo>
                <a:lnTo>
                  <a:pt x="637" y="1993"/>
                </a:lnTo>
                <a:lnTo>
                  <a:pt x="639" y="1993"/>
                </a:lnTo>
                <a:lnTo>
                  <a:pt x="639" y="1990"/>
                </a:lnTo>
                <a:lnTo>
                  <a:pt x="639" y="1993"/>
                </a:lnTo>
                <a:lnTo>
                  <a:pt x="642" y="1993"/>
                </a:lnTo>
                <a:lnTo>
                  <a:pt x="642" y="1990"/>
                </a:lnTo>
                <a:lnTo>
                  <a:pt x="642" y="1996"/>
                </a:lnTo>
                <a:lnTo>
                  <a:pt x="642" y="1993"/>
                </a:lnTo>
                <a:lnTo>
                  <a:pt x="645" y="1993"/>
                </a:lnTo>
                <a:lnTo>
                  <a:pt x="645" y="1990"/>
                </a:lnTo>
                <a:lnTo>
                  <a:pt x="645" y="1993"/>
                </a:lnTo>
                <a:lnTo>
                  <a:pt x="645" y="1996"/>
                </a:lnTo>
                <a:lnTo>
                  <a:pt x="645" y="1993"/>
                </a:lnTo>
                <a:lnTo>
                  <a:pt x="645" y="1996"/>
                </a:lnTo>
                <a:lnTo>
                  <a:pt x="648" y="1996"/>
                </a:lnTo>
                <a:lnTo>
                  <a:pt x="651" y="1996"/>
                </a:lnTo>
                <a:lnTo>
                  <a:pt x="651" y="1999"/>
                </a:lnTo>
                <a:lnTo>
                  <a:pt x="654" y="1999"/>
                </a:lnTo>
                <a:lnTo>
                  <a:pt x="654" y="1993"/>
                </a:lnTo>
                <a:lnTo>
                  <a:pt x="654" y="1996"/>
                </a:lnTo>
                <a:lnTo>
                  <a:pt x="654" y="1999"/>
                </a:lnTo>
                <a:lnTo>
                  <a:pt x="657" y="1999"/>
                </a:lnTo>
                <a:lnTo>
                  <a:pt x="657" y="1993"/>
                </a:lnTo>
                <a:lnTo>
                  <a:pt x="657" y="1996"/>
                </a:lnTo>
                <a:lnTo>
                  <a:pt x="657" y="1999"/>
                </a:lnTo>
                <a:lnTo>
                  <a:pt x="657" y="1996"/>
                </a:lnTo>
                <a:lnTo>
                  <a:pt x="657" y="1999"/>
                </a:lnTo>
                <a:lnTo>
                  <a:pt x="660" y="1999"/>
                </a:lnTo>
                <a:lnTo>
                  <a:pt x="660" y="1996"/>
                </a:lnTo>
                <a:lnTo>
                  <a:pt x="660" y="1999"/>
                </a:lnTo>
                <a:lnTo>
                  <a:pt x="663" y="1999"/>
                </a:lnTo>
                <a:lnTo>
                  <a:pt x="663" y="2001"/>
                </a:lnTo>
                <a:lnTo>
                  <a:pt x="663" y="1999"/>
                </a:lnTo>
                <a:lnTo>
                  <a:pt x="663" y="2001"/>
                </a:lnTo>
                <a:lnTo>
                  <a:pt x="663" y="1999"/>
                </a:lnTo>
                <a:lnTo>
                  <a:pt x="665" y="1999"/>
                </a:lnTo>
                <a:lnTo>
                  <a:pt x="665" y="2001"/>
                </a:lnTo>
                <a:lnTo>
                  <a:pt x="668" y="2001"/>
                </a:lnTo>
                <a:lnTo>
                  <a:pt x="668" y="2004"/>
                </a:lnTo>
                <a:lnTo>
                  <a:pt x="671" y="2004"/>
                </a:lnTo>
                <a:lnTo>
                  <a:pt x="674" y="2004"/>
                </a:lnTo>
                <a:lnTo>
                  <a:pt x="674" y="2007"/>
                </a:lnTo>
                <a:lnTo>
                  <a:pt x="674" y="2004"/>
                </a:lnTo>
                <a:lnTo>
                  <a:pt x="674" y="2007"/>
                </a:lnTo>
                <a:lnTo>
                  <a:pt x="677" y="2007"/>
                </a:lnTo>
                <a:lnTo>
                  <a:pt x="677" y="2004"/>
                </a:lnTo>
                <a:lnTo>
                  <a:pt x="677" y="2007"/>
                </a:lnTo>
                <a:lnTo>
                  <a:pt x="680" y="2007"/>
                </a:lnTo>
                <a:lnTo>
                  <a:pt x="680" y="2010"/>
                </a:lnTo>
                <a:lnTo>
                  <a:pt x="680" y="2007"/>
                </a:lnTo>
                <a:lnTo>
                  <a:pt x="683" y="2007"/>
                </a:lnTo>
                <a:lnTo>
                  <a:pt x="683" y="2010"/>
                </a:lnTo>
                <a:lnTo>
                  <a:pt x="683" y="2007"/>
                </a:lnTo>
                <a:lnTo>
                  <a:pt x="686" y="2007"/>
                </a:lnTo>
                <a:lnTo>
                  <a:pt x="686" y="2010"/>
                </a:lnTo>
                <a:lnTo>
                  <a:pt x="686" y="2013"/>
                </a:lnTo>
                <a:lnTo>
                  <a:pt x="686" y="2010"/>
                </a:lnTo>
                <a:lnTo>
                  <a:pt x="688" y="2010"/>
                </a:lnTo>
                <a:lnTo>
                  <a:pt x="688" y="2007"/>
                </a:lnTo>
                <a:lnTo>
                  <a:pt x="688" y="2013"/>
                </a:lnTo>
                <a:lnTo>
                  <a:pt x="688" y="2010"/>
                </a:lnTo>
                <a:lnTo>
                  <a:pt x="691" y="2010"/>
                </a:lnTo>
                <a:lnTo>
                  <a:pt x="691" y="2016"/>
                </a:lnTo>
                <a:lnTo>
                  <a:pt x="691" y="2013"/>
                </a:lnTo>
                <a:lnTo>
                  <a:pt x="694" y="2013"/>
                </a:lnTo>
                <a:lnTo>
                  <a:pt x="694" y="2010"/>
                </a:lnTo>
                <a:lnTo>
                  <a:pt x="694" y="2013"/>
                </a:lnTo>
                <a:lnTo>
                  <a:pt x="694" y="2019"/>
                </a:lnTo>
                <a:lnTo>
                  <a:pt x="697" y="2019"/>
                </a:lnTo>
                <a:lnTo>
                  <a:pt x="697" y="2016"/>
                </a:lnTo>
                <a:lnTo>
                  <a:pt x="700" y="2016"/>
                </a:lnTo>
                <a:lnTo>
                  <a:pt x="700" y="2019"/>
                </a:lnTo>
                <a:lnTo>
                  <a:pt x="700" y="2016"/>
                </a:lnTo>
                <a:lnTo>
                  <a:pt x="700" y="2019"/>
                </a:lnTo>
                <a:lnTo>
                  <a:pt x="703" y="2019"/>
                </a:lnTo>
                <a:lnTo>
                  <a:pt x="703" y="2022"/>
                </a:lnTo>
                <a:lnTo>
                  <a:pt x="703" y="2016"/>
                </a:lnTo>
                <a:lnTo>
                  <a:pt x="703" y="2019"/>
                </a:lnTo>
                <a:lnTo>
                  <a:pt x="706" y="2019"/>
                </a:lnTo>
                <a:lnTo>
                  <a:pt x="706" y="2022"/>
                </a:lnTo>
                <a:lnTo>
                  <a:pt x="706" y="2019"/>
                </a:lnTo>
                <a:lnTo>
                  <a:pt x="709" y="2019"/>
                </a:lnTo>
                <a:lnTo>
                  <a:pt x="709" y="2022"/>
                </a:lnTo>
                <a:lnTo>
                  <a:pt x="709" y="2024"/>
                </a:lnTo>
                <a:lnTo>
                  <a:pt x="711" y="2024"/>
                </a:lnTo>
                <a:lnTo>
                  <a:pt x="711" y="2022"/>
                </a:lnTo>
                <a:lnTo>
                  <a:pt x="711" y="2024"/>
                </a:lnTo>
                <a:lnTo>
                  <a:pt x="714" y="2024"/>
                </a:lnTo>
                <a:lnTo>
                  <a:pt x="714" y="2027"/>
                </a:lnTo>
                <a:lnTo>
                  <a:pt x="714" y="2024"/>
                </a:lnTo>
                <a:lnTo>
                  <a:pt x="714" y="2027"/>
                </a:lnTo>
                <a:lnTo>
                  <a:pt x="714" y="2024"/>
                </a:lnTo>
                <a:lnTo>
                  <a:pt x="717" y="2024"/>
                </a:lnTo>
                <a:lnTo>
                  <a:pt x="717" y="2027"/>
                </a:lnTo>
                <a:lnTo>
                  <a:pt x="720" y="2027"/>
                </a:lnTo>
                <a:lnTo>
                  <a:pt x="720" y="2024"/>
                </a:lnTo>
                <a:lnTo>
                  <a:pt x="720" y="2027"/>
                </a:lnTo>
                <a:lnTo>
                  <a:pt x="720" y="2030"/>
                </a:lnTo>
                <a:lnTo>
                  <a:pt x="720" y="2027"/>
                </a:lnTo>
                <a:lnTo>
                  <a:pt x="723" y="2027"/>
                </a:lnTo>
                <a:lnTo>
                  <a:pt x="723" y="2033"/>
                </a:lnTo>
                <a:lnTo>
                  <a:pt x="723" y="2030"/>
                </a:lnTo>
                <a:lnTo>
                  <a:pt x="726" y="2030"/>
                </a:lnTo>
                <a:lnTo>
                  <a:pt x="726" y="2033"/>
                </a:lnTo>
                <a:lnTo>
                  <a:pt x="726" y="2030"/>
                </a:lnTo>
                <a:lnTo>
                  <a:pt x="726" y="2033"/>
                </a:lnTo>
                <a:lnTo>
                  <a:pt x="729" y="2033"/>
                </a:lnTo>
                <a:lnTo>
                  <a:pt x="729" y="2036"/>
                </a:lnTo>
                <a:lnTo>
                  <a:pt x="729" y="2033"/>
                </a:lnTo>
                <a:lnTo>
                  <a:pt x="732" y="2033"/>
                </a:lnTo>
                <a:lnTo>
                  <a:pt x="732" y="2036"/>
                </a:lnTo>
                <a:lnTo>
                  <a:pt x="732" y="2033"/>
                </a:lnTo>
                <a:lnTo>
                  <a:pt x="735" y="2033"/>
                </a:lnTo>
                <a:lnTo>
                  <a:pt x="735" y="2036"/>
                </a:lnTo>
                <a:lnTo>
                  <a:pt x="735" y="2033"/>
                </a:lnTo>
                <a:lnTo>
                  <a:pt x="735" y="2036"/>
                </a:lnTo>
                <a:lnTo>
                  <a:pt x="737" y="2036"/>
                </a:lnTo>
                <a:lnTo>
                  <a:pt x="737" y="2039"/>
                </a:lnTo>
                <a:lnTo>
                  <a:pt x="737" y="2036"/>
                </a:lnTo>
                <a:lnTo>
                  <a:pt x="740" y="2036"/>
                </a:lnTo>
                <a:lnTo>
                  <a:pt x="740" y="2039"/>
                </a:lnTo>
                <a:lnTo>
                  <a:pt x="743" y="2039"/>
                </a:lnTo>
                <a:lnTo>
                  <a:pt x="743" y="2042"/>
                </a:lnTo>
                <a:lnTo>
                  <a:pt x="743" y="2039"/>
                </a:lnTo>
                <a:lnTo>
                  <a:pt x="743" y="2042"/>
                </a:lnTo>
                <a:lnTo>
                  <a:pt x="746" y="2042"/>
                </a:lnTo>
                <a:lnTo>
                  <a:pt x="746" y="2039"/>
                </a:lnTo>
                <a:lnTo>
                  <a:pt x="746" y="2042"/>
                </a:lnTo>
                <a:lnTo>
                  <a:pt x="746" y="2045"/>
                </a:lnTo>
                <a:lnTo>
                  <a:pt x="749" y="2045"/>
                </a:lnTo>
                <a:lnTo>
                  <a:pt x="749" y="2042"/>
                </a:lnTo>
                <a:lnTo>
                  <a:pt x="752" y="2042"/>
                </a:lnTo>
                <a:lnTo>
                  <a:pt x="752" y="2045"/>
                </a:lnTo>
                <a:lnTo>
                  <a:pt x="755" y="2045"/>
                </a:lnTo>
                <a:lnTo>
                  <a:pt x="755" y="2047"/>
                </a:lnTo>
                <a:lnTo>
                  <a:pt x="755" y="2045"/>
                </a:lnTo>
                <a:lnTo>
                  <a:pt x="755" y="2047"/>
                </a:lnTo>
                <a:lnTo>
                  <a:pt x="758" y="2047"/>
                </a:lnTo>
                <a:lnTo>
                  <a:pt x="758" y="2050"/>
                </a:lnTo>
                <a:lnTo>
                  <a:pt x="760" y="2050"/>
                </a:lnTo>
                <a:lnTo>
                  <a:pt x="760" y="2047"/>
                </a:lnTo>
                <a:lnTo>
                  <a:pt x="760" y="2050"/>
                </a:lnTo>
                <a:lnTo>
                  <a:pt x="760" y="2047"/>
                </a:lnTo>
                <a:lnTo>
                  <a:pt x="760" y="2050"/>
                </a:lnTo>
                <a:lnTo>
                  <a:pt x="763" y="2050"/>
                </a:lnTo>
                <a:lnTo>
                  <a:pt x="763" y="2053"/>
                </a:lnTo>
                <a:lnTo>
                  <a:pt x="763" y="2050"/>
                </a:lnTo>
                <a:lnTo>
                  <a:pt x="766" y="2050"/>
                </a:lnTo>
                <a:lnTo>
                  <a:pt x="766" y="2053"/>
                </a:lnTo>
                <a:lnTo>
                  <a:pt x="766" y="2056"/>
                </a:lnTo>
                <a:lnTo>
                  <a:pt x="766" y="2053"/>
                </a:lnTo>
                <a:lnTo>
                  <a:pt x="769" y="2053"/>
                </a:lnTo>
                <a:lnTo>
                  <a:pt x="769" y="2056"/>
                </a:lnTo>
                <a:lnTo>
                  <a:pt x="769" y="2053"/>
                </a:lnTo>
                <a:lnTo>
                  <a:pt x="769" y="2056"/>
                </a:lnTo>
                <a:lnTo>
                  <a:pt x="772" y="2056"/>
                </a:lnTo>
                <a:lnTo>
                  <a:pt x="772" y="2059"/>
                </a:lnTo>
                <a:lnTo>
                  <a:pt x="772" y="2056"/>
                </a:lnTo>
                <a:lnTo>
                  <a:pt x="775" y="2056"/>
                </a:lnTo>
                <a:lnTo>
                  <a:pt x="775" y="2059"/>
                </a:lnTo>
                <a:lnTo>
                  <a:pt x="778" y="2059"/>
                </a:lnTo>
                <a:lnTo>
                  <a:pt x="778" y="2056"/>
                </a:lnTo>
                <a:lnTo>
                  <a:pt x="778" y="2062"/>
                </a:lnTo>
                <a:lnTo>
                  <a:pt x="778" y="2059"/>
                </a:lnTo>
                <a:lnTo>
                  <a:pt x="781" y="2059"/>
                </a:lnTo>
                <a:lnTo>
                  <a:pt x="781" y="2062"/>
                </a:lnTo>
                <a:lnTo>
                  <a:pt x="781" y="2059"/>
                </a:lnTo>
                <a:lnTo>
                  <a:pt x="783" y="2059"/>
                </a:lnTo>
                <a:lnTo>
                  <a:pt x="783" y="2062"/>
                </a:lnTo>
                <a:lnTo>
                  <a:pt x="783" y="2059"/>
                </a:lnTo>
                <a:lnTo>
                  <a:pt x="783" y="2062"/>
                </a:lnTo>
                <a:lnTo>
                  <a:pt x="786" y="2062"/>
                </a:lnTo>
                <a:lnTo>
                  <a:pt x="786" y="2065"/>
                </a:lnTo>
                <a:lnTo>
                  <a:pt x="786" y="2062"/>
                </a:lnTo>
                <a:lnTo>
                  <a:pt x="786" y="2065"/>
                </a:lnTo>
                <a:lnTo>
                  <a:pt x="789" y="2065"/>
                </a:lnTo>
                <a:lnTo>
                  <a:pt x="792" y="2065"/>
                </a:lnTo>
                <a:lnTo>
                  <a:pt x="792" y="2068"/>
                </a:lnTo>
                <a:lnTo>
                  <a:pt x="792" y="2071"/>
                </a:lnTo>
                <a:lnTo>
                  <a:pt x="792" y="2068"/>
                </a:lnTo>
                <a:lnTo>
                  <a:pt x="792" y="2065"/>
                </a:lnTo>
                <a:lnTo>
                  <a:pt x="795" y="2065"/>
                </a:lnTo>
                <a:lnTo>
                  <a:pt x="795" y="2068"/>
                </a:lnTo>
                <a:lnTo>
                  <a:pt x="798" y="2068"/>
                </a:lnTo>
                <a:lnTo>
                  <a:pt x="798" y="2065"/>
                </a:lnTo>
                <a:lnTo>
                  <a:pt x="798" y="2068"/>
                </a:lnTo>
                <a:lnTo>
                  <a:pt x="801" y="2068"/>
                </a:lnTo>
                <a:lnTo>
                  <a:pt x="801" y="2065"/>
                </a:lnTo>
                <a:lnTo>
                  <a:pt x="801" y="2068"/>
                </a:lnTo>
                <a:lnTo>
                  <a:pt x="804" y="2068"/>
                </a:lnTo>
                <a:lnTo>
                  <a:pt x="804" y="2065"/>
                </a:lnTo>
                <a:lnTo>
                  <a:pt x="804" y="2071"/>
                </a:lnTo>
                <a:lnTo>
                  <a:pt x="804" y="2068"/>
                </a:lnTo>
                <a:lnTo>
                  <a:pt x="804" y="2071"/>
                </a:lnTo>
                <a:lnTo>
                  <a:pt x="806" y="2071"/>
                </a:lnTo>
                <a:lnTo>
                  <a:pt x="806" y="2068"/>
                </a:lnTo>
                <a:lnTo>
                  <a:pt x="806" y="2071"/>
                </a:lnTo>
                <a:lnTo>
                  <a:pt x="806" y="2073"/>
                </a:lnTo>
                <a:lnTo>
                  <a:pt x="806" y="2071"/>
                </a:lnTo>
                <a:lnTo>
                  <a:pt x="809" y="2071"/>
                </a:lnTo>
                <a:lnTo>
                  <a:pt x="809" y="2073"/>
                </a:lnTo>
                <a:lnTo>
                  <a:pt x="812" y="2073"/>
                </a:lnTo>
                <a:lnTo>
                  <a:pt x="812" y="2076"/>
                </a:lnTo>
                <a:lnTo>
                  <a:pt x="812" y="2079"/>
                </a:lnTo>
                <a:lnTo>
                  <a:pt x="815" y="2079"/>
                </a:lnTo>
                <a:lnTo>
                  <a:pt x="815" y="2082"/>
                </a:lnTo>
                <a:lnTo>
                  <a:pt x="818" y="2082"/>
                </a:lnTo>
                <a:lnTo>
                  <a:pt x="818" y="2079"/>
                </a:lnTo>
                <a:lnTo>
                  <a:pt x="818" y="2082"/>
                </a:lnTo>
                <a:lnTo>
                  <a:pt x="818" y="2079"/>
                </a:lnTo>
                <a:lnTo>
                  <a:pt x="818" y="2082"/>
                </a:lnTo>
                <a:lnTo>
                  <a:pt x="821" y="2082"/>
                </a:lnTo>
                <a:lnTo>
                  <a:pt x="824" y="2082"/>
                </a:lnTo>
                <a:lnTo>
                  <a:pt x="824" y="2085"/>
                </a:lnTo>
                <a:lnTo>
                  <a:pt x="827" y="2085"/>
                </a:lnTo>
                <a:lnTo>
                  <a:pt x="827" y="2088"/>
                </a:lnTo>
                <a:lnTo>
                  <a:pt x="827" y="2085"/>
                </a:lnTo>
                <a:lnTo>
                  <a:pt x="827" y="2088"/>
                </a:lnTo>
                <a:lnTo>
                  <a:pt x="827" y="2085"/>
                </a:lnTo>
                <a:lnTo>
                  <a:pt x="830" y="2085"/>
                </a:lnTo>
                <a:lnTo>
                  <a:pt x="830" y="2088"/>
                </a:lnTo>
                <a:lnTo>
                  <a:pt x="832" y="2088"/>
                </a:lnTo>
                <a:lnTo>
                  <a:pt x="832" y="2091"/>
                </a:lnTo>
                <a:lnTo>
                  <a:pt x="832" y="2088"/>
                </a:lnTo>
                <a:lnTo>
                  <a:pt x="835" y="2088"/>
                </a:lnTo>
                <a:lnTo>
                  <a:pt x="835" y="2091"/>
                </a:lnTo>
                <a:lnTo>
                  <a:pt x="838" y="2091"/>
                </a:lnTo>
                <a:lnTo>
                  <a:pt x="838" y="2094"/>
                </a:lnTo>
                <a:lnTo>
                  <a:pt x="838" y="2088"/>
                </a:lnTo>
                <a:lnTo>
                  <a:pt x="841" y="2088"/>
                </a:lnTo>
                <a:lnTo>
                  <a:pt x="841" y="2091"/>
                </a:lnTo>
                <a:lnTo>
                  <a:pt x="841" y="2094"/>
                </a:lnTo>
                <a:lnTo>
                  <a:pt x="841" y="2096"/>
                </a:lnTo>
                <a:lnTo>
                  <a:pt x="841" y="2094"/>
                </a:lnTo>
                <a:lnTo>
                  <a:pt x="844" y="2094"/>
                </a:lnTo>
                <a:lnTo>
                  <a:pt x="844" y="2096"/>
                </a:lnTo>
                <a:lnTo>
                  <a:pt x="844" y="2094"/>
                </a:lnTo>
                <a:lnTo>
                  <a:pt x="847" y="2094"/>
                </a:lnTo>
                <a:lnTo>
                  <a:pt x="847" y="2096"/>
                </a:lnTo>
                <a:lnTo>
                  <a:pt x="847" y="2094"/>
                </a:lnTo>
                <a:lnTo>
                  <a:pt x="850" y="2094"/>
                </a:lnTo>
                <a:lnTo>
                  <a:pt x="850" y="2099"/>
                </a:lnTo>
                <a:lnTo>
                  <a:pt x="850" y="2096"/>
                </a:lnTo>
                <a:lnTo>
                  <a:pt x="850" y="2099"/>
                </a:lnTo>
                <a:lnTo>
                  <a:pt x="853" y="2099"/>
                </a:lnTo>
                <a:lnTo>
                  <a:pt x="855" y="2099"/>
                </a:lnTo>
                <a:lnTo>
                  <a:pt x="855" y="2096"/>
                </a:lnTo>
                <a:lnTo>
                  <a:pt x="855" y="2099"/>
                </a:lnTo>
                <a:lnTo>
                  <a:pt x="858" y="2099"/>
                </a:lnTo>
                <a:lnTo>
                  <a:pt x="858" y="2102"/>
                </a:lnTo>
                <a:lnTo>
                  <a:pt x="858" y="2099"/>
                </a:lnTo>
                <a:lnTo>
                  <a:pt x="858" y="2102"/>
                </a:lnTo>
                <a:lnTo>
                  <a:pt x="858" y="2105"/>
                </a:lnTo>
                <a:lnTo>
                  <a:pt x="861" y="2105"/>
                </a:lnTo>
                <a:lnTo>
                  <a:pt x="861" y="2102"/>
                </a:lnTo>
                <a:lnTo>
                  <a:pt x="864" y="2102"/>
                </a:lnTo>
                <a:lnTo>
                  <a:pt x="864" y="2108"/>
                </a:lnTo>
                <a:lnTo>
                  <a:pt x="864" y="2105"/>
                </a:lnTo>
                <a:lnTo>
                  <a:pt x="867" y="2105"/>
                </a:lnTo>
                <a:lnTo>
                  <a:pt x="867" y="2108"/>
                </a:lnTo>
                <a:lnTo>
                  <a:pt x="867" y="2105"/>
                </a:lnTo>
                <a:lnTo>
                  <a:pt x="870" y="2105"/>
                </a:lnTo>
                <a:lnTo>
                  <a:pt x="870" y="2108"/>
                </a:lnTo>
                <a:lnTo>
                  <a:pt x="873" y="2108"/>
                </a:lnTo>
                <a:lnTo>
                  <a:pt x="873" y="2105"/>
                </a:lnTo>
                <a:lnTo>
                  <a:pt x="873" y="2108"/>
                </a:lnTo>
                <a:lnTo>
                  <a:pt x="873" y="2111"/>
                </a:lnTo>
                <a:lnTo>
                  <a:pt x="876" y="2111"/>
                </a:lnTo>
                <a:lnTo>
                  <a:pt x="876" y="2114"/>
                </a:lnTo>
                <a:lnTo>
                  <a:pt x="878" y="2114"/>
                </a:lnTo>
                <a:lnTo>
                  <a:pt x="878" y="2111"/>
                </a:lnTo>
                <a:lnTo>
                  <a:pt x="881" y="2111"/>
                </a:lnTo>
                <a:lnTo>
                  <a:pt x="881" y="2114"/>
                </a:lnTo>
                <a:lnTo>
                  <a:pt x="881" y="2111"/>
                </a:lnTo>
                <a:lnTo>
                  <a:pt x="881" y="2114"/>
                </a:lnTo>
                <a:lnTo>
                  <a:pt x="884" y="2114"/>
                </a:lnTo>
                <a:lnTo>
                  <a:pt x="887" y="2114"/>
                </a:lnTo>
                <a:lnTo>
                  <a:pt x="887" y="2117"/>
                </a:lnTo>
                <a:lnTo>
                  <a:pt x="890" y="2117"/>
                </a:lnTo>
                <a:lnTo>
                  <a:pt x="890" y="2114"/>
                </a:lnTo>
                <a:lnTo>
                  <a:pt x="890" y="2119"/>
                </a:lnTo>
                <a:lnTo>
                  <a:pt x="890" y="2117"/>
                </a:lnTo>
                <a:lnTo>
                  <a:pt x="893" y="2117"/>
                </a:lnTo>
                <a:lnTo>
                  <a:pt x="893" y="2119"/>
                </a:lnTo>
                <a:lnTo>
                  <a:pt x="896" y="2119"/>
                </a:lnTo>
                <a:lnTo>
                  <a:pt x="899" y="2119"/>
                </a:lnTo>
                <a:lnTo>
                  <a:pt x="899" y="2122"/>
                </a:lnTo>
                <a:lnTo>
                  <a:pt x="899" y="2119"/>
                </a:lnTo>
                <a:lnTo>
                  <a:pt x="902" y="2119"/>
                </a:lnTo>
                <a:lnTo>
                  <a:pt x="902" y="2122"/>
                </a:lnTo>
                <a:lnTo>
                  <a:pt x="904" y="2122"/>
                </a:lnTo>
                <a:lnTo>
                  <a:pt x="907" y="2122"/>
                </a:lnTo>
                <a:lnTo>
                  <a:pt x="907" y="2125"/>
                </a:lnTo>
                <a:lnTo>
                  <a:pt x="910" y="2125"/>
                </a:lnTo>
                <a:lnTo>
                  <a:pt x="910" y="2128"/>
                </a:lnTo>
                <a:lnTo>
                  <a:pt x="910" y="2125"/>
                </a:lnTo>
                <a:lnTo>
                  <a:pt x="910" y="2128"/>
                </a:lnTo>
                <a:lnTo>
                  <a:pt x="913" y="2128"/>
                </a:lnTo>
                <a:lnTo>
                  <a:pt x="913" y="2131"/>
                </a:lnTo>
                <a:lnTo>
                  <a:pt x="913" y="2128"/>
                </a:lnTo>
                <a:lnTo>
                  <a:pt x="913" y="2131"/>
                </a:lnTo>
                <a:lnTo>
                  <a:pt x="916" y="2131"/>
                </a:lnTo>
                <a:lnTo>
                  <a:pt x="916" y="2137"/>
                </a:lnTo>
                <a:lnTo>
                  <a:pt x="919" y="2137"/>
                </a:lnTo>
                <a:lnTo>
                  <a:pt x="919" y="2140"/>
                </a:lnTo>
                <a:lnTo>
                  <a:pt x="919" y="2143"/>
                </a:lnTo>
                <a:lnTo>
                  <a:pt x="919" y="2148"/>
                </a:lnTo>
                <a:lnTo>
                  <a:pt x="922" y="2148"/>
                </a:lnTo>
                <a:lnTo>
                  <a:pt x="922" y="2145"/>
                </a:lnTo>
                <a:lnTo>
                  <a:pt x="922" y="2148"/>
                </a:lnTo>
                <a:lnTo>
                  <a:pt x="922" y="2151"/>
                </a:lnTo>
                <a:lnTo>
                  <a:pt x="922" y="2154"/>
                </a:lnTo>
                <a:lnTo>
                  <a:pt x="925" y="2154"/>
                </a:lnTo>
                <a:lnTo>
                  <a:pt x="925" y="2151"/>
                </a:lnTo>
                <a:lnTo>
                  <a:pt x="925" y="2154"/>
                </a:lnTo>
                <a:lnTo>
                  <a:pt x="927" y="2154"/>
                </a:lnTo>
                <a:lnTo>
                  <a:pt x="927" y="2157"/>
                </a:lnTo>
                <a:lnTo>
                  <a:pt x="930" y="2157"/>
                </a:lnTo>
                <a:lnTo>
                  <a:pt x="930" y="2160"/>
                </a:lnTo>
                <a:lnTo>
                  <a:pt x="930" y="2157"/>
                </a:lnTo>
                <a:lnTo>
                  <a:pt x="933" y="2157"/>
                </a:lnTo>
                <a:lnTo>
                  <a:pt x="933" y="2160"/>
                </a:lnTo>
                <a:lnTo>
                  <a:pt x="933" y="2157"/>
                </a:lnTo>
                <a:lnTo>
                  <a:pt x="936" y="2157"/>
                </a:lnTo>
                <a:lnTo>
                  <a:pt x="936" y="2160"/>
                </a:lnTo>
                <a:lnTo>
                  <a:pt x="939" y="2160"/>
                </a:lnTo>
                <a:lnTo>
                  <a:pt x="939" y="2163"/>
                </a:lnTo>
                <a:lnTo>
                  <a:pt x="942" y="2163"/>
                </a:lnTo>
                <a:lnTo>
                  <a:pt x="942" y="2160"/>
                </a:lnTo>
                <a:lnTo>
                  <a:pt x="942" y="2163"/>
                </a:lnTo>
                <a:lnTo>
                  <a:pt x="945" y="2163"/>
                </a:lnTo>
                <a:lnTo>
                  <a:pt x="948" y="2163"/>
                </a:lnTo>
                <a:lnTo>
                  <a:pt x="948" y="2160"/>
                </a:lnTo>
                <a:lnTo>
                  <a:pt x="948" y="2163"/>
                </a:lnTo>
                <a:lnTo>
                  <a:pt x="950" y="2163"/>
                </a:lnTo>
                <a:lnTo>
                  <a:pt x="950" y="2166"/>
                </a:lnTo>
                <a:lnTo>
                  <a:pt x="950" y="2163"/>
                </a:lnTo>
                <a:lnTo>
                  <a:pt x="950" y="2166"/>
                </a:lnTo>
                <a:lnTo>
                  <a:pt x="953" y="2166"/>
                </a:lnTo>
                <a:lnTo>
                  <a:pt x="953" y="2163"/>
                </a:lnTo>
                <a:lnTo>
                  <a:pt x="953" y="2166"/>
                </a:lnTo>
                <a:lnTo>
                  <a:pt x="953" y="2163"/>
                </a:lnTo>
                <a:lnTo>
                  <a:pt x="956" y="2163"/>
                </a:lnTo>
                <a:lnTo>
                  <a:pt x="956" y="2166"/>
                </a:lnTo>
                <a:lnTo>
                  <a:pt x="956" y="2163"/>
                </a:lnTo>
                <a:lnTo>
                  <a:pt x="956" y="2166"/>
                </a:lnTo>
                <a:lnTo>
                  <a:pt x="959" y="2166"/>
                </a:lnTo>
                <a:lnTo>
                  <a:pt x="959" y="2163"/>
                </a:lnTo>
                <a:lnTo>
                  <a:pt x="959" y="2166"/>
                </a:lnTo>
                <a:lnTo>
                  <a:pt x="962" y="2166"/>
                </a:lnTo>
                <a:lnTo>
                  <a:pt x="965" y="2166"/>
                </a:lnTo>
                <a:lnTo>
                  <a:pt x="965" y="2168"/>
                </a:lnTo>
                <a:lnTo>
                  <a:pt x="965" y="2166"/>
                </a:lnTo>
                <a:lnTo>
                  <a:pt x="965" y="2168"/>
                </a:lnTo>
                <a:lnTo>
                  <a:pt x="968" y="2168"/>
                </a:lnTo>
                <a:lnTo>
                  <a:pt x="971" y="2168"/>
                </a:lnTo>
                <a:lnTo>
                  <a:pt x="971" y="2171"/>
                </a:lnTo>
                <a:lnTo>
                  <a:pt x="973" y="2171"/>
                </a:lnTo>
                <a:lnTo>
                  <a:pt x="973" y="2168"/>
                </a:lnTo>
                <a:lnTo>
                  <a:pt x="973" y="2171"/>
                </a:lnTo>
                <a:lnTo>
                  <a:pt x="973" y="2174"/>
                </a:lnTo>
                <a:lnTo>
                  <a:pt x="976" y="2174"/>
                </a:lnTo>
                <a:lnTo>
                  <a:pt x="976" y="2171"/>
                </a:lnTo>
                <a:lnTo>
                  <a:pt x="979" y="2171"/>
                </a:lnTo>
                <a:lnTo>
                  <a:pt x="979" y="2174"/>
                </a:lnTo>
                <a:lnTo>
                  <a:pt x="979" y="2171"/>
                </a:lnTo>
                <a:lnTo>
                  <a:pt x="979" y="2174"/>
                </a:lnTo>
                <a:lnTo>
                  <a:pt x="982" y="2174"/>
                </a:lnTo>
                <a:lnTo>
                  <a:pt x="982" y="2177"/>
                </a:lnTo>
                <a:lnTo>
                  <a:pt x="982" y="2174"/>
                </a:lnTo>
                <a:lnTo>
                  <a:pt x="985" y="2174"/>
                </a:lnTo>
                <a:lnTo>
                  <a:pt x="985" y="2177"/>
                </a:lnTo>
                <a:lnTo>
                  <a:pt x="988" y="2177"/>
                </a:lnTo>
                <a:lnTo>
                  <a:pt x="988" y="2180"/>
                </a:lnTo>
                <a:lnTo>
                  <a:pt x="988" y="2177"/>
                </a:lnTo>
                <a:lnTo>
                  <a:pt x="991" y="2177"/>
                </a:lnTo>
                <a:lnTo>
                  <a:pt x="991" y="2180"/>
                </a:lnTo>
                <a:lnTo>
                  <a:pt x="991" y="2177"/>
                </a:lnTo>
                <a:lnTo>
                  <a:pt x="994" y="2177"/>
                </a:lnTo>
                <a:lnTo>
                  <a:pt x="994" y="2180"/>
                </a:lnTo>
                <a:lnTo>
                  <a:pt x="997" y="2180"/>
                </a:lnTo>
                <a:lnTo>
                  <a:pt x="997" y="2177"/>
                </a:lnTo>
                <a:lnTo>
                  <a:pt x="997" y="2180"/>
                </a:lnTo>
                <a:lnTo>
                  <a:pt x="999" y="2180"/>
                </a:lnTo>
                <a:lnTo>
                  <a:pt x="1002" y="2180"/>
                </a:lnTo>
                <a:lnTo>
                  <a:pt x="1005" y="2180"/>
                </a:lnTo>
                <a:lnTo>
                  <a:pt x="1005" y="2177"/>
                </a:lnTo>
                <a:lnTo>
                  <a:pt x="1005" y="2180"/>
                </a:lnTo>
                <a:lnTo>
                  <a:pt x="1008" y="2180"/>
                </a:lnTo>
                <a:lnTo>
                  <a:pt x="1008" y="2177"/>
                </a:lnTo>
                <a:lnTo>
                  <a:pt x="1008" y="2174"/>
                </a:lnTo>
                <a:lnTo>
                  <a:pt x="1008" y="2171"/>
                </a:lnTo>
                <a:lnTo>
                  <a:pt x="1011" y="2171"/>
                </a:lnTo>
                <a:lnTo>
                  <a:pt x="1011" y="2168"/>
                </a:lnTo>
                <a:lnTo>
                  <a:pt x="1011" y="2160"/>
                </a:lnTo>
                <a:lnTo>
                  <a:pt x="1011" y="2157"/>
                </a:lnTo>
                <a:lnTo>
                  <a:pt x="1011" y="2145"/>
                </a:lnTo>
                <a:lnTo>
                  <a:pt x="1011" y="2137"/>
                </a:lnTo>
                <a:lnTo>
                  <a:pt x="1014" y="2137"/>
                </a:lnTo>
                <a:lnTo>
                  <a:pt x="1014" y="2119"/>
                </a:lnTo>
                <a:lnTo>
                  <a:pt x="1014" y="2102"/>
                </a:lnTo>
                <a:lnTo>
                  <a:pt x="1014" y="2076"/>
                </a:lnTo>
                <a:lnTo>
                  <a:pt x="1014" y="2047"/>
                </a:lnTo>
                <a:lnTo>
                  <a:pt x="1017" y="2047"/>
                </a:lnTo>
                <a:lnTo>
                  <a:pt x="1017" y="2010"/>
                </a:lnTo>
                <a:lnTo>
                  <a:pt x="1017" y="1967"/>
                </a:lnTo>
                <a:lnTo>
                  <a:pt x="1017" y="1912"/>
                </a:lnTo>
                <a:lnTo>
                  <a:pt x="1017" y="1855"/>
                </a:lnTo>
                <a:lnTo>
                  <a:pt x="1017" y="1785"/>
                </a:lnTo>
                <a:lnTo>
                  <a:pt x="1020" y="1785"/>
                </a:lnTo>
                <a:lnTo>
                  <a:pt x="1020" y="1713"/>
                </a:lnTo>
                <a:lnTo>
                  <a:pt x="1020" y="1624"/>
                </a:lnTo>
                <a:lnTo>
                  <a:pt x="1020" y="1526"/>
                </a:lnTo>
                <a:lnTo>
                  <a:pt x="1020" y="1428"/>
                </a:lnTo>
                <a:lnTo>
                  <a:pt x="1022" y="1428"/>
                </a:lnTo>
                <a:lnTo>
                  <a:pt x="1022" y="1319"/>
                </a:lnTo>
                <a:lnTo>
                  <a:pt x="1022" y="1207"/>
                </a:lnTo>
                <a:lnTo>
                  <a:pt x="1022" y="1086"/>
                </a:lnTo>
                <a:lnTo>
                  <a:pt x="1022" y="971"/>
                </a:lnTo>
                <a:lnTo>
                  <a:pt x="1022" y="852"/>
                </a:lnTo>
                <a:lnTo>
                  <a:pt x="1025" y="852"/>
                </a:lnTo>
                <a:lnTo>
                  <a:pt x="1025" y="734"/>
                </a:lnTo>
                <a:lnTo>
                  <a:pt x="1025" y="622"/>
                </a:lnTo>
                <a:lnTo>
                  <a:pt x="1025" y="501"/>
                </a:lnTo>
                <a:lnTo>
                  <a:pt x="1025" y="409"/>
                </a:lnTo>
                <a:lnTo>
                  <a:pt x="1028" y="409"/>
                </a:lnTo>
                <a:lnTo>
                  <a:pt x="1028" y="311"/>
                </a:lnTo>
                <a:lnTo>
                  <a:pt x="1028" y="219"/>
                </a:lnTo>
                <a:lnTo>
                  <a:pt x="1028" y="144"/>
                </a:lnTo>
                <a:lnTo>
                  <a:pt x="1028" y="81"/>
                </a:lnTo>
                <a:lnTo>
                  <a:pt x="1031" y="81"/>
                </a:lnTo>
                <a:lnTo>
                  <a:pt x="1031" y="32"/>
                </a:lnTo>
                <a:lnTo>
                  <a:pt x="1031" y="15"/>
                </a:lnTo>
                <a:lnTo>
                  <a:pt x="1031" y="0"/>
                </a:lnTo>
                <a:lnTo>
                  <a:pt x="1031" y="15"/>
                </a:lnTo>
                <a:lnTo>
                  <a:pt x="1031" y="49"/>
                </a:lnTo>
                <a:lnTo>
                  <a:pt x="1034" y="49"/>
                </a:lnTo>
                <a:lnTo>
                  <a:pt x="1034" y="107"/>
                </a:lnTo>
                <a:lnTo>
                  <a:pt x="1034" y="190"/>
                </a:lnTo>
                <a:lnTo>
                  <a:pt x="1034" y="291"/>
                </a:lnTo>
                <a:lnTo>
                  <a:pt x="1034" y="403"/>
                </a:lnTo>
                <a:lnTo>
                  <a:pt x="1037" y="403"/>
                </a:lnTo>
                <a:lnTo>
                  <a:pt x="1037" y="533"/>
                </a:lnTo>
                <a:lnTo>
                  <a:pt x="1037" y="671"/>
                </a:lnTo>
                <a:lnTo>
                  <a:pt x="1037" y="812"/>
                </a:lnTo>
                <a:lnTo>
                  <a:pt x="1037" y="962"/>
                </a:lnTo>
                <a:lnTo>
                  <a:pt x="1037" y="1109"/>
                </a:lnTo>
                <a:lnTo>
                  <a:pt x="1040" y="1109"/>
                </a:lnTo>
                <a:lnTo>
                  <a:pt x="1040" y="1250"/>
                </a:lnTo>
                <a:lnTo>
                  <a:pt x="1040" y="1388"/>
                </a:lnTo>
                <a:lnTo>
                  <a:pt x="1040" y="1515"/>
                </a:lnTo>
                <a:lnTo>
                  <a:pt x="1040" y="1621"/>
                </a:lnTo>
                <a:lnTo>
                  <a:pt x="1043" y="1621"/>
                </a:lnTo>
                <a:lnTo>
                  <a:pt x="1043" y="1722"/>
                </a:lnTo>
                <a:lnTo>
                  <a:pt x="1043" y="1808"/>
                </a:lnTo>
                <a:lnTo>
                  <a:pt x="1043" y="1889"/>
                </a:lnTo>
                <a:lnTo>
                  <a:pt x="1043" y="1947"/>
                </a:lnTo>
                <a:lnTo>
                  <a:pt x="1043" y="2001"/>
                </a:lnTo>
                <a:lnTo>
                  <a:pt x="1045" y="2001"/>
                </a:lnTo>
                <a:lnTo>
                  <a:pt x="1045" y="2045"/>
                </a:lnTo>
                <a:lnTo>
                  <a:pt x="1045" y="2082"/>
                </a:lnTo>
                <a:lnTo>
                  <a:pt x="1045" y="2111"/>
                </a:lnTo>
                <a:lnTo>
                  <a:pt x="1045" y="2128"/>
                </a:lnTo>
                <a:lnTo>
                  <a:pt x="1048" y="2128"/>
                </a:lnTo>
                <a:lnTo>
                  <a:pt x="1048" y="2145"/>
                </a:lnTo>
                <a:lnTo>
                  <a:pt x="1048" y="2160"/>
                </a:lnTo>
                <a:lnTo>
                  <a:pt x="1048" y="2168"/>
                </a:lnTo>
                <a:lnTo>
                  <a:pt x="1048" y="2177"/>
                </a:lnTo>
                <a:lnTo>
                  <a:pt x="1048" y="2183"/>
                </a:lnTo>
                <a:lnTo>
                  <a:pt x="1051" y="2183"/>
                </a:lnTo>
                <a:lnTo>
                  <a:pt x="1051" y="2189"/>
                </a:lnTo>
                <a:lnTo>
                  <a:pt x="1051" y="2191"/>
                </a:lnTo>
                <a:lnTo>
                  <a:pt x="1051" y="2194"/>
                </a:lnTo>
                <a:lnTo>
                  <a:pt x="1054" y="2194"/>
                </a:lnTo>
                <a:lnTo>
                  <a:pt x="1054" y="2197"/>
                </a:lnTo>
                <a:lnTo>
                  <a:pt x="1057" y="2197"/>
                </a:lnTo>
                <a:lnTo>
                  <a:pt x="1057" y="2200"/>
                </a:lnTo>
                <a:lnTo>
                  <a:pt x="1057" y="2197"/>
                </a:lnTo>
                <a:lnTo>
                  <a:pt x="1057" y="2200"/>
                </a:lnTo>
                <a:lnTo>
                  <a:pt x="1060" y="2200"/>
                </a:lnTo>
                <a:lnTo>
                  <a:pt x="1060" y="2197"/>
                </a:lnTo>
                <a:lnTo>
                  <a:pt x="1060" y="2200"/>
                </a:lnTo>
                <a:lnTo>
                  <a:pt x="1060" y="2203"/>
                </a:lnTo>
                <a:lnTo>
                  <a:pt x="1063" y="2203"/>
                </a:lnTo>
                <a:lnTo>
                  <a:pt x="1063" y="2200"/>
                </a:lnTo>
                <a:lnTo>
                  <a:pt x="1063" y="2203"/>
                </a:lnTo>
                <a:lnTo>
                  <a:pt x="1066" y="2203"/>
                </a:lnTo>
                <a:lnTo>
                  <a:pt x="1069" y="2203"/>
                </a:lnTo>
                <a:lnTo>
                  <a:pt x="1069" y="2206"/>
                </a:lnTo>
                <a:lnTo>
                  <a:pt x="1069" y="2203"/>
                </a:lnTo>
                <a:lnTo>
                  <a:pt x="1069" y="2206"/>
                </a:lnTo>
                <a:lnTo>
                  <a:pt x="1069" y="2203"/>
                </a:lnTo>
                <a:lnTo>
                  <a:pt x="1071" y="2203"/>
                </a:lnTo>
                <a:lnTo>
                  <a:pt x="1071" y="2206"/>
                </a:lnTo>
                <a:lnTo>
                  <a:pt x="1074" y="2206"/>
                </a:lnTo>
                <a:lnTo>
                  <a:pt x="1074" y="2203"/>
                </a:lnTo>
                <a:lnTo>
                  <a:pt x="1074" y="2206"/>
                </a:lnTo>
                <a:lnTo>
                  <a:pt x="1077" y="2206"/>
                </a:lnTo>
                <a:lnTo>
                  <a:pt x="1077" y="2209"/>
                </a:lnTo>
                <a:lnTo>
                  <a:pt x="1077" y="2206"/>
                </a:lnTo>
                <a:lnTo>
                  <a:pt x="1080" y="2206"/>
                </a:lnTo>
                <a:lnTo>
                  <a:pt x="1080" y="2209"/>
                </a:lnTo>
                <a:lnTo>
                  <a:pt x="1083" y="2209"/>
                </a:lnTo>
                <a:lnTo>
                  <a:pt x="1086" y="2209"/>
                </a:lnTo>
                <a:lnTo>
                  <a:pt x="1086" y="2212"/>
                </a:lnTo>
                <a:lnTo>
                  <a:pt x="1089" y="2212"/>
                </a:lnTo>
                <a:lnTo>
                  <a:pt x="1092" y="2212"/>
                </a:lnTo>
                <a:lnTo>
                  <a:pt x="1094" y="2212"/>
                </a:lnTo>
                <a:lnTo>
                  <a:pt x="1094" y="2215"/>
                </a:lnTo>
                <a:lnTo>
                  <a:pt x="1094" y="2212"/>
                </a:lnTo>
                <a:lnTo>
                  <a:pt x="1097" y="2212"/>
                </a:lnTo>
                <a:lnTo>
                  <a:pt x="1097" y="2215"/>
                </a:lnTo>
                <a:lnTo>
                  <a:pt x="1097" y="2212"/>
                </a:lnTo>
                <a:lnTo>
                  <a:pt x="1100" y="2212"/>
                </a:lnTo>
                <a:lnTo>
                  <a:pt x="1100" y="2215"/>
                </a:lnTo>
                <a:lnTo>
                  <a:pt x="1103" y="2215"/>
                </a:lnTo>
                <a:lnTo>
                  <a:pt x="1106" y="2215"/>
                </a:lnTo>
                <a:lnTo>
                  <a:pt x="1106" y="2217"/>
                </a:lnTo>
                <a:lnTo>
                  <a:pt x="1109" y="2217"/>
                </a:lnTo>
                <a:lnTo>
                  <a:pt x="1109" y="2215"/>
                </a:lnTo>
                <a:lnTo>
                  <a:pt x="1109" y="2217"/>
                </a:lnTo>
                <a:lnTo>
                  <a:pt x="1109" y="2215"/>
                </a:lnTo>
                <a:lnTo>
                  <a:pt x="1112" y="2215"/>
                </a:lnTo>
                <a:lnTo>
                  <a:pt x="1112" y="2217"/>
                </a:lnTo>
                <a:lnTo>
                  <a:pt x="1112" y="2215"/>
                </a:lnTo>
                <a:lnTo>
                  <a:pt x="1112" y="2217"/>
                </a:lnTo>
                <a:lnTo>
                  <a:pt x="1115" y="2217"/>
                </a:lnTo>
                <a:lnTo>
                  <a:pt x="1115" y="2220"/>
                </a:lnTo>
                <a:lnTo>
                  <a:pt x="1117" y="2220"/>
                </a:lnTo>
                <a:lnTo>
                  <a:pt x="1117" y="2217"/>
                </a:lnTo>
                <a:lnTo>
                  <a:pt x="1117" y="2220"/>
                </a:lnTo>
                <a:lnTo>
                  <a:pt x="1117" y="2217"/>
                </a:lnTo>
                <a:lnTo>
                  <a:pt x="1120" y="2217"/>
                </a:lnTo>
                <a:lnTo>
                  <a:pt x="1120" y="2220"/>
                </a:lnTo>
                <a:lnTo>
                  <a:pt x="1123" y="2220"/>
                </a:lnTo>
                <a:lnTo>
                  <a:pt x="1123" y="2217"/>
                </a:lnTo>
                <a:lnTo>
                  <a:pt x="1126" y="2217"/>
                </a:lnTo>
                <a:lnTo>
                  <a:pt x="1126" y="2220"/>
                </a:lnTo>
                <a:lnTo>
                  <a:pt x="1129" y="2220"/>
                </a:lnTo>
                <a:lnTo>
                  <a:pt x="1129" y="2223"/>
                </a:lnTo>
                <a:lnTo>
                  <a:pt x="1132" y="2223"/>
                </a:lnTo>
                <a:lnTo>
                  <a:pt x="1132" y="2220"/>
                </a:lnTo>
                <a:lnTo>
                  <a:pt x="1135" y="2220"/>
                </a:lnTo>
                <a:lnTo>
                  <a:pt x="1135" y="2223"/>
                </a:lnTo>
                <a:lnTo>
                  <a:pt x="1135" y="2220"/>
                </a:lnTo>
                <a:lnTo>
                  <a:pt x="1138" y="2220"/>
                </a:lnTo>
                <a:lnTo>
                  <a:pt x="1138" y="2223"/>
                </a:lnTo>
                <a:lnTo>
                  <a:pt x="1138" y="2220"/>
                </a:lnTo>
                <a:lnTo>
                  <a:pt x="1138" y="2223"/>
                </a:lnTo>
                <a:lnTo>
                  <a:pt x="1141" y="2223"/>
                </a:lnTo>
                <a:lnTo>
                  <a:pt x="1141" y="2220"/>
                </a:lnTo>
                <a:lnTo>
                  <a:pt x="1141" y="2223"/>
                </a:lnTo>
                <a:lnTo>
                  <a:pt x="1141" y="2220"/>
                </a:lnTo>
                <a:lnTo>
                  <a:pt x="1141" y="2217"/>
                </a:lnTo>
                <a:lnTo>
                  <a:pt x="1143" y="2217"/>
                </a:lnTo>
                <a:lnTo>
                  <a:pt x="1143" y="2220"/>
                </a:lnTo>
                <a:lnTo>
                  <a:pt x="1143" y="2223"/>
                </a:lnTo>
                <a:lnTo>
                  <a:pt x="1143" y="2220"/>
                </a:lnTo>
                <a:lnTo>
                  <a:pt x="1143" y="2217"/>
                </a:lnTo>
                <a:lnTo>
                  <a:pt x="1146" y="2217"/>
                </a:lnTo>
                <a:lnTo>
                  <a:pt x="1146" y="2215"/>
                </a:lnTo>
                <a:lnTo>
                  <a:pt x="1146" y="2212"/>
                </a:lnTo>
                <a:lnTo>
                  <a:pt x="1146" y="2209"/>
                </a:lnTo>
                <a:lnTo>
                  <a:pt x="1146" y="2206"/>
                </a:lnTo>
                <a:lnTo>
                  <a:pt x="1149" y="2206"/>
                </a:lnTo>
                <a:lnTo>
                  <a:pt x="1149" y="2200"/>
                </a:lnTo>
                <a:lnTo>
                  <a:pt x="1149" y="2194"/>
                </a:lnTo>
                <a:lnTo>
                  <a:pt x="1149" y="2189"/>
                </a:lnTo>
                <a:lnTo>
                  <a:pt x="1149" y="2177"/>
                </a:lnTo>
                <a:lnTo>
                  <a:pt x="1152" y="2177"/>
                </a:lnTo>
                <a:lnTo>
                  <a:pt x="1152" y="2166"/>
                </a:lnTo>
                <a:lnTo>
                  <a:pt x="1152" y="2151"/>
                </a:lnTo>
                <a:lnTo>
                  <a:pt x="1152" y="2137"/>
                </a:lnTo>
                <a:lnTo>
                  <a:pt x="1152" y="2117"/>
                </a:lnTo>
                <a:lnTo>
                  <a:pt x="1152" y="2099"/>
                </a:lnTo>
                <a:lnTo>
                  <a:pt x="1155" y="2099"/>
                </a:lnTo>
                <a:lnTo>
                  <a:pt x="1155" y="2076"/>
                </a:lnTo>
                <a:lnTo>
                  <a:pt x="1155" y="2053"/>
                </a:lnTo>
                <a:lnTo>
                  <a:pt x="1155" y="2030"/>
                </a:lnTo>
                <a:lnTo>
                  <a:pt x="1155" y="2007"/>
                </a:lnTo>
                <a:lnTo>
                  <a:pt x="1158" y="2007"/>
                </a:lnTo>
                <a:lnTo>
                  <a:pt x="1158" y="1984"/>
                </a:lnTo>
                <a:lnTo>
                  <a:pt x="1158" y="1958"/>
                </a:lnTo>
                <a:lnTo>
                  <a:pt x="1158" y="1935"/>
                </a:lnTo>
                <a:lnTo>
                  <a:pt x="1158" y="1921"/>
                </a:lnTo>
                <a:lnTo>
                  <a:pt x="1158" y="1904"/>
                </a:lnTo>
                <a:lnTo>
                  <a:pt x="1161" y="1904"/>
                </a:lnTo>
                <a:lnTo>
                  <a:pt x="1161" y="1889"/>
                </a:lnTo>
                <a:lnTo>
                  <a:pt x="1161" y="1883"/>
                </a:lnTo>
                <a:lnTo>
                  <a:pt x="1161" y="1875"/>
                </a:lnTo>
                <a:lnTo>
                  <a:pt x="1161" y="1878"/>
                </a:lnTo>
                <a:lnTo>
                  <a:pt x="1164" y="1878"/>
                </a:lnTo>
                <a:lnTo>
                  <a:pt x="1164" y="1883"/>
                </a:lnTo>
                <a:lnTo>
                  <a:pt x="1164" y="1892"/>
                </a:lnTo>
                <a:lnTo>
                  <a:pt x="1164" y="1909"/>
                </a:lnTo>
                <a:lnTo>
                  <a:pt x="1164" y="1924"/>
                </a:lnTo>
                <a:lnTo>
                  <a:pt x="1166" y="1924"/>
                </a:lnTo>
                <a:lnTo>
                  <a:pt x="1166" y="1944"/>
                </a:lnTo>
                <a:lnTo>
                  <a:pt x="1166" y="1967"/>
                </a:lnTo>
                <a:lnTo>
                  <a:pt x="1166" y="1990"/>
                </a:lnTo>
                <a:lnTo>
                  <a:pt x="1166" y="2016"/>
                </a:lnTo>
                <a:lnTo>
                  <a:pt x="1166" y="2036"/>
                </a:lnTo>
                <a:lnTo>
                  <a:pt x="1169" y="2036"/>
                </a:lnTo>
                <a:lnTo>
                  <a:pt x="1169" y="2062"/>
                </a:lnTo>
                <a:lnTo>
                  <a:pt x="1169" y="2082"/>
                </a:lnTo>
                <a:lnTo>
                  <a:pt x="1169" y="2105"/>
                </a:lnTo>
                <a:lnTo>
                  <a:pt x="1169" y="2122"/>
                </a:lnTo>
                <a:lnTo>
                  <a:pt x="1172" y="2122"/>
                </a:lnTo>
                <a:lnTo>
                  <a:pt x="1172" y="2140"/>
                </a:lnTo>
                <a:lnTo>
                  <a:pt x="1172" y="2154"/>
                </a:lnTo>
                <a:lnTo>
                  <a:pt x="1172" y="2163"/>
                </a:lnTo>
                <a:lnTo>
                  <a:pt x="1172" y="2177"/>
                </a:lnTo>
                <a:lnTo>
                  <a:pt x="1172" y="2183"/>
                </a:lnTo>
                <a:lnTo>
                  <a:pt x="1175" y="2183"/>
                </a:lnTo>
                <a:lnTo>
                  <a:pt x="1175" y="2189"/>
                </a:lnTo>
                <a:lnTo>
                  <a:pt x="1175" y="2194"/>
                </a:lnTo>
                <a:lnTo>
                  <a:pt x="1175" y="2200"/>
                </a:lnTo>
                <a:lnTo>
                  <a:pt x="1178" y="2200"/>
                </a:lnTo>
                <a:lnTo>
                  <a:pt x="1178" y="2197"/>
                </a:lnTo>
                <a:lnTo>
                  <a:pt x="1178" y="2194"/>
                </a:lnTo>
                <a:lnTo>
                  <a:pt x="1181" y="2194"/>
                </a:lnTo>
                <a:lnTo>
                  <a:pt x="1181" y="2189"/>
                </a:lnTo>
                <a:lnTo>
                  <a:pt x="1181" y="2186"/>
                </a:lnTo>
                <a:lnTo>
                  <a:pt x="1184" y="2186"/>
                </a:lnTo>
                <a:lnTo>
                  <a:pt x="1184" y="2183"/>
                </a:lnTo>
                <a:lnTo>
                  <a:pt x="1187" y="2183"/>
                </a:lnTo>
                <a:lnTo>
                  <a:pt x="1187" y="2186"/>
                </a:lnTo>
                <a:lnTo>
                  <a:pt x="1187" y="2189"/>
                </a:lnTo>
                <a:lnTo>
                  <a:pt x="1187" y="2194"/>
                </a:lnTo>
                <a:lnTo>
                  <a:pt x="1187" y="2197"/>
                </a:lnTo>
                <a:lnTo>
                  <a:pt x="1189" y="2197"/>
                </a:lnTo>
                <a:lnTo>
                  <a:pt x="1189" y="2203"/>
                </a:lnTo>
                <a:lnTo>
                  <a:pt x="1189" y="2206"/>
                </a:lnTo>
                <a:lnTo>
                  <a:pt x="1189" y="2212"/>
                </a:lnTo>
                <a:lnTo>
                  <a:pt x="1189" y="2217"/>
                </a:lnTo>
                <a:lnTo>
                  <a:pt x="1192" y="2217"/>
                </a:lnTo>
                <a:lnTo>
                  <a:pt x="1192" y="2223"/>
                </a:lnTo>
                <a:lnTo>
                  <a:pt x="1192" y="2226"/>
                </a:lnTo>
                <a:lnTo>
                  <a:pt x="1192" y="2229"/>
                </a:lnTo>
                <a:lnTo>
                  <a:pt x="1192" y="2235"/>
                </a:lnTo>
                <a:lnTo>
                  <a:pt x="1192" y="2238"/>
                </a:lnTo>
                <a:lnTo>
                  <a:pt x="1195" y="2238"/>
                </a:lnTo>
                <a:lnTo>
                  <a:pt x="1195" y="2243"/>
                </a:lnTo>
                <a:lnTo>
                  <a:pt x="1195" y="2246"/>
                </a:lnTo>
                <a:lnTo>
                  <a:pt x="1195" y="2249"/>
                </a:lnTo>
                <a:lnTo>
                  <a:pt x="1198" y="2249"/>
                </a:lnTo>
                <a:lnTo>
                  <a:pt x="1198" y="2252"/>
                </a:lnTo>
                <a:lnTo>
                  <a:pt x="1198" y="2255"/>
                </a:lnTo>
                <a:lnTo>
                  <a:pt x="1201" y="2255"/>
                </a:lnTo>
                <a:lnTo>
                  <a:pt x="1201" y="2258"/>
                </a:lnTo>
                <a:lnTo>
                  <a:pt x="1204" y="2258"/>
                </a:lnTo>
                <a:lnTo>
                  <a:pt x="1207" y="2258"/>
                </a:lnTo>
                <a:lnTo>
                  <a:pt x="1210" y="2258"/>
                </a:lnTo>
                <a:lnTo>
                  <a:pt x="1210" y="2261"/>
                </a:lnTo>
                <a:lnTo>
                  <a:pt x="1210" y="2258"/>
                </a:lnTo>
                <a:lnTo>
                  <a:pt x="1210" y="2261"/>
                </a:lnTo>
                <a:lnTo>
                  <a:pt x="1212" y="2261"/>
                </a:lnTo>
                <a:lnTo>
                  <a:pt x="1212" y="2258"/>
                </a:lnTo>
                <a:lnTo>
                  <a:pt x="1212" y="2261"/>
                </a:lnTo>
                <a:lnTo>
                  <a:pt x="1212" y="2258"/>
                </a:lnTo>
                <a:lnTo>
                  <a:pt x="1212" y="2261"/>
                </a:lnTo>
                <a:lnTo>
                  <a:pt x="1215" y="2261"/>
                </a:lnTo>
                <a:lnTo>
                  <a:pt x="1215" y="2258"/>
                </a:lnTo>
                <a:lnTo>
                  <a:pt x="1215" y="2261"/>
                </a:lnTo>
                <a:lnTo>
                  <a:pt x="1218" y="2261"/>
                </a:lnTo>
                <a:lnTo>
                  <a:pt x="1218" y="2258"/>
                </a:lnTo>
                <a:lnTo>
                  <a:pt x="1218" y="2261"/>
                </a:lnTo>
                <a:lnTo>
                  <a:pt x="1221" y="2261"/>
                </a:lnTo>
                <a:lnTo>
                  <a:pt x="1221" y="2258"/>
                </a:lnTo>
                <a:lnTo>
                  <a:pt x="1221" y="2261"/>
                </a:lnTo>
                <a:lnTo>
                  <a:pt x="1221" y="2258"/>
                </a:lnTo>
                <a:lnTo>
                  <a:pt x="1224" y="2258"/>
                </a:lnTo>
                <a:lnTo>
                  <a:pt x="1224" y="2261"/>
                </a:lnTo>
                <a:lnTo>
                  <a:pt x="1227" y="2261"/>
                </a:lnTo>
                <a:lnTo>
                  <a:pt x="1230" y="2261"/>
                </a:lnTo>
                <a:lnTo>
                  <a:pt x="1233" y="2261"/>
                </a:lnTo>
                <a:lnTo>
                  <a:pt x="1236" y="2261"/>
                </a:lnTo>
                <a:lnTo>
                  <a:pt x="1238" y="2261"/>
                </a:lnTo>
                <a:lnTo>
                  <a:pt x="1241" y="2261"/>
                </a:lnTo>
                <a:lnTo>
                  <a:pt x="1244" y="2261"/>
                </a:lnTo>
                <a:lnTo>
                  <a:pt x="1247" y="2261"/>
                </a:lnTo>
                <a:lnTo>
                  <a:pt x="1250" y="2261"/>
                </a:lnTo>
                <a:lnTo>
                  <a:pt x="1250" y="2263"/>
                </a:lnTo>
                <a:lnTo>
                  <a:pt x="1250" y="2261"/>
                </a:lnTo>
                <a:lnTo>
                  <a:pt x="1253" y="2261"/>
                </a:lnTo>
                <a:lnTo>
                  <a:pt x="1256" y="2261"/>
                </a:lnTo>
                <a:lnTo>
                  <a:pt x="1259" y="2261"/>
                </a:lnTo>
                <a:lnTo>
                  <a:pt x="1261" y="2261"/>
                </a:lnTo>
                <a:lnTo>
                  <a:pt x="1261" y="2263"/>
                </a:lnTo>
                <a:lnTo>
                  <a:pt x="1261" y="2261"/>
                </a:lnTo>
                <a:lnTo>
                  <a:pt x="1264" y="2261"/>
                </a:lnTo>
                <a:lnTo>
                  <a:pt x="1264" y="2263"/>
                </a:lnTo>
                <a:lnTo>
                  <a:pt x="1264" y="2261"/>
                </a:lnTo>
                <a:lnTo>
                  <a:pt x="1267" y="2261"/>
                </a:lnTo>
                <a:lnTo>
                  <a:pt x="1267" y="2263"/>
                </a:lnTo>
                <a:lnTo>
                  <a:pt x="1267" y="2261"/>
                </a:lnTo>
                <a:lnTo>
                  <a:pt x="1267" y="2263"/>
                </a:lnTo>
                <a:lnTo>
                  <a:pt x="1270" y="2263"/>
                </a:lnTo>
                <a:lnTo>
                  <a:pt x="1270" y="2261"/>
                </a:lnTo>
                <a:lnTo>
                  <a:pt x="1273" y="2261"/>
                </a:lnTo>
                <a:lnTo>
                  <a:pt x="1276" y="2261"/>
                </a:lnTo>
                <a:lnTo>
                  <a:pt x="1279" y="2261"/>
                </a:lnTo>
                <a:lnTo>
                  <a:pt x="1282" y="2261"/>
                </a:lnTo>
                <a:lnTo>
                  <a:pt x="1282" y="2258"/>
                </a:lnTo>
                <a:lnTo>
                  <a:pt x="1282" y="2261"/>
                </a:lnTo>
                <a:lnTo>
                  <a:pt x="1284" y="2261"/>
                </a:lnTo>
                <a:lnTo>
                  <a:pt x="1284" y="2258"/>
                </a:lnTo>
                <a:lnTo>
                  <a:pt x="1284" y="2261"/>
                </a:lnTo>
                <a:lnTo>
                  <a:pt x="1287" y="2261"/>
                </a:lnTo>
                <a:lnTo>
                  <a:pt x="1287" y="2258"/>
                </a:lnTo>
                <a:lnTo>
                  <a:pt x="1290" y="2258"/>
                </a:lnTo>
                <a:lnTo>
                  <a:pt x="1293" y="2258"/>
                </a:lnTo>
                <a:lnTo>
                  <a:pt x="1293" y="2261"/>
                </a:lnTo>
                <a:lnTo>
                  <a:pt x="1296" y="2261"/>
                </a:lnTo>
                <a:lnTo>
                  <a:pt x="1296" y="2258"/>
                </a:lnTo>
                <a:lnTo>
                  <a:pt x="1296" y="2261"/>
                </a:lnTo>
                <a:lnTo>
                  <a:pt x="1299" y="2261"/>
                </a:lnTo>
                <a:lnTo>
                  <a:pt x="1302" y="2261"/>
                </a:lnTo>
                <a:lnTo>
                  <a:pt x="1302" y="2263"/>
                </a:lnTo>
                <a:lnTo>
                  <a:pt x="1305" y="2263"/>
                </a:lnTo>
                <a:lnTo>
                  <a:pt x="1305" y="2261"/>
                </a:lnTo>
                <a:lnTo>
                  <a:pt x="1305" y="2263"/>
                </a:lnTo>
                <a:lnTo>
                  <a:pt x="1308" y="2263"/>
                </a:lnTo>
                <a:lnTo>
                  <a:pt x="1310" y="2263"/>
                </a:lnTo>
                <a:lnTo>
                  <a:pt x="1310" y="2266"/>
                </a:lnTo>
                <a:lnTo>
                  <a:pt x="1310" y="2263"/>
                </a:lnTo>
                <a:lnTo>
                  <a:pt x="1313" y="2263"/>
                </a:lnTo>
                <a:lnTo>
                  <a:pt x="1313" y="2266"/>
                </a:lnTo>
                <a:lnTo>
                  <a:pt x="1313" y="2263"/>
                </a:lnTo>
                <a:lnTo>
                  <a:pt x="1313" y="2266"/>
                </a:lnTo>
                <a:lnTo>
                  <a:pt x="1316" y="2266"/>
                </a:lnTo>
                <a:lnTo>
                  <a:pt x="1316" y="2263"/>
                </a:lnTo>
                <a:lnTo>
                  <a:pt x="1316" y="2266"/>
                </a:lnTo>
                <a:lnTo>
                  <a:pt x="1319" y="2266"/>
                </a:lnTo>
                <a:lnTo>
                  <a:pt x="1319" y="2263"/>
                </a:lnTo>
                <a:lnTo>
                  <a:pt x="1322" y="2263"/>
                </a:lnTo>
                <a:lnTo>
                  <a:pt x="1322" y="2266"/>
                </a:lnTo>
                <a:lnTo>
                  <a:pt x="1322" y="2263"/>
                </a:lnTo>
                <a:lnTo>
                  <a:pt x="1322" y="2266"/>
                </a:lnTo>
                <a:lnTo>
                  <a:pt x="1325" y="2266"/>
                </a:lnTo>
                <a:lnTo>
                  <a:pt x="1325" y="2263"/>
                </a:lnTo>
                <a:lnTo>
                  <a:pt x="1325" y="2266"/>
                </a:lnTo>
                <a:lnTo>
                  <a:pt x="1325" y="2263"/>
                </a:lnTo>
                <a:lnTo>
                  <a:pt x="1328" y="2263"/>
                </a:lnTo>
                <a:lnTo>
                  <a:pt x="1328" y="2266"/>
                </a:lnTo>
                <a:lnTo>
                  <a:pt x="1328" y="2263"/>
                </a:lnTo>
                <a:lnTo>
                  <a:pt x="1328" y="2266"/>
                </a:lnTo>
                <a:lnTo>
                  <a:pt x="1331" y="2266"/>
                </a:lnTo>
                <a:lnTo>
                  <a:pt x="1331" y="2263"/>
                </a:lnTo>
                <a:lnTo>
                  <a:pt x="1331" y="2266"/>
                </a:lnTo>
                <a:lnTo>
                  <a:pt x="1333" y="2266"/>
                </a:lnTo>
                <a:lnTo>
                  <a:pt x="1336" y="2266"/>
                </a:lnTo>
                <a:lnTo>
                  <a:pt x="1339" y="2266"/>
                </a:lnTo>
                <a:lnTo>
                  <a:pt x="1342" y="2266"/>
                </a:lnTo>
                <a:lnTo>
                  <a:pt x="1345" y="2266"/>
                </a:lnTo>
                <a:lnTo>
                  <a:pt x="1348" y="2266"/>
                </a:lnTo>
                <a:lnTo>
                  <a:pt x="1351" y="2266"/>
                </a:lnTo>
                <a:lnTo>
                  <a:pt x="1354" y="2266"/>
                </a:lnTo>
                <a:lnTo>
                  <a:pt x="1356" y="2266"/>
                </a:lnTo>
                <a:lnTo>
                  <a:pt x="1359" y="2266"/>
                </a:lnTo>
                <a:lnTo>
                  <a:pt x="1359" y="2269"/>
                </a:lnTo>
                <a:lnTo>
                  <a:pt x="1359" y="2266"/>
                </a:lnTo>
                <a:lnTo>
                  <a:pt x="1362" y="2266"/>
                </a:lnTo>
                <a:lnTo>
                  <a:pt x="1365" y="2266"/>
                </a:lnTo>
                <a:lnTo>
                  <a:pt x="1365" y="2269"/>
                </a:lnTo>
                <a:lnTo>
                  <a:pt x="1365" y="2266"/>
                </a:lnTo>
                <a:lnTo>
                  <a:pt x="1368" y="2266"/>
                </a:lnTo>
                <a:lnTo>
                  <a:pt x="1371" y="2266"/>
                </a:lnTo>
                <a:lnTo>
                  <a:pt x="1371" y="2269"/>
                </a:lnTo>
                <a:lnTo>
                  <a:pt x="1374" y="2269"/>
                </a:lnTo>
                <a:lnTo>
                  <a:pt x="1374" y="2266"/>
                </a:lnTo>
                <a:lnTo>
                  <a:pt x="1374" y="2269"/>
                </a:lnTo>
                <a:lnTo>
                  <a:pt x="1377" y="2269"/>
                </a:lnTo>
                <a:lnTo>
                  <a:pt x="1377" y="2266"/>
                </a:lnTo>
                <a:lnTo>
                  <a:pt x="1379" y="2266"/>
                </a:lnTo>
                <a:lnTo>
                  <a:pt x="1379" y="2269"/>
                </a:lnTo>
                <a:lnTo>
                  <a:pt x="1382" y="2269"/>
                </a:lnTo>
                <a:lnTo>
                  <a:pt x="1382" y="2266"/>
                </a:lnTo>
                <a:lnTo>
                  <a:pt x="1382" y="2269"/>
                </a:lnTo>
                <a:lnTo>
                  <a:pt x="1382" y="2266"/>
                </a:lnTo>
                <a:lnTo>
                  <a:pt x="1385" y="2266"/>
                </a:lnTo>
                <a:lnTo>
                  <a:pt x="1385" y="2269"/>
                </a:lnTo>
                <a:lnTo>
                  <a:pt x="1385" y="2266"/>
                </a:lnTo>
                <a:lnTo>
                  <a:pt x="1385" y="2269"/>
                </a:lnTo>
                <a:lnTo>
                  <a:pt x="1388" y="2269"/>
                </a:lnTo>
                <a:lnTo>
                  <a:pt x="1388" y="2266"/>
                </a:lnTo>
                <a:lnTo>
                  <a:pt x="1388" y="2269"/>
                </a:lnTo>
                <a:lnTo>
                  <a:pt x="1391" y="2269"/>
                </a:lnTo>
                <a:lnTo>
                  <a:pt x="1391" y="2266"/>
                </a:lnTo>
                <a:lnTo>
                  <a:pt x="1391" y="2269"/>
                </a:lnTo>
                <a:lnTo>
                  <a:pt x="1394" y="2269"/>
                </a:lnTo>
                <a:lnTo>
                  <a:pt x="1397" y="2269"/>
                </a:lnTo>
                <a:lnTo>
                  <a:pt x="1400" y="2269"/>
                </a:lnTo>
                <a:lnTo>
                  <a:pt x="1403" y="2269"/>
                </a:lnTo>
                <a:lnTo>
                  <a:pt x="1405" y="2269"/>
                </a:lnTo>
                <a:lnTo>
                  <a:pt x="1408" y="2269"/>
                </a:lnTo>
                <a:lnTo>
                  <a:pt x="1411" y="2269"/>
                </a:lnTo>
                <a:lnTo>
                  <a:pt x="1414" y="2269"/>
                </a:lnTo>
                <a:lnTo>
                  <a:pt x="1417" y="2269"/>
                </a:lnTo>
                <a:lnTo>
                  <a:pt x="1420" y="2269"/>
                </a:lnTo>
                <a:lnTo>
                  <a:pt x="1423" y="2269"/>
                </a:lnTo>
                <a:lnTo>
                  <a:pt x="1426" y="2269"/>
                </a:lnTo>
                <a:lnTo>
                  <a:pt x="1426" y="2272"/>
                </a:lnTo>
                <a:lnTo>
                  <a:pt x="1426" y="2269"/>
                </a:lnTo>
                <a:lnTo>
                  <a:pt x="1428" y="2269"/>
                </a:lnTo>
                <a:lnTo>
                  <a:pt x="1431" y="2269"/>
                </a:lnTo>
                <a:lnTo>
                  <a:pt x="1434" y="2269"/>
                </a:lnTo>
                <a:lnTo>
                  <a:pt x="1434" y="2272"/>
                </a:lnTo>
                <a:lnTo>
                  <a:pt x="1434" y="2269"/>
                </a:lnTo>
                <a:lnTo>
                  <a:pt x="1437" y="2269"/>
                </a:lnTo>
                <a:lnTo>
                  <a:pt x="1437" y="2272"/>
                </a:lnTo>
                <a:lnTo>
                  <a:pt x="1440" y="2272"/>
                </a:lnTo>
                <a:lnTo>
                  <a:pt x="1440" y="2269"/>
                </a:lnTo>
                <a:lnTo>
                  <a:pt x="1440" y="2272"/>
                </a:lnTo>
                <a:lnTo>
                  <a:pt x="1443" y="2272"/>
                </a:lnTo>
                <a:lnTo>
                  <a:pt x="1443" y="2269"/>
                </a:lnTo>
                <a:lnTo>
                  <a:pt x="1443" y="2272"/>
                </a:lnTo>
                <a:lnTo>
                  <a:pt x="1443" y="2269"/>
                </a:lnTo>
                <a:lnTo>
                  <a:pt x="1446" y="2269"/>
                </a:lnTo>
                <a:lnTo>
                  <a:pt x="1446" y="2272"/>
                </a:lnTo>
                <a:lnTo>
                  <a:pt x="1449" y="2272"/>
                </a:lnTo>
                <a:lnTo>
                  <a:pt x="1449" y="2269"/>
                </a:lnTo>
                <a:lnTo>
                  <a:pt x="1449" y="2272"/>
                </a:lnTo>
                <a:lnTo>
                  <a:pt x="1449" y="2269"/>
                </a:lnTo>
                <a:lnTo>
                  <a:pt x="1451" y="2269"/>
                </a:lnTo>
                <a:lnTo>
                  <a:pt x="1451" y="2272"/>
                </a:lnTo>
                <a:lnTo>
                  <a:pt x="1451" y="2269"/>
                </a:lnTo>
                <a:lnTo>
                  <a:pt x="1451" y="2272"/>
                </a:lnTo>
                <a:lnTo>
                  <a:pt x="1454" y="2272"/>
                </a:lnTo>
                <a:lnTo>
                  <a:pt x="1454" y="2269"/>
                </a:lnTo>
                <a:lnTo>
                  <a:pt x="1457" y="2269"/>
                </a:lnTo>
                <a:lnTo>
                  <a:pt x="1460" y="2269"/>
                </a:lnTo>
                <a:lnTo>
                  <a:pt x="1460" y="2272"/>
                </a:lnTo>
                <a:lnTo>
                  <a:pt x="1460" y="2269"/>
                </a:lnTo>
                <a:lnTo>
                  <a:pt x="1463" y="2269"/>
                </a:lnTo>
                <a:lnTo>
                  <a:pt x="1463" y="2272"/>
                </a:lnTo>
                <a:lnTo>
                  <a:pt x="1463" y="2269"/>
                </a:lnTo>
                <a:lnTo>
                  <a:pt x="1466" y="2269"/>
                </a:lnTo>
                <a:lnTo>
                  <a:pt x="1466" y="2272"/>
                </a:lnTo>
                <a:lnTo>
                  <a:pt x="1469" y="2272"/>
                </a:lnTo>
                <a:lnTo>
                  <a:pt x="1472" y="2272"/>
                </a:lnTo>
                <a:lnTo>
                  <a:pt x="1475" y="2272"/>
                </a:lnTo>
                <a:lnTo>
                  <a:pt x="1477" y="2272"/>
                </a:lnTo>
                <a:lnTo>
                  <a:pt x="1480" y="2272"/>
                </a:lnTo>
                <a:lnTo>
                  <a:pt x="1483" y="2272"/>
                </a:lnTo>
                <a:lnTo>
                  <a:pt x="1486" y="2272"/>
                </a:lnTo>
                <a:lnTo>
                  <a:pt x="1489" y="2272"/>
                </a:lnTo>
                <a:lnTo>
                  <a:pt x="1492" y="2272"/>
                </a:lnTo>
                <a:lnTo>
                  <a:pt x="1495" y="2272"/>
                </a:lnTo>
                <a:lnTo>
                  <a:pt x="1498" y="2272"/>
                </a:lnTo>
                <a:lnTo>
                  <a:pt x="1500" y="2272"/>
                </a:lnTo>
                <a:lnTo>
                  <a:pt x="1503" y="2272"/>
                </a:lnTo>
                <a:lnTo>
                  <a:pt x="1503" y="2275"/>
                </a:lnTo>
                <a:lnTo>
                  <a:pt x="1503" y="2272"/>
                </a:lnTo>
                <a:lnTo>
                  <a:pt x="1506" y="2272"/>
                </a:lnTo>
                <a:lnTo>
                  <a:pt x="1506" y="2275"/>
                </a:lnTo>
                <a:lnTo>
                  <a:pt x="1509" y="2275"/>
                </a:lnTo>
                <a:lnTo>
                  <a:pt x="1509" y="2272"/>
                </a:lnTo>
                <a:lnTo>
                  <a:pt x="1509" y="2275"/>
                </a:lnTo>
                <a:lnTo>
                  <a:pt x="1512" y="2275"/>
                </a:lnTo>
                <a:lnTo>
                  <a:pt x="1512" y="2272"/>
                </a:lnTo>
                <a:lnTo>
                  <a:pt x="1512" y="2275"/>
                </a:lnTo>
                <a:lnTo>
                  <a:pt x="1515" y="2275"/>
                </a:lnTo>
                <a:lnTo>
                  <a:pt x="1515" y="2272"/>
                </a:lnTo>
                <a:lnTo>
                  <a:pt x="1515" y="2275"/>
                </a:lnTo>
                <a:lnTo>
                  <a:pt x="1518" y="2275"/>
                </a:lnTo>
                <a:lnTo>
                  <a:pt x="1518" y="2272"/>
                </a:lnTo>
                <a:lnTo>
                  <a:pt x="1518" y="2275"/>
                </a:lnTo>
                <a:lnTo>
                  <a:pt x="1521" y="2275"/>
                </a:lnTo>
                <a:lnTo>
                  <a:pt x="1523" y="2275"/>
                </a:lnTo>
                <a:lnTo>
                  <a:pt x="1523" y="2272"/>
                </a:lnTo>
                <a:lnTo>
                  <a:pt x="1523" y="2275"/>
                </a:lnTo>
                <a:lnTo>
                  <a:pt x="1526" y="2275"/>
                </a:lnTo>
                <a:lnTo>
                  <a:pt x="1529" y="2275"/>
                </a:lnTo>
                <a:lnTo>
                  <a:pt x="1529" y="2272"/>
                </a:lnTo>
                <a:lnTo>
                  <a:pt x="1529" y="2275"/>
                </a:lnTo>
                <a:lnTo>
                  <a:pt x="1532" y="2275"/>
                </a:lnTo>
                <a:lnTo>
                  <a:pt x="1532" y="2272"/>
                </a:lnTo>
                <a:lnTo>
                  <a:pt x="1532" y="2275"/>
                </a:lnTo>
                <a:lnTo>
                  <a:pt x="1535" y="2275"/>
                </a:lnTo>
                <a:lnTo>
                  <a:pt x="1535" y="2272"/>
                </a:lnTo>
                <a:lnTo>
                  <a:pt x="1538" y="2272"/>
                </a:lnTo>
                <a:lnTo>
                  <a:pt x="1538" y="2275"/>
                </a:lnTo>
                <a:lnTo>
                  <a:pt x="1541" y="2275"/>
                </a:lnTo>
                <a:lnTo>
                  <a:pt x="1544" y="2275"/>
                </a:lnTo>
                <a:lnTo>
                  <a:pt x="1547" y="2275"/>
                </a:lnTo>
                <a:lnTo>
                  <a:pt x="1549" y="2275"/>
                </a:lnTo>
                <a:lnTo>
                  <a:pt x="1552" y="2275"/>
                </a:lnTo>
                <a:lnTo>
                  <a:pt x="1555" y="2275"/>
                </a:lnTo>
                <a:lnTo>
                  <a:pt x="1558" y="2275"/>
                </a:lnTo>
                <a:lnTo>
                  <a:pt x="1561" y="2275"/>
                </a:lnTo>
                <a:lnTo>
                  <a:pt x="1564" y="2275"/>
                </a:lnTo>
                <a:lnTo>
                  <a:pt x="1567" y="2275"/>
                </a:lnTo>
                <a:lnTo>
                  <a:pt x="1570" y="2275"/>
                </a:lnTo>
                <a:lnTo>
                  <a:pt x="1572" y="2275"/>
                </a:lnTo>
                <a:lnTo>
                  <a:pt x="1575" y="2275"/>
                </a:lnTo>
                <a:lnTo>
                  <a:pt x="1578" y="2275"/>
                </a:lnTo>
                <a:lnTo>
                  <a:pt x="1581" y="2275"/>
                </a:lnTo>
                <a:lnTo>
                  <a:pt x="1584" y="2275"/>
                </a:lnTo>
                <a:lnTo>
                  <a:pt x="1584" y="2278"/>
                </a:lnTo>
                <a:lnTo>
                  <a:pt x="1587" y="2278"/>
                </a:lnTo>
                <a:lnTo>
                  <a:pt x="1587" y="2275"/>
                </a:lnTo>
                <a:lnTo>
                  <a:pt x="1587" y="2278"/>
                </a:lnTo>
                <a:lnTo>
                  <a:pt x="1587" y="2275"/>
                </a:lnTo>
                <a:lnTo>
                  <a:pt x="1590" y="2275"/>
                </a:lnTo>
                <a:lnTo>
                  <a:pt x="1590" y="2278"/>
                </a:lnTo>
                <a:lnTo>
                  <a:pt x="1590" y="2275"/>
                </a:lnTo>
                <a:lnTo>
                  <a:pt x="1590" y="2278"/>
                </a:lnTo>
                <a:lnTo>
                  <a:pt x="1590" y="2275"/>
                </a:lnTo>
                <a:lnTo>
                  <a:pt x="1593" y="2275"/>
                </a:lnTo>
                <a:lnTo>
                  <a:pt x="1593" y="2278"/>
                </a:lnTo>
                <a:lnTo>
                  <a:pt x="1593" y="2275"/>
                </a:lnTo>
                <a:lnTo>
                  <a:pt x="1595" y="2275"/>
                </a:lnTo>
                <a:lnTo>
                  <a:pt x="1595" y="2278"/>
                </a:lnTo>
                <a:lnTo>
                  <a:pt x="1598" y="2278"/>
                </a:lnTo>
                <a:lnTo>
                  <a:pt x="1601" y="2278"/>
                </a:lnTo>
                <a:lnTo>
                  <a:pt x="1601" y="2275"/>
                </a:lnTo>
                <a:lnTo>
                  <a:pt x="1604" y="2275"/>
                </a:lnTo>
                <a:lnTo>
                  <a:pt x="1604" y="2278"/>
                </a:lnTo>
                <a:lnTo>
                  <a:pt x="1607" y="2278"/>
                </a:lnTo>
                <a:lnTo>
                  <a:pt x="1607" y="2275"/>
                </a:lnTo>
                <a:lnTo>
                  <a:pt x="1607" y="2278"/>
                </a:lnTo>
                <a:lnTo>
                  <a:pt x="1610" y="2278"/>
                </a:lnTo>
                <a:lnTo>
                  <a:pt x="1613" y="2278"/>
                </a:lnTo>
                <a:lnTo>
                  <a:pt x="1613" y="2275"/>
                </a:lnTo>
                <a:lnTo>
                  <a:pt x="1613" y="2278"/>
                </a:lnTo>
                <a:lnTo>
                  <a:pt x="1616" y="2278"/>
                </a:lnTo>
                <a:lnTo>
                  <a:pt x="1618" y="2278"/>
                </a:lnTo>
                <a:lnTo>
                  <a:pt x="1621" y="2278"/>
                </a:lnTo>
                <a:lnTo>
                  <a:pt x="1621" y="2275"/>
                </a:lnTo>
                <a:lnTo>
                  <a:pt x="1621" y="2278"/>
                </a:lnTo>
                <a:lnTo>
                  <a:pt x="1624" y="2278"/>
                </a:lnTo>
                <a:lnTo>
                  <a:pt x="1627" y="2278"/>
                </a:lnTo>
                <a:lnTo>
                  <a:pt x="1630" y="2278"/>
                </a:lnTo>
                <a:lnTo>
                  <a:pt x="1633" y="2278"/>
                </a:lnTo>
                <a:lnTo>
                  <a:pt x="1636" y="2278"/>
                </a:lnTo>
                <a:lnTo>
                  <a:pt x="1639" y="2278"/>
                </a:lnTo>
                <a:lnTo>
                  <a:pt x="1642" y="2278"/>
                </a:lnTo>
                <a:lnTo>
                  <a:pt x="1644" y="2278"/>
                </a:lnTo>
                <a:lnTo>
                  <a:pt x="1647" y="2278"/>
                </a:lnTo>
                <a:lnTo>
                  <a:pt x="1650" y="2278"/>
                </a:lnTo>
                <a:lnTo>
                  <a:pt x="1653" y="2278"/>
                </a:lnTo>
                <a:lnTo>
                  <a:pt x="1656" y="2278"/>
                </a:lnTo>
                <a:lnTo>
                  <a:pt x="1659" y="2278"/>
                </a:lnTo>
                <a:lnTo>
                  <a:pt x="1662" y="2278"/>
                </a:lnTo>
                <a:lnTo>
                  <a:pt x="1665" y="2278"/>
                </a:lnTo>
                <a:lnTo>
                  <a:pt x="1667" y="2278"/>
                </a:lnTo>
                <a:lnTo>
                  <a:pt x="1670" y="2278"/>
                </a:lnTo>
                <a:lnTo>
                  <a:pt x="1673" y="2278"/>
                </a:lnTo>
                <a:lnTo>
                  <a:pt x="1676" y="2278"/>
                </a:lnTo>
                <a:lnTo>
                  <a:pt x="1676" y="2281"/>
                </a:lnTo>
                <a:lnTo>
                  <a:pt x="1679" y="2281"/>
                </a:lnTo>
                <a:lnTo>
                  <a:pt x="1679" y="2278"/>
                </a:lnTo>
                <a:lnTo>
                  <a:pt x="1682" y="2278"/>
                </a:lnTo>
                <a:lnTo>
                  <a:pt x="1682" y="2281"/>
                </a:lnTo>
                <a:lnTo>
                  <a:pt x="1682" y="2278"/>
                </a:lnTo>
                <a:lnTo>
                  <a:pt x="1685" y="2278"/>
                </a:lnTo>
                <a:lnTo>
                  <a:pt x="1685" y="2281"/>
                </a:lnTo>
                <a:lnTo>
                  <a:pt x="1685" y="2278"/>
                </a:lnTo>
                <a:lnTo>
                  <a:pt x="1688" y="2278"/>
                </a:lnTo>
                <a:lnTo>
                  <a:pt x="1688" y="2281"/>
                </a:lnTo>
                <a:lnTo>
                  <a:pt x="1688" y="2278"/>
                </a:lnTo>
                <a:lnTo>
                  <a:pt x="1688" y="2281"/>
                </a:lnTo>
                <a:lnTo>
                  <a:pt x="1688" y="2278"/>
                </a:lnTo>
                <a:lnTo>
                  <a:pt x="1690" y="2278"/>
                </a:lnTo>
                <a:lnTo>
                  <a:pt x="1690" y="2281"/>
                </a:lnTo>
                <a:lnTo>
                  <a:pt x="1693" y="2281"/>
                </a:lnTo>
                <a:lnTo>
                  <a:pt x="1693" y="2278"/>
                </a:lnTo>
                <a:lnTo>
                  <a:pt x="1693" y="2281"/>
                </a:lnTo>
                <a:lnTo>
                  <a:pt x="1696" y="2281"/>
                </a:lnTo>
                <a:lnTo>
                  <a:pt x="1696" y="2278"/>
                </a:lnTo>
                <a:lnTo>
                  <a:pt x="1696" y="2281"/>
                </a:lnTo>
                <a:lnTo>
                  <a:pt x="1699" y="2281"/>
                </a:lnTo>
                <a:lnTo>
                  <a:pt x="1699" y="2278"/>
                </a:lnTo>
                <a:lnTo>
                  <a:pt x="1702" y="2278"/>
                </a:lnTo>
                <a:lnTo>
                  <a:pt x="1702" y="2281"/>
                </a:lnTo>
                <a:lnTo>
                  <a:pt x="1705" y="2281"/>
                </a:lnTo>
                <a:lnTo>
                  <a:pt x="1708" y="2281"/>
                </a:lnTo>
                <a:lnTo>
                  <a:pt x="1711" y="2281"/>
                </a:lnTo>
                <a:lnTo>
                  <a:pt x="1714" y="2281"/>
                </a:lnTo>
                <a:lnTo>
                  <a:pt x="1716" y="2281"/>
                </a:lnTo>
                <a:lnTo>
                  <a:pt x="1719" y="2281"/>
                </a:lnTo>
                <a:lnTo>
                  <a:pt x="1722" y="2281"/>
                </a:lnTo>
                <a:lnTo>
                  <a:pt x="1725" y="2281"/>
                </a:lnTo>
                <a:lnTo>
                  <a:pt x="1728" y="2281"/>
                </a:lnTo>
                <a:lnTo>
                  <a:pt x="1731" y="2281"/>
                </a:lnTo>
                <a:lnTo>
                  <a:pt x="1734" y="2281"/>
                </a:lnTo>
                <a:lnTo>
                  <a:pt x="1737" y="2281"/>
                </a:lnTo>
                <a:lnTo>
                  <a:pt x="1739" y="2281"/>
                </a:lnTo>
                <a:lnTo>
                  <a:pt x="1742" y="2281"/>
                </a:lnTo>
                <a:lnTo>
                  <a:pt x="1745" y="2281"/>
                </a:lnTo>
                <a:lnTo>
                  <a:pt x="1748" y="2281"/>
                </a:lnTo>
                <a:lnTo>
                  <a:pt x="1751" y="2281"/>
                </a:lnTo>
                <a:lnTo>
                  <a:pt x="1754" y="2281"/>
                </a:lnTo>
                <a:lnTo>
                  <a:pt x="1757" y="2281"/>
                </a:lnTo>
                <a:lnTo>
                  <a:pt x="1760" y="2281"/>
                </a:lnTo>
                <a:lnTo>
                  <a:pt x="1762" y="2281"/>
                </a:lnTo>
                <a:lnTo>
                  <a:pt x="1765" y="2281"/>
                </a:lnTo>
                <a:lnTo>
                  <a:pt x="1768" y="2281"/>
                </a:lnTo>
                <a:lnTo>
                  <a:pt x="1771" y="2281"/>
                </a:lnTo>
                <a:lnTo>
                  <a:pt x="1774" y="2281"/>
                </a:lnTo>
                <a:lnTo>
                  <a:pt x="1777" y="2281"/>
                </a:lnTo>
                <a:lnTo>
                  <a:pt x="1780" y="2281"/>
                </a:lnTo>
                <a:lnTo>
                  <a:pt x="1783" y="2281"/>
                </a:lnTo>
                <a:lnTo>
                  <a:pt x="1783" y="2284"/>
                </a:lnTo>
                <a:lnTo>
                  <a:pt x="1783" y="2281"/>
                </a:lnTo>
                <a:lnTo>
                  <a:pt x="1785" y="2281"/>
                </a:lnTo>
                <a:lnTo>
                  <a:pt x="1785" y="2284"/>
                </a:lnTo>
                <a:lnTo>
                  <a:pt x="1785" y="2281"/>
                </a:lnTo>
                <a:lnTo>
                  <a:pt x="1788" y="2281"/>
                </a:lnTo>
                <a:lnTo>
                  <a:pt x="1788" y="2284"/>
                </a:lnTo>
                <a:lnTo>
                  <a:pt x="1791" y="2284"/>
                </a:lnTo>
                <a:lnTo>
                  <a:pt x="1791" y="2281"/>
                </a:lnTo>
                <a:lnTo>
                  <a:pt x="1794" y="2281"/>
                </a:lnTo>
                <a:lnTo>
                  <a:pt x="1794" y="2284"/>
                </a:lnTo>
                <a:lnTo>
                  <a:pt x="1794" y="2281"/>
                </a:lnTo>
                <a:lnTo>
                  <a:pt x="1797" y="2281"/>
                </a:lnTo>
                <a:lnTo>
                  <a:pt x="1797" y="2284"/>
                </a:lnTo>
                <a:lnTo>
                  <a:pt x="1797" y="2281"/>
                </a:lnTo>
                <a:lnTo>
                  <a:pt x="1797" y="2284"/>
                </a:lnTo>
                <a:lnTo>
                  <a:pt x="1800" y="2284"/>
                </a:lnTo>
                <a:lnTo>
                  <a:pt x="1800" y="2281"/>
                </a:lnTo>
                <a:lnTo>
                  <a:pt x="1800" y="2284"/>
                </a:lnTo>
                <a:lnTo>
                  <a:pt x="1803" y="2284"/>
                </a:lnTo>
                <a:lnTo>
                  <a:pt x="1806" y="2284"/>
                </a:lnTo>
                <a:lnTo>
                  <a:pt x="1806" y="2281"/>
                </a:lnTo>
                <a:lnTo>
                  <a:pt x="1806" y="2284"/>
                </a:lnTo>
                <a:lnTo>
                  <a:pt x="1806" y="2281"/>
                </a:lnTo>
                <a:lnTo>
                  <a:pt x="1806" y="2284"/>
                </a:lnTo>
                <a:lnTo>
                  <a:pt x="1809" y="2284"/>
                </a:lnTo>
                <a:lnTo>
                  <a:pt x="1809" y="2281"/>
                </a:lnTo>
                <a:lnTo>
                  <a:pt x="1811" y="2281"/>
                </a:lnTo>
                <a:lnTo>
                  <a:pt x="1811" y="2284"/>
                </a:lnTo>
                <a:lnTo>
                  <a:pt x="1811" y="2281"/>
                </a:lnTo>
                <a:lnTo>
                  <a:pt x="1814" y="2281"/>
                </a:lnTo>
                <a:lnTo>
                  <a:pt x="1814" y="2284"/>
                </a:lnTo>
                <a:lnTo>
                  <a:pt x="1814" y="2281"/>
                </a:lnTo>
                <a:lnTo>
                  <a:pt x="1814" y="2284"/>
                </a:lnTo>
                <a:lnTo>
                  <a:pt x="1817" y="2284"/>
                </a:lnTo>
                <a:lnTo>
                  <a:pt x="1820" y="2284"/>
                </a:lnTo>
                <a:lnTo>
                  <a:pt x="1823" y="2284"/>
                </a:lnTo>
                <a:lnTo>
                  <a:pt x="1826" y="2284"/>
                </a:lnTo>
                <a:lnTo>
                  <a:pt x="1829" y="2284"/>
                </a:lnTo>
                <a:lnTo>
                  <a:pt x="1832" y="2284"/>
                </a:lnTo>
                <a:lnTo>
                  <a:pt x="1834" y="2284"/>
                </a:lnTo>
                <a:lnTo>
                  <a:pt x="1837" y="2284"/>
                </a:lnTo>
                <a:lnTo>
                  <a:pt x="1840" y="2284"/>
                </a:lnTo>
                <a:lnTo>
                  <a:pt x="1843" y="2284"/>
                </a:lnTo>
                <a:lnTo>
                  <a:pt x="1846" y="2284"/>
                </a:lnTo>
                <a:lnTo>
                  <a:pt x="1849" y="2284"/>
                </a:lnTo>
                <a:lnTo>
                  <a:pt x="1852" y="2284"/>
                </a:lnTo>
                <a:lnTo>
                  <a:pt x="1855" y="2284"/>
                </a:lnTo>
                <a:lnTo>
                  <a:pt x="1857" y="2284"/>
                </a:lnTo>
                <a:lnTo>
                  <a:pt x="1860" y="2284"/>
                </a:lnTo>
                <a:lnTo>
                  <a:pt x="1863" y="2284"/>
                </a:lnTo>
                <a:lnTo>
                  <a:pt x="1866" y="2284"/>
                </a:lnTo>
                <a:lnTo>
                  <a:pt x="1869" y="2284"/>
                </a:lnTo>
                <a:lnTo>
                  <a:pt x="1872" y="2284"/>
                </a:lnTo>
                <a:lnTo>
                  <a:pt x="1875" y="2284"/>
                </a:lnTo>
                <a:lnTo>
                  <a:pt x="1878" y="2284"/>
                </a:lnTo>
                <a:lnTo>
                  <a:pt x="1881" y="2284"/>
                </a:lnTo>
                <a:lnTo>
                  <a:pt x="1883" y="2284"/>
                </a:lnTo>
                <a:lnTo>
                  <a:pt x="1886" y="2284"/>
                </a:lnTo>
                <a:lnTo>
                  <a:pt x="1889" y="2284"/>
                </a:lnTo>
                <a:lnTo>
                  <a:pt x="1892" y="2284"/>
                </a:lnTo>
                <a:lnTo>
                  <a:pt x="1895" y="2284"/>
                </a:lnTo>
                <a:lnTo>
                  <a:pt x="1898" y="2284"/>
                </a:lnTo>
                <a:lnTo>
                  <a:pt x="1901" y="2284"/>
                </a:lnTo>
                <a:lnTo>
                  <a:pt x="1904" y="2284"/>
                </a:lnTo>
                <a:lnTo>
                  <a:pt x="1906" y="2284"/>
                </a:lnTo>
                <a:lnTo>
                  <a:pt x="1906" y="2287"/>
                </a:lnTo>
                <a:lnTo>
                  <a:pt x="1909" y="2287"/>
                </a:lnTo>
                <a:lnTo>
                  <a:pt x="1909" y="2284"/>
                </a:lnTo>
                <a:lnTo>
                  <a:pt x="1909" y="2287"/>
                </a:lnTo>
                <a:lnTo>
                  <a:pt x="1912" y="2287"/>
                </a:lnTo>
                <a:lnTo>
                  <a:pt x="1912" y="2284"/>
                </a:lnTo>
                <a:lnTo>
                  <a:pt x="1912" y="2287"/>
                </a:lnTo>
                <a:lnTo>
                  <a:pt x="1915" y="2287"/>
                </a:lnTo>
                <a:lnTo>
                  <a:pt x="1915" y="2284"/>
                </a:lnTo>
                <a:lnTo>
                  <a:pt x="1918" y="2284"/>
                </a:lnTo>
                <a:lnTo>
                  <a:pt x="1918" y="2287"/>
                </a:lnTo>
                <a:lnTo>
                  <a:pt x="1918" y="2284"/>
                </a:lnTo>
                <a:lnTo>
                  <a:pt x="1918" y="2287"/>
                </a:lnTo>
                <a:lnTo>
                  <a:pt x="1921" y="2287"/>
                </a:lnTo>
                <a:lnTo>
                  <a:pt x="1921" y="2284"/>
                </a:lnTo>
                <a:lnTo>
                  <a:pt x="1921" y="2287"/>
                </a:lnTo>
                <a:lnTo>
                  <a:pt x="1924" y="2287"/>
                </a:lnTo>
                <a:lnTo>
                  <a:pt x="1924" y="2284"/>
                </a:lnTo>
                <a:lnTo>
                  <a:pt x="1927" y="2284"/>
                </a:lnTo>
                <a:lnTo>
                  <a:pt x="1927" y="2287"/>
                </a:lnTo>
                <a:lnTo>
                  <a:pt x="1929" y="2287"/>
                </a:lnTo>
                <a:lnTo>
                  <a:pt x="1929" y="2284"/>
                </a:lnTo>
                <a:lnTo>
                  <a:pt x="1929" y="2287"/>
                </a:lnTo>
                <a:lnTo>
                  <a:pt x="1932" y="2287"/>
                </a:lnTo>
                <a:lnTo>
                  <a:pt x="1932" y="2284"/>
                </a:lnTo>
                <a:lnTo>
                  <a:pt x="1932" y="2287"/>
                </a:lnTo>
                <a:lnTo>
                  <a:pt x="1935" y="2287"/>
                </a:lnTo>
                <a:lnTo>
                  <a:pt x="1935" y="2284"/>
                </a:lnTo>
                <a:lnTo>
                  <a:pt x="1935" y="2287"/>
                </a:lnTo>
                <a:lnTo>
                  <a:pt x="1938" y="2287"/>
                </a:lnTo>
                <a:lnTo>
                  <a:pt x="1941" y="2287"/>
                </a:lnTo>
                <a:lnTo>
                  <a:pt x="1944" y="2287"/>
                </a:lnTo>
                <a:lnTo>
                  <a:pt x="1947" y="2287"/>
                </a:lnTo>
                <a:lnTo>
                  <a:pt x="1950" y="2287"/>
                </a:lnTo>
                <a:lnTo>
                  <a:pt x="1953" y="2287"/>
                </a:lnTo>
                <a:lnTo>
                  <a:pt x="1955" y="2287"/>
                </a:lnTo>
                <a:lnTo>
                  <a:pt x="1958" y="2287"/>
                </a:lnTo>
                <a:lnTo>
                  <a:pt x="1961" y="2287"/>
                </a:lnTo>
                <a:lnTo>
                  <a:pt x="1964" y="2287"/>
                </a:lnTo>
                <a:lnTo>
                  <a:pt x="1967" y="2287"/>
                </a:lnTo>
                <a:lnTo>
                  <a:pt x="1970" y="2287"/>
                </a:lnTo>
                <a:lnTo>
                  <a:pt x="1973" y="2287"/>
                </a:lnTo>
                <a:lnTo>
                  <a:pt x="1976" y="2287"/>
                </a:lnTo>
                <a:lnTo>
                  <a:pt x="1978" y="2287"/>
                </a:lnTo>
                <a:lnTo>
                  <a:pt x="1981" y="2287"/>
                </a:lnTo>
                <a:lnTo>
                  <a:pt x="1984" y="2287"/>
                </a:lnTo>
                <a:lnTo>
                  <a:pt x="1987" y="2287"/>
                </a:lnTo>
                <a:lnTo>
                  <a:pt x="1990" y="2287"/>
                </a:lnTo>
                <a:lnTo>
                  <a:pt x="1993" y="2287"/>
                </a:lnTo>
                <a:lnTo>
                  <a:pt x="1996" y="2287"/>
                </a:lnTo>
                <a:lnTo>
                  <a:pt x="1999" y="2287"/>
                </a:lnTo>
                <a:lnTo>
                  <a:pt x="2001" y="2287"/>
                </a:lnTo>
                <a:lnTo>
                  <a:pt x="2004" y="2287"/>
                </a:lnTo>
                <a:lnTo>
                  <a:pt x="2007" y="2287"/>
                </a:lnTo>
                <a:lnTo>
                  <a:pt x="2010" y="2287"/>
                </a:lnTo>
                <a:lnTo>
                  <a:pt x="2013" y="2287"/>
                </a:lnTo>
                <a:lnTo>
                  <a:pt x="2016" y="2287"/>
                </a:lnTo>
                <a:lnTo>
                  <a:pt x="2019" y="2287"/>
                </a:lnTo>
                <a:lnTo>
                  <a:pt x="2022" y="2287"/>
                </a:lnTo>
                <a:lnTo>
                  <a:pt x="2024" y="2287"/>
                </a:lnTo>
                <a:lnTo>
                  <a:pt x="2027" y="2287"/>
                </a:lnTo>
                <a:lnTo>
                  <a:pt x="2030" y="2287"/>
                </a:lnTo>
                <a:lnTo>
                  <a:pt x="2033" y="2287"/>
                </a:lnTo>
                <a:lnTo>
                  <a:pt x="2036" y="2287"/>
                </a:lnTo>
                <a:lnTo>
                  <a:pt x="2039" y="2287"/>
                </a:lnTo>
                <a:lnTo>
                  <a:pt x="2042" y="2287"/>
                </a:lnTo>
                <a:lnTo>
                  <a:pt x="2045" y="2287"/>
                </a:lnTo>
                <a:lnTo>
                  <a:pt x="2048" y="2287"/>
                </a:lnTo>
                <a:lnTo>
                  <a:pt x="2050" y="2287"/>
                </a:lnTo>
                <a:lnTo>
                  <a:pt x="2050" y="2284"/>
                </a:lnTo>
                <a:lnTo>
                  <a:pt x="2053" y="2284"/>
                </a:lnTo>
                <a:lnTo>
                  <a:pt x="2053" y="2287"/>
                </a:lnTo>
                <a:lnTo>
                  <a:pt x="2053" y="2284"/>
                </a:lnTo>
                <a:lnTo>
                  <a:pt x="2056" y="2284"/>
                </a:lnTo>
                <a:lnTo>
                  <a:pt x="2059" y="2284"/>
                </a:lnTo>
                <a:lnTo>
                  <a:pt x="2062" y="2284"/>
                </a:lnTo>
                <a:lnTo>
                  <a:pt x="2065" y="2284"/>
                </a:lnTo>
                <a:lnTo>
                  <a:pt x="2068" y="2284"/>
                </a:lnTo>
                <a:lnTo>
                  <a:pt x="2071" y="2284"/>
                </a:lnTo>
                <a:lnTo>
                  <a:pt x="2073" y="2284"/>
                </a:lnTo>
                <a:lnTo>
                  <a:pt x="2073" y="2287"/>
                </a:lnTo>
                <a:lnTo>
                  <a:pt x="2073" y="2284"/>
                </a:lnTo>
                <a:lnTo>
                  <a:pt x="2073" y="2287"/>
                </a:lnTo>
                <a:lnTo>
                  <a:pt x="2076" y="2287"/>
                </a:lnTo>
                <a:lnTo>
                  <a:pt x="2079" y="2287"/>
                </a:lnTo>
                <a:lnTo>
                  <a:pt x="2082" y="2287"/>
                </a:lnTo>
                <a:lnTo>
                  <a:pt x="2085" y="2287"/>
                </a:lnTo>
                <a:lnTo>
                  <a:pt x="2088" y="2287"/>
                </a:lnTo>
                <a:lnTo>
                  <a:pt x="2088" y="2289"/>
                </a:lnTo>
                <a:lnTo>
                  <a:pt x="2091" y="2289"/>
                </a:lnTo>
                <a:lnTo>
                  <a:pt x="2091" y="2287"/>
                </a:lnTo>
                <a:lnTo>
                  <a:pt x="2091" y="2289"/>
                </a:lnTo>
                <a:lnTo>
                  <a:pt x="2094" y="2289"/>
                </a:lnTo>
                <a:lnTo>
                  <a:pt x="2094" y="2287"/>
                </a:lnTo>
                <a:lnTo>
                  <a:pt x="2094" y="2289"/>
                </a:lnTo>
                <a:lnTo>
                  <a:pt x="2094" y="2287"/>
                </a:lnTo>
                <a:lnTo>
                  <a:pt x="2096" y="2287"/>
                </a:lnTo>
                <a:lnTo>
                  <a:pt x="2096" y="2289"/>
                </a:lnTo>
                <a:lnTo>
                  <a:pt x="2099" y="2289"/>
                </a:lnTo>
                <a:lnTo>
                  <a:pt x="2099" y="2287"/>
                </a:lnTo>
                <a:lnTo>
                  <a:pt x="2102" y="2287"/>
                </a:lnTo>
                <a:lnTo>
                  <a:pt x="2102" y="2289"/>
                </a:lnTo>
                <a:lnTo>
                  <a:pt x="2102" y="2287"/>
                </a:lnTo>
                <a:lnTo>
                  <a:pt x="2102" y="2289"/>
                </a:lnTo>
                <a:lnTo>
                  <a:pt x="2105" y="2289"/>
                </a:lnTo>
                <a:lnTo>
                  <a:pt x="2108" y="2289"/>
                </a:lnTo>
                <a:lnTo>
                  <a:pt x="2108" y="2287"/>
                </a:lnTo>
                <a:lnTo>
                  <a:pt x="2108" y="2289"/>
                </a:lnTo>
                <a:lnTo>
                  <a:pt x="2111" y="2289"/>
                </a:lnTo>
                <a:lnTo>
                  <a:pt x="2114" y="2289"/>
                </a:lnTo>
                <a:lnTo>
                  <a:pt x="2117" y="2289"/>
                </a:lnTo>
                <a:lnTo>
                  <a:pt x="2120" y="2289"/>
                </a:lnTo>
                <a:lnTo>
                  <a:pt x="2122" y="2289"/>
                </a:lnTo>
                <a:lnTo>
                  <a:pt x="2125" y="2289"/>
                </a:lnTo>
                <a:lnTo>
                  <a:pt x="2128" y="2289"/>
                </a:lnTo>
                <a:lnTo>
                  <a:pt x="2131" y="2289"/>
                </a:lnTo>
                <a:lnTo>
                  <a:pt x="2134" y="2289"/>
                </a:lnTo>
                <a:lnTo>
                  <a:pt x="2137" y="2289"/>
                </a:lnTo>
                <a:lnTo>
                  <a:pt x="2140" y="2289"/>
                </a:lnTo>
                <a:lnTo>
                  <a:pt x="2143" y="2289"/>
                </a:lnTo>
                <a:lnTo>
                  <a:pt x="2145" y="2289"/>
                </a:lnTo>
                <a:lnTo>
                  <a:pt x="2148" y="2289"/>
                </a:lnTo>
                <a:lnTo>
                  <a:pt x="2151" y="2289"/>
                </a:lnTo>
                <a:lnTo>
                  <a:pt x="2154" y="2289"/>
                </a:lnTo>
                <a:lnTo>
                  <a:pt x="2157" y="2289"/>
                </a:lnTo>
                <a:lnTo>
                  <a:pt x="2160" y="2289"/>
                </a:lnTo>
                <a:lnTo>
                  <a:pt x="2163" y="2289"/>
                </a:lnTo>
                <a:lnTo>
                  <a:pt x="2166" y="2289"/>
                </a:lnTo>
                <a:lnTo>
                  <a:pt x="2168" y="2289"/>
                </a:lnTo>
                <a:lnTo>
                  <a:pt x="2171" y="2289"/>
                </a:lnTo>
                <a:lnTo>
                  <a:pt x="2174" y="2289"/>
                </a:lnTo>
                <a:lnTo>
                  <a:pt x="2177" y="2289"/>
                </a:lnTo>
                <a:lnTo>
                  <a:pt x="2180" y="2289"/>
                </a:lnTo>
                <a:lnTo>
                  <a:pt x="2183" y="2289"/>
                </a:lnTo>
                <a:lnTo>
                  <a:pt x="2186" y="2289"/>
                </a:lnTo>
                <a:lnTo>
                  <a:pt x="2186" y="2287"/>
                </a:lnTo>
                <a:lnTo>
                  <a:pt x="2189" y="2287"/>
                </a:lnTo>
                <a:lnTo>
                  <a:pt x="2189" y="2289"/>
                </a:lnTo>
                <a:lnTo>
                  <a:pt x="2189" y="2287"/>
                </a:lnTo>
                <a:lnTo>
                  <a:pt x="2189" y="2289"/>
                </a:lnTo>
                <a:lnTo>
                  <a:pt x="2191" y="2289"/>
                </a:lnTo>
                <a:lnTo>
                  <a:pt x="2194" y="2289"/>
                </a:lnTo>
                <a:lnTo>
                  <a:pt x="2194" y="2287"/>
                </a:lnTo>
                <a:lnTo>
                  <a:pt x="2194" y="2289"/>
                </a:lnTo>
                <a:lnTo>
                  <a:pt x="2194" y="2287"/>
                </a:lnTo>
                <a:lnTo>
                  <a:pt x="2197" y="2287"/>
                </a:lnTo>
                <a:lnTo>
                  <a:pt x="2197" y="2289"/>
                </a:lnTo>
                <a:lnTo>
                  <a:pt x="2200" y="2289"/>
                </a:lnTo>
                <a:lnTo>
                  <a:pt x="2200" y="2287"/>
                </a:lnTo>
                <a:lnTo>
                  <a:pt x="2200" y="2289"/>
                </a:lnTo>
                <a:lnTo>
                  <a:pt x="2203" y="2289"/>
                </a:lnTo>
                <a:lnTo>
                  <a:pt x="2206" y="2289"/>
                </a:lnTo>
                <a:lnTo>
                  <a:pt x="2209" y="2289"/>
                </a:lnTo>
                <a:lnTo>
                  <a:pt x="2212" y="2289"/>
                </a:lnTo>
                <a:lnTo>
                  <a:pt x="2215" y="2289"/>
                </a:lnTo>
                <a:lnTo>
                  <a:pt x="2217" y="2289"/>
                </a:lnTo>
                <a:lnTo>
                  <a:pt x="2220" y="2289"/>
                </a:lnTo>
                <a:lnTo>
                  <a:pt x="2223" y="2289"/>
                </a:lnTo>
                <a:lnTo>
                  <a:pt x="2226" y="2289"/>
                </a:lnTo>
                <a:lnTo>
                  <a:pt x="2229" y="2289"/>
                </a:lnTo>
                <a:lnTo>
                  <a:pt x="2232" y="2289"/>
                </a:lnTo>
                <a:lnTo>
                  <a:pt x="2235" y="2289"/>
                </a:lnTo>
                <a:lnTo>
                  <a:pt x="2238" y="2289"/>
                </a:lnTo>
                <a:lnTo>
                  <a:pt x="2240" y="2289"/>
                </a:lnTo>
                <a:lnTo>
                  <a:pt x="2243" y="2289"/>
                </a:lnTo>
                <a:lnTo>
                  <a:pt x="2246" y="2289"/>
                </a:lnTo>
                <a:lnTo>
                  <a:pt x="2249" y="2289"/>
                </a:lnTo>
                <a:lnTo>
                  <a:pt x="2252" y="2289"/>
                </a:lnTo>
                <a:lnTo>
                  <a:pt x="2255" y="2289"/>
                </a:lnTo>
                <a:lnTo>
                  <a:pt x="2258" y="2289"/>
                </a:lnTo>
                <a:lnTo>
                  <a:pt x="2261" y="2289"/>
                </a:lnTo>
                <a:lnTo>
                  <a:pt x="2263" y="2289"/>
                </a:lnTo>
                <a:lnTo>
                  <a:pt x="2266" y="2289"/>
                </a:lnTo>
                <a:lnTo>
                  <a:pt x="2269" y="2289"/>
                </a:lnTo>
                <a:lnTo>
                  <a:pt x="2272" y="2289"/>
                </a:lnTo>
                <a:lnTo>
                  <a:pt x="2275" y="2289"/>
                </a:lnTo>
                <a:lnTo>
                  <a:pt x="2278" y="2289"/>
                </a:lnTo>
                <a:lnTo>
                  <a:pt x="2281" y="2289"/>
                </a:lnTo>
                <a:lnTo>
                  <a:pt x="2284" y="2289"/>
                </a:lnTo>
                <a:lnTo>
                  <a:pt x="2287" y="2289"/>
                </a:lnTo>
                <a:lnTo>
                  <a:pt x="2289" y="2289"/>
                </a:lnTo>
                <a:lnTo>
                  <a:pt x="2292" y="2289"/>
                </a:lnTo>
                <a:lnTo>
                  <a:pt x="2295" y="2289"/>
                </a:lnTo>
                <a:lnTo>
                  <a:pt x="2298" y="2289"/>
                </a:lnTo>
                <a:lnTo>
                  <a:pt x="2301" y="2289"/>
                </a:lnTo>
                <a:lnTo>
                  <a:pt x="2304" y="2289"/>
                </a:lnTo>
                <a:lnTo>
                  <a:pt x="2307" y="2289"/>
                </a:lnTo>
                <a:lnTo>
                  <a:pt x="2310" y="2289"/>
                </a:lnTo>
                <a:lnTo>
                  <a:pt x="2312" y="2289"/>
                </a:lnTo>
                <a:lnTo>
                  <a:pt x="2315" y="2289"/>
                </a:lnTo>
                <a:lnTo>
                  <a:pt x="2318" y="2289"/>
                </a:lnTo>
                <a:lnTo>
                  <a:pt x="2321" y="2289"/>
                </a:lnTo>
                <a:lnTo>
                  <a:pt x="2324" y="2289"/>
                </a:lnTo>
                <a:lnTo>
                  <a:pt x="2327" y="2289"/>
                </a:lnTo>
                <a:lnTo>
                  <a:pt x="2330" y="2289"/>
                </a:lnTo>
                <a:lnTo>
                  <a:pt x="2333" y="2289"/>
                </a:lnTo>
                <a:lnTo>
                  <a:pt x="2335" y="2289"/>
                </a:lnTo>
                <a:lnTo>
                  <a:pt x="2338" y="2289"/>
                </a:lnTo>
                <a:lnTo>
                  <a:pt x="2341" y="2289"/>
                </a:lnTo>
                <a:lnTo>
                  <a:pt x="2344" y="2289"/>
                </a:lnTo>
                <a:lnTo>
                  <a:pt x="2347" y="2289"/>
                </a:lnTo>
                <a:lnTo>
                  <a:pt x="2350" y="2289"/>
                </a:lnTo>
                <a:lnTo>
                  <a:pt x="2353" y="2289"/>
                </a:lnTo>
                <a:lnTo>
                  <a:pt x="2356" y="2289"/>
                </a:lnTo>
                <a:lnTo>
                  <a:pt x="2359" y="2289"/>
                </a:lnTo>
                <a:lnTo>
                  <a:pt x="2361" y="2289"/>
                </a:lnTo>
                <a:lnTo>
                  <a:pt x="2364" y="2289"/>
                </a:lnTo>
                <a:lnTo>
                  <a:pt x="2367" y="2289"/>
                </a:lnTo>
                <a:lnTo>
                  <a:pt x="2370" y="2289"/>
                </a:lnTo>
                <a:lnTo>
                  <a:pt x="2373" y="2289"/>
                </a:lnTo>
                <a:lnTo>
                  <a:pt x="2373" y="2292"/>
                </a:lnTo>
                <a:lnTo>
                  <a:pt x="2373" y="2289"/>
                </a:lnTo>
                <a:lnTo>
                  <a:pt x="2376" y="2289"/>
                </a:lnTo>
                <a:lnTo>
                  <a:pt x="2376" y="2292"/>
                </a:lnTo>
                <a:lnTo>
                  <a:pt x="2379" y="2292"/>
                </a:lnTo>
                <a:lnTo>
                  <a:pt x="2379" y="2289"/>
                </a:lnTo>
                <a:lnTo>
                  <a:pt x="2379" y="2292"/>
                </a:lnTo>
                <a:lnTo>
                  <a:pt x="2382" y="2292"/>
                </a:lnTo>
                <a:lnTo>
                  <a:pt x="2382" y="2289"/>
                </a:lnTo>
                <a:lnTo>
                  <a:pt x="2382" y="2292"/>
                </a:lnTo>
                <a:lnTo>
                  <a:pt x="2382" y="2289"/>
                </a:lnTo>
                <a:lnTo>
                  <a:pt x="2384" y="2289"/>
                </a:lnTo>
                <a:lnTo>
                  <a:pt x="2384" y="2292"/>
                </a:lnTo>
                <a:lnTo>
                  <a:pt x="2384" y="2289"/>
                </a:lnTo>
                <a:lnTo>
                  <a:pt x="2384" y="2292"/>
                </a:lnTo>
                <a:lnTo>
                  <a:pt x="2387" y="2292"/>
                </a:lnTo>
                <a:lnTo>
                  <a:pt x="2387" y="2289"/>
                </a:lnTo>
                <a:lnTo>
                  <a:pt x="2387" y="2292"/>
                </a:lnTo>
                <a:lnTo>
                  <a:pt x="2390" y="2292"/>
                </a:lnTo>
                <a:lnTo>
                  <a:pt x="2390" y="2289"/>
                </a:lnTo>
                <a:lnTo>
                  <a:pt x="2390" y="2292"/>
                </a:lnTo>
                <a:lnTo>
                  <a:pt x="2390" y="2289"/>
                </a:lnTo>
                <a:lnTo>
                  <a:pt x="2393" y="2289"/>
                </a:lnTo>
                <a:lnTo>
                  <a:pt x="2393" y="2292"/>
                </a:lnTo>
                <a:lnTo>
                  <a:pt x="2393" y="2289"/>
                </a:lnTo>
                <a:lnTo>
                  <a:pt x="2393" y="2292"/>
                </a:lnTo>
                <a:lnTo>
                  <a:pt x="2396" y="2292"/>
                </a:lnTo>
                <a:lnTo>
                  <a:pt x="2396" y="2289"/>
                </a:lnTo>
                <a:lnTo>
                  <a:pt x="2396" y="2292"/>
                </a:lnTo>
                <a:lnTo>
                  <a:pt x="2399" y="2292"/>
                </a:lnTo>
                <a:lnTo>
                  <a:pt x="2402" y="2292"/>
                </a:lnTo>
                <a:lnTo>
                  <a:pt x="2405" y="2292"/>
                </a:lnTo>
                <a:lnTo>
                  <a:pt x="2407" y="2292"/>
                </a:lnTo>
                <a:lnTo>
                  <a:pt x="2410" y="2292"/>
                </a:lnTo>
                <a:lnTo>
                  <a:pt x="2410" y="2289"/>
                </a:lnTo>
                <a:lnTo>
                  <a:pt x="2410" y="2292"/>
                </a:lnTo>
                <a:lnTo>
                  <a:pt x="2413" y="2292"/>
                </a:lnTo>
                <a:lnTo>
                  <a:pt x="2416" y="2292"/>
                </a:lnTo>
                <a:lnTo>
                  <a:pt x="2419" y="2292"/>
                </a:lnTo>
                <a:lnTo>
                  <a:pt x="2422" y="2292"/>
                </a:lnTo>
                <a:lnTo>
                  <a:pt x="2425" y="2292"/>
                </a:lnTo>
                <a:lnTo>
                  <a:pt x="2428" y="2292"/>
                </a:lnTo>
                <a:lnTo>
                  <a:pt x="2430" y="2292"/>
                </a:lnTo>
                <a:lnTo>
                  <a:pt x="2433" y="2292"/>
                </a:lnTo>
                <a:lnTo>
                  <a:pt x="2436" y="2292"/>
                </a:lnTo>
                <a:lnTo>
                  <a:pt x="2439" y="2292"/>
                </a:lnTo>
                <a:lnTo>
                  <a:pt x="2442" y="2292"/>
                </a:lnTo>
                <a:lnTo>
                  <a:pt x="2445" y="2292"/>
                </a:lnTo>
                <a:lnTo>
                  <a:pt x="2448" y="2292"/>
                </a:lnTo>
                <a:lnTo>
                  <a:pt x="2451" y="2292"/>
                </a:lnTo>
                <a:lnTo>
                  <a:pt x="2454" y="2292"/>
                </a:lnTo>
                <a:lnTo>
                  <a:pt x="2456" y="2292"/>
                </a:lnTo>
                <a:lnTo>
                  <a:pt x="2459" y="2292"/>
                </a:lnTo>
                <a:lnTo>
                  <a:pt x="2462" y="2292"/>
                </a:lnTo>
                <a:lnTo>
                  <a:pt x="2465" y="2292"/>
                </a:lnTo>
                <a:lnTo>
                  <a:pt x="2468" y="2292"/>
                </a:lnTo>
                <a:lnTo>
                  <a:pt x="2471" y="2292"/>
                </a:lnTo>
                <a:lnTo>
                  <a:pt x="2474" y="2292"/>
                </a:lnTo>
                <a:lnTo>
                  <a:pt x="2477" y="2292"/>
                </a:lnTo>
                <a:lnTo>
                  <a:pt x="2479" y="2292"/>
                </a:lnTo>
                <a:lnTo>
                  <a:pt x="2482" y="2292"/>
                </a:lnTo>
                <a:lnTo>
                  <a:pt x="2485" y="2292"/>
                </a:lnTo>
                <a:lnTo>
                  <a:pt x="2488" y="2292"/>
                </a:lnTo>
                <a:lnTo>
                  <a:pt x="2491" y="2292"/>
                </a:lnTo>
                <a:lnTo>
                  <a:pt x="2494" y="2292"/>
                </a:lnTo>
                <a:lnTo>
                  <a:pt x="2497" y="2292"/>
                </a:lnTo>
                <a:lnTo>
                  <a:pt x="2500" y="2292"/>
                </a:lnTo>
                <a:lnTo>
                  <a:pt x="2502" y="2292"/>
                </a:lnTo>
                <a:lnTo>
                  <a:pt x="2505" y="2292"/>
                </a:lnTo>
                <a:lnTo>
                  <a:pt x="2508" y="2292"/>
                </a:lnTo>
                <a:lnTo>
                  <a:pt x="2511" y="2292"/>
                </a:lnTo>
                <a:lnTo>
                  <a:pt x="2514" y="2292"/>
                </a:lnTo>
                <a:lnTo>
                  <a:pt x="2517" y="2292"/>
                </a:lnTo>
                <a:lnTo>
                  <a:pt x="2520" y="2292"/>
                </a:lnTo>
                <a:lnTo>
                  <a:pt x="2523" y="2292"/>
                </a:lnTo>
                <a:lnTo>
                  <a:pt x="2526" y="2292"/>
                </a:lnTo>
                <a:lnTo>
                  <a:pt x="2528" y="2292"/>
                </a:lnTo>
                <a:lnTo>
                  <a:pt x="2531" y="2292"/>
                </a:lnTo>
                <a:lnTo>
                  <a:pt x="2534" y="2292"/>
                </a:lnTo>
                <a:lnTo>
                  <a:pt x="2537" y="2292"/>
                </a:lnTo>
                <a:lnTo>
                  <a:pt x="2540" y="2292"/>
                </a:lnTo>
                <a:lnTo>
                  <a:pt x="2543" y="2292"/>
                </a:lnTo>
                <a:lnTo>
                  <a:pt x="2546" y="2292"/>
                </a:lnTo>
                <a:lnTo>
                  <a:pt x="2549" y="2292"/>
                </a:lnTo>
                <a:lnTo>
                  <a:pt x="2551" y="2292"/>
                </a:lnTo>
                <a:lnTo>
                  <a:pt x="2554" y="2292"/>
                </a:lnTo>
                <a:lnTo>
                  <a:pt x="2557" y="2292"/>
                </a:lnTo>
                <a:lnTo>
                  <a:pt x="2560" y="2292"/>
                </a:lnTo>
                <a:lnTo>
                  <a:pt x="2563" y="2292"/>
                </a:lnTo>
                <a:lnTo>
                  <a:pt x="2566" y="2292"/>
                </a:lnTo>
                <a:lnTo>
                  <a:pt x="2569" y="2292"/>
                </a:lnTo>
                <a:lnTo>
                  <a:pt x="2572" y="2292"/>
                </a:lnTo>
                <a:lnTo>
                  <a:pt x="2574" y="2292"/>
                </a:lnTo>
                <a:lnTo>
                  <a:pt x="2577" y="2292"/>
                </a:lnTo>
                <a:lnTo>
                  <a:pt x="2580" y="2292"/>
                </a:lnTo>
                <a:lnTo>
                  <a:pt x="0" y="2292"/>
                </a:lnTo>
                <a:close/>
              </a:path>
            </a:pathLst>
          </a:custGeom>
          <a:solidFill>
            <a:srgbClr val="FF0000"/>
          </a:solidFill>
          <a:ln w="4763">
            <a:solidFill>
              <a:srgbClr val="FF0000"/>
            </a:solidFill>
            <a:prstDash val="solid"/>
            <a:round/>
            <a:headEnd/>
            <a:tailEnd/>
          </a:ln>
        </p:spPr>
        <p:txBody>
          <a:bodyPr/>
          <a:lstStyle/>
          <a:p>
            <a:endParaRPr lang="de-DE"/>
          </a:p>
        </p:txBody>
      </p:sp>
      <p:sp>
        <p:nvSpPr>
          <p:cNvPr id="13" name="Rectangle 402"/>
          <p:cNvSpPr>
            <a:spLocks noChangeArrowheads="1"/>
          </p:cNvSpPr>
          <p:nvPr/>
        </p:nvSpPr>
        <p:spPr bwMode="auto">
          <a:xfrm>
            <a:off x="1054427" y="4448817"/>
            <a:ext cx="385362" cy="184666"/>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rPr>
              <a:t> </a:t>
            </a:r>
            <a:r>
              <a:rPr lang="en-US" sz="1200" dirty="0" err="1" smtClean="0">
                <a:solidFill>
                  <a:srgbClr val="000000"/>
                </a:solidFill>
              </a:rPr>
              <a:t>RhKa</a:t>
            </a:r>
            <a:r>
              <a:rPr lang="en-US" sz="1200" dirty="0" smtClean="0">
                <a:solidFill>
                  <a:srgbClr val="000000"/>
                </a:solidFill>
              </a:rPr>
              <a:t> </a:t>
            </a:r>
            <a:endParaRPr lang="en-US" sz="1200" dirty="0"/>
          </a:p>
        </p:txBody>
      </p:sp>
      <p:sp>
        <p:nvSpPr>
          <p:cNvPr id="14" name="Rectangle 410"/>
          <p:cNvSpPr>
            <a:spLocks noChangeArrowheads="1"/>
          </p:cNvSpPr>
          <p:nvPr/>
        </p:nvSpPr>
        <p:spPr bwMode="auto">
          <a:xfrm>
            <a:off x="484287" y="5246677"/>
            <a:ext cx="396000" cy="1800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dirty="0">
                <a:solidFill>
                  <a:srgbClr val="000000"/>
                </a:solidFill>
              </a:rPr>
              <a:t> Rh-L </a:t>
            </a:r>
            <a:endParaRPr lang="en-US" sz="1200" dirty="0"/>
          </a:p>
        </p:txBody>
      </p:sp>
      <p:sp>
        <p:nvSpPr>
          <p:cNvPr id="15" name="Rectangle 423"/>
          <p:cNvSpPr>
            <a:spLocks noChangeArrowheads="1"/>
          </p:cNvSpPr>
          <p:nvPr/>
        </p:nvSpPr>
        <p:spPr bwMode="auto">
          <a:xfrm>
            <a:off x="1433683" y="5246677"/>
            <a:ext cx="432000" cy="180000"/>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a:solidFill>
                  <a:srgbClr val="000000"/>
                </a:solidFill>
              </a:rPr>
              <a:t> Rh-Kb </a:t>
            </a:r>
            <a:endParaRPr lang="en-US" sz="1200"/>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5" y="4005064"/>
            <a:ext cx="3328809"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38405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740511" cy="584775"/>
          </a:xfrm>
          <a:prstGeom prst="rect">
            <a:avLst/>
          </a:prstGeom>
          <a:noFill/>
        </p:spPr>
        <p:txBody>
          <a:bodyPr wrap="none" rtlCol="0">
            <a:spAutoFit/>
          </a:bodyPr>
          <a:lstStyle/>
          <a:p>
            <a:r>
              <a:rPr lang="fr-FR" sz="3200" b="1" i="1" dirty="0" smtClean="0">
                <a:solidFill>
                  <a:srgbClr val="0070C0"/>
                </a:solidFill>
              </a:rPr>
              <a:t>Micro-fluorescence X</a:t>
            </a:r>
            <a:endParaRPr lang="fr-FR" sz="3200" b="1" i="1" dirty="0">
              <a:solidFill>
                <a:srgbClr val="0070C0"/>
              </a:solidFill>
            </a:endParaRPr>
          </a:p>
        </p:txBody>
      </p:sp>
      <p:pic>
        <p:nvPicPr>
          <p:cNvPr id="12" name="Grafik 10" descr="T:\User\Boehm\von Birgit\Stahlvergleich-EDS-XRF.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90" y="692696"/>
            <a:ext cx="5400000" cy="224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
          <p:cNvSpPr txBox="1">
            <a:spLocks noChangeArrowheads="1"/>
          </p:cNvSpPr>
          <p:nvPr/>
        </p:nvSpPr>
        <p:spPr bwMode="auto">
          <a:xfrm>
            <a:off x="539552" y="2905780"/>
            <a:ext cx="4392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Analyse d'un acier par EDS (bleu) et µ-XRF (rouge)</a:t>
            </a:r>
            <a:endParaRPr lang="fr-FR" sz="1400" i="1" dirty="0">
              <a:solidFill>
                <a:srgbClr val="002060"/>
              </a:solidFill>
              <a:latin typeface="+mn-lt"/>
            </a:endParaRPr>
          </a:p>
        </p:txBody>
      </p:sp>
      <p:sp>
        <p:nvSpPr>
          <p:cNvPr id="14" name="ZoneTexte 1"/>
          <p:cNvSpPr txBox="1">
            <a:spLocks noChangeArrowheads="1"/>
          </p:cNvSpPr>
          <p:nvPr/>
        </p:nvSpPr>
        <p:spPr bwMode="auto">
          <a:xfrm>
            <a:off x="4716714" y="6093296"/>
            <a:ext cx="4392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a:t>
            </a:r>
            <a:r>
              <a:rPr lang="fr-FR" sz="1400" i="1" dirty="0" err="1" smtClean="0">
                <a:solidFill>
                  <a:srgbClr val="002060"/>
                </a:solidFill>
                <a:latin typeface="+mn-lt"/>
              </a:rPr>
              <a:t>Bruker</a:t>
            </a:r>
            <a:r>
              <a:rPr lang="fr-FR" sz="1400" i="1" dirty="0" smtClean="0">
                <a:solidFill>
                  <a:srgbClr val="002060"/>
                </a:solidFill>
                <a:latin typeface="+mn-lt"/>
              </a:rPr>
              <a:t> /Synergie4)</a:t>
            </a:r>
            <a:endParaRPr lang="fr-FR" sz="1400" i="1" dirty="0">
              <a:solidFill>
                <a:srgbClr val="002060"/>
              </a:solidFill>
              <a:latin typeface="+mn-lt"/>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898072"/>
            <a:ext cx="3564000" cy="1834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
          <p:cNvSpPr txBox="1">
            <a:spLocks noChangeArrowheads="1"/>
          </p:cNvSpPr>
          <p:nvPr/>
        </p:nvSpPr>
        <p:spPr bwMode="auto">
          <a:xfrm>
            <a:off x="5652120" y="2905780"/>
            <a:ext cx="33123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Estimation de la limite de détection en EDS (rouge) et µ-XRF (bleu)</a:t>
            </a:r>
            <a:endParaRPr lang="fr-FR" sz="1400" i="1" dirty="0">
              <a:solidFill>
                <a:srgbClr val="002060"/>
              </a:solidFill>
              <a:latin typeface="+mn-lt"/>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4581128"/>
            <a:ext cx="2364705"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3" y="3356992"/>
            <a:ext cx="4549041"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
          <p:cNvSpPr txBox="1">
            <a:spLocks noChangeArrowheads="1"/>
          </p:cNvSpPr>
          <p:nvPr/>
        </p:nvSpPr>
        <p:spPr bwMode="auto">
          <a:xfrm>
            <a:off x="4788024" y="3645024"/>
            <a:ext cx="331236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Profondeur de pénétration des rayons X en µ-XRF</a:t>
            </a:r>
            <a:endParaRPr lang="fr-FR" sz="1400" i="1" dirty="0">
              <a:solidFill>
                <a:srgbClr val="002060"/>
              </a:solidFill>
              <a:latin typeface="+mn-lt"/>
            </a:endParaRPr>
          </a:p>
        </p:txBody>
      </p:sp>
    </p:spTree>
    <p:extLst>
      <p:ext uri="{BB962C8B-B14F-4D97-AF65-F5344CB8AC3E}">
        <p14:creationId xmlns:p14="http://schemas.microsoft.com/office/powerpoint/2010/main" val="899081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3462" y="260648"/>
            <a:ext cx="8669018" cy="1754326"/>
          </a:xfrm>
          <a:prstGeom prst="rect">
            <a:avLst/>
          </a:prstGeom>
          <a:noFill/>
        </p:spPr>
        <p:txBody>
          <a:bodyPr wrap="square" rtlCol="0">
            <a:spAutoFit/>
          </a:bodyPr>
          <a:lstStyle/>
          <a:p>
            <a:pPr algn="just">
              <a:lnSpc>
                <a:spcPct val="150000"/>
              </a:lnSpc>
            </a:pPr>
            <a:r>
              <a:rPr lang="fr-FR" sz="2400" dirty="0" smtClean="0">
                <a:solidFill>
                  <a:srgbClr val="002060"/>
                </a:solidFill>
              </a:rPr>
              <a:t>Tous les MEB - ou presque - sont équipés d'un ou plusieurs détecteurs d'électrons secondaires type </a:t>
            </a:r>
            <a:r>
              <a:rPr lang="fr-FR" sz="2400" dirty="0" err="1" smtClean="0">
                <a:solidFill>
                  <a:srgbClr val="002060"/>
                </a:solidFill>
              </a:rPr>
              <a:t>Everhart</a:t>
            </a:r>
            <a:r>
              <a:rPr lang="fr-FR" sz="2400" dirty="0" smtClean="0">
                <a:solidFill>
                  <a:srgbClr val="002060"/>
                </a:solidFill>
              </a:rPr>
              <a:t> &amp; Thornley, d'un détecteur d'électrons rétrodiffusés et d'un détecteur EDS. </a:t>
            </a:r>
          </a:p>
        </p:txBody>
      </p:sp>
      <p:pic>
        <p:nvPicPr>
          <p:cNvPr id="1029" name="Picture 5" descr="D:\Documents\wille\Travail\divers\images MEB et MSE\P101289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205490" y="2996952"/>
            <a:ext cx="4319278" cy="32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Documents\wille\Travail\divers\images MEB et MSE\P1012895.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669986" y="2996952"/>
            <a:ext cx="2430406" cy="3240000"/>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1"/>
          <p:cNvSpPr txBox="1">
            <a:spLocks noChangeArrowheads="1"/>
          </p:cNvSpPr>
          <p:nvPr/>
        </p:nvSpPr>
        <p:spPr bwMode="auto">
          <a:xfrm>
            <a:off x="5584497" y="6165304"/>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JEOL JSM6100 - BRGM (1996)</a:t>
            </a:r>
            <a:endParaRPr lang="fr-FR" sz="1400" i="1" dirty="0">
              <a:solidFill>
                <a:srgbClr val="002060"/>
              </a:solidFill>
              <a:latin typeface="+mn-lt"/>
            </a:endParaRPr>
          </a:p>
        </p:txBody>
      </p:sp>
      <p:sp>
        <p:nvSpPr>
          <p:cNvPr id="3" name="ZoneTexte 2"/>
          <p:cNvSpPr txBox="1"/>
          <p:nvPr/>
        </p:nvSpPr>
        <p:spPr>
          <a:xfrm>
            <a:off x="3851920" y="2996952"/>
            <a:ext cx="1666034" cy="923330"/>
          </a:xfrm>
          <a:prstGeom prst="rect">
            <a:avLst/>
          </a:prstGeom>
          <a:solidFill>
            <a:srgbClr val="FFFFFF">
              <a:alpha val="60000"/>
            </a:srgbClr>
          </a:solidFill>
        </p:spPr>
        <p:txBody>
          <a:bodyPr wrap="none" rtlCol="0">
            <a:spAutoFit/>
          </a:bodyPr>
          <a:lstStyle/>
          <a:p>
            <a:r>
              <a:rPr lang="fr-FR" i="1" dirty="0" smtClean="0">
                <a:solidFill>
                  <a:srgbClr val="002060"/>
                </a:solidFill>
              </a:rPr>
              <a:t>1 détecteur SE</a:t>
            </a:r>
          </a:p>
          <a:p>
            <a:r>
              <a:rPr lang="fr-FR" i="1" dirty="0" smtClean="0">
                <a:solidFill>
                  <a:srgbClr val="002060"/>
                </a:solidFill>
              </a:rPr>
              <a:t>1 détecteur BSE</a:t>
            </a:r>
          </a:p>
          <a:p>
            <a:r>
              <a:rPr lang="fr-FR" i="1" dirty="0" smtClean="0">
                <a:solidFill>
                  <a:srgbClr val="002060"/>
                </a:solidFill>
              </a:rPr>
              <a:t>1 système EDS</a:t>
            </a:r>
            <a:endParaRPr lang="fr-FR" i="1" dirty="0">
              <a:solidFill>
                <a:srgbClr val="002060"/>
              </a:solidFill>
            </a:endParaRPr>
          </a:p>
        </p:txBody>
      </p:sp>
    </p:spTree>
    <p:extLst>
      <p:ext uri="{BB962C8B-B14F-4D97-AF65-F5344CB8AC3E}">
        <p14:creationId xmlns:p14="http://schemas.microsoft.com/office/powerpoint/2010/main" val="24110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740511" cy="584775"/>
          </a:xfrm>
          <a:prstGeom prst="rect">
            <a:avLst/>
          </a:prstGeom>
          <a:noFill/>
        </p:spPr>
        <p:txBody>
          <a:bodyPr wrap="none" rtlCol="0">
            <a:spAutoFit/>
          </a:bodyPr>
          <a:lstStyle/>
          <a:p>
            <a:r>
              <a:rPr lang="fr-FR" sz="3200" b="1" i="1" dirty="0" smtClean="0">
                <a:solidFill>
                  <a:srgbClr val="0070C0"/>
                </a:solidFill>
              </a:rPr>
              <a:t>Micro-fluorescence X</a:t>
            </a:r>
            <a:endParaRPr lang="fr-FR" sz="3200" b="1" i="1" dirty="0">
              <a:solidFill>
                <a:srgbClr val="0070C0"/>
              </a:solidFill>
            </a:endParaRPr>
          </a:p>
        </p:txBody>
      </p:sp>
      <p:sp>
        <p:nvSpPr>
          <p:cNvPr id="4" name="ZoneTexte 3"/>
          <p:cNvSpPr txBox="1"/>
          <p:nvPr/>
        </p:nvSpPr>
        <p:spPr>
          <a:xfrm>
            <a:off x="0" y="718807"/>
            <a:ext cx="9036496" cy="369332"/>
          </a:xfrm>
          <a:prstGeom prst="rect">
            <a:avLst/>
          </a:prstGeom>
          <a:noFill/>
        </p:spPr>
        <p:txBody>
          <a:bodyPr wrap="square" rtlCol="0">
            <a:spAutoFit/>
          </a:bodyPr>
          <a:lstStyle/>
          <a:p>
            <a:pPr algn="just"/>
            <a:r>
              <a:rPr lang="fr-FR" dirty="0">
                <a:solidFill>
                  <a:srgbClr val="002060"/>
                </a:solidFill>
              </a:rPr>
              <a:t>A</a:t>
            </a:r>
            <a:r>
              <a:rPr lang="fr-FR" dirty="0" smtClean="0">
                <a:solidFill>
                  <a:srgbClr val="002060"/>
                </a:solidFill>
              </a:rPr>
              <a:t>nalyse d'éléments trace dans  une obsidienne (verre volcanique).</a:t>
            </a:r>
          </a:p>
        </p:txBody>
      </p:sp>
      <p:sp>
        <p:nvSpPr>
          <p:cNvPr id="15" name="ZoneTexte 14"/>
          <p:cNvSpPr txBox="1"/>
          <p:nvPr/>
        </p:nvSpPr>
        <p:spPr>
          <a:xfrm>
            <a:off x="35496" y="5949280"/>
            <a:ext cx="9036496" cy="461665"/>
          </a:xfrm>
          <a:prstGeom prst="rect">
            <a:avLst/>
          </a:prstGeom>
          <a:noFill/>
        </p:spPr>
        <p:txBody>
          <a:bodyPr wrap="square" rtlCol="0">
            <a:spAutoFit/>
          </a:bodyPr>
          <a:lstStyle/>
          <a:p>
            <a:pPr algn="ctr"/>
            <a:r>
              <a:rPr lang="fr-FR" sz="2400" b="1" i="1" dirty="0" smtClean="0">
                <a:solidFill>
                  <a:srgbClr val="002060"/>
                </a:solidFill>
                <a:sym typeface="Wingdings"/>
              </a:rPr>
              <a:t> meilleure sensibilité / limite de détection en µ-XRF</a:t>
            </a:r>
            <a:endParaRPr lang="fr-FR" sz="2400" b="1" i="1" dirty="0" smtClean="0">
              <a:solidFill>
                <a:srgbClr val="002060"/>
              </a:solidFill>
            </a:endParaRPr>
          </a:p>
        </p:txBody>
      </p:sp>
      <p:pic>
        <p:nvPicPr>
          <p:cNvPr id="33" name="Image 32"/>
          <p:cNvPicPr>
            <a:picLocks noChangeAspect="1"/>
          </p:cNvPicPr>
          <p:nvPr/>
        </p:nvPicPr>
        <p:blipFill>
          <a:blip r:embed="rId2"/>
          <a:stretch>
            <a:fillRect/>
          </a:stretch>
        </p:blipFill>
        <p:spPr>
          <a:xfrm>
            <a:off x="251520" y="1196752"/>
            <a:ext cx="7200000" cy="4126194"/>
          </a:xfrm>
          <a:prstGeom prst="rect">
            <a:avLst/>
          </a:prstGeom>
          <a:ln>
            <a:noFill/>
          </a:ln>
          <a:effectLst>
            <a:outerShdw blurRad="190500" algn="tl" rotWithShape="0">
              <a:srgbClr val="000000">
                <a:alpha val="70000"/>
              </a:srgbClr>
            </a:outerShdw>
          </a:effectLst>
        </p:spPr>
      </p:pic>
      <p:sp>
        <p:nvSpPr>
          <p:cNvPr id="35" name="Flèche droite 34"/>
          <p:cNvSpPr/>
          <p:nvPr/>
        </p:nvSpPr>
        <p:spPr>
          <a:xfrm flipH="1">
            <a:off x="1115616" y="3068960"/>
            <a:ext cx="2001999" cy="715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SiO2 72%</a:t>
            </a:r>
            <a:endParaRPr lang="fr-FR" dirty="0"/>
          </a:p>
        </p:txBody>
      </p:sp>
      <p:sp>
        <p:nvSpPr>
          <p:cNvPr id="36" name="Flèche droite 35"/>
          <p:cNvSpPr/>
          <p:nvPr/>
        </p:nvSpPr>
        <p:spPr>
          <a:xfrm>
            <a:off x="323528" y="1844824"/>
            <a:ext cx="1914961" cy="7156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Fe2O3 </a:t>
            </a:r>
            <a:r>
              <a:rPr lang="fr-FR" dirty="0"/>
              <a:t>9</a:t>
            </a:r>
            <a:r>
              <a:rPr lang="fr-FR" dirty="0" smtClean="0"/>
              <a:t>%</a:t>
            </a:r>
            <a:endParaRPr lang="fr-FR" dirty="0"/>
          </a:p>
        </p:txBody>
      </p:sp>
      <p:sp>
        <p:nvSpPr>
          <p:cNvPr id="37" name="ZoneTexte 36"/>
          <p:cNvSpPr txBox="1"/>
          <p:nvPr/>
        </p:nvSpPr>
        <p:spPr>
          <a:xfrm>
            <a:off x="251520" y="5373216"/>
            <a:ext cx="7200800" cy="369332"/>
          </a:xfrm>
          <a:prstGeom prst="rect">
            <a:avLst/>
          </a:prstGeom>
          <a:noFill/>
        </p:spPr>
        <p:txBody>
          <a:bodyPr wrap="square" rtlCol="0">
            <a:spAutoFit/>
          </a:bodyPr>
          <a:lstStyle/>
          <a:p>
            <a:r>
              <a:rPr lang="fr-FR" dirty="0" smtClean="0"/>
              <a:t>Spectre 50kV sans filtre, 500s µXRF </a:t>
            </a:r>
            <a:r>
              <a:rPr lang="fr-FR" dirty="0" err="1" smtClean="0"/>
              <a:t>Xtrace</a:t>
            </a:r>
            <a:r>
              <a:rPr lang="fr-FR" dirty="0" smtClean="0"/>
              <a:t> </a:t>
            </a:r>
            <a:r>
              <a:rPr lang="fr-FR" dirty="0" err="1" smtClean="0"/>
              <a:t>Buker</a:t>
            </a:r>
            <a:r>
              <a:rPr lang="fr-FR" dirty="0" smtClean="0"/>
              <a:t> Nano</a:t>
            </a:r>
            <a:endParaRPr lang="fr-FR"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990983"/>
            <a:ext cx="7200000" cy="4238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298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7"/>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fade">
                                      <p:cBhvr>
                                        <p:cTn id="20" dur="500"/>
                                        <p:tgtEl>
                                          <p:spTgt spid="512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5" grpId="0" animBg="1"/>
      <p:bldP spid="36" grpId="0"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740511" cy="584775"/>
          </a:xfrm>
          <a:prstGeom prst="rect">
            <a:avLst/>
          </a:prstGeom>
          <a:noFill/>
        </p:spPr>
        <p:txBody>
          <a:bodyPr wrap="none" rtlCol="0">
            <a:spAutoFit/>
          </a:bodyPr>
          <a:lstStyle/>
          <a:p>
            <a:r>
              <a:rPr lang="fr-FR" sz="3200" b="1" i="1" dirty="0" smtClean="0">
                <a:solidFill>
                  <a:srgbClr val="0070C0"/>
                </a:solidFill>
              </a:rPr>
              <a:t>Micro-fluorescence X</a:t>
            </a:r>
            <a:endParaRPr lang="fr-FR" sz="3200" b="1" i="1" dirty="0">
              <a:solidFill>
                <a:srgbClr val="0070C0"/>
              </a:solidFill>
            </a:endParaRPr>
          </a:p>
        </p:txBody>
      </p:sp>
      <p:sp>
        <p:nvSpPr>
          <p:cNvPr id="4" name="ZoneTexte 3"/>
          <p:cNvSpPr txBox="1"/>
          <p:nvPr/>
        </p:nvSpPr>
        <p:spPr>
          <a:xfrm>
            <a:off x="0" y="718807"/>
            <a:ext cx="9036496" cy="369332"/>
          </a:xfrm>
          <a:prstGeom prst="rect">
            <a:avLst/>
          </a:prstGeom>
          <a:noFill/>
        </p:spPr>
        <p:txBody>
          <a:bodyPr wrap="square" rtlCol="0">
            <a:spAutoFit/>
          </a:bodyPr>
          <a:lstStyle/>
          <a:p>
            <a:pPr algn="just"/>
            <a:r>
              <a:rPr lang="fr-FR" dirty="0" smtClean="0">
                <a:solidFill>
                  <a:srgbClr val="002060"/>
                </a:solidFill>
              </a:rPr>
              <a:t>Cartographie de Mn dans un grenat</a:t>
            </a:r>
          </a:p>
        </p:txBody>
      </p:sp>
      <p:sp>
        <p:nvSpPr>
          <p:cNvPr id="3" name="ZoneTexte 2"/>
          <p:cNvSpPr txBox="1"/>
          <p:nvPr/>
        </p:nvSpPr>
        <p:spPr>
          <a:xfrm>
            <a:off x="1979712" y="5373216"/>
            <a:ext cx="5272597" cy="369332"/>
          </a:xfrm>
          <a:prstGeom prst="rect">
            <a:avLst/>
          </a:prstGeom>
          <a:noFill/>
        </p:spPr>
        <p:txBody>
          <a:bodyPr wrap="none" rtlCol="0">
            <a:spAutoFit/>
          </a:bodyPr>
          <a:lstStyle/>
          <a:p>
            <a:r>
              <a:rPr lang="fr-FR" b="1" i="1" dirty="0" smtClean="0"/>
              <a:t>EDS                                                                               µ-XRF</a:t>
            </a:r>
            <a:endParaRPr lang="fr-FR" b="1" i="1" dirty="0"/>
          </a:p>
        </p:txBody>
      </p:sp>
      <p:pic>
        <p:nvPicPr>
          <p:cNvPr id="3074" name="Picture 2" descr="D:\Documents\wille\Travail\GN-MEBA\2017-07 ecole ete bordeaux\donnees\XRF bruker Ida\Re__µ-XRF_sur_ton_MEB\Mn-grnt-ed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1700808"/>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cuments\wille\Travail\GN-MEBA\2017-07 ecole ete bordeaux\donnees\XRF bruker Ida\Re__µ-XRF_sur_ton_MEB\Mn-grnt-microfluo.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488" y="1700808"/>
            <a:ext cx="4320000" cy="3254399"/>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p:cNvSpPr txBox="1"/>
          <p:nvPr/>
        </p:nvSpPr>
        <p:spPr>
          <a:xfrm>
            <a:off x="85800" y="5949280"/>
            <a:ext cx="9036496" cy="461665"/>
          </a:xfrm>
          <a:prstGeom prst="rect">
            <a:avLst/>
          </a:prstGeom>
          <a:noFill/>
        </p:spPr>
        <p:txBody>
          <a:bodyPr wrap="square" rtlCol="0">
            <a:spAutoFit/>
          </a:bodyPr>
          <a:lstStyle/>
          <a:p>
            <a:pPr algn="ctr"/>
            <a:r>
              <a:rPr lang="fr-FR" sz="2400" b="1" i="1" dirty="0" smtClean="0">
                <a:solidFill>
                  <a:srgbClr val="002060"/>
                </a:solidFill>
                <a:sym typeface="Wingdings"/>
              </a:rPr>
              <a:t> meilleure résolution spatiale de l'EDS </a:t>
            </a:r>
          </a:p>
        </p:txBody>
      </p:sp>
    </p:spTree>
    <p:extLst>
      <p:ext uri="{BB962C8B-B14F-4D97-AF65-F5344CB8AC3E}">
        <p14:creationId xmlns:p14="http://schemas.microsoft.com/office/powerpoint/2010/main" val="37352274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916154" cy="584775"/>
          </a:xfrm>
          <a:prstGeom prst="rect">
            <a:avLst/>
          </a:prstGeom>
          <a:noFill/>
        </p:spPr>
        <p:txBody>
          <a:bodyPr wrap="none" rtlCol="0">
            <a:spAutoFit/>
          </a:bodyPr>
          <a:lstStyle/>
          <a:p>
            <a:r>
              <a:rPr lang="fr-FR" sz="3200" b="1" i="1" dirty="0" smtClean="0">
                <a:solidFill>
                  <a:srgbClr val="0070C0"/>
                </a:solidFill>
              </a:rPr>
              <a:t>Micro-spectroscopie Raman</a:t>
            </a:r>
            <a:endParaRPr lang="fr-FR" sz="3200" b="1" i="1" dirty="0">
              <a:solidFill>
                <a:srgbClr val="0070C0"/>
              </a:solidFill>
            </a:endParaRPr>
          </a:p>
        </p:txBody>
      </p:sp>
      <p:sp>
        <p:nvSpPr>
          <p:cNvPr id="4" name="ZoneTexte 3"/>
          <p:cNvSpPr txBox="1"/>
          <p:nvPr/>
        </p:nvSpPr>
        <p:spPr>
          <a:xfrm>
            <a:off x="223462" y="1452840"/>
            <a:ext cx="4420546" cy="3416320"/>
          </a:xfrm>
          <a:prstGeom prst="rect">
            <a:avLst/>
          </a:prstGeom>
          <a:noFill/>
        </p:spPr>
        <p:txBody>
          <a:bodyPr wrap="square" rtlCol="0">
            <a:spAutoFit/>
          </a:bodyPr>
          <a:lstStyle/>
          <a:p>
            <a:pPr marL="285750" indent="-285750" algn="just">
              <a:buFont typeface="Arial" panose="020B0604020202020204" pitchFamily="34" charset="0"/>
              <a:buChar char="•"/>
            </a:pPr>
            <a:r>
              <a:rPr lang="fr-FR" dirty="0" smtClean="0">
                <a:solidFill>
                  <a:srgbClr val="002060"/>
                </a:solidFill>
              </a:rPr>
              <a:t>Analyse spectrale basée sur la diffusion inélastique d'un faisceau laser monochromatique</a:t>
            </a:r>
          </a:p>
          <a:p>
            <a:pPr marL="285750" indent="-285750" algn="just">
              <a:buFont typeface="Arial" panose="020B0604020202020204" pitchFamily="34" charset="0"/>
              <a:buChar char="•"/>
            </a:pPr>
            <a:r>
              <a:rPr lang="fr-FR" dirty="0" smtClean="0">
                <a:solidFill>
                  <a:srgbClr val="002060"/>
                </a:solidFill>
              </a:rPr>
              <a:t>Différentes informations structurales</a:t>
            </a:r>
          </a:p>
          <a:p>
            <a:pPr marL="742950" lvl="1" indent="-285750" algn="just">
              <a:buFont typeface="Arial" panose="020B0604020202020204" pitchFamily="34" charset="0"/>
              <a:buChar char="•"/>
            </a:pPr>
            <a:r>
              <a:rPr lang="fr-FR" dirty="0" smtClean="0">
                <a:solidFill>
                  <a:srgbClr val="002060"/>
                </a:solidFill>
              </a:rPr>
              <a:t>Type de structure cristalline</a:t>
            </a:r>
          </a:p>
          <a:p>
            <a:pPr marL="742950" lvl="1" indent="-285750" algn="just">
              <a:buFont typeface="Arial" panose="020B0604020202020204" pitchFamily="34" charset="0"/>
              <a:buChar char="•"/>
            </a:pPr>
            <a:r>
              <a:rPr lang="fr-FR" dirty="0" smtClean="0">
                <a:solidFill>
                  <a:srgbClr val="002060"/>
                </a:solidFill>
              </a:rPr>
              <a:t>Présence de groupements chimiques (-OH, -CO3, </a:t>
            </a:r>
            <a:r>
              <a:rPr lang="fr-FR" dirty="0" err="1" smtClean="0">
                <a:solidFill>
                  <a:srgbClr val="002060"/>
                </a:solidFill>
              </a:rPr>
              <a:t>etc</a:t>
            </a:r>
            <a:r>
              <a:rPr lang="fr-FR" dirty="0" smtClean="0">
                <a:solidFill>
                  <a:srgbClr val="002060"/>
                </a:solidFill>
              </a:rPr>
              <a:t> ...)</a:t>
            </a:r>
          </a:p>
          <a:p>
            <a:pPr marL="742950" lvl="1" indent="-285750" algn="just">
              <a:buFont typeface="Arial" panose="020B0604020202020204" pitchFamily="34" charset="0"/>
              <a:buChar char="•"/>
            </a:pPr>
            <a:r>
              <a:rPr lang="fr-FR" dirty="0" smtClean="0">
                <a:solidFill>
                  <a:srgbClr val="002060"/>
                </a:solidFill>
              </a:rPr>
              <a:t>Degré d'ordre (cristallinité) d'un matériau</a:t>
            </a:r>
          </a:p>
          <a:p>
            <a:pPr marL="285750" indent="-285750" algn="just">
              <a:buFont typeface="Arial" panose="020B0604020202020204" pitchFamily="34" charset="0"/>
              <a:buChar char="•"/>
            </a:pPr>
            <a:r>
              <a:rPr lang="fr-FR" dirty="0" smtClean="0">
                <a:solidFill>
                  <a:srgbClr val="002060"/>
                </a:solidFill>
              </a:rPr>
              <a:t>Résolution par rapport à l'EDS: similaire (montage coaxial) voire meilleure (montage parallèle) </a:t>
            </a:r>
            <a:endParaRPr lang="fr-FR" dirty="0">
              <a:solidFill>
                <a:srgbClr val="002060"/>
              </a:solidFill>
            </a:endParaRPr>
          </a:p>
        </p:txBody>
      </p:sp>
      <p:sp>
        <p:nvSpPr>
          <p:cNvPr id="7" name="ZoneTexte 6"/>
          <p:cNvSpPr txBox="1"/>
          <p:nvPr/>
        </p:nvSpPr>
        <p:spPr>
          <a:xfrm>
            <a:off x="5436097" y="4797152"/>
            <a:ext cx="3707904" cy="523220"/>
          </a:xfrm>
          <a:prstGeom prst="rect">
            <a:avLst/>
          </a:prstGeom>
          <a:noFill/>
        </p:spPr>
        <p:txBody>
          <a:bodyPr wrap="square" rtlCol="0">
            <a:spAutoFit/>
          </a:bodyPr>
          <a:lstStyle/>
          <a:p>
            <a:pPr algn="ctr"/>
            <a:r>
              <a:rPr lang="fr-FR" sz="1400" i="1" dirty="0" smtClean="0">
                <a:solidFill>
                  <a:srgbClr val="002060"/>
                </a:solidFill>
              </a:rPr>
              <a:t>Différents types de couplage MEB-Raman</a:t>
            </a:r>
          </a:p>
          <a:p>
            <a:pPr algn="ctr"/>
            <a:r>
              <a:rPr lang="fr-FR" sz="1400" i="1" dirty="0" smtClean="0">
                <a:solidFill>
                  <a:srgbClr val="002060"/>
                </a:solidFill>
              </a:rPr>
              <a:t>a) coaxial b) coïncidence c) parallèle</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476672"/>
            <a:ext cx="3600000" cy="4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5508104" y="332656"/>
            <a:ext cx="1440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7596336" y="332656"/>
            <a:ext cx="1368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5580112" y="2780928"/>
            <a:ext cx="1368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48777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0"/>
            <a:ext cx="4916154" cy="584775"/>
          </a:xfrm>
          <a:prstGeom prst="rect">
            <a:avLst/>
          </a:prstGeom>
          <a:noFill/>
        </p:spPr>
        <p:txBody>
          <a:bodyPr wrap="none" rtlCol="0">
            <a:spAutoFit/>
          </a:bodyPr>
          <a:lstStyle/>
          <a:p>
            <a:r>
              <a:rPr lang="fr-FR" sz="3200" b="1" i="1" dirty="0" smtClean="0">
                <a:solidFill>
                  <a:srgbClr val="0070C0"/>
                </a:solidFill>
              </a:rPr>
              <a:t>Micro-spectroscopie Raman</a:t>
            </a:r>
            <a:endParaRPr lang="fr-FR" sz="3200" b="1" i="1" dirty="0">
              <a:solidFill>
                <a:srgbClr val="0070C0"/>
              </a:solidFill>
            </a:endParaRPr>
          </a:p>
        </p:txBody>
      </p:sp>
      <p:pic>
        <p:nvPicPr>
          <p:cNvPr id="6148" name="Picture 4" descr="D:\Documents\wille\Travail\projets\2015 - 2016 REP Techno - minex\Witec Tescan Rise\2016-04 tests Witec Tescan\photos rise\reduit00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80928"/>
            <a:ext cx="2160000" cy="323999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Documents\wille\Travail\projets\2015 - 2016 REP Techno - minex\Witec Tescan Rise\2016-04 tests Witec Tescan\photos rise\reduit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620688"/>
            <a:ext cx="216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1"/>
          <p:cNvSpPr txBox="1">
            <a:spLocks noChangeArrowheads="1"/>
          </p:cNvSpPr>
          <p:nvPr/>
        </p:nvSpPr>
        <p:spPr bwMode="auto">
          <a:xfrm>
            <a:off x="323528" y="6021288"/>
            <a:ext cx="31683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err="1" smtClean="0">
                <a:solidFill>
                  <a:srgbClr val="002060"/>
                </a:solidFill>
                <a:latin typeface="+mn-lt"/>
              </a:rPr>
              <a:t>WITec</a:t>
            </a:r>
            <a:r>
              <a:rPr lang="fr-FR" sz="1400" i="1" dirty="0" smtClean="0">
                <a:solidFill>
                  <a:srgbClr val="002060"/>
                </a:solidFill>
                <a:latin typeface="+mn-lt"/>
              </a:rPr>
              <a:t> RISE sur MEB TESCAN MIRA</a:t>
            </a:r>
            <a:endParaRPr lang="fr-FR" sz="1400" i="1" dirty="0">
              <a:solidFill>
                <a:srgbClr val="002060"/>
              </a:solidFill>
              <a:latin typeface="+mn-lt"/>
            </a:endParaRPr>
          </a:p>
        </p:txBody>
      </p:sp>
      <p:sp>
        <p:nvSpPr>
          <p:cNvPr id="8" name="ZoneTexte 7"/>
          <p:cNvSpPr txBox="1"/>
          <p:nvPr/>
        </p:nvSpPr>
        <p:spPr>
          <a:xfrm>
            <a:off x="223462" y="718807"/>
            <a:ext cx="2116290" cy="369332"/>
          </a:xfrm>
          <a:prstGeom prst="rect">
            <a:avLst/>
          </a:prstGeom>
          <a:noFill/>
        </p:spPr>
        <p:txBody>
          <a:bodyPr wrap="square" rtlCol="0">
            <a:spAutoFit/>
          </a:bodyPr>
          <a:lstStyle/>
          <a:p>
            <a:pPr algn="just"/>
            <a:r>
              <a:rPr lang="fr-FR" dirty="0" smtClean="0">
                <a:solidFill>
                  <a:srgbClr val="002060"/>
                </a:solidFill>
              </a:rPr>
              <a:t>Montage Parallèle</a:t>
            </a:r>
          </a:p>
        </p:txBody>
      </p:sp>
      <p:sp>
        <p:nvSpPr>
          <p:cNvPr id="9" name="ZoneTexte 8"/>
          <p:cNvSpPr txBox="1"/>
          <p:nvPr/>
        </p:nvSpPr>
        <p:spPr>
          <a:xfrm>
            <a:off x="4716016" y="764704"/>
            <a:ext cx="2116290" cy="369332"/>
          </a:xfrm>
          <a:prstGeom prst="rect">
            <a:avLst/>
          </a:prstGeom>
          <a:noFill/>
        </p:spPr>
        <p:txBody>
          <a:bodyPr wrap="square" rtlCol="0">
            <a:spAutoFit/>
          </a:bodyPr>
          <a:lstStyle/>
          <a:p>
            <a:pPr algn="just"/>
            <a:r>
              <a:rPr lang="fr-FR" dirty="0" smtClean="0">
                <a:solidFill>
                  <a:srgbClr val="002060"/>
                </a:solidFill>
              </a:rPr>
              <a:t>Montage coaxial</a:t>
            </a:r>
          </a:p>
        </p:txBody>
      </p:sp>
      <p:pic>
        <p:nvPicPr>
          <p:cNvPr id="10" name="Picture 2" descr="D:\travail\MEB\MEB-Raman\remplacement MEB Raman\docs renishaw\phot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71" t="7291" r="9119" b="15110"/>
          <a:stretch/>
        </p:blipFill>
        <p:spPr bwMode="auto">
          <a:xfrm>
            <a:off x="4644008" y="1340768"/>
            <a:ext cx="2463704" cy="2160000"/>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7369302" y="1052736"/>
            <a:ext cx="2095445" cy="1477328"/>
          </a:xfrm>
          <a:prstGeom prst="rect">
            <a:avLst/>
          </a:prstGeom>
          <a:noFill/>
        </p:spPr>
        <p:txBody>
          <a:bodyPr wrap="none" rtlCol="0">
            <a:spAutoFit/>
          </a:bodyPr>
          <a:lstStyle/>
          <a:p>
            <a:r>
              <a:rPr lang="fr-FR" sz="1800" dirty="0" smtClean="0"/>
              <a:t>Pièce polaire</a:t>
            </a:r>
          </a:p>
          <a:p>
            <a:endParaRPr lang="fr-FR" sz="1800" dirty="0"/>
          </a:p>
          <a:p>
            <a:r>
              <a:rPr lang="fr-FR" sz="1800" dirty="0" smtClean="0"/>
              <a:t>bras de couplage</a:t>
            </a:r>
          </a:p>
          <a:p>
            <a:endParaRPr lang="fr-FR" sz="1800" dirty="0"/>
          </a:p>
          <a:p>
            <a:r>
              <a:rPr lang="fr-FR" sz="1800" dirty="0" smtClean="0"/>
              <a:t>échantillon</a:t>
            </a:r>
            <a:endParaRPr lang="fr-FR" sz="1800" dirty="0"/>
          </a:p>
        </p:txBody>
      </p:sp>
      <p:cxnSp>
        <p:nvCxnSpPr>
          <p:cNvPr id="12" name="Connecteur droit avec flèche 11"/>
          <p:cNvCxnSpPr/>
          <p:nvPr/>
        </p:nvCxnSpPr>
        <p:spPr bwMode="auto">
          <a:xfrm flipH="1">
            <a:off x="5497094" y="1268760"/>
            <a:ext cx="1944216" cy="648072"/>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eur droit avec flèche 12"/>
          <p:cNvCxnSpPr>
            <a:stCxn id="11" idx="1"/>
          </p:cNvCxnSpPr>
          <p:nvPr/>
        </p:nvCxnSpPr>
        <p:spPr bwMode="auto">
          <a:xfrm flipH="1">
            <a:off x="6217174" y="1791400"/>
            <a:ext cx="1152128" cy="269448"/>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avec flèche 13"/>
          <p:cNvCxnSpPr/>
          <p:nvPr/>
        </p:nvCxnSpPr>
        <p:spPr bwMode="auto">
          <a:xfrm flipH="1" flipV="1">
            <a:off x="5569102" y="2204864"/>
            <a:ext cx="1800200" cy="144016"/>
          </a:xfrm>
          <a:prstGeom prst="straightConnector1">
            <a:avLst/>
          </a:prstGeom>
          <a:solidFill>
            <a:schemeClr val="accent1"/>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Picture 3" descr="C:\Users\wille\Desktop\MEB Raman\P100046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644900"/>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
          <p:cNvSpPr txBox="1">
            <a:spLocks noChangeArrowheads="1"/>
          </p:cNvSpPr>
          <p:nvPr/>
        </p:nvSpPr>
        <p:spPr bwMode="auto">
          <a:xfrm>
            <a:off x="5508104" y="5949280"/>
            <a:ext cx="36175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RENISHAW </a:t>
            </a:r>
            <a:r>
              <a:rPr lang="fr-FR" sz="1400" i="1" dirty="0" err="1" smtClean="0">
                <a:solidFill>
                  <a:srgbClr val="002060"/>
                </a:solidFill>
                <a:latin typeface="+mn-lt"/>
              </a:rPr>
              <a:t>SEMSca</a:t>
            </a:r>
            <a:r>
              <a:rPr lang="fr-FR" sz="1400" i="1" dirty="0" smtClean="0">
                <a:solidFill>
                  <a:srgbClr val="002060"/>
                </a:solidFill>
                <a:latin typeface="+mn-lt"/>
              </a:rPr>
              <a:t> sur MEB TESCAN MIRA</a:t>
            </a:r>
            <a:endParaRPr lang="fr-FR" sz="1400" i="1" dirty="0">
              <a:solidFill>
                <a:srgbClr val="002060"/>
              </a:solidFill>
              <a:latin typeface="+mn-lt"/>
            </a:endParaRPr>
          </a:p>
        </p:txBody>
      </p:sp>
    </p:spTree>
    <p:extLst>
      <p:ext uri="{BB962C8B-B14F-4D97-AF65-F5344CB8AC3E}">
        <p14:creationId xmlns:p14="http://schemas.microsoft.com/office/powerpoint/2010/main" val="2106539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916154" cy="584775"/>
          </a:xfrm>
          <a:prstGeom prst="rect">
            <a:avLst/>
          </a:prstGeom>
          <a:noFill/>
        </p:spPr>
        <p:txBody>
          <a:bodyPr wrap="none" rtlCol="0">
            <a:spAutoFit/>
          </a:bodyPr>
          <a:lstStyle/>
          <a:p>
            <a:r>
              <a:rPr lang="fr-FR" sz="3200" b="1" i="1" dirty="0" smtClean="0">
                <a:solidFill>
                  <a:srgbClr val="0070C0"/>
                </a:solidFill>
              </a:rPr>
              <a:t>Micro-spectroscopie Raman</a:t>
            </a:r>
            <a:endParaRPr lang="fr-FR" sz="3200" b="1" i="1" dirty="0">
              <a:solidFill>
                <a:srgbClr val="0070C0"/>
              </a:solidFill>
            </a:endParaRPr>
          </a:p>
        </p:txBody>
      </p:sp>
      <p:sp>
        <p:nvSpPr>
          <p:cNvPr id="7" name="ZoneTexte 6"/>
          <p:cNvSpPr txBox="1"/>
          <p:nvPr/>
        </p:nvSpPr>
        <p:spPr>
          <a:xfrm>
            <a:off x="6228184" y="4005064"/>
            <a:ext cx="2915816" cy="2462213"/>
          </a:xfrm>
          <a:prstGeom prst="rect">
            <a:avLst/>
          </a:prstGeom>
          <a:noFill/>
        </p:spPr>
        <p:txBody>
          <a:bodyPr wrap="square" rtlCol="0">
            <a:spAutoFit/>
          </a:bodyPr>
          <a:lstStyle/>
          <a:p>
            <a:pPr algn="ctr"/>
            <a:r>
              <a:rPr lang="fr-FR" sz="1400" i="1" u="sng" dirty="0" smtClean="0">
                <a:solidFill>
                  <a:srgbClr val="002060"/>
                </a:solidFill>
              </a:rPr>
              <a:t>Analyse par couplage MEB - Raman des zonations dans une cassitérite (SnO2) </a:t>
            </a:r>
            <a:endParaRPr lang="fr-FR" sz="1400" i="1" u="sng" dirty="0">
              <a:solidFill>
                <a:srgbClr val="002060"/>
              </a:solidFill>
            </a:endParaRPr>
          </a:p>
          <a:p>
            <a:pPr algn="ctr"/>
            <a:r>
              <a:rPr lang="fr-FR" sz="1400" i="1" dirty="0" err="1" smtClean="0">
                <a:solidFill>
                  <a:srgbClr val="002060"/>
                </a:solidFill>
              </a:rPr>
              <a:t>WITec</a:t>
            </a:r>
            <a:r>
              <a:rPr lang="fr-FR" sz="1400" i="1" dirty="0" smtClean="0">
                <a:solidFill>
                  <a:srgbClr val="002060"/>
                </a:solidFill>
              </a:rPr>
              <a:t> RISE sur Tescan MIRA</a:t>
            </a:r>
          </a:p>
          <a:p>
            <a:pPr algn="ctr"/>
            <a:endParaRPr lang="fr-FR" sz="1400" i="1" dirty="0" smtClean="0">
              <a:solidFill>
                <a:srgbClr val="002060"/>
              </a:solidFill>
            </a:endParaRPr>
          </a:p>
          <a:p>
            <a:r>
              <a:rPr lang="fr-FR" sz="1400" i="1" dirty="0" smtClean="0">
                <a:solidFill>
                  <a:srgbClr val="002060"/>
                </a:solidFill>
              </a:rPr>
              <a:t>I/ cartographie Raman superposée sur une image MEB-CL</a:t>
            </a:r>
          </a:p>
          <a:p>
            <a:r>
              <a:rPr lang="fr-FR" sz="1400" i="1" dirty="0" smtClean="0">
                <a:solidFill>
                  <a:srgbClr val="002060"/>
                </a:solidFill>
              </a:rPr>
              <a:t>II/ spectres Raman</a:t>
            </a:r>
          </a:p>
          <a:p>
            <a:r>
              <a:rPr lang="fr-FR" sz="1400" i="1" dirty="0" smtClean="0">
                <a:solidFill>
                  <a:srgbClr val="002060"/>
                </a:solidFill>
              </a:rPr>
              <a:t>III/  et IV/ composition (éléments trace) dans les zones identifiées par Raman</a:t>
            </a:r>
          </a:p>
        </p:txBody>
      </p:sp>
      <p:sp>
        <p:nvSpPr>
          <p:cNvPr id="13" name="Rectangle 12"/>
          <p:cNvSpPr/>
          <p:nvPr/>
        </p:nvSpPr>
        <p:spPr>
          <a:xfrm>
            <a:off x="5580112" y="332656"/>
            <a:ext cx="1368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7596336" y="332656"/>
            <a:ext cx="1368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5580112" y="2780928"/>
            <a:ext cx="136800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2" descr="D:\Documents\lerouge\Travail\1-projets 2016\papiers2015\cassitérite methodo\tableaux et figures\figure 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6189545" cy="36073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4077072"/>
            <a:ext cx="3192317"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7" y="4113328"/>
            <a:ext cx="2768855" cy="226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107504" y="476672"/>
            <a:ext cx="4663456" cy="369332"/>
          </a:xfrm>
          <a:prstGeom prst="rect">
            <a:avLst/>
          </a:prstGeom>
          <a:noFill/>
        </p:spPr>
        <p:txBody>
          <a:bodyPr wrap="none" rtlCol="0">
            <a:spAutoFit/>
          </a:bodyPr>
          <a:lstStyle/>
          <a:p>
            <a:r>
              <a:rPr lang="fr-FR" dirty="0" smtClean="0">
                <a:solidFill>
                  <a:schemeClr val="bg1"/>
                </a:solidFill>
              </a:rPr>
              <a:t>I/                                                                              </a:t>
            </a:r>
            <a:r>
              <a:rPr lang="fr-FR" dirty="0" smtClean="0"/>
              <a:t>II/</a:t>
            </a:r>
            <a:endParaRPr lang="fr-FR" dirty="0">
              <a:solidFill>
                <a:schemeClr val="bg1"/>
              </a:solidFill>
            </a:endParaRPr>
          </a:p>
        </p:txBody>
      </p:sp>
      <p:sp>
        <p:nvSpPr>
          <p:cNvPr id="12" name="ZoneTexte 11"/>
          <p:cNvSpPr txBox="1"/>
          <p:nvPr/>
        </p:nvSpPr>
        <p:spPr>
          <a:xfrm>
            <a:off x="2746797" y="4077072"/>
            <a:ext cx="1560940" cy="369332"/>
          </a:xfrm>
          <a:prstGeom prst="rect">
            <a:avLst/>
          </a:prstGeom>
          <a:noFill/>
        </p:spPr>
        <p:txBody>
          <a:bodyPr wrap="none" rtlCol="0">
            <a:spAutoFit/>
          </a:bodyPr>
          <a:lstStyle/>
          <a:p>
            <a:r>
              <a:rPr lang="fr-FR" dirty="0" smtClean="0"/>
              <a:t>III/               IV/</a:t>
            </a:r>
            <a:endParaRPr lang="fr-FR" dirty="0"/>
          </a:p>
        </p:txBody>
      </p:sp>
    </p:spTree>
    <p:extLst>
      <p:ext uri="{BB962C8B-B14F-4D97-AF65-F5344CB8AC3E}">
        <p14:creationId xmlns:p14="http://schemas.microsoft.com/office/powerpoint/2010/main" val="1629724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916154" cy="584775"/>
          </a:xfrm>
          <a:prstGeom prst="rect">
            <a:avLst/>
          </a:prstGeom>
          <a:noFill/>
        </p:spPr>
        <p:txBody>
          <a:bodyPr wrap="none" rtlCol="0">
            <a:spAutoFit/>
          </a:bodyPr>
          <a:lstStyle/>
          <a:p>
            <a:r>
              <a:rPr lang="fr-FR" sz="3200" b="1" i="1" dirty="0" smtClean="0">
                <a:solidFill>
                  <a:srgbClr val="0070C0"/>
                </a:solidFill>
              </a:rPr>
              <a:t>Micro-spectroscopie Raman</a:t>
            </a:r>
            <a:endParaRPr lang="fr-FR" sz="3200" b="1" i="1" dirty="0">
              <a:solidFill>
                <a:srgbClr val="0070C0"/>
              </a:solidFill>
            </a:endParaRPr>
          </a:p>
        </p:txBody>
      </p:sp>
      <p:pic>
        <p:nvPicPr>
          <p:cNvPr id="2050" name="Picture 2" descr="D:\Documents\wille\Travail\projets\2015 - 2016 REP Techno - minex\Witec Tescan Rise\fibres amiante isolees - lames J Duron\MEI003 - cercle 2\cercle 1 - 03 BSE.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8680"/>
            <a:ext cx="3600000" cy="31212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2" descr="RamanImage.png"/>
          <p:cNvPicPr>
            <a:picLocks noChangeAspect="1"/>
          </p:cNvPicPr>
          <p:nvPr/>
        </p:nvPicPr>
        <p:blipFill>
          <a:blip r:embed="rId3" cstate="print"/>
          <a:stretch>
            <a:fillRect/>
          </a:stretch>
        </p:blipFill>
        <p:spPr>
          <a:xfrm>
            <a:off x="4139952" y="548680"/>
            <a:ext cx="3240000" cy="3240000"/>
          </a:xfrm>
          <a:prstGeom prst="rect">
            <a:avLst/>
          </a:prstGeom>
        </p:spPr>
      </p:pic>
      <p:pic>
        <p:nvPicPr>
          <p:cNvPr id="5" name="Grafik 5" descr="spektren_1.png"/>
          <p:cNvPicPr>
            <a:picLocks noChangeAspect="1"/>
          </p:cNvPicPr>
          <p:nvPr/>
        </p:nvPicPr>
        <p:blipFill>
          <a:blip r:embed="rId4" cstate="print"/>
          <a:stretch>
            <a:fillRect/>
          </a:stretch>
        </p:blipFill>
        <p:spPr>
          <a:xfrm>
            <a:off x="3923928" y="3861048"/>
            <a:ext cx="3783695" cy="2520000"/>
          </a:xfrm>
          <a:prstGeom prst="rect">
            <a:avLst/>
          </a:prstGeom>
        </p:spPr>
      </p:pic>
      <p:sp>
        <p:nvSpPr>
          <p:cNvPr id="3" name="Rectangle 2"/>
          <p:cNvSpPr>
            <a:spLocks noChangeAspect="1"/>
          </p:cNvSpPr>
          <p:nvPr/>
        </p:nvSpPr>
        <p:spPr>
          <a:xfrm>
            <a:off x="107504" y="2384976"/>
            <a:ext cx="864000" cy="86400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p:cNvCxnSpPr>
            <a:stCxn id="3" idx="3"/>
            <a:endCxn id="4" idx="1"/>
          </p:cNvCxnSpPr>
          <p:nvPr/>
        </p:nvCxnSpPr>
        <p:spPr>
          <a:xfrm flipV="1">
            <a:off x="971504" y="2168680"/>
            <a:ext cx="3168448" cy="64829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07504" y="3789040"/>
            <a:ext cx="3600400" cy="2031325"/>
          </a:xfrm>
          <a:prstGeom prst="rect">
            <a:avLst/>
          </a:prstGeom>
          <a:noFill/>
        </p:spPr>
        <p:txBody>
          <a:bodyPr wrap="square" rtlCol="0">
            <a:spAutoFit/>
          </a:bodyPr>
          <a:lstStyle/>
          <a:p>
            <a:pPr algn="ctr"/>
            <a:r>
              <a:rPr lang="fr-FR" sz="1400" i="1" u="sng" dirty="0" smtClean="0">
                <a:solidFill>
                  <a:srgbClr val="002060"/>
                </a:solidFill>
              </a:rPr>
              <a:t>Identification de fibres minérales submicroniques isolées dans une matrice de silice par couplage MEB - Raman </a:t>
            </a:r>
          </a:p>
          <a:p>
            <a:pPr algn="ctr"/>
            <a:r>
              <a:rPr lang="fr-FR" sz="1400" i="1" dirty="0" err="1" smtClean="0">
                <a:solidFill>
                  <a:srgbClr val="002060"/>
                </a:solidFill>
              </a:rPr>
              <a:t>WITec</a:t>
            </a:r>
            <a:r>
              <a:rPr lang="fr-FR" sz="1400" i="1" dirty="0" smtClean="0">
                <a:solidFill>
                  <a:srgbClr val="002060"/>
                </a:solidFill>
              </a:rPr>
              <a:t> RISE sur Tescan MIRA</a:t>
            </a:r>
          </a:p>
          <a:p>
            <a:pPr algn="ctr"/>
            <a:endParaRPr lang="fr-FR" sz="1400" i="1" dirty="0" smtClean="0">
              <a:solidFill>
                <a:srgbClr val="002060"/>
              </a:solidFill>
            </a:endParaRPr>
          </a:p>
          <a:p>
            <a:r>
              <a:rPr lang="fr-FR" sz="1400" i="1" dirty="0" smtClean="0">
                <a:solidFill>
                  <a:srgbClr val="002060"/>
                </a:solidFill>
              </a:rPr>
              <a:t>a/ image MEB (BSE)</a:t>
            </a:r>
          </a:p>
          <a:p>
            <a:r>
              <a:rPr lang="fr-FR" sz="1400" i="1" dirty="0" smtClean="0">
                <a:solidFill>
                  <a:srgbClr val="002060"/>
                </a:solidFill>
              </a:rPr>
              <a:t>b/ cartographie Raman superposée sur une image MEB-CL</a:t>
            </a:r>
          </a:p>
          <a:p>
            <a:r>
              <a:rPr lang="fr-FR" sz="1400" i="1" dirty="0" smtClean="0">
                <a:solidFill>
                  <a:srgbClr val="002060"/>
                </a:solidFill>
              </a:rPr>
              <a:t>c/ spectres Raman</a:t>
            </a:r>
          </a:p>
        </p:txBody>
      </p:sp>
      <p:sp>
        <p:nvSpPr>
          <p:cNvPr id="8" name="ZoneTexte 7"/>
          <p:cNvSpPr txBox="1"/>
          <p:nvPr/>
        </p:nvSpPr>
        <p:spPr>
          <a:xfrm>
            <a:off x="107504" y="548680"/>
            <a:ext cx="4448654" cy="369332"/>
          </a:xfrm>
          <a:prstGeom prst="rect">
            <a:avLst/>
          </a:prstGeom>
          <a:noFill/>
        </p:spPr>
        <p:txBody>
          <a:bodyPr wrap="none" rtlCol="0">
            <a:spAutoFit/>
          </a:bodyPr>
          <a:lstStyle/>
          <a:p>
            <a:r>
              <a:rPr lang="fr-FR" b="1" i="1" dirty="0" smtClean="0">
                <a:solidFill>
                  <a:schemeClr val="bg1"/>
                </a:solidFill>
              </a:rPr>
              <a:t>a                                                                           b </a:t>
            </a:r>
            <a:endParaRPr lang="fr-FR" b="1" i="1" dirty="0">
              <a:solidFill>
                <a:schemeClr val="bg1"/>
              </a:solidFill>
            </a:endParaRPr>
          </a:p>
        </p:txBody>
      </p:sp>
      <p:sp>
        <p:nvSpPr>
          <p:cNvPr id="10" name="ZoneTexte 9"/>
          <p:cNvSpPr txBox="1"/>
          <p:nvPr/>
        </p:nvSpPr>
        <p:spPr>
          <a:xfrm>
            <a:off x="3779912" y="3789040"/>
            <a:ext cx="282450" cy="369332"/>
          </a:xfrm>
          <a:prstGeom prst="rect">
            <a:avLst/>
          </a:prstGeom>
          <a:noFill/>
        </p:spPr>
        <p:txBody>
          <a:bodyPr wrap="none" rtlCol="0">
            <a:spAutoFit/>
          </a:bodyPr>
          <a:lstStyle/>
          <a:p>
            <a:r>
              <a:rPr lang="fr-FR" b="1" i="1" dirty="0" smtClean="0"/>
              <a:t>c</a:t>
            </a:r>
            <a:endParaRPr lang="fr-FR" b="1" i="1" dirty="0"/>
          </a:p>
        </p:txBody>
      </p:sp>
      <p:sp>
        <p:nvSpPr>
          <p:cNvPr id="13" name="ZoneTexte 12"/>
          <p:cNvSpPr txBox="1"/>
          <p:nvPr/>
        </p:nvSpPr>
        <p:spPr>
          <a:xfrm>
            <a:off x="6732240" y="4941168"/>
            <a:ext cx="972895" cy="369332"/>
          </a:xfrm>
          <a:prstGeom prst="rect">
            <a:avLst/>
          </a:prstGeom>
          <a:noFill/>
        </p:spPr>
        <p:txBody>
          <a:bodyPr wrap="none" rtlCol="0">
            <a:spAutoFit/>
          </a:bodyPr>
          <a:lstStyle/>
          <a:p>
            <a:r>
              <a:rPr lang="fr-FR" b="1" i="1" dirty="0" smtClean="0">
                <a:solidFill>
                  <a:srgbClr val="FF0000"/>
                </a:solidFill>
              </a:rPr>
              <a:t>actinote</a:t>
            </a:r>
            <a:endParaRPr lang="fr-FR" b="1" i="1" dirty="0">
              <a:solidFill>
                <a:srgbClr val="FF0000"/>
              </a:solidFill>
            </a:endParaRPr>
          </a:p>
        </p:txBody>
      </p:sp>
      <p:sp>
        <p:nvSpPr>
          <p:cNvPr id="14" name="ZoneTexte 13"/>
          <p:cNvSpPr txBox="1"/>
          <p:nvPr/>
        </p:nvSpPr>
        <p:spPr>
          <a:xfrm>
            <a:off x="6876256" y="5661248"/>
            <a:ext cx="797975" cy="369332"/>
          </a:xfrm>
          <a:prstGeom prst="rect">
            <a:avLst/>
          </a:prstGeom>
          <a:noFill/>
        </p:spPr>
        <p:txBody>
          <a:bodyPr wrap="none" rtlCol="0">
            <a:spAutoFit/>
          </a:bodyPr>
          <a:lstStyle/>
          <a:p>
            <a:r>
              <a:rPr lang="fr-FR" b="1" i="1" dirty="0" smtClean="0">
                <a:solidFill>
                  <a:srgbClr val="00B050"/>
                </a:solidFill>
              </a:rPr>
              <a:t>calcite</a:t>
            </a:r>
            <a:endParaRPr lang="fr-FR" b="1" i="1" dirty="0">
              <a:solidFill>
                <a:srgbClr val="00B050"/>
              </a:solidFill>
            </a:endParaRPr>
          </a:p>
        </p:txBody>
      </p:sp>
      <p:sp>
        <p:nvSpPr>
          <p:cNvPr id="17" name="ZoneTexte 16"/>
          <p:cNvSpPr txBox="1"/>
          <p:nvPr/>
        </p:nvSpPr>
        <p:spPr>
          <a:xfrm>
            <a:off x="6588000" y="4222800"/>
            <a:ext cx="1105944" cy="369332"/>
          </a:xfrm>
          <a:prstGeom prst="rect">
            <a:avLst/>
          </a:prstGeom>
          <a:noFill/>
        </p:spPr>
        <p:txBody>
          <a:bodyPr wrap="none" rtlCol="0">
            <a:spAutoFit/>
          </a:bodyPr>
          <a:lstStyle/>
          <a:p>
            <a:r>
              <a:rPr lang="fr-FR" b="1" i="1" dirty="0" err="1" smtClean="0">
                <a:solidFill>
                  <a:srgbClr val="0070C0"/>
                </a:solidFill>
              </a:rPr>
              <a:t>moganite</a:t>
            </a:r>
            <a:endParaRPr lang="fr-FR" b="1" i="1" dirty="0">
              <a:solidFill>
                <a:srgbClr val="0070C0"/>
              </a:solidFill>
            </a:endParaRPr>
          </a:p>
        </p:txBody>
      </p:sp>
      <p:sp>
        <p:nvSpPr>
          <p:cNvPr id="19" name="ZoneTexte 18"/>
          <p:cNvSpPr txBox="1"/>
          <p:nvPr/>
        </p:nvSpPr>
        <p:spPr>
          <a:xfrm>
            <a:off x="7452320" y="692696"/>
            <a:ext cx="1536190" cy="369332"/>
          </a:xfrm>
          <a:prstGeom prst="rect">
            <a:avLst/>
          </a:prstGeom>
          <a:noFill/>
        </p:spPr>
        <p:txBody>
          <a:bodyPr wrap="none" rtlCol="0">
            <a:spAutoFit/>
          </a:bodyPr>
          <a:lstStyle/>
          <a:p>
            <a:r>
              <a:rPr lang="fr-FR" b="1" i="1" dirty="0" smtClean="0">
                <a:solidFill>
                  <a:srgbClr val="FF0000"/>
                </a:solidFill>
              </a:rPr>
              <a:t>Fibre &lt; 500nm</a:t>
            </a:r>
            <a:endParaRPr lang="fr-FR" b="1" i="1" dirty="0">
              <a:solidFill>
                <a:srgbClr val="FF0000"/>
              </a:solidFill>
            </a:endParaRPr>
          </a:p>
        </p:txBody>
      </p:sp>
      <p:cxnSp>
        <p:nvCxnSpPr>
          <p:cNvPr id="21" name="Connecteur droit avec flèche 20"/>
          <p:cNvCxnSpPr>
            <a:stCxn id="19" idx="1"/>
          </p:cNvCxnSpPr>
          <p:nvPr/>
        </p:nvCxnSpPr>
        <p:spPr>
          <a:xfrm flipH="1">
            <a:off x="5796136" y="877362"/>
            <a:ext cx="1656184" cy="17537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1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916154" cy="584775"/>
          </a:xfrm>
          <a:prstGeom prst="rect">
            <a:avLst/>
          </a:prstGeom>
          <a:noFill/>
        </p:spPr>
        <p:txBody>
          <a:bodyPr wrap="none" rtlCol="0">
            <a:spAutoFit/>
          </a:bodyPr>
          <a:lstStyle/>
          <a:p>
            <a:r>
              <a:rPr lang="fr-FR" sz="3200" b="1" i="1" dirty="0" smtClean="0">
                <a:solidFill>
                  <a:srgbClr val="0070C0"/>
                </a:solidFill>
              </a:rPr>
              <a:t>Micro-spectroscopie Raman</a:t>
            </a:r>
            <a:endParaRPr lang="fr-FR" sz="3200" b="1" i="1" dirty="0">
              <a:solidFill>
                <a:srgbClr val="0070C0"/>
              </a:solidFill>
            </a:endParaRPr>
          </a:p>
        </p:txBody>
      </p:sp>
      <p:pic>
        <p:nvPicPr>
          <p:cNvPr id="2050" name="Picture 2" descr="D:\Documents\wille\Travail\projets\2015 - 2016 REP Techno - minex\Witec Tescan Rise\fibres amiante isolees - lames J Duron\MEI003 - cercle 2\cercle 1 - 03 BSE.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8680"/>
            <a:ext cx="3600000" cy="312124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2" descr="RamanImage.png"/>
          <p:cNvPicPr>
            <a:picLocks noChangeAspect="1"/>
          </p:cNvPicPr>
          <p:nvPr/>
        </p:nvPicPr>
        <p:blipFill>
          <a:blip r:embed="rId3" cstate="print"/>
          <a:stretch>
            <a:fillRect/>
          </a:stretch>
        </p:blipFill>
        <p:spPr>
          <a:xfrm>
            <a:off x="2339752" y="476672"/>
            <a:ext cx="1440000" cy="1440000"/>
          </a:xfrm>
          <a:prstGeom prst="rect">
            <a:avLst/>
          </a:prstGeom>
        </p:spPr>
      </p:pic>
      <p:pic>
        <p:nvPicPr>
          <p:cNvPr id="5" name="Grafik 5" descr="spektren_1.png"/>
          <p:cNvPicPr>
            <a:picLocks noChangeAspect="1"/>
          </p:cNvPicPr>
          <p:nvPr/>
        </p:nvPicPr>
        <p:blipFill>
          <a:blip r:embed="rId4" cstate="print"/>
          <a:stretch>
            <a:fillRect/>
          </a:stretch>
        </p:blipFill>
        <p:spPr>
          <a:xfrm>
            <a:off x="3923928" y="3861048"/>
            <a:ext cx="3783695" cy="2520000"/>
          </a:xfrm>
          <a:prstGeom prst="rect">
            <a:avLst/>
          </a:prstGeom>
        </p:spPr>
      </p:pic>
      <p:sp>
        <p:nvSpPr>
          <p:cNvPr id="3" name="Rectangle 2"/>
          <p:cNvSpPr>
            <a:spLocks noChangeAspect="1"/>
          </p:cNvSpPr>
          <p:nvPr/>
        </p:nvSpPr>
        <p:spPr>
          <a:xfrm>
            <a:off x="107504" y="2384976"/>
            <a:ext cx="864000" cy="864000"/>
          </a:xfrm>
          <a:prstGeom prst="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avec flèche 6"/>
          <p:cNvCxnSpPr>
            <a:stCxn id="3" idx="3"/>
            <a:endCxn id="4" idx="1"/>
          </p:cNvCxnSpPr>
          <p:nvPr/>
        </p:nvCxnSpPr>
        <p:spPr>
          <a:xfrm flipV="1">
            <a:off x="971504" y="1196672"/>
            <a:ext cx="1368248" cy="162030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107504" y="3789040"/>
            <a:ext cx="3600400" cy="2246769"/>
          </a:xfrm>
          <a:prstGeom prst="rect">
            <a:avLst/>
          </a:prstGeom>
          <a:noFill/>
        </p:spPr>
        <p:txBody>
          <a:bodyPr wrap="square" rtlCol="0">
            <a:spAutoFit/>
          </a:bodyPr>
          <a:lstStyle/>
          <a:p>
            <a:pPr algn="ctr"/>
            <a:r>
              <a:rPr lang="fr-FR" sz="1400" i="1" u="sng" dirty="0" smtClean="0">
                <a:solidFill>
                  <a:srgbClr val="002060"/>
                </a:solidFill>
              </a:rPr>
              <a:t>Identification de fibres minérales submicroniques isolées dans une matrice de silice par couplage MEB - Raman </a:t>
            </a:r>
          </a:p>
          <a:p>
            <a:pPr algn="ctr"/>
            <a:r>
              <a:rPr lang="fr-FR" sz="1400" i="1" dirty="0" err="1" smtClean="0">
                <a:solidFill>
                  <a:srgbClr val="002060"/>
                </a:solidFill>
              </a:rPr>
              <a:t>WITec</a:t>
            </a:r>
            <a:r>
              <a:rPr lang="fr-FR" sz="1400" i="1" dirty="0" smtClean="0">
                <a:solidFill>
                  <a:srgbClr val="002060"/>
                </a:solidFill>
              </a:rPr>
              <a:t> RISE sur Tescan MIRA</a:t>
            </a:r>
          </a:p>
          <a:p>
            <a:pPr algn="ctr"/>
            <a:endParaRPr lang="fr-FR" sz="1400" i="1" dirty="0" smtClean="0">
              <a:solidFill>
                <a:srgbClr val="002060"/>
              </a:solidFill>
            </a:endParaRPr>
          </a:p>
          <a:p>
            <a:r>
              <a:rPr lang="fr-FR" sz="1400" i="1" dirty="0" smtClean="0">
                <a:solidFill>
                  <a:srgbClr val="002060"/>
                </a:solidFill>
              </a:rPr>
              <a:t>a/ image MEB (BSE)</a:t>
            </a:r>
          </a:p>
          <a:p>
            <a:r>
              <a:rPr lang="fr-FR" sz="1400" i="1" dirty="0" smtClean="0">
                <a:solidFill>
                  <a:srgbClr val="002060"/>
                </a:solidFill>
              </a:rPr>
              <a:t>b/ cartographie Raman superposée sur une image MEB-CL</a:t>
            </a:r>
          </a:p>
          <a:p>
            <a:r>
              <a:rPr lang="fr-FR" sz="1400" i="1" dirty="0" smtClean="0">
                <a:solidFill>
                  <a:srgbClr val="002060"/>
                </a:solidFill>
              </a:rPr>
              <a:t>c/ spectres Raman</a:t>
            </a:r>
          </a:p>
          <a:p>
            <a:r>
              <a:rPr lang="fr-FR" sz="1400" i="1" dirty="0" smtClean="0">
                <a:solidFill>
                  <a:srgbClr val="002060"/>
                </a:solidFill>
              </a:rPr>
              <a:t>d/ volume 3D (60x60x20 µm)</a:t>
            </a:r>
          </a:p>
        </p:txBody>
      </p:sp>
      <p:sp>
        <p:nvSpPr>
          <p:cNvPr id="10" name="ZoneTexte 9"/>
          <p:cNvSpPr txBox="1"/>
          <p:nvPr/>
        </p:nvSpPr>
        <p:spPr>
          <a:xfrm>
            <a:off x="3779912" y="3789040"/>
            <a:ext cx="282450" cy="369332"/>
          </a:xfrm>
          <a:prstGeom prst="rect">
            <a:avLst/>
          </a:prstGeom>
          <a:noFill/>
        </p:spPr>
        <p:txBody>
          <a:bodyPr wrap="none" rtlCol="0">
            <a:spAutoFit/>
          </a:bodyPr>
          <a:lstStyle/>
          <a:p>
            <a:r>
              <a:rPr lang="fr-FR" b="1" i="1" dirty="0" smtClean="0"/>
              <a:t>c</a:t>
            </a:r>
            <a:endParaRPr lang="fr-FR" b="1" i="1" dirty="0"/>
          </a:p>
        </p:txBody>
      </p:sp>
      <p:sp>
        <p:nvSpPr>
          <p:cNvPr id="13" name="ZoneTexte 12"/>
          <p:cNvSpPr txBox="1"/>
          <p:nvPr/>
        </p:nvSpPr>
        <p:spPr>
          <a:xfrm>
            <a:off x="6732240" y="4941168"/>
            <a:ext cx="972895" cy="369332"/>
          </a:xfrm>
          <a:prstGeom prst="rect">
            <a:avLst/>
          </a:prstGeom>
          <a:noFill/>
        </p:spPr>
        <p:txBody>
          <a:bodyPr wrap="none" rtlCol="0">
            <a:spAutoFit/>
          </a:bodyPr>
          <a:lstStyle/>
          <a:p>
            <a:r>
              <a:rPr lang="fr-FR" b="1" i="1" dirty="0" smtClean="0">
                <a:solidFill>
                  <a:srgbClr val="FF0000"/>
                </a:solidFill>
              </a:rPr>
              <a:t>actinote</a:t>
            </a:r>
            <a:endParaRPr lang="fr-FR" b="1" i="1" dirty="0">
              <a:solidFill>
                <a:srgbClr val="FF0000"/>
              </a:solidFill>
            </a:endParaRPr>
          </a:p>
        </p:txBody>
      </p:sp>
      <p:sp>
        <p:nvSpPr>
          <p:cNvPr id="14" name="ZoneTexte 13"/>
          <p:cNvSpPr txBox="1"/>
          <p:nvPr/>
        </p:nvSpPr>
        <p:spPr>
          <a:xfrm>
            <a:off x="6876256" y="5661248"/>
            <a:ext cx="797975" cy="369332"/>
          </a:xfrm>
          <a:prstGeom prst="rect">
            <a:avLst/>
          </a:prstGeom>
          <a:noFill/>
        </p:spPr>
        <p:txBody>
          <a:bodyPr wrap="none" rtlCol="0">
            <a:spAutoFit/>
          </a:bodyPr>
          <a:lstStyle/>
          <a:p>
            <a:r>
              <a:rPr lang="fr-FR" b="1" i="1" dirty="0" smtClean="0">
                <a:solidFill>
                  <a:srgbClr val="00B050"/>
                </a:solidFill>
              </a:rPr>
              <a:t>calcite</a:t>
            </a:r>
            <a:endParaRPr lang="fr-FR" b="1" i="1" dirty="0">
              <a:solidFill>
                <a:srgbClr val="00B050"/>
              </a:solidFill>
            </a:endParaRPr>
          </a:p>
        </p:txBody>
      </p:sp>
      <p:sp>
        <p:nvSpPr>
          <p:cNvPr id="17" name="ZoneTexte 16"/>
          <p:cNvSpPr txBox="1"/>
          <p:nvPr/>
        </p:nvSpPr>
        <p:spPr>
          <a:xfrm>
            <a:off x="6588000" y="4222800"/>
            <a:ext cx="1105944" cy="369332"/>
          </a:xfrm>
          <a:prstGeom prst="rect">
            <a:avLst/>
          </a:prstGeom>
          <a:noFill/>
        </p:spPr>
        <p:txBody>
          <a:bodyPr wrap="none" rtlCol="0">
            <a:spAutoFit/>
          </a:bodyPr>
          <a:lstStyle/>
          <a:p>
            <a:r>
              <a:rPr lang="fr-FR" b="1" i="1" dirty="0" err="1" smtClean="0">
                <a:solidFill>
                  <a:srgbClr val="0070C0"/>
                </a:solidFill>
              </a:rPr>
              <a:t>moganite</a:t>
            </a:r>
            <a:endParaRPr lang="fr-FR" b="1" i="1" dirty="0">
              <a:solidFill>
                <a:srgbClr val="0070C0"/>
              </a:solidFill>
            </a:endParaRPr>
          </a:p>
        </p:txBody>
      </p:sp>
      <p:pic>
        <p:nvPicPr>
          <p:cNvPr id="18" name="Grafik 3" descr="Volume_Animation.gif"/>
          <p:cNvPicPr>
            <a:picLocks noChangeAspect="1"/>
          </p:cNvPicPr>
          <p:nvPr/>
        </p:nvPicPr>
        <p:blipFill>
          <a:blip r:embed="rId5" cstate="print"/>
          <a:stretch>
            <a:fillRect/>
          </a:stretch>
        </p:blipFill>
        <p:spPr>
          <a:xfrm>
            <a:off x="4499992" y="548680"/>
            <a:ext cx="3240000" cy="3240000"/>
          </a:xfrm>
          <a:prstGeom prst="rect">
            <a:avLst/>
          </a:prstGeom>
        </p:spPr>
      </p:pic>
      <p:sp>
        <p:nvSpPr>
          <p:cNvPr id="8" name="ZoneTexte 7"/>
          <p:cNvSpPr txBox="1"/>
          <p:nvPr/>
        </p:nvSpPr>
        <p:spPr>
          <a:xfrm>
            <a:off x="107504" y="548680"/>
            <a:ext cx="4782078" cy="369332"/>
          </a:xfrm>
          <a:prstGeom prst="rect">
            <a:avLst/>
          </a:prstGeom>
          <a:noFill/>
        </p:spPr>
        <p:txBody>
          <a:bodyPr wrap="none" rtlCol="0">
            <a:spAutoFit/>
          </a:bodyPr>
          <a:lstStyle/>
          <a:p>
            <a:r>
              <a:rPr lang="fr-FR" b="1" i="1" dirty="0" smtClean="0">
                <a:solidFill>
                  <a:schemeClr val="bg1"/>
                </a:solidFill>
              </a:rPr>
              <a:t>a                                         b                                      d </a:t>
            </a:r>
            <a:endParaRPr lang="fr-FR" b="1" i="1" dirty="0">
              <a:solidFill>
                <a:schemeClr val="bg1"/>
              </a:solidFill>
            </a:endParaRPr>
          </a:p>
        </p:txBody>
      </p:sp>
    </p:spTree>
    <p:extLst>
      <p:ext uri="{BB962C8B-B14F-4D97-AF65-F5344CB8AC3E}">
        <p14:creationId xmlns:p14="http://schemas.microsoft.com/office/powerpoint/2010/main" val="6933271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962355" cy="584775"/>
          </a:xfrm>
          <a:prstGeom prst="rect">
            <a:avLst/>
          </a:prstGeom>
          <a:noFill/>
        </p:spPr>
        <p:txBody>
          <a:bodyPr wrap="none" rtlCol="0">
            <a:spAutoFit/>
          </a:bodyPr>
          <a:lstStyle/>
          <a:p>
            <a:r>
              <a:rPr lang="fr-FR" sz="3200" b="1" i="1" dirty="0" smtClean="0">
                <a:solidFill>
                  <a:srgbClr val="0070C0"/>
                </a:solidFill>
              </a:rPr>
              <a:t>Analyse par TOF-SIMS dans le MEB-FIB</a:t>
            </a:r>
            <a:endParaRPr lang="fr-FR" sz="3200" b="1" i="1" dirty="0">
              <a:solidFill>
                <a:srgbClr val="0070C0"/>
              </a:solidFill>
            </a:endParaRPr>
          </a:p>
        </p:txBody>
      </p:sp>
      <p:sp>
        <p:nvSpPr>
          <p:cNvPr id="4" name="ZoneTexte 3"/>
          <p:cNvSpPr txBox="1"/>
          <p:nvPr/>
        </p:nvSpPr>
        <p:spPr>
          <a:xfrm>
            <a:off x="223462" y="718807"/>
            <a:ext cx="3625868" cy="2862322"/>
          </a:xfrm>
          <a:prstGeom prst="rect">
            <a:avLst/>
          </a:prstGeom>
          <a:noFill/>
        </p:spPr>
        <p:txBody>
          <a:bodyPr wrap="square" rtlCol="0">
            <a:spAutoFit/>
          </a:bodyPr>
          <a:lstStyle/>
          <a:p>
            <a:pPr algn="just"/>
            <a:r>
              <a:rPr lang="fr-FR" dirty="0" smtClean="0">
                <a:solidFill>
                  <a:srgbClr val="002060"/>
                </a:solidFill>
              </a:rPr>
              <a:t>Le faisceau d'ions focalisé d'un MEB-FIB fournit une source d'ions primaires qui peut être utilisée pour arracher des ions à l'échantillon. Les ions chargés sont collectés et analysés par un spectromètre de masse à temps de vol (TOF-SIMS).</a:t>
            </a:r>
          </a:p>
          <a:p>
            <a:pPr algn="just"/>
            <a:endParaRPr lang="fr-FR" dirty="0">
              <a:solidFill>
                <a:srgbClr val="002060"/>
              </a:solidFill>
            </a:endParaRPr>
          </a:p>
          <a:p>
            <a:pPr algn="just"/>
            <a:r>
              <a:rPr lang="fr-FR" dirty="0" smtClean="0">
                <a:solidFill>
                  <a:srgbClr val="002060"/>
                </a:solidFill>
              </a:rPr>
              <a:t>Les ions sont séparés par leur rapport masse / charge.</a:t>
            </a:r>
            <a:endParaRPr lang="fr-FR" dirty="0">
              <a:solidFill>
                <a:srgbClr val="002060"/>
              </a:solidFill>
            </a:endParaRPr>
          </a:p>
        </p:txBody>
      </p:sp>
      <p:sp>
        <p:nvSpPr>
          <p:cNvPr id="5" name="ZoneTexte 1"/>
          <p:cNvSpPr txBox="1">
            <a:spLocks noChangeArrowheads="1"/>
          </p:cNvSpPr>
          <p:nvPr/>
        </p:nvSpPr>
        <p:spPr bwMode="auto">
          <a:xfrm>
            <a:off x="5220072" y="6093297"/>
            <a:ext cx="37444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i="1" dirty="0" smtClean="0">
                <a:solidFill>
                  <a:srgbClr val="002060"/>
                </a:solidFill>
                <a:latin typeface="+mn-lt"/>
              </a:rPr>
              <a:t>Interaction volume</a:t>
            </a:r>
            <a:endParaRPr lang="en-US" sz="1400" i="1" dirty="0">
              <a:solidFill>
                <a:srgbClr val="002060"/>
              </a:solidFill>
              <a:latin typeface="+mn-lt"/>
            </a:endParaRPr>
          </a:p>
        </p:txBody>
      </p:sp>
      <p:grpSp>
        <p:nvGrpSpPr>
          <p:cNvPr id="6" name="Skupina 1"/>
          <p:cNvGrpSpPr>
            <a:grpSpLocks noChangeAspect="1"/>
          </p:cNvGrpSpPr>
          <p:nvPr/>
        </p:nvGrpSpPr>
        <p:grpSpPr bwMode="auto">
          <a:xfrm>
            <a:off x="4247754" y="620688"/>
            <a:ext cx="4500710" cy="2142009"/>
            <a:chOff x="3794463" y="2725660"/>
            <a:chExt cx="5902556" cy="2810013"/>
          </a:xfrm>
        </p:grpSpPr>
        <p:grpSp>
          <p:nvGrpSpPr>
            <p:cNvPr id="8" name="Skupina 66"/>
            <p:cNvGrpSpPr>
              <a:grpSpLocks noChangeAspect="1"/>
            </p:cNvGrpSpPr>
            <p:nvPr/>
          </p:nvGrpSpPr>
          <p:grpSpPr bwMode="auto">
            <a:xfrm>
              <a:off x="5351702" y="2827001"/>
              <a:ext cx="3529442" cy="2600360"/>
              <a:chOff x="5417344" y="4868853"/>
              <a:chExt cx="2250281" cy="1657338"/>
            </a:xfrm>
          </p:grpSpPr>
          <p:sp>
            <p:nvSpPr>
              <p:cNvPr id="15" name="Line 51"/>
              <p:cNvSpPr>
                <a:spLocks noChangeShapeType="1"/>
              </p:cNvSpPr>
              <p:nvPr/>
            </p:nvSpPr>
            <p:spPr bwMode="auto">
              <a:xfrm flipV="1">
                <a:off x="5417344" y="5445125"/>
                <a:ext cx="2250281" cy="794"/>
              </a:xfrm>
              <a:prstGeom prst="line">
                <a:avLst/>
              </a:prstGeom>
              <a:noFill/>
              <a:ln w="15875">
                <a:solidFill>
                  <a:srgbClr val="00BC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6" name="Freeform 86"/>
              <p:cNvSpPr>
                <a:spLocks/>
              </p:cNvSpPr>
              <p:nvPr/>
            </p:nvSpPr>
            <p:spPr bwMode="auto">
              <a:xfrm>
                <a:off x="5867400" y="5445125"/>
                <a:ext cx="283369" cy="198438"/>
              </a:xfrm>
              <a:custGeom>
                <a:avLst/>
                <a:gdLst>
                  <a:gd name="T0" fmla="*/ 2147483647 w 138"/>
                  <a:gd name="T1" fmla="*/ 2147483647 h 65"/>
                  <a:gd name="T2" fmla="*/ 0 w 138"/>
                  <a:gd name="T3" fmla="*/ 0 h 65"/>
                  <a:gd name="T4" fmla="*/ 0 60000 65536"/>
                  <a:gd name="T5" fmla="*/ 0 60000 65536"/>
                  <a:gd name="T6" fmla="*/ 0 w 138"/>
                  <a:gd name="T7" fmla="*/ 0 h 65"/>
                  <a:gd name="T8" fmla="*/ 138 w 138"/>
                  <a:gd name="T9" fmla="*/ 65 h 65"/>
                </a:gdLst>
                <a:ahLst/>
                <a:cxnLst>
                  <a:cxn ang="T4">
                    <a:pos x="T0" y="T1"/>
                  </a:cxn>
                  <a:cxn ang="T5">
                    <a:pos x="T2" y="T3"/>
                  </a:cxn>
                </a:cxnLst>
                <a:rect l="T6" t="T7" r="T8" b="T9"/>
                <a:pathLst>
                  <a:path w="138" h="65">
                    <a:moveTo>
                      <a:pt x="138" y="46"/>
                    </a:moveTo>
                    <a:cubicBezTo>
                      <a:pt x="28" y="38"/>
                      <a:pt x="35" y="65"/>
                      <a:pt x="0" y="0"/>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7" name="Freeform 87"/>
              <p:cNvSpPr>
                <a:spLocks/>
              </p:cNvSpPr>
              <p:nvPr/>
            </p:nvSpPr>
            <p:spPr bwMode="auto">
              <a:xfrm>
                <a:off x="5755471" y="5680058"/>
                <a:ext cx="431800" cy="215900"/>
              </a:xfrm>
              <a:custGeom>
                <a:avLst/>
                <a:gdLst>
                  <a:gd name="T0" fmla="*/ 2147483647 w 272"/>
                  <a:gd name="T1" fmla="*/ 2147483647 h 136"/>
                  <a:gd name="T2" fmla="*/ 2147483647 w 272"/>
                  <a:gd name="T3" fmla="*/ 2147483647 h 136"/>
                  <a:gd name="T4" fmla="*/ 2147483647 w 272"/>
                  <a:gd name="T5" fmla="*/ 2147483647 h 136"/>
                  <a:gd name="T6" fmla="*/ 0 w 272"/>
                  <a:gd name="T7" fmla="*/ 0 h 136"/>
                  <a:gd name="T8" fmla="*/ 0 60000 65536"/>
                  <a:gd name="T9" fmla="*/ 0 60000 65536"/>
                  <a:gd name="T10" fmla="*/ 0 60000 65536"/>
                  <a:gd name="T11" fmla="*/ 0 60000 65536"/>
                  <a:gd name="T12" fmla="*/ 0 w 272"/>
                  <a:gd name="T13" fmla="*/ 0 h 136"/>
                  <a:gd name="T14" fmla="*/ 272 w 272"/>
                  <a:gd name="T15" fmla="*/ 136 h 136"/>
                </a:gdLst>
                <a:ahLst/>
                <a:cxnLst>
                  <a:cxn ang="T8">
                    <a:pos x="T0" y="T1"/>
                  </a:cxn>
                  <a:cxn ang="T9">
                    <a:pos x="T2" y="T3"/>
                  </a:cxn>
                  <a:cxn ang="T10">
                    <a:pos x="T4" y="T5"/>
                  </a:cxn>
                  <a:cxn ang="T11">
                    <a:pos x="T6" y="T7"/>
                  </a:cxn>
                </a:cxnLst>
                <a:rect l="T12" t="T13" r="T14" b="T15"/>
                <a:pathLst>
                  <a:path w="272" h="136">
                    <a:moveTo>
                      <a:pt x="272" y="91"/>
                    </a:moveTo>
                    <a:cubicBezTo>
                      <a:pt x="241" y="113"/>
                      <a:pt x="211" y="136"/>
                      <a:pt x="181" y="136"/>
                    </a:cubicBezTo>
                    <a:cubicBezTo>
                      <a:pt x="151" y="136"/>
                      <a:pt x="120" y="114"/>
                      <a:pt x="90" y="91"/>
                    </a:cubicBezTo>
                    <a:cubicBezTo>
                      <a:pt x="60" y="68"/>
                      <a:pt x="30" y="34"/>
                      <a:pt x="0" y="0"/>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8" name="Freeform 88"/>
              <p:cNvSpPr>
                <a:spLocks/>
              </p:cNvSpPr>
              <p:nvPr/>
            </p:nvSpPr>
            <p:spPr bwMode="auto">
              <a:xfrm>
                <a:off x="5435600" y="5913438"/>
                <a:ext cx="288925" cy="252412"/>
              </a:xfrm>
              <a:custGeom>
                <a:avLst/>
                <a:gdLst>
                  <a:gd name="T0" fmla="*/ 2147483647 w 182"/>
                  <a:gd name="T1" fmla="*/ 2147483647 h 159"/>
                  <a:gd name="T2" fmla="*/ 2147483647 w 182"/>
                  <a:gd name="T3" fmla="*/ 2147483647 h 159"/>
                  <a:gd name="T4" fmla="*/ 0 w 182"/>
                  <a:gd name="T5" fmla="*/ 2147483647 h 159"/>
                  <a:gd name="T6" fmla="*/ 0 60000 65536"/>
                  <a:gd name="T7" fmla="*/ 0 60000 65536"/>
                  <a:gd name="T8" fmla="*/ 0 60000 65536"/>
                  <a:gd name="T9" fmla="*/ 0 w 182"/>
                  <a:gd name="T10" fmla="*/ 0 h 159"/>
                  <a:gd name="T11" fmla="*/ 182 w 182"/>
                  <a:gd name="T12" fmla="*/ 159 h 159"/>
                </a:gdLst>
                <a:ahLst/>
                <a:cxnLst>
                  <a:cxn ang="T6">
                    <a:pos x="T0" y="T1"/>
                  </a:cxn>
                  <a:cxn ang="T7">
                    <a:pos x="T2" y="T3"/>
                  </a:cxn>
                  <a:cxn ang="T8">
                    <a:pos x="T4" y="T5"/>
                  </a:cxn>
                </a:cxnLst>
                <a:rect l="T9" t="T10" r="T11" b="T12"/>
                <a:pathLst>
                  <a:path w="182" h="159">
                    <a:moveTo>
                      <a:pt x="182" y="159"/>
                    </a:moveTo>
                    <a:cubicBezTo>
                      <a:pt x="129" y="102"/>
                      <a:pt x="76" y="46"/>
                      <a:pt x="46" y="23"/>
                    </a:cubicBezTo>
                    <a:cubicBezTo>
                      <a:pt x="16" y="0"/>
                      <a:pt x="8" y="23"/>
                      <a:pt x="0" y="23"/>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19" name="Freeform 89"/>
              <p:cNvSpPr>
                <a:spLocks/>
              </p:cNvSpPr>
              <p:nvPr/>
            </p:nvSpPr>
            <p:spPr bwMode="auto">
              <a:xfrm>
                <a:off x="6443663" y="5722938"/>
                <a:ext cx="360362" cy="82550"/>
              </a:xfrm>
              <a:custGeom>
                <a:avLst/>
                <a:gdLst>
                  <a:gd name="T0" fmla="*/ 2147483647 w 227"/>
                  <a:gd name="T1" fmla="*/ 2147483647 h 52"/>
                  <a:gd name="T2" fmla="*/ 2147483647 w 227"/>
                  <a:gd name="T3" fmla="*/ 2147483647 h 52"/>
                  <a:gd name="T4" fmla="*/ 0 w 227"/>
                  <a:gd name="T5" fmla="*/ 2147483647 h 52"/>
                  <a:gd name="T6" fmla="*/ 0 60000 65536"/>
                  <a:gd name="T7" fmla="*/ 0 60000 65536"/>
                  <a:gd name="T8" fmla="*/ 0 60000 65536"/>
                  <a:gd name="T9" fmla="*/ 0 w 227"/>
                  <a:gd name="T10" fmla="*/ 0 h 52"/>
                  <a:gd name="T11" fmla="*/ 227 w 227"/>
                  <a:gd name="T12" fmla="*/ 52 h 52"/>
                </a:gdLst>
                <a:ahLst/>
                <a:cxnLst>
                  <a:cxn ang="T6">
                    <a:pos x="T0" y="T1"/>
                  </a:cxn>
                  <a:cxn ang="T7">
                    <a:pos x="T2" y="T3"/>
                  </a:cxn>
                  <a:cxn ang="T8">
                    <a:pos x="T4" y="T5"/>
                  </a:cxn>
                </a:cxnLst>
                <a:rect l="T9" t="T10" r="T11" b="T12"/>
                <a:pathLst>
                  <a:path w="227" h="52">
                    <a:moveTo>
                      <a:pt x="227" y="52"/>
                    </a:moveTo>
                    <a:cubicBezTo>
                      <a:pt x="200" y="33"/>
                      <a:pt x="174" y="14"/>
                      <a:pt x="136" y="7"/>
                    </a:cubicBezTo>
                    <a:cubicBezTo>
                      <a:pt x="98" y="0"/>
                      <a:pt x="23" y="7"/>
                      <a:pt x="0" y="7"/>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0" name="Freeform 90"/>
              <p:cNvSpPr>
                <a:spLocks/>
              </p:cNvSpPr>
              <p:nvPr/>
            </p:nvSpPr>
            <p:spPr bwMode="auto">
              <a:xfrm>
                <a:off x="6496037" y="5848332"/>
                <a:ext cx="128601" cy="195281"/>
              </a:xfrm>
              <a:custGeom>
                <a:avLst/>
                <a:gdLst>
                  <a:gd name="T0" fmla="*/ 2147483647 w 98"/>
                  <a:gd name="T1" fmla="*/ 2147483647 h 91"/>
                  <a:gd name="T2" fmla="*/ 2147483647 w 98"/>
                  <a:gd name="T3" fmla="*/ 2147483647 h 91"/>
                  <a:gd name="T4" fmla="*/ 2147483647 w 98"/>
                  <a:gd name="T5" fmla="*/ 2147483647 h 91"/>
                  <a:gd name="T6" fmla="*/ 0 w 98"/>
                  <a:gd name="T7" fmla="*/ 0 h 91"/>
                  <a:gd name="T8" fmla="*/ 0 60000 65536"/>
                  <a:gd name="T9" fmla="*/ 0 60000 65536"/>
                  <a:gd name="T10" fmla="*/ 0 60000 65536"/>
                  <a:gd name="T11" fmla="*/ 0 60000 65536"/>
                  <a:gd name="T12" fmla="*/ 0 w 98"/>
                  <a:gd name="T13" fmla="*/ 0 h 91"/>
                  <a:gd name="T14" fmla="*/ 98 w 98"/>
                  <a:gd name="T15" fmla="*/ 91 h 91"/>
                </a:gdLst>
                <a:ahLst/>
                <a:cxnLst>
                  <a:cxn ang="T8">
                    <a:pos x="T0" y="T1"/>
                  </a:cxn>
                  <a:cxn ang="T9">
                    <a:pos x="T2" y="T3"/>
                  </a:cxn>
                  <a:cxn ang="T10">
                    <a:pos x="T4" y="T5"/>
                  </a:cxn>
                  <a:cxn ang="T11">
                    <a:pos x="T6" y="T7"/>
                  </a:cxn>
                </a:cxnLst>
                <a:rect l="T12" t="T13" r="T14" b="T15"/>
                <a:pathLst>
                  <a:path w="98" h="91">
                    <a:moveTo>
                      <a:pt x="91" y="91"/>
                    </a:moveTo>
                    <a:cubicBezTo>
                      <a:pt x="94" y="72"/>
                      <a:pt x="98" y="53"/>
                      <a:pt x="91" y="46"/>
                    </a:cubicBezTo>
                    <a:cubicBezTo>
                      <a:pt x="84" y="39"/>
                      <a:pt x="61" y="54"/>
                      <a:pt x="46" y="46"/>
                    </a:cubicBezTo>
                    <a:cubicBezTo>
                      <a:pt x="31" y="38"/>
                      <a:pt x="8" y="8"/>
                      <a:pt x="0" y="0"/>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1" name="Freeform 92"/>
              <p:cNvSpPr>
                <a:spLocks/>
              </p:cNvSpPr>
              <p:nvPr/>
            </p:nvSpPr>
            <p:spPr bwMode="auto">
              <a:xfrm>
                <a:off x="7103269" y="5750720"/>
                <a:ext cx="84914" cy="161908"/>
              </a:xfrm>
              <a:custGeom>
                <a:avLst/>
                <a:gdLst>
                  <a:gd name="T0" fmla="*/ 2147483647 w 52"/>
                  <a:gd name="T1" fmla="*/ 2147483647 h 90"/>
                  <a:gd name="T2" fmla="*/ 2147483647 w 52"/>
                  <a:gd name="T3" fmla="*/ 2147483647 h 90"/>
                  <a:gd name="T4" fmla="*/ 2147483647 w 52"/>
                  <a:gd name="T5" fmla="*/ 0 h 90"/>
                  <a:gd name="T6" fmla="*/ 0 60000 65536"/>
                  <a:gd name="T7" fmla="*/ 0 60000 65536"/>
                  <a:gd name="T8" fmla="*/ 0 60000 65536"/>
                  <a:gd name="T9" fmla="*/ 0 w 52"/>
                  <a:gd name="T10" fmla="*/ 0 h 90"/>
                  <a:gd name="T11" fmla="*/ 52 w 52"/>
                  <a:gd name="T12" fmla="*/ 90 h 90"/>
                </a:gdLst>
                <a:ahLst/>
                <a:cxnLst>
                  <a:cxn ang="T6">
                    <a:pos x="T0" y="T1"/>
                  </a:cxn>
                  <a:cxn ang="T7">
                    <a:pos x="T2" y="T3"/>
                  </a:cxn>
                  <a:cxn ang="T8">
                    <a:pos x="T4" y="T5"/>
                  </a:cxn>
                </a:cxnLst>
                <a:rect l="T9" t="T10" r="T11" b="T12"/>
                <a:pathLst>
                  <a:path w="52" h="90">
                    <a:moveTo>
                      <a:pt x="52" y="90"/>
                    </a:moveTo>
                    <a:cubicBezTo>
                      <a:pt x="33" y="75"/>
                      <a:pt x="14" y="60"/>
                      <a:pt x="7" y="45"/>
                    </a:cubicBezTo>
                    <a:cubicBezTo>
                      <a:pt x="0" y="30"/>
                      <a:pt x="3" y="15"/>
                      <a:pt x="7" y="0"/>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2" name="Freeform 95"/>
              <p:cNvSpPr>
                <a:spLocks/>
              </p:cNvSpPr>
              <p:nvPr/>
            </p:nvSpPr>
            <p:spPr bwMode="auto">
              <a:xfrm>
                <a:off x="6430963" y="5445125"/>
                <a:ext cx="85725" cy="82550"/>
              </a:xfrm>
              <a:custGeom>
                <a:avLst/>
                <a:gdLst>
                  <a:gd name="T0" fmla="*/ 2147483647 w 54"/>
                  <a:gd name="T1" fmla="*/ 2147483647 h 52"/>
                  <a:gd name="T2" fmla="*/ 2147483647 w 54"/>
                  <a:gd name="T3" fmla="*/ 2147483647 h 52"/>
                  <a:gd name="T4" fmla="*/ 2147483647 w 54"/>
                  <a:gd name="T5" fmla="*/ 0 h 52"/>
                  <a:gd name="T6" fmla="*/ 0 60000 65536"/>
                  <a:gd name="T7" fmla="*/ 0 60000 65536"/>
                  <a:gd name="T8" fmla="*/ 0 60000 65536"/>
                  <a:gd name="T9" fmla="*/ 0 w 54"/>
                  <a:gd name="T10" fmla="*/ 0 h 52"/>
                  <a:gd name="T11" fmla="*/ 54 w 54"/>
                  <a:gd name="T12" fmla="*/ 52 h 52"/>
                </a:gdLst>
                <a:ahLst/>
                <a:cxnLst>
                  <a:cxn ang="T6">
                    <a:pos x="T0" y="T1"/>
                  </a:cxn>
                  <a:cxn ang="T7">
                    <a:pos x="T2" y="T3"/>
                  </a:cxn>
                  <a:cxn ang="T8">
                    <a:pos x="T4" y="T5"/>
                  </a:cxn>
                </a:cxnLst>
                <a:rect l="T9" t="T10" r="T11" b="T12"/>
                <a:pathLst>
                  <a:path w="54" h="52">
                    <a:moveTo>
                      <a:pt x="54" y="45"/>
                    </a:moveTo>
                    <a:cubicBezTo>
                      <a:pt x="35" y="48"/>
                      <a:pt x="16" y="52"/>
                      <a:pt x="8" y="45"/>
                    </a:cubicBezTo>
                    <a:cubicBezTo>
                      <a:pt x="0" y="38"/>
                      <a:pt x="4" y="19"/>
                      <a:pt x="8" y="0"/>
                    </a:cubicBezTo>
                  </a:path>
                </a:pathLst>
              </a:custGeom>
              <a:noFill/>
              <a:ln w="9525">
                <a:solidFill>
                  <a:schemeClr val="tx1"/>
                </a:solidFill>
                <a:prstDash val="sysDash"/>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grpSp>
            <p:nvGrpSpPr>
              <p:cNvPr id="23" name="Skupina 75"/>
              <p:cNvGrpSpPr>
                <a:grpSpLocks/>
              </p:cNvGrpSpPr>
              <p:nvPr/>
            </p:nvGrpSpPr>
            <p:grpSpPr bwMode="auto">
              <a:xfrm>
                <a:off x="5435600" y="5449888"/>
                <a:ext cx="2074863" cy="1076303"/>
                <a:chOff x="5435600" y="5449888"/>
                <a:chExt cx="2074863" cy="1076303"/>
              </a:xfrm>
            </p:grpSpPr>
            <p:sp>
              <p:nvSpPr>
                <p:cNvPr id="32" name="Oval 59"/>
                <p:cNvSpPr>
                  <a:spLocks noChangeAspect="1" noChangeArrowheads="1"/>
                </p:cNvSpPr>
                <p:nvPr/>
              </p:nvSpPr>
              <p:spPr bwMode="auto">
                <a:xfrm>
                  <a:off x="6732588" y="5454650"/>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33" name="Line 60"/>
                <p:cNvSpPr>
                  <a:spLocks noChangeShapeType="1"/>
                </p:cNvSpPr>
                <p:nvPr/>
              </p:nvSpPr>
              <p:spPr bwMode="auto">
                <a:xfrm flipH="1">
                  <a:off x="6227763" y="5589588"/>
                  <a:ext cx="288925" cy="714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 name="Line 61"/>
                <p:cNvSpPr>
                  <a:spLocks noChangeShapeType="1"/>
                </p:cNvSpPr>
                <p:nvPr/>
              </p:nvSpPr>
              <p:spPr bwMode="auto">
                <a:xfrm flipH="1">
                  <a:off x="6156325" y="5661025"/>
                  <a:ext cx="71438" cy="28892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5" name="Line 62"/>
                <p:cNvSpPr>
                  <a:spLocks noChangeShapeType="1"/>
                </p:cNvSpPr>
                <p:nvPr/>
              </p:nvSpPr>
              <p:spPr bwMode="auto">
                <a:xfrm flipH="1">
                  <a:off x="5867400" y="5949950"/>
                  <a:ext cx="288925" cy="714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6" name="Line 63"/>
                <p:cNvSpPr>
                  <a:spLocks noChangeShapeType="1"/>
                </p:cNvSpPr>
                <p:nvPr/>
              </p:nvSpPr>
              <p:spPr bwMode="auto">
                <a:xfrm>
                  <a:off x="6156325" y="5949950"/>
                  <a:ext cx="71438" cy="2873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 name="Line 64"/>
                <p:cNvSpPr>
                  <a:spLocks noChangeShapeType="1"/>
                </p:cNvSpPr>
                <p:nvPr/>
              </p:nvSpPr>
              <p:spPr bwMode="auto">
                <a:xfrm flipH="1">
                  <a:off x="6516688" y="5949950"/>
                  <a:ext cx="287337" cy="14287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8" name="Line 65"/>
                <p:cNvSpPr>
                  <a:spLocks noChangeShapeType="1"/>
                </p:cNvSpPr>
                <p:nvPr/>
              </p:nvSpPr>
              <p:spPr bwMode="auto">
                <a:xfrm>
                  <a:off x="6516688" y="6092825"/>
                  <a:ext cx="71437" cy="2159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9" name="Line 66"/>
                <p:cNvSpPr>
                  <a:spLocks noChangeShapeType="1"/>
                </p:cNvSpPr>
                <p:nvPr/>
              </p:nvSpPr>
              <p:spPr bwMode="auto">
                <a:xfrm flipH="1" flipV="1">
                  <a:off x="6372225" y="6021388"/>
                  <a:ext cx="144463" cy="71437"/>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0" name="Line 67"/>
                <p:cNvSpPr>
                  <a:spLocks noChangeShapeType="1"/>
                </p:cNvSpPr>
                <p:nvPr/>
              </p:nvSpPr>
              <p:spPr bwMode="auto">
                <a:xfrm flipH="1" flipV="1">
                  <a:off x="6084888" y="5516563"/>
                  <a:ext cx="142875" cy="144462"/>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1" name="Line 68"/>
                <p:cNvSpPr>
                  <a:spLocks noChangeShapeType="1"/>
                </p:cNvSpPr>
                <p:nvPr/>
              </p:nvSpPr>
              <p:spPr bwMode="auto">
                <a:xfrm flipH="1">
                  <a:off x="6011863" y="6237288"/>
                  <a:ext cx="215900" cy="144462"/>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Line 69"/>
                <p:cNvSpPr>
                  <a:spLocks noChangeShapeType="1"/>
                </p:cNvSpPr>
                <p:nvPr/>
              </p:nvSpPr>
              <p:spPr bwMode="auto">
                <a:xfrm>
                  <a:off x="6227763" y="6237288"/>
                  <a:ext cx="144462" cy="2159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 name="Line 70"/>
                <p:cNvSpPr>
                  <a:spLocks noChangeShapeType="1"/>
                </p:cNvSpPr>
                <p:nvPr/>
              </p:nvSpPr>
              <p:spPr bwMode="auto">
                <a:xfrm flipH="1" flipV="1">
                  <a:off x="5508625" y="5734050"/>
                  <a:ext cx="358775" cy="287338"/>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4" name="Line 71"/>
                <p:cNvSpPr>
                  <a:spLocks noChangeShapeType="1"/>
                </p:cNvSpPr>
                <p:nvPr/>
              </p:nvSpPr>
              <p:spPr bwMode="auto">
                <a:xfrm flipH="1">
                  <a:off x="5651500" y="6021388"/>
                  <a:ext cx="215900" cy="2159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5" name="Line 72"/>
                <p:cNvSpPr>
                  <a:spLocks noChangeShapeType="1"/>
                </p:cNvSpPr>
                <p:nvPr/>
              </p:nvSpPr>
              <p:spPr bwMode="auto">
                <a:xfrm flipV="1">
                  <a:off x="6804025" y="5516563"/>
                  <a:ext cx="288925" cy="144462"/>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6" name="Line 73"/>
                <p:cNvSpPr>
                  <a:spLocks noChangeShapeType="1"/>
                </p:cNvSpPr>
                <p:nvPr/>
              </p:nvSpPr>
              <p:spPr bwMode="auto">
                <a:xfrm flipV="1">
                  <a:off x="7092950" y="5876925"/>
                  <a:ext cx="215900" cy="7302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7" name="Line 74"/>
                <p:cNvSpPr>
                  <a:spLocks noChangeShapeType="1"/>
                </p:cNvSpPr>
                <p:nvPr/>
              </p:nvSpPr>
              <p:spPr bwMode="auto">
                <a:xfrm flipV="1">
                  <a:off x="7308850" y="5661025"/>
                  <a:ext cx="71438" cy="215900"/>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8" name="Line 75"/>
                <p:cNvSpPr>
                  <a:spLocks noChangeShapeType="1"/>
                </p:cNvSpPr>
                <p:nvPr/>
              </p:nvSpPr>
              <p:spPr bwMode="auto">
                <a:xfrm>
                  <a:off x="7308850" y="5876925"/>
                  <a:ext cx="142875" cy="144463"/>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9" name="Line 76"/>
                <p:cNvSpPr>
                  <a:spLocks noChangeShapeType="1"/>
                </p:cNvSpPr>
                <p:nvPr/>
              </p:nvSpPr>
              <p:spPr bwMode="auto">
                <a:xfrm flipH="1" flipV="1">
                  <a:off x="6804025" y="5516563"/>
                  <a:ext cx="144463" cy="73025"/>
                </a:xfrm>
                <a:prstGeom prst="line">
                  <a:avLst/>
                </a:prstGeom>
                <a:noFill/>
                <a:ln w="9525">
                  <a:solidFill>
                    <a:srgbClr val="00FF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50" name="Oval 77"/>
                <p:cNvSpPr>
                  <a:spLocks noChangeAspect="1" noChangeArrowheads="1"/>
                </p:cNvSpPr>
                <p:nvPr/>
              </p:nvSpPr>
              <p:spPr bwMode="auto">
                <a:xfrm>
                  <a:off x="6552407" y="6294437"/>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51" name="Oval 78"/>
                <p:cNvSpPr>
                  <a:spLocks noChangeAspect="1" noChangeArrowheads="1"/>
                </p:cNvSpPr>
                <p:nvPr/>
              </p:nvSpPr>
              <p:spPr bwMode="auto">
                <a:xfrm>
                  <a:off x="6324600" y="5954713"/>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52" name="Oval 79"/>
                <p:cNvSpPr>
                  <a:spLocks noChangeAspect="1" noChangeArrowheads="1"/>
                </p:cNvSpPr>
                <p:nvPr/>
              </p:nvSpPr>
              <p:spPr bwMode="auto">
                <a:xfrm>
                  <a:off x="5933281" y="6360319"/>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53" name="Oval 80"/>
                <p:cNvSpPr>
                  <a:spLocks noChangeAspect="1" noChangeArrowheads="1"/>
                </p:cNvSpPr>
                <p:nvPr/>
              </p:nvSpPr>
              <p:spPr bwMode="auto">
                <a:xfrm>
                  <a:off x="5599113" y="6189663"/>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54" name="Oval 81"/>
                <p:cNvSpPr>
                  <a:spLocks noChangeAspect="1" noChangeArrowheads="1"/>
                </p:cNvSpPr>
                <p:nvPr/>
              </p:nvSpPr>
              <p:spPr bwMode="auto">
                <a:xfrm>
                  <a:off x="5435600" y="5661025"/>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55" name="Oval 82"/>
                <p:cNvSpPr>
                  <a:spLocks noChangeAspect="1" noChangeArrowheads="1"/>
                </p:cNvSpPr>
                <p:nvPr/>
              </p:nvSpPr>
              <p:spPr bwMode="auto">
                <a:xfrm>
                  <a:off x="6022965" y="5452254"/>
                  <a:ext cx="92075" cy="93663"/>
                </a:xfrm>
                <a:prstGeom prst="ellipse">
                  <a:avLst/>
                </a:prstGeom>
                <a:solidFill>
                  <a:srgbClr val="00FF00"/>
                </a:solidFill>
                <a:ln w="9525">
                  <a:solidFill>
                    <a:srgbClr val="00FF00"/>
                  </a:solidFill>
                  <a:round/>
                  <a:headEnd/>
                  <a:tailEnd/>
                </a:ln>
              </p:spPr>
              <p:txBody>
                <a:bodyPr wrap="none" anchor="ctr"/>
                <a:lstStyle/>
                <a:p>
                  <a:endParaRPr lang="cs-CZ"/>
                </a:p>
              </p:txBody>
            </p:sp>
            <p:sp>
              <p:nvSpPr>
                <p:cNvPr id="56" name="Oval 83"/>
                <p:cNvSpPr>
                  <a:spLocks noChangeAspect="1" noChangeArrowheads="1"/>
                </p:cNvSpPr>
                <p:nvPr/>
              </p:nvSpPr>
              <p:spPr bwMode="auto">
                <a:xfrm>
                  <a:off x="7418388" y="5999957"/>
                  <a:ext cx="92075" cy="93662"/>
                </a:xfrm>
                <a:prstGeom prst="ellipse">
                  <a:avLst/>
                </a:prstGeom>
                <a:solidFill>
                  <a:srgbClr val="00FF00"/>
                </a:solidFill>
                <a:ln w="9525">
                  <a:solidFill>
                    <a:srgbClr val="00FF00"/>
                  </a:solidFill>
                  <a:round/>
                  <a:headEnd/>
                  <a:tailEnd/>
                </a:ln>
              </p:spPr>
              <p:txBody>
                <a:bodyPr wrap="none" anchor="ctr"/>
                <a:lstStyle/>
                <a:p>
                  <a:endParaRPr lang="cs-CZ"/>
                </a:p>
              </p:txBody>
            </p:sp>
            <p:sp>
              <p:nvSpPr>
                <p:cNvPr id="57" name="Oval 84"/>
                <p:cNvSpPr>
                  <a:spLocks noChangeAspect="1" noChangeArrowheads="1"/>
                </p:cNvSpPr>
                <p:nvPr/>
              </p:nvSpPr>
              <p:spPr bwMode="auto">
                <a:xfrm>
                  <a:off x="7344569" y="5589588"/>
                  <a:ext cx="92075" cy="93662"/>
                </a:xfrm>
                <a:prstGeom prst="ellipse">
                  <a:avLst/>
                </a:prstGeom>
                <a:solidFill>
                  <a:srgbClr val="00FF00"/>
                </a:solidFill>
                <a:ln w="9525">
                  <a:solidFill>
                    <a:srgbClr val="00FF00"/>
                  </a:solidFill>
                  <a:round/>
                  <a:headEnd/>
                  <a:tailEnd/>
                </a:ln>
              </p:spPr>
              <p:txBody>
                <a:bodyPr wrap="none" anchor="ctr"/>
                <a:lstStyle/>
                <a:p>
                  <a:endParaRPr lang="cs-CZ"/>
                </a:p>
              </p:txBody>
            </p:sp>
            <p:sp>
              <p:nvSpPr>
                <p:cNvPr id="58" name="Oval 85"/>
                <p:cNvSpPr>
                  <a:spLocks noChangeAspect="1" noChangeArrowheads="1"/>
                </p:cNvSpPr>
                <p:nvPr/>
              </p:nvSpPr>
              <p:spPr bwMode="auto">
                <a:xfrm>
                  <a:off x="7069137" y="5449888"/>
                  <a:ext cx="92075" cy="93662"/>
                </a:xfrm>
                <a:prstGeom prst="ellipse">
                  <a:avLst/>
                </a:prstGeom>
                <a:solidFill>
                  <a:srgbClr val="00FF00"/>
                </a:solidFill>
                <a:ln w="9525">
                  <a:solidFill>
                    <a:srgbClr val="00FF00"/>
                  </a:solidFill>
                  <a:round/>
                  <a:headEnd/>
                  <a:tailEnd/>
                </a:ln>
              </p:spPr>
              <p:txBody>
                <a:bodyPr wrap="none" anchor="ctr"/>
                <a:lstStyle/>
                <a:p>
                  <a:endParaRPr lang="cs-CZ"/>
                </a:p>
              </p:txBody>
            </p:sp>
            <p:sp>
              <p:nvSpPr>
                <p:cNvPr id="59" name="Oval 77"/>
                <p:cNvSpPr>
                  <a:spLocks noChangeAspect="1" noChangeArrowheads="1"/>
                </p:cNvSpPr>
                <p:nvPr/>
              </p:nvSpPr>
              <p:spPr bwMode="auto">
                <a:xfrm>
                  <a:off x="6342842" y="6432528"/>
                  <a:ext cx="92075" cy="93663"/>
                </a:xfrm>
                <a:prstGeom prst="ellipse">
                  <a:avLst/>
                </a:prstGeom>
                <a:solidFill>
                  <a:srgbClr val="00FF00"/>
                </a:solidFill>
                <a:ln w="9525">
                  <a:solidFill>
                    <a:srgbClr val="00FF00"/>
                  </a:solidFill>
                  <a:round/>
                  <a:headEnd/>
                  <a:tailEnd/>
                </a:ln>
              </p:spPr>
              <p:txBody>
                <a:bodyPr wrap="none" anchor="ctr"/>
                <a:lstStyle/>
                <a:p>
                  <a:endParaRPr lang="cs-CZ"/>
                </a:p>
              </p:txBody>
            </p:sp>
          </p:grpSp>
          <p:grpSp>
            <p:nvGrpSpPr>
              <p:cNvPr id="24" name="Skupina 76"/>
              <p:cNvGrpSpPr>
                <a:grpSpLocks/>
              </p:cNvGrpSpPr>
              <p:nvPr/>
            </p:nvGrpSpPr>
            <p:grpSpPr bwMode="auto">
              <a:xfrm>
                <a:off x="6465081" y="4868853"/>
                <a:ext cx="627869" cy="1472416"/>
                <a:chOff x="6465081" y="4868853"/>
                <a:chExt cx="627869" cy="1472416"/>
              </a:xfrm>
            </p:grpSpPr>
            <p:sp>
              <p:nvSpPr>
                <p:cNvPr id="25" name="Oval 52"/>
                <p:cNvSpPr>
                  <a:spLocks noChangeAspect="1" noChangeArrowheads="1"/>
                </p:cNvSpPr>
                <p:nvPr/>
              </p:nvSpPr>
              <p:spPr bwMode="auto">
                <a:xfrm>
                  <a:off x="6465081" y="4868853"/>
                  <a:ext cx="100012" cy="101600"/>
                </a:xfrm>
                <a:prstGeom prst="ellipse">
                  <a:avLst/>
                </a:prstGeom>
                <a:solidFill>
                  <a:srgbClr val="FF0000"/>
                </a:solidFill>
                <a:ln w="9525">
                  <a:solidFill>
                    <a:srgbClr val="FF0000"/>
                  </a:solidFill>
                  <a:round/>
                  <a:headEnd/>
                  <a:tailEnd/>
                </a:ln>
              </p:spPr>
              <p:txBody>
                <a:bodyPr wrap="none" anchor="ctr"/>
                <a:lstStyle/>
                <a:p>
                  <a:endParaRPr lang="cs-CZ"/>
                </a:p>
              </p:txBody>
            </p:sp>
            <p:sp>
              <p:nvSpPr>
                <p:cNvPr id="26" name="Line 53"/>
                <p:cNvSpPr>
                  <a:spLocks noChangeShapeType="1"/>
                </p:cNvSpPr>
                <p:nvPr/>
              </p:nvSpPr>
              <p:spPr bwMode="auto">
                <a:xfrm>
                  <a:off x="6516688" y="4941888"/>
                  <a:ext cx="0" cy="64770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7" name="Line 54"/>
                <p:cNvSpPr>
                  <a:spLocks noChangeShapeType="1"/>
                </p:cNvSpPr>
                <p:nvPr/>
              </p:nvSpPr>
              <p:spPr bwMode="auto">
                <a:xfrm>
                  <a:off x="6516688" y="5589588"/>
                  <a:ext cx="287337" cy="71437"/>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 name="Line 55"/>
                <p:cNvSpPr>
                  <a:spLocks noChangeShapeType="1"/>
                </p:cNvSpPr>
                <p:nvPr/>
              </p:nvSpPr>
              <p:spPr bwMode="auto">
                <a:xfrm>
                  <a:off x="6804025" y="5661025"/>
                  <a:ext cx="0" cy="288925"/>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 name="Line 56"/>
                <p:cNvSpPr>
                  <a:spLocks noChangeShapeType="1"/>
                </p:cNvSpPr>
                <p:nvPr/>
              </p:nvSpPr>
              <p:spPr bwMode="auto">
                <a:xfrm>
                  <a:off x="6804025" y="5949950"/>
                  <a:ext cx="288925" cy="0"/>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0" name="Line 57"/>
                <p:cNvSpPr>
                  <a:spLocks noChangeShapeType="1"/>
                </p:cNvSpPr>
                <p:nvPr/>
              </p:nvSpPr>
              <p:spPr bwMode="auto">
                <a:xfrm flipH="1">
                  <a:off x="7019925" y="5949950"/>
                  <a:ext cx="73025" cy="287338"/>
                </a:xfrm>
                <a:prstGeom prst="line">
                  <a:avLst/>
                </a:prstGeom>
                <a:noFill/>
                <a:ln w="15875">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1" name="Oval 58"/>
                <p:cNvSpPr>
                  <a:spLocks noChangeAspect="1" noChangeArrowheads="1"/>
                </p:cNvSpPr>
                <p:nvPr/>
              </p:nvSpPr>
              <p:spPr bwMode="auto">
                <a:xfrm>
                  <a:off x="6960394" y="6239669"/>
                  <a:ext cx="100012" cy="101600"/>
                </a:xfrm>
                <a:prstGeom prst="ellipse">
                  <a:avLst/>
                </a:prstGeom>
                <a:solidFill>
                  <a:srgbClr val="FF0000"/>
                </a:solidFill>
                <a:ln w="9525">
                  <a:solidFill>
                    <a:srgbClr val="FF0000"/>
                  </a:solidFill>
                  <a:round/>
                  <a:headEnd/>
                  <a:tailEnd/>
                </a:ln>
              </p:spPr>
              <p:txBody>
                <a:bodyPr wrap="none" anchor="ctr"/>
                <a:lstStyle/>
                <a:p>
                  <a:endParaRPr lang="cs-CZ"/>
                </a:p>
              </p:txBody>
            </p:sp>
          </p:grpSp>
        </p:grpSp>
        <p:sp>
          <p:nvSpPr>
            <p:cNvPr id="9" name="Text Box 54"/>
            <p:cNvSpPr txBox="1">
              <a:spLocks noChangeArrowheads="1"/>
            </p:cNvSpPr>
            <p:nvPr/>
          </p:nvSpPr>
          <p:spPr bwMode="auto">
            <a:xfrm>
              <a:off x="5199189" y="2725660"/>
              <a:ext cx="1947078" cy="43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Grande" charset="0"/>
                  <a:ea typeface="+mn-ea"/>
                  <a:cs typeface="Arial" charset="0"/>
                </a:defRPr>
              </a:lvl1pPr>
              <a:lvl2pPr marL="455613" indent="1588" algn="l" rtl="0" fontAlgn="base">
                <a:spcBef>
                  <a:spcPct val="0"/>
                </a:spcBef>
                <a:spcAft>
                  <a:spcPct val="0"/>
                </a:spcAft>
                <a:defRPr kern="1200">
                  <a:solidFill>
                    <a:schemeClr val="tx1"/>
                  </a:solidFill>
                  <a:latin typeface="Lucida Grande" charset="0"/>
                  <a:ea typeface="+mn-ea"/>
                  <a:cs typeface="Arial" charset="0"/>
                </a:defRPr>
              </a:lvl2pPr>
              <a:lvl3pPr marL="912813" indent="1588" algn="l" rtl="0" fontAlgn="base">
                <a:spcBef>
                  <a:spcPct val="0"/>
                </a:spcBef>
                <a:spcAft>
                  <a:spcPct val="0"/>
                </a:spcAft>
                <a:defRPr kern="1200">
                  <a:solidFill>
                    <a:schemeClr val="tx1"/>
                  </a:solidFill>
                  <a:latin typeface="Lucida Grande" charset="0"/>
                  <a:ea typeface="+mn-ea"/>
                  <a:cs typeface="Arial" charset="0"/>
                </a:defRPr>
              </a:lvl3pPr>
              <a:lvl4pPr marL="1370013" indent="1588" algn="l" rtl="0" fontAlgn="base">
                <a:spcBef>
                  <a:spcPct val="0"/>
                </a:spcBef>
                <a:spcAft>
                  <a:spcPct val="0"/>
                </a:spcAft>
                <a:defRPr kern="1200">
                  <a:solidFill>
                    <a:schemeClr val="tx1"/>
                  </a:solidFill>
                  <a:latin typeface="Lucida Grande" charset="0"/>
                  <a:ea typeface="+mn-ea"/>
                  <a:cs typeface="Arial" charset="0"/>
                </a:defRPr>
              </a:lvl4pPr>
              <a:lvl5pPr marL="1827213" indent="1588" algn="l" rtl="0" fontAlgn="base">
                <a:spcBef>
                  <a:spcPct val="0"/>
                </a:spcBef>
                <a:spcAft>
                  <a:spcPct val="0"/>
                </a:spcAft>
                <a:defRPr kern="1200">
                  <a:solidFill>
                    <a:schemeClr val="tx1"/>
                  </a:solidFill>
                  <a:latin typeface="Lucida Grande" charset="0"/>
                  <a:ea typeface="+mn-ea"/>
                  <a:cs typeface="Arial" charset="0"/>
                </a:defRPr>
              </a:lvl5pPr>
              <a:lvl6pPr marL="2286000" algn="l" defTabSz="914400" rtl="0" eaLnBrk="1" latinLnBrk="0" hangingPunct="1">
                <a:defRPr kern="1200">
                  <a:solidFill>
                    <a:schemeClr val="tx1"/>
                  </a:solidFill>
                  <a:latin typeface="Lucida Grande" charset="0"/>
                  <a:ea typeface="+mn-ea"/>
                  <a:cs typeface="Arial" charset="0"/>
                </a:defRPr>
              </a:lvl6pPr>
              <a:lvl7pPr marL="2743200" algn="l" defTabSz="914400" rtl="0" eaLnBrk="1" latinLnBrk="0" hangingPunct="1">
                <a:defRPr kern="1200">
                  <a:solidFill>
                    <a:schemeClr val="tx1"/>
                  </a:solidFill>
                  <a:latin typeface="Lucida Grande" charset="0"/>
                  <a:ea typeface="+mn-ea"/>
                  <a:cs typeface="Arial" charset="0"/>
                </a:defRPr>
              </a:lvl7pPr>
              <a:lvl8pPr marL="3200400" algn="l" defTabSz="914400" rtl="0" eaLnBrk="1" latinLnBrk="0" hangingPunct="1">
                <a:defRPr kern="1200">
                  <a:solidFill>
                    <a:schemeClr val="tx1"/>
                  </a:solidFill>
                  <a:latin typeface="Lucida Grande" charset="0"/>
                  <a:ea typeface="+mn-ea"/>
                  <a:cs typeface="Arial" charset="0"/>
                </a:defRPr>
              </a:lvl8pPr>
              <a:lvl9pPr marL="3657600" algn="l" defTabSz="914400" rtl="0" eaLnBrk="1" latinLnBrk="0" hangingPunct="1">
                <a:defRPr kern="1200">
                  <a:solidFill>
                    <a:schemeClr val="tx1"/>
                  </a:solidFill>
                  <a:latin typeface="Lucida Grande" charset="0"/>
                  <a:ea typeface="+mn-ea"/>
                  <a:cs typeface="Arial" charset="0"/>
                </a:defRPr>
              </a:lvl9pPr>
            </a:lstStyle>
            <a:p>
              <a:pPr algn="ctr">
                <a:spcBef>
                  <a:spcPct val="50000"/>
                </a:spcBef>
                <a:defRPr/>
              </a:pPr>
              <a:r>
                <a:rPr lang="en-US" sz="1400" dirty="0">
                  <a:latin typeface="+mj-lt"/>
                  <a:cs typeface="Arial" pitchFamily="34" charset="0"/>
                </a:rPr>
                <a:t>Primary Ion</a:t>
              </a:r>
            </a:p>
          </p:txBody>
        </p:sp>
        <p:sp>
          <p:nvSpPr>
            <p:cNvPr id="10" name="Text Box 54"/>
            <p:cNvSpPr txBox="1">
              <a:spLocks noChangeArrowheads="1"/>
            </p:cNvSpPr>
            <p:nvPr/>
          </p:nvSpPr>
          <p:spPr bwMode="auto">
            <a:xfrm>
              <a:off x="7062722" y="5099447"/>
              <a:ext cx="2634296" cy="43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Grande" charset="0"/>
                  <a:ea typeface="+mn-ea"/>
                  <a:cs typeface="Arial" charset="0"/>
                </a:defRPr>
              </a:lvl1pPr>
              <a:lvl2pPr marL="455613" indent="1588" algn="l" rtl="0" fontAlgn="base">
                <a:spcBef>
                  <a:spcPct val="0"/>
                </a:spcBef>
                <a:spcAft>
                  <a:spcPct val="0"/>
                </a:spcAft>
                <a:defRPr kern="1200">
                  <a:solidFill>
                    <a:schemeClr val="tx1"/>
                  </a:solidFill>
                  <a:latin typeface="Lucida Grande" charset="0"/>
                  <a:ea typeface="+mn-ea"/>
                  <a:cs typeface="Arial" charset="0"/>
                </a:defRPr>
              </a:lvl2pPr>
              <a:lvl3pPr marL="912813" indent="1588" algn="l" rtl="0" fontAlgn="base">
                <a:spcBef>
                  <a:spcPct val="0"/>
                </a:spcBef>
                <a:spcAft>
                  <a:spcPct val="0"/>
                </a:spcAft>
                <a:defRPr kern="1200">
                  <a:solidFill>
                    <a:schemeClr val="tx1"/>
                  </a:solidFill>
                  <a:latin typeface="Lucida Grande" charset="0"/>
                  <a:ea typeface="+mn-ea"/>
                  <a:cs typeface="Arial" charset="0"/>
                </a:defRPr>
              </a:lvl3pPr>
              <a:lvl4pPr marL="1370013" indent="1588" algn="l" rtl="0" fontAlgn="base">
                <a:spcBef>
                  <a:spcPct val="0"/>
                </a:spcBef>
                <a:spcAft>
                  <a:spcPct val="0"/>
                </a:spcAft>
                <a:defRPr kern="1200">
                  <a:solidFill>
                    <a:schemeClr val="tx1"/>
                  </a:solidFill>
                  <a:latin typeface="Lucida Grande" charset="0"/>
                  <a:ea typeface="+mn-ea"/>
                  <a:cs typeface="Arial" charset="0"/>
                </a:defRPr>
              </a:lvl4pPr>
              <a:lvl5pPr marL="1827213" indent="1588" algn="l" rtl="0" fontAlgn="base">
                <a:spcBef>
                  <a:spcPct val="0"/>
                </a:spcBef>
                <a:spcAft>
                  <a:spcPct val="0"/>
                </a:spcAft>
                <a:defRPr kern="1200">
                  <a:solidFill>
                    <a:schemeClr val="tx1"/>
                  </a:solidFill>
                  <a:latin typeface="Lucida Grande" charset="0"/>
                  <a:ea typeface="+mn-ea"/>
                  <a:cs typeface="Arial" charset="0"/>
                </a:defRPr>
              </a:lvl5pPr>
              <a:lvl6pPr marL="2286000" algn="l" defTabSz="914400" rtl="0" eaLnBrk="1" latinLnBrk="0" hangingPunct="1">
                <a:defRPr kern="1200">
                  <a:solidFill>
                    <a:schemeClr val="tx1"/>
                  </a:solidFill>
                  <a:latin typeface="Lucida Grande" charset="0"/>
                  <a:ea typeface="+mn-ea"/>
                  <a:cs typeface="Arial" charset="0"/>
                </a:defRPr>
              </a:lvl6pPr>
              <a:lvl7pPr marL="2743200" algn="l" defTabSz="914400" rtl="0" eaLnBrk="1" latinLnBrk="0" hangingPunct="1">
                <a:defRPr kern="1200">
                  <a:solidFill>
                    <a:schemeClr val="tx1"/>
                  </a:solidFill>
                  <a:latin typeface="Lucida Grande" charset="0"/>
                  <a:ea typeface="+mn-ea"/>
                  <a:cs typeface="Arial" charset="0"/>
                </a:defRPr>
              </a:lvl7pPr>
              <a:lvl8pPr marL="3200400" algn="l" defTabSz="914400" rtl="0" eaLnBrk="1" latinLnBrk="0" hangingPunct="1">
                <a:defRPr kern="1200">
                  <a:solidFill>
                    <a:schemeClr val="tx1"/>
                  </a:solidFill>
                  <a:latin typeface="Lucida Grande" charset="0"/>
                  <a:ea typeface="+mn-ea"/>
                  <a:cs typeface="Arial" charset="0"/>
                </a:defRPr>
              </a:lvl8pPr>
              <a:lvl9pPr marL="3657600" algn="l" defTabSz="914400" rtl="0" eaLnBrk="1" latinLnBrk="0" hangingPunct="1">
                <a:defRPr kern="1200">
                  <a:solidFill>
                    <a:schemeClr val="tx1"/>
                  </a:solidFill>
                  <a:latin typeface="Lucida Grande" charset="0"/>
                  <a:ea typeface="+mn-ea"/>
                  <a:cs typeface="Arial" charset="0"/>
                </a:defRPr>
              </a:lvl9pPr>
            </a:lstStyle>
            <a:p>
              <a:pPr algn="ctr">
                <a:spcBef>
                  <a:spcPct val="50000"/>
                </a:spcBef>
                <a:defRPr/>
              </a:pPr>
              <a:r>
                <a:rPr lang="en-US" sz="1400" dirty="0">
                  <a:latin typeface="+mj-lt"/>
                  <a:cs typeface="Arial" pitchFamily="34" charset="0"/>
                </a:rPr>
                <a:t>Primary Ion trajectory</a:t>
              </a:r>
            </a:p>
          </p:txBody>
        </p:sp>
        <p:sp>
          <p:nvSpPr>
            <p:cNvPr id="11" name="Text Box 54"/>
            <p:cNvSpPr txBox="1">
              <a:spLocks noChangeArrowheads="1"/>
            </p:cNvSpPr>
            <p:nvPr/>
          </p:nvSpPr>
          <p:spPr bwMode="auto">
            <a:xfrm>
              <a:off x="3794463" y="4109432"/>
              <a:ext cx="1592555" cy="104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Grande" charset="0"/>
                  <a:ea typeface="+mn-ea"/>
                  <a:cs typeface="Arial" charset="0"/>
                </a:defRPr>
              </a:lvl1pPr>
              <a:lvl2pPr marL="455613" indent="1588" algn="l" rtl="0" fontAlgn="base">
                <a:spcBef>
                  <a:spcPct val="0"/>
                </a:spcBef>
                <a:spcAft>
                  <a:spcPct val="0"/>
                </a:spcAft>
                <a:defRPr kern="1200">
                  <a:solidFill>
                    <a:schemeClr val="tx1"/>
                  </a:solidFill>
                  <a:latin typeface="Lucida Grande" charset="0"/>
                  <a:ea typeface="+mn-ea"/>
                  <a:cs typeface="Arial" charset="0"/>
                </a:defRPr>
              </a:lvl2pPr>
              <a:lvl3pPr marL="912813" indent="1588" algn="l" rtl="0" fontAlgn="base">
                <a:spcBef>
                  <a:spcPct val="0"/>
                </a:spcBef>
                <a:spcAft>
                  <a:spcPct val="0"/>
                </a:spcAft>
                <a:defRPr kern="1200">
                  <a:solidFill>
                    <a:schemeClr val="tx1"/>
                  </a:solidFill>
                  <a:latin typeface="Lucida Grande" charset="0"/>
                  <a:ea typeface="+mn-ea"/>
                  <a:cs typeface="Arial" charset="0"/>
                </a:defRPr>
              </a:lvl3pPr>
              <a:lvl4pPr marL="1370013" indent="1588" algn="l" rtl="0" fontAlgn="base">
                <a:spcBef>
                  <a:spcPct val="0"/>
                </a:spcBef>
                <a:spcAft>
                  <a:spcPct val="0"/>
                </a:spcAft>
                <a:defRPr kern="1200">
                  <a:solidFill>
                    <a:schemeClr val="tx1"/>
                  </a:solidFill>
                  <a:latin typeface="Lucida Grande" charset="0"/>
                  <a:ea typeface="+mn-ea"/>
                  <a:cs typeface="Arial" charset="0"/>
                </a:defRPr>
              </a:lvl4pPr>
              <a:lvl5pPr marL="1827213" indent="1588" algn="l" rtl="0" fontAlgn="base">
                <a:spcBef>
                  <a:spcPct val="0"/>
                </a:spcBef>
                <a:spcAft>
                  <a:spcPct val="0"/>
                </a:spcAft>
                <a:defRPr kern="1200">
                  <a:solidFill>
                    <a:schemeClr val="tx1"/>
                  </a:solidFill>
                  <a:latin typeface="Lucida Grande" charset="0"/>
                  <a:ea typeface="+mn-ea"/>
                  <a:cs typeface="Arial" charset="0"/>
                </a:defRPr>
              </a:lvl5pPr>
              <a:lvl6pPr marL="2286000" algn="l" defTabSz="914400" rtl="0" eaLnBrk="1" latinLnBrk="0" hangingPunct="1">
                <a:defRPr kern="1200">
                  <a:solidFill>
                    <a:schemeClr val="tx1"/>
                  </a:solidFill>
                  <a:latin typeface="Lucida Grande" charset="0"/>
                  <a:ea typeface="+mn-ea"/>
                  <a:cs typeface="Arial" charset="0"/>
                </a:defRPr>
              </a:lvl6pPr>
              <a:lvl7pPr marL="2743200" algn="l" defTabSz="914400" rtl="0" eaLnBrk="1" latinLnBrk="0" hangingPunct="1">
                <a:defRPr kern="1200">
                  <a:solidFill>
                    <a:schemeClr val="tx1"/>
                  </a:solidFill>
                  <a:latin typeface="Lucida Grande" charset="0"/>
                  <a:ea typeface="+mn-ea"/>
                  <a:cs typeface="Arial" charset="0"/>
                </a:defRPr>
              </a:lvl7pPr>
              <a:lvl8pPr marL="3200400" algn="l" defTabSz="914400" rtl="0" eaLnBrk="1" latinLnBrk="0" hangingPunct="1">
                <a:defRPr kern="1200">
                  <a:solidFill>
                    <a:schemeClr val="tx1"/>
                  </a:solidFill>
                  <a:latin typeface="Lucida Grande" charset="0"/>
                  <a:ea typeface="+mn-ea"/>
                  <a:cs typeface="Arial" charset="0"/>
                </a:defRPr>
              </a:lvl8pPr>
              <a:lvl9pPr marL="3657600" algn="l" defTabSz="914400" rtl="0" eaLnBrk="1" latinLnBrk="0" hangingPunct="1">
                <a:defRPr kern="1200">
                  <a:solidFill>
                    <a:schemeClr val="tx1"/>
                  </a:solidFill>
                  <a:latin typeface="Lucida Grande" charset="0"/>
                  <a:ea typeface="+mn-ea"/>
                  <a:cs typeface="Arial" charset="0"/>
                </a:defRPr>
              </a:lvl9pPr>
            </a:lstStyle>
            <a:p>
              <a:pPr algn="ctr">
                <a:spcBef>
                  <a:spcPct val="50000"/>
                </a:spcBef>
                <a:defRPr/>
              </a:pPr>
              <a:r>
                <a:rPr lang="en-US" sz="1400" dirty="0">
                  <a:latin typeface="+mj-lt"/>
                  <a:cs typeface="Arial" pitchFamily="34" charset="0"/>
                </a:rPr>
                <a:t>Trajectories of dislocated target atoms</a:t>
              </a:r>
            </a:p>
          </p:txBody>
        </p:sp>
        <p:sp>
          <p:nvSpPr>
            <p:cNvPr id="12" name="Text Box 54"/>
            <p:cNvSpPr txBox="1">
              <a:spLocks noChangeArrowheads="1"/>
            </p:cNvSpPr>
            <p:nvPr/>
          </p:nvSpPr>
          <p:spPr bwMode="auto">
            <a:xfrm>
              <a:off x="4736871" y="3316190"/>
              <a:ext cx="2018525" cy="43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Grande" charset="0"/>
                  <a:ea typeface="+mn-ea"/>
                  <a:cs typeface="Arial" charset="0"/>
                </a:defRPr>
              </a:lvl1pPr>
              <a:lvl2pPr marL="455613" indent="1588" algn="l" rtl="0" fontAlgn="base">
                <a:spcBef>
                  <a:spcPct val="0"/>
                </a:spcBef>
                <a:spcAft>
                  <a:spcPct val="0"/>
                </a:spcAft>
                <a:defRPr kern="1200">
                  <a:solidFill>
                    <a:schemeClr val="tx1"/>
                  </a:solidFill>
                  <a:latin typeface="Lucida Grande" charset="0"/>
                  <a:ea typeface="+mn-ea"/>
                  <a:cs typeface="Arial" charset="0"/>
                </a:defRPr>
              </a:lvl2pPr>
              <a:lvl3pPr marL="912813" indent="1588" algn="l" rtl="0" fontAlgn="base">
                <a:spcBef>
                  <a:spcPct val="0"/>
                </a:spcBef>
                <a:spcAft>
                  <a:spcPct val="0"/>
                </a:spcAft>
                <a:defRPr kern="1200">
                  <a:solidFill>
                    <a:schemeClr val="tx1"/>
                  </a:solidFill>
                  <a:latin typeface="Lucida Grande" charset="0"/>
                  <a:ea typeface="+mn-ea"/>
                  <a:cs typeface="Arial" charset="0"/>
                </a:defRPr>
              </a:lvl3pPr>
              <a:lvl4pPr marL="1370013" indent="1588" algn="l" rtl="0" fontAlgn="base">
                <a:spcBef>
                  <a:spcPct val="0"/>
                </a:spcBef>
                <a:spcAft>
                  <a:spcPct val="0"/>
                </a:spcAft>
                <a:defRPr kern="1200">
                  <a:solidFill>
                    <a:schemeClr val="tx1"/>
                  </a:solidFill>
                  <a:latin typeface="Lucida Grande" charset="0"/>
                  <a:ea typeface="+mn-ea"/>
                  <a:cs typeface="Arial" charset="0"/>
                </a:defRPr>
              </a:lvl4pPr>
              <a:lvl5pPr marL="1827213" indent="1588" algn="l" rtl="0" fontAlgn="base">
                <a:spcBef>
                  <a:spcPct val="0"/>
                </a:spcBef>
                <a:spcAft>
                  <a:spcPct val="0"/>
                </a:spcAft>
                <a:defRPr kern="1200">
                  <a:solidFill>
                    <a:schemeClr val="tx1"/>
                  </a:solidFill>
                  <a:latin typeface="Lucida Grande" charset="0"/>
                  <a:ea typeface="+mn-ea"/>
                  <a:cs typeface="Arial" charset="0"/>
                </a:defRPr>
              </a:lvl5pPr>
              <a:lvl6pPr marL="2286000" algn="l" defTabSz="914400" rtl="0" eaLnBrk="1" latinLnBrk="0" hangingPunct="1">
                <a:defRPr kern="1200">
                  <a:solidFill>
                    <a:schemeClr val="tx1"/>
                  </a:solidFill>
                  <a:latin typeface="Lucida Grande" charset="0"/>
                  <a:ea typeface="+mn-ea"/>
                  <a:cs typeface="Arial" charset="0"/>
                </a:defRPr>
              </a:lvl6pPr>
              <a:lvl7pPr marL="2743200" algn="l" defTabSz="914400" rtl="0" eaLnBrk="1" latinLnBrk="0" hangingPunct="1">
                <a:defRPr kern="1200">
                  <a:solidFill>
                    <a:schemeClr val="tx1"/>
                  </a:solidFill>
                  <a:latin typeface="Lucida Grande" charset="0"/>
                  <a:ea typeface="+mn-ea"/>
                  <a:cs typeface="Arial" charset="0"/>
                </a:defRPr>
              </a:lvl7pPr>
              <a:lvl8pPr marL="3200400" algn="l" defTabSz="914400" rtl="0" eaLnBrk="1" latinLnBrk="0" hangingPunct="1">
                <a:defRPr kern="1200">
                  <a:solidFill>
                    <a:schemeClr val="tx1"/>
                  </a:solidFill>
                  <a:latin typeface="Lucida Grande" charset="0"/>
                  <a:ea typeface="+mn-ea"/>
                  <a:cs typeface="Arial" charset="0"/>
                </a:defRPr>
              </a:lvl8pPr>
              <a:lvl9pPr marL="3657600" algn="l" defTabSz="914400" rtl="0" eaLnBrk="1" latinLnBrk="0" hangingPunct="1">
                <a:defRPr kern="1200">
                  <a:solidFill>
                    <a:schemeClr val="tx1"/>
                  </a:solidFill>
                  <a:latin typeface="Lucida Grande" charset="0"/>
                  <a:ea typeface="+mn-ea"/>
                  <a:cs typeface="Arial" charset="0"/>
                </a:defRPr>
              </a:lvl9pPr>
            </a:lstStyle>
            <a:p>
              <a:pPr>
                <a:spcBef>
                  <a:spcPct val="50000"/>
                </a:spcBef>
                <a:defRPr/>
              </a:pPr>
              <a:r>
                <a:rPr lang="en-US" sz="1400" dirty="0">
                  <a:latin typeface="+mj-lt"/>
                  <a:cs typeface="Arial" pitchFamily="34" charset="0"/>
                </a:rPr>
                <a:t>SE trajectories</a:t>
              </a:r>
            </a:p>
          </p:txBody>
        </p:sp>
        <p:sp>
          <p:nvSpPr>
            <p:cNvPr id="13" name="Text Box 54"/>
            <p:cNvSpPr txBox="1">
              <a:spLocks noChangeArrowheads="1"/>
            </p:cNvSpPr>
            <p:nvPr/>
          </p:nvSpPr>
          <p:spPr bwMode="auto">
            <a:xfrm>
              <a:off x="8171664" y="3702175"/>
              <a:ext cx="1212411" cy="43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Grande" charset="0"/>
                  <a:ea typeface="+mn-ea"/>
                  <a:cs typeface="Arial" charset="0"/>
                </a:defRPr>
              </a:lvl1pPr>
              <a:lvl2pPr marL="455613" indent="1588" algn="l" rtl="0" fontAlgn="base">
                <a:spcBef>
                  <a:spcPct val="0"/>
                </a:spcBef>
                <a:spcAft>
                  <a:spcPct val="0"/>
                </a:spcAft>
                <a:defRPr kern="1200">
                  <a:solidFill>
                    <a:schemeClr val="tx1"/>
                  </a:solidFill>
                  <a:latin typeface="Lucida Grande" charset="0"/>
                  <a:ea typeface="+mn-ea"/>
                  <a:cs typeface="Arial" charset="0"/>
                </a:defRPr>
              </a:lvl2pPr>
              <a:lvl3pPr marL="912813" indent="1588" algn="l" rtl="0" fontAlgn="base">
                <a:spcBef>
                  <a:spcPct val="0"/>
                </a:spcBef>
                <a:spcAft>
                  <a:spcPct val="0"/>
                </a:spcAft>
                <a:defRPr kern="1200">
                  <a:solidFill>
                    <a:schemeClr val="tx1"/>
                  </a:solidFill>
                  <a:latin typeface="Lucida Grande" charset="0"/>
                  <a:ea typeface="+mn-ea"/>
                  <a:cs typeface="Arial" charset="0"/>
                </a:defRPr>
              </a:lvl3pPr>
              <a:lvl4pPr marL="1370013" indent="1588" algn="l" rtl="0" fontAlgn="base">
                <a:spcBef>
                  <a:spcPct val="0"/>
                </a:spcBef>
                <a:spcAft>
                  <a:spcPct val="0"/>
                </a:spcAft>
                <a:defRPr kern="1200">
                  <a:solidFill>
                    <a:schemeClr val="tx1"/>
                  </a:solidFill>
                  <a:latin typeface="Lucida Grande" charset="0"/>
                  <a:ea typeface="+mn-ea"/>
                  <a:cs typeface="Arial" charset="0"/>
                </a:defRPr>
              </a:lvl4pPr>
              <a:lvl5pPr marL="1827213" indent="1588" algn="l" rtl="0" fontAlgn="base">
                <a:spcBef>
                  <a:spcPct val="0"/>
                </a:spcBef>
                <a:spcAft>
                  <a:spcPct val="0"/>
                </a:spcAft>
                <a:defRPr kern="1200">
                  <a:solidFill>
                    <a:schemeClr val="tx1"/>
                  </a:solidFill>
                  <a:latin typeface="Lucida Grande" charset="0"/>
                  <a:ea typeface="+mn-ea"/>
                  <a:cs typeface="Arial" charset="0"/>
                </a:defRPr>
              </a:lvl5pPr>
              <a:lvl6pPr marL="2286000" algn="l" defTabSz="914400" rtl="0" eaLnBrk="1" latinLnBrk="0" hangingPunct="1">
                <a:defRPr kern="1200">
                  <a:solidFill>
                    <a:schemeClr val="tx1"/>
                  </a:solidFill>
                  <a:latin typeface="Lucida Grande" charset="0"/>
                  <a:ea typeface="+mn-ea"/>
                  <a:cs typeface="Arial" charset="0"/>
                </a:defRPr>
              </a:lvl6pPr>
              <a:lvl7pPr marL="2743200" algn="l" defTabSz="914400" rtl="0" eaLnBrk="1" latinLnBrk="0" hangingPunct="1">
                <a:defRPr kern="1200">
                  <a:solidFill>
                    <a:schemeClr val="tx1"/>
                  </a:solidFill>
                  <a:latin typeface="Lucida Grande" charset="0"/>
                  <a:ea typeface="+mn-ea"/>
                  <a:cs typeface="Arial" charset="0"/>
                </a:defRPr>
              </a:lvl7pPr>
              <a:lvl8pPr marL="3200400" algn="l" defTabSz="914400" rtl="0" eaLnBrk="1" latinLnBrk="0" hangingPunct="1">
                <a:defRPr kern="1200">
                  <a:solidFill>
                    <a:schemeClr val="tx1"/>
                  </a:solidFill>
                  <a:latin typeface="Lucida Grande" charset="0"/>
                  <a:ea typeface="+mn-ea"/>
                  <a:cs typeface="Arial" charset="0"/>
                </a:defRPr>
              </a:lvl8pPr>
              <a:lvl9pPr marL="3657600" algn="l" defTabSz="914400" rtl="0" eaLnBrk="1" latinLnBrk="0" hangingPunct="1">
                <a:defRPr kern="1200">
                  <a:solidFill>
                    <a:schemeClr val="tx1"/>
                  </a:solidFill>
                  <a:latin typeface="Lucida Grande" charset="0"/>
                  <a:ea typeface="+mn-ea"/>
                  <a:cs typeface="Arial" charset="0"/>
                </a:defRPr>
              </a:lvl9pPr>
            </a:lstStyle>
            <a:p>
              <a:pPr algn="ctr">
                <a:spcBef>
                  <a:spcPct val="50000"/>
                </a:spcBef>
                <a:defRPr/>
              </a:pPr>
              <a:r>
                <a:rPr lang="en-US" sz="1400" dirty="0">
                  <a:latin typeface="+mj-lt"/>
                  <a:cs typeface="Arial" pitchFamily="34" charset="0"/>
                </a:rPr>
                <a:t>Target</a:t>
              </a:r>
              <a:r>
                <a:rPr lang="en-US" sz="1050" dirty="0">
                  <a:latin typeface="+mj-lt"/>
                  <a:cs typeface="Arial" pitchFamily="34" charset="0"/>
                </a:rPr>
                <a:t> </a:t>
              </a:r>
              <a:r>
                <a:rPr lang="en-US" sz="1050" dirty="0">
                  <a:solidFill>
                    <a:srgbClr val="006699"/>
                  </a:solidFill>
                  <a:latin typeface="Arial" pitchFamily="34" charset="0"/>
                  <a:cs typeface="Arial" pitchFamily="34" charset="0"/>
                </a:rPr>
                <a:t>                          </a:t>
              </a:r>
              <a:endParaRPr lang="cs-CZ" sz="1050" dirty="0">
                <a:solidFill>
                  <a:srgbClr val="006699"/>
                </a:solidFill>
                <a:latin typeface="Arial" pitchFamily="34" charset="0"/>
                <a:cs typeface="Arial" pitchFamily="34" charset="0"/>
              </a:endParaRPr>
            </a:p>
          </p:txBody>
        </p:sp>
        <p:sp>
          <p:nvSpPr>
            <p:cNvPr id="14" name="Text Box 54"/>
            <p:cNvSpPr txBox="1">
              <a:spLocks noChangeArrowheads="1"/>
            </p:cNvSpPr>
            <p:nvPr/>
          </p:nvSpPr>
          <p:spPr bwMode="auto">
            <a:xfrm>
              <a:off x="7150450" y="3316189"/>
              <a:ext cx="2546569" cy="43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Grande" charset="0"/>
                  <a:ea typeface="+mn-ea"/>
                  <a:cs typeface="Arial" charset="0"/>
                </a:defRPr>
              </a:lvl1pPr>
              <a:lvl2pPr marL="455613" indent="1588" algn="l" rtl="0" fontAlgn="base">
                <a:spcBef>
                  <a:spcPct val="0"/>
                </a:spcBef>
                <a:spcAft>
                  <a:spcPct val="0"/>
                </a:spcAft>
                <a:defRPr kern="1200">
                  <a:solidFill>
                    <a:schemeClr val="tx1"/>
                  </a:solidFill>
                  <a:latin typeface="Lucida Grande" charset="0"/>
                  <a:ea typeface="+mn-ea"/>
                  <a:cs typeface="Arial" charset="0"/>
                </a:defRPr>
              </a:lvl2pPr>
              <a:lvl3pPr marL="912813" indent="1588" algn="l" rtl="0" fontAlgn="base">
                <a:spcBef>
                  <a:spcPct val="0"/>
                </a:spcBef>
                <a:spcAft>
                  <a:spcPct val="0"/>
                </a:spcAft>
                <a:defRPr kern="1200">
                  <a:solidFill>
                    <a:schemeClr val="tx1"/>
                  </a:solidFill>
                  <a:latin typeface="Lucida Grande" charset="0"/>
                  <a:ea typeface="+mn-ea"/>
                  <a:cs typeface="Arial" charset="0"/>
                </a:defRPr>
              </a:lvl3pPr>
              <a:lvl4pPr marL="1370013" indent="1588" algn="l" rtl="0" fontAlgn="base">
                <a:spcBef>
                  <a:spcPct val="0"/>
                </a:spcBef>
                <a:spcAft>
                  <a:spcPct val="0"/>
                </a:spcAft>
                <a:defRPr kern="1200">
                  <a:solidFill>
                    <a:schemeClr val="tx1"/>
                  </a:solidFill>
                  <a:latin typeface="Lucida Grande" charset="0"/>
                  <a:ea typeface="+mn-ea"/>
                  <a:cs typeface="Arial" charset="0"/>
                </a:defRPr>
              </a:lvl4pPr>
              <a:lvl5pPr marL="1827213" indent="1588" algn="l" rtl="0" fontAlgn="base">
                <a:spcBef>
                  <a:spcPct val="0"/>
                </a:spcBef>
                <a:spcAft>
                  <a:spcPct val="0"/>
                </a:spcAft>
                <a:defRPr kern="1200">
                  <a:solidFill>
                    <a:schemeClr val="tx1"/>
                  </a:solidFill>
                  <a:latin typeface="Lucida Grande" charset="0"/>
                  <a:ea typeface="+mn-ea"/>
                  <a:cs typeface="Arial" charset="0"/>
                </a:defRPr>
              </a:lvl5pPr>
              <a:lvl6pPr marL="2286000" algn="l" defTabSz="914400" rtl="0" eaLnBrk="1" latinLnBrk="0" hangingPunct="1">
                <a:defRPr kern="1200">
                  <a:solidFill>
                    <a:schemeClr val="tx1"/>
                  </a:solidFill>
                  <a:latin typeface="Lucida Grande" charset="0"/>
                  <a:ea typeface="+mn-ea"/>
                  <a:cs typeface="Arial" charset="0"/>
                </a:defRPr>
              </a:lvl6pPr>
              <a:lvl7pPr marL="2743200" algn="l" defTabSz="914400" rtl="0" eaLnBrk="1" latinLnBrk="0" hangingPunct="1">
                <a:defRPr kern="1200">
                  <a:solidFill>
                    <a:schemeClr val="tx1"/>
                  </a:solidFill>
                  <a:latin typeface="Lucida Grande" charset="0"/>
                  <a:ea typeface="+mn-ea"/>
                  <a:cs typeface="Arial" charset="0"/>
                </a:defRPr>
              </a:lvl7pPr>
              <a:lvl8pPr marL="3200400" algn="l" defTabSz="914400" rtl="0" eaLnBrk="1" latinLnBrk="0" hangingPunct="1">
                <a:defRPr kern="1200">
                  <a:solidFill>
                    <a:schemeClr val="tx1"/>
                  </a:solidFill>
                  <a:latin typeface="Lucida Grande" charset="0"/>
                  <a:ea typeface="+mn-ea"/>
                  <a:cs typeface="Arial" charset="0"/>
                </a:defRPr>
              </a:lvl8pPr>
              <a:lvl9pPr marL="3657600" algn="l" defTabSz="914400" rtl="0" eaLnBrk="1" latinLnBrk="0" hangingPunct="1">
                <a:defRPr kern="1200">
                  <a:solidFill>
                    <a:schemeClr val="tx1"/>
                  </a:solidFill>
                  <a:latin typeface="Lucida Grande" charset="0"/>
                  <a:ea typeface="+mn-ea"/>
                  <a:cs typeface="Arial" charset="0"/>
                </a:defRPr>
              </a:lvl9pPr>
            </a:lstStyle>
            <a:p>
              <a:pPr algn="ctr">
                <a:spcBef>
                  <a:spcPct val="50000"/>
                </a:spcBef>
                <a:defRPr/>
              </a:pPr>
              <a:r>
                <a:rPr lang="en-US" sz="1400" dirty="0">
                  <a:latin typeface="+mj-lt"/>
                  <a:cs typeface="Arial" pitchFamily="34" charset="0"/>
                </a:rPr>
                <a:t>Excited surface atoms</a:t>
              </a:r>
            </a:p>
          </p:txBody>
        </p:sp>
      </p:grpSp>
      <p:pic>
        <p:nvPicPr>
          <p:cNvPr id="60" name="Picture 2" descr="C:\Users\tescan\Desktop\Obrázky do prezentace\schema.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504" y="3753960"/>
            <a:ext cx="4320000" cy="26273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80928"/>
            <a:ext cx="4320000" cy="3495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83606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103146" cy="584775"/>
          </a:xfrm>
          <a:prstGeom prst="rect">
            <a:avLst/>
          </a:prstGeom>
          <a:noFill/>
        </p:spPr>
        <p:txBody>
          <a:bodyPr wrap="none" rtlCol="0">
            <a:spAutoFit/>
          </a:bodyPr>
          <a:lstStyle/>
          <a:p>
            <a:r>
              <a:rPr lang="fr-FR" sz="3200" b="1" i="1" dirty="0" smtClean="0">
                <a:solidFill>
                  <a:srgbClr val="0070C0"/>
                </a:solidFill>
              </a:rPr>
              <a:t>Analyse par TOF-SIMS dans le MEB</a:t>
            </a:r>
            <a:endParaRPr lang="fr-FR" sz="3200" b="1" i="1" dirty="0">
              <a:solidFill>
                <a:srgbClr val="0070C0"/>
              </a:solidFill>
            </a:endParaRPr>
          </a:p>
        </p:txBody>
      </p:sp>
      <p:sp>
        <p:nvSpPr>
          <p:cNvPr id="5" name="ZoneTexte 1"/>
          <p:cNvSpPr txBox="1">
            <a:spLocks noChangeArrowheads="1"/>
          </p:cNvSpPr>
          <p:nvPr/>
        </p:nvSpPr>
        <p:spPr bwMode="auto">
          <a:xfrm>
            <a:off x="0" y="6093296"/>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Spectre de masse d'un alliage de zirconium contenant des particules de Fe et Cr</a:t>
            </a:r>
            <a:endParaRPr lang="fr-FR" sz="1400" i="1" dirty="0">
              <a:solidFill>
                <a:srgbClr val="002060"/>
              </a:solidFill>
              <a:latin typeface="+mn-lt"/>
            </a:endParaRPr>
          </a:p>
        </p:txBody>
      </p:sp>
      <p:pic>
        <p:nvPicPr>
          <p:cNvPr id="6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924944"/>
            <a:ext cx="8165500" cy="31754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extovéPole 2"/>
          <p:cNvSpPr txBox="1"/>
          <p:nvPr/>
        </p:nvSpPr>
        <p:spPr>
          <a:xfrm>
            <a:off x="899592" y="4372224"/>
            <a:ext cx="360040" cy="338554"/>
          </a:xfrm>
          <a:prstGeom prst="rect">
            <a:avLst/>
          </a:prstGeom>
          <a:noFill/>
          <a:ln>
            <a:noFill/>
          </a:ln>
        </p:spPr>
        <p:txBody>
          <a:bodyPr wrap="square" rtlCol="0">
            <a:spAutoFit/>
          </a:bodyPr>
          <a:lstStyle/>
          <a:p>
            <a:r>
              <a:rPr lang="cs-CZ" sz="1600" b="1" dirty="0"/>
              <a:t>O</a:t>
            </a:r>
          </a:p>
        </p:txBody>
      </p:sp>
      <p:sp>
        <p:nvSpPr>
          <p:cNvPr id="64" name="TextovéPole 27"/>
          <p:cNvSpPr txBox="1"/>
          <p:nvPr/>
        </p:nvSpPr>
        <p:spPr>
          <a:xfrm>
            <a:off x="1979712" y="3580136"/>
            <a:ext cx="360040" cy="338554"/>
          </a:xfrm>
          <a:prstGeom prst="rect">
            <a:avLst/>
          </a:prstGeom>
          <a:noFill/>
          <a:ln>
            <a:noFill/>
          </a:ln>
        </p:spPr>
        <p:txBody>
          <a:bodyPr wrap="square" rtlCol="0">
            <a:spAutoFit/>
          </a:bodyPr>
          <a:lstStyle/>
          <a:p>
            <a:r>
              <a:rPr lang="cs-CZ" sz="1600" b="1" dirty="0"/>
              <a:t>Si</a:t>
            </a:r>
          </a:p>
        </p:txBody>
      </p:sp>
      <p:sp>
        <p:nvSpPr>
          <p:cNvPr id="65" name="TextovéPole 28"/>
          <p:cNvSpPr txBox="1"/>
          <p:nvPr/>
        </p:nvSpPr>
        <p:spPr>
          <a:xfrm>
            <a:off x="4139952" y="4300216"/>
            <a:ext cx="432048" cy="338554"/>
          </a:xfrm>
          <a:prstGeom prst="rect">
            <a:avLst/>
          </a:prstGeom>
          <a:noFill/>
          <a:ln>
            <a:noFill/>
          </a:ln>
        </p:spPr>
        <p:txBody>
          <a:bodyPr wrap="square" rtlCol="0">
            <a:spAutoFit/>
          </a:bodyPr>
          <a:lstStyle/>
          <a:p>
            <a:r>
              <a:rPr lang="cs-CZ" sz="1600" b="1" dirty="0" err="1"/>
              <a:t>Cr</a:t>
            </a:r>
            <a:endParaRPr lang="cs-CZ" sz="1600" b="1" dirty="0"/>
          </a:p>
        </p:txBody>
      </p:sp>
      <p:sp>
        <p:nvSpPr>
          <p:cNvPr id="66" name="TextovéPole 30"/>
          <p:cNvSpPr txBox="1"/>
          <p:nvPr/>
        </p:nvSpPr>
        <p:spPr>
          <a:xfrm>
            <a:off x="4499992" y="4084192"/>
            <a:ext cx="432048" cy="338554"/>
          </a:xfrm>
          <a:prstGeom prst="rect">
            <a:avLst/>
          </a:prstGeom>
          <a:noFill/>
          <a:ln>
            <a:noFill/>
          </a:ln>
        </p:spPr>
        <p:txBody>
          <a:bodyPr wrap="square" rtlCol="0">
            <a:spAutoFit/>
          </a:bodyPr>
          <a:lstStyle/>
          <a:p>
            <a:r>
              <a:rPr lang="cs-CZ" sz="1600" b="1" dirty="0" err="1"/>
              <a:t>Fe</a:t>
            </a:r>
            <a:endParaRPr lang="cs-CZ" sz="1600" b="1" dirty="0"/>
          </a:p>
        </p:txBody>
      </p:sp>
      <p:sp>
        <p:nvSpPr>
          <p:cNvPr id="67" name="TextovéPole 31"/>
          <p:cNvSpPr txBox="1"/>
          <p:nvPr/>
        </p:nvSpPr>
        <p:spPr>
          <a:xfrm>
            <a:off x="5232164" y="3159702"/>
            <a:ext cx="1428069" cy="492443"/>
          </a:xfrm>
          <a:prstGeom prst="rect">
            <a:avLst/>
          </a:prstGeom>
          <a:noFill/>
          <a:ln>
            <a:noFill/>
          </a:ln>
        </p:spPr>
        <p:txBody>
          <a:bodyPr wrap="square" rtlCol="0">
            <a:spAutoFit/>
          </a:bodyPr>
          <a:lstStyle/>
          <a:p>
            <a:pPr algn="ctr"/>
            <a:r>
              <a:rPr lang="cs-CZ" sz="1600" b="1" dirty="0" err="1"/>
              <a:t>Ga</a:t>
            </a:r>
            <a:endParaRPr lang="cs-CZ" sz="1600" b="1" dirty="0"/>
          </a:p>
          <a:p>
            <a:r>
              <a:rPr lang="cs-CZ" sz="1000" b="1" dirty="0"/>
              <a:t> (</a:t>
            </a:r>
            <a:r>
              <a:rPr lang="cs-CZ" sz="1000" b="1" dirty="0" err="1"/>
              <a:t>from</a:t>
            </a:r>
            <a:r>
              <a:rPr lang="cs-CZ" sz="1000" b="1" dirty="0"/>
              <a:t> </a:t>
            </a:r>
            <a:r>
              <a:rPr lang="cs-CZ" sz="1000" b="1" dirty="0" err="1"/>
              <a:t>primary</a:t>
            </a:r>
            <a:r>
              <a:rPr lang="cs-CZ" sz="1000" b="1" dirty="0"/>
              <a:t> </a:t>
            </a:r>
            <a:r>
              <a:rPr lang="cs-CZ" sz="1000" b="1" dirty="0" err="1"/>
              <a:t>beam</a:t>
            </a:r>
            <a:r>
              <a:rPr lang="cs-CZ" sz="1000" b="1" dirty="0"/>
              <a:t>)</a:t>
            </a:r>
          </a:p>
        </p:txBody>
      </p:sp>
      <p:sp>
        <p:nvSpPr>
          <p:cNvPr id="68" name="TextovéPole 32"/>
          <p:cNvSpPr txBox="1"/>
          <p:nvPr/>
        </p:nvSpPr>
        <p:spPr>
          <a:xfrm>
            <a:off x="7740352" y="5257806"/>
            <a:ext cx="432048" cy="338554"/>
          </a:xfrm>
          <a:prstGeom prst="rect">
            <a:avLst/>
          </a:prstGeom>
          <a:noFill/>
          <a:ln>
            <a:noFill/>
          </a:ln>
        </p:spPr>
        <p:txBody>
          <a:bodyPr wrap="square" rtlCol="0">
            <a:spAutoFit/>
          </a:bodyPr>
          <a:lstStyle/>
          <a:p>
            <a:r>
              <a:rPr lang="cs-CZ" sz="1600" b="1" dirty="0" err="1"/>
              <a:t>Zr</a:t>
            </a:r>
            <a:endParaRPr lang="cs-CZ" sz="1600" b="1"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179" y="0"/>
            <a:ext cx="2922821" cy="308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ZoneTexte 1"/>
          <p:cNvSpPr txBox="1">
            <a:spLocks noChangeArrowheads="1"/>
          </p:cNvSpPr>
          <p:nvPr/>
        </p:nvSpPr>
        <p:spPr bwMode="auto">
          <a:xfrm>
            <a:off x="1907704" y="764704"/>
            <a:ext cx="44634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Spectre de masse des isotopes de Si</a:t>
            </a:r>
            <a:endParaRPr lang="fr-FR" sz="1400" i="1" dirty="0">
              <a:solidFill>
                <a:srgbClr val="002060"/>
              </a:solidFill>
              <a:latin typeface="+mn-lt"/>
            </a:endParaRPr>
          </a:p>
        </p:txBody>
      </p:sp>
    </p:spTree>
    <p:extLst>
      <p:ext uri="{BB962C8B-B14F-4D97-AF65-F5344CB8AC3E}">
        <p14:creationId xmlns:p14="http://schemas.microsoft.com/office/powerpoint/2010/main" val="28860357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103146" cy="584775"/>
          </a:xfrm>
          <a:prstGeom prst="rect">
            <a:avLst/>
          </a:prstGeom>
          <a:noFill/>
        </p:spPr>
        <p:txBody>
          <a:bodyPr wrap="none" rtlCol="0">
            <a:spAutoFit/>
          </a:bodyPr>
          <a:lstStyle/>
          <a:p>
            <a:r>
              <a:rPr lang="fr-FR" sz="3200" b="1" i="1" dirty="0" smtClean="0">
                <a:solidFill>
                  <a:srgbClr val="0070C0"/>
                </a:solidFill>
              </a:rPr>
              <a:t>Analyse par TOF-SIMS dans le MEB</a:t>
            </a:r>
            <a:endParaRPr lang="fr-FR" sz="3200" b="1" i="1" dirty="0">
              <a:solidFill>
                <a:srgbClr val="0070C0"/>
              </a:solidFill>
            </a:endParaRPr>
          </a:p>
        </p:txBody>
      </p:sp>
      <p:sp>
        <p:nvSpPr>
          <p:cNvPr id="5" name="ZoneTexte 1"/>
          <p:cNvSpPr txBox="1">
            <a:spLocks noChangeArrowheads="1"/>
          </p:cNvSpPr>
          <p:nvPr/>
        </p:nvSpPr>
        <p:spPr bwMode="auto">
          <a:xfrm>
            <a:off x="179512" y="3645024"/>
            <a:ext cx="31318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i="1" dirty="0" smtClean="0">
                <a:solidFill>
                  <a:srgbClr val="002060"/>
                </a:solidFill>
                <a:latin typeface="+mn-lt"/>
              </a:rPr>
              <a:t>BAM </a:t>
            </a:r>
            <a:r>
              <a:rPr lang="en-US" sz="1400" i="1" dirty="0">
                <a:solidFill>
                  <a:srgbClr val="002060"/>
                </a:solidFill>
                <a:latin typeface="+mn-lt"/>
              </a:rPr>
              <a:t>L200 resolution </a:t>
            </a:r>
            <a:r>
              <a:rPr lang="en-US" sz="1400" i="1" dirty="0" smtClean="0">
                <a:solidFill>
                  <a:srgbClr val="002060"/>
                </a:solidFill>
                <a:latin typeface="+mn-lt"/>
              </a:rPr>
              <a:t>standard*</a:t>
            </a:r>
          </a:p>
          <a:p>
            <a:pPr algn="ctr" eaLnBrk="1" hangingPunct="1"/>
            <a:r>
              <a:rPr lang="en-US" sz="1400" i="1" dirty="0" smtClean="0">
                <a:solidFill>
                  <a:srgbClr val="002060"/>
                </a:solidFill>
                <a:latin typeface="+mn-lt"/>
              </a:rPr>
              <a:t>(</a:t>
            </a:r>
            <a:r>
              <a:rPr lang="en-US" sz="1400" i="1" dirty="0" err="1" smtClean="0">
                <a:solidFill>
                  <a:srgbClr val="002060"/>
                </a:solidFill>
                <a:latin typeface="+mn-lt"/>
              </a:rPr>
              <a:t>arseniure</a:t>
            </a:r>
            <a:r>
              <a:rPr lang="en-US" sz="1400" i="1" dirty="0" smtClean="0">
                <a:solidFill>
                  <a:srgbClr val="002060"/>
                </a:solidFill>
                <a:latin typeface="+mn-lt"/>
              </a:rPr>
              <a:t> </a:t>
            </a:r>
            <a:r>
              <a:rPr lang="en-US" sz="1400" i="1" dirty="0" err="1" smtClean="0">
                <a:solidFill>
                  <a:srgbClr val="002060"/>
                </a:solidFill>
                <a:latin typeface="+mn-lt"/>
              </a:rPr>
              <a:t>d'aluminium</a:t>
            </a:r>
            <a:r>
              <a:rPr lang="en-US" sz="1400" i="1" dirty="0" smtClean="0">
                <a:solidFill>
                  <a:srgbClr val="002060"/>
                </a:solidFill>
                <a:latin typeface="+mn-lt"/>
              </a:rPr>
              <a:t>/indium/gallium) </a:t>
            </a:r>
            <a:endParaRPr lang="fr-FR" sz="1400" i="1" dirty="0">
              <a:solidFill>
                <a:srgbClr val="002060"/>
              </a:solidFill>
              <a:latin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764704"/>
            <a:ext cx="2880000" cy="287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3536" y="5949280"/>
            <a:ext cx="9110464" cy="276999"/>
          </a:xfrm>
          <a:prstGeom prst="rect">
            <a:avLst/>
          </a:prstGeom>
        </p:spPr>
        <p:txBody>
          <a:bodyPr wrap="square">
            <a:spAutoFit/>
          </a:bodyPr>
          <a:lstStyle/>
          <a:p>
            <a:r>
              <a:rPr lang="en-US" sz="1200" i="1" dirty="0" smtClean="0">
                <a:solidFill>
                  <a:srgbClr val="002060"/>
                </a:solidFill>
              </a:rPr>
              <a:t>* </a:t>
            </a:r>
            <a:r>
              <a:rPr lang="en-US" sz="1200" i="1" dirty="0" err="1" smtClean="0">
                <a:solidFill>
                  <a:srgbClr val="002060"/>
                </a:solidFill>
              </a:rPr>
              <a:t>D'après</a:t>
            </a:r>
            <a:r>
              <a:rPr lang="en-US" sz="1200" i="1" dirty="0" smtClean="0">
                <a:solidFill>
                  <a:srgbClr val="002060"/>
                </a:solidFill>
              </a:rPr>
              <a:t> J. </a:t>
            </a:r>
            <a:r>
              <a:rPr lang="en-US" sz="1200" i="1" dirty="0">
                <a:solidFill>
                  <a:srgbClr val="002060"/>
                </a:solidFill>
              </a:rPr>
              <a:t>A. </a:t>
            </a:r>
            <a:r>
              <a:rPr lang="en-US" sz="1200" i="1" dirty="0" err="1">
                <a:solidFill>
                  <a:srgbClr val="002060"/>
                </a:solidFill>
              </a:rPr>
              <a:t>Whitby</a:t>
            </a:r>
            <a:r>
              <a:rPr lang="en-US" sz="1200" i="1" dirty="0">
                <a:solidFill>
                  <a:srgbClr val="002060"/>
                </a:solidFill>
              </a:rPr>
              <a:t> et al., </a:t>
            </a:r>
            <a:r>
              <a:rPr lang="en-US" sz="1200" i="1" dirty="0" smtClean="0">
                <a:solidFill>
                  <a:srgbClr val="002060"/>
                </a:solidFill>
              </a:rPr>
              <a:t>Advances </a:t>
            </a:r>
            <a:r>
              <a:rPr lang="en-US" sz="1200" i="1" dirty="0">
                <a:solidFill>
                  <a:srgbClr val="002060"/>
                </a:solidFill>
              </a:rPr>
              <a:t>in Materials Science and Engineering, vol. 2012, Article ID 180437, 13 pages, 2012. </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955" y="1556792"/>
            <a:ext cx="5760000" cy="4339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 name="ZoneTexte 1"/>
          <p:cNvSpPr txBox="1">
            <a:spLocks noChangeArrowheads="1"/>
          </p:cNvSpPr>
          <p:nvPr/>
        </p:nvSpPr>
        <p:spPr bwMode="auto">
          <a:xfrm>
            <a:off x="4139952" y="836713"/>
            <a:ext cx="48965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400" i="1" dirty="0" err="1" smtClean="0">
                <a:solidFill>
                  <a:srgbClr val="002060"/>
                </a:solidFill>
                <a:latin typeface="+mn-lt"/>
              </a:rPr>
              <a:t>Profil</a:t>
            </a:r>
            <a:r>
              <a:rPr lang="en-US" sz="1400" i="1" dirty="0" smtClean="0">
                <a:solidFill>
                  <a:srgbClr val="002060"/>
                </a:solidFill>
                <a:latin typeface="+mn-lt"/>
              </a:rPr>
              <a:t> </a:t>
            </a:r>
            <a:r>
              <a:rPr lang="en-US" sz="1400" i="1" dirty="0" err="1" smtClean="0">
                <a:solidFill>
                  <a:srgbClr val="002060"/>
                </a:solidFill>
                <a:latin typeface="+mn-lt"/>
              </a:rPr>
              <a:t>en</a:t>
            </a:r>
            <a:r>
              <a:rPr lang="en-US" sz="1400" i="1" dirty="0" smtClean="0">
                <a:solidFill>
                  <a:srgbClr val="002060"/>
                </a:solidFill>
                <a:latin typeface="+mn-lt"/>
              </a:rPr>
              <a:t> </a:t>
            </a:r>
            <a:r>
              <a:rPr lang="en-US" sz="1400" i="1" dirty="0" err="1" smtClean="0">
                <a:solidFill>
                  <a:srgbClr val="002060"/>
                </a:solidFill>
                <a:latin typeface="+mn-lt"/>
              </a:rPr>
              <a:t>profondeur</a:t>
            </a:r>
            <a:r>
              <a:rPr lang="en-US" sz="1400" i="1" dirty="0" smtClean="0">
                <a:solidFill>
                  <a:srgbClr val="002060"/>
                </a:solidFill>
                <a:latin typeface="+mn-lt"/>
              </a:rPr>
              <a:t> d'un </a:t>
            </a:r>
            <a:r>
              <a:rPr lang="en-US" sz="1400" i="1" dirty="0" err="1" smtClean="0">
                <a:solidFill>
                  <a:srgbClr val="002060"/>
                </a:solidFill>
                <a:latin typeface="+mn-lt"/>
              </a:rPr>
              <a:t>échantillon</a:t>
            </a:r>
            <a:r>
              <a:rPr lang="en-US" sz="1400" i="1" dirty="0" smtClean="0">
                <a:solidFill>
                  <a:srgbClr val="002060"/>
                </a:solidFill>
                <a:latin typeface="+mn-lt"/>
              </a:rPr>
              <a:t> </a:t>
            </a:r>
            <a:r>
              <a:rPr lang="en-US" sz="1400" i="1" dirty="0" err="1" smtClean="0">
                <a:solidFill>
                  <a:srgbClr val="002060"/>
                </a:solidFill>
                <a:latin typeface="+mn-lt"/>
              </a:rPr>
              <a:t>multicouches</a:t>
            </a:r>
            <a:r>
              <a:rPr lang="en-US" sz="1400" i="1" dirty="0" smtClean="0">
                <a:solidFill>
                  <a:srgbClr val="002060"/>
                </a:solidFill>
                <a:latin typeface="+mn-lt"/>
              </a:rPr>
              <a:t>*</a:t>
            </a:r>
            <a:endParaRPr lang="fr-FR" sz="1400" i="1" dirty="0">
              <a:solidFill>
                <a:srgbClr val="002060"/>
              </a:solidFill>
              <a:latin typeface="+mn-lt"/>
            </a:endParaRPr>
          </a:p>
        </p:txBody>
      </p:sp>
    </p:spTree>
    <p:extLst>
      <p:ext uri="{BB962C8B-B14F-4D97-AF65-F5344CB8AC3E}">
        <p14:creationId xmlns:p14="http://schemas.microsoft.com/office/powerpoint/2010/main" val="27871173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23462" y="188640"/>
            <a:ext cx="8669018" cy="2308324"/>
          </a:xfrm>
          <a:prstGeom prst="rect">
            <a:avLst/>
          </a:prstGeom>
          <a:noFill/>
        </p:spPr>
        <p:txBody>
          <a:bodyPr wrap="square" rtlCol="0">
            <a:spAutoFit/>
          </a:bodyPr>
          <a:lstStyle/>
          <a:p>
            <a:pPr algn="just">
              <a:lnSpc>
                <a:spcPct val="150000"/>
              </a:lnSpc>
            </a:pPr>
            <a:r>
              <a:rPr lang="fr-FR" sz="2400" dirty="0" smtClean="0">
                <a:solidFill>
                  <a:srgbClr val="002060"/>
                </a:solidFill>
              </a:rPr>
              <a:t>Mais il est possible d'y ajouter d'autres équipements qui permettent d'obtenir des images ou de réaliser des analyses. Il est également possible de faire, à l'intérieur de la chambre du MEB, des expériences et essais physiques divers. </a:t>
            </a:r>
            <a:endParaRPr lang="fr-FR" sz="2400" dirty="0">
              <a:solidFill>
                <a:srgbClr val="002060"/>
              </a:solidFill>
            </a:endParaRPr>
          </a:p>
        </p:txBody>
      </p:sp>
      <p:pic>
        <p:nvPicPr>
          <p:cNvPr id="3" name="Picture 2" descr="D:\Documents\wille\Travail\MEB\MEB-Raman\remplacement MEB Raman\MEB Raman\details chambre\Nouveau dossier\P100051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9660" y="2997312"/>
            <a:ext cx="432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Documents\wille\Travail\MEB\MEB-Raman\remplacement MEB Raman\MEB Raman\details chambre\Nouveau dossier\P10005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9320" y="2997312"/>
            <a:ext cx="243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Documents\wille\Travail\MEB\MEB-Raman\remplacement MEB Raman\MEB Raman\P100046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997312"/>
            <a:ext cx="2430000" cy="3240000"/>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1"/>
          <p:cNvSpPr txBox="1">
            <a:spLocks noChangeArrowheads="1"/>
          </p:cNvSpPr>
          <p:nvPr/>
        </p:nvSpPr>
        <p:spPr bwMode="auto">
          <a:xfrm>
            <a:off x="5584497" y="6165304"/>
            <a:ext cx="35595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TESCAN Mira3XMU - BRGM-ISTO (2012)</a:t>
            </a:r>
            <a:endParaRPr lang="fr-FR" sz="1400" i="1" dirty="0">
              <a:solidFill>
                <a:srgbClr val="002060"/>
              </a:solidFill>
              <a:latin typeface="+mn-lt"/>
            </a:endParaRPr>
          </a:p>
        </p:txBody>
      </p:sp>
      <p:sp>
        <p:nvSpPr>
          <p:cNvPr id="7" name="ZoneTexte 6"/>
          <p:cNvSpPr txBox="1"/>
          <p:nvPr/>
        </p:nvSpPr>
        <p:spPr>
          <a:xfrm>
            <a:off x="3563888" y="2996952"/>
            <a:ext cx="3130344" cy="2308324"/>
          </a:xfrm>
          <a:prstGeom prst="rect">
            <a:avLst/>
          </a:prstGeom>
          <a:solidFill>
            <a:srgbClr val="FFFFFF">
              <a:alpha val="60000"/>
            </a:srgbClr>
          </a:solidFill>
        </p:spPr>
        <p:txBody>
          <a:bodyPr wrap="none" rtlCol="0">
            <a:spAutoFit/>
          </a:bodyPr>
          <a:lstStyle/>
          <a:p>
            <a:r>
              <a:rPr lang="fr-FR" i="1" dirty="0" smtClean="0">
                <a:solidFill>
                  <a:srgbClr val="002060"/>
                </a:solidFill>
              </a:rPr>
              <a:t>3 détecteurs SE (E-T, VP, in-</a:t>
            </a:r>
            <a:r>
              <a:rPr lang="fr-FR" i="1" dirty="0" err="1" smtClean="0">
                <a:solidFill>
                  <a:srgbClr val="002060"/>
                </a:solidFill>
              </a:rPr>
              <a:t>lens</a:t>
            </a:r>
            <a:r>
              <a:rPr lang="fr-FR" i="1" dirty="0" smtClean="0">
                <a:solidFill>
                  <a:srgbClr val="002060"/>
                </a:solidFill>
              </a:rPr>
              <a:t>)</a:t>
            </a:r>
          </a:p>
          <a:p>
            <a:r>
              <a:rPr lang="fr-FR" i="1" dirty="0" smtClean="0">
                <a:solidFill>
                  <a:srgbClr val="002060"/>
                </a:solidFill>
              </a:rPr>
              <a:t>1 détecteur BSE</a:t>
            </a:r>
          </a:p>
          <a:p>
            <a:r>
              <a:rPr lang="fr-FR" i="1" dirty="0" smtClean="0">
                <a:solidFill>
                  <a:srgbClr val="002060"/>
                </a:solidFill>
              </a:rPr>
              <a:t>1 détecteur CL</a:t>
            </a:r>
          </a:p>
          <a:p>
            <a:r>
              <a:rPr lang="fr-FR" i="1" dirty="0" smtClean="0">
                <a:solidFill>
                  <a:srgbClr val="002060"/>
                </a:solidFill>
              </a:rPr>
              <a:t>1 détecteur STEM DF/BF</a:t>
            </a:r>
          </a:p>
          <a:p>
            <a:r>
              <a:rPr lang="fr-FR" i="1" dirty="0" smtClean="0">
                <a:solidFill>
                  <a:srgbClr val="002060"/>
                </a:solidFill>
              </a:rPr>
              <a:t>1 système EDS</a:t>
            </a:r>
          </a:p>
          <a:p>
            <a:r>
              <a:rPr lang="fr-FR" i="1" dirty="0" smtClean="0">
                <a:solidFill>
                  <a:srgbClr val="002060"/>
                </a:solidFill>
              </a:rPr>
              <a:t>1 système EBSD</a:t>
            </a:r>
          </a:p>
          <a:p>
            <a:r>
              <a:rPr lang="fr-FR" i="1" dirty="0" smtClean="0">
                <a:solidFill>
                  <a:srgbClr val="002060"/>
                </a:solidFill>
              </a:rPr>
              <a:t>1 platine froide Peltier</a:t>
            </a:r>
          </a:p>
          <a:p>
            <a:r>
              <a:rPr lang="fr-FR" i="1" dirty="0" smtClean="0">
                <a:solidFill>
                  <a:srgbClr val="002060"/>
                </a:solidFill>
              </a:rPr>
              <a:t>1 système Raman-in-SEM</a:t>
            </a:r>
            <a:endParaRPr lang="fr-FR" i="1" dirty="0">
              <a:solidFill>
                <a:srgbClr val="002060"/>
              </a:solidFill>
            </a:endParaRPr>
          </a:p>
        </p:txBody>
      </p:sp>
    </p:spTree>
    <p:extLst>
      <p:ext uri="{BB962C8B-B14F-4D97-AF65-F5344CB8AC3E}">
        <p14:creationId xmlns:p14="http://schemas.microsoft.com/office/powerpoint/2010/main" val="31100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060595"/>
            <a:ext cx="9144000" cy="707886"/>
          </a:xfrm>
          <a:prstGeom prst="rect">
            <a:avLst/>
          </a:prstGeom>
          <a:noFill/>
        </p:spPr>
        <p:txBody>
          <a:bodyPr wrap="square" rtlCol="0">
            <a:spAutoFit/>
          </a:bodyPr>
          <a:lstStyle/>
          <a:p>
            <a:pPr algn="ctr"/>
            <a:r>
              <a:rPr lang="fr-FR" sz="4000" i="1" dirty="0" smtClean="0">
                <a:solidFill>
                  <a:srgbClr val="002060"/>
                </a:solidFill>
                <a:effectLst>
                  <a:outerShdw blurRad="38100" dist="38100" dir="2700000" algn="tl">
                    <a:srgbClr val="000000">
                      <a:alpha val="43137"/>
                    </a:srgbClr>
                  </a:outerShdw>
                </a:effectLst>
              </a:rPr>
              <a:t>Essais et expériences in-situ</a:t>
            </a:r>
          </a:p>
        </p:txBody>
      </p:sp>
    </p:spTree>
    <p:extLst>
      <p:ext uri="{BB962C8B-B14F-4D97-AF65-F5344CB8AC3E}">
        <p14:creationId xmlns:p14="http://schemas.microsoft.com/office/powerpoint/2010/main" val="3862478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7049494" cy="584775"/>
          </a:xfrm>
          <a:prstGeom prst="rect">
            <a:avLst/>
          </a:prstGeom>
          <a:noFill/>
        </p:spPr>
        <p:txBody>
          <a:bodyPr wrap="none" rtlCol="0">
            <a:spAutoFit/>
          </a:bodyPr>
          <a:lstStyle/>
          <a:p>
            <a:r>
              <a:rPr lang="fr-FR" sz="3200" b="1" i="1" dirty="0" smtClean="0">
                <a:solidFill>
                  <a:srgbClr val="0070C0"/>
                </a:solidFill>
              </a:rPr>
              <a:t>Essais et expériences in-situ dans le MEB</a:t>
            </a:r>
            <a:endParaRPr lang="fr-FR" sz="3200" b="1" i="1" dirty="0">
              <a:solidFill>
                <a:srgbClr val="0070C0"/>
              </a:solidFill>
            </a:endParaRPr>
          </a:p>
        </p:txBody>
      </p:sp>
      <p:sp>
        <p:nvSpPr>
          <p:cNvPr id="4" name="ZoneTexte 3"/>
          <p:cNvSpPr txBox="1"/>
          <p:nvPr/>
        </p:nvSpPr>
        <p:spPr>
          <a:xfrm>
            <a:off x="223462" y="718807"/>
            <a:ext cx="8597010" cy="923330"/>
          </a:xfrm>
          <a:prstGeom prst="rect">
            <a:avLst/>
          </a:prstGeom>
          <a:noFill/>
        </p:spPr>
        <p:txBody>
          <a:bodyPr wrap="square" rtlCol="0">
            <a:spAutoFit/>
          </a:bodyPr>
          <a:lstStyle/>
          <a:p>
            <a:pPr algn="just"/>
            <a:r>
              <a:rPr lang="fr-FR" dirty="0" smtClean="0">
                <a:solidFill>
                  <a:srgbClr val="002060"/>
                </a:solidFill>
              </a:rPr>
              <a:t>La chambre du MEB est un volume plus ou moins important dans lequel il est possible d'implanter toutes sortes d'expériences, d'essais... Et de les observer / analyser à l'aide des différents détecteurs d'imagerie et d'analyse disponibles, de l'échelle du mm  au nm. </a:t>
            </a:r>
            <a:endParaRPr lang="fr-FR" dirty="0">
              <a:solidFill>
                <a:srgbClr val="002060"/>
              </a:solidFill>
            </a:endParaRPr>
          </a:p>
        </p:txBody>
      </p:sp>
      <p:sp>
        <p:nvSpPr>
          <p:cNvPr id="5" name="ZoneTexte 1"/>
          <p:cNvSpPr txBox="1">
            <a:spLocks noChangeArrowheads="1"/>
          </p:cNvSpPr>
          <p:nvPr/>
        </p:nvSpPr>
        <p:spPr bwMode="auto">
          <a:xfrm>
            <a:off x="944774" y="5975110"/>
            <a:ext cx="679557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MEB ELLCIE (ex-VISITEC) Mira-X - chambre XXL de 2.7 x 3.3 x 3.3 m</a:t>
            </a:r>
          </a:p>
          <a:p>
            <a:pPr algn="ctr" eaLnBrk="1" hangingPunct="1"/>
            <a:r>
              <a:rPr lang="fr-FR" sz="1200" i="1" dirty="0" smtClean="0">
                <a:solidFill>
                  <a:srgbClr val="002060"/>
                </a:solidFill>
                <a:latin typeface="+mn-lt"/>
              </a:rPr>
              <a:t>(US Air Force - </a:t>
            </a:r>
            <a:r>
              <a:rPr lang="en-US" sz="1200" i="1" dirty="0">
                <a:solidFill>
                  <a:srgbClr val="002060"/>
                </a:solidFill>
                <a:latin typeface="+mn-lt"/>
              </a:rPr>
              <a:t>Oklahoma City’s Tinker Air </a:t>
            </a:r>
            <a:r>
              <a:rPr lang="en-US" sz="1200" i="1" dirty="0" smtClean="0">
                <a:solidFill>
                  <a:srgbClr val="002060"/>
                </a:solidFill>
                <a:latin typeface="+mn-lt"/>
              </a:rPr>
              <a:t>Force Base)</a:t>
            </a:r>
            <a:endParaRPr lang="fr-FR" sz="1200" i="1" dirty="0">
              <a:solidFill>
                <a:srgbClr val="002060"/>
              </a:solidFill>
              <a:latin typeface="+mn-lt"/>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700808"/>
            <a:ext cx="6259896"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450428" y="4203085"/>
            <a:ext cx="6077433" cy="954107"/>
          </a:xfrm>
          <a:prstGeom prst="rect">
            <a:avLst/>
          </a:prstGeom>
          <a:noFill/>
        </p:spPr>
        <p:txBody>
          <a:bodyPr wrap="none" lIns="91440" tIns="45720" rIns="91440" bIns="45720">
            <a:spAutoFit/>
          </a:bodyPr>
          <a:lstStyle/>
          <a:p>
            <a:pPr algn="ctr"/>
            <a:r>
              <a:rPr lang="fr-FR" sz="2800" b="1" cap="none" spc="0" dirty="0" smtClean="0">
                <a:ln w="10541" cmpd="sng">
                  <a:solidFill>
                    <a:schemeClr val="accent1">
                      <a:shade val="88000"/>
                      <a:satMod val="110000"/>
                    </a:schemeClr>
                  </a:solidFill>
                  <a:prstDash val="solid"/>
                </a:ln>
                <a:solidFill>
                  <a:srgbClr val="FFFF00"/>
                </a:solidFill>
                <a:effectLst/>
              </a:rPr>
              <a:t>Un volume de 29.4 m</a:t>
            </a:r>
            <a:r>
              <a:rPr lang="fr-FR" sz="2800" b="1" cap="none" spc="0" baseline="30000" dirty="0" smtClean="0">
                <a:ln w="10541" cmpd="sng">
                  <a:solidFill>
                    <a:schemeClr val="accent1">
                      <a:shade val="88000"/>
                      <a:satMod val="110000"/>
                    </a:schemeClr>
                  </a:solidFill>
                  <a:prstDash val="solid"/>
                </a:ln>
                <a:solidFill>
                  <a:srgbClr val="FFFF00"/>
                </a:solidFill>
                <a:effectLst/>
              </a:rPr>
              <a:t>3</a:t>
            </a:r>
          </a:p>
          <a:p>
            <a:pPr algn="ctr"/>
            <a:r>
              <a:rPr lang="fr-FR" sz="2800" b="1" dirty="0" smtClean="0">
                <a:ln w="10541" cmpd="sng">
                  <a:solidFill>
                    <a:schemeClr val="accent1">
                      <a:shade val="88000"/>
                      <a:satMod val="110000"/>
                    </a:schemeClr>
                  </a:solidFill>
                  <a:prstDash val="solid"/>
                </a:ln>
                <a:solidFill>
                  <a:srgbClr val="FFFF00"/>
                </a:solidFill>
              </a:rPr>
              <a:t>L'idéal pour des méga-manips in-situ !!!</a:t>
            </a:r>
          </a:p>
        </p:txBody>
      </p:sp>
    </p:spTree>
    <p:extLst>
      <p:ext uri="{BB962C8B-B14F-4D97-AF65-F5344CB8AC3E}">
        <p14:creationId xmlns:p14="http://schemas.microsoft.com/office/powerpoint/2010/main" val="93420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5492209" cy="584775"/>
          </a:xfrm>
          <a:prstGeom prst="rect">
            <a:avLst/>
          </a:prstGeom>
          <a:noFill/>
        </p:spPr>
        <p:txBody>
          <a:bodyPr wrap="none" rtlCol="0">
            <a:spAutoFit/>
          </a:bodyPr>
          <a:lstStyle/>
          <a:p>
            <a:r>
              <a:rPr lang="fr-FR" sz="3200" b="1" i="1" dirty="0" smtClean="0">
                <a:solidFill>
                  <a:srgbClr val="0070C0"/>
                </a:solidFill>
              </a:rPr>
              <a:t>Essais mécaniques dans le MEB</a:t>
            </a:r>
            <a:endParaRPr lang="fr-FR" sz="3200" b="1" i="1" dirty="0">
              <a:solidFill>
                <a:srgbClr val="0070C0"/>
              </a:solidFill>
            </a:endParaRPr>
          </a:p>
        </p:txBody>
      </p:sp>
      <p:sp>
        <p:nvSpPr>
          <p:cNvPr id="4" name="ZoneTexte 3"/>
          <p:cNvSpPr txBox="1"/>
          <p:nvPr/>
        </p:nvSpPr>
        <p:spPr>
          <a:xfrm>
            <a:off x="223462" y="718807"/>
            <a:ext cx="8380986" cy="3693319"/>
          </a:xfrm>
          <a:prstGeom prst="rect">
            <a:avLst/>
          </a:prstGeom>
          <a:noFill/>
        </p:spPr>
        <p:txBody>
          <a:bodyPr wrap="square" rtlCol="0">
            <a:spAutoFit/>
          </a:bodyPr>
          <a:lstStyle/>
          <a:p>
            <a:pPr algn="just"/>
            <a:r>
              <a:rPr lang="fr-FR" dirty="0" smtClean="0">
                <a:solidFill>
                  <a:srgbClr val="002060"/>
                </a:solidFill>
              </a:rPr>
              <a:t>La chambre (et la platine) du MEB peut accueillir différents  accessoires permettant de réaliser des essais mécaniques:</a:t>
            </a:r>
          </a:p>
          <a:p>
            <a:pPr algn="just"/>
            <a:endParaRPr lang="fr-FR" dirty="0" smtClean="0">
              <a:solidFill>
                <a:srgbClr val="002060"/>
              </a:solidFill>
            </a:endParaRPr>
          </a:p>
          <a:p>
            <a:pPr marL="285750" indent="-285750" algn="just">
              <a:buFont typeface="Arial" panose="020B0604020202020204" pitchFamily="34" charset="0"/>
              <a:buChar char="•"/>
            </a:pPr>
            <a:r>
              <a:rPr lang="fr-FR" dirty="0" smtClean="0">
                <a:solidFill>
                  <a:srgbClr val="002060"/>
                </a:solidFill>
              </a:rPr>
              <a:t>Essais de traction avec/sans chauffage</a:t>
            </a:r>
          </a:p>
          <a:p>
            <a:pPr marL="285750" indent="-285750" algn="just">
              <a:buFont typeface="Arial" panose="020B0604020202020204" pitchFamily="34" charset="0"/>
              <a:buChar char="•"/>
            </a:pPr>
            <a:r>
              <a:rPr lang="fr-FR" dirty="0" smtClean="0">
                <a:solidFill>
                  <a:srgbClr val="002060"/>
                </a:solidFill>
              </a:rPr>
              <a:t>Essais de compression</a:t>
            </a:r>
          </a:p>
          <a:p>
            <a:pPr marL="285750" indent="-285750" algn="just">
              <a:buFont typeface="Arial" panose="020B0604020202020204" pitchFamily="34" charset="0"/>
              <a:buChar char="•"/>
            </a:pPr>
            <a:r>
              <a:rPr lang="fr-FR" dirty="0" smtClean="0">
                <a:solidFill>
                  <a:srgbClr val="002060"/>
                </a:solidFill>
              </a:rPr>
              <a:t>Essais de flexion</a:t>
            </a:r>
            <a:endParaRPr lang="fr-FR" dirty="0">
              <a:solidFill>
                <a:srgbClr val="002060"/>
              </a:solidFill>
            </a:endParaRPr>
          </a:p>
          <a:p>
            <a:pPr marL="285750" indent="-285750" algn="just">
              <a:buFont typeface="Arial" panose="020B0604020202020204" pitchFamily="34" charset="0"/>
              <a:buChar char="•"/>
            </a:pPr>
            <a:r>
              <a:rPr lang="fr-FR" dirty="0" smtClean="0">
                <a:solidFill>
                  <a:srgbClr val="002060"/>
                </a:solidFill>
              </a:rPr>
              <a:t>Etc... </a:t>
            </a:r>
            <a:endParaRPr lang="fr-FR" b="1" i="1" dirty="0" smtClean="0">
              <a:solidFill>
                <a:srgbClr val="FF0000"/>
              </a:solidFill>
            </a:endParaRPr>
          </a:p>
          <a:p>
            <a:pPr algn="just"/>
            <a:r>
              <a:rPr lang="fr-FR" dirty="0" smtClean="0">
                <a:solidFill>
                  <a:srgbClr val="002060"/>
                </a:solidFill>
              </a:rPr>
              <a:t>Ces systèmes doivent être associés aux outils nécessaires</a:t>
            </a:r>
          </a:p>
          <a:p>
            <a:pPr algn="just"/>
            <a:endParaRPr lang="fr-FR" dirty="0">
              <a:solidFill>
                <a:srgbClr val="002060"/>
              </a:solidFill>
            </a:endParaRPr>
          </a:p>
          <a:p>
            <a:pPr marL="285750" indent="-285750" algn="just">
              <a:buFont typeface="Arial" panose="020B0604020202020204" pitchFamily="34" charset="0"/>
              <a:buChar char="•"/>
            </a:pPr>
            <a:r>
              <a:rPr lang="fr-FR" dirty="0" smtClean="0">
                <a:solidFill>
                  <a:srgbClr val="002060"/>
                </a:solidFill>
              </a:rPr>
              <a:t>Moyens de mesure (</a:t>
            </a:r>
            <a:r>
              <a:rPr lang="fr-FR" dirty="0" err="1" smtClean="0">
                <a:solidFill>
                  <a:srgbClr val="002060"/>
                </a:solidFill>
              </a:rPr>
              <a:t>extensométrie</a:t>
            </a:r>
            <a:r>
              <a:rPr lang="fr-FR" dirty="0">
                <a:solidFill>
                  <a:srgbClr val="002060"/>
                </a:solidFill>
              </a:rPr>
              <a:t>)</a:t>
            </a:r>
            <a:endParaRPr lang="fr-FR" dirty="0" smtClean="0">
              <a:solidFill>
                <a:srgbClr val="002060"/>
              </a:solidFill>
            </a:endParaRPr>
          </a:p>
          <a:p>
            <a:pPr marL="285750" indent="-285750" algn="just">
              <a:buFont typeface="Arial" panose="020B0604020202020204" pitchFamily="34" charset="0"/>
              <a:buChar char="•"/>
            </a:pPr>
            <a:r>
              <a:rPr lang="fr-FR" dirty="0" smtClean="0">
                <a:solidFill>
                  <a:srgbClr val="002060"/>
                </a:solidFill>
              </a:rPr>
              <a:t>Moyens d'imagerie adaptés</a:t>
            </a:r>
          </a:p>
          <a:p>
            <a:pPr marL="285750" indent="-285750" algn="just">
              <a:buFont typeface="Arial" panose="020B0604020202020204" pitchFamily="34" charset="0"/>
              <a:buChar char="•"/>
            </a:pPr>
            <a:r>
              <a:rPr lang="fr-FR" dirty="0" smtClean="0">
                <a:solidFill>
                  <a:srgbClr val="002060"/>
                </a:solidFill>
              </a:rPr>
              <a:t>Moyens d'analyse (EDS, EBSD)</a:t>
            </a:r>
          </a:p>
          <a:p>
            <a:pPr marL="285750" indent="-285750" algn="just">
              <a:buFont typeface="Arial" panose="020B0604020202020204" pitchFamily="34" charset="0"/>
              <a:buChar char="•"/>
            </a:pPr>
            <a:r>
              <a:rPr lang="fr-FR" dirty="0" smtClean="0">
                <a:solidFill>
                  <a:srgbClr val="002060"/>
                </a:solidFill>
              </a:rPr>
              <a:t>Moyens logiciels (corrélation d'images, reconstruction...)</a:t>
            </a:r>
            <a:endParaRPr lang="fr-FR" dirty="0">
              <a:solidFill>
                <a:srgbClr val="FF0000"/>
              </a:solidFill>
            </a:endParaRPr>
          </a:p>
        </p:txBody>
      </p:sp>
    </p:spTree>
    <p:extLst>
      <p:ext uri="{BB962C8B-B14F-4D97-AF65-F5344CB8AC3E}">
        <p14:creationId xmlns:p14="http://schemas.microsoft.com/office/powerpoint/2010/main" val="34912246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409307"/>
            <a:ext cx="9144000" cy="1723549"/>
          </a:xfrm>
          <a:prstGeom prst="rect">
            <a:avLst/>
          </a:prstGeom>
          <a:noFill/>
        </p:spPr>
        <p:txBody>
          <a:bodyPr wrap="square" rtlCol="0">
            <a:spAutoFit/>
          </a:bodyPr>
          <a:lstStyle/>
          <a:p>
            <a:pPr marL="533400" lvl="1"/>
            <a:endParaRPr lang="fr-FR" sz="1600" dirty="0" smtClean="0">
              <a:latin typeface="+mj-lt"/>
            </a:endParaRPr>
          </a:p>
          <a:p>
            <a:pPr marL="171450" lvl="1" indent="-171450"/>
            <a:r>
              <a:rPr lang="fr-FR" dirty="0" smtClean="0">
                <a:solidFill>
                  <a:srgbClr val="002060"/>
                </a:solidFill>
              </a:rPr>
              <a:t>Exemple de développement </a:t>
            </a:r>
            <a:r>
              <a:rPr lang="fr-FR" dirty="0">
                <a:solidFill>
                  <a:srgbClr val="002060"/>
                </a:solidFill>
              </a:rPr>
              <a:t>de laboratoire (LSPM-CNRS, UP13, 1992-2012)</a:t>
            </a:r>
          </a:p>
          <a:p>
            <a:pPr marL="171450" lvl="1" indent="-171450"/>
            <a:r>
              <a:rPr lang="fr-FR" dirty="0">
                <a:solidFill>
                  <a:srgbClr val="002060"/>
                </a:solidFill>
              </a:rPr>
              <a:t>Machine complète (module utilisable dans différents systèmes de caractérisation)</a:t>
            </a:r>
          </a:p>
          <a:p>
            <a:pPr marL="171450" lvl="1" indent="-171450"/>
            <a:r>
              <a:rPr lang="fr-FR" dirty="0">
                <a:solidFill>
                  <a:srgbClr val="002060"/>
                </a:solidFill>
              </a:rPr>
              <a:t>Poids : 1,3 kg </a:t>
            </a:r>
            <a:r>
              <a:rPr lang="fr-FR" dirty="0">
                <a:solidFill>
                  <a:srgbClr val="002060"/>
                </a:solidFill>
                <a:sym typeface="Wingdings" pitchFamily="2" charset="2"/>
              </a:rPr>
              <a:t> assez faible pour une majorité de platines, même inclinées à 70° </a:t>
            </a:r>
          </a:p>
          <a:p>
            <a:pPr marL="171450" lvl="1" indent="-171450"/>
            <a:r>
              <a:rPr lang="fr-FR" dirty="0">
                <a:solidFill>
                  <a:srgbClr val="002060"/>
                </a:solidFill>
              </a:rPr>
              <a:t>Adaptée aux essais à chaud (800 °C) et à l’EBSD (inclinable de 0° à 70°)</a:t>
            </a:r>
          </a:p>
          <a:p>
            <a:pPr marL="171450" lvl="1" indent="-171450"/>
            <a:r>
              <a:rPr lang="fr-FR" dirty="0">
                <a:solidFill>
                  <a:srgbClr val="002060"/>
                </a:solidFill>
              </a:rPr>
              <a:t>Haute capacité de charge (10 </a:t>
            </a:r>
            <a:r>
              <a:rPr lang="fr-FR" dirty="0" err="1">
                <a:solidFill>
                  <a:srgbClr val="002060"/>
                </a:solidFill>
              </a:rPr>
              <a:t>kN</a:t>
            </a:r>
            <a:r>
              <a:rPr lang="fr-FR" dirty="0">
                <a:solidFill>
                  <a:srgbClr val="002060"/>
                </a:solidFill>
              </a:rPr>
              <a:t>) </a:t>
            </a:r>
            <a:r>
              <a:rPr lang="fr-FR" dirty="0">
                <a:solidFill>
                  <a:srgbClr val="002060"/>
                </a:solidFill>
                <a:sym typeface="Wingdings" pitchFamily="2" charset="2"/>
              </a:rPr>
              <a:t>: étude de matériaux à hautes caractéristiques mécaniques</a:t>
            </a:r>
            <a:endParaRPr lang="fr-FR" dirty="0">
              <a:solidFill>
                <a:srgbClr val="002060"/>
              </a:solidFill>
            </a:endParaRPr>
          </a:p>
        </p:txBody>
      </p:sp>
      <p:pic>
        <p:nvPicPr>
          <p:cNvPr id="3" name="Image 2" descr="MT1000_1.jpg"/>
          <p:cNvPicPr>
            <a:picLocks noChangeAspect="1"/>
          </p:cNvPicPr>
          <p:nvPr/>
        </p:nvPicPr>
        <p:blipFill>
          <a:blip r:embed="rId2" cstate="print"/>
          <a:stretch>
            <a:fillRect/>
          </a:stretch>
        </p:blipFill>
        <p:spPr>
          <a:xfrm>
            <a:off x="2406316" y="2685372"/>
            <a:ext cx="4331368" cy="2637322"/>
          </a:xfrm>
          <a:prstGeom prst="rect">
            <a:avLst/>
          </a:prstGeom>
        </p:spPr>
      </p:pic>
      <p:sp>
        <p:nvSpPr>
          <p:cNvPr id="4" name="ZoneTexte 3"/>
          <p:cNvSpPr txBox="1"/>
          <p:nvPr/>
        </p:nvSpPr>
        <p:spPr>
          <a:xfrm>
            <a:off x="5148064" y="2082334"/>
            <a:ext cx="3456384" cy="307777"/>
          </a:xfrm>
          <a:prstGeom prst="rect">
            <a:avLst/>
          </a:prstGeom>
          <a:noFill/>
        </p:spPr>
        <p:txBody>
          <a:bodyPr wrap="square" rtlCol="0">
            <a:spAutoFit/>
          </a:bodyPr>
          <a:lstStyle/>
          <a:p>
            <a:r>
              <a:rPr lang="fr-FR" sz="1400" i="1" dirty="0" err="1" smtClean="0">
                <a:latin typeface="Calibri" pitchFamily="34" charset="0"/>
                <a:cs typeface="Calibri" pitchFamily="34" charset="0"/>
              </a:rPr>
              <a:t>Moto-réducteur</a:t>
            </a:r>
            <a:r>
              <a:rPr lang="fr-FR" sz="1400" i="1" dirty="0" smtClean="0">
                <a:latin typeface="Calibri" pitchFamily="34" charset="0"/>
                <a:cs typeface="Calibri" pitchFamily="34" charset="0"/>
              </a:rPr>
              <a:t> + blindage magnétique</a:t>
            </a:r>
            <a:endParaRPr lang="fr-FR" sz="1400" i="1" dirty="0">
              <a:latin typeface="Calibri" pitchFamily="34" charset="0"/>
              <a:cs typeface="Calibri" pitchFamily="34" charset="0"/>
            </a:endParaRPr>
          </a:p>
        </p:txBody>
      </p:sp>
      <p:cxnSp>
        <p:nvCxnSpPr>
          <p:cNvPr id="5" name="Connecteur droit avec flèche 4"/>
          <p:cNvCxnSpPr/>
          <p:nvPr/>
        </p:nvCxnSpPr>
        <p:spPr>
          <a:xfrm flipH="1">
            <a:off x="5148064" y="2442374"/>
            <a:ext cx="1512168" cy="720080"/>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7164288" y="3882534"/>
            <a:ext cx="1656184" cy="307777"/>
          </a:xfrm>
          <a:prstGeom prst="rect">
            <a:avLst/>
          </a:prstGeom>
          <a:noFill/>
        </p:spPr>
        <p:txBody>
          <a:bodyPr wrap="square" rtlCol="0">
            <a:spAutoFit/>
          </a:bodyPr>
          <a:lstStyle/>
          <a:p>
            <a:r>
              <a:rPr lang="fr-FR" sz="1400" i="1" dirty="0" smtClean="0">
                <a:latin typeface="Calibri" pitchFamily="34" charset="0"/>
                <a:cs typeface="Calibri" pitchFamily="34" charset="0"/>
              </a:rPr>
              <a:t>Capteur de force</a:t>
            </a:r>
            <a:endParaRPr lang="fr-FR" sz="1400" i="1" dirty="0">
              <a:latin typeface="Calibri" pitchFamily="34" charset="0"/>
              <a:cs typeface="Calibri" pitchFamily="34" charset="0"/>
            </a:endParaRPr>
          </a:p>
        </p:txBody>
      </p:sp>
      <p:cxnSp>
        <p:nvCxnSpPr>
          <p:cNvPr id="7" name="Connecteur droit avec flèche 6"/>
          <p:cNvCxnSpPr>
            <a:stCxn id="6" idx="1"/>
          </p:cNvCxnSpPr>
          <p:nvPr/>
        </p:nvCxnSpPr>
        <p:spPr>
          <a:xfrm flipH="1" flipV="1">
            <a:off x="6300192" y="4026551"/>
            <a:ext cx="864096" cy="9872"/>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7380312" y="4458598"/>
            <a:ext cx="504056" cy="307777"/>
          </a:xfrm>
          <a:prstGeom prst="rect">
            <a:avLst/>
          </a:prstGeom>
          <a:noFill/>
        </p:spPr>
        <p:txBody>
          <a:bodyPr wrap="square" rtlCol="0">
            <a:spAutoFit/>
          </a:bodyPr>
          <a:lstStyle/>
          <a:p>
            <a:r>
              <a:rPr lang="fr-FR" sz="1400" i="1" dirty="0" smtClean="0">
                <a:latin typeface="Calibri" pitchFamily="34" charset="0"/>
                <a:cs typeface="Calibri" pitchFamily="34" charset="0"/>
              </a:rPr>
              <a:t>Bâti</a:t>
            </a:r>
            <a:endParaRPr lang="fr-FR" sz="1400" i="1" dirty="0">
              <a:latin typeface="Calibri" pitchFamily="34" charset="0"/>
              <a:cs typeface="Calibri" pitchFamily="34" charset="0"/>
            </a:endParaRPr>
          </a:p>
        </p:txBody>
      </p:sp>
      <p:cxnSp>
        <p:nvCxnSpPr>
          <p:cNvPr id="9" name="Connecteur droit avec flèche 8"/>
          <p:cNvCxnSpPr/>
          <p:nvPr/>
        </p:nvCxnSpPr>
        <p:spPr>
          <a:xfrm flipH="1">
            <a:off x="6012160" y="4627876"/>
            <a:ext cx="1296144" cy="46746"/>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2843808" y="5898758"/>
            <a:ext cx="1296144" cy="307777"/>
          </a:xfrm>
          <a:prstGeom prst="rect">
            <a:avLst/>
          </a:prstGeom>
          <a:noFill/>
        </p:spPr>
        <p:txBody>
          <a:bodyPr wrap="square" rtlCol="0">
            <a:spAutoFit/>
          </a:bodyPr>
          <a:lstStyle/>
          <a:p>
            <a:r>
              <a:rPr lang="fr-FR" sz="1400" i="1" dirty="0" smtClean="0">
                <a:latin typeface="Calibri" pitchFamily="34" charset="0"/>
                <a:cs typeface="Calibri" pitchFamily="34" charset="0"/>
              </a:rPr>
              <a:t>Connectique</a:t>
            </a:r>
            <a:endParaRPr lang="fr-FR" sz="1400" i="1" dirty="0">
              <a:latin typeface="Calibri" pitchFamily="34" charset="0"/>
              <a:cs typeface="Calibri" pitchFamily="34" charset="0"/>
            </a:endParaRPr>
          </a:p>
        </p:txBody>
      </p:sp>
      <p:sp>
        <p:nvSpPr>
          <p:cNvPr id="11" name="ZoneTexte 10"/>
          <p:cNvSpPr txBox="1"/>
          <p:nvPr/>
        </p:nvSpPr>
        <p:spPr>
          <a:xfrm>
            <a:off x="6012160" y="5682734"/>
            <a:ext cx="792088" cy="307777"/>
          </a:xfrm>
          <a:prstGeom prst="rect">
            <a:avLst/>
          </a:prstGeom>
          <a:noFill/>
        </p:spPr>
        <p:txBody>
          <a:bodyPr wrap="square" rtlCol="0">
            <a:spAutoFit/>
          </a:bodyPr>
          <a:lstStyle/>
          <a:p>
            <a:r>
              <a:rPr lang="fr-FR" sz="1400" i="1" dirty="0" smtClean="0">
                <a:latin typeface="Calibri" pitchFamily="34" charset="0"/>
                <a:cs typeface="Calibri" pitchFamily="34" charset="0"/>
              </a:rPr>
              <a:t>Tête fixe</a:t>
            </a:r>
            <a:endParaRPr lang="fr-FR" sz="1400" i="1" dirty="0">
              <a:latin typeface="Calibri" pitchFamily="34" charset="0"/>
              <a:cs typeface="Calibri" pitchFamily="34" charset="0"/>
            </a:endParaRPr>
          </a:p>
        </p:txBody>
      </p:sp>
      <p:sp>
        <p:nvSpPr>
          <p:cNvPr id="12" name="ZoneTexte 11"/>
          <p:cNvSpPr txBox="1"/>
          <p:nvPr/>
        </p:nvSpPr>
        <p:spPr>
          <a:xfrm>
            <a:off x="395536" y="2730406"/>
            <a:ext cx="1512168" cy="523220"/>
          </a:xfrm>
          <a:prstGeom prst="rect">
            <a:avLst/>
          </a:prstGeom>
          <a:noFill/>
        </p:spPr>
        <p:txBody>
          <a:bodyPr wrap="square" rtlCol="0">
            <a:spAutoFit/>
          </a:bodyPr>
          <a:lstStyle/>
          <a:p>
            <a:pPr algn="ctr"/>
            <a:r>
              <a:rPr lang="fr-FR" sz="1400" i="1" dirty="0" smtClean="0">
                <a:latin typeface="Calibri" pitchFamily="34" charset="0"/>
                <a:cs typeface="Calibri" pitchFamily="34" charset="0"/>
              </a:rPr>
              <a:t>Réducteur à engrenages droits</a:t>
            </a:r>
            <a:endParaRPr lang="fr-FR" sz="1400" i="1" dirty="0">
              <a:latin typeface="Calibri" pitchFamily="34" charset="0"/>
              <a:cs typeface="Calibri" pitchFamily="34" charset="0"/>
            </a:endParaRPr>
          </a:p>
        </p:txBody>
      </p:sp>
      <p:cxnSp>
        <p:nvCxnSpPr>
          <p:cNvPr id="13" name="Connecteur droit avec flèche 12"/>
          <p:cNvCxnSpPr/>
          <p:nvPr/>
        </p:nvCxnSpPr>
        <p:spPr>
          <a:xfrm flipH="1" flipV="1">
            <a:off x="5076056" y="4314582"/>
            <a:ext cx="1296144" cy="1368153"/>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4" name="ZoneTexte 13"/>
          <p:cNvSpPr txBox="1"/>
          <p:nvPr/>
        </p:nvSpPr>
        <p:spPr>
          <a:xfrm>
            <a:off x="4427984" y="5826750"/>
            <a:ext cx="1152128" cy="307777"/>
          </a:xfrm>
          <a:prstGeom prst="rect">
            <a:avLst/>
          </a:prstGeom>
          <a:noFill/>
        </p:spPr>
        <p:txBody>
          <a:bodyPr wrap="square" rtlCol="0">
            <a:spAutoFit/>
          </a:bodyPr>
          <a:lstStyle/>
          <a:p>
            <a:r>
              <a:rPr lang="fr-FR" sz="1400" i="1" dirty="0" smtClean="0">
                <a:latin typeface="Calibri" pitchFamily="34" charset="0"/>
                <a:cs typeface="Calibri" pitchFamily="34" charset="0"/>
              </a:rPr>
              <a:t>Tête mobile</a:t>
            </a:r>
            <a:endParaRPr lang="fr-FR" sz="1400" i="1" dirty="0">
              <a:latin typeface="Calibri" pitchFamily="34" charset="0"/>
              <a:cs typeface="Calibri" pitchFamily="34" charset="0"/>
            </a:endParaRPr>
          </a:p>
        </p:txBody>
      </p:sp>
      <p:cxnSp>
        <p:nvCxnSpPr>
          <p:cNvPr id="15" name="Connecteur droit avec flèche 14"/>
          <p:cNvCxnSpPr>
            <a:stCxn id="14" idx="0"/>
          </p:cNvCxnSpPr>
          <p:nvPr/>
        </p:nvCxnSpPr>
        <p:spPr>
          <a:xfrm flipH="1" flipV="1">
            <a:off x="4716016" y="4314584"/>
            <a:ext cx="288032" cy="1512166"/>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V="1">
            <a:off x="3419872" y="4962654"/>
            <a:ext cx="72008" cy="864096"/>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1907704" y="3018438"/>
            <a:ext cx="1440160" cy="432048"/>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323528" y="4458598"/>
            <a:ext cx="1584176" cy="738664"/>
          </a:xfrm>
          <a:prstGeom prst="rect">
            <a:avLst/>
          </a:prstGeom>
          <a:noFill/>
        </p:spPr>
        <p:txBody>
          <a:bodyPr wrap="square" rtlCol="0">
            <a:spAutoFit/>
          </a:bodyPr>
          <a:lstStyle/>
          <a:p>
            <a:pPr algn="ctr"/>
            <a:r>
              <a:rPr lang="fr-FR" sz="1400" i="1" dirty="0" smtClean="0">
                <a:latin typeface="Calibri" pitchFamily="34" charset="0"/>
                <a:cs typeface="Calibri" pitchFamily="34" charset="0"/>
              </a:rPr>
              <a:t>Eprouvette + pions (positionnement , fixation)</a:t>
            </a:r>
            <a:endParaRPr lang="fr-FR" sz="1400" i="1" dirty="0">
              <a:latin typeface="Calibri" pitchFamily="34" charset="0"/>
              <a:cs typeface="Calibri" pitchFamily="34" charset="0"/>
            </a:endParaRPr>
          </a:p>
        </p:txBody>
      </p:sp>
      <p:cxnSp>
        <p:nvCxnSpPr>
          <p:cNvPr id="19" name="Connecteur droit avec flèche 18"/>
          <p:cNvCxnSpPr>
            <a:stCxn id="18" idx="3"/>
          </p:cNvCxnSpPr>
          <p:nvPr/>
        </p:nvCxnSpPr>
        <p:spPr>
          <a:xfrm flipV="1">
            <a:off x="1907704" y="4026552"/>
            <a:ext cx="2808312" cy="801378"/>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0" name="ZoneTexte 19"/>
          <p:cNvSpPr txBox="1"/>
          <p:nvPr/>
        </p:nvSpPr>
        <p:spPr>
          <a:xfrm>
            <a:off x="7236296" y="2730406"/>
            <a:ext cx="1152128" cy="738664"/>
          </a:xfrm>
          <a:prstGeom prst="rect">
            <a:avLst/>
          </a:prstGeom>
          <a:noFill/>
        </p:spPr>
        <p:txBody>
          <a:bodyPr wrap="square" rtlCol="0">
            <a:spAutoFit/>
          </a:bodyPr>
          <a:lstStyle/>
          <a:p>
            <a:pPr algn="ctr"/>
            <a:r>
              <a:rPr lang="fr-FR" sz="1400" i="1" dirty="0" smtClean="0">
                <a:latin typeface="Calibri" pitchFamily="34" charset="0"/>
                <a:cs typeface="Calibri" pitchFamily="34" charset="0"/>
              </a:rPr>
              <a:t>Capteur de déplacement</a:t>
            </a:r>
          </a:p>
          <a:p>
            <a:pPr algn="ctr"/>
            <a:r>
              <a:rPr lang="fr-FR" sz="1400" i="1" dirty="0" smtClean="0">
                <a:latin typeface="Calibri" pitchFamily="34" charset="0"/>
                <a:cs typeface="Calibri" pitchFamily="34" charset="0"/>
              </a:rPr>
              <a:t> + blindage</a:t>
            </a:r>
            <a:endParaRPr lang="fr-FR" sz="1400" i="1" dirty="0">
              <a:latin typeface="Calibri" pitchFamily="34" charset="0"/>
              <a:cs typeface="Calibri" pitchFamily="34" charset="0"/>
            </a:endParaRPr>
          </a:p>
        </p:txBody>
      </p:sp>
      <p:cxnSp>
        <p:nvCxnSpPr>
          <p:cNvPr id="21" name="Connecteur droit avec flèche 20"/>
          <p:cNvCxnSpPr>
            <a:stCxn id="20" idx="1"/>
          </p:cNvCxnSpPr>
          <p:nvPr/>
        </p:nvCxnSpPr>
        <p:spPr>
          <a:xfrm flipH="1">
            <a:off x="5004048" y="3099738"/>
            <a:ext cx="2232248" cy="494764"/>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6156176" y="5056148"/>
            <a:ext cx="792088" cy="338554"/>
          </a:xfrm>
          <a:prstGeom prst="rect">
            <a:avLst/>
          </a:prstGeom>
          <a:noFill/>
        </p:spPr>
        <p:txBody>
          <a:bodyPr wrap="square" rtlCol="0">
            <a:spAutoFit/>
          </a:bodyPr>
          <a:lstStyle/>
          <a:p>
            <a:r>
              <a:rPr lang="fr-FR" sz="1600" i="1" dirty="0" smtClean="0">
                <a:latin typeface="Calibri" pitchFamily="34" charset="0"/>
                <a:cs typeface="Calibri" pitchFamily="34" charset="0"/>
              </a:rPr>
              <a:t>CATIA </a:t>
            </a:r>
            <a:endParaRPr lang="fr-FR" sz="1600" i="1" dirty="0">
              <a:latin typeface="Calibri" pitchFamily="34" charset="0"/>
              <a:cs typeface="Calibri" pitchFamily="34" charset="0"/>
            </a:endParaRPr>
          </a:p>
        </p:txBody>
      </p:sp>
      <p:sp>
        <p:nvSpPr>
          <p:cNvPr id="23" name="ZoneTexte 22"/>
          <p:cNvSpPr txBox="1"/>
          <p:nvPr/>
        </p:nvSpPr>
        <p:spPr>
          <a:xfrm>
            <a:off x="0" y="3594502"/>
            <a:ext cx="2123728" cy="523220"/>
          </a:xfrm>
          <a:prstGeom prst="rect">
            <a:avLst/>
          </a:prstGeom>
          <a:noFill/>
        </p:spPr>
        <p:txBody>
          <a:bodyPr wrap="square" rtlCol="0">
            <a:spAutoFit/>
          </a:bodyPr>
          <a:lstStyle/>
          <a:p>
            <a:pPr algn="ctr"/>
            <a:r>
              <a:rPr lang="fr-FR" sz="1400" i="1" dirty="0" smtClean="0">
                <a:latin typeface="Calibri" pitchFamily="34" charset="0"/>
                <a:cs typeface="Calibri" pitchFamily="34" charset="0"/>
              </a:rPr>
              <a:t>Système vis-écrou</a:t>
            </a:r>
          </a:p>
          <a:p>
            <a:pPr algn="ctr"/>
            <a:r>
              <a:rPr lang="fr-FR" sz="1400" i="1" dirty="0" smtClean="0">
                <a:latin typeface="Calibri" pitchFamily="34" charset="0"/>
                <a:cs typeface="Calibri" pitchFamily="34" charset="0"/>
              </a:rPr>
              <a:t>(déplacement tête mobile)</a:t>
            </a:r>
            <a:endParaRPr lang="fr-FR" sz="1400" i="1" dirty="0">
              <a:latin typeface="Calibri" pitchFamily="34" charset="0"/>
              <a:cs typeface="Calibri" pitchFamily="34" charset="0"/>
            </a:endParaRPr>
          </a:p>
        </p:txBody>
      </p:sp>
      <p:cxnSp>
        <p:nvCxnSpPr>
          <p:cNvPr id="24" name="Connecteur droit avec flèche 23"/>
          <p:cNvCxnSpPr/>
          <p:nvPr/>
        </p:nvCxnSpPr>
        <p:spPr>
          <a:xfrm>
            <a:off x="1907704" y="3810526"/>
            <a:ext cx="1296144" cy="72008"/>
          </a:xfrm>
          <a:prstGeom prst="straightConnector1">
            <a:avLst/>
          </a:prstGeom>
          <a:ln w="25400">
            <a:solidFill>
              <a:srgbClr val="00FF00"/>
            </a:solidFill>
            <a:tailEnd type="arrow"/>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0" y="0"/>
            <a:ext cx="5492209" cy="584775"/>
          </a:xfrm>
          <a:prstGeom prst="rect">
            <a:avLst/>
          </a:prstGeom>
          <a:noFill/>
        </p:spPr>
        <p:txBody>
          <a:bodyPr wrap="none" rtlCol="0">
            <a:spAutoFit/>
          </a:bodyPr>
          <a:lstStyle/>
          <a:p>
            <a:r>
              <a:rPr lang="fr-FR" sz="3200" b="1" i="1" dirty="0" smtClean="0">
                <a:solidFill>
                  <a:srgbClr val="0070C0"/>
                </a:solidFill>
              </a:rPr>
              <a:t>Essais mécaniques dans le MEB</a:t>
            </a:r>
            <a:endParaRPr lang="fr-FR" sz="3200" b="1" i="1" dirty="0">
              <a:solidFill>
                <a:srgbClr val="0070C0"/>
              </a:solidFill>
            </a:endParaRPr>
          </a:p>
        </p:txBody>
      </p:sp>
      <p:sp>
        <p:nvSpPr>
          <p:cNvPr id="26" name="ZoneTexte 1"/>
          <p:cNvSpPr txBox="1">
            <a:spLocks noChangeArrowheads="1"/>
          </p:cNvSpPr>
          <p:nvPr/>
        </p:nvSpPr>
        <p:spPr bwMode="auto">
          <a:xfrm>
            <a:off x="6239485" y="6145559"/>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R. Chiron - LSPM</a:t>
            </a:r>
            <a:endParaRPr lang="fr-FR" sz="1400" i="1" dirty="0">
              <a:solidFill>
                <a:srgbClr val="002060"/>
              </a:solidFill>
              <a:latin typeface="+mn-lt"/>
            </a:endParaRPr>
          </a:p>
        </p:txBody>
      </p:sp>
    </p:spTree>
    <p:extLst>
      <p:ext uri="{BB962C8B-B14F-4D97-AF65-F5344CB8AC3E}">
        <p14:creationId xmlns:p14="http://schemas.microsoft.com/office/powerpoint/2010/main" val="294327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 calcmode="lin" valueType="num">
                                      <p:cBhvr additive="base">
                                        <p:cTn id="1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2">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 calcmode="lin" valueType="num">
                                      <p:cBhvr additive="base">
                                        <p:cTn id="23"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2"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1+#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500" fill="hold"/>
                                        <p:tgtEl>
                                          <p:spTgt spid="15"/>
                                        </p:tgtEl>
                                        <p:attrNameLst>
                                          <p:attrName>ppt_x</p:attrName>
                                        </p:attrNameLst>
                                      </p:cBhvr>
                                      <p:tavLst>
                                        <p:tav tm="0">
                                          <p:val>
                                            <p:strVal val="#ppt_x"/>
                                          </p:val>
                                        </p:tav>
                                        <p:tav tm="100000">
                                          <p:val>
                                            <p:strVal val="#ppt_x"/>
                                          </p:val>
                                        </p:tav>
                                      </p:tavLst>
                                    </p:anim>
                                    <p:anim calcmode="lin" valueType="num">
                                      <p:cBhvr additive="base">
                                        <p:cTn id="54" dur="500" fill="hold"/>
                                        <p:tgtEl>
                                          <p:spTgt spid="15"/>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childTnLst>
                          </p:cTn>
                        </p:par>
                        <p:par>
                          <p:cTn id="59" fill="hold">
                            <p:stCondLst>
                              <p:cond delay="1500"/>
                            </p:stCondLst>
                            <p:childTnLst>
                              <p:par>
                                <p:cTn id="60" presetID="2" presetClass="entr" presetSubtype="9" fill="hold" grpId="0" nodeType="after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additive="base">
                                        <p:cTn id="62" dur="500" fill="hold"/>
                                        <p:tgtEl>
                                          <p:spTgt spid="4"/>
                                        </p:tgtEl>
                                        <p:attrNameLst>
                                          <p:attrName>ppt_x</p:attrName>
                                        </p:attrNameLst>
                                      </p:cBhvr>
                                      <p:tavLst>
                                        <p:tav tm="0">
                                          <p:val>
                                            <p:strVal val="0-#ppt_w/2"/>
                                          </p:val>
                                        </p:tav>
                                        <p:tav tm="100000">
                                          <p:val>
                                            <p:strVal val="#ppt_x"/>
                                          </p:val>
                                        </p:tav>
                                      </p:tavLst>
                                    </p:anim>
                                    <p:anim calcmode="lin" valueType="num">
                                      <p:cBhvr additive="base">
                                        <p:cTn id="63" dur="500" fill="hold"/>
                                        <p:tgtEl>
                                          <p:spTgt spid="4"/>
                                        </p:tgtEl>
                                        <p:attrNameLst>
                                          <p:attrName>ppt_y</p:attrName>
                                        </p:attrNameLst>
                                      </p:cBhvr>
                                      <p:tavLst>
                                        <p:tav tm="0">
                                          <p:val>
                                            <p:strVal val="0-#ppt_h/2"/>
                                          </p:val>
                                        </p:tav>
                                        <p:tav tm="100000">
                                          <p:val>
                                            <p:strVal val="#ppt_y"/>
                                          </p:val>
                                        </p:tav>
                                      </p:tavLst>
                                    </p:anim>
                                  </p:childTnLst>
                                </p:cTn>
                              </p:par>
                              <p:par>
                                <p:cTn id="64" presetID="2" presetClass="entr" presetSubtype="9"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additive="base">
                                        <p:cTn id="66" dur="500" fill="hold"/>
                                        <p:tgtEl>
                                          <p:spTgt spid="5"/>
                                        </p:tgtEl>
                                        <p:attrNameLst>
                                          <p:attrName>ppt_x</p:attrName>
                                        </p:attrNameLst>
                                      </p:cBhvr>
                                      <p:tavLst>
                                        <p:tav tm="0">
                                          <p:val>
                                            <p:strVal val="0-#ppt_w/2"/>
                                          </p:val>
                                        </p:tav>
                                        <p:tav tm="100000">
                                          <p:val>
                                            <p:strVal val="#ppt_x"/>
                                          </p:val>
                                        </p:tav>
                                      </p:tavLst>
                                    </p:anim>
                                    <p:anim calcmode="lin" valueType="num">
                                      <p:cBhvr additive="base">
                                        <p:cTn id="67" dur="500" fill="hold"/>
                                        <p:tgtEl>
                                          <p:spTgt spid="5"/>
                                        </p:tgtEl>
                                        <p:attrNameLst>
                                          <p:attrName>ppt_y</p:attrName>
                                        </p:attrNameLst>
                                      </p:cBhvr>
                                      <p:tavLst>
                                        <p:tav tm="0">
                                          <p:val>
                                            <p:strVal val="0-#ppt_h/2"/>
                                          </p:val>
                                        </p:tav>
                                        <p:tav tm="100000">
                                          <p:val>
                                            <p:strVal val="#ppt_y"/>
                                          </p:val>
                                        </p:tav>
                                      </p:tavLst>
                                    </p:anim>
                                  </p:childTnLst>
                                </p:cTn>
                              </p:par>
                              <p:par>
                                <p:cTn id="68" presetID="2" presetClass="entr" presetSubtype="9"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0-#ppt_h/2"/>
                                          </p:val>
                                        </p:tav>
                                        <p:tav tm="100000">
                                          <p:val>
                                            <p:strVal val="#ppt_y"/>
                                          </p:val>
                                        </p:tav>
                                      </p:tavLst>
                                    </p:anim>
                                  </p:childTnLst>
                                </p:cTn>
                              </p:par>
                              <p:par>
                                <p:cTn id="72" presetID="2" presetClass="entr" presetSubtype="9"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 calcmode="lin" valueType="num">
                                      <p:cBhvr additive="base">
                                        <p:cTn id="74" dur="500" fill="hold"/>
                                        <p:tgtEl>
                                          <p:spTgt spid="17"/>
                                        </p:tgtEl>
                                        <p:attrNameLst>
                                          <p:attrName>ppt_x</p:attrName>
                                        </p:attrNameLst>
                                      </p:cBhvr>
                                      <p:tavLst>
                                        <p:tav tm="0">
                                          <p:val>
                                            <p:strVal val="0-#ppt_w/2"/>
                                          </p:val>
                                        </p:tav>
                                        <p:tav tm="100000">
                                          <p:val>
                                            <p:strVal val="#ppt_x"/>
                                          </p:val>
                                        </p:tav>
                                      </p:tavLst>
                                    </p:anim>
                                    <p:anim calcmode="lin" valueType="num">
                                      <p:cBhvr additive="base">
                                        <p:cTn id="75" dur="500" fill="hold"/>
                                        <p:tgtEl>
                                          <p:spTgt spid="17"/>
                                        </p:tgtEl>
                                        <p:attrNameLst>
                                          <p:attrName>ppt_y</p:attrName>
                                        </p:attrNameLst>
                                      </p:cBhvr>
                                      <p:tavLst>
                                        <p:tav tm="0">
                                          <p:val>
                                            <p:strVal val="0-#ppt_h/2"/>
                                          </p:val>
                                        </p:tav>
                                        <p:tav tm="100000">
                                          <p:val>
                                            <p:strVal val="#ppt_y"/>
                                          </p:val>
                                        </p:tav>
                                      </p:tavLst>
                                    </p:anim>
                                  </p:childTnLst>
                                </p:cTn>
                              </p:par>
                              <p:par>
                                <p:cTn id="76" presetID="2" presetClass="entr" presetSubtype="9" fill="hold" nodeType="withEffect">
                                  <p:stCondLst>
                                    <p:cond delay="0"/>
                                  </p:stCondLst>
                                  <p:childTnLst>
                                    <p:set>
                                      <p:cBhvr>
                                        <p:cTn id="77" dur="1" fill="hold">
                                          <p:stCondLst>
                                            <p:cond delay="0"/>
                                          </p:stCondLst>
                                        </p:cTn>
                                        <p:tgtEl>
                                          <p:spTgt spid="24"/>
                                        </p:tgtEl>
                                        <p:attrNameLst>
                                          <p:attrName>style.visibility</p:attrName>
                                        </p:attrNameLst>
                                      </p:cBhvr>
                                      <p:to>
                                        <p:strVal val="visible"/>
                                      </p:to>
                                    </p:set>
                                    <p:anim calcmode="lin" valueType="num">
                                      <p:cBhvr additive="base">
                                        <p:cTn id="78" dur="500" fill="hold"/>
                                        <p:tgtEl>
                                          <p:spTgt spid="24"/>
                                        </p:tgtEl>
                                        <p:attrNameLst>
                                          <p:attrName>ppt_x</p:attrName>
                                        </p:attrNameLst>
                                      </p:cBhvr>
                                      <p:tavLst>
                                        <p:tav tm="0">
                                          <p:val>
                                            <p:strVal val="0-#ppt_w/2"/>
                                          </p:val>
                                        </p:tav>
                                        <p:tav tm="100000">
                                          <p:val>
                                            <p:strVal val="#ppt_x"/>
                                          </p:val>
                                        </p:tav>
                                      </p:tavLst>
                                    </p:anim>
                                    <p:anim calcmode="lin" valueType="num">
                                      <p:cBhvr additive="base">
                                        <p:cTn id="79" dur="500" fill="hold"/>
                                        <p:tgtEl>
                                          <p:spTgt spid="24"/>
                                        </p:tgtEl>
                                        <p:attrNameLst>
                                          <p:attrName>ppt_y</p:attrName>
                                        </p:attrNameLst>
                                      </p:cBhvr>
                                      <p:tavLst>
                                        <p:tav tm="0">
                                          <p:val>
                                            <p:strVal val="0-#ppt_h/2"/>
                                          </p:val>
                                        </p:tav>
                                        <p:tav tm="100000">
                                          <p:val>
                                            <p:strVal val="#ppt_y"/>
                                          </p:val>
                                        </p:tav>
                                      </p:tavLst>
                                    </p:anim>
                                  </p:childTnLst>
                                </p:cTn>
                              </p:par>
                              <p:par>
                                <p:cTn id="80" presetID="2" presetClass="entr" presetSubtype="9"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0-#ppt_w/2"/>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childTnLst>
                          </p:cTn>
                        </p:par>
                        <p:par>
                          <p:cTn id="84" fill="hold">
                            <p:stCondLst>
                              <p:cond delay="2000"/>
                            </p:stCondLst>
                            <p:childTnLst>
                              <p:par>
                                <p:cTn id="85" presetID="2" presetClass="entr" presetSubtype="12"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additive="base">
                                        <p:cTn id="87" dur="500" fill="hold"/>
                                        <p:tgtEl>
                                          <p:spTgt spid="18"/>
                                        </p:tgtEl>
                                        <p:attrNameLst>
                                          <p:attrName>ppt_x</p:attrName>
                                        </p:attrNameLst>
                                      </p:cBhvr>
                                      <p:tavLst>
                                        <p:tav tm="0">
                                          <p:val>
                                            <p:strVal val="0-#ppt_w/2"/>
                                          </p:val>
                                        </p:tav>
                                        <p:tav tm="100000">
                                          <p:val>
                                            <p:strVal val="#ppt_x"/>
                                          </p:val>
                                        </p:tav>
                                      </p:tavLst>
                                    </p:anim>
                                    <p:anim calcmode="lin" valueType="num">
                                      <p:cBhvr additive="base">
                                        <p:cTn id="88" dur="500" fill="hold"/>
                                        <p:tgtEl>
                                          <p:spTgt spid="18"/>
                                        </p:tgtEl>
                                        <p:attrNameLst>
                                          <p:attrName>ppt_y</p:attrName>
                                        </p:attrNameLst>
                                      </p:cBhvr>
                                      <p:tavLst>
                                        <p:tav tm="0">
                                          <p:val>
                                            <p:strVal val="1+#ppt_h/2"/>
                                          </p:val>
                                        </p:tav>
                                        <p:tav tm="100000">
                                          <p:val>
                                            <p:strVal val="#ppt_y"/>
                                          </p:val>
                                        </p:tav>
                                      </p:tavLst>
                                    </p:anim>
                                  </p:childTnLst>
                                </p:cTn>
                              </p:par>
                              <p:par>
                                <p:cTn id="89" presetID="2" presetClass="entr" presetSubtype="12"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0-#ppt_w/2"/>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childTnLst>
                          </p:cTn>
                        </p:par>
                        <p:par>
                          <p:cTn id="93" fill="hold">
                            <p:stCondLst>
                              <p:cond delay="2500"/>
                            </p:stCondLst>
                            <p:childTnLst>
                              <p:par>
                                <p:cTn id="94" presetID="2" presetClass="entr" presetSubtype="2" fill="hold" grpId="0" nodeType="afterEffect">
                                  <p:stCondLst>
                                    <p:cond delay="0"/>
                                  </p:stCondLst>
                                  <p:childTnLst>
                                    <p:set>
                                      <p:cBhvr>
                                        <p:cTn id="95" dur="1" fill="hold">
                                          <p:stCondLst>
                                            <p:cond delay="0"/>
                                          </p:stCondLst>
                                        </p:cTn>
                                        <p:tgtEl>
                                          <p:spTgt spid="6"/>
                                        </p:tgtEl>
                                        <p:attrNameLst>
                                          <p:attrName>style.visibility</p:attrName>
                                        </p:attrNameLst>
                                      </p:cBhvr>
                                      <p:to>
                                        <p:strVal val="visible"/>
                                      </p:to>
                                    </p:set>
                                    <p:anim calcmode="lin" valueType="num">
                                      <p:cBhvr additive="base">
                                        <p:cTn id="96" dur="500" fill="hold"/>
                                        <p:tgtEl>
                                          <p:spTgt spid="6"/>
                                        </p:tgtEl>
                                        <p:attrNameLst>
                                          <p:attrName>ppt_x</p:attrName>
                                        </p:attrNameLst>
                                      </p:cBhvr>
                                      <p:tavLst>
                                        <p:tav tm="0">
                                          <p:val>
                                            <p:strVal val="1+#ppt_w/2"/>
                                          </p:val>
                                        </p:tav>
                                        <p:tav tm="100000">
                                          <p:val>
                                            <p:strVal val="#ppt_x"/>
                                          </p:val>
                                        </p:tav>
                                      </p:tavLst>
                                    </p:anim>
                                    <p:anim calcmode="lin" valueType="num">
                                      <p:cBhvr additive="base">
                                        <p:cTn id="97" dur="500" fill="hold"/>
                                        <p:tgtEl>
                                          <p:spTgt spid="6"/>
                                        </p:tgtEl>
                                        <p:attrNameLst>
                                          <p:attrName>ppt_y</p:attrName>
                                        </p:attrNameLst>
                                      </p:cBhvr>
                                      <p:tavLst>
                                        <p:tav tm="0">
                                          <p:val>
                                            <p:strVal val="#ppt_y"/>
                                          </p:val>
                                        </p:tav>
                                        <p:tav tm="100000">
                                          <p:val>
                                            <p:strVal val="#ppt_y"/>
                                          </p:val>
                                        </p:tav>
                                      </p:tavLst>
                                    </p:anim>
                                  </p:childTnLst>
                                </p:cTn>
                              </p:par>
                              <p:par>
                                <p:cTn id="98" presetID="2" presetClass="entr" presetSubtype="2" fill="hold" nodeType="withEffect">
                                  <p:stCondLst>
                                    <p:cond delay="0"/>
                                  </p:stCondLst>
                                  <p:childTnLst>
                                    <p:set>
                                      <p:cBhvr>
                                        <p:cTn id="99" dur="1" fill="hold">
                                          <p:stCondLst>
                                            <p:cond delay="0"/>
                                          </p:stCondLst>
                                        </p:cTn>
                                        <p:tgtEl>
                                          <p:spTgt spid="7"/>
                                        </p:tgtEl>
                                        <p:attrNameLst>
                                          <p:attrName>style.visibility</p:attrName>
                                        </p:attrNameLst>
                                      </p:cBhvr>
                                      <p:to>
                                        <p:strVal val="visible"/>
                                      </p:to>
                                    </p:set>
                                    <p:anim calcmode="lin" valueType="num">
                                      <p:cBhvr additive="base">
                                        <p:cTn id="100" dur="500" fill="hold"/>
                                        <p:tgtEl>
                                          <p:spTgt spid="7"/>
                                        </p:tgtEl>
                                        <p:attrNameLst>
                                          <p:attrName>ppt_x</p:attrName>
                                        </p:attrNameLst>
                                      </p:cBhvr>
                                      <p:tavLst>
                                        <p:tav tm="0">
                                          <p:val>
                                            <p:strVal val="1+#ppt_w/2"/>
                                          </p:val>
                                        </p:tav>
                                        <p:tav tm="100000">
                                          <p:val>
                                            <p:strVal val="#ppt_x"/>
                                          </p:val>
                                        </p:tav>
                                      </p:tavLst>
                                    </p:anim>
                                    <p:anim calcmode="lin" valueType="num">
                                      <p:cBhvr additive="base">
                                        <p:cTn id="101" dur="500" fill="hold"/>
                                        <p:tgtEl>
                                          <p:spTgt spid="7"/>
                                        </p:tgtEl>
                                        <p:attrNameLst>
                                          <p:attrName>ppt_y</p:attrName>
                                        </p:attrNameLst>
                                      </p:cBhvr>
                                      <p:tavLst>
                                        <p:tav tm="0">
                                          <p:val>
                                            <p:strVal val="#ppt_y"/>
                                          </p:val>
                                        </p:tav>
                                        <p:tav tm="100000">
                                          <p:val>
                                            <p:strVal val="#ppt_y"/>
                                          </p:val>
                                        </p:tav>
                                      </p:tavLst>
                                    </p:anim>
                                  </p:childTnLst>
                                </p:cTn>
                              </p:par>
                            </p:childTnLst>
                          </p:cTn>
                        </p:par>
                        <p:par>
                          <p:cTn id="102" fill="hold">
                            <p:stCondLst>
                              <p:cond delay="3000"/>
                            </p:stCondLst>
                            <p:childTnLst>
                              <p:par>
                                <p:cTn id="103" presetID="2" presetClass="entr" presetSubtype="2" fill="hold" grpId="0" nodeType="after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additive="base">
                                        <p:cTn id="105" dur="500" fill="hold"/>
                                        <p:tgtEl>
                                          <p:spTgt spid="20"/>
                                        </p:tgtEl>
                                        <p:attrNameLst>
                                          <p:attrName>ppt_x</p:attrName>
                                        </p:attrNameLst>
                                      </p:cBhvr>
                                      <p:tavLst>
                                        <p:tav tm="0">
                                          <p:val>
                                            <p:strVal val="1+#ppt_w/2"/>
                                          </p:val>
                                        </p:tav>
                                        <p:tav tm="100000">
                                          <p:val>
                                            <p:strVal val="#ppt_x"/>
                                          </p:val>
                                        </p:tav>
                                      </p:tavLst>
                                    </p:anim>
                                    <p:anim calcmode="lin" valueType="num">
                                      <p:cBhvr additive="base">
                                        <p:cTn id="106" dur="500" fill="hold"/>
                                        <p:tgtEl>
                                          <p:spTgt spid="20"/>
                                        </p:tgtEl>
                                        <p:attrNameLst>
                                          <p:attrName>ppt_y</p:attrName>
                                        </p:attrNameLst>
                                      </p:cBhvr>
                                      <p:tavLst>
                                        <p:tav tm="0">
                                          <p:val>
                                            <p:strVal val="#ppt_y"/>
                                          </p:val>
                                        </p:tav>
                                        <p:tav tm="100000">
                                          <p:val>
                                            <p:strVal val="#ppt_y"/>
                                          </p:val>
                                        </p:tav>
                                      </p:tavLst>
                                    </p:anim>
                                  </p:childTnLst>
                                </p:cTn>
                              </p:par>
                              <p:par>
                                <p:cTn id="107" presetID="2" presetClass="entr" presetSubtype="2" fill="hold" nodeType="withEffect">
                                  <p:stCondLst>
                                    <p:cond delay="0"/>
                                  </p:stCondLst>
                                  <p:childTnLst>
                                    <p:set>
                                      <p:cBhvr>
                                        <p:cTn id="108" dur="1" fill="hold">
                                          <p:stCondLst>
                                            <p:cond delay="0"/>
                                          </p:stCondLst>
                                        </p:cTn>
                                        <p:tgtEl>
                                          <p:spTgt spid="21"/>
                                        </p:tgtEl>
                                        <p:attrNameLst>
                                          <p:attrName>style.visibility</p:attrName>
                                        </p:attrNameLst>
                                      </p:cBhvr>
                                      <p:to>
                                        <p:strVal val="visible"/>
                                      </p:to>
                                    </p:set>
                                    <p:anim calcmode="lin" valueType="num">
                                      <p:cBhvr additive="base">
                                        <p:cTn id="109" dur="500" fill="hold"/>
                                        <p:tgtEl>
                                          <p:spTgt spid="21"/>
                                        </p:tgtEl>
                                        <p:attrNameLst>
                                          <p:attrName>ppt_x</p:attrName>
                                        </p:attrNameLst>
                                      </p:cBhvr>
                                      <p:tavLst>
                                        <p:tav tm="0">
                                          <p:val>
                                            <p:strVal val="1+#ppt_w/2"/>
                                          </p:val>
                                        </p:tav>
                                        <p:tav tm="100000">
                                          <p:val>
                                            <p:strVal val="#ppt_x"/>
                                          </p:val>
                                        </p:tav>
                                      </p:tavLst>
                                    </p:anim>
                                    <p:anim calcmode="lin" valueType="num">
                                      <p:cBhvr additive="base">
                                        <p:cTn id="110" dur="500" fill="hold"/>
                                        <p:tgtEl>
                                          <p:spTgt spid="21"/>
                                        </p:tgtEl>
                                        <p:attrNameLst>
                                          <p:attrName>ppt_y</p:attrName>
                                        </p:attrNameLst>
                                      </p:cBhvr>
                                      <p:tavLst>
                                        <p:tav tm="0">
                                          <p:val>
                                            <p:strVal val="#ppt_y"/>
                                          </p:val>
                                        </p:tav>
                                        <p:tav tm="100000">
                                          <p:val>
                                            <p:strVal val="#ppt_y"/>
                                          </p:val>
                                        </p:tav>
                                      </p:tavLst>
                                    </p:anim>
                                  </p:childTnLst>
                                </p:cTn>
                              </p:par>
                            </p:childTnLst>
                          </p:cTn>
                        </p:par>
                        <p:par>
                          <p:cTn id="111" fill="hold">
                            <p:stCondLst>
                              <p:cond delay="3500"/>
                            </p:stCondLst>
                            <p:childTnLst>
                              <p:par>
                                <p:cTn id="112" presetID="2" presetClass="entr" presetSubtype="4" fill="hold" grpId="0" nodeType="afterEffect">
                                  <p:stCondLst>
                                    <p:cond delay="0"/>
                                  </p:stCondLst>
                                  <p:childTnLst>
                                    <p:set>
                                      <p:cBhvr>
                                        <p:cTn id="113" dur="1" fill="hold">
                                          <p:stCondLst>
                                            <p:cond delay="0"/>
                                          </p:stCondLst>
                                        </p:cTn>
                                        <p:tgtEl>
                                          <p:spTgt spid="10"/>
                                        </p:tgtEl>
                                        <p:attrNameLst>
                                          <p:attrName>style.visibility</p:attrName>
                                        </p:attrNameLst>
                                      </p:cBhvr>
                                      <p:to>
                                        <p:strVal val="visible"/>
                                      </p:to>
                                    </p:set>
                                    <p:anim calcmode="lin" valueType="num">
                                      <p:cBhvr additive="base">
                                        <p:cTn id="114" dur="500" fill="hold"/>
                                        <p:tgtEl>
                                          <p:spTgt spid="10"/>
                                        </p:tgtEl>
                                        <p:attrNameLst>
                                          <p:attrName>ppt_x</p:attrName>
                                        </p:attrNameLst>
                                      </p:cBhvr>
                                      <p:tavLst>
                                        <p:tav tm="0">
                                          <p:val>
                                            <p:strVal val="#ppt_x"/>
                                          </p:val>
                                        </p:tav>
                                        <p:tav tm="100000">
                                          <p:val>
                                            <p:strVal val="#ppt_x"/>
                                          </p:val>
                                        </p:tav>
                                      </p:tavLst>
                                    </p:anim>
                                    <p:anim calcmode="lin" valueType="num">
                                      <p:cBhvr additive="base">
                                        <p:cTn id="115" dur="500" fill="hold"/>
                                        <p:tgtEl>
                                          <p:spTgt spid="10"/>
                                        </p:tgtEl>
                                        <p:attrNameLst>
                                          <p:attrName>ppt_y</p:attrName>
                                        </p:attrNameLst>
                                      </p:cBhvr>
                                      <p:tavLst>
                                        <p:tav tm="0">
                                          <p:val>
                                            <p:strVal val="1+#ppt_h/2"/>
                                          </p:val>
                                        </p:tav>
                                        <p:tav tm="100000">
                                          <p:val>
                                            <p:strVal val="#ppt_y"/>
                                          </p:val>
                                        </p:tav>
                                      </p:tavLst>
                                    </p:anim>
                                  </p:childTnLst>
                                </p:cTn>
                              </p:par>
                              <p:par>
                                <p:cTn id="116" presetID="2" presetClass="entr" presetSubtype="4"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anim calcmode="lin" valueType="num">
                                      <p:cBhvr additive="base">
                                        <p:cTn id="118" dur="500" fill="hold"/>
                                        <p:tgtEl>
                                          <p:spTgt spid="16"/>
                                        </p:tgtEl>
                                        <p:attrNameLst>
                                          <p:attrName>ppt_x</p:attrName>
                                        </p:attrNameLst>
                                      </p:cBhvr>
                                      <p:tavLst>
                                        <p:tav tm="0">
                                          <p:val>
                                            <p:strVal val="#ppt_x"/>
                                          </p:val>
                                        </p:tav>
                                        <p:tav tm="100000">
                                          <p:val>
                                            <p:strVal val="#ppt_x"/>
                                          </p:val>
                                        </p:tav>
                                      </p:tavLst>
                                    </p:anim>
                                    <p:anim calcmode="lin" valueType="num">
                                      <p:cBhvr additive="base">
                                        <p:cTn id="1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P spid="14" grpId="0"/>
      <p:bldP spid="18" grpId="0"/>
      <p:bldP spid="20"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7529625" cy="584775"/>
          </a:xfrm>
          <a:prstGeom prst="rect">
            <a:avLst/>
          </a:prstGeom>
          <a:noFill/>
        </p:spPr>
        <p:txBody>
          <a:bodyPr wrap="none" rtlCol="0">
            <a:spAutoFit/>
          </a:bodyPr>
          <a:lstStyle/>
          <a:p>
            <a:r>
              <a:rPr lang="fr-FR" sz="3200" b="1" i="1" dirty="0" smtClean="0">
                <a:solidFill>
                  <a:srgbClr val="0070C0"/>
                </a:solidFill>
              </a:rPr>
              <a:t>Essais mécaniques dans le MEB - exemple 1</a:t>
            </a:r>
            <a:endParaRPr lang="fr-FR" sz="3200" b="1" i="1" dirty="0">
              <a:solidFill>
                <a:srgbClr val="0070C0"/>
              </a:solidFill>
            </a:endParaRPr>
          </a:p>
        </p:txBody>
      </p:sp>
      <p:sp>
        <p:nvSpPr>
          <p:cNvPr id="4" name="ZoneTexte 3"/>
          <p:cNvSpPr txBox="1"/>
          <p:nvPr/>
        </p:nvSpPr>
        <p:spPr>
          <a:xfrm>
            <a:off x="-25722" y="548680"/>
            <a:ext cx="3625868" cy="369332"/>
          </a:xfrm>
          <a:prstGeom prst="rect">
            <a:avLst/>
          </a:prstGeom>
          <a:noFill/>
        </p:spPr>
        <p:txBody>
          <a:bodyPr wrap="square" rtlCol="0">
            <a:spAutoFit/>
          </a:bodyPr>
          <a:lstStyle/>
          <a:p>
            <a:pPr algn="ctr"/>
            <a:r>
              <a:rPr lang="fr-FR" dirty="0" smtClean="0">
                <a:solidFill>
                  <a:srgbClr val="002060"/>
                </a:solidFill>
              </a:rPr>
              <a:t>Essai de traction sous MEB</a:t>
            </a:r>
          </a:p>
        </p:txBody>
      </p:sp>
      <p:sp>
        <p:nvSpPr>
          <p:cNvPr id="5" name="ZoneTexte 1"/>
          <p:cNvSpPr txBox="1">
            <a:spLocks noChangeArrowheads="1"/>
          </p:cNvSpPr>
          <p:nvPr/>
        </p:nvSpPr>
        <p:spPr bwMode="auto">
          <a:xfrm>
            <a:off x="6239485" y="6145559"/>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F. Gaslain - Mines </a:t>
            </a:r>
            <a:r>
              <a:rPr lang="fr-FR" sz="1400" i="1" dirty="0" err="1" smtClean="0">
                <a:solidFill>
                  <a:srgbClr val="002060"/>
                </a:solidFill>
                <a:latin typeface="+mn-lt"/>
              </a:rPr>
              <a:t>Paristech</a:t>
            </a:r>
            <a:endParaRPr lang="fr-FR" sz="1400" i="1" dirty="0">
              <a:solidFill>
                <a:srgbClr val="002060"/>
              </a:solidFill>
              <a:latin typeface="+mn-lt"/>
            </a:endParaRPr>
          </a:p>
        </p:txBody>
      </p:sp>
      <p:pic>
        <p:nvPicPr>
          <p:cNvPr id="6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842" y="549320"/>
            <a:ext cx="8235614"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546533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72" y="763699"/>
            <a:ext cx="8640000" cy="547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p:cNvSpPr txBox="1"/>
          <p:nvPr/>
        </p:nvSpPr>
        <p:spPr>
          <a:xfrm>
            <a:off x="0" y="0"/>
            <a:ext cx="7529625" cy="584775"/>
          </a:xfrm>
          <a:prstGeom prst="rect">
            <a:avLst/>
          </a:prstGeom>
          <a:noFill/>
        </p:spPr>
        <p:txBody>
          <a:bodyPr wrap="none" rtlCol="0">
            <a:spAutoFit/>
          </a:bodyPr>
          <a:lstStyle/>
          <a:p>
            <a:r>
              <a:rPr lang="fr-FR" sz="3200" b="1" i="1" dirty="0" smtClean="0">
                <a:solidFill>
                  <a:srgbClr val="0070C0"/>
                </a:solidFill>
              </a:rPr>
              <a:t>Essais mécaniques dans le MEB - exemple 1</a:t>
            </a:r>
            <a:endParaRPr lang="fr-FR" sz="3200" b="1" i="1" dirty="0">
              <a:solidFill>
                <a:srgbClr val="0070C0"/>
              </a:solidFill>
            </a:endParaRPr>
          </a:p>
        </p:txBody>
      </p:sp>
    </p:spTree>
    <p:extLst>
      <p:ext uri="{BB962C8B-B14F-4D97-AF65-F5344CB8AC3E}">
        <p14:creationId xmlns:p14="http://schemas.microsoft.com/office/powerpoint/2010/main" val="23339328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7529625" cy="584775"/>
          </a:xfrm>
          <a:prstGeom prst="rect">
            <a:avLst/>
          </a:prstGeom>
          <a:noFill/>
        </p:spPr>
        <p:txBody>
          <a:bodyPr wrap="none" rtlCol="0">
            <a:spAutoFit/>
          </a:bodyPr>
          <a:lstStyle/>
          <a:p>
            <a:r>
              <a:rPr lang="fr-FR" sz="3200" b="1" i="1" dirty="0" smtClean="0">
                <a:solidFill>
                  <a:srgbClr val="0070C0"/>
                </a:solidFill>
              </a:rPr>
              <a:t>Essais mécaniques dans le MEB - exemple 2</a:t>
            </a:r>
            <a:endParaRPr lang="fr-FR" sz="3200" b="1" i="1" dirty="0">
              <a:solidFill>
                <a:srgbClr val="0070C0"/>
              </a:solidFill>
            </a:endParaRPr>
          </a:p>
        </p:txBody>
      </p:sp>
      <p:sp>
        <p:nvSpPr>
          <p:cNvPr id="4" name="ZoneTexte 3"/>
          <p:cNvSpPr txBox="1"/>
          <p:nvPr/>
        </p:nvSpPr>
        <p:spPr>
          <a:xfrm>
            <a:off x="-25722" y="548680"/>
            <a:ext cx="3625868" cy="369332"/>
          </a:xfrm>
          <a:prstGeom prst="rect">
            <a:avLst/>
          </a:prstGeom>
          <a:noFill/>
        </p:spPr>
        <p:txBody>
          <a:bodyPr wrap="square" rtlCol="0">
            <a:spAutoFit/>
          </a:bodyPr>
          <a:lstStyle/>
          <a:p>
            <a:pPr algn="ctr"/>
            <a:r>
              <a:rPr lang="fr-FR" dirty="0" smtClean="0">
                <a:solidFill>
                  <a:srgbClr val="002060"/>
                </a:solidFill>
              </a:rPr>
              <a:t>Essai de traction sous MEB</a:t>
            </a:r>
          </a:p>
        </p:txBody>
      </p:sp>
      <p:sp>
        <p:nvSpPr>
          <p:cNvPr id="5" name="ZoneTexte 1"/>
          <p:cNvSpPr txBox="1">
            <a:spLocks noChangeArrowheads="1"/>
          </p:cNvSpPr>
          <p:nvPr/>
        </p:nvSpPr>
        <p:spPr bwMode="auto">
          <a:xfrm>
            <a:off x="6239485" y="6145559"/>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F. Charlot - CMTC - Grenoble</a:t>
            </a:r>
            <a:endParaRPr lang="fr-FR" sz="1400" i="1" dirty="0">
              <a:solidFill>
                <a:srgbClr val="002060"/>
              </a:solidFill>
              <a:latin typeface="+mn-lt"/>
            </a:endParaRPr>
          </a:p>
        </p:txBody>
      </p:sp>
      <p:sp>
        <p:nvSpPr>
          <p:cNvPr id="6" name="Text Box 5"/>
          <p:cNvSpPr txBox="1">
            <a:spLocks noChangeArrowheads="1"/>
          </p:cNvSpPr>
          <p:nvPr/>
        </p:nvSpPr>
        <p:spPr bwMode="auto">
          <a:xfrm>
            <a:off x="4878015" y="4259040"/>
            <a:ext cx="3654425"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FR" altLang="fr-FR" sz="1600" b="0" i="1"/>
              <a:t>Rupture - éprouvette de cuivre fritté</a:t>
            </a:r>
          </a:p>
          <a:p>
            <a:pPr algn="ctr"/>
            <a:r>
              <a:rPr lang="fr-FR" altLang="fr-FR" sz="1600" b="0" i="1"/>
              <a:t>SIMAP (INP Grenoble)</a:t>
            </a:r>
          </a:p>
          <a:p>
            <a:pPr algn="ctr"/>
            <a:r>
              <a:rPr lang="fr-FR" altLang="fr-FR" sz="1600" b="0" i="1"/>
              <a:t>Machine de traction sur JEOL 840A</a:t>
            </a:r>
          </a:p>
          <a:p>
            <a:pPr algn="ctr"/>
            <a:r>
              <a:rPr lang="fr-FR" altLang="fr-FR" sz="1600" b="0" i="1"/>
              <a:t>(CMTC - Grenoble)</a:t>
            </a:r>
          </a:p>
        </p:txBody>
      </p:sp>
      <p:sp>
        <p:nvSpPr>
          <p:cNvPr id="8" name="Text Box 8"/>
          <p:cNvSpPr txBox="1">
            <a:spLocks noChangeArrowheads="1"/>
          </p:cNvSpPr>
          <p:nvPr/>
        </p:nvSpPr>
        <p:spPr bwMode="auto">
          <a:xfrm>
            <a:off x="194890" y="5338540"/>
            <a:ext cx="5189537"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FR" altLang="fr-FR" sz="1600" b="0" i="1"/>
              <a:t>Etude de l’écaillage d’une couche d’oxyde</a:t>
            </a:r>
          </a:p>
          <a:p>
            <a:pPr algn="ctr"/>
            <a:r>
              <a:rPr lang="fr-FR" altLang="fr-FR" sz="1600" b="0" i="1"/>
              <a:t>A. Galerie – SIMAP (INP Grenoble)</a:t>
            </a:r>
          </a:p>
          <a:p>
            <a:pPr algn="ctr"/>
            <a:r>
              <a:rPr lang="fr-FR" altLang="fr-FR" sz="1600" b="0" i="1"/>
              <a:t>Machine de traction sur JEOL 840A (CMTC - Grenoble)</a:t>
            </a:r>
          </a:p>
        </p:txBody>
      </p:sp>
      <p:pic>
        <p:nvPicPr>
          <p:cNvPr id="9" name="Picture 9" descr="SIMAP_INP_01_Cu   x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0427" y="1196752"/>
            <a:ext cx="2105025" cy="179705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SIMAP_INP_02_ Cu  x2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47915" y="2435002"/>
            <a:ext cx="2112962" cy="1798638"/>
          </a:xfrm>
          <a:prstGeom prst="rect">
            <a:avLst/>
          </a:prstGeom>
          <a:noFill/>
          <a:extLst>
            <a:ext uri="{909E8E84-426E-40DD-AFC4-6F175D3DCCD1}">
              <a14:hiddenFill xmlns:a14="http://schemas.microsoft.com/office/drawing/2010/main">
                <a:solidFill>
                  <a:srgbClr val="FFFFFF"/>
                </a:solidFill>
              </a14:hiddenFill>
            </a:ext>
          </a:extLst>
        </p:spPr>
      </p:pic>
      <p:pic>
        <p:nvPicPr>
          <p:cNvPr id="11" name="AGalerie_SIMAP_INP_traction.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3528" y="980728"/>
            <a:ext cx="4069556" cy="3743674"/>
          </a:xfrm>
          <a:prstGeom prst="rect">
            <a:avLst/>
          </a:prstGeom>
        </p:spPr>
      </p:pic>
    </p:spTree>
    <p:extLst>
      <p:ext uri="{BB962C8B-B14F-4D97-AF65-F5344CB8AC3E}">
        <p14:creationId xmlns:p14="http://schemas.microsoft.com/office/powerpoint/2010/main" val="15735131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4303999" cy="584775"/>
          </a:xfrm>
          <a:prstGeom prst="rect">
            <a:avLst/>
          </a:prstGeom>
          <a:noFill/>
        </p:spPr>
        <p:txBody>
          <a:bodyPr wrap="none" rtlCol="0">
            <a:spAutoFit/>
          </a:bodyPr>
          <a:lstStyle/>
          <a:p>
            <a:r>
              <a:rPr lang="fr-FR" sz="3200" b="1" i="1" dirty="0" smtClean="0">
                <a:solidFill>
                  <a:srgbClr val="0070C0"/>
                </a:solidFill>
              </a:rPr>
              <a:t>Platines en température</a:t>
            </a:r>
            <a:endParaRPr lang="fr-FR" sz="3200" b="1" i="1" dirty="0">
              <a:solidFill>
                <a:srgbClr val="0070C0"/>
              </a:solidFill>
            </a:endParaRPr>
          </a:p>
        </p:txBody>
      </p:sp>
      <p:sp>
        <p:nvSpPr>
          <p:cNvPr id="4" name="ZoneTexte 3"/>
          <p:cNvSpPr txBox="1"/>
          <p:nvPr/>
        </p:nvSpPr>
        <p:spPr>
          <a:xfrm>
            <a:off x="223462" y="718807"/>
            <a:ext cx="8597010" cy="923330"/>
          </a:xfrm>
          <a:prstGeom prst="rect">
            <a:avLst/>
          </a:prstGeom>
          <a:noFill/>
        </p:spPr>
        <p:txBody>
          <a:bodyPr wrap="square" rtlCol="0">
            <a:spAutoFit/>
          </a:bodyPr>
          <a:lstStyle/>
          <a:p>
            <a:pPr algn="just"/>
            <a:r>
              <a:rPr lang="fr-FR" dirty="0" smtClean="0">
                <a:solidFill>
                  <a:srgbClr val="002060"/>
                </a:solidFill>
              </a:rPr>
              <a:t>Il est possible d'implanter dans le MEB une platine chauffante ou refroidissante. Il en existe de différents types, avec des gammes de température et des méthodes de chauffage / refroidissement différentes</a:t>
            </a:r>
            <a:endParaRPr lang="fr-FR" dirty="0">
              <a:solidFill>
                <a:srgbClr val="002060"/>
              </a:solidFill>
            </a:endParaRPr>
          </a:p>
        </p:txBody>
      </p:sp>
      <p:sp>
        <p:nvSpPr>
          <p:cNvPr id="7" name="ZoneTexte 6"/>
          <p:cNvSpPr txBox="1"/>
          <p:nvPr/>
        </p:nvSpPr>
        <p:spPr>
          <a:xfrm>
            <a:off x="3995936" y="5857527"/>
            <a:ext cx="4950683" cy="307777"/>
          </a:xfrm>
          <a:prstGeom prst="rect">
            <a:avLst/>
          </a:prstGeom>
          <a:noFill/>
        </p:spPr>
        <p:txBody>
          <a:bodyPr wrap="square" rtlCol="0">
            <a:spAutoFit/>
          </a:bodyPr>
          <a:lstStyle/>
          <a:p>
            <a:pPr algn="ctr"/>
            <a:r>
              <a:rPr lang="fr-FR" sz="1400" i="1" dirty="0" smtClean="0">
                <a:solidFill>
                  <a:srgbClr val="002060"/>
                </a:solidFill>
              </a:rPr>
              <a:t>Condensation de vapeur d'eau sur une surface d'aluminium</a:t>
            </a:r>
          </a:p>
        </p:txBody>
      </p:sp>
      <p:pic>
        <p:nvPicPr>
          <p:cNvPr id="3074" name="Picture 2" descr="D:\Documents\wille\Travail\MEB\exemples MEB\condensation de glace  plot alu -50C 40Pa.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060848"/>
            <a:ext cx="4320000" cy="374535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p:cNvSpPr txBox="1"/>
          <p:nvPr/>
        </p:nvSpPr>
        <p:spPr>
          <a:xfrm>
            <a:off x="323528" y="2780928"/>
            <a:ext cx="3672408" cy="1200329"/>
          </a:xfrm>
          <a:prstGeom prst="rect">
            <a:avLst/>
          </a:prstGeom>
          <a:noFill/>
        </p:spPr>
        <p:txBody>
          <a:bodyPr wrap="square" rtlCol="0">
            <a:spAutoFit/>
          </a:bodyPr>
          <a:lstStyle/>
          <a:p>
            <a:pPr algn="just"/>
            <a:r>
              <a:rPr lang="fr-FR" dirty="0" smtClean="0">
                <a:solidFill>
                  <a:srgbClr val="002060"/>
                </a:solidFill>
              </a:rPr>
              <a:t>L'objectif est soit d'observer un échantillon dans des conditions de température données, soit de faire du MEB une enceinte réactionnelle.</a:t>
            </a:r>
            <a:endParaRPr lang="fr-FR" dirty="0">
              <a:solidFill>
                <a:srgbClr val="002060"/>
              </a:solidFill>
            </a:endParaRPr>
          </a:p>
        </p:txBody>
      </p:sp>
    </p:spTree>
    <p:extLst>
      <p:ext uri="{BB962C8B-B14F-4D97-AF65-F5344CB8AC3E}">
        <p14:creationId xmlns:p14="http://schemas.microsoft.com/office/powerpoint/2010/main" val="33164867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5818837" cy="584775"/>
          </a:xfrm>
          <a:prstGeom prst="rect">
            <a:avLst/>
          </a:prstGeom>
          <a:noFill/>
        </p:spPr>
        <p:txBody>
          <a:bodyPr wrap="none" rtlCol="0">
            <a:spAutoFit/>
          </a:bodyPr>
          <a:lstStyle/>
          <a:p>
            <a:r>
              <a:rPr lang="fr-FR" sz="3200" b="1" i="1" dirty="0" smtClean="0">
                <a:solidFill>
                  <a:srgbClr val="0070C0"/>
                </a:solidFill>
              </a:rPr>
              <a:t>Platines en température - le froid</a:t>
            </a:r>
            <a:endParaRPr lang="fr-FR" sz="3200" b="1" i="1" dirty="0">
              <a:solidFill>
                <a:srgbClr val="0070C0"/>
              </a:solidFill>
            </a:endParaRPr>
          </a:p>
        </p:txBody>
      </p:sp>
      <p:sp>
        <p:nvSpPr>
          <p:cNvPr id="3" name="ZoneTexte 1"/>
          <p:cNvSpPr txBox="1">
            <a:spLocks noChangeArrowheads="1"/>
          </p:cNvSpPr>
          <p:nvPr/>
        </p:nvSpPr>
        <p:spPr bwMode="auto">
          <a:xfrm>
            <a:off x="539552" y="6021288"/>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Platine Peltier dans un MEB (BRGM)</a:t>
            </a:r>
          </a:p>
        </p:txBody>
      </p:sp>
      <p:pic>
        <p:nvPicPr>
          <p:cNvPr id="4" name="Picture 37" descr="Pelti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3600000" cy="286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Thermoelectric_Cooler_Diagram"/>
          <p:cNvPicPr>
            <a:picLocks noChangeAspect="1" noChangeArrowheads="1"/>
          </p:cNvPicPr>
          <p:nvPr/>
        </p:nvPicPr>
        <p:blipFill rotWithShape="1">
          <a:blip r:embed="rId3">
            <a:extLst>
              <a:ext uri="{28A0092B-C50C-407E-A947-70E740481C1C}">
                <a14:useLocalDpi xmlns:a14="http://schemas.microsoft.com/office/drawing/2010/main" val="0"/>
              </a:ext>
            </a:extLst>
          </a:blip>
          <a:srcRect t="6897" b="3712"/>
          <a:stretch/>
        </p:blipFill>
        <p:spPr bwMode="auto">
          <a:xfrm>
            <a:off x="827584" y="4293096"/>
            <a:ext cx="2315157" cy="18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D:\Documents\wille\Travail\congrès - publications - review\congres BRGM\2016-05 EMAS Marcoule\images\cryo hitachi cm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340768"/>
            <a:ext cx="4320000" cy="2424706"/>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1"/>
          <p:cNvSpPr txBox="1">
            <a:spLocks noChangeArrowheads="1"/>
          </p:cNvSpPr>
          <p:nvPr/>
        </p:nvSpPr>
        <p:spPr bwMode="auto">
          <a:xfrm>
            <a:off x="5076056" y="4077072"/>
            <a:ext cx="28759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Système cryo sur un MEB (CME -Université d'Orléans)</a:t>
            </a:r>
          </a:p>
        </p:txBody>
      </p:sp>
      <p:sp>
        <p:nvSpPr>
          <p:cNvPr id="9" name="ZoneTexte 8"/>
          <p:cNvSpPr txBox="1"/>
          <p:nvPr/>
        </p:nvSpPr>
        <p:spPr>
          <a:xfrm rot="-1800000">
            <a:off x="251520" y="2708920"/>
            <a:ext cx="8640960" cy="769441"/>
          </a:xfrm>
          <a:prstGeom prst="rect">
            <a:avLst/>
          </a:prstGeom>
          <a:noFill/>
        </p:spPr>
        <p:txBody>
          <a:bodyPr wrap="square" rtlCol="0">
            <a:spAutoFit/>
          </a:bodyPr>
          <a:lstStyle/>
          <a:p>
            <a:pPr algn="ctr"/>
            <a:r>
              <a:rPr lang="fr-FR" sz="4400" i="1" dirty="0" err="1" smtClean="0">
                <a:solidFill>
                  <a:srgbClr val="FF0000"/>
                </a:solidFill>
                <a:effectLst>
                  <a:outerShdw blurRad="38100" dist="38100" dir="2700000" algn="tl">
                    <a:srgbClr val="000000">
                      <a:alpha val="43137"/>
                    </a:srgbClr>
                  </a:outerShdw>
                </a:effectLst>
              </a:rPr>
              <a:t>Cf</a:t>
            </a:r>
            <a:r>
              <a:rPr lang="fr-FR" sz="4400" i="1" dirty="0" smtClean="0">
                <a:solidFill>
                  <a:srgbClr val="FF0000"/>
                </a:solidFill>
                <a:effectLst>
                  <a:outerShdw blurRad="38100" dist="38100" dir="2700000" algn="tl">
                    <a:srgbClr val="000000">
                      <a:alpha val="43137"/>
                    </a:srgbClr>
                  </a:outerShdw>
                </a:effectLst>
              </a:rPr>
              <a:t> cours </a:t>
            </a:r>
            <a:endParaRPr lang="fr-FR" sz="4400" i="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0801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341416" cy="584775"/>
          </a:xfrm>
          <a:prstGeom prst="rect">
            <a:avLst/>
          </a:prstGeom>
          <a:noFill/>
        </p:spPr>
        <p:txBody>
          <a:bodyPr wrap="none" rtlCol="0">
            <a:spAutoFit/>
          </a:bodyPr>
          <a:lstStyle/>
          <a:p>
            <a:r>
              <a:rPr lang="fr-FR" sz="3200" b="1" i="1" dirty="0" smtClean="0">
                <a:solidFill>
                  <a:srgbClr val="0070C0"/>
                </a:solidFill>
              </a:rPr>
              <a:t>Platines en température - exemple 1</a:t>
            </a:r>
            <a:endParaRPr lang="fr-FR" sz="3200" b="1" i="1" dirty="0">
              <a:solidFill>
                <a:srgbClr val="0070C0"/>
              </a:solidFill>
            </a:endParaRPr>
          </a:p>
        </p:txBody>
      </p:sp>
      <p:sp>
        <p:nvSpPr>
          <p:cNvPr id="4" name="ZoneTexte 3"/>
          <p:cNvSpPr txBox="1"/>
          <p:nvPr/>
        </p:nvSpPr>
        <p:spPr>
          <a:xfrm>
            <a:off x="223462" y="620688"/>
            <a:ext cx="8597010" cy="646331"/>
          </a:xfrm>
          <a:prstGeom prst="rect">
            <a:avLst/>
          </a:prstGeom>
          <a:noFill/>
        </p:spPr>
        <p:txBody>
          <a:bodyPr wrap="square" rtlCol="0">
            <a:spAutoFit/>
          </a:bodyPr>
          <a:lstStyle/>
          <a:p>
            <a:pPr algn="just"/>
            <a:r>
              <a:rPr lang="en-US" u="sng" dirty="0" smtClean="0">
                <a:solidFill>
                  <a:srgbClr val="002060"/>
                </a:solidFill>
              </a:rPr>
              <a:t>Etude par EBSD </a:t>
            </a:r>
            <a:r>
              <a:rPr lang="en-US" u="sng" dirty="0" err="1" smtClean="0">
                <a:solidFill>
                  <a:srgbClr val="002060"/>
                </a:solidFill>
              </a:rPr>
              <a:t>en</a:t>
            </a:r>
            <a:r>
              <a:rPr lang="en-US" u="sng" dirty="0" smtClean="0">
                <a:solidFill>
                  <a:srgbClr val="002060"/>
                </a:solidFill>
              </a:rPr>
              <a:t> </a:t>
            </a:r>
            <a:r>
              <a:rPr lang="en-US" u="sng" dirty="0" err="1" smtClean="0">
                <a:solidFill>
                  <a:srgbClr val="002060"/>
                </a:solidFill>
              </a:rPr>
              <a:t>température</a:t>
            </a:r>
            <a:r>
              <a:rPr lang="en-US" u="sng" dirty="0" smtClean="0">
                <a:solidFill>
                  <a:srgbClr val="002060"/>
                </a:solidFill>
              </a:rPr>
              <a:t> de </a:t>
            </a:r>
            <a:r>
              <a:rPr lang="en-US" u="sng" dirty="0" err="1" smtClean="0">
                <a:solidFill>
                  <a:srgbClr val="002060"/>
                </a:solidFill>
              </a:rPr>
              <a:t>l'évolution</a:t>
            </a:r>
            <a:r>
              <a:rPr lang="en-US" u="sng" dirty="0" smtClean="0">
                <a:solidFill>
                  <a:srgbClr val="002060"/>
                </a:solidFill>
              </a:rPr>
              <a:t> </a:t>
            </a:r>
            <a:r>
              <a:rPr lang="en-US" u="sng" dirty="0" err="1" smtClean="0">
                <a:solidFill>
                  <a:srgbClr val="002060"/>
                </a:solidFill>
              </a:rPr>
              <a:t>microstructurale</a:t>
            </a:r>
            <a:r>
              <a:rPr lang="en-US" u="sng" dirty="0" smtClean="0">
                <a:solidFill>
                  <a:srgbClr val="002060"/>
                </a:solidFill>
              </a:rPr>
              <a:t> d'un fil de </a:t>
            </a:r>
            <a:r>
              <a:rPr lang="en-US" u="sng" dirty="0" err="1" smtClean="0">
                <a:solidFill>
                  <a:srgbClr val="002060"/>
                </a:solidFill>
              </a:rPr>
              <a:t>cuivre</a:t>
            </a:r>
            <a:endParaRPr lang="en-US" u="sng" dirty="0" smtClean="0">
              <a:solidFill>
                <a:srgbClr val="002060"/>
              </a:solidFill>
            </a:endParaRPr>
          </a:p>
          <a:p>
            <a:pPr algn="just"/>
            <a:r>
              <a:rPr lang="en-US" dirty="0" err="1" smtClean="0">
                <a:solidFill>
                  <a:srgbClr val="002060"/>
                </a:solidFill>
              </a:rPr>
              <a:t>Objectif</a:t>
            </a:r>
            <a:r>
              <a:rPr lang="en-US" dirty="0" smtClean="0">
                <a:solidFill>
                  <a:srgbClr val="002060"/>
                </a:solidFill>
              </a:rPr>
              <a:t>: Etude de </a:t>
            </a:r>
            <a:r>
              <a:rPr lang="en-US" dirty="0" err="1" smtClean="0">
                <a:solidFill>
                  <a:srgbClr val="002060"/>
                </a:solidFill>
              </a:rPr>
              <a:t>l'effet</a:t>
            </a:r>
            <a:r>
              <a:rPr lang="en-US" dirty="0" smtClean="0">
                <a:solidFill>
                  <a:srgbClr val="002060"/>
                </a:solidFill>
              </a:rPr>
              <a:t> des </a:t>
            </a:r>
            <a:r>
              <a:rPr lang="en-US" dirty="0" err="1" smtClean="0">
                <a:solidFill>
                  <a:srgbClr val="002060"/>
                </a:solidFill>
              </a:rPr>
              <a:t>impuretés</a:t>
            </a:r>
            <a:r>
              <a:rPr lang="en-US" dirty="0" smtClean="0">
                <a:solidFill>
                  <a:srgbClr val="002060"/>
                </a:solidFill>
              </a:rPr>
              <a:t> </a:t>
            </a:r>
            <a:r>
              <a:rPr lang="en-US" dirty="0" err="1" smtClean="0">
                <a:solidFill>
                  <a:srgbClr val="002060"/>
                </a:solidFill>
              </a:rPr>
              <a:t>sur</a:t>
            </a:r>
            <a:r>
              <a:rPr lang="en-US" dirty="0" smtClean="0">
                <a:solidFill>
                  <a:srgbClr val="002060"/>
                </a:solidFill>
              </a:rPr>
              <a:t> les </a:t>
            </a:r>
            <a:r>
              <a:rPr lang="en-US" dirty="0" err="1" smtClean="0">
                <a:solidFill>
                  <a:srgbClr val="002060"/>
                </a:solidFill>
              </a:rPr>
              <a:t>propriétés</a:t>
            </a:r>
            <a:r>
              <a:rPr lang="en-US" dirty="0" smtClean="0">
                <a:solidFill>
                  <a:srgbClr val="002060"/>
                </a:solidFill>
              </a:rPr>
              <a:t> </a:t>
            </a:r>
            <a:r>
              <a:rPr lang="en-US" dirty="0" err="1" smtClean="0">
                <a:solidFill>
                  <a:srgbClr val="002060"/>
                </a:solidFill>
              </a:rPr>
              <a:t>macroscopiques</a:t>
            </a:r>
            <a:r>
              <a:rPr lang="en-US" dirty="0" smtClean="0">
                <a:solidFill>
                  <a:srgbClr val="002060"/>
                </a:solidFill>
              </a:rPr>
              <a:t>.</a:t>
            </a:r>
            <a:endParaRPr lang="en-US" dirty="0">
              <a:solidFill>
                <a:srgbClr val="002060"/>
              </a:solidFill>
            </a:endParaRPr>
          </a:p>
        </p:txBody>
      </p:sp>
      <p:sp>
        <p:nvSpPr>
          <p:cNvPr id="6" name="ZoneTexte 5"/>
          <p:cNvSpPr txBox="1"/>
          <p:nvPr/>
        </p:nvSpPr>
        <p:spPr>
          <a:xfrm>
            <a:off x="179512" y="1556792"/>
            <a:ext cx="5472608" cy="2031325"/>
          </a:xfrm>
          <a:prstGeom prst="rect">
            <a:avLst/>
          </a:prstGeom>
          <a:noFill/>
        </p:spPr>
        <p:txBody>
          <a:bodyPr wrap="square" rtlCol="0">
            <a:spAutoFit/>
          </a:bodyPr>
          <a:lstStyle/>
          <a:p>
            <a:r>
              <a:rPr lang="en-US" dirty="0" err="1" smtClean="0">
                <a:solidFill>
                  <a:srgbClr val="002060"/>
                </a:solidFill>
              </a:rPr>
              <a:t>Paramètres</a:t>
            </a:r>
            <a:r>
              <a:rPr lang="en-US" dirty="0" smtClean="0">
                <a:solidFill>
                  <a:srgbClr val="002060"/>
                </a:solidFill>
              </a:rPr>
              <a:t> de </a:t>
            </a:r>
            <a:r>
              <a:rPr lang="en-US" dirty="0" err="1" smtClean="0">
                <a:solidFill>
                  <a:srgbClr val="002060"/>
                </a:solidFill>
              </a:rPr>
              <a:t>l'experience</a:t>
            </a:r>
            <a:r>
              <a:rPr lang="en-US" dirty="0">
                <a:solidFill>
                  <a:srgbClr val="002060"/>
                </a:solidFill>
              </a:rPr>
              <a:t>:</a:t>
            </a:r>
            <a:br>
              <a:rPr lang="en-US" dirty="0">
                <a:solidFill>
                  <a:srgbClr val="002060"/>
                </a:solidFill>
              </a:rPr>
            </a:br>
            <a:r>
              <a:rPr lang="en-US" dirty="0" err="1" smtClean="0">
                <a:solidFill>
                  <a:srgbClr val="002060"/>
                </a:solidFill>
              </a:rPr>
              <a:t>Rampe</a:t>
            </a:r>
            <a:r>
              <a:rPr lang="en-US" dirty="0" smtClean="0">
                <a:solidFill>
                  <a:srgbClr val="002060"/>
                </a:solidFill>
              </a:rPr>
              <a:t> </a:t>
            </a:r>
            <a:r>
              <a:rPr lang="en-US" dirty="0">
                <a:solidFill>
                  <a:srgbClr val="002060"/>
                </a:solidFill>
              </a:rPr>
              <a:t>T: 16°C/min.</a:t>
            </a:r>
            <a:br>
              <a:rPr lang="en-US" dirty="0">
                <a:solidFill>
                  <a:srgbClr val="002060"/>
                </a:solidFill>
              </a:rPr>
            </a:br>
            <a:r>
              <a:rPr lang="en-US" dirty="0" err="1" smtClean="0">
                <a:solidFill>
                  <a:srgbClr val="002060"/>
                </a:solidFill>
              </a:rPr>
              <a:t>Arrêt</a:t>
            </a:r>
            <a:r>
              <a:rPr lang="en-US" dirty="0" smtClean="0">
                <a:solidFill>
                  <a:srgbClr val="002060"/>
                </a:solidFill>
              </a:rPr>
              <a:t> du </a:t>
            </a:r>
            <a:r>
              <a:rPr lang="en-US" dirty="0" err="1" smtClean="0">
                <a:solidFill>
                  <a:srgbClr val="002060"/>
                </a:solidFill>
              </a:rPr>
              <a:t>chauffage</a:t>
            </a:r>
            <a:r>
              <a:rPr lang="en-US" dirty="0" smtClean="0">
                <a:solidFill>
                  <a:srgbClr val="002060"/>
                </a:solidFill>
              </a:rPr>
              <a:t> pour </a:t>
            </a:r>
            <a:r>
              <a:rPr lang="en-US" dirty="0" err="1" smtClean="0">
                <a:solidFill>
                  <a:srgbClr val="002060"/>
                </a:solidFill>
              </a:rPr>
              <a:t>chaque</a:t>
            </a:r>
            <a:r>
              <a:rPr lang="en-US" dirty="0" smtClean="0">
                <a:solidFill>
                  <a:srgbClr val="002060"/>
                </a:solidFill>
              </a:rPr>
              <a:t> acquisition EBSD</a:t>
            </a:r>
            <a:r>
              <a:rPr lang="en-US" dirty="0">
                <a:solidFill>
                  <a:srgbClr val="002060"/>
                </a:solidFill>
              </a:rPr>
              <a:t/>
            </a:r>
            <a:br>
              <a:rPr lang="en-US" dirty="0">
                <a:solidFill>
                  <a:srgbClr val="002060"/>
                </a:solidFill>
              </a:rPr>
            </a:br>
            <a:r>
              <a:rPr lang="en-US" dirty="0">
                <a:solidFill>
                  <a:srgbClr val="002060"/>
                </a:solidFill>
              </a:rPr>
              <a:t/>
            </a:r>
            <a:br>
              <a:rPr lang="en-US" dirty="0">
                <a:solidFill>
                  <a:srgbClr val="002060"/>
                </a:solidFill>
              </a:rPr>
            </a:br>
            <a:r>
              <a:rPr lang="en-US" dirty="0">
                <a:solidFill>
                  <a:srgbClr val="002060"/>
                </a:solidFill>
              </a:rPr>
              <a:t>Observations:</a:t>
            </a:r>
            <a:br>
              <a:rPr lang="en-US" dirty="0">
                <a:solidFill>
                  <a:srgbClr val="002060"/>
                </a:solidFill>
              </a:rPr>
            </a:br>
            <a:r>
              <a:rPr lang="en-US" dirty="0" smtClean="0">
                <a:solidFill>
                  <a:srgbClr val="002060"/>
                </a:solidFill>
              </a:rPr>
              <a:t>Premiers </a:t>
            </a:r>
            <a:r>
              <a:rPr lang="en-US" dirty="0" err="1" smtClean="0">
                <a:solidFill>
                  <a:srgbClr val="002060"/>
                </a:solidFill>
              </a:rPr>
              <a:t>germes</a:t>
            </a:r>
            <a:r>
              <a:rPr lang="en-US" dirty="0" smtClean="0">
                <a:solidFill>
                  <a:srgbClr val="002060"/>
                </a:solidFill>
              </a:rPr>
              <a:t> de </a:t>
            </a:r>
            <a:r>
              <a:rPr lang="en-US" dirty="0" err="1" smtClean="0">
                <a:solidFill>
                  <a:srgbClr val="002060"/>
                </a:solidFill>
              </a:rPr>
              <a:t>recristallisation</a:t>
            </a:r>
            <a:r>
              <a:rPr lang="en-US" dirty="0" smtClean="0">
                <a:solidFill>
                  <a:srgbClr val="002060"/>
                </a:solidFill>
              </a:rPr>
              <a:t> à </a:t>
            </a:r>
            <a:r>
              <a:rPr lang="en-US" dirty="0">
                <a:solidFill>
                  <a:srgbClr val="002060"/>
                </a:solidFill>
              </a:rPr>
              <a:t>150°C</a:t>
            </a:r>
            <a:br>
              <a:rPr lang="en-US" dirty="0">
                <a:solidFill>
                  <a:srgbClr val="002060"/>
                </a:solidFill>
              </a:rPr>
            </a:br>
            <a:r>
              <a:rPr lang="en-US" dirty="0" smtClean="0">
                <a:solidFill>
                  <a:srgbClr val="002060"/>
                </a:solidFill>
              </a:rPr>
              <a:t>Entre </a:t>
            </a:r>
            <a:r>
              <a:rPr lang="en-US" dirty="0">
                <a:solidFill>
                  <a:srgbClr val="002060"/>
                </a:solidFill>
              </a:rPr>
              <a:t>400 </a:t>
            </a:r>
            <a:r>
              <a:rPr lang="en-US" dirty="0" smtClean="0">
                <a:solidFill>
                  <a:srgbClr val="002060"/>
                </a:solidFill>
              </a:rPr>
              <a:t>et </a:t>
            </a:r>
            <a:r>
              <a:rPr lang="en-US" dirty="0">
                <a:solidFill>
                  <a:srgbClr val="002060"/>
                </a:solidFill>
              </a:rPr>
              <a:t>500°C: </a:t>
            </a:r>
            <a:r>
              <a:rPr lang="en-US" dirty="0" err="1" smtClean="0">
                <a:solidFill>
                  <a:srgbClr val="002060"/>
                </a:solidFill>
              </a:rPr>
              <a:t>disparition</a:t>
            </a:r>
            <a:r>
              <a:rPr lang="en-US" dirty="0" smtClean="0">
                <a:solidFill>
                  <a:srgbClr val="002060"/>
                </a:solidFill>
              </a:rPr>
              <a:t> des </a:t>
            </a:r>
            <a:r>
              <a:rPr lang="en-US" dirty="0" err="1" smtClean="0">
                <a:solidFill>
                  <a:srgbClr val="002060"/>
                </a:solidFill>
              </a:rPr>
              <a:t>mâcles</a:t>
            </a:r>
            <a:r>
              <a:rPr lang="en-US" dirty="0">
                <a:solidFill>
                  <a:srgbClr val="002060"/>
                </a:solidFill>
              </a:rPr>
              <a:t> </a:t>
            </a:r>
            <a:r>
              <a:rPr lang="en-US" dirty="0" err="1" smtClean="0">
                <a:solidFill>
                  <a:srgbClr val="002060"/>
                </a:solidFill>
              </a:rPr>
              <a:t>incoherentes</a:t>
            </a:r>
            <a:endParaRPr lang="en-US" dirty="0">
              <a:solidFill>
                <a:srgbClr val="002060"/>
              </a:solidFill>
            </a:endParaRPr>
          </a:p>
        </p:txBody>
      </p:sp>
      <p:sp>
        <p:nvSpPr>
          <p:cNvPr id="8" name="ZoneTexte 7"/>
          <p:cNvSpPr txBox="1"/>
          <p:nvPr/>
        </p:nvSpPr>
        <p:spPr>
          <a:xfrm>
            <a:off x="5292080" y="1556792"/>
            <a:ext cx="3707904" cy="1477328"/>
          </a:xfrm>
          <a:prstGeom prst="rect">
            <a:avLst/>
          </a:prstGeom>
          <a:noFill/>
        </p:spPr>
        <p:txBody>
          <a:bodyPr wrap="square" rtlCol="0">
            <a:spAutoFit/>
          </a:bodyPr>
          <a:lstStyle/>
          <a:p>
            <a:r>
              <a:rPr lang="en-US" dirty="0" err="1" smtClean="0">
                <a:solidFill>
                  <a:srgbClr val="002060"/>
                </a:solidFill>
              </a:rPr>
              <a:t>Echantillon</a:t>
            </a:r>
            <a:r>
              <a:rPr lang="en-US" dirty="0" smtClean="0">
                <a:solidFill>
                  <a:srgbClr val="002060"/>
                </a:solidFill>
              </a:rPr>
              <a:t>:</a:t>
            </a:r>
            <a:endParaRPr lang="en-US" dirty="0">
              <a:solidFill>
                <a:srgbClr val="002060"/>
              </a:solidFill>
            </a:endParaRPr>
          </a:p>
          <a:p>
            <a:r>
              <a:rPr lang="en-US" dirty="0" smtClean="0">
                <a:solidFill>
                  <a:srgbClr val="002060"/>
                </a:solidFill>
              </a:rPr>
              <a:t>Fil de </a:t>
            </a:r>
            <a:r>
              <a:rPr lang="en-US" dirty="0" err="1" smtClean="0">
                <a:solidFill>
                  <a:srgbClr val="002060"/>
                </a:solidFill>
              </a:rPr>
              <a:t>cuivre</a:t>
            </a:r>
            <a:r>
              <a:rPr lang="en-US" dirty="0" smtClean="0">
                <a:solidFill>
                  <a:srgbClr val="002060"/>
                </a:solidFill>
              </a:rPr>
              <a:t> </a:t>
            </a:r>
            <a:r>
              <a:rPr lang="en-US" dirty="0" err="1" smtClean="0">
                <a:solidFill>
                  <a:srgbClr val="002060"/>
                </a:solidFill>
              </a:rPr>
              <a:t>industriel</a:t>
            </a:r>
            <a:r>
              <a:rPr lang="el-GR" dirty="0" smtClean="0">
                <a:solidFill>
                  <a:srgbClr val="002060"/>
                </a:solidFill>
              </a:rPr>
              <a:t> </a:t>
            </a:r>
            <a:r>
              <a:rPr lang="el-GR" dirty="0" smtClean="0">
                <a:solidFill>
                  <a:srgbClr val="002060"/>
                </a:solidFill>
                <a:sym typeface="Symbol"/>
              </a:rPr>
              <a:t></a:t>
            </a:r>
            <a:r>
              <a:rPr lang="fr-FR" dirty="0" smtClean="0">
                <a:solidFill>
                  <a:srgbClr val="002060"/>
                </a:solidFill>
                <a:sym typeface="Symbol"/>
              </a:rPr>
              <a:t> </a:t>
            </a:r>
            <a:r>
              <a:rPr lang="el-GR" dirty="0" smtClean="0">
                <a:solidFill>
                  <a:srgbClr val="002060"/>
                </a:solidFill>
              </a:rPr>
              <a:t>6.3 </a:t>
            </a:r>
            <a:r>
              <a:rPr lang="en-US" dirty="0" smtClean="0">
                <a:solidFill>
                  <a:srgbClr val="002060"/>
                </a:solidFill>
              </a:rPr>
              <a:t>mm</a:t>
            </a:r>
          </a:p>
          <a:p>
            <a:r>
              <a:rPr lang="en-US" dirty="0" smtClean="0">
                <a:solidFill>
                  <a:srgbClr val="002060"/>
                </a:solidFill>
              </a:rPr>
              <a:t> </a:t>
            </a:r>
            <a:r>
              <a:rPr lang="en-US" dirty="0" err="1" smtClean="0">
                <a:solidFill>
                  <a:srgbClr val="002060"/>
                </a:solidFill>
              </a:rPr>
              <a:t>Platine</a:t>
            </a:r>
            <a:r>
              <a:rPr lang="en-US" dirty="0" smtClean="0">
                <a:solidFill>
                  <a:srgbClr val="002060"/>
                </a:solidFill>
              </a:rPr>
              <a:t> </a:t>
            </a:r>
            <a:r>
              <a:rPr lang="en-US" dirty="0" err="1" smtClean="0">
                <a:solidFill>
                  <a:srgbClr val="002060"/>
                </a:solidFill>
              </a:rPr>
              <a:t>chauffante</a:t>
            </a:r>
            <a:r>
              <a:rPr lang="en-US" dirty="0" smtClean="0">
                <a:solidFill>
                  <a:srgbClr val="002060"/>
                </a:solidFill>
              </a:rPr>
              <a:t> </a:t>
            </a:r>
            <a:r>
              <a:rPr lang="en-US" dirty="0" err="1" smtClean="0">
                <a:solidFill>
                  <a:srgbClr val="002060"/>
                </a:solidFill>
              </a:rPr>
              <a:t>pré-inclinée</a:t>
            </a:r>
            <a:r>
              <a:rPr lang="en-US" dirty="0" smtClean="0">
                <a:solidFill>
                  <a:srgbClr val="002060"/>
                </a:solidFill>
              </a:rPr>
              <a:t> à 70° EBSD OIM</a:t>
            </a:r>
            <a:r>
              <a:rPr lang="en-US" dirty="0">
                <a:solidFill>
                  <a:srgbClr val="002060"/>
                </a:solidFill>
              </a:rPr>
              <a:t>™ TSL-EDAX	</a:t>
            </a:r>
          </a:p>
          <a:p>
            <a:r>
              <a:rPr lang="en-US" dirty="0" smtClean="0">
                <a:solidFill>
                  <a:srgbClr val="002060"/>
                </a:solidFill>
              </a:rPr>
              <a:t>SEM </a:t>
            </a:r>
            <a:r>
              <a:rPr lang="en-US" dirty="0">
                <a:solidFill>
                  <a:srgbClr val="002060"/>
                </a:solidFill>
              </a:rPr>
              <a:t>ZEISS Supra 55VP</a:t>
            </a:r>
            <a:endParaRPr lang="en-US" dirty="0" smtClean="0">
              <a:solidFill>
                <a:srgbClr val="002060"/>
              </a:solidFill>
            </a:endParaRPr>
          </a:p>
        </p:txBody>
      </p:sp>
      <p:pic>
        <p:nvPicPr>
          <p:cNvPr id="9" name="Objet 3"/>
          <p:cNvPicPr>
            <a:picLocks noChangeAspect="1" noChangeArrowheads="1"/>
          </p:cNvPicPr>
          <p:nvPr/>
        </p:nvPicPr>
        <p:blipFill>
          <a:blip r:embed="rId2">
            <a:extLst>
              <a:ext uri="{28A0092B-C50C-407E-A947-70E740481C1C}">
                <a14:useLocalDpi xmlns:a14="http://schemas.microsoft.com/office/drawing/2010/main" val="0"/>
              </a:ext>
            </a:extLst>
          </a:blip>
          <a:srcRect b="-2090"/>
          <a:stretch>
            <a:fillRect/>
          </a:stretch>
        </p:blipFill>
        <p:spPr bwMode="auto">
          <a:xfrm>
            <a:off x="77788" y="3719513"/>
            <a:ext cx="8999537" cy="266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1"/>
          <p:cNvSpPr txBox="1">
            <a:spLocks noChangeArrowheads="1"/>
          </p:cNvSpPr>
          <p:nvPr/>
        </p:nvSpPr>
        <p:spPr bwMode="auto">
          <a:xfrm>
            <a:off x="6261169" y="3429000"/>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F. Brisset - ICMMO - Orsay</a:t>
            </a:r>
            <a:endParaRPr lang="fr-FR" sz="1400" i="1" dirty="0">
              <a:solidFill>
                <a:srgbClr val="002060"/>
              </a:solidFill>
              <a:latin typeface="+mn-lt"/>
            </a:endParaRPr>
          </a:p>
        </p:txBody>
      </p:sp>
    </p:spTree>
    <p:extLst>
      <p:ext uri="{BB962C8B-B14F-4D97-AF65-F5344CB8AC3E}">
        <p14:creationId xmlns:p14="http://schemas.microsoft.com/office/powerpoint/2010/main" val="103364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060595"/>
            <a:ext cx="9144000" cy="707886"/>
          </a:xfrm>
          <a:prstGeom prst="rect">
            <a:avLst/>
          </a:prstGeom>
          <a:noFill/>
        </p:spPr>
        <p:txBody>
          <a:bodyPr wrap="square" rtlCol="0">
            <a:spAutoFit/>
          </a:bodyPr>
          <a:lstStyle/>
          <a:p>
            <a:pPr algn="ctr"/>
            <a:r>
              <a:rPr lang="fr-FR" sz="4000" i="1" dirty="0" smtClean="0">
                <a:solidFill>
                  <a:srgbClr val="002060"/>
                </a:solidFill>
                <a:effectLst>
                  <a:outerShdw blurRad="38100" dist="38100" dir="2700000" algn="tl">
                    <a:srgbClr val="000000">
                      <a:alpha val="43137"/>
                    </a:srgbClr>
                  </a:outerShdw>
                </a:effectLst>
              </a:rPr>
              <a:t>D'autres modes d'imageries</a:t>
            </a:r>
          </a:p>
        </p:txBody>
      </p:sp>
    </p:spTree>
    <p:extLst>
      <p:ext uri="{BB962C8B-B14F-4D97-AF65-F5344CB8AC3E}">
        <p14:creationId xmlns:p14="http://schemas.microsoft.com/office/powerpoint/2010/main" val="11479374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6341416" cy="584775"/>
          </a:xfrm>
          <a:prstGeom prst="rect">
            <a:avLst/>
          </a:prstGeom>
          <a:noFill/>
        </p:spPr>
        <p:txBody>
          <a:bodyPr wrap="none" rtlCol="0">
            <a:spAutoFit/>
          </a:bodyPr>
          <a:lstStyle/>
          <a:p>
            <a:r>
              <a:rPr lang="fr-FR" sz="3200" b="1" i="1" dirty="0" smtClean="0">
                <a:solidFill>
                  <a:srgbClr val="0070C0"/>
                </a:solidFill>
              </a:rPr>
              <a:t>Platines en température - exemple 2</a:t>
            </a:r>
            <a:endParaRPr lang="fr-FR" sz="3200" b="1" i="1" dirty="0">
              <a:solidFill>
                <a:srgbClr val="0070C0"/>
              </a:solidFill>
            </a:endParaRPr>
          </a:p>
        </p:txBody>
      </p:sp>
      <p:sp>
        <p:nvSpPr>
          <p:cNvPr id="4" name="ZoneTexte 3"/>
          <p:cNvSpPr txBox="1"/>
          <p:nvPr/>
        </p:nvSpPr>
        <p:spPr>
          <a:xfrm>
            <a:off x="223462" y="620688"/>
            <a:ext cx="8597010" cy="369332"/>
          </a:xfrm>
          <a:prstGeom prst="rect">
            <a:avLst/>
          </a:prstGeom>
          <a:noFill/>
        </p:spPr>
        <p:txBody>
          <a:bodyPr wrap="square" rtlCol="0">
            <a:spAutoFit/>
          </a:bodyPr>
          <a:lstStyle/>
          <a:p>
            <a:pPr algn="just"/>
            <a:r>
              <a:rPr lang="en-US" u="sng" dirty="0" err="1" smtClean="0">
                <a:solidFill>
                  <a:srgbClr val="002060"/>
                </a:solidFill>
              </a:rPr>
              <a:t>Utilisation</a:t>
            </a:r>
            <a:r>
              <a:rPr lang="en-US" u="sng" dirty="0" smtClean="0">
                <a:solidFill>
                  <a:srgbClr val="002060"/>
                </a:solidFill>
              </a:rPr>
              <a:t> de la </a:t>
            </a:r>
            <a:r>
              <a:rPr lang="en-US" u="sng" dirty="0" err="1" smtClean="0">
                <a:solidFill>
                  <a:srgbClr val="002060"/>
                </a:solidFill>
              </a:rPr>
              <a:t>chambre</a:t>
            </a:r>
            <a:r>
              <a:rPr lang="en-US" u="sng" dirty="0" smtClean="0">
                <a:solidFill>
                  <a:srgbClr val="002060"/>
                </a:solidFill>
              </a:rPr>
              <a:t> du MEB </a:t>
            </a:r>
            <a:r>
              <a:rPr lang="en-US" u="sng" dirty="0" err="1" smtClean="0">
                <a:solidFill>
                  <a:srgbClr val="002060"/>
                </a:solidFill>
              </a:rPr>
              <a:t>comme</a:t>
            </a:r>
            <a:r>
              <a:rPr lang="en-US" u="sng" dirty="0" smtClean="0">
                <a:solidFill>
                  <a:srgbClr val="002060"/>
                </a:solidFill>
              </a:rPr>
              <a:t> enceinte </a:t>
            </a:r>
            <a:r>
              <a:rPr lang="en-US" u="sng" dirty="0" err="1" smtClean="0">
                <a:solidFill>
                  <a:srgbClr val="002060"/>
                </a:solidFill>
              </a:rPr>
              <a:t>réactionnelle</a:t>
            </a:r>
            <a:endParaRPr lang="en-US" dirty="0">
              <a:solidFill>
                <a:srgbClr val="002060"/>
              </a:solidFill>
            </a:endParaRPr>
          </a:p>
        </p:txBody>
      </p:sp>
      <p:pic>
        <p:nvPicPr>
          <p:cNvPr id="5" name="Picture 3" descr="C:\TRAVAIL Renaud\ICSM\administration ICSM\Administration LME\Photos labo\Détecteurs MEB\Four HT15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4077072"/>
            <a:ext cx="1440000" cy="104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1"/>
          <p:cNvSpPr txBox="1">
            <a:spLocks noChangeArrowheads="1"/>
          </p:cNvSpPr>
          <p:nvPr/>
        </p:nvSpPr>
        <p:spPr bwMode="auto">
          <a:xfrm>
            <a:off x="6268065" y="6093296"/>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R. Podor - ICSM - Marcoule </a:t>
            </a:r>
            <a:endParaRPr lang="fr-FR" sz="1400" i="1" dirty="0">
              <a:solidFill>
                <a:srgbClr val="002060"/>
              </a:solidFill>
              <a:latin typeface="+mn-lt"/>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340768"/>
            <a:ext cx="4181562" cy="43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4365104"/>
            <a:ext cx="3600000" cy="1716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ZoneTexte 32"/>
          <p:cNvSpPr txBox="1"/>
          <p:nvPr/>
        </p:nvSpPr>
        <p:spPr>
          <a:xfrm>
            <a:off x="0" y="6093296"/>
            <a:ext cx="3068637" cy="254000"/>
          </a:xfrm>
          <a:prstGeom prst="rect">
            <a:avLst/>
          </a:prstGeom>
          <a:noFill/>
        </p:spPr>
        <p:txBody>
          <a:bodyPr wrap="square">
            <a:spAutoFit/>
          </a:bodyPr>
          <a:lstStyle/>
          <a:p>
            <a:pPr>
              <a:defRPr/>
            </a:pPr>
            <a:r>
              <a:rPr lang="en-US" sz="1050" dirty="0" err="1" smtClean="0"/>
              <a:t>Podor</a:t>
            </a:r>
            <a:r>
              <a:rPr lang="en-US" sz="1050" dirty="0" smtClean="0"/>
              <a:t> </a:t>
            </a:r>
            <a:r>
              <a:rPr lang="en-US" sz="1050" i="1" dirty="0" smtClean="0"/>
              <a:t>et al.</a:t>
            </a:r>
            <a:r>
              <a:rPr lang="en-US" sz="1050" dirty="0" smtClean="0"/>
              <a:t>, </a:t>
            </a:r>
            <a:r>
              <a:rPr lang="en-US" sz="1050" dirty="0" err="1" smtClean="0"/>
              <a:t>Microsc</a:t>
            </a:r>
            <a:r>
              <a:rPr lang="en-US" sz="1050" dirty="0"/>
              <a:t>. </a:t>
            </a:r>
            <a:r>
              <a:rPr lang="en-US" sz="1050" dirty="0" err="1"/>
              <a:t>Microanal</a:t>
            </a:r>
            <a:r>
              <a:rPr lang="en-US" sz="1050" dirty="0"/>
              <a:t>. 21, 307–312, 2015</a:t>
            </a:r>
            <a:endParaRPr lang="fr-FR" sz="1050" dirty="0"/>
          </a:p>
        </p:txBody>
      </p:sp>
      <p:pic>
        <p:nvPicPr>
          <p:cNvPr id="34" name="Fusion Or - calib fou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27584" y="1052736"/>
            <a:ext cx="2880000" cy="2654398"/>
          </a:xfrm>
          <a:prstGeom prst="rect">
            <a:avLst/>
          </a:prstGeom>
        </p:spPr>
      </p:pic>
    </p:spTree>
    <p:extLst>
      <p:ext uri="{BB962C8B-B14F-4D97-AF65-F5344CB8AC3E}">
        <p14:creationId xmlns:p14="http://schemas.microsoft.com/office/powerpoint/2010/main" val="145736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8800"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3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0" y="0"/>
            <a:ext cx="6341416" cy="584775"/>
          </a:xfrm>
          <a:prstGeom prst="rect">
            <a:avLst/>
          </a:prstGeom>
          <a:noFill/>
        </p:spPr>
        <p:txBody>
          <a:bodyPr wrap="none" rtlCol="0">
            <a:spAutoFit/>
          </a:bodyPr>
          <a:lstStyle/>
          <a:p>
            <a:r>
              <a:rPr lang="fr-FR" sz="3200" b="1" i="1" dirty="0" smtClean="0">
                <a:solidFill>
                  <a:srgbClr val="0070C0"/>
                </a:solidFill>
              </a:rPr>
              <a:t>Platines en température - exemple 2</a:t>
            </a:r>
            <a:endParaRPr lang="fr-FR" sz="3200" b="1" i="1" dirty="0">
              <a:solidFill>
                <a:srgbClr val="0070C0"/>
              </a:solidFill>
            </a:endParaRPr>
          </a:p>
        </p:txBody>
      </p:sp>
      <p:sp>
        <p:nvSpPr>
          <p:cNvPr id="4" name="ZoneTexte 3"/>
          <p:cNvSpPr txBox="1"/>
          <p:nvPr/>
        </p:nvSpPr>
        <p:spPr>
          <a:xfrm>
            <a:off x="223462" y="620688"/>
            <a:ext cx="8597010" cy="369332"/>
          </a:xfrm>
          <a:prstGeom prst="rect">
            <a:avLst/>
          </a:prstGeom>
          <a:noFill/>
        </p:spPr>
        <p:txBody>
          <a:bodyPr wrap="square" rtlCol="0">
            <a:spAutoFit/>
          </a:bodyPr>
          <a:lstStyle/>
          <a:p>
            <a:pPr algn="just"/>
            <a:r>
              <a:rPr lang="en-US" u="sng" dirty="0" err="1" smtClean="0">
                <a:solidFill>
                  <a:srgbClr val="002060"/>
                </a:solidFill>
              </a:rPr>
              <a:t>Utilisation</a:t>
            </a:r>
            <a:r>
              <a:rPr lang="en-US" u="sng" dirty="0" smtClean="0">
                <a:solidFill>
                  <a:srgbClr val="002060"/>
                </a:solidFill>
              </a:rPr>
              <a:t> de la </a:t>
            </a:r>
            <a:r>
              <a:rPr lang="en-US" u="sng" dirty="0" err="1" smtClean="0">
                <a:solidFill>
                  <a:srgbClr val="002060"/>
                </a:solidFill>
              </a:rPr>
              <a:t>chambre</a:t>
            </a:r>
            <a:r>
              <a:rPr lang="en-US" u="sng" dirty="0" smtClean="0">
                <a:solidFill>
                  <a:srgbClr val="002060"/>
                </a:solidFill>
              </a:rPr>
              <a:t> du MEB </a:t>
            </a:r>
            <a:r>
              <a:rPr lang="en-US" u="sng" dirty="0" err="1" smtClean="0">
                <a:solidFill>
                  <a:srgbClr val="002060"/>
                </a:solidFill>
              </a:rPr>
              <a:t>comme</a:t>
            </a:r>
            <a:r>
              <a:rPr lang="en-US" u="sng" dirty="0" smtClean="0">
                <a:solidFill>
                  <a:srgbClr val="002060"/>
                </a:solidFill>
              </a:rPr>
              <a:t> enceinte </a:t>
            </a:r>
            <a:r>
              <a:rPr lang="en-US" u="sng" dirty="0" err="1" smtClean="0">
                <a:solidFill>
                  <a:srgbClr val="002060"/>
                </a:solidFill>
              </a:rPr>
              <a:t>réactionnelle</a:t>
            </a:r>
            <a:r>
              <a:rPr lang="en-US" dirty="0" smtClean="0">
                <a:solidFill>
                  <a:srgbClr val="002060"/>
                </a:solidFill>
              </a:rPr>
              <a:t>: </a:t>
            </a:r>
            <a:r>
              <a:rPr lang="en-US" dirty="0" err="1" smtClean="0">
                <a:solidFill>
                  <a:srgbClr val="002060"/>
                </a:solidFill>
              </a:rPr>
              <a:t>Frittage</a:t>
            </a:r>
            <a:r>
              <a:rPr lang="en-US" dirty="0" smtClean="0">
                <a:solidFill>
                  <a:srgbClr val="002060"/>
                </a:solidFill>
              </a:rPr>
              <a:t> de </a:t>
            </a:r>
            <a:r>
              <a:rPr lang="en-US" dirty="0" err="1" smtClean="0">
                <a:solidFill>
                  <a:srgbClr val="002060"/>
                </a:solidFill>
              </a:rPr>
              <a:t>céramiques</a:t>
            </a:r>
            <a:endParaRPr lang="en-US" dirty="0">
              <a:solidFill>
                <a:srgbClr val="002060"/>
              </a:solidFill>
            </a:endParaRPr>
          </a:p>
        </p:txBody>
      </p:sp>
      <p:sp>
        <p:nvSpPr>
          <p:cNvPr id="5" name="ZoneTexte 1"/>
          <p:cNvSpPr txBox="1">
            <a:spLocks noChangeArrowheads="1"/>
          </p:cNvSpPr>
          <p:nvPr/>
        </p:nvSpPr>
        <p:spPr bwMode="auto">
          <a:xfrm>
            <a:off x="6268065" y="5970365"/>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fr-FR" sz="1400" i="1" dirty="0" smtClean="0">
                <a:solidFill>
                  <a:srgbClr val="002060"/>
                </a:solidFill>
                <a:latin typeface="+mn-lt"/>
              </a:rPr>
              <a:t>Doc. R. Podor - ICSM - Marcoule </a:t>
            </a:r>
            <a:endParaRPr lang="fr-FR" sz="1400" i="1" dirty="0">
              <a:solidFill>
                <a:srgbClr val="002060"/>
              </a:solidFill>
              <a:latin typeface="+mn-lt"/>
            </a:endParaRPr>
          </a:p>
        </p:txBody>
      </p:sp>
      <p:pic>
        <p:nvPicPr>
          <p:cNvPr id="7" name="Sintering YAD60-1300°C-movie1.av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270105" y="1033000"/>
            <a:ext cx="3952845" cy="3454335"/>
          </a:xfrm>
          <a:prstGeom prst="rect">
            <a:avLst/>
          </a:prstGeom>
        </p:spPr>
      </p:pic>
      <p:grpSp>
        <p:nvGrpSpPr>
          <p:cNvPr id="8" name="Group 7"/>
          <p:cNvGrpSpPr>
            <a:grpSpLocks/>
          </p:cNvGrpSpPr>
          <p:nvPr/>
        </p:nvGrpSpPr>
        <p:grpSpPr bwMode="auto">
          <a:xfrm>
            <a:off x="107410" y="4718217"/>
            <a:ext cx="1404946" cy="1656557"/>
            <a:chOff x="249" y="572"/>
            <a:chExt cx="1542" cy="1633"/>
          </a:xfrm>
        </p:grpSpPr>
        <p:sp>
          <p:nvSpPr>
            <p:cNvPr id="9" name="AutoShape 8"/>
            <p:cNvSpPr>
              <a:spLocks noChangeArrowheads="1"/>
            </p:cNvSpPr>
            <p:nvPr/>
          </p:nvSpPr>
          <p:spPr bwMode="auto">
            <a:xfrm>
              <a:off x="476" y="889"/>
              <a:ext cx="1088" cy="545"/>
            </a:xfrm>
            <a:prstGeom prst="can">
              <a:avLst>
                <a:gd name="adj" fmla="val 250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sp>
          <p:nvSpPr>
            <p:cNvPr id="10" name="Text Box 9"/>
            <p:cNvSpPr txBox="1">
              <a:spLocks noChangeArrowheads="1"/>
            </p:cNvSpPr>
            <p:nvPr/>
          </p:nvSpPr>
          <p:spPr bwMode="auto">
            <a:xfrm>
              <a:off x="250" y="1665"/>
              <a:ext cx="1541" cy="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dirty="0">
                  <a:latin typeface="+mn-lt"/>
                </a:rPr>
                <a:t>1) </a:t>
              </a:r>
              <a:r>
                <a:rPr lang="fr-FR" sz="1200" dirty="0" err="1" smtClean="0">
                  <a:latin typeface="+mn-lt"/>
                </a:rPr>
                <a:t>Preparation</a:t>
              </a:r>
              <a:r>
                <a:rPr lang="fr-FR" sz="1200" dirty="0" smtClean="0">
                  <a:latin typeface="+mn-lt"/>
                </a:rPr>
                <a:t> of a green pellet</a:t>
              </a:r>
              <a:endParaRPr lang="fr-FR" sz="1200" dirty="0">
                <a:latin typeface="+mn-lt"/>
              </a:endParaRPr>
            </a:p>
          </p:txBody>
        </p:sp>
        <p:sp>
          <p:nvSpPr>
            <p:cNvPr id="11" name="AutoShape 10"/>
            <p:cNvSpPr>
              <a:spLocks noChangeArrowheads="1"/>
            </p:cNvSpPr>
            <p:nvPr/>
          </p:nvSpPr>
          <p:spPr bwMode="auto">
            <a:xfrm>
              <a:off x="249" y="572"/>
              <a:ext cx="1542" cy="1633"/>
            </a:xfrm>
            <a:prstGeom prst="roundRect">
              <a:avLst>
                <a:gd name="adj" fmla="val 675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grpSp>
      <p:sp>
        <p:nvSpPr>
          <p:cNvPr id="12" name="AutoShape 5"/>
          <p:cNvSpPr>
            <a:spLocks noChangeArrowheads="1"/>
          </p:cNvSpPr>
          <p:nvPr/>
        </p:nvSpPr>
        <p:spPr bwMode="auto">
          <a:xfrm rot="20865357">
            <a:off x="2703812" y="4492034"/>
            <a:ext cx="1231833" cy="324617"/>
          </a:xfrm>
          <a:prstGeom prst="curvedDownArrow">
            <a:avLst>
              <a:gd name="adj1" fmla="val 22123"/>
              <a:gd name="adj2" fmla="val 111395"/>
              <a:gd name="adj3" fmla="val 90699"/>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sp>
        <p:nvSpPr>
          <p:cNvPr id="13" name="Text Box 6"/>
          <p:cNvSpPr txBox="1">
            <a:spLocks noChangeArrowheads="1"/>
          </p:cNvSpPr>
          <p:nvPr/>
        </p:nvSpPr>
        <p:spPr bwMode="auto">
          <a:xfrm>
            <a:off x="1577747" y="4758216"/>
            <a:ext cx="1514833"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050" dirty="0">
                <a:latin typeface="+mn-lt"/>
                <a:cs typeface="Arial" charset="0"/>
              </a:rPr>
              <a:t>~200*200*200µm</a:t>
            </a:r>
            <a:r>
              <a:rPr lang="fr-FR" sz="1050" baseline="30000" dirty="0">
                <a:latin typeface="+mn-lt"/>
                <a:cs typeface="Arial" charset="0"/>
              </a:rPr>
              <a:t>3</a:t>
            </a:r>
          </a:p>
        </p:txBody>
      </p:sp>
      <p:grpSp>
        <p:nvGrpSpPr>
          <p:cNvPr id="14" name="Group 11"/>
          <p:cNvGrpSpPr>
            <a:grpSpLocks/>
          </p:cNvGrpSpPr>
          <p:nvPr/>
        </p:nvGrpSpPr>
        <p:grpSpPr bwMode="auto">
          <a:xfrm>
            <a:off x="1611779" y="4718217"/>
            <a:ext cx="1404946" cy="1656557"/>
            <a:chOff x="2018" y="572"/>
            <a:chExt cx="1542" cy="1633"/>
          </a:xfrm>
        </p:grpSpPr>
        <p:grpSp>
          <p:nvGrpSpPr>
            <p:cNvPr id="15" name="Group 12"/>
            <p:cNvGrpSpPr>
              <a:grpSpLocks/>
            </p:cNvGrpSpPr>
            <p:nvPr/>
          </p:nvGrpSpPr>
          <p:grpSpPr bwMode="auto">
            <a:xfrm>
              <a:off x="2260" y="889"/>
              <a:ext cx="1088" cy="545"/>
              <a:chOff x="2306" y="1071"/>
              <a:chExt cx="1088" cy="545"/>
            </a:xfrm>
          </p:grpSpPr>
          <p:sp>
            <p:nvSpPr>
              <p:cNvPr id="18" name="AutoShape 13"/>
              <p:cNvSpPr>
                <a:spLocks noChangeArrowheads="1"/>
              </p:cNvSpPr>
              <p:nvPr/>
            </p:nvSpPr>
            <p:spPr bwMode="auto">
              <a:xfrm>
                <a:off x="2306" y="1071"/>
                <a:ext cx="1088" cy="545"/>
              </a:xfrm>
              <a:prstGeom prst="can">
                <a:avLst>
                  <a:gd name="adj" fmla="val 25000"/>
                </a:avLst>
              </a:prstGeom>
              <a:solidFill>
                <a:srgbClr val="FFFF99"/>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sp>
            <p:nvSpPr>
              <p:cNvPr id="19" name="Freeform 14"/>
              <p:cNvSpPr>
                <a:spLocks/>
              </p:cNvSpPr>
              <p:nvPr/>
            </p:nvSpPr>
            <p:spPr bwMode="auto">
              <a:xfrm>
                <a:off x="3182" y="1086"/>
                <a:ext cx="182" cy="70"/>
              </a:xfrm>
              <a:custGeom>
                <a:avLst/>
                <a:gdLst>
                  <a:gd name="T0" fmla="*/ 0 w 182"/>
                  <a:gd name="T1" fmla="*/ 49 h 70"/>
                  <a:gd name="T2" fmla="*/ 23 w 182"/>
                  <a:gd name="T3" fmla="*/ 0 h 70"/>
                  <a:gd name="T4" fmla="*/ 113 w 182"/>
                  <a:gd name="T5" fmla="*/ 15 h 70"/>
                  <a:gd name="T6" fmla="*/ 182 w 182"/>
                  <a:gd name="T7" fmla="*/ 30 h 70"/>
                  <a:gd name="T8" fmla="*/ 153 w 182"/>
                  <a:gd name="T9" fmla="*/ 69 h 70"/>
                  <a:gd name="T10" fmla="*/ 63 w 182"/>
                  <a:gd name="T11" fmla="*/ 70 h 70"/>
                  <a:gd name="T12" fmla="*/ 0 w 182"/>
                  <a:gd name="T13" fmla="*/ 49 h 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2" h="70">
                    <a:moveTo>
                      <a:pt x="0" y="49"/>
                    </a:moveTo>
                    <a:lnTo>
                      <a:pt x="23" y="0"/>
                    </a:lnTo>
                    <a:lnTo>
                      <a:pt x="113" y="15"/>
                    </a:lnTo>
                    <a:lnTo>
                      <a:pt x="182" y="30"/>
                    </a:lnTo>
                    <a:lnTo>
                      <a:pt x="153" y="69"/>
                    </a:lnTo>
                    <a:lnTo>
                      <a:pt x="63" y="70"/>
                    </a:lnTo>
                    <a:lnTo>
                      <a:pt x="0" y="49"/>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200"/>
              </a:p>
            </p:txBody>
          </p:sp>
        </p:grpSp>
        <p:sp>
          <p:nvSpPr>
            <p:cNvPr id="16" name="Text Box 15"/>
            <p:cNvSpPr txBox="1">
              <a:spLocks noChangeArrowheads="1"/>
            </p:cNvSpPr>
            <p:nvPr/>
          </p:nvSpPr>
          <p:spPr bwMode="auto">
            <a:xfrm>
              <a:off x="2063" y="1620"/>
              <a:ext cx="1316" cy="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dirty="0">
                  <a:latin typeface="+mn-lt"/>
                </a:rPr>
                <a:t>2) </a:t>
              </a:r>
              <a:r>
                <a:rPr lang="en-US" sz="1200" dirty="0">
                  <a:latin typeface="+mn-lt"/>
                </a:rPr>
                <a:t>Extraction of a small </a:t>
              </a:r>
              <a:r>
                <a:rPr lang="en-US" sz="1200" dirty="0" smtClean="0">
                  <a:latin typeface="+mn-lt"/>
                </a:rPr>
                <a:t>piece</a:t>
              </a:r>
              <a:endParaRPr lang="en-US" sz="1200" dirty="0">
                <a:latin typeface="+mn-lt"/>
              </a:endParaRPr>
            </a:p>
          </p:txBody>
        </p:sp>
        <p:sp>
          <p:nvSpPr>
            <p:cNvPr id="17" name="AutoShape 16"/>
            <p:cNvSpPr>
              <a:spLocks noChangeArrowheads="1"/>
            </p:cNvSpPr>
            <p:nvPr/>
          </p:nvSpPr>
          <p:spPr bwMode="auto">
            <a:xfrm>
              <a:off x="2018" y="572"/>
              <a:ext cx="1542" cy="1633"/>
            </a:xfrm>
            <a:prstGeom prst="roundRect">
              <a:avLst>
                <a:gd name="adj" fmla="val 675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grpSp>
      <p:grpSp>
        <p:nvGrpSpPr>
          <p:cNvPr id="20" name="Group 17"/>
          <p:cNvGrpSpPr>
            <a:grpSpLocks/>
          </p:cNvGrpSpPr>
          <p:nvPr/>
        </p:nvGrpSpPr>
        <p:grpSpPr bwMode="auto">
          <a:xfrm>
            <a:off x="3358748" y="4718217"/>
            <a:ext cx="1404946" cy="1656557"/>
            <a:chOff x="3787" y="572"/>
            <a:chExt cx="1542" cy="1633"/>
          </a:xfrm>
        </p:grpSpPr>
        <p:graphicFrame>
          <p:nvGraphicFramePr>
            <p:cNvPr id="21" name="Object 18"/>
            <p:cNvGraphicFramePr>
              <a:graphicFrameLocks noChangeAspect="1"/>
            </p:cNvGraphicFramePr>
            <p:nvPr/>
          </p:nvGraphicFramePr>
          <p:xfrm>
            <a:off x="3833" y="1020"/>
            <a:ext cx="1361" cy="1049"/>
          </p:xfrm>
          <a:graphic>
            <a:graphicData uri="http://schemas.openxmlformats.org/presentationml/2006/ole">
              <mc:AlternateContent xmlns:mc="http://schemas.openxmlformats.org/markup-compatibility/2006">
                <mc:Choice xmlns:v="urn:schemas-microsoft-com:vml" Requires="v">
                  <p:oleObj spid="_x0000_s2167" name="Image" r:id="rId8" imgW="5438758" imgH="4193435" progId="Photoshop.Image.4">
                    <p:embed/>
                  </p:oleObj>
                </mc:Choice>
                <mc:Fallback>
                  <p:oleObj name="Image" r:id="rId8" imgW="5438758" imgH="4193435" progId="Photoshop.Image.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33" y="1020"/>
                          <a:ext cx="1361" cy="1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Text Box 19"/>
            <p:cNvSpPr txBox="1">
              <a:spLocks noChangeArrowheads="1"/>
            </p:cNvSpPr>
            <p:nvPr/>
          </p:nvSpPr>
          <p:spPr bwMode="auto">
            <a:xfrm>
              <a:off x="3860" y="1655"/>
              <a:ext cx="1469" cy="455"/>
            </a:xfrm>
            <a:prstGeom prst="rect">
              <a:avLst/>
            </a:prstGeom>
            <a:solidFill>
              <a:schemeClr val="bg1">
                <a:alpha val="65881"/>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dirty="0">
                  <a:latin typeface="+mn-lt"/>
                </a:rPr>
                <a:t>3) Introduction in the </a:t>
              </a:r>
              <a:r>
                <a:rPr lang="fr-FR" sz="1200" dirty="0" err="1">
                  <a:latin typeface="+mn-lt"/>
                </a:rPr>
                <a:t>furnace</a:t>
              </a:r>
              <a:endParaRPr lang="fr-FR" sz="1200" dirty="0">
                <a:latin typeface="+mn-lt"/>
              </a:endParaRPr>
            </a:p>
          </p:txBody>
        </p:sp>
        <p:sp>
          <p:nvSpPr>
            <p:cNvPr id="23" name="AutoShape 20"/>
            <p:cNvSpPr>
              <a:spLocks noChangeArrowheads="1"/>
            </p:cNvSpPr>
            <p:nvPr/>
          </p:nvSpPr>
          <p:spPr bwMode="auto">
            <a:xfrm>
              <a:off x="3787" y="572"/>
              <a:ext cx="1542" cy="1633"/>
            </a:xfrm>
            <a:prstGeom prst="roundRect">
              <a:avLst>
                <a:gd name="adj" fmla="val 675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grpSp>
      <p:grpSp>
        <p:nvGrpSpPr>
          <p:cNvPr id="24" name="Group 35"/>
          <p:cNvGrpSpPr>
            <a:grpSpLocks/>
          </p:cNvGrpSpPr>
          <p:nvPr/>
        </p:nvGrpSpPr>
        <p:grpSpPr bwMode="auto">
          <a:xfrm>
            <a:off x="2682490" y="4917205"/>
            <a:ext cx="164001" cy="114630"/>
            <a:chOff x="1866" y="2217"/>
            <a:chExt cx="180" cy="113"/>
          </a:xfrm>
        </p:grpSpPr>
        <p:sp>
          <p:nvSpPr>
            <p:cNvPr id="25" name="Freeform 36"/>
            <p:cNvSpPr>
              <a:spLocks/>
            </p:cNvSpPr>
            <p:nvPr/>
          </p:nvSpPr>
          <p:spPr bwMode="auto">
            <a:xfrm>
              <a:off x="1866" y="2265"/>
              <a:ext cx="180" cy="65"/>
            </a:xfrm>
            <a:custGeom>
              <a:avLst/>
              <a:gdLst>
                <a:gd name="T0" fmla="*/ 0 w 180"/>
                <a:gd name="T1" fmla="*/ 42 h 65"/>
                <a:gd name="T2" fmla="*/ 57 w 180"/>
                <a:gd name="T3" fmla="*/ 65 h 65"/>
                <a:gd name="T4" fmla="*/ 147 w 180"/>
                <a:gd name="T5" fmla="*/ 60 h 65"/>
                <a:gd name="T6" fmla="*/ 180 w 180"/>
                <a:gd name="T7" fmla="*/ 21 h 65"/>
                <a:gd name="T8" fmla="*/ 21 w 180"/>
                <a:gd name="T9" fmla="*/ 0 h 65"/>
                <a:gd name="T10" fmla="*/ 0 w 180"/>
                <a:gd name="T11" fmla="*/ 42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0" h="65">
                  <a:moveTo>
                    <a:pt x="0" y="42"/>
                  </a:moveTo>
                  <a:lnTo>
                    <a:pt x="57" y="65"/>
                  </a:lnTo>
                  <a:lnTo>
                    <a:pt x="147" y="60"/>
                  </a:lnTo>
                  <a:lnTo>
                    <a:pt x="180" y="21"/>
                  </a:lnTo>
                  <a:lnTo>
                    <a:pt x="21" y="0"/>
                  </a:lnTo>
                  <a:lnTo>
                    <a:pt x="0" y="42"/>
                  </a:lnTo>
                  <a:close/>
                </a:path>
              </a:pathLst>
            </a:cu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200"/>
            </a:p>
          </p:txBody>
        </p:sp>
        <p:sp>
          <p:nvSpPr>
            <p:cNvPr id="26" name="Freeform 37"/>
            <p:cNvSpPr>
              <a:spLocks/>
            </p:cNvSpPr>
            <p:nvPr/>
          </p:nvSpPr>
          <p:spPr bwMode="auto">
            <a:xfrm>
              <a:off x="1866" y="2217"/>
              <a:ext cx="180" cy="66"/>
            </a:xfrm>
            <a:custGeom>
              <a:avLst/>
              <a:gdLst>
                <a:gd name="T0" fmla="*/ 21 w 180"/>
                <a:gd name="T1" fmla="*/ 0 h 66"/>
                <a:gd name="T2" fmla="*/ 108 w 180"/>
                <a:gd name="T3" fmla="*/ 12 h 66"/>
                <a:gd name="T4" fmla="*/ 180 w 180"/>
                <a:gd name="T5" fmla="*/ 27 h 66"/>
                <a:gd name="T6" fmla="*/ 147 w 180"/>
                <a:gd name="T7" fmla="*/ 66 h 66"/>
                <a:gd name="T8" fmla="*/ 63 w 180"/>
                <a:gd name="T9" fmla="*/ 66 h 66"/>
                <a:gd name="T10" fmla="*/ 0 w 180"/>
                <a:gd name="T11" fmla="*/ 48 h 66"/>
                <a:gd name="T12" fmla="*/ 21 w 180"/>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0" h="66">
                  <a:moveTo>
                    <a:pt x="21" y="0"/>
                  </a:moveTo>
                  <a:lnTo>
                    <a:pt x="108" y="12"/>
                  </a:lnTo>
                  <a:lnTo>
                    <a:pt x="180" y="27"/>
                  </a:lnTo>
                  <a:lnTo>
                    <a:pt x="147" y="66"/>
                  </a:lnTo>
                  <a:lnTo>
                    <a:pt x="63" y="66"/>
                  </a:lnTo>
                  <a:lnTo>
                    <a:pt x="0" y="48"/>
                  </a:lnTo>
                  <a:lnTo>
                    <a:pt x="21" y="0"/>
                  </a:lnTo>
                  <a:close/>
                </a:path>
              </a:pathLst>
            </a:custGeom>
            <a:solidFill>
              <a:srgbClr val="C0C0C0">
                <a:alpha val="56862"/>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200"/>
            </a:p>
          </p:txBody>
        </p:sp>
        <p:sp>
          <p:nvSpPr>
            <p:cNvPr id="27" name="Line 38"/>
            <p:cNvSpPr>
              <a:spLocks noChangeShapeType="1"/>
            </p:cNvSpPr>
            <p:nvPr/>
          </p:nvSpPr>
          <p:spPr bwMode="auto">
            <a:xfrm>
              <a:off x="1867" y="226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sp>
          <p:nvSpPr>
            <p:cNvPr id="28" name="Line 39"/>
            <p:cNvSpPr>
              <a:spLocks noChangeShapeType="1"/>
            </p:cNvSpPr>
            <p:nvPr/>
          </p:nvSpPr>
          <p:spPr bwMode="auto">
            <a:xfrm>
              <a:off x="1924" y="2284"/>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sp>
          <p:nvSpPr>
            <p:cNvPr id="29" name="Line 40"/>
            <p:cNvSpPr>
              <a:spLocks noChangeShapeType="1"/>
            </p:cNvSpPr>
            <p:nvPr/>
          </p:nvSpPr>
          <p:spPr bwMode="auto">
            <a:xfrm>
              <a:off x="2013" y="2281"/>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sp>
          <p:nvSpPr>
            <p:cNvPr id="30" name="Line 41"/>
            <p:cNvSpPr>
              <a:spLocks noChangeShapeType="1"/>
            </p:cNvSpPr>
            <p:nvPr/>
          </p:nvSpPr>
          <p:spPr bwMode="auto">
            <a:xfrm>
              <a:off x="2046" y="2243"/>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sp>
          <p:nvSpPr>
            <p:cNvPr id="31" name="Line 42"/>
            <p:cNvSpPr>
              <a:spLocks noChangeShapeType="1"/>
            </p:cNvSpPr>
            <p:nvPr/>
          </p:nvSpPr>
          <p:spPr bwMode="auto">
            <a:xfrm>
              <a:off x="1889" y="2218"/>
              <a:ext cx="0" cy="4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grpSp>
      <p:grpSp>
        <p:nvGrpSpPr>
          <p:cNvPr id="32" name="Group 21"/>
          <p:cNvGrpSpPr>
            <a:grpSpLocks/>
          </p:cNvGrpSpPr>
          <p:nvPr/>
        </p:nvGrpSpPr>
        <p:grpSpPr bwMode="auto">
          <a:xfrm>
            <a:off x="4817385" y="4719661"/>
            <a:ext cx="1453596" cy="1655113"/>
            <a:chOff x="170" y="2478"/>
            <a:chExt cx="1621" cy="1633"/>
          </a:xfrm>
        </p:grpSpPr>
        <p:grpSp>
          <p:nvGrpSpPr>
            <p:cNvPr id="33" name="Group 22"/>
            <p:cNvGrpSpPr>
              <a:grpSpLocks/>
            </p:cNvGrpSpPr>
            <p:nvPr/>
          </p:nvGrpSpPr>
          <p:grpSpPr bwMode="auto">
            <a:xfrm>
              <a:off x="170" y="2722"/>
              <a:ext cx="1598" cy="1156"/>
              <a:chOff x="237" y="2539"/>
              <a:chExt cx="1645" cy="1167"/>
            </a:xfrm>
          </p:grpSpPr>
          <p:sp>
            <p:nvSpPr>
              <p:cNvPr id="36" name="Line 23"/>
              <p:cNvSpPr>
                <a:spLocks noChangeShapeType="1"/>
              </p:cNvSpPr>
              <p:nvPr/>
            </p:nvSpPr>
            <p:spPr bwMode="auto">
              <a:xfrm>
                <a:off x="521" y="2614"/>
                <a:ext cx="0" cy="817"/>
              </a:xfrm>
              <a:prstGeom prst="line">
                <a:avLst/>
              </a:prstGeom>
              <a:noFill/>
              <a:ln w="254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sp>
            <p:nvSpPr>
              <p:cNvPr id="37" name="Line 24"/>
              <p:cNvSpPr>
                <a:spLocks noChangeShapeType="1"/>
              </p:cNvSpPr>
              <p:nvPr/>
            </p:nvSpPr>
            <p:spPr bwMode="auto">
              <a:xfrm flipH="1">
                <a:off x="521" y="3430"/>
                <a:ext cx="1361" cy="1"/>
              </a:xfrm>
              <a:prstGeom prst="line">
                <a:avLst/>
              </a:prstGeom>
              <a:noFill/>
              <a:ln w="25400">
                <a:solidFill>
                  <a:schemeClr val="tx1"/>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sz="1200"/>
              </a:p>
            </p:txBody>
          </p:sp>
          <p:sp>
            <p:nvSpPr>
              <p:cNvPr id="38" name="Freeform 25"/>
              <p:cNvSpPr>
                <a:spLocks/>
              </p:cNvSpPr>
              <p:nvPr/>
            </p:nvSpPr>
            <p:spPr bwMode="auto">
              <a:xfrm>
                <a:off x="521" y="2931"/>
                <a:ext cx="1225" cy="499"/>
              </a:xfrm>
              <a:custGeom>
                <a:avLst/>
                <a:gdLst>
                  <a:gd name="T0" fmla="*/ 0 w 1225"/>
                  <a:gd name="T1" fmla="*/ 499 h 499"/>
                  <a:gd name="T2" fmla="*/ 182 w 1225"/>
                  <a:gd name="T3" fmla="*/ 0 h 499"/>
                  <a:gd name="T4" fmla="*/ 908 w 1225"/>
                  <a:gd name="T5" fmla="*/ 0 h 499"/>
                  <a:gd name="T6" fmla="*/ 1225 w 1225"/>
                  <a:gd name="T7" fmla="*/ 499 h 49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25" h="499">
                    <a:moveTo>
                      <a:pt x="0" y="499"/>
                    </a:moveTo>
                    <a:lnTo>
                      <a:pt x="182" y="0"/>
                    </a:lnTo>
                    <a:lnTo>
                      <a:pt x="908" y="0"/>
                    </a:lnTo>
                    <a:lnTo>
                      <a:pt x="1225" y="499"/>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sz="1200"/>
              </a:p>
            </p:txBody>
          </p:sp>
          <p:sp>
            <p:nvSpPr>
              <p:cNvPr id="39" name="Text Box 26"/>
              <p:cNvSpPr txBox="1">
                <a:spLocks noChangeArrowheads="1"/>
              </p:cNvSpPr>
              <p:nvPr/>
            </p:nvSpPr>
            <p:spPr bwMode="auto">
              <a:xfrm rot="16200000">
                <a:off x="-95" y="2871"/>
                <a:ext cx="981" cy="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latin typeface="+mn-lt"/>
                  </a:rPr>
                  <a:t>Temperature</a:t>
                </a:r>
              </a:p>
            </p:txBody>
          </p:sp>
          <p:sp>
            <p:nvSpPr>
              <p:cNvPr id="40" name="Text Box 27"/>
              <p:cNvSpPr txBox="1">
                <a:spLocks noChangeArrowheads="1"/>
              </p:cNvSpPr>
              <p:nvPr/>
            </p:nvSpPr>
            <p:spPr bwMode="auto">
              <a:xfrm>
                <a:off x="930" y="3430"/>
                <a:ext cx="569" cy="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a:latin typeface="+mn-lt"/>
                  </a:rPr>
                  <a:t>Time</a:t>
                </a:r>
              </a:p>
            </p:txBody>
          </p:sp>
        </p:grpSp>
        <p:sp>
          <p:nvSpPr>
            <p:cNvPr id="34" name="Text Box 28"/>
            <p:cNvSpPr txBox="1">
              <a:spLocks noChangeArrowheads="1"/>
            </p:cNvSpPr>
            <p:nvPr/>
          </p:nvSpPr>
          <p:spPr bwMode="auto">
            <a:xfrm>
              <a:off x="250" y="3830"/>
              <a:ext cx="1517"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dirty="0">
                  <a:latin typeface="+mn-lt"/>
                </a:rPr>
                <a:t>4) </a:t>
              </a:r>
              <a:r>
                <a:rPr lang="fr-FR" sz="1200" dirty="0" err="1" smtClean="0">
                  <a:latin typeface="+mn-lt"/>
                </a:rPr>
                <a:t>Heat</a:t>
              </a:r>
              <a:r>
                <a:rPr lang="fr-FR" sz="1200" dirty="0" smtClean="0">
                  <a:latin typeface="+mn-lt"/>
                </a:rPr>
                <a:t> </a:t>
              </a:r>
              <a:r>
                <a:rPr lang="fr-FR" sz="1200" dirty="0" err="1" smtClean="0">
                  <a:latin typeface="+mn-lt"/>
                </a:rPr>
                <a:t>treatment</a:t>
              </a:r>
              <a:endParaRPr lang="fr-FR" sz="1200" dirty="0">
                <a:latin typeface="+mn-lt"/>
              </a:endParaRPr>
            </a:p>
          </p:txBody>
        </p:sp>
        <p:sp>
          <p:nvSpPr>
            <p:cNvPr id="35" name="AutoShape 29"/>
            <p:cNvSpPr>
              <a:spLocks noChangeArrowheads="1"/>
            </p:cNvSpPr>
            <p:nvPr/>
          </p:nvSpPr>
          <p:spPr bwMode="auto">
            <a:xfrm>
              <a:off x="249" y="2478"/>
              <a:ext cx="1542" cy="1633"/>
            </a:xfrm>
            <a:prstGeom prst="roundRect">
              <a:avLst>
                <a:gd name="adj" fmla="val 675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grpSp>
      <p:grpSp>
        <p:nvGrpSpPr>
          <p:cNvPr id="41" name="Group 30"/>
          <p:cNvGrpSpPr>
            <a:grpSpLocks/>
          </p:cNvGrpSpPr>
          <p:nvPr/>
        </p:nvGrpSpPr>
        <p:grpSpPr bwMode="auto">
          <a:xfrm>
            <a:off x="6366936" y="4719661"/>
            <a:ext cx="2809892" cy="1655113"/>
            <a:chOff x="2018" y="2478"/>
            <a:chExt cx="3448" cy="1633"/>
          </a:xfrm>
        </p:grpSpPr>
        <p:graphicFrame>
          <p:nvGraphicFramePr>
            <p:cNvPr id="42" name="Object 31"/>
            <p:cNvGraphicFramePr>
              <a:graphicFrameLocks noChangeAspect="1"/>
            </p:cNvGraphicFramePr>
            <p:nvPr>
              <p:extLst>
                <p:ext uri="{D42A27DB-BD31-4B8C-83A1-F6EECF244321}">
                  <p14:modId xmlns:p14="http://schemas.microsoft.com/office/powerpoint/2010/main" val="1076262979"/>
                </p:ext>
              </p:extLst>
            </p:nvPr>
          </p:nvGraphicFramePr>
          <p:xfrm>
            <a:off x="2165" y="2592"/>
            <a:ext cx="1480" cy="1225"/>
          </p:xfrm>
          <a:graphic>
            <a:graphicData uri="http://schemas.openxmlformats.org/presentationml/2006/ole">
              <mc:AlternateContent xmlns:mc="http://schemas.openxmlformats.org/markup-compatibility/2006">
                <mc:Choice xmlns:v="urn:schemas-microsoft-com:vml" Requires="v">
                  <p:oleObj spid="_x0000_s2168" name="Image" r:id="rId10" imgW="3601059" imgH="4257723" progId="Photoshop.Image.4">
                    <p:embed/>
                  </p:oleObj>
                </mc:Choice>
                <mc:Fallback>
                  <p:oleObj name="Image" r:id="rId10" imgW="3601059" imgH="4257723" progId="Photoshop.Image.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65" y="2592"/>
                          <a:ext cx="1480" cy="1225"/>
                        </a:xfrm>
                        <a:prstGeom prst="rect">
                          <a:avLst/>
                        </a:prstGeom>
                        <a:noFill/>
                        <a:ln>
                          <a:noFill/>
                        </a:ln>
                        <a:effectLst/>
                        <a:extLst/>
                      </p:spPr>
                    </p:pic>
                  </p:oleObj>
                </mc:Fallback>
              </mc:AlternateContent>
            </a:graphicData>
          </a:graphic>
        </p:graphicFrame>
        <p:graphicFrame>
          <p:nvGraphicFramePr>
            <p:cNvPr id="43" name="Object 32"/>
            <p:cNvGraphicFramePr>
              <a:graphicFrameLocks noChangeAspect="1"/>
            </p:cNvGraphicFramePr>
            <p:nvPr>
              <p:extLst>
                <p:ext uri="{D42A27DB-BD31-4B8C-83A1-F6EECF244321}">
                  <p14:modId xmlns:p14="http://schemas.microsoft.com/office/powerpoint/2010/main" val="3232342245"/>
                </p:ext>
              </p:extLst>
            </p:nvPr>
          </p:nvGraphicFramePr>
          <p:xfrm>
            <a:off x="3757" y="2564"/>
            <a:ext cx="1452" cy="1253"/>
          </p:xfrm>
          <a:graphic>
            <a:graphicData uri="http://schemas.openxmlformats.org/presentationml/2006/ole">
              <mc:AlternateContent xmlns:mc="http://schemas.openxmlformats.org/markup-compatibility/2006">
                <mc:Choice xmlns:v="urn:schemas-microsoft-com:vml" Requires="v">
                  <p:oleObj spid="_x0000_s2169" name="Image" r:id="rId12" imgW="5425809" imgH="4993665" progId="Photoshop.Image.4">
                    <p:embed/>
                  </p:oleObj>
                </mc:Choice>
                <mc:Fallback>
                  <p:oleObj name="Image" r:id="rId12" imgW="5425809" imgH="4993665" progId="Photoshop.Image.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57" y="2564"/>
                          <a:ext cx="1452" cy="1253"/>
                        </a:xfrm>
                        <a:prstGeom prst="rect">
                          <a:avLst/>
                        </a:prstGeom>
                        <a:noFill/>
                        <a:ln>
                          <a:noFill/>
                        </a:ln>
                        <a:effectLst/>
                        <a:extLst/>
                      </p:spPr>
                    </p:pic>
                  </p:oleObj>
                </mc:Fallback>
              </mc:AlternateContent>
            </a:graphicData>
          </a:graphic>
        </p:graphicFrame>
        <p:sp>
          <p:nvSpPr>
            <p:cNvPr id="44" name="Text Box 33"/>
            <p:cNvSpPr txBox="1">
              <a:spLocks noChangeArrowheads="1"/>
            </p:cNvSpPr>
            <p:nvPr/>
          </p:nvSpPr>
          <p:spPr bwMode="auto">
            <a:xfrm>
              <a:off x="2064" y="3834"/>
              <a:ext cx="3402"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200" dirty="0">
                  <a:latin typeface="+mn-lt"/>
                </a:rPr>
                <a:t>5) </a:t>
              </a:r>
              <a:r>
                <a:rPr lang="fr-FR" sz="1200" i="1" dirty="0">
                  <a:latin typeface="+mn-lt"/>
                </a:rPr>
                <a:t>in </a:t>
              </a:r>
              <a:r>
                <a:rPr lang="fr-FR" sz="1200" i="1" dirty="0" smtClean="0">
                  <a:latin typeface="+mn-lt"/>
                </a:rPr>
                <a:t>situ </a:t>
              </a:r>
              <a:r>
                <a:rPr lang="en-US" sz="1200" dirty="0" smtClean="0">
                  <a:latin typeface="+mn-lt"/>
                </a:rPr>
                <a:t>image </a:t>
              </a:r>
              <a:r>
                <a:rPr lang="en-US" sz="1200" dirty="0">
                  <a:latin typeface="+mn-lt"/>
                </a:rPr>
                <a:t>recording at several </a:t>
              </a:r>
              <a:r>
                <a:rPr lang="en-US" sz="1200" dirty="0" smtClean="0">
                  <a:latin typeface="+mn-lt"/>
                </a:rPr>
                <a:t>mag.</a:t>
              </a:r>
              <a:endParaRPr lang="fr-FR" sz="1200" i="1" dirty="0">
                <a:latin typeface="+mn-lt"/>
              </a:endParaRPr>
            </a:p>
          </p:txBody>
        </p:sp>
        <p:sp>
          <p:nvSpPr>
            <p:cNvPr id="45" name="AutoShape 34"/>
            <p:cNvSpPr>
              <a:spLocks noChangeArrowheads="1"/>
            </p:cNvSpPr>
            <p:nvPr/>
          </p:nvSpPr>
          <p:spPr bwMode="auto">
            <a:xfrm>
              <a:off x="2018" y="2478"/>
              <a:ext cx="3311" cy="1633"/>
            </a:xfrm>
            <a:prstGeom prst="roundRect">
              <a:avLst>
                <a:gd name="adj" fmla="val 6755"/>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sz="1200">
                <a:cs typeface="ＭＳ Ｐゴシック" charset="0"/>
              </a:endParaRPr>
            </a:p>
          </p:txBody>
        </p:sp>
      </p:grpSp>
      <p:pic>
        <p:nvPicPr>
          <p:cNvPr id="46" name="Sintering modelling - Wakai et al 2000.wmv">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a:blip r:embed="rId14"/>
          <a:stretch>
            <a:fillRect/>
          </a:stretch>
        </p:blipFill>
        <p:spPr>
          <a:xfrm>
            <a:off x="4359297" y="1033000"/>
            <a:ext cx="4605780" cy="3454335"/>
          </a:xfrm>
          <a:prstGeom prst="rect">
            <a:avLst/>
          </a:prstGeom>
        </p:spPr>
      </p:pic>
    </p:spTree>
    <p:extLst>
      <p:ext uri="{BB962C8B-B14F-4D97-AF65-F5344CB8AC3E}">
        <p14:creationId xmlns:p14="http://schemas.microsoft.com/office/powerpoint/2010/main" val="58190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upRight)">
                                      <p:cBhvr>
                                        <p:cTn id="12" dur="500"/>
                                        <p:tgtEl>
                                          <p:spTgt spid="1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3.05556E-6 -1.11111E-6 C 0.00052 -0.00833 0.00104 -0.01667 0.00364 -0.02361 C 0.00642 -0.03055 0.01007 -0.03495 0.0158 -0.0412 C 0.02135 -0.04745 0.0309 -0.05579 0.03784 -0.06088 C 0.04479 -0.06574 0.05017 -0.07014 0.05746 -0.0713 C 0.06475 -0.07222 0.07396 -0.07153 0.08159 -0.06805 C 0.08923 -0.06458 0.09791 -0.05671 0.10382 -0.05046 C 0.10955 -0.04467 0.1118 -0.04051 0.11649 -0.03194 C 0.121 -0.02361 0.1276 -0.01227 0.1309 -1.11111E-6 C 0.13437 0.0125 0.13593 0.03333 0.13663 0.04259 C 0.1375 0.05162 0.13559 0.05278 0.13541 0.05509 " pathEditMode="relative" rAng="0" ptsTypes="aaaaaaaaaaA">
                                      <p:cBhvr>
                                        <p:cTn id="22" dur="2000" fill="hold"/>
                                        <p:tgtEl>
                                          <p:spTgt spid="24"/>
                                        </p:tgtEl>
                                        <p:attrNameLst>
                                          <p:attrName>ppt_x</p:attrName>
                                          <p:attrName>ppt_y</p:attrName>
                                        </p:attrNameLst>
                                      </p:cBhvr>
                                      <p:rCtr x="6875" y="-856"/>
                                    </p:animMotion>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8" presetClass="entr" presetSubtype="3"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strips(upRight)">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strips(upRight)">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1611" fill="hold"/>
                                        <p:tgtEl>
                                          <p:spTgt spid="7"/>
                                        </p:tgtEl>
                                      </p:cBhvr>
                                    </p:cmd>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mediacall" presetSubtype="0" fill="hold" nodeType="withEffect">
                                  <p:stCondLst>
                                    <p:cond delay="0"/>
                                  </p:stCondLst>
                                  <p:childTnLst>
                                    <p:cmd type="call" cmd="playFrom(0.0)">
                                      <p:cBhvr>
                                        <p:cTn id="44" dur="22032"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7"/>
                                        </p:tgtEl>
                                      </p:cBhvr>
                                    </p:cmd>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46"/>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46"/>
                                        </p:tgtEl>
                                      </p:cBhvr>
                                    </p:cmd>
                                  </p:childTnLst>
                                </p:cTn>
                              </p:par>
                            </p:childTnLst>
                          </p:cTn>
                        </p:par>
                      </p:childTnLst>
                    </p:cTn>
                  </p:par>
                </p:childTnLst>
              </p:cTn>
              <p:nextCondLst>
                <p:cond evt="onClick" delay="0">
                  <p:tgtEl>
                    <p:spTgt spid="46"/>
                  </p:tgtEl>
                </p:cond>
              </p:nextCondLst>
            </p:seq>
            <p:video>
              <p:cMediaNode vol="80000">
                <p:cTn id="55" repeatCount="indefinite" fill="hold" display="0">
                  <p:stCondLst>
                    <p:cond delay="indefinite"/>
                  </p:stCondLst>
                </p:cTn>
                <p:tgtEl>
                  <p:spTgt spid="7"/>
                </p:tgtEl>
              </p:cMediaNode>
            </p:video>
            <p:video>
              <p:cMediaNode vol="80000">
                <p:cTn id="56" fill="hold" display="0">
                  <p:stCondLst>
                    <p:cond delay="indefinite"/>
                  </p:stCondLst>
                </p:cTn>
                <p:tgtEl>
                  <p:spTgt spid="46"/>
                </p:tgtEl>
              </p:cMediaNode>
            </p:video>
          </p:childTnLst>
        </p:cTn>
      </p:par>
    </p:tnLst>
    <p:bldLst>
      <p:bldP spid="12" grpId="0" animBg="1"/>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060595"/>
            <a:ext cx="9144000" cy="707886"/>
          </a:xfrm>
          <a:prstGeom prst="rect">
            <a:avLst/>
          </a:prstGeom>
          <a:noFill/>
        </p:spPr>
        <p:txBody>
          <a:bodyPr wrap="square" rtlCol="0">
            <a:spAutoFit/>
          </a:bodyPr>
          <a:lstStyle/>
          <a:p>
            <a:pPr algn="ctr"/>
            <a:r>
              <a:rPr lang="fr-FR" sz="4000" i="1" dirty="0" smtClean="0">
                <a:solidFill>
                  <a:srgbClr val="002060"/>
                </a:solidFill>
                <a:effectLst>
                  <a:outerShdw blurRad="38100" dist="38100" dir="2700000" algn="tl">
                    <a:srgbClr val="000000">
                      <a:alpha val="43137"/>
                    </a:srgbClr>
                  </a:outerShdw>
                </a:effectLst>
              </a:rPr>
              <a:t>Et bien d'autres choses encore</a:t>
            </a:r>
          </a:p>
        </p:txBody>
      </p:sp>
    </p:spTree>
    <p:extLst>
      <p:ext uri="{BB962C8B-B14F-4D97-AF65-F5344CB8AC3E}">
        <p14:creationId xmlns:p14="http://schemas.microsoft.com/office/powerpoint/2010/main" val="36589877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981359" cy="584775"/>
          </a:xfrm>
          <a:prstGeom prst="rect">
            <a:avLst/>
          </a:prstGeom>
          <a:noFill/>
        </p:spPr>
        <p:txBody>
          <a:bodyPr wrap="none" rtlCol="0">
            <a:spAutoFit/>
          </a:bodyPr>
          <a:lstStyle/>
          <a:p>
            <a:r>
              <a:rPr lang="fr-FR" sz="3200" b="1" i="1" dirty="0" smtClean="0">
                <a:solidFill>
                  <a:srgbClr val="0070C0"/>
                </a:solidFill>
              </a:rPr>
              <a:t>AFM</a:t>
            </a:r>
            <a:endParaRPr lang="fr-FR" sz="3200" b="1" i="1" dirty="0">
              <a:solidFill>
                <a:srgbClr val="0070C0"/>
              </a:solidFill>
            </a:endParaRPr>
          </a:p>
        </p:txBody>
      </p:sp>
      <p:sp>
        <p:nvSpPr>
          <p:cNvPr id="4" name="ZoneTexte 3"/>
          <p:cNvSpPr txBox="1"/>
          <p:nvPr/>
        </p:nvSpPr>
        <p:spPr>
          <a:xfrm>
            <a:off x="395536" y="692696"/>
            <a:ext cx="3625868" cy="2585323"/>
          </a:xfrm>
          <a:prstGeom prst="rect">
            <a:avLst/>
          </a:prstGeom>
          <a:noFill/>
        </p:spPr>
        <p:txBody>
          <a:bodyPr wrap="square" rtlCol="0">
            <a:spAutoFit/>
          </a:bodyPr>
          <a:lstStyle/>
          <a:p>
            <a:pPr algn="just"/>
            <a:r>
              <a:rPr lang="fr-FR" dirty="0" smtClean="0">
                <a:solidFill>
                  <a:srgbClr val="002060"/>
                </a:solidFill>
              </a:rPr>
              <a:t>L'AFM (Atomic Force </a:t>
            </a:r>
            <a:r>
              <a:rPr lang="fr-FR" dirty="0" err="1" smtClean="0">
                <a:solidFill>
                  <a:srgbClr val="002060"/>
                </a:solidFill>
              </a:rPr>
              <a:t>Microscopy</a:t>
            </a:r>
            <a:r>
              <a:rPr lang="fr-FR" dirty="0" smtClean="0">
                <a:solidFill>
                  <a:srgbClr val="002060"/>
                </a:solidFill>
              </a:rPr>
              <a:t>) est une microscopie à sonde locale permettant de visualiser la topographie de la surface </a:t>
            </a:r>
            <a:r>
              <a:rPr lang="fr-FR" dirty="0">
                <a:solidFill>
                  <a:srgbClr val="002060"/>
                </a:solidFill>
              </a:rPr>
              <a:t>de </a:t>
            </a:r>
            <a:r>
              <a:rPr lang="fr-FR" dirty="0" smtClean="0">
                <a:solidFill>
                  <a:srgbClr val="002060"/>
                </a:solidFill>
              </a:rPr>
              <a:t>l'échantillon, sur une surface de quelques µm de côté. L'AFM utilise </a:t>
            </a:r>
            <a:r>
              <a:rPr lang="fr-FR" dirty="0">
                <a:solidFill>
                  <a:srgbClr val="002060"/>
                </a:solidFill>
              </a:rPr>
              <a:t>l'interaction (attraction/répulsion) entre les atomes </a:t>
            </a:r>
            <a:r>
              <a:rPr lang="fr-FR" dirty="0" smtClean="0">
                <a:solidFill>
                  <a:srgbClr val="002060"/>
                </a:solidFill>
              </a:rPr>
              <a:t>d'une </a:t>
            </a:r>
            <a:r>
              <a:rPr lang="fr-FR" dirty="0">
                <a:solidFill>
                  <a:srgbClr val="002060"/>
                </a:solidFill>
              </a:rPr>
              <a:t>pointe et les atomes surfaciques d'un </a:t>
            </a:r>
            <a:r>
              <a:rPr lang="fr-FR" dirty="0" smtClean="0">
                <a:solidFill>
                  <a:srgbClr val="002060"/>
                </a:solidFill>
              </a:rPr>
              <a:t>échantillon.</a:t>
            </a:r>
            <a:endParaRPr lang="fr-FR" dirty="0">
              <a:solidFill>
                <a:srgbClr val="002060"/>
              </a:solidFill>
            </a:endParaRPr>
          </a:p>
        </p:txBody>
      </p:sp>
      <p:sp>
        <p:nvSpPr>
          <p:cNvPr id="7" name="ZoneTexte 6"/>
          <p:cNvSpPr txBox="1"/>
          <p:nvPr/>
        </p:nvSpPr>
        <p:spPr>
          <a:xfrm>
            <a:off x="10435" y="5661248"/>
            <a:ext cx="4950683" cy="523220"/>
          </a:xfrm>
          <a:prstGeom prst="rect">
            <a:avLst/>
          </a:prstGeom>
          <a:noFill/>
        </p:spPr>
        <p:txBody>
          <a:bodyPr wrap="square" rtlCol="0">
            <a:spAutoFit/>
          </a:bodyPr>
          <a:lstStyle/>
          <a:p>
            <a:pPr algn="ctr"/>
            <a:r>
              <a:rPr lang="fr-FR" sz="1400" i="1" dirty="0" smtClean="0">
                <a:solidFill>
                  <a:srgbClr val="002060"/>
                </a:solidFill>
              </a:rPr>
              <a:t>Dispositif AFM dans un MEB</a:t>
            </a:r>
          </a:p>
          <a:p>
            <a:pPr algn="ctr"/>
            <a:r>
              <a:rPr lang="fr-FR" sz="1400" i="1" dirty="0" smtClean="0">
                <a:solidFill>
                  <a:srgbClr val="002060"/>
                </a:solidFill>
              </a:rPr>
              <a:t>(doc. </a:t>
            </a:r>
            <a:r>
              <a:rPr lang="fr-FR" sz="1400" i="1" dirty="0" err="1" smtClean="0">
                <a:solidFill>
                  <a:srgbClr val="002060"/>
                </a:solidFill>
              </a:rPr>
              <a:t>Nanosurf</a:t>
            </a:r>
            <a:r>
              <a:rPr lang="fr-FR" sz="1400" i="1" dirty="0" smtClean="0">
                <a:solidFill>
                  <a:srgbClr val="002060"/>
                </a:solidFill>
              </a:rPr>
              <a:t>)</a:t>
            </a:r>
            <a:endParaRPr lang="fr-FR" sz="1400" i="1" dirty="0">
              <a:solidFill>
                <a:srgbClr val="00206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8975"/>
          <a:stretch/>
        </p:blipFill>
        <p:spPr bwMode="auto">
          <a:xfrm>
            <a:off x="467544" y="3501008"/>
            <a:ext cx="3600000" cy="177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24744"/>
            <a:ext cx="3600000" cy="3768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ZoneTexte 7"/>
          <p:cNvSpPr txBox="1"/>
          <p:nvPr/>
        </p:nvSpPr>
        <p:spPr>
          <a:xfrm>
            <a:off x="4932040" y="5013176"/>
            <a:ext cx="4211961" cy="738664"/>
          </a:xfrm>
          <a:prstGeom prst="rect">
            <a:avLst/>
          </a:prstGeom>
          <a:noFill/>
        </p:spPr>
        <p:txBody>
          <a:bodyPr wrap="square" rtlCol="0">
            <a:spAutoFit/>
          </a:bodyPr>
          <a:lstStyle/>
          <a:p>
            <a:pPr algn="ctr"/>
            <a:r>
              <a:rPr lang="fr-FR" sz="1400" i="1" dirty="0" smtClean="0">
                <a:solidFill>
                  <a:srgbClr val="002060"/>
                </a:solidFill>
              </a:rPr>
              <a:t>Analyse corrélée MEB / AFM après nano-indentation</a:t>
            </a:r>
          </a:p>
          <a:p>
            <a:pPr algn="ctr"/>
            <a:r>
              <a:rPr lang="fr-FR" sz="1400" i="1" dirty="0" smtClean="0">
                <a:solidFill>
                  <a:srgbClr val="002060"/>
                </a:solidFill>
              </a:rPr>
              <a:t>(données </a:t>
            </a:r>
            <a:r>
              <a:rPr lang="en-US" sz="1400" i="1" dirty="0">
                <a:solidFill>
                  <a:srgbClr val="002060"/>
                </a:solidFill>
              </a:rPr>
              <a:t> </a:t>
            </a:r>
            <a:r>
              <a:rPr lang="en-US" sz="1400" i="1" dirty="0" smtClean="0">
                <a:solidFill>
                  <a:srgbClr val="002060"/>
                </a:solidFill>
              </a:rPr>
              <a:t>J. </a:t>
            </a:r>
            <a:r>
              <a:rPr lang="en-US" sz="1400" i="1" dirty="0" err="1" smtClean="0">
                <a:solidFill>
                  <a:srgbClr val="002060"/>
                </a:solidFill>
              </a:rPr>
              <a:t>Kreith</a:t>
            </a:r>
            <a:r>
              <a:rPr lang="en-US" sz="1400" i="1" dirty="0" smtClean="0">
                <a:solidFill>
                  <a:srgbClr val="002060"/>
                </a:solidFill>
              </a:rPr>
              <a:t>, M. </a:t>
            </a:r>
            <a:r>
              <a:rPr lang="en-US" sz="1400" i="1" dirty="0" err="1">
                <a:solidFill>
                  <a:srgbClr val="002060"/>
                </a:solidFill>
              </a:rPr>
              <a:t>Cordill</a:t>
            </a:r>
            <a:r>
              <a:rPr lang="en-US" sz="1400" i="1" dirty="0">
                <a:solidFill>
                  <a:srgbClr val="002060"/>
                </a:solidFill>
              </a:rPr>
              <a:t>, </a:t>
            </a:r>
            <a:r>
              <a:rPr lang="en-US" sz="1400" i="1" dirty="0" smtClean="0">
                <a:solidFill>
                  <a:srgbClr val="002060"/>
                </a:solidFill>
              </a:rPr>
              <a:t>E. </a:t>
            </a:r>
            <a:r>
              <a:rPr lang="en-US" sz="1400" i="1" dirty="0" err="1" smtClean="0">
                <a:solidFill>
                  <a:srgbClr val="002060"/>
                </a:solidFill>
              </a:rPr>
              <a:t>Schmid</a:t>
            </a:r>
            <a:r>
              <a:rPr lang="en-US" sz="1400" i="1" dirty="0" smtClean="0">
                <a:solidFill>
                  <a:srgbClr val="002060"/>
                </a:solidFill>
              </a:rPr>
              <a:t>,  </a:t>
            </a:r>
            <a:r>
              <a:rPr lang="en-US" sz="1400" i="1" dirty="0">
                <a:solidFill>
                  <a:srgbClr val="002060"/>
                </a:solidFill>
              </a:rPr>
              <a:t>institute of material science, </a:t>
            </a:r>
            <a:r>
              <a:rPr lang="en-US" sz="1400" i="1" dirty="0" err="1" smtClean="0">
                <a:solidFill>
                  <a:srgbClr val="002060"/>
                </a:solidFill>
              </a:rPr>
              <a:t>Leoben</a:t>
            </a:r>
            <a:r>
              <a:rPr lang="en-US" sz="1400" i="1" dirty="0" smtClean="0">
                <a:solidFill>
                  <a:srgbClr val="002060"/>
                </a:solidFill>
              </a:rPr>
              <a:t> </a:t>
            </a:r>
            <a:r>
              <a:rPr lang="en-US" sz="1400" i="1" dirty="0" err="1" smtClean="0">
                <a:solidFill>
                  <a:srgbClr val="002060"/>
                </a:solidFill>
              </a:rPr>
              <a:t>Autriche</a:t>
            </a:r>
            <a:r>
              <a:rPr lang="en-US" sz="1400" i="1" dirty="0" smtClean="0">
                <a:solidFill>
                  <a:srgbClr val="002060"/>
                </a:solidFill>
              </a:rPr>
              <a:t> - </a:t>
            </a:r>
            <a:r>
              <a:rPr lang="fr-FR" sz="1400" i="1" dirty="0" smtClean="0">
                <a:solidFill>
                  <a:srgbClr val="002060"/>
                </a:solidFill>
              </a:rPr>
              <a:t>doc. </a:t>
            </a:r>
            <a:r>
              <a:rPr lang="fr-FR" sz="1400" i="1" dirty="0" err="1" smtClean="0">
                <a:solidFill>
                  <a:srgbClr val="002060"/>
                </a:solidFill>
              </a:rPr>
              <a:t>Nanosurf</a:t>
            </a:r>
            <a:r>
              <a:rPr lang="fr-FR" sz="1400" i="1" dirty="0" smtClean="0">
                <a:solidFill>
                  <a:srgbClr val="002060"/>
                </a:solidFill>
              </a:rPr>
              <a:t>)</a:t>
            </a:r>
            <a:endParaRPr lang="fr-FR" sz="1400" i="1" dirty="0">
              <a:solidFill>
                <a:srgbClr val="002060"/>
              </a:solidFill>
            </a:endParaRPr>
          </a:p>
        </p:txBody>
      </p:sp>
    </p:spTree>
    <p:extLst>
      <p:ext uri="{BB962C8B-B14F-4D97-AF65-F5344CB8AC3E}">
        <p14:creationId xmlns:p14="http://schemas.microsoft.com/office/powerpoint/2010/main" val="41571034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2161554" cy="584775"/>
          </a:xfrm>
          <a:prstGeom prst="rect">
            <a:avLst/>
          </a:prstGeom>
          <a:noFill/>
        </p:spPr>
        <p:txBody>
          <a:bodyPr wrap="none" rtlCol="0">
            <a:spAutoFit/>
          </a:bodyPr>
          <a:lstStyle/>
          <a:p>
            <a:r>
              <a:rPr lang="fr-FR" sz="3200" b="1" i="1" dirty="0" smtClean="0">
                <a:solidFill>
                  <a:srgbClr val="0070C0"/>
                </a:solidFill>
              </a:rPr>
              <a:t>Microtomie</a:t>
            </a:r>
            <a:endParaRPr lang="fr-FR" sz="3200" b="1" i="1" dirty="0">
              <a:solidFill>
                <a:srgbClr val="0070C0"/>
              </a:solidFill>
            </a:endParaRPr>
          </a:p>
        </p:txBody>
      </p:sp>
      <p:sp>
        <p:nvSpPr>
          <p:cNvPr id="4" name="ZoneTexte 3"/>
          <p:cNvSpPr txBox="1"/>
          <p:nvPr/>
        </p:nvSpPr>
        <p:spPr>
          <a:xfrm>
            <a:off x="223462" y="718807"/>
            <a:ext cx="3625868" cy="1200329"/>
          </a:xfrm>
          <a:prstGeom prst="rect">
            <a:avLst/>
          </a:prstGeom>
          <a:noFill/>
        </p:spPr>
        <p:txBody>
          <a:bodyPr wrap="square" rtlCol="0">
            <a:spAutoFit/>
          </a:bodyPr>
          <a:lstStyle/>
          <a:p>
            <a:pPr algn="just"/>
            <a:r>
              <a:rPr lang="fr-FR" dirty="0" smtClean="0">
                <a:solidFill>
                  <a:srgbClr val="002060"/>
                </a:solidFill>
              </a:rPr>
              <a:t>L'introduction d'un microtome dans le MEB permet l'acquisition de coupes sériées de l'échantillon afin d'en reconstituer le volume en 3D</a:t>
            </a:r>
            <a:endParaRPr lang="fr-FR" dirty="0">
              <a:solidFill>
                <a:srgbClr val="002060"/>
              </a:solidFill>
            </a:endParaRPr>
          </a:p>
        </p:txBody>
      </p:sp>
      <p:sp>
        <p:nvSpPr>
          <p:cNvPr id="5" name="ZoneTexte 1"/>
          <p:cNvSpPr txBox="1">
            <a:spLocks noChangeArrowheads="1"/>
          </p:cNvSpPr>
          <p:nvPr/>
        </p:nvSpPr>
        <p:spPr bwMode="auto">
          <a:xfrm>
            <a:off x="251520" y="4005064"/>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Dispositif </a:t>
            </a:r>
            <a:r>
              <a:rPr lang="fr-FR" sz="1400" i="1" dirty="0" err="1" smtClean="0">
                <a:solidFill>
                  <a:srgbClr val="002060"/>
                </a:solidFill>
                <a:latin typeface="+mn-lt"/>
              </a:rPr>
              <a:t>Gatan</a:t>
            </a:r>
            <a:r>
              <a:rPr lang="fr-FR" sz="1400" i="1" dirty="0" smtClean="0">
                <a:solidFill>
                  <a:srgbClr val="002060"/>
                </a:solidFill>
                <a:latin typeface="+mn-lt"/>
              </a:rPr>
              <a:t> 3View</a:t>
            </a:r>
            <a:endParaRPr lang="fr-FR" sz="1400" i="1" dirty="0">
              <a:solidFill>
                <a:srgbClr val="002060"/>
              </a:solidFill>
              <a:latin typeface="+mn-lt"/>
            </a:endParaRPr>
          </a:p>
        </p:txBody>
      </p:sp>
      <p:sp>
        <p:nvSpPr>
          <p:cNvPr id="7" name="ZoneTexte 6"/>
          <p:cNvSpPr txBox="1"/>
          <p:nvPr/>
        </p:nvSpPr>
        <p:spPr>
          <a:xfrm>
            <a:off x="5292081" y="4967657"/>
            <a:ext cx="3600399" cy="954107"/>
          </a:xfrm>
          <a:prstGeom prst="rect">
            <a:avLst/>
          </a:prstGeom>
          <a:noFill/>
        </p:spPr>
        <p:txBody>
          <a:bodyPr wrap="square" rtlCol="0">
            <a:spAutoFit/>
          </a:bodyPr>
          <a:lstStyle/>
          <a:p>
            <a:pPr algn="ctr"/>
            <a:r>
              <a:rPr lang="fr-FR" sz="1400" i="1" dirty="0" smtClean="0">
                <a:solidFill>
                  <a:srgbClr val="002060"/>
                </a:solidFill>
              </a:rPr>
              <a:t>Reconstitution 3D d'un réseau synaptique</a:t>
            </a:r>
          </a:p>
          <a:p>
            <a:pPr algn="ctr"/>
            <a:r>
              <a:rPr lang="fr-FR" sz="1400" i="1" dirty="0" smtClean="0">
                <a:solidFill>
                  <a:srgbClr val="002060"/>
                </a:solidFill>
              </a:rPr>
              <a:t>(Extrait de </a:t>
            </a:r>
            <a:r>
              <a:rPr lang="fr-FR" sz="1400" i="1" dirty="0" err="1" smtClean="0">
                <a:solidFill>
                  <a:srgbClr val="002060"/>
                </a:solidFill>
              </a:rPr>
              <a:t>Holcomb</a:t>
            </a:r>
            <a:r>
              <a:rPr lang="fr-FR" sz="1400" i="1" dirty="0" smtClean="0">
                <a:solidFill>
                  <a:srgbClr val="002060"/>
                </a:solidFill>
              </a:rPr>
              <a:t> et al., </a:t>
            </a:r>
            <a:r>
              <a:rPr lang="en-US" sz="1400" i="1" dirty="0">
                <a:solidFill>
                  <a:srgbClr val="002060"/>
                </a:solidFill>
              </a:rPr>
              <a:t>Journal of </a:t>
            </a:r>
            <a:r>
              <a:rPr lang="en-US" sz="1400" i="1" dirty="0" smtClean="0">
                <a:solidFill>
                  <a:srgbClr val="002060"/>
                </a:solidFill>
              </a:rPr>
              <a:t>Neuroscience, 2013</a:t>
            </a:r>
            <a:r>
              <a:rPr lang="en-US" sz="1400" i="1" dirty="0">
                <a:solidFill>
                  <a:srgbClr val="002060"/>
                </a:solidFill>
              </a:rPr>
              <a:t>, 33 (32) </a:t>
            </a:r>
            <a:r>
              <a:rPr lang="en-US" sz="1400" i="1" dirty="0" smtClean="0">
                <a:solidFill>
                  <a:srgbClr val="002060"/>
                </a:solidFill>
              </a:rPr>
              <a:t>p. 12954-12969)</a:t>
            </a:r>
            <a:endParaRPr lang="fr-FR" sz="1400" i="1" dirty="0" smtClean="0">
              <a:solidFill>
                <a:srgbClr val="002060"/>
              </a:solidFill>
            </a:endParaRPr>
          </a:p>
          <a:p>
            <a:pPr marL="285750" indent="-285750">
              <a:buFont typeface="Wingdings" panose="05000000000000000000" pitchFamily="2" charset="2"/>
              <a:buChar char="ð"/>
            </a:pPr>
            <a:endParaRPr lang="fr-FR" sz="1400" i="1" dirty="0">
              <a:solidFill>
                <a:srgbClr val="00206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88840"/>
            <a:ext cx="2160000" cy="192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descr="D:\Documents\wille\Travail\GN-MEBA\2017-07 ecole ete bordeaux\donnees\3view -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2" y="188640"/>
            <a:ext cx="3024336" cy="4681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681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3060595"/>
            <a:ext cx="9144000" cy="707886"/>
          </a:xfrm>
          <a:prstGeom prst="rect">
            <a:avLst/>
          </a:prstGeom>
          <a:noFill/>
        </p:spPr>
        <p:txBody>
          <a:bodyPr wrap="square" rtlCol="0">
            <a:spAutoFit/>
          </a:bodyPr>
          <a:lstStyle/>
          <a:p>
            <a:pPr algn="ctr"/>
            <a:r>
              <a:rPr lang="fr-FR" sz="4000" i="1" dirty="0" smtClean="0">
                <a:solidFill>
                  <a:srgbClr val="002060"/>
                </a:solidFill>
                <a:effectLst>
                  <a:outerShdw blurRad="38100" dist="38100" dir="2700000" algn="tl">
                    <a:srgbClr val="000000">
                      <a:alpha val="43137"/>
                    </a:srgbClr>
                  </a:outerShdw>
                </a:effectLst>
              </a:rPr>
              <a:t>Pour conclure</a:t>
            </a:r>
          </a:p>
        </p:txBody>
      </p:sp>
    </p:spTree>
    <p:extLst>
      <p:ext uri="{BB962C8B-B14F-4D97-AF65-F5344CB8AC3E}">
        <p14:creationId xmlns:p14="http://schemas.microsoft.com/office/powerpoint/2010/main" val="12282054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2012089" cy="584775"/>
          </a:xfrm>
          <a:prstGeom prst="rect">
            <a:avLst/>
          </a:prstGeom>
          <a:noFill/>
        </p:spPr>
        <p:txBody>
          <a:bodyPr wrap="none" rtlCol="0">
            <a:spAutoFit/>
          </a:bodyPr>
          <a:lstStyle/>
          <a:p>
            <a:r>
              <a:rPr lang="fr-FR" sz="3200" b="1" i="1" dirty="0" smtClean="0">
                <a:solidFill>
                  <a:srgbClr val="0070C0"/>
                </a:solidFill>
              </a:rPr>
              <a:t>Conclusion</a:t>
            </a:r>
            <a:endParaRPr lang="fr-FR" sz="3200" b="1" i="1" dirty="0">
              <a:solidFill>
                <a:srgbClr val="0070C0"/>
              </a:solidFill>
            </a:endParaRPr>
          </a:p>
        </p:txBody>
      </p:sp>
      <p:sp>
        <p:nvSpPr>
          <p:cNvPr id="4" name="ZoneTexte 3"/>
          <p:cNvSpPr txBox="1"/>
          <p:nvPr/>
        </p:nvSpPr>
        <p:spPr>
          <a:xfrm>
            <a:off x="223462" y="718807"/>
            <a:ext cx="8669018" cy="3416320"/>
          </a:xfrm>
          <a:prstGeom prst="rect">
            <a:avLst/>
          </a:prstGeom>
          <a:noFill/>
        </p:spPr>
        <p:txBody>
          <a:bodyPr wrap="square" rtlCol="0">
            <a:spAutoFit/>
          </a:bodyPr>
          <a:lstStyle/>
          <a:p>
            <a:pPr algn="just"/>
            <a:r>
              <a:rPr lang="fr-FR" dirty="0" smtClean="0">
                <a:solidFill>
                  <a:srgbClr val="002060"/>
                </a:solidFill>
              </a:rPr>
              <a:t>Il est possible, dans un MEB, de faire bien des choses</a:t>
            </a:r>
          </a:p>
          <a:p>
            <a:pPr algn="just"/>
            <a:endParaRPr lang="fr-FR" dirty="0">
              <a:solidFill>
                <a:srgbClr val="002060"/>
              </a:solidFill>
            </a:endParaRPr>
          </a:p>
          <a:p>
            <a:pPr marL="285750" indent="-285750" algn="just">
              <a:buFont typeface="Arial" panose="020B0604020202020204" pitchFamily="34" charset="0"/>
              <a:buChar char="•"/>
            </a:pPr>
            <a:r>
              <a:rPr lang="fr-FR" dirty="0" smtClean="0">
                <a:solidFill>
                  <a:srgbClr val="002060"/>
                </a:solidFill>
              </a:rPr>
              <a:t>Des images SE et BSE, mais aussi en électrons transmis, en cathodoluminescence, en microscopie optiques, ou encore en AFM</a:t>
            </a:r>
          </a:p>
          <a:p>
            <a:pPr marL="285750" indent="-285750" algn="just">
              <a:buFont typeface="Arial" panose="020B0604020202020204" pitchFamily="34" charset="0"/>
              <a:buChar char="•"/>
            </a:pPr>
            <a:r>
              <a:rPr lang="fr-FR" dirty="0" smtClean="0">
                <a:solidFill>
                  <a:srgbClr val="002060"/>
                </a:solidFill>
              </a:rPr>
              <a:t>Des analyses et cartographies EDS, mais aussi micro-fluorescence X, Raman, TOF-SIMS</a:t>
            </a:r>
          </a:p>
          <a:p>
            <a:pPr marL="285750" indent="-285750" algn="just">
              <a:buFont typeface="Arial" panose="020B0604020202020204" pitchFamily="34" charset="0"/>
              <a:buChar char="•"/>
            </a:pPr>
            <a:r>
              <a:rPr lang="fr-FR" dirty="0" smtClean="0">
                <a:solidFill>
                  <a:srgbClr val="002060"/>
                </a:solidFill>
              </a:rPr>
              <a:t>Des reconstructions 3D FIB, mais aussi Raman, microtome</a:t>
            </a:r>
          </a:p>
          <a:p>
            <a:pPr marL="285750" indent="-285750" algn="just">
              <a:buFont typeface="Arial" panose="020B0604020202020204" pitchFamily="34" charset="0"/>
              <a:buChar char="•"/>
            </a:pPr>
            <a:endParaRPr lang="fr-FR" dirty="0" smtClean="0">
              <a:solidFill>
                <a:srgbClr val="002060"/>
              </a:solidFill>
            </a:endParaRPr>
          </a:p>
          <a:p>
            <a:pPr marL="285750" indent="-285750" algn="just">
              <a:buFont typeface="Arial" panose="020B0604020202020204" pitchFamily="34" charset="0"/>
              <a:buChar char="•"/>
            </a:pPr>
            <a:endParaRPr lang="fr-FR" dirty="0">
              <a:solidFill>
                <a:srgbClr val="002060"/>
              </a:solidFill>
            </a:endParaRPr>
          </a:p>
          <a:p>
            <a:pPr algn="just"/>
            <a:r>
              <a:rPr lang="fr-FR" dirty="0" smtClean="0">
                <a:solidFill>
                  <a:srgbClr val="002060"/>
                </a:solidFill>
              </a:rPr>
              <a:t>Il est également possible d'utiliser la chambre du MEB pour y réaliser </a:t>
            </a:r>
          </a:p>
          <a:p>
            <a:pPr algn="just"/>
            <a:endParaRPr lang="fr-FR" dirty="0">
              <a:solidFill>
                <a:srgbClr val="002060"/>
              </a:solidFill>
            </a:endParaRPr>
          </a:p>
          <a:p>
            <a:pPr marL="285750" indent="-285750" algn="just">
              <a:buFont typeface="Arial" panose="020B0604020202020204" pitchFamily="34" charset="0"/>
              <a:buChar char="•"/>
            </a:pPr>
            <a:r>
              <a:rPr lang="fr-FR" dirty="0" smtClean="0">
                <a:solidFill>
                  <a:srgbClr val="002060"/>
                </a:solidFill>
              </a:rPr>
              <a:t>des observations sur des échantillons refroidis ou chauffés, </a:t>
            </a:r>
          </a:p>
          <a:p>
            <a:pPr marL="285750" indent="-285750" algn="just">
              <a:buFont typeface="Arial" panose="020B0604020202020204" pitchFamily="34" charset="0"/>
              <a:buChar char="•"/>
            </a:pPr>
            <a:r>
              <a:rPr lang="fr-FR" dirty="0" smtClean="0">
                <a:solidFill>
                  <a:srgbClr val="002060"/>
                </a:solidFill>
              </a:rPr>
              <a:t>voire d'en faire une enceinte réactionnelle sous Température / Pression / Nature du gaz</a:t>
            </a:r>
            <a:endParaRPr lang="fr-FR" dirty="0">
              <a:solidFill>
                <a:srgbClr val="002060"/>
              </a:solidFill>
            </a:endParaRPr>
          </a:p>
        </p:txBody>
      </p:sp>
    </p:spTree>
    <p:extLst>
      <p:ext uri="{BB962C8B-B14F-4D97-AF65-F5344CB8AC3E}">
        <p14:creationId xmlns:p14="http://schemas.microsoft.com/office/powerpoint/2010/main" val="2335074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2808589" cy="584775"/>
          </a:xfrm>
          <a:prstGeom prst="rect">
            <a:avLst/>
          </a:prstGeom>
          <a:noFill/>
        </p:spPr>
        <p:txBody>
          <a:bodyPr wrap="none" rtlCol="0">
            <a:spAutoFit/>
          </a:bodyPr>
          <a:lstStyle/>
          <a:p>
            <a:r>
              <a:rPr lang="fr-FR" sz="3200" b="1" i="1" dirty="0" smtClean="0">
                <a:solidFill>
                  <a:srgbClr val="0070C0"/>
                </a:solidFill>
              </a:rPr>
              <a:t>Remerciements</a:t>
            </a:r>
            <a:endParaRPr lang="fr-FR" sz="3200" b="1" i="1" dirty="0">
              <a:solidFill>
                <a:srgbClr val="0070C0"/>
              </a:solidFill>
            </a:endParaRPr>
          </a:p>
        </p:txBody>
      </p:sp>
      <p:sp>
        <p:nvSpPr>
          <p:cNvPr id="4" name="ZoneTexte 3"/>
          <p:cNvSpPr txBox="1"/>
          <p:nvPr/>
        </p:nvSpPr>
        <p:spPr>
          <a:xfrm>
            <a:off x="201487" y="1340768"/>
            <a:ext cx="8669018" cy="1477328"/>
          </a:xfrm>
          <a:prstGeom prst="rect">
            <a:avLst/>
          </a:prstGeom>
          <a:noFill/>
        </p:spPr>
        <p:txBody>
          <a:bodyPr wrap="square" rtlCol="0">
            <a:spAutoFit/>
          </a:bodyPr>
          <a:lstStyle/>
          <a:p>
            <a:pPr algn="just"/>
            <a:r>
              <a:rPr lang="fr-FR" dirty="0" smtClean="0">
                <a:solidFill>
                  <a:srgbClr val="002060"/>
                </a:solidFill>
              </a:rPr>
              <a:t>David </a:t>
            </a:r>
            <a:r>
              <a:rPr lang="fr-FR" dirty="0" err="1" smtClean="0">
                <a:solidFill>
                  <a:srgbClr val="002060"/>
                </a:solidFill>
              </a:rPr>
              <a:t>Barresi</a:t>
            </a:r>
            <a:r>
              <a:rPr lang="fr-FR" dirty="0" smtClean="0">
                <a:solidFill>
                  <a:srgbClr val="002060"/>
                </a:solidFill>
              </a:rPr>
              <a:t> (Tescan), François Brisset (ICMMO - Orsay), Frédéric Charlot (CMTC - Grenoble INP), Rémi Chiron (retraité LSPM Villetaneuse), Ida Di Carlo (ISTO - Orléans), Fabrice Gaslain (Mines </a:t>
            </a:r>
            <a:r>
              <a:rPr lang="fr-FR" dirty="0" err="1" smtClean="0">
                <a:solidFill>
                  <a:srgbClr val="002060"/>
                </a:solidFill>
              </a:rPr>
              <a:t>Paristech</a:t>
            </a:r>
            <a:r>
              <a:rPr lang="fr-FR" dirty="0" smtClean="0">
                <a:solidFill>
                  <a:srgbClr val="002060"/>
                </a:solidFill>
              </a:rPr>
              <a:t>), Philippe </a:t>
            </a:r>
            <a:r>
              <a:rPr lang="fr-FR" dirty="0" err="1" smtClean="0">
                <a:solidFill>
                  <a:srgbClr val="002060"/>
                </a:solidFill>
              </a:rPr>
              <a:t>Lasson</a:t>
            </a:r>
            <a:r>
              <a:rPr lang="fr-FR" dirty="0" smtClean="0">
                <a:solidFill>
                  <a:srgbClr val="002060"/>
                </a:solidFill>
              </a:rPr>
              <a:t> (Synergie4), Catherine Lerouge (BRGM - </a:t>
            </a:r>
            <a:r>
              <a:rPr lang="fr-FR" dirty="0" err="1" smtClean="0">
                <a:solidFill>
                  <a:srgbClr val="002060"/>
                </a:solidFill>
              </a:rPr>
              <a:t>Orleans</a:t>
            </a:r>
            <a:r>
              <a:rPr lang="fr-FR" dirty="0" smtClean="0">
                <a:solidFill>
                  <a:srgbClr val="002060"/>
                </a:solidFill>
              </a:rPr>
              <a:t>), Nicolas Maubec (BRGM - Orléans), Caroline Michel (BRGM - Orléans), Renaud Podor (ICSM - Marcoule), Annie Richard (CME - Université d'Orléans), Ute Schmidt (</a:t>
            </a:r>
            <a:r>
              <a:rPr lang="fr-FR" dirty="0" err="1" smtClean="0">
                <a:solidFill>
                  <a:srgbClr val="002060"/>
                </a:solidFill>
              </a:rPr>
              <a:t>WITec</a:t>
            </a:r>
            <a:r>
              <a:rPr lang="fr-FR" dirty="0" smtClean="0">
                <a:solidFill>
                  <a:srgbClr val="002060"/>
                </a:solidFill>
              </a:rPr>
              <a:t>),   </a:t>
            </a:r>
            <a:endParaRPr lang="fr-FR" dirty="0">
              <a:solidFill>
                <a:srgbClr val="002060"/>
              </a:solidFill>
            </a:endParaRPr>
          </a:p>
        </p:txBody>
      </p:sp>
      <p:sp>
        <p:nvSpPr>
          <p:cNvPr id="3" name="Rectangle 2"/>
          <p:cNvSpPr/>
          <p:nvPr/>
        </p:nvSpPr>
        <p:spPr>
          <a:xfrm>
            <a:off x="179512" y="548680"/>
            <a:ext cx="8712968" cy="646331"/>
          </a:xfrm>
          <a:prstGeom prst="rect">
            <a:avLst/>
          </a:prstGeom>
        </p:spPr>
        <p:txBody>
          <a:bodyPr wrap="square">
            <a:spAutoFit/>
          </a:bodyPr>
          <a:lstStyle/>
          <a:p>
            <a:pPr algn="just">
              <a:defRPr/>
            </a:pPr>
            <a:r>
              <a:rPr lang="fr-FR" dirty="0">
                <a:solidFill>
                  <a:srgbClr val="002060"/>
                </a:solidFill>
              </a:rPr>
              <a:t>Remerciements pour leur aide, la fourniture d'exemples et de documents, leur avis, leur relecture...</a:t>
            </a:r>
          </a:p>
        </p:txBody>
      </p:sp>
    </p:spTree>
    <p:extLst>
      <p:ext uri="{BB962C8B-B14F-4D97-AF65-F5344CB8AC3E}">
        <p14:creationId xmlns:p14="http://schemas.microsoft.com/office/powerpoint/2010/main" val="18666384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ocuments\wille\Travail\MEB\exemples MEB\diatomee 01.tif"/>
          <p:cNvPicPr>
            <a:picLocks noChangeAspect="1" noChangeArrowheads="1"/>
          </p:cNvPicPr>
          <p:nvPr/>
        </p:nvPicPr>
        <p:blipFill rotWithShape="1">
          <a:blip r:embed="rId2">
            <a:extLst>
              <a:ext uri="{28A0092B-C50C-407E-A947-70E740481C1C}">
                <a14:useLocalDpi xmlns:a14="http://schemas.microsoft.com/office/drawing/2010/main" val="0"/>
              </a:ext>
            </a:extLst>
          </a:blip>
          <a:srcRect t="6422" b="13432"/>
          <a:stretch/>
        </p:blipFill>
        <p:spPr bwMode="auto">
          <a:xfrm>
            <a:off x="-36513" y="0"/>
            <a:ext cx="9180000" cy="63813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1107996"/>
          </a:xfrm>
          <a:prstGeom prst="rect">
            <a:avLst/>
          </a:prstGeom>
          <a:noFill/>
          <a:effectLst/>
        </p:spPr>
        <p:txBody>
          <a:bodyPr wrap="squar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fr-FR" sz="6600" b="1" cap="none" spc="0" dirty="0" smtClean="0">
                <a:solidFill>
                  <a:schemeClr val="accent4">
                    <a:lumMod val="40000"/>
                    <a:lumOff val="60000"/>
                  </a:schemeClr>
                </a:solidFill>
                <a:effectLst>
                  <a:outerShdw blurRad="50800" dist="38100" algn="l" rotWithShape="0">
                    <a:prstClr val="black">
                      <a:alpha val="40000"/>
                    </a:prstClr>
                  </a:outerShdw>
                  <a:reflection blurRad="6350" stA="55000" endA="300" endPos="45500" dir="5400000" sy="-100000" algn="bl" rotWithShape="0"/>
                </a:effectLst>
              </a:rPr>
              <a:t>Avez-vous des questions?</a:t>
            </a:r>
            <a:endParaRPr lang="fr-FR" sz="6600" b="1" cap="none" spc="0" dirty="0">
              <a:solidFill>
                <a:schemeClr val="accent4">
                  <a:lumMod val="40000"/>
                  <a:lumOff val="60000"/>
                </a:schemeClr>
              </a:solidFill>
              <a:effectLst>
                <a:outerShdw blurRad="50800" dist="38100" algn="l" rotWithShape="0">
                  <a:prstClr val="black">
                    <a:alpha val="40000"/>
                  </a:prstClr>
                </a:outerShdw>
                <a:reflection blurRad="6350" stA="55000" endA="300" endPos="45500" dir="5400000" sy="-100000" algn="bl" rotWithShape="0"/>
              </a:effectLst>
            </a:endParaRPr>
          </a:p>
        </p:txBody>
      </p:sp>
      <p:sp>
        <p:nvSpPr>
          <p:cNvPr id="2" name="ZoneTexte 1"/>
          <p:cNvSpPr txBox="1"/>
          <p:nvPr/>
        </p:nvSpPr>
        <p:spPr>
          <a:xfrm>
            <a:off x="6075537" y="5445224"/>
            <a:ext cx="3039165" cy="923330"/>
          </a:xfrm>
          <a:prstGeom prst="rect">
            <a:avLst/>
          </a:prstGeom>
          <a:noFill/>
        </p:spPr>
        <p:txBody>
          <a:bodyPr wrap="none" rtlCol="0">
            <a:spAutoFit/>
          </a:bodyPr>
          <a:lstStyle/>
          <a:p>
            <a:pPr algn="ctr"/>
            <a:r>
              <a:rPr lang="fr-FR" i="1" dirty="0" smtClean="0">
                <a:solidFill>
                  <a:schemeClr val="bg1">
                    <a:lumMod val="65000"/>
                  </a:schemeClr>
                </a:solidFill>
                <a:effectLst>
                  <a:outerShdw blurRad="38100" dist="38100" dir="2700000" algn="tl">
                    <a:srgbClr val="000000">
                      <a:alpha val="43137"/>
                    </a:srgbClr>
                  </a:outerShdw>
                </a:effectLst>
              </a:rPr>
              <a:t>Diatomée dans un sédiment</a:t>
            </a:r>
          </a:p>
          <a:p>
            <a:pPr algn="ctr"/>
            <a:r>
              <a:rPr lang="fr-FR" i="1" dirty="0" smtClean="0">
                <a:solidFill>
                  <a:schemeClr val="bg1">
                    <a:lumMod val="65000"/>
                  </a:schemeClr>
                </a:solidFill>
                <a:effectLst>
                  <a:outerShdw blurRad="38100" dist="38100" dir="2700000" algn="tl">
                    <a:srgbClr val="000000">
                      <a:alpha val="43137"/>
                    </a:srgbClr>
                  </a:outerShdw>
                </a:effectLst>
              </a:rPr>
              <a:t>Observation en cryo-MEB</a:t>
            </a:r>
          </a:p>
          <a:p>
            <a:pPr algn="ctr"/>
            <a:r>
              <a:rPr lang="fr-FR" i="1" dirty="0" smtClean="0">
                <a:solidFill>
                  <a:schemeClr val="bg1">
                    <a:lumMod val="65000"/>
                  </a:schemeClr>
                </a:solidFill>
                <a:effectLst>
                  <a:outerShdw blurRad="38100" dist="38100" dir="2700000" algn="tl">
                    <a:srgbClr val="000000">
                      <a:alpha val="43137"/>
                    </a:srgbClr>
                  </a:outerShdw>
                </a:effectLst>
              </a:rPr>
              <a:t>(G. Wille / N. Maubec - BRGM)</a:t>
            </a:r>
            <a:endParaRPr lang="fr-FR" i="1" dirty="0">
              <a:solidFill>
                <a:schemeClr val="bg1">
                  <a:lumMod val="6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86794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317318" cy="584775"/>
          </a:xfrm>
          <a:prstGeom prst="rect">
            <a:avLst/>
          </a:prstGeom>
          <a:noFill/>
        </p:spPr>
        <p:txBody>
          <a:bodyPr wrap="none" rtlCol="0">
            <a:spAutoFit/>
          </a:bodyPr>
          <a:lstStyle/>
          <a:p>
            <a:r>
              <a:rPr lang="fr-FR" sz="3200" b="1" i="1" dirty="0" smtClean="0">
                <a:solidFill>
                  <a:srgbClr val="0070C0"/>
                </a:solidFill>
              </a:rPr>
              <a:t>STEM dans le MEB</a:t>
            </a:r>
            <a:endParaRPr lang="fr-FR" sz="3200" b="1" i="1" dirty="0">
              <a:solidFill>
                <a:srgbClr val="0070C0"/>
              </a:solidFill>
            </a:endParaRPr>
          </a:p>
        </p:txBody>
      </p:sp>
      <p:sp>
        <p:nvSpPr>
          <p:cNvPr id="4" name="ZoneTexte 3"/>
          <p:cNvSpPr txBox="1"/>
          <p:nvPr/>
        </p:nvSpPr>
        <p:spPr>
          <a:xfrm>
            <a:off x="223462" y="718807"/>
            <a:ext cx="3625868" cy="1754326"/>
          </a:xfrm>
          <a:prstGeom prst="rect">
            <a:avLst/>
          </a:prstGeom>
          <a:noFill/>
        </p:spPr>
        <p:txBody>
          <a:bodyPr wrap="square" rtlCol="0">
            <a:spAutoFit/>
          </a:bodyPr>
          <a:lstStyle/>
          <a:p>
            <a:pPr algn="just"/>
            <a:r>
              <a:rPr lang="fr-FR" dirty="0">
                <a:solidFill>
                  <a:srgbClr val="002060"/>
                </a:solidFill>
              </a:rPr>
              <a:t>Lorsque le faisceau d’électrons traverse un échantillon mince ou une réplique, il subit des interactions plus ou moins fortes avec les atomes de la matière, formant ainsi un faisceau direct et un faisceau diffusé</a:t>
            </a:r>
          </a:p>
        </p:txBody>
      </p:sp>
      <p:sp>
        <p:nvSpPr>
          <p:cNvPr id="5" name="ZoneTexte 1"/>
          <p:cNvSpPr txBox="1">
            <a:spLocks noChangeArrowheads="1"/>
          </p:cNvSpPr>
          <p:nvPr/>
        </p:nvSpPr>
        <p:spPr bwMode="auto">
          <a:xfrm>
            <a:off x="368710" y="6001543"/>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Principe du détecteur STEM</a:t>
            </a:r>
            <a:endParaRPr lang="fr-FR" sz="1400" i="1" dirty="0">
              <a:solidFill>
                <a:srgbClr val="002060"/>
              </a:solidFill>
              <a:latin typeface="+mn-lt"/>
            </a:endParaRPr>
          </a:p>
        </p:txBody>
      </p:sp>
      <p:sp>
        <p:nvSpPr>
          <p:cNvPr id="7" name="ZoneTexte 6"/>
          <p:cNvSpPr txBox="1"/>
          <p:nvPr/>
        </p:nvSpPr>
        <p:spPr>
          <a:xfrm>
            <a:off x="4195999" y="4581128"/>
            <a:ext cx="4950683" cy="1600438"/>
          </a:xfrm>
          <a:prstGeom prst="rect">
            <a:avLst/>
          </a:prstGeom>
          <a:noFill/>
        </p:spPr>
        <p:txBody>
          <a:bodyPr wrap="square" rtlCol="0">
            <a:spAutoFit/>
          </a:bodyPr>
          <a:lstStyle/>
          <a:p>
            <a:pPr algn="ctr"/>
            <a:r>
              <a:rPr lang="fr-FR" sz="1400" i="1" dirty="0" smtClean="0">
                <a:solidFill>
                  <a:srgbClr val="002060"/>
                </a:solidFill>
              </a:rPr>
              <a:t>Comparaison images STEM et SEM sur une coupe biologique</a:t>
            </a:r>
          </a:p>
          <a:p>
            <a:pPr algn="ctr"/>
            <a:r>
              <a:rPr lang="fr-FR" sz="1400" i="1" dirty="0">
                <a:solidFill>
                  <a:srgbClr val="002060"/>
                </a:solidFill>
              </a:rPr>
              <a:t>a</a:t>
            </a:r>
            <a:r>
              <a:rPr lang="fr-FR" sz="1400" i="1" dirty="0" smtClean="0">
                <a:solidFill>
                  <a:srgbClr val="002060"/>
                </a:solidFill>
              </a:rPr>
              <a:t>) STEM BF (faisceau direct)</a:t>
            </a:r>
          </a:p>
          <a:p>
            <a:pPr algn="ctr"/>
            <a:r>
              <a:rPr lang="fr-FR" sz="1400" i="1" dirty="0" smtClean="0">
                <a:solidFill>
                  <a:srgbClr val="002060"/>
                </a:solidFill>
              </a:rPr>
              <a:t>b) STEM DF (faisceau diffusé/diffracté)</a:t>
            </a:r>
          </a:p>
          <a:p>
            <a:pPr algn="ctr"/>
            <a:r>
              <a:rPr lang="fr-FR" sz="1400" i="1" dirty="0" smtClean="0">
                <a:solidFill>
                  <a:srgbClr val="002060"/>
                </a:solidFill>
              </a:rPr>
              <a:t>c) BSE</a:t>
            </a:r>
          </a:p>
          <a:p>
            <a:pPr algn="ctr"/>
            <a:r>
              <a:rPr lang="fr-FR" sz="1400" i="1" dirty="0" smtClean="0">
                <a:solidFill>
                  <a:srgbClr val="002060"/>
                </a:solidFill>
              </a:rPr>
              <a:t>d) SE</a:t>
            </a:r>
          </a:p>
          <a:p>
            <a:pPr algn="ctr"/>
            <a:endParaRPr lang="fr-FR" sz="1400" i="1" dirty="0" smtClean="0">
              <a:solidFill>
                <a:srgbClr val="002060"/>
              </a:solidFill>
            </a:endParaRPr>
          </a:p>
          <a:p>
            <a:pPr marL="285750" indent="-285750">
              <a:buFont typeface="Wingdings" panose="05000000000000000000" pitchFamily="2" charset="2"/>
              <a:buChar char="ð"/>
            </a:pPr>
            <a:endParaRPr lang="fr-FR" sz="1400" i="1" dirty="0">
              <a:solidFill>
                <a:srgbClr val="002060"/>
              </a:solidFill>
            </a:endParaRPr>
          </a:p>
        </p:txBody>
      </p:sp>
      <p:sp>
        <p:nvSpPr>
          <p:cNvPr id="6" name="Organigramme : Fusion 5"/>
          <p:cNvSpPr/>
          <p:nvPr/>
        </p:nvSpPr>
        <p:spPr>
          <a:xfrm>
            <a:off x="1187624" y="3239409"/>
            <a:ext cx="980388" cy="1131216"/>
          </a:xfrm>
          <a:prstGeom prst="flowChartMerge">
            <a:avLst/>
          </a:prstGeom>
          <a:gradFill flip="none" rotWithShape="1">
            <a:gsLst>
              <a:gs pos="0">
                <a:schemeClr val="accent6"/>
              </a:gs>
              <a:gs pos="50000">
                <a:schemeClr val="accent6">
                  <a:lumMod val="40000"/>
                  <a:lumOff val="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7"/>
          <p:cNvCxnSpPr/>
          <p:nvPr/>
        </p:nvCxnSpPr>
        <p:spPr>
          <a:xfrm>
            <a:off x="957818" y="4389479"/>
            <a:ext cx="14400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rganigramme : Fusion 8"/>
          <p:cNvSpPr/>
          <p:nvPr/>
        </p:nvSpPr>
        <p:spPr>
          <a:xfrm flipV="1">
            <a:off x="1495924" y="4400477"/>
            <a:ext cx="356647" cy="1131216"/>
          </a:xfrm>
          <a:prstGeom prst="flowChartMerge">
            <a:avLst/>
          </a:prstGeom>
          <a:gradFill flip="none" rotWithShape="1">
            <a:gsLst>
              <a:gs pos="0">
                <a:schemeClr val="accent6"/>
              </a:gs>
              <a:gs pos="50000">
                <a:schemeClr val="accent6">
                  <a:lumMod val="40000"/>
                  <a:lumOff val="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465715" y="5473561"/>
            <a:ext cx="405353" cy="13197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Fusion 10"/>
          <p:cNvSpPr/>
          <p:nvPr/>
        </p:nvSpPr>
        <p:spPr>
          <a:xfrm rot="1440000" flipV="1">
            <a:off x="1197980" y="4341440"/>
            <a:ext cx="460770" cy="1131216"/>
          </a:xfrm>
          <a:prstGeom prst="flowChartMerge">
            <a:avLst/>
          </a:prstGeom>
          <a:gradFill flip="none" rotWithShape="1">
            <a:gsLst>
              <a:gs pos="0">
                <a:schemeClr val="tx2">
                  <a:lumMod val="60000"/>
                  <a:lumOff val="40000"/>
                </a:schemeClr>
              </a:gs>
              <a:gs pos="50000">
                <a:schemeClr val="tx2">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rganigramme : Fusion 11"/>
          <p:cNvSpPr/>
          <p:nvPr/>
        </p:nvSpPr>
        <p:spPr>
          <a:xfrm rot="-1440000" flipV="1">
            <a:off x="1689745" y="4371292"/>
            <a:ext cx="460770" cy="1131216"/>
          </a:xfrm>
          <a:prstGeom prst="flowChartMerge">
            <a:avLst/>
          </a:prstGeom>
          <a:gradFill flip="none" rotWithShape="1">
            <a:gsLst>
              <a:gs pos="0">
                <a:schemeClr val="tx2">
                  <a:lumMod val="60000"/>
                  <a:lumOff val="40000"/>
                </a:schemeClr>
              </a:gs>
              <a:gs pos="50000">
                <a:schemeClr val="tx2">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015951" y="5343156"/>
            <a:ext cx="405353" cy="131976"/>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03641" y="5325874"/>
            <a:ext cx="405353" cy="131976"/>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995526" y="5479060"/>
            <a:ext cx="433132" cy="369332"/>
          </a:xfrm>
          <a:prstGeom prst="rect">
            <a:avLst/>
          </a:prstGeom>
          <a:noFill/>
        </p:spPr>
        <p:txBody>
          <a:bodyPr wrap="none" rtlCol="0">
            <a:spAutoFit/>
          </a:bodyPr>
          <a:lstStyle/>
          <a:p>
            <a:r>
              <a:rPr lang="fr-FR" b="1" dirty="0" smtClean="0">
                <a:solidFill>
                  <a:schemeClr val="tx2">
                    <a:lumMod val="60000"/>
                    <a:lumOff val="40000"/>
                  </a:schemeClr>
                </a:solidFill>
              </a:rPr>
              <a:t>DF</a:t>
            </a:r>
            <a:endParaRPr lang="fr-FR" b="1" dirty="0">
              <a:solidFill>
                <a:schemeClr val="tx2">
                  <a:lumMod val="60000"/>
                  <a:lumOff val="40000"/>
                </a:schemeClr>
              </a:solidFill>
            </a:endParaRPr>
          </a:p>
        </p:txBody>
      </p:sp>
      <p:sp>
        <p:nvSpPr>
          <p:cNvPr id="16" name="ZoneTexte 15"/>
          <p:cNvSpPr txBox="1"/>
          <p:nvPr/>
        </p:nvSpPr>
        <p:spPr>
          <a:xfrm>
            <a:off x="1902070" y="5479060"/>
            <a:ext cx="433132" cy="369332"/>
          </a:xfrm>
          <a:prstGeom prst="rect">
            <a:avLst/>
          </a:prstGeom>
          <a:noFill/>
        </p:spPr>
        <p:txBody>
          <a:bodyPr wrap="none" rtlCol="0">
            <a:spAutoFit/>
          </a:bodyPr>
          <a:lstStyle/>
          <a:p>
            <a:r>
              <a:rPr lang="fr-FR" b="1" dirty="0" smtClean="0">
                <a:solidFill>
                  <a:schemeClr val="tx2">
                    <a:lumMod val="60000"/>
                    <a:lumOff val="40000"/>
                  </a:schemeClr>
                </a:solidFill>
              </a:rPr>
              <a:t>DF</a:t>
            </a:r>
            <a:endParaRPr lang="fr-FR" b="1" dirty="0">
              <a:solidFill>
                <a:schemeClr val="tx2">
                  <a:lumMod val="60000"/>
                  <a:lumOff val="40000"/>
                </a:schemeClr>
              </a:solidFill>
            </a:endParaRPr>
          </a:p>
        </p:txBody>
      </p:sp>
      <p:sp>
        <p:nvSpPr>
          <p:cNvPr id="17" name="ZoneTexte 16"/>
          <p:cNvSpPr txBox="1"/>
          <p:nvPr/>
        </p:nvSpPr>
        <p:spPr>
          <a:xfrm>
            <a:off x="1459010" y="5635389"/>
            <a:ext cx="433132" cy="369332"/>
          </a:xfrm>
          <a:prstGeom prst="rect">
            <a:avLst/>
          </a:prstGeom>
          <a:noFill/>
        </p:spPr>
        <p:txBody>
          <a:bodyPr wrap="none" rtlCol="0">
            <a:spAutoFit/>
          </a:bodyPr>
          <a:lstStyle/>
          <a:p>
            <a:r>
              <a:rPr lang="fr-FR" b="1" dirty="0" smtClean="0">
                <a:solidFill>
                  <a:schemeClr val="accent6">
                    <a:lumMod val="75000"/>
                  </a:schemeClr>
                </a:solidFill>
              </a:rPr>
              <a:t>BF</a:t>
            </a:r>
            <a:endParaRPr lang="fr-FR" b="1" dirty="0">
              <a:solidFill>
                <a:schemeClr val="accent6">
                  <a:lumMod val="75000"/>
                </a:schemeClr>
              </a:solidFill>
            </a:endParaRPr>
          </a:p>
        </p:txBody>
      </p:sp>
      <p:sp>
        <p:nvSpPr>
          <p:cNvPr id="18" name="ZoneTexte 17"/>
          <p:cNvSpPr txBox="1"/>
          <p:nvPr/>
        </p:nvSpPr>
        <p:spPr>
          <a:xfrm>
            <a:off x="1504573" y="2937751"/>
            <a:ext cx="401072" cy="461665"/>
          </a:xfrm>
          <a:prstGeom prst="rect">
            <a:avLst/>
          </a:prstGeom>
          <a:noFill/>
        </p:spPr>
        <p:txBody>
          <a:bodyPr wrap="none" rtlCol="0">
            <a:spAutoFit/>
          </a:bodyPr>
          <a:lstStyle/>
          <a:p>
            <a:r>
              <a:rPr lang="fr-FR" sz="2400" b="1" i="1" dirty="0" smtClean="0"/>
              <a:t>e</a:t>
            </a:r>
            <a:r>
              <a:rPr lang="fr-FR" sz="2400" b="1" i="1" baseline="30000" dirty="0" smtClean="0"/>
              <a:t>-</a:t>
            </a:r>
            <a:endParaRPr lang="fr-FR" sz="2400" b="1" i="1" baseline="30000" dirty="0"/>
          </a:p>
        </p:txBody>
      </p:sp>
      <p:sp>
        <p:nvSpPr>
          <p:cNvPr id="19" name="ZoneTexte 18"/>
          <p:cNvSpPr txBox="1"/>
          <p:nvPr/>
        </p:nvSpPr>
        <p:spPr>
          <a:xfrm>
            <a:off x="2157068" y="4031497"/>
            <a:ext cx="1248547" cy="646331"/>
          </a:xfrm>
          <a:prstGeom prst="rect">
            <a:avLst/>
          </a:prstGeom>
          <a:noFill/>
        </p:spPr>
        <p:txBody>
          <a:bodyPr wrap="none" rtlCol="0">
            <a:spAutoFit/>
          </a:bodyPr>
          <a:lstStyle/>
          <a:p>
            <a:pPr algn="ctr"/>
            <a:r>
              <a:rPr lang="fr-FR" b="1" i="1" dirty="0" smtClean="0"/>
              <a:t>Échantillon</a:t>
            </a:r>
          </a:p>
          <a:p>
            <a:pPr algn="ctr"/>
            <a:r>
              <a:rPr lang="fr-FR" b="1" i="1" dirty="0" smtClean="0"/>
              <a:t> mince</a:t>
            </a:r>
            <a:endParaRPr lang="fr-FR" b="1" i="1" dirty="0"/>
          </a:p>
        </p:txBody>
      </p:sp>
      <p:pic>
        <p:nvPicPr>
          <p:cNvPr id="1026" name="Picture 2" descr="D:\Documents\wille\Travail\congrès - publications - review\publis BRGM\2016\article biomeb suite EMAS\resoumission MandM\figures\figure 7.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476672"/>
            <a:ext cx="4913150" cy="3973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318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317318" cy="584775"/>
          </a:xfrm>
          <a:prstGeom prst="rect">
            <a:avLst/>
          </a:prstGeom>
          <a:noFill/>
        </p:spPr>
        <p:txBody>
          <a:bodyPr wrap="none" rtlCol="0">
            <a:spAutoFit/>
          </a:bodyPr>
          <a:lstStyle/>
          <a:p>
            <a:r>
              <a:rPr lang="fr-FR" sz="3200" b="1" i="1" dirty="0" smtClean="0">
                <a:solidFill>
                  <a:srgbClr val="0070C0"/>
                </a:solidFill>
              </a:rPr>
              <a:t>STEM dans le MEB</a:t>
            </a:r>
            <a:endParaRPr lang="fr-FR" sz="3200" b="1" i="1" dirty="0">
              <a:solidFill>
                <a:srgbClr val="0070C0"/>
              </a:solidFill>
            </a:endParaRPr>
          </a:p>
        </p:txBody>
      </p:sp>
      <p:sp>
        <p:nvSpPr>
          <p:cNvPr id="4" name="ZoneTexte 3"/>
          <p:cNvSpPr txBox="1"/>
          <p:nvPr/>
        </p:nvSpPr>
        <p:spPr>
          <a:xfrm>
            <a:off x="223462" y="718807"/>
            <a:ext cx="3625868" cy="2308324"/>
          </a:xfrm>
          <a:prstGeom prst="rect">
            <a:avLst/>
          </a:prstGeom>
          <a:noFill/>
        </p:spPr>
        <p:txBody>
          <a:bodyPr wrap="square" rtlCol="0">
            <a:spAutoFit/>
          </a:bodyPr>
          <a:lstStyle/>
          <a:p>
            <a:pPr algn="just"/>
            <a:r>
              <a:rPr lang="fr-FR" dirty="0" smtClean="0">
                <a:solidFill>
                  <a:srgbClr val="002060"/>
                </a:solidFill>
              </a:rPr>
              <a:t>Deux types de montages sont proposés par les constructeurs:</a:t>
            </a:r>
          </a:p>
          <a:p>
            <a:pPr algn="just"/>
            <a:endParaRPr lang="fr-FR" dirty="0" smtClean="0">
              <a:solidFill>
                <a:srgbClr val="002060"/>
              </a:solidFill>
            </a:endParaRPr>
          </a:p>
          <a:p>
            <a:pPr marL="285750" indent="-285750" algn="just">
              <a:buFont typeface="Arial" panose="020B0604020202020204" pitchFamily="34" charset="0"/>
              <a:buChar char="•"/>
            </a:pPr>
            <a:r>
              <a:rPr lang="fr-FR" dirty="0" smtClean="0">
                <a:solidFill>
                  <a:srgbClr val="002060"/>
                </a:solidFill>
              </a:rPr>
              <a:t>porte-grille fixé </a:t>
            </a:r>
            <a:r>
              <a:rPr lang="fr-FR" dirty="0">
                <a:solidFill>
                  <a:srgbClr val="002060"/>
                </a:solidFill>
              </a:rPr>
              <a:t>au dessus du </a:t>
            </a:r>
            <a:r>
              <a:rPr lang="fr-FR" dirty="0" smtClean="0">
                <a:solidFill>
                  <a:srgbClr val="002060"/>
                </a:solidFill>
              </a:rPr>
              <a:t>détecteur</a:t>
            </a:r>
          </a:p>
          <a:p>
            <a:pPr marL="285750" indent="-285750" algn="just">
              <a:buFont typeface="Arial" panose="020B0604020202020204" pitchFamily="34" charset="0"/>
              <a:buChar char="•"/>
            </a:pPr>
            <a:r>
              <a:rPr lang="fr-FR" dirty="0" smtClean="0">
                <a:solidFill>
                  <a:srgbClr val="002060"/>
                </a:solidFill>
              </a:rPr>
              <a:t>Porte-grille désolidarisé </a:t>
            </a:r>
            <a:r>
              <a:rPr lang="fr-FR" dirty="0">
                <a:solidFill>
                  <a:srgbClr val="002060"/>
                </a:solidFill>
              </a:rPr>
              <a:t>du </a:t>
            </a:r>
            <a:r>
              <a:rPr lang="fr-FR" dirty="0" smtClean="0">
                <a:solidFill>
                  <a:srgbClr val="002060"/>
                </a:solidFill>
              </a:rPr>
              <a:t>détecteur </a:t>
            </a:r>
            <a:r>
              <a:rPr lang="fr-FR" dirty="0">
                <a:solidFill>
                  <a:srgbClr val="002060"/>
                </a:solidFill>
              </a:rPr>
              <a:t>STEM </a:t>
            </a:r>
            <a:r>
              <a:rPr lang="fr-FR" dirty="0" smtClean="0">
                <a:solidFill>
                  <a:srgbClr val="002060"/>
                </a:solidFill>
              </a:rPr>
              <a:t>(rétractable, se glisse </a:t>
            </a:r>
            <a:r>
              <a:rPr lang="fr-FR" dirty="0">
                <a:solidFill>
                  <a:srgbClr val="002060"/>
                </a:solidFill>
              </a:rPr>
              <a:t>sous le </a:t>
            </a:r>
            <a:r>
              <a:rPr lang="fr-FR" dirty="0" smtClean="0">
                <a:solidFill>
                  <a:srgbClr val="002060"/>
                </a:solidFill>
              </a:rPr>
              <a:t>porte-grille)</a:t>
            </a:r>
            <a:endParaRPr lang="fr-FR" dirty="0">
              <a:solidFill>
                <a:srgbClr val="002060"/>
              </a:solidFill>
            </a:endParaRPr>
          </a:p>
        </p:txBody>
      </p:sp>
      <p:sp>
        <p:nvSpPr>
          <p:cNvPr id="5" name="ZoneTexte 1"/>
          <p:cNvSpPr txBox="1">
            <a:spLocks noChangeArrowheads="1"/>
          </p:cNvSpPr>
          <p:nvPr/>
        </p:nvSpPr>
        <p:spPr bwMode="auto">
          <a:xfrm>
            <a:off x="368710" y="6001543"/>
            <a:ext cx="28759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Principe du détecteur STEM</a:t>
            </a:r>
            <a:endParaRPr lang="fr-FR" sz="1400" i="1" dirty="0">
              <a:solidFill>
                <a:srgbClr val="002060"/>
              </a:solidFill>
              <a:latin typeface="+mn-lt"/>
            </a:endParaRPr>
          </a:p>
        </p:txBody>
      </p:sp>
      <p:sp>
        <p:nvSpPr>
          <p:cNvPr id="7" name="ZoneTexte 6"/>
          <p:cNvSpPr txBox="1"/>
          <p:nvPr/>
        </p:nvSpPr>
        <p:spPr>
          <a:xfrm>
            <a:off x="4183175" y="5517232"/>
            <a:ext cx="4950683" cy="738664"/>
          </a:xfrm>
          <a:prstGeom prst="rect">
            <a:avLst/>
          </a:prstGeom>
          <a:noFill/>
        </p:spPr>
        <p:txBody>
          <a:bodyPr wrap="square" rtlCol="0">
            <a:spAutoFit/>
          </a:bodyPr>
          <a:lstStyle/>
          <a:p>
            <a:pPr algn="ctr"/>
            <a:r>
              <a:rPr lang="fr-FR" sz="1400" i="1" dirty="0" smtClean="0">
                <a:solidFill>
                  <a:srgbClr val="002060"/>
                </a:solidFill>
              </a:rPr>
              <a:t>Exemples de détecteurs STEM pour MEB</a:t>
            </a:r>
          </a:p>
          <a:p>
            <a:pPr algn="ctr"/>
            <a:r>
              <a:rPr lang="fr-FR" sz="1400" i="1" dirty="0" smtClean="0">
                <a:solidFill>
                  <a:srgbClr val="002060"/>
                </a:solidFill>
              </a:rPr>
              <a:t>a) détecteur STEM avec porte-grille intégré</a:t>
            </a:r>
          </a:p>
          <a:p>
            <a:pPr algn="ctr"/>
            <a:r>
              <a:rPr lang="fr-FR" sz="1400" i="1" dirty="0" smtClean="0">
                <a:solidFill>
                  <a:srgbClr val="002060"/>
                </a:solidFill>
              </a:rPr>
              <a:t>b) détecteur STEM rétractable et porte-grille indépendant</a:t>
            </a:r>
            <a:endParaRPr lang="fr-FR" sz="1400" i="1" dirty="0">
              <a:solidFill>
                <a:srgbClr val="002060"/>
              </a:solidFill>
            </a:endParaRPr>
          </a:p>
        </p:txBody>
      </p:sp>
      <p:sp>
        <p:nvSpPr>
          <p:cNvPr id="6" name="Organigramme : Fusion 5"/>
          <p:cNvSpPr/>
          <p:nvPr/>
        </p:nvSpPr>
        <p:spPr>
          <a:xfrm>
            <a:off x="1187624" y="3239409"/>
            <a:ext cx="980388" cy="1131216"/>
          </a:xfrm>
          <a:prstGeom prst="flowChartMerge">
            <a:avLst/>
          </a:prstGeom>
          <a:gradFill flip="none" rotWithShape="1">
            <a:gsLst>
              <a:gs pos="0">
                <a:schemeClr val="accent6"/>
              </a:gs>
              <a:gs pos="50000">
                <a:schemeClr val="accent6">
                  <a:lumMod val="40000"/>
                  <a:lumOff val="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7"/>
          <p:cNvCxnSpPr/>
          <p:nvPr/>
        </p:nvCxnSpPr>
        <p:spPr>
          <a:xfrm>
            <a:off x="957818" y="4389479"/>
            <a:ext cx="14400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Organigramme : Fusion 8"/>
          <p:cNvSpPr/>
          <p:nvPr/>
        </p:nvSpPr>
        <p:spPr>
          <a:xfrm flipV="1">
            <a:off x="1495924" y="4400477"/>
            <a:ext cx="356647" cy="1131216"/>
          </a:xfrm>
          <a:prstGeom prst="flowChartMerge">
            <a:avLst/>
          </a:prstGeom>
          <a:gradFill flip="none" rotWithShape="1">
            <a:gsLst>
              <a:gs pos="0">
                <a:schemeClr val="accent6"/>
              </a:gs>
              <a:gs pos="50000">
                <a:schemeClr val="accent6">
                  <a:lumMod val="40000"/>
                  <a:lumOff val="6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p:cNvSpPr/>
          <p:nvPr/>
        </p:nvSpPr>
        <p:spPr>
          <a:xfrm>
            <a:off x="1465715" y="5473561"/>
            <a:ext cx="405353" cy="13197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Organigramme : Fusion 10"/>
          <p:cNvSpPr/>
          <p:nvPr/>
        </p:nvSpPr>
        <p:spPr>
          <a:xfrm rot="1440000" flipV="1">
            <a:off x="1197980" y="4341440"/>
            <a:ext cx="460770" cy="1131216"/>
          </a:xfrm>
          <a:prstGeom prst="flowChartMerge">
            <a:avLst/>
          </a:prstGeom>
          <a:gradFill flip="none" rotWithShape="1">
            <a:gsLst>
              <a:gs pos="0">
                <a:schemeClr val="tx2">
                  <a:lumMod val="60000"/>
                  <a:lumOff val="40000"/>
                </a:schemeClr>
              </a:gs>
              <a:gs pos="50000">
                <a:schemeClr val="tx2">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Organigramme : Fusion 11"/>
          <p:cNvSpPr/>
          <p:nvPr/>
        </p:nvSpPr>
        <p:spPr>
          <a:xfrm rot="-1440000" flipV="1">
            <a:off x="1689745" y="4371292"/>
            <a:ext cx="460770" cy="1131216"/>
          </a:xfrm>
          <a:prstGeom prst="flowChartMerge">
            <a:avLst/>
          </a:prstGeom>
          <a:gradFill flip="none" rotWithShape="1">
            <a:gsLst>
              <a:gs pos="0">
                <a:schemeClr val="tx2">
                  <a:lumMod val="60000"/>
                  <a:lumOff val="40000"/>
                </a:schemeClr>
              </a:gs>
              <a:gs pos="50000">
                <a:schemeClr val="tx2">
                  <a:lumMod val="20000"/>
                  <a:lumOff val="80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p:cNvSpPr/>
          <p:nvPr/>
        </p:nvSpPr>
        <p:spPr>
          <a:xfrm>
            <a:off x="1015951" y="5343156"/>
            <a:ext cx="405353" cy="131976"/>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p:cNvSpPr/>
          <p:nvPr/>
        </p:nvSpPr>
        <p:spPr>
          <a:xfrm>
            <a:off x="1903641" y="5325874"/>
            <a:ext cx="405353" cy="131976"/>
          </a:xfrm>
          <a:prstGeom prst="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995526" y="5479060"/>
            <a:ext cx="433132" cy="369332"/>
          </a:xfrm>
          <a:prstGeom prst="rect">
            <a:avLst/>
          </a:prstGeom>
          <a:noFill/>
        </p:spPr>
        <p:txBody>
          <a:bodyPr wrap="none" rtlCol="0">
            <a:spAutoFit/>
          </a:bodyPr>
          <a:lstStyle/>
          <a:p>
            <a:r>
              <a:rPr lang="fr-FR" b="1" dirty="0" smtClean="0">
                <a:solidFill>
                  <a:schemeClr val="tx2">
                    <a:lumMod val="60000"/>
                    <a:lumOff val="40000"/>
                  </a:schemeClr>
                </a:solidFill>
              </a:rPr>
              <a:t>DF</a:t>
            </a:r>
            <a:endParaRPr lang="fr-FR" b="1" dirty="0">
              <a:solidFill>
                <a:schemeClr val="tx2">
                  <a:lumMod val="60000"/>
                  <a:lumOff val="40000"/>
                </a:schemeClr>
              </a:solidFill>
            </a:endParaRPr>
          </a:p>
        </p:txBody>
      </p:sp>
      <p:sp>
        <p:nvSpPr>
          <p:cNvPr id="16" name="ZoneTexte 15"/>
          <p:cNvSpPr txBox="1"/>
          <p:nvPr/>
        </p:nvSpPr>
        <p:spPr>
          <a:xfrm>
            <a:off x="1902070" y="5479060"/>
            <a:ext cx="433132" cy="369332"/>
          </a:xfrm>
          <a:prstGeom prst="rect">
            <a:avLst/>
          </a:prstGeom>
          <a:noFill/>
        </p:spPr>
        <p:txBody>
          <a:bodyPr wrap="none" rtlCol="0">
            <a:spAutoFit/>
          </a:bodyPr>
          <a:lstStyle/>
          <a:p>
            <a:r>
              <a:rPr lang="fr-FR" b="1" dirty="0" smtClean="0">
                <a:solidFill>
                  <a:schemeClr val="tx2">
                    <a:lumMod val="60000"/>
                    <a:lumOff val="40000"/>
                  </a:schemeClr>
                </a:solidFill>
              </a:rPr>
              <a:t>DF</a:t>
            </a:r>
            <a:endParaRPr lang="fr-FR" b="1" dirty="0">
              <a:solidFill>
                <a:schemeClr val="tx2">
                  <a:lumMod val="60000"/>
                  <a:lumOff val="40000"/>
                </a:schemeClr>
              </a:solidFill>
            </a:endParaRPr>
          </a:p>
        </p:txBody>
      </p:sp>
      <p:sp>
        <p:nvSpPr>
          <p:cNvPr id="17" name="ZoneTexte 16"/>
          <p:cNvSpPr txBox="1"/>
          <p:nvPr/>
        </p:nvSpPr>
        <p:spPr>
          <a:xfrm>
            <a:off x="1459010" y="5635389"/>
            <a:ext cx="433132" cy="369332"/>
          </a:xfrm>
          <a:prstGeom prst="rect">
            <a:avLst/>
          </a:prstGeom>
          <a:noFill/>
        </p:spPr>
        <p:txBody>
          <a:bodyPr wrap="none" rtlCol="0">
            <a:spAutoFit/>
          </a:bodyPr>
          <a:lstStyle/>
          <a:p>
            <a:r>
              <a:rPr lang="fr-FR" b="1" dirty="0" smtClean="0">
                <a:solidFill>
                  <a:schemeClr val="accent6">
                    <a:lumMod val="75000"/>
                  </a:schemeClr>
                </a:solidFill>
              </a:rPr>
              <a:t>BF</a:t>
            </a:r>
            <a:endParaRPr lang="fr-FR" b="1" dirty="0">
              <a:solidFill>
                <a:schemeClr val="accent6">
                  <a:lumMod val="75000"/>
                </a:schemeClr>
              </a:solidFill>
            </a:endParaRPr>
          </a:p>
        </p:txBody>
      </p:sp>
      <p:sp>
        <p:nvSpPr>
          <p:cNvPr id="18" name="ZoneTexte 17"/>
          <p:cNvSpPr txBox="1"/>
          <p:nvPr/>
        </p:nvSpPr>
        <p:spPr>
          <a:xfrm>
            <a:off x="1504573" y="2937751"/>
            <a:ext cx="401072" cy="461665"/>
          </a:xfrm>
          <a:prstGeom prst="rect">
            <a:avLst/>
          </a:prstGeom>
          <a:noFill/>
        </p:spPr>
        <p:txBody>
          <a:bodyPr wrap="none" rtlCol="0">
            <a:spAutoFit/>
          </a:bodyPr>
          <a:lstStyle/>
          <a:p>
            <a:r>
              <a:rPr lang="fr-FR" sz="2400" b="1" i="1" dirty="0" smtClean="0"/>
              <a:t>e</a:t>
            </a:r>
            <a:r>
              <a:rPr lang="fr-FR" sz="2400" b="1" i="1" baseline="30000" dirty="0" smtClean="0"/>
              <a:t>-</a:t>
            </a:r>
            <a:endParaRPr lang="fr-FR" sz="2400" b="1" i="1" baseline="30000" dirty="0"/>
          </a:p>
        </p:txBody>
      </p:sp>
      <p:sp>
        <p:nvSpPr>
          <p:cNvPr id="19" name="ZoneTexte 18"/>
          <p:cNvSpPr txBox="1"/>
          <p:nvPr/>
        </p:nvSpPr>
        <p:spPr>
          <a:xfrm>
            <a:off x="2157068" y="4031497"/>
            <a:ext cx="1248547" cy="646331"/>
          </a:xfrm>
          <a:prstGeom prst="rect">
            <a:avLst/>
          </a:prstGeom>
          <a:noFill/>
        </p:spPr>
        <p:txBody>
          <a:bodyPr wrap="none" rtlCol="0">
            <a:spAutoFit/>
          </a:bodyPr>
          <a:lstStyle/>
          <a:p>
            <a:pPr algn="ctr"/>
            <a:r>
              <a:rPr lang="fr-FR" b="1" i="1" dirty="0" smtClean="0"/>
              <a:t>Échantillon</a:t>
            </a:r>
          </a:p>
          <a:p>
            <a:pPr algn="ctr"/>
            <a:r>
              <a:rPr lang="fr-FR" b="1" i="1" dirty="0" smtClean="0"/>
              <a:t> mince</a:t>
            </a:r>
            <a:endParaRPr lang="fr-FR" b="1" i="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97333"/>
            <a:ext cx="2880000" cy="2111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Image 20" descr="stem zeiss.tif"/>
          <p:cNvPicPr/>
          <p:nvPr/>
        </p:nvPicPr>
        <p:blipFill>
          <a:blip r:embed="rId3" cstate="print"/>
          <a:stretch>
            <a:fillRect/>
          </a:stretch>
        </p:blipFill>
        <p:spPr>
          <a:xfrm>
            <a:off x="4139952" y="3140968"/>
            <a:ext cx="3063875" cy="2159635"/>
          </a:xfrm>
          <a:prstGeom prst="rect">
            <a:avLst/>
          </a:prstGeom>
        </p:spPr>
      </p:pic>
      <p:sp>
        <p:nvSpPr>
          <p:cNvPr id="3" name="ZoneTexte 2"/>
          <p:cNvSpPr txBox="1"/>
          <p:nvPr/>
        </p:nvSpPr>
        <p:spPr>
          <a:xfrm>
            <a:off x="5580112" y="597333"/>
            <a:ext cx="365806" cy="369332"/>
          </a:xfrm>
          <a:prstGeom prst="rect">
            <a:avLst/>
          </a:prstGeom>
          <a:noFill/>
        </p:spPr>
        <p:txBody>
          <a:bodyPr wrap="none" rtlCol="0">
            <a:spAutoFit/>
          </a:bodyPr>
          <a:lstStyle/>
          <a:p>
            <a:r>
              <a:rPr lang="fr-FR" dirty="0" smtClean="0"/>
              <a:t>a)</a:t>
            </a:r>
            <a:endParaRPr lang="fr-FR" dirty="0"/>
          </a:p>
        </p:txBody>
      </p:sp>
      <p:sp>
        <p:nvSpPr>
          <p:cNvPr id="20" name="ZoneTexte 19"/>
          <p:cNvSpPr txBox="1"/>
          <p:nvPr/>
        </p:nvSpPr>
        <p:spPr>
          <a:xfrm>
            <a:off x="7308304" y="3140968"/>
            <a:ext cx="377026" cy="369332"/>
          </a:xfrm>
          <a:prstGeom prst="rect">
            <a:avLst/>
          </a:prstGeom>
          <a:noFill/>
        </p:spPr>
        <p:txBody>
          <a:bodyPr wrap="none" rtlCol="0">
            <a:spAutoFit/>
          </a:bodyPr>
          <a:lstStyle/>
          <a:p>
            <a:r>
              <a:rPr lang="fr-FR" dirty="0" smtClean="0"/>
              <a:t>b)</a:t>
            </a:r>
            <a:endParaRPr lang="fr-FR" dirty="0"/>
          </a:p>
        </p:txBody>
      </p:sp>
      <p:sp>
        <p:nvSpPr>
          <p:cNvPr id="22" name="ZoneTexte 21"/>
          <p:cNvSpPr txBox="1"/>
          <p:nvPr/>
        </p:nvSpPr>
        <p:spPr>
          <a:xfrm>
            <a:off x="5652120" y="4057327"/>
            <a:ext cx="1379608" cy="307777"/>
          </a:xfrm>
          <a:prstGeom prst="rect">
            <a:avLst/>
          </a:prstGeom>
          <a:noFill/>
        </p:spPr>
        <p:txBody>
          <a:bodyPr wrap="none" rtlCol="0">
            <a:spAutoFit/>
          </a:bodyPr>
          <a:lstStyle/>
          <a:p>
            <a:r>
              <a:rPr lang="fr-FR" sz="1400" b="1" i="1" dirty="0" smtClean="0">
                <a:solidFill>
                  <a:schemeClr val="bg1"/>
                </a:solidFill>
              </a:rPr>
              <a:t>Détecteur STEM</a:t>
            </a:r>
            <a:endParaRPr lang="fr-FR" sz="1400" b="1" i="1" dirty="0">
              <a:solidFill>
                <a:schemeClr val="bg1"/>
              </a:solidFill>
            </a:endParaRPr>
          </a:p>
        </p:txBody>
      </p:sp>
      <p:sp>
        <p:nvSpPr>
          <p:cNvPr id="25" name="ZoneTexte 24"/>
          <p:cNvSpPr txBox="1"/>
          <p:nvPr/>
        </p:nvSpPr>
        <p:spPr>
          <a:xfrm>
            <a:off x="4572000" y="4077072"/>
            <a:ext cx="1089081" cy="307777"/>
          </a:xfrm>
          <a:prstGeom prst="rect">
            <a:avLst/>
          </a:prstGeom>
          <a:noFill/>
        </p:spPr>
        <p:txBody>
          <a:bodyPr wrap="none" rtlCol="0">
            <a:spAutoFit/>
          </a:bodyPr>
          <a:lstStyle/>
          <a:p>
            <a:r>
              <a:rPr lang="fr-FR" sz="1400" b="1" i="1" dirty="0" smtClean="0">
                <a:solidFill>
                  <a:schemeClr val="bg1"/>
                </a:solidFill>
              </a:rPr>
              <a:t>Porte-grilles</a:t>
            </a:r>
            <a:endParaRPr lang="fr-FR" sz="1400" b="1" i="1" dirty="0">
              <a:solidFill>
                <a:schemeClr val="bg1"/>
              </a:solidFill>
            </a:endParaRPr>
          </a:p>
        </p:txBody>
      </p:sp>
    </p:spTree>
    <p:extLst>
      <p:ext uri="{BB962C8B-B14F-4D97-AF65-F5344CB8AC3E}">
        <p14:creationId xmlns:p14="http://schemas.microsoft.com/office/powerpoint/2010/main" val="8758547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5427255" cy="584775"/>
          </a:xfrm>
          <a:prstGeom prst="rect">
            <a:avLst/>
          </a:prstGeom>
          <a:noFill/>
        </p:spPr>
        <p:txBody>
          <a:bodyPr wrap="none" rtlCol="0">
            <a:spAutoFit/>
          </a:bodyPr>
          <a:lstStyle/>
          <a:p>
            <a:r>
              <a:rPr lang="fr-FR" sz="3200" b="1" i="1" dirty="0" smtClean="0">
                <a:solidFill>
                  <a:srgbClr val="0070C0"/>
                </a:solidFill>
              </a:rPr>
              <a:t>STEM dans le MEB - Résolution</a:t>
            </a:r>
            <a:endParaRPr lang="fr-FR" sz="3200" b="1" i="1" dirty="0">
              <a:solidFill>
                <a:srgbClr val="0070C0"/>
              </a:solidFill>
            </a:endParaRPr>
          </a:p>
        </p:txBody>
      </p:sp>
      <p:pic>
        <p:nvPicPr>
          <p:cNvPr id="1026" name="Picture 2" descr="D:\Documents\wille\Travail\congrès - publications - review\publis BRGM\2016\article biomeb suite EMAS\resoumission MandM\figures\figure 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326" y="548680"/>
            <a:ext cx="6967066" cy="583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3226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3317318" cy="584775"/>
          </a:xfrm>
          <a:prstGeom prst="rect">
            <a:avLst/>
          </a:prstGeom>
          <a:noFill/>
        </p:spPr>
        <p:txBody>
          <a:bodyPr wrap="none" rtlCol="0">
            <a:spAutoFit/>
          </a:bodyPr>
          <a:lstStyle/>
          <a:p>
            <a:r>
              <a:rPr lang="fr-FR" sz="3200" b="1" i="1" dirty="0" smtClean="0">
                <a:solidFill>
                  <a:srgbClr val="0070C0"/>
                </a:solidFill>
              </a:rPr>
              <a:t>STEM dans le MEB</a:t>
            </a:r>
            <a:endParaRPr lang="fr-FR" sz="3200" b="1" i="1" dirty="0">
              <a:solidFill>
                <a:srgbClr val="0070C0"/>
              </a:solidFill>
            </a:endParaRPr>
          </a:p>
        </p:txBody>
      </p:sp>
      <p:sp>
        <p:nvSpPr>
          <p:cNvPr id="7" name="ZoneTexte 6"/>
          <p:cNvSpPr txBox="1"/>
          <p:nvPr/>
        </p:nvSpPr>
        <p:spPr>
          <a:xfrm>
            <a:off x="5724128" y="5805264"/>
            <a:ext cx="3294499" cy="523220"/>
          </a:xfrm>
          <a:prstGeom prst="rect">
            <a:avLst/>
          </a:prstGeom>
          <a:noFill/>
        </p:spPr>
        <p:txBody>
          <a:bodyPr wrap="square" rtlCol="0">
            <a:spAutoFit/>
          </a:bodyPr>
          <a:lstStyle/>
          <a:p>
            <a:pPr algn="ctr"/>
            <a:r>
              <a:rPr lang="fr-FR" sz="1400" i="1" dirty="0" smtClean="0">
                <a:solidFill>
                  <a:srgbClr val="002060"/>
                </a:solidFill>
              </a:rPr>
              <a:t>Préparation TEM - Nacre</a:t>
            </a:r>
          </a:p>
          <a:p>
            <a:pPr algn="ctr"/>
            <a:r>
              <a:rPr lang="fr-FR" sz="1400" i="1" dirty="0" smtClean="0">
                <a:solidFill>
                  <a:srgbClr val="002060"/>
                </a:solidFill>
              </a:rPr>
              <a:t>a) STEM BF - b) STEM DF - c) SE In-</a:t>
            </a:r>
            <a:r>
              <a:rPr lang="fr-FR" sz="1400" i="1" dirty="0" err="1" smtClean="0">
                <a:solidFill>
                  <a:srgbClr val="002060"/>
                </a:solidFill>
              </a:rPr>
              <a:t>lens</a:t>
            </a:r>
            <a:endParaRPr lang="fr-FR" sz="1400" i="1" dirty="0">
              <a:solidFill>
                <a:srgbClr val="002060"/>
              </a:solidFill>
            </a:endParaRPr>
          </a:p>
        </p:txBody>
      </p:sp>
      <p:sp>
        <p:nvSpPr>
          <p:cNvPr id="3" name="ZoneTexte 2"/>
          <p:cNvSpPr txBox="1"/>
          <p:nvPr/>
        </p:nvSpPr>
        <p:spPr>
          <a:xfrm>
            <a:off x="6372200" y="332656"/>
            <a:ext cx="365806" cy="369332"/>
          </a:xfrm>
          <a:prstGeom prst="rect">
            <a:avLst/>
          </a:prstGeom>
          <a:noFill/>
        </p:spPr>
        <p:txBody>
          <a:bodyPr wrap="none" rtlCol="0">
            <a:spAutoFit/>
          </a:bodyPr>
          <a:lstStyle/>
          <a:p>
            <a:r>
              <a:rPr lang="fr-FR" dirty="0" smtClean="0"/>
              <a:t>a)</a:t>
            </a:r>
            <a:endParaRPr lang="fr-FR" dirty="0"/>
          </a:p>
        </p:txBody>
      </p:sp>
      <p:sp>
        <p:nvSpPr>
          <p:cNvPr id="20" name="ZoneTexte 19"/>
          <p:cNvSpPr txBox="1"/>
          <p:nvPr/>
        </p:nvSpPr>
        <p:spPr>
          <a:xfrm>
            <a:off x="5292080" y="2276872"/>
            <a:ext cx="377026" cy="369332"/>
          </a:xfrm>
          <a:prstGeom prst="rect">
            <a:avLst/>
          </a:prstGeom>
          <a:noFill/>
        </p:spPr>
        <p:txBody>
          <a:bodyPr wrap="none" rtlCol="0">
            <a:spAutoFit/>
          </a:bodyPr>
          <a:lstStyle/>
          <a:p>
            <a:r>
              <a:rPr lang="fr-FR" dirty="0" smtClean="0"/>
              <a:t>b)</a:t>
            </a:r>
            <a:endParaRPr lang="fr-FR" dirty="0"/>
          </a:p>
        </p:txBody>
      </p:sp>
      <p:pic>
        <p:nvPicPr>
          <p:cNvPr id="3074" name="Picture 2" descr="D:\Documents\wille\Travail\MEB\exemples MEB\nacre BF 03b.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6256" y="260648"/>
            <a:ext cx="2076171"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Documents\wille\Travail\MEB\exemples MEB\nacre DF 0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2132856"/>
            <a:ext cx="2076172"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Documents\wille\Travail\MEB\exemples MEB\nacre IB 0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6256" y="4005064"/>
            <a:ext cx="2076172" cy="1800000"/>
          </a:xfrm>
          <a:prstGeom prst="rect">
            <a:avLst/>
          </a:prstGeom>
          <a:noFill/>
          <a:extLst>
            <a:ext uri="{909E8E84-426E-40DD-AFC4-6F175D3DCCD1}">
              <a14:hiddenFill xmlns:a14="http://schemas.microsoft.com/office/drawing/2010/main">
                <a:solidFill>
                  <a:srgbClr val="FFFFFF"/>
                </a:solidFill>
              </a14:hiddenFill>
            </a:ext>
          </a:extLst>
        </p:spPr>
      </p:pic>
      <p:sp>
        <p:nvSpPr>
          <p:cNvPr id="26" name="ZoneTexte 25"/>
          <p:cNvSpPr txBox="1"/>
          <p:nvPr/>
        </p:nvSpPr>
        <p:spPr>
          <a:xfrm>
            <a:off x="6372200" y="4067780"/>
            <a:ext cx="352982" cy="369332"/>
          </a:xfrm>
          <a:prstGeom prst="rect">
            <a:avLst/>
          </a:prstGeom>
          <a:noFill/>
        </p:spPr>
        <p:txBody>
          <a:bodyPr wrap="none" rtlCol="0">
            <a:spAutoFit/>
          </a:bodyPr>
          <a:lstStyle/>
          <a:p>
            <a:r>
              <a:rPr lang="fr-FR" dirty="0"/>
              <a:t>c</a:t>
            </a:r>
            <a:r>
              <a:rPr lang="fr-FR" dirty="0" smtClean="0"/>
              <a:t>)</a:t>
            </a:r>
            <a:endParaRPr lang="fr-FR" dirty="0"/>
          </a:p>
        </p:txBody>
      </p:sp>
      <p:sp>
        <p:nvSpPr>
          <p:cNvPr id="28" name="ZoneTexte 27"/>
          <p:cNvSpPr txBox="1"/>
          <p:nvPr/>
        </p:nvSpPr>
        <p:spPr>
          <a:xfrm>
            <a:off x="107504" y="5283785"/>
            <a:ext cx="5112568" cy="1169551"/>
          </a:xfrm>
          <a:prstGeom prst="rect">
            <a:avLst/>
          </a:prstGeom>
          <a:noFill/>
        </p:spPr>
        <p:txBody>
          <a:bodyPr wrap="square" rtlCol="0">
            <a:spAutoFit/>
          </a:bodyPr>
          <a:lstStyle/>
          <a:p>
            <a:pPr algn="ctr"/>
            <a:r>
              <a:rPr lang="fr-FR" sz="1400" i="1" dirty="0" smtClean="0">
                <a:solidFill>
                  <a:srgbClr val="002060"/>
                </a:solidFill>
              </a:rPr>
              <a:t>Coupe microtome de biofilm en interaction avec des nanoparticules de fer (rouge) -  marquage </a:t>
            </a:r>
            <a:r>
              <a:rPr lang="fr-FR" sz="1400" i="1" dirty="0" err="1" smtClean="0">
                <a:solidFill>
                  <a:srgbClr val="002060"/>
                </a:solidFill>
              </a:rPr>
              <a:t>lectine</a:t>
            </a:r>
            <a:r>
              <a:rPr lang="fr-FR" sz="1400" i="1" dirty="0" smtClean="0">
                <a:solidFill>
                  <a:srgbClr val="002060"/>
                </a:solidFill>
              </a:rPr>
              <a:t>-gold des EPS (jaune)</a:t>
            </a:r>
          </a:p>
          <a:p>
            <a:pPr algn="ctr"/>
            <a:r>
              <a:rPr lang="fr-FR" sz="1400" i="1" dirty="0" smtClean="0">
                <a:solidFill>
                  <a:srgbClr val="002060"/>
                </a:solidFill>
              </a:rPr>
              <a:t>Détecteur STEM DF - Largeur du champ d'observation:</a:t>
            </a:r>
          </a:p>
          <a:p>
            <a:pPr algn="ctr"/>
            <a:r>
              <a:rPr lang="fr-FR" sz="1400" i="1" dirty="0" smtClean="0">
                <a:solidFill>
                  <a:srgbClr val="002060"/>
                </a:solidFill>
              </a:rPr>
              <a:t>a) 150 µm - b) 68 µm</a:t>
            </a:r>
          </a:p>
          <a:p>
            <a:pPr algn="ctr"/>
            <a:r>
              <a:rPr lang="fr-FR" sz="1400" i="1" dirty="0" smtClean="0">
                <a:solidFill>
                  <a:srgbClr val="002060"/>
                </a:solidFill>
              </a:rPr>
              <a:t>c) 12.5 µm - d) 10µm</a:t>
            </a:r>
            <a:endParaRPr lang="fr-FR" sz="1400" i="1" dirty="0">
              <a:solidFill>
                <a:srgbClr val="002060"/>
              </a:solidFill>
            </a:endParaRPr>
          </a:p>
        </p:txBody>
      </p:sp>
      <p:pic>
        <p:nvPicPr>
          <p:cNvPr id="12" name="Picture 4" descr="D:\Documents\wille\Travail\projets\2014 - 2016 BIOMEB\donnees\coupes MET Rennes 02-2015\EDS Biomeb STEM\2015-10-20 2eme serie coupes Rennes\2015_BIOMEB\ech 5 biofilm seul - agregat Au 01_1.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14" y="1988841"/>
            <a:ext cx="5384982" cy="3041300"/>
          </a:xfrm>
          <a:prstGeom prst="rect">
            <a:avLst/>
          </a:prstGeom>
          <a:solidFill>
            <a:schemeClr val="bg1"/>
          </a:solidFill>
        </p:spPr>
      </p:pic>
      <p:pic>
        <p:nvPicPr>
          <p:cNvPr id="3077" name="Picture 5" descr="D:\Documents\wille\Travail\congrès - publications - review\publis BRGM\2016\article biomeb suite EMAS\resoumission MandM\figures\figure 10.t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1124744"/>
            <a:ext cx="4320000" cy="2711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7694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0" y="0"/>
            <a:ext cx="8144602" cy="584775"/>
          </a:xfrm>
          <a:prstGeom prst="rect">
            <a:avLst/>
          </a:prstGeom>
          <a:noFill/>
        </p:spPr>
        <p:txBody>
          <a:bodyPr wrap="none" rtlCol="0">
            <a:spAutoFit/>
          </a:bodyPr>
          <a:lstStyle/>
          <a:p>
            <a:r>
              <a:rPr lang="fr-FR" sz="3200" b="1" i="1" dirty="0" smtClean="0">
                <a:solidFill>
                  <a:srgbClr val="0070C0"/>
                </a:solidFill>
              </a:rPr>
              <a:t>Microscopie optique - microsonde électronique</a:t>
            </a:r>
            <a:endParaRPr lang="fr-FR" sz="3200" b="1" i="1" dirty="0">
              <a:solidFill>
                <a:srgbClr val="0070C0"/>
              </a:solidFill>
            </a:endParaRPr>
          </a:p>
        </p:txBody>
      </p:sp>
      <p:sp>
        <p:nvSpPr>
          <p:cNvPr id="4" name="ZoneTexte 3"/>
          <p:cNvSpPr txBox="1"/>
          <p:nvPr/>
        </p:nvSpPr>
        <p:spPr>
          <a:xfrm>
            <a:off x="223462" y="718807"/>
            <a:ext cx="4060506" cy="4801314"/>
          </a:xfrm>
          <a:prstGeom prst="rect">
            <a:avLst/>
          </a:prstGeom>
          <a:noFill/>
        </p:spPr>
        <p:txBody>
          <a:bodyPr wrap="square" rtlCol="0">
            <a:spAutoFit/>
          </a:bodyPr>
          <a:lstStyle/>
          <a:p>
            <a:pPr algn="just"/>
            <a:r>
              <a:rPr lang="fr-FR" dirty="0" smtClean="0">
                <a:solidFill>
                  <a:srgbClr val="002060"/>
                </a:solidFill>
              </a:rPr>
              <a:t>Le microscope optique est souvent une étape préalable à l'observation MEB, et un mode de visualisation complémentaire de l'image électronique.</a:t>
            </a:r>
          </a:p>
          <a:p>
            <a:pPr algn="just"/>
            <a:endParaRPr lang="fr-FR" dirty="0" smtClean="0">
              <a:solidFill>
                <a:srgbClr val="002060"/>
              </a:solidFill>
            </a:endParaRPr>
          </a:p>
          <a:p>
            <a:pPr algn="just"/>
            <a:r>
              <a:rPr lang="fr-FR" dirty="0" smtClean="0">
                <a:solidFill>
                  <a:srgbClr val="002060"/>
                </a:solidFill>
              </a:rPr>
              <a:t>Dans la microsonde électronique, il est aussi le moyen de positionner l'échantillon à la hauteur optimale pour l'analyse WDS.</a:t>
            </a:r>
          </a:p>
          <a:p>
            <a:pPr algn="just"/>
            <a:endParaRPr lang="fr-FR" dirty="0">
              <a:solidFill>
                <a:srgbClr val="002060"/>
              </a:solidFill>
            </a:endParaRPr>
          </a:p>
          <a:p>
            <a:pPr algn="just"/>
            <a:r>
              <a:rPr lang="fr-FR" dirty="0" smtClean="0">
                <a:solidFill>
                  <a:srgbClr val="002060"/>
                </a:solidFill>
              </a:rPr>
              <a:t>Le système imaginé par R. </a:t>
            </a:r>
            <a:r>
              <a:rPr lang="fr-FR" dirty="0" err="1" smtClean="0">
                <a:solidFill>
                  <a:srgbClr val="002060"/>
                </a:solidFill>
              </a:rPr>
              <a:t>Castaing</a:t>
            </a:r>
            <a:r>
              <a:rPr lang="fr-FR" dirty="0" smtClean="0">
                <a:solidFill>
                  <a:srgbClr val="002060"/>
                </a:solidFill>
              </a:rPr>
              <a:t> est basé sur le principe de l'optique de Cassegrain, utilisé dans certains télescopes. Il a été par la suite modifié pour offrir également la possibilité de faire de l'imagerie en lumière transmise et/ou polarisée</a:t>
            </a:r>
            <a:endParaRPr lang="fr-FR" dirty="0">
              <a:solidFill>
                <a:srgbClr val="002060"/>
              </a:solidFill>
            </a:endParaRPr>
          </a:p>
        </p:txBody>
      </p:sp>
      <p:sp>
        <p:nvSpPr>
          <p:cNvPr id="5" name="ZoneTexte 1"/>
          <p:cNvSpPr txBox="1">
            <a:spLocks noChangeArrowheads="1"/>
          </p:cNvSpPr>
          <p:nvPr/>
        </p:nvSpPr>
        <p:spPr bwMode="auto">
          <a:xfrm>
            <a:off x="3280241" y="5139769"/>
            <a:ext cx="316396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1400" i="1" dirty="0" smtClean="0">
                <a:solidFill>
                  <a:srgbClr val="002060"/>
                </a:solidFill>
                <a:latin typeface="+mn-lt"/>
              </a:rPr>
              <a:t>Schéma de l'optique de Cassegrain dans une microsonde électronique</a:t>
            </a:r>
          </a:p>
          <a:p>
            <a:pPr algn="ctr" eaLnBrk="1" hangingPunct="1"/>
            <a:r>
              <a:rPr lang="fr-FR" sz="1400" i="1" dirty="0" smtClean="0">
                <a:solidFill>
                  <a:srgbClr val="002060"/>
                </a:solidFill>
                <a:latin typeface="+mn-lt"/>
              </a:rPr>
              <a:t>a) lumière réfléchie</a:t>
            </a:r>
          </a:p>
          <a:p>
            <a:pPr algn="ctr" eaLnBrk="1" hangingPunct="1"/>
            <a:r>
              <a:rPr lang="fr-FR" sz="1400" i="1" dirty="0" smtClean="0">
                <a:solidFill>
                  <a:srgbClr val="002060"/>
                </a:solidFill>
                <a:latin typeface="+mn-lt"/>
              </a:rPr>
              <a:t>b) lumière transmise + polariseur</a:t>
            </a:r>
          </a:p>
          <a:p>
            <a:pPr algn="ctr" eaLnBrk="1" hangingPunct="1"/>
            <a:r>
              <a:rPr lang="fr-FR" sz="1400" i="1" dirty="0" smtClean="0">
                <a:solidFill>
                  <a:srgbClr val="002060"/>
                </a:solidFill>
                <a:latin typeface="+mn-lt"/>
              </a:rPr>
              <a:t>(d'après doc. </a:t>
            </a:r>
            <a:r>
              <a:rPr lang="fr-FR" sz="1400" i="1" dirty="0" err="1" smtClean="0">
                <a:solidFill>
                  <a:srgbClr val="002060"/>
                </a:solidFill>
                <a:latin typeface="+mn-lt"/>
              </a:rPr>
              <a:t>Cameca</a:t>
            </a:r>
            <a:r>
              <a:rPr lang="fr-FR" sz="1400" i="1" dirty="0" smtClean="0">
                <a:solidFill>
                  <a:srgbClr val="002060"/>
                </a:solidFill>
                <a:latin typeface="+mn-lt"/>
              </a:rPr>
              <a:t>)</a:t>
            </a:r>
            <a:endParaRPr lang="fr-FR" sz="1400" i="1" dirty="0">
              <a:solidFill>
                <a:srgbClr val="002060"/>
              </a:solidFill>
              <a:latin typeface="+mn-lt"/>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3140968"/>
            <a:ext cx="2762428"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80728"/>
            <a:ext cx="3083675"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25471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978</TotalTime>
  <Words>2681</Words>
  <Application>Microsoft Office PowerPoint</Application>
  <PresentationFormat>Affichage à l'écran (4:3)</PresentationFormat>
  <Paragraphs>429</Paragraphs>
  <Slides>48</Slides>
  <Notes>1</Notes>
  <HiddenSlides>0</HiddenSlides>
  <MMClips>4</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48</vt:i4>
      </vt:variant>
    </vt:vector>
  </HeadingPairs>
  <TitlesOfParts>
    <vt:vector size="50" baseType="lpstr">
      <vt:lpstr>Thème Office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Monique</dc:creator>
  <cp:lastModifiedBy>Wille Guillaume</cp:lastModifiedBy>
  <cp:revision>67</cp:revision>
  <dcterms:created xsi:type="dcterms:W3CDTF">2017-01-16T15:05:59Z</dcterms:created>
  <dcterms:modified xsi:type="dcterms:W3CDTF">2017-06-12T11:55:36Z</dcterms:modified>
</cp:coreProperties>
</file>