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61" r:id="rId4"/>
    <p:sldId id="288" r:id="rId5"/>
    <p:sldId id="262" r:id="rId6"/>
    <p:sldId id="286" r:id="rId7"/>
    <p:sldId id="263" r:id="rId8"/>
    <p:sldId id="264" r:id="rId9"/>
    <p:sldId id="265" r:id="rId10"/>
    <p:sldId id="266" r:id="rId11"/>
    <p:sldId id="287" r:id="rId12"/>
    <p:sldId id="285" r:id="rId13"/>
    <p:sldId id="267" r:id="rId14"/>
    <p:sldId id="279" r:id="rId15"/>
    <p:sldId id="284" r:id="rId16"/>
    <p:sldId id="289" r:id="rId17"/>
    <p:sldId id="269" r:id="rId18"/>
    <p:sldId id="268" r:id="rId19"/>
    <p:sldId id="282" r:id="rId20"/>
    <p:sldId id="305" r:id="rId21"/>
    <p:sldId id="270" r:id="rId22"/>
    <p:sldId id="276" r:id="rId23"/>
    <p:sldId id="306" r:id="rId24"/>
    <p:sldId id="278" r:id="rId25"/>
    <p:sldId id="283" r:id="rId26"/>
    <p:sldId id="290" r:id="rId27"/>
    <p:sldId id="271" r:id="rId28"/>
    <p:sldId id="273" r:id="rId29"/>
    <p:sldId id="274" r:id="rId30"/>
    <p:sldId id="275" r:id="rId31"/>
    <p:sldId id="303" r:id="rId32"/>
    <p:sldId id="301" r:id="rId33"/>
    <p:sldId id="302" r:id="rId34"/>
    <p:sldId id="292" r:id="rId35"/>
    <p:sldId id="280" r:id="rId36"/>
    <p:sldId id="293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0000"/>
    <a:srgbClr val="3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4669" autoAdjust="0"/>
  </p:normalViewPr>
  <p:slideViewPr>
    <p:cSldViewPr>
      <p:cViewPr>
        <p:scale>
          <a:sx n="69" d="100"/>
          <a:sy n="69" d="100"/>
        </p:scale>
        <p:origin x="-1128" y="-7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B79D-454C-408D-87A3-FA84E61B8E5F}" type="datetimeFigureOut">
              <a:rPr lang="fr-FR" smtClean="0"/>
              <a:pPr/>
              <a:t>19/06/2017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A381F-B023-4E22-A4D3-AA775193FED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93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381F-B023-4E22-A4D3-AA775193FED8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158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381F-B023-4E22-A4D3-AA775193FED8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538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9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A9DCE949-512D-467F-8369-52AF6CB6C2A2}" type="datetimeFigureOut">
              <a:rPr lang="fr-FR" smtClean="0"/>
              <a:pPr/>
              <a:t>19/06/2017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244E-26FD-4AB0-BB82-2C2705D7E6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03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02521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458819"/>
            <a:ext cx="720080" cy="364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ZoneTexte 13"/>
          <p:cNvSpPr txBox="1"/>
          <p:nvPr userDrawn="1"/>
        </p:nvSpPr>
        <p:spPr>
          <a:xfrm>
            <a:off x="1691680" y="6487229"/>
            <a:ext cx="309264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1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Ecole d’été GN-MEBA – Bordeaux  2017</a:t>
            </a:r>
            <a:endParaRPr lang="fr-FR" sz="1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6948264" y="64585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7F839-F3BA-4A12-BBF8-C0A38A149D79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8" descr="logo-bic-2b-coul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1" r="5833" b="43323"/>
          <a:stretch>
            <a:fillRect/>
          </a:stretch>
        </p:blipFill>
        <p:spPr bwMode="auto">
          <a:xfrm>
            <a:off x="7884368" y="33005"/>
            <a:ext cx="1250542" cy="40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08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openxmlformats.org/officeDocument/2006/relationships/image" Target="../media/image25.jpeg"/><Relationship Id="rId3" Type="http://schemas.openxmlformats.org/officeDocument/2006/relationships/image" Target="../media/image3.png"/><Relationship Id="rId21" Type="http://schemas.openxmlformats.org/officeDocument/2006/relationships/image" Target="../media/image21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image" Target="../media/image11.jpeg"/><Relationship Id="rId24" Type="http://schemas.openxmlformats.org/officeDocument/2006/relationships/image" Target="../media/image1.gif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23" Type="http://schemas.openxmlformats.org/officeDocument/2006/relationships/image" Target="../media/image23.jpeg"/><Relationship Id="rId28" Type="http://schemas.openxmlformats.org/officeDocument/2006/relationships/image" Target="../media/image27.jpe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22.jpe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8.jpe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78.jpe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9174" y="-7670"/>
            <a:ext cx="9144000" cy="677107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840F68"/>
              </a:clrFrom>
              <a:clrTo>
                <a:srgbClr val="840F6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" b="15441"/>
          <a:stretch/>
        </p:blipFill>
        <p:spPr>
          <a:xfrm>
            <a:off x="6982244" y="4077072"/>
            <a:ext cx="1795337" cy="141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olivierboisseau.com/wp-content/uploads/2012/03/bordeaux_place-de-la-bours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5" t="36545" r="17475" b="38605"/>
          <a:stretch/>
        </p:blipFill>
        <p:spPr bwMode="auto">
          <a:xfrm>
            <a:off x="381226" y="332656"/>
            <a:ext cx="3568950" cy="90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4221423" y="462267"/>
            <a:ext cx="4577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ECOLE D’ÉTÉ GN-MEBA</a:t>
            </a:r>
            <a:endParaRPr lang="fr-FR" sz="3600" b="1" dirty="0">
              <a:solidFill>
                <a:srgbClr val="5C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105362" y="1089610"/>
            <a:ext cx="2732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Microscopie Electronique à</a:t>
            </a:r>
          </a:p>
          <a:p>
            <a:r>
              <a:rPr lang="fr-FR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Balayage et Microanalyses</a:t>
            </a:r>
            <a:endParaRPr lang="fr-FR" dirty="0">
              <a:solidFill>
                <a:srgbClr val="5C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48399" y="1282502"/>
            <a:ext cx="2451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/>
              <a:t>Bordeaux    3-7 juillet 2017</a:t>
            </a:r>
            <a:endParaRPr lang="fr-FR" sz="1600" b="1" i="1" dirty="0"/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466186" y="2636911"/>
            <a:ext cx="8210270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ECHANTILLONS BIOLOGIQUES : SPÉCIFICITÉS ET APPLICATIONS</a:t>
            </a:r>
          </a:p>
          <a:p>
            <a:pPr algn="ctr">
              <a:buClrTx/>
              <a:buFontTx/>
              <a:buNone/>
            </a:pPr>
            <a:endParaRPr lang="fr-FR" sz="2400" b="1" dirty="0" smtClean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Isabelle 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SVAHN</a:t>
            </a:r>
            <a:endParaRPr lang="fr-FR" sz="2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endParaRPr lang="fr-FR" sz="2400" b="1" dirty="0" smtClean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Bordeaux Imaging Center</a:t>
            </a:r>
          </a:p>
          <a:p>
            <a:pPr algn="ctr">
              <a:buClrTx/>
              <a:buFontTx/>
              <a:buNone/>
            </a:pPr>
            <a:r>
              <a:rPr lang="en-US" sz="2400" b="1" i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UMS 3420 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CNRS /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US4 INSERM</a:t>
            </a:r>
            <a: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/>
            </a:r>
            <a:b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</a:br>
            <a:r>
              <a:rPr lang="fr-FR" sz="2400" b="1" i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Université de Bordeaux</a:t>
            </a:r>
            <a:endParaRPr lang="fr-FR" sz="2400" b="1" i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16521" y="1628800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C17</a:t>
            </a:r>
            <a:endParaRPr lang="fr-FR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-17996" y="6356495"/>
            <a:ext cx="9180000" cy="501505"/>
            <a:chOff x="-17996" y="6356495"/>
            <a:chExt cx="9180000" cy="501505"/>
          </a:xfrm>
        </p:grpSpPr>
        <p:sp>
          <p:nvSpPr>
            <p:cNvPr id="22" name="Rectangle 21"/>
            <p:cNvSpPr/>
            <p:nvPr/>
          </p:nvSpPr>
          <p:spPr>
            <a:xfrm>
              <a:off x="-17996" y="6356495"/>
              <a:ext cx="9180000" cy="501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rgbClr val="5C0000"/>
                  </a:solidFill>
                </a:rPr>
                <a:t>Partenaires :</a:t>
              </a:r>
              <a:endParaRPr lang="fr-FR" sz="1200" dirty="0">
                <a:solidFill>
                  <a:srgbClr val="5C0000"/>
                </a:solidFill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999" y="6481385"/>
              <a:ext cx="856964" cy="225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73"/>
            <a:stretch/>
          </p:blipFill>
          <p:spPr>
            <a:xfrm>
              <a:off x="2757232" y="6502503"/>
              <a:ext cx="673772" cy="183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828" y="6519405"/>
              <a:ext cx="432171" cy="1499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722441" y="6487545"/>
              <a:ext cx="577335" cy="21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494" y="6490617"/>
              <a:ext cx="662449" cy="207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812" y="6448126"/>
              <a:ext cx="292096" cy="2924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6443174"/>
              <a:ext cx="301177" cy="30239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6FCFC"/>
                </a:clrFrom>
                <a:clrTo>
                  <a:srgbClr val="F6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642" y="6453901"/>
              <a:ext cx="680446" cy="280938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864" y="6425335"/>
              <a:ext cx="336712" cy="33807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869" y="6496160"/>
              <a:ext cx="391265" cy="196421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641" y="6500238"/>
              <a:ext cx="477613" cy="188264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76" b="-7206"/>
            <a:stretch/>
          </p:blipFill>
          <p:spPr>
            <a:xfrm>
              <a:off x="6887119" y="6416655"/>
              <a:ext cx="328209" cy="35543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0193" y="6512774"/>
              <a:ext cx="699436" cy="163192"/>
            </a:xfrm>
            <a:prstGeom prst="rect">
              <a:avLst/>
            </a:prstGeom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953" y="6368810"/>
              <a:ext cx="639414" cy="451121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-17996" y="5793557"/>
            <a:ext cx="9180000" cy="576000"/>
            <a:chOff x="-17996" y="5793557"/>
            <a:chExt cx="9180000" cy="576000"/>
          </a:xfrm>
        </p:grpSpPr>
        <p:sp>
          <p:nvSpPr>
            <p:cNvPr id="35" name="Rectangle 34"/>
            <p:cNvSpPr/>
            <p:nvPr/>
          </p:nvSpPr>
          <p:spPr>
            <a:xfrm>
              <a:off x="-17996" y="5793557"/>
              <a:ext cx="91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rgbClr val="5C0000"/>
                  </a:solidFill>
                </a:rPr>
                <a:t>Organisation :</a:t>
              </a:r>
              <a:endParaRPr lang="fr-FR" sz="1200" dirty="0">
                <a:solidFill>
                  <a:srgbClr val="5C0000"/>
                </a:solidFill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3102" y="5945588"/>
              <a:ext cx="720000" cy="211200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728" y="5793558"/>
              <a:ext cx="481398" cy="529538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078" y="5875201"/>
              <a:ext cx="756000" cy="33696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9054" y="5931588"/>
              <a:ext cx="648000" cy="228431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971"/>
            <a:stretch/>
          </p:blipFill>
          <p:spPr>
            <a:xfrm>
              <a:off x="8527033" y="5959522"/>
              <a:ext cx="510683" cy="19761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858" y="5897572"/>
              <a:ext cx="710353" cy="359673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48" y="6041172"/>
              <a:ext cx="576000" cy="187827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776" y="5899362"/>
              <a:ext cx="468000" cy="260657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800" y="6096116"/>
              <a:ext cx="756000" cy="175892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9" t="14930" r="8191" b="5048"/>
            <a:stretch/>
          </p:blipFill>
          <p:spPr>
            <a:xfrm>
              <a:off x="1744449" y="5833520"/>
              <a:ext cx="792000" cy="323268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752" y="5805264"/>
              <a:ext cx="432000" cy="52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824" y="5852643"/>
              <a:ext cx="432000" cy="34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00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314568"/>
            <a:ext cx="8208912" cy="1008112"/>
          </a:xfrm>
        </p:spPr>
        <p:txBody>
          <a:bodyPr/>
          <a:lstStyle/>
          <a:p>
            <a:pPr algn="ctr"/>
            <a:r>
              <a:rPr lang="fr-FR" sz="3600" b="1" dirty="0">
                <a:solidFill>
                  <a:srgbClr val="5C0000"/>
                </a:solidFill>
              </a:rPr>
              <a:t>Observation en mode </a:t>
            </a:r>
            <a:r>
              <a:rPr lang="fr-FR" sz="3600" b="1" dirty="0" err="1" smtClean="0">
                <a:solidFill>
                  <a:srgbClr val="5C0000"/>
                </a:solidFill>
              </a:rPr>
              <a:t>Presssion</a:t>
            </a:r>
            <a:r>
              <a:rPr lang="fr-FR" sz="3600" b="1" dirty="0" smtClean="0">
                <a:solidFill>
                  <a:srgbClr val="5C0000"/>
                </a:solidFill>
              </a:rPr>
              <a:t> Contrôlée</a:t>
            </a:r>
            <a:r>
              <a:rPr lang="fr-FR" b="1" dirty="0">
                <a:solidFill>
                  <a:srgbClr val="5C0000"/>
                </a:solidFill>
              </a:rPr>
              <a:t/>
            </a:r>
            <a:br>
              <a:rPr lang="fr-FR" b="1" dirty="0">
                <a:solidFill>
                  <a:srgbClr val="5C0000"/>
                </a:solidFill>
              </a:rPr>
            </a:br>
            <a:r>
              <a:rPr lang="fr-FR" sz="1600" b="1" i="1" dirty="0" smtClean="0">
                <a:solidFill>
                  <a:srgbClr val="5C0000"/>
                </a:solidFill>
              </a:rPr>
              <a:t>jusqu’à ~ 130 </a:t>
            </a:r>
            <a:r>
              <a:rPr lang="fr-FR" sz="1600" b="1" i="1" dirty="0" err="1" smtClean="0">
                <a:solidFill>
                  <a:srgbClr val="5C0000"/>
                </a:solidFill>
              </a:rPr>
              <a:t>pa</a:t>
            </a:r>
            <a:endParaRPr lang="fr-FR" b="1" dirty="0">
              <a:solidFill>
                <a:srgbClr val="5C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5526" y="980729"/>
            <a:ext cx="7828922" cy="864095"/>
          </a:xfrm>
        </p:spPr>
        <p:txBody>
          <a:bodyPr/>
          <a:lstStyle/>
          <a:p>
            <a:pPr marL="0" indent="0">
              <a:buNone/>
            </a:pP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fr-FR" sz="14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 choix du vide et de la tension d’accélération va être fonction de l’échantillon, de son comportement pendant l’observation.</a:t>
            </a:r>
          </a:p>
          <a:p>
            <a:pPr marL="0" indent="0">
              <a:buNone/>
            </a:pP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fr-FR" sz="1400" b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fr-F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fr-FR" sz="1400" b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7509" y="1902911"/>
            <a:ext cx="8604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Avantages</a:t>
            </a:r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Mise en œuvre restreinte </a:t>
            </a:r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</a:p>
          <a:p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                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Echantillons sont en général ré observables</a:t>
            </a:r>
          </a:p>
          <a:p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Utilisation postérieure de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l’échantillon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possible pour d’autres types d’analyses</a:t>
            </a: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907704" y="2799512"/>
            <a:ext cx="3909280" cy="3600000"/>
            <a:chOff x="698724" y="2636912"/>
            <a:chExt cx="3909280" cy="3600000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724" y="2636912"/>
              <a:ext cx="3909280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 descr="C:\Users\PCMEB\Desktop\logo BIC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924944"/>
              <a:ext cx="518180" cy="17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e 13"/>
          <p:cNvGrpSpPr/>
          <p:nvPr/>
        </p:nvGrpSpPr>
        <p:grpSpPr>
          <a:xfrm>
            <a:off x="2396386" y="3249512"/>
            <a:ext cx="2931915" cy="2700000"/>
            <a:chOff x="5816984" y="2070436"/>
            <a:chExt cx="2931915" cy="2700000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984" y="2070436"/>
              <a:ext cx="2931915" cy="27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 descr="C:\Users\PCMEB\Desktop\logo BIC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856" y="2288696"/>
              <a:ext cx="518180" cy="17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8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01236" y="332656"/>
            <a:ext cx="8141528" cy="10081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rgbClr val="5C0000"/>
                </a:solidFill>
              </a:rPr>
              <a:t>Observation en mode Pression Contrôlée</a:t>
            </a:r>
            <a:r>
              <a:rPr lang="fr-FR" b="1" dirty="0" smtClean="0">
                <a:solidFill>
                  <a:srgbClr val="5C0000"/>
                </a:solidFill>
              </a:rPr>
              <a:t/>
            </a:r>
            <a:br>
              <a:rPr lang="fr-FR" b="1" dirty="0" smtClean="0">
                <a:solidFill>
                  <a:srgbClr val="5C0000"/>
                </a:solidFill>
              </a:rPr>
            </a:br>
            <a:r>
              <a:rPr lang="fr-FR" sz="1600" b="1" i="1" dirty="0" smtClean="0">
                <a:solidFill>
                  <a:srgbClr val="5C0000"/>
                </a:solidFill>
              </a:rPr>
              <a:t>jusqu’à ~ 130 </a:t>
            </a:r>
            <a:r>
              <a:rPr lang="fr-FR" sz="1600" b="1" i="1" dirty="0" err="1" smtClean="0">
                <a:solidFill>
                  <a:srgbClr val="5C0000"/>
                </a:solidFill>
              </a:rPr>
              <a:t>pa</a:t>
            </a:r>
            <a:endParaRPr lang="fr-FR" b="1" dirty="0">
              <a:solidFill>
                <a:srgbClr val="5C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47292" y="1340768"/>
            <a:ext cx="538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Limitations</a:t>
            </a:r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Diminution des résolutions (/ Haut Vide)</a:t>
            </a: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48" y="2924944"/>
            <a:ext cx="3518352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0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365760"/>
            <a:ext cx="8964488" cy="1047016"/>
          </a:xfrm>
        </p:spPr>
        <p:txBody>
          <a:bodyPr/>
          <a:lstStyle/>
          <a:p>
            <a:r>
              <a:rPr lang="fr-FR" sz="3600" b="1" dirty="0" smtClean="0">
                <a:solidFill>
                  <a:srgbClr val="5C0000"/>
                </a:solidFill>
              </a:rPr>
              <a:t>Observation en mode environnemental</a:t>
            </a:r>
            <a:br>
              <a:rPr lang="fr-FR" sz="3600" b="1" dirty="0" smtClean="0">
                <a:solidFill>
                  <a:srgbClr val="5C0000"/>
                </a:solidFill>
              </a:rPr>
            </a:br>
            <a:r>
              <a:rPr lang="fr-FR" sz="2000" b="1" i="1" dirty="0" smtClean="0">
                <a:solidFill>
                  <a:srgbClr val="5C0000"/>
                </a:solidFill>
              </a:rPr>
              <a:t>jusqu’à ~ </a:t>
            </a:r>
            <a:r>
              <a:rPr lang="fr-FR" sz="2000" b="1" i="1" dirty="0" smtClean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2600 Pa</a:t>
            </a:r>
            <a:endParaRPr lang="fr-FR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244E-26FD-4AB0-BB82-2C2705D7E6B5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62676" y="1700808"/>
            <a:ext cx="8125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Pas </a:t>
            </a:r>
            <a:r>
              <a:rPr lang="fr-FR" sz="16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(ou peu) </a:t>
            </a:r>
            <a:r>
              <a:rPr lang="fr-FR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de </a:t>
            </a:r>
            <a:r>
              <a:rPr lang="fr-FR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préparation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fr-FR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Recherche d’un taux d’humidité optimal dans la chambre pendant l’observation pour éviter une dégradation trop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rapide. </a:t>
            </a: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utilisation d’une platine à effet Peltier (rapport entre T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° de la platine </a:t>
            </a:r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et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Pression dans la chambre)</a:t>
            </a: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262676" y="3021407"/>
            <a:ext cx="7670548" cy="1620000"/>
            <a:chOff x="262676" y="3021407"/>
            <a:chExt cx="7670548" cy="16200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3021407"/>
              <a:ext cx="984960" cy="16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262676" y="3208350"/>
              <a:ext cx="7117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Avantages </a:t>
              </a:r>
              <a:r>
                <a:rPr lang="fr-FR" sz="1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Wingdings" panose="05000000000000000000" pitchFamily="2" charset="2"/>
                </a:rPr>
                <a:t> </a:t>
              </a:r>
              <a:r>
                <a:rPr lang="fr-FR" sz="14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Observation des échantillons dans leur état </a:t>
              </a:r>
              <a:r>
                <a:rPr lang="fr-FR" sz="14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natif et vivant </a:t>
              </a:r>
              <a:endParaRPr lang="fr-FR" sz="1400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endParaRPr lang="fr-F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7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82" y="3480313"/>
            <a:ext cx="3127424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0"/>
            <a:ext cx="8568952" cy="1124744"/>
          </a:xfrm>
        </p:spPr>
        <p:txBody>
          <a:bodyPr/>
          <a:lstStyle/>
          <a:p>
            <a:pPr algn="ctr"/>
            <a:r>
              <a:rPr lang="fr-FR" sz="3600" b="1" dirty="0">
                <a:solidFill>
                  <a:srgbClr val="5C0000"/>
                </a:solidFill>
              </a:rPr>
              <a:t>Observation en mode </a:t>
            </a:r>
            <a:r>
              <a:rPr lang="fr-FR" sz="3600" b="1" dirty="0" smtClean="0">
                <a:solidFill>
                  <a:srgbClr val="5C0000"/>
                </a:solidFill>
              </a:rPr>
              <a:t>environnemental</a:t>
            </a:r>
            <a:r>
              <a:rPr lang="fr-FR" b="1" dirty="0">
                <a:solidFill>
                  <a:srgbClr val="5C0000"/>
                </a:solidFill>
              </a:rPr>
              <a:t/>
            </a:r>
            <a:br>
              <a:rPr lang="fr-FR" b="1" dirty="0">
                <a:solidFill>
                  <a:srgbClr val="5C0000"/>
                </a:solidFill>
              </a:rPr>
            </a:br>
            <a:r>
              <a:rPr lang="fr-FR" sz="1600" b="1" i="1" dirty="0">
                <a:solidFill>
                  <a:srgbClr val="5C0000"/>
                </a:solidFill>
              </a:rPr>
              <a:t>jusqu’à ~ </a:t>
            </a:r>
            <a:r>
              <a:rPr lang="fr-FR" sz="1600" b="1" i="1" dirty="0" smtClean="0">
                <a:solidFill>
                  <a:srgbClr val="5C0000"/>
                </a:solidFill>
              </a:rPr>
              <a:t>6000 </a:t>
            </a:r>
            <a:r>
              <a:rPr lang="fr-FR" sz="1600" b="1" i="1" dirty="0" err="1">
                <a:solidFill>
                  <a:srgbClr val="5C0000"/>
                </a:solidFill>
              </a:rPr>
              <a:t>pa</a:t>
            </a:r>
            <a:endParaRPr lang="fr-FR" b="1" dirty="0">
              <a:solidFill>
                <a:srgbClr val="5C0000"/>
              </a:solidFill>
            </a:endParaRPr>
          </a:p>
        </p:txBody>
      </p:sp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2987824" y="2636912"/>
            <a:ext cx="3304816" cy="3600000"/>
            <a:chOff x="3707909" y="2372665"/>
            <a:chExt cx="2737184" cy="298166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9" y="2834330"/>
              <a:ext cx="2737184" cy="25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4048140" y="2372665"/>
              <a:ext cx="23762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i="1" dirty="0" smtClean="0">
                  <a:solidFill>
                    <a:srgbClr val="5C0000"/>
                  </a:solidFill>
                </a:rPr>
                <a:t>Échantillon en cours de dégradation sous faisceau</a:t>
              </a:r>
              <a:endParaRPr lang="fr-FR" sz="1100" b="1" i="1" dirty="0">
                <a:solidFill>
                  <a:srgbClr val="5C0000"/>
                </a:solidFill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107504" y="1583794"/>
            <a:ext cx="8701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Limitations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Résolutions </a:t>
            </a:r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atteintes sont moindres (mettre valeurs théoriques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                 </a:t>
            </a:r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L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es </a:t>
            </a:r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échantillons sont rarement récupérables. </a:t>
            </a:r>
          </a:p>
          <a:p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 </a:t>
            </a:r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durée d’observation est souvent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limitée.</a:t>
            </a: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27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960" y="116632"/>
            <a:ext cx="7520940" cy="1224136"/>
          </a:xfrm>
        </p:spPr>
        <p:txBody>
          <a:bodyPr/>
          <a:lstStyle/>
          <a:p>
            <a:r>
              <a:rPr lang="fr-FR" sz="3600" b="1" dirty="0" smtClean="0">
                <a:solidFill>
                  <a:schemeClr val="accent2">
                    <a:lumMod val="50000"/>
                  </a:schemeClr>
                </a:solidFill>
              </a:rPr>
              <a:t>MEB </a:t>
            </a:r>
            <a:r>
              <a:rPr lang="fr-FR" sz="3600" b="1" dirty="0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fr-FR" sz="3600" b="1" dirty="0" smtClean="0">
                <a:solidFill>
                  <a:schemeClr val="accent2">
                    <a:lumMod val="50000"/>
                  </a:schemeClr>
                </a:solidFill>
              </a:rPr>
              <a:t>e Paillasse</a:t>
            </a:r>
            <a:br>
              <a:rPr lang="fr-FR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sz="1600" b="1" i="1" dirty="0" smtClean="0">
                <a:solidFill>
                  <a:schemeClr val="accent2">
                    <a:lumMod val="50000"/>
                  </a:schemeClr>
                </a:solidFill>
              </a:rPr>
              <a:t>6 à 40 Pa</a:t>
            </a:r>
            <a:endParaRPr lang="fr-FR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244E-26FD-4AB0-BB82-2C2705D7E6B5}" type="slidenum">
              <a:rPr lang="fr-FR" smtClean="0"/>
              <a:pPr/>
              <a:t>14</a:t>
            </a:fld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251520" y="997755"/>
            <a:ext cx="4968552" cy="3744056"/>
            <a:chOff x="1050513" y="1844824"/>
            <a:chExt cx="4841694" cy="3744056"/>
          </a:xfrm>
        </p:grpSpPr>
        <p:grpSp>
          <p:nvGrpSpPr>
            <p:cNvPr id="7" name="Groupe 6"/>
            <p:cNvGrpSpPr/>
            <p:nvPr/>
          </p:nvGrpSpPr>
          <p:grpSpPr>
            <a:xfrm>
              <a:off x="1050513" y="1844824"/>
              <a:ext cx="4841694" cy="3744056"/>
              <a:chOff x="755576" y="2276872"/>
              <a:chExt cx="4841694" cy="3744056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2276872"/>
                <a:ext cx="4841694" cy="37440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ZoneTexte 5"/>
              <p:cNvSpPr txBox="1"/>
              <p:nvPr/>
            </p:nvSpPr>
            <p:spPr>
              <a:xfrm>
                <a:off x="2987824" y="2509225"/>
                <a:ext cx="1899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De 5 / </a:t>
                </a:r>
                <a:r>
                  <a:rPr lang="fr-FR" dirty="0"/>
                  <a:t>15kv </a:t>
                </a:r>
              </a:p>
            </p:txBody>
          </p:sp>
        </p:grpSp>
        <p:sp>
          <p:nvSpPr>
            <p:cNvPr id="8" name="ZoneTexte 7"/>
            <p:cNvSpPr txBox="1"/>
            <p:nvPr/>
          </p:nvSpPr>
          <p:spPr>
            <a:xfrm>
              <a:off x="3282761" y="2780928"/>
              <a:ext cx="2609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environ 20nm </a:t>
              </a:r>
              <a:r>
                <a:rPr lang="fr-FR" dirty="0" smtClean="0"/>
                <a:t>de résolution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80405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886" y="6129010"/>
            <a:ext cx="25378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Arial" pitchFamily="34" charset="0"/>
                <a:cs typeface="Arial" pitchFamily="34" charset="0"/>
              </a:rPr>
              <a:t>N  </a:t>
            </a:r>
            <a:r>
              <a:rPr lang="fr-FR" sz="800" dirty="0" err="1" smtClean="0">
                <a:latin typeface="Arial" pitchFamily="34" charset="0"/>
                <a:cs typeface="Arial" pitchFamily="34" charset="0"/>
              </a:rPr>
              <a:t>Mesmer.Dudons</a:t>
            </a:r>
            <a:r>
              <a:rPr lang="fr-FR" sz="800" dirty="0" smtClean="0">
                <a:latin typeface="Arial" pitchFamily="34" charset="0"/>
                <a:cs typeface="Arial" pitchFamily="34" charset="0"/>
              </a:rPr>
              <a:t>_ UMR EPOC </a:t>
            </a:r>
            <a:endParaRPr lang="fr-FR" sz="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4544305" y="325777"/>
            <a:ext cx="4300974" cy="3960000"/>
            <a:chOff x="3635896" y="3212976"/>
            <a:chExt cx="4300974" cy="3960000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3212976"/>
              <a:ext cx="4300974" cy="39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3635896" y="6561058"/>
              <a:ext cx="10524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bg1"/>
                  </a:solidFill>
                </a:rPr>
                <a:t>gastéropode</a:t>
              </a:r>
              <a:endParaRPr lang="fr-FR" sz="1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251520" y="623212"/>
            <a:ext cx="3721768" cy="3420000"/>
            <a:chOff x="251520" y="2333212"/>
            <a:chExt cx="3721768" cy="34200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333212"/>
              <a:ext cx="3721768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467544" y="5013176"/>
              <a:ext cx="16448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bg1"/>
                  </a:solidFill>
                </a:rPr>
                <a:t>Amphipode</a:t>
              </a:r>
              <a:endParaRPr lang="fr-FR" sz="1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445219" y="116632"/>
            <a:ext cx="5229225" cy="4810125"/>
            <a:chOff x="1403479" y="1229677"/>
            <a:chExt cx="5229225" cy="481012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479" y="1229677"/>
              <a:ext cx="5229225" cy="481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1691680" y="5157192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bg1"/>
                  </a:solidFill>
                </a:rPr>
                <a:t>Polychète</a:t>
              </a:r>
              <a:endParaRPr lang="fr-FR" sz="1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2843808" y="2472646"/>
            <a:ext cx="3714273" cy="3420000"/>
            <a:chOff x="2567855" y="2927136"/>
            <a:chExt cx="3714273" cy="342000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855" y="2927136"/>
              <a:ext cx="3714273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4211961" y="5733256"/>
              <a:ext cx="18722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bg1"/>
                  </a:solidFill>
                </a:rPr>
                <a:t>Polychète: M  </a:t>
              </a:r>
              <a:r>
                <a:rPr lang="fr-FR" sz="1200" b="1" i="1" dirty="0" err="1" smtClean="0">
                  <a:solidFill>
                    <a:schemeClr val="bg1"/>
                  </a:solidFill>
                </a:rPr>
                <a:t>Palmata</a:t>
              </a:r>
              <a:endParaRPr lang="fr-FR" sz="1200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30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35696" y="2564904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rgbClr val="5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Avancées</a:t>
            </a:r>
            <a:endParaRPr lang="fr-FR" sz="4400" b="1" dirty="0">
              <a:solidFill>
                <a:srgbClr val="5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5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4680520" cy="720080"/>
          </a:xfrm>
        </p:spPr>
        <p:txBody>
          <a:bodyPr/>
          <a:lstStyle/>
          <a:p>
            <a:r>
              <a:rPr lang="fr-FR" sz="3600" b="1" dirty="0">
                <a:solidFill>
                  <a:srgbClr val="5C0000"/>
                </a:solidFill>
              </a:rPr>
              <a:t>CRYO </a:t>
            </a:r>
            <a:r>
              <a:rPr lang="fr-FR" sz="3600" b="1" dirty="0" smtClean="0">
                <a:solidFill>
                  <a:srgbClr val="5C0000"/>
                </a:solidFill>
              </a:rPr>
              <a:t>observation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0267" y="1823738"/>
            <a:ext cx="4608512" cy="3960440"/>
          </a:xfrm>
        </p:spPr>
        <p:txBody>
          <a:bodyPr/>
          <a:lstStyle/>
          <a:p>
            <a:pPr marL="0" indent="0">
              <a:buNone/>
            </a:pP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Ce mode d’observation nécessite:</a:t>
            </a:r>
          </a:p>
          <a:p>
            <a:pPr>
              <a:buFont typeface="Symbol"/>
              <a:buChar char="Þ"/>
            </a:pPr>
            <a:r>
              <a:rPr lang="fr-FR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 système de </a:t>
            </a:r>
            <a:r>
              <a:rPr lang="fr-FR" sz="1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cryo</a:t>
            </a:r>
            <a:r>
              <a:rPr lang="fr-FR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transfert :</a:t>
            </a:r>
          </a:p>
          <a:p>
            <a:pPr marL="0" indent="0">
              <a:buNone/>
            </a:pPr>
            <a:r>
              <a:rPr lang="fr-FR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mini chambre de transfert de l’échantillon depuis un milieu refroidi et sous vide.</a:t>
            </a:r>
          </a:p>
          <a:p>
            <a:pPr>
              <a:buFont typeface="Symbol"/>
              <a:buChar char="Þ"/>
            </a:pPr>
            <a:r>
              <a:rPr lang="fr-FR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Une chambre de préparation refroidie</a:t>
            </a: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Sublimation, fracture, métallisation.</a:t>
            </a:r>
          </a:p>
          <a:p>
            <a:pPr>
              <a:buFont typeface="Symbol"/>
              <a:buChar char="Þ"/>
            </a:pP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une platine </a:t>
            </a:r>
            <a:r>
              <a:rPr lang="fr-FR" sz="1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cryo</a:t>
            </a:r>
            <a:r>
              <a:rPr lang="fr-FR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(refroidie par Azote) dans la chambre du MEB, pour l’observation.</a:t>
            </a:r>
          </a:p>
          <a:p>
            <a:pPr>
              <a:buFont typeface="Symbol"/>
              <a:buChar char="Þ"/>
            </a:pPr>
            <a:endParaRPr lang="fr-FR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Domaines d’applications:</a:t>
            </a:r>
          </a:p>
          <a:p>
            <a:pPr>
              <a:buFont typeface="Symbol"/>
              <a:buChar char="Þ"/>
            </a:pP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échantillons hydratés</a:t>
            </a:r>
          </a:p>
          <a:p>
            <a:pPr>
              <a:buFont typeface="Symbol"/>
              <a:buChar char="Þ"/>
            </a:pP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plus sensibles aux protocoles conventionnels.</a:t>
            </a:r>
            <a:endParaRPr lang="fr-FR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fr-FR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323" y="2276872"/>
            <a:ext cx="390429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9651" y="1168435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Observation d’échantillons congelés dans leur état </a:t>
            </a:r>
            <a:r>
              <a:rPr lang="fr-FR" b="1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congelé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46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61709" y="2428141"/>
            <a:ext cx="40846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 smtClean="0">
                <a:latin typeface="Verdana" pitchFamily="34" charset="0"/>
              </a:rPr>
              <a:t>Cryo-immobilisation</a:t>
            </a:r>
            <a:endParaRPr lang="en-US" b="1" dirty="0">
              <a:latin typeface="Verdana" pitchFamily="34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 rot="5400000">
            <a:off x="4267897" y="2095847"/>
            <a:ext cx="4318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707470" y="2208805"/>
            <a:ext cx="647700" cy="82391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>
                <a:solidFill>
                  <a:srgbClr val="00B0F0"/>
                </a:solidFill>
                <a:latin typeface="Verdana" pitchFamily="34" charset="0"/>
                <a:sym typeface="Wingdings" pitchFamily="2" charset="2"/>
              </a:rPr>
              <a:t></a:t>
            </a:r>
          </a:p>
        </p:txBody>
      </p: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3620197" y="1268760"/>
            <a:ext cx="1727201" cy="574675"/>
            <a:chOff x="2177" y="798"/>
            <a:chExt cx="1088" cy="362"/>
          </a:xfrm>
        </p:grpSpPr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2177" y="798"/>
              <a:ext cx="1088" cy="362"/>
            </a:xfrm>
            <a:prstGeom prst="ellipse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2338" y="862"/>
              <a:ext cx="84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err="1" smtClean="0">
                  <a:latin typeface="Verdana" pitchFamily="34" charset="0"/>
                </a:rPr>
                <a:t>Echantillon</a:t>
              </a:r>
              <a:endParaRPr lang="en-US" sz="1400" dirty="0">
                <a:latin typeface="Verdana" pitchFamily="34" charset="0"/>
              </a:endParaRPr>
            </a:p>
          </p:txBody>
        </p:sp>
      </p:grpSp>
      <p:sp>
        <p:nvSpPr>
          <p:cNvPr id="16" name="AutoShape 18"/>
          <p:cNvSpPr>
            <a:spLocks noChangeArrowheads="1"/>
          </p:cNvSpPr>
          <p:nvPr/>
        </p:nvSpPr>
        <p:spPr bwMode="auto">
          <a:xfrm rot="3314230" flipV="1">
            <a:off x="5303998" y="2944519"/>
            <a:ext cx="586183" cy="138122"/>
          </a:xfrm>
          <a:prstGeom prst="rightArrow">
            <a:avLst>
              <a:gd name="adj1" fmla="val 50000"/>
              <a:gd name="adj2" fmla="val 104605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 rot="5400000">
            <a:off x="4067872" y="3951643"/>
            <a:ext cx="757238" cy="200025"/>
          </a:xfrm>
          <a:prstGeom prst="rightArrow">
            <a:avLst>
              <a:gd name="adj1" fmla="val 50000"/>
              <a:gd name="adj2" fmla="val 104605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e 1"/>
          <p:cNvGrpSpPr/>
          <p:nvPr/>
        </p:nvGrpSpPr>
        <p:grpSpPr>
          <a:xfrm>
            <a:off x="2364813" y="4440411"/>
            <a:ext cx="4119390" cy="1224136"/>
            <a:chOff x="2216847" y="4645041"/>
            <a:chExt cx="4119390" cy="1224136"/>
          </a:xfrm>
        </p:grpSpPr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2348120" y="4778291"/>
              <a:ext cx="1555538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 err="1" smtClean="0">
                  <a:latin typeface="Verdana" pitchFamily="34" charset="0"/>
                </a:rPr>
                <a:t>Cryo</a:t>
              </a:r>
              <a:r>
                <a:rPr lang="en-US" sz="1600" dirty="0" smtClean="0">
                  <a:latin typeface="Verdana" pitchFamily="34" charset="0"/>
                </a:rPr>
                <a:t>-MET</a:t>
              </a:r>
              <a:endParaRPr lang="en-US" sz="1600" dirty="0">
                <a:latin typeface="Verdana" pitchFamily="34" charset="0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3125889" y="5258824"/>
              <a:ext cx="2006601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 smtClean="0">
                  <a:solidFill>
                    <a:schemeClr val="accent5"/>
                  </a:solidFill>
                  <a:latin typeface="Verdana" pitchFamily="34" charset="0"/>
                </a:rPr>
                <a:t>Cryo</a:t>
              </a:r>
              <a:r>
                <a:rPr lang="en-US" sz="1600" b="1" dirty="0" smtClean="0">
                  <a:solidFill>
                    <a:schemeClr val="accent5"/>
                  </a:solidFill>
                  <a:latin typeface="Verdana" pitchFamily="34" charset="0"/>
                </a:rPr>
                <a:t>-MEB</a:t>
              </a:r>
              <a:endParaRPr lang="en-US" sz="1600" b="1" dirty="0">
                <a:solidFill>
                  <a:schemeClr val="accent5"/>
                </a:solidFill>
                <a:latin typeface="Verdana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16847" y="4645041"/>
              <a:ext cx="4087982" cy="1224136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546504" y="4777875"/>
              <a:ext cx="17897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err="1" smtClean="0">
                  <a:latin typeface="Verdana" pitchFamily="34" charset="0"/>
                </a:rPr>
                <a:t>Cryo</a:t>
              </a:r>
              <a:r>
                <a:rPr lang="en-US" sz="1600" dirty="0" smtClean="0">
                  <a:latin typeface="Verdana" pitchFamily="34" charset="0"/>
                </a:rPr>
                <a:t>-FIB/MEB</a:t>
              </a:r>
              <a:endParaRPr lang="fr-FR" dirty="0"/>
            </a:p>
          </p:txBody>
        </p:sp>
      </p:grpSp>
      <p:sp>
        <p:nvSpPr>
          <p:cNvPr id="28" name="AutoShape 22"/>
          <p:cNvSpPr>
            <a:spLocks noChangeArrowheads="1"/>
          </p:cNvSpPr>
          <p:nvPr/>
        </p:nvSpPr>
        <p:spPr bwMode="auto">
          <a:xfrm rot="8248029">
            <a:off x="3325191" y="2959103"/>
            <a:ext cx="757238" cy="90602"/>
          </a:xfrm>
          <a:prstGeom prst="rightArrow">
            <a:avLst>
              <a:gd name="adj1" fmla="val 50000"/>
              <a:gd name="adj2" fmla="val 104605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4680520" cy="720080"/>
          </a:xfrm>
        </p:spPr>
        <p:txBody>
          <a:bodyPr/>
          <a:lstStyle/>
          <a:p>
            <a:r>
              <a:rPr lang="fr-FR" sz="3600" b="1" dirty="0">
                <a:solidFill>
                  <a:srgbClr val="5C0000"/>
                </a:solidFill>
              </a:rPr>
              <a:t>CRYO </a:t>
            </a:r>
            <a:r>
              <a:rPr lang="fr-FR" sz="3600" b="1" dirty="0" smtClean="0">
                <a:solidFill>
                  <a:srgbClr val="5C0000"/>
                </a:solidFill>
              </a:rPr>
              <a:t>observation</a:t>
            </a:r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>
            <a:off x="4546504" y="3249350"/>
            <a:ext cx="2141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Verdana" pitchFamily="34" charset="0"/>
              </a:rPr>
              <a:t>Haute </a:t>
            </a:r>
            <a:r>
              <a:rPr lang="en-US" b="1" u="sng" dirty="0" err="1">
                <a:latin typeface="Verdana" pitchFamily="34" charset="0"/>
              </a:rPr>
              <a:t>pression</a:t>
            </a:r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2348120" y="3218387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 dirty="0">
                <a:latin typeface="Verdana" pitchFamily="34" charset="0"/>
              </a:rPr>
              <a:t>Azote </a:t>
            </a:r>
            <a:r>
              <a:rPr lang="en-US" b="1" u="sng" dirty="0" err="1">
                <a:latin typeface="Verdana" pitchFamily="34" charset="0"/>
              </a:rPr>
              <a:t>pâteux</a:t>
            </a:r>
            <a:endParaRPr lang="en-US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8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 smtClean="0">
                <a:solidFill>
                  <a:srgbClr val="5C0000"/>
                </a:solidFill>
              </a:rPr>
              <a:t>CRYO observation</a:t>
            </a:r>
            <a:endParaRPr lang="fr-FR" sz="3600" b="1" dirty="0">
              <a:solidFill>
                <a:srgbClr val="5C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50578"/>
            <a:ext cx="9144000" cy="617796"/>
          </a:xfrm>
        </p:spPr>
        <p:txBody>
          <a:bodyPr/>
          <a:lstStyle/>
          <a:p>
            <a:r>
              <a:rPr lang="fr-FR" sz="1800" b="1" dirty="0" smtClean="0">
                <a:solidFill>
                  <a:srgbClr val="5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Préparation par Azote pâteux (</a:t>
            </a:r>
            <a:r>
              <a:rPr lang="fr-FR" sz="1800" b="1" dirty="0">
                <a:solidFill>
                  <a:srgbClr val="5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Azote surfusion « </a:t>
            </a:r>
            <a:r>
              <a:rPr lang="fr-FR" sz="1800" b="1" dirty="0" err="1">
                <a:solidFill>
                  <a:srgbClr val="5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Pateux</a:t>
            </a:r>
            <a:r>
              <a:rPr lang="fr-FR" sz="1800" b="1" dirty="0">
                <a:solidFill>
                  <a:srgbClr val="5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fr-FR" sz="1800" b="1" dirty="0" smtClean="0">
                <a:solidFill>
                  <a:srgbClr val="5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»)</a:t>
            </a:r>
          </a:p>
          <a:p>
            <a:endParaRPr lang="fr-FR" sz="1800" b="1" dirty="0" smtClean="0">
              <a:solidFill>
                <a:srgbClr val="5C0000"/>
              </a:solidFill>
            </a:endParaRPr>
          </a:p>
          <a:p>
            <a:endParaRPr lang="fr-FR" sz="1800" b="1" dirty="0">
              <a:solidFill>
                <a:srgbClr val="5C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244E-26FD-4AB0-BB82-2C2705D7E6B5}" type="slidenum">
              <a:rPr lang="fr-FR" smtClean="0"/>
              <a:pPr/>
              <a:t>19</a:t>
            </a:fld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57740" y="3295406"/>
            <a:ext cx="2841307" cy="784902"/>
            <a:chOff x="81728" y="3117379"/>
            <a:chExt cx="2841307" cy="784902"/>
          </a:xfrm>
        </p:grpSpPr>
        <p:grpSp>
          <p:nvGrpSpPr>
            <p:cNvPr id="16" name="Groupe 15"/>
            <p:cNvGrpSpPr/>
            <p:nvPr/>
          </p:nvGrpSpPr>
          <p:grpSpPr>
            <a:xfrm>
              <a:off x="81728" y="3117379"/>
              <a:ext cx="2451366" cy="784902"/>
              <a:chOff x="188412" y="4061139"/>
              <a:chExt cx="2451366" cy="784902"/>
            </a:xfrm>
          </p:grpSpPr>
          <p:sp>
            <p:nvSpPr>
              <p:cNvPr id="4" name="ZoneTexte 3"/>
              <p:cNvSpPr txBox="1"/>
              <p:nvPr/>
            </p:nvSpPr>
            <p:spPr>
              <a:xfrm>
                <a:off x="229341" y="4084258"/>
                <a:ext cx="241043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Place un gobelet en polystyrène rempli d’azote liquide dans une enceinte que l’on met sous un vide primaire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88412" y="4061139"/>
                <a:ext cx="2401537" cy="78490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3" name="Flèche droite rayée 12"/>
            <p:cNvSpPr/>
            <p:nvPr/>
          </p:nvSpPr>
          <p:spPr>
            <a:xfrm>
              <a:off x="2679714" y="3509830"/>
              <a:ext cx="243321" cy="45719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2762033" y="2978322"/>
            <a:ext cx="2564660" cy="1447345"/>
            <a:chOff x="2770099" y="2809016"/>
            <a:chExt cx="2564660" cy="1447345"/>
          </a:xfrm>
        </p:grpSpPr>
        <p:grpSp>
          <p:nvGrpSpPr>
            <p:cNvPr id="15" name="Groupe 14"/>
            <p:cNvGrpSpPr/>
            <p:nvPr/>
          </p:nvGrpSpPr>
          <p:grpSpPr>
            <a:xfrm>
              <a:off x="2770099" y="2809016"/>
              <a:ext cx="2564660" cy="1447345"/>
              <a:chOff x="3203958" y="3818800"/>
              <a:chExt cx="2554012" cy="1447345"/>
            </a:xfrm>
          </p:grpSpPr>
          <p:sp>
            <p:nvSpPr>
              <p:cNvPr id="10" name="ZoneTexte 9"/>
              <p:cNvSpPr txBox="1"/>
              <p:nvPr/>
            </p:nvSpPr>
            <p:spPr>
              <a:xfrm>
                <a:off x="3203958" y="3818800"/>
                <a:ext cx="2554012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L’azote devient solide (-210°C) </a:t>
                </a:r>
              </a:p>
              <a:p>
                <a:endParaRPr lang="fr-FR" dirty="0"/>
              </a:p>
            </p:txBody>
          </p:sp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1"/>
              <a:stretch/>
            </p:blipFill>
            <p:spPr>
              <a:xfrm>
                <a:off x="3526270" y="4042145"/>
                <a:ext cx="1171671" cy="1224000"/>
              </a:xfrm>
              <a:prstGeom prst="rect">
                <a:avLst/>
              </a:prstGeom>
            </p:spPr>
          </p:pic>
        </p:grpSp>
        <p:sp>
          <p:nvSpPr>
            <p:cNvPr id="18" name="Flèche droite rayée 17"/>
            <p:cNvSpPr/>
            <p:nvPr/>
          </p:nvSpPr>
          <p:spPr>
            <a:xfrm>
              <a:off x="4597113" y="3497505"/>
              <a:ext cx="243321" cy="45719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869872" y="2924944"/>
            <a:ext cx="2222582" cy="2117059"/>
            <a:chOff x="6741906" y="2784881"/>
            <a:chExt cx="2222582" cy="2117059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648"/>
            <a:stretch/>
          </p:blipFill>
          <p:spPr>
            <a:xfrm>
              <a:off x="6887341" y="3253488"/>
              <a:ext cx="1656184" cy="164845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741906" y="2784881"/>
              <a:ext cx="222258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Plonge l’échantillon dans </a:t>
              </a:r>
              <a:r>
                <a:rPr lang="fr-FR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cet </a:t>
              </a:r>
              <a:r>
                <a:rPr lang="fr-FR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« azote </a:t>
              </a:r>
              <a:r>
                <a:rPr lang="fr-FR" sz="105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pateux</a:t>
              </a:r>
              <a:r>
                <a:rPr lang="fr-FR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»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5109014" y="3327235"/>
            <a:ext cx="1635719" cy="738664"/>
            <a:chOff x="5054359" y="3082545"/>
            <a:chExt cx="1635719" cy="738664"/>
          </a:xfrm>
        </p:grpSpPr>
        <p:sp>
          <p:nvSpPr>
            <p:cNvPr id="17" name="Rectangle 16"/>
            <p:cNvSpPr/>
            <p:nvPr/>
          </p:nvSpPr>
          <p:spPr>
            <a:xfrm>
              <a:off x="5054359" y="3082545"/>
              <a:ext cx="159268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Casse le </a:t>
              </a:r>
              <a:r>
                <a:rPr lang="fr-FR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vide :  </a:t>
              </a:r>
              <a:r>
                <a:rPr lang="fr-FR" sz="105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obtention d’une mixture d’azote solide et liquide</a:t>
              </a:r>
            </a:p>
          </p:txBody>
        </p:sp>
        <p:sp>
          <p:nvSpPr>
            <p:cNvPr id="20" name="Flèche droite rayée 19"/>
            <p:cNvSpPr/>
            <p:nvPr/>
          </p:nvSpPr>
          <p:spPr>
            <a:xfrm>
              <a:off x="6446757" y="3451877"/>
              <a:ext cx="243321" cy="45719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85350" y="1868479"/>
            <a:ext cx="8973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Principe </a:t>
            </a:r>
            <a:r>
              <a:rPr lang="fr-FR" altLang="fr-FR" sz="16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fr-FR" altLang="fr-FR" sz="16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congélation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rapide sans ébullition du liquide de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refroidissement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 l’utilisation d’azote semi-solide</a:t>
            </a:r>
            <a:endParaRPr lang="fr-FR" alt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81749" y="3331088"/>
            <a:ext cx="1251494" cy="73866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18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921866"/>
            <a:ext cx="8568952" cy="500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800"/>
              </a:spcBef>
            </a:pPr>
            <a:r>
              <a:rPr lang="fr-FR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Introduction</a:t>
            </a:r>
          </a:p>
          <a:p>
            <a:pPr marL="342900" indent="-342900">
              <a:lnSpc>
                <a:spcPct val="150000"/>
              </a:lnSpc>
              <a:spcBef>
                <a:spcPts val="800"/>
              </a:spcBef>
            </a:pPr>
            <a:r>
              <a:rPr lang="fr-FR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 </a:t>
            </a:r>
            <a:r>
              <a:rPr lang="fr-FR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Observation </a:t>
            </a:r>
            <a:r>
              <a:rPr lang="fr-FR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en mode Haut </a:t>
            </a:r>
            <a:r>
              <a:rPr lang="fr-FR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vide</a:t>
            </a:r>
          </a:p>
          <a:p>
            <a:pPr marL="342900" indent="-342900">
              <a:lnSpc>
                <a:spcPct val="150000"/>
              </a:lnSpc>
              <a:spcBef>
                <a:spcPts val="800"/>
              </a:spcBef>
            </a:pPr>
            <a:r>
              <a:rPr lang="fr-FR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ii </a:t>
            </a:r>
            <a:r>
              <a:rPr lang="fr-FR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fr-FR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bservation </a:t>
            </a:r>
            <a:r>
              <a:rPr lang="fr-FR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en mode </a:t>
            </a:r>
            <a:r>
              <a:rPr lang="fr-FR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Pression contrôlée</a:t>
            </a:r>
          </a:p>
          <a:p>
            <a:pPr marL="342900" indent="-342900">
              <a:lnSpc>
                <a:spcPct val="150000"/>
              </a:lnSpc>
              <a:spcBef>
                <a:spcPts val="800"/>
              </a:spcBef>
            </a:pPr>
            <a:r>
              <a:rPr lang="fr-FR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iii Observation en mode Environnemental</a:t>
            </a:r>
          </a:p>
          <a:p>
            <a:pPr marL="342900" indent="-342900">
              <a:lnSpc>
                <a:spcPct val="150000"/>
              </a:lnSpc>
              <a:spcBef>
                <a:spcPts val="800"/>
              </a:spcBef>
            </a:pPr>
            <a:r>
              <a:rPr lang="fr-FR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iv </a:t>
            </a:r>
            <a:r>
              <a:rPr lang="fr-FR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MEB de paillasse</a:t>
            </a:r>
          </a:p>
          <a:p>
            <a:pPr marL="342900" indent="-342900">
              <a:lnSpc>
                <a:spcPct val="150000"/>
              </a:lnSpc>
              <a:spcBef>
                <a:spcPts val="800"/>
              </a:spcBef>
            </a:pPr>
            <a:r>
              <a:rPr lang="fr-FR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 Cryo </a:t>
            </a:r>
            <a:r>
              <a:rPr lang="fr-FR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observation</a:t>
            </a:r>
          </a:p>
          <a:p>
            <a:pPr marL="342900" indent="-342900">
              <a:lnSpc>
                <a:spcPct val="150000"/>
              </a:lnSpc>
              <a:spcBef>
                <a:spcPts val="800"/>
              </a:spcBef>
            </a:pPr>
            <a:r>
              <a:rPr lang="fr-FR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vi </a:t>
            </a:r>
            <a:r>
              <a:rPr lang="fr-FR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Préparation de grilles pour le STEM</a:t>
            </a:r>
          </a:p>
          <a:p>
            <a:pPr marL="342900" indent="-342900">
              <a:lnSpc>
                <a:spcPct val="150000"/>
              </a:lnSpc>
              <a:spcBef>
                <a:spcPts val="800"/>
              </a:spcBef>
            </a:pPr>
            <a:r>
              <a:rPr lang="fr-FR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vii </a:t>
            </a:r>
            <a:r>
              <a:rPr lang="fr-FR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Préparation de blocs pour le Serial Block Face Imaging</a:t>
            </a:r>
          </a:p>
          <a:p>
            <a:pPr marL="342900" indent="-342900">
              <a:lnSpc>
                <a:spcPct val="150000"/>
              </a:lnSpc>
              <a:spcBef>
                <a:spcPts val="800"/>
              </a:spcBef>
            </a:pPr>
            <a:r>
              <a:rPr lang="fr-FR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Conclusion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779912" y="52938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3600" b="1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PLAN</a:t>
            </a:r>
            <a:endParaRPr lang="fr-FR" sz="3600" b="1" dirty="0">
              <a:solidFill>
                <a:srgbClr val="5C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Image 8" descr="logo-bic-2b-cou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1" r="5833" b="43323"/>
          <a:stretch>
            <a:fillRect/>
          </a:stretch>
        </p:blipFill>
        <p:spPr bwMode="auto">
          <a:xfrm>
            <a:off x="7773042" y="33005"/>
            <a:ext cx="1361868" cy="4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79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rgbClr val="5C0000"/>
                </a:solidFill>
              </a:rPr>
              <a:t>CRYO observation</a:t>
            </a:r>
            <a:r>
              <a:rPr lang="fr-FR" sz="2000" b="1" dirty="0" smtClean="0">
                <a:solidFill>
                  <a:srgbClr val="5C0000"/>
                </a:solidFill>
              </a:rPr>
              <a:t>/</a:t>
            </a:r>
            <a:r>
              <a:rPr lang="fr-FR" sz="2400" b="1" dirty="0" smtClean="0">
                <a:solidFill>
                  <a:srgbClr val="5C0000"/>
                </a:solidFill>
              </a:rPr>
              <a:t>Azote « Pâteux »</a:t>
            </a:r>
            <a:endParaRPr lang="fr-FR" sz="2400" b="1" dirty="0">
              <a:solidFill>
                <a:srgbClr val="5C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7544" y="1484784"/>
            <a:ext cx="8136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Avantages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Congélation des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échantillons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dans leur état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natif.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Bien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adapté pour l'étude des structures de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surface.(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Bien que le taux de congélation pour ces spécimens ne soit pas particulièrement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rapide)</a:t>
            </a:r>
          </a:p>
          <a:p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 d’utilisation de produits chimiques.</a:t>
            </a:r>
          </a:p>
          <a:p>
            <a:endParaRPr lang="fr-FR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FR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Cette immersion évite une ébullition autour de l’échantillon </a:t>
            </a:r>
          </a:p>
          <a:p>
            <a:r>
              <a:rPr lang="fr-FR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 </a:t>
            </a:r>
            <a:r>
              <a:rPr lang="fr-FR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 de ralentissement </a:t>
            </a:r>
            <a:r>
              <a:rPr lang="fr-FR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la vitesse de la </a:t>
            </a:r>
            <a:r>
              <a:rPr lang="fr-FR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congélation =&gt; </a:t>
            </a:r>
            <a:r>
              <a:rPr lang="fr-FR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limite le risque de cristallisation 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34958" y="4293096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Limitations </a:t>
            </a:r>
            <a:r>
              <a: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Seulement un petit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volume de l’échantillon correctement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cryofixé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Limitation des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échantillons que l’on peut traiter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Risque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élevé de cristallisation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996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365760"/>
            <a:ext cx="5040560" cy="548640"/>
          </a:xfrm>
        </p:spPr>
        <p:txBody>
          <a:bodyPr/>
          <a:lstStyle/>
          <a:p>
            <a:r>
              <a:rPr lang="fr-FR" sz="3600" b="1" dirty="0">
                <a:solidFill>
                  <a:srgbClr val="5C0000"/>
                </a:solidFill>
              </a:rPr>
              <a:t>CRYO observation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Exemples après fixation dans azote pâteux</a:t>
            </a:r>
            <a:endParaRPr lang="fr-FR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79512" y="1556792"/>
            <a:ext cx="3361955" cy="3389549"/>
            <a:chOff x="179512" y="1839307"/>
            <a:chExt cx="3361955" cy="338954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132856"/>
              <a:ext cx="3361955" cy="3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904696" y="1839307"/>
              <a:ext cx="16561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 smtClean="0">
                  <a:solidFill>
                    <a:schemeClr val="accent2">
                      <a:lumMod val="75000"/>
                    </a:schemeClr>
                  </a:solidFill>
                </a:rPr>
                <a:t>Cires sur baie de raisin</a:t>
              </a:r>
              <a:endParaRPr lang="fr-FR" sz="1200" i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32" y="2678429"/>
            <a:ext cx="3518334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5279592" y="1614497"/>
            <a:ext cx="3283770" cy="3331844"/>
            <a:chOff x="5279592" y="1861012"/>
            <a:chExt cx="3283770" cy="333184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592" y="2168856"/>
              <a:ext cx="3283770" cy="30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6211480" y="1861012"/>
              <a:ext cx="1419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 smtClean="0">
                  <a:solidFill>
                    <a:schemeClr val="accent2">
                      <a:lumMod val="75000"/>
                    </a:schemeClr>
                  </a:solidFill>
                </a:rPr>
                <a:t>Pellicule tomate</a:t>
              </a:r>
              <a:endParaRPr lang="fr-FR" sz="1200" i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78429"/>
            <a:ext cx="3518325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0" y="6131320"/>
            <a:ext cx="19896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Bruno </a:t>
            </a:r>
            <a:r>
              <a:rPr lang="fr-FR" sz="1050" dirty="0" err="1" smtClean="0"/>
              <a:t>Payré</a:t>
            </a:r>
            <a:r>
              <a:rPr lang="fr-FR" sz="1050" dirty="0" smtClean="0"/>
              <a:t> – CMEAB - Toulouse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40283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960" y="110088"/>
            <a:ext cx="7520940" cy="548640"/>
          </a:xfrm>
        </p:spPr>
        <p:txBody>
          <a:bodyPr/>
          <a:lstStyle/>
          <a:p>
            <a:r>
              <a:rPr lang="fr-FR" sz="3600" b="1" dirty="0" smtClean="0">
                <a:solidFill>
                  <a:srgbClr val="5C0000"/>
                </a:solidFill>
              </a:rPr>
              <a:t>Cryo Observation</a:t>
            </a:r>
            <a:endParaRPr lang="fr-FR" sz="3600" b="1" dirty="0">
              <a:solidFill>
                <a:srgbClr val="5C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1809" y="1468790"/>
            <a:ext cx="8843242" cy="73746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Principe: 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Vitrification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l’eau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fr-FR" alt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Transformation de l’eau liquide en eau solide, </a:t>
            </a:r>
            <a:r>
              <a:rPr lang="fr-FR" altLang="fr-FR" sz="14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sans formation de cristaux) </a:t>
            </a:r>
            <a:r>
              <a:rPr lang="fr-FR" altLang="fr-FR" sz="14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1400" i="1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obtention de glace amorphe.</a:t>
            </a:r>
          </a:p>
          <a:p>
            <a:pPr marL="0" indent="0">
              <a:buNone/>
            </a:pPr>
            <a:endParaRPr lang="fr-FR" altLang="fr-FR" sz="1400" i="1" dirty="0" smtClean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r-F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r-FR" altLang="fr-FR" sz="1400" i="1" dirty="0" smtClean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r-FR" altLang="fr-FR" sz="2000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0208" y="969398"/>
            <a:ext cx="75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5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Préparation par HPF </a:t>
            </a:r>
            <a:r>
              <a:rPr lang="fr-FR" dirty="0" smtClean="0">
                <a:solidFill>
                  <a:srgbClr val="5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(High Pressure </a:t>
            </a:r>
            <a:r>
              <a:rPr lang="fr-FR" dirty="0" err="1" smtClean="0">
                <a:solidFill>
                  <a:srgbClr val="5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Freezing</a:t>
            </a:r>
            <a:r>
              <a:rPr lang="fr-FR" dirty="0" smtClean="0">
                <a:solidFill>
                  <a:srgbClr val="5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339752" y="2996952"/>
            <a:ext cx="6064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0">
              <a:buFont typeface="Wingdings" panose="05000000000000000000" pitchFamily="2" charset="2"/>
              <a:buChar char="ü"/>
              <a:tabLst>
                <a:tab pos="1876425" algn="l"/>
                <a:tab pos="2238375" algn="l"/>
              </a:tabLst>
              <a:defRPr/>
            </a:pPr>
            <a:r>
              <a:rPr lang="fr-FR" dirty="0"/>
              <a:t> fortes pressions </a:t>
            </a:r>
          </a:p>
          <a:p>
            <a:pPr marL="1797050">
              <a:buFont typeface="Wingdings" panose="05000000000000000000" pitchFamily="2" charset="2"/>
              <a:buChar char="ü"/>
              <a:tabLst>
                <a:tab pos="1876425" algn="l"/>
                <a:tab pos="2238375" algn="l"/>
              </a:tabLst>
              <a:defRPr/>
            </a:pPr>
            <a:r>
              <a:rPr lang="fr-FR" dirty="0"/>
              <a:t> fortes vitesses de refroidissement</a:t>
            </a:r>
          </a:p>
          <a:p>
            <a:pPr marL="1797050">
              <a:buFont typeface="Wingdings" panose="05000000000000000000" pitchFamily="2" charset="2"/>
              <a:buChar char="ü"/>
              <a:tabLst>
                <a:tab pos="1876425" algn="l"/>
                <a:tab pos="2238375" algn="l"/>
              </a:tabLst>
              <a:defRPr/>
            </a:pPr>
            <a:r>
              <a:rPr lang="fr-FR" dirty="0"/>
              <a:t> la congélation par l’azote liquide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144567" y="2334743"/>
            <a:ext cx="8199333" cy="2120166"/>
            <a:chOff x="144567" y="2334743"/>
            <a:chExt cx="8199333" cy="2120166"/>
          </a:xfrm>
        </p:grpSpPr>
        <p:grpSp>
          <p:nvGrpSpPr>
            <p:cNvPr id="11" name="Groupe 10"/>
            <p:cNvGrpSpPr/>
            <p:nvPr/>
          </p:nvGrpSpPr>
          <p:grpSpPr>
            <a:xfrm>
              <a:off x="347128" y="2772540"/>
              <a:ext cx="1642278" cy="1682369"/>
              <a:chOff x="7236589" y="2309966"/>
              <a:chExt cx="1642278" cy="1682369"/>
            </a:xfrm>
          </p:grpSpPr>
          <p:pic>
            <p:nvPicPr>
              <p:cNvPr id="9" name="Image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22" t="15773" r="3445" b="11263"/>
              <a:stretch>
                <a:fillRect/>
              </a:stretch>
            </p:blipFill>
            <p:spPr bwMode="auto">
              <a:xfrm>
                <a:off x="7445744" y="2309966"/>
                <a:ext cx="1138639" cy="1405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 Box 11"/>
              <p:cNvSpPr txBox="1">
                <a:spLocks noChangeArrowheads="1"/>
              </p:cNvSpPr>
              <p:nvPr/>
            </p:nvSpPr>
            <p:spPr bwMode="auto">
              <a:xfrm>
                <a:off x="7236589" y="3715336"/>
                <a:ext cx="1642278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 i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400" i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400" i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400" i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400" i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fr-FR" altLang="fr-FR" sz="1200" b="1" dirty="0" smtClean="0">
                    <a:solidFill>
                      <a:srgbClr val="5C000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LEICA HPM-100</a:t>
                </a:r>
                <a:endParaRPr lang="fr-FR" altLang="fr-FR" sz="1200" b="1" dirty="0">
                  <a:solidFill>
                    <a:srgbClr val="5C000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13" name="ZoneTexte 12"/>
            <p:cNvSpPr txBox="1"/>
            <p:nvPr/>
          </p:nvSpPr>
          <p:spPr>
            <a:xfrm>
              <a:off x="144567" y="2334743"/>
              <a:ext cx="81993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Application d’une pression de l’ordre de 2050 bars à -196°C via un automate 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8800" y="4629762"/>
            <a:ext cx="3203676" cy="1305194"/>
            <a:chOff x="216196" y="4827280"/>
            <a:chExt cx="3203676" cy="1305194"/>
          </a:xfrm>
        </p:grpSpPr>
        <p:grpSp>
          <p:nvGrpSpPr>
            <p:cNvPr id="20" name="Groupe 19"/>
            <p:cNvGrpSpPr/>
            <p:nvPr/>
          </p:nvGrpSpPr>
          <p:grpSpPr>
            <a:xfrm>
              <a:off x="216196" y="4827280"/>
              <a:ext cx="3203676" cy="1305194"/>
              <a:chOff x="216196" y="4827280"/>
              <a:chExt cx="3203676" cy="1305194"/>
            </a:xfrm>
          </p:grpSpPr>
          <p:pic>
            <p:nvPicPr>
              <p:cNvPr id="18" name="Imag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08" t="18008" r="30910" b="23637"/>
              <a:stretch>
                <a:fillRect/>
              </a:stretch>
            </p:blipFill>
            <p:spPr bwMode="auto">
              <a:xfrm>
                <a:off x="295503" y="4827280"/>
                <a:ext cx="830099" cy="75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216196" y="5578476"/>
                <a:ext cx="3203676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 sz="1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L’échantillon est positionné dans un support en métal </a:t>
                </a:r>
                <a:r>
                  <a:rPr lang="fr-FR" sz="1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(Al ou Au) </a:t>
                </a:r>
                <a:r>
                  <a:rPr lang="fr-FR" sz="10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et recouvert d’une autre cupule</a:t>
                </a:r>
                <a:endParaRPr lang="fr-FR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23" name="Imag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33" t="41460" r="25624" b="40704"/>
            <a:stretch/>
          </p:blipFill>
          <p:spPr bwMode="auto">
            <a:xfrm>
              <a:off x="1566140" y="4827280"/>
              <a:ext cx="1616482" cy="7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e 32"/>
          <p:cNvGrpSpPr/>
          <p:nvPr/>
        </p:nvGrpSpPr>
        <p:grpSpPr>
          <a:xfrm>
            <a:off x="3083529" y="4454910"/>
            <a:ext cx="2341304" cy="1998424"/>
            <a:chOff x="3083529" y="4454910"/>
            <a:chExt cx="2341304" cy="1998424"/>
          </a:xfrm>
        </p:grpSpPr>
        <p:sp>
          <p:nvSpPr>
            <p:cNvPr id="22" name="Flèche droite rayée 21"/>
            <p:cNvSpPr/>
            <p:nvPr/>
          </p:nvSpPr>
          <p:spPr>
            <a:xfrm>
              <a:off x="3083529" y="5058858"/>
              <a:ext cx="403912" cy="77928"/>
            </a:xfrm>
            <a:prstGeom prst="stripedRightArrow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26" name="Groupe 25"/>
            <p:cNvGrpSpPr/>
            <p:nvPr/>
          </p:nvGrpSpPr>
          <p:grpSpPr>
            <a:xfrm>
              <a:off x="3485941" y="4454910"/>
              <a:ext cx="1938892" cy="1998424"/>
              <a:chOff x="3427981" y="4625578"/>
              <a:chExt cx="1938892" cy="2347068"/>
            </a:xfrm>
          </p:grpSpPr>
          <p:pic>
            <p:nvPicPr>
              <p:cNvPr id="21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0533" y="4625578"/>
                <a:ext cx="1162834" cy="12084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ZoneTexte 23"/>
              <p:cNvSpPr txBox="1"/>
              <p:nvPr/>
            </p:nvSpPr>
            <p:spPr>
              <a:xfrm>
                <a:off x="3427981" y="5834012"/>
                <a:ext cx="1938892" cy="1138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fr-FR" sz="10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Puis transféré dans une « chambre de pression » </a:t>
                </a:r>
                <a:endParaRPr lang="fr-FR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lang="fr-FR" dirty="0"/>
              </a:p>
            </p:txBody>
          </p:sp>
        </p:grpSp>
      </p:grpSp>
      <p:grpSp>
        <p:nvGrpSpPr>
          <p:cNvPr id="35" name="Groupe 34"/>
          <p:cNvGrpSpPr/>
          <p:nvPr/>
        </p:nvGrpSpPr>
        <p:grpSpPr>
          <a:xfrm>
            <a:off x="5324769" y="4263629"/>
            <a:ext cx="2412365" cy="1796087"/>
            <a:chOff x="5324769" y="4263629"/>
            <a:chExt cx="2412365" cy="1796087"/>
          </a:xfrm>
        </p:grpSpPr>
        <p:grpSp>
          <p:nvGrpSpPr>
            <p:cNvPr id="34" name="Groupe 33"/>
            <p:cNvGrpSpPr/>
            <p:nvPr/>
          </p:nvGrpSpPr>
          <p:grpSpPr>
            <a:xfrm>
              <a:off x="5526725" y="4263629"/>
              <a:ext cx="2210409" cy="1796087"/>
              <a:chOff x="5500991" y="4371628"/>
              <a:chExt cx="2210409" cy="1796087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500991" y="5613717"/>
                <a:ext cx="2210409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Azote liquide est mis sous pression puis envoyé sur la </a:t>
                </a:r>
                <a:r>
                  <a:rPr lang="fr-FR" sz="10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chambre</a:t>
                </a:r>
                <a:endParaRPr lang="fr-FR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grpSp>
            <p:nvGrpSpPr>
              <p:cNvPr id="28" name="Group 5"/>
              <p:cNvGrpSpPr>
                <a:grpSpLocks/>
              </p:cNvGrpSpPr>
              <p:nvPr/>
            </p:nvGrpSpPr>
            <p:grpSpPr bwMode="auto">
              <a:xfrm>
                <a:off x="6052234" y="4371628"/>
                <a:ext cx="795337" cy="1448085"/>
                <a:chOff x="621" y="2443"/>
                <a:chExt cx="962" cy="1479"/>
              </a:xfrm>
            </p:grpSpPr>
            <p:pic>
              <p:nvPicPr>
                <p:cNvPr id="29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1" y="3052"/>
                  <a:ext cx="962" cy="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0" name="Line 7"/>
                <p:cNvCxnSpPr>
                  <a:cxnSpLocks noChangeShapeType="1"/>
                </p:cNvCxnSpPr>
                <p:nvPr/>
              </p:nvCxnSpPr>
              <p:spPr bwMode="auto">
                <a:xfrm flipH="1">
                  <a:off x="1102" y="2443"/>
                  <a:ext cx="1" cy="551"/>
                </a:xfrm>
                <a:prstGeom prst="line">
                  <a:avLst/>
                </a:prstGeom>
                <a:noFill/>
                <a:ln w="38100">
                  <a:solidFill>
                    <a:srgbClr val="FF99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" name="Line 8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1102" y="3381"/>
                  <a:ext cx="1" cy="541"/>
                </a:xfrm>
                <a:prstGeom prst="line">
                  <a:avLst/>
                </a:prstGeom>
                <a:noFill/>
                <a:ln w="38100">
                  <a:solidFill>
                    <a:srgbClr val="FF99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32" name="Flèche droite rayée 31"/>
            <p:cNvSpPr/>
            <p:nvPr/>
          </p:nvSpPr>
          <p:spPr>
            <a:xfrm>
              <a:off x="5324769" y="4980930"/>
              <a:ext cx="403912" cy="77928"/>
            </a:xfrm>
            <a:prstGeom prst="stripedRightArrow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71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22960" y="110088"/>
            <a:ext cx="7520940" cy="5486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rgbClr val="5C0000"/>
                </a:solidFill>
              </a:rPr>
              <a:t>Cryo Observation </a:t>
            </a:r>
            <a:r>
              <a:rPr lang="fr-FR" sz="2400" b="1" dirty="0" smtClean="0">
                <a:solidFill>
                  <a:srgbClr val="5C0000"/>
                </a:solidFill>
              </a:rPr>
              <a:t>/ HPF</a:t>
            </a:r>
            <a:endParaRPr lang="fr-FR" sz="2400" b="1" dirty="0">
              <a:solidFill>
                <a:srgbClr val="5C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7544" y="1617820"/>
            <a:ext cx="84969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Avantages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Exploiter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 échantillons fortement </a:t>
            </a:r>
            <a:r>
              <a: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hydratés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buClr>
                <a:srgbClr val="C00000"/>
              </a:buClr>
              <a:defRPr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Vitrification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d’un échantillon biologique de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0,5 à 1mm</a:t>
            </a:r>
            <a:r>
              <a:rPr lang="fr-FR" sz="1600" b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fr-FR" altLang="fr-FR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buClr>
                <a:srgbClr val="C00000"/>
              </a:buClr>
              <a:defRPr/>
            </a:pP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Travail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 du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matériel non fixé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façon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chimique.</a:t>
            </a:r>
          </a:p>
          <a:p>
            <a:pPr>
              <a:buClr>
                <a:srgbClr val="C00000"/>
              </a:buClr>
              <a:defRPr/>
            </a:pPr>
            <a:endParaRPr lang="fr-FR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defRPr/>
            </a:pPr>
            <a:r>
              <a:rPr lang="fr-FR" altLang="fr-FR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Possibilité de </a:t>
            </a:r>
            <a:r>
              <a:rPr lang="fr-FR" altLang="fr-FR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cryo</a:t>
            </a:r>
            <a:r>
              <a:rPr lang="fr-FR" altLang="fr-FR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-fixer à priori </a:t>
            </a:r>
            <a:r>
              <a:rPr lang="fr-FR" altLang="fr-FR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tous les types d’échantillons</a:t>
            </a:r>
            <a:r>
              <a:rPr lang="fr-FR" altLang="fr-FR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fr-FR" sz="16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defRPr/>
            </a:pP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568" y="4496054"/>
            <a:ext cx="7349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Limitations </a:t>
            </a:r>
            <a:r>
              <a: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Equipement coûteux</a:t>
            </a:r>
          </a:p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</a:t>
            </a:r>
            <a:r>
              <a: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Coût d’une manip important (Azote)</a:t>
            </a:r>
          </a:p>
          <a:p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                  Manipulation minutieuse des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échantillons. 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57127" y="6021288"/>
            <a:ext cx="541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fr-FR" sz="900" dirty="0"/>
              <a:t>“</a:t>
            </a:r>
            <a:r>
              <a:rPr lang="fr-FR" altLang="fr-FR" sz="900" dirty="0" err="1"/>
              <a:t>Recent</a:t>
            </a:r>
            <a:r>
              <a:rPr lang="fr-FR" altLang="fr-FR" sz="900" dirty="0"/>
              <a:t> </a:t>
            </a:r>
            <a:r>
              <a:rPr lang="fr-FR" altLang="fr-FR" sz="900" dirty="0" err="1"/>
              <a:t>advances</a:t>
            </a:r>
            <a:r>
              <a:rPr lang="fr-FR" altLang="fr-FR" sz="900" dirty="0"/>
              <a:t> in high-pressure </a:t>
            </a:r>
            <a:r>
              <a:rPr lang="fr-FR" altLang="fr-FR" sz="900" dirty="0" err="1"/>
              <a:t>freezing</a:t>
            </a:r>
            <a:r>
              <a:rPr lang="fr-FR" altLang="fr-FR" sz="900" dirty="0"/>
              <a:t>: </a:t>
            </a:r>
            <a:r>
              <a:rPr lang="fr-FR" altLang="fr-FR" sz="900" dirty="0" err="1"/>
              <a:t>equipment</a:t>
            </a:r>
            <a:r>
              <a:rPr lang="fr-FR" altLang="fr-FR" sz="900" dirty="0"/>
              <a:t>- and </a:t>
            </a:r>
            <a:r>
              <a:rPr lang="fr-FR" altLang="fr-FR" sz="900" dirty="0" err="1"/>
              <a:t>specimen-loading</a:t>
            </a:r>
            <a:r>
              <a:rPr lang="fr-FR" altLang="fr-FR" sz="900" dirty="0"/>
              <a:t> </a:t>
            </a:r>
            <a:r>
              <a:rPr lang="fr-FR" altLang="fr-FR" sz="900" dirty="0" err="1"/>
              <a:t>methods</a:t>
            </a:r>
            <a:r>
              <a:rPr lang="fr-FR" altLang="fr-FR" sz="900" dirty="0"/>
              <a:t>. KL McDonald, M </a:t>
            </a:r>
            <a:r>
              <a:rPr lang="fr-FR" altLang="fr-FR" sz="900" dirty="0" err="1"/>
              <a:t>Morphew</a:t>
            </a:r>
            <a:r>
              <a:rPr lang="fr-FR" altLang="fr-FR" sz="900" dirty="0"/>
              <a:t>, P </a:t>
            </a:r>
            <a:r>
              <a:rPr lang="fr-FR" altLang="fr-FR" sz="900" dirty="0" err="1"/>
              <a:t>Verkade</a:t>
            </a:r>
            <a:r>
              <a:rPr lang="fr-FR" altLang="fr-FR" sz="900" dirty="0"/>
              <a:t>, and T Muller-</a:t>
            </a:r>
            <a:r>
              <a:rPr lang="fr-FR" altLang="fr-FR" sz="900" dirty="0" err="1"/>
              <a:t>Reichert</a:t>
            </a:r>
            <a:r>
              <a:rPr lang="fr-FR" altLang="fr-FR" sz="900" dirty="0"/>
              <a:t>. </a:t>
            </a:r>
            <a:r>
              <a:rPr lang="fr-FR" altLang="fr-FR" sz="900" dirty="0" err="1"/>
              <a:t>Methods</a:t>
            </a:r>
            <a:r>
              <a:rPr lang="fr-FR" altLang="fr-FR" sz="900" dirty="0"/>
              <a:t> Mol </a:t>
            </a:r>
            <a:r>
              <a:rPr lang="fr-FR" altLang="fr-FR" sz="900" dirty="0" err="1"/>
              <a:t>Biol</a:t>
            </a:r>
            <a:r>
              <a:rPr lang="fr-FR" altLang="fr-FR" sz="900" dirty="0"/>
              <a:t>. 2007; 369: 143. »</a:t>
            </a:r>
            <a:endParaRPr lang="en-US" altLang="fr-FR" sz="900" dirty="0"/>
          </a:p>
        </p:txBody>
      </p:sp>
    </p:spTree>
    <p:extLst>
      <p:ext uri="{BB962C8B-B14F-4D97-AF65-F5344CB8AC3E}">
        <p14:creationId xmlns:p14="http://schemas.microsoft.com/office/powerpoint/2010/main" val="34326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5C0000"/>
                </a:solidFill>
              </a:rPr>
              <a:t>CRYO observation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1412776"/>
            <a:ext cx="7520940" cy="3579849"/>
          </a:xfrm>
        </p:spPr>
        <p:txBody>
          <a:bodyPr/>
          <a:lstStyle/>
          <a:p>
            <a:pPr marL="0" indent="0" algn="ctr">
              <a:buNone/>
            </a:pPr>
            <a:r>
              <a:rPr lang="fr-FR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Exemples après fixation </a:t>
            </a:r>
            <a:r>
              <a:rPr lang="fr-F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 HPF</a:t>
            </a:r>
            <a:endParaRPr lang="fr-FR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244E-26FD-4AB0-BB82-2C2705D7E6B5}" type="slidenum">
              <a:rPr lang="fr-FR" smtClean="0"/>
              <a:pPr/>
              <a:t>24</a:t>
            </a:fld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251520" y="1844824"/>
            <a:ext cx="3713816" cy="3684336"/>
            <a:chOff x="251520" y="1844824"/>
            <a:chExt cx="3713816" cy="368433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844824"/>
              <a:ext cx="3713816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899592" y="5252161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accent2">
                      <a:lumMod val="50000"/>
                    </a:schemeClr>
                  </a:solidFill>
                </a:rPr>
                <a:t>Cupule de </a:t>
              </a:r>
              <a:r>
                <a:rPr lang="fr-FR" sz="1200" b="1" i="1" dirty="0" err="1" smtClean="0">
                  <a:solidFill>
                    <a:schemeClr val="accent2">
                      <a:lumMod val="50000"/>
                    </a:schemeClr>
                  </a:solidFill>
                </a:rPr>
                <a:t>cryo</a:t>
              </a:r>
              <a:r>
                <a:rPr lang="fr-FR" sz="1200" b="1" i="1" dirty="0" smtClean="0">
                  <a:solidFill>
                    <a:schemeClr val="accent2">
                      <a:lumMod val="50000"/>
                    </a:schemeClr>
                  </a:solidFill>
                </a:rPr>
                <a:t> fracture</a:t>
              </a:r>
              <a:endParaRPr lang="fr-FR" sz="1200" b="1" i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623602" y="2353338"/>
            <a:ext cx="3713816" cy="3696999"/>
            <a:chOff x="3256517" y="2172052"/>
            <a:chExt cx="3713816" cy="369699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517" y="2172052"/>
              <a:ext cx="3713816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4355976" y="5592052"/>
              <a:ext cx="18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accent2">
                      <a:lumMod val="50000"/>
                    </a:schemeClr>
                  </a:solidFill>
                </a:rPr>
                <a:t>Visualisation d’un réseau</a:t>
              </a:r>
              <a:endParaRPr lang="fr-FR" sz="1200" b="1" i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148064" y="1832161"/>
            <a:ext cx="3713816" cy="3709662"/>
            <a:chOff x="5148064" y="1832161"/>
            <a:chExt cx="3713816" cy="3709662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832161"/>
              <a:ext cx="3713816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6588224" y="5264824"/>
              <a:ext cx="18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accent2">
                      <a:lumMod val="50000"/>
                    </a:schemeClr>
                  </a:solidFill>
                </a:rPr>
                <a:t>Artéfacts de congélation</a:t>
              </a:r>
              <a:endParaRPr lang="fr-FR" sz="1200" b="1" i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72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5C0000"/>
                </a:solidFill>
              </a:rPr>
              <a:t>CRYO observation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744196"/>
          </a:xfrm>
        </p:spPr>
        <p:txBody>
          <a:bodyPr/>
          <a:lstStyle/>
          <a:p>
            <a:r>
              <a:rPr lang="fr-F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Comparaison de 3 modes d’observations pour tige </a:t>
            </a:r>
            <a:r>
              <a:rPr lang="fr-FR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arabidopsis</a:t>
            </a:r>
            <a:r>
              <a:rPr lang="fr-F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244E-26FD-4AB0-BB82-2C2705D7E6B5}" type="slidenum">
              <a:rPr lang="fr-FR" smtClean="0"/>
              <a:pPr/>
              <a:t>25</a:t>
            </a:fld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323528" y="1944603"/>
            <a:ext cx="3713816" cy="3696999"/>
            <a:chOff x="323528" y="1916832"/>
            <a:chExt cx="3713816" cy="36969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916832"/>
              <a:ext cx="3713816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971600" y="5336832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accent2">
                      <a:lumMod val="50000"/>
                    </a:schemeClr>
                  </a:solidFill>
                </a:rPr>
                <a:t>HV + métallisation</a:t>
              </a:r>
              <a:endParaRPr lang="fr-FR" sz="1200" b="1" i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2555776" y="2276872"/>
            <a:ext cx="3713816" cy="3697503"/>
            <a:chOff x="2339752" y="2364682"/>
            <a:chExt cx="3713816" cy="369750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364682"/>
              <a:ext cx="3713816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2735800" y="5785186"/>
              <a:ext cx="19082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accent2">
                      <a:lumMod val="50000"/>
                    </a:schemeClr>
                  </a:solidFill>
                </a:rPr>
                <a:t>Echantillon </a:t>
              </a:r>
              <a:r>
                <a:rPr lang="fr-FR" sz="1200" b="1" i="1" dirty="0" smtClean="0">
                  <a:solidFill>
                    <a:schemeClr val="accent2">
                      <a:lumMod val="50000"/>
                    </a:schemeClr>
                  </a:solidFill>
                </a:rPr>
                <a:t>frais / ESEM</a:t>
              </a:r>
              <a:endParaRPr lang="fr-FR" sz="1200" b="1" i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4428000" y="2492896"/>
            <a:ext cx="4716000" cy="2925347"/>
            <a:chOff x="4232660" y="3136838"/>
            <a:chExt cx="4716000" cy="2925347"/>
          </a:xfrm>
        </p:grpSpPr>
        <p:grpSp>
          <p:nvGrpSpPr>
            <p:cNvPr id="6" name="Groupe 5"/>
            <p:cNvGrpSpPr/>
            <p:nvPr/>
          </p:nvGrpSpPr>
          <p:grpSpPr>
            <a:xfrm>
              <a:off x="4232660" y="3136838"/>
              <a:ext cx="4716000" cy="2647844"/>
              <a:chOff x="4919699" y="3410808"/>
              <a:chExt cx="4716000" cy="2647844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699" y="3410808"/>
                <a:ext cx="4716000" cy="26478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5699" y="5775490"/>
                <a:ext cx="4680000" cy="280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" name="ZoneTexte 11"/>
            <p:cNvSpPr txBox="1"/>
            <p:nvPr/>
          </p:nvSpPr>
          <p:spPr>
            <a:xfrm>
              <a:off x="6372200" y="5785186"/>
              <a:ext cx="235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err="1" smtClean="0">
                  <a:solidFill>
                    <a:schemeClr val="accent2">
                      <a:lumMod val="50000"/>
                    </a:schemeClr>
                  </a:solidFill>
                </a:rPr>
                <a:t>Cryo</a:t>
              </a:r>
              <a:r>
                <a:rPr lang="fr-FR" sz="1200" b="1" i="1" dirty="0" smtClean="0">
                  <a:solidFill>
                    <a:schemeClr val="accent2">
                      <a:lumMod val="50000"/>
                    </a:schemeClr>
                  </a:solidFill>
                </a:rPr>
                <a:t> fixation / observation</a:t>
              </a:r>
              <a:endParaRPr lang="fr-FR" sz="1200" b="1" i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897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51520" y="188640"/>
            <a:ext cx="8496944" cy="12961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rgbClr val="5C0000"/>
                </a:solidFill>
              </a:rPr>
              <a:t>Observation :</a:t>
            </a:r>
          </a:p>
          <a:p>
            <a:r>
              <a:rPr lang="fr-FR" sz="3600" b="1" dirty="0" smtClean="0">
                <a:solidFill>
                  <a:srgbClr val="5C0000"/>
                </a:solidFill>
              </a:rPr>
              <a:t>Scanning Transmission Electron </a:t>
            </a:r>
            <a:r>
              <a:rPr lang="fr-FR" sz="3600" b="1" dirty="0" err="1" smtClean="0">
                <a:solidFill>
                  <a:srgbClr val="5C0000"/>
                </a:solidFill>
              </a:rPr>
              <a:t>Microscopy</a:t>
            </a:r>
            <a:endParaRPr lang="fr-FR" sz="3600" b="1" dirty="0">
              <a:solidFill>
                <a:srgbClr val="5C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1572" y="2049374"/>
            <a:ext cx="49685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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 Bright Field » (Champs clair)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Image similaire à une image de MET</a:t>
            </a:r>
            <a:endParaRPr lang="fr-F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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 </a:t>
            </a:r>
            <a:r>
              <a:rPr lang="fr-F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Dark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Field » (Champs sombre)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Contraste de diffraction</a:t>
            </a:r>
          </a:p>
          <a:p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« ADF » (détection annulaire champs sombre) Utilisé seul ou en combinaison avec  DF pour augmenter le contraste de diffraction</a:t>
            </a: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43701"/>
            <a:ext cx="2851392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53492" y="1335815"/>
            <a:ext cx="8178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Le détecteur STEM est un </a:t>
            </a:r>
            <a:r>
              <a:rPr lang="fr-FR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détecteur </a:t>
            </a:r>
            <a:r>
              <a:rPr lang="fr-FR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d'électrons  transmis  avec plusieurs zones de détection 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7504" y="414037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Avantages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Augmentation de la résolution concernant la micro analyse.</a:t>
            </a: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1284" y="5076473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Limitations</a:t>
            </a:r>
            <a:r>
              <a:rPr lang="fr-FR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  <a:r>
              <a:rPr lang="fr-FR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N’atteint pas les résolutions obtenues en MET</a:t>
            </a:r>
          </a:p>
          <a:p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                    Mise en œuvre qui demande de l’expertise (coupe)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461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96944" cy="792088"/>
          </a:xfrm>
        </p:spPr>
        <p:txBody>
          <a:bodyPr/>
          <a:lstStyle/>
          <a:p>
            <a:pPr algn="ctr"/>
            <a:r>
              <a:rPr lang="fr-FR" sz="3600" b="1" dirty="0" smtClean="0">
                <a:solidFill>
                  <a:srgbClr val="5C0000"/>
                </a:solidFill>
              </a:rPr>
              <a:t>Observation en STEM</a:t>
            </a:r>
            <a:endParaRPr lang="fr-FR" sz="3600" b="1" dirty="0">
              <a:solidFill>
                <a:srgbClr val="5C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700808"/>
            <a:ext cx="7520940" cy="3579849"/>
          </a:xfrm>
        </p:spPr>
        <p:txBody>
          <a:bodyPr>
            <a:normAutofit/>
          </a:bodyPr>
          <a:lstStyle/>
          <a:p>
            <a:endParaRPr lang="fr-FR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AutoNum type="arabicParenR"/>
            </a:pPr>
            <a:endParaRPr lang="fr-FR" b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/>
            <a:endParaRPr lang="fr-FR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68872" y="1222632"/>
            <a:ext cx="7920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Les échantillons biologiques doivent être transférés dans un milieu solide qui conserve les structures en fonction de l'état vivant et sans modification </a:t>
            </a:r>
          </a:p>
          <a:p>
            <a:r>
              <a:rPr lang="fr-FR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=&gt; respecter les répartitions moléculaires au sein des structures biologiques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97124" y="2236933"/>
            <a:ext cx="6264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200" b="1" i="0" dirty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FIXATION </a:t>
            </a:r>
            <a:r>
              <a:rPr lang="fr-FR" sz="1200" b="1" i="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 POST-FIXATION </a:t>
            </a:r>
          </a:p>
          <a:p>
            <a:pPr eaLnBrk="1" hangingPunct="1"/>
            <a:r>
              <a:rPr lang="fr-FR" sz="1200" i="0" dirty="0" smtClean="0">
                <a:solidFill>
                  <a:srgbClr val="FF99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fr-FR" sz="1200" i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Fixation chimique par utilisation d’aldéhydes et de métaux lourds</a:t>
            </a:r>
            <a:endParaRPr lang="fr-FR" sz="1200" b="1" i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97124" y="2877317"/>
            <a:ext cx="62366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200" b="1" i="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DESHYDRATATION</a:t>
            </a:r>
            <a:r>
              <a:rPr lang="fr-FR" sz="1200" b="1" i="0" dirty="0" smtClean="0">
                <a:solidFill>
                  <a:schemeClr val="folHlin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fr-FR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r-FR" sz="1200" i="0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fr-FR" sz="1200" i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Substituer l’eau par des solvants organiques (Ethanol, Acétone).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75464" y="3453931"/>
            <a:ext cx="62646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200" b="1" i="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IMPREGNATION / INCLUSION</a:t>
            </a:r>
            <a:r>
              <a:rPr lang="fr-FR" sz="1200" i="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fr-FR" sz="1200" dirty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r-FR" sz="1200" i="0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fr-FR" sz="1200" i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Enrober l’échantillon dans une résine </a:t>
            </a:r>
            <a:r>
              <a:rPr lang="fr-FR" sz="1200" i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epoxy</a:t>
            </a:r>
            <a:r>
              <a:rPr lang="fr-FR" sz="1200" i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just">
              <a:buFont typeface="Wingdings" pitchFamily="2" charset="2"/>
              <a:buNone/>
            </a:pP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	</a:t>
            </a:r>
            <a:endParaRPr lang="fr-FR" sz="1200" i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368872" y="4115448"/>
            <a:ext cx="6956304" cy="2316402"/>
            <a:chOff x="368872" y="4115448"/>
            <a:chExt cx="6956304" cy="2316402"/>
          </a:xfrm>
        </p:grpSpPr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1105704" y="4115448"/>
              <a:ext cx="62194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sz="1200" b="1" i="0" cap="all" dirty="0" smtClean="0">
                  <a:solidFill>
                    <a:schemeClr val="accent2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Coupes</a:t>
              </a:r>
              <a:r>
                <a:rPr lang="fr-FR" sz="1200" b="1" i="0" dirty="0" smtClean="0">
                  <a:solidFill>
                    <a:srgbClr val="0099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fr-FR" sz="1200" i="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	</a:t>
              </a:r>
            </a:p>
            <a:p>
              <a:r>
                <a:rPr lang="fr-FR" sz="1200" i="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 Réalisation de coupes </a:t>
              </a:r>
              <a:r>
                <a:rPr lang="fr-FR" sz="1200" i="0" dirty="0" err="1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ultra-fines</a:t>
              </a:r>
              <a:r>
                <a:rPr lang="fr-FR" sz="1200" i="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 (70nm) </a:t>
              </a:r>
            </a:p>
          </p:txBody>
        </p:sp>
        <p:pic>
          <p:nvPicPr>
            <p:cNvPr id="14" name="Image 4" descr="P1010086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72" y="4577113"/>
              <a:ext cx="2399999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e 10"/>
            <p:cNvGrpSpPr>
              <a:grpSpLocks/>
            </p:cNvGrpSpPr>
            <p:nvPr/>
          </p:nvGrpSpPr>
          <p:grpSpPr bwMode="auto">
            <a:xfrm>
              <a:off x="5675861" y="4699071"/>
              <a:ext cx="1375806" cy="1732779"/>
              <a:chOff x="4783460" y="2585340"/>
              <a:chExt cx="2426769" cy="2910424"/>
            </a:xfrm>
          </p:grpSpPr>
          <p:pic>
            <p:nvPicPr>
              <p:cNvPr id="16" name="Picture 6" descr="DSCN7685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28" t="23958" r="44011" b="47917"/>
              <a:stretch>
                <a:fillRect/>
              </a:stretch>
            </p:blipFill>
            <p:spPr bwMode="auto">
              <a:xfrm>
                <a:off x="4783460" y="3040434"/>
                <a:ext cx="2413000" cy="2014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Line 12"/>
              <p:cNvSpPr>
                <a:spLocks noChangeShapeType="1"/>
              </p:cNvSpPr>
              <p:nvPr/>
            </p:nvSpPr>
            <p:spPr bwMode="auto">
              <a:xfrm>
                <a:off x="5002535" y="3261097"/>
                <a:ext cx="178911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arrow" w="lg" len="lg"/>
                <a:tailEnd type="arrow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 Box 15"/>
              <p:cNvSpPr txBox="1">
                <a:spLocks noChangeArrowheads="1"/>
              </p:cNvSpPr>
              <p:nvPr/>
            </p:nvSpPr>
            <p:spPr bwMode="auto">
              <a:xfrm>
                <a:off x="5194462" y="2585340"/>
                <a:ext cx="1405258" cy="629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sz="1400" i="1" dirty="0">
                    <a:latin typeface="Times New Roman" pitchFamily="18" charset="0"/>
                    <a:cs typeface="Times New Roman" pitchFamily="18" charset="0"/>
                  </a:rPr>
                  <a:t>3 mm</a:t>
                </a:r>
              </a:p>
            </p:txBody>
          </p:sp>
          <p:sp>
            <p:nvSpPr>
              <p:cNvPr id="19" name="Text Box 29"/>
              <p:cNvSpPr txBox="1">
                <a:spLocks noChangeArrowheads="1"/>
              </p:cNvSpPr>
              <p:nvPr/>
            </p:nvSpPr>
            <p:spPr bwMode="auto">
              <a:xfrm>
                <a:off x="5142747" y="4927119"/>
                <a:ext cx="2067482" cy="568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sz="1600" i="1" dirty="0" smtClean="0">
                    <a:latin typeface="Times New Roman" pitchFamily="18" charset="0"/>
                    <a:cs typeface="Times New Roman" pitchFamily="18" charset="0"/>
                  </a:rPr>
                  <a:t>Grille MET</a:t>
                </a:r>
                <a:endParaRPr lang="fr-FR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2966291" y="5272947"/>
              <a:ext cx="2709569" cy="426291"/>
              <a:chOff x="4211959" y="3356992"/>
              <a:chExt cx="2709569" cy="426291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1" name="ZoneTexte 20"/>
              <p:cNvSpPr txBox="1"/>
              <p:nvPr/>
            </p:nvSpPr>
            <p:spPr>
              <a:xfrm>
                <a:off x="4211959" y="3506284"/>
                <a:ext cx="27095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/>
                  <a:t>Dépôt des coupes réalisées sur une grille </a:t>
                </a:r>
                <a:endParaRPr lang="fr-FR" sz="1200" dirty="0"/>
              </a:p>
            </p:txBody>
          </p:sp>
          <p:sp>
            <p:nvSpPr>
              <p:cNvPr id="22" name="Flèche droite à entaille 21"/>
              <p:cNvSpPr/>
              <p:nvPr/>
            </p:nvSpPr>
            <p:spPr>
              <a:xfrm>
                <a:off x="4644009" y="3356992"/>
                <a:ext cx="1512167" cy="117727"/>
              </a:xfrm>
              <a:prstGeom prst="notchedRightArrow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9" name="Explosion 2 8"/>
          <p:cNvSpPr/>
          <p:nvPr/>
        </p:nvSpPr>
        <p:spPr>
          <a:xfrm>
            <a:off x="6516216" y="2855124"/>
            <a:ext cx="2836790" cy="184394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=préparation pour le MET classique</a:t>
            </a:r>
            <a:endParaRPr lang="fr-FR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8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86976"/>
          </a:xfrm>
        </p:spPr>
        <p:txBody>
          <a:bodyPr/>
          <a:lstStyle/>
          <a:p>
            <a:pPr algn="ctr"/>
            <a:r>
              <a:rPr lang="fr-FR" sz="3600" b="1" dirty="0" smtClean="0">
                <a:solidFill>
                  <a:srgbClr val="5C0000"/>
                </a:solidFill>
              </a:rPr>
              <a:t>Observation</a:t>
            </a:r>
            <a:r>
              <a:rPr lang="fr-FR" sz="3600" dirty="0" smtClean="0">
                <a:solidFill>
                  <a:srgbClr val="5C0000"/>
                </a:solidFill>
              </a:rPr>
              <a:t> </a:t>
            </a:r>
            <a:r>
              <a:rPr lang="fr-FR" sz="3600" b="1" dirty="0" smtClean="0">
                <a:solidFill>
                  <a:srgbClr val="5C0000"/>
                </a:solidFill>
              </a:rPr>
              <a:t>en STEM</a:t>
            </a:r>
            <a:endParaRPr lang="fr-FR" sz="3600" b="1" dirty="0">
              <a:solidFill>
                <a:srgbClr val="5C0000"/>
              </a:solidFill>
            </a:endParaRPr>
          </a:p>
        </p:txBody>
      </p:sp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4909901" y="1230984"/>
            <a:ext cx="3456042" cy="4500000"/>
            <a:chOff x="856365" y="1140692"/>
            <a:chExt cx="2862975" cy="372777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365" y="1448469"/>
              <a:ext cx="2862975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1366245" y="1140692"/>
              <a:ext cx="1635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accent2">
                      <a:lumMod val="75000"/>
                    </a:schemeClr>
                  </a:solidFill>
                </a:rPr>
                <a:t>Image TEM/ 120 KV</a:t>
              </a:r>
              <a:endParaRPr lang="fr-FR" sz="1200" b="1" i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Groupe 7"/>
          <p:cNvGrpSpPr>
            <a:grpSpLocks noChangeAspect="1"/>
          </p:cNvGrpSpPr>
          <p:nvPr/>
        </p:nvGrpSpPr>
        <p:grpSpPr>
          <a:xfrm>
            <a:off x="312541" y="1121627"/>
            <a:ext cx="3102916" cy="4609357"/>
            <a:chOff x="4578051" y="2189181"/>
            <a:chExt cx="3222261" cy="3723715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051" y="2492896"/>
              <a:ext cx="3222261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5529700" y="2189181"/>
              <a:ext cx="1296144" cy="223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accent2">
                      <a:lumMod val="75000"/>
                    </a:schemeClr>
                  </a:solidFill>
                </a:rPr>
                <a:t>BF / 29 </a:t>
              </a:r>
              <a:r>
                <a:rPr lang="fr-FR" sz="1200" b="1" i="1" dirty="0" err="1" smtClean="0">
                  <a:solidFill>
                    <a:schemeClr val="accent2">
                      <a:lumMod val="75000"/>
                    </a:schemeClr>
                  </a:solidFill>
                </a:rPr>
                <a:t>Kv</a:t>
              </a:r>
              <a:endParaRPr lang="fr-FR" sz="1200" b="1" i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30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24039"/>
            <a:ext cx="7948364" cy="548640"/>
          </a:xfrm>
        </p:spPr>
        <p:txBody>
          <a:bodyPr/>
          <a:lstStyle/>
          <a:p>
            <a:pPr algn="ctr"/>
            <a:r>
              <a:rPr lang="fr-FR" sz="3600" b="1" dirty="0" smtClean="0">
                <a:solidFill>
                  <a:srgbClr val="5C0000"/>
                </a:solidFill>
              </a:rPr>
              <a:t>Serial Block face Imaging (SBF)</a:t>
            </a:r>
            <a:endParaRPr lang="fr-FR" sz="3600" b="1" dirty="0">
              <a:solidFill>
                <a:srgbClr val="5C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052736"/>
            <a:ext cx="7520940" cy="3579849"/>
          </a:xfrm>
        </p:spPr>
        <p:txBody>
          <a:bodyPr/>
          <a:lstStyle/>
          <a:p>
            <a:pPr marL="0" indent="0">
              <a:buNone/>
            </a:pPr>
            <a:r>
              <a:rPr lang="fr-FR" sz="16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Objectifs:</a:t>
            </a: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Reconstruire un volume 3D allant jusqu’à 300µm3 avec des résolutions en Z allant jusqu’à 30nm et 10nm en X-Y.</a:t>
            </a:r>
          </a:p>
          <a:p>
            <a:pPr marL="0" indent="0">
              <a:buNone/>
            </a:pPr>
            <a:endParaRPr lang="fr-FR" sz="1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fr-FR" sz="16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Descriptif</a:t>
            </a:r>
            <a:r>
              <a:rPr lang="fr-FR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un ultra microtome in situ, automatisé, associé à une détection d’électrons Rétro diffusés. </a:t>
            </a:r>
          </a:p>
          <a:p>
            <a:pPr marL="0" indent="0">
              <a:buNone/>
            </a:pP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404127" y="2564904"/>
            <a:ext cx="4031969" cy="3528056"/>
            <a:chOff x="19173" y="614452"/>
            <a:chExt cx="4031969" cy="3528056"/>
          </a:xfrm>
        </p:grpSpPr>
        <p:grpSp>
          <p:nvGrpSpPr>
            <p:cNvPr id="5" name="Groupe 4"/>
            <p:cNvGrpSpPr>
              <a:grpSpLocks noChangeAspect="1"/>
            </p:cNvGrpSpPr>
            <p:nvPr/>
          </p:nvGrpSpPr>
          <p:grpSpPr>
            <a:xfrm>
              <a:off x="19173" y="1118508"/>
              <a:ext cx="4031969" cy="3024000"/>
              <a:chOff x="205129" y="1172749"/>
              <a:chExt cx="3827055" cy="40320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5129" y="1172749"/>
                <a:ext cx="3827055" cy="403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Rectangle à coins arrondis 7"/>
              <p:cNvSpPr/>
              <p:nvPr/>
            </p:nvSpPr>
            <p:spPr>
              <a:xfrm>
                <a:off x="2152827" y="3209797"/>
                <a:ext cx="1416866" cy="1235629"/>
              </a:xfrm>
              <a:prstGeom prst="round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1027285" y="614452"/>
              <a:ext cx="25922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Porte spécifique avec ultra microtome incorporé</a:t>
              </a:r>
              <a:endParaRPr lang="fr-FR" sz="1400" b="1" dirty="0"/>
            </a:p>
          </p:txBody>
        </p:sp>
      </p:grpSp>
      <p:cxnSp>
        <p:nvCxnSpPr>
          <p:cNvPr id="10" name="Connecteur droit avec flèche 9"/>
          <p:cNvCxnSpPr/>
          <p:nvPr/>
        </p:nvCxnSpPr>
        <p:spPr>
          <a:xfrm flipH="1">
            <a:off x="3182288" y="3739615"/>
            <a:ext cx="2808312" cy="36004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228184" y="3429000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Loupe d’observation lors de l’approche couteau/échantillon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91093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5955" y="260648"/>
            <a:ext cx="3218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3600" b="1" dirty="0" smtClean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fr-FR" sz="3600" b="1" dirty="0">
              <a:solidFill>
                <a:srgbClr val="5C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412776"/>
            <a:ext cx="7776864" cy="48628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800"/>
              </a:spcBef>
            </a:pPr>
            <a:endParaRPr lang="fr-FR" sz="1400" b="1" i="1" dirty="0" smtClean="0">
              <a:solidFill>
                <a:srgbClr val="000000"/>
              </a:solidFill>
              <a:latin typeface="Verdana"/>
            </a:endParaRPr>
          </a:p>
          <a:p>
            <a:pPr lvl="0">
              <a:spcBef>
                <a:spcPts val="800"/>
              </a:spcBef>
            </a:pPr>
            <a:endParaRPr lang="fr-FR" sz="1400" b="1" i="1" dirty="0" smtClean="0">
              <a:solidFill>
                <a:srgbClr val="000000"/>
              </a:solidFill>
              <a:latin typeface="Verdana"/>
            </a:endParaRPr>
          </a:p>
          <a:p>
            <a:pPr lvl="0">
              <a:spcBef>
                <a:spcPts val="800"/>
              </a:spcBef>
            </a:pPr>
            <a:endParaRPr lang="fr-FR" sz="1400" b="1" i="1" dirty="0" smtClean="0">
              <a:solidFill>
                <a:srgbClr val="000000"/>
              </a:solidFill>
              <a:latin typeface="Verdana"/>
            </a:endParaRPr>
          </a:p>
          <a:p>
            <a:pPr lvl="0">
              <a:spcBef>
                <a:spcPts val="800"/>
              </a:spcBef>
            </a:pPr>
            <a:endParaRPr lang="fr-FR" sz="1400" b="1" i="1" dirty="0" smtClean="0">
              <a:solidFill>
                <a:srgbClr val="000000"/>
              </a:solidFill>
              <a:latin typeface="Verdana"/>
            </a:endParaRPr>
          </a:p>
          <a:p>
            <a:pPr lvl="0">
              <a:spcBef>
                <a:spcPts val="800"/>
              </a:spcBef>
            </a:pPr>
            <a:endParaRPr lang="fr-FR" sz="1400" b="1" i="1" dirty="0" smtClean="0">
              <a:solidFill>
                <a:srgbClr val="000000"/>
              </a:solidFill>
              <a:latin typeface="Verdana"/>
            </a:endParaRPr>
          </a:p>
          <a:p>
            <a:pPr lvl="0" algn="ctr">
              <a:spcBef>
                <a:spcPts val="800"/>
              </a:spcBef>
            </a:pPr>
            <a:r>
              <a:rPr lang="fr-FR" sz="1200" b="1" i="1" dirty="0" smtClean="0">
                <a:solidFill>
                  <a:srgbClr val="000000"/>
                </a:solidFill>
                <a:latin typeface="Verdana"/>
              </a:rPr>
              <a:t>Pour l’observation au MEB, l’échantillon doit être le plus conducteur possible et résistant au faisceau </a:t>
            </a:r>
          </a:p>
          <a:p>
            <a:pPr lvl="0" algn="ctr">
              <a:spcBef>
                <a:spcPts val="800"/>
              </a:spcBef>
            </a:pPr>
            <a:r>
              <a:rPr lang="fr-FR" sz="1400" b="1" i="1" dirty="0" smtClean="0">
                <a:solidFill>
                  <a:srgbClr val="000000"/>
                </a:solidFill>
                <a:latin typeface="Verdana"/>
                <a:sym typeface="Wingdings" pitchFamily="2" charset="2"/>
              </a:rPr>
              <a:t> Nécessité de préparer l’échantillon</a:t>
            </a:r>
          </a:p>
          <a:p>
            <a:pPr lvl="0">
              <a:spcBef>
                <a:spcPts val="800"/>
              </a:spcBef>
            </a:pPr>
            <a:r>
              <a:rPr lang="fr-FR" sz="1400" b="1" i="1" dirty="0" smtClean="0">
                <a:solidFill>
                  <a:srgbClr val="000000"/>
                </a:solidFill>
                <a:latin typeface="Verdana"/>
              </a:rPr>
              <a:t>                                                 </a:t>
            </a:r>
            <a:r>
              <a:rPr lang="fr-FR" sz="1200" i="1" dirty="0" smtClean="0">
                <a:solidFill>
                  <a:srgbClr val="000000"/>
                </a:solidFill>
                <a:latin typeface="Verdana"/>
              </a:rPr>
              <a:t>Préparation devra être adaptée au mode d’observation</a:t>
            </a:r>
            <a:r>
              <a:rPr lang="fr-FR" sz="1400" b="1" i="1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lvl="0">
              <a:spcBef>
                <a:spcPts val="800"/>
              </a:spcBef>
            </a:pPr>
            <a:endParaRPr lang="fr-FR" sz="1400" b="1" i="1" dirty="0" smtClean="0">
              <a:solidFill>
                <a:srgbClr val="000000"/>
              </a:solidFill>
              <a:latin typeface="Verdana"/>
            </a:endParaRPr>
          </a:p>
          <a:p>
            <a:pPr lvl="0">
              <a:spcBef>
                <a:spcPts val="800"/>
              </a:spcBef>
            </a:pPr>
            <a:endParaRPr lang="fr-FR" sz="1400" b="1" i="1" dirty="0" smtClean="0">
              <a:solidFill>
                <a:srgbClr val="000000"/>
              </a:solidFill>
              <a:latin typeface="Verdana"/>
            </a:endParaRPr>
          </a:p>
          <a:p>
            <a:pPr lvl="0">
              <a:spcBef>
                <a:spcPts val="800"/>
              </a:spcBef>
            </a:pPr>
            <a:r>
              <a:rPr lang="fr-FR" sz="1400" i="1" dirty="0" smtClean="0">
                <a:solidFill>
                  <a:srgbClr val="000000"/>
                </a:solidFill>
                <a:latin typeface="Verdana"/>
              </a:rPr>
              <a:t>La </a:t>
            </a:r>
            <a:r>
              <a:rPr lang="fr-FR" sz="1400" i="1" dirty="0">
                <a:solidFill>
                  <a:srgbClr val="000000"/>
                </a:solidFill>
                <a:latin typeface="Verdana"/>
              </a:rPr>
              <a:t>préparation des échantillons biologiques pour leur observation en MEB est une étape nécessaire et déterminante. Elle conditionne la qualité des observations ainsi que les limites de l'interprétation</a:t>
            </a:r>
            <a:r>
              <a:rPr lang="fr-FR" sz="1400" i="1" dirty="0" smtClean="0">
                <a:solidFill>
                  <a:srgbClr val="000000"/>
                </a:solidFill>
                <a:latin typeface="Verdana"/>
              </a:rPr>
              <a:t>. Elle se fera en fonction de l’équipement à disposition.</a:t>
            </a:r>
            <a:endParaRPr lang="fr-FR" sz="1400" i="1" dirty="0">
              <a:solidFill>
                <a:srgbClr val="000000"/>
              </a:solidFill>
              <a:latin typeface="Verdana"/>
            </a:endParaRPr>
          </a:p>
          <a:p>
            <a:pPr marL="342900" lvl="0" indent="-342900">
              <a:spcBef>
                <a:spcPts val="800"/>
              </a:spcBef>
            </a:pPr>
            <a:endParaRPr lang="fr-FR" sz="1200" b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800"/>
              </a:spcBef>
            </a:pPr>
            <a:endParaRPr lang="fr-FR" sz="1200" b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794" y="1462522"/>
            <a:ext cx="7488832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800"/>
              </a:spcBef>
            </a:pPr>
            <a:r>
              <a:rPr lang="fr-FR" sz="16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 nature, un échantillon biologique est:</a:t>
            </a:r>
          </a:p>
          <a:p>
            <a:pPr marL="342900" lvl="0" indent="-342900">
              <a:spcBef>
                <a:spcPts val="800"/>
              </a:spcBef>
              <a:buFontTx/>
              <a:buChar char="-"/>
            </a:pPr>
            <a:r>
              <a:rPr lang="fr-FR" sz="16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Hydraté</a:t>
            </a:r>
            <a:r>
              <a:rPr lang="fr-FR" sz="16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(de 75 à 95% d’eau) </a:t>
            </a:r>
            <a:r>
              <a:rPr lang="fr-FR" sz="16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 3"/>
              </a:rPr>
              <a:t></a:t>
            </a:r>
            <a:r>
              <a:rPr lang="fr-FR" sz="16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Peu conducteur aux électrons.</a:t>
            </a:r>
          </a:p>
          <a:p>
            <a:pPr marL="342900" lvl="0" indent="-342900">
              <a:spcBef>
                <a:spcPts val="800"/>
              </a:spcBef>
              <a:buFontTx/>
              <a:buChar char="-"/>
            </a:pPr>
            <a:r>
              <a:rPr lang="fr-FR" sz="16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Fragile</a:t>
            </a:r>
            <a:r>
              <a:rPr lang="fr-FR" sz="16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(se dégrade rapidement sous le faisceau, ainsi que dans le vide poussé de la chambre)</a:t>
            </a:r>
          </a:p>
        </p:txBody>
      </p:sp>
      <p:sp>
        <p:nvSpPr>
          <p:cNvPr id="7" name="Flèche à angle droit 6"/>
          <p:cNvSpPr>
            <a:spLocks/>
          </p:cNvSpPr>
          <p:nvPr/>
        </p:nvSpPr>
        <p:spPr>
          <a:xfrm rot="5400000">
            <a:off x="3347864" y="3823331"/>
            <a:ext cx="180000" cy="1800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8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5747416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e 20"/>
          <p:cNvGrpSpPr/>
          <p:nvPr/>
        </p:nvGrpSpPr>
        <p:grpSpPr>
          <a:xfrm>
            <a:off x="323528" y="2780928"/>
            <a:ext cx="2196754" cy="337793"/>
            <a:chOff x="323528" y="2780928"/>
            <a:chExt cx="2196754" cy="337793"/>
          </a:xfrm>
        </p:grpSpPr>
        <p:sp>
          <p:nvSpPr>
            <p:cNvPr id="8" name="ZoneTexte 7"/>
            <p:cNvSpPr txBox="1"/>
            <p:nvPr/>
          </p:nvSpPr>
          <p:spPr>
            <a:xfrm>
              <a:off x="323528" y="2780928"/>
              <a:ext cx="17533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Couteau</a:t>
              </a:r>
              <a:r>
                <a:rPr lang="fr-F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diamant</a:t>
              </a:r>
              <a:endParaRPr lang="fr-FR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1" name="Flèche droite 10"/>
            <p:cNvSpPr/>
            <p:nvPr/>
          </p:nvSpPr>
          <p:spPr>
            <a:xfrm>
              <a:off x="1296146" y="3073002"/>
              <a:ext cx="1224136" cy="45719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586966" y="1052736"/>
            <a:ext cx="1669620" cy="832282"/>
            <a:chOff x="3586966" y="1052736"/>
            <a:chExt cx="1669620" cy="832282"/>
          </a:xfrm>
        </p:grpSpPr>
        <p:sp>
          <p:nvSpPr>
            <p:cNvPr id="7" name="ZoneTexte 6"/>
            <p:cNvSpPr txBox="1"/>
            <p:nvPr/>
          </p:nvSpPr>
          <p:spPr>
            <a:xfrm>
              <a:off x="3586966" y="1052736"/>
              <a:ext cx="16696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Éclairage rétractable</a:t>
              </a:r>
              <a:endParaRPr lang="fr-FR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2" name="Flèche vers le bas 11"/>
            <p:cNvSpPr/>
            <p:nvPr/>
          </p:nvSpPr>
          <p:spPr>
            <a:xfrm>
              <a:off x="4032450" y="1329735"/>
              <a:ext cx="45719" cy="555283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131840" y="2780928"/>
            <a:ext cx="2551573" cy="2725271"/>
            <a:chOff x="3131840" y="2780928"/>
            <a:chExt cx="2551573" cy="2725271"/>
          </a:xfrm>
        </p:grpSpPr>
        <p:sp>
          <p:nvSpPr>
            <p:cNvPr id="16" name="Ellipse 15"/>
            <p:cNvSpPr/>
            <p:nvPr/>
          </p:nvSpPr>
          <p:spPr>
            <a:xfrm>
              <a:off x="3131840" y="2780928"/>
              <a:ext cx="360040" cy="72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3491880" y="3429000"/>
              <a:ext cx="2191533" cy="2077199"/>
              <a:chOff x="3635896" y="3212976"/>
              <a:chExt cx="2191533" cy="2077199"/>
            </a:xfrm>
          </p:grpSpPr>
          <p:sp>
            <p:nvSpPr>
              <p:cNvPr id="17" name="Flèche vers le bas 16"/>
              <p:cNvSpPr/>
              <p:nvPr/>
            </p:nvSpPr>
            <p:spPr>
              <a:xfrm flipH="1" flipV="1">
                <a:off x="3635896" y="3212976"/>
                <a:ext cx="36000" cy="1872208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 flipH="1">
                <a:off x="3635896" y="5013176"/>
                <a:ext cx="21915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Échantillon sur </a:t>
                </a:r>
                <a:r>
                  <a:rPr lang="fr-FR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son support </a:t>
                </a:r>
                <a:endParaRPr lang="fr-FR" sz="12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15" name="Titre 1"/>
          <p:cNvSpPr txBox="1">
            <a:spLocks/>
          </p:cNvSpPr>
          <p:nvPr/>
        </p:nvSpPr>
        <p:spPr>
          <a:xfrm>
            <a:off x="447594" y="44240"/>
            <a:ext cx="7948364" cy="5486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rgbClr val="5C0000"/>
                </a:solidFill>
              </a:rPr>
              <a:t>Serial Block face Imaging (SBF)</a:t>
            </a:r>
            <a:endParaRPr lang="fr-FR" sz="3600" b="1" dirty="0">
              <a:solidFill>
                <a:srgbClr val="5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6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logo-bic-2b-cou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1" r="5833" b="43323"/>
          <a:stretch>
            <a:fillRect/>
          </a:stretch>
        </p:blipFill>
        <p:spPr bwMode="auto">
          <a:xfrm>
            <a:off x="7614602" y="33005"/>
            <a:ext cx="1520308" cy="49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e la date 4"/>
          <p:cNvSpPr>
            <a:spLocks noGrp="1" noChangeArrowheads="1"/>
          </p:cNvSpPr>
          <p:nvPr>
            <p:ph type="dt" sz="half" idx="4294967295"/>
          </p:nvPr>
        </p:nvSpPr>
        <p:spPr>
          <a:xfrm>
            <a:off x="7740352" y="6481142"/>
            <a:ext cx="1856453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12 juin 2017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47594" y="1916832"/>
            <a:ext cx="8577708" cy="237626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r-FR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 préparation </a:t>
            </a:r>
            <a:endParaRPr lang="fr-FR" sz="1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AutoNum type="arabicParenR"/>
            </a:pPr>
            <a:r>
              <a:rPr lang="fr-F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Fixation chimique </a:t>
            </a: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forte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AutoNum type="arabicParenR"/>
            </a:pPr>
            <a:r>
              <a:rPr lang="fr-F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Préparation spécifique =&gt; </a:t>
            </a:r>
            <a:r>
              <a:rPr lang="fr-FR" sz="1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fort contraste </a:t>
            </a:r>
            <a:r>
              <a:rPr lang="fr-FR" sz="14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chimique</a:t>
            </a: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AutoNum type="arabicParenR"/>
            </a:pPr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Déshydratation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 bains successifs à concentrations progressives de solvant (Ethanol, Acétone).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AutoNum type="arabicParenR"/>
            </a:pPr>
            <a:r>
              <a:rPr lang="fr-F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Inclusion en résine </a:t>
            </a: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spécifique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AutoNum type="arabicParenR"/>
            </a:pPr>
            <a:r>
              <a:rPr lang="fr-F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Préparation du bloc 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AutoNum type="arabicParenR"/>
            </a:pPr>
            <a:endParaRPr lang="fr-FR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47594" y="44240"/>
            <a:ext cx="7948364" cy="5486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rgbClr val="5C0000"/>
                </a:solidFill>
              </a:rPr>
              <a:t>Serial Block face Imaging (SBF)</a:t>
            </a:r>
            <a:endParaRPr lang="fr-FR" sz="3600" b="1" dirty="0">
              <a:solidFill>
                <a:srgbClr val="5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D_Kuhl_Gata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571239"/>
            <a:ext cx="4730750" cy="4730750"/>
          </a:xfrm>
        </p:spPr>
      </p:pic>
      <p:pic>
        <p:nvPicPr>
          <p:cNvPr id="5" name="Image 8" descr="logo-bic-2b-cou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1" r="5833" b="43323"/>
          <a:stretch>
            <a:fillRect/>
          </a:stretch>
        </p:blipFill>
        <p:spPr bwMode="auto">
          <a:xfrm>
            <a:off x="7614602" y="33005"/>
            <a:ext cx="1520308" cy="49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e la date 4"/>
          <p:cNvSpPr>
            <a:spLocks noGrp="1" noChangeArrowheads="1"/>
          </p:cNvSpPr>
          <p:nvPr>
            <p:ph type="dt" sz="half" idx="4294967295"/>
          </p:nvPr>
        </p:nvSpPr>
        <p:spPr>
          <a:xfrm>
            <a:off x="7740352" y="6481142"/>
            <a:ext cx="1856453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12 juin 2017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48364" cy="548640"/>
          </a:xfrm>
        </p:spPr>
        <p:txBody>
          <a:bodyPr/>
          <a:lstStyle/>
          <a:p>
            <a:pPr algn="ctr"/>
            <a:r>
              <a:rPr lang="fr-FR" sz="3600" b="1" dirty="0" smtClean="0">
                <a:solidFill>
                  <a:srgbClr val="5C0000"/>
                </a:solidFill>
              </a:rPr>
              <a:t>Serial Block face Imaging (SBF)</a:t>
            </a:r>
            <a:endParaRPr lang="fr-FR" sz="3600" b="1" dirty="0">
              <a:solidFill>
                <a:srgbClr val="5C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87624" y="1052736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Principe de fonctionnement / Acquisition au MEB</a:t>
            </a:r>
          </a:p>
          <a:p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8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4"/>
    </mc:Choice>
    <mc:Fallback xmlns="">
      <p:transition spd="slow" advTm="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2734" objId="4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tan_3View2_cerebellum-10434995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9434" y="1792649"/>
            <a:ext cx="5921375" cy="4525963"/>
          </a:xfrm>
        </p:spPr>
      </p:pic>
      <p:pic>
        <p:nvPicPr>
          <p:cNvPr id="5" name="Image 8" descr="logo-bic-2b-cou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1" r="5833" b="43323"/>
          <a:stretch>
            <a:fillRect/>
          </a:stretch>
        </p:blipFill>
        <p:spPr bwMode="auto">
          <a:xfrm>
            <a:off x="7614602" y="33005"/>
            <a:ext cx="1520308" cy="49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e la date 4"/>
          <p:cNvSpPr>
            <a:spLocks noGrp="1" noChangeArrowheads="1"/>
          </p:cNvSpPr>
          <p:nvPr>
            <p:ph type="dt" sz="half" idx="4294967295"/>
          </p:nvPr>
        </p:nvSpPr>
        <p:spPr>
          <a:xfrm>
            <a:off x="7740352" y="6481142"/>
            <a:ext cx="1856453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12 juin 2017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55576" y="5949280"/>
            <a:ext cx="87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GATAN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634221" y="1038876"/>
            <a:ext cx="5742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Post-traitement (Alignement - Filtré – Segmentation)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47594" y="44240"/>
            <a:ext cx="7948364" cy="5486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rgbClr val="5C0000"/>
                </a:solidFill>
              </a:rPr>
              <a:t>Serial Block face Imaging (SBF)</a:t>
            </a:r>
            <a:endParaRPr lang="fr-FR" sz="3600" b="1" dirty="0">
              <a:solidFill>
                <a:srgbClr val="5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6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smtClean="0">
                <a:solidFill>
                  <a:srgbClr val="5C0000"/>
                </a:solidFill>
              </a:rPr>
              <a:t>Serial block face</a:t>
            </a:r>
            <a:endParaRPr lang="fr-FR" sz="3600" b="1" dirty="0">
              <a:solidFill>
                <a:srgbClr val="5C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31640" y="3429000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Limitations: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Préparation longue et lourde</a:t>
            </a:r>
          </a:p>
          <a:p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</a:t>
            </a:r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</a:t>
            </a:r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Acquisition délicate</a:t>
            </a:r>
          </a:p>
          <a:p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</a:t>
            </a:r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 Equipement coûteux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7664" y="1700808"/>
            <a:ext cx="4573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Avantages :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lang="fr-FR" dirty="0" smtClean="0"/>
              <a:t>econstruction grands volumes</a:t>
            </a:r>
          </a:p>
          <a:p>
            <a:r>
              <a:rPr lang="fr-FR" dirty="0" smtClean="0"/>
              <a:t>                        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38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 smtClean="0">
                <a:solidFill>
                  <a:schemeClr val="accent2">
                    <a:lumMod val="50000"/>
                  </a:schemeClr>
                </a:solidFill>
              </a:rPr>
              <a:t>Conclusion</a:t>
            </a:r>
            <a:endParaRPr lang="fr-FR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4177" y="3140968"/>
            <a:ext cx="7520940" cy="1080120"/>
          </a:xfrm>
        </p:spPr>
        <p:txBody>
          <a:bodyPr/>
          <a:lstStyle/>
          <a:p>
            <a:pPr lvl="0"/>
            <a:r>
              <a:rPr lang="fr-FR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 règle générale, l’opérateur doit s’adapter à l’échantillon ainsi qu’aux objectifs à atteindre .</a:t>
            </a:r>
          </a:p>
          <a:p>
            <a:pPr lvl="0"/>
            <a:endParaRPr lang="fr-FR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244E-26FD-4AB0-BB82-2C2705D7E6B5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11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Image 8" descr="logo-bic-2b-cou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1" r="5833" b="43323"/>
          <a:stretch>
            <a:fillRect/>
          </a:stretch>
        </p:blipFill>
        <p:spPr bwMode="auto">
          <a:xfrm>
            <a:off x="45423" y="129087"/>
            <a:ext cx="2960468" cy="96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67928"/>
            <a:ext cx="849347" cy="84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7"/>
          <a:stretch>
            <a:fillRect/>
          </a:stretch>
        </p:blipFill>
        <p:spPr bwMode="auto">
          <a:xfrm>
            <a:off x="6126642" y="5589240"/>
            <a:ext cx="1452465" cy="64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818" y="5320761"/>
            <a:ext cx="2496531" cy="99651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" y="5188316"/>
            <a:ext cx="2273696" cy="1212638"/>
          </a:xfrm>
          <a:prstGeom prst="rect">
            <a:avLst/>
          </a:prstGeom>
        </p:spPr>
      </p:pic>
      <p:pic>
        <p:nvPicPr>
          <p:cNvPr id="12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73" y="46341"/>
            <a:ext cx="3484507" cy="10114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843808" y="1093545"/>
            <a:ext cx="3169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REMERCIEMENTS</a:t>
            </a:r>
            <a:endParaRPr lang="fr-FR" sz="2400" b="1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48064" y="1740598"/>
            <a:ext cx="374441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Collègues du PIE du BIC:</a:t>
            </a:r>
          </a:p>
          <a:p>
            <a:pPr algn="just">
              <a:spcBef>
                <a:spcPts val="600"/>
              </a:spcBef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Sabrina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LACOMME</a:t>
            </a: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Stéphanie LALET</a:t>
            </a:r>
          </a:p>
          <a:p>
            <a:pPr algn="just"/>
            <a:r>
              <a:rPr lang="fr-FR" u="sng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Melina</a:t>
            </a:r>
            <a:r>
              <a:rPr lang="fr-FR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PETREL</a:t>
            </a:r>
          </a:p>
          <a:p>
            <a:pPr algn="just"/>
            <a:r>
              <a:rPr lang="fr-FR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Etienne GONTIER </a:t>
            </a:r>
          </a:p>
          <a:p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/>
          <a:stretch/>
        </p:blipFill>
        <p:spPr bwMode="auto">
          <a:xfrm>
            <a:off x="3347864" y="3647345"/>
            <a:ext cx="3129376" cy="173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9"/>
          <a:srcRect l="11841" t="9916" r="7053"/>
          <a:stretch/>
        </p:blipFill>
        <p:spPr>
          <a:xfrm>
            <a:off x="220480" y="1555210"/>
            <a:ext cx="3312368" cy="148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339752" y="2852936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5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Modes classiques</a:t>
            </a:r>
            <a:endParaRPr lang="fr-FR" sz="4400" b="1" dirty="0">
              <a:solidFill>
                <a:srgbClr val="5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79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820472" cy="975008"/>
          </a:xfrm>
        </p:spPr>
        <p:txBody>
          <a:bodyPr/>
          <a:lstStyle/>
          <a:p>
            <a:r>
              <a:rPr lang="fr-FR" b="1" dirty="0" smtClean="0">
                <a:solidFill>
                  <a:srgbClr val="5C0000"/>
                </a:solidFill>
              </a:rPr>
              <a:t>Observation en mode Haut vide</a:t>
            </a:r>
            <a:br>
              <a:rPr lang="fr-FR" b="1" dirty="0" smtClean="0">
                <a:solidFill>
                  <a:srgbClr val="5C0000"/>
                </a:solidFill>
              </a:rPr>
            </a:br>
            <a:r>
              <a:rPr lang="fr-FR" sz="2000" b="1" i="1" dirty="0" smtClean="0">
                <a:solidFill>
                  <a:srgbClr val="5C0000"/>
                </a:solidFill>
              </a:rPr>
              <a:t>10-4 à 10-7 Pascal</a:t>
            </a:r>
            <a:endParaRPr lang="fr-FR" b="1" dirty="0">
              <a:solidFill>
                <a:srgbClr val="5C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8828" y="1307664"/>
            <a:ext cx="8577708" cy="275499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fr-FR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 préparation conventionnelle</a:t>
            </a:r>
            <a:endParaRPr lang="fr-FR" sz="1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AutoNum type="arabicParenR"/>
            </a:pPr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Fixation chimique </a:t>
            </a:r>
            <a:r>
              <a:rPr lang="fr-FR" sz="14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Aldéhydes</a:t>
            </a:r>
            <a:r>
              <a:rPr lang="fr-FR" sz="14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r>
              <a:rPr lang="fr-FR" sz="12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pour immobiliser l’ensemble de la structure. </a:t>
            </a:r>
          </a:p>
          <a:p>
            <a:pPr>
              <a:lnSpc>
                <a:spcPct val="150000"/>
              </a:lnSpc>
              <a:buAutoNum type="arabicParenR"/>
            </a:pPr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Déshydratation</a:t>
            </a:r>
            <a:r>
              <a:rPr lang="fr-FR" sz="14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2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 bains successifs à concentrations progressives de </a:t>
            </a:r>
            <a:r>
              <a:rPr lang="fr-FR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solvant (Ethanol, Acétone</a:t>
            </a: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).</a:t>
            </a:r>
            <a:endParaRPr lang="fr-FR" sz="1200" b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AutoNum type="arabicParenR"/>
            </a:pPr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Dessiccation</a:t>
            </a:r>
            <a:r>
              <a:rPr lang="fr-FR" sz="14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2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(par contournement du point critique_CO2, ou chimiquement avec l’HMDS,…)</a:t>
            </a: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fr-FR" sz="1200" b="0" u="sng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AutoNum type="arabicParenR"/>
            </a:pPr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Métallisation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(Au, Pt…) </a:t>
            </a:r>
            <a:r>
              <a:rPr lang="fr-FR" sz="14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afin de </a:t>
            </a:r>
            <a:r>
              <a:rPr lang="fr-FR" sz="1400" b="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rendre l’échantillon conducteur aux électrons  </a:t>
            </a:r>
            <a:endParaRPr lang="fr-FR" sz="1400" b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AutoNum type="arabicParenR"/>
            </a:pPr>
            <a:endParaRPr lang="fr-FR" sz="1200" b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5292080" y="3446122"/>
            <a:ext cx="2808312" cy="2771727"/>
            <a:chOff x="5292080" y="3446122"/>
            <a:chExt cx="2808312" cy="2771727"/>
          </a:xfrm>
        </p:grpSpPr>
        <p:grpSp>
          <p:nvGrpSpPr>
            <p:cNvPr id="9" name="Groupe 8"/>
            <p:cNvGrpSpPr/>
            <p:nvPr/>
          </p:nvGrpSpPr>
          <p:grpSpPr>
            <a:xfrm>
              <a:off x="5292080" y="3446122"/>
              <a:ext cx="2808312" cy="2396949"/>
              <a:chOff x="5394653" y="4043914"/>
              <a:chExt cx="2455598" cy="2011339"/>
            </a:xfrm>
          </p:grpSpPr>
          <p:pic>
            <p:nvPicPr>
              <p:cNvPr id="7" name="Picture 5" descr="F:\images ech loupe\hydrogel de collagène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4" b="9993"/>
              <a:stretch/>
            </p:blipFill>
            <p:spPr bwMode="auto">
              <a:xfrm>
                <a:off x="5394653" y="4305525"/>
                <a:ext cx="2455598" cy="17497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ZoneTexte 7"/>
              <p:cNvSpPr txBox="1"/>
              <p:nvPr/>
            </p:nvSpPr>
            <p:spPr>
              <a:xfrm>
                <a:off x="5733837" y="4043914"/>
                <a:ext cx="19136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i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Hydrogel de collagène</a:t>
                </a:r>
                <a:endParaRPr lang="fr-FR" sz="1100" b="1" i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13" name="Connecteur droit avec flèche 12"/>
            <p:cNvCxnSpPr/>
            <p:nvPr/>
          </p:nvCxnSpPr>
          <p:spPr>
            <a:xfrm>
              <a:off x="5580112" y="5949280"/>
              <a:ext cx="187220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6300192" y="5963933"/>
              <a:ext cx="5760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 smtClean="0"/>
                <a:t>800µm</a:t>
              </a:r>
              <a:endParaRPr lang="fr-FR" sz="1050" dirty="0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043609" y="3429000"/>
            <a:ext cx="2304255" cy="2788849"/>
            <a:chOff x="1043609" y="3429000"/>
            <a:chExt cx="2304255" cy="2788849"/>
          </a:xfrm>
        </p:grpSpPr>
        <p:grpSp>
          <p:nvGrpSpPr>
            <p:cNvPr id="4" name="Groupe 3"/>
            <p:cNvGrpSpPr>
              <a:grpSpLocks noChangeAspect="1"/>
            </p:cNvGrpSpPr>
            <p:nvPr/>
          </p:nvGrpSpPr>
          <p:grpSpPr>
            <a:xfrm>
              <a:off x="1043609" y="3429000"/>
              <a:ext cx="2304255" cy="2396951"/>
              <a:chOff x="6804248" y="4378568"/>
              <a:chExt cx="1980000" cy="2059651"/>
            </a:xfrm>
          </p:grpSpPr>
          <p:pic>
            <p:nvPicPr>
              <p:cNvPr id="5" name="Picture 6" descr="F:\images ech loupe\aorte souris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4248" y="4625119"/>
                <a:ext cx="1980000" cy="181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ZoneTexte 5"/>
              <p:cNvSpPr txBox="1"/>
              <p:nvPr/>
            </p:nvSpPr>
            <p:spPr>
              <a:xfrm>
                <a:off x="6804248" y="4378568"/>
                <a:ext cx="19800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i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Aorte de souris</a:t>
                </a:r>
                <a:endParaRPr lang="fr-FR" sz="1100" b="1" i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14" name="Connecteur droit avec flèche 13"/>
            <p:cNvCxnSpPr/>
            <p:nvPr/>
          </p:nvCxnSpPr>
          <p:spPr>
            <a:xfrm>
              <a:off x="1331640" y="5938328"/>
              <a:ext cx="1584176" cy="1095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763688" y="5963933"/>
              <a:ext cx="100811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 smtClean="0"/>
                <a:t>500µm</a:t>
              </a:r>
              <a:endParaRPr lang="fr-FR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3678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457950"/>
            <a:ext cx="2133600" cy="365125"/>
          </a:xfrm>
        </p:spPr>
        <p:txBody>
          <a:bodyPr/>
          <a:lstStyle/>
          <a:p>
            <a:fld id="{5AFA244E-26FD-4AB0-BB82-2C2705D7E6B5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49663" y="249905"/>
            <a:ext cx="8820472" cy="9750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rgbClr val="5C0000"/>
                </a:solidFill>
              </a:rPr>
              <a:t>Observation en mode Haut vide</a:t>
            </a:r>
            <a:br>
              <a:rPr lang="fr-FR" b="1" dirty="0" smtClean="0">
                <a:solidFill>
                  <a:srgbClr val="5C0000"/>
                </a:solidFill>
              </a:rPr>
            </a:br>
            <a:r>
              <a:rPr lang="fr-FR" sz="2000" b="1" i="1" dirty="0" smtClean="0">
                <a:solidFill>
                  <a:srgbClr val="5C0000"/>
                </a:solidFill>
              </a:rPr>
              <a:t>10-4 à 10-7 Pascal</a:t>
            </a:r>
            <a:endParaRPr lang="fr-FR" b="1" dirty="0">
              <a:solidFill>
                <a:srgbClr val="5C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49663" y="1512945"/>
            <a:ext cx="7947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Avantages: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les échantillons peuvent être stockés, ré-observés sans se dégrader</a:t>
            </a: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179512" y="2184435"/>
            <a:ext cx="3278514" cy="3420000"/>
            <a:chOff x="971600" y="2204832"/>
            <a:chExt cx="2697401" cy="2813814"/>
          </a:xfrm>
        </p:grpSpPr>
        <p:grpSp>
          <p:nvGrpSpPr>
            <p:cNvPr id="14" name="Groupe 13"/>
            <p:cNvGrpSpPr/>
            <p:nvPr/>
          </p:nvGrpSpPr>
          <p:grpSpPr>
            <a:xfrm>
              <a:off x="971600" y="2204832"/>
              <a:ext cx="2697401" cy="2813814"/>
              <a:chOff x="630932" y="1768738"/>
              <a:chExt cx="2697401" cy="2813814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932" y="2098552"/>
                <a:ext cx="2697401" cy="248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ZoneTexte 16"/>
              <p:cNvSpPr txBox="1"/>
              <p:nvPr/>
            </p:nvSpPr>
            <p:spPr>
              <a:xfrm>
                <a:off x="765364" y="1768738"/>
                <a:ext cx="24285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i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Aorte de souris / vue </a:t>
                </a:r>
                <a:r>
                  <a:rPr lang="fr-FR" sz="1200" b="1" i="1" dirty="0" err="1" smtClean="0">
                    <a:solidFill>
                      <a:schemeClr val="accent2">
                        <a:lumMod val="75000"/>
                      </a:schemeClr>
                    </a:solidFill>
                  </a:rPr>
                  <a:t>d’ens</a:t>
                </a:r>
                <a:r>
                  <a:rPr lang="fr-FR" sz="1200" b="1" i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endParaRPr lang="fr-FR" sz="1200" b="1" i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15" name="Picture 3" descr="C:\Users\PCMEB\Desktop\logo BIC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206" y="4693419"/>
              <a:ext cx="436362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e 6"/>
          <p:cNvGrpSpPr/>
          <p:nvPr/>
        </p:nvGrpSpPr>
        <p:grpSpPr>
          <a:xfrm>
            <a:off x="3128499" y="2847871"/>
            <a:ext cx="3322888" cy="3389441"/>
            <a:chOff x="5120772" y="2284104"/>
            <a:chExt cx="3322888" cy="338944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772" y="2613545"/>
              <a:ext cx="3322888" cy="30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6012160" y="2284104"/>
              <a:ext cx="18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err="1" smtClean="0">
                  <a:solidFill>
                    <a:schemeClr val="accent1">
                      <a:lumMod val="50000"/>
                    </a:schemeClr>
                  </a:solidFill>
                </a:rPr>
                <a:t>Xénope</a:t>
              </a:r>
              <a:r>
                <a:rPr lang="fr-FR" sz="1200" b="1" i="1" dirty="0" smtClean="0">
                  <a:solidFill>
                    <a:schemeClr val="accent1">
                      <a:lumMod val="50000"/>
                    </a:schemeClr>
                  </a:solidFill>
                </a:rPr>
                <a:t> / vue </a:t>
              </a:r>
              <a:r>
                <a:rPr lang="fr-FR" sz="1200" b="1" i="1" dirty="0" err="1" smtClean="0">
                  <a:solidFill>
                    <a:schemeClr val="accent1">
                      <a:lumMod val="50000"/>
                    </a:schemeClr>
                  </a:solidFill>
                </a:rPr>
                <a:t>d’ens</a:t>
              </a:r>
              <a:endParaRPr lang="fr-FR" sz="1200" b="1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22" name="Picture 2" descr="C:\Users\PCMEB\Desktop\logo BIC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2755246"/>
              <a:ext cx="518180" cy="17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e 20"/>
          <p:cNvGrpSpPr/>
          <p:nvPr/>
        </p:nvGrpSpPr>
        <p:grpSpPr>
          <a:xfrm>
            <a:off x="5612099" y="1820722"/>
            <a:ext cx="3244680" cy="3271855"/>
            <a:chOff x="4533836" y="3378868"/>
            <a:chExt cx="3244680" cy="3271855"/>
          </a:xfrm>
        </p:grpSpPr>
        <p:grpSp>
          <p:nvGrpSpPr>
            <p:cNvPr id="3" name="Groupe 2"/>
            <p:cNvGrpSpPr/>
            <p:nvPr/>
          </p:nvGrpSpPr>
          <p:grpSpPr>
            <a:xfrm>
              <a:off x="4533836" y="3662723"/>
              <a:ext cx="3244680" cy="2988000"/>
              <a:chOff x="3815915" y="2677739"/>
              <a:chExt cx="3244680" cy="2988000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5915" y="2677739"/>
                <a:ext cx="3244680" cy="298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2" descr="C:\Users\PCMEB\Desktop\logo BIC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2767446"/>
                <a:ext cx="518180" cy="171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ZoneTexte 19"/>
            <p:cNvSpPr txBox="1"/>
            <p:nvPr/>
          </p:nvSpPr>
          <p:spPr>
            <a:xfrm>
              <a:off x="5390718" y="3378868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accent1">
                      <a:lumMod val="50000"/>
                    </a:schemeClr>
                  </a:solidFill>
                </a:rPr>
                <a:t>Cochlée / vue </a:t>
              </a:r>
              <a:r>
                <a:rPr lang="fr-FR" sz="1200" b="1" i="1" dirty="0" err="1" smtClean="0">
                  <a:solidFill>
                    <a:schemeClr val="accent1">
                      <a:lumMod val="50000"/>
                    </a:schemeClr>
                  </a:solidFill>
                </a:rPr>
                <a:t>d’ens</a:t>
              </a:r>
              <a:endParaRPr lang="fr-FR" sz="1200" b="1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1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884" y="116632"/>
            <a:ext cx="7579539" cy="903000"/>
          </a:xfrm>
        </p:spPr>
        <p:txBody>
          <a:bodyPr/>
          <a:lstStyle/>
          <a:p>
            <a:pPr algn="ctr"/>
            <a:r>
              <a:rPr lang="fr-FR" sz="3600" b="1" dirty="0" smtClean="0">
                <a:solidFill>
                  <a:srgbClr val="5C0000"/>
                </a:solidFill>
              </a:rPr>
              <a:t>Observation en mode Haut vide</a:t>
            </a:r>
            <a:r>
              <a:rPr lang="fr-FR" b="1" dirty="0" smtClean="0">
                <a:solidFill>
                  <a:srgbClr val="5C0000"/>
                </a:solidFill>
              </a:rPr>
              <a:t/>
            </a:r>
            <a:br>
              <a:rPr lang="fr-FR" b="1" dirty="0" smtClean="0">
                <a:solidFill>
                  <a:srgbClr val="5C0000"/>
                </a:solidFill>
              </a:rPr>
            </a:br>
            <a:r>
              <a:rPr lang="fr-FR" sz="1600" b="1" i="1" dirty="0">
                <a:solidFill>
                  <a:srgbClr val="5C0000"/>
                </a:solidFill>
              </a:rPr>
              <a:t>10-4 à 10-7 Pascal</a:t>
            </a:r>
          </a:p>
        </p:txBody>
      </p:sp>
      <p:grpSp>
        <p:nvGrpSpPr>
          <p:cNvPr id="8" name="Groupe 7"/>
          <p:cNvGrpSpPr>
            <a:grpSpLocks noChangeAspect="1"/>
          </p:cNvGrpSpPr>
          <p:nvPr/>
        </p:nvGrpSpPr>
        <p:grpSpPr>
          <a:xfrm>
            <a:off x="211116" y="2036860"/>
            <a:ext cx="3713819" cy="3420000"/>
            <a:chOff x="4563864" y="2348880"/>
            <a:chExt cx="3127424" cy="28800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3864" y="2348880"/>
              <a:ext cx="3127424" cy="28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5724128" y="3475491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pic>
          <p:nvPicPr>
            <p:cNvPr id="1026" name="Picture 2" descr="C:\Users\PCMEB\Desktop\logo BIC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2420888"/>
              <a:ext cx="436362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ZoneTexte 2"/>
          <p:cNvSpPr txBox="1"/>
          <p:nvPr/>
        </p:nvSpPr>
        <p:spPr>
          <a:xfrm>
            <a:off x="181600" y="1187460"/>
            <a:ext cx="691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        </a:t>
            </a:r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Avantages</a:t>
            </a:r>
            <a:r>
              <a:rPr 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  <a:r>
              <a:rPr lang="fr-FR" sz="1400" dirty="0" smtClean="0"/>
              <a:t> 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Permet </a:t>
            </a:r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d’atteindre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des résolutions importantes</a:t>
            </a:r>
          </a:p>
          <a:p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         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Bonne tenue de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l’échantillon pendant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l’observation</a:t>
            </a: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4317411" y="1934895"/>
            <a:ext cx="4104718" cy="3780000"/>
            <a:chOff x="4317411" y="1934895"/>
            <a:chExt cx="4104718" cy="3780000"/>
          </a:xfrm>
        </p:grpSpPr>
        <p:grpSp>
          <p:nvGrpSpPr>
            <p:cNvPr id="11" name="Groupe 10"/>
            <p:cNvGrpSpPr/>
            <p:nvPr/>
          </p:nvGrpSpPr>
          <p:grpSpPr>
            <a:xfrm>
              <a:off x="4317411" y="1934895"/>
              <a:ext cx="4104718" cy="3780000"/>
              <a:chOff x="8053215" y="2878426"/>
              <a:chExt cx="4104718" cy="3780000"/>
            </a:xfrm>
          </p:grpSpPr>
          <p:pic>
            <p:nvPicPr>
              <p:cNvPr id="14" name="Picture 2" descr="C:\Users\PCMEB\Desktop\logo BIC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66394" y="3012621"/>
                <a:ext cx="463635" cy="15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53215" y="2878426"/>
                <a:ext cx="4104718" cy="378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2" descr="C:\Users\PCMEB\Desktop\logo BIC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4635" y="2122370"/>
              <a:ext cx="518180" cy="17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10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1728192"/>
          </a:xfrm>
        </p:spPr>
        <p:txBody>
          <a:bodyPr/>
          <a:lstStyle/>
          <a:p>
            <a:pPr algn="ctr"/>
            <a:r>
              <a:rPr lang="fr-FR" sz="3600" b="1" dirty="0">
                <a:solidFill>
                  <a:srgbClr val="5C0000"/>
                </a:solidFill>
              </a:rPr>
              <a:t>Observation en mode Haut vide</a:t>
            </a:r>
            <a:r>
              <a:rPr lang="fr-FR" b="1" dirty="0"/>
              <a:t/>
            </a:r>
            <a:br>
              <a:rPr lang="fr-FR" b="1" dirty="0"/>
            </a:br>
            <a:r>
              <a:rPr lang="fr-FR" sz="1600" b="1" i="1" dirty="0">
                <a:solidFill>
                  <a:srgbClr val="5C0000"/>
                </a:solidFill>
              </a:rPr>
              <a:t>10-4 à 10-7 Pascal</a:t>
            </a:r>
            <a:endParaRPr lang="fr-FR" b="1" dirty="0">
              <a:solidFill>
                <a:srgbClr val="5C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6877" y="1844824"/>
            <a:ext cx="5521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Limitations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Utilisation de produits chimiques</a:t>
            </a:r>
          </a:p>
          <a:p>
            <a:r>
              <a:rPr 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                  Investissement en équipement</a:t>
            </a: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14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352928" cy="864096"/>
          </a:xfrm>
        </p:spPr>
        <p:txBody>
          <a:bodyPr/>
          <a:lstStyle/>
          <a:p>
            <a:r>
              <a:rPr lang="fr-FR" sz="3600" b="1" dirty="0" smtClean="0">
                <a:solidFill>
                  <a:srgbClr val="5C0000"/>
                </a:solidFill>
              </a:rPr>
              <a:t>Observation en mode Pression Contrôlée</a:t>
            </a:r>
            <a:br>
              <a:rPr lang="fr-FR" sz="3600" b="1" dirty="0" smtClean="0">
                <a:solidFill>
                  <a:srgbClr val="5C0000"/>
                </a:solidFill>
              </a:rPr>
            </a:br>
            <a:r>
              <a:rPr lang="fr-FR" sz="1600" b="1" i="1" dirty="0" smtClean="0">
                <a:solidFill>
                  <a:srgbClr val="5C0000"/>
                </a:solidFill>
              </a:rPr>
              <a:t>jusqu’à ~ 130 </a:t>
            </a:r>
            <a:r>
              <a:rPr lang="fr-FR" sz="1600" b="1" i="1" dirty="0" err="1" smtClean="0">
                <a:solidFill>
                  <a:srgbClr val="5C0000"/>
                </a:solidFill>
              </a:rPr>
              <a:t>pa</a:t>
            </a:r>
            <a:endParaRPr lang="fr-FR" sz="3600" b="1" dirty="0">
              <a:solidFill>
                <a:srgbClr val="5C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5386853"/>
          </a:xfrm>
        </p:spPr>
        <p:txBody>
          <a:bodyPr>
            <a:normAutofit/>
          </a:bodyPr>
          <a:lstStyle/>
          <a:p>
            <a:pPr marL="3086100" lvl="7" indent="0" algn="just">
              <a:buNone/>
            </a:pPr>
            <a:r>
              <a:rPr lang="fr-FR" sz="1600" b="1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 préparation</a:t>
            </a:r>
          </a:p>
          <a:p>
            <a:pPr marL="0" lvl="7" indent="0" algn="ctr">
              <a:buNone/>
            </a:pPr>
            <a:r>
              <a:rPr lang="fr-FR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fr-FR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Elle n’est pas systématiquement nécessaire…</a:t>
            </a:r>
          </a:p>
          <a:p>
            <a:pPr marL="3086100" lvl="7" indent="0" algn="just">
              <a:buNone/>
            </a:pPr>
            <a:endParaRPr lang="fr-FR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1) Fixation</a:t>
            </a:r>
          </a:p>
          <a:p>
            <a:pPr marL="0" indent="0">
              <a:buNone/>
            </a:pPr>
            <a:r>
              <a:rPr lang="fr-FR" sz="14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2) Déshydratation </a:t>
            </a:r>
            <a:endParaRPr 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fr-FR" sz="1400" b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3) Dessiccation</a:t>
            </a:r>
          </a:p>
          <a:p>
            <a:pPr marL="0" indent="0"/>
            <a:endParaRPr lang="fr-FR" sz="1200" b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/>
            <a:endParaRPr lang="fr-FR" sz="1200" b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/>
            <a:endParaRPr lang="fr-FR" sz="1200" b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fr-FR" sz="1200" b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/>
            <a:endParaRPr lang="fr-FR" sz="1200" b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/>
            <a:endParaRPr lang="fr-FR" sz="1200" b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/>
            <a:endParaRPr lang="fr-FR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593668" y="3746162"/>
            <a:ext cx="7668632" cy="1963360"/>
            <a:chOff x="323528" y="3557325"/>
            <a:chExt cx="7668632" cy="1963360"/>
          </a:xfrm>
        </p:grpSpPr>
        <p:grpSp>
          <p:nvGrpSpPr>
            <p:cNvPr id="10" name="Groupe 9"/>
            <p:cNvGrpSpPr/>
            <p:nvPr/>
          </p:nvGrpSpPr>
          <p:grpSpPr>
            <a:xfrm>
              <a:off x="323528" y="3557325"/>
              <a:ext cx="7668632" cy="1836402"/>
              <a:chOff x="539552" y="4515200"/>
              <a:chExt cx="7668632" cy="1836402"/>
            </a:xfrm>
          </p:grpSpPr>
          <p:grpSp>
            <p:nvGrpSpPr>
              <p:cNvPr id="4" name="Groupe 3"/>
              <p:cNvGrpSpPr/>
              <p:nvPr/>
            </p:nvGrpSpPr>
            <p:grpSpPr>
              <a:xfrm>
                <a:off x="6228184" y="4515200"/>
                <a:ext cx="1980000" cy="1762589"/>
                <a:chOff x="89612" y="4159523"/>
                <a:chExt cx="1980000" cy="1762589"/>
              </a:xfrm>
            </p:grpSpPr>
            <p:pic>
              <p:nvPicPr>
                <p:cNvPr id="5" name="Picture 2" descr="F:\images ech loupe\cristallin de porc.JP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612" y="4437112"/>
                  <a:ext cx="1980000" cy="1485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ZoneTexte 5"/>
                <p:cNvSpPr txBox="1"/>
                <p:nvPr/>
              </p:nvSpPr>
              <p:spPr>
                <a:xfrm>
                  <a:off x="337000" y="4159523"/>
                  <a:ext cx="151216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b="1" i="1" dirty="0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Cristallin de porc</a:t>
                  </a:r>
                  <a:endParaRPr lang="fr-FR" sz="1100" b="1" i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" name="Groupe 6"/>
              <p:cNvGrpSpPr/>
              <p:nvPr/>
            </p:nvGrpSpPr>
            <p:grpSpPr>
              <a:xfrm>
                <a:off x="539552" y="4604992"/>
                <a:ext cx="1980000" cy="1746610"/>
                <a:chOff x="2267744" y="3828270"/>
                <a:chExt cx="1980000" cy="1746610"/>
              </a:xfrm>
            </p:grpSpPr>
            <p:pic>
              <p:nvPicPr>
                <p:cNvPr id="8" name="Picture 4" descr="F:\images ech loupe\explant cardio-vasculaire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7744" y="3828270"/>
                  <a:ext cx="1980000" cy="1485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ZoneTexte 8"/>
                <p:cNvSpPr txBox="1"/>
                <p:nvPr/>
              </p:nvSpPr>
              <p:spPr>
                <a:xfrm>
                  <a:off x="2267744" y="5313270"/>
                  <a:ext cx="19800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b="1" i="1" dirty="0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Explant cardio vasculaire</a:t>
                  </a:r>
                  <a:endParaRPr lang="fr-FR" sz="1100" b="1" i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11" name="ZoneTexte 10"/>
              <p:cNvSpPr txBox="1"/>
              <p:nvPr/>
            </p:nvSpPr>
            <p:spPr>
              <a:xfrm>
                <a:off x="3311860" y="5137353"/>
                <a:ext cx="2088232" cy="518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Échantillons non métallisés</a:t>
                </a:r>
                <a:endParaRPr lang="fr-FR" sz="1400" dirty="0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4" name="Flèche droite 13"/>
              <p:cNvSpPr/>
              <p:nvPr/>
            </p:nvSpPr>
            <p:spPr>
              <a:xfrm>
                <a:off x="5391831" y="5445224"/>
                <a:ext cx="576064" cy="457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5C0000"/>
                  </a:solidFill>
                </a:endParaRPr>
              </a:p>
            </p:txBody>
          </p:sp>
          <p:sp>
            <p:nvSpPr>
              <p:cNvPr id="15" name="Flèche gauche 14"/>
              <p:cNvSpPr/>
              <p:nvPr/>
            </p:nvSpPr>
            <p:spPr>
              <a:xfrm>
                <a:off x="2843808" y="5422364"/>
                <a:ext cx="648072" cy="45719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1" name="Groupe 20"/>
            <p:cNvGrpSpPr/>
            <p:nvPr/>
          </p:nvGrpSpPr>
          <p:grpSpPr>
            <a:xfrm>
              <a:off x="899592" y="4857888"/>
              <a:ext cx="820848" cy="253916"/>
              <a:chOff x="899592" y="4857888"/>
              <a:chExt cx="820848" cy="253916"/>
            </a:xfrm>
          </p:grpSpPr>
          <p:cxnSp>
            <p:nvCxnSpPr>
              <p:cNvPr id="17" name="Connecteur droit avec flèche 16"/>
              <p:cNvCxnSpPr/>
              <p:nvPr/>
            </p:nvCxnSpPr>
            <p:spPr>
              <a:xfrm>
                <a:off x="899592" y="4869160"/>
                <a:ext cx="72008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" name="ZoneTexte 18"/>
              <p:cNvSpPr txBox="1"/>
              <p:nvPr/>
            </p:nvSpPr>
            <p:spPr>
              <a:xfrm>
                <a:off x="1000360" y="4857888"/>
                <a:ext cx="7200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 smtClean="0">
                    <a:solidFill>
                      <a:schemeClr val="bg1"/>
                    </a:solidFill>
                  </a:rPr>
                  <a:t>10mm</a:t>
                </a:r>
                <a:endParaRPr lang="fr-FR" sz="1050" dirty="0"/>
              </a:p>
            </p:txBody>
          </p:sp>
        </p:grpSp>
        <p:grpSp>
          <p:nvGrpSpPr>
            <p:cNvPr id="22" name="Groupe 21"/>
            <p:cNvGrpSpPr/>
            <p:nvPr/>
          </p:nvGrpSpPr>
          <p:grpSpPr>
            <a:xfrm>
              <a:off x="6588224" y="5147808"/>
              <a:ext cx="1080120" cy="372877"/>
              <a:chOff x="6588224" y="5147808"/>
              <a:chExt cx="1080120" cy="372877"/>
            </a:xfrm>
          </p:grpSpPr>
          <p:cxnSp>
            <p:nvCxnSpPr>
              <p:cNvPr id="13" name="Connecteur droit avec flèche 12"/>
              <p:cNvCxnSpPr/>
              <p:nvPr/>
            </p:nvCxnSpPr>
            <p:spPr>
              <a:xfrm>
                <a:off x="6588224" y="5147808"/>
                <a:ext cx="108012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0" name="ZoneTexte 19"/>
              <p:cNvSpPr txBox="1"/>
              <p:nvPr/>
            </p:nvSpPr>
            <p:spPr>
              <a:xfrm>
                <a:off x="6864069" y="5266769"/>
                <a:ext cx="79208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 smtClean="0"/>
                  <a:t>6mm</a:t>
                </a:r>
                <a:endParaRPr lang="fr-FR" sz="10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605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1">
      <a:dk1>
        <a:sysClr val="windowText" lastClr="000000"/>
      </a:dk1>
      <a:lt1>
        <a:sysClr val="window" lastClr="FFFFFF"/>
      </a:lt1>
      <a:dk2>
        <a:srgbClr val="666666"/>
      </a:dk2>
      <a:lt2>
        <a:srgbClr val="002060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2879</TotalTime>
  <Words>1310</Words>
  <Application>Microsoft Office PowerPoint</Application>
  <PresentationFormat>Affichage à l'écran (4:3)</PresentationFormat>
  <Paragraphs>273</Paragraphs>
  <Slides>36</Slides>
  <Notes>2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Observation en mode Haut vide 10-4 à 10-7 Pascal</vt:lpstr>
      <vt:lpstr>Présentation PowerPoint</vt:lpstr>
      <vt:lpstr>Observation en mode Haut vide 10-4 à 10-7 Pascal</vt:lpstr>
      <vt:lpstr>Observation en mode Haut vide 10-4 à 10-7 Pascal</vt:lpstr>
      <vt:lpstr>Observation en mode Pression Contrôlée jusqu’à ~ 130 pa</vt:lpstr>
      <vt:lpstr>Observation en mode Presssion Contrôlée jusqu’à ~ 130 pa</vt:lpstr>
      <vt:lpstr>Présentation PowerPoint</vt:lpstr>
      <vt:lpstr>Observation en mode environnemental jusqu’à ~ 2600 Pa</vt:lpstr>
      <vt:lpstr>Observation en mode environnemental jusqu’à ~ 6000 pa</vt:lpstr>
      <vt:lpstr>MEB de Paillasse 6 à 40 Pa</vt:lpstr>
      <vt:lpstr>Présentation PowerPoint</vt:lpstr>
      <vt:lpstr>Présentation PowerPoint</vt:lpstr>
      <vt:lpstr>CRYO observation</vt:lpstr>
      <vt:lpstr>CRYO observation</vt:lpstr>
      <vt:lpstr>CRYO observation</vt:lpstr>
      <vt:lpstr>Présentation PowerPoint</vt:lpstr>
      <vt:lpstr>CRYO observation</vt:lpstr>
      <vt:lpstr>Cryo Observation</vt:lpstr>
      <vt:lpstr>Présentation PowerPoint</vt:lpstr>
      <vt:lpstr>CRYO observation</vt:lpstr>
      <vt:lpstr>CRYO observation</vt:lpstr>
      <vt:lpstr>Présentation PowerPoint</vt:lpstr>
      <vt:lpstr>Observation en STEM</vt:lpstr>
      <vt:lpstr>Observation en STEM</vt:lpstr>
      <vt:lpstr>Serial Block face Imaging (SBF)</vt:lpstr>
      <vt:lpstr>Présentation PowerPoint</vt:lpstr>
      <vt:lpstr>Présentation PowerPoint</vt:lpstr>
      <vt:lpstr>Serial Block face Imaging (SBF)</vt:lpstr>
      <vt:lpstr>Présentation PowerPoint</vt:lpstr>
      <vt:lpstr>Présentation PowerPoint</vt:lpstr>
      <vt:lpstr>Conclusion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Monique</dc:creator>
  <cp:lastModifiedBy>Monique</cp:lastModifiedBy>
  <cp:revision>200</cp:revision>
  <dcterms:created xsi:type="dcterms:W3CDTF">2017-01-16T15:05:59Z</dcterms:created>
  <dcterms:modified xsi:type="dcterms:W3CDTF">2017-06-19T15:16:49Z</dcterms:modified>
</cp:coreProperties>
</file>