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41.jpg" ContentType="image/jpg"/>
  <Override PartName="/ppt/media/image43.jpg" ContentType="image/jpg"/>
  <Override PartName="/ppt/media/image47.jpg" ContentType="image/jpg"/>
  <Override PartName="/ppt/media/image49.jpg" ContentType="image/jpg"/>
  <Override PartName="/ppt/media/image55.jpg" ContentType="image/jpg"/>
  <Override PartName="/ppt/media/image56.jpg" ContentType="image/jpg"/>
  <Override PartName="/ppt/media/image57.jpg" ContentType="image/jpg"/>
  <Override PartName="/ppt/media/image58.jpg" ContentType="image/jpg"/>
  <Override PartName="/ppt/media/image59.jpg" ContentType="image/jpg"/>
  <Override PartName="/ppt/media/image60.jpg" ContentType="image/jpg"/>
  <Override PartName="/ppt/media/image76.jpg" ContentType="image/jpg"/>
  <Override PartName="/ppt/media/image77.jpg" ContentType="image/jpg"/>
  <Override PartName="/ppt/media/image102.jpg" ContentType="image/jp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07" r:id="rId3"/>
    <p:sldId id="347" r:id="rId4"/>
    <p:sldId id="260" r:id="rId5"/>
    <p:sldId id="288" r:id="rId6"/>
    <p:sldId id="308" r:id="rId7"/>
    <p:sldId id="269" r:id="rId8"/>
    <p:sldId id="265" r:id="rId9"/>
    <p:sldId id="289" r:id="rId10"/>
    <p:sldId id="292" r:id="rId11"/>
    <p:sldId id="297" r:id="rId12"/>
    <p:sldId id="346" r:id="rId13"/>
    <p:sldId id="299" r:id="rId14"/>
    <p:sldId id="331" r:id="rId15"/>
    <p:sldId id="349" r:id="rId16"/>
    <p:sldId id="343" r:id="rId17"/>
    <p:sldId id="311" r:id="rId18"/>
    <p:sldId id="309" r:id="rId19"/>
    <p:sldId id="323" r:id="rId20"/>
    <p:sldId id="340" r:id="rId21"/>
    <p:sldId id="350" r:id="rId22"/>
    <p:sldId id="342" r:id="rId23"/>
    <p:sldId id="316" r:id="rId24"/>
    <p:sldId id="348" r:id="rId25"/>
    <p:sldId id="344" r:id="rId26"/>
    <p:sldId id="354" r:id="rId27"/>
    <p:sldId id="313" r:id="rId28"/>
    <p:sldId id="352" r:id="rId29"/>
    <p:sldId id="345" r:id="rId30"/>
    <p:sldId id="356" r:id="rId31"/>
    <p:sldId id="332" r:id="rId32"/>
    <p:sldId id="333" r:id="rId33"/>
    <p:sldId id="336" r:id="rId34"/>
    <p:sldId id="337" r:id="rId35"/>
    <p:sldId id="355" r:id="rId36"/>
    <p:sldId id="338" r:id="rId37"/>
    <p:sldId id="310" r:id="rId38"/>
    <p:sldId id="353" r:id="rId39"/>
    <p:sldId id="357" r:id="rId4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FFBCBC"/>
    <a:srgbClr val="FFFFFF"/>
    <a:srgbClr val="5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628" autoAdjust="0"/>
  </p:normalViewPr>
  <p:slideViewPr>
    <p:cSldViewPr snapToGrid="0">
      <p:cViewPr varScale="1">
        <p:scale>
          <a:sx n="111" d="100"/>
          <a:sy n="111" d="100"/>
        </p:scale>
        <p:origin x="-1614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FB79D-454C-408D-87A3-FA84E61B8E5F}" type="datetimeFigureOut">
              <a:rPr lang="fr-FR" smtClean="0"/>
              <a:t>16/06/2017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A381F-B023-4E22-A4D3-AA775193FE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193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A381F-B023-4E22-A4D3-AA775193FED8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962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99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8140" y="-17500"/>
            <a:ext cx="8807721" cy="1150876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87146" y="1266713"/>
            <a:ext cx="7794857" cy="2684416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6/16/2017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3040">
              <a:lnSpc>
                <a:spcPts val="1374"/>
              </a:lnSpc>
            </a:pPr>
            <a:fld id="{81D60167-4931-47E6-BA6A-407CBD079E47}" type="slidenum">
              <a:rPr lang="fr-FR" sz="1300" smtClean="0"/>
              <a:pPr marL="23040">
                <a:lnSpc>
                  <a:spcPts val="1374"/>
                </a:lnSpc>
              </a:pPr>
              <a:t>‹N°›</a:t>
            </a:fld>
            <a:endParaRPr lang="fr-FR" sz="1300"/>
          </a:p>
        </p:txBody>
      </p:sp>
    </p:spTree>
    <p:extLst>
      <p:ext uri="{BB962C8B-B14F-4D97-AF65-F5344CB8AC3E}">
        <p14:creationId xmlns:p14="http://schemas.microsoft.com/office/powerpoint/2010/main" val="262156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6/16/2017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3040">
              <a:lnSpc>
                <a:spcPts val="1374"/>
              </a:lnSpc>
            </a:pPr>
            <a:fld id="{81D60167-4931-47E6-BA6A-407CBD079E47}" type="slidenum">
              <a:rPr lang="fr-FR" sz="1300" smtClean="0"/>
              <a:pPr marL="23040">
                <a:lnSpc>
                  <a:spcPts val="1374"/>
                </a:lnSpc>
              </a:pPr>
              <a:t>‹N°›</a:t>
            </a:fld>
            <a:endParaRPr lang="fr-FR" sz="1300"/>
          </a:p>
        </p:txBody>
      </p:sp>
    </p:spTree>
    <p:extLst>
      <p:ext uri="{BB962C8B-B14F-4D97-AF65-F5344CB8AC3E}">
        <p14:creationId xmlns:p14="http://schemas.microsoft.com/office/powerpoint/2010/main" val="386812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30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165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02521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458819"/>
            <a:ext cx="720080" cy="364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ZoneTexte 13"/>
          <p:cNvSpPr txBox="1"/>
          <p:nvPr userDrawn="1"/>
        </p:nvSpPr>
        <p:spPr>
          <a:xfrm>
            <a:off x="1691680" y="6487229"/>
            <a:ext cx="3092641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fr-FR" sz="1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Ecole d’été GN-MEBA – Bordeaux  2017</a:t>
            </a:r>
            <a:endParaRPr lang="fr-FR" sz="1400" b="1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6948264" y="64585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7F839-F3BA-4A12-BBF8-C0A38A149D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508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jpg"/><Relationship Id="rId26" Type="http://schemas.openxmlformats.org/officeDocument/2006/relationships/image" Target="../media/image25.png"/><Relationship Id="rId3" Type="http://schemas.openxmlformats.org/officeDocument/2006/relationships/image" Target="../media/image3.jpeg"/><Relationship Id="rId21" Type="http://schemas.openxmlformats.org/officeDocument/2006/relationships/image" Target="../media/image21.jp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24.jpe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20" Type="http://schemas.openxmlformats.org/officeDocument/2006/relationships/image" Target="../media/image20.jp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24" Type="http://schemas.openxmlformats.org/officeDocument/2006/relationships/image" Target="../media/image23.jpeg"/><Relationship Id="rId5" Type="http://schemas.openxmlformats.org/officeDocument/2006/relationships/image" Target="../media/image5.gif"/><Relationship Id="rId15" Type="http://schemas.openxmlformats.org/officeDocument/2006/relationships/image" Target="../media/image15.jpg"/><Relationship Id="rId23" Type="http://schemas.openxmlformats.org/officeDocument/2006/relationships/image" Target="../media/image1.gif"/><Relationship Id="rId28" Type="http://schemas.openxmlformats.org/officeDocument/2006/relationships/image" Target="../media/image27.png"/><Relationship Id="rId10" Type="http://schemas.openxmlformats.org/officeDocument/2006/relationships/image" Target="../media/image10.jpeg"/><Relationship Id="rId19" Type="http://schemas.openxmlformats.org/officeDocument/2006/relationships/image" Target="../media/image19.jp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gif"/><Relationship Id="rId22" Type="http://schemas.openxmlformats.org/officeDocument/2006/relationships/image" Target="../media/image22.jpg"/><Relationship Id="rId27" Type="http://schemas.openxmlformats.org/officeDocument/2006/relationships/image" Target="../media/image2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microsoft.com/office/2007/relationships/hdphoto" Target="../media/hdphoto3.wdp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G"/><Relationship Id="rId5" Type="http://schemas.openxmlformats.org/officeDocument/2006/relationships/image" Target="../media/image99.jpeg"/><Relationship Id="rId4" Type="http://schemas.openxmlformats.org/officeDocument/2006/relationships/image" Target="../media/image9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1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10.jpeg"/><Relationship Id="rId4" Type="http://schemas.openxmlformats.org/officeDocument/2006/relationships/image" Target="../media/image10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8.jpeg"/><Relationship Id="rId4" Type="http://schemas.openxmlformats.org/officeDocument/2006/relationships/image" Target="../media/image147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G"/><Relationship Id="rId3" Type="http://schemas.openxmlformats.org/officeDocument/2006/relationships/image" Target="../media/image150.JPG"/><Relationship Id="rId7" Type="http://schemas.openxmlformats.org/officeDocument/2006/relationships/image" Target="../media/image154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JPG"/><Relationship Id="rId5" Type="http://schemas.openxmlformats.org/officeDocument/2006/relationships/image" Target="../media/image152.png"/><Relationship Id="rId4" Type="http://schemas.openxmlformats.org/officeDocument/2006/relationships/image" Target="../media/image151.jpg"/><Relationship Id="rId9" Type="http://schemas.openxmlformats.org/officeDocument/2006/relationships/image" Target="../media/image15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jpeg"/><Relationship Id="rId7" Type="http://schemas.openxmlformats.org/officeDocument/2006/relationships/image" Target="../media/image162.gif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G"/><Relationship Id="rId5" Type="http://schemas.openxmlformats.org/officeDocument/2006/relationships/image" Target="../media/image160.JPG"/><Relationship Id="rId4" Type="http://schemas.openxmlformats.org/officeDocument/2006/relationships/image" Target="../media/image1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9174" y="-7670"/>
            <a:ext cx="9144000" cy="677107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840F68"/>
              </a:clrFrom>
              <a:clrTo>
                <a:srgbClr val="840F6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6" b="15441"/>
          <a:stretch/>
        </p:blipFill>
        <p:spPr>
          <a:xfrm>
            <a:off x="6982244" y="4077072"/>
            <a:ext cx="1795337" cy="1417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://olivierboisseau.com/wp-content/uploads/2012/03/bordeaux_place-de-la-bou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5" t="36545" r="17475" b="38605"/>
          <a:stretch/>
        </p:blipFill>
        <p:spPr bwMode="auto">
          <a:xfrm>
            <a:off x="381226" y="332656"/>
            <a:ext cx="3568950" cy="90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ZoneTexte 48"/>
          <p:cNvSpPr txBox="1"/>
          <p:nvPr/>
        </p:nvSpPr>
        <p:spPr>
          <a:xfrm>
            <a:off x="4221423" y="462267"/>
            <a:ext cx="4577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5C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ECOLE D’ÉTÉ GN-MEBA</a:t>
            </a:r>
            <a:endParaRPr lang="fr-FR" sz="3600" b="1" dirty="0">
              <a:solidFill>
                <a:srgbClr val="5C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105362" y="1089610"/>
            <a:ext cx="2732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5C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Microscopie Electronique à</a:t>
            </a:r>
          </a:p>
          <a:p>
            <a:r>
              <a:rPr lang="fr-FR" dirty="0" smtClean="0">
                <a:solidFill>
                  <a:srgbClr val="5C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Balayage et Microanalyses</a:t>
            </a:r>
            <a:endParaRPr lang="fr-FR" dirty="0">
              <a:solidFill>
                <a:srgbClr val="5C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348399" y="1282502"/>
            <a:ext cx="2451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 smtClean="0"/>
              <a:t>Bordeaux    3-7 juillet 2017</a:t>
            </a:r>
            <a:endParaRPr lang="fr-FR" sz="1600" b="1" i="1" dirty="0"/>
          </a:p>
        </p:txBody>
      </p:sp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466186" y="2636911"/>
            <a:ext cx="8210270" cy="26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sz="2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MICROSCOPIE DOUBLE COLONNE MEB-FIB</a:t>
            </a:r>
          </a:p>
          <a:p>
            <a:pPr algn="ctr">
              <a:buClrTx/>
              <a:buFontTx/>
              <a:buNone/>
            </a:pPr>
            <a:endParaRPr lang="fr-FR" sz="2400" b="1" dirty="0" smtClean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  <a:p>
            <a:pPr algn="ctr">
              <a:buClrTx/>
              <a:buFontTx/>
              <a:buNone/>
            </a:pPr>
            <a:r>
              <a:rPr lang="fr-FR" sz="2400" b="1" dirty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Emmanuel 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CADEL</a:t>
            </a:r>
            <a:endParaRPr lang="fr-FR" sz="2400" b="1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  <a:p>
            <a:pPr algn="ctr">
              <a:buClrTx/>
              <a:buFontTx/>
              <a:buNone/>
            </a:pPr>
            <a:endParaRPr lang="fr-FR" sz="2400" b="1" dirty="0" smtClean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  <a:p>
            <a:pPr algn="ctr">
              <a:buClrTx/>
              <a:buFontTx/>
              <a:buNone/>
            </a:pPr>
            <a:r>
              <a:rPr lang="fr-FR" sz="2400" b="1" i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GPM</a:t>
            </a:r>
            <a:endParaRPr lang="fr-FR" sz="2400" b="1" i="1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  <a:p>
            <a:pPr algn="ctr">
              <a:buClrTx/>
              <a:buFontTx/>
              <a:buNone/>
            </a:pPr>
            <a:r>
              <a:rPr lang="fr-FR" sz="2400" b="1" i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Université de Rouen</a:t>
            </a:r>
            <a:br>
              <a:rPr lang="fr-FR" sz="2400" b="1" i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</a:br>
            <a:endParaRPr lang="fr-FR" sz="2400" b="1" i="1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516521" y="1628800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u="sng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C16</a:t>
            </a:r>
            <a:endParaRPr lang="fr-FR" sz="2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-17996" y="6356495"/>
            <a:ext cx="9180000" cy="501505"/>
            <a:chOff x="-17996" y="6356495"/>
            <a:chExt cx="9180000" cy="501505"/>
          </a:xfrm>
        </p:grpSpPr>
        <p:sp>
          <p:nvSpPr>
            <p:cNvPr id="22" name="Rectangle 21"/>
            <p:cNvSpPr/>
            <p:nvPr/>
          </p:nvSpPr>
          <p:spPr>
            <a:xfrm>
              <a:off x="-17996" y="6356495"/>
              <a:ext cx="9180000" cy="501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dirty="0" smtClean="0">
                  <a:solidFill>
                    <a:srgbClr val="5C0000"/>
                  </a:solidFill>
                </a:rPr>
                <a:t>Partenaires :</a:t>
              </a:r>
              <a:endParaRPr lang="fr-FR" sz="1200" dirty="0">
                <a:solidFill>
                  <a:srgbClr val="5C0000"/>
                </a:solidFill>
              </a:endParaRP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1999" y="6481385"/>
              <a:ext cx="856964" cy="225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473"/>
            <a:stretch/>
          </p:blipFill>
          <p:spPr>
            <a:xfrm>
              <a:off x="2757232" y="6502503"/>
              <a:ext cx="673772" cy="183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828" y="6519405"/>
              <a:ext cx="432171" cy="1499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722441" y="6487545"/>
              <a:ext cx="577335" cy="213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4494" y="6490617"/>
              <a:ext cx="662449" cy="2075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1812" y="6448126"/>
              <a:ext cx="292096" cy="2924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6443174"/>
              <a:ext cx="301177" cy="302392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6FCFC"/>
                </a:clrFrom>
                <a:clrTo>
                  <a:srgbClr val="F6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642" y="6453901"/>
              <a:ext cx="680446" cy="280938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864" y="6425335"/>
              <a:ext cx="336712" cy="338070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869" y="6496160"/>
              <a:ext cx="391265" cy="196421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641" y="6500238"/>
              <a:ext cx="477613" cy="188264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76" b="-7206"/>
            <a:stretch/>
          </p:blipFill>
          <p:spPr>
            <a:xfrm>
              <a:off x="6887119" y="6416655"/>
              <a:ext cx="328209" cy="355430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0193" y="6512774"/>
              <a:ext cx="699436" cy="163192"/>
            </a:xfrm>
            <a:prstGeom prst="rect">
              <a:avLst/>
            </a:prstGeom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2953" y="6368810"/>
              <a:ext cx="639414" cy="451121"/>
            </a:xfrm>
            <a:prstGeom prst="rect">
              <a:avLst/>
            </a:prstGeom>
          </p:spPr>
        </p:pic>
      </p:grpSp>
      <p:grpSp>
        <p:nvGrpSpPr>
          <p:cNvPr id="7" name="Groupe 6"/>
          <p:cNvGrpSpPr/>
          <p:nvPr/>
        </p:nvGrpSpPr>
        <p:grpSpPr>
          <a:xfrm>
            <a:off x="-17996" y="5793557"/>
            <a:ext cx="9180000" cy="576000"/>
            <a:chOff x="-17996" y="5793557"/>
            <a:chExt cx="9180000" cy="576000"/>
          </a:xfrm>
        </p:grpSpPr>
        <p:sp>
          <p:nvSpPr>
            <p:cNvPr id="35" name="Rectangle 34"/>
            <p:cNvSpPr/>
            <p:nvPr/>
          </p:nvSpPr>
          <p:spPr>
            <a:xfrm>
              <a:off x="-17996" y="5793557"/>
              <a:ext cx="9180000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dirty="0" smtClean="0">
                  <a:solidFill>
                    <a:srgbClr val="5C0000"/>
                  </a:solidFill>
                </a:rPr>
                <a:t>Organisation :</a:t>
              </a:r>
              <a:endParaRPr lang="fr-FR" sz="1200" dirty="0">
                <a:solidFill>
                  <a:srgbClr val="5C0000"/>
                </a:solidFill>
              </a:endParaRPr>
            </a:p>
          </p:txBody>
        </p:sp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3102" y="5945588"/>
              <a:ext cx="720000" cy="211200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728" y="5793558"/>
              <a:ext cx="481398" cy="529538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078" y="5875201"/>
              <a:ext cx="756000" cy="336960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9054" y="5931588"/>
              <a:ext cx="648000" cy="228431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971"/>
            <a:stretch/>
          </p:blipFill>
          <p:spPr>
            <a:xfrm>
              <a:off x="8527033" y="5959522"/>
              <a:ext cx="510683" cy="197610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858" y="5897572"/>
              <a:ext cx="710353" cy="359673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48" y="6041172"/>
              <a:ext cx="576000" cy="187827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1776" y="5899362"/>
              <a:ext cx="468000" cy="260657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800" y="6096116"/>
              <a:ext cx="756000" cy="175892"/>
            </a:xfrm>
            <a:prstGeom prst="rect">
              <a:avLst/>
            </a:prstGeom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9" t="14930" r="8191" b="5048"/>
            <a:stretch/>
          </p:blipFill>
          <p:spPr>
            <a:xfrm>
              <a:off x="1744449" y="5833520"/>
              <a:ext cx="792000" cy="323268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752" y="5805264"/>
              <a:ext cx="432000" cy="52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3824" y="5852643"/>
              <a:ext cx="432000" cy="340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000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16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/>
              <a:t>Les </a:t>
            </a:r>
            <a:r>
              <a:rPr lang="fr-FR" sz="3200" dirty="0" smtClean="0"/>
              <a:t>diaphragmes (apertures)</a:t>
            </a:r>
            <a:endParaRPr lang="fr-FR" sz="3200" dirty="0"/>
          </a:p>
        </p:txBody>
      </p:sp>
      <p:sp>
        <p:nvSpPr>
          <p:cNvPr id="28" name="object 7"/>
          <p:cNvSpPr txBox="1"/>
          <p:nvPr/>
        </p:nvSpPr>
        <p:spPr>
          <a:xfrm>
            <a:off x="227329" y="720090"/>
            <a:ext cx="8745221" cy="21236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fr-FR" sz="2000" u="sng" spc="-5" dirty="0" smtClean="0">
                <a:latin typeface="+mj-lt"/>
                <a:cs typeface="Arial"/>
              </a:rPr>
              <a:t>Deux </a:t>
            </a:r>
            <a:r>
              <a:rPr sz="2000" u="sng" spc="-5" dirty="0" err="1" smtClean="0">
                <a:latin typeface="+mj-lt"/>
                <a:cs typeface="Arial"/>
              </a:rPr>
              <a:t>fonctions</a:t>
            </a:r>
            <a:r>
              <a:rPr sz="2000" u="sng" spc="-5" dirty="0" smtClean="0">
                <a:latin typeface="+mj-lt"/>
                <a:cs typeface="Arial"/>
              </a:rPr>
              <a:t> </a:t>
            </a:r>
            <a:r>
              <a:rPr sz="2000" u="sng" spc="-5" dirty="0" err="1">
                <a:latin typeface="+mj-lt"/>
                <a:cs typeface="Arial"/>
              </a:rPr>
              <a:t>principales</a:t>
            </a:r>
            <a:r>
              <a:rPr sz="2000" u="sng" spc="10" dirty="0">
                <a:latin typeface="+mj-lt"/>
                <a:cs typeface="Arial"/>
              </a:rPr>
              <a:t> </a:t>
            </a:r>
            <a:r>
              <a:rPr sz="2000" u="sng" dirty="0" smtClean="0">
                <a:latin typeface="+mj-lt"/>
                <a:cs typeface="Arial"/>
              </a:rPr>
              <a:t>:</a:t>
            </a:r>
            <a:endParaRPr lang="fr-FR" sz="2000" u="sng" dirty="0" smtClean="0">
              <a:latin typeface="+mj-lt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53670" algn="l"/>
              </a:tabLst>
            </a:pPr>
            <a:endParaRPr sz="600" dirty="0">
              <a:latin typeface="+mj-lt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53670" algn="l"/>
              </a:tabLst>
            </a:pPr>
            <a:r>
              <a:rPr lang="fr-FR" spc="-5" dirty="0" smtClean="0">
                <a:latin typeface="Calibri"/>
                <a:cs typeface="Arial"/>
              </a:rPr>
              <a:t>• </a:t>
            </a:r>
            <a:r>
              <a:rPr b="1" spc="-5" dirty="0" smtClean="0">
                <a:latin typeface="+mj-lt"/>
                <a:cs typeface="Arial"/>
              </a:rPr>
              <a:t>Limitation </a:t>
            </a:r>
            <a:r>
              <a:rPr b="1" spc="-5" dirty="0">
                <a:latin typeface="+mj-lt"/>
                <a:cs typeface="Arial"/>
              </a:rPr>
              <a:t>des aberrations</a:t>
            </a:r>
            <a:r>
              <a:rPr b="1" spc="-40" dirty="0">
                <a:latin typeface="+mj-lt"/>
                <a:cs typeface="Arial"/>
              </a:rPr>
              <a:t> </a:t>
            </a:r>
            <a:r>
              <a:rPr dirty="0" smtClean="0">
                <a:latin typeface="+mj-lt"/>
                <a:cs typeface="Arial"/>
              </a:rPr>
              <a:t>:</a:t>
            </a:r>
            <a:r>
              <a:rPr lang="fr-FR" dirty="0" smtClean="0">
                <a:latin typeface="+mj-lt"/>
                <a:cs typeface="Arial"/>
              </a:rPr>
              <a:t> </a:t>
            </a:r>
            <a:r>
              <a:rPr spc="-10" dirty="0" smtClean="0">
                <a:latin typeface="+mj-lt"/>
                <a:cs typeface="Arial"/>
              </a:rPr>
              <a:t>Le </a:t>
            </a:r>
            <a:r>
              <a:rPr spc="-10" dirty="0">
                <a:latin typeface="+mj-lt"/>
                <a:cs typeface="Arial"/>
              </a:rPr>
              <a:t>diaphragme </a:t>
            </a:r>
            <a:r>
              <a:rPr spc="-5" dirty="0">
                <a:latin typeface="+mj-lt"/>
                <a:cs typeface="Arial"/>
              </a:rPr>
              <a:t>sert ici </a:t>
            </a:r>
            <a:r>
              <a:rPr dirty="0">
                <a:latin typeface="+mj-lt"/>
                <a:cs typeface="Arial"/>
              </a:rPr>
              <a:t>à </a:t>
            </a:r>
            <a:r>
              <a:rPr spc="-5" dirty="0">
                <a:latin typeface="+mj-lt"/>
                <a:cs typeface="Arial"/>
              </a:rPr>
              <a:t>limiter </a:t>
            </a:r>
            <a:r>
              <a:rPr spc="-10" dirty="0">
                <a:latin typeface="+mj-lt"/>
                <a:cs typeface="Arial"/>
              </a:rPr>
              <a:t>spatialement </a:t>
            </a:r>
            <a:r>
              <a:rPr spc="-5" dirty="0">
                <a:latin typeface="+mj-lt"/>
                <a:cs typeface="Arial"/>
              </a:rPr>
              <a:t>le </a:t>
            </a:r>
            <a:r>
              <a:rPr spc="-10" dirty="0">
                <a:latin typeface="+mj-lt"/>
                <a:cs typeface="Arial"/>
              </a:rPr>
              <a:t>faisceau, </a:t>
            </a:r>
            <a:r>
              <a:rPr spc="-5" dirty="0">
                <a:latin typeface="+mj-lt"/>
                <a:cs typeface="Arial"/>
              </a:rPr>
              <a:t>afin </a:t>
            </a:r>
            <a:r>
              <a:rPr spc="-10" dirty="0">
                <a:latin typeface="+mj-lt"/>
                <a:cs typeface="Arial"/>
              </a:rPr>
              <a:t>que </a:t>
            </a:r>
            <a:r>
              <a:rPr spc="-5" dirty="0" smtClean="0">
                <a:latin typeface="+mj-lt"/>
                <a:cs typeface="Arial"/>
              </a:rPr>
              <a:t>les </a:t>
            </a:r>
            <a:r>
              <a:rPr spc="-10" dirty="0">
                <a:latin typeface="+mj-lt"/>
                <a:cs typeface="Arial"/>
              </a:rPr>
              <a:t>ions </a:t>
            </a:r>
            <a:r>
              <a:rPr spc="-5" dirty="0">
                <a:latin typeface="+mj-lt"/>
                <a:cs typeface="Arial"/>
              </a:rPr>
              <a:t>restent proches de l'axe de</a:t>
            </a:r>
            <a:r>
              <a:rPr spc="5" dirty="0">
                <a:latin typeface="+mj-lt"/>
                <a:cs typeface="Arial"/>
              </a:rPr>
              <a:t> </a:t>
            </a:r>
            <a:r>
              <a:rPr spc="-10" dirty="0" smtClean="0">
                <a:latin typeface="+mj-lt"/>
                <a:cs typeface="Arial"/>
              </a:rPr>
              <a:t>propagation</a:t>
            </a:r>
            <a:r>
              <a:rPr lang="fr-FR" spc="-10" dirty="0" smtClean="0">
                <a:latin typeface="+mj-lt"/>
                <a:cs typeface="Arial"/>
              </a:rPr>
              <a:t>.</a:t>
            </a:r>
          </a:p>
          <a:p>
            <a:pPr marL="12700">
              <a:lnSpc>
                <a:spcPct val="100000"/>
              </a:lnSpc>
              <a:tabLst>
                <a:tab pos="153670" algn="l"/>
              </a:tabLst>
            </a:pPr>
            <a:endParaRPr lang="fr-FR" sz="1100" spc="-10" dirty="0">
              <a:latin typeface="+mj-lt"/>
              <a:cs typeface="Arial"/>
            </a:endParaRPr>
          </a:p>
          <a:p>
            <a:pPr marL="12700">
              <a:tabLst>
                <a:tab pos="153670" algn="l"/>
              </a:tabLst>
            </a:pPr>
            <a:r>
              <a:rPr lang="fr-FR" spc="-5" dirty="0">
                <a:cs typeface="Arial"/>
              </a:rPr>
              <a:t>• </a:t>
            </a:r>
            <a:r>
              <a:rPr lang="fr-FR" b="1" spc="-5" dirty="0" smtClean="0">
                <a:cs typeface="Arial"/>
              </a:rPr>
              <a:t>Sélectionner le</a:t>
            </a:r>
            <a:r>
              <a:rPr lang="fr-FR" b="1" dirty="0" smtClean="0">
                <a:cs typeface="Arial"/>
              </a:rPr>
              <a:t> </a:t>
            </a:r>
            <a:r>
              <a:rPr lang="fr-FR" b="1" spc="-5" dirty="0">
                <a:cs typeface="Arial"/>
              </a:rPr>
              <a:t>courant</a:t>
            </a:r>
            <a:r>
              <a:rPr lang="fr-FR" b="1" spc="-60" dirty="0">
                <a:cs typeface="Arial"/>
              </a:rPr>
              <a:t> </a:t>
            </a:r>
            <a:r>
              <a:rPr lang="fr-FR" b="1" spc="-60" dirty="0" smtClean="0">
                <a:cs typeface="Arial"/>
              </a:rPr>
              <a:t>du faisceau ionique </a:t>
            </a:r>
            <a:r>
              <a:rPr lang="fr-FR" dirty="0" smtClean="0">
                <a:cs typeface="Arial"/>
              </a:rPr>
              <a:t>: </a:t>
            </a:r>
            <a:r>
              <a:rPr lang="fr-FR" spc="-10" dirty="0" smtClean="0">
                <a:cs typeface="Arial"/>
              </a:rPr>
              <a:t>Le </a:t>
            </a:r>
            <a:r>
              <a:rPr lang="fr-FR" spc="-10" dirty="0">
                <a:cs typeface="Arial"/>
              </a:rPr>
              <a:t>diaphragme </a:t>
            </a:r>
            <a:r>
              <a:rPr lang="fr-FR" spc="-5" dirty="0">
                <a:cs typeface="Arial"/>
              </a:rPr>
              <a:t>placé </a:t>
            </a:r>
            <a:r>
              <a:rPr lang="fr-FR" spc="-10" dirty="0">
                <a:cs typeface="Arial"/>
              </a:rPr>
              <a:t>sur </a:t>
            </a:r>
            <a:r>
              <a:rPr lang="fr-FR" spc="-5" dirty="0">
                <a:cs typeface="Arial"/>
              </a:rPr>
              <a:t>le parcours </a:t>
            </a:r>
            <a:r>
              <a:rPr lang="fr-FR" spc="-10" dirty="0">
                <a:cs typeface="Arial"/>
              </a:rPr>
              <a:t>du faisceau </a:t>
            </a:r>
            <a:r>
              <a:rPr lang="fr-FR" spc="-5" dirty="0">
                <a:cs typeface="Arial"/>
              </a:rPr>
              <a:t>d'ions, limite </a:t>
            </a:r>
            <a:r>
              <a:rPr lang="fr-FR" spc="-10" dirty="0">
                <a:cs typeface="Arial"/>
              </a:rPr>
              <a:t>son </a:t>
            </a:r>
            <a:r>
              <a:rPr lang="fr-FR" spc="-5" dirty="0">
                <a:cs typeface="Arial"/>
              </a:rPr>
              <a:t>intensité </a:t>
            </a:r>
            <a:r>
              <a:rPr lang="fr-FR" spc="-10" dirty="0">
                <a:cs typeface="Arial"/>
              </a:rPr>
              <a:t>et </a:t>
            </a:r>
            <a:r>
              <a:rPr lang="fr-FR" spc="-5" dirty="0">
                <a:cs typeface="Arial"/>
              </a:rPr>
              <a:t>la </a:t>
            </a:r>
            <a:r>
              <a:rPr lang="fr-FR" spc="-10" dirty="0">
                <a:cs typeface="Arial"/>
              </a:rPr>
              <a:t>taille de </a:t>
            </a:r>
            <a:r>
              <a:rPr lang="fr-FR" spc="-5" dirty="0">
                <a:cs typeface="Arial"/>
              </a:rPr>
              <a:t>la</a:t>
            </a:r>
            <a:r>
              <a:rPr lang="fr-FR" spc="-95" dirty="0">
                <a:cs typeface="Arial"/>
              </a:rPr>
              <a:t> </a:t>
            </a:r>
            <a:r>
              <a:rPr lang="fr-FR" spc="-5" dirty="0" smtClean="0">
                <a:cs typeface="Arial"/>
              </a:rPr>
              <a:t>sonde.</a:t>
            </a:r>
          </a:p>
          <a:p>
            <a:pPr marL="12700">
              <a:tabLst>
                <a:tab pos="153670" algn="l"/>
              </a:tabLst>
            </a:pPr>
            <a:endParaRPr lang="fr-FR" sz="1100" spc="-5" dirty="0">
              <a:cs typeface="Arial"/>
            </a:endParaRPr>
          </a:p>
          <a:p>
            <a:pPr marL="12700">
              <a:tabLst>
                <a:tab pos="153670" algn="l"/>
              </a:tabLst>
            </a:pPr>
            <a:r>
              <a:rPr lang="fr-FR" spc="-5" dirty="0">
                <a:cs typeface="Arial"/>
              </a:rPr>
              <a:t>• </a:t>
            </a:r>
            <a:r>
              <a:rPr lang="fr-FR" dirty="0" smtClean="0"/>
              <a:t>Le </a:t>
            </a:r>
            <a:r>
              <a:rPr lang="fr-FR" dirty="0"/>
              <a:t>courant de sonde </a:t>
            </a:r>
            <a:r>
              <a:rPr lang="fr-FR" dirty="0" smtClean="0"/>
              <a:t>sur l’échantillon est </a:t>
            </a:r>
            <a:r>
              <a:rPr lang="fr-FR" dirty="0"/>
              <a:t>défini par le </a:t>
            </a:r>
            <a:r>
              <a:rPr lang="fr-FR" b="1" dirty="0"/>
              <a:t>couple </a:t>
            </a:r>
            <a:r>
              <a:rPr lang="fr-FR" b="1" dirty="0" smtClean="0"/>
              <a:t>Diaphragme - </a:t>
            </a:r>
            <a:r>
              <a:rPr lang="fr-FR" b="1" dirty="0"/>
              <a:t>Condenseur </a:t>
            </a:r>
            <a:r>
              <a:rPr lang="fr-FR" dirty="0" smtClean="0"/>
              <a:t>.</a:t>
            </a:r>
            <a:endParaRPr lang="fr-FR" spc="-5" dirty="0">
              <a:cs typeface="Arial"/>
            </a:endParaRPr>
          </a:p>
        </p:txBody>
      </p:sp>
      <p:sp>
        <p:nvSpPr>
          <p:cNvPr id="29" name="object 4"/>
          <p:cNvSpPr/>
          <p:nvPr/>
        </p:nvSpPr>
        <p:spPr>
          <a:xfrm>
            <a:off x="248919" y="4018915"/>
            <a:ext cx="3903981" cy="1305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5"/>
          <p:cNvSpPr txBox="1"/>
          <p:nvPr/>
        </p:nvSpPr>
        <p:spPr>
          <a:xfrm>
            <a:off x="182879" y="5203825"/>
            <a:ext cx="397764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27075" marR="5080" indent="-715010" algn="ctr">
              <a:lnSpc>
                <a:spcPct val="100000"/>
              </a:lnSpc>
            </a:pPr>
            <a:r>
              <a:rPr sz="1600" i="1" spc="50" dirty="0">
                <a:cs typeface="Microsoft Sans Serif"/>
              </a:rPr>
              <a:t>Barrette</a:t>
            </a:r>
            <a:r>
              <a:rPr sz="1600" i="1" spc="-55" dirty="0">
                <a:cs typeface="Microsoft Sans Serif"/>
              </a:rPr>
              <a:t> </a:t>
            </a:r>
            <a:r>
              <a:rPr sz="1600" i="1" spc="20" dirty="0">
                <a:cs typeface="Microsoft Sans Serif"/>
              </a:rPr>
              <a:t>de</a:t>
            </a:r>
            <a:r>
              <a:rPr sz="1600" i="1" spc="-55" dirty="0">
                <a:cs typeface="Microsoft Sans Serif"/>
              </a:rPr>
              <a:t> </a:t>
            </a:r>
            <a:r>
              <a:rPr sz="1600" i="1" spc="10" dirty="0" err="1" smtClean="0">
                <a:cs typeface="Microsoft Sans Serif"/>
              </a:rPr>
              <a:t>diaph</a:t>
            </a:r>
            <a:r>
              <a:rPr lang="fr-FR" sz="1600" i="1" spc="10" dirty="0" err="1" smtClean="0">
                <a:cs typeface="Microsoft Sans Serif"/>
              </a:rPr>
              <a:t>ragmes</a:t>
            </a:r>
            <a:r>
              <a:rPr lang="fr-FR" sz="1600" i="1" spc="10" dirty="0" smtClean="0">
                <a:cs typeface="Microsoft Sans Serif"/>
              </a:rPr>
              <a:t> :</a:t>
            </a:r>
          </a:p>
          <a:p>
            <a:pPr marL="727075" marR="5080" indent="-715010" algn="ctr">
              <a:lnSpc>
                <a:spcPct val="100000"/>
              </a:lnSpc>
            </a:pPr>
            <a:r>
              <a:rPr lang="fr-FR" sz="1600" i="1" spc="10" dirty="0" smtClean="0">
                <a:cs typeface="Microsoft Sans Serif"/>
              </a:rPr>
              <a:t> trous de 20 </a:t>
            </a:r>
            <a:r>
              <a:rPr lang="fr-FR" sz="1600" i="1" spc="10" dirty="0" smtClean="0">
                <a:latin typeface="Symbol" panose="05050102010706020507" pitchFamily="18" charset="2"/>
                <a:cs typeface="Microsoft Sans Serif"/>
              </a:rPr>
              <a:t>m</a:t>
            </a:r>
            <a:r>
              <a:rPr lang="fr-FR" sz="1600" i="1" spc="10" dirty="0" smtClean="0">
                <a:cs typeface="Microsoft Sans Serif"/>
              </a:rPr>
              <a:t>m à 900 </a:t>
            </a:r>
            <a:r>
              <a:rPr lang="fr-FR" sz="1600" i="1" spc="10" dirty="0" smtClean="0">
                <a:latin typeface="Symbol" panose="05050102010706020507" pitchFamily="18" charset="2"/>
                <a:cs typeface="Microsoft Sans Serif"/>
              </a:rPr>
              <a:t>m</a:t>
            </a:r>
            <a:r>
              <a:rPr lang="fr-FR" sz="1600" i="1" spc="10" dirty="0" smtClean="0">
                <a:cs typeface="Microsoft Sans Serif"/>
              </a:rPr>
              <a:t>m</a:t>
            </a:r>
            <a:endParaRPr sz="1600" i="1" dirty="0">
              <a:cs typeface="Microsoft Sans Serif"/>
            </a:endParaRPr>
          </a:p>
        </p:txBody>
      </p:sp>
      <p:cxnSp>
        <p:nvCxnSpPr>
          <p:cNvPr id="33" name="Connecteur droit avec flèche 32"/>
          <p:cNvCxnSpPr/>
          <p:nvPr/>
        </p:nvCxnSpPr>
        <p:spPr>
          <a:xfrm flipV="1">
            <a:off x="3067050" y="3505200"/>
            <a:ext cx="0" cy="581025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rot="5400000" flipV="1">
            <a:off x="3500438" y="3762377"/>
            <a:ext cx="0" cy="581025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114300" y="3486150"/>
            <a:ext cx="2945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Mouvements mécaniques : X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3333750" y="36957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Y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41" name="object 5"/>
          <p:cNvSpPr txBox="1"/>
          <p:nvPr/>
        </p:nvSpPr>
        <p:spPr>
          <a:xfrm>
            <a:off x="4038600" y="3003550"/>
            <a:ext cx="4855844" cy="49244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727075" marR="5080" indent="-715010" algn="ctr">
              <a:lnSpc>
                <a:spcPct val="100000"/>
              </a:lnSpc>
            </a:pPr>
            <a:r>
              <a:rPr lang="fr-FR" sz="1600" b="1" i="1" spc="50" dirty="0">
                <a:cs typeface="Microsoft Sans Serif"/>
              </a:rPr>
              <a:t>à</a:t>
            </a:r>
            <a:r>
              <a:rPr lang="fr-FR" sz="1600" b="1" i="1" spc="50" dirty="0" smtClean="0">
                <a:cs typeface="Microsoft Sans Serif"/>
              </a:rPr>
              <a:t> 30 kV, pour un </a:t>
            </a:r>
            <a:r>
              <a:rPr sz="1600" b="1" i="1" spc="10" dirty="0" err="1" smtClean="0">
                <a:cs typeface="Microsoft Sans Serif"/>
              </a:rPr>
              <a:t>diaph</a:t>
            </a:r>
            <a:r>
              <a:rPr lang="fr-FR" sz="1600" b="1" i="1" spc="10" dirty="0" err="1" smtClean="0">
                <a:cs typeface="Microsoft Sans Serif"/>
              </a:rPr>
              <a:t>ragme</a:t>
            </a:r>
            <a:r>
              <a:rPr lang="fr-FR" sz="1600" b="1" i="1" spc="10" dirty="0" smtClean="0">
                <a:cs typeface="Microsoft Sans Serif"/>
              </a:rPr>
              <a:t> :</a:t>
            </a:r>
            <a:r>
              <a:rPr lang="fr-FR" sz="1600" i="1" spc="10" dirty="0" smtClean="0">
                <a:cs typeface="Microsoft Sans Serif"/>
              </a:rPr>
              <a:t> évolution du courant sur l’échantillon en fonction du condenseur (kV)</a:t>
            </a:r>
            <a:endParaRPr sz="1600" i="1" dirty="0">
              <a:cs typeface="Microsoft Sans Serif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4" y="3533774"/>
            <a:ext cx="4068801" cy="2771776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5167313" y="5638800"/>
            <a:ext cx="3109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6196013" y="5391136"/>
            <a:ext cx="1273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chemeClr val="accent1">
                    <a:lumMod val="75000"/>
                  </a:schemeClr>
                </a:solidFill>
              </a:rPr>
              <a:t>Courant de sonde</a:t>
            </a:r>
            <a:endParaRPr lang="fr-FR" sz="12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 1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7"/>
          <a:stretch/>
        </p:blipFill>
        <p:spPr>
          <a:xfrm>
            <a:off x="0" y="1132398"/>
            <a:ext cx="5660574" cy="3155757"/>
          </a:xfrm>
          <a:prstGeom prst="rect">
            <a:avLst/>
          </a:prstGeom>
        </p:spPr>
      </p:pic>
      <p:sp>
        <p:nvSpPr>
          <p:cNvPr id="124" name="object 124"/>
          <p:cNvSpPr txBox="1"/>
          <p:nvPr/>
        </p:nvSpPr>
        <p:spPr>
          <a:xfrm>
            <a:off x="4433502" y="4739445"/>
            <a:ext cx="255202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1600" spc="-5" dirty="0" smtClean="0">
                <a:latin typeface="Arial"/>
                <a:cs typeface="Arial"/>
              </a:rPr>
              <a:t>forts</a:t>
            </a:r>
            <a:r>
              <a:rPr sz="1600" spc="-23" dirty="0" smtClean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courants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0" y="28575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 algn="ctr"/>
            <a:r>
              <a:rPr lang="fr-FR" sz="3200" spc="-5" dirty="0" smtClean="0">
                <a:cs typeface="Arial"/>
              </a:rPr>
              <a:t>C</a:t>
            </a:r>
            <a:r>
              <a:rPr sz="3200" spc="-5" dirty="0" err="1" smtClean="0">
                <a:cs typeface="Arial"/>
              </a:rPr>
              <a:t>ourant</a:t>
            </a:r>
            <a:r>
              <a:rPr lang="fr-FR" sz="3200" spc="-5" dirty="0" smtClean="0">
                <a:cs typeface="Arial"/>
              </a:rPr>
              <a:t>, diamètre et</a:t>
            </a:r>
            <a:r>
              <a:rPr lang="fr-FR" sz="3200" spc="-36" dirty="0" smtClean="0">
                <a:cs typeface="Arial"/>
              </a:rPr>
              <a:t> profil </a:t>
            </a:r>
            <a:r>
              <a:rPr lang="fr-FR" sz="3200" spc="-5" dirty="0" smtClean="0">
                <a:cs typeface="Arial"/>
              </a:rPr>
              <a:t>du faisceau FIB</a:t>
            </a:r>
            <a:endParaRPr sz="3200" dirty="0">
              <a:cs typeface="Arial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1874624" y="3922514"/>
            <a:ext cx="244605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dirty="0"/>
              <a:t>Courant de sonde en </a:t>
            </a:r>
            <a:r>
              <a:rPr lang="fr-FR" dirty="0" err="1"/>
              <a:t>pA</a:t>
            </a:r>
            <a:endParaRPr lang="fr-FR" dirty="0"/>
          </a:p>
        </p:txBody>
      </p:sp>
      <p:sp>
        <p:nvSpPr>
          <p:cNvPr id="138" name="Rectangle 137"/>
          <p:cNvSpPr/>
          <p:nvPr/>
        </p:nvSpPr>
        <p:spPr>
          <a:xfrm rot="16200000">
            <a:off x="-1497226" y="2446139"/>
            <a:ext cx="346819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dirty="0" smtClean="0"/>
              <a:t>Diamètre de sonde (FWHM) en nm</a:t>
            </a:r>
            <a:endParaRPr lang="fr-FR" dirty="0"/>
          </a:p>
        </p:txBody>
      </p:sp>
      <p:cxnSp>
        <p:nvCxnSpPr>
          <p:cNvPr id="140" name="Connecteur droit 139"/>
          <p:cNvCxnSpPr/>
          <p:nvPr/>
        </p:nvCxnSpPr>
        <p:spPr>
          <a:xfrm flipV="1">
            <a:off x="897376" y="1878330"/>
            <a:ext cx="4600575" cy="1219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/>
          <p:cNvCxnSpPr/>
          <p:nvPr/>
        </p:nvCxnSpPr>
        <p:spPr>
          <a:xfrm>
            <a:off x="3983476" y="2430780"/>
            <a:ext cx="0" cy="1533525"/>
          </a:xfrm>
          <a:prstGeom prst="line">
            <a:avLst/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Flèche droite 146"/>
          <p:cNvSpPr/>
          <p:nvPr/>
        </p:nvSpPr>
        <p:spPr>
          <a:xfrm>
            <a:off x="4069201" y="4771990"/>
            <a:ext cx="257175" cy="20002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object 124"/>
          <p:cNvSpPr txBox="1"/>
          <p:nvPr/>
        </p:nvSpPr>
        <p:spPr>
          <a:xfrm>
            <a:off x="842576" y="4739445"/>
            <a:ext cx="300754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 algn="r"/>
            <a:r>
              <a:rPr sz="1600" spc="-5" dirty="0" smtClean="0">
                <a:latin typeface="Arial"/>
                <a:cs typeface="Arial"/>
              </a:rPr>
              <a:t>f</a:t>
            </a:r>
            <a:r>
              <a:rPr lang="fr-FR" sz="1600" spc="-5" dirty="0" err="1" smtClean="0">
                <a:latin typeface="Arial"/>
                <a:cs typeface="Arial"/>
              </a:rPr>
              <a:t>aibles</a:t>
            </a:r>
            <a:r>
              <a:rPr lang="fr-FR" sz="1600" spc="-5" dirty="0" smtClean="0">
                <a:latin typeface="Arial"/>
                <a:cs typeface="Arial"/>
              </a:rPr>
              <a:t> </a:t>
            </a:r>
            <a:r>
              <a:rPr sz="1600" spc="-5" dirty="0" smtClean="0">
                <a:latin typeface="Arial"/>
                <a:cs typeface="Arial"/>
              </a:rPr>
              <a:t>courants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9" name="Flèche droite 148"/>
          <p:cNvSpPr/>
          <p:nvPr/>
        </p:nvSpPr>
        <p:spPr>
          <a:xfrm flipH="1">
            <a:off x="2030050" y="4771990"/>
            <a:ext cx="257175" cy="20002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Rectangle 149"/>
          <p:cNvSpPr/>
          <p:nvPr/>
        </p:nvSpPr>
        <p:spPr>
          <a:xfrm>
            <a:off x="341832" y="5048900"/>
            <a:ext cx="35350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/>
              <a:t>Taille de sonde petite</a:t>
            </a:r>
          </a:p>
          <a:p>
            <a:pPr algn="r"/>
            <a:r>
              <a:rPr lang="fr-FR" dirty="0"/>
              <a:t>Gain en </a:t>
            </a:r>
            <a:r>
              <a:rPr lang="fr-FR" dirty="0" smtClean="0"/>
              <a:t>résolution</a:t>
            </a:r>
          </a:p>
          <a:p>
            <a:pPr algn="r"/>
            <a:r>
              <a:rPr lang="fr-FR" dirty="0" smtClean="0"/>
              <a:t>2.5 nm à 1 </a:t>
            </a:r>
            <a:r>
              <a:rPr lang="fr-FR" dirty="0" err="1" smtClean="0"/>
              <a:t>pA</a:t>
            </a:r>
            <a:r>
              <a:rPr lang="fr-FR" dirty="0" smtClean="0"/>
              <a:t> (30 kV)</a:t>
            </a:r>
            <a:endParaRPr lang="fr-FR" dirty="0"/>
          </a:p>
        </p:txBody>
      </p:sp>
      <p:sp>
        <p:nvSpPr>
          <p:cNvPr id="152" name="object 16"/>
          <p:cNvSpPr txBox="1"/>
          <p:nvPr/>
        </p:nvSpPr>
        <p:spPr>
          <a:xfrm>
            <a:off x="1840351" y="961617"/>
            <a:ext cx="353377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 algn="r"/>
            <a:r>
              <a:rPr i="1" dirty="0" err="1">
                <a:latin typeface="+mj-lt"/>
                <a:cs typeface="Arial"/>
              </a:rPr>
              <a:t>Colonne</a:t>
            </a:r>
            <a:r>
              <a:rPr i="1" dirty="0">
                <a:latin typeface="+mj-lt"/>
                <a:cs typeface="Arial"/>
              </a:rPr>
              <a:t> </a:t>
            </a:r>
            <a:r>
              <a:rPr lang="fr-FR" i="1" dirty="0" smtClean="0">
                <a:latin typeface="+mj-lt"/>
                <a:cs typeface="Arial"/>
              </a:rPr>
              <a:t>Gallium </a:t>
            </a:r>
            <a:r>
              <a:rPr lang="fr-FR" i="1" spc="-23" dirty="0" smtClean="0">
                <a:latin typeface="+mj-lt"/>
                <a:cs typeface="Arial"/>
              </a:rPr>
              <a:t>Sidewinder</a:t>
            </a:r>
            <a:r>
              <a:rPr i="1" spc="-23" dirty="0" smtClean="0">
                <a:latin typeface="+mj-lt"/>
                <a:cs typeface="Arial"/>
              </a:rPr>
              <a:t> </a:t>
            </a:r>
            <a:r>
              <a:rPr lang="fr-FR" i="1" dirty="0" smtClean="0">
                <a:latin typeface="+mj-lt"/>
                <a:cs typeface="Arial"/>
              </a:rPr>
              <a:t>–</a:t>
            </a:r>
            <a:r>
              <a:rPr i="1" spc="-95" dirty="0" smtClean="0">
                <a:latin typeface="+mj-lt"/>
                <a:cs typeface="Arial"/>
              </a:rPr>
              <a:t> </a:t>
            </a:r>
            <a:r>
              <a:rPr lang="fr-FR" i="1" dirty="0" smtClean="0">
                <a:latin typeface="+mj-lt"/>
                <a:cs typeface="Arial"/>
              </a:rPr>
              <a:t>FEI</a:t>
            </a:r>
            <a:endParaRPr i="1" dirty="0">
              <a:latin typeface="+mj-lt"/>
              <a:cs typeface="Arial"/>
            </a:endParaRPr>
          </a:p>
        </p:txBody>
      </p:sp>
      <p:cxnSp>
        <p:nvCxnSpPr>
          <p:cNvPr id="155" name="Connecteur droit 154"/>
          <p:cNvCxnSpPr/>
          <p:nvPr/>
        </p:nvCxnSpPr>
        <p:spPr>
          <a:xfrm>
            <a:off x="3983476" y="4307205"/>
            <a:ext cx="0" cy="18859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>
            <a:off x="4002793" y="5077475"/>
            <a:ext cx="3619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Taille de sonde devient très </a:t>
            </a:r>
            <a:r>
              <a:rPr lang="fr-FR" dirty="0" smtClean="0"/>
              <a:t>grande</a:t>
            </a:r>
          </a:p>
          <a:p>
            <a:r>
              <a:rPr lang="fr-FR" dirty="0" smtClean="0"/>
              <a:t>Perte </a:t>
            </a:r>
            <a:r>
              <a:rPr lang="fr-FR" dirty="0"/>
              <a:t>de la résolution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5"/>
          <a:stretch/>
        </p:blipFill>
        <p:spPr>
          <a:xfrm>
            <a:off x="6242049" y="1004442"/>
            <a:ext cx="2400833" cy="217192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78" r="49165"/>
          <a:stretch/>
        </p:blipFill>
        <p:spPr>
          <a:xfrm>
            <a:off x="6430375" y="3120853"/>
            <a:ext cx="2096647" cy="1735152"/>
          </a:xfrm>
          <a:prstGeom prst="rect">
            <a:avLst/>
          </a:prstGeom>
        </p:spPr>
      </p:pic>
      <p:sp>
        <p:nvSpPr>
          <p:cNvPr id="21" name="object 16"/>
          <p:cNvSpPr txBox="1"/>
          <p:nvPr/>
        </p:nvSpPr>
        <p:spPr>
          <a:xfrm>
            <a:off x="4959350" y="778737"/>
            <a:ext cx="353377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 algn="r"/>
            <a:r>
              <a:rPr lang="fr-FR" i="1" dirty="0" smtClean="0">
                <a:latin typeface="+mj-lt"/>
                <a:cs typeface="Arial"/>
              </a:rPr>
              <a:t>30 kV -  93 </a:t>
            </a:r>
            <a:r>
              <a:rPr lang="fr-FR" i="1" dirty="0" err="1" smtClean="0">
                <a:latin typeface="+mj-lt"/>
                <a:cs typeface="Arial"/>
              </a:rPr>
              <a:t>pA</a:t>
            </a:r>
            <a:endParaRPr i="1" dirty="0">
              <a:latin typeface="+mj-lt"/>
              <a:cs typeface="Arial"/>
            </a:endParaRPr>
          </a:p>
        </p:txBody>
      </p:sp>
      <p:sp>
        <p:nvSpPr>
          <p:cNvPr id="22" name="object 16"/>
          <p:cNvSpPr txBox="1"/>
          <p:nvPr/>
        </p:nvSpPr>
        <p:spPr>
          <a:xfrm>
            <a:off x="4889500" y="1858237"/>
            <a:ext cx="353377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 algn="r"/>
            <a:r>
              <a:rPr lang="fr-FR" i="1" dirty="0" smtClean="0">
                <a:latin typeface="+mj-lt"/>
                <a:cs typeface="Arial"/>
              </a:rPr>
              <a:t>24 nm</a:t>
            </a:r>
            <a:endParaRPr i="1" dirty="0">
              <a:latin typeface="+mj-lt"/>
              <a:cs typeface="Arial"/>
            </a:endParaRPr>
          </a:p>
        </p:txBody>
      </p:sp>
      <p:sp>
        <p:nvSpPr>
          <p:cNvPr id="24" name="object 16"/>
          <p:cNvSpPr txBox="1"/>
          <p:nvPr/>
        </p:nvSpPr>
        <p:spPr>
          <a:xfrm>
            <a:off x="4889500" y="4345063"/>
            <a:ext cx="353377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 algn="r"/>
            <a:r>
              <a:rPr lang="fr-FR" sz="2400" dirty="0" smtClean="0">
                <a:solidFill>
                  <a:schemeClr val="bg1"/>
                </a:solidFill>
                <a:latin typeface="+mj-lt"/>
                <a:cs typeface="Arial"/>
              </a:rPr>
              <a:t>Si</a:t>
            </a:r>
            <a:endParaRPr sz="240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02793" y="5820425"/>
            <a:ext cx="3619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Limite actuelle (FIB Ga) : 100 </a:t>
            </a:r>
            <a:r>
              <a:rPr lang="fr-FR" dirty="0" err="1" smtClean="0"/>
              <a:t>nA</a:t>
            </a:r>
            <a:endParaRPr lang="fr-FR" dirty="0"/>
          </a:p>
        </p:txBody>
      </p:sp>
      <p:sp>
        <p:nvSpPr>
          <p:cNvPr id="23" name="object 16"/>
          <p:cNvSpPr txBox="1"/>
          <p:nvPr/>
        </p:nvSpPr>
        <p:spPr>
          <a:xfrm>
            <a:off x="6853727" y="3157197"/>
            <a:ext cx="156954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 algn="r"/>
            <a:r>
              <a:rPr lang="fr-FR" dirty="0" smtClean="0">
                <a:latin typeface="+mj-lt"/>
                <a:cs typeface="Arial"/>
              </a:rPr>
              <a:t>Pt</a:t>
            </a:r>
            <a:endParaRPr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55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194"/>
            <a:ext cx="3717388" cy="367665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707911" y="1256975"/>
            <a:ext cx="5343524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fr-FR" sz="1600" dirty="0" smtClean="0">
                <a:solidFill>
                  <a:srgbClr val="000000"/>
                </a:solidFill>
                <a:latin typeface="Calibri"/>
              </a:rPr>
              <a:t>• </a:t>
            </a:r>
            <a:r>
              <a:rPr lang="fr-FR" altLang="fr-FR" sz="1600" dirty="0" smtClean="0">
                <a:solidFill>
                  <a:srgbClr val="000000"/>
                </a:solidFill>
              </a:rPr>
              <a:t>La charge d’un ion Ga</a:t>
            </a:r>
            <a:r>
              <a:rPr lang="fr-FR" altLang="fr-FR" sz="1600" baseline="30000" dirty="0" smtClean="0">
                <a:solidFill>
                  <a:srgbClr val="000000"/>
                </a:solidFill>
              </a:rPr>
              <a:t>+ </a:t>
            </a:r>
            <a:r>
              <a:rPr lang="fr-FR" altLang="fr-FR" sz="1600" dirty="0" smtClean="0">
                <a:solidFill>
                  <a:srgbClr val="000000"/>
                </a:solidFill>
              </a:rPr>
              <a:t>= 1*charge élémentaire </a:t>
            </a:r>
            <a:r>
              <a:rPr lang="fr-FR" altLang="fr-FR" sz="1600" dirty="0">
                <a:solidFill>
                  <a:srgbClr val="000000"/>
                </a:solidFill>
              </a:rPr>
              <a:t>= 1.6 10</a:t>
            </a:r>
            <a:r>
              <a:rPr lang="fr-FR" altLang="fr-FR" sz="1600" baseline="30000" dirty="0">
                <a:solidFill>
                  <a:srgbClr val="000000"/>
                </a:solidFill>
              </a:rPr>
              <a:t>-19</a:t>
            </a:r>
            <a:r>
              <a:rPr lang="fr-FR" altLang="fr-FR" sz="1600" dirty="0">
                <a:solidFill>
                  <a:srgbClr val="000000"/>
                </a:solidFill>
              </a:rPr>
              <a:t> </a:t>
            </a:r>
            <a:r>
              <a:rPr lang="fr-FR" altLang="fr-FR" sz="1600" dirty="0" smtClean="0">
                <a:solidFill>
                  <a:srgbClr val="000000"/>
                </a:solidFill>
              </a:rPr>
              <a:t>Cb,</a:t>
            </a:r>
            <a:endParaRPr lang="fr-FR" altLang="fr-FR" sz="1600" dirty="0">
              <a:solidFill>
                <a:srgbClr val="000000"/>
              </a:solidFill>
            </a:endParaRPr>
          </a:p>
          <a:p>
            <a:r>
              <a:rPr lang="fr-FR" altLang="fr-FR" sz="1600" dirty="0" smtClean="0">
                <a:solidFill>
                  <a:srgbClr val="000000"/>
                </a:solidFill>
              </a:rPr>
              <a:t>1 Cb = 1 </a:t>
            </a:r>
            <a:r>
              <a:rPr lang="fr-FR" altLang="fr-FR" sz="1600" dirty="0" err="1" smtClean="0">
                <a:solidFill>
                  <a:srgbClr val="000000"/>
                </a:solidFill>
              </a:rPr>
              <a:t>A.s</a:t>
            </a:r>
            <a:r>
              <a:rPr lang="fr-FR" altLang="fr-FR" sz="1600" dirty="0" smtClean="0">
                <a:solidFill>
                  <a:srgbClr val="000000"/>
                </a:solidFill>
              </a:rPr>
              <a:t> donc on trouve :</a:t>
            </a:r>
          </a:p>
          <a:p>
            <a:endParaRPr lang="fr-FR" altLang="fr-FR" sz="1600" dirty="0" smtClean="0">
              <a:solidFill>
                <a:srgbClr val="000000"/>
              </a:solidFill>
            </a:endParaRPr>
          </a:p>
          <a:p>
            <a:pPr algn="ctr"/>
            <a:r>
              <a:rPr lang="fr-FR" altLang="fr-FR" sz="1600" dirty="0" smtClean="0">
                <a:solidFill>
                  <a:srgbClr val="000000"/>
                </a:solidFill>
              </a:rPr>
              <a:t>6.25 10</a:t>
            </a:r>
            <a:r>
              <a:rPr lang="fr-FR" altLang="fr-FR" sz="1600" baseline="30000" dirty="0" smtClean="0">
                <a:solidFill>
                  <a:srgbClr val="000000"/>
                </a:solidFill>
              </a:rPr>
              <a:t>18 </a:t>
            </a:r>
            <a:r>
              <a:rPr lang="fr-FR" altLang="fr-FR" sz="1600" dirty="0" smtClean="0">
                <a:solidFill>
                  <a:srgbClr val="000000"/>
                </a:solidFill>
              </a:rPr>
              <a:t>particules chargées / sec dans un faisceau de 1 A,</a:t>
            </a:r>
          </a:p>
          <a:p>
            <a:r>
              <a:rPr lang="fr-FR" altLang="fr-FR" sz="1600" dirty="0" smtClean="0">
                <a:solidFill>
                  <a:srgbClr val="000000"/>
                </a:solidFill>
              </a:rPr>
              <a:t> </a:t>
            </a:r>
            <a:r>
              <a:rPr lang="fr-FR" altLang="fr-FR" sz="1600" dirty="0" smtClean="0">
                <a:solidFill>
                  <a:srgbClr val="000000"/>
                </a:solidFill>
                <a:sym typeface="Symbol"/>
              </a:rPr>
              <a:t> </a:t>
            </a:r>
            <a:r>
              <a:rPr lang="fr-FR" altLang="fr-FR" sz="1600" dirty="0" smtClean="0">
                <a:solidFill>
                  <a:srgbClr val="000000"/>
                </a:solidFill>
              </a:rPr>
              <a:t>10</a:t>
            </a:r>
            <a:r>
              <a:rPr lang="fr-FR" altLang="fr-FR" sz="1600" baseline="30000" dirty="0" smtClean="0">
                <a:solidFill>
                  <a:srgbClr val="000000"/>
                </a:solidFill>
              </a:rPr>
              <a:t>10 </a:t>
            </a:r>
            <a:r>
              <a:rPr lang="fr-FR" altLang="fr-FR" sz="1600" dirty="0" smtClean="0">
                <a:solidFill>
                  <a:srgbClr val="000000"/>
                </a:solidFill>
              </a:rPr>
              <a:t>particules / s </a:t>
            </a:r>
            <a:r>
              <a:rPr lang="fr-FR" altLang="fr-FR" sz="1600" dirty="0">
                <a:solidFill>
                  <a:srgbClr val="000000"/>
                </a:solidFill>
              </a:rPr>
              <a:t>dans un faisceau de 1 </a:t>
            </a:r>
            <a:r>
              <a:rPr lang="fr-FR" altLang="fr-FR" sz="1600" dirty="0" err="1" smtClean="0">
                <a:solidFill>
                  <a:srgbClr val="000000"/>
                </a:solidFill>
              </a:rPr>
              <a:t>nA</a:t>
            </a:r>
            <a:r>
              <a:rPr lang="fr-FR" altLang="fr-FR" sz="1600" dirty="0" smtClean="0">
                <a:solidFill>
                  <a:srgbClr val="000000"/>
                </a:solidFill>
              </a:rPr>
              <a:t>,</a:t>
            </a:r>
          </a:p>
          <a:p>
            <a:r>
              <a:rPr lang="fr-FR" altLang="fr-FR" sz="1600" dirty="0">
                <a:solidFill>
                  <a:srgbClr val="000000"/>
                </a:solidFill>
              </a:rPr>
              <a:t> </a:t>
            </a:r>
            <a:r>
              <a:rPr lang="fr-FR" altLang="fr-FR" sz="1600" dirty="0">
                <a:solidFill>
                  <a:srgbClr val="000000"/>
                </a:solidFill>
                <a:sym typeface="Symbol"/>
              </a:rPr>
              <a:t> </a:t>
            </a:r>
            <a:r>
              <a:rPr lang="fr-FR" altLang="fr-FR" sz="1600" dirty="0">
                <a:solidFill>
                  <a:srgbClr val="000000"/>
                </a:solidFill>
              </a:rPr>
              <a:t>10</a:t>
            </a:r>
            <a:r>
              <a:rPr lang="fr-FR" altLang="fr-FR" sz="1600" baseline="30000" dirty="0">
                <a:solidFill>
                  <a:srgbClr val="000000"/>
                </a:solidFill>
              </a:rPr>
              <a:t>7 </a:t>
            </a:r>
            <a:r>
              <a:rPr lang="fr-FR" altLang="fr-FR" sz="1600" dirty="0" smtClean="0">
                <a:solidFill>
                  <a:srgbClr val="000000"/>
                </a:solidFill>
              </a:rPr>
              <a:t>particules / s </a:t>
            </a:r>
            <a:r>
              <a:rPr lang="fr-FR" altLang="fr-FR" sz="1600" dirty="0">
                <a:solidFill>
                  <a:srgbClr val="000000"/>
                </a:solidFill>
              </a:rPr>
              <a:t>dans un faisceau de 1 </a:t>
            </a:r>
            <a:r>
              <a:rPr lang="fr-FR" altLang="fr-FR" sz="1600" dirty="0" err="1" smtClean="0">
                <a:solidFill>
                  <a:srgbClr val="000000"/>
                </a:solidFill>
              </a:rPr>
              <a:t>pA</a:t>
            </a:r>
            <a:r>
              <a:rPr lang="fr-FR" altLang="fr-FR" sz="1600" dirty="0" smtClean="0">
                <a:solidFill>
                  <a:srgbClr val="000000"/>
                </a:solidFill>
              </a:rPr>
              <a:t>.</a:t>
            </a:r>
            <a:endParaRPr lang="fr-FR" altLang="fr-FR" sz="1600" dirty="0">
              <a:solidFill>
                <a:srgbClr val="000000"/>
              </a:solidFill>
            </a:endParaRPr>
          </a:p>
          <a:p>
            <a:endParaRPr lang="fr-FR" altLang="fr-FR" sz="1600" dirty="0" smtClean="0">
              <a:solidFill>
                <a:srgbClr val="000000"/>
              </a:solidFill>
            </a:endParaRPr>
          </a:p>
          <a:p>
            <a:r>
              <a:rPr lang="fr-FR" altLang="fr-FR" sz="1600" dirty="0" smtClean="0">
                <a:solidFill>
                  <a:srgbClr val="000000"/>
                </a:solidFill>
              </a:rPr>
              <a:t>Pour un faisceau </a:t>
            </a:r>
            <a:r>
              <a:rPr lang="fr-FR" altLang="fr-FR" sz="1600" dirty="0">
                <a:solidFill>
                  <a:srgbClr val="000000"/>
                </a:solidFill>
              </a:rPr>
              <a:t>Ga</a:t>
            </a:r>
            <a:r>
              <a:rPr lang="fr-FR" altLang="fr-FR" sz="1600" baseline="30000" dirty="0">
                <a:solidFill>
                  <a:srgbClr val="000000"/>
                </a:solidFill>
              </a:rPr>
              <a:t>+ </a:t>
            </a:r>
            <a:r>
              <a:rPr lang="fr-FR" altLang="fr-FR" sz="1600" dirty="0" smtClean="0">
                <a:solidFill>
                  <a:srgbClr val="000000"/>
                </a:solidFill>
              </a:rPr>
              <a:t>de 1 </a:t>
            </a:r>
            <a:r>
              <a:rPr lang="fr-FR" altLang="fr-FR" sz="1600" dirty="0" err="1" smtClean="0">
                <a:solidFill>
                  <a:srgbClr val="000000"/>
                </a:solidFill>
              </a:rPr>
              <a:t>nA</a:t>
            </a:r>
            <a:r>
              <a:rPr lang="fr-FR" altLang="fr-FR" sz="1600" dirty="0" smtClean="0">
                <a:solidFill>
                  <a:srgbClr val="000000"/>
                </a:solidFill>
              </a:rPr>
              <a:t> (Ø FWHM 50 nm) </a:t>
            </a:r>
            <a:r>
              <a:rPr lang="fr-FR" altLang="fr-FR" sz="1600" dirty="0" smtClean="0">
                <a:solidFill>
                  <a:srgbClr val="000000"/>
                </a:solidFill>
                <a:sym typeface="Symbol"/>
              </a:rPr>
              <a:t></a:t>
            </a:r>
            <a:r>
              <a:rPr lang="fr-FR" altLang="fr-FR" sz="1600" dirty="0" smtClean="0">
                <a:solidFill>
                  <a:srgbClr val="000000"/>
                </a:solidFill>
              </a:rPr>
              <a:t> 1nA sur une « surface faisceau » de 2 10</a:t>
            </a:r>
            <a:r>
              <a:rPr lang="fr-FR" altLang="fr-FR" sz="1600" baseline="30000" dirty="0" smtClean="0">
                <a:solidFill>
                  <a:srgbClr val="000000"/>
                </a:solidFill>
              </a:rPr>
              <a:t>-11</a:t>
            </a:r>
            <a:r>
              <a:rPr lang="fr-FR" altLang="fr-FR" sz="1600" dirty="0" smtClean="0">
                <a:solidFill>
                  <a:srgbClr val="000000"/>
                </a:solidFill>
              </a:rPr>
              <a:t> cm</a:t>
            </a:r>
            <a:r>
              <a:rPr lang="fr-FR" altLang="fr-FR" sz="1600" baseline="30000" dirty="0" smtClean="0">
                <a:solidFill>
                  <a:srgbClr val="000000"/>
                </a:solidFill>
              </a:rPr>
              <a:t>2</a:t>
            </a:r>
            <a:r>
              <a:rPr lang="fr-FR" altLang="fr-FR" sz="1600" dirty="0" smtClean="0">
                <a:solidFill>
                  <a:srgbClr val="000000"/>
                </a:solidFill>
              </a:rPr>
              <a:t> soit </a:t>
            </a:r>
            <a:r>
              <a:rPr lang="fr-FR" altLang="fr-FR" sz="1600" dirty="0" smtClean="0">
                <a:solidFill>
                  <a:srgbClr val="000000"/>
                </a:solidFill>
                <a:sym typeface="Symbol"/>
              </a:rPr>
              <a:t> 51 A/</a:t>
            </a:r>
            <a:r>
              <a:rPr lang="fr-FR" altLang="fr-FR" sz="1600" dirty="0" smtClean="0">
                <a:solidFill>
                  <a:srgbClr val="000000"/>
                </a:solidFill>
              </a:rPr>
              <a:t>cm</a:t>
            </a:r>
            <a:r>
              <a:rPr lang="fr-FR" altLang="fr-FR" sz="1600" baseline="30000" dirty="0" smtClean="0">
                <a:solidFill>
                  <a:srgbClr val="000000"/>
                </a:solidFill>
              </a:rPr>
              <a:t>2</a:t>
            </a:r>
            <a:r>
              <a:rPr lang="fr-FR" altLang="fr-FR" sz="1600" dirty="0">
                <a:solidFill>
                  <a:srgbClr val="000000"/>
                </a:solidFill>
                <a:sym typeface="Symbol"/>
              </a:rPr>
              <a:t> </a:t>
            </a:r>
            <a:r>
              <a:rPr lang="fr-FR" altLang="fr-FR" sz="1600" dirty="0" smtClean="0">
                <a:solidFill>
                  <a:srgbClr val="000000"/>
                </a:solidFill>
                <a:sym typeface="Symbol"/>
              </a:rPr>
              <a:t></a:t>
            </a:r>
          </a:p>
          <a:p>
            <a:endParaRPr lang="fr-FR" altLang="fr-FR" sz="1600" dirty="0" smtClean="0">
              <a:solidFill>
                <a:srgbClr val="000000"/>
              </a:solidFill>
              <a:sym typeface="Symbol"/>
            </a:endParaRPr>
          </a:p>
          <a:p>
            <a:pPr algn="ctr"/>
            <a:r>
              <a:rPr lang="fr-FR" altLang="fr-FR" sz="1600" u="sng" dirty="0" smtClean="0">
                <a:solidFill>
                  <a:srgbClr val="000000"/>
                </a:solidFill>
                <a:sym typeface="Symbol"/>
              </a:rPr>
              <a:t>Flux d’ions (1 </a:t>
            </a:r>
            <a:r>
              <a:rPr lang="fr-FR" altLang="fr-FR" sz="1600" u="sng" dirty="0" err="1" smtClean="0">
                <a:solidFill>
                  <a:srgbClr val="000000"/>
                </a:solidFill>
                <a:sym typeface="Symbol"/>
              </a:rPr>
              <a:t>nA</a:t>
            </a:r>
            <a:r>
              <a:rPr lang="fr-FR" altLang="fr-FR" sz="1600" u="sng" dirty="0" smtClean="0">
                <a:solidFill>
                  <a:srgbClr val="000000"/>
                </a:solidFill>
                <a:sym typeface="Symbol"/>
              </a:rPr>
              <a:t> – 50 nm) = 3.18 </a:t>
            </a:r>
            <a:r>
              <a:rPr lang="fr-FR" altLang="fr-FR" sz="1600" u="sng" dirty="0" smtClean="0">
                <a:solidFill>
                  <a:srgbClr val="000000"/>
                </a:solidFill>
              </a:rPr>
              <a:t>10</a:t>
            </a:r>
            <a:r>
              <a:rPr lang="fr-FR" altLang="fr-FR" sz="1600" u="sng" baseline="30000" dirty="0" smtClean="0">
                <a:solidFill>
                  <a:srgbClr val="000000"/>
                </a:solidFill>
              </a:rPr>
              <a:t>20 </a:t>
            </a:r>
            <a:r>
              <a:rPr lang="fr-FR" altLang="fr-FR" sz="1600" u="sng" dirty="0" smtClean="0">
                <a:solidFill>
                  <a:srgbClr val="000000"/>
                </a:solidFill>
              </a:rPr>
              <a:t>ions / s / cm</a:t>
            </a:r>
            <a:r>
              <a:rPr lang="fr-FR" altLang="fr-FR" sz="1600" u="sng" baseline="30000" dirty="0" smtClean="0">
                <a:solidFill>
                  <a:srgbClr val="000000"/>
                </a:solidFill>
              </a:rPr>
              <a:t>2</a:t>
            </a:r>
            <a:r>
              <a:rPr lang="fr-FR" altLang="fr-FR" sz="1600" u="sng" dirty="0" smtClean="0">
                <a:solidFill>
                  <a:srgbClr val="000000"/>
                </a:solidFill>
              </a:rPr>
              <a:t> </a:t>
            </a:r>
            <a:endParaRPr lang="fr-FR" altLang="fr-FR" sz="1600" u="sng" dirty="0" smtClean="0">
              <a:solidFill>
                <a:srgbClr val="000000"/>
              </a:solidFill>
              <a:sym typeface="Symbol"/>
            </a:endParaRPr>
          </a:p>
        </p:txBody>
      </p:sp>
      <p:sp>
        <p:nvSpPr>
          <p:cNvPr id="7" name="object 126"/>
          <p:cNvSpPr txBox="1"/>
          <p:nvPr/>
        </p:nvSpPr>
        <p:spPr>
          <a:xfrm>
            <a:off x="0" y="89909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 algn="ctr"/>
            <a:r>
              <a:rPr lang="fr-FR" sz="3200" spc="-5" dirty="0" smtClean="0">
                <a:cs typeface="Arial"/>
              </a:rPr>
              <a:t>Notion de dose (ions / cm</a:t>
            </a:r>
            <a:r>
              <a:rPr lang="fr-FR" sz="3200" spc="-5" baseline="30000" dirty="0" smtClean="0">
                <a:cs typeface="Arial"/>
              </a:rPr>
              <a:t>2</a:t>
            </a:r>
            <a:r>
              <a:rPr lang="fr-FR" sz="3200" spc="-5" dirty="0" smtClean="0">
                <a:cs typeface="Arial"/>
              </a:rPr>
              <a:t>)</a:t>
            </a:r>
            <a:endParaRPr sz="3200" dirty="0"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187" y="4453385"/>
            <a:ext cx="8904718" cy="1800493"/>
          </a:xfrm>
          <a:prstGeom prst="rect">
            <a:avLst/>
          </a:prstGeom>
          <a:solidFill>
            <a:srgbClr val="FFBCBC">
              <a:alpha val="50196"/>
            </a:srgb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altLang="fr-FR" sz="1600" u="sng" dirty="0" smtClean="0">
                <a:solidFill>
                  <a:srgbClr val="000000"/>
                </a:solidFill>
              </a:rPr>
              <a:t>Ordres de grandeur : </a:t>
            </a:r>
          </a:p>
          <a:p>
            <a:r>
              <a:rPr lang="fr-FR" altLang="fr-FR" sz="1600" dirty="0" smtClean="0">
                <a:solidFill>
                  <a:srgbClr val="000000"/>
                </a:solidFill>
              </a:rPr>
              <a:t>Densité de sites atomiques sur une surface :  (001) cubique simple (0.3 nm) </a:t>
            </a:r>
            <a:r>
              <a:rPr lang="fr-FR" altLang="fr-FR" sz="1600" dirty="0" smtClean="0">
                <a:solidFill>
                  <a:srgbClr val="000000"/>
                </a:solidFill>
                <a:sym typeface="Symbol"/>
              </a:rPr>
              <a:t></a:t>
            </a:r>
            <a:r>
              <a:rPr lang="fr-FR" altLang="fr-FR" sz="1600" dirty="0" smtClean="0">
                <a:solidFill>
                  <a:srgbClr val="000000"/>
                </a:solidFill>
              </a:rPr>
              <a:t> 10</a:t>
            </a:r>
            <a:r>
              <a:rPr lang="fr-FR" altLang="fr-FR" sz="1600" baseline="30000" dirty="0" smtClean="0">
                <a:solidFill>
                  <a:srgbClr val="000000"/>
                </a:solidFill>
              </a:rPr>
              <a:t>15</a:t>
            </a:r>
            <a:r>
              <a:rPr lang="fr-FR" altLang="fr-FR" sz="1600" dirty="0" smtClean="0">
                <a:solidFill>
                  <a:srgbClr val="000000"/>
                </a:solidFill>
              </a:rPr>
              <a:t> atomes / cm</a:t>
            </a:r>
            <a:r>
              <a:rPr lang="fr-FR" altLang="fr-FR" sz="1600" baseline="30000" dirty="0" smtClean="0">
                <a:solidFill>
                  <a:srgbClr val="000000"/>
                </a:solidFill>
              </a:rPr>
              <a:t>2</a:t>
            </a:r>
            <a:r>
              <a:rPr lang="fr-FR" altLang="fr-FR" sz="1600" dirty="0" smtClean="0">
                <a:solidFill>
                  <a:srgbClr val="000000"/>
                </a:solidFill>
              </a:rPr>
              <a:t>, une couche atomique  </a:t>
            </a:r>
            <a:r>
              <a:rPr lang="fr-FR" altLang="fr-FR" sz="1600" dirty="0">
                <a:solidFill>
                  <a:srgbClr val="000000"/>
                </a:solidFill>
                <a:sym typeface="Symbol"/>
              </a:rPr>
              <a:t></a:t>
            </a:r>
            <a:r>
              <a:rPr lang="fr-FR" altLang="fr-FR" sz="1600" dirty="0">
                <a:solidFill>
                  <a:srgbClr val="000000"/>
                </a:solidFill>
              </a:rPr>
              <a:t> </a:t>
            </a:r>
            <a:r>
              <a:rPr lang="fr-FR" altLang="fr-FR" sz="1600" dirty="0" smtClean="0">
                <a:solidFill>
                  <a:srgbClr val="000000"/>
                </a:solidFill>
              </a:rPr>
              <a:t>0.3 nm.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altLang="fr-FR" sz="1600" dirty="0" smtClean="0">
                <a:solidFill>
                  <a:srgbClr val="000000"/>
                </a:solidFill>
              </a:rPr>
              <a:t>Soit le rendement de pulvérisation Y = nombre d’atomes extraits / nombre d’ions Ga incidents</a:t>
            </a:r>
            <a:endParaRPr lang="fr-FR" altLang="fr-FR" sz="1600" baseline="30000" dirty="0" smtClean="0">
              <a:solidFill>
                <a:srgbClr val="000000"/>
              </a:solidFill>
            </a:endParaRPr>
          </a:p>
          <a:p>
            <a:r>
              <a:rPr lang="fr-FR" altLang="fr-FR" sz="1600" dirty="0" smtClean="0">
                <a:solidFill>
                  <a:srgbClr val="000000"/>
                </a:solidFill>
              </a:rPr>
              <a:t>• si le faisceau de 1 </a:t>
            </a:r>
            <a:r>
              <a:rPr lang="fr-FR" altLang="fr-FR" sz="1600" dirty="0" err="1" smtClean="0">
                <a:solidFill>
                  <a:srgbClr val="000000"/>
                </a:solidFill>
              </a:rPr>
              <a:t>nA</a:t>
            </a:r>
            <a:r>
              <a:rPr lang="fr-FR" altLang="fr-FR" sz="1600" dirty="0" smtClean="0">
                <a:solidFill>
                  <a:srgbClr val="000000"/>
                </a:solidFill>
              </a:rPr>
              <a:t> est appliqué en 1 point (50 x 50 nm</a:t>
            </a:r>
            <a:r>
              <a:rPr lang="fr-FR" altLang="fr-FR" sz="1600" baseline="30000" dirty="0" smtClean="0">
                <a:solidFill>
                  <a:srgbClr val="000000"/>
                </a:solidFill>
              </a:rPr>
              <a:t>2</a:t>
            </a:r>
            <a:r>
              <a:rPr lang="fr-FR" altLang="fr-FR" sz="1600" dirty="0" smtClean="0">
                <a:solidFill>
                  <a:srgbClr val="000000"/>
                </a:solidFill>
              </a:rPr>
              <a:t>, Y=1) de la surface (001) pendant 1 ms,</a:t>
            </a:r>
          </a:p>
          <a:p>
            <a:r>
              <a:rPr lang="fr-FR" altLang="fr-FR" sz="1600" dirty="0" smtClean="0">
                <a:solidFill>
                  <a:srgbClr val="000000"/>
                </a:solidFill>
              </a:rPr>
              <a:t>la profondeur atteinte est de 120 nm ! </a:t>
            </a:r>
            <a:r>
              <a:rPr lang="fr-FR" altLang="fr-FR" sz="16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(10</a:t>
            </a:r>
            <a:r>
              <a:rPr lang="fr-FR" altLang="fr-FR" sz="1600" i="1" baseline="30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10</a:t>
            </a:r>
            <a:r>
              <a:rPr lang="fr-FR" altLang="fr-FR" sz="16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* 10</a:t>
            </a:r>
            <a:r>
              <a:rPr lang="fr-FR" altLang="fr-FR" sz="1600" i="1" baseline="30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-3</a:t>
            </a:r>
            <a:r>
              <a:rPr lang="fr-FR" altLang="fr-FR" sz="16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) / (10</a:t>
            </a:r>
            <a:r>
              <a:rPr lang="fr-FR" altLang="fr-FR" sz="1600" i="1" baseline="30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15</a:t>
            </a:r>
            <a:r>
              <a:rPr lang="fr-FR" altLang="fr-FR" sz="16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* 2.5 10</a:t>
            </a:r>
            <a:r>
              <a:rPr lang="fr-FR" altLang="fr-FR" sz="1600" i="1" baseline="30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-11</a:t>
            </a:r>
            <a:r>
              <a:rPr lang="fr-FR" altLang="fr-FR" sz="16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) * 0.3</a:t>
            </a:r>
            <a:endParaRPr lang="fr-FR" altLang="fr-FR" sz="1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3113660"/>
            <a:ext cx="332994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/>
          <p:cNvCxnSpPr/>
          <p:nvPr/>
        </p:nvCxnSpPr>
        <p:spPr>
          <a:xfrm>
            <a:off x="1078706" y="1028300"/>
            <a:ext cx="20736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53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9738" y="1624964"/>
            <a:ext cx="463421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 algn="ctr"/>
            <a:r>
              <a:rPr spc="-5" dirty="0" smtClean="0">
                <a:latin typeface="+mj-lt"/>
                <a:cs typeface="Arial"/>
              </a:rPr>
              <a:t>La </a:t>
            </a:r>
            <a:r>
              <a:rPr spc="-5" dirty="0" err="1">
                <a:latin typeface="+mj-lt"/>
                <a:cs typeface="Arial"/>
              </a:rPr>
              <a:t>focalisation</a:t>
            </a:r>
            <a:r>
              <a:rPr spc="-5" dirty="0">
                <a:latin typeface="+mj-lt"/>
                <a:cs typeface="Arial"/>
              </a:rPr>
              <a:t> </a:t>
            </a:r>
            <a:r>
              <a:rPr lang="fr-FR" spc="-5" dirty="0" smtClean="0">
                <a:latin typeface="+mj-lt"/>
                <a:cs typeface="Arial"/>
              </a:rPr>
              <a:t>(OL) </a:t>
            </a:r>
            <a:r>
              <a:rPr spc="-9" dirty="0" err="1" smtClean="0">
                <a:latin typeface="+mj-lt"/>
                <a:cs typeface="Arial"/>
              </a:rPr>
              <a:t>peut</a:t>
            </a:r>
            <a:r>
              <a:rPr spc="-9" dirty="0" smtClean="0">
                <a:latin typeface="+mj-lt"/>
                <a:cs typeface="Arial"/>
              </a:rPr>
              <a:t> </a:t>
            </a:r>
            <a:r>
              <a:rPr spc="-5" dirty="0">
                <a:latin typeface="+mj-lt"/>
                <a:cs typeface="Arial"/>
              </a:rPr>
              <a:t>être</a:t>
            </a:r>
            <a:r>
              <a:rPr spc="-50" dirty="0">
                <a:latin typeface="+mj-lt"/>
                <a:cs typeface="Arial"/>
              </a:rPr>
              <a:t> </a:t>
            </a:r>
            <a:r>
              <a:rPr spc="-5" dirty="0">
                <a:latin typeface="+mj-lt"/>
                <a:cs typeface="Arial"/>
              </a:rPr>
              <a:t>ajustée</a:t>
            </a:r>
            <a:endParaRPr dirty="0">
              <a:latin typeface="+mj-lt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90794" y="2037613"/>
            <a:ext cx="3066881" cy="933610"/>
          </a:xfrm>
          <a:prstGeom prst="rect">
            <a:avLst/>
          </a:prstGeom>
          <a:blipFill>
            <a:blip r:embed="rId2" cstate="print"/>
            <a:srcRect/>
            <a:stretch>
              <a:fillRect r="-1537"/>
            </a:stretch>
          </a:blipFill>
        </p:spPr>
        <p:txBody>
          <a:bodyPr wrap="square" lIns="0" tIns="0" rIns="0" bIns="0" rtlCol="0"/>
          <a:lstStyle/>
          <a:p>
            <a:endParaRPr sz="2000">
              <a:latin typeface="+mj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70063" y="3462105"/>
            <a:ext cx="3444547" cy="938446"/>
          </a:xfrm>
          <a:prstGeom prst="rect">
            <a:avLst/>
          </a:prstGeom>
          <a:blipFill>
            <a:blip r:embed="rId3" cstate="print"/>
            <a:srcRect/>
            <a:stretch>
              <a:fillRect b="-4520"/>
            </a:stretch>
          </a:blipFill>
        </p:spPr>
        <p:txBody>
          <a:bodyPr wrap="square" lIns="0" tIns="0" rIns="0" bIns="0" rtlCol="0"/>
          <a:lstStyle/>
          <a:p>
            <a:endParaRPr sz="2000">
              <a:latin typeface="+mj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33500" y="5019962"/>
            <a:ext cx="2869976" cy="980867"/>
          </a:xfrm>
          <a:prstGeom prst="rect">
            <a:avLst/>
          </a:prstGeom>
          <a:blipFill>
            <a:blip r:embed="rId4" cstate="print"/>
            <a:srcRect/>
            <a:stretch>
              <a:fillRect l="-1360"/>
            </a:stretch>
          </a:blipFill>
        </p:spPr>
        <p:txBody>
          <a:bodyPr wrap="square" lIns="0" tIns="0" rIns="0" bIns="0" rtlCol="0"/>
          <a:lstStyle/>
          <a:p>
            <a:endParaRPr sz="2000">
              <a:latin typeface="+mj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1422" y="2339596"/>
            <a:ext cx="79405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pc="5" dirty="0">
                <a:latin typeface="+mj-lt"/>
                <a:cs typeface="Arial"/>
              </a:rPr>
              <a:t>F</a:t>
            </a:r>
            <a:r>
              <a:rPr spc="-14" dirty="0">
                <a:latin typeface="+mj-lt"/>
                <a:cs typeface="Arial"/>
              </a:rPr>
              <a:t>o</a:t>
            </a:r>
            <a:r>
              <a:rPr dirty="0">
                <a:latin typeface="+mj-lt"/>
                <a:cs typeface="Arial"/>
              </a:rPr>
              <a:t>ca</a:t>
            </a:r>
            <a:r>
              <a:rPr spc="-9" dirty="0">
                <a:latin typeface="+mj-lt"/>
                <a:cs typeface="Arial"/>
              </a:rPr>
              <a:t>l</a:t>
            </a:r>
            <a:r>
              <a:rPr spc="-5" dirty="0">
                <a:latin typeface="+mj-lt"/>
                <a:cs typeface="Arial"/>
              </a:rPr>
              <a:t>isé</a:t>
            </a:r>
            <a:endParaRPr dirty="0">
              <a:latin typeface="+mj-lt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7318" y="3742777"/>
            <a:ext cx="988681" cy="4702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0754" marR="4608" indent="-119810" algn="ctr">
              <a:lnSpc>
                <a:spcPts val="1832"/>
              </a:lnSpc>
            </a:pPr>
            <a:r>
              <a:rPr spc="-9" dirty="0">
                <a:latin typeface="+mj-lt"/>
                <a:cs typeface="Arial"/>
              </a:rPr>
              <a:t>D</a:t>
            </a:r>
            <a:r>
              <a:rPr spc="-5" dirty="0">
                <a:latin typeface="+mj-lt"/>
                <a:cs typeface="Arial"/>
              </a:rPr>
              <a:t>éfoc</a:t>
            </a:r>
            <a:r>
              <a:rPr spc="-14" dirty="0">
                <a:latin typeface="+mj-lt"/>
                <a:cs typeface="Arial"/>
              </a:rPr>
              <a:t>a</a:t>
            </a:r>
            <a:r>
              <a:rPr spc="-5" dirty="0">
                <a:latin typeface="+mj-lt"/>
                <a:cs typeface="Arial"/>
              </a:rPr>
              <a:t>lisé  de </a:t>
            </a:r>
            <a:r>
              <a:rPr spc="-5" dirty="0" smtClean="0">
                <a:latin typeface="+mj-lt"/>
                <a:cs typeface="Arial"/>
              </a:rPr>
              <a:t>-60</a:t>
            </a:r>
            <a:r>
              <a:rPr spc="-91" dirty="0" smtClean="0">
                <a:latin typeface="+mj-lt"/>
                <a:cs typeface="Arial"/>
              </a:rPr>
              <a:t> </a:t>
            </a:r>
            <a:r>
              <a:rPr dirty="0">
                <a:latin typeface="+mj-lt"/>
                <a:cs typeface="Arial"/>
              </a:rPr>
              <a:t>V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16843" y="5279113"/>
            <a:ext cx="988681" cy="4679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217" marR="4608" indent="-70273">
              <a:lnSpc>
                <a:spcPts val="1823"/>
              </a:lnSpc>
            </a:pPr>
            <a:r>
              <a:rPr spc="-9" dirty="0">
                <a:latin typeface="+mj-lt"/>
                <a:cs typeface="Arial"/>
              </a:rPr>
              <a:t>D</a:t>
            </a:r>
            <a:r>
              <a:rPr spc="-5" dirty="0">
                <a:latin typeface="+mj-lt"/>
                <a:cs typeface="Arial"/>
              </a:rPr>
              <a:t>éfoc</a:t>
            </a:r>
            <a:r>
              <a:rPr spc="-14" dirty="0">
                <a:latin typeface="+mj-lt"/>
                <a:cs typeface="Arial"/>
              </a:rPr>
              <a:t>a</a:t>
            </a:r>
            <a:r>
              <a:rPr spc="-5" dirty="0">
                <a:latin typeface="+mj-lt"/>
                <a:cs typeface="Arial"/>
              </a:rPr>
              <a:t>lisé  </a:t>
            </a:r>
            <a:r>
              <a:rPr spc="-9" dirty="0">
                <a:latin typeface="+mj-lt"/>
                <a:cs typeface="Arial"/>
              </a:rPr>
              <a:t>de </a:t>
            </a:r>
            <a:r>
              <a:rPr spc="-36" dirty="0">
                <a:latin typeface="+mj-lt"/>
                <a:cs typeface="Arial"/>
              </a:rPr>
              <a:t>-110</a:t>
            </a:r>
            <a:r>
              <a:rPr spc="-68" dirty="0">
                <a:latin typeface="+mj-lt"/>
                <a:cs typeface="Arial"/>
              </a:rPr>
              <a:t> </a:t>
            </a:r>
            <a:r>
              <a:rPr dirty="0">
                <a:latin typeface="+mj-lt"/>
                <a:cs typeface="Arial"/>
              </a:rPr>
              <a:t>V</a:t>
            </a:r>
          </a:p>
        </p:txBody>
      </p:sp>
      <p:sp>
        <p:nvSpPr>
          <p:cNvPr id="9" name="object 9"/>
          <p:cNvSpPr/>
          <p:nvPr/>
        </p:nvSpPr>
        <p:spPr>
          <a:xfrm>
            <a:off x="5000625" y="1661560"/>
            <a:ext cx="1304926" cy="1544491"/>
          </a:xfrm>
          <a:prstGeom prst="rect">
            <a:avLst/>
          </a:prstGeom>
          <a:blipFill>
            <a:blip r:embed="rId5" cstate="print"/>
            <a:srcRect/>
            <a:stretch>
              <a:fillRect l="-4169" r="-9060"/>
            </a:stretch>
          </a:blipFill>
        </p:spPr>
        <p:txBody>
          <a:bodyPr wrap="square" lIns="0" tIns="0" rIns="0" bIns="0" rtlCol="0"/>
          <a:lstStyle/>
          <a:p>
            <a:endParaRPr sz="2000">
              <a:latin typeface="+mj-l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21857" y="3305175"/>
            <a:ext cx="1697513" cy="1228725"/>
          </a:xfrm>
          <a:prstGeom prst="rect">
            <a:avLst/>
          </a:prstGeom>
          <a:blipFill>
            <a:blip r:embed="rId6" cstate="print"/>
            <a:srcRect/>
            <a:stretch>
              <a:fillRect t="-2" b="-6373"/>
            </a:stretch>
          </a:blipFill>
        </p:spPr>
        <p:txBody>
          <a:bodyPr wrap="square" lIns="0" tIns="0" rIns="0" bIns="0" rtlCol="0"/>
          <a:lstStyle/>
          <a:p>
            <a:endParaRPr sz="2000">
              <a:latin typeface="+mj-l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21091" y="4713658"/>
            <a:ext cx="1444152" cy="15479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>
              <a:latin typeface="+mj-lt"/>
            </a:endParaRPr>
          </a:p>
        </p:txBody>
      </p:sp>
      <p:sp>
        <p:nvSpPr>
          <p:cNvPr id="20" name="object 15"/>
          <p:cNvSpPr txBox="1"/>
          <p:nvPr/>
        </p:nvSpPr>
        <p:spPr>
          <a:xfrm>
            <a:off x="5219701" y="6560804"/>
            <a:ext cx="384107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72001" algn="r">
              <a:spcBef>
                <a:spcPts val="952"/>
              </a:spcBef>
            </a:pPr>
            <a:r>
              <a:rPr sz="1200" i="1" spc="-32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Tahoma"/>
              </a:rPr>
              <a:t>Doc</a:t>
            </a:r>
            <a:r>
              <a:rPr lang="fr-FR" sz="1200" i="1" spc="-32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Tahoma"/>
              </a:rPr>
              <a:t>ument</a:t>
            </a:r>
            <a:r>
              <a:rPr lang="fr-FR" sz="1200" i="1" spc="-32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Tahoma"/>
              </a:rPr>
              <a:t> </a:t>
            </a:r>
            <a:r>
              <a:rPr sz="1200" i="1" spc="-23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Tahoma"/>
              </a:rPr>
              <a:t>A</a:t>
            </a:r>
            <a:r>
              <a:rPr sz="1200" i="1" spc="-23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Tahoma"/>
              </a:rPr>
              <a:t>. </a:t>
            </a:r>
            <a:r>
              <a:rPr sz="1200" i="1" spc="-27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Tahoma"/>
              </a:rPr>
              <a:t>Delobbe,  </a:t>
            </a:r>
            <a:r>
              <a:rPr sz="1200" i="1" spc="-32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Tahoma"/>
              </a:rPr>
              <a:t>B.</a:t>
            </a:r>
            <a:r>
              <a:rPr sz="1200" i="1" spc="-36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Tahoma"/>
              </a:rPr>
              <a:t> </a:t>
            </a:r>
            <a:r>
              <a:rPr sz="1200" i="1" spc="-27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Tahoma"/>
              </a:rPr>
              <a:t>Rasser</a:t>
            </a:r>
            <a:r>
              <a:rPr lang="fr-FR" sz="1200" i="1" spc="-27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Tahoma"/>
              </a:rPr>
              <a:t> - Orsay </a:t>
            </a:r>
            <a:r>
              <a:rPr lang="fr-FR" sz="1200" i="1" spc="-27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Tahoma"/>
              </a:rPr>
              <a:t>Physics</a:t>
            </a:r>
            <a:endParaRPr sz="2000" i="1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2899" y="748010"/>
            <a:ext cx="833437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dirty="0"/>
              <a:t>Une </a:t>
            </a:r>
            <a:r>
              <a:rPr lang="fr-FR" dirty="0" err="1"/>
              <a:t>défocalisation</a:t>
            </a:r>
            <a:r>
              <a:rPr lang="fr-FR" dirty="0"/>
              <a:t> de quelques dizaines de volt permet d'avoir un meilleur profil </a:t>
            </a:r>
            <a:r>
              <a:rPr lang="fr-FR" dirty="0" smtClean="0"/>
              <a:t>du </a:t>
            </a:r>
            <a:r>
              <a:rPr lang="fr-FR" dirty="0"/>
              <a:t>faisceau en abrasion au détriment de l'image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19875" y="1686609"/>
            <a:ext cx="1876425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/>
              <a:t>Courant </a:t>
            </a:r>
            <a:r>
              <a:rPr lang="fr-FR" u="sng" dirty="0"/>
              <a:t>de </a:t>
            </a:r>
            <a:r>
              <a:rPr lang="fr-FR" u="sng" dirty="0" smtClean="0"/>
              <a:t>15 </a:t>
            </a:r>
            <a:r>
              <a:rPr lang="fr-FR" u="sng" dirty="0" err="1"/>
              <a:t>nA</a:t>
            </a:r>
            <a:endParaRPr lang="fr-FR" u="sng" dirty="0"/>
          </a:p>
        </p:txBody>
      </p:sp>
      <p:sp>
        <p:nvSpPr>
          <p:cNvPr id="23" name="Rectangle 22"/>
          <p:cNvSpPr/>
          <p:nvPr/>
        </p:nvSpPr>
        <p:spPr>
          <a:xfrm>
            <a:off x="0" y="72509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/>
              <a:t>Optimisation du faisceau FIB à fort courant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315075" y="2100560"/>
            <a:ext cx="28003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Image résolue mais </a:t>
            </a:r>
            <a:r>
              <a:rPr lang="fr-FR" sz="1400" dirty="0" smtClean="0"/>
              <a:t>l'abrasion </a:t>
            </a:r>
            <a:r>
              <a:rPr lang="fr-FR" sz="1400" dirty="0"/>
              <a:t>n'est pas </a:t>
            </a:r>
            <a:r>
              <a:rPr lang="fr-FR" sz="1400" dirty="0" smtClean="0"/>
              <a:t>optimale : les </a:t>
            </a:r>
            <a:r>
              <a:rPr lang="fr-FR" sz="1400" dirty="0"/>
              <a:t>bords du motif </a:t>
            </a:r>
            <a:r>
              <a:rPr lang="fr-FR" sz="1400" dirty="0" smtClean="0"/>
              <a:t>ne </a:t>
            </a:r>
            <a:r>
              <a:rPr lang="fr-FR" sz="1400" dirty="0"/>
              <a:t>sont pas </a:t>
            </a:r>
            <a:r>
              <a:rPr lang="fr-FR" sz="1400" dirty="0" smtClean="0"/>
              <a:t>nets.</a:t>
            </a:r>
            <a:endParaRPr lang="fr-FR" sz="1400" dirty="0"/>
          </a:p>
        </p:txBody>
      </p:sp>
      <p:sp>
        <p:nvSpPr>
          <p:cNvPr id="26" name="Rectangle 25"/>
          <p:cNvSpPr/>
          <p:nvPr/>
        </p:nvSpPr>
        <p:spPr>
          <a:xfrm>
            <a:off x="6515100" y="3586460"/>
            <a:ext cx="26289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Image moins résolue </a:t>
            </a:r>
            <a:r>
              <a:rPr lang="fr-FR" sz="1400" dirty="0" smtClean="0"/>
              <a:t>mais </a:t>
            </a:r>
            <a:r>
              <a:rPr lang="fr-FR" sz="1400" dirty="0"/>
              <a:t>l'abrasion est  optimale </a:t>
            </a:r>
            <a:r>
              <a:rPr lang="fr-FR" sz="1400" dirty="0" smtClean="0"/>
              <a:t>: les </a:t>
            </a:r>
            <a:r>
              <a:rPr lang="fr-FR" sz="1400" dirty="0"/>
              <a:t>bords du motif sont </a:t>
            </a:r>
            <a:r>
              <a:rPr lang="fr-FR" sz="1400" dirty="0" smtClean="0"/>
              <a:t>nets.</a:t>
            </a:r>
            <a:endParaRPr lang="fr-FR" sz="1400" dirty="0"/>
          </a:p>
        </p:txBody>
      </p:sp>
      <p:sp>
        <p:nvSpPr>
          <p:cNvPr id="27" name="Rectangle 26"/>
          <p:cNvSpPr/>
          <p:nvPr/>
        </p:nvSpPr>
        <p:spPr>
          <a:xfrm>
            <a:off x="6515100" y="5139809"/>
            <a:ext cx="2466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Dégradation de </a:t>
            </a:r>
            <a:r>
              <a:rPr lang="fr-FR" sz="1400" dirty="0" smtClean="0"/>
              <a:t>l'image </a:t>
            </a:r>
            <a:r>
              <a:rPr lang="fr-FR" sz="1400" dirty="0"/>
              <a:t>et de </a:t>
            </a:r>
            <a:r>
              <a:rPr lang="fr-FR" sz="1400" dirty="0" smtClean="0"/>
              <a:t>l'abrasion.</a:t>
            </a:r>
            <a:endParaRPr lang="fr-FR" sz="1400" dirty="0"/>
          </a:p>
        </p:txBody>
      </p:sp>
      <p:sp>
        <p:nvSpPr>
          <p:cNvPr id="28" name="Rectangle 27"/>
          <p:cNvSpPr/>
          <p:nvPr/>
        </p:nvSpPr>
        <p:spPr>
          <a:xfrm>
            <a:off x="6568897" y="5673209"/>
            <a:ext cx="2407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Condition non optimale</a:t>
            </a:r>
          </a:p>
        </p:txBody>
      </p:sp>
    </p:spTree>
    <p:extLst>
      <p:ext uri="{BB962C8B-B14F-4D97-AF65-F5344CB8AC3E}">
        <p14:creationId xmlns:p14="http://schemas.microsoft.com/office/powerpoint/2010/main" val="138338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0" y="135623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3200" spc="-59" dirty="0" err="1">
                <a:latin typeface="+mj-lt"/>
              </a:rPr>
              <a:t>Paramètres</a:t>
            </a:r>
            <a:r>
              <a:rPr sz="3200" spc="-159" dirty="0">
                <a:latin typeface="+mj-lt"/>
              </a:rPr>
              <a:t> </a:t>
            </a:r>
            <a:r>
              <a:rPr lang="fr-FR" sz="3200" spc="-159" dirty="0" smtClean="0">
                <a:latin typeface="+mj-lt"/>
              </a:rPr>
              <a:t>du</a:t>
            </a:r>
            <a:r>
              <a:rPr sz="3200" spc="-163" dirty="0" smtClean="0">
                <a:latin typeface="+mj-lt"/>
              </a:rPr>
              <a:t> </a:t>
            </a:r>
            <a:r>
              <a:rPr sz="3200" spc="-77" dirty="0" err="1">
                <a:latin typeface="+mj-lt"/>
              </a:rPr>
              <a:t>faisceau</a:t>
            </a:r>
            <a:r>
              <a:rPr sz="3200" spc="-168" dirty="0">
                <a:latin typeface="+mj-lt"/>
              </a:rPr>
              <a:t> </a:t>
            </a:r>
            <a:r>
              <a:rPr sz="3200" spc="-95" dirty="0" err="1" smtClean="0">
                <a:latin typeface="+mj-lt"/>
              </a:rPr>
              <a:t>d'ions</a:t>
            </a:r>
            <a:endParaRPr sz="3200" spc="-18" dirty="0">
              <a:latin typeface="+mj-lt"/>
            </a:endParaRPr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" t="29506" r="8446" b="43893"/>
          <a:stretch/>
        </p:blipFill>
        <p:spPr>
          <a:xfrm>
            <a:off x="6173093" y="2387767"/>
            <a:ext cx="2770882" cy="1555583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38099" y="846862"/>
            <a:ext cx="7696201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u="sng" dirty="0" smtClean="0">
                <a:latin typeface="Calibri"/>
              </a:rPr>
              <a:t>• </a:t>
            </a:r>
            <a:r>
              <a:rPr lang="fr-FR" u="sng" dirty="0" smtClean="0"/>
              <a:t>Faisceau </a:t>
            </a:r>
            <a:r>
              <a:rPr lang="fr-FR" u="sng" dirty="0"/>
              <a:t>d'ions </a:t>
            </a:r>
            <a:r>
              <a:rPr lang="fr-FR" u="sng" dirty="0" smtClean="0"/>
              <a:t>Gallium :</a:t>
            </a:r>
            <a:endParaRPr lang="fr-FR" u="sng" dirty="0"/>
          </a:p>
          <a:p>
            <a:r>
              <a:rPr lang="fr-FR" dirty="0"/>
              <a:t>Intensité : 1pA à </a:t>
            </a:r>
            <a:r>
              <a:rPr lang="fr-FR" dirty="0" smtClean="0"/>
              <a:t>100 </a:t>
            </a:r>
            <a:r>
              <a:rPr lang="fr-FR" dirty="0" err="1" smtClean="0"/>
              <a:t>nA</a:t>
            </a:r>
            <a:r>
              <a:rPr lang="fr-FR" dirty="0" smtClean="0"/>
              <a:t> </a:t>
            </a:r>
            <a:r>
              <a:rPr lang="fr-FR" dirty="0" smtClean="0">
                <a:sym typeface="Symbol"/>
              </a:rPr>
              <a:t> </a:t>
            </a:r>
            <a:r>
              <a:rPr lang="fr-FR" dirty="0" smtClean="0"/>
              <a:t>taille </a:t>
            </a:r>
            <a:r>
              <a:rPr lang="fr-FR" dirty="0"/>
              <a:t>de la sonde </a:t>
            </a:r>
            <a:r>
              <a:rPr lang="fr-FR" dirty="0" smtClean="0"/>
              <a:t>de 6 nm (1 </a:t>
            </a:r>
            <a:r>
              <a:rPr lang="fr-FR" dirty="0" err="1" smtClean="0"/>
              <a:t>pA</a:t>
            </a:r>
            <a:r>
              <a:rPr lang="fr-FR" dirty="0" smtClean="0"/>
              <a:t>) à &gt; 400nm (20 </a:t>
            </a:r>
            <a:r>
              <a:rPr lang="fr-FR" dirty="0" err="1" smtClean="0"/>
              <a:t>nA</a:t>
            </a:r>
            <a:r>
              <a:rPr lang="fr-FR" dirty="0" smtClean="0"/>
              <a:t>)</a:t>
            </a:r>
          </a:p>
          <a:p>
            <a:r>
              <a:rPr lang="fr-FR" dirty="0" err="1"/>
              <a:t>Dwell</a:t>
            </a:r>
            <a:r>
              <a:rPr lang="fr-FR" dirty="0"/>
              <a:t> time ( </a:t>
            </a:r>
            <a:r>
              <a:rPr lang="fr-FR" dirty="0">
                <a:latin typeface="Symbol" panose="05050102010706020507" pitchFamily="18" charset="2"/>
              </a:rPr>
              <a:t>m</a:t>
            </a:r>
            <a:r>
              <a:rPr lang="fr-FR" dirty="0"/>
              <a:t>s, </a:t>
            </a:r>
            <a:r>
              <a:rPr lang="fr-FR" dirty="0">
                <a:sym typeface="Symbol"/>
              </a:rPr>
              <a:t> pour les céramiques )</a:t>
            </a:r>
            <a:endParaRPr lang="fr-FR" dirty="0"/>
          </a:p>
          <a:p>
            <a:r>
              <a:rPr lang="fr-FR" dirty="0" smtClean="0"/>
              <a:t>Tension </a:t>
            </a:r>
            <a:r>
              <a:rPr lang="fr-FR" dirty="0"/>
              <a:t>d’accélération </a:t>
            </a:r>
            <a:r>
              <a:rPr lang="fr-FR" dirty="0" smtClean="0"/>
              <a:t>(30 kV - </a:t>
            </a:r>
            <a:r>
              <a:rPr lang="fr-FR" dirty="0"/>
              <a:t>à basse tension perte de </a:t>
            </a:r>
            <a:r>
              <a:rPr lang="fr-FR" dirty="0" smtClean="0"/>
              <a:t>résolution / rendement)</a:t>
            </a:r>
          </a:p>
          <a:p>
            <a:r>
              <a:rPr lang="fr-FR" dirty="0" smtClean="0"/>
              <a:t>Temps </a:t>
            </a:r>
            <a:r>
              <a:rPr lang="fr-FR" dirty="0"/>
              <a:t>total d’usinage (s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75" name="Rectangle 74"/>
          <p:cNvSpPr/>
          <p:nvPr/>
        </p:nvSpPr>
        <p:spPr>
          <a:xfrm>
            <a:off x="285750" y="2754949"/>
            <a:ext cx="573405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u="sng" dirty="0"/>
              <a:t>• </a:t>
            </a:r>
            <a:r>
              <a:rPr lang="fr-FR" u="sng" dirty="0" smtClean="0"/>
              <a:t>Paramètre de balayage (Pattern) </a:t>
            </a:r>
            <a:r>
              <a:rPr lang="fr-FR" u="sng" dirty="0"/>
              <a:t>:</a:t>
            </a:r>
          </a:p>
          <a:p>
            <a:r>
              <a:rPr lang="fr-FR" dirty="0"/>
              <a:t>Forme </a:t>
            </a:r>
            <a:r>
              <a:rPr lang="fr-FR" dirty="0" smtClean="0"/>
              <a:t>(rectangle, trapèze, anneau…) et dimensions (</a:t>
            </a:r>
            <a:r>
              <a:rPr lang="fr-FR" dirty="0" smtClean="0">
                <a:latin typeface="Symbol" panose="05050102010706020507" pitchFamily="18" charset="2"/>
                <a:sym typeface="Symbol"/>
              </a:rPr>
              <a:t>m</a:t>
            </a:r>
            <a:r>
              <a:rPr lang="fr-FR" dirty="0" smtClean="0">
                <a:sym typeface="Symbol"/>
              </a:rPr>
              <a:t>m)</a:t>
            </a:r>
          </a:p>
          <a:p>
            <a:r>
              <a:rPr lang="fr-FR" dirty="0" smtClean="0"/>
              <a:t>Recouvrement </a:t>
            </a:r>
            <a:r>
              <a:rPr lang="fr-FR" dirty="0"/>
              <a:t>du faisceau </a:t>
            </a:r>
            <a:r>
              <a:rPr lang="fr-FR" dirty="0" smtClean="0"/>
              <a:t>en % = ( 2r-</a:t>
            </a:r>
            <a:r>
              <a:rPr lang="fr-FR" dirty="0" smtClean="0">
                <a:sym typeface="Symbol"/>
              </a:rPr>
              <a:t> </a:t>
            </a:r>
            <a:r>
              <a:rPr lang="fr-FR" dirty="0" smtClean="0"/>
              <a:t>) / 2r</a:t>
            </a:r>
          </a:p>
          <a:p>
            <a:r>
              <a:rPr lang="fr-FR" dirty="0" smtClean="0">
                <a:sym typeface="Symbol"/>
              </a:rPr>
              <a:t>Mode de balayage (raster, serpentine, …)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6098602" y="3886200"/>
            <a:ext cx="2797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/>
              <a:t>« Raster scanning mode »</a:t>
            </a:r>
            <a:endParaRPr lang="fr-FR" sz="1400" i="1" dirty="0"/>
          </a:p>
        </p:txBody>
      </p:sp>
      <p:sp>
        <p:nvSpPr>
          <p:cNvPr id="2" name="ZoneTexte 1"/>
          <p:cNvSpPr txBox="1"/>
          <p:nvPr/>
        </p:nvSpPr>
        <p:spPr>
          <a:xfrm>
            <a:off x="393908" y="4653008"/>
            <a:ext cx="5087034" cy="1277273"/>
          </a:xfrm>
          <a:prstGeom prst="rect">
            <a:avLst/>
          </a:prstGeom>
          <a:solidFill>
            <a:srgbClr val="FFBCBC">
              <a:alpha val="69804"/>
            </a:srgbClr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u="sng" dirty="0" smtClean="0">
                <a:sym typeface="Symbol"/>
              </a:rPr>
              <a:t>Cas </a:t>
            </a:r>
            <a:r>
              <a:rPr lang="fr-FR" u="sng" dirty="0">
                <a:sym typeface="Symbol"/>
              </a:rPr>
              <a:t>particuliers dépôts (GIS) C, Pt, W, SiO2… : </a:t>
            </a:r>
          </a:p>
          <a:p>
            <a:r>
              <a:rPr lang="en-US" dirty="0"/>
              <a:t>Courant de </a:t>
            </a:r>
            <a:r>
              <a:rPr lang="en-US" dirty="0" err="1"/>
              <a:t>faisceau</a:t>
            </a:r>
            <a:r>
              <a:rPr lang="en-US" dirty="0"/>
              <a:t> </a:t>
            </a:r>
            <a:r>
              <a:rPr lang="en-US" dirty="0">
                <a:sym typeface="Symbol"/>
              </a:rPr>
              <a:t></a:t>
            </a:r>
            <a:r>
              <a:rPr lang="en-US" dirty="0"/>
              <a:t> </a:t>
            </a:r>
            <a:r>
              <a:rPr lang="en-US" dirty="0" err="1"/>
              <a:t>aire</a:t>
            </a:r>
            <a:r>
              <a:rPr lang="en-US" dirty="0"/>
              <a:t> de la surface x 5 </a:t>
            </a:r>
            <a:r>
              <a:rPr lang="en-US" dirty="0" err="1"/>
              <a:t>pA</a:t>
            </a:r>
            <a:r>
              <a:rPr lang="en-US" dirty="0"/>
              <a:t> / μm</a:t>
            </a:r>
            <a:r>
              <a:rPr lang="en-US" baseline="30000" dirty="0"/>
              <a:t>2</a:t>
            </a:r>
          </a:p>
          <a:p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overlap</a:t>
            </a:r>
            <a:r>
              <a:rPr lang="fr-FR" dirty="0" smtClean="0"/>
              <a:t> = </a:t>
            </a:r>
            <a:r>
              <a:rPr lang="fr-FR" dirty="0" smtClean="0">
                <a:sym typeface="Symbol"/>
              </a:rPr>
              <a:t>40 </a:t>
            </a:r>
            <a:r>
              <a:rPr lang="fr-FR" dirty="0">
                <a:sym typeface="Symbol"/>
              </a:rPr>
              <a:t>– 70 % !</a:t>
            </a:r>
          </a:p>
          <a:p>
            <a:r>
              <a:rPr lang="fr-FR" dirty="0" err="1">
                <a:sym typeface="Symbol"/>
              </a:rPr>
              <a:t>Dwell</a:t>
            </a:r>
            <a:r>
              <a:rPr lang="fr-FR" dirty="0">
                <a:sym typeface="Symbol"/>
              </a:rPr>
              <a:t> time </a:t>
            </a:r>
            <a:r>
              <a:rPr lang="el-GR" dirty="0">
                <a:sym typeface="Symbol"/>
              </a:rPr>
              <a:t>0.4 μ</a:t>
            </a:r>
            <a:r>
              <a:rPr lang="fr-FR" dirty="0">
                <a:sym typeface="Symbol"/>
              </a:rPr>
              <a:t>s pour le C, 0.2 </a:t>
            </a:r>
            <a:r>
              <a:rPr lang="el-GR" dirty="0">
                <a:sym typeface="Symbol"/>
              </a:rPr>
              <a:t>μ</a:t>
            </a:r>
            <a:r>
              <a:rPr lang="fr-FR" dirty="0">
                <a:sym typeface="Symbol"/>
              </a:rPr>
              <a:t>s pour le </a:t>
            </a:r>
            <a:r>
              <a:rPr lang="fr-FR" dirty="0" smtClean="0">
                <a:sym typeface="Symbol"/>
              </a:rPr>
              <a:t>Pt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241" y="4358914"/>
            <a:ext cx="3379460" cy="201684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02" r="15789"/>
          <a:stretch/>
        </p:blipFill>
        <p:spPr>
          <a:xfrm>
            <a:off x="7800975" y="104775"/>
            <a:ext cx="1257299" cy="191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2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/>
          </p:cNvSpPr>
          <p:nvPr/>
        </p:nvSpPr>
        <p:spPr>
          <a:xfrm>
            <a:off x="0" y="29501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520"/>
            <a:r>
              <a:rPr lang="fr-FR" sz="3200" spc="-82" dirty="0"/>
              <a:t>Gestion de la </a:t>
            </a:r>
            <a:r>
              <a:rPr lang="fr-FR" sz="3200" spc="-82" dirty="0" smtClean="0"/>
              <a:t>« </a:t>
            </a:r>
            <a:r>
              <a:rPr lang="fr-FR" sz="3200" spc="-82" dirty="0" err="1" smtClean="0"/>
              <a:t>redéposition</a:t>
            </a:r>
            <a:r>
              <a:rPr lang="fr-FR" sz="3200" spc="-82" dirty="0" smtClean="0"/>
              <a:t> » : </a:t>
            </a:r>
            <a:r>
              <a:rPr lang="fr-FR" sz="3200" spc="-82" dirty="0"/>
              <a:t>stratégie de </a:t>
            </a:r>
            <a:r>
              <a:rPr lang="fr-FR" sz="3200" spc="-82" dirty="0" smtClean="0"/>
              <a:t>balayage</a:t>
            </a:r>
            <a:endParaRPr lang="fr-FR" sz="3200" spc="-82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22168"/>
            <a:ext cx="6696478" cy="4283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757918" y="1310759"/>
            <a:ext cx="2596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« single </a:t>
            </a:r>
            <a:r>
              <a:rPr lang="fr-FR" dirty="0" err="1" smtClean="0"/>
              <a:t>pass</a:t>
            </a:r>
            <a:r>
              <a:rPr lang="fr-FR" dirty="0" smtClean="0"/>
              <a:t> » serpentine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490843" y="1310759"/>
            <a:ext cx="2543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« multi </a:t>
            </a:r>
            <a:r>
              <a:rPr lang="fr-FR" dirty="0" err="1" smtClean="0"/>
              <a:t>pass</a:t>
            </a:r>
            <a:r>
              <a:rPr lang="fr-FR" dirty="0" smtClean="0"/>
              <a:t> » serpentine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171575" y="3895725"/>
            <a:ext cx="43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>
                    <a:lumMod val="95000"/>
                  </a:schemeClr>
                </a:solidFill>
              </a:rPr>
              <a:t>Si</a:t>
            </a:r>
            <a:endParaRPr lang="fr-FR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25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26"/>
          <p:cNvSpPr txBox="1"/>
          <p:nvPr/>
        </p:nvSpPr>
        <p:spPr>
          <a:xfrm>
            <a:off x="0" y="11430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 algn="ctr"/>
            <a:r>
              <a:rPr lang="fr-FR" sz="3200" spc="-5" dirty="0" smtClean="0">
                <a:cs typeface="Arial"/>
              </a:rPr>
              <a:t>Configuration MEB et FIB</a:t>
            </a:r>
            <a:endParaRPr sz="3200" dirty="0">
              <a:cs typeface="Arial"/>
            </a:endParaRPr>
          </a:p>
        </p:txBody>
      </p:sp>
      <p:sp>
        <p:nvSpPr>
          <p:cNvPr id="7" name="object 3"/>
          <p:cNvSpPr/>
          <p:nvPr/>
        </p:nvSpPr>
        <p:spPr>
          <a:xfrm>
            <a:off x="270760" y="2390081"/>
            <a:ext cx="5283758" cy="2909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angle 61"/>
          <p:cNvSpPr>
            <a:spLocks noChangeArrowheads="1"/>
          </p:cNvSpPr>
          <p:nvPr/>
        </p:nvSpPr>
        <p:spPr bwMode="auto">
          <a:xfrm>
            <a:off x="169225" y="720962"/>
            <a:ext cx="855603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altLang="fr-FR" sz="1800" dirty="0">
                <a:latin typeface="+mn-lt"/>
                <a:sym typeface="Wingdings" pitchFamily="2" charset="2"/>
              </a:rPr>
              <a:t>• </a:t>
            </a:r>
            <a:r>
              <a:rPr lang="fr-FR" altLang="fr-FR" sz="1800" dirty="0" smtClean="0">
                <a:latin typeface="+mn-lt"/>
                <a:sym typeface="Wingdings" pitchFamily="2" charset="2"/>
              </a:rPr>
              <a:t>Surface échantillon généralement perpendiculaire au faisceau FIB (pas nécessaire)</a:t>
            </a:r>
          </a:p>
          <a:p>
            <a:r>
              <a:rPr lang="fr-FR" altLang="fr-FR" sz="1800" dirty="0" smtClean="0">
                <a:latin typeface="+mn-lt"/>
                <a:sym typeface="Wingdings" pitchFamily="2" charset="2"/>
              </a:rPr>
              <a:t>• Zone d’intérêt au point de coïncidence des faisceaux FIB et MEB (si usinage « live »)</a:t>
            </a:r>
          </a:p>
          <a:p>
            <a:r>
              <a:rPr lang="fr-FR" altLang="fr-FR" sz="1800" dirty="0" smtClean="0">
                <a:latin typeface="+mn-lt"/>
                <a:sym typeface="Wingdings" pitchFamily="2" charset="2"/>
              </a:rPr>
              <a:t>• Usinage « live » : Augmentation du courant de faisceau MEB pour compenser la génération de SE durant l’usinage FIB</a:t>
            </a:r>
          </a:p>
        </p:txBody>
      </p:sp>
      <p:pic>
        <p:nvPicPr>
          <p:cNvPr id="9" name="Picture 4" descr="1705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" t="6506" r="7024" b="16065"/>
          <a:stretch/>
        </p:blipFill>
        <p:spPr bwMode="auto">
          <a:xfrm>
            <a:off x="5852159" y="2051685"/>
            <a:ext cx="2819401" cy="183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1705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r="540" b="15032"/>
          <a:stretch/>
        </p:blipFill>
        <p:spPr bwMode="auto">
          <a:xfrm>
            <a:off x="5864543" y="4147186"/>
            <a:ext cx="2807017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12"/>
          <p:cNvCxnSpPr/>
          <p:nvPr/>
        </p:nvCxnSpPr>
        <p:spPr>
          <a:xfrm>
            <a:off x="5981700" y="4345305"/>
            <a:ext cx="48768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6469380" y="4147185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10 </a:t>
            </a:r>
            <a:r>
              <a:rPr lang="fr-FR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fr-FR" dirty="0" smtClean="0">
                <a:solidFill>
                  <a:schemeClr val="bg1"/>
                </a:solidFill>
              </a:rPr>
              <a:t>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917180" y="3545205"/>
            <a:ext cx="7136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SE - FIB</a:t>
            </a:r>
            <a:endParaRPr lang="fr-FR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7818120" y="5511165"/>
            <a:ext cx="82907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SE - MEB</a:t>
            </a:r>
            <a:endParaRPr lang="fr-FR" sz="1400" dirty="0"/>
          </a:p>
        </p:txBody>
      </p:sp>
      <p:sp>
        <p:nvSpPr>
          <p:cNvPr id="18" name="ZoneTexte 17"/>
          <p:cNvSpPr txBox="1"/>
          <p:nvPr/>
        </p:nvSpPr>
        <p:spPr>
          <a:xfrm>
            <a:off x="5843725" y="5864551"/>
            <a:ext cx="2867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Image MEB « déformée » en hauteur</a:t>
            </a:r>
          </a:p>
          <a:p>
            <a:r>
              <a:rPr lang="fr-FR" sz="1400" i="1" dirty="0" smtClean="0"/>
              <a:t>Utilisation d’un « tilt compensation »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290031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7" descr="intera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69" y="2941670"/>
            <a:ext cx="4928455" cy="313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61"/>
          <p:cNvSpPr>
            <a:spLocks noChangeArrowheads="1"/>
          </p:cNvSpPr>
          <p:nvPr/>
        </p:nvSpPr>
        <p:spPr bwMode="auto">
          <a:xfrm>
            <a:off x="46911" y="1009650"/>
            <a:ext cx="6106239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fr-FR" altLang="fr-FR" sz="1800" dirty="0">
                <a:latin typeface="+mj-lt"/>
                <a:sym typeface="Wingdings" pitchFamily="2" charset="2"/>
              </a:rPr>
              <a:t>• </a:t>
            </a:r>
            <a:r>
              <a:rPr lang="fr-FR" altLang="fr-FR" sz="1800" dirty="0" smtClean="0">
                <a:latin typeface="+mj-lt"/>
                <a:sym typeface="Wingdings" pitchFamily="2" charset="2"/>
              </a:rPr>
              <a:t>m</a:t>
            </a:r>
            <a:r>
              <a:rPr lang="fr-FR" altLang="fr-FR" sz="1800" baseline="-25000" dirty="0" smtClean="0">
                <a:latin typeface="+mj-lt"/>
                <a:sym typeface="Wingdings" pitchFamily="2" charset="2"/>
              </a:rPr>
              <a:t>1</a:t>
            </a:r>
            <a:r>
              <a:rPr lang="fr-FR" altLang="fr-FR" sz="1800" dirty="0" smtClean="0">
                <a:latin typeface="+mj-lt"/>
                <a:sym typeface="Wingdings" pitchFamily="2" charset="2"/>
              </a:rPr>
              <a:t> </a:t>
            </a:r>
            <a:r>
              <a:rPr lang="fr-FR" altLang="fr-FR" sz="1800" dirty="0" smtClean="0">
                <a:latin typeface="+mj-lt"/>
                <a:sym typeface="Symbol"/>
              </a:rPr>
              <a:t> m</a:t>
            </a:r>
            <a:r>
              <a:rPr lang="fr-FR" altLang="fr-FR" sz="1800" baseline="-25000" dirty="0" smtClean="0">
                <a:latin typeface="+mj-lt"/>
                <a:sym typeface="Symbol"/>
              </a:rPr>
              <a:t>2</a:t>
            </a:r>
            <a:r>
              <a:rPr lang="fr-FR" altLang="fr-FR" sz="1800" dirty="0" smtClean="0">
                <a:latin typeface="+mj-lt"/>
                <a:sym typeface="Symbol"/>
              </a:rPr>
              <a:t> , g</a:t>
            </a:r>
            <a:r>
              <a:rPr lang="fr-FR" altLang="fr-FR" sz="1800" dirty="0" smtClean="0">
                <a:latin typeface="+mj-lt"/>
                <a:sym typeface="Wingdings" pitchFamily="2" charset="2"/>
              </a:rPr>
              <a:t>amme d’énergie utilisé &lt; </a:t>
            </a:r>
            <a:r>
              <a:rPr lang="fr-FR" altLang="fr-FR" sz="1800" dirty="0">
                <a:latin typeface="+mj-lt"/>
                <a:sym typeface="Wingdings" pitchFamily="2" charset="2"/>
              </a:rPr>
              <a:t>30 </a:t>
            </a:r>
            <a:r>
              <a:rPr lang="fr-FR" altLang="fr-FR" sz="1800" dirty="0" smtClean="0">
                <a:latin typeface="+mj-lt"/>
                <a:sym typeface="Wingdings" pitchFamily="2" charset="2"/>
              </a:rPr>
              <a:t>kV,</a:t>
            </a:r>
          </a:p>
          <a:p>
            <a:pPr>
              <a:spcAft>
                <a:spcPts val="600"/>
              </a:spcAft>
            </a:pPr>
            <a:r>
              <a:rPr lang="fr-FR" altLang="fr-FR" sz="1800" dirty="0" smtClean="0">
                <a:latin typeface="+mj-lt"/>
                <a:sym typeface="Wingdings" pitchFamily="2" charset="2"/>
              </a:rPr>
              <a:t>• Régime </a:t>
            </a:r>
            <a:r>
              <a:rPr lang="fr-FR" altLang="fr-FR" sz="1800" dirty="0">
                <a:latin typeface="+mj-lt"/>
                <a:sym typeface="Wingdings" pitchFamily="2" charset="2"/>
              </a:rPr>
              <a:t>de </a:t>
            </a:r>
            <a:r>
              <a:rPr lang="fr-FR" altLang="fr-FR" sz="1800" dirty="0" smtClean="0">
                <a:latin typeface="+mj-lt"/>
                <a:sym typeface="Wingdings" pitchFamily="2" charset="2"/>
              </a:rPr>
              <a:t>cascades linéaires : énergie transférée aux atomes cibles élevée, engendrent eux-mêmes des sous-cascades.</a:t>
            </a:r>
            <a:endParaRPr lang="fr-FR" altLang="fr-FR" sz="1800" dirty="0">
              <a:latin typeface="+mj-lt"/>
              <a:sym typeface="Wingdings" pitchFamily="2" charset="2"/>
            </a:endParaRPr>
          </a:p>
        </p:txBody>
      </p:sp>
      <p:sp>
        <p:nvSpPr>
          <p:cNvPr id="12293" name="Text Box 68"/>
          <p:cNvSpPr txBox="1">
            <a:spLocks noChangeArrowheads="1"/>
          </p:cNvSpPr>
          <p:nvPr/>
        </p:nvSpPr>
        <p:spPr bwMode="auto">
          <a:xfrm>
            <a:off x="1941883" y="5602631"/>
            <a:ext cx="17970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 altLang="fr-FR" sz="1200" b="1"/>
              <a:t>Collision cascade</a:t>
            </a:r>
          </a:p>
        </p:txBody>
      </p:sp>
      <p:sp>
        <p:nvSpPr>
          <p:cNvPr id="7" name="object 2"/>
          <p:cNvSpPr txBox="1">
            <a:spLocks/>
          </p:cNvSpPr>
          <p:nvPr/>
        </p:nvSpPr>
        <p:spPr>
          <a:xfrm>
            <a:off x="1" y="105409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6690"/>
            <a:r>
              <a:rPr lang="fr-FR" sz="3200" spc="5" dirty="0" smtClean="0"/>
              <a:t>Interaction ion Gallium – matériau cible</a:t>
            </a:r>
            <a:endParaRPr lang="fr-FR" sz="3200" spc="-10" dirty="0"/>
          </a:p>
        </p:txBody>
      </p:sp>
      <p:sp>
        <p:nvSpPr>
          <p:cNvPr id="8" name="ZoneTexte 7"/>
          <p:cNvSpPr txBox="1"/>
          <p:nvPr/>
        </p:nvSpPr>
        <p:spPr>
          <a:xfrm>
            <a:off x="1409474" y="2644135"/>
            <a:ext cx="2122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0° - 30 kV - Ga+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09349" y="4368160"/>
            <a:ext cx="7136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70C0"/>
                </a:solidFill>
              </a:rPr>
              <a:t>Cible</a:t>
            </a:r>
            <a:endParaRPr lang="fr-FR" sz="2000" b="1" dirty="0">
              <a:solidFill>
                <a:srgbClr val="0070C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32592" y="3806185"/>
            <a:ext cx="66717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Vide</a:t>
            </a:r>
            <a:endParaRPr lang="fr-FR" sz="20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553" y="846192"/>
            <a:ext cx="2747255" cy="15487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Connecteur droit 5"/>
          <p:cNvCxnSpPr/>
          <p:nvPr/>
        </p:nvCxnSpPr>
        <p:spPr>
          <a:xfrm>
            <a:off x="5650283" y="4294531"/>
            <a:ext cx="313372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650306" y="5232710"/>
            <a:ext cx="68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Ga+</a:t>
            </a:r>
            <a:endParaRPr lang="fr-FR" sz="2400" b="1" dirty="0">
              <a:solidFill>
                <a:srgbClr val="FF0000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5281301" y="3520870"/>
            <a:ext cx="410198" cy="5127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61"/>
          <p:cNvSpPr>
            <a:spLocks noChangeArrowheads="1"/>
          </p:cNvSpPr>
          <p:nvPr/>
        </p:nvSpPr>
        <p:spPr bwMode="auto">
          <a:xfrm>
            <a:off x="5745534" y="3332506"/>
            <a:ext cx="30384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altLang="fr-FR" sz="1800" dirty="0" smtClean="0">
                <a:latin typeface="+mj-lt"/>
                <a:sym typeface="Wingdings" pitchFamily="2" charset="2"/>
              </a:rPr>
              <a:t>Emission de </a:t>
            </a:r>
            <a:r>
              <a:rPr lang="fr-FR" altLang="fr-FR" sz="1800" i="1" dirty="0" err="1" smtClean="0">
                <a:latin typeface="+mj-lt"/>
                <a:sym typeface="Wingdings" pitchFamily="2" charset="2"/>
              </a:rPr>
              <a:t>i</a:t>
            </a:r>
            <a:r>
              <a:rPr lang="fr-FR" altLang="fr-FR" sz="1800" dirty="0" err="1" smtClean="0">
                <a:latin typeface="+mj-lt"/>
                <a:sym typeface="Wingdings" pitchFamily="2" charset="2"/>
              </a:rPr>
              <a:t>SE</a:t>
            </a:r>
            <a:r>
              <a:rPr lang="fr-FR" altLang="fr-FR" sz="1800" dirty="0" smtClean="0">
                <a:latin typeface="+mj-lt"/>
                <a:sym typeface="Wingdings" pitchFamily="2" charset="2"/>
              </a:rPr>
              <a:t>, SI : imagerie avec détecteurs spécifiques</a:t>
            </a:r>
            <a:endParaRPr lang="fr-FR" altLang="fr-FR" sz="1800" dirty="0">
              <a:latin typeface="+mj-lt"/>
              <a:sym typeface="Wingdings" pitchFamily="2" charset="2"/>
            </a:endParaRPr>
          </a:p>
        </p:txBody>
      </p:sp>
      <p:cxnSp>
        <p:nvCxnSpPr>
          <p:cNvPr id="18" name="Connecteur droit avec flèche 17"/>
          <p:cNvCxnSpPr>
            <a:endCxn id="22" idx="1"/>
          </p:cNvCxnSpPr>
          <p:nvPr/>
        </p:nvCxnSpPr>
        <p:spPr>
          <a:xfrm>
            <a:off x="5272755" y="5127479"/>
            <a:ext cx="510879" cy="27204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61"/>
          <p:cNvSpPr>
            <a:spLocks noChangeArrowheads="1"/>
          </p:cNvSpPr>
          <p:nvPr/>
        </p:nvSpPr>
        <p:spPr bwMode="auto">
          <a:xfrm>
            <a:off x="5555034" y="3932581"/>
            <a:ext cx="30384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altLang="fr-FR" sz="180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Surface</a:t>
            </a:r>
            <a:endParaRPr lang="fr-FR" altLang="fr-FR" sz="1800" dirty="0">
              <a:solidFill>
                <a:srgbClr val="C00000"/>
              </a:solidFill>
              <a:latin typeface="+mj-lt"/>
              <a:sym typeface="Wingdings" pitchFamily="2" charset="2"/>
            </a:endParaRPr>
          </a:p>
        </p:txBody>
      </p:sp>
      <p:sp>
        <p:nvSpPr>
          <p:cNvPr id="22" name="Rectangle 61"/>
          <p:cNvSpPr>
            <a:spLocks noChangeArrowheads="1"/>
          </p:cNvSpPr>
          <p:nvPr/>
        </p:nvSpPr>
        <p:spPr bwMode="auto">
          <a:xfrm>
            <a:off x="5783634" y="4799356"/>
            <a:ext cx="303847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altLang="fr-FR" sz="1800" dirty="0" smtClean="0">
                <a:latin typeface="+mj-lt"/>
                <a:sym typeface="Wingdings" pitchFamily="2" charset="2"/>
              </a:rPr>
              <a:t>Implantation d’ions Gallium</a:t>
            </a:r>
          </a:p>
          <a:p>
            <a:r>
              <a:rPr lang="fr-FR" altLang="fr-FR" sz="1800" dirty="0" err="1" smtClean="0">
                <a:latin typeface="+mj-lt"/>
                <a:sym typeface="Wingdings" pitchFamily="2" charset="2"/>
              </a:rPr>
              <a:t>Amorphisation</a:t>
            </a:r>
            <a:endParaRPr lang="fr-FR" altLang="fr-FR" sz="1800" dirty="0">
              <a:latin typeface="+mj-lt"/>
              <a:sym typeface="Wingdings" pitchFamily="2" charset="2"/>
            </a:endParaRPr>
          </a:p>
          <a:p>
            <a:r>
              <a:rPr lang="fr-FR" altLang="fr-FR" sz="1800" dirty="0" smtClean="0">
                <a:latin typeface="+mj-lt"/>
                <a:sym typeface="Wingdings" pitchFamily="2" charset="2"/>
              </a:rPr>
              <a:t>Création de défauts</a:t>
            </a:r>
          </a:p>
          <a:p>
            <a:r>
              <a:rPr lang="fr-FR" altLang="fr-FR" sz="1800" dirty="0" smtClean="0">
                <a:latin typeface="+mj-lt"/>
                <a:sym typeface="Wingdings" pitchFamily="2" charset="2"/>
              </a:rPr>
              <a:t>Dissipation thermique</a:t>
            </a:r>
            <a:endParaRPr lang="fr-FR" altLang="fr-FR" sz="1800" dirty="0">
              <a:latin typeface="+mj-lt"/>
              <a:sym typeface="Wingdings" pitchFamily="2" charset="2"/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flipV="1">
            <a:off x="5264209" y="3094382"/>
            <a:ext cx="528949" cy="11883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61"/>
          <p:cNvSpPr>
            <a:spLocks noChangeArrowheads="1"/>
          </p:cNvSpPr>
          <p:nvPr/>
        </p:nvSpPr>
        <p:spPr bwMode="auto">
          <a:xfrm>
            <a:off x="5764584" y="2865781"/>
            <a:ext cx="30384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altLang="fr-FR" sz="1800" dirty="0" smtClean="0">
                <a:latin typeface="+mj-lt"/>
                <a:sym typeface="Wingdings" pitchFamily="2" charset="2"/>
              </a:rPr>
              <a:t>Pulvérisation d’atomes cibles </a:t>
            </a:r>
            <a:endParaRPr lang="fr-FR" altLang="fr-FR" sz="1800" dirty="0">
              <a:latin typeface="+mj-lt"/>
              <a:sym typeface="Wingdings" pitchFamily="2" charset="2"/>
            </a:endParaRPr>
          </a:p>
        </p:txBody>
      </p:sp>
      <p:sp>
        <p:nvSpPr>
          <p:cNvPr id="29" name="Parenthèse ouvrante 28"/>
          <p:cNvSpPr/>
          <p:nvPr/>
        </p:nvSpPr>
        <p:spPr>
          <a:xfrm flipH="1">
            <a:off x="5027536" y="4372334"/>
            <a:ext cx="142875" cy="1476000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Parenthèse ouvrante 31"/>
          <p:cNvSpPr/>
          <p:nvPr/>
        </p:nvSpPr>
        <p:spPr>
          <a:xfrm flipH="1">
            <a:off x="5027536" y="2714450"/>
            <a:ext cx="142875" cy="1476000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83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24" y="19050"/>
            <a:ext cx="2565967" cy="6315075"/>
          </a:xfrm>
          <a:prstGeom prst="rect">
            <a:avLst/>
          </a:prstGeom>
        </p:spPr>
      </p:pic>
      <p:sp>
        <p:nvSpPr>
          <p:cNvPr id="3" name="object 11"/>
          <p:cNvSpPr txBox="1"/>
          <p:nvPr/>
        </p:nvSpPr>
        <p:spPr>
          <a:xfrm>
            <a:off x="0" y="134071"/>
            <a:ext cx="66675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 algn="ctr"/>
            <a:r>
              <a:rPr lang="fr-FR" sz="3200" spc="-5" dirty="0" smtClean="0">
                <a:latin typeface="+mj-lt"/>
                <a:cs typeface="Arial"/>
              </a:rPr>
              <a:t>Applications FIB</a:t>
            </a:r>
            <a:endParaRPr sz="3200" dirty="0">
              <a:latin typeface="+mj-lt"/>
              <a:cs typeface="Arial"/>
            </a:endParaRPr>
          </a:p>
        </p:txBody>
      </p:sp>
      <p:sp>
        <p:nvSpPr>
          <p:cNvPr id="5" name="object 11"/>
          <p:cNvSpPr txBox="1"/>
          <p:nvPr/>
        </p:nvSpPr>
        <p:spPr>
          <a:xfrm>
            <a:off x="1255683" y="1181821"/>
            <a:ext cx="2173318" cy="3693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1520" algn="r"/>
            <a:r>
              <a:rPr lang="fr-FR" sz="2400" spc="-5" dirty="0" smtClean="0">
                <a:latin typeface="+mj-lt"/>
                <a:cs typeface="Arial"/>
              </a:rPr>
              <a:t>(a) Imagerie</a:t>
            </a:r>
            <a:endParaRPr sz="2400" dirty="0">
              <a:latin typeface="+mj-lt"/>
              <a:cs typeface="Arial"/>
            </a:endParaRPr>
          </a:p>
        </p:txBody>
      </p:sp>
      <p:sp>
        <p:nvSpPr>
          <p:cNvPr id="6" name="object 11"/>
          <p:cNvSpPr txBox="1"/>
          <p:nvPr/>
        </p:nvSpPr>
        <p:spPr>
          <a:xfrm>
            <a:off x="388908" y="2020021"/>
            <a:ext cx="2173318" cy="3693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lang="fr-FR" sz="2400" spc="-5" dirty="0" smtClean="0">
                <a:latin typeface="+mj-lt"/>
                <a:cs typeface="Arial"/>
              </a:rPr>
              <a:t>(b) Usinage</a:t>
            </a:r>
            <a:endParaRPr sz="2400" dirty="0">
              <a:latin typeface="+mj-lt"/>
              <a:cs typeface="Arial"/>
            </a:endParaRPr>
          </a:p>
        </p:txBody>
      </p:sp>
      <p:sp>
        <p:nvSpPr>
          <p:cNvPr id="7" name="object 11"/>
          <p:cNvSpPr txBox="1"/>
          <p:nvPr/>
        </p:nvSpPr>
        <p:spPr>
          <a:xfrm>
            <a:off x="38100" y="5506171"/>
            <a:ext cx="3819526" cy="73866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1520" algn="r"/>
            <a:r>
              <a:rPr lang="fr-FR" sz="2400" spc="-5" dirty="0">
                <a:cs typeface="Arial"/>
              </a:rPr>
              <a:t>(c) </a:t>
            </a:r>
            <a:r>
              <a:rPr lang="fr-FR" sz="2400" spc="-5" dirty="0" smtClean="0">
                <a:latin typeface="+mj-lt"/>
                <a:cs typeface="Arial"/>
              </a:rPr>
              <a:t>FIB + Gaz = dépôt </a:t>
            </a:r>
          </a:p>
          <a:p>
            <a:pPr marL="11520" algn="r"/>
            <a:r>
              <a:rPr lang="fr-FR" sz="2400" spc="-5" dirty="0" smtClean="0">
                <a:latin typeface="+mj-lt"/>
                <a:cs typeface="Arial"/>
              </a:rPr>
              <a:t>ou usinage sélectif</a:t>
            </a:r>
            <a:endParaRPr sz="2400" dirty="0">
              <a:latin typeface="+mj-lt"/>
              <a:cs typeface="Arial"/>
            </a:endParaRPr>
          </a:p>
        </p:txBody>
      </p:sp>
      <p:pic>
        <p:nvPicPr>
          <p:cNvPr id="9" name="Picture 1030" descr="086a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7" t="16046" r="6721" b="7168"/>
          <a:stretch/>
        </p:blipFill>
        <p:spPr bwMode="auto">
          <a:xfrm>
            <a:off x="4038600" y="3854949"/>
            <a:ext cx="2143125" cy="23839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4" b="11525"/>
          <a:stretch/>
        </p:blipFill>
        <p:spPr>
          <a:xfrm>
            <a:off x="3571875" y="942975"/>
            <a:ext cx="2635836" cy="2616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438400"/>
            <a:ext cx="2606675" cy="26066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3615864" y="3110170"/>
            <a:ext cx="36740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 smtClean="0"/>
              <a:t>SI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26681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7835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3200" spc="-82" dirty="0" err="1">
                <a:latin typeface="+mj-lt"/>
              </a:rPr>
              <a:t>Imagerie</a:t>
            </a:r>
            <a:r>
              <a:rPr sz="3200" spc="-82" dirty="0">
                <a:latin typeface="+mj-lt"/>
              </a:rPr>
              <a:t> </a:t>
            </a:r>
            <a:r>
              <a:rPr sz="3200" spc="-73" dirty="0" err="1" smtClean="0">
                <a:latin typeface="+mj-lt"/>
              </a:rPr>
              <a:t>en</a:t>
            </a:r>
            <a:r>
              <a:rPr sz="3200" spc="-73" dirty="0" smtClean="0">
                <a:latin typeface="+mj-lt"/>
              </a:rPr>
              <a:t> </a:t>
            </a:r>
            <a:r>
              <a:rPr sz="3200" spc="14" dirty="0" smtClean="0">
                <a:latin typeface="+mj-lt"/>
              </a:rPr>
              <a:t>FIB</a:t>
            </a:r>
            <a:r>
              <a:rPr lang="fr-FR" sz="3200" spc="14" dirty="0" smtClean="0">
                <a:latin typeface="+mj-lt"/>
              </a:rPr>
              <a:t> : faible courant (</a:t>
            </a:r>
            <a:r>
              <a:rPr lang="fr-FR" sz="3200" spc="14" dirty="0" err="1" smtClean="0">
                <a:latin typeface="+mj-lt"/>
              </a:rPr>
              <a:t>pA</a:t>
            </a:r>
            <a:r>
              <a:rPr lang="fr-FR" sz="3200" spc="14" dirty="0" smtClean="0">
                <a:latin typeface="+mj-lt"/>
              </a:rPr>
              <a:t>)</a:t>
            </a:r>
            <a:endParaRPr sz="3200" spc="14" dirty="0">
              <a:latin typeface="+mj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12896" y="2088249"/>
            <a:ext cx="2546270" cy="2044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30171" y="4134123"/>
            <a:ext cx="2528995" cy="2037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23262" y="2088248"/>
            <a:ext cx="2535905" cy="4083680"/>
          </a:xfrm>
          <a:custGeom>
            <a:avLst/>
            <a:gdLst/>
            <a:ahLst/>
            <a:cxnLst/>
            <a:rect l="l" t="t" r="r" b="b"/>
            <a:pathLst>
              <a:path w="2796540" h="4499610">
                <a:moveTo>
                  <a:pt x="1398269" y="4499609"/>
                </a:moveTo>
                <a:lnTo>
                  <a:pt x="0" y="4499609"/>
                </a:lnTo>
                <a:lnTo>
                  <a:pt x="0" y="0"/>
                </a:lnTo>
                <a:lnTo>
                  <a:pt x="2796539" y="0"/>
                </a:lnTo>
                <a:lnTo>
                  <a:pt x="2796539" y="4499609"/>
                </a:lnTo>
                <a:lnTo>
                  <a:pt x="1398269" y="4499609"/>
                </a:lnTo>
                <a:close/>
              </a:path>
            </a:pathLst>
          </a:custGeom>
          <a:ln w="35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23262" y="4132970"/>
            <a:ext cx="2535905" cy="1153"/>
          </a:xfrm>
          <a:custGeom>
            <a:avLst/>
            <a:gdLst/>
            <a:ahLst/>
            <a:cxnLst/>
            <a:rect l="l" t="t" r="r" b="b"/>
            <a:pathLst>
              <a:path w="2796540" h="1270">
                <a:moveTo>
                  <a:pt x="0" y="1270"/>
                </a:moveTo>
                <a:lnTo>
                  <a:pt x="2796539" y="0"/>
                </a:lnTo>
              </a:path>
            </a:pathLst>
          </a:custGeom>
          <a:ln w="35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68306" y="2124426"/>
            <a:ext cx="773900" cy="21544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1520" algn="ctr"/>
            <a:r>
              <a:rPr lang="fr-FR" sz="1400" spc="-14" dirty="0" smtClean="0">
                <a:latin typeface="+mj-lt"/>
                <a:cs typeface="Lucida Sans"/>
              </a:rPr>
              <a:t>SE - </a:t>
            </a:r>
            <a:r>
              <a:rPr sz="1400" spc="-14" dirty="0" smtClean="0">
                <a:latin typeface="+mj-lt"/>
                <a:cs typeface="Lucida Sans"/>
              </a:rPr>
              <a:t>M</a:t>
            </a:r>
            <a:r>
              <a:rPr sz="1400" spc="27" dirty="0" smtClean="0">
                <a:latin typeface="+mj-lt"/>
                <a:cs typeface="Lucida Sans"/>
              </a:rPr>
              <a:t>EB</a:t>
            </a:r>
            <a:endParaRPr sz="1400" dirty="0">
              <a:latin typeface="+mj-lt"/>
              <a:cs typeface="Lucida San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1652" y="2370575"/>
            <a:ext cx="5837648" cy="31120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+mj-l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4414" y="2415164"/>
            <a:ext cx="27984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1200" spc="36" dirty="0">
                <a:solidFill>
                  <a:srgbClr val="FF0000"/>
                </a:solidFill>
                <a:latin typeface="+mj-lt"/>
                <a:cs typeface="Lucida Sans"/>
              </a:rPr>
              <a:t>B</a:t>
            </a:r>
            <a:r>
              <a:rPr sz="1200" spc="5" dirty="0">
                <a:solidFill>
                  <a:srgbClr val="FF0000"/>
                </a:solidFill>
                <a:latin typeface="+mj-lt"/>
                <a:cs typeface="Lucida Sans"/>
              </a:rPr>
              <a:t>SE</a:t>
            </a:r>
            <a:endParaRPr sz="1200" dirty="0">
              <a:latin typeface="+mj-lt"/>
              <a:cs typeface="Lucida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08455" y="2530788"/>
            <a:ext cx="26602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1200" spc="5" dirty="0">
                <a:latin typeface="+mj-lt"/>
                <a:cs typeface="Lucida Sans"/>
              </a:rPr>
              <a:t>SE</a:t>
            </a:r>
            <a:r>
              <a:rPr sz="1200" spc="-77" dirty="0">
                <a:latin typeface="+mj-lt"/>
                <a:cs typeface="Lucida Sans"/>
              </a:rPr>
              <a:t>1</a:t>
            </a:r>
            <a:endParaRPr sz="1200">
              <a:latin typeface="+mj-lt"/>
              <a:cs typeface="Lucida San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99669" y="2550599"/>
            <a:ext cx="26602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1200" spc="5" dirty="0">
                <a:latin typeface="+mj-lt"/>
                <a:cs typeface="Lucida Sans"/>
              </a:rPr>
              <a:t>SE</a:t>
            </a:r>
            <a:r>
              <a:rPr sz="1200" spc="-77" dirty="0">
                <a:latin typeface="+mj-lt"/>
                <a:cs typeface="Lucida Sans"/>
              </a:rPr>
              <a:t>2</a:t>
            </a:r>
            <a:endParaRPr sz="1200" dirty="0">
              <a:latin typeface="+mj-lt"/>
              <a:cs typeface="Lucida San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443016" y="3064444"/>
            <a:ext cx="489446" cy="0"/>
          </a:xfrm>
          <a:custGeom>
            <a:avLst/>
            <a:gdLst/>
            <a:ahLst/>
            <a:cxnLst/>
            <a:rect l="l" t="t" r="r" b="b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986873" y="2942247"/>
            <a:ext cx="41401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 algn="ctr"/>
            <a:r>
              <a:rPr sz="1400" spc="-82" dirty="0">
                <a:latin typeface="+mj-lt"/>
                <a:cs typeface="Lucida Sans"/>
              </a:rPr>
              <a:t>30</a:t>
            </a:r>
            <a:r>
              <a:rPr sz="1400" spc="-172" dirty="0">
                <a:latin typeface="+mj-lt"/>
                <a:cs typeface="Lucida Sans"/>
              </a:rPr>
              <a:t> </a:t>
            </a:r>
            <a:r>
              <a:rPr sz="1400" spc="-100" dirty="0">
                <a:latin typeface="+mj-lt"/>
                <a:cs typeface="Lucida Sans"/>
              </a:rPr>
              <a:t>nm</a:t>
            </a:r>
            <a:endParaRPr sz="1400" dirty="0">
              <a:latin typeface="+mj-lt"/>
              <a:cs typeface="Lucida San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002922" y="3878311"/>
            <a:ext cx="1565075" cy="928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842778" y="4109985"/>
            <a:ext cx="588487" cy="1734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1100" b="1" spc="-32" dirty="0">
                <a:latin typeface="+mj-lt"/>
                <a:cs typeface="Lucida Sans"/>
              </a:rPr>
              <a:t>SE1+SE2</a:t>
            </a:r>
            <a:endParaRPr sz="1100">
              <a:latin typeface="+mj-lt"/>
              <a:cs typeface="Lucida San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63531" y="4468316"/>
            <a:ext cx="1512100" cy="9693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73131" y="4981226"/>
            <a:ext cx="266028" cy="1734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1100" b="1" spc="5" dirty="0">
                <a:latin typeface="+mj-lt"/>
                <a:cs typeface="Lucida Sans"/>
              </a:rPr>
              <a:t>SE</a:t>
            </a:r>
            <a:r>
              <a:rPr sz="1100" b="1" spc="-77" dirty="0">
                <a:latin typeface="+mj-lt"/>
                <a:cs typeface="Lucida Sans"/>
              </a:rPr>
              <a:t>2</a:t>
            </a:r>
            <a:endParaRPr sz="1100">
              <a:latin typeface="+mj-lt"/>
              <a:cs typeface="Lucida San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01155" y="4653886"/>
            <a:ext cx="266028" cy="1734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1100" b="1" spc="5" dirty="0">
                <a:latin typeface="+mj-lt"/>
                <a:cs typeface="Lucida Sans"/>
              </a:rPr>
              <a:t>SE</a:t>
            </a:r>
            <a:r>
              <a:rPr sz="1100" b="1" spc="-77" dirty="0">
                <a:latin typeface="+mj-lt"/>
                <a:cs typeface="Lucida Sans"/>
              </a:rPr>
              <a:t>1</a:t>
            </a:r>
            <a:endParaRPr sz="1100">
              <a:latin typeface="+mj-lt"/>
              <a:cs typeface="Lucida Sans"/>
            </a:endParaRPr>
          </a:p>
        </p:txBody>
      </p:sp>
      <p:cxnSp>
        <p:nvCxnSpPr>
          <p:cNvPr id="44" name="Connecteur droit avec flèche 43"/>
          <p:cNvCxnSpPr/>
          <p:nvPr/>
        </p:nvCxnSpPr>
        <p:spPr>
          <a:xfrm>
            <a:off x="1860550" y="2287010"/>
            <a:ext cx="0" cy="603250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>
            <a:off x="4940300" y="2287010"/>
            <a:ext cx="0" cy="60325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1666594" y="1899119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92D050"/>
                </a:solidFill>
              </a:rPr>
              <a:t>e</a:t>
            </a:r>
            <a:r>
              <a:rPr lang="fr-FR" sz="2400" b="1" dirty="0" smtClean="0">
                <a:solidFill>
                  <a:srgbClr val="92D050"/>
                </a:solidFill>
              </a:rPr>
              <a:t>-</a:t>
            </a:r>
            <a:endParaRPr lang="fr-FR" sz="2400" b="1" dirty="0">
              <a:solidFill>
                <a:srgbClr val="92D050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4622961" y="1916210"/>
            <a:ext cx="68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Ga+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2302" y="663792"/>
            <a:ext cx="86717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• </a:t>
            </a:r>
            <a:r>
              <a:rPr lang="fr-FR" dirty="0" smtClean="0"/>
              <a:t>SE : même détecteur imagerie MEB (</a:t>
            </a:r>
            <a:r>
              <a:rPr lang="fr-FR" dirty="0" err="1" smtClean="0"/>
              <a:t>iSE</a:t>
            </a:r>
            <a:r>
              <a:rPr lang="fr-FR" dirty="0" smtClean="0"/>
              <a:t>)</a:t>
            </a:r>
          </a:p>
          <a:p>
            <a:r>
              <a:rPr lang="fr-FR" dirty="0" smtClean="0"/>
              <a:t>• SI : accélérés par grille </a:t>
            </a:r>
            <a:r>
              <a:rPr lang="fr-FR" dirty="0"/>
              <a:t>détecteur </a:t>
            </a:r>
            <a:r>
              <a:rPr lang="fr-FR" dirty="0" smtClean="0"/>
              <a:t>polarisée </a:t>
            </a:r>
            <a:r>
              <a:rPr lang="fr-FR" dirty="0" smtClean="0"/>
              <a:t>négativement, conversion e</a:t>
            </a:r>
            <a:r>
              <a:rPr lang="fr-FR" baseline="30000" dirty="0" smtClean="0"/>
              <a:t>-</a:t>
            </a:r>
            <a:r>
              <a:rPr lang="fr-FR" dirty="0" smtClean="0"/>
              <a:t> (MCP)</a:t>
            </a:r>
          </a:p>
          <a:p>
            <a:r>
              <a:rPr lang="fr-FR" dirty="0" smtClean="0">
                <a:latin typeface="Calibri"/>
              </a:rPr>
              <a:t>• </a:t>
            </a:r>
            <a:r>
              <a:rPr lang="fr-FR" dirty="0" smtClean="0"/>
              <a:t>Meilleure </a:t>
            </a:r>
            <a:r>
              <a:rPr lang="fr-FR" dirty="0"/>
              <a:t>sensibilité à la </a:t>
            </a:r>
            <a:r>
              <a:rPr lang="fr-FR" dirty="0" smtClean="0"/>
              <a:t>surface</a:t>
            </a:r>
          </a:p>
          <a:p>
            <a:r>
              <a:rPr lang="fr-FR" dirty="0"/>
              <a:t>• Résolution spatiale </a:t>
            </a:r>
            <a:r>
              <a:rPr lang="fr-FR" dirty="0">
                <a:sym typeface="Symbol"/>
              </a:rPr>
              <a:t> </a:t>
            </a:r>
            <a:r>
              <a:rPr lang="fr-FR" dirty="0" smtClean="0"/>
              <a:t>2.5 </a:t>
            </a:r>
            <a:r>
              <a:rPr lang="fr-FR" dirty="0"/>
              <a:t>nm (30kV – 1pA)… </a:t>
            </a:r>
            <a:r>
              <a:rPr lang="fr-FR" u="sng" dirty="0"/>
              <a:t>limitée par l’abrasion </a:t>
            </a:r>
            <a:r>
              <a:rPr lang="fr-FR" u="sng" dirty="0" smtClean="0"/>
              <a:t>ionique</a:t>
            </a:r>
            <a:endParaRPr lang="fr-FR" u="sng" dirty="0"/>
          </a:p>
        </p:txBody>
      </p:sp>
      <p:cxnSp>
        <p:nvCxnSpPr>
          <p:cNvPr id="53" name="Connecteur droit 52"/>
          <p:cNvCxnSpPr/>
          <p:nvPr/>
        </p:nvCxnSpPr>
        <p:spPr>
          <a:xfrm>
            <a:off x="3733800" y="3494221"/>
            <a:ext cx="0" cy="21145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 rot="16200000" flipV="1">
            <a:off x="2673350" y="4541971"/>
            <a:ext cx="0" cy="21145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3238534" y="5641753"/>
            <a:ext cx="51097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11520">
              <a:spcBef>
                <a:spcPts val="980"/>
              </a:spcBef>
            </a:pPr>
            <a:r>
              <a:rPr lang="fr-FR" sz="1400" spc="-77" dirty="0">
                <a:cs typeface="Lucida Sans"/>
              </a:rPr>
              <a:t>8</a:t>
            </a:r>
            <a:r>
              <a:rPr lang="fr-FR" sz="1400" spc="-181" dirty="0">
                <a:cs typeface="Lucida Sans"/>
              </a:rPr>
              <a:t> </a:t>
            </a:r>
            <a:r>
              <a:rPr lang="fr-FR" sz="1400" spc="-100" dirty="0">
                <a:cs typeface="Lucida Sans"/>
              </a:rPr>
              <a:t>µm</a:t>
            </a:r>
            <a:endParaRPr lang="fr-FR" sz="1400" dirty="0">
              <a:cs typeface="Lucida San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96459" y="5939851"/>
            <a:ext cx="58519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/>
              <a:t>Trajectoires des électrons et des ions Ga</a:t>
            </a:r>
            <a:r>
              <a:rPr lang="fr-FR" sz="1600" b="1" baseline="30000" dirty="0"/>
              <a:t>+</a:t>
            </a:r>
            <a:r>
              <a:rPr lang="fr-FR" sz="1600" b="1" dirty="0"/>
              <a:t>  accélérés à </a:t>
            </a:r>
            <a:r>
              <a:rPr lang="fr-FR" sz="1600" b="1" dirty="0" smtClean="0"/>
              <a:t>30kV dans Si</a:t>
            </a:r>
            <a:endParaRPr lang="fr-FR" sz="1600" b="1" dirty="0"/>
          </a:p>
        </p:txBody>
      </p:sp>
      <p:sp>
        <p:nvSpPr>
          <p:cNvPr id="56" name="ZoneTexte 55"/>
          <p:cNvSpPr txBox="1"/>
          <p:nvPr/>
        </p:nvSpPr>
        <p:spPr>
          <a:xfrm>
            <a:off x="2647506" y="5087063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smtClean="0"/>
              <a:t>CASINO</a:t>
            </a:r>
            <a:endParaRPr lang="fr-FR" i="1" dirty="0"/>
          </a:p>
        </p:txBody>
      </p:sp>
      <p:sp>
        <p:nvSpPr>
          <p:cNvPr id="57" name="ZoneTexte 56"/>
          <p:cNvSpPr txBox="1"/>
          <p:nvPr/>
        </p:nvSpPr>
        <p:spPr>
          <a:xfrm>
            <a:off x="5288118" y="5087063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smtClean="0"/>
              <a:t>SRIM</a:t>
            </a:r>
            <a:endParaRPr lang="fr-FR" i="1" dirty="0"/>
          </a:p>
        </p:txBody>
      </p:sp>
      <p:sp>
        <p:nvSpPr>
          <p:cNvPr id="58" name="object 10"/>
          <p:cNvSpPr txBox="1"/>
          <p:nvPr/>
        </p:nvSpPr>
        <p:spPr>
          <a:xfrm>
            <a:off x="6468306" y="4201054"/>
            <a:ext cx="773900" cy="21544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1520" algn="ctr"/>
            <a:r>
              <a:rPr lang="fr-FR" sz="1400" spc="-14" dirty="0" smtClean="0">
                <a:latin typeface="+mj-lt"/>
                <a:cs typeface="Lucida Sans"/>
              </a:rPr>
              <a:t>SE - FI</a:t>
            </a:r>
            <a:r>
              <a:rPr sz="1400" spc="27" dirty="0" smtClean="0">
                <a:latin typeface="+mj-lt"/>
                <a:cs typeface="Lucida Sans"/>
              </a:rPr>
              <a:t>B</a:t>
            </a:r>
            <a:endParaRPr sz="1400" dirty="0">
              <a:latin typeface="+mj-lt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73049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9" y="1924051"/>
            <a:ext cx="3356507" cy="29336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66775" y="5083682"/>
            <a:ext cx="2847975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lang="fr-FR" sz="2000" dirty="0" smtClean="0">
                <a:latin typeface="Calibri"/>
                <a:cs typeface="Calibri"/>
              </a:rPr>
              <a:t>Point de coïncidence</a:t>
            </a:r>
          </a:p>
          <a:p>
            <a:pPr marL="12700" marR="5080" algn="ctr">
              <a:lnSpc>
                <a:spcPct val="100000"/>
              </a:lnSpc>
            </a:pPr>
            <a:r>
              <a:rPr lang="fr-FR" sz="2000" dirty="0" smtClean="0">
                <a:latin typeface="Calibri"/>
                <a:cs typeface="Calibri"/>
              </a:rPr>
              <a:t>des faisceaux MEB et FIB</a:t>
            </a:r>
          </a:p>
          <a:p>
            <a:pPr marL="12700" marR="5080" algn="ctr">
              <a:lnSpc>
                <a:spcPct val="100000"/>
              </a:lnSpc>
            </a:pPr>
            <a:r>
              <a:rPr sz="2000" dirty="0" smtClean="0">
                <a:latin typeface="Calibri"/>
                <a:cs typeface="Calibri"/>
              </a:rPr>
              <a:t>WD</a:t>
            </a:r>
            <a:r>
              <a:rPr lang="fr-FR" sz="2000" dirty="0" smtClean="0">
                <a:latin typeface="Calibri"/>
                <a:cs typeface="Calibri"/>
              </a:rPr>
              <a:t> (MEB)</a:t>
            </a:r>
            <a:r>
              <a:rPr sz="2000" dirty="0" smtClean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= 5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mm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976639" y="3571862"/>
            <a:ext cx="81431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fr-FR" sz="1800" dirty="0" smtClean="0">
                <a:latin typeface="Calibri"/>
                <a:cs typeface="Calibri"/>
              </a:rPr>
              <a:t>tilt </a:t>
            </a:r>
            <a:r>
              <a:rPr sz="1800" dirty="0" smtClean="0">
                <a:latin typeface="Calibri"/>
                <a:cs typeface="Calibri"/>
              </a:rPr>
              <a:t>54°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95678" y="4245482"/>
            <a:ext cx="160947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fr-FR" sz="1800" dirty="0" smtClean="0">
                <a:latin typeface="Calibri"/>
                <a:cs typeface="Calibri"/>
              </a:rPr>
              <a:t>Platine</a:t>
            </a:r>
          </a:p>
          <a:p>
            <a:pPr marL="12700" algn="ctr">
              <a:lnSpc>
                <a:spcPct val="100000"/>
              </a:lnSpc>
            </a:pPr>
            <a:r>
              <a:rPr lang="fr-FR" sz="1800" dirty="0" smtClean="0">
                <a:latin typeface="Calibri"/>
                <a:cs typeface="Calibri"/>
              </a:rPr>
              <a:t>motorisée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8377" y="1133855"/>
            <a:ext cx="2609597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</a:pPr>
            <a:r>
              <a:rPr lang="fr-FR" sz="1800" spc="-105" dirty="0" smtClean="0">
                <a:latin typeface="Calibri"/>
                <a:cs typeface="Calibri"/>
              </a:rPr>
              <a:t>Système d’</a:t>
            </a:r>
            <a:r>
              <a:rPr sz="1800" dirty="0" smtClean="0">
                <a:latin typeface="Calibri"/>
                <a:cs typeface="Calibri"/>
              </a:rPr>
              <a:t>injection</a:t>
            </a:r>
            <a:r>
              <a:rPr lang="fr-FR" sz="1800" dirty="0" smtClean="0">
                <a:latin typeface="Calibri"/>
                <a:cs typeface="Calibri"/>
              </a:rPr>
              <a:t> de gaz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57576" y="2128646"/>
            <a:ext cx="256692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 err="1" smtClean="0">
                <a:latin typeface="Calibri"/>
                <a:cs typeface="Calibri"/>
              </a:rPr>
              <a:t>micromanipulat</a:t>
            </a:r>
            <a:r>
              <a:rPr lang="fr-FR" sz="1800" dirty="0" err="1" smtClean="0">
                <a:latin typeface="Calibri"/>
                <a:cs typeface="Calibri"/>
              </a:rPr>
              <a:t>eur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8" name="object 11"/>
          <p:cNvSpPr txBox="1"/>
          <p:nvPr/>
        </p:nvSpPr>
        <p:spPr>
          <a:xfrm>
            <a:off x="0" y="157750"/>
            <a:ext cx="914399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 algn="ctr"/>
            <a:r>
              <a:rPr lang="fr-FR" sz="3600" b="1" spc="-5" dirty="0" smtClean="0">
                <a:latin typeface="+mj-lt"/>
                <a:cs typeface="Arial"/>
              </a:rPr>
              <a:t>Le MEB-</a:t>
            </a:r>
            <a:r>
              <a:rPr sz="3600" b="1" spc="-5" dirty="0" smtClean="0">
                <a:latin typeface="+mj-lt"/>
                <a:cs typeface="Arial"/>
              </a:rPr>
              <a:t>FIB</a:t>
            </a:r>
            <a:r>
              <a:rPr sz="3600" spc="-5" dirty="0" smtClean="0">
                <a:latin typeface="+mj-lt"/>
                <a:cs typeface="Arial"/>
              </a:rPr>
              <a:t> </a:t>
            </a:r>
            <a:r>
              <a:rPr lang="fr-FR" sz="3600" spc="-5" dirty="0" smtClean="0">
                <a:latin typeface="+mj-lt"/>
                <a:cs typeface="Arial"/>
              </a:rPr>
              <a:t>un micro-laboratoire</a:t>
            </a:r>
            <a:endParaRPr sz="3600" dirty="0">
              <a:latin typeface="+mj-lt"/>
              <a:cs typeface="Arial"/>
            </a:endParaRPr>
          </a:p>
        </p:txBody>
      </p:sp>
      <p:pic>
        <p:nvPicPr>
          <p:cNvPr id="1026" name="Picture 2" descr="D:\Documents\Desktop\out\P10604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18669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1609725" y="1485900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Colonne </a:t>
            </a:r>
            <a:r>
              <a:rPr lang="fr-FR" dirty="0" smtClean="0">
                <a:solidFill>
                  <a:srgbClr val="C00000"/>
                </a:solidFill>
              </a:rPr>
              <a:t>MEB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0" y="2124075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Colonne </a:t>
            </a:r>
            <a:r>
              <a:rPr lang="fr-FR" dirty="0" smtClean="0">
                <a:solidFill>
                  <a:srgbClr val="C00000"/>
                </a:solidFill>
              </a:rPr>
              <a:t>FIB</a:t>
            </a:r>
            <a:endParaRPr lang="fr-FR" dirty="0">
              <a:solidFill>
                <a:srgbClr val="C00000"/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1209675" y="1485900"/>
            <a:ext cx="304800" cy="109537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2505075" y="2486025"/>
            <a:ext cx="1019175" cy="9144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>
            <a:off x="2476502" y="3790950"/>
            <a:ext cx="447673" cy="14287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bject 12"/>
          <p:cNvSpPr txBox="1"/>
          <p:nvPr/>
        </p:nvSpPr>
        <p:spPr>
          <a:xfrm>
            <a:off x="4181727" y="5201030"/>
            <a:ext cx="423837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</a:pPr>
            <a:r>
              <a:rPr lang="fr-FR" sz="1800" spc="-105" dirty="0" smtClean="0">
                <a:latin typeface="Calibri"/>
                <a:cs typeface="Calibri"/>
              </a:rPr>
              <a:t>Système d’</a:t>
            </a:r>
            <a:r>
              <a:rPr sz="1800" dirty="0" smtClean="0">
                <a:latin typeface="Calibri"/>
                <a:cs typeface="Calibri"/>
              </a:rPr>
              <a:t>injection</a:t>
            </a:r>
            <a:r>
              <a:rPr lang="fr-FR" sz="1800" dirty="0" smtClean="0">
                <a:latin typeface="Calibri"/>
                <a:cs typeface="Calibri"/>
              </a:rPr>
              <a:t> de gaz</a:t>
            </a:r>
          </a:p>
          <a:p>
            <a:pPr marL="12700" marR="5080" indent="-635">
              <a:lnSpc>
                <a:spcPct val="100000"/>
              </a:lnSpc>
            </a:pPr>
            <a:r>
              <a:rPr lang="fr-FR" sz="1800" dirty="0" err="1" smtClean="0">
                <a:latin typeface="Calibri"/>
                <a:cs typeface="Calibri"/>
              </a:rPr>
              <a:t>monoGIS</a:t>
            </a:r>
            <a:r>
              <a:rPr lang="fr-FR" sz="1800" dirty="0" smtClean="0">
                <a:latin typeface="Calibri"/>
                <a:cs typeface="Calibri"/>
              </a:rPr>
              <a:t> (Pt) Orsay </a:t>
            </a:r>
            <a:r>
              <a:rPr lang="fr-FR" sz="1800" dirty="0" err="1" smtClean="0">
                <a:latin typeface="Calibri"/>
                <a:cs typeface="Calibri"/>
              </a:rPr>
              <a:t>Physics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991350" y="2581275"/>
            <a:ext cx="14510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Colonne </a:t>
            </a:r>
            <a:r>
              <a:rPr lang="fr-FR" dirty="0" smtClean="0">
                <a:solidFill>
                  <a:srgbClr val="C00000"/>
                </a:solidFill>
              </a:rPr>
              <a:t>MEB</a:t>
            </a:r>
            <a:endParaRPr lang="fr-FR" dirty="0">
              <a:solidFill>
                <a:srgbClr val="C00000"/>
              </a:solidFill>
            </a:endParaRPr>
          </a:p>
        </p:txBody>
      </p:sp>
      <p:cxnSp>
        <p:nvCxnSpPr>
          <p:cNvPr id="35" name="Connecteur droit avec flèche 34"/>
          <p:cNvCxnSpPr/>
          <p:nvPr/>
        </p:nvCxnSpPr>
        <p:spPr>
          <a:xfrm flipV="1">
            <a:off x="5362575" y="4044950"/>
            <a:ext cx="1330325" cy="112712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bject 15"/>
          <p:cNvSpPr txBox="1"/>
          <p:nvPr/>
        </p:nvSpPr>
        <p:spPr>
          <a:xfrm>
            <a:off x="5443601" y="861821"/>
            <a:ext cx="256692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fr-FR" sz="1800" dirty="0" smtClean="0">
                <a:latin typeface="Calibri"/>
                <a:cs typeface="Calibri"/>
              </a:rPr>
              <a:t>M</a:t>
            </a:r>
            <a:r>
              <a:rPr sz="1800" dirty="0" err="1" smtClean="0">
                <a:latin typeface="Calibri"/>
                <a:cs typeface="Calibri"/>
              </a:rPr>
              <a:t>icromanipulat</a:t>
            </a:r>
            <a:r>
              <a:rPr lang="fr-FR" sz="1800" dirty="0" err="1" smtClean="0">
                <a:latin typeface="Calibri"/>
                <a:cs typeface="Calibri"/>
              </a:rPr>
              <a:t>eur</a:t>
            </a:r>
            <a:r>
              <a:rPr lang="fr-FR" sz="1800" dirty="0" smtClean="0">
                <a:latin typeface="Calibri"/>
                <a:cs typeface="Calibri"/>
              </a:rPr>
              <a:t> </a:t>
            </a:r>
            <a:r>
              <a:rPr lang="fr-FR" sz="1800" u="sng" dirty="0" smtClean="0">
                <a:latin typeface="Calibri"/>
                <a:cs typeface="Calibri"/>
              </a:rPr>
              <a:t>OP400</a:t>
            </a:r>
          </a:p>
          <a:p>
            <a:pPr marL="12700">
              <a:lnSpc>
                <a:spcPct val="100000"/>
              </a:lnSpc>
            </a:pPr>
            <a:r>
              <a:rPr lang="fr-FR" dirty="0" smtClean="0">
                <a:latin typeface="Calibri"/>
                <a:cs typeface="Calibri"/>
              </a:rPr>
              <a:t>et </a:t>
            </a:r>
            <a:r>
              <a:rPr lang="fr-FR" dirty="0" err="1" smtClean="0">
                <a:latin typeface="Calibri"/>
                <a:cs typeface="Calibri"/>
              </a:rPr>
              <a:t>Kleindiek</a:t>
            </a:r>
            <a:r>
              <a:rPr lang="fr-FR" dirty="0" smtClean="0">
                <a:latin typeface="Calibri"/>
                <a:cs typeface="Calibri"/>
              </a:rPr>
              <a:t> </a:t>
            </a:r>
            <a:r>
              <a:rPr lang="fr-FR" u="sng" dirty="0" smtClean="0">
                <a:latin typeface="Calibri"/>
                <a:cs typeface="Calibri"/>
              </a:rPr>
              <a:t>MM3A</a:t>
            </a:r>
            <a:endParaRPr sz="1800" u="sng" dirty="0">
              <a:latin typeface="Calibri"/>
              <a:cs typeface="Calibri"/>
            </a:endParaRPr>
          </a:p>
        </p:txBody>
      </p:sp>
      <p:sp>
        <p:nvSpPr>
          <p:cNvPr id="37" name="ZoneTexte 36"/>
          <p:cNvSpPr txBox="1"/>
          <p:nvPr/>
        </p:nvSpPr>
        <p:spPr>
          <a:xfrm rot="2700000">
            <a:off x="4938713" y="2295526"/>
            <a:ext cx="13051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Colonne </a:t>
            </a:r>
            <a:r>
              <a:rPr lang="fr-FR" dirty="0" smtClean="0">
                <a:solidFill>
                  <a:srgbClr val="C00000"/>
                </a:solidFill>
              </a:rPr>
              <a:t>FIB</a:t>
            </a:r>
            <a:endParaRPr lang="fr-FR" dirty="0">
              <a:solidFill>
                <a:srgbClr val="C00000"/>
              </a:solidFill>
            </a:endParaRPr>
          </a:p>
        </p:txBody>
      </p:sp>
      <p:cxnSp>
        <p:nvCxnSpPr>
          <p:cNvPr id="40" name="Connecteur droit avec flèche 39"/>
          <p:cNvCxnSpPr/>
          <p:nvPr/>
        </p:nvCxnSpPr>
        <p:spPr>
          <a:xfrm flipH="1">
            <a:off x="6772277" y="1162050"/>
            <a:ext cx="847723" cy="990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>
            <a:stCxn id="36" idx="2"/>
          </p:cNvCxnSpPr>
          <p:nvPr/>
        </p:nvCxnSpPr>
        <p:spPr>
          <a:xfrm flipH="1">
            <a:off x="6105525" y="1415819"/>
            <a:ext cx="621538" cy="63205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6053138" y="2971800"/>
            <a:ext cx="266700" cy="45243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bject 4"/>
          <p:cNvSpPr txBox="1"/>
          <p:nvPr/>
        </p:nvSpPr>
        <p:spPr>
          <a:xfrm>
            <a:off x="6648450" y="5105907"/>
            <a:ext cx="265747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lang="fr-FR" dirty="0" smtClean="0">
                <a:latin typeface="Calibri"/>
                <a:cs typeface="Calibri"/>
              </a:rPr>
              <a:t>Point de coïncidence</a:t>
            </a:r>
          </a:p>
          <a:p>
            <a:pPr marL="12700" marR="5080" algn="ctr">
              <a:lnSpc>
                <a:spcPct val="100000"/>
              </a:lnSpc>
            </a:pPr>
            <a:r>
              <a:rPr lang="fr-FR" dirty="0" smtClean="0">
                <a:latin typeface="Calibri"/>
                <a:cs typeface="Calibri"/>
              </a:rPr>
              <a:t>MEB - FIB</a:t>
            </a:r>
          </a:p>
        </p:txBody>
      </p:sp>
      <p:cxnSp>
        <p:nvCxnSpPr>
          <p:cNvPr id="56" name="Connecteur droit 55"/>
          <p:cNvCxnSpPr/>
          <p:nvPr/>
        </p:nvCxnSpPr>
        <p:spPr>
          <a:xfrm>
            <a:off x="6896100" y="3956050"/>
            <a:ext cx="1254125" cy="549275"/>
          </a:xfrm>
          <a:prstGeom prst="line">
            <a:avLst/>
          </a:prstGeom>
          <a:ln w="31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>
            <a:off x="6891338" y="3957637"/>
            <a:ext cx="0" cy="907257"/>
          </a:xfrm>
          <a:prstGeom prst="line">
            <a:avLst/>
          </a:prstGeom>
          <a:ln w="31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/>
          <p:nvPr/>
        </p:nvCxnSpPr>
        <p:spPr>
          <a:xfrm flipH="1" flipV="1">
            <a:off x="6896100" y="3956050"/>
            <a:ext cx="196850" cy="11303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Arc 1024"/>
          <p:cNvSpPr/>
          <p:nvPr/>
        </p:nvSpPr>
        <p:spPr>
          <a:xfrm rot="5400000">
            <a:off x="6212793" y="3392680"/>
            <a:ext cx="1367327" cy="1367327"/>
          </a:xfrm>
          <a:prstGeom prst="arc">
            <a:avLst>
              <a:gd name="adj1" fmla="val 17112329"/>
              <a:gd name="adj2" fmla="val 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object 6"/>
          <p:cNvSpPr txBox="1"/>
          <p:nvPr/>
        </p:nvSpPr>
        <p:spPr>
          <a:xfrm>
            <a:off x="7110489" y="4257662"/>
            <a:ext cx="59841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 smtClean="0">
                <a:solidFill>
                  <a:srgbClr val="C00000"/>
                </a:solidFill>
                <a:latin typeface="Calibri"/>
                <a:cs typeface="Calibri"/>
              </a:rPr>
              <a:t>54°</a:t>
            </a:r>
            <a:endParaRPr sz="2000" b="1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000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0" y="27596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520"/>
            <a:r>
              <a:rPr lang="fr-FR" sz="3200" spc="-82" dirty="0" smtClean="0"/>
              <a:t>Imagerie </a:t>
            </a:r>
            <a:r>
              <a:rPr lang="fr-FR" sz="3200" spc="-73" dirty="0" smtClean="0"/>
              <a:t>en </a:t>
            </a:r>
            <a:r>
              <a:rPr lang="fr-FR" sz="3200" spc="14" dirty="0" smtClean="0"/>
              <a:t>FIB - Contraste</a:t>
            </a:r>
            <a:endParaRPr lang="fr-FR" sz="3200" spc="14" dirty="0"/>
          </a:p>
        </p:txBody>
      </p:sp>
      <p:sp>
        <p:nvSpPr>
          <p:cNvPr id="6" name="Rectangle 5"/>
          <p:cNvSpPr/>
          <p:nvPr/>
        </p:nvSpPr>
        <p:spPr>
          <a:xfrm>
            <a:off x="-1" y="634861"/>
            <a:ext cx="6877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+mj-lt"/>
              </a:rPr>
              <a:t>• Contraste de numéro atomique Z : lié au pouvoir d’arrêt du Gallium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3" y="1074798"/>
            <a:ext cx="2631455" cy="237120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57"/>
          <a:stretch/>
        </p:blipFill>
        <p:spPr>
          <a:xfrm>
            <a:off x="5925190" y="946702"/>
            <a:ext cx="3045105" cy="226322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22738" y="2761663"/>
            <a:ext cx="48442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 err="1" smtClean="0"/>
              <a:t>iSE</a:t>
            </a:r>
            <a:endParaRPr lang="fr-FR" sz="2000" dirty="0"/>
          </a:p>
        </p:txBody>
      </p:sp>
      <p:sp>
        <p:nvSpPr>
          <p:cNvPr id="16" name="Rectangle 15"/>
          <p:cNvSpPr/>
          <p:nvPr/>
        </p:nvSpPr>
        <p:spPr>
          <a:xfrm>
            <a:off x="5200650" y="6396335"/>
            <a:ext cx="3943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i="1" dirty="0"/>
              <a:t>… pour aller plus loin : </a:t>
            </a:r>
            <a:r>
              <a:rPr lang="fr-FR" sz="12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Giannuzzi</a:t>
            </a:r>
            <a:r>
              <a:rPr lang="fr-FR" sz="1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et al., </a:t>
            </a:r>
            <a:endParaRPr lang="fr-FR" sz="1200" i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fr-FR" sz="1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Ultramicroscopy</a:t>
            </a:r>
            <a:r>
              <a:rPr lang="fr-F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111 (2011) p. 1564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3546073"/>
            <a:ext cx="90243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+mj-lt"/>
              </a:rPr>
              <a:t>• Contraste de canalisation (prononcée en ions secondaires)</a:t>
            </a:r>
            <a:endParaRPr lang="fr-FR" i="1" dirty="0">
              <a:latin typeface="+mj-lt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34" y="1107612"/>
            <a:ext cx="3086061" cy="231933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3963865" y="1198099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Cu 29</a:t>
            </a:r>
            <a:endParaRPr lang="fr-FR" i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271826" y="1042035"/>
            <a:ext cx="1521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Ag Mo Cu Cr Ti Al </a:t>
            </a:r>
            <a:r>
              <a:rPr lang="fr-FR" sz="1200" dirty="0" smtClean="0">
                <a:solidFill>
                  <a:schemeClr val="bg1"/>
                </a:solidFill>
                <a:latin typeface="Calibri"/>
              </a:rPr>
              <a:t>│</a:t>
            </a:r>
            <a:r>
              <a:rPr lang="fr-FR" sz="1200" dirty="0" smtClean="0">
                <a:solidFill>
                  <a:schemeClr val="bg1"/>
                </a:solidFill>
              </a:rPr>
              <a:t> Si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72" y="4020883"/>
            <a:ext cx="2443249" cy="1828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5077" y="5844925"/>
            <a:ext cx="35312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Corrosion </a:t>
            </a:r>
            <a:r>
              <a:rPr lang="fr-FR" sz="1400" dirty="0" err="1" smtClean="0"/>
              <a:t>intergranulaire</a:t>
            </a:r>
            <a:r>
              <a:rPr lang="fr-FR" sz="1400" dirty="0" smtClean="0"/>
              <a:t> </a:t>
            </a:r>
            <a:r>
              <a:rPr lang="fr-FR" sz="1400" dirty="0"/>
              <a:t>dans </a:t>
            </a:r>
            <a:r>
              <a:rPr lang="fr-FR" sz="1400" dirty="0" smtClean="0"/>
              <a:t>superalliage </a:t>
            </a:r>
            <a:r>
              <a:rPr lang="fr-FR" sz="1400" dirty="0"/>
              <a:t>Ni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522" y="3930147"/>
            <a:ext cx="3548941" cy="2364186"/>
          </a:xfrm>
          <a:prstGeom prst="rect">
            <a:avLst/>
          </a:prstGeom>
        </p:spPr>
      </p:pic>
      <p:sp>
        <p:nvSpPr>
          <p:cNvPr id="26" name="Flèche vers le haut 25"/>
          <p:cNvSpPr/>
          <p:nvPr/>
        </p:nvSpPr>
        <p:spPr>
          <a:xfrm>
            <a:off x="6272346" y="4921043"/>
            <a:ext cx="153824" cy="521293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 rot="4500000">
            <a:off x="1967759" y="4431083"/>
            <a:ext cx="81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chemeClr val="bg1"/>
                </a:solidFill>
              </a:rPr>
              <a:t>Oxygène</a:t>
            </a:r>
            <a:endParaRPr lang="fr-FR" sz="1400" i="1" dirty="0">
              <a:solidFill>
                <a:schemeClr val="bg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96389" y="5415220"/>
            <a:ext cx="36740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 smtClean="0"/>
              <a:t>SI</a:t>
            </a:r>
            <a:endParaRPr lang="fr-FR" sz="2000" dirty="0"/>
          </a:p>
        </p:txBody>
      </p:sp>
      <p:sp>
        <p:nvSpPr>
          <p:cNvPr id="31" name="ZoneTexte 30"/>
          <p:cNvSpPr txBox="1"/>
          <p:nvPr/>
        </p:nvSpPr>
        <p:spPr>
          <a:xfrm>
            <a:off x="6678490" y="817099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Cu 29</a:t>
            </a:r>
            <a:endParaRPr lang="fr-FR" i="1" dirty="0"/>
          </a:p>
        </p:txBody>
      </p:sp>
      <p:cxnSp>
        <p:nvCxnSpPr>
          <p:cNvPr id="33" name="Connecteur droit 32"/>
          <p:cNvCxnSpPr/>
          <p:nvPr/>
        </p:nvCxnSpPr>
        <p:spPr>
          <a:xfrm flipV="1">
            <a:off x="7077075" y="1238250"/>
            <a:ext cx="0" cy="16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09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57" y="808245"/>
            <a:ext cx="3236620" cy="2420730"/>
          </a:xfrm>
          <a:prstGeom prst="rect">
            <a:avLst/>
          </a:prstGeom>
        </p:spPr>
      </p:pic>
      <p:sp>
        <p:nvSpPr>
          <p:cNvPr id="5" name="object 2"/>
          <p:cNvSpPr txBox="1">
            <a:spLocks/>
          </p:cNvSpPr>
          <p:nvPr/>
        </p:nvSpPr>
        <p:spPr>
          <a:xfrm>
            <a:off x="0" y="8546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520"/>
            <a:r>
              <a:rPr lang="fr-FR" sz="3200" spc="-82" dirty="0" smtClean="0"/>
              <a:t>Imagerie en FIB </a:t>
            </a:r>
            <a:r>
              <a:rPr lang="fr-FR" sz="3200" spc="14" dirty="0" smtClean="0"/>
              <a:t>– Limitations</a:t>
            </a:r>
            <a:endParaRPr lang="fr-FR" sz="3200" spc="14" dirty="0"/>
          </a:p>
        </p:txBody>
      </p:sp>
      <p:sp>
        <p:nvSpPr>
          <p:cNvPr id="6" name="Rectangle 5"/>
          <p:cNvSpPr/>
          <p:nvPr/>
        </p:nvSpPr>
        <p:spPr>
          <a:xfrm>
            <a:off x="0" y="749161"/>
            <a:ext cx="4105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+mj-lt"/>
              </a:rPr>
              <a:t>• Usinage pendant l’imagerie</a:t>
            </a:r>
          </a:p>
        </p:txBody>
      </p:sp>
      <p:sp>
        <p:nvSpPr>
          <p:cNvPr id="7" name="Rectangle 6"/>
          <p:cNvSpPr/>
          <p:nvPr/>
        </p:nvSpPr>
        <p:spPr>
          <a:xfrm>
            <a:off x="-1" y="3168511"/>
            <a:ext cx="6877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+mj-lt"/>
              </a:rPr>
              <a:t>• Transformation sous faisceau d’ions Ga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06" y="3752849"/>
            <a:ext cx="5143378" cy="2400376"/>
          </a:xfrm>
          <a:prstGeom prst="rect">
            <a:avLst/>
          </a:prstGeom>
        </p:spPr>
      </p:pic>
      <p:sp>
        <p:nvSpPr>
          <p:cNvPr id="9" name="Text Box 41"/>
          <p:cNvSpPr txBox="1">
            <a:spLocks noChangeArrowheads="1"/>
          </p:cNvSpPr>
          <p:nvPr/>
        </p:nvSpPr>
        <p:spPr bwMode="auto">
          <a:xfrm>
            <a:off x="4152905" y="3446848"/>
            <a:ext cx="30260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chemeClr val="tx1"/>
              </a:buClr>
            </a:pPr>
            <a:r>
              <a:rPr lang="fr-FR" altLang="fr-FR" sz="1800" dirty="0" smtClean="0">
                <a:latin typeface="Calibri"/>
                <a:sym typeface="Wingdings" pitchFamily="2" charset="2"/>
              </a:rPr>
              <a:t>Phase	   IPF Z	          BC</a:t>
            </a:r>
            <a:endParaRPr lang="fr-FR" altLang="fr-FR" sz="1800" dirty="0">
              <a:latin typeface="+mj-lt"/>
              <a:sym typeface="Wingdings" pitchFamily="2" charset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7661" y="4997311"/>
            <a:ext cx="320040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smtClean="0">
                <a:latin typeface="+mj-lt"/>
              </a:rPr>
              <a:t>Transformation </a:t>
            </a:r>
            <a:r>
              <a:rPr lang="fr-FR" sz="1600" dirty="0" err="1" smtClean="0">
                <a:latin typeface="+mj-lt"/>
              </a:rPr>
              <a:t>Austenite</a:t>
            </a:r>
            <a:r>
              <a:rPr lang="fr-FR" sz="1600" dirty="0" smtClean="0">
                <a:latin typeface="+mj-lt"/>
              </a:rPr>
              <a:t> </a:t>
            </a:r>
            <a:r>
              <a:rPr lang="fr-FR" sz="1600" dirty="0" smtClean="0">
                <a:latin typeface="+mj-lt"/>
                <a:sym typeface="Symbol"/>
              </a:rPr>
              <a:t>  </a:t>
            </a:r>
            <a:r>
              <a:rPr lang="fr-FR" sz="1600" dirty="0" smtClean="0">
                <a:latin typeface="+mj-lt"/>
              </a:rPr>
              <a:t>(rouge)</a:t>
            </a:r>
          </a:p>
          <a:p>
            <a:pPr algn="ctr"/>
            <a:r>
              <a:rPr lang="fr-FR" sz="1600" dirty="0" smtClean="0">
                <a:latin typeface="Calibri"/>
              </a:rPr>
              <a:t>↓</a:t>
            </a:r>
            <a:endParaRPr lang="fr-FR" sz="1600" dirty="0">
              <a:latin typeface="+mj-lt"/>
            </a:endParaRPr>
          </a:p>
          <a:p>
            <a:pPr algn="ctr"/>
            <a:r>
              <a:rPr lang="fr-FR" sz="1600" dirty="0" smtClean="0">
                <a:latin typeface="+mj-lt"/>
              </a:rPr>
              <a:t>Ferrite </a:t>
            </a:r>
            <a:r>
              <a:rPr lang="fr-FR" sz="1600" dirty="0">
                <a:sym typeface="Symbol"/>
              </a:rPr>
              <a:t> </a:t>
            </a:r>
            <a:r>
              <a:rPr lang="fr-FR" sz="1600" dirty="0" smtClean="0">
                <a:latin typeface="+mj-lt"/>
              </a:rPr>
              <a:t>(jaune)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624" y="4082534"/>
            <a:ext cx="38004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Implantation volontaire de Ga sur une surface de 200</a:t>
            </a:r>
            <a:r>
              <a:rPr lang="fr-FR" sz="1400" dirty="0"/>
              <a:t> x </a:t>
            </a:r>
            <a:r>
              <a:rPr lang="fr-FR" sz="1400" dirty="0" smtClean="0"/>
              <a:t>200</a:t>
            </a:r>
            <a:r>
              <a:rPr lang="fr-FR" sz="1400" dirty="0"/>
              <a:t> </a:t>
            </a:r>
            <a:r>
              <a:rPr lang="el-GR" sz="1400" dirty="0"/>
              <a:t>μ</a:t>
            </a:r>
            <a:r>
              <a:rPr lang="fr-FR" sz="1400" dirty="0"/>
              <a:t>m</a:t>
            </a:r>
            <a:r>
              <a:rPr lang="fr-FR" sz="1400" baseline="30000" dirty="0"/>
              <a:t>2</a:t>
            </a:r>
            <a:r>
              <a:rPr lang="fr-FR" sz="1400" dirty="0"/>
              <a:t> </a:t>
            </a:r>
            <a:r>
              <a:rPr lang="fr-FR" sz="1400" dirty="0" smtClean="0"/>
              <a:t>en utilisant un courant de </a:t>
            </a:r>
          </a:p>
          <a:p>
            <a:pPr algn="ctr"/>
            <a:r>
              <a:rPr lang="fr-FR" sz="1400" dirty="0" smtClean="0"/>
              <a:t>7</a:t>
            </a:r>
            <a:r>
              <a:rPr lang="fr-FR" sz="1400" dirty="0"/>
              <a:t> </a:t>
            </a:r>
            <a:r>
              <a:rPr lang="fr-FR" sz="1400" dirty="0" err="1"/>
              <a:t>nA</a:t>
            </a:r>
            <a:r>
              <a:rPr lang="fr-FR" sz="1400" dirty="0"/>
              <a:t> </a:t>
            </a:r>
            <a:r>
              <a:rPr lang="fr-FR" sz="1400" dirty="0" smtClean="0"/>
              <a:t>- 30 kV pendant 3</a:t>
            </a:r>
            <a:r>
              <a:rPr lang="fr-FR" sz="1400" dirty="0"/>
              <a:t> min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7769" y="1263134"/>
            <a:ext cx="4918581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dirty="0" smtClean="0"/>
              <a:t>Pour minimiser le phénomène :</a:t>
            </a:r>
          </a:p>
          <a:p>
            <a:r>
              <a:rPr lang="fr-FR" sz="1600" dirty="0" smtClean="0"/>
              <a:t>◦ adapter le courant d’imagerie à l’étendue de la surface balayée par le faisceau FIB,</a:t>
            </a:r>
          </a:p>
          <a:p>
            <a:r>
              <a:rPr lang="fr-FR" sz="1600" dirty="0" smtClean="0"/>
              <a:t>◦ augmenter la vitesse de balayage,</a:t>
            </a:r>
          </a:p>
          <a:p>
            <a:r>
              <a:rPr lang="fr-FR" sz="1600" dirty="0" smtClean="0"/>
              <a:t>◦ éviter de balayer continuellement.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43263" y="6396335"/>
            <a:ext cx="5900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i="1" dirty="0"/>
              <a:t>… pour aller plus loin </a:t>
            </a:r>
            <a:r>
              <a:rPr lang="fr-FR" sz="1200" i="1" dirty="0" smtClean="0"/>
              <a:t>: </a:t>
            </a:r>
            <a:r>
              <a:rPr lang="pt-BR" sz="1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Acta Materialia 120 (2016) </a:t>
            </a:r>
            <a:r>
              <a:rPr lang="pt-B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391</a:t>
            </a:r>
          </a:p>
          <a:p>
            <a:pPr algn="r"/>
            <a:r>
              <a:rPr lang="pt-B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Journal </a:t>
            </a:r>
            <a:r>
              <a:rPr lang="pt-BR" sz="1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of Microscopy, Vol. 245, Pt 3 2012, </a:t>
            </a:r>
            <a:r>
              <a:rPr lang="pt-B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288</a:t>
            </a:r>
            <a:endParaRPr lang="fr-FR" sz="12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7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0" y="8546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520"/>
            <a:r>
              <a:rPr lang="fr-FR" sz="3200" spc="-82" dirty="0" smtClean="0"/>
              <a:t>Usinage </a:t>
            </a:r>
            <a:r>
              <a:rPr lang="fr-FR" sz="3200" spc="-73" dirty="0" smtClean="0"/>
              <a:t>en </a:t>
            </a:r>
            <a:r>
              <a:rPr lang="fr-FR" sz="3200" spc="14" dirty="0" smtClean="0"/>
              <a:t>FIB – Rendement de pulvérisation Y</a:t>
            </a:r>
            <a:endParaRPr lang="fr-FR" sz="3200" spc="14" dirty="0"/>
          </a:p>
        </p:txBody>
      </p:sp>
      <p:sp>
        <p:nvSpPr>
          <p:cNvPr id="8" name="object 2"/>
          <p:cNvSpPr/>
          <p:nvPr/>
        </p:nvSpPr>
        <p:spPr>
          <a:xfrm>
            <a:off x="242989" y="1884771"/>
            <a:ext cx="5767286" cy="31439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ZoneTexte 14"/>
          <p:cNvSpPr txBox="1"/>
          <p:nvPr/>
        </p:nvSpPr>
        <p:spPr>
          <a:xfrm>
            <a:off x="133350" y="1571175"/>
            <a:ext cx="169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30 </a:t>
            </a:r>
            <a:r>
              <a:rPr lang="fr-FR" dirty="0" smtClean="0"/>
              <a:t>Zn : 13.4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676400" y="1571175"/>
            <a:ext cx="1438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29</a:t>
            </a:r>
            <a:r>
              <a:rPr lang="fr-FR" dirty="0" smtClean="0"/>
              <a:t> Cu : 7.0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3047999" y="1571175"/>
            <a:ext cx="138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13</a:t>
            </a:r>
            <a:r>
              <a:rPr lang="fr-FR" dirty="0" smtClean="0"/>
              <a:t> Al : 3.5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4419600" y="1571175"/>
            <a:ext cx="3266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14</a:t>
            </a:r>
            <a:r>
              <a:rPr lang="fr-FR" dirty="0" smtClean="0"/>
              <a:t> Si : 2.1 </a:t>
            </a:r>
            <a:r>
              <a:rPr lang="fr-FR" dirty="0" err="1" smtClean="0"/>
              <a:t>atoms</a:t>
            </a:r>
            <a:r>
              <a:rPr lang="fr-FR" dirty="0" smtClean="0"/>
              <a:t>/ ion Ga +</a:t>
            </a:r>
            <a:endParaRPr lang="fr-FR" dirty="0"/>
          </a:p>
        </p:txBody>
      </p:sp>
      <p:sp>
        <p:nvSpPr>
          <p:cNvPr id="28" name="Rectangle 27"/>
          <p:cNvSpPr/>
          <p:nvPr/>
        </p:nvSpPr>
        <p:spPr>
          <a:xfrm>
            <a:off x="180974" y="1243967"/>
            <a:ext cx="5946645" cy="335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1939"/>
              </a:lnSpc>
            </a:pPr>
            <a:r>
              <a:rPr lang="en-US" i="1" u="sng" dirty="0" err="1" smtClean="0">
                <a:latin typeface="+mj-lt"/>
                <a:cs typeface="Arial"/>
              </a:rPr>
              <a:t>même</a:t>
            </a:r>
            <a:r>
              <a:rPr lang="en-US" i="1" u="sng" dirty="0" smtClean="0">
                <a:latin typeface="+mj-lt"/>
                <a:cs typeface="Arial"/>
              </a:rPr>
              <a:t> dose 7.5 </a:t>
            </a:r>
            <a:r>
              <a:rPr lang="en-US" i="1" u="sng" spc="-5" dirty="0">
                <a:latin typeface="+mj-lt"/>
                <a:cs typeface="Arial"/>
              </a:rPr>
              <a:t>x 10</a:t>
            </a:r>
            <a:r>
              <a:rPr lang="en-US" i="1" u="sng" spc="-7" baseline="23148" dirty="0">
                <a:latin typeface="+mj-lt"/>
                <a:cs typeface="Arial"/>
              </a:rPr>
              <a:t>12 </a:t>
            </a:r>
            <a:r>
              <a:rPr lang="en-US" i="1" u="sng" spc="-5" dirty="0">
                <a:latin typeface="+mj-lt"/>
                <a:cs typeface="Arial"/>
              </a:rPr>
              <a:t>Ga</a:t>
            </a:r>
            <a:r>
              <a:rPr lang="en-US" i="1" u="sng" spc="-7" baseline="23148" dirty="0">
                <a:latin typeface="+mj-lt"/>
                <a:cs typeface="Arial"/>
              </a:rPr>
              <a:t>+ </a:t>
            </a:r>
            <a:r>
              <a:rPr lang="en-US" i="1" u="sng" spc="-7" dirty="0" smtClean="0">
                <a:latin typeface="+mj-lt"/>
                <a:cs typeface="Arial"/>
              </a:rPr>
              <a:t>avec un </a:t>
            </a:r>
            <a:r>
              <a:rPr lang="en-US" i="1" u="sng" spc="-7" dirty="0" err="1" smtClean="0">
                <a:latin typeface="+mj-lt"/>
                <a:cs typeface="Arial"/>
              </a:rPr>
              <a:t>faisceau</a:t>
            </a:r>
            <a:r>
              <a:rPr lang="en-US" i="1" u="sng" spc="-7" dirty="0" smtClean="0">
                <a:latin typeface="+mj-lt"/>
                <a:cs typeface="Arial"/>
              </a:rPr>
              <a:t> FIB de 1 </a:t>
            </a:r>
            <a:r>
              <a:rPr lang="en-US" i="1" u="sng" spc="-7" dirty="0" err="1" smtClean="0">
                <a:latin typeface="+mj-lt"/>
                <a:cs typeface="Arial"/>
              </a:rPr>
              <a:t>nA</a:t>
            </a:r>
            <a:r>
              <a:rPr lang="en-US" i="1" u="sng" spc="-7" dirty="0" smtClean="0">
                <a:latin typeface="+mj-lt"/>
                <a:cs typeface="Arial"/>
              </a:rPr>
              <a:t> – 25 kV</a:t>
            </a:r>
            <a:endParaRPr lang="en-US" i="1" u="sng" dirty="0">
              <a:latin typeface="+mj-lt"/>
              <a:cs typeface="Arial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 r="2691"/>
          <a:stretch/>
        </p:blipFill>
        <p:spPr>
          <a:xfrm>
            <a:off x="4600574" y="3371849"/>
            <a:ext cx="4410075" cy="2982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ZoneTexte 18"/>
          <p:cNvSpPr txBox="1"/>
          <p:nvPr/>
        </p:nvSpPr>
        <p:spPr>
          <a:xfrm>
            <a:off x="0" y="709390"/>
            <a:ext cx="516987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altLang="fr-FR" sz="2000" dirty="0" smtClean="0">
                <a:sym typeface="Wingdings" pitchFamily="2" charset="2"/>
              </a:rPr>
              <a:t>Y      dépendant du n</a:t>
            </a:r>
            <a:r>
              <a:rPr lang="fr-FR" sz="2000" dirty="0" smtClean="0"/>
              <a:t>uméro atomique de la cible</a:t>
            </a:r>
            <a:endParaRPr lang="fr-FR" sz="2000" dirty="0"/>
          </a:p>
        </p:txBody>
      </p:sp>
      <p:sp>
        <p:nvSpPr>
          <p:cNvPr id="31" name="Flèche droite 30"/>
          <p:cNvSpPr/>
          <p:nvPr/>
        </p:nvSpPr>
        <p:spPr>
          <a:xfrm>
            <a:off x="270617" y="846923"/>
            <a:ext cx="228600" cy="14287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6362700" y="3086634"/>
            <a:ext cx="2714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i="1" dirty="0"/>
              <a:t>TRIM 97, 80°, 25 kV – </a:t>
            </a:r>
            <a:r>
              <a:rPr lang="fr-FR" sz="1600" i="1" dirty="0" smtClean="0"/>
              <a:t>Ga</a:t>
            </a:r>
            <a:endParaRPr lang="fr-FR" sz="1600" i="1" dirty="0"/>
          </a:p>
        </p:txBody>
      </p:sp>
      <p:sp>
        <p:nvSpPr>
          <p:cNvPr id="33" name="ZoneTexte 32"/>
          <p:cNvSpPr txBox="1"/>
          <p:nvPr/>
        </p:nvSpPr>
        <p:spPr>
          <a:xfrm>
            <a:off x="5381360" y="3638726"/>
            <a:ext cx="1292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1414 °C</a:t>
            </a:r>
          </a:p>
          <a:p>
            <a:r>
              <a:rPr lang="fr-FR" sz="1600" dirty="0" smtClean="0"/>
              <a:t>Si</a:t>
            </a:r>
            <a:endParaRPr lang="fr-FR" sz="1600" dirty="0"/>
          </a:p>
        </p:txBody>
      </p:sp>
      <p:cxnSp>
        <p:nvCxnSpPr>
          <p:cNvPr id="35" name="Connecteur droit avec flèche 34"/>
          <p:cNvCxnSpPr/>
          <p:nvPr/>
        </p:nvCxnSpPr>
        <p:spPr>
          <a:xfrm>
            <a:off x="5776958" y="3945665"/>
            <a:ext cx="0" cy="23928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7721483" y="5286640"/>
            <a:ext cx="1292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419 °C</a:t>
            </a:r>
          </a:p>
          <a:p>
            <a:r>
              <a:rPr lang="fr-FR" sz="1600" dirty="0" smtClean="0"/>
              <a:t>Zn</a:t>
            </a:r>
            <a:endParaRPr lang="fr-FR" sz="1600" dirty="0"/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7852162" y="5029557"/>
            <a:ext cx="0" cy="23928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242790" y="5219330"/>
            <a:ext cx="26961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diamant:   200 </a:t>
            </a:r>
            <a:r>
              <a:rPr lang="fr-FR" dirty="0" smtClean="0">
                <a:latin typeface="Symbol" panose="05050102010706020507" pitchFamily="18" charset="2"/>
              </a:rPr>
              <a:t>m</a:t>
            </a:r>
            <a:r>
              <a:rPr lang="fr-FR" dirty="0" smtClean="0"/>
              <a:t>m</a:t>
            </a:r>
            <a:r>
              <a:rPr lang="fr-FR" baseline="30000" dirty="0" smtClean="0"/>
              <a:t>3</a:t>
            </a:r>
            <a:r>
              <a:rPr lang="fr-FR" dirty="0" smtClean="0"/>
              <a:t>/</a:t>
            </a:r>
            <a:r>
              <a:rPr lang="fr-FR" dirty="0" err="1">
                <a:latin typeface="Symbol" panose="05050102010706020507" pitchFamily="18" charset="2"/>
              </a:rPr>
              <a:t>m</a:t>
            </a:r>
            <a:r>
              <a:rPr lang="fr-FR" dirty="0" err="1" smtClean="0"/>
              <a:t>As</a:t>
            </a:r>
            <a:endParaRPr lang="fr-FR" dirty="0"/>
          </a:p>
          <a:p>
            <a:r>
              <a:rPr lang="fr-FR" dirty="0"/>
              <a:t>Al2O3:  270 </a:t>
            </a:r>
            <a:r>
              <a:rPr lang="fr-FR" dirty="0" smtClean="0">
                <a:latin typeface="Symbol" panose="05050102010706020507" pitchFamily="18" charset="2"/>
              </a:rPr>
              <a:t>m</a:t>
            </a:r>
            <a:r>
              <a:rPr lang="fr-FR" dirty="0" smtClean="0"/>
              <a:t>m</a:t>
            </a:r>
            <a:r>
              <a:rPr lang="fr-FR" baseline="30000" dirty="0" smtClean="0"/>
              <a:t>3</a:t>
            </a:r>
            <a:r>
              <a:rPr lang="fr-FR" dirty="0" smtClean="0"/>
              <a:t>/</a:t>
            </a:r>
            <a:r>
              <a:rPr lang="fr-FR" dirty="0" err="1">
                <a:latin typeface="Symbol" panose="05050102010706020507" pitchFamily="18" charset="2"/>
              </a:rPr>
              <a:t>m</a:t>
            </a:r>
            <a:r>
              <a:rPr lang="fr-FR" dirty="0" err="1" smtClean="0"/>
              <a:t>As</a:t>
            </a:r>
            <a:endParaRPr lang="fr-FR" dirty="0"/>
          </a:p>
          <a:p>
            <a:r>
              <a:rPr lang="fr-FR" dirty="0"/>
              <a:t>Si:    1600 </a:t>
            </a:r>
            <a:r>
              <a:rPr lang="fr-FR" dirty="0" smtClean="0">
                <a:latin typeface="Symbol" panose="05050102010706020507" pitchFamily="18" charset="2"/>
              </a:rPr>
              <a:t>m</a:t>
            </a:r>
            <a:r>
              <a:rPr lang="fr-FR" dirty="0" smtClean="0"/>
              <a:t>m</a:t>
            </a:r>
            <a:r>
              <a:rPr lang="fr-FR" baseline="30000" dirty="0" smtClean="0"/>
              <a:t>3</a:t>
            </a:r>
            <a:r>
              <a:rPr lang="fr-FR" dirty="0" smtClean="0"/>
              <a:t>/</a:t>
            </a:r>
            <a:r>
              <a:rPr lang="fr-FR" dirty="0" err="1">
                <a:latin typeface="Symbol" panose="05050102010706020507" pitchFamily="18" charset="2"/>
              </a:rPr>
              <a:t>m</a:t>
            </a:r>
            <a:r>
              <a:rPr lang="fr-FR" dirty="0" err="1" smtClean="0"/>
              <a:t>As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483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4" name="Rectangle 62" descr="Diagonales larges vers le haut"/>
          <p:cNvSpPr>
            <a:spLocks noChangeArrowheads="1"/>
          </p:cNvSpPr>
          <p:nvPr/>
        </p:nvSpPr>
        <p:spPr bwMode="auto">
          <a:xfrm rot="4500000">
            <a:off x="3874026" y="2307032"/>
            <a:ext cx="666750" cy="163512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r-FR" altLang="fr-FR"/>
          </a:p>
        </p:txBody>
      </p:sp>
      <p:sp>
        <p:nvSpPr>
          <p:cNvPr id="17428" name="Line 67"/>
          <p:cNvSpPr>
            <a:spLocks noChangeShapeType="1"/>
          </p:cNvSpPr>
          <p:nvPr/>
        </p:nvSpPr>
        <p:spPr bwMode="auto">
          <a:xfrm>
            <a:off x="4316145" y="1907775"/>
            <a:ext cx="0" cy="4111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3840799" y="1534104"/>
            <a:ext cx="11706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chemeClr val="tx1"/>
              </a:buClr>
            </a:pPr>
            <a:r>
              <a:rPr lang="fr-FR" altLang="fr-FR" sz="2000" dirty="0" smtClean="0">
                <a:latin typeface="Calibri"/>
                <a:sym typeface="Wingdings" pitchFamily="2" charset="2"/>
              </a:rPr>
              <a:t>75°- 80°</a:t>
            </a:r>
            <a:endParaRPr lang="fr-FR" altLang="fr-FR" sz="2000" dirty="0">
              <a:latin typeface="+mj-lt"/>
              <a:sym typeface="Wingdings" pitchFamily="2" charset="2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9" y="2716472"/>
            <a:ext cx="4963506" cy="2790136"/>
          </a:xfrm>
          <a:prstGeom prst="rect">
            <a:avLst/>
          </a:prstGeom>
        </p:spPr>
      </p:pic>
      <p:sp>
        <p:nvSpPr>
          <p:cNvPr id="17423" name="Line 56"/>
          <p:cNvSpPr>
            <a:spLocks noChangeShapeType="1"/>
          </p:cNvSpPr>
          <p:nvPr/>
        </p:nvSpPr>
        <p:spPr bwMode="auto">
          <a:xfrm>
            <a:off x="804625" y="2173674"/>
            <a:ext cx="0" cy="4111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7426" name="Rectangle 65" descr="Diagonales larges vers le haut"/>
          <p:cNvSpPr>
            <a:spLocks noChangeArrowheads="1"/>
          </p:cNvSpPr>
          <p:nvPr/>
        </p:nvSpPr>
        <p:spPr bwMode="auto">
          <a:xfrm rot="51347">
            <a:off x="472837" y="2635636"/>
            <a:ext cx="666750" cy="163513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r-FR" altLang="fr-FR"/>
          </a:p>
        </p:txBody>
      </p:sp>
      <p:sp>
        <p:nvSpPr>
          <p:cNvPr id="21" name="Text Box 41"/>
          <p:cNvSpPr txBox="1">
            <a:spLocks noChangeArrowheads="1"/>
          </p:cNvSpPr>
          <p:nvPr/>
        </p:nvSpPr>
        <p:spPr bwMode="auto">
          <a:xfrm>
            <a:off x="1135697" y="2540995"/>
            <a:ext cx="9715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chemeClr val="tx1"/>
              </a:buClr>
            </a:pPr>
            <a:r>
              <a:rPr lang="fr-FR" altLang="fr-FR" sz="1800" b="1" dirty="0" smtClean="0">
                <a:latin typeface="Calibri"/>
                <a:sym typeface="Wingdings" pitchFamily="2" charset="2"/>
              </a:rPr>
              <a:t>Cible</a:t>
            </a:r>
            <a:endParaRPr lang="fr-FR" altLang="fr-FR" sz="1800" b="1" dirty="0">
              <a:latin typeface="+mj-lt"/>
              <a:sym typeface="Wingdings" pitchFamily="2" charset="2"/>
            </a:endParaRPr>
          </a:p>
        </p:txBody>
      </p:sp>
      <p:sp>
        <p:nvSpPr>
          <p:cNvPr id="22" name="Text Box 41"/>
          <p:cNvSpPr txBox="1">
            <a:spLocks noChangeArrowheads="1"/>
          </p:cNvSpPr>
          <p:nvPr/>
        </p:nvSpPr>
        <p:spPr bwMode="auto">
          <a:xfrm>
            <a:off x="631586" y="1779974"/>
            <a:ext cx="27391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chemeClr val="tx1"/>
              </a:buClr>
            </a:pPr>
            <a:r>
              <a:rPr lang="fr-FR" altLang="fr-FR" sz="2000" dirty="0" smtClean="0">
                <a:latin typeface="Calibri"/>
                <a:sym typeface="Wingdings" pitchFamily="2" charset="2"/>
              </a:rPr>
              <a:t>0° : incidence usuelle</a:t>
            </a:r>
            <a:endParaRPr lang="fr-FR" altLang="fr-FR" sz="2000" dirty="0">
              <a:latin typeface="+mj-lt"/>
              <a:sym typeface="Wingdings" pitchFamily="2" charset="2"/>
            </a:endParaRPr>
          </a:p>
        </p:txBody>
      </p:sp>
      <p:pic>
        <p:nvPicPr>
          <p:cNvPr id="27" name="Picture 44" descr="collision-volume-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248" y="1290882"/>
            <a:ext cx="3140075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9" descr="cascade_si_80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23" y="3665782"/>
            <a:ext cx="3127375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48"/>
          <p:cNvSpPr txBox="1">
            <a:spLocks noChangeArrowheads="1"/>
          </p:cNvSpPr>
          <p:nvPr/>
        </p:nvSpPr>
        <p:spPr bwMode="auto">
          <a:xfrm>
            <a:off x="6275998" y="3772144"/>
            <a:ext cx="23558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400" b="1"/>
              <a:t>TARGET DEPTH : 80 nm</a:t>
            </a:r>
          </a:p>
        </p:txBody>
      </p:sp>
      <p:sp>
        <p:nvSpPr>
          <p:cNvPr id="33" name="Text Box 52"/>
          <p:cNvSpPr txBox="1">
            <a:spLocks noChangeArrowheads="1"/>
          </p:cNvSpPr>
          <p:nvPr/>
        </p:nvSpPr>
        <p:spPr bwMode="auto">
          <a:xfrm>
            <a:off x="5386998" y="2571994"/>
            <a:ext cx="4270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altLang="fr-FR" sz="2000" b="1"/>
              <a:t>0°</a:t>
            </a:r>
          </a:p>
        </p:txBody>
      </p:sp>
      <p:sp>
        <p:nvSpPr>
          <p:cNvPr id="34" name="Text Box 53"/>
          <p:cNvSpPr txBox="1">
            <a:spLocks noChangeArrowheads="1"/>
          </p:cNvSpPr>
          <p:nvPr/>
        </p:nvSpPr>
        <p:spPr bwMode="auto">
          <a:xfrm>
            <a:off x="5317148" y="3608632"/>
            <a:ext cx="568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altLang="fr-FR" sz="2000" b="1" dirty="0"/>
              <a:t>80°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0" y="714478"/>
            <a:ext cx="539186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fr-FR" altLang="fr-FR" sz="2000" dirty="0" smtClean="0">
                <a:sym typeface="Wingdings" pitchFamily="2" charset="2"/>
              </a:rPr>
              <a:t>Y      dépendant de l’angle </a:t>
            </a:r>
            <a:r>
              <a:rPr lang="fr-FR" altLang="fr-FR" sz="2000" dirty="0">
                <a:sym typeface="Wingdings" pitchFamily="2" charset="2"/>
              </a:rPr>
              <a:t>d’incidence du </a:t>
            </a:r>
            <a:r>
              <a:rPr lang="fr-FR" altLang="fr-FR" sz="2000" dirty="0" smtClean="0">
                <a:sym typeface="Wingdings" pitchFamily="2" charset="2"/>
              </a:rPr>
              <a:t>faisceau</a:t>
            </a:r>
            <a:endParaRPr lang="fr-FR" altLang="fr-FR" sz="2000" dirty="0">
              <a:sym typeface="Wingdings" pitchFamily="2" charset="2"/>
            </a:endParaRPr>
          </a:p>
        </p:txBody>
      </p:sp>
      <p:sp>
        <p:nvSpPr>
          <p:cNvPr id="17419" name="Text Box 46"/>
          <p:cNvSpPr txBox="1">
            <a:spLocks noChangeArrowheads="1"/>
          </p:cNvSpPr>
          <p:nvPr/>
        </p:nvSpPr>
        <p:spPr bwMode="auto">
          <a:xfrm>
            <a:off x="6794385" y="3294018"/>
            <a:ext cx="21193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fr-FR" altLang="fr-FR" sz="1400" b="1" dirty="0" smtClean="0"/>
              <a:t>Ga-30 kV dans Si</a:t>
            </a:r>
            <a:endParaRPr lang="fr-FR" altLang="fr-FR" sz="1400" b="1" dirty="0"/>
          </a:p>
        </p:txBody>
      </p:sp>
      <p:sp>
        <p:nvSpPr>
          <p:cNvPr id="35" name="Line 67"/>
          <p:cNvSpPr>
            <a:spLocks noChangeShapeType="1"/>
          </p:cNvSpPr>
          <p:nvPr/>
        </p:nvSpPr>
        <p:spPr bwMode="auto">
          <a:xfrm rot="16200000" flipH="1">
            <a:off x="5620002" y="2272128"/>
            <a:ext cx="0" cy="4111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7" name="Line 67"/>
          <p:cNvSpPr>
            <a:spLocks noChangeShapeType="1"/>
          </p:cNvSpPr>
          <p:nvPr/>
        </p:nvSpPr>
        <p:spPr bwMode="auto">
          <a:xfrm rot="16200000" flipH="1">
            <a:off x="5518492" y="4390445"/>
            <a:ext cx="462045" cy="1574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" name="Text Box 46"/>
          <p:cNvSpPr txBox="1">
            <a:spLocks noChangeArrowheads="1"/>
          </p:cNvSpPr>
          <p:nvPr/>
        </p:nvSpPr>
        <p:spPr bwMode="auto">
          <a:xfrm>
            <a:off x="6067993" y="5028813"/>
            <a:ext cx="21193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1400" b="1" i="1" dirty="0" smtClean="0"/>
              <a:t>Cascade de collisions confinée en surface</a:t>
            </a:r>
            <a:endParaRPr lang="fr-FR" altLang="fr-FR" sz="1400" b="1" i="1" dirty="0"/>
          </a:p>
        </p:txBody>
      </p:sp>
      <p:sp>
        <p:nvSpPr>
          <p:cNvPr id="40" name="Text Box 46"/>
          <p:cNvSpPr txBox="1">
            <a:spLocks noChangeArrowheads="1"/>
          </p:cNvSpPr>
          <p:nvPr/>
        </p:nvSpPr>
        <p:spPr bwMode="auto">
          <a:xfrm rot="16200000">
            <a:off x="5223771" y="1612779"/>
            <a:ext cx="9354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400" b="1" dirty="0" smtClean="0"/>
              <a:t>Surface</a:t>
            </a:r>
            <a:endParaRPr lang="fr-FR" altLang="fr-FR" sz="1400" b="1" dirty="0"/>
          </a:p>
        </p:txBody>
      </p:sp>
      <p:sp>
        <p:nvSpPr>
          <p:cNvPr id="41" name="Parenthèse ouvrante 40"/>
          <p:cNvSpPr/>
          <p:nvPr/>
        </p:nvSpPr>
        <p:spPr>
          <a:xfrm flipH="1">
            <a:off x="5924843" y="4722714"/>
            <a:ext cx="142875" cy="1224000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object 2"/>
          <p:cNvSpPr txBox="1">
            <a:spLocks/>
          </p:cNvSpPr>
          <p:nvPr/>
        </p:nvSpPr>
        <p:spPr>
          <a:xfrm>
            <a:off x="0" y="8546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520"/>
            <a:r>
              <a:rPr lang="fr-FR" sz="3200" spc="-82" dirty="0" smtClean="0"/>
              <a:t>Usinage </a:t>
            </a:r>
            <a:r>
              <a:rPr lang="fr-FR" sz="3200" spc="-73" dirty="0" smtClean="0"/>
              <a:t>en </a:t>
            </a:r>
            <a:r>
              <a:rPr lang="fr-FR" sz="3200" spc="14" dirty="0" smtClean="0"/>
              <a:t>FIB – Rendement de pulvérisation Y</a:t>
            </a:r>
            <a:endParaRPr lang="fr-FR" sz="3200" spc="14" dirty="0"/>
          </a:p>
        </p:txBody>
      </p:sp>
      <p:sp>
        <p:nvSpPr>
          <p:cNvPr id="28" name="Flèche droite 27"/>
          <p:cNvSpPr/>
          <p:nvPr/>
        </p:nvSpPr>
        <p:spPr>
          <a:xfrm>
            <a:off x="270617" y="846923"/>
            <a:ext cx="228600" cy="14287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94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ocuments\Desktop\out\milled box 54 30 0_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4" b="16500"/>
          <a:stretch/>
        </p:blipFill>
        <p:spPr bwMode="auto">
          <a:xfrm>
            <a:off x="762000" y="1790699"/>
            <a:ext cx="7620000" cy="34099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7051436" y="1779974"/>
            <a:ext cx="9019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chemeClr val="tx1"/>
              </a:buClr>
            </a:pPr>
            <a:r>
              <a:rPr lang="fr-FR" altLang="fr-FR" sz="2800" dirty="0" smtClean="0">
                <a:latin typeface="Calibri"/>
                <a:sym typeface="Wingdings" pitchFamily="2" charset="2"/>
              </a:rPr>
              <a:t>0°</a:t>
            </a:r>
            <a:endParaRPr lang="fr-FR" altLang="fr-FR" sz="2800" dirty="0">
              <a:latin typeface="+mj-lt"/>
              <a:sym typeface="Wingdings" pitchFamily="2" charset="2"/>
            </a:endParaRPr>
          </a:p>
        </p:txBody>
      </p:sp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5384561" y="1779974"/>
            <a:ext cx="9019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chemeClr val="tx1"/>
              </a:buClr>
            </a:pPr>
            <a:r>
              <a:rPr lang="fr-FR" altLang="fr-FR" sz="2800" dirty="0" smtClean="0">
                <a:latin typeface="Calibri"/>
                <a:sym typeface="Wingdings" pitchFamily="2" charset="2"/>
              </a:rPr>
              <a:t>30°</a:t>
            </a:r>
            <a:endParaRPr lang="fr-FR" altLang="fr-FR" sz="2800" dirty="0">
              <a:latin typeface="+mj-lt"/>
              <a:sym typeface="Wingdings" pitchFamily="2" charset="2"/>
            </a:endParaRPr>
          </a:p>
        </p:txBody>
      </p:sp>
      <p:sp>
        <p:nvSpPr>
          <p:cNvPr id="6" name="Text Box 41"/>
          <p:cNvSpPr txBox="1">
            <a:spLocks noChangeArrowheads="1"/>
          </p:cNvSpPr>
          <p:nvPr/>
        </p:nvSpPr>
        <p:spPr bwMode="auto">
          <a:xfrm>
            <a:off x="2612786" y="1779974"/>
            <a:ext cx="9019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chemeClr val="tx1"/>
              </a:buClr>
            </a:pPr>
            <a:r>
              <a:rPr lang="fr-FR" altLang="fr-FR" sz="2800" dirty="0" smtClean="0">
                <a:latin typeface="Calibri"/>
                <a:sym typeface="Wingdings" pitchFamily="2" charset="2"/>
              </a:rPr>
              <a:t>54°</a:t>
            </a:r>
            <a:endParaRPr lang="fr-FR" altLang="fr-FR" sz="2800" dirty="0">
              <a:latin typeface="+mj-lt"/>
              <a:sym typeface="Wingdings" pitchFamily="2" charset="2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962025" y="4876800"/>
            <a:ext cx="914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866900" y="4591050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10 </a:t>
            </a:r>
            <a:r>
              <a:rPr lang="fr-FR" sz="2400" dirty="0" smtClean="0">
                <a:latin typeface="Symbol" panose="05050102010706020507" pitchFamily="18" charset="2"/>
              </a:rPr>
              <a:t>m</a:t>
            </a:r>
            <a:r>
              <a:rPr lang="fr-FR" sz="2400" dirty="0" smtClean="0"/>
              <a:t>m</a:t>
            </a:r>
            <a:endParaRPr lang="fr-FR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819150" y="5210175"/>
            <a:ext cx="7589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même dose et pattern 10 x 10 </a:t>
            </a:r>
            <a:r>
              <a:rPr lang="fr-FR" sz="2400" dirty="0" smtClean="0">
                <a:latin typeface="Symbol" panose="05050102010706020507" pitchFamily="18" charset="2"/>
              </a:rPr>
              <a:t>m</a:t>
            </a:r>
            <a:r>
              <a:rPr lang="fr-FR" sz="2400" dirty="0" smtClean="0"/>
              <a:t>m - FIB Ga-30 kV sur Nickel</a:t>
            </a:r>
            <a:endParaRPr lang="fr-FR" sz="2400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2609850" y="2152650"/>
            <a:ext cx="1276350" cy="8667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5543550" y="2038350"/>
            <a:ext cx="600075" cy="9810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7467600" y="2295525"/>
            <a:ext cx="1" cy="10382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2628900" y="1485900"/>
            <a:ext cx="0" cy="14573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5514975" y="1485900"/>
            <a:ext cx="0" cy="14573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ject 2"/>
          <p:cNvSpPr txBox="1">
            <a:spLocks/>
          </p:cNvSpPr>
          <p:nvPr/>
        </p:nvSpPr>
        <p:spPr>
          <a:xfrm>
            <a:off x="0" y="8546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520"/>
            <a:r>
              <a:rPr lang="fr-FR" sz="3200" spc="-82" dirty="0" smtClean="0"/>
              <a:t>Usinage </a:t>
            </a:r>
            <a:r>
              <a:rPr lang="fr-FR" sz="3200" spc="-73" dirty="0" smtClean="0"/>
              <a:t>en </a:t>
            </a:r>
            <a:r>
              <a:rPr lang="fr-FR" sz="3200" spc="14" dirty="0" smtClean="0"/>
              <a:t>FIB – Rendement de pulvérisation Y</a:t>
            </a:r>
            <a:endParaRPr lang="fr-FR" sz="3200" spc="14" dirty="0"/>
          </a:p>
        </p:txBody>
      </p:sp>
      <p:sp>
        <p:nvSpPr>
          <p:cNvPr id="20" name="ZoneTexte 19"/>
          <p:cNvSpPr txBox="1"/>
          <p:nvPr/>
        </p:nvSpPr>
        <p:spPr>
          <a:xfrm>
            <a:off x="0" y="714478"/>
            <a:ext cx="539186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fr-FR" altLang="fr-FR" sz="2000" dirty="0" smtClean="0">
                <a:sym typeface="Wingdings" pitchFamily="2" charset="2"/>
              </a:rPr>
              <a:t>Y      dépendant de l’angle </a:t>
            </a:r>
            <a:r>
              <a:rPr lang="fr-FR" altLang="fr-FR" sz="2000" dirty="0">
                <a:sym typeface="Wingdings" pitchFamily="2" charset="2"/>
              </a:rPr>
              <a:t>d’incidence du </a:t>
            </a:r>
            <a:r>
              <a:rPr lang="fr-FR" altLang="fr-FR" sz="2000" dirty="0" smtClean="0">
                <a:sym typeface="Wingdings" pitchFamily="2" charset="2"/>
              </a:rPr>
              <a:t>faisceau</a:t>
            </a:r>
            <a:endParaRPr lang="fr-FR" altLang="fr-FR" sz="2000" dirty="0">
              <a:sym typeface="Wingdings" pitchFamily="2" charset="2"/>
            </a:endParaRPr>
          </a:p>
        </p:txBody>
      </p:sp>
      <p:sp>
        <p:nvSpPr>
          <p:cNvPr id="22" name="Flèche droite 21"/>
          <p:cNvSpPr/>
          <p:nvPr/>
        </p:nvSpPr>
        <p:spPr>
          <a:xfrm>
            <a:off x="270617" y="846923"/>
            <a:ext cx="228600" cy="14287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93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/>
          <p:cNvSpPr txBox="1"/>
          <p:nvPr/>
        </p:nvSpPr>
        <p:spPr>
          <a:xfrm>
            <a:off x="0" y="710829"/>
            <a:ext cx="493115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fr-FR" altLang="fr-FR" sz="2000" dirty="0" smtClean="0">
                <a:sym typeface="Wingdings" pitchFamily="2" charset="2"/>
              </a:rPr>
              <a:t>Y      dépendant de l’accélération du faisceau</a:t>
            </a:r>
            <a:endParaRPr lang="fr-FR" altLang="fr-FR" sz="2000" dirty="0">
              <a:sym typeface="Wingdings" pitchFamily="2" charset="2"/>
            </a:endParaRPr>
          </a:p>
        </p:txBody>
      </p:sp>
      <p:sp>
        <p:nvSpPr>
          <p:cNvPr id="25" name="Flèche droite 24"/>
          <p:cNvSpPr/>
          <p:nvPr/>
        </p:nvSpPr>
        <p:spPr>
          <a:xfrm>
            <a:off x="270617" y="848362"/>
            <a:ext cx="228600" cy="14287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79" y="1572070"/>
            <a:ext cx="7343775" cy="40386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96456" y="3631962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0° - Cu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6947730" y="4187438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0° - Si</a:t>
            </a:r>
            <a:endParaRPr lang="fr-FR" dirty="0"/>
          </a:p>
        </p:txBody>
      </p:sp>
      <p:sp>
        <p:nvSpPr>
          <p:cNvPr id="31" name="Text Box 46"/>
          <p:cNvSpPr txBox="1">
            <a:spLocks noChangeArrowheads="1"/>
          </p:cNvSpPr>
          <p:nvPr/>
        </p:nvSpPr>
        <p:spPr bwMode="auto">
          <a:xfrm>
            <a:off x="6717474" y="2926550"/>
            <a:ext cx="2119313" cy="52322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400" b="1" dirty="0" smtClean="0"/>
              <a:t>Cascade de collisions confinée en surface</a:t>
            </a:r>
            <a:endParaRPr lang="fr-FR" altLang="fr-FR" sz="1400" b="1" dirty="0"/>
          </a:p>
        </p:txBody>
      </p:sp>
      <p:sp>
        <p:nvSpPr>
          <p:cNvPr id="36" name="Flèche droite 35"/>
          <p:cNvSpPr/>
          <p:nvPr/>
        </p:nvSpPr>
        <p:spPr>
          <a:xfrm rot="16200000">
            <a:off x="5631001" y="3135625"/>
            <a:ext cx="2005711" cy="234649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6879362" y="1862982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89° - Cu</a:t>
            </a:r>
            <a:endParaRPr lang="fr-FR" dirty="0"/>
          </a:p>
        </p:txBody>
      </p:sp>
      <p:sp>
        <p:nvSpPr>
          <p:cNvPr id="42" name="Flèche droite 41"/>
          <p:cNvSpPr/>
          <p:nvPr/>
        </p:nvSpPr>
        <p:spPr>
          <a:xfrm rot="19800000">
            <a:off x="3073303" y="5651642"/>
            <a:ext cx="807204" cy="234649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Text Box 46"/>
          <p:cNvSpPr txBox="1">
            <a:spLocks noChangeArrowheads="1"/>
          </p:cNvSpPr>
          <p:nvPr/>
        </p:nvSpPr>
        <p:spPr bwMode="auto">
          <a:xfrm>
            <a:off x="3828512" y="5712479"/>
            <a:ext cx="2700471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400" b="1" dirty="0" smtClean="0"/>
              <a:t>Énergie transmise à la cible</a:t>
            </a:r>
            <a:endParaRPr lang="fr-FR" altLang="fr-FR" sz="1400" b="1" dirty="0"/>
          </a:p>
        </p:txBody>
      </p:sp>
      <p:sp>
        <p:nvSpPr>
          <p:cNvPr id="14" name="Flèche droite 13"/>
          <p:cNvSpPr/>
          <p:nvPr/>
        </p:nvSpPr>
        <p:spPr>
          <a:xfrm rot="8422238">
            <a:off x="1723474" y="4040556"/>
            <a:ext cx="807204" cy="234649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bject 2"/>
          <p:cNvSpPr txBox="1">
            <a:spLocks/>
          </p:cNvSpPr>
          <p:nvPr/>
        </p:nvSpPr>
        <p:spPr>
          <a:xfrm>
            <a:off x="0" y="8546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520"/>
            <a:r>
              <a:rPr lang="fr-FR" sz="3200" spc="-82" dirty="0" smtClean="0"/>
              <a:t>Usinage </a:t>
            </a:r>
            <a:r>
              <a:rPr lang="fr-FR" sz="3200" spc="-73" dirty="0" smtClean="0"/>
              <a:t>en </a:t>
            </a:r>
            <a:r>
              <a:rPr lang="fr-FR" sz="3200" spc="14" dirty="0" smtClean="0"/>
              <a:t>FIB – Rendement de pulvérisation Y</a:t>
            </a:r>
            <a:endParaRPr lang="fr-FR" sz="3200" spc="14" dirty="0"/>
          </a:p>
        </p:txBody>
      </p:sp>
    </p:spTree>
    <p:extLst>
      <p:ext uri="{BB962C8B-B14F-4D97-AF65-F5344CB8AC3E}">
        <p14:creationId xmlns:p14="http://schemas.microsoft.com/office/powerpoint/2010/main" val="300082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/>
          </p:cNvSpPr>
          <p:nvPr/>
        </p:nvSpPr>
        <p:spPr>
          <a:xfrm>
            <a:off x="0" y="-4445"/>
            <a:ext cx="9144000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fr-FR" sz="3200" spc="-75" dirty="0" smtClean="0"/>
              <a:t>Artefacts « visibles » de préparation FIB</a:t>
            </a:r>
            <a:endParaRPr lang="fr-FR" sz="3200" spc="-85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34" t="2378" r="18792" b="10194"/>
          <a:stretch/>
        </p:blipFill>
        <p:spPr>
          <a:xfrm>
            <a:off x="541020" y="692710"/>
            <a:ext cx="3215640" cy="25000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Connecteur droit avec flèche 7"/>
          <p:cNvCxnSpPr/>
          <p:nvPr/>
        </p:nvCxnSpPr>
        <p:spPr>
          <a:xfrm flipH="1" flipV="1">
            <a:off x="718186" y="1506855"/>
            <a:ext cx="85724" cy="628650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H="1" flipV="1">
            <a:off x="1506856" y="1672590"/>
            <a:ext cx="85724" cy="628650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bright="7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1" y="3676688"/>
            <a:ext cx="3376979" cy="2532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9" name="Connecteur droit avec flèche 38"/>
          <p:cNvCxnSpPr/>
          <p:nvPr/>
        </p:nvCxnSpPr>
        <p:spPr>
          <a:xfrm flipV="1">
            <a:off x="704850" y="4231297"/>
            <a:ext cx="0" cy="657227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H="1" flipV="1">
            <a:off x="1866900" y="4162425"/>
            <a:ext cx="1905" cy="463209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bject 13"/>
          <p:cNvSpPr/>
          <p:nvPr/>
        </p:nvSpPr>
        <p:spPr>
          <a:xfrm>
            <a:off x="4930140" y="1230790"/>
            <a:ext cx="2988806" cy="2707605"/>
          </a:xfrm>
          <a:prstGeom prst="rect">
            <a:avLst/>
          </a:prstGeom>
          <a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Rectangle 49"/>
          <p:cNvSpPr/>
          <p:nvPr/>
        </p:nvSpPr>
        <p:spPr>
          <a:xfrm>
            <a:off x="5364775" y="3918425"/>
            <a:ext cx="21431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err="1" smtClean="0"/>
              <a:t>Re</a:t>
            </a:r>
            <a:r>
              <a:rPr lang="fr-FR" sz="2000" dirty="0" smtClean="0"/>
              <a:t>-déposition</a:t>
            </a:r>
            <a:endParaRPr lang="fr-FR" sz="2000" dirty="0"/>
          </a:p>
        </p:txBody>
      </p:sp>
      <p:cxnSp>
        <p:nvCxnSpPr>
          <p:cNvPr id="51" name="Connecteur droit avec flèche 50"/>
          <p:cNvCxnSpPr/>
          <p:nvPr/>
        </p:nvCxnSpPr>
        <p:spPr>
          <a:xfrm flipH="1" flipV="1">
            <a:off x="4899660" y="1495426"/>
            <a:ext cx="563880" cy="160019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 flipH="1" flipV="1">
            <a:off x="5814060" y="1965961"/>
            <a:ext cx="563880" cy="160019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1040131" y="3203171"/>
            <a:ext cx="21431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/>
              <a:t>Ga « </a:t>
            </a:r>
            <a:r>
              <a:rPr lang="fr-FR" sz="2000" dirty="0" err="1" smtClean="0"/>
              <a:t>droplets</a:t>
            </a:r>
            <a:r>
              <a:rPr lang="fr-FR" sz="2000" dirty="0" smtClean="0"/>
              <a:t> »</a:t>
            </a:r>
            <a:endParaRPr lang="fr-FR" sz="2000" dirty="0"/>
          </a:p>
        </p:txBody>
      </p:sp>
      <p:sp>
        <p:nvSpPr>
          <p:cNvPr id="28" name="Rectangle 27"/>
          <p:cNvSpPr/>
          <p:nvPr/>
        </p:nvSpPr>
        <p:spPr>
          <a:xfrm>
            <a:off x="3705225" y="486796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dirty="0" smtClean="0"/>
              <a:t>Effet </a:t>
            </a:r>
            <a:r>
              <a:rPr lang="fr-FR" sz="2000" dirty="0"/>
              <a:t>« rideaux » (</a:t>
            </a:r>
            <a:r>
              <a:rPr lang="fr-FR" sz="2000" dirty="0" err="1" smtClean="0"/>
              <a:t>curtaining</a:t>
            </a:r>
            <a:r>
              <a:rPr lang="fr-FR" sz="2000" dirty="0" smtClean="0"/>
              <a:t> artefact)</a:t>
            </a:r>
            <a:r>
              <a:rPr lang="fr-FR" dirty="0" smtClean="0"/>
              <a:t> conséquence </a:t>
            </a:r>
            <a:r>
              <a:rPr lang="fr-FR" dirty="0"/>
              <a:t>des différents taux de pulvérisation ou de la topographie de </a:t>
            </a:r>
            <a:r>
              <a:rPr lang="fr-FR" dirty="0" smtClean="0"/>
              <a:t>surface.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477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271" y="1335313"/>
            <a:ext cx="1607818" cy="1406076"/>
          </a:xfrm>
          <a:prstGeom prst="rect">
            <a:avLst/>
          </a:prstGeom>
        </p:spPr>
      </p:pic>
      <p:sp>
        <p:nvSpPr>
          <p:cNvPr id="39" name="object 3"/>
          <p:cNvSpPr/>
          <p:nvPr/>
        </p:nvSpPr>
        <p:spPr>
          <a:xfrm>
            <a:off x="2560033" y="737005"/>
            <a:ext cx="2208673" cy="3448050"/>
          </a:xfrm>
          <a:prstGeom prst="rect">
            <a:avLst/>
          </a:prstGeom>
          <a:blipFill>
            <a:blip r:embed="rId3" cstate="print"/>
            <a:srcRect/>
            <a:stretch>
              <a:fillRect l="-560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64" y="852088"/>
            <a:ext cx="3649641" cy="2648412"/>
          </a:xfrm>
          <a:prstGeom prst="rect">
            <a:avLst/>
          </a:prstGeom>
        </p:spPr>
      </p:pic>
      <p:pic>
        <p:nvPicPr>
          <p:cNvPr id="133156" name="Picture 36" descr="SE_vs_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" r="2315" b="18959"/>
          <a:stretch>
            <a:fillRect/>
          </a:stretch>
        </p:blipFill>
        <p:spPr bwMode="auto">
          <a:xfrm>
            <a:off x="4710882" y="3235582"/>
            <a:ext cx="4433118" cy="279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554628"/>
            <a:ext cx="48659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• </a:t>
            </a:r>
            <a:r>
              <a:rPr lang="fr-FR" dirty="0" smtClean="0"/>
              <a:t>lié au pouvoir d’arrêt du matériau cible</a:t>
            </a:r>
          </a:p>
        </p:txBody>
      </p:sp>
      <p:sp>
        <p:nvSpPr>
          <p:cNvPr id="47" name="Line 14"/>
          <p:cNvSpPr>
            <a:spLocks noChangeShapeType="1"/>
          </p:cNvSpPr>
          <p:nvPr/>
        </p:nvSpPr>
        <p:spPr bwMode="auto">
          <a:xfrm rot="5400000">
            <a:off x="7489690" y="2402928"/>
            <a:ext cx="771525" cy="0"/>
          </a:xfrm>
          <a:prstGeom prst="line">
            <a:avLst/>
          </a:prstGeom>
          <a:noFill/>
          <a:ln w="12700">
            <a:solidFill>
              <a:schemeClr val="accent1">
                <a:lumMod val="75000"/>
              </a:schemeClr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7573825" y="1496713"/>
            <a:ext cx="622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</a:rPr>
              <a:t>W 74</a:t>
            </a:r>
          </a:p>
          <a:p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</a:rPr>
              <a:t>Pt 78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877147" y="665862"/>
            <a:ext cx="1731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SRIM - Ga 30 kV 0°</a:t>
            </a:r>
            <a:endParaRPr lang="fr-FR" sz="1600" dirty="0"/>
          </a:p>
        </p:txBody>
      </p:sp>
      <p:sp>
        <p:nvSpPr>
          <p:cNvPr id="26" name="Line 14"/>
          <p:cNvSpPr>
            <a:spLocks noChangeShapeType="1"/>
          </p:cNvSpPr>
          <p:nvPr/>
        </p:nvSpPr>
        <p:spPr bwMode="auto">
          <a:xfrm rot="5400000">
            <a:off x="1148701" y="1114862"/>
            <a:ext cx="23328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1226820" y="947818"/>
            <a:ext cx="9334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dirty="0" smtClean="0">
                <a:latin typeface="+mj-lt"/>
              </a:rPr>
              <a:t>30 kV-Ga</a:t>
            </a:r>
            <a:r>
              <a:rPr lang="fr-FR" altLang="fr-FR" baseline="30000" dirty="0" smtClean="0">
                <a:latin typeface="+mj-lt"/>
              </a:rPr>
              <a:t>+</a:t>
            </a:r>
            <a:endParaRPr lang="fr-FR" altLang="fr-FR" baseline="30000" dirty="0">
              <a:latin typeface="+mj-lt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-19050" y="1451292"/>
            <a:ext cx="865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</a:rPr>
              <a:t>26.9 nm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1" name="Line 14"/>
          <p:cNvSpPr>
            <a:spLocks noChangeShapeType="1"/>
          </p:cNvSpPr>
          <p:nvPr/>
        </p:nvSpPr>
        <p:spPr bwMode="auto">
          <a:xfrm rot="5400000">
            <a:off x="7744767" y="3420006"/>
            <a:ext cx="261372" cy="0"/>
          </a:xfrm>
          <a:prstGeom prst="line">
            <a:avLst/>
          </a:prstGeom>
          <a:noFill/>
          <a:ln w="12700">
            <a:solidFill>
              <a:schemeClr val="accent1">
                <a:lumMod val="75000"/>
              </a:schemeClr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6119675" y="1699913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</a:rPr>
              <a:t>Ni 28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 rot="5400000">
            <a:off x="6041890" y="2377530"/>
            <a:ext cx="771525" cy="0"/>
          </a:xfrm>
          <a:prstGeom prst="line">
            <a:avLst/>
          </a:prstGeom>
          <a:noFill/>
          <a:ln w="12700">
            <a:solidFill>
              <a:schemeClr val="accent1">
                <a:lumMod val="75000"/>
              </a:schemeClr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0" y="120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/>
              <a:t>Implantation du Gallium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4775" y="4557087"/>
            <a:ext cx="503872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err="1" smtClean="0"/>
              <a:t>Propriétés</a:t>
            </a:r>
            <a:r>
              <a:rPr lang="en-US" u="sng" dirty="0" smtClean="0"/>
              <a:t> </a:t>
            </a:r>
            <a:r>
              <a:rPr lang="en-US" u="sng" dirty="0" err="1" smtClean="0"/>
              <a:t>d’une</a:t>
            </a:r>
            <a:r>
              <a:rPr lang="en-US" u="sng" dirty="0" smtClean="0"/>
              <a:t> </a:t>
            </a:r>
            <a:r>
              <a:rPr lang="en-US" u="sng" dirty="0" err="1" smtClean="0"/>
              <a:t>couche</a:t>
            </a:r>
            <a:r>
              <a:rPr lang="en-US" u="sng" dirty="0" smtClean="0"/>
              <a:t> de protection :</a:t>
            </a:r>
          </a:p>
          <a:p>
            <a:endParaRPr lang="en-US" sz="900" dirty="0"/>
          </a:p>
          <a:p>
            <a:r>
              <a:rPr lang="fr-FR" sz="1600" dirty="0"/>
              <a:t>• </a:t>
            </a:r>
            <a:r>
              <a:rPr lang="en-US" sz="1600" dirty="0" err="1" smtClean="0"/>
              <a:t>pouvoir</a:t>
            </a:r>
            <a:r>
              <a:rPr lang="en-US" sz="1600" dirty="0" smtClean="0"/>
              <a:t> </a:t>
            </a:r>
            <a:r>
              <a:rPr lang="en-US" sz="1600" dirty="0" err="1" smtClean="0"/>
              <a:t>d’arrêt</a:t>
            </a:r>
            <a:r>
              <a:rPr lang="en-US" sz="1600" dirty="0" smtClean="0"/>
              <a:t>, </a:t>
            </a:r>
            <a:r>
              <a:rPr lang="en-US" sz="1600" dirty="0" err="1" smtClean="0"/>
              <a:t>épaisseur</a:t>
            </a:r>
            <a:r>
              <a:rPr lang="en-US" sz="1600" dirty="0" smtClean="0"/>
              <a:t> &gt; </a:t>
            </a:r>
            <a:r>
              <a:rPr lang="en-US" sz="1600" dirty="0"/>
              <a:t>150 nm, </a:t>
            </a:r>
          </a:p>
          <a:p>
            <a:r>
              <a:rPr lang="fr-FR" sz="1600" dirty="0"/>
              <a:t>• </a:t>
            </a:r>
            <a:r>
              <a:rPr lang="fr-FR" sz="1600" dirty="0" smtClean="0"/>
              <a:t>ne réagit pas avec la surface échantillon,</a:t>
            </a:r>
          </a:p>
          <a:p>
            <a:r>
              <a:rPr lang="fr-FR" sz="1600" dirty="0" smtClean="0"/>
              <a:t>(Ni/Si = siliciures – Diffusion C lors d’un dépôt Pt- IBAD…)</a:t>
            </a:r>
          </a:p>
          <a:p>
            <a:r>
              <a:rPr lang="fr-FR" sz="1600" dirty="0"/>
              <a:t>• </a:t>
            </a:r>
            <a:r>
              <a:rPr lang="en-US" sz="1600" dirty="0" err="1" smtClean="0"/>
              <a:t>contraste</a:t>
            </a:r>
            <a:r>
              <a:rPr lang="en-US" sz="1600" dirty="0" smtClean="0"/>
              <a:t> </a:t>
            </a:r>
            <a:r>
              <a:rPr lang="en-US" sz="1600" dirty="0" err="1" smtClean="0"/>
              <a:t>en</a:t>
            </a:r>
            <a:r>
              <a:rPr lang="en-US" sz="1600" dirty="0" smtClean="0"/>
              <a:t> </a:t>
            </a:r>
            <a:r>
              <a:rPr lang="en-US" sz="1600" dirty="0" err="1" smtClean="0"/>
              <a:t>imagerie</a:t>
            </a:r>
            <a:r>
              <a:rPr lang="en-US" sz="1600" dirty="0" smtClean="0"/>
              <a:t> MEB </a:t>
            </a:r>
            <a:r>
              <a:rPr lang="en-US" sz="1600" dirty="0" err="1" smtClean="0"/>
              <a:t>ou</a:t>
            </a:r>
            <a:r>
              <a:rPr lang="en-US" sz="1600" dirty="0" smtClean="0"/>
              <a:t> MET,</a:t>
            </a:r>
          </a:p>
          <a:p>
            <a:r>
              <a:rPr lang="fr-FR" sz="1600" dirty="0"/>
              <a:t>• </a:t>
            </a:r>
            <a:r>
              <a:rPr lang="en-US" sz="1600" dirty="0" err="1" smtClean="0"/>
              <a:t>n’introduit</a:t>
            </a:r>
            <a:r>
              <a:rPr lang="en-US" sz="1600" dirty="0" smtClean="0"/>
              <a:t> pas de </a:t>
            </a:r>
            <a:r>
              <a:rPr lang="en-US" sz="1600" dirty="0" err="1" smtClean="0"/>
              <a:t>contraintes</a:t>
            </a:r>
            <a:r>
              <a:rPr lang="en-US" sz="1600" dirty="0" smtClean="0"/>
              <a:t>,…</a:t>
            </a:r>
            <a:endParaRPr lang="en-US" sz="1600" dirty="0"/>
          </a:p>
        </p:txBody>
      </p:sp>
      <p:sp>
        <p:nvSpPr>
          <p:cNvPr id="34" name="ZoneTexte 33"/>
          <p:cNvSpPr txBox="1"/>
          <p:nvPr/>
        </p:nvSpPr>
        <p:spPr>
          <a:xfrm>
            <a:off x="616698" y="230217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Si</a:t>
            </a:r>
            <a:endParaRPr lang="fr-FR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450850" y="1741805"/>
            <a:ext cx="12192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"/>
          <a:stretch/>
        </p:blipFill>
        <p:spPr>
          <a:xfrm>
            <a:off x="373976" y="2689225"/>
            <a:ext cx="2001789" cy="1795225"/>
          </a:xfrm>
          <a:prstGeom prst="rect">
            <a:avLst/>
          </a:prstGeom>
        </p:spPr>
      </p:pic>
      <p:cxnSp>
        <p:nvCxnSpPr>
          <p:cNvPr id="28" name="Connecteur droit 27"/>
          <p:cNvCxnSpPr/>
          <p:nvPr/>
        </p:nvCxnSpPr>
        <p:spPr>
          <a:xfrm>
            <a:off x="1154899" y="3009900"/>
            <a:ext cx="0" cy="141287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1126324" y="3000692"/>
            <a:ext cx="865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</a:rPr>
              <a:t>26.9 nm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Line 14"/>
          <p:cNvSpPr>
            <a:spLocks noChangeShapeType="1"/>
          </p:cNvSpPr>
          <p:nvPr/>
        </p:nvSpPr>
        <p:spPr bwMode="auto">
          <a:xfrm>
            <a:off x="0" y="4373006"/>
            <a:ext cx="50823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0" y="4088279"/>
            <a:ext cx="4667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dirty="0" smtClean="0">
                <a:latin typeface="+mj-lt"/>
              </a:rPr>
              <a:t>Ga</a:t>
            </a:r>
            <a:r>
              <a:rPr lang="fr-FR" altLang="fr-FR" baseline="30000" dirty="0" smtClean="0">
                <a:latin typeface="+mj-lt"/>
              </a:rPr>
              <a:t>+</a:t>
            </a:r>
            <a:endParaRPr lang="fr-FR" altLang="fr-FR" baseline="30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039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cuments\Desktop\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6443" r="14616" b="10372"/>
          <a:stretch/>
        </p:blipFill>
        <p:spPr bwMode="auto">
          <a:xfrm>
            <a:off x="122929" y="2711626"/>
            <a:ext cx="3761155" cy="30660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-23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 smtClean="0"/>
              <a:t>Injection de gaz (GIS)</a:t>
            </a:r>
            <a:endParaRPr lang="fr-FR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986300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dirty="0"/>
              <a:t>• </a:t>
            </a:r>
            <a:r>
              <a:rPr lang="fr-FR" sz="1600" dirty="0" smtClean="0"/>
              <a:t>Les </a:t>
            </a:r>
            <a:r>
              <a:rPr lang="fr-FR" sz="1600" dirty="0"/>
              <a:t>molécules organométalliques permettent un passage en phase gazeuse à faible </a:t>
            </a:r>
            <a:r>
              <a:rPr lang="fr-FR" sz="1600" dirty="0" smtClean="0"/>
              <a:t>température</a:t>
            </a:r>
          </a:p>
          <a:p>
            <a:pPr>
              <a:spcAft>
                <a:spcPts val="600"/>
              </a:spcAft>
            </a:pPr>
            <a:r>
              <a:rPr lang="fr-FR" sz="1600" dirty="0" smtClean="0"/>
              <a:t>• Injection </a:t>
            </a:r>
            <a:r>
              <a:rPr lang="fr-FR" sz="1600" dirty="0"/>
              <a:t>du gaz par l'intermédiaire d'une canule </a:t>
            </a:r>
            <a:r>
              <a:rPr lang="fr-FR" sz="1600" dirty="0" smtClean="0"/>
              <a:t>(Ø 500 </a:t>
            </a:r>
            <a:r>
              <a:rPr lang="fr-FR" sz="1600" dirty="0" smtClean="0">
                <a:latin typeface="Symbol" panose="05050102010706020507" pitchFamily="18" charset="2"/>
              </a:rPr>
              <a:t>m</a:t>
            </a:r>
            <a:r>
              <a:rPr lang="fr-FR" sz="1600" dirty="0" smtClean="0"/>
              <a:t>m) au </a:t>
            </a:r>
            <a:r>
              <a:rPr lang="fr-FR" sz="1600" dirty="0"/>
              <a:t>plus proche de la </a:t>
            </a:r>
            <a:r>
              <a:rPr lang="fr-FR" sz="1600" dirty="0" smtClean="0"/>
              <a:t>surface (100 </a:t>
            </a:r>
            <a:r>
              <a:rPr lang="fr-FR" sz="1600" dirty="0" smtClean="0">
                <a:latin typeface="Symbol" panose="05050102010706020507" pitchFamily="18" charset="2"/>
              </a:rPr>
              <a:t>m</a:t>
            </a:r>
            <a:r>
              <a:rPr lang="fr-FR" sz="1600" dirty="0" smtClean="0"/>
              <a:t>m)</a:t>
            </a:r>
            <a:endParaRPr lang="fr-FR" sz="1600" dirty="0"/>
          </a:p>
        </p:txBody>
      </p:sp>
      <p:sp>
        <p:nvSpPr>
          <p:cNvPr id="6" name="Rectangle 5"/>
          <p:cNvSpPr/>
          <p:nvPr/>
        </p:nvSpPr>
        <p:spPr>
          <a:xfrm>
            <a:off x="0" y="494883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i="1" dirty="0" smtClean="0"/>
              <a:t>Protections </a:t>
            </a:r>
            <a:r>
              <a:rPr lang="fr-FR" sz="1600" i="1" dirty="0"/>
              <a:t>de </a:t>
            </a:r>
            <a:r>
              <a:rPr lang="fr-FR" sz="1600" i="1" dirty="0" smtClean="0"/>
              <a:t>surface, contacts </a:t>
            </a:r>
            <a:r>
              <a:rPr lang="fr-FR" sz="1600" i="1" dirty="0"/>
              <a:t>électriques ou </a:t>
            </a:r>
            <a:r>
              <a:rPr lang="fr-FR" sz="1600" i="1" dirty="0" smtClean="0"/>
              <a:t>mécaniques, réparations </a:t>
            </a:r>
            <a:r>
              <a:rPr lang="fr-FR" sz="1600" i="1" dirty="0"/>
              <a:t>de circuits, ...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849939" y="2748026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B050"/>
                </a:solidFill>
              </a:rPr>
              <a:t>e-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503080" y="2623030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Ga</a:t>
            </a:r>
            <a:r>
              <a:rPr lang="fr-FR" b="1" baseline="30000" dirty="0" smtClean="0">
                <a:solidFill>
                  <a:srgbClr val="FF0000"/>
                </a:solidFill>
              </a:rPr>
              <a:t>+</a:t>
            </a:r>
            <a:endParaRPr lang="fr-FR" b="1" baseline="30000" dirty="0">
              <a:solidFill>
                <a:srgbClr val="FF0000"/>
              </a:solidFill>
            </a:endParaRPr>
          </a:p>
        </p:txBody>
      </p:sp>
      <p:sp>
        <p:nvSpPr>
          <p:cNvPr id="15" name="object 6"/>
          <p:cNvSpPr/>
          <p:nvPr/>
        </p:nvSpPr>
        <p:spPr>
          <a:xfrm>
            <a:off x="7086147" y="3031019"/>
            <a:ext cx="2057853" cy="1919062"/>
          </a:xfrm>
          <a:prstGeom prst="rect">
            <a:avLst/>
          </a:prstGeom>
          <a:blipFill>
            <a:blip r:embed="rId3" cstate="print"/>
            <a:srcRect/>
            <a:stretch>
              <a:fillRect l="-99309" t="-2546" r="-1225" b="-16257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Rectangle 17"/>
          <p:cNvSpPr/>
          <p:nvPr/>
        </p:nvSpPr>
        <p:spPr>
          <a:xfrm>
            <a:off x="-9074" y="1680967"/>
            <a:ext cx="6638474" cy="661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dirty="0" smtClean="0"/>
              <a:t>• </a:t>
            </a:r>
            <a:r>
              <a:rPr lang="fr-FR" sz="1600" u="sng" dirty="0" smtClean="0"/>
              <a:t>Dépôts </a:t>
            </a:r>
            <a:r>
              <a:rPr lang="fr-FR" sz="1600" u="sng" dirty="0"/>
              <a:t>: </a:t>
            </a:r>
            <a:r>
              <a:rPr lang="fr-FR" sz="1600" dirty="0"/>
              <a:t>Pt, W, C, </a:t>
            </a:r>
            <a:r>
              <a:rPr lang="fr-FR" sz="1600" dirty="0" err="1"/>
              <a:t>SiOx</a:t>
            </a:r>
            <a:r>
              <a:rPr lang="fr-FR" sz="1600" dirty="0"/>
              <a:t>, </a:t>
            </a:r>
            <a:r>
              <a:rPr lang="fr-FR" sz="1600" dirty="0" smtClean="0"/>
              <a:t>Au, en mode EBAD ou IBAD (contamination Ga et C)</a:t>
            </a:r>
            <a:endParaRPr lang="fr-FR" sz="1600" dirty="0"/>
          </a:p>
          <a:p>
            <a:pPr>
              <a:spcAft>
                <a:spcPts val="600"/>
              </a:spcAft>
            </a:pPr>
            <a:r>
              <a:rPr lang="fr-FR" sz="1600" dirty="0"/>
              <a:t>• </a:t>
            </a:r>
            <a:r>
              <a:rPr lang="fr-FR" sz="1600" u="sng" dirty="0"/>
              <a:t>Gaz réactifs :</a:t>
            </a:r>
            <a:r>
              <a:rPr lang="fr-FR" sz="1600" dirty="0"/>
              <a:t> </a:t>
            </a:r>
            <a:r>
              <a:rPr lang="fr-FR" sz="1600" dirty="0" err="1"/>
              <a:t>Iodine</a:t>
            </a:r>
            <a:r>
              <a:rPr lang="fr-FR" sz="1600" dirty="0"/>
              <a:t>, XeF2</a:t>
            </a:r>
            <a:r>
              <a:rPr lang="fr-FR" sz="1600" dirty="0" smtClean="0"/>
              <a:t>, </a:t>
            </a:r>
            <a:r>
              <a:rPr lang="fr-FR" sz="1600" dirty="0" err="1" smtClean="0"/>
              <a:t>Delineation</a:t>
            </a:r>
            <a:r>
              <a:rPr lang="fr-FR" sz="1600" dirty="0" smtClean="0"/>
              <a:t> </a:t>
            </a:r>
            <a:r>
              <a:rPr lang="fr-FR" sz="1600" dirty="0" err="1"/>
              <a:t>etch</a:t>
            </a:r>
            <a:r>
              <a:rPr lang="fr-FR" sz="1600" dirty="0"/>
              <a:t>, </a:t>
            </a:r>
            <a:r>
              <a:rPr lang="fr-FR" sz="1600" dirty="0" err="1" smtClean="0"/>
              <a:t>Selective</a:t>
            </a:r>
            <a:r>
              <a:rPr lang="fr-FR" sz="1600" dirty="0" smtClean="0"/>
              <a:t> </a:t>
            </a:r>
            <a:r>
              <a:rPr lang="fr-FR" sz="1600" dirty="0" err="1" smtClean="0"/>
              <a:t>Carbon</a:t>
            </a:r>
            <a:r>
              <a:rPr lang="fr-FR" sz="1600" dirty="0" smtClean="0"/>
              <a:t> </a:t>
            </a:r>
            <a:r>
              <a:rPr lang="fr-FR" sz="1600" dirty="0" err="1" smtClean="0"/>
              <a:t>Milling</a:t>
            </a:r>
            <a:endParaRPr lang="fr-FR" sz="1600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817" y="2564747"/>
            <a:ext cx="2566572" cy="1894979"/>
          </a:xfrm>
          <a:prstGeom prst="rect">
            <a:avLst/>
          </a:prstGeom>
        </p:spPr>
      </p:pic>
      <p:sp>
        <p:nvSpPr>
          <p:cNvPr id="21" name="Line 14"/>
          <p:cNvSpPr>
            <a:spLocks noChangeShapeType="1"/>
          </p:cNvSpPr>
          <p:nvPr/>
        </p:nvSpPr>
        <p:spPr bwMode="auto">
          <a:xfrm flipV="1">
            <a:off x="7147381" y="4045204"/>
            <a:ext cx="838198" cy="90725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6914629" y="4884335"/>
            <a:ext cx="38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Pt</a:t>
            </a:r>
            <a:endParaRPr lang="fr-FR" i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4444837" y="2565040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</a:rPr>
              <a:t>SCM</a:t>
            </a:r>
            <a:endParaRPr lang="fr-FR" i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3811" y="2906877"/>
            <a:ext cx="1339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 smtClean="0"/>
              <a:t>Vide chambre</a:t>
            </a:r>
          </a:p>
          <a:p>
            <a:pPr algn="ctr"/>
            <a:r>
              <a:rPr lang="fr-FR" sz="1600" dirty="0" smtClean="0"/>
              <a:t>10</a:t>
            </a:r>
            <a:r>
              <a:rPr lang="fr-FR" sz="1600" baseline="30000" dirty="0" smtClean="0"/>
              <a:t>-5</a:t>
            </a:r>
            <a:r>
              <a:rPr lang="fr-FR" sz="1600" dirty="0" smtClean="0"/>
              <a:t> </a:t>
            </a:r>
            <a:r>
              <a:rPr lang="fr-FR" sz="1600" dirty="0"/>
              <a:t>mbar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094" y="4499718"/>
            <a:ext cx="2484841" cy="227282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4576737" y="4783348"/>
            <a:ext cx="63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</a:rPr>
              <a:t>XeF2</a:t>
            </a:r>
            <a:endParaRPr lang="fr-FR" i="1" dirty="0">
              <a:solidFill>
                <a:schemeClr val="bg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602449" y="4146015"/>
            <a:ext cx="1869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chemeClr val="bg1"/>
                </a:solidFill>
              </a:rPr>
              <a:t>PMMA, diamant          Si, Al</a:t>
            </a:r>
            <a:endParaRPr lang="fr-FR" sz="1200" i="1" dirty="0">
              <a:solidFill>
                <a:schemeClr val="bg1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4480377" y="4049015"/>
            <a:ext cx="264920" cy="37601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4602449" y="5342426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chemeClr val="bg1"/>
                </a:solidFill>
              </a:rPr>
              <a:t>Si, SiO</a:t>
            </a:r>
            <a:r>
              <a:rPr lang="fr-FR" sz="1200" i="1" baseline="-25000" dirty="0" smtClean="0">
                <a:solidFill>
                  <a:schemeClr val="bg1"/>
                </a:solidFill>
              </a:rPr>
              <a:t>2 </a:t>
            </a:r>
            <a:r>
              <a:rPr lang="fr-FR" sz="1200" i="1" dirty="0" smtClean="0">
                <a:solidFill>
                  <a:schemeClr val="bg1"/>
                </a:solidFill>
              </a:rPr>
              <a:t>* 7-10</a:t>
            </a:r>
            <a:endParaRPr lang="fr-FR" sz="1200" i="1" dirty="0">
              <a:solidFill>
                <a:schemeClr val="bg1"/>
              </a:solidFill>
            </a:endParaRPr>
          </a:p>
        </p:txBody>
      </p:sp>
      <p:cxnSp>
        <p:nvCxnSpPr>
          <p:cNvPr id="27" name="Connecteur droit avec flèche 26"/>
          <p:cNvCxnSpPr/>
          <p:nvPr/>
        </p:nvCxnSpPr>
        <p:spPr>
          <a:xfrm flipV="1">
            <a:off x="4480377" y="5245426"/>
            <a:ext cx="264920" cy="37601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5737677" y="4049015"/>
            <a:ext cx="264920" cy="37601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03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757295" y="1992778"/>
            <a:ext cx="420370" cy="0"/>
          </a:xfrm>
          <a:custGeom>
            <a:avLst/>
            <a:gdLst/>
            <a:ahLst/>
            <a:cxnLst/>
            <a:rect l="l" t="t" r="r" b="b"/>
            <a:pathLst>
              <a:path w="420370">
                <a:moveTo>
                  <a:pt x="0" y="0"/>
                </a:moveTo>
                <a:lnTo>
                  <a:pt x="42036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645" y="1939439"/>
            <a:ext cx="151130" cy="107950"/>
          </a:xfrm>
          <a:custGeom>
            <a:avLst/>
            <a:gdLst/>
            <a:ahLst/>
            <a:cxnLst/>
            <a:rect l="l" t="t" r="r" b="b"/>
            <a:pathLst>
              <a:path w="151129" h="107950">
                <a:moveTo>
                  <a:pt x="151129" y="0"/>
                </a:moveTo>
                <a:lnTo>
                  <a:pt x="0" y="53339"/>
                </a:lnTo>
                <a:lnTo>
                  <a:pt x="151129" y="107950"/>
                </a:lnTo>
                <a:lnTo>
                  <a:pt x="143509" y="96520"/>
                </a:lnTo>
                <a:lnTo>
                  <a:pt x="137159" y="83820"/>
                </a:lnTo>
                <a:lnTo>
                  <a:pt x="132079" y="69850"/>
                </a:lnTo>
                <a:lnTo>
                  <a:pt x="130809" y="54610"/>
                </a:lnTo>
                <a:lnTo>
                  <a:pt x="132079" y="39370"/>
                </a:lnTo>
                <a:lnTo>
                  <a:pt x="135889" y="24129"/>
                </a:lnTo>
                <a:lnTo>
                  <a:pt x="142239" y="11429"/>
                </a:lnTo>
                <a:lnTo>
                  <a:pt x="1511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47184" y="1939439"/>
            <a:ext cx="151130" cy="107950"/>
          </a:xfrm>
          <a:custGeom>
            <a:avLst/>
            <a:gdLst/>
            <a:ahLst/>
            <a:cxnLst/>
            <a:rect l="l" t="t" r="r" b="b"/>
            <a:pathLst>
              <a:path w="151129" h="107950">
                <a:moveTo>
                  <a:pt x="0" y="0"/>
                </a:moveTo>
                <a:lnTo>
                  <a:pt x="7619" y="10160"/>
                </a:lnTo>
                <a:lnTo>
                  <a:pt x="13969" y="22860"/>
                </a:lnTo>
                <a:lnTo>
                  <a:pt x="19050" y="38100"/>
                </a:lnTo>
                <a:lnTo>
                  <a:pt x="20319" y="53339"/>
                </a:lnTo>
                <a:lnTo>
                  <a:pt x="19050" y="68579"/>
                </a:lnTo>
                <a:lnTo>
                  <a:pt x="15239" y="83820"/>
                </a:lnTo>
                <a:lnTo>
                  <a:pt x="8889" y="96520"/>
                </a:lnTo>
                <a:lnTo>
                  <a:pt x="0" y="107950"/>
                </a:lnTo>
                <a:lnTo>
                  <a:pt x="151129" y="5333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57295" y="4856629"/>
            <a:ext cx="1647189" cy="0"/>
          </a:xfrm>
          <a:custGeom>
            <a:avLst/>
            <a:gdLst/>
            <a:ahLst/>
            <a:cxnLst/>
            <a:rect l="l" t="t" r="r" b="b"/>
            <a:pathLst>
              <a:path w="1647189">
                <a:moveTo>
                  <a:pt x="0" y="0"/>
                </a:moveTo>
                <a:lnTo>
                  <a:pt x="164718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4004" y="4803289"/>
            <a:ext cx="151130" cy="107950"/>
          </a:xfrm>
          <a:custGeom>
            <a:avLst/>
            <a:gdLst/>
            <a:ahLst/>
            <a:cxnLst/>
            <a:rect l="l" t="t" r="r" b="b"/>
            <a:pathLst>
              <a:path w="151129" h="107950">
                <a:moveTo>
                  <a:pt x="0" y="0"/>
                </a:moveTo>
                <a:lnTo>
                  <a:pt x="8890" y="10160"/>
                </a:lnTo>
                <a:lnTo>
                  <a:pt x="15240" y="22860"/>
                </a:lnTo>
                <a:lnTo>
                  <a:pt x="19050" y="38100"/>
                </a:lnTo>
                <a:lnTo>
                  <a:pt x="21590" y="53339"/>
                </a:lnTo>
                <a:lnTo>
                  <a:pt x="20320" y="68580"/>
                </a:lnTo>
                <a:lnTo>
                  <a:pt x="15240" y="83819"/>
                </a:lnTo>
                <a:lnTo>
                  <a:pt x="8890" y="96519"/>
                </a:lnTo>
                <a:lnTo>
                  <a:pt x="0" y="107950"/>
                </a:lnTo>
                <a:lnTo>
                  <a:pt x="151130" y="5333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76625" y="2433468"/>
            <a:ext cx="1041400" cy="220979"/>
          </a:xfrm>
          <a:custGeom>
            <a:avLst/>
            <a:gdLst/>
            <a:ahLst/>
            <a:cxnLst/>
            <a:rect l="l" t="t" r="r" b="b"/>
            <a:pathLst>
              <a:path w="1041400" h="220980">
                <a:moveTo>
                  <a:pt x="0" y="220980"/>
                </a:moveTo>
                <a:lnTo>
                  <a:pt x="1041400" y="220980"/>
                </a:lnTo>
                <a:lnTo>
                  <a:pt x="1041400" y="0"/>
                </a:lnTo>
                <a:lnTo>
                  <a:pt x="0" y="0"/>
                </a:lnTo>
                <a:lnTo>
                  <a:pt x="0" y="2209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6" name="object 16"/>
          <p:cNvSpPr txBox="1">
            <a:spLocks/>
          </p:cNvSpPr>
          <p:nvPr/>
        </p:nvSpPr>
        <p:spPr>
          <a:xfrm>
            <a:off x="0" y="21458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fr-FR" sz="3200" spc="-75" dirty="0" smtClean="0"/>
              <a:t>Emploi de la </a:t>
            </a:r>
            <a:r>
              <a:rPr lang="fr-FR" sz="3200" spc="-114" dirty="0" smtClean="0"/>
              <a:t>basse </a:t>
            </a:r>
            <a:r>
              <a:rPr lang="fr-FR" sz="3200" spc="-85" dirty="0" smtClean="0"/>
              <a:t>tension FIB</a:t>
            </a:r>
            <a:endParaRPr lang="fr-FR" sz="3200" spc="-85" dirty="0"/>
          </a:p>
        </p:txBody>
      </p:sp>
      <p:sp>
        <p:nvSpPr>
          <p:cNvPr id="22" name="object 22"/>
          <p:cNvSpPr txBox="1"/>
          <p:nvPr/>
        </p:nvSpPr>
        <p:spPr>
          <a:xfrm>
            <a:off x="1138283" y="4959984"/>
            <a:ext cx="760158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/>
            <a:r>
              <a:rPr lang="en-US" sz="1200" i="1" dirty="0" smtClean="0">
                <a:latin typeface="+mj-lt"/>
              </a:rPr>
              <a:t>Cs </a:t>
            </a:r>
            <a:r>
              <a:rPr lang="en-US" sz="1200" i="1" dirty="0">
                <a:latin typeface="+mj-lt"/>
              </a:rPr>
              <a:t>corrected HRTEM images of [110] Si FIB polished at (a) 30 </a:t>
            </a:r>
            <a:r>
              <a:rPr lang="en-US" sz="1200" i="1" dirty="0" err="1">
                <a:latin typeface="+mj-lt"/>
              </a:rPr>
              <a:t>keV</a:t>
            </a:r>
            <a:r>
              <a:rPr lang="en-US" sz="1200" i="1" dirty="0">
                <a:latin typeface="+mj-lt"/>
              </a:rPr>
              <a:t>, (b) 5 </a:t>
            </a:r>
            <a:r>
              <a:rPr lang="en-US" sz="1200" i="1" dirty="0" err="1">
                <a:latin typeface="+mj-lt"/>
              </a:rPr>
              <a:t>keV</a:t>
            </a:r>
            <a:r>
              <a:rPr lang="en-US" sz="1200" i="1" dirty="0">
                <a:latin typeface="+mj-lt"/>
              </a:rPr>
              <a:t>, (c) 2 </a:t>
            </a:r>
            <a:r>
              <a:rPr lang="en-US" sz="1200" i="1" dirty="0" err="1" smtClean="0">
                <a:latin typeface="+mj-lt"/>
              </a:rPr>
              <a:t>keV</a:t>
            </a:r>
            <a:endParaRPr lang="en-US" sz="1200" i="1" dirty="0">
              <a:latin typeface="+mj-lt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0" y="647086"/>
            <a:ext cx="621189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r">
              <a:buClr>
                <a:schemeClr val="tx1"/>
              </a:buClr>
            </a:pPr>
            <a:r>
              <a:rPr lang="fr-FR" altLang="fr-FR" sz="2000" dirty="0" smtClean="0">
                <a:sym typeface="Wingdings" pitchFamily="2" charset="2"/>
              </a:rPr>
              <a:t>Réduction de l’implantation Gallium et de l’</a:t>
            </a:r>
            <a:r>
              <a:rPr lang="fr-FR" altLang="fr-FR" sz="2000" dirty="0" err="1" smtClean="0">
                <a:sym typeface="Wingdings" pitchFamily="2" charset="2"/>
              </a:rPr>
              <a:t>amorphisation</a:t>
            </a:r>
            <a:endParaRPr lang="fr-FR" altLang="fr-FR" sz="2000" dirty="0">
              <a:sym typeface="Wingdings" pitchFamily="2" charset="2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9646" y="5261452"/>
            <a:ext cx="74961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• </a:t>
            </a:r>
            <a:r>
              <a:rPr lang="fr-FR" sz="1600" dirty="0" smtClean="0"/>
              <a:t>Amincissement de la lame à 30 kV, arrêt avant irradiation complète de la lame mince</a:t>
            </a:r>
            <a:endParaRPr lang="fr-FR" sz="1600" dirty="0" smtClean="0">
              <a:latin typeface="Calibri"/>
            </a:endParaRPr>
          </a:p>
          <a:p>
            <a:r>
              <a:rPr lang="fr-FR" sz="1600" dirty="0" smtClean="0">
                <a:latin typeface="Calibri"/>
              </a:rPr>
              <a:t>• </a:t>
            </a:r>
            <a:r>
              <a:rPr lang="fr-FR" sz="1600" dirty="0" smtClean="0"/>
              <a:t>Nettoyage en incidence de </a:t>
            </a:r>
            <a:r>
              <a:rPr lang="fr-FR" sz="1600" dirty="0"/>
              <a:t>faisceau </a:t>
            </a:r>
            <a:r>
              <a:rPr lang="fr-FR" sz="1600" dirty="0" smtClean="0"/>
              <a:t>FIB rasante (</a:t>
            </a:r>
            <a:r>
              <a:rPr lang="fr-FR" sz="1600" dirty="0" smtClean="0">
                <a:sym typeface="Symbol"/>
              </a:rPr>
              <a:t> </a:t>
            </a:r>
            <a:r>
              <a:rPr lang="fr-FR" sz="1600" dirty="0" smtClean="0"/>
              <a:t>5°)</a:t>
            </a:r>
          </a:p>
          <a:p>
            <a:r>
              <a:rPr lang="fr-FR" sz="1600" dirty="0"/>
              <a:t>• </a:t>
            </a:r>
            <a:r>
              <a:rPr lang="fr-FR" sz="1600" dirty="0" smtClean="0"/>
              <a:t>Choix courant optimal à basse tension pour gravure (vs implantation)</a:t>
            </a:r>
          </a:p>
          <a:p>
            <a:r>
              <a:rPr lang="fr-FR" sz="1600" dirty="0" smtClean="0"/>
              <a:t>• Besoin futur : amélioration de la résolution du faisceau FIB à basse tension</a:t>
            </a:r>
            <a:endParaRPr lang="fr-FR" sz="1600" dirty="0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1371525"/>
            <a:ext cx="5561345" cy="3587339"/>
          </a:xfrm>
          <a:prstGeom prst="rect">
            <a:avLst/>
          </a:prstGeom>
        </p:spPr>
      </p:pic>
      <p:cxnSp>
        <p:nvCxnSpPr>
          <p:cNvPr id="36" name="Connecteur droit avec flèche 35"/>
          <p:cNvCxnSpPr/>
          <p:nvPr/>
        </p:nvCxnSpPr>
        <p:spPr>
          <a:xfrm flipH="1">
            <a:off x="3481998" y="1521804"/>
            <a:ext cx="812800" cy="850900"/>
          </a:xfrm>
          <a:prstGeom prst="straightConnector1">
            <a:avLst/>
          </a:prstGeom>
          <a:ln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886566" y="1969403"/>
            <a:ext cx="777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21 nm</a:t>
            </a:r>
          </a:p>
        </p:txBody>
      </p:sp>
      <p:cxnSp>
        <p:nvCxnSpPr>
          <p:cNvPr id="38" name="Connecteur droit avec flèche 37"/>
          <p:cNvCxnSpPr/>
          <p:nvPr/>
        </p:nvCxnSpPr>
        <p:spPr>
          <a:xfrm flipH="1">
            <a:off x="5539398" y="1600349"/>
            <a:ext cx="227037" cy="193235"/>
          </a:xfrm>
          <a:prstGeom prst="straightConnector1">
            <a:avLst/>
          </a:prstGeom>
          <a:ln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609126" y="1655078"/>
            <a:ext cx="660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2 </a:t>
            </a:r>
            <a:r>
              <a:rPr lang="fr-FR" dirty="0">
                <a:solidFill>
                  <a:srgbClr val="FFFF00"/>
                </a:solidFill>
              </a:rPr>
              <a:t>nm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859588" y="1068973"/>
            <a:ext cx="764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30 </a:t>
            </a:r>
            <a:r>
              <a:rPr lang="fr-FR" sz="2000" dirty="0" smtClean="0"/>
              <a:t>kV</a:t>
            </a:r>
            <a:endParaRPr lang="fr-FR" sz="2000" dirty="0"/>
          </a:p>
        </p:txBody>
      </p:sp>
      <p:sp>
        <p:nvSpPr>
          <p:cNvPr id="42" name="Rectangle 41"/>
          <p:cNvSpPr/>
          <p:nvPr/>
        </p:nvSpPr>
        <p:spPr>
          <a:xfrm>
            <a:off x="5764588" y="1068973"/>
            <a:ext cx="635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5</a:t>
            </a:r>
            <a:r>
              <a:rPr lang="en-US" sz="2000" dirty="0" smtClean="0"/>
              <a:t> </a:t>
            </a:r>
            <a:r>
              <a:rPr lang="fr-FR" sz="2000" dirty="0" smtClean="0"/>
              <a:t>kV</a:t>
            </a:r>
            <a:endParaRPr lang="fr-FR" sz="2000" dirty="0"/>
          </a:p>
        </p:txBody>
      </p:sp>
      <p:sp>
        <p:nvSpPr>
          <p:cNvPr id="43" name="Rectangle 42"/>
          <p:cNvSpPr/>
          <p:nvPr/>
        </p:nvSpPr>
        <p:spPr>
          <a:xfrm>
            <a:off x="7564813" y="1068973"/>
            <a:ext cx="635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2 </a:t>
            </a:r>
            <a:r>
              <a:rPr lang="fr-FR" sz="2000" dirty="0" smtClean="0"/>
              <a:t>kV</a:t>
            </a:r>
            <a:endParaRPr lang="fr-FR" sz="2000" dirty="0"/>
          </a:p>
        </p:txBody>
      </p:sp>
      <p:sp>
        <p:nvSpPr>
          <p:cNvPr id="44" name="Rectangle 43"/>
          <p:cNvSpPr/>
          <p:nvPr/>
        </p:nvSpPr>
        <p:spPr>
          <a:xfrm>
            <a:off x="7161701" y="2398028"/>
            <a:ext cx="829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&lt; 1 </a:t>
            </a:r>
            <a:r>
              <a:rPr lang="fr-FR" dirty="0">
                <a:solidFill>
                  <a:srgbClr val="FFFF00"/>
                </a:solidFill>
              </a:rPr>
              <a:t>nm</a:t>
            </a:r>
          </a:p>
        </p:txBody>
      </p:sp>
      <p:pic>
        <p:nvPicPr>
          <p:cNvPr id="28" name="Picture 6" descr="Ga_2keV_Si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1991" y="1902536"/>
            <a:ext cx="197061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ZoneTexte 28"/>
          <p:cNvSpPr txBox="1"/>
          <p:nvPr/>
        </p:nvSpPr>
        <p:spPr>
          <a:xfrm>
            <a:off x="1279249" y="2620302"/>
            <a:ext cx="468398" cy="476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Si</a:t>
            </a:r>
            <a:endParaRPr lang="fr-FR" sz="3200" dirty="0"/>
          </a:p>
        </p:txBody>
      </p:sp>
      <p:sp>
        <p:nvSpPr>
          <p:cNvPr id="35" name="ZoneTexte 34"/>
          <p:cNvSpPr txBox="1"/>
          <p:nvPr/>
        </p:nvSpPr>
        <p:spPr>
          <a:xfrm rot="5400000">
            <a:off x="487831" y="2237716"/>
            <a:ext cx="680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4.8 nm</a:t>
            </a:r>
            <a:endParaRPr lang="fr-FR" b="1" dirty="0"/>
          </a:p>
        </p:txBody>
      </p:sp>
      <p:sp>
        <p:nvSpPr>
          <p:cNvPr id="39" name="ZoneTexte 38"/>
          <p:cNvSpPr txBox="1"/>
          <p:nvPr/>
        </p:nvSpPr>
        <p:spPr>
          <a:xfrm>
            <a:off x="715824" y="3583265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SRIM – 1000 ions Ga 0°</a:t>
            </a:r>
            <a:endParaRPr lang="fr-FR" sz="1200" i="1" dirty="0"/>
          </a:p>
        </p:txBody>
      </p:sp>
      <p:sp>
        <p:nvSpPr>
          <p:cNvPr id="45" name="Line 14"/>
          <p:cNvSpPr>
            <a:spLocks noChangeShapeType="1"/>
          </p:cNvSpPr>
          <p:nvPr/>
        </p:nvSpPr>
        <p:spPr bwMode="auto">
          <a:xfrm rot="5400000">
            <a:off x="1311296" y="1795247"/>
            <a:ext cx="36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525111" y="1621075"/>
            <a:ext cx="85577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dirty="0" smtClean="0">
                <a:latin typeface="+mj-lt"/>
              </a:rPr>
              <a:t>2 kV-Ga</a:t>
            </a:r>
            <a:r>
              <a:rPr lang="fr-FR" altLang="fr-FR" baseline="30000" dirty="0" smtClean="0">
                <a:latin typeface="+mj-lt"/>
              </a:rPr>
              <a:t>+</a:t>
            </a:r>
            <a:endParaRPr lang="fr-FR" altLang="fr-FR" baseline="30000" dirty="0">
              <a:latin typeface="+mj-lt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520224" y="3971245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50 nm</a:t>
            </a:r>
            <a:endParaRPr lang="fr-FR" sz="1400" dirty="0"/>
          </a:p>
        </p:txBody>
      </p:sp>
      <p:cxnSp>
        <p:nvCxnSpPr>
          <p:cNvPr id="48" name="Connecteur droit 47"/>
          <p:cNvCxnSpPr/>
          <p:nvPr/>
        </p:nvCxnSpPr>
        <p:spPr>
          <a:xfrm rot="16200000">
            <a:off x="1850678" y="3387702"/>
            <a:ext cx="15208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 rot="10800000">
            <a:off x="1090266" y="4148115"/>
            <a:ext cx="15208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7105650" y="3267075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</a:rPr>
              <a:t>Si</a:t>
            </a:r>
            <a:endParaRPr lang="fr-FR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0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38" y="431800"/>
            <a:ext cx="6369454" cy="5915025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1" y="161022"/>
            <a:ext cx="6762750" cy="5539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520"/>
            <a:r>
              <a:rPr lang="fr-FR" sz="3600" spc="-77" dirty="0" smtClean="0"/>
              <a:t>Comparatif </a:t>
            </a:r>
            <a:r>
              <a:rPr lang="fr-FR" sz="3600" spc="18" dirty="0" smtClean="0"/>
              <a:t>MEB </a:t>
            </a:r>
            <a:r>
              <a:rPr lang="fr-FR" sz="3600" spc="-127" dirty="0" smtClean="0"/>
              <a:t>vs</a:t>
            </a:r>
            <a:r>
              <a:rPr lang="fr-FR" sz="3600" spc="-467" dirty="0" smtClean="0"/>
              <a:t> </a:t>
            </a:r>
            <a:r>
              <a:rPr lang="fr-FR" sz="3600" spc="9" dirty="0" smtClean="0"/>
              <a:t>FIB</a:t>
            </a:r>
            <a:endParaRPr lang="fr-FR" sz="3600" spc="9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5943600" y="1774825"/>
            <a:ext cx="457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5943600" y="1965325"/>
            <a:ext cx="5429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943600" y="2689225"/>
            <a:ext cx="2667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000875" y="2963644"/>
            <a:ext cx="2028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www.gel.usherbrooke.ca/casino</a:t>
            </a:r>
            <a:endParaRPr lang="fr-FR" sz="14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166" y="4772025"/>
            <a:ext cx="1865033" cy="15025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175" y="3498197"/>
            <a:ext cx="1914525" cy="10452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362425" y="4473059"/>
            <a:ext cx="13549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/>
              <a:t>www.srim.org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60268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914774"/>
            <a:ext cx="9144000" cy="294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bject 16"/>
          <p:cNvSpPr txBox="1">
            <a:spLocks/>
          </p:cNvSpPr>
          <p:nvPr/>
        </p:nvSpPr>
        <p:spPr>
          <a:xfrm>
            <a:off x="0" y="-4445"/>
            <a:ext cx="9144000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fr-FR" sz="3200" spc="-75" dirty="0" smtClean="0"/>
              <a:t>Artefacts « invisibles » de préparation FIB</a:t>
            </a:r>
            <a:endParaRPr lang="fr-FR" sz="3200" spc="-85" dirty="0"/>
          </a:p>
        </p:txBody>
      </p:sp>
      <p:sp>
        <p:nvSpPr>
          <p:cNvPr id="11" name="Rectangle 10"/>
          <p:cNvSpPr/>
          <p:nvPr/>
        </p:nvSpPr>
        <p:spPr>
          <a:xfrm>
            <a:off x="28575" y="539981"/>
            <a:ext cx="7553325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• </a:t>
            </a:r>
            <a:r>
              <a:rPr lang="fr-FR" dirty="0" smtClean="0"/>
              <a:t>Implantation de Gallium et </a:t>
            </a:r>
            <a:r>
              <a:rPr lang="fr-FR" dirty="0" err="1" smtClean="0"/>
              <a:t>amorphisation</a:t>
            </a:r>
            <a:r>
              <a:rPr lang="fr-FR" dirty="0" smtClean="0"/>
              <a:t>, création de défauts</a:t>
            </a:r>
            <a:endParaRPr lang="fr-FR" dirty="0" smtClean="0">
              <a:latin typeface="Calibri"/>
            </a:endParaRPr>
          </a:p>
          <a:p>
            <a:pPr>
              <a:spcAft>
                <a:spcPts val="600"/>
              </a:spcAft>
            </a:pPr>
            <a:r>
              <a:rPr lang="fr-FR" dirty="0"/>
              <a:t>• « </a:t>
            </a:r>
            <a:r>
              <a:rPr lang="fr-FR" dirty="0" err="1" smtClean="0"/>
              <a:t>liquid</a:t>
            </a:r>
            <a:r>
              <a:rPr lang="fr-FR" dirty="0" smtClean="0"/>
              <a:t> </a:t>
            </a:r>
            <a:r>
              <a:rPr lang="fr-FR" dirty="0" err="1" smtClean="0"/>
              <a:t>metal</a:t>
            </a:r>
            <a:r>
              <a:rPr lang="fr-FR" dirty="0" smtClean="0"/>
              <a:t> </a:t>
            </a:r>
            <a:r>
              <a:rPr lang="fr-FR" dirty="0" err="1" smtClean="0"/>
              <a:t>embrittlement</a:t>
            </a:r>
            <a:r>
              <a:rPr lang="fr-FR" dirty="0" smtClean="0"/>
              <a:t> » du Gallium dans Ag, Al, Cd, Cu, Fe, Sn et Zn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21" y="1311747"/>
            <a:ext cx="3113716" cy="2707803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789542" y="1510057"/>
            <a:ext cx="3062684" cy="2131167"/>
            <a:chOff x="206375" y="1635126"/>
            <a:chExt cx="3741472" cy="2603500"/>
          </a:xfrm>
        </p:grpSpPr>
        <p:sp>
          <p:nvSpPr>
            <p:cNvPr id="3" name="Rectangle 2"/>
            <p:cNvSpPr/>
            <p:nvPr/>
          </p:nvSpPr>
          <p:spPr>
            <a:xfrm>
              <a:off x="2367206" y="2182260"/>
              <a:ext cx="866774" cy="17938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marR="5080" algn="ctr">
                <a:lnSpc>
                  <a:spcPct val="101800"/>
                </a:lnSpc>
              </a:pPr>
              <a:r>
                <a:rPr lang="fr-FR" sz="1600" spc="10" dirty="0" smtClean="0">
                  <a:latin typeface="Verdana"/>
                  <a:cs typeface="Verdana"/>
                </a:rPr>
                <a:t>Al</a:t>
              </a:r>
            </a:p>
            <a:p>
              <a:pPr marL="12700" marR="5080" algn="ctr">
                <a:lnSpc>
                  <a:spcPct val="101800"/>
                </a:lnSpc>
              </a:pPr>
              <a:r>
                <a:rPr lang="fr-FR" spc="10" dirty="0" smtClean="0">
                  <a:latin typeface="Verdana"/>
                  <a:cs typeface="Verdana"/>
                </a:rPr>
                <a:t>? </a:t>
              </a:r>
            </a:p>
            <a:p>
              <a:pPr marL="12700" marR="5080" algn="ctr">
                <a:lnSpc>
                  <a:spcPct val="101800"/>
                </a:lnSpc>
              </a:pPr>
              <a:endParaRPr lang="fr-FR" sz="1100" spc="10" dirty="0">
                <a:latin typeface="Verdana"/>
                <a:cs typeface="Verdana"/>
              </a:endParaRPr>
            </a:p>
            <a:p>
              <a:pPr marL="12700" marR="5080" algn="ctr">
                <a:lnSpc>
                  <a:spcPct val="101800"/>
                </a:lnSpc>
              </a:pPr>
              <a:r>
                <a:rPr lang="fr-FR" sz="1600" spc="10" dirty="0" smtClean="0">
                  <a:latin typeface="Verdana"/>
                  <a:cs typeface="Verdana"/>
                </a:rPr>
                <a:t>SiO</a:t>
              </a:r>
              <a:r>
                <a:rPr lang="fr-FR" sz="1600" spc="15" baseline="-23504" dirty="0" smtClean="0">
                  <a:latin typeface="Verdana"/>
                  <a:cs typeface="Verdana"/>
                </a:rPr>
                <a:t>2</a:t>
              </a:r>
            </a:p>
            <a:p>
              <a:pPr marL="12700" marR="5080" algn="ctr">
                <a:lnSpc>
                  <a:spcPct val="101800"/>
                </a:lnSpc>
              </a:pPr>
              <a:endParaRPr lang="fr-FR" sz="1600" spc="15" baseline="-23504" dirty="0">
                <a:latin typeface="Verdana"/>
                <a:cs typeface="Verdana"/>
              </a:endParaRPr>
            </a:p>
            <a:p>
              <a:pPr marL="12700" marR="5080" algn="ctr">
                <a:lnSpc>
                  <a:spcPct val="101800"/>
                </a:lnSpc>
              </a:pPr>
              <a:r>
                <a:rPr lang="fr-FR" sz="1600" spc="10" dirty="0" smtClean="0">
                  <a:latin typeface="Verdana"/>
                  <a:cs typeface="Verdana"/>
                </a:rPr>
                <a:t>Si</a:t>
              </a:r>
              <a:endParaRPr lang="fr-FR" sz="1600" dirty="0">
                <a:latin typeface="Verdana"/>
                <a:cs typeface="Verdana"/>
              </a:endParaRPr>
            </a:p>
          </p:txBody>
        </p:sp>
        <p:sp>
          <p:nvSpPr>
            <p:cNvPr id="14" name="object 16"/>
            <p:cNvSpPr/>
            <p:nvPr/>
          </p:nvSpPr>
          <p:spPr>
            <a:xfrm>
              <a:off x="631825" y="1635126"/>
              <a:ext cx="1850688" cy="2603500"/>
            </a:xfrm>
            <a:prstGeom prst="rect">
              <a:avLst/>
            </a:prstGeom>
            <a:blipFill>
              <a:blip r:embed="rId3" cstate="print"/>
              <a:srcRect/>
              <a:stretch>
                <a:fillRect l="-99572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cxnSp>
          <p:nvCxnSpPr>
            <p:cNvPr id="5" name="Connecteur droit 4"/>
            <p:cNvCxnSpPr/>
            <p:nvPr/>
          </p:nvCxnSpPr>
          <p:spPr>
            <a:xfrm>
              <a:off x="2489200" y="2562225"/>
              <a:ext cx="590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2489200" y="2828925"/>
              <a:ext cx="590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2903693" y="2525371"/>
              <a:ext cx="1044154" cy="3596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marR="5080" algn="ctr">
                <a:lnSpc>
                  <a:spcPct val="101800"/>
                </a:lnSpc>
              </a:pPr>
              <a:r>
                <a:rPr lang="fr-FR" sz="1400" spc="10" dirty="0">
                  <a:latin typeface="Verdana"/>
                  <a:cs typeface="Verdana"/>
                </a:rPr>
                <a:t>0.8 nm</a:t>
              </a:r>
            </a:p>
          </p:txBody>
        </p:sp>
        <p:sp>
          <p:nvSpPr>
            <p:cNvPr id="19" name="object 17"/>
            <p:cNvSpPr/>
            <p:nvPr/>
          </p:nvSpPr>
          <p:spPr>
            <a:xfrm>
              <a:off x="206375" y="2364104"/>
              <a:ext cx="165100" cy="1255396"/>
            </a:xfrm>
            <a:custGeom>
              <a:avLst/>
              <a:gdLst/>
              <a:ahLst/>
              <a:cxnLst/>
              <a:rect l="l" t="t" r="r" b="b"/>
              <a:pathLst>
                <a:path w="311150" h="445135">
                  <a:moveTo>
                    <a:pt x="0" y="111251"/>
                  </a:moveTo>
                  <a:lnTo>
                    <a:pt x="77723" y="111251"/>
                  </a:lnTo>
                  <a:lnTo>
                    <a:pt x="77723" y="445007"/>
                  </a:lnTo>
                  <a:lnTo>
                    <a:pt x="233171" y="445007"/>
                  </a:lnTo>
                  <a:lnTo>
                    <a:pt x="233171" y="111251"/>
                  </a:lnTo>
                  <a:lnTo>
                    <a:pt x="310895" y="111251"/>
                  </a:lnTo>
                  <a:lnTo>
                    <a:pt x="155447" y="0"/>
                  </a:lnTo>
                  <a:lnTo>
                    <a:pt x="0" y="111251"/>
                  </a:lnTo>
                  <a:close/>
                </a:path>
              </a:pathLst>
            </a:custGeom>
            <a:ln w="10495">
              <a:solidFill>
                <a:srgbClr val="FF3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101304" y="4183871"/>
            <a:ext cx="3576719" cy="2405516"/>
            <a:chOff x="5829612" y="1658598"/>
            <a:chExt cx="3533228" cy="2376266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9612" y="1658598"/>
              <a:ext cx="3205909" cy="2376266"/>
            </a:xfrm>
            <a:prstGeom prst="rect">
              <a:avLst/>
            </a:prstGeom>
          </p:spPr>
        </p:pic>
        <p:sp>
          <p:nvSpPr>
            <p:cNvPr id="27" name="ZoneTexte 26"/>
            <p:cNvSpPr txBox="1"/>
            <p:nvPr/>
          </p:nvSpPr>
          <p:spPr>
            <a:xfrm>
              <a:off x="8945876" y="2069062"/>
              <a:ext cx="410826" cy="364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C00000"/>
                  </a:solidFill>
                </a:rPr>
                <a:t>Xe</a:t>
              </a:r>
              <a:endParaRPr lang="fr-FR" dirty="0">
                <a:solidFill>
                  <a:srgbClr val="C00000"/>
                </a:solidFill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8927058" y="3243273"/>
              <a:ext cx="435782" cy="364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6600FF"/>
                  </a:solidFill>
                </a:rPr>
                <a:t>Ga</a:t>
              </a:r>
              <a:endParaRPr lang="fr-FR" dirty="0">
                <a:solidFill>
                  <a:srgbClr val="6600FF"/>
                </a:solidFill>
              </a:endParaRPr>
            </a:p>
          </p:txBody>
        </p:sp>
      </p:grp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91"/>
          <a:stretch/>
        </p:blipFill>
        <p:spPr>
          <a:xfrm>
            <a:off x="7120891" y="4157970"/>
            <a:ext cx="1595120" cy="2270021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1177762" y="3650890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Lame FIB – Ga 30 kV</a:t>
            </a:r>
            <a:endParaRPr lang="fr-FR" sz="1200" dirty="0"/>
          </a:p>
        </p:txBody>
      </p:sp>
      <p:sp>
        <p:nvSpPr>
          <p:cNvPr id="36" name="ZoneTexte 35"/>
          <p:cNvSpPr txBox="1"/>
          <p:nvPr/>
        </p:nvSpPr>
        <p:spPr>
          <a:xfrm>
            <a:off x="320512" y="6546490"/>
            <a:ext cx="2818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Piliers pour tests compression -  FIB  30 kV</a:t>
            </a:r>
            <a:endParaRPr lang="fr-FR" sz="1200" dirty="0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417" y="4168456"/>
            <a:ext cx="3204546" cy="2414536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 rot="5400000">
            <a:off x="6257040" y="4714906"/>
            <a:ext cx="903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Grain size</a:t>
            </a:r>
            <a:endParaRPr lang="fr-FR" sz="1400" b="1" dirty="0"/>
          </a:p>
        </p:txBody>
      </p:sp>
      <p:sp>
        <p:nvSpPr>
          <p:cNvPr id="40" name="Flèche droite 39"/>
          <p:cNvSpPr/>
          <p:nvPr/>
        </p:nvSpPr>
        <p:spPr>
          <a:xfrm rot="5400000">
            <a:off x="6267318" y="4983872"/>
            <a:ext cx="576064" cy="14401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5291402" y="5530796"/>
            <a:ext cx="1158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Single </a:t>
            </a:r>
            <a:r>
              <a:rPr lang="fr-FR" sz="1400" b="1" dirty="0" err="1" smtClean="0"/>
              <a:t>crystal</a:t>
            </a:r>
            <a:endParaRPr lang="fr-FR" sz="1400" b="1" dirty="0"/>
          </a:p>
        </p:txBody>
      </p:sp>
      <p:sp>
        <p:nvSpPr>
          <p:cNvPr id="24" name="Rectangle 23"/>
          <p:cNvSpPr/>
          <p:nvPr/>
        </p:nvSpPr>
        <p:spPr>
          <a:xfrm>
            <a:off x="2138363" y="6581001"/>
            <a:ext cx="70056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i="1" dirty="0"/>
              <a:t>… pour </a:t>
            </a:r>
            <a:r>
              <a:rPr lang="fr-FR" sz="1200" i="1" dirty="0" smtClean="0"/>
              <a:t>approfondir : </a:t>
            </a:r>
            <a:r>
              <a:rPr lang="en-US" sz="1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Scripta</a:t>
            </a:r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Materialia</a:t>
            </a:r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Volume </a:t>
            </a:r>
            <a:r>
              <a:rPr lang="en-US" sz="1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127, 15 January 2017, </a:t>
            </a:r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191</a:t>
            </a:r>
            <a:endParaRPr lang="pt-BR" sz="1200" i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6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55878" y="2076450"/>
            <a:ext cx="4273247" cy="3615034"/>
          </a:xfrm>
          <a:prstGeom prst="rect">
            <a:avLst/>
          </a:prstGeom>
          <a:blipFill>
            <a:blip r:embed="rId2" cstate="print"/>
            <a:srcRect/>
            <a:stretch>
              <a:fillRect l="1" r="-1548" b="-3940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26222" y="2076450"/>
            <a:ext cx="4365857" cy="3638550"/>
          </a:xfrm>
          <a:prstGeom prst="rect">
            <a:avLst/>
          </a:prstGeom>
          <a:blipFill>
            <a:blip r:embed="rId3" cstate="print"/>
            <a:srcRect/>
            <a:stretch>
              <a:fillRect t="-1447" b="-1821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1" y="2659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/>
              <a:t>Exemple : Cross section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575" y="847636"/>
            <a:ext cx="8420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Gravure FIB permettant l'observation d'une section perpendiculaire à la surface</a:t>
            </a:r>
          </a:p>
          <a:p>
            <a:r>
              <a:rPr lang="fr-FR" dirty="0" smtClean="0">
                <a:latin typeface="Calibri"/>
              </a:rPr>
              <a:t>• </a:t>
            </a:r>
            <a:r>
              <a:rPr lang="fr-FR" dirty="0" smtClean="0"/>
              <a:t>contrôle </a:t>
            </a:r>
            <a:r>
              <a:rPr lang="fr-FR" dirty="0"/>
              <a:t>d'épaisseur</a:t>
            </a:r>
          </a:p>
          <a:p>
            <a:r>
              <a:rPr lang="fr-FR" dirty="0"/>
              <a:t>• </a:t>
            </a:r>
            <a:r>
              <a:rPr lang="fr-FR" dirty="0" smtClean="0"/>
              <a:t>contrôle </a:t>
            </a:r>
            <a:r>
              <a:rPr lang="fr-FR" dirty="0"/>
              <a:t>de morphologie ...</a:t>
            </a:r>
          </a:p>
        </p:txBody>
      </p:sp>
    </p:spTree>
    <p:extLst>
      <p:ext uri="{BB962C8B-B14F-4D97-AF65-F5344CB8AC3E}">
        <p14:creationId xmlns:p14="http://schemas.microsoft.com/office/powerpoint/2010/main" val="310157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0" y="529"/>
            <a:ext cx="9144000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lang="fr-FR" sz="3200" spc="-59" dirty="0" smtClean="0">
                <a:latin typeface="+mj-lt"/>
              </a:rPr>
              <a:t>Exemple : M</a:t>
            </a:r>
            <a:r>
              <a:rPr sz="3200" spc="-59" dirty="0" err="1" smtClean="0">
                <a:latin typeface="+mj-lt"/>
              </a:rPr>
              <a:t>odification</a:t>
            </a:r>
            <a:r>
              <a:rPr sz="3200" spc="-177" dirty="0" smtClean="0">
                <a:latin typeface="+mj-lt"/>
              </a:rPr>
              <a:t> </a:t>
            </a:r>
            <a:r>
              <a:rPr sz="3200" spc="-63" dirty="0">
                <a:latin typeface="+mj-lt"/>
              </a:rPr>
              <a:t>de</a:t>
            </a:r>
            <a:r>
              <a:rPr sz="3200" spc="-181" dirty="0">
                <a:latin typeface="+mj-lt"/>
              </a:rPr>
              <a:t> </a:t>
            </a:r>
            <a:r>
              <a:rPr sz="3200" spc="-59" dirty="0">
                <a:latin typeface="+mj-lt"/>
              </a:rPr>
              <a:t>circuit</a:t>
            </a:r>
          </a:p>
        </p:txBody>
      </p:sp>
      <p:sp>
        <p:nvSpPr>
          <p:cNvPr id="11" name="object 11"/>
          <p:cNvSpPr/>
          <p:nvPr/>
        </p:nvSpPr>
        <p:spPr>
          <a:xfrm>
            <a:off x="3128215" y="837015"/>
            <a:ext cx="2607306" cy="22717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098288" y="837015"/>
            <a:ext cx="2622726" cy="2255877"/>
          </a:xfrm>
          <a:prstGeom prst="rect">
            <a:avLst/>
          </a:prstGeom>
          <a:blipFill>
            <a:blip r:embed="rId3" cstate="print"/>
            <a:srcRect/>
            <a:stretch>
              <a:fillRect t="-756" r="-598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82326" y="837015"/>
            <a:ext cx="2623662" cy="2271784"/>
          </a:xfrm>
          <a:prstGeom prst="rect">
            <a:avLst/>
          </a:prstGeom>
          <a:blipFill>
            <a:blip r:embed="rId4" cstate="print"/>
            <a:srcRect/>
            <a:stretch>
              <a:fillRect r="-386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01666" y="1819275"/>
            <a:ext cx="978772" cy="964490"/>
          </a:xfrm>
          <a:custGeom>
            <a:avLst/>
            <a:gdLst/>
            <a:ahLst/>
            <a:cxnLst/>
            <a:rect l="l" t="t" r="r" b="b"/>
            <a:pathLst>
              <a:path w="826769" h="1016000">
                <a:moveTo>
                  <a:pt x="412750" y="0"/>
                </a:moveTo>
                <a:lnTo>
                  <a:pt x="456118" y="2537"/>
                </a:lnTo>
                <a:lnTo>
                  <a:pt x="497996" y="10003"/>
                </a:lnTo>
                <a:lnTo>
                  <a:pt x="538203" y="22176"/>
                </a:lnTo>
                <a:lnTo>
                  <a:pt x="576560" y="38834"/>
                </a:lnTo>
                <a:lnTo>
                  <a:pt x="612885" y="59756"/>
                </a:lnTo>
                <a:lnTo>
                  <a:pt x="646998" y="84720"/>
                </a:lnTo>
                <a:lnTo>
                  <a:pt x="678718" y="113505"/>
                </a:lnTo>
                <a:lnTo>
                  <a:pt x="707866" y="145891"/>
                </a:lnTo>
                <a:lnTo>
                  <a:pt x="734260" y="181654"/>
                </a:lnTo>
                <a:lnTo>
                  <a:pt x="757721" y="220575"/>
                </a:lnTo>
                <a:lnTo>
                  <a:pt x="778067" y="262432"/>
                </a:lnTo>
                <a:lnTo>
                  <a:pt x="795119" y="307002"/>
                </a:lnTo>
                <a:lnTo>
                  <a:pt x="808695" y="354066"/>
                </a:lnTo>
                <a:lnTo>
                  <a:pt x="818616" y="403401"/>
                </a:lnTo>
                <a:lnTo>
                  <a:pt x="824701" y="454786"/>
                </a:lnTo>
                <a:lnTo>
                  <a:pt x="826769" y="508000"/>
                </a:lnTo>
                <a:lnTo>
                  <a:pt x="824701" y="561213"/>
                </a:lnTo>
                <a:lnTo>
                  <a:pt x="818616" y="612598"/>
                </a:lnTo>
                <a:lnTo>
                  <a:pt x="808695" y="661933"/>
                </a:lnTo>
                <a:lnTo>
                  <a:pt x="795119" y="708997"/>
                </a:lnTo>
                <a:lnTo>
                  <a:pt x="778067" y="753567"/>
                </a:lnTo>
                <a:lnTo>
                  <a:pt x="757721" y="795424"/>
                </a:lnTo>
                <a:lnTo>
                  <a:pt x="734260" y="834345"/>
                </a:lnTo>
                <a:lnTo>
                  <a:pt x="707866" y="870108"/>
                </a:lnTo>
                <a:lnTo>
                  <a:pt x="678718" y="902494"/>
                </a:lnTo>
                <a:lnTo>
                  <a:pt x="646998" y="931279"/>
                </a:lnTo>
                <a:lnTo>
                  <a:pt x="612885" y="956243"/>
                </a:lnTo>
                <a:lnTo>
                  <a:pt x="576560" y="977165"/>
                </a:lnTo>
                <a:lnTo>
                  <a:pt x="538203" y="993823"/>
                </a:lnTo>
                <a:lnTo>
                  <a:pt x="497996" y="1005996"/>
                </a:lnTo>
                <a:lnTo>
                  <a:pt x="456118" y="1013462"/>
                </a:lnTo>
                <a:lnTo>
                  <a:pt x="412750" y="1016000"/>
                </a:lnTo>
                <a:lnTo>
                  <a:pt x="369605" y="1013462"/>
                </a:lnTo>
                <a:lnTo>
                  <a:pt x="327922" y="1005996"/>
                </a:lnTo>
                <a:lnTo>
                  <a:pt x="287885" y="993823"/>
                </a:lnTo>
                <a:lnTo>
                  <a:pt x="249674" y="977165"/>
                </a:lnTo>
                <a:lnTo>
                  <a:pt x="213472" y="956243"/>
                </a:lnTo>
                <a:lnTo>
                  <a:pt x="179461" y="931279"/>
                </a:lnTo>
                <a:lnTo>
                  <a:pt x="147825" y="902494"/>
                </a:lnTo>
                <a:lnTo>
                  <a:pt x="118744" y="870108"/>
                </a:lnTo>
                <a:lnTo>
                  <a:pt x="92403" y="834345"/>
                </a:lnTo>
                <a:lnTo>
                  <a:pt x="68981" y="795424"/>
                </a:lnTo>
                <a:lnTo>
                  <a:pt x="48663" y="753567"/>
                </a:lnTo>
                <a:lnTo>
                  <a:pt x="31630" y="708997"/>
                </a:lnTo>
                <a:lnTo>
                  <a:pt x="18065" y="661933"/>
                </a:lnTo>
                <a:lnTo>
                  <a:pt x="8150" y="612598"/>
                </a:lnTo>
                <a:lnTo>
                  <a:pt x="2068" y="561213"/>
                </a:lnTo>
                <a:lnTo>
                  <a:pt x="0" y="508000"/>
                </a:lnTo>
                <a:lnTo>
                  <a:pt x="2068" y="454786"/>
                </a:lnTo>
                <a:lnTo>
                  <a:pt x="8150" y="403401"/>
                </a:lnTo>
                <a:lnTo>
                  <a:pt x="18065" y="354066"/>
                </a:lnTo>
                <a:lnTo>
                  <a:pt x="31630" y="307002"/>
                </a:lnTo>
                <a:lnTo>
                  <a:pt x="48663" y="262432"/>
                </a:lnTo>
                <a:lnTo>
                  <a:pt x="68981" y="220575"/>
                </a:lnTo>
                <a:lnTo>
                  <a:pt x="92403" y="181654"/>
                </a:lnTo>
                <a:lnTo>
                  <a:pt x="118744" y="145891"/>
                </a:lnTo>
                <a:lnTo>
                  <a:pt x="147825" y="113505"/>
                </a:lnTo>
                <a:lnTo>
                  <a:pt x="179461" y="84720"/>
                </a:lnTo>
                <a:lnTo>
                  <a:pt x="213472" y="59756"/>
                </a:lnTo>
                <a:lnTo>
                  <a:pt x="249674" y="38834"/>
                </a:lnTo>
                <a:lnTo>
                  <a:pt x="287885" y="22176"/>
                </a:lnTo>
                <a:lnTo>
                  <a:pt x="327922" y="10003"/>
                </a:lnTo>
                <a:lnTo>
                  <a:pt x="369605" y="2537"/>
                </a:lnTo>
                <a:lnTo>
                  <a:pt x="412750" y="0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92165" y="83701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809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541881" y="83701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809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050" y="438109"/>
            <a:ext cx="3338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Calibri"/>
              </a:rPr>
              <a:t>• </a:t>
            </a:r>
            <a:r>
              <a:rPr lang="fr-FR" dirty="0" smtClean="0"/>
              <a:t>Jonction </a:t>
            </a:r>
            <a:r>
              <a:rPr lang="fr-FR" dirty="0"/>
              <a:t>entre deux lignes </a:t>
            </a:r>
            <a:r>
              <a:rPr lang="fr-FR" dirty="0" smtClean="0"/>
              <a:t>d’or :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14769" y="3115524"/>
            <a:ext cx="26141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/>
              <a:t>Avant modification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104897" y="3115524"/>
            <a:ext cx="26958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/>
              <a:t>Gravure de la couche isolante</a:t>
            </a:r>
          </a:p>
        </p:txBody>
      </p:sp>
      <p:sp>
        <p:nvSpPr>
          <p:cNvPr id="5" name="Rectangle 4"/>
          <p:cNvSpPr/>
          <p:nvPr/>
        </p:nvSpPr>
        <p:spPr>
          <a:xfrm>
            <a:off x="6121932" y="3115524"/>
            <a:ext cx="2602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/>
              <a:t>Dépôt de Platine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1567738" y="1946275"/>
            <a:ext cx="2305050" cy="22860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6"/>
          <p:cNvSpPr/>
          <p:nvPr/>
        </p:nvSpPr>
        <p:spPr>
          <a:xfrm>
            <a:off x="2388896" y="4486045"/>
            <a:ext cx="1869271" cy="18258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4" t="7889" r="26921" b="22811"/>
          <a:stretch/>
        </p:blipFill>
        <p:spPr>
          <a:xfrm>
            <a:off x="4333172" y="4187783"/>
            <a:ext cx="2147704" cy="1959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object 8"/>
          <p:cNvSpPr txBox="1">
            <a:spLocks/>
          </p:cNvSpPr>
          <p:nvPr/>
        </p:nvSpPr>
        <p:spPr>
          <a:xfrm>
            <a:off x="0" y="3457575"/>
            <a:ext cx="9144000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1520"/>
            <a:r>
              <a:rPr lang="fr-FR" sz="3200" spc="-59" dirty="0" smtClean="0">
                <a:latin typeface="+mj-lt"/>
              </a:rPr>
              <a:t>Exemple : Micro </a:t>
            </a:r>
            <a:r>
              <a:rPr lang="fr-FR" sz="3200" spc="-59" dirty="0">
                <a:latin typeface="+mj-lt"/>
              </a:rPr>
              <a:t>et nano </a:t>
            </a:r>
            <a:r>
              <a:rPr lang="fr-FR" sz="3200" spc="-59" dirty="0" smtClean="0">
                <a:latin typeface="+mj-lt"/>
              </a:rPr>
              <a:t>fabrications</a:t>
            </a:r>
            <a:endParaRPr lang="fr-FR" sz="3200" spc="-59" dirty="0">
              <a:latin typeface="+mj-lt"/>
            </a:endParaRPr>
          </a:p>
        </p:txBody>
      </p:sp>
      <p:sp>
        <p:nvSpPr>
          <p:cNvPr id="20" name="object 16"/>
          <p:cNvSpPr/>
          <p:nvPr/>
        </p:nvSpPr>
        <p:spPr>
          <a:xfrm>
            <a:off x="58546" y="4036314"/>
            <a:ext cx="2250411" cy="20692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5"/>
          <p:cNvSpPr/>
          <p:nvPr/>
        </p:nvSpPr>
        <p:spPr>
          <a:xfrm>
            <a:off x="6578600" y="4076329"/>
            <a:ext cx="2428705" cy="22337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"/>
          <p:cNvSpPr/>
          <p:nvPr/>
        </p:nvSpPr>
        <p:spPr>
          <a:xfrm>
            <a:off x="7727950" y="3981450"/>
            <a:ext cx="1416050" cy="1279716"/>
          </a:xfrm>
          <a:prstGeom prst="rect">
            <a:avLst/>
          </a:prstGeom>
          <a:blipFill>
            <a:blip r:embed="rId9" cstate="print"/>
            <a:srcRect/>
            <a:stretch>
              <a:fillRect l="-6394" t="-8311" b="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57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" y="4227"/>
            <a:ext cx="9144001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3200" spc="-54" dirty="0" err="1" smtClean="0">
                <a:latin typeface="+mj-lt"/>
              </a:rPr>
              <a:t>Préparation</a:t>
            </a:r>
            <a:r>
              <a:rPr sz="3200" spc="-168" dirty="0" smtClean="0">
                <a:latin typeface="+mj-lt"/>
              </a:rPr>
              <a:t> </a:t>
            </a:r>
            <a:r>
              <a:rPr sz="3200" spc="-100" dirty="0">
                <a:latin typeface="+mj-lt"/>
              </a:rPr>
              <a:t>pour</a:t>
            </a:r>
            <a:r>
              <a:rPr sz="3200" spc="-168" dirty="0">
                <a:latin typeface="+mj-lt"/>
              </a:rPr>
              <a:t> </a:t>
            </a:r>
            <a:r>
              <a:rPr sz="3200" spc="-45" dirty="0">
                <a:latin typeface="+mj-lt"/>
              </a:rPr>
              <a:t>la</a:t>
            </a:r>
            <a:r>
              <a:rPr sz="3200" spc="-168" dirty="0">
                <a:latin typeface="+mj-lt"/>
              </a:rPr>
              <a:t> </a:t>
            </a:r>
            <a:r>
              <a:rPr sz="3200" spc="-91" dirty="0">
                <a:latin typeface="+mj-lt"/>
              </a:rPr>
              <a:t>microscopie</a:t>
            </a:r>
            <a:r>
              <a:rPr sz="3200" spc="-168" dirty="0">
                <a:latin typeface="+mj-lt"/>
              </a:rPr>
              <a:t> </a:t>
            </a:r>
            <a:r>
              <a:rPr sz="3200" spc="-73" dirty="0">
                <a:latin typeface="+mj-lt"/>
              </a:rPr>
              <a:t>en</a:t>
            </a:r>
            <a:r>
              <a:rPr sz="3200" spc="-168" dirty="0">
                <a:latin typeface="+mj-lt"/>
              </a:rPr>
              <a:t> </a:t>
            </a:r>
            <a:r>
              <a:rPr sz="3200" spc="-109" dirty="0">
                <a:latin typeface="+mj-lt"/>
              </a:rPr>
              <a:t>transmission</a:t>
            </a:r>
          </a:p>
        </p:txBody>
      </p:sp>
      <p:sp>
        <p:nvSpPr>
          <p:cNvPr id="4" name="object 4"/>
          <p:cNvSpPr/>
          <p:nvPr/>
        </p:nvSpPr>
        <p:spPr>
          <a:xfrm>
            <a:off x="97889" y="797170"/>
            <a:ext cx="2200779" cy="2051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51643" y="797170"/>
            <a:ext cx="2200778" cy="20516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05396" y="797170"/>
            <a:ext cx="2200779" cy="20516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58000" y="796018"/>
            <a:ext cx="2200779" cy="20527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6373" y="3641799"/>
            <a:ext cx="2200779" cy="20516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38975" y="3641799"/>
            <a:ext cx="2200779" cy="20516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92729" y="3641799"/>
            <a:ext cx="2200778" cy="20516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845332" y="3641799"/>
            <a:ext cx="2200779" cy="20516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2822575"/>
            <a:ext cx="9023350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85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50864" y="768835"/>
            <a:ext cx="2175443" cy="20285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83890" y="768835"/>
            <a:ext cx="2175442" cy="20285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14610" y="768835"/>
            <a:ext cx="2175443" cy="20285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0864" y="3555099"/>
            <a:ext cx="2175443" cy="20285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82737" y="3555099"/>
            <a:ext cx="2175443" cy="20285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14610" y="3555099"/>
            <a:ext cx="2175443" cy="20285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846484" y="3555099"/>
            <a:ext cx="2175442" cy="20285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843029" y="768835"/>
            <a:ext cx="2175442" cy="20285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4" y="2814638"/>
            <a:ext cx="8687553" cy="3544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bject 2"/>
          <p:cNvSpPr txBox="1">
            <a:spLocks noGrp="1"/>
          </p:cNvSpPr>
          <p:nvPr>
            <p:ph type="title"/>
          </p:nvPr>
        </p:nvSpPr>
        <p:spPr>
          <a:xfrm>
            <a:off x="-1" y="4227"/>
            <a:ext cx="9144001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3200" spc="-54" dirty="0" err="1" smtClean="0">
                <a:latin typeface="+mj-lt"/>
              </a:rPr>
              <a:t>Préparation</a:t>
            </a:r>
            <a:r>
              <a:rPr sz="3200" spc="-168" dirty="0" smtClean="0">
                <a:latin typeface="+mj-lt"/>
              </a:rPr>
              <a:t> </a:t>
            </a:r>
            <a:r>
              <a:rPr sz="3200" spc="-100" dirty="0">
                <a:latin typeface="+mj-lt"/>
              </a:rPr>
              <a:t>pour</a:t>
            </a:r>
            <a:r>
              <a:rPr sz="3200" spc="-168" dirty="0">
                <a:latin typeface="+mj-lt"/>
              </a:rPr>
              <a:t> </a:t>
            </a:r>
            <a:r>
              <a:rPr sz="3200" spc="-45" dirty="0">
                <a:latin typeface="+mj-lt"/>
              </a:rPr>
              <a:t>la</a:t>
            </a:r>
            <a:r>
              <a:rPr sz="3200" spc="-168" dirty="0">
                <a:latin typeface="+mj-lt"/>
              </a:rPr>
              <a:t> </a:t>
            </a:r>
            <a:r>
              <a:rPr sz="3200" spc="-91" dirty="0">
                <a:latin typeface="+mj-lt"/>
              </a:rPr>
              <a:t>microscopie</a:t>
            </a:r>
            <a:r>
              <a:rPr sz="3200" spc="-168" dirty="0">
                <a:latin typeface="+mj-lt"/>
              </a:rPr>
              <a:t> </a:t>
            </a:r>
            <a:r>
              <a:rPr sz="3200" spc="-73" dirty="0">
                <a:latin typeface="+mj-lt"/>
              </a:rPr>
              <a:t>en</a:t>
            </a:r>
            <a:r>
              <a:rPr sz="3200" spc="-168" dirty="0">
                <a:latin typeface="+mj-lt"/>
              </a:rPr>
              <a:t> </a:t>
            </a:r>
            <a:r>
              <a:rPr sz="3200" spc="-109" dirty="0">
                <a:latin typeface="+mj-lt"/>
              </a:rPr>
              <a:t>transmission</a:t>
            </a:r>
          </a:p>
        </p:txBody>
      </p:sp>
    </p:spTree>
    <p:extLst>
      <p:ext uri="{BB962C8B-B14F-4D97-AF65-F5344CB8AC3E}">
        <p14:creationId xmlns:p14="http://schemas.microsoft.com/office/powerpoint/2010/main" val="276772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-1" y="4227"/>
            <a:ext cx="9144001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520"/>
            <a:r>
              <a:rPr lang="fr-FR" sz="3200" spc="-54" dirty="0" smtClean="0"/>
              <a:t>Contrôle épaisseur de la lame « </a:t>
            </a:r>
            <a:r>
              <a:rPr lang="fr-FR" sz="3200" spc="-54" dirty="0" err="1" smtClean="0"/>
              <a:t>fibée</a:t>
            </a:r>
            <a:r>
              <a:rPr lang="fr-FR" sz="3200" spc="-54" dirty="0" smtClean="0"/>
              <a:t> »</a:t>
            </a:r>
            <a:endParaRPr lang="fr-FR" sz="3200" spc="-109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2" b="76179"/>
          <a:stretch/>
        </p:blipFill>
        <p:spPr>
          <a:xfrm>
            <a:off x="240529" y="695433"/>
            <a:ext cx="2002302" cy="1800000"/>
          </a:xfrm>
          <a:prstGeom prst="rect">
            <a:avLst/>
          </a:prstGeom>
        </p:spPr>
      </p:pic>
      <p:pic>
        <p:nvPicPr>
          <p:cNvPr id="1026" name="Picture 2" descr="D:\Documents\Desktop\out\lame TEM_0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2"/>
          <a:stretch/>
        </p:blipFill>
        <p:spPr bwMode="auto">
          <a:xfrm>
            <a:off x="666018" y="2889962"/>
            <a:ext cx="3615266" cy="252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ocuments\Desktop\out\lame TEM_0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0"/>
          <a:stretch/>
        </p:blipFill>
        <p:spPr bwMode="auto">
          <a:xfrm>
            <a:off x="4763776" y="2889962"/>
            <a:ext cx="3615266" cy="252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4"/>
          <p:cNvCxnSpPr/>
          <p:nvPr/>
        </p:nvCxnSpPr>
        <p:spPr>
          <a:xfrm>
            <a:off x="7471101" y="3060700"/>
            <a:ext cx="2603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7775901" y="2908300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2 </a:t>
            </a:r>
            <a:r>
              <a:rPr lang="fr-FR" sz="1400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fr-FR" sz="1400" dirty="0" smtClean="0">
                <a:solidFill>
                  <a:schemeClr val="bg1"/>
                </a:solidFill>
              </a:rPr>
              <a:t>m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924712" y="2576618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5 kV – ETD SE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026812" y="2576618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 kV – ETD SE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384277" y="1025495"/>
            <a:ext cx="6075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Électrons secondaires générés en face arrière de la lame mince</a:t>
            </a:r>
          </a:p>
          <a:p>
            <a:r>
              <a:rPr lang="fr-FR" dirty="0" smtClean="0"/>
              <a:t>et collectés par le détecteur chambre « ETD »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39926" y="5413821"/>
            <a:ext cx="3615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Lame FIB 30 kV – Gallium dans Verre - 6 oxydes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55513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-3691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/>
              <a:t>Exemple : </a:t>
            </a:r>
            <a:r>
              <a:rPr lang="fr-FR" sz="3200" dirty="0" smtClean="0"/>
              <a:t>Tomographie FIB – </a:t>
            </a:r>
            <a:r>
              <a:rPr lang="fr-FR" sz="3200" dirty="0" err="1" smtClean="0"/>
              <a:t>CryoFIB</a:t>
            </a:r>
            <a:r>
              <a:rPr lang="fr-FR" sz="3200" dirty="0" smtClean="0"/>
              <a:t> (bio,…)</a:t>
            </a:r>
            <a:endParaRPr lang="fr-FR" sz="3200" dirty="0"/>
          </a:p>
        </p:txBody>
      </p:sp>
      <p:sp>
        <p:nvSpPr>
          <p:cNvPr id="23" name="Rectangle 22"/>
          <p:cNvSpPr/>
          <p:nvPr/>
        </p:nvSpPr>
        <p:spPr>
          <a:xfrm>
            <a:off x="76908" y="662292"/>
            <a:ext cx="6434987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• </a:t>
            </a:r>
            <a:r>
              <a:rPr lang="fr-FR" dirty="0" smtClean="0"/>
              <a:t>Gravures </a:t>
            </a:r>
            <a:r>
              <a:rPr lang="fr-FR" dirty="0" smtClean="0"/>
              <a:t>FIB successives (serial </a:t>
            </a:r>
            <a:r>
              <a:rPr lang="fr-FR" dirty="0" err="1" smtClean="0"/>
              <a:t>sectioning</a:t>
            </a:r>
            <a:r>
              <a:rPr lang="fr-FR" dirty="0" smtClean="0"/>
              <a:t>) </a:t>
            </a:r>
          </a:p>
          <a:p>
            <a:pPr>
              <a:spcAft>
                <a:spcPts val="600"/>
              </a:spcAft>
            </a:pPr>
            <a:r>
              <a:rPr lang="fr-FR" dirty="0" smtClean="0"/>
              <a:t>• acquisition de signaux </a:t>
            </a:r>
            <a:r>
              <a:rPr lang="fr-FR" dirty="0"/>
              <a:t>BSE : 50 </a:t>
            </a:r>
            <a:r>
              <a:rPr lang="fr-FR" dirty="0" smtClean="0"/>
              <a:t>slices/h</a:t>
            </a:r>
          </a:p>
          <a:p>
            <a:pPr>
              <a:spcAft>
                <a:spcPts val="600"/>
              </a:spcAft>
            </a:pPr>
            <a:r>
              <a:rPr lang="fr-FR" dirty="0" smtClean="0"/>
              <a:t>• correction des images (bruit, </a:t>
            </a:r>
            <a:r>
              <a:rPr lang="fr-FR" dirty="0" err="1" smtClean="0"/>
              <a:t>Brill</a:t>
            </a:r>
            <a:r>
              <a:rPr lang="fr-FR" dirty="0" smtClean="0"/>
              <a:t>. et </a:t>
            </a:r>
            <a:r>
              <a:rPr lang="fr-FR" dirty="0" err="1" smtClean="0"/>
              <a:t>Contr</a:t>
            </a:r>
            <a:r>
              <a:rPr lang="fr-FR" dirty="0" smtClean="0"/>
              <a:t>., artefacts FIB)</a:t>
            </a:r>
          </a:p>
          <a:p>
            <a:pPr>
              <a:spcAft>
                <a:spcPts val="600"/>
              </a:spcAft>
            </a:pPr>
            <a:r>
              <a:rPr lang="fr-FR" dirty="0" smtClean="0"/>
              <a:t>• segmentation de l’information (</a:t>
            </a:r>
            <a:r>
              <a:rPr lang="fr-FR" dirty="0" err="1" smtClean="0"/>
              <a:t>binarisation</a:t>
            </a:r>
            <a:r>
              <a:rPr lang="fr-FR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fr-FR" dirty="0"/>
              <a:t>• </a:t>
            </a:r>
            <a:r>
              <a:rPr lang="fr-FR" dirty="0" smtClean="0"/>
              <a:t>alignement et reconstruction en 3D</a:t>
            </a:r>
          </a:p>
          <a:p>
            <a:pPr>
              <a:spcAft>
                <a:spcPts val="600"/>
              </a:spcAft>
            </a:pPr>
            <a:r>
              <a:rPr lang="fr-FR" dirty="0"/>
              <a:t>•</a:t>
            </a:r>
            <a:r>
              <a:rPr lang="fr-FR" dirty="0" smtClean="0"/>
              <a:t> mais aussi 3D avec signal EDX</a:t>
            </a:r>
            <a:r>
              <a:rPr lang="fr-FR" dirty="0"/>
              <a:t>, </a:t>
            </a:r>
            <a:r>
              <a:rPr lang="fr-FR" dirty="0" smtClean="0"/>
              <a:t>EBSD et ISE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3352800" y="6412864"/>
            <a:ext cx="577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1" dirty="0" smtClean="0"/>
              <a:t>… pour en savoir beaucoup plus : </a:t>
            </a:r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Review of FIB Tomography</a:t>
            </a:r>
          </a:p>
          <a:p>
            <a:pPr algn="r"/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L. </a:t>
            </a:r>
            <a:r>
              <a:rPr lang="en-US" sz="1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Holzer</a:t>
            </a:r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et M. </a:t>
            </a:r>
            <a:r>
              <a:rPr lang="en-US" sz="1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Cantoni</a:t>
            </a:r>
            <a:endParaRPr lang="fr-FR" sz="12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" t="7106"/>
          <a:stretch/>
        </p:blipFill>
        <p:spPr>
          <a:xfrm>
            <a:off x="295988" y="4098599"/>
            <a:ext cx="8500010" cy="2101197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6" b="22085"/>
          <a:stretch/>
        </p:blipFill>
        <p:spPr>
          <a:xfrm>
            <a:off x="6144428" y="830941"/>
            <a:ext cx="2552907" cy="2928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ZoneTexte 30"/>
          <p:cNvSpPr txBox="1"/>
          <p:nvPr/>
        </p:nvSpPr>
        <p:spPr>
          <a:xfrm>
            <a:off x="7879224" y="512753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B050"/>
                </a:solidFill>
              </a:rPr>
              <a:t>e-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7135745" y="777674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Ga</a:t>
            </a:r>
            <a:r>
              <a:rPr lang="fr-FR" b="1" baseline="30000" dirty="0" smtClean="0">
                <a:solidFill>
                  <a:srgbClr val="FF0000"/>
                </a:solidFill>
              </a:rPr>
              <a:t>+</a:t>
            </a:r>
            <a:endParaRPr lang="fr-FR" b="1" baseline="300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4726" y="3279720"/>
            <a:ext cx="15215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/>
              <a:t>BSE: 2 </a:t>
            </a:r>
            <a:r>
              <a:rPr lang="fr-FR" sz="1600" dirty="0"/>
              <a:t>nm/</a:t>
            </a:r>
            <a:r>
              <a:rPr lang="fr-FR" sz="1600" b="1" dirty="0"/>
              <a:t>5 </a:t>
            </a:r>
            <a:r>
              <a:rPr lang="fr-FR" sz="1600" b="1" dirty="0" smtClean="0"/>
              <a:t>nm</a:t>
            </a:r>
            <a:endParaRPr lang="fr-FR" sz="1600" dirty="0"/>
          </a:p>
        </p:txBody>
      </p:sp>
      <p:sp>
        <p:nvSpPr>
          <p:cNvPr id="35" name="Rectangle 34"/>
          <p:cNvSpPr/>
          <p:nvPr/>
        </p:nvSpPr>
        <p:spPr>
          <a:xfrm>
            <a:off x="2078246" y="3279720"/>
            <a:ext cx="20074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/>
              <a:t>EDX : 100 </a:t>
            </a:r>
            <a:r>
              <a:rPr lang="fr-FR" sz="1600" dirty="0"/>
              <a:t>nm/</a:t>
            </a:r>
            <a:r>
              <a:rPr lang="fr-FR" sz="1600" b="1" dirty="0"/>
              <a:t>100 </a:t>
            </a:r>
            <a:r>
              <a:rPr lang="fr-FR" sz="1600" b="1" dirty="0" smtClean="0"/>
              <a:t>nm</a:t>
            </a:r>
            <a:endParaRPr lang="fr-FR" sz="1600" dirty="0"/>
          </a:p>
        </p:txBody>
      </p:sp>
      <p:sp>
        <p:nvSpPr>
          <p:cNvPr id="36" name="Rectangle 35"/>
          <p:cNvSpPr/>
          <p:nvPr/>
        </p:nvSpPr>
        <p:spPr>
          <a:xfrm>
            <a:off x="2078246" y="3553182"/>
            <a:ext cx="19030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/>
              <a:t>EBSD : 50 </a:t>
            </a:r>
            <a:r>
              <a:rPr lang="fr-FR" sz="1600" dirty="0"/>
              <a:t>nm/</a:t>
            </a:r>
            <a:r>
              <a:rPr lang="fr-FR" sz="1600" b="1" dirty="0"/>
              <a:t>50 </a:t>
            </a:r>
            <a:r>
              <a:rPr lang="fr-FR" sz="1600" b="1" dirty="0" smtClean="0"/>
              <a:t>nm</a:t>
            </a:r>
            <a:endParaRPr lang="fr-FR" sz="1600" dirty="0"/>
          </a:p>
        </p:txBody>
      </p:sp>
      <p:sp>
        <p:nvSpPr>
          <p:cNvPr id="37" name="Rectangle 36"/>
          <p:cNvSpPr/>
          <p:nvPr/>
        </p:nvSpPr>
        <p:spPr>
          <a:xfrm>
            <a:off x="394726" y="3553182"/>
            <a:ext cx="17155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/>
              <a:t>ISE : 20 nm/</a:t>
            </a:r>
            <a:r>
              <a:rPr lang="fr-FR" sz="1600" b="1" dirty="0" smtClean="0"/>
              <a:t>20 nm</a:t>
            </a:r>
            <a:endParaRPr lang="fr-FR" sz="1600" dirty="0"/>
          </a:p>
        </p:txBody>
      </p:sp>
      <p:sp>
        <p:nvSpPr>
          <p:cNvPr id="38" name="Rectangle 37"/>
          <p:cNvSpPr/>
          <p:nvPr/>
        </p:nvSpPr>
        <p:spPr>
          <a:xfrm>
            <a:off x="394724" y="2954983"/>
            <a:ext cx="2592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u="sng" dirty="0" smtClean="0"/>
              <a:t>Signaux et résolution </a:t>
            </a:r>
            <a:r>
              <a:rPr lang="fr-FR" u="sng" dirty="0" err="1" smtClean="0"/>
              <a:t>xy</a:t>
            </a:r>
            <a:r>
              <a:rPr lang="fr-FR" u="sng" dirty="0" smtClean="0"/>
              <a:t>/</a:t>
            </a:r>
            <a:r>
              <a:rPr lang="fr-FR" b="1" u="sng" dirty="0" smtClean="0"/>
              <a:t>z</a:t>
            </a:r>
            <a:endParaRPr lang="fr-FR" u="sng" dirty="0"/>
          </a:p>
        </p:txBody>
      </p:sp>
    </p:spTree>
    <p:extLst>
      <p:ext uri="{BB962C8B-B14F-4D97-AF65-F5344CB8AC3E}">
        <p14:creationId xmlns:p14="http://schemas.microsoft.com/office/powerpoint/2010/main" val="150341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25" y="333375"/>
            <a:ext cx="1459165" cy="1847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58"/>
          <a:stretch/>
        </p:blipFill>
        <p:spPr>
          <a:xfrm>
            <a:off x="261804" y="2709017"/>
            <a:ext cx="4940507" cy="297304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5906561"/>
            <a:ext cx="8931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… pour en savoir plus :  </a:t>
            </a:r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Liquid </a:t>
            </a:r>
            <a:r>
              <a:rPr lang="en-US" sz="1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metal alloy ion sources—An alternative for </a:t>
            </a:r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focused </a:t>
            </a:r>
            <a:r>
              <a:rPr lang="en-US" sz="1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ion beam </a:t>
            </a:r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technology</a:t>
            </a:r>
          </a:p>
          <a:p>
            <a:r>
              <a:rPr lang="en-US" sz="1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     Applied </a:t>
            </a:r>
            <a:r>
              <a:rPr lang="en-US" sz="1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Physics Reviews 3, 021101 (2016</a:t>
            </a:r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) – L. Bischoff et al.</a:t>
            </a:r>
            <a:endParaRPr lang="fr-FR" sz="12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-369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spc="-5" dirty="0" smtClean="0"/>
              <a:t>Sources alternatives</a:t>
            </a:r>
            <a:r>
              <a:rPr lang="fr-FR" sz="3200" spc="-41" dirty="0" smtClean="0"/>
              <a:t> </a:t>
            </a:r>
            <a:r>
              <a:rPr lang="fr-FR" sz="3200" dirty="0"/>
              <a:t>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" y="618262"/>
            <a:ext cx="6753224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fr-FR" dirty="0" smtClean="0">
                <a:latin typeface="Calibri"/>
              </a:rPr>
              <a:t>•</a:t>
            </a:r>
            <a:r>
              <a:rPr lang="fr-FR" dirty="0" smtClean="0"/>
              <a:t> </a:t>
            </a:r>
            <a:r>
              <a:rPr lang="fr-FR" b="1" dirty="0" smtClean="0"/>
              <a:t>LM(A)IS	 </a:t>
            </a:r>
            <a:r>
              <a:rPr lang="fr-FR" dirty="0" smtClean="0"/>
              <a:t>mono-matériau : </a:t>
            </a:r>
            <a:r>
              <a:rPr lang="fr-FR" dirty="0"/>
              <a:t>Ga, Au, Be, Si, Pd</a:t>
            </a:r>
            <a:r>
              <a:rPr lang="fr-FR" dirty="0" smtClean="0"/>
              <a:t>, B</a:t>
            </a:r>
            <a:r>
              <a:rPr lang="fr-FR" dirty="0"/>
              <a:t>, P, As, Ni, Sb, ...</a:t>
            </a:r>
          </a:p>
          <a:p>
            <a:pPr>
              <a:spcAft>
                <a:spcPts val="300"/>
              </a:spcAft>
            </a:pPr>
            <a:r>
              <a:rPr lang="fr-FR" dirty="0" smtClean="0"/>
              <a:t>	 alliage </a:t>
            </a:r>
            <a:r>
              <a:rPr lang="fr-FR" dirty="0"/>
              <a:t>: </a:t>
            </a:r>
            <a:r>
              <a:rPr lang="fr-FR" dirty="0" smtClean="0"/>
              <a:t>Au-Si, </a:t>
            </a:r>
            <a:r>
              <a:rPr lang="fr-FR" dirty="0" err="1" smtClean="0"/>
              <a:t>Au-Ge</a:t>
            </a:r>
            <a:r>
              <a:rPr lang="fr-FR" dirty="0" smtClean="0"/>
              <a:t>, Au-Si-Ge, ...</a:t>
            </a:r>
          </a:p>
          <a:p>
            <a:pPr>
              <a:spcAft>
                <a:spcPts val="300"/>
              </a:spcAft>
            </a:pPr>
            <a:r>
              <a:rPr lang="fr-FR" dirty="0" smtClean="0"/>
              <a:t>nécessité </a:t>
            </a:r>
            <a:r>
              <a:rPr lang="fr-FR" dirty="0"/>
              <a:t>d'un tri en masse (Filtre de Wien) pour la sélection de l'ion. </a:t>
            </a:r>
            <a:endParaRPr lang="fr-FR" dirty="0" smtClean="0"/>
          </a:p>
          <a:p>
            <a:pPr>
              <a:spcAft>
                <a:spcPts val="300"/>
              </a:spcAft>
            </a:pPr>
            <a:r>
              <a:rPr lang="fr-FR" dirty="0"/>
              <a:t>•</a:t>
            </a:r>
            <a:r>
              <a:rPr lang="fr-FR" dirty="0" smtClean="0"/>
              <a:t> </a:t>
            </a:r>
            <a:r>
              <a:rPr lang="fr-FR" b="1" dirty="0" smtClean="0"/>
              <a:t>ILIS</a:t>
            </a:r>
            <a:r>
              <a:rPr lang="fr-FR" dirty="0" smtClean="0"/>
              <a:t> </a:t>
            </a:r>
            <a:r>
              <a:rPr lang="fr-FR" dirty="0">
                <a:sym typeface="Symbol"/>
              </a:rPr>
              <a:t> </a:t>
            </a:r>
            <a:r>
              <a:rPr lang="fr-FR" dirty="0" smtClean="0"/>
              <a:t>(</a:t>
            </a:r>
            <a:r>
              <a:rPr lang="fr-FR" dirty="0" err="1" smtClean="0"/>
              <a:t>Ionic</a:t>
            </a:r>
            <a:r>
              <a:rPr lang="fr-FR" dirty="0" smtClean="0"/>
              <a:t> </a:t>
            </a:r>
            <a:r>
              <a:rPr lang="fr-FR" dirty="0" err="1" smtClean="0"/>
              <a:t>Liquid</a:t>
            </a:r>
            <a:r>
              <a:rPr lang="fr-FR" dirty="0" smtClean="0"/>
              <a:t> </a:t>
            </a:r>
            <a:r>
              <a:rPr lang="fr-FR" dirty="0" err="1" smtClean="0"/>
              <a:t>Ionic</a:t>
            </a:r>
            <a:r>
              <a:rPr lang="fr-FR" dirty="0" smtClean="0"/>
              <a:t> Source) : Sel organique partiellement fondu</a:t>
            </a:r>
          </a:p>
          <a:p>
            <a:pPr>
              <a:spcAft>
                <a:spcPts val="300"/>
              </a:spcAft>
            </a:pPr>
            <a:r>
              <a:rPr lang="fr-FR" dirty="0"/>
              <a:t>•</a:t>
            </a:r>
            <a:r>
              <a:rPr lang="fr-FR" dirty="0" smtClean="0"/>
              <a:t> </a:t>
            </a:r>
            <a:r>
              <a:rPr lang="fr-FR" b="1" dirty="0" smtClean="0"/>
              <a:t>GFIS</a:t>
            </a:r>
            <a:r>
              <a:rPr lang="fr-FR" dirty="0" smtClean="0"/>
              <a:t> </a:t>
            </a:r>
            <a:r>
              <a:rPr lang="fr-FR" dirty="0">
                <a:sym typeface="Symbol"/>
              </a:rPr>
              <a:t> </a:t>
            </a:r>
            <a:r>
              <a:rPr lang="fr-FR" dirty="0" smtClean="0"/>
              <a:t>(</a:t>
            </a:r>
            <a:r>
              <a:rPr lang="fr-FR" dirty="0"/>
              <a:t>Gaz Field </a:t>
            </a:r>
            <a:r>
              <a:rPr lang="fr-FR" dirty="0" err="1"/>
              <a:t>Ionization</a:t>
            </a:r>
            <a:r>
              <a:rPr lang="fr-FR" dirty="0"/>
              <a:t> Source) </a:t>
            </a:r>
            <a:r>
              <a:rPr lang="fr-FR" dirty="0" smtClean="0"/>
              <a:t>: </a:t>
            </a:r>
            <a:r>
              <a:rPr lang="fr-FR" dirty="0"/>
              <a:t>He, Ne, </a:t>
            </a:r>
            <a:r>
              <a:rPr lang="fr-FR" dirty="0" smtClean="0"/>
              <a:t>H</a:t>
            </a:r>
            <a:r>
              <a:rPr lang="fr-FR" baseline="-25000" dirty="0" smtClean="0"/>
              <a:t>2</a:t>
            </a:r>
          </a:p>
          <a:p>
            <a:pPr>
              <a:spcAft>
                <a:spcPts val="300"/>
              </a:spcAft>
            </a:pPr>
            <a:r>
              <a:rPr lang="fr-FR" dirty="0"/>
              <a:t>• </a:t>
            </a:r>
            <a:r>
              <a:rPr lang="fr-FR" b="1" dirty="0" smtClean="0"/>
              <a:t>MOTIS </a:t>
            </a:r>
            <a:r>
              <a:rPr lang="fr-FR" dirty="0">
                <a:sym typeface="Symbol"/>
              </a:rPr>
              <a:t></a:t>
            </a:r>
            <a:r>
              <a:rPr lang="fr-FR" dirty="0" smtClean="0">
                <a:sym typeface="Symbol"/>
              </a:rPr>
              <a:t> </a:t>
            </a:r>
            <a:r>
              <a:rPr lang="fr-FR" dirty="0" smtClean="0"/>
              <a:t>(Magneto‐ Optical </a:t>
            </a:r>
            <a:r>
              <a:rPr lang="fr-FR" dirty="0" err="1" smtClean="0"/>
              <a:t>Trap</a:t>
            </a:r>
            <a:r>
              <a:rPr lang="fr-FR" dirty="0" smtClean="0"/>
              <a:t> Ion Source)</a:t>
            </a:r>
          </a:p>
          <a:p>
            <a:pPr>
              <a:spcAft>
                <a:spcPts val="300"/>
              </a:spcAft>
            </a:pPr>
            <a:r>
              <a:rPr lang="fr-FR" dirty="0"/>
              <a:t> </a:t>
            </a:r>
            <a:r>
              <a:rPr lang="fr-FR" dirty="0" smtClean="0"/>
              <a:t>            • </a:t>
            </a:r>
            <a:r>
              <a:rPr lang="fr-FR" b="1" dirty="0" smtClean="0"/>
              <a:t>Plasma</a:t>
            </a:r>
            <a:r>
              <a:rPr lang="fr-FR" dirty="0" smtClean="0"/>
              <a:t> Source </a:t>
            </a:r>
            <a:r>
              <a:rPr lang="fr-FR" dirty="0">
                <a:sym typeface="Symbol"/>
              </a:rPr>
              <a:t></a:t>
            </a:r>
            <a:r>
              <a:rPr lang="fr-FR" dirty="0" smtClean="0"/>
              <a:t>: Xe</a:t>
            </a:r>
            <a:endParaRPr lang="fr-FR" dirty="0"/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08" y="2048283"/>
            <a:ext cx="1585912" cy="18558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ZoneTexte 53"/>
          <p:cNvSpPr txBox="1"/>
          <p:nvPr/>
        </p:nvSpPr>
        <p:spPr>
          <a:xfrm>
            <a:off x="7281159" y="301744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sym typeface="Symbol"/>
              </a:rPr>
              <a:t>LMAIS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5516942" y="2019894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ym typeface="Symbol"/>
              </a:rPr>
              <a:t>ILIS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3" t="15632" r="522" b="625"/>
          <a:stretch/>
        </p:blipFill>
        <p:spPr>
          <a:xfrm>
            <a:off x="7315199" y="3952874"/>
            <a:ext cx="1695553" cy="2047875"/>
          </a:xfrm>
          <a:prstGeom prst="rect">
            <a:avLst/>
          </a:prstGeom>
        </p:spPr>
      </p:pic>
      <p:sp>
        <p:nvSpPr>
          <p:cNvPr id="58" name="ZoneTexte 57"/>
          <p:cNvSpPr txBox="1"/>
          <p:nvPr/>
        </p:nvSpPr>
        <p:spPr>
          <a:xfrm>
            <a:off x="6999282" y="5327473"/>
            <a:ext cx="6671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>
                <a:sym typeface="Symbol"/>
              </a:rPr>
              <a:t>MOTIS</a:t>
            </a:r>
          </a:p>
        </p:txBody>
      </p:sp>
    </p:spTree>
    <p:extLst>
      <p:ext uri="{BB962C8B-B14F-4D97-AF65-F5344CB8AC3E}">
        <p14:creationId xmlns:p14="http://schemas.microsoft.com/office/powerpoint/2010/main" val="125335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5138" r="9999" b="-52"/>
          <a:stretch/>
        </p:blipFill>
        <p:spPr>
          <a:xfrm>
            <a:off x="182880" y="1917195"/>
            <a:ext cx="1577907" cy="178019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7"/>
          <a:stretch/>
        </p:blipFill>
        <p:spPr>
          <a:xfrm>
            <a:off x="2050830" y="2031022"/>
            <a:ext cx="4599049" cy="281892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7" t="87281" r="16172" b="2631"/>
          <a:stretch/>
        </p:blipFill>
        <p:spPr>
          <a:xfrm>
            <a:off x="2628028" y="4833977"/>
            <a:ext cx="3547110" cy="408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34136" y="5839046"/>
            <a:ext cx="3086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• </a:t>
            </a:r>
            <a:r>
              <a:rPr lang="en-US" sz="1400" dirty="0" smtClean="0"/>
              <a:t>Ga &lt; 5 μm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/h, </a:t>
            </a:r>
            <a:r>
              <a:rPr lang="en-US" sz="1400" dirty="0" err="1" smtClean="0"/>
              <a:t>Xe</a:t>
            </a:r>
            <a:r>
              <a:rPr lang="en-US" sz="1400" dirty="0" smtClean="0"/>
              <a:t> (</a:t>
            </a:r>
            <a:r>
              <a:rPr lang="en-US" sz="1400" dirty="0"/>
              <a:t>1μA</a:t>
            </a:r>
            <a:r>
              <a:rPr lang="en-US" sz="1400" dirty="0" smtClean="0"/>
              <a:t>) </a:t>
            </a:r>
            <a:r>
              <a:rPr lang="en-US" sz="1400" dirty="0" smtClean="0">
                <a:sym typeface="Symbol"/>
              </a:rPr>
              <a:t> </a:t>
            </a:r>
            <a:r>
              <a:rPr lang="en-US" sz="1400" dirty="0" smtClean="0"/>
              <a:t>300 </a:t>
            </a:r>
            <a:r>
              <a:rPr lang="en-US" sz="1400" dirty="0"/>
              <a:t>μm</a:t>
            </a:r>
            <a:r>
              <a:rPr lang="en-US" sz="1400" baseline="30000" dirty="0"/>
              <a:t>3</a:t>
            </a:r>
            <a:r>
              <a:rPr lang="en-US" sz="1400" dirty="0"/>
              <a:t> / </a:t>
            </a:r>
            <a:r>
              <a:rPr lang="en-US" sz="1400" dirty="0" smtClean="0"/>
              <a:t>h</a:t>
            </a:r>
          </a:p>
          <a:p>
            <a:r>
              <a:rPr lang="en-US" sz="1400" dirty="0" smtClean="0"/>
              <a:t>• 2.5 </a:t>
            </a:r>
            <a:r>
              <a:rPr lang="en-US" sz="1400" dirty="0" smtClean="0">
                <a:latin typeface="Symbol" panose="05050102010706020507" pitchFamily="18" charset="2"/>
              </a:rPr>
              <a:t>m</a:t>
            </a:r>
            <a:r>
              <a:rPr lang="en-US" sz="1400" dirty="0" smtClean="0"/>
              <a:t>A, &lt; 20 nm 30 kV</a:t>
            </a:r>
            <a:endParaRPr lang="en-US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5812013" y="412570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I (A)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 rot="16200000">
            <a:off x="1739544" y="3820310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d (nm)</a:t>
            </a:r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1398023" y="1474678"/>
            <a:ext cx="2211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i="1" dirty="0" smtClean="0"/>
              <a:t>nano-fabrication</a:t>
            </a:r>
          </a:p>
          <a:p>
            <a:pPr algn="r"/>
            <a:r>
              <a:rPr lang="fr-FR" sz="1400" i="1" dirty="0" smtClean="0"/>
              <a:t>Imagerie </a:t>
            </a:r>
            <a:r>
              <a:rPr lang="fr-FR" sz="1400" i="1" dirty="0" err="1" smtClean="0"/>
              <a:t>sub</a:t>
            </a:r>
            <a:r>
              <a:rPr lang="fr-FR" sz="1400" i="1" dirty="0" smtClean="0"/>
              <a:t> nanométrique</a:t>
            </a:r>
            <a:endParaRPr lang="fr-FR" sz="1400" i="1" dirty="0"/>
          </a:p>
        </p:txBody>
      </p:sp>
      <p:cxnSp>
        <p:nvCxnSpPr>
          <p:cNvPr id="16" name="Connecteur droit 15"/>
          <p:cNvCxnSpPr/>
          <p:nvPr/>
        </p:nvCxnSpPr>
        <p:spPr>
          <a:xfrm>
            <a:off x="3609975" y="1343381"/>
            <a:ext cx="0" cy="71401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5265420" y="1351927"/>
            <a:ext cx="0" cy="69692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3762415" y="1474678"/>
            <a:ext cx="1346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 smtClean="0"/>
              <a:t>Applications FIB</a:t>
            </a:r>
          </a:p>
          <a:p>
            <a:pPr algn="ctr"/>
            <a:r>
              <a:rPr lang="fr-FR" sz="1400" i="1" dirty="0" smtClean="0"/>
              <a:t>courantes</a:t>
            </a:r>
            <a:endParaRPr lang="fr-FR" sz="1400" i="1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78"/>
          <a:stretch/>
        </p:blipFill>
        <p:spPr>
          <a:xfrm>
            <a:off x="7993381" y="1601268"/>
            <a:ext cx="1150620" cy="208228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803" y="1906372"/>
            <a:ext cx="1626896" cy="162689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16150" y="4603750"/>
            <a:ext cx="4502150" cy="18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148705" y="448383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panose="05050102010706020507" pitchFamily="18" charset="2"/>
              </a:rPr>
              <a:t>m</a:t>
            </a:r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497217" y="4483833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nA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838402" y="4483833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pA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5275502" y="1474678"/>
            <a:ext cx="1192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Gros Volumes</a:t>
            </a:r>
          </a:p>
          <a:p>
            <a:r>
              <a:rPr lang="fr-FR" sz="1400" i="1" dirty="0" smtClean="0"/>
              <a:t>d’abrasion</a:t>
            </a:r>
            <a:endParaRPr lang="fr-FR" sz="1400" i="1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5648772" y="2897025"/>
            <a:ext cx="0" cy="529837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1926"/>
            <a:ext cx="1604729" cy="289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06" y="648590"/>
            <a:ext cx="1154839" cy="1154839"/>
          </a:xfrm>
          <a:prstGeom prst="rect">
            <a:avLst/>
          </a:prstGeom>
        </p:spPr>
      </p:pic>
      <p:sp>
        <p:nvSpPr>
          <p:cNvPr id="1025" name="Rectangle 1024"/>
          <p:cNvSpPr/>
          <p:nvPr/>
        </p:nvSpPr>
        <p:spPr>
          <a:xfrm>
            <a:off x="1031014" y="536042"/>
            <a:ext cx="300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Probe Size </a:t>
            </a:r>
            <a:r>
              <a:rPr lang="en-US" sz="1400" dirty="0" smtClean="0">
                <a:latin typeface="+mj-lt"/>
                <a:sym typeface="Symbol"/>
              </a:rPr>
              <a:t> </a:t>
            </a:r>
            <a:r>
              <a:rPr lang="en-US" sz="1400" dirty="0" smtClean="0">
                <a:latin typeface="+mj-lt"/>
              </a:rPr>
              <a:t>0.35nm</a:t>
            </a:r>
            <a:endParaRPr lang="en-US" sz="1400" dirty="0">
              <a:latin typeface="+mj-lt"/>
            </a:endParaRPr>
          </a:p>
          <a:p>
            <a:r>
              <a:rPr lang="en-US" sz="1400" dirty="0" smtClean="0">
                <a:latin typeface="+mj-lt"/>
              </a:rPr>
              <a:t>    Brightness </a:t>
            </a:r>
            <a:r>
              <a:rPr lang="en-US" sz="1400" dirty="0">
                <a:sym typeface="Symbol"/>
              </a:rPr>
              <a:t> </a:t>
            </a:r>
            <a:r>
              <a:rPr lang="en-US" sz="1400" dirty="0" smtClean="0">
                <a:latin typeface="+mj-lt"/>
              </a:rPr>
              <a:t>5 10</a:t>
            </a:r>
            <a:r>
              <a:rPr lang="en-US" sz="1400" baseline="30000" dirty="0" smtClean="0">
                <a:latin typeface="+mj-lt"/>
              </a:rPr>
              <a:t>9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A/cm</a:t>
            </a:r>
            <a:r>
              <a:rPr lang="en-US" sz="1400" baseline="30000" dirty="0">
                <a:latin typeface="+mj-lt"/>
              </a:rPr>
              <a:t>2</a:t>
            </a:r>
            <a:r>
              <a:rPr lang="en-US" sz="1400" dirty="0">
                <a:latin typeface="+mj-lt"/>
              </a:rPr>
              <a:t>.sr </a:t>
            </a:r>
          </a:p>
        </p:txBody>
      </p:sp>
      <p:sp>
        <p:nvSpPr>
          <p:cNvPr id="1028" name="Rectangle 1027"/>
          <p:cNvSpPr/>
          <p:nvPr/>
        </p:nvSpPr>
        <p:spPr>
          <a:xfrm>
            <a:off x="1708624" y="5587704"/>
            <a:ext cx="40720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j-lt"/>
              </a:rPr>
              <a:t>• He, Ne, </a:t>
            </a:r>
            <a:r>
              <a:rPr lang="en-US" sz="1400" dirty="0" err="1" smtClean="0">
                <a:latin typeface="+mj-lt"/>
              </a:rPr>
              <a:t>colonne</a:t>
            </a:r>
            <a:r>
              <a:rPr lang="en-US" sz="1400" dirty="0" smtClean="0">
                <a:latin typeface="+mj-lt"/>
              </a:rPr>
              <a:t> Ga</a:t>
            </a:r>
          </a:p>
          <a:p>
            <a:r>
              <a:rPr lang="en-US" sz="1400" dirty="0" smtClean="0">
                <a:latin typeface="+mj-lt"/>
              </a:rPr>
              <a:t>• </a:t>
            </a:r>
            <a:r>
              <a:rPr lang="en-US" sz="1400" b="1" dirty="0" smtClean="0">
                <a:latin typeface="+mj-lt"/>
              </a:rPr>
              <a:t>3D </a:t>
            </a:r>
            <a:r>
              <a:rPr lang="en-US" sz="1400" b="1" dirty="0">
                <a:latin typeface="+mj-lt"/>
              </a:rPr>
              <a:t>Nanofabrication </a:t>
            </a:r>
            <a:r>
              <a:rPr lang="en-US" sz="1400" dirty="0">
                <a:latin typeface="+mj-lt"/>
              </a:rPr>
              <a:t>of </a:t>
            </a:r>
            <a:r>
              <a:rPr lang="en-US" sz="1400" dirty="0" smtClean="0">
                <a:latin typeface="+mj-lt"/>
              </a:rPr>
              <a:t>sub-10 nm structures </a:t>
            </a:r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• </a:t>
            </a:r>
            <a:r>
              <a:rPr lang="en-US" sz="1400" dirty="0" smtClean="0">
                <a:latin typeface="+mj-lt"/>
              </a:rPr>
              <a:t>High </a:t>
            </a:r>
            <a:r>
              <a:rPr lang="en-US" sz="1400" dirty="0">
                <a:latin typeface="+mj-lt"/>
              </a:rPr>
              <a:t>Resolution Imaging </a:t>
            </a:r>
            <a:r>
              <a:rPr lang="en-US" sz="1400" dirty="0" smtClean="0">
                <a:latin typeface="+mj-lt"/>
              </a:rPr>
              <a:t>(&lt; 0.5 nm)</a:t>
            </a:r>
            <a:endParaRPr lang="en-US" sz="1400" dirty="0">
              <a:latin typeface="+mj-lt"/>
            </a:endParaRPr>
          </a:p>
        </p:txBody>
      </p:sp>
      <p:sp>
        <p:nvSpPr>
          <p:cNvPr id="1029" name="ZoneTexte 1028"/>
          <p:cNvSpPr txBox="1"/>
          <p:nvPr/>
        </p:nvSpPr>
        <p:spPr>
          <a:xfrm>
            <a:off x="3609976" y="1239409"/>
            <a:ext cx="1666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Ga</a:t>
            </a:r>
            <a:r>
              <a:rPr lang="fr-FR" sz="1600" baseline="30000" dirty="0" smtClean="0"/>
              <a:t>+</a:t>
            </a:r>
            <a:r>
              <a:rPr lang="fr-FR" sz="1600" dirty="0" smtClean="0"/>
              <a:t> - </a:t>
            </a:r>
            <a:r>
              <a:rPr lang="fr-FR" sz="1600" b="1" dirty="0" smtClean="0"/>
              <a:t>LMIS</a:t>
            </a:r>
            <a:endParaRPr lang="fr-FR" sz="1600" b="1" dirty="0"/>
          </a:p>
        </p:txBody>
      </p:sp>
      <p:pic>
        <p:nvPicPr>
          <p:cNvPr id="1030" name="Image 10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5" t="30445" r="6890" b="21093"/>
          <a:stretch/>
        </p:blipFill>
        <p:spPr>
          <a:xfrm>
            <a:off x="7950074" y="157037"/>
            <a:ext cx="1086990" cy="1453936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4974364" y="536042"/>
            <a:ext cx="300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+mj-lt"/>
              </a:rPr>
              <a:t>Probe Size </a:t>
            </a:r>
            <a:r>
              <a:rPr lang="en-US" sz="1400" dirty="0" smtClean="0">
                <a:latin typeface="+mj-lt"/>
                <a:sym typeface="Symbol"/>
              </a:rPr>
              <a:t> </a:t>
            </a:r>
            <a:r>
              <a:rPr lang="en-US" sz="1400" dirty="0" smtClean="0">
                <a:latin typeface="+mj-lt"/>
              </a:rPr>
              <a:t>15 </a:t>
            </a:r>
            <a:r>
              <a:rPr lang="en-US" sz="1400" dirty="0" smtClean="0">
                <a:latin typeface="Symbol" panose="05050102010706020507" pitchFamily="18" charset="2"/>
              </a:rPr>
              <a:t>m</a:t>
            </a:r>
            <a:r>
              <a:rPr lang="en-US" sz="1400" dirty="0" smtClean="0">
                <a:latin typeface="+mj-lt"/>
              </a:rPr>
              <a:t>m</a:t>
            </a:r>
            <a:endParaRPr lang="en-US" sz="1400" dirty="0">
              <a:latin typeface="+mj-lt"/>
            </a:endParaRPr>
          </a:p>
          <a:p>
            <a:pPr algn="r"/>
            <a:r>
              <a:rPr lang="en-US" sz="1400" dirty="0" smtClean="0">
                <a:latin typeface="+mj-lt"/>
              </a:rPr>
              <a:t>     Brightness </a:t>
            </a:r>
            <a:r>
              <a:rPr lang="en-US" sz="1400" dirty="0">
                <a:sym typeface="Symbol"/>
              </a:rPr>
              <a:t> </a:t>
            </a:r>
            <a:r>
              <a:rPr lang="en-US" sz="1400" dirty="0" smtClean="0">
                <a:latin typeface="+mj-lt"/>
              </a:rPr>
              <a:t>10</a:t>
            </a:r>
            <a:r>
              <a:rPr lang="en-US" sz="1400" baseline="30000" dirty="0" smtClean="0">
                <a:latin typeface="+mj-lt"/>
              </a:rPr>
              <a:t>8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A/cm</a:t>
            </a:r>
            <a:r>
              <a:rPr lang="en-US" sz="1400" baseline="30000" dirty="0">
                <a:latin typeface="+mj-lt"/>
              </a:rPr>
              <a:t>2</a:t>
            </a:r>
            <a:r>
              <a:rPr lang="en-US" sz="1400" dirty="0">
                <a:latin typeface="+mj-lt"/>
              </a:rPr>
              <a:t>.sr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0" y="0"/>
            <a:ext cx="9144000" cy="57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spc="-5" dirty="0" smtClean="0"/>
              <a:t>GFIS et PFIB</a:t>
            </a:r>
            <a:endParaRPr lang="fr-FR" sz="3200" dirty="0"/>
          </a:p>
        </p:txBody>
      </p:sp>
      <p:sp>
        <p:nvSpPr>
          <p:cNvPr id="33" name="ZoneTexte 32"/>
          <p:cNvSpPr txBox="1"/>
          <p:nvPr/>
        </p:nvSpPr>
        <p:spPr>
          <a:xfrm>
            <a:off x="4772025" y="6400026"/>
            <a:ext cx="4371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1" dirty="0" smtClean="0"/>
              <a:t>… pour en savoir plus :  </a:t>
            </a:r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EFUG 2011 </a:t>
            </a:r>
            <a:r>
              <a:rPr lang="en-US" sz="1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</a:t>
            </a:r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-FIB,</a:t>
            </a:r>
          </a:p>
          <a:p>
            <a:pPr algn="r"/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A. </a:t>
            </a:r>
            <a:r>
              <a:rPr lang="en-US" sz="1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Delobbe</a:t>
            </a:r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O. </a:t>
            </a:r>
            <a:r>
              <a:rPr lang="en-US" sz="1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Salord</a:t>
            </a:r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P. </a:t>
            </a:r>
            <a:r>
              <a:rPr lang="en-US" sz="1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Sudraud</a:t>
            </a:r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- </a:t>
            </a:r>
            <a:r>
              <a:rPr lang="en-US" sz="1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Orsay</a:t>
            </a:r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Physics</a:t>
            </a:r>
            <a:endParaRPr lang="fr-FR" sz="12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67" y="3947160"/>
            <a:ext cx="2447933" cy="1826905"/>
          </a:xfrm>
          <a:prstGeom prst="rect">
            <a:avLst/>
          </a:prstGeom>
        </p:spPr>
      </p:pic>
      <p:sp>
        <p:nvSpPr>
          <p:cNvPr id="1036" name="Rectangle 1035"/>
          <p:cNvSpPr/>
          <p:nvPr/>
        </p:nvSpPr>
        <p:spPr>
          <a:xfrm>
            <a:off x="6647329" y="3946781"/>
            <a:ext cx="8803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bg1"/>
                </a:solidFill>
              </a:rPr>
              <a:t>15 min !</a:t>
            </a:r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3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5218319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" r="2803"/>
          <a:stretch>
            <a:fillRect/>
          </a:stretch>
        </p:blipFill>
        <p:spPr bwMode="auto">
          <a:xfrm>
            <a:off x="6234113" y="1034842"/>
            <a:ext cx="1264133" cy="18813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184235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969928"/>
            <a:ext cx="1264133" cy="18939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spc="-5" dirty="0" smtClean="0"/>
              <a:t>Pour en savoir encore plus :</a:t>
            </a:r>
            <a:endParaRPr lang="fr-FR" sz="3200" dirty="0"/>
          </a:p>
        </p:txBody>
      </p:sp>
      <p:pic>
        <p:nvPicPr>
          <p:cNvPr id="7" name="Picture 8" descr="e640tzw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654" y="1123950"/>
            <a:ext cx="1267550" cy="18859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7" y="647699"/>
            <a:ext cx="2942836" cy="56197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56423" y="5850493"/>
            <a:ext cx="403995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fr-FR" sz="1400" dirty="0" smtClean="0"/>
              <a:t>Groupe de Physique des Matériaux - UMR CNRS 6634</a:t>
            </a:r>
          </a:p>
          <a:p>
            <a:pPr algn="r"/>
            <a:r>
              <a:rPr lang="fr-FR" sz="1400" dirty="0" smtClean="0"/>
              <a:t>emmanuel.cadel@univ–rouen.fr</a:t>
            </a:r>
            <a:endParaRPr lang="fr-FR" sz="1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1009650"/>
            <a:ext cx="1278902" cy="1962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ZoneTexte 8"/>
          <p:cNvSpPr txBox="1"/>
          <p:nvPr/>
        </p:nvSpPr>
        <p:spPr>
          <a:xfrm>
            <a:off x="3248025" y="652462"/>
            <a:ext cx="833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J. </a:t>
            </a:r>
            <a:r>
              <a:rPr lang="fr-FR" sz="1600" dirty="0" err="1" smtClean="0"/>
              <a:t>Orloff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4695825" y="819150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L. </a:t>
            </a:r>
            <a:r>
              <a:rPr lang="fr-FR" sz="1600" dirty="0" err="1" smtClean="0"/>
              <a:t>Giannuzzi</a:t>
            </a:r>
            <a:endParaRPr lang="fr-FR" sz="1600" dirty="0"/>
          </a:p>
        </p:txBody>
      </p:sp>
      <p:sp>
        <p:nvSpPr>
          <p:cNvPr id="11" name="Rectangle 10"/>
          <p:cNvSpPr/>
          <p:nvPr/>
        </p:nvSpPr>
        <p:spPr>
          <a:xfrm>
            <a:off x="3179669" y="4025041"/>
            <a:ext cx="2867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• </a:t>
            </a:r>
            <a:r>
              <a:rPr lang="fr-FR" dirty="0" smtClean="0"/>
              <a:t>FIB </a:t>
            </a:r>
            <a:r>
              <a:rPr lang="fr-FR" dirty="0" err="1"/>
              <a:t>User’s</a:t>
            </a:r>
            <a:r>
              <a:rPr lang="fr-FR" dirty="0"/>
              <a:t> Group </a:t>
            </a:r>
            <a:r>
              <a:rPr lang="fr-FR" dirty="0" smtClean="0"/>
              <a:t>Meeting :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3888072" y="5059603"/>
            <a:ext cx="2448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http://www.fibsem.net/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3888072" y="4438431"/>
            <a:ext cx="313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http://efug.imec.be</a:t>
            </a:r>
            <a:r>
              <a:rPr lang="fr-FR" dirty="0" smtClean="0"/>
              <a:t>/ depuis ‘97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3888072" y="4720442"/>
            <a:ext cx="28746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« Extended </a:t>
            </a:r>
            <a:r>
              <a:rPr lang="fr-FR" sz="1400" dirty="0"/>
              <a:t>FIB </a:t>
            </a:r>
            <a:r>
              <a:rPr lang="fr-FR" sz="1400" dirty="0" err="1"/>
              <a:t>literature</a:t>
            </a:r>
            <a:r>
              <a:rPr lang="fr-FR" sz="1400" dirty="0"/>
              <a:t> </a:t>
            </a:r>
            <a:r>
              <a:rPr lang="fr-FR" sz="1400" dirty="0" err="1" smtClean="0"/>
              <a:t>list</a:t>
            </a:r>
            <a:r>
              <a:rPr lang="fr-FR" sz="1400" dirty="0" smtClean="0"/>
              <a:t> » 03/17</a:t>
            </a:r>
            <a:endParaRPr lang="fr-FR" sz="14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85" y="3922471"/>
            <a:ext cx="1006733" cy="130675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162299" y="3343186"/>
            <a:ext cx="598170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latin typeface="Calibri"/>
              </a:rPr>
              <a:t>• </a:t>
            </a:r>
            <a:r>
              <a:rPr lang="fr-FR" dirty="0" smtClean="0"/>
              <a:t>GN-MEBA « </a:t>
            </a:r>
            <a:r>
              <a:rPr lang="fr-FR" sz="1600" dirty="0" smtClean="0"/>
              <a:t>Imagerie </a:t>
            </a:r>
            <a:r>
              <a:rPr lang="fr-FR" sz="1600" dirty="0"/>
              <a:t>et </a:t>
            </a:r>
            <a:r>
              <a:rPr lang="fr-FR" sz="1600" dirty="0" smtClean="0"/>
              <a:t>analyses : </a:t>
            </a:r>
            <a:r>
              <a:rPr lang="fr-FR" sz="1600" dirty="0"/>
              <a:t>de la 2D à la </a:t>
            </a:r>
            <a:r>
              <a:rPr lang="fr-FR" sz="1600" dirty="0" smtClean="0"/>
              <a:t>3D, Le </a:t>
            </a:r>
            <a:r>
              <a:rPr lang="fr-FR" sz="1600" dirty="0"/>
              <a:t>MEB-FIB: principe et applications </a:t>
            </a:r>
            <a:r>
              <a:rPr lang="fr-FR" sz="1600" dirty="0" smtClean="0"/>
              <a:t>» </a:t>
            </a:r>
            <a:r>
              <a:rPr lang="fr-FR" sz="1600" dirty="0"/>
              <a:t>1-2 décembre </a:t>
            </a:r>
            <a:r>
              <a:rPr lang="fr-FR" sz="1600" dirty="0" smtClean="0"/>
              <a:t>2011.</a:t>
            </a:r>
            <a:endParaRPr lang="fr-FR" sz="1600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5" r="20513"/>
          <a:stretch/>
        </p:blipFill>
        <p:spPr>
          <a:xfrm>
            <a:off x="4767263" y="6108465"/>
            <a:ext cx="1876425" cy="26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6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9"/>
          <a:stretch/>
        </p:blipFill>
        <p:spPr>
          <a:xfrm>
            <a:off x="5967323" y="520670"/>
            <a:ext cx="2997215" cy="23812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3576" y="3051172"/>
            <a:ext cx="270899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2000" b="1" dirty="0" smtClean="0">
                <a:latin typeface="+mj-lt"/>
                <a:cs typeface="Arial"/>
              </a:rPr>
              <a:t>FEI</a:t>
            </a:r>
            <a:r>
              <a:rPr lang="fr-FR" sz="2000" dirty="0" smtClean="0">
                <a:latin typeface="+mj-lt"/>
                <a:cs typeface="Arial"/>
              </a:rPr>
              <a:t> -</a:t>
            </a:r>
            <a:r>
              <a:rPr sz="2000" dirty="0" smtClean="0">
                <a:latin typeface="+mj-lt"/>
                <a:cs typeface="Arial"/>
              </a:rPr>
              <a:t> </a:t>
            </a:r>
            <a:r>
              <a:rPr sz="2000" spc="-9" dirty="0" err="1">
                <a:latin typeface="+mj-lt"/>
                <a:cs typeface="Arial"/>
              </a:rPr>
              <a:t>Hélios</a:t>
            </a:r>
            <a:r>
              <a:rPr sz="2000" spc="-54" dirty="0">
                <a:latin typeface="+mj-lt"/>
                <a:cs typeface="Arial"/>
              </a:rPr>
              <a:t> </a:t>
            </a:r>
            <a:r>
              <a:rPr sz="2000" spc="-9" dirty="0" err="1" smtClean="0">
                <a:latin typeface="+mj-lt"/>
                <a:cs typeface="Arial"/>
              </a:rPr>
              <a:t>Nanolab</a:t>
            </a:r>
            <a:r>
              <a:rPr lang="fr-FR" sz="2000" spc="-9" dirty="0" smtClean="0">
                <a:latin typeface="+mj-lt"/>
                <a:cs typeface="Arial"/>
              </a:rPr>
              <a:t> G4</a:t>
            </a:r>
            <a:endParaRPr sz="2000" dirty="0">
              <a:latin typeface="+mj-lt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34874" y="2935683"/>
            <a:ext cx="208693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2000" b="1" spc="-23" dirty="0">
                <a:latin typeface="+mj-lt"/>
                <a:cs typeface="Arial"/>
              </a:rPr>
              <a:t>HITACHI </a:t>
            </a:r>
            <a:r>
              <a:rPr sz="2000" dirty="0">
                <a:latin typeface="+mj-lt"/>
                <a:cs typeface="Arial"/>
              </a:rPr>
              <a:t>-</a:t>
            </a:r>
            <a:r>
              <a:rPr sz="2000" spc="-14" dirty="0">
                <a:latin typeface="+mj-lt"/>
                <a:cs typeface="Arial"/>
              </a:rPr>
              <a:t> </a:t>
            </a:r>
            <a:r>
              <a:rPr sz="2000" spc="-9" dirty="0">
                <a:latin typeface="+mj-lt"/>
                <a:cs typeface="Arial"/>
              </a:rPr>
              <a:t>NB5000</a:t>
            </a:r>
            <a:endParaRPr sz="2000" dirty="0">
              <a:latin typeface="+mj-lt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91936" y="5896464"/>
            <a:ext cx="57645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2000" b="1" spc="-5" dirty="0" smtClean="0">
                <a:latin typeface="+mj-lt"/>
                <a:cs typeface="Arial"/>
              </a:rPr>
              <a:t>TESCAN</a:t>
            </a:r>
            <a:r>
              <a:rPr sz="2000" spc="-5" dirty="0" smtClean="0">
                <a:latin typeface="+mj-lt"/>
                <a:cs typeface="Arial"/>
              </a:rPr>
              <a:t> </a:t>
            </a:r>
            <a:r>
              <a:rPr lang="fr-FR" sz="2000" dirty="0" smtClean="0">
                <a:latin typeface="+mj-lt"/>
                <a:cs typeface="Arial"/>
              </a:rPr>
              <a:t>- </a:t>
            </a:r>
            <a:r>
              <a:rPr lang="fr-FR" sz="2000" spc="-27" dirty="0" smtClean="0">
                <a:latin typeface="+mj-lt"/>
                <a:cs typeface="Arial"/>
              </a:rPr>
              <a:t>GAIA3</a:t>
            </a:r>
            <a:endParaRPr sz="2000" dirty="0">
              <a:latin typeface="+mj-lt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64051" y="0"/>
            <a:ext cx="57488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 smtClean="0"/>
              <a:t>Solutions commerciales </a:t>
            </a:r>
            <a:r>
              <a:rPr lang="fr-FR" sz="3200" b="1" dirty="0" smtClean="0"/>
              <a:t>MEB-FIB</a:t>
            </a:r>
            <a:endParaRPr lang="fr-FR" sz="3200" b="1" dirty="0"/>
          </a:p>
        </p:txBody>
      </p:sp>
      <p:sp>
        <p:nvSpPr>
          <p:cNvPr id="28" name="object 9"/>
          <p:cNvSpPr txBox="1"/>
          <p:nvPr/>
        </p:nvSpPr>
        <p:spPr>
          <a:xfrm>
            <a:off x="2917432" y="5785368"/>
            <a:ext cx="57645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58330"/>
            <a:r>
              <a:rPr sz="2000" b="1" spc="-5" dirty="0">
                <a:latin typeface="+mj-lt"/>
                <a:cs typeface="Arial"/>
              </a:rPr>
              <a:t>ZEISS</a:t>
            </a:r>
            <a:r>
              <a:rPr sz="2000" spc="-5" dirty="0">
                <a:latin typeface="+mj-lt"/>
                <a:cs typeface="Arial"/>
              </a:rPr>
              <a:t> </a:t>
            </a:r>
            <a:r>
              <a:rPr lang="fr-FR" sz="2000" dirty="0" smtClean="0">
                <a:latin typeface="+mj-lt"/>
                <a:cs typeface="Arial"/>
              </a:rPr>
              <a:t>-</a:t>
            </a:r>
            <a:r>
              <a:rPr sz="2000" dirty="0" smtClean="0">
                <a:latin typeface="+mj-lt"/>
                <a:cs typeface="Arial"/>
              </a:rPr>
              <a:t> </a:t>
            </a:r>
            <a:r>
              <a:rPr lang="fr-FR" sz="2000" spc="-5" dirty="0" smtClean="0">
                <a:latin typeface="+mj-lt"/>
                <a:cs typeface="Arial"/>
              </a:rPr>
              <a:t>XB550</a:t>
            </a:r>
            <a:endParaRPr sz="2000" dirty="0">
              <a:latin typeface="+mj-lt"/>
              <a:cs typeface="Arial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193" y="0"/>
            <a:ext cx="3138252" cy="3138252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82" y="3410627"/>
            <a:ext cx="2100111" cy="3189544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981" y="429873"/>
            <a:ext cx="2936904" cy="293690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285641" y="921953"/>
            <a:ext cx="165950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2000" b="1" dirty="0">
                <a:latin typeface="+mj-lt"/>
                <a:cs typeface="Arial"/>
              </a:rPr>
              <a:t>JEOL</a:t>
            </a:r>
            <a:r>
              <a:rPr sz="2000" dirty="0">
                <a:latin typeface="+mj-lt"/>
                <a:cs typeface="Arial"/>
              </a:rPr>
              <a:t> - JIB</a:t>
            </a:r>
            <a:r>
              <a:rPr sz="2000" spc="-159" dirty="0">
                <a:latin typeface="+mj-lt"/>
                <a:cs typeface="Arial"/>
              </a:rPr>
              <a:t> </a:t>
            </a:r>
            <a:r>
              <a:rPr lang="fr-FR" sz="2000" spc="-9" dirty="0" smtClean="0">
                <a:latin typeface="+mj-lt"/>
                <a:cs typeface="Arial"/>
              </a:rPr>
              <a:t>4700</a:t>
            </a:r>
            <a:r>
              <a:rPr sz="2000" spc="-9" dirty="0" smtClean="0">
                <a:latin typeface="+mj-lt"/>
                <a:cs typeface="Arial"/>
              </a:rPr>
              <a:t>F</a:t>
            </a:r>
            <a:endParaRPr sz="2000" dirty="0">
              <a:latin typeface="+mj-lt"/>
              <a:cs typeface="Arial"/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209" y="3392679"/>
            <a:ext cx="2461189" cy="2461189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050" y="3522187"/>
            <a:ext cx="3282807" cy="196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8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\Desktop\out\P10609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353" y="873125"/>
            <a:ext cx="3788569" cy="505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/>
          <p:cNvSpPr txBox="1"/>
          <p:nvPr/>
        </p:nvSpPr>
        <p:spPr>
          <a:xfrm>
            <a:off x="4021508" y="1270529"/>
            <a:ext cx="1284748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1520" algn="ctr"/>
            <a:r>
              <a:rPr sz="2000" spc="-9" dirty="0">
                <a:latin typeface="+mj-lt"/>
                <a:cs typeface="Arial"/>
              </a:rPr>
              <a:t>Canon</a:t>
            </a:r>
            <a:r>
              <a:rPr sz="2000" spc="-73" dirty="0">
                <a:latin typeface="+mj-lt"/>
                <a:cs typeface="Arial"/>
              </a:rPr>
              <a:t> </a:t>
            </a:r>
            <a:r>
              <a:rPr sz="2000" spc="-9" dirty="0">
                <a:latin typeface="+mj-lt"/>
                <a:cs typeface="Arial"/>
              </a:rPr>
              <a:t>ion</a:t>
            </a:r>
            <a:endParaRPr sz="2000" dirty="0">
              <a:latin typeface="+mj-lt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1005" y="3943430"/>
            <a:ext cx="1252406" cy="2769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1520" algn="ctr"/>
            <a:r>
              <a:rPr spc="-9" dirty="0">
                <a:latin typeface="+mj-lt"/>
                <a:cs typeface="Arial"/>
              </a:rPr>
              <a:t>Diaphragmes</a:t>
            </a:r>
            <a:endParaRPr dirty="0">
              <a:latin typeface="+mj-lt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 rot="9285279">
            <a:off x="6380527" y="869480"/>
            <a:ext cx="2434560" cy="28469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571298" y="5998437"/>
            <a:ext cx="386269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 algn="ctr"/>
            <a:r>
              <a:rPr i="1" dirty="0">
                <a:latin typeface="+mj-lt"/>
                <a:cs typeface="Arial"/>
              </a:rPr>
              <a:t>Colonne </a:t>
            </a:r>
            <a:r>
              <a:rPr i="1" spc="-23" dirty="0">
                <a:latin typeface="+mj-lt"/>
                <a:cs typeface="Arial"/>
              </a:rPr>
              <a:t>ZETA </a:t>
            </a:r>
            <a:r>
              <a:rPr lang="fr-FR" i="1" dirty="0" smtClean="0">
                <a:latin typeface="+mj-lt"/>
                <a:cs typeface="Arial"/>
              </a:rPr>
              <a:t>–</a:t>
            </a:r>
            <a:r>
              <a:rPr i="1" spc="-95" dirty="0" smtClean="0">
                <a:latin typeface="+mj-lt"/>
                <a:cs typeface="Arial"/>
              </a:rPr>
              <a:t> </a:t>
            </a:r>
            <a:r>
              <a:rPr i="1" dirty="0" smtClean="0">
                <a:latin typeface="+mj-lt"/>
                <a:cs typeface="Arial"/>
              </a:rPr>
              <a:t>SII</a:t>
            </a:r>
            <a:r>
              <a:rPr lang="fr-FR" i="1" dirty="0" smtClean="0">
                <a:latin typeface="+mj-lt"/>
                <a:cs typeface="Arial"/>
              </a:rPr>
              <a:t> – NVISION 40 ZEISS</a:t>
            </a:r>
            <a:endParaRPr dirty="0">
              <a:latin typeface="+mj-lt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93295" y="2549097"/>
            <a:ext cx="2456868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dirty="0" smtClean="0">
                <a:cs typeface="Arial"/>
              </a:rPr>
              <a:t>Cobra</a:t>
            </a:r>
            <a:endParaRPr lang="fr-FR" dirty="0" smtClean="0">
              <a:cs typeface="Arial"/>
            </a:endParaRPr>
          </a:p>
          <a:p>
            <a:pPr marL="11520"/>
            <a:r>
              <a:rPr lang="fr-FR" sz="1400" dirty="0" smtClean="0">
                <a:cs typeface="Arial"/>
              </a:rPr>
              <a:t>(</a:t>
            </a:r>
            <a:r>
              <a:rPr sz="1400" dirty="0" err="1" smtClean="0">
                <a:cs typeface="Arial"/>
              </a:rPr>
              <a:t>Orsay</a:t>
            </a:r>
            <a:r>
              <a:rPr sz="1400" spc="-68" dirty="0" smtClean="0">
                <a:cs typeface="Arial"/>
              </a:rPr>
              <a:t> </a:t>
            </a:r>
            <a:r>
              <a:rPr sz="1400" spc="-5" dirty="0" smtClean="0">
                <a:cs typeface="Arial"/>
              </a:rPr>
              <a:t>Physics</a:t>
            </a:r>
            <a:r>
              <a:rPr lang="fr-FR" sz="1400" spc="-5" dirty="0" smtClean="0">
                <a:cs typeface="Arial"/>
              </a:rPr>
              <a:t>)</a:t>
            </a:r>
            <a:endParaRPr sz="1400" dirty="0"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94199" y="3568304"/>
            <a:ext cx="1248486" cy="24622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1520" algn="ctr"/>
            <a:r>
              <a:rPr sz="1600" spc="-23" dirty="0">
                <a:latin typeface="+mj-lt"/>
                <a:cs typeface="Arial"/>
              </a:rPr>
              <a:t>Vanne</a:t>
            </a:r>
            <a:r>
              <a:rPr sz="1600" spc="-86" dirty="0">
                <a:latin typeface="+mj-lt"/>
                <a:cs typeface="Arial"/>
              </a:rPr>
              <a:t> </a:t>
            </a:r>
            <a:r>
              <a:rPr sz="1600" spc="-5" dirty="0">
                <a:latin typeface="+mj-lt"/>
                <a:cs typeface="Arial"/>
              </a:rPr>
              <a:t>Canon</a:t>
            </a:r>
            <a:endParaRPr sz="1600" dirty="0">
              <a:latin typeface="+mj-lt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547" y="2551263"/>
            <a:ext cx="2968083" cy="24622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10944" marR="4608" algn="ctr"/>
            <a:r>
              <a:rPr sz="1600" spc="-9" dirty="0" err="1">
                <a:latin typeface="+mj-lt"/>
                <a:cs typeface="Arial"/>
              </a:rPr>
              <a:t>Lentille</a:t>
            </a:r>
            <a:r>
              <a:rPr sz="1600" spc="-9" dirty="0">
                <a:latin typeface="+mj-lt"/>
                <a:cs typeface="Arial"/>
              </a:rPr>
              <a:t> </a:t>
            </a:r>
            <a:r>
              <a:rPr sz="1600" spc="-9" dirty="0" err="1" smtClean="0">
                <a:latin typeface="+mj-lt"/>
                <a:cs typeface="Arial"/>
              </a:rPr>
              <a:t>électrostatique</a:t>
            </a:r>
            <a:r>
              <a:rPr lang="fr-FR" sz="1600" spc="-9" dirty="0" smtClean="0">
                <a:latin typeface="+mj-lt"/>
                <a:cs typeface="Arial"/>
              </a:rPr>
              <a:t> c</a:t>
            </a:r>
            <a:r>
              <a:rPr sz="1600" spc="-9" dirty="0" err="1" smtClean="0">
                <a:latin typeface="+mj-lt"/>
                <a:cs typeface="Arial"/>
              </a:rPr>
              <a:t>ondenseur</a:t>
            </a:r>
            <a:endParaRPr sz="1600" dirty="0">
              <a:latin typeface="+mj-lt"/>
              <a:cs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10477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/>
              <a:t>La </a:t>
            </a:r>
            <a:r>
              <a:rPr lang="fr-FR" sz="3600" spc="-5" dirty="0"/>
              <a:t>colonne FIB dans son</a:t>
            </a:r>
            <a:r>
              <a:rPr lang="fr-FR" sz="3600" spc="-27" dirty="0"/>
              <a:t> </a:t>
            </a:r>
            <a:r>
              <a:rPr lang="fr-FR" sz="3600" spc="-5" dirty="0"/>
              <a:t>ensemble</a:t>
            </a:r>
            <a:endParaRPr lang="fr-FR" sz="3600" dirty="0"/>
          </a:p>
        </p:txBody>
      </p:sp>
      <p:sp>
        <p:nvSpPr>
          <p:cNvPr id="31" name="Rectangle 30"/>
          <p:cNvSpPr/>
          <p:nvPr/>
        </p:nvSpPr>
        <p:spPr>
          <a:xfrm>
            <a:off x="36972" y="1772335"/>
            <a:ext cx="197167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dirty="0"/>
              <a:t>Pompage ionique</a:t>
            </a:r>
          </a:p>
          <a:p>
            <a:pPr algn="ctr"/>
            <a:r>
              <a:rPr lang="fr-FR" dirty="0" smtClean="0"/>
              <a:t>10</a:t>
            </a:r>
            <a:r>
              <a:rPr lang="fr-FR" baseline="30000" dirty="0" smtClean="0"/>
              <a:t>-8</a:t>
            </a:r>
            <a:r>
              <a:rPr lang="fr-FR" dirty="0" smtClean="0"/>
              <a:t> </a:t>
            </a:r>
            <a:r>
              <a:rPr lang="fr-FR" dirty="0"/>
              <a:t>mbar</a:t>
            </a:r>
          </a:p>
        </p:txBody>
      </p:sp>
      <p:sp>
        <p:nvSpPr>
          <p:cNvPr id="2049" name="Parenthèse ouvrante 2048"/>
          <p:cNvSpPr/>
          <p:nvPr/>
        </p:nvSpPr>
        <p:spPr>
          <a:xfrm>
            <a:off x="3027821" y="1133475"/>
            <a:ext cx="142875" cy="720000"/>
          </a:xfrm>
          <a:prstGeom prst="leftBracke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Parenthèse ouvrante 34"/>
          <p:cNvSpPr/>
          <p:nvPr/>
        </p:nvSpPr>
        <p:spPr>
          <a:xfrm>
            <a:off x="3027821" y="1990725"/>
            <a:ext cx="142876" cy="1466850"/>
          </a:xfrm>
          <a:prstGeom prst="leftBracke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Parenthèse ouvrante 35"/>
          <p:cNvSpPr/>
          <p:nvPr/>
        </p:nvSpPr>
        <p:spPr>
          <a:xfrm>
            <a:off x="3027820" y="3648074"/>
            <a:ext cx="144000" cy="1296000"/>
          </a:xfrm>
          <a:prstGeom prst="leftBracke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object 24"/>
          <p:cNvSpPr txBox="1"/>
          <p:nvPr/>
        </p:nvSpPr>
        <p:spPr>
          <a:xfrm>
            <a:off x="128586" y="4651393"/>
            <a:ext cx="2885040" cy="24622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10944" marR="4608" algn="r"/>
            <a:r>
              <a:rPr sz="1600" spc="-9" dirty="0" err="1">
                <a:latin typeface="+mj-lt"/>
                <a:cs typeface="Arial"/>
              </a:rPr>
              <a:t>Lentille</a:t>
            </a:r>
            <a:r>
              <a:rPr sz="1600" spc="-9" dirty="0">
                <a:latin typeface="+mj-lt"/>
                <a:cs typeface="Arial"/>
              </a:rPr>
              <a:t> </a:t>
            </a:r>
            <a:r>
              <a:rPr sz="1600" spc="-9" dirty="0" err="1" smtClean="0">
                <a:latin typeface="+mj-lt"/>
                <a:cs typeface="Arial"/>
              </a:rPr>
              <a:t>électrostatique</a:t>
            </a:r>
            <a:r>
              <a:rPr lang="fr-FR" sz="1600" spc="-9" dirty="0" smtClean="0">
                <a:latin typeface="+mj-lt"/>
                <a:cs typeface="Arial"/>
              </a:rPr>
              <a:t> Objectif  </a:t>
            </a:r>
            <a:endParaRPr sz="1600" dirty="0">
              <a:latin typeface="+mj-lt"/>
              <a:cs typeface="Arial"/>
            </a:endParaRPr>
          </a:p>
        </p:txBody>
      </p:sp>
      <p:cxnSp>
        <p:nvCxnSpPr>
          <p:cNvPr id="43" name="Connecteur droit avec flèche 42"/>
          <p:cNvCxnSpPr/>
          <p:nvPr/>
        </p:nvCxnSpPr>
        <p:spPr>
          <a:xfrm>
            <a:off x="2087880" y="2152650"/>
            <a:ext cx="264795" cy="18097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ject 2"/>
          <p:cNvSpPr/>
          <p:nvPr/>
        </p:nvSpPr>
        <p:spPr>
          <a:xfrm rot="4500000">
            <a:off x="6403869" y="4218436"/>
            <a:ext cx="2380912" cy="1578357"/>
          </a:xfrm>
          <a:prstGeom prst="rect">
            <a:avLst/>
          </a:prstGeom>
          <a:blipFill>
            <a:blip r:embed="rId4" cstate="print"/>
            <a:srcRect/>
            <a:stretch>
              <a:fillRect l="-9887" t="-8837" r="-7488" b="-2352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4"/>
          <p:cNvSpPr txBox="1"/>
          <p:nvPr/>
        </p:nvSpPr>
        <p:spPr>
          <a:xfrm>
            <a:off x="2383208" y="1060979"/>
            <a:ext cx="426667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1520" algn="ctr"/>
            <a:r>
              <a:rPr lang="fr-FR" sz="2000" spc="-9" dirty="0" smtClean="0">
                <a:latin typeface="+mj-lt"/>
                <a:cs typeface="Arial"/>
              </a:rPr>
              <a:t>HT</a:t>
            </a:r>
            <a:endParaRPr sz="2000" dirty="0">
              <a:latin typeface="+mj-lt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38916" y="5619833"/>
            <a:ext cx="179152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dirty="0" smtClean="0">
                <a:cs typeface="Arial"/>
              </a:rPr>
              <a:t>Magnum</a:t>
            </a:r>
            <a:r>
              <a:rPr sz="1400" dirty="0" smtClean="0">
                <a:cs typeface="Arial"/>
              </a:rPr>
              <a:t> </a:t>
            </a:r>
            <a:r>
              <a:rPr lang="fr-FR" sz="1400" dirty="0" smtClean="0">
                <a:cs typeface="Arial"/>
              </a:rPr>
              <a:t>(</a:t>
            </a:r>
            <a:r>
              <a:rPr sz="1400" dirty="0" smtClean="0">
                <a:cs typeface="Arial"/>
              </a:rPr>
              <a:t>FEI</a:t>
            </a:r>
            <a:r>
              <a:rPr lang="fr-FR" sz="1400" dirty="0" smtClean="0">
                <a:cs typeface="Arial"/>
              </a:rPr>
              <a:t>)</a:t>
            </a:r>
            <a:endParaRPr sz="1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169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85725" y="1657350"/>
            <a:ext cx="4381500" cy="412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object 2"/>
          <p:cNvSpPr/>
          <p:nvPr/>
        </p:nvSpPr>
        <p:spPr>
          <a:xfrm>
            <a:off x="18416" y="1722963"/>
            <a:ext cx="4217670" cy="3395345"/>
          </a:xfrm>
          <a:prstGeom prst="rect">
            <a:avLst/>
          </a:prstGeom>
          <a:blipFill>
            <a:blip r:embed="rId2" cstate="print"/>
            <a:srcRect/>
            <a:stretch>
              <a:fillRect t="-4470"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9646" y="3674318"/>
            <a:ext cx="57340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75" dirty="0">
                <a:latin typeface="+mj-lt"/>
                <a:cs typeface="Lucida Sans"/>
              </a:rPr>
              <a:t>Je</a:t>
            </a:r>
            <a:r>
              <a:rPr sz="2000" spc="50" dirty="0">
                <a:latin typeface="+mj-lt"/>
                <a:cs typeface="Lucida Sans"/>
              </a:rPr>
              <a:t>t</a:t>
            </a:r>
            <a:endParaRPr sz="2000" dirty="0">
              <a:latin typeface="+mj-lt"/>
              <a:cs typeface="Lucida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-161290" y="2513539"/>
            <a:ext cx="193294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3185" marR="5080" indent="-71120" algn="ctr">
              <a:lnSpc>
                <a:spcPct val="100000"/>
              </a:lnSpc>
            </a:pPr>
            <a:r>
              <a:rPr spc="-60" dirty="0">
                <a:latin typeface="+mj-lt"/>
                <a:cs typeface="Lucida Sans"/>
              </a:rPr>
              <a:t>Cône</a:t>
            </a:r>
            <a:r>
              <a:rPr spc="-190" dirty="0">
                <a:latin typeface="+mj-lt"/>
                <a:cs typeface="Lucida Sans"/>
              </a:rPr>
              <a:t> </a:t>
            </a:r>
            <a:r>
              <a:rPr spc="-45" dirty="0">
                <a:latin typeface="+mj-lt"/>
                <a:cs typeface="Lucida Sans"/>
              </a:rPr>
              <a:t>de </a:t>
            </a:r>
            <a:r>
              <a:rPr spc="-55" dirty="0" smtClean="0">
                <a:latin typeface="+mj-lt"/>
                <a:cs typeface="Lucida Sans"/>
              </a:rPr>
              <a:t>Taylor</a:t>
            </a:r>
            <a:endParaRPr dirty="0">
              <a:latin typeface="+mj-lt"/>
              <a:cs typeface="Lucida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90626" y="5437839"/>
            <a:ext cx="257175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9539" marR="5080" indent="-116839" algn="ctr">
              <a:lnSpc>
                <a:spcPct val="100000"/>
              </a:lnSpc>
            </a:pPr>
            <a:r>
              <a:rPr dirty="0" err="1">
                <a:latin typeface="+mj-lt"/>
                <a:cs typeface="Lucida Sans"/>
              </a:rPr>
              <a:t>F</a:t>
            </a:r>
            <a:r>
              <a:rPr spc="-50" dirty="0" err="1">
                <a:latin typeface="+mj-lt"/>
                <a:cs typeface="Lucida Sans"/>
              </a:rPr>
              <a:t>a</a:t>
            </a:r>
            <a:r>
              <a:rPr spc="-55" dirty="0" err="1">
                <a:latin typeface="+mj-lt"/>
                <a:cs typeface="Lucida Sans"/>
              </a:rPr>
              <a:t>i</a:t>
            </a:r>
            <a:r>
              <a:rPr spc="-85" dirty="0" err="1">
                <a:latin typeface="+mj-lt"/>
                <a:cs typeface="Lucida Sans"/>
              </a:rPr>
              <a:t>s</a:t>
            </a:r>
            <a:r>
              <a:rPr spc="-75" dirty="0" err="1">
                <a:latin typeface="+mj-lt"/>
                <a:cs typeface="Lucida Sans"/>
              </a:rPr>
              <a:t>c</a:t>
            </a:r>
            <a:r>
              <a:rPr spc="-15" dirty="0" err="1">
                <a:latin typeface="+mj-lt"/>
                <a:cs typeface="Lucida Sans"/>
              </a:rPr>
              <a:t>e</a:t>
            </a:r>
            <a:r>
              <a:rPr spc="-50" dirty="0" err="1">
                <a:latin typeface="+mj-lt"/>
                <a:cs typeface="Lucida Sans"/>
              </a:rPr>
              <a:t>a</a:t>
            </a:r>
            <a:r>
              <a:rPr spc="-65" dirty="0" err="1">
                <a:latin typeface="+mj-lt"/>
                <a:cs typeface="Lucida Sans"/>
              </a:rPr>
              <a:t>u</a:t>
            </a:r>
            <a:r>
              <a:rPr spc="-65" dirty="0">
                <a:latin typeface="+mj-lt"/>
                <a:cs typeface="Lucida Sans"/>
              </a:rPr>
              <a:t>  </a:t>
            </a:r>
            <a:r>
              <a:rPr spc="-65" dirty="0" err="1" smtClean="0">
                <a:latin typeface="+mj-lt"/>
                <a:cs typeface="Lucida Sans"/>
              </a:rPr>
              <a:t>d'ions</a:t>
            </a:r>
            <a:r>
              <a:rPr lang="fr-FR" spc="-65" dirty="0" smtClean="0">
                <a:latin typeface="+mj-lt"/>
                <a:cs typeface="Lucida Sans"/>
              </a:rPr>
              <a:t> Ga</a:t>
            </a:r>
            <a:r>
              <a:rPr lang="fr-FR" spc="-65" baseline="30000" dirty="0" smtClean="0">
                <a:latin typeface="+mj-lt"/>
                <a:cs typeface="Lucida Sans"/>
              </a:rPr>
              <a:t>+</a:t>
            </a:r>
            <a:endParaRPr baseline="30000" dirty="0">
              <a:latin typeface="+mj-lt"/>
              <a:cs typeface="Lucida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18006" y="2083009"/>
            <a:ext cx="111569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71450" algn="ctr">
              <a:lnSpc>
                <a:spcPct val="100000"/>
              </a:lnSpc>
            </a:pPr>
            <a:r>
              <a:rPr spc="-20" dirty="0" smtClean="0">
                <a:latin typeface="+mj-lt"/>
                <a:cs typeface="Lucida Sans"/>
              </a:rPr>
              <a:t>Pointe</a:t>
            </a:r>
            <a:r>
              <a:rPr lang="fr-FR" spc="-20" dirty="0" smtClean="0">
                <a:latin typeface="+mj-lt"/>
                <a:cs typeface="Lucida Sans"/>
              </a:rPr>
              <a:t> W</a:t>
            </a:r>
            <a:endParaRPr dirty="0">
              <a:latin typeface="+mj-lt"/>
              <a:cs typeface="Lucida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75583" y="3479908"/>
            <a:ext cx="130873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695" marR="5080" indent="-87630">
              <a:lnSpc>
                <a:spcPct val="100000"/>
              </a:lnSpc>
            </a:pPr>
            <a:r>
              <a:rPr spc="-55" dirty="0">
                <a:latin typeface="+mj-lt"/>
                <a:cs typeface="Lucida Sans"/>
              </a:rPr>
              <a:t>Film </a:t>
            </a:r>
            <a:r>
              <a:rPr spc="-45" dirty="0">
                <a:latin typeface="+mj-lt"/>
                <a:cs typeface="Lucida Sans"/>
              </a:rPr>
              <a:t>de</a:t>
            </a:r>
            <a:r>
              <a:rPr spc="-250" dirty="0">
                <a:latin typeface="+mj-lt"/>
                <a:cs typeface="Lucida Sans"/>
              </a:rPr>
              <a:t> </a:t>
            </a:r>
            <a:r>
              <a:rPr spc="-35" dirty="0">
                <a:latin typeface="+mj-lt"/>
                <a:cs typeface="Lucida Sans"/>
              </a:rPr>
              <a:t>métal  </a:t>
            </a:r>
            <a:r>
              <a:rPr spc="-55" dirty="0">
                <a:latin typeface="+mj-lt"/>
                <a:cs typeface="Lucida Sans"/>
              </a:rPr>
              <a:t>liquide</a:t>
            </a:r>
            <a:r>
              <a:rPr spc="-195" dirty="0">
                <a:latin typeface="+mj-lt"/>
                <a:cs typeface="Lucida Sans"/>
              </a:rPr>
              <a:t> </a:t>
            </a:r>
            <a:r>
              <a:rPr spc="-30" dirty="0">
                <a:latin typeface="+mj-lt"/>
                <a:cs typeface="Lucida Sans"/>
              </a:rPr>
              <a:t>(Ga)</a:t>
            </a:r>
            <a:endParaRPr dirty="0">
              <a:latin typeface="+mj-lt"/>
              <a:cs typeface="Lucida San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08126" y="3745439"/>
            <a:ext cx="857250" cy="320040"/>
          </a:xfrm>
          <a:custGeom>
            <a:avLst/>
            <a:gdLst/>
            <a:ahLst/>
            <a:cxnLst/>
            <a:rect l="l" t="t" r="r" b="b"/>
            <a:pathLst>
              <a:path w="857250" h="320039">
                <a:moveTo>
                  <a:pt x="0" y="0"/>
                </a:moveTo>
                <a:lnTo>
                  <a:pt x="857250" y="320039"/>
                </a:lnTo>
              </a:path>
            </a:pathLst>
          </a:custGeom>
          <a:ln w="179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6" name="object 26"/>
          <p:cNvSpPr txBox="1">
            <a:spLocks/>
          </p:cNvSpPr>
          <p:nvPr/>
        </p:nvSpPr>
        <p:spPr>
          <a:xfrm>
            <a:off x="0" y="125094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fr-FR" sz="3200" spc="-70" dirty="0" smtClean="0"/>
              <a:t>Principe</a:t>
            </a:r>
            <a:r>
              <a:rPr lang="fr-FR" sz="3200" spc="-185" dirty="0" smtClean="0"/>
              <a:t> </a:t>
            </a:r>
            <a:r>
              <a:rPr lang="fr-FR" sz="3200" spc="-114" dirty="0" smtClean="0"/>
              <a:t>d'émission</a:t>
            </a:r>
            <a:r>
              <a:rPr lang="fr-FR" sz="3200" spc="-175" dirty="0" smtClean="0"/>
              <a:t> </a:t>
            </a:r>
            <a:r>
              <a:rPr lang="fr-FR" sz="3200" spc="-105" dirty="0" smtClean="0"/>
              <a:t>des</a:t>
            </a:r>
            <a:r>
              <a:rPr lang="fr-FR" sz="3200" spc="-185" dirty="0" smtClean="0"/>
              <a:t> </a:t>
            </a:r>
            <a:r>
              <a:rPr lang="fr-FR" sz="3200" spc="-125" dirty="0" smtClean="0"/>
              <a:t>ions</a:t>
            </a:r>
            <a:r>
              <a:rPr lang="fr-FR" sz="3200" spc="-175" dirty="0" smtClean="0"/>
              <a:t> </a:t>
            </a:r>
            <a:r>
              <a:rPr lang="fr-FR" sz="3200" spc="-140" dirty="0" smtClean="0"/>
              <a:t>dans</a:t>
            </a:r>
            <a:r>
              <a:rPr lang="fr-FR" sz="3200" spc="-175" dirty="0" smtClean="0"/>
              <a:t> </a:t>
            </a:r>
            <a:r>
              <a:rPr lang="fr-FR" sz="3200" spc="-105" dirty="0" smtClean="0"/>
              <a:t>une</a:t>
            </a:r>
            <a:r>
              <a:rPr lang="fr-FR" sz="3200" spc="-180" dirty="0" smtClean="0"/>
              <a:t> </a:t>
            </a:r>
            <a:r>
              <a:rPr lang="fr-FR" sz="3200" spc="-95" dirty="0" smtClean="0"/>
              <a:t>source</a:t>
            </a:r>
            <a:r>
              <a:rPr lang="fr-FR" sz="3200" spc="-180" dirty="0" smtClean="0"/>
              <a:t> </a:t>
            </a:r>
            <a:r>
              <a:rPr lang="fr-FR" sz="3200" b="1" spc="-25" dirty="0" smtClean="0"/>
              <a:t>LMIS</a:t>
            </a:r>
            <a:endParaRPr lang="fr-FR" sz="3200" b="1" spc="-25" dirty="0"/>
          </a:p>
        </p:txBody>
      </p:sp>
      <p:sp>
        <p:nvSpPr>
          <p:cNvPr id="34" name="Rectangle 33"/>
          <p:cNvSpPr/>
          <p:nvPr/>
        </p:nvSpPr>
        <p:spPr>
          <a:xfrm>
            <a:off x="415828" y="4481523"/>
            <a:ext cx="1167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+mj-lt"/>
              </a:rPr>
              <a:t>Extracteur</a:t>
            </a:r>
            <a:endParaRPr lang="fr-FR" dirty="0">
              <a:latin typeface="+mj-lt"/>
            </a:endParaRPr>
          </a:p>
        </p:txBody>
      </p:sp>
      <p:cxnSp>
        <p:nvCxnSpPr>
          <p:cNvPr id="35" name="Connecteur droit avec flèche 34"/>
          <p:cNvCxnSpPr/>
          <p:nvPr/>
        </p:nvCxnSpPr>
        <p:spPr>
          <a:xfrm flipH="1" flipV="1">
            <a:off x="2809877" y="3656539"/>
            <a:ext cx="299102" cy="16931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1889868" y="3120735"/>
            <a:ext cx="142875" cy="33337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>
            <a:off x="1804989" y="2342089"/>
            <a:ext cx="4762" cy="36195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3128964" y="2342089"/>
            <a:ext cx="4762" cy="36195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H="1">
            <a:off x="2947989" y="2946926"/>
            <a:ext cx="161925" cy="4333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>
            <a:off x="2377557" y="4632362"/>
            <a:ext cx="4762" cy="36195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2471560" y="4495629"/>
            <a:ext cx="4762" cy="36195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2582656" y="4666545"/>
            <a:ext cx="4762" cy="36195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/>
          <p:cNvSpPr/>
          <p:nvPr/>
        </p:nvSpPr>
        <p:spPr>
          <a:xfrm>
            <a:off x="2348403" y="5150450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>
            <a:off x="2509349" y="5260123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2304249" y="5311396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/>
          <p:cNvSpPr txBox="1"/>
          <p:nvPr/>
        </p:nvSpPr>
        <p:spPr>
          <a:xfrm>
            <a:off x="4120187" y="1623839"/>
            <a:ext cx="34183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+</a:t>
            </a:r>
            <a:endParaRPr lang="fr-FR" sz="2800" dirty="0"/>
          </a:p>
        </p:txBody>
      </p:sp>
      <p:sp>
        <p:nvSpPr>
          <p:cNvPr id="55" name="ZoneTexte 54"/>
          <p:cNvSpPr txBox="1"/>
          <p:nvPr/>
        </p:nvSpPr>
        <p:spPr>
          <a:xfrm>
            <a:off x="4119208" y="4104786"/>
            <a:ext cx="32573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3600" dirty="0" smtClean="0"/>
              <a:t>-</a:t>
            </a:r>
            <a:endParaRPr lang="fr-FR" sz="3600" dirty="0"/>
          </a:p>
        </p:txBody>
      </p:sp>
      <p:sp>
        <p:nvSpPr>
          <p:cNvPr id="56" name="object 3"/>
          <p:cNvSpPr txBox="1"/>
          <p:nvPr/>
        </p:nvSpPr>
        <p:spPr>
          <a:xfrm>
            <a:off x="525218" y="735460"/>
            <a:ext cx="8142531" cy="6309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 algn="ctr">
              <a:spcAft>
                <a:spcPts val="600"/>
              </a:spcAft>
            </a:pPr>
            <a:r>
              <a:rPr spc="-5" dirty="0" smtClean="0">
                <a:latin typeface="+mj-lt"/>
                <a:cs typeface="Arial"/>
              </a:rPr>
              <a:t>source </a:t>
            </a:r>
            <a:r>
              <a:rPr spc="-9" dirty="0" err="1">
                <a:latin typeface="+mj-lt"/>
                <a:cs typeface="Arial"/>
              </a:rPr>
              <a:t>ionique</a:t>
            </a:r>
            <a:r>
              <a:rPr spc="-9" dirty="0">
                <a:latin typeface="+mj-lt"/>
                <a:cs typeface="Arial"/>
              </a:rPr>
              <a:t> </a:t>
            </a:r>
            <a:r>
              <a:rPr lang="fr-FR" spc="-9" dirty="0" smtClean="0">
                <a:latin typeface="+mj-lt"/>
                <a:cs typeface="Arial"/>
              </a:rPr>
              <a:t>créée </a:t>
            </a:r>
            <a:r>
              <a:rPr dirty="0" smtClean="0">
                <a:latin typeface="+mj-lt"/>
                <a:cs typeface="Arial"/>
              </a:rPr>
              <a:t>à </a:t>
            </a:r>
            <a:r>
              <a:rPr spc="-5" dirty="0">
                <a:latin typeface="+mj-lt"/>
                <a:cs typeface="Arial"/>
              </a:rPr>
              <a:t>partir d'un métal </a:t>
            </a:r>
            <a:r>
              <a:rPr dirty="0">
                <a:latin typeface="+mj-lt"/>
                <a:cs typeface="Arial"/>
              </a:rPr>
              <a:t>à </a:t>
            </a:r>
            <a:r>
              <a:rPr spc="-5" dirty="0" err="1">
                <a:latin typeface="+mj-lt"/>
                <a:cs typeface="Arial"/>
              </a:rPr>
              <a:t>l'état</a:t>
            </a:r>
            <a:r>
              <a:rPr spc="45" dirty="0">
                <a:latin typeface="+mj-lt"/>
                <a:cs typeface="Arial"/>
              </a:rPr>
              <a:t> </a:t>
            </a:r>
            <a:r>
              <a:rPr spc="-9" dirty="0" err="1" smtClean="0">
                <a:latin typeface="+mj-lt"/>
                <a:cs typeface="Arial"/>
              </a:rPr>
              <a:t>liquide</a:t>
            </a:r>
            <a:endParaRPr lang="fr-FR" spc="-9" dirty="0" smtClean="0">
              <a:latin typeface="+mj-lt"/>
              <a:cs typeface="Arial"/>
            </a:endParaRPr>
          </a:p>
          <a:p>
            <a:pPr marL="11520" algn="ctr">
              <a:spcAft>
                <a:spcPts val="600"/>
              </a:spcAft>
            </a:pPr>
            <a:r>
              <a:rPr lang="fr-FR" b="1" i="1" spc="-5" dirty="0">
                <a:cs typeface="Arial"/>
              </a:rPr>
              <a:t>LMIS </a:t>
            </a:r>
            <a:r>
              <a:rPr lang="fr-FR" i="1" dirty="0">
                <a:cs typeface="Arial"/>
              </a:rPr>
              <a:t>= </a:t>
            </a:r>
            <a:r>
              <a:rPr lang="fr-FR" b="1" i="1" spc="-5" dirty="0" err="1">
                <a:cs typeface="Arial"/>
              </a:rPr>
              <a:t>L</a:t>
            </a:r>
            <a:r>
              <a:rPr lang="fr-FR" i="1" spc="-5" dirty="0" err="1">
                <a:cs typeface="Arial"/>
              </a:rPr>
              <a:t>iquid</a:t>
            </a:r>
            <a:r>
              <a:rPr lang="fr-FR" i="1" spc="-5" dirty="0">
                <a:cs typeface="Arial"/>
              </a:rPr>
              <a:t> </a:t>
            </a:r>
            <a:r>
              <a:rPr lang="fr-FR" b="1" i="1" spc="-5" dirty="0" err="1">
                <a:cs typeface="Arial"/>
              </a:rPr>
              <a:t>M</a:t>
            </a:r>
            <a:r>
              <a:rPr lang="fr-FR" i="1" spc="-5" dirty="0" err="1">
                <a:cs typeface="Arial"/>
              </a:rPr>
              <a:t>etal</a:t>
            </a:r>
            <a:r>
              <a:rPr lang="fr-FR" i="1" spc="-5" dirty="0">
                <a:cs typeface="Arial"/>
              </a:rPr>
              <a:t> </a:t>
            </a:r>
            <a:r>
              <a:rPr lang="fr-FR" b="1" i="1" spc="-5" dirty="0">
                <a:cs typeface="Arial"/>
              </a:rPr>
              <a:t>I</a:t>
            </a:r>
            <a:r>
              <a:rPr lang="fr-FR" i="1" spc="-5" dirty="0">
                <a:cs typeface="Arial"/>
              </a:rPr>
              <a:t>on</a:t>
            </a:r>
            <a:r>
              <a:rPr lang="fr-FR" i="1" spc="-54" dirty="0">
                <a:cs typeface="Arial"/>
              </a:rPr>
              <a:t> </a:t>
            </a:r>
            <a:r>
              <a:rPr lang="fr-FR" b="1" i="1" spc="-5" dirty="0" smtClean="0">
                <a:cs typeface="Arial"/>
              </a:rPr>
              <a:t>S</a:t>
            </a:r>
            <a:r>
              <a:rPr lang="fr-FR" i="1" spc="-5" dirty="0" smtClean="0">
                <a:cs typeface="Arial"/>
              </a:rPr>
              <a:t>ource – le Gallium en « standard »</a:t>
            </a:r>
            <a:endParaRPr lang="fr-FR" i="1" spc="-5" dirty="0">
              <a:cs typeface="Arial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476749" y="1822788"/>
            <a:ext cx="473392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• C'est une source à émission de champ</a:t>
            </a:r>
          </a:p>
          <a:p>
            <a:r>
              <a:rPr lang="fr-FR" dirty="0"/>
              <a:t>comparable aux émetteurs électroniques (FEG</a:t>
            </a:r>
            <a:r>
              <a:rPr lang="fr-FR" dirty="0" smtClean="0"/>
              <a:t>)</a:t>
            </a:r>
          </a:p>
          <a:p>
            <a:endParaRPr lang="fr-FR" sz="1000" dirty="0"/>
          </a:p>
          <a:p>
            <a:r>
              <a:rPr lang="fr-FR" dirty="0"/>
              <a:t>• Sous champ </a:t>
            </a:r>
            <a:r>
              <a:rPr lang="fr-FR" dirty="0" smtClean="0"/>
              <a:t>électrique (extracteur), </a:t>
            </a:r>
            <a:r>
              <a:rPr lang="fr-FR" dirty="0"/>
              <a:t>le Gallium liquide forme un cône de </a:t>
            </a:r>
            <a:r>
              <a:rPr lang="fr-FR" dirty="0" smtClean="0"/>
              <a:t>« Gilbert-Taylor »</a:t>
            </a:r>
          </a:p>
          <a:p>
            <a:endParaRPr lang="fr-FR" sz="1000" dirty="0"/>
          </a:p>
          <a:p>
            <a:r>
              <a:rPr lang="fr-FR" dirty="0"/>
              <a:t>• Lorsque le champ électrique atteint 10 V/nm à l’extrémité du cône, il y a </a:t>
            </a:r>
            <a:r>
              <a:rPr lang="fr-FR" dirty="0" smtClean="0"/>
              <a:t>évaporation </a:t>
            </a:r>
            <a:r>
              <a:rPr lang="fr-FR" dirty="0"/>
              <a:t>par effet de </a:t>
            </a:r>
            <a:r>
              <a:rPr lang="fr-FR" dirty="0" smtClean="0"/>
              <a:t>champ d’ions </a:t>
            </a:r>
            <a:r>
              <a:rPr lang="fr-FR" dirty="0"/>
              <a:t>Ga</a:t>
            </a:r>
            <a:r>
              <a:rPr lang="fr-FR" baseline="30000" dirty="0"/>
              <a:t>+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918321" y="5654159"/>
            <a:ext cx="40285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520"/>
            <a:r>
              <a:rPr lang="fr-FR" sz="2000" spc="-32" dirty="0">
                <a:latin typeface="+mj-lt"/>
                <a:cs typeface="Arial"/>
              </a:rPr>
              <a:t>Taille </a:t>
            </a:r>
            <a:r>
              <a:rPr lang="fr-FR" sz="2000" spc="-5" dirty="0">
                <a:latin typeface="+mj-lt"/>
                <a:cs typeface="Arial"/>
              </a:rPr>
              <a:t>de </a:t>
            </a:r>
            <a:r>
              <a:rPr lang="fr-FR" sz="2000" dirty="0">
                <a:latin typeface="+mj-lt"/>
                <a:cs typeface="Arial"/>
              </a:rPr>
              <a:t>la </a:t>
            </a:r>
            <a:r>
              <a:rPr lang="fr-FR" sz="2000" spc="-5" dirty="0">
                <a:latin typeface="+mj-lt"/>
                <a:cs typeface="Arial"/>
              </a:rPr>
              <a:t>source apparente </a:t>
            </a:r>
            <a:r>
              <a:rPr lang="fr-FR" sz="2000" dirty="0">
                <a:latin typeface="+mj-lt"/>
                <a:cs typeface="Arial"/>
              </a:rPr>
              <a:t>≈ </a:t>
            </a:r>
            <a:r>
              <a:rPr lang="fr-FR" sz="2000" spc="-5" dirty="0">
                <a:latin typeface="+mj-lt"/>
                <a:cs typeface="Arial"/>
              </a:rPr>
              <a:t>50</a:t>
            </a:r>
            <a:r>
              <a:rPr lang="fr-FR" sz="2000" spc="-32" dirty="0">
                <a:latin typeface="+mj-lt"/>
                <a:cs typeface="Arial"/>
              </a:rPr>
              <a:t> </a:t>
            </a:r>
            <a:r>
              <a:rPr lang="fr-FR" sz="2000" spc="-5" dirty="0">
                <a:latin typeface="+mj-lt"/>
                <a:cs typeface="Arial"/>
              </a:rPr>
              <a:t>nm</a:t>
            </a:r>
            <a:endParaRPr lang="fr-FR" sz="2000" dirty="0">
              <a:latin typeface="+mj-lt"/>
              <a:cs typeface="Arial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918321" y="4577834"/>
            <a:ext cx="35487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520"/>
            <a:r>
              <a:rPr lang="fr-FR" sz="2000" spc="-32" dirty="0" smtClean="0">
                <a:latin typeface="+mj-lt"/>
                <a:cs typeface="Arial"/>
              </a:rPr>
              <a:t>Tension d’extraction fixe (&lt; 10 kV)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918321" y="4958834"/>
            <a:ext cx="392556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/>
              <a:t>Courant d’émission standard = 2</a:t>
            </a:r>
            <a:r>
              <a:rPr lang="fr-FR" sz="2000" dirty="0" smtClean="0">
                <a:latin typeface="Symbol" panose="05050102010706020507" pitchFamily="18" charset="2"/>
              </a:rPr>
              <a:t>m</a:t>
            </a:r>
            <a:r>
              <a:rPr lang="fr-FR" sz="2000" dirty="0" smtClean="0"/>
              <a:t>A</a:t>
            </a:r>
          </a:p>
          <a:p>
            <a:r>
              <a:rPr lang="fr-FR" i="1" dirty="0" smtClean="0"/>
              <a:t>régulé </a:t>
            </a:r>
            <a:r>
              <a:rPr lang="fr-FR" i="1" dirty="0" smtClean="0"/>
              <a:t>par une tension « suppresseur »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57093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0" y="102915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 algn="ctr"/>
            <a:r>
              <a:rPr lang="fr-FR" sz="3200" spc="-5" dirty="0" smtClean="0">
                <a:cs typeface="Arial"/>
              </a:rPr>
              <a:t>Formation du cône de Taylor LMIS Gallium</a:t>
            </a:r>
            <a:endParaRPr sz="3200" dirty="0">
              <a:cs typeface="Arial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3899947" cy="489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623467"/>
            <a:ext cx="4510896" cy="274868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36079" y="5810597"/>
            <a:ext cx="8931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i="1" dirty="0" smtClean="0"/>
              <a:t>… pour en savoir plus : 	</a:t>
            </a:r>
            <a:r>
              <a:rPr lang="en-US" sz="14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 </a:t>
            </a:r>
            <a:r>
              <a:rPr lang="en-US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situ high voltage tem observation of an </a:t>
            </a:r>
            <a:r>
              <a:rPr lang="en-US" sz="14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electrohydrodynamic</a:t>
            </a:r>
            <a:r>
              <a:rPr lang="en-US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(EHD) ion </a:t>
            </a:r>
            <a:r>
              <a:rPr lang="en-US" sz="14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source</a:t>
            </a:r>
          </a:p>
          <a:p>
            <a:pPr lvl="4" algn="r"/>
            <a:r>
              <a:rPr lang="en-US" sz="14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Ultramicroscopy, Volume </a:t>
            </a:r>
            <a:r>
              <a:rPr lang="en-US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16, Issue 1, 1985, Pages </a:t>
            </a:r>
            <a:r>
              <a:rPr lang="en-US" sz="14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1-8 </a:t>
            </a:r>
            <a:r>
              <a:rPr lang="en-US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 G. </a:t>
            </a:r>
            <a:r>
              <a:rPr lang="en-US" sz="14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Benassayag</a:t>
            </a:r>
            <a:r>
              <a:rPr lang="en-US" sz="14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 P. </a:t>
            </a:r>
            <a:r>
              <a:rPr lang="en-US" sz="14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Sudraud</a:t>
            </a:r>
            <a:endParaRPr lang="fr-FR" sz="14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3528" y="836712"/>
            <a:ext cx="1269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520"/>
            <a:r>
              <a:rPr lang="fr-FR" spc="-5" dirty="0" smtClean="0">
                <a:solidFill>
                  <a:schemeClr val="bg1"/>
                </a:solidFill>
                <a:cs typeface="Arial"/>
              </a:rPr>
              <a:t>MET </a:t>
            </a:r>
            <a:r>
              <a:rPr lang="fr-FR" dirty="0">
                <a:solidFill>
                  <a:schemeClr val="bg1"/>
                </a:solidFill>
                <a:cs typeface="Arial"/>
              </a:rPr>
              <a:t>3</a:t>
            </a:r>
            <a:r>
              <a:rPr lang="fr-FR" spc="-86" dirty="0">
                <a:solidFill>
                  <a:schemeClr val="bg1"/>
                </a:solidFill>
                <a:cs typeface="Arial"/>
              </a:rPr>
              <a:t> </a:t>
            </a:r>
            <a:r>
              <a:rPr lang="fr-FR" spc="-5" dirty="0">
                <a:solidFill>
                  <a:schemeClr val="bg1"/>
                </a:solidFill>
                <a:cs typeface="Arial"/>
              </a:rPr>
              <a:t>MeV</a:t>
            </a:r>
            <a:endParaRPr lang="fr-FR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734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32470" y="907182"/>
            <a:ext cx="7054155" cy="23391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625">
              <a:tabLst>
                <a:tab pos="2859882" algn="l"/>
              </a:tabLst>
            </a:pPr>
            <a:r>
              <a:rPr lang="fr-FR" sz="1600" spc="-5" dirty="0">
                <a:cs typeface="Arial"/>
              </a:rPr>
              <a:t>• </a:t>
            </a:r>
            <a:r>
              <a:rPr lang="fr-FR" sz="1600" spc="-18" dirty="0" smtClean="0">
                <a:latin typeface="Arial"/>
                <a:cs typeface="Arial"/>
              </a:rPr>
              <a:t>Température </a:t>
            </a:r>
            <a:r>
              <a:rPr lang="fr-FR" sz="1600" spc="-9" dirty="0">
                <a:latin typeface="Arial"/>
                <a:cs typeface="Arial"/>
              </a:rPr>
              <a:t>de </a:t>
            </a:r>
            <a:r>
              <a:rPr lang="fr-FR" sz="1600" spc="-5" dirty="0">
                <a:latin typeface="Arial"/>
                <a:cs typeface="Arial"/>
              </a:rPr>
              <a:t>fusion</a:t>
            </a:r>
            <a:r>
              <a:rPr lang="fr-FR" sz="1600" spc="-45" dirty="0">
                <a:latin typeface="Arial"/>
                <a:cs typeface="Arial"/>
              </a:rPr>
              <a:t> </a:t>
            </a:r>
            <a:r>
              <a:rPr lang="fr-FR" sz="1600" spc="-9" dirty="0" smtClean="0">
                <a:latin typeface="Arial"/>
                <a:cs typeface="Arial"/>
              </a:rPr>
              <a:t>basse : </a:t>
            </a:r>
            <a:r>
              <a:rPr lang="fr-FR" sz="1600" spc="5" dirty="0">
                <a:latin typeface="Arial"/>
                <a:cs typeface="Arial"/>
              </a:rPr>
              <a:t>T</a:t>
            </a:r>
            <a:r>
              <a:rPr lang="fr-FR" sz="1600" spc="5" baseline="-25000" dirty="0">
                <a:latin typeface="Arial"/>
                <a:cs typeface="Arial"/>
              </a:rPr>
              <a:t>f</a:t>
            </a:r>
            <a:r>
              <a:rPr lang="fr-FR" sz="1600" spc="5" dirty="0">
                <a:latin typeface="Arial"/>
                <a:cs typeface="Arial"/>
              </a:rPr>
              <a:t> </a:t>
            </a:r>
            <a:r>
              <a:rPr lang="fr-FR" sz="1600" dirty="0">
                <a:latin typeface="Arial"/>
                <a:cs typeface="Arial"/>
              </a:rPr>
              <a:t>= </a:t>
            </a:r>
            <a:r>
              <a:rPr lang="fr-FR" sz="1600" spc="-9" dirty="0" smtClean="0">
                <a:latin typeface="Arial"/>
                <a:cs typeface="Arial"/>
              </a:rPr>
              <a:t>29.8</a:t>
            </a:r>
            <a:r>
              <a:rPr lang="fr-FR" sz="1600" spc="-82" dirty="0" smtClean="0">
                <a:latin typeface="Arial"/>
                <a:cs typeface="Arial"/>
              </a:rPr>
              <a:t> </a:t>
            </a:r>
            <a:r>
              <a:rPr lang="fr-FR" sz="1600" spc="-5" dirty="0">
                <a:latin typeface="Arial"/>
                <a:cs typeface="Arial"/>
              </a:rPr>
              <a:t>°</a:t>
            </a:r>
            <a:r>
              <a:rPr lang="fr-FR" sz="1600" spc="-5" dirty="0" smtClean="0">
                <a:latin typeface="Arial"/>
                <a:cs typeface="Arial"/>
              </a:rPr>
              <a:t>C</a:t>
            </a:r>
            <a:endParaRPr lang="fr-FR" sz="1600" dirty="0">
              <a:latin typeface="Arial"/>
              <a:cs typeface="Arial"/>
            </a:endParaRPr>
          </a:p>
          <a:p>
            <a:pPr marL="42625">
              <a:tabLst>
                <a:tab pos="2859882" algn="l"/>
              </a:tabLst>
            </a:pPr>
            <a:endParaRPr lang="fr-FR" sz="1100" spc="-5" dirty="0" smtClean="0">
              <a:latin typeface="Calibri"/>
              <a:cs typeface="Arial"/>
            </a:endParaRPr>
          </a:p>
          <a:p>
            <a:pPr marL="42625">
              <a:tabLst>
                <a:tab pos="2859882" algn="l"/>
              </a:tabLst>
            </a:pPr>
            <a:r>
              <a:rPr lang="fr-FR" sz="1600" spc="-5" dirty="0" smtClean="0">
                <a:latin typeface="Calibri"/>
                <a:cs typeface="Arial"/>
              </a:rPr>
              <a:t>• </a:t>
            </a:r>
            <a:r>
              <a:rPr sz="1600" spc="-5" dirty="0" err="1" smtClean="0">
                <a:latin typeface="Arial"/>
                <a:cs typeface="Arial"/>
              </a:rPr>
              <a:t>Pression</a:t>
            </a:r>
            <a:r>
              <a:rPr sz="1600" spc="-5" dirty="0" smtClean="0">
                <a:latin typeface="Arial"/>
                <a:cs typeface="Arial"/>
              </a:rPr>
              <a:t> </a:t>
            </a:r>
            <a:r>
              <a:rPr sz="1600" spc="-9" dirty="0">
                <a:latin typeface="Arial"/>
                <a:cs typeface="Arial"/>
              </a:rPr>
              <a:t>de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vapeur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saturante	</a:t>
            </a:r>
            <a:r>
              <a:rPr sz="1600" spc="-9" dirty="0" err="1" smtClean="0">
                <a:latin typeface="Arial"/>
                <a:cs typeface="Arial"/>
              </a:rPr>
              <a:t>faible</a:t>
            </a:r>
            <a:endParaRPr lang="fr-FR" sz="1600" spc="-9" dirty="0" smtClean="0">
              <a:latin typeface="Arial"/>
              <a:cs typeface="Arial"/>
            </a:endParaRPr>
          </a:p>
          <a:p>
            <a:pPr marL="42625">
              <a:tabLst>
                <a:tab pos="2859882" algn="l"/>
              </a:tabLst>
            </a:pPr>
            <a:endParaRPr sz="1100" dirty="0">
              <a:latin typeface="Arial"/>
              <a:cs typeface="Arial"/>
            </a:endParaRPr>
          </a:p>
          <a:p>
            <a:pPr marL="11520" marR="2160032" indent="23040"/>
            <a:r>
              <a:rPr lang="fr-FR" sz="1600" spc="-5" dirty="0">
                <a:cs typeface="Arial"/>
              </a:rPr>
              <a:t>• </a:t>
            </a:r>
            <a:r>
              <a:rPr sz="1600" spc="-9" dirty="0" err="1" smtClean="0">
                <a:latin typeface="Arial"/>
                <a:cs typeface="Arial"/>
              </a:rPr>
              <a:t>Faiblement</a:t>
            </a:r>
            <a:r>
              <a:rPr sz="1600" spc="-9" dirty="0" smtClean="0">
                <a:latin typeface="Arial"/>
                <a:cs typeface="Arial"/>
              </a:rPr>
              <a:t> </a:t>
            </a:r>
            <a:r>
              <a:rPr sz="1600" dirty="0" err="1">
                <a:latin typeface="Arial"/>
                <a:cs typeface="Arial"/>
              </a:rPr>
              <a:t>réactif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9" dirty="0" err="1" smtClean="0">
                <a:latin typeface="Arial"/>
                <a:cs typeface="Arial"/>
              </a:rPr>
              <a:t>chimiquement</a:t>
            </a:r>
            <a:endParaRPr lang="fr-FR" sz="1600" spc="-9" dirty="0" smtClean="0">
              <a:latin typeface="Arial"/>
              <a:cs typeface="Arial"/>
            </a:endParaRPr>
          </a:p>
          <a:p>
            <a:pPr marL="11520" marR="2160032" indent="23040"/>
            <a:r>
              <a:rPr lang="fr-FR" sz="1200" spc="-9" dirty="0" smtClean="0">
                <a:latin typeface="Arial"/>
                <a:cs typeface="Arial"/>
              </a:rPr>
              <a:t>    en particulier avec la pointe W</a:t>
            </a:r>
          </a:p>
          <a:p>
            <a:pPr marL="11520" marR="2160032" indent="23040"/>
            <a:endParaRPr lang="fr-FR" sz="1100" spc="-9" dirty="0" smtClean="0">
              <a:latin typeface="Arial"/>
              <a:cs typeface="Arial"/>
            </a:endParaRPr>
          </a:p>
          <a:p>
            <a:pPr marL="11520" marR="2160032" indent="23040"/>
            <a:r>
              <a:rPr lang="fr-FR" sz="1600" spc="-5" dirty="0" smtClean="0">
                <a:cs typeface="Arial"/>
              </a:rPr>
              <a:t>• </a:t>
            </a:r>
            <a:r>
              <a:rPr sz="1600" spc="-5" dirty="0" smtClean="0">
                <a:latin typeface="Arial"/>
                <a:cs typeface="Arial"/>
              </a:rPr>
              <a:t>Production </a:t>
            </a:r>
            <a:r>
              <a:rPr sz="1600" spc="-9" dirty="0" err="1">
                <a:latin typeface="Arial"/>
                <a:cs typeface="Arial"/>
              </a:rPr>
              <a:t>d'ions</a:t>
            </a:r>
            <a:r>
              <a:rPr sz="1600" spc="-9" dirty="0">
                <a:latin typeface="Arial"/>
                <a:cs typeface="Arial"/>
              </a:rPr>
              <a:t> </a:t>
            </a:r>
            <a:r>
              <a:rPr lang="fr-FR" sz="1600" dirty="0" smtClean="0">
                <a:latin typeface="Arial"/>
                <a:cs typeface="Arial"/>
              </a:rPr>
              <a:t>: </a:t>
            </a:r>
            <a:r>
              <a:rPr sz="1600" spc="-9" dirty="0" smtClean="0">
                <a:latin typeface="Arial"/>
                <a:cs typeface="Arial"/>
              </a:rPr>
              <a:t>Rapport </a:t>
            </a:r>
            <a:r>
              <a:rPr sz="1600" spc="-5" dirty="0">
                <a:latin typeface="Arial"/>
                <a:cs typeface="Arial"/>
              </a:rPr>
              <a:t>Ga</a:t>
            </a:r>
            <a:r>
              <a:rPr sz="1600" spc="-5" baseline="30000" dirty="0">
                <a:latin typeface="Arial"/>
                <a:cs typeface="Arial"/>
              </a:rPr>
              <a:t>2+</a:t>
            </a:r>
            <a:r>
              <a:rPr sz="1600" spc="-5" dirty="0">
                <a:latin typeface="Arial"/>
                <a:cs typeface="Arial"/>
              </a:rPr>
              <a:t>/Ga</a:t>
            </a:r>
            <a:r>
              <a:rPr sz="1600" spc="-5" baseline="30000" dirty="0">
                <a:latin typeface="Arial"/>
                <a:cs typeface="Arial"/>
              </a:rPr>
              <a:t>+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= </a:t>
            </a:r>
            <a:r>
              <a:rPr sz="1600" spc="-5" dirty="0" smtClean="0">
                <a:latin typeface="Arial"/>
                <a:cs typeface="Arial"/>
              </a:rPr>
              <a:t>10</a:t>
            </a:r>
            <a:r>
              <a:rPr sz="1400" spc="-6" baseline="41666" dirty="0" smtClean="0">
                <a:latin typeface="Arial"/>
                <a:cs typeface="Arial"/>
              </a:rPr>
              <a:t>-4</a:t>
            </a:r>
            <a:endParaRPr lang="fr-FR" sz="1400" spc="-6" baseline="41666" dirty="0" smtClean="0">
              <a:latin typeface="Arial"/>
              <a:cs typeface="Arial"/>
            </a:endParaRPr>
          </a:p>
          <a:p>
            <a:pPr marL="11520" marR="2160032" indent="23040"/>
            <a:endParaRPr lang="fr-FR" sz="1100" spc="-5" dirty="0" smtClean="0">
              <a:cs typeface="Arial"/>
            </a:endParaRPr>
          </a:p>
          <a:p>
            <a:pPr marL="11520" marR="2160032" indent="23040"/>
            <a:r>
              <a:rPr lang="fr-FR" sz="1600" spc="-5" dirty="0" smtClean="0">
                <a:cs typeface="Arial"/>
              </a:rPr>
              <a:t>• </a:t>
            </a:r>
            <a:r>
              <a:rPr lang="fr-FR" sz="1600" spc="-5" dirty="0">
                <a:latin typeface="Arial"/>
                <a:cs typeface="Arial"/>
              </a:rPr>
              <a:t>Ion Ga</a:t>
            </a:r>
            <a:r>
              <a:rPr lang="fr-FR" sz="1400" spc="-6" baseline="41666" dirty="0">
                <a:latin typeface="Arial"/>
                <a:cs typeface="Arial"/>
              </a:rPr>
              <a:t>+  </a:t>
            </a:r>
            <a:r>
              <a:rPr lang="fr-FR" sz="1600" spc="-5" dirty="0">
                <a:latin typeface="Arial"/>
                <a:cs typeface="Arial"/>
              </a:rPr>
              <a:t>est </a:t>
            </a:r>
            <a:r>
              <a:rPr lang="fr-FR" sz="1600" spc="-9" dirty="0">
                <a:latin typeface="Arial"/>
                <a:cs typeface="Arial"/>
              </a:rPr>
              <a:t>un ion</a:t>
            </a:r>
            <a:r>
              <a:rPr lang="fr-FR" sz="1600" spc="-100" dirty="0">
                <a:latin typeface="Arial"/>
                <a:cs typeface="Arial"/>
              </a:rPr>
              <a:t> </a:t>
            </a:r>
            <a:r>
              <a:rPr lang="fr-FR" sz="1600" spc="-5" dirty="0" smtClean="0">
                <a:latin typeface="Arial"/>
                <a:cs typeface="Arial"/>
              </a:rPr>
              <a:t>lourd, </a:t>
            </a:r>
            <a:r>
              <a:rPr lang="fr-FR" sz="1600" dirty="0" err="1" smtClean="0">
                <a:latin typeface="Arial"/>
                <a:cs typeface="Arial"/>
              </a:rPr>
              <a:t>M</a:t>
            </a:r>
            <a:r>
              <a:rPr lang="fr-FR" sz="1600" baseline="-25000" dirty="0" err="1" smtClean="0">
                <a:latin typeface="Arial"/>
                <a:cs typeface="Arial"/>
              </a:rPr>
              <a:t>atomique</a:t>
            </a:r>
            <a:r>
              <a:rPr lang="fr-FR" sz="1600" spc="-9" dirty="0" smtClean="0">
                <a:latin typeface="Arial"/>
                <a:cs typeface="Arial"/>
              </a:rPr>
              <a:t> </a:t>
            </a:r>
            <a:r>
              <a:rPr lang="fr-FR" sz="1600" dirty="0">
                <a:latin typeface="Arial"/>
                <a:cs typeface="Arial"/>
              </a:rPr>
              <a:t>=</a:t>
            </a:r>
            <a:r>
              <a:rPr lang="fr-FR" sz="1600" spc="-54" dirty="0">
                <a:latin typeface="Arial"/>
                <a:cs typeface="Arial"/>
              </a:rPr>
              <a:t> </a:t>
            </a:r>
            <a:r>
              <a:rPr lang="fr-FR" sz="1600" spc="-5" dirty="0" smtClean="0">
                <a:latin typeface="Arial"/>
                <a:cs typeface="Arial"/>
              </a:rPr>
              <a:t>69.7 g.mol</a:t>
            </a:r>
            <a:r>
              <a:rPr lang="fr-FR" sz="1600" spc="-5" baseline="30000" dirty="0" smtClean="0">
                <a:latin typeface="Arial"/>
                <a:cs typeface="Arial"/>
              </a:rPr>
              <a:t>-1</a:t>
            </a:r>
            <a:endParaRPr lang="fr-FR" sz="1600" spc="-5" dirty="0" smtClean="0">
              <a:latin typeface="Arial"/>
              <a:cs typeface="Arial"/>
            </a:endParaRPr>
          </a:p>
          <a:p>
            <a:pPr marL="11520" marR="2160032" indent="23040"/>
            <a:r>
              <a:rPr lang="fr-FR" sz="1200" spc="-9" dirty="0" smtClean="0">
                <a:latin typeface="Arial"/>
                <a:cs typeface="Arial"/>
              </a:rPr>
              <a:t>    rendement de pulvérisation important</a:t>
            </a:r>
            <a:endParaRPr lang="fr-FR" sz="1200" spc="-5" baseline="30000" dirty="0" smtClean="0">
              <a:latin typeface="Arial"/>
              <a:cs typeface="Arial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81" y="802407"/>
            <a:ext cx="4314419" cy="27694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91559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spc="-5" dirty="0"/>
              <a:t>Pourquoi le Gallium comme source LMIS</a:t>
            </a:r>
            <a:r>
              <a:rPr lang="fr-FR" sz="3200" spc="-41" dirty="0"/>
              <a:t> </a:t>
            </a:r>
            <a:r>
              <a:rPr lang="fr-FR" sz="3200" dirty="0"/>
              <a:t>?</a:t>
            </a:r>
          </a:p>
        </p:txBody>
      </p:sp>
      <p:sp>
        <p:nvSpPr>
          <p:cNvPr id="23" name="object 2"/>
          <p:cNvSpPr/>
          <p:nvPr/>
        </p:nvSpPr>
        <p:spPr>
          <a:xfrm>
            <a:off x="342901" y="3600451"/>
            <a:ext cx="2667000" cy="2667000"/>
          </a:xfrm>
          <a:prstGeom prst="rect">
            <a:avLst/>
          </a:prstGeom>
          <a:blipFill>
            <a:blip r:embed="rId3" cstate="print"/>
            <a:srcRect/>
            <a:stretch>
              <a:fillRect l="-2197" t="-1447" r="-2689" b="-3485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5"/>
          <p:cNvSpPr txBox="1"/>
          <p:nvPr/>
        </p:nvSpPr>
        <p:spPr>
          <a:xfrm>
            <a:off x="3728425" y="4731124"/>
            <a:ext cx="490122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pc="-9" dirty="0">
                <a:latin typeface="+mj-lt"/>
                <a:cs typeface="Arial"/>
              </a:rPr>
              <a:t>Aiguille </a:t>
            </a:r>
            <a:r>
              <a:rPr spc="-5" dirty="0" err="1">
                <a:latin typeface="+mj-lt"/>
                <a:cs typeface="Arial"/>
              </a:rPr>
              <a:t>en</a:t>
            </a:r>
            <a:r>
              <a:rPr spc="-54" dirty="0">
                <a:latin typeface="+mj-lt"/>
                <a:cs typeface="Arial"/>
              </a:rPr>
              <a:t> </a:t>
            </a:r>
            <a:r>
              <a:rPr dirty="0" smtClean="0">
                <a:latin typeface="+mj-lt"/>
                <a:cs typeface="Arial"/>
              </a:rPr>
              <a:t>W</a:t>
            </a:r>
            <a:r>
              <a:rPr lang="fr-FR" dirty="0" smtClean="0">
                <a:latin typeface="+mj-lt"/>
                <a:cs typeface="Arial"/>
              </a:rPr>
              <a:t> : </a:t>
            </a:r>
            <a:r>
              <a:rPr lang="fr-FR" sz="1400" dirty="0" smtClean="0">
                <a:latin typeface="+mj-lt"/>
                <a:cs typeface="Arial"/>
              </a:rPr>
              <a:t>la surface est mouillée par le Gallium liquide</a:t>
            </a:r>
            <a:endParaRPr sz="1400" dirty="0">
              <a:latin typeface="+mj-lt"/>
              <a:cs typeface="Arial"/>
            </a:endParaRPr>
          </a:p>
        </p:txBody>
      </p:sp>
      <p:sp>
        <p:nvSpPr>
          <p:cNvPr id="27" name="object 20"/>
          <p:cNvSpPr txBox="1"/>
          <p:nvPr/>
        </p:nvSpPr>
        <p:spPr>
          <a:xfrm>
            <a:off x="3571229" y="3811585"/>
            <a:ext cx="5191771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lang="fr-FR" spc="-5" dirty="0" smtClean="0">
                <a:latin typeface="+mj-lt"/>
                <a:cs typeface="Arial"/>
              </a:rPr>
              <a:t>Bobine </a:t>
            </a:r>
            <a:r>
              <a:rPr lang="fr-FR" sz="1400" spc="-5" dirty="0" smtClean="0">
                <a:latin typeface="+mj-lt"/>
                <a:cs typeface="Arial"/>
              </a:rPr>
              <a:t>utile pour le chauffage (si la pointe n’émet plus d’ions Gallium)</a:t>
            </a:r>
          </a:p>
          <a:p>
            <a:pPr marL="11520"/>
            <a:r>
              <a:rPr lang="fr-FR" sz="1400" spc="-5" dirty="0" smtClean="0">
                <a:latin typeface="+mj-lt"/>
                <a:cs typeface="Arial"/>
              </a:rPr>
              <a:t>et sert de </a:t>
            </a:r>
            <a:r>
              <a:rPr lang="fr-FR" spc="-5" dirty="0" smtClean="0">
                <a:latin typeface="+mj-lt"/>
                <a:cs typeface="Arial"/>
              </a:rPr>
              <a:t>réservoir de Gallium</a:t>
            </a:r>
            <a:r>
              <a:rPr lang="fr-FR" sz="1400" spc="-5" dirty="0" smtClean="0">
                <a:latin typeface="+mj-lt"/>
                <a:cs typeface="Arial"/>
              </a:rPr>
              <a:t> (maintenu dans la spirale par la tension de surface)</a:t>
            </a:r>
            <a:endParaRPr lang="fr-FR" spc="-9" dirty="0" smtClean="0">
              <a:latin typeface="+mj-lt"/>
              <a:cs typeface="Arial"/>
            </a:endParaRPr>
          </a:p>
        </p:txBody>
      </p:sp>
      <p:sp>
        <p:nvSpPr>
          <p:cNvPr id="28" name="object 9"/>
          <p:cNvSpPr txBox="1"/>
          <p:nvPr/>
        </p:nvSpPr>
        <p:spPr>
          <a:xfrm>
            <a:off x="3754290" y="5031985"/>
            <a:ext cx="196071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lang="fr-FR" sz="1400" spc="-9" dirty="0" smtClean="0">
                <a:latin typeface="+mj-lt"/>
                <a:cs typeface="Arial"/>
              </a:rPr>
              <a:t>Ø </a:t>
            </a:r>
            <a:r>
              <a:rPr lang="fr-FR" sz="1400" dirty="0" smtClean="0">
                <a:latin typeface="+mj-lt"/>
                <a:cs typeface="Arial"/>
              </a:rPr>
              <a:t>2</a:t>
            </a:r>
            <a:r>
              <a:rPr sz="1400" dirty="0" smtClean="0">
                <a:latin typeface="+mj-lt"/>
                <a:cs typeface="Arial"/>
              </a:rPr>
              <a:t> </a:t>
            </a:r>
            <a:r>
              <a:rPr sz="1400" dirty="0">
                <a:latin typeface="+mj-lt"/>
                <a:cs typeface="Arial"/>
              </a:rPr>
              <a:t>– 5</a:t>
            </a:r>
            <a:r>
              <a:rPr sz="1400" spc="-82" dirty="0">
                <a:latin typeface="+mj-lt"/>
                <a:cs typeface="Arial"/>
              </a:rPr>
              <a:t> </a:t>
            </a:r>
            <a:r>
              <a:rPr sz="1400" dirty="0">
                <a:latin typeface="+mj-lt"/>
                <a:cs typeface="Arial"/>
              </a:rPr>
              <a:t>µm</a:t>
            </a:r>
          </a:p>
        </p:txBody>
      </p:sp>
      <p:cxnSp>
        <p:nvCxnSpPr>
          <p:cNvPr id="33" name="Connecteur droit avec flèche 32"/>
          <p:cNvCxnSpPr/>
          <p:nvPr/>
        </p:nvCxnSpPr>
        <p:spPr>
          <a:xfrm flipH="1">
            <a:off x="1857377" y="4067175"/>
            <a:ext cx="1571623" cy="981075"/>
          </a:xfrm>
          <a:prstGeom prst="straightConnector1">
            <a:avLst/>
          </a:prstGeom>
          <a:ln w="1905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H="1">
            <a:off x="1733551" y="4905375"/>
            <a:ext cx="1914524" cy="1028700"/>
          </a:xfrm>
          <a:prstGeom prst="straightConnector1">
            <a:avLst/>
          </a:prstGeom>
          <a:ln w="1905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3890913" y="5520809"/>
            <a:ext cx="46567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/>
              <a:t>durée </a:t>
            </a:r>
            <a:r>
              <a:rPr lang="fr-FR" sz="2000" dirty="0"/>
              <a:t>de vie de la source = 1500 </a:t>
            </a:r>
            <a:r>
              <a:rPr lang="fr-FR" sz="2000" dirty="0" smtClean="0"/>
              <a:t>h garantie</a:t>
            </a:r>
            <a:endParaRPr lang="fr-FR" sz="2000" dirty="0"/>
          </a:p>
        </p:txBody>
      </p:sp>
      <p:cxnSp>
        <p:nvCxnSpPr>
          <p:cNvPr id="58" name="Connecteur droit avec flèche 57"/>
          <p:cNvCxnSpPr/>
          <p:nvPr/>
        </p:nvCxnSpPr>
        <p:spPr>
          <a:xfrm flipH="1" flipV="1">
            <a:off x="419103" y="3933826"/>
            <a:ext cx="695322" cy="5842"/>
          </a:xfrm>
          <a:prstGeom prst="straightConnector1">
            <a:avLst/>
          </a:prstGeom>
          <a:ln w="19050">
            <a:solidFill>
              <a:schemeClr val="bg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/>
          <p:nvPr/>
        </p:nvCxnSpPr>
        <p:spPr>
          <a:xfrm flipV="1">
            <a:off x="2190750" y="3933626"/>
            <a:ext cx="742950" cy="6242"/>
          </a:xfrm>
          <a:prstGeom prst="straightConnector1">
            <a:avLst/>
          </a:prstGeom>
          <a:ln w="19050">
            <a:solidFill>
              <a:schemeClr val="bg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62"/>
          <p:cNvSpPr txBox="1"/>
          <p:nvPr/>
        </p:nvSpPr>
        <p:spPr>
          <a:xfrm>
            <a:off x="1247775" y="3724275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</a:rPr>
              <a:t>10 mm</a:t>
            </a:r>
            <a:endParaRPr lang="fr-F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535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spc="-5" dirty="0" smtClean="0"/>
              <a:t>Design </a:t>
            </a:r>
            <a:r>
              <a:rPr lang="fr-FR" sz="3200" spc="-5" dirty="0"/>
              <a:t>d'une colonne</a:t>
            </a:r>
            <a:r>
              <a:rPr lang="fr-FR" sz="3200" spc="-36" dirty="0"/>
              <a:t> </a:t>
            </a:r>
            <a:r>
              <a:rPr lang="fr-FR" sz="3200" spc="-5" dirty="0"/>
              <a:t>ionique</a:t>
            </a:r>
            <a:endParaRPr lang="fr-FR" sz="3200" dirty="0"/>
          </a:p>
        </p:txBody>
      </p:sp>
      <p:sp>
        <p:nvSpPr>
          <p:cNvPr id="21" name="object 3"/>
          <p:cNvSpPr txBox="1"/>
          <p:nvPr/>
        </p:nvSpPr>
        <p:spPr>
          <a:xfrm>
            <a:off x="4013133" y="1637082"/>
            <a:ext cx="5017299" cy="2708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lang="fr-FR" sz="1600" spc="-5" dirty="0">
                <a:cs typeface="Arial"/>
              </a:rPr>
              <a:t>• </a:t>
            </a:r>
            <a:r>
              <a:rPr lang="fr-FR" sz="1600" spc="-5" dirty="0" smtClean="0">
                <a:cs typeface="Arial"/>
              </a:rPr>
              <a:t>Générer et réguler un courant d’émission de 2 </a:t>
            </a:r>
            <a:r>
              <a:rPr lang="fr-FR" sz="1600" spc="-5" dirty="0" smtClean="0">
                <a:latin typeface="Symbol" panose="05050102010706020507" pitchFamily="18" charset="2"/>
                <a:cs typeface="Arial"/>
              </a:rPr>
              <a:t>m</a:t>
            </a:r>
            <a:r>
              <a:rPr lang="fr-FR" sz="1600" spc="-5" dirty="0" smtClean="0">
                <a:cs typeface="Arial"/>
              </a:rPr>
              <a:t>A</a:t>
            </a:r>
          </a:p>
          <a:p>
            <a:pPr marL="11520"/>
            <a:r>
              <a:rPr lang="fr-FR" sz="1600" spc="-5" dirty="0">
                <a:cs typeface="Arial"/>
              </a:rPr>
              <a:t>• </a:t>
            </a:r>
            <a:r>
              <a:rPr lang="fr-FR" sz="1600" spc="-5" dirty="0" smtClean="0">
                <a:cs typeface="Arial"/>
              </a:rPr>
              <a:t>Ajuster la tension d’accélération de 0.5 kV à 30 kV</a:t>
            </a:r>
            <a:endParaRPr lang="fr-FR" sz="1600" spc="-5" dirty="0">
              <a:cs typeface="Arial"/>
            </a:endParaRPr>
          </a:p>
          <a:p>
            <a:pPr marL="11520"/>
            <a:r>
              <a:rPr lang="fr-FR" sz="1600" spc="-5" dirty="0" smtClean="0">
                <a:cs typeface="Arial"/>
              </a:rPr>
              <a:t>• </a:t>
            </a:r>
            <a:r>
              <a:rPr lang="fr-FR" sz="1600" spc="-5" dirty="0">
                <a:cs typeface="Arial"/>
              </a:rPr>
              <a:t>Ajuster le </a:t>
            </a:r>
            <a:r>
              <a:rPr lang="fr-FR" sz="1600" spc="-9" dirty="0">
                <a:cs typeface="Arial"/>
              </a:rPr>
              <a:t>courant</a:t>
            </a:r>
            <a:r>
              <a:rPr lang="fr-FR" sz="1600" spc="-14" dirty="0">
                <a:cs typeface="Arial"/>
              </a:rPr>
              <a:t> </a:t>
            </a:r>
            <a:r>
              <a:rPr lang="fr-FR" sz="1600" spc="-9" dirty="0">
                <a:cs typeface="Arial"/>
              </a:rPr>
              <a:t>ionique </a:t>
            </a:r>
            <a:r>
              <a:rPr lang="fr-FR" sz="1600" spc="-9" dirty="0" smtClean="0">
                <a:cs typeface="Arial"/>
              </a:rPr>
              <a:t>du </a:t>
            </a:r>
            <a:r>
              <a:rPr lang="fr-FR" sz="1600" spc="-9" dirty="0" err="1" smtClean="0">
                <a:cs typeface="Arial"/>
              </a:rPr>
              <a:t>pA</a:t>
            </a:r>
            <a:r>
              <a:rPr lang="fr-FR" sz="1600" spc="-9" dirty="0" smtClean="0">
                <a:cs typeface="Arial"/>
              </a:rPr>
              <a:t> au </a:t>
            </a:r>
            <a:r>
              <a:rPr lang="fr-FR" sz="1600" spc="-9" dirty="0" err="1" smtClean="0">
                <a:cs typeface="Arial"/>
              </a:rPr>
              <a:t>nA</a:t>
            </a:r>
            <a:r>
              <a:rPr lang="fr-FR" sz="1600" spc="-9" dirty="0" smtClean="0">
                <a:cs typeface="Arial"/>
              </a:rPr>
              <a:t> </a:t>
            </a:r>
          </a:p>
          <a:p>
            <a:pPr marL="11520"/>
            <a:endParaRPr lang="fr-FR" sz="1600" spc="-9" dirty="0" smtClean="0">
              <a:cs typeface="Arial"/>
            </a:endParaRPr>
          </a:p>
          <a:p>
            <a:pPr marL="11520"/>
            <a:r>
              <a:rPr lang="fr-FR" sz="1600" spc="-5" dirty="0">
                <a:cs typeface="Arial"/>
              </a:rPr>
              <a:t>• </a:t>
            </a:r>
            <a:r>
              <a:rPr lang="fr-FR" sz="1600" spc="-5" dirty="0" smtClean="0">
                <a:cs typeface="Arial"/>
              </a:rPr>
              <a:t>Optique ionique : lentille électrostatique Condenseur (CL) et Objectif (OL)</a:t>
            </a:r>
            <a:endParaRPr lang="fr-FR" sz="1600" spc="-9" dirty="0">
              <a:cs typeface="Arial"/>
            </a:endParaRPr>
          </a:p>
          <a:p>
            <a:pPr marL="11520"/>
            <a:r>
              <a:rPr lang="fr-FR" sz="1600" spc="-5" dirty="0">
                <a:cs typeface="Arial"/>
              </a:rPr>
              <a:t>• </a:t>
            </a:r>
            <a:r>
              <a:rPr lang="fr-FR" sz="1600" spc="-5" dirty="0" smtClean="0">
                <a:cs typeface="Arial"/>
              </a:rPr>
              <a:t>D</a:t>
            </a:r>
            <a:r>
              <a:rPr lang="fr-FR" sz="1600" spc="-9" dirty="0" smtClean="0">
                <a:cs typeface="Arial"/>
              </a:rPr>
              <a:t>éviation rapide du faisceau (</a:t>
            </a:r>
            <a:r>
              <a:rPr lang="fr-FR" sz="1600" spc="-9" dirty="0" err="1" smtClean="0">
                <a:cs typeface="Arial"/>
              </a:rPr>
              <a:t>beam</a:t>
            </a:r>
            <a:r>
              <a:rPr lang="fr-FR" sz="1600" spc="-9" dirty="0" smtClean="0">
                <a:cs typeface="Arial"/>
              </a:rPr>
              <a:t> </a:t>
            </a:r>
            <a:r>
              <a:rPr lang="fr-FR" sz="1600" spc="-9" dirty="0" err="1" smtClean="0">
                <a:cs typeface="Arial"/>
              </a:rPr>
              <a:t>blanker</a:t>
            </a:r>
            <a:r>
              <a:rPr lang="fr-FR" sz="1600" spc="-9" dirty="0" smtClean="0">
                <a:cs typeface="Arial"/>
              </a:rPr>
              <a:t> </a:t>
            </a:r>
            <a:r>
              <a:rPr lang="fr-FR" sz="1600" spc="-9" dirty="0" err="1" smtClean="0">
                <a:cs typeface="Arial"/>
              </a:rPr>
              <a:t>électrostat</a:t>
            </a:r>
            <a:r>
              <a:rPr lang="fr-FR" sz="1600" spc="-9" dirty="0" smtClean="0">
                <a:cs typeface="Arial"/>
              </a:rPr>
              <a:t>.)</a:t>
            </a:r>
            <a:endParaRPr lang="fr-FR" sz="1050" spc="-9" dirty="0" smtClean="0">
              <a:cs typeface="Arial"/>
            </a:endParaRPr>
          </a:p>
          <a:p>
            <a:pPr marL="11520"/>
            <a:endParaRPr lang="fr-FR" sz="1600" spc="-5" dirty="0" smtClean="0">
              <a:cs typeface="Arial"/>
            </a:endParaRPr>
          </a:p>
          <a:p>
            <a:pPr marL="11520"/>
            <a:r>
              <a:rPr lang="fr-FR" sz="1600" spc="-5" dirty="0" smtClean="0">
                <a:cs typeface="Arial"/>
              </a:rPr>
              <a:t>• </a:t>
            </a:r>
            <a:r>
              <a:rPr lang="fr-FR" sz="1600" spc="-9" dirty="0" smtClean="0">
                <a:cs typeface="Arial"/>
              </a:rPr>
              <a:t>Balayer </a:t>
            </a:r>
            <a:r>
              <a:rPr lang="fr-FR" sz="1600" spc="-9" dirty="0">
                <a:cs typeface="Arial"/>
              </a:rPr>
              <a:t>une </a:t>
            </a:r>
            <a:r>
              <a:rPr lang="fr-FR" sz="1600" dirty="0">
                <a:cs typeface="Arial"/>
              </a:rPr>
              <a:t>surface</a:t>
            </a:r>
            <a:r>
              <a:rPr lang="fr-FR" sz="1600" spc="-45" dirty="0">
                <a:cs typeface="Arial"/>
              </a:rPr>
              <a:t> </a:t>
            </a:r>
            <a:r>
              <a:rPr lang="fr-FR" sz="1600" spc="-9" dirty="0" smtClean="0">
                <a:cs typeface="Arial"/>
              </a:rPr>
              <a:t>définie : déflecteurs (</a:t>
            </a:r>
            <a:r>
              <a:rPr lang="fr-FR" sz="1600" spc="-9" dirty="0" err="1" smtClean="0">
                <a:cs typeface="Arial"/>
              </a:rPr>
              <a:t>Octopole</a:t>
            </a:r>
            <a:r>
              <a:rPr lang="fr-FR" sz="1600" spc="-9" dirty="0" smtClean="0">
                <a:cs typeface="Arial"/>
              </a:rPr>
              <a:t>)</a:t>
            </a:r>
            <a:endParaRPr lang="fr-FR" sz="1600" spc="-9" dirty="0">
              <a:cs typeface="Arial"/>
            </a:endParaRPr>
          </a:p>
          <a:p>
            <a:pPr marL="11520"/>
            <a:r>
              <a:rPr lang="fr-FR" sz="1600" spc="-9" dirty="0" smtClean="0">
                <a:cs typeface="Arial"/>
              </a:rPr>
              <a:t>avant la lentille finale (Objectif).</a:t>
            </a:r>
          </a:p>
          <a:p>
            <a:pPr marL="11520"/>
            <a:r>
              <a:rPr lang="fr-FR" sz="1600" spc="-5" dirty="0" smtClean="0">
                <a:cs typeface="Arial"/>
              </a:rPr>
              <a:t>• </a:t>
            </a:r>
            <a:r>
              <a:rPr lang="fr-FR" sz="1600" spc="-9" dirty="0" smtClean="0">
                <a:cs typeface="Arial"/>
              </a:rPr>
              <a:t>Corriger </a:t>
            </a:r>
            <a:r>
              <a:rPr lang="fr-FR" sz="1600" spc="-9" dirty="0">
                <a:cs typeface="Arial"/>
              </a:rPr>
              <a:t>les </a:t>
            </a:r>
            <a:r>
              <a:rPr lang="fr-FR" sz="1600" spc="-5" dirty="0" smtClean="0">
                <a:cs typeface="Arial"/>
              </a:rPr>
              <a:t>aberrations : stigmateurs (</a:t>
            </a:r>
            <a:r>
              <a:rPr lang="fr-FR" sz="1600" spc="-5" dirty="0" err="1" smtClean="0">
                <a:cs typeface="Arial"/>
              </a:rPr>
              <a:t>Octopole</a:t>
            </a:r>
            <a:r>
              <a:rPr lang="fr-FR" sz="1600" spc="-5" dirty="0" smtClean="0">
                <a:cs typeface="Arial"/>
              </a:rPr>
              <a:t>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33825" y="676782"/>
            <a:ext cx="5191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spc="-5" dirty="0"/>
              <a:t>La colonne doit être équipée </a:t>
            </a:r>
            <a:r>
              <a:rPr lang="fr-FR" sz="2000" dirty="0"/>
              <a:t>de </a:t>
            </a:r>
            <a:r>
              <a:rPr lang="fr-FR" sz="2000" spc="-5" dirty="0" smtClean="0"/>
              <a:t>dispositifs</a:t>
            </a:r>
          </a:p>
          <a:p>
            <a:r>
              <a:rPr lang="fr-FR" sz="2000" spc="-5" dirty="0" smtClean="0"/>
              <a:t>permettant </a:t>
            </a:r>
            <a:r>
              <a:rPr lang="fr-FR" sz="2000" dirty="0"/>
              <a:t>de</a:t>
            </a:r>
            <a:r>
              <a:rPr lang="fr-FR" sz="2000" spc="9" dirty="0"/>
              <a:t> </a:t>
            </a:r>
            <a:r>
              <a:rPr lang="fr-FR" sz="2000" dirty="0"/>
              <a:t>:</a:t>
            </a:r>
          </a:p>
        </p:txBody>
      </p:sp>
      <p:sp>
        <p:nvSpPr>
          <p:cNvPr id="31" name="object 26"/>
          <p:cNvSpPr txBox="1"/>
          <p:nvPr/>
        </p:nvSpPr>
        <p:spPr>
          <a:xfrm>
            <a:off x="4114800" y="4465288"/>
            <a:ext cx="4781550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600" spc="-5" dirty="0">
                <a:latin typeface="+mj-lt"/>
                <a:cs typeface="Arial"/>
              </a:rPr>
              <a:t>Aberration </a:t>
            </a:r>
            <a:r>
              <a:rPr sz="1600" spc="-9" dirty="0">
                <a:latin typeface="+mj-lt"/>
                <a:cs typeface="Arial"/>
              </a:rPr>
              <a:t>de</a:t>
            </a:r>
            <a:r>
              <a:rPr sz="1600" spc="-63" dirty="0">
                <a:latin typeface="+mj-lt"/>
                <a:cs typeface="Arial"/>
              </a:rPr>
              <a:t> </a:t>
            </a:r>
            <a:r>
              <a:rPr sz="1600" spc="-5" dirty="0" err="1" smtClean="0">
                <a:latin typeface="+mj-lt"/>
                <a:cs typeface="Arial"/>
              </a:rPr>
              <a:t>sphéricité</a:t>
            </a:r>
            <a:endParaRPr lang="fr-FR" sz="1600" dirty="0">
              <a:latin typeface="+mj-lt"/>
              <a:cs typeface="Arial"/>
            </a:endParaRPr>
          </a:p>
          <a:p>
            <a:pPr algn="r"/>
            <a:r>
              <a:rPr sz="1400" u="sng" spc="-5" dirty="0" smtClean="0">
                <a:latin typeface="+mj-lt"/>
                <a:cs typeface="Arial"/>
              </a:rPr>
              <a:t>Les </a:t>
            </a:r>
            <a:r>
              <a:rPr sz="1400" u="sng" spc="-5" dirty="0">
                <a:latin typeface="+mj-lt"/>
                <a:cs typeface="Arial"/>
              </a:rPr>
              <a:t>diaphragmes limitent cette</a:t>
            </a:r>
            <a:r>
              <a:rPr sz="1400" u="sng" spc="-50" dirty="0">
                <a:latin typeface="+mj-lt"/>
                <a:cs typeface="Arial"/>
              </a:rPr>
              <a:t> </a:t>
            </a:r>
            <a:r>
              <a:rPr sz="1400" u="sng" spc="-5" dirty="0">
                <a:latin typeface="+mj-lt"/>
                <a:cs typeface="Arial"/>
              </a:rPr>
              <a:t>aberration</a:t>
            </a:r>
            <a:endParaRPr sz="1400" u="sng" dirty="0">
              <a:latin typeface="+mj-lt"/>
              <a:cs typeface="Arial"/>
            </a:endParaRPr>
          </a:p>
          <a:p>
            <a:r>
              <a:rPr sz="1600" spc="-5" dirty="0">
                <a:latin typeface="+mj-lt"/>
                <a:cs typeface="Arial"/>
              </a:rPr>
              <a:t>Aberration </a:t>
            </a:r>
            <a:r>
              <a:rPr sz="1600" spc="-9" dirty="0">
                <a:latin typeface="+mj-lt"/>
                <a:cs typeface="Arial"/>
              </a:rPr>
              <a:t>de</a:t>
            </a:r>
            <a:r>
              <a:rPr sz="1600" spc="-41" dirty="0">
                <a:latin typeface="+mj-lt"/>
                <a:cs typeface="Arial"/>
              </a:rPr>
              <a:t> </a:t>
            </a:r>
            <a:r>
              <a:rPr sz="1600" spc="-9" dirty="0" smtClean="0">
                <a:latin typeface="+mj-lt"/>
                <a:cs typeface="Arial"/>
              </a:rPr>
              <a:t>diffraction</a:t>
            </a:r>
            <a:endParaRPr lang="fr-FR" sz="1600" spc="-9" dirty="0" smtClean="0">
              <a:latin typeface="+mj-lt"/>
              <a:cs typeface="Arial"/>
            </a:endParaRPr>
          </a:p>
          <a:p>
            <a:pPr algn="r"/>
            <a:r>
              <a:rPr lang="fr-FR" sz="1400" u="sng" spc="-5" dirty="0">
                <a:cs typeface="Arial"/>
              </a:rPr>
              <a:t>négligeable dans le </a:t>
            </a:r>
            <a:r>
              <a:rPr lang="fr-FR" sz="1400" u="sng" spc="-9" dirty="0">
                <a:cs typeface="Arial"/>
              </a:rPr>
              <a:t>cas </a:t>
            </a:r>
            <a:r>
              <a:rPr lang="fr-FR" sz="1400" u="sng" spc="-5" dirty="0">
                <a:cs typeface="Arial"/>
              </a:rPr>
              <a:t>d'un </a:t>
            </a:r>
            <a:r>
              <a:rPr lang="fr-FR" sz="1400" u="sng" spc="-9" dirty="0">
                <a:cs typeface="Arial"/>
              </a:rPr>
              <a:t>faisceau</a:t>
            </a:r>
            <a:r>
              <a:rPr lang="fr-FR" sz="1400" u="sng" spc="103" dirty="0">
                <a:cs typeface="Arial"/>
              </a:rPr>
              <a:t> </a:t>
            </a:r>
            <a:r>
              <a:rPr lang="fr-FR" sz="1400" u="sng" spc="-5" dirty="0" smtClean="0">
                <a:cs typeface="Arial"/>
              </a:rPr>
              <a:t>d'ions</a:t>
            </a:r>
            <a:endParaRPr lang="fr-FR" sz="1400" u="sng" dirty="0"/>
          </a:p>
        </p:txBody>
      </p:sp>
      <p:sp>
        <p:nvSpPr>
          <p:cNvPr id="41" name="object 11"/>
          <p:cNvSpPr txBox="1"/>
          <p:nvPr/>
        </p:nvSpPr>
        <p:spPr>
          <a:xfrm>
            <a:off x="6545234" y="5441977"/>
            <a:ext cx="229797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495"/>
            <a:r>
              <a:rPr lang="fr-FR" dirty="0" smtClean="0">
                <a:latin typeface="+mj-lt"/>
                <a:cs typeface="Arial"/>
                <a:sym typeface="Symbol"/>
              </a:rPr>
              <a:t></a:t>
            </a:r>
            <a:r>
              <a:rPr baseline="-25000" dirty="0" smtClean="0">
                <a:latin typeface="+mj-lt"/>
                <a:cs typeface="Arial"/>
              </a:rPr>
              <a:t>Ga </a:t>
            </a:r>
            <a:r>
              <a:rPr dirty="0">
                <a:latin typeface="+mj-lt"/>
                <a:cs typeface="Arial"/>
              </a:rPr>
              <a:t>= 2 </a:t>
            </a:r>
            <a:r>
              <a:rPr spc="5" dirty="0">
                <a:latin typeface="+mj-lt"/>
                <a:cs typeface="Arial"/>
              </a:rPr>
              <a:t>10</a:t>
            </a:r>
            <a:r>
              <a:rPr spc="6" baseline="41666" dirty="0">
                <a:latin typeface="+mj-lt"/>
                <a:cs typeface="Arial"/>
              </a:rPr>
              <a:t>-5</a:t>
            </a:r>
            <a:r>
              <a:rPr spc="265" baseline="41666" dirty="0">
                <a:latin typeface="+mj-lt"/>
                <a:cs typeface="Arial"/>
              </a:rPr>
              <a:t> </a:t>
            </a:r>
            <a:r>
              <a:rPr spc="-9" dirty="0" smtClean="0">
                <a:latin typeface="+mj-lt"/>
                <a:cs typeface="Arial"/>
              </a:rPr>
              <a:t>nm</a:t>
            </a:r>
            <a:r>
              <a:rPr lang="fr-FR" spc="-9" dirty="0" smtClean="0">
                <a:latin typeface="+mj-lt"/>
                <a:cs typeface="Arial"/>
              </a:rPr>
              <a:t> à 30 kV</a:t>
            </a:r>
            <a:endParaRPr dirty="0">
              <a:latin typeface="+mj-lt"/>
              <a:cs typeface="Arial"/>
            </a:endParaRPr>
          </a:p>
        </p:txBody>
      </p:sp>
      <p:sp>
        <p:nvSpPr>
          <p:cNvPr id="43" name="object 13"/>
          <p:cNvSpPr txBox="1"/>
          <p:nvPr/>
        </p:nvSpPr>
        <p:spPr>
          <a:xfrm>
            <a:off x="3652113" y="5724153"/>
            <a:ext cx="2647566" cy="287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/>
            <a:r>
              <a:rPr sz="2800" baseline="13888" dirty="0" err="1" smtClean="0">
                <a:latin typeface="+mj-lt"/>
                <a:cs typeface="Times New Roman"/>
              </a:rPr>
              <a:t>d</a:t>
            </a:r>
            <a:r>
              <a:rPr sz="1100" spc="32" dirty="0" err="1" smtClean="0">
                <a:latin typeface="+mj-lt"/>
                <a:cs typeface="Times New Roman"/>
              </a:rPr>
              <a:t>diffraction</a:t>
            </a:r>
            <a:r>
              <a:rPr sz="2800" spc="47" baseline="13888" dirty="0" smtClean="0">
                <a:latin typeface="+mj-lt"/>
                <a:cs typeface="Segoe UI Symbol"/>
              </a:rPr>
              <a:t>=</a:t>
            </a:r>
            <a:r>
              <a:rPr sz="2800" spc="47" baseline="13888" dirty="0" smtClean="0">
                <a:latin typeface="+mj-lt"/>
                <a:cs typeface="Times New Roman"/>
              </a:rPr>
              <a:t>1</a:t>
            </a:r>
            <a:r>
              <a:rPr lang="fr-FR" sz="2800" spc="47" baseline="13888" dirty="0" smtClean="0">
                <a:latin typeface="+mj-lt"/>
                <a:cs typeface="Times New Roman"/>
              </a:rPr>
              <a:t>.</a:t>
            </a:r>
            <a:r>
              <a:rPr sz="2800" spc="47" baseline="13888" dirty="0" smtClean="0">
                <a:latin typeface="+mj-lt"/>
                <a:cs typeface="Times New Roman"/>
              </a:rPr>
              <a:t>2</a:t>
            </a:r>
            <a:r>
              <a:rPr lang="fr-FR" sz="2800" spc="47" baseline="13888" dirty="0" smtClean="0">
                <a:latin typeface="+mj-lt"/>
                <a:cs typeface="Times New Roman"/>
              </a:rPr>
              <a:t>2 </a:t>
            </a:r>
            <a:r>
              <a:rPr lang="fr-FR" sz="2800" spc="47" baseline="13888" dirty="0" smtClean="0">
                <a:latin typeface="+mj-lt"/>
                <a:cs typeface="Times New Roman"/>
                <a:sym typeface="Symbol"/>
              </a:rPr>
              <a:t>/</a:t>
            </a:r>
            <a:endParaRPr sz="2800" baseline="-25462" dirty="0">
              <a:latin typeface="+mj-lt"/>
              <a:cs typeface="Segoe UI Symbol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489316" y="5918382"/>
            <a:ext cx="2190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>
                <a:latin typeface="+mj-lt"/>
              </a:rPr>
              <a:t>d</a:t>
            </a:r>
            <a:r>
              <a:rPr lang="fr-FR" baseline="-25000" dirty="0" err="1" smtClean="0">
                <a:latin typeface="+mj-lt"/>
              </a:rPr>
              <a:t>Gallium</a:t>
            </a:r>
            <a:r>
              <a:rPr lang="fr-FR" baseline="-25000" dirty="0" smtClean="0">
                <a:latin typeface="+mj-lt"/>
              </a:rPr>
              <a:t> </a:t>
            </a:r>
            <a:r>
              <a:rPr lang="fr-FR" dirty="0">
                <a:latin typeface="+mj-lt"/>
              </a:rPr>
              <a:t>= </a:t>
            </a:r>
            <a:r>
              <a:rPr lang="fr-FR" dirty="0" smtClean="0">
                <a:latin typeface="+mj-lt"/>
              </a:rPr>
              <a:t>0.0025 </a:t>
            </a:r>
            <a:r>
              <a:rPr lang="fr-FR" dirty="0">
                <a:latin typeface="+mj-lt"/>
              </a:rPr>
              <a:t>nm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64" y="691291"/>
            <a:ext cx="2703262" cy="5288036"/>
          </a:xfrm>
          <a:prstGeom prst="rect">
            <a:avLst/>
          </a:prstGeom>
        </p:spPr>
      </p:pic>
      <p:sp>
        <p:nvSpPr>
          <p:cNvPr id="13" name="Parenthèse ouvrante 12"/>
          <p:cNvSpPr/>
          <p:nvPr/>
        </p:nvSpPr>
        <p:spPr>
          <a:xfrm flipH="1">
            <a:off x="3119866" y="790398"/>
            <a:ext cx="142875" cy="1476000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/>
          <p:cNvCxnSpPr/>
          <p:nvPr/>
        </p:nvCxnSpPr>
        <p:spPr>
          <a:xfrm flipH="1" flipV="1">
            <a:off x="3347994" y="1442993"/>
            <a:ext cx="623842" cy="28201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arenthèse ouvrante 17"/>
          <p:cNvSpPr/>
          <p:nvPr/>
        </p:nvSpPr>
        <p:spPr>
          <a:xfrm flipH="1">
            <a:off x="3119866" y="2345732"/>
            <a:ext cx="142875" cy="1080000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/>
          <p:cNvCxnSpPr/>
          <p:nvPr/>
        </p:nvCxnSpPr>
        <p:spPr>
          <a:xfrm flipH="1">
            <a:off x="3347994" y="2254843"/>
            <a:ext cx="606750" cy="57256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arenthèse ouvrante 21"/>
          <p:cNvSpPr/>
          <p:nvPr/>
        </p:nvSpPr>
        <p:spPr>
          <a:xfrm flipH="1">
            <a:off x="3119866" y="3866883"/>
            <a:ext cx="142875" cy="828000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/>
          <p:cNvCxnSpPr/>
          <p:nvPr/>
        </p:nvCxnSpPr>
        <p:spPr>
          <a:xfrm flipH="1">
            <a:off x="3347994" y="3810000"/>
            <a:ext cx="582656" cy="46165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77503" y="2482643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CL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177503" y="487448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OL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14680" y="3121660"/>
            <a:ext cx="8402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smtClean="0"/>
              <a:t>Alignement</a:t>
            </a:r>
            <a:endParaRPr lang="fr-FR" sz="1100" i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637540" y="4372610"/>
            <a:ext cx="7793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err="1" smtClean="0"/>
              <a:t>Stigs</a:t>
            </a:r>
            <a:r>
              <a:rPr lang="fr-FR" sz="1100" i="1" dirty="0" smtClean="0"/>
              <a:t>, scan</a:t>
            </a:r>
            <a:endParaRPr lang="fr-FR" sz="1100" i="1" dirty="0"/>
          </a:p>
        </p:txBody>
      </p:sp>
      <p:sp>
        <p:nvSpPr>
          <p:cNvPr id="25" name="Parenthèse ouvrante 24"/>
          <p:cNvSpPr/>
          <p:nvPr/>
        </p:nvSpPr>
        <p:spPr>
          <a:xfrm>
            <a:off x="6392905" y="5593136"/>
            <a:ext cx="142875" cy="540000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4924425" y="6401455"/>
            <a:ext cx="421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1" dirty="0" smtClean="0"/>
              <a:t>… pour en savoir plus :  </a:t>
            </a:r>
            <a:r>
              <a:rPr lang="en-US" sz="1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Journées</a:t>
            </a:r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pédagogiques</a:t>
            </a:r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- GN MEBA 2011</a:t>
            </a:r>
          </a:p>
          <a:p>
            <a:pPr algn="r"/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F. </a:t>
            </a:r>
            <a:r>
              <a:rPr lang="en-US" sz="1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Charlot</a:t>
            </a:r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- Canons et </a:t>
            </a:r>
            <a:r>
              <a:rPr lang="en-US" sz="1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colonnes</a:t>
            </a:r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ioniques</a:t>
            </a:r>
            <a:endParaRPr lang="fr-FR" sz="12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9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3244</TotalTime>
  <Words>2617</Words>
  <Application>Microsoft Office PowerPoint</Application>
  <PresentationFormat>Affichage à l'écran (4:3)</PresentationFormat>
  <Paragraphs>475</Paragraphs>
  <Slides>39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Paramètres du faisceau d'ions</vt:lpstr>
      <vt:lpstr>Présentation PowerPoint</vt:lpstr>
      <vt:lpstr>Présentation PowerPoint</vt:lpstr>
      <vt:lpstr>Présentation PowerPoint</vt:lpstr>
      <vt:lpstr>Présentation PowerPoint</vt:lpstr>
      <vt:lpstr>Imagerie en FIB : faible courant (pA)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Exemple : Modification de circuit</vt:lpstr>
      <vt:lpstr>Préparation pour la microscopie en transmission</vt:lpstr>
      <vt:lpstr>Préparation pour la microscopie en transmission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Monique</dc:creator>
  <cp:lastModifiedBy>Emmanuel Cadel</cp:lastModifiedBy>
  <cp:revision>331</cp:revision>
  <dcterms:created xsi:type="dcterms:W3CDTF">2017-01-16T15:05:59Z</dcterms:created>
  <dcterms:modified xsi:type="dcterms:W3CDTF">2017-06-16T13:10:57Z</dcterms:modified>
</cp:coreProperties>
</file>