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258" r:id="rId3"/>
    <p:sldId id="308" r:id="rId4"/>
    <p:sldId id="282" r:id="rId5"/>
    <p:sldId id="260" r:id="rId6"/>
    <p:sldId id="261" r:id="rId7"/>
    <p:sldId id="262" r:id="rId8"/>
    <p:sldId id="263" r:id="rId9"/>
    <p:sldId id="264" r:id="rId10"/>
    <p:sldId id="265" r:id="rId11"/>
    <p:sldId id="309" r:id="rId12"/>
    <p:sldId id="310" r:id="rId13"/>
    <p:sldId id="266" r:id="rId14"/>
    <p:sldId id="346" r:id="rId15"/>
    <p:sldId id="311" r:id="rId16"/>
    <p:sldId id="269" r:id="rId17"/>
    <p:sldId id="270" r:id="rId18"/>
    <p:sldId id="271" r:id="rId19"/>
    <p:sldId id="285" r:id="rId20"/>
    <p:sldId id="289" r:id="rId21"/>
    <p:sldId id="290" r:id="rId22"/>
    <p:sldId id="288" r:id="rId23"/>
    <p:sldId id="324" r:id="rId24"/>
    <p:sldId id="326" r:id="rId25"/>
    <p:sldId id="334" r:id="rId26"/>
    <p:sldId id="327" r:id="rId27"/>
    <p:sldId id="328" r:id="rId28"/>
    <p:sldId id="329" r:id="rId29"/>
    <p:sldId id="332" r:id="rId30"/>
    <p:sldId id="330" r:id="rId31"/>
    <p:sldId id="333" r:id="rId32"/>
    <p:sldId id="347" r:id="rId33"/>
    <p:sldId id="348" r:id="rId34"/>
    <p:sldId id="302" r:id="rId35"/>
    <p:sldId id="349" r:id="rId36"/>
    <p:sldId id="305" r:id="rId37"/>
    <p:sldId id="323" r:id="rId38"/>
    <p:sldId id="315" r:id="rId39"/>
    <p:sldId id="317" r:id="rId40"/>
    <p:sldId id="319" r:id="rId41"/>
    <p:sldId id="320" r:id="rId42"/>
    <p:sldId id="335" r:id="rId43"/>
    <p:sldId id="336" r:id="rId44"/>
    <p:sldId id="337" r:id="rId45"/>
    <p:sldId id="338" r:id="rId46"/>
    <p:sldId id="343" r:id="rId47"/>
    <p:sldId id="345" r:id="rId48"/>
    <p:sldId id="342" r:id="rId49"/>
    <p:sldId id="306" r:id="rId50"/>
    <p:sldId id="312" r:id="rId51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069" autoAdjust="0"/>
  </p:normalViewPr>
  <p:slideViewPr>
    <p:cSldViewPr>
      <p:cViewPr varScale="1">
        <p:scale>
          <a:sx n="79" d="100"/>
          <a:sy n="79" d="100"/>
        </p:scale>
        <p:origin x="132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D:\EMAS\EMAS-2014-Loeben\BSE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E:\a%20en-cours\Trondheim\pression-coating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E:\a%20en-cours\Trondheim\pression-coating.xls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3300103542103104E-2"/>
          <c:y val="2.2089550159160032E-2"/>
          <c:w val="0.89306075272701002"/>
          <c:h val="0.8674063311871324"/>
        </c:manualLayout>
      </c:layout>
      <c:lineChart>
        <c:grouping val="standard"/>
        <c:varyColors val="0"/>
        <c:ser>
          <c:idx val="0"/>
          <c:order val="0"/>
          <c:tx>
            <c:strRef>
              <c:f>Feuil1!$B$10</c:f>
              <c:strCache>
                <c:ptCount val="1"/>
                <c:pt idx="0">
                  <c:v>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Feuil1!$A$11:$A$15</c:f>
              <c:numCache>
                <c:formatCode>General</c:formatCode>
                <c:ptCount val="5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70</c:v>
                </c:pt>
              </c:numCache>
            </c:numRef>
          </c:cat>
          <c:val>
            <c:numRef>
              <c:f>Feuil1!$B$11:$B$15</c:f>
              <c:numCache>
                <c:formatCode>General</c:formatCode>
                <c:ptCount val="5"/>
                <c:pt idx="0">
                  <c:v>12</c:v>
                </c:pt>
                <c:pt idx="1">
                  <c:v>17</c:v>
                </c:pt>
                <c:pt idx="2">
                  <c:v>22</c:v>
                </c:pt>
                <c:pt idx="3">
                  <c:v>35</c:v>
                </c:pt>
                <c:pt idx="4">
                  <c:v>52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Feuil1!$C$10</c:f>
              <c:strCache>
                <c:ptCount val="1"/>
                <c:pt idx="0">
                  <c:v>Fe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Feuil1!$A$11:$A$15</c:f>
              <c:numCache>
                <c:formatCode>General</c:formatCode>
                <c:ptCount val="5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70</c:v>
                </c:pt>
              </c:numCache>
            </c:numRef>
          </c:cat>
          <c:val>
            <c:numRef>
              <c:f>Feuil1!$C$11:$C$15</c:f>
              <c:numCache>
                <c:formatCode>General</c:formatCode>
                <c:ptCount val="5"/>
                <c:pt idx="0">
                  <c:v>27</c:v>
                </c:pt>
                <c:pt idx="1">
                  <c:v>31</c:v>
                </c:pt>
                <c:pt idx="2">
                  <c:v>38</c:v>
                </c:pt>
                <c:pt idx="3">
                  <c:v>48</c:v>
                </c:pt>
                <c:pt idx="4">
                  <c:v>59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Feuil1!$D$10</c:f>
              <c:strCache>
                <c:ptCount val="1"/>
                <c:pt idx="0">
                  <c:v>Pt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Feuil1!$A$11:$A$15</c:f>
              <c:numCache>
                <c:formatCode>General</c:formatCode>
                <c:ptCount val="5"/>
                <c:pt idx="0">
                  <c:v>0</c:v>
                </c:pt>
                <c:pt idx="1">
                  <c:v>20</c:v>
                </c:pt>
                <c:pt idx="2">
                  <c:v>40</c:v>
                </c:pt>
                <c:pt idx="3">
                  <c:v>60</c:v>
                </c:pt>
                <c:pt idx="4">
                  <c:v>70</c:v>
                </c:pt>
              </c:numCache>
            </c:numRef>
          </c:cat>
          <c:val>
            <c:numRef>
              <c:f>Feuil1!$D$11:$D$15</c:f>
              <c:numCache>
                <c:formatCode>General</c:formatCode>
                <c:ptCount val="5"/>
                <c:pt idx="0">
                  <c:v>51</c:v>
                </c:pt>
                <c:pt idx="1">
                  <c:v>55</c:v>
                </c:pt>
                <c:pt idx="2">
                  <c:v>58</c:v>
                </c:pt>
                <c:pt idx="3">
                  <c:v>64</c:v>
                </c:pt>
                <c:pt idx="4">
                  <c:v>74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461138896"/>
        <c:axId val="-1461125840"/>
      </c:lineChart>
      <c:catAx>
        <c:axId val="-14611388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461125840"/>
        <c:crosses val="autoZero"/>
        <c:auto val="1"/>
        <c:lblAlgn val="ctr"/>
        <c:lblOffset val="100"/>
        <c:noMultiLvlLbl val="0"/>
      </c:catAx>
      <c:valAx>
        <c:axId val="-1461125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-146113889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021382648269883"/>
          <c:y val="6.8881990071222685E-2"/>
          <c:w val="0.43706446097907486"/>
          <c:h val="0.110557386551111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415354330708662"/>
          <c:y val="3.9360421445645777E-2"/>
          <c:w val="0.78582110242645298"/>
          <c:h val="0.73409586530322668"/>
        </c:manualLayout>
      </c:layout>
      <c:scatterChart>
        <c:scatterStyle val="smoothMarker"/>
        <c:varyColors val="0"/>
        <c:ser>
          <c:idx val="0"/>
          <c:order val="0"/>
          <c:tx>
            <c:v>30 kV</c:v>
          </c:tx>
          <c:xVal>
            <c:numRef>
              <c:f>Feuil1!$A$3:$A$10</c:f>
              <c:numCache>
                <c:formatCode>General</c:formatCode>
                <c:ptCount val="8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90</c:v>
                </c:pt>
              </c:numCache>
            </c:numRef>
          </c:xVal>
          <c:yVal>
            <c:numRef>
              <c:f>Feuil1!$C$3:$C$10</c:f>
              <c:numCache>
                <c:formatCode>0.00</c:formatCode>
                <c:ptCount val="8"/>
                <c:pt idx="0">
                  <c:v>1</c:v>
                </c:pt>
                <c:pt idx="1">
                  <c:v>0.94715447154471677</c:v>
                </c:pt>
                <c:pt idx="2">
                  <c:v>0.8333333333333337</c:v>
                </c:pt>
                <c:pt idx="3">
                  <c:v>0.792682926829267</c:v>
                </c:pt>
                <c:pt idx="4">
                  <c:v>0.67073170731707576</c:v>
                </c:pt>
                <c:pt idx="5">
                  <c:v>0.63414634146341464</c:v>
                </c:pt>
                <c:pt idx="6">
                  <c:v>0.63414634146341464</c:v>
                </c:pt>
                <c:pt idx="7">
                  <c:v>0.45934959349593496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461140528"/>
        <c:axId val="-1461132368"/>
      </c:scatterChart>
      <c:valAx>
        <c:axId val="-14611405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 b="0"/>
                </a:pPr>
                <a:r>
                  <a:rPr lang="fr-FR" sz="1600" b="0"/>
                  <a:t>Pressure (Pa)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1461132368"/>
        <c:crosses val="autoZero"/>
        <c:crossBetween val="midCat"/>
      </c:valAx>
      <c:valAx>
        <c:axId val="-146113236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 b="0"/>
                </a:pPr>
                <a:r>
                  <a:rPr lang="fr-FR" sz="1600" b="0"/>
                  <a:t>Normalized</a:t>
                </a:r>
                <a:r>
                  <a:rPr lang="fr-FR" sz="1600" b="0" baseline="0"/>
                  <a:t> IQ</a:t>
                </a:r>
                <a:endParaRPr lang="fr-FR" sz="1600" b="0"/>
              </a:p>
            </c:rich>
          </c:tx>
          <c:layout/>
          <c:overlay val="0"/>
        </c:title>
        <c:numFmt formatCode="0.00" sourceLinked="1"/>
        <c:majorTickMark val="none"/>
        <c:minorTickMark val="none"/>
        <c:tickLblPos val="nextTo"/>
        <c:crossAx val="-146114052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3153196508068301"/>
          <c:y val="6.5469953710791021E-2"/>
          <c:w val="0.26899591401278611"/>
          <c:h val="8.3717191601050026E-2"/>
        </c:manualLayout>
      </c:layout>
      <c:overlay val="0"/>
      <c:txPr>
        <a:bodyPr/>
        <a:lstStyle/>
        <a:p>
          <a:pPr>
            <a:defRPr sz="1600"/>
          </a:pPr>
          <a:endParaRPr lang="fr-F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18915135608049"/>
          <c:y val="5.1400554097404488E-2"/>
          <c:w val="0.73533858267716534"/>
          <c:h val="0.70005358705161858"/>
        </c:manualLayout>
      </c:layout>
      <c:scatterChart>
        <c:scatterStyle val="smoothMarker"/>
        <c:varyColors val="0"/>
        <c:ser>
          <c:idx val="0"/>
          <c:order val="0"/>
          <c:tx>
            <c:v>30 kV</c:v>
          </c:tx>
          <c:xVal>
            <c:numRef>
              <c:f>Feuil1!$E$3:$E$10</c:f>
              <c:numCache>
                <c:formatCode>General</c:formatCode>
                <c:ptCount val="8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75</c:v>
                </c:pt>
                <c:pt idx="7">
                  <c:v>100</c:v>
                </c:pt>
              </c:numCache>
            </c:numRef>
          </c:xVal>
          <c:yVal>
            <c:numRef>
              <c:f>Feuil1!$F$3:$F$10</c:f>
              <c:numCache>
                <c:formatCode>General</c:formatCode>
                <c:ptCount val="8"/>
                <c:pt idx="0">
                  <c:v>1</c:v>
                </c:pt>
                <c:pt idx="1">
                  <c:v>0.85000000000000064</c:v>
                </c:pt>
                <c:pt idx="2">
                  <c:v>0.75000000000000144</c:v>
                </c:pt>
                <c:pt idx="3">
                  <c:v>0.62000000000000133</c:v>
                </c:pt>
                <c:pt idx="4">
                  <c:v>0.59</c:v>
                </c:pt>
                <c:pt idx="5">
                  <c:v>0.52</c:v>
                </c:pt>
                <c:pt idx="6">
                  <c:v>0.4</c:v>
                </c:pt>
                <c:pt idx="7">
                  <c:v>0.32000000000000073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461137808"/>
        <c:axId val="-1461137264"/>
      </c:scatterChart>
      <c:valAx>
        <c:axId val="-14611378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 b="0"/>
                </a:pPr>
                <a:r>
                  <a:rPr lang="en-GB" sz="1600" b="0" noProof="0" dirty="0" smtClean="0"/>
                  <a:t>Carbon</a:t>
                </a:r>
                <a:r>
                  <a:rPr lang="fr-FR" sz="1600" b="0" dirty="0" smtClean="0"/>
                  <a:t> </a:t>
                </a:r>
                <a:r>
                  <a:rPr lang="en-GB" sz="1600" b="0" noProof="0" dirty="0" smtClean="0"/>
                  <a:t>coating</a:t>
                </a:r>
                <a:r>
                  <a:rPr lang="fr-FR" sz="1600" b="0" dirty="0" smtClean="0"/>
                  <a:t> </a:t>
                </a:r>
                <a:r>
                  <a:rPr lang="en-GB" sz="1600" b="0" noProof="0" dirty="0" smtClean="0"/>
                  <a:t>thickness</a:t>
                </a:r>
                <a:r>
                  <a:rPr lang="fr-FR" sz="1600" b="0" dirty="0" smtClean="0"/>
                  <a:t> </a:t>
                </a:r>
                <a:r>
                  <a:rPr lang="fr-FR" sz="1600" b="0" dirty="0"/>
                  <a:t>(A)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1461137264"/>
        <c:crosses val="autoZero"/>
        <c:crossBetween val="midCat"/>
      </c:valAx>
      <c:valAx>
        <c:axId val="-146113726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600" b="0"/>
                </a:pPr>
                <a:r>
                  <a:rPr lang="fr-FR" sz="1600" b="0"/>
                  <a:t>Normalized</a:t>
                </a:r>
                <a:r>
                  <a:rPr lang="fr-FR" sz="1600" b="0" baseline="0"/>
                  <a:t> IQ</a:t>
                </a:r>
                <a:endParaRPr lang="fr-FR" sz="1600" b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146113780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316111111111129"/>
          <c:y val="6.9252333041703376E-2"/>
          <c:w val="0.24063122719689853"/>
          <c:h val="8.3717191601050026E-2"/>
        </c:manualLayout>
      </c:layout>
      <c:overlay val="0"/>
      <c:txPr>
        <a:bodyPr/>
        <a:lstStyle/>
        <a:p>
          <a:pPr>
            <a:defRPr sz="1600"/>
          </a:pPr>
          <a:endParaRPr lang="fr-F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image" Target="../media/image110.png"/><Relationship Id="rId1" Type="http://schemas.openxmlformats.org/officeDocument/2006/relationships/image" Target="../media/image109.wmf"/><Relationship Id="rId6" Type="http://schemas.openxmlformats.org/officeDocument/2006/relationships/image" Target="../media/image114.png"/><Relationship Id="rId5" Type="http://schemas.openxmlformats.org/officeDocument/2006/relationships/image" Target="../media/image113.wmf"/><Relationship Id="rId4" Type="http://schemas.openxmlformats.org/officeDocument/2006/relationships/image" Target="../media/image11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3.png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image" Target="../media/image169.png"/><Relationship Id="rId4" Type="http://schemas.openxmlformats.org/officeDocument/2006/relationships/image" Target="../media/image17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FC20CD73-DC0A-49B1-9C32-A1164BB95B71}" type="datetimeFigureOut">
              <a:rPr lang="fr-FR" smtClean="0"/>
              <a:t>18/06/2017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49788E01-06CC-4D3B-8D39-527C2434A4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704623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437FB79D-454C-408D-87A3-FA84E61B8E5F}" type="datetimeFigureOut">
              <a:rPr lang="fr-FR" smtClean="0"/>
              <a:t>17/06/2017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437A381F-B023-4E22-A4D3-AA775193FED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193993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42920123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fr-FR" sz="900" dirty="0"/>
          </a:p>
        </p:txBody>
      </p:sp>
    </p:spTree>
    <p:extLst>
      <p:ext uri="{BB962C8B-B14F-4D97-AF65-F5344CB8AC3E}">
        <p14:creationId xmlns:p14="http://schemas.microsoft.com/office/powerpoint/2010/main" val="807400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8538" y="798513"/>
            <a:ext cx="5103812" cy="38290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6773"/>
            <a:ext cx="5206153" cy="4628674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85744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8538" y="798513"/>
            <a:ext cx="5103812" cy="38290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6773"/>
            <a:ext cx="5206153" cy="4628674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853759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50857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6"/>
          <p:cNvSpPr txBox="1">
            <a:spLocks noGrp="1" noChangeArrowheads="1"/>
          </p:cNvSpPr>
          <p:nvPr/>
        </p:nvSpPr>
        <p:spPr bwMode="auto">
          <a:xfrm>
            <a:off x="0" y="9721107"/>
            <a:ext cx="3078007" cy="51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076" tIns="50037" rIns="100076" bIns="50037" anchor="b"/>
          <a:lstStyle/>
          <a:p>
            <a:pPr defTabSz="999077"/>
            <a:r>
              <a:rPr lang="en-US" sz="1200">
                <a:latin typeface="Times New Roman" pitchFamily="18" charset="0"/>
              </a:rPr>
              <a:t>Introduction to Crystallography &amp; Diffraction</a:t>
            </a:r>
          </a:p>
        </p:txBody>
      </p:sp>
      <p:sp>
        <p:nvSpPr>
          <p:cNvPr id="116739" name="Rectangle 7"/>
          <p:cNvSpPr txBox="1">
            <a:spLocks noGrp="1" noChangeArrowheads="1"/>
          </p:cNvSpPr>
          <p:nvPr/>
        </p:nvSpPr>
        <p:spPr bwMode="auto">
          <a:xfrm>
            <a:off x="4026224" y="9721107"/>
            <a:ext cx="3073077" cy="51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076" tIns="50037" rIns="100076" bIns="50037" anchor="b"/>
          <a:lstStyle/>
          <a:p>
            <a:pPr algn="r" defTabSz="999077"/>
            <a:fld id="{8E197C02-2D8B-405C-8052-EE96C48991B2}" type="slidenum">
              <a:rPr lang="en-US" sz="1200">
                <a:latin typeface="Times New Roman" pitchFamily="18" charset="0"/>
              </a:rPr>
              <a:pPr algn="r" defTabSz="999077"/>
              <a:t>19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167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3338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noFill/>
        </p:spPr>
        <p:txBody>
          <a:bodyPr wrap="square" lIns="100076" tIns="50037" rIns="100076" bIns="5003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4805376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6"/>
          <p:cNvSpPr txBox="1">
            <a:spLocks noGrp="1" noChangeArrowheads="1"/>
          </p:cNvSpPr>
          <p:nvPr/>
        </p:nvSpPr>
        <p:spPr bwMode="auto">
          <a:xfrm>
            <a:off x="0" y="9721107"/>
            <a:ext cx="3078007" cy="51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076" tIns="50037" rIns="100076" bIns="50037" anchor="b"/>
          <a:lstStyle/>
          <a:p>
            <a:pPr defTabSz="999077"/>
            <a:r>
              <a:rPr lang="en-US" sz="1200">
                <a:latin typeface="Times New Roman" pitchFamily="18" charset="0"/>
              </a:rPr>
              <a:t>Introduction to Crystallography &amp; Diffraction</a:t>
            </a:r>
          </a:p>
        </p:txBody>
      </p:sp>
      <p:sp>
        <p:nvSpPr>
          <p:cNvPr id="121859" name="Rectangle 7"/>
          <p:cNvSpPr txBox="1">
            <a:spLocks noGrp="1" noChangeArrowheads="1"/>
          </p:cNvSpPr>
          <p:nvPr/>
        </p:nvSpPr>
        <p:spPr bwMode="auto">
          <a:xfrm>
            <a:off x="4026224" y="9721107"/>
            <a:ext cx="3073077" cy="51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076" tIns="50037" rIns="100076" bIns="50037" anchor="b"/>
          <a:lstStyle/>
          <a:p>
            <a:pPr algn="r" defTabSz="999077"/>
            <a:fld id="{128384C9-D24C-4A96-AE71-660F2DC8EC61}" type="slidenum">
              <a:rPr lang="en-US" sz="1200">
                <a:latin typeface="Times New Roman" pitchFamily="18" charset="0"/>
              </a:rPr>
              <a:pPr algn="r" defTabSz="999077"/>
              <a:t>20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18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3338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6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noFill/>
        </p:spPr>
        <p:txBody>
          <a:bodyPr wrap="square" lIns="100076" tIns="50037" rIns="100076" bIns="5003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339642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6"/>
          <p:cNvSpPr txBox="1">
            <a:spLocks noGrp="1" noChangeArrowheads="1"/>
          </p:cNvSpPr>
          <p:nvPr/>
        </p:nvSpPr>
        <p:spPr bwMode="auto">
          <a:xfrm>
            <a:off x="0" y="9721107"/>
            <a:ext cx="3078007" cy="51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076" tIns="50037" rIns="100076" bIns="50037" anchor="b"/>
          <a:lstStyle/>
          <a:p>
            <a:pPr defTabSz="999077"/>
            <a:r>
              <a:rPr lang="en-US" sz="1200">
                <a:latin typeface="Times New Roman" pitchFamily="18" charset="0"/>
              </a:rPr>
              <a:t>Introduction to Crystallography &amp; Diffraction</a:t>
            </a:r>
          </a:p>
        </p:txBody>
      </p:sp>
      <p:sp>
        <p:nvSpPr>
          <p:cNvPr id="122883" name="Rectangle 7"/>
          <p:cNvSpPr txBox="1">
            <a:spLocks noGrp="1" noChangeArrowheads="1"/>
          </p:cNvSpPr>
          <p:nvPr/>
        </p:nvSpPr>
        <p:spPr bwMode="auto">
          <a:xfrm>
            <a:off x="4026224" y="9721107"/>
            <a:ext cx="3073077" cy="51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076" tIns="50037" rIns="100076" bIns="50037" anchor="b"/>
          <a:lstStyle/>
          <a:p>
            <a:pPr algn="r" defTabSz="999077"/>
            <a:fld id="{848A2096-F215-4702-A99B-0BC6348C1AE1}" type="slidenum">
              <a:rPr lang="en-US" sz="1200">
                <a:latin typeface="Times New Roman" pitchFamily="18" charset="0"/>
              </a:rPr>
              <a:pPr algn="r" defTabSz="999077"/>
              <a:t>21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1228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3338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noFill/>
        </p:spPr>
        <p:txBody>
          <a:bodyPr wrap="square" lIns="100076" tIns="50037" rIns="100076" bIns="50037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477593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8538" y="798513"/>
            <a:ext cx="5103812" cy="38290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6773"/>
            <a:ext cx="5206153" cy="463045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7472406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41435190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938918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1635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28788494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4763" indent="-30952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38098" indent="-24762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33337" indent="-24762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28576" indent="-24762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fr-FR" smtClean="0">
                <a:ea typeface="ヒラギノ角ゴ Pro W3" pitchFamily="20" charset="-128"/>
              </a:rPr>
              <a:t>Introduction to Crystallography &amp; Diffraction</a:t>
            </a: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5667" tIns="47833" rIns="95667" bIns="47833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5196237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fr-FR" smtClean="0"/>
          </a:p>
        </p:txBody>
      </p:sp>
    </p:spTree>
    <p:extLst>
      <p:ext uri="{BB962C8B-B14F-4D97-AF65-F5344CB8AC3E}">
        <p14:creationId xmlns:p14="http://schemas.microsoft.com/office/powerpoint/2010/main" val="39375973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14395447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71311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7693231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20442074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11205957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2827353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fr-FR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353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5876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fr-F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7730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4957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fr-FR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3121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fr-F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7183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6369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3500483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585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056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025343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4152977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1750" cy="38354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225103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8245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9199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EAABE0C-5D4B-4C19-BF5F-6B281F5AADC1}" type="datetimeFigureOut">
              <a:rPr lang="fr-FR"/>
              <a:pPr>
                <a:defRPr/>
              </a:pPr>
              <a:t>17/06/2017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5FF2924-D42F-49C4-9F02-10FDFCB91FE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2846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926DF-916D-4C83-8D68-B59E0B0FD0A2}" type="slidenum">
              <a:rPr lang="en-GB"/>
              <a:pPr>
                <a:defRPr/>
              </a:pPr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908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/>
              <a:t>Ecole d'été 2006 -  Stage 1   EBSD - François Brisset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B96BCDC-1C9D-4591-99B7-6D5AEDDE06B6}" type="slidenum">
              <a:rPr lang="en-GB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70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5A3C56E-FD02-4F00-ABA8-ACB82EDA3D96}" type="datetimeFigureOut">
              <a:rPr lang="fr-FR"/>
              <a:pPr>
                <a:defRPr/>
              </a:pPr>
              <a:t>17/06/2017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4965E9F-4D61-4161-935D-4627BD6950A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239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49D043B-158B-45D1-903B-1B5C513A9109}" type="datetimeFigureOut">
              <a:rPr lang="fr-FR"/>
              <a:pPr>
                <a:defRPr/>
              </a:pPr>
              <a:t>17/06/2017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EC6E650-520F-4201-8927-4908B218019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4989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6CF2FB7-AADA-46E1-9345-7495EE8F345B}" type="datetimeFigureOut">
              <a:rPr lang="fr-FR"/>
              <a:pPr>
                <a:defRPr/>
              </a:pPr>
              <a:t>17/06/2017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9BE56B3-A777-46CB-A5E3-E04149C0EF5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6440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58F0F-463D-42BE-8C84-68B52509D31D}" type="datetime1">
              <a:rPr lang="fr-FR"/>
              <a:pPr>
                <a:defRPr/>
              </a:pPr>
              <a:t>17/06/2017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79BAA-018B-4693-9A7A-1595BEFE0DF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0161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23528" y="1116000"/>
            <a:ext cx="8496944" cy="5040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1">
                <a:latin typeface="Arial" pitchFamily="34" charset="0"/>
                <a:cs typeface="Arial" pitchFamily="34" charset="0"/>
              </a:defRPr>
            </a:lvl1pPr>
            <a:lvl2pPr>
              <a:defRPr sz="1800" b="1">
                <a:latin typeface="Arial" pitchFamily="34" charset="0"/>
                <a:cs typeface="Arial" pitchFamily="34" charset="0"/>
              </a:defRPr>
            </a:lvl2pPr>
            <a:lvl3pPr>
              <a:defRPr sz="1600" b="1">
                <a:latin typeface="Arial" pitchFamily="34" charset="0"/>
                <a:cs typeface="Arial" pitchFamily="34" charset="0"/>
              </a:defRPr>
            </a:lvl3pPr>
            <a:lvl4pPr>
              <a:defRPr sz="1400" b="1">
                <a:latin typeface="Arial" pitchFamily="34" charset="0"/>
                <a:cs typeface="Arial" pitchFamily="34" charset="0"/>
              </a:defRPr>
            </a:lvl4pPr>
            <a:lvl5pPr>
              <a:defRPr sz="1200" b="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Title Placeholder 16"/>
          <p:cNvSpPr>
            <a:spLocks noGrp="1"/>
          </p:cNvSpPr>
          <p:nvPr>
            <p:ph type="title"/>
          </p:nvPr>
        </p:nvSpPr>
        <p:spPr>
          <a:xfrm>
            <a:off x="0" y="252000"/>
            <a:ext cx="9144000" cy="720080"/>
          </a:xfrm>
          <a:prstGeom prst="rect">
            <a:avLst/>
          </a:prstGeom>
          <a:effectLst>
            <a:outerShdw dist="25400" dir="1680000" algn="tl" rotWithShape="0">
              <a:prstClr val="black">
                <a:alpha val="15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4" name="Slide Number Placeholder 18"/>
          <p:cNvSpPr>
            <a:spLocks noGrp="1"/>
          </p:cNvSpPr>
          <p:nvPr>
            <p:ph type="sldNum" sz="quarter" idx="12"/>
          </p:nvPr>
        </p:nvSpPr>
        <p:spPr>
          <a:xfrm>
            <a:off x="107950" y="6492875"/>
            <a:ext cx="431800" cy="2492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26486732-2FFE-4DFE-9029-15089F3D55D2}" type="slidenum">
              <a:rPr lang="en-GB"/>
              <a:pPr>
                <a:defRPr/>
              </a:pPr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7231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g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402521"/>
            <a:ext cx="9144000" cy="46166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458819"/>
            <a:ext cx="720080" cy="3645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ZoneTexte 13"/>
          <p:cNvSpPr txBox="1"/>
          <p:nvPr userDrawn="1"/>
        </p:nvSpPr>
        <p:spPr>
          <a:xfrm>
            <a:off x="1691680" y="6487229"/>
            <a:ext cx="3092641" cy="30777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fr-FR" sz="1400" b="1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Ecole d’été GN-MEBA – Bordeaux  2017</a:t>
            </a:r>
            <a:endParaRPr lang="fr-FR" sz="1400" b="1" dirty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6948264" y="645855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7F839-F3BA-4A12-BBF8-C0A38A149D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5082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png"/><Relationship Id="rId18" Type="http://schemas.openxmlformats.org/officeDocument/2006/relationships/image" Target="../media/image18.jpg"/><Relationship Id="rId26" Type="http://schemas.openxmlformats.org/officeDocument/2006/relationships/image" Target="../media/image25.jpeg"/><Relationship Id="rId3" Type="http://schemas.openxmlformats.org/officeDocument/2006/relationships/image" Target="../media/image3.jpeg"/><Relationship Id="rId21" Type="http://schemas.openxmlformats.org/officeDocument/2006/relationships/image" Target="../media/image21.jpg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17" Type="http://schemas.openxmlformats.org/officeDocument/2006/relationships/image" Target="../media/image17.jpg"/><Relationship Id="rId25" Type="http://schemas.openxmlformats.org/officeDocument/2006/relationships/image" Target="../media/image24.png"/><Relationship Id="rId2" Type="http://schemas.openxmlformats.org/officeDocument/2006/relationships/image" Target="../media/image2.png"/><Relationship Id="rId16" Type="http://schemas.openxmlformats.org/officeDocument/2006/relationships/image" Target="../media/image16.jpeg"/><Relationship Id="rId20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24" Type="http://schemas.openxmlformats.org/officeDocument/2006/relationships/image" Target="../media/image23.jpeg"/><Relationship Id="rId5" Type="http://schemas.openxmlformats.org/officeDocument/2006/relationships/image" Target="../media/image5.gif"/><Relationship Id="rId15" Type="http://schemas.openxmlformats.org/officeDocument/2006/relationships/image" Target="../media/image15.jpg"/><Relationship Id="rId23" Type="http://schemas.openxmlformats.org/officeDocument/2006/relationships/image" Target="../media/image22.jpg"/><Relationship Id="rId10" Type="http://schemas.openxmlformats.org/officeDocument/2006/relationships/image" Target="../media/image10.jpeg"/><Relationship Id="rId19" Type="http://schemas.openxmlformats.org/officeDocument/2006/relationships/image" Target="../media/image19.jp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gif"/><Relationship Id="rId22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8.jpeg"/><Relationship Id="rId5" Type="http://schemas.openxmlformats.org/officeDocument/2006/relationships/image" Target="../media/image76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77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81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90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91.png"/><Relationship Id="rId4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jpe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4" Type="http://schemas.openxmlformats.org/officeDocument/2006/relationships/image" Target="../media/image93.jpeg"/><Relationship Id="rId9" Type="http://schemas.openxmlformats.org/officeDocument/2006/relationships/image" Target="../media/image9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113.wmf"/><Relationship Id="rId3" Type="http://schemas.openxmlformats.org/officeDocument/2006/relationships/image" Target="../media/image115.png"/><Relationship Id="rId7" Type="http://schemas.openxmlformats.org/officeDocument/2006/relationships/image" Target="../media/image110.png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112.png"/><Relationship Id="rId5" Type="http://schemas.openxmlformats.org/officeDocument/2006/relationships/image" Target="../media/image109.wmf"/><Relationship Id="rId15" Type="http://schemas.openxmlformats.org/officeDocument/2006/relationships/image" Target="../media/image114.png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111.wmf"/><Relationship Id="rId14" Type="http://schemas.openxmlformats.org/officeDocument/2006/relationships/oleObject" Target="../embeddings/oleObject12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7.jpeg"/><Relationship Id="rId7" Type="http://schemas.openxmlformats.org/officeDocument/2006/relationships/image" Target="../media/image11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16.png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18.jpeg"/><Relationship Id="rId9" Type="http://schemas.openxmlformats.org/officeDocument/2006/relationships/image" Target="../media/image12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openxmlformats.org/officeDocument/2006/relationships/image" Target="../media/image14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120.png"/><Relationship Id="rId4" Type="http://schemas.openxmlformats.org/officeDocument/2006/relationships/image" Target="../media/image1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Relationship Id="rId9" Type="http://schemas.openxmlformats.org/officeDocument/2006/relationships/image" Target="../media/image15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161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55.png"/><Relationship Id="rId12" Type="http://schemas.openxmlformats.org/officeDocument/2006/relationships/image" Target="../media/image16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53.png"/><Relationship Id="rId11" Type="http://schemas.openxmlformats.org/officeDocument/2006/relationships/image" Target="../media/image159.png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158.png"/><Relationship Id="rId4" Type="http://schemas.openxmlformats.org/officeDocument/2006/relationships/image" Target="../media/image154.png"/><Relationship Id="rId9" Type="http://schemas.openxmlformats.org/officeDocument/2006/relationships/image" Target="../media/image1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171.png"/><Relationship Id="rId3" Type="http://schemas.openxmlformats.org/officeDocument/2006/relationships/video" Target="../media/media1.mp4"/><Relationship Id="rId7" Type="http://schemas.openxmlformats.org/officeDocument/2006/relationships/notesSlide" Target="../notesSlides/notesSlide24.xml"/><Relationship Id="rId12" Type="http://schemas.openxmlformats.org/officeDocument/2006/relationships/oleObject" Target="../embeddings/oleObject17.bin"/><Relationship Id="rId17" Type="http://schemas.openxmlformats.org/officeDocument/2006/relationships/image" Target="../media/image174.png"/><Relationship Id="rId2" Type="http://schemas.microsoft.com/office/2007/relationships/media" Target="../media/media1.mp4"/><Relationship Id="rId16" Type="http://schemas.openxmlformats.org/officeDocument/2006/relationships/image" Target="../media/image173.png"/><Relationship Id="rId1" Type="http://schemas.openxmlformats.org/officeDocument/2006/relationships/vmlDrawing" Target="../drawings/vmlDrawing9.v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70.png"/><Relationship Id="rId5" Type="http://schemas.openxmlformats.org/officeDocument/2006/relationships/video" Target="../media/media2.mp4"/><Relationship Id="rId15" Type="http://schemas.openxmlformats.org/officeDocument/2006/relationships/image" Target="../media/image172.png"/><Relationship Id="rId10" Type="http://schemas.openxmlformats.org/officeDocument/2006/relationships/oleObject" Target="../embeddings/oleObject16.bin"/><Relationship Id="rId4" Type="http://schemas.microsoft.com/office/2007/relationships/media" Target="../media/media2.mp4"/><Relationship Id="rId9" Type="http://schemas.openxmlformats.org/officeDocument/2006/relationships/image" Target="../media/image169.png"/><Relationship Id="rId14" Type="http://schemas.openxmlformats.org/officeDocument/2006/relationships/oleObject" Target="../embeddings/oleObject18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18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jpeg"/><Relationship Id="rId3" Type="http://schemas.openxmlformats.org/officeDocument/2006/relationships/image" Target="../media/image196.jpeg"/><Relationship Id="rId7" Type="http://schemas.openxmlformats.org/officeDocument/2006/relationships/image" Target="../media/image200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9.jpeg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Relationship Id="rId9" Type="http://schemas.openxmlformats.org/officeDocument/2006/relationships/image" Target="../media/image20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7" Type="http://schemas.openxmlformats.org/officeDocument/2006/relationships/image" Target="../media/image20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openxmlformats.org/officeDocument/2006/relationships/image" Target="../media/image20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7" Type="http://schemas.openxmlformats.org/officeDocument/2006/relationships/image" Target="../media/image21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jpeg"/><Relationship Id="rId5" Type="http://schemas.openxmlformats.org/officeDocument/2006/relationships/image" Target="../media/image210.jpeg"/><Relationship Id="rId4" Type="http://schemas.openxmlformats.org/officeDocument/2006/relationships/image" Target="../media/image20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5.png"/><Relationship Id="rId4" Type="http://schemas.openxmlformats.org/officeDocument/2006/relationships/image" Target="../media/image21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3" Type="http://schemas.openxmlformats.org/officeDocument/2006/relationships/image" Target="../media/image216.png"/><Relationship Id="rId7" Type="http://schemas.openxmlformats.org/officeDocument/2006/relationships/image" Target="../media/image2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png"/><Relationship Id="rId5" Type="http://schemas.openxmlformats.org/officeDocument/2006/relationships/image" Target="../media/image218.png"/><Relationship Id="rId4" Type="http://schemas.openxmlformats.org/officeDocument/2006/relationships/image" Target="../media/image21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4.png"/><Relationship Id="rId4" Type="http://schemas.openxmlformats.org/officeDocument/2006/relationships/image" Target="../media/image2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54.png"/><Relationship Id="rId7" Type="http://schemas.openxmlformats.org/officeDocument/2006/relationships/image" Target="../media/image39.png"/><Relationship Id="rId12" Type="http://schemas.openxmlformats.org/officeDocument/2006/relationships/image" Target="../media/image45.wmf"/><Relationship Id="rId17" Type="http://schemas.openxmlformats.org/officeDocument/2006/relationships/image" Target="../media/image50.png"/><Relationship Id="rId2" Type="http://schemas.openxmlformats.org/officeDocument/2006/relationships/video" Target="Slice%203D.mpg" TargetMode="External"/><Relationship Id="rId16" Type="http://schemas.openxmlformats.org/officeDocument/2006/relationships/image" Target="../media/image49.jpeg"/><Relationship Id="rId20" Type="http://schemas.openxmlformats.org/officeDocument/2006/relationships/image" Target="../media/image53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5" Type="http://schemas.openxmlformats.org/officeDocument/2006/relationships/image" Target="../media/image48.png"/><Relationship Id="rId10" Type="http://schemas.openxmlformats.org/officeDocument/2006/relationships/image" Target="../media/image43.jpeg"/><Relationship Id="rId19" Type="http://schemas.openxmlformats.org/officeDocument/2006/relationships/image" Target="../media/image52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2.jpeg"/><Relationship Id="rId14" Type="http://schemas.openxmlformats.org/officeDocument/2006/relationships/image" Target="../media/image4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8.jpeg"/><Relationship Id="rId5" Type="http://schemas.openxmlformats.org/officeDocument/2006/relationships/image" Target="../media/image227.png"/><Relationship Id="rId4" Type="http://schemas.openxmlformats.org/officeDocument/2006/relationships/image" Target="../media/image2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6.png"/><Relationship Id="rId11" Type="http://schemas.openxmlformats.org/officeDocument/2006/relationships/image" Target="../media/image61.jpeg"/><Relationship Id="rId5" Type="http://schemas.openxmlformats.org/officeDocument/2006/relationships/image" Target="../media/image55.emf"/><Relationship Id="rId10" Type="http://schemas.openxmlformats.org/officeDocument/2006/relationships/image" Target="../media/image60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e 58"/>
          <p:cNvGrpSpPr/>
          <p:nvPr/>
        </p:nvGrpSpPr>
        <p:grpSpPr>
          <a:xfrm>
            <a:off x="-17996" y="-7670"/>
            <a:ext cx="9180000" cy="6865670"/>
            <a:chOff x="-17996" y="-7670"/>
            <a:chExt cx="9180000" cy="6865670"/>
          </a:xfrm>
        </p:grpSpPr>
        <p:sp>
          <p:nvSpPr>
            <p:cNvPr id="48" name="Rectangle 47"/>
            <p:cNvSpPr/>
            <p:nvPr/>
          </p:nvSpPr>
          <p:spPr>
            <a:xfrm>
              <a:off x="9174" y="-7670"/>
              <a:ext cx="9144000" cy="677107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840F68"/>
                </a:clrFrom>
                <a:clrTo>
                  <a:srgbClr val="840F6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16" b="15441"/>
            <a:stretch/>
          </p:blipFill>
          <p:spPr>
            <a:xfrm>
              <a:off x="6982244" y="4077072"/>
              <a:ext cx="1795337" cy="14174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Picture 2" descr="http://olivierboisseau.com/wp-content/uploads/2012/03/bordeaux_place-de-la-bourse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75" t="36545" r="17475" b="38605"/>
            <a:stretch/>
          </p:blipFill>
          <p:spPr bwMode="auto">
            <a:xfrm>
              <a:off x="381226" y="332656"/>
              <a:ext cx="3568950" cy="9055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7" name="Groupe 56"/>
            <p:cNvGrpSpPr/>
            <p:nvPr/>
          </p:nvGrpSpPr>
          <p:grpSpPr>
            <a:xfrm>
              <a:off x="-17996" y="6356495"/>
              <a:ext cx="9180000" cy="501505"/>
              <a:chOff x="-17996" y="6356495"/>
              <a:chExt cx="9180000" cy="501505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-17996" y="6356495"/>
                <a:ext cx="9180000" cy="5015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sz="1200" dirty="0" smtClean="0">
                    <a:solidFill>
                      <a:srgbClr val="5C0000"/>
                    </a:solidFill>
                  </a:rPr>
                  <a:t>Partenaires :</a:t>
                </a:r>
                <a:endParaRPr lang="fr-FR" sz="1200" dirty="0">
                  <a:solidFill>
                    <a:srgbClr val="5C0000"/>
                  </a:solidFill>
                </a:endParaRPr>
              </a:p>
            </p:txBody>
          </p:sp>
          <p:pic>
            <p:nvPicPr>
              <p:cNvPr id="8" name="Image 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0004" y="6431387"/>
                <a:ext cx="1004212" cy="2647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" name="Image 8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9473"/>
              <a:stretch/>
            </p:blipFill>
            <p:spPr>
              <a:xfrm>
                <a:off x="2171915" y="6460833"/>
                <a:ext cx="841609" cy="22950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" name="Image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30029" y="6491748"/>
                <a:ext cx="483316" cy="16767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" name="Image 1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/>
              <a:stretch/>
            </p:blipFill>
            <p:spPr>
              <a:xfrm>
                <a:off x="5457887" y="6443837"/>
                <a:ext cx="648262" cy="239897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Image 1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31514" y="6449034"/>
                <a:ext cx="808014" cy="25310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Image 12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55345" y="6395801"/>
                <a:ext cx="335518" cy="33596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Image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4879" y="6388281"/>
                <a:ext cx="373618" cy="375125"/>
              </a:xfrm>
              <a:prstGeom prst="rect">
                <a:avLst/>
              </a:prstGeom>
            </p:spPr>
          </p:pic>
          <p:pic>
            <p:nvPicPr>
              <p:cNvPr id="15" name="Image 14"/>
              <p:cNvPicPr>
                <a:picLocks noChangeAspect="1"/>
              </p:cNvPicPr>
              <p:nvPr/>
            </p:nvPicPr>
            <p:blipFill>
              <a:blip r:embed="rId11" cstate="print">
                <a:clrChange>
                  <a:clrFrom>
                    <a:srgbClr val="F6FCFC"/>
                  </a:clrFrom>
                  <a:clrTo>
                    <a:srgbClr val="F6FC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4310" y="6397486"/>
                <a:ext cx="841792" cy="347553"/>
              </a:xfrm>
              <a:prstGeom prst="rect">
                <a:avLst/>
              </a:prstGeom>
            </p:spPr>
          </p:pic>
          <p:pic>
            <p:nvPicPr>
              <p:cNvPr id="16" name="Image 15"/>
              <p:cNvPicPr>
                <a:picLocks noChangeAspect="1"/>
              </p:cNvPicPr>
              <p:nvPr/>
            </p:nvPicPr>
            <p:blipFill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29158" y="6380994"/>
                <a:ext cx="412916" cy="414581"/>
              </a:xfrm>
              <a:prstGeom prst="rect">
                <a:avLst/>
              </a:prstGeom>
            </p:spPr>
          </p:pic>
          <p:pic>
            <p:nvPicPr>
              <p:cNvPr id="17" name="Image 1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29337" y="6488401"/>
                <a:ext cx="464854" cy="233364"/>
              </a:xfrm>
              <a:prstGeom prst="rect">
                <a:avLst/>
              </a:prstGeom>
            </p:spPr>
          </p:pic>
          <p:pic>
            <p:nvPicPr>
              <p:cNvPr id="18" name="Image 17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21962" y="6448718"/>
                <a:ext cx="583835" cy="230134"/>
              </a:xfrm>
              <a:prstGeom prst="rect">
                <a:avLst/>
              </a:prstGeom>
            </p:spPr>
          </p:pic>
          <p:pic>
            <p:nvPicPr>
              <p:cNvPr id="19" name="Image 18"/>
              <p:cNvPicPr>
                <a:picLocks noChangeAspect="1"/>
              </p:cNvPicPr>
              <p:nvPr/>
            </p:nvPicPr>
            <p:blipFill rotWithShape="1">
              <a:blip r:embed="rId1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876" b="-7206"/>
              <a:stretch/>
            </p:blipFill>
            <p:spPr>
              <a:xfrm>
                <a:off x="6721610" y="6384046"/>
                <a:ext cx="331947" cy="359478"/>
              </a:xfrm>
              <a:prstGeom prst="rect">
                <a:avLst/>
              </a:prstGeom>
            </p:spPr>
          </p:pic>
          <p:pic>
            <p:nvPicPr>
              <p:cNvPr id="20" name="Image 19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69370" y="6470466"/>
                <a:ext cx="846331" cy="197465"/>
              </a:xfrm>
              <a:prstGeom prst="rect">
                <a:avLst/>
              </a:prstGeom>
            </p:spPr>
          </p:pic>
        </p:grpSp>
        <p:grpSp>
          <p:nvGrpSpPr>
            <p:cNvPr id="58" name="Groupe 57"/>
            <p:cNvGrpSpPr/>
            <p:nvPr/>
          </p:nvGrpSpPr>
          <p:grpSpPr>
            <a:xfrm>
              <a:off x="-17996" y="5793557"/>
              <a:ext cx="9180000" cy="576000"/>
              <a:chOff x="-17996" y="5793557"/>
              <a:chExt cx="9180000" cy="576000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-17996" y="5793557"/>
                <a:ext cx="9180000" cy="576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fr-FR" sz="1200" dirty="0" smtClean="0">
                    <a:solidFill>
                      <a:srgbClr val="5C0000"/>
                    </a:solidFill>
                  </a:rPr>
                  <a:t>Organisation :</a:t>
                </a:r>
                <a:endParaRPr lang="fr-FR" sz="1200" dirty="0">
                  <a:solidFill>
                    <a:srgbClr val="5C0000"/>
                  </a:solidFill>
                </a:endParaRPr>
              </a:p>
            </p:txBody>
          </p:sp>
          <p:pic>
            <p:nvPicPr>
              <p:cNvPr id="25" name="Image 24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6302" y="5945588"/>
                <a:ext cx="768679" cy="225479"/>
              </a:xfrm>
              <a:prstGeom prst="rect">
                <a:avLst/>
              </a:prstGeom>
            </p:spPr>
          </p:pic>
          <p:pic>
            <p:nvPicPr>
              <p:cNvPr id="26" name="Image 25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6797" y="5793558"/>
                <a:ext cx="481398" cy="529538"/>
              </a:xfrm>
              <a:prstGeom prst="rect">
                <a:avLst/>
              </a:prstGeom>
            </p:spPr>
          </p:pic>
          <p:pic>
            <p:nvPicPr>
              <p:cNvPr id="27" name="Image 26"/>
              <p:cNvPicPr>
                <a:picLocks noChangeAspect="1"/>
              </p:cNvPicPr>
              <p:nvPr/>
            </p:nvPicPr>
            <p:blipFill>
              <a:blip r:embed="rId1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05405" y="5875201"/>
                <a:ext cx="821721" cy="366253"/>
              </a:xfrm>
              <a:prstGeom prst="rect">
                <a:avLst/>
              </a:prstGeom>
            </p:spPr>
          </p:pic>
          <p:pic>
            <p:nvPicPr>
              <p:cNvPr id="28" name="Image 27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17550" y="5931587"/>
                <a:ext cx="719058" cy="253481"/>
              </a:xfrm>
              <a:prstGeom prst="rect">
                <a:avLst/>
              </a:prstGeom>
            </p:spPr>
          </p:pic>
          <p:pic>
            <p:nvPicPr>
              <p:cNvPr id="29" name="Image 28"/>
              <p:cNvPicPr>
                <a:picLocks noChangeAspect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8971"/>
              <a:stretch/>
            </p:blipFill>
            <p:spPr>
              <a:xfrm>
                <a:off x="8527033" y="5959522"/>
                <a:ext cx="510683" cy="197610"/>
              </a:xfrm>
              <a:prstGeom prst="rect">
                <a:avLst/>
              </a:prstGeom>
            </p:spPr>
          </p:pic>
          <p:pic>
            <p:nvPicPr>
              <p:cNvPr id="30" name="Image 29"/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1858" y="5897572"/>
                <a:ext cx="710353" cy="359673"/>
              </a:xfrm>
              <a:prstGeom prst="rect">
                <a:avLst/>
              </a:prstGeom>
            </p:spPr>
          </p:pic>
          <p:pic>
            <p:nvPicPr>
              <p:cNvPr id="31" name="Image 30"/>
              <p:cNvPicPr>
                <a:picLocks noChangeAspect="1"/>
              </p:cNvPicPr>
              <p:nvPr/>
            </p:nvPicPr>
            <p:blipFill>
              <a:blip r:embed="rId2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71800" y="5928703"/>
                <a:ext cx="795028" cy="259248"/>
              </a:xfrm>
              <a:prstGeom prst="rect">
                <a:avLst/>
              </a:prstGeom>
            </p:spPr>
          </p:pic>
          <p:pic>
            <p:nvPicPr>
              <p:cNvPr id="32" name="Image 31"/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8619" y="5897572"/>
                <a:ext cx="577259" cy="321511"/>
              </a:xfrm>
              <a:prstGeom prst="rect">
                <a:avLst/>
              </a:prstGeom>
            </p:spPr>
          </p:pic>
          <p:pic>
            <p:nvPicPr>
              <p:cNvPr id="33" name="Image 32"/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57252" y="5959522"/>
                <a:ext cx="959121" cy="223151"/>
              </a:xfrm>
              <a:prstGeom prst="rect">
                <a:avLst/>
              </a:prstGeom>
            </p:spPr>
          </p:pic>
          <p:pic>
            <p:nvPicPr>
              <p:cNvPr id="36" name="Image 35"/>
              <p:cNvPicPr>
                <a:picLocks noChangeAspect="1"/>
              </p:cNvPicPr>
              <p:nvPr/>
            </p:nvPicPr>
            <p:blipFill rotWithShape="1"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79" t="14930" r="8191" b="5048"/>
              <a:stretch/>
            </p:blipFill>
            <p:spPr>
              <a:xfrm>
                <a:off x="1735079" y="5910308"/>
                <a:ext cx="803240" cy="327856"/>
              </a:xfrm>
              <a:prstGeom prst="rect">
                <a:avLst/>
              </a:prstGeom>
            </p:spPr>
          </p:pic>
        </p:grpSp>
        <p:sp>
          <p:nvSpPr>
            <p:cNvPr id="49" name="ZoneTexte 48"/>
            <p:cNvSpPr txBox="1"/>
            <p:nvPr/>
          </p:nvSpPr>
          <p:spPr>
            <a:xfrm>
              <a:off x="4221423" y="462267"/>
              <a:ext cx="45773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b="1" dirty="0" smtClean="0">
                  <a:solidFill>
                    <a:srgbClr val="5C0000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ECOLE D’ÉTÉ GN-MEBA</a:t>
              </a:r>
              <a:endParaRPr lang="fr-FR" sz="3600" b="1" dirty="0">
                <a:solidFill>
                  <a:srgbClr val="5C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5105362" y="1089610"/>
              <a:ext cx="273209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5C0000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Microscopie Electronique à</a:t>
              </a:r>
            </a:p>
            <a:p>
              <a:r>
                <a:rPr lang="fr-FR" dirty="0" smtClean="0">
                  <a:solidFill>
                    <a:srgbClr val="5C0000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Balayage et Microanalyses</a:t>
              </a:r>
              <a:endParaRPr lang="fr-FR" dirty="0">
                <a:solidFill>
                  <a:srgbClr val="5C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348399" y="1282502"/>
              <a:ext cx="24515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i="1" dirty="0" smtClean="0"/>
                <a:t>Bordeaux    3-7 juillet 2017</a:t>
              </a:r>
              <a:endParaRPr lang="fr-FR" sz="1600" b="1" i="1" dirty="0"/>
            </a:p>
          </p:txBody>
        </p:sp>
      </p:grpSp>
      <p:sp>
        <p:nvSpPr>
          <p:cNvPr id="53" name="Text Box 2"/>
          <p:cNvSpPr txBox="1">
            <a:spLocks noChangeArrowheads="1"/>
          </p:cNvSpPr>
          <p:nvPr/>
        </p:nvSpPr>
        <p:spPr bwMode="auto">
          <a:xfrm>
            <a:off x="105130" y="1988840"/>
            <a:ext cx="6964240" cy="3787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SimSun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fr-FR" sz="2400" b="1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2" charset="0"/>
              </a:rPr>
              <a:t>EBSD</a:t>
            </a:r>
          </a:p>
          <a:p>
            <a:pPr algn="ctr">
              <a:buClrTx/>
              <a:buFontTx/>
              <a:buNone/>
            </a:pPr>
            <a:r>
              <a:rPr lang="fr-FR" sz="2400" b="1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2" charset="0"/>
              </a:rPr>
              <a:t>Electron </a:t>
            </a:r>
            <a:r>
              <a:rPr lang="fr-FR" sz="2400" b="1" dirty="0" err="1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2" charset="0"/>
              </a:rPr>
              <a:t>b</a:t>
            </a:r>
            <a:r>
              <a:rPr lang="fr-FR" sz="2400" b="1" dirty="0" err="1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2" charset="0"/>
              </a:rPr>
              <a:t>ackscatter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2" charset="0"/>
              </a:rPr>
              <a:t> </a:t>
            </a:r>
            <a:r>
              <a:rPr lang="fr-FR" sz="2400" b="1" dirty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2" charset="0"/>
              </a:rPr>
              <a:t>d</a:t>
            </a:r>
            <a:r>
              <a:rPr lang="fr-FR" sz="2400" b="1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2" charset="0"/>
              </a:rPr>
              <a:t>iffraction</a:t>
            </a:r>
            <a:endParaRPr lang="fr-FR" sz="2400" b="1" dirty="0" smtClean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libri" pitchFamily="32" charset="0"/>
            </a:endParaRPr>
          </a:p>
          <a:p>
            <a:pPr algn="ctr">
              <a:buClrTx/>
              <a:buFontTx/>
              <a:buNone/>
            </a:pPr>
            <a:r>
              <a:rPr lang="fr-FR" sz="2400" b="1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2" charset="0"/>
              </a:rPr>
              <a:t>Diffraction des électrons rétrodiffusés</a:t>
            </a:r>
            <a:endParaRPr lang="fr-FR" sz="2400" b="1" dirty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libri" pitchFamily="32" charset="0"/>
            </a:endParaRPr>
          </a:p>
          <a:p>
            <a:pPr algn="ctr">
              <a:buClrTx/>
              <a:buFontTx/>
              <a:buNone/>
            </a:pPr>
            <a:endParaRPr lang="fr-FR" sz="2400" b="1" dirty="0" smtClean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libri" pitchFamily="32" charset="0"/>
            </a:endParaRPr>
          </a:p>
          <a:p>
            <a:pPr algn="ctr">
              <a:buClrTx/>
              <a:buFontTx/>
              <a:buNone/>
            </a:pPr>
            <a:r>
              <a:rPr lang="fr-FR" sz="2400" b="1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2" charset="0"/>
              </a:rPr>
              <a:t>François Brisset</a:t>
            </a:r>
          </a:p>
          <a:p>
            <a:pPr algn="ctr">
              <a:buClrTx/>
              <a:buFontTx/>
              <a:buNone/>
            </a:pPr>
            <a:endParaRPr lang="fr-FR" sz="2400" b="1" dirty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libri" pitchFamily="32" charset="0"/>
            </a:endParaRPr>
          </a:p>
          <a:p>
            <a:pPr algn="ctr">
              <a:buClrTx/>
              <a:buFontTx/>
              <a:buNone/>
            </a:pPr>
            <a:r>
              <a:rPr lang="fr-FR" sz="2400" b="1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2" charset="0"/>
              </a:rPr>
              <a:t>CNRS</a:t>
            </a:r>
          </a:p>
          <a:p>
            <a:pPr algn="ctr">
              <a:buClrTx/>
              <a:buFontTx/>
              <a:buNone/>
            </a:pPr>
            <a:r>
              <a:rPr lang="fr-FR" sz="2400" b="1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2" charset="0"/>
              </a:rPr>
              <a:t>Université Paris-Sud / Université Paris-Saclay</a:t>
            </a:r>
          </a:p>
          <a:p>
            <a:pPr algn="ctr">
              <a:buClrTx/>
              <a:buFontTx/>
              <a:buNone/>
            </a:pPr>
            <a:r>
              <a:rPr lang="fr-FR" sz="2400" b="1" dirty="0" smtClean="0">
                <a:solidFill>
                  <a:srgbClr val="C0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 pitchFamily="32" charset="0"/>
              </a:rPr>
              <a:t>Institut de Chimie Moléculaire et des Matériaux d'Orsay (ICMMO)</a:t>
            </a:r>
            <a:endParaRPr lang="fr-FR" sz="2400" b="1" dirty="0">
              <a:solidFill>
                <a:srgbClr val="C0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alibri" pitchFamily="32" charset="0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516521" y="1628800"/>
            <a:ext cx="659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C15</a:t>
            </a:r>
            <a:endParaRPr lang="fr-FR" sz="24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000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468313" y="1633073"/>
            <a:ext cx="3960812" cy="3049588"/>
            <a:chOff x="204" y="1682"/>
            <a:chExt cx="2495" cy="1921"/>
          </a:xfrm>
        </p:grpSpPr>
        <p:pic>
          <p:nvPicPr>
            <p:cNvPr id="5" name="Picture 14" descr="EBSD schematic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04" y="1682"/>
              <a:ext cx="2495" cy="19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15"/>
            <p:cNvSpPr txBox="1">
              <a:spLocks noChangeArrowheads="1"/>
            </p:cNvSpPr>
            <p:nvPr/>
          </p:nvSpPr>
          <p:spPr bwMode="auto">
            <a:xfrm>
              <a:off x="657" y="1933"/>
              <a:ext cx="36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mtClean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b</a:t>
              </a:r>
              <a:endParaRPr lang="fr-FR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 Box 16"/>
            <p:cNvSpPr txBox="1">
              <a:spLocks noChangeArrowheads="1"/>
            </p:cNvSpPr>
            <p:nvPr/>
          </p:nvSpPr>
          <p:spPr bwMode="auto">
            <a:xfrm>
              <a:off x="2245" y="2201"/>
              <a:ext cx="36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mtClean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fr-FR" baseline="20000" smtClean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-</a:t>
              </a:r>
              <a:endParaRPr lang="fr-FR" baseline="200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>
          <a:xfrm>
            <a:off x="457200" y="142852"/>
            <a:ext cx="8229600" cy="654032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fr-FR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Dans la chambre d'un MEB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4786313" y="1277482"/>
            <a:ext cx="4143405" cy="498955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Les clichés EBSD sont obtenus dans le MEB en focalisant un faisceau électronique stationnaire sur un échantillon cristallin.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L'échantillon doit être incliné approximativement à 70°.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Le cliché est imagé sur un écran phosphorescent et l'image est capturée par une caméra CCD sensible.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Eventuellement un signal électronique peut-être acquis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Des signaux EDS peuvent également être acquis simultanément aux clichés</a:t>
            </a:r>
          </a:p>
        </p:txBody>
      </p:sp>
      <p:pic>
        <p:nvPicPr>
          <p:cNvPr id="10" name="Image 9" descr="camera-EBSD01.tif"/>
          <p:cNvPicPr>
            <a:picLocks noChangeAspect="1"/>
          </p:cNvPicPr>
          <p:nvPr/>
        </p:nvPicPr>
        <p:blipFill>
          <a:blip r:embed="rId3"/>
          <a:srcRect l="15625" t="13541" r="17969" b="13541"/>
          <a:stretch>
            <a:fillRect/>
          </a:stretch>
        </p:blipFill>
        <p:spPr>
          <a:xfrm>
            <a:off x="428596" y="1435651"/>
            <a:ext cx="4071966" cy="3353383"/>
          </a:xfrm>
          <a:prstGeom prst="rect">
            <a:avLst/>
          </a:prstGeom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42844" y="5074786"/>
            <a:ext cx="185738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Échantillon et</a:t>
            </a:r>
          </a:p>
          <a:p>
            <a:pPr>
              <a:spcBef>
                <a:spcPct val="50000"/>
              </a:spcBef>
            </a:pP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platine inclinée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071670" y="5203183"/>
            <a:ext cx="2286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Écran phosphorescent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V="1">
            <a:off x="1490640" y="2788770"/>
            <a:ext cx="1009657" cy="2209808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 flipH="1" flipV="1">
            <a:off x="4071934" y="4931907"/>
            <a:ext cx="428628" cy="560416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>
            <a:off x="3786182" y="1134606"/>
            <a:ext cx="438152" cy="21431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2029159" y="928663"/>
            <a:ext cx="18573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Détecteur EDS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Connecteur droit avec flèche 17"/>
          <p:cNvCxnSpPr/>
          <p:nvPr/>
        </p:nvCxnSpPr>
        <p:spPr>
          <a:xfrm rot="5400000">
            <a:off x="2428860" y="2266510"/>
            <a:ext cx="571504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3214694" y="5563762"/>
            <a:ext cx="16430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Détecteur FSD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Connecteur droit 19"/>
          <p:cNvCxnSpPr/>
          <p:nvPr/>
        </p:nvCxnSpPr>
        <p:spPr>
          <a:xfrm flipV="1">
            <a:off x="2714612" y="2491928"/>
            <a:ext cx="1643074" cy="142876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2714612" y="2634804"/>
            <a:ext cx="1476388" cy="1936524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rot="16200000" flipH="1">
            <a:off x="2428860" y="2920556"/>
            <a:ext cx="1928826" cy="1357322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rot="16200000" flipH="1">
            <a:off x="2321703" y="3099151"/>
            <a:ext cx="2000264" cy="121444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V="1">
            <a:off x="2714612" y="1634672"/>
            <a:ext cx="1428760" cy="100013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V="1">
            <a:off x="2714612" y="1777548"/>
            <a:ext cx="1500198" cy="857256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7" descr="round pattern reduced zwart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358584"/>
            <a:ext cx="238125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ine 10"/>
          <p:cNvSpPr>
            <a:spLocks noChangeShapeType="1"/>
          </p:cNvSpPr>
          <p:nvPr/>
        </p:nvSpPr>
        <p:spPr bwMode="auto">
          <a:xfrm flipV="1">
            <a:off x="3286116" y="3431712"/>
            <a:ext cx="1000132" cy="1785950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17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00000">
            <a:off x="615373" y="4085517"/>
            <a:ext cx="2223589" cy="15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012825" y="71438"/>
            <a:ext cx="7123113" cy="654050"/>
          </a:xfrm>
          <a:prstGeom prst="rect">
            <a:avLst/>
          </a:prstGeom>
          <a:noFill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3200" dirty="0" smtClean="0">
                <a:solidFill>
                  <a:schemeClr val="accent1"/>
                </a:solidFill>
                <a:latin typeface="Times New Roman" pitchFamily="18" charset="0"/>
                <a:ea typeface="+mj-ea"/>
                <a:cs typeface="+mj-cs"/>
              </a:rPr>
              <a:t>Rétrodiffusion et inclinaison</a:t>
            </a:r>
            <a:endParaRPr lang="fr-FR" sz="3200" dirty="0">
              <a:solidFill>
                <a:schemeClr val="accent1"/>
              </a:solidFill>
              <a:latin typeface="Times New Roman" pitchFamily="18" charset="0"/>
              <a:ea typeface="+mj-ea"/>
              <a:cs typeface="+mj-cs"/>
            </a:endParaRPr>
          </a:p>
        </p:txBody>
      </p:sp>
      <p:sp>
        <p:nvSpPr>
          <p:cNvPr id="29708" name="ZoneTexte 22"/>
          <p:cNvSpPr txBox="1">
            <a:spLocks noChangeArrowheads="1"/>
          </p:cNvSpPr>
          <p:nvPr/>
        </p:nvSpPr>
        <p:spPr bwMode="auto">
          <a:xfrm>
            <a:off x="46289" y="3416883"/>
            <a:ext cx="17066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 smtClean="0"/>
              <a:t>Inclinaison 70°</a:t>
            </a:r>
            <a:endParaRPr lang="fr-FR" altLang="fr-FR" sz="1800" dirty="0"/>
          </a:p>
        </p:txBody>
      </p:sp>
      <p:graphicFrame>
        <p:nvGraphicFramePr>
          <p:cNvPr id="21" name="Graphique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5889901"/>
              </p:ext>
            </p:extLst>
          </p:nvPr>
        </p:nvGraphicFramePr>
        <p:xfrm>
          <a:off x="4427984" y="1443974"/>
          <a:ext cx="4305345" cy="34102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4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45654"/>
            <a:ext cx="2191023" cy="1543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Connecteur droit avec flèche 24"/>
          <p:cNvCxnSpPr/>
          <p:nvPr/>
        </p:nvCxnSpPr>
        <p:spPr>
          <a:xfrm>
            <a:off x="1995103" y="878639"/>
            <a:ext cx="0" cy="565335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>
            <a:off x="2481191" y="4027082"/>
            <a:ext cx="0" cy="565335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2"/>
          <p:cNvSpPr txBox="1">
            <a:spLocks noChangeArrowheads="1"/>
          </p:cNvSpPr>
          <p:nvPr/>
        </p:nvSpPr>
        <p:spPr bwMode="auto">
          <a:xfrm>
            <a:off x="46289" y="957762"/>
            <a:ext cx="17066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 smtClean="0"/>
              <a:t>Inclinaison 0°</a:t>
            </a:r>
            <a:endParaRPr lang="fr-FR" altLang="fr-FR" sz="1800" dirty="0"/>
          </a:p>
        </p:txBody>
      </p:sp>
    </p:spTree>
    <p:extLst>
      <p:ext uri="{BB962C8B-B14F-4D97-AF65-F5344CB8AC3E}">
        <p14:creationId xmlns:p14="http://schemas.microsoft.com/office/powerpoint/2010/main" val="32322952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2"/>
          <p:cNvSpPr>
            <a:spLocks noChangeArrowheads="1"/>
          </p:cNvSpPr>
          <p:nvPr/>
        </p:nvSpPr>
        <p:spPr bwMode="auto">
          <a:xfrm>
            <a:off x="0" y="41751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 dirty="0"/>
          </a:p>
        </p:txBody>
      </p:sp>
      <p:sp>
        <p:nvSpPr>
          <p:cNvPr id="23555" name="Rectangle 13"/>
          <p:cNvSpPr>
            <a:spLocks noChangeArrowheads="1"/>
          </p:cNvSpPr>
          <p:nvPr/>
        </p:nvSpPr>
        <p:spPr bwMode="auto">
          <a:xfrm>
            <a:off x="4451350" y="2073275"/>
            <a:ext cx="2413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fr-FR" altLang="fr-FR" sz="1800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6" name="Rectangle 14"/>
          <p:cNvSpPr>
            <a:spLocks noChangeArrowheads="1"/>
          </p:cNvSpPr>
          <p:nvPr/>
        </p:nvSpPr>
        <p:spPr bwMode="auto">
          <a:xfrm>
            <a:off x="4451350" y="3968750"/>
            <a:ext cx="2413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fr-FR" altLang="fr-FR" sz="1800" dirty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3557" name="Group 4"/>
          <p:cNvGrpSpPr>
            <a:grpSpLocks/>
          </p:cNvGrpSpPr>
          <p:nvPr/>
        </p:nvGrpSpPr>
        <p:grpSpPr bwMode="auto">
          <a:xfrm rot="4365178">
            <a:off x="-59022" y="1179392"/>
            <a:ext cx="2638425" cy="1411288"/>
            <a:chOff x="-232" y="212"/>
            <a:chExt cx="2847" cy="1135"/>
          </a:xfrm>
        </p:grpSpPr>
        <p:grpSp>
          <p:nvGrpSpPr>
            <p:cNvPr id="23568" name="Group 5"/>
            <p:cNvGrpSpPr>
              <a:grpSpLocks/>
            </p:cNvGrpSpPr>
            <p:nvPr/>
          </p:nvGrpSpPr>
          <p:grpSpPr bwMode="auto">
            <a:xfrm>
              <a:off x="151" y="765"/>
              <a:ext cx="2464" cy="582"/>
              <a:chOff x="176" y="1378"/>
              <a:chExt cx="2464" cy="582"/>
            </a:xfrm>
          </p:grpSpPr>
          <p:sp>
            <p:nvSpPr>
              <p:cNvPr id="23580" name="Line 6"/>
              <p:cNvSpPr>
                <a:spLocks noChangeShapeType="1"/>
              </p:cNvSpPr>
              <p:nvPr/>
            </p:nvSpPr>
            <p:spPr bwMode="auto">
              <a:xfrm flipV="1">
                <a:off x="230" y="1382"/>
                <a:ext cx="241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3581" name="Freeform 7"/>
              <p:cNvSpPr>
                <a:spLocks/>
              </p:cNvSpPr>
              <p:nvPr/>
            </p:nvSpPr>
            <p:spPr bwMode="auto">
              <a:xfrm>
                <a:off x="216" y="1382"/>
                <a:ext cx="866" cy="556"/>
              </a:xfrm>
              <a:custGeom>
                <a:avLst/>
                <a:gdLst>
                  <a:gd name="T0" fmla="*/ 866 w 866"/>
                  <a:gd name="T1" fmla="*/ 0 h 556"/>
                  <a:gd name="T2" fmla="*/ 850 w 866"/>
                  <a:gd name="T3" fmla="*/ 20 h 556"/>
                  <a:gd name="T4" fmla="*/ 830 w 866"/>
                  <a:gd name="T5" fmla="*/ 32 h 556"/>
                  <a:gd name="T6" fmla="*/ 804 w 866"/>
                  <a:gd name="T7" fmla="*/ 48 h 556"/>
                  <a:gd name="T8" fmla="*/ 794 w 866"/>
                  <a:gd name="T9" fmla="*/ 74 h 556"/>
                  <a:gd name="T10" fmla="*/ 778 w 866"/>
                  <a:gd name="T11" fmla="*/ 108 h 556"/>
                  <a:gd name="T12" fmla="*/ 764 w 866"/>
                  <a:gd name="T13" fmla="*/ 158 h 556"/>
                  <a:gd name="T14" fmla="*/ 756 w 866"/>
                  <a:gd name="T15" fmla="*/ 208 h 556"/>
                  <a:gd name="T16" fmla="*/ 752 w 866"/>
                  <a:gd name="T17" fmla="*/ 246 h 556"/>
                  <a:gd name="T18" fmla="*/ 758 w 866"/>
                  <a:gd name="T19" fmla="*/ 278 h 556"/>
                  <a:gd name="T20" fmla="*/ 756 w 866"/>
                  <a:gd name="T21" fmla="*/ 306 h 556"/>
                  <a:gd name="T22" fmla="*/ 744 w 866"/>
                  <a:gd name="T23" fmla="*/ 342 h 556"/>
                  <a:gd name="T24" fmla="*/ 718 w 866"/>
                  <a:gd name="T25" fmla="*/ 394 h 556"/>
                  <a:gd name="T26" fmla="*/ 698 w 866"/>
                  <a:gd name="T27" fmla="*/ 444 h 556"/>
                  <a:gd name="T28" fmla="*/ 688 w 866"/>
                  <a:gd name="T29" fmla="*/ 472 h 556"/>
                  <a:gd name="T30" fmla="*/ 672 w 866"/>
                  <a:gd name="T31" fmla="*/ 490 h 556"/>
                  <a:gd name="T32" fmla="*/ 606 w 866"/>
                  <a:gd name="T33" fmla="*/ 522 h 556"/>
                  <a:gd name="T34" fmla="*/ 532 w 866"/>
                  <a:gd name="T35" fmla="*/ 540 h 556"/>
                  <a:gd name="T36" fmla="*/ 438 w 866"/>
                  <a:gd name="T37" fmla="*/ 556 h 556"/>
                  <a:gd name="T38" fmla="*/ 368 w 866"/>
                  <a:gd name="T39" fmla="*/ 552 h 556"/>
                  <a:gd name="T40" fmla="*/ 260 w 866"/>
                  <a:gd name="T41" fmla="*/ 544 h 556"/>
                  <a:gd name="T42" fmla="*/ 146 w 866"/>
                  <a:gd name="T43" fmla="*/ 530 h 556"/>
                  <a:gd name="T44" fmla="*/ 102 w 866"/>
                  <a:gd name="T45" fmla="*/ 526 h 556"/>
                  <a:gd name="T46" fmla="*/ 50 w 866"/>
                  <a:gd name="T47" fmla="*/ 504 h 556"/>
                  <a:gd name="T48" fmla="*/ 0 w 866"/>
                  <a:gd name="T49" fmla="*/ 496 h 5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866"/>
                  <a:gd name="T76" fmla="*/ 0 h 556"/>
                  <a:gd name="T77" fmla="*/ 866 w 866"/>
                  <a:gd name="T78" fmla="*/ 556 h 55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866" h="556">
                    <a:moveTo>
                      <a:pt x="866" y="0"/>
                    </a:moveTo>
                    <a:lnTo>
                      <a:pt x="850" y="20"/>
                    </a:lnTo>
                    <a:lnTo>
                      <a:pt x="830" y="32"/>
                    </a:lnTo>
                    <a:lnTo>
                      <a:pt x="804" y="48"/>
                    </a:lnTo>
                    <a:lnTo>
                      <a:pt x="794" y="74"/>
                    </a:lnTo>
                    <a:lnTo>
                      <a:pt x="778" y="108"/>
                    </a:lnTo>
                    <a:lnTo>
                      <a:pt x="764" y="158"/>
                    </a:lnTo>
                    <a:lnTo>
                      <a:pt x="756" y="208"/>
                    </a:lnTo>
                    <a:lnTo>
                      <a:pt x="752" y="246"/>
                    </a:lnTo>
                    <a:lnTo>
                      <a:pt x="758" y="278"/>
                    </a:lnTo>
                    <a:lnTo>
                      <a:pt x="756" y="306"/>
                    </a:lnTo>
                    <a:lnTo>
                      <a:pt x="744" y="342"/>
                    </a:lnTo>
                    <a:lnTo>
                      <a:pt x="718" y="394"/>
                    </a:lnTo>
                    <a:lnTo>
                      <a:pt x="698" y="444"/>
                    </a:lnTo>
                    <a:lnTo>
                      <a:pt x="688" y="472"/>
                    </a:lnTo>
                    <a:lnTo>
                      <a:pt x="672" y="490"/>
                    </a:lnTo>
                    <a:lnTo>
                      <a:pt x="606" y="522"/>
                    </a:lnTo>
                    <a:lnTo>
                      <a:pt x="532" y="540"/>
                    </a:lnTo>
                    <a:lnTo>
                      <a:pt x="438" y="556"/>
                    </a:lnTo>
                    <a:lnTo>
                      <a:pt x="368" y="552"/>
                    </a:lnTo>
                    <a:lnTo>
                      <a:pt x="260" y="544"/>
                    </a:lnTo>
                    <a:lnTo>
                      <a:pt x="146" y="530"/>
                    </a:lnTo>
                    <a:lnTo>
                      <a:pt x="102" y="526"/>
                    </a:lnTo>
                    <a:lnTo>
                      <a:pt x="50" y="504"/>
                    </a:lnTo>
                    <a:lnTo>
                      <a:pt x="0" y="496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3582" name="Line 8"/>
              <p:cNvSpPr>
                <a:spLocks noChangeShapeType="1"/>
              </p:cNvSpPr>
              <p:nvPr/>
            </p:nvSpPr>
            <p:spPr bwMode="auto">
              <a:xfrm flipH="1">
                <a:off x="696" y="1654"/>
                <a:ext cx="270" cy="27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3583" name="Line 9"/>
              <p:cNvSpPr>
                <a:spLocks noChangeShapeType="1"/>
              </p:cNvSpPr>
              <p:nvPr/>
            </p:nvSpPr>
            <p:spPr bwMode="auto">
              <a:xfrm flipH="1">
                <a:off x="504" y="1386"/>
                <a:ext cx="530" cy="54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3584" name="Line 10"/>
              <p:cNvSpPr>
                <a:spLocks noChangeShapeType="1"/>
              </p:cNvSpPr>
              <p:nvPr/>
            </p:nvSpPr>
            <p:spPr bwMode="auto">
              <a:xfrm flipH="1">
                <a:off x="338" y="1382"/>
                <a:ext cx="528" cy="53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3585" name="Line 11"/>
              <p:cNvSpPr>
                <a:spLocks noChangeShapeType="1"/>
              </p:cNvSpPr>
              <p:nvPr/>
            </p:nvSpPr>
            <p:spPr bwMode="auto">
              <a:xfrm flipH="1">
                <a:off x="228" y="1386"/>
                <a:ext cx="464" cy="46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3586" name="Line 12"/>
              <p:cNvSpPr>
                <a:spLocks noChangeShapeType="1"/>
              </p:cNvSpPr>
              <p:nvPr/>
            </p:nvSpPr>
            <p:spPr bwMode="auto">
              <a:xfrm flipH="1">
                <a:off x="270" y="1384"/>
                <a:ext cx="270" cy="27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3587" name="Line 13"/>
              <p:cNvSpPr>
                <a:spLocks noChangeShapeType="1"/>
              </p:cNvSpPr>
              <p:nvPr/>
            </p:nvSpPr>
            <p:spPr bwMode="auto">
              <a:xfrm flipH="1">
                <a:off x="176" y="1378"/>
                <a:ext cx="242" cy="2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3588" name="Freeform 14"/>
              <p:cNvSpPr>
                <a:spLocks/>
              </p:cNvSpPr>
              <p:nvPr/>
            </p:nvSpPr>
            <p:spPr bwMode="auto">
              <a:xfrm>
                <a:off x="906" y="1378"/>
                <a:ext cx="992" cy="558"/>
              </a:xfrm>
              <a:custGeom>
                <a:avLst/>
                <a:gdLst>
                  <a:gd name="T0" fmla="*/ 0 w 992"/>
                  <a:gd name="T1" fmla="*/ 486 h 558"/>
                  <a:gd name="T2" fmla="*/ 18 w 992"/>
                  <a:gd name="T3" fmla="*/ 490 h 558"/>
                  <a:gd name="T4" fmla="*/ 28 w 992"/>
                  <a:gd name="T5" fmla="*/ 494 h 558"/>
                  <a:gd name="T6" fmla="*/ 68 w 992"/>
                  <a:gd name="T7" fmla="*/ 506 h 558"/>
                  <a:gd name="T8" fmla="*/ 136 w 992"/>
                  <a:gd name="T9" fmla="*/ 526 h 558"/>
                  <a:gd name="T10" fmla="*/ 202 w 992"/>
                  <a:gd name="T11" fmla="*/ 544 h 558"/>
                  <a:gd name="T12" fmla="*/ 282 w 992"/>
                  <a:gd name="T13" fmla="*/ 554 h 558"/>
                  <a:gd name="T14" fmla="*/ 360 w 992"/>
                  <a:gd name="T15" fmla="*/ 552 h 558"/>
                  <a:gd name="T16" fmla="*/ 506 w 992"/>
                  <a:gd name="T17" fmla="*/ 546 h 558"/>
                  <a:gd name="T18" fmla="*/ 660 w 992"/>
                  <a:gd name="T19" fmla="*/ 546 h 558"/>
                  <a:gd name="T20" fmla="*/ 772 w 992"/>
                  <a:gd name="T21" fmla="*/ 558 h 558"/>
                  <a:gd name="T22" fmla="*/ 862 w 992"/>
                  <a:gd name="T23" fmla="*/ 554 h 558"/>
                  <a:gd name="T24" fmla="*/ 938 w 992"/>
                  <a:gd name="T25" fmla="*/ 540 h 558"/>
                  <a:gd name="T26" fmla="*/ 962 w 992"/>
                  <a:gd name="T27" fmla="*/ 510 h 558"/>
                  <a:gd name="T28" fmla="*/ 988 w 992"/>
                  <a:gd name="T29" fmla="*/ 454 h 558"/>
                  <a:gd name="T30" fmla="*/ 992 w 992"/>
                  <a:gd name="T31" fmla="*/ 384 h 558"/>
                  <a:gd name="T32" fmla="*/ 970 w 992"/>
                  <a:gd name="T33" fmla="*/ 286 h 558"/>
                  <a:gd name="T34" fmla="*/ 972 w 992"/>
                  <a:gd name="T35" fmla="*/ 232 h 558"/>
                  <a:gd name="T36" fmla="*/ 950 w 992"/>
                  <a:gd name="T37" fmla="*/ 180 h 558"/>
                  <a:gd name="T38" fmla="*/ 934 w 992"/>
                  <a:gd name="T39" fmla="*/ 108 h 558"/>
                  <a:gd name="T40" fmla="*/ 916 w 992"/>
                  <a:gd name="T41" fmla="*/ 46 h 558"/>
                  <a:gd name="T42" fmla="*/ 910 w 992"/>
                  <a:gd name="T43" fmla="*/ 0 h 55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992"/>
                  <a:gd name="T67" fmla="*/ 0 h 558"/>
                  <a:gd name="T68" fmla="*/ 992 w 992"/>
                  <a:gd name="T69" fmla="*/ 558 h 55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992" h="558">
                    <a:moveTo>
                      <a:pt x="0" y="486"/>
                    </a:moveTo>
                    <a:cubicBezTo>
                      <a:pt x="6" y="487"/>
                      <a:pt x="12" y="488"/>
                      <a:pt x="18" y="490"/>
                    </a:cubicBezTo>
                    <a:cubicBezTo>
                      <a:pt x="21" y="491"/>
                      <a:pt x="28" y="494"/>
                      <a:pt x="28" y="494"/>
                    </a:cubicBezTo>
                    <a:lnTo>
                      <a:pt x="68" y="506"/>
                    </a:lnTo>
                    <a:lnTo>
                      <a:pt x="136" y="526"/>
                    </a:lnTo>
                    <a:lnTo>
                      <a:pt x="202" y="544"/>
                    </a:lnTo>
                    <a:lnTo>
                      <a:pt x="282" y="554"/>
                    </a:lnTo>
                    <a:lnTo>
                      <a:pt x="360" y="552"/>
                    </a:lnTo>
                    <a:lnTo>
                      <a:pt x="506" y="546"/>
                    </a:lnTo>
                    <a:lnTo>
                      <a:pt x="660" y="546"/>
                    </a:lnTo>
                    <a:lnTo>
                      <a:pt x="772" y="558"/>
                    </a:lnTo>
                    <a:lnTo>
                      <a:pt x="862" y="554"/>
                    </a:lnTo>
                    <a:lnTo>
                      <a:pt x="938" y="540"/>
                    </a:lnTo>
                    <a:lnTo>
                      <a:pt x="962" y="510"/>
                    </a:lnTo>
                    <a:lnTo>
                      <a:pt x="988" y="454"/>
                    </a:lnTo>
                    <a:lnTo>
                      <a:pt x="992" y="384"/>
                    </a:lnTo>
                    <a:lnTo>
                      <a:pt x="970" y="286"/>
                    </a:lnTo>
                    <a:lnTo>
                      <a:pt x="972" y="232"/>
                    </a:lnTo>
                    <a:lnTo>
                      <a:pt x="950" y="180"/>
                    </a:lnTo>
                    <a:lnTo>
                      <a:pt x="934" y="108"/>
                    </a:lnTo>
                    <a:lnTo>
                      <a:pt x="916" y="46"/>
                    </a:lnTo>
                    <a:lnTo>
                      <a:pt x="910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3589" name="Line 15"/>
              <p:cNvSpPr>
                <a:spLocks noChangeShapeType="1"/>
              </p:cNvSpPr>
              <p:nvPr/>
            </p:nvSpPr>
            <p:spPr bwMode="auto">
              <a:xfrm>
                <a:off x="976" y="1690"/>
                <a:ext cx="68" cy="21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3590" name="Line 16"/>
              <p:cNvSpPr>
                <a:spLocks noChangeShapeType="1"/>
              </p:cNvSpPr>
              <p:nvPr/>
            </p:nvSpPr>
            <p:spPr bwMode="auto">
              <a:xfrm>
                <a:off x="1014" y="1452"/>
                <a:ext cx="160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3591" name="Line 17"/>
              <p:cNvSpPr>
                <a:spLocks noChangeShapeType="1"/>
              </p:cNvSpPr>
              <p:nvPr/>
            </p:nvSpPr>
            <p:spPr bwMode="auto">
              <a:xfrm>
                <a:off x="1116" y="1378"/>
                <a:ext cx="176" cy="5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3592" name="Line 18"/>
              <p:cNvSpPr>
                <a:spLocks noChangeShapeType="1"/>
              </p:cNvSpPr>
              <p:nvPr/>
            </p:nvSpPr>
            <p:spPr bwMode="auto">
              <a:xfrm>
                <a:off x="1238" y="1380"/>
                <a:ext cx="172" cy="5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3593" name="Line 19"/>
              <p:cNvSpPr>
                <a:spLocks noChangeShapeType="1"/>
              </p:cNvSpPr>
              <p:nvPr/>
            </p:nvSpPr>
            <p:spPr bwMode="auto">
              <a:xfrm>
                <a:off x="1358" y="1380"/>
                <a:ext cx="174" cy="5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3594" name="Line 20"/>
              <p:cNvSpPr>
                <a:spLocks noChangeShapeType="1"/>
              </p:cNvSpPr>
              <p:nvPr/>
            </p:nvSpPr>
            <p:spPr bwMode="auto">
              <a:xfrm>
                <a:off x="1486" y="1378"/>
                <a:ext cx="186" cy="55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3595" name="Line 21"/>
              <p:cNvSpPr>
                <a:spLocks noChangeShapeType="1"/>
              </p:cNvSpPr>
              <p:nvPr/>
            </p:nvSpPr>
            <p:spPr bwMode="auto">
              <a:xfrm>
                <a:off x="1632" y="1380"/>
                <a:ext cx="178" cy="54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3596" name="Line 22"/>
              <p:cNvSpPr>
                <a:spLocks noChangeShapeType="1"/>
              </p:cNvSpPr>
              <p:nvPr/>
            </p:nvSpPr>
            <p:spPr bwMode="auto">
              <a:xfrm>
                <a:off x="1762" y="1380"/>
                <a:ext cx="132" cy="38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3597" name="Freeform 23"/>
              <p:cNvSpPr>
                <a:spLocks/>
              </p:cNvSpPr>
              <p:nvPr/>
            </p:nvSpPr>
            <p:spPr bwMode="auto">
              <a:xfrm>
                <a:off x="1860" y="1380"/>
                <a:ext cx="722" cy="580"/>
              </a:xfrm>
              <a:custGeom>
                <a:avLst/>
                <a:gdLst>
                  <a:gd name="T0" fmla="*/ 0 w 722"/>
                  <a:gd name="T1" fmla="*/ 524 h 580"/>
                  <a:gd name="T2" fmla="*/ 58 w 722"/>
                  <a:gd name="T3" fmla="*/ 568 h 580"/>
                  <a:gd name="T4" fmla="*/ 110 w 722"/>
                  <a:gd name="T5" fmla="*/ 574 h 580"/>
                  <a:gd name="T6" fmla="*/ 160 w 722"/>
                  <a:gd name="T7" fmla="*/ 572 h 580"/>
                  <a:gd name="T8" fmla="*/ 238 w 722"/>
                  <a:gd name="T9" fmla="*/ 572 h 580"/>
                  <a:gd name="T10" fmla="*/ 366 w 722"/>
                  <a:gd name="T11" fmla="*/ 570 h 580"/>
                  <a:gd name="T12" fmla="*/ 432 w 722"/>
                  <a:gd name="T13" fmla="*/ 580 h 580"/>
                  <a:gd name="T14" fmla="*/ 514 w 722"/>
                  <a:gd name="T15" fmla="*/ 580 h 580"/>
                  <a:gd name="T16" fmla="*/ 554 w 722"/>
                  <a:gd name="T17" fmla="*/ 564 h 580"/>
                  <a:gd name="T18" fmla="*/ 614 w 722"/>
                  <a:gd name="T19" fmla="*/ 544 h 580"/>
                  <a:gd name="T20" fmla="*/ 640 w 722"/>
                  <a:gd name="T21" fmla="*/ 522 h 580"/>
                  <a:gd name="T22" fmla="*/ 660 w 722"/>
                  <a:gd name="T23" fmla="*/ 450 h 580"/>
                  <a:gd name="T24" fmla="*/ 682 w 722"/>
                  <a:gd name="T25" fmla="*/ 306 h 580"/>
                  <a:gd name="T26" fmla="*/ 688 w 722"/>
                  <a:gd name="T27" fmla="*/ 222 h 580"/>
                  <a:gd name="T28" fmla="*/ 706 w 722"/>
                  <a:gd name="T29" fmla="*/ 160 h 580"/>
                  <a:gd name="T30" fmla="*/ 704 w 722"/>
                  <a:gd name="T31" fmla="*/ 98 h 580"/>
                  <a:gd name="T32" fmla="*/ 720 w 722"/>
                  <a:gd name="T33" fmla="*/ 24 h 580"/>
                  <a:gd name="T34" fmla="*/ 722 w 722"/>
                  <a:gd name="T35" fmla="*/ 0 h 58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722"/>
                  <a:gd name="T55" fmla="*/ 0 h 580"/>
                  <a:gd name="T56" fmla="*/ 722 w 722"/>
                  <a:gd name="T57" fmla="*/ 580 h 58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722" h="580">
                    <a:moveTo>
                      <a:pt x="0" y="524"/>
                    </a:moveTo>
                    <a:lnTo>
                      <a:pt x="58" y="568"/>
                    </a:lnTo>
                    <a:lnTo>
                      <a:pt x="110" y="574"/>
                    </a:lnTo>
                    <a:lnTo>
                      <a:pt x="160" y="572"/>
                    </a:lnTo>
                    <a:lnTo>
                      <a:pt x="238" y="572"/>
                    </a:lnTo>
                    <a:lnTo>
                      <a:pt x="366" y="570"/>
                    </a:lnTo>
                    <a:lnTo>
                      <a:pt x="432" y="580"/>
                    </a:lnTo>
                    <a:lnTo>
                      <a:pt x="514" y="580"/>
                    </a:lnTo>
                    <a:lnTo>
                      <a:pt x="554" y="564"/>
                    </a:lnTo>
                    <a:lnTo>
                      <a:pt x="614" y="544"/>
                    </a:lnTo>
                    <a:lnTo>
                      <a:pt x="640" y="522"/>
                    </a:lnTo>
                    <a:lnTo>
                      <a:pt x="660" y="450"/>
                    </a:lnTo>
                    <a:lnTo>
                      <a:pt x="682" y="306"/>
                    </a:lnTo>
                    <a:lnTo>
                      <a:pt x="688" y="222"/>
                    </a:lnTo>
                    <a:lnTo>
                      <a:pt x="706" y="160"/>
                    </a:lnTo>
                    <a:lnTo>
                      <a:pt x="704" y="98"/>
                    </a:lnTo>
                    <a:lnTo>
                      <a:pt x="720" y="24"/>
                    </a:lnTo>
                    <a:lnTo>
                      <a:pt x="722" y="0"/>
                    </a:lnTo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3598" name="Line 24"/>
              <p:cNvSpPr>
                <a:spLocks noChangeShapeType="1"/>
              </p:cNvSpPr>
              <p:nvPr/>
            </p:nvSpPr>
            <p:spPr bwMode="auto">
              <a:xfrm flipH="1">
                <a:off x="1856" y="1378"/>
                <a:ext cx="82" cy="18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3599" name="Line 25"/>
              <p:cNvSpPr>
                <a:spLocks noChangeShapeType="1"/>
              </p:cNvSpPr>
              <p:nvPr/>
            </p:nvSpPr>
            <p:spPr bwMode="auto">
              <a:xfrm flipH="1">
                <a:off x="1896" y="1380"/>
                <a:ext cx="156" cy="36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3600" name="Line 26"/>
              <p:cNvSpPr>
                <a:spLocks noChangeShapeType="1"/>
              </p:cNvSpPr>
              <p:nvPr/>
            </p:nvSpPr>
            <p:spPr bwMode="auto">
              <a:xfrm flipH="1">
                <a:off x="1944" y="1378"/>
                <a:ext cx="260" cy="57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3601" name="Line 27"/>
              <p:cNvSpPr>
                <a:spLocks noChangeShapeType="1"/>
              </p:cNvSpPr>
              <p:nvPr/>
            </p:nvSpPr>
            <p:spPr bwMode="auto">
              <a:xfrm flipH="1">
                <a:off x="2096" y="1382"/>
                <a:ext cx="254" cy="57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3602" name="Line 28"/>
              <p:cNvSpPr>
                <a:spLocks noChangeShapeType="1"/>
              </p:cNvSpPr>
              <p:nvPr/>
            </p:nvSpPr>
            <p:spPr bwMode="auto">
              <a:xfrm flipH="1">
                <a:off x="2240" y="1378"/>
                <a:ext cx="266" cy="57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3603" name="Line 29"/>
              <p:cNvSpPr>
                <a:spLocks noChangeShapeType="1"/>
              </p:cNvSpPr>
              <p:nvPr/>
            </p:nvSpPr>
            <p:spPr bwMode="auto">
              <a:xfrm flipH="1">
                <a:off x="2374" y="1576"/>
                <a:ext cx="180" cy="38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dirty="0"/>
              </a:p>
            </p:txBody>
          </p:sp>
        </p:grpSp>
        <p:grpSp>
          <p:nvGrpSpPr>
            <p:cNvPr id="23569" name="Group 30"/>
            <p:cNvGrpSpPr>
              <a:grpSpLocks/>
            </p:cNvGrpSpPr>
            <p:nvPr/>
          </p:nvGrpSpPr>
          <p:grpSpPr bwMode="auto">
            <a:xfrm>
              <a:off x="265" y="913"/>
              <a:ext cx="2198" cy="297"/>
              <a:chOff x="290" y="1526"/>
              <a:chExt cx="2198" cy="297"/>
            </a:xfrm>
          </p:grpSpPr>
          <p:sp>
            <p:nvSpPr>
              <p:cNvPr id="23577" name="Text Box 31"/>
              <p:cNvSpPr txBox="1">
                <a:spLocks noChangeArrowheads="1"/>
              </p:cNvSpPr>
              <p:nvPr/>
            </p:nvSpPr>
            <p:spPr bwMode="auto">
              <a:xfrm>
                <a:off x="1128" y="1526"/>
                <a:ext cx="568" cy="29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0066FF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Grain</a:t>
                </a:r>
              </a:p>
              <a:p>
                <a:pPr algn="ctr" eaLnBrk="1" hangingPunct="1">
                  <a:lnSpc>
                    <a:spcPct val="7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fr-FR" altLang="fr-FR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578" name="Text Box 32"/>
              <p:cNvSpPr txBox="1">
                <a:spLocks noChangeArrowheads="1"/>
              </p:cNvSpPr>
              <p:nvPr/>
            </p:nvSpPr>
            <p:spPr bwMode="auto">
              <a:xfrm>
                <a:off x="290" y="1526"/>
                <a:ext cx="568" cy="29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0066FF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Grain</a:t>
                </a:r>
              </a:p>
              <a:p>
                <a:pPr algn="ctr" eaLnBrk="1" hangingPunct="1">
                  <a:lnSpc>
                    <a:spcPct val="7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fr-FR" altLang="fr-FR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579" name="Text Box 33"/>
              <p:cNvSpPr txBox="1">
                <a:spLocks noChangeArrowheads="1"/>
              </p:cNvSpPr>
              <p:nvPr/>
            </p:nvSpPr>
            <p:spPr bwMode="auto">
              <a:xfrm>
                <a:off x="1920" y="1526"/>
                <a:ext cx="568" cy="297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0066FF"/>
                </a:solidFill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8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Grain</a:t>
                </a:r>
              </a:p>
              <a:p>
                <a:pPr algn="ctr" eaLnBrk="1" hangingPunct="1">
                  <a:lnSpc>
                    <a:spcPct val="7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fr-FR" altLang="fr-FR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3570" name="Group 37"/>
            <p:cNvGrpSpPr>
              <a:grpSpLocks/>
            </p:cNvGrpSpPr>
            <p:nvPr/>
          </p:nvGrpSpPr>
          <p:grpSpPr bwMode="auto">
            <a:xfrm>
              <a:off x="-232" y="212"/>
              <a:ext cx="2547" cy="557"/>
              <a:chOff x="-207" y="825"/>
              <a:chExt cx="2547" cy="557"/>
            </a:xfrm>
          </p:grpSpPr>
          <p:sp>
            <p:nvSpPr>
              <p:cNvPr id="23571" name="Line 38"/>
              <p:cNvSpPr>
                <a:spLocks noChangeShapeType="1"/>
              </p:cNvSpPr>
              <p:nvPr/>
            </p:nvSpPr>
            <p:spPr bwMode="auto">
              <a:xfrm>
                <a:off x="-207" y="1171"/>
                <a:ext cx="901" cy="207"/>
              </a:xfrm>
              <a:prstGeom prst="line">
                <a:avLst/>
              </a:prstGeom>
              <a:noFill/>
              <a:ln w="19050">
                <a:solidFill>
                  <a:srgbClr val="66FF33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3572" name="Line 39"/>
              <p:cNvSpPr>
                <a:spLocks noChangeShapeType="1"/>
              </p:cNvSpPr>
              <p:nvPr/>
            </p:nvSpPr>
            <p:spPr bwMode="auto">
              <a:xfrm>
                <a:off x="745" y="1162"/>
                <a:ext cx="883" cy="218"/>
              </a:xfrm>
              <a:prstGeom prst="line">
                <a:avLst/>
              </a:prstGeom>
              <a:noFill/>
              <a:ln w="19050">
                <a:solidFill>
                  <a:srgbClr val="66FF33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3573" name="Line 40"/>
              <p:cNvSpPr>
                <a:spLocks noChangeShapeType="1"/>
              </p:cNvSpPr>
              <p:nvPr/>
            </p:nvSpPr>
            <p:spPr bwMode="auto">
              <a:xfrm>
                <a:off x="1547" y="1149"/>
                <a:ext cx="793" cy="233"/>
              </a:xfrm>
              <a:prstGeom prst="line">
                <a:avLst/>
              </a:prstGeom>
              <a:noFill/>
              <a:ln w="19050">
                <a:solidFill>
                  <a:srgbClr val="66FF33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3574" name="Text Box 41"/>
              <p:cNvSpPr txBox="1">
                <a:spLocks noChangeArrowheads="1"/>
              </p:cNvSpPr>
              <p:nvPr/>
            </p:nvSpPr>
            <p:spPr bwMode="auto">
              <a:xfrm>
                <a:off x="-21" y="883"/>
                <a:ext cx="365" cy="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800" b="1" dirty="0" smtClean="0">
                    <a:solidFill>
                      <a:srgbClr val="66FF33"/>
                    </a:solidFill>
                    <a:latin typeface="Times New Roman" panose="02020603050405020304" pitchFamily="18" charset="0"/>
                  </a:rPr>
                  <a:t>e</a:t>
                </a:r>
                <a:r>
                  <a:rPr lang="fr-FR" altLang="fr-FR" sz="1800" b="1" baseline="30000" dirty="0" smtClean="0">
                    <a:solidFill>
                      <a:srgbClr val="66FF33"/>
                    </a:solidFill>
                    <a:latin typeface="Times New Roman" panose="02020603050405020304" pitchFamily="18" charset="0"/>
                  </a:rPr>
                  <a:t>-</a:t>
                </a:r>
                <a:endParaRPr lang="fr-FR" altLang="fr-FR" sz="1800" b="1" baseline="30000" dirty="0">
                  <a:solidFill>
                    <a:srgbClr val="66FF33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75" name="Text Box 42"/>
              <p:cNvSpPr txBox="1">
                <a:spLocks noChangeArrowheads="1"/>
              </p:cNvSpPr>
              <p:nvPr/>
            </p:nvSpPr>
            <p:spPr bwMode="auto">
              <a:xfrm>
                <a:off x="982" y="867"/>
                <a:ext cx="365" cy="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800" b="1" dirty="0" smtClean="0">
                    <a:solidFill>
                      <a:srgbClr val="66FF33"/>
                    </a:solidFill>
                    <a:latin typeface="Times New Roman" panose="02020603050405020304" pitchFamily="18" charset="0"/>
                  </a:rPr>
                  <a:t>e</a:t>
                </a:r>
                <a:r>
                  <a:rPr lang="fr-FR" altLang="fr-FR" sz="1800" b="1" baseline="30000" dirty="0" smtClean="0">
                    <a:solidFill>
                      <a:srgbClr val="66FF33"/>
                    </a:solidFill>
                    <a:latin typeface="Times New Roman" panose="02020603050405020304" pitchFamily="18" charset="0"/>
                  </a:rPr>
                  <a:t>-</a:t>
                </a:r>
                <a:endParaRPr lang="fr-FR" altLang="fr-FR" sz="1800" b="1" baseline="30000" dirty="0">
                  <a:solidFill>
                    <a:srgbClr val="66FF33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3576" name="Text Box 43"/>
              <p:cNvSpPr txBox="1">
                <a:spLocks noChangeArrowheads="1"/>
              </p:cNvSpPr>
              <p:nvPr/>
            </p:nvSpPr>
            <p:spPr bwMode="auto">
              <a:xfrm>
                <a:off x="1663" y="825"/>
                <a:ext cx="365" cy="2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fr-FR" altLang="fr-FR" sz="1800" b="1" dirty="0" smtClean="0">
                    <a:solidFill>
                      <a:srgbClr val="66FF33"/>
                    </a:solidFill>
                    <a:latin typeface="Times New Roman" panose="02020603050405020304" pitchFamily="18" charset="0"/>
                  </a:rPr>
                  <a:t>e</a:t>
                </a:r>
                <a:r>
                  <a:rPr lang="fr-FR" altLang="fr-FR" sz="1800" b="1" baseline="30000" dirty="0" smtClean="0">
                    <a:solidFill>
                      <a:srgbClr val="66FF33"/>
                    </a:solidFill>
                    <a:latin typeface="Times New Roman" panose="02020603050405020304" pitchFamily="18" charset="0"/>
                  </a:rPr>
                  <a:t>-</a:t>
                </a:r>
                <a:endParaRPr lang="fr-FR" altLang="fr-FR" sz="1800" b="1" baseline="30000" dirty="0">
                  <a:solidFill>
                    <a:srgbClr val="66FF33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pic>
        <p:nvPicPr>
          <p:cNvPr id="47" name="Picture 4" descr="C:\Users\moi\Desktop\supra-dec2012\FSD-70°corrected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554" y="730250"/>
            <a:ext cx="1613910" cy="160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5" descr="C:\Users\moi\Desktop\supra-dec2012\SE-70-02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447" y="771525"/>
            <a:ext cx="2093537" cy="157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 descr="C:\Users\moi\Desktop\supra-dec2012\ASB-70-01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235" y="771526"/>
            <a:ext cx="2093537" cy="1570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5" name="Rectangle 2"/>
          <p:cNvSpPr txBox="1">
            <a:spLocks noChangeArrowheads="1"/>
          </p:cNvSpPr>
          <p:nvPr/>
        </p:nvSpPr>
        <p:spPr bwMode="auto">
          <a:xfrm>
            <a:off x="179388" y="44450"/>
            <a:ext cx="8828087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fr-FR" altLang="fr-FR" sz="3200" dirty="0" smtClean="0">
                <a:solidFill>
                  <a:schemeClr val="accent1"/>
                </a:solidFill>
                <a:latin typeface="Times New Roman" panose="02020603050405020304" pitchFamily="18" charset="0"/>
              </a:rPr>
              <a:t>Imagerie des électrons rétrodiffusés </a:t>
            </a:r>
            <a:endParaRPr lang="fr-FR" altLang="fr-FR" sz="3200" b="1" dirty="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" name="Rectangle 15"/>
          <p:cNvSpPr>
            <a:spLocks noChangeArrowheads="1"/>
          </p:cNvSpPr>
          <p:nvPr/>
        </p:nvSpPr>
        <p:spPr bwMode="auto">
          <a:xfrm>
            <a:off x="3059832" y="2374474"/>
            <a:ext cx="5947643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SE          	       BSE                             FSD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 </a:t>
            </a:r>
            <a:r>
              <a:rPr lang="fr-FR" altLang="fr-FR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Alloy</a:t>
            </a:r>
            <a:r>
              <a:rPr lang="fr-FR" alt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(70° tilt)</a:t>
            </a:r>
            <a:endParaRPr lang="fr-FR" altLang="fr-F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3" name="Groupe 10"/>
          <p:cNvGrpSpPr>
            <a:grpSpLocks/>
          </p:cNvGrpSpPr>
          <p:nvPr/>
        </p:nvGrpSpPr>
        <p:grpSpPr bwMode="auto">
          <a:xfrm>
            <a:off x="515812" y="3523186"/>
            <a:ext cx="1967956" cy="1797004"/>
            <a:chOff x="3035067" y="1611216"/>
            <a:chExt cx="3139180" cy="3139180"/>
          </a:xfrm>
        </p:grpSpPr>
        <p:pic>
          <p:nvPicPr>
            <p:cNvPr id="56" name="Imag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5067" y="1611216"/>
              <a:ext cx="3139180" cy="3139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Rectangle 56"/>
            <p:cNvSpPr/>
            <p:nvPr/>
          </p:nvSpPr>
          <p:spPr>
            <a:xfrm>
              <a:off x="3960783" y="1750947"/>
              <a:ext cx="1163895" cy="390611"/>
            </a:xfrm>
            <a:prstGeom prst="rect">
              <a:avLst/>
            </a:pr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772653" y="2351585"/>
              <a:ext cx="1571455" cy="1498927"/>
            </a:xfrm>
            <a:prstGeom prst="rect">
              <a:avLst/>
            </a:pr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000480" y="4093026"/>
              <a:ext cx="1162307" cy="392198"/>
            </a:xfrm>
            <a:prstGeom prst="rect">
              <a:avLst/>
            </a:pr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60" name="Rectangle 59"/>
            <p:cNvSpPr/>
            <p:nvPr/>
          </p:nvSpPr>
          <p:spPr>
            <a:xfrm rot="5400000">
              <a:off x="5167551" y="2916429"/>
              <a:ext cx="1162306" cy="390611"/>
            </a:xfrm>
            <a:prstGeom prst="rect">
              <a:avLst/>
            </a:pr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61" name="Rectangle 60"/>
            <p:cNvSpPr/>
            <p:nvPr/>
          </p:nvSpPr>
          <p:spPr>
            <a:xfrm rot="5400000">
              <a:off x="2817531" y="2933896"/>
              <a:ext cx="1163895" cy="392199"/>
            </a:xfrm>
            <a:prstGeom prst="rect">
              <a:avLst/>
            </a:pr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</p:grpSp>
      <p:pic>
        <p:nvPicPr>
          <p:cNvPr id="62" name="Image 5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340" y="3501008"/>
            <a:ext cx="5609325" cy="1459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Image 5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060" y="4008673"/>
            <a:ext cx="2160810" cy="169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6997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Text Box 2"/>
          <p:cNvSpPr txBox="1">
            <a:spLocks noChangeArrowheads="1"/>
          </p:cNvSpPr>
          <p:nvPr/>
        </p:nvSpPr>
        <p:spPr bwMode="auto">
          <a:xfrm>
            <a:off x="6127848" y="899430"/>
            <a:ext cx="2885728" cy="92331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29" tIns="45714" rIns="91429" bIns="45714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Symbol" pitchFamily="18" charset="2"/>
              <a:buChar char="l"/>
              <a:defRPr/>
            </a:pPr>
            <a:r>
              <a:rPr lang="fr-F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longueur d'onde,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 </a:t>
            </a:r>
            <a:r>
              <a:rPr lang="fr-F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distance inter-réticulaire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i="1" dirty="0" smtClean="0">
                <a:solidFill>
                  <a:schemeClr val="tx1"/>
                </a:solidFill>
                <a:latin typeface="Symbol" pitchFamily="18" charset="2"/>
                <a:cs typeface="Times New Roman" pitchFamily="18" charset="0"/>
              </a:rPr>
              <a:t>q</a:t>
            </a:r>
            <a:r>
              <a:rPr lang="fr-FR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angle de diffraction</a:t>
            </a:r>
            <a:endParaRPr lang="fr-FR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4" name="Rectangle 31"/>
          <p:cNvSpPr>
            <a:spLocks noGrp="1" noChangeArrowheads="1"/>
          </p:cNvSpPr>
          <p:nvPr>
            <p:ph type="title"/>
          </p:nvPr>
        </p:nvSpPr>
        <p:spPr>
          <a:xfrm>
            <a:off x="1259632" y="42180"/>
            <a:ext cx="6779096" cy="629243"/>
          </a:xfrm>
        </p:spPr>
        <p:txBody>
          <a:bodyPr/>
          <a:lstStyle/>
          <a:p>
            <a:pPr eaLnBrk="1" hangingPunct="1"/>
            <a:r>
              <a:rPr lang="fr-FR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Loi de Bragg et diffraction électronique</a:t>
            </a:r>
          </a:p>
        </p:txBody>
      </p:sp>
      <p:graphicFrame>
        <p:nvGraphicFramePr>
          <p:cNvPr id="25601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617776"/>
              </p:ext>
            </p:extLst>
          </p:nvPr>
        </p:nvGraphicFramePr>
        <p:xfrm>
          <a:off x="178298" y="728573"/>
          <a:ext cx="2371036" cy="1760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5" name="Image" r:id="rId4" imgW="5714286" imgH="4241270" progId="Photoshop.Image.6">
                  <p:embed/>
                </p:oleObj>
              </mc:Choice>
              <mc:Fallback>
                <p:oleObj name="Image" r:id="rId4" imgW="5714286" imgH="4241270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298" y="728573"/>
                        <a:ext cx="2371036" cy="17601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" name="Picture 28" descr="Docu000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195" y="2858988"/>
            <a:ext cx="3970338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" name="Picture 7" descr="round pattern reduced zwar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920" y="3497163"/>
            <a:ext cx="966788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" name="Text Box 2"/>
          <p:cNvSpPr txBox="1">
            <a:spLocks noChangeArrowheads="1"/>
          </p:cNvSpPr>
          <p:nvPr/>
        </p:nvSpPr>
        <p:spPr bwMode="auto">
          <a:xfrm>
            <a:off x="3166610" y="1085419"/>
            <a:ext cx="2810780" cy="52320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29" tIns="45714" rIns="91429" bIns="45714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 smtClean="0">
                <a:solidFill>
                  <a:srgbClr val="000099"/>
                </a:solidFill>
                <a:latin typeface="Times New Roman" pitchFamily="18" charset="0"/>
              </a:rPr>
              <a:t>2</a:t>
            </a:r>
            <a:r>
              <a:rPr lang="fr-FR" sz="2800" b="1" i="1" dirty="0" smtClean="0">
                <a:solidFill>
                  <a:srgbClr val="000099"/>
                </a:solidFill>
                <a:latin typeface="Times New Roman" pitchFamily="18" charset="0"/>
              </a:rPr>
              <a:t>d</a:t>
            </a:r>
            <a:r>
              <a:rPr lang="fr-FR" sz="2800" b="1" i="1" baseline="-25000" dirty="0" smtClean="0">
                <a:solidFill>
                  <a:srgbClr val="000099"/>
                </a:solidFill>
                <a:latin typeface="Times New Roman" pitchFamily="18" charset="0"/>
              </a:rPr>
              <a:t>hkl </a:t>
            </a:r>
            <a:r>
              <a:rPr lang="fr-FR" sz="2800" b="1" dirty="0" err="1" smtClean="0">
                <a:solidFill>
                  <a:srgbClr val="000099"/>
                </a:solidFill>
                <a:latin typeface="Times New Roman" pitchFamily="18" charset="0"/>
              </a:rPr>
              <a:t>sin</a:t>
            </a:r>
            <a:r>
              <a:rPr lang="fr-FR" sz="2800" b="1" i="1" dirty="0" err="1" smtClean="0">
                <a:solidFill>
                  <a:srgbClr val="000099"/>
                </a:solidFill>
                <a:latin typeface="Symbol" pitchFamily="18" charset="2"/>
              </a:rPr>
              <a:t>q</a:t>
            </a:r>
            <a:r>
              <a:rPr lang="fr-FR" sz="28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fr-FR" sz="2800" b="1" dirty="0" smtClean="0">
                <a:solidFill>
                  <a:srgbClr val="000099"/>
                </a:solidFill>
                <a:latin typeface="Times New Roman" pitchFamily="18" charset="0"/>
              </a:rPr>
              <a:t> = </a:t>
            </a:r>
            <a:r>
              <a:rPr lang="fr-FR" sz="2800" b="1" dirty="0" err="1">
                <a:solidFill>
                  <a:srgbClr val="000099"/>
                </a:solidFill>
              </a:rPr>
              <a:t>n</a:t>
            </a:r>
            <a:r>
              <a:rPr lang="fr-FR" sz="2800" b="1" dirty="0" err="1">
                <a:solidFill>
                  <a:srgbClr val="000099"/>
                </a:solidFill>
                <a:latin typeface="Symbol" pitchFamily="18" charset="2"/>
              </a:rPr>
              <a:t>l</a:t>
            </a:r>
            <a:r>
              <a:rPr lang="fr-FR" sz="2800" b="1" i="1" dirty="0" smtClean="0">
                <a:solidFill>
                  <a:srgbClr val="000099"/>
                </a:solidFill>
                <a:latin typeface="Symbol" pitchFamily="18" charset="2"/>
              </a:rPr>
              <a:t> </a:t>
            </a:r>
          </a:p>
        </p:txBody>
      </p:sp>
      <p:grpSp>
        <p:nvGrpSpPr>
          <p:cNvPr id="96" name="Group 2"/>
          <p:cNvGrpSpPr>
            <a:grpSpLocks/>
          </p:cNvGrpSpPr>
          <p:nvPr/>
        </p:nvGrpSpPr>
        <p:grpSpPr bwMode="auto">
          <a:xfrm>
            <a:off x="251520" y="3139694"/>
            <a:ext cx="4130874" cy="2809586"/>
            <a:chOff x="385" y="935"/>
            <a:chExt cx="4989" cy="1854"/>
          </a:xfrm>
        </p:grpSpPr>
        <p:graphicFrame>
          <p:nvGraphicFramePr>
            <p:cNvPr id="97" name="Object 2"/>
            <p:cNvGraphicFramePr>
              <a:graphicFrameLocks noChangeAspect="1"/>
            </p:cNvGraphicFramePr>
            <p:nvPr/>
          </p:nvGraphicFramePr>
          <p:xfrm>
            <a:off x="385" y="935"/>
            <a:ext cx="4989" cy="13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16" name="TurboCAD 図面" r:id="rId8" imgW="5696640" imgH="1523520" progId="">
                    <p:embed/>
                  </p:oleObj>
                </mc:Choice>
                <mc:Fallback>
                  <p:oleObj name="TurboCAD 図面" r:id="rId8" imgW="5696640" imgH="1523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5" y="935"/>
                          <a:ext cx="4989" cy="13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8" name="Text Box 5"/>
            <p:cNvSpPr txBox="1">
              <a:spLocks noChangeArrowheads="1"/>
            </p:cNvSpPr>
            <p:nvPr/>
          </p:nvSpPr>
          <p:spPr bwMode="auto">
            <a:xfrm>
              <a:off x="732" y="2322"/>
              <a:ext cx="3827" cy="467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lIns="91429" tIns="45714" rIns="91429" bIns="45714"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fr-FR" sz="2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Diffraction des électrons des 2 côtés des plans cristallins</a:t>
              </a:r>
              <a:endParaRPr lang="fr-FR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82570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itre 1"/>
          <p:cNvSpPr txBox="1">
            <a:spLocks/>
          </p:cNvSpPr>
          <p:nvPr/>
        </p:nvSpPr>
        <p:spPr bwMode="auto">
          <a:xfrm>
            <a:off x="899592" y="188913"/>
            <a:ext cx="7763396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fr-FR" altLang="fr-FR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Résolution spatiale</a:t>
            </a:r>
            <a:endParaRPr lang="fr-FR" altLang="fr-FR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36922" y="4977259"/>
            <a:ext cx="554355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tabLst>
                <a:tab pos="182563" algn="l"/>
              </a:tabLst>
              <a:defRPr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Profondeur d'émergence des électrons diffractés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182563" algn="l"/>
              </a:tabLst>
              <a:defRPr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fr-FR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nes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nm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tabLst>
                <a:tab pos="182563" algn="l"/>
              </a:tabLst>
              <a:defRPr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Dépend principalement de </a:t>
            </a:r>
            <a:r>
              <a:rPr lang="fr-FR" dirty="0" smtClean="0">
                <a:solidFill>
                  <a:srgbClr val="C10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et </a:t>
            </a:r>
            <a:r>
              <a:rPr lang="fr-FR" dirty="0" err="1" smtClean="0">
                <a:solidFill>
                  <a:srgbClr val="C10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fr-FR" baseline="-25000" dirty="0" err="1" smtClean="0">
                <a:solidFill>
                  <a:srgbClr val="C10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fr-FR" baseline="-25000" dirty="0" smtClean="0">
                <a:solidFill>
                  <a:srgbClr val="C102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fr-FR" baseline="-25000" dirty="0">
              <a:solidFill>
                <a:srgbClr val="C102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39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45"/>
          <a:stretch/>
        </p:blipFill>
        <p:spPr bwMode="auto">
          <a:xfrm>
            <a:off x="456904" y="777900"/>
            <a:ext cx="2818952" cy="38576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911" name="ZoneTexte 11"/>
          <p:cNvSpPr txBox="1">
            <a:spLocks noChangeArrowheads="1"/>
          </p:cNvSpPr>
          <p:nvPr/>
        </p:nvSpPr>
        <p:spPr bwMode="auto">
          <a:xfrm>
            <a:off x="325388" y="6121896"/>
            <a:ext cx="277772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900" dirty="0" smtClean="0">
                <a:latin typeface="Arial" panose="020B0604020202020204" pitchFamily="34" charset="0"/>
                <a:ea typeface="ヒラギノ角ゴ Pro W3" pitchFamily="20" charset="-128"/>
              </a:rPr>
              <a:t>S. </a:t>
            </a:r>
            <a:r>
              <a:rPr lang="fr-FR" altLang="fr-FR" sz="900" dirty="0" err="1" smtClean="0">
                <a:latin typeface="Arial" panose="020B0604020202020204" pitchFamily="34" charset="0"/>
                <a:ea typeface="ヒラギノ角ゴ Pro W3" pitchFamily="20" charset="-128"/>
              </a:rPr>
              <a:t>Zaefferer</a:t>
            </a:r>
            <a:r>
              <a:rPr lang="fr-FR" altLang="fr-FR" sz="900" dirty="0" smtClean="0">
                <a:latin typeface="Arial" panose="020B0604020202020204" pitchFamily="34" charset="0"/>
                <a:ea typeface="ヒラギノ角ゴ Pro W3" pitchFamily="20" charset="-128"/>
              </a:rPr>
              <a:t>, </a:t>
            </a:r>
            <a:r>
              <a:rPr lang="fr-FR" altLang="fr-FR" sz="900" dirty="0" err="1" smtClean="0">
                <a:latin typeface="Arial" panose="020B0604020202020204" pitchFamily="34" charset="0"/>
                <a:ea typeface="ヒラギノ角ゴ Pro W3" pitchFamily="20" charset="-128"/>
              </a:rPr>
              <a:t>Ultramicroscopy</a:t>
            </a:r>
            <a:r>
              <a:rPr lang="fr-FR" altLang="fr-FR" sz="900" dirty="0" smtClean="0">
                <a:latin typeface="Arial" panose="020B0604020202020204" pitchFamily="34" charset="0"/>
                <a:ea typeface="ヒラギノ角ゴ Pro W3" pitchFamily="20" charset="-128"/>
              </a:rPr>
              <a:t> 107 (2007) 254</a:t>
            </a:r>
            <a:endParaRPr lang="fr-FR" altLang="fr-FR" sz="900" dirty="0">
              <a:latin typeface="Arial" panose="020B0604020202020204" pitchFamily="34" charset="0"/>
              <a:ea typeface="ヒラギノ角ゴ Pro W3" pitchFamily="20" charset="-128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788" y="273487"/>
            <a:ext cx="3382740" cy="391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9"/>
          <p:cNvSpPr txBox="1">
            <a:spLocks noChangeArrowheads="1"/>
          </p:cNvSpPr>
          <p:nvPr/>
        </p:nvSpPr>
        <p:spPr bwMode="auto">
          <a:xfrm>
            <a:off x="1649836" y="4265132"/>
            <a:ext cx="16674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ヒラギノ角ゴ Pro W3" pitchFamily="20" charset="-128"/>
                <a:cs typeface="Times New Roman" panose="02020603050405020304" pitchFamily="18" charset="0"/>
              </a:rPr>
              <a:t>1/cos 70°= 2.9</a:t>
            </a:r>
            <a:endParaRPr lang="fr-FR" altLang="fr-FR" sz="1800" dirty="0">
              <a:solidFill>
                <a:srgbClr val="000000"/>
              </a:solidFill>
              <a:latin typeface="Times New Roman" panose="02020603050405020304" pitchFamily="18" charset="0"/>
              <a:ea typeface="ヒラギノ角ゴ Pro W3" pitchFamily="20" charset="-128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44408" y="4298975"/>
            <a:ext cx="666750" cy="9525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8244408" y="5251475"/>
            <a:ext cx="666750" cy="9525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cxnSp>
        <p:nvCxnSpPr>
          <p:cNvPr id="14" name="Connecteur droit 13"/>
          <p:cNvCxnSpPr/>
          <p:nvPr/>
        </p:nvCxnSpPr>
        <p:spPr>
          <a:xfrm>
            <a:off x="8314258" y="3489350"/>
            <a:ext cx="28575" cy="1371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/>
          <p:cNvSpPr/>
          <p:nvPr/>
        </p:nvSpPr>
        <p:spPr>
          <a:xfrm>
            <a:off x="8476183" y="4883175"/>
            <a:ext cx="200025" cy="684212"/>
          </a:xfrm>
          <a:prstGeom prst="ellipse">
            <a:avLst/>
          </a:prstGeom>
          <a:solidFill>
            <a:schemeClr val="bg1">
              <a:lumMod val="85000"/>
              <a:alpha val="39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grpSp>
        <p:nvGrpSpPr>
          <p:cNvPr id="16" name="Groupe 15"/>
          <p:cNvGrpSpPr>
            <a:grpSpLocks/>
          </p:cNvGrpSpPr>
          <p:nvPr/>
        </p:nvGrpSpPr>
        <p:grpSpPr bwMode="auto">
          <a:xfrm rot="5400000">
            <a:off x="6343253" y="4918100"/>
            <a:ext cx="666750" cy="1905000"/>
            <a:chOff x="457200" y="2438400"/>
            <a:chExt cx="666750" cy="1905000"/>
          </a:xfrm>
        </p:grpSpPr>
        <p:sp>
          <p:nvSpPr>
            <p:cNvPr id="17" name="Rectangle 16"/>
            <p:cNvSpPr/>
            <p:nvPr/>
          </p:nvSpPr>
          <p:spPr>
            <a:xfrm>
              <a:off x="457200" y="2438400"/>
              <a:ext cx="666750" cy="9525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57200" y="3390900"/>
              <a:ext cx="666750" cy="9525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</p:grpSp>
      <p:cxnSp>
        <p:nvCxnSpPr>
          <p:cNvPr id="19" name="Connecteur droit 18"/>
          <p:cNvCxnSpPr/>
          <p:nvPr/>
        </p:nvCxnSpPr>
        <p:spPr>
          <a:xfrm>
            <a:off x="6455965" y="4162450"/>
            <a:ext cx="28575" cy="13716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/>
          <p:cNvSpPr/>
          <p:nvPr/>
        </p:nvSpPr>
        <p:spPr>
          <a:xfrm>
            <a:off x="6590903" y="5551512"/>
            <a:ext cx="200025" cy="685800"/>
          </a:xfrm>
          <a:prstGeom prst="ellipse">
            <a:avLst/>
          </a:prstGeom>
          <a:solidFill>
            <a:schemeClr val="bg1">
              <a:lumMod val="85000"/>
              <a:alpha val="39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21" name="Ellipse 20"/>
          <p:cNvSpPr/>
          <p:nvPr/>
        </p:nvSpPr>
        <p:spPr>
          <a:xfrm>
            <a:off x="8687320" y="4887937"/>
            <a:ext cx="200025" cy="684213"/>
          </a:xfrm>
          <a:prstGeom prst="ellipse">
            <a:avLst/>
          </a:prstGeom>
          <a:solidFill>
            <a:schemeClr val="bg1">
              <a:lumMod val="85000"/>
              <a:alpha val="39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22" name="Ellipse 21"/>
          <p:cNvSpPr/>
          <p:nvPr/>
        </p:nvSpPr>
        <p:spPr>
          <a:xfrm>
            <a:off x="8274570" y="4887937"/>
            <a:ext cx="200025" cy="684213"/>
          </a:xfrm>
          <a:prstGeom prst="ellipse">
            <a:avLst/>
          </a:prstGeom>
          <a:solidFill>
            <a:schemeClr val="bg1">
              <a:lumMod val="85000"/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cxnSp>
        <p:nvCxnSpPr>
          <p:cNvPr id="23" name="Connecteur droit avec flèche 22"/>
          <p:cNvCxnSpPr/>
          <p:nvPr/>
        </p:nvCxnSpPr>
        <p:spPr>
          <a:xfrm>
            <a:off x="8387283" y="3998937"/>
            <a:ext cx="344487" cy="0"/>
          </a:xfrm>
          <a:prstGeom prst="straightConnector1">
            <a:avLst/>
          </a:prstGeom>
          <a:ln w="317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>
            <a:spLocks noChangeArrowheads="1"/>
          </p:cNvSpPr>
          <p:nvPr/>
        </p:nvSpPr>
        <p:spPr bwMode="auto">
          <a:xfrm>
            <a:off x="8558733" y="3489350"/>
            <a:ext cx="4016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dirty="0" smtClean="0"/>
              <a:t>e</a:t>
            </a:r>
            <a:r>
              <a:rPr lang="fr-FR" altLang="fr-FR" sz="2400" baseline="30000" dirty="0" smtClean="0"/>
              <a:t>-</a:t>
            </a:r>
            <a:endParaRPr lang="fr-FR" altLang="fr-FR" sz="2400" baseline="30000" dirty="0"/>
          </a:p>
        </p:txBody>
      </p:sp>
      <p:sp>
        <p:nvSpPr>
          <p:cNvPr id="25" name="Ellipse 24"/>
          <p:cNvSpPr/>
          <p:nvPr/>
        </p:nvSpPr>
        <p:spPr>
          <a:xfrm>
            <a:off x="6389290" y="5541987"/>
            <a:ext cx="200025" cy="684213"/>
          </a:xfrm>
          <a:prstGeom prst="ellipse">
            <a:avLst/>
          </a:prstGeom>
          <a:solidFill>
            <a:schemeClr val="bg1">
              <a:lumMod val="85000"/>
              <a:alpha val="3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26" name="Ellipse 25"/>
          <p:cNvSpPr/>
          <p:nvPr/>
        </p:nvSpPr>
        <p:spPr>
          <a:xfrm>
            <a:off x="6816328" y="5541987"/>
            <a:ext cx="200025" cy="684213"/>
          </a:xfrm>
          <a:prstGeom prst="ellipse">
            <a:avLst/>
          </a:prstGeom>
          <a:solidFill>
            <a:schemeClr val="bg1">
              <a:lumMod val="85000"/>
              <a:alpha val="39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cxnSp>
        <p:nvCxnSpPr>
          <p:cNvPr id="27" name="Connecteur droit avec flèche 26"/>
          <p:cNvCxnSpPr/>
          <p:nvPr/>
        </p:nvCxnSpPr>
        <p:spPr>
          <a:xfrm>
            <a:off x="6544865" y="4681562"/>
            <a:ext cx="344488" cy="0"/>
          </a:xfrm>
          <a:prstGeom prst="straightConnector1">
            <a:avLst/>
          </a:prstGeom>
          <a:ln w="317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>
            <a:spLocks noChangeArrowheads="1"/>
          </p:cNvSpPr>
          <p:nvPr/>
        </p:nvSpPr>
        <p:spPr bwMode="auto">
          <a:xfrm>
            <a:off x="6717903" y="4173562"/>
            <a:ext cx="400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400" dirty="0" smtClean="0"/>
              <a:t>e</a:t>
            </a:r>
            <a:r>
              <a:rPr lang="fr-FR" altLang="fr-FR" sz="2400" baseline="30000" dirty="0" smtClean="0"/>
              <a:t>-</a:t>
            </a:r>
            <a:endParaRPr lang="fr-FR" altLang="fr-FR" sz="2400" baseline="30000" dirty="0"/>
          </a:p>
        </p:txBody>
      </p:sp>
    </p:spTree>
    <p:extLst>
      <p:ext uri="{BB962C8B-B14F-4D97-AF65-F5344CB8AC3E}">
        <p14:creationId xmlns:p14="http://schemas.microsoft.com/office/powerpoint/2010/main" val="66552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20" grpId="0" animBg="1"/>
      <p:bldP spid="21" grpId="0" animBg="1"/>
      <p:bldP spid="22" grpId="0" animBg="1"/>
      <p:bldP spid="24" grpId="0"/>
      <p:bldP spid="25" grpId="0" animBg="1"/>
      <p:bldP spid="26" grpId="0" animBg="1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149398" y="44624"/>
            <a:ext cx="4868690" cy="634999"/>
          </a:xfrm>
          <a:prstGeom prst="rect">
            <a:avLst/>
          </a:prstGeom>
          <a:noFill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3200" dirty="0" smtClean="0">
                <a:solidFill>
                  <a:schemeClr val="accent1"/>
                </a:solidFill>
                <a:latin typeface="Times New Roman" pitchFamily="18" charset="0"/>
                <a:ea typeface="+mj-ea"/>
                <a:cs typeface="+mj-cs"/>
              </a:rPr>
              <a:t>Résolution spatiale</a:t>
            </a:r>
            <a:endParaRPr lang="fr-FR" sz="3200" dirty="0">
              <a:solidFill>
                <a:schemeClr val="accent1"/>
              </a:solidFill>
              <a:latin typeface="Times New Roman" pitchFamily="18" charset="0"/>
              <a:ea typeface="+mj-ea"/>
              <a:cs typeface="+mj-cs"/>
            </a:endParaRPr>
          </a:p>
        </p:txBody>
      </p:sp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155" y="1583859"/>
            <a:ext cx="3455301" cy="206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89292"/>
            <a:ext cx="3541558" cy="2055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 Box 3"/>
          <p:cNvSpPr txBox="1">
            <a:spLocks noChangeArrowheads="1"/>
          </p:cNvSpPr>
          <p:nvPr/>
        </p:nvSpPr>
        <p:spPr bwMode="auto">
          <a:xfrm>
            <a:off x="928540" y="985579"/>
            <a:ext cx="267432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Distribution énergétique</a:t>
            </a: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5457825" y="985579"/>
            <a:ext cx="29274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Profondeur d'échappement</a:t>
            </a: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5049837" y="175639"/>
            <a:ext cx="36417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Fe, </a:t>
            </a:r>
            <a:r>
              <a:rPr lang="fr-FR" alt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tilt 70°, </a:t>
            </a:r>
            <a:r>
              <a:rPr lang="fr-FR" alt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fr-FR" altLang="fr-FR" sz="20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20 keV</a:t>
            </a: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ine 14"/>
          <p:cNvSpPr>
            <a:spLocks noChangeShapeType="1"/>
          </p:cNvSpPr>
          <p:nvPr/>
        </p:nvSpPr>
        <p:spPr bwMode="auto">
          <a:xfrm>
            <a:off x="5745163" y="1539442"/>
            <a:ext cx="6350" cy="3762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6877" name="Line 13"/>
          <p:cNvSpPr>
            <a:spLocks noChangeShapeType="1"/>
          </p:cNvSpPr>
          <p:nvPr/>
        </p:nvSpPr>
        <p:spPr bwMode="auto">
          <a:xfrm>
            <a:off x="3652251" y="1555511"/>
            <a:ext cx="3175" cy="3889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0" name="Line 8"/>
          <p:cNvSpPr>
            <a:spLocks noChangeShapeType="1"/>
          </p:cNvSpPr>
          <p:nvPr/>
        </p:nvSpPr>
        <p:spPr bwMode="auto">
          <a:xfrm rot="5400000" flipV="1">
            <a:off x="5585619" y="4609033"/>
            <a:ext cx="0" cy="3254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1" name="Line 9"/>
          <p:cNvSpPr>
            <a:spLocks noChangeShapeType="1"/>
          </p:cNvSpPr>
          <p:nvPr/>
        </p:nvSpPr>
        <p:spPr bwMode="auto">
          <a:xfrm rot="5400000" flipV="1">
            <a:off x="5582444" y="5389835"/>
            <a:ext cx="0" cy="3254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4792663" y="4893742"/>
            <a:ext cx="10366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 20 nm</a:t>
            </a: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3" name="Obje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9859997"/>
              </p:ext>
            </p:extLst>
          </p:nvPr>
        </p:nvGraphicFramePr>
        <p:xfrm>
          <a:off x="5822950" y="4005064"/>
          <a:ext cx="1803994" cy="2282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9" name="Image" r:id="rId6" imgW="4101587" imgH="5193651" progId="Photoshop.Image.6">
                  <p:embed/>
                </p:oleObj>
              </mc:Choice>
              <mc:Fallback>
                <p:oleObj name="Image" r:id="rId6" imgW="4101587" imgH="5193651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2950" y="4005064"/>
                        <a:ext cx="1803994" cy="228270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905708" y="4854024"/>
            <a:ext cx="272561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Émergence des électrons</a:t>
            </a: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885" name="ZoneTexte 1"/>
          <p:cNvSpPr txBox="1">
            <a:spLocks noChangeArrowheads="1"/>
          </p:cNvSpPr>
          <p:nvPr/>
        </p:nvSpPr>
        <p:spPr bwMode="auto">
          <a:xfrm>
            <a:off x="149398" y="5918440"/>
            <a:ext cx="14442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 smtClean="0"/>
              <a:t>MC2 - </a:t>
            </a:r>
            <a:r>
              <a:rPr lang="fr-FR" altLang="fr-FR" sz="1800" dirty="0" err="1" smtClean="0"/>
              <a:t>JLPsoft</a:t>
            </a:r>
            <a:endParaRPr lang="fr-FR" altLang="fr-FR" sz="1800" dirty="0"/>
          </a:p>
        </p:txBody>
      </p:sp>
      <p:sp>
        <p:nvSpPr>
          <p:cNvPr id="2" name="Ellipse 1"/>
          <p:cNvSpPr/>
          <p:nvPr/>
        </p:nvSpPr>
        <p:spPr>
          <a:xfrm>
            <a:off x="6224588" y="5054079"/>
            <a:ext cx="646112" cy="27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29289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 animBg="1"/>
      <p:bldP spid="30" grpId="0" animBg="1"/>
      <p:bldP spid="31" grpId="0" animBg="1"/>
      <p:bldP spid="32" grpId="0"/>
      <p:bldP spid="34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alumina"/>
          <p:cNvPicPr>
            <a:picLocks noGrp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06400" y="1625577"/>
            <a:ext cx="3959225" cy="3957637"/>
          </a:xfrm>
          <a:noFill/>
        </p:spPr>
      </p:pic>
      <p:pic>
        <p:nvPicPr>
          <p:cNvPr id="39939" name="Picture 3" descr="alumina indexed"/>
          <p:cNvPicPr>
            <a:picLocks noGrp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778375" y="1625577"/>
            <a:ext cx="3957638" cy="3957637"/>
          </a:xfrm>
          <a:noFill/>
        </p:spPr>
      </p:pic>
      <p:sp>
        <p:nvSpPr>
          <p:cNvPr id="3994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42852"/>
            <a:ext cx="8229600" cy="796908"/>
          </a:xfrm>
        </p:spPr>
        <p:txBody>
          <a:bodyPr/>
          <a:lstStyle/>
          <a:p>
            <a:pPr eaLnBrk="1" hangingPunct="1"/>
            <a:r>
              <a:rPr lang="fr-FR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Indexation d'un cliché EBSD – comment ?</a:t>
            </a:r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971576" y="5654668"/>
            <a:ext cx="7315200" cy="4000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marL="342900" indent="-342900">
              <a:spcBef>
                <a:spcPct val="50000"/>
              </a:spcBef>
              <a:spcAft>
                <a:spcPct val="20000"/>
              </a:spcAft>
              <a:buFontTx/>
              <a:buBlip>
                <a:blip r:embed="rId5"/>
              </a:buBlip>
            </a:pPr>
            <a:r>
              <a:rPr lang="fr-FR" sz="2000" dirty="0" smtClean="0">
                <a:latin typeface="+mn-lt"/>
              </a:rPr>
              <a:t>Comment aller d'ici … </a:t>
            </a:r>
            <a:endParaRPr lang="fr-FR" sz="2000" dirty="0">
              <a:latin typeface="+mn-lt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971576" y="5654668"/>
            <a:ext cx="7315200" cy="4000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marL="342900" indent="-342900">
              <a:spcBef>
                <a:spcPct val="50000"/>
              </a:spcBef>
              <a:spcAft>
                <a:spcPct val="20000"/>
              </a:spcAft>
              <a:buFontTx/>
              <a:buBlip>
                <a:blip r:embed="rId5"/>
              </a:buBlip>
            </a:pPr>
            <a:r>
              <a:rPr lang="fr-FR" sz="2000" dirty="0" smtClean="0">
                <a:latin typeface="+mn-lt"/>
              </a:rPr>
              <a:t>Comment aller d'ici …………… à ……………………………… ici.</a:t>
            </a:r>
            <a:endParaRPr lang="fr-FR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672032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2" name="Rectangle 17"/>
          <p:cNvSpPr>
            <a:spLocks noGrp="1" noChangeArrowheads="1"/>
          </p:cNvSpPr>
          <p:nvPr>
            <p:ph type="title"/>
          </p:nvPr>
        </p:nvSpPr>
        <p:spPr>
          <a:xfrm>
            <a:off x="0" y="142852"/>
            <a:ext cx="9144000" cy="621852"/>
          </a:xfrm>
        </p:spPr>
        <p:txBody>
          <a:bodyPr/>
          <a:lstStyle/>
          <a:p>
            <a:pPr eaLnBrk="1" hangingPunct="1"/>
            <a:r>
              <a:rPr lang="fr-FR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Détection des familles de plan- transformée de Hough</a:t>
            </a:r>
          </a:p>
        </p:txBody>
      </p:sp>
      <p:pic>
        <p:nvPicPr>
          <p:cNvPr id="23" name="Picture 4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509" y="1052736"/>
            <a:ext cx="7164982" cy="2662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2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933056"/>
            <a:ext cx="4358704" cy="237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05064"/>
            <a:ext cx="2101155" cy="211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122069" y="3530714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↓</a:t>
            </a:r>
          </a:p>
        </p:txBody>
      </p:sp>
      <p:sp>
        <p:nvSpPr>
          <p:cNvPr id="26" name="ZoneTexte 25"/>
          <p:cNvSpPr txBox="1"/>
          <p:nvPr/>
        </p:nvSpPr>
        <p:spPr>
          <a:xfrm rot="5400000">
            <a:off x="3542734" y="4629299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↓</a:t>
            </a:r>
          </a:p>
        </p:txBody>
      </p:sp>
    </p:spTree>
    <p:extLst>
      <p:ext uri="{BB962C8B-B14F-4D97-AF65-F5344CB8AC3E}">
        <p14:creationId xmlns:p14="http://schemas.microsoft.com/office/powerpoint/2010/main" val="12157486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71468" y="71415"/>
            <a:ext cx="8929688" cy="58329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Indexation d'un cliché - orientation d'un point </a:t>
            </a:r>
          </a:p>
        </p:txBody>
      </p:sp>
      <p:pic>
        <p:nvPicPr>
          <p:cNvPr id="41987" name="Picture 5"/>
          <p:cNvPicPr>
            <a:picLocks noChangeAspect="1" noChangeArrowheads="1"/>
          </p:cNvPicPr>
          <p:nvPr/>
        </p:nvPicPr>
        <p:blipFill>
          <a:blip r:embed="rId4"/>
          <a:srcRect b="1044"/>
          <a:stretch>
            <a:fillRect/>
          </a:stretch>
        </p:blipFill>
        <p:spPr bwMode="auto">
          <a:xfrm>
            <a:off x="682575" y="836712"/>
            <a:ext cx="253424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5"/>
          <a:srcRect b="2596"/>
          <a:stretch/>
        </p:blipFill>
        <p:spPr bwMode="auto">
          <a:xfrm>
            <a:off x="4355976" y="777240"/>
            <a:ext cx="4531574" cy="4523968"/>
          </a:xfrm>
          <a:prstGeom prst="rect">
            <a:avLst/>
          </a:prstGeom>
          <a:noFill/>
          <a:ln w="635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3" name="Flèche en arc 22"/>
          <p:cNvSpPr/>
          <p:nvPr/>
        </p:nvSpPr>
        <p:spPr>
          <a:xfrm rot="4811359">
            <a:off x="1367792" y="2307983"/>
            <a:ext cx="221395" cy="259772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4" name="Flèche en arc 23"/>
          <p:cNvSpPr/>
          <p:nvPr/>
        </p:nvSpPr>
        <p:spPr>
          <a:xfrm rot="12876421">
            <a:off x="1681900" y="1887986"/>
            <a:ext cx="225430" cy="23572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2492711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5" name="Flèche en arc 24"/>
          <p:cNvSpPr/>
          <p:nvPr/>
        </p:nvSpPr>
        <p:spPr>
          <a:xfrm rot="21071189">
            <a:off x="1656025" y="2485916"/>
            <a:ext cx="210531" cy="243322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15" name="Group 13"/>
          <p:cNvGrpSpPr>
            <a:grpSpLocks/>
          </p:cNvGrpSpPr>
          <p:nvPr/>
        </p:nvGrpSpPr>
        <p:grpSpPr bwMode="auto">
          <a:xfrm>
            <a:off x="323528" y="3529211"/>
            <a:ext cx="3496444" cy="1771997"/>
            <a:chOff x="2688" y="528"/>
            <a:chExt cx="2861" cy="1315"/>
          </a:xfrm>
        </p:grpSpPr>
        <p:graphicFrame>
          <p:nvGraphicFramePr>
            <p:cNvPr id="16" name="Object 3"/>
            <p:cNvGraphicFramePr>
              <a:graphicFrameLocks noChangeAspect="1"/>
            </p:cNvGraphicFramePr>
            <p:nvPr/>
          </p:nvGraphicFramePr>
          <p:xfrm>
            <a:off x="2688" y="528"/>
            <a:ext cx="2861" cy="13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97" name="Image bitmap" r:id="rId6" imgW="5883150" imgH="2704762" progId="PBrush">
                    <p:embed/>
                  </p:oleObj>
                </mc:Choice>
                <mc:Fallback>
                  <p:oleObj name="Image bitmap" r:id="rId6" imgW="5883150" imgH="2704762" progId="PBrus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88" y="528"/>
                          <a:ext cx="2861" cy="131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3752" y="579"/>
              <a:ext cx="324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1800"/>
                <a:t>ND</a:t>
              </a:r>
            </a:p>
          </p:txBody>
        </p:sp>
      </p:grp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137662" y="5393899"/>
            <a:ext cx="615831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dirty="0">
                <a:solidFill>
                  <a:schemeClr val="accent1"/>
                </a:solidFill>
                <a:latin typeface="+mj-lt"/>
              </a:rPr>
              <a:t>Rotation du cristal </a:t>
            </a:r>
            <a:r>
              <a:rPr lang="fr-FR" dirty="0">
                <a:solidFill>
                  <a:schemeClr val="accent1"/>
                </a:solidFill>
                <a:latin typeface="+mj-lt"/>
                <a:sym typeface="Symbol" pitchFamily="18" charset="2"/>
              </a:rPr>
              <a:t></a:t>
            </a:r>
            <a:r>
              <a:rPr lang="fr-FR" baseline="-25000" dirty="0">
                <a:solidFill>
                  <a:schemeClr val="accent1"/>
                </a:solidFill>
                <a:latin typeface="+mj-lt"/>
                <a:sym typeface="Symbol" pitchFamily="18" charset="2"/>
              </a:rPr>
              <a:t>1</a:t>
            </a:r>
            <a:r>
              <a:rPr lang="fr-FR" dirty="0">
                <a:solidFill>
                  <a:schemeClr val="accent1"/>
                </a:solidFill>
                <a:latin typeface="+mj-lt"/>
              </a:rPr>
              <a:t> autour de l'axe [</a:t>
            </a:r>
            <a:r>
              <a:rPr lang="fr-FR" dirty="0" smtClean="0">
                <a:solidFill>
                  <a:schemeClr val="accent1"/>
                </a:solidFill>
                <a:latin typeface="+mj-lt"/>
              </a:rPr>
              <a:t>001] ou </a:t>
            </a:r>
            <a:r>
              <a:rPr lang="fr-FR" dirty="0">
                <a:solidFill>
                  <a:schemeClr val="accent1"/>
                </a:solidFill>
                <a:latin typeface="+mj-lt"/>
              </a:rPr>
              <a:t>axe z du cristal</a:t>
            </a:r>
          </a:p>
          <a:p>
            <a:pPr algn="ctr">
              <a:defRPr/>
            </a:pPr>
            <a:r>
              <a:rPr lang="fr-FR" baseline="30000" dirty="0">
                <a:solidFill>
                  <a:schemeClr val="accent1"/>
                </a:solidFill>
                <a:latin typeface="+mj-lt"/>
              </a:rPr>
              <a:t>   _____________________</a:t>
            </a:r>
            <a:r>
              <a:rPr lang="fr-FR" dirty="0">
                <a:solidFill>
                  <a:schemeClr val="accent1"/>
                </a:solidFill>
                <a:latin typeface="+mj-lt"/>
                <a:sym typeface="Symbol" pitchFamily="18" charset="2"/>
              </a:rPr>
              <a:t></a:t>
            </a:r>
            <a:r>
              <a:rPr lang="fr-FR" baseline="30000" dirty="0">
                <a:solidFill>
                  <a:schemeClr val="accent1"/>
                </a:solidFill>
                <a:latin typeface="+mj-lt"/>
                <a:sym typeface="Symbol" pitchFamily="18" charset="2"/>
              </a:rPr>
              <a:t>___________</a:t>
            </a:r>
            <a:r>
              <a:rPr lang="fr-FR" baseline="30000" dirty="0">
                <a:solidFill>
                  <a:schemeClr val="accent1"/>
                </a:solidFill>
                <a:sym typeface="Symbol" pitchFamily="18" charset="2"/>
              </a:rPr>
              <a:t>_______</a:t>
            </a:r>
            <a:r>
              <a:rPr lang="fr-FR" baseline="30000" dirty="0">
                <a:solidFill>
                  <a:schemeClr val="accent1"/>
                </a:solidFill>
                <a:latin typeface="+mj-lt"/>
                <a:sym typeface="Symbol" pitchFamily="18" charset="2"/>
              </a:rPr>
              <a:t>    </a:t>
            </a:r>
            <a:r>
              <a:rPr lang="fr-FR" dirty="0">
                <a:solidFill>
                  <a:schemeClr val="accent1"/>
                </a:solidFill>
                <a:latin typeface="+mj-lt"/>
              </a:rPr>
              <a:t>[</a:t>
            </a:r>
            <a:r>
              <a:rPr lang="fr-FR" dirty="0" smtClean="0">
                <a:solidFill>
                  <a:schemeClr val="accent1"/>
                </a:solidFill>
                <a:latin typeface="+mj-lt"/>
              </a:rPr>
              <a:t>100] </a:t>
            </a:r>
            <a:r>
              <a:rPr lang="fr-FR" dirty="0" smtClean="0">
                <a:solidFill>
                  <a:schemeClr val="accent1"/>
                </a:solidFill>
                <a:latin typeface="+mj-lt"/>
                <a:sym typeface="Symbol" pitchFamily="18" charset="2"/>
              </a:rPr>
              <a:t>ou </a:t>
            </a:r>
            <a:r>
              <a:rPr lang="fr-FR" dirty="0">
                <a:solidFill>
                  <a:schemeClr val="accent1"/>
                </a:solidFill>
                <a:latin typeface="+mj-lt"/>
                <a:sym typeface="Symbol" pitchFamily="18" charset="2"/>
              </a:rPr>
              <a:t>axe x </a:t>
            </a:r>
            <a:r>
              <a:rPr lang="fr-FR" baseline="30000" dirty="0">
                <a:solidFill>
                  <a:schemeClr val="accent1"/>
                </a:solidFill>
                <a:latin typeface="+mj-lt"/>
                <a:sym typeface="Symbol" pitchFamily="18" charset="2"/>
              </a:rPr>
              <a:t>______</a:t>
            </a:r>
            <a:r>
              <a:rPr lang="fr-FR" baseline="30000" dirty="0">
                <a:solidFill>
                  <a:schemeClr val="accent1"/>
                </a:solidFill>
                <a:latin typeface="+mj-lt"/>
              </a:rPr>
              <a:t>____</a:t>
            </a:r>
            <a:endParaRPr lang="fr-FR" baseline="30000" dirty="0">
              <a:solidFill>
                <a:schemeClr val="accent1"/>
              </a:solidFill>
              <a:latin typeface="+mj-lt"/>
              <a:sym typeface="Symbol" pitchFamily="18" charset="2"/>
            </a:endParaRPr>
          </a:p>
          <a:p>
            <a:pPr algn="ctr">
              <a:defRPr/>
            </a:pPr>
            <a:r>
              <a:rPr lang="fr-FR" baseline="30000" dirty="0">
                <a:solidFill>
                  <a:schemeClr val="accent1"/>
                </a:solidFill>
                <a:latin typeface="+mj-lt"/>
              </a:rPr>
              <a:t>  _____________________</a:t>
            </a:r>
            <a:r>
              <a:rPr lang="fr-FR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fr-FR" dirty="0">
                <a:solidFill>
                  <a:schemeClr val="accent1"/>
                </a:solidFill>
                <a:latin typeface="+mj-lt"/>
                <a:sym typeface="Symbol" pitchFamily="18" charset="2"/>
              </a:rPr>
              <a:t></a:t>
            </a:r>
            <a:r>
              <a:rPr lang="fr-FR" baseline="-25000" dirty="0">
                <a:solidFill>
                  <a:schemeClr val="accent1"/>
                </a:solidFill>
                <a:latin typeface="+mj-lt"/>
                <a:sym typeface="Symbol" pitchFamily="18" charset="2"/>
              </a:rPr>
              <a:t>2</a:t>
            </a:r>
            <a:r>
              <a:rPr lang="fr-FR" dirty="0">
                <a:solidFill>
                  <a:schemeClr val="accent1"/>
                </a:solidFill>
                <a:latin typeface="+mj-lt"/>
                <a:sym typeface="Symbol" pitchFamily="18" charset="2"/>
              </a:rPr>
              <a:t> </a:t>
            </a:r>
            <a:r>
              <a:rPr lang="fr-FR" baseline="30000" dirty="0">
                <a:solidFill>
                  <a:schemeClr val="accent1"/>
                </a:solidFill>
                <a:latin typeface="+mj-lt"/>
                <a:sym typeface="Symbol" pitchFamily="18" charset="2"/>
              </a:rPr>
              <a:t>_________</a:t>
            </a:r>
            <a:r>
              <a:rPr lang="fr-FR" baseline="30000" dirty="0">
                <a:solidFill>
                  <a:schemeClr val="accent1"/>
                </a:solidFill>
                <a:sym typeface="Symbol" pitchFamily="18" charset="2"/>
              </a:rPr>
              <a:t>________</a:t>
            </a:r>
            <a:r>
              <a:rPr lang="fr-FR" dirty="0">
                <a:solidFill>
                  <a:schemeClr val="accent1"/>
                </a:solidFill>
                <a:latin typeface="+mj-lt"/>
                <a:sym typeface="Symbol" pitchFamily="18" charset="2"/>
              </a:rPr>
              <a:t>  </a:t>
            </a:r>
            <a:r>
              <a:rPr lang="fr-FR" dirty="0">
                <a:solidFill>
                  <a:schemeClr val="accent1"/>
                </a:solidFill>
                <a:latin typeface="+mj-lt"/>
              </a:rPr>
              <a:t>[</a:t>
            </a:r>
            <a:r>
              <a:rPr lang="fr-FR" dirty="0" smtClean="0">
                <a:solidFill>
                  <a:schemeClr val="accent1"/>
                </a:solidFill>
                <a:latin typeface="+mj-lt"/>
              </a:rPr>
              <a:t>001] </a:t>
            </a:r>
            <a:r>
              <a:rPr lang="fr-FR" dirty="0" smtClean="0">
                <a:solidFill>
                  <a:schemeClr val="accent1"/>
                </a:solidFill>
                <a:latin typeface="+mj-lt"/>
                <a:sym typeface="Symbol" pitchFamily="18" charset="2"/>
              </a:rPr>
              <a:t>ou </a:t>
            </a:r>
            <a:r>
              <a:rPr lang="fr-FR" dirty="0">
                <a:solidFill>
                  <a:schemeClr val="accent1"/>
                </a:solidFill>
                <a:latin typeface="+mj-lt"/>
                <a:sym typeface="Symbol" pitchFamily="18" charset="2"/>
              </a:rPr>
              <a:t>axe z </a:t>
            </a:r>
            <a:r>
              <a:rPr lang="fr-FR" baseline="30000" dirty="0">
                <a:solidFill>
                  <a:schemeClr val="accent1"/>
                </a:solidFill>
                <a:latin typeface="+mj-lt"/>
                <a:sym typeface="Symbol" pitchFamily="18" charset="2"/>
              </a:rPr>
              <a:t>______</a:t>
            </a:r>
            <a:r>
              <a:rPr lang="fr-FR" baseline="30000" dirty="0">
                <a:solidFill>
                  <a:schemeClr val="accent1"/>
                </a:solidFill>
                <a:latin typeface="+mj-lt"/>
              </a:rPr>
              <a:t>____</a:t>
            </a:r>
            <a:endParaRPr lang="fr-FR" baseline="30000" dirty="0">
              <a:solidFill>
                <a:schemeClr val="accent1"/>
              </a:solidFill>
              <a:latin typeface="+mj-lt"/>
              <a:sym typeface="Symbol" pitchFamily="18" charset="2"/>
            </a:endParaRPr>
          </a:p>
        </p:txBody>
      </p:sp>
      <p:sp>
        <p:nvSpPr>
          <p:cNvPr id="19" name="Text Box 7"/>
          <p:cNvSpPr txBox="1">
            <a:spLocks noChangeArrowheads="1"/>
          </p:cNvSpPr>
          <p:nvPr/>
        </p:nvSpPr>
        <p:spPr bwMode="auto">
          <a:xfrm>
            <a:off x="6804248" y="5514147"/>
            <a:ext cx="185499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1" dirty="0">
                <a:solidFill>
                  <a:schemeClr val="tx2"/>
                </a:solidFill>
              </a:rPr>
              <a:t>3 angles d'Euler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b="1" dirty="0">
                <a:solidFill>
                  <a:schemeClr val="tx2"/>
                </a:solidFill>
              </a:rPr>
              <a:t> </a:t>
            </a:r>
            <a:r>
              <a:rPr lang="fr-FR" altLang="fr-FR" sz="2000" b="1" dirty="0">
                <a:solidFill>
                  <a:schemeClr val="tx2"/>
                </a:solidFill>
                <a:sym typeface="Symbol" panose="05050102010706020507" pitchFamily="18" charset="2"/>
              </a:rPr>
              <a:t></a:t>
            </a:r>
            <a:r>
              <a:rPr lang="fr-FR" altLang="fr-FR" sz="2000" b="1" baseline="-25000" dirty="0">
                <a:solidFill>
                  <a:schemeClr val="tx2"/>
                </a:solidFill>
                <a:sym typeface="Symbol" panose="05050102010706020507" pitchFamily="18" charset="2"/>
              </a:rPr>
              <a:t>1</a:t>
            </a:r>
            <a:r>
              <a:rPr lang="fr-FR" altLang="fr-FR" sz="2000" b="1" dirty="0">
                <a:solidFill>
                  <a:schemeClr val="tx2"/>
                </a:solidFill>
                <a:sym typeface="Symbol" panose="05050102010706020507" pitchFamily="18" charset="2"/>
              </a:rPr>
              <a:t>, , </a:t>
            </a:r>
            <a:r>
              <a:rPr lang="fr-FR" altLang="fr-FR" sz="2000" b="1" baseline="-25000" dirty="0">
                <a:solidFill>
                  <a:schemeClr val="tx2"/>
                </a:solidFill>
                <a:sym typeface="Symbol" panose="05050102010706020507" pitchFamily="18" charset="2"/>
              </a:rPr>
              <a:t>2</a:t>
            </a:r>
            <a:endParaRPr lang="fr-FR" altLang="fr-FR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1667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pat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1257320"/>
            <a:ext cx="4343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304800" y="5607070"/>
            <a:ext cx="3848100" cy="338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EBSD sur </a:t>
            </a:r>
            <a:r>
              <a:rPr lang="fr-FR" sz="1600" dirty="0" err="1" smtClean="0">
                <a:latin typeface="Times New Roman" pitchFamily="18" charset="0"/>
                <a:cs typeface="Times New Roman" pitchFamily="18" charset="0"/>
              </a:rPr>
              <a:t>polycristal</a:t>
            </a:r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 d'Al</a:t>
            </a:r>
            <a:r>
              <a:rPr lang="fr-FR" sz="16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fr-FR" sz="16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fr-FR" sz="1600" baseline="-250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322888" y="2660670"/>
            <a:ext cx="3136900" cy="3200400"/>
            <a:chOff x="3353" y="1617"/>
            <a:chExt cx="1976" cy="2016"/>
          </a:xfrm>
        </p:grpSpPr>
        <p:pic>
          <p:nvPicPr>
            <p:cNvPr id="51221" name="Picture 5" descr="IQ circl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149" t="14789" b="27113"/>
            <a:stretch>
              <a:fillRect/>
            </a:stretch>
          </p:blipFill>
          <p:spPr bwMode="auto">
            <a:xfrm>
              <a:off x="3353" y="1617"/>
              <a:ext cx="1976" cy="2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22" name="Oval 6"/>
            <p:cNvSpPr>
              <a:spLocks noChangeArrowheads="1"/>
            </p:cNvSpPr>
            <p:nvPr/>
          </p:nvSpPr>
          <p:spPr bwMode="auto">
            <a:xfrm>
              <a:off x="3382" y="1667"/>
              <a:ext cx="1917" cy="1917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fr-FR">
                <a:latin typeface="Calibri" pitchFamily="34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5334000" y="1084283"/>
            <a:ext cx="2070100" cy="2082800"/>
            <a:chOff x="1912" y="2544"/>
            <a:chExt cx="1304" cy="1312"/>
          </a:xfrm>
        </p:grpSpPr>
        <p:pic>
          <p:nvPicPr>
            <p:cNvPr id="51219" name="Picture 8" descr="IPF on IQ circle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24000" contrast="42000"/>
            </a:blip>
            <a:srcRect l="2765" t="12325" b="29579"/>
            <a:stretch>
              <a:fillRect/>
            </a:stretch>
          </p:blipFill>
          <p:spPr bwMode="auto">
            <a:xfrm>
              <a:off x="1912" y="2544"/>
              <a:ext cx="1304" cy="1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20" name="Oval 9"/>
            <p:cNvSpPr>
              <a:spLocks noChangeArrowheads="1"/>
            </p:cNvSpPr>
            <p:nvPr/>
          </p:nvSpPr>
          <p:spPr bwMode="auto">
            <a:xfrm>
              <a:off x="1948" y="2592"/>
              <a:ext cx="1248" cy="1248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fr-FR">
                <a:latin typeface="Calibri" pitchFamily="34" charset="0"/>
              </a:endParaRP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6781800" y="779483"/>
            <a:ext cx="2133600" cy="2090737"/>
            <a:chOff x="528" y="2209"/>
            <a:chExt cx="1344" cy="1317"/>
          </a:xfrm>
        </p:grpSpPr>
        <p:pic>
          <p:nvPicPr>
            <p:cNvPr id="51217" name="Picture 11" descr="IPF plot circle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55FFFF"/>
                </a:clrFrom>
                <a:clrTo>
                  <a:srgbClr val="55FFFF">
                    <a:alpha val="0"/>
                  </a:srgbClr>
                </a:clrTo>
              </a:clrChange>
            </a:blip>
            <a:srcRect l="9264" t="13747" r="24084" b="11632"/>
            <a:stretch>
              <a:fillRect/>
            </a:stretch>
          </p:blipFill>
          <p:spPr bwMode="auto">
            <a:xfrm>
              <a:off x="528" y="2209"/>
              <a:ext cx="1344" cy="1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18" name="Oval 12"/>
            <p:cNvSpPr>
              <a:spLocks noChangeArrowheads="1"/>
            </p:cNvSpPr>
            <p:nvPr/>
          </p:nvSpPr>
          <p:spPr bwMode="auto">
            <a:xfrm>
              <a:off x="576" y="2244"/>
              <a:ext cx="1248" cy="1248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fr-FR">
                <a:latin typeface="Calibri" pitchFamily="34" charset="0"/>
              </a:endParaRP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6943756" y="2532083"/>
            <a:ext cx="2057400" cy="2038350"/>
            <a:chOff x="288" y="624"/>
            <a:chExt cx="1296" cy="1284"/>
          </a:xfrm>
        </p:grpSpPr>
        <p:pic>
          <p:nvPicPr>
            <p:cNvPr id="51215" name="Picture 14" descr="indexed pattern circle"/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AAFFD5"/>
                </a:clrFrom>
                <a:clrTo>
                  <a:srgbClr val="AAFFD5">
                    <a:alpha val="0"/>
                  </a:srgbClr>
                </a:clrTo>
              </a:clrChange>
            </a:blip>
            <a:srcRect l="10059" t="8589" r="10059" b="10307"/>
            <a:stretch>
              <a:fillRect/>
            </a:stretch>
          </p:blipFill>
          <p:spPr bwMode="auto">
            <a:xfrm>
              <a:off x="288" y="624"/>
              <a:ext cx="1296" cy="12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16" name="Oval 15"/>
            <p:cNvSpPr>
              <a:spLocks noChangeArrowheads="1"/>
            </p:cNvSpPr>
            <p:nvPr/>
          </p:nvSpPr>
          <p:spPr bwMode="auto">
            <a:xfrm>
              <a:off x="312" y="642"/>
              <a:ext cx="1248" cy="1248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fr-FR">
                <a:latin typeface="Calibri" pitchFamily="34" charset="0"/>
              </a:endParaRP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3492500" y="2443183"/>
            <a:ext cx="2071688" cy="2087562"/>
            <a:chOff x="2200" y="1480"/>
            <a:chExt cx="1305" cy="1315"/>
          </a:xfrm>
        </p:grpSpPr>
        <p:pic>
          <p:nvPicPr>
            <p:cNvPr id="51213" name="Picture 17" descr="grainsize chart circle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00E3E3"/>
                </a:clrFrom>
                <a:clrTo>
                  <a:srgbClr val="00E3E3">
                    <a:alpha val="0"/>
                  </a:srgbClr>
                </a:clrTo>
              </a:clrChange>
            </a:blip>
            <a:srcRect l="16063" t="14378" r="18898" b="14378"/>
            <a:stretch>
              <a:fillRect/>
            </a:stretch>
          </p:blipFill>
          <p:spPr bwMode="auto">
            <a:xfrm>
              <a:off x="2200" y="1480"/>
              <a:ext cx="1305" cy="1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14" name="Oval 18"/>
            <p:cNvSpPr>
              <a:spLocks noChangeArrowheads="1"/>
            </p:cNvSpPr>
            <p:nvPr/>
          </p:nvSpPr>
          <p:spPr bwMode="auto">
            <a:xfrm>
              <a:off x="2228" y="1514"/>
              <a:ext cx="1248" cy="1248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fr-FR">
                <a:latin typeface="Calibri" pitchFamily="34" charset="0"/>
              </a:endParaRPr>
            </a:p>
          </p:txBody>
        </p: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4281488" y="3917970"/>
            <a:ext cx="2439987" cy="2439988"/>
            <a:chOff x="2697" y="2409"/>
            <a:chExt cx="1537" cy="1537"/>
          </a:xfrm>
        </p:grpSpPr>
        <p:pic>
          <p:nvPicPr>
            <p:cNvPr id="51211" name="Picture 21" descr="texture circle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97" y="2409"/>
              <a:ext cx="1537" cy="1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212" name="Oval 22"/>
            <p:cNvSpPr>
              <a:spLocks noChangeArrowheads="1"/>
            </p:cNvSpPr>
            <p:nvPr/>
          </p:nvSpPr>
          <p:spPr bwMode="auto">
            <a:xfrm>
              <a:off x="2832" y="2544"/>
              <a:ext cx="1248" cy="1248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fr-FR">
                <a:latin typeface="Calibri" pitchFamily="34" charset="0"/>
              </a:endParaRPr>
            </a:p>
          </p:txBody>
        </p:sp>
      </p:grpSp>
      <p:sp>
        <p:nvSpPr>
          <p:cNvPr id="51210" name="Rectangle 2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71458"/>
            <a:ext cx="8229600" cy="642898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fr-FR" sz="3200" dirty="0" smtClean="0">
                <a:solidFill>
                  <a:schemeClr val="accent1"/>
                </a:solidFill>
              </a:rPr>
              <a:t>Analyses EBSD</a:t>
            </a:r>
          </a:p>
        </p:txBody>
      </p:sp>
    </p:spTree>
    <p:extLst>
      <p:ext uri="{BB962C8B-B14F-4D97-AF65-F5344CB8AC3E}">
        <p14:creationId xmlns:p14="http://schemas.microsoft.com/office/powerpoint/2010/main" val="28449788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48" y="357166"/>
            <a:ext cx="7786742" cy="2000264"/>
          </a:xfrm>
        </p:spPr>
        <p:txBody>
          <a:bodyPr/>
          <a:lstStyle/>
          <a:p>
            <a:pPr marL="0" indent="0" algn="ctr">
              <a:buNone/>
            </a:pP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L'EBSD (Electron BackScatter Diffraction) est une technique automatisée d'acquisition et d'analyse basée sur la diffraction des électrons rétrodiffusés et implantée dans un microscope électronique à balayage (MEB), mais parfois aussi sur des microsondes Auger (et historiquement de </a:t>
            </a:r>
            <a:r>
              <a:rPr lang="fr-F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Castaing</a:t>
            </a:r>
            <a:r>
              <a:rPr lang="fr-F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44620" y="2996952"/>
            <a:ext cx="5439548" cy="2664296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08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6C8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	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6C8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historique rapide</a:t>
            </a:r>
            <a:endParaRPr lang="fr-FR" sz="2000" dirty="0">
              <a:solidFill>
                <a:srgbClr val="3D6C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08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2000" dirty="0" smtClean="0">
                <a:solidFill>
                  <a:srgbClr val="3D6C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fr-FR" sz="2000" dirty="0" smtClean="0">
                <a:solidFill>
                  <a:srgbClr val="3D6C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fr-FR" sz="2000" dirty="0" smtClean="0">
                <a:solidFill>
                  <a:srgbClr val="3D6C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l'électron à l'indexation</a:t>
            </a:r>
            <a:endParaRPr kumimoji="0" lang="fr-FR" sz="2000" b="0" i="0" u="none" strike="noStrike" kern="1200" cap="none" spc="0" normalizeH="0" baseline="0" noProof="0" dirty="0" smtClean="0">
              <a:ln>
                <a:noFill/>
              </a:ln>
              <a:solidFill>
                <a:srgbClr val="3D6C8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4508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6C8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	quelles représentations et applications</a:t>
            </a:r>
          </a:p>
          <a:p>
            <a:pPr marL="0" marR="0" lvl="0" indent="0" algn="l" defTabSz="4508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2000" dirty="0">
                <a:solidFill>
                  <a:srgbClr val="3D6C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smtClean="0">
                <a:solidFill>
                  <a:srgbClr val="3D6C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fr-FR" sz="2000" dirty="0" smtClean="0">
                <a:solidFill>
                  <a:srgbClr val="3D6C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EBSD </a:t>
            </a:r>
            <a:r>
              <a:rPr lang="fr-FR" sz="2000" dirty="0" smtClean="0">
                <a:solidFill>
                  <a:srgbClr val="3D6C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EDS, multi-</a:t>
            </a:r>
            <a:r>
              <a:rPr lang="fr-FR" sz="2000" dirty="0" err="1" smtClean="0">
                <a:solidFill>
                  <a:srgbClr val="3D6C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map</a:t>
            </a:r>
            <a:r>
              <a:rPr lang="fr-FR" sz="2000" dirty="0" smtClean="0">
                <a:solidFill>
                  <a:srgbClr val="3D6C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in-situ</a:t>
            </a:r>
          </a:p>
          <a:p>
            <a:pPr marL="0" marR="0" lvl="0" indent="0" algn="l" defTabSz="4508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2000" dirty="0">
                <a:solidFill>
                  <a:srgbClr val="3D6C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smtClean="0">
                <a:solidFill>
                  <a:srgbClr val="3D6C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fr-FR" sz="2000" dirty="0" smtClean="0">
                <a:solidFill>
                  <a:srgbClr val="3D6C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 </a:t>
            </a:r>
            <a:r>
              <a:rPr lang="fr-FR" sz="2000" dirty="0" smtClean="0">
                <a:solidFill>
                  <a:srgbClr val="3D6C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échantillons isolants</a:t>
            </a:r>
          </a:p>
          <a:p>
            <a:pPr marL="0" marR="0" lvl="0" indent="0" algn="l" defTabSz="4508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2000" dirty="0">
                <a:solidFill>
                  <a:srgbClr val="3D6C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smtClean="0">
                <a:solidFill>
                  <a:srgbClr val="3D6C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fr-FR" sz="2000" dirty="0" smtClean="0">
                <a:solidFill>
                  <a:srgbClr val="3D6C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fr-FR" sz="2000" dirty="0" smtClean="0">
                <a:solidFill>
                  <a:srgbClr val="3D6C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préparation des échantillons</a:t>
            </a:r>
          </a:p>
          <a:p>
            <a:pPr marL="0" marR="0" lvl="0" indent="0" algn="l" defTabSz="45085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fr-FR" sz="2000" dirty="0">
                <a:solidFill>
                  <a:srgbClr val="3D6C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000" dirty="0" smtClean="0">
                <a:solidFill>
                  <a:srgbClr val="3D6C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fr-FR" sz="2000" dirty="0" smtClean="0">
                <a:solidFill>
                  <a:srgbClr val="3D6C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EBSD </a:t>
            </a:r>
            <a:r>
              <a:rPr lang="fr-FR" sz="2000" dirty="0" smtClean="0">
                <a:solidFill>
                  <a:srgbClr val="3D6C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mode </a:t>
            </a:r>
            <a:r>
              <a:rPr lang="fr-FR" sz="2000" dirty="0" smtClean="0">
                <a:solidFill>
                  <a:srgbClr val="3D6C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transmission</a:t>
            </a:r>
            <a:endParaRPr lang="fr-FR" sz="2000" dirty="0" smtClean="0">
              <a:solidFill>
                <a:srgbClr val="3D6C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EBSD 20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933" y="3047274"/>
            <a:ext cx="1710937" cy="256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654462" y="5723964"/>
            <a:ext cx="1912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EDP sciences 2015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080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42852"/>
            <a:ext cx="9144000" cy="654032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fr-FR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Image de qualité et joints de grains</a:t>
            </a:r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228600" y="4868859"/>
            <a:ext cx="7086600" cy="707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Une carte IQ, par exemple, peut être superposée avec celle montrant les désorientations aux joints de grains.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285860"/>
            <a:ext cx="5791200" cy="35067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6325" name="Line 6"/>
          <p:cNvSpPr>
            <a:spLocks noChangeShapeType="1"/>
          </p:cNvSpPr>
          <p:nvPr/>
        </p:nvSpPr>
        <p:spPr bwMode="auto">
          <a:xfrm>
            <a:off x="6248400" y="1998647"/>
            <a:ext cx="685800" cy="0"/>
          </a:xfrm>
          <a:prstGeom prst="line">
            <a:avLst/>
          </a:prstGeom>
          <a:noFill/>
          <a:ln w="38100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6326" name="Line 7"/>
          <p:cNvSpPr>
            <a:spLocks noChangeShapeType="1"/>
          </p:cNvSpPr>
          <p:nvPr/>
        </p:nvSpPr>
        <p:spPr bwMode="auto">
          <a:xfrm>
            <a:off x="6248400" y="1731947"/>
            <a:ext cx="685800" cy="0"/>
          </a:xfrm>
          <a:prstGeom prst="line">
            <a:avLst/>
          </a:prstGeom>
          <a:noFill/>
          <a:ln w="38100">
            <a:solidFill>
              <a:srgbClr val="00CC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6327" name="Line 8"/>
          <p:cNvSpPr>
            <a:spLocks noChangeShapeType="1"/>
          </p:cNvSpPr>
          <p:nvPr/>
        </p:nvSpPr>
        <p:spPr bwMode="auto">
          <a:xfrm>
            <a:off x="6248400" y="1465247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6328" name="Line 9"/>
          <p:cNvSpPr>
            <a:spLocks noChangeShapeType="1"/>
          </p:cNvSpPr>
          <p:nvPr/>
        </p:nvSpPr>
        <p:spPr bwMode="auto">
          <a:xfrm>
            <a:off x="6248400" y="2265347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6329" name="Line 10"/>
          <p:cNvSpPr>
            <a:spLocks noChangeShapeType="1"/>
          </p:cNvSpPr>
          <p:nvPr/>
        </p:nvSpPr>
        <p:spPr bwMode="auto">
          <a:xfrm>
            <a:off x="6248400" y="2532047"/>
            <a:ext cx="6858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6330" name="Text Box 11"/>
          <p:cNvSpPr txBox="1">
            <a:spLocks noChangeArrowheads="1"/>
          </p:cNvSpPr>
          <p:nvPr/>
        </p:nvSpPr>
        <p:spPr bwMode="auto">
          <a:xfrm>
            <a:off x="6934200" y="2379647"/>
            <a:ext cx="2066956" cy="338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 err="1" smtClean="0">
                <a:latin typeface="Times New Roman" pitchFamily="18" charset="0"/>
                <a:cs typeface="Times New Roman" pitchFamily="18" charset="0"/>
              </a:rPr>
              <a:t>fcc</a:t>
            </a:r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 macles </a:t>
            </a:r>
            <a:r>
              <a:rPr lang="fr-FR" sz="1400" dirty="0" smtClean="0">
                <a:latin typeface="Times New Roman" pitchFamily="18" charset="0"/>
                <a:cs typeface="Times New Roman" pitchFamily="18" charset="0"/>
              </a:rPr>
              <a:t>(60°- [111])</a:t>
            </a:r>
            <a:endParaRPr lang="fr-FR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331" name="Text Box 12"/>
          <p:cNvSpPr txBox="1">
            <a:spLocks noChangeArrowheads="1"/>
          </p:cNvSpPr>
          <p:nvPr/>
        </p:nvSpPr>
        <p:spPr bwMode="auto">
          <a:xfrm>
            <a:off x="6934200" y="1312847"/>
            <a:ext cx="838200" cy="338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smtClean="0">
                <a:latin typeface="Times New Roman" pitchFamily="18" charset="0"/>
                <a:cs typeface="Times New Roman" pitchFamily="18" charset="0"/>
              </a:rPr>
              <a:t>1-4°</a:t>
            </a:r>
            <a:endParaRPr lang="fr-FR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332" name="Text Box 13"/>
          <p:cNvSpPr txBox="1">
            <a:spLocks noChangeArrowheads="1"/>
          </p:cNvSpPr>
          <p:nvPr/>
        </p:nvSpPr>
        <p:spPr bwMode="auto">
          <a:xfrm>
            <a:off x="6934200" y="1579547"/>
            <a:ext cx="838200" cy="338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smtClean="0">
                <a:latin typeface="Times New Roman" pitchFamily="18" charset="0"/>
                <a:cs typeface="Times New Roman" pitchFamily="18" charset="0"/>
              </a:rPr>
              <a:t>4-10°</a:t>
            </a:r>
            <a:endParaRPr lang="fr-FR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333" name="Text Box 14"/>
          <p:cNvSpPr txBox="1">
            <a:spLocks noChangeArrowheads="1"/>
          </p:cNvSpPr>
          <p:nvPr/>
        </p:nvSpPr>
        <p:spPr bwMode="auto">
          <a:xfrm>
            <a:off x="6934200" y="1846247"/>
            <a:ext cx="838200" cy="338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smtClean="0">
                <a:latin typeface="Times New Roman" pitchFamily="18" charset="0"/>
                <a:cs typeface="Times New Roman" pitchFamily="18" charset="0"/>
              </a:rPr>
              <a:t>10-40°</a:t>
            </a:r>
            <a:endParaRPr lang="fr-FR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334" name="Text Box 15"/>
          <p:cNvSpPr txBox="1">
            <a:spLocks noChangeArrowheads="1"/>
          </p:cNvSpPr>
          <p:nvPr/>
        </p:nvSpPr>
        <p:spPr bwMode="auto">
          <a:xfrm>
            <a:off x="6934200" y="2112947"/>
            <a:ext cx="838200" cy="338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40-65°</a:t>
            </a:r>
            <a:endParaRPr lang="fr-FR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335" name="Rectangle 16"/>
          <p:cNvSpPr>
            <a:spLocks noChangeArrowheads="1"/>
          </p:cNvSpPr>
          <p:nvPr/>
        </p:nvSpPr>
        <p:spPr bwMode="auto">
          <a:xfrm>
            <a:off x="1619672" y="5546711"/>
            <a:ext cx="6643734" cy="338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4" rIns="91429" bIns="45714">
            <a:spAutoFit/>
          </a:bodyPr>
          <a:lstStyle/>
          <a:p>
            <a:r>
              <a:rPr lang="fr-FR" sz="1600" dirty="0" smtClean="0">
                <a:latin typeface="Calibri" pitchFamily="34" charset="0"/>
              </a:rPr>
              <a:t>Les joints de grains en foncé…       mais aussi les rayures et autres défauts aussi</a:t>
            </a:r>
            <a:endParaRPr lang="fr-FR" sz="16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3271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953" y="1432078"/>
            <a:ext cx="3381375" cy="3114675"/>
          </a:xfrm>
          <a:prstGeom prst="rect">
            <a:avLst/>
          </a:prstGeom>
        </p:spPr>
      </p:pic>
      <p:sp>
        <p:nvSpPr>
          <p:cNvPr id="5734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31813" y="31751"/>
            <a:ext cx="8432800" cy="754044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fr-FR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Cartographie d'orientation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6748200" y="2636912"/>
            <a:ext cx="2000264" cy="1793158"/>
            <a:chOff x="3936" y="576"/>
            <a:chExt cx="1248" cy="1145"/>
          </a:xfrm>
        </p:grpSpPr>
        <p:pic>
          <p:nvPicPr>
            <p:cNvPr id="57361" name="Picture 6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012" t="29654" r="66991" b="50185"/>
            <a:stretch>
              <a:fillRect/>
            </a:stretch>
          </p:blipFill>
          <p:spPr bwMode="auto">
            <a:xfrm>
              <a:off x="4057" y="740"/>
              <a:ext cx="975" cy="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62" name="Text Box 7"/>
            <p:cNvSpPr txBox="1">
              <a:spLocks noChangeArrowheads="1"/>
            </p:cNvSpPr>
            <p:nvPr/>
          </p:nvSpPr>
          <p:spPr bwMode="auto">
            <a:xfrm>
              <a:off x="4752" y="576"/>
              <a:ext cx="43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600" dirty="0" smtClean="0">
                  <a:latin typeface="Times New Roman" pitchFamily="18" charset="0"/>
                  <a:cs typeface="Times New Roman" pitchFamily="18" charset="0"/>
                </a:rPr>
                <a:t>[111]</a:t>
              </a:r>
              <a:endParaRPr lang="fr-FR" sz="1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363" name="Text Box 8"/>
            <p:cNvSpPr txBox="1">
              <a:spLocks noChangeArrowheads="1"/>
            </p:cNvSpPr>
            <p:nvPr/>
          </p:nvSpPr>
          <p:spPr bwMode="auto">
            <a:xfrm>
              <a:off x="3936" y="1508"/>
              <a:ext cx="43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600" smtClean="0">
                  <a:latin typeface="Times New Roman" pitchFamily="18" charset="0"/>
                  <a:cs typeface="Times New Roman" pitchFamily="18" charset="0"/>
                </a:rPr>
                <a:t>[001]</a:t>
              </a:r>
              <a:endParaRPr lang="fr-FR" sz="1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7364" name="Text Box 9"/>
            <p:cNvSpPr txBox="1">
              <a:spLocks noChangeArrowheads="1"/>
            </p:cNvSpPr>
            <p:nvPr/>
          </p:nvSpPr>
          <p:spPr bwMode="auto">
            <a:xfrm>
              <a:off x="4752" y="1508"/>
              <a:ext cx="43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1600" smtClean="0">
                  <a:latin typeface="Times New Roman" pitchFamily="18" charset="0"/>
                  <a:cs typeface="Times New Roman" pitchFamily="18" charset="0"/>
                </a:rPr>
                <a:t>[101]</a:t>
              </a:r>
              <a:endParaRPr lang="fr-FR" sz="16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100526" y="853172"/>
            <a:ext cx="2604626" cy="980130"/>
            <a:chOff x="679" y="1468"/>
            <a:chExt cx="1677" cy="614"/>
          </a:xfrm>
        </p:grpSpPr>
        <p:pic>
          <p:nvPicPr>
            <p:cNvPr id="57359" name="Picture 11" descr="cube [111] wireframe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73" y="1468"/>
              <a:ext cx="583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60" name="Line 12"/>
            <p:cNvSpPr>
              <a:spLocks noChangeShapeType="1"/>
            </p:cNvSpPr>
            <p:nvPr/>
          </p:nvSpPr>
          <p:spPr bwMode="auto">
            <a:xfrm flipH="1">
              <a:off x="679" y="1809"/>
              <a:ext cx="1300" cy="27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 sz="16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3996258" y="1840782"/>
            <a:ext cx="1840685" cy="1148080"/>
            <a:chOff x="3220" y="1329"/>
            <a:chExt cx="1450" cy="904"/>
          </a:xfrm>
        </p:grpSpPr>
        <p:pic>
          <p:nvPicPr>
            <p:cNvPr id="57357" name="Picture 14" descr="cube [001] wireframe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106" y="1667"/>
              <a:ext cx="564" cy="5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58" name="Line 15"/>
            <p:cNvSpPr>
              <a:spLocks noChangeShapeType="1"/>
            </p:cNvSpPr>
            <p:nvPr/>
          </p:nvSpPr>
          <p:spPr bwMode="auto">
            <a:xfrm flipH="1" flipV="1">
              <a:off x="3220" y="1329"/>
              <a:ext cx="1134" cy="70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 sz="16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7352" name="Rectangle 16"/>
          <p:cNvSpPr>
            <a:spLocks noChangeArrowheads="1"/>
          </p:cNvSpPr>
          <p:nvPr/>
        </p:nvSpPr>
        <p:spPr bwMode="auto">
          <a:xfrm>
            <a:off x="505462" y="4581128"/>
            <a:ext cx="4210554" cy="1323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4" rIns="91429" bIns="45714">
            <a:spAutoFit/>
          </a:bodyPr>
          <a:lstStyle/>
          <a:p>
            <a:pPr algn="ctr"/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Figure de pôle inverse d'une carte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OIM</a:t>
            </a:r>
          </a:p>
          <a:p>
            <a:pPr algn="ctr"/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Recristallisation aux précipités</a:t>
            </a:r>
          </a:p>
          <a:p>
            <a:r>
              <a:rPr lang="fr-FR" sz="20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Détermination des mécanismes</a:t>
            </a: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Ici PSN (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particle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fr-FR" sz="20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stimulated</a:t>
            </a:r>
            <a:r>
              <a:rPr lang="fr-FR" sz="20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nucleation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)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353" name="ZoneTexte 16"/>
          <p:cNvSpPr txBox="1">
            <a:spLocks noChangeArrowheads="1"/>
          </p:cNvSpPr>
          <p:nvPr/>
        </p:nvSpPr>
        <p:spPr bwMode="auto">
          <a:xfrm>
            <a:off x="6704650" y="2838463"/>
            <a:ext cx="49244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 dirty="0">
                <a:latin typeface="Times New Roman" pitchFamily="18" charset="0"/>
                <a:cs typeface="Times New Roman" pitchFamily="18" charset="0"/>
              </a:rPr>
              <a:t>001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65349" y="6131474"/>
            <a:ext cx="230864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Abib</a:t>
            </a:r>
            <a:r>
              <a:rPr lang="fr-F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, et al., Mat. </a:t>
            </a:r>
            <a:r>
              <a:rPr lang="fr-FR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Charact</a:t>
            </a:r>
            <a:r>
              <a:rPr lang="fr-F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118 (2016)</a:t>
            </a:r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6119663" y="4548839"/>
            <a:ext cx="3024337" cy="1200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4" rIns="91429" bIns="45714">
            <a:spAutoFit/>
          </a:bodyPr>
          <a:lstStyle/>
          <a:p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Le 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code de couleur indique les directions du cristal parallèles à 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direction de référence (ici // à la normale à l'échantillon)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8777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7"/>
          <p:cNvSpPr txBox="1">
            <a:spLocks noChangeArrowheads="1"/>
          </p:cNvSpPr>
          <p:nvPr/>
        </p:nvSpPr>
        <p:spPr bwMode="auto">
          <a:xfrm>
            <a:off x="5072066" y="5357826"/>
            <a:ext cx="4032250" cy="58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4" rIns="91429" bIns="45714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Cartographie montrant les déformations </a:t>
            </a:r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locales et grains recristallisés, orientation cube</a:t>
            </a:r>
            <a:endParaRPr lang="fr-FR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276" name="Rectangle 2"/>
          <p:cNvSpPr>
            <a:spLocks noChangeArrowheads="1"/>
          </p:cNvSpPr>
          <p:nvPr/>
        </p:nvSpPr>
        <p:spPr bwMode="auto">
          <a:xfrm>
            <a:off x="71438" y="1124744"/>
            <a:ext cx="5000628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9" tIns="45709" rIns="91419" bIns="45709"/>
          <a:lstStyle/>
          <a:p>
            <a:pPr marL="342900" indent="-342900">
              <a:lnSpc>
                <a:spcPct val="110000"/>
              </a:lnSpc>
              <a:spcAft>
                <a:spcPct val="20000"/>
              </a:spcAft>
              <a:buFontTx/>
              <a:buBlip>
                <a:blip r:embed="rId3"/>
              </a:buBlip>
            </a:pPr>
            <a:r>
              <a:rPr lang="fr-FR" altLang="ja-JP" sz="2000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Texture et analyse des métaux laminés</a:t>
            </a:r>
          </a:p>
          <a:p>
            <a:pPr marL="342900" indent="-342900">
              <a:lnSpc>
                <a:spcPct val="110000"/>
              </a:lnSpc>
              <a:spcAft>
                <a:spcPct val="20000"/>
              </a:spcAft>
              <a:buFontTx/>
              <a:buBlip>
                <a:blip r:embed="rId3"/>
              </a:buBlip>
            </a:pPr>
            <a:r>
              <a:rPr lang="fr-FR" altLang="ja-JP" sz="2000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Etude des déformations des matériaux</a:t>
            </a:r>
          </a:p>
          <a:p>
            <a:pPr marL="342900" indent="-342900">
              <a:lnSpc>
                <a:spcPct val="110000"/>
              </a:lnSpc>
              <a:spcAft>
                <a:spcPct val="20000"/>
              </a:spcAft>
              <a:buFontTx/>
              <a:buBlip>
                <a:blip r:embed="rId3"/>
              </a:buBlip>
            </a:pPr>
            <a:r>
              <a:rPr lang="fr-FR" altLang="ja-JP" sz="2000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Orientation des cristaux/grains des métaux, céramiques, ...</a:t>
            </a:r>
          </a:p>
          <a:p>
            <a:pPr marL="342900" indent="-342900">
              <a:lnSpc>
                <a:spcPct val="110000"/>
              </a:lnSpc>
              <a:spcAft>
                <a:spcPct val="20000"/>
              </a:spcAft>
              <a:buFontTx/>
              <a:buBlip>
                <a:blip r:embed="rId3"/>
              </a:buBlip>
            </a:pPr>
            <a:r>
              <a:rPr lang="fr-FR" altLang="ja-JP" sz="2000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Etude de contraintes des fissures de corrosion</a:t>
            </a:r>
          </a:p>
          <a:p>
            <a:pPr marL="342900" indent="-342900">
              <a:lnSpc>
                <a:spcPct val="110000"/>
              </a:lnSpc>
              <a:spcAft>
                <a:spcPct val="20000"/>
              </a:spcAft>
              <a:buFontTx/>
              <a:buBlip>
                <a:blip r:embed="rId3"/>
              </a:buBlip>
            </a:pPr>
            <a:r>
              <a:rPr lang="fr-FR" altLang="ja-JP" sz="2000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Etudes sur les recuits et la recristallisation (in-situ ou pas)</a:t>
            </a:r>
          </a:p>
          <a:p>
            <a:pPr marL="342900" indent="-342900">
              <a:lnSpc>
                <a:spcPct val="110000"/>
              </a:lnSpc>
              <a:spcAft>
                <a:spcPct val="20000"/>
              </a:spcAft>
              <a:buFontTx/>
              <a:buBlip>
                <a:blip r:embed="rId3"/>
              </a:buBlip>
            </a:pPr>
            <a:r>
              <a:rPr lang="fr-FR" altLang="ja-JP" sz="2000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Analyses des textures dans les bandes d'interconnexion de semi-conducteurs</a:t>
            </a:r>
          </a:p>
          <a:p>
            <a:pPr marL="342900" indent="-342900">
              <a:lnSpc>
                <a:spcPct val="110000"/>
              </a:lnSpc>
              <a:spcAft>
                <a:spcPct val="20000"/>
              </a:spcAft>
              <a:buFontTx/>
              <a:buBlip>
                <a:blip r:embed="rId3"/>
              </a:buBlip>
            </a:pPr>
            <a:r>
              <a:rPr lang="fr-FR" altLang="ja-JP" sz="2000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Analyses de texture des films minces</a:t>
            </a:r>
          </a:p>
          <a:p>
            <a:pPr marL="342900" indent="-342900">
              <a:lnSpc>
                <a:spcPct val="110000"/>
              </a:lnSpc>
              <a:spcAft>
                <a:spcPct val="20000"/>
              </a:spcAft>
              <a:buFontTx/>
              <a:buBlip>
                <a:blip r:embed="rId3"/>
              </a:buBlip>
            </a:pPr>
            <a:r>
              <a:rPr lang="fr-FR" altLang="ja-JP" sz="2000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Verres </a:t>
            </a:r>
            <a:r>
              <a:rPr lang="fr-FR" altLang="ja-JP" sz="2000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cristallisés (</a:t>
            </a:r>
            <a:r>
              <a:rPr lang="fr-FR" altLang="ja-JP" sz="2000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pro</a:t>
            </a:r>
            <a:r>
              <a:rPr lang="fr-FR" altLang="ja-JP" sz="2000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priétés optiques)</a:t>
            </a:r>
            <a:endParaRPr lang="fr-FR" altLang="ja-JP" sz="2000" dirty="0" smtClean="0"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marL="342900" indent="-342900">
              <a:lnSpc>
                <a:spcPct val="110000"/>
              </a:lnSpc>
              <a:spcAft>
                <a:spcPct val="20000"/>
              </a:spcAft>
              <a:buFontTx/>
              <a:buBlip>
                <a:blip r:embed="rId3"/>
              </a:buBlip>
            </a:pPr>
            <a:r>
              <a:rPr lang="fr-FR" altLang="ja-JP" sz="2000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Etc., ...</a:t>
            </a:r>
            <a:endParaRPr lang="fr-FR" altLang="ja-JP" sz="2000" dirty="0"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54277" name="Rectangle 1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/>
          <a:lstStyle/>
          <a:p>
            <a:pPr eaLnBrk="1" hangingPunct="1"/>
            <a:r>
              <a:rPr lang="fr-FR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Quelques applications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210" y="1412776"/>
            <a:ext cx="2819400" cy="3848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56176" y="6053966"/>
            <a:ext cx="211628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Ateba</a:t>
            </a:r>
            <a:r>
              <a:rPr lang="fr-F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 &amp; al., Adv. Eng. Mat. (2014)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3809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9" descr="Imag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5219652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6142546" y="1587564"/>
            <a:ext cx="289394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Couches de contamination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Couches déformées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Bon </a:t>
            </a:r>
            <a:r>
              <a:rPr lang="fr-FR" alt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materiau</a:t>
            </a: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ccolade fermante 4"/>
          <p:cNvSpPr/>
          <p:nvPr/>
        </p:nvSpPr>
        <p:spPr>
          <a:xfrm>
            <a:off x="5566811" y="1331675"/>
            <a:ext cx="257761" cy="85725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6" name="Accolade fermante 5"/>
          <p:cNvSpPr/>
          <p:nvPr/>
        </p:nvSpPr>
        <p:spPr>
          <a:xfrm>
            <a:off x="5718279" y="2046050"/>
            <a:ext cx="249169" cy="192881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8" name="Accolade fermante 7"/>
          <p:cNvSpPr/>
          <p:nvPr/>
        </p:nvSpPr>
        <p:spPr>
          <a:xfrm>
            <a:off x="5861154" y="4117738"/>
            <a:ext cx="249169" cy="192881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6151" name="Text Box 8"/>
          <p:cNvSpPr txBox="1">
            <a:spLocks noChangeArrowheads="1"/>
          </p:cNvSpPr>
          <p:nvPr/>
        </p:nvSpPr>
        <p:spPr bwMode="auto">
          <a:xfrm>
            <a:off x="611560" y="116632"/>
            <a:ext cx="795764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Préparation des échantillons</a:t>
            </a:r>
            <a:endParaRPr lang="fr-FR" altLang="fr-FR" sz="2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107504" y="4221088"/>
            <a:ext cx="3121025" cy="0"/>
          </a:xfrm>
          <a:prstGeom prst="lin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717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1026"/>
          <p:cNvSpPr txBox="1">
            <a:spLocks noChangeArrowheads="1"/>
          </p:cNvSpPr>
          <p:nvPr/>
        </p:nvSpPr>
        <p:spPr bwMode="auto">
          <a:xfrm>
            <a:off x="1043608" y="328759"/>
            <a:ext cx="36637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Techniques de polissage</a:t>
            </a:r>
            <a:endParaRPr lang="fr-FR" altLang="fr-FR" sz="2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96" name="Text Box 1028"/>
          <p:cNvSpPr txBox="1">
            <a:spLocks noChangeArrowheads="1"/>
          </p:cNvSpPr>
          <p:nvPr/>
        </p:nvSpPr>
        <p:spPr bwMode="auto">
          <a:xfrm>
            <a:off x="251520" y="1268760"/>
            <a:ext cx="3276859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Découpe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fr-FR" altLang="fr-F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Enrobage ou mise en pinces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fr-FR" altLang="fr-F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fr-FR" alt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Polissage grossier (</a:t>
            </a:r>
            <a:r>
              <a:rPr lang="fr-FR" alt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SiC</a:t>
            </a: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fr-FR" altLang="fr-F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fr-FR" alt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Polissage fin (diamant)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fr-FR" altLang="fr-F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fr-FR" alt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Polissage final (variable)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fr-FR" altLang="fr-F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fr-FR" altLang="fr-F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Parfois juste un clivage </a:t>
            </a: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5" name="Picture 7" descr="P70702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372" y="116632"/>
            <a:ext cx="3025775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P707026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6"/>
          <a:stretch>
            <a:fillRect/>
          </a:stretch>
        </p:blipFill>
        <p:spPr bwMode="auto">
          <a:xfrm>
            <a:off x="3922675" y="2564904"/>
            <a:ext cx="2377517" cy="304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P70702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7" r="4738"/>
          <a:stretch>
            <a:fillRect/>
          </a:stretch>
        </p:blipFill>
        <p:spPr bwMode="auto">
          <a:xfrm>
            <a:off x="6480784" y="4005064"/>
            <a:ext cx="2519363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899592" y="5877272"/>
            <a:ext cx="4613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La préparation peut être un véritable problème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313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3" t="3922" r="6287" b="9804"/>
          <a:stretch/>
        </p:blipFill>
        <p:spPr bwMode="auto">
          <a:xfrm>
            <a:off x="74567" y="1543851"/>
            <a:ext cx="6028690" cy="3445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3619980"/>
              </p:ext>
            </p:extLst>
          </p:nvPr>
        </p:nvGraphicFramePr>
        <p:xfrm>
          <a:off x="6169446" y="959422"/>
          <a:ext cx="1594198" cy="1210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4" name="Image Document" r:id="rId4" imgW="3836773" imgH="1495168" progId="Imaging.Document">
                  <p:embed/>
                </p:oleObj>
              </mc:Choice>
              <mc:Fallback>
                <p:oleObj name="Image Document" r:id="rId4" imgW="3836773" imgH="1495168" progId="Imaging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9446" y="959422"/>
                        <a:ext cx="1594198" cy="12102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365747"/>
              </p:ext>
            </p:extLst>
          </p:nvPr>
        </p:nvGraphicFramePr>
        <p:xfrm>
          <a:off x="7882648" y="970034"/>
          <a:ext cx="1198048" cy="1198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5" name="Bitmap Image" r:id="rId6" imgW="9809524" imgH="9809524" progId="Paint.Picture">
                  <p:embed/>
                </p:oleObj>
              </mc:Choice>
              <mc:Fallback>
                <p:oleObj name="Bitmap Image" r:id="rId6" imgW="9809524" imgH="980952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2648" y="970034"/>
                        <a:ext cx="1198048" cy="11989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5139901"/>
              </p:ext>
            </p:extLst>
          </p:nvPr>
        </p:nvGraphicFramePr>
        <p:xfrm>
          <a:off x="6219504" y="2828801"/>
          <a:ext cx="1561293" cy="118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6" name="Image Document" r:id="rId8" imgW="3836773" imgH="1495168" progId="Imaging.Document">
                  <p:embed/>
                </p:oleObj>
              </mc:Choice>
              <mc:Fallback>
                <p:oleObj name="Image Document" r:id="rId8" imgW="3836773" imgH="1495168" progId="Imaging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9504" y="2828801"/>
                        <a:ext cx="1561293" cy="1184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9241041"/>
              </p:ext>
            </p:extLst>
          </p:nvPr>
        </p:nvGraphicFramePr>
        <p:xfrm>
          <a:off x="7893371" y="2814542"/>
          <a:ext cx="1184662" cy="118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7" name="Bitmap Image" r:id="rId10" imgW="9809524" imgH="9809524" progId="Paint.Picture">
                  <p:embed/>
                </p:oleObj>
              </mc:Choice>
              <mc:Fallback>
                <p:oleObj name="Bitmap Image" r:id="rId10" imgW="9809524" imgH="980952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93371" y="2814542"/>
                        <a:ext cx="1184662" cy="1184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735966"/>
              </p:ext>
            </p:extLst>
          </p:nvPr>
        </p:nvGraphicFramePr>
        <p:xfrm>
          <a:off x="6165180" y="4758295"/>
          <a:ext cx="1594198" cy="1210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8" name="Image Document" r:id="rId12" imgW="3836773" imgH="1495168" progId="Imaging.Document">
                  <p:embed/>
                </p:oleObj>
              </mc:Choice>
              <mc:Fallback>
                <p:oleObj name="Image Document" r:id="rId12" imgW="3836773" imgH="1495168" progId="Imaging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5180" y="4758295"/>
                        <a:ext cx="1594198" cy="12102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9997607"/>
              </p:ext>
            </p:extLst>
          </p:nvPr>
        </p:nvGraphicFramePr>
        <p:xfrm>
          <a:off x="7863391" y="4765492"/>
          <a:ext cx="1210282" cy="1210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9" name="Bitmap Image" r:id="rId14" imgW="9809524" imgH="9809524" progId="Paint.Picture">
                  <p:embed/>
                </p:oleObj>
              </mc:Choice>
              <mc:Fallback>
                <p:oleObj name="Bitmap Image" r:id="rId14" imgW="9809524" imgH="980952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63391" y="4765492"/>
                        <a:ext cx="1210282" cy="12102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1026"/>
          <p:cNvSpPr txBox="1">
            <a:spLocks noChangeArrowheads="1"/>
          </p:cNvSpPr>
          <p:nvPr/>
        </p:nvSpPr>
        <p:spPr bwMode="auto">
          <a:xfrm>
            <a:off x="2807841" y="63921"/>
            <a:ext cx="36637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Techniques de polissage</a:t>
            </a:r>
            <a:endParaRPr lang="fr-FR" altLang="fr-FR" sz="2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 rot="16200000">
            <a:off x="-889028" y="3222206"/>
            <a:ext cx="2340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Profondeur affectée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755576" y="4619646"/>
            <a:ext cx="51125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Taille des particules abrasives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6934850" y="2204864"/>
            <a:ext cx="182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Polissage grossier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13070631" y="2268248"/>
            <a:ext cx="1337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Polissage fin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6949840" y="6012915"/>
            <a:ext cx="1500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Polissage final</a:t>
            </a:r>
            <a:endParaRPr lang="fr-FR" dirty="0"/>
          </a:p>
        </p:txBody>
      </p:sp>
      <p:sp>
        <p:nvSpPr>
          <p:cNvPr id="18" name="ZoneTexte 17"/>
          <p:cNvSpPr txBox="1"/>
          <p:nvPr/>
        </p:nvSpPr>
        <p:spPr>
          <a:xfrm>
            <a:off x="7031593" y="4028030"/>
            <a:ext cx="1337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smtClean="0"/>
              <a:t>Polissage fin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103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409" y="2914016"/>
            <a:ext cx="167957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0" r="6456"/>
          <a:stretch/>
        </p:blipFill>
        <p:spPr bwMode="auto">
          <a:xfrm>
            <a:off x="4554673" y="2890667"/>
            <a:ext cx="2105559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7352138"/>
              </p:ext>
            </p:extLst>
          </p:nvPr>
        </p:nvGraphicFramePr>
        <p:xfrm>
          <a:off x="6726684" y="3859907"/>
          <a:ext cx="2309812" cy="223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0" name="Image" r:id="rId5" imgW="4952381" imgH="4787302" progId="Photoshop.Image.6">
                  <p:embed/>
                </p:oleObj>
              </mc:Choice>
              <mc:Fallback>
                <p:oleObj name="Image" r:id="rId5" imgW="4952381" imgH="4787302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6684" y="3859907"/>
                        <a:ext cx="2309812" cy="223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 descr="C:\Users\moi\Desktop\etat-initial-02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61616"/>
            <a:ext cx="2304256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moi\Desktop\precipites_a_70°-01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134" y="848983"/>
            <a:ext cx="2319290" cy="173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moi\Desktop\106-1050-05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462" y="836712"/>
            <a:ext cx="2304256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26"/>
          <p:cNvSpPr txBox="1">
            <a:spLocks noChangeArrowheads="1"/>
          </p:cNvSpPr>
          <p:nvPr/>
        </p:nvSpPr>
        <p:spPr bwMode="auto">
          <a:xfrm>
            <a:off x="3538793" y="0"/>
            <a:ext cx="22862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Polissage final</a:t>
            </a:r>
            <a:endParaRPr lang="fr-FR" altLang="fr-FR" sz="28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352235" y="485942"/>
            <a:ext cx="77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Éviter 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4211960" y="467380"/>
            <a:ext cx="77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Éviter 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6824843" y="467380"/>
            <a:ext cx="95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Mieux ! </a:t>
            </a:r>
            <a:endParaRPr lang="fr-FR" dirty="0"/>
          </a:p>
        </p:txBody>
      </p:sp>
      <p:sp>
        <p:nvSpPr>
          <p:cNvPr id="12" name="Text Box 1028"/>
          <p:cNvSpPr txBox="1">
            <a:spLocks noChangeArrowheads="1"/>
          </p:cNvSpPr>
          <p:nvPr/>
        </p:nvSpPr>
        <p:spPr bwMode="auto">
          <a:xfrm>
            <a:off x="485298" y="3373829"/>
            <a:ext cx="2839239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Polisseuses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fr-FR" alt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Classique</a:t>
            </a:r>
          </a:p>
          <a:p>
            <a:pPr lvl="1">
              <a:spcBef>
                <a:spcPct val="0"/>
              </a:spcBef>
              <a:buFontTx/>
              <a:buChar char="•"/>
            </a:pPr>
            <a:r>
              <a:rPr lang="fr-FR" alt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Vibrante</a:t>
            </a:r>
            <a:r>
              <a:rPr lang="fr-FR" alt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fr-FR" alt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vec alumine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fr-FR" alt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 de silice, …</a:t>
            </a:r>
          </a:p>
          <a:p>
            <a:pPr eaLnBrk="1" hangingPunct="1">
              <a:spcBef>
                <a:spcPct val="0"/>
              </a:spcBef>
              <a:buNone/>
            </a:pPr>
            <a:endParaRPr lang="fr-FR" altLang="fr-F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Polissage électrolytique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Polissage chimique 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fr-FR" alt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Polissage ionique</a:t>
            </a: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Connecteur droit avec flèche 13"/>
          <p:cNvCxnSpPr/>
          <p:nvPr/>
        </p:nvCxnSpPr>
        <p:spPr>
          <a:xfrm>
            <a:off x="2123728" y="3573016"/>
            <a:ext cx="504056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3347864" y="5301208"/>
            <a:ext cx="1080000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2771800" y="5919300"/>
            <a:ext cx="4356000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085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5"/>
          <p:cNvSpPr txBox="1">
            <a:spLocks noChangeArrowheads="1"/>
          </p:cNvSpPr>
          <p:nvPr/>
        </p:nvSpPr>
        <p:spPr bwMode="auto">
          <a:xfrm>
            <a:off x="323850" y="4809904"/>
            <a:ext cx="22974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Ionique – mode plan</a:t>
            </a: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92100" y="76200"/>
            <a:ext cx="8601075" cy="554037"/>
          </a:xfrm>
          <a:prstGeom prst="rect">
            <a:avLst/>
          </a:prstGeom>
          <a:noFill/>
        </p:spPr>
        <p:txBody>
          <a:bodyPr/>
          <a:lstStyle/>
          <a:p>
            <a:pPr algn="ctr" eaLnBrk="1" hangingPunct="1">
              <a:defRPr/>
            </a:pPr>
            <a:r>
              <a:rPr lang="fr-FR" sz="28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Polissage ionique vs. électrolytique et silice colloïdale</a:t>
            </a:r>
            <a:endParaRPr lang="fr-FR" sz="2800" dirty="0">
              <a:solidFill>
                <a:schemeClr val="accent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837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013" y="4266735"/>
            <a:ext cx="1717675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4221765"/>
            <a:ext cx="2286000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363" y="2471948"/>
            <a:ext cx="1697037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2426978"/>
            <a:ext cx="2286000" cy="1714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275" y="645255"/>
            <a:ext cx="2292350" cy="1714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7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188" y="660245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8" name="Text Box 5"/>
          <p:cNvSpPr txBox="1">
            <a:spLocks noChangeArrowheads="1"/>
          </p:cNvSpPr>
          <p:nvPr/>
        </p:nvSpPr>
        <p:spPr bwMode="auto">
          <a:xfrm>
            <a:off x="315366" y="1358562"/>
            <a:ext cx="65563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OPS</a:t>
            </a: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79" name="Text Box 5"/>
          <p:cNvSpPr txBox="1">
            <a:spLocks noChangeArrowheads="1"/>
          </p:cNvSpPr>
          <p:nvPr/>
        </p:nvSpPr>
        <p:spPr bwMode="auto">
          <a:xfrm>
            <a:off x="292100" y="3084203"/>
            <a:ext cx="20313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Electro-polissage</a:t>
            </a: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80" name="Text Box 5"/>
          <p:cNvSpPr txBox="1">
            <a:spLocks noChangeArrowheads="1"/>
          </p:cNvSpPr>
          <p:nvPr/>
        </p:nvSpPr>
        <p:spPr bwMode="auto">
          <a:xfrm>
            <a:off x="395536" y="763162"/>
            <a:ext cx="2981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Alliage à base </a:t>
            </a: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d'aluminium</a:t>
            </a: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81" name="Rectangle 1"/>
          <p:cNvSpPr>
            <a:spLocks noChangeArrowheads="1"/>
          </p:cNvSpPr>
          <p:nvPr/>
        </p:nvSpPr>
        <p:spPr bwMode="auto">
          <a:xfrm>
            <a:off x="643185" y="5425157"/>
            <a:ext cx="15975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 kV - 5</a:t>
            </a:r>
            <a:r>
              <a:rPr lang="fr-FR" altLang="fr-FR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° </a:t>
            </a:r>
            <a:r>
              <a:rPr lang="fr-FR" altLang="fr-FR" sz="1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- 1h</a:t>
            </a:r>
            <a:endParaRPr lang="fr-FR" altLang="fr-FR" sz="1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8382" name="Text Box 5"/>
          <p:cNvSpPr txBox="1">
            <a:spLocks noChangeArrowheads="1"/>
          </p:cNvSpPr>
          <p:nvPr/>
        </p:nvSpPr>
        <p:spPr bwMode="auto">
          <a:xfrm>
            <a:off x="3588073" y="6009240"/>
            <a:ext cx="24240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Images SE - inclinées</a:t>
            </a: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83" name="Text Box 5"/>
          <p:cNvSpPr txBox="1">
            <a:spLocks noChangeArrowheads="1"/>
          </p:cNvSpPr>
          <p:nvPr/>
        </p:nvSpPr>
        <p:spPr bwMode="auto">
          <a:xfrm>
            <a:off x="6885033" y="6009240"/>
            <a:ext cx="179065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IPF corrigées de l'inclinaison</a:t>
            </a: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67175" y="4632928"/>
            <a:ext cx="1643063" cy="7397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086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/>
      <p:bldP spid="58381" grpId="0"/>
      <p:bldP spid="58382" grpId="0"/>
      <p:bldP spid="58383" grpId="0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5"/>
          <p:cNvSpPr txBox="1">
            <a:spLocks noChangeArrowheads="1"/>
          </p:cNvSpPr>
          <p:nvPr/>
        </p:nvSpPr>
        <p:spPr bwMode="auto">
          <a:xfrm>
            <a:off x="307975" y="4293270"/>
            <a:ext cx="125867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Ionique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 plan</a:t>
            </a: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92100" y="76200"/>
            <a:ext cx="8601075" cy="655638"/>
          </a:xfrm>
          <a:prstGeom prst="rect">
            <a:avLst/>
          </a:prstGeom>
          <a:noFill/>
        </p:spPr>
        <p:txBody>
          <a:bodyPr/>
          <a:lstStyle/>
          <a:p>
            <a:pPr algn="ctr" eaLnBrk="1" hangingPunct="1">
              <a:defRPr/>
            </a:pPr>
            <a:r>
              <a:rPr lang="fr-FR" sz="28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Polissage ionique – échantillon très tendre</a:t>
            </a:r>
            <a:endParaRPr lang="fr-FR" sz="2800" dirty="0">
              <a:solidFill>
                <a:schemeClr val="accent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0420" name="Text Box 5"/>
          <p:cNvSpPr txBox="1">
            <a:spLocks noChangeArrowheads="1"/>
          </p:cNvSpPr>
          <p:nvPr/>
        </p:nvSpPr>
        <p:spPr bwMode="auto">
          <a:xfrm>
            <a:off x="241431" y="1979613"/>
            <a:ext cx="19607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Electro-polissage</a:t>
            </a: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395288" y="765175"/>
            <a:ext cx="12875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Cuivre pur</a:t>
            </a: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422" name="Picture 2" descr="Cu-ref-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1398980"/>
            <a:ext cx="2286000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1362468"/>
            <a:ext cx="1712913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1387868"/>
            <a:ext cx="1730375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Image 4" descr="Z:\Yoann\Cu-ech30-tb01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3837657"/>
            <a:ext cx="2238375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Imag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3807495"/>
            <a:ext cx="1709737" cy="170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3" name="Imag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988" y="3791620"/>
            <a:ext cx="1724025" cy="17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4" name="Rectangle 1"/>
          <p:cNvSpPr>
            <a:spLocks noChangeArrowheads="1"/>
          </p:cNvSpPr>
          <p:nvPr/>
        </p:nvSpPr>
        <p:spPr bwMode="auto">
          <a:xfrm>
            <a:off x="303188" y="5002659"/>
            <a:ext cx="1460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kV - 3° - 2h</a:t>
            </a:r>
            <a:endParaRPr lang="fr-FR" altLang="fr-FR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429" name="Text Box 5"/>
          <p:cNvSpPr txBox="1">
            <a:spLocks noChangeArrowheads="1"/>
          </p:cNvSpPr>
          <p:nvPr/>
        </p:nvSpPr>
        <p:spPr bwMode="auto">
          <a:xfrm>
            <a:off x="2294193" y="5808439"/>
            <a:ext cx="226055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Images SE inclinées</a:t>
            </a: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431" name="Text Box 5"/>
          <p:cNvSpPr txBox="1">
            <a:spLocks noChangeArrowheads="1"/>
          </p:cNvSpPr>
          <p:nvPr/>
        </p:nvSpPr>
        <p:spPr bwMode="auto">
          <a:xfrm>
            <a:off x="4841875" y="5589240"/>
            <a:ext cx="35654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IQ		IPF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corrigées de l'inclinaison</a:t>
            </a: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72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/>
      <p:bldP spid="5940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TRIP-cross-section-n°46-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889" y="858937"/>
            <a:ext cx="2949575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3" descr="TRIP-cross-section-n°46-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114" y="836712"/>
            <a:ext cx="2951163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Imag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490" y="3356992"/>
            <a:ext cx="2630488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Imag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248" y="3369692"/>
            <a:ext cx="26162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92100" y="76200"/>
            <a:ext cx="8601075" cy="655638"/>
          </a:xfrm>
          <a:prstGeom prst="rect">
            <a:avLst/>
          </a:prstGeom>
          <a:noFill/>
        </p:spPr>
        <p:txBody>
          <a:bodyPr/>
          <a:lstStyle/>
          <a:p>
            <a:pPr algn="ctr" eaLnBrk="1" hangingPunct="1">
              <a:defRPr/>
            </a:pPr>
            <a:r>
              <a:rPr lang="fr-FR" sz="28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Polissage ionique – mode coupe transverse</a:t>
            </a:r>
            <a:endParaRPr lang="fr-FR" sz="2800" dirty="0">
              <a:solidFill>
                <a:schemeClr val="accent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4519" name="Text Box 5"/>
          <p:cNvSpPr txBox="1">
            <a:spLocks noChangeArrowheads="1"/>
          </p:cNvSpPr>
          <p:nvPr/>
        </p:nvSpPr>
        <p:spPr bwMode="auto">
          <a:xfrm>
            <a:off x="107950" y="731838"/>
            <a:ext cx="7537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Acier</a:t>
            </a: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28727" y="1927324"/>
            <a:ext cx="179387" cy="50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Connecteur droit 3"/>
          <p:cNvCxnSpPr/>
          <p:nvPr/>
        </p:nvCxnSpPr>
        <p:spPr>
          <a:xfrm flipV="1">
            <a:off x="3408114" y="850999"/>
            <a:ext cx="2400300" cy="10763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3408114" y="1978124"/>
            <a:ext cx="2400300" cy="9604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523" name="Rectangle 24"/>
          <p:cNvSpPr>
            <a:spLocks noChangeArrowheads="1"/>
          </p:cNvSpPr>
          <p:nvPr/>
        </p:nvSpPr>
        <p:spPr bwMode="auto">
          <a:xfrm>
            <a:off x="35496" y="2195016"/>
            <a:ext cx="1517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kV - 0° - 7h</a:t>
            </a:r>
            <a:endParaRPr lang="fr-FR" altLang="fr-F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5496" y="1428131"/>
            <a:ext cx="185499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Ionique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 </a:t>
            </a: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transverse</a:t>
            </a: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74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238125" y="944563"/>
            <a:ext cx="5483225" cy="3402012"/>
          </a:xfrm>
        </p:spPr>
        <p:txBody>
          <a:bodyPr/>
          <a:lstStyle/>
          <a:p>
            <a:pPr eaLnBrk="1" hangingPunct="1">
              <a:tabLst>
                <a:tab pos="2060575" algn="l"/>
              </a:tabLst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Données sur la microstructure</a:t>
            </a:r>
          </a:p>
          <a:p>
            <a:pPr lvl="1" eaLnBrk="1" hangingPunct="1">
              <a:tabLst>
                <a:tab pos="2060575" algn="l"/>
              </a:tabLst>
            </a:pPr>
            <a:r>
              <a:rPr lang="fr-FR" altLang="fr-F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Taille des grains	</a:t>
            </a: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MO/ME</a:t>
            </a:r>
          </a:p>
          <a:p>
            <a:pPr lvl="1">
              <a:tabLst>
                <a:tab pos="2060575" algn="l"/>
              </a:tabLst>
            </a:pPr>
            <a:r>
              <a:rPr lang="fr-FR" altLang="fr-F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Forme des grains	</a:t>
            </a: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MO/ME</a:t>
            </a:r>
          </a:p>
          <a:p>
            <a:pPr lvl="1" eaLnBrk="1" hangingPunct="1">
              <a:tabLst>
                <a:tab pos="2060575" algn="l"/>
              </a:tabLst>
            </a:pPr>
            <a:r>
              <a:rPr lang="fr-FR" altLang="fr-F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Phases	</a:t>
            </a: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EDS &amp; BSE</a:t>
            </a:r>
          </a:p>
          <a:p>
            <a:pPr lvl="1" eaLnBrk="1" hangingPunct="1">
              <a:tabLst>
                <a:tab pos="2060575" algn="l"/>
              </a:tabLst>
            </a:pPr>
            <a:r>
              <a:rPr lang="fr-FR" altLang="fr-F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Chimie	</a:t>
            </a: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EDS</a:t>
            </a:r>
          </a:p>
          <a:p>
            <a:pPr eaLnBrk="1" hangingPunct="1">
              <a:spcBef>
                <a:spcPts val="0"/>
              </a:spcBef>
              <a:tabLst>
                <a:tab pos="2060575" algn="l"/>
              </a:tabLst>
            </a:pPr>
            <a:endParaRPr lang="fr-FR" altLang="fr-F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tabLst>
                <a:tab pos="2060575" algn="l"/>
              </a:tabLst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 manque-t-il ?</a:t>
            </a:r>
          </a:p>
          <a:p>
            <a:pPr lvl="1">
              <a:tabLst>
                <a:tab pos="2060575" algn="l"/>
              </a:tabLst>
            </a:pPr>
            <a:r>
              <a:rPr lang="fr-FR" altLang="fr-F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Orientations des grains </a:t>
            </a:r>
          </a:p>
          <a:p>
            <a:pPr lvl="1" eaLnBrk="1" hangingPunct="1">
              <a:tabLst>
                <a:tab pos="2060575" algn="l"/>
              </a:tabLst>
            </a:pPr>
            <a:r>
              <a:rPr lang="fr-FR" altLang="fr-FR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Joints de grains</a:t>
            </a:r>
          </a:p>
          <a:p>
            <a:pPr eaLnBrk="1" hangingPunct="1">
              <a:tabLst>
                <a:tab pos="2060575" algn="l"/>
              </a:tabLst>
            </a:pPr>
            <a:endParaRPr lang="fr-FR" altLang="fr-F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tabLst>
                <a:tab pos="2060575" algn="l"/>
              </a:tabLst>
            </a:pPr>
            <a:endParaRPr lang="fr-FR" altLang="fr-F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5065588" y="5859463"/>
            <a:ext cx="38989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fr-FR" altLang="fr-F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Orientation, joints de grains et chimie</a:t>
            </a:r>
            <a:endParaRPr lang="fr-FR" altLang="fr-F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0" name="Rectangle 9"/>
          <p:cNvSpPr>
            <a:spLocks noChangeArrowheads="1"/>
          </p:cNvSpPr>
          <p:nvPr/>
        </p:nvSpPr>
        <p:spPr bwMode="auto">
          <a:xfrm>
            <a:off x="571500" y="190500"/>
            <a:ext cx="48466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3200" dirty="0" smtClean="0">
                <a:solidFill>
                  <a:schemeClr val="accent1"/>
                </a:solidFill>
                <a:latin typeface="Times New Roman" panose="02020603050405020304" pitchFamily="18" charset="0"/>
              </a:rPr>
              <a:t>Pourquoi l'EBSD</a:t>
            </a:r>
            <a:endParaRPr lang="fr-FR" altLang="fr-FR" sz="3200" dirty="0"/>
          </a:p>
        </p:txBody>
      </p:sp>
      <p:pic>
        <p:nvPicPr>
          <p:cNvPr id="22614" name="Picture 8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24" y="4440886"/>
            <a:ext cx="1838201" cy="162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15" name="Picture 8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799" y="4437112"/>
            <a:ext cx="1838201" cy="162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9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78794"/>
            <a:ext cx="1289050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9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107" y="2580382"/>
            <a:ext cx="1289050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594" y="2578794"/>
            <a:ext cx="1289050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22" name="Picture 9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263" y="4640263"/>
            <a:ext cx="1289050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23" name="Picture 9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100" y="4640263"/>
            <a:ext cx="1289050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624" name="Picture 9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50" y="4654550"/>
            <a:ext cx="1266825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9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43"/>
          <a:stretch>
            <a:fillRect/>
          </a:stretch>
        </p:blipFill>
        <p:spPr bwMode="auto">
          <a:xfrm>
            <a:off x="5501208" y="507869"/>
            <a:ext cx="2743200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107493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 146" descr="F:\OIM-mast\EBSD-with shadowing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38" y="2648372"/>
            <a:ext cx="1057275" cy="1057275"/>
          </a:xfrm>
          <a:prstGeom prst="rect">
            <a:avLst/>
          </a:prstGeom>
          <a:noFill/>
          <a:ln w="412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292100" y="76200"/>
            <a:ext cx="8601075" cy="655638"/>
          </a:xfrm>
          <a:prstGeom prst="rect">
            <a:avLst/>
          </a:prstGeom>
          <a:noFill/>
        </p:spPr>
        <p:txBody>
          <a:bodyPr/>
          <a:lstStyle/>
          <a:p>
            <a:pPr algn="ctr" eaLnBrk="1" hangingPunct="1">
              <a:defRPr/>
            </a:pPr>
            <a:r>
              <a:rPr lang="fr-FR" sz="2800" dirty="0" smtClean="0">
                <a:solidFill>
                  <a:schemeClr val="accent1"/>
                </a:solidFill>
                <a:latin typeface="Times New Roman" pitchFamily="18" charset="0"/>
                <a:ea typeface="+mj-ea"/>
                <a:cs typeface="+mj-cs"/>
              </a:rPr>
              <a:t>Topographie</a:t>
            </a:r>
            <a:endParaRPr lang="fr-FR" sz="2800" dirty="0">
              <a:solidFill>
                <a:schemeClr val="accent1"/>
              </a:solidFill>
              <a:latin typeface="Times New Roman" pitchFamily="18" charset="0"/>
              <a:ea typeface="+mj-ea"/>
              <a:cs typeface="+mj-cs"/>
            </a:endParaRPr>
          </a:p>
        </p:txBody>
      </p:sp>
      <p:pic>
        <p:nvPicPr>
          <p:cNvPr id="23" name="Picture 13" descr="IMG_4043"/>
          <p:cNvPicPr>
            <a:picLocks noChangeAspect="1" noChangeArrowheads="1"/>
          </p:cNvPicPr>
          <p:nvPr/>
        </p:nvPicPr>
        <p:blipFill>
          <a:blip r:embed="rId4">
            <a:lum bright="1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9" t="25336" r="47162" b="37074"/>
          <a:stretch>
            <a:fillRect/>
          </a:stretch>
        </p:blipFill>
        <p:spPr bwMode="auto">
          <a:xfrm>
            <a:off x="330200" y="2913485"/>
            <a:ext cx="2711450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Line 15"/>
          <p:cNvSpPr>
            <a:spLocks noChangeShapeType="1"/>
          </p:cNvSpPr>
          <p:nvPr/>
        </p:nvSpPr>
        <p:spPr bwMode="auto">
          <a:xfrm flipV="1">
            <a:off x="1916113" y="3299247"/>
            <a:ext cx="2133600" cy="735013"/>
          </a:xfrm>
          <a:prstGeom prst="line">
            <a:avLst/>
          </a:prstGeom>
          <a:noFill/>
          <a:ln w="28575">
            <a:solidFill>
              <a:schemeClr val="accent1">
                <a:lumMod val="75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eaLnBrk="1" hangingPunct="1">
              <a:defRPr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ine 17"/>
          <p:cNvSpPr>
            <a:spLocks noChangeShapeType="1"/>
          </p:cNvSpPr>
          <p:nvPr/>
        </p:nvSpPr>
        <p:spPr bwMode="auto">
          <a:xfrm>
            <a:off x="2852738" y="4391447"/>
            <a:ext cx="1100137" cy="8667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fr-FR" dirty="0"/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auto">
          <a:xfrm>
            <a:off x="5375275" y="5582072"/>
            <a:ext cx="2951163" cy="27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Zone noire </a:t>
            </a:r>
            <a:r>
              <a:rPr lang="fr-FR" alt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pas</a:t>
            </a:r>
            <a:r>
              <a:rPr lang="fr-FR" alt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d'indexation </a:t>
            </a:r>
            <a:endParaRPr lang="fr-FR" altLang="fr-F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 Box 22"/>
          <p:cNvSpPr txBox="1">
            <a:spLocks noChangeArrowheads="1"/>
          </p:cNvSpPr>
          <p:nvPr/>
        </p:nvSpPr>
        <p:spPr bwMode="auto">
          <a:xfrm>
            <a:off x="352896" y="5297910"/>
            <a:ext cx="227488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fr-FR" alt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Poussière, précipité, joints de grains, …</a:t>
            </a:r>
            <a:endParaRPr lang="fr-FR" altLang="fr-F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Line 24"/>
          <p:cNvSpPr>
            <a:spLocks noChangeShapeType="1"/>
          </p:cNvSpPr>
          <p:nvPr/>
        </p:nvSpPr>
        <p:spPr bwMode="auto">
          <a:xfrm>
            <a:off x="2484438" y="4139035"/>
            <a:ext cx="1412875" cy="14287"/>
          </a:xfrm>
          <a:prstGeom prst="line">
            <a:avLst/>
          </a:prstGeom>
          <a:noFill/>
          <a:ln w="28575">
            <a:solidFill>
              <a:srgbClr val="00B05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fr-FR" dirty="0"/>
          </a:p>
        </p:txBody>
      </p:sp>
      <p:grpSp>
        <p:nvGrpSpPr>
          <p:cNvPr id="67594" name="Group 9"/>
          <p:cNvGrpSpPr>
            <a:grpSpLocks/>
          </p:cNvGrpSpPr>
          <p:nvPr/>
        </p:nvGrpSpPr>
        <p:grpSpPr bwMode="auto">
          <a:xfrm>
            <a:off x="7050088" y="476672"/>
            <a:ext cx="1636712" cy="1885950"/>
            <a:chOff x="3833" y="1900"/>
            <a:chExt cx="1031" cy="1188"/>
          </a:xfrm>
        </p:grpSpPr>
        <p:sp>
          <p:nvSpPr>
            <p:cNvPr id="67657" name="Freeform 10"/>
            <p:cNvSpPr>
              <a:spLocks/>
            </p:cNvSpPr>
            <p:nvPr/>
          </p:nvSpPr>
          <p:spPr bwMode="auto">
            <a:xfrm>
              <a:off x="4075" y="2206"/>
              <a:ext cx="541" cy="809"/>
            </a:xfrm>
            <a:custGeom>
              <a:avLst/>
              <a:gdLst>
                <a:gd name="T0" fmla="*/ 0 w 541"/>
                <a:gd name="T1" fmla="*/ 809 h 809"/>
                <a:gd name="T2" fmla="*/ 0 w 541"/>
                <a:gd name="T3" fmla="*/ 0 h 809"/>
                <a:gd name="T4" fmla="*/ 541 w 541"/>
                <a:gd name="T5" fmla="*/ 320 h 809"/>
                <a:gd name="T6" fmla="*/ 0 w 541"/>
                <a:gd name="T7" fmla="*/ 809 h 809"/>
                <a:gd name="T8" fmla="*/ 0 w 541"/>
                <a:gd name="T9" fmla="*/ 809 h 809"/>
                <a:gd name="T10" fmla="*/ 0 w 541"/>
                <a:gd name="T11" fmla="*/ 809 h 80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1"/>
                <a:gd name="T19" fmla="*/ 0 h 809"/>
                <a:gd name="T20" fmla="*/ 541 w 541"/>
                <a:gd name="T21" fmla="*/ 809 h 80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1" h="809">
                  <a:moveTo>
                    <a:pt x="0" y="809"/>
                  </a:moveTo>
                  <a:lnTo>
                    <a:pt x="0" y="0"/>
                  </a:lnTo>
                  <a:lnTo>
                    <a:pt x="541" y="320"/>
                  </a:lnTo>
                  <a:lnTo>
                    <a:pt x="0" y="809"/>
                  </a:lnTo>
                  <a:close/>
                </a:path>
              </a:pathLst>
            </a:custGeom>
            <a:solidFill>
              <a:srgbClr val="BF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58" name="Line 11"/>
            <p:cNvSpPr>
              <a:spLocks noChangeShapeType="1"/>
            </p:cNvSpPr>
            <p:nvPr/>
          </p:nvSpPr>
          <p:spPr bwMode="auto">
            <a:xfrm>
              <a:off x="4616" y="1900"/>
              <a:ext cx="1" cy="7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59" name="Oval 12"/>
            <p:cNvSpPr>
              <a:spLocks noChangeArrowheads="1"/>
            </p:cNvSpPr>
            <p:nvPr/>
          </p:nvSpPr>
          <p:spPr bwMode="auto">
            <a:xfrm>
              <a:off x="4608" y="1994"/>
              <a:ext cx="15" cy="15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660" name="Line 13"/>
            <p:cNvSpPr>
              <a:spLocks noChangeShapeType="1"/>
            </p:cNvSpPr>
            <p:nvPr/>
          </p:nvSpPr>
          <p:spPr bwMode="auto">
            <a:xfrm>
              <a:off x="4616" y="2038"/>
              <a:ext cx="1" cy="7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61" name="Oval 14"/>
            <p:cNvSpPr>
              <a:spLocks noChangeArrowheads="1"/>
            </p:cNvSpPr>
            <p:nvPr/>
          </p:nvSpPr>
          <p:spPr bwMode="auto">
            <a:xfrm>
              <a:off x="4608" y="2140"/>
              <a:ext cx="15" cy="15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662" name="Line 15"/>
            <p:cNvSpPr>
              <a:spLocks noChangeShapeType="1"/>
            </p:cNvSpPr>
            <p:nvPr/>
          </p:nvSpPr>
          <p:spPr bwMode="auto">
            <a:xfrm>
              <a:off x="4616" y="2177"/>
              <a:ext cx="1" cy="7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63" name="Oval 16"/>
            <p:cNvSpPr>
              <a:spLocks noChangeArrowheads="1"/>
            </p:cNvSpPr>
            <p:nvPr/>
          </p:nvSpPr>
          <p:spPr bwMode="auto">
            <a:xfrm>
              <a:off x="4608" y="2279"/>
              <a:ext cx="15" cy="14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664" name="Line 17"/>
            <p:cNvSpPr>
              <a:spLocks noChangeShapeType="1"/>
            </p:cNvSpPr>
            <p:nvPr/>
          </p:nvSpPr>
          <p:spPr bwMode="auto">
            <a:xfrm>
              <a:off x="4616" y="2322"/>
              <a:ext cx="1" cy="6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65" name="Oval 18"/>
            <p:cNvSpPr>
              <a:spLocks noChangeArrowheads="1"/>
            </p:cNvSpPr>
            <p:nvPr/>
          </p:nvSpPr>
          <p:spPr bwMode="auto">
            <a:xfrm>
              <a:off x="4608" y="2417"/>
              <a:ext cx="15" cy="15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666" name="Line 19"/>
            <p:cNvSpPr>
              <a:spLocks noChangeShapeType="1"/>
            </p:cNvSpPr>
            <p:nvPr/>
          </p:nvSpPr>
          <p:spPr bwMode="auto">
            <a:xfrm>
              <a:off x="4616" y="2461"/>
              <a:ext cx="1" cy="6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67" name="Line 20"/>
            <p:cNvSpPr>
              <a:spLocks noChangeShapeType="1"/>
            </p:cNvSpPr>
            <p:nvPr/>
          </p:nvSpPr>
          <p:spPr bwMode="auto">
            <a:xfrm>
              <a:off x="4023" y="2177"/>
              <a:ext cx="1" cy="86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68" name="Line 21"/>
            <p:cNvSpPr>
              <a:spLocks noChangeShapeType="1"/>
            </p:cNvSpPr>
            <p:nvPr/>
          </p:nvSpPr>
          <p:spPr bwMode="auto">
            <a:xfrm>
              <a:off x="4075" y="2206"/>
              <a:ext cx="1" cy="80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69" name="Line 22"/>
            <p:cNvSpPr>
              <a:spLocks noChangeShapeType="1"/>
            </p:cNvSpPr>
            <p:nvPr/>
          </p:nvSpPr>
          <p:spPr bwMode="auto">
            <a:xfrm flipH="1" flipV="1">
              <a:off x="4075" y="2206"/>
              <a:ext cx="541" cy="3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70" name="Line 23"/>
            <p:cNvSpPr>
              <a:spLocks noChangeShapeType="1"/>
            </p:cNvSpPr>
            <p:nvPr/>
          </p:nvSpPr>
          <p:spPr bwMode="auto">
            <a:xfrm flipH="1">
              <a:off x="4075" y="2526"/>
              <a:ext cx="541" cy="48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71" name="Line 24"/>
            <p:cNvSpPr>
              <a:spLocks noChangeShapeType="1"/>
            </p:cNvSpPr>
            <p:nvPr/>
          </p:nvSpPr>
          <p:spPr bwMode="auto">
            <a:xfrm>
              <a:off x="4023" y="2177"/>
              <a:ext cx="5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72" name="Line 25"/>
            <p:cNvSpPr>
              <a:spLocks noChangeShapeType="1"/>
            </p:cNvSpPr>
            <p:nvPr/>
          </p:nvSpPr>
          <p:spPr bwMode="auto">
            <a:xfrm>
              <a:off x="4023" y="3044"/>
              <a:ext cx="5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73" name="Line 26"/>
            <p:cNvSpPr>
              <a:spLocks noChangeShapeType="1"/>
            </p:cNvSpPr>
            <p:nvPr/>
          </p:nvSpPr>
          <p:spPr bwMode="auto">
            <a:xfrm flipV="1">
              <a:off x="4075" y="2177"/>
              <a:ext cx="1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74" name="Line 27"/>
            <p:cNvSpPr>
              <a:spLocks noChangeShapeType="1"/>
            </p:cNvSpPr>
            <p:nvPr/>
          </p:nvSpPr>
          <p:spPr bwMode="auto">
            <a:xfrm>
              <a:off x="4075" y="3015"/>
              <a:ext cx="1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75" name="Line 28"/>
            <p:cNvSpPr>
              <a:spLocks noChangeShapeType="1"/>
            </p:cNvSpPr>
            <p:nvPr/>
          </p:nvSpPr>
          <p:spPr bwMode="auto">
            <a:xfrm>
              <a:off x="3833" y="2526"/>
              <a:ext cx="6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76" name="Oval 29"/>
            <p:cNvSpPr>
              <a:spLocks noChangeArrowheads="1"/>
            </p:cNvSpPr>
            <p:nvPr/>
          </p:nvSpPr>
          <p:spPr bwMode="auto">
            <a:xfrm>
              <a:off x="3928" y="2519"/>
              <a:ext cx="15" cy="15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677" name="Line 30"/>
            <p:cNvSpPr>
              <a:spLocks noChangeShapeType="1"/>
            </p:cNvSpPr>
            <p:nvPr/>
          </p:nvSpPr>
          <p:spPr bwMode="auto">
            <a:xfrm>
              <a:off x="3972" y="2526"/>
              <a:ext cx="7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78" name="Oval 31"/>
            <p:cNvSpPr>
              <a:spLocks noChangeArrowheads="1"/>
            </p:cNvSpPr>
            <p:nvPr/>
          </p:nvSpPr>
          <p:spPr bwMode="auto">
            <a:xfrm>
              <a:off x="4067" y="2519"/>
              <a:ext cx="15" cy="15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679" name="Line 32"/>
            <p:cNvSpPr>
              <a:spLocks noChangeShapeType="1"/>
            </p:cNvSpPr>
            <p:nvPr/>
          </p:nvSpPr>
          <p:spPr bwMode="auto">
            <a:xfrm>
              <a:off x="4111" y="2526"/>
              <a:ext cx="7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80" name="Oval 33"/>
            <p:cNvSpPr>
              <a:spLocks noChangeArrowheads="1"/>
            </p:cNvSpPr>
            <p:nvPr/>
          </p:nvSpPr>
          <p:spPr bwMode="auto">
            <a:xfrm>
              <a:off x="4213" y="2519"/>
              <a:ext cx="15" cy="15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681" name="Line 34"/>
            <p:cNvSpPr>
              <a:spLocks noChangeShapeType="1"/>
            </p:cNvSpPr>
            <p:nvPr/>
          </p:nvSpPr>
          <p:spPr bwMode="auto">
            <a:xfrm>
              <a:off x="4250" y="2526"/>
              <a:ext cx="7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82" name="Oval 35"/>
            <p:cNvSpPr>
              <a:spLocks noChangeArrowheads="1"/>
            </p:cNvSpPr>
            <p:nvPr/>
          </p:nvSpPr>
          <p:spPr bwMode="auto">
            <a:xfrm>
              <a:off x="4352" y="2519"/>
              <a:ext cx="15" cy="15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683" name="Line 36"/>
            <p:cNvSpPr>
              <a:spLocks noChangeShapeType="1"/>
            </p:cNvSpPr>
            <p:nvPr/>
          </p:nvSpPr>
          <p:spPr bwMode="auto">
            <a:xfrm>
              <a:off x="4396" y="2526"/>
              <a:ext cx="6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84" name="Oval 37"/>
            <p:cNvSpPr>
              <a:spLocks noChangeArrowheads="1"/>
            </p:cNvSpPr>
            <p:nvPr/>
          </p:nvSpPr>
          <p:spPr bwMode="auto">
            <a:xfrm>
              <a:off x="4491" y="2519"/>
              <a:ext cx="15" cy="15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685" name="Line 38"/>
            <p:cNvSpPr>
              <a:spLocks noChangeShapeType="1"/>
            </p:cNvSpPr>
            <p:nvPr/>
          </p:nvSpPr>
          <p:spPr bwMode="auto">
            <a:xfrm>
              <a:off x="4535" y="2526"/>
              <a:ext cx="6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86" name="Oval 39"/>
            <p:cNvSpPr>
              <a:spLocks noChangeArrowheads="1"/>
            </p:cNvSpPr>
            <p:nvPr/>
          </p:nvSpPr>
          <p:spPr bwMode="auto">
            <a:xfrm>
              <a:off x="4630" y="2519"/>
              <a:ext cx="15" cy="15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687" name="Line 40"/>
            <p:cNvSpPr>
              <a:spLocks noChangeShapeType="1"/>
            </p:cNvSpPr>
            <p:nvPr/>
          </p:nvSpPr>
          <p:spPr bwMode="auto">
            <a:xfrm>
              <a:off x="4674" y="2526"/>
              <a:ext cx="7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88" name="Oval 41"/>
            <p:cNvSpPr>
              <a:spLocks noChangeArrowheads="1"/>
            </p:cNvSpPr>
            <p:nvPr/>
          </p:nvSpPr>
          <p:spPr bwMode="auto">
            <a:xfrm>
              <a:off x="4769" y="2519"/>
              <a:ext cx="15" cy="15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689" name="Line 42"/>
            <p:cNvSpPr>
              <a:spLocks noChangeShapeType="1"/>
            </p:cNvSpPr>
            <p:nvPr/>
          </p:nvSpPr>
          <p:spPr bwMode="auto">
            <a:xfrm>
              <a:off x="4813" y="2526"/>
              <a:ext cx="5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90" name="Oval 43"/>
            <p:cNvSpPr>
              <a:spLocks noChangeArrowheads="1"/>
            </p:cNvSpPr>
            <p:nvPr/>
          </p:nvSpPr>
          <p:spPr bwMode="auto">
            <a:xfrm>
              <a:off x="4060" y="2512"/>
              <a:ext cx="36" cy="3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691" name="Oval 44"/>
            <p:cNvSpPr>
              <a:spLocks noChangeArrowheads="1"/>
            </p:cNvSpPr>
            <p:nvPr/>
          </p:nvSpPr>
          <p:spPr bwMode="auto">
            <a:xfrm>
              <a:off x="4060" y="2512"/>
              <a:ext cx="36" cy="36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692" name="Line 45"/>
            <p:cNvSpPr>
              <a:spLocks noChangeShapeType="1"/>
            </p:cNvSpPr>
            <p:nvPr/>
          </p:nvSpPr>
          <p:spPr bwMode="auto">
            <a:xfrm>
              <a:off x="4096" y="2220"/>
              <a:ext cx="264" cy="1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93" name="Line 46"/>
            <p:cNvSpPr>
              <a:spLocks noChangeShapeType="1"/>
            </p:cNvSpPr>
            <p:nvPr/>
          </p:nvSpPr>
          <p:spPr bwMode="auto">
            <a:xfrm flipV="1">
              <a:off x="4096" y="2730"/>
              <a:ext cx="300" cy="2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94" name="Arc 47"/>
            <p:cNvSpPr>
              <a:spLocks/>
            </p:cNvSpPr>
            <p:nvPr/>
          </p:nvSpPr>
          <p:spPr bwMode="auto">
            <a:xfrm>
              <a:off x="4279" y="2531"/>
              <a:ext cx="341" cy="164"/>
            </a:xfrm>
            <a:custGeom>
              <a:avLst/>
              <a:gdLst>
                <a:gd name="T0" fmla="*/ 0 w 20771"/>
                <a:gd name="T1" fmla="*/ 0 h 10024"/>
                <a:gd name="T2" fmla="*/ 0 w 20771"/>
                <a:gd name="T3" fmla="*/ 0 h 10024"/>
                <a:gd name="T4" fmla="*/ 0 w 20771"/>
                <a:gd name="T5" fmla="*/ 0 h 10024"/>
                <a:gd name="T6" fmla="*/ 0 60000 65536"/>
                <a:gd name="T7" fmla="*/ 0 60000 65536"/>
                <a:gd name="T8" fmla="*/ 0 60000 65536"/>
                <a:gd name="T9" fmla="*/ 0 w 20771"/>
                <a:gd name="T10" fmla="*/ 0 h 10024"/>
                <a:gd name="T11" fmla="*/ 20771 w 20771"/>
                <a:gd name="T12" fmla="*/ 10024 h 100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71" h="10024" fill="none" extrusionOk="0">
                  <a:moveTo>
                    <a:pt x="1637" y="10024"/>
                  </a:moveTo>
                  <a:cubicBezTo>
                    <a:pt x="953" y="8717"/>
                    <a:pt x="404" y="7343"/>
                    <a:pt x="-1" y="5925"/>
                  </a:cubicBezTo>
                </a:path>
                <a:path w="20771" h="10024" stroke="0" extrusionOk="0">
                  <a:moveTo>
                    <a:pt x="1637" y="10024"/>
                  </a:moveTo>
                  <a:cubicBezTo>
                    <a:pt x="953" y="8717"/>
                    <a:pt x="404" y="7343"/>
                    <a:pt x="-1" y="5925"/>
                  </a:cubicBezTo>
                  <a:lnTo>
                    <a:pt x="20771" y="0"/>
                  </a:lnTo>
                  <a:lnTo>
                    <a:pt x="1637" y="10024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95" name="Arc 48"/>
            <p:cNvSpPr>
              <a:spLocks/>
            </p:cNvSpPr>
            <p:nvPr/>
          </p:nvSpPr>
          <p:spPr bwMode="auto">
            <a:xfrm>
              <a:off x="4267" y="2425"/>
              <a:ext cx="353" cy="106"/>
            </a:xfrm>
            <a:custGeom>
              <a:avLst/>
              <a:gdLst>
                <a:gd name="T0" fmla="*/ 0 w 21501"/>
                <a:gd name="T1" fmla="*/ 0 h 6483"/>
                <a:gd name="T2" fmla="*/ 0 w 21501"/>
                <a:gd name="T3" fmla="*/ 0 h 6483"/>
                <a:gd name="T4" fmla="*/ 0 w 21501"/>
                <a:gd name="T5" fmla="*/ 0 h 6483"/>
                <a:gd name="T6" fmla="*/ 0 60000 65536"/>
                <a:gd name="T7" fmla="*/ 0 60000 65536"/>
                <a:gd name="T8" fmla="*/ 0 60000 65536"/>
                <a:gd name="T9" fmla="*/ 0 w 21501"/>
                <a:gd name="T10" fmla="*/ 0 h 6483"/>
                <a:gd name="T11" fmla="*/ 21501 w 21501"/>
                <a:gd name="T12" fmla="*/ 6483 h 64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01" h="6483" fill="none" extrusionOk="0">
                  <a:moveTo>
                    <a:pt x="-1" y="4417"/>
                  </a:moveTo>
                  <a:cubicBezTo>
                    <a:pt x="143" y="2918"/>
                    <a:pt x="444" y="1437"/>
                    <a:pt x="896" y="-1"/>
                  </a:cubicBezTo>
                </a:path>
                <a:path w="21501" h="6483" stroke="0" extrusionOk="0">
                  <a:moveTo>
                    <a:pt x="-1" y="4417"/>
                  </a:moveTo>
                  <a:cubicBezTo>
                    <a:pt x="143" y="2918"/>
                    <a:pt x="444" y="1437"/>
                    <a:pt x="896" y="-1"/>
                  </a:cubicBezTo>
                  <a:lnTo>
                    <a:pt x="21501" y="6483"/>
                  </a:lnTo>
                  <a:lnTo>
                    <a:pt x="-1" y="4417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96" name="Freeform 49"/>
            <p:cNvSpPr>
              <a:spLocks/>
            </p:cNvSpPr>
            <p:nvPr/>
          </p:nvSpPr>
          <p:spPr bwMode="auto">
            <a:xfrm>
              <a:off x="4272" y="2351"/>
              <a:ext cx="44" cy="73"/>
            </a:xfrm>
            <a:custGeom>
              <a:avLst/>
              <a:gdLst>
                <a:gd name="T0" fmla="*/ 7 w 44"/>
                <a:gd name="T1" fmla="*/ 73 h 73"/>
                <a:gd name="T2" fmla="*/ 44 w 44"/>
                <a:gd name="T3" fmla="*/ 0 h 73"/>
                <a:gd name="T4" fmla="*/ 0 w 44"/>
                <a:gd name="T5" fmla="*/ 66 h 73"/>
                <a:gd name="T6" fmla="*/ 22 w 44"/>
                <a:gd name="T7" fmla="*/ 73 h 73"/>
                <a:gd name="T8" fmla="*/ 44 w 44"/>
                <a:gd name="T9" fmla="*/ 0 h 73"/>
                <a:gd name="T10" fmla="*/ 7 w 44"/>
                <a:gd name="T11" fmla="*/ 73 h 73"/>
                <a:gd name="T12" fmla="*/ 7 w 44"/>
                <a:gd name="T13" fmla="*/ 73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4"/>
                <a:gd name="T22" fmla="*/ 0 h 73"/>
                <a:gd name="T23" fmla="*/ 44 w 44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4" h="73">
                  <a:moveTo>
                    <a:pt x="7" y="73"/>
                  </a:moveTo>
                  <a:lnTo>
                    <a:pt x="44" y="0"/>
                  </a:lnTo>
                  <a:lnTo>
                    <a:pt x="0" y="66"/>
                  </a:lnTo>
                  <a:lnTo>
                    <a:pt x="22" y="73"/>
                  </a:lnTo>
                  <a:lnTo>
                    <a:pt x="44" y="0"/>
                  </a:lnTo>
                  <a:lnTo>
                    <a:pt x="7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97" name="Freeform 50"/>
            <p:cNvSpPr>
              <a:spLocks/>
            </p:cNvSpPr>
            <p:nvPr/>
          </p:nvSpPr>
          <p:spPr bwMode="auto">
            <a:xfrm>
              <a:off x="4272" y="2351"/>
              <a:ext cx="44" cy="73"/>
            </a:xfrm>
            <a:custGeom>
              <a:avLst/>
              <a:gdLst>
                <a:gd name="T0" fmla="*/ 44 w 44"/>
                <a:gd name="T1" fmla="*/ 0 h 73"/>
                <a:gd name="T2" fmla="*/ 0 w 44"/>
                <a:gd name="T3" fmla="*/ 66 h 73"/>
                <a:gd name="T4" fmla="*/ 22 w 44"/>
                <a:gd name="T5" fmla="*/ 73 h 73"/>
                <a:gd name="T6" fmla="*/ 44 w 44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73"/>
                <a:gd name="T14" fmla="*/ 44 w 44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73">
                  <a:moveTo>
                    <a:pt x="44" y="0"/>
                  </a:moveTo>
                  <a:lnTo>
                    <a:pt x="0" y="66"/>
                  </a:lnTo>
                  <a:lnTo>
                    <a:pt x="22" y="73"/>
                  </a:lnTo>
                  <a:lnTo>
                    <a:pt x="4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98" name="Freeform 51"/>
            <p:cNvSpPr>
              <a:spLocks/>
            </p:cNvSpPr>
            <p:nvPr/>
          </p:nvSpPr>
          <p:spPr bwMode="auto">
            <a:xfrm>
              <a:off x="4301" y="2694"/>
              <a:ext cx="51" cy="73"/>
            </a:xfrm>
            <a:custGeom>
              <a:avLst/>
              <a:gdLst>
                <a:gd name="T0" fmla="*/ 7 w 51"/>
                <a:gd name="T1" fmla="*/ 0 h 73"/>
                <a:gd name="T2" fmla="*/ 51 w 51"/>
                <a:gd name="T3" fmla="*/ 73 h 73"/>
                <a:gd name="T4" fmla="*/ 15 w 51"/>
                <a:gd name="T5" fmla="*/ 0 h 73"/>
                <a:gd name="T6" fmla="*/ 0 w 51"/>
                <a:gd name="T7" fmla="*/ 7 h 73"/>
                <a:gd name="T8" fmla="*/ 51 w 51"/>
                <a:gd name="T9" fmla="*/ 73 h 73"/>
                <a:gd name="T10" fmla="*/ 7 w 51"/>
                <a:gd name="T11" fmla="*/ 0 h 73"/>
                <a:gd name="T12" fmla="*/ 7 w 51"/>
                <a:gd name="T13" fmla="*/ 0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1"/>
                <a:gd name="T22" fmla="*/ 0 h 73"/>
                <a:gd name="T23" fmla="*/ 51 w 51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1" h="73">
                  <a:moveTo>
                    <a:pt x="7" y="0"/>
                  </a:moveTo>
                  <a:lnTo>
                    <a:pt x="51" y="73"/>
                  </a:lnTo>
                  <a:lnTo>
                    <a:pt x="15" y="0"/>
                  </a:lnTo>
                  <a:lnTo>
                    <a:pt x="0" y="7"/>
                  </a:lnTo>
                  <a:lnTo>
                    <a:pt x="51" y="7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99" name="Freeform 52"/>
            <p:cNvSpPr>
              <a:spLocks/>
            </p:cNvSpPr>
            <p:nvPr/>
          </p:nvSpPr>
          <p:spPr bwMode="auto">
            <a:xfrm>
              <a:off x="4301" y="2694"/>
              <a:ext cx="51" cy="73"/>
            </a:xfrm>
            <a:custGeom>
              <a:avLst/>
              <a:gdLst>
                <a:gd name="T0" fmla="*/ 51 w 51"/>
                <a:gd name="T1" fmla="*/ 73 h 73"/>
                <a:gd name="T2" fmla="*/ 15 w 51"/>
                <a:gd name="T3" fmla="*/ 0 h 73"/>
                <a:gd name="T4" fmla="*/ 0 w 51"/>
                <a:gd name="T5" fmla="*/ 7 h 73"/>
                <a:gd name="T6" fmla="*/ 51 w 51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"/>
                <a:gd name="T13" fmla="*/ 0 h 73"/>
                <a:gd name="T14" fmla="*/ 51 w 51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" h="73">
                  <a:moveTo>
                    <a:pt x="51" y="73"/>
                  </a:moveTo>
                  <a:lnTo>
                    <a:pt x="15" y="0"/>
                  </a:lnTo>
                  <a:lnTo>
                    <a:pt x="0" y="7"/>
                  </a:lnTo>
                  <a:lnTo>
                    <a:pt x="51" y="7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700" name="Rectangle 53"/>
            <p:cNvSpPr>
              <a:spLocks noChangeArrowheads="1"/>
            </p:cNvSpPr>
            <p:nvPr/>
          </p:nvSpPr>
          <p:spPr bwMode="auto">
            <a:xfrm>
              <a:off x="4112" y="2520"/>
              <a:ext cx="147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3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70°</a:t>
              </a:r>
              <a:endParaRPr lang="fr-FR" altLang="fr-FR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701" name="Freeform 54"/>
            <p:cNvSpPr>
              <a:spLocks/>
            </p:cNvSpPr>
            <p:nvPr/>
          </p:nvSpPr>
          <p:spPr bwMode="auto">
            <a:xfrm>
              <a:off x="4433" y="2242"/>
              <a:ext cx="395" cy="846"/>
            </a:xfrm>
            <a:custGeom>
              <a:avLst/>
              <a:gdLst>
                <a:gd name="T0" fmla="*/ 109 w 395"/>
                <a:gd name="T1" fmla="*/ 503 h 846"/>
                <a:gd name="T2" fmla="*/ 0 w 395"/>
                <a:gd name="T3" fmla="*/ 809 h 846"/>
                <a:gd name="T4" fmla="*/ 95 w 395"/>
                <a:gd name="T5" fmla="*/ 846 h 846"/>
                <a:gd name="T6" fmla="*/ 395 w 395"/>
                <a:gd name="T7" fmla="*/ 37 h 846"/>
                <a:gd name="T8" fmla="*/ 292 w 395"/>
                <a:gd name="T9" fmla="*/ 0 h 846"/>
                <a:gd name="T10" fmla="*/ 161 w 395"/>
                <a:gd name="T11" fmla="*/ 357 h 846"/>
                <a:gd name="T12" fmla="*/ 58 w 395"/>
                <a:gd name="T13" fmla="*/ 314 h 846"/>
                <a:gd name="T14" fmla="*/ 7 w 395"/>
                <a:gd name="T15" fmla="*/ 467 h 846"/>
                <a:gd name="T16" fmla="*/ 109 w 395"/>
                <a:gd name="T17" fmla="*/ 503 h 846"/>
                <a:gd name="T18" fmla="*/ 109 w 395"/>
                <a:gd name="T19" fmla="*/ 503 h 846"/>
                <a:gd name="T20" fmla="*/ 109 w 395"/>
                <a:gd name="T21" fmla="*/ 503 h 8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95"/>
                <a:gd name="T34" fmla="*/ 0 h 846"/>
                <a:gd name="T35" fmla="*/ 395 w 395"/>
                <a:gd name="T36" fmla="*/ 846 h 84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95" h="846">
                  <a:moveTo>
                    <a:pt x="109" y="503"/>
                  </a:moveTo>
                  <a:lnTo>
                    <a:pt x="0" y="809"/>
                  </a:lnTo>
                  <a:lnTo>
                    <a:pt x="95" y="846"/>
                  </a:lnTo>
                  <a:lnTo>
                    <a:pt x="395" y="37"/>
                  </a:lnTo>
                  <a:lnTo>
                    <a:pt x="292" y="0"/>
                  </a:lnTo>
                  <a:lnTo>
                    <a:pt x="161" y="357"/>
                  </a:lnTo>
                  <a:lnTo>
                    <a:pt x="58" y="314"/>
                  </a:lnTo>
                  <a:lnTo>
                    <a:pt x="7" y="467"/>
                  </a:lnTo>
                  <a:lnTo>
                    <a:pt x="109" y="503"/>
                  </a:lnTo>
                  <a:close/>
                </a:path>
              </a:pathLst>
            </a:custGeom>
            <a:solidFill>
              <a:srgbClr val="7093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702" name="Freeform 55"/>
            <p:cNvSpPr>
              <a:spLocks/>
            </p:cNvSpPr>
            <p:nvPr/>
          </p:nvSpPr>
          <p:spPr bwMode="auto">
            <a:xfrm>
              <a:off x="4433" y="2242"/>
              <a:ext cx="395" cy="846"/>
            </a:xfrm>
            <a:custGeom>
              <a:avLst/>
              <a:gdLst>
                <a:gd name="T0" fmla="*/ 109 w 395"/>
                <a:gd name="T1" fmla="*/ 503 h 846"/>
                <a:gd name="T2" fmla="*/ 0 w 395"/>
                <a:gd name="T3" fmla="*/ 809 h 846"/>
                <a:gd name="T4" fmla="*/ 95 w 395"/>
                <a:gd name="T5" fmla="*/ 846 h 846"/>
                <a:gd name="T6" fmla="*/ 395 w 395"/>
                <a:gd name="T7" fmla="*/ 37 h 846"/>
                <a:gd name="T8" fmla="*/ 292 w 395"/>
                <a:gd name="T9" fmla="*/ 0 h 8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95"/>
                <a:gd name="T16" fmla="*/ 0 h 846"/>
                <a:gd name="T17" fmla="*/ 395 w 395"/>
                <a:gd name="T18" fmla="*/ 846 h 8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95" h="846">
                  <a:moveTo>
                    <a:pt x="109" y="503"/>
                  </a:moveTo>
                  <a:lnTo>
                    <a:pt x="0" y="809"/>
                  </a:lnTo>
                  <a:lnTo>
                    <a:pt x="95" y="846"/>
                  </a:lnTo>
                  <a:lnTo>
                    <a:pt x="395" y="37"/>
                  </a:lnTo>
                  <a:lnTo>
                    <a:pt x="292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703" name="Line 56"/>
            <p:cNvSpPr>
              <a:spLocks noChangeShapeType="1"/>
            </p:cNvSpPr>
            <p:nvPr/>
          </p:nvSpPr>
          <p:spPr bwMode="auto">
            <a:xfrm flipV="1">
              <a:off x="4440" y="2556"/>
              <a:ext cx="51" cy="1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704" name="Line 57"/>
            <p:cNvSpPr>
              <a:spLocks noChangeShapeType="1"/>
            </p:cNvSpPr>
            <p:nvPr/>
          </p:nvSpPr>
          <p:spPr bwMode="auto">
            <a:xfrm>
              <a:off x="4491" y="2556"/>
              <a:ext cx="103" cy="4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705" name="Line 58"/>
            <p:cNvSpPr>
              <a:spLocks noChangeShapeType="1"/>
            </p:cNvSpPr>
            <p:nvPr/>
          </p:nvSpPr>
          <p:spPr bwMode="auto">
            <a:xfrm flipV="1">
              <a:off x="4594" y="2242"/>
              <a:ext cx="131" cy="3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706" name="Line 59"/>
            <p:cNvSpPr>
              <a:spLocks noChangeShapeType="1"/>
            </p:cNvSpPr>
            <p:nvPr/>
          </p:nvSpPr>
          <p:spPr bwMode="auto">
            <a:xfrm>
              <a:off x="4440" y="2709"/>
              <a:ext cx="102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67595" name="Group 60"/>
          <p:cNvGrpSpPr>
            <a:grpSpLocks/>
          </p:cNvGrpSpPr>
          <p:nvPr/>
        </p:nvGrpSpPr>
        <p:grpSpPr bwMode="auto">
          <a:xfrm>
            <a:off x="685800" y="500485"/>
            <a:ext cx="1636713" cy="1792287"/>
            <a:chOff x="2349" y="1915"/>
            <a:chExt cx="1031" cy="1129"/>
          </a:xfrm>
        </p:grpSpPr>
        <p:sp>
          <p:nvSpPr>
            <p:cNvPr id="67604" name="Freeform 61"/>
            <p:cNvSpPr>
              <a:spLocks/>
            </p:cNvSpPr>
            <p:nvPr/>
          </p:nvSpPr>
          <p:spPr bwMode="auto">
            <a:xfrm>
              <a:off x="2597" y="2192"/>
              <a:ext cx="541" cy="809"/>
            </a:xfrm>
            <a:custGeom>
              <a:avLst/>
              <a:gdLst>
                <a:gd name="T0" fmla="*/ 0 w 541"/>
                <a:gd name="T1" fmla="*/ 809 h 809"/>
                <a:gd name="T2" fmla="*/ 0 w 541"/>
                <a:gd name="T3" fmla="*/ 0 h 809"/>
                <a:gd name="T4" fmla="*/ 541 w 541"/>
                <a:gd name="T5" fmla="*/ 320 h 809"/>
                <a:gd name="T6" fmla="*/ 0 w 541"/>
                <a:gd name="T7" fmla="*/ 809 h 809"/>
                <a:gd name="T8" fmla="*/ 0 w 541"/>
                <a:gd name="T9" fmla="*/ 809 h 809"/>
                <a:gd name="T10" fmla="*/ 0 w 541"/>
                <a:gd name="T11" fmla="*/ 809 h 80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1"/>
                <a:gd name="T19" fmla="*/ 0 h 809"/>
                <a:gd name="T20" fmla="*/ 541 w 541"/>
                <a:gd name="T21" fmla="*/ 809 h 80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1" h="809">
                  <a:moveTo>
                    <a:pt x="0" y="809"/>
                  </a:moveTo>
                  <a:lnTo>
                    <a:pt x="0" y="0"/>
                  </a:lnTo>
                  <a:lnTo>
                    <a:pt x="541" y="320"/>
                  </a:lnTo>
                  <a:lnTo>
                    <a:pt x="0" y="809"/>
                  </a:lnTo>
                  <a:close/>
                </a:path>
              </a:pathLst>
            </a:custGeom>
            <a:solidFill>
              <a:srgbClr val="BFD8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05" name="Line 62"/>
            <p:cNvSpPr>
              <a:spLocks noChangeShapeType="1"/>
            </p:cNvSpPr>
            <p:nvPr/>
          </p:nvSpPr>
          <p:spPr bwMode="auto">
            <a:xfrm>
              <a:off x="3138" y="1915"/>
              <a:ext cx="1" cy="7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06" name="Oval 63"/>
            <p:cNvSpPr>
              <a:spLocks noChangeArrowheads="1"/>
            </p:cNvSpPr>
            <p:nvPr/>
          </p:nvSpPr>
          <p:spPr bwMode="auto">
            <a:xfrm>
              <a:off x="3131" y="2009"/>
              <a:ext cx="15" cy="15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607" name="Line 64"/>
            <p:cNvSpPr>
              <a:spLocks noChangeShapeType="1"/>
            </p:cNvSpPr>
            <p:nvPr/>
          </p:nvSpPr>
          <p:spPr bwMode="auto">
            <a:xfrm>
              <a:off x="3138" y="2053"/>
              <a:ext cx="1" cy="7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08" name="Oval 65"/>
            <p:cNvSpPr>
              <a:spLocks noChangeArrowheads="1"/>
            </p:cNvSpPr>
            <p:nvPr/>
          </p:nvSpPr>
          <p:spPr bwMode="auto">
            <a:xfrm>
              <a:off x="3131" y="2155"/>
              <a:ext cx="15" cy="15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609" name="Line 66"/>
            <p:cNvSpPr>
              <a:spLocks noChangeShapeType="1"/>
            </p:cNvSpPr>
            <p:nvPr/>
          </p:nvSpPr>
          <p:spPr bwMode="auto">
            <a:xfrm>
              <a:off x="3138" y="2192"/>
              <a:ext cx="1" cy="7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10" name="Oval 67"/>
            <p:cNvSpPr>
              <a:spLocks noChangeArrowheads="1"/>
            </p:cNvSpPr>
            <p:nvPr/>
          </p:nvSpPr>
          <p:spPr bwMode="auto">
            <a:xfrm>
              <a:off x="3131" y="2294"/>
              <a:ext cx="15" cy="14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611" name="Line 68"/>
            <p:cNvSpPr>
              <a:spLocks noChangeShapeType="1"/>
            </p:cNvSpPr>
            <p:nvPr/>
          </p:nvSpPr>
          <p:spPr bwMode="auto">
            <a:xfrm>
              <a:off x="3138" y="2337"/>
              <a:ext cx="1" cy="6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12" name="Oval 69"/>
            <p:cNvSpPr>
              <a:spLocks noChangeArrowheads="1"/>
            </p:cNvSpPr>
            <p:nvPr/>
          </p:nvSpPr>
          <p:spPr bwMode="auto">
            <a:xfrm>
              <a:off x="3131" y="2432"/>
              <a:ext cx="15" cy="15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613" name="Line 70"/>
            <p:cNvSpPr>
              <a:spLocks noChangeShapeType="1"/>
            </p:cNvSpPr>
            <p:nvPr/>
          </p:nvSpPr>
          <p:spPr bwMode="auto">
            <a:xfrm>
              <a:off x="3138" y="2476"/>
              <a:ext cx="1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14" name="Line 71"/>
            <p:cNvSpPr>
              <a:spLocks noChangeShapeType="1"/>
            </p:cNvSpPr>
            <p:nvPr/>
          </p:nvSpPr>
          <p:spPr bwMode="auto">
            <a:xfrm>
              <a:off x="2539" y="2163"/>
              <a:ext cx="1" cy="86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15" name="Line 72"/>
            <p:cNvSpPr>
              <a:spLocks noChangeShapeType="1"/>
            </p:cNvSpPr>
            <p:nvPr/>
          </p:nvSpPr>
          <p:spPr bwMode="auto">
            <a:xfrm>
              <a:off x="2597" y="2192"/>
              <a:ext cx="1" cy="80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16" name="Line 73"/>
            <p:cNvSpPr>
              <a:spLocks noChangeShapeType="1"/>
            </p:cNvSpPr>
            <p:nvPr/>
          </p:nvSpPr>
          <p:spPr bwMode="auto">
            <a:xfrm flipH="1" flipV="1">
              <a:off x="2597" y="2192"/>
              <a:ext cx="541" cy="32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17" name="Line 74"/>
            <p:cNvSpPr>
              <a:spLocks noChangeShapeType="1"/>
            </p:cNvSpPr>
            <p:nvPr/>
          </p:nvSpPr>
          <p:spPr bwMode="auto">
            <a:xfrm flipH="1">
              <a:off x="2597" y="2512"/>
              <a:ext cx="541" cy="48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18" name="Line 75"/>
            <p:cNvSpPr>
              <a:spLocks noChangeShapeType="1"/>
            </p:cNvSpPr>
            <p:nvPr/>
          </p:nvSpPr>
          <p:spPr bwMode="auto">
            <a:xfrm>
              <a:off x="2539" y="2163"/>
              <a:ext cx="5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19" name="Line 76"/>
            <p:cNvSpPr>
              <a:spLocks noChangeShapeType="1"/>
            </p:cNvSpPr>
            <p:nvPr/>
          </p:nvSpPr>
          <p:spPr bwMode="auto">
            <a:xfrm>
              <a:off x="2539" y="3030"/>
              <a:ext cx="5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20" name="Line 77"/>
            <p:cNvSpPr>
              <a:spLocks noChangeShapeType="1"/>
            </p:cNvSpPr>
            <p:nvPr/>
          </p:nvSpPr>
          <p:spPr bwMode="auto">
            <a:xfrm flipV="1">
              <a:off x="2597" y="2163"/>
              <a:ext cx="1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21" name="Line 78"/>
            <p:cNvSpPr>
              <a:spLocks noChangeShapeType="1"/>
            </p:cNvSpPr>
            <p:nvPr/>
          </p:nvSpPr>
          <p:spPr bwMode="auto">
            <a:xfrm>
              <a:off x="2597" y="3001"/>
              <a:ext cx="1" cy="2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22" name="Line 79"/>
            <p:cNvSpPr>
              <a:spLocks noChangeShapeType="1"/>
            </p:cNvSpPr>
            <p:nvPr/>
          </p:nvSpPr>
          <p:spPr bwMode="auto">
            <a:xfrm>
              <a:off x="2349" y="2512"/>
              <a:ext cx="7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23" name="Oval 80"/>
            <p:cNvSpPr>
              <a:spLocks noChangeArrowheads="1"/>
            </p:cNvSpPr>
            <p:nvPr/>
          </p:nvSpPr>
          <p:spPr bwMode="auto">
            <a:xfrm>
              <a:off x="2451" y="2505"/>
              <a:ext cx="15" cy="15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624" name="Line 81"/>
            <p:cNvSpPr>
              <a:spLocks noChangeShapeType="1"/>
            </p:cNvSpPr>
            <p:nvPr/>
          </p:nvSpPr>
          <p:spPr bwMode="auto">
            <a:xfrm>
              <a:off x="2495" y="2512"/>
              <a:ext cx="6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25" name="Oval 82"/>
            <p:cNvSpPr>
              <a:spLocks noChangeArrowheads="1"/>
            </p:cNvSpPr>
            <p:nvPr/>
          </p:nvSpPr>
          <p:spPr bwMode="auto">
            <a:xfrm>
              <a:off x="2590" y="2505"/>
              <a:ext cx="15" cy="15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626" name="Line 83"/>
            <p:cNvSpPr>
              <a:spLocks noChangeShapeType="1"/>
            </p:cNvSpPr>
            <p:nvPr/>
          </p:nvSpPr>
          <p:spPr bwMode="auto">
            <a:xfrm>
              <a:off x="2634" y="2512"/>
              <a:ext cx="6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27" name="Oval 84"/>
            <p:cNvSpPr>
              <a:spLocks noChangeArrowheads="1"/>
            </p:cNvSpPr>
            <p:nvPr/>
          </p:nvSpPr>
          <p:spPr bwMode="auto">
            <a:xfrm>
              <a:off x="2729" y="2505"/>
              <a:ext cx="15" cy="15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628" name="Line 85"/>
            <p:cNvSpPr>
              <a:spLocks noChangeShapeType="1"/>
            </p:cNvSpPr>
            <p:nvPr/>
          </p:nvSpPr>
          <p:spPr bwMode="auto">
            <a:xfrm>
              <a:off x="2773" y="2512"/>
              <a:ext cx="7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29" name="Oval 86"/>
            <p:cNvSpPr>
              <a:spLocks noChangeArrowheads="1"/>
            </p:cNvSpPr>
            <p:nvPr/>
          </p:nvSpPr>
          <p:spPr bwMode="auto">
            <a:xfrm>
              <a:off x="2868" y="2505"/>
              <a:ext cx="15" cy="15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630" name="Line 87"/>
            <p:cNvSpPr>
              <a:spLocks noChangeShapeType="1"/>
            </p:cNvSpPr>
            <p:nvPr/>
          </p:nvSpPr>
          <p:spPr bwMode="auto">
            <a:xfrm>
              <a:off x="2912" y="2512"/>
              <a:ext cx="7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31" name="Oval 88"/>
            <p:cNvSpPr>
              <a:spLocks noChangeArrowheads="1"/>
            </p:cNvSpPr>
            <p:nvPr/>
          </p:nvSpPr>
          <p:spPr bwMode="auto">
            <a:xfrm>
              <a:off x="3014" y="2505"/>
              <a:ext cx="15" cy="15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632" name="Line 89"/>
            <p:cNvSpPr>
              <a:spLocks noChangeShapeType="1"/>
            </p:cNvSpPr>
            <p:nvPr/>
          </p:nvSpPr>
          <p:spPr bwMode="auto">
            <a:xfrm>
              <a:off x="3051" y="2512"/>
              <a:ext cx="7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33" name="Oval 90"/>
            <p:cNvSpPr>
              <a:spLocks noChangeArrowheads="1"/>
            </p:cNvSpPr>
            <p:nvPr/>
          </p:nvSpPr>
          <p:spPr bwMode="auto">
            <a:xfrm>
              <a:off x="3153" y="2505"/>
              <a:ext cx="15" cy="15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634" name="Line 91"/>
            <p:cNvSpPr>
              <a:spLocks noChangeShapeType="1"/>
            </p:cNvSpPr>
            <p:nvPr/>
          </p:nvSpPr>
          <p:spPr bwMode="auto">
            <a:xfrm>
              <a:off x="3197" y="2512"/>
              <a:ext cx="66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35" name="Oval 92"/>
            <p:cNvSpPr>
              <a:spLocks noChangeArrowheads="1"/>
            </p:cNvSpPr>
            <p:nvPr/>
          </p:nvSpPr>
          <p:spPr bwMode="auto">
            <a:xfrm>
              <a:off x="3292" y="2505"/>
              <a:ext cx="15" cy="15"/>
            </a:xfrm>
            <a:prstGeom prst="ellipse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636" name="Line 93"/>
            <p:cNvSpPr>
              <a:spLocks noChangeShapeType="1"/>
            </p:cNvSpPr>
            <p:nvPr/>
          </p:nvSpPr>
          <p:spPr bwMode="auto">
            <a:xfrm>
              <a:off x="3336" y="2512"/>
              <a:ext cx="4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37" name="Oval 94"/>
            <p:cNvSpPr>
              <a:spLocks noChangeArrowheads="1"/>
            </p:cNvSpPr>
            <p:nvPr/>
          </p:nvSpPr>
          <p:spPr bwMode="auto">
            <a:xfrm>
              <a:off x="2583" y="2498"/>
              <a:ext cx="36" cy="3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638" name="Oval 95"/>
            <p:cNvSpPr>
              <a:spLocks noChangeArrowheads="1"/>
            </p:cNvSpPr>
            <p:nvPr/>
          </p:nvSpPr>
          <p:spPr bwMode="auto">
            <a:xfrm>
              <a:off x="2583" y="2498"/>
              <a:ext cx="36" cy="36"/>
            </a:xfrm>
            <a:prstGeom prst="ellips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639" name="Line 96"/>
            <p:cNvSpPr>
              <a:spLocks noChangeShapeType="1"/>
            </p:cNvSpPr>
            <p:nvPr/>
          </p:nvSpPr>
          <p:spPr bwMode="auto">
            <a:xfrm>
              <a:off x="2619" y="2206"/>
              <a:ext cx="264" cy="1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40" name="Line 97"/>
            <p:cNvSpPr>
              <a:spLocks noChangeShapeType="1"/>
            </p:cNvSpPr>
            <p:nvPr/>
          </p:nvSpPr>
          <p:spPr bwMode="auto">
            <a:xfrm flipV="1">
              <a:off x="2619" y="2716"/>
              <a:ext cx="300" cy="2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41" name="Arc 98"/>
            <p:cNvSpPr>
              <a:spLocks/>
            </p:cNvSpPr>
            <p:nvPr/>
          </p:nvSpPr>
          <p:spPr bwMode="auto">
            <a:xfrm>
              <a:off x="2802" y="2517"/>
              <a:ext cx="341" cy="164"/>
            </a:xfrm>
            <a:custGeom>
              <a:avLst/>
              <a:gdLst>
                <a:gd name="T0" fmla="*/ 0 w 20771"/>
                <a:gd name="T1" fmla="*/ 0 h 10024"/>
                <a:gd name="T2" fmla="*/ 0 w 20771"/>
                <a:gd name="T3" fmla="*/ 0 h 10024"/>
                <a:gd name="T4" fmla="*/ 0 w 20771"/>
                <a:gd name="T5" fmla="*/ 0 h 10024"/>
                <a:gd name="T6" fmla="*/ 0 60000 65536"/>
                <a:gd name="T7" fmla="*/ 0 60000 65536"/>
                <a:gd name="T8" fmla="*/ 0 60000 65536"/>
                <a:gd name="T9" fmla="*/ 0 w 20771"/>
                <a:gd name="T10" fmla="*/ 0 h 10024"/>
                <a:gd name="T11" fmla="*/ 20771 w 20771"/>
                <a:gd name="T12" fmla="*/ 10024 h 100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771" h="10024" fill="none" extrusionOk="0">
                  <a:moveTo>
                    <a:pt x="1637" y="10024"/>
                  </a:moveTo>
                  <a:cubicBezTo>
                    <a:pt x="953" y="8717"/>
                    <a:pt x="404" y="7343"/>
                    <a:pt x="-1" y="5925"/>
                  </a:cubicBezTo>
                </a:path>
                <a:path w="20771" h="10024" stroke="0" extrusionOk="0">
                  <a:moveTo>
                    <a:pt x="1637" y="10024"/>
                  </a:moveTo>
                  <a:cubicBezTo>
                    <a:pt x="953" y="8717"/>
                    <a:pt x="404" y="7343"/>
                    <a:pt x="-1" y="5925"/>
                  </a:cubicBezTo>
                  <a:lnTo>
                    <a:pt x="20771" y="0"/>
                  </a:lnTo>
                  <a:lnTo>
                    <a:pt x="1637" y="10024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42" name="Arc 99"/>
            <p:cNvSpPr>
              <a:spLocks/>
            </p:cNvSpPr>
            <p:nvPr/>
          </p:nvSpPr>
          <p:spPr bwMode="auto">
            <a:xfrm>
              <a:off x="2790" y="2411"/>
              <a:ext cx="353" cy="106"/>
            </a:xfrm>
            <a:custGeom>
              <a:avLst/>
              <a:gdLst>
                <a:gd name="T0" fmla="*/ 0 w 21501"/>
                <a:gd name="T1" fmla="*/ 0 h 6483"/>
                <a:gd name="T2" fmla="*/ 0 w 21501"/>
                <a:gd name="T3" fmla="*/ 0 h 6483"/>
                <a:gd name="T4" fmla="*/ 0 w 21501"/>
                <a:gd name="T5" fmla="*/ 0 h 6483"/>
                <a:gd name="T6" fmla="*/ 0 60000 65536"/>
                <a:gd name="T7" fmla="*/ 0 60000 65536"/>
                <a:gd name="T8" fmla="*/ 0 60000 65536"/>
                <a:gd name="T9" fmla="*/ 0 w 21501"/>
                <a:gd name="T10" fmla="*/ 0 h 6483"/>
                <a:gd name="T11" fmla="*/ 21501 w 21501"/>
                <a:gd name="T12" fmla="*/ 6483 h 648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01" h="6483" fill="none" extrusionOk="0">
                  <a:moveTo>
                    <a:pt x="-1" y="4417"/>
                  </a:moveTo>
                  <a:cubicBezTo>
                    <a:pt x="143" y="2918"/>
                    <a:pt x="444" y="1437"/>
                    <a:pt x="896" y="-1"/>
                  </a:cubicBezTo>
                </a:path>
                <a:path w="21501" h="6483" stroke="0" extrusionOk="0">
                  <a:moveTo>
                    <a:pt x="-1" y="4417"/>
                  </a:moveTo>
                  <a:cubicBezTo>
                    <a:pt x="143" y="2918"/>
                    <a:pt x="444" y="1437"/>
                    <a:pt x="896" y="-1"/>
                  </a:cubicBezTo>
                  <a:lnTo>
                    <a:pt x="21501" y="6483"/>
                  </a:lnTo>
                  <a:lnTo>
                    <a:pt x="-1" y="4417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43" name="Freeform 100"/>
            <p:cNvSpPr>
              <a:spLocks/>
            </p:cNvSpPr>
            <p:nvPr/>
          </p:nvSpPr>
          <p:spPr bwMode="auto">
            <a:xfrm>
              <a:off x="2795" y="2337"/>
              <a:ext cx="44" cy="73"/>
            </a:xfrm>
            <a:custGeom>
              <a:avLst/>
              <a:gdLst>
                <a:gd name="T0" fmla="*/ 7 w 44"/>
                <a:gd name="T1" fmla="*/ 73 h 73"/>
                <a:gd name="T2" fmla="*/ 44 w 44"/>
                <a:gd name="T3" fmla="*/ 0 h 73"/>
                <a:gd name="T4" fmla="*/ 0 w 44"/>
                <a:gd name="T5" fmla="*/ 66 h 73"/>
                <a:gd name="T6" fmla="*/ 14 w 44"/>
                <a:gd name="T7" fmla="*/ 73 h 73"/>
                <a:gd name="T8" fmla="*/ 44 w 44"/>
                <a:gd name="T9" fmla="*/ 0 h 73"/>
                <a:gd name="T10" fmla="*/ 7 w 44"/>
                <a:gd name="T11" fmla="*/ 73 h 73"/>
                <a:gd name="T12" fmla="*/ 7 w 44"/>
                <a:gd name="T13" fmla="*/ 73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4"/>
                <a:gd name="T22" fmla="*/ 0 h 73"/>
                <a:gd name="T23" fmla="*/ 44 w 44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4" h="73">
                  <a:moveTo>
                    <a:pt x="7" y="73"/>
                  </a:moveTo>
                  <a:lnTo>
                    <a:pt x="44" y="0"/>
                  </a:lnTo>
                  <a:lnTo>
                    <a:pt x="0" y="66"/>
                  </a:lnTo>
                  <a:lnTo>
                    <a:pt x="14" y="73"/>
                  </a:lnTo>
                  <a:lnTo>
                    <a:pt x="44" y="0"/>
                  </a:lnTo>
                  <a:lnTo>
                    <a:pt x="7" y="7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44" name="Freeform 101"/>
            <p:cNvSpPr>
              <a:spLocks/>
            </p:cNvSpPr>
            <p:nvPr/>
          </p:nvSpPr>
          <p:spPr bwMode="auto">
            <a:xfrm>
              <a:off x="2795" y="2337"/>
              <a:ext cx="44" cy="73"/>
            </a:xfrm>
            <a:custGeom>
              <a:avLst/>
              <a:gdLst>
                <a:gd name="T0" fmla="*/ 44 w 44"/>
                <a:gd name="T1" fmla="*/ 0 h 73"/>
                <a:gd name="T2" fmla="*/ 0 w 44"/>
                <a:gd name="T3" fmla="*/ 66 h 73"/>
                <a:gd name="T4" fmla="*/ 14 w 44"/>
                <a:gd name="T5" fmla="*/ 73 h 73"/>
                <a:gd name="T6" fmla="*/ 44 w 44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73"/>
                <a:gd name="T14" fmla="*/ 44 w 44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73">
                  <a:moveTo>
                    <a:pt x="44" y="0"/>
                  </a:moveTo>
                  <a:lnTo>
                    <a:pt x="0" y="66"/>
                  </a:lnTo>
                  <a:lnTo>
                    <a:pt x="14" y="73"/>
                  </a:lnTo>
                  <a:lnTo>
                    <a:pt x="44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45" name="Freeform 102"/>
            <p:cNvSpPr>
              <a:spLocks/>
            </p:cNvSpPr>
            <p:nvPr/>
          </p:nvSpPr>
          <p:spPr bwMode="auto">
            <a:xfrm>
              <a:off x="2817" y="2680"/>
              <a:ext cx="58" cy="73"/>
            </a:xfrm>
            <a:custGeom>
              <a:avLst/>
              <a:gdLst>
                <a:gd name="T0" fmla="*/ 14 w 58"/>
                <a:gd name="T1" fmla="*/ 0 h 73"/>
                <a:gd name="T2" fmla="*/ 58 w 58"/>
                <a:gd name="T3" fmla="*/ 73 h 73"/>
                <a:gd name="T4" fmla="*/ 22 w 58"/>
                <a:gd name="T5" fmla="*/ 0 h 73"/>
                <a:gd name="T6" fmla="*/ 0 w 58"/>
                <a:gd name="T7" fmla="*/ 7 h 73"/>
                <a:gd name="T8" fmla="*/ 58 w 58"/>
                <a:gd name="T9" fmla="*/ 73 h 73"/>
                <a:gd name="T10" fmla="*/ 14 w 58"/>
                <a:gd name="T11" fmla="*/ 0 h 73"/>
                <a:gd name="T12" fmla="*/ 14 w 58"/>
                <a:gd name="T13" fmla="*/ 0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8"/>
                <a:gd name="T22" fmla="*/ 0 h 73"/>
                <a:gd name="T23" fmla="*/ 58 w 58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8" h="73">
                  <a:moveTo>
                    <a:pt x="14" y="0"/>
                  </a:moveTo>
                  <a:lnTo>
                    <a:pt x="58" y="73"/>
                  </a:lnTo>
                  <a:lnTo>
                    <a:pt x="22" y="0"/>
                  </a:lnTo>
                  <a:lnTo>
                    <a:pt x="0" y="7"/>
                  </a:lnTo>
                  <a:lnTo>
                    <a:pt x="58" y="7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46" name="Freeform 103"/>
            <p:cNvSpPr>
              <a:spLocks/>
            </p:cNvSpPr>
            <p:nvPr/>
          </p:nvSpPr>
          <p:spPr bwMode="auto">
            <a:xfrm>
              <a:off x="2817" y="2680"/>
              <a:ext cx="58" cy="73"/>
            </a:xfrm>
            <a:custGeom>
              <a:avLst/>
              <a:gdLst>
                <a:gd name="T0" fmla="*/ 58 w 58"/>
                <a:gd name="T1" fmla="*/ 73 h 73"/>
                <a:gd name="T2" fmla="*/ 22 w 58"/>
                <a:gd name="T3" fmla="*/ 0 h 73"/>
                <a:gd name="T4" fmla="*/ 0 w 58"/>
                <a:gd name="T5" fmla="*/ 7 h 73"/>
                <a:gd name="T6" fmla="*/ 58 w 58"/>
                <a:gd name="T7" fmla="*/ 73 h 7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"/>
                <a:gd name="T13" fmla="*/ 0 h 73"/>
                <a:gd name="T14" fmla="*/ 58 w 58"/>
                <a:gd name="T15" fmla="*/ 73 h 7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" h="73">
                  <a:moveTo>
                    <a:pt x="58" y="73"/>
                  </a:moveTo>
                  <a:lnTo>
                    <a:pt x="22" y="0"/>
                  </a:lnTo>
                  <a:lnTo>
                    <a:pt x="0" y="7"/>
                  </a:lnTo>
                  <a:lnTo>
                    <a:pt x="58" y="73"/>
                  </a:lnTo>
                </a:path>
              </a:pathLst>
            </a:cu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47" name="Rectangle 104"/>
            <p:cNvSpPr>
              <a:spLocks noChangeArrowheads="1"/>
            </p:cNvSpPr>
            <p:nvPr/>
          </p:nvSpPr>
          <p:spPr bwMode="auto">
            <a:xfrm>
              <a:off x="2645" y="2521"/>
              <a:ext cx="147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fr-FR" altLang="fr-FR" sz="1300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70°</a:t>
              </a:r>
              <a:endParaRPr lang="fr-FR" altLang="fr-FR" sz="1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648" name="Freeform 105"/>
            <p:cNvSpPr>
              <a:spLocks/>
            </p:cNvSpPr>
            <p:nvPr/>
          </p:nvSpPr>
          <p:spPr bwMode="auto">
            <a:xfrm>
              <a:off x="2897" y="2192"/>
              <a:ext cx="461" cy="852"/>
            </a:xfrm>
            <a:custGeom>
              <a:avLst/>
              <a:gdLst>
                <a:gd name="T0" fmla="*/ 358 w 461"/>
                <a:gd name="T1" fmla="*/ 0 h 852"/>
                <a:gd name="T2" fmla="*/ 461 w 461"/>
                <a:gd name="T3" fmla="*/ 36 h 852"/>
                <a:gd name="T4" fmla="*/ 168 w 461"/>
                <a:gd name="T5" fmla="*/ 852 h 852"/>
                <a:gd name="T6" fmla="*/ 66 w 461"/>
                <a:gd name="T7" fmla="*/ 816 h 852"/>
                <a:gd name="T8" fmla="*/ 103 w 461"/>
                <a:gd name="T9" fmla="*/ 714 h 852"/>
                <a:gd name="T10" fmla="*/ 0 w 461"/>
                <a:gd name="T11" fmla="*/ 678 h 852"/>
                <a:gd name="T12" fmla="*/ 37 w 461"/>
                <a:gd name="T13" fmla="*/ 576 h 852"/>
                <a:gd name="T14" fmla="*/ 241 w 461"/>
                <a:gd name="T15" fmla="*/ 335 h 852"/>
                <a:gd name="T16" fmla="*/ 358 w 461"/>
                <a:gd name="T17" fmla="*/ 0 h 852"/>
                <a:gd name="T18" fmla="*/ 358 w 461"/>
                <a:gd name="T19" fmla="*/ 0 h 852"/>
                <a:gd name="T20" fmla="*/ 358 w 461"/>
                <a:gd name="T21" fmla="*/ 0 h 85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61"/>
                <a:gd name="T34" fmla="*/ 0 h 852"/>
                <a:gd name="T35" fmla="*/ 461 w 461"/>
                <a:gd name="T36" fmla="*/ 852 h 85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61" h="852">
                  <a:moveTo>
                    <a:pt x="358" y="0"/>
                  </a:moveTo>
                  <a:lnTo>
                    <a:pt x="461" y="36"/>
                  </a:lnTo>
                  <a:lnTo>
                    <a:pt x="168" y="852"/>
                  </a:lnTo>
                  <a:lnTo>
                    <a:pt x="66" y="816"/>
                  </a:lnTo>
                  <a:lnTo>
                    <a:pt x="103" y="714"/>
                  </a:lnTo>
                  <a:lnTo>
                    <a:pt x="0" y="678"/>
                  </a:lnTo>
                  <a:lnTo>
                    <a:pt x="37" y="576"/>
                  </a:lnTo>
                  <a:lnTo>
                    <a:pt x="241" y="335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rgbClr val="7093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49" name="Line 106"/>
            <p:cNvSpPr>
              <a:spLocks noChangeShapeType="1"/>
            </p:cNvSpPr>
            <p:nvPr/>
          </p:nvSpPr>
          <p:spPr bwMode="auto">
            <a:xfrm flipV="1">
              <a:off x="3065" y="2228"/>
              <a:ext cx="293" cy="8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50" name="Line 107"/>
            <p:cNvSpPr>
              <a:spLocks noChangeShapeType="1"/>
            </p:cNvSpPr>
            <p:nvPr/>
          </p:nvSpPr>
          <p:spPr bwMode="auto">
            <a:xfrm>
              <a:off x="2963" y="3008"/>
              <a:ext cx="102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51" name="Line 108"/>
            <p:cNvSpPr>
              <a:spLocks noChangeShapeType="1"/>
            </p:cNvSpPr>
            <p:nvPr/>
          </p:nvSpPr>
          <p:spPr bwMode="auto">
            <a:xfrm flipV="1">
              <a:off x="2963" y="2906"/>
              <a:ext cx="37" cy="10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52" name="Line 109"/>
            <p:cNvSpPr>
              <a:spLocks noChangeShapeType="1"/>
            </p:cNvSpPr>
            <p:nvPr/>
          </p:nvSpPr>
          <p:spPr bwMode="auto">
            <a:xfrm flipH="1" flipV="1">
              <a:off x="2897" y="2870"/>
              <a:ext cx="103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53" name="Line 110"/>
            <p:cNvSpPr>
              <a:spLocks noChangeShapeType="1"/>
            </p:cNvSpPr>
            <p:nvPr/>
          </p:nvSpPr>
          <p:spPr bwMode="auto">
            <a:xfrm flipV="1">
              <a:off x="2897" y="2768"/>
              <a:ext cx="37" cy="10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54" name="Line 111"/>
            <p:cNvSpPr>
              <a:spLocks noChangeShapeType="1"/>
            </p:cNvSpPr>
            <p:nvPr/>
          </p:nvSpPr>
          <p:spPr bwMode="auto">
            <a:xfrm flipV="1">
              <a:off x="2934" y="2527"/>
              <a:ext cx="204" cy="2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55" name="Line 112"/>
            <p:cNvSpPr>
              <a:spLocks noChangeShapeType="1"/>
            </p:cNvSpPr>
            <p:nvPr/>
          </p:nvSpPr>
          <p:spPr bwMode="auto">
            <a:xfrm flipV="1">
              <a:off x="3138" y="2192"/>
              <a:ext cx="117" cy="33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67656" name="Line 113"/>
            <p:cNvSpPr>
              <a:spLocks noChangeShapeType="1"/>
            </p:cNvSpPr>
            <p:nvPr/>
          </p:nvSpPr>
          <p:spPr bwMode="auto">
            <a:xfrm>
              <a:off x="3255" y="2192"/>
              <a:ext cx="103" cy="3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</p:grpSp>
      <p:sp>
        <p:nvSpPr>
          <p:cNvPr id="67596" name="Text Box 114"/>
          <p:cNvSpPr txBox="1">
            <a:spLocks noChangeArrowheads="1"/>
          </p:cNvSpPr>
          <p:nvPr/>
        </p:nvSpPr>
        <p:spPr bwMode="auto">
          <a:xfrm>
            <a:off x="2566988" y="937047"/>
            <a:ext cx="4495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Char char="ß"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pas d'effet de topographie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Char char="ß"/>
            </a:pPr>
            <a:endParaRPr lang="fr-FR" altLang="fr-F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             effet topographique </a:t>
            </a: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597" name="Text Box 115"/>
          <p:cNvSpPr txBox="1">
            <a:spLocks noChangeArrowheads="1"/>
          </p:cNvSpPr>
          <p:nvPr/>
        </p:nvSpPr>
        <p:spPr bwMode="auto">
          <a:xfrm>
            <a:off x="5740400" y="1933997"/>
            <a:ext cx="10502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ombrage</a:t>
            </a:r>
            <a:endParaRPr lang="fr-FR" altLang="fr-FR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598" name="Line 116"/>
          <p:cNvSpPr>
            <a:spLocks noChangeShapeType="1"/>
          </p:cNvSpPr>
          <p:nvPr/>
        </p:nvSpPr>
        <p:spPr bwMode="auto">
          <a:xfrm flipH="1">
            <a:off x="6796088" y="1711747"/>
            <a:ext cx="1136650" cy="3508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dirty="0"/>
          </a:p>
        </p:txBody>
      </p:sp>
      <p:sp>
        <p:nvSpPr>
          <p:cNvPr id="145" name="Line 116"/>
          <p:cNvSpPr>
            <a:spLocks noChangeShapeType="1"/>
          </p:cNvSpPr>
          <p:nvPr/>
        </p:nvSpPr>
        <p:spPr bwMode="auto">
          <a:xfrm flipV="1">
            <a:off x="4654550" y="2322935"/>
            <a:ext cx="1144588" cy="7540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arrow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 dirty="0"/>
          </a:p>
        </p:txBody>
      </p:sp>
      <p:pic>
        <p:nvPicPr>
          <p:cNvPr id="146" name="Picture 4" descr="C:\Users\moi\Desktop\precipites_a_70°-01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756" y="2998487"/>
            <a:ext cx="2881313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" name="Image 147" descr="F:\OIM-mast\EBSD-OKenoughforEBSD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38" y="3862810"/>
            <a:ext cx="1057275" cy="1057275"/>
          </a:xfrm>
          <a:prstGeom prst="rect">
            <a:avLst/>
          </a:prstGeom>
          <a:noFill/>
          <a:ln w="4445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" name="Image 148" descr="E:\shadow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23" b="848"/>
          <a:stretch>
            <a:fillRect/>
          </a:stretch>
        </p:blipFill>
        <p:spPr bwMode="auto">
          <a:xfrm>
            <a:off x="4108450" y="5218535"/>
            <a:ext cx="1090613" cy="10493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76325" y="3670722"/>
            <a:ext cx="1746250" cy="133826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05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/>
      <p:bldP spid="30" grpId="0"/>
      <p:bldP spid="32" grpId="0" animBg="1"/>
      <p:bldP spid="145" grpId="0" animBg="1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1861944" y="90488"/>
            <a:ext cx="51583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Contamination et oxydation</a:t>
            </a:r>
            <a:endParaRPr lang="fr-FR" altLang="fr-FR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0659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64"/>
          <a:stretch/>
        </p:blipFill>
        <p:spPr bwMode="auto">
          <a:xfrm>
            <a:off x="900113" y="1516077"/>
            <a:ext cx="3355975" cy="1584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0" name="Imag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80"/>
          <a:stretch/>
        </p:blipFill>
        <p:spPr bwMode="auto">
          <a:xfrm>
            <a:off x="5148263" y="1516077"/>
            <a:ext cx="3349625" cy="1584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1" name="ZoneTexte 4"/>
          <p:cNvSpPr txBox="1">
            <a:spLocks noChangeArrowheads="1"/>
          </p:cNvSpPr>
          <p:nvPr/>
        </p:nvSpPr>
        <p:spPr bwMode="auto">
          <a:xfrm>
            <a:off x="2578100" y="723667"/>
            <a:ext cx="45344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sans contamination</a:t>
            </a: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avec contamination</a:t>
            </a: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Parenthèse ouvrante 14"/>
          <p:cNvSpPr/>
          <p:nvPr/>
        </p:nvSpPr>
        <p:spPr>
          <a:xfrm rot="5400000">
            <a:off x="1327944" y="808846"/>
            <a:ext cx="220663" cy="1050925"/>
          </a:xfrm>
          <a:prstGeom prst="leftBracket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/>
          </a:p>
        </p:txBody>
      </p:sp>
      <p:sp>
        <p:nvSpPr>
          <p:cNvPr id="18" name="Parenthèse ouvrante 17"/>
          <p:cNvSpPr/>
          <p:nvPr/>
        </p:nvSpPr>
        <p:spPr>
          <a:xfrm rot="5400000">
            <a:off x="3079576" y="268129"/>
            <a:ext cx="220663" cy="2132360"/>
          </a:xfrm>
          <a:prstGeom prst="leftBracket">
            <a:avLst/>
          </a:prstGeom>
          <a:ln w="254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/>
          </a:p>
        </p:txBody>
      </p:sp>
      <p:sp>
        <p:nvSpPr>
          <p:cNvPr id="70668" name="ZoneTexte 24"/>
          <p:cNvSpPr txBox="1">
            <a:spLocks noChangeArrowheads="1"/>
          </p:cNvSpPr>
          <p:nvPr/>
        </p:nvSpPr>
        <p:spPr bwMode="auto">
          <a:xfrm>
            <a:off x="1403648" y="3087898"/>
            <a:ext cx="66371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acteur de qualité	(IQ)			carte d'orientation</a:t>
            </a: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Parenthèse ouvrante 13"/>
          <p:cNvSpPr/>
          <p:nvPr/>
        </p:nvSpPr>
        <p:spPr>
          <a:xfrm rot="5400000">
            <a:off x="5563195" y="808846"/>
            <a:ext cx="220663" cy="1050925"/>
          </a:xfrm>
          <a:prstGeom prst="leftBracket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/>
          </a:p>
        </p:txBody>
      </p:sp>
      <p:sp>
        <p:nvSpPr>
          <p:cNvPr id="16" name="Parenthèse ouvrante 15"/>
          <p:cNvSpPr/>
          <p:nvPr/>
        </p:nvSpPr>
        <p:spPr>
          <a:xfrm rot="5400000">
            <a:off x="7314827" y="268129"/>
            <a:ext cx="220663" cy="2132360"/>
          </a:xfrm>
          <a:prstGeom prst="leftBracket">
            <a:avLst/>
          </a:prstGeom>
          <a:ln w="254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 dirty="0"/>
          </a:p>
        </p:txBody>
      </p:sp>
      <p:pic>
        <p:nvPicPr>
          <p:cNvPr id="19" name="Picture 8" descr="32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0"/>
          <a:stretch>
            <a:fillRect/>
          </a:stretch>
        </p:blipFill>
        <p:spPr bwMode="auto">
          <a:xfrm>
            <a:off x="395288" y="3883025"/>
            <a:ext cx="3024187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63"/>
          <a:stretch/>
        </p:blipFill>
        <p:spPr bwMode="auto">
          <a:xfrm>
            <a:off x="6516216" y="3645024"/>
            <a:ext cx="2130425" cy="2572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ZoneTexte 8"/>
          <p:cNvSpPr txBox="1">
            <a:spLocks noChangeArrowheads="1"/>
          </p:cNvSpPr>
          <p:nvPr/>
        </p:nvSpPr>
        <p:spPr bwMode="auto">
          <a:xfrm>
            <a:off x="556593" y="5907881"/>
            <a:ext cx="26853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Zones oxydées – image SE</a:t>
            </a:r>
            <a:endParaRPr lang="fr-FR" altLang="fr-FR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ine 15"/>
          <p:cNvSpPr>
            <a:spLocks noChangeShapeType="1"/>
          </p:cNvSpPr>
          <p:nvPr/>
        </p:nvSpPr>
        <p:spPr bwMode="auto">
          <a:xfrm flipV="1">
            <a:off x="6012160" y="4786568"/>
            <a:ext cx="1584176" cy="10584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eaLnBrk="1" hangingPunct="1">
              <a:defRPr/>
            </a:pPr>
            <a:endParaRPr lang="fr-FR" dirty="0"/>
          </a:p>
        </p:txBody>
      </p:sp>
      <p:sp>
        <p:nvSpPr>
          <p:cNvPr id="25" name="ZoneTexte 10"/>
          <p:cNvSpPr txBox="1">
            <a:spLocks noChangeArrowheads="1"/>
          </p:cNvSpPr>
          <p:nvPr/>
        </p:nvSpPr>
        <p:spPr bwMode="auto">
          <a:xfrm>
            <a:off x="4421901" y="4355117"/>
            <a:ext cx="16081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Zone oxydées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(carte IQ)</a:t>
            </a:r>
            <a:endParaRPr lang="fr-FR" altLang="fr-FR" sz="1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ine 15"/>
          <p:cNvSpPr>
            <a:spLocks noChangeShapeType="1"/>
          </p:cNvSpPr>
          <p:nvPr/>
        </p:nvSpPr>
        <p:spPr bwMode="auto">
          <a:xfrm flipH="1" flipV="1">
            <a:off x="1547664" y="5085184"/>
            <a:ext cx="2253616" cy="33396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eaLnBrk="1" hangingPunct="1"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750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5162550" y="106363"/>
            <a:ext cx="3851275" cy="655637"/>
          </a:xfrm>
          <a:prstGeom prst="rect">
            <a:avLst/>
          </a:prstGeom>
          <a:noFill/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3200" dirty="0" smtClean="0">
                <a:solidFill>
                  <a:schemeClr val="accent1"/>
                </a:solidFill>
                <a:latin typeface="Times New Roman" pitchFamily="18" charset="0"/>
                <a:ea typeface="+mj-ea"/>
                <a:cs typeface="+mj-cs"/>
              </a:rPr>
              <a:t>EBSD et EDS</a:t>
            </a:r>
            <a:endParaRPr lang="fr-FR" sz="3200" dirty="0">
              <a:solidFill>
                <a:schemeClr val="accent1"/>
              </a:solidFill>
              <a:latin typeface="Times New Roman" pitchFamily="18" charset="0"/>
              <a:ea typeface="+mj-ea"/>
              <a:cs typeface="+mj-cs"/>
            </a:endParaRPr>
          </a:p>
        </p:txBody>
      </p:sp>
      <p:sp>
        <p:nvSpPr>
          <p:cNvPr id="142339" name="Text Box 8"/>
          <p:cNvSpPr txBox="1">
            <a:spLocks noChangeArrowheads="1"/>
          </p:cNvSpPr>
          <p:nvPr/>
        </p:nvSpPr>
        <p:spPr bwMode="auto">
          <a:xfrm>
            <a:off x="5352595" y="793750"/>
            <a:ext cx="33441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fr-FR" altLang="en-US" sz="2400" dirty="0" smtClean="0">
                <a:latin typeface="Times New Roman" panose="02020603050405020304" pitchFamily="18" charset="0"/>
                <a:ea typeface="ヒラギノ角ゴ Pro W3" pitchFamily="20" charset="-128"/>
                <a:cs typeface="Times New Roman" panose="02020603050405020304" pitchFamily="18" charset="0"/>
              </a:rPr>
              <a:t>Acquisitions simultanées </a:t>
            </a:r>
            <a:endParaRPr lang="fr-FR" altLang="en-US" sz="2400" dirty="0">
              <a:latin typeface="Times New Roman" panose="02020603050405020304" pitchFamily="18" charset="0"/>
              <a:ea typeface="ヒラギノ角ゴ Pro W3" pitchFamily="20" charset="-128"/>
              <a:cs typeface="Times New Roman" panose="02020603050405020304" pitchFamily="18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22"/>
          <a:stretch>
            <a:fillRect/>
          </a:stretch>
        </p:blipFill>
        <p:spPr bwMode="auto">
          <a:xfrm>
            <a:off x="5648325" y="2079625"/>
            <a:ext cx="2655888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277813"/>
            <a:ext cx="1571625" cy="1411287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34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273050"/>
            <a:ext cx="2424112" cy="117475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343" name="Picture 4"/>
          <p:cNvPicPr>
            <a:picLocks noChangeAspect="1" noChangeArrowheads="1"/>
          </p:cNvPicPr>
          <p:nvPr/>
        </p:nvPicPr>
        <p:blipFill>
          <a:blip r:embed="rId6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2216150"/>
            <a:ext cx="1343025" cy="1497013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344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338" y="2232025"/>
            <a:ext cx="2063750" cy="14700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pic>
        <p:nvPicPr>
          <p:cNvPr id="142345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4240213"/>
            <a:ext cx="2019300" cy="18764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pic>
        <p:nvPicPr>
          <p:cNvPr id="142346" name="Picture 7" descr="Phase Ma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613" y="4232275"/>
            <a:ext cx="1306512" cy="19050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2347" name="Text Box 8"/>
          <p:cNvSpPr txBox="1">
            <a:spLocks noChangeArrowheads="1"/>
          </p:cNvSpPr>
          <p:nvPr/>
        </p:nvSpPr>
        <p:spPr bwMode="auto">
          <a:xfrm>
            <a:off x="266700" y="1689100"/>
            <a:ext cx="1282700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lIns="82048" tIns="41025" rIns="82048" bIns="4102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fr-FR" altLang="fr-FR" sz="1600" dirty="0" smtClean="0">
                <a:latin typeface="Times New Roman" panose="02020603050405020304" pitchFamily="18" charset="0"/>
                <a:ea typeface="ヒラギノ角ゴ Pro W3" pitchFamily="20" charset="-128"/>
                <a:cs typeface="Times New Roman" panose="02020603050405020304" pitchFamily="18" charset="0"/>
              </a:rPr>
              <a:t>2 Phases</a:t>
            </a:r>
            <a:endParaRPr lang="fr-FR" altLang="fr-FR" sz="1600" dirty="0">
              <a:latin typeface="Times New Roman" panose="02020603050405020304" pitchFamily="18" charset="0"/>
              <a:ea typeface="ヒラギノ角ゴ Pro W3" pitchFamily="20" charset="-128"/>
              <a:cs typeface="Times New Roman" panose="02020603050405020304" pitchFamily="18" charset="0"/>
            </a:endParaRPr>
          </a:p>
        </p:txBody>
      </p:sp>
      <p:sp>
        <p:nvSpPr>
          <p:cNvPr id="142348" name="Text Box 9"/>
          <p:cNvSpPr txBox="1">
            <a:spLocks noChangeArrowheads="1"/>
          </p:cNvSpPr>
          <p:nvPr/>
        </p:nvSpPr>
        <p:spPr bwMode="auto">
          <a:xfrm>
            <a:off x="2381250" y="1471613"/>
            <a:ext cx="1096963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lIns="82048" tIns="41025" rIns="82048" bIns="4102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fr-FR" altLang="fr-FR" sz="1600" dirty="0" smtClean="0">
                <a:latin typeface="Times New Roman" panose="02020603050405020304" pitchFamily="18" charset="0"/>
                <a:ea typeface="ヒラギノ角ゴ Pro W3" pitchFamily="20" charset="-128"/>
                <a:cs typeface="Times New Roman" panose="02020603050405020304" pitchFamily="18" charset="0"/>
              </a:rPr>
              <a:t>3 Phases</a:t>
            </a:r>
            <a:endParaRPr lang="fr-FR" altLang="fr-FR" sz="1600" dirty="0">
              <a:latin typeface="Times New Roman" panose="02020603050405020304" pitchFamily="18" charset="0"/>
              <a:ea typeface="ヒラギノ角ゴ Pro W3" pitchFamily="20" charset="-128"/>
              <a:cs typeface="Times New Roman" panose="02020603050405020304" pitchFamily="18" charset="0"/>
            </a:endParaRPr>
          </a:p>
        </p:txBody>
      </p:sp>
      <p:sp>
        <p:nvSpPr>
          <p:cNvPr id="142349" name="Text Box 10"/>
          <p:cNvSpPr txBox="1">
            <a:spLocks noChangeArrowheads="1"/>
          </p:cNvSpPr>
          <p:nvPr/>
        </p:nvSpPr>
        <p:spPr bwMode="auto">
          <a:xfrm>
            <a:off x="411163" y="3741738"/>
            <a:ext cx="1158875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lIns="82048" tIns="41025" rIns="82048" bIns="4102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fr-FR" altLang="fr-FR" sz="1600" dirty="0" smtClean="0">
                <a:latin typeface="Times New Roman" panose="02020603050405020304" pitchFamily="18" charset="0"/>
                <a:ea typeface="ヒラギノ角ゴ Pro W3" pitchFamily="20" charset="-128"/>
                <a:cs typeface="Times New Roman" panose="02020603050405020304" pitchFamily="18" charset="0"/>
              </a:rPr>
              <a:t>4 Phases</a:t>
            </a:r>
            <a:endParaRPr lang="fr-FR" altLang="fr-FR" sz="1600" dirty="0">
              <a:latin typeface="Times New Roman" panose="02020603050405020304" pitchFamily="18" charset="0"/>
              <a:ea typeface="ヒラギノ角ゴ Pro W3" pitchFamily="20" charset="-128"/>
              <a:cs typeface="Times New Roman" panose="02020603050405020304" pitchFamily="18" charset="0"/>
            </a:endParaRPr>
          </a:p>
        </p:txBody>
      </p:sp>
      <p:sp>
        <p:nvSpPr>
          <p:cNvPr id="142350" name="Text Box 11"/>
          <p:cNvSpPr txBox="1">
            <a:spLocks noChangeArrowheads="1"/>
          </p:cNvSpPr>
          <p:nvPr/>
        </p:nvSpPr>
        <p:spPr bwMode="auto">
          <a:xfrm>
            <a:off x="2573338" y="3727450"/>
            <a:ext cx="1096962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lIns="82048" tIns="41025" rIns="82048" bIns="4102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fr-FR" altLang="fr-FR" sz="1600" dirty="0" smtClean="0">
                <a:latin typeface="Times New Roman" panose="02020603050405020304" pitchFamily="18" charset="0"/>
                <a:ea typeface="ヒラギノ角ゴ Pro W3" pitchFamily="20" charset="-128"/>
                <a:cs typeface="Times New Roman" panose="02020603050405020304" pitchFamily="18" charset="0"/>
              </a:rPr>
              <a:t>5 Phases</a:t>
            </a:r>
            <a:endParaRPr lang="fr-FR" altLang="fr-FR" sz="1600" dirty="0">
              <a:latin typeface="Times New Roman" panose="02020603050405020304" pitchFamily="18" charset="0"/>
              <a:ea typeface="ヒラギノ角ゴ Pro W3" pitchFamily="20" charset="-128"/>
              <a:cs typeface="Times New Roman" panose="02020603050405020304" pitchFamily="18" charset="0"/>
            </a:endParaRPr>
          </a:p>
        </p:txBody>
      </p:sp>
      <p:sp>
        <p:nvSpPr>
          <p:cNvPr id="142351" name="Text Box 12"/>
          <p:cNvSpPr txBox="1">
            <a:spLocks noChangeArrowheads="1"/>
          </p:cNvSpPr>
          <p:nvPr/>
        </p:nvSpPr>
        <p:spPr bwMode="auto">
          <a:xfrm>
            <a:off x="350838" y="6126163"/>
            <a:ext cx="1100137" cy="32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 lIns="82048" tIns="41025" rIns="82048" bIns="4102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fr-FR" altLang="fr-FR" sz="1600" dirty="0" smtClean="0">
                <a:latin typeface="Times New Roman" panose="02020603050405020304" pitchFamily="18" charset="0"/>
                <a:ea typeface="ヒラギノ角ゴ Pro W3" pitchFamily="20" charset="-128"/>
                <a:cs typeface="Times New Roman" panose="02020603050405020304" pitchFamily="18" charset="0"/>
              </a:rPr>
              <a:t>7 Phases</a:t>
            </a:r>
            <a:endParaRPr lang="fr-FR" altLang="fr-FR" sz="1600" dirty="0">
              <a:latin typeface="Times New Roman" panose="02020603050405020304" pitchFamily="18" charset="0"/>
              <a:ea typeface="ヒラギノ角ゴ Pro W3" pitchFamily="20" charset="-128"/>
              <a:cs typeface="Times New Roman" panose="02020603050405020304" pitchFamily="18" charset="0"/>
            </a:endParaRPr>
          </a:p>
        </p:txBody>
      </p:sp>
      <p:sp>
        <p:nvSpPr>
          <p:cNvPr id="142352" name="Text Box 13"/>
          <p:cNvSpPr txBox="1">
            <a:spLocks noChangeArrowheads="1"/>
          </p:cNvSpPr>
          <p:nvPr/>
        </p:nvSpPr>
        <p:spPr bwMode="auto">
          <a:xfrm>
            <a:off x="3043238" y="6137275"/>
            <a:ext cx="1096962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lIns="82048" tIns="41025" rIns="82048" bIns="4102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fr-FR" altLang="fr-FR" sz="1600" dirty="0" smtClean="0">
                <a:latin typeface="Times New Roman" panose="02020603050405020304" pitchFamily="18" charset="0"/>
                <a:ea typeface="ヒラギノ角ゴ Pro W3" pitchFamily="20" charset="-128"/>
                <a:cs typeface="Times New Roman" panose="02020603050405020304" pitchFamily="18" charset="0"/>
              </a:rPr>
              <a:t>9 Phases</a:t>
            </a:r>
            <a:endParaRPr lang="fr-FR" altLang="fr-FR" sz="1600" dirty="0">
              <a:latin typeface="Times New Roman" panose="02020603050405020304" pitchFamily="18" charset="0"/>
              <a:ea typeface="ヒラギノ角ゴ Pro W3" pitchFamily="20" charset="-128"/>
              <a:cs typeface="Times New Roman" panose="02020603050405020304" pitchFamily="18" charset="0"/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5237104" y="1601788"/>
            <a:ext cx="35116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None/>
            </a:pPr>
            <a:r>
              <a:rPr lang="fr-FR" altLang="en-US" sz="2000" dirty="0" smtClean="0">
                <a:latin typeface="Times New Roman" panose="02020603050405020304" pitchFamily="18" charset="0"/>
                <a:ea typeface="ヒラギノ角ゴ Pro W3" pitchFamily="20" charset="-128"/>
                <a:cs typeface="Times New Roman" panose="02020603050405020304" pitchFamily="18" charset="0"/>
              </a:rPr>
              <a:t>Volumes d'interaction différents </a:t>
            </a:r>
            <a:endParaRPr lang="fr-FR" altLang="en-US" sz="2000" dirty="0">
              <a:latin typeface="Times New Roman" panose="02020603050405020304" pitchFamily="18" charset="0"/>
              <a:ea typeface="ヒラギノ角ゴ Pro W3" pitchFamily="2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0644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8" name="Group 81"/>
          <p:cNvGrpSpPr>
            <a:grpSpLocks/>
          </p:cNvGrpSpPr>
          <p:nvPr/>
        </p:nvGrpSpPr>
        <p:grpSpPr bwMode="auto">
          <a:xfrm>
            <a:off x="4433888" y="692787"/>
            <a:ext cx="4609727" cy="1701146"/>
            <a:chOff x="2153" y="1719"/>
            <a:chExt cx="5721" cy="2330"/>
          </a:xfrm>
        </p:grpSpPr>
        <p:pic>
          <p:nvPicPr>
            <p:cNvPr id="147480" name="Picture 10"/>
            <p:cNvPicPr>
              <a:picLocks noChangeAspect="1" noChangeArrowheads="1"/>
            </p:cNvPicPr>
            <p:nvPr/>
          </p:nvPicPr>
          <p:blipFill>
            <a:blip r:embed="rId4">
              <a:lum bright="-8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145"/>
            <a:stretch>
              <a:fillRect/>
            </a:stretch>
          </p:blipFill>
          <p:spPr bwMode="auto">
            <a:xfrm>
              <a:off x="2875" y="1729"/>
              <a:ext cx="3494" cy="1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7481" name="Text Box 11"/>
            <p:cNvSpPr txBox="1">
              <a:spLocks noChangeArrowheads="1"/>
            </p:cNvSpPr>
            <p:nvPr/>
          </p:nvSpPr>
          <p:spPr bwMode="auto">
            <a:xfrm>
              <a:off x="2693" y="3111"/>
              <a:ext cx="1503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6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600" u="sng" dirty="0" smtClean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phase 1</a:t>
              </a:r>
              <a:endParaRPr lang="fr-FR" altLang="fr-FR" sz="1600" u="sng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7482" name="Text Box 12"/>
            <p:cNvSpPr txBox="1">
              <a:spLocks noChangeArrowheads="1"/>
            </p:cNvSpPr>
            <p:nvPr/>
          </p:nvSpPr>
          <p:spPr bwMode="auto">
            <a:xfrm>
              <a:off x="3800" y="3111"/>
              <a:ext cx="1504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6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600" u="sng" dirty="0" smtClean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phase 2</a:t>
              </a:r>
              <a:endParaRPr lang="fr-FR" altLang="fr-FR" sz="1600" u="sng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7483" name="Text Box 13"/>
            <p:cNvSpPr txBox="1">
              <a:spLocks noChangeArrowheads="1"/>
            </p:cNvSpPr>
            <p:nvPr/>
          </p:nvSpPr>
          <p:spPr bwMode="auto">
            <a:xfrm>
              <a:off x="4923" y="3111"/>
              <a:ext cx="1505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6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600" u="sng" dirty="0" smtClean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phase 3</a:t>
              </a:r>
              <a:endParaRPr lang="fr-FR" altLang="fr-FR" sz="1600" u="sng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7484" name="Line 16"/>
            <p:cNvSpPr>
              <a:spLocks noChangeShapeType="1"/>
            </p:cNvSpPr>
            <p:nvPr/>
          </p:nvSpPr>
          <p:spPr bwMode="auto">
            <a:xfrm>
              <a:off x="2591" y="2429"/>
              <a:ext cx="812" cy="0"/>
            </a:xfrm>
            <a:prstGeom prst="line">
              <a:avLst/>
            </a:prstGeom>
            <a:noFill/>
            <a:ln w="19050">
              <a:solidFill>
                <a:srgbClr val="99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47485" name="Text Box 17"/>
            <p:cNvSpPr txBox="1">
              <a:spLocks noChangeArrowheads="1"/>
            </p:cNvSpPr>
            <p:nvPr/>
          </p:nvSpPr>
          <p:spPr bwMode="auto">
            <a:xfrm>
              <a:off x="2153" y="2313"/>
              <a:ext cx="750" cy="4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600" dirty="0" smtClean="0">
                  <a:solidFill>
                    <a:srgbClr val="99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pin </a:t>
              </a:r>
              <a:endParaRPr lang="fr-FR" altLang="fr-FR" sz="160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7486" name="Line 18"/>
            <p:cNvSpPr>
              <a:spLocks noChangeShapeType="1"/>
            </p:cNvSpPr>
            <p:nvPr/>
          </p:nvSpPr>
          <p:spPr bwMode="auto">
            <a:xfrm flipH="1">
              <a:off x="6111" y="2031"/>
              <a:ext cx="515" cy="530"/>
            </a:xfrm>
            <a:prstGeom prst="line">
              <a:avLst/>
            </a:prstGeom>
            <a:noFill/>
            <a:ln w="19050">
              <a:solidFill>
                <a:srgbClr val="00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47487" name="Line 19"/>
            <p:cNvSpPr>
              <a:spLocks noChangeShapeType="1"/>
            </p:cNvSpPr>
            <p:nvPr/>
          </p:nvSpPr>
          <p:spPr bwMode="auto">
            <a:xfrm flipH="1" flipV="1">
              <a:off x="6111" y="2665"/>
              <a:ext cx="515" cy="311"/>
            </a:xfrm>
            <a:prstGeom prst="line">
              <a:avLst/>
            </a:prstGeom>
            <a:noFill/>
            <a:ln w="19050">
              <a:solidFill>
                <a:srgbClr val="00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47488" name="Text Box 20"/>
            <p:cNvSpPr txBox="1">
              <a:spLocks noChangeArrowheads="1"/>
            </p:cNvSpPr>
            <p:nvPr/>
          </p:nvSpPr>
          <p:spPr bwMode="auto">
            <a:xfrm>
              <a:off x="6435" y="1719"/>
              <a:ext cx="1439" cy="1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600" dirty="0" smtClean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feuille métallique supérieure</a:t>
              </a:r>
              <a:endParaRPr lang="fr-FR" altLang="fr-FR" sz="1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7489" name="Text Box 21"/>
            <p:cNvSpPr txBox="1">
              <a:spLocks noChangeArrowheads="1"/>
            </p:cNvSpPr>
            <p:nvPr/>
          </p:nvSpPr>
          <p:spPr bwMode="auto">
            <a:xfrm>
              <a:off x="6370" y="2911"/>
              <a:ext cx="1469" cy="1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fr-FR" altLang="fr-FR" sz="1600" dirty="0" smtClean="0">
                  <a:solidFill>
                    <a:srgbClr val="006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Feuille métallique inférieure</a:t>
              </a:r>
              <a:endParaRPr lang="fr-FR" altLang="fr-FR" sz="16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4745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3097453"/>
              </p:ext>
            </p:extLst>
          </p:nvPr>
        </p:nvGraphicFramePr>
        <p:xfrm>
          <a:off x="2051050" y="2284413"/>
          <a:ext cx="3871913" cy="2754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5" name="Image" r:id="rId5" imgW="10171429" imgH="7644444" progId="Photoshop.Image.6">
                  <p:embed/>
                </p:oleObj>
              </mc:Choice>
              <mc:Fallback>
                <p:oleObj name="Image" r:id="rId5" imgW="10171429" imgH="7644444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050" y="2284413"/>
                        <a:ext cx="3871913" cy="2754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7460" name="Group 49"/>
          <p:cNvGrpSpPr>
            <a:grpSpLocks noChangeAspect="1"/>
          </p:cNvGrpSpPr>
          <p:nvPr/>
        </p:nvGrpSpPr>
        <p:grpSpPr bwMode="auto">
          <a:xfrm>
            <a:off x="179388" y="1967607"/>
            <a:ext cx="3994150" cy="1816457"/>
            <a:chOff x="159" y="527"/>
            <a:chExt cx="5488" cy="2404"/>
          </a:xfrm>
        </p:grpSpPr>
        <p:grpSp>
          <p:nvGrpSpPr>
            <p:cNvPr id="147475" name="Group 50"/>
            <p:cNvGrpSpPr>
              <a:grpSpLocks noChangeAspect="1"/>
            </p:cNvGrpSpPr>
            <p:nvPr/>
          </p:nvGrpSpPr>
          <p:grpSpPr bwMode="auto">
            <a:xfrm>
              <a:off x="204" y="618"/>
              <a:ext cx="5359" cy="2161"/>
              <a:chOff x="-23" y="935"/>
              <a:chExt cx="5359" cy="2161"/>
            </a:xfrm>
          </p:grpSpPr>
          <p:pic>
            <p:nvPicPr>
              <p:cNvPr id="147478" name="Picture 51" descr="SE-grand-scan-04"/>
              <p:cNvPicPr>
                <a:picLocks noChangeAspect="1" noChangeArrowheads="1"/>
              </p:cNvPicPr>
              <p:nvPr/>
            </p:nvPicPr>
            <p:blipFill>
              <a:blip r:embed="rId7" cstate="print">
                <a:lum bright="-12000" contrast="4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72" y="935"/>
                <a:ext cx="2864" cy="2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7479" name="Picture 52" descr="SE-grand-scan-05"/>
              <p:cNvPicPr>
                <a:picLocks noChangeAspect="1" noChangeArrowheads="1"/>
              </p:cNvPicPr>
              <p:nvPr/>
            </p:nvPicPr>
            <p:blipFill>
              <a:blip r:embed="rId8" cstate="print">
                <a:lum bright="-12000" contrast="4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3" y="952"/>
                <a:ext cx="2858" cy="2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47476" name="Rectangle 53"/>
            <p:cNvSpPr>
              <a:spLocks noChangeAspect="1" noChangeArrowheads="1"/>
            </p:cNvSpPr>
            <p:nvPr/>
          </p:nvSpPr>
          <p:spPr bwMode="auto">
            <a:xfrm>
              <a:off x="3061" y="2614"/>
              <a:ext cx="2586" cy="3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4100" dirty="0">
                <a:latin typeface="Arial" panose="020B0604020202020204" pitchFamily="34" charset="0"/>
              </a:endParaRPr>
            </a:p>
          </p:txBody>
        </p:sp>
        <p:sp>
          <p:nvSpPr>
            <p:cNvPr id="147477" name="Rectangle 54"/>
            <p:cNvSpPr>
              <a:spLocks noChangeAspect="1" noChangeArrowheads="1"/>
            </p:cNvSpPr>
            <p:nvPr/>
          </p:nvSpPr>
          <p:spPr bwMode="auto">
            <a:xfrm>
              <a:off x="159" y="527"/>
              <a:ext cx="5443" cy="2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fr-FR" altLang="fr-FR" sz="4100" dirty="0">
                <a:latin typeface="Arial" panose="020B0604020202020204" pitchFamily="34" charset="0"/>
              </a:endParaRPr>
            </a:p>
          </p:txBody>
        </p:sp>
      </p:grpSp>
      <p:pic>
        <p:nvPicPr>
          <p:cNvPr id="147461" name="Picture 75"/>
          <p:cNvPicPr>
            <a:picLocks noChangeAspect="1" noChangeArrowheads="1"/>
          </p:cNvPicPr>
          <p:nvPr/>
        </p:nvPicPr>
        <p:blipFill>
          <a:blip r:embed="rId9">
            <a:lum bright="-4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4306888"/>
            <a:ext cx="96361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2" name="Picture 76"/>
          <p:cNvPicPr>
            <a:picLocks noChangeAspect="1" noChangeArrowheads="1"/>
          </p:cNvPicPr>
          <p:nvPr/>
        </p:nvPicPr>
        <p:blipFill>
          <a:blip r:embed="rId10">
            <a:lum bright="-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5186363"/>
            <a:ext cx="963613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3" name="Picture 64"/>
          <p:cNvPicPr>
            <a:picLocks noChangeAspect="1" noChangeArrowheads="1"/>
          </p:cNvPicPr>
          <p:nvPr/>
        </p:nvPicPr>
        <p:blipFill>
          <a:blip r:embed="rId11">
            <a:lum bright="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4077072"/>
            <a:ext cx="1662113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4" name="Picture 65"/>
          <p:cNvPicPr>
            <a:picLocks noChangeAspect="1" noChangeArrowheads="1"/>
          </p:cNvPicPr>
          <p:nvPr/>
        </p:nvPicPr>
        <p:blipFill>
          <a:blip r:embed="rId12">
            <a:lum bright="-6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4939085"/>
            <a:ext cx="1662113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5" name="Picture 66"/>
          <p:cNvPicPr>
            <a:picLocks noChangeAspect="1" noChangeArrowheads="1"/>
          </p:cNvPicPr>
          <p:nvPr/>
        </p:nvPicPr>
        <p:blipFill>
          <a:blip r:embed="rId13">
            <a:lum bright="-2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75" y="5307013"/>
            <a:ext cx="1643063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6" name="Text Box 22"/>
          <p:cNvSpPr txBox="1">
            <a:spLocks noChangeArrowheads="1"/>
          </p:cNvSpPr>
          <p:nvPr/>
        </p:nvSpPr>
        <p:spPr bwMode="auto">
          <a:xfrm>
            <a:off x="385763" y="14288"/>
            <a:ext cx="8467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fr-FR" altLang="fr-FR" sz="3200" dirty="0" err="1" smtClean="0">
                <a:solidFill>
                  <a:schemeClr val="accent1"/>
                </a:solidFill>
                <a:latin typeface="Times New Roman" panose="02020603050405020304" pitchFamily="18" charset="0"/>
              </a:rPr>
              <a:t>Multimap</a:t>
            </a:r>
            <a:r>
              <a:rPr lang="fr-FR" altLang="fr-FR" sz="3200" dirty="0" smtClean="0">
                <a:solidFill>
                  <a:schemeClr val="accent1"/>
                </a:solidFill>
                <a:latin typeface="Times New Roman" panose="02020603050405020304" pitchFamily="18" charset="0"/>
              </a:rPr>
              <a:t> – Soudage par friction malaxage</a:t>
            </a:r>
            <a:endParaRPr lang="fr-FR" altLang="fr-FR" sz="32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7467" name="ZoneTexte 69"/>
          <p:cNvSpPr txBox="1">
            <a:spLocks noChangeArrowheads="1"/>
          </p:cNvSpPr>
          <p:nvPr/>
        </p:nvSpPr>
        <p:spPr bwMode="auto">
          <a:xfrm>
            <a:off x="6496472" y="5867772"/>
            <a:ext cx="248376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fr-FR" alt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joints de grains plats</a:t>
            </a:r>
            <a:endParaRPr lang="fr-FR" altLang="fr-F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2" name="Connecteur droit avec flèche 71"/>
          <p:cNvCxnSpPr/>
          <p:nvPr/>
        </p:nvCxnSpPr>
        <p:spPr>
          <a:xfrm>
            <a:off x="4789488" y="3379788"/>
            <a:ext cx="2112963" cy="9271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 droit avec flèche 72"/>
          <p:cNvCxnSpPr/>
          <p:nvPr/>
        </p:nvCxnSpPr>
        <p:spPr>
          <a:xfrm>
            <a:off x="4779963" y="3379788"/>
            <a:ext cx="2132013" cy="18065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avec flèche 76"/>
          <p:cNvCxnSpPr/>
          <p:nvPr/>
        </p:nvCxnSpPr>
        <p:spPr>
          <a:xfrm flipH="1">
            <a:off x="5032376" y="5186363"/>
            <a:ext cx="3448049" cy="6810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avec flèche 80"/>
          <p:cNvCxnSpPr/>
          <p:nvPr/>
        </p:nvCxnSpPr>
        <p:spPr>
          <a:xfrm flipH="1" flipV="1">
            <a:off x="1458913" y="4946650"/>
            <a:ext cx="2228850" cy="5810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avec flèche 85"/>
          <p:cNvCxnSpPr/>
          <p:nvPr/>
        </p:nvCxnSpPr>
        <p:spPr>
          <a:xfrm flipH="1" flipV="1">
            <a:off x="1379538" y="5341938"/>
            <a:ext cx="2243137" cy="3190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473" name="ZoneTexte 88"/>
          <p:cNvSpPr txBox="1">
            <a:spLocks noChangeArrowheads="1"/>
          </p:cNvSpPr>
          <p:nvPr/>
        </p:nvSpPr>
        <p:spPr bwMode="auto">
          <a:xfrm>
            <a:off x="268288" y="774700"/>
            <a:ext cx="389401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Grand ensemble de cartes :</a:t>
            </a:r>
          </a:p>
          <a:p>
            <a:pPr defTabSz="7239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déplacements faisceau et platine</a:t>
            </a:r>
          </a:p>
          <a:p>
            <a:pPr defTabSz="7239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code combiné</a:t>
            </a:r>
          </a:p>
          <a:p>
            <a:pPr defTabSz="72390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- différents tailles de pas</a:t>
            </a: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474" name="ZoneTexte 89"/>
          <p:cNvSpPr txBox="1">
            <a:spLocks noChangeArrowheads="1"/>
          </p:cNvSpPr>
          <p:nvPr/>
        </p:nvSpPr>
        <p:spPr bwMode="auto">
          <a:xfrm>
            <a:off x="6453908" y="2963559"/>
            <a:ext cx="202651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jours en continu</a:t>
            </a:r>
            <a:endParaRPr lang="fr-FR" altLang="fr-FR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7574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1762"/>
            <a:ext cx="8229600" cy="582594"/>
          </a:xfrm>
        </p:spPr>
        <p:txBody>
          <a:bodyPr/>
          <a:lstStyle/>
          <a:p>
            <a:r>
              <a:rPr lang="en-GB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In-situ</a:t>
            </a:r>
            <a:endParaRPr lang="en-GB" sz="32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127604" y="3143287"/>
            <a:ext cx="4046546" cy="3143233"/>
            <a:chOff x="703263" y="4300538"/>
            <a:chExt cx="7332662" cy="5500687"/>
          </a:xfrm>
        </p:grpSpPr>
        <p:pic>
          <p:nvPicPr>
            <p:cNvPr id="4" name="Picture 7" descr="C:\Users\moi\Desktop\201101\201101A0\12012011678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03263" y="4300538"/>
              <a:ext cx="7332662" cy="5500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ZoneTexte 7"/>
            <p:cNvSpPr txBox="1">
              <a:spLocks noChangeArrowheads="1"/>
            </p:cNvSpPr>
            <p:nvPr/>
          </p:nvSpPr>
          <p:spPr bwMode="auto">
            <a:xfrm>
              <a:off x="6275389" y="4800600"/>
              <a:ext cx="571501" cy="64633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mtClean="0">
                  <a:latin typeface="Times New Roman" pitchFamily="18" charset="0"/>
                  <a:cs typeface="Times New Roman" pitchFamily="18" charset="0"/>
                </a:rPr>
                <a:t>A</a:t>
              </a:r>
              <a:endParaRPr lang="fr-FR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ZoneTexte 8"/>
            <p:cNvSpPr txBox="1">
              <a:spLocks noChangeArrowheads="1"/>
            </p:cNvSpPr>
            <p:nvPr/>
          </p:nvSpPr>
          <p:spPr bwMode="auto">
            <a:xfrm>
              <a:off x="5418137" y="7658101"/>
              <a:ext cx="571501" cy="64633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mtClean="0">
                  <a:latin typeface="Times New Roman" pitchFamily="18" charset="0"/>
                  <a:cs typeface="Times New Roman" pitchFamily="18" charset="0"/>
                </a:rPr>
                <a:t>B</a:t>
              </a:r>
              <a:endParaRPr lang="fr-FR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ZoneTexte 9"/>
            <p:cNvSpPr txBox="1">
              <a:spLocks noChangeArrowheads="1"/>
            </p:cNvSpPr>
            <p:nvPr/>
          </p:nvSpPr>
          <p:spPr bwMode="auto">
            <a:xfrm>
              <a:off x="2346324" y="7515225"/>
              <a:ext cx="571501" cy="64633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dirty="0" smtClean="0">
                  <a:latin typeface="Times New Roman" pitchFamily="18" charset="0"/>
                  <a:cs typeface="Times New Roman" pitchFamily="18" charset="0"/>
                </a:rPr>
                <a:t>C</a:t>
              </a:r>
              <a:endParaRPr lang="fr-FR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ZoneTexte 8"/>
            <p:cNvSpPr txBox="1">
              <a:spLocks noChangeArrowheads="1"/>
            </p:cNvSpPr>
            <p:nvPr/>
          </p:nvSpPr>
          <p:spPr bwMode="auto">
            <a:xfrm>
              <a:off x="4346575" y="8934451"/>
              <a:ext cx="571501" cy="64633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dirty="0" smtClean="0">
                  <a:latin typeface="Times New Roman" pitchFamily="18" charset="0"/>
                  <a:cs typeface="Times New Roman" pitchFamily="18" charset="0"/>
                </a:rPr>
                <a:t>D</a:t>
              </a:r>
              <a:endParaRPr lang="fr-FR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Line 56"/>
            <p:cNvSpPr>
              <a:spLocks noChangeShapeType="1"/>
            </p:cNvSpPr>
            <p:nvPr/>
          </p:nvSpPr>
          <p:spPr bwMode="auto">
            <a:xfrm flipV="1">
              <a:off x="4846638" y="9444038"/>
              <a:ext cx="857250" cy="7143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Line 56"/>
            <p:cNvSpPr>
              <a:spLocks noChangeShapeType="1"/>
            </p:cNvSpPr>
            <p:nvPr/>
          </p:nvSpPr>
          <p:spPr bwMode="auto">
            <a:xfrm flipH="1">
              <a:off x="5918200" y="5495925"/>
              <a:ext cx="642938" cy="8763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Line 56"/>
            <p:cNvSpPr>
              <a:spLocks noChangeShapeType="1"/>
            </p:cNvSpPr>
            <p:nvPr/>
          </p:nvSpPr>
          <p:spPr bwMode="auto">
            <a:xfrm flipV="1">
              <a:off x="5899150" y="7658100"/>
              <a:ext cx="1143000" cy="35718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ZoneTexte 7"/>
            <p:cNvSpPr txBox="1">
              <a:spLocks noChangeArrowheads="1"/>
            </p:cNvSpPr>
            <p:nvPr/>
          </p:nvSpPr>
          <p:spPr bwMode="auto">
            <a:xfrm>
              <a:off x="846138" y="6359525"/>
              <a:ext cx="428626" cy="64633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fr-FR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ZoneTexte 7"/>
            <p:cNvSpPr txBox="1">
              <a:spLocks noChangeArrowheads="1"/>
            </p:cNvSpPr>
            <p:nvPr/>
          </p:nvSpPr>
          <p:spPr bwMode="auto">
            <a:xfrm>
              <a:off x="917576" y="4371975"/>
              <a:ext cx="428626" cy="64633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fr-FR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ZoneTexte 7"/>
            <p:cNvSpPr txBox="1">
              <a:spLocks noChangeArrowheads="1"/>
            </p:cNvSpPr>
            <p:nvPr/>
          </p:nvSpPr>
          <p:spPr bwMode="auto">
            <a:xfrm>
              <a:off x="2632075" y="4371975"/>
              <a:ext cx="428626" cy="64633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endParaRPr lang="fr-FR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ZoneTexte 7"/>
            <p:cNvSpPr txBox="1">
              <a:spLocks noChangeArrowheads="1"/>
            </p:cNvSpPr>
            <p:nvPr/>
          </p:nvSpPr>
          <p:spPr bwMode="auto">
            <a:xfrm>
              <a:off x="5060949" y="4371975"/>
              <a:ext cx="428626" cy="64633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mtClean="0">
                  <a:latin typeface="Times New Roman" pitchFamily="18" charset="0"/>
                  <a:cs typeface="Times New Roman" pitchFamily="18" charset="0"/>
                </a:rPr>
                <a:t>4</a:t>
              </a:r>
              <a:endParaRPr lang="fr-FR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Line 56"/>
            <p:cNvSpPr>
              <a:spLocks noChangeShapeType="1"/>
            </p:cNvSpPr>
            <p:nvPr/>
          </p:nvSpPr>
          <p:spPr bwMode="auto">
            <a:xfrm flipH="1">
              <a:off x="4560888" y="4872038"/>
              <a:ext cx="571500" cy="128587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Line 56"/>
            <p:cNvSpPr>
              <a:spLocks noChangeShapeType="1"/>
            </p:cNvSpPr>
            <p:nvPr/>
          </p:nvSpPr>
          <p:spPr bwMode="auto">
            <a:xfrm flipH="1" flipV="1">
              <a:off x="963613" y="5729288"/>
              <a:ext cx="168275" cy="64293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8" name="Text Box 79"/>
          <p:cNvSpPr txBox="1">
            <a:spLocks noChangeArrowheads="1"/>
          </p:cNvSpPr>
          <p:nvPr/>
        </p:nvSpPr>
        <p:spPr bwMode="auto">
          <a:xfrm>
            <a:off x="4214810" y="3263816"/>
            <a:ext cx="4714908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600" dirty="0" smtClean="0">
                <a:solidFill>
                  <a:srgbClr val="1C3888"/>
                </a:solidFill>
                <a:latin typeface="Times New Roman" pitchFamily="18" charset="0"/>
                <a:cs typeface="Times New Roman" pitchFamily="18" charset="0"/>
              </a:rPr>
              <a:t>A  – Plaque de protection de la pièce polaire.</a:t>
            </a:r>
          </a:p>
          <a:p>
            <a:r>
              <a:rPr lang="fr-FR" sz="1600" dirty="0" smtClean="0">
                <a:solidFill>
                  <a:srgbClr val="1C3888"/>
                </a:solidFill>
                <a:latin typeface="Times New Roman" pitchFamily="18" charset="0"/>
                <a:cs typeface="Times New Roman" pitchFamily="18" charset="0"/>
              </a:rPr>
              <a:t>B  – Echantillon de cuivre fixé sur la platine chauffante (partiellement insérée).</a:t>
            </a:r>
          </a:p>
          <a:p>
            <a:r>
              <a:rPr lang="fr-FR" sz="1600" dirty="0" smtClean="0">
                <a:solidFill>
                  <a:srgbClr val="1C3888"/>
                </a:solidFill>
                <a:latin typeface="Times New Roman" pitchFamily="18" charset="0"/>
                <a:cs typeface="Times New Roman" pitchFamily="18" charset="0"/>
              </a:rPr>
              <a:t>C  – Caméra EBSD (totalement insérée) et détecteur d'électrons rétrodiffusés en avant de la caméra.</a:t>
            </a:r>
          </a:p>
          <a:p>
            <a:r>
              <a:rPr lang="fr-FR" sz="1600" dirty="0" smtClean="0">
                <a:solidFill>
                  <a:srgbClr val="1C3888"/>
                </a:solidFill>
                <a:latin typeface="Times New Roman" pitchFamily="18" charset="0"/>
                <a:cs typeface="Times New Roman" pitchFamily="18" charset="0"/>
              </a:rPr>
              <a:t>D  –  Système de refroidissement à la base de la platine chauffante.</a:t>
            </a:r>
          </a:p>
          <a:p>
            <a:pPr>
              <a:spcBef>
                <a:spcPts val="0"/>
              </a:spcBef>
            </a:pPr>
            <a:r>
              <a:rPr lang="fr-FR" sz="1600" dirty="0" smtClean="0">
                <a:solidFill>
                  <a:srgbClr val="1A3B7C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fr-FR" sz="1600" dirty="0" smtClean="0">
                <a:solidFill>
                  <a:srgbClr val="1C3888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fr-FR" sz="1600" dirty="0" smtClean="0">
                <a:solidFill>
                  <a:srgbClr val="1A3B7C"/>
                </a:solidFill>
                <a:latin typeface="Times New Roman" pitchFamily="18" charset="0"/>
                <a:cs typeface="Times New Roman" pitchFamily="18" charset="0"/>
              </a:rPr>
              <a:t> Détecteur SE</a:t>
            </a:r>
          </a:p>
          <a:p>
            <a:pPr>
              <a:spcBef>
                <a:spcPts val="0"/>
              </a:spcBef>
            </a:pPr>
            <a:r>
              <a:rPr lang="fr-FR" sz="1600" dirty="0" smtClean="0">
                <a:solidFill>
                  <a:srgbClr val="1A3B7C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fr-FR" sz="1600" dirty="0" smtClean="0">
                <a:solidFill>
                  <a:srgbClr val="1C3888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fr-FR" sz="1600" dirty="0" smtClean="0">
                <a:solidFill>
                  <a:srgbClr val="1A3B7C"/>
                </a:solidFill>
                <a:latin typeface="Times New Roman" pitchFamily="18" charset="0"/>
                <a:cs typeface="Times New Roman" pitchFamily="18" charset="0"/>
              </a:rPr>
              <a:t> Détecteur EDS</a:t>
            </a:r>
          </a:p>
          <a:p>
            <a:pPr>
              <a:spcBef>
                <a:spcPts val="0"/>
              </a:spcBef>
            </a:pPr>
            <a:r>
              <a:rPr lang="fr-FR" sz="1600" dirty="0" smtClean="0">
                <a:solidFill>
                  <a:srgbClr val="1A3B7C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fr-FR" sz="1600" dirty="0" smtClean="0">
                <a:solidFill>
                  <a:srgbClr val="1C3888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fr-FR" sz="1600" dirty="0" smtClean="0">
                <a:solidFill>
                  <a:srgbClr val="1A3B7C"/>
                </a:solidFill>
                <a:latin typeface="Times New Roman" pitchFamily="18" charset="0"/>
                <a:cs typeface="Times New Roman" pitchFamily="18" charset="0"/>
              </a:rPr>
              <a:t> Détecteur mode Pression Contrôlée </a:t>
            </a:r>
          </a:p>
          <a:p>
            <a:pPr>
              <a:spcBef>
                <a:spcPts val="0"/>
              </a:spcBef>
            </a:pPr>
            <a:r>
              <a:rPr lang="fr-FR" sz="1600" dirty="0" smtClean="0">
                <a:solidFill>
                  <a:srgbClr val="1A3B7C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fr-FR" sz="1600" dirty="0" smtClean="0">
                <a:solidFill>
                  <a:srgbClr val="1C3888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fr-FR" sz="1600" dirty="0" smtClean="0">
                <a:solidFill>
                  <a:srgbClr val="1A3B7C"/>
                </a:solidFill>
                <a:latin typeface="Times New Roman" pitchFamily="18" charset="0"/>
                <a:cs typeface="Times New Roman" pitchFamily="18" charset="0"/>
              </a:rPr>
              <a:t>Détecteur BSE</a:t>
            </a:r>
            <a:endParaRPr lang="fr-FR" sz="1600" dirty="0">
              <a:solidFill>
                <a:srgbClr val="1A3B7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5" descr="C:\Users\moi\Desktop\201101\201101A0\12012011665.jpg"/>
          <p:cNvPicPr>
            <a:picLocks noChangeAspect="1" noChangeArrowheads="1"/>
          </p:cNvPicPr>
          <p:nvPr/>
        </p:nvPicPr>
        <p:blipFill>
          <a:blip r:embed="rId3" cstate="print"/>
          <a:srcRect t="7669"/>
          <a:stretch>
            <a:fillRect/>
          </a:stretch>
        </p:blipFill>
        <p:spPr bwMode="auto">
          <a:xfrm>
            <a:off x="6230314" y="918528"/>
            <a:ext cx="2784857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ZoneTexte 15"/>
          <p:cNvSpPr txBox="1">
            <a:spLocks noChangeArrowheads="1"/>
          </p:cNvSpPr>
          <p:nvPr/>
        </p:nvSpPr>
        <p:spPr bwMode="auto">
          <a:xfrm>
            <a:off x="2928926" y="1526433"/>
            <a:ext cx="32861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ß"/>
            </a:pPr>
            <a:r>
              <a:rPr lang="fr-FR" sz="16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Platine chauffante et échantillon</a:t>
            </a:r>
          </a:p>
          <a:p>
            <a:pPr>
              <a:buFont typeface="Wingdings" pitchFamily="2" charset="2"/>
              <a:buChar char="ß"/>
            </a:pPr>
            <a:endParaRPr lang="fr-FR" sz="1600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fr-FR" sz="16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                         Montage extérieur </a:t>
            </a:r>
            <a:r>
              <a:rPr lang="fr-FR" sz="1600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</a:t>
            </a:r>
          </a:p>
        </p:txBody>
      </p:sp>
      <p:pic>
        <p:nvPicPr>
          <p:cNvPr id="21" name="Picture 3" descr="C:\Users\moi\Desktop\201101\201101A0\13012011683.jpg"/>
          <p:cNvPicPr>
            <a:picLocks noChangeAspect="1" noChangeArrowheads="1"/>
          </p:cNvPicPr>
          <p:nvPr/>
        </p:nvPicPr>
        <p:blipFill>
          <a:blip r:embed="rId4" cstate="print"/>
          <a:srcRect t="5530"/>
          <a:stretch>
            <a:fillRect/>
          </a:stretch>
        </p:blipFill>
        <p:spPr bwMode="auto">
          <a:xfrm>
            <a:off x="112364" y="918528"/>
            <a:ext cx="2786082" cy="1974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2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ChangeArrowheads="1"/>
          </p:cNvSpPr>
          <p:nvPr/>
        </p:nvSpPr>
        <p:spPr bwMode="auto">
          <a:xfrm>
            <a:off x="38100" y="39688"/>
            <a:ext cx="90662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fr-FR" altLang="fr-FR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Evolution de la microstructure d'un fil de cuivre</a:t>
            </a:r>
            <a:endParaRPr lang="fr-FR" altLang="fr-FR" sz="1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63" name="Objet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090"/>
          <a:stretch>
            <a:fillRect/>
          </a:stretch>
        </p:blipFill>
        <p:spPr bwMode="auto">
          <a:xfrm>
            <a:off x="77788" y="2966686"/>
            <a:ext cx="8999537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 Box 24"/>
          <p:cNvSpPr txBox="1">
            <a:spLocks noChangeArrowheads="1"/>
          </p:cNvSpPr>
          <p:nvPr/>
        </p:nvSpPr>
        <p:spPr bwMode="auto">
          <a:xfrm>
            <a:off x="87313" y="5889864"/>
            <a:ext cx="1532359" cy="18466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fr-FR" alt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Barre d'échelle 35 </a:t>
            </a:r>
            <a:r>
              <a:rPr lang="fr-FR" altLang="fr-F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µm</a:t>
            </a:r>
            <a:endParaRPr lang="fr-FR" alt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oneTexte 8"/>
          <p:cNvSpPr txBox="1">
            <a:spLocks noChangeArrowheads="1"/>
          </p:cNvSpPr>
          <p:nvPr/>
        </p:nvSpPr>
        <p:spPr bwMode="auto">
          <a:xfrm>
            <a:off x="87313" y="954594"/>
            <a:ext cx="595227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rampe T : 16°C/min.</a:t>
            </a:r>
            <a:br>
              <a:rPr lang="fr-FR" alt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alt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alt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alt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Observations :</a:t>
            </a:r>
            <a:br>
              <a:rPr lang="fr-FR" alt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alt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 - premier germes de recristallisation vers 150°C</a:t>
            </a:r>
            <a:br>
              <a:rPr lang="fr-FR" alt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alt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 - croissance des grains par maclage, recristallisation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 puis entre 400 et 500°C disparition des macles incohérentes</a:t>
            </a:r>
            <a:endParaRPr lang="fr-FR" altLang="fr-F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69" name="Rectangle 8"/>
          <p:cNvSpPr>
            <a:spLocks noChangeArrowheads="1"/>
          </p:cNvSpPr>
          <p:nvPr/>
        </p:nvSpPr>
        <p:spPr bwMode="auto">
          <a:xfrm>
            <a:off x="10310813" y="-387424"/>
            <a:ext cx="48148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fr-FR" altLang="fr-FR" sz="1800" dirty="0"/>
          </a:p>
        </p:txBody>
      </p:sp>
      <p:pic>
        <p:nvPicPr>
          <p:cNvPr id="12" name="Imag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9" r="71965" b="77710"/>
          <a:stretch>
            <a:fillRect/>
          </a:stretch>
        </p:blipFill>
        <p:spPr bwMode="auto">
          <a:xfrm>
            <a:off x="5054476" y="854175"/>
            <a:ext cx="1225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66" r="72565" b="69353"/>
          <a:stretch>
            <a:fillRect/>
          </a:stretch>
        </p:blipFill>
        <p:spPr bwMode="auto">
          <a:xfrm>
            <a:off x="6386388" y="854175"/>
            <a:ext cx="122555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4" r="72565" b="69133"/>
          <a:stretch>
            <a:fillRect/>
          </a:stretch>
        </p:blipFill>
        <p:spPr bwMode="auto">
          <a:xfrm>
            <a:off x="7738938" y="836712"/>
            <a:ext cx="12255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AutoShape 4"/>
          <p:cNvCxnSpPr>
            <a:cxnSpLocks noChangeShapeType="1"/>
          </p:cNvCxnSpPr>
          <p:nvPr/>
        </p:nvCxnSpPr>
        <p:spPr bwMode="auto">
          <a:xfrm rot="5400000" flipH="1" flipV="1">
            <a:off x="5205288" y="1068487"/>
            <a:ext cx="214313" cy="214313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AutoShape 5"/>
          <p:cNvCxnSpPr>
            <a:cxnSpLocks noChangeShapeType="1"/>
          </p:cNvCxnSpPr>
          <p:nvPr/>
        </p:nvCxnSpPr>
        <p:spPr bwMode="auto">
          <a:xfrm>
            <a:off x="6768976" y="1138337"/>
            <a:ext cx="163512" cy="1301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Rectangle 1"/>
          <p:cNvSpPr/>
          <p:nvPr/>
        </p:nvSpPr>
        <p:spPr>
          <a:xfrm>
            <a:off x="6089006" y="6063099"/>
            <a:ext cx="29883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fr-F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risset, et al., </a:t>
            </a:r>
            <a:r>
              <a:rPr lang="fr-FR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Microsc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fr-FR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Microanal</a:t>
            </a:r>
            <a:r>
              <a:rPr lang="fr-F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 1-9 (2013)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45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928795" y="82550"/>
            <a:ext cx="5214974" cy="954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Représentations en 3D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3" name="Object 6"/>
          <p:cNvGraphicFramePr>
            <a:graphicFrameLocks noChangeAspect="1"/>
          </p:cNvGraphicFramePr>
          <p:nvPr/>
        </p:nvGraphicFramePr>
        <p:xfrm>
          <a:off x="3286116" y="1285860"/>
          <a:ext cx="1434425" cy="1679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4" name="Image" r:id="rId8" imgW="4749206" imgH="5561905" progId="Photoshop.Image.6">
                  <p:embed/>
                </p:oleObj>
              </mc:Choice>
              <mc:Fallback>
                <p:oleObj name="Image" r:id="rId8" imgW="4749206" imgH="5561905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16" y="1285860"/>
                        <a:ext cx="1434425" cy="16790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7"/>
          <p:cNvGraphicFramePr>
            <a:graphicFrameLocks noChangeAspect="1"/>
          </p:cNvGraphicFramePr>
          <p:nvPr/>
        </p:nvGraphicFramePr>
        <p:xfrm>
          <a:off x="5357818" y="1285860"/>
          <a:ext cx="1453914" cy="1691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5" name="Image" r:id="rId10" imgW="4736508" imgH="5511111" progId="Photoshop.Image.6">
                  <p:embed/>
                </p:oleObj>
              </mc:Choice>
              <mc:Fallback>
                <p:oleObj name="Image" r:id="rId10" imgW="4736508" imgH="5511111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7818" y="1285860"/>
                        <a:ext cx="1453914" cy="16916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8"/>
          <p:cNvGraphicFramePr>
            <a:graphicFrameLocks noChangeAspect="1"/>
          </p:cNvGraphicFramePr>
          <p:nvPr/>
        </p:nvGraphicFramePr>
        <p:xfrm>
          <a:off x="7500958" y="1214422"/>
          <a:ext cx="1465608" cy="1703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6" name="Image" r:id="rId12" imgW="4774603" imgH="5549206" progId="Photoshop.Image.6">
                  <p:embed/>
                </p:oleObj>
              </mc:Choice>
              <mc:Fallback>
                <p:oleObj name="Image" r:id="rId12" imgW="4774603" imgH="5549206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0958" y="1214422"/>
                        <a:ext cx="1465608" cy="17033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9"/>
          <p:cNvGraphicFramePr>
            <a:graphicFrameLocks noChangeAspect="1"/>
          </p:cNvGraphicFramePr>
          <p:nvPr/>
        </p:nvGraphicFramePr>
        <p:xfrm>
          <a:off x="285720" y="1214422"/>
          <a:ext cx="2560850" cy="18224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7" name="Image" r:id="rId14" imgW="4711111" imgH="3352381" progId="Photoshop.Image.6">
                  <p:embed/>
                </p:oleObj>
              </mc:Choice>
              <mc:Fallback>
                <p:oleObj name="Image" r:id="rId14" imgW="4711111" imgH="3352381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20" y="1214422"/>
                        <a:ext cx="2560850" cy="18224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10"/>
          <p:cNvSpPr txBox="1">
            <a:spLocks noChangeArrowheads="1"/>
          </p:cNvSpPr>
          <p:nvPr/>
        </p:nvSpPr>
        <p:spPr>
          <a:xfrm>
            <a:off x="285720" y="785794"/>
            <a:ext cx="8643998" cy="1368425"/>
          </a:xfrm>
          <a:prstGeom prst="rect">
            <a:avLst/>
          </a:prstGeom>
          <a:noFill/>
          <a:ln/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Transparence</a:t>
            </a:r>
            <a:r>
              <a:rPr kumimoji="0" lang="fr-F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Sélection des objets</a:t>
            </a:r>
            <a:r>
              <a:rPr kumimoji="0" lang="fr-FR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Multi-sélection des objets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500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TwinnedGrain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6"/>
          <a:srcRect l="27474" t="8588" r="26112" b="11417"/>
          <a:stretch/>
        </p:blipFill>
        <p:spPr>
          <a:xfrm>
            <a:off x="5357818" y="3329539"/>
            <a:ext cx="2304256" cy="2232248"/>
          </a:xfrm>
          <a:prstGeom prst="rect">
            <a:avLst/>
          </a:prstGeom>
        </p:spPr>
      </p:pic>
      <p:pic>
        <p:nvPicPr>
          <p:cNvPr id="10" name="one-grain-twins2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7"/>
          <a:srcRect l="32651" t="23753" r="37359" b="24866"/>
          <a:stretch/>
        </p:blipFill>
        <p:spPr>
          <a:xfrm>
            <a:off x="1959663" y="3429000"/>
            <a:ext cx="2391733" cy="230315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789467" y="5841243"/>
            <a:ext cx="2295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Variations sur macles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895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82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 txBox="1">
            <a:spLocks noChangeArrowheads="1"/>
          </p:cNvSpPr>
          <p:nvPr/>
        </p:nvSpPr>
        <p:spPr bwMode="auto">
          <a:xfrm>
            <a:off x="2000250" y="44450"/>
            <a:ext cx="5214938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Tx/>
              <a:buNone/>
            </a:pPr>
            <a:r>
              <a:rPr lang="fr-FR" altLang="fr-FR" dirty="0" smtClean="0">
                <a:solidFill>
                  <a:schemeClr val="accent1"/>
                </a:solidFill>
                <a:latin typeface="Times New Roman" panose="02020603050405020304" pitchFamily="18" charset="0"/>
              </a:rPr>
              <a:t>Echantillons isolants</a:t>
            </a:r>
            <a:endParaRPr lang="fr-FR" altLang="fr-FR" b="1" dirty="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7" name="ZoneTexte 9"/>
          <p:cNvSpPr txBox="1">
            <a:spLocks noChangeArrowheads="1"/>
          </p:cNvSpPr>
          <p:nvPr/>
        </p:nvSpPr>
        <p:spPr bwMode="auto">
          <a:xfrm>
            <a:off x="251520" y="1052736"/>
            <a:ext cx="509357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444500"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FEG SEM	</a:t>
            </a:r>
          </a:p>
          <a:p>
            <a:pPr defTabSz="444500"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faible HV : typiquement 1 kV</a:t>
            </a:r>
          </a:p>
          <a:p>
            <a:pPr defTabSz="444500"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faible courant : typiquement quelques </a:t>
            </a:r>
            <a:r>
              <a:rPr lang="fr-FR" altLang="fr-F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endParaRPr lang="fr-FR" altLang="fr-F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ZoneTexte 10"/>
          <p:cNvSpPr txBox="1">
            <a:spLocks noChangeArrowheads="1"/>
          </p:cNvSpPr>
          <p:nvPr/>
        </p:nvSpPr>
        <p:spPr bwMode="auto">
          <a:xfrm>
            <a:off x="6438531" y="1048605"/>
            <a:ext cx="201080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EBSD</a:t>
            </a:r>
          </a:p>
          <a:p>
            <a:pPr defTabSz="538163"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- 15 à 30 kV</a:t>
            </a:r>
          </a:p>
          <a:p>
            <a:pPr defTabSz="538163"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  </a:t>
            </a:r>
            <a:r>
              <a:rPr lang="fr-FR" alt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à 20 nA</a:t>
            </a: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ZoneTexte 11"/>
          <p:cNvSpPr txBox="1">
            <a:spLocks noChangeArrowheads="1"/>
          </p:cNvSpPr>
          <p:nvPr/>
        </p:nvSpPr>
        <p:spPr bwMode="auto">
          <a:xfrm>
            <a:off x="683568" y="2965894"/>
            <a:ext cx="22192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 Effets de charge</a:t>
            </a: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Connecteur droit avec flèche 13"/>
          <p:cNvCxnSpPr/>
          <p:nvPr/>
        </p:nvCxnSpPr>
        <p:spPr>
          <a:xfrm rot="5400000">
            <a:off x="6008431" y="2243199"/>
            <a:ext cx="642937" cy="28575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42"/>
          <a:stretch>
            <a:fillRect/>
          </a:stretch>
        </p:blipFill>
        <p:spPr bwMode="auto">
          <a:xfrm>
            <a:off x="903287" y="3609660"/>
            <a:ext cx="2193925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937484"/>
            <a:ext cx="2438400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845" y="2937484"/>
            <a:ext cx="2438400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058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08272"/>
            <a:ext cx="2998093" cy="2247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948" y="819667"/>
            <a:ext cx="2998093" cy="2249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Rectangle 2"/>
          <p:cNvSpPr txBox="1">
            <a:spLocks noChangeArrowheads="1"/>
          </p:cNvSpPr>
          <p:nvPr/>
        </p:nvSpPr>
        <p:spPr bwMode="auto">
          <a:xfrm>
            <a:off x="2000250" y="44450"/>
            <a:ext cx="5214938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Tx/>
              <a:buNone/>
            </a:pPr>
            <a:r>
              <a:rPr lang="fr-FR" altLang="fr-FR" dirty="0" smtClean="0">
                <a:solidFill>
                  <a:schemeClr val="accent1"/>
                </a:solidFill>
                <a:latin typeface="Times New Roman" panose="02020603050405020304" pitchFamily="18" charset="0"/>
              </a:rPr>
              <a:t>Echantillons isolants</a:t>
            </a:r>
            <a:endParaRPr lang="fr-FR" altLang="fr-FR" b="1" dirty="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8" name="ZoneTexte 9"/>
          <p:cNvSpPr txBox="1">
            <a:spLocks noChangeArrowheads="1"/>
          </p:cNvSpPr>
          <p:nvPr/>
        </p:nvSpPr>
        <p:spPr bwMode="auto">
          <a:xfrm>
            <a:off x="3311837" y="1255918"/>
            <a:ext cx="24631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</a:t>
            </a: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étallisation carbone</a:t>
            </a: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9" descr="C:\Users\moi\Desktop\Oxyde-SE-04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842" y="3638930"/>
            <a:ext cx="2984879" cy="223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9000"/>
            <a:ext cx="2579291" cy="285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9"/>
          <p:cNvSpPr txBox="1">
            <a:spLocks noChangeArrowheads="1"/>
          </p:cNvSpPr>
          <p:nvPr/>
        </p:nvSpPr>
        <p:spPr bwMode="auto">
          <a:xfrm>
            <a:off x="2981427" y="4118143"/>
            <a:ext cx="279358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Utiliser un gaz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Mode pression contrôlée</a:t>
            </a: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39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3"/>
          <p:cNvSpPr txBox="1">
            <a:spLocks noChangeArrowheads="1"/>
          </p:cNvSpPr>
          <p:nvPr/>
        </p:nvSpPr>
        <p:spPr bwMode="auto">
          <a:xfrm>
            <a:off x="457200" y="198438"/>
            <a:ext cx="82296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588" defTabSz="10191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191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191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191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191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191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191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191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191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Echantillons isolants</a:t>
            </a:r>
            <a:endParaRPr lang="fr-FR" altLang="fr-FR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 descr="Ta-15mm-25kV-Spot 7-High Va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69" y="2143105"/>
            <a:ext cx="1444625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Ta-15mm-25kV-Spot 7_4"/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809" y="4799917"/>
            <a:ext cx="1444625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Ta-15mm-25kV-Spot 7_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593" y="3488215"/>
            <a:ext cx="1444625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9"/>
          <p:cNvSpPr txBox="1">
            <a:spLocks noChangeArrowheads="1"/>
          </p:cNvSpPr>
          <p:nvPr/>
        </p:nvSpPr>
        <p:spPr bwMode="auto">
          <a:xfrm>
            <a:off x="635375" y="1093638"/>
            <a:ext cx="24631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Métallisation carbone</a:t>
            </a:r>
          </a:p>
          <a:p>
            <a:pPr algn="ctr">
              <a:spcBef>
                <a:spcPct val="0"/>
              </a:spcBef>
              <a:buNone/>
            </a:pPr>
            <a:r>
              <a:rPr lang="fr-FR" altLang="fr-FR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Utiliser un </a:t>
            </a: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gaz</a:t>
            </a: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653868" y="1322042"/>
            <a:ext cx="52594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Dégradation de la qualité des clichés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fr-F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Tx/>
              <a:buChar char="-"/>
            </a:pPr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nteractions des électrons</a:t>
            </a:r>
          </a:p>
          <a:p>
            <a:pPr marL="1257300" lvl="2" indent="-342900">
              <a:buFontTx/>
              <a:buChar char="-"/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absorption/déviation dans la couche</a:t>
            </a:r>
          </a:p>
          <a:p>
            <a:pPr marL="1257300" lvl="2" indent="-342900">
              <a:buFontTx/>
              <a:buChar char="-"/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déviation par le atomes de gaz</a:t>
            </a:r>
          </a:p>
          <a:p>
            <a:pPr lvl="2"/>
            <a:endParaRPr lang="fr-F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Évaluation en fonction de la couche   ou de la pression ou de la tension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Connecteur droit avec flèche 3"/>
          <p:cNvCxnSpPr/>
          <p:nvPr/>
        </p:nvCxnSpPr>
        <p:spPr>
          <a:xfrm>
            <a:off x="827584" y="4221088"/>
            <a:ext cx="2277964" cy="1656184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45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4282" y="71414"/>
            <a:ext cx="8686800" cy="1143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2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Pourquoi l'orientation cristallographique est-elle importante ?</a:t>
            </a:r>
          </a:p>
        </p:txBody>
      </p:sp>
      <p:sp>
        <p:nvSpPr>
          <p:cNvPr id="24579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252205" y="1156919"/>
            <a:ext cx="5759956" cy="831922"/>
          </a:xfrm>
        </p:spPr>
        <p:txBody>
          <a:bodyPr/>
          <a:lstStyle/>
          <a:p>
            <a:pPr eaLnBrk="1" hangingPunct="1"/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Propriétés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des matériaux</a:t>
            </a:r>
          </a:p>
          <a:p>
            <a:pPr marL="0" indent="0" eaLnBrk="1" hangingPunct="1">
              <a:buNone/>
            </a:pP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          "a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nisotropes"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       ou         "anisotropes"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80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6216" y="1484784"/>
            <a:ext cx="2170059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9"/>
          <p:cNvPicPr>
            <a:picLocks noChangeAspect="1" noChangeArrowheads="1"/>
          </p:cNvPicPr>
          <p:nvPr/>
        </p:nvPicPr>
        <p:blipFill>
          <a:blip r:embed="rId3"/>
          <a:srcRect t="66595"/>
          <a:stretch>
            <a:fillRect/>
          </a:stretch>
        </p:blipFill>
        <p:spPr bwMode="auto">
          <a:xfrm>
            <a:off x="539552" y="5216001"/>
            <a:ext cx="2304256" cy="855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Rectangle 10"/>
          <p:cNvSpPr>
            <a:spLocks noChangeArrowheads="1"/>
          </p:cNvSpPr>
          <p:nvPr/>
        </p:nvSpPr>
        <p:spPr bwMode="auto">
          <a:xfrm>
            <a:off x="6079680" y="4010288"/>
            <a:ext cx="306432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Les propriétés d'une structure cristalline vont aussi varier avec les orientations des grains, des types de joints de grains, les sollicitations, etc., …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83" name="Picture 9"/>
          <p:cNvPicPr>
            <a:picLocks noChangeAspect="1" noChangeArrowheads="1"/>
          </p:cNvPicPr>
          <p:nvPr/>
        </p:nvPicPr>
        <p:blipFill>
          <a:blip r:embed="rId3"/>
          <a:srcRect t="7915" b="58443"/>
          <a:stretch>
            <a:fillRect/>
          </a:stretch>
        </p:blipFill>
        <p:spPr bwMode="auto">
          <a:xfrm>
            <a:off x="3283209" y="5197262"/>
            <a:ext cx="2440919" cy="91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508989" y="4806366"/>
            <a:ext cx="2392771" cy="406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Résistance plus forte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3423599" y="4797151"/>
            <a:ext cx="2392771" cy="406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Faible résistance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190146" y="1902292"/>
            <a:ext cx="28355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Orient. </a:t>
            </a:r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préférentielle des </a:t>
            </a:r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grains</a:t>
            </a:r>
            <a:endParaRPr lang="fr-FR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4" cstate="print"/>
          <a:srcRect l="978" t="9521" r="1466" b="19995"/>
          <a:stretch>
            <a:fillRect/>
          </a:stretch>
        </p:blipFill>
        <p:spPr bwMode="auto">
          <a:xfrm>
            <a:off x="284040" y="2264924"/>
            <a:ext cx="5757580" cy="2136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20356" y="1906999"/>
            <a:ext cx="29200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Orientation aléatoire des </a:t>
            </a:r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grains</a:t>
            </a:r>
            <a:endParaRPr lang="fr-FR" sz="1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62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4" grpId="0"/>
      <p:bldP spid="2458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3"/>
          <p:cNvSpPr txBox="1">
            <a:spLocks noChangeArrowheads="1"/>
          </p:cNvSpPr>
          <p:nvPr/>
        </p:nvSpPr>
        <p:spPr>
          <a:xfrm>
            <a:off x="457200" y="188640"/>
            <a:ext cx="8229600" cy="706090"/>
          </a:xfrm>
          <a:prstGeom prst="rect">
            <a:avLst/>
          </a:prstGeom>
        </p:spPr>
        <p:txBody>
          <a:bodyPr/>
          <a:lstStyle/>
          <a:p>
            <a:pPr marL="1588" algn="ctr" defTabSz="1019175" eaLnBrk="1" fontAlgn="auto" hangingPunct="1">
              <a:spcAft>
                <a:spcPts val="0"/>
              </a:spcAft>
              <a:defRPr/>
            </a:pPr>
            <a:r>
              <a:rPr lang="fr-FR" sz="32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Echantillons isolants</a:t>
            </a:r>
            <a:endParaRPr lang="fr-FR" sz="3200" dirty="0">
              <a:solidFill>
                <a:schemeClr val="accent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187624" y="980728"/>
            <a:ext cx="76581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000" dirty="0" smtClean="0">
                <a:cs typeface="Arial" charset="0"/>
              </a:rPr>
              <a:t> IQ vs. épaisseur du dépôt			</a:t>
            </a:r>
            <a:r>
              <a:rPr lang="fr-FR" sz="2000" dirty="0" smtClean="0">
                <a:latin typeface="+mj-lt"/>
                <a:cs typeface="Arial" charset="0"/>
              </a:rPr>
              <a:t>IQ vs. De la pression	</a:t>
            </a:r>
            <a:endParaRPr lang="fr-FR" sz="2400" dirty="0">
              <a:latin typeface="+mj-lt"/>
              <a:cs typeface="Arial" charset="0"/>
            </a:endParaRPr>
          </a:p>
        </p:txBody>
      </p:sp>
      <p:graphicFrame>
        <p:nvGraphicFramePr>
          <p:cNvPr id="4" name="Graphique 3"/>
          <p:cNvGraphicFramePr/>
          <p:nvPr>
            <p:extLst>
              <p:ext uri="{D42A27DB-BD31-4B8C-83A1-F6EECF244321}">
                <p14:modId xmlns:p14="http://schemas.microsoft.com/office/powerpoint/2010/main" val="3560129245"/>
              </p:ext>
            </p:extLst>
          </p:nvPr>
        </p:nvGraphicFramePr>
        <p:xfrm>
          <a:off x="4644048" y="1700808"/>
          <a:ext cx="4176714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aphique 4"/>
          <p:cNvGraphicFramePr/>
          <p:nvPr>
            <p:extLst>
              <p:ext uri="{D42A27DB-BD31-4B8C-83A1-F6EECF244321}">
                <p14:modId xmlns:p14="http://schemas.microsoft.com/office/powerpoint/2010/main" val="804684988"/>
              </p:ext>
            </p:extLst>
          </p:nvPr>
        </p:nvGraphicFramePr>
        <p:xfrm>
          <a:off x="107504" y="1708802"/>
          <a:ext cx="4660002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6" name="Connecteur droit avec flèche 5"/>
          <p:cNvCxnSpPr/>
          <p:nvPr/>
        </p:nvCxnSpPr>
        <p:spPr>
          <a:xfrm rot="5400000" flipH="1" flipV="1">
            <a:off x="807757" y="3418490"/>
            <a:ext cx="1214438" cy="1588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rot="5400000" flipH="1" flipV="1">
            <a:off x="5046382" y="3561365"/>
            <a:ext cx="1214438" cy="1588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rot="5400000" flipH="1" flipV="1">
            <a:off x="5360707" y="3561365"/>
            <a:ext cx="1214438" cy="1588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rot="10800000">
            <a:off x="5373407" y="2373915"/>
            <a:ext cx="144463" cy="1588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rot="10800000">
            <a:off x="5382932" y="2566003"/>
            <a:ext cx="285750" cy="1587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57238" y="5501928"/>
            <a:ext cx="7929562" cy="352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defTabSz="762000" eaLnBrk="1" fontAlgn="auto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 smtClean="0">
                <a:latin typeface="+mj-lt"/>
                <a:cs typeface="Arial" charset="0"/>
              </a:rPr>
              <a:t>	</a:t>
            </a:r>
            <a:r>
              <a:rPr lang="fr-FR" dirty="0" smtClean="0">
                <a:cs typeface="Arial" charset="0"/>
              </a:rPr>
              <a:t> IQ </a:t>
            </a:r>
            <a:r>
              <a:rPr lang="fr-FR" baseline="-25000" dirty="0" smtClean="0">
                <a:cs typeface="Arial" charset="0"/>
              </a:rPr>
              <a:t>(10-20 A) </a:t>
            </a:r>
            <a:r>
              <a:rPr lang="fr-FR" dirty="0" smtClean="0">
                <a:cs typeface="Arial" charset="0"/>
              </a:rPr>
              <a:t>= 75%				       </a:t>
            </a:r>
            <a:r>
              <a:rPr lang="fr-FR" dirty="0" smtClean="0">
                <a:latin typeface="+mj-lt"/>
                <a:cs typeface="Arial" charset="0"/>
              </a:rPr>
              <a:t>IQ </a:t>
            </a:r>
            <a:r>
              <a:rPr lang="fr-FR" baseline="-25000" dirty="0" smtClean="0">
                <a:latin typeface="+mj-lt"/>
                <a:cs typeface="Arial" charset="0"/>
              </a:rPr>
              <a:t>(10-20 Pa) </a:t>
            </a:r>
            <a:r>
              <a:rPr lang="fr-FR" dirty="0" smtClean="0">
                <a:latin typeface="+mj-lt"/>
                <a:cs typeface="Arial" charset="0"/>
              </a:rPr>
              <a:t>= 85 - 95 %	</a:t>
            </a:r>
            <a:endParaRPr lang="fr-FR" dirty="0">
              <a:latin typeface="+mj-lt"/>
              <a:cs typeface="Arial" charset="0"/>
            </a:endParaRPr>
          </a:p>
        </p:txBody>
      </p:sp>
      <p:cxnSp>
        <p:nvCxnSpPr>
          <p:cNvPr id="18" name="Connecteur droit avec flèche 17"/>
          <p:cNvCxnSpPr/>
          <p:nvPr/>
        </p:nvCxnSpPr>
        <p:spPr>
          <a:xfrm rot="10800000">
            <a:off x="914120" y="2764440"/>
            <a:ext cx="285750" cy="1588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5866802" y="6132251"/>
            <a:ext cx="325281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F. Brisset, IOP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Conf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Ser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.: Mater.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Sci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. Eng</a:t>
            </a:r>
            <a:r>
              <a:rPr lang="fr-F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., 32, (2012)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99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 idx="4294967295"/>
          </p:nvPr>
        </p:nvSpPr>
        <p:spPr>
          <a:xfrm>
            <a:off x="107504" y="71438"/>
            <a:ext cx="4003352" cy="654050"/>
          </a:xfrm>
          <a:prstGeom prst="rect">
            <a:avLst/>
          </a:prstGeom>
        </p:spPr>
        <p:txBody>
          <a:bodyPr/>
          <a:lstStyle/>
          <a:p>
            <a:pPr eaLnBrk="1" hangingPunct="1"/>
            <a:r>
              <a:rPr lang="fr-FR" altLang="fr-FR" sz="3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Echantillons isolants</a:t>
            </a:r>
          </a:p>
        </p:txBody>
      </p:sp>
      <p:sp>
        <p:nvSpPr>
          <p:cNvPr id="49155" name="Rectangle 7"/>
          <p:cNvSpPr>
            <a:spLocks noChangeArrowheads="1"/>
          </p:cNvSpPr>
          <p:nvPr/>
        </p:nvSpPr>
        <p:spPr bwMode="auto">
          <a:xfrm>
            <a:off x="305175" y="3188904"/>
            <a:ext cx="253885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"Verre" cristallisé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fr-FR" alt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de dépôt conducteur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fr-FR" alt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: 0.1 µm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kV, ~2nA</a:t>
            </a:r>
          </a:p>
          <a:p>
            <a:pPr>
              <a:spcBef>
                <a:spcPct val="0"/>
              </a:spcBef>
              <a:buNone/>
            </a:pPr>
            <a:r>
              <a:rPr lang="fr-FR" alt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altLang="fr-FR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alt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pressure </a:t>
            </a:r>
            <a:r>
              <a:rPr lang="fr-FR" altLang="fr-FR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fr-FR" altLang="fr-FR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fr-FR" alt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fr-FR" altLang="fr-F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156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14" y="692696"/>
            <a:ext cx="1408084" cy="2454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292" y="285750"/>
            <a:ext cx="1370012" cy="3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285750"/>
            <a:ext cx="1370012" cy="3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9" name="Text Box 5"/>
          <p:cNvSpPr txBox="1">
            <a:spLocks noChangeArrowheads="1"/>
          </p:cNvSpPr>
          <p:nvPr/>
        </p:nvSpPr>
        <p:spPr bwMode="auto">
          <a:xfrm>
            <a:off x="3272717" y="691695"/>
            <a:ext cx="2533179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Alumine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fr-FR" alt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de dépôt conducteur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fr-FR" alt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: 0.2 µm,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kV, ~2nA</a:t>
            </a:r>
          </a:p>
          <a:p>
            <a:pPr>
              <a:spcBef>
                <a:spcPct val="0"/>
              </a:spcBef>
              <a:buNone/>
            </a:pPr>
            <a:r>
              <a:rPr lang="fr-FR" alt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fr-FR" altLang="fr-FR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alt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pressure </a:t>
            </a:r>
            <a:r>
              <a:rPr lang="fr-FR" altLang="fr-FR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fr-FR" altLang="fr-FR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endParaRPr lang="fr-FR" altLang="fr-FR" sz="1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160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" t="2985" r="4379" b="7458"/>
          <a:stretch>
            <a:fillRect/>
          </a:stretch>
        </p:blipFill>
        <p:spPr bwMode="auto">
          <a:xfrm>
            <a:off x="3390493" y="2358363"/>
            <a:ext cx="2297626" cy="17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llipse 10"/>
          <p:cNvSpPr/>
          <p:nvPr/>
        </p:nvSpPr>
        <p:spPr>
          <a:xfrm>
            <a:off x="4869730" y="4899390"/>
            <a:ext cx="1214438" cy="107156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94549" y="5301208"/>
            <a:ext cx="428625" cy="7143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95503" y="5374244"/>
            <a:ext cx="428625" cy="17303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3672755" y="5152597"/>
            <a:ext cx="816496" cy="626701"/>
          </a:xfrm>
          <a:prstGeom prst="rect">
            <a:avLst/>
          </a:prstGeom>
          <a:noFill/>
          <a:ln w="254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support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alumine</a:t>
            </a:r>
            <a:endParaRPr lang="fr-FR" altLang="fr-FR" sz="1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ZoneTexte 10"/>
          <p:cNvSpPr txBox="1">
            <a:spLocks noChangeArrowheads="1"/>
          </p:cNvSpPr>
          <p:nvPr/>
        </p:nvSpPr>
        <p:spPr bwMode="auto">
          <a:xfrm>
            <a:off x="4528418" y="4730322"/>
            <a:ext cx="303536" cy="349702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</a:t>
            </a:r>
          </a:p>
        </p:txBody>
      </p:sp>
      <p:sp>
        <p:nvSpPr>
          <p:cNvPr id="16" name="ZoneTexte 13"/>
          <p:cNvSpPr txBox="1">
            <a:spLocks noChangeArrowheads="1"/>
          </p:cNvSpPr>
          <p:nvPr/>
        </p:nvSpPr>
        <p:spPr bwMode="auto">
          <a:xfrm>
            <a:off x="4233143" y="5887610"/>
            <a:ext cx="760114" cy="349702"/>
          </a:xfrm>
          <a:prstGeom prst="rect">
            <a:avLst/>
          </a:prstGeom>
          <a:noFill/>
          <a:ln w="25400">
            <a:solidFill>
              <a:schemeClr val="accent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36000" tIns="36000" rIns="36000" bIns="360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fr-FR" alt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Résine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279" y="4797152"/>
            <a:ext cx="2288177" cy="123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179512" y="5589240"/>
            <a:ext cx="3188617" cy="428625"/>
          </a:xfrm>
          <a:prstGeom prst="rect">
            <a:avLst/>
          </a:prstGeom>
          <a:noFill/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 smtClean="0">
                <a:latin typeface="Times New Roman" panose="02020603050405020304" pitchFamily="18" charset="0"/>
                <a:ea typeface="+mj-ea"/>
                <a:cs typeface="Times New Roman" pitchFamily="18" charset="0"/>
              </a:rPr>
              <a:t>30 kV, 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fr-FR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pressure </a:t>
            </a:r>
            <a:r>
              <a:rPr lang="fr-FR" u="sng" dirty="0" smtClean="0">
                <a:latin typeface="Times New Roman" pitchFamily="18" charset="0"/>
                <a:cs typeface="Times New Roman" pitchFamily="18" charset="0"/>
              </a:rPr>
              <a:t>20 Pa</a:t>
            </a:r>
          </a:p>
        </p:txBody>
      </p:sp>
      <p:sp>
        <p:nvSpPr>
          <p:cNvPr id="19" name="Espace réservé du contenu 2"/>
          <p:cNvSpPr txBox="1">
            <a:spLocks/>
          </p:cNvSpPr>
          <p:nvPr/>
        </p:nvSpPr>
        <p:spPr bwMode="auto">
          <a:xfrm>
            <a:off x="179512" y="5261340"/>
            <a:ext cx="340196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fr-FR" alt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 </a:t>
            </a:r>
            <a:r>
              <a:rPr lang="fr-FR" altLang="fr-FR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electro-deposité</a:t>
            </a:r>
            <a:r>
              <a:rPr lang="fr-FR" alt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sur alumine</a:t>
            </a:r>
            <a:endParaRPr lang="fr-FR" altLang="fr-F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504" y="4653136"/>
            <a:ext cx="29067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He &amp; al.,  J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1000" dirty="0" err="1">
                <a:latin typeface="Arial" panose="020B0604020202020204" pitchFamily="34" charset="0"/>
                <a:cs typeface="Arial" panose="020B0604020202020204" pitchFamily="34" charset="0"/>
              </a:rPr>
              <a:t>Opt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. Soc. Am. </a:t>
            </a:r>
            <a:r>
              <a:rPr lang="fr-F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B, 31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, No. </a:t>
            </a:r>
            <a:r>
              <a:rPr lang="fr-F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2, (2014)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75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8E4F61-87FF-406A-B131-5727FDC9EB15}" type="slidenum">
              <a:rPr lang="fr-FR" smtClean="0"/>
              <a:pPr>
                <a:defRPr/>
              </a:pPr>
              <a:t>42</a:t>
            </a:fld>
            <a:endParaRPr lang="fr-FR" dirty="0"/>
          </a:p>
        </p:txBody>
      </p:sp>
      <p:pic>
        <p:nvPicPr>
          <p:cNvPr id="1331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5"/>
          <a:stretch>
            <a:fillRect/>
          </a:stretch>
        </p:blipFill>
        <p:spPr bwMode="auto">
          <a:xfrm>
            <a:off x="141288" y="38100"/>
            <a:ext cx="2197100" cy="677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358033"/>
            <a:ext cx="3865562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71738" y="79375"/>
            <a:ext cx="3887787" cy="2232025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 sz="2200" b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EBSD haute </a:t>
            </a:r>
            <a:r>
              <a:rPr lang="fr-FR" altLang="fr-FR" sz="22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résolution</a:t>
            </a:r>
            <a:r>
              <a:rPr lang="fr-FR" altLang="fr-FR" sz="2200" b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altLang="fr-FR" sz="2200" b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altLang="fr-FR" sz="2200" b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alliage de Ni</a:t>
            </a:r>
            <a:r>
              <a:rPr lang="fr-FR" altLang="fr-FR" sz="2000" b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br>
              <a:rPr lang="fr-FR" altLang="fr-FR" sz="2000" b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altLang="fr-FR" sz="2200" b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Courant 2 nA – HT 15 kV</a:t>
            </a:r>
            <a:br>
              <a:rPr lang="fr-FR" altLang="fr-FR" sz="2200" b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altLang="fr-FR" sz="2200" b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altLang="fr-FR" sz="2200" b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altLang="fr-FR" sz="2200" b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pas d'acquisition</a:t>
            </a:r>
            <a:br>
              <a:rPr lang="fr-FR" altLang="fr-FR" sz="2200" b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altLang="fr-FR" sz="2200" b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20 nm                        10 nm</a:t>
            </a:r>
          </a:p>
        </p:txBody>
      </p:sp>
      <p:cxnSp>
        <p:nvCxnSpPr>
          <p:cNvPr id="9" name="Connecteur droit 8"/>
          <p:cNvCxnSpPr/>
          <p:nvPr/>
        </p:nvCxnSpPr>
        <p:spPr>
          <a:xfrm>
            <a:off x="1239838" y="1052513"/>
            <a:ext cx="1603375" cy="2520392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1406525" y="1052513"/>
            <a:ext cx="3464051" cy="2520392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96"/>
          <a:stretch>
            <a:fillRect/>
          </a:stretch>
        </p:blipFill>
        <p:spPr bwMode="auto">
          <a:xfrm>
            <a:off x="6518275" y="38100"/>
            <a:ext cx="2517775" cy="676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98424" y="6093296"/>
            <a:ext cx="24721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Wang &amp; al., Mat. Sc. F., 702-703 </a:t>
            </a:r>
            <a:r>
              <a:rPr lang="fr-FR" sz="1000" dirty="0">
                <a:latin typeface="Arial" panose="020B0604020202020204" pitchFamily="34" charset="0"/>
                <a:cs typeface="Arial" panose="020B0604020202020204" pitchFamily="34" charset="0"/>
              </a:rPr>
              <a:t>(2012) </a:t>
            </a:r>
          </a:p>
        </p:txBody>
      </p:sp>
    </p:spTree>
    <p:extLst>
      <p:ext uri="{BB962C8B-B14F-4D97-AF65-F5344CB8AC3E}">
        <p14:creationId xmlns:p14="http://schemas.microsoft.com/office/powerpoint/2010/main" val="148931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5925" y="188913"/>
            <a:ext cx="8270875" cy="2808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altLang="fr-FR" sz="2800" b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EBSD à faible pas d'acquisition</a:t>
            </a:r>
            <a:br>
              <a:rPr lang="fr-FR" altLang="fr-FR" sz="2800" b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altLang="fr-FR" sz="2000" b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altLang="fr-FR" sz="2000" b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altLang="fr-FR" sz="2000" b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Courant 2 nA – HT 15 kV</a:t>
            </a:r>
            <a:br>
              <a:rPr lang="fr-FR" altLang="fr-FR" sz="2000" b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altLang="fr-FR" sz="2000" b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dépôt base Ni</a:t>
            </a:r>
            <a:br>
              <a:rPr lang="fr-FR" altLang="fr-FR" sz="2000" b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altLang="fr-FR" sz="2000" b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altLang="fr-FR" sz="2000" b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altLang="fr-FR" sz="2000" b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 d'acquisition</a:t>
            </a:r>
            <a:br>
              <a:rPr lang="fr-FR" altLang="fr-FR" sz="2000" b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altLang="fr-FR" sz="2000" b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altLang="fr-FR" sz="2000" b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altLang="fr-FR" sz="2000" b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20 nm           		      10 nm              	           5 nm</a:t>
            </a:r>
            <a:br>
              <a:rPr lang="fr-FR" altLang="fr-FR" sz="2000" b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altLang="fr-FR" sz="2000" b="0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9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3122613"/>
            <a:ext cx="2735262" cy="27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675" y="3122613"/>
            <a:ext cx="2652713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00" y="3122613"/>
            <a:ext cx="2709863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64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5"/>
          <p:cNvGrpSpPr>
            <a:grpSpLocks/>
          </p:cNvGrpSpPr>
          <p:nvPr/>
        </p:nvGrpSpPr>
        <p:grpSpPr bwMode="auto">
          <a:xfrm>
            <a:off x="763588" y="1608138"/>
            <a:ext cx="7710487" cy="4140200"/>
            <a:chOff x="1220662" y="1202528"/>
            <a:chExt cx="12338703" cy="6622347"/>
          </a:xfrm>
        </p:grpSpPr>
        <p:sp>
          <p:nvSpPr>
            <p:cNvPr id="16389" name="TextBox 35"/>
            <p:cNvSpPr txBox="1">
              <a:spLocks noChangeArrowheads="1"/>
            </p:cNvSpPr>
            <p:nvPr/>
          </p:nvSpPr>
          <p:spPr bwMode="auto">
            <a:xfrm>
              <a:off x="7494163" y="7184698"/>
              <a:ext cx="2942202" cy="640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9pPr>
            </a:lstStyle>
            <a:p>
              <a:pPr algn="ctr"/>
              <a:r>
                <a:rPr lang="fr-FR" altLang="fr-FR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25 nm</a:t>
              </a:r>
              <a:endParaRPr lang="fr-FR" altLang="fr-FR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90" name="TextBox 38"/>
            <p:cNvSpPr txBox="1">
              <a:spLocks noChangeArrowheads="1"/>
            </p:cNvSpPr>
            <p:nvPr/>
          </p:nvSpPr>
          <p:spPr bwMode="auto">
            <a:xfrm>
              <a:off x="10672165" y="7184699"/>
              <a:ext cx="2887200" cy="640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9pPr>
            </a:lstStyle>
            <a:p>
              <a:pPr algn="ctr"/>
              <a:r>
                <a:rPr lang="fr-FR" altLang="fr-FR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 nm</a:t>
              </a:r>
              <a:endParaRPr lang="fr-FR" altLang="fr-FR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91" name="TextBox 27"/>
            <p:cNvSpPr txBox="1">
              <a:spLocks noChangeArrowheads="1"/>
            </p:cNvSpPr>
            <p:nvPr/>
          </p:nvSpPr>
          <p:spPr bwMode="auto">
            <a:xfrm>
              <a:off x="4316821" y="7184697"/>
              <a:ext cx="2995885" cy="640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9pPr>
            </a:lstStyle>
            <a:p>
              <a:pPr algn="ctr"/>
              <a:r>
                <a:rPr lang="fr-FR" altLang="fr-FR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 nm</a:t>
              </a:r>
              <a:endParaRPr lang="fr-FR" altLang="fr-FR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92" name="TextBox 30"/>
            <p:cNvSpPr txBox="1">
              <a:spLocks noChangeArrowheads="1"/>
            </p:cNvSpPr>
            <p:nvPr/>
          </p:nvSpPr>
          <p:spPr bwMode="auto">
            <a:xfrm>
              <a:off x="1220662" y="7184698"/>
              <a:ext cx="2873807" cy="640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9pPr>
            </a:lstStyle>
            <a:p>
              <a:pPr algn="ctr"/>
              <a:r>
                <a:rPr lang="fr-FR" altLang="fr-FR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100 nm</a:t>
              </a:r>
              <a:endParaRPr lang="fr-FR" altLang="fr-FR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6393" name="Picture 2" descr="C:\Users\rdekloe\Documents\customer projects\conferences\UK EBSD 2010 Derby\TSL metals charging test\twip steel\70 pps sequence 2\100 nm_Part1_Map_Auto IPF.jpg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0662" y="4312004"/>
              <a:ext cx="2887200" cy="288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4" name="Picture 3" descr="C:\Users\rdekloe\Documents\customer projects\conferences\UK EBSD 2010 Derby\TSL metals charging test\twip steel\70 pps sequence 2\100 nm_Part1_Map_IQ + IPF.jpg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0662" y="1202528"/>
              <a:ext cx="2887200" cy="288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5" name="Picture 4" descr="C:\Users\rdekloe\Documents\customer projects\conferences\UK EBSD 2010 Derby\TSL metals charging test\twip steel\70 pps sequence 2\50 nm_Part1_Map_IQ + IPF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1163" y="1202528"/>
              <a:ext cx="2887200" cy="288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6" name="Picture 5" descr="C:\Users\rdekloe\Documents\customer projects\conferences\UK EBSD 2010 Derby\TSL metals charging test\twip steel\70 pps sequence 2\50 nm_Part1_Map_Auto IPF.jpg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1163" y="4312004"/>
              <a:ext cx="2887200" cy="288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7" name="Picture 6" descr="C:\Users\rdekloe\Documents\customer projects\conferences\UK EBSD 2010 Derby\TSL metals charging test\twip steel\70 pps sequence 2\25 nm_Part1_Map_IQ + IPF.jpg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1664" y="1202528"/>
              <a:ext cx="2887200" cy="288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8" name="Picture 7" descr="C:\Users\rdekloe\Documents\customer projects\conferences\UK EBSD 2010 Derby\TSL metals charging test\twip steel\70 pps sequence 2\25 nm_Part1_Map_Auto IPF.jpg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1664" y="4312004"/>
              <a:ext cx="2887200" cy="288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99" name="Picture 9" descr="C:\Users\rdekloe\Documents\customer projects\conferences\UK EBSD 2010 Derby\TSL metals charging test\twip steel\70 pps sequence 2\10 nm_Part1_Map_IQ + IPF.jpg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2165" y="1202528"/>
              <a:ext cx="2887200" cy="288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0" name="Picture 8" descr="C:\Users\rdekloe\Documents\customer projects\conferences\UK EBSD 2010 Derby\TSL metals charging test\twip steel\70 pps sequence 2\10 nm_Part1_Map_Auto IPF.jpg"/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2165" y="4312004"/>
              <a:ext cx="2887200" cy="288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8" name="Title 1"/>
          <p:cNvSpPr>
            <a:spLocks noGrp="1"/>
          </p:cNvSpPr>
          <p:nvPr>
            <p:ph type="title"/>
          </p:nvPr>
        </p:nvSpPr>
        <p:spPr bwMode="auto">
          <a:xfrm>
            <a:off x="0" y="252413"/>
            <a:ext cx="9144000" cy="719137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2800" b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Effet de la taille du pas d'acquisition</a:t>
            </a:r>
          </a:p>
        </p:txBody>
      </p:sp>
    </p:spTree>
    <p:extLst>
      <p:ext uri="{BB962C8B-B14F-4D97-AF65-F5344CB8AC3E}">
        <p14:creationId xmlns:p14="http://schemas.microsoft.com/office/powerpoint/2010/main" val="29473039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itle 22"/>
          <p:cNvSpPr>
            <a:spLocks noGrp="1"/>
          </p:cNvSpPr>
          <p:nvPr>
            <p:ph type="title"/>
          </p:nvPr>
        </p:nvSpPr>
        <p:spPr bwMode="auto">
          <a:xfrm>
            <a:off x="68174" y="44624"/>
            <a:ext cx="8723413" cy="2336911"/>
          </a:xfrm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fr-FR" altLang="ja-JP" sz="2800" b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EBSD en mode transmission</a:t>
            </a:r>
            <a:br>
              <a:rPr lang="fr-FR" altLang="ja-JP" sz="2800" b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altLang="ja-JP" sz="2800" b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altLang="ja-JP" sz="2800" b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altLang="ja-JP" sz="2800" b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   </a:t>
            </a:r>
            <a:r>
              <a:rPr lang="fr-FR" altLang="ja-JP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 off axis</a:t>
            </a:r>
            <a:br>
              <a:rPr lang="fr-FR" altLang="ja-JP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altLang="ja-JP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 on-axis   </a:t>
            </a:r>
            <a:r>
              <a:rPr lang="fr-FR" altLang="ja-JP" sz="280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endParaRPr lang="fr-FR" altLang="fr-FR" sz="2800" b="0" dirty="0" smtClean="0">
              <a:solidFill>
                <a:schemeClr val="accent1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74" y="413073"/>
            <a:ext cx="1620838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テキスト ボックス 5"/>
          <p:cNvSpPr txBox="1">
            <a:spLocks noChangeArrowheads="1"/>
          </p:cNvSpPr>
          <p:nvPr/>
        </p:nvSpPr>
        <p:spPr bwMode="auto">
          <a:xfrm rot="-2389247">
            <a:off x="192553" y="1553483"/>
            <a:ext cx="10999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9pPr>
          </a:lstStyle>
          <a:p>
            <a:r>
              <a:rPr kumimoji="1" lang="fr-FR" altLang="ja-JP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échantillon</a:t>
            </a:r>
            <a:endParaRPr kumimoji="1" lang="fr-FR" altLang="ja-JP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円/楕円 7"/>
          <p:cNvSpPr/>
          <p:nvPr/>
        </p:nvSpPr>
        <p:spPr>
          <a:xfrm rot="562757">
            <a:off x="1573599" y="1427485"/>
            <a:ext cx="323850" cy="9461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fr-FR" altLang="ja-JP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63" y="3594670"/>
            <a:ext cx="3260725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直線矢印コネクタ 14"/>
          <p:cNvCxnSpPr/>
          <p:nvPr/>
        </p:nvCxnSpPr>
        <p:spPr>
          <a:xfrm>
            <a:off x="2401838" y="4304283"/>
            <a:ext cx="0" cy="4857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H="1" flipV="1">
            <a:off x="2430413" y="4905945"/>
            <a:ext cx="134937" cy="4238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/>
          <p:cNvSpPr/>
          <p:nvPr/>
        </p:nvSpPr>
        <p:spPr>
          <a:xfrm>
            <a:off x="3127325" y="4296345"/>
            <a:ext cx="323850" cy="377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fr-FR" altLang="ja-JP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7" name="テキスト ボックス 17"/>
          <p:cNvSpPr txBox="1">
            <a:spLocks noChangeArrowheads="1"/>
          </p:cNvSpPr>
          <p:nvPr/>
        </p:nvSpPr>
        <p:spPr bwMode="auto">
          <a:xfrm>
            <a:off x="3014613" y="4355083"/>
            <a:ext cx="5492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9pPr>
          </a:lstStyle>
          <a:p>
            <a:r>
              <a:rPr kumimoji="1" lang="fr-FR" altLang="ja-JP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WD</a:t>
            </a:r>
            <a:endParaRPr kumimoji="1" lang="fr-FR" altLang="ja-JP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9" name="テキスト ボックス 27"/>
          <p:cNvSpPr txBox="1">
            <a:spLocks noChangeArrowheads="1"/>
          </p:cNvSpPr>
          <p:nvPr/>
        </p:nvSpPr>
        <p:spPr bwMode="auto">
          <a:xfrm>
            <a:off x="2371675" y="5431408"/>
            <a:ext cx="10999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9pPr>
          </a:lstStyle>
          <a:p>
            <a:r>
              <a:rPr kumimoji="1" lang="fr-FR" altLang="ja-JP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échantillon</a:t>
            </a:r>
            <a:endParaRPr kumimoji="1" lang="fr-FR" altLang="ja-JP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90" name="テキスト ボックス 28"/>
          <p:cNvSpPr txBox="1">
            <a:spLocks noChangeArrowheads="1"/>
          </p:cNvSpPr>
          <p:nvPr/>
        </p:nvSpPr>
        <p:spPr bwMode="auto">
          <a:xfrm rot="-191576">
            <a:off x="76393" y="5160531"/>
            <a:ext cx="15584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9pPr>
          </a:lstStyle>
          <a:p>
            <a:r>
              <a:rPr kumimoji="1" lang="fr-FR" altLang="ja-JP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Détecteur EBSD</a:t>
            </a:r>
          </a:p>
        </p:txBody>
      </p:sp>
      <p:sp>
        <p:nvSpPr>
          <p:cNvPr id="24591" name="テキスト ボックス 29"/>
          <p:cNvSpPr txBox="1">
            <a:spLocks noChangeArrowheads="1"/>
          </p:cNvSpPr>
          <p:nvPr/>
        </p:nvSpPr>
        <p:spPr bwMode="auto">
          <a:xfrm>
            <a:off x="1412825" y="3928045"/>
            <a:ext cx="1838965" cy="338554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9pPr>
          </a:lstStyle>
          <a:p>
            <a:r>
              <a:rPr kumimoji="1" lang="fr-FR" altLang="ja-JP" sz="1600" dirty="0" smtClean="0"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Faisceau d'électrons</a:t>
            </a:r>
            <a:endParaRPr kumimoji="1" lang="fr-FR" altLang="ja-JP" sz="1600" dirty="0">
              <a:latin typeface="Times New Roman" panose="02020603050405020304" pitchFamily="18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24592" name="テキスト ボックス 30"/>
          <p:cNvSpPr txBox="1">
            <a:spLocks noChangeArrowheads="1"/>
          </p:cNvSpPr>
          <p:nvPr/>
        </p:nvSpPr>
        <p:spPr bwMode="auto">
          <a:xfrm>
            <a:off x="1735524" y="3363949"/>
            <a:ext cx="125386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9pPr>
          </a:lstStyle>
          <a:p>
            <a:r>
              <a:rPr kumimoji="1" lang="fr-FR" altLang="ja-JP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Pièce polaire</a:t>
            </a:r>
            <a:endParaRPr kumimoji="1" lang="fr-FR" altLang="ja-JP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直線矢印コネクタ 5"/>
          <p:cNvCxnSpPr/>
          <p:nvPr/>
        </p:nvCxnSpPr>
        <p:spPr>
          <a:xfrm>
            <a:off x="1192599" y="859160"/>
            <a:ext cx="0" cy="5365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94" name="Text Box 11"/>
          <p:cNvSpPr txBox="1">
            <a:spLocks noChangeArrowheads="1"/>
          </p:cNvSpPr>
          <p:nvPr/>
        </p:nvSpPr>
        <p:spPr bwMode="auto">
          <a:xfrm>
            <a:off x="375037" y="427360"/>
            <a:ext cx="161925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9pPr>
          </a:lstStyle>
          <a:p>
            <a:pPr algn="ctr"/>
            <a:r>
              <a:rPr kumimoji="1" lang="fr-FR" altLang="ja-JP" sz="1600" dirty="0" smtClean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Faisceau d'électrons</a:t>
            </a:r>
            <a:endParaRPr kumimoji="1" lang="fr-FR" altLang="ja-JP" sz="1600" dirty="0"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6784387" y="483369"/>
            <a:ext cx="2163341" cy="2441575"/>
            <a:chOff x="796692" y="979948"/>
            <a:chExt cx="3132067" cy="3536639"/>
          </a:xfrm>
        </p:grpSpPr>
        <p:pic>
          <p:nvPicPr>
            <p:cNvPr id="21" name="Picture 2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052736"/>
              <a:ext cx="2587083" cy="3463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テキスト ボックス 31"/>
            <p:cNvSpPr txBox="1">
              <a:spLocks noChangeArrowheads="1"/>
            </p:cNvSpPr>
            <p:nvPr/>
          </p:nvSpPr>
          <p:spPr bwMode="auto">
            <a:xfrm>
              <a:off x="1266321" y="979948"/>
              <a:ext cx="2662438" cy="490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9pPr>
            </a:lstStyle>
            <a:p>
              <a:r>
                <a:rPr kumimoji="1" lang="fr-FR" altLang="ja-JP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Faisceau d'électrons</a:t>
              </a:r>
              <a:endParaRPr kumimoji="1" lang="fr-FR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テキスト ボックス 32"/>
            <p:cNvSpPr txBox="1">
              <a:spLocks noChangeArrowheads="1"/>
            </p:cNvSpPr>
            <p:nvPr/>
          </p:nvSpPr>
          <p:spPr bwMode="auto">
            <a:xfrm>
              <a:off x="796692" y="1685031"/>
              <a:ext cx="1592543" cy="490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9pPr>
            </a:lstStyle>
            <a:p>
              <a:r>
                <a:rPr kumimoji="1" lang="fr-FR" altLang="ja-JP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échantillon</a:t>
              </a:r>
              <a:endParaRPr kumimoji="1" lang="fr-FR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Image 0" descr="DetecteurLEM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005" y="3332782"/>
            <a:ext cx="4012499" cy="2904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Imag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9475" y="3725222"/>
            <a:ext cx="2812445" cy="2361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ZoneTexte 15"/>
          <p:cNvSpPr txBox="1">
            <a:spLocks noChangeArrowheads="1"/>
          </p:cNvSpPr>
          <p:nvPr/>
        </p:nvSpPr>
        <p:spPr bwMode="auto">
          <a:xfrm>
            <a:off x="8148774" y="6121895"/>
            <a:ext cx="9383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9pPr>
          </a:lstStyle>
          <a:p>
            <a:pPr eaLnBrk="1" hangingPunct="1"/>
            <a:r>
              <a:rPr lang="fr-FR" altLang="fr-FR" sz="1000" dirty="0" smtClean="0"/>
              <a:t>LEM3 / Metz</a:t>
            </a:r>
            <a:endParaRPr lang="fr-FR" altLang="fr-FR" sz="1000" dirty="0"/>
          </a:p>
        </p:txBody>
      </p:sp>
    </p:spTree>
    <p:extLst>
      <p:ext uri="{BB962C8B-B14F-4D97-AF65-F5344CB8AC3E}">
        <p14:creationId xmlns:p14="http://schemas.microsoft.com/office/powerpoint/2010/main" val="350927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re 6"/>
          <p:cNvSpPr>
            <a:spLocks noGrp="1"/>
          </p:cNvSpPr>
          <p:nvPr>
            <p:ph type="title"/>
          </p:nvPr>
        </p:nvSpPr>
        <p:spPr bwMode="auto">
          <a:xfrm>
            <a:off x="107504" y="49213"/>
            <a:ext cx="8928545" cy="571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2800" b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Influence de l'épaisseur de l'échantillon sur la diffraction</a:t>
            </a: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692" y="662716"/>
            <a:ext cx="6589737" cy="3271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ZoneTexte 15"/>
          <p:cNvSpPr txBox="1">
            <a:spLocks noChangeArrowheads="1"/>
          </p:cNvSpPr>
          <p:nvPr/>
        </p:nvSpPr>
        <p:spPr bwMode="auto">
          <a:xfrm>
            <a:off x="3141232" y="526621"/>
            <a:ext cx="223202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9pPr>
          </a:lstStyle>
          <a:p>
            <a:pPr eaLnBrk="1" hangingPunct="1"/>
            <a:r>
              <a:rPr lang="fr-FR" altLang="fr-FR" sz="1000" dirty="0" smtClean="0"/>
              <a:t>S. Suzuki , JOM, 65 (2013) 1254</a:t>
            </a:r>
            <a:endParaRPr lang="fr-FR" altLang="fr-FR" sz="1000" dirty="0"/>
          </a:p>
        </p:txBody>
      </p:sp>
      <p:pic>
        <p:nvPicPr>
          <p:cNvPr id="8" name="Image 2" descr="fullpoints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704" y="4386678"/>
            <a:ext cx="1634576" cy="1542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6" descr="sharpbands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925" y="4388266"/>
            <a:ext cx="1634576" cy="1542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 8" descr="inversion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992" y="4388266"/>
            <a:ext cx="1634576" cy="1542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9" descr="darkbands.bm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663" y="4388266"/>
            <a:ext cx="1635817" cy="1542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26704" y="6012816"/>
            <a:ext cx="6665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40 	         	      60		    200		300 </a:t>
            </a:r>
            <a:r>
              <a:rPr lang="en-GB" alt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nm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04992" y="2023839"/>
            <a:ext cx="1032847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Off-axis</a:t>
            </a:r>
          </a:p>
          <a:p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On-axis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ZoneTexte 15"/>
          <p:cNvSpPr txBox="1">
            <a:spLocks noChangeArrowheads="1"/>
          </p:cNvSpPr>
          <p:nvPr/>
        </p:nvSpPr>
        <p:spPr bwMode="auto">
          <a:xfrm>
            <a:off x="7740352" y="6412926"/>
            <a:ext cx="93839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9pPr>
          </a:lstStyle>
          <a:p>
            <a:pPr eaLnBrk="1" hangingPunct="1"/>
            <a:r>
              <a:rPr lang="fr-FR" altLang="fr-FR" sz="900" dirty="0" smtClean="0"/>
              <a:t>LEM3 / Metz</a:t>
            </a:r>
            <a:endParaRPr lang="fr-FR" altLang="fr-FR" sz="900" dirty="0"/>
          </a:p>
        </p:txBody>
      </p:sp>
    </p:spTree>
    <p:extLst>
      <p:ext uri="{BB962C8B-B14F-4D97-AF65-F5344CB8AC3E}">
        <p14:creationId xmlns:p14="http://schemas.microsoft.com/office/powerpoint/2010/main" val="7229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2"/>
          <p:cNvSpPr>
            <a:spLocks noGrp="1"/>
          </p:cNvSpPr>
          <p:nvPr>
            <p:ph type="title"/>
          </p:nvPr>
        </p:nvSpPr>
        <p:spPr bwMode="auto">
          <a:xfrm>
            <a:off x="48518" y="-26988"/>
            <a:ext cx="4235450" cy="575668"/>
          </a:xfr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2800" b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 du signal EBSD</a:t>
            </a:r>
          </a:p>
        </p:txBody>
      </p:sp>
      <p:grpSp>
        <p:nvGrpSpPr>
          <p:cNvPr id="47109" name="Groupe 1"/>
          <p:cNvGrpSpPr>
            <a:grpSpLocks/>
          </p:cNvGrpSpPr>
          <p:nvPr/>
        </p:nvGrpSpPr>
        <p:grpSpPr bwMode="auto">
          <a:xfrm>
            <a:off x="395536" y="3263706"/>
            <a:ext cx="8223895" cy="3150170"/>
            <a:chOff x="232645" y="3212974"/>
            <a:chExt cx="8674702" cy="3455495"/>
          </a:xfrm>
        </p:grpSpPr>
        <p:pic>
          <p:nvPicPr>
            <p:cNvPr id="4711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645" y="3212974"/>
              <a:ext cx="8674702" cy="3012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251696" y="6263340"/>
              <a:ext cx="2808482" cy="4051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Face supérieure EBSD</a:t>
              </a:r>
              <a:endParaRPr lang="fr-F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131621" y="6263340"/>
              <a:ext cx="2879925" cy="4051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Face inférieure EBSD</a:t>
              </a:r>
              <a:endParaRPr lang="fr-F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011546" y="6263340"/>
              <a:ext cx="2895801" cy="40512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fr-FR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EBSD en transmission</a:t>
              </a:r>
              <a:endParaRPr lang="fr-FR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"/>
          <p:cNvGrpSpPr>
            <a:grpSpLocks/>
          </p:cNvGrpSpPr>
          <p:nvPr/>
        </p:nvGrpSpPr>
        <p:grpSpPr bwMode="auto">
          <a:xfrm>
            <a:off x="3491880" y="173650"/>
            <a:ext cx="5023041" cy="2934815"/>
            <a:chOff x="3317508" y="1589297"/>
            <a:chExt cx="6409930" cy="3628975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69562" y="2473018"/>
              <a:ext cx="2757876" cy="2745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4455" y="2386608"/>
              <a:ext cx="2503170" cy="19888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直線コネクタ 10"/>
            <p:cNvCxnSpPr/>
            <p:nvPr/>
          </p:nvCxnSpPr>
          <p:spPr>
            <a:xfrm>
              <a:off x="5628752" y="1589297"/>
              <a:ext cx="0" cy="952096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2"/>
            <p:cNvCxnSpPr/>
            <p:nvPr/>
          </p:nvCxnSpPr>
          <p:spPr>
            <a:xfrm flipV="1">
              <a:off x="4538374" y="2674614"/>
              <a:ext cx="1951670" cy="163774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4"/>
            <p:cNvCxnSpPr/>
            <p:nvPr/>
          </p:nvCxnSpPr>
          <p:spPr>
            <a:xfrm flipV="1">
              <a:off x="4204512" y="2299816"/>
              <a:ext cx="1951670" cy="163952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 flipV="1">
              <a:off x="5644735" y="2710140"/>
              <a:ext cx="1719033" cy="7638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8"/>
            <p:cNvCxnSpPr/>
            <p:nvPr/>
          </p:nvCxnSpPr>
          <p:spPr>
            <a:xfrm>
              <a:off x="5424528" y="3513026"/>
              <a:ext cx="1756326" cy="127715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3"/>
            <p:cNvCxnSpPr/>
            <p:nvPr/>
          </p:nvCxnSpPr>
          <p:spPr>
            <a:xfrm flipV="1">
              <a:off x="5673148" y="2719022"/>
              <a:ext cx="1690619" cy="17585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5"/>
            <p:cNvCxnSpPr/>
            <p:nvPr/>
          </p:nvCxnSpPr>
          <p:spPr>
            <a:xfrm>
              <a:off x="5481355" y="3418883"/>
              <a:ext cx="1710154" cy="136064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6"/>
            <p:cNvCxnSpPr/>
            <p:nvPr/>
          </p:nvCxnSpPr>
          <p:spPr>
            <a:xfrm flipV="1">
              <a:off x="5653614" y="2729680"/>
              <a:ext cx="1710153" cy="29308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30"/>
            <p:cNvCxnSpPr/>
            <p:nvPr/>
          </p:nvCxnSpPr>
          <p:spPr>
            <a:xfrm>
              <a:off x="5570148" y="3335397"/>
              <a:ext cx="1621361" cy="144413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33"/>
            <p:cNvCxnSpPr/>
            <p:nvPr/>
          </p:nvCxnSpPr>
          <p:spPr>
            <a:xfrm flipV="1">
              <a:off x="5655390" y="2738561"/>
              <a:ext cx="1697722" cy="41920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円/楕円 36"/>
            <p:cNvSpPr/>
            <p:nvPr/>
          </p:nvSpPr>
          <p:spPr>
            <a:xfrm rot="491407">
              <a:off x="5493787" y="2781192"/>
              <a:ext cx="253947" cy="692756"/>
            </a:xfrm>
            <a:prstGeom prst="ellipse">
              <a:avLst/>
            </a:prstGeom>
            <a:noFill/>
            <a:ln w="127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fr-FR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円/楕円 37"/>
            <p:cNvSpPr/>
            <p:nvPr/>
          </p:nvSpPr>
          <p:spPr>
            <a:xfrm rot="491407">
              <a:off x="5518649" y="2935730"/>
              <a:ext cx="195345" cy="524007"/>
            </a:xfrm>
            <a:prstGeom prst="ellipse">
              <a:avLst/>
            </a:prstGeom>
            <a:noFill/>
            <a:ln w="127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fr-FR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円/楕円 38"/>
            <p:cNvSpPr/>
            <p:nvPr/>
          </p:nvSpPr>
          <p:spPr>
            <a:xfrm rot="491407">
              <a:off x="5531080" y="3063624"/>
              <a:ext cx="182914" cy="396114"/>
            </a:xfrm>
            <a:prstGeom prst="ellipse">
              <a:avLst/>
            </a:prstGeom>
            <a:noFill/>
            <a:ln w="127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fr-FR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円/楕円 39"/>
            <p:cNvSpPr/>
            <p:nvPr/>
          </p:nvSpPr>
          <p:spPr>
            <a:xfrm rot="491407">
              <a:off x="5561270" y="3154214"/>
              <a:ext cx="136741" cy="262892"/>
            </a:xfrm>
            <a:prstGeom prst="ellipse">
              <a:avLst/>
            </a:prstGeom>
            <a:noFill/>
            <a:ln w="127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fr-FR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1" name="直線コネクタ 44"/>
            <p:cNvCxnSpPr/>
            <p:nvPr/>
          </p:nvCxnSpPr>
          <p:spPr>
            <a:xfrm>
              <a:off x="5666045" y="3305200"/>
              <a:ext cx="1541447" cy="147610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正方形/長方形 47"/>
            <p:cNvSpPr/>
            <p:nvPr/>
          </p:nvSpPr>
          <p:spPr>
            <a:xfrm rot="19200000">
              <a:off x="4254237" y="3365594"/>
              <a:ext cx="2461342" cy="129669"/>
            </a:xfrm>
            <a:prstGeom prst="rect">
              <a:avLst/>
            </a:prstGeom>
            <a:solidFill>
              <a:srgbClr val="FFFF0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fr-FR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3" name="直線矢印コネクタ 49"/>
            <p:cNvCxnSpPr/>
            <p:nvPr/>
          </p:nvCxnSpPr>
          <p:spPr>
            <a:xfrm>
              <a:off x="4140581" y="3989074"/>
              <a:ext cx="323207" cy="376575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テキスト ボックス 51"/>
            <p:cNvSpPr txBox="1">
              <a:spLocks noChangeArrowheads="1"/>
            </p:cNvSpPr>
            <p:nvPr/>
          </p:nvSpPr>
          <p:spPr bwMode="auto">
            <a:xfrm>
              <a:off x="4105082" y="4122350"/>
              <a:ext cx="346116" cy="418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9pPr>
            </a:lstStyle>
            <a:p>
              <a:r>
                <a:rPr kumimoji="1" lang="ja-JP" altLang="fr-FR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ｔ</a:t>
              </a:r>
              <a:endParaRPr kumimoji="1" lang="ja-JP" altLang="fr-FR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5" name="直線コネクタ 53"/>
            <p:cNvCxnSpPr/>
            <p:nvPr/>
          </p:nvCxnSpPr>
          <p:spPr>
            <a:xfrm>
              <a:off x="5625201" y="2493431"/>
              <a:ext cx="0" cy="25933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テキスト ボックス 54"/>
            <p:cNvSpPr txBox="1">
              <a:spLocks noChangeArrowheads="1"/>
            </p:cNvSpPr>
            <p:nvPr/>
          </p:nvSpPr>
          <p:spPr bwMode="auto">
            <a:xfrm>
              <a:off x="5653614" y="1619002"/>
              <a:ext cx="2066466" cy="418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9pPr>
            </a:lstStyle>
            <a:p>
              <a:r>
                <a:rPr kumimoji="1" lang="fr-FR" altLang="ja-JP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Faisceau incident</a:t>
              </a:r>
              <a:endParaRPr kumimoji="1" lang="fr-FR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テキスト ボックス 55"/>
            <p:cNvSpPr txBox="1">
              <a:spLocks noChangeArrowheads="1"/>
            </p:cNvSpPr>
            <p:nvPr/>
          </p:nvSpPr>
          <p:spPr bwMode="auto">
            <a:xfrm rot="19165614">
              <a:off x="3317508" y="3228635"/>
              <a:ext cx="2154427" cy="418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9pPr>
            </a:lstStyle>
            <a:p>
              <a:r>
                <a:rPr kumimoji="1" lang="fr-FR" altLang="ja-JP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Échantillon mince</a:t>
              </a:r>
              <a:endParaRPr kumimoji="1" lang="fr-FR" altLang="ja-JP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ZoneTexte 8"/>
          <p:cNvSpPr txBox="1">
            <a:spLocks noChangeArrowheads="1"/>
          </p:cNvSpPr>
          <p:nvPr/>
        </p:nvSpPr>
        <p:spPr bwMode="auto">
          <a:xfrm>
            <a:off x="395536" y="2992577"/>
            <a:ext cx="24082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9pPr>
          </a:lstStyle>
          <a:p>
            <a:pPr eaLnBrk="1" hangingPunct="1"/>
            <a:r>
              <a:rPr lang="en-GB" altLang="fr-FR" sz="1000" dirty="0"/>
              <a:t>S. Suzuki , JOM, 65 (2013) 1254</a:t>
            </a:r>
          </a:p>
        </p:txBody>
      </p:sp>
    </p:spTree>
    <p:extLst>
      <p:ext uri="{BB962C8B-B14F-4D97-AF65-F5344CB8AC3E}">
        <p14:creationId xmlns:p14="http://schemas.microsoft.com/office/powerpoint/2010/main" val="238617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re 6"/>
          <p:cNvSpPr>
            <a:spLocks noGrp="1"/>
          </p:cNvSpPr>
          <p:nvPr>
            <p:ph type="title"/>
          </p:nvPr>
        </p:nvSpPr>
        <p:spPr bwMode="auto">
          <a:xfrm>
            <a:off x="446856" y="41682"/>
            <a:ext cx="8229600" cy="64807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2800" b="0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Exemples de cartographies</a:t>
            </a:r>
          </a:p>
        </p:txBody>
      </p:sp>
      <p:sp>
        <p:nvSpPr>
          <p:cNvPr id="32771" name="ZoneTexte 14"/>
          <p:cNvSpPr txBox="1">
            <a:spLocks noChangeArrowheads="1"/>
          </p:cNvSpPr>
          <p:nvPr/>
        </p:nvSpPr>
        <p:spPr bwMode="auto">
          <a:xfrm>
            <a:off x="104562" y="4051992"/>
            <a:ext cx="86012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9pPr>
          </a:lstStyle>
          <a:p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grains Ni, pas </a:t>
            </a:r>
            <a:r>
              <a:rPr lang="fr-FR" altLang="fr-FR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nm</a:t>
            </a: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fr-FR" altLang="fr-FR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lang="fr-FR" altLang="fr-FR" sz="20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altLang="fr-FR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fr-FR" altLang="fr-FR" sz="20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fr-FR" altLang="fr-FR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SrAl</a:t>
            </a:r>
            <a:r>
              <a:rPr lang="fr-FR" altLang="fr-FR" sz="20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fr-FR" altLang="fr-FR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fr-FR" altLang="fr-FR" sz="2000" baseline="-25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fr-FR" altLang="fr-FR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pas10 nm</a:t>
            </a: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2" name="ZoneTexte 15"/>
          <p:cNvSpPr txBox="1">
            <a:spLocks noChangeArrowheads="1"/>
          </p:cNvSpPr>
          <p:nvPr/>
        </p:nvSpPr>
        <p:spPr bwMode="auto">
          <a:xfrm>
            <a:off x="2913525" y="6109649"/>
            <a:ext cx="9383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9pPr>
          </a:lstStyle>
          <a:p>
            <a:pPr eaLnBrk="1" hangingPunct="1"/>
            <a:r>
              <a:rPr lang="fr-FR" altLang="fr-FR" sz="1000" dirty="0" smtClean="0"/>
              <a:t>LEM3 / Metz</a:t>
            </a:r>
            <a:endParaRPr lang="fr-FR" altLang="fr-FR" sz="1000" dirty="0"/>
          </a:p>
        </p:txBody>
      </p:sp>
      <p:pic>
        <p:nvPicPr>
          <p:cNvPr id="32773" name="Image 37" descr="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2" y="4452102"/>
            <a:ext cx="2531829" cy="1838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Image 41" descr="céramique2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828" y="4452102"/>
            <a:ext cx="2375817" cy="1838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Image 35" descr="céramique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452102"/>
            <a:ext cx="2375817" cy="1838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1028618" y="920768"/>
            <a:ext cx="8046819" cy="2928214"/>
            <a:chOff x="1524000" y="1263283"/>
            <a:chExt cx="12300242" cy="4358069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919" r="42050" b="11171"/>
            <a:stretch>
              <a:fillRect/>
            </a:stretch>
          </p:blipFill>
          <p:spPr bwMode="auto">
            <a:xfrm>
              <a:off x="11028385" y="3979569"/>
              <a:ext cx="1901011" cy="1641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テキスト ボックス 16"/>
            <p:cNvSpPr txBox="1">
              <a:spLocks noChangeArrowheads="1"/>
            </p:cNvSpPr>
            <p:nvPr/>
          </p:nvSpPr>
          <p:spPr bwMode="auto">
            <a:xfrm>
              <a:off x="10704488" y="1263283"/>
              <a:ext cx="3119754" cy="1969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073150" indent="-10731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pitchFamily="20" charset="-128"/>
                </a:defRPr>
              </a:lvl9pPr>
            </a:lstStyle>
            <a:p>
              <a:r>
                <a:rPr kumimoji="1" lang="en-US" altLang="ja-JP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Acier</a:t>
              </a:r>
              <a:r>
                <a:rPr kumimoji="1" lang="en-US" altLang="ja-JP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et </a:t>
              </a:r>
              <a:r>
                <a:rPr kumimoji="1" lang="en-US" altLang="ja-JP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pttés</a:t>
              </a:r>
              <a:r>
                <a:rPr kumimoji="1" lang="en-US" altLang="ja-JP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1" lang="en-US" altLang="ja-JP" sz="2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CrC</a:t>
              </a:r>
              <a:endParaRPr kumimoji="1" lang="en-US" altLang="ja-JP" sz="20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kumimoji="1" lang="en-US" altLang="ja-JP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HT : 25 </a:t>
              </a:r>
              <a:r>
                <a:rPr kumimoji="1"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kV</a:t>
              </a:r>
            </a:p>
            <a:p>
              <a:r>
                <a:rPr lang="en-US" altLang="ja-JP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Pas : 10 </a:t>
              </a:r>
              <a:r>
                <a:rPr lang="en-US" altLang="ja-JP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nm</a:t>
              </a:r>
            </a:p>
            <a:p>
              <a:r>
                <a:rPr kumimoji="1" lang="en-US" altLang="ja-JP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Mag : 20 </a:t>
              </a:r>
              <a:r>
                <a:rPr kumimoji="1" lang="en-US" altLang="ja-JP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kx</a:t>
              </a:r>
              <a:endParaRPr kumimoji="1" lang="ja-JP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1" name="Group 4"/>
            <p:cNvGrpSpPr>
              <a:grpSpLocks/>
            </p:cNvGrpSpPr>
            <p:nvPr/>
          </p:nvGrpSpPr>
          <p:grpSpPr bwMode="auto">
            <a:xfrm>
              <a:off x="1524000" y="1301352"/>
              <a:ext cx="9127319" cy="4320000"/>
              <a:chOff x="1524000" y="1301352"/>
              <a:chExt cx="9127319" cy="4320000"/>
            </a:xfrm>
          </p:grpSpPr>
          <p:grpSp>
            <p:nvGrpSpPr>
              <p:cNvPr id="12" name="Group 21"/>
              <p:cNvGrpSpPr>
                <a:grpSpLocks/>
              </p:cNvGrpSpPr>
              <p:nvPr/>
            </p:nvGrpSpPr>
            <p:grpSpPr bwMode="auto">
              <a:xfrm>
                <a:off x="5932647" y="1301352"/>
                <a:ext cx="4718672" cy="4320000"/>
                <a:chOff x="2429522" y="1516508"/>
                <a:chExt cx="3932227" cy="3600000"/>
              </a:xfrm>
            </p:grpSpPr>
            <p:pic>
              <p:nvPicPr>
                <p:cNvPr id="19" name="Picture 4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929"/>
                <a:stretch>
                  <a:fillRect/>
                </a:stretch>
              </p:blipFill>
              <p:spPr bwMode="auto">
                <a:xfrm>
                  <a:off x="2429522" y="1516508"/>
                  <a:ext cx="3932227" cy="3600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0" name="右矢印 5"/>
                <p:cNvSpPr/>
                <p:nvPr/>
              </p:nvSpPr>
              <p:spPr>
                <a:xfrm rot="18119039">
                  <a:off x="3218803" y="3538499"/>
                  <a:ext cx="287590" cy="215089"/>
                </a:xfrm>
                <a:prstGeom prst="rightArrow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kumimoji="1" lang="ja-JP" altLang="en-US" sz="3120"/>
                </a:p>
              </p:txBody>
            </p:sp>
            <p:sp>
              <p:nvSpPr>
                <p:cNvPr id="21" name="右矢印 7"/>
                <p:cNvSpPr/>
                <p:nvPr/>
              </p:nvSpPr>
              <p:spPr>
                <a:xfrm rot="17074442">
                  <a:off x="5062213" y="2819114"/>
                  <a:ext cx="215331" cy="69948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kumimoji="1" lang="ja-JP" altLang="en-US" sz="3120"/>
                </a:p>
              </p:txBody>
            </p:sp>
            <p:sp>
              <p:nvSpPr>
                <p:cNvPr id="22" name="右矢印 8"/>
                <p:cNvSpPr/>
                <p:nvPr/>
              </p:nvSpPr>
              <p:spPr>
                <a:xfrm rot="17074442">
                  <a:off x="4413598" y="2674445"/>
                  <a:ext cx="216776" cy="71696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kumimoji="1" lang="ja-JP" altLang="en-US" sz="3120"/>
                </a:p>
              </p:txBody>
            </p:sp>
            <p:sp>
              <p:nvSpPr>
                <p:cNvPr id="23" name="右矢印 9"/>
                <p:cNvSpPr/>
                <p:nvPr/>
              </p:nvSpPr>
              <p:spPr>
                <a:xfrm rot="17074442">
                  <a:off x="4101303" y="2682393"/>
                  <a:ext cx="215331" cy="71697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kumimoji="1" lang="ja-JP" altLang="en-US" sz="3120"/>
                </a:p>
              </p:txBody>
            </p:sp>
            <p:sp>
              <p:nvSpPr>
                <p:cNvPr id="24" name="右矢印 10"/>
                <p:cNvSpPr/>
                <p:nvPr/>
              </p:nvSpPr>
              <p:spPr>
                <a:xfrm rot="5947018">
                  <a:off x="3069570" y="2056632"/>
                  <a:ext cx="215331" cy="71697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kumimoji="1" lang="ja-JP" altLang="en-US" sz="3120"/>
                </a:p>
              </p:txBody>
            </p:sp>
            <p:sp>
              <p:nvSpPr>
                <p:cNvPr id="25" name="右矢印 11"/>
                <p:cNvSpPr/>
                <p:nvPr/>
              </p:nvSpPr>
              <p:spPr>
                <a:xfrm rot="17074442">
                  <a:off x="3909098" y="2603060"/>
                  <a:ext cx="216776" cy="69948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kumimoji="1" lang="ja-JP" altLang="en-US" sz="3120"/>
                </a:p>
              </p:txBody>
            </p:sp>
            <p:sp>
              <p:nvSpPr>
                <p:cNvPr id="26" name="右矢印 13"/>
                <p:cNvSpPr/>
                <p:nvPr/>
              </p:nvSpPr>
              <p:spPr>
                <a:xfrm rot="1696364">
                  <a:off x="5566834" y="3937246"/>
                  <a:ext cx="216839" cy="70813"/>
                </a:xfrm>
                <a:prstGeom prst="rightArrow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kumimoji="1" lang="ja-JP" altLang="en-US" sz="3120"/>
                </a:p>
              </p:txBody>
            </p:sp>
          </p:grpSp>
          <p:grpSp>
            <p:nvGrpSpPr>
              <p:cNvPr id="13" name="Group 2"/>
              <p:cNvGrpSpPr>
                <a:grpSpLocks/>
              </p:cNvGrpSpPr>
              <p:nvPr/>
            </p:nvGrpSpPr>
            <p:grpSpPr bwMode="auto">
              <a:xfrm>
                <a:off x="1524000" y="1301352"/>
                <a:ext cx="4408645" cy="4319999"/>
                <a:chOff x="2348698" y="1301352"/>
                <a:chExt cx="3583949" cy="3511885"/>
              </a:xfrm>
            </p:grpSpPr>
            <p:pic>
              <p:nvPicPr>
                <p:cNvPr id="14" name="Picture 6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648"/>
                <a:stretch>
                  <a:fillRect/>
                </a:stretch>
              </p:blipFill>
              <p:spPr bwMode="auto">
                <a:xfrm>
                  <a:off x="2348698" y="1301352"/>
                  <a:ext cx="3460782" cy="35118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5" name="Group 27"/>
                <p:cNvGrpSpPr>
                  <a:grpSpLocks/>
                </p:cNvGrpSpPr>
                <p:nvPr/>
              </p:nvGrpSpPr>
              <p:grpSpPr bwMode="auto">
                <a:xfrm>
                  <a:off x="2821901" y="1349693"/>
                  <a:ext cx="3110746" cy="3434269"/>
                  <a:chOff x="827584" y="1556792"/>
                  <a:chExt cx="2592288" cy="2861891"/>
                </a:xfrm>
              </p:grpSpPr>
              <p:sp>
                <p:nvSpPr>
                  <p:cNvPr id="16" name="Rectangle 15"/>
                  <p:cNvSpPr/>
                  <p:nvPr/>
                </p:nvSpPr>
                <p:spPr>
                  <a:xfrm>
                    <a:off x="827027" y="2205018"/>
                    <a:ext cx="1801143" cy="1439173"/>
                  </a:xfrm>
                  <a:prstGeom prst="rect">
                    <a:avLst/>
                  </a:prstGeom>
                  <a:noFill/>
                  <a:ln w="28575">
                    <a:solidFill>
                      <a:srgbClr val="FF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 sz="3120"/>
                  </a:p>
                </p:txBody>
              </p:sp>
              <p:cxnSp>
                <p:nvCxnSpPr>
                  <p:cNvPr id="17" name="Straight Connector 24"/>
                  <p:cNvCxnSpPr/>
                  <p:nvPr/>
                </p:nvCxnSpPr>
                <p:spPr>
                  <a:xfrm flipV="1">
                    <a:off x="827027" y="1556509"/>
                    <a:ext cx="2592964" cy="648509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Connector 26"/>
                  <p:cNvCxnSpPr/>
                  <p:nvPr/>
                </p:nvCxnSpPr>
                <p:spPr>
                  <a:xfrm>
                    <a:off x="827027" y="3644192"/>
                    <a:ext cx="2592964" cy="774216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27" name="ZoneTexte 26"/>
          <p:cNvSpPr txBox="1"/>
          <p:nvPr/>
        </p:nvSpPr>
        <p:spPr>
          <a:xfrm>
            <a:off x="21162" y="2142361"/>
            <a:ext cx="1032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Off-axis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2856135" y="5085184"/>
            <a:ext cx="995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On-axis</a:t>
            </a:r>
          </a:p>
        </p:txBody>
      </p:sp>
      <p:sp>
        <p:nvSpPr>
          <p:cNvPr id="29" name="ZoneTexte 8"/>
          <p:cNvSpPr txBox="1">
            <a:spLocks noChangeArrowheads="1"/>
          </p:cNvSpPr>
          <p:nvPr/>
        </p:nvSpPr>
        <p:spPr bwMode="auto">
          <a:xfrm>
            <a:off x="4561656" y="714060"/>
            <a:ext cx="24082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20" charset="-128"/>
              </a:defRPr>
            </a:lvl9pPr>
          </a:lstStyle>
          <a:p>
            <a:pPr eaLnBrk="1" hangingPunct="1"/>
            <a:r>
              <a:rPr lang="en-GB" altLang="fr-FR" sz="1000" dirty="0"/>
              <a:t>S. Suzuki , JOM, 65 (2013) 1254</a:t>
            </a:r>
          </a:p>
        </p:txBody>
      </p:sp>
    </p:spTree>
    <p:extLst>
      <p:ext uri="{BB962C8B-B14F-4D97-AF65-F5344CB8AC3E}">
        <p14:creationId xmlns:p14="http://schemas.microsoft.com/office/powerpoint/2010/main" val="341664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71976" y="142852"/>
            <a:ext cx="4572032" cy="577849"/>
          </a:xfrm>
          <a:noFill/>
          <a:ln/>
        </p:spPr>
        <p:txBody>
          <a:bodyPr anchor="t"/>
          <a:lstStyle/>
          <a:p>
            <a:r>
              <a:rPr lang="fr-FR" sz="3200" dirty="0" smtClean="0">
                <a:solidFill>
                  <a:schemeClr val="accent1"/>
                </a:solidFill>
                <a:latin typeface="Times New Roman" pitchFamily="18" charset="0"/>
              </a:rPr>
              <a:t>EBSD HAR</a:t>
            </a:r>
            <a:endParaRPr lang="fr-FR" sz="3200" b="1" dirty="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544" y="928670"/>
            <a:ext cx="4606894" cy="2500330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fr-FR" sz="2000" b="1" dirty="0" err="1" smtClean="0">
                <a:latin typeface="Times New Roman" pitchFamily="18" charset="0"/>
                <a:cs typeface="Times New Roman" pitchFamily="18" charset="0"/>
              </a:rPr>
              <a:t>CrossCourt</a:t>
            </a:r>
            <a:r>
              <a:rPr lang="fr-FR" sz="2000" b="1" dirty="0" smtClean="0">
                <a:latin typeface="Times New Roman" pitchFamily="18" charset="0"/>
                <a:cs typeface="Times New Roman" pitchFamily="18" charset="0"/>
              </a:rPr>
              <a:t> 3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None/>
            </a:pP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En analysant de très près, par une méthode corrélative, des clichés EBSD acquis à haute résolution en MEB, il est possible de remonter aux contraintes élastiques résiduelles et d'obtenir également des cartographies de désorientation de haute résolution.</a:t>
            </a:r>
          </a:p>
        </p:txBody>
      </p:sp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3"/>
          <a:srcRect l="7273" t="5624" r="9545" b="4375"/>
          <a:stretch>
            <a:fillRect/>
          </a:stretch>
        </p:blipFill>
        <p:spPr bwMode="auto">
          <a:xfrm>
            <a:off x="4499992" y="34482"/>
            <a:ext cx="4069116" cy="3201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4"/>
          <a:srcRect l="48431"/>
          <a:stretch>
            <a:fillRect/>
          </a:stretch>
        </p:blipFill>
        <p:spPr bwMode="auto">
          <a:xfrm>
            <a:off x="71406" y="3356992"/>
            <a:ext cx="2286016" cy="2289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/>
          <p:nvPr/>
        </p:nvSpPr>
        <p:spPr>
          <a:xfrm>
            <a:off x="3571868" y="4355414"/>
            <a:ext cx="371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Cartographie de la distribution des contraintes résiduelle autour d'un précipité (carbure – noir) dans un alliage à base de nickel.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5957" name="Picture 5"/>
          <p:cNvPicPr>
            <a:picLocks noChangeAspect="1" noChangeArrowheads="1"/>
          </p:cNvPicPr>
          <p:nvPr/>
        </p:nvPicPr>
        <p:blipFill>
          <a:blip r:embed="rId5"/>
          <a:srcRect t="2149" r="8088" b="3980"/>
          <a:stretch>
            <a:fillRect/>
          </a:stretch>
        </p:blipFill>
        <p:spPr bwMode="auto">
          <a:xfrm>
            <a:off x="7195330" y="2348880"/>
            <a:ext cx="1911770" cy="334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>
            <a:off x="2357422" y="3429000"/>
            <a:ext cx="3571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Cartographie de désorientation à haute résolution (&lt; </a:t>
            </a:r>
            <a:r>
              <a:rPr lang="fr-FR" baseline="30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fr-FR" baseline="-25000" dirty="0" smtClean="0"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º) sur titane 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04376" y="6042774"/>
            <a:ext cx="53037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Wilkinson, </a:t>
            </a:r>
            <a:r>
              <a:rPr lang="en-GB" alt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Meaden</a:t>
            </a:r>
            <a:r>
              <a:rPr lang="en-GB" alt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GB" alt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Dingley</a:t>
            </a:r>
            <a:r>
              <a:rPr lang="en-GB" alt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altLang="fr-FR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2006</a:t>
            </a:r>
            <a:r>
              <a:rPr lang="en-GB" altLang="fr-F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Mater </a:t>
            </a:r>
            <a:r>
              <a:rPr lang="en-GB" altLang="fr-FR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Sci</a:t>
            </a:r>
            <a:r>
              <a:rPr lang="en-GB" alt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Tech., 22 1271-1278</a:t>
            </a:r>
            <a:r>
              <a:rPr lang="en-GB" altLang="fr-F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1746" y="5709506"/>
            <a:ext cx="9131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 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Caméra 2k x 2k recommandée, montage pour déterminer le PC et logiciel spécifique</a:t>
            </a:r>
            <a:endParaRPr 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38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41"/>
          <p:cNvGrpSpPr/>
          <p:nvPr/>
        </p:nvGrpSpPr>
        <p:grpSpPr>
          <a:xfrm>
            <a:off x="214282" y="332248"/>
            <a:ext cx="1500198" cy="1474499"/>
            <a:chOff x="214282" y="785794"/>
            <a:chExt cx="1500198" cy="1474499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4282" y="785794"/>
              <a:ext cx="1500198" cy="1474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aphicFrame>
          <p:nvGraphicFramePr>
            <p:cNvPr id="9" name="Object 2"/>
            <p:cNvGraphicFramePr>
              <a:graphicFrameLocks noChangeAspect="1"/>
            </p:cNvGraphicFramePr>
            <p:nvPr/>
          </p:nvGraphicFramePr>
          <p:xfrm>
            <a:off x="285719" y="2054048"/>
            <a:ext cx="639212" cy="1224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2" name="Bitmap Image" r:id="rId6" imgW="1324160" imgH="323981" progId="PBrush">
                    <p:embed/>
                  </p:oleObj>
                </mc:Choice>
                <mc:Fallback>
                  <p:oleObj name="Bitmap Image" r:id="rId6" imgW="1324160" imgH="323981" progId="PBrus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11111" r="816" b="11111"/>
                        <a:stretch>
                          <a:fillRect/>
                        </a:stretch>
                      </p:blipFill>
                      <p:spPr bwMode="auto">
                        <a:xfrm>
                          <a:off x="285719" y="2054048"/>
                          <a:ext cx="639212" cy="1224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0" name="Picture 7" descr="IQ deformed material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00231" y="403686"/>
            <a:ext cx="1358052" cy="1428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Kernel deformed material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28992" y="403686"/>
            <a:ext cx="1428759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58016" y="2760042"/>
            <a:ext cx="2000264" cy="2687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11"/>
          <a:srcRect r="8376"/>
          <a:stretch>
            <a:fillRect/>
          </a:stretch>
        </p:blipFill>
        <p:spPr bwMode="auto">
          <a:xfrm>
            <a:off x="4277596" y="2728006"/>
            <a:ext cx="2500330" cy="2974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7215206" y="5546343"/>
            <a:ext cx="228600" cy="228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latin typeface="Calibri" pitchFamily="34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4286248" y="5787515"/>
            <a:ext cx="228600" cy="228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latin typeface="Calibri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4286248" y="6092315"/>
            <a:ext cx="228600" cy="2286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latin typeface="Calibri" pitchFamily="34" charset="0"/>
            </a:endParaRPr>
          </a:p>
        </p:txBody>
      </p:sp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6295193" y="5807009"/>
            <a:ext cx="2286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latin typeface="Calibri" pitchFamily="34" charset="0"/>
            </a:endParaRPr>
          </a:p>
        </p:txBody>
      </p:sp>
      <p:sp>
        <p:nvSpPr>
          <p:cNvPr id="18" name="Rectangle 13"/>
          <p:cNvSpPr>
            <a:spLocks noChangeArrowheads="1"/>
          </p:cNvSpPr>
          <p:nvPr/>
        </p:nvSpPr>
        <p:spPr bwMode="auto">
          <a:xfrm>
            <a:off x="6295193" y="6103142"/>
            <a:ext cx="228600" cy="2286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GB">
              <a:latin typeface="Calibri" pitchFamily="34" charset="0"/>
            </a:endParaRP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7532706" y="5474686"/>
            <a:ext cx="9620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Titanium</a:t>
            </a: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4603748" y="5701790"/>
            <a:ext cx="9239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Alumina</a:t>
            </a:r>
          </a:p>
        </p:txBody>
      </p:sp>
      <p:sp>
        <p:nvSpPr>
          <p:cNvPr id="21" name="Text Box 16"/>
          <p:cNvSpPr txBox="1">
            <a:spLocks noChangeArrowheads="1"/>
          </p:cNvSpPr>
          <p:nvPr/>
        </p:nvSpPr>
        <p:spPr bwMode="auto">
          <a:xfrm>
            <a:off x="4603748" y="6006589"/>
            <a:ext cx="132557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Erbium Oxide</a:t>
            </a: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6612693" y="5721283"/>
            <a:ext cx="24876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itchFamily="34" charset="0"/>
              </a:rPr>
              <a:t>Monoclinic Zirconium Oxide</a:t>
            </a: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6612693" y="6036467"/>
            <a:ext cx="24876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>
                <a:latin typeface="Calibri" pitchFamily="34" charset="0"/>
              </a:rPr>
              <a:t>Tetragonal Zirconium Oxide</a:t>
            </a:r>
          </a:p>
        </p:txBody>
      </p:sp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12">
            <a:lum bright="20000" contrast="10000"/>
          </a:blip>
          <a:srcRect l="938" t="1208" r="4942" b="54112"/>
          <a:stretch>
            <a:fillRect/>
          </a:stretch>
        </p:blipFill>
        <p:spPr bwMode="auto">
          <a:xfrm>
            <a:off x="5137177" y="332248"/>
            <a:ext cx="3792541" cy="1234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11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15272" y="1260942"/>
            <a:ext cx="1110323" cy="785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85720" y="2189636"/>
            <a:ext cx="2545173" cy="1743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3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143240" y="2189636"/>
            <a:ext cx="802393" cy="17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714480" y="4261338"/>
            <a:ext cx="896961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786050" y="4261338"/>
            <a:ext cx="896961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0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42910" y="4261338"/>
            <a:ext cx="892753" cy="1776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Ellipse 30"/>
          <p:cNvSpPr/>
          <p:nvPr/>
        </p:nvSpPr>
        <p:spPr>
          <a:xfrm>
            <a:off x="642910" y="5047156"/>
            <a:ext cx="354343" cy="536182"/>
          </a:xfrm>
          <a:prstGeom prst="ellipse">
            <a:avLst/>
          </a:prstGeom>
          <a:noFill/>
          <a:ln w="50800">
            <a:solidFill>
              <a:srgbClr val="03B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2" name="Ellipse 31"/>
          <p:cNvSpPr/>
          <p:nvPr/>
        </p:nvSpPr>
        <p:spPr>
          <a:xfrm>
            <a:off x="2357422" y="4189900"/>
            <a:ext cx="287980" cy="451521"/>
          </a:xfrm>
          <a:prstGeom prst="ellipse">
            <a:avLst/>
          </a:prstGeom>
          <a:noFill/>
          <a:ln w="508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3" name="Ellipse 32"/>
          <p:cNvSpPr/>
          <p:nvPr/>
        </p:nvSpPr>
        <p:spPr>
          <a:xfrm>
            <a:off x="3428992" y="4189900"/>
            <a:ext cx="287980" cy="451521"/>
          </a:xfrm>
          <a:prstGeom prst="ellipse">
            <a:avLst/>
          </a:prstGeom>
          <a:noFill/>
          <a:ln w="508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4" name="Ellipse 33"/>
          <p:cNvSpPr/>
          <p:nvPr/>
        </p:nvSpPr>
        <p:spPr>
          <a:xfrm>
            <a:off x="1714480" y="5118594"/>
            <a:ext cx="354343" cy="536182"/>
          </a:xfrm>
          <a:prstGeom prst="ellipse">
            <a:avLst/>
          </a:prstGeom>
          <a:noFill/>
          <a:ln w="50800">
            <a:solidFill>
              <a:srgbClr val="03BF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5" name="ZoneTexte 34"/>
          <p:cNvSpPr txBox="1"/>
          <p:nvPr/>
        </p:nvSpPr>
        <p:spPr>
          <a:xfrm>
            <a:off x="214282" y="1832446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Dépôt PVD</a:t>
            </a:r>
            <a:endParaRPr lang="fr-FR" sz="1400" dirty="0"/>
          </a:p>
        </p:txBody>
      </p:sp>
      <p:sp>
        <p:nvSpPr>
          <p:cNvPr id="36" name="ZoneTexte 35"/>
          <p:cNvSpPr txBox="1"/>
          <p:nvPr/>
        </p:nvSpPr>
        <p:spPr>
          <a:xfrm>
            <a:off x="1857356" y="1832446"/>
            <a:ext cx="3079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Matériaux partiellement recristallisés</a:t>
            </a:r>
            <a:endParaRPr lang="fr-FR" sz="1400" dirty="0"/>
          </a:p>
        </p:txBody>
      </p:sp>
      <p:sp>
        <p:nvSpPr>
          <p:cNvPr id="37" name="ZoneTexte 36"/>
          <p:cNvSpPr txBox="1"/>
          <p:nvPr/>
        </p:nvSpPr>
        <p:spPr>
          <a:xfrm>
            <a:off x="5143504" y="1618132"/>
            <a:ext cx="922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Coquilles</a:t>
            </a:r>
            <a:endParaRPr lang="fr-FR" sz="1400" dirty="0"/>
          </a:p>
        </p:txBody>
      </p:sp>
      <p:sp>
        <p:nvSpPr>
          <p:cNvPr id="38" name="ZoneTexte 37"/>
          <p:cNvSpPr txBox="1"/>
          <p:nvPr/>
        </p:nvSpPr>
        <p:spPr>
          <a:xfrm>
            <a:off x="285720" y="3904148"/>
            <a:ext cx="1875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Roches et météorites</a:t>
            </a:r>
            <a:endParaRPr lang="fr-FR" sz="1400" dirty="0"/>
          </a:p>
        </p:txBody>
      </p:sp>
      <p:sp>
        <p:nvSpPr>
          <p:cNvPr id="39" name="ZoneTexte 38"/>
          <p:cNvSpPr txBox="1"/>
          <p:nvPr/>
        </p:nvSpPr>
        <p:spPr>
          <a:xfrm>
            <a:off x="3143240" y="3904148"/>
            <a:ext cx="702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Verres</a:t>
            </a:r>
            <a:endParaRPr lang="fr-FR" sz="1400" dirty="0"/>
          </a:p>
        </p:txBody>
      </p:sp>
      <p:sp>
        <p:nvSpPr>
          <p:cNvPr id="40" name="ZoneTexte 39"/>
          <p:cNvSpPr txBox="1"/>
          <p:nvPr/>
        </p:nvSpPr>
        <p:spPr>
          <a:xfrm>
            <a:off x="623736" y="6073551"/>
            <a:ext cx="1241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Essais in-situ</a:t>
            </a:r>
            <a:endParaRPr lang="fr-FR" sz="1400" dirty="0"/>
          </a:p>
        </p:txBody>
      </p:sp>
      <p:sp>
        <p:nvSpPr>
          <p:cNvPr id="41" name="ZoneTexte 40"/>
          <p:cNvSpPr txBox="1"/>
          <p:nvPr/>
        </p:nvSpPr>
        <p:spPr>
          <a:xfrm>
            <a:off x="6597307" y="2459124"/>
            <a:ext cx="1975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Matériaux multiphasés</a:t>
            </a:r>
            <a:endParaRPr lang="fr-FR" sz="1400" dirty="0"/>
          </a:p>
        </p:txBody>
      </p:sp>
      <p:pic>
        <p:nvPicPr>
          <p:cNvPr id="43" name="Picture 4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467244" y="2330349"/>
            <a:ext cx="1219658" cy="1214446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4" name="Picture 6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715140" y="1663760"/>
            <a:ext cx="771540" cy="760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ZoneTexte 44"/>
          <p:cNvSpPr txBox="1"/>
          <p:nvPr/>
        </p:nvSpPr>
        <p:spPr>
          <a:xfrm>
            <a:off x="7445225" y="2046760"/>
            <a:ext cx="1627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Semi-conducteurs</a:t>
            </a:r>
            <a:endParaRPr lang="fr-FR" sz="1400" dirty="0"/>
          </a:p>
        </p:txBody>
      </p:sp>
      <p:pic>
        <p:nvPicPr>
          <p:cNvPr id="42" name="Slice 3D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21"/>
          <a:srcRect t="5714"/>
          <a:stretch>
            <a:fillRect/>
          </a:stretch>
        </p:blipFill>
        <p:spPr bwMode="auto">
          <a:xfrm>
            <a:off x="4272816" y="2237025"/>
            <a:ext cx="1528467" cy="1401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Rectangle 46"/>
          <p:cNvSpPr/>
          <p:nvPr/>
        </p:nvSpPr>
        <p:spPr>
          <a:xfrm>
            <a:off x="4205988" y="2143562"/>
            <a:ext cx="93945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fr-FR" sz="20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3D</a:t>
            </a:r>
            <a:endParaRPr lang="en-GB" sz="20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336904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7" t="14861" r="26694"/>
          <a:stretch>
            <a:fillRect/>
          </a:stretch>
        </p:blipFill>
        <p:spPr bwMode="auto">
          <a:xfrm>
            <a:off x="1727311" y="1845985"/>
            <a:ext cx="1535112" cy="219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384154" y="245195"/>
            <a:ext cx="4589462" cy="663526"/>
          </a:xfrm>
          <a:prstGeom prst="rect">
            <a:avLst/>
          </a:prstGeom>
          <a:noFill/>
          <a:ln/>
        </p:spPr>
        <p:txBody>
          <a:bodyPr>
            <a:normAutofit fontScale="975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200" dirty="0" smtClean="0">
                <a:solidFill>
                  <a:schemeClr val="accent1"/>
                </a:solidFill>
                <a:latin typeface="Times New Roman" pitchFamily="18" charset="0"/>
                <a:ea typeface="+mj-ea"/>
                <a:cs typeface="+mj-cs"/>
              </a:rPr>
              <a:t>Merci pour votre </a:t>
            </a:r>
            <a:r>
              <a:rPr lang="fr-FR" sz="3200" dirty="0" smtClean="0">
                <a:solidFill>
                  <a:schemeClr val="accent1"/>
                </a:solidFill>
                <a:latin typeface="Times New Roman" pitchFamily="18" charset="0"/>
                <a:ea typeface="+mj-ea"/>
                <a:cs typeface="+mj-cs"/>
              </a:rPr>
              <a:t>attention</a:t>
            </a:r>
          </a:p>
        </p:txBody>
      </p:sp>
      <p:pic>
        <p:nvPicPr>
          <p:cNvPr id="63493" name="Picture 6" descr="Microscopie électronique à balayage et Microanalys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6" r="15686"/>
          <a:stretch>
            <a:fillRect/>
          </a:stretch>
        </p:blipFill>
        <p:spPr bwMode="auto">
          <a:xfrm>
            <a:off x="6909122" y="3569915"/>
            <a:ext cx="191135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Rectangle 15"/>
          <p:cNvSpPr>
            <a:spLocks noChangeArrowheads="1"/>
          </p:cNvSpPr>
          <p:nvPr/>
        </p:nvSpPr>
        <p:spPr bwMode="auto">
          <a:xfrm>
            <a:off x="150343" y="5373216"/>
            <a:ext cx="427764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Publications et éditions du GN-MEBA</a:t>
            </a:r>
            <a:endParaRPr lang="fr-FR" altLang="fr-FR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Disponible </a:t>
            </a:r>
            <a:r>
              <a:rPr lang="fr-FR" altLang="fr-FR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direct chez </a:t>
            </a:r>
            <a:r>
              <a:rPr lang="fr-FR" altLang="fr-FR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EDPsciences</a:t>
            </a:r>
            <a:endParaRPr lang="fr-FR" altLang="fr-FR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Voir site du GN-MEBA</a:t>
            </a:r>
            <a:endParaRPr lang="fr-FR" altLang="fr-FR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11281" y="4303321"/>
            <a:ext cx="3612357" cy="784110"/>
          </a:xfrm>
          <a:prstGeom prst="rect">
            <a:avLst/>
          </a:prstGeom>
          <a:noFill/>
          <a:ln/>
        </p:spPr>
        <p:txBody>
          <a:bodyPr>
            <a:normAutofit fontScale="975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2400" dirty="0" smtClean="0">
                <a:latin typeface="Times New Roman" pitchFamily="18" charset="0"/>
                <a:ea typeface="+mj-ea"/>
                <a:cs typeface="+mj-cs"/>
              </a:rPr>
              <a:t>On y parle d'EBSD </a:t>
            </a:r>
            <a:r>
              <a:rPr lang="fr-FR" sz="2400" dirty="0" smtClean="0">
                <a:latin typeface="Times New Roman" pitchFamily="18" charset="0"/>
                <a:ea typeface="+mj-ea"/>
                <a:cs typeface="+mj-cs"/>
              </a:rPr>
              <a:t>!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2100" dirty="0" smtClean="0">
                <a:latin typeface="Times New Roman" pitchFamily="18" charset="0"/>
                <a:ea typeface="+mj-ea"/>
                <a:cs typeface="+mj-cs"/>
              </a:rPr>
              <a:t>en anglais ou en français</a:t>
            </a:r>
            <a:endParaRPr lang="fr-FR" sz="2100" dirty="0">
              <a:latin typeface="Times New Roman" pitchFamily="18" charset="0"/>
              <a:ea typeface="+mj-ea"/>
              <a:cs typeface="+mj-cs"/>
            </a:endParaRPr>
          </a:p>
        </p:txBody>
      </p:sp>
      <p:pic>
        <p:nvPicPr>
          <p:cNvPr id="6349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4235" r="21538"/>
          <a:stretch>
            <a:fillRect/>
          </a:stretch>
        </p:blipFill>
        <p:spPr bwMode="auto">
          <a:xfrm>
            <a:off x="432593" y="1115701"/>
            <a:ext cx="1901825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7" name="Picture 11" descr="EBSD 20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437" y="3569915"/>
            <a:ext cx="1855787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764929" y="1263114"/>
            <a:ext cx="5055543" cy="2021016"/>
          </a:xfrm>
          <a:prstGeom prst="rect">
            <a:avLst/>
          </a:prstGeom>
          <a:noFill/>
          <a:ln/>
        </p:spPr>
        <p:txBody>
          <a:bodyPr>
            <a:normAutofit fontScale="97500"/>
          </a:bodyPr>
          <a:lstStyle/>
          <a:p>
            <a:pPr>
              <a:defRPr/>
            </a:pPr>
            <a:r>
              <a:rPr lang="fr-FR" sz="2000" dirty="0" smtClean="0">
                <a:solidFill>
                  <a:schemeClr val="accent1"/>
                </a:solidFill>
                <a:latin typeface="Times New Roman" pitchFamily="18" charset="0"/>
                <a:ea typeface="+mj-ea"/>
                <a:cs typeface="+mj-cs"/>
              </a:rPr>
              <a:t>Merci à </a:t>
            </a:r>
            <a:r>
              <a:rPr lang="fr-FR" sz="2000" dirty="0" smtClean="0">
                <a:solidFill>
                  <a:schemeClr val="accent1"/>
                </a:solidFill>
                <a:latin typeface="Times New Roman" pitchFamily="18" charset="0"/>
                <a:ea typeface="+mj-ea"/>
                <a:cs typeface="+mj-cs"/>
              </a:rPr>
              <a:t>B. </a:t>
            </a:r>
            <a:r>
              <a:rPr lang="fr-FR" sz="2000" dirty="0" err="1" smtClean="0">
                <a:solidFill>
                  <a:schemeClr val="accent1"/>
                </a:solidFill>
                <a:latin typeface="Times New Roman" pitchFamily="18" charset="0"/>
                <a:ea typeface="+mj-ea"/>
                <a:cs typeface="+mj-cs"/>
              </a:rPr>
              <a:t>Guéraud</a:t>
            </a:r>
            <a:r>
              <a:rPr lang="fr-FR" sz="2000" dirty="0" smtClean="0">
                <a:solidFill>
                  <a:schemeClr val="accent1"/>
                </a:solidFill>
                <a:latin typeface="Times New Roman" pitchFamily="18" charset="0"/>
                <a:ea typeface="+mj-ea"/>
                <a:cs typeface="+mj-cs"/>
              </a:rPr>
              <a:t>, D. Boivin, </a:t>
            </a:r>
            <a:r>
              <a:rPr lang="fr-FR" sz="2000" dirty="0">
                <a:solidFill>
                  <a:schemeClr val="accent1"/>
                </a:solidFill>
                <a:latin typeface="Times New Roman" pitchFamily="18" charset="0"/>
              </a:rPr>
              <a:t>E. Bouzy, </a:t>
            </a:r>
            <a:r>
              <a:rPr lang="fr-FR" sz="2000" dirty="0" smtClean="0">
                <a:solidFill>
                  <a:schemeClr val="accent1"/>
                </a:solidFill>
                <a:latin typeface="Times New Roman" pitchFamily="18" charset="0"/>
                <a:ea typeface="+mj-ea"/>
                <a:cs typeface="+mj-cs"/>
              </a:rPr>
              <a:t>R. de </a:t>
            </a:r>
            <a:r>
              <a:rPr lang="fr-FR" sz="2000" dirty="0" err="1">
                <a:solidFill>
                  <a:schemeClr val="accent1"/>
                </a:solidFill>
                <a:latin typeface="Times New Roman" pitchFamily="18" charset="0"/>
                <a:ea typeface="+mj-ea"/>
                <a:cs typeface="+mj-cs"/>
              </a:rPr>
              <a:t>K</a:t>
            </a:r>
            <a:r>
              <a:rPr lang="fr-FR" sz="2000" dirty="0" err="1" smtClean="0">
                <a:solidFill>
                  <a:schemeClr val="accent1"/>
                </a:solidFill>
                <a:latin typeface="Times New Roman" pitchFamily="18" charset="0"/>
                <a:ea typeface="+mj-ea"/>
                <a:cs typeface="+mj-cs"/>
              </a:rPr>
              <a:t>loé</a:t>
            </a:r>
            <a:r>
              <a:rPr lang="fr-FR" sz="2000" dirty="0" smtClean="0">
                <a:solidFill>
                  <a:schemeClr val="accent1"/>
                </a:solidFill>
                <a:latin typeface="Times New Roman" pitchFamily="18" charset="0"/>
                <a:ea typeface="+mj-ea"/>
                <a:cs typeface="+mj-cs"/>
              </a:rPr>
              <a:t>, M. Novell, </a:t>
            </a:r>
            <a:r>
              <a:rPr lang="fr-FR" sz="2000" dirty="0">
                <a:solidFill>
                  <a:schemeClr val="accent1"/>
                </a:solidFill>
                <a:latin typeface="Times New Roman" pitchFamily="18" charset="0"/>
                <a:ea typeface="+mj-ea"/>
                <a:cs typeface="+mj-cs"/>
              </a:rPr>
              <a:t>S. Suzuki, </a:t>
            </a:r>
            <a:r>
              <a:rPr lang="fr-FR" sz="2000" dirty="0" smtClean="0">
                <a:solidFill>
                  <a:schemeClr val="accent1"/>
                </a:solidFill>
                <a:latin typeface="Times New Roman" pitchFamily="18" charset="0"/>
                <a:ea typeface="+mj-ea"/>
                <a:cs typeface="+mj-cs"/>
              </a:rPr>
              <a:t>S. Wright, pour quelques unes des illustrations de ce cours.</a:t>
            </a:r>
          </a:p>
          <a:p>
            <a:pPr>
              <a:defRPr/>
            </a:pPr>
            <a:r>
              <a:rPr lang="fr-FR" sz="2000" dirty="0" smtClean="0">
                <a:solidFill>
                  <a:schemeClr val="accent1"/>
                </a:solidFill>
                <a:latin typeface="Times New Roman" pitchFamily="18" charset="0"/>
                <a:ea typeface="+mj-ea"/>
                <a:cs typeface="+mj-cs"/>
              </a:rPr>
              <a:t>Merci à</a:t>
            </a:r>
            <a:r>
              <a:rPr lang="fr-FR" sz="2000" dirty="0">
                <a:solidFill>
                  <a:schemeClr val="accent1"/>
                </a:solidFill>
                <a:latin typeface="Times New Roman" pitchFamily="18" charset="0"/>
                <a:ea typeface="+mj-ea"/>
                <a:cs typeface="+mj-cs"/>
              </a:rPr>
              <a:t> A.L. </a:t>
            </a:r>
            <a:r>
              <a:rPr lang="fr-FR" sz="2000" dirty="0" err="1">
                <a:solidFill>
                  <a:schemeClr val="accent1"/>
                </a:solidFill>
                <a:latin typeface="Times New Roman" pitchFamily="18" charset="0"/>
                <a:ea typeface="+mj-ea"/>
                <a:cs typeface="+mj-cs"/>
              </a:rPr>
              <a:t>Helbert</a:t>
            </a:r>
            <a:r>
              <a:rPr lang="fr-FR" sz="2000" dirty="0">
                <a:solidFill>
                  <a:schemeClr val="accent1"/>
                </a:solidFill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fr-FR" sz="2000" dirty="0" smtClean="0">
                <a:solidFill>
                  <a:schemeClr val="accent1"/>
                </a:solidFill>
                <a:latin typeface="Times New Roman" pitchFamily="18" charset="0"/>
                <a:ea typeface="+mj-ea"/>
                <a:cs typeface="+mj-cs"/>
              </a:rPr>
              <a:t>et T</a:t>
            </a:r>
            <a:r>
              <a:rPr lang="fr-FR" sz="2000" dirty="0" smtClean="0">
                <a:solidFill>
                  <a:schemeClr val="accent1"/>
                </a:solidFill>
                <a:latin typeface="Times New Roman" pitchFamily="18" charset="0"/>
                <a:ea typeface="+mj-ea"/>
                <a:cs typeface="+mj-cs"/>
              </a:rPr>
              <a:t>. Baudin qui partagent les expérimentations et publications du laboratoire.</a:t>
            </a:r>
            <a:endParaRPr lang="fr-FR" sz="2000" dirty="0">
              <a:solidFill>
                <a:schemeClr val="accent1"/>
              </a:solidFill>
              <a:latin typeface="Times New Roman" pitchFamily="18" charset="0"/>
              <a:ea typeface="+mj-ea"/>
              <a:cs typeface="+mj-cs"/>
            </a:endParaRPr>
          </a:p>
        </p:txBody>
      </p:sp>
      <p:sp>
        <p:nvSpPr>
          <p:cNvPr id="2" name="Flèche à angle droit 1"/>
          <p:cNvSpPr/>
          <p:nvPr/>
        </p:nvSpPr>
        <p:spPr>
          <a:xfrm flipH="1">
            <a:off x="624464" y="4197568"/>
            <a:ext cx="190928" cy="732552"/>
          </a:xfrm>
          <a:prstGeom prst="bent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lèche droite 2"/>
          <p:cNvSpPr/>
          <p:nvPr/>
        </p:nvSpPr>
        <p:spPr>
          <a:xfrm>
            <a:off x="3642308" y="4838242"/>
            <a:ext cx="720870" cy="10177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244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527030"/>
          </a:xfrm>
          <a:noFill/>
        </p:spPr>
        <p:txBody>
          <a:bodyPr anchor="t"/>
          <a:lstStyle/>
          <a:p>
            <a:r>
              <a:rPr lang="fr-FR" sz="3200" dirty="0">
                <a:solidFill>
                  <a:schemeClr val="accent1"/>
                </a:solidFill>
                <a:latin typeface="Times New Roman" pitchFamily="18" charset="0"/>
              </a:rPr>
              <a:t>Historique</a:t>
            </a:r>
            <a:endParaRPr lang="fr-FR" sz="3200" b="1" dirty="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215" y="617458"/>
            <a:ext cx="8983133" cy="3599124"/>
          </a:xfrm>
        </p:spPr>
        <p:txBody>
          <a:bodyPr/>
          <a:lstStyle/>
          <a:p>
            <a:r>
              <a:rPr lang="fr-FR" sz="2000" b="1" dirty="0" smtClean="0">
                <a:latin typeface="Times New Roman" pitchFamily="18" charset="0"/>
              </a:rPr>
              <a:t>1928</a:t>
            </a:r>
            <a:r>
              <a:rPr lang="fr-FR" sz="2000" dirty="0" smtClean="0">
                <a:latin typeface="Times New Roman" pitchFamily="18" charset="0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latin typeface="Times New Roman" pitchFamily="18" charset="0"/>
              </a:rPr>
              <a:t>Kikichi</a:t>
            </a:r>
            <a:r>
              <a:rPr lang="fr-FR" sz="2000" dirty="0" smtClean="0">
                <a:latin typeface="Times New Roman" pitchFamily="18" charset="0"/>
              </a:rPr>
              <a:t>…, …..</a:t>
            </a:r>
            <a:endParaRPr lang="fr-FR" sz="2000" dirty="0" smtClean="0">
              <a:latin typeface="Times New Roman" pitchFamily="18" charset="0"/>
            </a:endParaRPr>
          </a:p>
          <a:p>
            <a:r>
              <a:rPr lang="fr-FR" sz="2000" b="1" dirty="0" smtClean="0">
                <a:latin typeface="Times New Roman" pitchFamily="18" charset="0"/>
              </a:rPr>
              <a:t>1967-1973</a:t>
            </a:r>
            <a:r>
              <a:rPr lang="fr-FR" sz="2000" dirty="0" smtClean="0">
                <a:latin typeface="Times New Roman" pitchFamily="18" charset="0"/>
              </a:rPr>
              <a:t> </a:t>
            </a:r>
            <a:r>
              <a:rPr lang="fr-FR" sz="2000" dirty="0">
                <a:latin typeface="Times New Roman" pitchFamily="18" charset="0"/>
              </a:rPr>
              <a:t>Mise en évidence des lignes de pseudo Kikuchi (</a:t>
            </a:r>
            <a:r>
              <a:rPr lang="fr-FR" sz="1800" dirty="0" err="1" smtClean="0">
                <a:latin typeface="Times New Roman" pitchFamily="18" charset="0"/>
              </a:rPr>
              <a:t>Coates</a:t>
            </a:r>
            <a:r>
              <a:rPr lang="fr-FR" sz="1800" dirty="0" smtClean="0">
                <a:latin typeface="Times New Roman" pitchFamily="18" charset="0"/>
              </a:rPr>
              <a:t>) SACP (Joy)</a:t>
            </a:r>
            <a:r>
              <a:rPr lang="fr-FR" sz="2000" dirty="0" smtClean="0">
                <a:latin typeface="Times New Roman" pitchFamily="18" charset="0"/>
              </a:rPr>
              <a:t> </a:t>
            </a:r>
            <a:r>
              <a:rPr lang="fr-FR" sz="2000" dirty="0">
                <a:latin typeface="Times New Roman" pitchFamily="18" charset="0"/>
              </a:rPr>
              <a:t>et diffraction de Kossel (</a:t>
            </a:r>
            <a:r>
              <a:rPr lang="fr-FR" sz="1800" dirty="0" err="1" smtClean="0">
                <a:latin typeface="Times New Roman" pitchFamily="18" charset="0"/>
              </a:rPr>
              <a:t>Dingley</a:t>
            </a:r>
            <a:r>
              <a:rPr lang="fr-FR" sz="1800" dirty="0" smtClean="0">
                <a:latin typeface="Times New Roman" pitchFamily="18" charset="0"/>
              </a:rPr>
              <a:t>)</a:t>
            </a:r>
            <a:r>
              <a:rPr lang="fr-FR" sz="2000" dirty="0" smtClean="0">
                <a:latin typeface="Times New Roman" pitchFamily="18" charset="0"/>
              </a:rPr>
              <a:t> </a:t>
            </a:r>
            <a:r>
              <a:rPr lang="fr-FR" sz="2000" dirty="0">
                <a:latin typeface="Times New Roman" pitchFamily="18" charset="0"/>
              </a:rPr>
              <a:t>dans un MEB.</a:t>
            </a:r>
          </a:p>
          <a:p>
            <a:r>
              <a:rPr lang="fr-FR" sz="2000" b="1" dirty="0" smtClean="0">
                <a:latin typeface="Times New Roman" pitchFamily="18" charset="0"/>
              </a:rPr>
              <a:t>1973-1980</a:t>
            </a:r>
            <a:r>
              <a:rPr lang="fr-FR" sz="2000" dirty="0" smtClean="0">
                <a:latin typeface="Times New Roman" pitchFamily="18" charset="0"/>
              </a:rPr>
              <a:t> </a:t>
            </a:r>
            <a:r>
              <a:rPr lang="fr-FR" sz="2000" dirty="0">
                <a:latin typeface="Times New Roman" pitchFamily="18" charset="0"/>
              </a:rPr>
              <a:t>Diffraction des électrons dans MEB (</a:t>
            </a:r>
            <a:r>
              <a:rPr lang="fr-FR" sz="1800" dirty="0" err="1">
                <a:latin typeface="Times New Roman" pitchFamily="18" charset="0"/>
              </a:rPr>
              <a:t>Venables</a:t>
            </a:r>
            <a:r>
              <a:rPr lang="fr-FR" sz="1800" dirty="0">
                <a:latin typeface="Times New Roman" pitchFamily="18" charset="0"/>
              </a:rPr>
              <a:t>, </a:t>
            </a:r>
            <a:r>
              <a:rPr lang="fr-FR" sz="1800" dirty="0" err="1">
                <a:latin typeface="Times New Roman" pitchFamily="18" charset="0"/>
              </a:rPr>
              <a:t>Dingley</a:t>
            </a:r>
            <a:r>
              <a:rPr lang="fr-FR" sz="1800" dirty="0">
                <a:latin typeface="Times New Roman" pitchFamily="18" charset="0"/>
              </a:rPr>
              <a:t>, </a:t>
            </a:r>
            <a:r>
              <a:rPr lang="fr-FR" sz="1800" dirty="0" smtClean="0">
                <a:latin typeface="Times New Roman" pitchFamily="18" charset="0"/>
              </a:rPr>
              <a:t>Krieger-</a:t>
            </a:r>
            <a:r>
              <a:rPr lang="fr-FR" sz="1800" dirty="0" err="1" smtClean="0">
                <a:latin typeface="Times New Roman" pitchFamily="18" charset="0"/>
              </a:rPr>
              <a:t>Lassen</a:t>
            </a:r>
            <a:r>
              <a:rPr lang="fr-FR" sz="1800" dirty="0" smtClean="0">
                <a:latin typeface="Times New Roman" pitchFamily="18" charset="0"/>
              </a:rPr>
              <a:t>...</a:t>
            </a:r>
            <a:r>
              <a:rPr lang="fr-FR" sz="2000" dirty="0" smtClean="0">
                <a:latin typeface="Times New Roman" pitchFamily="18" charset="0"/>
              </a:rPr>
              <a:t>).</a:t>
            </a:r>
            <a:endParaRPr lang="fr-FR" sz="2000" dirty="0">
              <a:latin typeface="Times New Roman" pitchFamily="18" charset="0"/>
            </a:endParaRPr>
          </a:p>
          <a:p>
            <a:r>
              <a:rPr lang="fr-FR" sz="2000" b="1" dirty="0">
                <a:latin typeface="Times New Roman" pitchFamily="18" charset="0"/>
              </a:rPr>
              <a:t>1981</a:t>
            </a:r>
            <a:r>
              <a:rPr lang="fr-FR" sz="2000" dirty="0">
                <a:latin typeface="Times New Roman" pitchFamily="18" charset="0"/>
              </a:rPr>
              <a:t> </a:t>
            </a:r>
            <a:r>
              <a:rPr lang="fr-FR" sz="2000" dirty="0">
                <a:solidFill>
                  <a:srgbClr val="FF0000"/>
                </a:solidFill>
                <a:latin typeface="Times New Roman" pitchFamily="18" charset="0"/>
              </a:rPr>
              <a:t>Papier comparant les 3 techniques sur un même échantillon polycristallin </a:t>
            </a:r>
            <a:r>
              <a:rPr lang="fr-FR" sz="2000" dirty="0" smtClean="0">
                <a:solidFill>
                  <a:srgbClr val="FF0000"/>
                </a:solidFill>
                <a:latin typeface="Times New Roman" pitchFamily="18" charset="0"/>
              </a:rPr>
              <a:t>(</a:t>
            </a:r>
            <a:r>
              <a:rPr lang="fr-FR" sz="1800" dirty="0" err="1" smtClean="0">
                <a:solidFill>
                  <a:srgbClr val="FF0000"/>
                </a:solidFill>
                <a:latin typeface="Times New Roman" pitchFamily="18" charset="0"/>
              </a:rPr>
              <a:t>Dingley</a:t>
            </a:r>
            <a:r>
              <a:rPr lang="fr-FR" sz="2000" dirty="0" smtClean="0">
                <a:solidFill>
                  <a:srgbClr val="FF0000"/>
                </a:solidFill>
                <a:latin typeface="Times New Roman" pitchFamily="18" charset="0"/>
              </a:rPr>
              <a:t>).</a:t>
            </a:r>
            <a:r>
              <a:rPr lang="en-GB" altLang="fr-F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fr-FR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comparison of diffraction technique for SEM", </a:t>
            </a:r>
            <a:r>
              <a:rPr lang="en-GB" altLang="fr-FR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Scanning electron microscopy, IV, 273 (1981)</a:t>
            </a:r>
            <a:endParaRPr lang="fr-FR" sz="1400" dirty="0">
              <a:latin typeface="Times New Roman" pitchFamily="18" charset="0"/>
            </a:endParaRPr>
          </a:p>
          <a:p>
            <a:pPr marL="268288" indent="-268288">
              <a:buFontTx/>
              <a:buNone/>
            </a:pPr>
            <a:r>
              <a:rPr lang="fr-FR" sz="2000" dirty="0">
                <a:latin typeface="Times New Roman" pitchFamily="18" charset="0"/>
              </a:rPr>
              <a:t>	</a:t>
            </a:r>
            <a:r>
              <a:rPr lang="fr-FR" sz="2000" dirty="0" smtClean="0">
                <a:latin typeface="Times New Roman" pitchFamily="18" charset="0"/>
                <a:sym typeface="Wingdings" pitchFamily="2" charset="2"/>
              </a:rPr>
              <a:t> </a:t>
            </a:r>
            <a:r>
              <a:rPr lang="fr-FR" sz="2000" dirty="0" smtClean="0">
                <a:latin typeface="Times New Roman" pitchFamily="18" charset="0"/>
              </a:rPr>
              <a:t>EBSD </a:t>
            </a:r>
            <a:r>
              <a:rPr lang="fr-FR" sz="2000" dirty="0">
                <a:latin typeface="Times New Roman" pitchFamily="18" charset="0"/>
              </a:rPr>
              <a:t>semblait alors plus prometteuse :</a:t>
            </a:r>
          </a:p>
          <a:p>
            <a:pPr marL="268288" indent="-268288" defTabSz="450850">
              <a:buFontTx/>
              <a:buNone/>
            </a:pPr>
            <a:r>
              <a:rPr lang="fr-FR" sz="2000" dirty="0" smtClean="0">
                <a:latin typeface="Times New Roman" pitchFamily="18" charset="0"/>
              </a:rPr>
              <a:t>- </a:t>
            </a:r>
            <a:r>
              <a:rPr lang="fr-FR" sz="2000" dirty="0">
                <a:latin typeface="Times New Roman" pitchFamily="18" charset="0"/>
              </a:rPr>
              <a:t>meilleure résolution </a:t>
            </a:r>
            <a:r>
              <a:rPr lang="fr-FR" sz="2000" dirty="0" smtClean="0">
                <a:latin typeface="Times New Roman" pitchFamily="18" charset="0"/>
              </a:rPr>
              <a:t>spatiale </a:t>
            </a:r>
            <a:r>
              <a:rPr lang="fr-FR" sz="1600" dirty="0" smtClean="0">
                <a:latin typeface="Times New Roman" pitchFamily="18" charset="0"/>
              </a:rPr>
              <a:t>(/SACP/</a:t>
            </a:r>
            <a:r>
              <a:rPr lang="fr-FR" sz="1600" dirty="0" err="1" smtClean="0">
                <a:latin typeface="Times New Roman" pitchFamily="18" charset="0"/>
              </a:rPr>
              <a:t>Xray</a:t>
            </a:r>
            <a:r>
              <a:rPr lang="fr-FR" sz="1600" dirty="0" smtClean="0">
                <a:latin typeface="Times New Roman" pitchFamily="18" charset="0"/>
              </a:rPr>
              <a:t>)</a:t>
            </a:r>
            <a:endParaRPr lang="fr-FR" sz="1600" dirty="0" smtClean="0">
              <a:latin typeface="Times New Roman" pitchFamily="18" charset="0"/>
            </a:endParaRPr>
          </a:p>
          <a:p>
            <a:pPr marL="268288" indent="-268288" defTabSz="450850">
              <a:buFontTx/>
              <a:buNone/>
            </a:pPr>
            <a:r>
              <a:rPr lang="fr-FR" sz="2000" dirty="0" smtClean="0">
                <a:latin typeface="Times New Roman" pitchFamily="18" charset="0"/>
              </a:rPr>
              <a:t>- </a:t>
            </a:r>
            <a:r>
              <a:rPr lang="fr-FR" sz="2000" dirty="0" smtClean="0">
                <a:latin typeface="Times New Roman" pitchFamily="18" charset="0"/>
              </a:rPr>
              <a:t>temps d'acquisition </a:t>
            </a:r>
            <a:r>
              <a:rPr lang="fr-FR" sz="2000" dirty="0" smtClean="0">
                <a:latin typeface="Times New Roman" pitchFamily="18" charset="0"/>
              </a:rPr>
              <a:t>réduit </a:t>
            </a:r>
            <a:r>
              <a:rPr lang="fr-FR" sz="1600" dirty="0" smtClean="0">
                <a:latin typeface="Times New Roman" pitchFamily="18" charset="0"/>
              </a:rPr>
              <a:t>(/SACP/</a:t>
            </a:r>
            <a:r>
              <a:rPr lang="fr-FR" sz="1600" dirty="0" err="1" smtClean="0">
                <a:latin typeface="Times New Roman" pitchFamily="18" charset="0"/>
              </a:rPr>
              <a:t>Xray</a:t>
            </a:r>
            <a:r>
              <a:rPr lang="fr-FR" sz="1600" dirty="0" smtClean="0">
                <a:latin typeface="Times New Roman" pitchFamily="18" charset="0"/>
              </a:rPr>
              <a:t>)</a:t>
            </a:r>
            <a:endParaRPr lang="fr-FR" sz="1600" dirty="0">
              <a:latin typeface="Times New Roman" pitchFamily="18" charset="0"/>
            </a:endParaRPr>
          </a:p>
          <a:p>
            <a:pPr marL="268288" indent="-268288" defTabSz="450850">
              <a:buFontTx/>
              <a:buNone/>
            </a:pPr>
            <a:r>
              <a:rPr lang="fr-FR" sz="2000" dirty="0" smtClean="0">
                <a:latin typeface="Times New Roman" pitchFamily="18" charset="0"/>
              </a:rPr>
              <a:t>- </a:t>
            </a:r>
            <a:r>
              <a:rPr lang="fr-FR" sz="2000" dirty="0">
                <a:latin typeface="Times New Roman" pitchFamily="18" charset="0"/>
              </a:rPr>
              <a:t>large angle de collection des clichés – permet étude de structures </a:t>
            </a:r>
            <a:r>
              <a:rPr lang="fr-FR" sz="2000" dirty="0" smtClean="0">
                <a:latin typeface="Times New Roman" pitchFamily="18" charset="0"/>
              </a:rPr>
              <a:t>complexes </a:t>
            </a:r>
            <a:r>
              <a:rPr lang="fr-FR" sz="1600" dirty="0" smtClean="0">
                <a:latin typeface="Times New Roman" pitchFamily="18" charset="0"/>
              </a:rPr>
              <a:t>(/SACP)</a:t>
            </a:r>
            <a:endParaRPr lang="fr-FR" sz="1600" dirty="0">
              <a:latin typeface="Times New Roman" pitchFamily="18" charset="0"/>
            </a:endParaRPr>
          </a:p>
        </p:txBody>
      </p:sp>
      <p:graphicFrame>
        <p:nvGraphicFramePr>
          <p:cNvPr id="12698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222502"/>
              </p:ext>
            </p:extLst>
          </p:nvPr>
        </p:nvGraphicFramePr>
        <p:xfrm>
          <a:off x="7360284" y="4703759"/>
          <a:ext cx="1676212" cy="1119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6" name="Image" r:id="rId4" imgW="2743200" imgH="1828800" progId="Photoshop.Image.6">
                  <p:embed/>
                </p:oleObj>
              </mc:Choice>
              <mc:Fallback>
                <p:oleObj name="Image" r:id="rId4" imgW="2743200" imgH="1828800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0284" y="4703759"/>
                        <a:ext cx="1676212" cy="11194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6986" name="Text Box 10"/>
          <p:cNvSpPr txBox="1">
            <a:spLocks noChangeArrowheads="1"/>
          </p:cNvSpPr>
          <p:nvPr/>
        </p:nvSpPr>
        <p:spPr bwMode="auto">
          <a:xfrm>
            <a:off x="7424412" y="5761989"/>
            <a:ext cx="1447832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Kossel</a:t>
            </a:r>
          </a:p>
          <a:p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Dingley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1973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/>
          <a:srcRect l="7628" r="8797"/>
          <a:stretch>
            <a:fillRect/>
          </a:stretch>
        </p:blipFill>
        <p:spPr bwMode="auto">
          <a:xfrm>
            <a:off x="3216880" y="4544369"/>
            <a:ext cx="1357322" cy="149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3136634" y="6023073"/>
            <a:ext cx="153766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Venables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1973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02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215" y="4621247"/>
            <a:ext cx="1720766" cy="133372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33666" y="6022689"/>
            <a:ext cx="150554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Kikuchi  1928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33114" y="4680159"/>
            <a:ext cx="1390645" cy="1215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65592" y="4680159"/>
            <a:ext cx="1255667" cy="118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4869112" y="6025339"/>
            <a:ext cx="213398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ECP-SACP, Joy1971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858" y="69866"/>
            <a:ext cx="957490" cy="858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9" t="3139" r="13560" b="2480"/>
          <a:stretch>
            <a:fillRect/>
          </a:stretch>
        </p:blipFill>
        <p:spPr bwMode="auto">
          <a:xfrm>
            <a:off x="2035738" y="4354883"/>
            <a:ext cx="886232" cy="169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1736836" y="6026701"/>
            <a:ext cx="139012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dirty="0" err="1" smtClean="0">
                <a:latin typeface="Times New Roman" pitchFamily="18" charset="0"/>
                <a:cs typeface="Times New Roman" pitchFamily="18" charset="0"/>
              </a:rPr>
              <a:t>Coates</a:t>
            </a:r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  1967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ZoneTexte 1"/>
          <p:cNvSpPr txBox="1">
            <a:spLocks noChangeArrowheads="1"/>
          </p:cNvSpPr>
          <p:nvPr/>
        </p:nvSpPr>
        <p:spPr bwMode="auto">
          <a:xfrm>
            <a:off x="7360284" y="6718"/>
            <a:ext cx="6969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1965</a:t>
            </a:r>
          </a:p>
        </p:txBody>
      </p:sp>
    </p:spTree>
    <p:extLst>
      <p:ext uri="{BB962C8B-B14F-4D97-AF65-F5344CB8AC3E}">
        <p14:creationId xmlns:p14="http://schemas.microsoft.com/office/powerpoint/2010/main" val="267046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714612" y="44450"/>
            <a:ext cx="3714776" cy="669906"/>
          </a:xfrm>
          <a:noFill/>
        </p:spPr>
        <p:txBody>
          <a:bodyPr anchor="t"/>
          <a:lstStyle/>
          <a:p>
            <a:r>
              <a:rPr lang="fr-FR" sz="3200" dirty="0">
                <a:solidFill>
                  <a:schemeClr val="accent1"/>
                </a:solidFill>
                <a:latin typeface="Times New Roman" pitchFamily="18" charset="0"/>
              </a:rPr>
              <a:t>Historique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7974" y="571480"/>
            <a:ext cx="8929718" cy="3500462"/>
          </a:xfrm>
        </p:spPr>
        <p:txBody>
          <a:bodyPr/>
          <a:lstStyle/>
          <a:p>
            <a:pPr marL="180975" indent="-180975"/>
            <a:r>
              <a:rPr lang="fr-FR" sz="2000" b="1" dirty="0">
                <a:latin typeface="Times New Roman" pitchFamily="18" charset="0"/>
              </a:rPr>
              <a:t>1982-1989</a:t>
            </a:r>
            <a:r>
              <a:rPr lang="fr-FR" sz="2000" dirty="0">
                <a:latin typeface="Times New Roman" pitchFamily="18" charset="0"/>
              </a:rPr>
              <a:t> Base de l'indexation par ordinateur, contrôle caméra SIT, communication avec MEB, indexation de cristaux de </a:t>
            </a:r>
            <a:r>
              <a:rPr lang="fr-FR" sz="2000" dirty="0" smtClean="0">
                <a:latin typeface="Times New Roman" pitchFamily="18" charset="0"/>
              </a:rPr>
              <a:t>basse </a:t>
            </a:r>
            <a:r>
              <a:rPr lang="fr-FR" sz="2000" dirty="0">
                <a:latin typeface="Times New Roman" pitchFamily="18" charset="0"/>
              </a:rPr>
              <a:t>symétrie</a:t>
            </a:r>
            <a:r>
              <a:rPr lang="fr-FR" sz="2000" dirty="0" smtClean="0">
                <a:latin typeface="Times New Roman" pitchFamily="18" charset="0"/>
              </a:rPr>
              <a:t>.</a:t>
            </a:r>
          </a:p>
          <a:p>
            <a:pPr marL="180975" indent="-180975"/>
            <a:r>
              <a:rPr lang="fr-FR" sz="2000" b="1" dirty="0" smtClean="0">
                <a:latin typeface="Times New Roman" pitchFamily="18" charset="0"/>
              </a:rPr>
              <a:t>1989</a:t>
            </a:r>
            <a:r>
              <a:rPr lang="fr-FR" sz="2000" dirty="0" smtClean="0">
                <a:latin typeface="Times New Roman" pitchFamily="18" charset="0"/>
              </a:rPr>
              <a:t> Installation du 1</a:t>
            </a:r>
            <a:r>
              <a:rPr lang="fr-FR" sz="2000" baseline="30000" dirty="0" smtClean="0">
                <a:latin typeface="Times New Roman" pitchFamily="18" charset="0"/>
              </a:rPr>
              <a:t>er</a:t>
            </a:r>
            <a:r>
              <a:rPr lang="fr-FR" sz="2000" dirty="0" smtClean="0">
                <a:latin typeface="Times New Roman" pitchFamily="18" charset="0"/>
              </a:rPr>
              <a:t> système à Orsay sur microsonde </a:t>
            </a:r>
            <a:r>
              <a:rPr lang="fr-FR" sz="1400" dirty="0" smtClean="0">
                <a:latin typeface="Times New Roman" pitchFamily="18" charset="0"/>
              </a:rPr>
              <a:t>(pointer les axes de zone).</a:t>
            </a:r>
          </a:p>
          <a:p>
            <a:pPr marL="180975" indent="-180975"/>
            <a:r>
              <a:rPr lang="fr-FR" sz="2000" b="1" dirty="0" smtClean="0">
                <a:latin typeface="Times New Roman" pitchFamily="18" charset="0"/>
              </a:rPr>
              <a:t>1990</a:t>
            </a:r>
            <a:r>
              <a:rPr lang="fr-FR" sz="2000" dirty="0" smtClean="0">
                <a:latin typeface="Times New Roman" pitchFamily="18" charset="0"/>
              </a:rPr>
              <a:t> </a:t>
            </a:r>
            <a:r>
              <a:rPr lang="fr-FR" sz="2000" dirty="0">
                <a:latin typeface="Times New Roman" pitchFamily="18" charset="0"/>
              </a:rPr>
              <a:t>Utilisation des lignes de Kikuchi </a:t>
            </a:r>
            <a:r>
              <a:rPr lang="fr-FR" sz="1400" dirty="0" smtClean="0">
                <a:latin typeface="Times New Roman" pitchFamily="18" charset="0"/>
              </a:rPr>
              <a:t>(et </a:t>
            </a:r>
            <a:r>
              <a:rPr lang="fr-FR" sz="1400" dirty="0">
                <a:latin typeface="Times New Roman" pitchFamily="18" charset="0"/>
              </a:rPr>
              <a:t>non plus la position des axes de zone pour </a:t>
            </a:r>
            <a:r>
              <a:rPr lang="fr-FR" sz="1400" dirty="0" smtClean="0">
                <a:latin typeface="Times New Roman" pitchFamily="18" charset="0"/>
              </a:rPr>
              <a:t>l'indexation)</a:t>
            </a:r>
            <a:r>
              <a:rPr lang="fr-FR" sz="2000" dirty="0" smtClean="0">
                <a:latin typeface="Times New Roman" pitchFamily="18" charset="0"/>
              </a:rPr>
              <a:t>.</a:t>
            </a:r>
            <a:endParaRPr lang="fr-FR" sz="2000" dirty="0">
              <a:latin typeface="Times New Roman" pitchFamily="18" charset="0"/>
            </a:endParaRPr>
          </a:p>
          <a:p>
            <a:pPr marL="180975" indent="-180975"/>
            <a:r>
              <a:rPr lang="fr-FR" sz="2000" b="1" dirty="0" smtClean="0">
                <a:latin typeface="Times New Roman" pitchFamily="18" charset="0"/>
              </a:rPr>
              <a:t>1992</a:t>
            </a:r>
            <a:r>
              <a:rPr lang="fr-FR" sz="2000" dirty="0" smtClean="0">
                <a:latin typeface="Times New Roman" pitchFamily="18" charset="0"/>
              </a:rPr>
              <a:t> </a:t>
            </a:r>
            <a:r>
              <a:rPr lang="fr-FR" sz="2000" dirty="0" smtClean="0">
                <a:solidFill>
                  <a:srgbClr val="FF0000"/>
                </a:solidFill>
                <a:latin typeface="Times New Roman" pitchFamily="18" charset="0"/>
              </a:rPr>
              <a:t>Premières cartographies automatiques par Stuart Wright (</a:t>
            </a:r>
            <a:r>
              <a:rPr lang="fr-FR" sz="2000" dirty="0" err="1" smtClean="0">
                <a:solidFill>
                  <a:srgbClr val="FF0000"/>
                </a:solidFill>
                <a:latin typeface="Times New Roman" pitchFamily="18" charset="0"/>
              </a:rPr>
              <a:t>gpe</a:t>
            </a:r>
            <a:r>
              <a:rPr lang="fr-FR" sz="2000" dirty="0" smtClean="0">
                <a:solidFill>
                  <a:srgbClr val="FF0000"/>
                </a:solidFill>
                <a:latin typeface="Times New Roman" pitchFamily="18" charset="0"/>
              </a:rPr>
              <a:t> Brent Adams).</a:t>
            </a:r>
            <a:r>
              <a:rPr lang="fr-FR" sz="2000" dirty="0" smtClean="0">
                <a:latin typeface="Times New Roman" pitchFamily="18" charset="0"/>
              </a:rPr>
              <a:t> </a:t>
            </a:r>
            <a:endParaRPr lang="fr-FR" sz="1400" dirty="0">
              <a:latin typeface="Times New Roman" pitchFamily="18" charset="0"/>
            </a:endParaRPr>
          </a:p>
          <a:p>
            <a:pPr marL="180975" indent="-180975"/>
            <a:r>
              <a:rPr lang="fr-FR" sz="2000" b="1" dirty="0" smtClean="0">
                <a:latin typeface="Times New Roman" pitchFamily="18" charset="0"/>
              </a:rPr>
              <a:t>1992</a:t>
            </a:r>
            <a:r>
              <a:rPr lang="fr-FR" sz="2000" dirty="0" smtClean="0">
                <a:latin typeface="Times New Roman" pitchFamily="18" charset="0"/>
              </a:rPr>
              <a:t> Utilisation de la transformée de Hough </a:t>
            </a:r>
            <a:r>
              <a:rPr lang="fr-FR" sz="1600" dirty="0" smtClean="0">
                <a:latin typeface="Times New Roman" pitchFamily="18" charset="0"/>
              </a:rPr>
              <a:t>(1962) </a:t>
            </a:r>
            <a:r>
              <a:rPr lang="fr-FR" sz="2000" dirty="0" smtClean="0">
                <a:latin typeface="Times New Roman" pitchFamily="18" charset="0"/>
              </a:rPr>
              <a:t>par Krieger-</a:t>
            </a:r>
            <a:r>
              <a:rPr lang="fr-FR" sz="2000" dirty="0" err="1" smtClean="0">
                <a:latin typeface="Times New Roman" pitchFamily="18" charset="0"/>
              </a:rPr>
              <a:t>Lassen</a:t>
            </a:r>
            <a:r>
              <a:rPr lang="fr-FR" sz="2000" dirty="0" smtClean="0">
                <a:latin typeface="Times New Roman" pitchFamily="18" charset="0"/>
              </a:rPr>
              <a:t>.</a:t>
            </a:r>
          </a:p>
          <a:p>
            <a:pPr marL="180975" indent="-180975">
              <a:lnSpc>
                <a:spcPct val="90000"/>
              </a:lnSpc>
            </a:pPr>
            <a:r>
              <a:rPr lang="fr-FR" sz="2000" b="1" dirty="0" smtClean="0">
                <a:latin typeface="Times New Roman" pitchFamily="18" charset="0"/>
              </a:rPr>
              <a:t>1996</a:t>
            </a:r>
            <a:r>
              <a:rPr lang="fr-FR" sz="2000" dirty="0" smtClean="0">
                <a:latin typeface="Times New Roman" pitchFamily="18" charset="0"/>
              </a:rPr>
              <a:t> Premières cartographies automatiques indexant les </a:t>
            </a:r>
            <a:r>
              <a:rPr lang="fr-FR" sz="2000" dirty="0" smtClean="0">
                <a:solidFill>
                  <a:srgbClr val="FF0000"/>
                </a:solidFill>
                <a:latin typeface="Times New Roman" pitchFamily="18" charset="0"/>
              </a:rPr>
              <a:t>échantillons multiphasés </a:t>
            </a:r>
            <a:r>
              <a:rPr lang="fr-FR" sz="2000" dirty="0" smtClean="0">
                <a:latin typeface="Times New Roman" pitchFamily="18" charset="0"/>
              </a:rPr>
              <a:t>par David Field, Stuart Wright et David </a:t>
            </a:r>
            <a:r>
              <a:rPr lang="fr-FR" sz="2000" dirty="0" err="1" smtClean="0">
                <a:latin typeface="Times New Roman" pitchFamily="18" charset="0"/>
              </a:rPr>
              <a:t>Dingley</a:t>
            </a:r>
            <a:r>
              <a:rPr lang="fr-FR" sz="2000" dirty="0" smtClean="0">
                <a:latin typeface="Times New Roman" pitchFamily="18" charset="0"/>
              </a:rPr>
              <a:t>.</a:t>
            </a:r>
          </a:p>
          <a:p>
            <a:pPr marL="180975" indent="-180975">
              <a:lnSpc>
                <a:spcPct val="90000"/>
              </a:lnSpc>
            </a:pPr>
            <a:r>
              <a:rPr lang="fr-FR" sz="2000" b="1" dirty="0" smtClean="0">
                <a:latin typeface="Times New Roman" pitchFamily="18" charset="0"/>
              </a:rPr>
              <a:t>1997</a:t>
            </a:r>
            <a:r>
              <a:rPr lang="fr-FR" sz="2000" dirty="0" smtClean="0">
                <a:latin typeface="Times New Roman" pitchFamily="18" charset="0"/>
              </a:rPr>
              <a:t> Premières cartographies </a:t>
            </a:r>
            <a:r>
              <a:rPr lang="fr-FR" sz="2000" dirty="0" smtClean="0">
                <a:solidFill>
                  <a:srgbClr val="FF0000"/>
                </a:solidFill>
                <a:latin typeface="Times New Roman" pitchFamily="18" charset="0"/>
              </a:rPr>
              <a:t>EBSD/EDS</a:t>
            </a:r>
            <a:r>
              <a:rPr lang="fr-FR" sz="2000" dirty="0" smtClean="0">
                <a:latin typeface="Times New Roman" pitchFamily="18" charset="0"/>
              </a:rPr>
              <a:t>, par S. Wright.</a:t>
            </a:r>
          </a:p>
          <a:p>
            <a:pPr marL="180975" indent="-180975">
              <a:lnSpc>
                <a:spcPct val="90000"/>
              </a:lnSpc>
            </a:pPr>
            <a:r>
              <a:rPr lang="fr-FR" sz="2000" b="1" dirty="0" smtClean="0">
                <a:latin typeface="Times New Roman" pitchFamily="18" charset="0"/>
              </a:rPr>
              <a:t>2002</a:t>
            </a:r>
            <a:r>
              <a:rPr lang="fr-FR" sz="2000" dirty="0" smtClean="0">
                <a:latin typeface="Times New Roman" pitchFamily="18" charset="0"/>
              </a:rPr>
              <a:t> Première utilisation des caméras CCD numériques.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548718" y="4000504"/>
            <a:ext cx="259491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Une des premières </a:t>
            </a:r>
            <a:r>
              <a:rPr lang="fr-FR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cartographies </a:t>
            </a:r>
            <a:r>
              <a:rPr lang="fr-FR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enregistrée </a:t>
            </a:r>
            <a:r>
              <a:rPr lang="fr-FR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OIM (Al </a:t>
            </a:r>
            <a:r>
              <a:rPr lang="fr-FR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compressé à 40%), </a:t>
            </a:r>
            <a:r>
              <a:rPr lang="fr-FR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pas 1</a:t>
            </a:r>
            <a:r>
              <a:rPr lang="el-GR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fr-FR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m, </a:t>
            </a:r>
            <a:r>
              <a:rPr lang="fr-FR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3sec/pt</a:t>
            </a:r>
            <a:r>
              <a:rPr lang="fr-FR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déplacement platine.</a:t>
            </a:r>
          </a:p>
        </p:txBody>
      </p:sp>
      <p:pic>
        <p:nvPicPr>
          <p:cNvPr id="14341" name="Picture 5" descr="1-cart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4047375"/>
            <a:ext cx="3529012" cy="2184400"/>
          </a:xfrm>
          <a:prstGeom prst="rect">
            <a:avLst/>
          </a:prstGeom>
          <a:noFill/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357686" y="5576116"/>
            <a:ext cx="4714908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Une des premières </a:t>
            </a:r>
            <a:r>
              <a:rPr lang="fr-FR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cartographies </a:t>
            </a:r>
            <a:r>
              <a:rPr lang="fr-FR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multiphasées</a:t>
            </a:r>
            <a:r>
              <a:rPr lang="fr-FR" sz="1600" dirty="0" smtClean="0">
                <a:latin typeface="Times New Roman" pitchFamily="18" charset="0"/>
                <a:cs typeface="Times New Roman" pitchFamily="18" charset="0"/>
              </a:rPr>
              <a:t> OIM </a:t>
            </a:r>
            <a:r>
              <a:rPr lang="fr-FR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(grains </a:t>
            </a:r>
            <a:r>
              <a:rPr lang="fr-FR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d'austénite en bande entre des grains </a:t>
            </a:r>
            <a:r>
              <a:rPr lang="fr-FR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de ferrite), pas </a:t>
            </a:r>
            <a:r>
              <a:rPr lang="fr-FR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0.5 </a:t>
            </a:r>
            <a:r>
              <a:rPr lang="fr-FR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micron, déplacement platine</a:t>
            </a:r>
            <a:r>
              <a:rPr lang="fr-FR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fr-FR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181"/>
          <p:cNvSpPr txBox="1">
            <a:spLocks noChangeArrowheads="1"/>
          </p:cNvSpPr>
          <p:nvPr/>
        </p:nvSpPr>
        <p:spPr bwMode="auto">
          <a:xfrm>
            <a:off x="2424102" y="5255699"/>
            <a:ext cx="647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703638">
              <a:spcBef>
                <a:spcPct val="50000"/>
              </a:spcBef>
            </a:pPr>
            <a:r>
              <a:rPr lang="fr-FR" dirty="0">
                <a:solidFill>
                  <a:schemeClr val="bg1"/>
                </a:solidFill>
                <a:latin typeface="Symbol" pitchFamily="18" charset="2"/>
              </a:rPr>
              <a:t>g</a:t>
            </a:r>
          </a:p>
        </p:txBody>
      </p:sp>
      <p:sp>
        <p:nvSpPr>
          <p:cNvPr id="20" name="Text Box 180"/>
          <p:cNvSpPr txBox="1">
            <a:spLocks noChangeArrowheads="1"/>
          </p:cNvSpPr>
          <p:nvPr/>
        </p:nvSpPr>
        <p:spPr bwMode="auto">
          <a:xfrm>
            <a:off x="565350" y="4712768"/>
            <a:ext cx="647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3703638">
              <a:spcBef>
                <a:spcPct val="50000"/>
              </a:spcBef>
            </a:pPr>
            <a:r>
              <a:rPr lang="fr-FR" dirty="0">
                <a:solidFill>
                  <a:schemeClr val="bg1"/>
                </a:solidFill>
                <a:latin typeface="Symbol" pitchFamily="18" charset="2"/>
              </a:rPr>
              <a:t>a</a:t>
            </a:r>
          </a:p>
        </p:txBody>
      </p:sp>
      <p:pic>
        <p:nvPicPr>
          <p:cNvPr id="17" name="Imag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152" y="3157994"/>
            <a:ext cx="2457076" cy="2387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006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6507"/>
            <a:ext cx="8229600" cy="792163"/>
          </a:xfrm>
          <a:noFill/>
          <a:ln/>
        </p:spPr>
        <p:txBody>
          <a:bodyPr anchor="t"/>
          <a:lstStyle/>
          <a:p>
            <a:r>
              <a:rPr lang="fr-FR" sz="3200" dirty="0">
                <a:solidFill>
                  <a:schemeClr val="accent1"/>
                </a:solidFill>
                <a:latin typeface="Times New Roman" pitchFamily="18" charset="0"/>
              </a:rPr>
              <a:t>Historique</a:t>
            </a:r>
            <a:endParaRPr lang="fr-FR" sz="3200" b="1" dirty="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06" y="836613"/>
            <a:ext cx="6643734" cy="5328691"/>
          </a:xfrm>
        </p:spPr>
        <p:txBody>
          <a:bodyPr/>
          <a:lstStyle/>
          <a:p>
            <a:pPr>
              <a:lnSpc>
                <a:spcPct val="90000"/>
              </a:lnSpc>
              <a:tabLst>
                <a:tab pos="6635750" algn="l"/>
              </a:tabLst>
            </a:pPr>
            <a:r>
              <a:rPr lang="fr-FR" sz="2400" b="1" dirty="0" smtClean="0">
                <a:latin typeface="Times New Roman" pitchFamily="18" charset="0"/>
                <a:cs typeface="Times New Roman" pitchFamily="18" charset="0"/>
              </a:rPr>
              <a:t>Caméras</a:t>
            </a:r>
          </a:p>
          <a:p>
            <a:pPr>
              <a:lnSpc>
                <a:spcPct val="90000"/>
              </a:lnSpc>
              <a:buNone/>
              <a:tabLst>
                <a:tab pos="6635750" algn="l"/>
              </a:tabLst>
            </a:pP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CCD analogique, indexation </a:t>
            </a:r>
            <a:r>
              <a:rPr lang="fr-FR" sz="2000" i="1" dirty="0" err="1" smtClean="0">
                <a:latin typeface="Times New Roman" pitchFamily="18" charset="0"/>
                <a:cs typeface="Times New Roman" pitchFamily="18" charset="0"/>
              </a:rPr>
              <a:t>in-line</a:t>
            </a:r>
            <a:endParaRPr lang="fr-FR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defTabSz="874713">
              <a:lnSpc>
                <a:spcPct val="90000"/>
              </a:lnSpc>
              <a:buNone/>
              <a:tabLst>
                <a:tab pos="1162050" algn="l"/>
                <a:tab pos="1881188" algn="l"/>
                <a:tab pos="3500438" algn="l"/>
                <a:tab pos="6635750" algn="l"/>
                <a:tab pos="7262813" algn="l"/>
              </a:tabLst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	1990 :	    10 	sec/pattern    Semi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automatic</a:t>
            </a:r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pPr defTabSz="874713">
              <a:lnSpc>
                <a:spcPct val="90000"/>
              </a:lnSpc>
              <a:buNone/>
              <a:tabLst>
                <a:tab pos="1162050" algn="l"/>
                <a:tab pos="1881188" algn="l"/>
                <a:tab pos="3500438" algn="l"/>
                <a:tab pos="6635750" algn="l"/>
                <a:tab pos="7262813" algn="l"/>
              </a:tabLst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	1995 :	      3 	sec/pattern   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Fully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automatic</a:t>
            </a:r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pPr defTabSz="874713">
              <a:lnSpc>
                <a:spcPct val="90000"/>
              </a:lnSpc>
              <a:buNone/>
              <a:tabLst>
                <a:tab pos="1162050" algn="l"/>
                <a:tab pos="1881188" algn="l"/>
                <a:tab pos="3500438" algn="l"/>
                <a:tab pos="6635750" algn="l"/>
                <a:tab pos="7262813" algn="l"/>
              </a:tabLst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	1999 :	      3	patterns/sec 	166 MHz</a:t>
            </a:r>
          </a:p>
          <a:p>
            <a:pPr defTabSz="874713">
              <a:lnSpc>
                <a:spcPct val="90000"/>
              </a:lnSpc>
              <a:buNone/>
              <a:tabLst>
                <a:tab pos="1162050" algn="l"/>
                <a:tab pos="1881188" algn="l"/>
                <a:tab pos="3500438" algn="l"/>
                <a:tab pos="6635750" algn="l"/>
                <a:tab pos="7262813" algn="l"/>
              </a:tabLst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	2000 :	    10 	patterns/sec  	300MHz</a:t>
            </a:r>
          </a:p>
          <a:p>
            <a:pPr defTabSz="874713">
              <a:lnSpc>
                <a:spcPct val="90000"/>
              </a:lnSpc>
              <a:buNone/>
              <a:tabLst>
                <a:tab pos="1162050" algn="l"/>
                <a:tab pos="1881188" algn="l"/>
                <a:tab pos="3500438" algn="l"/>
                <a:tab pos="6635750" algn="l"/>
                <a:tab pos="7262813" algn="l"/>
              </a:tabLst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	2001 :	    20 	patterns/sec  1GHz</a:t>
            </a:r>
          </a:p>
          <a:p>
            <a:pPr defTabSz="874713">
              <a:lnSpc>
                <a:spcPct val="90000"/>
              </a:lnSpc>
              <a:buNone/>
              <a:tabLst>
                <a:tab pos="1162050" algn="l"/>
                <a:tab pos="1881188" algn="l"/>
                <a:tab pos="3500438" algn="l"/>
                <a:tab pos="6635750" algn="l"/>
                <a:tab pos="7262813" algn="l"/>
              </a:tabLst>
            </a:pP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CCD numérique, indexation </a:t>
            </a:r>
            <a:r>
              <a:rPr lang="fr-FR" sz="2000" i="1" dirty="0" err="1" smtClean="0">
                <a:latin typeface="Times New Roman" pitchFamily="18" charset="0"/>
                <a:cs typeface="Times New Roman" pitchFamily="18" charset="0"/>
              </a:rPr>
              <a:t>in-line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defTabSz="874713">
              <a:lnSpc>
                <a:spcPct val="90000"/>
              </a:lnSpc>
              <a:buNone/>
              <a:tabLst>
                <a:tab pos="1162050" algn="l"/>
                <a:tab pos="1881188" algn="l"/>
                <a:tab pos="3500438" algn="l"/>
                <a:tab pos="6635750" algn="l"/>
                <a:tab pos="7262813" algn="l"/>
              </a:tabLst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	2002 :	    40 	patterns/sec  	Digital camera + 2GHz</a:t>
            </a:r>
          </a:p>
          <a:p>
            <a:pPr defTabSz="874713">
              <a:lnSpc>
                <a:spcPct val="90000"/>
              </a:lnSpc>
              <a:buNone/>
              <a:tabLst>
                <a:tab pos="1162050" algn="l"/>
                <a:tab pos="1881188" algn="l"/>
                <a:tab pos="3500438" algn="l"/>
                <a:tab pos="6635750" algn="l"/>
                <a:tab pos="7262813" algn="l"/>
              </a:tabLst>
            </a:pPr>
            <a:r>
              <a:rPr lang="fr-FR" sz="2000" i="1" dirty="0" smtClean="0">
                <a:latin typeface="Times New Roman" pitchFamily="18" charset="0"/>
                <a:cs typeface="Times New Roman" pitchFamily="18" charset="0"/>
              </a:rPr>
              <a:t>CCD numérique, indexation </a:t>
            </a:r>
            <a:r>
              <a:rPr lang="fr-FR" sz="2000" i="1" dirty="0" err="1" smtClean="0">
                <a:latin typeface="Times New Roman" pitchFamily="18" charset="0"/>
                <a:cs typeface="Times New Roman" pitchFamily="18" charset="0"/>
              </a:rPr>
              <a:t>off-line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pPr defTabSz="874713">
              <a:lnSpc>
                <a:spcPct val="90000"/>
              </a:lnSpc>
              <a:buNone/>
              <a:tabLst>
                <a:tab pos="1162050" algn="l"/>
                <a:tab pos="1881188" algn="l"/>
                <a:tab pos="3500438" algn="l"/>
                <a:tab pos="6635750" algn="l"/>
                <a:tab pos="7262813" algn="l"/>
              </a:tabLst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	2007 :	  750 	patterns/sec  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Dig.cameraGigE</a:t>
            </a:r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pPr defTabSz="874713">
              <a:lnSpc>
                <a:spcPct val="90000"/>
              </a:lnSpc>
              <a:buNone/>
              <a:tabLst>
                <a:tab pos="1162050" algn="l"/>
                <a:tab pos="1881188" algn="l"/>
                <a:tab pos="3500438" algn="l"/>
                <a:tab pos="6635750" algn="l"/>
                <a:tab pos="7262813" algn="l"/>
              </a:tabLst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	2009 :	1000 	patterns/sec   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Dig.cameraGigE</a:t>
            </a:r>
            <a:endParaRPr lang="fr-FR" sz="2400" dirty="0" smtClean="0">
              <a:latin typeface="Times New Roman" pitchFamily="18" charset="0"/>
              <a:cs typeface="Times New Roman" pitchFamily="18" charset="0"/>
            </a:endParaRPr>
          </a:p>
          <a:p>
            <a:pPr defTabSz="874713">
              <a:lnSpc>
                <a:spcPct val="90000"/>
              </a:lnSpc>
              <a:buNone/>
              <a:tabLst>
                <a:tab pos="1162050" algn="l"/>
                <a:tab pos="1881188" algn="l"/>
                <a:tab pos="3500438" algn="l"/>
                <a:tab pos="6635750" algn="l"/>
                <a:tab pos="7262813" algn="l"/>
              </a:tabLst>
            </a:pP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	2012 :	1200	patterns/sec  	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Dig</a:t>
            </a:r>
            <a:r>
              <a:rPr lang="fr-FR" sz="2400" dirty="0" smtClean="0">
                <a:latin typeface="Times New Roman" pitchFamily="18" charset="0"/>
                <a:cs typeface="Times New Roman" pitchFamily="18" charset="0"/>
              </a:rPr>
              <a:t> .</a:t>
            </a:r>
            <a:r>
              <a:rPr lang="fr-FR" sz="2400" dirty="0" err="1" smtClean="0">
                <a:latin typeface="Times New Roman" pitchFamily="18" charset="0"/>
                <a:cs typeface="Times New Roman" pitchFamily="18" charset="0"/>
              </a:rPr>
              <a:t>cameraGigE</a:t>
            </a:r>
            <a:endParaRPr lang="fr-FR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650980" y="3948307"/>
            <a:ext cx="2357454" cy="185738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8747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>
                <a:tab pos="1162050" algn="l"/>
                <a:tab pos="1881188" algn="l"/>
                <a:tab pos="3500438" algn="l"/>
                <a:tab pos="6635750" algn="l"/>
                <a:tab pos="7262813" algn="l"/>
              </a:tabLst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   7 	heures</a:t>
            </a:r>
          </a:p>
          <a:p>
            <a:pPr marL="342900" marR="0" lvl="0" indent="-342900" algn="l" defTabSz="8747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>
                <a:tab pos="1162050" algn="l"/>
                <a:tab pos="1881188" algn="l"/>
                <a:tab pos="3500438" algn="l"/>
                <a:tab pos="6635750" algn="l"/>
                <a:tab pos="7262813" algn="l"/>
              </a:tabLst>
              <a:defRPr/>
            </a:pPr>
            <a:endParaRPr kumimoji="0" lang="fr-F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8747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>
                <a:tab pos="1162050" algn="l"/>
                <a:tab pos="1881188" algn="l"/>
                <a:tab pos="3500438" algn="l"/>
                <a:tab pos="6635750" algn="l"/>
                <a:tab pos="7262813" algn="l"/>
              </a:tabLst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 22 	min.</a:t>
            </a:r>
          </a:p>
          <a:p>
            <a:pPr marL="342900" marR="0" lvl="0" indent="-342900" algn="l" defTabSz="8747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>
                <a:tab pos="1162050" algn="l"/>
                <a:tab pos="1881188" algn="l"/>
                <a:tab pos="3500438" algn="l"/>
                <a:tab pos="6635750" algn="l"/>
                <a:tab pos="7262813" algn="l"/>
              </a:tabLst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 </a:t>
            </a:r>
          </a:p>
          <a:p>
            <a:pPr marL="342900" marR="0" lvl="0" indent="-342900" algn="l" defTabSz="8747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>
                <a:tab pos="1162050" algn="l"/>
                <a:tab pos="1881188" algn="l"/>
                <a:tab pos="3500438" algn="l"/>
                <a:tab pos="6635750" algn="l"/>
                <a:tab pos="7262813" algn="l"/>
              </a:tabLst>
              <a:defRPr/>
            </a:pP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14 	min.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653226" y="942173"/>
            <a:ext cx="2357454" cy="212963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6635750" algn="l"/>
              </a:tabLst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</a:t>
            </a:r>
            <a:r>
              <a:rPr kumimoji="0" lang="fr-FR" sz="24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clichés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6635750" algn="l"/>
              </a:tabLst>
              <a:defRPr/>
            </a:pPr>
            <a:endParaRPr kumimoji="0" lang="fr-F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6635750" algn="l"/>
              </a:tabLst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8747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>
                <a:tab pos="1162050" algn="l"/>
                <a:tab pos="1881188" algn="l"/>
                <a:tab pos="3500438" algn="l"/>
                <a:tab pos="6635750" algn="l"/>
                <a:tab pos="7262813" algn="l"/>
              </a:tabLst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 35</a:t>
            </a:r>
            <a:r>
              <a:rPr lang="fr-FR" sz="2400" baseline="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jours</a:t>
            </a:r>
          </a:p>
          <a:p>
            <a:pPr marL="342900" marR="0" lvl="0" indent="-342900" algn="l" defTabSz="874713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>
                <a:tab pos="1162050" algn="l"/>
                <a:tab pos="1881188" algn="l"/>
                <a:tab pos="3500438" algn="l"/>
                <a:tab pos="6635750" algn="l"/>
                <a:tab pos="7262813" algn="l"/>
              </a:tabLst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   4 	jours</a:t>
            </a:r>
          </a:p>
        </p:txBody>
      </p:sp>
    </p:spTree>
    <p:extLst>
      <p:ext uri="{BB962C8B-B14F-4D97-AF65-F5344CB8AC3E}">
        <p14:creationId xmlns:p14="http://schemas.microsoft.com/office/powerpoint/2010/main" val="418655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E:\GN-MEBA\Ecole-ete-Grenoble-06\cours EBSD\Alumina-systeme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4150" y="1168325"/>
            <a:ext cx="87439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13855"/>
            <a:ext cx="8229600" cy="792162"/>
          </a:xfrm>
          <a:noFill/>
        </p:spPr>
        <p:txBody>
          <a:bodyPr anchor="t"/>
          <a:lstStyle/>
          <a:p>
            <a:r>
              <a:rPr lang="fr-FR" sz="3200" dirty="0" smtClean="0">
                <a:solidFill>
                  <a:schemeClr val="accent1"/>
                </a:solidFill>
                <a:latin typeface="Times New Roman" pitchFamily="18" charset="0"/>
              </a:rPr>
              <a:t>Un système EBSD</a:t>
            </a:r>
          </a:p>
        </p:txBody>
      </p:sp>
      <p:sp>
        <p:nvSpPr>
          <p:cNvPr id="18436" name="Text Box 68"/>
          <p:cNvSpPr txBox="1">
            <a:spLocks noChangeArrowheads="1"/>
          </p:cNvSpPr>
          <p:nvPr/>
        </p:nvSpPr>
        <p:spPr bwMode="auto">
          <a:xfrm>
            <a:off x="214282" y="785737"/>
            <a:ext cx="421192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W, </a:t>
            </a:r>
            <a:r>
              <a:rPr lang="fr-FR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FEG cathode chaude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(cold), (LaB6)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7" name="Text Box 69"/>
          <p:cNvSpPr txBox="1">
            <a:spLocks noChangeArrowheads="1"/>
          </p:cNvSpPr>
          <p:nvPr/>
        </p:nvSpPr>
        <p:spPr bwMode="auto">
          <a:xfrm>
            <a:off x="3443288" y="4148062"/>
            <a:ext cx="103906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dirty="0" smtClean="0"/>
              <a:t>caméra</a:t>
            </a:r>
          </a:p>
          <a:p>
            <a:r>
              <a:rPr lang="fr-FR" sz="2000" dirty="0" smtClean="0"/>
              <a:t>écran</a:t>
            </a:r>
          </a:p>
          <a:p>
            <a:r>
              <a:rPr lang="fr-FR" sz="2000" dirty="0" smtClean="0"/>
              <a:t>fenêtre</a:t>
            </a:r>
            <a:endParaRPr lang="fr-FR" sz="2000" dirty="0"/>
          </a:p>
        </p:txBody>
      </p:sp>
      <p:sp>
        <p:nvSpPr>
          <p:cNvPr id="18438" name="Text Box 70"/>
          <p:cNvSpPr txBox="1">
            <a:spLocks noChangeArrowheads="1"/>
          </p:cNvSpPr>
          <p:nvPr/>
        </p:nvSpPr>
        <p:spPr bwMode="auto">
          <a:xfrm>
            <a:off x="5464175" y="4129012"/>
            <a:ext cx="311976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dirty="0" smtClean="0"/>
              <a:t>PC</a:t>
            </a:r>
          </a:p>
          <a:p>
            <a:r>
              <a:rPr lang="fr-FR" sz="2000" dirty="0" smtClean="0"/>
              <a:t>contrôles :</a:t>
            </a:r>
          </a:p>
          <a:p>
            <a:r>
              <a:rPr lang="fr-FR" sz="2000" dirty="0" smtClean="0"/>
              <a:t>camera, balayage, platine</a:t>
            </a:r>
            <a:endParaRPr lang="fr-FR" sz="2000" dirty="0"/>
          </a:p>
        </p:txBody>
      </p:sp>
      <p:sp>
        <p:nvSpPr>
          <p:cNvPr id="18439" name="Text Box 71"/>
          <p:cNvSpPr txBox="1">
            <a:spLocks noChangeArrowheads="1"/>
          </p:cNvSpPr>
          <p:nvPr/>
        </p:nvSpPr>
        <p:spPr bwMode="auto">
          <a:xfrm>
            <a:off x="5414963" y="1700137"/>
            <a:ext cx="33682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Indexation	</a:t>
            </a:r>
            <a:r>
              <a:rPr lang="fr-FR" sz="20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artographie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40" name="Text Box 72"/>
          <p:cNvSpPr txBox="1">
            <a:spLocks noChangeArrowheads="1"/>
          </p:cNvSpPr>
          <p:nvPr/>
        </p:nvSpPr>
        <p:spPr bwMode="auto">
          <a:xfrm>
            <a:off x="142875" y="5957812"/>
            <a:ext cx="87868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Détecteurs associés possibles : BSE ou FSD, AED et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EDS, et écran EBSD 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41" name="Line 73"/>
          <p:cNvSpPr>
            <a:spLocks noChangeShapeType="1"/>
          </p:cNvSpPr>
          <p:nvPr/>
        </p:nvSpPr>
        <p:spPr bwMode="auto">
          <a:xfrm>
            <a:off x="4668838" y="4654475"/>
            <a:ext cx="5048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18442" name="Line 74"/>
          <p:cNvSpPr>
            <a:spLocks noChangeShapeType="1"/>
          </p:cNvSpPr>
          <p:nvPr/>
        </p:nvSpPr>
        <p:spPr bwMode="auto">
          <a:xfrm flipH="1" flipV="1">
            <a:off x="2139950" y="2914575"/>
            <a:ext cx="3059113" cy="12239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18443" name="Line 75"/>
          <p:cNvSpPr>
            <a:spLocks noChangeShapeType="1"/>
          </p:cNvSpPr>
          <p:nvPr/>
        </p:nvSpPr>
        <p:spPr bwMode="auto">
          <a:xfrm>
            <a:off x="6084888" y="3875012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18444" name="Line 76"/>
          <p:cNvSpPr>
            <a:spLocks noChangeShapeType="1"/>
          </p:cNvSpPr>
          <p:nvPr/>
        </p:nvSpPr>
        <p:spPr bwMode="auto">
          <a:xfrm>
            <a:off x="7766050" y="3887712"/>
            <a:ext cx="0" cy="2524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18445" name="Line 79"/>
          <p:cNvSpPr>
            <a:spLocks noChangeShapeType="1"/>
          </p:cNvSpPr>
          <p:nvPr/>
        </p:nvSpPr>
        <p:spPr bwMode="auto">
          <a:xfrm flipH="1">
            <a:off x="1370013" y="5111675"/>
            <a:ext cx="3816350" cy="4333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18446" name="Line 80"/>
          <p:cNvSpPr>
            <a:spLocks noChangeShapeType="1"/>
          </p:cNvSpPr>
          <p:nvPr/>
        </p:nvSpPr>
        <p:spPr bwMode="auto">
          <a:xfrm flipH="1" flipV="1">
            <a:off x="1042988" y="4905300"/>
            <a:ext cx="360362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4716016" y="825370"/>
            <a:ext cx="4208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fr-FR" dirty="0" smtClean="0">
                <a:solidFill>
                  <a:srgbClr val="FF0000"/>
                </a:solidFill>
              </a:rPr>
              <a:t>brillance/courant, stabilité, durée de vie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90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/>
      <p:bldP spid="18440" grpId="0"/>
    </p:bldLst>
  </p:timing>
</p:sld>
</file>

<file path=ppt/theme/theme1.xml><?xml version="1.0" encoding="utf-8"?>
<a:theme xmlns:a="http://schemas.openxmlformats.org/drawingml/2006/main" name="Thème Office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hèm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Thème 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hèm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13928</TotalTime>
  <Words>1972</Words>
  <Application>Microsoft Office PowerPoint</Application>
  <PresentationFormat>Affichage à l'écran (4:3)</PresentationFormat>
  <Paragraphs>481</Paragraphs>
  <Slides>50</Slides>
  <Notes>35</Notes>
  <HiddenSlides>0</HiddenSlides>
  <MMClips>3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5</vt:i4>
      </vt:variant>
      <vt:variant>
        <vt:lpstr>Titres des diapositives</vt:lpstr>
      </vt:variant>
      <vt:variant>
        <vt:i4>50</vt:i4>
      </vt:variant>
    </vt:vector>
  </HeadingPairs>
  <TitlesOfParts>
    <vt:vector size="66" baseType="lpstr">
      <vt:lpstr>MS Mincho</vt:lpstr>
      <vt:lpstr>ＭＳ Ｐゴシック</vt:lpstr>
      <vt:lpstr>ＭＳ Ｐゴシック</vt:lpstr>
      <vt:lpstr>SimSun</vt:lpstr>
      <vt:lpstr>Arial</vt:lpstr>
      <vt:lpstr>Calibri</vt:lpstr>
      <vt:lpstr>Symbol</vt:lpstr>
      <vt:lpstr>Times New Roman</vt:lpstr>
      <vt:lpstr>Wingdings</vt:lpstr>
      <vt:lpstr>ヒラギノ角ゴ Pro W3</vt:lpstr>
      <vt:lpstr>Thème Office</vt:lpstr>
      <vt:lpstr>Bitmap Image</vt:lpstr>
      <vt:lpstr>Image</vt:lpstr>
      <vt:lpstr>TurboCAD 図面</vt:lpstr>
      <vt:lpstr>Image bitmap</vt:lpstr>
      <vt:lpstr>Image Document</vt:lpstr>
      <vt:lpstr>Présentation PowerPoint</vt:lpstr>
      <vt:lpstr>Présentation PowerPoint</vt:lpstr>
      <vt:lpstr>Présentation PowerPoint</vt:lpstr>
      <vt:lpstr>Pourquoi l'orientation cristallographique est-elle importante ?</vt:lpstr>
      <vt:lpstr>Présentation PowerPoint</vt:lpstr>
      <vt:lpstr>Historique</vt:lpstr>
      <vt:lpstr>Historique</vt:lpstr>
      <vt:lpstr>Historique</vt:lpstr>
      <vt:lpstr>Un système EBSD</vt:lpstr>
      <vt:lpstr>Dans la chambre d'un MEB</vt:lpstr>
      <vt:lpstr>Présentation PowerPoint</vt:lpstr>
      <vt:lpstr>Présentation PowerPoint</vt:lpstr>
      <vt:lpstr>Loi de Bragg et diffraction électronique</vt:lpstr>
      <vt:lpstr>Présentation PowerPoint</vt:lpstr>
      <vt:lpstr>Présentation PowerPoint</vt:lpstr>
      <vt:lpstr>Indexation d'un cliché EBSD – comment ?</vt:lpstr>
      <vt:lpstr>Détection des familles de plan- transformée de Hough</vt:lpstr>
      <vt:lpstr>Indexation d'un cliché - orientation d'un point </vt:lpstr>
      <vt:lpstr>Analyses EBSD</vt:lpstr>
      <vt:lpstr>Image de qualité et joints de grains</vt:lpstr>
      <vt:lpstr>Cartographie d'orientation</vt:lpstr>
      <vt:lpstr>Quelques applications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In-situ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Echantillons isolants</vt:lpstr>
      <vt:lpstr>EBSD haute résolution alliage de Ni      Courant 2 nA – HT 15 kV   pas d'acquisition   20 nm                        10 nm</vt:lpstr>
      <vt:lpstr>EBSD à faible pas d'acquisition  Courant 2 nA – HT 15 kV dépôt base Ni  pas d'acquisition      20 nm                   10 nm                          5 nm </vt:lpstr>
      <vt:lpstr>Effet de la taille du pas d'acquisition</vt:lpstr>
      <vt:lpstr>EBSD en mode transmission     mode off axis mode on-axis   </vt:lpstr>
      <vt:lpstr>Influence de l'épaisseur de l'échantillon sur la diffraction</vt:lpstr>
      <vt:lpstr>Source du signal EBSD</vt:lpstr>
      <vt:lpstr>Exemples de cartographies</vt:lpstr>
      <vt:lpstr>EBSD HAR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Monique</dc:creator>
  <cp:lastModifiedBy>fb</cp:lastModifiedBy>
  <cp:revision>120</cp:revision>
  <cp:lastPrinted>2017-06-18T14:53:38Z</cp:lastPrinted>
  <dcterms:created xsi:type="dcterms:W3CDTF">2017-01-16T15:05:59Z</dcterms:created>
  <dcterms:modified xsi:type="dcterms:W3CDTF">2017-06-18T16:58:15Z</dcterms:modified>
</cp:coreProperties>
</file>