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69" r:id="rId2"/>
    <p:sldId id="368" r:id="rId3"/>
    <p:sldId id="329" r:id="rId4"/>
    <p:sldId id="327" r:id="rId5"/>
    <p:sldId id="326" r:id="rId6"/>
    <p:sldId id="331" r:id="rId7"/>
    <p:sldId id="332" r:id="rId8"/>
    <p:sldId id="356" r:id="rId9"/>
    <p:sldId id="358" r:id="rId10"/>
    <p:sldId id="361" r:id="rId11"/>
    <p:sldId id="359" r:id="rId12"/>
    <p:sldId id="366" r:id="rId13"/>
    <p:sldId id="333" r:id="rId14"/>
    <p:sldId id="334" r:id="rId15"/>
    <p:sldId id="357" r:id="rId16"/>
    <p:sldId id="335" r:id="rId17"/>
    <p:sldId id="365" r:id="rId18"/>
    <p:sldId id="336" r:id="rId19"/>
    <p:sldId id="337" r:id="rId20"/>
    <p:sldId id="338" r:id="rId21"/>
    <p:sldId id="339" r:id="rId22"/>
    <p:sldId id="342" r:id="rId23"/>
    <p:sldId id="343" r:id="rId24"/>
    <p:sldId id="344" r:id="rId25"/>
    <p:sldId id="363" r:id="rId26"/>
    <p:sldId id="346" r:id="rId27"/>
    <p:sldId id="348" r:id="rId28"/>
    <p:sldId id="349" r:id="rId29"/>
    <p:sldId id="352" r:id="rId30"/>
    <p:sldId id="350" r:id="rId31"/>
    <p:sldId id="354" r:id="rId32"/>
    <p:sldId id="353" r:id="rId33"/>
    <p:sldId id="372" r:id="rId34"/>
    <p:sldId id="367" r:id="rId35"/>
    <p:sldId id="371" r:id="rId36"/>
    <p:sldId id="345" r:id="rId37"/>
  </p:sldIdLst>
  <p:sldSz cx="9144000" cy="6858000" type="screen4x3"/>
  <p:notesSz cx="6691313" cy="100441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00"/>
    <a:srgbClr val="FFCCFF"/>
    <a:srgbClr val="FFFF99"/>
    <a:srgbClr val="008000"/>
    <a:srgbClr val="990033"/>
    <a:srgbClr val="008080"/>
    <a:srgbClr val="FF6600"/>
    <a:srgbClr val="CC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79" autoAdjust="0"/>
    <p:restoredTop sz="92504" autoAdjust="0"/>
  </p:normalViewPr>
  <p:slideViewPr>
    <p:cSldViewPr snapToGrid="0">
      <p:cViewPr>
        <p:scale>
          <a:sx n="67" d="100"/>
          <a:sy n="67" d="100"/>
        </p:scale>
        <p:origin x="-1592" y="180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84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61.w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6" Type="http://schemas.openxmlformats.org/officeDocument/2006/relationships/image" Target="../media/image70.wmf"/><Relationship Id="rId5" Type="http://schemas.openxmlformats.org/officeDocument/2006/relationships/image" Target="../media/image69.emf"/><Relationship Id="rId4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Relationship Id="rId5" Type="http://schemas.openxmlformats.org/officeDocument/2006/relationships/image" Target="../media/image90.emf"/><Relationship Id="rId4" Type="http://schemas.openxmlformats.org/officeDocument/2006/relationships/image" Target="../media/image6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03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92538" y="0"/>
            <a:ext cx="28987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42463"/>
            <a:ext cx="29003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92538" y="9542463"/>
            <a:ext cx="28987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8FF68B-8AA2-4D1F-B92F-239D5CA0A7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860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03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2538" y="0"/>
            <a:ext cx="28987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5025" y="754063"/>
            <a:ext cx="5021263" cy="3765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70438"/>
            <a:ext cx="4906963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42463"/>
            <a:ext cx="29003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2538" y="9542463"/>
            <a:ext cx="28987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B0AFA36-6E74-4277-9EE0-F6377D8242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931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1CEF0-97AA-48A9-B2C7-4DC46BFE1408}" type="slidenum">
              <a:rPr lang="fr-FR" smtClean="0">
                <a:latin typeface="Arial" pitchFamily="34" charset="0"/>
              </a:rPr>
              <a:pPr/>
              <a:t>2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A2ACB-A7D2-4C30-877F-E273116A6FF2}" type="slidenum">
              <a:rPr lang="fr-FR" smtClean="0">
                <a:latin typeface="Arial" pitchFamily="34" charset="0"/>
              </a:rPr>
              <a:pPr/>
              <a:t>11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Test de Dixon : comparaison de l’intervalle entre la valeur suspecte et sa voisine avec l’intervalle complet de la mesure; même test pour x1 : r11=(x2-x1)/(xn-x1)</a:t>
            </a:r>
          </a:p>
          <a:p>
            <a:pPr eaLnBrk="1" hangingPunct="1"/>
            <a:r>
              <a:rPr lang="fr-FR" smtClean="0"/>
              <a:t>Test de Grubbs : comparaison des variances avec et sans la valeur suspecte</a:t>
            </a:r>
          </a:p>
          <a:p>
            <a:pPr eaLnBrk="1" hangingPunct="1"/>
            <a:r>
              <a:rPr lang="fr-FR" smtClean="0"/>
              <a:t>Le premier test ne tient pas compte de la moyenne car une valeur aberrante pourrait l’affecter beaucoup</a:t>
            </a:r>
          </a:p>
          <a:p>
            <a:pPr eaLnBrk="1" hangingPunct="1"/>
            <a:r>
              <a:rPr lang="fr-FR" smtClean="0"/>
              <a:t>Procédure itéative jusqu’à élimination de toutes les valeurs aberrantes</a:t>
            </a:r>
          </a:p>
          <a:p>
            <a:pPr eaLnBrk="1" hangingPunct="1"/>
            <a:r>
              <a:rPr lang="fr-FR" smtClean="0"/>
              <a:t>Risque de rejeter comme aberrante une valeur qui en réalité appartient à la même distribution de Poisson que les autres mesures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EC592-FDCD-4EC1-A939-5E60E1852B46}" type="slidenum">
              <a:rPr lang="fr-FR" smtClean="0">
                <a:latin typeface="Arial" pitchFamily="34" charset="0"/>
              </a:rPr>
              <a:pPr/>
              <a:t>12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CC001-65EB-42AF-992D-AD1568B485BB}" type="slidenum">
              <a:rPr lang="fr-FR" smtClean="0">
                <a:latin typeface="Arial" pitchFamily="34" charset="0"/>
              </a:rPr>
              <a:pPr/>
              <a:t>13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99AAD-A26C-4ED0-B17D-D9922218825F}" type="slidenum">
              <a:rPr lang="fr-FR" smtClean="0">
                <a:latin typeface="Arial" pitchFamily="34" charset="0"/>
              </a:rPr>
              <a:pPr/>
              <a:t>14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A79B8-5D36-4FF0-9E19-8B2B9EE46629}" type="slidenum">
              <a:rPr lang="fr-FR" smtClean="0">
                <a:latin typeface="Arial" pitchFamily="34" charset="0"/>
              </a:rPr>
              <a:pPr/>
              <a:t>15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Si les comptages suivent une distribution de Poisson</a:t>
            </a:r>
          </a:p>
          <a:p>
            <a:pPr eaLnBrk="1" hangingPunct="1"/>
            <a:r>
              <a:rPr lang="fr-FR" smtClean="0"/>
              <a:t>Dispersion statistique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4A81C-59E1-4134-813A-E23E2B8265DC}" type="slidenum">
              <a:rPr lang="fr-FR" smtClean="0">
                <a:latin typeface="Arial" pitchFamily="34" charset="0"/>
              </a:rPr>
              <a:pPr/>
              <a:t>16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Comptage de N photons durant un temps t =I(cps/s) x temps de comptage ; Intervalle deconfiance : [N-2 </a:t>
            </a:r>
            <a:r>
              <a:rPr lang="fr-FR" sz="1400" b="1" smtClean="0">
                <a:latin typeface="Comic Sans MS" pitchFamily="66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fr-FR" smtClean="0"/>
              <a:t>;N+2 </a:t>
            </a:r>
            <a:r>
              <a:rPr lang="fr-FR" sz="1400" b="1" smtClean="0">
                <a:latin typeface="Comic Sans MS" pitchFamily="66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fr-FR" smtClean="0"/>
              <a:t>]</a:t>
            </a:r>
          </a:p>
          <a:p>
            <a:pPr eaLnBrk="1" hangingPunct="1"/>
            <a:r>
              <a:rPr lang="fr-FR" smtClean="0"/>
              <a:t>Préc.stat.Teneur Massiq. est souvent  calculée à partir de la statistique de comptage relative à l’acquisition du signal sur le témoin et l’échantillon, en l’assimilant à un calcul d’erreur (Y=X/Z donc dY/Y =dX/X + dZ/Z –les erreurs relatives s’ajoutent) (Y=X-Y: dY=dX+dZ : les erreurs absolues s’ajoutent)</a:t>
            </a:r>
          </a:p>
          <a:p>
            <a:pPr eaLnBrk="1" hangingPunct="1"/>
            <a:r>
              <a:rPr lang="fr-FR" smtClean="0"/>
              <a:t>Teneur massiq. Calculée à partir de la conc. Apparente qui est le rapport de la différence de 2 intensités.</a:t>
            </a:r>
          </a:p>
          <a:p>
            <a:pPr eaLnBrk="1" hangingPunct="1"/>
            <a:r>
              <a:rPr lang="fr-FR" smtClean="0"/>
              <a:t>Le rapport de deux variables poissoniennes n’est pas poissonien et ne suit pas une loi normale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24E56-7BFC-4AF4-889A-084F858317C5}" type="slidenum">
              <a:rPr lang="fr-FR" smtClean="0">
                <a:latin typeface="Arial" pitchFamily="34" charset="0"/>
              </a:rPr>
              <a:pPr/>
              <a:t>17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smtClean="0"/>
              <a:t>Comptage de N photons durant un temps t =I(cps/s) x temps de comptage ; Intervalle deconfiance : [N-2 </a:t>
            </a:r>
            <a:r>
              <a:rPr lang="fr-FR" sz="1400" b="1" smtClean="0">
                <a:latin typeface="Comic Sans MS" pitchFamily="66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fr-FR" smtClean="0"/>
              <a:t>;N+2 </a:t>
            </a:r>
            <a:r>
              <a:rPr lang="fr-FR" sz="1400" b="1" smtClean="0">
                <a:latin typeface="Comic Sans MS" pitchFamily="66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fr-FR" smtClean="0"/>
              <a:t>]</a:t>
            </a:r>
          </a:p>
          <a:p>
            <a:pPr eaLnBrk="1" hangingPunct="1"/>
            <a:r>
              <a:rPr lang="fr-FR" smtClean="0"/>
              <a:t>Préc.stat.Teneur Massiq. est souvent  calculée à partir de la statistique de comptage relative à l’acquisition du signal sur le témoin et l’échantillon, en l’assimilant à un calcul d’erreur (Y=X/Z donc dY/Y =dX/X + dZ/Z –les erreurs relatives s’ajoutent) (Y=X-Y: dY=dX+dZ : les erreurs absolues s’ajoutent)</a:t>
            </a:r>
          </a:p>
          <a:p>
            <a:pPr eaLnBrk="1" hangingPunct="1"/>
            <a:r>
              <a:rPr lang="fr-FR" smtClean="0"/>
              <a:t>Teneur massiq. Calculée à partir de la conc. Apparente qui est le rapport de la différence de 2 intensités.</a:t>
            </a:r>
          </a:p>
          <a:p>
            <a:pPr eaLnBrk="1" hangingPunct="1"/>
            <a:r>
              <a:rPr lang="fr-FR" smtClean="0"/>
              <a:t>Le rapport de deux variables poissoniennes n’est pas poissonien et ne suit pas une loi normale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FA1F4-996C-48AD-98D8-F5FB854F6BF6}" type="slidenum">
              <a:rPr lang="fr-FR" smtClean="0">
                <a:latin typeface="Arial" pitchFamily="34" charset="0"/>
              </a:rPr>
              <a:pPr/>
              <a:t>18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En toute rigueur, la précision stat.d’une teneur mass. Est donnée par l’intervalle de confiance tel qu’il est calculé par..</a:t>
            </a:r>
          </a:p>
          <a:p>
            <a:pPr eaLnBrk="1" hangingPunct="1"/>
            <a:r>
              <a:rPr lang="fr-FR" smtClean="0"/>
              <a:t>..consiste à calculer la somme des carrés des écarts entre les vraies valeurs des Int. et les mesures pic et FC sur l’éch. et le témoin</a:t>
            </a:r>
          </a:p>
          <a:p>
            <a:pPr eaLnBrk="1" hangingPunct="1"/>
            <a:r>
              <a:rPr lang="fr-FR" smtClean="0"/>
              <a:t>Le problème se résume à la résolution d’une éq. du 2nd degré en fonction de Capp. Les racines de cette éq. du 2nd degré , toujours réelles dans le cas de la microanalyse (discriminant tjrs.&gt;0) définissent les bornes de l’intervalle de confiance au seuil de confiance choisi</a:t>
            </a:r>
          </a:p>
          <a:p>
            <a:pPr eaLnBrk="1" hangingPunct="1"/>
            <a:r>
              <a:rPr lang="fr-FR" smtClean="0"/>
              <a:t>X&lt; </a:t>
            </a:r>
            <a:r>
              <a:rPr lang="en-GB" b="1" smtClean="0">
                <a:cs typeface="Times New Roman" pitchFamily="18" charset="0"/>
                <a:sym typeface="Symbol" pitchFamily="18" charset="2"/>
              </a:rPr>
              <a:t></a:t>
            </a:r>
            <a:r>
              <a:rPr lang="en-GB" b="1" baseline="30000" smtClean="0">
                <a:cs typeface="Times New Roman" pitchFamily="18" charset="0"/>
              </a:rPr>
              <a:t>2</a:t>
            </a:r>
            <a:r>
              <a:rPr lang="fr-FR" smtClean="0"/>
              <a:t> soit X- </a:t>
            </a:r>
            <a:r>
              <a:rPr lang="en-GB" b="1" smtClean="0">
                <a:cs typeface="Times New Roman" pitchFamily="18" charset="0"/>
                <a:sym typeface="Symbol" pitchFamily="18" charset="2"/>
              </a:rPr>
              <a:t></a:t>
            </a:r>
            <a:r>
              <a:rPr lang="en-GB" b="1" baseline="30000" smtClean="0">
                <a:cs typeface="Times New Roman" pitchFamily="18" charset="0"/>
              </a:rPr>
              <a:t>2</a:t>
            </a:r>
            <a:r>
              <a:rPr lang="fr-FR" smtClean="0"/>
              <a:t> &lt;0 (signe du trinome négatif) correspond à Capp qui a une valeur comprise entre Capp1 et Capp2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1B302-93AF-4C19-863C-30638428A3C6}" type="slidenum">
              <a:rPr lang="fr-FR" smtClean="0">
                <a:latin typeface="Arial" pitchFamily="34" charset="0"/>
              </a:rPr>
              <a:pPr/>
              <a:t>19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Ces calculs s’appliquent bien en WDS moins en EDS car difficile de déterminer l’Int du FC (interférences de raies, forme du FC)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C6F9F-512D-4D92-9BF7-F0D5002A245F}" type="slidenum">
              <a:rPr lang="fr-FR" smtClean="0">
                <a:latin typeface="Arial" pitchFamily="34" charset="0"/>
              </a:rPr>
              <a:pPr/>
              <a:t>20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/>
              <a:t>Répartir au mieux </a:t>
            </a:r>
            <a:r>
              <a:rPr lang="fr-FR" dirty="0" err="1" smtClean="0"/>
              <a:t>Tacq</a:t>
            </a:r>
            <a:r>
              <a:rPr lang="fr-FR" dirty="0" smtClean="0"/>
              <a:t> entre les différents comptages</a:t>
            </a:r>
          </a:p>
          <a:p>
            <a:pPr eaLnBrk="1" hangingPunct="1"/>
            <a:r>
              <a:rPr lang="fr-FR" dirty="0" smtClean="0"/>
              <a:t>…</a:t>
            </a:r>
            <a:r>
              <a:rPr lang="fr-FR" dirty="0" err="1" smtClean="0"/>
              <a:t>éq</a:t>
            </a:r>
            <a:r>
              <a:rPr lang="fr-FR" dirty="0" smtClean="0"/>
              <a:t> du 2nd degré donnant les bornes de l’</a:t>
            </a:r>
            <a:r>
              <a:rPr lang="fr-FR" dirty="0" err="1" smtClean="0"/>
              <a:t>int</a:t>
            </a:r>
            <a:r>
              <a:rPr lang="fr-FR" dirty="0" smtClean="0"/>
              <a:t>. De confiance</a:t>
            </a:r>
          </a:p>
          <a:p>
            <a:pPr eaLnBrk="1" hangingPunct="1"/>
            <a:r>
              <a:rPr lang="fr-FR" dirty="0" smtClean="0"/>
              <a:t>On minimise l’</a:t>
            </a:r>
            <a:r>
              <a:rPr lang="fr-FR" dirty="0" err="1" smtClean="0"/>
              <a:t>esperance</a:t>
            </a:r>
            <a:r>
              <a:rPr lang="fr-FR" dirty="0" smtClean="0"/>
              <a:t> </a:t>
            </a:r>
            <a:r>
              <a:rPr lang="fr-FR" dirty="0" err="1" smtClean="0"/>
              <a:t>mathematique</a:t>
            </a:r>
            <a:r>
              <a:rPr lang="fr-FR" dirty="0" smtClean="0"/>
              <a:t> du carré de l’intervalle de confiance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1CEB0-9F52-4801-ADC3-5A6B0EBDFD50}" type="slidenum">
              <a:rPr lang="fr-FR" smtClean="0">
                <a:latin typeface="Arial" pitchFamily="34" charset="0"/>
              </a:rPr>
              <a:pPr/>
              <a:t>3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87BB6-2C14-4406-AF2F-16A3A6E91083}" type="slidenum">
              <a:rPr lang="fr-FR" smtClean="0">
                <a:latin typeface="Arial" pitchFamily="34" charset="0"/>
              </a:rPr>
              <a:pPr/>
              <a:t>21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7327D-6EBB-48A3-A28C-6AC355F58C54}" type="slidenum">
              <a:rPr lang="fr-FR" smtClean="0">
                <a:latin typeface="Arial" pitchFamily="34" charset="0"/>
              </a:rPr>
              <a:pPr/>
              <a:t>22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EDS meilleure constante de temps (la plus élevée) offrant la meilleure résolution en énergie 30% de temps mort 1000 cps/s</a:t>
            </a:r>
          </a:p>
          <a:p>
            <a:pPr eaLnBrk="1" hangingPunct="1"/>
            <a:r>
              <a:rPr lang="fr-FR" smtClean="0"/>
              <a:t>Int du pic et du FC pour le témoin et l’éch, obtenu en intégrant le signal sur une ROI égale à 1,2 fois la largeur de la raie Al Ka à mi-hauteur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F84C2-335F-4891-A20A-AC99937AFD23}" type="slidenum">
              <a:rPr lang="fr-FR" smtClean="0">
                <a:latin typeface="Arial" pitchFamily="34" charset="0"/>
              </a:rPr>
              <a:pPr/>
              <a:t>23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WDS on améliore de 20% la valeur de la précision statistique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AB061-314F-44E0-8263-E180B0EA25BC}" type="slidenum">
              <a:rPr lang="fr-FR" smtClean="0">
                <a:latin typeface="Arial" pitchFamily="34" charset="0"/>
              </a:rPr>
              <a:pPr/>
              <a:t>24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4552-5A99-4DAC-83D6-2E9651616EE2}" type="slidenum">
              <a:rPr lang="fr-FR" smtClean="0">
                <a:latin typeface="Arial" pitchFamily="34" charset="0"/>
              </a:rPr>
              <a:pPr/>
              <a:t>25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CA4A6-AE32-4916-BFD9-C614C90ABD69}" type="slidenum">
              <a:rPr lang="fr-FR" smtClean="0">
                <a:latin typeface="Arial" pitchFamily="34" charset="0"/>
              </a:rPr>
              <a:pPr/>
              <a:t>26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CL dépend aussi de ZAF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0C80B-6733-4CE0-B1B4-BDF9FB6EAC9B}" type="slidenum">
              <a:rPr lang="fr-FR" smtClean="0">
                <a:latin typeface="Arial" pitchFamily="34" charset="0"/>
              </a:rPr>
              <a:pPr/>
              <a:t>27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Pour être complet dans la procédure de détermination de la limite de détection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65D55-8B61-4F28-B56D-C94E9E231F41}" type="slidenum">
              <a:rPr lang="fr-FR" smtClean="0">
                <a:latin typeface="Arial" pitchFamily="34" charset="0"/>
              </a:rPr>
              <a:pPr/>
              <a:t>28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Distributions de Poisson Int. FC; Distributions de Poisson Int. Signal caractéristique</a:t>
            </a:r>
          </a:p>
          <a:p>
            <a:pPr eaLnBrk="1" hangingPunct="1"/>
            <a:r>
              <a:rPr lang="fr-FR" smtClean="0"/>
              <a:t>C1&gt;&gt;limite de détection</a:t>
            </a:r>
          </a:p>
          <a:p>
            <a:pPr eaLnBrk="1" hangingPunct="1"/>
            <a:r>
              <a:rPr lang="fr-FR" smtClean="0"/>
              <a:t>C2&gt;limite de détection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31819-DBB1-40F1-9806-A7501FF79EB5}" type="slidenum">
              <a:rPr lang="fr-FR" smtClean="0">
                <a:latin typeface="Arial" pitchFamily="34" charset="0"/>
              </a:rPr>
              <a:pPr/>
              <a:t>29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P0 relatifs aux comptages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4E816-E16D-4E07-BACA-8A79A680C927}" type="slidenum">
              <a:rPr lang="fr-FR" smtClean="0">
                <a:latin typeface="Arial" pitchFamily="34" charset="0"/>
              </a:rPr>
              <a:pPr/>
              <a:t>30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La limite d’identification prend le nom de seuil de détection dans le calcul de Ancey et Tixier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C09EE-C79D-487B-94BE-47743AB32F7E}" type="slidenum">
              <a:rPr lang="fr-FR" smtClean="0">
                <a:latin typeface="Arial" pitchFamily="34" charset="0"/>
              </a:rPr>
              <a:pPr/>
              <a:t>4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5A4DD-E958-4016-8B40-5C8546B839BF}" type="slidenum">
              <a:rPr lang="fr-FR" smtClean="0">
                <a:latin typeface="Arial" pitchFamily="34" charset="0"/>
              </a:rPr>
              <a:pPr/>
              <a:t>31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On considère témoin Al pur</a:t>
            </a:r>
          </a:p>
          <a:p>
            <a:pPr eaLnBrk="1" hangingPunct="1"/>
            <a:r>
              <a:rPr lang="fr-FR" smtClean="0"/>
              <a:t>Be : mesure du FC obtenue sur Cu pur à la position de la raie Al Ka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D43D9-C188-4C99-A050-AFC593CFA92D}" type="slidenum">
              <a:rPr lang="fr-FR" smtClean="0">
                <a:latin typeface="Arial" pitchFamily="34" charset="0"/>
              </a:rPr>
              <a:pPr/>
              <a:t>32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6CF59-88D3-4957-9BA6-04BB76FF6582}" type="slidenum">
              <a:rPr lang="fr-FR" smtClean="0">
                <a:latin typeface="Arial" pitchFamily="34" charset="0"/>
              </a:rPr>
              <a:pPr/>
              <a:t>33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éloignée de la teneur vraie : être fausse !</a:t>
            </a:r>
          </a:p>
          <a:p>
            <a:pPr eaLnBrk="1" hangingPunct="1"/>
            <a:r>
              <a:rPr lang="fr-FR" smtClean="0"/>
              <a:t>Les méthodes statistiques permettent de…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37E11-F105-4FFD-A9EF-5CD67426070C}" type="slidenum">
              <a:rPr lang="fr-FR" smtClean="0">
                <a:latin typeface="Arial" pitchFamily="34" charset="0"/>
              </a:rPr>
              <a:pPr/>
              <a:t>34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/>
              <a:t>Variance d’une somme ou d’une différence entre 2 grandeurs</a:t>
            </a:r>
            <a:r>
              <a:rPr lang="fr-FR" baseline="0" dirty="0" smtClean="0"/>
              <a:t> = somme des variances des 2 grandeurs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37E11-F105-4FFD-A9EF-5CD67426070C}" type="slidenum">
              <a:rPr lang="fr-FR" smtClean="0">
                <a:latin typeface="Arial" pitchFamily="34" charset="0"/>
              </a:rPr>
              <a:pPr/>
              <a:t>35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/>
              <a:t>Variance d’une somme ou d’une différence entre 2 grandeurs</a:t>
            </a:r>
            <a:r>
              <a:rPr lang="fr-FR" baseline="0" dirty="0" smtClean="0"/>
              <a:t> = somme des variances des 2 grandeurs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6CF59-88D3-4957-9BA6-04BB76FF6582}" type="slidenum">
              <a:rPr lang="fr-FR" smtClean="0">
                <a:latin typeface="Arial" pitchFamily="34" charset="0"/>
              </a:rPr>
              <a:pPr/>
              <a:t>36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/>
              <a:t>éloignée de la teneur vraie : être fausse !</a:t>
            </a:r>
          </a:p>
          <a:p>
            <a:pPr eaLnBrk="1" hangingPunct="1"/>
            <a:r>
              <a:rPr lang="fr-FR" dirty="0" smtClean="0"/>
              <a:t>Les méthodes statistiques permettent de…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89553-6779-4584-BEB5-E2AAEB043AFB}" type="slidenum">
              <a:rPr lang="fr-FR" smtClean="0">
                <a:latin typeface="Arial" pitchFamily="34" charset="0"/>
              </a:rPr>
              <a:pPr/>
              <a:t>5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7E53D-2DB5-43EE-A55A-EB8BB033F72E}" type="slidenum">
              <a:rPr lang="fr-FR" smtClean="0">
                <a:latin typeface="Arial" pitchFamily="34" charset="0"/>
              </a:rPr>
              <a:pPr/>
              <a:t>6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/>
              <a:t> </a:t>
            </a:r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fr-FR" baseline="30000" dirty="0" smtClean="0"/>
              <a:t>2</a:t>
            </a:r>
            <a:r>
              <a:rPr lang="fr-FR" dirty="0" smtClean="0"/>
              <a:t>= variance.	Dans la distribution de Poisson : la variance est égale à la moyenne : </a:t>
            </a:r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fr-FR" dirty="0" smtClean="0"/>
              <a:t> = </a:t>
            </a:r>
            <a:r>
              <a:rPr lang="en-GB" sz="2000" b="1" dirty="0" smtClean="0">
                <a:solidFill>
                  <a:schemeClr val="bg1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fr-FR" baseline="30000" dirty="0" smtClean="0"/>
              <a:t>1/2</a:t>
            </a:r>
          </a:p>
          <a:p>
            <a:pPr eaLnBrk="1" hangingPunct="1"/>
            <a:r>
              <a:rPr lang="fr-FR" dirty="0" smtClean="0"/>
              <a:t>Loi normale de moyenne </a:t>
            </a:r>
            <a:r>
              <a:rPr lang="fr-FR" dirty="0" smtClean="0">
                <a:sym typeface="Symbol" pitchFamily="18" charset="2"/>
              </a:rPr>
              <a:t> </a:t>
            </a:r>
            <a:r>
              <a:rPr lang="fr-FR" dirty="0" smtClean="0"/>
              <a:t>et d’écart-type </a:t>
            </a:r>
            <a:r>
              <a:rPr lang="fr-FR" dirty="0" smtClean="0">
                <a:sym typeface="Symbol" pitchFamily="18" charset="2"/>
              </a:rPr>
              <a:t>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B557-11E5-4706-929A-3E619E2C9F6D}" type="slidenum">
              <a:rPr lang="fr-FR" smtClean="0">
                <a:latin typeface="Arial" pitchFamily="34" charset="0"/>
              </a:rPr>
              <a:pPr/>
              <a:t>7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N est l’intensité mesurée</a:t>
            </a:r>
          </a:p>
          <a:p>
            <a:pPr eaLnBrk="1" hangingPunct="1"/>
            <a:r>
              <a:rPr lang="fr-FR" smtClean="0"/>
              <a:t>n étant donné, à un risque plus faible correspond une valeur critique de </a:t>
            </a:r>
            <a:r>
              <a:rPr lang="en-GB" sz="160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en-GB" sz="1600" baseline="3000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GB" sz="160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mtClean="0"/>
              <a:t>plus grande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14070-0B2A-41CE-9D9A-7E2AE289B8F1}" type="slidenum">
              <a:rPr lang="fr-FR" smtClean="0">
                <a:latin typeface="Arial" pitchFamily="34" charset="0"/>
              </a:rPr>
              <a:pPr/>
              <a:t>8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/>
              <a:t>Valeurs de </a:t>
            </a:r>
            <a:r>
              <a:rPr lang="en-GB" sz="1400" b="1" dirty="0" smtClean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</a:t>
            </a:r>
            <a:r>
              <a:rPr lang="en-GB" sz="1400" b="1" baseline="30000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fr-FR" dirty="0" smtClean="0"/>
              <a:t> données dans SMH 1978</a:t>
            </a:r>
          </a:p>
          <a:p>
            <a:pPr eaLnBrk="1" hangingPunct="1"/>
            <a:r>
              <a:rPr lang="fr-FR" dirty="0" smtClean="0"/>
              <a:t>La somme des carres des </a:t>
            </a:r>
            <a:r>
              <a:rPr lang="fr-FR" dirty="0" err="1" smtClean="0"/>
              <a:t>ecarts</a:t>
            </a:r>
            <a:r>
              <a:rPr lang="fr-FR" dirty="0" smtClean="0"/>
              <a:t> a la moyenne  des 21 comptages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F02F9-249A-4A82-ACF5-EBEACDE9E887}" type="slidenum">
              <a:rPr lang="fr-FR" smtClean="0">
                <a:latin typeface="Arial" pitchFamily="34" charset="0"/>
              </a:rPr>
              <a:pPr/>
              <a:t>9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Cela revient à contrôler la stabilité de la mesure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8EF87-A6D1-42C6-AEC0-C14B47E7B8BD}" type="slidenum">
              <a:rPr lang="fr-FR" smtClean="0">
                <a:latin typeface="Arial" pitchFamily="34" charset="0"/>
              </a:rPr>
              <a:pPr/>
              <a:t>10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Afin de déterminer s’il faut les rejeter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62141-259B-4DE4-8E67-B1F776C8EA7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01604-FC04-4041-BFD5-AC330F93CD5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D6998-FB06-4C98-A882-B6C324DC4DA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28D6F-D59F-4E6F-9CFB-9D8113A0700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67297-ADEC-4950-A983-6C1C87FA119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5DE2-906D-4901-942A-D140FC952C6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7082C-387C-405A-9CC1-FB4DA553DB0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2D17E-7552-4F8C-ABBA-77A0759CCB1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15E16-A820-4EB1-9D6E-BEF4A5D9368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293B0-E816-402C-BBFA-9D721EBAA38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4BE9-7E62-428C-A537-E9C00FBCB4E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 du masque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CFCCB9F-106E-475C-94FE-99C4BF4A6D0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23" Type="http://schemas.openxmlformats.org/officeDocument/2006/relationships/image" Target="../media/image22.gif"/><Relationship Id="rId28" Type="http://schemas.openxmlformats.org/officeDocument/2006/relationships/image" Target="../media/image27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wmf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Microsoft_Excel_97-2003_Worksheet1.xls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32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61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2.png"/><Relationship Id="rId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3.png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4.png"/><Relationship Id="rId4" Type="http://schemas.openxmlformats.org/officeDocument/2006/relationships/oleObject" Target="../embeddings/oleObject3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4.xls"/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2.bin"/><Relationship Id="rId3" Type="http://schemas.openxmlformats.org/officeDocument/2006/relationships/notesSlide" Target="../notesSlides/notesSlide24.xml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67.emf"/><Relationship Id="rId17" Type="http://schemas.openxmlformats.org/officeDocument/2006/relationships/image" Target="../media/image69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Microsoft_Excel_97-2003_Worksheet6.xls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5.emf"/><Relationship Id="rId11" Type="http://schemas.openxmlformats.org/officeDocument/2006/relationships/oleObject" Target="../embeddings/Microsoft_Excel_97-2003_Worksheet5.xls"/><Relationship Id="rId5" Type="http://schemas.openxmlformats.org/officeDocument/2006/relationships/oleObject" Target="../embeddings/Microsoft_Excel_97-2003_Worksheet3.xls"/><Relationship Id="rId15" Type="http://schemas.openxmlformats.org/officeDocument/2006/relationships/oleObject" Target="../embeddings/oleObject41.bin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70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6.emf"/><Relationship Id="rId14" Type="http://schemas.openxmlformats.org/officeDocument/2006/relationships/image" Target="../media/image68.wmf"/><Relationship Id="rId22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73.wmf"/><Relationship Id="rId4" Type="http://schemas.openxmlformats.org/officeDocument/2006/relationships/image" Target="../media/image76.pn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80.wmf"/><Relationship Id="rId12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8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8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6.png"/><Relationship Id="rId4" Type="http://schemas.openxmlformats.org/officeDocument/2006/relationships/oleObject" Target="../embeddings/oleObject5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8.xls"/><Relationship Id="rId13" Type="http://schemas.openxmlformats.org/officeDocument/2006/relationships/oleObject" Target="../embeddings/oleObject61.bin"/><Relationship Id="rId18" Type="http://schemas.openxmlformats.org/officeDocument/2006/relationships/oleObject" Target="../embeddings/oleObject63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89.emf"/><Relationship Id="rId17" Type="http://schemas.openxmlformats.org/officeDocument/2006/relationships/image" Target="../media/image90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Microsoft_Excel_97-2003_Worksheet10.xls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7.emf"/><Relationship Id="rId11" Type="http://schemas.openxmlformats.org/officeDocument/2006/relationships/oleObject" Target="../embeddings/Microsoft_Excel_97-2003_Worksheet9.xls"/><Relationship Id="rId5" Type="http://schemas.openxmlformats.org/officeDocument/2006/relationships/oleObject" Target="../embeddings/Microsoft_Excel_97-2003_Worksheet7.xls"/><Relationship Id="rId15" Type="http://schemas.openxmlformats.org/officeDocument/2006/relationships/oleObject" Target="../embeddings/oleObject62.bin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88.emf"/><Relationship Id="rId14" Type="http://schemas.openxmlformats.org/officeDocument/2006/relationships/image" Target="../media/image68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95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7.png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5" Type="http://schemas.openxmlformats.org/officeDocument/2006/relationships/image" Target="../media/image96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6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7622289" y="3012232"/>
            <a:ext cx="1372929" cy="108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76508" y="164812"/>
            <a:ext cx="4723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28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215531" y="748087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6186" y="2636911"/>
            <a:ext cx="8210270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5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NOTIONS DE TRAITEMENT STATISTIQUE</a:t>
            </a: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2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Florence ROBAUT</a:t>
            </a: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  <a:sym typeface="Wingdings"/>
              </a:rPr>
              <a:t>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  <a:sym typeface="Wingdings 3"/>
              </a:rPr>
              <a:t> 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Lab. </a:t>
            </a:r>
            <a:r>
              <a:rPr lang="fr-FR" sz="2400" b="1" i="1" dirty="0" err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SIMaP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 – </a:t>
            </a:r>
            <a:r>
              <a:rPr lang="fr-FR" sz="2400" b="1" i="1" dirty="0" err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Univ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. Grenoble Alpes, CNRS, </a:t>
            </a:r>
            <a:r>
              <a:rPr lang="fr-FR" sz="2400" b="1" i="1" dirty="0" err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GrenobleINP</a:t>
            </a:r>
            <a:endParaRPr lang="fr-FR" sz="2400" b="1" i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  <a:sym typeface="Wingdings"/>
              </a:rPr>
              <a:t>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  <a:sym typeface="Wingdings"/>
              </a:rPr>
              <a:t> 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Plateforme de caractérisation de </a:t>
            </a:r>
            <a:r>
              <a:rPr lang="fr-FR" sz="2400" b="1" i="1" dirty="0" err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GrenobleINP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 - CMTC</a:t>
            </a: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C13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6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F0A41-9390-4DB8-BA93-668E601B8BF1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26627" name="Text Box 1026"/>
          <p:cNvSpPr txBox="1">
            <a:spLocks noChangeArrowheads="1"/>
          </p:cNvSpPr>
          <p:nvPr/>
        </p:nvSpPr>
        <p:spPr bwMode="auto">
          <a:xfrm>
            <a:off x="111125" y="1019175"/>
            <a:ext cx="9032875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Si le </a:t>
            </a:r>
            <a:r>
              <a:rPr lang="fr-FR" sz="2000" dirty="0">
                <a:solidFill>
                  <a:srgbClr val="990033"/>
                </a:solidFill>
                <a:latin typeface="Comic Sans MS" pitchFamily="66" charset="0"/>
              </a:rPr>
              <a:t>test Chi-deux </a:t>
            </a:r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met en évidence des </a:t>
            </a:r>
            <a:r>
              <a:rPr lang="fr-FR" sz="2000" dirty="0">
                <a:solidFill>
                  <a:srgbClr val="990033"/>
                </a:solidFill>
                <a:latin typeface="Comic Sans MS" pitchFamily="66" charset="0"/>
              </a:rPr>
              <a:t>mesures anormalement dispersées</a:t>
            </a:r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 algn="ctr"/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Dues </a:t>
            </a:r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à une ou plusieurs </a:t>
            </a:r>
            <a:r>
              <a:rPr lang="fr-FR" sz="2000" dirty="0">
                <a:solidFill>
                  <a:srgbClr val="990033"/>
                </a:solidFill>
                <a:latin typeface="Comic Sans MS" pitchFamily="66" charset="0"/>
              </a:rPr>
              <a:t>valeurs aberrantes </a:t>
            </a:r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dans la série de comptages ?</a:t>
            </a:r>
          </a:p>
          <a:p>
            <a:endParaRPr lang="fr-FR" sz="2000" dirty="0">
              <a:latin typeface="Comic Sans MS" pitchFamily="66" charset="0"/>
            </a:endParaRPr>
          </a:p>
          <a:p>
            <a:endParaRPr lang="fr-FR" sz="2000" dirty="0">
              <a:latin typeface="Comic Sans MS" pitchFamily="66" charset="0"/>
            </a:endParaRPr>
          </a:p>
          <a:p>
            <a:pPr algn="ctr"/>
            <a:r>
              <a:rPr lang="fr-FR" sz="4000" dirty="0">
                <a:solidFill>
                  <a:srgbClr val="990033"/>
                </a:solidFill>
                <a:latin typeface="Comic Sans MS" pitchFamily="66" charset="0"/>
                <a:sym typeface="Symbol" pitchFamily="18" charset="2"/>
              </a:rPr>
              <a:t></a:t>
            </a:r>
            <a:endParaRPr lang="fr-FR" sz="4000" dirty="0">
              <a:solidFill>
                <a:srgbClr val="990033"/>
              </a:solidFill>
              <a:latin typeface="Comic Sans MS" pitchFamily="66" charset="0"/>
            </a:endParaRPr>
          </a:p>
          <a:p>
            <a:endParaRPr lang="fr-FR" sz="3000" dirty="0">
              <a:latin typeface="Comic Sans MS" pitchFamily="66" charset="0"/>
            </a:endParaRPr>
          </a:p>
          <a:p>
            <a:pPr algn="ctr"/>
            <a:r>
              <a:rPr lang="fr-FR" sz="2000" u="sng" dirty="0">
                <a:solidFill>
                  <a:schemeClr val="accent2"/>
                </a:solidFill>
                <a:latin typeface="Comic Sans MS" pitchFamily="66" charset="0"/>
              </a:rPr>
              <a:t>Test statistique des valeurs suspectes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que sont </a:t>
            </a:r>
            <a:r>
              <a:rPr lang="fr-FR" sz="2000" u="sng" dirty="0">
                <a:solidFill>
                  <a:schemeClr val="accent2"/>
                </a:solidFill>
                <a:latin typeface="Comic Sans MS" pitchFamily="66" charset="0"/>
              </a:rPr>
              <a:t>les valeurs extrêmes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de la série de comptage :</a:t>
            </a:r>
          </a:p>
          <a:p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fr-FR" sz="20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→ </a:t>
            </a:r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repérer les valeurs aberrantes, les rejeter</a:t>
            </a:r>
          </a:p>
          <a:p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fr-FR" sz="20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→ </a:t>
            </a:r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conserver le reste des mesures de la série de comptages</a:t>
            </a:r>
          </a:p>
        </p:txBody>
      </p:sp>
      <p:sp>
        <p:nvSpPr>
          <p:cNvPr id="26628" name="Rectangle 1027"/>
          <p:cNvSpPr>
            <a:spLocks noChangeArrowheads="1"/>
          </p:cNvSpPr>
          <p:nvPr/>
        </p:nvSpPr>
        <p:spPr bwMode="auto">
          <a:xfrm>
            <a:off x="1612972" y="100013"/>
            <a:ext cx="61237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FILTRAGE STATISTIQUE DES COMPTAGES</a:t>
            </a:r>
            <a:endParaRPr lang="fr-FR" sz="2200" dirty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203CB-FD04-4E2C-BF57-7DB7283072D4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2369066" y="74899"/>
            <a:ext cx="61237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 dirty="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FILTRAGE STATISTIQUE DES COMPTAGES</a:t>
            </a:r>
            <a:endParaRPr lang="fr-FR" sz="2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4104" name="Group 26"/>
          <p:cNvGrpSpPr>
            <a:grpSpLocks/>
          </p:cNvGrpSpPr>
          <p:nvPr/>
        </p:nvGrpSpPr>
        <p:grpSpPr bwMode="auto">
          <a:xfrm>
            <a:off x="33052" y="2416175"/>
            <a:ext cx="9232212" cy="2652713"/>
            <a:chOff x="125" y="1522"/>
            <a:chExt cx="5634" cy="1671"/>
          </a:xfrm>
        </p:grpSpPr>
        <p:grpSp>
          <p:nvGrpSpPr>
            <p:cNvPr id="4128" name="Group 12"/>
            <p:cNvGrpSpPr>
              <a:grpSpLocks/>
            </p:cNvGrpSpPr>
            <p:nvPr/>
          </p:nvGrpSpPr>
          <p:grpSpPr bwMode="auto">
            <a:xfrm>
              <a:off x="125" y="1623"/>
              <a:ext cx="5634" cy="1570"/>
              <a:chOff x="135" y="2723"/>
              <a:chExt cx="5634" cy="1570"/>
            </a:xfrm>
          </p:grpSpPr>
          <p:sp>
            <p:nvSpPr>
              <p:cNvPr id="4130" name="Text Box 5"/>
              <p:cNvSpPr txBox="1">
                <a:spLocks noChangeArrowheads="1"/>
              </p:cNvSpPr>
              <p:nvPr/>
            </p:nvSpPr>
            <p:spPr bwMode="auto">
              <a:xfrm>
                <a:off x="153" y="2723"/>
                <a:ext cx="2993" cy="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solidFill>
                      <a:schemeClr val="accent6"/>
                    </a:solidFill>
                    <a:cs typeface="Arial" pitchFamily="34" charset="0"/>
                  </a:rPr>
                  <a:t>• </a:t>
                </a:r>
                <a:r>
                  <a:rPr lang="fr-FR" u="sng" dirty="0">
                    <a:solidFill>
                      <a:schemeClr val="accent6"/>
                    </a:solidFill>
                  </a:rPr>
                  <a:t>Test de Dixon</a:t>
                </a:r>
                <a:r>
                  <a:rPr lang="fr-FR" dirty="0">
                    <a:solidFill>
                      <a:schemeClr val="accent6"/>
                    </a:solidFill>
                  </a:rPr>
                  <a:t> </a:t>
                </a:r>
                <a:r>
                  <a:rPr lang="fr-FR" dirty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fr-FR" sz="1400" dirty="0">
                  <a:solidFill>
                    <a:schemeClr val="tx1"/>
                  </a:solidFill>
                </a:endParaRPr>
              </a:p>
              <a:p>
                <a:r>
                  <a:rPr lang="fr-FR" sz="1400" dirty="0" smtClean="0">
                    <a:solidFill>
                      <a:schemeClr val="tx1"/>
                    </a:solidFill>
                  </a:rPr>
                  <a:t>Classer les comptages </a:t>
                </a:r>
                <a:r>
                  <a:rPr lang="fr-FR" sz="1400" dirty="0">
                    <a:solidFill>
                      <a:schemeClr val="tx1"/>
                    </a:solidFill>
                  </a:rPr>
                  <a:t>par valeur croissante de x</a:t>
                </a:r>
                <a:r>
                  <a:rPr lang="fr-FR" sz="1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fr-FR" sz="1400" dirty="0">
                    <a:solidFill>
                      <a:schemeClr val="tx1"/>
                    </a:solidFill>
                  </a:rPr>
                  <a:t> à </a:t>
                </a:r>
                <a:r>
                  <a:rPr lang="fr-FR" sz="1400" dirty="0" err="1" smtClean="0">
                    <a:solidFill>
                      <a:schemeClr val="tx1"/>
                    </a:solidFill>
                  </a:rPr>
                  <a:t>x</a:t>
                </a:r>
                <a:r>
                  <a:rPr lang="fr-FR" sz="1400" baseline="-25000" dirty="0" err="1" smtClean="0">
                    <a:solidFill>
                      <a:schemeClr val="tx1"/>
                    </a:solidFill>
                  </a:rPr>
                  <a:t>n</a:t>
                </a:r>
                <a:r>
                  <a:rPr lang="fr-FR" sz="140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.</a:t>
                </a:r>
                <a:endParaRPr lang="fr-FR" sz="1400" baseline="-25000" dirty="0">
                  <a:solidFill>
                    <a:schemeClr val="tx1"/>
                  </a:solidFill>
                </a:endParaRPr>
              </a:p>
              <a:p>
                <a:r>
                  <a:rPr lang="fr-FR" sz="1400" dirty="0">
                    <a:solidFill>
                      <a:schemeClr val="tx1"/>
                    </a:solidFill>
                  </a:rPr>
                  <a:t>La valeur extrême </a:t>
                </a:r>
                <a:r>
                  <a:rPr lang="fr-FR" sz="1400" dirty="0" err="1" smtClean="0">
                    <a:solidFill>
                      <a:schemeClr val="tx1"/>
                    </a:solidFill>
                  </a:rPr>
                  <a:t>x</a:t>
                </a:r>
                <a:r>
                  <a:rPr lang="fr-FR" sz="1400" baseline="-25000" dirty="0" err="1" smtClean="0">
                    <a:solidFill>
                      <a:schemeClr val="tx1"/>
                    </a:solidFill>
                  </a:rPr>
                  <a:t>n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 (ou x</a:t>
                </a:r>
                <a:r>
                  <a:rPr lang="fr-FR" sz="1400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) est-elle </a:t>
                </a:r>
                <a:r>
                  <a:rPr lang="fr-FR" sz="1400" dirty="0">
                    <a:solidFill>
                      <a:schemeClr val="tx1"/>
                    </a:solidFill>
                  </a:rPr>
                  <a:t>aberrante ?</a:t>
                </a:r>
              </a:p>
              <a:p>
                <a:r>
                  <a:rPr lang="fr-FR" sz="1100" i="1" dirty="0" smtClean="0">
                    <a:solidFill>
                      <a:schemeClr val="tx1"/>
                    </a:solidFill>
                  </a:rPr>
                  <a:t>(compare les intervalles entre </a:t>
                </a:r>
                <a:r>
                  <a:rPr lang="fr-FR" sz="1100" i="1" dirty="0" err="1" smtClean="0">
                    <a:solidFill>
                      <a:schemeClr val="tx1"/>
                    </a:solidFill>
                  </a:rPr>
                  <a:t>x</a:t>
                </a:r>
                <a:r>
                  <a:rPr lang="fr-FR" sz="1100" i="1" baseline="-25000" dirty="0" err="1" smtClean="0">
                    <a:solidFill>
                      <a:schemeClr val="tx1"/>
                    </a:solidFill>
                  </a:rPr>
                  <a:t>n</a:t>
                </a:r>
                <a:r>
                  <a:rPr lang="fr-FR" sz="1100" i="1" dirty="0" smtClean="0">
                    <a:solidFill>
                      <a:schemeClr val="tx1"/>
                    </a:solidFill>
                  </a:rPr>
                  <a:t> et </a:t>
                </a:r>
                <a:r>
                  <a:rPr lang="fr-FR" sz="1100" i="1" dirty="0" err="1" smtClean="0">
                    <a:solidFill>
                      <a:schemeClr val="tx1"/>
                    </a:solidFill>
                  </a:rPr>
                  <a:t>x</a:t>
                </a:r>
                <a:r>
                  <a:rPr lang="fr-FR" sz="1100" i="1" baseline="-25000" dirty="0" err="1" smtClean="0">
                    <a:solidFill>
                      <a:schemeClr val="tx1"/>
                    </a:solidFill>
                  </a:rPr>
                  <a:t>n</a:t>
                </a:r>
                <a:r>
                  <a:rPr lang="fr-FR" sz="1100" i="1" baseline="-25000" dirty="0" smtClean="0">
                    <a:solidFill>
                      <a:schemeClr val="tx1"/>
                    </a:solidFill>
                  </a:rPr>
                  <a:t>-1 </a:t>
                </a:r>
                <a:r>
                  <a:rPr lang="fr-FR" sz="1100" i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fr-FR" sz="1400" dirty="0"/>
              </a:p>
              <a:p>
                <a:endParaRPr lang="fr-FR" sz="1400" dirty="0"/>
              </a:p>
            </p:txBody>
          </p:sp>
          <p:graphicFrame>
            <p:nvGraphicFramePr>
              <p:cNvPr id="4099" name="Object 6"/>
              <p:cNvGraphicFramePr>
                <a:graphicFrameLocks noChangeAspect="1"/>
              </p:cNvGraphicFramePr>
              <p:nvPr/>
            </p:nvGraphicFramePr>
            <p:xfrm>
              <a:off x="3226" y="2952"/>
              <a:ext cx="945" cy="4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2" name="Equation" r:id="rId4" imgW="609480" imgH="304560" progId="Equation.3">
                      <p:embed/>
                    </p:oleObj>
                  </mc:Choice>
                  <mc:Fallback>
                    <p:oleObj name="Equation" r:id="rId4" imgW="609480" imgH="30456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26" y="2952"/>
                            <a:ext cx="945" cy="47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31" name="Text Box 7"/>
              <p:cNvSpPr txBox="1">
                <a:spLocks noChangeArrowheads="1"/>
              </p:cNvSpPr>
              <p:nvPr/>
            </p:nvSpPr>
            <p:spPr bwMode="auto">
              <a:xfrm>
                <a:off x="4187" y="2881"/>
                <a:ext cx="1566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Si  r</a:t>
                </a:r>
                <a:r>
                  <a:rPr lang="fr-FR" sz="1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fr-FR" sz="1400" baseline="30000" dirty="0">
                    <a:solidFill>
                      <a:schemeClr val="tx1"/>
                    </a:solidFill>
                  </a:rPr>
                  <a:t>n</a:t>
                </a:r>
                <a:r>
                  <a:rPr lang="fr-FR" sz="1400" dirty="0">
                    <a:solidFill>
                      <a:schemeClr val="tx1"/>
                    </a:solidFill>
                  </a:rPr>
                  <a:t>&gt; valeur critique</a:t>
                </a:r>
              </a:p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des tables en fonction de n</a:t>
                </a:r>
              </a:p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et du seuil de probabilité :</a:t>
                </a:r>
              </a:p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  <a:sym typeface="Symbol"/>
                  </a:rPr>
                  <a:t> v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aleur </a:t>
                </a:r>
                <a:r>
                  <a:rPr lang="fr-FR" sz="1400" dirty="0" err="1">
                    <a:solidFill>
                      <a:schemeClr val="tx1"/>
                    </a:solidFill>
                  </a:rPr>
                  <a:t>x</a:t>
                </a:r>
                <a:r>
                  <a:rPr lang="fr-FR" sz="1400" baseline="-25000" dirty="0" err="1">
                    <a:solidFill>
                      <a:schemeClr val="tx1"/>
                    </a:solidFill>
                  </a:rPr>
                  <a:t>n</a:t>
                </a:r>
                <a:r>
                  <a:rPr lang="fr-FR" sz="1400" dirty="0">
                    <a:solidFill>
                      <a:schemeClr val="tx1"/>
                    </a:solidFill>
                  </a:rPr>
                  <a:t> </a:t>
                </a:r>
                <a:r>
                  <a:rPr lang="fr-FR" sz="1400" u="sng" dirty="0">
                    <a:solidFill>
                      <a:schemeClr val="tx1"/>
                    </a:solidFill>
                  </a:rPr>
                  <a:t>rejetée</a:t>
                </a:r>
              </a:p>
            </p:txBody>
          </p:sp>
          <p:sp>
            <p:nvSpPr>
              <p:cNvPr id="4132" name="Rectangle 8"/>
              <p:cNvSpPr>
                <a:spLocks noChangeArrowheads="1"/>
              </p:cNvSpPr>
              <p:nvPr/>
            </p:nvSpPr>
            <p:spPr bwMode="auto">
              <a:xfrm>
                <a:off x="135" y="3488"/>
                <a:ext cx="2880" cy="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dirty="0">
                    <a:solidFill>
                      <a:schemeClr val="accent6"/>
                    </a:solidFill>
                    <a:cs typeface="Arial" pitchFamily="34" charset="0"/>
                  </a:rPr>
                  <a:t>• </a:t>
                </a:r>
                <a:r>
                  <a:rPr lang="fr-FR" u="sng" dirty="0">
                    <a:solidFill>
                      <a:schemeClr val="accent6"/>
                    </a:solidFill>
                  </a:rPr>
                  <a:t>Test de </a:t>
                </a:r>
                <a:r>
                  <a:rPr lang="fr-FR" u="sng" dirty="0" err="1">
                    <a:solidFill>
                      <a:schemeClr val="accent6"/>
                    </a:solidFill>
                  </a:rPr>
                  <a:t>Grubbs</a:t>
                </a:r>
                <a:r>
                  <a:rPr lang="fr-FR" dirty="0">
                    <a:solidFill>
                      <a:schemeClr val="tx1"/>
                    </a:solidFill>
                  </a:rPr>
                  <a:t> :</a:t>
                </a:r>
              </a:p>
              <a:p>
                <a:r>
                  <a:rPr lang="fr-FR" sz="1400" dirty="0" smtClean="0">
                    <a:solidFill>
                      <a:schemeClr val="tx1"/>
                    </a:solidFill>
                  </a:rPr>
                  <a:t>Classer les comptages </a:t>
                </a:r>
                <a:r>
                  <a:rPr lang="fr-FR" sz="1400" dirty="0">
                    <a:solidFill>
                      <a:schemeClr val="tx1"/>
                    </a:solidFill>
                  </a:rPr>
                  <a:t>par valeur 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croissante</a:t>
                </a:r>
              </a:p>
              <a:p>
                <a:r>
                  <a:rPr lang="fr-FR" sz="1400" dirty="0" smtClean="0">
                    <a:solidFill>
                      <a:schemeClr val="tx1"/>
                    </a:solidFill>
                  </a:rPr>
                  <a:t>de x</a:t>
                </a:r>
                <a:r>
                  <a:rPr lang="fr-FR" sz="1400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1400" dirty="0">
                    <a:solidFill>
                      <a:schemeClr val="tx1"/>
                    </a:solidFill>
                  </a:rPr>
                  <a:t>à </a:t>
                </a:r>
                <a:r>
                  <a:rPr lang="fr-FR" sz="1400" dirty="0" err="1" smtClean="0">
                    <a:solidFill>
                      <a:schemeClr val="tx1"/>
                    </a:solidFill>
                  </a:rPr>
                  <a:t>x</a:t>
                </a:r>
                <a:r>
                  <a:rPr lang="fr-FR" sz="1400" baseline="-25000" dirty="0" err="1" smtClean="0">
                    <a:solidFill>
                      <a:schemeClr val="tx1"/>
                    </a:solidFill>
                  </a:rPr>
                  <a:t>n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 .</a:t>
                </a:r>
                <a:r>
                  <a:rPr lang="fr-FR" sz="14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La </a:t>
                </a:r>
                <a:r>
                  <a:rPr lang="fr-FR" sz="1400" dirty="0">
                    <a:solidFill>
                      <a:schemeClr val="tx1"/>
                    </a:solidFill>
                  </a:rPr>
                  <a:t>valeur extrême </a:t>
                </a:r>
                <a:r>
                  <a:rPr lang="fr-FR" sz="1400" dirty="0" err="1">
                    <a:solidFill>
                      <a:schemeClr val="tx1"/>
                    </a:solidFill>
                  </a:rPr>
                  <a:t>x</a:t>
                </a:r>
                <a:r>
                  <a:rPr lang="fr-FR" sz="1400" baseline="-25000" dirty="0" err="1">
                    <a:solidFill>
                      <a:schemeClr val="tx1"/>
                    </a:solidFill>
                  </a:rPr>
                  <a:t>n</a:t>
                </a:r>
                <a:r>
                  <a:rPr lang="fr-FR" sz="1400" dirty="0">
                    <a:solidFill>
                      <a:schemeClr val="tx1"/>
                    </a:solidFill>
                  </a:rPr>
                  <a:t> est-elle aberrante ?</a:t>
                </a:r>
              </a:p>
              <a:p>
                <a:r>
                  <a:rPr lang="fr-FR" sz="1100" i="1" dirty="0">
                    <a:solidFill>
                      <a:schemeClr val="tx1"/>
                    </a:solidFill>
                  </a:rPr>
                  <a:t>(compare les variances </a:t>
                </a:r>
                <a:r>
                  <a:rPr lang="fr-FR" sz="1100" i="1" u="sng" dirty="0" smtClean="0">
                    <a:solidFill>
                      <a:schemeClr val="tx1"/>
                    </a:solidFill>
                  </a:rPr>
                  <a:t>sans</a:t>
                </a:r>
                <a:r>
                  <a:rPr lang="fr-FR" sz="1100" i="1" dirty="0" smtClean="0">
                    <a:solidFill>
                      <a:schemeClr val="tx1"/>
                    </a:solidFill>
                  </a:rPr>
                  <a:t> et </a:t>
                </a:r>
                <a:r>
                  <a:rPr lang="fr-FR" sz="1100" i="1" u="sng" dirty="0" smtClean="0">
                    <a:solidFill>
                      <a:schemeClr val="tx1"/>
                    </a:solidFill>
                  </a:rPr>
                  <a:t>avec</a:t>
                </a:r>
                <a:r>
                  <a:rPr lang="fr-FR" sz="1100" i="1" dirty="0" smtClean="0">
                    <a:solidFill>
                      <a:schemeClr val="tx1"/>
                    </a:solidFill>
                  </a:rPr>
                  <a:t> la </a:t>
                </a:r>
                <a:r>
                  <a:rPr lang="fr-FR" sz="1100" i="1" dirty="0">
                    <a:solidFill>
                      <a:schemeClr val="tx1"/>
                    </a:solidFill>
                  </a:rPr>
                  <a:t>valeur suspecte</a:t>
                </a:r>
                <a:r>
                  <a:rPr lang="fr-FR" sz="1100" i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fr-FR" sz="1100" i="1" dirty="0" smtClean="0">
                  <a:solidFill>
                    <a:schemeClr val="tx1"/>
                  </a:solidFill>
                </a:endParaRPr>
              </a:p>
              <a:p>
                <a:r>
                  <a:rPr lang="fr-FR" sz="1100" i="1" dirty="0" smtClean="0">
                    <a:solidFill>
                      <a:schemeClr val="tx1"/>
                    </a:solidFill>
                  </a:rPr>
                  <a:t>m</a:t>
                </a:r>
                <a:r>
                  <a:rPr lang="fr-FR" sz="1100" i="1" baseline="-25000" dirty="0" smtClean="0">
                    <a:solidFill>
                      <a:schemeClr val="tx1"/>
                    </a:solidFill>
                  </a:rPr>
                  <a:t>n-1</a:t>
                </a:r>
                <a:r>
                  <a:rPr lang="fr-FR" sz="1100" i="1" dirty="0" smtClean="0">
                    <a:solidFill>
                      <a:schemeClr val="tx1"/>
                    </a:solidFill>
                  </a:rPr>
                  <a:t> : moyenne sans la valeur extrême suspecte</a:t>
                </a:r>
                <a:endParaRPr lang="fr-FR" sz="11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33" name="Text Box 9"/>
              <p:cNvSpPr txBox="1">
                <a:spLocks noChangeArrowheads="1"/>
              </p:cNvSpPr>
              <p:nvPr/>
            </p:nvSpPr>
            <p:spPr bwMode="auto">
              <a:xfrm>
                <a:off x="4203" y="3529"/>
                <a:ext cx="1566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Si  </a:t>
                </a:r>
                <a:r>
                  <a:rPr lang="fr-FR" sz="1400" dirty="0" err="1">
                    <a:solidFill>
                      <a:schemeClr val="tx1"/>
                    </a:solidFill>
                  </a:rPr>
                  <a:t>G</a:t>
                </a:r>
                <a:r>
                  <a:rPr lang="fr-FR" sz="1400" baseline="-25000" dirty="0" err="1">
                    <a:solidFill>
                      <a:schemeClr val="tx1"/>
                    </a:solidFill>
                  </a:rPr>
                  <a:t>n</a:t>
                </a:r>
                <a:r>
                  <a:rPr lang="fr-FR" sz="1400" dirty="0">
                    <a:solidFill>
                      <a:schemeClr val="tx1"/>
                    </a:solidFill>
                  </a:rPr>
                  <a:t>&lt; valeur critique</a:t>
                </a:r>
              </a:p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des tables en fonction de n</a:t>
                </a:r>
              </a:p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et du seuil de probabilité :</a:t>
                </a:r>
              </a:p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  <a:sym typeface="Symbol"/>
                  </a:rPr>
                  <a:t> v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aleur </a:t>
                </a:r>
                <a:r>
                  <a:rPr lang="fr-FR" sz="1400" dirty="0" err="1">
                    <a:solidFill>
                      <a:schemeClr val="tx1"/>
                    </a:solidFill>
                  </a:rPr>
                  <a:t>x</a:t>
                </a:r>
                <a:r>
                  <a:rPr lang="fr-FR" sz="1400" baseline="-25000" dirty="0" err="1">
                    <a:solidFill>
                      <a:schemeClr val="tx1"/>
                    </a:solidFill>
                  </a:rPr>
                  <a:t>n</a:t>
                </a:r>
                <a:r>
                  <a:rPr lang="fr-FR" sz="1400" dirty="0">
                    <a:solidFill>
                      <a:schemeClr val="tx1"/>
                    </a:solidFill>
                  </a:rPr>
                  <a:t> </a:t>
                </a:r>
                <a:r>
                  <a:rPr lang="fr-FR" sz="1400" u="sng" dirty="0">
                    <a:solidFill>
                      <a:schemeClr val="tx1"/>
                    </a:solidFill>
                  </a:rPr>
                  <a:t>rejetée</a:t>
                </a:r>
              </a:p>
            </p:txBody>
          </p:sp>
          <p:graphicFrame>
            <p:nvGraphicFramePr>
              <p:cNvPr id="4100" name="Object 10"/>
              <p:cNvGraphicFramePr>
                <a:graphicFrameLocks noChangeAspect="1"/>
              </p:cNvGraphicFramePr>
              <p:nvPr/>
            </p:nvGraphicFramePr>
            <p:xfrm>
              <a:off x="2820" y="3396"/>
              <a:ext cx="1476" cy="7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3" name="Équation" r:id="rId6" imgW="1600200" imgH="787320" progId="Equation.3">
                      <p:embed/>
                    </p:oleObj>
                  </mc:Choice>
                  <mc:Fallback>
                    <p:oleObj name="Équation" r:id="rId6" imgW="1600200" imgH="787320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0" y="3396"/>
                            <a:ext cx="1476" cy="72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1" name="Object 11"/>
              <p:cNvGraphicFramePr>
                <a:graphicFrameLocks noChangeAspect="1"/>
              </p:cNvGraphicFramePr>
              <p:nvPr/>
            </p:nvGraphicFramePr>
            <p:xfrm>
              <a:off x="3507" y="2743"/>
              <a:ext cx="267" cy="1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4" name="Equation" r:id="rId8" imgW="228600" imgH="152280" progId="Equation.3">
                      <p:embed/>
                    </p:oleObj>
                  </mc:Choice>
                  <mc:Fallback>
                    <p:oleObj name="Equation" r:id="rId8" imgW="228600" imgH="152280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7" y="2743"/>
                            <a:ext cx="267" cy="17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129" name="Rectangle 25"/>
            <p:cNvSpPr>
              <a:spLocks noChangeArrowheads="1"/>
            </p:cNvSpPr>
            <p:nvPr/>
          </p:nvSpPr>
          <p:spPr bwMode="auto">
            <a:xfrm>
              <a:off x="125" y="1522"/>
              <a:ext cx="5544" cy="163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4105" name="Text Box 29"/>
          <p:cNvSpPr txBox="1">
            <a:spLocks noChangeArrowheads="1"/>
          </p:cNvSpPr>
          <p:nvPr/>
        </p:nvSpPr>
        <p:spPr bwMode="auto">
          <a:xfrm>
            <a:off x="4964" y="6563458"/>
            <a:ext cx="6181725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500" i="1" u="sng" dirty="0">
                <a:solidFill>
                  <a:srgbClr val="990033"/>
                </a:solidFill>
              </a:rPr>
              <a:t>Procédure itérative </a:t>
            </a:r>
            <a:r>
              <a:rPr lang="fr-FR" sz="1500" i="1" u="sng" dirty="0" smtClean="0">
                <a:solidFill>
                  <a:srgbClr val="990033"/>
                </a:solidFill>
                <a:cs typeface="Arial" pitchFamily="34" charset="0"/>
              </a:rPr>
              <a:t>→ </a:t>
            </a:r>
            <a:r>
              <a:rPr lang="fr-FR" sz="1500" i="1" u="sng" dirty="0" smtClean="0">
                <a:solidFill>
                  <a:srgbClr val="990033"/>
                </a:solidFill>
              </a:rPr>
              <a:t>élimination </a:t>
            </a:r>
            <a:r>
              <a:rPr lang="fr-FR" sz="1500" i="1" u="sng" dirty="0">
                <a:solidFill>
                  <a:srgbClr val="990033"/>
                </a:solidFill>
              </a:rPr>
              <a:t>de toutes les valeurs aberrantes</a:t>
            </a:r>
          </a:p>
        </p:txBody>
      </p:sp>
      <p:sp>
        <p:nvSpPr>
          <p:cNvPr id="4106" name="Text Box 4"/>
          <p:cNvSpPr txBox="1">
            <a:spLocks noChangeArrowheads="1"/>
          </p:cNvSpPr>
          <p:nvPr/>
        </p:nvSpPr>
        <p:spPr bwMode="auto">
          <a:xfrm>
            <a:off x="285750" y="796925"/>
            <a:ext cx="89535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	</a:t>
            </a:r>
            <a:r>
              <a:rPr lang="fr-FR" dirty="0" smtClean="0"/>
              <a:t>	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/>
              <a:t>		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</a:rPr>
              <a:t>WDS	    </a:t>
            </a:r>
            <a:r>
              <a:rPr lang="fr-FR" dirty="0" err="1">
                <a:solidFill>
                  <a:schemeClr val="tx1"/>
                </a:solidFill>
                <a:latin typeface="Times New Roman" pitchFamily="18" charset="0"/>
              </a:rPr>
              <a:t>Nbre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</a:rPr>
              <a:t> de comptages (n)       </a:t>
            </a:r>
            <a:r>
              <a:rPr lang="fr-FR" dirty="0" err="1">
                <a:solidFill>
                  <a:schemeClr val="tx1"/>
                </a:solidFill>
                <a:latin typeface="Times New Roman" pitchFamily="18" charset="0"/>
              </a:rPr>
              <a:t>moy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</a:rPr>
              <a:t>.         X</a:t>
            </a:r>
            <a:r>
              <a:rPr lang="fr-FR" baseline="30000" dirty="0">
                <a:solidFill>
                  <a:schemeClr val="tx1"/>
                </a:solidFill>
                <a:latin typeface="Times New Roman" pitchFamily="18" charset="0"/>
              </a:rPr>
              <a:t>2	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</a:rPr>
              <a:t>         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baseline="30000" dirty="0">
                <a:solidFill>
                  <a:schemeClr val="tx1"/>
                </a:solidFill>
                <a:latin typeface="Times New Roman" pitchFamily="18" charset="0"/>
              </a:rPr>
              <a:t>2 </a:t>
            </a:r>
            <a:r>
              <a:rPr lang="fr-FR" baseline="-14000" dirty="0">
                <a:solidFill>
                  <a:schemeClr val="tx1"/>
                </a:solidFill>
                <a:latin typeface="Times New Roman" pitchFamily="18" charset="0"/>
              </a:rPr>
              <a:t>5%</a:t>
            </a:r>
            <a:r>
              <a:rPr lang="fr-FR" baseline="30000" dirty="0">
                <a:solidFill>
                  <a:schemeClr val="tx1"/>
                </a:solidFill>
                <a:latin typeface="Times New Roman" pitchFamily="18" charset="0"/>
              </a:rPr>
              <a:t>	             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fr-FR" baseline="30000" dirty="0">
                <a:solidFill>
                  <a:schemeClr val="tx1"/>
                </a:solidFill>
                <a:latin typeface="Times New Roman" pitchFamily="18" charset="0"/>
              </a:rPr>
              <a:t>2 </a:t>
            </a:r>
            <a:r>
              <a:rPr lang="fr-FR" baseline="-16000" dirty="0">
                <a:solidFill>
                  <a:schemeClr val="tx1"/>
                </a:solidFill>
                <a:latin typeface="Times New Roman" pitchFamily="18" charset="0"/>
              </a:rPr>
              <a:t>0,</a:t>
            </a:r>
            <a:r>
              <a:rPr lang="fr-FR" baseline="-14000" dirty="0">
                <a:solidFill>
                  <a:schemeClr val="tx1"/>
                </a:solidFill>
                <a:latin typeface="Times New Roman" pitchFamily="18" charset="0"/>
              </a:rPr>
              <a:t>1%</a:t>
            </a:r>
            <a:endParaRPr lang="fr-FR" baseline="300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fr-FR" sz="1400" dirty="0">
                <a:solidFill>
                  <a:schemeClr val="tx1"/>
                </a:solidFill>
                <a:latin typeface="Times New Roman" pitchFamily="18" charset="0"/>
              </a:rPr>
              <a:t>Comptage (coups)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</a:rPr>
              <a:t>Pic échant. :  950, 1098, 989, 907	8	          973,1          27,0          14,1	        24,3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</a:rPr>
              <a:t>	     955, 922, 1017, 947</a:t>
            </a:r>
          </a:p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304800" y="1089025"/>
            <a:ext cx="8550275" cy="12033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108" name="Line 14"/>
          <p:cNvSpPr>
            <a:spLocks noChangeShapeType="1"/>
          </p:cNvSpPr>
          <p:nvPr/>
        </p:nvSpPr>
        <p:spPr bwMode="auto">
          <a:xfrm>
            <a:off x="3243263" y="1087438"/>
            <a:ext cx="0" cy="12080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4109" name="Line 15"/>
          <p:cNvSpPr>
            <a:spLocks noChangeShapeType="1"/>
          </p:cNvSpPr>
          <p:nvPr/>
        </p:nvSpPr>
        <p:spPr bwMode="auto">
          <a:xfrm>
            <a:off x="5375275" y="1087438"/>
            <a:ext cx="0" cy="12080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4110" name="Line 16"/>
          <p:cNvSpPr>
            <a:spLocks noChangeShapeType="1"/>
          </p:cNvSpPr>
          <p:nvPr/>
        </p:nvSpPr>
        <p:spPr bwMode="auto">
          <a:xfrm>
            <a:off x="7875588" y="1076325"/>
            <a:ext cx="0" cy="1208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4111" name="Line 17"/>
          <p:cNvSpPr>
            <a:spLocks noChangeShapeType="1"/>
          </p:cNvSpPr>
          <p:nvPr/>
        </p:nvSpPr>
        <p:spPr bwMode="auto">
          <a:xfrm>
            <a:off x="6208713" y="1087438"/>
            <a:ext cx="0" cy="12080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4112" name="Line 18"/>
          <p:cNvSpPr>
            <a:spLocks noChangeShapeType="1"/>
          </p:cNvSpPr>
          <p:nvPr/>
        </p:nvSpPr>
        <p:spPr bwMode="auto">
          <a:xfrm>
            <a:off x="7023100" y="1087438"/>
            <a:ext cx="0" cy="12080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4113" name="Line 19"/>
          <p:cNvSpPr>
            <a:spLocks noChangeShapeType="1"/>
          </p:cNvSpPr>
          <p:nvPr/>
        </p:nvSpPr>
        <p:spPr bwMode="auto">
          <a:xfrm>
            <a:off x="307975" y="2006600"/>
            <a:ext cx="8553450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 b="0" dirty="0"/>
          </a:p>
        </p:txBody>
      </p:sp>
      <p:sp>
        <p:nvSpPr>
          <p:cNvPr id="4114" name="Oval 21"/>
          <p:cNvSpPr>
            <a:spLocks noChangeArrowheads="1"/>
          </p:cNvSpPr>
          <p:nvPr/>
        </p:nvSpPr>
        <p:spPr bwMode="auto">
          <a:xfrm>
            <a:off x="7910513" y="1513205"/>
            <a:ext cx="708025" cy="35877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115" name="Oval 22"/>
          <p:cNvSpPr>
            <a:spLocks noChangeArrowheads="1"/>
          </p:cNvSpPr>
          <p:nvPr/>
        </p:nvSpPr>
        <p:spPr bwMode="auto">
          <a:xfrm>
            <a:off x="1870075" y="1469548"/>
            <a:ext cx="592138" cy="35877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116" name="Rectangle 30"/>
          <p:cNvSpPr>
            <a:spLocks noChangeArrowheads="1"/>
          </p:cNvSpPr>
          <p:nvPr/>
        </p:nvSpPr>
        <p:spPr bwMode="auto">
          <a:xfrm>
            <a:off x="6392863" y="704850"/>
            <a:ext cx="2112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  <a:cs typeface="Arial" pitchFamily="34" charset="0"/>
              </a:rPr>
              <a:t>• </a:t>
            </a:r>
            <a:r>
              <a:rPr lang="fr-FR" u="sng" dirty="0">
                <a:solidFill>
                  <a:schemeClr val="tx1"/>
                </a:solidFill>
              </a:rPr>
              <a:t>Test du Chi-Deux</a:t>
            </a:r>
            <a:r>
              <a:rPr lang="en-GB" dirty="0">
                <a:solidFill>
                  <a:schemeClr val="tx1"/>
                </a:solidFill>
              </a:rPr>
              <a:t> :</a:t>
            </a:r>
            <a:endParaRPr lang="en-GB" sz="2000" b="0" dirty="0">
              <a:solidFill>
                <a:schemeClr val="tx1"/>
              </a:solidFill>
              <a:latin typeface="Tahoma" pitchFamily="34" charset="0"/>
            </a:endParaRPr>
          </a:p>
          <a:p>
            <a:endParaRPr lang="fr-FR" u="sng" dirty="0"/>
          </a:p>
        </p:txBody>
      </p:sp>
      <p:sp>
        <p:nvSpPr>
          <p:cNvPr id="4117" name="Oval 31"/>
          <p:cNvSpPr>
            <a:spLocks noChangeArrowheads="1"/>
          </p:cNvSpPr>
          <p:nvPr/>
        </p:nvSpPr>
        <p:spPr bwMode="auto">
          <a:xfrm>
            <a:off x="6262370" y="1477328"/>
            <a:ext cx="703263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>
            <a:off x="2247442" y="1817783"/>
            <a:ext cx="2736038" cy="327999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4123" name="Oval 40"/>
          <p:cNvSpPr>
            <a:spLocks noChangeArrowheads="1"/>
          </p:cNvSpPr>
          <p:nvPr/>
        </p:nvSpPr>
        <p:spPr bwMode="auto">
          <a:xfrm>
            <a:off x="785813" y="204788"/>
            <a:ext cx="204787" cy="1889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124" name="Oval 41"/>
          <p:cNvSpPr>
            <a:spLocks noChangeArrowheads="1"/>
          </p:cNvSpPr>
          <p:nvPr/>
        </p:nvSpPr>
        <p:spPr bwMode="auto">
          <a:xfrm>
            <a:off x="811213" y="222250"/>
            <a:ext cx="188912" cy="179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pSp>
        <p:nvGrpSpPr>
          <p:cNvPr id="38" name="Groupe 37"/>
          <p:cNvGrpSpPr/>
          <p:nvPr/>
        </p:nvGrpSpPr>
        <p:grpSpPr>
          <a:xfrm>
            <a:off x="353688" y="295677"/>
            <a:ext cx="1754188" cy="965201"/>
            <a:chOff x="265552" y="295677"/>
            <a:chExt cx="1754188" cy="965201"/>
          </a:xfrm>
        </p:grpSpPr>
        <p:graphicFrame>
          <p:nvGraphicFramePr>
            <p:cNvPr id="4098" name="Object 38"/>
            <p:cNvGraphicFramePr>
              <a:graphicFrameLocks noChangeAspect="1"/>
            </p:cNvGraphicFramePr>
            <p:nvPr/>
          </p:nvGraphicFramePr>
          <p:xfrm>
            <a:off x="265552" y="295677"/>
            <a:ext cx="1754188" cy="965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Graphique" r:id="rId11" imgW="1955160" imgH="1075320" progId="Excel.Sheet.8">
                    <p:embed/>
                  </p:oleObj>
                </mc:Choice>
                <mc:Fallback>
                  <p:oleObj name="Graphique" r:id="rId11" imgW="1955160" imgH="1075320" progId="Excel.Sheet.8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552" y="295677"/>
                          <a:ext cx="1754188" cy="965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5" name="Oval 42"/>
            <p:cNvSpPr>
              <a:spLocks noChangeArrowheads="1"/>
            </p:cNvSpPr>
            <p:nvPr/>
          </p:nvSpPr>
          <p:spPr bwMode="auto">
            <a:xfrm>
              <a:off x="881598" y="473764"/>
              <a:ext cx="238125" cy="222250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1718310" y="5085398"/>
            <a:ext cx="6306820" cy="1306512"/>
            <a:chOff x="1409700" y="5291138"/>
            <a:chExt cx="6306820" cy="1306512"/>
          </a:xfrm>
        </p:grpSpPr>
        <p:sp>
          <p:nvSpPr>
            <p:cNvPr id="4119" name="Text Box 24"/>
            <p:cNvSpPr txBox="1">
              <a:spLocks noChangeArrowheads="1"/>
            </p:cNvSpPr>
            <p:nvPr/>
          </p:nvSpPr>
          <p:spPr bwMode="auto">
            <a:xfrm>
              <a:off x="1409700" y="5307013"/>
              <a:ext cx="6252033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500" dirty="0">
                  <a:solidFill>
                    <a:schemeClr val="tx1"/>
                  </a:solidFill>
                </a:rPr>
                <a:t>Valeur extrême </a:t>
              </a:r>
              <a:r>
                <a:rPr lang="fr-FR" sz="1500" dirty="0" err="1">
                  <a:solidFill>
                    <a:schemeClr val="tx1"/>
                  </a:solidFill>
                </a:rPr>
                <a:t>p.r</a:t>
              </a:r>
              <a:r>
                <a:rPr lang="fr-FR" sz="1500" dirty="0">
                  <a:solidFill>
                    <a:schemeClr val="tx1"/>
                  </a:solidFill>
                </a:rPr>
                <a:t>. à la moyenne : 1098</a:t>
              </a:r>
            </a:p>
            <a:p>
              <a:r>
                <a:rPr lang="fr-FR" sz="1500" dirty="0">
                  <a:solidFill>
                    <a:schemeClr val="tx1"/>
                  </a:solidFill>
                </a:rPr>
                <a:t>Test de Dixon : </a:t>
              </a:r>
              <a:r>
                <a:rPr lang="fr-FR" sz="1400" dirty="0">
                  <a:solidFill>
                    <a:schemeClr val="tx1"/>
                  </a:solidFill>
                </a:rPr>
                <a:t>r</a:t>
              </a:r>
              <a:r>
                <a:rPr lang="fr-FR" sz="1400" baseline="-25000" dirty="0">
                  <a:solidFill>
                    <a:schemeClr val="tx1"/>
                  </a:solidFill>
                </a:rPr>
                <a:t>1</a:t>
              </a:r>
              <a:r>
                <a:rPr lang="fr-FR" sz="1400" baseline="30000" dirty="0">
                  <a:solidFill>
                    <a:schemeClr val="tx1"/>
                  </a:solidFill>
                </a:rPr>
                <a:t>n</a:t>
              </a:r>
              <a:r>
                <a:rPr lang="fr-FR" sz="1500" dirty="0">
                  <a:solidFill>
                    <a:schemeClr val="tx1"/>
                  </a:solidFill>
                </a:rPr>
                <a:t> = 0.424 &lt; 0.468 : pas de rejet au risque 5%</a:t>
              </a:r>
            </a:p>
            <a:p>
              <a:r>
                <a:rPr lang="fr-FR" sz="1500" dirty="0">
                  <a:solidFill>
                    <a:schemeClr val="tx1"/>
                  </a:solidFill>
                </a:rPr>
                <a:t>Test de </a:t>
              </a:r>
              <a:r>
                <a:rPr lang="fr-FR" sz="1500" dirty="0" err="1">
                  <a:solidFill>
                    <a:schemeClr val="tx1"/>
                  </a:solidFill>
                </a:rPr>
                <a:t>Grubbs</a:t>
              </a:r>
              <a:r>
                <a:rPr lang="fr-FR" sz="1500" dirty="0">
                  <a:solidFill>
                    <a:schemeClr val="tx1"/>
                  </a:solidFill>
                </a:rPr>
                <a:t> : </a:t>
              </a:r>
              <a:r>
                <a:rPr lang="fr-FR" sz="1400" dirty="0" err="1">
                  <a:solidFill>
                    <a:schemeClr val="tx1"/>
                  </a:solidFill>
                </a:rPr>
                <a:t>G</a:t>
              </a:r>
              <a:r>
                <a:rPr lang="fr-FR" sz="1400" baseline="-25000" dirty="0" err="1">
                  <a:solidFill>
                    <a:schemeClr val="tx1"/>
                  </a:solidFill>
                </a:rPr>
                <a:t>n</a:t>
              </a:r>
              <a:r>
                <a:rPr lang="fr-FR" sz="1500" dirty="0">
                  <a:solidFill>
                    <a:schemeClr val="tx1"/>
                  </a:solidFill>
                </a:rPr>
                <a:t> = 0.322 &lt; 0.326 : </a:t>
              </a:r>
              <a:r>
                <a:rPr lang="fr-FR" sz="1500" u="sng" dirty="0">
                  <a:solidFill>
                    <a:schemeClr val="tx1"/>
                  </a:solidFill>
                </a:rPr>
                <a:t>rejet</a:t>
              </a:r>
              <a:r>
                <a:rPr lang="fr-FR" sz="1500" dirty="0">
                  <a:solidFill>
                    <a:schemeClr val="tx1"/>
                  </a:solidFill>
                </a:rPr>
                <a:t> au risque 5%</a:t>
              </a:r>
            </a:p>
            <a:p>
              <a:r>
                <a:rPr lang="fr-FR" sz="1500" u="sng" dirty="0" smtClean="0">
                  <a:solidFill>
                    <a:schemeClr val="tx1"/>
                  </a:solidFill>
                </a:rPr>
                <a:t>Après </a:t>
              </a:r>
              <a:r>
                <a:rPr lang="fr-FR" sz="1500" u="sng" dirty="0">
                  <a:solidFill>
                    <a:schemeClr val="tx1"/>
                  </a:solidFill>
                </a:rPr>
                <a:t>filtrage</a:t>
              </a:r>
              <a:r>
                <a:rPr lang="fr-FR" sz="1500" dirty="0">
                  <a:solidFill>
                    <a:schemeClr val="tx1"/>
                  </a:solidFill>
                </a:rPr>
                <a:t> :</a:t>
              </a:r>
            </a:p>
            <a:p>
              <a:r>
                <a:rPr lang="fr-FR" dirty="0" smtClean="0">
                  <a:solidFill>
                    <a:schemeClr val="tx1"/>
                  </a:solidFill>
                  <a:latin typeface="Times New Roman" pitchFamily="18" charset="0"/>
                </a:rPr>
                <a:t>Int. Pic </a:t>
              </a:r>
              <a:r>
                <a:rPr lang="fr-FR" dirty="0">
                  <a:solidFill>
                    <a:schemeClr val="tx1"/>
                  </a:solidFill>
                  <a:latin typeface="Times New Roman" pitchFamily="18" charset="0"/>
                </a:rPr>
                <a:t>échant</a:t>
              </a:r>
              <a:r>
                <a:rPr lang="fr-FR" dirty="0" smtClean="0">
                  <a:solidFill>
                    <a:schemeClr val="tx1"/>
                  </a:solidFill>
                  <a:latin typeface="Times New Roman" pitchFamily="18" charset="0"/>
                </a:rPr>
                <a:t>. : moyenne =955,3       </a:t>
              </a:r>
              <a:r>
                <a:rPr lang="fr-FR" dirty="0">
                  <a:solidFill>
                    <a:schemeClr val="tx1"/>
                  </a:solidFill>
                  <a:latin typeface="Times New Roman" pitchFamily="18" charset="0"/>
                </a:rPr>
                <a:t>n=7	X</a:t>
              </a:r>
              <a:r>
                <a:rPr lang="fr-FR" baseline="30000" dirty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r>
                <a:rPr lang="fr-FR" dirty="0">
                  <a:solidFill>
                    <a:schemeClr val="tx1"/>
                  </a:solidFill>
                  <a:latin typeface="Times New Roman" pitchFamily="18" charset="0"/>
                </a:rPr>
                <a:t>=8,8</a:t>
              </a:r>
              <a:r>
                <a:rPr lang="fr-FR" baseline="30000" dirty="0">
                  <a:solidFill>
                    <a:schemeClr val="tx1"/>
                  </a:solidFill>
                  <a:latin typeface="Times New Roman" pitchFamily="18" charset="0"/>
                </a:rPr>
                <a:t>	</a:t>
              </a:r>
              <a:r>
                <a:rPr lang="fr-FR" dirty="0">
                  <a:solidFill>
                    <a:schemeClr val="tx1"/>
                  </a:solidFill>
                  <a:latin typeface="Times New Roman" pitchFamily="18" charset="0"/>
                </a:rPr>
                <a:t>         </a:t>
              </a:r>
              <a:r>
                <a:rPr lang="fr-FR" dirty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</a:t>
              </a:r>
              <a:r>
                <a:rPr lang="fr-FR" baseline="30000" dirty="0">
                  <a:solidFill>
                    <a:schemeClr val="tx1"/>
                  </a:solidFill>
                  <a:latin typeface="Times New Roman" pitchFamily="18" charset="0"/>
                </a:rPr>
                <a:t>2 </a:t>
              </a:r>
              <a:r>
                <a:rPr lang="fr-FR" baseline="-14000" dirty="0">
                  <a:solidFill>
                    <a:schemeClr val="tx1"/>
                  </a:solidFill>
                  <a:latin typeface="Times New Roman" pitchFamily="18" charset="0"/>
                </a:rPr>
                <a:t>5%</a:t>
              </a:r>
              <a:r>
                <a:rPr lang="fr-FR" baseline="30000" dirty="0">
                  <a:solidFill>
                    <a:schemeClr val="tx1"/>
                  </a:solidFill>
                  <a:latin typeface="Times New Roman" pitchFamily="18" charset="0"/>
                </a:rPr>
                <a:t>	</a:t>
              </a:r>
              <a:r>
                <a:rPr lang="fr-FR" dirty="0">
                  <a:solidFill>
                    <a:schemeClr val="tx1"/>
                  </a:solidFill>
                  <a:latin typeface="Times New Roman" pitchFamily="18" charset="0"/>
                </a:rPr>
                <a:t>= 12,6</a:t>
              </a:r>
            </a:p>
          </p:txBody>
        </p:sp>
        <p:sp>
          <p:nvSpPr>
            <p:cNvPr id="4121" name="Oval 33"/>
            <p:cNvSpPr>
              <a:spLocks noChangeArrowheads="1"/>
            </p:cNvSpPr>
            <p:nvPr/>
          </p:nvSpPr>
          <p:spPr bwMode="auto">
            <a:xfrm>
              <a:off x="6938645" y="6137593"/>
              <a:ext cx="777875" cy="406400"/>
            </a:xfrm>
            <a:prstGeom prst="ellips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122" name="Oval 34"/>
            <p:cNvSpPr>
              <a:spLocks noChangeArrowheads="1"/>
            </p:cNvSpPr>
            <p:nvPr/>
          </p:nvSpPr>
          <p:spPr bwMode="auto">
            <a:xfrm>
              <a:off x="5073650" y="6191250"/>
              <a:ext cx="777875" cy="406400"/>
            </a:xfrm>
            <a:prstGeom prst="ellips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126" name="Oval 43"/>
            <p:cNvSpPr>
              <a:spLocks noChangeArrowheads="1"/>
            </p:cNvSpPr>
            <p:nvPr/>
          </p:nvSpPr>
          <p:spPr bwMode="auto">
            <a:xfrm>
              <a:off x="4462463" y="5291138"/>
              <a:ext cx="812800" cy="333375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4127" name="ZoneTexte 36"/>
          <p:cNvSpPr txBox="1">
            <a:spLocks noChangeArrowheads="1"/>
          </p:cNvSpPr>
          <p:nvPr/>
        </p:nvSpPr>
        <p:spPr bwMode="auto">
          <a:xfrm>
            <a:off x="5249228" y="1980248"/>
            <a:ext cx="37481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X</a:t>
            </a:r>
            <a:r>
              <a:rPr lang="fr-FR" baseline="30000" dirty="0" smtClean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 &gt;&gt;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</a:t>
            </a:r>
            <a:r>
              <a:rPr lang="fr-FR" baseline="30000" dirty="0" smtClean="0">
                <a:solidFill>
                  <a:srgbClr val="FF0000"/>
                </a:solidFill>
                <a:latin typeface="Times New Roman" pitchFamily="18" charset="0"/>
              </a:rPr>
              <a:t>2  </a:t>
            </a:r>
            <a:r>
              <a:rPr lang="el-GR" dirty="0" smtClean="0">
                <a:solidFill>
                  <a:srgbClr val="FF0000"/>
                </a:solidFill>
              </a:rPr>
              <a:t>(0,1%</a:t>
            </a:r>
            <a:r>
              <a:rPr lang="fr-FR" dirty="0" smtClean="0">
                <a:solidFill>
                  <a:srgbClr val="FF0000"/>
                </a:solidFill>
              </a:rPr>
              <a:t>)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GB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valeurs aberrantes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2036853"/>
            <a:ext cx="2005677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tx1"/>
                </a:solidFill>
              </a:rPr>
              <a:t>(</a:t>
            </a:r>
            <a:r>
              <a:rPr lang="fr-FR" sz="1000" i="1" dirty="0" err="1" smtClean="0">
                <a:solidFill>
                  <a:schemeClr val="tx1"/>
                </a:solidFill>
              </a:rPr>
              <a:t>Ancey</a:t>
            </a:r>
            <a:r>
              <a:rPr lang="fr-FR" sz="1000" i="1" dirty="0" smtClean="0">
                <a:solidFill>
                  <a:schemeClr val="tx1"/>
                </a:solidFill>
              </a:rPr>
              <a:t> et al. Ecole d’été 1978)</a:t>
            </a:r>
            <a:endParaRPr lang="fr-FR" sz="1000" i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148590" y="5086350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1">
                    <a:lumMod val="75000"/>
                  </a:schemeClr>
                </a:solidFill>
              </a:rPr>
              <a:t>Application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: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263640" y="595503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chemeClr val="tx1"/>
                </a:solidFill>
              </a:rPr>
              <a:t>&lt;</a:t>
            </a:r>
            <a:endParaRPr lang="fr-FR" sz="2000" b="0" dirty="0">
              <a:solidFill>
                <a:schemeClr val="tx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340027" y="6332220"/>
            <a:ext cx="28039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0" dirty="0" smtClean="0">
                <a:solidFill>
                  <a:schemeClr val="tx1"/>
                </a:solidFill>
                <a:sym typeface="Symbol"/>
              </a:rPr>
              <a:t> m</a:t>
            </a:r>
            <a:r>
              <a:rPr lang="fr-FR" b="0" dirty="0" smtClean="0">
                <a:solidFill>
                  <a:schemeClr val="tx1"/>
                </a:solidFill>
              </a:rPr>
              <a:t>esures de bonne qualité</a:t>
            </a:r>
            <a:endParaRPr lang="fr-FR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45CC-F3B9-47F3-BD53-CCC6C4649D54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5875"/>
            <a:ext cx="7772400" cy="767508"/>
          </a:xfrm>
        </p:spPr>
        <p:txBody>
          <a:bodyPr/>
          <a:lstStyle/>
          <a:p>
            <a:pPr eaLnBrk="1" hangingPunct="1"/>
            <a:r>
              <a:rPr lang="fr-FR" sz="3200" b="1" dirty="0" smtClean="0">
                <a:solidFill>
                  <a:schemeClr val="accent6"/>
                </a:solidFill>
                <a:latin typeface="Calibri" pitchFamily="34" charset="0"/>
              </a:rPr>
              <a:t>Test de Dixon – Test de </a:t>
            </a:r>
            <a:r>
              <a:rPr lang="fr-FR" sz="3200" b="1" dirty="0" err="1" smtClean="0">
                <a:solidFill>
                  <a:schemeClr val="accent6"/>
                </a:solidFill>
                <a:latin typeface="Calibri" pitchFamily="34" charset="0"/>
              </a:rPr>
              <a:t>Grubbs</a:t>
            </a:r>
            <a:endParaRPr lang="fr-FR" sz="3200" b="1" dirty="0" smtClean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641" y="2157470"/>
            <a:ext cx="8273667" cy="30424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600" dirty="0" smtClean="0">
                <a:solidFill>
                  <a:schemeClr val="accent4"/>
                </a:solidFill>
                <a:latin typeface="Comic Sans MS" pitchFamily="66" charset="0"/>
              </a:rPr>
              <a:t>Risque de rejeter comme aberrante une valeur qui en réalité appartient à la même distribution de Poisson que les autres mesures</a:t>
            </a:r>
          </a:p>
          <a:p>
            <a:pPr eaLnBrk="1" hangingPunct="1">
              <a:lnSpc>
                <a:spcPct val="90000"/>
              </a:lnSpc>
            </a:pPr>
            <a:endParaRPr lang="fr-FR" sz="2800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800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600" dirty="0" smtClean="0">
                <a:solidFill>
                  <a:schemeClr val="accent4"/>
                </a:solidFill>
                <a:latin typeface="Comic Sans MS" pitchFamily="66" charset="0"/>
              </a:rPr>
              <a:t>Procédure de filtrage des comptages : procédure itérative jusqu’à élimination de toutes les valeurs aberrantes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1692" y="1211855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>
                <a:solidFill>
                  <a:srgbClr val="008000"/>
                </a:solidFill>
              </a:rPr>
              <a:t>Remarques :</a:t>
            </a:r>
            <a:endParaRPr lang="fr-FR" sz="20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7DDC2-685B-488B-ACA5-DBC6E7621273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1546308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Les </a:t>
            </a:r>
            <a:r>
              <a:rPr lang="en-GB" sz="2800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comptages</a:t>
            </a:r>
            <a:r>
              <a:rPr lang="en-GB" sz="2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suivent</a:t>
            </a:r>
            <a:r>
              <a:rPr lang="en-GB" sz="2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une</a:t>
            </a:r>
            <a:r>
              <a:rPr lang="en-GB" sz="2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800" u="sng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distribution de Poisson</a:t>
            </a:r>
          </a:p>
          <a:p>
            <a:pPr algn="ctr" eaLnBrk="0" hangingPunct="0"/>
            <a:r>
              <a:rPr lang="en-GB" sz="30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en-GB" sz="1200" dirty="0">
              <a:solidFill>
                <a:schemeClr val="accent6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r>
              <a:rPr lang="en-GB" sz="30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en-GB" sz="72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</a:t>
            </a:r>
            <a:endParaRPr lang="en-GB" sz="1200" dirty="0">
              <a:solidFill>
                <a:schemeClr val="accent6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r>
              <a:rPr lang="en-GB" sz="30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 </a:t>
            </a:r>
            <a:endParaRPr lang="en-GB" sz="1200" dirty="0">
              <a:solidFill>
                <a:schemeClr val="accent6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algn="ctr" eaLnBrk="0" hangingPunct="0"/>
            <a:r>
              <a:rPr lang="fr-FR" sz="2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Les méthodes statistiques relatives à ce type de distribution sont applicables</a:t>
            </a:r>
            <a:r>
              <a:rPr lang="en-GB" sz="2800" dirty="0">
                <a:solidFill>
                  <a:schemeClr val="accent6"/>
                </a:solidFill>
                <a:sym typeface="Symbol" pitchFamily="18" charset="2"/>
              </a:rPr>
              <a:t> </a:t>
            </a:r>
            <a:endParaRPr lang="en-GB" sz="2800" dirty="0">
              <a:solidFill>
                <a:schemeClr val="accent6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1A283-B64B-4F0D-BABF-1954BC7A327A}" type="slidenum">
              <a:rPr lang="en-GB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-128588" y="87313"/>
            <a:ext cx="9375776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u="sng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ESTIMATION </a:t>
            </a:r>
            <a:r>
              <a:rPr lang="en-GB" sz="2000" u="sng" dirty="0" smtClean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 DE  </a:t>
            </a:r>
            <a:r>
              <a:rPr lang="en-GB" sz="2000" u="sng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LA </a:t>
            </a:r>
            <a:r>
              <a:rPr lang="en-GB" sz="2000" u="sng" dirty="0" smtClean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 VALEUR  D’UN  </a:t>
            </a:r>
            <a:r>
              <a:rPr lang="en-GB" sz="2000" u="sng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COMPTAGE</a:t>
            </a:r>
            <a:r>
              <a:rPr lang="en-GB" sz="20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en-GB" sz="2000" dirty="0" smtClean="0">
              <a:solidFill>
                <a:schemeClr val="accent6"/>
              </a:solidFill>
              <a:latin typeface="Tahoma" pitchFamily="34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(maximum </a:t>
            </a:r>
            <a:r>
              <a:rPr lang="en-GB" dirty="0" err="1" smtClean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d’Intensité</a:t>
            </a:r>
            <a:r>
              <a:rPr lang="en-GB" dirty="0" smtClean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d’une</a:t>
            </a:r>
            <a:r>
              <a:rPr lang="en-GB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raie</a:t>
            </a:r>
            <a:r>
              <a:rPr lang="en-GB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)</a:t>
            </a:r>
          </a:p>
          <a:p>
            <a:pPr algn="ctr"/>
            <a:endParaRPr lang="en-GB" dirty="0">
              <a:solidFill>
                <a:srgbClr val="FF9900"/>
              </a:solidFill>
              <a:latin typeface="Tahoma" pitchFamily="34" charset="0"/>
              <a:cs typeface="Times New Roman" pitchFamily="18" charset="0"/>
            </a:endParaRPr>
          </a:p>
          <a:p>
            <a:pPr algn="ctr"/>
            <a:r>
              <a:rPr lang="en-GB" sz="2000" i="1" dirty="0">
                <a:solidFill>
                  <a:srgbClr val="C00000"/>
                </a:solidFill>
                <a:latin typeface="Tahoma" pitchFamily="34" charset="0"/>
                <a:cs typeface="Times New Roman" pitchFamily="18" charset="0"/>
              </a:rPr>
              <a:t>La </a:t>
            </a:r>
            <a:r>
              <a:rPr lang="en-GB" sz="2000" i="1" dirty="0" err="1">
                <a:solidFill>
                  <a:srgbClr val="C00000"/>
                </a:solidFill>
                <a:latin typeface="Tahoma" pitchFamily="34" charset="0"/>
                <a:cs typeface="Times New Roman" pitchFamily="18" charset="0"/>
              </a:rPr>
              <a:t>valeur</a:t>
            </a:r>
            <a:r>
              <a:rPr lang="en-GB" sz="2000" i="1" dirty="0">
                <a:solidFill>
                  <a:srgbClr val="C00000"/>
                </a:solidFill>
                <a:latin typeface="Tahoma" pitchFamily="34" charset="0"/>
                <a:cs typeface="Times New Roman" pitchFamily="18" charset="0"/>
              </a:rPr>
              <a:t> “</a:t>
            </a:r>
            <a:r>
              <a:rPr lang="en-GB" sz="2000" i="1" dirty="0" err="1">
                <a:solidFill>
                  <a:srgbClr val="C00000"/>
                </a:solidFill>
                <a:latin typeface="Tahoma" pitchFamily="34" charset="0"/>
                <a:cs typeface="Times New Roman" pitchFamily="18" charset="0"/>
              </a:rPr>
              <a:t>vraie</a:t>
            </a:r>
            <a:r>
              <a:rPr lang="en-GB" sz="2000" i="1" dirty="0">
                <a:solidFill>
                  <a:srgbClr val="C00000"/>
                </a:solidFill>
                <a:latin typeface="Tahoma" pitchFamily="34" charset="0"/>
                <a:cs typeface="Times New Roman" pitchFamily="18" charset="0"/>
              </a:rPr>
              <a:t>” du </a:t>
            </a:r>
            <a:r>
              <a:rPr lang="en-GB" sz="2000" i="1" dirty="0" err="1">
                <a:solidFill>
                  <a:srgbClr val="C00000"/>
                </a:solidFill>
                <a:latin typeface="Tahoma" pitchFamily="34" charset="0"/>
                <a:cs typeface="Times New Roman" pitchFamily="18" charset="0"/>
              </a:rPr>
              <a:t>comptage</a:t>
            </a:r>
            <a:r>
              <a:rPr lang="en-GB" sz="2000" i="1" dirty="0">
                <a:solidFill>
                  <a:srgbClr val="C0000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800" i="1" dirty="0" smtClean="0">
                <a:solidFill>
                  <a:srgbClr val="C00000"/>
                </a:solidFill>
                <a:sym typeface="Symbol" pitchFamily="18" charset="2"/>
              </a:rPr>
              <a:t></a:t>
            </a:r>
            <a:r>
              <a:rPr lang="en-GB" sz="2400" i="1" dirty="0" smtClean="0">
                <a:solidFill>
                  <a:srgbClr val="C00000"/>
                </a:solidFill>
                <a:sym typeface="Symbol" pitchFamily="18" charset="2"/>
              </a:rPr>
              <a:t> (</a:t>
            </a:r>
            <a:r>
              <a:rPr lang="en-GB" sz="1100" i="1" dirty="0" err="1" smtClean="0">
                <a:solidFill>
                  <a:srgbClr val="C00000"/>
                </a:solidFill>
                <a:sym typeface="Symbol" pitchFamily="18" charset="2"/>
              </a:rPr>
              <a:t>valeur</a:t>
            </a:r>
            <a:r>
              <a:rPr lang="en-GB" sz="1100" i="1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GB" sz="1100" i="1" dirty="0" err="1" smtClean="0">
                <a:solidFill>
                  <a:srgbClr val="C00000"/>
                </a:solidFill>
                <a:sym typeface="Symbol" pitchFamily="18" charset="2"/>
              </a:rPr>
              <a:t>moyenne</a:t>
            </a:r>
            <a:r>
              <a:rPr lang="en-GB" sz="1100" i="1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GB" sz="1100" i="1" dirty="0">
                <a:solidFill>
                  <a:srgbClr val="C00000"/>
                </a:solidFill>
                <a:sym typeface="Symbol" pitchFamily="18" charset="2"/>
              </a:rPr>
              <a:t>de la distribution</a:t>
            </a:r>
            <a:r>
              <a:rPr lang="en-GB" sz="2000" i="1" dirty="0">
                <a:solidFill>
                  <a:srgbClr val="C00000"/>
                </a:solidFill>
                <a:latin typeface="Tahoma" pitchFamily="34" charset="0"/>
                <a:cs typeface="Times New Roman" pitchFamily="18" charset="0"/>
              </a:rPr>
              <a:t>) </a:t>
            </a:r>
            <a:r>
              <a:rPr lang="en-GB" sz="2000" i="1" dirty="0" err="1">
                <a:solidFill>
                  <a:srgbClr val="C00000"/>
                </a:solidFill>
                <a:latin typeface="Tahoma" pitchFamily="34" charset="0"/>
                <a:cs typeface="Times New Roman" pitchFamily="18" charset="0"/>
              </a:rPr>
              <a:t>est</a:t>
            </a:r>
            <a:r>
              <a:rPr lang="en-GB" sz="2000" i="1" dirty="0">
                <a:solidFill>
                  <a:srgbClr val="C0000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i="1" dirty="0" err="1">
                <a:solidFill>
                  <a:srgbClr val="C00000"/>
                </a:solidFill>
                <a:latin typeface="Tahoma" pitchFamily="34" charset="0"/>
                <a:cs typeface="Times New Roman" pitchFamily="18" charset="0"/>
              </a:rPr>
              <a:t>inconnue</a:t>
            </a:r>
            <a:endParaRPr lang="en-GB" sz="2000" i="1" dirty="0">
              <a:solidFill>
                <a:srgbClr val="C00000"/>
              </a:solidFill>
              <a:latin typeface="Tahoma" pitchFamily="34" charset="0"/>
              <a:cs typeface="Times New Roman" pitchFamily="18" charset="0"/>
            </a:endParaRPr>
          </a:p>
          <a:p>
            <a:pPr algn="ctr"/>
            <a:r>
              <a:rPr lang="en-GB" sz="1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GB" sz="1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caractérise</a:t>
            </a:r>
            <a:r>
              <a:rPr lang="en-GB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une</a:t>
            </a:r>
            <a:r>
              <a:rPr lang="en-GB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i="1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population</a:t>
            </a:r>
          </a:p>
          <a:p>
            <a:pPr algn="ctr"/>
            <a:r>
              <a:rPr lang="en-GB" sz="1700" dirty="0" smtClean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Les </a:t>
            </a:r>
            <a:r>
              <a:rPr lang="en-GB" sz="1700" dirty="0">
                <a:solidFill>
                  <a:srgbClr val="C00000"/>
                </a:solidFill>
                <a:latin typeface="Tahoma" pitchFamily="34" charset="0"/>
                <a:cs typeface="Times New Roman" pitchFamily="18" charset="0"/>
              </a:rPr>
              <a:t>n</a:t>
            </a:r>
            <a:r>
              <a:rPr lang="en-GB" sz="17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mesures</a:t>
            </a:r>
            <a:r>
              <a:rPr lang="en-GB" sz="17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réalisées</a:t>
            </a:r>
            <a:r>
              <a:rPr lang="en-GB" sz="17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ne </a:t>
            </a:r>
            <a:r>
              <a:rPr lang="en-GB" sz="1700" dirty="0" err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sont</a:t>
            </a:r>
            <a:r>
              <a:rPr lang="en-GB" sz="17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qu’un</a:t>
            </a:r>
            <a:r>
              <a:rPr lang="en-GB" sz="17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1700" i="1" dirty="0" err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échantillon</a:t>
            </a:r>
            <a:r>
              <a:rPr lang="en-GB" sz="17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(</a:t>
            </a:r>
            <a:r>
              <a:rPr lang="en-GB" sz="1700" dirty="0" err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statistique</a:t>
            </a:r>
            <a:r>
              <a:rPr lang="en-GB" sz="17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) de la </a:t>
            </a:r>
            <a:r>
              <a:rPr lang="en-GB" sz="1700" i="1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population</a:t>
            </a:r>
          </a:p>
          <a:p>
            <a:pPr algn="ctr"/>
            <a:r>
              <a:rPr lang="en-GB" sz="1700" dirty="0">
                <a:solidFill>
                  <a:schemeClr val="tx1"/>
                </a:solidFill>
                <a:cs typeface="Arial" pitchFamily="34" charset="0"/>
              </a:rPr>
              <a:t>→ </a:t>
            </a:r>
            <a:r>
              <a:rPr lang="en-GB" sz="17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estimation de </a:t>
            </a:r>
            <a:r>
              <a:rPr lang="en-GB" sz="1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GB" sz="1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en-GB" sz="1700" dirty="0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381250" y="195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pSp>
        <p:nvGrpSpPr>
          <p:cNvPr id="29701" name="Group 65"/>
          <p:cNvGrpSpPr>
            <a:grpSpLocks/>
          </p:cNvGrpSpPr>
          <p:nvPr/>
        </p:nvGrpSpPr>
        <p:grpSpPr bwMode="auto">
          <a:xfrm>
            <a:off x="-126459" y="2408145"/>
            <a:ext cx="9144000" cy="1897063"/>
            <a:chOff x="0" y="1021"/>
            <a:chExt cx="5760" cy="1195"/>
          </a:xfrm>
        </p:grpSpPr>
        <p:sp>
          <p:nvSpPr>
            <p:cNvPr id="29705" name="Rectangle 3"/>
            <p:cNvSpPr>
              <a:spLocks noChangeArrowheads="1"/>
            </p:cNvSpPr>
            <p:nvPr/>
          </p:nvSpPr>
          <p:spPr bwMode="auto">
            <a:xfrm>
              <a:off x="0" y="1116"/>
              <a:ext cx="5760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A </a:t>
              </a:r>
              <a:r>
                <a:rPr lang="en-GB" sz="1800" dirty="0" err="1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partir</a:t>
              </a:r>
              <a:r>
                <a:rPr lang="en-GB" sz="18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 de  n  </a:t>
              </a:r>
              <a:r>
                <a:rPr lang="en-GB" sz="1800" dirty="0" err="1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mesures</a:t>
              </a:r>
              <a:r>
                <a:rPr lang="en-GB" sz="18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, </a:t>
              </a:r>
              <a:r>
                <a:rPr lang="fr-FR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à une position donnée en énergie du spectromètre</a:t>
              </a:r>
            </a:p>
            <a:p>
              <a:pPr algn="ctr"/>
              <a:endParaRPr lang="en-GB" sz="1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endParaRPr>
            </a:p>
            <a:p>
              <a:pPr algn="ctr"/>
              <a:r>
                <a:rPr lang="en-GB" sz="1800" u="sng" dirty="0" err="1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Valeur</a:t>
              </a:r>
              <a:r>
                <a:rPr lang="en-GB" sz="1800" u="sng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 du </a:t>
              </a:r>
              <a:r>
                <a:rPr lang="en-GB" sz="1800" u="sng" dirty="0" err="1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comptage</a:t>
              </a:r>
              <a:r>
                <a:rPr lang="en-GB" sz="1800" u="sng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en-GB" sz="18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 : </a:t>
              </a:r>
            </a:p>
            <a:p>
              <a:pPr algn="ctr"/>
              <a:endParaRPr lang="en-GB" sz="1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endParaRPr>
            </a:p>
            <a:p>
              <a:pPr algn="ctr"/>
              <a:r>
                <a:rPr lang="en-GB" sz="1800" u="sng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estimation</a:t>
              </a:r>
              <a:r>
                <a:rPr lang="en-GB" sz="18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 par la </a:t>
              </a:r>
              <a:r>
                <a:rPr lang="fr-FR" sz="18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moyenne  m  des résultats des  n  </a:t>
              </a:r>
              <a:r>
                <a:rPr lang="fr-FR" sz="1800" dirty="0" smtClean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comptages</a:t>
              </a:r>
              <a:endParaRPr lang="fr-FR" sz="1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endParaRPr>
            </a:p>
            <a:p>
              <a:pPr algn="just" eaLnBrk="0" hangingPunct="0"/>
              <a:r>
                <a:rPr lang="fr-FR" sz="1800" dirty="0">
                  <a:latin typeface="Comic Sans MS" pitchFamily="66" charset="0"/>
                  <a:cs typeface="Times New Roman" pitchFamily="18" charset="0"/>
                </a:rPr>
                <a:t> </a:t>
              </a:r>
              <a:endParaRPr lang="en-GB" sz="1800" dirty="0">
                <a:latin typeface="Comic Sans MS" pitchFamily="66" charset="0"/>
                <a:cs typeface="Times New Roman" pitchFamily="18" charset="0"/>
              </a:endParaRPr>
            </a:p>
          </p:txBody>
        </p:sp>
        <p:grpSp>
          <p:nvGrpSpPr>
            <p:cNvPr id="29706" name="Group 64"/>
            <p:cNvGrpSpPr>
              <a:grpSpLocks/>
            </p:cNvGrpSpPr>
            <p:nvPr/>
          </p:nvGrpSpPr>
          <p:grpSpPr bwMode="auto">
            <a:xfrm>
              <a:off x="130" y="1021"/>
              <a:ext cx="5510" cy="1195"/>
              <a:chOff x="130" y="1171"/>
              <a:chExt cx="5510" cy="1195"/>
            </a:xfrm>
          </p:grpSpPr>
          <p:sp>
            <p:nvSpPr>
              <p:cNvPr id="29707" name="Oval 54"/>
              <p:cNvSpPr>
                <a:spLocks noChangeArrowheads="1"/>
              </p:cNvSpPr>
              <p:nvPr/>
            </p:nvSpPr>
            <p:spPr bwMode="auto">
              <a:xfrm>
                <a:off x="1230" y="1275"/>
                <a:ext cx="258" cy="235"/>
              </a:xfrm>
              <a:prstGeom prst="ellips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9708" name="Oval 55"/>
              <p:cNvSpPr>
                <a:spLocks noChangeArrowheads="1"/>
              </p:cNvSpPr>
              <p:nvPr/>
            </p:nvSpPr>
            <p:spPr bwMode="auto">
              <a:xfrm>
                <a:off x="4064" y="1963"/>
                <a:ext cx="278" cy="264"/>
              </a:xfrm>
              <a:prstGeom prst="ellips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9709" name="Rectangle 56"/>
              <p:cNvSpPr>
                <a:spLocks noChangeArrowheads="1"/>
              </p:cNvSpPr>
              <p:nvPr/>
            </p:nvSpPr>
            <p:spPr bwMode="auto">
              <a:xfrm>
                <a:off x="2525" y="1977"/>
                <a:ext cx="253" cy="202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9710" name="AutoShape 60"/>
              <p:cNvSpPr>
                <a:spLocks noChangeArrowheads="1"/>
              </p:cNvSpPr>
              <p:nvPr/>
            </p:nvSpPr>
            <p:spPr bwMode="auto">
              <a:xfrm>
                <a:off x="130" y="1171"/>
                <a:ext cx="5510" cy="1195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9702" name="Group 63"/>
          <p:cNvGrpSpPr>
            <a:grpSpLocks/>
          </p:cNvGrpSpPr>
          <p:nvPr/>
        </p:nvGrpSpPr>
        <p:grpSpPr bwMode="auto">
          <a:xfrm>
            <a:off x="114300" y="4868863"/>
            <a:ext cx="8877300" cy="1373187"/>
            <a:chOff x="72" y="2702"/>
            <a:chExt cx="5592" cy="865"/>
          </a:xfrm>
        </p:grpSpPr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73" y="2741"/>
              <a:ext cx="5572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fr-FR" sz="20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Quelle </a:t>
              </a:r>
              <a:r>
                <a:rPr lang="fr-FR" sz="2000" u="sng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confiance</a:t>
              </a:r>
              <a:r>
                <a:rPr lang="fr-FR" sz="20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 accorder à l’estimation de la valeur de ce comptage,</a:t>
              </a:r>
            </a:p>
            <a:p>
              <a:pPr algn="ctr" eaLnBrk="0" hangingPunct="0"/>
              <a:r>
                <a:rPr lang="fr-FR" sz="2000" dirty="0" smtClean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			à </a:t>
              </a:r>
              <a:r>
                <a:rPr lang="fr-FR" sz="20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l’estimation du max. Intensité raie</a:t>
              </a:r>
              <a:r>
                <a:rPr lang="fr-FR" sz="20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 ?</a:t>
              </a:r>
              <a:r>
                <a:rPr lang="en-GB" sz="2000" dirty="0">
                  <a:solidFill>
                    <a:schemeClr val="tx1"/>
                  </a:solidFill>
                  <a:sym typeface="Symbol" pitchFamily="18" charset="2"/>
                </a:rPr>
                <a:t> </a:t>
              </a:r>
            </a:p>
            <a:p>
              <a:pPr algn="ctr" eaLnBrk="0" hangingPunct="0"/>
              <a:endParaRPr lang="en-GB" sz="2000" dirty="0">
                <a:solidFill>
                  <a:schemeClr val="tx1"/>
                </a:solidFill>
                <a:sym typeface="Symbol" pitchFamily="18" charset="2"/>
              </a:endParaRPr>
            </a:p>
            <a:p>
              <a:pPr algn="ctr"/>
              <a:r>
                <a:rPr lang="fr-FR" sz="2000" u="sng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Avec quelle précision</a:t>
              </a:r>
              <a:r>
                <a:rPr lang="fr-FR" sz="20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 s’approche-t-on de la ‘’vraie’’ valeur ?</a:t>
              </a:r>
              <a:r>
                <a:rPr lang="en-GB" sz="1800" b="0" dirty="0">
                  <a:solidFill>
                    <a:schemeClr val="tx1"/>
                  </a:solidFill>
                  <a:sym typeface="Symbol" pitchFamily="18" charset="2"/>
                </a:rPr>
                <a:t> </a:t>
              </a:r>
            </a:p>
          </p:txBody>
        </p:sp>
        <p:sp>
          <p:nvSpPr>
            <p:cNvPr id="29704" name="AutoShape 62"/>
            <p:cNvSpPr>
              <a:spLocks noChangeArrowheads="1"/>
            </p:cNvSpPr>
            <p:nvPr/>
          </p:nvSpPr>
          <p:spPr bwMode="auto">
            <a:xfrm>
              <a:off x="72" y="2702"/>
              <a:ext cx="5592" cy="8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3D013-A776-46E3-9871-296375AB1843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797668" y="6048375"/>
            <a:ext cx="7811311" cy="581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La validité de la mesure en microanalyse X ne peut donc être exprimée</a:t>
            </a:r>
          </a:p>
          <a:p>
            <a:pPr algn="ctr"/>
            <a:r>
              <a:rPr lang="fr-FR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qu’en terme de </a:t>
            </a:r>
            <a:r>
              <a:rPr lang="fr-FR" u="sng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probabilité</a:t>
            </a:r>
            <a:endParaRPr lang="en-GB" sz="1500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30724" name="Oval 23"/>
          <p:cNvSpPr>
            <a:spLocks noChangeArrowheads="1"/>
          </p:cNvSpPr>
          <p:nvPr/>
        </p:nvSpPr>
        <p:spPr bwMode="auto">
          <a:xfrm>
            <a:off x="7397750" y="4235450"/>
            <a:ext cx="1082675" cy="2444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30725" name="Rectangle 33"/>
          <p:cNvSpPr>
            <a:spLocks noChangeArrowheads="1"/>
          </p:cNvSpPr>
          <p:nvPr/>
        </p:nvSpPr>
        <p:spPr bwMode="auto">
          <a:xfrm>
            <a:off x="1135063" y="-60325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Quelle </a:t>
            </a:r>
            <a:r>
              <a:rPr lang="fr-FR" sz="14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confiance</a:t>
            </a:r>
            <a:r>
              <a:rPr lang="fr-FR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accorder à l’estimation du max. 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de l’ </a:t>
            </a:r>
            <a:r>
              <a:rPr lang="fr-FR" sz="14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Int.</a:t>
            </a:r>
            <a:r>
              <a:rPr lang="fr-FR" sz="1400" baseline="-250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raie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?</a:t>
            </a:r>
            <a:r>
              <a:rPr lang="en-GB" sz="1400" dirty="0">
                <a:solidFill>
                  <a:schemeClr val="tx1"/>
                </a:solidFill>
                <a:sym typeface="Symbol" pitchFamily="18" charset="2"/>
              </a:rPr>
              <a:t> </a:t>
            </a:r>
          </a:p>
          <a:p>
            <a:pPr algn="ctr"/>
            <a:r>
              <a:rPr lang="fr-FR" sz="14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Avec quelle précision</a:t>
            </a:r>
            <a:r>
              <a:rPr lang="fr-FR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s’approche-t-on de la ‘’vraie’’ valeur ?</a:t>
            </a:r>
            <a:r>
              <a:rPr lang="en-GB" sz="1400" b="0" dirty="0">
                <a:solidFill>
                  <a:schemeClr val="tx1"/>
                </a:solidFill>
                <a:sym typeface="Symbol" pitchFamily="18" charset="2"/>
              </a:rPr>
              <a:t> 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92075" y="768350"/>
            <a:ext cx="9131300" cy="2919413"/>
            <a:chOff x="58" y="484"/>
            <a:chExt cx="5752" cy="1839"/>
          </a:xfrm>
        </p:grpSpPr>
        <p:grpSp>
          <p:nvGrpSpPr>
            <p:cNvPr id="30751" name="Group 43"/>
            <p:cNvGrpSpPr>
              <a:grpSpLocks/>
            </p:cNvGrpSpPr>
            <p:nvPr/>
          </p:nvGrpSpPr>
          <p:grpSpPr bwMode="auto">
            <a:xfrm>
              <a:off x="2465" y="484"/>
              <a:ext cx="3345" cy="1178"/>
              <a:chOff x="2465" y="484"/>
              <a:chExt cx="3345" cy="1178"/>
            </a:xfrm>
          </p:grpSpPr>
          <p:sp>
            <p:nvSpPr>
              <p:cNvPr id="30758" name="Rectangle 5"/>
              <p:cNvSpPr>
                <a:spLocks noChangeArrowheads="1"/>
              </p:cNvSpPr>
              <p:nvPr/>
            </p:nvSpPr>
            <p:spPr bwMode="auto">
              <a:xfrm>
                <a:off x="2465" y="712"/>
                <a:ext cx="3345" cy="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dirty="0" err="1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Probabilité</a:t>
                </a:r>
                <a:r>
                  <a:rPr lang="en-GB" dirty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 de </a:t>
                </a:r>
                <a:r>
                  <a:rPr lang="en-GB" dirty="0" err="1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trouver</a:t>
                </a:r>
                <a:r>
                  <a:rPr lang="en-GB" dirty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 la </a:t>
                </a:r>
                <a:r>
                  <a:rPr lang="en-GB" dirty="0" err="1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vraie</a:t>
                </a:r>
                <a:r>
                  <a:rPr lang="en-GB" dirty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 </a:t>
                </a:r>
                <a:r>
                  <a:rPr lang="en-GB" dirty="0" err="1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valeur</a:t>
                </a:r>
                <a:r>
                  <a:rPr lang="en-GB" dirty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 de </a:t>
                </a:r>
                <a:r>
                  <a:rPr lang="en-GB" dirty="0" err="1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l’Int</a:t>
                </a:r>
                <a:r>
                  <a:rPr lang="en-GB" dirty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. </a:t>
                </a:r>
                <a:r>
                  <a:rPr lang="en-GB" dirty="0" err="1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raie</a:t>
                </a:r>
                <a:endParaRPr lang="en-GB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endParaRPr>
              </a:p>
              <a:p>
                <a:pPr algn="ctr"/>
                <a:endParaRPr lang="en-GB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endParaRPr>
              </a:p>
              <a:p>
                <a:pPr algn="ctr"/>
                <a:r>
                  <a:rPr lang="en-GB" dirty="0" err="1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dans</a:t>
                </a:r>
                <a:r>
                  <a:rPr lang="en-GB" dirty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 un </a:t>
                </a:r>
                <a:r>
                  <a:rPr lang="en-GB" dirty="0" err="1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intervalle</a:t>
                </a:r>
                <a:r>
                  <a:rPr lang="en-GB" dirty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 </a:t>
                </a:r>
                <a:r>
                  <a:rPr lang="en-GB" dirty="0" err="1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donné</a:t>
                </a:r>
                <a:endParaRPr lang="en-GB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endParaRPr>
              </a:p>
              <a:p>
                <a:pPr algn="ctr"/>
                <a:endParaRPr lang="en-GB" dirty="0">
                  <a:latin typeface="Comic Sans MS" pitchFamily="66" charset="0"/>
                  <a:cs typeface="Times New Roman" pitchFamily="18" charset="0"/>
                </a:endParaRP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( m : </a:t>
                </a:r>
                <a:r>
                  <a:rPr lang="en-GB" sz="1400" dirty="0" err="1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moyenne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 </a:t>
                </a:r>
                <a:r>
                  <a:rPr lang="en-GB" sz="1400" dirty="0" err="1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sur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 les n </a:t>
                </a:r>
                <a:r>
                  <a:rPr lang="en-GB" sz="1400" dirty="0" err="1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comptages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)</a:t>
                </a: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 ( </a:t>
                </a:r>
                <a:r>
                  <a:rPr lang="fr-FR" sz="1400" dirty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  <a:sym typeface="Symbol" pitchFamily="18" charset="2"/>
                  </a:rPr>
                  <a:t>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 : </a:t>
                </a:r>
                <a:r>
                  <a:rPr lang="en-GB" sz="1400" dirty="0" err="1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écart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-type </a:t>
                </a:r>
                <a:r>
                  <a:rPr lang="en-GB" sz="1400" dirty="0" err="1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sur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 les n </a:t>
                </a:r>
                <a:r>
                  <a:rPr lang="en-GB" sz="1400" dirty="0" err="1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comptages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 )</a:t>
                </a:r>
              </a:p>
            </p:txBody>
          </p:sp>
          <p:sp>
            <p:nvSpPr>
              <p:cNvPr id="30759" name="AutoShape 22"/>
              <p:cNvSpPr>
                <a:spLocks/>
              </p:cNvSpPr>
              <p:nvPr/>
            </p:nvSpPr>
            <p:spPr bwMode="auto">
              <a:xfrm>
                <a:off x="5040" y="564"/>
                <a:ext cx="91" cy="345"/>
              </a:xfrm>
              <a:prstGeom prst="leftBrace">
                <a:avLst>
                  <a:gd name="adj1" fmla="val 31593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0760" name="Rectangle 36"/>
              <p:cNvSpPr>
                <a:spLocks noChangeArrowheads="1"/>
              </p:cNvSpPr>
              <p:nvPr/>
            </p:nvSpPr>
            <p:spPr bwMode="auto">
              <a:xfrm>
                <a:off x="5123" y="484"/>
                <a:ext cx="20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  <a:sym typeface="Symbol" pitchFamily="18" charset="2"/>
                  </a:rPr>
                  <a:t></a:t>
                </a:r>
                <a:endParaRPr lang="fr-FR" sz="2000" dirty="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grpSp>
          <p:nvGrpSpPr>
            <p:cNvPr id="30752" name="Group 42"/>
            <p:cNvGrpSpPr>
              <a:grpSpLocks/>
            </p:cNvGrpSpPr>
            <p:nvPr/>
          </p:nvGrpSpPr>
          <p:grpSpPr bwMode="auto">
            <a:xfrm>
              <a:off x="58" y="673"/>
              <a:ext cx="2457" cy="1650"/>
              <a:chOff x="1606" y="2530"/>
              <a:chExt cx="2457" cy="1650"/>
            </a:xfrm>
          </p:grpSpPr>
          <p:grpSp>
            <p:nvGrpSpPr>
              <p:cNvPr id="30753" name="Group 41"/>
              <p:cNvGrpSpPr>
                <a:grpSpLocks/>
              </p:cNvGrpSpPr>
              <p:nvPr/>
            </p:nvGrpSpPr>
            <p:grpSpPr bwMode="auto">
              <a:xfrm>
                <a:off x="1606" y="2530"/>
                <a:ext cx="2457" cy="1650"/>
                <a:chOff x="1606" y="2530"/>
                <a:chExt cx="2457" cy="1650"/>
              </a:xfrm>
            </p:grpSpPr>
            <p:pic>
              <p:nvPicPr>
                <p:cNvPr id="30756" name="Picture 4" descr="FIG 6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606" y="2530"/>
                  <a:ext cx="2457" cy="1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75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687" y="2624"/>
                  <a:ext cx="746" cy="28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 sz="1200"/>
                    <a:t>Statistique de</a:t>
                  </a:r>
                </a:p>
                <a:p>
                  <a:pPr algn="ctr"/>
                  <a:r>
                    <a:rPr lang="fr-FR" sz="1200"/>
                    <a:t>Poisson</a:t>
                  </a:r>
                </a:p>
              </p:txBody>
            </p:sp>
          </p:grpSp>
          <p:sp>
            <p:nvSpPr>
              <p:cNvPr id="30754" name="Line 8"/>
              <p:cNvSpPr>
                <a:spLocks noChangeShapeType="1"/>
              </p:cNvSpPr>
              <p:nvPr/>
            </p:nvSpPr>
            <p:spPr bwMode="auto">
              <a:xfrm>
                <a:off x="2808" y="3375"/>
                <a:ext cx="3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0755" name="Rectangle 9"/>
              <p:cNvSpPr>
                <a:spLocks noChangeArrowheads="1"/>
              </p:cNvSpPr>
              <p:nvPr/>
            </p:nvSpPr>
            <p:spPr bwMode="auto">
              <a:xfrm>
                <a:off x="2848" y="3078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  <a:sym typeface="Symbol" pitchFamily="18" charset="2"/>
                  </a:rPr>
                  <a:t></a:t>
                </a:r>
              </a:p>
            </p:txBody>
          </p: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468438" y="1243013"/>
            <a:ext cx="7124700" cy="2357437"/>
            <a:chOff x="923" y="739"/>
            <a:chExt cx="4488" cy="1485"/>
          </a:xfrm>
        </p:grpSpPr>
        <p:sp>
          <p:nvSpPr>
            <p:cNvPr id="30749" name="Freeform 11"/>
            <p:cNvSpPr>
              <a:spLocks/>
            </p:cNvSpPr>
            <p:nvPr/>
          </p:nvSpPr>
          <p:spPr bwMode="auto">
            <a:xfrm>
              <a:off x="923" y="739"/>
              <a:ext cx="666" cy="1307"/>
            </a:xfrm>
            <a:custGeom>
              <a:avLst/>
              <a:gdLst>
                <a:gd name="T0" fmla="*/ 0 w 659"/>
                <a:gd name="T1" fmla="*/ 424 h 1307"/>
                <a:gd name="T2" fmla="*/ 0 w 659"/>
                <a:gd name="T3" fmla="*/ 1307 h 1307"/>
                <a:gd name="T4" fmla="*/ 335 w 659"/>
                <a:gd name="T5" fmla="*/ 1307 h 1307"/>
                <a:gd name="T6" fmla="*/ 666 w 659"/>
                <a:gd name="T7" fmla="*/ 1307 h 1307"/>
                <a:gd name="T8" fmla="*/ 666 w 659"/>
                <a:gd name="T9" fmla="*/ 454 h 1307"/>
                <a:gd name="T10" fmla="*/ 638 w 659"/>
                <a:gd name="T11" fmla="*/ 392 h 1307"/>
                <a:gd name="T12" fmla="*/ 561 w 659"/>
                <a:gd name="T13" fmla="*/ 240 h 1307"/>
                <a:gd name="T14" fmla="*/ 514 w 659"/>
                <a:gd name="T15" fmla="*/ 163 h 1307"/>
                <a:gd name="T16" fmla="*/ 480 w 659"/>
                <a:gd name="T17" fmla="*/ 113 h 1307"/>
                <a:gd name="T18" fmla="*/ 439 w 659"/>
                <a:gd name="T19" fmla="*/ 59 h 1307"/>
                <a:gd name="T20" fmla="*/ 417 w 659"/>
                <a:gd name="T21" fmla="*/ 38 h 1307"/>
                <a:gd name="T22" fmla="*/ 390 w 659"/>
                <a:gd name="T23" fmla="*/ 19 h 1307"/>
                <a:gd name="T24" fmla="*/ 363 w 659"/>
                <a:gd name="T25" fmla="*/ 6 h 1307"/>
                <a:gd name="T26" fmla="*/ 337 w 659"/>
                <a:gd name="T27" fmla="*/ 0 h 1307"/>
                <a:gd name="T28" fmla="*/ 312 w 659"/>
                <a:gd name="T29" fmla="*/ 1 h 1307"/>
                <a:gd name="T30" fmla="*/ 286 w 659"/>
                <a:gd name="T31" fmla="*/ 6 h 1307"/>
                <a:gd name="T32" fmla="*/ 258 w 659"/>
                <a:gd name="T33" fmla="*/ 22 h 1307"/>
                <a:gd name="T34" fmla="*/ 225 w 659"/>
                <a:gd name="T35" fmla="*/ 49 h 1307"/>
                <a:gd name="T36" fmla="*/ 201 w 659"/>
                <a:gd name="T37" fmla="*/ 78 h 1307"/>
                <a:gd name="T38" fmla="*/ 178 w 659"/>
                <a:gd name="T39" fmla="*/ 105 h 1307"/>
                <a:gd name="T40" fmla="*/ 151 w 659"/>
                <a:gd name="T41" fmla="*/ 147 h 1307"/>
                <a:gd name="T42" fmla="*/ 126 w 659"/>
                <a:gd name="T43" fmla="*/ 182 h 1307"/>
                <a:gd name="T44" fmla="*/ 105 w 659"/>
                <a:gd name="T45" fmla="*/ 217 h 1307"/>
                <a:gd name="T46" fmla="*/ 83 w 659"/>
                <a:gd name="T47" fmla="*/ 259 h 1307"/>
                <a:gd name="T48" fmla="*/ 60 w 659"/>
                <a:gd name="T49" fmla="*/ 304 h 1307"/>
                <a:gd name="T50" fmla="*/ 34 w 659"/>
                <a:gd name="T51" fmla="*/ 358 h 1307"/>
                <a:gd name="T52" fmla="*/ 13 w 659"/>
                <a:gd name="T53" fmla="*/ 395 h 1307"/>
                <a:gd name="T54" fmla="*/ 0 w 659"/>
                <a:gd name="T55" fmla="*/ 424 h 130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59"/>
                <a:gd name="T85" fmla="*/ 0 h 1307"/>
                <a:gd name="T86" fmla="*/ 659 w 659"/>
                <a:gd name="T87" fmla="*/ 1307 h 130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59" h="1307">
                  <a:moveTo>
                    <a:pt x="0" y="424"/>
                  </a:moveTo>
                  <a:lnTo>
                    <a:pt x="0" y="1307"/>
                  </a:lnTo>
                  <a:lnTo>
                    <a:pt x="331" y="1307"/>
                  </a:lnTo>
                  <a:lnTo>
                    <a:pt x="659" y="1307"/>
                  </a:lnTo>
                  <a:lnTo>
                    <a:pt x="659" y="454"/>
                  </a:lnTo>
                  <a:lnTo>
                    <a:pt x="631" y="392"/>
                  </a:lnTo>
                  <a:lnTo>
                    <a:pt x="555" y="240"/>
                  </a:lnTo>
                  <a:lnTo>
                    <a:pt x="509" y="163"/>
                  </a:lnTo>
                  <a:lnTo>
                    <a:pt x="475" y="113"/>
                  </a:lnTo>
                  <a:lnTo>
                    <a:pt x="434" y="59"/>
                  </a:lnTo>
                  <a:lnTo>
                    <a:pt x="413" y="38"/>
                  </a:lnTo>
                  <a:lnTo>
                    <a:pt x="386" y="19"/>
                  </a:lnTo>
                  <a:lnTo>
                    <a:pt x="359" y="6"/>
                  </a:lnTo>
                  <a:lnTo>
                    <a:pt x="333" y="0"/>
                  </a:lnTo>
                  <a:lnTo>
                    <a:pt x="309" y="1"/>
                  </a:lnTo>
                  <a:lnTo>
                    <a:pt x="283" y="6"/>
                  </a:lnTo>
                  <a:lnTo>
                    <a:pt x="255" y="22"/>
                  </a:lnTo>
                  <a:lnTo>
                    <a:pt x="223" y="49"/>
                  </a:lnTo>
                  <a:lnTo>
                    <a:pt x="199" y="78"/>
                  </a:lnTo>
                  <a:lnTo>
                    <a:pt x="176" y="105"/>
                  </a:lnTo>
                  <a:lnTo>
                    <a:pt x="149" y="147"/>
                  </a:lnTo>
                  <a:lnTo>
                    <a:pt x="125" y="182"/>
                  </a:lnTo>
                  <a:lnTo>
                    <a:pt x="104" y="217"/>
                  </a:lnTo>
                  <a:lnTo>
                    <a:pt x="82" y="259"/>
                  </a:lnTo>
                  <a:lnTo>
                    <a:pt x="59" y="304"/>
                  </a:lnTo>
                  <a:lnTo>
                    <a:pt x="34" y="358"/>
                  </a:lnTo>
                  <a:lnTo>
                    <a:pt x="13" y="395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CC0000">
                <a:alpha val="50195"/>
              </a:srgbClr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30750" name="Rectangle 12"/>
            <p:cNvSpPr>
              <a:spLocks noChangeArrowheads="1"/>
            </p:cNvSpPr>
            <p:nvPr/>
          </p:nvSpPr>
          <p:spPr bwMode="auto">
            <a:xfrm>
              <a:off x="3168" y="1667"/>
              <a:ext cx="2243" cy="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800" dirty="0">
                  <a:solidFill>
                    <a:srgbClr val="990033"/>
                  </a:solidFill>
                  <a:latin typeface="Comic Sans MS" pitchFamily="66" charset="0"/>
                  <a:cs typeface="Times New Roman" pitchFamily="18" charset="0"/>
                </a:rPr>
                <a:t>[m-</a:t>
              </a:r>
              <a:r>
                <a:rPr lang="fr-FR" sz="1800" dirty="0">
                  <a:solidFill>
                    <a:srgbClr val="990033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</a:t>
              </a:r>
              <a:r>
                <a:rPr lang="fr-FR" sz="1800" dirty="0">
                  <a:solidFill>
                    <a:srgbClr val="990033"/>
                  </a:solidFill>
                  <a:latin typeface="Comic Sans MS" pitchFamily="66" charset="0"/>
                  <a:cs typeface="Times New Roman" pitchFamily="18" charset="0"/>
                </a:rPr>
                <a:t>  ; m+</a:t>
              </a:r>
              <a:r>
                <a:rPr lang="fr-FR" sz="1800" dirty="0">
                  <a:solidFill>
                    <a:srgbClr val="990033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</a:t>
              </a:r>
              <a:r>
                <a:rPr lang="fr-FR" sz="1800" dirty="0">
                  <a:solidFill>
                    <a:srgbClr val="990033"/>
                  </a:solidFill>
                  <a:latin typeface="Comic Sans MS" pitchFamily="66" charset="0"/>
                  <a:cs typeface="Times New Roman" pitchFamily="18" charset="0"/>
                </a:rPr>
                <a:t>] = 68.3%</a:t>
              </a:r>
            </a:p>
            <a:p>
              <a:pPr algn="ctr"/>
              <a:r>
                <a:rPr lang="fr-FR" sz="1400" dirty="0">
                  <a:solidFill>
                    <a:srgbClr val="990033"/>
                  </a:solidFill>
                  <a:latin typeface="Comic Sans MS" pitchFamily="66" charset="0"/>
                  <a:cs typeface="Times New Roman" pitchFamily="18" charset="0"/>
                </a:rPr>
                <a:t>car 68.3% des valeurs des comptages</a:t>
              </a:r>
            </a:p>
            <a:p>
              <a:pPr algn="ctr"/>
              <a:r>
                <a:rPr lang="fr-FR" sz="1400" dirty="0">
                  <a:solidFill>
                    <a:srgbClr val="990033"/>
                  </a:solidFill>
                  <a:latin typeface="Comic Sans MS" pitchFamily="66" charset="0"/>
                  <a:cs typeface="Times New Roman" pitchFamily="18" charset="0"/>
                </a:rPr>
                <a:t>sont comprises dans cet intervalle</a:t>
              </a:r>
            </a:p>
            <a:p>
              <a:r>
                <a:rPr lang="en-GB" sz="600" dirty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933450" y="1236663"/>
            <a:ext cx="7404100" cy="2992438"/>
            <a:chOff x="577" y="731"/>
            <a:chExt cx="4664" cy="1885"/>
          </a:xfrm>
        </p:grpSpPr>
        <p:sp>
          <p:nvSpPr>
            <p:cNvPr id="30747" name="Freeform 14"/>
            <p:cNvSpPr>
              <a:spLocks/>
            </p:cNvSpPr>
            <p:nvPr/>
          </p:nvSpPr>
          <p:spPr bwMode="auto">
            <a:xfrm>
              <a:off x="577" y="731"/>
              <a:ext cx="1338" cy="1309"/>
            </a:xfrm>
            <a:custGeom>
              <a:avLst/>
              <a:gdLst>
                <a:gd name="T0" fmla="*/ 0 w 1338"/>
                <a:gd name="T1" fmla="*/ 1035 h 1309"/>
                <a:gd name="T2" fmla="*/ 2 w 1338"/>
                <a:gd name="T3" fmla="*/ 1309 h 1309"/>
                <a:gd name="T4" fmla="*/ 1336 w 1338"/>
                <a:gd name="T5" fmla="*/ 1307 h 1309"/>
                <a:gd name="T6" fmla="*/ 1338 w 1338"/>
                <a:gd name="T7" fmla="*/ 1046 h 1309"/>
                <a:gd name="T8" fmla="*/ 1292 w 1338"/>
                <a:gd name="T9" fmla="*/ 984 h 1309"/>
                <a:gd name="T10" fmla="*/ 1258 w 1338"/>
                <a:gd name="T11" fmla="*/ 936 h 1309"/>
                <a:gd name="T12" fmla="*/ 1218 w 1338"/>
                <a:gd name="T13" fmla="*/ 872 h 1309"/>
                <a:gd name="T14" fmla="*/ 1186 w 1338"/>
                <a:gd name="T15" fmla="*/ 816 h 1309"/>
                <a:gd name="T16" fmla="*/ 1135 w 1338"/>
                <a:gd name="T17" fmla="*/ 723 h 1309"/>
                <a:gd name="T18" fmla="*/ 1093 w 1338"/>
                <a:gd name="T19" fmla="*/ 640 h 1309"/>
                <a:gd name="T20" fmla="*/ 1055 w 1338"/>
                <a:gd name="T21" fmla="*/ 565 h 1309"/>
                <a:gd name="T22" fmla="*/ 999 w 1338"/>
                <a:gd name="T23" fmla="*/ 445 h 1309"/>
                <a:gd name="T24" fmla="*/ 964 w 1338"/>
                <a:gd name="T25" fmla="*/ 371 h 1309"/>
                <a:gd name="T26" fmla="*/ 927 w 1338"/>
                <a:gd name="T27" fmla="*/ 301 h 1309"/>
                <a:gd name="T28" fmla="*/ 884 w 1338"/>
                <a:gd name="T29" fmla="*/ 221 h 1309"/>
                <a:gd name="T30" fmla="*/ 844 w 1338"/>
                <a:gd name="T31" fmla="*/ 152 h 1309"/>
                <a:gd name="T32" fmla="*/ 767 w 1338"/>
                <a:gd name="T33" fmla="*/ 51 h 1309"/>
                <a:gd name="T34" fmla="*/ 719 w 1338"/>
                <a:gd name="T35" fmla="*/ 13 h 1309"/>
                <a:gd name="T36" fmla="*/ 672 w 1338"/>
                <a:gd name="T37" fmla="*/ 0 h 1309"/>
                <a:gd name="T38" fmla="*/ 642 w 1338"/>
                <a:gd name="T39" fmla="*/ 0 h 1309"/>
                <a:gd name="T40" fmla="*/ 610 w 1338"/>
                <a:gd name="T41" fmla="*/ 14 h 1309"/>
                <a:gd name="T42" fmla="*/ 583 w 1338"/>
                <a:gd name="T43" fmla="*/ 32 h 1309"/>
                <a:gd name="T44" fmla="*/ 557 w 1338"/>
                <a:gd name="T45" fmla="*/ 56 h 1309"/>
                <a:gd name="T46" fmla="*/ 538 w 1338"/>
                <a:gd name="T47" fmla="*/ 77 h 1309"/>
                <a:gd name="T48" fmla="*/ 509 w 1338"/>
                <a:gd name="T49" fmla="*/ 113 h 1309"/>
                <a:gd name="T50" fmla="*/ 461 w 1338"/>
                <a:gd name="T51" fmla="*/ 192 h 1309"/>
                <a:gd name="T52" fmla="*/ 420 w 1338"/>
                <a:gd name="T53" fmla="*/ 265 h 1309"/>
                <a:gd name="T54" fmla="*/ 373 w 1338"/>
                <a:gd name="T55" fmla="*/ 355 h 1309"/>
                <a:gd name="T56" fmla="*/ 338 w 1338"/>
                <a:gd name="T57" fmla="*/ 427 h 1309"/>
                <a:gd name="T58" fmla="*/ 306 w 1338"/>
                <a:gd name="T59" fmla="*/ 496 h 1309"/>
                <a:gd name="T60" fmla="*/ 269 w 1338"/>
                <a:gd name="T61" fmla="*/ 571 h 1309"/>
                <a:gd name="T62" fmla="*/ 231 w 1338"/>
                <a:gd name="T63" fmla="*/ 646 h 1309"/>
                <a:gd name="T64" fmla="*/ 202 w 1338"/>
                <a:gd name="T65" fmla="*/ 707 h 1309"/>
                <a:gd name="T66" fmla="*/ 172 w 1338"/>
                <a:gd name="T67" fmla="*/ 758 h 1309"/>
                <a:gd name="T68" fmla="*/ 138 w 1338"/>
                <a:gd name="T69" fmla="*/ 824 h 1309"/>
                <a:gd name="T70" fmla="*/ 111 w 1338"/>
                <a:gd name="T71" fmla="*/ 870 h 1309"/>
                <a:gd name="T72" fmla="*/ 77 w 1338"/>
                <a:gd name="T73" fmla="*/ 923 h 1309"/>
                <a:gd name="T74" fmla="*/ 50 w 1338"/>
                <a:gd name="T75" fmla="*/ 966 h 1309"/>
                <a:gd name="T76" fmla="*/ 28 w 1338"/>
                <a:gd name="T77" fmla="*/ 1000 h 1309"/>
                <a:gd name="T78" fmla="*/ 0 w 1338"/>
                <a:gd name="T79" fmla="*/ 1035 h 13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38"/>
                <a:gd name="T121" fmla="*/ 0 h 1309"/>
                <a:gd name="T122" fmla="*/ 1338 w 1338"/>
                <a:gd name="T123" fmla="*/ 1309 h 13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38" h="1309">
                  <a:moveTo>
                    <a:pt x="0" y="1035"/>
                  </a:moveTo>
                  <a:lnTo>
                    <a:pt x="2" y="1309"/>
                  </a:lnTo>
                  <a:lnTo>
                    <a:pt x="1336" y="1307"/>
                  </a:lnTo>
                  <a:lnTo>
                    <a:pt x="1338" y="1046"/>
                  </a:lnTo>
                  <a:lnTo>
                    <a:pt x="1292" y="984"/>
                  </a:lnTo>
                  <a:lnTo>
                    <a:pt x="1258" y="936"/>
                  </a:lnTo>
                  <a:lnTo>
                    <a:pt x="1218" y="872"/>
                  </a:lnTo>
                  <a:lnTo>
                    <a:pt x="1186" y="816"/>
                  </a:lnTo>
                  <a:lnTo>
                    <a:pt x="1135" y="723"/>
                  </a:lnTo>
                  <a:lnTo>
                    <a:pt x="1093" y="640"/>
                  </a:lnTo>
                  <a:lnTo>
                    <a:pt x="1055" y="565"/>
                  </a:lnTo>
                  <a:lnTo>
                    <a:pt x="999" y="445"/>
                  </a:lnTo>
                  <a:lnTo>
                    <a:pt x="964" y="371"/>
                  </a:lnTo>
                  <a:lnTo>
                    <a:pt x="927" y="301"/>
                  </a:lnTo>
                  <a:lnTo>
                    <a:pt x="884" y="221"/>
                  </a:lnTo>
                  <a:lnTo>
                    <a:pt x="844" y="152"/>
                  </a:lnTo>
                  <a:lnTo>
                    <a:pt x="767" y="51"/>
                  </a:lnTo>
                  <a:lnTo>
                    <a:pt x="719" y="13"/>
                  </a:lnTo>
                  <a:lnTo>
                    <a:pt x="672" y="0"/>
                  </a:lnTo>
                  <a:lnTo>
                    <a:pt x="642" y="0"/>
                  </a:lnTo>
                  <a:lnTo>
                    <a:pt x="610" y="14"/>
                  </a:lnTo>
                  <a:lnTo>
                    <a:pt x="583" y="32"/>
                  </a:lnTo>
                  <a:lnTo>
                    <a:pt x="557" y="56"/>
                  </a:lnTo>
                  <a:lnTo>
                    <a:pt x="538" y="77"/>
                  </a:lnTo>
                  <a:lnTo>
                    <a:pt x="509" y="113"/>
                  </a:lnTo>
                  <a:lnTo>
                    <a:pt x="461" y="192"/>
                  </a:lnTo>
                  <a:lnTo>
                    <a:pt x="420" y="265"/>
                  </a:lnTo>
                  <a:lnTo>
                    <a:pt x="373" y="355"/>
                  </a:lnTo>
                  <a:lnTo>
                    <a:pt x="338" y="427"/>
                  </a:lnTo>
                  <a:lnTo>
                    <a:pt x="306" y="496"/>
                  </a:lnTo>
                  <a:lnTo>
                    <a:pt x="269" y="571"/>
                  </a:lnTo>
                  <a:lnTo>
                    <a:pt x="231" y="646"/>
                  </a:lnTo>
                  <a:lnTo>
                    <a:pt x="202" y="707"/>
                  </a:lnTo>
                  <a:lnTo>
                    <a:pt x="172" y="758"/>
                  </a:lnTo>
                  <a:lnTo>
                    <a:pt x="138" y="824"/>
                  </a:lnTo>
                  <a:lnTo>
                    <a:pt x="111" y="870"/>
                  </a:lnTo>
                  <a:lnTo>
                    <a:pt x="77" y="923"/>
                  </a:lnTo>
                  <a:lnTo>
                    <a:pt x="50" y="966"/>
                  </a:lnTo>
                  <a:lnTo>
                    <a:pt x="28" y="1000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30748" name="Rectangle 15"/>
            <p:cNvSpPr>
              <a:spLocks noChangeArrowheads="1"/>
            </p:cNvSpPr>
            <p:nvPr/>
          </p:nvSpPr>
          <p:spPr bwMode="auto">
            <a:xfrm>
              <a:off x="3425" y="2385"/>
              <a:ext cx="1816" cy="2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800" dirty="0">
                  <a:solidFill>
                    <a:srgbClr val="008000"/>
                  </a:solidFill>
                  <a:latin typeface="Comic Sans MS" pitchFamily="66" charset="0"/>
                  <a:cs typeface="Times New Roman" pitchFamily="18" charset="0"/>
                </a:rPr>
                <a:t>[m-2</a:t>
              </a:r>
              <a:r>
                <a:rPr lang="fr-FR" sz="1800" dirty="0">
                  <a:solidFill>
                    <a:srgbClr val="008000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</a:t>
              </a:r>
              <a:r>
                <a:rPr lang="fr-FR" sz="1800" dirty="0">
                  <a:solidFill>
                    <a:srgbClr val="008000"/>
                  </a:solidFill>
                  <a:latin typeface="Comic Sans MS" pitchFamily="66" charset="0"/>
                  <a:cs typeface="Times New Roman" pitchFamily="18" charset="0"/>
                </a:rPr>
                <a:t> ; m+2</a:t>
              </a:r>
              <a:r>
                <a:rPr lang="fr-FR" sz="1800" dirty="0">
                  <a:solidFill>
                    <a:srgbClr val="008000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</a:t>
              </a:r>
              <a:r>
                <a:rPr lang="fr-FR" sz="1800" dirty="0">
                  <a:solidFill>
                    <a:srgbClr val="008000"/>
                  </a:solidFill>
                  <a:latin typeface="Comic Sans MS" pitchFamily="66" charset="0"/>
                  <a:cs typeface="Times New Roman" pitchFamily="18" charset="0"/>
                </a:rPr>
                <a:t>] = 95.4%</a:t>
              </a: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11113" y="1230313"/>
            <a:ext cx="9113837" cy="4594225"/>
            <a:chOff x="7" y="775"/>
            <a:chExt cx="5741" cy="2894"/>
          </a:xfrm>
        </p:grpSpPr>
        <p:sp>
          <p:nvSpPr>
            <p:cNvPr id="30733" name="Freeform 18"/>
            <p:cNvSpPr>
              <a:spLocks/>
            </p:cNvSpPr>
            <p:nvPr/>
          </p:nvSpPr>
          <p:spPr bwMode="auto">
            <a:xfrm>
              <a:off x="249" y="775"/>
              <a:ext cx="2013" cy="1309"/>
            </a:xfrm>
            <a:custGeom>
              <a:avLst/>
              <a:gdLst>
                <a:gd name="T0" fmla="*/ 2 w 2013"/>
                <a:gd name="T1" fmla="*/ 1289 h 1309"/>
                <a:gd name="T2" fmla="*/ 0 w 2013"/>
                <a:gd name="T3" fmla="*/ 1304 h 1309"/>
                <a:gd name="T4" fmla="*/ 2011 w 2013"/>
                <a:gd name="T5" fmla="*/ 1309 h 1309"/>
                <a:gd name="T6" fmla="*/ 2013 w 2013"/>
                <a:gd name="T7" fmla="*/ 1297 h 1309"/>
                <a:gd name="T8" fmla="*/ 1944 w 2013"/>
                <a:gd name="T9" fmla="*/ 1272 h 1309"/>
                <a:gd name="T10" fmla="*/ 1885 w 2013"/>
                <a:gd name="T11" fmla="*/ 1243 h 1309"/>
                <a:gd name="T12" fmla="*/ 1850 w 2013"/>
                <a:gd name="T13" fmla="*/ 1221 h 1309"/>
                <a:gd name="T14" fmla="*/ 1818 w 2013"/>
                <a:gd name="T15" fmla="*/ 1198 h 1309"/>
                <a:gd name="T16" fmla="*/ 1792 w 2013"/>
                <a:gd name="T17" fmla="*/ 1176 h 1309"/>
                <a:gd name="T18" fmla="*/ 1763 w 2013"/>
                <a:gd name="T19" fmla="*/ 1150 h 1309"/>
                <a:gd name="T20" fmla="*/ 1728 w 2013"/>
                <a:gd name="T21" fmla="*/ 1113 h 1309"/>
                <a:gd name="T22" fmla="*/ 1701 w 2013"/>
                <a:gd name="T23" fmla="*/ 1081 h 1309"/>
                <a:gd name="T24" fmla="*/ 1675 w 2013"/>
                <a:gd name="T25" fmla="*/ 1053 h 1309"/>
                <a:gd name="T26" fmla="*/ 1635 w 2013"/>
                <a:gd name="T27" fmla="*/ 998 h 1309"/>
                <a:gd name="T28" fmla="*/ 1570 w 2013"/>
                <a:gd name="T29" fmla="*/ 901 h 1309"/>
                <a:gd name="T30" fmla="*/ 1486 w 2013"/>
                <a:gd name="T31" fmla="*/ 757 h 1309"/>
                <a:gd name="T32" fmla="*/ 1432 w 2013"/>
                <a:gd name="T33" fmla="*/ 649 h 1309"/>
                <a:gd name="T34" fmla="*/ 1390 w 2013"/>
                <a:gd name="T35" fmla="*/ 565 h 1309"/>
                <a:gd name="T36" fmla="*/ 1331 w 2013"/>
                <a:gd name="T37" fmla="*/ 443 h 1309"/>
                <a:gd name="T38" fmla="*/ 1222 w 2013"/>
                <a:gd name="T39" fmla="*/ 227 h 1309"/>
                <a:gd name="T40" fmla="*/ 1166 w 2013"/>
                <a:gd name="T41" fmla="*/ 131 h 1309"/>
                <a:gd name="T42" fmla="*/ 1123 w 2013"/>
                <a:gd name="T43" fmla="*/ 78 h 1309"/>
                <a:gd name="T44" fmla="*/ 1090 w 2013"/>
                <a:gd name="T45" fmla="*/ 41 h 1309"/>
                <a:gd name="T46" fmla="*/ 1034 w 2013"/>
                <a:gd name="T47" fmla="*/ 5 h 1309"/>
                <a:gd name="T48" fmla="*/ 1005 w 2013"/>
                <a:gd name="T49" fmla="*/ 0 h 1309"/>
                <a:gd name="T50" fmla="*/ 982 w 2013"/>
                <a:gd name="T51" fmla="*/ 3 h 1309"/>
                <a:gd name="T52" fmla="*/ 954 w 2013"/>
                <a:gd name="T53" fmla="*/ 6 h 1309"/>
                <a:gd name="T54" fmla="*/ 925 w 2013"/>
                <a:gd name="T55" fmla="*/ 24 h 1309"/>
                <a:gd name="T56" fmla="*/ 878 w 2013"/>
                <a:gd name="T57" fmla="*/ 69 h 1309"/>
                <a:gd name="T58" fmla="*/ 835 w 2013"/>
                <a:gd name="T59" fmla="*/ 128 h 1309"/>
                <a:gd name="T60" fmla="*/ 802 w 2013"/>
                <a:gd name="T61" fmla="*/ 179 h 1309"/>
                <a:gd name="T62" fmla="*/ 774 w 2013"/>
                <a:gd name="T63" fmla="*/ 225 h 1309"/>
                <a:gd name="T64" fmla="*/ 722 w 2013"/>
                <a:gd name="T65" fmla="*/ 325 h 1309"/>
                <a:gd name="T66" fmla="*/ 672 w 2013"/>
                <a:gd name="T67" fmla="*/ 425 h 1309"/>
                <a:gd name="T68" fmla="*/ 622 w 2013"/>
                <a:gd name="T69" fmla="*/ 531 h 1309"/>
                <a:gd name="T70" fmla="*/ 539 w 2013"/>
                <a:gd name="T71" fmla="*/ 701 h 1309"/>
                <a:gd name="T72" fmla="*/ 486 w 2013"/>
                <a:gd name="T73" fmla="*/ 793 h 1309"/>
                <a:gd name="T74" fmla="*/ 442 w 2013"/>
                <a:gd name="T75" fmla="*/ 875 h 1309"/>
                <a:gd name="T76" fmla="*/ 379 w 2013"/>
                <a:gd name="T77" fmla="*/ 973 h 1309"/>
                <a:gd name="T78" fmla="*/ 325 w 2013"/>
                <a:gd name="T79" fmla="*/ 1046 h 1309"/>
                <a:gd name="T80" fmla="*/ 267 w 2013"/>
                <a:gd name="T81" fmla="*/ 1117 h 1309"/>
                <a:gd name="T82" fmla="*/ 187 w 2013"/>
                <a:gd name="T83" fmla="*/ 1192 h 1309"/>
                <a:gd name="T84" fmla="*/ 120 w 2013"/>
                <a:gd name="T85" fmla="*/ 1240 h 1309"/>
                <a:gd name="T86" fmla="*/ 67 w 2013"/>
                <a:gd name="T87" fmla="*/ 1267 h 1309"/>
                <a:gd name="T88" fmla="*/ 2 w 2013"/>
                <a:gd name="T89" fmla="*/ 1289 h 130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13"/>
                <a:gd name="T136" fmla="*/ 0 h 1309"/>
                <a:gd name="T137" fmla="*/ 2013 w 2013"/>
                <a:gd name="T138" fmla="*/ 1309 h 130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13" h="1309">
                  <a:moveTo>
                    <a:pt x="2" y="1289"/>
                  </a:moveTo>
                  <a:cubicBezTo>
                    <a:pt x="1" y="1294"/>
                    <a:pt x="0" y="1304"/>
                    <a:pt x="0" y="1304"/>
                  </a:cubicBezTo>
                  <a:lnTo>
                    <a:pt x="2011" y="1309"/>
                  </a:lnTo>
                  <a:lnTo>
                    <a:pt x="2013" y="1297"/>
                  </a:lnTo>
                  <a:lnTo>
                    <a:pt x="1944" y="1272"/>
                  </a:lnTo>
                  <a:lnTo>
                    <a:pt x="1885" y="1243"/>
                  </a:lnTo>
                  <a:lnTo>
                    <a:pt x="1850" y="1221"/>
                  </a:lnTo>
                  <a:lnTo>
                    <a:pt x="1818" y="1198"/>
                  </a:lnTo>
                  <a:lnTo>
                    <a:pt x="1792" y="1176"/>
                  </a:lnTo>
                  <a:lnTo>
                    <a:pt x="1763" y="1150"/>
                  </a:lnTo>
                  <a:lnTo>
                    <a:pt x="1728" y="1113"/>
                  </a:lnTo>
                  <a:lnTo>
                    <a:pt x="1701" y="1081"/>
                  </a:lnTo>
                  <a:lnTo>
                    <a:pt x="1675" y="1053"/>
                  </a:lnTo>
                  <a:lnTo>
                    <a:pt x="1635" y="998"/>
                  </a:lnTo>
                  <a:lnTo>
                    <a:pt x="1570" y="901"/>
                  </a:lnTo>
                  <a:lnTo>
                    <a:pt x="1486" y="757"/>
                  </a:lnTo>
                  <a:lnTo>
                    <a:pt x="1432" y="649"/>
                  </a:lnTo>
                  <a:lnTo>
                    <a:pt x="1390" y="565"/>
                  </a:lnTo>
                  <a:lnTo>
                    <a:pt x="1331" y="443"/>
                  </a:lnTo>
                  <a:lnTo>
                    <a:pt x="1222" y="227"/>
                  </a:lnTo>
                  <a:lnTo>
                    <a:pt x="1166" y="131"/>
                  </a:lnTo>
                  <a:lnTo>
                    <a:pt x="1123" y="78"/>
                  </a:lnTo>
                  <a:lnTo>
                    <a:pt x="1090" y="41"/>
                  </a:lnTo>
                  <a:lnTo>
                    <a:pt x="1034" y="5"/>
                  </a:lnTo>
                  <a:lnTo>
                    <a:pt x="1005" y="0"/>
                  </a:lnTo>
                  <a:lnTo>
                    <a:pt x="982" y="3"/>
                  </a:lnTo>
                  <a:lnTo>
                    <a:pt x="954" y="6"/>
                  </a:lnTo>
                  <a:lnTo>
                    <a:pt x="925" y="24"/>
                  </a:lnTo>
                  <a:lnTo>
                    <a:pt x="878" y="69"/>
                  </a:lnTo>
                  <a:lnTo>
                    <a:pt x="835" y="128"/>
                  </a:lnTo>
                  <a:lnTo>
                    <a:pt x="802" y="179"/>
                  </a:lnTo>
                  <a:lnTo>
                    <a:pt x="774" y="225"/>
                  </a:lnTo>
                  <a:lnTo>
                    <a:pt x="722" y="325"/>
                  </a:lnTo>
                  <a:lnTo>
                    <a:pt x="672" y="425"/>
                  </a:lnTo>
                  <a:lnTo>
                    <a:pt x="622" y="531"/>
                  </a:lnTo>
                  <a:lnTo>
                    <a:pt x="539" y="701"/>
                  </a:lnTo>
                  <a:lnTo>
                    <a:pt x="486" y="793"/>
                  </a:lnTo>
                  <a:lnTo>
                    <a:pt x="442" y="875"/>
                  </a:lnTo>
                  <a:lnTo>
                    <a:pt x="379" y="973"/>
                  </a:lnTo>
                  <a:lnTo>
                    <a:pt x="325" y="1046"/>
                  </a:lnTo>
                  <a:lnTo>
                    <a:pt x="267" y="1117"/>
                  </a:lnTo>
                  <a:lnTo>
                    <a:pt x="187" y="1192"/>
                  </a:lnTo>
                  <a:lnTo>
                    <a:pt x="120" y="1240"/>
                  </a:lnTo>
                  <a:lnTo>
                    <a:pt x="67" y="1267"/>
                  </a:lnTo>
                  <a:lnTo>
                    <a:pt x="2" y="1289"/>
                  </a:ln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grpSp>
          <p:nvGrpSpPr>
            <p:cNvPr id="30734" name="Group 47"/>
            <p:cNvGrpSpPr>
              <a:grpSpLocks/>
            </p:cNvGrpSpPr>
            <p:nvPr/>
          </p:nvGrpSpPr>
          <p:grpSpPr bwMode="auto">
            <a:xfrm>
              <a:off x="7" y="2750"/>
              <a:ext cx="5741" cy="919"/>
              <a:chOff x="7" y="2750"/>
              <a:chExt cx="5741" cy="919"/>
            </a:xfrm>
          </p:grpSpPr>
          <p:sp>
            <p:nvSpPr>
              <p:cNvPr id="30735" name="Rectangle 19"/>
              <p:cNvSpPr>
                <a:spLocks noChangeArrowheads="1"/>
              </p:cNvSpPr>
              <p:nvPr/>
            </p:nvSpPr>
            <p:spPr bwMode="auto">
              <a:xfrm>
                <a:off x="3434" y="3142"/>
                <a:ext cx="1878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chemeClr val="accent2"/>
                    </a:solidFill>
                    <a:latin typeface="Comic Sans MS" pitchFamily="66" charset="0"/>
                    <a:cs typeface="Times New Roman" pitchFamily="18" charset="0"/>
                  </a:rPr>
                  <a:t>[m-3</a:t>
                </a:r>
                <a:r>
                  <a:rPr lang="fr-FR" sz="1800">
                    <a:solidFill>
                      <a:schemeClr val="accent2"/>
                    </a:solidFill>
                    <a:latin typeface="Comic Sans MS" pitchFamily="66" charset="0"/>
                    <a:cs typeface="Times New Roman" pitchFamily="18" charset="0"/>
                    <a:sym typeface="Symbol" pitchFamily="18" charset="2"/>
                  </a:rPr>
                  <a:t></a:t>
                </a:r>
                <a:r>
                  <a:rPr lang="fr-FR" sz="1800">
                    <a:solidFill>
                      <a:schemeClr val="accent2"/>
                    </a:solidFill>
                    <a:latin typeface="Comic Sans MS" pitchFamily="66" charset="0"/>
                    <a:cs typeface="Times New Roman" pitchFamily="18" charset="0"/>
                  </a:rPr>
                  <a:t>  ; m+3</a:t>
                </a:r>
                <a:r>
                  <a:rPr lang="fr-FR" sz="1800">
                    <a:solidFill>
                      <a:schemeClr val="accent2"/>
                    </a:solidFill>
                    <a:latin typeface="Comic Sans MS" pitchFamily="66" charset="0"/>
                    <a:cs typeface="Times New Roman" pitchFamily="18" charset="0"/>
                    <a:sym typeface="Symbol" pitchFamily="18" charset="2"/>
                  </a:rPr>
                  <a:t></a:t>
                </a:r>
                <a:r>
                  <a:rPr lang="fr-FR" sz="1800">
                    <a:solidFill>
                      <a:schemeClr val="accent2"/>
                    </a:solidFill>
                    <a:latin typeface="Comic Sans MS" pitchFamily="66" charset="0"/>
                    <a:cs typeface="Times New Roman" pitchFamily="18" charset="0"/>
                  </a:rPr>
                  <a:t>] = 99.7%</a:t>
                </a:r>
              </a:p>
            </p:txBody>
          </p:sp>
          <p:sp>
            <p:nvSpPr>
              <p:cNvPr id="30736" name="Text Box 20"/>
              <p:cNvSpPr txBox="1">
                <a:spLocks noChangeArrowheads="1"/>
              </p:cNvSpPr>
              <p:nvPr/>
            </p:nvSpPr>
            <p:spPr bwMode="auto">
              <a:xfrm>
                <a:off x="7" y="3419"/>
                <a:ext cx="4963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u="sng" dirty="0">
                    <a:solidFill>
                      <a:schemeClr val="accent2"/>
                    </a:solidFill>
                  </a:rPr>
                  <a:t>il y a + de 99 chances sur 100 pour que la vraie valeur de </a:t>
                </a:r>
                <a:r>
                  <a:rPr lang="en-GB" sz="2000" u="sng" dirty="0">
                    <a:solidFill>
                      <a:schemeClr val="accent2"/>
                    </a:solidFill>
                    <a:latin typeface="Tahoma" pitchFamily="34" charset="0"/>
                    <a:cs typeface="Times New Roman" pitchFamily="18" charset="0"/>
                    <a:sym typeface="Symbol" pitchFamily="18" charset="2"/>
                  </a:rPr>
                  <a:t></a:t>
                </a:r>
                <a:r>
                  <a:rPr lang="fr-FR" u="sng" dirty="0">
                    <a:solidFill>
                      <a:schemeClr val="accent2"/>
                    </a:solidFill>
                  </a:rPr>
                  <a:t> soit dans l’intervalle</a:t>
                </a:r>
              </a:p>
            </p:txBody>
          </p:sp>
          <p:grpSp>
            <p:nvGrpSpPr>
              <p:cNvPr id="30737" name="Group 24"/>
              <p:cNvGrpSpPr>
                <a:grpSpLocks/>
              </p:cNvGrpSpPr>
              <p:nvPr/>
            </p:nvGrpSpPr>
            <p:grpSpPr bwMode="auto">
              <a:xfrm>
                <a:off x="2555" y="2750"/>
                <a:ext cx="3193" cy="691"/>
                <a:chOff x="2555" y="2894"/>
                <a:chExt cx="3193" cy="691"/>
              </a:xfrm>
            </p:grpSpPr>
            <p:grpSp>
              <p:nvGrpSpPr>
                <p:cNvPr id="30739" name="Group 25"/>
                <p:cNvGrpSpPr>
                  <a:grpSpLocks/>
                </p:cNvGrpSpPr>
                <p:nvPr/>
              </p:nvGrpSpPr>
              <p:grpSpPr bwMode="auto">
                <a:xfrm>
                  <a:off x="2555" y="3098"/>
                  <a:ext cx="2071" cy="451"/>
                  <a:chOff x="2555" y="3098"/>
                  <a:chExt cx="2071" cy="451"/>
                </a:xfrm>
              </p:grpSpPr>
              <p:sp>
                <p:nvSpPr>
                  <p:cNvPr id="30744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3369" y="3249"/>
                    <a:ext cx="1257" cy="3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0745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55" y="3098"/>
                    <a:ext cx="774" cy="33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fr-FR" sz="1400" dirty="0">
                        <a:solidFill>
                          <a:schemeClr val="tx1"/>
                        </a:solidFill>
                      </a:rPr>
                      <a:t>intervalle de</a:t>
                    </a:r>
                  </a:p>
                  <a:p>
                    <a:pPr algn="ctr"/>
                    <a:r>
                      <a:rPr lang="fr-FR" sz="1400" dirty="0">
                        <a:solidFill>
                          <a:schemeClr val="tx1"/>
                        </a:solidFill>
                      </a:rPr>
                      <a:t>confiance</a:t>
                    </a:r>
                  </a:p>
                </p:txBody>
              </p:sp>
              <p:sp>
                <p:nvSpPr>
                  <p:cNvPr id="3074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93" y="3278"/>
                    <a:ext cx="120" cy="48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740" name="Group 29"/>
                <p:cNvGrpSpPr>
                  <a:grpSpLocks/>
                </p:cNvGrpSpPr>
                <p:nvPr/>
              </p:nvGrpSpPr>
              <p:grpSpPr bwMode="auto">
                <a:xfrm>
                  <a:off x="4641" y="2894"/>
                  <a:ext cx="1107" cy="691"/>
                  <a:chOff x="4641" y="2894"/>
                  <a:chExt cx="1107" cy="691"/>
                </a:xfrm>
              </p:grpSpPr>
              <p:sp>
                <p:nvSpPr>
                  <p:cNvPr id="30741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641" y="3235"/>
                    <a:ext cx="672" cy="350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074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829" y="2894"/>
                    <a:ext cx="919" cy="33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fr-FR" sz="1400" dirty="0">
                        <a:solidFill>
                          <a:schemeClr val="tx1"/>
                        </a:solidFill>
                      </a:rPr>
                      <a:t>niveau de</a:t>
                    </a:r>
                  </a:p>
                  <a:p>
                    <a:pPr algn="ctr"/>
                    <a:r>
                      <a:rPr lang="fr-FR" sz="1400" dirty="0">
                        <a:solidFill>
                          <a:schemeClr val="tx1"/>
                        </a:solidFill>
                      </a:rPr>
                      <a:t>confiance (1-</a:t>
                    </a:r>
                    <a:r>
                      <a:rPr lang="fr-FR" sz="1400" dirty="0">
                        <a:solidFill>
                          <a:schemeClr val="tx1"/>
                        </a:solidFill>
                        <a:latin typeface="Comic Sans MS" pitchFamily="66" charset="0"/>
                        <a:cs typeface="Times New Roman" pitchFamily="18" charset="0"/>
                        <a:sym typeface="Symbol" pitchFamily="18" charset="2"/>
                      </a:rPr>
                      <a:t></a:t>
                    </a:r>
                    <a:r>
                      <a:rPr lang="fr-FR" sz="14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  <p:sp>
                <p:nvSpPr>
                  <p:cNvPr id="30743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6" y="3235"/>
                    <a:ext cx="106" cy="63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30738" name="Line 21"/>
              <p:cNvSpPr>
                <a:spLocks noChangeShapeType="1"/>
              </p:cNvSpPr>
              <p:nvPr/>
            </p:nvSpPr>
            <p:spPr bwMode="auto">
              <a:xfrm flipV="1">
                <a:off x="3941" y="3318"/>
                <a:ext cx="0" cy="187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30730" name="Rectangle 49"/>
          <p:cNvSpPr>
            <a:spLocks noChangeArrowheads="1"/>
          </p:cNvSpPr>
          <p:nvPr/>
        </p:nvSpPr>
        <p:spPr bwMode="auto">
          <a:xfrm>
            <a:off x="1263650" y="762000"/>
            <a:ext cx="14906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i="1">
                <a:solidFill>
                  <a:schemeClr val="tx1"/>
                </a:solidFill>
                <a:latin typeface="Comic Sans MS" pitchFamily="66" charset="0"/>
              </a:rPr>
              <a:t>valeur moyenne</a:t>
            </a:r>
          </a:p>
        </p:txBody>
      </p:sp>
      <p:sp>
        <p:nvSpPr>
          <p:cNvPr id="30731" name="Line 53"/>
          <p:cNvSpPr>
            <a:spLocks noChangeShapeType="1"/>
          </p:cNvSpPr>
          <p:nvPr/>
        </p:nvSpPr>
        <p:spPr bwMode="auto">
          <a:xfrm flipH="1">
            <a:off x="1990725" y="1000125"/>
            <a:ext cx="9525" cy="2047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0732" name="Text Box 54"/>
          <p:cNvSpPr txBox="1">
            <a:spLocks noChangeArrowheads="1"/>
          </p:cNvSpPr>
          <p:nvPr/>
        </p:nvSpPr>
        <p:spPr bwMode="auto">
          <a:xfrm>
            <a:off x="2872043" y="446088"/>
            <a:ext cx="6200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>
                <a:solidFill>
                  <a:schemeClr val="accent6"/>
                </a:solidFill>
                <a:latin typeface="Comic Sans MS" pitchFamily="66" charset="0"/>
              </a:rPr>
              <a:t>Si les comptages suivent une distribution de Poisson..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BDF2C-9250-4E0A-B8B3-240E58E6C23C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669925" y="128588"/>
            <a:ext cx="807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EN ANALYSE X,</a:t>
            </a:r>
            <a:r>
              <a:rPr lang="en-GB" sz="1200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DANS LA LITTERATURE ET L’USAGE COURANT….</a:t>
            </a:r>
            <a:r>
              <a:rPr lang="en-GB" sz="600" dirty="0">
                <a:solidFill>
                  <a:srgbClr val="006600"/>
                </a:solidFill>
              </a:rPr>
              <a:t> </a:t>
            </a:r>
            <a:endParaRPr lang="en-GB" sz="2400" b="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3135313" y="3052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129" name="Rectangle 15"/>
          <p:cNvSpPr>
            <a:spLocks noChangeArrowheads="1"/>
          </p:cNvSpPr>
          <p:nvPr/>
        </p:nvSpPr>
        <p:spPr bwMode="auto">
          <a:xfrm>
            <a:off x="1139825" y="2960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2530475" y="306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136525" y="1562100"/>
            <a:ext cx="900747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/>
              <a:buChar char="·"/>
            </a:pPr>
            <a:r>
              <a:rPr lang="en-GB" sz="1800" u="sng" dirty="0" smtClean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800" u="sng" dirty="0" err="1" smtClean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Précision</a:t>
            </a:r>
            <a:r>
              <a:rPr lang="en-GB" sz="1800" u="sng" dirty="0" smtClean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800" u="sng" dirty="0" err="1" smtClean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statistique</a:t>
            </a:r>
            <a:r>
              <a:rPr lang="en-GB" sz="1800" u="sng" dirty="0" smtClean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800" u="sng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d’un </a:t>
            </a:r>
            <a:r>
              <a:rPr lang="en-GB" sz="1800" u="sng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comptage</a:t>
            </a:r>
            <a:r>
              <a:rPr lang="en-GB" sz="1800" u="sng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de N </a:t>
            </a:r>
            <a:r>
              <a:rPr lang="en-GB" sz="1800" u="sng" dirty="0" smtClean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photons</a:t>
            </a:r>
          </a:p>
          <a:p>
            <a:pPr>
              <a:buFont typeface="Symbol"/>
              <a:buChar char="·"/>
            </a:pPr>
            <a:endParaRPr lang="en-GB" sz="1200" u="sng" dirty="0" smtClean="0">
              <a:solidFill>
                <a:srgbClr val="FF99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Symbol"/>
              <a:buChar char="·"/>
            </a:pPr>
            <a:endParaRPr lang="en-GB" sz="1200" u="sng" dirty="0">
              <a:solidFill>
                <a:srgbClr val="FF99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Statistique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Poisson (</a:t>
            </a:r>
            <a:r>
              <a:rPr lang="fr-FR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fr-FR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=</a:t>
            </a:r>
            <a:r>
              <a:rPr lang="fr-FR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fr-FR" baseline="30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1/2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eaLnBrk="0" hangingPunct="0"/>
            <a:endParaRPr lang="en-GB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(2 </a:t>
            </a:r>
            <a:r>
              <a:rPr lang="fr-FR" sz="2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                                                               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probabilité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de 95,4%)</a:t>
            </a:r>
            <a:endParaRPr lang="en-GB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algn="just" eaLnBrk="0" hangingPunct="0"/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 </a:t>
            </a:r>
          </a:p>
          <a:p>
            <a:pPr algn="just" eaLnBrk="0" hangingPunct="0"/>
            <a:endPara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 eaLnBrk="0" hangingPunct="0"/>
            <a:endParaRPr lang="en-GB" sz="12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fr-FR" dirty="0">
                <a:solidFill>
                  <a:schemeClr val="tx1"/>
                </a:solidFill>
                <a:cs typeface="Times New Roman" pitchFamily="18" charset="0"/>
              </a:rPr>
              <a:t>anglo-saxons : 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 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précision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relative :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</a:t>
            </a:r>
            <a:r>
              <a:rPr lang="fr-FR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(probabilité de 68,3%)</a:t>
            </a:r>
            <a:r>
              <a:rPr lang="en-GB" sz="600" dirty="0">
                <a:solidFill>
                  <a:schemeClr val="tx1"/>
                </a:solidFill>
                <a:sym typeface="Symbol" pitchFamily="18" charset="2"/>
              </a:rPr>
              <a:t> 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1233454" y="2595934"/>
          <a:ext cx="26368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4" imgW="1587240" imgH="253800" progId="Equation.3">
                  <p:embed/>
                </p:oleObj>
              </mc:Choice>
              <mc:Fallback>
                <p:oleObj name="Equation" r:id="rId4" imgW="158724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54" y="2595934"/>
                        <a:ext cx="2636838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7051675" y="2357438"/>
          <a:ext cx="15890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6" imgW="952200" imgH="241200" progId="Equation.3">
                  <p:embed/>
                </p:oleObj>
              </mc:Choice>
              <mc:Fallback>
                <p:oleObj name="Equation" r:id="rId6" imgW="9522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675" y="2357438"/>
                        <a:ext cx="1589088" cy="396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220102" y="3662329"/>
          <a:ext cx="70167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8" imgW="418918" imgH="177723" progId="Equation.3">
                  <p:embed/>
                </p:oleObj>
              </mc:Choice>
              <mc:Fallback>
                <p:oleObj r:id="rId8" imgW="418918" imgH="17772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102" y="3662329"/>
                        <a:ext cx="701675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3"/>
          <p:cNvGraphicFramePr>
            <a:graphicFrameLocks noChangeAspect="1"/>
          </p:cNvGraphicFramePr>
          <p:nvPr/>
        </p:nvGraphicFramePr>
        <p:xfrm>
          <a:off x="4849002" y="3587547"/>
          <a:ext cx="14398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0" imgW="863280" imgH="241200" progId="Equation.3">
                  <p:embed/>
                </p:oleObj>
              </mc:Choice>
              <mc:Fallback>
                <p:oleObj name="Equation" r:id="rId10" imgW="86328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002" y="3587547"/>
                        <a:ext cx="1439862" cy="396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30"/>
          <p:cNvSpPr>
            <a:spLocks noChangeArrowheads="1"/>
          </p:cNvSpPr>
          <p:nvPr/>
        </p:nvSpPr>
        <p:spPr bwMode="auto">
          <a:xfrm>
            <a:off x="6977063" y="2005013"/>
            <a:ext cx="2222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précision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stat. relative :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6B1E4-F902-40D8-9C06-72CB02175FD6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669925" y="128588"/>
            <a:ext cx="807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EN ANALYSE X,</a:t>
            </a:r>
            <a:r>
              <a:rPr lang="en-GB" sz="1200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DANS LA LITTERATURE ET L’USAGE COURANT….</a:t>
            </a:r>
            <a:r>
              <a:rPr lang="en-GB" sz="600" dirty="0">
                <a:solidFill>
                  <a:srgbClr val="006600"/>
                </a:solidFill>
              </a:rPr>
              <a:t> </a:t>
            </a:r>
            <a:endParaRPr lang="en-GB" sz="2400" b="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3135313" y="3052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119063" y="3019425"/>
            <a:ext cx="90249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GB" u="sng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u="sng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Précision</a:t>
            </a:r>
            <a:r>
              <a:rPr lang="en-GB" u="sng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u="sng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statistique</a:t>
            </a:r>
            <a:r>
              <a:rPr lang="en-GB" u="sng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de </a:t>
            </a:r>
            <a:r>
              <a:rPr lang="en-GB" u="sng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l’Int</a:t>
            </a:r>
            <a:r>
              <a:rPr lang="en-GB" u="sng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en-GB" u="sng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d’une</a:t>
            </a:r>
            <a:r>
              <a:rPr lang="en-GB" u="sng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u="sng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raie</a:t>
            </a:r>
            <a:r>
              <a:rPr lang="en-GB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( 2 variables de Poisson </a:t>
            </a:r>
            <a:r>
              <a:rPr lang="en-GB" i="1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I</a:t>
            </a:r>
            <a:r>
              <a:rPr lang="en-GB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baseline="-25000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pic</a:t>
            </a:r>
            <a:r>
              <a:rPr lang="en-GB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et </a:t>
            </a:r>
            <a:r>
              <a:rPr lang="en-GB" i="1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I</a:t>
            </a:r>
            <a:r>
              <a:rPr lang="en-GB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baseline="-250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FC</a:t>
            </a:r>
            <a:r>
              <a:rPr lang="en-GB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)</a:t>
            </a:r>
            <a:endParaRPr lang="en-GB" sz="1200" dirty="0">
              <a:solidFill>
                <a:schemeClr val="accent6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fr-FR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variance </a:t>
            </a:r>
            <a:r>
              <a:rPr lang="fr-FR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fr-FR" sz="1400" b="0" baseline="30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fr-FR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pour une </a:t>
            </a:r>
            <a:r>
              <a:rPr lang="fr-FR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différence</a:t>
            </a:r>
            <a:r>
              <a:rPr lang="fr-FR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 2 variables de Poisson : 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5330825" y="3357563"/>
          <a:ext cx="32972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1879560" imgH="228600" progId="Equation.3">
                  <p:embed/>
                </p:oleObj>
              </mc:Choice>
              <mc:Fallback>
                <p:oleObj name="Equation" r:id="rId4" imgW="18795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3357563"/>
                        <a:ext cx="3297238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122238" y="3625850"/>
          <a:ext cx="49958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6" imgW="2730240" imgH="342720" progId="Equation.3">
                  <p:embed/>
                </p:oleObj>
              </mc:Choice>
              <mc:Fallback>
                <p:oleObj name="Equation" r:id="rId6" imgW="273024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3625850"/>
                        <a:ext cx="4995862" cy="627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5114925" y="3867150"/>
            <a:ext cx="2505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5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(probabili</a:t>
            </a:r>
            <a:r>
              <a:rPr lang="fr-FR" sz="15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té</a:t>
            </a:r>
            <a:r>
              <a:rPr lang="fr-FR" sz="15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 68,3%)</a:t>
            </a:r>
            <a:r>
              <a:rPr lang="en-GB" sz="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1139825" y="2960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2530475" y="306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6157" name="Rectangle 17"/>
          <p:cNvSpPr>
            <a:spLocks noChangeArrowheads="1"/>
          </p:cNvSpPr>
          <p:nvPr/>
        </p:nvSpPr>
        <p:spPr bwMode="auto">
          <a:xfrm>
            <a:off x="123825" y="4500563"/>
            <a:ext cx="646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fr-FR" u="sng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Précision statistique relative d’une teneur massique</a:t>
            </a:r>
            <a:r>
              <a:rPr lang="en-GB" sz="600" dirty="0">
                <a:solidFill>
                  <a:schemeClr val="accent6"/>
                </a:solidFill>
              </a:rPr>
              <a:t> </a:t>
            </a:r>
          </a:p>
        </p:txBody>
      </p:sp>
      <p:graphicFrame>
        <p:nvGraphicFramePr>
          <p:cNvPr id="6148" name="Object 18"/>
          <p:cNvGraphicFramePr>
            <a:graphicFrameLocks noChangeAspect="1"/>
          </p:cNvGraphicFramePr>
          <p:nvPr/>
        </p:nvGraphicFramePr>
        <p:xfrm>
          <a:off x="5715000" y="4500563"/>
          <a:ext cx="30781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Équation" r:id="rId8" imgW="2298600" imgH="431640" progId="Equation.3">
                  <p:embed/>
                </p:oleObj>
              </mc:Choice>
              <mc:Fallback>
                <p:oleObj name="Équation" r:id="rId8" imgW="229860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500563"/>
                        <a:ext cx="3078163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20"/>
          <p:cNvGraphicFramePr>
            <a:graphicFrameLocks noChangeAspect="1"/>
          </p:cNvGraphicFramePr>
          <p:nvPr/>
        </p:nvGraphicFramePr>
        <p:xfrm>
          <a:off x="0" y="5412160"/>
          <a:ext cx="620236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0" imgW="4216320" imgH="469800" progId="Equation.3">
                  <p:embed/>
                </p:oleObj>
              </mc:Choice>
              <mc:Fallback>
                <p:oleObj name="Equation" r:id="rId10" imgW="421632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12160"/>
                        <a:ext cx="6202363" cy="693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60" name="Group 22"/>
          <p:cNvGrpSpPr>
            <a:grpSpLocks/>
          </p:cNvGrpSpPr>
          <p:nvPr/>
        </p:nvGrpSpPr>
        <p:grpSpPr bwMode="auto">
          <a:xfrm>
            <a:off x="1355725" y="5251450"/>
            <a:ext cx="6454775" cy="1606550"/>
            <a:chOff x="854" y="3308"/>
            <a:chExt cx="4066" cy="1012"/>
          </a:xfrm>
        </p:grpSpPr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854" y="3855"/>
              <a:ext cx="406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0" dirty="0">
                  <a:solidFill>
                    <a:srgbClr val="C00000"/>
                  </a:solidFill>
                  <a:latin typeface="Comic Sans MS" pitchFamily="66" charset="0"/>
                  <a:cs typeface="Times New Roman" pitchFamily="18" charset="0"/>
                </a:rPr>
                <a:t>la teneur </a:t>
              </a:r>
              <a:r>
                <a:rPr lang="fr-FR" sz="1400" u="sng" dirty="0">
                  <a:solidFill>
                    <a:srgbClr val="C00000"/>
                  </a:solidFill>
                  <a:latin typeface="Comic Sans MS" pitchFamily="66" charset="0"/>
                  <a:cs typeface="Times New Roman" pitchFamily="18" charset="0"/>
                </a:rPr>
                <a:t>massique</a:t>
              </a:r>
              <a:r>
                <a:rPr lang="en-GB" sz="1400" dirty="0">
                  <a:solidFill>
                    <a:srgbClr val="C00000"/>
                  </a:solidFill>
                  <a:latin typeface="Comic Sans MS" pitchFamily="66" charset="0"/>
                </a:rPr>
                <a:t> </a:t>
              </a:r>
              <a:r>
                <a:rPr lang="fr-FR" sz="1400" b="0" dirty="0">
                  <a:solidFill>
                    <a:srgbClr val="C00000"/>
                  </a:solidFill>
                  <a:latin typeface="Comic Sans MS" pitchFamily="66" charset="0"/>
                  <a:cs typeface="Times New Roman" pitchFamily="18" charset="0"/>
                </a:rPr>
                <a:t>ne suit pas une distribution de Poisson</a:t>
              </a:r>
            </a:p>
            <a:p>
              <a:pPr algn="ctr"/>
              <a:endParaRPr lang="fr-FR" sz="1400" b="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endParaRPr>
            </a:p>
            <a:p>
              <a:pPr algn="ctr"/>
              <a:r>
                <a:rPr lang="fr-FR" sz="1400" b="0" dirty="0">
                  <a:solidFill>
                    <a:srgbClr val="C00000"/>
                  </a:solidFill>
                  <a:latin typeface="Comic Sans MS" pitchFamily="66" charset="0"/>
                  <a:cs typeface="Times New Roman" pitchFamily="18" charset="0"/>
                </a:rPr>
                <a:t>les lois statistiques de Poisson ou de Gauss ne sont plus applicables</a:t>
              </a:r>
              <a:r>
                <a:rPr lang="en-GB" sz="1400" b="0" dirty="0">
                  <a:solidFill>
                    <a:srgbClr val="C00000"/>
                  </a:solidFill>
                  <a:latin typeface="Comic Sans MS" pitchFamily="66" charset="0"/>
                </a:rPr>
                <a:t> </a:t>
              </a:r>
            </a:p>
          </p:txBody>
        </p:sp>
        <p:grpSp>
          <p:nvGrpSpPr>
            <p:cNvPr id="6168" name="Group 24"/>
            <p:cNvGrpSpPr>
              <a:grpSpLocks/>
            </p:cNvGrpSpPr>
            <p:nvPr/>
          </p:nvGrpSpPr>
          <p:grpSpPr bwMode="auto">
            <a:xfrm>
              <a:off x="1210" y="3308"/>
              <a:ext cx="1321" cy="570"/>
              <a:chOff x="761" y="3107"/>
              <a:chExt cx="1321" cy="570"/>
            </a:xfrm>
          </p:grpSpPr>
          <p:sp>
            <p:nvSpPr>
              <p:cNvPr id="6169" name="Line 25"/>
              <p:cNvSpPr>
                <a:spLocks noChangeShapeType="1"/>
              </p:cNvSpPr>
              <p:nvPr/>
            </p:nvSpPr>
            <p:spPr bwMode="auto">
              <a:xfrm flipV="1">
                <a:off x="761" y="3230"/>
                <a:ext cx="1119" cy="404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170" name="Line 26"/>
              <p:cNvSpPr>
                <a:spLocks noChangeShapeType="1"/>
              </p:cNvSpPr>
              <p:nvPr/>
            </p:nvSpPr>
            <p:spPr bwMode="auto">
              <a:xfrm>
                <a:off x="1039" y="3107"/>
                <a:ext cx="1043" cy="57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6161" name="Text Box 27"/>
          <p:cNvSpPr txBox="1">
            <a:spLocks noChangeArrowheads="1"/>
          </p:cNvSpPr>
          <p:nvPr/>
        </p:nvSpPr>
        <p:spPr bwMode="auto">
          <a:xfrm>
            <a:off x="2555200" y="4821608"/>
            <a:ext cx="307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Assimilé à un calcul d’erreur :</a:t>
            </a:r>
          </a:p>
          <a:p>
            <a:r>
              <a:rPr lang="fr-FR" dirty="0">
                <a:solidFill>
                  <a:schemeClr val="tx1"/>
                </a:solidFill>
              </a:rPr>
              <a:t>Z=X/Y </a:t>
            </a:r>
            <a:r>
              <a:rPr lang="fr-FR" dirty="0">
                <a:solidFill>
                  <a:schemeClr val="tx1"/>
                </a:solidFill>
                <a:sym typeface="Symbol" pitchFamily="18" charset="2"/>
              </a:rPr>
              <a:t> </a:t>
            </a:r>
            <a:r>
              <a:rPr lang="fr-FR" dirty="0" err="1">
                <a:solidFill>
                  <a:schemeClr val="tx1"/>
                </a:solidFill>
              </a:rPr>
              <a:t>dZ</a:t>
            </a:r>
            <a:r>
              <a:rPr lang="fr-FR" dirty="0">
                <a:solidFill>
                  <a:schemeClr val="tx1"/>
                </a:solidFill>
              </a:rPr>
              <a:t>/Z =</a:t>
            </a:r>
            <a:r>
              <a:rPr lang="fr-FR" dirty="0" err="1">
                <a:solidFill>
                  <a:schemeClr val="tx1"/>
                </a:solidFill>
              </a:rPr>
              <a:t>dX</a:t>
            </a:r>
            <a:r>
              <a:rPr lang="fr-FR" dirty="0">
                <a:solidFill>
                  <a:schemeClr val="tx1"/>
                </a:solidFill>
              </a:rPr>
              <a:t>/X + </a:t>
            </a:r>
            <a:r>
              <a:rPr lang="fr-FR" dirty="0" err="1">
                <a:solidFill>
                  <a:schemeClr val="tx1"/>
                </a:solidFill>
              </a:rPr>
              <a:t>dY</a:t>
            </a:r>
            <a:r>
              <a:rPr lang="fr-FR" dirty="0">
                <a:solidFill>
                  <a:schemeClr val="tx1"/>
                </a:solidFill>
              </a:rPr>
              <a:t>/Y</a:t>
            </a:r>
          </a:p>
        </p:txBody>
      </p:sp>
      <p:grpSp>
        <p:nvGrpSpPr>
          <p:cNvPr id="6162" name="Group 32"/>
          <p:cNvGrpSpPr>
            <a:grpSpLocks/>
          </p:cNvGrpSpPr>
          <p:nvPr/>
        </p:nvGrpSpPr>
        <p:grpSpPr bwMode="auto">
          <a:xfrm>
            <a:off x="457200" y="1009650"/>
            <a:ext cx="8643938" cy="596900"/>
            <a:chOff x="388" y="751"/>
            <a:chExt cx="5445" cy="376"/>
          </a:xfrm>
        </p:grpSpPr>
        <p:sp>
          <p:nvSpPr>
            <p:cNvPr id="6164" name="Text Box 28"/>
            <p:cNvSpPr txBox="1">
              <a:spLocks noChangeArrowheads="1"/>
            </p:cNvSpPr>
            <p:nvPr/>
          </p:nvSpPr>
          <p:spPr bwMode="auto">
            <a:xfrm>
              <a:off x="388" y="751"/>
              <a:ext cx="1971" cy="376"/>
            </a:xfrm>
            <a:prstGeom prst="rect">
              <a:avLst/>
            </a:prstGeom>
            <a:noFill/>
            <a:ln w="1587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chemeClr val="tx1"/>
                  </a:solidFill>
                </a:rPr>
                <a:t>I : intensité mesurée (coups/s)</a:t>
              </a:r>
            </a:p>
            <a:p>
              <a:r>
                <a:rPr lang="fr-FR" dirty="0">
                  <a:solidFill>
                    <a:schemeClr val="tx1"/>
                  </a:solidFill>
                </a:rPr>
                <a:t>t : temps de comptage (s)</a:t>
              </a:r>
            </a:p>
          </p:txBody>
        </p:sp>
        <p:sp>
          <p:nvSpPr>
            <p:cNvPr id="6165" name="Text Box 29"/>
            <p:cNvSpPr txBox="1">
              <a:spLocks noChangeArrowheads="1"/>
            </p:cNvSpPr>
            <p:nvPr/>
          </p:nvSpPr>
          <p:spPr bwMode="auto">
            <a:xfrm>
              <a:off x="2770" y="841"/>
              <a:ext cx="3063" cy="213"/>
            </a:xfrm>
            <a:prstGeom prst="rect">
              <a:avLst/>
            </a:prstGeom>
            <a:noFill/>
            <a:ln w="1587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chemeClr val="tx1"/>
                  </a:solidFill>
                </a:rPr>
                <a:t>N = </a:t>
              </a:r>
              <a:r>
                <a:rPr lang="fr-FR" dirty="0" smtClean="0">
                  <a:solidFill>
                    <a:schemeClr val="tx1"/>
                  </a:solidFill>
                </a:rPr>
                <a:t>I . t    </a:t>
              </a:r>
              <a:r>
                <a:rPr lang="fr-FR" dirty="0">
                  <a:solidFill>
                    <a:schemeClr val="tx1"/>
                  </a:solidFill>
                </a:rPr>
                <a:t>: valeur mesurée du comptage (coups)</a:t>
              </a:r>
            </a:p>
          </p:txBody>
        </p:sp>
        <p:sp>
          <p:nvSpPr>
            <p:cNvPr id="6166" name="AutoShape 30"/>
            <p:cNvSpPr>
              <a:spLocks noChangeArrowheads="1"/>
            </p:cNvSpPr>
            <p:nvPr/>
          </p:nvSpPr>
          <p:spPr bwMode="auto">
            <a:xfrm>
              <a:off x="2424" y="887"/>
              <a:ext cx="262" cy="169"/>
            </a:xfrm>
            <a:prstGeom prst="rightArrow">
              <a:avLst>
                <a:gd name="adj1" fmla="val 50000"/>
                <a:gd name="adj2" fmla="val 38757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6163" name="Text Box 31"/>
          <p:cNvSpPr txBox="1">
            <a:spLocks noChangeArrowheads="1"/>
          </p:cNvSpPr>
          <p:nvPr/>
        </p:nvSpPr>
        <p:spPr bwMode="auto">
          <a:xfrm>
            <a:off x="2888338" y="1969919"/>
            <a:ext cx="2606675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FF6600"/>
                </a:solidFill>
              </a:rPr>
              <a:t>Distribution de Poisson :</a:t>
            </a:r>
          </a:p>
          <a:p>
            <a:pPr algn="ctr"/>
            <a:r>
              <a:rPr lang="fr-FR">
                <a:solidFill>
                  <a:srgbClr val="FF6600"/>
                </a:solidFill>
              </a:rPr>
              <a:t>variance = </a:t>
            </a:r>
            <a:r>
              <a:rPr lang="fr-FR">
                <a:solidFill>
                  <a:srgbClr val="FF6600"/>
                </a:solidFill>
                <a:sym typeface="Symbol" pitchFamily="18" charset="2"/>
              </a:rPr>
              <a:t></a:t>
            </a:r>
            <a:r>
              <a:rPr lang="fr-FR" baseline="30000">
                <a:solidFill>
                  <a:srgbClr val="FF6600"/>
                </a:solidFill>
                <a:sym typeface="Symbol" pitchFamily="18" charset="2"/>
              </a:rPr>
              <a:t>2 </a:t>
            </a:r>
            <a:r>
              <a:rPr lang="fr-FR">
                <a:solidFill>
                  <a:srgbClr val="FF6600"/>
                </a:solidFill>
                <a:sym typeface="Symbol" pitchFamily="18" charset="2"/>
              </a:rPr>
              <a:t>= </a:t>
            </a:r>
            <a:r>
              <a:rPr lang="en-GB" sz="2000">
                <a:solidFill>
                  <a:srgbClr val="FF6600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  N</a:t>
            </a:r>
            <a:endParaRPr lang="fr-FR" sz="2000">
              <a:solidFill>
                <a:srgbClr val="FF6600"/>
              </a:solidFill>
              <a:latin typeface="Tahoma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78544" y="5604089"/>
            <a:ext cx="1114279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6600"/>
                </a:solidFill>
                <a:sym typeface="Wingdings" pitchFamily="2" charset="2"/>
              </a:rPr>
              <a:t> FAUX !</a:t>
            </a:r>
            <a:endParaRPr lang="fr-FR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4E0EA-9629-4D40-9224-00945E2750DD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7176" name="Rectangle 2"/>
          <p:cNvSpPr>
            <a:spLocks noChangeArrowheads="1"/>
          </p:cNvSpPr>
          <p:nvPr/>
        </p:nvSpPr>
        <p:spPr bwMode="auto">
          <a:xfrm>
            <a:off x="1" y="66675"/>
            <a:ext cx="9144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7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Précision statistique d’une </a:t>
            </a:r>
            <a:r>
              <a:rPr lang="fr-FR" sz="1700" u="sng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teneur massique</a:t>
            </a:r>
            <a:r>
              <a:rPr lang="fr-FR" sz="17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 donnée par </a:t>
            </a:r>
            <a:r>
              <a:rPr lang="fr-FR" sz="1700" u="sng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l’intervalle de confiance</a:t>
            </a:r>
            <a:r>
              <a:rPr lang="en-GB" sz="1700" dirty="0">
                <a:solidFill>
                  <a:schemeClr val="accent6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2667000" y="390525"/>
            <a:ext cx="48609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Tixier</a:t>
            </a: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fr-FR" sz="12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Bastenaire</a:t>
            </a: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fr-FR" sz="12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Ancey</a:t>
            </a: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(</a:t>
            </a:r>
            <a:r>
              <a:rPr lang="fr-FR" sz="12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J.Phys.</a:t>
            </a:r>
            <a:r>
              <a:rPr lang="fr-FR" sz="1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 10 1977, 817)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endParaRPr lang="en-GB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88324" name="Group 260"/>
          <p:cNvGraphicFramePr>
            <a:graphicFrameLocks noGrp="1"/>
          </p:cNvGraphicFramePr>
          <p:nvPr/>
        </p:nvGraphicFramePr>
        <p:xfrm>
          <a:off x="592138" y="1028700"/>
          <a:ext cx="4870450" cy="2299653"/>
        </p:xfrm>
        <a:graphic>
          <a:graphicData uri="http://schemas.openxmlformats.org/drawingml/2006/table">
            <a:tbl>
              <a:tblPr/>
              <a:tblGrid>
                <a:gridCol w="923925"/>
                <a:gridCol w="914400"/>
                <a:gridCol w="892175"/>
                <a:gridCol w="998537"/>
                <a:gridCol w="1141413"/>
              </a:tblGrid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Int.</a:t>
                      </a:r>
                      <a:r>
                        <a:rPr kumimoji="0" lang="fr-FR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vraie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(inconnue)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(cps/s)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durée du comptage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nombre total de coups </a:t>
                      </a:r>
                      <a:r>
                        <a:rPr kumimoji="0" lang="fr-FR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mesurés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(cps)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nombre total de cps vrais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(cps)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Pic éch.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FC éch.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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t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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t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Pic tém.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FC tém.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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t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</a:t>
                      </a:r>
                      <a:r>
                        <a:rPr kumimoji="0" lang="fr-FR" sz="14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  <a:r>
                        <a:rPr kumimoji="0" lang="fr-FR" sz="1400" b="1" i="0" u="none" strike="noStrike" cap="none" normalizeH="0" baseline="-1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fr-FR" sz="1400" b="1" i="0" u="none" strike="noStrike" cap="none" normalizeH="0" baseline="-1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</a:t>
                      </a:r>
                      <a:r>
                        <a:rPr kumimoji="0" lang="fr-FR" sz="1400" b="1" i="0" u="none" strike="noStrike" cap="none" normalizeH="0" baseline="-1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t</a:t>
                      </a:r>
                      <a:r>
                        <a:rPr kumimoji="0" lang="fr-FR" sz="1400" b="1" i="0" u="none" strike="noStrike" cap="none" normalizeH="0" baseline="-1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216" name="Rectangle 155"/>
          <p:cNvSpPr>
            <a:spLocks noChangeArrowheads="1"/>
          </p:cNvSpPr>
          <p:nvPr/>
        </p:nvSpPr>
        <p:spPr bwMode="auto">
          <a:xfrm>
            <a:off x="3833813" y="306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aphicFrame>
        <p:nvGraphicFramePr>
          <p:cNvPr id="7170" name="Object 154"/>
          <p:cNvGraphicFramePr>
            <a:graphicFrameLocks noChangeAspect="1"/>
          </p:cNvGraphicFramePr>
          <p:nvPr/>
        </p:nvGraphicFramePr>
        <p:xfrm>
          <a:off x="6673850" y="1092200"/>
          <a:ext cx="12033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4" imgW="876300" imgH="431800" progId="Equation.3">
                  <p:embed/>
                </p:oleObj>
              </mc:Choice>
              <mc:Fallback>
                <p:oleObj r:id="rId4" imgW="876300" imgH="431800" progId="Equation.3">
                  <p:embed/>
                  <p:pic>
                    <p:nvPicPr>
                      <p:cNvPr id="0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1092200"/>
                        <a:ext cx="1203325" cy="595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7" name="Rectangle 156"/>
          <p:cNvSpPr>
            <a:spLocks noChangeArrowheads="1"/>
          </p:cNvSpPr>
          <p:nvPr/>
        </p:nvSpPr>
        <p:spPr bwMode="auto">
          <a:xfrm>
            <a:off x="5825957" y="757238"/>
            <a:ext cx="286084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Concentration </a:t>
            </a:r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apparente </a:t>
            </a:r>
            <a:r>
              <a:rPr lang="fr-FR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vraie</a:t>
            </a:r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218" name="Rectangle 157"/>
          <p:cNvSpPr>
            <a:spLocks noChangeArrowheads="1"/>
          </p:cNvSpPr>
          <p:nvPr/>
        </p:nvSpPr>
        <p:spPr bwMode="auto">
          <a:xfrm>
            <a:off x="5676900" y="1739900"/>
            <a:ext cx="3467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Estimateur</a:t>
            </a:r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la concentration apparente :</a:t>
            </a:r>
            <a:r>
              <a:rPr lang="en-GB" sz="14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219" name="Rectangle 159"/>
          <p:cNvSpPr>
            <a:spLocks noChangeArrowheads="1"/>
          </p:cNvSpPr>
          <p:nvPr/>
        </p:nvSpPr>
        <p:spPr bwMode="auto">
          <a:xfrm>
            <a:off x="3771900" y="307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aphicFrame>
        <p:nvGraphicFramePr>
          <p:cNvPr id="7171" name="Object 158"/>
          <p:cNvGraphicFramePr>
            <a:graphicFrameLocks noChangeAspect="1"/>
          </p:cNvGraphicFramePr>
          <p:nvPr/>
        </p:nvGraphicFramePr>
        <p:xfrm>
          <a:off x="6659563" y="2009775"/>
          <a:ext cx="137953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6" imgW="990170" imgH="444307" progId="Equation.3">
                  <p:embed/>
                </p:oleObj>
              </mc:Choice>
              <mc:Fallback>
                <p:oleObj r:id="rId6" imgW="990170" imgH="444307" progId="Equation.3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009775"/>
                        <a:ext cx="1379537" cy="611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0" name="Rectangle 166"/>
          <p:cNvSpPr>
            <a:spLocks noChangeArrowheads="1"/>
          </p:cNvSpPr>
          <p:nvPr/>
        </p:nvSpPr>
        <p:spPr bwMode="auto">
          <a:xfrm>
            <a:off x="1579563" y="3441700"/>
            <a:ext cx="630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TEST du KHI-DEUX SUR L’ESTIMATEUR de </a:t>
            </a:r>
            <a:r>
              <a:rPr lang="fr-FR" sz="1400" dirty="0" err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C</a:t>
            </a:r>
            <a:r>
              <a:rPr lang="fr-FR" sz="1400" baseline="-30000" dirty="0" err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apparente</a:t>
            </a:r>
            <a:r>
              <a:rPr lang="fr-FR" sz="1400" baseline="-300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14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:</a:t>
            </a:r>
            <a:r>
              <a:rPr lang="en-GB" sz="1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GB" sz="1400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221" name="Rectangle 168"/>
          <p:cNvSpPr>
            <a:spLocks noChangeArrowheads="1"/>
          </p:cNvSpPr>
          <p:nvPr/>
        </p:nvSpPr>
        <p:spPr bwMode="auto">
          <a:xfrm>
            <a:off x="3554413" y="3078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222" name="Rectangle 170"/>
          <p:cNvSpPr>
            <a:spLocks noChangeArrowheads="1"/>
          </p:cNvSpPr>
          <p:nvPr/>
        </p:nvSpPr>
        <p:spPr bwMode="auto">
          <a:xfrm>
            <a:off x="3554413" y="3078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aphicFrame>
        <p:nvGraphicFramePr>
          <p:cNvPr id="7172" name="Object 169"/>
          <p:cNvGraphicFramePr>
            <a:graphicFrameLocks noChangeAspect="1"/>
          </p:cNvGraphicFramePr>
          <p:nvPr/>
        </p:nvGraphicFramePr>
        <p:xfrm>
          <a:off x="6502400" y="3198813"/>
          <a:ext cx="26416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3198813"/>
                        <a:ext cx="2641600" cy="752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3" name="Rectangle 173"/>
          <p:cNvSpPr>
            <a:spLocks noChangeArrowheads="1"/>
          </p:cNvSpPr>
          <p:nvPr/>
        </p:nvSpPr>
        <p:spPr bwMode="auto">
          <a:xfrm>
            <a:off x="6565900" y="2782888"/>
            <a:ext cx="1162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err="1">
                <a:solidFill>
                  <a:srgbClr val="006600"/>
                </a:solidFill>
                <a:latin typeface="Comic Sans MS" pitchFamily="66" charset="0"/>
              </a:rPr>
              <a:t>Int.mesurées</a:t>
            </a:r>
            <a:endParaRPr lang="fr-FR" sz="12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7224" name="Rectangle 174"/>
          <p:cNvSpPr>
            <a:spLocks noChangeArrowheads="1"/>
          </p:cNvSpPr>
          <p:nvPr/>
        </p:nvSpPr>
        <p:spPr bwMode="auto">
          <a:xfrm>
            <a:off x="8196263" y="2789238"/>
            <a:ext cx="919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err="1">
                <a:solidFill>
                  <a:srgbClr val="006600"/>
                </a:solidFill>
                <a:latin typeface="Comic Sans MS" pitchFamily="66" charset="0"/>
              </a:rPr>
              <a:t>Int.vraies</a:t>
            </a:r>
            <a:endParaRPr lang="fr-FR" sz="12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7225" name="Line 175"/>
          <p:cNvSpPr>
            <a:spLocks noChangeShapeType="1"/>
          </p:cNvSpPr>
          <p:nvPr/>
        </p:nvSpPr>
        <p:spPr bwMode="auto">
          <a:xfrm>
            <a:off x="7142163" y="3008313"/>
            <a:ext cx="32385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226" name="Line 176"/>
          <p:cNvSpPr>
            <a:spLocks noChangeShapeType="1"/>
          </p:cNvSpPr>
          <p:nvPr/>
        </p:nvSpPr>
        <p:spPr bwMode="auto">
          <a:xfrm flipH="1">
            <a:off x="8313738" y="2986088"/>
            <a:ext cx="160337" cy="3667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227" name="Rectangle 177"/>
          <p:cNvSpPr>
            <a:spLocks noChangeArrowheads="1"/>
          </p:cNvSpPr>
          <p:nvPr/>
        </p:nvSpPr>
        <p:spPr bwMode="auto">
          <a:xfrm>
            <a:off x="392113" y="3270250"/>
            <a:ext cx="16161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EDS : </a:t>
            </a:r>
            <a:r>
              <a:rPr lang="fr-FR" sz="1400" dirty="0">
                <a:solidFill>
                  <a:schemeClr val="tx1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fr-FR" sz="1400" baseline="-10000" dirty="0">
                <a:solidFill>
                  <a:schemeClr val="tx1"/>
                </a:solidFill>
                <a:latin typeface="Comic Sans MS" pitchFamily="66" charset="0"/>
              </a:rPr>
              <a:t>e</a:t>
            </a:r>
            <a:r>
              <a:rPr lang="fr-FR" sz="1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1400" dirty="0">
                <a:solidFill>
                  <a:schemeClr val="tx1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fr-FR" sz="1400" baseline="-10000" dirty="0">
                <a:solidFill>
                  <a:schemeClr val="tx1"/>
                </a:solidFill>
                <a:latin typeface="Comic Sans MS" pitchFamily="66" charset="0"/>
              </a:rPr>
              <a:t>t</a:t>
            </a:r>
            <a:r>
              <a:rPr lang="fr-FR" sz="1400" dirty="0">
                <a:solidFill>
                  <a:schemeClr val="tx1"/>
                </a:solidFill>
                <a:latin typeface="Comic Sans MS" pitchFamily="66" charset="0"/>
              </a:rPr>
              <a:t> = </a:t>
            </a:r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228" name="Rectangle 179"/>
          <p:cNvSpPr>
            <a:spLocks noChangeArrowheads="1"/>
          </p:cNvSpPr>
          <p:nvPr/>
        </p:nvSpPr>
        <p:spPr bwMode="auto">
          <a:xfrm>
            <a:off x="2659063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aphicFrame>
        <p:nvGraphicFramePr>
          <p:cNvPr id="7173" name="Object 178"/>
          <p:cNvGraphicFramePr>
            <a:graphicFrameLocks noChangeAspect="1"/>
          </p:cNvGraphicFramePr>
          <p:nvPr/>
        </p:nvGraphicFramePr>
        <p:xfrm>
          <a:off x="2551113" y="3836988"/>
          <a:ext cx="38258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10" imgW="2908300" imgH="495300" progId="Equation.3">
                  <p:embed/>
                </p:oleObj>
              </mc:Choice>
              <mc:Fallback>
                <p:oleObj r:id="rId10" imgW="2908300" imgH="495300" progId="Equation.3">
                  <p:embed/>
                  <p:pic>
                    <p:nvPicPr>
                      <p:cNvPr id="0" name="Object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3836988"/>
                        <a:ext cx="3825875" cy="647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9" name="Rectangle 181"/>
          <p:cNvSpPr>
            <a:spLocks noChangeArrowheads="1"/>
          </p:cNvSpPr>
          <p:nvPr/>
        </p:nvSpPr>
        <p:spPr bwMode="auto">
          <a:xfrm>
            <a:off x="960438" y="313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aphicFrame>
        <p:nvGraphicFramePr>
          <p:cNvPr id="7174" name="Object 180"/>
          <p:cNvGraphicFramePr>
            <a:graphicFrameLocks noChangeAspect="1"/>
          </p:cNvGraphicFramePr>
          <p:nvPr/>
        </p:nvGraphicFramePr>
        <p:xfrm>
          <a:off x="966788" y="4633913"/>
          <a:ext cx="72231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12" imgW="6057900" imgH="508000" progId="Equation.3">
                  <p:embed/>
                </p:oleObj>
              </mc:Choice>
              <mc:Fallback>
                <p:oleObj r:id="rId12" imgW="6057900" imgH="508000" progId="Equation.3">
                  <p:embed/>
                  <p:pic>
                    <p:nvPicPr>
                      <p:cNvPr id="0" name="Objec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4633913"/>
                        <a:ext cx="7223125" cy="593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0" name="Rectangle 182"/>
          <p:cNvSpPr>
            <a:spLocks noChangeArrowheads="1"/>
          </p:cNvSpPr>
          <p:nvPr/>
        </p:nvSpPr>
        <p:spPr bwMode="auto">
          <a:xfrm>
            <a:off x="609600" y="5308600"/>
            <a:ext cx="8321675" cy="304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racines C</a:t>
            </a:r>
            <a:r>
              <a:rPr lang="fr-FR" sz="1400" baseline="-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app1</a:t>
            </a:r>
            <a:r>
              <a:rPr lang="fr-FR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C</a:t>
            </a:r>
            <a:r>
              <a:rPr lang="fr-FR" sz="1400" baseline="-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app2</a:t>
            </a:r>
            <a:r>
              <a:rPr lang="fr-FR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:	bornes de l’intervalle de confiance de C</a:t>
            </a:r>
            <a:r>
              <a:rPr lang="fr-FR" sz="1400" baseline="-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au seuil de confiance </a:t>
            </a:r>
            <a:r>
              <a:rPr lang="fr-FR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choisi</a:t>
            </a:r>
            <a:r>
              <a:rPr lang="en-GB" sz="1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231" name="Rectangle 184"/>
          <p:cNvSpPr>
            <a:spLocks noChangeArrowheads="1"/>
          </p:cNvSpPr>
          <p:nvPr/>
        </p:nvSpPr>
        <p:spPr bwMode="auto">
          <a:xfrm>
            <a:off x="674688" y="3863975"/>
            <a:ext cx="182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Après simplification :</a:t>
            </a:r>
          </a:p>
        </p:txBody>
      </p:sp>
      <p:sp>
        <p:nvSpPr>
          <p:cNvPr id="7232" name="Rectangle 185"/>
          <p:cNvSpPr>
            <a:spLocks noChangeArrowheads="1"/>
          </p:cNvSpPr>
          <p:nvPr/>
        </p:nvSpPr>
        <p:spPr bwMode="auto">
          <a:xfrm>
            <a:off x="0" y="4187825"/>
            <a:ext cx="272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Equation du 2</a:t>
            </a:r>
            <a:r>
              <a:rPr lang="fr-FR" sz="1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degré en C</a:t>
            </a:r>
            <a:r>
              <a:rPr lang="fr-FR" sz="1400" baseline="-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 </a:t>
            </a:r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233" name="Rectangle 234"/>
          <p:cNvSpPr>
            <a:spLocks noChangeArrowheads="1"/>
          </p:cNvSpPr>
          <p:nvPr/>
        </p:nvSpPr>
        <p:spPr bwMode="auto">
          <a:xfrm>
            <a:off x="4924425" y="5645150"/>
            <a:ext cx="3300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Probabilié</a:t>
            </a:r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[ C</a:t>
            </a:r>
            <a:r>
              <a:rPr lang="fr-FR" sz="1400" baseline="-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app1</a:t>
            </a:r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&lt; </a:t>
            </a:r>
            <a:r>
              <a:rPr lang="fr-FR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1400" baseline="-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vraie</a:t>
            </a:r>
            <a:r>
              <a:rPr lang="fr-FR" sz="1400" baseline="-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&lt; C</a:t>
            </a:r>
            <a:r>
              <a:rPr lang="fr-FR" sz="1400" baseline="-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app2</a:t>
            </a:r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] = 1-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234" name="Rectangle 236"/>
          <p:cNvSpPr>
            <a:spLocks noChangeArrowheads="1"/>
          </p:cNvSpPr>
          <p:nvPr/>
        </p:nvSpPr>
        <p:spPr bwMode="auto">
          <a:xfrm>
            <a:off x="4887913" y="6011863"/>
            <a:ext cx="3919537" cy="822325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Intervalle de confiance	    Intervalle de confiance</a:t>
            </a:r>
          </a:p>
          <a:p>
            <a:r>
              <a:rPr lang="fr-FR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au seuil de 	</a:t>
            </a:r>
            <a:r>
              <a:rPr lang="fr-FR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fr-FR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au seuil de</a:t>
            </a:r>
          </a:p>
          <a:p>
            <a:r>
              <a:rPr lang="fr-FR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confiance 99 %        	         confiance 90 %</a:t>
            </a:r>
          </a:p>
        </p:txBody>
      </p:sp>
      <p:sp>
        <p:nvSpPr>
          <p:cNvPr id="7235" name="Oval 256"/>
          <p:cNvSpPr>
            <a:spLocks noChangeArrowheads="1"/>
          </p:cNvSpPr>
          <p:nvPr/>
        </p:nvSpPr>
        <p:spPr bwMode="auto">
          <a:xfrm>
            <a:off x="4360863" y="1785938"/>
            <a:ext cx="1447800" cy="17113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7236" name="Oval 257"/>
          <p:cNvSpPr>
            <a:spLocks noChangeArrowheads="1"/>
          </p:cNvSpPr>
          <p:nvPr/>
        </p:nvSpPr>
        <p:spPr bwMode="auto">
          <a:xfrm>
            <a:off x="4368800" y="1871663"/>
            <a:ext cx="1236663" cy="165893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7237" name="Line 258"/>
          <p:cNvSpPr>
            <a:spLocks noChangeShapeType="1"/>
          </p:cNvSpPr>
          <p:nvPr/>
        </p:nvSpPr>
        <p:spPr bwMode="auto">
          <a:xfrm flipH="1" flipV="1">
            <a:off x="4071938" y="1828800"/>
            <a:ext cx="2557462" cy="11001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238" name="Line 259"/>
          <p:cNvSpPr>
            <a:spLocks noChangeShapeType="1"/>
          </p:cNvSpPr>
          <p:nvPr/>
        </p:nvSpPr>
        <p:spPr bwMode="auto">
          <a:xfrm flipH="1" flipV="1">
            <a:off x="1922463" y="1854200"/>
            <a:ext cx="6332537" cy="11001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239" name="Text Box 294"/>
          <p:cNvSpPr txBox="1">
            <a:spLocks noChangeArrowheads="1"/>
          </p:cNvSpPr>
          <p:nvPr/>
        </p:nvSpPr>
        <p:spPr bwMode="auto">
          <a:xfrm>
            <a:off x="6559550" y="31892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80393-A60F-4587-8CE0-B54F18956DA5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408562" y="45189"/>
            <a:ext cx="83172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200" u="sng" dirty="0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CALCUL  DE  LA  PRECISION  STATISTIQUE </a:t>
            </a:r>
            <a:r>
              <a:rPr lang="en-GB" sz="2200" u="sng" dirty="0" smtClean="0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200" dirty="0" smtClean="0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de </a:t>
            </a:r>
            <a:r>
              <a:rPr lang="en-GB" sz="2200" dirty="0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la </a:t>
            </a:r>
            <a:r>
              <a:rPr lang="en-GB" sz="2200" dirty="0" err="1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teneur</a:t>
            </a:r>
            <a:r>
              <a:rPr lang="en-GB" sz="2200" dirty="0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massique</a:t>
            </a:r>
            <a:endParaRPr lang="en-GB" sz="2200" dirty="0">
              <a:solidFill>
                <a:schemeClr val="accent6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GB" sz="2200" dirty="0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à </a:t>
            </a:r>
            <a:r>
              <a:rPr lang="en-GB" sz="2200" dirty="0" err="1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partir</a:t>
            </a:r>
            <a:r>
              <a:rPr lang="en-GB" sz="2200" dirty="0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 de </a:t>
            </a:r>
            <a:r>
              <a:rPr lang="en-GB" sz="2200" u="sng" dirty="0" err="1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l’ECART</a:t>
            </a:r>
            <a:r>
              <a:rPr lang="en-GB" sz="2200" u="sng" dirty="0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-TYPE</a:t>
            </a:r>
            <a:r>
              <a:rPr lang="en-GB" sz="2200" dirty="0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  et  de  </a:t>
            </a:r>
            <a:r>
              <a:rPr lang="en-GB" sz="2200" u="sng" dirty="0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l’ INTERVALLE  DE  CONFIANCE</a:t>
            </a:r>
            <a:endParaRPr lang="en-GB" sz="2200" u="sng" dirty="0">
              <a:solidFill>
                <a:schemeClr val="accent6"/>
              </a:solidFill>
              <a:latin typeface="Calibri" pitchFamily="34" charset="0"/>
            </a:endParaRPr>
          </a:p>
        </p:txBody>
      </p:sp>
      <p:grpSp>
        <p:nvGrpSpPr>
          <p:cNvPr id="8199" name="Group 31"/>
          <p:cNvGrpSpPr>
            <a:grpSpLocks/>
          </p:cNvGrpSpPr>
          <p:nvPr/>
        </p:nvGrpSpPr>
        <p:grpSpPr bwMode="auto">
          <a:xfrm>
            <a:off x="-68263" y="1449388"/>
            <a:ext cx="4100514" cy="989012"/>
            <a:chOff x="142" y="628"/>
            <a:chExt cx="2583" cy="623"/>
          </a:xfrm>
        </p:grpSpPr>
        <p:sp>
          <p:nvSpPr>
            <p:cNvPr id="8224" name="Rectangle 4"/>
            <p:cNvSpPr>
              <a:spLocks noChangeArrowheads="1"/>
            </p:cNvSpPr>
            <p:nvPr/>
          </p:nvSpPr>
          <p:spPr bwMode="auto">
            <a:xfrm>
              <a:off x="254" y="628"/>
              <a:ext cx="16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u="sng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Microsonde de </a:t>
              </a:r>
              <a:r>
                <a:rPr lang="fr-FR" sz="1400" u="sng" dirty="0" err="1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Castaing</a:t>
              </a:r>
              <a:r>
                <a:rPr lang="fr-FR" sz="1400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 (WDS) :</a:t>
              </a:r>
            </a:p>
          </p:txBody>
        </p:sp>
        <p:sp>
          <p:nvSpPr>
            <p:cNvPr id="8225" name="Rectangle 5"/>
            <p:cNvSpPr>
              <a:spLocks noChangeArrowheads="1"/>
            </p:cNvSpPr>
            <p:nvPr/>
          </p:nvSpPr>
          <p:spPr bwMode="auto">
            <a:xfrm>
              <a:off x="199" y="826"/>
              <a:ext cx="214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u="sng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Andradite</a:t>
              </a:r>
              <a:r>
                <a:rPr lang="fr-FR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: 15 kV – 30 </a:t>
              </a:r>
              <a:r>
                <a:rPr lang="fr-FR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fr-FR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 </a:t>
              </a:r>
              <a:r>
                <a:rPr lang="fr-FR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fr-FR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pic + FC</a:t>
              </a:r>
              <a:r>
                <a:rPr lang="fr-FR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fr-FR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 s</a:t>
              </a:r>
              <a:r>
                <a:rPr lang="fr-FR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8226" name="Rectangle 6"/>
            <p:cNvSpPr>
              <a:spLocks noChangeArrowheads="1"/>
            </p:cNvSpPr>
            <p:nvPr/>
          </p:nvSpPr>
          <p:spPr bwMode="auto">
            <a:xfrm>
              <a:off x="142" y="1057"/>
              <a:ext cx="258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Témoins : </a:t>
              </a:r>
              <a:r>
                <a:rPr lang="fr-FR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fr-FR" sz="1400" baseline="-25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sonde</a:t>
              </a:r>
              <a:r>
                <a:rPr lang="fr-FR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adapté tel que : 10.000 </a:t>
              </a:r>
              <a:r>
                <a:rPr lang="fr-FR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cps</a:t>
              </a:r>
              <a:r>
                <a:rPr lang="fr-FR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/s sur pic</a:t>
              </a:r>
            </a:p>
          </p:txBody>
        </p:sp>
      </p:grp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568575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2994025" y="769938"/>
            <a:ext cx="3848100" cy="411162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0" y="6553200"/>
            <a:ext cx="2449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0" i="1" dirty="0">
                <a:solidFill>
                  <a:schemeClr val="tx1"/>
                </a:solidFill>
              </a:rPr>
              <a:t>(Coll. C. Fournier – </a:t>
            </a:r>
            <a:r>
              <a:rPr lang="fr-FR" sz="1400" b="0" i="1" dirty="0" err="1">
                <a:solidFill>
                  <a:schemeClr val="tx1"/>
                </a:solidFill>
              </a:rPr>
              <a:t>Cameca</a:t>
            </a:r>
            <a:r>
              <a:rPr lang="fr-FR" sz="1400" b="0" i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6978650" y="2308225"/>
            <a:ext cx="909638" cy="274638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accent6"/>
                </a:solidFill>
              </a:rPr>
              <a:t>écart-type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7924800" y="2138972"/>
            <a:ext cx="895350" cy="4572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err="1">
                <a:solidFill>
                  <a:schemeClr val="accent6"/>
                </a:solidFill>
              </a:rPr>
              <a:t>int</a:t>
            </a:r>
            <a:r>
              <a:rPr lang="fr-FR" sz="1200" dirty="0">
                <a:solidFill>
                  <a:schemeClr val="accent6"/>
                </a:solidFill>
              </a:rPr>
              <a:t>. de</a:t>
            </a:r>
          </a:p>
          <a:p>
            <a:pPr algn="ctr"/>
            <a:r>
              <a:rPr lang="fr-FR" sz="1200" dirty="0">
                <a:solidFill>
                  <a:schemeClr val="accent6"/>
                </a:solidFill>
              </a:rPr>
              <a:t>confiance</a:t>
            </a:r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1330089" y="6149771"/>
            <a:ext cx="74295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latin typeface="Comic Sans MS" pitchFamily="66" charset="0"/>
              </a:rPr>
              <a:t>La précision statistique relative calculée à partir de l’écart-type est </a:t>
            </a:r>
            <a:r>
              <a:rPr lang="fr-FR" sz="1400" u="sng" dirty="0">
                <a:solidFill>
                  <a:srgbClr val="C00000"/>
                </a:solidFill>
                <a:latin typeface="Comic Sans MS" pitchFamily="66" charset="0"/>
              </a:rPr>
              <a:t>plus optimiste</a:t>
            </a:r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 rot="-5400000">
            <a:off x="-285750" y="4044950"/>
            <a:ext cx="1098550" cy="33655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andradite</a:t>
            </a:r>
          </a:p>
        </p:txBody>
      </p:sp>
      <p:sp>
        <p:nvSpPr>
          <p:cNvPr id="8207" name="AutoShape 17"/>
          <p:cNvSpPr>
            <a:spLocks noChangeArrowheads="1"/>
          </p:cNvSpPr>
          <p:nvPr/>
        </p:nvSpPr>
        <p:spPr bwMode="auto">
          <a:xfrm>
            <a:off x="7407275" y="5486400"/>
            <a:ext cx="411163" cy="571500"/>
          </a:xfrm>
          <a:prstGeom prst="downArrow">
            <a:avLst>
              <a:gd name="adj1" fmla="val 50000"/>
              <a:gd name="adj2" fmla="val 34749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8208" name="Text Box 18"/>
          <p:cNvSpPr txBox="1">
            <a:spLocks noChangeArrowheads="1"/>
          </p:cNvSpPr>
          <p:nvPr/>
        </p:nvSpPr>
        <p:spPr bwMode="auto">
          <a:xfrm>
            <a:off x="657225" y="4795838"/>
            <a:ext cx="2933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chemeClr val="tx1"/>
                </a:solidFill>
              </a:rPr>
              <a:t>Pour une conc.(Mg) 10 fois plus faible</a:t>
            </a:r>
          </a:p>
        </p:txBody>
      </p:sp>
      <p:sp>
        <p:nvSpPr>
          <p:cNvPr id="8209" name="Text Box 19"/>
          <p:cNvSpPr txBox="1">
            <a:spLocks noChangeArrowheads="1"/>
          </p:cNvSpPr>
          <p:nvPr/>
        </p:nvSpPr>
        <p:spPr bwMode="auto">
          <a:xfrm>
            <a:off x="4462462" y="2249623"/>
            <a:ext cx="2544762" cy="314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niveau de confiance de 95%</a:t>
            </a:r>
          </a:p>
        </p:txBody>
      </p:sp>
      <p:grpSp>
        <p:nvGrpSpPr>
          <p:cNvPr id="8210" name="Group 22"/>
          <p:cNvGrpSpPr>
            <a:grpSpLocks/>
          </p:cNvGrpSpPr>
          <p:nvPr/>
        </p:nvGrpSpPr>
        <p:grpSpPr bwMode="auto">
          <a:xfrm>
            <a:off x="420688" y="2600325"/>
            <a:ext cx="8421687" cy="2717800"/>
            <a:chOff x="265" y="1513"/>
            <a:chExt cx="5305" cy="1712"/>
          </a:xfrm>
        </p:grpSpPr>
        <p:graphicFrame>
          <p:nvGraphicFramePr>
            <p:cNvPr id="8195" name="Object 2"/>
            <p:cNvGraphicFramePr>
              <a:graphicFrameLocks noChangeAspect="1"/>
            </p:cNvGraphicFramePr>
            <p:nvPr/>
          </p:nvGraphicFramePr>
          <p:xfrm>
            <a:off x="265" y="1513"/>
            <a:ext cx="5305" cy="1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Worksheet" r:id="rId5" imgW="7505280" imgH="2494800" progId="Excel.Sheet.8">
                    <p:embed/>
                  </p:oleObj>
                </mc:Choice>
                <mc:Fallback>
                  <p:oleObj name="Worksheet" r:id="rId5" imgW="7505280" imgH="2494800" progId="Excel.Shee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" y="1513"/>
                          <a:ext cx="5305" cy="1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3" name="Text Box 21"/>
            <p:cNvSpPr txBox="1">
              <a:spLocks noChangeArrowheads="1"/>
            </p:cNvSpPr>
            <p:nvPr/>
          </p:nvSpPr>
          <p:spPr bwMode="auto">
            <a:xfrm>
              <a:off x="4469" y="1513"/>
              <a:ext cx="1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tx1"/>
                  </a:solidFill>
                  <a:latin typeface="Times New Roman" pitchFamily="18" charset="0"/>
                </a:rPr>
                <a:t>-</a:t>
              </a:r>
            </a:p>
          </p:txBody>
        </p:sp>
      </p:grpSp>
      <p:sp>
        <p:nvSpPr>
          <p:cNvPr id="8211" name="Text Box 23"/>
          <p:cNvSpPr txBox="1">
            <a:spLocks noChangeArrowheads="1"/>
          </p:cNvSpPr>
          <p:nvPr/>
        </p:nvSpPr>
        <p:spPr bwMode="auto">
          <a:xfrm>
            <a:off x="1536700" y="4784725"/>
            <a:ext cx="581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1">
                <a:solidFill>
                  <a:schemeClr val="tx1"/>
                </a:solidFill>
                <a:latin typeface="Arial Unicode MS" pitchFamily="34" charset="-128"/>
              </a:rPr>
              <a:t>nc.</a:t>
            </a:r>
          </a:p>
        </p:txBody>
      </p:sp>
      <p:graphicFrame>
        <p:nvGraphicFramePr>
          <p:cNvPr id="8194" name="Object 33"/>
          <p:cNvGraphicFramePr>
            <a:graphicFrameLocks noChangeAspect="1"/>
          </p:cNvGraphicFramePr>
          <p:nvPr/>
        </p:nvGraphicFramePr>
        <p:xfrm>
          <a:off x="2838450" y="1082675"/>
          <a:ext cx="620236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7" imgW="4216320" imgH="469800" progId="Equation.3">
                  <p:embed/>
                </p:oleObj>
              </mc:Choice>
              <mc:Fallback>
                <p:oleObj name="Equation" r:id="rId7" imgW="4216320" imgH="469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1082675"/>
                        <a:ext cx="6202363" cy="693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Line 10"/>
          <p:cNvSpPr>
            <a:spLocks noChangeShapeType="1"/>
          </p:cNvSpPr>
          <p:nvPr/>
        </p:nvSpPr>
        <p:spPr bwMode="auto">
          <a:xfrm>
            <a:off x="3016250" y="777875"/>
            <a:ext cx="2644775" cy="420688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8213" name="Text Box 34"/>
          <p:cNvSpPr txBox="1">
            <a:spLocks noChangeArrowheads="1"/>
          </p:cNvSpPr>
          <p:nvPr/>
        </p:nvSpPr>
        <p:spPr bwMode="auto">
          <a:xfrm>
            <a:off x="5927725" y="836613"/>
            <a:ext cx="3224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En toute rigueur, ce calcul est faux !</a:t>
            </a:r>
          </a:p>
        </p:txBody>
      </p:sp>
      <p:sp>
        <p:nvSpPr>
          <p:cNvPr id="8214" name="Text Box 35"/>
          <p:cNvSpPr txBox="1">
            <a:spLocks noChangeArrowheads="1"/>
          </p:cNvSpPr>
          <p:nvPr/>
        </p:nvSpPr>
        <p:spPr bwMode="auto">
          <a:xfrm>
            <a:off x="6954838" y="3327400"/>
            <a:ext cx="19335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300">
                <a:solidFill>
                  <a:srgbClr val="FF6600"/>
                </a:solidFill>
              </a:rPr>
              <a:t>précision stat. relative</a:t>
            </a:r>
          </a:p>
        </p:txBody>
      </p:sp>
      <p:sp>
        <p:nvSpPr>
          <p:cNvPr id="8215" name="Rectangle 36"/>
          <p:cNvSpPr>
            <a:spLocks noChangeArrowheads="1"/>
          </p:cNvSpPr>
          <p:nvPr/>
        </p:nvSpPr>
        <p:spPr bwMode="auto">
          <a:xfrm>
            <a:off x="4781550" y="3067050"/>
            <a:ext cx="628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8216" name="Rectangle 37"/>
          <p:cNvSpPr>
            <a:spLocks noChangeArrowheads="1"/>
          </p:cNvSpPr>
          <p:nvPr/>
        </p:nvSpPr>
        <p:spPr bwMode="auto">
          <a:xfrm>
            <a:off x="4781550" y="3076575"/>
            <a:ext cx="647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8217" name="Rectangle 38"/>
          <p:cNvSpPr>
            <a:spLocks noChangeArrowheads="1"/>
          </p:cNvSpPr>
          <p:nvPr/>
        </p:nvSpPr>
        <p:spPr bwMode="auto">
          <a:xfrm>
            <a:off x="1390650" y="5867400"/>
            <a:ext cx="466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4" name="Arc 33"/>
          <p:cNvSpPr/>
          <p:nvPr/>
        </p:nvSpPr>
        <p:spPr bwMode="auto">
          <a:xfrm>
            <a:off x="6575898" y="2305455"/>
            <a:ext cx="982493" cy="29183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5" name="Forme libre 34"/>
          <p:cNvSpPr/>
          <p:nvPr/>
        </p:nvSpPr>
        <p:spPr bwMode="auto">
          <a:xfrm>
            <a:off x="6468894" y="1908243"/>
            <a:ext cx="976009" cy="883595"/>
          </a:xfrm>
          <a:custGeom>
            <a:avLst/>
            <a:gdLst>
              <a:gd name="connsiteX0" fmla="*/ 155642 w 976009"/>
              <a:gd name="connsiteY0" fmla="*/ 883595 h 883595"/>
              <a:gd name="connsiteX1" fmla="*/ 0 w 976009"/>
              <a:gd name="connsiteY1" fmla="*/ 299936 h 883595"/>
              <a:gd name="connsiteX2" fmla="*/ 0 w 976009"/>
              <a:gd name="connsiteY2" fmla="*/ 299936 h 883595"/>
              <a:gd name="connsiteX3" fmla="*/ 223736 w 976009"/>
              <a:gd name="connsiteY3" fmla="*/ 85927 h 883595"/>
              <a:gd name="connsiteX4" fmla="*/ 525293 w 976009"/>
              <a:gd name="connsiteY4" fmla="*/ 8106 h 883595"/>
              <a:gd name="connsiteX5" fmla="*/ 758757 w 976009"/>
              <a:gd name="connsiteY5" fmla="*/ 37289 h 883595"/>
              <a:gd name="connsiteX6" fmla="*/ 875489 w 976009"/>
              <a:gd name="connsiteY6" fmla="*/ 95655 h 883595"/>
              <a:gd name="connsiteX7" fmla="*/ 953310 w 976009"/>
              <a:gd name="connsiteY7" fmla="*/ 183204 h 883595"/>
              <a:gd name="connsiteX8" fmla="*/ 972766 w 976009"/>
              <a:gd name="connsiteY8" fmla="*/ 280480 h 883595"/>
              <a:gd name="connsiteX9" fmla="*/ 972766 w 976009"/>
              <a:gd name="connsiteY9" fmla="*/ 387485 h 883595"/>
              <a:gd name="connsiteX10" fmla="*/ 972766 w 976009"/>
              <a:gd name="connsiteY10" fmla="*/ 416668 h 883595"/>
              <a:gd name="connsiteX11" fmla="*/ 972766 w 976009"/>
              <a:gd name="connsiteY11" fmla="*/ 416668 h 883595"/>
              <a:gd name="connsiteX12" fmla="*/ 972766 w 976009"/>
              <a:gd name="connsiteY12" fmla="*/ 416668 h 88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6009" h="883595">
                <a:moveTo>
                  <a:pt x="155642" y="883595"/>
                </a:moveTo>
                <a:lnTo>
                  <a:pt x="0" y="299936"/>
                </a:lnTo>
                <a:lnTo>
                  <a:pt x="0" y="299936"/>
                </a:lnTo>
                <a:cubicBezTo>
                  <a:pt x="37289" y="264268"/>
                  <a:pt x="136187" y="134565"/>
                  <a:pt x="223736" y="85927"/>
                </a:cubicBezTo>
                <a:cubicBezTo>
                  <a:pt x="311285" y="37289"/>
                  <a:pt x="436123" y="16212"/>
                  <a:pt x="525293" y="8106"/>
                </a:cubicBezTo>
                <a:cubicBezTo>
                  <a:pt x="614463" y="0"/>
                  <a:pt x="700391" y="22698"/>
                  <a:pt x="758757" y="37289"/>
                </a:cubicBezTo>
                <a:cubicBezTo>
                  <a:pt x="817123" y="51880"/>
                  <a:pt x="843064" y="71336"/>
                  <a:pt x="875489" y="95655"/>
                </a:cubicBezTo>
                <a:cubicBezTo>
                  <a:pt x="907914" y="119974"/>
                  <a:pt x="937097" y="152400"/>
                  <a:pt x="953310" y="183204"/>
                </a:cubicBezTo>
                <a:cubicBezTo>
                  <a:pt x="969523" y="214008"/>
                  <a:pt x="969523" y="246433"/>
                  <a:pt x="972766" y="280480"/>
                </a:cubicBezTo>
                <a:cubicBezTo>
                  <a:pt x="976009" y="314527"/>
                  <a:pt x="972766" y="387485"/>
                  <a:pt x="972766" y="387485"/>
                </a:cubicBezTo>
                <a:lnTo>
                  <a:pt x="972766" y="416668"/>
                </a:lnTo>
                <a:lnTo>
                  <a:pt x="972766" y="416668"/>
                </a:lnTo>
                <a:lnTo>
                  <a:pt x="972766" y="416668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6" name="Forme libre 35"/>
          <p:cNvSpPr/>
          <p:nvPr/>
        </p:nvSpPr>
        <p:spPr bwMode="auto">
          <a:xfrm>
            <a:off x="6451061" y="2050915"/>
            <a:ext cx="982493" cy="731196"/>
          </a:xfrm>
          <a:custGeom>
            <a:avLst/>
            <a:gdLst>
              <a:gd name="connsiteX0" fmla="*/ 192931 w 982493"/>
              <a:gd name="connsiteY0" fmla="*/ 731196 h 731196"/>
              <a:gd name="connsiteX1" fmla="*/ 27561 w 982493"/>
              <a:gd name="connsiteY1" fmla="*/ 614464 h 731196"/>
              <a:gd name="connsiteX2" fmla="*/ 27561 w 982493"/>
              <a:gd name="connsiteY2" fmla="*/ 614464 h 731196"/>
              <a:gd name="connsiteX3" fmla="*/ 8106 w 982493"/>
              <a:gd name="connsiteY3" fmla="*/ 449094 h 731196"/>
              <a:gd name="connsiteX4" fmla="*/ 76199 w 982493"/>
              <a:gd name="connsiteY4" fmla="*/ 312906 h 731196"/>
              <a:gd name="connsiteX5" fmla="*/ 144293 w 982493"/>
              <a:gd name="connsiteY5" fmla="*/ 176719 h 731196"/>
              <a:gd name="connsiteX6" fmla="*/ 309663 w 982493"/>
              <a:gd name="connsiteY6" fmla="*/ 79442 h 731196"/>
              <a:gd name="connsiteX7" fmla="*/ 582038 w 982493"/>
              <a:gd name="connsiteY7" fmla="*/ 11349 h 731196"/>
              <a:gd name="connsiteX8" fmla="*/ 796046 w 982493"/>
              <a:gd name="connsiteY8" fmla="*/ 11349 h 731196"/>
              <a:gd name="connsiteX9" fmla="*/ 903050 w 982493"/>
              <a:gd name="connsiteY9" fmla="*/ 79442 h 731196"/>
              <a:gd name="connsiteX10" fmla="*/ 971144 w 982493"/>
              <a:gd name="connsiteY10" fmla="*/ 157264 h 731196"/>
              <a:gd name="connsiteX11" fmla="*/ 971144 w 982493"/>
              <a:gd name="connsiteY11" fmla="*/ 215630 h 731196"/>
              <a:gd name="connsiteX12" fmla="*/ 971144 w 982493"/>
              <a:gd name="connsiteY12" fmla="*/ 215630 h 73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2493" h="731196">
                <a:moveTo>
                  <a:pt x="192931" y="731196"/>
                </a:moveTo>
                <a:lnTo>
                  <a:pt x="27561" y="614464"/>
                </a:lnTo>
                <a:lnTo>
                  <a:pt x="27561" y="614464"/>
                </a:lnTo>
                <a:cubicBezTo>
                  <a:pt x="24319" y="586902"/>
                  <a:pt x="0" y="499354"/>
                  <a:pt x="8106" y="449094"/>
                </a:cubicBezTo>
                <a:cubicBezTo>
                  <a:pt x="16212" y="398834"/>
                  <a:pt x="76199" y="312906"/>
                  <a:pt x="76199" y="312906"/>
                </a:cubicBezTo>
                <a:cubicBezTo>
                  <a:pt x="98897" y="267510"/>
                  <a:pt x="105382" y="215630"/>
                  <a:pt x="144293" y="176719"/>
                </a:cubicBezTo>
                <a:cubicBezTo>
                  <a:pt x="183204" y="137808"/>
                  <a:pt x="236706" y="107004"/>
                  <a:pt x="309663" y="79442"/>
                </a:cubicBezTo>
                <a:cubicBezTo>
                  <a:pt x="382621" y="51880"/>
                  <a:pt x="500974" y="22698"/>
                  <a:pt x="582038" y="11349"/>
                </a:cubicBezTo>
                <a:cubicBezTo>
                  <a:pt x="663102" y="0"/>
                  <a:pt x="742544" y="0"/>
                  <a:pt x="796046" y="11349"/>
                </a:cubicBezTo>
                <a:cubicBezTo>
                  <a:pt x="849548" y="22698"/>
                  <a:pt x="873867" y="55123"/>
                  <a:pt x="903050" y="79442"/>
                </a:cubicBezTo>
                <a:cubicBezTo>
                  <a:pt x="932233" y="103761"/>
                  <a:pt x="959795" y="134566"/>
                  <a:pt x="971144" y="157264"/>
                </a:cubicBezTo>
                <a:cubicBezTo>
                  <a:pt x="982493" y="179962"/>
                  <a:pt x="971144" y="215630"/>
                  <a:pt x="971144" y="215630"/>
                </a:cubicBezTo>
                <a:lnTo>
                  <a:pt x="971144" y="215630"/>
                </a:lnTo>
              </a:path>
            </a:pathLst>
          </a:custGeom>
          <a:noFill/>
          <a:ln w="158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42040-6235-48AF-B54F-A55FAA76C7F3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21507" name="Rectangle 1026"/>
          <p:cNvSpPr>
            <a:spLocks noChangeArrowheads="1"/>
          </p:cNvSpPr>
          <p:nvPr/>
        </p:nvSpPr>
        <p:spPr bwMode="auto">
          <a:xfrm>
            <a:off x="0" y="0"/>
            <a:ext cx="9144000" cy="706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sz="2200" b="0">
              <a:solidFill>
                <a:schemeClr val="tx1"/>
              </a:solidFill>
            </a:endParaRPr>
          </a:p>
        </p:txBody>
      </p:sp>
      <p:sp>
        <p:nvSpPr>
          <p:cNvPr id="21510" name="Rectangle 1030"/>
          <p:cNvSpPr>
            <a:spLocks noChangeArrowheads="1"/>
          </p:cNvSpPr>
          <p:nvPr/>
        </p:nvSpPr>
        <p:spPr bwMode="auto">
          <a:xfrm>
            <a:off x="655638" y="6537325"/>
            <a:ext cx="59213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1" name="Rectangle 103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 </a:t>
            </a:r>
          </a:p>
        </p:txBody>
      </p:sp>
      <p:sp>
        <p:nvSpPr>
          <p:cNvPr id="21513" name="Text Box 1042"/>
          <p:cNvSpPr txBox="1">
            <a:spLocks noChangeArrowheads="1"/>
          </p:cNvSpPr>
          <p:nvPr/>
        </p:nvSpPr>
        <p:spPr bwMode="auto">
          <a:xfrm>
            <a:off x="1007925" y="1232108"/>
            <a:ext cx="712906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Références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Ancey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F. </a:t>
            </a:r>
            <a:r>
              <a:rPr lang="fr-FR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Bastenaire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R. </a:t>
            </a:r>
            <a:r>
              <a:rPr lang="fr-FR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Tixier</a:t>
            </a:r>
            <a:endParaRPr lang="fr-FR" sz="2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Chapitre 7,  </a:t>
            </a:r>
            <a:r>
              <a:rPr lang="fr-FR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Microanalyse et microscopie électronique à balayage</a:t>
            </a:r>
            <a:endParaRPr lang="fr-FR" sz="2000" i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Ecole d’été de Saint Martin d’Hères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1978</a:t>
            </a:r>
          </a:p>
          <a:p>
            <a:endParaRPr lang="fr-FR" sz="2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Merlet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Méthodes </a:t>
            </a:r>
            <a:r>
              <a:rPr lang="fr-FR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statistiques appliquées à la microanalyse</a:t>
            </a:r>
            <a:endParaRPr lang="fr-FR" sz="2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Microanalyse par sonde électronique : aspects quantitatifs</a:t>
            </a:r>
            <a:endParaRPr lang="fr-FR" sz="2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Ed. ANRT 1989, édité par EDP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Sciences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  <a:latin typeface="Times New Roman" pitchFamily="18" charset="0"/>
              </a:rPr>
              <a:t>Exposé J. </a:t>
            </a:r>
            <a:r>
              <a:rPr lang="fr-FR" sz="2000" dirty="0" err="1">
                <a:solidFill>
                  <a:schemeClr val="tx1"/>
                </a:solidFill>
                <a:latin typeface="Times New Roman" pitchFamily="18" charset="0"/>
              </a:rPr>
              <a:t>Ruste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</a:rPr>
              <a:t>, réunion GN MEBA, Déc.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A27D0-F553-498B-B71C-13951706403A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9228" name="Rectangle 2"/>
          <p:cNvSpPr>
            <a:spLocks noChangeArrowheads="1"/>
          </p:cNvSpPr>
          <p:nvPr/>
        </p:nvSpPr>
        <p:spPr bwMode="auto">
          <a:xfrm>
            <a:off x="2073275" y="11113"/>
            <a:ext cx="5434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u="sng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OPTIMISATION DES TEMPS DE COMPTAGE</a:t>
            </a:r>
            <a:r>
              <a:rPr lang="en-GB" sz="600" u="sng" dirty="0">
                <a:solidFill>
                  <a:schemeClr val="accent6"/>
                </a:solidFill>
                <a:latin typeface="Times New Roman" pitchFamily="18" charset="0"/>
              </a:rPr>
              <a:t> </a:t>
            </a:r>
            <a:endParaRPr lang="en-GB" sz="2400" b="0" u="sng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9229" name="Rectangle 9"/>
          <p:cNvSpPr>
            <a:spLocks noChangeArrowheads="1"/>
          </p:cNvSpPr>
          <p:nvPr/>
        </p:nvSpPr>
        <p:spPr bwMode="auto">
          <a:xfrm>
            <a:off x="152400" y="1792288"/>
            <a:ext cx="5646738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WDS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de-D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000" baseline="-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de-DE" sz="2000" baseline="-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000" baseline="-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+t</a:t>
            </a:r>
            <a:r>
              <a:rPr lang="de-DE" sz="2000" baseline="-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de-DE" sz="2000" baseline="-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000" baseline="-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endParaRPr lang="de-DE" sz="2000" baseline="-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GB" sz="2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fr-FR" sz="2200" baseline="-300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échantillon</a:t>
            </a:r>
            <a:r>
              <a:rPr lang="en-GB" sz="2200" baseline="-300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  :			</a:t>
            </a:r>
            <a:endParaRPr lang="en-GB" sz="2200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  <a:sym typeface="Symbol" pitchFamily="18" charset="2"/>
            </a:endParaRPr>
          </a:p>
          <a:p>
            <a:pPr eaLnBrk="0" hangingPunct="0"/>
            <a:endParaRPr lang="fr-FR" sz="2200" baseline="-30000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  <a:sym typeface="Symbol" pitchFamily="18" charset="2"/>
            </a:endParaRPr>
          </a:p>
          <a:p>
            <a:pPr eaLnBrk="0" hangingPunct="0"/>
            <a:endParaRPr lang="fr-FR" sz="2200" baseline="-30000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GB" sz="2200" baseline="-300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témoin</a:t>
            </a:r>
            <a:r>
              <a:rPr lang="en-GB" sz="2200" baseline="-300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 : </a:t>
            </a:r>
            <a:r>
              <a:rPr lang="fr-FR" sz="2200" baseline="-300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			</a:t>
            </a:r>
            <a:endParaRPr lang="en-GB" sz="2200" baseline="-30000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9218" name="Object 8"/>
          <p:cNvGraphicFramePr>
            <a:graphicFrameLocks noChangeAspect="1"/>
          </p:cNvGraphicFramePr>
          <p:nvPr/>
        </p:nvGraphicFramePr>
        <p:xfrm>
          <a:off x="1516063" y="2406650"/>
          <a:ext cx="12065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4" imgW="799920" imgH="355320" progId="Equation.3">
                  <p:embed/>
                </p:oleObj>
              </mc:Choice>
              <mc:Fallback>
                <p:oleObj name="Equation" r:id="rId4" imgW="799920" imgH="355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2406650"/>
                        <a:ext cx="1206500" cy="534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2905125" y="2286000"/>
          <a:ext cx="18430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r:id="rId6" imgW="1256755" imgH="482391" progId="Equation.3">
                  <p:embed/>
                </p:oleObj>
              </mc:Choice>
              <mc:Fallback>
                <p:oleObj r:id="rId6" imgW="1256755" imgH="48239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2286000"/>
                        <a:ext cx="1843088" cy="714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227138" y="3168650"/>
          <a:ext cx="143827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r:id="rId8" imgW="1028254" imgH="482391" progId="Equation.3">
                  <p:embed/>
                </p:oleObj>
              </mc:Choice>
              <mc:Fallback>
                <p:oleObj r:id="rId8" imgW="1028254" imgH="48239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3168650"/>
                        <a:ext cx="1438275" cy="671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903538" y="3192463"/>
          <a:ext cx="18065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r:id="rId10" imgW="1193800" imgH="431800" progId="Equation.3">
                  <p:embed/>
                </p:oleObj>
              </mc:Choice>
              <mc:Fallback>
                <p:oleObj r:id="rId10" imgW="11938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3192463"/>
                        <a:ext cx="1806575" cy="650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4"/>
          <p:cNvGraphicFramePr>
            <a:graphicFrameLocks noChangeAspect="1"/>
          </p:cNvGraphicFramePr>
          <p:nvPr/>
        </p:nvGraphicFramePr>
        <p:xfrm>
          <a:off x="5859463" y="2679700"/>
          <a:ext cx="30099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r:id="rId12" imgW="1866900" imgH="482600" progId="Equation.3">
                  <p:embed/>
                </p:oleObj>
              </mc:Choice>
              <mc:Fallback>
                <p:oleObj r:id="rId12" imgW="18669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2679700"/>
                        <a:ext cx="3009900" cy="777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0"/>
          <p:cNvSpPr>
            <a:spLocks noChangeArrowheads="1"/>
          </p:cNvSpPr>
          <p:nvPr/>
        </p:nvSpPr>
        <p:spPr bwMode="auto">
          <a:xfrm>
            <a:off x="5087938" y="2817813"/>
            <a:ext cx="692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 baseline="-300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avec :</a:t>
            </a:r>
          </a:p>
        </p:txBody>
      </p:sp>
      <p:sp>
        <p:nvSpPr>
          <p:cNvPr id="9231" name="Rectangle 12"/>
          <p:cNvSpPr>
            <a:spLocks noChangeArrowheads="1"/>
          </p:cNvSpPr>
          <p:nvPr/>
        </p:nvSpPr>
        <p:spPr bwMode="auto">
          <a:xfrm>
            <a:off x="174625" y="1809750"/>
            <a:ext cx="8382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232" name="AutoShape 13"/>
          <p:cNvSpPr>
            <a:spLocks noChangeArrowheads="1"/>
          </p:cNvSpPr>
          <p:nvPr/>
        </p:nvSpPr>
        <p:spPr bwMode="auto">
          <a:xfrm>
            <a:off x="212725" y="1793875"/>
            <a:ext cx="914400" cy="9144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233" name="AutoShape 14"/>
          <p:cNvSpPr>
            <a:spLocks noChangeArrowheads="1"/>
          </p:cNvSpPr>
          <p:nvPr/>
        </p:nvSpPr>
        <p:spPr bwMode="auto">
          <a:xfrm>
            <a:off x="114300" y="1755775"/>
            <a:ext cx="8869363" cy="22098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234" name="Rectangle 11"/>
          <p:cNvSpPr>
            <a:spLocks noChangeArrowheads="1"/>
          </p:cNvSpPr>
          <p:nvPr/>
        </p:nvSpPr>
        <p:spPr bwMode="auto">
          <a:xfrm>
            <a:off x="387350" y="4213225"/>
            <a:ext cx="564673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EDS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000" baseline="-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000" baseline="-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endParaRPr lang="de-DE" sz="2000" baseline="-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GB" sz="2000" dirty="0"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fr-FR" sz="2200" baseline="-300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échantillon</a:t>
            </a:r>
            <a:r>
              <a:rPr lang="en-GB" sz="2200" baseline="-300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  :		</a:t>
            </a:r>
            <a:r>
              <a:rPr lang="en-GB" sz="2200" baseline="-30000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témoin</a:t>
            </a:r>
            <a:r>
              <a:rPr lang="fr-FR" sz="2200" baseline="-300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 :			</a:t>
            </a:r>
            <a:endParaRPr lang="en-GB" sz="2200" baseline="-30000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9223" name="Object 18"/>
          <p:cNvGraphicFramePr>
            <a:graphicFrameLocks noChangeAspect="1"/>
          </p:cNvGraphicFramePr>
          <p:nvPr/>
        </p:nvGraphicFramePr>
        <p:xfrm>
          <a:off x="3951288" y="4775200"/>
          <a:ext cx="166846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r:id="rId14" imgW="1155700" imgH="482600" progId="Equation.3">
                  <p:embed/>
                </p:oleObj>
              </mc:Choice>
              <mc:Fallback>
                <p:oleObj r:id="rId14" imgW="1155700" imgH="482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8" y="4775200"/>
                        <a:ext cx="1668462" cy="696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17"/>
          <p:cNvGraphicFramePr>
            <a:graphicFrameLocks noChangeAspect="1"/>
          </p:cNvGraphicFramePr>
          <p:nvPr/>
        </p:nvGraphicFramePr>
        <p:xfrm>
          <a:off x="1625600" y="4784725"/>
          <a:ext cx="15541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r:id="rId16" imgW="1180588" imgH="482391" progId="Equation.3">
                  <p:embed/>
                </p:oleObj>
              </mc:Choice>
              <mc:Fallback>
                <p:oleObj r:id="rId16" imgW="1180588" imgH="482391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4784725"/>
                        <a:ext cx="1554163" cy="63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16"/>
          <p:cNvGraphicFramePr>
            <a:graphicFrameLocks noChangeAspect="1"/>
          </p:cNvGraphicFramePr>
          <p:nvPr/>
        </p:nvGraphicFramePr>
        <p:xfrm>
          <a:off x="6505575" y="4572000"/>
          <a:ext cx="234632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r:id="rId18" imgW="1637589" imgH="482391" progId="Equation.3">
                  <p:embed/>
                </p:oleObj>
              </mc:Choice>
              <mc:Fallback>
                <p:oleObj r:id="rId18" imgW="1637589" imgH="48239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575" y="4572000"/>
                        <a:ext cx="2346325" cy="693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20"/>
          <p:cNvSpPr>
            <a:spLocks noChangeArrowheads="1"/>
          </p:cNvSpPr>
          <p:nvPr/>
        </p:nvSpPr>
        <p:spPr bwMode="auto">
          <a:xfrm>
            <a:off x="5756275" y="4748213"/>
            <a:ext cx="692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 baseline="-300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avec :</a:t>
            </a:r>
          </a:p>
        </p:txBody>
      </p:sp>
      <p:sp>
        <p:nvSpPr>
          <p:cNvPr id="9236" name="AutoShape 21"/>
          <p:cNvSpPr>
            <a:spLocks noChangeArrowheads="1"/>
          </p:cNvSpPr>
          <p:nvPr/>
        </p:nvSpPr>
        <p:spPr bwMode="auto">
          <a:xfrm>
            <a:off x="149225" y="4076700"/>
            <a:ext cx="8824913" cy="1531938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237" name="Rectangle 23"/>
          <p:cNvSpPr>
            <a:spLocks noChangeArrowheads="1"/>
          </p:cNvSpPr>
          <p:nvPr/>
        </p:nvSpPr>
        <p:spPr bwMode="auto">
          <a:xfrm>
            <a:off x="404813" y="570865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Précision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statistique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relative pour des temps de </a:t>
            </a:r>
            <a:r>
              <a:rPr lang="en-GB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comptage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optimisés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:</a:t>
            </a:r>
            <a:endParaRPr lang="en-GB" sz="24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238" name="Rectangle 25"/>
          <p:cNvSpPr>
            <a:spLocks noChangeArrowheads="1"/>
          </p:cNvSpPr>
          <p:nvPr/>
        </p:nvSpPr>
        <p:spPr bwMode="auto">
          <a:xfrm>
            <a:off x="3760788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239" name="Rectangle 27"/>
          <p:cNvSpPr>
            <a:spLocks noChangeArrowheads="1"/>
          </p:cNvSpPr>
          <p:nvPr/>
        </p:nvSpPr>
        <p:spPr bwMode="auto">
          <a:xfrm>
            <a:off x="3760788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aphicFrame>
        <p:nvGraphicFramePr>
          <p:cNvPr id="9226" name="Object 26"/>
          <p:cNvGraphicFramePr>
            <a:graphicFrameLocks noChangeAspect="1"/>
          </p:cNvGraphicFramePr>
          <p:nvPr/>
        </p:nvGraphicFramePr>
        <p:xfrm>
          <a:off x="3752850" y="6070600"/>
          <a:ext cx="15081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r:id="rId20" imgW="1002865" imgH="469696" progId="Equation.3">
                  <p:embed/>
                </p:oleObj>
              </mc:Choice>
              <mc:Fallback>
                <p:oleObj r:id="rId20" imgW="1002865" imgH="469696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6070600"/>
                        <a:ext cx="1508125" cy="708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0" name="Rectangle 28"/>
          <p:cNvSpPr>
            <a:spLocks noChangeArrowheads="1"/>
          </p:cNvSpPr>
          <p:nvPr/>
        </p:nvSpPr>
        <p:spPr bwMode="auto">
          <a:xfrm>
            <a:off x="4386263" y="3276600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omic Sans MS" pitchFamily="66" charset="0"/>
              </a:rPr>
              <a:t>mi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9241" name="Rectangle 29"/>
          <p:cNvSpPr>
            <a:spLocks noChangeArrowheads="1"/>
          </p:cNvSpPr>
          <p:nvPr/>
        </p:nvSpPr>
        <p:spPr bwMode="auto">
          <a:xfrm>
            <a:off x="11113" y="444500"/>
            <a:ext cx="929132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Connaissant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les Int.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Pic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et FC,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répartir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au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mieux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T</a:t>
            </a:r>
            <a:r>
              <a:rPr lang="en-GB" sz="1400" baseline="-25000" dirty="0" err="1">
                <a:solidFill>
                  <a:schemeClr val="tx1"/>
                </a:solidFill>
                <a:latin typeface="Comic Sans MS" pitchFamily="66" charset="0"/>
              </a:rPr>
              <a:t>acq</a:t>
            </a:r>
            <a:r>
              <a:rPr lang="en-GB" sz="1400" baseline="-25000" dirty="0">
                <a:solidFill>
                  <a:schemeClr val="tx1"/>
                </a:solidFill>
                <a:latin typeface="Comic Sans MS" pitchFamily="66" charset="0"/>
              </a:rPr>
              <a:t>. total 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pour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obtenir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la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meilleure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précision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statistique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T</a:t>
            </a:r>
            <a:r>
              <a:rPr lang="en-GB" sz="1400" baseline="-25000" dirty="0" err="1">
                <a:solidFill>
                  <a:schemeClr val="tx1"/>
                </a:solidFill>
                <a:latin typeface="Comic Sans MS" pitchFamily="66" charset="0"/>
              </a:rPr>
              <a:t>acq</a:t>
            </a:r>
            <a:r>
              <a:rPr lang="en-GB" sz="1400" baseline="-25000" dirty="0">
                <a:solidFill>
                  <a:schemeClr val="tx1"/>
                </a:solidFill>
                <a:latin typeface="Comic Sans MS" pitchFamily="66" charset="0"/>
              </a:rPr>
              <a:t>. total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donné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minimiser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l’intervalle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de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confiance</a:t>
            </a:r>
            <a:endParaRPr lang="en-GB" sz="1400" dirty="0">
              <a:solidFill>
                <a:schemeClr val="tx1"/>
              </a:solidFill>
              <a:latin typeface="Comic Sans MS" pitchFamily="66" charset="0"/>
              <a:sym typeface="Symbol" pitchFamily="18" charset="2"/>
            </a:endParaRPr>
          </a:p>
          <a:p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Statistique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de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Ancey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et al. : </a:t>
            </a:r>
            <a:r>
              <a:rPr lang="fr-FR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Minimiser le discriminant de l’équation du 2</a:t>
            </a:r>
            <a:r>
              <a:rPr lang="fr-FR" sz="1400" baseline="30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nd</a:t>
            </a:r>
            <a:r>
              <a:rPr lang="fr-FR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degré (statistique de </a:t>
            </a:r>
            <a:r>
              <a:rPr lang="fr-FR" sz="1400" baseline="30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fr-FR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9242" name="Text Box 30"/>
          <p:cNvSpPr txBox="1">
            <a:spLocks noChangeArrowheads="1"/>
          </p:cNvSpPr>
          <p:nvPr/>
        </p:nvSpPr>
        <p:spPr bwMode="auto">
          <a:xfrm>
            <a:off x="4297363" y="1952625"/>
            <a:ext cx="1739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u="sng" dirty="0">
                <a:solidFill>
                  <a:schemeClr val="tx1"/>
                </a:solidFill>
              </a:rPr>
              <a:t>Temps optimisés</a:t>
            </a:r>
            <a:r>
              <a:rPr lang="fr-FR" sz="1400" dirty="0">
                <a:solidFill>
                  <a:schemeClr val="tx1"/>
                </a:solidFill>
              </a:rPr>
              <a:t> :</a:t>
            </a:r>
          </a:p>
        </p:txBody>
      </p:sp>
      <p:sp>
        <p:nvSpPr>
          <p:cNvPr id="9243" name="Text Box 31"/>
          <p:cNvSpPr txBox="1">
            <a:spLocks noChangeArrowheads="1"/>
          </p:cNvSpPr>
          <p:nvPr/>
        </p:nvSpPr>
        <p:spPr bwMode="auto">
          <a:xfrm>
            <a:off x="3328988" y="4291013"/>
            <a:ext cx="1739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u="sng" dirty="0">
                <a:solidFill>
                  <a:schemeClr val="tx1"/>
                </a:solidFill>
              </a:rPr>
              <a:t>Temps optimisés</a:t>
            </a:r>
            <a:r>
              <a:rPr lang="fr-FR" sz="1400" dirty="0">
                <a:solidFill>
                  <a:schemeClr val="tx1"/>
                </a:solidFill>
              </a:rPr>
              <a:t> :</a:t>
            </a:r>
          </a:p>
        </p:txBody>
      </p:sp>
      <p:sp>
        <p:nvSpPr>
          <p:cNvPr id="9244" name="Text Box 32"/>
          <p:cNvSpPr txBox="1">
            <a:spLocks noChangeArrowheads="1"/>
          </p:cNvSpPr>
          <p:nvPr/>
        </p:nvSpPr>
        <p:spPr bwMode="auto">
          <a:xfrm>
            <a:off x="384175" y="6346825"/>
            <a:ext cx="2644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dirty="0">
                <a:solidFill>
                  <a:schemeClr val="accent6">
                    <a:lumMod val="50000"/>
                  </a:schemeClr>
                </a:solidFill>
              </a:rPr>
              <a:t>au seuil de confiance choisi</a:t>
            </a:r>
            <a:r>
              <a:rPr lang="fr-FR" sz="120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fr-FR" sz="12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</a:t>
            </a:r>
            <a:r>
              <a:rPr lang="fr-FR" sz="1200" baseline="300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23958-F93F-4461-B8C1-816B57175F35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204788" y="671513"/>
            <a:ext cx="8801100" cy="17700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			     OU</a:t>
            </a:r>
          </a:p>
          <a:p>
            <a:r>
              <a:rPr lang="en-GB" sz="18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Analyse préliminaire		</a:t>
            </a:r>
            <a:r>
              <a:rPr lang="en-GB" sz="18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Programme de simul. de spectres</a:t>
            </a:r>
          </a:p>
          <a:p>
            <a:r>
              <a:rPr lang="en-GB" sz="18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(échantillon de compos</a:t>
            </a:r>
            <a:r>
              <a:rPr lang="en-GB" sz="1800" baseline="30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GB" sz="18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inconnue)</a:t>
            </a:r>
            <a:r>
              <a:rPr lang="en-GB" sz="18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	 </a:t>
            </a:r>
            <a:r>
              <a:rPr lang="en-GB" sz="18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(compos. présumée de l’échantillon)						</a:t>
            </a:r>
          </a:p>
          <a:p>
            <a:pPr eaLnBrk="0" hangingPunct="0"/>
            <a:endParaRPr lang="en-GB" sz="180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en-GB" sz="2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	I</a:t>
            </a:r>
            <a:r>
              <a:rPr lang="en-GB" sz="2000" baseline="-30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GB" sz="2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, B</a:t>
            </a:r>
            <a:r>
              <a:rPr lang="en-GB" sz="2000" baseline="-30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GB" sz="2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, I</a:t>
            </a:r>
            <a:r>
              <a:rPr lang="en-GB" sz="2000" baseline="-30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GB" sz="2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, B</a:t>
            </a:r>
            <a:r>
              <a:rPr lang="en-GB" sz="2000" baseline="-30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GB" sz="2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 mesurés 	  I</a:t>
            </a:r>
            <a:r>
              <a:rPr lang="en-GB" sz="2000" baseline="-30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GB" sz="2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, B</a:t>
            </a:r>
            <a:r>
              <a:rPr lang="en-GB" sz="2000" baseline="-30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GB" sz="2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, I</a:t>
            </a:r>
            <a:r>
              <a:rPr lang="en-GB" sz="2000" baseline="-30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GB" sz="2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, B</a:t>
            </a:r>
            <a:r>
              <a:rPr lang="en-GB" sz="2000" baseline="-30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GB" sz="2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estimés</a:t>
            </a:r>
            <a:r>
              <a:rPr lang="en-GB" sz="20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rPr>
              <a:t> 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22250" y="2990850"/>
            <a:ext cx="9144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GB" sz="1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pour </a:t>
            </a:r>
            <a:r>
              <a:rPr lang="en-GB" sz="1800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une</a:t>
            </a:r>
            <a:r>
              <a:rPr lang="en-GB" sz="1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800" u="sng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précision</a:t>
            </a:r>
            <a:r>
              <a:rPr lang="en-GB" sz="1800" u="sng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800" u="sng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donnée</a:t>
            </a:r>
            <a:r>
              <a:rPr lang="en-GB" sz="1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GB" sz="1800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quelle</a:t>
            </a:r>
            <a:r>
              <a:rPr lang="en-GB" sz="1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800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est</a:t>
            </a:r>
            <a:r>
              <a:rPr lang="en-GB" sz="1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la </a:t>
            </a:r>
            <a:r>
              <a:rPr lang="en-GB" sz="1800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durée</a:t>
            </a:r>
            <a:r>
              <a:rPr lang="en-GB" sz="1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800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d’acquisition</a:t>
            </a:r>
            <a:r>
              <a:rPr lang="en-GB" sz="1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800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totale</a:t>
            </a:r>
            <a:r>
              <a:rPr lang="en-GB" sz="1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minimum ?</a:t>
            </a:r>
          </a:p>
          <a:p>
            <a:pPr algn="ctr" eaLnBrk="0" hangingPunct="0"/>
            <a:endParaRPr lang="en-GB" sz="1200" dirty="0">
              <a:solidFill>
                <a:srgbClr val="FF9900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algn="ctr" eaLnBrk="0" hangingPunct="0"/>
            <a:r>
              <a:rPr lang="en-GB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</a:t>
            </a:r>
            <a:endParaRPr lang="en-GB" sz="1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r>
              <a:rPr lang="de-DE" sz="2600" dirty="0" err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600" baseline="-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de-DE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, </a:t>
            </a:r>
            <a:r>
              <a:rPr lang="fr-F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de-DE" sz="2600" baseline="-30000" dirty="0">
                <a:solidFill>
                  <a:schemeClr val="tx1"/>
                </a:solidFill>
                <a:cs typeface="Times New Roman" pitchFamily="18" charset="0"/>
              </a:rPr>
              <a:t>e</a:t>
            </a:r>
            <a:r>
              <a:rPr lang="de-DE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600" baseline="-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de-DE" sz="2600" baseline="-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de-DE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600" baseline="-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, </a:t>
            </a:r>
            <a:r>
              <a:rPr lang="fr-F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de-DE" sz="2600" baseline="-30000" dirty="0">
                <a:solidFill>
                  <a:schemeClr val="tx1"/>
                </a:solidFill>
                <a:cs typeface="Times New Roman" pitchFamily="18" charset="0"/>
              </a:rPr>
              <a:t>t</a:t>
            </a:r>
            <a:r>
              <a:rPr lang="de-DE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600" baseline="-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optimum</a:t>
            </a:r>
            <a:r>
              <a:rPr lang="en-GB" sz="6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en-GB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2073275" y="114300"/>
            <a:ext cx="5434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OPTIMISATION DES TEMPS DE COMPTAGE</a:t>
            </a:r>
            <a:r>
              <a:rPr lang="en-GB" sz="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endParaRPr lang="en-GB" sz="2400" b="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4556125" y="1006475"/>
            <a:ext cx="0" cy="1012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212725" y="906463"/>
            <a:ext cx="184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  <a:p>
            <a:endParaRPr lang="fr-FR"/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395288" y="5053013"/>
            <a:ext cx="84439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GB" sz="1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pour </a:t>
            </a:r>
            <a:r>
              <a:rPr lang="en-GB" sz="1800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une</a:t>
            </a:r>
            <a:r>
              <a:rPr lang="en-GB" sz="1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800" u="sng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durée</a:t>
            </a:r>
            <a:r>
              <a:rPr lang="en-GB" sz="1800" u="sng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800" u="sng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d’acquisition</a:t>
            </a:r>
            <a:r>
              <a:rPr lang="en-GB" sz="1800" u="sng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800" u="sng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totale</a:t>
            </a:r>
            <a:r>
              <a:rPr lang="en-GB" sz="1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fr-FR" sz="1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quelle est la meilleure précision de la mesure, avec une répartition optimale des différents temps de comptage ?</a:t>
            </a:r>
            <a:r>
              <a:rPr lang="en-GB" sz="600" dirty="0">
                <a:solidFill>
                  <a:schemeClr val="accent6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en-GB" sz="2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 flipV="1">
            <a:off x="317500" y="436563"/>
            <a:ext cx="8397875" cy="158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23B41-4EF4-47BB-A9BD-BA101F6DD465}" type="slidenum">
              <a:rPr lang="en-GB"/>
              <a:pPr>
                <a:defRPr/>
              </a:pPr>
              <a:t>22</a:t>
            </a:fld>
            <a:endParaRPr lang="en-GB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54013" y="1406525"/>
          <a:ext cx="8331200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Image bitmap" r:id="rId4" imgW="9998307" imgH="4305673" progId="PBrush">
                  <p:embed/>
                </p:oleObj>
              </mc:Choice>
              <mc:Fallback>
                <p:oleObj name="Image bitmap" r:id="rId4" imgW="9998307" imgH="4305673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1406525"/>
                        <a:ext cx="8331200" cy="358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735263" y="173038"/>
            <a:ext cx="3802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Exemple : Dosage de Al dans Al</a:t>
            </a:r>
            <a:r>
              <a:rPr lang="fr-FR" baseline="-250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2</a:t>
            </a:r>
            <a:r>
              <a:rPr lang="fr-FR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Cu 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835150" y="1808163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33CC"/>
                </a:solidFill>
                <a:latin typeface="Times"/>
              </a:rPr>
              <a:t>Spectro BP</a:t>
            </a: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5426075" y="1484313"/>
            <a:ext cx="0" cy="3398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603375" y="595313"/>
            <a:ext cx="5873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Comic Sans MS" pitchFamily="66" charset="0"/>
              </a:rPr>
              <a:t>Conditions d’acquisition avec temps de comptage standard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Comic Sans MS" pitchFamily="66" charset="0"/>
              </a:rPr>
              <a:t>et taux de comptage standard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87350" y="2863850"/>
            <a:ext cx="1966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>
                <a:solidFill>
                  <a:srgbClr val="008000"/>
                </a:solidFill>
              </a:rPr>
              <a:t>temps de comptage :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070447" y="5291138"/>
            <a:ext cx="40767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 err="1">
                <a:solidFill>
                  <a:schemeClr val="tx1"/>
                </a:solidFill>
              </a:rPr>
              <a:t>Cte</a:t>
            </a:r>
            <a:r>
              <a:rPr lang="fr-FR" sz="1400" dirty="0">
                <a:solidFill>
                  <a:schemeClr val="tx1"/>
                </a:solidFill>
              </a:rPr>
              <a:t>. de temps la + élevée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(meilleure résolution en énergie)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I</a:t>
            </a:r>
            <a:r>
              <a:rPr lang="fr-FR" sz="1400" baseline="-25000" dirty="0" err="1">
                <a:solidFill>
                  <a:schemeClr val="tx1"/>
                </a:solidFill>
              </a:rPr>
              <a:t>sonde</a:t>
            </a:r>
            <a:r>
              <a:rPr lang="fr-FR" sz="1400" dirty="0">
                <a:solidFill>
                  <a:schemeClr val="tx1"/>
                </a:solidFill>
              </a:rPr>
              <a:t> tel que </a:t>
            </a:r>
            <a:r>
              <a:rPr lang="fr-FR" sz="1400" dirty="0">
                <a:solidFill>
                  <a:schemeClr val="tx1"/>
                </a:solidFill>
                <a:sym typeface="Symbol" pitchFamily="18" charset="2"/>
              </a:rPr>
              <a:t></a:t>
            </a:r>
            <a:r>
              <a:rPr lang="fr-FR" sz="1400" dirty="0">
                <a:solidFill>
                  <a:schemeClr val="tx1"/>
                </a:solidFill>
              </a:rPr>
              <a:t>1000 </a:t>
            </a:r>
            <a:r>
              <a:rPr lang="fr-FR" sz="1400" dirty="0" err="1">
                <a:solidFill>
                  <a:schemeClr val="tx1"/>
                </a:solidFill>
              </a:rPr>
              <a:t>cps</a:t>
            </a:r>
            <a:r>
              <a:rPr lang="fr-FR" sz="1400" dirty="0">
                <a:solidFill>
                  <a:schemeClr val="tx1"/>
                </a:solidFill>
              </a:rPr>
              <a:t>/s. entrée du détecteur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30% temps mort</a:t>
            </a: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1401763" y="3616325"/>
            <a:ext cx="130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Al (45.9 </a:t>
            </a:r>
            <a:r>
              <a:rPr lang="fr-FR" sz="1400" dirty="0" err="1">
                <a:solidFill>
                  <a:schemeClr val="tx1"/>
                </a:solidFill>
              </a:rPr>
              <a:t>Wt</a:t>
            </a:r>
            <a:r>
              <a:rPr lang="fr-FR" sz="1400" dirty="0">
                <a:solidFill>
                  <a:schemeClr val="tx1"/>
                </a:solidFill>
              </a:rPr>
              <a:t>%)</a:t>
            </a: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0" y="38100"/>
            <a:ext cx="289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accent6"/>
                </a:solidFill>
              </a:rPr>
              <a:t>Optimisation des temps de comptage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26DAB-43C4-48D3-BAF0-29996E67C0DB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3552825" y="92075"/>
            <a:ext cx="3741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Exemple : Dosage de Al dans Al</a:t>
            </a:r>
            <a:r>
              <a:rPr lang="fr-FR" baseline="-250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2</a:t>
            </a:r>
            <a:r>
              <a:rPr lang="fr-FR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Cu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452438" y="504825"/>
            <a:ext cx="7839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Comic Sans MS" pitchFamily="66" charset="0"/>
              </a:rPr>
              <a:t>Calcul de l’intervalle de confiance et de la précision statistique relative </a:t>
            </a:r>
            <a:r>
              <a:rPr lang="fr-FR" dirty="0">
                <a:solidFill>
                  <a:srgbClr val="C00000"/>
                </a:solidFill>
                <a:latin typeface="Comic Sans MS" pitchFamily="66" charset="0"/>
                <a:sym typeface="Symbol" pitchFamily="18" charset="2"/>
              </a:rPr>
              <a:t></a:t>
            </a:r>
            <a:r>
              <a:rPr lang="fr-FR" dirty="0">
                <a:solidFill>
                  <a:srgbClr val="C00000"/>
                </a:solidFill>
                <a:latin typeface="Comic Sans MS" pitchFamily="66" charset="0"/>
              </a:rPr>
              <a:t>C/C</a:t>
            </a:r>
          </a:p>
          <a:p>
            <a:pPr algn="ctr"/>
            <a:r>
              <a:rPr lang="fr-FR" u="sng" dirty="0">
                <a:solidFill>
                  <a:srgbClr val="C00000"/>
                </a:solidFill>
                <a:latin typeface="Comic Sans MS" pitchFamily="66" charset="0"/>
              </a:rPr>
              <a:t>sur la teneur massique en Al</a:t>
            </a:r>
            <a:r>
              <a:rPr lang="fr-FR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</p:txBody>
      </p:sp>
      <p:grpSp>
        <p:nvGrpSpPr>
          <p:cNvPr id="11270" name="Group 14"/>
          <p:cNvGrpSpPr>
            <a:grpSpLocks/>
          </p:cNvGrpSpPr>
          <p:nvPr/>
        </p:nvGrpSpPr>
        <p:grpSpPr bwMode="auto">
          <a:xfrm>
            <a:off x="311150" y="1095375"/>
            <a:ext cx="8489950" cy="5584825"/>
            <a:chOff x="196" y="690"/>
            <a:chExt cx="5348" cy="3518"/>
          </a:xfrm>
        </p:grpSpPr>
        <p:sp>
          <p:nvSpPr>
            <p:cNvPr id="95236" name="Text Box 4"/>
            <p:cNvSpPr txBox="1">
              <a:spLocks noChangeArrowheads="1"/>
            </p:cNvSpPr>
            <p:nvPr/>
          </p:nvSpPr>
          <p:spPr bwMode="auto">
            <a:xfrm>
              <a:off x="940" y="69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Al</a:t>
              </a:r>
            </a:p>
          </p:txBody>
        </p:sp>
        <p:grpSp>
          <p:nvGrpSpPr>
            <p:cNvPr id="11275" name="Group 6"/>
            <p:cNvGrpSpPr>
              <a:grpSpLocks/>
            </p:cNvGrpSpPr>
            <p:nvPr/>
          </p:nvGrpSpPr>
          <p:grpSpPr bwMode="auto">
            <a:xfrm>
              <a:off x="196" y="712"/>
              <a:ext cx="5348" cy="3496"/>
              <a:chOff x="206" y="412"/>
              <a:chExt cx="5348" cy="3496"/>
            </a:xfrm>
          </p:grpSpPr>
          <p:graphicFrame>
            <p:nvGraphicFramePr>
              <p:cNvPr id="11266" name="Object 3"/>
              <p:cNvGraphicFramePr>
                <a:graphicFrameLocks noChangeAspect="1"/>
              </p:cNvGraphicFramePr>
              <p:nvPr/>
            </p:nvGraphicFramePr>
            <p:xfrm>
              <a:off x="206" y="412"/>
              <a:ext cx="5348" cy="34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67" name="Image bitmap" r:id="rId4" imgW="10188823" imgH="6660457" progId="PBrush">
                      <p:embed/>
                    </p:oleObj>
                  </mc:Choice>
                  <mc:Fallback>
                    <p:oleObj name="Image bitmap" r:id="rId4" imgW="10188823" imgH="6660457" progId="PBrush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6" y="412"/>
                            <a:ext cx="5348" cy="34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81" name="Line 5"/>
              <p:cNvSpPr>
                <a:spLocks noChangeShapeType="1"/>
              </p:cNvSpPr>
              <p:nvPr/>
            </p:nvSpPr>
            <p:spPr bwMode="auto">
              <a:xfrm>
                <a:off x="3418" y="507"/>
                <a:ext cx="0" cy="3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1276" name="Text Box 8"/>
            <p:cNvSpPr txBox="1">
              <a:spLocks noChangeArrowheads="1"/>
            </p:cNvSpPr>
            <p:nvPr/>
          </p:nvSpPr>
          <p:spPr bwMode="auto">
            <a:xfrm>
              <a:off x="370" y="1645"/>
              <a:ext cx="133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>
                  <a:solidFill>
                    <a:schemeClr val="tx1"/>
                  </a:solidFill>
                  <a:sym typeface="Symbol" pitchFamily="18" charset="2"/>
                </a:rPr>
                <a:t></a:t>
              </a:r>
              <a:r>
                <a:rPr lang="fr-FR" sz="2400">
                  <a:solidFill>
                    <a:schemeClr val="tx1"/>
                  </a:solidFill>
                </a:rPr>
                <a:t>C/C</a:t>
              </a:r>
            </a:p>
          </p:txBody>
        </p:sp>
        <p:sp>
          <p:nvSpPr>
            <p:cNvPr id="11277" name="Text Box 9"/>
            <p:cNvSpPr txBox="1">
              <a:spLocks noChangeArrowheads="1"/>
            </p:cNvSpPr>
            <p:nvPr/>
          </p:nvSpPr>
          <p:spPr bwMode="auto">
            <a:xfrm>
              <a:off x="533" y="781"/>
              <a:ext cx="1446" cy="20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solidFill>
                    <a:schemeClr val="tx1"/>
                  </a:solidFill>
                </a:rPr>
                <a:t>niveau de confiance 95%</a:t>
              </a:r>
            </a:p>
          </p:txBody>
        </p:sp>
        <p:sp>
          <p:nvSpPr>
            <p:cNvPr id="11278" name="Rectangle 11"/>
            <p:cNvSpPr>
              <a:spLocks noChangeArrowheads="1"/>
            </p:cNvSpPr>
            <p:nvPr/>
          </p:nvSpPr>
          <p:spPr bwMode="auto">
            <a:xfrm>
              <a:off x="691" y="2035"/>
              <a:ext cx="543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1279" name="Rectangle 12"/>
            <p:cNvSpPr>
              <a:spLocks noChangeArrowheads="1"/>
            </p:cNvSpPr>
            <p:nvPr/>
          </p:nvSpPr>
          <p:spPr bwMode="auto">
            <a:xfrm>
              <a:off x="355" y="3921"/>
              <a:ext cx="1180" cy="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1280" name="Rectangle 13"/>
            <p:cNvSpPr>
              <a:spLocks noChangeArrowheads="1"/>
            </p:cNvSpPr>
            <p:nvPr/>
          </p:nvSpPr>
          <p:spPr bwMode="auto">
            <a:xfrm>
              <a:off x="312" y="1488"/>
              <a:ext cx="73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2697163" y="629761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accent2"/>
                </a:solidFill>
              </a:rPr>
              <a:t>(amélioration de 20 %)</a:t>
            </a:r>
          </a:p>
        </p:txBody>
      </p: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0" y="38100"/>
            <a:ext cx="289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accent6"/>
                </a:solidFill>
              </a:rPr>
              <a:t>Optimisation des temps de comptage</a:t>
            </a:r>
          </a:p>
        </p:txBody>
      </p:sp>
      <p:sp>
        <p:nvSpPr>
          <p:cNvPr id="11273" name="Text Box 17"/>
          <p:cNvSpPr txBox="1">
            <a:spLocks noChangeArrowheads="1"/>
          </p:cNvSpPr>
          <p:nvPr/>
        </p:nvSpPr>
        <p:spPr bwMode="auto">
          <a:xfrm>
            <a:off x="541338" y="3062288"/>
            <a:ext cx="120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( temps d’acq.</a:t>
            </a:r>
            <a:br>
              <a:rPr lang="fr-FR" sz="1200">
                <a:solidFill>
                  <a:schemeClr val="tx1"/>
                </a:solidFill>
              </a:rPr>
            </a:br>
            <a:r>
              <a:rPr lang="fr-FR" sz="1200">
                <a:solidFill>
                  <a:schemeClr val="tx1"/>
                </a:solidFill>
              </a:rPr>
              <a:t>précédents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6DDB9-DAEE-4A45-9F68-8ADB7484D410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552825" y="82550"/>
            <a:ext cx="3741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Exemple : Dosage de Al dans Al</a:t>
            </a:r>
            <a:r>
              <a:rPr lang="fr-FR" baseline="-250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2</a:t>
            </a:r>
            <a:r>
              <a:rPr lang="fr-FR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Cu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971675" y="630238"/>
            <a:ext cx="548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itchFamily="66" charset="0"/>
              </a:rPr>
              <a:t>Pour une même durée d’acquisition en WDS </a:t>
            </a:r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et </a:t>
            </a:r>
            <a:r>
              <a:rPr lang="fr-FR" dirty="0">
                <a:solidFill>
                  <a:srgbClr val="C00000"/>
                </a:solidFill>
                <a:latin typeface="Comic Sans MS" pitchFamily="66" charset="0"/>
              </a:rPr>
              <a:t>EDS..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2125663" y="5561013"/>
            <a:ext cx="50882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u="sng" dirty="0" smtClean="0">
                <a:solidFill>
                  <a:srgbClr val="006600"/>
                </a:solidFill>
                <a:latin typeface="Comic Sans MS" pitchFamily="66" charset="0"/>
                <a:sym typeface="Symbol"/>
              </a:rPr>
              <a:t> </a:t>
            </a:r>
            <a:r>
              <a:rPr lang="fr-FR" u="sng" dirty="0" smtClean="0">
                <a:solidFill>
                  <a:srgbClr val="006600"/>
                </a:solidFill>
                <a:latin typeface="Comic Sans MS" pitchFamily="66" charset="0"/>
              </a:rPr>
              <a:t>WDS</a:t>
            </a:r>
            <a:r>
              <a:rPr lang="fr-FR" dirty="0" smtClean="0">
                <a:solidFill>
                  <a:srgbClr val="006600"/>
                </a:solidFill>
                <a:latin typeface="Comic Sans MS" pitchFamily="66" charset="0"/>
              </a:rPr>
              <a:t> :  meilleure </a:t>
            </a:r>
            <a:r>
              <a:rPr lang="fr-FR" dirty="0">
                <a:solidFill>
                  <a:srgbClr val="006600"/>
                </a:solidFill>
                <a:latin typeface="Comic Sans MS" pitchFamily="66" charset="0"/>
              </a:rPr>
              <a:t>précision statistique </a:t>
            </a:r>
          </a:p>
          <a:p>
            <a:endParaRPr lang="fr-FR" dirty="0">
              <a:solidFill>
                <a:srgbClr val="006600"/>
              </a:solidFill>
              <a:latin typeface="Comic Sans MS" pitchFamily="66" charset="0"/>
            </a:endParaRPr>
          </a:p>
          <a:p>
            <a:r>
              <a:rPr lang="fr-FR" dirty="0">
                <a:solidFill>
                  <a:srgbClr val="006600"/>
                </a:solidFill>
                <a:latin typeface="Comic Sans MS" pitchFamily="66" charset="0"/>
              </a:rPr>
              <a:t>	Taux de comptage autorisés plus élevés</a:t>
            </a:r>
          </a:p>
          <a:p>
            <a:r>
              <a:rPr lang="fr-FR" dirty="0">
                <a:solidFill>
                  <a:srgbClr val="006600"/>
                </a:solidFill>
                <a:latin typeface="Comic Sans MS" pitchFamily="66" charset="0"/>
              </a:rPr>
              <a:t>	Meilleur rapport </a:t>
            </a:r>
            <a:r>
              <a:rPr lang="fr-FR" i="1" dirty="0" smtClean="0">
                <a:solidFill>
                  <a:srgbClr val="006600"/>
                </a:solidFill>
                <a:latin typeface="Comic Sans MS" pitchFamily="66" charset="0"/>
              </a:rPr>
              <a:t>Int. </a:t>
            </a:r>
            <a:r>
              <a:rPr lang="fr-FR" dirty="0" smtClean="0">
                <a:solidFill>
                  <a:srgbClr val="006600"/>
                </a:solidFill>
                <a:latin typeface="Comic Sans MS" pitchFamily="66" charset="0"/>
              </a:rPr>
              <a:t>Pic </a:t>
            </a:r>
            <a:r>
              <a:rPr lang="fr-FR" dirty="0">
                <a:solidFill>
                  <a:srgbClr val="006600"/>
                </a:solidFill>
                <a:latin typeface="Comic Sans MS" pitchFamily="66" charset="0"/>
              </a:rPr>
              <a:t>/ </a:t>
            </a:r>
            <a:r>
              <a:rPr lang="fr-FR" i="1" dirty="0" smtClean="0">
                <a:solidFill>
                  <a:srgbClr val="006600"/>
                </a:solidFill>
                <a:latin typeface="Comic Sans MS" pitchFamily="66" charset="0"/>
              </a:rPr>
              <a:t>Int. </a:t>
            </a:r>
            <a:r>
              <a:rPr lang="fr-FR" dirty="0" smtClean="0">
                <a:solidFill>
                  <a:srgbClr val="006600"/>
                </a:solidFill>
                <a:latin typeface="Comic Sans MS" pitchFamily="66" charset="0"/>
              </a:rPr>
              <a:t>FC</a:t>
            </a:r>
            <a:endParaRPr lang="fr-FR" dirty="0">
              <a:solidFill>
                <a:srgbClr val="006600"/>
              </a:solidFill>
              <a:latin typeface="Comic Sans MS" pitchFamily="66" charset="0"/>
            </a:endParaRPr>
          </a:p>
        </p:txBody>
      </p:sp>
      <p:grpSp>
        <p:nvGrpSpPr>
          <p:cNvPr id="12295" name="Group 12"/>
          <p:cNvGrpSpPr>
            <a:grpSpLocks/>
          </p:cNvGrpSpPr>
          <p:nvPr/>
        </p:nvGrpSpPr>
        <p:grpSpPr bwMode="auto">
          <a:xfrm>
            <a:off x="376238" y="1287463"/>
            <a:ext cx="8388350" cy="4165600"/>
            <a:chOff x="237" y="811"/>
            <a:chExt cx="5284" cy="2624"/>
          </a:xfrm>
        </p:grpSpPr>
        <p:grpSp>
          <p:nvGrpSpPr>
            <p:cNvPr id="12297" name="Group 10"/>
            <p:cNvGrpSpPr>
              <a:grpSpLocks/>
            </p:cNvGrpSpPr>
            <p:nvPr/>
          </p:nvGrpSpPr>
          <p:grpSpPr bwMode="auto">
            <a:xfrm>
              <a:off x="237" y="811"/>
              <a:ext cx="5284" cy="2624"/>
              <a:chOff x="237" y="811"/>
              <a:chExt cx="5284" cy="2624"/>
            </a:xfrm>
          </p:grpSpPr>
          <p:grpSp>
            <p:nvGrpSpPr>
              <p:cNvPr id="12299" name="Group 8"/>
              <p:cNvGrpSpPr>
                <a:grpSpLocks/>
              </p:cNvGrpSpPr>
              <p:nvPr/>
            </p:nvGrpSpPr>
            <p:grpSpPr bwMode="auto">
              <a:xfrm>
                <a:off x="237" y="811"/>
                <a:ext cx="5284" cy="2624"/>
                <a:chOff x="237" y="811"/>
                <a:chExt cx="5284" cy="2624"/>
              </a:xfrm>
            </p:grpSpPr>
            <p:graphicFrame>
              <p:nvGraphicFramePr>
                <p:cNvPr id="12290" name="Object 2"/>
                <p:cNvGraphicFramePr>
                  <a:graphicFrameLocks noChangeAspect="1"/>
                </p:cNvGraphicFramePr>
                <p:nvPr/>
              </p:nvGraphicFramePr>
              <p:xfrm>
                <a:off x="237" y="811"/>
                <a:ext cx="5284" cy="26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1" name="Image bitmap" r:id="rId4" imgW="10066892" imgH="4998095" progId="PBrush">
                        <p:embed/>
                      </p:oleObj>
                    </mc:Choice>
                    <mc:Fallback>
                      <p:oleObj name="Image bitmap" r:id="rId4" imgW="10066892" imgH="4998095" progId="PBrush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7" y="811"/>
                              <a:ext cx="5284" cy="262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230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31" y="897"/>
                  <a:ext cx="1641" cy="222"/>
                </a:xfrm>
                <a:prstGeom prst="rect">
                  <a:avLst/>
                </a:prstGeom>
                <a:noFill/>
                <a:ln w="158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>
                      <a:solidFill>
                        <a:schemeClr val="tx1"/>
                      </a:solidFill>
                    </a:rPr>
                    <a:t>niveau de confiance 95%</a:t>
                  </a:r>
                </a:p>
              </p:txBody>
            </p:sp>
            <p:sp>
              <p:nvSpPr>
                <p:cNvPr id="1230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7" y="3124"/>
                  <a:ext cx="1301" cy="21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fr-FR"/>
                </a:p>
              </p:txBody>
            </p:sp>
          </p:grpSp>
          <p:sp>
            <p:nvSpPr>
              <p:cNvPr id="12300" name="Text Box 9"/>
              <p:cNvSpPr txBox="1">
                <a:spLocks noChangeArrowheads="1"/>
              </p:cNvSpPr>
              <p:nvPr/>
            </p:nvSpPr>
            <p:spPr bwMode="auto">
              <a:xfrm>
                <a:off x="283" y="3098"/>
                <a:ext cx="12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>
                    <a:solidFill>
                      <a:schemeClr val="tx1"/>
                    </a:solidFill>
                  </a:rPr>
                  <a:t>précision stat. relative</a:t>
                </a:r>
              </a:p>
            </p:txBody>
          </p:sp>
        </p:grpSp>
        <p:sp>
          <p:nvSpPr>
            <p:cNvPr id="12298" name="Line 11"/>
            <p:cNvSpPr>
              <a:spLocks noChangeShapeType="1"/>
            </p:cNvSpPr>
            <p:nvPr/>
          </p:nvSpPr>
          <p:spPr bwMode="auto">
            <a:xfrm>
              <a:off x="3605" y="869"/>
              <a:ext cx="0" cy="2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0" y="38100"/>
            <a:ext cx="289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accent6"/>
                </a:solidFill>
              </a:rPr>
              <a:t>Optimisation des temps de comptage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1DEBC-CDCE-467B-AC7B-D78A23719004}" type="slidenum">
              <a:rPr lang="en-GB"/>
              <a:pPr>
                <a:defRPr/>
              </a:pPr>
              <a:t>25</a:t>
            </a:fld>
            <a:endParaRPr lang="en-GB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565650" y="722313"/>
          <a:ext cx="3706813" cy="271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Feuille de calcul" r:id="rId5" imgW="2895840" imgH="2041200" progId="Excel.Sheet.8">
                  <p:embed/>
                </p:oleObj>
              </mc:Choice>
              <mc:Fallback>
                <p:oleObj name="Feuille de calcul" r:id="rId5" imgW="2895840" imgH="20412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722313"/>
                        <a:ext cx="3706813" cy="271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50850" y="762000"/>
          <a:ext cx="3706813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Feuille de calcul" r:id="rId8" imgW="3118680" imgH="1990800" progId="Excel.Sheet.8">
                  <p:embed/>
                </p:oleObj>
              </mc:Choice>
              <mc:Fallback>
                <p:oleObj name="Feuille de calcul" r:id="rId8" imgW="3118680" imgH="19908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762000"/>
                        <a:ext cx="3706813" cy="265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4"/>
          <p:cNvSpPr txBox="1">
            <a:spLocks noChangeArrowheads="1"/>
          </p:cNvSpPr>
          <p:nvPr/>
        </p:nvSpPr>
        <p:spPr bwMode="auto">
          <a:xfrm>
            <a:off x="1576388" y="63690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grpSp>
        <p:nvGrpSpPr>
          <p:cNvPr id="13324" name="Group 5"/>
          <p:cNvGrpSpPr>
            <a:grpSpLocks noChangeAspect="1"/>
          </p:cNvGrpSpPr>
          <p:nvPr/>
        </p:nvGrpSpPr>
        <p:grpSpPr bwMode="auto">
          <a:xfrm>
            <a:off x="519113" y="3495675"/>
            <a:ext cx="3663950" cy="2625725"/>
            <a:chOff x="154" y="2399"/>
            <a:chExt cx="2564" cy="1838"/>
          </a:xfrm>
        </p:grpSpPr>
        <p:graphicFrame>
          <p:nvGraphicFramePr>
            <p:cNvPr id="13320" name="Object 6"/>
            <p:cNvGraphicFramePr>
              <a:graphicFrameLocks noChangeAspect="1"/>
            </p:cNvGraphicFramePr>
            <p:nvPr/>
          </p:nvGraphicFramePr>
          <p:xfrm>
            <a:off x="154" y="2399"/>
            <a:ext cx="2564" cy="1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4" name="Feuille de calcul" r:id="rId11" imgW="3130920" imgH="2003400" progId="Excel.Sheet.8">
                    <p:embed/>
                  </p:oleObj>
                </mc:Choice>
                <mc:Fallback>
                  <p:oleObj name="Feuille de calcul" r:id="rId11" imgW="3130920" imgH="2003400" progId="Excel.Sheet.8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" y="2399"/>
                          <a:ext cx="2564" cy="1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1" name="Object 7"/>
            <p:cNvGraphicFramePr>
              <a:graphicFrameLocks noChangeAspect="1"/>
            </p:cNvGraphicFramePr>
            <p:nvPr/>
          </p:nvGraphicFramePr>
          <p:xfrm>
            <a:off x="1260" y="3910"/>
            <a:ext cx="599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5" name="Equation" r:id="rId13" imgW="609480" imgH="241200" progId="Equation.3">
                    <p:embed/>
                  </p:oleObj>
                </mc:Choice>
                <mc:Fallback>
                  <p:oleObj name="Equation" r:id="rId13" imgW="609480" imgH="2412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" y="3910"/>
                          <a:ext cx="599" cy="23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5" name="Rectangle 8"/>
          <p:cNvSpPr>
            <a:spLocks noChangeArrowheads="1"/>
          </p:cNvSpPr>
          <p:nvPr/>
        </p:nvSpPr>
        <p:spPr bwMode="auto">
          <a:xfrm>
            <a:off x="-66776" y="277813"/>
            <a:ext cx="9180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Evolution de la précision statistique relative (</a:t>
            </a:r>
            <a:r>
              <a:rPr lang="fr-FR" sz="14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fr-FR" sz="14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C/C) sur la teneur massique en Al </a:t>
            </a:r>
            <a:r>
              <a:rPr lang="fr-FR" sz="1400" dirty="0" smtClean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en </a:t>
            </a:r>
            <a:r>
              <a:rPr lang="fr-FR" sz="1400" dirty="0" err="1" smtClean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fct</a:t>
            </a:r>
            <a:r>
              <a:rPr lang="fr-FR" sz="1400" dirty="0" smtClean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. de </a:t>
            </a:r>
            <a:r>
              <a:rPr lang="fr-FR" sz="1400" dirty="0" err="1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T</a:t>
            </a:r>
            <a:r>
              <a:rPr lang="fr-FR" sz="1400" baseline="-25000" dirty="0" err="1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total</a:t>
            </a:r>
            <a:r>
              <a:rPr lang="fr-FR" sz="1400" baseline="-250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 d’</a:t>
            </a:r>
            <a:r>
              <a:rPr lang="fr-FR" sz="1400" baseline="-25000" dirty="0" err="1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acq</a:t>
            </a:r>
            <a:r>
              <a:rPr lang="fr-FR" sz="1400" baseline="-250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fr-FR" sz="14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niveau de confiance 95 %</a:t>
            </a:r>
          </a:p>
        </p:txBody>
      </p:sp>
      <p:grpSp>
        <p:nvGrpSpPr>
          <p:cNvPr id="13326" name="Group 9"/>
          <p:cNvGrpSpPr>
            <a:grpSpLocks/>
          </p:cNvGrpSpPr>
          <p:nvPr/>
        </p:nvGrpSpPr>
        <p:grpSpPr bwMode="auto">
          <a:xfrm>
            <a:off x="4594225" y="3471863"/>
            <a:ext cx="3667125" cy="2681287"/>
            <a:chOff x="2894" y="2187"/>
            <a:chExt cx="2310" cy="1689"/>
          </a:xfrm>
        </p:grpSpPr>
        <p:grpSp>
          <p:nvGrpSpPr>
            <p:cNvPr id="13330" name="Group 10"/>
            <p:cNvGrpSpPr>
              <a:grpSpLocks noChangeAspect="1"/>
            </p:cNvGrpSpPr>
            <p:nvPr/>
          </p:nvGrpSpPr>
          <p:grpSpPr bwMode="auto">
            <a:xfrm>
              <a:off x="2894" y="2187"/>
              <a:ext cx="2310" cy="1689"/>
              <a:chOff x="2904" y="2097"/>
              <a:chExt cx="2566" cy="1876"/>
            </a:xfrm>
          </p:grpSpPr>
          <p:graphicFrame>
            <p:nvGraphicFramePr>
              <p:cNvPr id="13318" name="Object 11"/>
              <p:cNvGraphicFramePr>
                <a:graphicFrameLocks noChangeAspect="1"/>
              </p:cNvGraphicFramePr>
              <p:nvPr/>
            </p:nvGraphicFramePr>
            <p:xfrm>
              <a:off x="2904" y="2097"/>
              <a:ext cx="2566" cy="18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26" name="Feuille de calcul" r:id="rId16" imgW="2901960" imgH="2047680" progId="Excel.Sheet.8">
                      <p:embed/>
                    </p:oleObj>
                  </mc:Choice>
                  <mc:Fallback>
                    <p:oleObj name="Feuille de calcul" r:id="rId16" imgW="2901960" imgH="2047680" progId="Excel.Sheet.8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4" y="2097"/>
                            <a:ext cx="2566" cy="187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19" name="Object 12"/>
              <p:cNvGraphicFramePr>
                <a:graphicFrameLocks noChangeAspect="1"/>
              </p:cNvGraphicFramePr>
              <p:nvPr/>
            </p:nvGraphicFramePr>
            <p:xfrm>
              <a:off x="4267" y="3651"/>
              <a:ext cx="287" cy="2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27" name="Equation" r:id="rId18" imgW="291960" imgH="241200" progId="Equation.3">
                      <p:embed/>
                    </p:oleObj>
                  </mc:Choice>
                  <mc:Fallback>
                    <p:oleObj name="Equation" r:id="rId18" imgW="291960" imgH="241200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7" y="3651"/>
                            <a:ext cx="287" cy="23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3317" name="Object 13"/>
            <p:cNvGraphicFramePr>
              <a:graphicFrameLocks noChangeAspect="1"/>
            </p:cNvGraphicFramePr>
            <p:nvPr/>
          </p:nvGraphicFramePr>
          <p:xfrm>
            <a:off x="3991" y="3582"/>
            <a:ext cx="540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8" name="Equation" r:id="rId20" imgW="609480" imgH="241200" progId="Equation.3">
                    <p:embed/>
                  </p:oleObj>
                </mc:Choice>
                <mc:Fallback>
                  <p:oleObj name="Equation" r:id="rId20" imgW="609480" imgH="2412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1" y="3582"/>
                          <a:ext cx="540" cy="21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7" name="Rectangle 14"/>
          <p:cNvSpPr>
            <a:spLocks noChangeArrowheads="1"/>
          </p:cNvSpPr>
          <p:nvPr/>
        </p:nvSpPr>
        <p:spPr bwMode="auto">
          <a:xfrm>
            <a:off x="2757488" y="-41275"/>
            <a:ext cx="334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>
                <a:solidFill>
                  <a:schemeClr val="accent6"/>
                </a:solidFill>
                <a:latin typeface="Times"/>
                <a:cs typeface="Times New Roman" pitchFamily="18" charset="0"/>
              </a:rPr>
              <a:t>Exemple : dosage Al dans Al</a:t>
            </a:r>
            <a:r>
              <a:rPr lang="fr-FR" sz="1800" baseline="-25000" dirty="0">
                <a:solidFill>
                  <a:schemeClr val="accent6"/>
                </a:solidFill>
                <a:latin typeface="Times"/>
                <a:cs typeface="Times New Roman" pitchFamily="18" charset="0"/>
              </a:rPr>
              <a:t>2</a:t>
            </a:r>
            <a:r>
              <a:rPr lang="fr-FR" sz="1800" dirty="0">
                <a:solidFill>
                  <a:schemeClr val="accent6"/>
                </a:solidFill>
                <a:latin typeface="Times"/>
                <a:cs typeface="Times New Roman" pitchFamily="18" charset="0"/>
              </a:rPr>
              <a:t>Cu</a:t>
            </a:r>
          </a:p>
        </p:txBody>
      </p:sp>
      <p:sp>
        <p:nvSpPr>
          <p:cNvPr id="13328" name="Text Box 15"/>
          <p:cNvSpPr txBox="1">
            <a:spLocks noChangeArrowheads="1"/>
          </p:cNvSpPr>
          <p:nvPr/>
        </p:nvSpPr>
        <p:spPr bwMode="auto">
          <a:xfrm>
            <a:off x="88900" y="6299200"/>
            <a:ext cx="8975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itchFamily="66" charset="0"/>
              </a:rPr>
              <a:t>Gain d’un facteur 2 sur la précision statistique relative </a:t>
            </a:r>
            <a:r>
              <a:rPr lang="fr-FR" dirty="0">
                <a:solidFill>
                  <a:srgbClr val="C00000"/>
                </a:solidFill>
                <a:latin typeface="Comic Sans MS" pitchFamily="66" charset="0"/>
                <a:sym typeface="Symbol" pitchFamily="18" charset="2"/>
              </a:rPr>
              <a:t> c</a:t>
            </a:r>
            <a:r>
              <a:rPr lang="fr-FR" dirty="0">
                <a:solidFill>
                  <a:srgbClr val="C00000"/>
                </a:solidFill>
                <a:latin typeface="Comic Sans MS" pitchFamily="66" charset="0"/>
              </a:rPr>
              <a:t>ompter 4 fois plus longtemps</a:t>
            </a:r>
          </a:p>
        </p:txBody>
      </p:sp>
      <p:sp>
        <p:nvSpPr>
          <p:cNvPr id="13329" name="Rectangle 16"/>
          <p:cNvSpPr>
            <a:spLocks noChangeArrowheads="1"/>
          </p:cNvSpPr>
          <p:nvPr/>
        </p:nvSpPr>
        <p:spPr bwMode="auto">
          <a:xfrm>
            <a:off x="3230563" y="954088"/>
            <a:ext cx="2387600" cy="336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variation asymptotique</a:t>
            </a:r>
          </a:p>
        </p:txBody>
      </p:sp>
      <p:graphicFrame>
        <p:nvGraphicFramePr>
          <p:cNvPr id="13316" name="Object 17"/>
          <p:cNvGraphicFramePr>
            <a:graphicFrameLocks noChangeAspect="1"/>
          </p:cNvGraphicFramePr>
          <p:nvPr/>
        </p:nvGraphicFramePr>
        <p:xfrm>
          <a:off x="7412038" y="695325"/>
          <a:ext cx="1622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r:id="rId21" imgW="1002865" imgH="469696" progId="Equation.3">
                  <p:embed/>
                </p:oleObj>
              </mc:Choice>
              <mc:Fallback>
                <p:oleObj r:id="rId21" imgW="1002865" imgH="469696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695325"/>
                        <a:ext cx="1622425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8C79B32C-0E29-44D2-8F41-6E8C603746F0}" type="slidenum">
              <a:rPr lang="en-GB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14344" name="Rectangle 2"/>
          <p:cNvSpPr>
            <a:spLocks noChangeArrowheads="1"/>
          </p:cNvSpPr>
          <p:nvPr/>
        </p:nvSpPr>
        <p:spPr bwMode="auto">
          <a:xfrm>
            <a:off x="411163" y="573088"/>
            <a:ext cx="8297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Limite </a:t>
            </a:r>
            <a:r>
              <a:rPr lang="fr-FR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au-delà de laquelle on distingue une raie caractéristique du fond 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continu.</a:t>
            </a:r>
          </a:p>
          <a:p>
            <a:pPr eaLnBrk="0" hangingPunct="0"/>
            <a:endParaRPr lang="fr-FR" sz="14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La plus </a:t>
            </a:r>
            <a:r>
              <a:rPr lang="en-GB" sz="14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faible</a:t>
            </a:r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concentration qui </a:t>
            </a:r>
            <a:r>
              <a:rPr lang="en-GB" sz="14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peut</a:t>
            </a:r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être</a:t>
            </a:r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détectée</a:t>
            </a:r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avec un certain </a:t>
            </a:r>
            <a:r>
              <a:rPr lang="en-GB" sz="1400" u="sng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niveau</a:t>
            </a:r>
            <a:r>
              <a:rPr lang="en-GB" sz="1400" u="sng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 </a:t>
            </a:r>
            <a:r>
              <a:rPr lang="en-GB" sz="1400" u="sng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confiance</a:t>
            </a:r>
            <a:endParaRPr lang="en-GB" sz="1400" u="sng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en-GB" sz="600" dirty="0" smtClean="0">
                <a:solidFill>
                  <a:schemeClr val="tx1"/>
                </a:solidFill>
              </a:rPr>
              <a:t> </a:t>
            </a:r>
            <a:endParaRPr lang="en-GB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45" name="Rectangle 4"/>
          <p:cNvSpPr>
            <a:spLocks noChangeArrowheads="1"/>
          </p:cNvSpPr>
          <p:nvPr/>
        </p:nvSpPr>
        <p:spPr bwMode="auto">
          <a:xfrm>
            <a:off x="3119438" y="66675"/>
            <a:ext cx="3421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LIMITE DE DETECTION</a:t>
            </a:r>
            <a:r>
              <a:rPr lang="en-GB" sz="600" dirty="0">
                <a:solidFill>
                  <a:schemeClr val="accent6"/>
                </a:solidFill>
                <a:latin typeface="Times New Roman" pitchFamily="18" charset="0"/>
              </a:rPr>
              <a:t> </a:t>
            </a:r>
            <a:endParaRPr lang="en-GB" sz="2400" b="0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14346" name="Rectangle 6"/>
          <p:cNvSpPr>
            <a:spLocks noChangeArrowheads="1"/>
          </p:cNvSpPr>
          <p:nvPr/>
        </p:nvSpPr>
        <p:spPr bwMode="auto">
          <a:xfrm>
            <a:off x="3390900" y="3246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5238" y="1393825"/>
            <a:ext cx="3686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1652588" y="3111500"/>
          <a:ext cx="193833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5" imgW="1218960" imgH="190440" progId="Equation.3">
                  <p:embed/>
                </p:oleObj>
              </mc:Choice>
              <mc:Fallback>
                <p:oleObj name="Equation" r:id="rId5" imgW="121896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3111500"/>
                        <a:ext cx="1938337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9"/>
          <p:cNvGraphicFramePr>
            <a:graphicFrameLocks noChangeAspect="1"/>
          </p:cNvGraphicFramePr>
          <p:nvPr/>
        </p:nvGraphicFramePr>
        <p:xfrm>
          <a:off x="514350" y="3941763"/>
          <a:ext cx="39560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7" imgW="2108160" imgH="317160" progId="Equation.3">
                  <p:embed/>
                </p:oleObj>
              </mc:Choice>
              <mc:Fallback>
                <p:oleObj name="Equation" r:id="rId7" imgW="2108160" imgH="3171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941763"/>
                        <a:ext cx="3956050" cy="595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7"/>
          <p:cNvGraphicFramePr>
            <a:graphicFrameLocks noChangeAspect="1"/>
          </p:cNvGraphicFramePr>
          <p:nvPr/>
        </p:nvGraphicFramePr>
        <p:xfrm>
          <a:off x="4183063" y="5578475"/>
          <a:ext cx="44053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9" imgW="2234880" imgH="266400" progId="Equation.3">
                  <p:embed/>
                </p:oleObj>
              </mc:Choice>
              <mc:Fallback>
                <p:oleObj name="Equation" r:id="rId9" imgW="223488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063" y="5578475"/>
                        <a:ext cx="4405312" cy="528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441325" y="5064125"/>
            <a:ext cx="4875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estimation de la concentration minimum détectable :</a:t>
            </a:r>
            <a:endParaRPr lang="fr-FR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381000" y="3503613"/>
            <a:ext cx="593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écart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-type de la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différence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deux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intensités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, avec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t </a:t>
            </a:r>
            <a:r>
              <a:rPr lang="en-GB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1147763" y="1457325"/>
            <a:ext cx="2598737" cy="307777"/>
          </a:xfrm>
          <a:prstGeom prst="rect">
            <a:avLst/>
          </a:prstGeom>
          <a:noFill/>
          <a:ln w="158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METHODE DES 3 SIGMAS</a:t>
            </a:r>
            <a:r>
              <a:rPr lang="en-GB" sz="600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en-GB" sz="1400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  <a:endParaRPr lang="en-GB" sz="1400" b="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1789113"/>
            <a:ext cx="50069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Limite de détection :</a:t>
            </a:r>
          </a:p>
          <a:p>
            <a:r>
              <a:rPr lang="fr-FR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Raie caractéristique détectée si son Int. &gt; 3 </a:t>
            </a:r>
            <a:r>
              <a:rPr lang="fr-FR" sz="1800" dirty="0">
                <a:solidFill>
                  <a:schemeClr val="tx1"/>
                </a:solidFill>
                <a:latin typeface="Times"/>
                <a:sym typeface="Symbol" pitchFamily="18" charset="2"/>
              </a:rPr>
              <a:t></a:t>
            </a:r>
            <a:r>
              <a:rPr lang="fr-FR" sz="1400" b="0" baseline="-25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FC</a:t>
            </a:r>
          </a:p>
          <a:p>
            <a:pPr algn="ctr"/>
            <a:r>
              <a:rPr lang="fr-FR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                                                  &gt;  3 (</a:t>
            </a:r>
            <a:r>
              <a:rPr lang="fr-FR" sz="14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I</a:t>
            </a:r>
            <a:r>
              <a:rPr lang="fr-FR" sz="1400" b="0" baseline="-250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FC</a:t>
            </a:r>
            <a:r>
              <a:rPr lang="fr-FR" sz="14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.t</a:t>
            </a:r>
            <a:r>
              <a:rPr lang="fr-FR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)</a:t>
            </a:r>
            <a:r>
              <a:rPr lang="fr-FR" sz="1400" b="0" baseline="30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1/2</a:t>
            </a:r>
          </a:p>
        </p:txBody>
      </p:sp>
      <p:sp>
        <p:nvSpPr>
          <p:cNvPr id="14352" name="Rectangle 17"/>
          <p:cNvSpPr>
            <a:spLocks noChangeArrowheads="1"/>
          </p:cNvSpPr>
          <p:nvPr/>
        </p:nvSpPr>
        <p:spPr bwMode="auto">
          <a:xfrm>
            <a:off x="2763838" y="6359525"/>
            <a:ext cx="41783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</a:t>
            </a:r>
            <a:r>
              <a:rPr lang="fr-FR" sz="1400" b="0" baseline="-25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</a:t>
            </a:r>
            <a:r>
              <a:rPr lang="fr-FR" sz="1400" b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dépend du témoin (C</a:t>
            </a:r>
            <a:r>
              <a:rPr lang="fr-FR" sz="1400" b="0" baseline="-25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</a:t>
            </a:r>
            <a:r>
              <a:rPr lang="fr-FR" sz="1400" b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, I</a:t>
            </a:r>
            <a:r>
              <a:rPr lang="fr-FR" sz="1400" b="0" baseline="-25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</a:t>
            </a:r>
            <a:r>
              <a:rPr lang="fr-FR" sz="1400" b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, B</a:t>
            </a:r>
            <a:r>
              <a:rPr lang="fr-FR" sz="1400" b="0" baseline="-25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</a:t>
            </a:r>
            <a:r>
              <a:rPr lang="fr-FR" sz="1400" b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) et des coef. ZAF</a:t>
            </a:r>
          </a:p>
        </p:txBody>
      </p:sp>
      <p:sp>
        <p:nvSpPr>
          <p:cNvPr id="14353" name="Line 20"/>
          <p:cNvSpPr>
            <a:spLocks noChangeShapeType="1"/>
          </p:cNvSpPr>
          <p:nvPr/>
        </p:nvSpPr>
        <p:spPr bwMode="auto">
          <a:xfrm>
            <a:off x="317500" y="454025"/>
            <a:ext cx="8397875" cy="635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4354" name="Oval 21"/>
          <p:cNvSpPr>
            <a:spLocks noChangeArrowheads="1"/>
          </p:cNvSpPr>
          <p:nvPr/>
        </p:nvSpPr>
        <p:spPr bwMode="auto">
          <a:xfrm>
            <a:off x="6804025" y="2408238"/>
            <a:ext cx="671513" cy="700087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4355" name="Text Box 22"/>
          <p:cNvSpPr txBox="1">
            <a:spLocks noChangeArrowheads="1"/>
          </p:cNvSpPr>
          <p:nvPr/>
        </p:nvSpPr>
        <p:spPr bwMode="auto">
          <a:xfrm>
            <a:off x="6426200" y="1600200"/>
            <a:ext cx="19669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100">
                <a:solidFill>
                  <a:srgbClr val="CC0000"/>
                </a:solidFill>
              </a:rPr>
              <a:t>99,7% des valeurs de </a:t>
            </a:r>
          </a:p>
          <a:p>
            <a:pPr algn="ctr"/>
            <a:r>
              <a:rPr lang="fr-FR" sz="1100">
                <a:solidFill>
                  <a:srgbClr val="CC0000"/>
                </a:solidFill>
              </a:rPr>
              <a:t>l’intensité du FC sont dans</a:t>
            </a:r>
          </a:p>
          <a:p>
            <a:pPr algn="ctr"/>
            <a:r>
              <a:rPr lang="fr-FR" sz="1100">
                <a:solidFill>
                  <a:srgbClr val="CC0000"/>
                </a:solidFill>
              </a:rPr>
              <a:t>cet intervalle</a:t>
            </a:r>
          </a:p>
        </p:txBody>
      </p:sp>
      <p:sp>
        <p:nvSpPr>
          <p:cNvPr id="14356" name="Line 23"/>
          <p:cNvSpPr>
            <a:spLocks noChangeShapeType="1"/>
          </p:cNvSpPr>
          <p:nvPr/>
        </p:nvSpPr>
        <p:spPr bwMode="auto">
          <a:xfrm flipV="1">
            <a:off x="7140575" y="2141538"/>
            <a:ext cx="327025" cy="327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4357" name="Rectangle 24"/>
          <p:cNvSpPr>
            <a:spLocks noChangeArrowheads="1"/>
          </p:cNvSpPr>
          <p:nvPr/>
        </p:nvSpPr>
        <p:spPr bwMode="auto">
          <a:xfrm>
            <a:off x="649288" y="2705100"/>
            <a:ext cx="4087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ESTIMATION DE LA LIMITE DE DETECTION </a:t>
            </a:r>
          </a:p>
        </p:txBody>
      </p:sp>
      <p:sp>
        <p:nvSpPr>
          <p:cNvPr id="14358" name="Text Box 25"/>
          <p:cNvSpPr txBox="1">
            <a:spLocks noChangeArrowheads="1"/>
          </p:cNvSpPr>
          <p:nvPr/>
        </p:nvSpPr>
        <p:spPr bwMode="auto">
          <a:xfrm>
            <a:off x="1735138" y="4605338"/>
            <a:ext cx="1430337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solidFill>
                  <a:schemeClr val="tx1"/>
                </a:solidFill>
                <a:latin typeface="Times"/>
              </a:rPr>
              <a:t>I</a:t>
            </a:r>
            <a:r>
              <a:rPr lang="fr-FR" sz="1800" i="1" baseline="-25000">
                <a:solidFill>
                  <a:schemeClr val="tx1"/>
                </a:solidFill>
                <a:latin typeface="Times"/>
              </a:rPr>
              <a:t>limite</a:t>
            </a:r>
            <a:r>
              <a:rPr lang="fr-FR" sz="1800">
                <a:solidFill>
                  <a:schemeClr val="tx1"/>
                </a:solidFill>
                <a:latin typeface="Times"/>
              </a:rPr>
              <a:t> . </a:t>
            </a:r>
            <a:r>
              <a:rPr lang="en-GB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1800">
                <a:solidFill>
                  <a:schemeClr val="tx1"/>
                </a:solidFill>
                <a:latin typeface="Times"/>
              </a:rPr>
              <a:t> = 3</a:t>
            </a:r>
            <a:r>
              <a:rPr lang="fr-FR" sz="1800">
                <a:solidFill>
                  <a:schemeClr val="tx1"/>
                </a:solidFill>
                <a:latin typeface="Times"/>
                <a:sym typeface="Symbol" pitchFamily="18" charset="2"/>
              </a:rPr>
              <a:t></a:t>
            </a:r>
          </a:p>
        </p:txBody>
      </p:sp>
      <p:sp>
        <p:nvSpPr>
          <p:cNvPr id="14359" name="Rectangle 27"/>
          <p:cNvSpPr>
            <a:spLocks noChangeArrowheads="1"/>
          </p:cNvSpPr>
          <p:nvPr/>
        </p:nvSpPr>
        <p:spPr bwMode="auto">
          <a:xfrm>
            <a:off x="7508875" y="24495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rgbClr val="FF0000"/>
                </a:solidFill>
                <a:latin typeface="Times"/>
              </a:rPr>
              <a:t>3</a:t>
            </a:r>
            <a:r>
              <a:rPr lang="fr-FR" sz="1400">
                <a:solidFill>
                  <a:srgbClr val="FF0000"/>
                </a:solidFill>
                <a:latin typeface="Times"/>
                <a:sym typeface="Symbol" pitchFamily="18" charset="2"/>
              </a:rPr>
              <a:t></a:t>
            </a:r>
          </a:p>
        </p:txBody>
      </p:sp>
      <p:sp>
        <p:nvSpPr>
          <p:cNvPr id="14360" name="Line 29"/>
          <p:cNvSpPr>
            <a:spLocks noChangeShapeType="1"/>
          </p:cNvSpPr>
          <p:nvPr/>
        </p:nvSpPr>
        <p:spPr bwMode="auto">
          <a:xfrm flipV="1">
            <a:off x="7518400" y="2611438"/>
            <a:ext cx="4763" cy="85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4361" name="Text Box 30"/>
          <p:cNvSpPr txBox="1">
            <a:spLocks noChangeArrowheads="1"/>
          </p:cNvSpPr>
          <p:nvPr/>
        </p:nvSpPr>
        <p:spPr bwMode="auto">
          <a:xfrm>
            <a:off x="4654550" y="4086225"/>
            <a:ext cx="1292225" cy="35242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1"/>
                </a:solidFill>
                <a:latin typeface="Times New Roman" pitchFamily="18" charset="0"/>
              </a:rPr>
              <a:t>Avec I</a:t>
            </a:r>
            <a:r>
              <a:rPr lang="fr-FR" baseline="-25000">
                <a:solidFill>
                  <a:schemeClr val="tx1"/>
                </a:solidFill>
                <a:latin typeface="Times New Roman" pitchFamily="18" charset="0"/>
              </a:rPr>
              <a:t>e</a:t>
            </a:r>
            <a:r>
              <a:rPr lang="fr-FR">
                <a:solidFill>
                  <a:schemeClr val="tx1"/>
                </a:solidFill>
                <a:latin typeface="Times New Roman" pitchFamily="18" charset="0"/>
              </a:rPr>
              <a:t> = B</a:t>
            </a:r>
            <a:r>
              <a:rPr lang="fr-FR" baseline="-25000">
                <a:solidFill>
                  <a:schemeClr val="tx1"/>
                </a:solidFill>
                <a:latin typeface="Times New Roman" pitchFamily="18" charset="0"/>
              </a:rPr>
              <a:t>e</a:t>
            </a:r>
            <a:r>
              <a:rPr lang="fr-FR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62" name="Text Box 32"/>
          <p:cNvSpPr txBox="1">
            <a:spLocks noChangeArrowheads="1"/>
          </p:cNvSpPr>
          <p:nvPr/>
        </p:nvSpPr>
        <p:spPr bwMode="auto">
          <a:xfrm>
            <a:off x="3384550" y="4610100"/>
            <a:ext cx="2109788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solidFill>
                  <a:schemeClr val="tx1"/>
                </a:solidFill>
                <a:latin typeface="Times"/>
              </a:rPr>
              <a:t>I</a:t>
            </a:r>
            <a:r>
              <a:rPr lang="fr-FR" sz="1800" i="1" baseline="-25000">
                <a:solidFill>
                  <a:schemeClr val="tx1"/>
                </a:solidFill>
                <a:latin typeface="Times"/>
              </a:rPr>
              <a:t>limite</a:t>
            </a:r>
            <a:r>
              <a:rPr lang="fr-FR" sz="1800">
                <a:solidFill>
                  <a:schemeClr val="tx1"/>
                </a:solidFill>
                <a:latin typeface="Times"/>
              </a:rPr>
              <a:t> = 3.(</a:t>
            </a:r>
            <a:r>
              <a:rPr lang="fr-FR" sz="1800">
                <a:solidFill>
                  <a:schemeClr val="tx1"/>
                </a:solidFill>
                <a:latin typeface="Times"/>
                <a:sym typeface="Symbol" pitchFamily="18" charset="2"/>
              </a:rPr>
              <a:t>2.B</a:t>
            </a:r>
            <a:r>
              <a:rPr lang="fr-FR" sz="1800" baseline="-25000">
                <a:solidFill>
                  <a:schemeClr val="tx1"/>
                </a:solidFill>
                <a:latin typeface="Times"/>
                <a:sym typeface="Symbol" pitchFamily="18" charset="2"/>
              </a:rPr>
              <a:t>e</a:t>
            </a:r>
            <a:r>
              <a:rPr lang="fr-FR" sz="1800">
                <a:solidFill>
                  <a:schemeClr val="tx1"/>
                </a:solidFill>
                <a:latin typeface="Times"/>
                <a:sym typeface="Symbol" pitchFamily="18" charset="2"/>
              </a:rPr>
              <a:t>/t</a:t>
            </a:r>
            <a:r>
              <a:rPr lang="fr-FR" sz="1800" baseline="-25000">
                <a:solidFill>
                  <a:schemeClr val="tx1"/>
                </a:solidFill>
                <a:latin typeface="Times"/>
                <a:sym typeface="Symbol" pitchFamily="18" charset="2"/>
              </a:rPr>
              <a:t>e</a:t>
            </a:r>
            <a:r>
              <a:rPr lang="fr-FR" sz="1800">
                <a:solidFill>
                  <a:schemeClr val="tx1"/>
                </a:solidFill>
                <a:latin typeface="Times"/>
                <a:sym typeface="Symbol" pitchFamily="18" charset="2"/>
              </a:rPr>
              <a:t>) </a:t>
            </a:r>
            <a:r>
              <a:rPr lang="fr-FR" sz="1800" baseline="30000">
                <a:solidFill>
                  <a:schemeClr val="tx1"/>
                </a:solidFill>
                <a:latin typeface="Times"/>
                <a:sym typeface="Symbol" pitchFamily="18" charset="2"/>
              </a:rPr>
              <a:t>1/2</a:t>
            </a:r>
            <a:r>
              <a:rPr lang="fr-FR" sz="1800">
                <a:solidFill>
                  <a:schemeClr val="tx1"/>
                </a:solidFill>
                <a:latin typeface="Times"/>
                <a:sym typeface="Symbol" pitchFamily="18" charset="2"/>
              </a:rPr>
              <a:t> </a:t>
            </a:r>
          </a:p>
        </p:txBody>
      </p:sp>
      <p:sp>
        <p:nvSpPr>
          <p:cNvPr id="14363" name="Text Box 33"/>
          <p:cNvSpPr txBox="1">
            <a:spLocks noChangeArrowheads="1"/>
          </p:cNvSpPr>
          <p:nvPr/>
        </p:nvSpPr>
        <p:spPr bwMode="auto">
          <a:xfrm>
            <a:off x="390525" y="5697538"/>
            <a:ext cx="1465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</a:t>
            </a:r>
            <a:r>
              <a:rPr lang="fr-FR" baseline="-25000"/>
              <a:t>A</a:t>
            </a:r>
            <a:r>
              <a:rPr lang="fr-FR"/>
              <a:t>=ZAF.k</a:t>
            </a:r>
            <a:r>
              <a:rPr lang="fr-FR" baseline="-25000"/>
              <a:t>A</a:t>
            </a:r>
            <a:r>
              <a:rPr lang="fr-FR"/>
              <a:t>.C</a:t>
            </a:r>
            <a:r>
              <a:rPr lang="fr-FR" baseline="-25000"/>
              <a:t>t</a:t>
            </a:r>
          </a:p>
        </p:txBody>
      </p:sp>
      <p:sp>
        <p:nvSpPr>
          <p:cNvPr id="14364" name="Text Box 34"/>
          <p:cNvSpPr txBox="1">
            <a:spLocks noChangeArrowheads="1"/>
          </p:cNvSpPr>
          <p:nvPr/>
        </p:nvSpPr>
        <p:spPr bwMode="auto">
          <a:xfrm>
            <a:off x="2217738" y="5689600"/>
            <a:ext cx="155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k</a:t>
            </a:r>
            <a:r>
              <a:rPr lang="fr-FR" baseline="-25000"/>
              <a:t>A</a:t>
            </a:r>
            <a:r>
              <a:rPr lang="fr-FR"/>
              <a:t>= I</a:t>
            </a:r>
            <a:r>
              <a:rPr lang="fr-FR" baseline="-25000"/>
              <a:t>e</a:t>
            </a:r>
            <a:r>
              <a:rPr lang="fr-FR"/>
              <a:t>-B</a:t>
            </a:r>
            <a:r>
              <a:rPr lang="fr-FR" baseline="-25000"/>
              <a:t>e  </a:t>
            </a:r>
            <a:r>
              <a:rPr lang="fr-FR"/>
              <a:t>/ I</a:t>
            </a:r>
            <a:r>
              <a:rPr lang="fr-FR" baseline="-25000"/>
              <a:t>t</a:t>
            </a:r>
            <a:r>
              <a:rPr lang="fr-FR"/>
              <a:t>-B</a:t>
            </a:r>
            <a:r>
              <a:rPr lang="fr-FR" baseline="-25000"/>
              <a:t>t</a:t>
            </a:r>
          </a:p>
        </p:txBody>
      </p:sp>
      <p:sp>
        <p:nvSpPr>
          <p:cNvPr id="14365" name="Oval 35"/>
          <p:cNvSpPr>
            <a:spLocks noChangeArrowheads="1"/>
          </p:cNvSpPr>
          <p:nvPr/>
        </p:nvSpPr>
        <p:spPr bwMode="auto">
          <a:xfrm>
            <a:off x="2641600" y="5648325"/>
            <a:ext cx="520700" cy="461963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4366" name="Line 36"/>
          <p:cNvSpPr>
            <a:spLocks noChangeShapeType="1"/>
          </p:cNvSpPr>
          <p:nvPr/>
        </p:nvSpPr>
        <p:spPr bwMode="auto">
          <a:xfrm flipH="1">
            <a:off x="2990850" y="4938713"/>
            <a:ext cx="760413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grpSp>
        <p:nvGrpSpPr>
          <p:cNvPr id="14367" name="Group 47"/>
          <p:cNvGrpSpPr>
            <a:grpSpLocks/>
          </p:cNvGrpSpPr>
          <p:nvPr/>
        </p:nvGrpSpPr>
        <p:grpSpPr bwMode="auto">
          <a:xfrm>
            <a:off x="6648450" y="3554413"/>
            <a:ext cx="1462088" cy="1555750"/>
            <a:chOff x="4188" y="2239"/>
            <a:chExt cx="921" cy="980"/>
          </a:xfrm>
        </p:grpSpPr>
        <p:sp>
          <p:nvSpPr>
            <p:cNvPr id="14369" name="Rectangle 46"/>
            <p:cNvSpPr>
              <a:spLocks noChangeArrowheads="1"/>
            </p:cNvSpPr>
            <p:nvPr/>
          </p:nvSpPr>
          <p:spPr bwMode="auto">
            <a:xfrm>
              <a:off x="4188" y="2239"/>
              <a:ext cx="921" cy="9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4370" name="Group 39"/>
            <p:cNvGrpSpPr>
              <a:grpSpLocks/>
            </p:cNvGrpSpPr>
            <p:nvPr/>
          </p:nvGrpSpPr>
          <p:grpSpPr bwMode="auto">
            <a:xfrm>
              <a:off x="4266" y="2280"/>
              <a:ext cx="723" cy="867"/>
              <a:chOff x="4266" y="2280"/>
              <a:chExt cx="723" cy="867"/>
            </a:xfrm>
          </p:grpSpPr>
          <p:graphicFrame>
            <p:nvGraphicFramePr>
              <p:cNvPr id="14341" name="Object 38"/>
              <p:cNvGraphicFramePr>
                <a:graphicFrameLocks noChangeAspect="1"/>
              </p:cNvGraphicFramePr>
              <p:nvPr/>
            </p:nvGraphicFramePr>
            <p:xfrm>
              <a:off x="4292" y="2700"/>
              <a:ext cx="697" cy="4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46" name="Image bitmap" r:id="rId11" imgW="1531753" imgH="983065" progId="PBrush">
                      <p:embed/>
                    </p:oleObj>
                  </mc:Choice>
                  <mc:Fallback>
                    <p:oleObj name="Image bitmap" r:id="rId11" imgW="1531753" imgH="983065" progId="PBrush">
                      <p:embed/>
                      <p:pic>
                        <p:nvPicPr>
                          <p:cNvPr id="0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92" y="2700"/>
                            <a:ext cx="697" cy="4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42" name="Object 37"/>
              <p:cNvGraphicFramePr>
                <a:graphicFrameLocks noChangeAspect="1"/>
              </p:cNvGraphicFramePr>
              <p:nvPr/>
            </p:nvGraphicFramePr>
            <p:xfrm>
              <a:off x="4266" y="2280"/>
              <a:ext cx="655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47" name="Image bitmap" r:id="rId13" imgW="1478095" imgH="967619" progId="PBrush">
                      <p:embed/>
                    </p:oleObj>
                  </mc:Choice>
                  <mc:Fallback>
                    <p:oleObj name="Image bitmap" r:id="rId13" imgW="1478095" imgH="967619" progId="PBrush">
                      <p:embed/>
                      <p:pic>
                        <p:nvPicPr>
                          <p:cNvPr id="0" name="Object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6" y="2280"/>
                            <a:ext cx="655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371" name="Rectangle 40"/>
            <p:cNvSpPr>
              <a:spLocks noChangeArrowheads="1"/>
            </p:cNvSpPr>
            <p:nvPr/>
          </p:nvSpPr>
          <p:spPr bwMode="auto">
            <a:xfrm>
              <a:off x="4210" y="2256"/>
              <a:ext cx="856" cy="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4372" name="Text Box 41"/>
            <p:cNvSpPr txBox="1">
              <a:spLocks noChangeArrowheads="1"/>
            </p:cNvSpPr>
            <p:nvPr/>
          </p:nvSpPr>
          <p:spPr bwMode="auto">
            <a:xfrm>
              <a:off x="4243" y="3010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4373" name="Rectangle 42"/>
            <p:cNvSpPr>
              <a:spLocks noChangeArrowheads="1"/>
            </p:cNvSpPr>
            <p:nvPr/>
          </p:nvSpPr>
          <p:spPr bwMode="auto">
            <a:xfrm>
              <a:off x="4203" y="258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4374" name="Line 43"/>
            <p:cNvSpPr>
              <a:spLocks noChangeShapeType="1"/>
            </p:cNvSpPr>
            <p:nvPr/>
          </p:nvSpPr>
          <p:spPr bwMode="auto">
            <a:xfrm>
              <a:off x="4597" y="2342"/>
              <a:ext cx="6" cy="82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14375" name="Line 44"/>
            <p:cNvSpPr>
              <a:spLocks noChangeShapeType="1"/>
            </p:cNvSpPr>
            <p:nvPr/>
          </p:nvSpPr>
          <p:spPr bwMode="auto">
            <a:xfrm>
              <a:off x="4599" y="2257"/>
              <a:ext cx="0" cy="9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4376" name="Rectangle 45"/>
            <p:cNvSpPr>
              <a:spLocks noChangeArrowheads="1"/>
            </p:cNvSpPr>
            <p:nvPr/>
          </p:nvSpPr>
          <p:spPr bwMode="auto">
            <a:xfrm>
              <a:off x="4670" y="2248"/>
              <a:ext cx="376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fr-FR" sz="1200" baseline="-25000">
                  <a:solidFill>
                    <a:schemeClr val="tx1"/>
                  </a:solidFill>
                  <a:latin typeface="Times New Roman" pitchFamily="18" charset="0"/>
                </a:rPr>
                <a:t>e</a:t>
              </a:r>
              <a:r>
                <a:rPr lang="fr-FR" sz="1200">
                  <a:solidFill>
                    <a:schemeClr val="tx1"/>
                  </a:solidFill>
                  <a:latin typeface="Times New Roman" pitchFamily="18" charset="0"/>
                </a:rPr>
                <a:t> = B</a:t>
              </a:r>
              <a:r>
                <a:rPr lang="fr-FR" sz="1200" baseline="-25000">
                  <a:solidFill>
                    <a:schemeClr val="tx1"/>
                  </a:solidFill>
                  <a:latin typeface="Times New Roman" pitchFamily="18" charset="0"/>
                </a:rPr>
                <a:t>e</a:t>
              </a:r>
            </a:p>
          </p:txBody>
        </p:sp>
      </p:grpSp>
      <p:sp>
        <p:nvSpPr>
          <p:cNvPr id="14368" name="Text Box 48"/>
          <p:cNvSpPr txBox="1">
            <a:spLocks noChangeArrowheads="1"/>
          </p:cNvSpPr>
          <p:nvPr/>
        </p:nvSpPr>
        <p:spPr bwMode="auto">
          <a:xfrm>
            <a:off x="-6350" y="4633913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rgbClr val="C00000"/>
                </a:solidFill>
              </a:rPr>
              <a:t>Dans la méthode</a:t>
            </a:r>
          </a:p>
          <a:p>
            <a:pPr algn="ctr"/>
            <a:r>
              <a:rPr lang="fr-FR" sz="1200" dirty="0">
                <a:solidFill>
                  <a:srgbClr val="C00000"/>
                </a:solidFill>
              </a:rPr>
              <a:t>des 3</a:t>
            </a:r>
            <a:r>
              <a:rPr lang="fr-FR" sz="1200" dirty="0">
                <a:solidFill>
                  <a:srgbClr val="C00000"/>
                </a:solidFill>
                <a:sym typeface="Symbol" pitchFamily="18" charset="2"/>
              </a:rPr>
              <a:t>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1B1E0-0416-47EB-9AB9-9CEB62D7067B}" type="slidenum">
              <a:rPr lang="en-GB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968375" y="296863"/>
            <a:ext cx="817562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LIMITE DE DETECTION </a:t>
            </a:r>
            <a:r>
              <a:rPr lang="en-GB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D’IDENTIFICATION</a:t>
            </a:r>
            <a:endParaRPr lang="en-GB" sz="1200" dirty="0">
              <a:solidFill>
                <a:schemeClr val="accent6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GB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GB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en-GB" sz="1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LIMITE DE DETECTION</a:t>
            </a:r>
            <a:endParaRPr lang="en-GB" sz="1200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en-GB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1200" dirty="0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en-GB" sz="1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Estimée</a:t>
            </a:r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avec un </a:t>
            </a:r>
            <a:r>
              <a:rPr lang="en-GB" sz="170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risque</a:t>
            </a:r>
            <a:r>
              <a:rPr lang="en-GB" sz="17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7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n-GB" dirty="0">
                <a:solidFill>
                  <a:schemeClr val="tx1"/>
                </a:solidFill>
                <a:sym typeface="Symbol" pitchFamily="18" charset="2"/>
              </a:rPr>
              <a:t> </a:t>
            </a:r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=0.3%, 1- </a:t>
            </a:r>
            <a:r>
              <a:rPr lang="fr-FR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= 99.7% dans la méthode des 3)</a:t>
            </a:r>
            <a:r>
              <a:rPr lang="fr-FR" sz="17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endParaRPr lang="en-GB" sz="1700" u="sng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endParaRPr lang="en-GB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buFont typeface="Symbol" pitchFamily="18" charset="2"/>
              <a:buNone/>
            </a:pPr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de </a:t>
            </a:r>
            <a:r>
              <a:rPr lang="en-GB" sz="1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confondre</a:t>
            </a:r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les fluctuations du Fond </a:t>
            </a:r>
            <a:r>
              <a:rPr lang="en-GB" sz="1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Continu</a:t>
            </a:r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avec </a:t>
            </a:r>
            <a:r>
              <a:rPr lang="en-GB" sz="1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une</a:t>
            </a:r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raie</a:t>
            </a:r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caractéristique</a:t>
            </a:r>
            <a:endParaRPr lang="en-GB" sz="17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buFont typeface="Symbol" pitchFamily="18" charset="2"/>
              <a:buNone/>
            </a:pPr>
            <a:endParaRPr lang="en-GB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i.e.</a:t>
            </a:r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 </a:t>
            </a:r>
            <a:r>
              <a:rPr lang="en-GB" sz="1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considérer</a:t>
            </a:r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Conc.&gt;0 </a:t>
            </a:r>
            <a:r>
              <a:rPr lang="en-GB" sz="1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alors</a:t>
            </a:r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que</a:t>
            </a:r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Conc.=0 </a:t>
            </a:r>
            <a:endParaRPr lang="en-GB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endParaRPr lang="en-GB" sz="17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0" y="3757613"/>
            <a:ext cx="91440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GB" sz="120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endParaRPr lang="en-GB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914400" y="4313238"/>
            <a:ext cx="7535863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Tenir</a:t>
            </a:r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compte</a:t>
            </a:r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du </a:t>
            </a:r>
            <a:r>
              <a:rPr lang="en-GB" sz="170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risque</a:t>
            </a:r>
            <a:r>
              <a:rPr lang="en-GB" sz="17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7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</a:t>
            </a:r>
          </a:p>
          <a:p>
            <a:endParaRPr lang="en-GB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de </a:t>
            </a:r>
            <a:r>
              <a:rPr lang="en-GB" sz="1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considérer</a:t>
            </a:r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Conc.=0 </a:t>
            </a:r>
            <a:r>
              <a:rPr lang="en-GB" sz="1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alors</a:t>
            </a:r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que</a:t>
            </a:r>
            <a:r>
              <a:rPr lang="en-GB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Conc.&gt;0 </a:t>
            </a:r>
            <a:endParaRPr lang="en-GB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 </a:t>
            </a:r>
            <a:endParaRPr lang="en-GB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fr-FR" sz="17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risques </a:t>
            </a:r>
            <a:r>
              <a:rPr lang="fr-FR" sz="17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et </a:t>
            </a:r>
            <a:r>
              <a:rPr lang="fr-FR" sz="17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fr-FR" sz="1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r>
              <a:rPr lang="fr-FR" sz="24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fr-FR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fr-FR" sz="1800" u="sng" dirty="0">
                <a:solidFill>
                  <a:srgbClr val="C00000"/>
                </a:solidFill>
                <a:latin typeface="Times"/>
                <a:cs typeface="Times New Roman" pitchFamily="18" charset="0"/>
                <a:sym typeface="Symbol" pitchFamily="18" charset="2"/>
              </a:rPr>
              <a:t>LIMITE D’IDENTIFICATION</a:t>
            </a:r>
            <a:r>
              <a:rPr lang="fr-FR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endParaRPr lang="fr-FR" u="sng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 flipV="1">
            <a:off x="317500" y="714375"/>
            <a:ext cx="8397875" cy="158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3429000" y="3525838"/>
            <a:ext cx="2132013" cy="346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C0000"/>
                </a:solidFill>
                <a:latin typeface="Comic Sans MS" pitchFamily="66" charset="0"/>
              </a:rPr>
              <a:t>Pour être complet..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92396-475C-44C7-A437-B8AE60F95BA7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33795" name="AutoShape 27"/>
          <p:cNvSpPr>
            <a:spLocks noChangeArrowheads="1"/>
          </p:cNvSpPr>
          <p:nvPr/>
        </p:nvSpPr>
        <p:spPr bwMode="auto">
          <a:xfrm>
            <a:off x="0" y="808038"/>
            <a:ext cx="4937125" cy="45942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808288" y="23813"/>
            <a:ext cx="3506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LIMITE D’IDENTIFICATION</a:t>
            </a:r>
            <a:endParaRPr lang="fr-FR" sz="1800" dirty="0">
              <a:solidFill>
                <a:schemeClr val="accent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 flipH="1">
            <a:off x="1927225" y="1905000"/>
            <a:ext cx="7938" cy="1782763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306513"/>
            <a:ext cx="3292475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1281113" y="941388"/>
            <a:ext cx="39036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Fluctuations </a:t>
            </a:r>
            <a:r>
              <a:rPr lang="en-GB" sz="140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statistiques</a:t>
            </a:r>
            <a:endParaRPr lang="en-GB" sz="1400" u="sng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en-GB" sz="14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	</a:t>
            </a:r>
          </a:p>
          <a:p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	   du signal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caract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. 				(C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0)</a:t>
            </a:r>
          </a:p>
          <a:p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		</a:t>
            </a:r>
          </a:p>
          <a:p>
            <a:endParaRPr lang="en-GB" sz="14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en-GB" sz="14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en-GB" sz="14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	   du FC (</a:t>
            </a:r>
            <a:r>
              <a:rPr lang="fr-FR" sz="1400" dirty="0">
                <a:solidFill>
                  <a:schemeClr val="tx1"/>
                </a:solidFill>
              </a:rPr>
              <a:t>C=0)</a:t>
            </a:r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-87313" y="4206875"/>
            <a:ext cx="48498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Pour la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valeur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I</a:t>
            </a:r>
            <a:r>
              <a:rPr lang="en-GB" sz="1400" baseline="-250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critique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:</a:t>
            </a:r>
          </a:p>
          <a:p>
            <a:pPr algn="ctr"/>
            <a:endParaRPr lang="en-GB" sz="14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signal à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l’origine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d’un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ray</a:t>
            </a:r>
            <a:r>
              <a:rPr lang="en-GB" sz="1400" baseline="300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caractéristique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ou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du FC ?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33801" name="Group 26"/>
          <p:cNvGrpSpPr>
            <a:grpSpLocks/>
          </p:cNvGrpSpPr>
          <p:nvPr/>
        </p:nvGrpSpPr>
        <p:grpSpPr bwMode="auto">
          <a:xfrm>
            <a:off x="4376738" y="585788"/>
            <a:ext cx="4711700" cy="5937250"/>
            <a:chOff x="2677" y="369"/>
            <a:chExt cx="2968" cy="3740"/>
          </a:xfrm>
        </p:grpSpPr>
        <p:pic>
          <p:nvPicPr>
            <p:cNvPr id="3380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2" y="594"/>
              <a:ext cx="2106" cy="2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3636" y="369"/>
              <a:ext cx="149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500" u="sng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Distributions de Poisson</a:t>
              </a:r>
              <a:endParaRPr lang="fr-FR" sz="15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3308" y="1272"/>
              <a:ext cx="20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>
                  <a:solidFill>
                    <a:srgbClr val="FF6600"/>
                  </a:solidFill>
                  <a:latin typeface="Comic Sans MS" pitchFamily="66" charset="0"/>
                  <a:cs typeface="Times New Roman" pitchFamily="18" charset="0"/>
                </a:rPr>
                <a:t>pas de chevauchement des distributions</a:t>
              </a:r>
            </a:p>
            <a:p>
              <a:pPr algn="ctr"/>
              <a:r>
                <a:rPr lang="en-GB" sz="1200">
                  <a:solidFill>
                    <a:srgbClr val="FF6600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 </a:t>
              </a:r>
              <a:r>
                <a:rPr lang="en-GB" sz="1200">
                  <a:solidFill>
                    <a:srgbClr val="FF6600"/>
                  </a:solidFill>
                  <a:latin typeface="Comic Sans MS" pitchFamily="66" charset="0"/>
                  <a:cs typeface="Times New Roman" pitchFamily="18" charset="0"/>
                </a:rPr>
                <a:t>origine du signal : ray</a:t>
              </a:r>
              <a:r>
                <a:rPr lang="en-GB" sz="1200" baseline="30000">
                  <a:solidFill>
                    <a:srgbClr val="FF6600"/>
                  </a:solidFill>
                  <a:latin typeface="Comic Sans MS" pitchFamily="66" charset="0"/>
                  <a:cs typeface="Times New Roman" pitchFamily="18" charset="0"/>
                </a:rPr>
                <a:t>t</a:t>
              </a:r>
              <a:r>
                <a:rPr lang="en-GB" sz="1200">
                  <a:solidFill>
                    <a:srgbClr val="FF6600"/>
                  </a:solidFill>
                  <a:latin typeface="Comic Sans MS" pitchFamily="66" charset="0"/>
                  <a:cs typeface="Times New Roman" pitchFamily="18" charset="0"/>
                </a:rPr>
                <a:t> caractéristique </a:t>
              </a:r>
              <a:endParaRPr lang="fr-FR" sz="120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33807" name="Oval 10"/>
            <p:cNvSpPr>
              <a:spLocks noChangeArrowheads="1"/>
            </p:cNvSpPr>
            <p:nvPr/>
          </p:nvSpPr>
          <p:spPr bwMode="auto">
            <a:xfrm>
              <a:off x="4172" y="1987"/>
              <a:ext cx="192" cy="192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4511" y="2822"/>
              <a:ext cx="1134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rgbClr val="CC0000"/>
                  </a:solidFill>
                  <a:latin typeface="Comic Sans MS" pitchFamily="66" charset="0"/>
                  <a:cs typeface="Times New Roman" pitchFamily="18" charset="0"/>
                </a:rPr>
                <a:t>Proba. de considérer</a:t>
              </a:r>
            </a:p>
            <a:p>
              <a:r>
                <a:rPr lang="en-GB" sz="1200">
                  <a:solidFill>
                    <a:srgbClr val="CC0000"/>
                  </a:solidFill>
                  <a:latin typeface="Comic Sans MS" pitchFamily="66" charset="0"/>
                  <a:cs typeface="Times New Roman" pitchFamily="18" charset="0"/>
                </a:rPr>
                <a:t>à juste titre Conc.</a:t>
              </a:r>
              <a:r>
                <a:rPr lang="en-GB">
                  <a:solidFill>
                    <a:srgbClr val="CC0000"/>
                  </a:solidFill>
                  <a:latin typeface="Comic Sans MS" pitchFamily="66" charset="0"/>
                  <a:cs typeface="Times New Roman" pitchFamily="18" charset="0"/>
                </a:rPr>
                <a:t>&gt;</a:t>
              </a:r>
              <a:r>
                <a:rPr lang="en-GB" sz="1200">
                  <a:solidFill>
                    <a:srgbClr val="CC0000"/>
                  </a:solidFill>
                  <a:latin typeface="Comic Sans MS" pitchFamily="66" charset="0"/>
                  <a:cs typeface="Times New Roman" pitchFamily="18" charset="0"/>
                </a:rPr>
                <a:t>0</a:t>
              </a:r>
              <a:endParaRPr lang="fr-FR" sz="120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33809" name="Oval 13"/>
            <p:cNvSpPr>
              <a:spLocks noChangeArrowheads="1"/>
            </p:cNvSpPr>
            <p:nvPr/>
          </p:nvSpPr>
          <p:spPr bwMode="auto">
            <a:xfrm>
              <a:off x="3994" y="2083"/>
              <a:ext cx="192" cy="192"/>
            </a:xfrm>
            <a:prstGeom prst="ellips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3810" name="Line 14"/>
            <p:cNvSpPr>
              <a:spLocks noChangeShapeType="1"/>
            </p:cNvSpPr>
            <p:nvPr/>
          </p:nvSpPr>
          <p:spPr bwMode="auto">
            <a:xfrm>
              <a:off x="4310" y="2174"/>
              <a:ext cx="740" cy="639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3811" name="Line 15"/>
            <p:cNvSpPr>
              <a:spLocks noChangeShapeType="1"/>
            </p:cNvSpPr>
            <p:nvPr/>
          </p:nvSpPr>
          <p:spPr bwMode="auto">
            <a:xfrm flipH="1">
              <a:off x="3288" y="2169"/>
              <a:ext cx="705" cy="701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3812" name="Freeform 16"/>
            <p:cNvSpPr>
              <a:spLocks/>
            </p:cNvSpPr>
            <p:nvPr/>
          </p:nvSpPr>
          <p:spPr bwMode="auto">
            <a:xfrm>
              <a:off x="3968" y="2394"/>
              <a:ext cx="205" cy="154"/>
            </a:xfrm>
            <a:custGeom>
              <a:avLst/>
              <a:gdLst>
                <a:gd name="T0" fmla="*/ 0 w 205"/>
                <a:gd name="T1" fmla="*/ 154 h 154"/>
                <a:gd name="T2" fmla="*/ 34 w 205"/>
                <a:gd name="T3" fmla="*/ 141 h 154"/>
                <a:gd name="T4" fmla="*/ 82 w 205"/>
                <a:gd name="T5" fmla="*/ 112 h 154"/>
                <a:gd name="T6" fmla="*/ 117 w 205"/>
                <a:gd name="T7" fmla="*/ 85 h 154"/>
                <a:gd name="T8" fmla="*/ 149 w 205"/>
                <a:gd name="T9" fmla="*/ 64 h 154"/>
                <a:gd name="T10" fmla="*/ 178 w 205"/>
                <a:gd name="T11" fmla="*/ 34 h 154"/>
                <a:gd name="T12" fmla="*/ 205 w 205"/>
                <a:gd name="T13" fmla="*/ 0 h 154"/>
                <a:gd name="T14" fmla="*/ 205 w 205"/>
                <a:gd name="T15" fmla="*/ 151 h 154"/>
                <a:gd name="T16" fmla="*/ 0 w 205"/>
                <a:gd name="T17" fmla="*/ 154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154"/>
                <a:gd name="T29" fmla="*/ 205 w 205"/>
                <a:gd name="T30" fmla="*/ 154 h 1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154">
                  <a:moveTo>
                    <a:pt x="0" y="154"/>
                  </a:moveTo>
                  <a:cubicBezTo>
                    <a:pt x="10" y="150"/>
                    <a:pt x="23" y="141"/>
                    <a:pt x="34" y="141"/>
                  </a:cubicBezTo>
                  <a:lnTo>
                    <a:pt x="82" y="112"/>
                  </a:lnTo>
                  <a:lnTo>
                    <a:pt x="117" y="85"/>
                  </a:lnTo>
                  <a:lnTo>
                    <a:pt x="149" y="64"/>
                  </a:lnTo>
                  <a:lnTo>
                    <a:pt x="178" y="34"/>
                  </a:lnTo>
                  <a:lnTo>
                    <a:pt x="205" y="0"/>
                  </a:lnTo>
                  <a:lnTo>
                    <a:pt x="205" y="151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33813" name="Freeform 17"/>
            <p:cNvSpPr>
              <a:spLocks/>
            </p:cNvSpPr>
            <p:nvPr/>
          </p:nvSpPr>
          <p:spPr bwMode="auto">
            <a:xfrm>
              <a:off x="4173" y="2495"/>
              <a:ext cx="101" cy="54"/>
            </a:xfrm>
            <a:custGeom>
              <a:avLst/>
              <a:gdLst>
                <a:gd name="T0" fmla="*/ 1 w 101"/>
                <a:gd name="T1" fmla="*/ 0 h 54"/>
                <a:gd name="T2" fmla="*/ 21 w 101"/>
                <a:gd name="T3" fmla="*/ 17 h 54"/>
                <a:gd name="T4" fmla="*/ 54 w 101"/>
                <a:gd name="T5" fmla="*/ 33 h 54"/>
                <a:gd name="T6" fmla="*/ 101 w 101"/>
                <a:gd name="T7" fmla="*/ 49 h 54"/>
                <a:gd name="T8" fmla="*/ 0 w 101"/>
                <a:gd name="T9" fmla="*/ 54 h 54"/>
                <a:gd name="T10" fmla="*/ 1 w 101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54"/>
                <a:gd name="T20" fmla="*/ 101 w 10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54">
                  <a:moveTo>
                    <a:pt x="1" y="0"/>
                  </a:moveTo>
                  <a:cubicBezTo>
                    <a:pt x="3" y="2"/>
                    <a:pt x="20" y="17"/>
                    <a:pt x="21" y="17"/>
                  </a:cubicBezTo>
                  <a:lnTo>
                    <a:pt x="54" y="33"/>
                  </a:lnTo>
                  <a:lnTo>
                    <a:pt x="101" y="49"/>
                  </a:lnTo>
                  <a:lnTo>
                    <a:pt x="0" y="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33814" name="Line 18"/>
            <p:cNvSpPr>
              <a:spLocks noChangeShapeType="1"/>
            </p:cNvSpPr>
            <p:nvPr/>
          </p:nvSpPr>
          <p:spPr bwMode="auto">
            <a:xfrm flipH="1">
              <a:off x="3254" y="2496"/>
              <a:ext cx="869" cy="1171"/>
            </a:xfrm>
            <a:prstGeom prst="line">
              <a:avLst/>
            </a:prstGeom>
            <a:noFill/>
            <a:ln w="22225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3815" name="Rectangle 12"/>
            <p:cNvSpPr>
              <a:spLocks noChangeArrowheads="1"/>
            </p:cNvSpPr>
            <p:nvPr/>
          </p:nvSpPr>
          <p:spPr bwMode="auto">
            <a:xfrm>
              <a:off x="2898" y="2870"/>
              <a:ext cx="1190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rgbClr val="008000"/>
                  </a:solidFill>
                  <a:latin typeface="Comic Sans MS" pitchFamily="66" charset="0"/>
                  <a:cs typeface="Times New Roman" pitchFamily="18" charset="0"/>
                </a:rPr>
                <a:t>Proba. de considérer</a:t>
              </a:r>
            </a:p>
            <a:p>
              <a:r>
                <a:rPr lang="en-GB" sz="1200">
                  <a:solidFill>
                    <a:srgbClr val="008000"/>
                  </a:solidFill>
                  <a:latin typeface="Comic Sans MS" pitchFamily="66" charset="0"/>
                  <a:cs typeface="Times New Roman" pitchFamily="18" charset="0"/>
                </a:rPr>
                <a:t>à juste titre Conc.</a:t>
              </a:r>
              <a:r>
                <a:rPr lang="en-GB">
                  <a:solidFill>
                    <a:srgbClr val="008000"/>
                  </a:solidFill>
                  <a:latin typeface="Comic Sans MS" pitchFamily="66" charset="0"/>
                  <a:cs typeface="Times New Roman" pitchFamily="18" charset="0"/>
                </a:rPr>
                <a:t>= </a:t>
              </a:r>
              <a:r>
                <a:rPr lang="en-GB" sz="1200">
                  <a:solidFill>
                    <a:srgbClr val="008000"/>
                  </a:solidFill>
                  <a:latin typeface="Comic Sans MS" pitchFamily="66" charset="0"/>
                  <a:cs typeface="Times New Roman" pitchFamily="18" charset="0"/>
                </a:rPr>
                <a:t>0</a:t>
              </a:r>
              <a:endParaRPr lang="fr-FR" sz="120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33816" name="Rectangle 19"/>
            <p:cNvSpPr>
              <a:spLocks noChangeArrowheads="1"/>
            </p:cNvSpPr>
            <p:nvPr/>
          </p:nvSpPr>
          <p:spPr bwMode="auto">
            <a:xfrm>
              <a:off x="2677" y="3677"/>
              <a:ext cx="1396" cy="4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200">
                  <a:solidFill>
                    <a:srgbClr val="996600"/>
                  </a:solidFill>
                  <a:latin typeface="Comic Sans MS" pitchFamily="66" charset="0"/>
                  <a:cs typeface="Times New Roman" pitchFamily="18" charset="0"/>
                </a:rPr>
                <a:t>risque </a:t>
              </a:r>
              <a:r>
                <a:rPr lang="en-GB" sz="1200">
                  <a:solidFill>
                    <a:srgbClr val="996600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</a:t>
              </a:r>
            </a:p>
            <a:p>
              <a:pPr algn="ctr" eaLnBrk="0" hangingPunct="0"/>
              <a:r>
                <a:rPr lang="en-GB" sz="1200">
                  <a:solidFill>
                    <a:srgbClr val="996600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Proba. </a:t>
              </a:r>
              <a:r>
                <a:rPr lang="en-GB" sz="1200">
                  <a:solidFill>
                    <a:srgbClr val="996600"/>
                  </a:solidFill>
                  <a:latin typeface="Comic Sans MS" pitchFamily="66" charset="0"/>
                  <a:cs typeface="Times New Roman" pitchFamily="18" charset="0"/>
                </a:rPr>
                <a:t>de </a:t>
              </a:r>
              <a:r>
                <a:rPr lang="en-GB" sz="1200">
                  <a:solidFill>
                    <a:srgbClr val="996600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considérer</a:t>
              </a:r>
            </a:p>
            <a:p>
              <a:pPr algn="ctr" eaLnBrk="0" hangingPunct="0"/>
              <a:r>
                <a:rPr lang="en-GB" sz="1200">
                  <a:solidFill>
                    <a:srgbClr val="996600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Conc.=0 alors que Conc.&gt;0</a:t>
              </a:r>
              <a:r>
                <a:rPr lang="en-GB" sz="12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 </a:t>
              </a:r>
              <a:endParaRPr lang="fr-FR" sz="120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33817" name="Rectangle 20"/>
            <p:cNvSpPr>
              <a:spLocks noChangeArrowheads="1"/>
            </p:cNvSpPr>
            <p:nvPr/>
          </p:nvSpPr>
          <p:spPr bwMode="auto">
            <a:xfrm>
              <a:off x="4237" y="3706"/>
              <a:ext cx="1396" cy="4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200">
                  <a:solidFill>
                    <a:schemeClr val="accent2"/>
                  </a:solidFill>
                  <a:latin typeface="Comic Sans MS" pitchFamily="66" charset="0"/>
                  <a:cs typeface="Times New Roman" pitchFamily="18" charset="0"/>
                </a:rPr>
                <a:t>risque </a:t>
              </a:r>
              <a:r>
                <a:rPr lang="en-GB" sz="1200">
                  <a:solidFill>
                    <a:schemeClr val="accent2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</a:t>
              </a:r>
            </a:p>
            <a:p>
              <a:pPr algn="ctr" eaLnBrk="0" hangingPunct="0"/>
              <a:r>
                <a:rPr lang="en-GB" sz="1200">
                  <a:solidFill>
                    <a:schemeClr val="accent2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Proba. </a:t>
              </a:r>
              <a:r>
                <a:rPr lang="en-GB" sz="1200">
                  <a:solidFill>
                    <a:schemeClr val="accent2"/>
                  </a:solidFill>
                  <a:latin typeface="Comic Sans MS" pitchFamily="66" charset="0"/>
                  <a:cs typeface="Times New Roman" pitchFamily="18" charset="0"/>
                </a:rPr>
                <a:t>de </a:t>
              </a:r>
              <a:r>
                <a:rPr lang="en-GB" sz="1200">
                  <a:solidFill>
                    <a:schemeClr val="accent2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considérer</a:t>
              </a:r>
            </a:p>
            <a:p>
              <a:pPr algn="ctr" eaLnBrk="0" hangingPunct="0"/>
              <a:r>
                <a:rPr lang="en-GB" sz="1200">
                  <a:solidFill>
                    <a:schemeClr val="accent2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Conc.&gt;0 alors que Conc.=0</a:t>
              </a:r>
              <a:r>
                <a:rPr lang="en-GB" sz="12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 </a:t>
              </a:r>
              <a:endParaRPr lang="fr-FR" sz="12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3818" name="Line 21"/>
            <p:cNvSpPr>
              <a:spLocks noChangeShapeType="1"/>
            </p:cNvSpPr>
            <p:nvPr/>
          </p:nvSpPr>
          <p:spPr bwMode="auto">
            <a:xfrm>
              <a:off x="4214" y="2558"/>
              <a:ext cx="533" cy="1124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317500" y="349250"/>
            <a:ext cx="8397875" cy="158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3803" name="Rectangle 29"/>
          <p:cNvSpPr>
            <a:spLocks noChangeArrowheads="1"/>
          </p:cNvSpPr>
          <p:nvPr/>
        </p:nvSpPr>
        <p:spPr bwMode="auto">
          <a:xfrm>
            <a:off x="5083175" y="2735263"/>
            <a:ext cx="137953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tx1"/>
                </a:solidFill>
              </a:rPr>
              <a:t>lim.détection&lt;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7A7D7-C56C-4544-8031-68F778D67C94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190500" y="615950"/>
            <a:ext cx="5829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Lors</a:t>
            </a:r>
            <a:r>
              <a:rPr lang="en-GB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d’une</a:t>
            </a:r>
            <a:r>
              <a:rPr lang="en-GB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mesure</a:t>
            </a:r>
            <a:r>
              <a:rPr lang="en-GB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GB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2 </a:t>
            </a:r>
            <a:r>
              <a:rPr lang="en-GB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hypothèses</a:t>
            </a:r>
            <a:r>
              <a:rPr lang="en-GB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 se </a:t>
            </a:r>
            <a:r>
              <a:rPr lang="en-GB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présentent</a:t>
            </a:r>
            <a:r>
              <a:rPr lang="en-GB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:</a:t>
            </a:r>
          </a:p>
          <a:p>
            <a:endParaRPr lang="en-GB" sz="1200" b="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Hyp.0 : le signal </a:t>
            </a:r>
            <a:r>
              <a:rPr lang="en-GB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à la </a:t>
            </a:r>
            <a:r>
              <a:rPr lang="en-GB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densité</a:t>
            </a:r>
            <a:r>
              <a:rPr lang="en-GB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 </a:t>
            </a:r>
            <a:r>
              <a:rPr lang="en-GB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probabilité</a:t>
            </a:r>
            <a:r>
              <a:rPr lang="en-GB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p</a:t>
            </a:r>
            <a:r>
              <a:rPr lang="en-GB" b="0" baseline="-30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0 </a:t>
            </a:r>
            <a:r>
              <a:rPr lang="en-GB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C=0</a:t>
            </a:r>
          </a:p>
          <a:p>
            <a:pPr eaLnBrk="0" hangingPunct="0"/>
            <a:endParaRPr lang="en-GB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Hyp.1 : le signal </a:t>
            </a:r>
            <a:r>
              <a:rPr lang="en-GB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à la </a:t>
            </a:r>
            <a:r>
              <a:rPr lang="en-GB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densité</a:t>
            </a:r>
            <a:r>
              <a:rPr lang="en-GB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 </a:t>
            </a:r>
            <a:r>
              <a:rPr lang="en-GB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probabilité</a:t>
            </a:r>
            <a:r>
              <a:rPr lang="en-GB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p</a:t>
            </a:r>
            <a:r>
              <a:rPr lang="en-GB" b="0" baseline="-30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GB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C&gt;0</a:t>
            </a:r>
            <a:endParaRPr lang="en-GB" b="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0" y="2424113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Le signal </a:t>
            </a:r>
            <a:r>
              <a:rPr lang="en-GB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GB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à la </a:t>
            </a:r>
            <a:r>
              <a:rPr lang="en-GB" b="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région</a:t>
            </a:r>
            <a:r>
              <a:rPr lang="en-GB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R1 </a:t>
            </a:r>
          </a:p>
          <a:p>
            <a:endParaRPr lang="en-GB" sz="1200" b="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Probabilité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choisir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l’hypothèse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C&gt;0</a:t>
            </a:r>
            <a:r>
              <a:rPr lang="en-GB" sz="13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/ C=0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est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vraie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 (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Risque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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):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	</a:t>
            </a:r>
            <a:endParaRPr lang="en-GB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GB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 </a:t>
            </a:r>
            <a:endParaRPr lang="en-GB" sz="1200" u="sng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Probabilité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choisir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l’hypothèse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C&gt;0 / C&gt;0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est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vraie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 :		</a:t>
            </a:r>
            <a:endParaRPr lang="en-GB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endParaRPr lang="en-GB" dirty="0">
              <a:solidFill>
                <a:srgbClr val="008000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6669088" y="2692400"/>
          <a:ext cx="17065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r:id="rId4" imgW="1129810" imgH="330057" progId="Equation.3">
                  <p:embed/>
                </p:oleObj>
              </mc:Choice>
              <mc:Fallback>
                <p:oleObj r:id="rId4" imgW="1129810" imgH="33005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2692400"/>
                        <a:ext cx="1706562" cy="50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614988" y="3305175"/>
          <a:ext cx="17827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r:id="rId6" imgW="1104900" imgH="330200" progId="Equation.3">
                  <p:embed/>
                </p:oleObj>
              </mc:Choice>
              <mc:Fallback>
                <p:oleObj r:id="rId6" imgW="1104900" imgH="330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3305175"/>
                        <a:ext cx="1782762" cy="495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0" y="4051300"/>
            <a:ext cx="7170738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Le signal </a:t>
            </a:r>
            <a:r>
              <a:rPr lang="en-GB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GB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à la </a:t>
            </a:r>
            <a:r>
              <a:rPr lang="en-GB" b="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région</a:t>
            </a:r>
            <a:r>
              <a:rPr lang="en-GB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R0</a:t>
            </a:r>
          </a:p>
          <a:p>
            <a:endParaRPr lang="en-GB" sz="1200" b="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Probabilité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choisir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l’hypothèse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C=0 / C&gt;0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est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vraie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 (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Risque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b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):	</a:t>
            </a:r>
            <a:endParaRPr lang="en-GB" sz="1200" b="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GB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 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Probabilité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choisir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l’hypothèse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C=0 / C=0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est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vraie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 : 		</a:t>
            </a:r>
            <a:endParaRPr lang="en-GB" sz="1200" b="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endParaRPr lang="en-GB" b="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5364" name="Object 12"/>
          <p:cNvGraphicFramePr>
            <a:graphicFrameLocks noChangeAspect="1"/>
          </p:cNvGraphicFramePr>
          <p:nvPr/>
        </p:nvGraphicFramePr>
        <p:xfrm>
          <a:off x="6599238" y="4357688"/>
          <a:ext cx="17224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r:id="rId8" imgW="1143000" imgH="330200" progId="Equation.3">
                  <p:embed/>
                </p:oleObj>
              </mc:Choice>
              <mc:Fallback>
                <p:oleObj r:id="rId8" imgW="1143000" imgH="330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38" y="4357688"/>
                        <a:ext cx="1722437" cy="503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11"/>
          <p:cNvGraphicFramePr>
            <a:graphicFrameLocks noChangeAspect="1"/>
          </p:cNvGraphicFramePr>
          <p:nvPr/>
        </p:nvGraphicFramePr>
        <p:xfrm>
          <a:off x="5614988" y="4938713"/>
          <a:ext cx="17605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r:id="rId10" imgW="1168400" imgH="330200" progId="Equation.3">
                  <p:embed/>
                </p:oleObj>
              </mc:Choice>
              <mc:Fallback>
                <p:oleObj r:id="rId10" imgW="1168400" imgH="330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4938713"/>
                        <a:ext cx="1760537" cy="503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3086100" y="3954463"/>
            <a:ext cx="2020888" cy="3365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fr-FR" b="0" baseline="-30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00</a:t>
            </a:r>
            <a:r>
              <a:rPr lang="fr-FR" b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+P</a:t>
            </a:r>
            <a:r>
              <a:rPr lang="fr-FR" b="0" baseline="-30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10</a:t>
            </a:r>
            <a:r>
              <a:rPr lang="fr-FR" b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=1 	  P</a:t>
            </a:r>
            <a:r>
              <a:rPr lang="fr-FR" b="0" baseline="-30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01</a:t>
            </a:r>
            <a:r>
              <a:rPr lang="fr-FR" b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+P</a:t>
            </a:r>
            <a:r>
              <a:rPr lang="fr-FR" b="0" baseline="-30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11</a:t>
            </a:r>
            <a:r>
              <a:rPr lang="fr-FR" b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=1</a:t>
            </a:r>
            <a:r>
              <a:rPr lang="en-GB" sz="600" b="0">
                <a:solidFill>
                  <a:schemeClr val="tx1"/>
                </a:solidFill>
              </a:rPr>
              <a:t> </a:t>
            </a:r>
            <a:endParaRPr lang="en-GB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71" name="Rectangle 16"/>
          <p:cNvSpPr>
            <a:spLocks noChangeArrowheads="1"/>
          </p:cNvSpPr>
          <p:nvPr/>
        </p:nvSpPr>
        <p:spPr bwMode="auto">
          <a:xfrm>
            <a:off x="92075" y="5719763"/>
            <a:ext cx="87788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Dans</a:t>
            </a:r>
            <a:r>
              <a:rPr lang="en-GB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la </a:t>
            </a:r>
            <a:r>
              <a:rPr lang="en-GB" sz="14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procédure</a:t>
            </a:r>
            <a:r>
              <a:rPr lang="en-GB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 </a:t>
            </a:r>
            <a:r>
              <a:rPr lang="en-GB" sz="14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détermination</a:t>
            </a:r>
            <a:r>
              <a:rPr lang="en-GB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 la </a:t>
            </a:r>
            <a:r>
              <a:rPr lang="en-GB" sz="14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limite</a:t>
            </a:r>
            <a:r>
              <a:rPr lang="en-GB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d’identification</a:t>
            </a:r>
            <a:r>
              <a:rPr lang="en-GB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GB" sz="14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il</a:t>
            </a:r>
            <a:r>
              <a:rPr lang="en-GB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faut</a:t>
            </a:r>
            <a:r>
              <a:rPr lang="en-GB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considérer</a:t>
            </a:r>
            <a:r>
              <a:rPr lang="en-GB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une</a:t>
            </a:r>
            <a:r>
              <a:rPr lang="en-GB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probabilité</a:t>
            </a:r>
            <a:r>
              <a:rPr lang="en-GB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dans</a:t>
            </a:r>
            <a:r>
              <a:rPr lang="en-GB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chaque</a:t>
            </a:r>
            <a:r>
              <a:rPr lang="en-GB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région</a:t>
            </a:r>
            <a:r>
              <a:rPr lang="en-GB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 : par </a:t>
            </a:r>
            <a:r>
              <a:rPr lang="en-GB" sz="14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exemple</a:t>
            </a:r>
            <a:r>
              <a:rPr lang="en-GB" sz="14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 : </a:t>
            </a:r>
            <a:r>
              <a:rPr lang="en-GB" sz="140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risque</a:t>
            </a:r>
            <a:r>
              <a:rPr lang="en-GB" sz="14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4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GB" sz="14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4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et </a:t>
            </a:r>
            <a:r>
              <a:rPr lang="en-GB" sz="140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risque</a:t>
            </a:r>
            <a:r>
              <a:rPr lang="en-GB" sz="14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400" u="sng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b</a:t>
            </a:r>
          </a:p>
          <a:p>
            <a:pPr algn="ctr"/>
            <a:endParaRPr lang="en-GB" sz="1400" dirty="0"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algn="ctr" eaLnBrk="0" hangingPunct="0"/>
            <a:r>
              <a:rPr lang="en-GB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GB" baseline="-25000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critique</a:t>
            </a:r>
            <a:r>
              <a:rPr lang="en-GB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définit</a:t>
            </a:r>
            <a:r>
              <a:rPr lang="en-GB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la </a:t>
            </a:r>
            <a:r>
              <a:rPr lang="en-GB" u="sng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limite</a:t>
            </a:r>
            <a:r>
              <a:rPr lang="en-GB" u="sng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u="sng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d’identification</a:t>
            </a:r>
            <a:r>
              <a:rPr lang="en-GB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au </a:t>
            </a:r>
            <a:r>
              <a:rPr lang="en-GB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seuil</a:t>
            </a:r>
            <a:r>
              <a:rPr lang="en-GB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de </a:t>
            </a:r>
            <a:r>
              <a:rPr lang="en-GB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confiance</a:t>
            </a:r>
            <a:r>
              <a:rPr lang="en-GB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choisi</a:t>
            </a:r>
            <a:endParaRPr lang="en-GB" u="sng" dirty="0">
              <a:solidFill>
                <a:schemeClr val="accent6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72" name="Rectangle 17"/>
          <p:cNvSpPr>
            <a:spLocks noChangeArrowheads="1"/>
          </p:cNvSpPr>
          <p:nvPr/>
        </p:nvSpPr>
        <p:spPr bwMode="auto">
          <a:xfrm>
            <a:off x="1665288" y="0"/>
            <a:ext cx="3138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LIMITE D’IDENTIFICATION</a:t>
            </a:r>
            <a:endParaRPr lang="fr-FR" dirty="0">
              <a:solidFill>
                <a:schemeClr val="accent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373" name="Line 18"/>
          <p:cNvSpPr>
            <a:spLocks noChangeShapeType="1"/>
          </p:cNvSpPr>
          <p:nvPr/>
        </p:nvSpPr>
        <p:spPr bwMode="auto">
          <a:xfrm flipV="1">
            <a:off x="603250" y="349250"/>
            <a:ext cx="5219700" cy="158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pSp>
        <p:nvGrpSpPr>
          <p:cNvPr id="15374" name="Group 20"/>
          <p:cNvGrpSpPr>
            <a:grpSpLocks/>
          </p:cNvGrpSpPr>
          <p:nvPr/>
        </p:nvGrpSpPr>
        <p:grpSpPr bwMode="auto">
          <a:xfrm>
            <a:off x="6137275" y="157163"/>
            <a:ext cx="2586038" cy="2465387"/>
            <a:chOff x="3866" y="99"/>
            <a:chExt cx="1629" cy="1553"/>
          </a:xfrm>
        </p:grpSpPr>
        <p:pic>
          <p:nvPicPr>
            <p:cNvPr id="15375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88" y="99"/>
              <a:ext cx="1572" cy="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Text Box 8"/>
            <p:cNvSpPr txBox="1">
              <a:spLocks noChangeArrowheads="1"/>
            </p:cNvSpPr>
            <p:nvPr/>
          </p:nvSpPr>
          <p:spPr bwMode="auto">
            <a:xfrm>
              <a:off x="3866" y="932"/>
              <a:ext cx="39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p</a:t>
              </a:r>
              <a:r>
                <a:rPr lang="fr-FR" sz="1200" baseline="-25000">
                  <a:solidFill>
                    <a:schemeClr val="tx1"/>
                  </a:solidFill>
                </a:rPr>
                <a:t>0</a:t>
              </a:r>
              <a:r>
                <a:rPr lang="fr-FR" sz="1200">
                  <a:solidFill>
                    <a:schemeClr val="tx1"/>
                  </a:solidFill>
                </a:rPr>
                <a:t>(int)</a:t>
              </a:r>
            </a:p>
          </p:txBody>
        </p:sp>
        <p:sp>
          <p:nvSpPr>
            <p:cNvPr id="15377" name="Line 9"/>
            <p:cNvSpPr>
              <a:spLocks noChangeShapeType="1"/>
            </p:cNvSpPr>
            <p:nvPr/>
          </p:nvSpPr>
          <p:spPr bwMode="auto">
            <a:xfrm>
              <a:off x="4046" y="1109"/>
              <a:ext cx="96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5378" name="Line 10"/>
            <p:cNvSpPr>
              <a:spLocks noChangeShapeType="1"/>
            </p:cNvSpPr>
            <p:nvPr/>
          </p:nvSpPr>
          <p:spPr bwMode="auto">
            <a:xfrm flipH="1">
              <a:off x="4867" y="1157"/>
              <a:ext cx="279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5102" y="992"/>
              <a:ext cx="39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p</a:t>
              </a:r>
              <a:r>
                <a:rPr lang="fr-FR" sz="1200" baseline="-25000">
                  <a:solidFill>
                    <a:schemeClr val="tx1"/>
                  </a:solidFill>
                </a:rPr>
                <a:t>y</a:t>
              </a:r>
              <a:r>
                <a:rPr lang="fr-FR" sz="1200">
                  <a:solidFill>
                    <a:schemeClr val="tx1"/>
                  </a:solidFill>
                </a:rPr>
                <a:t>(int)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366B3-355F-4CD5-A74C-A0A2FC6CFF2C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22531" name="Text Box 1026"/>
          <p:cNvSpPr txBox="1">
            <a:spLocks noChangeArrowheads="1"/>
          </p:cNvSpPr>
          <p:nvPr/>
        </p:nvSpPr>
        <p:spPr bwMode="auto">
          <a:xfrm>
            <a:off x="371475" y="103188"/>
            <a:ext cx="8424863" cy="4610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dirty="0">
                <a:solidFill>
                  <a:schemeClr val="tx1"/>
                </a:solidFill>
                <a:latin typeface="Comic Sans MS" pitchFamily="66" charset="0"/>
              </a:rPr>
              <a:t>En microanalyse X..</a:t>
            </a:r>
          </a:p>
          <a:p>
            <a:endParaRPr lang="fr-FR" sz="36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« Comment vérifier la qualité des analyses ? »</a:t>
            </a:r>
          </a:p>
          <a:p>
            <a:endParaRPr lang="fr-FR" sz="2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« Quel est le temps de comptage nécessaire pour la mesure? » </a:t>
            </a:r>
          </a:p>
          <a:p>
            <a:endParaRPr lang="fr-FR" sz="2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« Quelle est la précision de la mesure ? »</a:t>
            </a:r>
          </a:p>
          <a:p>
            <a:endParaRPr lang="fr-FR" sz="2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« Quelle est la plus faible teneur massique qui peut être mesurée ? »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endParaRPr lang="fr-FR" sz="24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532" name="Rectangle 1027"/>
          <p:cNvSpPr>
            <a:spLocks noChangeArrowheads="1"/>
          </p:cNvSpPr>
          <p:nvPr/>
        </p:nvSpPr>
        <p:spPr bwMode="auto">
          <a:xfrm>
            <a:off x="311150" y="4905375"/>
            <a:ext cx="8558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dirty="0">
                <a:solidFill>
                  <a:schemeClr val="tx1"/>
                </a:solidFill>
                <a:latin typeface="Comic Sans MS" pitchFamily="66" charset="0"/>
              </a:rPr>
              <a:t>Réponse..</a:t>
            </a:r>
          </a:p>
          <a:p>
            <a:endParaRPr lang="fr-FR" sz="36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traitement statistique des données</a:t>
            </a: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latin typeface="Comic Sans MS" pitchFamily="66" charset="0"/>
              </a:rPr>
              <a:t>microanalyse</a:t>
            </a: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 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95513-6B57-4F4A-8847-57191382C1F4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144463" y="196850"/>
            <a:ext cx="89995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LIMITE D’IDENTIFICATION-SEUIL DE DETECTION (</a:t>
            </a:r>
            <a:r>
              <a:rPr lang="en-GB" sz="2000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risques</a:t>
            </a:r>
            <a:r>
              <a:rPr lang="en-GB" sz="20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0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 et )</a:t>
            </a:r>
            <a:endParaRPr lang="en-GB" sz="2000" dirty="0">
              <a:solidFill>
                <a:schemeClr val="accent6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r>
              <a:rPr lang="en-GB" dirty="0" err="1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Ancey</a:t>
            </a:r>
            <a:r>
              <a:rPr lang="en-GB" dirty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 et </a:t>
            </a:r>
            <a:r>
              <a:rPr lang="en-GB" dirty="0" err="1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Tixier</a:t>
            </a:r>
            <a:r>
              <a:rPr lang="en-GB" dirty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 (1978)</a:t>
            </a:r>
            <a:endParaRPr lang="en-GB" sz="1200" dirty="0">
              <a:solidFill>
                <a:srgbClr val="CC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r>
              <a:rPr lang="en-GB" dirty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en-GB" sz="1200" dirty="0">
              <a:solidFill>
                <a:srgbClr val="CC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fr-FR" dirty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A partir du test de Chi-deux sur l’estimateur de la </a:t>
            </a:r>
            <a:r>
              <a:rPr lang="fr-FR" dirty="0" err="1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Conc</a:t>
            </a:r>
            <a:r>
              <a:rPr lang="fr-FR" dirty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. apparente:</a:t>
            </a:r>
            <a:r>
              <a:rPr lang="en-GB" sz="600" dirty="0">
                <a:solidFill>
                  <a:srgbClr val="CC0000"/>
                </a:solidFill>
              </a:rPr>
              <a:t> </a:t>
            </a:r>
            <a:endParaRPr lang="en-GB" sz="2400" b="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6391" name="Line 3"/>
          <p:cNvSpPr>
            <a:spLocks noChangeShapeType="1"/>
          </p:cNvSpPr>
          <p:nvPr/>
        </p:nvSpPr>
        <p:spPr bwMode="auto">
          <a:xfrm flipV="1">
            <a:off x="317500" y="611188"/>
            <a:ext cx="8397875" cy="158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2130425" y="308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893888" y="2222500"/>
          <a:ext cx="47640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4" imgW="3504960" imgH="507960" progId="Equation.3">
                  <p:embed/>
                </p:oleObj>
              </mc:Choice>
              <mc:Fallback>
                <p:oleObj name="Equation" r:id="rId4" imgW="350496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2222500"/>
                        <a:ext cx="4764087" cy="693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2179638" y="3052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1776413" y="4241800"/>
          <a:ext cx="47847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r:id="rId6" imgW="3009900" imgH="482600" progId="Equation.3">
                  <p:embed/>
                </p:oleObj>
              </mc:Choice>
              <mc:Fallback>
                <p:oleObj r:id="rId6" imgW="30099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4241800"/>
                        <a:ext cx="4784725" cy="754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04800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aphicFrame>
        <p:nvGraphicFramePr>
          <p:cNvPr id="16388" name="Object 9"/>
          <p:cNvGraphicFramePr>
            <a:graphicFrameLocks noChangeAspect="1"/>
          </p:cNvGraphicFramePr>
          <p:nvPr/>
        </p:nvGraphicFramePr>
        <p:xfrm>
          <a:off x="5484813" y="5389563"/>
          <a:ext cx="30480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r:id="rId8" imgW="2171700" imgH="431800" progId="Equation.3">
                  <p:embed/>
                </p:oleObj>
              </mc:Choice>
              <mc:Fallback>
                <p:oleObj r:id="rId8" imgW="21717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5389563"/>
                        <a:ext cx="3048000" cy="601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3687763" y="3281363"/>
            <a:ext cx="4833937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>
                <a:solidFill>
                  <a:schemeClr val="tx1"/>
                </a:solidFill>
              </a:rPr>
              <a:t>Probabilité 95% : pour </a:t>
            </a:r>
            <a:r>
              <a:rPr lang="fr-FR" i="1">
                <a:solidFill>
                  <a:schemeClr val="tx1"/>
                </a:solidFill>
                <a:sym typeface="Symbol" pitchFamily="18" charset="2"/>
              </a:rPr>
              <a:t> </a:t>
            </a:r>
            <a:r>
              <a:rPr lang="fr-FR" i="1">
                <a:solidFill>
                  <a:schemeClr val="tx1"/>
                </a:solidFill>
              </a:rPr>
              <a:t>= </a:t>
            </a:r>
            <a:r>
              <a:rPr lang="fr-FR" i="1">
                <a:solidFill>
                  <a:schemeClr val="tx1"/>
                </a:solidFill>
                <a:sym typeface="Symbol" pitchFamily="18" charset="2"/>
              </a:rPr>
              <a:t> </a:t>
            </a:r>
            <a:r>
              <a:rPr lang="fr-FR" i="1">
                <a:solidFill>
                  <a:schemeClr val="tx1"/>
                </a:solidFill>
              </a:rPr>
              <a:t>= 0.05, </a:t>
            </a:r>
            <a:r>
              <a:rPr lang="fr-FR" i="1">
                <a:solidFill>
                  <a:schemeClr val="tx1"/>
                </a:solidFill>
                <a:sym typeface="Symbol" pitchFamily="18" charset="2"/>
              </a:rPr>
              <a:t></a:t>
            </a:r>
            <a:r>
              <a:rPr lang="fr-FR" i="1">
                <a:solidFill>
                  <a:schemeClr val="tx1"/>
                </a:solidFill>
              </a:rPr>
              <a:t>(</a:t>
            </a:r>
            <a:r>
              <a:rPr lang="fr-FR" i="1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fr-FR" i="1">
                <a:solidFill>
                  <a:schemeClr val="tx1"/>
                </a:solidFill>
              </a:rPr>
              <a:t>, </a:t>
            </a:r>
            <a:r>
              <a:rPr lang="fr-FR" i="1">
                <a:solidFill>
                  <a:schemeClr val="tx1"/>
                </a:solidFill>
                <a:sym typeface="Symbol" pitchFamily="18" charset="2"/>
              </a:rPr>
              <a:t></a:t>
            </a:r>
            <a:r>
              <a:rPr lang="fr-FR" i="1">
                <a:solidFill>
                  <a:schemeClr val="tx1"/>
                </a:solidFill>
              </a:rPr>
              <a:t>)=13</a:t>
            </a:r>
          </a:p>
          <a:p>
            <a:r>
              <a:rPr lang="fr-FR" i="1">
                <a:solidFill>
                  <a:schemeClr val="tx1"/>
                </a:solidFill>
              </a:rPr>
              <a:t>Probabilité 99% : pour </a:t>
            </a:r>
            <a:r>
              <a:rPr lang="fr-FR" i="1">
                <a:solidFill>
                  <a:schemeClr val="tx1"/>
                </a:solidFill>
                <a:sym typeface="Symbol" pitchFamily="18" charset="2"/>
              </a:rPr>
              <a:t> </a:t>
            </a:r>
            <a:r>
              <a:rPr lang="fr-FR" i="1">
                <a:solidFill>
                  <a:schemeClr val="tx1"/>
                </a:solidFill>
              </a:rPr>
              <a:t>= </a:t>
            </a:r>
            <a:r>
              <a:rPr lang="fr-FR" i="1">
                <a:solidFill>
                  <a:schemeClr val="tx1"/>
                </a:solidFill>
                <a:sym typeface="Symbol" pitchFamily="18" charset="2"/>
              </a:rPr>
              <a:t> </a:t>
            </a:r>
            <a:r>
              <a:rPr lang="fr-FR" i="1">
                <a:solidFill>
                  <a:schemeClr val="tx1"/>
                </a:solidFill>
              </a:rPr>
              <a:t>= 0.01, </a:t>
            </a:r>
            <a:r>
              <a:rPr lang="fr-FR" i="1">
                <a:solidFill>
                  <a:schemeClr val="tx1"/>
                </a:solidFill>
                <a:sym typeface="Symbol" pitchFamily="18" charset="2"/>
              </a:rPr>
              <a:t></a:t>
            </a:r>
            <a:r>
              <a:rPr lang="fr-FR" i="1">
                <a:solidFill>
                  <a:schemeClr val="tx1"/>
                </a:solidFill>
              </a:rPr>
              <a:t>(</a:t>
            </a:r>
            <a:r>
              <a:rPr lang="fr-FR" i="1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fr-FR" i="1">
                <a:solidFill>
                  <a:schemeClr val="tx1"/>
                </a:solidFill>
              </a:rPr>
              <a:t>, </a:t>
            </a:r>
            <a:r>
              <a:rPr lang="fr-FR" i="1">
                <a:solidFill>
                  <a:schemeClr val="tx1"/>
                </a:solidFill>
                <a:sym typeface="Symbol" pitchFamily="18" charset="2"/>
              </a:rPr>
              <a:t></a:t>
            </a:r>
            <a:r>
              <a:rPr lang="fr-FR" i="1">
                <a:solidFill>
                  <a:schemeClr val="tx1"/>
                </a:solidFill>
              </a:rPr>
              <a:t>)=24.03</a:t>
            </a:r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334963" y="5707063"/>
            <a:ext cx="25114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>
                <a:solidFill>
                  <a:schemeClr val="tx1"/>
                </a:solidFill>
              </a:rPr>
              <a:t>t </a:t>
            </a:r>
            <a:r>
              <a:rPr lang="fr-FR" i="1" baseline="-25000">
                <a:solidFill>
                  <a:schemeClr val="tx1"/>
                </a:solidFill>
              </a:rPr>
              <a:t>comptage pic</a:t>
            </a:r>
            <a:r>
              <a:rPr lang="fr-FR" i="1">
                <a:solidFill>
                  <a:schemeClr val="tx1"/>
                </a:solidFill>
              </a:rPr>
              <a:t> = t </a:t>
            </a:r>
            <a:r>
              <a:rPr lang="fr-FR" i="1" baseline="-25000">
                <a:solidFill>
                  <a:schemeClr val="tx1"/>
                </a:solidFill>
              </a:rPr>
              <a:t>comptage FC</a:t>
            </a:r>
            <a:r>
              <a:rPr lang="fr-FR"/>
              <a:t> </a:t>
            </a:r>
          </a:p>
        </p:txBody>
      </p:sp>
      <p:sp>
        <p:nvSpPr>
          <p:cNvPr id="16397" name="Line 16"/>
          <p:cNvSpPr>
            <a:spLocks noChangeShapeType="1"/>
          </p:cNvSpPr>
          <p:nvPr/>
        </p:nvSpPr>
        <p:spPr bwMode="auto">
          <a:xfrm flipH="1">
            <a:off x="1630363" y="4724400"/>
            <a:ext cx="1173162" cy="5715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6398" name="Rectangle 17"/>
          <p:cNvSpPr>
            <a:spLocks noChangeArrowheads="1"/>
          </p:cNvSpPr>
          <p:nvPr/>
        </p:nvSpPr>
        <p:spPr bwMode="auto">
          <a:xfrm>
            <a:off x="7235825" y="2646363"/>
            <a:ext cx="1851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chemeClr val="tx1"/>
                </a:solidFill>
              </a:rPr>
              <a:t>risque </a:t>
            </a:r>
            <a:r>
              <a:rPr lang="fr-FR" i="1" dirty="0">
                <a:solidFill>
                  <a:schemeClr val="tx1"/>
                </a:solidFill>
                <a:sym typeface="Symbol" pitchFamily="18" charset="2"/>
              </a:rPr>
              <a:t> </a:t>
            </a:r>
            <a:r>
              <a:rPr lang="fr-FR" i="1" dirty="0">
                <a:solidFill>
                  <a:schemeClr val="tx1"/>
                </a:solidFill>
              </a:rPr>
              <a:t>= </a:t>
            </a:r>
            <a:r>
              <a:rPr lang="fr-FR" i="1" dirty="0">
                <a:solidFill>
                  <a:schemeClr val="tx1"/>
                </a:solidFill>
                <a:sym typeface="Symbol" pitchFamily="18" charset="2"/>
              </a:rPr>
              <a:t> </a:t>
            </a:r>
            <a:r>
              <a:rPr lang="fr-FR" i="1" dirty="0">
                <a:solidFill>
                  <a:schemeClr val="tx1"/>
                </a:solidFill>
              </a:rPr>
              <a:t>= 5%</a:t>
            </a:r>
          </a:p>
        </p:txBody>
      </p:sp>
      <p:sp>
        <p:nvSpPr>
          <p:cNvPr id="16399" name="Line 18"/>
          <p:cNvSpPr>
            <a:spLocks noChangeShapeType="1"/>
          </p:cNvSpPr>
          <p:nvPr/>
        </p:nvSpPr>
        <p:spPr bwMode="auto">
          <a:xfrm flipV="1">
            <a:off x="5059363" y="2965450"/>
            <a:ext cx="2987675" cy="31273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6400" name="Text Box 19"/>
          <p:cNvSpPr txBox="1">
            <a:spLocks noChangeArrowheads="1"/>
          </p:cNvSpPr>
          <p:nvPr/>
        </p:nvSpPr>
        <p:spPr bwMode="auto">
          <a:xfrm>
            <a:off x="2940050" y="1619250"/>
            <a:ext cx="536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prise en compte des risques </a:t>
            </a:r>
            <a:r>
              <a:rPr lang="fr-FR" dirty="0">
                <a:solidFill>
                  <a:schemeClr val="tx1"/>
                </a:solidFill>
                <a:sym typeface="Symbol" pitchFamily="18" charset="2"/>
              </a:rPr>
              <a:t> </a:t>
            </a:r>
            <a:r>
              <a:rPr lang="fr-FR" dirty="0">
                <a:solidFill>
                  <a:schemeClr val="tx1"/>
                </a:solidFill>
              </a:rPr>
              <a:t>et </a:t>
            </a:r>
            <a:r>
              <a:rPr lang="fr-FR" dirty="0">
                <a:solidFill>
                  <a:schemeClr val="tx1"/>
                </a:solidFill>
                <a:sym typeface="Symbol" pitchFamily="18" charset="2"/>
              </a:rPr>
              <a:t></a:t>
            </a:r>
            <a:r>
              <a:rPr lang="fr-FR" i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dans la fonction </a:t>
            </a:r>
            <a:r>
              <a:rPr lang="fr-FR" dirty="0">
                <a:solidFill>
                  <a:schemeClr val="tx1"/>
                </a:solidFill>
                <a:sym typeface="Symbol" pitchFamily="18" charset="2"/>
              </a:rPr>
              <a:t>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401" name="Text Box 20"/>
          <p:cNvSpPr txBox="1">
            <a:spLocks noChangeArrowheads="1"/>
          </p:cNvSpPr>
          <p:nvPr/>
        </p:nvSpPr>
        <p:spPr bwMode="auto">
          <a:xfrm>
            <a:off x="365125" y="5334000"/>
            <a:ext cx="248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Pour de faibles teneurs,</a:t>
            </a:r>
          </a:p>
        </p:txBody>
      </p:sp>
      <p:sp>
        <p:nvSpPr>
          <p:cNvPr id="16402" name="Text Box 21"/>
          <p:cNvSpPr txBox="1">
            <a:spLocks noChangeArrowheads="1"/>
          </p:cNvSpPr>
          <p:nvPr/>
        </p:nvSpPr>
        <p:spPr bwMode="auto">
          <a:xfrm>
            <a:off x="655638" y="6049963"/>
            <a:ext cx="1900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car </a:t>
            </a:r>
            <a:r>
              <a:rPr lang="fr-FR" dirty="0" err="1">
                <a:solidFill>
                  <a:schemeClr val="tx1"/>
                </a:solidFill>
              </a:rPr>
              <a:t>I</a:t>
            </a:r>
            <a:r>
              <a:rPr lang="fr-FR" baseline="-25000" dirty="0" err="1">
                <a:solidFill>
                  <a:schemeClr val="tx1"/>
                </a:solidFill>
              </a:rPr>
              <a:t>e</a:t>
            </a:r>
            <a:r>
              <a:rPr lang="fr-FR" dirty="0">
                <a:solidFill>
                  <a:schemeClr val="tx1"/>
                </a:solidFill>
              </a:rPr>
              <a:t> voisin de B</a:t>
            </a:r>
            <a:r>
              <a:rPr lang="fr-FR" baseline="-25000" dirty="0">
                <a:solidFill>
                  <a:schemeClr val="tx1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4C83A-F1EB-4C86-85C6-6F408E73F298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flipH="1">
            <a:off x="5426075" y="1012825"/>
            <a:ext cx="6350" cy="584517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839788" y="0"/>
            <a:ext cx="7196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Exemple : Calcul du seuil de détection à 95% de Al dans Cu (</a:t>
            </a:r>
            <a:r>
              <a:rPr lang="fr-FR" dirty="0" err="1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Ancey</a:t>
            </a:r>
            <a:r>
              <a:rPr lang="fr-FR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349250" y="1203325"/>
            <a:ext cx="841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Conditions d’acquisition et taux de comptage relatifs à l’analyse de Al</a:t>
            </a:r>
            <a:r>
              <a:rPr lang="fr-FR" dirty="0">
                <a:solidFill>
                  <a:schemeClr val="tx1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dans </a:t>
            </a:r>
            <a:r>
              <a:rPr lang="fr-FR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Al</a:t>
            </a:r>
            <a:r>
              <a:rPr lang="fr-FR" baseline="-250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2</a:t>
            </a:r>
            <a:r>
              <a:rPr lang="fr-FR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Cu :</a:t>
            </a:r>
          </a:p>
        </p:txBody>
      </p:sp>
      <p:sp>
        <p:nvSpPr>
          <p:cNvPr id="17415" name="Text Box 22"/>
          <p:cNvSpPr txBox="1">
            <a:spLocks noChangeArrowheads="1"/>
          </p:cNvSpPr>
          <p:nvPr/>
        </p:nvSpPr>
        <p:spPr bwMode="auto">
          <a:xfrm>
            <a:off x="527050" y="404813"/>
            <a:ext cx="84286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</a:rPr>
              <a:t>Il n’est pas nécessaire de disposer d’échantillons  à teneur en Al faible et </a:t>
            </a:r>
            <a:r>
              <a:rPr lang="fr-FR" sz="1400" dirty="0" smtClean="0">
                <a:solidFill>
                  <a:srgbClr val="C00000"/>
                </a:solidFill>
              </a:rPr>
              <a:t>connue.</a:t>
            </a:r>
            <a:endParaRPr lang="fr-FR" sz="1400" dirty="0">
              <a:solidFill>
                <a:srgbClr val="C00000"/>
              </a:solidFill>
            </a:endParaRPr>
          </a:p>
          <a:p>
            <a:r>
              <a:rPr lang="fr-FR" sz="1400" dirty="0">
                <a:solidFill>
                  <a:srgbClr val="C00000"/>
                </a:solidFill>
              </a:rPr>
              <a:t>Il suffit de mesurer B</a:t>
            </a:r>
            <a:r>
              <a:rPr lang="fr-FR" sz="1400" baseline="-25000" dirty="0">
                <a:solidFill>
                  <a:srgbClr val="C00000"/>
                </a:solidFill>
              </a:rPr>
              <a:t>e</a:t>
            </a:r>
            <a:r>
              <a:rPr lang="fr-FR" sz="1400" dirty="0">
                <a:solidFill>
                  <a:srgbClr val="C00000"/>
                </a:solidFill>
              </a:rPr>
              <a:t> (Int. </a:t>
            </a:r>
            <a:r>
              <a:rPr lang="fr-FR" sz="1400" dirty="0" err="1">
                <a:solidFill>
                  <a:srgbClr val="C00000"/>
                </a:solidFill>
              </a:rPr>
              <a:t>FC</a:t>
            </a:r>
            <a:r>
              <a:rPr lang="fr-FR" sz="1400" baseline="-25000" dirty="0" err="1">
                <a:solidFill>
                  <a:srgbClr val="C00000"/>
                </a:solidFill>
              </a:rPr>
              <a:t>éch</a:t>
            </a:r>
            <a:r>
              <a:rPr lang="fr-FR" sz="1400" dirty="0">
                <a:solidFill>
                  <a:srgbClr val="C00000"/>
                </a:solidFill>
              </a:rPr>
              <a:t>) dans des conditions convenables (</a:t>
            </a:r>
            <a:r>
              <a:rPr lang="fr-FR" sz="1400" dirty="0" err="1">
                <a:solidFill>
                  <a:srgbClr val="C00000"/>
                </a:solidFill>
              </a:rPr>
              <a:t>éch</a:t>
            </a:r>
            <a:r>
              <a:rPr lang="fr-FR" sz="1400" dirty="0">
                <a:solidFill>
                  <a:srgbClr val="C00000"/>
                </a:solidFill>
              </a:rPr>
              <a:t>. Cu ne contenant pas Al</a:t>
            </a:r>
            <a:r>
              <a:rPr lang="fr-FR" sz="1400" dirty="0" smtClean="0">
                <a:solidFill>
                  <a:srgbClr val="C00000"/>
                </a:solidFill>
              </a:rPr>
              <a:t>).</a:t>
            </a:r>
            <a:endParaRPr lang="fr-FR" sz="1400" dirty="0">
              <a:solidFill>
                <a:srgbClr val="C00000"/>
              </a:solidFill>
            </a:endParaRPr>
          </a:p>
        </p:txBody>
      </p:sp>
      <p:grpSp>
        <p:nvGrpSpPr>
          <p:cNvPr id="17416" name="Group 24"/>
          <p:cNvGrpSpPr>
            <a:grpSpLocks/>
          </p:cNvGrpSpPr>
          <p:nvPr/>
        </p:nvGrpSpPr>
        <p:grpSpPr bwMode="auto">
          <a:xfrm>
            <a:off x="352425" y="1527175"/>
            <a:ext cx="8439150" cy="5130800"/>
            <a:chOff x="222" y="956"/>
            <a:chExt cx="5316" cy="3232"/>
          </a:xfrm>
        </p:grpSpPr>
        <p:grpSp>
          <p:nvGrpSpPr>
            <p:cNvPr id="17417" name="Group 20"/>
            <p:cNvGrpSpPr>
              <a:grpSpLocks/>
            </p:cNvGrpSpPr>
            <p:nvPr/>
          </p:nvGrpSpPr>
          <p:grpSpPr bwMode="auto">
            <a:xfrm>
              <a:off x="222" y="956"/>
              <a:ext cx="5316" cy="3232"/>
              <a:chOff x="222" y="546"/>
              <a:chExt cx="5316" cy="3232"/>
            </a:xfrm>
          </p:grpSpPr>
          <p:graphicFrame>
            <p:nvGraphicFramePr>
              <p:cNvPr id="17410" name="Object 4"/>
              <p:cNvGraphicFramePr>
                <a:graphicFrameLocks noChangeAspect="1"/>
              </p:cNvGraphicFramePr>
              <p:nvPr/>
            </p:nvGraphicFramePr>
            <p:xfrm>
              <a:off x="222" y="546"/>
              <a:ext cx="5316" cy="32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1" name="Image bitmap" r:id="rId4" imgW="10127858" imgH="6149873" progId="PBrush">
                      <p:embed/>
                    </p:oleObj>
                  </mc:Choice>
                  <mc:Fallback>
                    <p:oleObj name="Image bitmap" r:id="rId4" imgW="10127858" imgH="6149873" progId="PBrush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" y="546"/>
                            <a:ext cx="5316" cy="32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19" name="Line 6"/>
              <p:cNvSpPr>
                <a:spLocks noChangeShapeType="1"/>
              </p:cNvSpPr>
              <p:nvPr/>
            </p:nvSpPr>
            <p:spPr bwMode="auto">
              <a:xfrm>
                <a:off x="3533" y="662"/>
                <a:ext cx="0" cy="3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7420" name="Text Box 8"/>
              <p:cNvSpPr txBox="1">
                <a:spLocks noChangeArrowheads="1"/>
              </p:cNvSpPr>
              <p:nvPr/>
            </p:nvSpPr>
            <p:spPr bwMode="auto">
              <a:xfrm>
                <a:off x="1180" y="862"/>
                <a:ext cx="57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200">
                    <a:solidFill>
                      <a:srgbClr val="0033CC"/>
                    </a:solidFill>
                    <a:latin typeface="Times"/>
                  </a:rPr>
                  <a:t>Spectro BP</a:t>
                </a:r>
              </a:p>
            </p:txBody>
          </p:sp>
          <p:sp>
            <p:nvSpPr>
              <p:cNvPr id="17421" name="Text Box 11"/>
              <p:cNvSpPr txBox="1">
                <a:spLocks noChangeArrowheads="1"/>
              </p:cNvSpPr>
              <p:nvPr/>
            </p:nvSpPr>
            <p:spPr bwMode="auto">
              <a:xfrm>
                <a:off x="258" y="1511"/>
                <a:ext cx="123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>
                    <a:solidFill>
                      <a:srgbClr val="008000"/>
                    </a:solidFill>
                  </a:rPr>
                  <a:t>temps de comptage :</a:t>
                </a:r>
              </a:p>
            </p:txBody>
          </p:sp>
          <p:sp>
            <p:nvSpPr>
              <p:cNvPr id="17422" name="Oval 12"/>
              <p:cNvSpPr>
                <a:spLocks noChangeArrowheads="1"/>
              </p:cNvSpPr>
              <p:nvPr/>
            </p:nvSpPr>
            <p:spPr bwMode="auto">
              <a:xfrm>
                <a:off x="2722" y="3005"/>
                <a:ext cx="681" cy="504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7423" name="Oval 13"/>
              <p:cNvSpPr>
                <a:spLocks noChangeArrowheads="1"/>
              </p:cNvSpPr>
              <p:nvPr/>
            </p:nvSpPr>
            <p:spPr bwMode="auto">
              <a:xfrm>
                <a:off x="2605" y="2936"/>
                <a:ext cx="792" cy="456"/>
              </a:xfrm>
              <a:prstGeom prst="ellipse">
                <a:avLst/>
              </a:prstGeom>
              <a:noFill/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7424" name="Text Box 14"/>
              <p:cNvSpPr txBox="1">
                <a:spLocks noChangeArrowheads="1"/>
              </p:cNvSpPr>
              <p:nvPr/>
            </p:nvSpPr>
            <p:spPr bwMode="auto">
              <a:xfrm>
                <a:off x="3168" y="3461"/>
                <a:ext cx="25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>
                    <a:solidFill>
                      <a:srgbClr val="CC0000"/>
                    </a:solidFill>
                  </a:rPr>
                  <a:t>B</a:t>
                </a:r>
                <a:r>
                  <a:rPr lang="fr-FR" baseline="-25000">
                    <a:solidFill>
                      <a:srgbClr val="CC0000"/>
                    </a:solidFill>
                  </a:rPr>
                  <a:t>e</a:t>
                </a:r>
              </a:p>
            </p:txBody>
          </p:sp>
          <p:sp>
            <p:nvSpPr>
              <p:cNvPr id="17425" name="Line 15"/>
              <p:cNvSpPr>
                <a:spLocks noChangeShapeType="1"/>
              </p:cNvSpPr>
              <p:nvPr/>
            </p:nvSpPr>
            <p:spPr bwMode="auto">
              <a:xfrm>
                <a:off x="3096" y="3331"/>
                <a:ext cx="192" cy="169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7426" name="Text Box 16"/>
              <p:cNvSpPr txBox="1">
                <a:spLocks noChangeArrowheads="1"/>
              </p:cNvSpPr>
              <p:nvPr/>
            </p:nvSpPr>
            <p:spPr bwMode="auto">
              <a:xfrm>
                <a:off x="1642" y="2602"/>
                <a:ext cx="18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>
                    <a:solidFill>
                      <a:srgbClr val="CC0000"/>
                    </a:solidFill>
                  </a:rPr>
                  <a:t>I</a:t>
                </a:r>
                <a:r>
                  <a:rPr lang="fr-FR" baseline="-25000">
                    <a:solidFill>
                      <a:srgbClr val="CC0000"/>
                    </a:solidFill>
                  </a:rPr>
                  <a:t>t</a:t>
                </a:r>
              </a:p>
            </p:txBody>
          </p:sp>
          <p:sp>
            <p:nvSpPr>
              <p:cNvPr id="17427" name="Text Box 17"/>
              <p:cNvSpPr txBox="1">
                <a:spLocks noChangeArrowheads="1"/>
              </p:cNvSpPr>
              <p:nvPr/>
            </p:nvSpPr>
            <p:spPr bwMode="auto">
              <a:xfrm>
                <a:off x="3111" y="2602"/>
                <a:ext cx="23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>
                    <a:solidFill>
                      <a:srgbClr val="CC0000"/>
                    </a:solidFill>
                  </a:rPr>
                  <a:t>B</a:t>
                </a:r>
                <a:r>
                  <a:rPr lang="fr-FR" baseline="-25000">
                    <a:solidFill>
                      <a:srgbClr val="CC0000"/>
                    </a:solidFill>
                  </a:rPr>
                  <a:t>t</a:t>
                </a:r>
              </a:p>
            </p:txBody>
          </p:sp>
          <p:sp>
            <p:nvSpPr>
              <p:cNvPr id="17428" name="Line 18"/>
              <p:cNvSpPr>
                <a:spLocks noChangeShapeType="1"/>
              </p:cNvSpPr>
              <p:nvPr/>
            </p:nvSpPr>
            <p:spPr bwMode="auto">
              <a:xfrm flipH="1">
                <a:off x="1800" y="2601"/>
                <a:ext cx="134" cy="111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7429" name="Line 19"/>
              <p:cNvSpPr>
                <a:spLocks noChangeShapeType="1"/>
              </p:cNvSpPr>
              <p:nvPr/>
            </p:nvSpPr>
            <p:spPr bwMode="auto">
              <a:xfrm>
                <a:off x="2957" y="2621"/>
                <a:ext cx="182" cy="91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7418" name="Rectangle 23"/>
            <p:cNvSpPr>
              <a:spLocks noChangeArrowheads="1"/>
            </p:cNvSpPr>
            <p:nvPr/>
          </p:nvSpPr>
          <p:spPr bwMode="auto">
            <a:xfrm>
              <a:off x="340" y="3970"/>
              <a:ext cx="12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solidFill>
                    <a:srgbClr val="008000"/>
                  </a:solidFill>
                </a:rPr>
                <a:t>temps de comptage 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E93ED-2F7F-485B-BA54-4DDD088C5A85}" type="slidenum">
              <a:rPr lang="en-GB"/>
              <a:pPr>
                <a:defRPr/>
              </a:pPr>
              <a:t>32</a:t>
            </a:fld>
            <a:endParaRPr lang="en-GB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648200" y="614363"/>
          <a:ext cx="3819525" cy="28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Feuille de calcul" r:id="rId5" imgW="2914200" imgH="2053800" progId="Excel.Sheet.8">
                  <p:embed/>
                </p:oleObj>
              </mc:Choice>
              <mc:Fallback>
                <p:oleObj name="Feuille de calcul" r:id="rId5" imgW="2914200" imgH="20538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614363"/>
                        <a:ext cx="3819525" cy="280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06375" y="647700"/>
          <a:ext cx="3948113" cy="280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Feuille de calcul" r:id="rId8" imgW="2932920" imgH="2003400" progId="Excel.Sheet.8">
                  <p:embed/>
                </p:oleObj>
              </mc:Choice>
              <mc:Fallback>
                <p:oleObj name="Feuille de calcul" r:id="rId8" imgW="2932920" imgH="20034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647700"/>
                        <a:ext cx="3948113" cy="280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1951038" y="49213"/>
            <a:ext cx="5368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Evolution du seuil de détection à 95% </a:t>
            </a:r>
            <a:r>
              <a:rPr lang="fr-FR" dirty="0">
                <a:solidFill>
                  <a:schemeClr val="accent6"/>
                </a:solidFill>
                <a:latin typeface="Comic Sans MS" pitchFamily="66" charset="0"/>
              </a:rPr>
              <a:t>de Al dans Cu</a:t>
            </a:r>
          </a:p>
          <a:p>
            <a:pPr algn="ctr"/>
            <a:r>
              <a:rPr lang="fr-FR" dirty="0">
                <a:solidFill>
                  <a:schemeClr val="accent6"/>
                </a:solidFill>
                <a:latin typeface="Comic Sans MS" pitchFamily="66" charset="0"/>
              </a:rPr>
              <a:t>en fonction de </a:t>
            </a:r>
            <a:r>
              <a:rPr lang="fr-FR" dirty="0" err="1">
                <a:solidFill>
                  <a:schemeClr val="accent6"/>
                </a:solidFill>
                <a:latin typeface="Comic Sans MS" pitchFamily="66" charset="0"/>
              </a:rPr>
              <a:t>Tacq</a:t>
            </a:r>
            <a:r>
              <a:rPr lang="fr-FR" dirty="0">
                <a:solidFill>
                  <a:schemeClr val="accent6"/>
                </a:solidFill>
                <a:latin typeface="Comic Sans MS" pitchFamily="66" charset="0"/>
              </a:rPr>
              <a:t>. total </a:t>
            </a:r>
            <a:r>
              <a:rPr lang="fr-FR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[</a:t>
            </a:r>
            <a:r>
              <a:rPr lang="fr-FR" dirty="0" err="1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Ancey</a:t>
            </a:r>
            <a:r>
              <a:rPr lang="fr-FR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 et al.]</a:t>
            </a:r>
          </a:p>
        </p:txBody>
      </p:sp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114300" y="106363"/>
            <a:ext cx="1171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u="sng" dirty="0">
                <a:solidFill>
                  <a:schemeClr val="accent6"/>
                </a:solidFill>
                <a:latin typeface="Times"/>
                <a:cs typeface="Times New Roman" pitchFamily="18" charset="0"/>
              </a:rPr>
              <a:t>HV : 15 kV</a:t>
            </a:r>
          </a:p>
        </p:txBody>
      </p:sp>
      <p:grpSp>
        <p:nvGrpSpPr>
          <p:cNvPr id="18443" name="Group 12"/>
          <p:cNvGrpSpPr>
            <a:grpSpLocks/>
          </p:cNvGrpSpPr>
          <p:nvPr/>
        </p:nvGrpSpPr>
        <p:grpSpPr bwMode="auto">
          <a:xfrm>
            <a:off x="4622800" y="3341688"/>
            <a:ext cx="3873500" cy="2863850"/>
            <a:chOff x="3019" y="2045"/>
            <a:chExt cx="2479" cy="1818"/>
          </a:xfrm>
        </p:grpSpPr>
        <p:graphicFrame>
          <p:nvGraphicFramePr>
            <p:cNvPr id="18438" name="Object 5"/>
            <p:cNvGraphicFramePr>
              <a:graphicFrameLocks noChangeAspect="1"/>
            </p:cNvGraphicFramePr>
            <p:nvPr/>
          </p:nvGraphicFramePr>
          <p:xfrm>
            <a:off x="3019" y="2045"/>
            <a:ext cx="2479" cy="1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2" name="Feuille de calcul" r:id="rId11" imgW="2901960" imgH="2047680" progId="Excel.Sheet.8">
                    <p:embed/>
                  </p:oleObj>
                </mc:Choice>
                <mc:Fallback>
                  <p:oleObj name="Feuille de calcul" r:id="rId11" imgW="2901960" imgH="2047680" progId="Excel.Sheet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9" y="2045"/>
                          <a:ext cx="2479" cy="18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9" name="Object 9"/>
            <p:cNvGraphicFramePr>
              <a:graphicFrameLocks noChangeAspect="1"/>
            </p:cNvGraphicFramePr>
            <p:nvPr/>
          </p:nvGraphicFramePr>
          <p:xfrm>
            <a:off x="4198" y="3587"/>
            <a:ext cx="540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3" name="Equation" r:id="rId13" imgW="609480" imgH="241200" progId="Equation.3">
                    <p:embed/>
                  </p:oleObj>
                </mc:Choice>
                <mc:Fallback>
                  <p:oleObj name="Equation" r:id="rId13" imgW="609480" imgH="2412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8" y="3587"/>
                          <a:ext cx="540" cy="21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44" name="Group 11"/>
          <p:cNvGrpSpPr>
            <a:grpSpLocks/>
          </p:cNvGrpSpPr>
          <p:nvPr/>
        </p:nvGrpSpPr>
        <p:grpSpPr bwMode="auto">
          <a:xfrm>
            <a:off x="207963" y="3367088"/>
            <a:ext cx="3946525" cy="2797175"/>
            <a:chOff x="159" y="2204"/>
            <a:chExt cx="2486" cy="1762"/>
          </a:xfrm>
        </p:grpSpPr>
        <p:graphicFrame>
          <p:nvGraphicFramePr>
            <p:cNvPr id="18436" name="Object 4"/>
            <p:cNvGraphicFramePr>
              <a:graphicFrameLocks noChangeAspect="1"/>
            </p:cNvGraphicFramePr>
            <p:nvPr/>
          </p:nvGraphicFramePr>
          <p:xfrm>
            <a:off x="159" y="2204"/>
            <a:ext cx="2486" cy="1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4" name="Feuille de calcul" r:id="rId16" imgW="3137040" imgH="2142000" progId="Excel.Sheet.8">
                    <p:embed/>
                  </p:oleObj>
                </mc:Choice>
                <mc:Fallback>
                  <p:oleObj name="Feuille de calcul" r:id="rId16" imgW="3137040" imgH="2142000" progId="Excel.Shee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" y="2204"/>
                          <a:ext cx="2486" cy="17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7" name="Object 10"/>
            <p:cNvGraphicFramePr>
              <a:graphicFrameLocks noChangeAspect="1"/>
            </p:cNvGraphicFramePr>
            <p:nvPr/>
          </p:nvGraphicFramePr>
          <p:xfrm>
            <a:off x="1394" y="3678"/>
            <a:ext cx="540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5" name="Equation" r:id="rId18" imgW="609480" imgH="241200" progId="Equation.3">
                    <p:embed/>
                  </p:oleObj>
                </mc:Choice>
                <mc:Fallback>
                  <p:oleObj name="Equation" r:id="rId18" imgW="609480" imgH="2412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4" y="3678"/>
                          <a:ext cx="540" cy="21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45" name="AutoShape 13"/>
          <p:cNvSpPr>
            <a:spLocks/>
          </p:cNvSpPr>
          <p:nvPr/>
        </p:nvSpPr>
        <p:spPr bwMode="auto">
          <a:xfrm>
            <a:off x="1905000" y="3046413"/>
            <a:ext cx="88900" cy="198437"/>
          </a:xfrm>
          <a:prstGeom prst="leftBracket">
            <a:avLst>
              <a:gd name="adj" fmla="val 186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8446" name="AutoShape 14"/>
          <p:cNvSpPr>
            <a:spLocks/>
          </p:cNvSpPr>
          <p:nvPr/>
        </p:nvSpPr>
        <p:spPr bwMode="auto">
          <a:xfrm>
            <a:off x="3090863" y="3038475"/>
            <a:ext cx="88900" cy="190500"/>
          </a:xfrm>
          <a:prstGeom prst="rightBracket">
            <a:avLst>
              <a:gd name="adj" fmla="val 1785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128963" y="3054350"/>
            <a:ext cx="5127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300">
                <a:solidFill>
                  <a:schemeClr val="tx1"/>
                </a:solidFill>
              </a:rPr>
              <a:t>éch</a:t>
            </a:r>
            <a:r>
              <a:rPr lang="fr-FR" sz="12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60338" y="6299200"/>
            <a:ext cx="8329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6"/>
                </a:solidFill>
                <a:latin typeface="Comic Sans MS" pitchFamily="66" charset="0"/>
              </a:rPr>
              <a:t>Diminuer d’un facteur 10 le seuil de détection </a:t>
            </a:r>
            <a:r>
              <a:rPr lang="fr-FR" dirty="0">
                <a:solidFill>
                  <a:schemeClr val="accent6"/>
                </a:solidFill>
                <a:latin typeface="Comic Sans MS" pitchFamily="66" charset="0"/>
                <a:sym typeface="Symbol" pitchFamily="18" charset="2"/>
              </a:rPr>
              <a:t> c</a:t>
            </a:r>
            <a:r>
              <a:rPr lang="fr-FR" dirty="0">
                <a:solidFill>
                  <a:schemeClr val="accent6"/>
                </a:solidFill>
                <a:latin typeface="Comic Sans MS" pitchFamily="66" charset="0"/>
              </a:rPr>
              <a:t>ompter 100 fois plus longtemps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FCF10CF1-BB11-4353-942D-A1AF998F3C68}" type="slidenum">
              <a:rPr lang="en-GB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34820" name="Rectangle 39"/>
          <p:cNvSpPr>
            <a:spLocks noChangeArrowheads="1"/>
          </p:cNvSpPr>
          <p:nvPr/>
        </p:nvSpPr>
        <p:spPr bwMode="auto">
          <a:xfrm>
            <a:off x="5906687" y="3125595"/>
            <a:ext cx="3143043" cy="12926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Une teneur massique peut être mesurée </a:t>
            </a:r>
          </a:p>
          <a:p>
            <a:pPr algn="ctr"/>
            <a:r>
              <a:rPr lang="fr-FR" sz="13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avec une </a:t>
            </a:r>
            <a:r>
              <a:rPr lang="fr-FR" sz="1300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bonne précision statistique</a:t>
            </a:r>
          </a:p>
          <a:p>
            <a:pPr algn="ctr"/>
            <a:r>
              <a:rPr lang="fr-FR" sz="13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(faible dispersion des mesures)</a:t>
            </a:r>
          </a:p>
          <a:p>
            <a:pPr algn="ctr"/>
            <a:endParaRPr lang="fr-FR" sz="1300" b="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fr-FR" sz="13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mais être </a:t>
            </a:r>
            <a:r>
              <a:rPr lang="fr-FR" sz="1300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éloignée de la teneur vraie</a:t>
            </a:r>
            <a:endParaRPr lang="en-GB" sz="1300" b="0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821" name="Rectangle 66"/>
          <p:cNvSpPr>
            <a:spLocks noChangeArrowheads="1"/>
          </p:cNvSpPr>
          <p:nvPr/>
        </p:nvSpPr>
        <p:spPr bwMode="auto">
          <a:xfrm>
            <a:off x="5895782" y="4708746"/>
            <a:ext cx="3153948" cy="12926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Inversement :</a:t>
            </a:r>
          </a:p>
          <a:p>
            <a:pPr algn="ctr"/>
            <a:r>
              <a:rPr lang="fr-FR" sz="13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on peut réaliser une série de mesures </a:t>
            </a:r>
          </a:p>
          <a:p>
            <a:pPr algn="ctr"/>
            <a:r>
              <a:rPr lang="fr-FR" sz="13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avec une </a:t>
            </a:r>
            <a:r>
              <a:rPr lang="fr-FR" sz="1300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mauvaise précision statistique</a:t>
            </a:r>
          </a:p>
          <a:p>
            <a:pPr algn="ctr"/>
            <a:endParaRPr lang="fr-FR" sz="1300" b="0" u="sng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fr-FR" sz="13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mais les mesures peuvent être </a:t>
            </a:r>
            <a:r>
              <a:rPr lang="fr-FR" sz="1300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justes</a:t>
            </a:r>
            <a:endParaRPr lang="en-GB" sz="1300" b="0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822" name="Rectangle 72"/>
          <p:cNvSpPr>
            <a:spLocks noChangeArrowheads="1"/>
          </p:cNvSpPr>
          <p:nvPr/>
        </p:nvSpPr>
        <p:spPr bwMode="auto">
          <a:xfrm>
            <a:off x="3011086" y="6506970"/>
            <a:ext cx="4428000" cy="88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pSp>
        <p:nvGrpSpPr>
          <p:cNvPr id="2" name="Group 134"/>
          <p:cNvGrpSpPr>
            <a:grpSpLocks noChangeAspect="1"/>
          </p:cNvGrpSpPr>
          <p:nvPr/>
        </p:nvGrpSpPr>
        <p:grpSpPr bwMode="auto">
          <a:xfrm>
            <a:off x="137912" y="2545190"/>
            <a:ext cx="5609209" cy="4040259"/>
            <a:chOff x="140" y="2124"/>
            <a:chExt cx="3046" cy="2194"/>
          </a:xfrm>
        </p:grpSpPr>
        <p:sp>
          <p:nvSpPr>
            <p:cNvPr id="34825" name="Rectangle 21"/>
            <p:cNvSpPr>
              <a:spLocks noChangeAspect="1" noChangeArrowheads="1"/>
            </p:cNvSpPr>
            <p:nvPr/>
          </p:nvSpPr>
          <p:spPr bwMode="auto">
            <a:xfrm>
              <a:off x="1134" y="2413"/>
              <a:ext cx="976" cy="7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26" name="Rectangle 24"/>
            <p:cNvSpPr>
              <a:spLocks noChangeAspect="1" noChangeArrowheads="1"/>
            </p:cNvSpPr>
            <p:nvPr/>
          </p:nvSpPr>
          <p:spPr bwMode="auto">
            <a:xfrm>
              <a:off x="2201" y="2413"/>
              <a:ext cx="974" cy="7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27" name="Rectangle 27"/>
            <p:cNvSpPr>
              <a:spLocks noChangeAspect="1" noChangeArrowheads="1"/>
            </p:cNvSpPr>
            <p:nvPr/>
          </p:nvSpPr>
          <p:spPr bwMode="auto">
            <a:xfrm>
              <a:off x="1134" y="3232"/>
              <a:ext cx="975" cy="7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28" name="Rectangle 30"/>
            <p:cNvSpPr>
              <a:spLocks noChangeAspect="1" noChangeArrowheads="1"/>
            </p:cNvSpPr>
            <p:nvPr/>
          </p:nvSpPr>
          <p:spPr bwMode="auto">
            <a:xfrm>
              <a:off x="2201" y="3232"/>
              <a:ext cx="974" cy="7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29" name="Text Box 32"/>
            <p:cNvSpPr txBox="1">
              <a:spLocks noChangeAspect="1" noChangeArrowheads="1"/>
            </p:cNvSpPr>
            <p:nvPr/>
          </p:nvSpPr>
          <p:spPr bwMode="auto">
            <a:xfrm>
              <a:off x="1134" y="2124"/>
              <a:ext cx="2052" cy="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fr-FR" sz="1400" u="sng" dirty="0">
                  <a:solidFill>
                    <a:schemeClr val="accent6"/>
                  </a:solidFill>
                  <a:latin typeface="Comic Sans MS" pitchFamily="66" charset="0"/>
                </a:rPr>
                <a:t>PRECISION</a:t>
              </a:r>
            </a:p>
            <a:p>
              <a:pPr eaLnBrk="0" hangingPunct="0"/>
              <a:r>
                <a:rPr lang="fr-FR" sz="1400" dirty="0">
                  <a:solidFill>
                    <a:schemeClr val="tx1"/>
                  </a:solidFill>
                  <a:latin typeface="Comic Sans MS" pitchFamily="66" charset="0"/>
                </a:rPr>
                <a:t>   </a:t>
              </a:r>
              <a:r>
                <a:rPr lang="fr-FR" sz="1200" dirty="0">
                  <a:solidFill>
                    <a:schemeClr val="tx1"/>
                  </a:solidFill>
                  <a:latin typeface="Comic Sans MS" pitchFamily="66" charset="0"/>
                </a:rPr>
                <a:t>MAUVAISE</a:t>
              </a:r>
              <a:r>
                <a:rPr lang="fr-FR" sz="1400" dirty="0">
                  <a:solidFill>
                    <a:schemeClr val="tx1"/>
                  </a:solidFill>
                  <a:latin typeface="Comic Sans MS" pitchFamily="66" charset="0"/>
                </a:rPr>
                <a:t>	   </a:t>
              </a:r>
              <a:r>
                <a:rPr lang="fr-FR" sz="1200" dirty="0">
                  <a:solidFill>
                    <a:schemeClr val="tx1"/>
                  </a:solidFill>
                  <a:latin typeface="Comic Sans MS" pitchFamily="66" charset="0"/>
                </a:rPr>
                <a:t>BONNE</a:t>
              </a:r>
            </a:p>
          </p:txBody>
        </p:sp>
        <p:sp>
          <p:nvSpPr>
            <p:cNvPr id="34830" name="Text Box 33"/>
            <p:cNvSpPr txBox="1">
              <a:spLocks noChangeAspect="1" noChangeArrowheads="1"/>
            </p:cNvSpPr>
            <p:nvPr/>
          </p:nvSpPr>
          <p:spPr bwMode="auto">
            <a:xfrm>
              <a:off x="140" y="2413"/>
              <a:ext cx="943" cy="15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fr-FR" sz="1300" u="sng" dirty="0">
                  <a:solidFill>
                    <a:schemeClr val="accent6"/>
                  </a:solidFill>
                  <a:latin typeface="Comic Sans MS" pitchFamily="66" charset="0"/>
                </a:rPr>
                <a:t>JUSTESSE</a:t>
              </a:r>
            </a:p>
            <a:p>
              <a:pPr algn="ctr" eaLnBrk="0" hangingPunct="0"/>
              <a:r>
                <a:rPr lang="fr-FR" sz="1300" dirty="0">
                  <a:solidFill>
                    <a:schemeClr val="accent6"/>
                  </a:solidFill>
                  <a:latin typeface="Comic Sans MS" pitchFamily="66" charset="0"/>
                </a:rPr>
                <a:t>ou</a:t>
              </a:r>
              <a:r>
                <a:rPr lang="fr-FR" sz="1300" u="sng" dirty="0">
                  <a:solidFill>
                    <a:schemeClr val="accent6"/>
                  </a:solidFill>
                  <a:latin typeface="Comic Sans MS" pitchFamily="66" charset="0"/>
                </a:rPr>
                <a:t> EXACTITUDE</a:t>
              </a:r>
            </a:p>
            <a:p>
              <a:pPr eaLnBrk="0" hangingPunct="0"/>
              <a:endParaRPr lang="fr-FR" sz="1400" dirty="0">
                <a:solidFill>
                  <a:schemeClr val="tx1"/>
                </a:solidFill>
                <a:latin typeface="Comic Sans MS" pitchFamily="66" charset="0"/>
              </a:endParaRPr>
            </a:p>
            <a:p>
              <a:pPr algn="ctr" eaLnBrk="0" hangingPunct="0"/>
              <a:r>
                <a:rPr lang="fr-FR" sz="1200" dirty="0">
                  <a:solidFill>
                    <a:schemeClr val="tx1"/>
                  </a:solidFill>
                  <a:latin typeface="Comic Sans MS" pitchFamily="66" charset="0"/>
                </a:rPr>
                <a:t>MAUVAISE</a:t>
              </a:r>
            </a:p>
            <a:p>
              <a:pPr algn="ctr" eaLnBrk="0" hangingPunct="0"/>
              <a:endParaRPr lang="fr-FR" sz="1200" dirty="0">
                <a:solidFill>
                  <a:schemeClr val="tx1"/>
                </a:solidFill>
                <a:latin typeface="Comic Sans MS" pitchFamily="66" charset="0"/>
              </a:endParaRPr>
            </a:p>
            <a:p>
              <a:pPr algn="ctr" eaLnBrk="0" hangingPunct="0"/>
              <a:endParaRPr 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ctr" eaLnBrk="0" hangingPunct="0"/>
              <a:endParaRPr 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fr-FR" sz="1200" dirty="0">
                  <a:solidFill>
                    <a:schemeClr val="tx1"/>
                  </a:solidFill>
                  <a:latin typeface="Comic Sans MS" pitchFamily="66" charset="0"/>
                </a:rPr>
                <a:t>BONNE</a:t>
              </a:r>
            </a:p>
            <a:p>
              <a:pPr eaLnBrk="0" hangingPunct="0"/>
              <a:endParaRPr 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4831" name="Line 36"/>
            <p:cNvSpPr>
              <a:spLocks noChangeShapeType="1"/>
            </p:cNvSpPr>
            <p:nvPr/>
          </p:nvSpPr>
          <p:spPr bwMode="auto">
            <a:xfrm>
              <a:off x="332" y="3210"/>
              <a:ext cx="7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4832" name="AutoShape 71"/>
            <p:cNvSpPr>
              <a:spLocks noChangeArrowheads="1"/>
            </p:cNvSpPr>
            <p:nvPr/>
          </p:nvSpPr>
          <p:spPr bwMode="auto">
            <a:xfrm>
              <a:off x="1595" y="4034"/>
              <a:ext cx="147" cy="284"/>
            </a:xfrm>
            <a:prstGeom prst="upArrow">
              <a:avLst>
                <a:gd name="adj1" fmla="val 50000"/>
                <a:gd name="adj2" fmla="val 48299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3" name="Group 86"/>
            <p:cNvGrpSpPr>
              <a:grpSpLocks noChangeAspect="1"/>
            </p:cNvGrpSpPr>
            <p:nvPr/>
          </p:nvGrpSpPr>
          <p:grpSpPr bwMode="auto">
            <a:xfrm>
              <a:off x="1253" y="2429"/>
              <a:ext cx="750" cy="750"/>
              <a:chOff x="1516" y="1157"/>
              <a:chExt cx="1248" cy="1248"/>
            </a:xfrm>
          </p:grpSpPr>
          <p:grpSp>
            <p:nvGrpSpPr>
              <p:cNvPr id="4" name="Group 87"/>
              <p:cNvGrpSpPr>
                <a:grpSpLocks noChangeAspect="1"/>
              </p:cNvGrpSpPr>
              <p:nvPr/>
            </p:nvGrpSpPr>
            <p:grpSpPr bwMode="auto">
              <a:xfrm>
                <a:off x="1516" y="1157"/>
                <a:ext cx="1248" cy="1248"/>
                <a:chOff x="1248" y="912"/>
                <a:chExt cx="1248" cy="1248"/>
              </a:xfrm>
            </p:grpSpPr>
            <p:sp>
              <p:nvSpPr>
                <p:cNvPr id="34876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912"/>
                  <a:ext cx="1248" cy="12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877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08" y="1088"/>
                  <a:ext cx="926" cy="921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878" name="Oval 90"/>
                <p:cNvSpPr>
                  <a:spLocks noChangeAspect="1" noChangeArrowheads="1"/>
                </p:cNvSpPr>
                <p:nvPr/>
              </p:nvSpPr>
              <p:spPr bwMode="auto">
                <a:xfrm>
                  <a:off x="1580" y="1263"/>
                  <a:ext cx="576" cy="57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879" name="Oval 91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1428"/>
                  <a:ext cx="262" cy="2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880" name="Oval 92"/>
                <p:cNvSpPr>
                  <a:spLocks noChangeAspect="1" noChangeArrowheads="1"/>
                </p:cNvSpPr>
                <p:nvPr/>
              </p:nvSpPr>
              <p:spPr bwMode="auto">
                <a:xfrm>
                  <a:off x="1826" y="1518"/>
                  <a:ext cx="97" cy="9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4871" name="Oval 93"/>
              <p:cNvSpPr>
                <a:spLocks noChangeAspect="1" noChangeArrowheads="1"/>
              </p:cNvSpPr>
              <p:nvPr/>
            </p:nvSpPr>
            <p:spPr bwMode="auto">
              <a:xfrm>
                <a:off x="1832" y="1579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72" name="Oval 94"/>
              <p:cNvSpPr>
                <a:spLocks noChangeAspect="1" noChangeArrowheads="1"/>
              </p:cNvSpPr>
              <p:nvPr/>
            </p:nvSpPr>
            <p:spPr bwMode="auto">
              <a:xfrm>
                <a:off x="2055" y="1173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73" name="Oval 95"/>
              <p:cNvSpPr>
                <a:spLocks noChangeAspect="1" noChangeArrowheads="1"/>
              </p:cNvSpPr>
              <p:nvPr/>
            </p:nvSpPr>
            <p:spPr bwMode="auto">
              <a:xfrm>
                <a:off x="1628" y="1815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74" name="Oval 96"/>
              <p:cNvSpPr>
                <a:spLocks noChangeAspect="1" noChangeArrowheads="1"/>
              </p:cNvSpPr>
              <p:nvPr/>
            </p:nvSpPr>
            <p:spPr bwMode="auto">
              <a:xfrm>
                <a:off x="1559" y="1477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75" name="Oval 97"/>
              <p:cNvSpPr>
                <a:spLocks noChangeAspect="1" noChangeArrowheads="1"/>
              </p:cNvSpPr>
              <p:nvPr/>
            </p:nvSpPr>
            <p:spPr bwMode="auto">
              <a:xfrm>
                <a:off x="2591" y="1763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" name="Group 98"/>
            <p:cNvGrpSpPr>
              <a:grpSpLocks noChangeAspect="1"/>
            </p:cNvGrpSpPr>
            <p:nvPr/>
          </p:nvGrpSpPr>
          <p:grpSpPr bwMode="auto">
            <a:xfrm>
              <a:off x="1262" y="3243"/>
              <a:ext cx="750" cy="750"/>
              <a:chOff x="1536" y="2708"/>
              <a:chExt cx="1248" cy="1248"/>
            </a:xfrm>
          </p:grpSpPr>
          <p:grpSp>
            <p:nvGrpSpPr>
              <p:cNvPr id="6" name="Group 99"/>
              <p:cNvGrpSpPr>
                <a:grpSpLocks noChangeAspect="1"/>
              </p:cNvGrpSpPr>
              <p:nvPr/>
            </p:nvGrpSpPr>
            <p:grpSpPr bwMode="auto">
              <a:xfrm>
                <a:off x="1536" y="2708"/>
                <a:ext cx="1248" cy="1248"/>
                <a:chOff x="1248" y="912"/>
                <a:chExt cx="1248" cy="1248"/>
              </a:xfrm>
            </p:grpSpPr>
            <p:sp>
              <p:nvSpPr>
                <p:cNvPr id="34865" name="Oval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912"/>
                  <a:ext cx="1248" cy="12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866" name="Oval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1408" y="1088"/>
                  <a:ext cx="926" cy="921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867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1580" y="1263"/>
                  <a:ext cx="576" cy="57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86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1428"/>
                  <a:ext cx="262" cy="2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869" name="Oval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1826" y="1518"/>
                  <a:ext cx="97" cy="9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4860" name="Oval 105"/>
              <p:cNvSpPr>
                <a:spLocks noChangeAspect="1" noChangeArrowheads="1"/>
              </p:cNvSpPr>
              <p:nvPr/>
            </p:nvSpPr>
            <p:spPr bwMode="auto">
              <a:xfrm>
                <a:off x="2134" y="3041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61" name="Oval 106"/>
              <p:cNvSpPr>
                <a:spLocks noChangeAspect="1" noChangeArrowheads="1"/>
              </p:cNvSpPr>
              <p:nvPr/>
            </p:nvSpPr>
            <p:spPr bwMode="auto">
              <a:xfrm>
                <a:off x="2148" y="3609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62" name="Oval 107"/>
              <p:cNvSpPr>
                <a:spLocks noChangeAspect="1" noChangeArrowheads="1"/>
              </p:cNvSpPr>
              <p:nvPr/>
            </p:nvSpPr>
            <p:spPr bwMode="auto">
              <a:xfrm>
                <a:off x="2370" y="3309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63" name="Oval 108"/>
              <p:cNvSpPr>
                <a:spLocks noChangeAspect="1" noChangeArrowheads="1"/>
              </p:cNvSpPr>
              <p:nvPr/>
            </p:nvSpPr>
            <p:spPr bwMode="auto">
              <a:xfrm>
                <a:off x="1898" y="3308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64" name="Oval 109"/>
              <p:cNvSpPr>
                <a:spLocks noChangeAspect="1" noChangeArrowheads="1"/>
              </p:cNvSpPr>
              <p:nvPr/>
            </p:nvSpPr>
            <p:spPr bwMode="auto">
              <a:xfrm>
                <a:off x="2166" y="3270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7" name="Group 110"/>
            <p:cNvGrpSpPr>
              <a:grpSpLocks noChangeAspect="1"/>
            </p:cNvGrpSpPr>
            <p:nvPr/>
          </p:nvGrpSpPr>
          <p:grpSpPr bwMode="auto">
            <a:xfrm>
              <a:off x="2296" y="3242"/>
              <a:ext cx="750" cy="750"/>
              <a:chOff x="3303" y="2727"/>
              <a:chExt cx="1248" cy="1248"/>
            </a:xfrm>
          </p:grpSpPr>
          <p:grpSp>
            <p:nvGrpSpPr>
              <p:cNvPr id="8" name="Group 111"/>
              <p:cNvGrpSpPr>
                <a:grpSpLocks noChangeAspect="1"/>
              </p:cNvGrpSpPr>
              <p:nvPr/>
            </p:nvGrpSpPr>
            <p:grpSpPr bwMode="auto">
              <a:xfrm>
                <a:off x="3303" y="2727"/>
                <a:ext cx="1248" cy="1248"/>
                <a:chOff x="1248" y="912"/>
                <a:chExt cx="1248" cy="1248"/>
              </a:xfrm>
            </p:grpSpPr>
            <p:sp>
              <p:nvSpPr>
                <p:cNvPr id="34854" name="Oval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912"/>
                  <a:ext cx="1248" cy="12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855" name="Oval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1408" y="1088"/>
                  <a:ext cx="926" cy="921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856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1580" y="1263"/>
                  <a:ext cx="576" cy="57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857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1428"/>
                  <a:ext cx="262" cy="2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858" name="Oval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1826" y="1518"/>
                  <a:ext cx="97" cy="9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4849" name="Oval 117"/>
              <p:cNvSpPr>
                <a:spLocks noChangeAspect="1" noChangeArrowheads="1"/>
              </p:cNvSpPr>
              <p:nvPr/>
            </p:nvSpPr>
            <p:spPr bwMode="auto">
              <a:xfrm>
                <a:off x="3894" y="3263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50" name="Oval 118"/>
              <p:cNvSpPr>
                <a:spLocks noChangeAspect="1" noChangeArrowheads="1"/>
              </p:cNvSpPr>
              <p:nvPr/>
            </p:nvSpPr>
            <p:spPr bwMode="auto">
              <a:xfrm>
                <a:off x="3900" y="3351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51" name="Oval 119"/>
              <p:cNvSpPr>
                <a:spLocks noChangeAspect="1" noChangeArrowheads="1"/>
              </p:cNvSpPr>
              <p:nvPr/>
            </p:nvSpPr>
            <p:spPr bwMode="auto">
              <a:xfrm>
                <a:off x="3943" y="3379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52" name="Oval 120"/>
              <p:cNvSpPr>
                <a:spLocks noChangeAspect="1" noChangeArrowheads="1"/>
              </p:cNvSpPr>
              <p:nvPr/>
            </p:nvSpPr>
            <p:spPr bwMode="auto">
              <a:xfrm>
                <a:off x="3830" y="3325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53" name="Oval 121"/>
              <p:cNvSpPr>
                <a:spLocks noChangeAspect="1" noChangeArrowheads="1"/>
              </p:cNvSpPr>
              <p:nvPr/>
            </p:nvSpPr>
            <p:spPr bwMode="auto">
              <a:xfrm>
                <a:off x="3963" y="3301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" name="Group 122"/>
            <p:cNvGrpSpPr>
              <a:grpSpLocks noChangeAspect="1"/>
            </p:cNvGrpSpPr>
            <p:nvPr/>
          </p:nvGrpSpPr>
          <p:grpSpPr bwMode="auto">
            <a:xfrm>
              <a:off x="2314" y="2429"/>
              <a:ext cx="750" cy="750"/>
              <a:chOff x="3192" y="1099"/>
              <a:chExt cx="1248" cy="1248"/>
            </a:xfrm>
          </p:grpSpPr>
          <p:grpSp>
            <p:nvGrpSpPr>
              <p:cNvPr id="10" name="Group 123"/>
              <p:cNvGrpSpPr>
                <a:grpSpLocks noChangeAspect="1"/>
              </p:cNvGrpSpPr>
              <p:nvPr/>
            </p:nvGrpSpPr>
            <p:grpSpPr bwMode="auto">
              <a:xfrm>
                <a:off x="3192" y="1099"/>
                <a:ext cx="1248" cy="1248"/>
                <a:chOff x="1248" y="912"/>
                <a:chExt cx="1248" cy="1248"/>
              </a:xfrm>
            </p:grpSpPr>
            <p:sp>
              <p:nvSpPr>
                <p:cNvPr id="34843" name="Oval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912"/>
                  <a:ext cx="1248" cy="12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844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1408" y="1088"/>
                  <a:ext cx="926" cy="921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845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1580" y="1263"/>
                  <a:ext cx="576" cy="57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846" name="Oval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1428"/>
                  <a:ext cx="262" cy="2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847" name="Oval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1826" y="1518"/>
                  <a:ext cx="97" cy="9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4838" name="Oval 129"/>
              <p:cNvSpPr>
                <a:spLocks noChangeAspect="1" noChangeArrowheads="1"/>
              </p:cNvSpPr>
              <p:nvPr/>
            </p:nvSpPr>
            <p:spPr bwMode="auto">
              <a:xfrm>
                <a:off x="3541" y="1321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39" name="Oval 130"/>
              <p:cNvSpPr>
                <a:spLocks noChangeAspect="1" noChangeArrowheads="1"/>
              </p:cNvSpPr>
              <p:nvPr/>
            </p:nvSpPr>
            <p:spPr bwMode="auto">
              <a:xfrm>
                <a:off x="3614" y="1387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40" name="Oval 131"/>
              <p:cNvSpPr>
                <a:spLocks noChangeAspect="1" noChangeArrowheads="1"/>
              </p:cNvSpPr>
              <p:nvPr/>
            </p:nvSpPr>
            <p:spPr bwMode="auto">
              <a:xfrm>
                <a:off x="3502" y="1416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41" name="Oval 132"/>
              <p:cNvSpPr>
                <a:spLocks noChangeAspect="1" noChangeArrowheads="1"/>
              </p:cNvSpPr>
              <p:nvPr/>
            </p:nvSpPr>
            <p:spPr bwMode="auto">
              <a:xfrm>
                <a:off x="3687" y="1325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42" name="Oval 133"/>
              <p:cNvSpPr>
                <a:spLocks noChangeAspect="1" noChangeArrowheads="1"/>
              </p:cNvSpPr>
              <p:nvPr/>
            </p:nvSpPr>
            <p:spPr bwMode="auto">
              <a:xfrm>
                <a:off x="3605" y="1489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4824" name="AutoShape 67"/>
          <p:cNvSpPr>
            <a:spLocks noChangeArrowheads="1"/>
          </p:cNvSpPr>
          <p:nvPr/>
        </p:nvSpPr>
        <p:spPr bwMode="auto">
          <a:xfrm>
            <a:off x="5444103" y="3722218"/>
            <a:ext cx="468000" cy="204787"/>
          </a:xfrm>
          <a:prstGeom prst="leftArrow">
            <a:avLst>
              <a:gd name="adj1" fmla="val 50000"/>
              <a:gd name="adj2" fmla="val 93411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297207" y="1121805"/>
            <a:ext cx="7752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solidFill>
                  <a:schemeClr val="accent6"/>
                </a:solidFill>
              </a:rPr>
              <a:t>Evaluée par des échantillons tests  (circuit d’inter-comparaison).</a:t>
            </a:r>
          </a:p>
          <a:p>
            <a:r>
              <a:rPr lang="fr-FR" sz="1800" dirty="0" smtClean="0">
                <a:solidFill>
                  <a:schemeClr val="accent6"/>
                </a:solidFill>
              </a:rPr>
              <a:t>Accord entre la mesure analytique et la valeur vraie</a:t>
            </a:r>
          </a:p>
          <a:p>
            <a:r>
              <a:rPr lang="fr-FR" sz="1800" dirty="0" smtClean="0">
                <a:solidFill>
                  <a:schemeClr val="accent6"/>
                </a:solidFill>
              </a:rPr>
              <a:t>	</a:t>
            </a:r>
            <a:r>
              <a:rPr lang="fr-FR" sz="1800" dirty="0" smtClean="0">
                <a:solidFill>
                  <a:schemeClr val="accent6"/>
                </a:solidFill>
                <a:sym typeface="Symbol"/>
              </a:rPr>
              <a:t></a:t>
            </a:r>
            <a:r>
              <a:rPr lang="fr-FR" sz="1800" dirty="0" smtClean="0">
                <a:solidFill>
                  <a:schemeClr val="accent6"/>
                </a:solidFill>
              </a:rPr>
              <a:t> la différence, c’est l’erreur.</a:t>
            </a:r>
            <a:endParaRPr lang="fr-FR" sz="1800" dirty="0">
              <a:solidFill>
                <a:schemeClr val="accent6"/>
              </a:solidFill>
            </a:endParaRPr>
          </a:p>
        </p:txBody>
      </p:sp>
      <p:cxnSp>
        <p:nvCxnSpPr>
          <p:cNvPr id="67" name="Connecteur droit avec flèche 66"/>
          <p:cNvCxnSpPr/>
          <p:nvPr/>
        </p:nvCxnSpPr>
        <p:spPr bwMode="auto">
          <a:xfrm flipV="1">
            <a:off x="999034" y="1687927"/>
            <a:ext cx="258418" cy="134178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/>
        </p:nvSpPr>
        <p:spPr>
          <a:xfrm>
            <a:off x="3585850" y="6209920"/>
            <a:ext cx="3054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rgbClr val="006600"/>
                </a:solidFill>
              </a:rPr>
              <a:t>pas très précis, mais ...juste !</a:t>
            </a:r>
            <a:endParaRPr lang="fr-FR" i="1" dirty="0">
              <a:solidFill>
                <a:srgbClr val="006600"/>
              </a:solidFill>
            </a:endParaRPr>
          </a:p>
        </p:txBody>
      </p:sp>
      <p:cxnSp>
        <p:nvCxnSpPr>
          <p:cNvPr id="72" name="Connecteur droit 71"/>
          <p:cNvCxnSpPr/>
          <p:nvPr/>
        </p:nvCxnSpPr>
        <p:spPr bwMode="auto">
          <a:xfrm flipH="1">
            <a:off x="7469408" y="6011347"/>
            <a:ext cx="3348" cy="540000"/>
          </a:xfrm>
          <a:prstGeom prst="line">
            <a:avLst/>
          </a:prstGeom>
          <a:noFill/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Rectangle 74"/>
          <p:cNvSpPr/>
          <p:nvPr/>
        </p:nvSpPr>
        <p:spPr>
          <a:xfrm>
            <a:off x="6658004" y="2582137"/>
            <a:ext cx="1635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6600"/>
                </a:solidFill>
              </a:rPr>
              <a:t>précis, mais...</a:t>
            </a:r>
          </a:p>
          <a:p>
            <a:r>
              <a:rPr lang="fr-FR" dirty="0" smtClean="0">
                <a:solidFill>
                  <a:srgbClr val="006600"/>
                </a:solidFill>
              </a:rPr>
              <a:t>pas très juste !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040930" y="4229875"/>
            <a:ext cx="1754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006600"/>
                </a:solidFill>
              </a:rPr>
              <a:t>ni juste, ni précis !</a:t>
            </a:r>
            <a:endParaRPr lang="fr-FR" sz="1400" dirty="0">
              <a:solidFill>
                <a:srgbClr val="0066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198422" y="5750542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006600"/>
                </a:solidFill>
              </a:rPr>
              <a:t>juste et précis..</a:t>
            </a:r>
            <a:endParaRPr lang="fr-FR" sz="1400" dirty="0">
              <a:solidFill>
                <a:srgbClr val="006600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2714922" y="141402"/>
            <a:ext cx="392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smtClean="0">
                <a:solidFill>
                  <a:schemeClr val="accent6">
                    <a:lumMod val="50000"/>
                  </a:schemeClr>
                </a:solidFill>
              </a:rPr>
              <a:t>JUSTESSE et PRECISION</a:t>
            </a:r>
            <a:endParaRPr lang="fr-FR" sz="24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F347D-1FC2-4F05-8D7C-20D23FFC53A7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19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77103" y="139148"/>
            <a:ext cx="7772400" cy="695739"/>
          </a:xfrm>
        </p:spPr>
        <p:txBody>
          <a:bodyPr/>
          <a:lstStyle/>
          <a:p>
            <a:pPr eaLnBrk="1" hangingPunct="1"/>
            <a:r>
              <a:rPr lang="fr-FR" sz="3600" b="1" u="sng" dirty="0" smtClean="0">
                <a:solidFill>
                  <a:schemeClr val="accent2"/>
                </a:solidFill>
              </a:rPr>
              <a:t>Précision et incertitude</a:t>
            </a:r>
          </a:p>
        </p:txBody>
      </p:sp>
      <p:sp>
        <p:nvSpPr>
          <p:cNvPr id="1946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9471" name="Rectangle 1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9472" name="Rectangle 19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pSp>
        <p:nvGrpSpPr>
          <p:cNvPr id="19473" name="Group 20"/>
          <p:cNvGrpSpPr>
            <a:grpSpLocks/>
          </p:cNvGrpSpPr>
          <p:nvPr/>
        </p:nvGrpSpPr>
        <p:grpSpPr bwMode="auto">
          <a:xfrm>
            <a:off x="200025" y="1360488"/>
            <a:ext cx="8516938" cy="4032250"/>
            <a:chOff x="126" y="491"/>
            <a:chExt cx="5365" cy="2540"/>
          </a:xfrm>
        </p:grpSpPr>
        <p:sp>
          <p:nvSpPr>
            <p:cNvPr id="19474" name="Text Box 7"/>
            <p:cNvSpPr txBox="1">
              <a:spLocks noChangeArrowheads="1"/>
            </p:cNvSpPr>
            <p:nvPr/>
          </p:nvSpPr>
          <p:spPr bwMode="auto">
            <a:xfrm>
              <a:off x="299" y="491"/>
              <a:ext cx="5192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 smtClean="0">
                  <a:solidFill>
                    <a:schemeClr val="tx1"/>
                  </a:solidFill>
                </a:rPr>
                <a:t>Les </a:t>
              </a:r>
              <a:r>
                <a:rPr lang="fr-FR" dirty="0">
                  <a:solidFill>
                    <a:schemeClr val="tx1"/>
                  </a:solidFill>
                </a:rPr>
                <a:t>calculs statistiques ne concernent que </a:t>
              </a:r>
              <a:r>
                <a:rPr lang="fr-FR" u="sng" dirty="0">
                  <a:solidFill>
                    <a:schemeClr val="accent6"/>
                  </a:solidFill>
                </a:rPr>
                <a:t>la dispersion statistique </a:t>
              </a:r>
              <a:r>
                <a:rPr lang="fr-FR" u="sng" dirty="0">
                  <a:solidFill>
                    <a:schemeClr val="tx1"/>
                  </a:solidFill>
                </a:rPr>
                <a:t>liée au caractère aléatoire de l’émission X</a:t>
              </a:r>
              <a:r>
                <a:rPr lang="fr-FR" dirty="0">
                  <a:solidFill>
                    <a:schemeClr val="tx1"/>
                  </a:solidFill>
                </a:rPr>
                <a:t>. </a:t>
              </a:r>
            </a:p>
            <a:p>
              <a:endParaRPr lang="fr-FR" dirty="0">
                <a:solidFill>
                  <a:schemeClr val="tx1"/>
                </a:solidFill>
              </a:endParaRPr>
            </a:p>
            <a:p>
              <a:r>
                <a:rPr lang="fr-FR" dirty="0">
                  <a:solidFill>
                    <a:schemeClr val="tx1"/>
                  </a:solidFill>
                </a:rPr>
                <a:t>En microanalyse X, </a:t>
              </a:r>
              <a:r>
                <a:rPr lang="fr-FR" u="sng" dirty="0">
                  <a:solidFill>
                    <a:schemeClr val="tx1"/>
                  </a:solidFill>
                </a:rPr>
                <a:t>le calcul de </a:t>
              </a:r>
              <a:r>
                <a:rPr lang="fr-FR" u="sng" dirty="0">
                  <a:solidFill>
                    <a:schemeClr val="accent6"/>
                  </a:solidFill>
                </a:rPr>
                <a:t>l’incertitude totale</a:t>
              </a:r>
              <a:r>
                <a:rPr lang="fr-FR" dirty="0">
                  <a:solidFill>
                    <a:schemeClr val="accent6"/>
                  </a:solidFill>
                </a:rPr>
                <a:t> </a:t>
              </a:r>
              <a:r>
                <a:rPr lang="fr-FR" dirty="0">
                  <a:solidFill>
                    <a:schemeClr val="tx1"/>
                  </a:solidFill>
                </a:rPr>
                <a:t>est plus complexe.</a:t>
              </a:r>
            </a:p>
            <a:p>
              <a:r>
                <a:rPr lang="fr-FR" dirty="0">
                  <a:solidFill>
                    <a:schemeClr val="tx1"/>
                  </a:solidFill>
                </a:rPr>
                <a:t>Il doit tenir compte à la fois des incertitudes liées à l’échantillon, à l’instrument, aux conditions opératoires et à la quantification :</a:t>
              </a:r>
            </a:p>
            <a:p>
              <a:endParaRPr lang="fr-FR" dirty="0">
                <a:solidFill>
                  <a:schemeClr val="tx1"/>
                </a:solidFill>
              </a:endParaRPr>
            </a:p>
            <a:p>
              <a:endParaRPr lang="fr-FR" dirty="0">
                <a:solidFill>
                  <a:schemeClr val="tx1"/>
                </a:solidFill>
              </a:endParaRPr>
            </a:p>
            <a:p>
              <a:endParaRPr lang="fr-FR" dirty="0">
                <a:solidFill>
                  <a:schemeClr val="tx1"/>
                </a:solidFill>
              </a:endParaRPr>
            </a:p>
            <a:p>
              <a:r>
                <a:rPr lang="fr-FR" dirty="0">
                  <a:solidFill>
                    <a:schemeClr val="tx1"/>
                  </a:solidFill>
                </a:rPr>
                <a:t>où :</a:t>
              </a:r>
            </a:p>
            <a:p>
              <a:r>
                <a:rPr lang="fr-FR" dirty="0">
                  <a:solidFill>
                    <a:schemeClr val="tx1"/>
                  </a:solidFill>
                </a:rPr>
                <a:t> est la variance liée à l’échantillon, incluant les incertitudes liées à l’inclinaison, à la rugosité, à la conductivité, à la contamination, etc.</a:t>
              </a:r>
            </a:p>
            <a:p>
              <a:r>
                <a:rPr lang="fr-FR" dirty="0">
                  <a:solidFill>
                    <a:schemeClr val="tx1"/>
                  </a:solidFill>
                </a:rPr>
                <a:t> est la variance liée à l’instrument (stabilité, spectromètre, etc.)</a:t>
              </a:r>
            </a:p>
            <a:p>
              <a:r>
                <a:rPr lang="fr-FR" dirty="0">
                  <a:solidFill>
                    <a:schemeClr val="tx1"/>
                  </a:solidFill>
                </a:rPr>
                <a:t> est la variance associée aux choix des conditions opératoires, </a:t>
              </a:r>
            </a:p>
            <a:p>
              <a:r>
                <a:rPr lang="fr-FR" dirty="0">
                  <a:solidFill>
                    <a:schemeClr val="tx1"/>
                  </a:solidFill>
                </a:rPr>
                <a:t> est la variance liée à la mesure, </a:t>
              </a:r>
            </a:p>
            <a:p>
              <a:r>
                <a:rPr lang="fr-FR" dirty="0">
                  <a:solidFill>
                    <a:schemeClr val="tx1"/>
                  </a:solidFill>
                </a:rPr>
                <a:t> est la variance associée aux incertitudes de la quantification.</a:t>
              </a:r>
            </a:p>
          </p:txBody>
        </p:sp>
        <p:graphicFrame>
          <p:nvGraphicFramePr>
            <p:cNvPr id="19458" name="Object 8"/>
            <p:cNvGraphicFramePr>
              <a:graphicFrameLocks noChangeAspect="1"/>
            </p:cNvGraphicFramePr>
            <p:nvPr/>
          </p:nvGraphicFramePr>
          <p:xfrm>
            <a:off x="160" y="2082"/>
            <a:ext cx="178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4" name="Equation" r:id="rId4" imgW="279360" imgH="241200" progId="Equation.3">
                    <p:embed/>
                  </p:oleObj>
                </mc:Choice>
                <mc:Fallback>
                  <p:oleObj name="Equation" r:id="rId4" imgW="279360" imgH="2412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" y="2082"/>
                          <a:ext cx="178" cy="1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9" name="Object 10"/>
            <p:cNvGraphicFramePr>
              <a:graphicFrameLocks noChangeAspect="1"/>
            </p:cNvGraphicFramePr>
            <p:nvPr/>
          </p:nvGraphicFramePr>
          <p:xfrm>
            <a:off x="162" y="2373"/>
            <a:ext cx="186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5" name="Equation" r:id="rId6" imgW="291973" imgH="241195" progId="Equation.3">
                    <p:embed/>
                  </p:oleObj>
                </mc:Choice>
                <mc:Fallback>
                  <p:oleObj name="Equation" r:id="rId6" imgW="291973" imgH="241195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" y="2373"/>
                          <a:ext cx="186" cy="1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0" name="Object 12"/>
            <p:cNvGraphicFramePr>
              <a:graphicFrameLocks noChangeAspect="1"/>
            </p:cNvGraphicFramePr>
            <p:nvPr/>
          </p:nvGraphicFramePr>
          <p:xfrm>
            <a:off x="156" y="2535"/>
            <a:ext cx="192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6" name="Equation" r:id="rId8" imgW="304536" imgH="253780" progId="Equation.3">
                    <p:embed/>
                  </p:oleObj>
                </mc:Choice>
                <mc:Fallback>
                  <p:oleObj name="Equation" r:id="rId8" imgW="304536" imgH="25378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" y="2535"/>
                          <a:ext cx="192" cy="1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1" name="Object 14"/>
            <p:cNvGraphicFramePr>
              <a:graphicFrameLocks noChangeAspect="1"/>
            </p:cNvGraphicFramePr>
            <p:nvPr/>
          </p:nvGraphicFramePr>
          <p:xfrm>
            <a:off x="150" y="2691"/>
            <a:ext cx="198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7" name="Equation" r:id="rId10" imgW="317225" imgH="241091" progId="Equation.3">
                    <p:embed/>
                  </p:oleObj>
                </mc:Choice>
                <mc:Fallback>
                  <p:oleObj name="Equation" r:id="rId10" imgW="317225" imgH="241091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" y="2691"/>
                          <a:ext cx="198" cy="1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2" name="Object 16"/>
            <p:cNvGraphicFramePr>
              <a:graphicFrameLocks noChangeAspect="1"/>
            </p:cNvGraphicFramePr>
            <p:nvPr/>
          </p:nvGraphicFramePr>
          <p:xfrm>
            <a:off x="126" y="2847"/>
            <a:ext cx="240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8" name="Equation" r:id="rId12" imgW="380835" imgH="253890" progId="Equation.3">
                    <p:embed/>
                  </p:oleObj>
                </mc:Choice>
                <mc:Fallback>
                  <p:oleObj name="Equation" r:id="rId12" imgW="380835" imgH="25389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" y="2847"/>
                          <a:ext cx="240" cy="1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3" name="Object 18"/>
            <p:cNvGraphicFramePr>
              <a:graphicFrameLocks noChangeAspect="1"/>
            </p:cNvGraphicFramePr>
            <p:nvPr/>
          </p:nvGraphicFramePr>
          <p:xfrm>
            <a:off x="1872" y="1626"/>
            <a:ext cx="1668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9" name="Equation" r:id="rId14" imgW="2374900" imgH="254000" progId="Equation.3">
                    <p:embed/>
                  </p:oleObj>
                </mc:Choice>
                <mc:Fallback>
                  <p:oleObj name="Equation" r:id="rId14" imgW="2374900" imgH="2540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626"/>
                          <a:ext cx="1668" cy="1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54116" y="5882308"/>
            <a:ext cx="1533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3230218" y="6261652"/>
            <a:ext cx="3959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Variance ou écart quadratique moyen :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F347D-1FC2-4F05-8D7C-20D23FFC53A7}" type="slidenum">
              <a:rPr lang="en-GB"/>
              <a:pPr>
                <a:defRPr/>
              </a:pPr>
              <a:t>35</a:t>
            </a:fld>
            <a:endParaRPr lang="en-GB"/>
          </a:p>
        </p:txBody>
      </p:sp>
      <p:sp>
        <p:nvSpPr>
          <p:cNvPr id="19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77103" y="139148"/>
            <a:ext cx="7772400" cy="695739"/>
          </a:xfrm>
        </p:spPr>
        <p:txBody>
          <a:bodyPr/>
          <a:lstStyle/>
          <a:p>
            <a:pPr eaLnBrk="1" hangingPunct="1"/>
            <a:r>
              <a:rPr lang="fr-FR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Précision</a:t>
            </a:r>
            <a:r>
              <a:rPr lang="fr-FR" b="1" dirty="0" smtClean="0">
                <a:solidFill>
                  <a:schemeClr val="accent6"/>
                </a:solidFill>
              </a:rPr>
              <a:t> 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fr-FR" b="1" dirty="0" smtClean="0">
                <a:solidFill>
                  <a:schemeClr val="accent6"/>
                </a:solidFill>
              </a:rPr>
              <a:t> </a:t>
            </a:r>
            <a:r>
              <a:rPr lang="fr-FR" sz="4200" b="1" u="sng" dirty="0" smtClean="0">
                <a:solidFill>
                  <a:schemeClr val="accent6"/>
                </a:solidFill>
              </a:rPr>
              <a:t>incertitude</a:t>
            </a:r>
          </a:p>
        </p:txBody>
      </p:sp>
      <p:sp>
        <p:nvSpPr>
          <p:cNvPr id="1946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9471" name="Rectangle 1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9472" name="Rectangle 19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83362" y="1670612"/>
            <a:ext cx="87623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chemeClr val="accent6">
                    <a:lumMod val="50000"/>
                  </a:schemeClr>
                </a:solidFill>
              </a:rPr>
              <a:t>Les sources d’incertitudes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 en microanalyse X peuvent être nombreuses et de tout ordre.</a:t>
            </a:r>
          </a:p>
          <a:p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u="sng" dirty="0" smtClean="0">
                <a:solidFill>
                  <a:schemeClr val="accent6">
                    <a:lumMod val="50000"/>
                  </a:schemeClr>
                </a:solidFill>
              </a:rPr>
              <a:t>L’évaluation de l’incertitude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 est essentielle dans l’utilisation des résultats d’analyse X.</a:t>
            </a:r>
          </a:p>
          <a:p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La difficulté est :</a:t>
            </a:r>
          </a:p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	- de connaître les sources d’erreurs</a:t>
            </a:r>
          </a:p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	- d’évaluer ces erreurs</a:t>
            </a:r>
          </a:p>
          <a:p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Les incertitudes de mesure sont  fortement liées  :</a:t>
            </a:r>
          </a:p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- à l’échantillon </a:t>
            </a:r>
          </a:p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- au choix des conditions expérimentales déterminées grâce à la bonne connaissance de l’échantillon, de la technique instrumentale, et par ce que l’on recherche.</a:t>
            </a:r>
          </a:p>
          <a:p>
            <a:pPr>
              <a:buFontTx/>
              <a:buChar char="-"/>
            </a:pPr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Grâce à cette connaissance, il est possible de réduire les sources d’erreur et d’évaluer de manière réaliste l’incertitude de la mesure.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65313" y="1143000"/>
            <a:ext cx="5202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6600"/>
                </a:solidFill>
              </a:rPr>
              <a:t>Conclusions </a:t>
            </a:r>
            <a:r>
              <a:rPr lang="fr-FR" i="1" dirty="0" smtClean="0">
                <a:solidFill>
                  <a:srgbClr val="006600"/>
                </a:solidFill>
              </a:rPr>
              <a:t>Exposé de Claude </a:t>
            </a:r>
            <a:r>
              <a:rPr lang="fr-FR" i="1" dirty="0" err="1" smtClean="0">
                <a:solidFill>
                  <a:srgbClr val="006600"/>
                </a:solidFill>
              </a:rPr>
              <a:t>Merlet</a:t>
            </a:r>
            <a:r>
              <a:rPr lang="fr-FR" i="1" dirty="0" smtClean="0">
                <a:solidFill>
                  <a:srgbClr val="006600"/>
                </a:solidFill>
              </a:rPr>
              <a:t> – Déc. 2009 :</a:t>
            </a:r>
            <a:endParaRPr lang="fr-FR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280504" y="646053"/>
            <a:ext cx="8526463" cy="536044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CONCLUSION</a:t>
            </a:r>
          </a:p>
          <a:p>
            <a:pPr algn="ctr"/>
            <a:endParaRPr lang="en-GB" dirty="0">
              <a:solidFill>
                <a:srgbClr val="FF66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endParaRPr lang="en-GB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en-GB" sz="2000" b="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  <a:sym typeface="Wingdings"/>
              </a:rPr>
              <a:t></a:t>
            </a:r>
            <a:r>
              <a:rPr lang="en-GB" b="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700" b="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calculs</a:t>
            </a:r>
            <a:r>
              <a:rPr lang="en-GB" sz="1700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700" b="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statistiques</a:t>
            </a:r>
            <a:r>
              <a:rPr lang="en-GB" sz="1700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700" b="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: complexes</a:t>
            </a:r>
            <a:endParaRPr lang="en-GB" sz="1700" b="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	: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disponibles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en standard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sur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certains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systèmes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d’analyse</a:t>
            </a:r>
            <a:endParaRPr lang="en-GB" sz="1700" b="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	: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programmation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par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l’utilisateur</a:t>
            </a:r>
            <a:endParaRPr lang="en-GB" sz="1700" b="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 </a:t>
            </a:r>
          </a:p>
          <a:p>
            <a:pPr lvl="4" eaLnBrk="0" hangingPunct="0">
              <a:buFontTx/>
              <a:buChar char="-"/>
            </a:pP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vérification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 la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qualité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des analyses</a:t>
            </a:r>
          </a:p>
          <a:p>
            <a:pPr lvl="4" eaLnBrk="0" hangingPunct="0">
              <a:buFontTx/>
              <a:buChar char="-"/>
            </a:pP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optimis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ation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des conditions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d’analyse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700" b="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meilleure</a:t>
            </a:r>
            <a:r>
              <a:rPr lang="en-GB" sz="1700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700" b="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précision</a:t>
            </a:r>
            <a:r>
              <a:rPr lang="en-GB" sz="1700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700" b="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statistique</a:t>
            </a:r>
            <a:endParaRPr lang="en-GB" sz="1700" b="0" u="sng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lvl="4" eaLnBrk="0" hangingPunct="0"/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	(analyse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d’éléments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en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faible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teneur</a:t>
            </a:r>
            <a:r>
              <a:rPr lang="en-GB" sz="1700" b="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4" eaLnBrk="0" hangingPunct="0"/>
            <a:endParaRPr lang="en-GB" sz="1700" b="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lvl="4" eaLnBrk="0" hangingPunct="0"/>
            <a:endParaRPr lang="en-GB" sz="1700" b="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GB" sz="1700" b="0" baseline="30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 </a:t>
            </a:r>
          </a:p>
          <a:p>
            <a:pPr eaLnBrk="0" hangingPunct="0"/>
            <a:r>
              <a:rPr lang="en-GB" sz="1700" b="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  <a:sym typeface="Wingdings"/>
              </a:rPr>
              <a:t></a:t>
            </a:r>
            <a:r>
              <a:rPr lang="en-GB" sz="1700" b="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la </a:t>
            </a:r>
            <a:r>
              <a:rPr lang="en-GB" sz="1700" b="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précision</a:t>
            </a:r>
            <a:r>
              <a:rPr lang="en-GB" sz="1700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700" b="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statistique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ne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prend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pas en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compte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les </a:t>
            </a:r>
            <a:r>
              <a:rPr lang="en-GB" sz="1700" b="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erreurs</a:t>
            </a:r>
            <a:r>
              <a:rPr lang="en-GB" sz="1700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de </a:t>
            </a:r>
            <a:r>
              <a:rPr lang="en-GB" sz="1700" b="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mesure</a:t>
            </a:r>
            <a:r>
              <a:rPr lang="en-GB" sz="1700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700" b="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telles</a:t>
            </a:r>
            <a:r>
              <a:rPr lang="en-GB" sz="1700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700" b="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que</a:t>
            </a:r>
            <a:r>
              <a:rPr lang="en-GB" sz="1700" b="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 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:</a:t>
            </a:r>
          </a:p>
          <a:p>
            <a:pPr eaLnBrk="0" hangingPunct="0"/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		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mauvaise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lecture de HV,</a:t>
            </a:r>
            <a:r>
              <a:rPr lang="en-GB" sz="17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endParaRPr lang="en-GB" sz="1700" dirty="0"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		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mauvais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traitement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du spectre,</a:t>
            </a:r>
            <a:r>
              <a:rPr lang="en-GB" sz="17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endParaRPr lang="en-GB" sz="1700" dirty="0"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		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paramètre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erroné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dans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le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modèle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de </a:t>
            </a:r>
            <a:r>
              <a:rPr lang="en-GB" sz="1700" b="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calcul</a:t>
            </a:r>
            <a:r>
              <a:rPr lang="en-GB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,</a:t>
            </a:r>
          </a:p>
          <a:p>
            <a:pPr eaLnBrk="0" hangingPunct="0"/>
            <a:r>
              <a:rPr lang="fr-FR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		problème lié à la préparation d’échantillon (résidus de </a:t>
            </a:r>
            <a:r>
              <a:rPr lang="fr-FR" sz="1700" b="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				polissage</a:t>
            </a:r>
            <a:r>
              <a:rPr lang="fr-FR" sz="17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,..) ….</a:t>
            </a:r>
            <a:endParaRPr lang="en-GB" sz="1700" b="0" baseline="30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2BB8E-C072-4610-B724-CCDC6C18BF66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23555" name="Rectangle 1026"/>
          <p:cNvSpPr>
            <a:spLocks noChangeArrowheads="1"/>
          </p:cNvSpPr>
          <p:nvPr/>
        </p:nvSpPr>
        <p:spPr bwMode="auto">
          <a:xfrm>
            <a:off x="0" y="1089025"/>
            <a:ext cx="9287219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2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Dans</a:t>
            </a:r>
            <a:r>
              <a:rPr lang="en-GB" sz="2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cet</a:t>
            </a:r>
            <a:r>
              <a:rPr lang="en-GB" sz="2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exposé,</a:t>
            </a:r>
          </a:p>
          <a:p>
            <a:pPr algn="just"/>
            <a:endParaRPr lang="en-GB" sz="27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en-GB" sz="2700" dirty="0">
                <a:solidFill>
                  <a:srgbClr val="008080"/>
                </a:solidFill>
                <a:latin typeface="Comic Sans MS" pitchFamily="66" charset="0"/>
                <a:cs typeface="Times New Roman" pitchFamily="18" charset="0"/>
              </a:rPr>
              <a:t>ne </a:t>
            </a:r>
            <a:r>
              <a:rPr lang="en-GB" sz="2700" dirty="0" err="1">
                <a:solidFill>
                  <a:srgbClr val="008080"/>
                </a:solidFill>
                <a:latin typeface="Comic Sans MS" pitchFamily="66" charset="0"/>
                <a:cs typeface="Times New Roman" pitchFamily="18" charset="0"/>
              </a:rPr>
              <a:t>seront</a:t>
            </a:r>
            <a:r>
              <a:rPr lang="en-GB" sz="2700" dirty="0">
                <a:solidFill>
                  <a:srgbClr val="00808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700" dirty="0" err="1">
                <a:solidFill>
                  <a:srgbClr val="008080"/>
                </a:solidFill>
                <a:latin typeface="Comic Sans MS" pitchFamily="66" charset="0"/>
                <a:cs typeface="Times New Roman" pitchFamily="18" charset="0"/>
              </a:rPr>
              <a:t>traitées</a:t>
            </a:r>
            <a:r>
              <a:rPr lang="en-GB" sz="2700" dirty="0">
                <a:solidFill>
                  <a:srgbClr val="00808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700" dirty="0" err="1">
                <a:solidFill>
                  <a:srgbClr val="008080"/>
                </a:solidFill>
                <a:latin typeface="Comic Sans MS" pitchFamily="66" charset="0"/>
                <a:cs typeface="Times New Roman" pitchFamily="18" charset="0"/>
              </a:rPr>
              <a:t>que</a:t>
            </a:r>
            <a:r>
              <a:rPr lang="en-GB" sz="2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les </a:t>
            </a:r>
            <a:r>
              <a:rPr lang="en-GB" sz="2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méthodes</a:t>
            </a:r>
            <a:r>
              <a:rPr lang="en-GB" sz="2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statistiques</a:t>
            </a:r>
            <a:r>
              <a:rPr lang="en-GB" sz="2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7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algn="just"/>
            <a:endParaRPr lang="en-GB" sz="27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endParaRPr lang="en-GB" sz="27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GB" sz="2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les plus </a:t>
            </a:r>
            <a:r>
              <a:rPr lang="en-GB" sz="2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couramment</a:t>
            </a:r>
            <a:r>
              <a:rPr lang="en-GB" sz="2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mentionnées</a:t>
            </a:r>
            <a:r>
              <a:rPr lang="en-GB" sz="2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dans</a:t>
            </a:r>
            <a:r>
              <a:rPr lang="en-GB" sz="2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7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la </a:t>
            </a:r>
            <a:r>
              <a:rPr lang="en-GB" sz="27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littérature</a:t>
            </a:r>
            <a:endParaRPr lang="en-GB" sz="27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endParaRPr lang="en-GB" sz="27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GB" sz="27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celles</a:t>
            </a:r>
            <a:r>
              <a:rPr lang="en-GB" sz="27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proposées</a:t>
            </a:r>
            <a:r>
              <a:rPr lang="en-GB" sz="2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en standard par </a:t>
            </a:r>
            <a:r>
              <a:rPr lang="en-GB" sz="27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les </a:t>
            </a:r>
            <a:r>
              <a:rPr lang="en-GB" sz="27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constructeurs</a:t>
            </a:r>
            <a:endParaRPr lang="en-GB" sz="27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sz="27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sur</a:t>
            </a:r>
            <a:r>
              <a:rPr lang="en-GB" sz="27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les </a:t>
            </a:r>
            <a:r>
              <a:rPr lang="en-GB" sz="2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systèmes</a:t>
            </a:r>
            <a:r>
              <a:rPr lang="en-GB" sz="27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7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d’analyse</a:t>
            </a:r>
            <a:endParaRPr lang="en-GB" sz="27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endParaRPr lang="en-GB" sz="28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F0AA8-2123-40DE-A87F-66DFD46802B0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2183458" y="95250"/>
            <a:ext cx="4884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STATISTIQUE DE COMPTAGE</a:t>
            </a:r>
            <a:r>
              <a:rPr lang="en-GB" sz="2400" dirty="0">
                <a:solidFill>
                  <a:schemeClr val="accent6"/>
                </a:solidFill>
                <a:latin typeface="Tahoma" pitchFamily="34" charset="0"/>
              </a:rPr>
              <a:t> </a:t>
            </a:r>
            <a:endParaRPr lang="en-GB" sz="2400" b="0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234950" y="766763"/>
            <a:ext cx="86455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L’émission de RX est un phénomène statistique par nature.</a:t>
            </a:r>
          </a:p>
          <a:p>
            <a:pPr algn="ctr"/>
            <a:r>
              <a:rPr lang="fr-FR" sz="1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Le nombre de photons générés dans le matériau est </a:t>
            </a:r>
            <a:r>
              <a:rPr lang="fr-FR" sz="18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aléatoire</a:t>
            </a:r>
            <a:r>
              <a:rPr lang="fr-FR" sz="1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dans le temps, mais a </a:t>
            </a:r>
            <a:r>
              <a:rPr lang="fr-FR" sz="18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une valeur moyenne déterminée</a:t>
            </a:r>
            <a:r>
              <a:rPr lang="fr-FR" sz="1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algn="ctr"/>
            <a:r>
              <a:rPr lang="fr-FR" sz="1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</a:t>
            </a:r>
            <a:endParaRPr lang="fr-FR" sz="18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fr-FR" sz="1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Les </a:t>
            </a:r>
            <a:r>
              <a:rPr lang="fr-FR" sz="18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résultats des mesures</a:t>
            </a:r>
            <a:r>
              <a:rPr lang="fr-FR" sz="1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par comptage de </a:t>
            </a:r>
          </a:p>
          <a:p>
            <a:pPr algn="ctr"/>
            <a:r>
              <a:rPr lang="fr-FR" sz="1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photons sont </a:t>
            </a:r>
            <a:r>
              <a:rPr lang="fr-FR" sz="18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aléatoires</a:t>
            </a:r>
            <a:r>
              <a:rPr lang="fr-FR" sz="1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et p</a:t>
            </a:r>
            <a:r>
              <a:rPr lang="fr-FR" sz="1800" dirty="0">
                <a:solidFill>
                  <a:schemeClr val="tx1"/>
                </a:solidFill>
                <a:latin typeface="Comic Sans MS" pitchFamily="66" charset="0"/>
              </a:rPr>
              <a:t>résentent une </a:t>
            </a:r>
            <a:r>
              <a:rPr lang="fr-FR" sz="1800" u="sng" dirty="0">
                <a:solidFill>
                  <a:schemeClr val="tx1"/>
                </a:solidFill>
                <a:latin typeface="Comic Sans MS" pitchFamily="66" charset="0"/>
              </a:rPr>
              <a:t>dispersion statistique naturelle</a:t>
            </a:r>
          </a:p>
          <a:p>
            <a:pPr algn="ctr"/>
            <a:r>
              <a:rPr lang="fr-FR" sz="1800" dirty="0">
                <a:solidFill>
                  <a:schemeClr val="tx1"/>
                </a:solidFill>
                <a:latin typeface="Comic Sans MS" pitchFamily="66" charset="0"/>
              </a:rPr>
              <a:t>autour de cette valeur moyenne.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2239963" y="2149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pSp>
        <p:nvGrpSpPr>
          <p:cNvPr id="24582" name="Group 14"/>
          <p:cNvGrpSpPr>
            <a:grpSpLocks/>
          </p:cNvGrpSpPr>
          <p:nvPr/>
        </p:nvGrpSpPr>
        <p:grpSpPr bwMode="auto">
          <a:xfrm>
            <a:off x="0" y="2971800"/>
            <a:ext cx="9253538" cy="3654425"/>
            <a:chOff x="0" y="1767"/>
            <a:chExt cx="5829" cy="2302"/>
          </a:xfrm>
        </p:grpSpPr>
        <p:sp>
          <p:nvSpPr>
            <p:cNvPr id="24584" name="Text Box 11"/>
            <p:cNvSpPr txBox="1">
              <a:spLocks noChangeArrowheads="1"/>
            </p:cNvSpPr>
            <p:nvPr/>
          </p:nvSpPr>
          <p:spPr bwMode="auto">
            <a:xfrm>
              <a:off x="0" y="2175"/>
              <a:ext cx="1138" cy="37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100"/>
                <a:t>fréquence d’observation</a:t>
              </a:r>
            </a:p>
            <a:p>
              <a:pPr algn="ctr"/>
              <a:r>
                <a:rPr lang="fr-FR" sz="1100"/>
                <a:t>d’une même valeur du</a:t>
              </a:r>
            </a:p>
            <a:p>
              <a:pPr algn="ctr"/>
              <a:r>
                <a:rPr lang="fr-FR" sz="1100"/>
                <a:t>comptage</a:t>
              </a:r>
            </a:p>
          </p:txBody>
        </p:sp>
        <p:sp>
          <p:nvSpPr>
            <p:cNvPr id="24585" name="Rectangle 4"/>
            <p:cNvSpPr>
              <a:spLocks noChangeArrowheads="1"/>
            </p:cNvSpPr>
            <p:nvPr/>
          </p:nvSpPr>
          <p:spPr bwMode="auto">
            <a:xfrm>
              <a:off x="154" y="1767"/>
              <a:ext cx="489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dirty="0">
                  <a:solidFill>
                    <a:schemeClr val="accent6"/>
                  </a:solidFill>
                  <a:latin typeface="Comic Sans MS" pitchFamily="66" charset="0"/>
                  <a:cs typeface="Times New Roman" pitchFamily="18" charset="0"/>
                </a:rPr>
                <a:t>Si on répète la même mesure du nombre de coups, n fois…</a:t>
              </a:r>
              <a:r>
                <a:rPr lang="en-GB" sz="2000" dirty="0">
                  <a:solidFill>
                    <a:schemeClr val="accent6"/>
                  </a:solidFill>
                </a:rPr>
                <a:t> </a:t>
              </a:r>
              <a:endParaRPr lang="en-GB" sz="2000" b="0" dirty="0">
                <a:solidFill>
                  <a:schemeClr val="accent6"/>
                </a:solidFill>
                <a:latin typeface="Times New Roman" pitchFamily="18" charset="0"/>
              </a:endParaRPr>
            </a:p>
          </p:txBody>
        </p:sp>
        <p:sp>
          <p:nvSpPr>
            <p:cNvPr id="24586" name="Rectangle 7"/>
            <p:cNvSpPr>
              <a:spLocks noChangeArrowheads="1"/>
            </p:cNvSpPr>
            <p:nvPr/>
          </p:nvSpPr>
          <p:spPr bwMode="auto">
            <a:xfrm>
              <a:off x="816" y="3819"/>
              <a:ext cx="4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 </a:t>
              </a:r>
              <a:r>
                <a:rPr lang="fr-FR" sz="20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histogramme qui suit une </a:t>
              </a:r>
              <a:r>
                <a:rPr lang="fr-FR" sz="2000" u="sng" dirty="0">
                  <a:solidFill>
                    <a:srgbClr val="008080"/>
                  </a:solidFill>
                  <a:latin typeface="Comic Sans MS" pitchFamily="66" charset="0"/>
                  <a:cs typeface="Times New Roman" pitchFamily="18" charset="0"/>
                </a:rPr>
                <a:t>distribution de Poisson</a:t>
              </a:r>
              <a:r>
                <a:rPr lang="fr-FR" sz="2000" dirty="0">
                  <a:solidFill>
                    <a:srgbClr val="FF9900"/>
                  </a:solidFill>
                  <a:latin typeface="Comic Sans MS" pitchFamily="66" charset="0"/>
                  <a:cs typeface="Times New Roman" pitchFamily="18" charset="0"/>
                </a:rPr>
                <a:t> </a:t>
              </a:r>
              <a:r>
                <a:rPr lang="en-GB" sz="600" b="0" dirty="0">
                  <a:solidFill>
                    <a:schemeClr val="tx1"/>
                  </a:solidFill>
                </a:rPr>
                <a:t> </a:t>
              </a:r>
              <a:endParaRPr lang="en-GB" sz="24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7" name="Rectangle 8"/>
            <p:cNvSpPr>
              <a:spLocks noChangeArrowheads="1"/>
            </p:cNvSpPr>
            <p:nvPr/>
          </p:nvSpPr>
          <p:spPr bwMode="auto">
            <a:xfrm>
              <a:off x="4097" y="2036"/>
              <a:ext cx="1732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Tx/>
                <a:buChar char="-"/>
              </a:pPr>
              <a:r>
                <a:rPr lang="fr-FR" sz="1400" dirty="0" smtClean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 mêmes </a:t>
              </a:r>
              <a:r>
                <a:rPr lang="fr-FR" sz="14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conditions d’analyse</a:t>
              </a:r>
            </a:p>
            <a:p>
              <a:pPr algn="ctr"/>
              <a:r>
                <a:rPr lang="fr-FR" sz="1100" b="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 (</a:t>
              </a:r>
              <a:r>
                <a:rPr lang="fr-FR" sz="14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fr-FR" sz="1100" b="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15 kV, 60 </a:t>
              </a:r>
              <a:r>
                <a:rPr lang="fr-FR" sz="1100" b="0" dirty="0" err="1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nA</a:t>
              </a:r>
              <a:r>
                <a:rPr lang="fr-FR" sz="1100" b="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, 10 s./pt. )</a:t>
              </a:r>
            </a:p>
            <a:p>
              <a:endParaRPr lang="fr-FR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endParaRPr>
            </a:p>
            <a:p>
              <a:pPr>
                <a:buFontTx/>
                <a:buChar char="-"/>
              </a:pPr>
              <a:r>
                <a:rPr lang="fr-FR" sz="1400" dirty="0" smtClean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 à </a:t>
              </a:r>
              <a:r>
                <a:rPr lang="fr-FR" sz="14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une position donnée en  énergie du spectromètre</a:t>
              </a:r>
            </a:p>
            <a:p>
              <a:pPr algn="ctr"/>
              <a:r>
                <a:rPr lang="fr-FR" sz="1100" b="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 (</a:t>
              </a:r>
              <a:r>
                <a:rPr lang="fr-FR" sz="14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en-GB" sz="1100" b="0" dirty="0">
                  <a:solidFill>
                    <a:schemeClr val="tx1"/>
                  </a:solidFill>
                  <a:latin typeface="Comic Sans MS" pitchFamily="66" charset="0"/>
                </a:rPr>
                <a:t>Cu K</a:t>
              </a:r>
              <a:r>
                <a:rPr lang="en-GB" sz="1100" b="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rPr>
                <a:t></a:t>
              </a:r>
              <a:r>
                <a:rPr lang="en-GB" sz="1400" b="0" dirty="0">
                  <a:solidFill>
                    <a:schemeClr val="tx1"/>
                  </a:solidFill>
                </a:rPr>
                <a:t> </a:t>
              </a:r>
              <a:r>
                <a:rPr lang="fr-FR" sz="1100" b="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)</a:t>
              </a:r>
              <a:endParaRPr lang="en-GB" sz="1100" b="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grpSp>
          <p:nvGrpSpPr>
            <p:cNvPr id="24588" name="Group 12"/>
            <p:cNvGrpSpPr>
              <a:grpSpLocks/>
            </p:cNvGrpSpPr>
            <p:nvPr/>
          </p:nvGrpSpPr>
          <p:grpSpPr bwMode="auto">
            <a:xfrm>
              <a:off x="1134" y="2128"/>
              <a:ext cx="2938" cy="1613"/>
              <a:chOff x="884" y="2128"/>
              <a:chExt cx="2938" cy="1613"/>
            </a:xfrm>
          </p:grpSpPr>
          <p:pic>
            <p:nvPicPr>
              <p:cNvPr id="24590" name="Picture 5" descr="hist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84" y="2128"/>
                <a:ext cx="2938" cy="1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91" name="Text Box 9"/>
              <p:cNvSpPr txBox="1">
                <a:spLocks noChangeArrowheads="1"/>
              </p:cNvSpPr>
              <p:nvPr/>
            </p:nvSpPr>
            <p:spPr bwMode="auto">
              <a:xfrm>
                <a:off x="1252" y="2256"/>
                <a:ext cx="85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000">
                    <a:solidFill>
                      <a:schemeClr val="tx1"/>
                    </a:solidFill>
                  </a:rPr>
                  <a:t>WDS </a:t>
                </a:r>
              </a:p>
              <a:p>
                <a:r>
                  <a:rPr lang="fr-FR" sz="1000">
                    <a:solidFill>
                      <a:schemeClr val="tx1"/>
                    </a:solidFill>
                  </a:rPr>
                  <a:t>LiF Basse Pression</a:t>
                </a:r>
              </a:p>
              <a:p>
                <a:r>
                  <a:rPr lang="fr-FR" sz="1000">
                    <a:solidFill>
                      <a:schemeClr val="tx1"/>
                    </a:solidFill>
                  </a:rPr>
                  <a:t>n=400</a:t>
                </a:r>
              </a:p>
            </p:txBody>
          </p:sp>
        </p:grp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1109" y="2342"/>
              <a:ext cx="211" cy="15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</p:grpSp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4870450" y="5757863"/>
            <a:ext cx="1544638" cy="2619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100"/>
              <a:t>valeur du comptage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6EC6E-9FD9-4E59-B41B-CE9FE007BC50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3859213" y="3116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030" name="Rectangle 18"/>
          <p:cNvSpPr>
            <a:spLocks noChangeArrowheads="1"/>
          </p:cNvSpPr>
          <p:nvPr/>
        </p:nvSpPr>
        <p:spPr bwMode="auto">
          <a:xfrm>
            <a:off x="3230563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031" name="Rectangle 20"/>
          <p:cNvSpPr>
            <a:spLocks noChangeArrowheads="1"/>
          </p:cNvSpPr>
          <p:nvPr/>
        </p:nvSpPr>
        <p:spPr bwMode="auto">
          <a:xfrm>
            <a:off x="3230563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032" name="Rectangle 22"/>
          <p:cNvSpPr>
            <a:spLocks noChangeArrowheads="1"/>
          </p:cNvSpPr>
          <p:nvPr/>
        </p:nvSpPr>
        <p:spPr bwMode="auto">
          <a:xfrm>
            <a:off x="3230563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033" name="Picture 3" descr="his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1350" y="1049338"/>
            <a:ext cx="46640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190500" y="3902075"/>
            <a:ext cx="4110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Probabilité que l’événement x ait lieu : </a:t>
            </a:r>
          </a:p>
        </p:txBody>
      </p:sp>
      <p:sp>
        <p:nvSpPr>
          <p:cNvPr id="1035" name="Text Box 8"/>
          <p:cNvSpPr txBox="1">
            <a:spLocks noChangeArrowheads="1"/>
          </p:cNvSpPr>
          <p:nvPr/>
        </p:nvSpPr>
        <p:spPr bwMode="auto">
          <a:xfrm>
            <a:off x="5380038" y="38703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4232275" y="3751263"/>
          <a:ext cx="14255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5" imgW="952087" imgH="418918" progId="Equation.3">
                  <p:embed/>
                </p:oleObj>
              </mc:Choice>
              <mc:Fallback>
                <p:oleObj name="Equation" r:id="rId5" imgW="952087" imgH="418918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3751263"/>
                        <a:ext cx="1425575" cy="625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Oval 10"/>
          <p:cNvSpPr>
            <a:spLocks noChangeArrowheads="1"/>
          </p:cNvSpPr>
          <p:nvPr/>
        </p:nvSpPr>
        <p:spPr bwMode="auto">
          <a:xfrm>
            <a:off x="1763713" y="3792538"/>
            <a:ext cx="1457325" cy="6223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037" name="Text Box 11"/>
          <p:cNvSpPr txBox="1">
            <a:spLocks noChangeArrowheads="1"/>
          </p:cNvSpPr>
          <p:nvPr/>
        </p:nvSpPr>
        <p:spPr bwMode="auto">
          <a:xfrm>
            <a:off x="2089150" y="3332163"/>
            <a:ext cx="2197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 dirty="0">
                <a:solidFill>
                  <a:srgbClr val="CC0000"/>
                </a:solidFill>
                <a:latin typeface="Comic Sans MS" pitchFamily="66" charset="0"/>
              </a:rPr>
              <a:t>la valeur du comptage</a:t>
            </a: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4403725" y="939800"/>
            <a:ext cx="30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C0000"/>
                </a:solidFill>
              </a:rPr>
              <a:t>µ</a:t>
            </a:r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V="1">
            <a:off x="2525713" y="3552825"/>
            <a:ext cx="439737" cy="3317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FR" dirty="0">
              <a:solidFill>
                <a:srgbClr val="CC0000"/>
              </a:solidFill>
            </a:endParaRPr>
          </a:p>
        </p:txBody>
      </p:sp>
      <p:grpSp>
        <p:nvGrpSpPr>
          <p:cNvPr id="1040" name="Group 40"/>
          <p:cNvGrpSpPr>
            <a:grpSpLocks/>
          </p:cNvGrpSpPr>
          <p:nvPr/>
        </p:nvGrpSpPr>
        <p:grpSpPr bwMode="auto">
          <a:xfrm>
            <a:off x="-88136" y="5062096"/>
            <a:ext cx="9144000" cy="1692275"/>
            <a:chOff x="0" y="2805"/>
            <a:chExt cx="5633" cy="1066"/>
          </a:xfrm>
        </p:grpSpPr>
        <p:sp>
          <p:nvSpPr>
            <p:cNvPr id="1053" name="Rectangle 16"/>
            <p:cNvSpPr>
              <a:spLocks noChangeArrowheads="1"/>
            </p:cNvSpPr>
            <p:nvPr/>
          </p:nvSpPr>
          <p:spPr bwMode="auto">
            <a:xfrm>
              <a:off x="0" y="2805"/>
              <a:ext cx="5633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449263" algn="just"/>
              <a:r>
                <a:rPr lang="en-GB" u="sng" dirty="0">
                  <a:solidFill>
                    <a:schemeClr val="accent6"/>
                  </a:solidFill>
                  <a:latin typeface="Comic Sans MS" pitchFamily="66" charset="0"/>
                  <a:cs typeface="Times New Roman" pitchFamily="18" charset="0"/>
                </a:rPr>
                <a:t>En </a:t>
              </a:r>
              <a:r>
                <a:rPr lang="en-GB" u="sng" dirty="0" err="1">
                  <a:solidFill>
                    <a:schemeClr val="accent6"/>
                  </a:solidFill>
                  <a:latin typeface="Comic Sans MS" pitchFamily="66" charset="0"/>
                  <a:cs typeface="Times New Roman" pitchFamily="18" charset="0"/>
                </a:rPr>
                <a:t>microanalyse</a:t>
              </a:r>
              <a:r>
                <a:rPr lang="en-GB" u="sng" dirty="0">
                  <a:solidFill>
                    <a:schemeClr val="accent6"/>
                  </a:solidFill>
                  <a:latin typeface="Comic Sans MS" pitchFamily="66" charset="0"/>
                  <a:cs typeface="Times New Roman" pitchFamily="18" charset="0"/>
                </a:rPr>
                <a:t> X</a:t>
              </a:r>
              <a:r>
                <a:rPr lang="en-GB" dirty="0">
                  <a:solidFill>
                    <a:schemeClr val="accent6"/>
                  </a:solidFill>
                  <a:latin typeface="Comic Sans MS" pitchFamily="66" charset="0"/>
                  <a:cs typeface="Times New Roman" pitchFamily="18" charset="0"/>
                </a:rPr>
                <a:t> </a:t>
              </a:r>
              <a:r>
                <a:rPr lang="en-GB" dirty="0" smtClean="0">
                  <a:solidFill>
                    <a:schemeClr val="accent6"/>
                  </a:solidFill>
                  <a:latin typeface="Comic Sans MS" pitchFamily="66" charset="0"/>
                  <a:cs typeface="Times New Roman" pitchFamily="18" charset="0"/>
                </a:rPr>
                <a:t>:</a:t>
              </a:r>
            </a:p>
            <a:p>
              <a:pPr indent="449263"/>
              <a:r>
                <a:rPr lang="en-GB" dirty="0" err="1" smtClean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valeur</a:t>
              </a:r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en-GB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des </a:t>
              </a:r>
              <a:r>
                <a:rPr lang="en-GB" dirty="0" err="1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comptages</a:t>
              </a:r>
              <a:r>
                <a:rPr lang="en-GB" sz="24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&gt;</a:t>
              </a:r>
              <a:r>
                <a:rPr lang="en-GB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20 photons </a:t>
              </a:r>
              <a:r>
                <a:rPr lang="en-GB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 </a:t>
              </a:r>
              <a:r>
                <a:rPr lang="en-GB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distribution de Poisson </a:t>
              </a:r>
              <a:r>
                <a:rPr lang="en-GB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GB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en-GB" dirty="0" err="1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normale</a:t>
              </a:r>
              <a:r>
                <a:rPr lang="en-GB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en-GB" dirty="0" err="1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ou</a:t>
              </a:r>
              <a:r>
                <a:rPr lang="en-GB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 de Gauss</a:t>
              </a:r>
              <a:endPara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endParaRPr>
            </a:p>
            <a:p>
              <a:pPr indent="449263" algn="just" eaLnBrk="0" hangingPunct="0"/>
              <a:endPara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endParaRPr>
            </a:p>
            <a:p>
              <a:pPr indent="449263" algn="just" eaLnBrk="0" hangingPunct="0"/>
              <a:endPara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endParaRPr>
            </a:p>
            <a:p>
              <a:pPr indent="449263" algn="just" eaLnBrk="0" hangingPunct="0"/>
              <a:r>
                <a:rPr lang="en-GB" dirty="0" err="1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densité</a:t>
              </a:r>
              <a:r>
                <a:rPr lang="en-GB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 de </a:t>
              </a:r>
              <a:r>
                <a:rPr lang="en-GB" dirty="0" err="1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probabilité</a:t>
              </a:r>
              <a:r>
                <a:rPr lang="en-GB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 :</a:t>
              </a:r>
            </a:p>
            <a:p>
              <a:pPr indent="449263" eaLnBrk="0" hangingPunct="0"/>
              <a:r>
                <a:rPr lang="fr-FR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caractérisée par </a:t>
              </a:r>
              <a:r>
                <a:rPr lang="fr-FR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rPr>
                <a:t> et </a:t>
              </a:r>
              <a:r>
                <a:rPr lang="fr-FR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  <a:sym typeface="Symbol" pitchFamily="18" charset="2"/>
                </a:rPr>
                <a:t></a:t>
              </a:r>
              <a:r>
                <a:rPr lang="en-GB" sz="600" dirty="0">
                  <a:solidFill>
                    <a:schemeClr val="tx1"/>
                  </a:solidFill>
                </a:rPr>
                <a:t> </a:t>
              </a:r>
              <a:endParaRPr lang="en-GB" sz="2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1027" name="Object 1025"/>
            <p:cNvGraphicFramePr>
              <a:graphicFrameLocks noChangeAspect="1"/>
            </p:cNvGraphicFramePr>
            <p:nvPr/>
          </p:nvGraphicFramePr>
          <p:xfrm>
            <a:off x="1980" y="3363"/>
            <a:ext cx="169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r:id="rId7" imgW="1968500" imgH="444500" progId="Equation.3">
                    <p:embed/>
                  </p:oleObj>
                </mc:Choice>
                <mc:Fallback>
                  <p:oleObj r:id="rId7" imgW="1968500" imgH="444500" progId="Equation.3">
                    <p:embed/>
                    <p:pic>
                      <p:nvPicPr>
                        <p:cNvPr id="0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0" y="3363"/>
                          <a:ext cx="1690" cy="38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41" name="Rectangle 24"/>
          <p:cNvSpPr>
            <a:spLocks noChangeArrowheads="1"/>
          </p:cNvSpPr>
          <p:nvPr/>
        </p:nvSpPr>
        <p:spPr bwMode="auto">
          <a:xfrm>
            <a:off x="184150" y="4500563"/>
            <a:ext cx="841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fr-FR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caractérise la dispersion des valeurs de x </a:t>
            </a:r>
            <a:r>
              <a:rPr lang="fr-FR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autour de la valeur moyenne </a:t>
            </a:r>
            <a:r>
              <a:rPr lang="en-GB" sz="600" dirty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42" name="Line 25"/>
          <p:cNvSpPr>
            <a:spLocks noChangeShapeType="1"/>
          </p:cNvSpPr>
          <p:nvPr/>
        </p:nvSpPr>
        <p:spPr bwMode="auto">
          <a:xfrm flipH="1">
            <a:off x="2786063" y="5829300"/>
            <a:ext cx="115887" cy="349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043" name="Rectangle 26"/>
          <p:cNvSpPr>
            <a:spLocks noChangeArrowheads="1"/>
          </p:cNvSpPr>
          <p:nvPr/>
        </p:nvSpPr>
        <p:spPr bwMode="auto">
          <a:xfrm>
            <a:off x="4914900" y="1755775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</a:t>
            </a:r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535488" y="1981200"/>
            <a:ext cx="306387" cy="31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045" name="Text Box 31"/>
          <p:cNvSpPr txBox="1">
            <a:spLocks noChangeArrowheads="1"/>
          </p:cNvSpPr>
          <p:nvPr/>
        </p:nvSpPr>
        <p:spPr bwMode="auto">
          <a:xfrm>
            <a:off x="2535238" y="1255713"/>
            <a:ext cx="1349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>
                <a:solidFill>
                  <a:schemeClr val="tx1"/>
                </a:solidFill>
              </a:rPr>
              <a:t>WDS </a:t>
            </a:r>
          </a:p>
          <a:p>
            <a:r>
              <a:rPr lang="fr-FR" sz="1000">
                <a:solidFill>
                  <a:schemeClr val="tx1"/>
                </a:solidFill>
              </a:rPr>
              <a:t>LiF Basse Pression</a:t>
            </a:r>
          </a:p>
          <a:p>
            <a:r>
              <a:rPr lang="fr-FR" sz="1000">
                <a:solidFill>
                  <a:schemeClr val="tx1"/>
                </a:solidFill>
              </a:rPr>
              <a:t>n=400</a:t>
            </a:r>
          </a:p>
        </p:txBody>
      </p:sp>
      <p:sp>
        <p:nvSpPr>
          <p:cNvPr id="1046" name="Rectangle 32"/>
          <p:cNvSpPr>
            <a:spLocks noChangeArrowheads="1"/>
          </p:cNvSpPr>
          <p:nvPr/>
        </p:nvSpPr>
        <p:spPr bwMode="auto">
          <a:xfrm>
            <a:off x="2334270" y="0"/>
            <a:ext cx="4884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STATISTIQUE DE COMPTAGE</a:t>
            </a:r>
            <a:r>
              <a:rPr lang="en-GB" sz="2400" dirty="0">
                <a:solidFill>
                  <a:schemeClr val="accent6"/>
                </a:solidFill>
                <a:latin typeface="Tahoma" pitchFamily="34" charset="0"/>
              </a:rPr>
              <a:t> </a:t>
            </a:r>
            <a:endParaRPr lang="en-GB" sz="2400" b="0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1047" name="Rectangle 34"/>
          <p:cNvSpPr>
            <a:spLocks noChangeArrowheads="1"/>
          </p:cNvSpPr>
          <p:nvPr/>
        </p:nvSpPr>
        <p:spPr bwMode="auto">
          <a:xfrm>
            <a:off x="4104689" y="561975"/>
            <a:ext cx="9092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i="1" dirty="0">
                <a:solidFill>
                  <a:srgbClr val="CC0000"/>
                </a:solidFill>
                <a:latin typeface="Comic Sans MS" pitchFamily="66" charset="0"/>
              </a:rPr>
              <a:t>valeur</a:t>
            </a:r>
          </a:p>
          <a:p>
            <a:pPr algn="ctr"/>
            <a:r>
              <a:rPr lang="fr-FR" sz="1400" i="1" dirty="0">
                <a:solidFill>
                  <a:srgbClr val="CC0000"/>
                </a:solidFill>
                <a:latin typeface="Comic Sans MS" pitchFamily="66" charset="0"/>
              </a:rPr>
              <a:t>moyenne</a:t>
            </a:r>
          </a:p>
        </p:txBody>
      </p:sp>
      <p:sp>
        <p:nvSpPr>
          <p:cNvPr id="1048" name="Rectangle 35"/>
          <p:cNvSpPr>
            <a:spLocks noChangeArrowheads="1"/>
          </p:cNvSpPr>
          <p:nvPr/>
        </p:nvSpPr>
        <p:spPr bwMode="auto">
          <a:xfrm>
            <a:off x="4427538" y="3260725"/>
            <a:ext cx="29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omic Sans MS" pitchFamily="66" charset="0"/>
                <a:cs typeface="Times New Roman" pitchFamily="18" charset="0"/>
              </a:rPr>
              <a:t>o</a:t>
            </a:r>
          </a:p>
        </p:txBody>
      </p:sp>
      <p:sp>
        <p:nvSpPr>
          <p:cNvPr id="1049" name="Rectangle 36"/>
          <p:cNvSpPr>
            <a:spLocks noChangeArrowheads="1"/>
          </p:cNvSpPr>
          <p:nvPr/>
        </p:nvSpPr>
        <p:spPr bwMode="auto">
          <a:xfrm>
            <a:off x="6985000" y="1816100"/>
            <a:ext cx="15017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fr-FR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: écart-type</a:t>
            </a:r>
          </a:p>
        </p:txBody>
      </p:sp>
      <p:sp>
        <p:nvSpPr>
          <p:cNvPr id="1050" name="Rectangle 37"/>
          <p:cNvSpPr>
            <a:spLocks noChangeArrowheads="1"/>
          </p:cNvSpPr>
          <p:nvPr/>
        </p:nvSpPr>
        <p:spPr bwMode="auto">
          <a:xfrm>
            <a:off x="608013" y="509588"/>
            <a:ext cx="2978150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accent6"/>
                </a:solidFill>
                <a:latin typeface="Comic Sans MS" pitchFamily="66" charset="0"/>
                <a:cs typeface="Times New Roman" pitchFamily="18" charset="0"/>
              </a:rPr>
              <a:t>Distribution de Poisson</a:t>
            </a:r>
          </a:p>
        </p:txBody>
      </p:sp>
      <p:sp>
        <p:nvSpPr>
          <p:cNvPr id="1051" name="Text Box 39"/>
          <p:cNvSpPr txBox="1">
            <a:spLocks noChangeArrowheads="1"/>
          </p:cNvSpPr>
          <p:nvPr/>
        </p:nvSpPr>
        <p:spPr bwMode="auto">
          <a:xfrm>
            <a:off x="6583840" y="2316163"/>
            <a:ext cx="260667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Distribution de Poisson :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variance = </a:t>
            </a:r>
            <a:r>
              <a:rPr lang="fr-FR" dirty="0">
                <a:solidFill>
                  <a:schemeClr val="tx1"/>
                </a:solidFill>
                <a:sym typeface="Symbol" pitchFamily="18" charset="2"/>
              </a:rPr>
              <a:t></a:t>
            </a:r>
            <a:r>
              <a:rPr lang="fr-FR" baseline="30000" dirty="0">
                <a:solidFill>
                  <a:schemeClr val="tx1"/>
                </a:solidFill>
                <a:sym typeface="Symbol" pitchFamily="18" charset="2"/>
              </a:rPr>
              <a:t>2 </a:t>
            </a:r>
            <a:r>
              <a:rPr lang="fr-FR" dirty="0">
                <a:solidFill>
                  <a:schemeClr val="tx1"/>
                </a:solidFill>
                <a:sym typeface="Symbol" pitchFamily="18" charset="2"/>
              </a:rPr>
              <a:t>= </a:t>
            </a:r>
            <a:r>
              <a:rPr lang="en-GB" sz="20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</a:t>
            </a:r>
            <a:endParaRPr lang="fr-FR" sz="2000" dirty="0">
              <a:solidFill>
                <a:schemeClr val="tx1"/>
              </a:solidFill>
              <a:latin typeface="Tahoma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52" name="Text Box 12"/>
          <p:cNvSpPr txBox="1">
            <a:spLocks noChangeArrowheads="1"/>
          </p:cNvSpPr>
          <p:nvPr/>
        </p:nvSpPr>
        <p:spPr bwMode="auto">
          <a:xfrm>
            <a:off x="6650038" y="1073150"/>
            <a:ext cx="2436812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fr-FR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: valeur moyenne</a:t>
            </a:r>
          </a:p>
          <a:p>
            <a:pPr algn="ctr">
              <a:buFont typeface="Symbol" pitchFamily="18" charset="2"/>
              <a:buNone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de la distribution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1746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Dans un 1</a:t>
            </a:r>
            <a:r>
              <a:rPr lang="fr-FR" sz="2200" baseline="300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er</a:t>
            </a:r>
            <a:r>
              <a:rPr lang="fr-FR" sz="22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 temps…CONTRÔLE DES COMPTAGES des photons X</a:t>
            </a:r>
            <a:r>
              <a:rPr lang="en-GB" sz="2200" dirty="0">
                <a:solidFill>
                  <a:schemeClr val="accent6"/>
                </a:solidFill>
                <a:latin typeface="Tahoma" pitchFamily="34" charset="0"/>
              </a:rPr>
              <a:t> </a:t>
            </a:r>
            <a:endParaRPr lang="en-GB" sz="2200" b="0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371475" y="700088"/>
            <a:ext cx="8661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Les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comptages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suivent-ils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une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distribution de Poisson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 ?	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NON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si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 :	-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dérive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instrumentale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(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instabilité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du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faisceau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..)</a:t>
            </a:r>
          </a:p>
          <a:p>
            <a:pPr eaLnBrk="0" hangingPunct="0"/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	-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réaction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l’échantillon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sous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le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faisceau</a:t>
            </a:r>
            <a:endParaRPr lang="en-GB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fr-FR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	- phénomène de charge..</a:t>
            </a:r>
            <a:r>
              <a:rPr lang="en-GB" sz="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GB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3029905" y="2669471"/>
            <a:ext cx="3273425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TEST DU Chi-Deux</a:t>
            </a:r>
            <a:r>
              <a:rPr lang="en-GB" sz="600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endParaRPr lang="en-GB" sz="2400" b="0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160338" y="3099206"/>
            <a:ext cx="6684962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* 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On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teste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l’hypothèse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du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caractère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poissonien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des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mesures</a:t>
            </a:r>
            <a:endParaRPr lang="en-GB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en-GB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*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Calcul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 la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somme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des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carrés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des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écarts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à la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moyenne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m</a:t>
            </a:r>
          </a:p>
          <a:p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des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comptages</a:t>
            </a:r>
            <a:endParaRPr lang="en-GB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en-GB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			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N :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valeur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40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mesurée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du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comptage</a:t>
            </a:r>
            <a:endParaRPr lang="en-GB" sz="14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			n :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nombre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mesures</a:t>
            </a:r>
            <a:r>
              <a:rPr lang="fr-FR" sz="2200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GB" sz="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7243763" y="3608793"/>
          <a:ext cx="12668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812447" imgH="431613" progId="Equation.3">
                  <p:embed/>
                </p:oleObj>
              </mc:Choice>
              <mc:Fallback>
                <p:oleObj r:id="rId4" imgW="812447" imgH="431613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763" y="3608793"/>
                        <a:ext cx="1266825" cy="665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Line 10"/>
          <p:cNvSpPr>
            <a:spLocks noChangeShapeType="1"/>
          </p:cNvSpPr>
          <p:nvPr/>
        </p:nvSpPr>
        <p:spPr bwMode="auto">
          <a:xfrm flipV="1">
            <a:off x="5715000" y="3019831"/>
            <a:ext cx="1042988" cy="657225"/>
          </a:xfrm>
          <a:prstGeom prst="line">
            <a:avLst/>
          </a:prstGeom>
          <a:noFill/>
          <a:ln w="15875">
            <a:solidFill>
              <a:srgbClr val="FF99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0" y="478392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comparer X</a:t>
            </a:r>
            <a:r>
              <a:rPr lang="en-GB" baseline="30000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fr-FR" sz="1400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 aux valeurs critiques </a:t>
            </a:r>
            <a:r>
              <a:rPr lang="en-GB" sz="1400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de</a:t>
            </a:r>
            <a:r>
              <a:rPr lang="en-GB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en-GB" baseline="30000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GB" b="0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fr-FR" sz="1400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données par les tables)</a:t>
            </a:r>
            <a:r>
              <a:rPr lang="en-GB" sz="1400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GB" sz="1400" dirty="0" err="1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fonction</a:t>
            </a:r>
            <a:r>
              <a:rPr lang="en-GB" sz="1400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du </a:t>
            </a:r>
            <a:r>
              <a:rPr lang="en-GB" sz="1400" dirty="0" err="1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nombre</a:t>
            </a:r>
            <a:r>
              <a:rPr lang="en-GB" sz="1400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n de </a:t>
            </a:r>
            <a:r>
              <a:rPr lang="en-GB" sz="1400" dirty="0" err="1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mesures</a:t>
            </a:r>
            <a:r>
              <a:rPr lang="en-GB" sz="1400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,</a:t>
            </a:r>
            <a:endParaRPr lang="fr-FR" sz="1400" dirty="0">
              <a:solidFill>
                <a:srgbClr val="990033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fr-FR" sz="1400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au </a:t>
            </a:r>
            <a:r>
              <a:rPr lang="fr-FR" sz="1400" u="sng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seuil de confiance</a:t>
            </a:r>
            <a:r>
              <a:rPr lang="fr-FR" sz="1400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 (</a:t>
            </a:r>
            <a:r>
              <a:rPr lang="fr-FR" sz="1400" u="sng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risque</a:t>
            </a:r>
            <a:r>
              <a:rPr lang="fr-FR" sz="1400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) </a:t>
            </a:r>
            <a:r>
              <a:rPr lang="fr-FR" sz="1400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fr-FR" sz="1400" dirty="0">
                <a:solidFill>
                  <a:srgbClr val="990033"/>
                </a:solidFill>
                <a:latin typeface="Comic Sans MS" pitchFamily="66" charset="0"/>
                <a:cs typeface="Times New Roman" pitchFamily="18" charset="0"/>
              </a:rPr>
              <a:t> choisi</a:t>
            </a:r>
            <a:endParaRPr lang="en-GB" sz="1200" b="0" dirty="0">
              <a:solidFill>
                <a:srgbClr val="990033"/>
              </a:solidFill>
              <a:sym typeface="Symbol" pitchFamily="18" charset="2"/>
            </a:endParaRPr>
          </a:p>
        </p:txBody>
      </p:sp>
      <p:sp>
        <p:nvSpPr>
          <p:cNvPr id="2059" name="Rectangle 15"/>
          <p:cNvSpPr>
            <a:spLocks noChangeArrowheads="1"/>
          </p:cNvSpPr>
          <p:nvPr/>
        </p:nvSpPr>
        <p:spPr bwMode="auto">
          <a:xfrm>
            <a:off x="163513" y="5583643"/>
            <a:ext cx="85645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5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risque</a:t>
            </a:r>
            <a:r>
              <a:rPr lang="fr-FR" sz="15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15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fr-FR" sz="15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 considérer comme trop grande une valeur de X</a:t>
            </a:r>
            <a:r>
              <a:rPr lang="en-GB" baseline="30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fr-FR" sz="15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, due en réalité à une fluctuation naturelle de l’Intensité liée au caractère aléatoire des mesures</a:t>
            </a:r>
            <a:endParaRPr lang="en-GB" sz="15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2060" name="Group 21"/>
          <p:cNvGrpSpPr>
            <a:grpSpLocks/>
          </p:cNvGrpSpPr>
          <p:nvPr/>
        </p:nvGrpSpPr>
        <p:grpSpPr bwMode="auto">
          <a:xfrm>
            <a:off x="6789738" y="2602318"/>
            <a:ext cx="1939925" cy="912813"/>
            <a:chOff x="4294" y="431"/>
            <a:chExt cx="1222" cy="575"/>
          </a:xfrm>
        </p:grpSpPr>
        <p:graphicFrame>
          <p:nvGraphicFramePr>
            <p:cNvPr id="2051" name="Object 1025"/>
            <p:cNvGraphicFramePr>
              <a:graphicFrameLocks noChangeAspect="1"/>
            </p:cNvGraphicFramePr>
            <p:nvPr/>
          </p:nvGraphicFramePr>
          <p:xfrm>
            <a:off x="4294" y="431"/>
            <a:ext cx="1222" cy="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r:id="rId6" imgW="1129810" imgH="533169" progId="Equation.3">
                    <p:embed/>
                  </p:oleObj>
                </mc:Choice>
                <mc:Fallback>
                  <p:oleObj r:id="rId6" imgW="1129810" imgH="533169" progId="Equation.3">
                    <p:embed/>
                    <p:pic>
                      <p:nvPicPr>
                        <p:cNvPr id="0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4" y="431"/>
                          <a:ext cx="1222" cy="5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2" name="Text Box 23"/>
            <p:cNvSpPr txBox="1">
              <a:spLocks noChangeArrowheads="1"/>
            </p:cNvSpPr>
            <p:nvPr/>
          </p:nvSpPr>
          <p:spPr bwMode="auto">
            <a:xfrm>
              <a:off x="4388" y="574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solidFill>
                    <a:schemeClr val="tx1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E4FAE-EF18-46D4-B1D1-A5AC4E37B440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3083" name="Rectangle 2"/>
          <p:cNvSpPr>
            <a:spLocks noChangeArrowheads="1"/>
          </p:cNvSpPr>
          <p:nvPr/>
        </p:nvSpPr>
        <p:spPr bwMode="auto">
          <a:xfrm>
            <a:off x="0" y="682307"/>
            <a:ext cx="940689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/>
            <a:r>
              <a:rPr lang="fr-FR" sz="1700" u="sng" dirty="0">
                <a:solidFill>
                  <a:schemeClr val="accent6"/>
                </a:solidFill>
                <a:latin typeface="Comic Sans MS" pitchFamily="66" charset="0"/>
              </a:rPr>
              <a:t>EXEMPLE</a:t>
            </a:r>
            <a:r>
              <a:rPr lang="en-GB" sz="1700" dirty="0">
                <a:solidFill>
                  <a:schemeClr val="accent6"/>
                </a:solidFill>
              </a:rPr>
              <a:t> :</a:t>
            </a: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	</a:t>
            </a:r>
            <a:r>
              <a:rPr lang="en-GB" sz="1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n </a:t>
            </a:r>
            <a:r>
              <a:rPr lang="en-GB" sz="1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= 21 </a:t>
            </a:r>
            <a:r>
              <a:rPr lang="en-GB" sz="18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mesures</a:t>
            </a:r>
            <a:r>
              <a:rPr lang="en-GB" sz="1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(</a:t>
            </a:r>
            <a:r>
              <a:rPr lang="en-GB" sz="1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n-1= 20 </a:t>
            </a:r>
            <a:r>
              <a:rPr lang="en-GB" sz="18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degrés</a:t>
            </a:r>
            <a:r>
              <a:rPr lang="en-GB" sz="1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de </a:t>
            </a:r>
            <a:r>
              <a:rPr lang="en-GB" sz="18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liberté</a:t>
            </a:r>
            <a:r>
              <a:rPr lang="en-GB" sz="1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pPr indent="358775"/>
            <a:endParaRPr lang="en-GB" sz="18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indent="358775"/>
            <a:endParaRPr lang="en-GB" sz="18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indent="358775"/>
            <a:r>
              <a:rPr lang="en-GB" sz="2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en-GB" sz="2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indent="358775"/>
            <a:endParaRPr lang="en-GB" sz="2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indent="358775"/>
            <a:endParaRPr lang="en-GB" sz="2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indent="358775"/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&lt; </a:t>
            </a:r>
            <a:r>
              <a:rPr lang="en-GB" sz="1900" b="0" dirty="0" err="1" smtClean="0">
                <a:solidFill>
                  <a:schemeClr val="tx1"/>
                </a:solidFill>
              </a:rPr>
              <a:t>valeur</a:t>
            </a:r>
            <a:r>
              <a:rPr lang="en-GB" sz="1900" b="0" dirty="0" smtClean="0">
                <a:solidFill>
                  <a:schemeClr val="tx1"/>
                </a:solidFill>
              </a:rPr>
              <a:t> critique de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en-GB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en-GB" sz="1900" b="0" dirty="0" smtClean="0">
                <a:solidFill>
                  <a:schemeClr val="tx1"/>
                </a:solidFill>
                <a:sym typeface="Symbol" pitchFamily="18" charset="2"/>
              </a:rPr>
              <a:t>au </a:t>
            </a:r>
            <a:r>
              <a:rPr lang="en-GB" sz="1900" b="0" dirty="0" err="1" smtClean="0">
                <a:solidFill>
                  <a:schemeClr val="tx1"/>
                </a:solidFill>
                <a:sym typeface="Symbol" pitchFamily="18" charset="2"/>
              </a:rPr>
              <a:t>seuil</a:t>
            </a:r>
            <a:r>
              <a:rPr lang="en-GB" sz="1900" b="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GB" sz="2000" b="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GB" sz="2000" b="0" dirty="0" smtClean="0">
                <a:solidFill>
                  <a:srgbClr val="C00000"/>
                </a:solidFill>
                <a:sym typeface="Symbol" pitchFamily="18" charset="2"/>
              </a:rPr>
              <a:t>5% 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GB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31.4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mesures</a:t>
            </a:r>
            <a:r>
              <a:rPr lang="en-GB" sz="22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de </a:t>
            </a:r>
            <a:r>
              <a:rPr lang="en-GB" sz="2200" u="sng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bonne</a:t>
            </a:r>
            <a:r>
              <a:rPr lang="en-GB" sz="2200" u="sng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2200" u="sng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qualité</a:t>
            </a:r>
            <a:endParaRPr lang="en-GB" sz="1200" u="sng" dirty="0">
              <a:solidFill>
                <a:schemeClr val="tx1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  <a:p>
            <a:pPr indent="358775" eaLnBrk="0" hangingPunct="0"/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indent="358775" eaLnBrk="0" hangingPunct="0"/>
            <a:endParaRPr lang="en-GB" sz="24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indent="358775" eaLnBrk="0" hangingPunct="0"/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en-GB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GB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GB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5%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&lt; X</a:t>
            </a:r>
            <a:r>
              <a:rPr lang="en-GB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 &lt; </a:t>
            </a:r>
            <a:r>
              <a:rPr lang="en-GB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GB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GB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1%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	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 </a:t>
            </a:r>
            <a:r>
              <a:rPr lang="en-GB" sz="2200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mesures</a:t>
            </a:r>
            <a:r>
              <a:rPr lang="en-GB" sz="22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de </a:t>
            </a:r>
            <a:r>
              <a:rPr lang="en-GB" sz="2200" u="sng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qualité</a:t>
            </a:r>
            <a:r>
              <a:rPr lang="en-GB" sz="2200" u="sng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2200" u="sng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moyenne</a:t>
            </a:r>
            <a:endParaRPr lang="en-GB" sz="1200" u="sng" dirty="0">
              <a:solidFill>
                <a:schemeClr val="tx1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  <a:p>
            <a:pPr indent="358775" eaLnBrk="0" hangingPunct="0"/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</a:t>
            </a:r>
            <a:r>
              <a:rPr lang="en-GB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31.4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 X</a:t>
            </a:r>
            <a:r>
              <a:rPr lang="en-GB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 </a:t>
            </a:r>
            <a:r>
              <a:rPr lang="en-GB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37.6</a:t>
            </a:r>
          </a:p>
          <a:p>
            <a:pPr indent="358775" eaLnBrk="0" hangingPunct="0"/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indent="358775" eaLnBrk="0" hangingPunct="0"/>
            <a:endParaRPr lang="en-GB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indent="358775" eaLnBrk="0" hangingPunct="0"/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GB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 </a:t>
            </a:r>
            <a:r>
              <a:rPr lang="en-GB" sz="1900" b="0" dirty="0" err="1" smtClean="0">
                <a:solidFill>
                  <a:schemeClr val="tx1"/>
                </a:solidFill>
              </a:rPr>
              <a:t>valeur</a:t>
            </a:r>
            <a:r>
              <a:rPr lang="en-GB" sz="1900" b="0" dirty="0" smtClean="0">
                <a:solidFill>
                  <a:schemeClr val="tx1"/>
                </a:solidFill>
              </a:rPr>
              <a:t> critique de 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en-GB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en-GB" sz="1900" b="0" dirty="0" smtClean="0">
                <a:solidFill>
                  <a:schemeClr val="tx1"/>
                </a:solidFill>
                <a:sym typeface="Symbol" pitchFamily="18" charset="2"/>
              </a:rPr>
              <a:t>au </a:t>
            </a:r>
            <a:r>
              <a:rPr lang="en-GB" sz="1900" b="0" dirty="0" err="1" smtClean="0">
                <a:solidFill>
                  <a:schemeClr val="tx1"/>
                </a:solidFill>
                <a:sym typeface="Symbol" pitchFamily="18" charset="2"/>
              </a:rPr>
              <a:t>seuil</a:t>
            </a:r>
            <a:r>
              <a:rPr lang="en-GB" sz="1900" b="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GB" sz="2400" b="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GB" sz="2000" b="0" dirty="0" smtClean="0">
                <a:solidFill>
                  <a:srgbClr val="C00000"/>
                </a:solidFill>
                <a:sym typeface="Symbol" pitchFamily="18" charset="2"/>
              </a:rPr>
              <a:t>0.1% </a:t>
            </a: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GB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45.3</a:t>
            </a: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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mesures</a:t>
            </a:r>
            <a:r>
              <a:rPr lang="en-GB" sz="2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2200" u="sng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erronées</a:t>
            </a:r>
            <a:endParaRPr lang="en-GB" sz="1200" u="sng" dirty="0">
              <a:solidFill>
                <a:schemeClr val="tx1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013552" y="71915"/>
            <a:ext cx="71446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CONTRÔLE DES COMPTAGES</a:t>
            </a:r>
            <a:r>
              <a:rPr lang="en-GB" sz="2200" dirty="0">
                <a:solidFill>
                  <a:schemeClr val="accent6"/>
                </a:solidFill>
                <a:latin typeface="Tahoma" pitchFamily="34" charset="0"/>
              </a:rPr>
              <a:t> - </a:t>
            </a:r>
            <a:r>
              <a:rPr lang="fr-FR" sz="2200" dirty="0">
                <a:solidFill>
                  <a:schemeClr val="accent6"/>
                </a:solidFill>
                <a:latin typeface="Comic Sans MS" pitchFamily="66" charset="0"/>
              </a:rPr>
              <a:t>TEST DU Chi-Deux</a:t>
            </a:r>
            <a:r>
              <a:rPr lang="en-GB" sz="2200" dirty="0">
                <a:solidFill>
                  <a:schemeClr val="accent6"/>
                </a:solidFill>
              </a:rPr>
              <a:t> </a:t>
            </a:r>
            <a:endParaRPr lang="en-GB" sz="2200" b="0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34023" y="6007735"/>
            <a:ext cx="71721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chemeClr val="accent6"/>
                </a:solidFill>
              </a:rPr>
              <a:t>Remarque</a:t>
            </a:r>
            <a:r>
              <a:rPr lang="fr-FR" i="1" dirty="0" smtClean="0">
                <a:solidFill>
                  <a:schemeClr val="tx1"/>
                </a:solidFill>
              </a:rPr>
              <a:t> :  pour un nombre </a:t>
            </a:r>
            <a:r>
              <a:rPr lang="fr-FR" i="1" dirty="0">
                <a:solidFill>
                  <a:schemeClr val="tx1"/>
                </a:solidFill>
              </a:rPr>
              <a:t>n de mesures constant :</a:t>
            </a:r>
          </a:p>
          <a:p>
            <a:r>
              <a:rPr lang="fr-FR" i="1" dirty="0">
                <a:solidFill>
                  <a:schemeClr val="tx1"/>
                </a:solidFill>
              </a:rPr>
              <a:t>à un risque </a:t>
            </a:r>
            <a:r>
              <a:rPr lang="en-GB" i="1" dirty="0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i="1" dirty="0" smtClean="0">
                <a:solidFill>
                  <a:schemeClr val="tx1"/>
                </a:solidFill>
              </a:rPr>
              <a:t> plus </a:t>
            </a:r>
            <a:r>
              <a:rPr lang="fr-FR" i="1" dirty="0">
                <a:solidFill>
                  <a:schemeClr val="tx1"/>
                </a:solidFill>
              </a:rPr>
              <a:t>fort correspond une valeur critique de 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en-GB" sz="2400" i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i="1" dirty="0">
                <a:solidFill>
                  <a:schemeClr val="tx1"/>
                </a:solidFill>
              </a:rPr>
              <a:t> plus faible</a:t>
            </a:r>
          </a:p>
        </p:txBody>
      </p:sp>
      <p:grpSp>
        <p:nvGrpSpPr>
          <p:cNvPr id="3080" name="Group 11"/>
          <p:cNvGrpSpPr>
            <a:grpSpLocks/>
          </p:cNvGrpSpPr>
          <p:nvPr/>
        </p:nvGrpSpPr>
        <p:grpSpPr bwMode="auto">
          <a:xfrm>
            <a:off x="6931025" y="1107123"/>
            <a:ext cx="1939925" cy="912812"/>
            <a:chOff x="4294" y="431"/>
            <a:chExt cx="1222" cy="575"/>
          </a:xfrm>
        </p:grpSpPr>
        <p:graphicFrame>
          <p:nvGraphicFramePr>
            <p:cNvPr id="3074" name="Object 1024"/>
            <p:cNvGraphicFramePr>
              <a:graphicFrameLocks noChangeAspect="1"/>
            </p:cNvGraphicFramePr>
            <p:nvPr/>
          </p:nvGraphicFramePr>
          <p:xfrm>
            <a:off x="4294" y="431"/>
            <a:ext cx="1222" cy="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r:id="rId4" imgW="1129810" imgH="533169" progId="Equation.3">
                    <p:embed/>
                  </p:oleObj>
                </mc:Choice>
                <mc:Fallback>
                  <p:oleObj r:id="rId4" imgW="1129810" imgH="533169" progId="Equation.3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4" y="431"/>
                          <a:ext cx="1222" cy="5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4388" y="574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284014" y="1468533"/>
            <a:ext cx="63321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990033"/>
                </a:solidFill>
                <a:latin typeface="Comic Sans MS" pitchFamily="66" charset="0"/>
              </a:rPr>
              <a:t>Calcul de la somme des carrés des écarts  à la moyenne des 21 </a:t>
            </a:r>
            <a:r>
              <a:rPr lang="fr-FR" sz="1200" dirty="0" smtClean="0">
                <a:solidFill>
                  <a:srgbClr val="990033"/>
                </a:solidFill>
                <a:latin typeface="Comic Sans MS" pitchFamily="66" charset="0"/>
              </a:rPr>
              <a:t>comptages </a:t>
            </a:r>
            <a:r>
              <a:rPr lang="fr-FR" sz="1200" dirty="0" smtClean="0">
                <a:solidFill>
                  <a:srgbClr val="990033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dirty="0">
                <a:solidFill>
                  <a:srgbClr val="990033"/>
                </a:solidFill>
                <a:latin typeface="Comic Sans MS" pitchFamily="66" charset="0"/>
              </a:rPr>
              <a:t>X</a:t>
            </a:r>
            <a:r>
              <a:rPr lang="en-GB" baseline="30000" dirty="0">
                <a:solidFill>
                  <a:srgbClr val="990033"/>
                </a:solidFill>
                <a:latin typeface="Comic Sans MS" pitchFamily="66" charset="0"/>
              </a:rPr>
              <a:t>2</a:t>
            </a:r>
            <a:endParaRPr lang="fr-FR" baseline="30000" dirty="0">
              <a:solidFill>
                <a:srgbClr val="99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6540A-CE6E-4470-BA9C-98DBD6ACFD55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057619" y="104966"/>
            <a:ext cx="73702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dirty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CONTRÔLE DES COMPTAGES</a:t>
            </a:r>
            <a:r>
              <a:rPr lang="en-GB" sz="2200" dirty="0">
                <a:solidFill>
                  <a:schemeClr val="accent6"/>
                </a:solidFill>
                <a:latin typeface="Tahoma" pitchFamily="34" charset="0"/>
              </a:rPr>
              <a:t> - </a:t>
            </a:r>
            <a:r>
              <a:rPr lang="fr-FR" sz="2200" dirty="0">
                <a:solidFill>
                  <a:schemeClr val="accent6"/>
                </a:solidFill>
                <a:latin typeface="Comic Sans MS" pitchFamily="66" charset="0"/>
              </a:rPr>
              <a:t>TEST DU Chi-Deux</a:t>
            </a:r>
            <a:r>
              <a:rPr lang="en-GB" sz="2200" dirty="0">
                <a:solidFill>
                  <a:schemeClr val="accent6"/>
                </a:solidFill>
              </a:rPr>
              <a:t> </a:t>
            </a:r>
            <a:endParaRPr lang="en-GB" sz="2200" b="0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" y="3012158"/>
            <a:ext cx="928721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Contrôler que les comptages obtenus sont bien </a:t>
            </a:r>
            <a:r>
              <a:rPr lang="fr-FR" u="sng" dirty="0">
                <a:solidFill>
                  <a:schemeClr val="tx1"/>
                </a:solidFill>
                <a:latin typeface="Comic Sans MS" pitchFamily="66" charset="0"/>
              </a:rPr>
              <a:t>extraits d’une distribution de Poisson</a:t>
            </a:r>
          </a:p>
          <a:p>
            <a:endParaRPr lang="fr-FR" u="sng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u="sng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dirty="0">
                <a:solidFill>
                  <a:schemeClr val="tx1"/>
                </a:solidFill>
                <a:latin typeface="Comic Sans MS" pitchFamily="66" charset="0"/>
                <a:sym typeface="Symbol" pitchFamily="18" charset="2"/>
              </a:rPr>
              <a:t>  </a:t>
            </a:r>
            <a:r>
              <a:rPr lang="fr-FR" u="sng" dirty="0">
                <a:solidFill>
                  <a:schemeClr val="tx1"/>
                </a:solidFill>
                <a:latin typeface="Comic Sans MS" pitchFamily="66" charset="0"/>
              </a:rPr>
              <a:t>Contrôler la stabilité de la mesure</a:t>
            </a: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fr-FR" u="sng" dirty="0">
                <a:solidFill>
                  <a:schemeClr val="tx1"/>
                </a:solidFill>
                <a:latin typeface="Comic Sans MS" pitchFamily="66" charset="0"/>
              </a:rPr>
              <a:t>contrôle de l’instrument</a:t>
            </a:r>
          </a:p>
          <a:p>
            <a:endParaRPr lang="fr-FR" u="sng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toutes choses étant égales par ailleurs (échantillon homogène)</a:t>
            </a:r>
          </a:p>
          <a:p>
            <a:endParaRPr lang="fr-FR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Symbol" pitchFamily="18" charset="2"/>
              <a:buChar char="·"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fr-FR" u="sng" dirty="0" smtClean="0">
                <a:solidFill>
                  <a:schemeClr val="tx1"/>
                </a:solidFill>
                <a:latin typeface="Comic Sans MS" pitchFamily="66" charset="0"/>
              </a:rPr>
              <a:t>Vérifier l’homogénéité d’un </a:t>
            </a:r>
            <a:r>
              <a:rPr lang="fr-FR" u="sng" dirty="0">
                <a:solidFill>
                  <a:schemeClr val="tx1"/>
                </a:solidFill>
                <a:latin typeface="Comic Sans MS" pitchFamily="66" charset="0"/>
              </a:rPr>
              <a:t>échantillon</a:t>
            </a:r>
          </a:p>
          <a:p>
            <a:pPr>
              <a:buFont typeface="Symbol" pitchFamily="18" charset="2"/>
              <a:buNone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s’il n’y a aucune influence parasite liée à l’instrument ou à un phénomène de charge par ex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fr-FR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759" y="919243"/>
            <a:ext cx="7733841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fr-FR" dirty="0" smtClean="0">
                <a:solidFill>
                  <a:srgbClr val="990033"/>
                </a:solidFill>
                <a:latin typeface="Comic Sans MS" pitchFamily="66" charset="0"/>
              </a:rPr>
              <a:t>A NOTER ! :</a:t>
            </a:r>
          </a:p>
          <a:p>
            <a:pPr>
              <a:buFont typeface="Symbol" pitchFamily="18" charset="2"/>
              <a:buNone/>
            </a:pPr>
            <a:endParaRPr lang="fr-FR" sz="18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Comic Sans MS" pitchFamily="66" charset="0"/>
              </a:rPr>
              <a:t>Test du Chi-deux effectué </a:t>
            </a:r>
            <a:r>
              <a:rPr lang="fr-FR" u="sng" dirty="0" smtClean="0">
                <a:solidFill>
                  <a:schemeClr val="accent6"/>
                </a:solidFill>
                <a:latin typeface="Comic Sans MS" pitchFamily="66" charset="0"/>
              </a:rPr>
              <a:t>sur les comptages (nombre de coups)</a:t>
            </a:r>
          </a:p>
          <a:p>
            <a:r>
              <a:rPr lang="fr-FR" u="sng" dirty="0" smtClean="0">
                <a:solidFill>
                  <a:schemeClr val="accent6"/>
                </a:solidFill>
                <a:latin typeface="Comic Sans MS" pitchFamily="66" charset="0"/>
              </a:rPr>
              <a:t>et non sur les valeurs des concentrations mesurées</a:t>
            </a:r>
            <a:r>
              <a:rPr lang="fr-FR" dirty="0" smtClean="0">
                <a:solidFill>
                  <a:schemeClr val="accent6"/>
                </a:solidFill>
                <a:latin typeface="Comic Sans MS" pitchFamily="66" charset="0"/>
              </a:rPr>
              <a:t> qui ne suivent pas une distribution de Poisson</a:t>
            </a:r>
            <a:endParaRPr lang="fr-FR" dirty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6875</TotalTime>
  <Words>3378</Words>
  <Application>Microsoft Office PowerPoint</Application>
  <PresentationFormat>Affichage à l'écran (4:3)</PresentationFormat>
  <Paragraphs>722</Paragraphs>
  <Slides>36</Slides>
  <Notes>35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7</vt:i4>
      </vt:variant>
      <vt:variant>
        <vt:lpstr>Titres des diapositives</vt:lpstr>
      </vt:variant>
      <vt:variant>
        <vt:i4>36</vt:i4>
      </vt:variant>
    </vt:vector>
  </HeadingPairs>
  <TitlesOfParts>
    <vt:vector size="44" baseType="lpstr">
      <vt:lpstr>Modèle par défaut</vt:lpstr>
      <vt:lpstr>Equation</vt:lpstr>
      <vt:lpstr>Microsoft Éditeur d'équations 3.0</vt:lpstr>
      <vt:lpstr>Équation</vt:lpstr>
      <vt:lpstr>Graphique</vt:lpstr>
      <vt:lpstr>Worksheet</vt:lpstr>
      <vt:lpstr>Image bitmap</vt:lpstr>
      <vt:lpstr>Feuille de calcul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Test de Dixon – Test de Grubbs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Précision et incertitude</vt:lpstr>
      <vt:lpstr>Précision et incertitude</vt:lpstr>
      <vt:lpstr>Présentation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Ruste Jacky</dc:creator>
  <cp:lastModifiedBy>Monique</cp:lastModifiedBy>
  <cp:revision>1264</cp:revision>
  <dcterms:created xsi:type="dcterms:W3CDTF">2004-04-08T16:45:21Z</dcterms:created>
  <dcterms:modified xsi:type="dcterms:W3CDTF">2017-06-19T02:32:09Z</dcterms:modified>
</cp:coreProperties>
</file>