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6" r:id="rId39"/>
    <p:sldId id="297" r:id="rId40"/>
    <p:sldId id="298" r:id="rId41"/>
    <p:sldId id="299" r:id="rId42"/>
    <p:sldId id="300" r:id="rId43"/>
    <p:sldId id="302" r:id="rId44"/>
    <p:sldId id="303" r:id="rId4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5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2447" autoAdjust="0"/>
    <p:restoredTop sz="94628" autoAdjust="0"/>
  </p:normalViewPr>
  <p:slideViewPr>
    <p:cSldViewPr>
      <p:cViewPr varScale="1">
        <p:scale>
          <a:sx n="102" d="100"/>
          <a:sy n="102" d="100"/>
        </p:scale>
        <p:origin x="-2272"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7FB79D-454C-408D-87A3-FA84E61B8E5F}" type="datetimeFigureOut">
              <a:rPr lang="fr-FR" smtClean="0"/>
              <a:t>12/06/17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7A381F-B023-4E22-A4D3-AA775193FED8}" type="slidenum">
              <a:rPr lang="fr-FR" smtClean="0"/>
              <a:t>‹#›</a:t>
            </a:fld>
            <a:endParaRPr lang="fr-FR"/>
          </a:p>
        </p:txBody>
      </p:sp>
    </p:spTree>
    <p:extLst>
      <p:ext uri="{BB962C8B-B14F-4D97-AF65-F5344CB8AC3E}">
        <p14:creationId xmlns:p14="http://schemas.microsoft.com/office/powerpoint/2010/main" val="1381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9974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6402521"/>
            <a:ext cx="9144000"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528" y="6458819"/>
            <a:ext cx="720080" cy="3645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ZoneTexte 13"/>
          <p:cNvSpPr txBox="1"/>
          <p:nvPr userDrawn="1"/>
        </p:nvSpPr>
        <p:spPr>
          <a:xfrm>
            <a:off x="1691680" y="6487229"/>
            <a:ext cx="3092641" cy="307777"/>
          </a:xfrm>
          <a:prstGeom prst="rect">
            <a:avLst/>
          </a:prstGeom>
          <a:noFill/>
        </p:spPr>
        <p:txBody>
          <a:bodyPr wrap="none" rtlCol="0">
            <a:spAutoFit/>
            <a:scene3d>
              <a:camera prst="orthographicFront"/>
              <a:lightRig rig="threePt" dir="t"/>
            </a:scene3d>
            <a:sp3d extrusionH="57150">
              <a:bevelT w="38100" h="38100" prst="angle"/>
            </a:sp3d>
          </a:bodyPr>
          <a:lstStyle/>
          <a:p>
            <a:r>
              <a:rPr lang="fr-FR" sz="1400" b="1" dirty="0" smtClean="0">
                <a:solidFill>
                  <a:srgbClr val="C00000"/>
                </a:solidFill>
                <a:effectLst>
                  <a:outerShdw blurRad="50800" dist="38100" dir="8100000" algn="tr" rotWithShape="0">
                    <a:prstClr val="black">
                      <a:alpha val="40000"/>
                    </a:prstClr>
                  </a:outerShdw>
                </a:effectLst>
              </a:rPr>
              <a:t>Ecole d’été GN-MEBA – Bordeaux  2017</a:t>
            </a:r>
            <a:endParaRPr lang="fr-FR" sz="1400" b="1" dirty="0">
              <a:solidFill>
                <a:srgbClr val="C00000"/>
              </a:solidFill>
              <a:effectLst>
                <a:outerShdw blurRad="50800" dist="38100" dir="8100000" algn="tr" rotWithShape="0">
                  <a:prstClr val="black">
                    <a:alpha val="40000"/>
                  </a:prstClr>
                </a:outerShdw>
              </a:effectLst>
            </a:endParaRPr>
          </a:p>
        </p:txBody>
      </p:sp>
      <p:sp>
        <p:nvSpPr>
          <p:cNvPr id="3" name="Espace réservé du numéro de diapositive 2"/>
          <p:cNvSpPr>
            <a:spLocks noGrp="1"/>
          </p:cNvSpPr>
          <p:nvPr>
            <p:ph type="sldNum" sz="quarter" idx="4"/>
          </p:nvPr>
        </p:nvSpPr>
        <p:spPr>
          <a:xfrm>
            <a:off x="6948264" y="64585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7F839-F3BA-4A12-BBF8-C0A38A149D79}" type="slidenum">
              <a:rPr lang="fr-FR" smtClean="0"/>
              <a:t>‹#›</a:t>
            </a:fld>
            <a:endParaRPr lang="fr-FR"/>
          </a:p>
        </p:txBody>
      </p:sp>
    </p:spTree>
    <p:extLst>
      <p:ext uri="{BB962C8B-B14F-4D97-AF65-F5344CB8AC3E}">
        <p14:creationId xmlns:p14="http://schemas.microsoft.com/office/powerpoint/2010/main" val="1005082767"/>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jpg"/><Relationship Id="rId21" Type="http://schemas.openxmlformats.org/officeDocument/2006/relationships/image" Target="../media/image21.jpg"/><Relationship Id="rId22" Type="http://schemas.openxmlformats.org/officeDocument/2006/relationships/image" Target="../media/image22.jpg"/><Relationship Id="rId23" Type="http://schemas.openxmlformats.org/officeDocument/2006/relationships/image" Target="../media/image1.gif"/><Relationship Id="rId24" Type="http://schemas.openxmlformats.org/officeDocument/2006/relationships/image" Target="../media/image23.jpeg"/><Relationship Id="rId25" Type="http://schemas.openxmlformats.org/officeDocument/2006/relationships/image" Target="../media/image24.jpeg"/><Relationship Id="rId26" Type="http://schemas.openxmlformats.org/officeDocument/2006/relationships/image" Target="../media/image25.png"/><Relationship Id="rId27" Type="http://schemas.openxmlformats.org/officeDocument/2006/relationships/image" Target="../media/image26.jpe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10.jpeg"/><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png"/><Relationship Id="rId14" Type="http://schemas.openxmlformats.org/officeDocument/2006/relationships/image" Target="../media/image14.gif"/><Relationship Id="rId15" Type="http://schemas.openxmlformats.org/officeDocument/2006/relationships/image" Target="../media/image15.jpg"/><Relationship Id="rId16" Type="http://schemas.openxmlformats.org/officeDocument/2006/relationships/image" Target="../media/image16.jpeg"/><Relationship Id="rId17" Type="http://schemas.openxmlformats.org/officeDocument/2006/relationships/image" Target="../media/image17.jpeg"/><Relationship Id="rId18" Type="http://schemas.openxmlformats.org/officeDocument/2006/relationships/image" Target="../media/image18.jpg"/><Relationship Id="rId19"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gif"/><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image" Target="../media/image31.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wmf"/><Relationship Id="rId3"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wmf"/><Relationship Id="rId1" Type="http://schemas.openxmlformats.org/officeDocument/2006/relationships/slideLayout" Target="../slideLayouts/slideLayout1.xml"/><Relationship Id="rId2" Type="http://schemas.openxmlformats.org/officeDocument/2006/relationships/image" Target="../media/image63.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wmf"/><Relationship Id="rId3" Type="http://schemas.openxmlformats.org/officeDocument/2006/relationships/image" Target="../media/image67.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 Id="rId3"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31.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eg"/><Relationship Id="rId3" Type="http://schemas.openxmlformats.org/officeDocument/2006/relationships/image" Target="../media/image7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wmf"/><Relationship Id="rId3"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84.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png"/><Relationship Id="rId3" Type="http://schemas.openxmlformats.org/officeDocument/2006/relationships/image" Target="../media/image87.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wmf"/><Relationship Id="rId3" Type="http://schemas.openxmlformats.org/officeDocument/2006/relationships/image" Target="../media/image37.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9174" y="-7670"/>
            <a:ext cx="9144000" cy="677107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p:cNvPicPr>
            <a:picLocks noChangeAspect="1"/>
          </p:cNvPicPr>
          <p:nvPr/>
        </p:nvPicPr>
        <p:blipFill rotWithShape="1">
          <a:blip r:embed="rId2">
            <a:clrChange>
              <a:clrFrom>
                <a:srgbClr val="840F68"/>
              </a:clrFrom>
              <a:clrTo>
                <a:srgbClr val="840F68">
                  <a:alpha val="0"/>
                </a:srgbClr>
              </a:clrTo>
            </a:clrChange>
            <a:extLst>
              <a:ext uri="{28A0092B-C50C-407E-A947-70E740481C1C}">
                <a14:useLocalDpi xmlns:a14="http://schemas.microsoft.com/office/drawing/2010/main" val="0"/>
              </a:ext>
            </a:extLst>
          </a:blip>
          <a:srcRect r="1816" b="15441"/>
          <a:stretch/>
        </p:blipFill>
        <p:spPr>
          <a:xfrm>
            <a:off x="6982244" y="4077072"/>
            <a:ext cx="1795337" cy="1417473"/>
          </a:xfrm>
          <a:prstGeom prst="rect">
            <a:avLst/>
          </a:prstGeom>
          <a:ln>
            <a:noFill/>
          </a:ln>
          <a:effectLst>
            <a:outerShdw blurRad="292100" dist="139700" dir="2700000" algn="tl" rotWithShape="0">
              <a:srgbClr val="333333">
                <a:alpha val="65000"/>
              </a:srgbClr>
            </a:outerShdw>
          </a:effectLst>
        </p:spPr>
      </p:pic>
      <p:pic>
        <p:nvPicPr>
          <p:cNvPr id="5" name="Picture 2" descr="http://olivierboisseau.com/wp-content/uploads/2012/03/bordeaux_place-de-la-bourse.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75" t="36545" r="17475" b="38605"/>
          <a:stretch/>
        </p:blipFill>
        <p:spPr bwMode="auto">
          <a:xfrm>
            <a:off x="381226" y="332656"/>
            <a:ext cx="3568950" cy="905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9" name="ZoneTexte 48"/>
          <p:cNvSpPr txBox="1"/>
          <p:nvPr/>
        </p:nvSpPr>
        <p:spPr>
          <a:xfrm>
            <a:off x="4221423" y="462267"/>
            <a:ext cx="4577343" cy="646331"/>
          </a:xfrm>
          <a:prstGeom prst="rect">
            <a:avLst/>
          </a:prstGeom>
          <a:noFill/>
        </p:spPr>
        <p:txBody>
          <a:bodyPr wrap="none" rtlCol="0">
            <a:spAutoFit/>
          </a:bodyPr>
          <a:lstStyle/>
          <a:p>
            <a:r>
              <a:rPr lang="fr-FR" sz="3600" b="1" dirty="0" smtClean="0">
                <a:solidFill>
                  <a:srgbClr val="5C0000"/>
                </a:solidFill>
                <a:effectLst>
                  <a:outerShdw blurRad="50800" dist="38100" dir="8100000" algn="tr" rotWithShape="0">
                    <a:prstClr val="black">
                      <a:alpha val="40000"/>
                    </a:prstClr>
                  </a:outerShdw>
                </a:effectLst>
              </a:rPr>
              <a:t>ECOLE D’ÉTÉ GN-MEBA</a:t>
            </a:r>
            <a:endParaRPr lang="fr-FR" sz="3600" b="1" dirty="0">
              <a:solidFill>
                <a:srgbClr val="5C0000"/>
              </a:solidFill>
              <a:effectLst>
                <a:outerShdw blurRad="50800" dist="38100" dir="8100000" algn="tr" rotWithShape="0">
                  <a:prstClr val="black">
                    <a:alpha val="40000"/>
                  </a:prstClr>
                </a:outerShdw>
              </a:effectLst>
            </a:endParaRPr>
          </a:p>
        </p:txBody>
      </p:sp>
      <p:sp>
        <p:nvSpPr>
          <p:cNvPr id="50" name="ZoneTexte 49"/>
          <p:cNvSpPr txBox="1"/>
          <p:nvPr/>
        </p:nvSpPr>
        <p:spPr>
          <a:xfrm>
            <a:off x="5105362" y="1089610"/>
            <a:ext cx="2732095" cy="646331"/>
          </a:xfrm>
          <a:prstGeom prst="rect">
            <a:avLst/>
          </a:prstGeom>
          <a:noFill/>
        </p:spPr>
        <p:txBody>
          <a:bodyPr wrap="none" rtlCol="0">
            <a:spAutoFit/>
          </a:bodyPr>
          <a:lstStyle/>
          <a:p>
            <a:r>
              <a:rPr lang="fr-FR" dirty="0" smtClean="0">
                <a:solidFill>
                  <a:srgbClr val="5C0000"/>
                </a:solidFill>
                <a:effectLst>
                  <a:outerShdw blurRad="50800" dist="38100" dir="8100000" algn="tr" rotWithShape="0">
                    <a:prstClr val="black">
                      <a:alpha val="40000"/>
                    </a:prstClr>
                  </a:outerShdw>
                </a:effectLst>
              </a:rPr>
              <a:t>Microscopie Electronique à</a:t>
            </a:r>
          </a:p>
          <a:p>
            <a:r>
              <a:rPr lang="fr-FR" dirty="0" smtClean="0">
                <a:solidFill>
                  <a:srgbClr val="5C0000"/>
                </a:solidFill>
                <a:effectLst>
                  <a:outerShdw blurRad="50800" dist="38100" dir="8100000" algn="tr" rotWithShape="0">
                    <a:prstClr val="black">
                      <a:alpha val="40000"/>
                    </a:prstClr>
                  </a:outerShdw>
                </a:effectLst>
              </a:rPr>
              <a:t>Balayage et Microanalyses</a:t>
            </a:r>
            <a:endParaRPr lang="fr-FR" dirty="0">
              <a:solidFill>
                <a:srgbClr val="5C0000"/>
              </a:solidFill>
              <a:effectLst>
                <a:outerShdw blurRad="50800" dist="38100" dir="8100000" algn="tr" rotWithShape="0">
                  <a:prstClr val="black">
                    <a:alpha val="40000"/>
                  </a:prstClr>
                </a:outerShdw>
              </a:effectLst>
            </a:endParaRPr>
          </a:p>
        </p:txBody>
      </p:sp>
      <p:sp>
        <p:nvSpPr>
          <p:cNvPr id="51" name="ZoneTexte 50"/>
          <p:cNvSpPr txBox="1"/>
          <p:nvPr/>
        </p:nvSpPr>
        <p:spPr>
          <a:xfrm>
            <a:off x="348399" y="1282502"/>
            <a:ext cx="2451505" cy="338554"/>
          </a:xfrm>
          <a:prstGeom prst="rect">
            <a:avLst/>
          </a:prstGeom>
          <a:noFill/>
        </p:spPr>
        <p:txBody>
          <a:bodyPr wrap="none" rtlCol="0">
            <a:spAutoFit/>
          </a:bodyPr>
          <a:lstStyle/>
          <a:p>
            <a:r>
              <a:rPr lang="fr-FR" sz="1600" b="1" i="1" dirty="0" smtClean="0"/>
              <a:t>Bordeaux    3-7 juillet 2017</a:t>
            </a:r>
            <a:endParaRPr lang="fr-FR" sz="1600" b="1" i="1" dirty="0"/>
          </a:p>
        </p:txBody>
      </p:sp>
      <p:sp>
        <p:nvSpPr>
          <p:cNvPr id="53" name="Text Box 2"/>
          <p:cNvSpPr txBox="1">
            <a:spLocks noChangeArrowheads="1"/>
          </p:cNvSpPr>
          <p:nvPr/>
        </p:nvSpPr>
        <p:spPr bwMode="auto">
          <a:xfrm>
            <a:off x="466186" y="2636911"/>
            <a:ext cx="8210270" cy="26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gn="ctr">
              <a:buClrTx/>
              <a:buFontTx/>
              <a:buNone/>
            </a:pPr>
            <a:r>
              <a:rPr lang="fr-FR" sz="2400" b="1" dirty="0" smtClean="0">
                <a:solidFill>
                  <a:srgbClr val="C00000"/>
                </a:solidFill>
                <a:effectLst>
                  <a:outerShdw blurRad="50800" dist="38100" dir="8100000" algn="tr" rotWithShape="0">
                    <a:prstClr val="black">
                      <a:alpha val="40000"/>
                    </a:prstClr>
                  </a:outerShdw>
                </a:effectLst>
                <a:latin typeface="Calibri" pitchFamily="32" charset="0"/>
              </a:rPr>
              <a:t>IMAGERIE ET MICROANALYSE À BASSE TENSION</a:t>
            </a:r>
          </a:p>
          <a:p>
            <a:pPr algn="ctr">
              <a:buClrTx/>
              <a:buFontTx/>
              <a:buNone/>
            </a:pPr>
            <a:endParaRPr lang="fr-FR" sz="2400" b="1" dirty="0" smtClean="0">
              <a:solidFill>
                <a:srgbClr val="C00000"/>
              </a:solidFill>
              <a:effectLst>
                <a:outerShdw blurRad="50800" dist="38100" dir="8100000" algn="tr" rotWithShape="0">
                  <a:prstClr val="black">
                    <a:alpha val="40000"/>
                  </a:prstClr>
                </a:outerShdw>
              </a:effectLst>
              <a:latin typeface="Calibri" pitchFamily="32" charset="0"/>
            </a:endParaRPr>
          </a:p>
          <a:p>
            <a:pPr algn="ctr">
              <a:buClrTx/>
              <a:buFontTx/>
              <a:buNone/>
            </a:pPr>
            <a:r>
              <a:rPr lang="fr-FR" sz="2400" b="1" dirty="0" smtClean="0">
                <a:solidFill>
                  <a:srgbClr val="C00000"/>
                </a:solidFill>
                <a:effectLst>
                  <a:outerShdw blurRad="50800" dist="38100" dir="8100000" algn="tr" rotWithShape="0">
                    <a:prstClr val="black">
                      <a:alpha val="40000"/>
                    </a:prstClr>
                  </a:outerShdw>
                </a:effectLst>
                <a:latin typeface="Calibri" pitchFamily="32" charset="0"/>
              </a:rPr>
              <a:t>Denis BOIVIN</a:t>
            </a:r>
            <a:endParaRPr lang="fr-FR" sz="2400" b="1" dirty="0">
              <a:solidFill>
                <a:srgbClr val="C00000"/>
              </a:solidFill>
              <a:effectLst>
                <a:outerShdw blurRad="50800" dist="38100" dir="8100000" algn="tr" rotWithShape="0">
                  <a:prstClr val="black">
                    <a:alpha val="40000"/>
                  </a:prstClr>
                </a:outerShdw>
              </a:effectLst>
              <a:latin typeface="Calibri" pitchFamily="32" charset="0"/>
            </a:endParaRPr>
          </a:p>
          <a:p>
            <a:pPr algn="ctr">
              <a:buClrTx/>
              <a:buFontTx/>
              <a:buNone/>
            </a:pPr>
            <a:endParaRPr lang="fr-FR" sz="2400" b="1" dirty="0" smtClean="0">
              <a:solidFill>
                <a:srgbClr val="C00000"/>
              </a:solidFill>
              <a:effectLst>
                <a:outerShdw blurRad="50800" dist="38100" dir="8100000" algn="tr" rotWithShape="0">
                  <a:prstClr val="black">
                    <a:alpha val="40000"/>
                  </a:prstClr>
                </a:outerShdw>
              </a:effectLst>
              <a:latin typeface="Calibri" pitchFamily="32" charset="0"/>
            </a:endParaRPr>
          </a:p>
          <a:p>
            <a:pPr algn="ctr">
              <a:buClrTx/>
              <a:buFontTx/>
              <a:buNone/>
            </a:pPr>
            <a:r>
              <a:rPr lang="fr-FR" sz="2400" b="1" i="1" dirty="0" smtClean="0">
                <a:solidFill>
                  <a:srgbClr val="C00000"/>
                </a:solidFill>
                <a:effectLst>
                  <a:outerShdw blurRad="50800" dist="38100" dir="8100000" algn="tr" rotWithShape="0">
                    <a:prstClr val="black">
                      <a:alpha val="40000"/>
                    </a:prstClr>
                  </a:outerShdw>
                </a:effectLst>
                <a:latin typeface="Calibri" pitchFamily="32" charset="0"/>
              </a:rPr>
              <a:t>ONERA</a:t>
            </a:r>
          </a:p>
          <a:p>
            <a:pPr algn="ctr">
              <a:buClrTx/>
              <a:buFontTx/>
              <a:buNone/>
            </a:pPr>
            <a:r>
              <a:rPr lang="fr-FR" sz="2400" b="1" i="1" smtClean="0">
                <a:solidFill>
                  <a:srgbClr val="C00000"/>
                </a:solidFill>
                <a:effectLst>
                  <a:outerShdw blurRad="50800" dist="38100" dir="8100000" algn="tr" rotWithShape="0">
                    <a:prstClr val="black">
                      <a:alpha val="40000"/>
                    </a:prstClr>
                  </a:outerShdw>
                </a:effectLst>
                <a:latin typeface="Calibri" pitchFamily="32" charset="0"/>
              </a:rPr>
              <a:t>92-Châtillon</a:t>
            </a:r>
            <a:r>
              <a:rPr lang="fr-FR" sz="2400" b="1" i="1" dirty="0" smtClean="0">
                <a:solidFill>
                  <a:srgbClr val="C00000"/>
                </a:solidFill>
                <a:effectLst>
                  <a:outerShdw blurRad="50800" dist="38100" dir="8100000" algn="tr" rotWithShape="0">
                    <a:prstClr val="black">
                      <a:alpha val="40000"/>
                    </a:prstClr>
                  </a:outerShdw>
                </a:effectLst>
                <a:latin typeface="Calibri" pitchFamily="32" charset="0"/>
              </a:rPr>
              <a:t/>
            </a:r>
            <a:br>
              <a:rPr lang="fr-FR" sz="2400" b="1" i="1" dirty="0" smtClean="0">
                <a:solidFill>
                  <a:srgbClr val="C00000"/>
                </a:solidFill>
                <a:effectLst>
                  <a:outerShdw blurRad="50800" dist="38100" dir="8100000" algn="tr" rotWithShape="0">
                    <a:prstClr val="black">
                      <a:alpha val="40000"/>
                    </a:prstClr>
                  </a:outerShdw>
                </a:effectLst>
                <a:latin typeface="Calibri" pitchFamily="32" charset="0"/>
              </a:rPr>
            </a:br>
            <a:endParaRPr lang="fr-FR" sz="2400" b="1" i="1" dirty="0">
              <a:solidFill>
                <a:srgbClr val="C00000"/>
              </a:solidFill>
              <a:effectLst>
                <a:outerShdw blurRad="50800" dist="38100" dir="8100000" algn="tr" rotWithShape="0">
                  <a:prstClr val="black">
                    <a:alpha val="40000"/>
                  </a:prstClr>
                </a:outerShdw>
              </a:effectLst>
              <a:latin typeface="Calibri" pitchFamily="32" charset="0"/>
            </a:endParaRPr>
          </a:p>
        </p:txBody>
      </p:sp>
      <p:sp>
        <p:nvSpPr>
          <p:cNvPr id="54" name="ZoneTexte 53"/>
          <p:cNvSpPr txBox="1"/>
          <p:nvPr/>
        </p:nvSpPr>
        <p:spPr>
          <a:xfrm>
            <a:off x="516521" y="1628800"/>
            <a:ext cx="659155" cy="461665"/>
          </a:xfrm>
          <a:prstGeom prst="rect">
            <a:avLst/>
          </a:prstGeom>
          <a:noFill/>
        </p:spPr>
        <p:txBody>
          <a:bodyPr wrap="none" rtlCol="0">
            <a:spAutoFit/>
          </a:bodyPr>
          <a:lstStyle/>
          <a:p>
            <a:r>
              <a:rPr lang="fr-FR" sz="2400" b="1" u="sng" dirty="0" smtClean="0">
                <a:solidFill>
                  <a:srgbClr val="C00000"/>
                </a:solidFill>
                <a:effectLst>
                  <a:outerShdw blurRad="38100" dist="38100" dir="2700000" algn="tl">
                    <a:srgbClr val="000000">
                      <a:alpha val="43137"/>
                    </a:srgbClr>
                  </a:outerShdw>
                </a:effectLst>
              </a:rPr>
              <a:t>C12</a:t>
            </a:r>
            <a:endParaRPr lang="fr-FR" sz="2400" b="1" u="sng" dirty="0">
              <a:solidFill>
                <a:srgbClr val="C00000"/>
              </a:solidFill>
              <a:effectLst>
                <a:outerShdw blurRad="38100" dist="38100" dir="2700000" algn="tl">
                  <a:srgbClr val="000000">
                    <a:alpha val="43137"/>
                  </a:srgbClr>
                </a:outerShdw>
              </a:effectLst>
            </a:endParaRPr>
          </a:p>
        </p:txBody>
      </p:sp>
      <p:grpSp>
        <p:nvGrpSpPr>
          <p:cNvPr id="3" name="Groupe 2"/>
          <p:cNvGrpSpPr/>
          <p:nvPr/>
        </p:nvGrpSpPr>
        <p:grpSpPr>
          <a:xfrm>
            <a:off x="-17996" y="6356495"/>
            <a:ext cx="9180000" cy="501505"/>
            <a:chOff x="-17996" y="6356495"/>
            <a:chExt cx="9180000" cy="501505"/>
          </a:xfrm>
        </p:grpSpPr>
        <p:sp>
          <p:nvSpPr>
            <p:cNvPr id="22" name="Rectangle 21"/>
            <p:cNvSpPr/>
            <p:nvPr/>
          </p:nvSpPr>
          <p:spPr>
            <a:xfrm>
              <a:off x="-17996" y="6356495"/>
              <a:ext cx="9180000" cy="501505"/>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smtClean="0">
                  <a:solidFill>
                    <a:srgbClr val="5C0000"/>
                  </a:solidFill>
                </a:rPr>
                <a:t>Partenaires :</a:t>
              </a:r>
              <a:endParaRPr lang="fr-FR" sz="1200" dirty="0">
                <a:solidFill>
                  <a:srgbClr val="5C0000"/>
                </a:solidFill>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1999" y="6481385"/>
              <a:ext cx="856964" cy="225970"/>
            </a:xfrm>
            <a:prstGeom prst="rect">
              <a:avLst/>
            </a:prstGeom>
            <a:noFill/>
            <a:ln>
              <a:noFill/>
            </a:ln>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r="19473"/>
            <a:stretch/>
          </p:blipFill>
          <p:spPr>
            <a:xfrm>
              <a:off x="2757232" y="6502503"/>
              <a:ext cx="673772" cy="183735"/>
            </a:xfrm>
            <a:prstGeom prst="rect">
              <a:avLst/>
            </a:prstGeom>
            <a:noFill/>
            <a:ln>
              <a:noFill/>
            </a:ln>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828" y="6519405"/>
              <a:ext cx="432171" cy="149930"/>
            </a:xfrm>
            <a:prstGeom prst="rect">
              <a:avLst/>
            </a:prstGeom>
            <a:noFill/>
            <a:ln>
              <a:noFill/>
            </a:ln>
          </p:spPr>
        </p:pic>
        <p:pic>
          <p:nvPicPr>
            <p:cNvPr id="11" name="Image 10"/>
            <p:cNvPicPr>
              <a:picLocks noChangeAspect="1"/>
            </p:cNvPicPr>
            <p:nvPr/>
          </p:nvPicPr>
          <p:blipFill rotWithShape="1">
            <a:blip r:embed="rId7" cstate="print">
              <a:extLst>
                <a:ext uri="{28A0092B-C50C-407E-A947-70E740481C1C}">
                  <a14:useLocalDpi xmlns:a14="http://schemas.microsoft.com/office/drawing/2010/main" val="0"/>
                </a:ext>
              </a:extLst>
            </a:blip>
            <a:srcRect r="50000"/>
            <a:stretch/>
          </p:blipFill>
          <p:spPr>
            <a:xfrm>
              <a:off x="5722441" y="6487545"/>
              <a:ext cx="577335" cy="213650"/>
            </a:xfrm>
            <a:prstGeom prst="rect">
              <a:avLst/>
            </a:prstGeom>
            <a:noFill/>
            <a:ln>
              <a:noFill/>
            </a:ln>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4494" y="6490617"/>
              <a:ext cx="662449" cy="207506"/>
            </a:xfrm>
            <a:prstGeom prst="rect">
              <a:avLst/>
            </a:prstGeom>
            <a:noFill/>
            <a:ln>
              <a:noFill/>
            </a:ln>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1812" y="6448126"/>
              <a:ext cx="292096" cy="292489"/>
            </a:xfrm>
            <a:prstGeom prst="rect">
              <a:avLst/>
            </a:prstGeom>
            <a:noFill/>
            <a:ln>
              <a:noFill/>
            </a:ln>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600" y="6443174"/>
              <a:ext cx="301177" cy="302392"/>
            </a:xfrm>
            <a:prstGeom prst="rect">
              <a:avLst/>
            </a:prstGeom>
          </p:spPr>
        </p:pic>
        <p:pic>
          <p:nvPicPr>
            <p:cNvPr id="15" name="Image 14"/>
            <p:cNvPicPr>
              <a:picLocks noChangeAspect="1"/>
            </p:cNvPicPr>
            <p:nvPr/>
          </p:nvPicPr>
          <p:blipFill>
            <a:blip r:embed="rId11" cstate="print">
              <a:clrChange>
                <a:clrFrom>
                  <a:srgbClr val="F6FCFC"/>
                </a:clrFrom>
                <a:clrTo>
                  <a:srgbClr val="F6FCFC">
                    <a:alpha val="0"/>
                  </a:srgbClr>
                </a:clrTo>
              </a:clrChange>
              <a:extLst>
                <a:ext uri="{28A0092B-C50C-407E-A947-70E740481C1C}">
                  <a14:useLocalDpi xmlns:a14="http://schemas.microsoft.com/office/drawing/2010/main" val="0"/>
                </a:ext>
              </a:extLst>
            </a:blip>
            <a:stretch>
              <a:fillRect/>
            </a:stretch>
          </p:blipFill>
          <p:spPr>
            <a:xfrm>
              <a:off x="1327642" y="6453901"/>
              <a:ext cx="680446" cy="280938"/>
            </a:xfrm>
            <a:prstGeom prst="rect">
              <a:avLst/>
            </a:prstGeom>
          </p:spPr>
        </p:pic>
        <p:pic>
          <p:nvPicPr>
            <p:cNvPr id="16" name="Image 1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0864" y="6425335"/>
              <a:ext cx="336712" cy="338070"/>
            </a:xfrm>
            <a:prstGeom prst="rect">
              <a:avLst/>
            </a:prstGeom>
          </p:spPr>
        </p:pic>
        <p:pic>
          <p:nvPicPr>
            <p:cNvPr id="17" name="Imag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85869" y="6496160"/>
              <a:ext cx="391265" cy="196421"/>
            </a:xfrm>
            <a:prstGeom prst="rect">
              <a:avLst/>
            </a:prstGeom>
          </p:spPr>
        </p:pic>
        <p:pic>
          <p:nvPicPr>
            <p:cNvPr id="18" name="Imag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54641" y="6500238"/>
              <a:ext cx="477613" cy="188264"/>
            </a:xfrm>
            <a:prstGeom prst="rect">
              <a:avLst/>
            </a:prstGeom>
          </p:spPr>
        </p:pic>
        <p:pic>
          <p:nvPicPr>
            <p:cNvPr id="19" name="Image 18"/>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67876" b="-7206"/>
            <a:stretch/>
          </p:blipFill>
          <p:spPr>
            <a:xfrm>
              <a:off x="6887119" y="6416655"/>
              <a:ext cx="328209" cy="355430"/>
            </a:xfrm>
            <a:prstGeom prst="rect">
              <a:avLst/>
            </a:prstGeom>
          </p:spPr>
        </p:pic>
        <p:pic>
          <p:nvPicPr>
            <p:cNvPr id="20" name="Imag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70193" y="6512774"/>
              <a:ext cx="699436" cy="163192"/>
            </a:xfrm>
            <a:prstGeom prst="rect">
              <a:avLst/>
            </a:prstGeom>
          </p:spPr>
        </p:pic>
        <p:pic>
          <p:nvPicPr>
            <p:cNvPr id="2" name="Image 1"/>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2953" y="6368810"/>
              <a:ext cx="639414" cy="451121"/>
            </a:xfrm>
            <a:prstGeom prst="rect">
              <a:avLst/>
            </a:prstGeom>
          </p:spPr>
        </p:pic>
      </p:grpSp>
      <p:grpSp>
        <p:nvGrpSpPr>
          <p:cNvPr id="7" name="Groupe 6"/>
          <p:cNvGrpSpPr/>
          <p:nvPr/>
        </p:nvGrpSpPr>
        <p:grpSpPr>
          <a:xfrm>
            <a:off x="-17996" y="5793557"/>
            <a:ext cx="9180000" cy="576000"/>
            <a:chOff x="-17996" y="5793557"/>
            <a:chExt cx="9180000" cy="576000"/>
          </a:xfrm>
        </p:grpSpPr>
        <p:sp>
          <p:nvSpPr>
            <p:cNvPr id="35" name="Rectangle 34"/>
            <p:cNvSpPr/>
            <p:nvPr/>
          </p:nvSpPr>
          <p:spPr>
            <a:xfrm>
              <a:off x="-17996" y="5793557"/>
              <a:ext cx="9180000" cy="5760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smtClean="0">
                  <a:solidFill>
                    <a:srgbClr val="5C0000"/>
                  </a:solidFill>
                </a:rPr>
                <a:t>Organisation :</a:t>
              </a:r>
              <a:endParaRPr lang="fr-FR" sz="1200" dirty="0">
                <a:solidFill>
                  <a:srgbClr val="5C0000"/>
                </a:solidFill>
              </a:endParaRPr>
            </a:p>
          </p:txBody>
        </p:sp>
        <p:pic>
          <p:nvPicPr>
            <p:cNvPr id="25" name="Imag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93102" y="5945588"/>
              <a:ext cx="720000" cy="211200"/>
            </a:xfrm>
            <a:prstGeom prst="rect">
              <a:avLst/>
            </a:prstGeom>
          </p:spPr>
        </p:pic>
        <p:pic>
          <p:nvPicPr>
            <p:cNvPr id="26" name="Imag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41728" y="5793558"/>
              <a:ext cx="481398" cy="529538"/>
            </a:xfrm>
            <a:prstGeom prst="rect">
              <a:avLst/>
            </a:prstGeom>
          </p:spPr>
        </p:pic>
        <p:pic>
          <p:nvPicPr>
            <p:cNvPr id="27" name="Image 26"/>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3078" y="5875201"/>
              <a:ext cx="756000" cy="336960"/>
            </a:xfrm>
            <a:prstGeom prst="rect">
              <a:avLst/>
            </a:prstGeom>
          </p:spPr>
        </p:pic>
        <p:pic>
          <p:nvPicPr>
            <p:cNvPr id="28" name="Imag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09054" y="5931588"/>
              <a:ext cx="648000" cy="228431"/>
            </a:xfrm>
            <a:prstGeom prst="rect">
              <a:avLst/>
            </a:prstGeom>
          </p:spPr>
        </p:pic>
        <p:pic>
          <p:nvPicPr>
            <p:cNvPr id="29" name="Image 28"/>
            <p:cNvPicPr>
              <a:picLocks noChangeAspect="1"/>
            </p:cNvPicPr>
            <p:nvPr/>
          </p:nvPicPr>
          <p:blipFill rotWithShape="1">
            <a:blip r:embed="rId22">
              <a:extLst>
                <a:ext uri="{28A0092B-C50C-407E-A947-70E740481C1C}">
                  <a14:useLocalDpi xmlns:a14="http://schemas.microsoft.com/office/drawing/2010/main" val="0"/>
                </a:ext>
              </a:extLst>
            </a:blip>
            <a:srcRect t="68971"/>
            <a:stretch/>
          </p:blipFill>
          <p:spPr>
            <a:xfrm>
              <a:off x="8527033" y="5959522"/>
              <a:ext cx="510683" cy="197610"/>
            </a:xfrm>
            <a:prstGeom prst="rect">
              <a:avLst/>
            </a:prstGeom>
          </p:spPr>
        </p:pic>
        <p:pic>
          <p:nvPicPr>
            <p:cNvPr id="30" name="Imag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11858" y="5897572"/>
              <a:ext cx="710353" cy="359673"/>
            </a:xfrm>
            <a:prstGeom prst="rect">
              <a:avLst/>
            </a:prstGeom>
          </p:spPr>
        </p:pic>
        <p:pic>
          <p:nvPicPr>
            <p:cNvPr id="31" name="Image 3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7848" y="6041172"/>
              <a:ext cx="576000" cy="187827"/>
            </a:xfrm>
            <a:prstGeom prst="rect">
              <a:avLst/>
            </a:prstGeom>
          </p:spPr>
        </p:pic>
        <p:pic>
          <p:nvPicPr>
            <p:cNvPr id="32" name="Imag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01776" y="5899362"/>
              <a:ext cx="468000" cy="260657"/>
            </a:xfrm>
            <a:prstGeom prst="rect">
              <a:avLst/>
            </a:prstGeom>
          </p:spPr>
        </p:pic>
        <p:pic>
          <p:nvPicPr>
            <p:cNvPr id="33" name="Image 3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775800" y="6096116"/>
              <a:ext cx="756000" cy="175892"/>
            </a:xfrm>
            <a:prstGeom prst="rect">
              <a:avLst/>
            </a:prstGeom>
          </p:spPr>
        </p:pic>
        <p:pic>
          <p:nvPicPr>
            <p:cNvPr id="36" name="Image 35"/>
            <p:cNvPicPr>
              <a:picLocks noChangeAspect="1"/>
            </p:cNvPicPr>
            <p:nvPr/>
          </p:nvPicPr>
          <p:blipFill rotWithShape="1">
            <a:blip r:embed="rId27" cstate="print">
              <a:extLst>
                <a:ext uri="{28A0092B-C50C-407E-A947-70E740481C1C}">
                  <a14:useLocalDpi xmlns:a14="http://schemas.microsoft.com/office/drawing/2010/main" val="0"/>
                </a:ext>
              </a:extLst>
            </a:blip>
            <a:srcRect l="8579" t="14930" r="8191" b="5048"/>
            <a:stretch/>
          </p:blipFill>
          <p:spPr>
            <a:xfrm>
              <a:off x="1744449" y="5833520"/>
              <a:ext cx="792000" cy="323268"/>
            </a:xfrm>
            <a:prstGeom prst="rect">
              <a:avLst/>
            </a:prstGeom>
          </p:spPr>
        </p:pic>
        <p:pic>
          <p:nvPicPr>
            <p:cNvPr id="1026"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39752" y="5805264"/>
              <a:ext cx="432000" cy="52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273824" y="5852643"/>
              <a:ext cx="432000" cy="34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300098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228600" y="685800"/>
            <a:ext cx="87630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Taille de sonde - Aspect technologique </a:t>
            </a:r>
            <a:endParaRPr lang="fr-FR" baseline="-25000"/>
          </a:p>
        </p:txBody>
      </p:sp>
      <p:sp>
        <p:nvSpPr>
          <p:cNvPr id="4" name="Text Box 11"/>
          <p:cNvSpPr txBox="1">
            <a:spLocks noChangeArrowheads="1"/>
          </p:cNvSpPr>
          <p:nvPr/>
        </p:nvSpPr>
        <p:spPr bwMode="auto">
          <a:xfrm>
            <a:off x="1466850" y="1157288"/>
            <a:ext cx="607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Pourquoi la taille de sonde d</a:t>
            </a:r>
            <a:r>
              <a:rPr lang="fr-FR" baseline="-25000"/>
              <a:t>s</a:t>
            </a:r>
            <a:r>
              <a:rPr lang="fr-FR"/>
              <a:t> augmente à basse tension ?</a:t>
            </a:r>
          </a:p>
        </p:txBody>
      </p:sp>
      <p:sp>
        <p:nvSpPr>
          <p:cNvPr id="5" name="Text Box 12"/>
          <p:cNvSpPr txBox="1">
            <a:spLocks noChangeArrowheads="1"/>
          </p:cNvSpPr>
          <p:nvPr/>
        </p:nvSpPr>
        <p:spPr bwMode="auto">
          <a:xfrm>
            <a:off x="669925" y="1941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a:p>
        </p:txBody>
      </p:sp>
      <p:sp>
        <p:nvSpPr>
          <p:cNvPr id="6" name="Text Box 21"/>
          <p:cNvSpPr txBox="1">
            <a:spLocks noChangeArrowheads="1"/>
          </p:cNvSpPr>
          <p:nvPr/>
        </p:nvSpPr>
        <p:spPr bwMode="auto">
          <a:xfrm>
            <a:off x="76200" y="1674813"/>
            <a:ext cx="29718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a:solidFill>
                  <a:srgbClr val="FF0000"/>
                </a:solidFill>
              </a:rPr>
              <a:t>dg : diamètre du crossover fourni par le canon </a:t>
            </a:r>
          </a:p>
          <a:p>
            <a:r>
              <a:rPr lang="fr-FR">
                <a:solidFill>
                  <a:srgbClr val="FF0000"/>
                </a:solidFill>
              </a:rPr>
              <a:t>(Brillance </a:t>
            </a:r>
            <a:r>
              <a:rPr lang="fr-FR">
                <a:solidFill>
                  <a:srgbClr val="FF0000"/>
                </a:solidFill>
                <a:latin typeface="Symbol" charset="0"/>
              </a:rPr>
              <a:t>b </a:t>
            </a:r>
            <a:r>
              <a:rPr lang="fr-FR">
                <a:solidFill>
                  <a:srgbClr val="FF0000"/>
                </a:solidFill>
              </a:rPr>
              <a:t>en A.cm</a:t>
            </a:r>
            <a:r>
              <a:rPr lang="fr-FR" baseline="30000">
                <a:solidFill>
                  <a:srgbClr val="FF0000"/>
                </a:solidFill>
              </a:rPr>
              <a:t>-2</a:t>
            </a:r>
            <a:r>
              <a:rPr lang="fr-FR">
                <a:solidFill>
                  <a:srgbClr val="FF0000"/>
                </a:solidFill>
              </a:rPr>
              <a:t>.sr</a:t>
            </a:r>
            <a:r>
              <a:rPr lang="fr-FR" baseline="30000">
                <a:solidFill>
                  <a:srgbClr val="FF0000"/>
                </a:solidFill>
              </a:rPr>
              <a:t>-1</a:t>
            </a:r>
            <a:r>
              <a:rPr lang="fr-FR">
                <a:solidFill>
                  <a:srgbClr val="FF0000"/>
                </a:solidFill>
              </a:rPr>
              <a:t>)</a:t>
            </a:r>
          </a:p>
        </p:txBody>
      </p:sp>
      <p:sp>
        <p:nvSpPr>
          <p:cNvPr id="7" name="Text Box 22"/>
          <p:cNvSpPr txBox="1">
            <a:spLocks noChangeArrowheads="1"/>
          </p:cNvSpPr>
          <p:nvPr/>
        </p:nvSpPr>
        <p:spPr bwMode="auto">
          <a:xfrm>
            <a:off x="1371600" y="3084513"/>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Lentille C1</a:t>
            </a:r>
          </a:p>
        </p:txBody>
      </p:sp>
      <p:sp>
        <p:nvSpPr>
          <p:cNvPr id="8" name="Text Box 23"/>
          <p:cNvSpPr txBox="1">
            <a:spLocks noChangeArrowheads="1"/>
          </p:cNvSpPr>
          <p:nvPr/>
        </p:nvSpPr>
        <p:spPr bwMode="auto">
          <a:xfrm>
            <a:off x="1371600" y="359568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Lentille C2</a:t>
            </a:r>
          </a:p>
        </p:txBody>
      </p:sp>
      <p:sp>
        <p:nvSpPr>
          <p:cNvPr id="9" name="Text Box 24"/>
          <p:cNvSpPr txBox="1">
            <a:spLocks noChangeArrowheads="1"/>
          </p:cNvSpPr>
          <p:nvPr/>
        </p:nvSpPr>
        <p:spPr bwMode="auto">
          <a:xfrm>
            <a:off x="1447800" y="4648200"/>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Objectif</a:t>
            </a:r>
          </a:p>
        </p:txBody>
      </p:sp>
      <p:sp>
        <p:nvSpPr>
          <p:cNvPr id="10" name="Text Box 27"/>
          <p:cNvSpPr txBox="1">
            <a:spLocks noChangeArrowheads="1"/>
          </p:cNvSpPr>
          <p:nvPr/>
        </p:nvSpPr>
        <p:spPr bwMode="auto">
          <a:xfrm>
            <a:off x="1067966" y="5373216"/>
            <a:ext cx="1847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err="1">
                <a:solidFill>
                  <a:srgbClr val="006600"/>
                </a:solidFill>
              </a:rPr>
              <a:t>d</a:t>
            </a:r>
            <a:r>
              <a:rPr lang="fr-FR" baseline="-25000" dirty="0" err="1">
                <a:solidFill>
                  <a:srgbClr val="006600"/>
                </a:solidFill>
              </a:rPr>
              <a:t>s</a:t>
            </a:r>
            <a:r>
              <a:rPr lang="fr-FR" dirty="0">
                <a:solidFill>
                  <a:srgbClr val="006600"/>
                </a:solidFill>
              </a:rPr>
              <a:t> : diamètre de </a:t>
            </a:r>
          </a:p>
          <a:p>
            <a:r>
              <a:rPr lang="fr-FR" dirty="0">
                <a:solidFill>
                  <a:srgbClr val="006600"/>
                </a:solidFill>
              </a:rPr>
              <a:t>      sonde</a:t>
            </a:r>
          </a:p>
        </p:txBody>
      </p:sp>
      <p:sp>
        <p:nvSpPr>
          <p:cNvPr id="11" name="Text Box 33"/>
          <p:cNvSpPr txBox="1">
            <a:spLocks noChangeArrowheads="1"/>
          </p:cNvSpPr>
          <p:nvPr/>
        </p:nvSpPr>
        <p:spPr bwMode="auto">
          <a:xfrm>
            <a:off x="4022725" y="2093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a:p>
        </p:txBody>
      </p:sp>
      <p:grpSp>
        <p:nvGrpSpPr>
          <p:cNvPr id="12" name="Group 49"/>
          <p:cNvGrpSpPr>
            <a:grpSpLocks/>
          </p:cNvGrpSpPr>
          <p:nvPr/>
        </p:nvGrpSpPr>
        <p:grpSpPr bwMode="auto">
          <a:xfrm>
            <a:off x="157163" y="2209800"/>
            <a:ext cx="1290637" cy="4038600"/>
            <a:chOff x="99" y="1104"/>
            <a:chExt cx="813" cy="2544"/>
          </a:xfrm>
        </p:grpSpPr>
        <p:sp>
          <p:nvSpPr>
            <p:cNvPr id="13" name="Line 45"/>
            <p:cNvSpPr>
              <a:spLocks noChangeShapeType="1"/>
            </p:cNvSpPr>
            <p:nvPr/>
          </p:nvSpPr>
          <p:spPr bwMode="auto">
            <a:xfrm>
              <a:off x="336" y="2976"/>
              <a:ext cx="0" cy="38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14" name="Group 47"/>
            <p:cNvGrpSpPr>
              <a:grpSpLocks/>
            </p:cNvGrpSpPr>
            <p:nvPr/>
          </p:nvGrpSpPr>
          <p:grpSpPr bwMode="auto">
            <a:xfrm>
              <a:off x="99" y="1104"/>
              <a:ext cx="813" cy="2544"/>
              <a:chOff x="0" y="1104"/>
              <a:chExt cx="813" cy="2544"/>
            </a:xfrm>
          </p:grpSpPr>
          <p:grpSp>
            <p:nvGrpSpPr>
              <p:cNvPr id="15" name="Group 44"/>
              <p:cNvGrpSpPr>
                <a:grpSpLocks/>
              </p:cNvGrpSpPr>
              <p:nvPr/>
            </p:nvGrpSpPr>
            <p:grpSpPr bwMode="auto">
              <a:xfrm>
                <a:off x="72" y="1104"/>
                <a:ext cx="741" cy="2544"/>
                <a:chOff x="72" y="1104"/>
                <a:chExt cx="741" cy="2544"/>
              </a:xfrm>
            </p:grpSpPr>
            <p:grpSp>
              <p:nvGrpSpPr>
                <p:cNvPr id="17" name="Group 43"/>
                <p:cNvGrpSpPr>
                  <a:grpSpLocks/>
                </p:cNvGrpSpPr>
                <p:nvPr/>
              </p:nvGrpSpPr>
              <p:grpSpPr bwMode="auto">
                <a:xfrm>
                  <a:off x="72" y="1104"/>
                  <a:ext cx="720" cy="2544"/>
                  <a:chOff x="72" y="1104"/>
                  <a:chExt cx="720" cy="2544"/>
                </a:xfrm>
              </p:grpSpPr>
              <p:sp>
                <p:nvSpPr>
                  <p:cNvPr id="19" name="Rectangle 41"/>
                  <p:cNvSpPr>
                    <a:spLocks noChangeArrowheads="1"/>
                  </p:cNvSpPr>
                  <p:nvPr/>
                </p:nvSpPr>
                <p:spPr bwMode="auto">
                  <a:xfrm>
                    <a:off x="96" y="3360"/>
                    <a:ext cx="672" cy="288"/>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20" name="Group 40"/>
                  <p:cNvGrpSpPr>
                    <a:grpSpLocks/>
                  </p:cNvGrpSpPr>
                  <p:nvPr/>
                </p:nvGrpSpPr>
                <p:grpSpPr bwMode="auto">
                  <a:xfrm>
                    <a:off x="72" y="1104"/>
                    <a:ext cx="720" cy="2448"/>
                    <a:chOff x="48" y="1104"/>
                    <a:chExt cx="720" cy="2448"/>
                  </a:xfrm>
                </p:grpSpPr>
                <p:grpSp>
                  <p:nvGrpSpPr>
                    <p:cNvPr id="21" name="Group 37"/>
                    <p:cNvGrpSpPr>
                      <a:grpSpLocks/>
                    </p:cNvGrpSpPr>
                    <p:nvPr/>
                  </p:nvGrpSpPr>
                  <p:grpSpPr bwMode="auto">
                    <a:xfrm>
                      <a:off x="48" y="1104"/>
                      <a:ext cx="720" cy="2448"/>
                      <a:chOff x="48" y="1104"/>
                      <a:chExt cx="720" cy="2448"/>
                    </a:xfrm>
                  </p:grpSpPr>
                  <p:grpSp>
                    <p:nvGrpSpPr>
                      <p:cNvPr id="24" name="Group 35"/>
                      <p:cNvGrpSpPr>
                        <a:grpSpLocks/>
                      </p:cNvGrpSpPr>
                      <p:nvPr/>
                    </p:nvGrpSpPr>
                    <p:grpSpPr bwMode="auto">
                      <a:xfrm>
                        <a:off x="48" y="1104"/>
                        <a:ext cx="720" cy="2448"/>
                        <a:chOff x="48" y="1104"/>
                        <a:chExt cx="720" cy="2448"/>
                      </a:xfrm>
                    </p:grpSpPr>
                    <p:grpSp>
                      <p:nvGrpSpPr>
                        <p:cNvPr id="26" name="Group 32"/>
                        <p:cNvGrpSpPr>
                          <a:grpSpLocks/>
                        </p:cNvGrpSpPr>
                        <p:nvPr/>
                      </p:nvGrpSpPr>
                      <p:grpSpPr bwMode="auto">
                        <a:xfrm>
                          <a:off x="48" y="1104"/>
                          <a:ext cx="720" cy="2448"/>
                          <a:chOff x="48" y="1104"/>
                          <a:chExt cx="720" cy="2448"/>
                        </a:xfrm>
                      </p:grpSpPr>
                      <p:grpSp>
                        <p:nvGrpSpPr>
                          <p:cNvPr id="28" name="Group 31"/>
                          <p:cNvGrpSpPr>
                            <a:grpSpLocks/>
                          </p:cNvGrpSpPr>
                          <p:nvPr/>
                        </p:nvGrpSpPr>
                        <p:grpSpPr bwMode="auto">
                          <a:xfrm>
                            <a:off x="48" y="1104"/>
                            <a:ext cx="720" cy="2448"/>
                            <a:chOff x="48" y="1104"/>
                            <a:chExt cx="720" cy="2448"/>
                          </a:xfrm>
                        </p:grpSpPr>
                        <p:sp>
                          <p:nvSpPr>
                            <p:cNvPr id="31" name="Line 14"/>
                            <p:cNvSpPr>
                              <a:spLocks noChangeShapeType="1"/>
                            </p:cNvSpPr>
                            <p:nvPr/>
                          </p:nvSpPr>
                          <p:spPr bwMode="auto">
                            <a:xfrm>
                              <a:off x="408" y="1104"/>
                              <a:ext cx="0" cy="244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32" name="Group 30"/>
                            <p:cNvGrpSpPr>
                              <a:grpSpLocks/>
                            </p:cNvGrpSpPr>
                            <p:nvPr/>
                          </p:nvGrpSpPr>
                          <p:grpSpPr bwMode="auto">
                            <a:xfrm>
                              <a:off x="168" y="1392"/>
                              <a:ext cx="480" cy="1966"/>
                              <a:chOff x="168" y="1392"/>
                              <a:chExt cx="480" cy="1966"/>
                            </a:xfrm>
                          </p:grpSpPr>
                          <p:sp>
                            <p:nvSpPr>
                              <p:cNvPr id="36" name="Freeform 13"/>
                              <p:cNvSpPr>
                                <a:spLocks/>
                              </p:cNvSpPr>
                              <p:nvPr/>
                            </p:nvSpPr>
                            <p:spPr bwMode="auto">
                              <a:xfrm>
                                <a:off x="222" y="1392"/>
                                <a:ext cx="426" cy="1966"/>
                              </a:xfrm>
                              <a:custGeom>
                                <a:avLst/>
                                <a:gdLst>
                                  <a:gd name="T0" fmla="*/ 186 w 426"/>
                                  <a:gd name="T1" fmla="*/ 0 h 1966"/>
                                  <a:gd name="T2" fmla="*/ 378 w 426"/>
                                  <a:gd name="T3" fmla="*/ 384 h 1966"/>
                                  <a:gd name="T4" fmla="*/ 0 w 426"/>
                                  <a:gd name="T5" fmla="*/ 724 h 1966"/>
                                  <a:gd name="T6" fmla="*/ 426 w 426"/>
                                  <a:gd name="T7" fmla="*/ 1392 h 1966"/>
                                  <a:gd name="T8" fmla="*/ 195 w 426"/>
                                  <a:gd name="T9" fmla="*/ 1966 h 1966"/>
                                </a:gdLst>
                                <a:ahLst/>
                                <a:cxnLst>
                                  <a:cxn ang="0">
                                    <a:pos x="T0" y="T1"/>
                                  </a:cxn>
                                  <a:cxn ang="0">
                                    <a:pos x="T2" y="T3"/>
                                  </a:cxn>
                                  <a:cxn ang="0">
                                    <a:pos x="T4" y="T5"/>
                                  </a:cxn>
                                  <a:cxn ang="0">
                                    <a:pos x="T6" y="T7"/>
                                  </a:cxn>
                                  <a:cxn ang="0">
                                    <a:pos x="T8" y="T9"/>
                                  </a:cxn>
                                </a:cxnLst>
                                <a:rect l="0" t="0" r="r" b="b"/>
                                <a:pathLst>
                                  <a:path w="426" h="1966">
                                    <a:moveTo>
                                      <a:pt x="186" y="0"/>
                                    </a:moveTo>
                                    <a:lnTo>
                                      <a:pt x="378" y="384"/>
                                    </a:lnTo>
                                    <a:lnTo>
                                      <a:pt x="0" y="724"/>
                                    </a:lnTo>
                                    <a:lnTo>
                                      <a:pt x="426" y="1392"/>
                                    </a:lnTo>
                                    <a:lnTo>
                                      <a:pt x="195" y="196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7" name="Freeform 15"/>
                              <p:cNvSpPr>
                                <a:spLocks/>
                              </p:cNvSpPr>
                              <p:nvPr/>
                            </p:nvSpPr>
                            <p:spPr bwMode="auto">
                              <a:xfrm>
                                <a:off x="168" y="1392"/>
                                <a:ext cx="426" cy="1966"/>
                              </a:xfrm>
                              <a:custGeom>
                                <a:avLst/>
                                <a:gdLst>
                                  <a:gd name="T0" fmla="*/ 240 w 426"/>
                                  <a:gd name="T1" fmla="*/ 0 h 1966"/>
                                  <a:gd name="T2" fmla="*/ 48 w 426"/>
                                  <a:gd name="T3" fmla="*/ 384 h 1966"/>
                                  <a:gd name="T4" fmla="*/ 426 w 426"/>
                                  <a:gd name="T5" fmla="*/ 724 h 1966"/>
                                  <a:gd name="T6" fmla="*/ 0 w 426"/>
                                  <a:gd name="T7" fmla="*/ 1392 h 1966"/>
                                  <a:gd name="T8" fmla="*/ 231 w 426"/>
                                  <a:gd name="T9" fmla="*/ 1966 h 1966"/>
                                </a:gdLst>
                                <a:ahLst/>
                                <a:cxnLst>
                                  <a:cxn ang="0">
                                    <a:pos x="T0" y="T1"/>
                                  </a:cxn>
                                  <a:cxn ang="0">
                                    <a:pos x="T2" y="T3"/>
                                  </a:cxn>
                                  <a:cxn ang="0">
                                    <a:pos x="T4" y="T5"/>
                                  </a:cxn>
                                  <a:cxn ang="0">
                                    <a:pos x="T6" y="T7"/>
                                  </a:cxn>
                                  <a:cxn ang="0">
                                    <a:pos x="T8" y="T9"/>
                                  </a:cxn>
                                </a:cxnLst>
                                <a:rect l="0" t="0" r="r" b="b"/>
                                <a:pathLst>
                                  <a:path w="426" h="1966">
                                    <a:moveTo>
                                      <a:pt x="240" y="0"/>
                                    </a:moveTo>
                                    <a:lnTo>
                                      <a:pt x="48" y="384"/>
                                    </a:lnTo>
                                    <a:lnTo>
                                      <a:pt x="426" y="724"/>
                                    </a:lnTo>
                                    <a:lnTo>
                                      <a:pt x="0" y="1392"/>
                                    </a:lnTo>
                                    <a:lnTo>
                                      <a:pt x="231" y="196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33" name="Line 17"/>
                            <p:cNvSpPr>
                              <a:spLocks noChangeShapeType="1"/>
                            </p:cNvSpPr>
                            <p:nvPr/>
                          </p:nvSpPr>
                          <p:spPr bwMode="auto">
                            <a:xfrm>
                              <a:off x="48" y="1776"/>
                              <a:ext cx="72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4" name="Line 18"/>
                            <p:cNvSpPr>
                              <a:spLocks noChangeShapeType="1"/>
                            </p:cNvSpPr>
                            <p:nvPr/>
                          </p:nvSpPr>
                          <p:spPr bwMode="auto">
                            <a:xfrm>
                              <a:off x="48" y="2112"/>
                              <a:ext cx="72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5" name="Line 19"/>
                            <p:cNvSpPr>
                              <a:spLocks noChangeShapeType="1"/>
                            </p:cNvSpPr>
                            <p:nvPr/>
                          </p:nvSpPr>
                          <p:spPr bwMode="auto">
                            <a:xfrm>
                              <a:off x="48" y="2784"/>
                              <a:ext cx="72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9" name="Oval 25"/>
                          <p:cNvSpPr>
                            <a:spLocks noChangeArrowheads="1"/>
                          </p:cNvSpPr>
                          <p:nvPr/>
                        </p:nvSpPr>
                        <p:spPr bwMode="auto">
                          <a:xfrm>
                            <a:off x="384" y="1344"/>
                            <a:ext cx="45" cy="4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 name="Oval 26"/>
                          <p:cNvSpPr>
                            <a:spLocks noChangeArrowheads="1"/>
                          </p:cNvSpPr>
                          <p:nvPr/>
                        </p:nvSpPr>
                        <p:spPr bwMode="auto">
                          <a:xfrm>
                            <a:off x="384" y="3312"/>
                            <a:ext cx="45" cy="4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7" name="Arc 34"/>
                        <p:cNvSpPr>
                          <a:spLocks/>
                        </p:cNvSpPr>
                        <p:nvPr/>
                      </p:nvSpPr>
                      <p:spPr bwMode="auto">
                        <a:xfrm>
                          <a:off x="412" y="2924"/>
                          <a:ext cx="153" cy="5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5" name="Text Box 36"/>
                      <p:cNvSpPr txBox="1">
                        <a:spLocks noChangeArrowheads="1"/>
                      </p:cNvSpPr>
                      <p:nvPr/>
                    </p:nvSpPr>
                    <p:spPr bwMode="auto">
                      <a:xfrm>
                        <a:off x="417" y="2736"/>
                        <a:ext cx="2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latin typeface="Symbol" charset="0"/>
                          </a:rPr>
                          <a:t>a</a:t>
                        </a:r>
                      </a:p>
                    </p:txBody>
                  </p:sp>
                </p:grpSp>
                <p:sp>
                  <p:nvSpPr>
                    <p:cNvPr id="22" name="Line 38"/>
                    <p:cNvSpPr>
                      <a:spLocks noChangeShapeType="1"/>
                    </p:cNvSpPr>
                    <p:nvPr/>
                  </p:nvSpPr>
                  <p:spPr bwMode="auto">
                    <a:xfrm>
                      <a:off x="576" y="2976"/>
                      <a:ext cx="19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3" name="Line 39"/>
                    <p:cNvSpPr>
                      <a:spLocks noChangeShapeType="1"/>
                    </p:cNvSpPr>
                    <p:nvPr/>
                  </p:nvSpPr>
                  <p:spPr bwMode="auto">
                    <a:xfrm>
                      <a:off x="48" y="2976"/>
                      <a:ext cx="19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sp>
              <p:nvSpPr>
                <p:cNvPr id="18" name="Text Box 42"/>
                <p:cNvSpPr txBox="1">
                  <a:spLocks noChangeArrowheads="1"/>
                </p:cNvSpPr>
                <p:nvPr/>
              </p:nvSpPr>
              <p:spPr bwMode="auto">
                <a:xfrm>
                  <a:off x="96" y="3408"/>
                  <a:ext cx="7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b="1"/>
                    <a:t>Échantillon</a:t>
                  </a:r>
                </a:p>
              </p:txBody>
            </p:sp>
          </p:grpSp>
          <p:sp>
            <p:nvSpPr>
              <p:cNvPr id="16" name="Text Box 46"/>
              <p:cNvSpPr txBox="1">
                <a:spLocks noChangeArrowheads="1"/>
              </p:cNvSpPr>
              <p:nvPr/>
            </p:nvSpPr>
            <p:spPr bwMode="auto">
              <a:xfrm>
                <a:off x="0" y="3120"/>
                <a:ext cx="3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b="1"/>
                  <a:t>WD</a:t>
                </a:r>
              </a:p>
            </p:txBody>
          </p:sp>
        </p:grpSp>
      </p:grpSp>
      <p:sp>
        <p:nvSpPr>
          <p:cNvPr id="38" name="Text Box 48"/>
          <p:cNvSpPr txBox="1">
            <a:spLocks noChangeArrowheads="1"/>
          </p:cNvSpPr>
          <p:nvPr/>
        </p:nvSpPr>
        <p:spPr bwMode="auto">
          <a:xfrm>
            <a:off x="3048000" y="1524000"/>
            <a:ext cx="6096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buFont typeface="Wingdings" charset="0"/>
              <a:buChar char="q"/>
            </a:pPr>
            <a:r>
              <a:rPr lang="fr-FR" dirty="0">
                <a:solidFill>
                  <a:srgbClr val="0000FF"/>
                </a:solidFill>
              </a:rPr>
              <a:t> </a:t>
            </a:r>
            <a:r>
              <a:rPr lang="fr-FR" b="1" dirty="0">
                <a:solidFill>
                  <a:srgbClr val="0000FF"/>
                </a:solidFill>
              </a:rPr>
              <a:t>Rappel</a:t>
            </a:r>
            <a:r>
              <a:rPr lang="fr-FR" dirty="0">
                <a:solidFill>
                  <a:srgbClr val="0000FF"/>
                </a:solidFill>
              </a:rPr>
              <a:t> : Au moyen de lentilles électromagnétiques Condenseurs (C1,C2) et  Objectif C3, la source virtuelle d</a:t>
            </a:r>
            <a:r>
              <a:rPr lang="ja-JP" altLang="fr-FR" dirty="0">
                <a:solidFill>
                  <a:srgbClr val="0000FF"/>
                </a:solidFill>
              </a:rPr>
              <a:t>’</a:t>
            </a:r>
            <a:r>
              <a:rPr lang="fr-FR" dirty="0">
                <a:solidFill>
                  <a:srgbClr val="0000FF"/>
                </a:solidFill>
              </a:rPr>
              <a:t>électrons (fournie par le canon) ou </a:t>
            </a:r>
            <a:r>
              <a:rPr lang="fr-FR" dirty="0" err="1">
                <a:solidFill>
                  <a:srgbClr val="0000FF"/>
                </a:solidFill>
              </a:rPr>
              <a:t>crossover</a:t>
            </a:r>
            <a:r>
              <a:rPr lang="fr-FR" dirty="0">
                <a:solidFill>
                  <a:srgbClr val="0000FF"/>
                </a:solidFill>
              </a:rPr>
              <a:t> d</a:t>
            </a:r>
            <a:r>
              <a:rPr lang="ja-JP" altLang="fr-FR" dirty="0">
                <a:solidFill>
                  <a:srgbClr val="0000FF"/>
                </a:solidFill>
              </a:rPr>
              <a:t>’</a:t>
            </a:r>
            <a:r>
              <a:rPr lang="fr-FR" dirty="0">
                <a:solidFill>
                  <a:srgbClr val="0000FF"/>
                </a:solidFill>
              </a:rPr>
              <a:t>un diamètre d</a:t>
            </a:r>
            <a:r>
              <a:rPr lang="fr-FR" baseline="-25000" dirty="0">
                <a:solidFill>
                  <a:srgbClr val="0000FF"/>
                </a:solidFill>
              </a:rPr>
              <a:t>g</a:t>
            </a:r>
            <a:r>
              <a:rPr lang="fr-FR" dirty="0">
                <a:solidFill>
                  <a:srgbClr val="0000FF"/>
                </a:solidFill>
              </a:rPr>
              <a:t> et d</a:t>
            </a:r>
            <a:r>
              <a:rPr lang="ja-JP" altLang="fr-FR" dirty="0">
                <a:solidFill>
                  <a:srgbClr val="0000FF"/>
                </a:solidFill>
              </a:rPr>
              <a:t>’</a:t>
            </a:r>
            <a:r>
              <a:rPr lang="fr-FR" dirty="0">
                <a:solidFill>
                  <a:srgbClr val="0000FF"/>
                </a:solidFill>
              </a:rPr>
              <a:t>une brillance </a:t>
            </a:r>
            <a:r>
              <a:rPr lang="fr-FR" dirty="0">
                <a:solidFill>
                  <a:srgbClr val="0000FF"/>
                </a:solidFill>
                <a:latin typeface="Symbol" charset="0"/>
              </a:rPr>
              <a:t>b</a:t>
            </a:r>
            <a:r>
              <a:rPr lang="fr-FR" dirty="0">
                <a:solidFill>
                  <a:srgbClr val="0000FF"/>
                </a:solidFill>
              </a:rPr>
              <a:t> est réduite pour former la sonde électronique </a:t>
            </a:r>
            <a:r>
              <a:rPr lang="fr-FR" dirty="0" smtClean="0">
                <a:solidFill>
                  <a:srgbClr val="0000FF"/>
                </a:solidFill>
              </a:rPr>
              <a:t>d’un </a:t>
            </a:r>
            <a:r>
              <a:rPr lang="fr-FR" dirty="0">
                <a:solidFill>
                  <a:srgbClr val="0000FF"/>
                </a:solidFill>
              </a:rPr>
              <a:t>diamètre </a:t>
            </a:r>
            <a:r>
              <a:rPr lang="fr-FR" dirty="0" err="1" smtClean="0">
                <a:solidFill>
                  <a:srgbClr val="0000FF"/>
                </a:solidFill>
              </a:rPr>
              <a:t>d</a:t>
            </a:r>
            <a:r>
              <a:rPr lang="fr-FR" baseline="-25000" dirty="0" err="1" smtClean="0">
                <a:solidFill>
                  <a:srgbClr val="0000FF"/>
                </a:solidFill>
              </a:rPr>
              <a:t>s</a:t>
            </a:r>
            <a:r>
              <a:rPr lang="fr-FR" dirty="0" smtClean="0">
                <a:solidFill>
                  <a:srgbClr val="0000FF"/>
                </a:solidFill>
              </a:rPr>
              <a:t> avec </a:t>
            </a:r>
            <a:r>
              <a:rPr lang="fr-FR" dirty="0">
                <a:solidFill>
                  <a:srgbClr val="0000FF"/>
                </a:solidFill>
              </a:rPr>
              <a:t>un demi-angle d</a:t>
            </a:r>
            <a:r>
              <a:rPr lang="ja-JP" altLang="fr-FR" dirty="0">
                <a:solidFill>
                  <a:srgbClr val="0000FF"/>
                </a:solidFill>
              </a:rPr>
              <a:t>’</a:t>
            </a:r>
            <a:r>
              <a:rPr lang="fr-FR" dirty="0">
                <a:solidFill>
                  <a:srgbClr val="0000FF"/>
                </a:solidFill>
              </a:rPr>
              <a:t>ouverture </a:t>
            </a:r>
            <a:r>
              <a:rPr lang="fr-FR" dirty="0">
                <a:solidFill>
                  <a:srgbClr val="0000FF"/>
                </a:solidFill>
                <a:latin typeface="Symbol" charset="0"/>
              </a:rPr>
              <a:t>a</a:t>
            </a:r>
            <a:r>
              <a:rPr lang="fr-FR" dirty="0">
                <a:solidFill>
                  <a:srgbClr val="0000FF"/>
                </a:solidFill>
              </a:rPr>
              <a:t> fonction de WD et du diaphragme objectif.</a:t>
            </a:r>
          </a:p>
        </p:txBody>
      </p:sp>
      <p:sp>
        <p:nvSpPr>
          <p:cNvPr id="39" name="Text Box 50"/>
          <p:cNvSpPr txBox="1">
            <a:spLocks noChangeArrowheads="1"/>
          </p:cNvSpPr>
          <p:nvPr/>
        </p:nvSpPr>
        <p:spPr bwMode="auto">
          <a:xfrm>
            <a:off x="3124200" y="3276600"/>
            <a:ext cx="5715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q"/>
            </a:pPr>
            <a:r>
              <a:rPr lang="fr-FR" dirty="0">
                <a:solidFill>
                  <a:srgbClr val="0000FF"/>
                </a:solidFill>
              </a:rPr>
              <a:t> </a:t>
            </a:r>
            <a:r>
              <a:rPr lang="fr-FR" b="1" dirty="0">
                <a:solidFill>
                  <a:srgbClr val="0000FF"/>
                </a:solidFill>
              </a:rPr>
              <a:t>Imperfection des lentilles </a:t>
            </a:r>
            <a:r>
              <a:rPr lang="fr-FR" dirty="0">
                <a:solidFill>
                  <a:srgbClr val="0000FF"/>
                </a:solidFill>
              </a:rPr>
              <a:t>: Ces lentilles ne sont pas parfaites, </a:t>
            </a:r>
            <a:r>
              <a:rPr lang="fr-FR" dirty="0" smtClean="0">
                <a:solidFill>
                  <a:srgbClr val="0000FF"/>
                </a:solidFill>
              </a:rPr>
              <a:t>et le </a:t>
            </a:r>
            <a:r>
              <a:rPr lang="fr-FR" dirty="0">
                <a:solidFill>
                  <a:srgbClr val="0000FF"/>
                </a:solidFill>
              </a:rPr>
              <a:t>diamètre réel est alors dégradé à cause de plusieurs aberrations :</a:t>
            </a:r>
          </a:p>
        </p:txBody>
      </p:sp>
      <p:sp>
        <p:nvSpPr>
          <p:cNvPr id="40" name="Text Box 53"/>
          <p:cNvSpPr txBox="1">
            <a:spLocks noChangeArrowheads="1"/>
          </p:cNvSpPr>
          <p:nvPr/>
        </p:nvSpPr>
        <p:spPr bwMode="auto">
          <a:xfrm>
            <a:off x="2590800" y="4267200"/>
            <a:ext cx="32752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
            </a:pPr>
            <a:r>
              <a:rPr lang="fr-FR">
                <a:solidFill>
                  <a:srgbClr val="0000FF"/>
                </a:solidFill>
              </a:rPr>
              <a:t> d</a:t>
            </a:r>
            <a:r>
              <a:rPr lang="fr-FR" baseline="-25000">
                <a:solidFill>
                  <a:srgbClr val="0000FF"/>
                </a:solidFill>
              </a:rPr>
              <a:t>sp</a:t>
            </a:r>
            <a:r>
              <a:rPr lang="fr-FR">
                <a:solidFill>
                  <a:srgbClr val="0000FF"/>
                </a:solidFill>
              </a:rPr>
              <a:t> :Aberration de sphéricité</a:t>
            </a:r>
          </a:p>
          <a:p>
            <a:pPr>
              <a:buFont typeface="Wingdings" charset="0"/>
              <a:buChar char="§"/>
            </a:pPr>
            <a:r>
              <a:rPr lang="fr-FR">
                <a:solidFill>
                  <a:srgbClr val="0000FF"/>
                </a:solidFill>
              </a:rPr>
              <a:t> d</a:t>
            </a:r>
            <a:r>
              <a:rPr lang="fr-FR" baseline="-25000">
                <a:solidFill>
                  <a:srgbClr val="0000FF"/>
                </a:solidFill>
              </a:rPr>
              <a:t>ch</a:t>
            </a:r>
            <a:r>
              <a:rPr lang="fr-FR">
                <a:solidFill>
                  <a:srgbClr val="0000FF"/>
                </a:solidFill>
              </a:rPr>
              <a:t> : aberration de chromaticité</a:t>
            </a:r>
          </a:p>
        </p:txBody>
      </p:sp>
      <p:sp>
        <p:nvSpPr>
          <p:cNvPr id="41" name="Text Box 54"/>
          <p:cNvSpPr txBox="1">
            <a:spLocks noChangeArrowheads="1"/>
          </p:cNvSpPr>
          <p:nvPr/>
        </p:nvSpPr>
        <p:spPr bwMode="auto">
          <a:xfrm>
            <a:off x="3124200" y="5103813"/>
            <a:ext cx="571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q"/>
            </a:pPr>
            <a:r>
              <a:rPr lang="fr-FR">
                <a:solidFill>
                  <a:srgbClr val="0000FF"/>
                </a:solidFill>
              </a:rPr>
              <a:t> </a:t>
            </a:r>
            <a:r>
              <a:rPr lang="fr-FR" b="1">
                <a:solidFill>
                  <a:srgbClr val="0000FF"/>
                </a:solidFill>
              </a:rPr>
              <a:t>Diamètre de sonde d</a:t>
            </a:r>
            <a:r>
              <a:rPr lang="fr-FR" b="1" baseline="-25000">
                <a:solidFill>
                  <a:srgbClr val="0000FF"/>
                </a:solidFill>
              </a:rPr>
              <a:t>s</a:t>
            </a:r>
            <a:r>
              <a:rPr lang="fr-FR" b="1">
                <a:solidFill>
                  <a:srgbClr val="0000FF"/>
                </a:solidFill>
              </a:rPr>
              <a:t> réel estimé par :</a:t>
            </a:r>
          </a:p>
          <a:p>
            <a:pPr>
              <a:buFont typeface="Wingdings" charset="0"/>
              <a:buNone/>
            </a:pPr>
            <a:r>
              <a:rPr lang="fr-FR">
                <a:solidFill>
                  <a:srgbClr val="0000FF"/>
                </a:solidFill>
              </a:rPr>
              <a:t>                </a:t>
            </a:r>
          </a:p>
          <a:p>
            <a:pPr>
              <a:buFont typeface="Wingdings" charset="0"/>
              <a:buNone/>
            </a:pPr>
            <a:r>
              <a:rPr lang="fr-FR">
                <a:solidFill>
                  <a:srgbClr val="0000FF"/>
                </a:solidFill>
              </a:rPr>
              <a:t>                     d</a:t>
            </a:r>
            <a:r>
              <a:rPr lang="fr-FR" baseline="-25000">
                <a:solidFill>
                  <a:srgbClr val="0000FF"/>
                </a:solidFill>
              </a:rPr>
              <a:t>s</a:t>
            </a:r>
            <a:r>
              <a:rPr lang="fr-FR">
                <a:solidFill>
                  <a:srgbClr val="0000FF"/>
                </a:solidFill>
              </a:rPr>
              <a:t>² = d</a:t>
            </a:r>
            <a:r>
              <a:rPr lang="fr-FR" baseline="-25000">
                <a:solidFill>
                  <a:srgbClr val="0000FF"/>
                </a:solidFill>
              </a:rPr>
              <a:t>sp</a:t>
            </a:r>
            <a:r>
              <a:rPr lang="fr-FR">
                <a:solidFill>
                  <a:srgbClr val="0000FF"/>
                </a:solidFill>
              </a:rPr>
              <a:t>²+ d</a:t>
            </a:r>
            <a:r>
              <a:rPr lang="fr-FR" baseline="-25000">
                <a:solidFill>
                  <a:srgbClr val="0000FF"/>
                </a:solidFill>
              </a:rPr>
              <a:t>ch</a:t>
            </a:r>
            <a:r>
              <a:rPr lang="fr-FR">
                <a:solidFill>
                  <a:srgbClr val="0000FF"/>
                </a:solidFill>
              </a:rPr>
              <a:t>²+ d</a:t>
            </a:r>
            <a:r>
              <a:rPr lang="fr-FR" baseline="-25000">
                <a:solidFill>
                  <a:srgbClr val="0000FF"/>
                </a:solidFill>
              </a:rPr>
              <a:t>di</a:t>
            </a:r>
            <a:r>
              <a:rPr lang="fr-FR">
                <a:solidFill>
                  <a:srgbClr val="0000FF"/>
                </a:solidFill>
              </a:rPr>
              <a:t>²+ d</a:t>
            </a:r>
            <a:r>
              <a:rPr lang="fr-FR" baseline="-25000">
                <a:solidFill>
                  <a:srgbClr val="0000FF"/>
                </a:solidFill>
              </a:rPr>
              <a:t>g</a:t>
            </a:r>
            <a:r>
              <a:rPr lang="fr-FR">
                <a:solidFill>
                  <a:srgbClr val="0000FF"/>
                </a:solidFill>
              </a:rPr>
              <a:t>²</a:t>
            </a:r>
          </a:p>
        </p:txBody>
      </p:sp>
      <p:sp>
        <p:nvSpPr>
          <p:cNvPr id="42" name="Text Box 57"/>
          <p:cNvSpPr txBox="1">
            <a:spLocks noChangeArrowheads="1"/>
          </p:cNvSpPr>
          <p:nvPr/>
        </p:nvSpPr>
        <p:spPr bwMode="auto">
          <a:xfrm>
            <a:off x="6019800" y="4267200"/>
            <a:ext cx="2980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
            </a:pPr>
            <a:r>
              <a:rPr lang="fr-FR">
                <a:solidFill>
                  <a:srgbClr val="0000FF"/>
                </a:solidFill>
              </a:rPr>
              <a:t>d</a:t>
            </a:r>
            <a:r>
              <a:rPr lang="fr-FR" baseline="-25000">
                <a:solidFill>
                  <a:srgbClr val="0000FF"/>
                </a:solidFill>
              </a:rPr>
              <a:t>di</a:t>
            </a:r>
            <a:r>
              <a:rPr lang="fr-FR">
                <a:solidFill>
                  <a:srgbClr val="0000FF"/>
                </a:solidFill>
              </a:rPr>
              <a:t> : aberration de diffraction</a:t>
            </a:r>
          </a:p>
          <a:p>
            <a:pPr>
              <a:buFont typeface="Wingdings" charset="0"/>
              <a:buChar char="§"/>
            </a:pPr>
            <a:r>
              <a:rPr lang="fr-FR">
                <a:solidFill>
                  <a:srgbClr val="0000FF"/>
                </a:solidFill>
              </a:rPr>
              <a:t> d</a:t>
            </a:r>
            <a:r>
              <a:rPr lang="fr-FR" baseline="-25000">
                <a:solidFill>
                  <a:srgbClr val="0000FF"/>
                </a:solidFill>
              </a:rPr>
              <a:t>g</a:t>
            </a:r>
            <a:r>
              <a:rPr lang="fr-FR">
                <a:solidFill>
                  <a:srgbClr val="0000FF"/>
                </a:solidFill>
              </a:rPr>
              <a:t> : diamètre du crossover</a:t>
            </a:r>
          </a:p>
        </p:txBody>
      </p:sp>
      <p:sp>
        <p:nvSpPr>
          <p:cNvPr id="43" name="Text Box 58"/>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18407993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228600" y="685800"/>
            <a:ext cx="87630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Taille de sonde - Aspect technologique </a:t>
            </a:r>
            <a:endParaRPr lang="fr-FR" baseline="-25000"/>
          </a:p>
        </p:txBody>
      </p:sp>
      <p:sp>
        <p:nvSpPr>
          <p:cNvPr id="4" name="Text Box 5"/>
          <p:cNvSpPr txBox="1">
            <a:spLocks noChangeArrowheads="1"/>
          </p:cNvSpPr>
          <p:nvPr/>
        </p:nvSpPr>
        <p:spPr bwMode="auto">
          <a:xfrm>
            <a:off x="533400" y="1143000"/>
            <a:ext cx="842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FF0000"/>
                </a:solidFill>
              </a:rPr>
              <a:t>Plusieurs difficultés pour conserver un faible diamètre de sonde à basse énergie :</a:t>
            </a:r>
          </a:p>
        </p:txBody>
      </p:sp>
      <p:sp>
        <p:nvSpPr>
          <p:cNvPr id="5" name="Text Box 22"/>
          <p:cNvSpPr txBox="1">
            <a:spLocks noChangeArrowheads="1"/>
          </p:cNvSpPr>
          <p:nvPr/>
        </p:nvSpPr>
        <p:spPr bwMode="auto">
          <a:xfrm>
            <a:off x="0" y="4953000"/>
            <a:ext cx="77893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q"/>
            </a:pPr>
            <a:r>
              <a:rPr lang="fr-FR">
                <a:solidFill>
                  <a:srgbClr val="0000FF"/>
                </a:solidFill>
              </a:rPr>
              <a:t> La brillance du canon (</a:t>
            </a:r>
            <a:r>
              <a:rPr lang="fr-FR">
                <a:solidFill>
                  <a:srgbClr val="0000FF"/>
                </a:solidFill>
                <a:latin typeface="Symbol" charset="0"/>
              </a:rPr>
              <a:t>b</a:t>
            </a:r>
            <a:r>
              <a:rPr lang="fr-FR">
                <a:solidFill>
                  <a:srgbClr val="0000FF"/>
                </a:solidFill>
              </a:rPr>
              <a:t>) décroît linéairement avec l</a:t>
            </a:r>
            <a:r>
              <a:rPr lang="ja-JP" altLang="fr-FR">
                <a:solidFill>
                  <a:srgbClr val="0000FF"/>
                </a:solidFill>
              </a:rPr>
              <a:t>’</a:t>
            </a:r>
            <a:r>
              <a:rPr lang="fr-FR">
                <a:solidFill>
                  <a:srgbClr val="0000FF"/>
                </a:solidFill>
              </a:rPr>
              <a:t>énergie (</a:t>
            </a:r>
            <a:r>
              <a:rPr lang="fr-FR">
                <a:solidFill>
                  <a:srgbClr val="0000FF"/>
                </a:solidFill>
                <a:sym typeface="Wingdings" charset="0"/>
              </a:rPr>
              <a:t> d</a:t>
            </a:r>
            <a:r>
              <a:rPr lang="fr-FR" baseline="-25000">
                <a:solidFill>
                  <a:srgbClr val="0000FF"/>
                </a:solidFill>
                <a:sym typeface="Wingdings" charset="0"/>
              </a:rPr>
              <a:t>g</a:t>
            </a:r>
            <a:r>
              <a:rPr lang="fr-FR">
                <a:solidFill>
                  <a:srgbClr val="0000FF"/>
                </a:solidFill>
                <a:sym typeface="Wingdings" charset="0"/>
              </a:rPr>
              <a:t> augmente)</a:t>
            </a:r>
            <a:endParaRPr lang="fr-FR">
              <a:solidFill>
                <a:srgbClr val="0000FF"/>
              </a:solidFill>
            </a:endParaRPr>
          </a:p>
        </p:txBody>
      </p:sp>
      <p:sp>
        <p:nvSpPr>
          <p:cNvPr id="6" name="Text Box 24"/>
          <p:cNvSpPr txBox="1">
            <a:spLocks noChangeArrowheads="1"/>
          </p:cNvSpPr>
          <p:nvPr/>
        </p:nvSpPr>
        <p:spPr bwMode="auto">
          <a:xfrm>
            <a:off x="0" y="6019800"/>
            <a:ext cx="84946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q"/>
            </a:pPr>
            <a:r>
              <a:rPr lang="fr-FR">
                <a:solidFill>
                  <a:srgbClr val="0000FF"/>
                </a:solidFill>
              </a:rPr>
              <a:t> La perturbation aux champs électromagnétiques extérieurs est accrue à basse énergie</a:t>
            </a:r>
          </a:p>
        </p:txBody>
      </p:sp>
      <p:sp>
        <p:nvSpPr>
          <p:cNvPr id="7" name="Text Box 25"/>
          <p:cNvSpPr txBox="1">
            <a:spLocks noChangeArrowheads="1"/>
          </p:cNvSpPr>
          <p:nvPr/>
        </p:nvSpPr>
        <p:spPr bwMode="auto">
          <a:xfrm>
            <a:off x="0" y="5486400"/>
            <a:ext cx="69813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q"/>
            </a:pPr>
            <a:r>
              <a:rPr lang="fr-FR">
                <a:solidFill>
                  <a:srgbClr val="0000FF"/>
                </a:solidFill>
              </a:rPr>
              <a:t> La longueur d</a:t>
            </a:r>
            <a:r>
              <a:rPr lang="ja-JP" altLang="fr-FR">
                <a:solidFill>
                  <a:srgbClr val="0000FF"/>
                </a:solidFill>
              </a:rPr>
              <a:t>’</a:t>
            </a:r>
            <a:r>
              <a:rPr lang="fr-FR">
                <a:solidFill>
                  <a:srgbClr val="0000FF"/>
                </a:solidFill>
              </a:rPr>
              <a:t>onde croît et augmente l</a:t>
            </a:r>
            <a:r>
              <a:rPr lang="ja-JP" altLang="fr-FR">
                <a:solidFill>
                  <a:srgbClr val="0000FF"/>
                </a:solidFill>
              </a:rPr>
              <a:t>’</a:t>
            </a:r>
            <a:r>
              <a:rPr lang="fr-FR">
                <a:solidFill>
                  <a:srgbClr val="0000FF"/>
                </a:solidFill>
              </a:rPr>
              <a:t>aberration de diffraction (d</a:t>
            </a:r>
            <a:r>
              <a:rPr lang="fr-FR" baseline="-25000">
                <a:solidFill>
                  <a:srgbClr val="0000FF"/>
                </a:solidFill>
              </a:rPr>
              <a:t>di</a:t>
            </a:r>
            <a:r>
              <a:rPr lang="fr-FR">
                <a:solidFill>
                  <a:srgbClr val="0000FF"/>
                </a:solidFill>
              </a:rPr>
              <a:t>)</a:t>
            </a:r>
          </a:p>
        </p:txBody>
      </p:sp>
      <p:sp>
        <p:nvSpPr>
          <p:cNvPr id="8" name="Text Box 26"/>
          <p:cNvSpPr txBox="1">
            <a:spLocks noChangeArrowheads="1"/>
          </p:cNvSpPr>
          <p:nvPr/>
        </p:nvSpPr>
        <p:spPr bwMode="auto">
          <a:xfrm>
            <a:off x="0" y="1462088"/>
            <a:ext cx="69301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q"/>
            </a:pPr>
            <a:r>
              <a:rPr lang="fr-FR" dirty="0">
                <a:solidFill>
                  <a:srgbClr val="0000FF"/>
                </a:solidFill>
              </a:rPr>
              <a:t> l</a:t>
            </a:r>
            <a:r>
              <a:rPr lang="ja-JP" altLang="fr-FR" dirty="0">
                <a:solidFill>
                  <a:srgbClr val="0000FF"/>
                </a:solidFill>
              </a:rPr>
              <a:t>’</a:t>
            </a:r>
            <a:r>
              <a:rPr lang="fr-FR" dirty="0">
                <a:solidFill>
                  <a:srgbClr val="0000FF"/>
                </a:solidFill>
              </a:rPr>
              <a:t>augmentation de l</a:t>
            </a:r>
            <a:r>
              <a:rPr lang="ja-JP" altLang="fr-FR" dirty="0">
                <a:solidFill>
                  <a:srgbClr val="0000FF"/>
                </a:solidFill>
              </a:rPr>
              <a:t>’</a:t>
            </a:r>
            <a:r>
              <a:rPr lang="fr-FR" dirty="0">
                <a:solidFill>
                  <a:srgbClr val="0000FF"/>
                </a:solidFill>
              </a:rPr>
              <a:t>aberration de chromaticité devient critique (</a:t>
            </a:r>
            <a:r>
              <a:rPr lang="fr-FR" dirty="0" err="1">
                <a:solidFill>
                  <a:srgbClr val="0000FF"/>
                </a:solidFill>
              </a:rPr>
              <a:t>d</a:t>
            </a:r>
            <a:r>
              <a:rPr lang="fr-FR" baseline="-25000" dirty="0" err="1">
                <a:solidFill>
                  <a:srgbClr val="0000FF"/>
                </a:solidFill>
              </a:rPr>
              <a:t>ch</a:t>
            </a:r>
            <a:r>
              <a:rPr lang="fr-FR" dirty="0">
                <a:solidFill>
                  <a:srgbClr val="0000FF"/>
                </a:solidFill>
              </a:rPr>
              <a:t>) </a:t>
            </a:r>
          </a:p>
        </p:txBody>
      </p:sp>
      <p:grpSp>
        <p:nvGrpSpPr>
          <p:cNvPr id="9" name="Group 40"/>
          <p:cNvGrpSpPr>
            <a:grpSpLocks/>
          </p:cNvGrpSpPr>
          <p:nvPr/>
        </p:nvGrpSpPr>
        <p:grpSpPr bwMode="auto">
          <a:xfrm>
            <a:off x="304800" y="1752600"/>
            <a:ext cx="6477000" cy="1676400"/>
            <a:chOff x="192" y="1104"/>
            <a:chExt cx="4080" cy="1056"/>
          </a:xfrm>
        </p:grpSpPr>
        <p:pic>
          <p:nvPicPr>
            <p:cNvPr id="10" name="Picture 28" descr="25keV"/>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2411" t="17860" r="73384" b="63206"/>
            <a:stretch>
              <a:fillRect/>
            </a:stretch>
          </p:blipFill>
          <p:spPr bwMode="auto">
            <a:xfrm>
              <a:off x="192" y="1279"/>
              <a:ext cx="816" cy="7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9" descr="2500"/>
            <p:cNvPicPr preferRelativeResize="0">
              <a:picLocks noChangeAspect="1" noChangeArrowheads="1"/>
            </p:cNvPicPr>
            <p:nvPr/>
          </p:nvPicPr>
          <p:blipFill>
            <a:blip r:embed="rId3">
              <a:clrChange>
                <a:clrFrom>
                  <a:srgbClr val="282828"/>
                </a:clrFrom>
                <a:clrTo>
                  <a:srgbClr val="282828">
                    <a:alpha val="0"/>
                  </a:srgbClr>
                </a:clrTo>
              </a:clrChange>
              <a:extLst>
                <a:ext uri="{28A0092B-C50C-407E-A947-70E740481C1C}">
                  <a14:useLocalDpi xmlns:a14="http://schemas.microsoft.com/office/drawing/2010/main" val="0"/>
                </a:ext>
              </a:extLst>
            </a:blip>
            <a:srcRect l="12033" t="17354" r="72815" b="60989"/>
            <a:stretch>
              <a:fillRect/>
            </a:stretch>
          </p:blipFill>
          <p:spPr bwMode="auto">
            <a:xfrm>
              <a:off x="1114" y="1262"/>
              <a:ext cx="843" cy="8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descr="100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2033" t="17354" r="72910" b="62447"/>
            <a:stretch>
              <a:fillRect/>
            </a:stretch>
          </p:blipFill>
          <p:spPr bwMode="auto">
            <a:xfrm>
              <a:off x="2055" y="1256"/>
              <a:ext cx="858" cy="8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1" descr="500"/>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1560" t="15137" r="72815" b="60989"/>
            <a:stretch>
              <a:fillRect/>
            </a:stretch>
          </p:blipFill>
          <p:spPr bwMode="auto">
            <a:xfrm>
              <a:off x="2959" y="1179"/>
              <a:ext cx="897" cy="9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32"/>
            <p:cNvSpPr txBox="1">
              <a:spLocks noChangeArrowheads="1"/>
            </p:cNvSpPr>
            <p:nvPr/>
          </p:nvSpPr>
          <p:spPr bwMode="auto">
            <a:xfrm>
              <a:off x="427" y="1104"/>
              <a:ext cx="62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b="1">
                  <a:solidFill>
                    <a:schemeClr val="accent1"/>
                  </a:solidFill>
                  <a:latin typeface="Times New Roman" charset="0"/>
                </a:rPr>
                <a:t>25 kV</a:t>
              </a:r>
              <a:endParaRPr lang="en-US" sz="2400">
                <a:latin typeface="Times New Roman" charset="0"/>
              </a:endParaRPr>
            </a:p>
          </p:txBody>
        </p:sp>
        <p:sp>
          <p:nvSpPr>
            <p:cNvPr id="15" name="Text Box 33"/>
            <p:cNvSpPr txBox="1">
              <a:spLocks noChangeArrowheads="1"/>
            </p:cNvSpPr>
            <p:nvPr/>
          </p:nvSpPr>
          <p:spPr bwMode="auto">
            <a:xfrm>
              <a:off x="1332" y="1110"/>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b="1">
                  <a:solidFill>
                    <a:schemeClr val="accent1"/>
                  </a:solidFill>
                  <a:latin typeface="Times New Roman" charset="0"/>
                </a:rPr>
                <a:t>2.5 kV</a:t>
              </a:r>
            </a:p>
          </p:txBody>
        </p:sp>
        <p:sp>
          <p:nvSpPr>
            <p:cNvPr id="16" name="Text Box 34"/>
            <p:cNvSpPr txBox="1">
              <a:spLocks noChangeArrowheads="1"/>
            </p:cNvSpPr>
            <p:nvPr/>
          </p:nvSpPr>
          <p:spPr bwMode="auto">
            <a:xfrm>
              <a:off x="2294" y="1110"/>
              <a:ext cx="55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b="1">
                  <a:solidFill>
                    <a:schemeClr val="accent1"/>
                  </a:solidFill>
                  <a:latin typeface="Times New Roman" charset="0"/>
                </a:rPr>
                <a:t>1.0 kV</a:t>
              </a:r>
              <a:endParaRPr lang="en-US" sz="2400">
                <a:latin typeface="Times New Roman" charset="0"/>
              </a:endParaRPr>
            </a:p>
          </p:txBody>
        </p:sp>
        <p:sp>
          <p:nvSpPr>
            <p:cNvPr id="17" name="Text Box 35"/>
            <p:cNvSpPr txBox="1">
              <a:spLocks noChangeArrowheads="1"/>
            </p:cNvSpPr>
            <p:nvPr/>
          </p:nvSpPr>
          <p:spPr bwMode="auto">
            <a:xfrm>
              <a:off x="3256" y="1104"/>
              <a:ext cx="51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b="1">
                  <a:solidFill>
                    <a:schemeClr val="accent1"/>
                  </a:solidFill>
                  <a:latin typeface="Times New Roman" charset="0"/>
                </a:rPr>
                <a:t>0.5 kV</a:t>
              </a:r>
              <a:endParaRPr lang="en-US" sz="2400">
                <a:latin typeface="Times New Roman" charset="0"/>
              </a:endParaRPr>
            </a:p>
          </p:txBody>
        </p:sp>
        <p:sp>
          <p:nvSpPr>
            <p:cNvPr id="18" name="Line 36"/>
            <p:cNvSpPr>
              <a:spLocks noChangeShapeType="1"/>
            </p:cNvSpPr>
            <p:nvPr/>
          </p:nvSpPr>
          <p:spPr bwMode="auto">
            <a:xfrm>
              <a:off x="3917" y="1240"/>
              <a:ext cx="0" cy="818"/>
            </a:xfrm>
            <a:prstGeom prst="line">
              <a:avLst/>
            </a:prstGeom>
            <a:noFill/>
            <a:ln w="25400" cap="rnd">
              <a:solidFill>
                <a:schemeClr val="accent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 name="Text Box 37"/>
            <p:cNvSpPr txBox="1">
              <a:spLocks noChangeArrowheads="1"/>
            </p:cNvSpPr>
            <p:nvPr/>
          </p:nvSpPr>
          <p:spPr bwMode="auto">
            <a:xfrm>
              <a:off x="3917" y="1548"/>
              <a:ext cx="35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b="1">
                  <a:solidFill>
                    <a:schemeClr val="accent1"/>
                  </a:solidFill>
                  <a:latin typeface="Times New Roman" charset="0"/>
                </a:rPr>
                <a:t>5nm</a:t>
              </a:r>
              <a:endParaRPr lang="en-US" sz="2400">
                <a:latin typeface="Times New Roman" charset="0"/>
              </a:endParaRPr>
            </a:p>
          </p:txBody>
        </p:sp>
      </p:grpSp>
      <p:sp>
        <p:nvSpPr>
          <p:cNvPr id="20" name="Text Box 38"/>
          <p:cNvSpPr txBox="1">
            <a:spLocks noChangeArrowheads="1"/>
          </p:cNvSpPr>
          <p:nvPr/>
        </p:nvSpPr>
        <p:spPr bwMode="auto">
          <a:xfrm>
            <a:off x="6477000" y="1828800"/>
            <a:ext cx="2667000"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400" i="1"/>
              <a:t>Simulations numériques de Knway-Cliff de la dispersion d</a:t>
            </a:r>
            <a:r>
              <a:rPr lang="ja-JP" altLang="fr-FR" sz="1400" i="1"/>
              <a:t>’</a:t>
            </a:r>
            <a:r>
              <a:rPr lang="fr-FR" sz="1400" i="1"/>
              <a:t>arrivée des électrons primaires</a:t>
            </a:r>
          </a:p>
          <a:p>
            <a:pPr algn="ctr"/>
            <a:r>
              <a:rPr lang="fr-FR" sz="1400" i="1"/>
              <a:t>pour une lentille avec des coefficients d</a:t>
            </a:r>
            <a:r>
              <a:rPr lang="ja-JP" altLang="fr-FR" sz="1400" i="1"/>
              <a:t>’</a:t>
            </a:r>
            <a:r>
              <a:rPr lang="fr-FR" sz="1400" i="1"/>
              <a:t>aberration  Csp=3mm, Cch=3mm, a=7m.rads </a:t>
            </a:r>
          </a:p>
        </p:txBody>
      </p:sp>
      <p:sp>
        <p:nvSpPr>
          <p:cNvPr id="21" name="Text Box 39"/>
          <p:cNvSpPr txBox="1">
            <a:spLocks noChangeArrowheads="1"/>
          </p:cNvSpPr>
          <p:nvPr/>
        </p:nvSpPr>
        <p:spPr bwMode="auto">
          <a:xfrm>
            <a:off x="457200" y="3487738"/>
            <a:ext cx="839787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buFont typeface="Wingdings" charset="0"/>
              <a:buChar char="§"/>
            </a:pPr>
            <a:r>
              <a:rPr lang="fr-FR">
                <a:solidFill>
                  <a:srgbClr val="0000FF"/>
                </a:solidFill>
              </a:rPr>
              <a:t> à haute tension (&gt;10 kV) l</a:t>
            </a:r>
            <a:r>
              <a:rPr lang="ja-JP" altLang="fr-FR">
                <a:solidFill>
                  <a:srgbClr val="0000FF"/>
                </a:solidFill>
              </a:rPr>
              <a:t>’</a:t>
            </a:r>
            <a:r>
              <a:rPr lang="fr-FR">
                <a:solidFill>
                  <a:srgbClr val="0000FF"/>
                </a:solidFill>
              </a:rPr>
              <a:t>aberration chromatique devient négligeable</a:t>
            </a:r>
          </a:p>
          <a:p>
            <a:pPr algn="just">
              <a:buFont typeface="Wingdings" charset="0"/>
              <a:buChar char="§"/>
            </a:pPr>
            <a:r>
              <a:rPr lang="fr-FR">
                <a:solidFill>
                  <a:srgbClr val="0000FF"/>
                </a:solidFill>
              </a:rPr>
              <a:t> à basse et très basse tension l</a:t>
            </a:r>
            <a:r>
              <a:rPr lang="ja-JP" altLang="fr-FR">
                <a:solidFill>
                  <a:srgbClr val="0000FF"/>
                </a:solidFill>
              </a:rPr>
              <a:t>’</a:t>
            </a:r>
            <a:r>
              <a:rPr lang="fr-FR">
                <a:solidFill>
                  <a:srgbClr val="0000FF"/>
                </a:solidFill>
              </a:rPr>
              <a:t>aberration chromatique de la lentille objectif elle devient au contraire prédominante. La dispersion en énergie des électrons primaires se traduit par une dégradation de la focalisation, même avec une étendue de seulement 0.3 eV d</a:t>
            </a:r>
            <a:r>
              <a:rPr lang="ja-JP" altLang="fr-FR">
                <a:solidFill>
                  <a:srgbClr val="0000FF"/>
                </a:solidFill>
              </a:rPr>
              <a:t>’</a:t>
            </a:r>
            <a:r>
              <a:rPr lang="fr-FR">
                <a:solidFill>
                  <a:srgbClr val="0000FF"/>
                </a:solidFill>
              </a:rPr>
              <a:t>un canon FEG.</a:t>
            </a:r>
          </a:p>
        </p:txBody>
      </p:sp>
      <p:sp>
        <p:nvSpPr>
          <p:cNvPr id="22" name="Text Box 41"/>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11364221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228600" y="685800"/>
            <a:ext cx="87630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Taille de sonde - Aspect technologique </a:t>
            </a:r>
            <a:endParaRPr lang="fr-FR" baseline="-25000"/>
          </a:p>
        </p:txBody>
      </p:sp>
      <p:sp>
        <p:nvSpPr>
          <p:cNvPr id="4" name="Text Box 5"/>
          <p:cNvSpPr txBox="1">
            <a:spLocks noChangeArrowheads="1"/>
          </p:cNvSpPr>
          <p:nvPr/>
        </p:nvSpPr>
        <p:spPr bwMode="auto">
          <a:xfrm>
            <a:off x="381000" y="1219200"/>
            <a:ext cx="827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dirty="0">
                <a:solidFill>
                  <a:srgbClr val="0000FF"/>
                </a:solidFill>
              </a:rPr>
              <a:t>Différentes évolutions technologiques proposées par différents constructeurs pour conserver une faible taille de sonde à basse (très) énergie.</a:t>
            </a:r>
          </a:p>
        </p:txBody>
      </p:sp>
      <p:sp>
        <p:nvSpPr>
          <p:cNvPr id="5" name="Text Box 23"/>
          <p:cNvSpPr txBox="1">
            <a:spLocks noChangeArrowheads="1"/>
          </p:cNvSpPr>
          <p:nvPr/>
        </p:nvSpPr>
        <p:spPr bwMode="auto">
          <a:xfrm>
            <a:off x="228600" y="2057400"/>
            <a:ext cx="8610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u="sng"/>
              <a:t>Principe général</a:t>
            </a:r>
            <a:r>
              <a:rPr lang="fr-FR"/>
              <a:t> : </a:t>
            </a:r>
          </a:p>
          <a:p>
            <a:endParaRPr lang="fr-FR"/>
          </a:p>
          <a:p>
            <a:pPr>
              <a:buFont typeface="Wingdings" charset="0"/>
              <a:buChar char="q"/>
            </a:pPr>
            <a:r>
              <a:rPr lang="fr-FR"/>
              <a:t> Utilisation d</a:t>
            </a:r>
            <a:r>
              <a:rPr lang="ja-JP" altLang="fr-FR"/>
              <a:t>’</a:t>
            </a:r>
            <a:r>
              <a:rPr lang="fr-FR"/>
              <a:t>un canon à émission de champ </a:t>
            </a:r>
            <a:r>
              <a:rPr lang="fr-FR">
                <a:sym typeface="Wingdings" charset="0"/>
              </a:rPr>
              <a:t> Brillance élevée</a:t>
            </a:r>
            <a:endParaRPr lang="fr-FR"/>
          </a:p>
          <a:p>
            <a:pPr>
              <a:buFont typeface="Wingdings" charset="0"/>
              <a:buNone/>
            </a:pPr>
            <a:r>
              <a:rPr lang="fr-FR"/>
              <a:t> </a:t>
            </a:r>
          </a:p>
          <a:p>
            <a:pPr>
              <a:buFont typeface="Wingdings" charset="0"/>
              <a:buChar char="q"/>
            </a:pPr>
            <a:r>
              <a:rPr lang="fr-FR"/>
              <a:t> Réduire l</a:t>
            </a:r>
            <a:r>
              <a:rPr lang="ja-JP" altLang="fr-FR"/>
              <a:t>’</a:t>
            </a:r>
            <a:r>
              <a:rPr lang="fr-FR"/>
              <a:t>énergie incidente des électrons sur l</a:t>
            </a:r>
            <a:r>
              <a:rPr lang="ja-JP" altLang="fr-FR"/>
              <a:t>’</a:t>
            </a:r>
            <a:r>
              <a:rPr lang="fr-FR"/>
              <a:t>échantillon, après un plus grand parcours des électrons à haute tension dans la colonne pour limiter les aberrations.</a:t>
            </a:r>
          </a:p>
        </p:txBody>
      </p:sp>
      <p:sp>
        <p:nvSpPr>
          <p:cNvPr id="6" name="Text Box 24"/>
          <p:cNvSpPr txBox="1">
            <a:spLocks noChangeArrowheads="1"/>
          </p:cNvSpPr>
          <p:nvPr/>
        </p:nvSpPr>
        <p:spPr bwMode="auto">
          <a:xfrm>
            <a:off x="1258888" y="4114800"/>
            <a:ext cx="2932112" cy="147478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u="sng"/>
              <a:t>Solution A</a:t>
            </a:r>
          </a:p>
          <a:p>
            <a:pPr algn="ctr"/>
            <a:endParaRPr lang="fr-FR" u="sng"/>
          </a:p>
          <a:p>
            <a:pPr algn="ctr"/>
            <a:r>
              <a:rPr lang="fr-FR"/>
              <a:t>Ralentir les électrons en sortie de colonne par une lentille électrostatique</a:t>
            </a:r>
          </a:p>
        </p:txBody>
      </p:sp>
      <p:sp>
        <p:nvSpPr>
          <p:cNvPr id="7" name="Text Box 25"/>
          <p:cNvSpPr txBox="1">
            <a:spLocks noChangeArrowheads="1"/>
          </p:cNvSpPr>
          <p:nvPr/>
        </p:nvSpPr>
        <p:spPr bwMode="auto">
          <a:xfrm>
            <a:off x="4724400" y="4114800"/>
            <a:ext cx="2743200" cy="147478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u="sng"/>
              <a:t>Solution B</a:t>
            </a:r>
          </a:p>
          <a:p>
            <a:pPr algn="ctr"/>
            <a:endParaRPr lang="fr-FR" u="sng"/>
          </a:p>
          <a:p>
            <a:pPr algn="ctr"/>
            <a:r>
              <a:rPr lang="fr-FR"/>
              <a:t>Ralentir les électrons par une polarisation négative              de l</a:t>
            </a:r>
            <a:r>
              <a:rPr lang="ja-JP" altLang="fr-FR"/>
              <a:t>’</a:t>
            </a:r>
            <a:r>
              <a:rPr lang="fr-FR"/>
              <a:t>échantillon</a:t>
            </a:r>
          </a:p>
        </p:txBody>
      </p:sp>
      <p:sp>
        <p:nvSpPr>
          <p:cNvPr id="8" name="Text Box 27"/>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18692478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228600" y="685800"/>
            <a:ext cx="87630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Taille de sonde - Aspect technologique </a:t>
            </a:r>
            <a:endParaRPr lang="fr-FR" baseline="-25000"/>
          </a:p>
        </p:txBody>
      </p:sp>
      <p:sp>
        <p:nvSpPr>
          <p:cNvPr id="4" name="Text Box 8"/>
          <p:cNvSpPr txBox="1">
            <a:spLocks noChangeArrowheads="1"/>
          </p:cNvSpPr>
          <p:nvPr/>
        </p:nvSpPr>
        <p:spPr bwMode="auto">
          <a:xfrm>
            <a:off x="228600" y="1143000"/>
            <a:ext cx="8686800"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Solution A : Accélérer puis Ralentir les électrons en sortie de colonne</a:t>
            </a: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r="2472"/>
          <a:stretch>
            <a:fillRect/>
          </a:stretch>
        </p:blipFill>
        <p:spPr bwMode="auto">
          <a:xfrm>
            <a:off x="457200" y="1676400"/>
            <a:ext cx="28194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 Box 11"/>
          <p:cNvSpPr txBox="1">
            <a:spLocks noChangeArrowheads="1"/>
          </p:cNvSpPr>
          <p:nvPr/>
        </p:nvSpPr>
        <p:spPr bwMode="auto">
          <a:xfrm>
            <a:off x="0" y="6172200"/>
            <a:ext cx="1358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Zeiss</a:t>
            </a:r>
          </a:p>
        </p:txBody>
      </p:sp>
      <p:sp>
        <p:nvSpPr>
          <p:cNvPr id="7" name="Rectangle 12"/>
          <p:cNvSpPr>
            <a:spLocks noChangeArrowheads="1"/>
          </p:cNvSpPr>
          <p:nvPr/>
        </p:nvSpPr>
        <p:spPr bwMode="auto">
          <a:xfrm>
            <a:off x="3429000" y="1828800"/>
            <a:ext cx="57150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Wingdings" charset="0"/>
              <a:buChar char="q"/>
            </a:pPr>
            <a:r>
              <a:rPr lang="fr-FR" dirty="0">
                <a:solidFill>
                  <a:srgbClr val="000000"/>
                </a:solidFill>
              </a:rPr>
              <a:t> pendant leur trajet dans la colonne, les électrons sont accélérés à </a:t>
            </a:r>
            <a:r>
              <a:rPr lang="fr-FR" dirty="0" smtClean="0">
                <a:solidFill>
                  <a:srgbClr val="000000"/>
                </a:solidFill>
              </a:rPr>
              <a:t>l’aide </a:t>
            </a:r>
            <a:r>
              <a:rPr lang="fr-FR" dirty="0">
                <a:solidFill>
                  <a:srgbClr val="000000"/>
                </a:solidFill>
              </a:rPr>
              <a:t>d</a:t>
            </a:r>
            <a:r>
              <a:rPr lang="ja-JP" altLang="fr-FR" dirty="0">
                <a:solidFill>
                  <a:srgbClr val="000000"/>
                </a:solidFill>
              </a:rPr>
              <a:t>’</a:t>
            </a:r>
            <a:r>
              <a:rPr lang="fr-FR" dirty="0">
                <a:solidFill>
                  <a:srgbClr val="000000"/>
                </a:solidFill>
              </a:rPr>
              <a:t>une tension positive appliquée à l</a:t>
            </a:r>
            <a:r>
              <a:rPr lang="ja-JP" altLang="fr-FR" dirty="0">
                <a:solidFill>
                  <a:srgbClr val="000000"/>
                </a:solidFill>
              </a:rPr>
              <a:t>’</a:t>
            </a:r>
            <a:r>
              <a:rPr lang="fr-FR" dirty="0">
                <a:solidFill>
                  <a:srgbClr val="000000"/>
                </a:solidFill>
              </a:rPr>
              <a:t>électrode supplémentaire dans la colonne dite de « BOOSTER ».</a:t>
            </a:r>
          </a:p>
          <a:p>
            <a:pPr>
              <a:spcBef>
                <a:spcPct val="50000"/>
              </a:spcBef>
              <a:buFont typeface="Wingdings" charset="0"/>
              <a:buNone/>
            </a:pPr>
            <a:r>
              <a:rPr lang="fr-FR" i="1" dirty="0">
                <a:solidFill>
                  <a:srgbClr val="0000FF"/>
                </a:solidFill>
              </a:rPr>
              <a:t>Ainsi pour une haute tension d</a:t>
            </a:r>
            <a:r>
              <a:rPr lang="ja-JP" altLang="fr-FR" i="1" dirty="0">
                <a:solidFill>
                  <a:srgbClr val="0000FF"/>
                </a:solidFill>
              </a:rPr>
              <a:t>’</a:t>
            </a:r>
            <a:r>
              <a:rPr lang="fr-FR" i="1" dirty="0">
                <a:solidFill>
                  <a:srgbClr val="0000FF"/>
                </a:solidFill>
              </a:rPr>
              <a:t>accélération demandée de V</a:t>
            </a:r>
            <a:r>
              <a:rPr lang="fr-FR" i="1" baseline="-25000" dirty="0">
                <a:solidFill>
                  <a:srgbClr val="0000FF"/>
                </a:solidFill>
              </a:rPr>
              <a:t>0</a:t>
            </a:r>
            <a:r>
              <a:rPr lang="fr-FR" i="1" dirty="0">
                <a:solidFill>
                  <a:srgbClr val="0000FF"/>
                </a:solidFill>
              </a:rPr>
              <a:t> kV, soit une énergie E</a:t>
            </a:r>
            <a:r>
              <a:rPr lang="fr-FR" i="1" baseline="-25000" dirty="0">
                <a:solidFill>
                  <a:srgbClr val="0000FF"/>
                </a:solidFill>
              </a:rPr>
              <a:t>0</a:t>
            </a:r>
            <a:r>
              <a:rPr lang="fr-FR" i="1" dirty="0">
                <a:solidFill>
                  <a:srgbClr val="0000FF"/>
                </a:solidFill>
              </a:rPr>
              <a:t>=qV</a:t>
            </a:r>
            <a:r>
              <a:rPr lang="fr-FR" i="1" baseline="-25000" dirty="0">
                <a:solidFill>
                  <a:srgbClr val="0000FF"/>
                </a:solidFill>
              </a:rPr>
              <a:t>0</a:t>
            </a:r>
            <a:r>
              <a:rPr lang="fr-FR" i="1" dirty="0">
                <a:solidFill>
                  <a:srgbClr val="0000FF"/>
                </a:solidFill>
              </a:rPr>
              <a:t>, les électrons seront </a:t>
            </a:r>
            <a:r>
              <a:rPr lang="fr-FR" i="1" dirty="0" err="1">
                <a:solidFill>
                  <a:srgbClr val="0000FF"/>
                </a:solidFill>
              </a:rPr>
              <a:t>re</a:t>
            </a:r>
            <a:r>
              <a:rPr lang="fr-FR" i="1" dirty="0">
                <a:solidFill>
                  <a:srgbClr val="0000FF"/>
                </a:solidFill>
              </a:rPr>
              <a:t>-accélérés avec la polarisation de l</a:t>
            </a:r>
            <a:r>
              <a:rPr lang="ja-JP" altLang="fr-FR" i="1" dirty="0">
                <a:solidFill>
                  <a:srgbClr val="0000FF"/>
                </a:solidFill>
              </a:rPr>
              <a:t>’</a:t>
            </a:r>
            <a:r>
              <a:rPr lang="fr-FR" i="1" dirty="0">
                <a:solidFill>
                  <a:srgbClr val="0000FF"/>
                </a:solidFill>
              </a:rPr>
              <a:t>électrode Booster » avec 8 kV supplémentaire, limitant ainsi les aberrations de l</a:t>
            </a:r>
            <a:r>
              <a:rPr lang="ja-JP" altLang="fr-FR" i="1" dirty="0">
                <a:solidFill>
                  <a:srgbClr val="0000FF"/>
                </a:solidFill>
              </a:rPr>
              <a:t>’</a:t>
            </a:r>
            <a:r>
              <a:rPr lang="fr-FR" i="1" dirty="0">
                <a:solidFill>
                  <a:srgbClr val="0000FF"/>
                </a:solidFill>
              </a:rPr>
              <a:t>otique électronique.</a:t>
            </a:r>
          </a:p>
          <a:p>
            <a:pPr>
              <a:spcBef>
                <a:spcPct val="50000"/>
              </a:spcBef>
              <a:buFont typeface="Wingdings" charset="0"/>
              <a:buNone/>
            </a:pPr>
            <a:endParaRPr lang="fr-FR" dirty="0">
              <a:solidFill>
                <a:srgbClr val="000000"/>
              </a:solidFill>
            </a:endParaRPr>
          </a:p>
          <a:p>
            <a:pPr>
              <a:spcBef>
                <a:spcPct val="50000"/>
              </a:spcBef>
              <a:buFont typeface="Wingdings" charset="0"/>
              <a:buChar char="q"/>
            </a:pPr>
            <a:r>
              <a:rPr lang="fr-FR" dirty="0">
                <a:solidFill>
                  <a:srgbClr val="000000"/>
                </a:solidFill>
              </a:rPr>
              <a:t> Pour ramener l'énergie des électrons à la valeur demandée, ceux-ci sont ensuite ralentis en sortie de colonne  par la lentille électrostatique.</a:t>
            </a:r>
          </a:p>
          <a:p>
            <a:pPr>
              <a:spcBef>
                <a:spcPct val="50000"/>
              </a:spcBef>
            </a:pPr>
            <a:endParaRPr lang="fr-FR" dirty="0">
              <a:solidFill>
                <a:srgbClr val="000000"/>
              </a:solidFill>
            </a:endParaRPr>
          </a:p>
        </p:txBody>
      </p:sp>
      <p:sp>
        <p:nvSpPr>
          <p:cNvPr id="8" name="Text Box 13"/>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314591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228600" y="685800"/>
            <a:ext cx="87630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Taille de sonde - Aspect technologique </a:t>
            </a:r>
            <a:endParaRPr lang="fr-FR" baseline="-25000"/>
          </a:p>
        </p:txBody>
      </p:sp>
      <p:sp>
        <p:nvSpPr>
          <p:cNvPr id="4" name="Text Box 5"/>
          <p:cNvSpPr txBox="1">
            <a:spLocks noChangeArrowheads="1"/>
          </p:cNvSpPr>
          <p:nvPr/>
        </p:nvSpPr>
        <p:spPr bwMode="auto">
          <a:xfrm>
            <a:off x="228600" y="1143000"/>
            <a:ext cx="8686800"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Solution A : Accélérer puis Ralentir les électrons en sortie de colonne</a:t>
            </a:r>
          </a:p>
        </p:txBody>
      </p:sp>
      <p:sp>
        <p:nvSpPr>
          <p:cNvPr id="5" name="Text Box 7"/>
          <p:cNvSpPr txBox="1">
            <a:spLocks noChangeArrowheads="1"/>
          </p:cNvSpPr>
          <p:nvPr/>
        </p:nvSpPr>
        <p:spPr bwMode="auto">
          <a:xfrm>
            <a:off x="0" y="6172200"/>
            <a:ext cx="1358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Zeiss</a:t>
            </a:r>
          </a:p>
        </p:txBody>
      </p:sp>
      <p:sp>
        <p:nvSpPr>
          <p:cNvPr id="6" name="Rectangle 9"/>
          <p:cNvSpPr>
            <a:spLocks noChangeArrowheads="1"/>
          </p:cNvSpPr>
          <p:nvPr/>
        </p:nvSpPr>
        <p:spPr bwMode="auto">
          <a:xfrm>
            <a:off x="4479925" y="339725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lang="fr-FR" sz="4400">
              <a:latin typeface="Calibri" charset="0"/>
            </a:endParaRPr>
          </a:p>
        </p:txBody>
      </p:sp>
      <p:sp>
        <p:nvSpPr>
          <p:cNvPr id="7" name="Text Box 13"/>
          <p:cNvSpPr txBox="1">
            <a:spLocks noChangeArrowheads="1"/>
          </p:cNvSpPr>
          <p:nvPr/>
        </p:nvSpPr>
        <p:spPr bwMode="auto">
          <a:xfrm>
            <a:off x="418846" y="5491163"/>
            <a:ext cx="39565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i="1" dirty="0">
                <a:solidFill>
                  <a:srgbClr val="0000FF"/>
                </a:solidFill>
              </a:rPr>
              <a:t>Détails des grains d</a:t>
            </a:r>
            <a:r>
              <a:rPr lang="ja-JP" altLang="fr-FR" i="1" dirty="0">
                <a:solidFill>
                  <a:srgbClr val="0000FF"/>
                </a:solidFill>
              </a:rPr>
              <a:t>’</a:t>
            </a:r>
            <a:r>
              <a:rPr lang="fr-FR" i="1" dirty="0">
                <a:solidFill>
                  <a:srgbClr val="0000FF"/>
                </a:solidFill>
              </a:rPr>
              <a:t>or sur film Carbone</a:t>
            </a:r>
          </a:p>
          <a:p>
            <a:pPr algn="ctr"/>
            <a:r>
              <a:rPr lang="fr-FR" b="1" i="1" dirty="0">
                <a:solidFill>
                  <a:srgbClr val="0000FF"/>
                </a:solidFill>
              </a:rPr>
              <a:t>THT=400 V</a:t>
            </a:r>
            <a:r>
              <a:rPr lang="fr-FR" i="1" dirty="0">
                <a:solidFill>
                  <a:srgbClr val="0000FF"/>
                </a:solidFill>
              </a:rPr>
              <a:t>, </a:t>
            </a:r>
            <a:r>
              <a:rPr lang="fr-FR" i="1" dirty="0" err="1">
                <a:solidFill>
                  <a:srgbClr val="0000FF"/>
                </a:solidFill>
              </a:rPr>
              <a:t>Ib</a:t>
            </a:r>
            <a:r>
              <a:rPr lang="fr-FR" i="1" dirty="0">
                <a:solidFill>
                  <a:srgbClr val="0000FF"/>
                </a:solidFill>
              </a:rPr>
              <a:t>=7 </a:t>
            </a:r>
            <a:r>
              <a:rPr lang="fr-FR" i="1" dirty="0" err="1">
                <a:solidFill>
                  <a:srgbClr val="0000FF"/>
                </a:solidFill>
              </a:rPr>
              <a:t>pA</a:t>
            </a:r>
            <a:r>
              <a:rPr lang="fr-FR" i="1" dirty="0">
                <a:solidFill>
                  <a:srgbClr val="0000FF"/>
                </a:solidFill>
              </a:rPr>
              <a:t>, In-Lens Détecteur</a:t>
            </a:r>
          </a:p>
        </p:txBody>
      </p:sp>
      <p:sp>
        <p:nvSpPr>
          <p:cNvPr id="8" name="Text Box 14"/>
          <p:cNvSpPr txBox="1">
            <a:spLocks noChangeArrowheads="1"/>
          </p:cNvSpPr>
          <p:nvPr/>
        </p:nvSpPr>
        <p:spPr bwMode="auto">
          <a:xfrm>
            <a:off x="4913294" y="5486400"/>
            <a:ext cx="39592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i="1">
                <a:solidFill>
                  <a:srgbClr val="0000FF"/>
                </a:solidFill>
              </a:rPr>
              <a:t>Détails surfaciques de bille Al2O3</a:t>
            </a:r>
          </a:p>
          <a:p>
            <a:pPr algn="ctr"/>
            <a:r>
              <a:rPr lang="fr-FR" b="1" i="1">
                <a:solidFill>
                  <a:srgbClr val="0000FF"/>
                </a:solidFill>
              </a:rPr>
              <a:t>THT=450</a:t>
            </a:r>
            <a:r>
              <a:rPr lang="fr-FR" i="1">
                <a:solidFill>
                  <a:srgbClr val="0000FF"/>
                </a:solidFill>
              </a:rPr>
              <a:t> V; Ib=60 pA; In-Lens Détecteur</a:t>
            </a:r>
          </a:p>
        </p:txBody>
      </p:sp>
      <p:grpSp>
        <p:nvGrpSpPr>
          <p:cNvPr id="9" name="Group 19"/>
          <p:cNvGrpSpPr>
            <a:grpSpLocks/>
          </p:cNvGrpSpPr>
          <p:nvPr/>
        </p:nvGrpSpPr>
        <p:grpSpPr bwMode="auto">
          <a:xfrm>
            <a:off x="4876800" y="2286000"/>
            <a:ext cx="4038600" cy="3155950"/>
            <a:chOff x="3072" y="1248"/>
            <a:chExt cx="2544" cy="1978"/>
          </a:xfrm>
        </p:grpSpPr>
        <p:pic>
          <p:nvPicPr>
            <p:cNvPr id="1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1248"/>
              <a:ext cx="2544" cy="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Line 15"/>
            <p:cNvSpPr>
              <a:spLocks noChangeShapeType="1"/>
            </p:cNvSpPr>
            <p:nvPr/>
          </p:nvSpPr>
          <p:spPr bwMode="auto">
            <a:xfrm>
              <a:off x="3168" y="3072"/>
              <a:ext cx="14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 name="Text Box 17"/>
            <p:cNvSpPr txBox="1">
              <a:spLocks noChangeArrowheads="1"/>
            </p:cNvSpPr>
            <p:nvPr/>
          </p:nvSpPr>
          <p:spPr bwMode="auto">
            <a:xfrm>
              <a:off x="3072" y="2832"/>
              <a:ext cx="4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a:t>20 nm</a:t>
              </a:r>
            </a:p>
          </p:txBody>
        </p:sp>
      </p:grpSp>
      <p:grpSp>
        <p:nvGrpSpPr>
          <p:cNvPr id="13" name="Group 20"/>
          <p:cNvGrpSpPr>
            <a:grpSpLocks/>
          </p:cNvGrpSpPr>
          <p:nvPr/>
        </p:nvGrpSpPr>
        <p:grpSpPr bwMode="auto">
          <a:xfrm>
            <a:off x="395288" y="2330450"/>
            <a:ext cx="3871912" cy="3092450"/>
            <a:chOff x="249" y="1248"/>
            <a:chExt cx="2439" cy="1948"/>
          </a:xfrm>
        </p:grpSpPr>
        <p:pic>
          <p:nvPicPr>
            <p:cNvPr id="14"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1248"/>
              <a:ext cx="2439" cy="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Line 16"/>
            <p:cNvSpPr>
              <a:spLocks noChangeShapeType="1"/>
            </p:cNvSpPr>
            <p:nvPr/>
          </p:nvSpPr>
          <p:spPr bwMode="auto">
            <a:xfrm>
              <a:off x="432" y="3072"/>
              <a:ext cx="336"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 name="Text Box 18"/>
            <p:cNvSpPr txBox="1">
              <a:spLocks noChangeArrowheads="1"/>
            </p:cNvSpPr>
            <p:nvPr/>
          </p:nvSpPr>
          <p:spPr bwMode="auto">
            <a:xfrm>
              <a:off x="321" y="2832"/>
              <a:ext cx="54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a:solidFill>
                    <a:schemeClr val="bg1"/>
                  </a:solidFill>
                </a:rPr>
                <a:t>100 nm</a:t>
              </a:r>
            </a:p>
          </p:txBody>
        </p:sp>
      </p:grpSp>
      <p:sp>
        <p:nvSpPr>
          <p:cNvPr id="17" name="Text Box 22"/>
          <p:cNvSpPr txBox="1">
            <a:spLocks noChangeArrowheads="1"/>
          </p:cNvSpPr>
          <p:nvPr/>
        </p:nvSpPr>
        <p:spPr bwMode="auto">
          <a:xfrm>
            <a:off x="2743200" y="1614488"/>
            <a:ext cx="382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t>Exemples d</a:t>
            </a:r>
            <a:r>
              <a:rPr lang="ja-JP" altLang="fr-FR" u="sng"/>
              <a:t>’</a:t>
            </a:r>
            <a:r>
              <a:rPr lang="fr-FR" u="sng"/>
              <a:t>images à basse tension</a:t>
            </a:r>
          </a:p>
        </p:txBody>
      </p:sp>
      <p:sp>
        <p:nvSpPr>
          <p:cNvPr id="18" name="Text Box 23"/>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17342705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228600" y="685800"/>
            <a:ext cx="87630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Taille de sonde - Aspect technologique </a:t>
            </a:r>
            <a:endParaRPr lang="fr-FR" baseline="-25000"/>
          </a:p>
        </p:txBody>
      </p:sp>
      <p:sp>
        <p:nvSpPr>
          <p:cNvPr id="4" name="Text Box 5"/>
          <p:cNvSpPr txBox="1">
            <a:spLocks noChangeArrowheads="1"/>
          </p:cNvSpPr>
          <p:nvPr/>
        </p:nvSpPr>
        <p:spPr bwMode="auto">
          <a:xfrm>
            <a:off x="228600" y="1143000"/>
            <a:ext cx="8686800"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Solution B : Polarisation négative de l</a:t>
            </a:r>
            <a:r>
              <a:rPr lang="ja-JP" altLang="fr-FR"/>
              <a:t>’</a:t>
            </a:r>
            <a:r>
              <a:rPr lang="fr-FR"/>
              <a:t>échantillon</a:t>
            </a:r>
          </a:p>
        </p:txBody>
      </p:sp>
      <p:sp>
        <p:nvSpPr>
          <p:cNvPr id="5" name="AutoShape 9"/>
          <p:cNvSpPr>
            <a:spLocks noChangeArrowheads="1"/>
          </p:cNvSpPr>
          <p:nvPr/>
        </p:nvSpPr>
        <p:spPr bwMode="auto">
          <a:xfrm>
            <a:off x="85725" y="2514600"/>
            <a:ext cx="3514725" cy="4267200"/>
          </a:xfrm>
          <a:prstGeom prst="roundRect">
            <a:avLst>
              <a:gd name="adj" fmla="val 4519"/>
            </a:avLst>
          </a:prstGeom>
          <a:noFill/>
          <a:ln>
            <a:noFill/>
          </a:ln>
          <a:effectLst/>
          <a:extLst>
            <a:ext uri="{909E8E84-426E-40dd-AFC4-6F175D3DCCD1}">
              <a14:hiddenFill xmlns:a14="http://schemas.microsoft.com/office/drawing/2010/main">
                <a:solidFill>
                  <a:srgbClr val="FFFFEB"/>
                </a:solidFill>
              </a14:hiddenFill>
            </a:ext>
            <a:ext uri="{91240B29-F687-4f45-9708-019B960494DF}">
              <a14:hiddenLine xmlns:a14="http://schemas.microsoft.com/office/drawing/2010/main" w="12700">
                <a:solidFill>
                  <a:srgbClr val="00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6" name="Group 12"/>
          <p:cNvGrpSpPr>
            <a:grpSpLocks/>
          </p:cNvGrpSpPr>
          <p:nvPr/>
        </p:nvGrpSpPr>
        <p:grpSpPr bwMode="auto">
          <a:xfrm>
            <a:off x="85725" y="4495800"/>
            <a:ext cx="558800" cy="522288"/>
            <a:chOff x="599" y="3696"/>
            <a:chExt cx="313" cy="329"/>
          </a:xfrm>
        </p:grpSpPr>
        <p:sp>
          <p:nvSpPr>
            <p:cNvPr id="7" name="Line 13"/>
            <p:cNvSpPr>
              <a:spLocks noChangeShapeType="1"/>
            </p:cNvSpPr>
            <p:nvPr/>
          </p:nvSpPr>
          <p:spPr bwMode="auto">
            <a:xfrm flipH="1">
              <a:off x="720" y="3696"/>
              <a:ext cx="192"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8" name="Line 14"/>
            <p:cNvSpPr>
              <a:spLocks noChangeShapeType="1"/>
            </p:cNvSpPr>
            <p:nvPr/>
          </p:nvSpPr>
          <p:spPr bwMode="auto">
            <a:xfrm>
              <a:off x="720" y="3696"/>
              <a:ext cx="0" cy="24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9" name="Line 15"/>
            <p:cNvSpPr>
              <a:spLocks noChangeShapeType="1"/>
            </p:cNvSpPr>
            <p:nvPr/>
          </p:nvSpPr>
          <p:spPr bwMode="auto">
            <a:xfrm flipH="1">
              <a:off x="624" y="3937"/>
              <a:ext cx="192"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0" name="Line 16"/>
            <p:cNvSpPr>
              <a:spLocks noChangeShapeType="1"/>
            </p:cNvSpPr>
            <p:nvPr/>
          </p:nvSpPr>
          <p:spPr bwMode="auto">
            <a:xfrm flipH="1">
              <a:off x="599" y="3937"/>
              <a:ext cx="56" cy="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1" name="Line 17"/>
            <p:cNvSpPr>
              <a:spLocks noChangeShapeType="1"/>
            </p:cNvSpPr>
            <p:nvPr/>
          </p:nvSpPr>
          <p:spPr bwMode="auto">
            <a:xfrm flipH="1">
              <a:off x="695" y="3937"/>
              <a:ext cx="56" cy="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2" name="Line 18"/>
            <p:cNvSpPr>
              <a:spLocks noChangeShapeType="1"/>
            </p:cNvSpPr>
            <p:nvPr/>
          </p:nvSpPr>
          <p:spPr bwMode="auto">
            <a:xfrm flipH="1">
              <a:off x="647" y="3937"/>
              <a:ext cx="56" cy="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13" name="Line 19"/>
            <p:cNvSpPr>
              <a:spLocks noChangeShapeType="1"/>
            </p:cNvSpPr>
            <p:nvPr/>
          </p:nvSpPr>
          <p:spPr bwMode="auto">
            <a:xfrm flipH="1">
              <a:off x="743" y="3937"/>
              <a:ext cx="56" cy="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sp>
        <p:nvSpPr>
          <p:cNvPr id="14" name="Text Box 29"/>
          <p:cNvSpPr txBox="1">
            <a:spLocks noChangeArrowheads="1"/>
          </p:cNvSpPr>
          <p:nvPr/>
        </p:nvSpPr>
        <p:spPr bwMode="auto">
          <a:xfrm>
            <a:off x="192088" y="2101850"/>
            <a:ext cx="26273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solidFill>
                  <a:srgbClr val="0000FF"/>
                </a:solidFill>
              </a:rPr>
              <a:t>Accélération</a:t>
            </a:r>
          </a:p>
          <a:p>
            <a:pPr algn="ctr"/>
            <a:r>
              <a:rPr lang="fr-FR">
                <a:solidFill>
                  <a:srgbClr val="0000FF"/>
                </a:solidFill>
              </a:rPr>
              <a:t>V</a:t>
            </a:r>
            <a:r>
              <a:rPr lang="fr-FR" baseline="-25000">
                <a:solidFill>
                  <a:srgbClr val="0000FF"/>
                </a:solidFill>
              </a:rPr>
              <a:t>acc</a:t>
            </a:r>
            <a:r>
              <a:rPr lang="fr-FR">
                <a:solidFill>
                  <a:srgbClr val="0000FF"/>
                </a:solidFill>
              </a:rPr>
              <a:t>= V</a:t>
            </a:r>
            <a:r>
              <a:rPr lang="fr-FR" baseline="-25000">
                <a:solidFill>
                  <a:srgbClr val="0000FF"/>
                </a:solidFill>
              </a:rPr>
              <a:t>0</a:t>
            </a:r>
            <a:r>
              <a:rPr lang="fr-FR">
                <a:solidFill>
                  <a:srgbClr val="0000FF"/>
                </a:solidFill>
              </a:rPr>
              <a:t> kV</a:t>
            </a:r>
          </a:p>
          <a:p>
            <a:pPr algn="ctr"/>
            <a:r>
              <a:rPr lang="fr-FR">
                <a:solidFill>
                  <a:srgbClr val="0000FF"/>
                </a:solidFill>
                <a:sym typeface="Wingdings" charset="0"/>
              </a:rPr>
              <a:t> </a:t>
            </a:r>
            <a:r>
              <a:rPr lang="fr-FR">
                <a:solidFill>
                  <a:srgbClr val="0000FF"/>
                </a:solidFill>
              </a:rPr>
              <a:t>E</a:t>
            </a:r>
            <a:r>
              <a:rPr lang="fr-FR" baseline="-25000">
                <a:solidFill>
                  <a:srgbClr val="0000FF"/>
                </a:solidFill>
              </a:rPr>
              <a:t>0 </a:t>
            </a:r>
            <a:r>
              <a:rPr lang="fr-FR">
                <a:solidFill>
                  <a:srgbClr val="0000FF"/>
                </a:solidFill>
              </a:rPr>
              <a:t>=qV</a:t>
            </a:r>
            <a:r>
              <a:rPr lang="fr-FR" baseline="-25000">
                <a:solidFill>
                  <a:srgbClr val="0000FF"/>
                </a:solidFill>
              </a:rPr>
              <a:t>0 </a:t>
            </a:r>
            <a:r>
              <a:rPr lang="fr-FR">
                <a:solidFill>
                  <a:srgbClr val="0000FF"/>
                </a:solidFill>
              </a:rPr>
              <a:t>keV</a:t>
            </a:r>
          </a:p>
        </p:txBody>
      </p:sp>
      <p:sp>
        <p:nvSpPr>
          <p:cNvPr id="15" name="Text Box 53"/>
          <p:cNvSpPr txBox="1">
            <a:spLocks noChangeArrowheads="1"/>
          </p:cNvSpPr>
          <p:nvPr/>
        </p:nvSpPr>
        <p:spPr bwMode="auto">
          <a:xfrm>
            <a:off x="3151413" y="2057400"/>
            <a:ext cx="15568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dirty="0">
                <a:solidFill>
                  <a:srgbClr val="0000FF"/>
                </a:solidFill>
              </a:rPr>
              <a:t>Accélération</a:t>
            </a:r>
          </a:p>
          <a:p>
            <a:pPr algn="ctr"/>
            <a:r>
              <a:rPr lang="fr-FR" dirty="0" err="1">
                <a:solidFill>
                  <a:srgbClr val="0000FF"/>
                </a:solidFill>
              </a:rPr>
              <a:t>V</a:t>
            </a:r>
            <a:r>
              <a:rPr lang="fr-FR" baseline="-25000" dirty="0" err="1">
                <a:solidFill>
                  <a:srgbClr val="0000FF"/>
                </a:solidFill>
              </a:rPr>
              <a:t>acc</a:t>
            </a:r>
            <a:r>
              <a:rPr lang="fr-FR" dirty="0">
                <a:solidFill>
                  <a:srgbClr val="0000FF"/>
                </a:solidFill>
              </a:rPr>
              <a:t>= V</a:t>
            </a:r>
            <a:r>
              <a:rPr lang="fr-FR" baseline="-25000" dirty="0">
                <a:solidFill>
                  <a:srgbClr val="0000FF"/>
                </a:solidFill>
              </a:rPr>
              <a:t>0</a:t>
            </a:r>
            <a:r>
              <a:rPr lang="fr-FR" dirty="0">
                <a:solidFill>
                  <a:srgbClr val="0000FF"/>
                </a:solidFill>
              </a:rPr>
              <a:t> kV </a:t>
            </a:r>
          </a:p>
          <a:p>
            <a:pPr algn="ctr"/>
            <a:r>
              <a:rPr lang="fr-FR" dirty="0">
                <a:solidFill>
                  <a:srgbClr val="0000FF"/>
                </a:solidFill>
                <a:sym typeface="Wingdings" charset="0"/>
              </a:rPr>
              <a:t> </a:t>
            </a:r>
            <a:r>
              <a:rPr lang="fr-FR" dirty="0">
                <a:solidFill>
                  <a:srgbClr val="0000FF"/>
                </a:solidFill>
              </a:rPr>
              <a:t>E</a:t>
            </a:r>
            <a:r>
              <a:rPr lang="fr-FR" baseline="-25000" dirty="0">
                <a:solidFill>
                  <a:srgbClr val="0000FF"/>
                </a:solidFill>
              </a:rPr>
              <a:t>0 </a:t>
            </a:r>
            <a:r>
              <a:rPr lang="fr-FR" dirty="0">
                <a:solidFill>
                  <a:srgbClr val="0000FF"/>
                </a:solidFill>
              </a:rPr>
              <a:t>=qV</a:t>
            </a:r>
            <a:r>
              <a:rPr lang="fr-FR" baseline="-25000" dirty="0">
                <a:solidFill>
                  <a:srgbClr val="0000FF"/>
                </a:solidFill>
              </a:rPr>
              <a:t>0</a:t>
            </a:r>
            <a:r>
              <a:rPr lang="fr-FR" dirty="0">
                <a:solidFill>
                  <a:srgbClr val="0000FF"/>
                </a:solidFill>
              </a:rPr>
              <a:t> </a:t>
            </a:r>
            <a:r>
              <a:rPr lang="fr-FR" dirty="0" err="1">
                <a:solidFill>
                  <a:srgbClr val="0000FF"/>
                </a:solidFill>
              </a:rPr>
              <a:t>keV</a:t>
            </a:r>
            <a:endParaRPr lang="fr-FR" dirty="0">
              <a:solidFill>
                <a:srgbClr val="0000FF"/>
              </a:solidFill>
            </a:endParaRPr>
          </a:p>
        </p:txBody>
      </p:sp>
      <p:sp>
        <p:nvSpPr>
          <p:cNvPr id="16" name="Text Box 58"/>
          <p:cNvSpPr txBox="1">
            <a:spLocks noChangeArrowheads="1"/>
          </p:cNvSpPr>
          <p:nvPr/>
        </p:nvSpPr>
        <p:spPr bwMode="auto">
          <a:xfrm>
            <a:off x="533400" y="5957888"/>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solidFill>
                  <a:srgbClr val="FF0000"/>
                </a:solidFill>
                <a:sym typeface="Wingdings" charset="0"/>
              </a:rPr>
              <a:t>E</a:t>
            </a:r>
            <a:r>
              <a:rPr lang="fr-FR" baseline="-25000">
                <a:solidFill>
                  <a:srgbClr val="FF0000"/>
                </a:solidFill>
                <a:sym typeface="Wingdings" charset="0"/>
              </a:rPr>
              <a:t>c</a:t>
            </a:r>
            <a:r>
              <a:rPr lang="fr-FR">
                <a:solidFill>
                  <a:srgbClr val="FF0000"/>
                </a:solidFill>
                <a:sym typeface="Wingdings" charset="0"/>
              </a:rPr>
              <a:t> = </a:t>
            </a:r>
            <a:r>
              <a:rPr lang="fr-FR">
                <a:solidFill>
                  <a:srgbClr val="FF0000"/>
                </a:solidFill>
              </a:rPr>
              <a:t>E</a:t>
            </a:r>
            <a:r>
              <a:rPr lang="fr-FR" baseline="-25000">
                <a:solidFill>
                  <a:srgbClr val="FF0000"/>
                </a:solidFill>
              </a:rPr>
              <a:t>0 </a:t>
            </a:r>
            <a:r>
              <a:rPr lang="fr-FR">
                <a:solidFill>
                  <a:srgbClr val="FF0000"/>
                </a:solidFill>
              </a:rPr>
              <a:t>keV</a:t>
            </a:r>
          </a:p>
        </p:txBody>
      </p:sp>
      <p:grpSp>
        <p:nvGrpSpPr>
          <p:cNvPr id="17" name="Group 72"/>
          <p:cNvGrpSpPr>
            <a:grpSpLocks/>
          </p:cNvGrpSpPr>
          <p:nvPr/>
        </p:nvGrpSpPr>
        <p:grpSpPr bwMode="auto">
          <a:xfrm>
            <a:off x="822325" y="3135313"/>
            <a:ext cx="1616075" cy="2655887"/>
            <a:chOff x="192" y="1872"/>
            <a:chExt cx="1018" cy="1673"/>
          </a:xfrm>
        </p:grpSpPr>
        <p:grpSp>
          <p:nvGrpSpPr>
            <p:cNvPr id="18" name="Group 56"/>
            <p:cNvGrpSpPr>
              <a:grpSpLocks/>
            </p:cNvGrpSpPr>
            <p:nvPr/>
          </p:nvGrpSpPr>
          <p:grpSpPr bwMode="auto">
            <a:xfrm>
              <a:off x="192" y="1872"/>
              <a:ext cx="1018" cy="1673"/>
              <a:chOff x="336" y="1920"/>
              <a:chExt cx="1018" cy="1673"/>
            </a:xfrm>
          </p:grpSpPr>
          <p:grpSp>
            <p:nvGrpSpPr>
              <p:cNvPr id="20" name="Group 28"/>
              <p:cNvGrpSpPr>
                <a:grpSpLocks/>
              </p:cNvGrpSpPr>
              <p:nvPr/>
            </p:nvGrpSpPr>
            <p:grpSpPr bwMode="auto">
              <a:xfrm>
                <a:off x="336" y="1920"/>
                <a:ext cx="1018" cy="1673"/>
                <a:chOff x="54" y="1152"/>
                <a:chExt cx="1018" cy="2105"/>
              </a:xfrm>
            </p:grpSpPr>
            <p:sp>
              <p:nvSpPr>
                <p:cNvPr id="22" name="AutoShape 10"/>
                <p:cNvSpPr>
                  <a:spLocks noChangeArrowheads="1"/>
                </p:cNvSpPr>
                <p:nvPr/>
              </p:nvSpPr>
              <p:spPr bwMode="auto">
                <a:xfrm rot="10800000">
                  <a:off x="569" y="1152"/>
                  <a:ext cx="270" cy="1632"/>
                </a:xfrm>
                <a:prstGeom prst="triangle">
                  <a:avLst>
                    <a:gd name="adj" fmla="val 50000"/>
                  </a:avLst>
                </a:prstGeom>
                <a:gradFill rotWithShape="0">
                  <a:gsLst>
                    <a:gs pos="0">
                      <a:schemeClr val="accent2"/>
                    </a:gs>
                    <a:gs pos="50000">
                      <a:schemeClr val="accent2">
                        <a:gamma/>
                        <a:tint val="23922"/>
                        <a:invGamma/>
                      </a:schemeClr>
                    </a:gs>
                    <a:gs pos="100000">
                      <a:schemeClr val="accent2"/>
                    </a:gs>
                  </a:gsLst>
                  <a:lin ang="0" scaled="1"/>
                </a:gradFill>
                <a:ln w="9525">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23" name="Group 20"/>
                <p:cNvGrpSpPr>
                  <a:grpSpLocks/>
                </p:cNvGrpSpPr>
                <p:nvPr/>
              </p:nvGrpSpPr>
              <p:grpSpPr bwMode="auto">
                <a:xfrm>
                  <a:off x="54" y="2928"/>
                  <a:ext cx="352" cy="329"/>
                  <a:chOff x="599" y="3696"/>
                  <a:chExt cx="313" cy="329"/>
                </a:xfrm>
              </p:grpSpPr>
              <p:sp>
                <p:nvSpPr>
                  <p:cNvPr id="25" name="Line 21"/>
                  <p:cNvSpPr>
                    <a:spLocks noChangeShapeType="1"/>
                  </p:cNvSpPr>
                  <p:nvPr/>
                </p:nvSpPr>
                <p:spPr bwMode="auto">
                  <a:xfrm flipH="1">
                    <a:off x="720" y="369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6" name="Line 22"/>
                  <p:cNvSpPr>
                    <a:spLocks noChangeShapeType="1"/>
                  </p:cNvSpPr>
                  <p:nvPr/>
                </p:nvSpPr>
                <p:spPr bwMode="auto">
                  <a:xfrm>
                    <a:off x="720" y="3696"/>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7" name="Line 23"/>
                  <p:cNvSpPr>
                    <a:spLocks noChangeShapeType="1"/>
                  </p:cNvSpPr>
                  <p:nvPr/>
                </p:nvSpPr>
                <p:spPr bwMode="auto">
                  <a:xfrm flipH="1">
                    <a:off x="624" y="3937"/>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8" name="Line 24"/>
                  <p:cNvSpPr>
                    <a:spLocks noChangeShapeType="1"/>
                  </p:cNvSpPr>
                  <p:nvPr/>
                </p:nvSpPr>
                <p:spPr bwMode="auto">
                  <a:xfrm flipH="1">
                    <a:off x="599" y="3937"/>
                    <a:ext cx="56"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29" name="Line 25"/>
                  <p:cNvSpPr>
                    <a:spLocks noChangeShapeType="1"/>
                  </p:cNvSpPr>
                  <p:nvPr/>
                </p:nvSpPr>
                <p:spPr bwMode="auto">
                  <a:xfrm flipH="1">
                    <a:off x="695" y="3937"/>
                    <a:ext cx="56"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30" name="Line 26"/>
                  <p:cNvSpPr>
                    <a:spLocks noChangeShapeType="1"/>
                  </p:cNvSpPr>
                  <p:nvPr/>
                </p:nvSpPr>
                <p:spPr bwMode="auto">
                  <a:xfrm flipH="1">
                    <a:off x="647" y="3937"/>
                    <a:ext cx="56"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31" name="Line 27"/>
                  <p:cNvSpPr>
                    <a:spLocks noChangeShapeType="1"/>
                  </p:cNvSpPr>
                  <p:nvPr/>
                </p:nvSpPr>
                <p:spPr bwMode="auto">
                  <a:xfrm flipH="1">
                    <a:off x="743" y="3937"/>
                    <a:ext cx="56"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sp>
              <p:nvSpPr>
                <p:cNvPr id="24" name="Rectangle 11"/>
                <p:cNvSpPr>
                  <a:spLocks noChangeArrowheads="1"/>
                </p:cNvSpPr>
                <p:nvPr/>
              </p:nvSpPr>
              <p:spPr bwMode="auto">
                <a:xfrm>
                  <a:off x="336" y="2784"/>
                  <a:ext cx="736" cy="28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1" name="Text Box 55"/>
              <p:cNvSpPr txBox="1">
                <a:spLocks noChangeArrowheads="1"/>
              </p:cNvSpPr>
              <p:nvPr/>
            </p:nvSpPr>
            <p:spPr bwMode="auto">
              <a:xfrm>
                <a:off x="876" y="1968"/>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30000"/>
                  <a:t>-</a:t>
                </a:r>
              </a:p>
            </p:txBody>
          </p:sp>
        </p:grpSp>
        <p:sp>
          <p:nvSpPr>
            <p:cNvPr id="19" name="Text Box 30"/>
            <p:cNvSpPr txBox="1">
              <a:spLocks noChangeArrowheads="1"/>
            </p:cNvSpPr>
            <p:nvPr/>
          </p:nvSpPr>
          <p:spPr bwMode="auto">
            <a:xfrm>
              <a:off x="496" y="3216"/>
              <a:ext cx="7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b="1"/>
                <a:t>échantillon</a:t>
              </a:r>
            </a:p>
          </p:txBody>
        </p:sp>
      </p:grpSp>
      <p:grpSp>
        <p:nvGrpSpPr>
          <p:cNvPr id="32" name="Group 73"/>
          <p:cNvGrpSpPr>
            <a:grpSpLocks/>
          </p:cNvGrpSpPr>
          <p:nvPr/>
        </p:nvGrpSpPr>
        <p:grpSpPr bwMode="auto">
          <a:xfrm>
            <a:off x="3556000" y="3124200"/>
            <a:ext cx="1701800" cy="3032125"/>
            <a:chOff x="2000" y="1930"/>
            <a:chExt cx="1072" cy="1910"/>
          </a:xfrm>
        </p:grpSpPr>
        <p:grpSp>
          <p:nvGrpSpPr>
            <p:cNvPr id="33" name="Group 69"/>
            <p:cNvGrpSpPr>
              <a:grpSpLocks/>
            </p:cNvGrpSpPr>
            <p:nvPr/>
          </p:nvGrpSpPr>
          <p:grpSpPr bwMode="auto">
            <a:xfrm>
              <a:off x="2000" y="1930"/>
              <a:ext cx="736" cy="1526"/>
              <a:chOff x="2000" y="1920"/>
              <a:chExt cx="736" cy="1526"/>
            </a:xfrm>
          </p:grpSpPr>
          <p:sp>
            <p:nvSpPr>
              <p:cNvPr id="47" name="AutoShape 43"/>
              <p:cNvSpPr>
                <a:spLocks noChangeArrowheads="1"/>
              </p:cNvSpPr>
              <p:nvPr/>
            </p:nvSpPr>
            <p:spPr bwMode="auto">
              <a:xfrm rot="10800000">
                <a:off x="2233" y="1920"/>
                <a:ext cx="270" cy="1297"/>
              </a:xfrm>
              <a:prstGeom prst="triangle">
                <a:avLst>
                  <a:gd name="adj" fmla="val 50000"/>
                </a:avLst>
              </a:prstGeom>
              <a:gradFill rotWithShape="0">
                <a:gsLst>
                  <a:gs pos="0">
                    <a:schemeClr val="accent2"/>
                  </a:gs>
                  <a:gs pos="50000">
                    <a:schemeClr val="accent2">
                      <a:gamma/>
                      <a:tint val="23922"/>
                      <a:invGamma/>
                    </a:schemeClr>
                  </a:gs>
                  <a:gs pos="100000">
                    <a:schemeClr val="accent2"/>
                  </a:gs>
                </a:gsLst>
                <a:lin ang="0" scaled="1"/>
              </a:gradFill>
              <a:ln w="9525">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8" name="Rectangle 52"/>
              <p:cNvSpPr>
                <a:spLocks noChangeArrowheads="1"/>
              </p:cNvSpPr>
              <p:nvPr/>
            </p:nvSpPr>
            <p:spPr bwMode="auto">
              <a:xfrm>
                <a:off x="2000" y="3217"/>
                <a:ext cx="736" cy="229"/>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grpSp>
          <p:nvGrpSpPr>
            <p:cNvPr id="34" name="Group 71"/>
            <p:cNvGrpSpPr>
              <a:grpSpLocks/>
            </p:cNvGrpSpPr>
            <p:nvPr/>
          </p:nvGrpSpPr>
          <p:grpSpPr bwMode="auto">
            <a:xfrm>
              <a:off x="2032" y="1968"/>
              <a:ext cx="1040" cy="1872"/>
              <a:chOff x="2032" y="1968"/>
              <a:chExt cx="1040" cy="1872"/>
            </a:xfrm>
          </p:grpSpPr>
          <p:sp>
            <p:nvSpPr>
              <p:cNvPr id="35" name="Text Box 54"/>
              <p:cNvSpPr txBox="1">
                <a:spLocks noChangeArrowheads="1"/>
              </p:cNvSpPr>
              <p:nvPr/>
            </p:nvSpPr>
            <p:spPr bwMode="auto">
              <a:xfrm>
                <a:off x="2268" y="1968"/>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30000"/>
                  <a:t>-</a:t>
                </a:r>
              </a:p>
            </p:txBody>
          </p:sp>
          <p:grpSp>
            <p:nvGrpSpPr>
              <p:cNvPr id="36" name="Group 68"/>
              <p:cNvGrpSpPr>
                <a:grpSpLocks/>
              </p:cNvGrpSpPr>
              <p:nvPr/>
            </p:nvGrpSpPr>
            <p:grpSpPr bwMode="auto">
              <a:xfrm>
                <a:off x="2736" y="3360"/>
                <a:ext cx="336" cy="480"/>
                <a:chOff x="2736" y="3360"/>
                <a:chExt cx="336" cy="480"/>
              </a:xfrm>
            </p:grpSpPr>
            <p:sp>
              <p:nvSpPr>
                <p:cNvPr id="38" name="Freeform 59"/>
                <p:cNvSpPr>
                  <a:spLocks/>
                </p:cNvSpPr>
                <p:nvPr/>
              </p:nvSpPr>
              <p:spPr bwMode="auto">
                <a:xfrm>
                  <a:off x="2736" y="3360"/>
                  <a:ext cx="192" cy="192"/>
                </a:xfrm>
                <a:custGeom>
                  <a:avLst/>
                  <a:gdLst>
                    <a:gd name="T0" fmla="*/ 0 w 192"/>
                    <a:gd name="T1" fmla="*/ 0 h 192"/>
                    <a:gd name="T2" fmla="*/ 192 w 192"/>
                    <a:gd name="T3" fmla="*/ 0 h 192"/>
                    <a:gd name="T4" fmla="*/ 192 w 192"/>
                    <a:gd name="T5" fmla="*/ 192 h 192"/>
                  </a:gdLst>
                  <a:ahLst/>
                  <a:cxnLst>
                    <a:cxn ang="0">
                      <a:pos x="T0" y="T1"/>
                    </a:cxn>
                    <a:cxn ang="0">
                      <a:pos x="T2" y="T3"/>
                    </a:cxn>
                    <a:cxn ang="0">
                      <a:pos x="T4" y="T5"/>
                    </a:cxn>
                  </a:cxnLst>
                  <a:rect l="0" t="0" r="r" b="b"/>
                  <a:pathLst>
                    <a:path w="192" h="192">
                      <a:moveTo>
                        <a:pt x="0" y="0"/>
                      </a:moveTo>
                      <a:lnTo>
                        <a:pt x="192" y="0"/>
                      </a:lnTo>
                      <a:lnTo>
                        <a:pt x="192" y="19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9" name="Line 60"/>
                <p:cNvSpPr>
                  <a:spLocks noChangeShapeType="1"/>
                </p:cNvSpPr>
                <p:nvPr/>
              </p:nvSpPr>
              <p:spPr bwMode="auto">
                <a:xfrm>
                  <a:off x="2880" y="3552"/>
                  <a:ext cx="9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0" name="Line 61"/>
                <p:cNvSpPr>
                  <a:spLocks noChangeShapeType="1"/>
                </p:cNvSpPr>
                <p:nvPr/>
              </p:nvSpPr>
              <p:spPr bwMode="auto">
                <a:xfrm>
                  <a:off x="2832" y="3600"/>
                  <a:ext cx="2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1" name="Line 62"/>
                <p:cNvSpPr>
                  <a:spLocks noChangeShapeType="1"/>
                </p:cNvSpPr>
                <p:nvPr/>
              </p:nvSpPr>
              <p:spPr bwMode="auto">
                <a:xfrm>
                  <a:off x="2928" y="360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2" name="Line 63"/>
                <p:cNvSpPr>
                  <a:spLocks noChangeShapeType="1"/>
                </p:cNvSpPr>
                <p:nvPr/>
              </p:nvSpPr>
              <p:spPr bwMode="auto">
                <a:xfrm>
                  <a:off x="2832" y="3744"/>
                  <a:ext cx="20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3" name="Line 64"/>
                <p:cNvSpPr>
                  <a:spLocks noChangeShapeType="1"/>
                </p:cNvSpPr>
                <p:nvPr/>
              </p:nvSpPr>
              <p:spPr bwMode="auto">
                <a:xfrm>
                  <a:off x="2976" y="3744"/>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4" name="Line 65"/>
                <p:cNvSpPr>
                  <a:spLocks noChangeShapeType="1"/>
                </p:cNvSpPr>
                <p:nvPr/>
              </p:nvSpPr>
              <p:spPr bwMode="auto">
                <a:xfrm>
                  <a:off x="2928" y="3744"/>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5" name="Line 66"/>
                <p:cNvSpPr>
                  <a:spLocks noChangeShapeType="1"/>
                </p:cNvSpPr>
                <p:nvPr/>
              </p:nvSpPr>
              <p:spPr bwMode="auto">
                <a:xfrm>
                  <a:off x="2880" y="3744"/>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6" name="Line 67"/>
                <p:cNvSpPr>
                  <a:spLocks noChangeShapeType="1"/>
                </p:cNvSpPr>
                <p:nvPr/>
              </p:nvSpPr>
              <p:spPr bwMode="auto">
                <a:xfrm>
                  <a:off x="2832" y="3744"/>
                  <a:ext cx="96"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37" name="Text Box 70"/>
              <p:cNvSpPr txBox="1">
                <a:spLocks noChangeArrowheads="1"/>
              </p:cNvSpPr>
              <p:nvPr/>
            </p:nvSpPr>
            <p:spPr bwMode="auto">
              <a:xfrm>
                <a:off x="2032" y="3264"/>
                <a:ext cx="7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b="1"/>
                  <a:t>échantillon</a:t>
                </a:r>
              </a:p>
            </p:txBody>
          </p:sp>
        </p:grpSp>
      </p:grpSp>
      <p:sp>
        <p:nvSpPr>
          <p:cNvPr id="49" name="Text Box 74"/>
          <p:cNvSpPr txBox="1">
            <a:spLocks noChangeArrowheads="1"/>
          </p:cNvSpPr>
          <p:nvPr/>
        </p:nvSpPr>
        <p:spPr bwMode="auto">
          <a:xfrm>
            <a:off x="4114800" y="55768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solidFill>
                  <a:schemeClr val="hlink"/>
                </a:solidFill>
              </a:rPr>
              <a:t>V</a:t>
            </a:r>
            <a:r>
              <a:rPr lang="fr-FR" baseline="-25000">
                <a:solidFill>
                  <a:schemeClr val="hlink"/>
                </a:solidFill>
              </a:rPr>
              <a:t>r  </a:t>
            </a:r>
            <a:r>
              <a:rPr lang="fr-FR">
                <a:solidFill>
                  <a:schemeClr val="hlink"/>
                </a:solidFill>
              </a:rPr>
              <a:t>kV</a:t>
            </a:r>
          </a:p>
        </p:txBody>
      </p:sp>
      <p:sp>
        <p:nvSpPr>
          <p:cNvPr id="50" name="Text Box 75"/>
          <p:cNvSpPr txBox="1">
            <a:spLocks noChangeArrowheads="1"/>
          </p:cNvSpPr>
          <p:nvPr/>
        </p:nvSpPr>
        <p:spPr bwMode="auto">
          <a:xfrm>
            <a:off x="609600" y="16002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t>Mode standard</a:t>
            </a:r>
          </a:p>
        </p:txBody>
      </p:sp>
      <p:sp>
        <p:nvSpPr>
          <p:cNvPr id="51" name="Text Box 76"/>
          <p:cNvSpPr txBox="1">
            <a:spLocks noChangeArrowheads="1"/>
          </p:cNvSpPr>
          <p:nvPr/>
        </p:nvSpPr>
        <p:spPr bwMode="auto">
          <a:xfrm>
            <a:off x="4095750" y="1600200"/>
            <a:ext cx="253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t>Mode avec polarisation</a:t>
            </a:r>
          </a:p>
        </p:txBody>
      </p:sp>
      <p:sp>
        <p:nvSpPr>
          <p:cNvPr id="52" name="AutoShape 77"/>
          <p:cNvSpPr>
            <a:spLocks noChangeArrowheads="1"/>
          </p:cNvSpPr>
          <p:nvPr/>
        </p:nvSpPr>
        <p:spPr bwMode="auto">
          <a:xfrm>
            <a:off x="152400" y="1600200"/>
            <a:ext cx="2362200" cy="4724400"/>
          </a:xfrm>
          <a:prstGeom prst="roundRect">
            <a:avLst>
              <a:gd name="adj" fmla="val 10528"/>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3" name="AutoShape 78"/>
          <p:cNvSpPr>
            <a:spLocks noChangeArrowheads="1"/>
          </p:cNvSpPr>
          <p:nvPr/>
        </p:nvSpPr>
        <p:spPr bwMode="auto">
          <a:xfrm>
            <a:off x="2590800" y="1600200"/>
            <a:ext cx="6400800" cy="4724400"/>
          </a:xfrm>
          <a:prstGeom prst="roundRect">
            <a:avLst>
              <a:gd name="adj" fmla="val 10528"/>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4" name="Text Box 81"/>
          <p:cNvSpPr txBox="1">
            <a:spLocks noChangeArrowheads="1"/>
          </p:cNvSpPr>
          <p:nvPr/>
        </p:nvSpPr>
        <p:spPr bwMode="auto">
          <a:xfrm>
            <a:off x="2819400" y="5943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solidFill>
                  <a:srgbClr val="FF0000"/>
                </a:solidFill>
                <a:sym typeface="Wingdings" charset="0"/>
              </a:rPr>
              <a:t>E</a:t>
            </a:r>
            <a:r>
              <a:rPr lang="fr-FR" baseline="-25000">
                <a:solidFill>
                  <a:srgbClr val="FF0000"/>
                </a:solidFill>
                <a:sym typeface="Wingdings" charset="0"/>
              </a:rPr>
              <a:t>c</a:t>
            </a:r>
            <a:r>
              <a:rPr lang="fr-FR">
                <a:solidFill>
                  <a:srgbClr val="FF0000"/>
                </a:solidFill>
                <a:sym typeface="Wingdings" charset="0"/>
              </a:rPr>
              <a:t> = </a:t>
            </a:r>
            <a:r>
              <a:rPr lang="fr-FR">
                <a:solidFill>
                  <a:srgbClr val="FF0000"/>
                </a:solidFill>
              </a:rPr>
              <a:t>E</a:t>
            </a:r>
            <a:r>
              <a:rPr lang="fr-FR" baseline="-25000">
                <a:solidFill>
                  <a:srgbClr val="FF0000"/>
                </a:solidFill>
              </a:rPr>
              <a:t>0 </a:t>
            </a:r>
            <a:r>
              <a:rPr lang="fr-FR">
                <a:solidFill>
                  <a:srgbClr val="FF0000"/>
                </a:solidFill>
              </a:rPr>
              <a:t>– q.V</a:t>
            </a:r>
            <a:r>
              <a:rPr lang="fr-FR" baseline="-25000">
                <a:solidFill>
                  <a:srgbClr val="FF0000"/>
                </a:solidFill>
              </a:rPr>
              <a:t>r</a:t>
            </a:r>
            <a:r>
              <a:rPr lang="fr-FR">
                <a:solidFill>
                  <a:srgbClr val="FF0000"/>
                </a:solidFill>
              </a:rPr>
              <a:t> keV</a:t>
            </a:r>
          </a:p>
        </p:txBody>
      </p:sp>
      <p:sp>
        <p:nvSpPr>
          <p:cNvPr id="55" name="Text Box 83"/>
          <p:cNvSpPr txBox="1">
            <a:spLocks noChangeArrowheads="1"/>
          </p:cNvSpPr>
          <p:nvPr/>
        </p:nvSpPr>
        <p:spPr bwMode="auto">
          <a:xfrm>
            <a:off x="196850" y="4235450"/>
            <a:ext cx="1555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0000FF"/>
                </a:solidFill>
              </a:rPr>
              <a:t>Énergie Ec </a:t>
            </a:r>
          </a:p>
          <a:p>
            <a:r>
              <a:rPr lang="fr-FR">
                <a:solidFill>
                  <a:srgbClr val="0000FF"/>
                </a:solidFill>
              </a:rPr>
              <a:t>d</a:t>
            </a:r>
            <a:r>
              <a:rPr lang="ja-JP" altLang="fr-FR">
                <a:solidFill>
                  <a:srgbClr val="0000FF"/>
                </a:solidFill>
              </a:rPr>
              <a:t>’</a:t>
            </a:r>
            <a:r>
              <a:rPr lang="fr-FR">
                <a:solidFill>
                  <a:srgbClr val="0000FF"/>
                </a:solidFill>
              </a:rPr>
              <a:t>atterrissage</a:t>
            </a:r>
          </a:p>
          <a:p>
            <a:r>
              <a:rPr lang="fr-FR">
                <a:solidFill>
                  <a:srgbClr val="0000FF"/>
                </a:solidFill>
              </a:rPr>
              <a:t>e</a:t>
            </a:r>
            <a:r>
              <a:rPr lang="fr-FR" baseline="30000">
                <a:solidFill>
                  <a:srgbClr val="0000FF"/>
                </a:solidFill>
              </a:rPr>
              <a:t>- </a:t>
            </a:r>
            <a:r>
              <a:rPr lang="fr-FR">
                <a:solidFill>
                  <a:srgbClr val="0000FF"/>
                </a:solidFill>
              </a:rPr>
              <a:t>primaires</a:t>
            </a:r>
          </a:p>
        </p:txBody>
      </p:sp>
      <p:sp>
        <p:nvSpPr>
          <p:cNvPr id="56" name="Text Box 85"/>
          <p:cNvSpPr txBox="1">
            <a:spLocks noChangeArrowheads="1"/>
          </p:cNvSpPr>
          <p:nvPr/>
        </p:nvSpPr>
        <p:spPr bwMode="auto">
          <a:xfrm>
            <a:off x="4724400" y="2057400"/>
            <a:ext cx="434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buFont typeface="Wingdings" charset="0"/>
              <a:buChar char="q"/>
            </a:pPr>
            <a:r>
              <a:rPr lang="fr-FR" dirty="0"/>
              <a:t> L</a:t>
            </a:r>
            <a:r>
              <a:rPr lang="ja-JP" altLang="fr-FR" dirty="0"/>
              <a:t>’</a:t>
            </a:r>
            <a:r>
              <a:rPr lang="fr-FR" dirty="0"/>
              <a:t>application de la polarisation </a:t>
            </a:r>
            <a:r>
              <a:rPr lang="fr-FR" dirty="0" err="1"/>
              <a:t>V</a:t>
            </a:r>
            <a:r>
              <a:rPr lang="fr-FR" baseline="-25000" dirty="0" err="1"/>
              <a:t>r</a:t>
            </a:r>
            <a:r>
              <a:rPr lang="fr-FR" dirty="0"/>
              <a:t> de </a:t>
            </a:r>
            <a:r>
              <a:rPr lang="fr-FR" dirty="0" smtClean="0"/>
              <a:t>l</a:t>
            </a:r>
            <a:r>
              <a:rPr lang="fr-FR" dirty="0" smtClean="0"/>
              <a:t>’</a:t>
            </a:r>
            <a:r>
              <a:rPr lang="fr-FR" dirty="0" smtClean="0"/>
              <a:t>échantillon </a:t>
            </a:r>
            <a:r>
              <a:rPr lang="fr-FR" dirty="0"/>
              <a:t>permet de ralentir les électrons en sortie de colonne pour atteindre la basse énergie </a:t>
            </a:r>
            <a:r>
              <a:rPr lang="fr-FR" dirty="0" err="1"/>
              <a:t>E</a:t>
            </a:r>
            <a:r>
              <a:rPr lang="fr-FR" baseline="-25000" dirty="0" err="1"/>
              <a:t>c</a:t>
            </a:r>
            <a:r>
              <a:rPr lang="fr-FR" dirty="0"/>
              <a:t> souhaitée, tout en bénéficiant d</a:t>
            </a:r>
            <a:r>
              <a:rPr lang="ja-JP" altLang="fr-FR" dirty="0"/>
              <a:t>’</a:t>
            </a:r>
            <a:r>
              <a:rPr lang="fr-FR" dirty="0"/>
              <a:t>une plus haute tension V</a:t>
            </a:r>
            <a:r>
              <a:rPr lang="fr-FR" baseline="-25000" dirty="0"/>
              <a:t>0</a:t>
            </a:r>
            <a:r>
              <a:rPr lang="fr-FR" dirty="0"/>
              <a:t> pour la formation de la sonde, avec une meilleure résolution.</a:t>
            </a:r>
          </a:p>
        </p:txBody>
      </p:sp>
      <p:sp>
        <p:nvSpPr>
          <p:cNvPr id="57" name="Text Box 86"/>
          <p:cNvSpPr txBox="1">
            <a:spLocks noChangeArrowheads="1"/>
          </p:cNvSpPr>
          <p:nvPr/>
        </p:nvSpPr>
        <p:spPr bwMode="auto">
          <a:xfrm>
            <a:off x="6508750" y="4191000"/>
            <a:ext cx="111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i="1" u="sng">
                <a:solidFill>
                  <a:srgbClr val="0000FF"/>
                </a:solidFill>
              </a:rPr>
              <a:t>Exemple</a:t>
            </a:r>
          </a:p>
        </p:txBody>
      </p:sp>
      <p:sp>
        <p:nvSpPr>
          <p:cNvPr id="58" name="Text Box 87"/>
          <p:cNvSpPr txBox="1">
            <a:spLocks noChangeArrowheads="1"/>
          </p:cNvSpPr>
          <p:nvPr/>
        </p:nvSpPr>
        <p:spPr bwMode="auto">
          <a:xfrm>
            <a:off x="5257800" y="4518025"/>
            <a:ext cx="3810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i="1">
                <a:solidFill>
                  <a:srgbClr val="0000FF"/>
                </a:solidFill>
              </a:rPr>
              <a:t>Une haute tension V</a:t>
            </a:r>
            <a:r>
              <a:rPr lang="fr-FR" i="1" baseline="-25000">
                <a:solidFill>
                  <a:srgbClr val="0000FF"/>
                </a:solidFill>
              </a:rPr>
              <a:t>0</a:t>
            </a:r>
            <a:r>
              <a:rPr lang="fr-FR" i="1">
                <a:solidFill>
                  <a:srgbClr val="0000FF"/>
                </a:solidFill>
              </a:rPr>
              <a:t> de </a:t>
            </a:r>
            <a:r>
              <a:rPr lang="fr-FR" b="1" i="1">
                <a:solidFill>
                  <a:srgbClr val="0000FF"/>
                </a:solidFill>
              </a:rPr>
              <a:t>2 kV</a:t>
            </a:r>
            <a:r>
              <a:rPr lang="fr-FR" i="1">
                <a:solidFill>
                  <a:srgbClr val="0000FF"/>
                </a:solidFill>
              </a:rPr>
              <a:t> associée à une polarisation V</a:t>
            </a:r>
            <a:r>
              <a:rPr lang="fr-FR" i="1" baseline="-25000">
                <a:solidFill>
                  <a:srgbClr val="0000FF"/>
                </a:solidFill>
              </a:rPr>
              <a:t>r </a:t>
            </a:r>
            <a:r>
              <a:rPr lang="fr-FR" i="1">
                <a:solidFill>
                  <a:srgbClr val="0000FF"/>
                </a:solidFill>
              </a:rPr>
              <a:t>de    </a:t>
            </a:r>
            <a:r>
              <a:rPr lang="fr-FR" b="1" i="1">
                <a:solidFill>
                  <a:srgbClr val="0000FF"/>
                </a:solidFill>
              </a:rPr>
              <a:t>-1.5 kV</a:t>
            </a:r>
            <a:r>
              <a:rPr lang="fr-FR" i="1">
                <a:solidFill>
                  <a:srgbClr val="0000FF"/>
                </a:solidFill>
              </a:rPr>
              <a:t> permettra l</a:t>
            </a:r>
            <a:r>
              <a:rPr lang="ja-JP" altLang="fr-FR" i="1">
                <a:solidFill>
                  <a:srgbClr val="0000FF"/>
                </a:solidFill>
              </a:rPr>
              <a:t>’</a:t>
            </a:r>
            <a:r>
              <a:rPr lang="fr-FR" i="1">
                <a:solidFill>
                  <a:srgbClr val="0000FF"/>
                </a:solidFill>
              </a:rPr>
              <a:t>obtention d</a:t>
            </a:r>
            <a:r>
              <a:rPr lang="ja-JP" altLang="fr-FR" i="1">
                <a:solidFill>
                  <a:srgbClr val="0000FF"/>
                </a:solidFill>
              </a:rPr>
              <a:t>’</a:t>
            </a:r>
            <a:r>
              <a:rPr lang="fr-FR" i="1">
                <a:solidFill>
                  <a:srgbClr val="0000FF"/>
                </a:solidFill>
              </a:rPr>
              <a:t>une image à </a:t>
            </a:r>
            <a:r>
              <a:rPr lang="fr-FR" b="1" i="1">
                <a:solidFill>
                  <a:srgbClr val="0000FF"/>
                </a:solidFill>
              </a:rPr>
              <a:t>E</a:t>
            </a:r>
            <a:r>
              <a:rPr lang="fr-FR" b="1" i="1" baseline="-25000">
                <a:solidFill>
                  <a:srgbClr val="0000FF"/>
                </a:solidFill>
              </a:rPr>
              <a:t>c</a:t>
            </a:r>
            <a:r>
              <a:rPr lang="fr-FR" b="1" i="1">
                <a:solidFill>
                  <a:srgbClr val="0000FF"/>
                </a:solidFill>
              </a:rPr>
              <a:t>=500 eV</a:t>
            </a:r>
            <a:r>
              <a:rPr lang="fr-FR" i="1">
                <a:solidFill>
                  <a:srgbClr val="0000FF"/>
                </a:solidFill>
              </a:rPr>
              <a:t> avec une résolution similaire à celle à 2 keV</a:t>
            </a:r>
          </a:p>
        </p:txBody>
      </p:sp>
      <p:sp>
        <p:nvSpPr>
          <p:cNvPr id="59" name="Text Box 88"/>
          <p:cNvSpPr txBox="1">
            <a:spLocks noChangeArrowheads="1"/>
          </p:cNvSpPr>
          <p:nvPr/>
        </p:nvSpPr>
        <p:spPr bwMode="auto">
          <a:xfrm>
            <a:off x="2559050" y="4267200"/>
            <a:ext cx="1555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0000FF"/>
                </a:solidFill>
              </a:rPr>
              <a:t>Énergie Ec </a:t>
            </a:r>
          </a:p>
          <a:p>
            <a:r>
              <a:rPr lang="fr-FR">
                <a:solidFill>
                  <a:srgbClr val="0000FF"/>
                </a:solidFill>
              </a:rPr>
              <a:t>d</a:t>
            </a:r>
            <a:r>
              <a:rPr lang="ja-JP" altLang="fr-FR">
                <a:solidFill>
                  <a:srgbClr val="0000FF"/>
                </a:solidFill>
              </a:rPr>
              <a:t>’</a:t>
            </a:r>
            <a:r>
              <a:rPr lang="fr-FR">
                <a:solidFill>
                  <a:srgbClr val="0000FF"/>
                </a:solidFill>
              </a:rPr>
              <a:t>atterrissage</a:t>
            </a:r>
          </a:p>
          <a:p>
            <a:r>
              <a:rPr lang="fr-FR">
                <a:solidFill>
                  <a:srgbClr val="0000FF"/>
                </a:solidFill>
              </a:rPr>
              <a:t>e</a:t>
            </a:r>
            <a:r>
              <a:rPr lang="fr-FR" baseline="30000">
                <a:solidFill>
                  <a:srgbClr val="0000FF"/>
                </a:solidFill>
              </a:rPr>
              <a:t>- </a:t>
            </a:r>
            <a:r>
              <a:rPr lang="fr-FR">
                <a:solidFill>
                  <a:srgbClr val="0000FF"/>
                </a:solidFill>
              </a:rPr>
              <a:t>primaires</a:t>
            </a:r>
          </a:p>
        </p:txBody>
      </p:sp>
      <p:sp>
        <p:nvSpPr>
          <p:cNvPr id="60" name="Text Box 89"/>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3519619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098"/>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100"/>
          <p:cNvSpPr>
            <a:spLocks noChangeArrowheads="1"/>
          </p:cNvSpPr>
          <p:nvPr/>
        </p:nvSpPr>
        <p:spPr bwMode="auto">
          <a:xfrm>
            <a:off x="228600" y="685800"/>
            <a:ext cx="87630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Taille de sonde - Aspect technologique </a:t>
            </a:r>
            <a:endParaRPr lang="fr-FR" baseline="-25000"/>
          </a:p>
        </p:txBody>
      </p:sp>
      <p:sp>
        <p:nvSpPr>
          <p:cNvPr id="4" name="Text Box 4101"/>
          <p:cNvSpPr txBox="1">
            <a:spLocks noChangeArrowheads="1"/>
          </p:cNvSpPr>
          <p:nvPr/>
        </p:nvSpPr>
        <p:spPr bwMode="auto">
          <a:xfrm>
            <a:off x="228600" y="1143000"/>
            <a:ext cx="8686800"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Solution B : Polarisation négative de l</a:t>
            </a:r>
            <a:r>
              <a:rPr lang="ja-JP" altLang="fr-FR"/>
              <a:t>’</a:t>
            </a:r>
            <a:r>
              <a:rPr lang="fr-FR"/>
              <a:t>échantillon</a:t>
            </a:r>
          </a:p>
        </p:txBody>
      </p:sp>
      <p:grpSp>
        <p:nvGrpSpPr>
          <p:cNvPr id="5" name="Group 4171"/>
          <p:cNvGrpSpPr>
            <a:grpSpLocks/>
          </p:cNvGrpSpPr>
          <p:nvPr/>
        </p:nvGrpSpPr>
        <p:grpSpPr bwMode="auto">
          <a:xfrm>
            <a:off x="304800" y="1600200"/>
            <a:ext cx="3810000" cy="2814638"/>
            <a:chOff x="240" y="1443"/>
            <a:chExt cx="2400" cy="1773"/>
          </a:xfrm>
        </p:grpSpPr>
        <p:pic>
          <p:nvPicPr>
            <p:cNvPr id="6" name="Picture 416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1443"/>
              <a:ext cx="2400" cy="177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163"/>
            <p:cNvSpPr txBox="1">
              <a:spLocks noChangeArrowheads="1"/>
            </p:cNvSpPr>
            <p:nvPr/>
          </p:nvSpPr>
          <p:spPr bwMode="auto">
            <a:xfrm>
              <a:off x="755" y="1483"/>
              <a:ext cx="1369" cy="36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600" b="1" dirty="0">
                  <a:solidFill>
                    <a:srgbClr val="0000FF"/>
                  </a:solidFill>
                </a:rPr>
                <a:t>Mode standard</a:t>
              </a:r>
            </a:p>
            <a:p>
              <a:pPr algn="ctr"/>
              <a:r>
                <a:rPr lang="fr-FR" sz="1600" b="1" dirty="0">
                  <a:solidFill>
                    <a:srgbClr val="0000FF"/>
                  </a:solidFill>
                </a:rPr>
                <a:t>V</a:t>
              </a:r>
              <a:r>
                <a:rPr lang="fr-FR" sz="1600" b="1" baseline="-25000" dirty="0">
                  <a:solidFill>
                    <a:srgbClr val="0000FF"/>
                  </a:solidFill>
                </a:rPr>
                <a:t>0</a:t>
              </a:r>
              <a:r>
                <a:rPr lang="fr-FR" sz="1600" b="1" dirty="0">
                  <a:solidFill>
                    <a:srgbClr val="0000FF"/>
                  </a:solidFill>
                </a:rPr>
                <a:t>=0.5 kV </a:t>
              </a:r>
              <a:r>
                <a:rPr lang="fr-FR" sz="1600" b="1" dirty="0">
                  <a:solidFill>
                    <a:srgbClr val="0000FF"/>
                  </a:solidFill>
                  <a:sym typeface="Wingdings" charset="0"/>
                </a:rPr>
                <a:t> </a:t>
              </a:r>
              <a:r>
                <a:rPr lang="fr-FR" sz="1600" b="1" dirty="0" err="1">
                  <a:solidFill>
                    <a:srgbClr val="0000FF"/>
                  </a:solidFill>
                  <a:sym typeface="Wingdings" charset="0"/>
                </a:rPr>
                <a:t>E</a:t>
              </a:r>
              <a:r>
                <a:rPr lang="fr-FR" sz="1600" b="1" baseline="-25000" dirty="0" err="1">
                  <a:solidFill>
                    <a:srgbClr val="0000FF"/>
                  </a:solidFill>
                  <a:sym typeface="Wingdings" charset="0"/>
                </a:rPr>
                <a:t>c</a:t>
              </a:r>
              <a:r>
                <a:rPr lang="fr-FR" sz="1600" b="1" dirty="0">
                  <a:solidFill>
                    <a:srgbClr val="0000FF"/>
                  </a:solidFill>
                  <a:sym typeface="Wingdings" charset="0"/>
                </a:rPr>
                <a:t>=500 eV</a:t>
              </a:r>
            </a:p>
          </p:txBody>
        </p:sp>
      </p:grpSp>
      <p:grpSp>
        <p:nvGrpSpPr>
          <p:cNvPr id="8" name="Group 4172"/>
          <p:cNvGrpSpPr>
            <a:grpSpLocks/>
          </p:cNvGrpSpPr>
          <p:nvPr/>
        </p:nvGrpSpPr>
        <p:grpSpPr bwMode="auto">
          <a:xfrm>
            <a:off x="5029200" y="1600200"/>
            <a:ext cx="3811588" cy="2814638"/>
            <a:chOff x="1872" y="2160"/>
            <a:chExt cx="2401" cy="1773"/>
          </a:xfrm>
        </p:grpSpPr>
        <p:pic>
          <p:nvPicPr>
            <p:cNvPr id="9" name="Picture 416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2160"/>
              <a:ext cx="2401" cy="1773"/>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 Box 4169"/>
            <p:cNvSpPr txBox="1">
              <a:spLocks noChangeArrowheads="1"/>
            </p:cNvSpPr>
            <p:nvPr/>
          </p:nvSpPr>
          <p:spPr bwMode="auto">
            <a:xfrm>
              <a:off x="2426" y="2226"/>
              <a:ext cx="1300" cy="36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600" b="1">
                  <a:solidFill>
                    <a:srgbClr val="0000FF"/>
                  </a:solidFill>
                </a:rPr>
                <a:t>Mode Standard</a:t>
              </a:r>
            </a:p>
            <a:p>
              <a:pPr algn="ctr"/>
              <a:r>
                <a:rPr lang="fr-FR" sz="1600" b="1">
                  <a:solidFill>
                    <a:srgbClr val="0000FF"/>
                  </a:solidFill>
                </a:rPr>
                <a:t>V</a:t>
              </a:r>
              <a:r>
                <a:rPr lang="fr-FR" sz="1600" b="1" baseline="-25000">
                  <a:solidFill>
                    <a:srgbClr val="0000FF"/>
                  </a:solidFill>
                </a:rPr>
                <a:t>0</a:t>
              </a:r>
              <a:r>
                <a:rPr lang="fr-FR" sz="1600" b="1">
                  <a:solidFill>
                    <a:srgbClr val="0000FF"/>
                  </a:solidFill>
                </a:rPr>
                <a:t>=2 kV </a:t>
              </a:r>
              <a:r>
                <a:rPr lang="fr-FR" sz="1600" b="1">
                  <a:solidFill>
                    <a:srgbClr val="0000FF"/>
                  </a:solidFill>
                  <a:sym typeface="Wingdings" charset="0"/>
                </a:rPr>
                <a:t> E</a:t>
              </a:r>
              <a:r>
                <a:rPr lang="fr-FR" sz="1600" b="1" baseline="-25000">
                  <a:solidFill>
                    <a:srgbClr val="0000FF"/>
                  </a:solidFill>
                  <a:sym typeface="Wingdings" charset="0"/>
                </a:rPr>
                <a:t>c</a:t>
              </a:r>
              <a:r>
                <a:rPr lang="fr-FR" sz="1600" b="1">
                  <a:solidFill>
                    <a:srgbClr val="0000FF"/>
                  </a:solidFill>
                  <a:sym typeface="Wingdings" charset="0"/>
                </a:rPr>
                <a:t>=2.0 keV</a:t>
              </a:r>
              <a:endParaRPr lang="fr-FR" sz="1600" b="1">
                <a:solidFill>
                  <a:srgbClr val="0000FF"/>
                </a:solidFill>
              </a:endParaRPr>
            </a:p>
          </p:txBody>
        </p:sp>
      </p:grpSp>
      <p:grpSp>
        <p:nvGrpSpPr>
          <p:cNvPr id="11" name="Group 4170"/>
          <p:cNvGrpSpPr>
            <a:grpSpLocks/>
          </p:cNvGrpSpPr>
          <p:nvPr/>
        </p:nvGrpSpPr>
        <p:grpSpPr bwMode="auto">
          <a:xfrm>
            <a:off x="2741613" y="2514600"/>
            <a:ext cx="3811587" cy="2814638"/>
            <a:chOff x="3215" y="1008"/>
            <a:chExt cx="2401" cy="1773"/>
          </a:xfrm>
        </p:grpSpPr>
        <p:pic>
          <p:nvPicPr>
            <p:cNvPr id="12" name="Picture 416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 y="1008"/>
              <a:ext cx="2401" cy="177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4167"/>
            <p:cNvSpPr txBox="1">
              <a:spLocks noChangeArrowheads="1"/>
            </p:cNvSpPr>
            <p:nvPr/>
          </p:nvSpPr>
          <p:spPr bwMode="auto">
            <a:xfrm>
              <a:off x="3425" y="1074"/>
              <a:ext cx="1982" cy="36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600" b="1" dirty="0">
                  <a:solidFill>
                    <a:srgbClr val="0000FF"/>
                  </a:solidFill>
                </a:rPr>
                <a:t>Mode polarisation</a:t>
              </a:r>
            </a:p>
            <a:p>
              <a:pPr algn="ctr"/>
              <a:r>
                <a:rPr lang="fr-FR" sz="1600" b="1" dirty="0">
                  <a:solidFill>
                    <a:srgbClr val="0000FF"/>
                  </a:solidFill>
                </a:rPr>
                <a:t>V</a:t>
              </a:r>
              <a:r>
                <a:rPr lang="fr-FR" sz="1600" b="1" baseline="-25000" dirty="0">
                  <a:solidFill>
                    <a:srgbClr val="0000FF"/>
                  </a:solidFill>
                </a:rPr>
                <a:t>0</a:t>
              </a:r>
              <a:r>
                <a:rPr lang="fr-FR" sz="1600" b="1" dirty="0">
                  <a:solidFill>
                    <a:srgbClr val="0000FF"/>
                  </a:solidFill>
                </a:rPr>
                <a:t>=2 kV et </a:t>
              </a:r>
              <a:r>
                <a:rPr lang="fr-FR" sz="1600" b="1" dirty="0" err="1">
                  <a:solidFill>
                    <a:srgbClr val="0000FF"/>
                  </a:solidFill>
                </a:rPr>
                <a:t>V</a:t>
              </a:r>
              <a:r>
                <a:rPr lang="fr-FR" sz="1600" b="1" baseline="-25000" dirty="0" err="1">
                  <a:solidFill>
                    <a:srgbClr val="0000FF"/>
                  </a:solidFill>
                </a:rPr>
                <a:t>r</a:t>
              </a:r>
              <a:r>
                <a:rPr lang="fr-FR" sz="1600" b="1" dirty="0">
                  <a:solidFill>
                    <a:srgbClr val="0000FF"/>
                  </a:solidFill>
                </a:rPr>
                <a:t>=-1.5 kV </a:t>
              </a:r>
              <a:r>
                <a:rPr lang="fr-FR" sz="1600" b="1" dirty="0">
                  <a:solidFill>
                    <a:srgbClr val="0000FF"/>
                  </a:solidFill>
                  <a:sym typeface="Wingdings" charset="0"/>
                </a:rPr>
                <a:t> </a:t>
              </a:r>
              <a:r>
                <a:rPr lang="fr-FR" sz="1600" b="1" dirty="0" err="1">
                  <a:solidFill>
                    <a:srgbClr val="0000FF"/>
                  </a:solidFill>
                  <a:sym typeface="Wingdings" charset="0"/>
                </a:rPr>
                <a:t>E</a:t>
              </a:r>
              <a:r>
                <a:rPr lang="fr-FR" sz="1600" b="1" baseline="-25000" dirty="0" err="1">
                  <a:solidFill>
                    <a:srgbClr val="0000FF"/>
                  </a:solidFill>
                  <a:sym typeface="Wingdings" charset="0"/>
                </a:rPr>
                <a:t>c</a:t>
              </a:r>
              <a:r>
                <a:rPr lang="fr-FR" sz="1600" b="1" dirty="0">
                  <a:solidFill>
                    <a:srgbClr val="0000FF"/>
                  </a:solidFill>
                  <a:sym typeface="Wingdings" charset="0"/>
                </a:rPr>
                <a:t>=500 eV</a:t>
              </a:r>
              <a:endParaRPr lang="fr-FR" sz="1600" b="1" dirty="0">
                <a:solidFill>
                  <a:srgbClr val="0000FF"/>
                </a:solidFill>
              </a:endParaRPr>
            </a:p>
          </p:txBody>
        </p:sp>
      </p:grpSp>
      <p:sp>
        <p:nvSpPr>
          <p:cNvPr id="14" name="Text Box 4173"/>
          <p:cNvSpPr txBox="1">
            <a:spLocks noChangeArrowheads="1"/>
          </p:cNvSpPr>
          <p:nvPr/>
        </p:nvSpPr>
        <p:spPr bwMode="auto">
          <a:xfrm>
            <a:off x="7620000" y="4495800"/>
            <a:ext cx="1458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Hitachi</a:t>
            </a:r>
          </a:p>
        </p:txBody>
      </p:sp>
      <p:sp>
        <p:nvSpPr>
          <p:cNvPr id="15" name="Text Box 4175"/>
          <p:cNvSpPr txBox="1">
            <a:spLocks noChangeArrowheads="1"/>
          </p:cNvSpPr>
          <p:nvPr/>
        </p:nvSpPr>
        <p:spPr bwMode="auto">
          <a:xfrm>
            <a:off x="76200" y="5410200"/>
            <a:ext cx="9067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pPr>
            <a:r>
              <a:rPr lang="fr-FR" dirty="0"/>
              <a:t> La résolution à 500 eV dans le mode </a:t>
            </a:r>
            <a:r>
              <a:rPr lang="fr-FR" i="1" dirty="0"/>
              <a:t>Polarisation</a:t>
            </a:r>
            <a:r>
              <a:rPr lang="fr-FR" dirty="0"/>
              <a:t> est significativement meilleure que celle à 500 eV dans le mode </a:t>
            </a:r>
            <a:r>
              <a:rPr lang="fr-FR" i="1" dirty="0"/>
              <a:t>Standard. </a:t>
            </a:r>
          </a:p>
          <a:p>
            <a:pPr>
              <a:buFont typeface="Wingdings" charset="0"/>
              <a:buChar char="§"/>
            </a:pPr>
            <a:r>
              <a:rPr lang="fr-FR" dirty="0"/>
              <a:t> Elle est similaire à celle obtenue à plus haute tension de 2 kV dans le mode </a:t>
            </a:r>
            <a:r>
              <a:rPr lang="fr-FR" i="1" dirty="0"/>
              <a:t>Standard</a:t>
            </a:r>
            <a:r>
              <a:rPr lang="fr-FR" dirty="0"/>
              <a:t>.</a:t>
            </a:r>
            <a:endParaRPr lang="fr-FR" i="1" dirty="0"/>
          </a:p>
        </p:txBody>
      </p:sp>
      <p:sp>
        <p:nvSpPr>
          <p:cNvPr id="16" name="Text Box 4176"/>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1039376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41"/>
          <p:cNvSpPr>
            <a:spLocks noChangeArrowheads="1"/>
          </p:cNvSpPr>
          <p:nvPr/>
        </p:nvSpPr>
        <p:spPr bwMode="auto">
          <a:xfrm>
            <a:off x="533400" y="5257800"/>
            <a:ext cx="533400" cy="762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1026"/>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 name="Rectangle 1028"/>
          <p:cNvSpPr>
            <a:spLocks noChangeArrowheads="1"/>
          </p:cNvSpPr>
          <p:nvPr/>
        </p:nvSpPr>
        <p:spPr bwMode="auto">
          <a:xfrm>
            <a:off x="228600" y="685800"/>
            <a:ext cx="87630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Taille de sonde - Aspect technologique </a:t>
            </a:r>
            <a:endParaRPr lang="fr-FR" baseline="-25000"/>
          </a:p>
        </p:txBody>
      </p:sp>
      <p:sp>
        <p:nvSpPr>
          <p:cNvPr id="5" name="Text Box 1029"/>
          <p:cNvSpPr txBox="1">
            <a:spLocks noChangeArrowheads="1"/>
          </p:cNvSpPr>
          <p:nvPr/>
        </p:nvSpPr>
        <p:spPr bwMode="auto">
          <a:xfrm>
            <a:off x="228600" y="1143000"/>
            <a:ext cx="8686800" cy="376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Solution B : Polarisation positive de l</a:t>
            </a:r>
            <a:r>
              <a:rPr lang="ja-JP" altLang="fr-FR"/>
              <a:t>’</a:t>
            </a:r>
            <a:r>
              <a:rPr lang="fr-FR"/>
              <a:t>échantillon</a:t>
            </a:r>
          </a:p>
        </p:txBody>
      </p:sp>
      <p:sp>
        <p:nvSpPr>
          <p:cNvPr id="6" name="Text Box 1041"/>
          <p:cNvSpPr txBox="1">
            <a:spLocks noChangeArrowheads="1"/>
          </p:cNvSpPr>
          <p:nvPr/>
        </p:nvSpPr>
        <p:spPr bwMode="auto">
          <a:xfrm>
            <a:off x="3003550" y="1524000"/>
            <a:ext cx="278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solidFill>
                  <a:srgbClr val="FF0000"/>
                </a:solidFill>
              </a:rPr>
              <a:t>Limitations de ce procédé</a:t>
            </a:r>
          </a:p>
        </p:txBody>
      </p:sp>
      <p:sp>
        <p:nvSpPr>
          <p:cNvPr id="7" name="Text Box 1116"/>
          <p:cNvSpPr txBox="1">
            <a:spLocks noChangeArrowheads="1"/>
          </p:cNvSpPr>
          <p:nvPr/>
        </p:nvSpPr>
        <p:spPr bwMode="auto">
          <a:xfrm>
            <a:off x="76200" y="3748088"/>
            <a:ext cx="243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pPr>
            <a:r>
              <a:rPr lang="fr-FR"/>
              <a:t> échantillons inclinés</a:t>
            </a:r>
          </a:p>
        </p:txBody>
      </p:sp>
      <p:sp>
        <p:nvSpPr>
          <p:cNvPr id="8" name="Text Box 1117"/>
          <p:cNvSpPr txBox="1">
            <a:spLocks noChangeArrowheads="1"/>
          </p:cNvSpPr>
          <p:nvPr/>
        </p:nvSpPr>
        <p:spPr bwMode="auto">
          <a:xfrm>
            <a:off x="0" y="1919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dirty="0"/>
              <a:t>Avec ce procédé, </a:t>
            </a:r>
            <a:r>
              <a:rPr lang="fr-FR" dirty="0" smtClean="0"/>
              <a:t>l’échantillon </a:t>
            </a:r>
            <a:r>
              <a:rPr lang="fr-FR" dirty="0"/>
              <a:t>devient partie intégrante du système optique électronique.</a:t>
            </a:r>
          </a:p>
        </p:txBody>
      </p:sp>
      <p:sp>
        <p:nvSpPr>
          <p:cNvPr id="9" name="AutoShape 1118"/>
          <p:cNvSpPr>
            <a:spLocks noChangeArrowheads="1"/>
          </p:cNvSpPr>
          <p:nvPr/>
        </p:nvSpPr>
        <p:spPr bwMode="auto">
          <a:xfrm>
            <a:off x="4267200" y="2362200"/>
            <a:ext cx="685800" cy="3048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pic>
        <p:nvPicPr>
          <p:cNvPr id="10" name="Picture 1119"/>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505200"/>
            <a:ext cx="2819400" cy="2797175"/>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 Box 1120"/>
          <p:cNvSpPr txBox="1">
            <a:spLocks noChangeArrowheads="1"/>
          </p:cNvSpPr>
          <p:nvPr/>
        </p:nvSpPr>
        <p:spPr bwMode="auto">
          <a:xfrm>
            <a:off x="6477000" y="6126163"/>
            <a:ext cx="1954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D. Phifer , FEI</a:t>
            </a:r>
          </a:p>
        </p:txBody>
      </p:sp>
      <p:sp>
        <p:nvSpPr>
          <p:cNvPr id="12" name="Text Box 1122"/>
          <p:cNvSpPr txBox="1">
            <a:spLocks noChangeArrowheads="1"/>
          </p:cNvSpPr>
          <p:nvPr/>
        </p:nvSpPr>
        <p:spPr bwMode="auto">
          <a:xfrm>
            <a:off x="76200" y="2711450"/>
            <a:ext cx="9058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dirty="0"/>
              <a:t>Pour éviter des distorsions </a:t>
            </a:r>
            <a:r>
              <a:rPr lang="fr-FR" dirty="0" smtClean="0"/>
              <a:t>d’image</a:t>
            </a:r>
            <a:r>
              <a:rPr lang="fr-FR" dirty="0"/>
              <a:t>, la surface observée de l</a:t>
            </a:r>
            <a:r>
              <a:rPr lang="ja-JP" altLang="fr-FR" dirty="0"/>
              <a:t>’</a:t>
            </a:r>
            <a:r>
              <a:rPr lang="fr-FR" dirty="0"/>
              <a:t>échantillon ne doit pas perturber le champ électrique local résultant de la polarisation et il faut éviter :</a:t>
            </a:r>
          </a:p>
        </p:txBody>
      </p:sp>
      <p:sp>
        <p:nvSpPr>
          <p:cNvPr id="13" name="Text Box 1123"/>
          <p:cNvSpPr txBox="1">
            <a:spLocks noChangeArrowheads="1"/>
          </p:cNvSpPr>
          <p:nvPr/>
        </p:nvSpPr>
        <p:spPr bwMode="auto">
          <a:xfrm>
            <a:off x="6477000" y="38862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600" i="1" dirty="0">
                <a:solidFill>
                  <a:srgbClr val="0000FF"/>
                </a:solidFill>
              </a:rPr>
              <a:t>Exemple de distorsion d</a:t>
            </a:r>
            <a:r>
              <a:rPr lang="ja-JP" altLang="fr-FR" sz="1600" i="1" dirty="0">
                <a:solidFill>
                  <a:srgbClr val="0000FF"/>
                </a:solidFill>
              </a:rPr>
              <a:t>’</a:t>
            </a:r>
            <a:r>
              <a:rPr lang="fr-FR" sz="1600" i="1" dirty="0">
                <a:solidFill>
                  <a:srgbClr val="0000FF"/>
                </a:solidFill>
              </a:rPr>
              <a:t>image en mode Polarisation, de bille sphérique de </a:t>
            </a:r>
            <a:r>
              <a:rPr lang="fr-FR" sz="1600" i="1" dirty="0" err="1">
                <a:solidFill>
                  <a:srgbClr val="0000FF"/>
                </a:solidFill>
              </a:rPr>
              <a:t>TiN</a:t>
            </a:r>
            <a:r>
              <a:rPr lang="fr-FR" sz="1600" i="1" dirty="0">
                <a:solidFill>
                  <a:srgbClr val="0000FF"/>
                </a:solidFill>
              </a:rPr>
              <a:t>, par nature en relief et observées sur platine inclinée.</a:t>
            </a:r>
          </a:p>
        </p:txBody>
      </p:sp>
      <p:sp>
        <p:nvSpPr>
          <p:cNvPr id="14" name="Text Box 1124"/>
          <p:cNvSpPr txBox="1">
            <a:spLocks noChangeArrowheads="1"/>
          </p:cNvSpPr>
          <p:nvPr/>
        </p:nvSpPr>
        <p:spPr bwMode="auto">
          <a:xfrm>
            <a:off x="76200" y="57912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pPr>
            <a:r>
              <a:rPr lang="fr-FR" dirty="0" smtClean="0"/>
              <a:t> rugosité élevée</a:t>
            </a:r>
            <a:endParaRPr lang="fr-FR" dirty="0"/>
          </a:p>
        </p:txBody>
      </p:sp>
      <p:sp>
        <p:nvSpPr>
          <p:cNvPr id="15" name="Text Box 1125"/>
          <p:cNvSpPr txBox="1">
            <a:spLocks noChangeArrowheads="1"/>
          </p:cNvSpPr>
          <p:nvPr/>
        </p:nvSpPr>
        <p:spPr bwMode="auto">
          <a:xfrm>
            <a:off x="76200" y="42672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pPr>
            <a:r>
              <a:rPr lang="fr-FR"/>
              <a:t> bords abrupts </a:t>
            </a:r>
          </a:p>
        </p:txBody>
      </p:sp>
      <p:grpSp>
        <p:nvGrpSpPr>
          <p:cNvPr id="16" name="Group 1128"/>
          <p:cNvGrpSpPr>
            <a:grpSpLocks/>
          </p:cNvGrpSpPr>
          <p:nvPr/>
        </p:nvGrpSpPr>
        <p:grpSpPr bwMode="auto">
          <a:xfrm>
            <a:off x="2438400" y="3657600"/>
            <a:ext cx="838200" cy="533400"/>
            <a:chOff x="288" y="2352"/>
            <a:chExt cx="528" cy="336"/>
          </a:xfrm>
        </p:grpSpPr>
        <p:sp>
          <p:nvSpPr>
            <p:cNvPr id="17" name="AutoShape 1126"/>
            <p:cNvSpPr>
              <a:spLocks noChangeArrowheads="1"/>
            </p:cNvSpPr>
            <p:nvPr/>
          </p:nvSpPr>
          <p:spPr bwMode="auto">
            <a:xfrm>
              <a:off x="288" y="2400"/>
              <a:ext cx="528"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6BC1E4">
                    <a:gamma/>
                    <a:shade val="46275"/>
                    <a:invGamma/>
                  </a:srgbClr>
                </a:gs>
                <a:gs pos="50000">
                  <a:srgbClr val="6BC1E4"/>
                </a:gs>
                <a:gs pos="100000">
                  <a:srgbClr val="6BC1E4">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 name="Line 1127"/>
            <p:cNvSpPr>
              <a:spLocks noChangeShapeType="1"/>
            </p:cNvSpPr>
            <p:nvPr/>
          </p:nvSpPr>
          <p:spPr bwMode="auto">
            <a:xfrm>
              <a:off x="552" y="2352"/>
              <a:ext cx="0" cy="336"/>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9" name="Group 1129"/>
          <p:cNvGrpSpPr>
            <a:grpSpLocks/>
          </p:cNvGrpSpPr>
          <p:nvPr/>
        </p:nvGrpSpPr>
        <p:grpSpPr bwMode="auto">
          <a:xfrm>
            <a:off x="609600" y="4800600"/>
            <a:ext cx="838200" cy="533400"/>
            <a:chOff x="288" y="2352"/>
            <a:chExt cx="528" cy="336"/>
          </a:xfrm>
        </p:grpSpPr>
        <p:sp>
          <p:nvSpPr>
            <p:cNvPr id="20" name="AutoShape 1130"/>
            <p:cNvSpPr>
              <a:spLocks noChangeArrowheads="1"/>
            </p:cNvSpPr>
            <p:nvPr/>
          </p:nvSpPr>
          <p:spPr bwMode="auto">
            <a:xfrm>
              <a:off x="288" y="2400"/>
              <a:ext cx="528"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6BC1E4">
                    <a:gamma/>
                    <a:shade val="46275"/>
                    <a:invGamma/>
                  </a:srgbClr>
                </a:gs>
                <a:gs pos="50000">
                  <a:srgbClr val="6BC1E4"/>
                </a:gs>
                <a:gs pos="100000">
                  <a:srgbClr val="6BC1E4">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 name="Line 1131"/>
            <p:cNvSpPr>
              <a:spLocks noChangeShapeType="1"/>
            </p:cNvSpPr>
            <p:nvPr/>
          </p:nvSpPr>
          <p:spPr bwMode="auto">
            <a:xfrm>
              <a:off x="552" y="2352"/>
              <a:ext cx="0" cy="336"/>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22" name="Group 1132"/>
          <p:cNvGrpSpPr>
            <a:grpSpLocks/>
          </p:cNvGrpSpPr>
          <p:nvPr/>
        </p:nvGrpSpPr>
        <p:grpSpPr bwMode="auto">
          <a:xfrm>
            <a:off x="2133600" y="5791200"/>
            <a:ext cx="838200" cy="533400"/>
            <a:chOff x="288" y="2352"/>
            <a:chExt cx="528" cy="336"/>
          </a:xfrm>
        </p:grpSpPr>
        <p:sp>
          <p:nvSpPr>
            <p:cNvPr id="23" name="AutoShape 1133"/>
            <p:cNvSpPr>
              <a:spLocks noChangeArrowheads="1"/>
            </p:cNvSpPr>
            <p:nvPr/>
          </p:nvSpPr>
          <p:spPr bwMode="auto">
            <a:xfrm>
              <a:off x="288" y="2400"/>
              <a:ext cx="528"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6BC1E4">
                    <a:gamma/>
                    <a:shade val="46275"/>
                    <a:invGamma/>
                  </a:srgbClr>
                </a:gs>
                <a:gs pos="50000">
                  <a:srgbClr val="6BC1E4"/>
                </a:gs>
                <a:gs pos="100000">
                  <a:srgbClr val="6BC1E4">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Line 1134"/>
            <p:cNvSpPr>
              <a:spLocks noChangeShapeType="1"/>
            </p:cNvSpPr>
            <p:nvPr/>
          </p:nvSpPr>
          <p:spPr bwMode="auto">
            <a:xfrm>
              <a:off x="552" y="2352"/>
              <a:ext cx="0" cy="336"/>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25" name="Group 1135"/>
          <p:cNvGrpSpPr>
            <a:grpSpLocks/>
          </p:cNvGrpSpPr>
          <p:nvPr/>
        </p:nvGrpSpPr>
        <p:grpSpPr bwMode="auto">
          <a:xfrm>
            <a:off x="2057400" y="4724400"/>
            <a:ext cx="838200" cy="533400"/>
            <a:chOff x="288" y="2352"/>
            <a:chExt cx="528" cy="336"/>
          </a:xfrm>
        </p:grpSpPr>
        <p:sp>
          <p:nvSpPr>
            <p:cNvPr id="26" name="AutoShape 1136"/>
            <p:cNvSpPr>
              <a:spLocks noChangeArrowheads="1"/>
            </p:cNvSpPr>
            <p:nvPr/>
          </p:nvSpPr>
          <p:spPr bwMode="auto">
            <a:xfrm>
              <a:off x="288" y="2400"/>
              <a:ext cx="528"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6BC1E4">
                    <a:gamma/>
                    <a:shade val="46275"/>
                    <a:invGamma/>
                  </a:srgbClr>
                </a:gs>
                <a:gs pos="50000">
                  <a:srgbClr val="6BC1E4"/>
                </a:gs>
                <a:gs pos="100000">
                  <a:srgbClr val="6BC1E4">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 name="Line 1137"/>
            <p:cNvSpPr>
              <a:spLocks noChangeShapeType="1"/>
            </p:cNvSpPr>
            <p:nvPr/>
          </p:nvSpPr>
          <p:spPr bwMode="auto">
            <a:xfrm>
              <a:off x="552" y="2352"/>
              <a:ext cx="0" cy="336"/>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8" name="Rectangle 1138"/>
          <p:cNvSpPr>
            <a:spLocks noChangeArrowheads="1"/>
          </p:cNvSpPr>
          <p:nvPr/>
        </p:nvSpPr>
        <p:spPr bwMode="auto">
          <a:xfrm rot="2640000">
            <a:off x="2590800" y="4267200"/>
            <a:ext cx="533400" cy="762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 name="Rectangle 1140"/>
          <p:cNvSpPr>
            <a:spLocks noChangeArrowheads="1"/>
          </p:cNvSpPr>
          <p:nvPr/>
        </p:nvSpPr>
        <p:spPr bwMode="auto">
          <a:xfrm rot="5400000">
            <a:off x="2209800" y="5410200"/>
            <a:ext cx="533400" cy="762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30" name="Group 1144"/>
          <p:cNvGrpSpPr>
            <a:grpSpLocks/>
          </p:cNvGrpSpPr>
          <p:nvPr/>
        </p:nvGrpSpPr>
        <p:grpSpPr bwMode="auto">
          <a:xfrm>
            <a:off x="2286000" y="6248400"/>
            <a:ext cx="533400" cy="152400"/>
            <a:chOff x="1824" y="3312"/>
            <a:chExt cx="336" cy="96"/>
          </a:xfrm>
        </p:grpSpPr>
        <p:sp>
          <p:nvSpPr>
            <p:cNvPr id="31" name="Rectangle 1139"/>
            <p:cNvSpPr>
              <a:spLocks noChangeArrowheads="1"/>
            </p:cNvSpPr>
            <p:nvPr/>
          </p:nvSpPr>
          <p:spPr bwMode="auto">
            <a:xfrm>
              <a:off x="1824" y="3360"/>
              <a:ext cx="336" cy="4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2" name="Freeform 1143"/>
            <p:cNvSpPr>
              <a:spLocks/>
            </p:cNvSpPr>
            <p:nvPr/>
          </p:nvSpPr>
          <p:spPr bwMode="auto">
            <a:xfrm>
              <a:off x="1824" y="3312"/>
              <a:ext cx="336" cy="55"/>
            </a:xfrm>
            <a:custGeom>
              <a:avLst/>
              <a:gdLst>
                <a:gd name="T0" fmla="*/ 0 w 336"/>
                <a:gd name="T1" fmla="*/ 55 h 55"/>
                <a:gd name="T2" fmla="*/ 18 w 336"/>
                <a:gd name="T3" fmla="*/ 19 h 55"/>
                <a:gd name="T4" fmla="*/ 48 w 336"/>
                <a:gd name="T5" fmla="*/ 28 h 55"/>
                <a:gd name="T6" fmla="*/ 75 w 336"/>
                <a:gd name="T7" fmla="*/ 31 h 55"/>
                <a:gd name="T8" fmla="*/ 87 w 336"/>
                <a:gd name="T9" fmla="*/ 16 h 55"/>
                <a:gd name="T10" fmla="*/ 114 w 336"/>
                <a:gd name="T11" fmla="*/ 10 h 55"/>
                <a:gd name="T12" fmla="*/ 168 w 336"/>
                <a:gd name="T13" fmla="*/ 34 h 55"/>
                <a:gd name="T14" fmla="*/ 183 w 336"/>
                <a:gd name="T15" fmla="*/ 10 h 55"/>
                <a:gd name="T16" fmla="*/ 189 w 336"/>
                <a:gd name="T17" fmla="*/ 1 h 55"/>
                <a:gd name="T18" fmla="*/ 207 w 336"/>
                <a:gd name="T19" fmla="*/ 7 h 55"/>
                <a:gd name="T20" fmla="*/ 240 w 336"/>
                <a:gd name="T21" fmla="*/ 13 h 55"/>
                <a:gd name="T22" fmla="*/ 270 w 336"/>
                <a:gd name="T23" fmla="*/ 7 h 55"/>
                <a:gd name="T24" fmla="*/ 276 w 336"/>
                <a:gd name="T25" fmla="*/ 22 h 55"/>
                <a:gd name="T26" fmla="*/ 336 w 336"/>
                <a:gd name="T27" fmla="*/ 7 h 55"/>
                <a:gd name="T28" fmla="*/ 336 w 336"/>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55">
                  <a:moveTo>
                    <a:pt x="0" y="55"/>
                  </a:moveTo>
                  <a:lnTo>
                    <a:pt x="18" y="19"/>
                  </a:lnTo>
                  <a:lnTo>
                    <a:pt x="48" y="28"/>
                  </a:lnTo>
                  <a:lnTo>
                    <a:pt x="75" y="31"/>
                  </a:lnTo>
                  <a:lnTo>
                    <a:pt x="87" y="16"/>
                  </a:lnTo>
                  <a:lnTo>
                    <a:pt x="114" y="10"/>
                  </a:lnTo>
                  <a:cubicBezTo>
                    <a:pt x="133" y="34"/>
                    <a:pt x="132" y="49"/>
                    <a:pt x="168" y="34"/>
                  </a:cubicBezTo>
                  <a:cubicBezTo>
                    <a:pt x="177" y="30"/>
                    <a:pt x="168" y="15"/>
                    <a:pt x="183" y="10"/>
                  </a:cubicBezTo>
                  <a:cubicBezTo>
                    <a:pt x="185" y="7"/>
                    <a:pt x="185" y="1"/>
                    <a:pt x="189" y="1"/>
                  </a:cubicBezTo>
                  <a:cubicBezTo>
                    <a:pt x="195" y="0"/>
                    <a:pt x="201" y="5"/>
                    <a:pt x="207" y="7"/>
                  </a:cubicBezTo>
                  <a:cubicBezTo>
                    <a:pt x="224" y="13"/>
                    <a:pt x="213" y="10"/>
                    <a:pt x="240" y="13"/>
                  </a:cubicBezTo>
                  <a:cubicBezTo>
                    <a:pt x="254" y="22"/>
                    <a:pt x="259" y="18"/>
                    <a:pt x="270" y="7"/>
                  </a:cubicBezTo>
                  <a:cubicBezTo>
                    <a:pt x="273" y="20"/>
                    <a:pt x="270" y="16"/>
                    <a:pt x="276" y="22"/>
                  </a:cubicBezTo>
                  <a:lnTo>
                    <a:pt x="336" y="7"/>
                  </a:lnTo>
                  <a:lnTo>
                    <a:pt x="336" y="55"/>
                  </a:ln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33" name="Text Box 1146"/>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8677885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35"/>
          <p:cNvSpPr txBox="1">
            <a:spLocks noChangeArrowheads="1"/>
          </p:cNvSpPr>
          <p:nvPr/>
        </p:nvSpPr>
        <p:spPr bwMode="auto">
          <a:xfrm>
            <a:off x="1825625" y="688975"/>
            <a:ext cx="5427663"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Modification de la résolution spatiale des SE</a:t>
            </a:r>
            <a:r>
              <a:rPr lang="fr-FR" baseline="-25000"/>
              <a:t>I</a:t>
            </a:r>
            <a:r>
              <a:rPr lang="fr-FR"/>
              <a:t> et SE</a:t>
            </a:r>
            <a:r>
              <a:rPr lang="fr-FR" baseline="-25000"/>
              <a:t>II</a:t>
            </a:r>
          </a:p>
        </p:txBody>
      </p:sp>
      <p:grpSp>
        <p:nvGrpSpPr>
          <p:cNvPr id="4" name="Group 101"/>
          <p:cNvGrpSpPr>
            <a:grpSpLocks/>
          </p:cNvGrpSpPr>
          <p:nvPr/>
        </p:nvGrpSpPr>
        <p:grpSpPr bwMode="auto">
          <a:xfrm>
            <a:off x="304800" y="1208088"/>
            <a:ext cx="3429000" cy="2830512"/>
            <a:chOff x="192" y="720"/>
            <a:chExt cx="2160" cy="1783"/>
          </a:xfrm>
        </p:grpSpPr>
        <p:grpSp>
          <p:nvGrpSpPr>
            <p:cNvPr id="5" name="Group 100"/>
            <p:cNvGrpSpPr>
              <a:grpSpLocks/>
            </p:cNvGrpSpPr>
            <p:nvPr/>
          </p:nvGrpSpPr>
          <p:grpSpPr bwMode="auto">
            <a:xfrm>
              <a:off x="192" y="720"/>
              <a:ext cx="2160" cy="1776"/>
              <a:chOff x="192" y="720"/>
              <a:chExt cx="2160" cy="1776"/>
            </a:xfrm>
          </p:grpSpPr>
          <p:grpSp>
            <p:nvGrpSpPr>
              <p:cNvPr id="16" name="Group 99"/>
              <p:cNvGrpSpPr>
                <a:grpSpLocks/>
              </p:cNvGrpSpPr>
              <p:nvPr/>
            </p:nvGrpSpPr>
            <p:grpSpPr bwMode="auto">
              <a:xfrm>
                <a:off x="192" y="720"/>
                <a:ext cx="2160" cy="1776"/>
                <a:chOff x="192" y="720"/>
                <a:chExt cx="2160" cy="1776"/>
              </a:xfrm>
            </p:grpSpPr>
            <p:sp>
              <p:nvSpPr>
                <p:cNvPr id="18" name="Rectangle 40"/>
                <p:cNvSpPr>
                  <a:spLocks noChangeArrowheads="1"/>
                </p:cNvSpPr>
                <p:nvPr/>
              </p:nvSpPr>
              <p:spPr bwMode="auto">
                <a:xfrm>
                  <a:off x="192" y="1850"/>
                  <a:ext cx="2160" cy="646"/>
                </a:xfrm>
                <a:prstGeom prst="rect">
                  <a:avLst/>
                </a:prstGeom>
                <a:solidFill>
                  <a:schemeClr val="bg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19" name="Group 96"/>
                <p:cNvGrpSpPr>
                  <a:grpSpLocks/>
                </p:cNvGrpSpPr>
                <p:nvPr/>
              </p:nvGrpSpPr>
              <p:grpSpPr bwMode="auto">
                <a:xfrm>
                  <a:off x="331" y="720"/>
                  <a:ext cx="1882" cy="1615"/>
                  <a:chOff x="331" y="720"/>
                  <a:chExt cx="1882" cy="1615"/>
                </a:xfrm>
              </p:grpSpPr>
              <p:sp>
                <p:nvSpPr>
                  <p:cNvPr id="20" name="AutoShape 39"/>
                  <p:cNvSpPr>
                    <a:spLocks noChangeArrowheads="1"/>
                  </p:cNvSpPr>
                  <p:nvPr/>
                </p:nvSpPr>
                <p:spPr bwMode="auto">
                  <a:xfrm rot="10800000">
                    <a:off x="1127" y="962"/>
                    <a:ext cx="289" cy="890"/>
                  </a:xfrm>
                  <a:prstGeom prst="triangle">
                    <a:avLst>
                      <a:gd name="adj" fmla="val 50000"/>
                    </a:avLst>
                  </a:prstGeom>
                  <a:gradFill rotWithShape="0">
                    <a:gsLst>
                      <a:gs pos="0">
                        <a:schemeClr val="tx1"/>
                      </a:gs>
                      <a:gs pos="50000">
                        <a:schemeClr val="tx1">
                          <a:gamma/>
                          <a:tint val="23922"/>
                          <a:invGamma/>
                        </a:schemeClr>
                      </a:gs>
                      <a:gs pos="100000">
                        <a:schemeClr val="tx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21" name="Group 95"/>
                  <p:cNvGrpSpPr>
                    <a:grpSpLocks/>
                  </p:cNvGrpSpPr>
                  <p:nvPr/>
                </p:nvGrpSpPr>
                <p:grpSpPr bwMode="auto">
                  <a:xfrm>
                    <a:off x="331" y="720"/>
                    <a:ext cx="1882" cy="1615"/>
                    <a:chOff x="331" y="720"/>
                    <a:chExt cx="1882" cy="1615"/>
                  </a:xfrm>
                </p:grpSpPr>
                <p:grpSp>
                  <p:nvGrpSpPr>
                    <p:cNvPr id="22" name="Group 54"/>
                    <p:cNvGrpSpPr>
                      <a:grpSpLocks/>
                    </p:cNvGrpSpPr>
                    <p:nvPr/>
                  </p:nvGrpSpPr>
                  <p:grpSpPr bwMode="auto">
                    <a:xfrm>
                      <a:off x="331" y="720"/>
                      <a:ext cx="1882" cy="808"/>
                      <a:chOff x="288" y="2352"/>
                      <a:chExt cx="528" cy="336"/>
                    </a:xfrm>
                  </p:grpSpPr>
                  <p:sp>
                    <p:nvSpPr>
                      <p:cNvPr id="39" name="AutoShape 55"/>
                      <p:cNvSpPr>
                        <a:spLocks noChangeArrowheads="1"/>
                      </p:cNvSpPr>
                      <p:nvPr/>
                    </p:nvSpPr>
                    <p:spPr bwMode="auto">
                      <a:xfrm>
                        <a:off x="288" y="2400"/>
                        <a:ext cx="528"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A3BDDD">
                              <a:gamma/>
                              <a:shade val="46275"/>
                              <a:invGamma/>
                            </a:srgbClr>
                          </a:gs>
                          <a:gs pos="50000">
                            <a:srgbClr val="A3BDDD"/>
                          </a:gs>
                          <a:gs pos="100000">
                            <a:srgbClr val="A3BDDD">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0" name="Line 56"/>
                      <p:cNvSpPr>
                        <a:spLocks noChangeShapeType="1"/>
                      </p:cNvSpPr>
                      <p:nvPr/>
                    </p:nvSpPr>
                    <p:spPr bwMode="auto">
                      <a:xfrm>
                        <a:off x="552" y="2352"/>
                        <a:ext cx="0" cy="336"/>
                      </a:xfrm>
                      <a:prstGeom prst="line">
                        <a:avLst/>
                      </a:prstGeom>
                      <a:noFill/>
                      <a:ln w="9525">
                        <a:solidFill>
                          <a:schemeClr val="tx1"/>
                        </a:solidFill>
                        <a:prstDash val="dash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23" name="Group 94"/>
                    <p:cNvGrpSpPr>
                      <a:grpSpLocks/>
                    </p:cNvGrpSpPr>
                    <p:nvPr/>
                  </p:nvGrpSpPr>
                  <p:grpSpPr bwMode="auto">
                    <a:xfrm>
                      <a:off x="968" y="1137"/>
                      <a:ext cx="699" cy="1198"/>
                      <a:chOff x="968" y="1137"/>
                      <a:chExt cx="699" cy="1198"/>
                    </a:xfrm>
                  </p:grpSpPr>
                  <p:sp>
                    <p:nvSpPr>
                      <p:cNvPr id="24" name="Freeform 65"/>
                      <p:cNvSpPr>
                        <a:spLocks/>
                      </p:cNvSpPr>
                      <p:nvPr/>
                    </p:nvSpPr>
                    <p:spPr bwMode="auto">
                      <a:xfrm>
                        <a:off x="1392" y="1285"/>
                        <a:ext cx="194" cy="560"/>
                      </a:xfrm>
                      <a:custGeom>
                        <a:avLst/>
                        <a:gdLst>
                          <a:gd name="T0" fmla="*/ 0 w 133"/>
                          <a:gd name="T1" fmla="*/ 333 h 333"/>
                          <a:gd name="T2" fmla="*/ 133 w 133"/>
                          <a:gd name="T3" fmla="*/ 0 h 333"/>
                        </a:gdLst>
                        <a:ahLst/>
                        <a:cxnLst>
                          <a:cxn ang="0">
                            <a:pos x="T0" y="T1"/>
                          </a:cxn>
                          <a:cxn ang="0">
                            <a:pos x="T2" y="T3"/>
                          </a:cxn>
                        </a:cxnLst>
                        <a:rect l="0" t="0" r="r" b="b"/>
                        <a:pathLst>
                          <a:path w="133" h="333">
                            <a:moveTo>
                              <a:pt x="0" y="333"/>
                            </a:moveTo>
                            <a:lnTo>
                              <a:pt x="133"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5" name="Freeform 66"/>
                      <p:cNvSpPr>
                        <a:spLocks/>
                      </p:cNvSpPr>
                      <p:nvPr/>
                    </p:nvSpPr>
                    <p:spPr bwMode="auto">
                      <a:xfrm>
                        <a:off x="1532" y="1137"/>
                        <a:ext cx="123" cy="158"/>
                      </a:xfrm>
                      <a:custGeom>
                        <a:avLst/>
                        <a:gdLst>
                          <a:gd name="T0" fmla="*/ 40 w 85"/>
                          <a:gd name="T1" fmla="*/ 94 h 94"/>
                          <a:gd name="T2" fmla="*/ 24 w 85"/>
                          <a:gd name="T3" fmla="*/ 79 h 94"/>
                          <a:gd name="T4" fmla="*/ 39 w 85"/>
                          <a:gd name="T5" fmla="*/ 61 h 94"/>
                          <a:gd name="T6" fmla="*/ 85 w 85"/>
                          <a:gd name="T7" fmla="*/ 54 h 94"/>
                          <a:gd name="T8" fmla="*/ 73 w 85"/>
                          <a:gd name="T9" fmla="*/ 39 h 94"/>
                          <a:gd name="T10" fmla="*/ 58 w 85"/>
                          <a:gd name="T11" fmla="*/ 25 h 94"/>
                          <a:gd name="T12" fmla="*/ 10 w 85"/>
                          <a:gd name="T13" fmla="*/ 9 h 94"/>
                          <a:gd name="T14" fmla="*/ 0 w 85"/>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4">
                            <a:moveTo>
                              <a:pt x="40" y="94"/>
                            </a:moveTo>
                            <a:cubicBezTo>
                              <a:pt x="39" y="80"/>
                              <a:pt x="37" y="82"/>
                              <a:pt x="24" y="79"/>
                            </a:cubicBezTo>
                            <a:cubicBezTo>
                              <a:pt x="17" y="65"/>
                              <a:pt x="29" y="63"/>
                              <a:pt x="39" y="61"/>
                            </a:cubicBezTo>
                            <a:cubicBezTo>
                              <a:pt x="49" y="53"/>
                              <a:pt x="75" y="54"/>
                              <a:pt x="85" y="54"/>
                            </a:cubicBezTo>
                            <a:cubicBezTo>
                              <a:pt x="84" y="48"/>
                              <a:pt x="79" y="40"/>
                              <a:pt x="73" y="39"/>
                            </a:cubicBezTo>
                            <a:cubicBezTo>
                              <a:pt x="64" y="35"/>
                              <a:pt x="63" y="35"/>
                              <a:pt x="58" y="25"/>
                            </a:cubicBezTo>
                            <a:cubicBezTo>
                              <a:pt x="55" y="5"/>
                              <a:pt x="26" y="11"/>
                              <a:pt x="10" y="9"/>
                            </a:cubicBezTo>
                            <a:cubicBezTo>
                              <a:pt x="7" y="4"/>
                              <a:pt x="6"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26" name="Group 93"/>
                      <p:cNvGrpSpPr>
                        <a:grpSpLocks/>
                      </p:cNvGrpSpPr>
                      <p:nvPr/>
                    </p:nvGrpSpPr>
                    <p:grpSpPr bwMode="auto">
                      <a:xfrm>
                        <a:off x="968" y="1807"/>
                        <a:ext cx="699" cy="528"/>
                        <a:chOff x="968" y="1807"/>
                        <a:chExt cx="699" cy="528"/>
                      </a:xfrm>
                    </p:grpSpPr>
                    <p:sp>
                      <p:nvSpPr>
                        <p:cNvPr id="28" name="Freeform 58"/>
                        <p:cNvSpPr>
                          <a:spLocks/>
                        </p:cNvSpPr>
                        <p:nvPr/>
                      </p:nvSpPr>
                      <p:spPr bwMode="auto">
                        <a:xfrm>
                          <a:off x="1263" y="1857"/>
                          <a:ext cx="253" cy="478"/>
                        </a:xfrm>
                        <a:custGeom>
                          <a:avLst/>
                          <a:gdLst>
                            <a:gd name="T0" fmla="*/ 4 w 132"/>
                            <a:gd name="T1" fmla="*/ 0 h 204"/>
                            <a:gd name="T2" fmla="*/ 26 w 132"/>
                            <a:gd name="T3" fmla="*/ 34 h 204"/>
                            <a:gd name="T4" fmla="*/ 52 w 132"/>
                            <a:gd name="T5" fmla="*/ 56 h 204"/>
                            <a:gd name="T6" fmla="*/ 30 w 132"/>
                            <a:gd name="T7" fmla="*/ 108 h 204"/>
                            <a:gd name="T8" fmla="*/ 52 w 132"/>
                            <a:gd name="T9" fmla="*/ 122 h 204"/>
                            <a:gd name="T10" fmla="*/ 94 w 132"/>
                            <a:gd name="T11" fmla="*/ 134 h 204"/>
                            <a:gd name="T12" fmla="*/ 96 w 132"/>
                            <a:gd name="T13" fmla="*/ 184 h 204"/>
                            <a:gd name="T14" fmla="*/ 108 w 132"/>
                            <a:gd name="T15" fmla="*/ 192 h 204"/>
                            <a:gd name="T16" fmla="*/ 132 w 132"/>
                            <a:gd name="T1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04">
                              <a:moveTo>
                                <a:pt x="4" y="0"/>
                              </a:moveTo>
                              <a:cubicBezTo>
                                <a:pt x="6" y="28"/>
                                <a:pt x="0" y="31"/>
                                <a:pt x="26" y="34"/>
                              </a:cubicBezTo>
                              <a:cubicBezTo>
                                <a:pt x="29" y="52"/>
                                <a:pt x="36" y="53"/>
                                <a:pt x="52" y="56"/>
                              </a:cubicBezTo>
                              <a:cubicBezTo>
                                <a:pt x="48" y="77"/>
                                <a:pt x="49" y="95"/>
                                <a:pt x="30" y="108"/>
                              </a:cubicBezTo>
                              <a:cubicBezTo>
                                <a:pt x="19" y="124"/>
                                <a:pt x="36" y="121"/>
                                <a:pt x="52" y="122"/>
                              </a:cubicBezTo>
                              <a:cubicBezTo>
                                <a:pt x="72" y="136"/>
                                <a:pt x="59" y="129"/>
                                <a:pt x="94" y="134"/>
                              </a:cubicBezTo>
                              <a:cubicBezTo>
                                <a:pt x="99" y="150"/>
                                <a:pt x="87" y="169"/>
                                <a:pt x="96" y="184"/>
                              </a:cubicBezTo>
                              <a:cubicBezTo>
                                <a:pt x="98" y="188"/>
                                <a:pt x="108" y="192"/>
                                <a:pt x="108" y="192"/>
                              </a:cubicBezTo>
                              <a:cubicBezTo>
                                <a:pt x="114" y="201"/>
                                <a:pt x="121" y="204"/>
                                <a:pt x="132" y="2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9" name="Freeform 59"/>
                        <p:cNvSpPr>
                          <a:spLocks/>
                        </p:cNvSpPr>
                        <p:nvPr/>
                      </p:nvSpPr>
                      <p:spPr bwMode="auto">
                        <a:xfrm>
                          <a:off x="968" y="1854"/>
                          <a:ext cx="304" cy="478"/>
                        </a:xfrm>
                        <a:custGeom>
                          <a:avLst/>
                          <a:gdLst>
                            <a:gd name="T0" fmla="*/ 209 w 209"/>
                            <a:gd name="T1" fmla="*/ 0 h 284"/>
                            <a:gd name="T2" fmla="*/ 191 w 209"/>
                            <a:gd name="T3" fmla="*/ 14 h 284"/>
                            <a:gd name="T4" fmla="*/ 169 w 209"/>
                            <a:gd name="T5" fmla="*/ 46 h 284"/>
                            <a:gd name="T6" fmla="*/ 155 w 209"/>
                            <a:gd name="T7" fmla="*/ 72 h 284"/>
                            <a:gd name="T8" fmla="*/ 137 w 209"/>
                            <a:gd name="T9" fmla="*/ 78 h 284"/>
                            <a:gd name="T10" fmla="*/ 125 w 209"/>
                            <a:gd name="T11" fmla="*/ 86 h 284"/>
                            <a:gd name="T12" fmla="*/ 121 w 209"/>
                            <a:gd name="T13" fmla="*/ 128 h 284"/>
                            <a:gd name="T14" fmla="*/ 125 w 209"/>
                            <a:gd name="T15" fmla="*/ 140 h 284"/>
                            <a:gd name="T16" fmla="*/ 81 w 209"/>
                            <a:gd name="T17" fmla="*/ 160 h 284"/>
                            <a:gd name="T18" fmla="*/ 61 w 209"/>
                            <a:gd name="T19" fmla="*/ 204 h 284"/>
                            <a:gd name="T20" fmla="*/ 57 w 209"/>
                            <a:gd name="T21" fmla="*/ 220 h 284"/>
                            <a:gd name="T22" fmla="*/ 49 w 209"/>
                            <a:gd name="T23" fmla="*/ 222 h 284"/>
                            <a:gd name="T24" fmla="*/ 17 w 209"/>
                            <a:gd name="T25" fmla="*/ 208 h 284"/>
                            <a:gd name="T26" fmla="*/ 87 w 209"/>
                            <a:gd name="T27" fmla="*/ 258 h 284"/>
                            <a:gd name="T28" fmla="*/ 107 w 209"/>
                            <a:gd name="T29" fmla="*/ 284 h 284"/>
                            <a:gd name="T30" fmla="*/ 131 w 209"/>
                            <a:gd name="T31" fmla="*/ 280 h 284"/>
                            <a:gd name="T32" fmla="*/ 139 w 209"/>
                            <a:gd name="T33" fmla="*/ 28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9" h="284">
                              <a:moveTo>
                                <a:pt x="209" y="0"/>
                              </a:moveTo>
                              <a:cubicBezTo>
                                <a:pt x="201" y="6"/>
                                <a:pt x="197" y="5"/>
                                <a:pt x="191" y="14"/>
                              </a:cubicBezTo>
                              <a:cubicBezTo>
                                <a:pt x="185" y="33"/>
                                <a:pt x="186" y="35"/>
                                <a:pt x="169" y="46"/>
                              </a:cubicBezTo>
                              <a:cubicBezTo>
                                <a:pt x="167" y="62"/>
                                <a:pt x="167" y="64"/>
                                <a:pt x="155" y="72"/>
                              </a:cubicBezTo>
                              <a:cubicBezTo>
                                <a:pt x="130" y="68"/>
                                <a:pt x="148" y="67"/>
                                <a:pt x="137" y="78"/>
                              </a:cubicBezTo>
                              <a:cubicBezTo>
                                <a:pt x="134" y="81"/>
                                <a:pt x="125" y="86"/>
                                <a:pt x="125" y="86"/>
                              </a:cubicBezTo>
                              <a:cubicBezTo>
                                <a:pt x="115" y="100"/>
                                <a:pt x="118" y="107"/>
                                <a:pt x="121" y="128"/>
                              </a:cubicBezTo>
                              <a:cubicBezTo>
                                <a:pt x="122" y="132"/>
                                <a:pt x="125" y="140"/>
                                <a:pt x="125" y="140"/>
                              </a:cubicBezTo>
                              <a:cubicBezTo>
                                <a:pt x="116" y="161"/>
                                <a:pt x="103" y="157"/>
                                <a:pt x="81" y="160"/>
                              </a:cubicBezTo>
                              <a:cubicBezTo>
                                <a:pt x="74" y="175"/>
                                <a:pt x="70" y="190"/>
                                <a:pt x="61" y="204"/>
                              </a:cubicBezTo>
                              <a:cubicBezTo>
                                <a:pt x="58" y="209"/>
                                <a:pt x="61" y="216"/>
                                <a:pt x="57" y="220"/>
                              </a:cubicBezTo>
                              <a:cubicBezTo>
                                <a:pt x="55" y="222"/>
                                <a:pt x="52" y="221"/>
                                <a:pt x="49" y="222"/>
                              </a:cubicBezTo>
                              <a:cubicBezTo>
                                <a:pt x="28" y="218"/>
                                <a:pt x="31" y="217"/>
                                <a:pt x="17" y="208"/>
                              </a:cubicBezTo>
                              <a:cubicBezTo>
                                <a:pt x="0" y="266"/>
                                <a:pt x="43" y="256"/>
                                <a:pt x="87" y="258"/>
                              </a:cubicBezTo>
                              <a:cubicBezTo>
                                <a:pt x="92" y="269"/>
                                <a:pt x="97" y="277"/>
                                <a:pt x="107" y="284"/>
                              </a:cubicBezTo>
                              <a:cubicBezTo>
                                <a:pt x="115" y="283"/>
                                <a:pt x="123" y="281"/>
                                <a:pt x="131" y="280"/>
                              </a:cubicBezTo>
                              <a:cubicBezTo>
                                <a:pt x="134" y="280"/>
                                <a:pt x="139" y="282"/>
                                <a:pt x="139" y="2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0" name="Freeform 60"/>
                        <p:cNvSpPr>
                          <a:spLocks/>
                        </p:cNvSpPr>
                        <p:nvPr/>
                      </p:nvSpPr>
                      <p:spPr bwMode="auto">
                        <a:xfrm>
                          <a:off x="1176" y="1878"/>
                          <a:ext cx="139" cy="366"/>
                        </a:xfrm>
                        <a:custGeom>
                          <a:avLst/>
                          <a:gdLst>
                            <a:gd name="T0" fmla="*/ 66 w 96"/>
                            <a:gd name="T1" fmla="*/ 0 h 218"/>
                            <a:gd name="T2" fmla="*/ 50 w 96"/>
                            <a:gd name="T3" fmla="*/ 22 h 218"/>
                            <a:gd name="T4" fmla="*/ 60 w 96"/>
                            <a:gd name="T5" fmla="*/ 72 h 218"/>
                            <a:gd name="T6" fmla="*/ 42 w 96"/>
                            <a:gd name="T7" fmla="*/ 96 h 218"/>
                            <a:gd name="T8" fmla="*/ 24 w 96"/>
                            <a:gd name="T9" fmla="*/ 104 h 218"/>
                            <a:gd name="T10" fmla="*/ 26 w 96"/>
                            <a:gd name="T11" fmla="*/ 138 h 218"/>
                            <a:gd name="T12" fmla="*/ 66 w 96"/>
                            <a:gd name="T13" fmla="*/ 152 h 218"/>
                            <a:gd name="T14" fmla="*/ 76 w 96"/>
                            <a:gd name="T15" fmla="*/ 142 h 218"/>
                            <a:gd name="T16" fmla="*/ 60 w 96"/>
                            <a:gd name="T17" fmla="*/ 144 h 218"/>
                            <a:gd name="T18" fmla="*/ 48 w 96"/>
                            <a:gd name="T19" fmla="*/ 148 h 218"/>
                            <a:gd name="T20" fmla="*/ 46 w 96"/>
                            <a:gd name="T21" fmla="*/ 156 h 218"/>
                            <a:gd name="T22" fmla="*/ 8 w 96"/>
                            <a:gd name="T23" fmla="*/ 172 h 218"/>
                            <a:gd name="T24" fmla="*/ 66 w 96"/>
                            <a:gd name="T25"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218">
                              <a:moveTo>
                                <a:pt x="66" y="0"/>
                              </a:moveTo>
                              <a:cubicBezTo>
                                <a:pt x="60" y="8"/>
                                <a:pt x="54" y="13"/>
                                <a:pt x="50" y="22"/>
                              </a:cubicBezTo>
                              <a:cubicBezTo>
                                <a:pt x="52" y="42"/>
                                <a:pt x="55" y="53"/>
                                <a:pt x="60" y="72"/>
                              </a:cubicBezTo>
                              <a:cubicBezTo>
                                <a:pt x="58" y="87"/>
                                <a:pt x="54" y="90"/>
                                <a:pt x="42" y="96"/>
                              </a:cubicBezTo>
                              <a:cubicBezTo>
                                <a:pt x="36" y="99"/>
                                <a:pt x="24" y="104"/>
                                <a:pt x="24" y="104"/>
                              </a:cubicBezTo>
                              <a:cubicBezTo>
                                <a:pt x="18" y="113"/>
                                <a:pt x="16" y="131"/>
                                <a:pt x="26" y="138"/>
                              </a:cubicBezTo>
                              <a:cubicBezTo>
                                <a:pt x="38" y="146"/>
                                <a:pt x="54" y="144"/>
                                <a:pt x="66" y="152"/>
                              </a:cubicBezTo>
                              <a:cubicBezTo>
                                <a:pt x="73" y="151"/>
                                <a:pt x="96" y="147"/>
                                <a:pt x="76" y="142"/>
                              </a:cubicBezTo>
                              <a:cubicBezTo>
                                <a:pt x="71" y="143"/>
                                <a:pt x="65" y="143"/>
                                <a:pt x="60" y="144"/>
                              </a:cubicBezTo>
                              <a:cubicBezTo>
                                <a:pt x="56" y="145"/>
                                <a:pt x="48" y="148"/>
                                <a:pt x="48" y="148"/>
                              </a:cubicBezTo>
                              <a:cubicBezTo>
                                <a:pt x="47" y="151"/>
                                <a:pt x="48" y="154"/>
                                <a:pt x="46" y="156"/>
                              </a:cubicBezTo>
                              <a:cubicBezTo>
                                <a:pt x="45" y="157"/>
                                <a:pt x="10" y="171"/>
                                <a:pt x="8" y="172"/>
                              </a:cubicBezTo>
                              <a:cubicBezTo>
                                <a:pt x="0" y="204"/>
                                <a:pt x="43" y="218"/>
                                <a:pt x="66" y="2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1" name="Freeform 61"/>
                        <p:cNvSpPr>
                          <a:spLocks/>
                        </p:cNvSpPr>
                        <p:nvPr/>
                      </p:nvSpPr>
                      <p:spPr bwMode="auto">
                        <a:xfrm>
                          <a:off x="1275" y="1814"/>
                          <a:ext cx="392" cy="242"/>
                        </a:xfrm>
                        <a:custGeom>
                          <a:avLst/>
                          <a:gdLst>
                            <a:gd name="T0" fmla="*/ 0 w 270"/>
                            <a:gd name="T1" fmla="*/ 26 h 144"/>
                            <a:gd name="T2" fmla="*/ 36 w 270"/>
                            <a:gd name="T3" fmla="*/ 70 h 144"/>
                            <a:gd name="T4" fmla="*/ 74 w 270"/>
                            <a:gd name="T5" fmla="*/ 76 h 144"/>
                            <a:gd name="T6" fmla="*/ 128 w 270"/>
                            <a:gd name="T7" fmla="*/ 114 h 144"/>
                            <a:gd name="T8" fmla="*/ 168 w 270"/>
                            <a:gd name="T9" fmla="*/ 134 h 144"/>
                            <a:gd name="T10" fmla="*/ 184 w 270"/>
                            <a:gd name="T11" fmla="*/ 122 h 144"/>
                            <a:gd name="T12" fmla="*/ 214 w 270"/>
                            <a:gd name="T13" fmla="*/ 80 h 144"/>
                            <a:gd name="T14" fmla="*/ 218 w 270"/>
                            <a:gd name="T15" fmla="*/ 34 h 144"/>
                            <a:gd name="T16" fmla="*/ 246 w 270"/>
                            <a:gd name="T17" fmla="*/ 20 h 144"/>
                            <a:gd name="T18" fmla="*/ 270 w 270"/>
                            <a:gd name="T1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144">
                              <a:moveTo>
                                <a:pt x="0" y="26"/>
                              </a:moveTo>
                              <a:cubicBezTo>
                                <a:pt x="3" y="48"/>
                                <a:pt x="15" y="63"/>
                                <a:pt x="36" y="70"/>
                              </a:cubicBezTo>
                              <a:cubicBezTo>
                                <a:pt x="45" y="84"/>
                                <a:pt x="58" y="77"/>
                                <a:pt x="74" y="76"/>
                              </a:cubicBezTo>
                              <a:cubicBezTo>
                                <a:pt x="109" y="53"/>
                                <a:pt x="122" y="89"/>
                                <a:pt x="128" y="114"/>
                              </a:cubicBezTo>
                              <a:cubicBezTo>
                                <a:pt x="131" y="144"/>
                                <a:pt x="134" y="136"/>
                                <a:pt x="168" y="134"/>
                              </a:cubicBezTo>
                              <a:cubicBezTo>
                                <a:pt x="175" y="129"/>
                                <a:pt x="179" y="129"/>
                                <a:pt x="184" y="122"/>
                              </a:cubicBezTo>
                              <a:cubicBezTo>
                                <a:pt x="186" y="77"/>
                                <a:pt x="177" y="83"/>
                                <a:pt x="214" y="80"/>
                              </a:cubicBezTo>
                              <a:cubicBezTo>
                                <a:pt x="216" y="65"/>
                                <a:pt x="214" y="49"/>
                                <a:pt x="218" y="34"/>
                              </a:cubicBezTo>
                              <a:cubicBezTo>
                                <a:pt x="221" y="24"/>
                                <a:pt x="246" y="20"/>
                                <a:pt x="246" y="20"/>
                              </a:cubicBezTo>
                              <a:cubicBezTo>
                                <a:pt x="251" y="16"/>
                                <a:pt x="270" y="5"/>
                                <a:pt x="27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2" name="Freeform 62"/>
                        <p:cNvSpPr>
                          <a:spLocks/>
                        </p:cNvSpPr>
                        <p:nvPr/>
                      </p:nvSpPr>
                      <p:spPr bwMode="auto">
                        <a:xfrm>
                          <a:off x="1030" y="1807"/>
                          <a:ext cx="245" cy="150"/>
                        </a:xfrm>
                        <a:custGeom>
                          <a:avLst/>
                          <a:gdLst>
                            <a:gd name="T0" fmla="*/ 168 w 168"/>
                            <a:gd name="T1" fmla="*/ 30 h 89"/>
                            <a:gd name="T2" fmla="*/ 140 w 168"/>
                            <a:gd name="T3" fmla="*/ 58 h 89"/>
                            <a:gd name="T4" fmla="*/ 128 w 168"/>
                            <a:gd name="T5" fmla="*/ 70 h 89"/>
                            <a:gd name="T6" fmla="*/ 104 w 168"/>
                            <a:gd name="T7" fmla="*/ 72 h 89"/>
                            <a:gd name="T8" fmla="*/ 82 w 168"/>
                            <a:gd name="T9" fmla="*/ 86 h 89"/>
                            <a:gd name="T10" fmla="*/ 72 w 168"/>
                            <a:gd name="T11" fmla="*/ 76 h 89"/>
                            <a:gd name="T12" fmla="*/ 70 w 168"/>
                            <a:gd name="T13" fmla="*/ 66 h 89"/>
                            <a:gd name="T14" fmla="*/ 58 w 168"/>
                            <a:gd name="T15" fmla="*/ 58 h 89"/>
                            <a:gd name="T16" fmla="*/ 54 w 168"/>
                            <a:gd name="T17" fmla="*/ 44 h 89"/>
                            <a:gd name="T18" fmla="*/ 42 w 168"/>
                            <a:gd name="T19" fmla="*/ 36 h 89"/>
                            <a:gd name="T20" fmla="*/ 14 w 168"/>
                            <a:gd name="T21" fmla="*/ 14 h 89"/>
                            <a:gd name="T22" fmla="*/ 6 w 168"/>
                            <a:gd name="T23" fmla="*/ 2 h 89"/>
                            <a:gd name="T24" fmla="*/ 0 w 168"/>
                            <a:gd name="T2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89">
                              <a:moveTo>
                                <a:pt x="168" y="30"/>
                              </a:moveTo>
                              <a:cubicBezTo>
                                <a:pt x="165" y="49"/>
                                <a:pt x="159" y="55"/>
                                <a:pt x="140" y="58"/>
                              </a:cubicBezTo>
                              <a:cubicBezTo>
                                <a:pt x="143" y="68"/>
                                <a:pt x="136" y="67"/>
                                <a:pt x="128" y="70"/>
                              </a:cubicBezTo>
                              <a:cubicBezTo>
                                <a:pt x="113" y="67"/>
                                <a:pt x="115" y="61"/>
                                <a:pt x="104" y="72"/>
                              </a:cubicBezTo>
                              <a:cubicBezTo>
                                <a:pt x="98" y="88"/>
                                <a:pt x="100" y="89"/>
                                <a:pt x="82" y="86"/>
                              </a:cubicBezTo>
                              <a:cubicBezTo>
                                <a:pt x="79" y="82"/>
                                <a:pt x="74" y="80"/>
                                <a:pt x="72" y="76"/>
                              </a:cubicBezTo>
                              <a:cubicBezTo>
                                <a:pt x="70" y="73"/>
                                <a:pt x="72" y="69"/>
                                <a:pt x="70" y="66"/>
                              </a:cubicBezTo>
                              <a:cubicBezTo>
                                <a:pt x="67" y="62"/>
                                <a:pt x="58" y="58"/>
                                <a:pt x="58" y="58"/>
                              </a:cubicBezTo>
                              <a:cubicBezTo>
                                <a:pt x="56" y="53"/>
                                <a:pt x="57" y="48"/>
                                <a:pt x="54" y="44"/>
                              </a:cubicBezTo>
                              <a:cubicBezTo>
                                <a:pt x="51" y="40"/>
                                <a:pt x="42" y="36"/>
                                <a:pt x="42" y="36"/>
                              </a:cubicBezTo>
                              <a:cubicBezTo>
                                <a:pt x="35" y="26"/>
                                <a:pt x="22" y="24"/>
                                <a:pt x="14" y="14"/>
                              </a:cubicBezTo>
                              <a:cubicBezTo>
                                <a:pt x="11" y="10"/>
                                <a:pt x="9" y="6"/>
                                <a:pt x="6" y="2"/>
                              </a:cubicBezTo>
                              <a:cubicBezTo>
                                <a:pt x="5" y="0"/>
                                <a:pt x="0"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3" name="Freeform 63"/>
                        <p:cNvSpPr>
                          <a:spLocks/>
                        </p:cNvSpPr>
                        <p:nvPr/>
                      </p:nvSpPr>
                      <p:spPr bwMode="auto">
                        <a:xfrm>
                          <a:off x="1275" y="1846"/>
                          <a:ext cx="116" cy="129"/>
                        </a:xfrm>
                        <a:custGeom>
                          <a:avLst/>
                          <a:gdLst>
                            <a:gd name="T0" fmla="*/ 0 w 80"/>
                            <a:gd name="T1" fmla="*/ 5 h 77"/>
                            <a:gd name="T2" fmla="*/ 16 w 80"/>
                            <a:gd name="T3" fmla="*/ 15 h 77"/>
                            <a:gd name="T4" fmla="*/ 40 w 80"/>
                            <a:gd name="T5" fmla="*/ 41 h 77"/>
                            <a:gd name="T6" fmla="*/ 14 w 80"/>
                            <a:gd name="T7" fmla="*/ 47 h 77"/>
                            <a:gd name="T8" fmla="*/ 16 w 80"/>
                            <a:gd name="T9" fmla="*/ 77 h 77"/>
                            <a:gd name="T10" fmla="*/ 50 w 80"/>
                            <a:gd name="T11" fmla="*/ 75 h 77"/>
                            <a:gd name="T12" fmla="*/ 68 w 80"/>
                            <a:gd name="T13" fmla="*/ 69 h 77"/>
                            <a:gd name="T14" fmla="*/ 78 w 80"/>
                            <a:gd name="T15" fmla="*/ 49 h 77"/>
                            <a:gd name="T16" fmla="*/ 74 w 80"/>
                            <a:gd name="T17" fmla="*/ 41 h 77"/>
                            <a:gd name="T18" fmla="*/ 68 w 80"/>
                            <a:gd name="T19" fmla="*/ 39 h 77"/>
                            <a:gd name="T20" fmla="*/ 76 w 80"/>
                            <a:gd name="T21" fmla="*/ 9 h 77"/>
                            <a:gd name="T22" fmla="*/ 80 w 80"/>
                            <a:gd name="T23"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77">
                              <a:moveTo>
                                <a:pt x="0" y="5"/>
                              </a:moveTo>
                              <a:cubicBezTo>
                                <a:pt x="8" y="8"/>
                                <a:pt x="8" y="12"/>
                                <a:pt x="16" y="15"/>
                              </a:cubicBezTo>
                              <a:cubicBezTo>
                                <a:pt x="26" y="22"/>
                                <a:pt x="31" y="32"/>
                                <a:pt x="40" y="41"/>
                              </a:cubicBezTo>
                              <a:cubicBezTo>
                                <a:pt x="31" y="43"/>
                                <a:pt x="23" y="45"/>
                                <a:pt x="14" y="47"/>
                              </a:cubicBezTo>
                              <a:cubicBezTo>
                                <a:pt x="7" y="57"/>
                                <a:pt x="11" y="67"/>
                                <a:pt x="16" y="77"/>
                              </a:cubicBezTo>
                              <a:cubicBezTo>
                                <a:pt x="27" y="76"/>
                                <a:pt x="39" y="76"/>
                                <a:pt x="50" y="75"/>
                              </a:cubicBezTo>
                              <a:cubicBezTo>
                                <a:pt x="56" y="74"/>
                                <a:pt x="68" y="69"/>
                                <a:pt x="68" y="69"/>
                              </a:cubicBezTo>
                              <a:cubicBezTo>
                                <a:pt x="71" y="62"/>
                                <a:pt x="76" y="56"/>
                                <a:pt x="78" y="49"/>
                              </a:cubicBezTo>
                              <a:cubicBezTo>
                                <a:pt x="77" y="46"/>
                                <a:pt x="76" y="43"/>
                                <a:pt x="74" y="41"/>
                              </a:cubicBezTo>
                              <a:cubicBezTo>
                                <a:pt x="73" y="40"/>
                                <a:pt x="69" y="41"/>
                                <a:pt x="68" y="39"/>
                              </a:cubicBezTo>
                              <a:cubicBezTo>
                                <a:pt x="65" y="32"/>
                                <a:pt x="72" y="15"/>
                                <a:pt x="76" y="9"/>
                              </a:cubicBezTo>
                              <a:cubicBezTo>
                                <a:pt x="78" y="0"/>
                                <a:pt x="75" y="1"/>
                                <a:pt x="80" y="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4" name="Freeform 68"/>
                        <p:cNvSpPr>
                          <a:spLocks/>
                        </p:cNvSpPr>
                        <p:nvPr/>
                      </p:nvSpPr>
                      <p:spPr bwMode="auto">
                        <a:xfrm>
                          <a:off x="1279" y="1842"/>
                          <a:ext cx="57" cy="79"/>
                        </a:xfrm>
                        <a:custGeom>
                          <a:avLst/>
                          <a:gdLst>
                            <a:gd name="T0" fmla="*/ 0 w 39"/>
                            <a:gd name="T1" fmla="*/ 2 h 47"/>
                            <a:gd name="T2" fmla="*/ 10 w 39"/>
                            <a:gd name="T3" fmla="*/ 13 h 47"/>
                            <a:gd name="T4" fmla="*/ 24 w 39"/>
                            <a:gd name="T5" fmla="*/ 23 h 47"/>
                            <a:gd name="T6" fmla="*/ 37 w 39"/>
                            <a:gd name="T7" fmla="*/ 37 h 47"/>
                            <a:gd name="T8" fmla="*/ 28 w 39"/>
                            <a:gd name="T9" fmla="*/ 47 h 47"/>
                          </a:gdLst>
                          <a:ahLst/>
                          <a:cxnLst>
                            <a:cxn ang="0">
                              <a:pos x="T0" y="T1"/>
                            </a:cxn>
                            <a:cxn ang="0">
                              <a:pos x="T2" y="T3"/>
                            </a:cxn>
                            <a:cxn ang="0">
                              <a:pos x="T4" y="T5"/>
                            </a:cxn>
                            <a:cxn ang="0">
                              <a:pos x="T6" y="T7"/>
                            </a:cxn>
                            <a:cxn ang="0">
                              <a:pos x="T8" y="T9"/>
                            </a:cxn>
                          </a:cxnLst>
                          <a:rect l="0" t="0" r="r" b="b"/>
                          <a:pathLst>
                            <a:path w="39" h="47">
                              <a:moveTo>
                                <a:pt x="0" y="2"/>
                              </a:moveTo>
                              <a:cubicBezTo>
                                <a:pt x="17" y="6"/>
                                <a:pt x="3" y="0"/>
                                <a:pt x="10" y="13"/>
                              </a:cubicBezTo>
                              <a:cubicBezTo>
                                <a:pt x="13" y="18"/>
                                <a:pt x="24" y="23"/>
                                <a:pt x="24" y="23"/>
                              </a:cubicBezTo>
                              <a:cubicBezTo>
                                <a:pt x="26" y="31"/>
                                <a:pt x="30" y="33"/>
                                <a:pt x="37" y="37"/>
                              </a:cubicBezTo>
                              <a:cubicBezTo>
                                <a:pt x="39" y="42"/>
                                <a:pt x="33" y="47"/>
                                <a:pt x="28" y="47"/>
                              </a:cubicBezTo>
                            </a:path>
                          </a:pathLst>
                        </a:custGeom>
                        <a:solidFill>
                          <a:schemeClr val="tx1"/>
                        </a:solidFill>
                        <a:ln w="22225" cap="flat">
                          <a:solidFill>
                            <a:srgbClr val="FF00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5" name="Freeform 69"/>
                        <p:cNvSpPr>
                          <a:spLocks/>
                        </p:cNvSpPr>
                        <p:nvPr/>
                      </p:nvSpPr>
                      <p:spPr bwMode="auto">
                        <a:xfrm>
                          <a:off x="1232" y="1851"/>
                          <a:ext cx="73" cy="91"/>
                        </a:xfrm>
                        <a:custGeom>
                          <a:avLst/>
                          <a:gdLst>
                            <a:gd name="T0" fmla="*/ 27 w 50"/>
                            <a:gd name="T1" fmla="*/ 3 h 54"/>
                            <a:gd name="T2" fmla="*/ 15 w 50"/>
                            <a:gd name="T3" fmla="*/ 30 h 54"/>
                            <a:gd name="T4" fmla="*/ 9 w 50"/>
                            <a:gd name="T5" fmla="*/ 35 h 54"/>
                            <a:gd name="T6" fmla="*/ 0 w 50"/>
                            <a:gd name="T7" fmla="*/ 38 h 54"/>
                            <a:gd name="T8" fmla="*/ 8 w 50"/>
                            <a:gd name="T9" fmla="*/ 26 h 54"/>
                            <a:gd name="T10" fmla="*/ 21 w 50"/>
                            <a:gd name="T11" fmla="*/ 15 h 54"/>
                            <a:gd name="T12" fmla="*/ 29 w 50"/>
                            <a:gd name="T13" fmla="*/ 17 h 54"/>
                            <a:gd name="T14" fmla="*/ 50 w 50"/>
                            <a:gd name="T15" fmla="*/ 48 h 54"/>
                            <a:gd name="T16" fmla="*/ 47 w 50"/>
                            <a:gd name="T17" fmla="*/ 42 h 54"/>
                            <a:gd name="T18" fmla="*/ 42 w 50"/>
                            <a:gd name="T19" fmla="*/ 41 h 54"/>
                            <a:gd name="T20" fmla="*/ 36 w 50"/>
                            <a:gd name="T21" fmla="*/ 27 h 54"/>
                            <a:gd name="T22" fmla="*/ 27 w 50"/>
                            <a:gd name="T23"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27" y="3"/>
                              </a:moveTo>
                              <a:cubicBezTo>
                                <a:pt x="25" y="17"/>
                                <a:pt x="25" y="22"/>
                                <a:pt x="15" y="30"/>
                              </a:cubicBezTo>
                              <a:cubicBezTo>
                                <a:pt x="14" y="36"/>
                                <a:pt x="14" y="42"/>
                                <a:pt x="9" y="35"/>
                              </a:cubicBezTo>
                              <a:cubicBezTo>
                                <a:pt x="4" y="39"/>
                                <a:pt x="5" y="44"/>
                                <a:pt x="0" y="38"/>
                              </a:cubicBezTo>
                              <a:cubicBezTo>
                                <a:pt x="2" y="33"/>
                                <a:pt x="5" y="31"/>
                                <a:pt x="8" y="26"/>
                              </a:cubicBezTo>
                              <a:cubicBezTo>
                                <a:pt x="10" y="17"/>
                                <a:pt x="12" y="17"/>
                                <a:pt x="21" y="15"/>
                              </a:cubicBezTo>
                              <a:cubicBezTo>
                                <a:pt x="24" y="0"/>
                                <a:pt x="25" y="9"/>
                                <a:pt x="29" y="17"/>
                              </a:cubicBezTo>
                              <a:cubicBezTo>
                                <a:pt x="30" y="48"/>
                                <a:pt x="25" y="54"/>
                                <a:pt x="50" y="48"/>
                              </a:cubicBezTo>
                              <a:cubicBezTo>
                                <a:pt x="49" y="46"/>
                                <a:pt x="49" y="43"/>
                                <a:pt x="47" y="42"/>
                              </a:cubicBezTo>
                              <a:cubicBezTo>
                                <a:pt x="46" y="41"/>
                                <a:pt x="43" y="42"/>
                                <a:pt x="42" y="41"/>
                              </a:cubicBezTo>
                              <a:cubicBezTo>
                                <a:pt x="41" y="40"/>
                                <a:pt x="37" y="29"/>
                                <a:pt x="36" y="27"/>
                              </a:cubicBezTo>
                              <a:cubicBezTo>
                                <a:pt x="35" y="19"/>
                                <a:pt x="33" y="9"/>
                                <a:pt x="27" y="3"/>
                              </a:cubicBezTo>
                              <a:close/>
                            </a:path>
                          </a:pathLst>
                        </a:custGeom>
                        <a:solidFill>
                          <a:schemeClr val="tx1"/>
                        </a:solidFill>
                        <a:ln w="22225" cap="flat">
                          <a:solidFill>
                            <a:srgbClr val="FF00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6" name="Freeform 70"/>
                        <p:cNvSpPr>
                          <a:spLocks/>
                        </p:cNvSpPr>
                        <p:nvPr/>
                      </p:nvSpPr>
                      <p:spPr bwMode="auto">
                        <a:xfrm>
                          <a:off x="1372" y="1859"/>
                          <a:ext cx="17" cy="67"/>
                        </a:xfrm>
                        <a:custGeom>
                          <a:avLst/>
                          <a:gdLst>
                            <a:gd name="T0" fmla="*/ 9 w 12"/>
                            <a:gd name="T1" fmla="*/ 40 h 40"/>
                            <a:gd name="T2" fmla="*/ 0 w 12"/>
                            <a:gd name="T3" fmla="*/ 30 h 40"/>
                            <a:gd name="T4" fmla="*/ 3 w 12"/>
                            <a:gd name="T5" fmla="*/ 10 h 40"/>
                            <a:gd name="T6" fmla="*/ 12 w 12"/>
                            <a:gd name="T7" fmla="*/ 0 h 40"/>
                          </a:gdLst>
                          <a:ahLst/>
                          <a:cxnLst>
                            <a:cxn ang="0">
                              <a:pos x="T0" y="T1"/>
                            </a:cxn>
                            <a:cxn ang="0">
                              <a:pos x="T2" y="T3"/>
                            </a:cxn>
                            <a:cxn ang="0">
                              <a:pos x="T4" y="T5"/>
                            </a:cxn>
                            <a:cxn ang="0">
                              <a:pos x="T6" y="T7"/>
                            </a:cxn>
                          </a:cxnLst>
                          <a:rect l="0" t="0" r="r" b="b"/>
                          <a:pathLst>
                            <a:path w="12" h="40">
                              <a:moveTo>
                                <a:pt x="9" y="40"/>
                              </a:moveTo>
                              <a:cubicBezTo>
                                <a:pt x="6" y="36"/>
                                <a:pt x="2" y="35"/>
                                <a:pt x="0" y="30"/>
                              </a:cubicBezTo>
                              <a:cubicBezTo>
                                <a:pt x="1" y="23"/>
                                <a:pt x="0" y="16"/>
                                <a:pt x="3" y="10"/>
                              </a:cubicBezTo>
                              <a:cubicBezTo>
                                <a:pt x="5" y="5"/>
                                <a:pt x="10" y="5"/>
                                <a:pt x="12" y="0"/>
                              </a:cubicBezTo>
                            </a:path>
                          </a:pathLst>
                        </a:custGeom>
                        <a:solidFill>
                          <a:schemeClr val="tx1"/>
                        </a:solidFill>
                        <a:ln w="22225" cap="flat">
                          <a:solidFill>
                            <a:srgbClr val="00FF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7" name="Freeform 71"/>
                        <p:cNvSpPr>
                          <a:spLocks/>
                        </p:cNvSpPr>
                        <p:nvPr/>
                      </p:nvSpPr>
                      <p:spPr bwMode="auto">
                        <a:xfrm>
                          <a:off x="1580" y="1861"/>
                          <a:ext cx="38" cy="70"/>
                        </a:xfrm>
                        <a:custGeom>
                          <a:avLst/>
                          <a:gdLst>
                            <a:gd name="T0" fmla="*/ 6 w 26"/>
                            <a:gd name="T1" fmla="*/ 42 h 42"/>
                            <a:gd name="T2" fmla="*/ 9 w 26"/>
                            <a:gd name="T3" fmla="*/ 8 h 42"/>
                            <a:gd name="T4" fmla="*/ 21 w 26"/>
                            <a:gd name="T5" fmla="*/ 0 h 42"/>
                          </a:gdLst>
                          <a:ahLst/>
                          <a:cxnLst>
                            <a:cxn ang="0">
                              <a:pos x="T0" y="T1"/>
                            </a:cxn>
                            <a:cxn ang="0">
                              <a:pos x="T2" y="T3"/>
                            </a:cxn>
                            <a:cxn ang="0">
                              <a:pos x="T4" y="T5"/>
                            </a:cxn>
                          </a:cxnLst>
                          <a:rect l="0" t="0" r="r" b="b"/>
                          <a:pathLst>
                            <a:path w="26" h="42">
                              <a:moveTo>
                                <a:pt x="6" y="42"/>
                              </a:moveTo>
                              <a:cubicBezTo>
                                <a:pt x="7" y="31"/>
                                <a:pt x="0" y="15"/>
                                <a:pt x="9" y="8"/>
                              </a:cubicBezTo>
                              <a:cubicBezTo>
                                <a:pt x="14" y="4"/>
                                <a:pt x="26" y="3"/>
                                <a:pt x="21" y="0"/>
                              </a:cubicBezTo>
                            </a:path>
                          </a:pathLst>
                        </a:custGeom>
                        <a:solidFill>
                          <a:schemeClr val="tx1"/>
                        </a:solidFill>
                        <a:ln w="22225" cap="flat">
                          <a:solidFill>
                            <a:srgbClr val="00FF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8" name="Freeform 72"/>
                        <p:cNvSpPr>
                          <a:spLocks/>
                        </p:cNvSpPr>
                        <p:nvPr/>
                      </p:nvSpPr>
                      <p:spPr bwMode="auto">
                        <a:xfrm>
                          <a:off x="1078" y="1859"/>
                          <a:ext cx="61" cy="76"/>
                        </a:xfrm>
                        <a:custGeom>
                          <a:avLst/>
                          <a:gdLst>
                            <a:gd name="T0" fmla="*/ 42 w 42"/>
                            <a:gd name="T1" fmla="*/ 45 h 45"/>
                            <a:gd name="T2" fmla="*/ 33 w 42"/>
                            <a:gd name="T3" fmla="*/ 33 h 45"/>
                            <a:gd name="T4" fmla="*/ 13 w 42"/>
                            <a:gd name="T5" fmla="*/ 9 h 45"/>
                            <a:gd name="T6" fmla="*/ 0 w 42"/>
                            <a:gd name="T7" fmla="*/ 0 h 45"/>
                          </a:gdLst>
                          <a:ahLst/>
                          <a:cxnLst>
                            <a:cxn ang="0">
                              <a:pos x="T0" y="T1"/>
                            </a:cxn>
                            <a:cxn ang="0">
                              <a:pos x="T2" y="T3"/>
                            </a:cxn>
                            <a:cxn ang="0">
                              <a:pos x="T4" y="T5"/>
                            </a:cxn>
                            <a:cxn ang="0">
                              <a:pos x="T6" y="T7"/>
                            </a:cxn>
                          </a:cxnLst>
                          <a:rect l="0" t="0" r="r" b="b"/>
                          <a:pathLst>
                            <a:path w="42" h="45">
                              <a:moveTo>
                                <a:pt x="42" y="45"/>
                              </a:moveTo>
                              <a:cubicBezTo>
                                <a:pt x="39" y="38"/>
                                <a:pt x="42" y="34"/>
                                <a:pt x="33" y="33"/>
                              </a:cubicBezTo>
                              <a:cubicBezTo>
                                <a:pt x="22" y="26"/>
                                <a:pt x="26" y="11"/>
                                <a:pt x="13" y="9"/>
                              </a:cubicBezTo>
                              <a:cubicBezTo>
                                <a:pt x="8" y="7"/>
                                <a:pt x="0" y="0"/>
                                <a:pt x="0" y="0"/>
                              </a:cubicBezTo>
                            </a:path>
                          </a:pathLst>
                        </a:custGeom>
                        <a:solidFill>
                          <a:schemeClr val="tx1"/>
                        </a:solidFill>
                        <a:ln w="22225" cap="flat">
                          <a:solidFill>
                            <a:srgbClr val="00FF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7" name="Freeform 73"/>
                      <p:cNvSpPr>
                        <a:spLocks/>
                      </p:cNvSpPr>
                      <p:nvPr/>
                    </p:nvSpPr>
                    <p:spPr bwMode="auto">
                      <a:xfrm>
                        <a:off x="1564" y="1231"/>
                        <a:ext cx="90" cy="54"/>
                      </a:xfrm>
                      <a:custGeom>
                        <a:avLst/>
                        <a:gdLst>
                          <a:gd name="T0" fmla="*/ 18 w 62"/>
                          <a:gd name="T1" fmla="*/ 32 h 32"/>
                          <a:gd name="T2" fmla="*/ 5 w 62"/>
                          <a:gd name="T3" fmla="*/ 22 h 32"/>
                          <a:gd name="T4" fmla="*/ 14 w 62"/>
                          <a:gd name="T5" fmla="*/ 10 h 32"/>
                          <a:gd name="T6" fmla="*/ 30 w 62"/>
                          <a:gd name="T7" fmla="*/ 4 h 32"/>
                          <a:gd name="T8" fmla="*/ 62 w 62"/>
                          <a:gd name="T9" fmla="*/ 1 h 32"/>
                        </a:gdLst>
                        <a:ahLst/>
                        <a:cxnLst>
                          <a:cxn ang="0">
                            <a:pos x="T0" y="T1"/>
                          </a:cxn>
                          <a:cxn ang="0">
                            <a:pos x="T2" y="T3"/>
                          </a:cxn>
                          <a:cxn ang="0">
                            <a:pos x="T4" y="T5"/>
                          </a:cxn>
                          <a:cxn ang="0">
                            <a:pos x="T6" y="T7"/>
                          </a:cxn>
                          <a:cxn ang="0">
                            <a:pos x="T8" y="T9"/>
                          </a:cxn>
                        </a:cxnLst>
                        <a:rect l="0" t="0" r="r" b="b"/>
                        <a:pathLst>
                          <a:path w="62" h="32">
                            <a:moveTo>
                              <a:pt x="18" y="32"/>
                            </a:moveTo>
                            <a:cubicBezTo>
                              <a:pt x="17" y="23"/>
                              <a:pt x="13" y="23"/>
                              <a:pt x="5" y="22"/>
                            </a:cubicBezTo>
                            <a:cubicBezTo>
                              <a:pt x="0" y="14"/>
                              <a:pt x="6" y="12"/>
                              <a:pt x="14" y="10"/>
                            </a:cubicBezTo>
                            <a:cubicBezTo>
                              <a:pt x="20" y="7"/>
                              <a:pt x="23" y="5"/>
                              <a:pt x="30" y="4"/>
                            </a:cubicBezTo>
                            <a:cubicBezTo>
                              <a:pt x="41" y="0"/>
                              <a:pt x="50" y="1"/>
                              <a:pt x="62" y="1"/>
                            </a:cubicBezTo>
                          </a:path>
                        </a:pathLst>
                      </a:custGeom>
                      <a:noFill/>
                      <a:ln w="22225" cap="flat">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grpSp>
          </p:grpSp>
          <p:sp>
            <p:nvSpPr>
              <p:cNvPr id="17" name="Line 67"/>
              <p:cNvSpPr>
                <a:spLocks noChangeShapeType="1"/>
              </p:cNvSpPr>
              <p:nvPr/>
            </p:nvSpPr>
            <p:spPr bwMode="auto">
              <a:xfrm>
                <a:off x="591" y="1934"/>
                <a:ext cx="1522" cy="0"/>
              </a:xfrm>
              <a:prstGeom prst="line">
                <a:avLst/>
              </a:prstGeom>
              <a:noFill/>
              <a:ln w="9525">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6" name="Text Box 84"/>
            <p:cNvSpPr txBox="1">
              <a:spLocks noChangeArrowheads="1"/>
            </p:cNvSpPr>
            <p:nvPr/>
          </p:nvSpPr>
          <p:spPr bwMode="auto">
            <a:xfrm>
              <a:off x="432" y="2311"/>
              <a:ext cx="164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i="1">
                  <a:solidFill>
                    <a:schemeClr val="hlink"/>
                  </a:solidFill>
                </a:rPr>
                <a:t>Profondeur max. échappée SE</a:t>
              </a:r>
            </a:p>
          </p:txBody>
        </p:sp>
        <p:sp>
          <p:nvSpPr>
            <p:cNvPr id="7" name="Line 85"/>
            <p:cNvSpPr>
              <a:spLocks noChangeShapeType="1"/>
            </p:cNvSpPr>
            <p:nvPr/>
          </p:nvSpPr>
          <p:spPr bwMode="auto">
            <a:xfrm>
              <a:off x="672" y="2016"/>
              <a:ext cx="96" cy="288"/>
            </a:xfrm>
            <a:prstGeom prst="line">
              <a:avLst/>
            </a:prstGeom>
            <a:noFill/>
            <a:ln w="9525">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 name="Text Box 86"/>
            <p:cNvSpPr txBox="1">
              <a:spLocks noChangeArrowheads="1"/>
            </p:cNvSpPr>
            <p:nvPr/>
          </p:nvSpPr>
          <p:spPr bwMode="auto">
            <a:xfrm>
              <a:off x="720" y="1488"/>
              <a:ext cx="3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FF0000"/>
                  </a:solidFill>
                  <a:effectLst>
                    <a:outerShdw blurRad="38100" dist="38100" dir="2700000" algn="tl">
                      <a:srgbClr val="DDDDDD"/>
                    </a:outerShdw>
                  </a:effectLst>
                </a:rPr>
                <a:t>SE</a:t>
              </a:r>
              <a:r>
                <a:rPr lang="fr-FR" b="1" baseline="-25000">
                  <a:solidFill>
                    <a:srgbClr val="FF0000"/>
                  </a:solidFill>
                  <a:effectLst>
                    <a:outerShdw blurRad="38100" dist="38100" dir="2700000" algn="tl">
                      <a:srgbClr val="DDDDDD"/>
                    </a:outerShdw>
                  </a:effectLst>
                </a:rPr>
                <a:t>I</a:t>
              </a:r>
            </a:p>
          </p:txBody>
        </p:sp>
        <p:sp>
          <p:nvSpPr>
            <p:cNvPr id="9" name="Line 87"/>
            <p:cNvSpPr>
              <a:spLocks noChangeShapeType="1"/>
            </p:cNvSpPr>
            <p:nvPr/>
          </p:nvSpPr>
          <p:spPr bwMode="auto">
            <a:xfrm>
              <a:off x="1008" y="1680"/>
              <a:ext cx="240" cy="192"/>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 name="Text Box 88"/>
            <p:cNvSpPr txBox="1">
              <a:spLocks noChangeArrowheads="1"/>
            </p:cNvSpPr>
            <p:nvPr/>
          </p:nvSpPr>
          <p:spPr bwMode="auto">
            <a:xfrm>
              <a:off x="1846" y="1536"/>
              <a:ext cx="36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CC00"/>
                  </a:solidFill>
                  <a:effectLst>
                    <a:outerShdw blurRad="38100" dist="38100" dir="2700000" algn="tl">
                      <a:srgbClr val="DDDDDD"/>
                    </a:outerShdw>
                  </a:effectLst>
                </a:rPr>
                <a:t>SE</a:t>
              </a:r>
              <a:r>
                <a:rPr lang="fr-FR" b="1" baseline="-25000">
                  <a:solidFill>
                    <a:srgbClr val="00CC00"/>
                  </a:solidFill>
                  <a:effectLst>
                    <a:outerShdw blurRad="38100" dist="38100" dir="2700000" algn="tl">
                      <a:srgbClr val="DDDDDD"/>
                    </a:outerShdw>
                  </a:effectLst>
                </a:rPr>
                <a:t>II</a:t>
              </a:r>
            </a:p>
          </p:txBody>
        </p:sp>
        <p:sp>
          <p:nvSpPr>
            <p:cNvPr id="11" name="Line 89"/>
            <p:cNvSpPr>
              <a:spLocks noChangeShapeType="1"/>
            </p:cNvSpPr>
            <p:nvPr/>
          </p:nvSpPr>
          <p:spPr bwMode="auto">
            <a:xfrm flipH="1">
              <a:off x="1654" y="1632"/>
              <a:ext cx="240" cy="192"/>
            </a:xfrm>
            <a:prstGeom prst="line">
              <a:avLst/>
            </a:prstGeom>
            <a:noFill/>
            <a:ln w="9525">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 name="Text Box 90"/>
            <p:cNvSpPr txBox="1">
              <a:spLocks noChangeArrowheads="1"/>
            </p:cNvSpPr>
            <p:nvPr/>
          </p:nvSpPr>
          <p:spPr bwMode="auto">
            <a:xfrm>
              <a:off x="1728" y="1296"/>
              <a:ext cx="3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FFFF"/>
                  </a:solidFill>
                  <a:effectLst>
                    <a:outerShdw blurRad="38100" dist="38100" dir="2700000" algn="tl">
                      <a:srgbClr val="DDDDDD"/>
                    </a:outerShdw>
                  </a:effectLst>
                </a:rPr>
                <a:t>SE</a:t>
              </a:r>
              <a:r>
                <a:rPr lang="fr-FR" b="1" baseline="-25000">
                  <a:solidFill>
                    <a:srgbClr val="00FFFF"/>
                  </a:solidFill>
                  <a:effectLst>
                    <a:outerShdw blurRad="38100" dist="38100" dir="2700000" algn="tl">
                      <a:srgbClr val="DDDDDD"/>
                    </a:outerShdw>
                  </a:effectLst>
                </a:rPr>
                <a:t>III</a:t>
              </a:r>
            </a:p>
          </p:txBody>
        </p:sp>
        <p:sp>
          <p:nvSpPr>
            <p:cNvPr id="13" name="Text Box 91"/>
            <p:cNvSpPr txBox="1">
              <a:spLocks noChangeArrowheads="1"/>
            </p:cNvSpPr>
            <p:nvPr/>
          </p:nvSpPr>
          <p:spPr bwMode="auto">
            <a:xfrm>
              <a:off x="1344" y="1344"/>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effectLst>
                    <a:outerShdw blurRad="38100" dist="38100" dir="2700000" algn="tl">
                      <a:srgbClr val="DDDDDD"/>
                    </a:outerShdw>
                  </a:effectLst>
                </a:rPr>
                <a:t>BSE</a:t>
              </a:r>
              <a:endParaRPr lang="fr-FR" b="1" baseline="-25000">
                <a:effectLst>
                  <a:outerShdw blurRad="38100" dist="38100" dir="2700000" algn="tl">
                    <a:srgbClr val="DDDDDD"/>
                  </a:outerShdw>
                </a:effectLst>
              </a:endParaRPr>
            </a:p>
          </p:txBody>
        </p:sp>
        <p:sp>
          <p:nvSpPr>
            <p:cNvPr id="14" name="Line 92"/>
            <p:cNvSpPr>
              <a:spLocks noChangeShapeType="1"/>
            </p:cNvSpPr>
            <p:nvPr/>
          </p:nvSpPr>
          <p:spPr bwMode="auto">
            <a:xfrm flipH="1" flipV="1">
              <a:off x="1584" y="1248"/>
              <a:ext cx="192" cy="144"/>
            </a:xfrm>
            <a:prstGeom prst="line">
              <a:avLst/>
            </a:prstGeom>
            <a:noFill/>
            <a:ln w="9525">
              <a:solidFill>
                <a:srgbClr val="00FF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 name="Text Box 42"/>
            <p:cNvSpPr txBox="1">
              <a:spLocks noChangeArrowheads="1"/>
            </p:cNvSpPr>
            <p:nvPr/>
          </p:nvSpPr>
          <p:spPr bwMode="auto">
            <a:xfrm>
              <a:off x="960" y="1248"/>
              <a:ext cx="2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30000"/>
                <a:t>-</a:t>
              </a:r>
              <a:r>
                <a:rPr lang="fr-FR" baseline="-25000"/>
                <a:t>p</a:t>
              </a:r>
            </a:p>
          </p:txBody>
        </p:sp>
      </p:grpSp>
      <p:grpSp>
        <p:nvGrpSpPr>
          <p:cNvPr id="41" name="Group 141"/>
          <p:cNvGrpSpPr>
            <a:grpSpLocks/>
          </p:cNvGrpSpPr>
          <p:nvPr/>
        </p:nvGrpSpPr>
        <p:grpSpPr bwMode="auto">
          <a:xfrm>
            <a:off x="3962400" y="1219200"/>
            <a:ext cx="5029200" cy="2835275"/>
            <a:chOff x="2496" y="806"/>
            <a:chExt cx="3168" cy="1786"/>
          </a:xfrm>
        </p:grpSpPr>
        <p:grpSp>
          <p:nvGrpSpPr>
            <p:cNvPr id="42" name="Group 138"/>
            <p:cNvGrpSpPr>
              <a:grpSpLocks/>
            </p:cNvGrpSpPr>
            <p:nvPr/>
          </p:nvGrpSpPr>
          <p:grpSpPr bwMode="auto">
            <a:xfrm>
              <a:off x="2496" y="816"/>
              <a:ext cx="3168" cy="1776"/>
              <a:chOff x="2544" y="816"/>
              <a:chExt cx="3168" cy="1776"/>
            </a:xfrm>
          </p:grpSpPr>
          <p:grpSp>
            <p:nvGrpSpPr>
              <p:cNvPr id="45" name="Group 123"/>
              <p:cNvGrpSpPr>
                <a:grpSpLocks/>
              </p:cNvGrpSpPr>
              <p:nvPr/>
            </p:nvGrpSpPr>
            <p:grpSpPr bwMode="auto">
              <a:xfrm>
                <a:off x="2544" y="816"/>
                <a:ext cx="3120" cy="1728"/>
                <a:chOff x="2400" y="816"/>
                <a:chExt cx="3120" cy="1728"/>
              </a:xfrm>
            </p:grpSpPr>
            <p:grpSp>
              <p:nvGrpSpPr>
                <p:cNvPr id="59" name="Group 118"/>
                <p:cNvGrpSpPr>
                  <a:grpSpLocks/>
                </p:cNvGrpSpPr>
                <p:nvPr/>
              </p:nvGrpSpPr>
              <p:grpSpPr bwMode="auto">
                <a:xfrm>
                  <a:off x="2400" y="816"/>
                  <a:ext cx="3120" cy="1728"/>
                  <a:chOff x="2400" y="816"/>
                  <a:chExt cx="3120" cy="1728"/>
                </a:xfrm>
              </p:grpSpPr>
              <p:pic>
                <p:nvPicPr>
                  <p:cNvPr id="63" name="Picture 104"/>
                  <p:cNvPicPr>
                    <a:picLocks noChangeAspect="1" noChangeArrowheads="1"/>
                  </p:cNvPicPr>
                  <p:nvPr/>
                </p:nvPicPr>
                <p:blipFill>
                  <a:blip r:embed="rId2">
                    <a:extLst>
                      <a:ext uri="{28A0092B-C50C-407E-A947-70E740481C1C}">
                        <a14:useLocalDpi xmlns:a14="http://schemas.microsoft.com/office/drawing/2010/main" val="0"/>
                      </a:ext>
                    </a:extLst>
                  </a:blip>
                  <a:srcRect r="1515"/>
                  <a:stretch>
                    <a:fillRect/>
                  </a:stretch>
                </p:blipFill>
                <p:spPr bwMode="auto">
                  <a:xfrm>
                    <a:off x="2400" y="816"/>
                    <a:ext cx="3120" cy="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4" name="Rectangle 107"/>
                  <p:cNvSpPr>
                    <a:spLocks noChangeArrowheads="1"/>
                  </p:cNvSpPr>
                  <p:nvPr/>
                </p:nvSpPr>
                <p:spPr bwMode="auto">
                  <a:xfrm>
                    <a:off x="3236" y="1148"/>
                    <a:ext cx="28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5" name="Rectangle 110"/>
                  <p:cNvSpPr>
                    <a:spLocks noChangeArrowheads="1"/>
                  </p:cNvSpPr>
                  <p:nvPr/>
                </p:nvSpPr>
                <p:spPr bwMode="auto">
                  <a:xfrm>
                    <a:off x="4824" y="1046"/>
                    <a:ext cx="28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6" name="Rectangle 111"/>
                  <p:cNvSpPr>
                    <a:spLocks noChangeArrowheads="1"/>
                  </p:cNvSpPr>
                  <p:nvPr/>
                </p:nvSpPr>
                <p:spPr bwMode="auto">
                  <a:xfrm>
                    <a:off x="4608" y="2304"/>
                    <a:ext cx="28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7" name="Rectangle 112"/>
                  <p:cNvSpPr>
                    <a:spLocks noChangeArrowheads="1"/>
                  </p:cNvSpPr>
                  <p:nvPr/>
                </p:nvSpPr>
                <p:spPr bwMode="auto">
                  <a:xfrm>
                    <a:off x="3024" y="2352"/>
                    <a:ext cx="28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8" name="Rectangle 114"/>
                  <p:cNvSpPr>
                    <a:spLocks noChangeArrowheads="1"/>
                  </p:cNvSpPr>
                  <p:nvPr/>
                </p:nvSpPr>
                <p:spPr bwMode="auto">
                  <a:xfrm rot="290575">
                    <a:off x="2448" y="2208"/>
                    <a:ext cx="1152"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9" name="Rectangle 117"/>
                  <p:cNvSpPr>
                    <a:spLocks noChangeArrowheads="1"/>
                  </p:cNvSpPr>
                  <p:nvPr/>
                </p:nvSpPr>
                <p:spPr bwMode="auto">
                  <a:xfrm>
                    <a:off x="3504" y="1728"/>
                    <a:ext cx="192"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60" name="Text Box 119"/>
                <p:cNvSpPr txBox="1">
                  <a:spLocks noChangeArrowheads="1"/>
                </p:cNvSpPr>
                <p:nvPr/>
              </p:nvSpPr>
              <p:spPr bwMode="auto">
                <a:xfrm>
                  <a:off x="3168" y="1080"/>
                  <a:ext cx="31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b="1">
                      <a:solidFill>
                        <a:srgbClr val="FF0000"/>
                      </a:solidFill>
                      <a:effectLst>
                        <a:outerShdw blurRad="38100" dist="38100" dir="2700000" algn="tl">
                          <a:srgbClr val="DDDDDD"/>
                        </a:outerShdw>
                      </a:effectLst>
                    </a:rPr>
                    <a:t>SE</a:t>
                  </a:r>
                  <a:r>
                    <a:rPr lang="fr-FR" sz="1600" b="1" baseline="-25000">
                      <a:solidFill>
                        <a:srgbClr val="FF0000"/>
                      </a:solidFill>
                      <a:effectLst>
                        <a:outerShdw blurRad="38100" dist="38100" dir="2700000" algn="tl">
                          <a:srgbClr val="DDDDDD"/>
                        </a:outerShdw>
                      </a:effectLst>
                    </a:rPr>
                    <a:t>I</a:t>
                  </a:r>
                </a:p>
              </p:txBody>
            </p:sp>
            <p:sp>
              <p:nvSpPr>
                <p:cNvPr id="61" name="Text Box 120"/>
                <p:cNvSpPr txBox="1">
                  <a:spLocks noChangeArrowheads="1"/>
                </p:cNvSpPr>
                <p:nvPr/>
              </p:nvSpPr>
              <p:spPr bwMode="auto">
                <a:xfrm>
                  <a:off x="3456" y="1647"/>
                  <a:ext cx="3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b="1">
                      <a:solidFill>
                        <a:srgbClr val="00CC00"/>
                      </a:solidFill>
                      <a:effectLst>
                        <a:outerShdw blurRad="38100" dist="38100" dir="2700000" algn="tl">
                          <a:srgbClr val="DDDDDD"/>
                        </a:outerShdw>
                      </a:effectLst>
                    </a:rPr>
                    <a:t>SE</a:t>
                  </a:r>
                  <a:r>
                    <a:rPr lang="fr-FR" sz="1600" b="1" baseline="-25000">
                      <a:solidFill>
                        <a:srgbClr val="00CC00"/>
                      </a:solidFill>
                      <a:effectLst>
                        <a:outerShdw blurRad="38100" dist="38100" dir="2700000" algn="tl">
                          <a:srgbClr val="DDDDDD"/>
                        </a:outerShdw>
                      </a:effectLst>
                    </a:rPr>
                    <a:t>II</a:t>
                  </a:r>
                </a:p>
              </p:txBody>
            </p:sp>
            <p:sp>
              <p:nvSpPr>
                <p:cNvPr id="62" name="Text Box 122"/>
                <p:cNvSpPr txBox="1">
                  <a:spLocks noChangeArrowheads="1"/>
                </p:cNvSpPr>
                <p:nvPr/>
              </p:nvSpPr>
              <p:spPr bwMode="auto">
                <a:xfrm>
                  <a:off x="4848" y="1215"/>
                  <a:ext cx="60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b="1">
                      <a:solidFill>
                        <a:srgbClr val="FF0000"/>
                      </a:solidFill>
                      <a:effectLst>
                        <a:outerShdw blurRad="38100" dist="38100" dir="2700000" algn="tl">
                          <a:srgbClr val="DDDDDD"/>
                        </a:outerShdw>
                      </a:effectLst>
                    </a:rPr>
                    <a:t>SE</a:t>
                  </a:r>
                  <a:r>
                    <a:rPr lang="fr-FR" sz="1600" b="1" baseline="-25000">
                      <a:solidFill>
                        <a:srgbClr val="FF0000"/>
                      </a:solidFill>
                      <a:effectLst>
                        <a:outerShdw blurRad="38100" dist="38100" dir="2700000" algn="tl">
                          <a:srgbClr val="DDDDDD"/>
                        </a:outerShdw>
                      </a:effectLst>
                    </a:rPr>
                    <a:t>I</a:t>
                  </a:r>
                  <a:r>
                    <a:rPr lang="fr-FR" sz="1600" b="1">
                      <a:effectLst>
                        <a:outerShdw blurRad="38100" dist="38100" dir="2700000" algn="tl">
                          <a:srgbClr val="DDDDDD"/>
                        </a:outerShdw>
                      </a:effectLst>
                    </a:rPr>
                    <a:t>+</a:t>
                  </a:r>
                  <a:r>
                    <a:rPr lang="fr-FR" sz="1600" b="1">
                      <a:solidFill>
                        <a:srgbClr val="00CC00"/>
                      </a:solidFill>
                      <a:effectLst>
                        <a:outerShdw blurRad="38100" dist="38100" dir="2700000" algn="tl">
                          <a:srgbClr val="DDDDDD"/>
                        </a:outerShdw>
                      </a:effectLst>
                    </a:rPr>
                    <a:t>SE</a:t>
                  </a:r>
                  <a:r>
                    <a:rPr lang="fr-FR" sz="1600" b="1" baseline="-25000">
                      <a:solidFill>
                        <a:srgbClr val="00CC00"/>
                      </a:solidFill>
                      <a:effectLst>
                        <a:outerShdw blurRad="38100" dist="38100" dir="2700000" algn="tl">
                          <a:srgbClr val="DDDDDD"/>
                        </a:outerShdw>
                      </a:effectLst>
                    </a:rPr>
                    <a:t>II</a:t>
                  </a:r>
                </a:p>
              </p:txBody>
            </p:sp>
          </p:grpSp>
          <p:sp>
            <p:nvSpPr>
              <p:cNvPr id="46" name="AutoShape 124"/>
              <p:cNvSpPr>
                <a:spLocks noChangeArrowheads="1"/>
              </p:cNvSpPr>
              <p:nvPr/>
            </p:nvSpPr>
            <p:spPr bwMode="auto">
              <a:xfrm>
                <a:off x="2544" y="816"/>
                <a:ext cx="1584" cy="1776"/>
              </a:xfrm>
              <a:prstGeom prst="roundRect">
                <a:avLst>
                  <a:gd name="adj" fmla="val 863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7" name="AutoShape 125"/>
              <p:cNvSpPr>
                <a:spLocks noChangeArrowheads="1"/>
              </p:cNvSpPr>
              <p:nvPr/>
            </p:nvSpPr>
            <p:spPr bwMode="auto">
              <a:xfrm>
                <a:off x="4224" y="816"/>
                <a:ext cx="1488" cy="1776"/>
              </a:xfrm>
              <a:prstGeom prst="roundRect">
                <a:avLst>
                  <a:gd name="adj" fmla="val 863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48" name="Group 137"/>
              <p:cNvGrpSpPr>
                <a:grpSpLocks/>
              </p:cNvGrpSpPr>
              <p:nvPr/>
            </p:nvGrpSpPr>
            <p:grpSpPr bwMode="auto">
              <a:xfrm>
                <a:off x="2599" y="1344"/>
                <a:ext cx="2863" cy="1124"/>
                <a:chOff x="2599" y="1344"/>
                <a:chExt cx="2863" cy="1124"/>
              </a:xfrm>
            </p:grpSpPr>
            <p:sp>
              <p:nvSpPr>
                <p:cNvPr id="49" name="Line 126"/>
                <p:cNvSpPr>
                  <a:spLocks noChangeShapeType="1"/>
                </p:cNvSpPr>
                <p:nvPr/>
              </p:nvSpPr>
              <p:spPr bwMode="auto">
                <a:xfrm>
                  <a:off x="2599" y="2202"/>
                  <a:ext cx="1097" cy="102"/>
                </a:xfrm>
                <a:prstGeom prst="line">
                  <a:avLst/>
                </a:prstGeom>
                <a:noFill/>
                <a:ln w="1587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0" name="Text Box 127"/>
                <p:cNvSpPr txBox="1">
                  <a:spLocks noChangeArrowheads="1"/>
                </p:cNvSpPr>
                <p:nvPr/>
              </p:nvSpPr>
              <p:spPr bwMode="auto">
                <a:xfrm>
                  <a:off x="2822" y="2256"/>
                  <a:ext cx="61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a:t>1 à 5 µm</a:t>
                  </a:r>
                </a:p>
              </p:txBody>
            </p:sp>
            <p:grpSp>
              <p:nvGrpSpPr>
                <p:cNvPr id="51" name="Group 130"/>
                <p:cNvGrpSpPr>
                  <a:grpSpLocks/>
                </p:cNvGrpSpPr>
                <p:nvPr/>
              </p:nvGrpSpPr>
              <p:grpSpPr bwMode="auto">
                <a:xfrm>
                  <a:off x="2832" y="1344"/>
                  <a:ext cx="1046" cy="108"/>
                  <a:chOff x="2832" y="1344"/>
                  <a:chExt cx="1046" cy="108"/>
                </a:xfrm>
              </p:grpSpPr>
              <p:sp>
                <p:nvSpPr>
                  <p:cNvPr id="57" name="Line 128"/>
                  <p:cNvSpPr>
                    <a:spLocks noChangeShapeType="1"/>
                  </p:cNvSpPr>
                  <p:nvPr/>
                </p:nvSpPr>
                <p:spPr bwMode="auto">
                  <a:xfrm>
                    <a:off x="2832" y="1344"/>
                    <a:ext cx="480"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8" name="Line 129"/>
                  <p:cNvSpPr>
                    <a:spLocks noChangeShapeType="1"/>
                  </p:cNvSpPr>
                  <p:nvPr/>
                </p:nvSpPr>
                <p:spPr bwMode="auto">
                  <a:xfrm>
                    <a:off x="3398" y="1404"/>
                    <a:ext cx="480" cy="48"/>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52" name="Group 134"/>
                <p:cNvGrpSpPr>
                  <a:grpSpLocks/>
                </p:cNvGrpSpPr>
                <p:nvPr/>
              </p:nvGrpSpPr>
              <p:grpSpPr bwMode="auto">
                <a:xfrm>
                  <a:off x="4398" y="1536"/>
                  <a:ext cx="1064" cy="108"/>
                  <a:chOff x="4398" y="1536"/>
                  <a:chExt cx="1064" cy="108"/>
                </a:xfrm>
              </p:grpSpPr>
              <p:sp>
                <p:nvSpPr>
                  <p:cNvPr id="55" name="Line 132"/>
                  <p:cNvSpPr>
                    <a:spLocks noChangeShapeType="1"/>
                  </p:cNvSpPr>
                  <p:nvPr/>
                </p:nvSpPr>
                <p:spPr bwMode="auto">
                  <a:xfrm>
                    <a:off x="4398" y="1536"/>
                    <a:ext cx="480"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6" name="Line 133"/>
                  <p:cNvSpPr>
                    <a:spLocks noChangeShapeType="1"/>
                  </p:cNvSpPr>
                  <p:nvPr/>
                </p:nvSpPr>
                <p:spPr bwMode="auto">
                  <a:xfrm>
                    <a:off x="4982" y="1596"/>
                    <a:ext cx="480" cy="48"/>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53" name="Text Box 135"/>
                <p:cNvSpPr txBox="1">
                  <a:spLocks noChangeArrowheads="1"/>
                </p:cNvSpPr>
                <p:nvPr/>
              </p:nvSpPr>
              <p:spPr bwMode="auto">
                <a:xfrm>
                  <a:off x="2688" y="1372"/>
                  <a:ext cx="60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a:t>qqes nm</a:t>
                  </a:r>
                </a:p>
              </p:txBody>
            </p:sp>
            <p:sp>
              <p:nvSpPr>
                <p:cNvPr id="54" name="Text Box 136"/>
                <p:cNvSpPr txBox="1">
                  <a:spLocks noChangeArrowheads="1"/>
                </p:cNvSpPr>
                <p:nvPr/>
              </p:nvSpPr>
              <p:spPr bwMode="auto">
                <a:xfrm>
                  <a:off x="4224" y="1536"/>
                  <a:ext cx="64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a:t> qqes nm</a:t>
                  </a:r>
                </a:p>
              </p:txBody>
            </p:sp>
          </p:grpSp>
        </p:grpSp>
        <p:sp>
          <p:nvSpPr>
            <p:cNvPr id="43" name="Text Box 139"/>
            <p:cNvSpPr txBox="1">
              <a:spLocks noChangeArrowheads="1"/>
            </p:cNvSpPr>
            <p:nvPr/>
          </p:nvSpPr>
          <p:spPr bwMode="auto">
            <a:xfrm>
              <a:off x="2544" y="806"/>
              <a:ext cx="138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dirty="0">
                  <a:solidFill>
                    <a:srgbClr val="0000FF"/>
                  </a:solidFill>
                </a:rPr>
                <a:t>Haute énergie (&gt;20 </a:t>
              </a:r>
              <a:r>
                <a:rPr lang="fr-FR" sz="1600" dirty="0" err="1">
                  <a:solidFill>
                    <a:srgbClr val="0000FF"/>
                  </a:solidFill>
                </a:rPr>
                <a:t>keV</a:t>
              </a:r>
              <a:r>
                <a:rPr lang="fr-FR" sz="1600" dirty="0">
                  <a:solidFill>
                    <a:srgbClr val="0000FF"/>
                  </a:solidFill>
                </a:rPr>
                <a:t>)</a:t>
              </a:r>
            </a:p>
          </p:txBody>
        </p:sp>
        <p:sp>
          <p:nvSpPr>
            <p:cNvPr id="44" name="Text Box 140"/>
            <p:cNvSpPr txBox="1">
              <a:spLocks noChangeArrowheads="1"/>
            </p:cNvSpPr>
            <p:nvPr/>
          </p:nvSpPr>
          <p:spPr bwMode="auto">
            <a:xfrm>
              <a:off x="4193" y="816"/>
              <a:ext cx="130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dirty="0">
                  <a:solidFill>
                    <a:srgbClr val="0000FF"/>
                  </a:solidFill>
                </a:rPr>
                <a:t>Basse énergie (&lt;5 </a:t>
              </a:r>
              <a:r>
                <a:rPr lang="fr-FR" sz="1600" dirty="0" err="1">
                  <a:solidFill>
                    <a:srgbClr val="0000FF"/>
                  </a:solidFill>
                </a:rPr>
                <a:t>keV</a:t>
              </a:r>
              <a:r>
                <a:rPr lang="fr-FR" sz="1600" dirty="0">
                  <a:solidFill>
                    <a:srgbClr val="0000FF"/>
                  </a:solidFill>
                </a:rPr>
                <a:t>)</a:t>
              </a:r>
            </a:p>
          </p:txBody>
        </p:sp>
      </p:grpSp>
      <p:sp>
        <p:nvSpPr>
          <p:cNvPr id="70" name="Text Box 143"/>
          <p:cNvSpPr txBox="1">
            <a:spLocks noChangeArrowheads="1"/>
          </p:cNvSpPr>
          <p:nvPr/>
        </p:nvSpPr>
        <p:spPr bwMode="auto">
          <a:xfrm>
            <a:off x="0" y="4038600"/>
            <a:ext cx="48006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u="sng" dirty="0">
                <a:solidFill>
                  <a:srgbClr val="0000FF"/>
                </a:solidFill>
              </a:rPr>
              <a:t>Haute énergie</a:t>
            </a:r>
          </a:p>
          <a:p>
            <a:pPr algn="ctr"/>
            <a:r>
              <a:rPr lang="fr-FR" dirty="0">
                <a:solidFill>
                  <a:srgbClr val="0000FF"/>
                </a:solidFill>
              </a:rPr>
              <a:t>Le Signal SE</a:t>
            </a:r>
            <a:r>
              <a:rPr lang="fr-FR" baseline="-25000" dirty="0">
                <a:solidFill>
                  <a:srgbClr val="0000FF"/>
                </a:solidFill>
              </a:rPr>
              <a:t>I</a:t>
            </a:r>
            <a:r>
              <a:rPr lang="fr-FR" dirty="0">
                <a:solidFill>
                  <a:srgbClr val="0000FF"/>
                </a:solidFill>
              </a:rPr>
              <a:t> provient </a:t>
            </a:r>
            <a:r>
              <a:rPr lang="fr-FR" dirty="0" smtClean="0">
                <a:solidFill>
                  <a:srgbClr val="0000FF"/>
                </a:solidFill>
              </a:rPr>
              <a:t>d’un </a:t>
            </a:r>
            <a:r>
              <a:rPr lang="fr-FR" dirty="0">
                <a:solidFill>
                  <a:srgbClr val="0000FF"/>
                </a:solidFill>
              </a:rPr>
              <a:t>volume de quelques nanomètres de diamètre alors que le signal SE</a:t>
            </a:r>
            <a:r>
              <a:rPr lang="fr-FR" baseline="-25000" dirty="0">
                <a:solidFill>
                  <a:srgbClr val="0000FF"/>
                </a:solidFill>
              </a:rPr>
              <a:t>II</a:t>
            </a:r>
            <a:r>
              <a:rPr lang="fr-FR" dirty="0">
                <a:solidFill>
                  <a:srgbClr val="0000FF"/>
                </a:solidFill>
              </a:rPr>
              <a:t> provient d</a:t>
            </a:r>
            <a:r>
              <a:rPr lang="ja-JP" altLang="fr-FR" dirty="0">
                <a:solidFill>
                  <a:srgbClr val="0000FF"/>
                </a:solidFill>
              </a:rPr>
              <a:t>’</a:t>
            </a:r>
            <a:r>
              <a:rPr lang="fr-FR" dirty="0">
                <a:solidFill>
                  <a:srgbClr val="0000FF"/>
                </a:solidFill>
              </a:rPr>
              <a:t>un volume de quelques microns de diamètre.</a:t>
            </a:r>
            <a:endParaRPr lang="fr-FR" baseline="-25000" dirty="0">
              <a:solidFill>
                <a:srgbClr val="0000FF"/>
              </a:solidFill>
            </a:endParaRPr>
          </a:p>
        </p:txBody>
      </p:sp>
      <p:sp>
        <p:nvSpPr>
          <p:cNvPr id="71" name="Text Box 144"/>
          <p:cNvSpPr txBox="1">
            <a:spLocks noChangeArrowheads="1"/>
          </p:cNvSpPr>
          <p:nvPr/>
        </p:nvSpPr>
        <p:spPr bwMode="auto">
          <a:xfrm>
            <a:off x="4648200" y="4038600"/>
            <a:ext cx="42672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u="sng" dirty="0">
                <a:solidFill>
                  <a:srgbClr val="0000FF"/>
                </a:solidFill>
              </a:rPr>
              <a:t>Basse énergie</a:t>
            </a:r>
          </a:p>
          <a:p>
            <a:pPr algn="ctr"/>
            <a:r>
              <a:rPr lang="fr-FR" dirty="0">
                <a:solidFill>
                  <a:srgbClr val="0000FF"/>
                </a:solidFill>
              </a:rPr>
              <a:t>Les deux signaux SE I et SEII proviennent </a:t>
            </a:r>
            <a:r>
              <a:rPr lang="fr-FR" dirty="0" smtClean="0">
                <a:solidFill>
                  <a:srgbClr val="0000FF"/>
                </a:solidFill>
              </a:rPr>
              <a:t>d’un </a:t>
            </a:r>
            <a:r>
              <a:rPr lang="fr-FR" dirty="0">
                <a:solidFill>
                  <a:srgbClr val="0000FF"/>
                </a:solidFill>
              </a:rPr>
              <a:t>volume similaire de quelques nanomètres de diamètre, du à la diminution du volume d</a:t>
            </a:r>
            <a:r>
              <a:rPr lang="ja-JP" altLang="fr-FR" dirty="0">
                <a:solidFill>
                  <a:srgbClr val="0000FF"/>
                </a:solidFill>
              </a:rPr>
              <a:t>’</a:t>
            </a:r>
            <a:r>
              <a:rPr lang="fr-FR" dirty="0">
                <a:solidFill>
                  <a:srgbClr val="0000FF"/>
                </a:solidFill>
              </a:rPr>
              <a:t>interaction.</a:t>
            </a:r>
          </a:p>
        </p:txBody>
      </p:sp>
      <p:sp>
        <p:nvSpPr>
          <p:cNvPr id="72" name="AutoShape 145"/>
          <p:cNvSpPr>
            <a:spLocks noChangeArrowheads="1"/>
          </p:cNvSpPr>
          <p:nvPr/>
        </p:nvSpPr>
        <p:spPr bwMode="auto">
          <a:xfrm>
            <a:off x="6324600" y="5486400"/>
            <a:ext cx="1219200" cy="228600"/>
          </a:xfrm>
          <a:prstGeom prst="downArrow">
            <a:avLst>
              <a:gd name="adj1" fmla="val 50000"/>
              <a:gd name="adj2" fmla="val 4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3" name="Text Box 146"/>
          <p:cNvSpPr txBox="1">
            <a:spLocks noChangeArrowheads="1"/>
          </p:cNvSpPr>
          <p:nvPr/>
        </p:nvSpPr>
        <p:spPr bwMode="auto">
          <a:xfrm>
            <a:off x="5943600" y="5791200"/>
            <a:ext cx="18572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0000FF"/>
                </a:solidFill>
              </a:rPr>
              <a:t>Résolution accrue</a:t>
            </a:r>
          </a:p>
        </p:txBody>
      </p:sp>
      <p:sp>
        <p:nvSpPr>
          <p:cNvPr id="74" name="Text Box 147"/>
          <p:cNvSpPr txBox="1">
            <a:spLocks noChangeArrowheads="1"/>
          </p:cNvSpPr>
          <p:nvPr/>
        </p:nvSpPr>
        <p:spPr bwMode="auto">
          <a:xfrm>
            <a:off x="838200" y="5715000"/>
            <a:ext cx="28735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0000FF"/>
                </a:solidFill>
              </a:rPr>
              <a:t>Résolution dégradée par SEII</a:t>
            </a:r>
          </a:p>
        </p:txBody>
      </p:sp>
      <p:sp>
        <p:nvSpPr>
          <p:cNvPr id="75" name="AutoShape 148"/>
          <p:cNvSpPr>
            <a:spLocks noChangeArrowheads="1"/>
          </p:cNvSpPr>
          <p:nvPr/>
        </p:nvSpPr>
        <p:spPr bwMode="auto">
          <a:xfrm>
            <a:off x="1828800" y="5486400"/>
            <a:ext cx="1219200" cy="228600"/>
          </a:xfrm>
          <a:prstGeom prst="downArrow">
            <a:avLst>
              <a:gd name="adj1" fmla="val 50000"/>
              <a:gd name="adj2" fmla="val 4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 name="Text Box 149"/>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25374701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3"/>
          <p:cNvSpPr txBox="1">
            <a:spLocks noChangeArrowheads="1"/>
          </p:cNvSpPr>
          <p:nvPr/>
        </p:nvSpPr>
        <p:spPr bwMode="auto">
          <a:xfrm>
            <a:off x="2122488" y="688975"/>
            <a:ext cx="48291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Modification de la résolution spatiale des BSE</a:t>
            </a:r>
            <a:endParaRPr lang="fr-FR" baseline="-25000"/>
          </a:p>
        </p:txBody>
      </p:sp>
      <p:sp>
        <p:nvSpPr>
          <p:cNvPr id="4" name="Text Box 85"/>
          <p:cNvSpPr txBox="1">
            <a:spLocks noChangeArrowheads="1"/>
          </p:cNvSpPr>
          <p:nvPr/>
        </p:nvSpPr>
        <p:spPr bwMode="auto">
          <a:xfrm>
            <a:off x="304800" y="1081088"/>
            <a:ext cx="868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La diminution du volume d</a:t>
            </a:r>
            <a:r>
              <a:rPr lang="ja-JP" altLang="fr-FR"/>
              <a:t>’</a:t>
            </a:r>
            <a:r>
              <a:rPr lang="fr-FR"/>
              <a:t>interaction affecte le signal BSE produit par l'échantillon. </a:t>
            </a:r>
          </a:p>
        </p:txBody>
      </p:sp>
      <p:sp>
        <p:nvSpPr>
          <p:cNvPr id="5" name="Text Box 88"/>
          <p:cNvSpPr txBox="1">
            <a:spLocks noChangeArrowheads="1"/>
          </p:cNvSpPr>
          <p:nvPr/>
        </p:nvSpPr>
        <p:spPr bwMode="auto">
          <a:xfrm>
            <a:off x="3352800" y="1527175"/>
            <a:ext cx="57150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q"/>
            </a:pPr>
            <a:r>
              <a:rPr lang="fr-FR" sz="1600" dirty="0"/>
              <a:t> A haute énergie (&gt;20 </a:t>
            </a:r>
            <a:r>
              <a:rPr lang="fr-FR" sz="1600" dirty="0" err="1"/>
              <a:t>keV</a:t>
            </a:r>
            <a:r>
              <a:rPr lang="fr-FR" sz="1600" dirty="0"/>
              <a:t>), le signal SE est de nature plus superficielle que le signal    BSE, du à la différence d</a:t>
            </a:r>
            <a:r>
              <a:rPr lang="ja-JP" altLang="fr-FR" sz="1600" dirty="0"/>
              <a:t>’</a:t>
            </a:r>
            <a:r>
              <a:rPr lang="fr-FR" sz="1600" dirty="0"/>
              <a:t>énergie des électrons SE et BSE: </a:t>
            </a:r>
          </a:p>
          <a:p>
            <a:pPr lvl="1">
              <a:buFont typeface="Wingdings" charset="0"/>
              <a:buChar char="§"/>
            </a:pPr>
            <a:r>
              <a:rPr lang="fr-FR" sz="1600" dirty="0"/>
              <a:t> Le signal SE provient typiquement de 10 à 20 nm</a:t>
            </a:r>
          </a:p>
          <a:p>
            <a:pPr lvl="1">
              <a:buFont typeface="Wingdings" charset="0"/>
              <a:buChar char="§"/>
            </a:pPr>
            <a:r>
              <a:rPr lang="fr-FR" sz="1600" dirty="0"/>
              <a:t> Le signal BSE provient de l</a:t>
            </a:r>
            <a:r>
              <a:rPr lang="ja-JP" altLang="fr-FR" sz="1600" dirty="0"/>
              <a:t>’</a:t>
            </a:r>
            <a:r>
              <a:rPr lang="fr-FR" sz="1600" dirty="0"/>
              <a:t>ordre de 2000 à 5000 nm</a:t>
            </a:r>
          </a:p>
          <a:p>
            <a:pPr lvl="1">
              <a:buFont typeface="Wingdings" charset="0"/>
              <a:buChar char="§"/>
            </a:pPr>
            <a:endParaRPr lang="fr-FR" sz="1600" dirty="0"/>
          </a:p>
          <a:p>
            <a:pPr>
              <a:buFont typeface="Wingdings" charset="0"/>
              <a:buChar char="q"/>
            </a:pPr>
            <a:r>
              <a:rPr lang="fr-FR" sz="1600" dirty="0"/>
              <a:t> A très basse énergie (&lt;1 </a:t>
            </a:r>
            <a:r>
              <a:rPr lang="fr-FR" sz="1600" dirty="0" err="1"/>
              <a:t>keV</a:t>
            </a:r>
            <a:r>
              <a:rPr lang="fr-FR" sz="1600" dirty="0"/>
              <a:t>) cette distinction usuelle n</a:t>
            </a:r>
            <a:r>
              <a:rPr lang="ja-JP" altLang="fr-FR" sz="1600" dirty="0"/>
              <a:t>’</a:t>
            </a:r>
            <a:r>
              <a:rPr lang="fr-FR" sz="1600" dirty="0"/>
              <a:t>est plus forcément vérifiée  :</a:t>
            </a:r>
          </a:p>
          <a:p>
            <a:pPr lvl="1">
              <a:buFont typeface="Wingdings" charset="0"/>
              <a:buChar char="§"/>
            </a:pPr>
            <a:r>
              <a:rPr lang="fr-FR" sz="1600" dirty="0"/>
              <a:t> le signal SE provient toujours de 5 à 20 nm, car l</a:t>
            </a:r>
            <a:r>
              <a:rPr lang="ja-JP" altLang="fr-FR" sz="1600" dirty="0"/>
              <a:t>’</a:t>
            </a:r>
            <a:r>
              <a:rPr lang="fr-FR" sz="1600" dirty="0"/>
              <a:t>énergie moyenne de ces électrons n</a:t>
            </a:r>
            <a:r>
              <a:rPr lang="ja-JP" altLang="fr-FR" sz="1600" dirty="0"/>
              <a:t>’</a:t>
            </a:r>
            <a:r>
              <a:rPr lang="fr-FR" sz="1600" dirty="0"/>
              <a:t>est pas modifiée avec l</a:t>
            </a:r>
            <a:r>
              <a:rPr lang="ja-JP" altLang="fr-FR" sz="1600" dirty="0"/>
              <a:t>’</a:t>
            </a:r>
            <a:r>
              <a:rPr lang="fr-FR" sz="1600" dirty="0"/>
              <a:t>énergie des électrons primaires</a:t>
            </a:r>
          </a:p>
          <a:p>
            <a:pPr lvl="1">
              <a:buFont typeface="Wingdings" charset="0"/>
              <a:buChar char="§"/>
            </a:pPr>
            <a:r>
              <a:rPr lang="fr-FR" sz="1600" dirty="0"/>
              <a:t> Le signal BSE provient lui d</a:t>
            </a:r>
            <a:r>
              <a:rPr lang="ja-JP" altLang="fr-FR" sz="1600" dirty="0"/>
              <a:t>’</a:t>
            </a:r>
            <a:r>
              <a:rPr lang="fr-FR" sz="1600" dirty="0"/>
              <a:t>une fraction de la distance de pénétration des électrons primaires, et est donc réduit avec la baisse d</a:t>
            </a:r>
            <a:r>
              <a:rPr lang="ja-JP" altLang="fr-FR" sz="1600" dirty="0"/>
              <a:t>’</a:t>
            </a:r>
            <a:r>
              <a:rPr lang="fr-FR" sz="1600" dirty="0"/>
              <a:t>énergie, soit potentiellement d</a:t>
            </a:r>
            <a:r>
              <a:rPr lang="ja-JP" altLang="fr-FR" sz="1600" dirty="0"/>
              <a:t>’</a:t>
            </a:r>
            <a:r>
              <a:rPr lang="fr-FR" sz="1600" dirty="0"/>
              <a:t>une profondeur </a:t>
            </a:r>
            <a:r>
              <a:rPr lang="fr-FR" sz="1600" dirty="0" smtClean="0"/>
              <a:t>inférieure </a:t>
            </a:r>
            <a:r>
              <a:rPr lang="fr-FR" sz="1600" dirty="0"/>
              <a:t>à celle des SE. Il peut comporter dans ce cas une information plus superficielle que celle du signal SE !</a:t>
            </a:r>
          </a:p>
          <a:p>
            <a:pPr lvl="1">
              <a:buFont typeface="Wingdings" charset="0"/>
              <a:buNone/>
            </a:pPr>
            <a:r>
              <a:rPr lang="fr-FR" sz="1600" dirty="0">
                <a:sym typeface="Wingdings" charset="0"/>
              </a:rPr>
              <a:t>       </a:t>
            </a:r>
            <a:r>
              <a:rPr lang="fr-FR" sz="1600" b="1" dirty="0">
                <a:solidFill>
                  <a:srgbClr val="0000FF"/>
                </a:solidFill>
                <a:sym typeface="Wingdings" charset="0"/>
              </a:rPr>
              <a:t> Résolution BSE et SE similaires</a:t>
            </a:r>
            <a:endParaRPr lang="fr-FR" sz="1600" b="1" dirty="0">
              <a:solidFill>
                <a:srgbClr val="0000FF"/>
              </a:solidFill>
            </a:endParaRPr>
          </a:p>
        </p:txBody>
      </p:sp>
      <p:grpSp>
        <p:nvGrpSpPr>
          <p:cNvPr id="6" name="Group 173"/>
          <p:cNvGrpSpPr>
            <a:grpSpLocks/>
          </p:cNvGrpSpPr>
          <p:nvPr/>
        </p:nvGrpSpPr>
        <p:grpSpPr bwMode="auto">
          <a:xfrm>
            <a:off x="381000" y="1447800"/>
            <a:ext cx="2895600" cy="2270125"/>
            <a:chOff x="240" y="912"/>
            <a:chExt cx="1824" cy="1430"/>
          </a:xfrm>
        </p:grpSpPr>
        <p:sp>
          <p:nvSpPr>
            <p:cNvPr id="7" name="Rectangle 93"/>
            <p:cNvSpPr>
              <a:spLocks noChangeArrowheads="1"/>
            </p:cNvSpPr>
            <p:nvPr/>
          </p:nvSpPr>
          <p:spPr bwMode="auto">
            <a:xfrm>
              <a:off x="240" y="1799"/>
              <a:ext cx="1776" cy="507"/>
            </a:xfrm>
            <a:prstGeom prst="rect">
              <a:avLst/>
            </a:prstGeom>
            <a:solidFill>
              <a:schemeClr val="bg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8" name="Group 94"/>
            <p:cNvGrpSpPr>
              <a:grpSpLocks/>
            </p:cNvGrpSpPr>
            <p:nvPr/>
          </p:nvGrpSpPr>
          <p:grpSpPr bwMode="auto">
            <a:xfrm>
              <a:off x="354" y="912"/>
              <a:ext cx="1548" cy="1268"/>
              <a:chOff x="331" y="720"/>
              <a:chExt cx="1882" cy="1615"/>
            </a:xfrm>
          </p:grpSpPr>
          <p:sp>
            <p:nvSpPr>
              <p:cNvPr id="23" name="AutoShape 95"/>
              <p:cNvSpPr>
                <a:spLocks noChangeArrowheads="1"/>
              </p:cNvSpPr>
              <p:nvPr/>
            </p:nvSpPr>
            <p:spPr bwMode="auto">
              <a:xfrm rot="10800000">
                <a:off x="1127" y="962"/>
                <a:ext cx="289" cy="890"/>
              </a:xfrm>
              <a:prstGeom prst="triangle">
                <a:avLst>
                  <a:gd name="adj" fmla="val 50000"/>
                </a:avLst>
              </a:prstGeom>
              <a:gradFill rotWithShape="0">
                <a:gsLst>
                  <a:gs pos="0">
                    <a:schemeClr val="tx1"/>
                  </a:gs>
                  <a:gs pos="50000">
                    <a:schemeClr val="tx1">
                      <a:gamma/>
                      <a:tint val="23922"/>
                      <a:invGamma/>
                    </a:schemeClr>
                  </a:gs>
                  <a:gs pos="100000">
                    <a:schemeClr val="tx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24" name="Group 96"/>
              <p:cNvGrpSpPr>
                <a:grpSpLocks/>
              </p:cNvGrpSpPr>
              <p:nvPr/>
            </p:nvGrpSpPr>
            <p:grpSpPr bwMode="auto">
              <a:xfrm>
                <a:off x="331" y="720"/>
                <a:ext cx="1882" cy="1615"/>
                <a:chOff x="331" y="720"/>
                <a:chExt cx="1882" cy="1615"/>
              </a:xfrm>
            </p:grpSpPr>
            <p:grpSp>
              <p:nvGrpSpPr>
                <p:cNvPr id="25" name="Group 97"/>
                <p:cNvGrpSpPr>
                  <a:grpSpLocks/>
                </p:cNvGrpSpPr>
                <p:nvPr/>
              </p:nvGrpSpPr>
              <p:grpSpPr bwMode="auto">
                <a:xfrm>
                  <a:off x="331" y="720"/>
                  <a:ext cx="1882" cy="808"/>
                  <a:chOff x="288" y="2352"/>
                  <a:chExt cx="528" cy="336"/>
                </a:xfrm>
              </p:grpSpPr>
              <p:sp>
                <p:nvSpPr>
                  <p:cNvPr id="42" name="AutoShape 98"/>
                  <p:cNvSpPr>
                    <a:spLocks noChangeArrowheads="1"/>
                  </p:cNvSpPr>
                  <p:nvPr/>
                </p:nvSpPr>
                <p:spPr bwMode="auto">
                  <a:xfrm>
                    <a:off x="288" y="2400"/>
                    <a:ext cx="528"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A3BDDD">
                          <a:gamma/>
                          <a:shade val="46275"/>
                          <a:invGamma/>
                        </a:srgbClr>
                      </a:gs>
                      <a:gs pos="50000">
                        <a:srgbClr val="A3BDDD"/>
                      </a:gs>
                      <a:gs pos="100000">
                        <a:srgbClr val="A3BDDD">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3" name="Line 99"/>
                  <p:cNvSpPr>
                    <a:spLocks noChangeShapeType="1"/>
                  </p:cNvSpPr>
                  <p:nvPr/>
                </p:nvSpPr>
                <p:spPr bwMode="auto">
                  <a:xfrm>
                    <a:off x="552" y="2352"/>
                    <a:ext cx="0" cy="336"/>
                  </a:xfrm>
                  <a:prstGeom prst="line">
                    <a:avLst/>
                  </a:prstGeom>
                  <a:noFill/>
                  <a:ln w="9525">
                    <a:solidFill>
                      <a:schemeClr val="tx1"/>
                    </a:solidFill>
                    <a:prstDash val="dash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26" name="Group 100"/>
                <p:cNvGrpSpPr>
                  <a:grpSpLocks/>
                </p:cNvGrpSpPr>
                <p:nvPr/>
              </p:nvGrpSpPr>
              <p:grpSpPr bwMode="auto">
                <a:xfrm>
                  <a:off x="968" y="1137"/>
                  <a:ext cx="699" cy="1198"/>
                  <a:chOff x="968" y="1137"/>
                  <a:chExt cx="699" cy="1198"/>
                </a:xfrm>
              </p:grpSpPr>
              <p:sp>
                <p:nvSpPr>
                  <p:cNvPr id="27" name="Freeform 101"/>
                  <p:cNvSpPr>
                    <a:spLocks/>
                  </p:cNvSpPr>
                  <p:nvPr/>
                </p:nvSpPr>
                <p:spPr bwMode="auto">
                  <a:xfrm>
                    <a:off x="1392" y="1285"/>
                    <a:ext cx="194" cy="560"/>
                  </a:xfrm>
                  <a:custGeom>
                    <a:avLst/>
                    <a:gdLst>
                      <a:gd name="T0" fmla="*/ 0 w 133"/>
                      <a:gd name="T1" fmla="*/ 333 h 333"/>
                      <a:gd name="T2" fmla="*/ 133 w 133"/>
                      <a:gd name="T3" fmla="*/ 0 h 333"/>
                    </a:gdLst>
                    <a:ahLst/>
                    <a:cxnLst>
                      <a:cxn ang="0">
                        <a:pos x="T0" y="T1"/>
                      </a:cxn>
                      <a:cxn ang="0">
                        <a:pos x="T2" y="T3"/>
                      </a:cxn>
                    </a:cxnLst>
                    <a:rect l="0" t="0" r="r" b="b"/>
                    <a:pathLst>
                      <a:path w="133" h="333">
                        <a:moveTo>
                          <a:pt x="0" y="333"/>
                        </a:moveTo>
                        <a:lnTo>
                          <a:pt x="133"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8" name="Freeform 102"/>
                  <p:cNvSpPr>
                    <a:spLocks/>
                  </p:cNvSpPr>
                  <p:nvPr/>
                </p:nvSpPr>
                <p:spPr bwMode="auto">
                  <a:xfrm>
                    <a:off x="1532" y="1137"/>
                    <a:ext cx="123" cy="158"/>
                  </a:xfrm>
                  <a:custGeom>
                    <a:avLst/>
                    <a:gdLst>
                      <a:gd name="T0" fmla="*/ 40 w 85"/>
                      <a:gd name="T1" fmla="*/ 94 h 94"/>
                      <a:gd name="T2" fmla="*/ 24 w 85"/>
                      <a:gd name="T3" fmla="*/ 79 h 94"/>
                      <a:gd name="T4" fmla="*/ 39 w 85"/>
                      <a:gd name="T5" fmla="*/ 61 h 94"/>
                      <a:gd name="T6" fmla="*/ 85 w 85"/>
                      <a:gd name="T7" fmla="*/ 54 h 94"/>
                      <a:gd name="T8" fmla="*/ 73 w 85"/>
                      <a:gd name="T9" fmla="*/ 39 h 94"/>
                      <a:gd name="T10" fmla="*/ 58 w 85"/>
                      <a:gd name="T11" fmla="*/ 25 h 94"/>
                      <a:gd name="T12" fmla="*/ 10 w 85"/>
                      <a:gd name="T13" fmla="*/ 9 h 94"/>
                      <a:gd name="T14" fmla="*/ 0 w 85"/>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4">
                        <a:moveTo>
                          <a:pt x="40" y="94"/>
                        </a:moveTo>
                        <a:cubicBezTo>
                          <a:pt x="39" y="80"/>
                          <a:pt x="37" y="82"/>
                          <a:pt x="24" y="79"/>
                        </a:cubicBezTo>
                        <a:cubicBezTo>
                          <a:pt x="17" y="65"/>
                          <a:pt x="29" y="63"/>
                          <a:pt x="39" y="61"/>
                        </a:cubicBezTo>
                        <a:cubicBezTo>
                          <a:pt x="49" y="53"/>
                          <a:pt x="75" y="54"/>
                          <a:pt x="85" y="54"/>
                        </a:cubicBezTo>
                        <a:cubicBezTo>
                          <a:pt x="84" y="48"/>
                          <a:pt x="79" y="40"/>
                          <a:pt x="73" y="39"/>
                        </a:cubicBezTo>
                        <a:cubicBezTo>
                          <a:pt x="64" y="35"/>
                          <a:pt x="63" y="35"/>
                          <a:pt x="58" y="25"/>
                        </a:cubicBezTo>
                        <a:cubicBezTo>
                          <a:pt x="55" y="5"/>
                          <a:pt x="26" y="11"/>
                          <a:pt x="10" y="9"/>
                        </a:cubicBezTo>
                        <a:cubicBezTo>
                          <a:pt x="7" y="4"/>
                          <a:pt x="6"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29" name="Group 103"/>
                  <p:cNvGrpSpPr>
                    <a:grpSpLocks/>
                  </p:cNvGrpSpPr>
                  <p:nvPr/>
                </p:nvGrpSpPr>
                <p:grpSpPr bwMode="auto">
                  <a:xfrm>
                    <a:off x="968" y="1807"/>
                    <a:ext cx="699" cy="528"/>
                    <a:chOff x="968" y="1807"/>
                    <a:chExt cx="699" cy="528"/>
                  </a:xfrm>
                </p:grpSpPr>
                <p:sp>
                  <p:nvSpPr>
                    <p:cNvPr id="31" name="Freeform 104"/>
                    <p:cNvSpPr>
                      <a:spLocks/>
                    </p:cNvSpPr>
                    <p:nvPr/>
                  </p:nvSpPr>
                  <p:spPr bwMode="auto">
                    <a:xfrm>
                      <a:off x="1263" y="1857"/>
                      <a:ext cx="253" cy="478"/>
                    </a:xfrm>
                    <a:custGeom>
                      <a:avLst/>
                      <a:gdLst>
                        <a:gd name="T0" fmla="*/ 4 w 132"/>
                        <a:gd name="T1" fmla="*/ 0 h 204"/>
                        <a:gd name="T2" fmla="*/ 26 w 132"/>
                        <a:gd name="T3" fmla="*/ 34 h 204"/>
                        <a:gd name="T4" fmla="*/ 52 w 132"/>
                        <a:gd name="T5" fmla="*/ 56 h 204"/>
                        <a:gd name="T6" fmla="*/ 30 w 132"/>
                        <a:gd name="T7" fmla="*/ 108 h 204"/>
                        <a:gd name="T8" fmla="*/ 52 w 132"/>
                        <a:gd name="T9" fmla="*/ 122 h 204"/>
                        <a:gd name="T10" fmla="*/ 94 w 132"/>
                        <a:gd name="T11" fmla="*/ 134 h 204"/>
                        <a:gd name="T12" fmla="*/ 96 w 132"/>
                        <a:gd name="T13" fmla="*/ 184 h 204"/>
                        <a:gd name="T14" fmla="*/ 108 w 132"/>
                        <a:gd name="T15" fmla="*/ 192 h 204"/>
                        <a:gd name="T16" fmla="*/ 132 w 132"/>
                        <a:gd name="T1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04">
                          <a:moveTo>
                            <a:pt x="4" y="0"/>
                          </a:moveTo>
                          <a:cubicBezTo>
                            <a:pt x="6" y="28"/>
                            <a:pt x="0" y="31"/>
                            <a:pt x="26" y="34"/>
                          </a:cubicBezTo>
                          <a:cubicBezTo>
                            <a:pt x="29" y="52"/>
                            <a:pt x="36" y="53"/>
                            <a:pt x="52" y="56"/>
                          </a:cubicBezTo>
                          <a:cubicBezTo>
                            <a:pt x="48" y="77"/>
                            <a:pt x="49" y="95"/>
                            <a:pt x="30" y="108"/>
                          </a:cubicBezTo>
                          <a:cubicBezTo>
                            <a:pt x="19" y="124"/>
                            <a:pt x="36" y="121"/>
                            <a:pt x="52" y="122"/>
                          </a:cubicBezTo>
                          <a:cubicBezTo>
                            <a:pt x="72" y="136"/>
                            <a:pt x="59" y="129"/>
                            <a:pt x="94" y="134"/>
                          </a:cubicBezTo>
                          <a:cubicBezTo>
                            <a:pt x="99" y="150"/>
                            <a:pt x="87" y="169"/>
                            <a:pt x="96" y="184"/>
                          </a:cubicBezTo>
                          <a:cubicBezTo>
                            <a:pt x="98" y="188"/>
                            <a:pt x="108" y="192"/>
                            <a:pt x="108" y="192"/>
                          </a:cubicBezTo>
                          <a:cubicBezTo>
                            <a:pt x="114" y="201"/>
                            <a:pt x="121" y="204"/>
                            <a:pt x="132" y="20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2" name="Freeform 105"/>
                    <p:cNvSpPr>
                      <a:spLocks/>
                    </p:cNvSpPr>
                    <p:nvPr/>
                  </p:nvSpPr>
                  <p:spPr bwMode="auto">
                    <a:xfrm>
                      <a:off x="968" y="1854"/>
                      <a:ext cx="304" cy="478"/>
                    </a:xfrm>
                    <a:custGeom>
                      <a:avLst/>
                      <a:gdLst>
                        <a:gd name="T0" fmla="*/ 209 w 209"/>
                        <a:gd name="T1" fmla="*/ 0 h 284"/>
                        <a:gd name="T2" fmla="*/ 191 w 209"/>
                        <a:gd name="T3" fmla="*/ 14 h 284"/>
                        <a:gd name="T4" fmla="*/ 169 w 209"/>
                        <a:gd name="T5" fmla="*/ 46 h 284"/>
                        <a:gd name="T6" fmla="*/ 155 w 209"/>
                        <a:gd name="T7" fmla="*/ 72 h 284"/>
                        <a:gd name="T8" fmla="*/ 137 w 209"/>
                        <a:gd name="T9" fmla="*/ 78 h 284"/>
                        <a:gd name="T10" fmla="*/ 125 w 209"/>
                        <a:gd name="T11" fmla="*/ 86 h 284"/>
                        <a:gd name="T12" fmla="*/ 121 w 209"/>
                        <a:gd name="T13" fmla="*/ 128 h 284"/>
                        <a:gd name="T14" fmla="*/ 125 w 209"/>
                        <a:gd name="T15" fmla="*/ 140 h 284"/>
                        <a:gd name="T16" fmla="*/ 81 w 209"/>
                        <a:gd name="T17" fmla="*/ 160 h 284"/>
                        <a:gd name="T18" fmla="*/ 61 w 209"/>
                        <a:gd name="T19" fmla="*/ 204 h 284"/>
                        <a:gd name="T20" fmla="*/ 57 w 209"/>
                        <a:gd name="T21" fmla="*/ 220 h 284"/>
                        <a:gd name="T22" fmla="*/ 49 w 209"/>
                        <a:gd name="T23" fmla="*/ 222 h 284"/>
                        <a:gd name="T24" fmla="*/ 17 w 209"/>
                        <a:gd name="T25" fmla="*/ 208 h 284"/>
                        <a:gd name="T26" fmla="*/ 87 w 209"/>
                        <a:gd name="T27" fmla="*/ 258 h 284"/>
                        <a:gd name="T28" fmla="*/ 107 w 209"/>
                        <a:gd name="T29" fmla="*/ 284 h 284"/>
                        <a:gd name="T30" fmla="*/ 131 w 209"/>
                        <a:gd name="T31" fmla="*/ 280 h 284"/>
                        <a:gd name="T32" fmla="*/ 139 w 209"/>
                        <a:gd name="T33" fmla="*/ 28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9" h="284">
                          <a:moveTo>
                            <a:pt x="209" y="0"/>
                          </a:moveTo>
                          <a:cubicBezTo>
                            <a:pt x="201" y="6"/>
                            <a:pt x="197" y="5"/>
                            <a:pt x="191" y="14"/>
                          </a:cubicBezTo>
                          <a:cubicBezTo>
                            <a:pt x="185" y="33"/>
                            <a:pt x="186" y="35"/>
                            <a:pt x="169" y="46"/>
                          </a:cubicBezTo>
                          <a:cubicBezTo>
                            <a:pt x="167" y="62"/>
                            <a:pt x="167" y="64"/>
                            <a:pt x="155" y="72"/>
                          </a:cubicBezTo>
                          <a:cubicBezTo>
                            <a:pt x="130" y="68"/>
                            <a:pt x="148" y="67"/>
                            <a:pt x="137" y="78"/>
                          </a:cubicBezTo>
                          <a:cubicBezTo>
                            <a:pt x="134" y="81"/>
                            <a:pt x="125" y="86"/>
                            <a:pt x="125" y="86"/>
                          </a:cubicBezTo>
                          <a:cubicBezTo>
                            <a:pt x="115" y="100"/>
                            <a:pt x="118" y="107"/>
                            <a:pt x="121" y="128"/>
                          </a:cubicBezTo>
                          <a:cubicBezTo>
                            <a:pt x="122" y="132"/>
                            <a:pt x="125" y="140"/>
                            <a:pt x="125" y="140"/>
                          </a:cubicBezTo>
                          <a:cubicBezTo>
                            <a:pt x="116" y="161"/>
                            <a:pt x="103" y="157"/>
                            <a:pt x="81" y="160"/>
                          </a:cubicBezTo>
                          <a:cubicBezTo>
                            <a:pt x="74" y="175"/>
                            <a:pt x="70" y="190"/>
                            <a:pt x="61" y="204"/>
                          </a:cubicBezTo>
                          <a:cubicBezTo>
                            <a:pt x="58" y="209"/>
                            <a:pt x="61" y="216"/>
                            <a:pt x="57" y="220"/>
                          </a:cubicBezTo>
                          <a:cubicBezTo>
                            <a:pt x="55" y="222"/>
                            <a:pt x="52" y="221"/>
                            <a:pt x="49" y="222"/>
                          </a:cubicBezTo>
                          <a:cubicBezTo>
                            <a:pt x="28" y="218"/>
                            <a:pt x="31" y="217"/>
                            <a:pt x="17" y="208"/>
                          </a:cubicBezTo>
                          <a:cubicBezTo>
                            <a:pt x="0" y="266"/>
                            <a:pt x="43" y="256"/>
                            <a:pt x="87" y="258"/>
                          </a:cubicBezTo>
                          <a:cubicBezTo>
                            <a:pt x="92" y="269"/>
                            <a:pt x="97" y="277"/>
                            <a:pt x="107" y="284"/>
                          </a:cubicBezTo>
                          <a:cubicBezTo>
                            <a:pt x="115" y="283"/>
                            <a:pt x="123" y="281"/>
                            <a:pt x="131" y="280"/>
                          </a:cubicBezTo>
                          <a:cubicBezTo>
                            <a:pt x="134" y="280"/>
                            <a:pt x="139" y="282"/>
                            <a:pt x="139" y="28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3" name="Freeform 106"/>
                    <p:cNvSpPr>
                      <a:spLocks/>
                    </p:cNvSpPr>
                    <p:nvPr/>
                  </p:nvSpPr>
                  <p:spPr bwMode="auto">
                    <a:xfrm>
                      <a:off x="1176" y="1878"/>
                      <a:ext cx="139" cy="366"/>
                    </a:xfrm>
                    <a:custGeom>
                      <a:avLst/>
                      <a:gdLst>
                        <a:gd name="T0" fmla="*/ 66 w 96"/>
                        <a:gd name="T1" fmla="*/ 0 h 218"/>
                        <a:gd name="T2" fmla="*/ 50 w 96"/>
                        <a:gd name="T3" fmla="*/ 22 h 218"/>
                        <a:gd name="T4" fmla="*/ 60 w 96"/>
                        <a:gd name="T5" fmla="*/ 72 h 218"/>
                        <a:gd name="T6" fmla="*/ 42 w 96"/>
                        <a:gd name="T7" fmla="*/ 96 h 218"/>
                        <a:gd name="T8" fmla="*/ 24 w 96"/>
                        <a:gd name="T9" fmla="*/ 104 h 218"/>
                        <a:gd name="T10" fmla="*/ 26 w 96"/>
                        <a:gd name="T11" fmla="*/ 138 h 218"/>
                        <a:gd name="T12" fmla="*/ 66 w 96"/>
                        <a:gd name="T13" fmla="*/ 152 h 218"/>
                        <a:gd name="T14" fmla="*/ 76 w 96"/>
                        <a:gd name="T15" fmla="*/ 142 h 218"/>
                        <a:gd name="T16" fmla="*/ 60 w 96"/>
                        <a:gd name="T17" fmla="*/ 144 h 218"/>
                        <a:gd name="T18" fmla="*/ 48 w 96"/>
                        <a:gd name="T19" fmla="*/ 148 h 218"/>
                        <a:gd name="T20" fmla="*/ 46 w 96"/>
                        <a:gd name="T21" fmla="*/ 156 h 218"/>
                        <a:gd name="T22" fmla="*/ 8 w 96"/>
                        <a:gd name="T23" fmla="*/ 172 h 218"/>
                        <a:gd name="T24" fmla="*/ 66 w 96"/>
                        <a:gd name="T25"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218">
                          <a:moveTo>
                            <a:pt x="66" y="0"/>
                          </a:moveTo>
                          <a:cubicBezTo>
                            <a:pt x="60" y="8"/>
                            <a:pt x="54" y="13"/>
                            <a:pt x="50" y="22"/>
                          </a:cubicBezTo>
                          <a:cubicBezTo>
                            <a:pt x="52" y="42"/>
                            <a:pt x="55" y="53"/>
                            <a:pt x="60" y="72"/>
                          </a:cubicBezTo>
                          <a:cubicBezTo>
                            <a:pt x="58" y="87"/>
                            <a:pt x="54" y="90"/>
                            <a:pt x="42" y="96"/>
                          </a:cubicBezTo>
                          <a:cubicBezTo>
                            <a:pt x="36" y="99"/>
                            <a:pt x="24" y="104"/>
                            <a:pt x="24" y="104"/>
                          </a:cubicBezTo>
                          <a:cubicBezTo>
                            <a:pt x="18" y="113"/>
                            <a:pt x="16" y="131"/>
                            <a:pt x="26" y="138"/>
                          </a:cubicBezTo>
                          <a:cubicBezTo>
                            <a:pt x="38" y="146"/>
                            <a:pt x="54" y="144"/>
                            <a:pt x="66" y="152"/>
                          </a:cubicBezTo>
                          <a:cubicBezTo>
                            <a:pt x="73" y="151"/>
                            <a:pt x="96" y="147"/>
                            <a:pt x="76" y="142"/>
                          </a:cubicBezTo>
                          <a:cubicBezTo>
                            <a:pt x="71" y="143"/>
                            <a:pt x="65" y="143"/>
                            <a:pt x="60" y="144"/>
                          </a:cubicBezTo>
                          <a:cubicBezTo>
                            <a:pt x="56" y="145"/>
                            <a:pt x="48" y="148"/>
                            <a:pt x="48" y="148"/>
                          </a:cubicBezTo>
                          <a:cubicBezTo>
                            <a:pt x="47" y="151"/>
                            <a:pt x="48" y="154"/>
                            <a:pt x="46" y="156"/>
                          </a:cubicBezTo>
                          <a:cubicBezTo>
                            <a:pt x="45" y="157"/>
                            <a:pt x="10" y="171"/>
                            <a:pt x="8" y="172"/>
                          </a:cubicBezTo>
                          <a:cubicBezTo>
                            <a:pt x="0" y="204"/>
                            <a:pt x="43" y="218"/>
                            <a:pt x="66" y="2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4" name="Freeform 107"/>
                    <p:cNvSpPr>
                      <a:spLocks/>
                    </p:cNvSpPr>
                    <p:nvPr/>
                  </p:nvSpPr>
                  <p:spPr bwMode="auto">
                    <a:xfrm>
                      <a:off x="1275" y="1814"/>
                      <a:ext cx="392" cy="242"/>
                    </a:xfrm>
                    <a:custGeom>
                      <a:avLst/>
                      <a:gdLst>
                        <a:gd name="T0" fmla="*/ 0 w 270"/>
                        <a:gd name="T1" fmla="*/ 26 h 144"/>
                        <a:gd name="T2" fmla="*/ 36 w 270"/>
                        <a:gd name="T3" fmla="*/ 70 h 144"/>
                        <a:gd name="T4" fmla="*/ 74 w 270"/>
                        <a:gd name="T5" fmla="*/ 76 h 144"/>
                        <a:gd name="T6" fmla="*/ 128 w 270"/>
                        <a:gd name="T7" fmla="*/ 114 h 144"/>
                        <a:gd name="T8" fmla="*/ 168 w 270"/>
                        <a:gd name="T9" fmla="*/ 134 h 144"/>
                        <a:gd name="T10" fmla="*/ 184 w 270"/>
                        <a:gd name="T11" fmla="*/ 122 h 144"/>
                        <a:gd name="T12" fmla="*/ 214 w 270"/>
                        <a:gd name="T13" fmla="*/ 80 h 144"/>
                        <a:gd name="T14" fmla="*/ 218 w 270"/>
                        <a:gd name="T15" fmla="*/ 34 h 144"/>
                        <a:gd name="T16" fmla="*/ 246 w 270"/>
                        <a:gd name="T17" fmla="*/ 20 h 144"/>
                        <a:gd name="T18" fmla="*/ 270 w 270"/>
                        <a:gd name="T1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144">
                          <a:moveTo>
                            <a:pt x="0" y="26"/>
                          </a:moveTo>
                          <a:cubicBezTo>
                            <a:pt x="3" y="48"/>
                            <a:pt x="15" y="63"/>
                            <a:pt x="36" y="70"/>
                          </a:cubicBezTo>
                          <a:cubicBezTo>
                            <a:pt x="45" y="84"/>
                            <a:pt x="58" y="77"/>
                            <a:pt x="74" y="76"/>
                          </a:cubicBezTo>
                          <a:cubicBezTo>
                            <a:pt x="109" y="53"/>
                            <a:pt x="122" y="89"/>
                            <a:pt x="128" y="114"/>
                          </a:cubicBezTo>
                          <a:cubicBezTo>
                            <a:pt x="131" y="144"/>
                            <a:pt x="134" y="136"/>
                            <a:pt x="168" y="134"/>
                          </a:cubicBezTo>
                          <a:cubicBezTo>
                            <a:pt x="175" y="129"/>
                            <a:pt x="179" y="129"/>
                            <a:pt x="184" y="122"/>
                          </a:cubicBezTo>
                          <a:cubicBezTo>
                            <a:pt x="186" y="77"/>
                            <a:pt x="177" y="83"/>
                            <a:pt x="214" y="80"/>
                          </a:cubicBezTo>
                          <a:cubicBezTo>
                            <a:pt x="216" y="65"/>
                            <a:pt x="214" y="49"/>
                            <a:pt x="218" y="34"/>
                          </a:cubicBezTo>
                          <a:cubicBezTo>
                            <a:pt x="221" y="24"/>
                            <a:pt x="246" y="20"/>
                            <a:pt x="246" y="20"/>
                          </a:cubicBezTo>
                          <a:cubicBezTo>
                            <a:pt x="251" y="16"/>
                            <a:pt x="270" y="5"/>
                            <a:pt x="27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5" name="Freeform 108"/>
                    <p:cNvSpPr>
                      <a:spLocks/>
                    </p:cNvSpPr>
                    <p:nvPr/>
                  </p:nvSpPr>
                  <p:spPr bwMode="auto">
                    <a:xfrm>
                      <a:off x="1030" y="1807"/>
                      <a:ext cx="245" cy="150"/>
                    </a:xfrm>
                    <a:custGeom>
                      <a:avLst/>
                      <a:gdLst>
                        <a:gd name="T0" fmla="*/ 168 w 168"/>
                        <a:gd name="T1" fmla="*/ 30 h 89"/>
                        <a:gd name="T2" fmla="*/ 140 w 168"/>
                        <a:gd name="T3" fmla="*/ 58 h 89"/>
                        <a:gd name="T4" fmla="*/ 128 w 168"/>
                        <a:gd name="T5" fmla="*/ 70 h 89"/>
                        <a:gd name="T6" fmla="*/ 104 w 168"/>
                        <a:gd name="T7" fmla="*/ 72 h 89"/>
                        <a:gd name="T8" fmla="*/ 82 w 168"/>
                        <a:gd name="T9" fmla="*/ 86 h 89"/>
                        <a:gd name="T10" fmla="*/ 72 w 168"/>
                        <a:gd name="T11" fmla="*/ 76 h 89"/>
                        <a:gd name="T12" fmla="*/ 70 w 168"/>
                        <a:gd name="T13" fmla="*/ 66 h 89"/>
                        <a:gd name="T14" fmla="*/ 58 w 168"/>
                        <a:gd name="T15" fmla="*/ 58 h 89"/>
                        <a:gd name="T16" fmla="*/ 54 w 168"/>
                        <a:gd name="T17" fmla="*/ 44 h 89"/>
                        <a:gd name="T18" fmla="*/ 42 w 168"/>
                        <a:gd name="T19" fmla="*/ 36 h 89"/>
                        <a:gd name="T20" fmla="*/ 14 w 168"/>
                        <a:gd name="T21" fmla="*/ 14 h 89"/>
                        <a:gd name="T22" fmla="*/ 6 w 168"/>
                        <a:gd name="T23" fmla="*/ 2 h 89"/>
                        <a:gd name="T24" fmla="*/ 0 w 168"/>
                        <a:gd name="T2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89">
                          <a:moveTo>
                            <a:pt x="168" y="30"/>
                          </a:moveTo>
                          <a:cubicBezTo>
                            <a:pt x="165" y="49"/>
                            <a:pt x="159" y="55"/>
                            <a:pt x="140" y="58"/>
                          </a:cubicBezTo>
                          <a:cubicBezTo>
                            <a:pt x="143" y="68"/>
                            <a:pt x="136" y="67"/>
                            <a:pt x="128" y="70"/>
                          </a:cubicBezTo>
                          <a:cubicBezTo>
                            <a:pt x="113" y="67"/>
                            <a:pt x="115" y="61"/>
                            <a:pt x="104" y="72"/>
                          </a:cubicBezTo>
                          <a:cubicBezTo>
                            <a:pt x="98" y="88"/>
                            <a:pt x="100" y="89"/>
                            <a:pt x="82" y="86"/>
                          </a:cubicBezTo>
                          <a:cubicBezTo>
                            <a:pt x="79" y="82"/>
                            <a:pt x="74" y="80"/>
                            <a:pt x="72" y="76"/>
                          </a:cubicBezTo>
                          <a:cubicBezTo>
                            <a:pt x="70" y="73"/>
                            <a:pt x="72" y="69"/>
                            <a:pt x="70" y="66"/>
                          </a:cubicBezTo>
                          <a:cubicBezTo>
                            <a:pt x="67" y="62"/>
                            <a:pt x="58" y="58"/>
                            <a:pt x="58" y="58"/>
                          </a:cubicBezTo>
                          <a:cubicBezTo>
                            <a:pt x="56" y="53"/>
                            <a:pt x="57" y="48"/>
                            <a:pt x="54" y="44"/>
                          </a:cubicBezTo>
                          <a:cubicBezTo>
                            <a:pt x="51" y="40"/>
                            <a:pt x="42" y="36"/>
                            <a:pt x="42" y="36"/>
                          </a:cubicBezTo>
                          <a:cubicBezTo>
                            <a:pt x="35" y="26"/>
                            <a:pt x="22" y="24"/>
                            <a:pt x="14" y="14"/>
                          </a:cubicBezTo>
                          <a:cubicBezTo>
                            <a:pt x="11" y="10"/>
                            <a:pt x="9" y="6"/>
                            <a:pt x="6" y="2"/>
                          </a:cubicBezTo>
                          <a:cubicBezTo>
                            <a:pt x="5" y="0"/>
                            <a:pt x="0"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6" name="Freeform 109"/>
                    <p:cNvSpPr>
                      <a:spLocks/>
                    </p:cNvSpPr>
                    <p:nvPr/>
                  </p:nvSpPr>
                  <p:spPr bwMode="auto">
                    <a:xfrm>
                      <a:off x="1275" y="1846"/>
                      <a:ext cx="116" cy="129"/>
                    </a:xfrm>
                    <a:custGeom>
                      <a:avLst/>
                      <a:gdLst>
                        <a:gd name="T0" fmla="*/ 0 w 80"/>
                        <a:gd name="T1" fmla="*/ 5 h 77"/>
                        <a:gd name="T2" fmla="*/ 16 w 80"/>
                        <a:gd name="T3" fmla="*/ 15 h 77"/>
                        <a:gd name="T4" fmla="*/ 40 w 80"/>
                        <a:gd name="T5" fmla="*/ 41 h 77"/>
                        <a:gd name="T6" fmla="*/ 14 w 80"/>
                        <a:gd name="T7" fmla="*/ 47 h 77"/>
                        <a:gd name="T8" fmla="*/ 16 w 80"/>
                        <a:gd name="T9" fmla="*/ 77 h 77"/>
                        <a:gd name="T10" fmla="*/ 50 w 80"/>
                        <a:gd name="T11" fmla="*/ 75 h 77"/>
                        <a:gd name="T12" fmla="*/ 68 w 80"/>
                        <a:gd name="T13" fmla="*/ 69 h 77"/>
                        <a:gd name="T14" fmla="*/ 78 w 80"/>
                        <a:gd name="T15" fmla="*/ 49 h 77"/>
                        <a:gd name="T16" fmla="*/ 74 w 80"/>
                        <a:gd name="T17" fmla="*/ 41 h 77"/>
                        <a:gd name="T18" fmla="*/ 68 w 80"/>
                        <a:gd name="T19" fmla="*/ 39 h 77"/>
                        <a:gd name="T20" fmla="*/ 76 w 80"/>
                        <a:gd name="T21" fmla="*/ 9 h 77"/>
                        <a:gd name="T22" fmla="*/ 80 w 80"/>
                        <a:gd name="T23"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77">
                          <a:moveTo>
                            <a:pt x="0" y="5"/>
                          </a:moveTo>
                          <a:cubicBezTo>
                            <a:pt x="8" y="8"/>
                            <a:pt x="8" y="12"/>
                            <a:pt x="16" y="15"/>
                          </a:cubicBezTo>
                          <a:cubicBezTo>
                            <a:pt x="26" y="22"/>
                            <a:pt x="31" y="32"/>
                            <a:pt x="40" y="41"/>
                          </a:cubicBezTo>
                          <a:cubicBezTo>
                            <a:pt x="31" y="43"/>
                            <a:pt x="23" y="45"/>
                            <a:pt x="14" y="47"/>
                          </a:cubicBezTo>
                          <a:cubicBezTo>
                            <a:pt x="7" y="57"/>
                            <a:pt x="11" y="67"/>
                            <a:pt x="16" y="77"/>
                          </a:cubicBezTo>
                          <a:cubicBezTo>
                            <a:pt x="27" y="76"/>
                            <a:pt x="39" y="76"/>
                            <a:pt x="50" y="75"/>
                          </a:cubicBezTo>
                          <a:cubicBezTo>
                            <a:pt x="56" y="74"/>
                            <a:pt x="68" y="69"/>
                            <a:pt x="68" y="69"/>
                          </a:cubicBezTo>
                          <a:cubicBezTo>
                            <a:pt x="71" y="62"/>
                            <a:pt x="76" y="56"/>
                            <a:pt x="78" y="49"/>
                          </a:cubicBezTo>
                          <a:cubicBezTo>
                            <a:pt x="77" y="46"/>
                            <a:pt x="76" y="43"/>
                            <a:pt x="74" y="41"/>
                          </a:cubicBezTo>
                          <a:cubicBezTo>
                            <a:pt x="73" y="40"/>
                            <a:pt x="69" y="41"/>
                            <a:pt x="68" y="39"/>
                          </a:cubicBezTo>
                          <a:cubicBezTo>
                            <a:pt x="65" y="32"/>
                            <a:pt x="72" y="15"/>
                            <a:pt x="76" y="9"/>
                          </a:cubicBezTo>
                          <a:cubicBezTo>
                            <a:pt x="78" y="0"/>
                            <a:pt x="75" y="1"/>
                            <a:pt x="80" y="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7" name="Freeform 110"/>
                    <p:cNvSpPr>
                      <a:spLocks/>
                    </p:cNvSpPr>
                    <p:nvPr/>
                  </p:nvSpPr>
                  <p:spPr bwMode="auto">
                    <a:xfrm>
                      <a:off x="1279" y="1842"/>
                      <a:ext cx="57" cy="79"/>
                    </a:xfrm>
                    <a:custGeom>
                      <a:avLst/>
                      <a:gdLst>
                        <a:gd name="T0" fmla="*/ 0 w 39"/>
                        <a:gd name="T1" fmla="*/ 2 h 47"/>
                        <a:gd name="T2" fmla="*/ 10 w 39"/>
                        <a:gd name="T3" fmla="*/ 13 h 47"/>
                        <a:gd name="T4" fmla="*/ 24 w 39"/>
                        <a:gd name="T5" fmla="*/ 23 h 47"/>
                        <a:gd name="T6" fmla="*/ 37 w 39"/>
                        <a:gd name="T7" fmla="*/ 37 h 47"/>
                        <a:gd name="T8" fmla="*/ 28 w 39"/>
                        <a:gd name="T9" fmla="*/ 47 h 47"/>
                      </a:gdLst>
                      <a:ahLst/>
                      <a:cxnLst>
                        <a:cxn ang="0">
                          <a:pos x="T0" y="T1"/>
                        </a:cxn>
                        <a:cxn ang="0">
                          <a:pos x="T2" y="T3"/>
                        </a:cxn>
                        <a:cxn ang="0">
                          <a:pos x="T4" y="T5"/>
                        </a:cxn>
                        <a:cxn ang="0">
                          <a:pos x="T6" y="T7"/>
                        </a:cxn>
                        <a:cxn ang="0">
                          <a:pos x="T8" y="T9"/>
                        </a:cxn>
                      </a:cxnLst>
                      <a:rect l="0" t="0" r="r" b="b"/>
                      <a:pathLst>
                        <a:path w="39" h="47">
                          <a:moveTo>
                            <a:pt x="0" y="2"/>
                          </a:moveTo>
                          <a:cubicBezTo>
                            <a:pt x="17" y="6"/>
                            <a:pt x="3" y="0"/>
                            <a:pt x="10" y="13"/>
                          </a:cubicBezTo>
                          <a:cubicBezTo>
                            <a:pt x="13" y="18"/>
                            <a:pt x="24" y="23"/>
                            <a:pt x="24" y="23"/>
                          </a:cubicBezTo>
                          <a:cubicBezTo>
                            <a:pt x="26" y="31"/>
                            <a:pt x="30" y="33"/>
                            <a:pt x="37" y="37"/>
                          </a:cubicBezTo>
                          <a:cubicBezTo>
                            <a:pt x="39" y="42"/>
                            <a:pt x="33" y="47"/>
                            <a:pt x="28" y="47"/>
                          </a:cubicBezTo>
                        </a:path>
                      </a:pathLst>
                    </a:custGeom>
                    <a:solidFill>
                      <a:schemeClr val="tx1"/>
                    </a:solidFill>
                    <a:ln w="22225" cap="flat">
                      <a:solidFill>
                        <a:srgbClr val="FF00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8" name="Freeform 111"/>
                    <p:cNvSpPr>
                      <a:spLocks/>
                    </p:cNvSpPr>
                    <p:nvPr/>
                  </p:nvSpPr>
                  <p:spPr bwMode="auto">
                    <a:xfrm>
                      <a:off x="1232" y="1851"/>
                      <a:ext cx="73" cy="91"/>
                    </a:xfrm>
                    <a:custGeom>
                      <a:avLst/>
                      <a:gdLst>
                        <a:gd name="T0" fmla="*/ 27 w 50"/>
                        <a:gd name="T1" fmla="*/ 3 h 54"/>
                        <a:gd name="T2" fmla="*/ 15 w 50"/>
                        <a:gd name="T3" fmla="*/ 30 h 54"/>
                        <a:gd name="T4" fmla="*/ 9 w 50"/>
                        <a:gd name="T5" fmla="*/ 35 h 54"/>
                        <a:gd name="T6" fmla="*/ 0 w 50"/>
                        <a:gd name="T7" fmla="*/ 38 h 54"/>
                        <a:gd name="T8" fmla="*/ 8 w 50"/>
                        <a:gd name="T9" fmla="*/ 26 h 54"/>
                        <a:gd name="T10" fmla="*/ 21 w 50"/>
                        <a:gd name="T11" fmla="*/ 15 h 54"/>
                        <a:gd name="T12" fmla="*/ 29 w 50"/>
                        <a:gd name="T13" fmla="*/ 17 h 54"/>
                        <a:gd name="T14" fmla="*/ 50 w 50"/>
                        <a:gd name="T15" fmla="*/ 48 h 54"/>
                        <a:gd name="T16" fmla="*/ 47 w 50"/>
                        <a:gd name="T17" fmla="*/ 42 h 54"/>
                        <a:gd name="T18" fmla="*/ 42 w 50"/>
                        <a:gd name="T19" fmla="*/ 41 h 54"/>
                        <a:gd name="T20" fmla="*/ 36 w 50"/>
                        <a:gd name="T21" fmla="*/ 27 h 54"/>
                        <a:gd name="T22" fmla="*/ 27 w 50"/>
                        <a:gd name="T23"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27" y="3"/>
                          </a:moveTo>
                          <a:cubicBezTo>
                            <a:pt x="25" y="17"/>
                            <a:pt x="25" y="22"/>
                            <a:pt x="15" y="30"/>
                          </a:cubicBezTo>
                          <a:cubicBezTo>
                            <a:pt x="14" y="36"/>
                            <a:pt x="14" y="42"/>
                            <a:pt x="9" y="35"/>
                          </a:cubicBezTo>
                          <a:cubicBezTo>
                            <a:pt x="4" y="39"/>
                            <a:pt x="5" y="44"/>
                            <a:pt x="0" y="38"/>
                          </a:cubicBezTo>
                          <a:cubicBezTo>
                            <a:pt x="2" y="33"/>
                            <a:pt x="5" y="31"/>
                            <a:pt x="8" y="26"/>
                          </a:cubicBezTo>
                          <a:cubicBezTo>
                            <a:pt x="10" y="17"/>
                            <a:pt x="12" y="17"/>
                            <a:pt x="21" y="15"/>
                          </a:cubicBezTo>
                          <a:cubicBezTo>
                            <a:pt x="24" y="0"/>
                            <a:pt x="25" y="9"/>
                            <a:pt x="29" y="17"/>
                          </a:cubicBezTo>
                          <a:cubicBezTo>
                            <a:pt x="30" y="48"/>
                            <a:pt x="25" y="54"/>
                            <a:pt x="50" y="48"/>
                          </a:cubicBezTo>
                          <a:cubicBezTo>
                            <a:pt x="49" y="46"/>
                            <a:pt x="49" y="43"/>
                            <a:pt x="47" y="42"/>
                          </a:cubicBezTo>
                          <a:cubicBezTo>
                            <a:pt x="46" y="41"/>
                            <a:pt x="43" y="42"/>
                            <a:pt x="42" y="41"/>
                          </a:cubicBezTo>
                          <a:cubicBezTo>
                            <a:pt x="41" y="40"/>
                            <a:pt x="37" y="29"/>
                            <a:pt x="36" y="27"/>
                          </a:cubicBezTo>
                          <a:cubicBezTo>
                            <a:pt x="35" y="19"/>
                            <a:pt x="33" y="9"/>
                            <a:pt x="27" y="3"/>
                          </a:cubicBezTo>
                          <a:close/>
                        </a:path>
                      </a:pathLst>
                    </a:custGeom>
                    <a:solidFill>
                      <a:schemeClr val="tx1"/>
                    </a:solidFill>
                    <a:ln w="22225" cap="flat">
                      <a:solidFill>
                        <a:srgbClr val="FF00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9" name="Freeform 112"/>
                    <p:cNvSpPr>
                      <a:spLocks/>
                    </p:cNvSpPr>
                    <p:nvPr/>
                  </p:nvSpPr>
                  <p:spPr bwMode="auto">
                    <a:xfrm>
                      <a:off x="1372" y="1859"/>
                      <a:ext cx="17" cy="67"/>
                    </a:xfrm>
                    <a:custGeom>
                      <a:avLst/>
                      <a:gdLst>
                        <a:gd name="T0" fmla="*/ 9 w 12"/>
                        <a:gd name="T1" fmla="*/ 40 h 40"/>
                        <a:gd name="T2" fmla="*/ 0 w 12"/>
                        <a:gd name="T3" fmla="*/ 30 h 40"/>
                        <a:gd name="T4" fmla="*/ 3 w 12"/>
                        <a:gd name="T5" fmla="*/ 10 h 40"/>
                        <a:gd name="T6" fmla="*/ 12 w 12"/>
                        <a:gd name="T7" fmla="*/ 0 h 40"/>
                      </a:gdLst>
                      <a:ahLst/>
                      <a:cxnLst>
                        <a:cxn ang="0">
                          <a:pos x="T0" y="T1"/>
                        </a:cxn>
                        <a:cxn ang="0">
                          <a:pos x="T2" y="T3"/>
                        </a:cxn>
                        <a:cxn ang="0">
                          <a:pos x="T4" y="T5"/>
                        </a:cxn>
                        <a:cxn ang="0">
                          <a:pos x="T6" y="T7"/>
                        </a:cxn>
                      </a:cxnLst>
                      <a:rect l="0" t="0" r="r" b="b"/>
                      <a:pathLst>
                        <a:path w="12" h="40">
                          <a:moveTo>
                            <a:pt x="9" y="40"/>
                          </a:moveTo>
                          <a:cubicBezTo>
                            <a:pt x="6" y="36"/>
                            <a:pt x="2" y="35"/>
                            <a:pt x="0" y="30"/>
                          </a:cubicBezTo>
                          <a:cubicBezTo>
                            <a:pt x="1" y="23"/>
                            <a:pt x="0" y="16"/>
                            <a:pt x="3" y="10"/>
                          </a:cubicBezTo>
                          <a:cubicBezTo>
                            <a:pt x="5" y="5"/>
                            <a:pt x="10" y="5"/>
                            <a:pt x="12" y="0"/>
                          </a:cubicBezTo>
                        </a:path>
                      </a:pathLst>
                    </a:custGeom>
                    <a:solidFill>
                      <a:schemeClr val="tx1"/>
                    </a:solidFill>
                    <a:ln w="22225" cap="flat">
                      <a:solidFill>
                        <a:srgbClr val="00FF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0" name="Freeform 113"/>
                    <p:cNvSpPr>
                      <a:spLocks/>
                    </p:cNvSpPr>
                    <p:nvPr/>
                  </p:nvSpPr>
                  <p:spPr bwMode="auto">
                    <a:xfrm>
                      <a:off x="1580" y="1861"/>
                      <a:ext cx="38" cy="70"/>
                    </a:xfrm>
                    <a:custGeom>
                      <a:avLst/>
                      <a:gdLst>
                        <a:gd name="T0" fmla="*/ 6 w 26"/>
                        <a:gd name="T1" fmla="*/ 42 h 42"/>
                        <a:gd name="T2" fmla="*/ 9 w 26"/>
                        <a:gd name="T3" fmla="*/ 8 h 42"/>
                        <a:gd name="T4" fmla="*/ 21 w 26"/>
                        <a:gd name="T5" fmla="*/ 0 h 42"/>
                      </a:gdLst>
                      <a:ahLst/>
                      <a:cxnLst>
                        <a:cxn ang="0">
                          <a:pos x="T0" y="T1"/>
                        </a:cxn>
                        <a:cxn ang="0">
                          <a:pos x="T2" y="T3"/>
                        </a:cxn>
                        <a:cxn ang="0">
                          <a:pos x="T4" y="T5"/>
                        </a:cxn>
                      </a:cxnLst>
                      <a:rect l="0" t="0" r="r" b="b"/>
                      <a:pathLst>
                        <a:path w="26" h="42">
                          <a:moveTo>
                            <a:pt x="6" y="42"/>
                          </a:moveTo>
                          <a:cubicBezTo>
                            <a:pt x="7" y="31"/>
                            <a:pt x="0" y="15"/>
                            <a:pt x="9" y="8"/>
                          </a:cubicBezTo>
                          <a:cubicBezTo>
                            <a:pt x="14" y="4"/>
                            <a:pt x="26" y="3"/>
                            <a:pt x="21" y="0"/>
                          </a:cubicBezTo>
                        </a:path>
                      </a:pathLst>
                    </a:custGeom>
                    <a:solidFill>
                      <a:schemeClr val="tx1"/>
                    </a:solidFill>
                    <a:ln w="22225" cap="flat">
                      <a:solidFill>
                        <a:srgbClr val="00FF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1" name="Freeform 114"/>
                    <p:cNvSpPr>
                      <a:spLocks/>
                    </p:cNvSpPr>
                    <p:nvPr/>
                  </p:nvSpPr>
                  <p:spPr bwMode="auto">
                    <a:xfrm>
                      <a:off x="1078" y="1859"/>
                      <a:ext cx="61" cy="76"/>
                    </a:xfrm>
                    <a:custGeom>
                      <a:avLst/>
                      <a:gdLst>
                        <a:gd name="T0" fmla="*/ 42 w 42"/>
                        <a:gd name="T1" fmla="*/ 45 h 45"/>
                        <a:gd name="T2" fmla="*/ 33 w 42"/>
                        <a:gd name="T3" fmla="*/ 33 h 45"/>
                        <a:gd name="T4" fmla="*/ 13 w 42"/>
                        <a:gd name="T5" fmla="*/ 9 h 45"/>
                        <a:gd name="T6" fmla="*/ 0 w 42"/>
                        <a:gd name="T7" fmla="*/ 0 h 45"/>
                      </a:gdLst>
                      <a:ahLst/>
                      <a:cxnLst>
                        <a:cxn ang="0">
                          <a:pos x="T0" y="T1"/>
                        </a:cxn>
                        <a:cxn ang="0">
                          <a:pos x="T2" y="T3"/>
                        </a:cxn>
                        <a:cxn ang="0">
                          <a:pos x="T4" y="T5"/>
                        </a:cxn>
                        <a:cxn ang="0">
                          <a:pos x="T6" y="T7"/>
                        </a:cxn>
                      </a:cxnLst>
                      <a:rect l="0" t="0" r="r" b="b"/>
                      <a:pathLst>
                        <a:path w="42" h="45">
                          <a:moveTo>
                            <a:pt x="42" y="45"/>
                          </a:moveTo>
                          <a:cubicBezTo>
                            <a:pt x="39" y="38"/>
                            <a:pt x="42" y="34"/>
                            <a:pt x="33" y="33"/>
                          </a:cubicBezTo>
                          <a:cubicBezTo>
                            <a:pt x="22" y="26"/>
                            <a:pt x="26" y="11"/>
                            <a:pt x="13" y="9"/>
                          </a:cubicBezTo>
                          <a:cubicBezTo>
                            <a:pt x="8" y="7"/>
                            <a:pt x="0" y="0"/>
                            <a:pt x="0" y="0"/>
                          </a:cubicBezTo>
                        </a:path>
                      </a:pathLst>
                    </a:custGeom>
                    <a:solidFill>
                      <a:schemeClr val="tx1"/>
                    </a:solidFill>
                    <a:ln w="22225" cap="flat">
                      <a:solidFill>
                        <a:srgbClr val="00FF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30" name="Freeform 115"/>
                  <p:cNvSpPr>
                    <a:spLocks/>
                  </p:cNvSpPr>
                  <p:nvPr/>
                </p:nvSpPr>
                <p:spPr bwMode="auto">
                  <a:xfrm>
                    <a:off x="1564" y="1231"/>
                    <a:ext cx="90" cy="54"/>
                  </a:xfrm>
                  <a:custGeom>
                    <a:avLst/>
                    <a:gdLst>
                      <a:gd name="T0" fmla="*/ 18 w 62"/>
                      <a:gd name="T1" fmla="*/ 32 h 32"/>
                      <a:gd name="T2" fmla="*/ 5 w 62"/>
                      <a:gd name="T3" fmla="*/ 22 h 32"/>
                      <a:gd name="T4" fmla="*/ 14 w 62"/>
                      <a:gd name="T5" fmla="*/ 10 h 32"/>
                      <a:gd name="T6" fmla="*/ 30 w 62"/>
                      <a:gd name="T7" fmla="*/ 4 h 32"/>
                      <a:gd name="T8" fmla="*/ 62 w 62"/>
                      <a:gd name="T9" fmla="*/ 1 h 32"/>
                    </a:gdLst>
                    <a:ahLst/>
                    <a:cxnLst>
                      <a:cxn ang="0">
                        <a:pos x="T0" y="T1"/>
                      </a:cxn>
                      <a:cxn ang="0">
                        <a:pos x="T2" y="T3"/>
                      </a:cxn>
                      <a:cxn ang="0">
                        <a:pos x="T4" y="T5"/>
                      </a:cxn>
                      <a:cxn ang="0">
                        <a:pos x="T6" y="T7"/>
                      </a:cxn>
                      <a:cxn ang="0">
                        <a:pos x="T8" y="T9"/>
                      </a:cxn>
                    </a:cxnLst>
                    <a:rect l="0" t="0" r="r" b="b"/>
                    <a:pathLst>
                      <a:path w="62" h="32">
                        <a:moveTo>
                          <a:pt x="18" y="32"/>
                        </a:moveTo>
                        <a:cubicBezTo>
                          <a:pt x="17" y="23"/>
                          <a:pt x="13" y="23"/>
                          <a:pt x="5" y="22"/>
                        </a:cubicBezTo>
                        <a:cubicBezTo>
                          <a:pt x="0" y="14"/>
                          <a:pt x="6" y="12"/>
                          <a:pt x="14" y="10"/>
                        </a:cubicBezTo>
                        <a:cubicBezTo>
                          <a:pt x="20" y="7"/>
                          <a:pt x="23" y="5"/>
                          <a:pt x="30" y="4"/>
                        </a:cubicBezTo>
                        <a:cubicBezTo>
                          <a:pt x="41" y="0"/>
                          <a:pt x="50" y="1"/>
                          <a:pt x="62" y="1"/>
                        </a:cubicBezTo>
                      </a:path>
                    </a:pathLst>
                  </a:custGeom>
                  <a:noFill/>
                  <a:ln w="22225" cap="flat">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grpSp>
        <p:sp>
          <p:nvSpPr>
            <p:cNvPr id="9" name="Line 116"/>
            <p:cNvSpPr>
              <a:spLocks noChangeShapeType="1"/>
            </p:cNvSpPr>
            <p:nvPr/>
          </p:nvSpPr>
          <p:spPr bwMode="auto">
            <a:xfrm>
              <a:off x="568" y="1865"/>
              <a:ext cx="1251" cy="0"/>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 name="Line 120"/>
            <p:cNvSpPr>
              <a:spLocks noChangeShapeType="1"/>
            </p:cNvSpPr>
            <p:nvPr/>
          </p:nvSpPr>
          <p:spPr bwMode="auto">
            <a:xfrm>
              <a:off x="911" y="1665"/>
              <a:ext cx="197" cy="151"/>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 name="Line 122"/>
            <p:cNvSpPr>
              <a:spLocks noChangeShapeType="1"/>
            </p:cNvSpPr>
            <p:nvPr/>
          </p:nvSpPr>
          <p:spPr bwMode="auto">
            <a:xfrm flipH="1">
              <a:off x="1442" y="1628"/>
              <a:ext cx="197" cy="150"/>
            </a:xfrm>
            <a:prstGeom prst="line">
              <a:avLst/>
            </a:prstGeom>
            <a:noFill/>
            <a:ln w="9525">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 name="Freeform 164"/>
            <p:cNvSpPr>
              <a:spLocks/>
            </p:cNvSpPr>
            <p:nvPr/>
          </p:nvSpPr>
          <p:spPr bwMode="auto">
            <a:xfrm>
              <a:off x="780" y="1767"/>
              <a:ext cx="345" cy="239"/>
            </a:xfrm>
            <a:custGeom>
              <a:avLst/>
              <a:gdLst>
                <a:gd name="T0" fmla="*/ 345 w 345"/>
                <a:gd name="T1" fmla="*/ 33 h 239"/>
                <a:gd name="T2" fmla="*/ 327 w 345"/>
                <a:gd name="T3" fmla="*/ 57 h 239"/>
                <a:gd name="T4" fmla="*/ 309 w 345"/>
                <a:gd name="T5" fmla="*/ 75 h 239"/>
                <a:gd name="T6" fmla="*/ 288 w 345"/>
                <a:gd name="T7" fmla="*/ 147 h 239"/>
                <a:gd name="T8" fmla="*/ 264 w 345"/>
                <a:gd name="T9" fmla="*/ 171 h 239"/>
                <a:gd name="T10" fmla="*/ 264 w 345"/>
                <a:gd name="T11" fmla="*/ 195 h 239"/>
                <a:gd name="T12" fmla="*/ 276 w 345"/>
                <a:gd name="T13" fmla="*/ 213 h 239"/>
                <a:gd name="T14" fmla="*/ 219 w 345"/>
                <a:gd name="T15" fmla="*/ 225 h 239"/>
                <a:gd name="T16" fmla="*/ 132 w 345"/>
                <a:gd name="T17" fmla="*/ 213 h 239"/>
                <a:gd name="T18" fmla="*/ 120 w 345"/>
                <a:gd name="T19" fmla="*/ 135 h 239"/>
                <a:gd name="T20" fmla="*/ 93 w 345"/>
                <a:gd name="T21" fmla="*/ 123 h 239"/>
                <a:gd name="T22" fmla="*/ 75 w 345"/>
                <a:gd name="T23" fmla="*/ 117 h 239"/>
                <a:gd name="T24" fmla="*/ 72 w 345"/>
                <a:gd name="T25" fmla="*/ 90 h 239"/>
                <a:gd name="T26" fmla="*/ 54 w 345"/>
                <a:gd name="T27" fmla="*/ 78 h 239"/>
                <a:gd name="T28" fmla="*/ 21 w 345"/>
                <a:gd name="T29" fmla="*/ 36 h 239"/>
                <a:gd name="T30" fmla="*/ 3 w 345"/>
                <a:gd name="T31" fmla="*/ 12 h 239"/>
                <a:gd name="T32" fmla="*/ 0 w 345"/>
                <a:gd name="T3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5" h="239">
                  <a:moveTo>
                    <a:pt x="345" y="33"/>
                  </a:moveTo>
                  <a:cubicBezTo>
                    <a:pt x="342" y="43"/>
                    <a:pt x="334" y="49"/>
                    <a:pt x="327" y="57"/>
                  </a:cubicBezTo>
                  <a:cubicBezTo>
                    <a:pt x="321" y="63"/>
                    <a:pt x="309" y="75"/>
                    <a:pt x="309" y="75"/>
                  </a:cubicBezTo>
                  <a:cubicBezTo>
                    <a:pt x="302" y="97"/>
                    <a:pt x="319" y="137"/>
                    <a:pt x="288" y="147"/>
                  </a:cubicBezTo>
                  <a:cubicBezTo>
                    <a:pt x="281" y="157"/>
                    <a:pt x="273" y="162"/>
                    <a:pt x="264" y="171"/>
                  </a:cubicBezTo>
                  <a:cubicBezTo>
                    <a:pt x="261" y="181"/>
                    <a:pt x="258" y="183"/>
                    <a:pt x="264" y="195"/>
                  </a:cubicBezTo>
                  <a:cubicBezTo>
                    <a:pt x="267" y="202"/>
                    <a:pt x="276" y="213"/>
                    <a:pt x="276" y="213"/>
                  </a:cubicBezTo>
                  <a:cubicBezTo>
                    <a:pt x="267" y="239"/>
                    <a:pt x="246" y="227"/>
                    <a:pt x="219" y="225"/>
                  </a:cubicBezTo>
                  <a:cubicBezTo>
                    <a:pt x="181" y="212"/>
                    <a:pt x="186" y="216"/>
                    <a:pt x="132" y="213"/>
                  </a:cubicBezTo>
                  <a:cubicBezTo>
                    <a:pt x="125" y="193"/>
                    <a:pt x="128" y="140"/>
                    <a:pt x="120" y="135"/>
                  </a:cubicBezTo>
                  <a:cubicBezTo>
                    <a:pt x="112" y="129"/>
                    <a:pt x="102" y="127"/>
                    <a:pt x="93" y="123"/>
                  </a:cubicBezTo>
                  <a:cubicBezTo>
                    <a:pt x="87" y="120"/>
                    <a:pt x="75" y="117"/>
                    <a:pt x="75" y="117"/>
                  </a:cubicBezTo>
                  <a:cubicBezTo>
                    <a:pt x="74" y="108"/>
                    <a:pt x="76" y="98"/>
                    <a:pt x="72" y="90"/>
                  </a:cubicBezTo>
                  <a:cubicBezTo>
                    <a:pt x="69" y="84"/>
                    <a:pt x="54" y="78"/>
                    <a:pt x="54" y="78"/>
                  </a:cubicBezTo>
                  <a:cubicBezTo>
                    <a:pt x="49" y="62"/>
                    <a:pt x="35" y="46"/>
                    <a:pt x="21" y="36"/>
                  </a:cubicBezTo>
                  <a:cubicBezTo>
                    <a:pt x="14" y="25"/>
                    <a:pt x="14" y="19"/>
                    <a:pt x="3" y="12"/>
                  </a:cubicBezTo>
                  <a:cubicBezTo>
                    <a:pt x="2" y="8"/>
                    <a:pt x="0"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 name="Freeform 167"/>
            <p:cNvSpPr>
              <a:spLocks/>
            </p:cNvSpPr>
            <p:nvPr/>
          </p:nvSpPr>
          <p:spPr bwMode="auto">
            <a:xfrm>
              <a:off x="1131" y="1776"/>
              <a:ext cx="213" cy="219"/>
            </a:xfrm>
            <a:custGeom>
              <a:avLst/>
              <a:gdLst>
                <a:gd name="T0" fmla="*/ 21 w 213"/>
                <a:gd name="T1" fmla="*/ 99 h 219"/>
                <a:gd name="T2" fmla="*/ 0 w 213"/>
                <a:gd name="T3" fmla="*/ 153 h 219"/>
                <a:gd name="T4" fmla="*/ 48 w 213"/>
                <a:gd name="T5" fmla="*/ 174 h 219"/>
                <a:gd name="T6" fmla="*/ 69 w 213"/>
                <a:gd name="T7" fmla="*/ 204 h 219"/>
                <a:gd name="T8" fmla="*/ 93 w 213"/>
                <a:gd name="T9" fmla="*/ 213 h 219"/>
                <a:gd name="T10" fmla="*/ 123 w 213"/>
                <a:gd name="T11" fmla="*/ 189 h 219"/>
                <a:gd name="T12" fmla="*/ 150 w 213"/>
                <a:gd name="T13" fmla="*/ 210 h 219"/>
                <a:gd name="T14" fmla="*/ 156 w 213"/>
                <a:gd name="T15" fmla="*/ 219 h 219"/>
                <a:gd name="T16" fmla="*/ 165 w 213"/>
                <a:gd name="T17" fmla="*/ 201 h 219"/>
                <a:gd name="T18" fmla="*/ 189 w 213"/>
                <a:gd name="T19" fmla="*/ 147 h 219"/>
                <a:gd name="T20" fmla="*/ 186 w 213"/>
                <a:gd name="T21" fmla="*/ 102 h 219"/>
                <a:gd name="T22" fmla="*/ 213 w 213"/>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19">
                  <a:moveTo>
                    <a:pt x="21" y="99"/>
                  </a:moveTo>
                  <a:cubicBezTo>
                    <a:pt x="17" y="119"/>
                    <a:pt x="5" y="133"/>
                    <a:pt x="0" y="153"/>
                  </a:cubicBezTo>
                  <a:cubicBezTo>
                    <a:pt x="11" y="169"/>
                    <a:pt x="30" y="171"/>
                    <a:pt x="48" y="174"/>
                  </a:cubicBezTo>
                  <a:cubicBezTo>
                    <a:pt x="64" y="179"/>
                    <a:pt x="58" y="193"/>
                    <a:pt x="69" y="204"/>
                  </a:cubicBezTo>
                  <a:cubicBezTo>
                    <a:pt x="77" y="212"/>
                    <a:pt x="82" y="211"/>
                    <a:pt x="93" y="213"/>
                  </a:cubicBezTo>
                  <a:cubicBezTo>
                    <a:pt x="116" y="207"/>
                    <a:pt x="105" y="195"/>
                    <a:pt x="123" y="189"/>
                  </a:cubicBezTo>
                  <a:cubicBezTo>
                    <a:pt x="131" y="197"/>
                    <a:pt x="150" y="210"/>
                    <a:pt x="150" y="210"/>
                  </a:cubicBezTo>
                  <a:cubicBezTo>
                    <a:pt x="152" y="213"/>
                    <a:pt x="152" y="219"/>
                    <a:pt x="156" y="219"/>
                  </a:cubicBezTo>
                  <a:cubicBezTo>
                    <a:pt x="160" y="219"/>
                    <a:pt x="164" y="203"/>
                    <a:pt x="165" y="201"/>
                  </a:cubicBezTo>
                  <a:cubicBezTo>
                    <a:pt x="174" y="183"/>
                    <a:pt x="178" y="163"/>
                    <a:pt x="189" y="147"/>
                  </a:cubicBezTo>
                  <a:cubicBezTo>
                    <a:pt x="193" y="131"/>
                    <a:pt x="191" y="117"/>
                    <a:pt x="186" y="102"/>
                  </a:cubicBezTo>
                  <a:cubicBezTo>
                    <a:pt x="194" y="67"/>
                    <a:pt x="213" y="36"/>
                    <a:pt x="213"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 name="Text Box 117"/>
            <p:cNvSpPr txBox="1">
              <a:spLocks noChangeArrowheads="1"/>
            </p:cNvSpPr>
            <p:nvPr/>
          </p:nvSpPr>
          <p:spPr bwMode="auto">
            <a:xfrm>
              <a:off x="240" y="1824"/>
              <a:ext cx="71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400" i="1" dirty="0">
                  <a:solidFill>
                    <a:srgbClr val="0000FF"/>
                  </a:solidFill>
                </a:rPr>
                <a:t>Échappée max. SE</a:t>
              </a:r>
            </a:p>
          </p:txBody>
        </p:sp>
        <p:sp>
          <p:nvSpPr>
            <p:cNvPr id="15" name="Text Box 119"/>
            <p:cNvSpPr txBox="1">
              <a:spLocks noChangeArrowheads="1"/>
            </p:cNvSpPr>
            <p:nvPr/>
          </p:nvSpPr>
          <p:spPr bwMode="auto">
            <a:xfrm>
              <a:off x="674" y="1515"/>
              <a:ext cx="3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FF0000"/>
                  </a:solidFill>
                  <a:effectLst>
                    <a:outerShdw blurRad="38100" dist="38100" dir="2700000" algn="tl">
                      <a:srgbClr val="DDDDDD"/>
                    </a:outerShdw>
                  </a:effectLst>
                </a:rPr>
                <a:t>SE</a:t>
              </a:r>
              <a:r>
                <a:rPr lang="fr-FR" b="1" baseline="-25000">
                  <a:solidFill>
                    <a:srgbClr val="FF0000"/>
                  </a:solidFill>
                  <a:effectLst>
                    <a:outerShdw blurRad="38100" dist="38100" dir="2700000" algn="tl">
                      <a:srgbClr val="DDDDDD"/>
                    </a:outerShdw>
                  </a:effectLst>
                </a:rPr>
                <a:t>I</a:t>
              </a:r>
            </a:p>
          </p:txBody>
        </p:sp>
        <p:sp>
          <p:nvSpPr>
            <p:cNvPr id="16" name="Text Box 121"/>
            <p:cNvSpPr txBox="1">
              <a:spLocks noChangeArrowheads="1"/>
            </p:cNvSpPr>
            <p:nvPr/>
          </p:nvSpPr>
          <p:spPr bwMode="auto">
            <a:xfrm>
              <a:off x="1599" y="1552"/>
              <a:ext cx="36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CC00"/>
                  </a:solidFill>
                  <a:effectLst>
                    <a:outerShdw blurRad="38100" dist="38100" dir="2700000" algn="tl">
                      <a:srgbClr val="DDDDDD"/>
                    </a:outerShdw>
                  </a:effectLst>
                </a:rPr>
                <a:t>SE</a:t>
              </a:r>
              <a:r>
                <a:rPr lang="fr-FR" b="1" baseline="-25000">
                  <a:solidFill>
                    <a:srgbClr val="00CC00"/>
                  </a:solidFill>
                  <a:effectLst>
                    <a:outerShdw blurRad="38100" dist="38100" dir="2700000" algn="tl">
                      <a:srgbClr val="DDDDDD"/>
                    </a:outerShdw>
                  </a:effectLst>
                </a:rPr>
                <a:t>II</a:t>
              </a:r>
            </a:p>
          </p:txBody>
        </p:sp>
        <p:sp>
          <p:nvSpPr>
            <p:cNvPr id="17" name="Text Box 123"/>
            <p:cNvSpPr txBox="1">
              <a:spLocks noChangeArrowheads="1"/>
            </p:cNvSpPr>
            <p:nvPr/>
          </p:nvSpPr>
          <p:spPr bwMode="auto">
            <a:xfrm>
              <a:off x="1503" y="1364"/>
              <a:ext cx="3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FFFF"/>
                  </a:solidFill>
                  <a:effectLst>
                    <a:outerShdw blurRad="38100" dist="38100" dir="2700000" algn="tl">
                      <a:srgbClr val="DDDDDD"/>
                    </a:outerShdw>
                  </a:effectLst>
                </a:rPr>
                <a:t>SE</a:t>
              </a:r>
              <a:r>
                <a:rPr lang="fr-FR" b="1" baseline="-25000">
                  <a:solidFill>
                    <a:srgbClr val="00FFFF"/>
                  </a:solidFill>
                  <a:effectLst>
                    <a:outerShdw blurRad="38100" dist="38100" dir="2700000" algn="tl">
                      <a:srgbClr val="DDDDDD"/>
                    </a:outerShdw>
                  </a:effectLst>
                </a:rPr>
                <a:t>III</a:t>
              </a:r>
            </a:p>
          </p:txBody>
        </p:sp>
        <p:sp>
          <p:nvSpPr>
            <p:cNvPr id="18" name="Text Box 124"/>
            <p:cNvSpPr txBox="1">
              <a:spLocks noChangeArrowheads="1"/>
            </p:cNvSpPr>
            <p:nvPr/>
          </p:nvSpPr>
          <p:spPr bwMode="auto">
            <a:xfrm>
              <a:off x="1187" y="1402"/>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effectLst>
                    <a:outerShdw blurRad="38100" dist="38100" dir="2700000" algn="tl">
                      <a:srgbClr val="DDDDDD"/>
                    </a:outerShdw>
                  </a:effectLst>
                </a:rPr>
                <a:t>BSE</a:t>
              </a:r>
              <a:endParaRPr lang="fr-FR" b="1" baseline="-25000">
                <a:effectLst>
                  <a:outerShdw blurRad="38100" dist="38100" dir="2700000" algn="tl">
                    <a:srgbClr val="DDDDDD"/>
                  </a:outerShdw>
                </a:effectLst>
              </a:endParaRPr>
            </a:p>
          </p:txBody>
        </p:sp>
        <p:sp>
          <p:nvSpPr>
            <p:cNvPr id="19" name="Line 125"/>
            <p:cNvSpPr>
              <a:spLocks noChangeShapeType="1"/>
            </p:cNvSpPr>
            <p:nvPr/>
          </p:nvSpPr>
          <p:spPr bwMode="auto">
            <a:xfrm flipH="1" flipV="1">
              <a:off x="1384" y="1326"/>
              <a:ext cx="158" cy="113"/>
            </a:xfrm>
            <a:prstGeom prst="line">
              <a:avLst/>
            </a:prstGeom>
            <a:noFill/>
            <a:ln w="9525">
              <a:solidFill>
                <a:srgbClr val="00FF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 name="Text Box 126"/>
            <p:cNvSpPr txBox="1">
              <a:spLocks noChangeArrowheads="1"/>
            </p:cNvSpPr>
            <p:nvPr/>
          </p:nvSpPr>
          <p:spPr bwMode="auto">
            <a:xfrm>
              <a:off x="871" y="1326"/>
              <a:ext cx="2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30000"/>
                <a:t>-</a:t>
              </a:r>
              <a:r>
                <a:rPr lang="fr-FR" baseline="-25000"/>
                <a:t>p</a:t>
              </a:r>
            </a:p>
          </p:txBody>
        </p:sp>
        <p:sp>
          <p:nvSpPr>
            <p:cNvPr id="21" name="Line 171"/>
            <p:cNvSpPr>
              <a:spLocks noChangeShapeType="1"/>
            </p:cNvSpPr>
            <p:nvPr/>
          </p:nvSpPr>
          <p:spPr bwMode="auto">
            <a:xfrm>
              <a:off x="816" y="2016"/>
              <a:ext cx="1008"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2" name="Text Box 172"/>
            <p:cNvSpPr txBox="1">
              <a:spLocks noChangeArrowheads="1"/>
            </p:cNvSpPr>
            <p:nvPr/>
          </p:nvSpPr>
          <p:spPr bwMode="auto">
            <a:xfrm>
              <a:off x="1349" y="2016"/>
              <a:ext cx="715"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400" b="1" i="1"/>
                <a:t>Échappée max. BSE</a:t>
              </a:r>
            </a:p>
          </p:txBody>
        </p:sp>
      </p:grpSp>
      <p:grpSp>
        <p:nvGrpSpPr>
          <p:cNvPr id="44" name="Group 217"/>
          <p:cNvGrpSpPr>
            <a:grpSpLocks/>
          </p:cNvGrpSpPr>
          <p:nvPr/>
        </p:nvGrpSpPr>
        <p:grpSpPr bwMode="auto">
          <a:xfrm>
            <a:off x="381000" y="3886200"/>
            <a:ext cx="2895600" cy="2276475"/>
            <a:chOff x="240" y="2448"/>
            <a:chExt cx="1824" cy="1434"/>
          </a:xfrm>
        </p:grpSpPr>
        <p:sp>
          <p:nvSpPr>
            <p:cNvPr id="45" name="Rectangle 175"/>
            <p:cNvSpPr>
              <a:spLocks noChangeArrowheads="1"/>
            </p:cNvSpPr>
            <p:nvPr/>
          </p:nvSpPr>
          <p:spPr bwMode="auto">
            <a:xfrm>
              <a:off x="240" y="3335"/>
              <a:ext cx="1776" cy="507"/>
            </a:xfrm>
            <a:prstGeom prst="rect">
              <a:avLst/>
            </a:prstGeom>
            <a:solidFill>
              <a:schemeClr val="bg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6" name="AutoShape 177"/>
            <p:cNvSpPr>
              <a:spLocks noChangeArrowheads="1"/>
            </p:cNvSpPr>
            <p:nvPr/>
          </p:nvSpPr>
          <p:spPr bwMode="auto">
            <a:xfrm rot="10800000">
              <a:off x="1009" y="2638"/>
              <a:ext cx="237" cy="699"/>
            </a:xfrm>
            <a:prstGeom prst="triangle">
              <a:avLst>
                <a:gd name="adj" fmla="val 50000"/>
              </a:avLst>
            </a:prstGeom>
            <a:gradFill rotWithShape="0">
              <a:gsLst>
                <a:gs pos="0">
                  <a:schemeClr val="tx1"/>
                </a:gs>
                <a:gs pos="50000">
                  <a:schemeClr val="tx1">
                    <a:gamma/>
                    <a:tint val="23922"/>
                    <a:invGamma/>
                  </a:schemeClr>
                </a:gs>
                <a:gs pos="100000">
                  <a:schemeClr val="tx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47" name="Group 179"/>
            <p:cNvGrpSpPr>
              <a:grpSpLocks/>
            </p:cNvGrpSpPr>
            <p:nvPr/>
          </p:nvGrpSpPr>
          <p:grpSpPr bwMode="auto">
            <a:xfrm>
              <a:off x="354" y="2448"/>
              <a:ext cx="1548" cy="634"/>
              <a:chOff x="288" y="2352"/>
              <a:chExt cx="528" cy="336"/>
            </a:xfrm>
          </p:grpSpPr>
          <p:sp>
            <p:nvSpPr>
              <p:cNvPr id="78" name="AutoShape 180"/>
              <p:cNvSpPr>
                <a:spLocks noChangeArrowheads="1"/>
              </p:cNvSpPr>
              <p:nvPr/>
            </p:nvSpPr>
            <p:spPr bwMode="auto">
              <a:xfrm>
                <a:off x="288" y="2400"/>
                <a:ext cx="528"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A3BDDD">
                      <a:gamma/>
                      <a:shade val="46275"/>
                      <a:invGamma/>
                    </a:srgbClr>
                  </a:gs>
                  <a:gs pos="50000">
                    <a:srgbClr val="A3BDDD"/>
                  </a:gs>
                  <a:gs pos="100000">
                    <a:srgbClr val="A3BDDD">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9" name="Line 181"/>
              <p:cNvSpPr>
                <a:spLocks noChangeShapeType="1"/>
              </p:cNvSpPr>
              <p:nvPr/>
            </p:nvSpPr>
            <p:spPr bwMode="auto">
              <a:xfrm>
                <a:off x="552" y="2352"/>
                <a:ext cx="0" cy="336"/>
              </a:xfrm>
              <a:prstGeom prst="line">
                <a:avLst/>
              </a:prstGeom>
              <a:noFill/>
              <a:ln w="9525">
                <a:solidFill>
                  <a:schemeClr val="tx1"/>
                </a:solidFill>
                <a:prstDash val="dash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48" name="Freeform 183"/>
            <p:cNvSpPr>
              <a:spLocks/>
            </p:cNvSpPr>
            <p:nvPr/>
          </p:nvSpPr>
          <p:spPr bwMode="auto">
            <a:xfrm>
              <a:off x="1227" y="2891"/>
              <a:ext cx="159" cy="440"/>
            </a:xfrm>
            <a:custGeom>
              <a:avLst/>
              <a:gdLst>
                <a:gd name="T0" fmla="*/ 0 w 133"/>
                <a:gd name="T1" fmla="*/ 333 h 333"/>
                <a:gd name="T2" fmla="*/ 133 w 133"/>
                <a:gd name="T3" fmla="*/ 0 h 333"/>
              </a:gdLst>
              <a:ahLst/>
              <a:cxnLst>
                <a:cxn ang="0">
                  <a:pos x="T0" y="T1"/>
                </a:cxn>
                <a:cxn ang="0">
                  <a:pos x="T2" y="T3"/>
                </a:cxn>
              </a:cxnLst>
              <a:rect l="0" t="0" r="r" b="b"/>
              <a:pathLst>
                <a:path w="133" h="333">
                  <a:moveTo>
                    <a:pt x="0" y="333"/>
                  </a:moveTo>
                  <a:lnTo>
                    <a:pt x="133" y="0"/>
                  </a:ln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9" name="Freeform 184"/>
            <p:cNvSpPr>
              <a:spLocks/>
            </p:cNvSpPr>
            <p:nvPr/>
          </p:nvSpPr>
          <p:spPr bwMode="auto">
            <a:xfrm>
              <a:off x="1342" y="2775"/>
              <a:ext cx="101" cy="124"/>
            </a:xfrm>
            <a:custGeom>
              <a:avLst/>
              <a:gdLst>
                <a:gd name="T0" fmla="*/ 40 w 85"/>
                <a:gd name="T1" fmla="*/ 94 h 94"/>
                <a:gd name="T2" fmla="*/ 24 w 85"/>
                <a:gd name="T3" fmla="*/ 79 h 94"/>
                <a:gd name="T4" fmla="*/ 39 w 85"/>
                <a:gd name="T5" fmla="*/ 61 h 94"/>
                <a:gd name="T6" fmla="*/ 85 w 85"/>
                <a:gd name="T7" fmla="*/ 54 h 94"/>
                <a:gd name="T8" fmla="*/ 73 w 85"/>
                <a:gd name="T9" fmla="*/ 39 h 94"/>
                <a:gd name="T10" fmla="*/ 58 w 85"/>
                <a:gd name="T11" fmla="*/ 25 h 94"/>
                <a:gd name="T12" fmla="*/ 10 w 85"/>
                <a:gd name="T13" fmla="*/ 9 h 94"/>
                <a:gd name="T14" fmla="*/ 0 w 85"/>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4">
                  <a:moveTo>
                    <a:pt x="40" y="94"/>
                  </a:moveTo>
                  <a:cubicBezTo>
                    <a:pt x="39" y="80"/>
                    <a:pt x="37" y="82"/>
                    <a:pt x="24" y="79"/>
                  </a:cubicBezTo>
                  <a:cubicBezTo>
                    <a:pt x="17" y="65"/>
                    <a:pt x="29" y="63"/>
                    <a:pt x="39" y="61"/>
                  </a:cubicBezTo>
                  <a:cubicBezTo>
                    <a:pt x="49" y="53"/>
                    <a:pt x="75" y="54"/>
                    <a:pt x="85" y="54"/>
                  </a:cubicBezTo>
                  <a:cubicBezTo>
                    <a:pt x="84" y="48"/>
                    <a:pt x="79" y="40"/>
                    <a:pt x="73" y="39"/>
                  </a:cubicBezTo>
                  <a:cubicBezTo>
                    <a:pt x="64" y="35"/>
                    <a:pt x="63" y="35"/>
                    <a:pt x="58" y="25"/>
                  </a:cubicBezTo>
                  <a:cubicBezTo>
                    <a:pt x="55" y="5"/>
                    <a:pt x="26" y="11"/>
                    <a:pt x="10" y="9"/>
                  </a:cubicBezTo>
                  <a:cubicBezTo>
                    <a:pt x="7" y="4"/>
                    <a:pt x="6" y="0"/>
                    <a:pt x="0" y="0"/>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0" name="Freeform 186"/>
            <p:cNvSpPr>
              <a:spLocks/>
            </p:cNvSpPr>
            <p:nvPr/>
          </p:nvSpPr>
          <p:spPr bwMode="auto">
            <a:xfrm>
              <a:off x="1121" y="3340"/>
              <a:ext cx="208" cy="376"/>
            </a:xfrm>
            <a:custGeom>
              <a:avLst/>
              <a:gdLst>
                <a:gd name="T0" fmla="*/ 4 w 132"/>
                <a:gd name="T1" fmla="*/ 0 h 204"/>
                <a:gd name="T2" fmla="*/ 26 w 132"/>
                <a:gd name="T3" fmla="*/ 34 h 204"/>
                <a:gd name="T4" fmla="*/ 52 w 132"/>
                <a:gd name="T5" fmla="*/ 56 h 204"/>
                <a:gd name="T6" fmla="*/ 30 w 132"/>
                <a:gd name="T7" fmla="*/ 108 h 204"/>
                <a:gd name="T8" fmla="*/ 52 w 132"/>
                <a:gd name="T9" fmla="*/ 122 h 204"/>
                <a:gd name="T10" fmla="*/ 94 w 132"/>
                <a:gd name="T11" fmla="*/ 134 h 204"/>
                <a:gd name="T12" fmla="*/ 96 w 132"/>
                <a:gd name="T13" fmla="*/ 184 h 204"/>
                <a:gd name="T14" fmla="*/ 108 w 132"/>
                <a:gd name="T15" fmla="*/ 192 h 204"/>
                <a:gd name="T16" fmla="*/ 132 w 132"/>
                <a:gd name="T1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04">
                  <a:moveTo>
                    <a:pt x="4" y="0"/>
                  </a:moveTo>
                  <a:cubicBezTo>
                    <a:pt x="6" y="28"/>
                    <a:pt x="0" y="31"/>
                    <a:pt x="26" y="34"/>
                  </a:cubicBezTo>
                  <a:cubicBezTo>
                    <a:pt x="29" y="52"/>
                    <a:pt x="36" y="53"/>
                    <a:pt x="52" y="56"/>
                  </a:cubicBezTo>
                  <a:cubicBezTo>
                    <a:pt x="48" y="77"/>
                    <a:pt x="49" y="95"/>
                    <a:pt x="30" y="108"/>
                  </a:cubicBezTo>
                  <a:cubicBezTo>
                    <a:pt x="19" y="124"/>
                    <a:pt x="36" y="121"/>
                    <a:pt x="52" y="122"/>
                  </a:cubicBezTo>
                  <a:cubicBezTo>
                    <a:pt x="72" y="136"/>
                    <a:pt x="59" y="129"/>
                    <a:pt x="94" y="134"/>
                  </a:cubicBezTo>
                  <a:cubicBezTo>
                    <a:pt x="99" y="150"/>
                    <a:pt x="87" y="169"/>
                    <a:pt x="96" y="184"/>
                  </a:cubicBezTo>
                  <a:cubicBezTo>
                    <a:pt x="98" y="188"/>
                    <a:pt x="108" y="192"/>
                    <a:pt x="108" y="192"/>
                  </a:cubicBezTo>
                  <a:cubicBezTo>
                    <a:pt x="114" y="201"/>
                    <a:pt x="121" y="204"/>
                    <a:pt x="132" y="204"/>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1" name="Freeform 187"/>
            <p:cNvSpPr>
              <a:spLocks/>
            </p:cNvSpPr>
            <p:nvPr/>
          </p:nvSpPr>
          <p:spPr bwMode="auto">
            <a:xfrm>
              <a:off x="878" y="3338"/>
              <a:ext cx="250" cy="376"/>
            </a:xfrm>
            <a:custGeom>
              <a:avLst/>
              <a:gdLst>
                <a:gd name="T0" fmla="*/ 209 w 209"/>
                <a:gd name="T1" fmla="*/ 0 h 284"/>
                <a:gd name="T2" fmla="*/ 191 w 209"/>
                <a:gd name="T3" fmla="*/ 14 h 284"/>
                <a:gd name="T4" fmla="*/ 169 w 209"/>
                <a:gd name="T5" fmla="*/ 46 h 284"/>
                <a:gd name="T6" fmla="*/ 155 w 209"/>
                <a:gd name="T7" fmla="*/ 72 h 284"/>
                <a:gd name="T8" fmla="*/ 137 w 209"/>
                <a:gd name="T9" fmla="*/ 78 h 284"/>
                <a:gd name="T10" fmla="*/ 125 w 209"/>
                <a:gd name="T11" fmla="*/ 86 h 284"/>
                <a:gd name="T12" fmla="*/ 121 w 209"/>
                <a:gd name="T13" fmla="*/ 128 h 284"/>
                <a:gd name="T14" fmla="*/ 125 w 209"/>
                <a:gd name="T15" fmla="*/ 140 h 284"/>
                <a:gd name="T16" fmla="*/ 81 w 209"/>
                <a:gd name="T17" fmla="*/ 160 h 284"/>
                <a:gd name="T18" fmla="*/ 61 w 209"/>
                <a:gd name="T19" fmla="*/ 204 h 284"/>
                <a:gd name="T20" fmla="*/ 57 w 209"/>
                <a:gd name="T21" fmla="*/ 220 h 284"/>
                <a:gd name="T22" fmla="*/ 49 w 209"/>
                <a:gd name="T23" fmla="*/ 222 h 284"/>
                <a:gd name="T24" fmla="*/ 17 w 209"/>
                <a:gd name="T25" fmla="*/ 208 h 284"/>
                <a:gd name="T26" fmla="*/ 87 w 209"/>
                <a:gd name="T27" fmla="*/ 258 h 284"/>
                <a:gd name="T28" fmla="*/ 107 w 209"/>
                <a:gd name="T29" fmla="*/ 284 h 284"/>
                <a:gd name="T30" fmla="*/ 131 w 209"/>
                <a:gd name="T31" fmla="*/ 280 h 284"/>
                <a:gd name="T32" fmla="*/ 139 w 209"/>
                <a:gd name="T33" fmla="*/ 28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9" h="284">
                  <a:moveTo>
                    <a:pt x="209" y="0"/>
                  </a:moveTo>
                  <a:cubicBezTo>
                    <a:pt x="201" y="6"/>
                    <a:pt x="197" y="5"/>
                    <a:pt x="191" y="14"/>
                  </a:cubicBezTo>
                  <a:cubicBezTo>
                    <a:pt x="185" y="33"/>
                    <a:pt x="186" y="35"/>
                    <a:pt x="169" y="46"/>
                  </a:cubicBezTo>
                  <a:cubicBezTo>
                    <a:pt x="167" y="62"/>
                    <a:pt x="167" y="64"/>
                    <a:pt x="155" y="72"/>
                  </a:cubicBezTo>
                  <a:cubicBezTo>
                    <a:pt x="130" y="68"/>
                    <a:pt x="148" y="67"/>
                    <a:pt x="137" y="78"/>
                  </a:cubicBezTo>
                  <a:cubicBezTo>
                    <a:pt x="134" y="81"/>
                    <a:pt x="125" y="86"/>
                    <a:pt x="125" y="86"/>
                  </a:cubicBezTo>
                  <a:cubicBezTo>
                    <a:pt x="115" y="100"/>
                    <a:pt x="118" y="107"/>
                    <a:pt x="121" y="128"/>
                  </a:cubicBezTo>
                  <a:cubicBezTo>
                    <a:pt x="122" y="132"/>
                    <a:pt x="125" y="140"/>
                    <a:pt x="125" y="140"/>
                  </a:cubicBezTo>
                  <a:cubicBezTo>
                    <a:pt x="116" y="161"/>
                    <a:pt x="103" y="157"/>
                    <a:pt x="81" y="160"/>
                  </a:cubicBezTo>
                  <a:cubicBezTo>
                    <a:pt x="74" y="175"/>
                    <a:pt x="70" y="190"/>
                    <a:pt x="61" y="204"/>
                  </a:cubicBezTo>
                  <a:cubicBezTo>
                    <a:pt x="58" y="209"/>
                    <a:pt x="61" y="216"/>
                    <a:pt x="57" y="220"/>
                  </a:cubicBezTo>
                  <a:cubicBezTo>
                    <a:pt x="55" y="222"/>
                    <a:pt x="52" y="221"/>
                    <a:pt x="49" y="222"/>
                  </a:cubicBezTo>
                  <a:cubicBezTo>
                    <a:pt x="28" y="218"/>
                    <a:pt x="31" y="217"/>
                    <a:pt x="17" y="208"/>
                  </a:cubicBezTo>
                  <a:cubicBezTo>
                    <a:pt x="0" y="266"/>
                    <a:pt x="43" y="256"/>
                    <a:pt x="87" y="258"/>
                  </a:cubicBezTo>
                  <a:cubicBezTo>
                    <a:pt x="92" y="269"/>
                    <a:pt x="97" y="277"/>
                    <a:pt x="107" y="284"/>
                  </a:cubicBezTo>
                  <a:cubicBezTo>
                    <a:pt x="115" y="283"/>
                    <a:pt x="123" y="281"/>
                    <a:pt x="131" y="280"/>
                  </a:cubicBezTo>
                  <a:cubicBezTo>
                    <a:pt x="134" y="280"/>
                    <a:pt x="139" y="282"/>
                    <a:pt x="139" y="282"/>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 name="Freeform 188"/>
            <p:cNvSpPr>
              <a:spLocks/>
            </p:cNvSpPr>
            <p:nvPr/>
          </p:nvSpPr>
          <p:spPr bwMode="auto">
            <a:xfrm>
              <a:off x="1049" y="3357"/>
              <a:ext cx="114" cy="287"/>
            </a:xfrm>
            <a:custGeom>
              <a:avLst/>
              <a:gdLst>
                <a:gd name="T0" fmla="*/ 66 w 96"/>
                <a:gd name="T1" fmla="*/ 0 h 218"/>
                <a:gd name="T2" fmla="*/ 50 w 96"/>
                <a:gd name="T3" fmla="*/ 22 h 218"/>
                <a:gd name="T4" fmla="*/ 60 w 96"/>
                <a:gd name="T5" fmla="*/ 72 h 218"/>
                <a:gd name="T6" fmla="*/ 42 w 96"/>
                <a:gd name="T7" fmla="*/ 96 h 218"/>
                <a:gd name="T8" fmla="*/ 24 w 96"/>
                <a:gd name="T9" fmla="*/ 104 h 218"/>
                <a:gd name="T10" fmla="*/ 26 w 96"/>
                <a:gd name="T11" fmla="*/ 138 h 218"/>
                <a:gd name="T12" fmla="*/ 66 w 96"/>
                <a:gd name="T13" fmla="*/ 152 h 218"/>
                <a:gd name="T14" fmla="*/ 76 w 96"/>
                <a:gd name="T15" fmla="*/ 142 h 218"/>
                <a:gd name="T16" fmla="*/ 60 w 96"/>
                <a:gd name="T17" fmla="*/ 144 h 218"/>
                <a:gd name="T18" fmla="*/ 48 w 96"/>
                <a:gd name="T19" fmla="*/ 148 h 218"/>
                <a:gd name="T20" fmla="*/ 46 w 96"/>
                <a:gd name="T21" fmla="*/ 156 h 218"/>
                <a:gd name="T22" fmla="*/ 8 w 96"/>
                <a:gd name="T23" fmla="*/ 172 h 218"/>
                <a:gd name="T24" fmla="*/ 66 w 96"/>
                <a:gd name="T25"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218">
                  <a:moveTo>
                    <a:pt x="66" y="0"/>
                  </a:moveTo>
                  <a:cubicBezTo>
                    <a:pt x="60" y="8"/>
                    <a:pt x="54" y="13"/>
                    <a:pt x="50" y="22"/>
                  </a:cubicBezTo>
                  <a:cubicBezTo>
                    <a:pt x="52" y="42"/>
                    <a:pt x="55" y="53"/>
                    <a:pt x="60" y="72"/>
                  </a:cubicBezTo>
                  <a:cubicBezTo>
                    <a:pt x="58" y="87"/>
                    <a:pt x="54" y="90"/>
                    <a:pt x="42" y="96"/>
                  </a:cubicBezTo>
                  <a:cubicBezTo>
                    <a:pt x="36" y="99"/>
                    <a:pt x="24" y="104"/>
                    <a:pt x="24" y="104"/>
                  </a:cubicBezTo>
                  <a:cubicBezTo>
                    <a:pt x="18" y="113"/>
                    <a:pt x="16" y="131"/>
                    <a:pt x="26" y="138"/>
                  </a:cubicBezTo>
                  <a:cubicBezTo>
                    <a:pt x="38" y="146"/>
                    <a:pt x="54" y="144"/>
                    <a:pt x="66" y="152"/>
                  </a:cubicBezTo>
                  <a:cubicBezTo>
                    <a:pt x="73" y="151"/>
                    <a:pt x="96" y="147"/>
                    <a:pt x="76" y="142"/>
                  </a:cubicBezTo>
                  <a:cubicBezTo>
                    <a:pt x="71" y="143"/>
                    <a:pt x="65" y="143"/>
                    <a:pt x="60" y="144"/>
                  </a:cubicBezTo>
                  <a:cubicBezTo>
                    <a:pt x="56" y="145"/>
                    <a:pt x="48" y="148"/>
                    <a:pt x="48" y="148"/>
                  </a:cubicBezTo>
                  <a:cubicBezTo>
                    <a:pt x="47" y="151"/>
                    <a:pt x="48" y="154"/>
                    <a:pt x="46" y="156"/>
                  </a:cubicBezTo>
                  <a:cubicBezTo>
                    <a:pt x="45" y="157"/>
                    <a:pt x="10" y="171"/>
                    <a:pt x="8" y="172"/>
                  </a:cubicBezTo>
                  <a:cubicBezTo>
                    <a:pt x="0" y="204"/>
                    <a:pt x="43" y="218"/>
                    <a:pt x="66" y="21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3" name="Freeform 189"/>
            <p:cNvSpPr>
              <a:spLocks/>
            </p:cNvSpPr>
            <p:nvPr/>
          </p:nvSpPr>
          <p:spPr bwMode="auto">
            <a:xfrm>
              <a:off x="1131" y="3307"/>
              <a:ext cx="322" cy="190"/>
            </a:xfrm>
            <a:custGeom>
              <a:avLst/>
              <a:gdLst>
                <a:gd name="T0" fmla="*/ 0 w 270"/>
                <a:gd name="T1" fmla="*/ 26 h 144"/>
                <a:gd name="T2" fmla="*/ 36 w 270"/>
                <a:gd name="T3" fmla="*/ 70 h 144"/>
                <a:gd name="T4" fmla="*/ 74 w 270"/>
                <a:gd name="T5" fmla="*/ 76 h 144"/>
                <a:gd name="T6" fmla="*/ 128 w 270"/>
                <a:gd name="T7" fmla="*/ 114 h 144"/>
                <a:gd name="T8" fmla="*/ 168 w 270"/>
                <a:gd name="T9" fmla="*/ 134 h 144"/>
                <a:gd name="T10" fmla="*/ 184 w 270"/>
                <a:gd name="T11" fmla="*/ 122 h 144"/>
                <a:gd name="T12" fmla="*/ 214 w 270"/>
                <a:gd name="T13" fmla="*/ 80 h 144"/>
                <a:gd name="T14" fmla="*/ 218 w 270"/>
                <a:gd name="T15" fmla="*/ 34 h 144"/>
                <a:gd name="T16" fmla="*/ 246 w 270"/>
                <a:gd name="T17" fmla="*/ 20 h 144"/>
                <a:gd name="T18" fmla="*/ 270 w 270"/>
                <a:gd name="T1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144">
                  <a:moveTo>
                    <a:pt x="0" y="26"/>
                  </a:moveTo>
                  <a:cubicBezTo>
                    <a:pt x="3" y="48"/>
                    <a:pt x="15" y="63"/>
                    <a:pt x="36" y="70"/>
                  </a:cubicBezTo>
                  <a:cubicBezTo>
                    <a:pt x="45" y="84"/>
                    <a:pt x="58" y="77"/>
                    <a:pt x="74" y="76"/>
                  </a:cubicBezTo>
                  <a:cubicBezTo>
                    <a:pt x="109" y="53"/>
                    <a:pt x="122" y="89"/>
                    <a:pt x="128" y="114"/>
                  </a:cubicBezTo>
                  <a:cubicBezTo>
                    <a:pt x="131" y="144"/>
                    <a:pt x="134" y="136"/>
                    <a:pt x="168" y="134"/>
                  </a:cubicBezTo>
                  <a:cubicBezTo>
                    <a:pt x="175" y="129"/>
                    <a:pt x="179" y="129"/>
                    <a:pt x="184" y="122"/>
                  </a:cubicBezTo>
                  <a:cubicBezTo>
                    <a:pt x="186" y="77"/>
                    <a:pt x="177" y="83"/>
                    <a:pt x="214" y="80"/>
                  </a:cubicBezTo>
                  <a:cubicBezTo>
                    <a:pt x="216" y="65"/>
                    <a:pt x="214" y="49"/>
                    <a:pt x="218" y="34"/>
                  </a:cubicBezTo>
                  <a:cubicBezTo>
                    <a:pt x="221" y="24"/>
                    <a:pt x="246" y="20"/>
                    <a:pt x="246" y="20"/>
                  </a:cubicBezTo>
                  <a:cubicBezTo>
                    <a:pt x="251" y="16"/>
                    <a:pt x="270" y="5"/>
                    <a:pt x="270" y="0"/>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4" name="Freeform 190"/>
            <p:cNvSpPr>
              <a:spLocks/>
            </p:cNvSpPr>
            <p:nvPr/>
          </p:nvSpPr>
          <p:spPr bwMode="auto">
            <a:xfrm>
              <a:off x="929" y="3301"/>
              <a:ext cx="202" cy="118"/>
            </a:xfrm>
            <a:custGeom>
              <a:avLst/>
              <a:gdLst>
                <a:gd name="T0" fmla="*/ 168 w 168"/>
                <a:gd name="T1" fmla="*/ 30 h 89"/>
                <a:gd name="T2" fmla="*/ 140 w 168"/>
                <a:gd name="T3" fmla="*/ 58 h 89"/>
                <a:gd name="T4" fmla="*/ 128 w 168"/>
                <a:gd name="T5" fmla="*/ 70 h 89"/>
                <a:gd name="T6" fmla="*/ 104 w 168"/>
                <a:gd name="T7" fmla="*/ 72 h 89"/>
                <a:gd name="T8" fmla="*/ 82 w 168"/>
                <a:gd name="T9" fmla="*/ 86 h 89"/>
                <a:gd name="T10" fmla="*/ 72 w 168"/>
                <a:gd name="T11" fmla="*/ 76 h 89"/>
                <a:gd name="T12" fmla="*/ 70 w 168"/>
                <a:gd name="T13" fmla="*/ 66 h 89"/>
                <a:gd name="T14" fmla="*/ 58 w 168"/>
                <a:gd name="T15" fmla="*/ 58 h 89"/>
                <a:gd name="T16" fmla="*/ 54 w 168"/>
                <a:gd name="T17" fmla="*/ 44 h 89"/>
                <a:gd name="T18" fmla="*/ 42 w 168"/>
                <a:gd name="T19" fmla="*/ 36 h 89"/>
                <a:gd name="T20" fmla="*/ 14 w 168"/>
                <a:gd name="T21" fmla="*/ 14 h 89"/>
                <a:gd name="T22" fmla="*/ 6 w 168"/>
                <a:gd name="T23" fmla="*/ 2 h 89"/>
                <a:gd name="T24" fmla="*/ 0 w 168"/>
                <a:gd name="T2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89">
                  <a:moveTo>
                    <a:pt x="168" y="30"/>
                  </a:moveTo>
                  <a:cubicBezTo>
                    <a:pt x="165" y="49"/>
                    <a:pt x="159" y="55"/>
                    <a:pt x="140" y="58"/>
                  </a:cubicBezTo>
                  <a:cubicBezTo>
                    <a:pt x="143" y="68"/>
                    <a:pt x="136" y="67"/>
                    <a:pt x="128" y="70"/>
                  </a:cubicBezTo>
                  <a:cubicBezTo>
                    <a:pt x="113" y="67"/>
                    <a:pt x="115" y="61"/>
                    <a:pt x="104" y="72"/>
                  </a:cubicBezTo>
                  <a:cubicBezTo>
                    <a:pt x="98" y="88"/>
                    <a:pt x="100" y="89"/>
                    <a:pt x="82" y="86"/>
                  </a:cubicBezTo>
                  <a:cubicBezTo>
                    <a:pt x="79" y="82"/>
                    <a:pt x="74" y="80"/>
                    <a:pt x="72" y="76"/>
                  </a:cubicBezTo>
                  <a:cubicBezTo>
                    <a:pt x="70" y="73"/>
                    <a:pt x="72" y="69"/>
                    <a:pt x="70" y="66"/>
                  </a:cubicBezTo>
                  <a:cubicBezTo>
                    <a:pt x="67" y="62"/>
                    <a:pt x="58" y="58"/>
                    <a:pt x="58" y="58"/>
                  </a:cubicBezTo>
                  <a:cubicBezTo>
                    <a:pt x="56" y="53"/>
                    <a:pt x="57" y="48"/>
                    <a:pt x="54" y="44"/>
                  </a:cubicBezTo>
                  <a:cubicBezTo>
                    <a:pt x="51" y="40"/>
                    <a:pt x="42" y="36"/>
                    <a:pt x="42" y="36"/>
                  </a:cubicBezTo>
                  <a:cubicBezTo>
                    <a:pt x="35" y="26"/>
                    <a:pt x="22" y="24"/>
                    <a:pt x="14" y="14"/>
                  </a:cubicBezTo>
                  <a:cubicBezTo>
                    <a:pt x="11" y="10"/>
                    <a:pt x="9" y="6"/>
                    <a:pt x="6" y="2"/>
                  </a:cubicBezTo>
                  <a:cubicBezTo>
                    <a:pt x="5" y="0"/>
                    <a:pt x="0" y="0"/>
                    <a:pt x="0" y="0"/>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5" name="Freeform 191"/>
            <p:cNvSpPr>
              <a:spLocks/>
            </p:cNvSpPr>
            <p:nvPr/>
          </p:nvSpPr>
          <p:spPr bwMode="auto">
            <a:xfrm>
              <a:off x="1131" y="3332"/>
              <a:ext cx="95" cy="101"/>
            </a:xfrm>
            <a:custGeom>
              <a:avLst/>
              <a:gdLst>
                <a:gd name="T0" fmla="*/ 0 w 80"/>
                <a:gd name="T1" fmla="*/ 5 h 77"/>
                <a:gd name="T2" fmla="*/ 16 w 80"/>
                <a:gd name="T3" fmla="*/ 15 h 77"/>
                <a:gd name="T4" fmla="*/ 40 w 80"/>
                <a:gd name="T5" fmla="*/ 41 h 77"/>
                <a:gd name="T6" fmla="*/ 14 w 80"/>
                <a:gd name="T7" fmla="*/ 47 h 77"/>
                <a:gd name="T8" fmla="*/ 16 w 80"/>
                <a:gd name="T9" fmla="*/ 77 h 77"/>
                <a:gd name="T10" fmla="*/ 50 w 80"/>
                <a:gd name="T11" fmla="*/ 75 h 77"/>
                <a:gd name="T12" fmla="*/ 68 w 80"/>
                <a:gd name="T13" fmla="*/ 69 h 77"/>
                <a:gd name="T14" fmla="*/ 78 w 80"/>
                <a:gd name="T15" fmla="*/ 49 h 77"/>
                <a:gd name="T16" fmla="*/ 74 w 80"/>
                <a:gd name="T17" fmla="*/ 41 h 77"/>
                <a:gd name="T18" fmla="*/ 68 w 80"/>
                <a:gd name="T19" fmla="*/ 39 h 77"/>
                <a:gd name="T20" fmla="*/ 76 w 80"/>
                <a:gd name="T21" fmla="*/ 9 h 77"/>
                <a:gd name="T22" fmla="*/ 80 w 80"/>
                <a:gd name="T23"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77">
                  <a:moveTo>
                    <a:pt x="0" y="5"/>
                  </a:moveTo>
                  <a:cubicBezTo>
                    <a:pt x="8" y="8"/>
                    <a:pt x="8" y="12"/>
                    <a:pt x="16" y="15"/>
                  </a:cubicBezTo>
                  <a:cubicBezTo>
                    <a:pt x="26" y="22"/>
                    <a:pt x="31" y="32"/>
                    <a:pt x="40" y="41"/>
                  </a:cubicBezTo>
                  <a:cubicBezTo>
                    <a:pt x="31" y="43"/>
                    <a:pt x="23" y="45"/>
                    <a:pt x="14" y="47"/>
                  </a:cubicBezTo>
                  <a:cubicBezTo>
                    <a:pt x="7" y="57"/>
                    <a:pt x="11" y="67"/>
                    <a:pt x="16" y="77"/>
                  </a:cubicBezTo>
                  <a:cubicBezTo>
                    <a:pt x="27" y="76"/>
                    <a:pt x="39" y="76"/>
                    <a:pt x="50" y="75"/>
                  </a:cubicBezTo>
                  <a:cubicBezTo>
                    <a:pt x="56" y="74"/>
                    <a:pt x="68" y="69"/>
                    <a:pt x="68" y="69"/>
                  </a:cubicBezTo>
                  <a:cubicBezTo>
                    <a:pt x="71" y="62"/>
                    <a:pt x="76" y="56"/>
                    <a:pt x="78" y="49"/>
                  </a:cubicBezTo>
                  <a:cubicBezTo>
                    <a:pt x="77" y="46"/>
                    <a:pt x="76" y="43"/>
                    <a:pt x="74" y="41"/>
                  </a:cubicBezTo>
                  <a:cubicBezTo>
                    <a:pt x="73" y="40"/>
                    <a:pt x="69" y="41"/>
                    <a:pt x="68" y="39"/>
                  </a:cubicBezTo>
                  <a:cubicBezTo>
                    <a:pt x="65" y="32"/>
                    <a:pt x="72" y="15"/>
                    <a:pt x="76" y="9"/>
                  </a:cubicBezTo>
                  <a:cubicBezTo>
                    <a:pt x="78" y="0"/>
                    <a:pt x="75" y="1"/>
                    <a:pt x="80" y="1"/>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6" name="Freeform 195"/>
            <p:cNvSpPr>
              <a:spLocks/>
            </p:cNvSpPr>
            <p:nvPr/>
          </p:nvSpPr>
          <p:spPr bwMode="auto">
            <a:xfrm>
              <a:off x="1381" y="3343"/>
              <a:ext cx="32" cy="55"/>
            </a:xfrm>
            <a:custGeom>
              <a:avLst/>
              <a:gdLst>
                <a:gd name="T0" fmla="*/ 6 w 26"/>
                <a:gd name="T1" fmla="*/ 42 h 42"/>
                <a:gd name="T2" fmla="*/ 9 w 26"/>
                <a:gd name="T3" fmla="*/ 8 h 42"/>
                <a:gd name="T4" fmla="*/ 21 w 26"/>
                <a:gd name="T5" fmla="*/ 0 h 42"/>
              </a:gdLst>
              <a:ahLst/>
              <a:cxnLst>
                <a:cxn ang="0">
                  <a:pos x="T0" y="T1"/>
                </a:cxn>
                <a:cxn ang="0">
                  <a:pos x="T2" y="T3"/>
                </a:cxn>
                <a:cxn ang="0">
                  <a:pos x="T4" y="T5"/>
                </a:cxn>
              </a:cxnLst>
              <a:rect l="0" t="0" r="r" b="b"/>
              <a:pathLst>
                <a:path w="26" h="42">
                  <a:moveTo>
                    <a:pt x="6" y="42"/>
                  </a:moveTo>
                  <a:cubicBezTo>
                    <a:pt x="7" y="31"/>
                    <a:pt x="0" y="15"/>
                    <a:pt x="9" y="8"/>
                  </a:cubicBezTo>
                  <a:cubicBezTo>
                    <a:pt x="14" y="4"/>
                    <a:pt x="26" y="3"/>
                    <a:pt x="21" y="0"/>
                  </a:cubicBezTo>
                </a:path>
              </a:pathLst>
            </a:custGeom>
            <a:solidFill>
              <a:schemeClr val="tx1"/>
            </a:solidFill>
            <a:ln w="22225" cap="flat">
              <a:solidFill>
                <a:srgbClr val="00FF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7" name="Freeform 196"/>
            <p:cNvSpPr>
              <a:spLocks/>
            </p:cNvSpPr>
            <p:nvPr/>
          </p:nvSpPr>
          <p:spPr bwMode="auto">
            <a:xfrm>
              <a:off x="968" y="3342"/>
              <a:ext cx="51" cy="60"/>
            </a:xfrm>
            <a:custGeom>
              <a:avLst/>
              <a:gdLst>
                <a:gd name="T0" fmla="*/ 42 w 42"/>
                <a:gd name="T1" fmla="*/ 45 h 45"/>
                <a:gd name="T2" fmla="*/ 33 w 42"/>
                <a:gd name="T3" fmla="*/ 33 h 45"/>
                <a:gd name="T4" fmla="*/ 13 w 42"/>
                <a:gd name="T5" fmla="*/ 9 h 45"/>
                <a:gd name="T6" fmla="*/ 0 w 42"/>
                <a:gd name="T7" fmla="*/ 0 h 45"/>
              </a:gdLst>
              <a:ahLst/>
              <a:cxnLst>
                <a:cxn ang="0">
                  <a:pos x="T0" y="T1"/>
                </a:cxn>
                <a:cxn ang="0">
                  <a:pos x="T2" y="T3"/>
                </a:cxn>
                <a:cxn ang="0">
                  <a:pos x="T4" y="T5"/>
                </a:cxn>
                <a:cxn ang="0">
                  <a:pos x="T6" y="T7"/>
                </a:cxn>
              </a:cxnLst>
              <a:rect l="0" t="0" r="r" b="b"/>
              <a:pathLst>
                <a:path w="42" h="45">
                  <a:moveTo>
                    <a:pt x="42" y="45"/>
                  </a:moveTo>
                  <a:cubicBezTo>
                    <a:pt x="39" y="38"/>
                    <a:pt x="42" y="34"/>
                    <a:pt x="33" y="33"/>
                  </a:cubicBezTo>
                  <a:cubicBezTo>
                    <a:pt x="22" y="26"/>
                    <a:pt x="26" y="11"/>
                    <a:pt x="13" y="9"/>
                  </a:cubicBezTo>
                  <a:cubicBezTo>
                    <a:pt x="8" y="7"/>
                    <a:pt x="0" y="0"/>
                    <a:pt x="0" y="0"/>
                  </a:cubicBezTo>
                </a:path>
              </a:pathLst>
            </a:custGeom>
            <a:solidFill>
              <a:schemeClr val="tx1"/>
            </a:solidFill>
            <a:ln w="22225" cap="flat">
              <a:solidFill>
                <a:srgbClr val="00FF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8" name="Freeform 197"/>
            <p:cNvSpPr>
              <a:spLocks/>
            </p:cNvSpPr>
            <p:nvPr/>
          </p:nvSpPr>
          <p:spPr bwMode="auto">
            <a:xfrm>
              <a:off x="1368" y="2849"/>
              <a:ext cx="74" cy="42"/>
            </a:xfrm>
            <a:custGeom>
              <a:avLst/>
              <a:gdLst>
                <a:gd name="T0" fmla="*/ 18 w 62"/>
                <a:gd name="T1" fmla="*/ 32 h 32"/>
                <a:gd name="T2" fmla="*/ 5 w 62"/>
                <a:gd name="T3" fmla="*/ 22 h 32"/>
                <a:gd name="T4" fmla="*/ 14 w 62"/>
                <a:gd name="T5" fmla="*/ 10 h 32"/>
                <a:gd name="T6" fmla="*/ 30 w 62"/>
                <a:gd name="T7" fmla="*/ 4 h 32"/>
                <a:gd name="T8" fmla="*/ 62 w 62"/>
                <a:gd name="T9" fmla="*/ 1 h 32"/>
              </a:gdLst>
              <a:ahLst/>
              <a:cxnLst>
                <a:cxn ang="0">
                  <a:pos x="T0" y="T1"/>
                </a:cxn>
                <a:cxn ang="0">
                  <a:pos x="T2" y="T3"/>
                </a:cxn>
                <a:cxn ang="0">
                  <a:pos x="T4" y="T5"/>
                </a:cxn>
                <a:cxn ang="0">
                  <a:pos x="T6" y="T7"/>
                </a:cxn>
                <a:cxn ang="0">
                  <a:pos x="T8" y="T9"/>
                </a:cxn>
              </a:cxnLst>
              <a:rect l="0" t="0" r="r" b="b"/>
              <a:pathLst>
                <a:path w="62" h="32">
                  <a:moveTo>
                    <a:pt x="18" y="32"/>
                  </a:moveTo>
                  <a:cubicBezTo>
                    <a:pt x="17" y="23"/>
                    <a:pt x="13" y="23"/>
                    <a:pt x="5" y="22"/>
                  </a:cubicBezTo>
                  <a:cubicBezTo>
                    <a:pt x="0" y="14"/>
                    <a:pt x="6" y="12"/>
                    <a:pt x="14" y="10"/>
                  </a:cubicBezTo>
                  <a:cubicBezTo>
                    <a:pt x="20" y="7"/>
                    <a:pt x="23" y="5"/>
                    <a:pt x="30" y="4"/>
                  </a:cubicBezTo>
                  <a:cubicBezTo>
                    <a:pt x="41" y="0"/>
                    <a:pt x="50" y="1"/>
                    <a:pt x="62" y="1"/>
                  </a:cubicBezTo>
                </a:path>
              </a:pathLst>
            </a:custGeom>
            <a:noFill/>
            <a:ln w="22225" cap="flat">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9" name="Line 198"/>
            <p:cNvSpPr>
              <a:spLocks noChangeShapeType="1"/>
            </p:cNvSpPr>
            <p:nvPr/>
          </p:nvSpPr>
          <p:spPr bwMode="auto">
            <a:xfrm>
              <a:off x="568" y="3744"/>
              <a:ext cx="1251" cy="0"/>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0" name="Line 199"/>
            <p:cNvSpPr>
              <a:spLocks noChangeShapeType="1"/>
            </p:cNvSpPr>
            <p:nvPr/>
          </p:nvSpPr>
          <p:spPr bwMode="auto">
            <a:xfrm>
              <a:off x="911" y="3201"/>
              <a:ext cx="197" cy="151"/>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1" name="Line 200"/>
            <p:cNvSpPr>
              <a:spLocks noChangeShapeType="1"/>
            </p:cNvSpPr>
            <p:nvPr/>
          </p:nvSpPr>
          <p:spPr bwMode="auto">
            <a:xfrm flipH="1">
              <a:off x="1442" y="3164"/>
              <a:ext cx="197" cy="150"/>
            </a:xfrm>
            <a:prstGeom prst="line">
              <a:avLst/>
            </a:prstGeom>
            <a:noFill/>
            <a:ln w="9525">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2" name="Freeform 201"/>
            <p:cNvSpPr>
              <a:spLocks/>
            </p:cNvSpPr>
            <p:nvPr/>
          </p:nvSpPr>
          <p:spPr bwMode="auto">
            <a:xfrm>
              <a:off x="780" y="3303"/>
              <a:ext cx="345" cy="239"/>
            </a:xfrm>
            <a:custGeom>
              <a:avLst/>
              <a:gdLst>
                <a:gd name="T0" fmla="*/ 345 w 345"/>
                <a:gd name="T1" fmla="*/ 33 h 239"/>
                <a:gd name="T2" fmla="*/ 327 w 345"/>
                <a:gd name="T3" fmla="*/ 57 h 239"/>
                <a:gd name="T4" fmla="*/ 309 w 345"/>
                <a:gd name="T5" fmla="*/ 75 h 239"/>
                <a:gd name="T6" fmla="*/ 288 w 345"/>
                <a:gd name="T7" fmla="*/ 147 h 239"/>
                <a:gd name="T8" fmla="*/ 264 w 345"/>
                <a:gd name="T9" fmla="*/ 171 h 239"/>
                <a:gd name="T10" fmla="*/ 264 w 345"/>
                <a:gd name="T11" fmla="*/ 195 h 239"/>
                <a:gd name="T12" fmla="*/ 276 w 345"/>
                <a:gd name="T13" fmla="*/ 213 h 239"/>
                <a:gd name="T14" fmla="*/ 219 w 345"/>
                <a:gd name="T15" fmla="*/ 225 h 239"/>
                <a:gd name="T16" fmla="*/ 132 w 345"/>
                <a:gd name="T17" fmla="*/ 213 h 239"/>
                <a:gd name="T18" fmla="*/ 120 w 345"/>
                <a:gd name="T19" fmla="*/ 135 h 239"/>
                <a:gd name="T20" fmla="*/ 93 w 345"/>
                <a:gd name="T21" fmla="*/ 123 h 239"/>
                <a:gd name="T22" fmla="*/ 75 w 345"/>
                <a:gd name="T23" fmla="*/ 117 h 239"/>
                <a:gd name="T24" fmla="*/ 72 w 345"/>
                <a:gd name="T25" fmla="*/ 90 h 239"/>
                <a:gd name="T26" fmla="*/ 54 w 345"/>
                <a:gd name="T27" fmla="*/ 78 h 239"/>
                <a:gd name="T28" fmla="*/ 21 w 345"/>
                <a:gd name="T29" fmla="*/ 36 h 239"/>
                <a:gd name="T30" fmla="*/ 3 w 345"/>
                <a:gd name="T31" fmla="*/ 12 h 239"/>
                <a:gd name="T32" fmla="*/ 0 w 345"/>
                <a:gd name="T3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5" h="239">
                  <a:moveTo>
                    <a:pt x="345" y="33"/>
                  </a:moveTo>
                  <a:cubicBezTo>
                    <a:pt x="342" y="43"/>
                    <a:pt x="334" y="49"/>
                    <a:pt x="327" y="57"/>
                  </a:cubicBezTo>
                  <a:cubicBezTo>
                    <a:pt x="321" y="63"/>
                    <a:pt x="309" y="75"/>
                    <a:pt x="309" y="75"/>
                  </a:cubicBezTo>
                  <a:cubicBezTo>
                    <a:pt x="302" y="97"/>
                    <a:pt x="319" y="137"/>
                    <a:pt x="288" y="147"/>
                  </a:cubicBezTo>
                  <a:cubicBezTo>
                    <a:pt x="281" y="157"/>
                    <a:pt x="273" y="162"/>
                    <a:pt x="264" y="171"/>
                  </a:cubicBezTo>
                  <a:cubicBezTo>
                    <a:pt x="261" y="181"/>
                    <a:pt x="258" y="183"/>
                    <a:pt x="264" y="195"/>
                  </a:cubicBezTo>
                  <a:cubicBezTo>
                    <a:pt x="267" y="202"/>
                    <a:pt x="276" y="213"/>
                    <a:pt x="276" y="213"/>
                  </a:cubicBezTo>
                  <a:cubicBezTo>
                    <a:pt x="267" y="239"/>
                    <a:pt x="246" y="227"/>
                    <a:pt x="219" y="225"/>
                  </a:cubicBezTo>
                  <a:cubicBezTo>
                    <a:pt x="181" y="212"/>
                    <a:pt x="186" y="216"/>
                    <a:pt x="132" y="213"/>
                  </a:cubicBezTo>
                  <a:cubicBezTo>
                    <a:pt x="125" y="193"/>
                    <a:pt x="128" y="140"/>
                    <a:pt x="120" y="135"/>
                  </a:cubicBezTo>
                  <a:cubicBezTo>
                    <a:pt x="112" y="129"/>
                    <a:pt x="102" y="127"/>
                    <a:pt x="93" y="123"/>
                  </a:cubicBezTo>
                  <a:cubicBezTo>
                    <a:pt x="87" y="120"/>
                    <a:pt x="75" y="117"/>
                    <a:pt x="75" y="117"/>
                  </a:cubicBezTo>
                  <a:cubicBezTo>
                    <a:pt x="74" y="108"/>
                    <a:pt x="76" y="98"/>
                    <a:pt x="72" y="90"/>
                  </a:cubicBezTo>
                  <a:cubicBezTo>
                    <a:pt x="69" y="84"/>
                    <a:pt x="54" y="78"/>
                    <a:pt x="54" y="78"/>
                  </a:cubicBezTo>
                  <a:cubicBezTo>
                    <a:pt x="49" y="62"/>
                    <a:pt x="35" y="46"/>
                    <a:pt x="21" y="36"/>
                  </a:cubicBezTo>
                  <a:cubicBezTo>
                    <a:pt x="14" y="25"/>
                    <a:pt x="14" y="19"/>
                    <a:pt x="3" y="12"/>
                  </a:cubicBezTo>
                  <a:cubicBezTo>
                    <a:pt x="2" y="8"/>
                    <a:pt x="0" y="0"/>
                    <a:pt x="0" y="0"/>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3" name="Freeform 202"/>
            <p:cNvSpPr>
              <a:spLocks/>
            </p:cNvSpPr>
            <p:nvPr/>
          </p:nvSpPr>
          <p:spPr bwMode="auto">
            <a:xfrm>
              <a:off x="1131" y="3312"/>
              <a:ext cx="213" cy="219"/>
            </a:xfrm>
            <a:custGeom>
              <a:avLst/>
              <a:gdLst>
                <a:gd name="T0" fmla="*/ 21 w 213"/>
                <a:gd name="T1" fmla="*/ 99 h 219"/>
                <a:gd name="T2" fmla="*/ 0 w 213"/>
                <a:gd name="T3" fmla="*/ 153 h 219"/>
                <a:gd name="T4" fmla="*/ 48 w 213"/>
                <a:gd name="T5" fmla="*/ 174 h 219"/>
                <a:gd name="T6" fmla="*/ 69 w 213"/>
                <a:gd name="T7" fmla="*/ 204 h 219"/>
                <a:gd name="T8" fmla="*/ 93 w 213"/>
                <a:gd name="T9" fmla="*/ 213 h 219"/>
                <a:gd name="T10" fmla="*/ 123 w 213"/>
                <a:gd name="T11" fmla="*/ 189 h 219"/>
                <a:gd name="T12" fmla="*/ 150 w 213"/>
                <a:gd name="T13" fmla="*/ 210 h 219"/>
                <a:gd name="T14" fmla="*/ 156 w 213"/>
                <a:gd name="T15" fmla="*/ 219 h 219"/>
                <a:gd name="T16" fmla="*/ 165 w 213"/>
                <a:gd name="T17" fmla="*/ 201 h 219"/>
                <a:gd name="T18" fmla="*/ 189 w 213"/>
                <a:gd name="T19" fmla="*/ 147 h 219"/>
                <a:gd name="T20" fmla="*/ 186 w 213"/>
                <a:gd name="T21" fmla="*/ 102 h 219"/>
                <a:gd name="T22" fmla="*/ 213 w 213"/>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19">
                  <a:moveTo>
                    <a:pt x="21" y="99"/>
                  </a:moveTo>
                  <a:cubicBezTo>
                    <a:pt x="17" y="119"/>
                    <a:pt x="5" y="133"/>
                    <a:pt x="0" y="153"/>
                  </a:cubicBezTo>
                  <a:cubicBezTo>
                    <a:pt x="11" y="169"/>
                    <a:pt x="30" y="171"/>
                    <a:pt x="48" y="174"/>
                  </a:cubicBezTo>
                  <a:cubicBezTo>
                    <a:pt x="64" y="179"/>
                    <a:pt x="58" y="193"/>
                    <a:pt x="69" y="204"/>
                  </a:cubicBezTo>
                  <a:cubicBezTo>
                    <a:pt x="77" y="212"/>
                    <a:pt x="82" y="211"/>
                    <a:pt x="93" y="213"/>
                  </a:cubicBezTo>
                  <a:cubicBezTo>
                    <a:pt x="116" y="207"/>
                    <a:pt x="105" y="195"/>
                    <a:pt x="123" y="189"/>
                  </a:cubicBezTo>
                  <a:cubicBezTo>
                    <a:pt x="131" y="197"/>
                    <a:pt x="150" y="210"/>
                    <a:pt x="150" y="210"/>
                  </a:cubicBezTo>
                  <a:cubicBezTo>
                    <a:pt x="152" y="213"/>
                    <a:pt x="152" y="219"/>
                    <a:pt x="156" y="219"/>
                  </a:cubicBezTo>
                  <a:cubicBezTo>
                    <a:pt x="160" y="219"/>
                    <a:pt x="164" y="203"/>
                    <a:pt x="165" y="201"/>
                  </a:cubicBezTo>
                  <a:cubicBezTo>
                    <a:pt x="174" y="183"/>
                    <a:pt x="178" y="163"/>
                    <a:pt x="189" y="147"/>
                  </a:cubicBezTo>
                  <a:cubicBezTo>
                    <a:pt x="193" y="131"/>
                    <a:pt x="191" y="117"/>
                    <a:pt x="186" y="102"/>
                  </a:cubicBezTo>
                  <a:cubicBezTo>
                    <a:pt x="194" y="67"/>
                    <a:pt x="213" y="36"/>
                    <a:pt x="213" y="0"/>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4" name="Text Box 203"/>
            <p:cNvSpPr txBox="1">
              <a:spLocks noChangeArrowheads="1"/>
            </p:cNvSpPr>
            <p:nvPr/>
          </p:nvSpPr>
          <p:spPr bwMode="auto">
            <a:xfrm>
              <a:off x="240" y="3552"/>
              <a:ext cx="71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400" i="1" dirty="0">
                  <a:solidFill>
                    <a:srgbClr val="0000FF"/>
                  </a:solidFill>
                </a:rPr>
                <a:t>Échappée max. SE</a:t>
              </a:r>
            </a:p>
          </p:txBody>
        </p:sp>
        <p:sp>
          <p:nvSpPr>
            <p:cNvPr id="65" name="Text Box 204"/>
            <p:cNvSpPr txBox="1">
              <a:spLocks noChangeArrowheads="1"/>
            </p:cNvSpPr>
            <p:nvPr/>
          </p:nvSpPr>
          <p:spPr bwMode="auto">
            <a:xfrm>
              <a:off x="674" y="3051"/>
              <a:ext cx="3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FF0000"/>
                  </a:solidFill>
                  <a:effectLst>
                    <a:outerShdw blurRad="38100" dist="38100" dir="2700000" algn="tl">
                      <a:srgbClr val="DDDDDD"/>
                    </a:outerShdw>
                  </a:effectLst>
                </a:rPr>
                <a:t>SE</a:t>
              </a:r>
              <a:r>
                <a:rPr lang="fr-FR" b="1" baseline="-25000">
                  <a:solidFill>
                    <a:srgbClr val="FF0000"/>
                  </a:solidFill>
                  <a:effectLst>
                    <a:outerShdw blurRad="38100" dist="38100" dir="2700000" algn="tl">
                      <a:srgbClr val="DDDDDD"/>
                    </a:outerShdw>
                  </a:effectLst>
                </a:rPr>
                <a:t>I</a:t>
              </a:r>
            </a:p>
          </p:txBody>
        </p:sp>
        <p:sp>
          <p:nvSpPr>
            <p:cNvPr id="66" name="Text Box 205"/>
            <p:cNvSpPr txBox="1">
              <a:spLocks noChangeArrowheads="1"/>
            </p:cNvSpPr>
            <p:nvPr/>
          </p:nvSpPr>
          <p:spPr bwMode="auto">
            <a:xfrm>
              <a:off x="1599" y="3088"/>
              <a:ext cx="36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CC00"/>
                  </a:solidFill>
                  <a:effectLst>
                    <a:outerShdw blurRad="38100" dist="38100" dir="2700000" algn="tl">
                      <a:srgbClr val="DDDDDD"/>
                    </a:outerShdw>
                  </a:effectLst>
                </a:rPr>
                <a:t>SE</a:t>
              </a:r>
              <a:r>
                <a:rPr lang="fr-FR" b="1" baseline="-25000">
                  <a:solidFill>
                    <a:srgbClr val="00CC00"/>
                  </a:solidFill>
                  <a:effectLst>
                    <a:outerShdw blurRad="38100" dist="38100" dir="2700000" algn="tl">
                      <a:srgbClr val="DDDDDD"/>
                    </a:outerShdw>
                  </a:effectLst>
                </a:rPr>
                <a:t>II</a:t>
              </a:r>
            </a:p>
          </p:txBody>
        </p:sp>
        <p:sp>
          <p:nvSpPr>
            <p:cNvPr id="67" name="Text Box 206"/>
            <p:cNvSpPr txBox="1">
              <a:spLocks noChangeArrowheads="1"/>
            </p:cNvSpPr>
            <p:nvPr/>
          </p:nvSpPr>
          <p:spPr bwMode="auto">
            <a:xfrm>
              <a:off x="1503" y="2900"/>
              <a:ext cx="3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FFFF"/>
                  </a:solidFill>
                  <a:effectLst>
                    <a:outerShdw blurRad="38100" dist="38100" dir="2700000" algn="tl">
                      <a:srgbClr val="DDDDDD"/>
                    </a:outerShdw>
                  </a:effectLst>
                </a:rPr>
                <a:t>SE</a:t>
              </a:r>
              <a:r>
                <a:rPr lang="fr-FR" b="1" baseline="-25000">
                  <a:solidFill>
                    <a:srgbClr val="00FFFF"/>
                  </a:solidFill>
                  <a:effectLst>
                    <a:outerShdw blurRad="38100" dist="38100" dir="2700000" algn="tl">
                      <a:srgbClr val="DDDDDD"/>
                    </a:outerShdw>
                  </a:effectLst>
                </a:rPr>
                <a:t>III</a:t>
              </a:r>
            </a:p>
          </p:txBody>
        </p:sp>
        <p:sp>
          <p:nvSpPr>
            <p:cNvPr id="68" name="Text Box 207"/>
            <p:cNvSpPr txBox="1">
              <a:spLocks noChangeArrowheads="1"/>
            </p:cNvSpPr>
            <p:nvPr/>
          </p:nvSpPr>
          <p:spPr bwMode="auto">
            <a:xfrm>
              <a:off x="1187" y="2938"/>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effectLst>
                    <a:outerShdw blurRad="38100" dist="38100" dir="2700000" algn="tl">
                      <a:srgbClr val="DDDDDD"/>
                    </a:outerShdw>
                  </a:effectLst>
                </a:rPr>
                <a:t>BSE</a:t>
              </a:r>
              <a:endParaRPr lang="fr-FR" b="1" baseline="-25000">
                <a:effectLst>
                  <a:outerShdw blurRad="38100" dist="38100" dir="2700000" algn="tl">
                    <a:srgbClr val="DDDDDD"/>
                  </a:outerShdw>
                </a:effectLst>
              </a:endParaRPr>
            </a:p>
          </p:txBody>
        </p:sp>
        <p:sp>
          <p:nvSpPr>
            <p:cNvPr id="69" name="Line 208"/>
            <p:cNvSpPr>
              <a:spLocks noChangeShapeType="1"/>
            </p:cNvSpPr>
            <p:nvPr/>
          </p:nvSpPr>
          <p:spPr bwMode="auto">
            <a:xfrm flipH="1" flipV="1">
              <a:off x="1384" y="2862"/>
              <a:ext cx="158" cy="113"/>
            </a:xfrm>
            <a:prstGeom prst="line">
              <a:avLst/>
            </a:prstGeom>
            <a:noFill/>
            <a:ln w="9525">
              <a:solidFill>
                <a:srgbClr val="00FF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0" name="Text Box 209"/>
            <p:cNvSpPr txBox="1">
              <a:spLocks noChangeArrowheads="1"/>
            </p:cNvSpPr>
            <p:nvPr/>
          </p:nvSpPr>
          <p:spPr bwMode="auto">
            <a:xfrm>
              <a:off x="871" y="2862"/>
              <a:ext cx="2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30000"/>
                <a:t>-</a:t>
              </a:r>
              <a:r>
                <a:rPr lang="fr-FR" baseline="-25000"/>
                <a:t>p</a:t>
              </a:r>
            </a:p>
          </p:txBody>
        </p:sp>
        <p:sp>
          <p:nvSpPr>
            <p:cNvPr id="71" name="Line 210"/>
            <p:cNvSpPr>
              <a:spLocks noChangeShapeType="1"/>
            </p:cNvSpPr>
            <p:nvPr/>
          </p:nvSpPr>
          <p:spPr bwMode="auto">
            <a:xfrm>
              <a:off x="816" y="3552"/>
              <a:ext cx="1008"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2" name="Text Box 211"/>
            <p:cNvSpPr txBox="1">
              <a:spLocks noChangeArrowheads="1"/>
            </p:cNvSpPr>
            <p:nvPr/>
          </p:nvSpPr>
          <p:spPr bwMode="auto">
            <a:xfrm>
              <a:off x="1349" y="3360"/>
              <a:ext cx="715"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400" b="1" i="1"/>
                <a:t>Échappée max. BSE</a:t>
              </a:r>
            </a:p>
          </p:txBody>
        </p:sp>
        <p:sp>
          <p:nvSpPr>
            <p:cNvPr id="73" name="Freeform 212"/>
            <p:cNvSpPr>
              <a:spLocks/>
            </p:cNvSpPr>
            <p:nvPr/>
          </p:nvSpPr>
          <p:spPr bwMode="auto">
            <a:xfrm>
              <a:off x="1028" y="3418"/>
              <a:ext cx="16" cy="3"/>
            </a:xfrm>
            <a:custGeom>
              <a:avLst/>
              <a:gdLst>
                <a:gd name="T0" fmla="*/ 0 w 16"/>
                <a:gd name="T1" fmla="*/ 0 h 3"/>
                <a:gd name="T2" fmla="*/ 16 w 16"/>
                <a:gd name="T3" fmla="*/ 2 h 3"/>
              </a:gdLst>
              <a:ahLst/>
              <a:cxnLst>
                <a:cxn ang="0">
                  <a:pos x="T0" y="T1"/>
                </a:cxn>
                <a:cxn ang="0">
                  <a:pos x="T2" y="T3"/>
                </a:cxn>
              </a:cxnLst>
              <a:rect l="0" t="0" r="r" b="b"/>
              <a:pathLst>
                <a:path w="16" h="3">
                  <a:moveTo>
                    <a:pt x="0" y="0"/>
                  </a:moveTo>
                  <a:cubicBezTo>
                    <a:pt x="9" y="3"/>
                    <a:pt x="4" y="2"/>
                    <a:pt x="16" y="2"/>
                  </a:cubicBezTo>
                </a:path>
              </a:pathLst>
            </a:custGeom>
            <a:noFill/>
            <a:ln w="952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4" name="Freeform 213"/>
            <p:cNvSpPr>
              <a:spLocks/>
            </p:cNvSpPr>
            <p:nvPr/>
          </p:nvSpPr>
          <p:spPr bwMode="auto">
            <a:xfrm>
              <a:off x="1294" y="3404"/>
              <a:ext cx="96" cy="86"/>
            </a:xfrm>
            <a:custGeom>
              <a:avLst/>
              <a:gdLst>
                <a:gd name="T0" fmla="*/ 96 w 96"/>
                <a:gd name="T1" fmla="*/ 0 h 86"/>
                <a:gd name="T2" fmla="*/ 76 w 96"/>
                <a:gd name="T3" fmla="*/ 18 h 86"/>
                <a:gd name="T4" fmla="*/ 56 w 96"/>
                <a:gd name="T5" fmla="*/ 40 h 86"/>
                <a:gd name="T6" fmla="*/ 0 w 96"/>
                <a:gd name="T7" fmla="*/ 86 h 86"/>
              </a:gdLst>
              <a:ahLst/>
              <a:cxnLst>
                <a:cxn ang="0">
                  <a:pos x="T0" y="T1"/>
                </a:cxn>
                <a:cxn ang="0">
                  <a:pos x="T2" y="T3"/>
                </a:cxn>
                <a:cxn ang="0">
                  <a:pos x="T4" y="T5"/>
                </a:cxn>
                <a:cxn ang="0">
                  <a:pos x="T6" y="T7"/>
                </a:cxn>
              </a:cxnLst>
              <a:rect l="0" t="0" r="r" b="b"/>
              <a:pathLst>
                <a:path w="96" h="86">
                  <a:moveTo>
                    <a:pt x="96" y="0"/>
                  </a:moveTo>
                  <a:cubicBezTo>
                    <a:pt x="89" y="11"/>
                    <a:pt x="88" y="14"/>
                    <a:pt x="76" y="18"/>
                  </a:cubicBezTo>
                  <a:cubicBezTo>
                    <a:pt x="51" y="12"/>
                    <a:pt x="53" y="14"/>
                    <a:pt x="56" y="40"/>
                  </a:cubicBezTo>
                  <a:cubicBezTo>
                    <a:pt x="50" y="80"/>
                    <a:pt x="39" y="86"/>
                    <a:pt x="0" y="86"/>
                  </a:cubicBezTo>
                </a:path>
              </a:pathLst>
            </a:custGeom>
            <a:noFill/>
            <a:ln w="22225" cap="flat">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5" name="Freeform 214"/>
            <p:cNvSpPr>
              <a:spLocks/>
            </p:cNvSpPr>
            <p:nvPr/>
          </p:nvSpPr>
          <p:spPr bwMode="auto">
            <a:xfrm>
              <a:off x="1284" y="3334"/>
              <a:ext cx="58" cy="194"/>
            </a:xfrm>
            <a:custGeom>
              <a:avLst/>
              <a:gdLst>
                <a:gd name="T0" fmla="*/ 58 w 58"/>
                <a:gd name="T1" fmla="*/ 0 h 194"/>
                <a:gd name="T2" fmla="*/ 40 w 58"/>
                <a:gd name="T3" fmla="*/ 44 h 194"/>
                <a:gd name="T4" fmla="*/ 26 w 58"/>
                <a:gd name="T5" fmla="*/ 146 h 194"/>
                <a:gd name="T6" fmla="*/ 10 w 58"/>
                <a:gd name="T7" fmla="*/ 178 h 194"/>
                <a:gd name="T8" fmla="*/ 0 w 58"/>
                <a:gd name="T9" fmla="*/ 194 h 194"/>
              </a:gdLst>
              <a:ahLst/>
              <a:cxnLst>
                <a:cxn ang="0">
                  <a:pos x="T0" y="T1"/>
                </a:cxn>
                <a:cxn ang="0">
                  <a:pos x="T2" y="T3"/>
                </a:cxn>
                <a:cxn ang="0">
                  <a:pos x="T4" y="T5"/>
                </a:cxn>
                <a:cxn ang="0">
                  <a:pos x="T6" y="T7"/>
                </a:cxn>
                <a:cxn ang="0">
                  <a:pos x="T8" y="T9"/>
                </a:cxn>
              </a:cxnLst>
              <a:rect l="0" t="0" r="r" b="b"/>
              <a:pathLst>
                <a:path w="58" h="194">
                  <a:moveTo>
                    <a:pt x="58" y="0"/>
                  </a:moveTo>
                  <a:cubicBezTo>
                    <a:pt x="56" y="18"/>
                    <a:pt x="56" y="33"/>
                    <a:pt x="40" y="44"/>
                  </a:cubicBezTo>
                  <a:cubicBezTo>
                    <a:pt x="20" y="73"/>
                    <a:pt x="46" y="116"/>
                    <a:pt x="26" y="146"/>
                  </a:cubicBezTo>
                  <a:cubicBezTo>
                    <a:pt x="23" y="168"/>
                    <a:pt x="22" y="164"/>
                    <a:pt x="10" y="178"/>
                  </a:cubicBezTo>
                  <a:cubicBezTo>
                    <a:pt x="5" y="183"/>
                    <a:pt x="5" y="189"/>
                    <a:pt x="0" y="194"/>
                  </a:cubicBezTo>
                </a:path>
              </a:pathLst>
            </a:custGeom>
            <a:noFill/>
            <a:ln w="19050" cap="flat">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6" name="Freeform 215"/>
            <p:cNvSpPr>
              <a:spLocks/>
            </p:cNvSpPr>
            <p:nvPr/>
          </p:nvSpPr>
          <p:spPr bwMode="auto">
            <a:xfrm>
              <a:off x="802" y="3334"/>
              <a:ext cx="226" cy="206"/>
            </a:xfrm>
            <a:custGeom>
              <a:avLst/>
              <a:gdLst>
                <a:gd name="T0" fmla="*/ 0 w 226"/>
                <a:gd name="T1" fmla="*/ 0 h 206"/>
                <a:gd name="T2" fmla="*/ 14 w 226"/>
                <a:gd name="T3" fmla="*/ 14 h 206"/>
                <a:gd name="T4" fmla="*/ 18 w 226"/>
                <a:gd name="T5" fmla="*/ 20 h 206"/>
                <a:gd name="T6" fmla="*/ 24 w 226"/>
                <a:gd name="T7" fmla="*/ 24 h 206"/>
                <a:gd name="T8" fmla="*/ 38 w 226"/>
                <a:gd name="T9" fmla="*/ 44 h 206"/>
                <a:gd name="T10" fmla="*/ 52 w 226"/>
                <a:gd name="T11" fmla="*/ 68 h 206"/>
                <a:gd name="T12" fmla="*/ 54 w 226"/>
                <a:gd name="T13" fmla="*/ 84 h 206"/>
                <a:gd name="T14" fmla="*/ 66 w 226"/>
                <a:gd name="T15" fmla="*/ 88 h 206"/>
                <a:gd name="T16" fmla="*/ 96 w 226"/>
                <a:gd name="T17" fmla="*/ 104 h 206"/>
                <a:gd name="T18" fmla="*/ 106 w 226"/>
                <a:gd name="T19" fmla="*/ 116 h 206"/>
                <a:gd name="T20" fmla="*/ 184 w 226"/>
                <a:gd name="T21" fmla="*/ 188 h 206"/>
                <a:gd name="T22" fmla="*/ 226 w 226"/>
                <a:gd name="T23" fmla="*/ 19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206">
                  <a:moveTo>
                    <a:pt x="0" y="0"/>
                  </a:moveTo>
                  <a:cubicBezTo>
                    <a:pt x="2" y="6"/>
                    <a:pt x="14" y="14"/>
                    <a:pt x="14" y="14"/>
                  </a:cubicBezTo>
                  <a:cubicBezTo>
                    <a:pt x="15" y="16"/>
                    <a:pt x="16" y="18"/>
                    <a:pt x="18" y="20"/>
                  </a:cubicBezTo>
                  <a:cubicBezTo>
                    <a:pt x="20" y="22"/>
                    <a:pt x="22" y="22"/>
                    <a:pt x="24" y="24"/>
                  </a:cubicBezTo>
                  <a:cubicBezTo>
                    <a:pt x="30" y="32"/>
                    <a:pt x="28" y="41"/>
                    <a:pt x="38" y="44"/>
                  </a:cubicBezTo>
                  <a:cubicBezTo>
                    <a:pt x="45" y="51"/>
                    <a:pt x="49" y="59"/>
                    <a:pt x="52" y="68"/>
                  </a:cubicBezTo>
                  <a:cubicBezTo>
                    <a:pt x="53" y="73"/>
                    <a:pt x="51" y="80"/>
                    <a:pt x="54" y="84"/>
                  </a:cubicBezTo>
                  <a:cubicBezTo>
                    <a:pt x="56" y="87"/>
                    <a:pt x="62" y="87"/>
                    <a:pt x="66" y="88"/>
                  </a:cubicBezTo>
                  <a:cubicBezTo>
                    <a:pt x="78" y="92"/>
                    <a:pt x="85" y="100"/>
                    <a:pt x="96" y="104"/>
                  </a:cubicBezTo>
                  <a:cubicBezTo>
                    <a:pt x="97" y="105"/>
                    <a:pt x="106" y="113"/>
                    <a:pt x="106" y="116"/>
                  </a:cubicBezTo>
                  <a:cubicBezTo>
                    <a:pt x="113" y="206"/>
                    <a:pt x="94" y="185"/>
                    <a:pt x="184" y="188"/>
                  </a:cubicBezTo>
                  <a:cubicBezTo>
                    <a:pt x="199" y="193"/>
                    <a:pt x="211" y="198"/>
                    <a:pt x="226" y="198"/>
                  </a:cubicBezTo>
                </a:path>
              </a:pathLst>
            </a:custGeom>
            <a:noFill/>
            <a:ln w="22225" cap="flat">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7" name="Freeform 216"/>
            <p:cNvSpPr>
              <a:spLocks/>
            </p:cNvSpPr>
            <p:nvPr/>
          </p:nvSpPr>
          <p:spPr bwMode="auto">
            <a:xfrm>
              <a:off x="1160" y="3338"/>
              <a:ext cx="64" cy="98"/>
            </a:xfrm>
            <a:custGeom>
              <a:avLst/>
              <a:gdLst>
                <a:gd name="T0" fmla="*/ 64 w 64"/>
                <a:gd name="T1" fmla="*/ 0 h 98"/>
                <a:gd name="T2" fmla="*/ 62 w 64"/>
                <a:gd name="T3" fmla="*/ 12 h 98"/>
                <a:gd name="T4" fmla="*/ 56 w 64"/>
                <a:gd name="T5" fmla="*/ 16 h 98"/>
                <a:gd name="T6" fmla="*/ 52 w 64"/>
                <a:gd name="T7" fmla="*/ 28 h 98"/>
                <a:gd name="T8" fmla="*/ 60 w 64"/>
                <a:gd name="T9" fmla="*/ 66 h 98"/>
                <a:gd name="T10" fmla="*/ 52 w 64"/>
                <a:gd name="T11" fmla="*/ 80 h 98"/>
                <a:gd name="T12" fmla="*/ 40 w 64"/>
                <a:gd name="T13" fmla="*/ 84 h 98"/>
                <a:gd name="T14" fmla="*/ 0 w 64"/>
                <a:gd name="T15" fmla="*/ 98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98">
                  <a:moveTo>
                    <a:pt x="64" y="0"/>
                  </a:moveTo>
                  <a:cubicBezTo>
                    <a:pt x="63" y="4"/>
                    <a:pt x="64" y="8"/>
                    <a:pt x="62" y="12"/>
                  </a:cubicBezTo>
                  <a:cubicBezTo>
                    <a:pt x="61" y="14"/>
                    <a:pt x="57" y="14"/>
                    <a:pt x="56" y="16"/>
                  </a:cubicBezTo>
                  <a:cubicBezTo>
                    <a:pt x="54" y="20"/>
                    <a:pt x="52" y="28"/>
                    <a:pt x="52" y="28"/>
                  </a:cubicBezTo>
                  <a:cubicBezTo>
                    <a:pt x="54" y="54"/>
                    <a:pt x="54" y="49"/>
                    <a:pt x="60" y="66"/>
                  </a:cubicBezTo>
                  <a:cubicBezTo>
                    <a:pt x="58" y="75"/>
                    <a:pt x="60" y="76"/>
                    <a:pt x="52" y="80"/>
                  </a:cubicBezTo>
                  <a:cubicBezTo>
                    <a:pt x="48" y="82"/>
                    <a:pt x="40" y="84"/>
                    <a:pt x="40" y="84"/>
                  </a:cubicBezTo>
                  <a:cubicBezTo>
                    <a:pt x="30" y="94"/>
                    <a:pt x="14" y="98"/>
                    <a:pt x="0" y="98"/>
                  </a:cubicBezTo>
                </a:path>
              </a:pathLst>
            </a:custGeom>
            <a:noFill/>
            <a:ln w="22225" cap="flat">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80" name="Text Box 218"/>
          <p:cNvSpPr txBox="1">
            <a:spLocks noChangeArrowheads="1"/>
          </p:cNvSpPr>
          <p:nvPr/>
        </p:nvSpPr>
        <p:spPr bwMode="auto">
          <a:xfrm>
            <a:off x="838200" y="1600200"/>
            <a:ext cx="1905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b="1">
                <a:solidFill>
                  <a:schemeClr val="bg1"/>
                </a:solidFill>
                <a:effectLst>
                  <a:outerShdw blurRad="38100" dist="38100" dir="2700000" algn="tl">
                    <a:srgbClr val="DDDDDD"/>
                  </a:outerShdw>
                </a:effectLst>
              </a:rPr>
              <a:t>Haute énergie</a:t>
            </a:r>
          </a:p>
          <a:p>
            <a:pPr algn="ctr"/>
            <a:r>
              <a:rPr lang="fr-FR" sz="1600" b="1">
                <a:solidFill>
                  <a:schemeClr val="bg1"/>
                </a:solidFill>
                <a:effectLst>
                  <a:outerShdw blurRad="38100" dist="38100" dir="2700000" algn="tl">
                    <a:srgbClr val="DDDDDD"/>
                  </a:outerShdw>
                </a:effectLst>
              </a:rPr>
              <a:t>&gt;20keV</a:t>
            </a:r>
          </a:p>
        </p:txBody>
      </p:sp>
      <p:sp>
        <p:nvSpPr>
          <p:cNvPr id="81" name="Text Box 219"/>
          <p:cNvSpPr txBox="1">
            <a:spLocks noChangeArrowheads="1"/>
          </p:cNvSpPr>
          <p:nvPr/>
        </p:nvSpPr>
        <p:spPr bwMode="auto">
          <a:xfrm>
            <a:off x="914400" y="4067175"/>
            <a:ext cx="1905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b="1">
                <a:solidFill>
                  <a:schemeClr val="bg1"/>
                </a:solidFill>
                <a:effectLst>
                  <a:outerShdw blurRad="38100" dist="38100" dir="2700000" algn="tl">
                    <a:srgbClr val="DDDDDD"/>
                  </a:outerShdw>
                </a:effectLst>
              </a:rPr>
              <a:t>Basse énergie</a:t>
            </a:r>
          </a:p>
          <a:p>
            <a:pPr algn="ctr"/>
            <a:r>
              <a:rPr lang="fr-FR" sz="1600" b="1">
                <a:solidFill>
                  <a:schemeClr val="bg1"/>
                </a:solidFill>
                <a:effectLst>
                  <a:outerShdw blurRad="38100" dist="38100" dir="2700000" algn="tl">
                    <a:srgbClr val="DDDDDD"/>
                  </a:outerShdw>
                </a:effectLst>
              </a:rPr>
              <a:t>&lt; 1keV</a:t>
            </a:r>
          </a:p>
        </p:txBody>
      </p:sp>
      <p:sp>
        <p:nvSpPr>
          <p:cNvPr id="82" name="Text Box 220"/>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9265662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chemeClr val="hlink"/>
              </a:gs>
              <a:gs pos="50000">
                <a:schemeClr val="hlink">
                  <a:gamma/>
                  <a:tint val="10196"/>
                  <a:invGamma/>
                </a:schemeClr>
              </a:gs>
              <a:gs pos="100000">
                <a:schemeClr val="hlink"/>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1"/>
          <p:cNvSpPr txBox="1">
            <a:spLocks noChangeArrowheads="1"/>
          </p:cNvSpPr>
          <p:nvPr/>
        </p:nvSpPr>
        <p:spPr bwMode="auto">
          <a:xfrm>
            <a:off x="1443038" y="0"/>
            <a:ext cx="671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a:t>
            </a:r>
          </a:p>
        </p:txBody>
      </p:sp>
      <p:sp>
        <p:nvSpPr>
          <p:cNvPr id="4" name="Text Box 32"/>
          <p:cNvSpPr txBox="1">
            <a:spLocks noChangeArrowheads="1"/>
          </p:cNvSpPr>
          <p:nvPr/>
        </p:nvSpPr>
        <p:spPr bwMode="auto">
          <a:xfrm>
            <a:off x="1589600" y="609600"/>
            <a:ext cx="5894951" cy="92333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dirty="0"/>
              <a:t>L</a:t>
            </a:r>
            <a:r>
              <a:rPr lang="ja-JP" altLang="fr-FR" dirty="0"/>
              <a:t>’</a:t>
            </a:r>
            <a:r>
              <a:rPr lang="fr-FR" dirty="0"/>
              <a:t>imagerie électronique et/ou l</a:t>
            </a:r>
            <a:r>
              <a:rPr lang="ja-JP" altLang="fr-FR" dirty="0"/>
              <a:t>’</a:t>
            </a:r>
            <a:r>
              <a:rPr lang="fr-FR" dirty="0"/>
              <a:t>analyse X</a:t>
            </a:r>
          </a:p>
          <a:p>
            <a:pPr algn="ctr"/>
            <a:r>
              <a:rPr lang="fr-FR" dirty="0"/>
              <a:t> </a:t>
            </a:r>
            <a:r>
              <a:rPr lang="fr-FR" dirty="0" smtClean="0"/>
              <a:t>pratiquées </a:t>
            </a:r>
            <a:r>
              <a:rPr lang="fr-FR" dirty="0"/>
              <a:t>dans le </a:t>
            </a:r>
            <a:r>
              <a:rPr lang="fr-FR" dirty="0" smtClean="0"/>
              <a:t>microscope </a:t>
            </a:r>
            <a:r>
              <a:rPr lang="fr-FR" dirty="0"/>
              <a:t>électronique à balayage</a:t>
            </a:r>
          </a:p>
          <a:p>
            <a:pPr algn="ctr"/>
            <a:r>
              <a:rPr lang="fr-FR" dirty="0"/>
              <a:t>résultent de trois processus principaux.</a:t>
            </a:r>
          </a:p>
        </p:txBody>
      </p:sp>
      <p:grpSp>
        <p:nvGrpSpPr>
          <p:cNvPr id="5" name="Group 43"/>
          <p:cNvGrpSpPr>
            <a:grpSpLocks/>
          </p:cNvGrpSpPr>
          <p:nvPr/>
        </p:nvGrpSpPr>
        <p:grpSpPr bwMode="auto">
          <a:xfrm>
            <a:off x="228600" y="1600200"/>
            <a:ext cx="1600200" cy="2438400"/>
            <a:chOff x="288" y="1296"/>
            <a:chExt cx="1008" cy="1536"/>
          </a:xfrm>
        </p:grpSpPr>
        <p:sp>
          <p:nvSpPr>
            <p:cNvPr id="6" name="AutoShape 39"/>
            <p:cNvSpPr>
              <a:spLocks noChangeArrowheads="1"/>
            </p:cNvSpPr>
            <p:nvPr/>
          </p:nvSpPr>
          <p:spPr bwMode="auto">
            <a:xfrm>
              <a:off x="288" y="1344"/>
              <a:ext cx="1008" cy="1488"/>
            </a:xfrm>
            <a:prstGeom prst="roundRect">
              <a:avLst>
                <a:gd name="adj" fmla="val 16667"/>
              </a:avLst>
            </a:pr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 name="Text Box 34"/>
            <p:cNvSpPr txBox="1">
              <a:spLocks noChangeArrowheads="1"/>
            </p:cNvSpPr>
            <p:nvPr/>
          </p:nvSpPr>
          <p:spPr bwMode="auto">
            <a:xfrm>
              <a:off x="336" y="1296"/>
              <a:ext cx="912" cy="1442"/>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endParaRPr lang="fr-FR" dirty="0"/>
            </a:p>
            <a:p>
              <a:pPr algn="ctr"/>
              <a:r>
                <a:rPr lang="fr-FR" b="1" dirty="0"/>
                <a:t>Irradiation</a:t>
              </a:r>
              <a:r>
                <a:rPr lang="fr-FR" dirty="0"/>
                <a:t> </a:t>
              </a:r>
              <a:r>
                <a:rPr lang="fr-FR" dirty="0" smtClean="0"/>
                <a:t>d’un </a:t>
              </a:r>
              <a:r>
                <a:rPr lang="fr-FR" dirty="0"/>
                <a:t>certain </a:t>
              </a:r>
              <a:r>
                <a:rPr lang="fr-FR" dirty="0" smtClean="0"/>
                <a:t>volume </a:t>
              </a:r>
              <a:r>
                <a:rPr lang="fr-FR" dirty="0"/>
                <a:t>de </a:t>
              </a:r>
              <a:r>
                <a:rPr lang="fr-FR" dirty="0" smtClean="0"/>
                <a:t>l’échantillon </a:t>
              </a:r>
              <a:r>
                <a:rPr lang="fr-FR" dirty="0"/>
                <a:t>par les électrons primaires</a:t>
              </a:r>
            </a:p>
          </p:txBody>
        </p:sp>
      </p:grpSp>
      <p:grpSp>
        <p:nvGrpSpPr>
          <p:cNvPr id="8" name="Group 44"/>
          <p:cNvGrpSpPr>
            <a:grpSpLocks/>
          </p:cNvGrpSpPr>
          <p:nvPr/>
        </p:nvGrpSpPr>
        <p:grpSpPr bwMode="auto">
          <a:xfrm>
            <a:off x="2209800" y="1676400"/>
            <a:ext cx="1600200" cy="2362200"/>
            <a:chOff x="1488" y="1344"/>
            <a:chExt cx="1008" cy="1488"/>
          </a:xfrm>
        </p:grpSpPr>
        <p:sp>
          <p:nvSpPr>
            <p:cNvPr id="9" name="AutoShape 40"/>
            <p:cNvSpPr>
              <a:spLocks noChangeArrowheads="1"/>
            </p:cNvSpPr>
            <p:nvPr/>
          </p:nvSpPr>
          <p:spPr bwMode="auto">
            <a:xfrm>
              <a:off x="1488" y="1344"/>
              <a:ext cx="1008" cy="1488"/>
            </a:xfrm>
            <a:prstGeom prst="roundRect">
              <a:avLst>
                <a:gd name="adj" fmla="val 16667"/>
              </a:avLst>
            </a:pr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 name="Text Box 35"/>
            <p:cNvSpPr txBox="1">
              <a:spLocks noChangeArrowheads="1"/>
            </p:cNvSpPr>
            <p:nvPr/>
          </p:nvSpPr>
          <p:spPr bwMode="auto">
            <a:xfrm>
              <a:off x="1536" y="1488"/>
              <a:ext cx="912" cy="1269"/>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dirty="0"/>
                <a:t>Production</a:t>
              </a:r>
              <a:r>
                <a:rPr lang="fr-FR" dirty="0"/>
                <a:t> des électrons SE et BSE</a:t>
              </a:r>
            </a:p>
            <a:p>
              <a:pPr algn="ctr"/>
              <a:r>
                <a:rPr lang="fr-FR" dirty="0"/>
                <a:t>e</a:t>
              </a:r>
              <a:r>
                <a:rPr lang="fr-FR" dirty="0" smtClean="0"/>
                <a:t>t des </a:t>
              </a:r>
              <a:r>
                <a:rPr lang="fr-FR" dirty="0"/>
                <a:t>RX </a:t>
              </a:r>
            </a:p>
            <a:p>
              <a:pPr algn="ctr"/>
              <a:r>
                <a:rPr lang="fr-FR" dirty="0"/>
                <a:t>dans ce volume</a:t>
              </a:r>
            </a:p>
          </p:txBody>
        </p:sp>
      </p:grpSp>
      <p:grpSp>
        <p:nvGrpSpPr>
          <p:cNvPr id="11" name="Group 45"/>
          <p:cNvGrpSpPr>
            <a:grpSpLocks/>
          </p:cNvGrpSpPr>
          <p:nvPr/>
        </p:nvGrpSpPr>
        <p:grpSpPr bwMode="auto">
          <a:xfrm>
            <a:off x="4191000" y="1676400"/>
            <a:ext cx="1600200" cy="2362200"/>
            <a:chOff x="2640" y="1344"/>
            <a:chExt cx="1008" cy="1488"/>
          </a:xfrm>
        </p:grpSpPr>
        <p:sp>
          <p:nvSpPr>
            <p:cNvPr id="12" name="AutoShape 41"/>
            <p:cNvSpPr>
              <a:spLocks noChangeArrowheads="1"/>
            </p:cNvSpPr>
            <p:nvPr/>
          </p:nvSpPr>
          <p:spPr bwMode="auto">
            <a:xfrm>
              <a:off x="2640" y="1344"/>
              <a:ext cx="1008" cy="1488"/>
            </a:xfrm>
            <a:prstGeom prst="roundRect">
              <a:avLst>
                <a:gd name="adj" fmla="val 16667"/>
              </a:avLst>
            </a:pr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3" name="Text Box 36"/>
            <p:cNvSpPr txBox="1">
              <a:spLocks noChangeArrowheads="1"/>
            </p:cNvSpPr>
            <p:nvPr/>
          </p:nvSpPr>
          <p:spPr bwMode="auto">
            <a:xfrm>
              <a:off x="2688" y="1496"/>
              <a:ext cx="912" cy="756"/>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dirty="0"/>
                <a:t>Détection</a:t>
              </a:r>
              <a:r>
                <a:rPr lang="fr-FR" dirty="0"/>
                <a:t> de ces signaux </a:t>
              </a:r>
              <a:r>
                <a:rPr lang="fr-FR" dirty="0" smtClean="0"/>
                <a:t>d</a:t>
              </a:r>
              <a:r>
                <a:rPr lang="fr-FR" dirty="0" smtClean="0"/>
                <a:t>’</a:t>
              </a:r>
              <a:r>
                <a:rPr lang="fr-FR" dirty="0" smtClean="0"/>
                <a:t>électrons ou de </a:t>
              </a:r>
              <a:r>
                <a:rPr lang="fr-FR" dirty="0"/>
                <a:t>RX</a:t>
              </a:r>
            </a:p>
          </p:txBody>
        </p:sp>
      </p:grpSp>
      <p:sp>
        <p:nvSpPr>
          <p:cNvPr id="14" name="AutoShape 46"/>
          <p:cNvSpPr>
            <a:spLocks noChangeArrowheads="1"/>
          </p:cNvSpPr>
          <p:nvPr/>
        </p:nvSpPr>
        <p:spPr bwMode="auto">
          <a:xfrm>
            <a:off x="1828800" y="2590800"/>
            <a:ext cx="381000" cy="5334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5" name="AutoShape 47"/>
          <p:cNvSpPr>
            <a:spLocks noChangeArrowheads="1"/>
          </p:cNvSpPr>
          <p:nvPr/>
        </p:nvSpPr>
        <p:spPr bwMode="auto">
          <a:xfrm>
            <a:off x="3810000" y="2590800"/>
            <a:ext cx="381000" cy="5334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6" name="AutoShape 48"/>
          <p:cNvSpPr>
            <a:spLocks noChangeArrowheads="1"/>
          </p:cNvSpPr>
          <p:nvPr/>
        </p:nvSpPr>
        <p:spPr bwMode="auto">
          <a:xfrm>
            <a:off x="5791200" y="2590800"/>
            <a:ext cx="381000" cy="5334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17" name="Group 57"/>
          <p:cNvGrpSpPr>
            <a:grpSpLocks/>
          </p:cNvGrpSpPr>
          <p:nvPr/>
        </p:nvGrpSpPr>
        <p:grpSpPr bwMode="auto">
          <a:xfrm>
            <a:off x="6172200" y="1676400"/>
            <a:ext cx="2819400" cy="4495800"/>
            <a:chOff x="3888" y="1056"/>
            <a:chExt cx="1776" cy="2832"/>
          </a:xfrm>
        </p:grpSpPr>
        <p:sp>
          <p:nvSpPr>
            <p:cNvPr id="18" name="AutoShape 42"/>
            <p:cNvSpPr>
              <a:spLocks noChangeArrowheads="1"/>
            </p:cNvSpPr>
            <p:nvPr/>
          </p:nvSpPr>
          <p:spPr bwMode="auto">
            <a:xfrm>
              <a:off x="3888" y="1056"/>
              <a:ext cx="1776" cy="2832"/>
            </a:xfrm>
            <a:prstGeom prst="roundRect">
              <a:avLst>
                <a:gd name="adj" fmla="val 16667"/>
              </a:avLst>
            </a:pr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 name="Text Box 37"/>
            <p:cNvSpPr txBox="1">
              <a:spLocks noChangeArrowheads="1"/>
            </p:cNvSpPr>
            <p:nvPr/>
          </p:nvSpPr>
          <p:spPr bwMode="auto">
            <a:xfrm>
              <a:off x="3936" y="1056"/>
              <a:ext cx="1728" cy="231"/>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a:t>Imagerie électronique</a:t>
              </a:r>
            </a:p>
          </p:txBody>
        </p:sp>
        <p:sp>
          <p:nvSpPr>
            <p:cNvPr id="20" name="Text Box 49"/>
            <p:cNvSpPr txBox="1">
              <a:spLocks noChangeArrowheads="1"/>
            </p:cNvSpPr>
            <p:nvPr/>
          </p:nvSpPr>
          <p:spPr bwMode="auto">
            <a:xfrm>
              <a:off x="4320" y="2505"/>
              <a:ext cx="912" cy="231"/>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a:t>Analyse X</a:t>
              </a:r>
            </a:p>
          </p:txBody>
        </p:sp>
        <p:pic>
          <p:nvPicPr>
            <p:cNvPr id="21" name="Picture 1037" descr="SE_WD5"/>
            <p:cNvPicPr>
              <a:picLocks noChangeAspect="1" noChangeArrowheads="1"/>
            </p:cNvPicPr>
            <p:nvPr/>
          </p:nvPicPr>
          <p:blipFill>
            <a:blip r:embed="rId2">
              <a:lum bright="12000"/>
              <a:alphaModFix amt="50000"/>
              <a:extLst>
                <a:ext uri="{28A0092B-C50C-407E-A947-70E740481C1C}">
                  <a14:useLocalDpi xmlns:a14="http://schemas.microsoft.com/office/drawing/2010/main" val="0"/>
                </a:ext>
              </a:extLst>
            </a:blip>
            <a:srcRect/>
            <a:stretch>
              <a:fillRect/>
            </a:stretch>
          </p:blipFill>
          <p:spPr bwMode="auto">
            <a:xfrm>
              <a:off x="4008" y="1296"/>
              <a:ext cx="1536" cy="1223"/>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alpha val="50000"/>
                    </a:srgbClr>
                  </a:solidFill>
                </a14:hiddenFill>
              </a:ext>
            </a:extLst>
          </p:spPr>
        </p:pic>
        <p:pic>
          <p:nvPicPr>
            <p:cNvPr id="22" name="Picture 10"/>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4008" y="2688"/>
              <a:ext cx="1536" cy="1008"/>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alpha val="50000"/>
                    </a:srgbClr>
                  </a:solidFill>
                </a14:hiddenFill>
              </a:ext>
            </a:extLst>
          </p:spPr>
        </p:pic>
      </p:grpSp>
      <p:sp>
        <p:nvSpPr>
          <p:cNvPr id="23" name="Text Box 54"/>
          <p:cNvSpPr txBox="1">
            <a:spLocks noChangeArrowheads="1"/>
          </p:cNvSpPr>
          <p:nvPr/>
        </p:nvSpPr>
        <p:spPr bwMode="auto">
          <a:xfrm>
            <a:off x="792163" y="4267200"/>
            <a:ext cx="4800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2000" b="1" dirty="0">
                <a:solidFill>
                  <a:srgbClr val="0000FF"/>
                </a:solidFill>
              </a:rPr>
              <a:t>Comment évolue </a:t>
            </a:r>
          </a:p>
          <a:p>
            <a:pPr algn="ctr"/>
            <a:r>
              <a:rPr lang="fr-FR" sz="2000" b="1" dirty="0">
                <a:solidFill>
                  <a:srgbClr val="0000FF"/>
                </a:solidFill>
              </a:rPr>
              <a:t>chacun de ces trois processus</a:t>
            </a:r>
          </a:p>
          <a:p>
            <a:pPr algn="ctr"/>
            <a:r>
              <a:rPr lang="fr-FR" sz="2000" b="1" dirty="0">
                <a:solidFill>
                  <a:srgbClr val="0000FF"/>
                </a:solidFill>
              </a:rPr>
              <a:t>avec la baisse de </a:t>
            </a:r>
            <a:r>
              <a:rPr lang="fr-FR" sz="2000" b="1" dirty="0" smtClean="0">
                <a:solidFill>
                  <a:srgbClr val="0000FF"/>
                </a:solidFill>
              </a:rPr>
              <a:t>l</a:t>
            </a:r>
            <a:r>
              <a:rPr lang="fr-FR" sz="2000" b="1" dirty="0" smtClean="0">
                <a:solidFill>
                  <a:srgbClr val="0000FF"/>
                </a:solidFill>
              </a:rPr>
              <a:t>’</a:t>
            </a:r>
            <a:r>
              <a:rPr lang="fr-FR" sz="2000" b="1" dirty="0" smtClean="0">
                <a:solidFill>
                  <a:srgbClr val="0000FF"/>
                </a:solidFill>
              </a:rPr>
              <a:t>énergie </a:t>
            </a:r>
            <a:r>
              <a:rPr lang="fr-FR" sz="2000" b="1" dirty="0">
                <a:solidFill>
                  <a:srgbClr val="0000FF"/>
                </a:solidFill>
              </a:rPr>
              <a:t>des électrons primaires ?</a:t>
            </a:r>
          </a:p>
        </p:txBody>
      </p:sp>
      <p:sp>
        <p:nvSpPr>
          <p:cNvPr id="24" name="Text Box 55"/>
          <p:cNvSpPr txBox="1">
            <a:spLocks noChangeArrowheads="1"/>
          </p:cNvSpPr>
          <p:nvPr/>
        </p:nvSpPr>
        <p:spPr bwMode="auto">
          <a:xfrm>
            <a:off x="212725" y="5715000"/>
            <a:ext cx="5959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2000" b="1" dirty="0">
                <a:solidFill>
                  <a:srgbClr val="0000FF"/>
                </a:solidFill>
              </a:rPr>
              <a:t>Quelles conséquences</a:t>
            </a:r>
          </a:p>
          <a:p>
            <a:pPr algn="ctr"/>
            <a:r>
              <a:rPr lang="fr-FR" sz="2000" b="1" dirty="0">
                <a:solidFill>
                  <a:srgbClr val="0000FF"/>
                </a:solidFill>
              </a:rPr>
              <a:t>sur </a:t>
            </a:r>
            <a:r>
              <a:rPr lang="fr-FR" sz="2000" b="1" dirty="0" smtClean="0">
                <a:solidFill>
                  <a:srgbClr val="0000FF"/>
                </a:solidFill>
              </a:rPr>
              <a:t>l’imagerie </a:t>
            </a:r>
            <a:r>
              <a:rPr lang="fr-FR" sz="2000" b="1" dirty="0">
                <a:solidFill>
                  <a:srgbClr val="0000FF"/>
                </a:solidFill>
              </a:rPr>
              <a:t>et </a:t>
            </a:r>
            <a:r>
              <a:rPr lang="fr-FR" sz="2000" b="1" dirty="0" smtClean="0">
                <a:solidFill>
                  <a:srgbClr val="0000FF"/>
                </a:solidFill>
              </a:rPr>
              <a:t>l</a:t>
            </a:r>
            <a:r>
              <a:rPr lang="fr-FR" sz="2000" b="1" dirty="0" smtClean="0">
                <a:solidFill>
                  <a:srgbClr val="0000FF"/>
                </a:solidFill>
              </a:rPr>
              <a:t>’</a:t>
            </a:r>
            <a:r>
              <a:rPr lang="fr-FR" sz="2000" b="1" dirty="0" smtClean="0">
                <a:solidFill>
                  <a:srgbClr val="0000FF"/>
                </a:solidFill>
              </a:rPr>
              <a:t>analyse </a:t>
            </a:r>
            <a:r>
              <a:rPr lang="fr-FR" sz="2000" b="1" dirty="0">
                <a:solidFill>
                  <a:srgbClr val="0000FF"/>
                </a:solidFill>
              </a:rPr>
              <a:t>?</a:t>
            </a:r>
          </a:p>
        </p:txBody>
      </p:sp>
    </p:spTree>
    <p:extLst>
      <p:ext uri="{BB962C8B-B14F-4D97-AF65-F5344CB8AC3E}">
        <p14:creationId xmlns:p14="http://schemas.microsoft.com/office/powerpoint/2010/main" val="30867947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3"/>
          <p:cNvSpPr txBox="1">
            <a:spLocks noChangeArrowheads="1"/>
          </p:cNvSpPr>
          <p:nvPr/>
        </p:nvSpPr>
        <p:spPr bwMode="auto">
          <a:xfrm>
            <a:off x="2122488" y="688975"/>
            <a:ext cx="48291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Modification de la résolution spatiale des BSE</a:t>
            </a:r>
            <a:endParaRPr lang="fr-FR" baseline="-25000"/>
          </a:p>
        </p:txBody>
      </p:sp>
      <p:sp>
        <p:nvSpPr>
          <p:cNvPr id="4" name="Text Box 5"/>
          <p:cNvSpPr txBox="1">
            <a:spLocks noChangeArrowheads="1"/>
          </p:cNvSpPr>
          <p:nvPr/>
        </p:nvSpPr>
        <p:spPr bwMode="auto">
          <a:xfrm>
            <a:off x="304800" y="1157288"/>
            <a:ext cx="868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dirty="0">
                <a:solidFill>
                  <a:srgbClr val="0000FF"/>
                </a:solidFill>
              </a:rPr>
              <a:t>Exemple </a:t>
            </a:r>
            <a:r>
              <a:rPr lang="fr-FR" dirty="0" smtClean="0">
                <a:solidFill>
                  <a:srgbClr val="0000FF"/>
                </a:solidFill>
              </a:rPr>
              <a:t>d’image </a:t>
            </a:r>
            <a:r>
              <a:rPr lang="fr-FR" dirty="0">
                <a:solidFill>
                  <a:srgbClr val="0000FF"/>
                </a:solidFill>
              </a:rPr>
              <a:t>BSE haute résolution à Basse énergie</a:t>
            </a:r>
          </a:p>
        </p:txBody>
      </p:sp>
      <p:sp>
        <p:nvSpPr>
          <p:cNvPr id="5" name="Rectangle 85"/>
          <p:cNvSpPr>
            <a:spLocks noChangeArrowheads="1"/>
          </p:cNvSpPr>
          <p:nvPr/>
        </p:nvSpPr>
        <p:spPr bwMode="auto">
          <a:xfrm>
            <a:off x="2971800" y="5957888"/>
            <a:ext cx="297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b="1" i="1">
                <a:latin typeface="Times New Roman" charset="0"/>
              </a:rPr>
              <a:t>Structure GaAs/GaAlAs </a:t>
            </a:r>
          </a:p>
        </p:txBody>
      </p:sp>
      <p:sp>
        <p:nvSpPr>
          <p:cNvPr id="6" name="Text Box 86"/>
          <p:cNvSpPr txBox="1">
            <a:spLocks noChangeArrowheads="1"/>
          </p:cNvSpPr>
          <p:nvPr/>
        </p:nvSpPr>
        <p:spPr bwMode="auto">
          <a:xfrm>
            <a:off x="7315200" y="6019800"/>
            <a:ext cx="1458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Hitachi</a:t>
            </a:r>
          </a:p>
        </p:txBody>
      </p:sp>
      <p:grpSp>
        <p:nvGrpSpPr>
          <p:cNvPr id="7" name="Group 94"/>
          <p:cNvGrpSpPr>
            <a:grpSpLocks/>
          </p:cNvGrpSpPr>
          <p:nvPr/>
        </p:nvGrpSpPr>
        <p:grpSpPr bwMode="auto">
          <a:xfrm>
            <a:off x="1949450" y="1447800"/>
            <a:ext cx="5289550" cy="4508500"/>
            <a:chOff x="1036" y="912"/>
            <a:chExt cx="3332" cy="2840"/>
          </a:xfrm>
        </p:grpSpPr>
        <p:grpSp>
          <p:nvGrpSpPr>
            <p:cNvPr id="8" name="Group 91"/>
            <p:cNvGrpSpPr>
              <a:grpSpLocks noChangeAspect="1"/>
            </p:cNvGrpSpPr>
            <p:nvPr/>
          </p:nvGrpSpPr>
          <p:grpSpPr bwMode="auto">
            <a:xfrm>
              <a:off x="1036" y="912"/>
              <a:ext cx="3332" cy="2840"/>
              <a:chOff x="288" y="1008"/>
              <a:chExt cx="3029" cy="2582"/>
            </a:xfrm>
          </p:grpSpPr>
          <p:pic>
            <p:nvPicPr>
              <p:cNvPr id="12" name="Picture 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008"/>
                <a:ext cx="3029" cy="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90"/>
              <p:cNvGrpSpPr>
                <a:grpSpLocks noChangeAspect="1"/>
              </p:cNvGrpSpPr>
              <p:nvPr/>
            </p:nvGrpSpPr>
            <p:grpSpPr bwMode="auto">
              <a:xfrm>
                <a:off x="2592" y="3072"/>
                <a:ext cx="624" cy="240"/>
                <a:chOff x="2592" y="3072"/>
                <a:chExt cx="624" cy="240"/>
              </a:xfrm>
            </p:grpSpPr>
            <p:sp>
              <p:nvSpPr>
                <p:cNvPr id="14" name="Text Box 88"/>
                <p:cNvSpPr txBox="1">
                  <a:spLocks noChangeAspect="1" noChangeArrowheads="1"/>
                </p:cNvSpPr>
                <p:nvPr/>
              </p:nvSpPr>
              <p:spPr bwMode="auto">
                <a:xfrm>
                  <a:off x="2592" y="3072"/>
                  <a:ext cx="556"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t>100 nm</a:t>
                  </a:r>
                </a:p>
              </p:txBody>
            </p:sp>
            <p:sp>
              <p:nvSpPr>
                <p:cNvPr id="15" name="Line 89"/>
                <p:cNvSpPr>
                  <a:spLocks noChangeAspect="1" noChangeShapeType="1"/>
                </p:cNvSpPr>
                <p:nvPr/>
              </p:nvSpPr>
              <p:spPr bwMode="auto">
                <a:xfrm flipH="1">
                  <a:off x="2592" y="3312"/>
                  <a:ext cx="62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sp>
          <p:nvSpPr>
            <p:cNvPr id="9" name="Text Box 87"/>
            <p:cNvSpPr txBox="1">
              <a:spLocks noChangeArrowheads="1"/>
            </p:cNvSpPr>
            <p:nvPr/>
          </p:nvSpPr>
          <p:spPr bwMode="auto">
            <a:xfrm>
              <a:off x="3744" y="1056"/>
              <a:ext cx="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chemeClr val="bg1"/>
                  </a:solidFill>
                </a:rPr>
                <a:t>3 keV</a:t>
              </a:r>
            </a:p>
          </p:txBody>
        </p:sp>
        <p:sp>
          <p:nvSpPr>
            <p:cNvPr id="10" name="Line 92"/>
            <p:cNvSpPr>
              <a:spLocks noChangeShapeType="1"/>
            </p:cNvSpPr>
            <p:nvPr/>
          </p:nvSpPr>
          <p:spPr bwMode="auto">
            <a:xfrm flipV="1">
              <a:off x="2976" y="1824"/>
              <a:ext cx="768" cy="336"/>
            </a:xfrm>
            <a:prstGeom prst="line">
              <a:avLst/>
            </a:prstGeom>
            <a:noFill/>
            <a:ln w="19050">
              <a:solidFill>
                <a:schemeClr val="hlink"/>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 name="Text Box 93"/>
            <p:cNvSpPr txBox="1">
              <a:spLocks noChangeArrowheads="1"/>
            </p:cNvSpPr>
            <p:nvPr/>
          </p:nvSpPr>
          <p:spPr bwMode="auto">
            <a:xfrm>
              <a:off x="3782" y="1607"/>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chemeClr val="bg1"/>
                  </a:solidFill>
                </a:rPr>
                <a:t>~5nm</a:t>
              </a:r>
            </a:p>
          </p:txBody>
        </p:sp>
      </p:grpSp>
      <p:sp>
        <p:nvSpPr>
          <p:cNvPr id="16" name="Text Box 95"/>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929675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26"/>
          <p:cNvSpPr txBox="1">
            <a:spLocks noChangeArrowheads="1"/>
          </p:cNvSpPr>
          <p:nvPr/>
        </p:nvSpPr>
        <p:spPr bwMode="auto">
          <a:xfrm>
            <a:off x="528638" y="609600"/>
            <a:ext cx="7445375" cy="92551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solidFill>
                  <a:srgbClr val="FF0000"/>
                </a:solidFill>
              </a:rPr>
              <a:t>ATTENTION !</a:t>
            </a:r>
          </a:p>
          <a:p>
            <a:pPr algn="ctr"/>
            <a:r>
              <a:rPr lang="fr-FR">
                <a:solidFill>
                  <a:srgbClr val="FF0000"/>
                </a:solidFill>
              </a:rPr>
              <a:t>Pour interpréter les images SE et BSE obtenues à basse tension</a:t>
            </a:r>
          </a:p>
          <a:p>
            <a:pPr algn="ctr"/>
            <a:r>
              <a:rPr lang="fr-FR">
                <a:solidFill>
                  <a:srgbClr val="FF0000"/>
                </a:solidFill>
              </a:rPr>
              <a:t>Il ne suffit pas de considérer que seul le volume d</a:t>
            </a:r>
            <a:r>
              <a:rPr lang="ja-JP" altLang="fr-FR">
                <a:solidFill>
                  <a:srgbClr val="FF0000"/>
                </a:solidFill>
              </a:rPr>
              <a:t>’</a:t>
            </a:r>
            <a:r>
              <a:rPr lang="fr-FR">
                <a:solidFill>
                  <a:srgbClr val="FF0000"/>
                </a:solidFill>
              </a:rPr>
              <a:t>interaction est réduit !</a:t>
            </a:r>
          </a:p>
        </p:txBody>
      </p:sp>
      <p:sp>
        <p:nvSpPr>
          <p:cNvPr id="4" name="Text Box 27"/>
          <p:cNvSpPr txBox="1">
            <a:spLocks noChangeArrowheads="1"/>
          </p:cNvSpPr>
          <p:nvPr/>
        </p:nvSpPr>
        <p:spPr bwMode="auto">
          <a:xfrm>
            <a:off x="641350" y="1827213"/>
            <a:ext cx="75374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dirty="0"/>
              <a:t>Le contraste observé dans une image </a:t>
            </a:r>
            <a:r>
              <a:rPr lang="fr-FR" b="1" dirty="0" smtClean="0"/>
              <a:t>d’électrons </a:t>
            </a:r>
            <a:r>
              <a:rPr lang="fr-FR" b="1" dirty="0"/>
              <a:t>secondaires (SE) </a:t>
            </a:r>
          </a:p>
          <a:p>
            <a:r>
              <a:rPr lang="fr-FR" b="1" dirty="0"/>
              <a:t>ou rétrodiffusés (BSE) dépend de deux autres processus :</a:t>
            </a:r>
          </a:p>
          <a:p>
            <a:endParaRPr lang="fr-FR" dirty="0"/>
          </a:p>
          <a:p>
            <a:pPr>
              <a:buFont typeface="Wingdings" charset="0"/>
              <a:buChar char="q"/>
            </a:pPr>
            <a:r>
              <a:rPr lang="fr-FR" dirty="0"/>
              <a:t> le rendement d</a:t>
            </a:r>
            <a:r>
              <a:rPr lang="ja-JP" altLang="fr-FR" dirty="0"/>
              <a:t>’</a:t>
            </a:r>
            <a:r>
              <a:rPr lang="fr-FR" dirty="0"/>
              <a:t>émission secondaire (SE) ou rétrodiffusés (BSE)</a:t>
            </a:r>
          </a:p>
          <a:p>
            <a:pPr>
              <a:buFont typeface="Wingdings" charset="0"/>
              <a:buNone/>
            </a:pPr>
            <a:endParaRPr lang="fr-FR" dirty="0"/>
          </a:p>
          <a:p>
            <a:pPr>
              <a:buFont typeface="Wingdings" charset="0"/>
              <a:buChar char="q"/>
            </a:pPr>
            <a:r>
              <a:rPr lang="fr-FR" dirty="0"/>
              <a:t> les caractéristiques et propriétés du détecteur d</a:t>
            </a:r>
            <a:r>
              <a:rPr lang="ja-JP" altLang="fr-FR" dirty="0"/>
              <a:t>’</a:t>
            </a:r>
            <a:r>
              <a:rPr lang="fr-FR" dirty="0"/>
              <a:t>électrons utilisé</a:t>
            </a:r>
          </a:p>
        </p:txBody>
      </p:sp>
      <p:sp>
        <p:nvSpPr>
          <p:cNvPr id="5" name="Text Box 28"/>
          <p:cNvSpPr txBox="1">
            <a:spLocks noChangeArrowheads="1"/>
          </p:cNvSpPr>
          <p:nvPr/>
        </p:nvSpPr>
        <p:spPr bwMode="auto">
          <a:xfrm>
            <a:off x="1639888" y="4267200"/>
            <a:ext cx="5832475" cy="6508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b="1"/>
              <a:t>Comment évoluent ces grandeurs </a:t>
            </a:r>
          </a:p>
          <a:p>
            <a:pPr algn="ctr"/>
            <a:r>
              <a:rPr lang="fr-FR" b="1"/>
              <a:t>lorsque l</a:t>
            </a:r>
            <a:r>
              <a:rPr lang="ja-JP" altLang="fr-FR" b="1"/>
              <a:t>’</a:t>
            </a:r>
            <a:r>
              <a:rPr lang="fr-FR" b="1"/>
              <a:t>énergie des électrons incidents diminue ? </a:t>
            </a:r>
          </a:p>
        </p:txBody>
      </p:sp>
      <p:sp>
        <p:nvSpPr>
          <p:cNvPr id="6" name="Text Box 29"/>
          <p:cNvSpPr txBox="1">
            <a:spLocks noChangeArrowheads="1"/>
          </p:cNvSpPr>
          <p:nvPr/>
        </p:nvSpPr>
        <p:spPr bwMode="auto">
          <a:xfrm>
            <a:off x="1219200" y="5181600"/>
            <a:ext cx="66452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Cela est indispensable pour permettre une interprétation correcte, dans la mesure du possible, </a:t>
            </a:r>
          </a:p>
          <a:p>
            <a:pPr algn="ctr"/>
            <a:r>
              <a:rPr lang="fr-FR"/>
              <a:t>des images à basse ou très basse tension.</a:t>
            </a:r>
          </a:p>
        </p:txBody>
      </p:sp>
      <p:sp>
        <p:nvSpPr>
          <p:cNvPr id="7" name="Text Box 30"/>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622855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94"/>
          <p:cNvSpPr>
            <a:spLocks noChangeArrowheads="1"/>
          </p:cNvSpPr>
          <p:nvPr/>
        </p:nvSpPr>
        <p:spPr bwMode="auto">
          <a:xfrm>
            <a:off x="4724400" y="3733800"/>
            <a:ext cx="4267200" cy="2667000"/>
          </a:xfrm>
          <a:prstGeom prst="roundRect">
            <a:avLst>
              <a:gd name="adj" fmla="val 9213"/>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AutoShape 193"/>
          <p:cNvSpPr>
            <a:spLocks noChangeArrowheads="1"/>
          </p:cNvSpPr>
          <p:nvPr/>
        </p:nvSpPr>
        <p:spPr bwMode="auto">
          <a:xfrm>
            <a:off x="152400" y="3733800"/>
            <a:ext cx="4267200" cy="2667000"/>
          </a:xfrm>
          <a:prstGeom prst="roundRect">
            <a:avLst>
              <a:gd name="adj" fmla="val 9213"/>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 name="Text Box 4"/>
          <p:cNvSpPr txBox="1">
            <a:spLocks noChangeArrowheads="1"/>
          </p:cNvSpPr>
          <p:nvPr/>
        </p:nvSpPr>
        <p:spPr bwMode="auto">
          <a:xfrm>
            <a:off x="304800" y="606425"/>
            <a:ext cx="8472488"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Modification du rendement </a:t>
            </a:r>
            <a:r>
              <a:rPr lang="fr-FR">
                <a:latin typeface="Symbol" charset="0"/>
              </a:rPr>
              <a:t>d</a:t>
            </a:r>
            <a:r>
              <a:rPr lang="fr-FR"/>
              <a:t> d</a:t>
            </a:r>
            <a:r>
              <a:rPr lang="ja-JP" altLang="fr-FR"/>
              <a:t>’</a:t>
            </a:r>
            <a:r>
              <a:rPr lang="fr-FR"/>
              <a:t>émission SE avec l</a:t>
            </a:r>
            <a:r>
              <a:rPr lang="ja-JP" altLang="fr-FR"/>
              <a:t>’</a:t>
            </a:r>
            <a:r>
              <a:rPr lang="fr-FR"/>
              <a:t>énergie des électrons primaires</a:t>
            </a:r>
          </a:p>
        </p:txBody>
      </p:sp>
      <p:grpSp>
        <p:nvGrpSpPr>
          <p:cNvPr id="6" name="Group 45"/>
          <p:cNvGrpSpPr>
            <a:grpSpLocks/>
          </p:cNvGrpSpPr>
          <p:nvPr/>
        </p:nvGrpSpPr>
        <p:grpSpPr bwMode="auto">
          <a:xfrm>
            <a:off x="0" y="1447800"/>
            <a:ext cx="3294063" cy="2189163"/>
            <a:chOff x="240" y="831"/>
            <a:chExt cx="2075" cy="1379"/>
          </a:xfrm>
        </p:grpSpPr>
        <p:sp>
          <p:nvSpPr>
            <p:cNvPr id="7" name="Rectangle 25"/>
            <p:cNvSpPr>
              <a:spLocks noChangeAspect="1" noChangeArrowheads="1"/>
            </p:cNvSpPr>
            <p:nvPr/>
          </p:nvSpPr>
          <p:spPr bwMode="auto">
            <a:xfrm>
              <a:off x="1849" y="1225"/>
              <a:ext cx="120" cy="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pic>
          <p:nvPicPr>
            <p:cNvPr id="8" name="Picture 10"/>
            <p:cNvPicPr>
              <a:picLocks noChangeAspect="1" noChangeArrowheads="1"/>
            </p:cNvPicPr>
            <p:nvPr/>
          </p:nvPicPr>
          <p:blipFill>
            <a:blip r:embed="rId2">
              <a:extLst>
                <a:ext uri="{28A0092B-C50C-407E-A947-70E740481C1C}">
                  <a14:useLocalDpi xmlns:a14="http://schemas.microsoft.com/office/drawing/2010/main" val="0"/>
                </a:ext>
              </a:extLst>
            </a:blip>
            <a:srcRect r="4762"/>
            <a:stretch>
              <a:fillRect/>
            </a:stretch>
          </p:blipFill>
          <p:spPr bwMode="auto">
            <a:xfrm>
              <a:off x="336" y="1161"/>
              <a:ext cx="960" cy="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Rectangle 13"/>
            <p:cNvSpPr>
              <a:spLocks noChangeArrowheads="1"/>
            </p:cNvSpPr>
            <p:nvPr/>
          </p:nvSpPr>
          <p:spPr bwMode="auto">
            <a:xfrm>
              <a:off x="768" y="1968"/>
              <a:ext cx="528"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 name="Text Box 15"/>
            <p:cNvSpPr txBox="1">
              <a:spLocks noChangeArrowheads="1"/>
            </p:cNvSpPr>
            <p:nvPr/>
          </p:nvSpPr>
          <p:spPr bwMode="auto">
            <a:xfrm>
              <a:off x="816" y="1979"/>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a:p>
          </p:txBody>
        </p:sp>
        <p:sp>
          <p:nvSpPr>
            <p:cNvPr id="11" name="Rectangle 16"/>
            <p:cNvSpPr>
              <a:spLocks noChangeArrowheads="1"/>
            </p:cNvSpPr>
            <p:nvPr/>
          </p:nvSpPr>
          <p:spPr bwMode="auto">
            <a:xfrm>
              <a:off x="336" y="1881"/>
              <a:ext cx="288"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pic>
          <p:nvPicPr>
            <p:cNvPr id="1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 y="1209"/>
              <a:ext cx="222"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Line 26"/>
            <p:cNvSpPr>
              <a:spLocks noChangeShapeType="1"/>
            </p:cNvSpPr>
            <p:nvPr/>
          </p:nvSpPr>
          <p:spPr bwMode="auto">
            <a:xfrm>
              <a:off x="240" y="1209"/>
              <a:ext cx="187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 name="Line 29"/>
            <p:cNvSpPr>
              <a:spLocks noChangeShapeType="1"/>
            </p:cNvSpPr>
            <p:nvPr/>
          </p:nvSpPr>
          <p:spPr bwMode="auto">
            <a:xfrm>
              <a:off x="830" y="850"/>
              <a:ext cx="0" cy="3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 name="Line 30"/>
            <p:cNvSpPr>
              <a:spLocks noChangeShapeType="1"/>
            </p:cNvSpPr>
            <p:nvPr/>
          </p:nvSpPr>
          <p:spPr bwMode="auto">
            <a:xfrm>
              <a:off x="1712" y="848"/>
              <a:ext cx="0" cy="35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 name="Text Box 32"/>
            <p:cNvSpPr txBox="1">
              <a:spLocks noChangeArrowheads="1"/>
            </p:cNvSpPr>
            <p:nvPr/>
          </p:nvSpPr>
          <p:spPr bwMode="auto">
            <a:xfrm>
              <a:off x="295" y="831"/>
              <a:ext cx="54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600" i="1">
                  <a:solidFill>
                    <a:srgbClr val="FF0000"/>
                  </a:solidFill>
                </a:rPr>
                <a:t>Haute</a:t>
              </a:r>
            </a:p>
            <a:p>
              <a:pPr algn="ctr"/>
              <a:r>
                <a:rPr lang="fr-FR" sz="1600" i="1">
                  <a:solidFill>
                    <a:srgbClr val="FF0000"/>
                  </a:solidFill>
                </a:rPr>
                <a:t>énergie</a:t>
              </a:r>
            </a:p>
          </p:txBody>
        </p:sp>
        <p:sp>
          <p:nvSpPr>
            <p:cNvPr id="17" name="Text Box 33"/>
            <p:cNvSpPr txBox="1">
              <a:spLocks noChangeArrowheads="1"/>
            </p:cNvSpPr>
            <p:nvPr/>
          </p:nvSpPr>
          <p:spPr bwMode="auto">
            <a:xfrm>
              <a:off x="1171" y="831"/>
              <a:ext cx="54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600" i="1">
                  <a:solidFill>
                    <a:srgbClr val="FF0000"/>
                  </a:solidFill>
                </a:rPr>
                <a:t>Basse</a:t>
              </a:r>
            </a:p>
            <a:p>
              <a:pPr algn="ctr"/>
              <a:r>
                <a:rPr lang="fr-FR" sz="1600" i="1">
                  <a:solidFill>
                    <a:srgbClr val="FF0000"/>
                  </a:solidFill>
                </a:rPr>
                <a:t>énergie</a:t>
              </a:r>
            </a:p>
          </p:txBody>
        </p:sp>
        <p:sp>
          <p:nvSpPr>
            <p:cNvPr id="18" name="Line 34"/>
            <p:cNvSpPr>
              <a:spLocks noChangeShapeType="1"/>
            </p:cNvSpPr>
            <p:nvPr/>
          </p:nvSpPr>
          <p:spPr bwMode="auto">
            <a:xfrm>
              <a:off x="288" y="1296"/>
              <a:ext cx="1872" cy="0"/>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 name="Text Box 35"/>
            <p:cNvSpPr txBox="1">
              <a:spLocks noChangeArrowheads="1"/>
            </p:cNvSpPr>
            <p:nvPr/>
          </p:nvSpPr>
          <p:spPr bwMode="auto">
            <a:xfrm>
              <a:off x="1200" y="1548"/>
              <a:ext cx="1115" cy="37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i="1">
                  <a:solidFill>
                    <a:srgbClr val="0000FF"/>
                  </a:solidFill>
                </a:rPr>
                <a:t>Profondeur max. échappée SE</a:t>
              </a:r>
            </a:p>
          </p:txBody>
        </p:sp>
        <p:sp>
          <p:nvSpPr>
            <p:cNvPr id="20" name="Line 38"/>
            <p:cNvSpPr>
              <a:spLocks noChangeShapeType="1"/>
            </p:cNvSpPr>
            <p:nvPr/>
          </p:nvSpPr>
          <p:spPr bwMode="auto">
            <a:xfrm flipH="1" flipV="1">
              <a:off x="1392" y="1296"/>
              <a:ext cx="144" cy="24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1" name="Text Box 41"/>
          <p:cNvSpPr txBox="1">
            <a:spLocks noChangeArrowheads="1"/>
          </p:cNvSpPr>
          <p:nvPr/>
        </p:nvSpPr>
        <p:spPr bwMode="auto">
          <a:xfrm>
            <a:off x="3352800" y="1295400"/>
            <a:ext cx="5715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buFont typeface="Wingdings" charset="0"/>
              <a:buChar char="§"/>
            </a:pPr>
            <a:r>
              <a:rPr lang="fr-FR" sz="1600" dirty="0">
                <a:solidFill>
                  <a:srgbClr val="0000FF"/>
                </a:solidFill>
              </a:rPr>
              <a:t> La profondeur maximum d</a:t>
            </a:r>
            <a:r>
              <a:rPr lang="ja-JP" altLang="fr-FR" sz="1600" dirty="0">
                <a:solidFill>
                  <a:srgbClr val="0000FF"/>
                </a:solidFill>
              </a:rPr>
              <a:t>’</a:t>
            </a:r>
            <a:r>
              <a:rPr lang="fr-FR" sz="1600" dirty="0">
                <a:solidFill>
                  <a:srgbClr val="0000FF"/>
                </a:solidFill>
              </a:rPr>
              <a:t>échappée des électrons secondaires est de l</a:t>
            </a:r>
            <a:r>
              <a:rPr lang="ja-JP" altLang="fr-FR" sz="1600" dirty="0">
                <a:solidFill>
                  <a:srgbClr val="0000FF"/>
                </a:solidFill>
              </a:rPr>
              <a:t>’</a:t>
            </a:r>
            <a:r>
              <a:rPr lang="fr-FR" sz="1600" dirty="0">
                <a:solidFill>
                  <a:srgbClr val="0000FF"/>
                </a:solidFill>
              </a:rPr>
              <a:t>ordre de quelques nanomètres (3 à 10 nm)</a:t>
            </a:r>
          </a:p>
          <a:p>
            <a:pPr algn="just">
              <a:buFont typeface="Wingdings" charset="0"/>
              <a:buChar char="§"/>
            </a:pPr>
            <a:r>
              <a:rPr lang="fr-FR" sz="1600" dirty="0">
                <a:solidFill>
                  <a:srgbClr val="0000FF"/>
                </a:solidFill>
              </a:rPr>
              <a:t> A énergie élevée, la plupart des SE engendrés </a:t>
            </a:r>
            <a:r>
              <a:rPr lang="fr-FR" sz="1600" dirty="0" smtClean="0">
                <a:solidFill>
                  <a:srgbClr val="0000FF"/>
                </a:solidFill>
              </a:rPr>
              <a:t>n’émergent </a:t>
            </a:r>
            <a:r>
              <a:rPr lang="fr-FR" sz="1600" dirty="0">
                <a:solidFill>
                  <a:srgbClr val="0000FF"/>
                </a:solidFill>
              </a:rPr>
              <a:t>pas de l</a:t>
            </a:r>
            <a:r>
              <a:rPr lang="ja-JP" altLang="fr-FR" sz="1600" dirty="0">
                <a:solidFill>
                  <a:srgbClr val="0000FF"/>
                </a:solidFill>
              </a:rPr>
              <a:t>’</a:t>
            </a:r>
            <a:r>
              <a:rPr lang="fr-FR" sz="1600" dirty="0">
                <a:solidFill>
                  <a:srgbClr val="0000FF"/>
                </a:solidFill>
              </a:rPr>
              <a:t>échantillon</a:t>
            </a:r>
            <a:r>
              <a:rPr lang="fr-FR" sz="1600" dirty="0">
                <a:solidFill>
                  <a:srgbClr val="0000FF"/>
                </a:solidFill>
                <a:sym typeface="Wingdings" charset="0"/>
              </a:rPr>
              <a:t> faible rendement d</a:t>
            </a:r>
            <a:r>
              <a:rPr lang="ja-JP" altLang="fr-FR" sz="1600" dirty="0">
                <a:solidFill>
                  <a:srgbClr val="0000FF"/>
                </a:solidFill>
                <a:sym typeface="Wingdings" charset="0"/>
              </a:rPr>
              <a:t>’</a:t>
            </a:r>
            <a:r>
              <a:rPr lang="fr-FR" sz="1600" dirty="0">
                <a:solidFill>
                  <a:srgbClr val="0000FF"/>
                </a:solidFill>
                <a:sym typeface="Wingdings" charset="0"/>
              </a:rPr>
              <a:t>émission SE.</a:t>
            </a:r>
          </a:p>
          <a:p>
            <a:pPr algn="just">
              <a:buFont typeface="Wingdings" charset="0"/>
              <a:buChar char="§"/>
            </a:pPr>
            <a:r>
              <a:rPr lang="fr-FR" sz="1600" dirty="0">
                <a:solidFill>
                  <a:srgbClr val="0000FF"/>
                </a:solidFill>
                <a:sym typeface="Wingdings" charset="0"/>
              </a:rPr>
              <a:t> A basse énergie, la pénétration est si faible que la plupart peuvent émerger Augmentation du rendement d</a:t>
            </a:r>
            <a:r>
              <a:rPr lang="ja-JP" altLang="fr-FR" sz="1600" dirty="0">
                <a:solidFill>
                  <a:srgbClr val="0000FF"/>
                </a:solidFill>
                <a:sym typeface="Wingdings" charset="0"/>
              </a:rPr>
              <a:t>’</a:t>
            </a:r>
            <a:r>
              <a:rPr lang="fr-FR" sz="1600" dirty="0">
                <a:solidFill>
                  <a:srgbClr val="0000FF"/>
                </a:solidFill>
                <a:sym typeface="Wingdings" charset="0"/>
              </a:rPr>
              <a:t>émission.</a:t>
            </a:r>
          </a:p>
          <a:p>
            <a:pPr algn="just">
              <a:buFont typeface="Wingdings" charset="0"/>
              <a:buNone/>
            </a:pPr>
            <a:endParaRPr lang="fr-FR" sz="1600" dirty="0">
              <a:solidFill>
                <a:srgbClr val="0000FF"/>
              </a:solidFill>
              <a:sym typeface="Wingdings" charset="0"/>
            </a:endParaRPr>
          </a:p>
        </p:txBody>
      </p:sp>
      <p:sp>
        <p:nvSpPr>
          <p:cNvPr id="22" name="Text Box 46"/>
          <p:cNvSpPr txBox="1">
            <a:spLocks noChangeArrowheads="1"/>
          </p:cNvSpPr>
          <p:nvPr/>
        </p:nvSpPr>
        <p:spPr bwMode="auto">
          <a:xfrm>
            <a:off x="381000" y="990600"/>
            <a:ext cx="843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t>Rendement SE : Nombre d</a:t>
            </a:r>
            <a:r>
              <a:rPr lang="ja-JP" altLang="fr-FR" u="sng"/>
              <a:t>’</a:t>
            </a:r>
            <a:r>
              <a:rPr lang="fr-FR" u="sng"/>
              <a:t>électrons SE émergeant par électron primaire incident</a:t>
            </a:r>
          </a:p>
        </p:txBody>
      </p:sp>
      <p:sp>
        <p:nvSpPr>
          <p:cNvPr id="23" name="AutoShape 80"/>
          <p:cNvSpPr>
            <a:spLocks noChangeArrowheads="1"/>
          </p:cNvSpPr>
          <p:nvPr/>
        </p:nvSpPr>
        <p:spPr bwMode="auto">
          <a:xfrm>
            <a:off x="3505200" y="3124200"/>
            <a:ext cx="1828800" cy="228600"/>
          </a:xfrm>
          <a:prstGeom prst="down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Text Box 81"/>
          <p:cNvSpPr txBox="1">
            <a:spLocks noChangeArrowheads="1"/>
          </p:cNvSpPr>
          <p:nvPr/>
        </p:nvSpPr>
        <p:spPr bwMode="auto">
          <a:xfrm>
            <a:off x="2286000" y="3290888"/>
            <a:ext cx="424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t>Modification du contraste topographique</a:t>
            </a:r>
          </a:p>
        </p:txBody>
      </p:sp>
      <p:sp>
        <p:nvSpPr>
          <p:cNvPr id="25" name="Rectangle 87"/>
          <p:cNvSpPr>
            <a:spLocks noChangeArrowheads="1"/>
          </p:cNvSpPr>
          <p:nvPr/>
        </p:nvSpPr>
        <p:spPr bwMode="auto">
          <a:xfrm>
            <a:off x="1447800" y="3744913"/>
            <a:ext cx="1541463" cy="2936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r-FR" u="sng" dirty="0">
                <a:solidFill>
                  <a:srgbClr val="0000FF"/>
                </a:solidFill>
              </a:rPr>
              <a:t>Haute énergie</a:t>
            </a:r>
          </a:p>
        </p:txBody>
      </p:sp>
      <p:grpSp>
        <p:nvGrpSpPr>
          <p:cNvPr id="26" name="Group 190"/>
          <p:cNvGrpSpPr>
            <a:grpSpLocks/>
          </p:cNvGrpSpPr>
          <p:nvPr/>
        </p:nvGrpSpPr>
        <p:grpSpPr bwMode="auto">
          <a:xfrm>
            <a:off x="0" y="3886200"/>
            <a:ext cx="4235450" cy="2514600"/>
            <a:chOff x="0" y="2496"/>
            <a:chExt cx="2668" cy="1584"/>
          </a:xfrm>
        </p:grpSpPr>
        <p:sp>
          <p:nvSpPr>
            <p:cNvPr id="27" name="Rectangle 83"/>
            <p:cNvSpPr>
              <a:spLocks noChangeAspect="1" noChangeArrowheads="1"/>
            </p:cNvSpPr>
            <p:nvPr/>
          </p:nvSpPr>
          <p:spPr bwMode="auto">
            <a:xfrm>
              <a:off x="1742" y="3095"/>
              <a:ext cx="120" cy="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 name="Rectangle 85"/>
            <p:cNvSpPr>
              <a:spLocks noChangeArrowheads="1"/>
            </p:cNvSpPr>
            <p:nvPr/>
          </p:nvSpPr>
          <p:spPr bwMode="auto">
            <a:xfrm>
              <a:off x="661" y="3838"/>
              <a:ext cx="528"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 name="Text Box 86"/>
            <p:cNvSpPr txBox="1">
              <a:spLocks noChangeArrowheads="1"/>
            </p:cNvSpPr>
            <p:nvPr/>
          </p:nvSpPr>
          <p:spPr bwMode="auto">
            <a:xfrm>
              <a:off x="709" y="3849"/>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endParaRPr lang="fr-FR"/>
            </a:p>
          </p:txBody>
        </p:sp>
        <p:sp>
          <p:nvSpPr>
            <p:cNvPr id="30" name="Text Box 92"/>
            <p:cNvSpPr txBox="1">
              <a:spLocks noChangeAspect="1" noChangeArrowheads="1"/>
            </p:cNvSpPr>
            <p:nvPr/>
          </p:nvSpPr>
          <p:spPr bwMode="auto">
            <a:xfrm>
              <a:off x="0" y="2504"/>
              <a:ext cx="96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i="1">
                  <a:solidFill>
                    <a:srgbClr val="FF0000"/>
                  </a:solidFill>
                </a:rPr>
                <a:t>Incidence normale</a:t>
              </a:r>
            </a:p>
            <a:p>
              <a:pPr algn="ctr"/>
              <a:r>
                <a:rPr lang="fr-FR" sz="1600" i="1">
                  <a:solidFill>
                    <a:srgbClr val="FF0000"/>
                  </a:solidFill>
                </a:rPr>
                <a:t>Tilt 0°</a:t>
              </a:r>
            </a:p>
          </p:txBody>
        </p:sp>
        <p:grpSp>
          <p:nvGrpSpPr>
            <p:cNvPr id="31" name="Group 127"/>
            <p:cNvGrpSpPr>
              <a:grpSpLocks noChangeAspect="1"/>
            </p:cNvGrpSpPr>
            <p:nvPr/>
          </p:nvGrpSpPr>
          <p:grpSpPr bwMode="auto">
            <a:xfrm>
              <a:off x="240" y="2496"/>
              <a:ext cx="1868" cy="1555"/>
              <a:chOff x="26" y="2706"/>
              <a:chExt cx="1414" cy="1134"/>
            </a:xfrm>
          </p:grpSpPr>
          <p:sp>
            <p:nvSpPr>
              <p:cNvPr id="37" name="Line 91"/>
              <p:cNvSpPr>
                <a:spLocks noChangeAspect="1" noChangeShapeType="1"/>
              </p:cNvSpPr>
              <p:nvPr/>
            </p:nvSpPr>
            <p:spPr bwMode="auto">
              <a:xfrm>
                <a:off x="501" y="2706"/>
                <a:ext cx="0" cy="352"/>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38" name="Group 126"/>
              <p:cNvGrpSpPr>
                <a:grpSpLocks noChangeAspect="1"/>
              </p:cNvGrpSpPr>
              <p:nvPr/>
            </p:nvGrpSpPr>
            <p:grpSpPr bwMode="auto">
              <a:xfrm>
                <a:off x="26" y="3072"/>
                <a:ext cx="1414" cy="768"/>
                <a:chOff x="26" y="3072"/>
                <a:chExt cx="1414" cy="768"/>
              </a:xfrm>
            </p:grpSpPr>
            <p:grpSp>
              <p:nvGrpSpPr>
                <p:cNvPr id="40" name="Group 123"/>
                <p:cNvGrpSpPr>
                  <a:grpSpLocks noChangeAspect="1"/>
                </p:cNvGrpSpPr>
                <p:nvPr/>
              </p:nvGrpSpPr>
              <p:grpSpPr bwMode="auto">
                <a:xfrm>
                  <a:off x="48" y="3072"/>
                  <a:ext cx="1392" cy="768"/>
                  <a:chOff x="48" y="3072"/>
                  <a:chExt cx="1392" cy="768"/>
                </a:xfrm>
              </p:grpSpPr>
              <p:pic>
                <p:nvPicPr>
                  <p:cNvPr id="43" name="Picture 120" descr="huuricane 0° 20kV 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3072"/>
                    <a:ext cx="912" cy="37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1" descr="huuricane 60° 20kV Cu"/>
                  <p:cNvPicPr>
                    <a:picLocks noChangeAspect="1" noChangeArrowheads="1"/>
                  </p:cNvPicPr>
                  <p:nvPr/>
                </p:nvPicPr>
                <p:blipFill>
                  <a:blip r:embed="rId5">
                    <a:extLst>
                      <a:ext uri="{28A0092B-C50C-407E-A947-70E740481C1C}">
                        <a14:useLocalDpi xmlns:a14="http://schemas.microsoft.com/office/drawing/2010/main" val="0"/>
                      </a:ext>
                    </a:extLst>
                  </a:blip>
                  <a:srcRect l="18182" t="18481" b="9590"/>
                  <a:stretch>
                    <a:fillRect/>
                  </a:stretch>
                </p:blipFill>
                <p:spPr bwMode="auto">
                  <a:xfrm>
                    <a:off x="864" y="3120"/>
                    <a:ext cx="576" cy="72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Freeform 124"/>
                <p:cNvSpPr>
                  <a:spLocks noChangeAspect="1"/>
                </p:cNvSpPr>
                <p:nvPr/>
              </p:nvSpPr>
              <p:spPr bwMode="auto">
                <a:xfrm>
                  <a:off x="26" y="3108"/>
                  <a:ext cx="1392" cy="672"/>
                </a:xfrm>
                <a:custGeom>
                  <a:avLst/>
                  <a:gdLst>
                    <a:gd name="T0" fmla="*/ 0 w 1392"/>
                    <a:gd name="T1" fmla="*/ 0 h 672"/>
                    <a:gd name="T2" fmla="*/ 1056 w 1392"/>
                    <a:gd name="T3" fmla="*/ 0 h 672"/>
                    <a:gd name="T4" fmla="*/ 1392 w 1392"/>
                    <a:gd name="T5" fmla="*/ 672 h 672"/>
                  </a:gdLst>
                  <a:ahLst/>
                  <a:cxnLst>
                    <a:cxn ang="0">
                      <a:pos x="T0" y="T1"/>
                    </a:cxn>
                    <a:cxn ang="0">
                      <a:pos x="T2" y="T3"/>
                    </a:cxn>
                    <a:cxn ang="0">
                      <a:pos x="T4" y="T5"/>
                    </a:cxn>
                  </a:cxnLst>
                  <a:rect l="0" t="0" r="r" b="b"/>
                  <a:pathLst>
                    <a:path w="1392" h="672">
                      <a:moveTo>
                        <a:pt x="0" y="0"/>
                      </a:moveTo>
                      <a:lnTo>
                        <a:pt x="1056" y="0"/>
                      </a:lnTo>
                      <a:lnTo>
                        <a:pt x="1392" y="672"/>
                      </a:lnTo>
                    </a:path>
                  </a:pathLst>
                </a:custGeom>
                <a:noFill/>
                <a:ln w="12700" cap="flat">
                  <a:solidFill>
                    <a:schemeClr val="hlink"/>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2" name="Freeform 122"/>
                <p:cNvSpPr>
                  <a:spLocks noChangeAspect="1"/>
                </p:cNvSpPr>
                <p:nvPr/>
              </p:nvSpPr>
              <p:spPr bwMode="auto">
                <a:xfrm>
                  <a:off x="48" y="3072"/>
                  <a:ext cx="1392" cy="672"/>
                </a:xfrm>
                <a:custGeom>
                  <a:avLst/>
                  <a:gdLst>
                    <a:gd name="T0" fmla="*/ 0 w 1392"/>
                    <a:gd name="T1" fmla="*/ 0 h 672"/>
                    <a:gd name="T2" fmla="*/ 1056 w 1392"/>
                    <a:gd name="T3" fmla="*/ 0 h 672"/>
                    <a:gd name="T4" fmla="*/ 1392 w 1392"/>
                    <a:gd name="T5" fmla="*/ 672 h 672"/>
                  </a:gdLst>
                  <a:ahLst/>
                  <a:cxnLst>
                    <a:cxn ang="0">
                      <a:pos x="T0" y="T1"/>
                    </a:cxn>
                    <a:cxn ang="0">
                      <a:pos x="T2" y="T3"/>
                    </a:cxn>
                    <a:cxn ang="0">
                      <a:pos x="T4" y="T5"/>
                    </a:cxn>
                  </a:cxnLst>
                  <a:rect l="0" t="0" r="r" b="b"/>
                  <a:pathLst>
                    <a:path w="1392" h="672">
                      <a:moveTo>
                        <a:pt x="0" y="0"/>
                      </a:moveTo>
                      <a:lnTo>
                        <a:pt x="1056" y="0"/>
                      </a:lnTo>
                      <a:lnTo>
                        <a:pt x="1392" y="672"/>
                      </a:lnTo>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39" name="Line 119"/>
              <p:cNvSpPr>
                <a:spLocks noChangeAspect="1" noChangeShapeType="1"/>
              </p:cNvSpPr>
              <p:nvPr/>
            </p:nvSpPr>
            <p:spPr bwMode="auto">
              <a:xfrm>
                <a:off x="1235" y="2986"/>
                <a:ext cx="0" cy="350"/>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32" name="Text Box 128"/>
            <p:cNvSpPr txBox="1">
              <a:spLocks noChangeAspect="1" noChangeArrowheads="1"/>
            </p:cNvSpPr>
            <p:nvPr/>
          </p:nvSpPr>
          <p:spPr bwMode="auto">
            <a:xfrm>
              <a:off x="1344" y="2504"/>
              <a:ext cx="12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i="1">
                  <a:solidFill>
                    <a:srgbClr val="FF0000"/>
                  </a:solidFill>
                </a:rPr>
                <a:t>Incidence oblique</a:t>
              </a:r>
            </a:p>
            <a:p>
              <a:pPr algn="ctr"/>
              <a:r>
                <a:rPr lang="fr-FR" sz="1600" i="1">
                  <a:solidFill>
                    <a:srgbClr val="FF0000"/>
                  </a:solidFill>
                </a:rPr>
                <a:t>Tilt 60°</a:t>
              </a:r>
            </a:p>
          </p:txBody>
        </p:sp>
        <p:sp>
          <p:nvSpPr>
            <p:cNvPr id="33" name="Line 129"/>
            <p:cNvSpPr>
              <a:spLocks noChangeAspect="1" noChangeShapeType="1"/>
            </p:cNvSpPr>
            <p:nvPr/>
          </p:nvSpPr>
          <p:spPr bwMode="auto">
            <a:xfrm flipV="1">
              <a:off x="905" y="2800"/>
              <a:ext cx="190" cy="198"/>
            </a:xfrm>
            <a:prstGeom prst="line">
              <a:avLst/>
            </a:prstGeom>
            <a:noFill/>
            <a:ln w="28575">
              <a:solidFill>
                <a:srgbClr val="0000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4" name="Text Box 130"/>
            <p:cNvSpPr txBox="1">
              <a:spLocks noChangeAspect="1" noChangeArrowheads="1"/>
            </p:cNvSpPr>
            <p:nvPr/>
          </p:nvSpPr>
          <p:spPr bwMode="auto">
            <a:xfrm>
              <a:off x="1099" y="2688"/>
              <a:ext cx="35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600" dirty="0">
                  <a:solidFill>
                    <a:srgbClr val="0000FF"/>
                  </a:solidFill>
                </a:rPr>
                <a:t>SE</a:t>
              </a:r>
              <a:r>
                <a:rPr lang="fr-FR" sz="1600" baseline="-25000" dirty="0">
                  <a:solidFill>
                    <a:srgbClr val="0000FF"/>
                  </a:solidFill>
                </a:rPr>
                <a:t>T0°</a:t>
              </a:r>
            </a:p>
          </p:txBody>
        </p:sp>
        <p:sp>
          <p:nvSpPr>
            <p:cNvPr id="35" name="Line 131"/>
            <p:cNvSpPr>
              <a:spLocks noChangeAspect="1" noChangeShapeType="1"/>
            </p:cNvSpPr>
            <p:nvPr/>
          </p:nvSpPr>
          <p:spPr bwMode="auto">
            <a:xfrm flipV="1">
              <a:off x="1856" y="3195"/>
              <a:ext cx="190" cy="198"/>
            </a:xfrm>
            <a:prstGeom prst="line">
              <a:avLst/>
            </a:prstGeom>
            <a:noFill/>
            <a:ln w="28575">
              <a:solidFill>
                <a:srgbClr val="0000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6" name="Text Box 132"/>
            <p:cNvSpPr txBox="1">
              <a:spLocks noChangeAspect="1" noChangeArrowheads="1"/>
            </p:cNvSpPr>
            <p:nvPr/>
          </p:nvSpPr>
          <p:spPr bwMode="auto">
            <a:xfrm>
              <a:off x="1920" y="2976"/>
              <a:ext cx="74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600">
                  <a:solidFill>
                    <a:srgbClr val="0000FF"/>
                  </a:solidFill>
                </a:rPr>
                <a:t>SE</a:t>
              </a:r>
              <a:r>
                <a:rPr lang="fr-FR" sz="1600" baseline="-25000">
                  <a:solidFill>
                    <a:srgbClr val="0000FF"/>
                  </a:solidFill>
                </a:rPr>
                <a:t>T60° </a:t>
              </a:r>
              <a:r>
                <a:rPr lang="fr-FR" sz="1600">
                  <a:solidFill>
                    <a:srgbClr val="0000FF"/>
                  </a:solidFill>
                </a:rPr>
                <a:t>&gt; SE</a:t>
              </a:r>
              <a:r>
                <a:rPr lang="fr-FR" sz="1600" baseline="-25000">
                  <a:solidFill>
                    <a:srgbClr val="0000FF"/>
                  </a:solidFill>
                </a:rPr>
                <a:t>T0° </a:t>
              </a:r>
            </a:p>
          </p:txBody>
        </p:sp>
      </p:grpSp>
      <p:pic>
        <p:nvPicPr>
          <p:cNvPr id="45" name="Picture 175" descr="huuricane 60° 20kV Cu"/>
          <p:cNvPicPr>
            <a:picLocks noChangeAspect="1" noChangeArrowheads="1"/>
          </p:cNvPicPr>
          <p:nvPr/>
        </p:nvPicPr>
        <p:blipFill>
          <a:blip r:embed="rId5">
            <a:lum bright="-18000" contrast="48000"/>
            <a:extLst>
              <a:ext uri="{28A0092B-C50C-407E-A947-70E740481C1C}">
                <a14:useLocalDpi xmlns:a14="http://schemas.microsoft.com/office/drawing/2010/main" val="0"/>
              </a:ext>
            </a:extLst>
          </a:blip>
          <a:srcRect l="18193" t="18498" b="9590"/>
          <a:stretch>
            <a:fillRect/>
          </a:stretch>
        </p:blipFill>
        <p:spPr bwMode="auto">
          <a:xfrm>
            <a:off x="7485063" y="5283200"/>
            <a:ext cx="173037" cy="2238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6" descr="huuricane 0° 20kV Cu"/>
          <p:cNvPicPr>
            <a:picLocks noChangeAspect="1" noChangeArrowheads="1"/>
          </p:cNvPicPr>
          <p:nvPr/>
        </p:nvPicPr>
        <p:blipFill>
          <a:blip r:embed="rId4">
            <a:lum bright="-18000" contrast="72000"/>
            <a:extLst>
              <a:ext uri="{28A0092B-C50C-407E-A947-70E740481C1C}">
                <a14:useLocalDpi xmlns:a14="http://schemas.microsoft.com/office/drawing/2010/main" val="0"/>
              </a:ext>
            </a:extLst>
          </a:blip>
          <a:srcRect/>
          <a:stretch>
            <a:fillRect/>
          </a:stretch>
        </p:blipFill>
        <p:spPr bwMode="auto">
          <a:xfrm>
            <a:off x="5915025" y="4776788"/>
            <a:ext cx="2984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51"/>
          <p:cNvSpPr txBox="1">
            <a:spLocks noChangeAspect="1" noChangeArrowheads="1"/>
          </p:cNvSpPr>
          <p:nvPr/>
        </p:nvSpPr>
        <p:spPr bwMode="auto">
          <a:xfrm>
            <a:off x="4786313" y="3962400"/>
            <a:ext cx="15287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i="1">
                <a:solidFill>
                  <a:srgbClr val="FF0000"/>
                </a:solidFill>
              </a:rPr>
              <a:t>Incidence normale</a:t>
            </a:r>
          </a:p>
          <a:p>
            <a:pPr algn="ctr"/>
            <a:r>
              <a:rPr lang="fr-FR" sz="1600" i="1">
                <a:solidFill>
                  <a:srgbClr val="FF0000"/>
                </a:solidFill>
              </a:rPr>
              <a:t>Tilt 0°</a:t>
            </a:r>
          </a:p>
        </p:txBody>
      </p:sp>
      <p:sp>
        <p:nvSpPr>
          <p:cNvPr id="48" name="Line 153"/>
          <p:cNvSpPr>
            <a:spLocks noChangeAspect="1" noChangeShapeType="1"/>
          </p:cNvSpPr>
          <p:nvPr/>
        </p:nvSpPr>
        <p:spPr bwMode="auto">
          <a:xfrm>
            <a:off x="6057900" y="3976688"/>
            <a:ext cx="0" cy="766762"/>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9" name="Freeform 158"/>
          <p:cNvSpPr>
            <a:spLocks noChangeAspect="1"/>
          </p:cNvSpPr>
          <p:nvPr/>
        </p:nvSpPr>
        <p:spPr bwMode="auto">
          <a:xfrm>
            <a:off x="5060950" y="4860925"/>
            <a:ext cx="2919413" cy="1463675"/>
          </a:xfrm>
          <a:custGeom>
            <a:avLst/>
            <a:gdLst>
              <a:gd name="T0" fmla="*/ 0 w 1392"/>
              <a:gd name="T1" fmla="*/ 0 h 672"/>
              <a:gd name="T2" fmla="*/ 1056 w 1392"/>
              <a:gd name="T3" fmla="*/ 0 h 672"/>
              <a:gd name="T4" fmla="*/ 1392 w 1392"/>
              <a:gd name="T5" fmla="*/ 672 h 672"/>
            </a:gdLst>
            <a:ahLst/>
            <a:cxnLst>
              <a:cxn ang="0">
                <a:pos x="T0" y="T1"/>
              </a:cxn>
              <a:cxn ang="0">
                <a:pos x="T2" y="T3"/>
              </a:cxn>
              <a:cxn ang="0">
                <a:pos x="T4" y="T5"/>
              </a:cxn>
            </a:cxnLst>
            <a:rect l="0" t="0" r="r" b="b"/>
            <a:pathLst>
              <a:path w="1392" h="672">
                <a:moveTo>
                  <a:pt x="0" y="0"/>
                </a:moveTo>
                <a:lnTo>
                  <a:pt x="1056" y="0"/>
                </a:lnTo>
                <a:lnTo>
                  <a:pt x="1392" y="672"/>
                </a:lnTo>
              </a:path>
            </a:pathLst>
          </a:custGeom>
          <a:noFill/>
          <a:ln w="12700" cap="flat">
            <a:solidFill>
              <a:schemeClr val="hlink"/>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0" name="Freeform 159"/>
          <p:cNvSpPr>
            <a:spLocks noChangeAspect="1"/>
          </p:cNvSpPr>
          <p:nvPr/>
        </p:nvSpPr>
        <p:spPr bwMode="auto">
          <a:xfrm>
            <a:off x="5106988" y="4773613"/>
            <a:ext cx="2919412" cy="1462087"/>
          </a:xfrm>
          <a:custGeom>
            <a:avLst/>
            <a:gdLst>
              <a:gd name="T0" fmla="*/ 0 w 1392"/>
              <a:gd name="T1" fmla="*/ 0 h 672"/>
              <a:gd name="T2" fmla="*/ 1056 w 1392"/>
              <a:gd name="T3" fmla="*/ 0 h 672"/>
              <a:gd name="T4" fmla="*/ 1392 w 1392"/>
              <a:gd name="T5" fmla="*/ 672 h 672"/>
            </a:gdLst>
            <a:ahLst/>
            <a:cxnLst>
              <a:cxn ang="0">
                <a:pos x="T0" y="T1"/>
              </a:cxn>
              <a:cxn ang="0">
                <a:pos x="T2" y="T3"/>
              </a:cxn>
              <a:cxn ang="0">
                <a:pos x="T4" y="T5"/>
              </a:cxn>
            </a:cxnLst>
            <a:rect l="0" t="0" r="r" b="b"/>
            <a:pathLst>
              <a:path w="1392" h="672">
                <a:moveTo>
                  <a:pt x="0" y="0"/>
                </a:moveTo>
                <a:lnTo>
                  <a:pt x="1056" y="0"/>
                </a:lnTo>
                <a:lnTo>
                  <a:pt x="1392" y="672"/>
                </a:lnTo>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1" name="Line 160"/>
          <p:cNvSpPr>
            <a:spLocks noChangeAspect="1" noChangeShapeType="1"/>
          </p:cNvSpPr>
          <p:nvPr/>
        </p:nvSpPr>
        <p:spPr bwMode="auto">
          <a:xfrm>
            <a:off x="7596188" y="4575175"/>
            <a:ext cx="0" cy="762000"/>
          </a:xfrm>
          <a:prstGeom prst="line">
            <a:avLst/>
          </a:prstGeom>
          <a:noFill/>
          <a:ln w="9525">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 name="Text Box 161"/>
          <p:cNvSpPr txBox="1">
            <a:spLocks noChangeAspect="1" noChangeArrowheads="1"/>
          </p:cNvSpPr>
          <p:nvPr/>
        </p:nvSpPr>
        <p:spPr bwMode="auto">
          <a:xfrm>
            <a:off x="6818313" y="4005263"/>
            <a:ext cx="20970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i="1">
                <a:solidFill>
                  <a:srgbClr val="FF0000"/>
                </a:solidFill>
              </a:rPr>
              <a:t>Incidence oblique</a:t>
            </a:r>
          </a:p>
          <a:p>
            <a:pPr algn="ctr"/>
            <a:r>
              <a:rPr lang="fr-FR" sz="1600" i="1">
                <a:solidFill>
                  <a:srgbClr val="FF0000"/>
                </a:solidFill>
              </a:rPr>
              <a:t>Tilt 60°</a:t>
            </a:r>
          </a:p>
        </p:txBody>
      </p:sp>
      <p:sp>
        <p:nvSpPr>
          <p:cNvPr id="53" name="Line 162"/>
          <p:cNvSpPr>
            <a:spLocks noChangeAspect="1" noChangeShapeType="1"/>
          </p:cNvSpPr>
          <p:nvPr/>
        </p:nvSpPr>
        <p:spPr bwMode="auto">
          <a:xfrm flipV="1">
            <a:off x="6113463" y="4459288"/>
            <a:ext cx="301625" cy="314325"/>
          </a:xfrm>
          <a:prstGeom prst="line">
            <a:avLst/>
          </a:prstGeom>
          <a:noFill/>
          <a:ln w="28575">
            <a:solidFill>
              <a:srgbClr val="0000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4" name="Text Box 163"/>
          <p:cNvSpPr txBox="1">
            <a:spLocks noChangeAspect="1" noChangeArrowheads="1"/>
          </p:cNvSpPr>
          <p:nvPr/>
        </p:nvSpPr>
        <p:spPr bwMode="auto">
          <a:xfrm>
            <a:off x="6413500" y="4311650"/>
            <a:ext cx="5614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dirty="0">
                <a:solidFill>
                  <a:srgbClr val="0000FF"/>
                </a:solidFill>
              </a:rPr>
              <a:t>SE</a:t>
            </a:r>
            <a:r>
              <a:rPr lang="fr-FR" sz="1600" baseline="-25000" dirty="0">
                <a:solidFill>
                  <a:srgbClr val="0000FF"/>
                </a:solidFill>
              </a:rPr>
              <a:t>T0°</a:t>
            </a:r>
          </a:p>
        </p:txBody>
      </p:sp>
      <p:sp>
        <p:nvSpPr>
          <p:cNvPr id="55" name="Line 164"/>
          <p:cNvSpPr>
            <a:spLocks noChangeAspect="1" noChangeShapeType="1"/>
          </p:cNvSpPr>
          <p:nvPr/>
        </p:nvSpPr>
        <p:spPr bwMode="auto">
          <a:xfrm flipV="1">
            <a:off x="7623175" y="5043488"/>
            <a:ext cx="301625" cy="314325"/>
          </a:xfrm>
          <a:prstGeom prst="line">
            <a:avLst/>
          </a:prstGeom>
          <a:noFill/>
          <a:ln w="28575">
            <a:solidFill>
              <a:srgbClr val="0000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6" name="Text Box 165"/>
          <p:cNvSpPr txBox="1">
            <a:spLocks noChangeAspect="1" noChangeArrowheads="1"/>
          </p:cNvSpPr>
          <p:nvPr/>
        </p:nvSpPr>
        <p:spPr bwMode="auto">
          <a:xfrm>
            <a:off x="7543800" y="469265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600" dirty="0">
                <a:solidFill>
                  <a:srgbClr val="0000FF"/>
                </a:solidFill>
              </a:rPr>
              <a:t>SE</a:t>
            </a:r>
            <a:r>
              <a:rPr lang="fr-FR" sz="1600" baseline="-25000" dirty="0">
                <a:solidFill>
                  <a:srgbClr val="0000FF"/>
                </a:solidFill>
              </a:rPr>
              <a:t>T60° </a:t>
            </a:r>
            <a:r>
              <a:rPr lang="fr-FR" sz="1600" dirty="0">
                <a:solidFill>
                  <a:srgbClr val="0000FF"/>
                </a:solidFill>
              </a:rPr>
              <a:t>~ SE</a:t>
            </a:r>
            <a:r>
              <a:rPr lang="fr-FR" sz="1600" baseline="-25000" dirty="0">
                <a:solidFill>
                  <a:srgbClr val="0000FF"/>
                </a:solidFill>
              </a:rPr>
              <a:t>T0° </a:t>
            </a:r>
          </a:p>
        </p:txBody>
      </p:sp>
      <p:sp>
        <p:nvSpPr>
          <p:cNvPr id="57" name="Rectangle 188"/>
          <p:cNvSpPr>
            <a:spLocks noChangeArrowheads="1"/>
          </p:cNvSpPr>
          <p:nvPr/>
        </p:nvSpPr>
        <p:spPr bwMode="auto">
          <a:xfrm>
            <a:off x="6019800" y="3744913"/>
            <a:ext cx="1541463" cy="293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r-FR" u="sng" dirty="0">
                <a:solidFill>
                  <a:srgbClr val="0000FF"/>
                </a:solidFill>
              </a:rPr>
              <a:t>Basse énergie</a:t>
            </a:r>
          </a:p>
        </p:txBody>
      </p:sp>
      <p:sp>
        <p:nvSpPr>
          <p:cNvPr id="58" name="Text Box 191"/>
          <p:cNvSpPr txBox="1">
            <a:spLocks noChangeArrowheads="1"/>
          </p:cNvSpPr>
          <p:nvPr/>
        </p:nvSpPr>
        <p:spPr bwMode="auto">
          <a:xfrm>
            <a:off x="76200" y="5486400"/>
            <a:ext cx="2895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dirty="0"/>
              <a:t>Augmentation</a:t>
            </a:r>
          </a:p>
          <a:p>
            <a:pPr algn="ctr"/>
            <a:r>
              <a:rPr lang="fr-FR" dirty="0"/>
              <a:t>Signal </a:t>
            </a:r>
            <a:r>
              <a:rPr lang="fr-FR" dirty="0" smtClean="0"/>
              <a:t>SE</a:t>
            </a:r>
            <a:endParaRPr lang="fr-FR" dirty="0"/>
          </a:p>
          <a:p>
            <a:pPr algn="ctr"/>
            <a:r>
              <a:rPr lang="fr-FR" dirty="0"/>
              <a:t>avec l</a:t>
            </a:r>
            <a:r>
              <a:rPr lang="ja-JP" altLang="fr-FR" dirty="0"/>
              <a:t>’</a:t>
            </a:r>
            <a:r>
              <a:rPr lang="fr-FR" dirty="0"/>
              <a:t>angle incidence</a:t>
            </a:r>
          </a:p>
        </p:txBody>
      </p:sp>
      <p:sp>
        <p:nvSpPr>
          <p:cNvPr id="59" name="Text Box 192"/>
          <p:cNvSpPr txBox="1">
            <a:spLocks noChangeArrowheads="1"/>
          </p:cNvSpPr>
          <p:nvPr/>
        </p:nvSpPr>
        <p:spPr bwMode="auto">
          <a:xfrm>
            <a:off x="4876800" y="5486400"/>
            <a:ext cx="281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dirty="0"/>
              <a:t>Signal </a:t>
            </a:r>
            <a:r>
              <a:rPr lang="fr-FR" dirty="0" smtClean="0"/>
              <a:t>SE </a:t>
            </a:r>
            <a:r>
              <a:rPr lang="fr-FR" dirty="0"/>
              <a:t>indépendant</a:t>
            </a:r>
          </a:p>
          <a:p>
            <a:pPr algn="ctr"/>
            <a:r>
              <a:rPr lang="fr-FR" dirty="0"/>
              <a:t>de  l</a:t>
            </a:r>
            <a:r>
              <a:rPr lang="ja-JP" altLang="fr-FR" dirty="0"/>
              <a:t>’</a:t>
            </a:r>
            <a:r>
              <a:rPr lang="fr-FR" dirty="0"/>
              <a:t>Angle incidence</a:t>
            </a:r>
          </a:p>
        </p:txBody>
      </p:sp>
      <p:sp>
        <p:nvSpPr>
          <p:cNvPr id="60" name="Text Box 195"/>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
        <p:nvSpPr>
          <p:cNvPr id="61" name="Text Box 196"/>
          <p:cNvSpPr txBox="1">
            <a:spLocks noChangeArrowheads="1"/>
          </p:cNvSpPr>
          <p:nvPr/>
        </p:nvSpPr>
        <p:spPr bwMode="auto">
          <a:xfrm>
            <a:off x="3348038" y="5741988"/>
            <a:ext cx="10287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200" i="1"/>
              <a:t>Simulations Monte-Carlo Hurricane</a:t>
            </a:r>
          </a:p>
        </p:txBody>
      </p:sp>
    </p:spTree>
    <p:extLst>
      <p:ext uri="{BB962C8B-B14F-4D97-AF65-F5344CB8AC3E}">
        <p14:creationId xmlns:p14="http://schemas.microsoft.com/office/powerpoint/2010/main" val="14637138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4"/>
          <p:cNvSpPr txBox="1">
            <a:spLocks noChangeArrowheads="1"/>
          </p:cNvSpPr>
          <p:nvPr/>
        </p:nvSpPr>
        <p:spPr bwMode="auto">
          <a:xfrm>
            <a:off x="304800" y="606425"/>
            <a:ext cx="8472488"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solidFill>
                  <a:srgbClr val="FF0000"/>
                </a:solidFill>
              </a:rPr>
              <a:t>Modification du rendement </a:t>
            </a:r>
            <a:r>
              <a:rPr lang="fr-FR">
                <a:solidFill>
                  <a:srgbClr val="FF0000"/>
                </a:solidFill>
                <a:latin typeface="Symbol" charset="0"/>
              </a:rPr>
              <a:t>d</a:t>
            </a:r>
            <a:r>
              <a:rPr lang="fr-FR">
                <a:solidFill>
                  <a:srgbClr val="FF0000"/>
                </a:solidFill>
              </a:rPr>
              <a:t> d</a:t>
            </a:r>
            <a:r>
              <a:rPr lang="ja-JP" altLang="fr-FR">
                <a:solidFill>
                  <a:srgbClr val="FF0000"/>
                </a:solidFill>
              </a:rPr>
              <a:t>’</a:t>
            </a:r>
            <a:r>
              <a:rPr lang="fr-FR">
                <a:solidFill>
                  <a:srgbClr val="FF0000"/>
                </a:solidFill>
              </a:rPr>
              <a:t>émission SE avec l</a:t>
            </a:r>
            <a:r>
              <a:rPr lang="ja-JP" altLang="fr-FR">
                <a:solidFill>
                  <a:srgbClr val="FF0000"/>
                </a:solidFill>
              </a:rPr>
              <a:t>’</a:t>
            </a:r>
            <a:r>
              <a:rPr lang="fr-FR">
                <a:solidFill>
                  <a:srgbClr val="FF0000"/>
                </a:solidFill>
              </a:rPr>
              <a:t>énergie des électrons primaires</a:t>
            </a:r>
          </a:p>
        </p:txBody>
      </p:sp>
      <p:sp>
        <p:nvSpPr>
          <p:cNvPr id="4" name="Rectangle 23"/>
          <p:cNvSpPr>
            <a:spLocks noChangeArrowheads="1"/>
          </p:cNvSpPr>
          <p:nvPr/>
        </p:nvSpPr>
        <p:spPr bwMode="auto">
          <a:xfrm>
            <a:off x="4479925" y="3406775"/>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lang="fr-FR" sz="4400">
              <a:latin typeface="Calibri" charset="0"/>
            </a:endParaRPr>
          </a:p>
        </p:txBody>
      </p:sp>
      <p:sp>
        <p:nvSpPr>
          <p:cNvPr id="5" name="Text Box 27"/>
          <p:cNvSpPr txBox="1">
            <a:spLocks noChangeArrowheads="1"/>
          </p:cNvSpPr>
          <p:nvPr/>
        </p:nvSpPr>
        <p:spPr bwMode="auto">
          <a:xfrm>
            <a:off x="1676400" y="1190625"/>
            <a:ext cx="607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Illustration de la modification du contraste à basse énergie</a:t>
            </a:r>
          </a:p>
        </p:txBody>
      </p:sp>
      <p:grpSp>
        <p:nvGrpSpPr>
          <p:cNvPr id="6" name="Group 30"/>
          <p:cNvGrpSpPr>
            <a:grpSpLocks/>
          </p:cNvGrpSpPr>
          <p:nvPr/>
        </p:nvGrpSpPr>
        <p:grpSpPr bwMode="auto">
          <a:xfrm>
            <a:off x="76200" y="1882775"/>
            <a:ext cx="3065463" cy="3775075"/>
            <a:chOff x="144" y="1104"/>
            <a:chExt cx="1931" cy="2378"/>
          </a:xfrm>
        </p:grpSpPr>
        <p:pic>
          <p:nvPicPr>
            <p:cNvPr id="7" name="Picture 24"/>
            <p:cNvPicPr>
              <a:picLocks noChangeAspect="1" noChangeArrowheads="1"/>
            </p:cNvPicPr>
            <p:nvPr/>
          </p:nvPicPr>
          <p:blipFill>
            <a:blip r:embed="rId2">
              <a:extLst>
                <a:ext uri="{28A0092B-C50C-407E-A947-70E740481C1C}">
                  <a14:useLocalDpi xmlns:a14="http://schemas.microsoft.com/office/drawing/2010/main" val="0"/>
                </a:ext>
              </a:extLst>
            </a:blip>
            <a:srcRect l="2394" t="4292" r="3059" b="4292"/>
            <a:stretch>
              <a:fillRect/>
            </a:stretch>
          </p:blipFill>
          <p:spPr bwMode="auto">
            <a:xfrm>
              <a:off x="144" y="1104"/>
              <a:ext cx="1931" cy="2378"/>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 Box 28"/>
            <p:cNvSpPr txBox="1">
              <a:spLocks noChangeArrowheads="1"/>
            </p:cNvSpPr>
            <p:nvPr/>
          </p:nvSpPr>
          <p:spPr bwMode="auto">
            <a:xfrm>
              <a:off x="1440" y="1152"/>
              <a:ext cx="576" cy="243"/>
            </a:xfrm>
            <a:prstGeom prst="rect">
              <a:avLst/>
            </a:prstGeom>
            <a:solidFill>
              <a:schemeClr val="bg2"/>
            </a:solidFill>
            <a:ln w="190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20 keV</a:t>
              </a:r>
            </a:p>
          </p:txBody>
        </p:sp>
      </p:grpSp>
      <p:grpSp>
        <p:nvGrpSpPr>
          <p:cNvPr id="9" name="Group 31"/>
          <p:cNvGrpSpPr>
            <a:grpSpLocks/>
          </p:cNvGrpSpPr>
          <p:nvPr/>
        </p:nvGrpSpPr>
        <p:grpSpPr bwMode="auto">
          <a:xfrm>
            <a:off x="5889625" y="1882775"/>
            <a:ext cx="3101975" cy="3738563"/>
            <a:chOff x="3600" y="1056"/>
            <a:chExt cx="1954" cy="2355"/>
          </a:xfrm>
        </p:grpSpPr>
        <p:pic>
          <p:nvPicPr>
            <p:cNvPr id="10" name="Picture 25"/>
            <p:cNvPicPr>
              <a:picLocks noChangeAspect="1" noChangeArrowheads="1"/>
            </p:cNvPicPr>
            <p:nvPr/>
          </p:nvPicPr>
          <p:blipFill>
            <a:blip r:embed="rId3">
              <a:extLst>
                <a:ext uri="{28A0092B-C50C-407E-A947-70E740481C1C}">
                  <a14:useLocalDpi xmlns:a14="http://schemas.microsoft.com/office/drawing/2010/main" val="0"/>
                </a:ext>
              </a:extLst>
            </a:blip>
            <a:srcRect l="3725" t="2931" r="372" b="6282"/>
            <a:stretch>
              <a:fillRect/>
            </a:stretch>
          </p:blipFill>
          <p:spPr bwMode="auto">
            <a:xfrm>
              <a:off x="3600" y="1056"/>
              <a:ext cx="1954" cy="235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 Box 29"/>
            <p:cNvSpPr txBox="1">
              <a:spLocks noChangeArrowheads="1"/>
            </p:cNvSpPr>
            <p:nvPr/>
          </p:nvSpPr>
          <p:spPr bwMode="auto">
            <a:xfrm>
              <a:off x="4956" y="1101"/>
              <a:ext cx="496" cy="243"/>
            </a:xfrm>
            <a:prstGeom prst="rect">
              <a:avLst/>
            </a:prstGeom>
            <a:solidFill>
              <a:schemeClr val="bg2"/>
            </a:solidFill>
            <a:ln w="190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1 keV</a:t>
              </a:r>
            </a:p>
          </p:txBody>
        </p:sp>
      </p:grpSp>
      <p:sp>
        <p:nvSpPr>
          <p:cNvPr id="12" name="Text Box 32"/>
          <p:cNvSpPr txBox="1">
            <a:spLocks noChangeArrowheads="1"/>
          </p:cNvSpPr>
          <p:nvPr/>
        </p:nvSpPr>
        <p:spPr bwMode="auto">
          <a:xfrm>
            <a:off x="3124200" y="1730375"/>
            <a:ext cx="2743200"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600" b="1" u="sng" dirty="0">
                <a:solidFill>
                  <a:srgbClr val="0000FF"/>
                </a:solidFill>
              </a:rPr>
              <a:t>Contraste topographique</a:t>
            </a:r>
          </a:p>
          <a:p>
            <a:pPr>
              <a:buFont typeface="Wingdings" charset="0"/>
              <a:buChar char="ç"/>
            </a:pPr>
            <a:r>
              <a:rPr lang="fr-FR" sz="1600" dirty="0">
                <a:solidFill>
                  <a:srgbClr val="0000FF"/>
                </a:solidFill>
              </a:rPr>
              <a:t>Élevé</a:t>
            </a:r>
          </a:p>
          <a:p>
            <a:pPr>
              <a:buFont typeface="Wingdings" charset="0"/>
              <a:buNone/>
            </a:pPr>
            <a:r>
              <a:rPr lang="fr-FR" sz="1600" dirty="0">
                <a:solidFill>
                  <a:srgbClr val="0000FF"/>
                </a:solidFill>
              </a:rPr>
              <a:t>Interprétation intuitive de la topographie</a:t>
            </a:r>
          </a:p>
          <a:p>
            <a:pPr algn="r">
              <a:buFont typeface="Wingdings" charset="0"/>
              <a:buNone/>
            </a:pPr>
            <a:r>
              <a:rPr lang="fr-FR" sz="1600" dirty="0">
                <a:solidFill>
                  <a:srgbClr val="0000FF"/>
                </a:solidFill>
              </a:rPr>
              <a:t>Faible</a:t>
            </a:r>
            <a:r>
              <a:rPr lang="fr-FR" sz="1600" dirty="0">
                <a:solidFill>
                  <a:srgbClr val="0000FF"/>
                </a:solidFill>
                <a:sym typeface="Wingdings" charset="0"/>
              </a:rPr>
              <a:t></a:t>
            </a:r>
          </a:p>
          <a:p>
            <a:pPr algn="r">
              <a:buFont typeface="Wingdings" charset="0"/>
              <a:buNone/>
            </a:pPr>
            <a:r>
              <a:rPr lang="fr-FR" sz="1600" dirty="0">
                <a:solidFill>
                  <a:srgbClr val="0000FF"/>
                </a:solidFill>
                <a:sym typeface="Wingdings" charset="0"/>
              </a:rPr>
              <a:t>Seul subsiste </a:t>
            </a:r>
            <a:r>
              <a:rPr lang="fr-FR" sz="1600" dirty="0" smtClean="0">
                <a:solidFill>
                  <a:srgbClr val="0000FF"/>
                </a:solidFill>
                <a:sym typeface="Wingdings" charset="0"/>
              </a:rPr>
              <a:t>l’effet d’ombrage </a:t>
            </a:r>
            <a:r>
              <a:rPr lang="fr-FR" sz="1600" dirty="0">
                <a:solidFill>
                  <a:srgbClr val="0000FF"/>
                </a:solidFill>
                <a:sym typeface="Wingdings" charset="0"/>
              </a:rPr>
              <a:t>du à </a:t>
            </a:r>
            <a:r>
              <a:rPr lang="fr-FR" sz="1600" dirty="0" smtClean="0">
                <a:solidFill>
                  <a:srgbClr val="0000FF"/>
                </a:solidFill>
                <a:sym typeface="Wingdings" charset="0"/>
              </a:rPr>
              <a:t>l’efficacité </a:t>
            </a:r>
            <a:r>
              <a:rPr lang="fr-FR" sz="1600" dirty="0">
                <a:solidFill>
                  <a:srgbClr val="0000FF"/>
                </a:solidFill>
                <a:sym typeface="Wingdings" charset="0"/>
              </a:rPr>
              <a:t>directionnelle du détecteur latéral </a:t>
            </a:r>
            <a:r>
              <a:rPr lang="fr-FR" sz="1600" dirty="0" smtClean="0">
                <a:solidFill>
                  <a:srgbClr val="0000FF"/>
                </a:solidFill>
                <a:sym typeface="Wingdings" charset="0"/>
              </a:rPr>
              <a:t>d’</a:t>
            </a:r>
            <a:r>
              <a:rPr lang="fr-FR" sz="1600" dirty="0" err="1" smtClean="0">
                <a:solidFill>
                  <a:srgbClr val="0000FF"/>
                </a:solidFill>
                <a:sym typeface="Wingdings" charset="0"/>
              </a:rPr>
              <a:t>Everhart</a:t>
            </a:r>
            <a:r>
              <a:rPr lang="fr-FR" sz="1600" dirty="0">
                <a:solidFill>
                  <a:srgbClr val="0000FF"/>
                </a:solidFill>
                <a:sym typeface="Wingdings" charset="0"/>
              </a:rPr>
              <a:t>-Thornley</a:t>
            </a:r>
          </a:p>
          <a:p>
            <a:pPr algn="r">
              <a:buFont typeface="Wingdings" charset="0"/>
              <a:buNone/>
            </a:pPr>
            <a:endParaRPr lang="fr-FR" sz="1600" dirty="0">
              <a:solidFill>
                <a:srgbClr val="0000FF"/>
              </a:solidFill>
              <a:sym typeface="Wingdings" charset="0"/>
            </a:endParaRPr>
          </a:p>
          <a:p>
            <a:pPr algn="r">
              <a:buFont typeface="Wingdings" charset="0"/>
              <a:buNone/>
            </a:pPr>
            <a:endParaRPr lang="fr-FR" sz="1600" dirty="0">
              <a:solidFill>
                <a:srgbClr val="0000FF"/>
              </a:solidFill>
              <a:sym typeface="Wingdings" charset="0"/>
            </a:endParaRPr>
          </a:p>
          <a:p>
            <a:pPr algn="ctr">
              <a:buFont typeface="Wingdings" charset="0"/>
              <a:buNone/>
            </a:pPr>
            <a:r>
              <a:rPr lang="fr-FR" sz="1600" b="1" u="sng" dirty="0">
                <a:solidFill>
                  <a:srgbClr val="0000FF"/>
                </a:solidFill>
                <a:sym typeface="Wingdings" charset="0"/>
              </a:rPr>
              <a:t>Information de surface</a:t>
            </a:r>
          </a:p>
          <a:p>
            <a:pPr>
              <a:buFont typeface="Wingdings" charset="0"/>
              <a:buChar char="ç"/>
            </a:pPr>
            <a:r>
              <a:rPr lang="fr-FR" sz="1600" dirty="0">
                <a:solidFill>
                  <a:srgbClr val="0000FF"/>
                </a:solidFill>
              </a:rPr>
              <a:t>Faible</a:t>
            </a:r>
          </a:p>
          <a:p>
            <a:pPr algn="r">
              <a:buFont typeface="Wingdings" charset="0"/>
              <a:buNone/>
            </a:pPr>
            <a:r>
              <a:rPr lang="fr-FR" sz="1600" dirty="0">
                <a:solidFill>
                  <a:srgbClr val="0000FF"/>
                </a:solidFill>
              </a:rPr>
              <a:t>Elevée</a:t>
            </a:r>
            <a:r>
              <a:rPr lang="fr-FR" sz="1600" dirty="0">
                <a:solidFill>
                  <a:srgbClr val="0000FF"/>
                </a:solidFill>
                <a:sym typeface="Wingdings" charset="0"/>
              </a:rPr>
              <a:t></a:t>
            </a:r>
          </a:p>
          <a:p>
            <a:pPr algn="r">
              <a:buFont typeface="Wingdings" charset="0"/>
              <a:buNone/>
            </a:pPr>
            <a:r>
              <a:rPr lang="fr-FR" sz="1600" dirty="0">
                <a:solidFill>
                  <a:srgbClr val="0000FF"/>
                </a:solidFill>
                <a:sym typeface="Wingdings" charset="0"/>
              </a:rPr>
              <a:t>Révélation de la présence de la pollution de surface</a:t>
            </a:r>
            <a:endParaRPr lang="fr-FR" sz="1600" dirty="0">
              <a:solidFill>
                <a:srgbClr val="0000FF"/>
              </a:solidFill>
            </a:endParaRPr>
          </a:p>
        </p:txBody>
      </p:sp>
      <p:sp>
        <p:nvSpPr>
          <p:cNvPr id="13" name="Text Box 33"/>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17308468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4"/>
          <p:cNvSpPr txBox="1">
            <a:spLocks noChangeArrowheads="1"/>
          </p:cNvSpPr>
          <p:nvPr/>
        </p:nvSpPr>
        <p:spPr bwMode="auto">
          <a:xfrm>
            <a:off x="181423" y="606425"/>
            <a:ext cx="8779567" cy="36933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dirty="0">
                <a:solidFill>
                  <a:srgbClr val="FF0000"/>
                </a:solidFill>
              </a:rPr>
              <a:t>Modification du rendement </a:t>
            </a:r>
            <a:r>
              <a:rPr lang="fr-FR" dirty="0">
                <a:solidFill>
                  <a:srgbClr val="FF0000"/>
                </a:solidFill>
                <a:latin typeface="Symbol" charset="0"/>
              </a:rPr>
              <a:t>d</a:t>
            </a:r>
            <a:r>
              <a:rPr lang="fr-FR" dirty="0">
                <a:solidFill>
                  <a:srgbClr val="FF0000"/>
                </a:solidFill>
              </a:rPr>
              <a:t> </a:t>
            </a:r>
            <a:r>
              <a:rPr lang="fr-FR" dirty="0" smtClean="0">
                <a:solidFill>
                  <a:srgbClr val="FF0000"/>
                </a:solidFill>
              </a:rPr>
              <a:t>d’émission </a:t>
            </a:r>
            <a:r>
              <a:rPr lang="fr-FR" dirty="0">
                <a:solidFill>
                  <a:srgbClr val="FF0000"/>
                </a:solidFill>
              </a:rPr>
              <a:t>SE avec </a:t>
            </a:r>
            <a:r>
              <a:rPr lang="fr-FR" dirty="0" smtClean="0">
                <a:solidFill>
                  <a:srgbClr val="FF0000"/>
                </a:solidFill>
              </a:rPr>
              <a:t>l’énergie </a:t>
            </a:r>
            <a:r>
              <a:rPr lang="fr-FR" dirty="0">
                <a:solidFill>
                  <a:srgbClr val="FF0000"/>
                </a:solidFill>
              </a:rPr>
              <a:t>E des électrons primaires</a:t>
            </a:r>
          </a:p>
        </p:txBody>
      </p:sp>
      <p:sp>
        <p:nvSpPr>
          <p:cNvPr id="4" name="Text Box 21"/>
          <p:cNvSpPr txBox="1">
            <a:spLocks noChangeArrowheads="1"/>
          </p:cNvSpPr>
          <p:nvPr/>
        </p:nvSpPr>
        <p:spPr bwMode="auto">
          <a:xfrm>
            <a:off x="381000" y="990600"/>
            <a:ext cx="843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t>Rendement SE : Nombre d</a:t>
            </a:r>
            <a:r>
              <a:rPr lang="ja-JP" altLang="fr-FR" u="sng"/>
              <a:t>’</a:t>
            </a:r>
            <a:r>
              <a:rPr lang="fr-FR" u="sng"/>
              <a:t>électrons SE émergeant par électron primaire incident</a:t>
            </a:r>
          </a:p>
        </p:txBody>
      </p:sp>
      <p:sp>
        <p:nvSpPr>
          <p:cNvPr id="5" name="Rectangle 50"/>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lang="fr-FR" sz="4400">
              <a:latin typeface="Calibri" charset="0"/>
            </a:endParaRPr>
          </a:p>
        </p:txBody>
      </p:sp>
      <p:pic>
        <p:nvPicPr>
          <p:cNvPr id="6" name="Picture 51"/>
          <p:cNvPicPr>
            <a:picLocks noChangeAspect="1" noChangeArrowheads="1"/>
          </p:cNvPicPr>
          <p:nvPr/>
        </p:nvPicPr>
        <p:blipFill>
          <a:blip r:embed="rId2">
            <a:extLst>
              <a:ext uri="{28A0092B-C50C-407E-A947-70E740481C1C}">
                <a14:useLocalDpi xmlns:a14="http://schemas.microsoft.com/office/drawing/2010/main" val="0"/>
              </a:ext>
            </a:extLst>
          </a:blip>
          <a:srcRect r="2702"/>
          <a:stretch>
            <a:fillRect/>
          </a:stretch>
        </p:blipFill>
        <p:spPr bwMode="auto">
          <a:xfrm>
            <a:off x="228600" y="3962400"/>
            <a:ext cx="2743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7" name="Group 53"/>
          <p:cNvGrpSpPr>
            <a:grpSpLocks/>
          </p:cNvGrpSpPr>
          <p:nvPr/>
        </p:nvGrpSpPr>
        <p:grpSpPr bwMode="auto">
          <a:xfrm>
            <a:off x="0" y="1828800"/>
            <a:ext cx="3219450" cy="1997075"/>
            <a:chOff x="96" y="2721"/>
            <a:chExt cx="2127" cy="1306"/>
          </a:xfrm>
        </p:grpSpPr>
        <p:grpSp>
          <p:nvGrpSpPr>
            <p:cNvPr id="8" name="Group 54"/>
            <p:cNvGrpSpPr>
              <a:grpSpLocks/>
            </p:cNvGrpSpPr>
            <p:nvPr/>
          </p:nvGrpSpPr>
          <p:grpSpPr bwMode="auto">
            <a:xfrm>
              <a:off x="96" y="2721"/>
              <a:ext cx="1974" cy="1306"/>
              <a:chOff x="96" y="2721"/>
              <a:chExt cx="1974" cy="1306"/>
            </a:xfrm>
          </p:grpSpPr>
          <p:pic>
            <p:nvPicPr>
              <p:cNvPr id="10" name="Picture 55" descr="rendement SE"/>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192" y="2736"/>
                <a:ext cx="1878" cy="1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6"/>
              <p:cNvSpPr>
                <a:spLocks noChangeArrowheads="1"/>
              </p:cNvSpPr>
              <p:nvPr/>
            </p:nvSpPr>
            <p:spPr bwMode="auto">
              <a:xfrm>
                <a:off x="528" y="2832"/>
                <a:ext cx="624" cy="240"/>
              </a:xfrm>
              <a:prstGeom prst="rect">
                <a:avLst/>
              </a:prstGeom>
              <a:solidFill>
                <a:srgbClr val="CCFF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 name="Text Box 57"/>
              <p:cNvSpPr txBox="1">
                <a:spLocks noChangeArrowheads="1"/>
              </p:cNvSpPr>
              <p:nvPr/>
            </p:nvSpPr>
            <p:spPr bwMode="auto">
              <a:xfrm>
                <a:off x="96" y="2889"/>
                <a:ext cx="206"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1</a:t>
                </a:r>
              </a:p>
            </p:txBody>
          </p:sp>
          <p:sp>
            <p:nvSpPr>
              <p:cNvPr id="13" name="Text Box 58"/>
              <p:cNvSpPr txBox="1">
                <a:spLocks noChangeArrowheads="1"/>
              </p:cNvSpPr>
              <p:nvPr/>
            </p:nvSpPr>
            <p:spPr bwMode="auto">
              <a:xfrm>
                <a:off x="1104" y="2832"/>
                <a:ext cx="960"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400" i="1">
                    <a:solidFill>
                      <a:srgbClr val="006600"/>
                    </a:solidFill>
                  </a:rPr>
                  <a:t>Charge positive</a:t>
                </a:r>
              </a:p>
            </p:txBody>
          </p:sp>
          <p:sp>
            <p:nvSpPr>
              <p:cNvPr id="14" name="Rectangle 59"/>
              <p:cNvSpPr>
                <a:spLocks noChangeArrowheads="1"/>
              </p:cNvSpPr>
              <p:nvPr/>
            </p:nvSpPr>
            <p:spPr bwMode="auto">
              <a:xfrm>
                <a:off x="336" y="3072"/>
                <a:ext cx="192" cy="704"/>
              </a:xfrm>
              <a:prstGeom prst="rect">
                <a:avLst/>
              </a:prstGeom>
              <a:solidFill>
                <a:srgbClr val="FFCC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fr-FR">
                  <a:solidFill>
                    <a:schemeClr val="hlink"/>
                  </a:solidFill>
                </a:endParaRPr>
              </a:p>
            </p:txBody>
          </p:sp>
          <p:sp>
            <p:nvSpPr>
              <p:cNvPr id="15" name="Line 60"/>
              <p:cNvSpPr>
                <a:spLocks noChangeShapeType="1"/>
              </p:cNvSpPr>
              <p:nvPr/>
            </p:nvSpPr>
            <p:spPr bwMode="auto">
              <a:xfrm>
                <a:off x="288" y="3072"/>
                <a:ext cx="168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 name="Line 61"/>
              <p:cNvSpPr>
                <a:spLocks noChangeShapeType="1"/>
              </p:cNvSpPr>
              <p:nvPr/>
            </p:nvSpPr>
            <p:spPr bwMode="auto">
              <a:xfrm flipV="1">
                <a:off x="331" y="2721"/>
                <a:ext cx="0" cy="107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 name="Text Box 62"/>
              <p:cNvSpPr txBox="1">
                <a:spLocks noChangeArrowheads="1"/>
              </p:cNvSpPr>
              <p:nvPr/>
            </p:nvSpPr>
            <p:spPr bwMode="auto">
              <a:xfrm>
                <a:off x="336" y="3216"/>
                <a:ext cx="1008"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400" i="1">
                    <a:solidFill>
                      <a:schemeClr val="hlink"/>
                    </a:solidFill>
                  </a:rPr>
                  <a:t>Neutralité</a:t>
                </a:r>
              </a:p>
            </p:txBody>
          </p:sp>
          <p:sp>
            <p:nvSpPr>
              <p:cNvPr id="18" name="Text Box 63"/>
              <p:cNvSpPr txBox="1">
                <a:spLocks noChangeArrowheads="1"/>
              </p:cNvSpPr>
              <p:nvPr/>
            </p:nvSpPr>
            <p:spPr bwMode="auto">
              <a:xfrm>
                <a:off x="407" y="3807"/>
                <a:ext cx="263" cy="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a:solidFill>
                      <a:schemeClr val="hlink"/>
                    </a:solidFill>
                  </a:rPr>
                  <a:t>E</a:t>
                </a:r>
                <a:r>
                  <a:rPr lang="fr-FR" sz="1600" baseline="-25000">
                    <a:solidFill>
                      <a:schemeClr val="hlink"/>
                    </a:solidFill>
                  </a:rPr>
                  <a:t>1</a:t>
                </a:r>
              </a:p>
            </p:txBody>
          </p:sp>
          <p:sp>
            <p:nvSpPr>
              <p:cNvPr id="19" name="Text Box 64"/>
              <p:cNvSpPr txBox="1">
                <a:spLocks noChangeArrowheads="1"/>
              </p:cNvSpPr>
              <p:nvPr/>
            </p:nvSpPr>
            <p:spPr bwMode="auto">
              <a:xfrm>
                <a:off x="1030" y="3807"/>
                <a:ext cx="263" cy="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a:solidFill>
                      <a:schemeClr val="hlink"/>
                    </a:solidFill>
                  </a:rPr>
                  <a:t>E</a:t>
                </a:r>
                <a:r>
                  <a:rPr lang="fr-FR" sz="1600" baseline="-25000">
                    <a:solidFill>
                      <a:schemeClr val="hlink"/>
                    </a:solidFill>
                  </a:rPr>
                  <a:t>2</a:t>
                </a:r>
              </a:p>
            </p:txBody>
          </p:sp>
          <p:sp>
            <p:nvSpPr>
              <p:cNvPr id="20" name="Line 65"/>
              <p:cNvSpPr>
                <a:spLocks noChangeShapeType="1"/>
              </p:cNvSpPr>
              <p:nvPr/>
            </p:nvSpPr>
            <p:spPr bwMode="auto">
              <a:xfrm flipH="1" flipV="1">
                <a:off x="576" y="3120"/>
                <a:ext cx="96" cy="144"/>
              </a:xfrm>
              <a:prstGeom prst="line">
                <a:avLst/>
              </a:prstGeom>
              <a:noFill/>
              <a:ln w="127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 name="Line 66"/>
              <p:cNvSpPr>
                <a:spLocks noChangeShapeType="1"/>
              </p:cNvSpPr>
              <p:nvPr/>
            </p:nvSpPr>
            <p:spPr bwMode="auto">
              <a:xfrm flipV="1">
                <a:off x="1056" y="3120"/>
                <a:ext cx="96" cy="144"/>
              </a:xfrm>
              <a:prstGeom prst="line">
                <a:avLst/>
              </a:prstGeom>
              <a:noFill/>
              <a:ln w="127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2" name="Oval 67"/>
              <p:cNvSpPr>
                <a:spLocks noChangeArrowheads="1"/>
              </p:cNvSpPr>
              <p:nvPr/>
            </p:nvSpPr>
            <p:spPr bwMode="auto">
              <a:xfrm>
                <a:off x="510" y="3046"/>
                <a:ext cx="48" cy="4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 name="Oval 68"/>
              <p:cNvSpPr>
                <a:spLocks noChangeArrowheads="1"/>
              </p:cNvSpPr>
              <p:nvPr/>
            </p:nvSpPr>
            <p:spPr bwMode="auto">
              <a:xfrm>
                <a:off x="1144" y="3046"/>
                <a:ext cx="48" cy="4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Rectangle 69"/>
              <p:cNvSpPr>
                <a:spLocks noChangeArrowheads="1"/>
              </p:cNvSpPr>
              <p:nvPr/>
            </p:nvSpPr>
            <p:spPr bwMode="auto">
              <a:xfrm>
                <a:off x="1174" y="3072"/>
                <a:ext cx="746" cy="698"/>
              </a:xfrm>
              <a:prstGeom prst="rect">
                <a:avLst/>
              </a:prstGeom>
              <a:solidFill>
                <a:srgbClr val="FFCC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fr-FR">
                  <a:solidFill>
                    <a:schemeClr val="hlink"/>
                  </a:solidFill>
                </a:endParaRPr>
              </a:p>
            </p:txBody>
          </p:sp>
          <p:sp>
            <p:nvSpPr>
              <p:cNvPr id="25" name="Text Box 70"/>
              <p:cNvSpPr txBox="1">
                <a:spLocks noChangeArrowheads="1"/>
              </p:cNvSpPr>
              <p:nvPr/>
            </p:nvSpPr>
            <p:spPr bwMode="auto">
              <a:xfrm>
                <a:off x="576" y="3456"/>
                <a:ext cx="576"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400" i="1">
                    <a:solidFill>
                      <a:srgbClr val="FF0000"/>
                    </a:solidFill>
                  </a:rPr>
                  <a:t>Charge</a:t>
                </a:r>
              </a:p>
              <a:p>
                <a:pPr algn="ctr"/>
                <a:r>
                  <a:rPr lang="fr-FR" sz="1400" i="1">
                    <a:solidFill>
                      <a:srgbClr val="FF0000"/>
                    </a:solidFill>
                  </a:rPr>
                  <a:t>négative</a:t>
                </a:r>
              </a:p>
            </p:txBody>
          </p:sp>
          <p:sp>
            <p:nvSpPr>
              <p:cNvPr id="26" name="Line 71"/>
              <p:cNvSpPr>
                <a:spLocks noChangeShapeType="1"/>
              </p:cNvSpPr>
              <p:nvPr/>
            </p:nvSpPr>
            <p:spPr bwMode="auto">
              <a:xfrm flipH="1" flipV="1">
                <a:off x="432" y="3456"/>
                <a:ext cx="240" cy="144"/>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7" name="Line 72"/>
              <p:cNvSpPr>
                <a:spLocks noChangeShapeType="1"/>
              </p:cNvSpPr>
              <p:nvPr/>
            </p:nvSpPr>
            <p:spPr bwMode="auto">
              <a:xfrm flipV="1">
                <a:off x="1056" y="3456"/>
                <a:ext cx="288" cy="144"/>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8" name="Line 73"/>
              <p:cNvSpPr>
                <a:spLocks noChangeShapeType="1"/>
              </p:cNvSpPr>
              <p:nvPr/>
            </p:nvSpPr>
            <p:spPr bwMode="auto">
              <a:xfrm flipV="1">
                <a:off x="336" y="3780"/>
                <a:ext cx="172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9" name="Line 74"/>
              <p:cNvSpPr>
                <a:spLocks noChangeShapeType="1"/>
              </p:cNvSpPr>
              <p:nvPr/>
            </p:nvSpPr>
            <p:spPr bwMode="auto">
              <a:xfrm flipH="1" flipV="1">
                <a:off x="912" y="2880"/>
                <a:ext cx="240" cy="48"/>
              </a:xfrm>
              <a:prstGeom prst="line">
                <a:avLst/>
              </a:prstGeom>
              <a:noFill/>
              <a:ln w="127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0" name="Line 75"/>
              <p:cNvSpPr>
                <a:spLocks noChangeShapeType="1"/>
              </p:cNvSpPr>
              <p:nvPr/>
            </p:nvSpPr>
            <p:spPr bwMode="auto">
              <a:xfrm>
                <a:off x="534" y="3072"/>
                <a:ext cx="0" cy="744"/>
              </a:xfrm>
              <a:prstGeom prst="line">
                <a:avLst/>
              </a:prstGeom>
              <a:noFill/>
              <a:ln w="28575">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1" name="Line 76"/>
              <p:cNvSpPr>
                <a:spLocks noChangeShapeType="1"/>
              </p:cNvSpPr>
              <p:nvPr/>
            </p:nvSpPr>
            <p:spPr bwMode="auto">
              <a:xfrm>
                <a:off x="1164" y="3072"/>
                <a:ext cx="0" cy="744"/>
              </a:xfrm>
              <a:prstGeom prst="line">
                <a:avLst/>
              </a:prstGeom>
              <a:noFill/>
              <a:ln w="28575">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9" name="Text Box 77"/>
            <p:cNvSpPr txBox="1">
              <a:spLocks noChangeArrowheads="1"/>
            </p:cNvSpPr>
            <p:nvPr/>
          </p:nvSpPr>
          <p:spPr bwMode="auto">
            <a:xfrm>
              <a:off x="1958" y="3767"/>
              <a:ext cx="265"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 </a:t>
              </a:r>
            </a:p>
          </p:txBody>
        </p:sp>
      </p:grpSp>
      <p:sp>
        <p:nvSpPr>
          <p:cNvPr id="32" name="Text Box 78"/>
          <p:cNvSpPr txBox="1">
            <a:spLocks noChangeArrowheads="1"/>
          </p:cNvSpPr>
          <p:nvPr/>
        </p:nvSpPr>
        <p:spPr bwMode="auto">
          <a:xfrm>
            <a:off x="3352800" y="1295400"/>
            <a:ext cx="571500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buFont typeface="Wingdings" charset="0"/>
              <a:buChar char="§"/>
            </a:pPr>
            <a:r>
              <a:rPr lang="fr-FR" sz="1600" dirty="0">
                <a:solidFill>
                  <a:srgbClr val="0000FF"/>
                </a:solidFill>
                <a:sym typeface="Wingdings" charset="0"/>
              </a:rPr>
              <a:t> A basse énergie </a:t>
            </a:r>
            <a:r>
              <a:rPr lang="fr-FR" sz="1600" dirty="0" smtClean="0">
                <a:solidFill>
                  <a:srgbClr val="0000FF"/>
                </a:solidFill>
                <a:sym typeface="Wingdings" charset="0"/>
              </a:rPr>
              <a:t>l’augmentation </a:t>
            </a:r>
            <a:r>
              <a:rPr lang="fr-FR" sz="1600" dirty="0">
                <a:solidFill>
                  <a:srgbClr val="0000FF"/>
                </a:solidFill>
                <a:sym typeface="Wingdings" charset="0"/>
              </a:rPr>
              <a:t>du ralentissement ou perte </a:t>
            </a:r>
            <a:r>
              <a:rPr lang="fr-FR" sz="1600" dirty="0" smtClean="0">
                <a:solidFill>
                  <a:srgbClr val="0000FF"/>
                </a:solidFill>
                <a:sym typeface="Wingdings" charset="0"/>
              </a:rPr>
              <a:t>d’énergie </a:t>
            </a:r>
            <a:r>
              <a:rPr lang="fr-FR" sz="1600" dirty="0">
                <a:solidFill>
                  <a:srgbClr val="0000FF"/>
                </a:solidFill>
                <a:sym typeface="Wingdings" charset="0"/>
              </a:rPr>
              <a:t>des électrons (eV/</a:t>
            </a:r>
            <a:r>
              <a:rPr lang="fr-FR" sz="1600" dirty="0" err="1">
                <a:solidFill>
                  <a:srgbClr val="0000FF"/>
                </a:solidFill>
                <a:cs typeface="Arial" charset="0"/>
                <a:sym typeface="Wingdings" charset="0"/>
              </a:rPr>
              <a:t>Å</a:t>
            </a:r>
            <a:r>
              <a:rPr lang="fr-FR" sz="1600" dirty="0">
                <a:solidFill>
                  <a:srgbClr val="0000FF"/>
                </a:solidFill>
                <a:sym typeface="Wingdings" charset="0"/>
              </a:rPr>
              <a:t>) accroît le nombre </a:t>
            </a:r>
            <a:r>
              <a:rPr lang="fr-FR" sz="1600" dirty="0" smtClean="0">
                <a:solidFill>
                  <a:srgbClr val="0000FF"/>
                </a:solidFill>
                <a:sym typeface="Wingdings" charset="0"/>
              </a:rPr>
              <a:t>d’électrons </a:t>
            </a:r>
            <a:r>
              <a:rPr lang="fr-FR" sz="1600" dirty="0">
                <a:solidFill>
                  <a:srgbClr val="0000FF"/>
                </a:solidFill>
                <a:sym typeface="Wingdings" charset="0"/>
              </a:rPr>
              <a:t>SE engendrés.</a:t>
            </a:r>
          </a:p>
          <a:p>
            <a:pPr algn="just">
              <a:buFont typeface="Wingdings" charset="0"/>
              <a:buChar char="§"/>
            </a:pPr>
            <a:r>
              <a:rPr lang="fr-FR" sz="1600" dirty="0">
                <a:solidFill>
                  <a:srgbClr val="0000FF"/>
                </a:solidFill>
                <a:sym typeface="Wingdings" charset="0"/>
              </a:rPr>
              <a:t> A basse énergie, la pénétration est si faible que la plupart peuvent émerger Augmentation du rendement </a:t>
            </a:r>
            <a:r>
              <a:rPr lang="fr-FR" sz="1600" dirty="0" smtClean="0">
                <a:solidFill>
                  <a:srgbClr val="0000FF"/>
                </a:solidFill>
                <a:sym typeface="Wingdings" charset="0"/>
              </a:rPr>
              <a:t>d’émission</a:t>
            </a:r>
            <a:r>
              <a:rPr lang="fr-FR" sz="1600" dirty="0">
                <a:solidFill>
                  <a:srgbClr val="0000FF"/>
                </a:solidFill>
                <a:sym typeface="Wingdings" charset="0"/>
              </a:rPr>
              <a:t>.</a:t>
            </a:r>
          </a:p>
          <a:p>
            <a:pPr algn="just">
              <a:buFont typeface="Wingdings" charset="0"/>
              <a:buChar char="§"/>
            </a:pPr>
            <a:r>
              <a:rPr lang="fr-FR" sz="1600" dirty="0">
                <a:solidFill>
                  <a:srgbClr val="0000FF"/>
                </a:solidFill>
                <a:sym typeface="Wingdings" charset="0"/>
              </a:rPr>
              <a:t> A très basse énergie, le rendement décroît, car plus assez d</a:t>
            </a:r>
            <a:r>
              <a:rPr lang="ja-JP" altLang="fr-FR" sz="1600" dirty="0">
                <a:solidFill>
                  <a:srgbClr val="0000FF"/>
                </a:solidFill>
                <a:sym typeface="Wingdings" charset="0"/>
              </a:rPr>
              <a:t>’</a:t>
            </a:r>
            <a:r>
              <a:rPr lang="fr-FR" sz="1600" dirty="0">
                <a:solidFill>
                  <a:srgbClr val="0000FF"/>
                </a:solidFill>
                <a:sym typeface="Wingdings" charset="0"/>
              </a:rPr>
              <a:t>énergie pour engendrer des SE.</a:t>
            </a:r>
          </a:p>
          <a:p>
            <a:pPr algn="ctr">
              <a:buFont typeface="Wingdings" charset="0"/>
              <a:buNone/>
            </a:pPr>
            <a:r>
              <a:rPr lang="fr-FR" sz="1600" b="1" u="sng" dirty="0">
                <a:sym typeface="Wingdings" charset="0"/>
              </a:rPr>
              <a:t>3 domaines de tension à considérer définis par E1 et E2 :</a:t>
            </a:r>
          </a:p>
          <a:p>
            <a:pPr algn="ctr">
              <a:buFont typeface="Wingdings" charset="0"/>
              <a:buNone/>
            </a:pPr>
            <a:r>
              <a:rPr lang="fr-FR" sz="1600" dirty="0">
                <a:solidFill>
                  <a:schemeClr val="hlink"/>
                </a:solidFill>
                <a:sym typeface="Wingdings" charset="0"/>
              </a:rPr>
              <a:t>Neutralité de </a:t>
            </a:r>
            <a:r>
              <a:rPr lang="fr-FR" sz="1600" dirty="0" smtClean="0">
                <a:solidFill>
                  <a:schemeClr val="hlink"/>
                </a:solidFill>
                <a:sym typeface="Wingdings" charset="0"/>
              </a:rPr>
              <a:t>l’échantillon </a:t>
            </a:r>
            <a:r>
              <a:rPr lang="fr-FR" sz="1600" dirty="0">
                <a:solidFill>
                  <a:schemeClr val="hlink"/>
                </a:solidFill>
                <a:sym typeface="Wingdings" charset="0"/>
              </a:rPr>
              <a:t>: E = E1 et E = E2 </a:t>
            </a:r>
          </a:p>
          <a:p>
            <a:pPr algn="ctr">
              <a:buFont typeface="Wingdings" charset="0"/>
              <a:buNone/>
            </a:pPr>
            <a:r>
              <a:rPr lang="fr-FR" sz="1600" dirty="0">
                <a:solidFill>
                  <a:srgbClr val="006600"/>
                </a:solidFill>
                <a:sym typeface="Wingdings" charset="0"/>
              </a:rPr>
              <a:t>Charge positive de </a:t>
            </a:r>
            <a:r>
              <a:rPr lang="fr-FR" sz="1600" dirty="0" smtClean="0">
                <a:solidFill>
                  <a:srgbClr val="006600"/>
                </a:solidFill>
                <a:sym typeface="Wingdings" charset="0"/>
              </a:rPr>
              <a:t>l’échantillon </a:t>
            </a:r>
            <a:r>
              <a:rPr lang="fr-FR" sz="1600" dirty="0">
                <a:solidFill>
                  <a:srgbClr val="006600"/>
                </a:solidFill>
                <a:sym typeface="Wingdings" charset="0"/>
              </a:rPr>
              <a:t>: E1 &lt; E &lt;  E2</a:t>
            </a:r>
          </a:p>
          <a:p>
            <a:pPr algn="ctr">
              <a:buFont typeface="Wingdings" charset="0"/>
              <a:buNone/>
            </a:pPr>
            <a:r>
              <a:rPr lang="fr-FR" sz="1600" dirty="0">
                <a:solidFill>
                  <a:srgbClr val="FF0000"/>
                </a:solidFill>
                <a:sym typeface="Wingdings" charset="0"/>
              </a:rPr>
              <a:t>Charge négative de </a:t>
            </a:r>
            <a:r>
              <a:rPr lang="fr-FR" sz="1600" dirty="0" smtClean="0">
                <a:solidFill>
                  <a:srgbClr val="FF0000"/>
                </a:solidFill>
                <a:sym typeface="Wingdings" charset="0"/>
              </a:rPr>
              <a:t>l’échantillon </a:t>
            </a:r>
            <a:r>
              <a:rPr lang="fr-FR" sz="1600" dirty="0">
                <a:solidFill>
                  <a:srgbClr val="FF0000"/>
                </a:solidFill>
                <a:sym typeface="Wingdings" charset="0"/>
              </a:rPr>
              <a:t>: E&lt;E1 ou E &gt; E2</a:t>
            </a:r>
          </a:p>
          <a:p>
            <a:pPr algn="just">
              <a:buFont typeface="Wingdings" charset="0"/>
              <a:buChar char="§"/>
            </a:pPr>
            <a:endParaRPr lang="fr-FR" sz="1600" dirty="0">
              <a:sym typeface="Wingdings" charset="0"/>
            </a:endParaRPr>
          </a:p>
        </p:txBody>
      </p:sp>
      <p:sp>
        <p:nvSpPr>
          <p:cNvPr id="33" name="Text Box 52"/>
          <p:cNvSpPr txBox="1">
            <a:spLocks noChangeArrowheads="1"/>
          </p:cNvSpPr>
          <p:nvPr/>
        </p:nvSpPr>
        <p:spPr bwMode="auto">
          <a:xfrm>
            <a:off x="152400" y="1371600"/>
            <a:ext cx="2133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i="1"/>
              <a:t>Rendement total</a:t>
            </a:r>
          </a:p>
          <a:p>
            <a:pPr algn="ctr"/>
            <a:r>
              <a:rPr lang="fr-FR" sz="1600" i="1">
                <a:latin typeface="Symbol" charset="0"/>
              </a:rPr>
              <a:t>d</a:t>
            </a:r>
            <a:r>
              <a:rPr lang="fr-FR" sz="1600" i="1"/>
              <a:t> </a:t>
            </a:r>
            <a:r>
              <a:rPr lang="fr-FR" sz="1600" i="1" baseline="-25000"/>
              <a:t>e-(SE)</a:t>
            </a:r>
            <a:r>
              <a:rPr lang="fr-FR" sz="1600" i="1"/>
              <a:t> + </a:t>
            </a:r>
            <a:r>
              <a:rPr lang="fr-FR" sz="1600" i="1">
                <a:latin typeface="Symbol" charset="0"/>
              </a:rPr>
              <a:t>h</a:t>
            </a:r>
            <a:r>
              <a:rPr lang="fr-FR" sz="1600" i="1"/>
              <a:t> </a:t>
            </a:r>
            <a:r>
              <a:rPr lang="fr-FR" sz="1600" i="1" baseline="-25000"/>
              <a:t>e-(BSE)</a:t>
            </a:r>
            <a:r>
              <a:rPr lang="fr-FR" sz="1600" i="1"/>
              <a:t> </a:t>
            </a:r>
          </a:p>
        </p:txBody>
      </p:sp>
      <p:sp>
        <p:nvSpPr>
          <p:cNvPr id="34" name="AutoShape 80"/>
          <p:cNvSpPr>
            <a:spLocks noChangeArrowheads="1"/>
          </p:cNvSpPr>
          <p:nvPr/>
        </p:nvSpPr>
        <p:spPr bwMode="auto">
          <a:xfrm>
            <a:off x="2819400" y="2133600"/>
            <a:ext cx="304800" cy="762000"/>
          </a:xfrm>
          <a:prstGeom prst="leftArrow">
            <a:avLst>
              <a:gd name="adj1" fmla="val 25833"/>
              <a:gd name="adj2" fmla="val 541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5" name="Rectangle 81"/>
          <p:cNvSpPr>
            <a:spLocks noChangeArrowheads="1"/>
          </p:cNvSpPr>
          <p:nvPr/>
        </p:nvSpPr>
        <p:spPr bwMode="auto">
          <a:xfrm>
            <a:off x="3124200" y="1447800"/>
            <a:ext cx="76200" cy="2057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6" name="Text Box 82"/>
          <p:cNvSpPr txBox="1">
            <a:spLocks noChangeArrowheads="1"/>
          </p:cNvSpPr>
          <p:nvPr/>
        </p:nvSpPr>
        <p:spPr bwMode="auto">
          <a:xfrm>
            <a:off x="3352800" y="4149080"/>
            <a:ext cx="57150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pPr>
            <a:r>
              <a:rPr lang="fr-FR" sz="1600" dirty="0">
                <a:solidFill>
                  <a:srgbClr val="0000FF"/>
                </a:solidFill>
                <a:sym typeface="Wingdings" charset="0"/>
              </a:rPr>
              <a:t> E1 et E2 augmentent avec le numéro atomique Z</a:t>
            </a:r>
          </a:p>
          <a:p>
            <a:pPr>
              <a:buFont typeface="Wingdings" charset="0"/>
              <a:buChar char="§"/>
            </a:pPr>
            <a:r>
              <a:rPr lang="fr-FR" sz="1600" dirty="0">
                <a:solidFill>
                  <a:srgbClr val="0000FF"/>
                </a:solidFill>
                <a:sym typeface="Wingdings" charset="0"/>
              </a:rPr>
              <a:t> E2 peut être fonction de la densité</a:t>
            </a:r>
          </a:p>
          <a:p>
            <a:pPr>
              <a:buFont typeface="Wingdings" charset="0"/>
              <a:buChar char="§"/>
            </a:pPr>
            <a:r>
              <a:rPr lang="fr-FR" sz="1600" dirty="0">
                <a:solidFill>
                  <a:srgbClr val="0000FF"/>
                </a:solidFill>
                <a:sym typeface="Wingdings" charset="0"/>
              </a:rPr>
              <a:t> Quelques éléments ne permettent pas </a:t>
            </a:r>
            <a:r>
              <a:rPr lang="fr-FR" sz="1600" dirty="0" smtClean="0">
                <a:solidFill>
                  <a:srgbClr val="0000FF"/>
                </a:solidFill>
                <a:sym typeface="Wingdings" charset="0"/>
              </a:rPr>
              <a:t>d’atteindre </a:t>
            </a:r>
            <a:r>
              <a:rPr lang="fr-FR" sz="1600" dirty="0">
                <a:solidFill>
                  <a:srgbClr val="0000FF"/>
                </a:solidFill>
                <a:sym typeface="Wingdings" charset="0"/>
              </a:rPr>
              <a:t>la       neutralité comme Li, Ca</a:t>
            </a:r>
          </a:p>
          <a:p>
            <a:pPr>
              <a:buFont typeface="Wingdings" charset="0"/>
              <a:buChar char="§"/>
            </a:pPr>
            <a:r>
              <a:rPr lang="fr-FR" sz="1600" dirty="0">
                <a:solidFill>
                  <a:srgbClr val="0000FF"/>
                </a:solidFill>
                <a:sym typeface="Wingdings" charset="0"/>
              </a:rPr>
              <a:t> La neutralité à E2 pour les éléments de faible Z nécessite de faibles énergies comprises entre 0.5 </a:t>
            </a:r>
            <a:r>
              <a:rPr lang="fr-FR" sz="1600" dirty="0" err="1">
                <a:solidFill>
                  <a:srgbClr val="0000FF"/>
                </a:solidFill>
                <a:sym typeface="Wingdings" charset="0"/>
              </a:rPr>
              <a:t>keV</a:t>
            </a:r>
            <a:r>
              <a:rPr lang="fr-FR" sz="1600" dirty="0">
                <a:solidFill>
                  <a:srgbClr val="0000FF"/>
                </a:solidFill>
                <a:sym typeface="Wingdings" charset="0"/>
              </a:rPr>
              <a:t> et 3 </a:t>
            </a:r>
            <a:r>
              <a:rPr lang="fr-FR" sz="1600" dirty="0" err="1">
                <a:solidFill>
                  <a:srgbClr val="0000FF"/>
                </a:solidFill>
                <a:sym typeface="Wingdings" charset="0"/>
              </a:rPr>
              <a:t>keV</a:t>
            </a:r>
            <a:r>
              <a:rPr lang="fr-FR" sz="1600" dirty="0">
                <a:solidFill>
                  <a:srgbClr val="0000FF"/>
                </a:solidFill>
                <a:sym typeface="Wingdings" charset="0"/>
              </a:rPr>
              <a:t>.  </a:t>
            </a:r>
          </a:p>
        </p:txBody>
      </p:sp>
      <p:sp>
        <p:nvSpPr>
          <p:cNvPr id="37" name="AutoShape 83"/>
          <p:cNvSpPr>
            <a:spLocks noChangeArrowheads="1"/>
          </p:cNvSpPr>
          <p:nvPr/>
        </p:nvSpPr>
        <p:spPr bwMode="auto">
          <a:xfrm>
            <a:off x="2971800" y="4800600"/>
            <a:ext cx="304800" cy="762000"/>
          </a:xfrm>
          <a:prstGeom prst="leftArrow">
            <a:avLst>
              <a:gd name="adj1" fmla="val 25833"/>
              <a:gd name="adj2" fmla="val 54167"/>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8" name="Rectangle 84"/>
          <p:cNvSpPr>
            <a:spLocks noChangeArrowheads="1"/>
          </p:cNvSpPr>
          <p:nvPr/>
        </p:nvSpPr>
        <p:spPr bwMode="auto">
          <a:xfrm>
            <a:off x="3276600" y="4114800"/>
            <a:ext cx="76200" cy="2057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9" name="Text Box 85"/>
          <p:cNvSpPr txBox="1">
            <a:spLocks noChangeArrowheads="1"/>
          </p:cNvSpPr>
          <p:nvPr/>
        </p:nvSpPr>
        <p:spPr bwMode="auto">
          <a:xfrm>
            <a:off x="3419872" y="5733256"/>
            <a:ext cx="563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dirty="0">
                <a:solidFill>
                  <a:srgbClr val="FF0000"/>
                </a:solidFill>
              </a:rPr>
              <a:t>Possibilité </a:t>
            </a:r>
            <a:r>
              <a:rPr lang="fr-FR" b="1" dirty="0" smtClean="0">
                <a:solidFill>
                  <a:srgbClr val="FF0000"/>
                </a:solidFill>
              </a:rPr>
              <a:t>d’imager </a:t>
            </a:r>
            <a:r>
              <a:rPr lang="fr-FR" b="1" dirty="0">
                <a:solidFill>
                  <a:srgbClr val="FF0000"/>
                </a:solidFill>
              </a:rPr>
              <a:t>les échantillons isolants à basse tension </a:t>
            </a:r>
            <a:r>
              <a:rPr lang="fr-FR" b="1" dirty="0" smtClean="0">
                <a:solidFill>
                  <a:srgbClr val="FF0000"/>
                </a:solidFill>
              </a:rPr>
              <a:t>E1 ou E2 </a:t>
            </a:r>
            <a:r>
              <a:rPr lang="fr-FR" b="1" dirty="0">
                <a:solidFill>
                  <a:srgbClr val="FF0000"/>
                </a:solidFill>
              </a:rPr>
              <a:t>avec de la résolution dans un MEB-FEG</a:t>
            </a:r>
          </a:p>
        </p:txBody>
      </p:sp>
      <p:sp>
        <p:nvSpPr>
          <p:cNvPr id="40" name="Text Box 86"/>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
        <p:nvSpPr>
          <p:cNvPr id="41" name="AutoShape 87"/>
          <p:cNvSpPr>
            <a:spLocks noChangeArrowheads="1"/>
          </p:cNvSpPr>
          <p:nvPr/>
        </p:nvSpPr>
        <p:spPr bwMode="auto">
          <a:xfrm>
            <a:off x="3352800" y="3048000"/>
            <a:ext cx="5638800" cy="1066800"/>
          </a:xfrm>
          <a:prstGeom prst="roundRect">
            <a:avLst>
              <a:gd name="adj" fmla="val 16667"/>
            </a:avLst>
          </a:prstGeom>
          <a:noFill/>
          <a:ln w="127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Tree>
    <p:extLst>
      <p:ext uri="{BB962C8B-B14F-4D97-AF65-F5344CB8AC3E}">
        <p14:creationId xmlns:p14="http://schemas.microsoft.com/office/powerpoint/2010/main" val="40706234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4"/>
          <p:cNvSpPr txBox="1">
            <a:spLocks noChangeArrowheads="1"/>
          </p:cNvSpPr>
          <p:nvPr/>
        </p:nvSpPr>
        <p:spPr bwMode="auto">
          <a:xfrm>
            <a:off x="1509713" y="609600"/>
            <a:ext cx="6073775" cy="6508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Mise à profit des possibilités de l</a:t>
            </a:r>
            <a:r>
              <a:rPr lang="ja-JP" altLang="fr-FR"/>
              <a:t>’</a:t>
            </a:r>
            <a:r>
              <a:rPr lang="fr-FR"/>
              <a:t>imagerie à basse tension</a:t>
            </a:r>
          </a:p>
          <a:p>
            <a:pPr algn="ctr"/>
            <a:r>
              <a:rPr lang="fr-FR"/>
              <a:t>pour l</a:t>
            </a:r>
            <a:r>
              <a:rPr lang="ja-JP" altLang="fr-FR"/>
              <a:t>’</a:t>
            </a:r>
            <a:r>
              <a:rPr lang="fr-FR"/>
              <a:t>observation d</a:t>
            </a:r>
            <a:r>
              <a:rPr lang="ja-JP" altLang="fr-FR"/>
              <a:t>’</a:t>
            </a:r>
            <a:r>
              <a:rPr lang="fr-FR"/>
              <a:t>échantillons isolants</a:t>
            </a:r>
          </a:p>
        </p:txBody>
      </p:sp>
      <p:sp>
        <p:nvSpPr>
          <p:cNvPr id="4" name="Text Box 43"/>
          <p:cNvSpPr txBox="1">
            <a:spLocks noChangeArrowheads="1"/>
          </p:cNvSpPr>
          <p:nvPr/>
        </p:nvSpPr>
        <p:spPr bwMode="auto">
          <a:xfrm>
            <a:off x="1905000" y="4114800"/>
            <a:ext cx="1436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ZEISS</a:t>
            </a:r>
          </a:p>
        </p:txBody>
      </p:sp>
      <p:sp>
        <p:nvSpPr>
          <p:cNvPr id="5" name="Text Box 45"/>
          <p:cNvSpPr txBox="1">
            <a:spLocks noChangeArrowheads="1"/>
          </p:cNvSpPr>
          <p:nvPr/>
        </p:nvSpPr>
        <p:spPr bwMode="auto">
          <a:xfrm>
            <a:off x="76200" y="4508500"/>
            <a:ext cx="3733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i="1" dirty="0">
                <a:solidFill>
                  <a:srgbClr val="0000FF"/>
                </a:solidFill>
              </a:rPr>
              <a:t>Revêtement Silice à 30 eV, 250 </a:t>
            </a:r>
            <a:r>
              <a:rPr lang="fr-FR" sz="1600" i="1" dirty="0" err="1">
                <a:solidFill>
                  <a:srgbClr val="0000FF"/>
                </a:solidFill>
              </a:rPr>
              <a:t>pA</a:t>
            </a:r>
            <a:endParaRPr lang="fr-FR" sz="1600" i="1" dirty="0">
              <a:solidFill>
                <a:srgbClr val="0000FF"/>
              </a:solidFill>
            </a:endParaRPr>
          </a:p>
          <a:p>
            <a:pPr algn="ctr"/>
            <a:r>
              <a:rPr lang="fr-FR" sz="1600" i="1" dirty="0">
                <a:solidFill>
                  <a:srgbClr val="0000FF"/>
                </a:solidFill>
              </a:rPr>
              <a:t>Détecteur Latéral </a:t>
            </a:r>
            <a:r>
              <a:rPr lang="fr-FR" sz="1600" i="1" dirty="0" err="1">
                <a:solidFill>
                  <a:srgbClr val="0000FF"/>
                </a:solidFill>
              </a:rPr>
              <a:t>Everhart</a:t>
            </a:r>
            <a:r>
              <a:rPr lang="fr-FR" sz="1600" i="1" dirty="0">
                <a:solidFill>
                  <a:srgbClr val="0000FF"/>
                </a:solidFill>
              </a:rPr>
              <a:t>-Thornley</a:t>
            </a:r>
          </a:p>
          <a:p>
            <a:pPr algn="ctr"/>
            <a:r>
              <a:rPr lang="fr-FR" sz="1600" i="1" dirty="0">
                <a:solidFill>
                  <a:srgbClr val="0000FF"/>
                </a:solidFill>
              </a:rPr>
              <a:t>(Ralentissement en sortie colonne)</a:t>
            </a:r>
          </a:p>
        </p:txBody>
      </p:sp>
      <p:sp>
        <p:nvSpPr>
          <p:cNvPr id="6" name="Text Box 50"/>
          <p:cNvSpPr txBox="1">
            <a:spLocks noChangeArrowheads="1"/>
          </p:cNvSpPr>
          <p:nvPr/>
        </p:nvSpPr>
        <p:spPr bwMode="auto">
          <a:xfrm>
            <a:off x="76200" y="5330825"/>
            <a:ext cx="8991600" cy="10699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dirty="0" smtClean="0">
                <a:solidFill>
                  <a:srgbClr val="FF0000"/>
                </a:solidFill>
              </a:rPr>
              <a:t>L’observation </a:t>
            </a:r>
            <a:r>
              <a:rPr lang="fr-FR" sz="1600" dirty="0">
                <a:solidFill>
                  <a:srgbClr val="FF0000"/>
                </a:solidFill>
              </a:rPr>
              <a:t>à basse énergie </a:t>
            </a:r>
            <a:r>
              <a:rPr lang="fr-FR" sz="1600" dirty="0" smtClean="0">
                <a:solidFill>
                  <a:srgbClr val="FF0000"/>
                </a:solidFill>
              </a:rPr>
              <a:t>d’échantillons </a:t>
            </a:r>
            <a:r>
              <a:rPr lang="fr-FR" sz="1600" dirty="0">
                <a:solidFill>
                  <a:srgbClr val="FF0000"/>
                </a:solidFill>
              </a:rPr>
              <a:t>isolants est effectivement possible ou significativement améliorée. Dans certains cas, cela reste un problème plus complexe en </a:t>
            </a:r>
            <a:r>
              <a:rPr lang="fr-FR" sz="1600" dirty="0" smtClean="0">
                <a:solidFill>
                  <a:srgbClr val="FF0000"/>
                </a:solidFill>
              </a:rPr>
              <a:t>réalité à </a:t>
            </a:r>
            <a:r>
              <a:rPr lang="fr-FR" sz="1600" dirty="0">
                <a:solidFill>
                  <a:srgbClr val="FF0000"/>
                </a:solidFill>
              </a:rPr>
              <a:t>cause de phénomènes dynamiques </a:t>
            </a:r>
            <a:r>
              <a:rPr lang="fr-FR" sz="1600" dirty="0" smtClean="0">
                <a:solidFill>
                  <a:srgbClr val="FF0000"/>
                </a:solidFill>
              </a:rPr>
              <a:t>des charges, </a:t>
            </a:r>
            <a:r>
              <a:rPr lang="fr-FR" sz="1600" dirty="0">
                <a:solidFill>
                  <a:srgbClr val="FF0000"/>
                </a:solidFill>
              </a:rPr>
              <a:t>fonction de l</a:t>
            </a:r>
            <a:r>
              <a:rPr lang="ja-JP" altLang="fr-FR" sz="1600" dirty="0">
                <a:solidFill>
                  <a:srgbClr val="FF0000"/>
                </a:solidFill>
              </a:rPr>
              <a:t>’</a:t>
            </a:r>
            <a:r>
              <a:rPr lang="fr-FR" sz="1600" dirty="0">
                <a:solidFill>
                  <a:srgbClr val="FF0000"/>
                </a:solidFill>
              </a:rPr>
              <a:t>échantillon lui-même, de la dose électronique, de la vitesse de balayage, etc. </a:t>
            </a:r>
            <a:r>
              <a:rPr lang="fr-FR" sz="1600" dirty="0" smtClean="0">
                <a:solidFill>
                  <a:srgbClr val="FF0000"/>
                </a:solidFill>
              </a:rPr>
              <a:t>…</a:t>
            </a:r>
            <a:endParaRPr lang="fr-FR" sz="1600" dirty="0">
              <a:solidFill>
                <a:srgbClr val="FF0000"/>
              </a:solidFill>
            </a:endParaRPr>
          </a:p>
        </p:txBody>
      </p:sp>
      <p:pic>
        <p:nvPicPr>
          <p:cNvPr id="7" name="Picture 5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752600"/>
            <a:ext cx="2971800" cy="2362200"/>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5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133600"/>
            <a:ext cx="2895600" cy="2362200"/>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ext Box 53"/>
          <p:cNvSpPr txBox="1">
            <a:spLocks noChangeArrowheads="1"/>
          </p:cNvSpPr>
          <p:nvPr/>
        </p:nvSpPr>
        <p:spPr bwMode="auto">
          <a:xfrm>
            <a:off x="4600477" y="4572000"/>
            <a:ext cx="349745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600" i="1" dirty="0">
                <a:solidFill>
                  <a:srgbClr val="0000FF"/>
                </a:solidFill>
              </a:rPr>
              <a:t>Oxyde d</a:t>
            </a:r>
            <a:r>
              <a:rPr lang="ja-JP" altLang="fr-FR" sz="1600" i="1" dirty="0">
                <a:solidFill>
                  <a:srgbClr val="0000FF"/>
                </a:solidFill>
              </a:rPr>
              <a:t>’</a:t>
            </a:r>
            <a:r>
              <a:rPr lang="fr-FR" sz="1600" i="1" dirty="0">
                <a:solidFill>
                  <a:srgbClr val="0000FF"/>
                </a:solidFill>
              </a:rPr>
              <a:t>aluminium à 500 eV et 200 eV</a:t>
            </a:r>
          </a:p>
          <a:p>
            <a:pPr algn="ctr"/>
            <a:r>
              <a:rPr lang="fr-FR" sz="1600" i="1" dirty="0">
                <a:solidFill>
                  <a:srgbClr val="0000FF"/>
                </a:solidFill>
              </a:rPr>
              <a:t>(Polarisation Echantillon)</a:t>
            </a:r>
          </a:p>
        </p:txBody>
      </p:sp>
      <p:sp>
        <p:nvSpPr>
          <p:cNvPr id="10" name="Text Box 55"/>
          <p:cNvSpPr txBox="1">
            <a:spLocks noChangeArrowheads="1"/>
          </p:cNvSpPr>
          <p:nvPr/>
        </p:nvSpPr>
        <p:spPr bwMode="auto">
          <a:xfrm>
            <a:off x="4419600" y="4114800"/>
            <a:ext cx="16049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HITACHI</a:t>
            </a:r>
          </a:p>
        </p:txBody>
      </p:sp>
      <p:sp>
        <p:nvSpPr>
          <p:cNvPr id="11" name="Text Box 56"/>
          <p:cNvSpPr txBox="1">
            <a:spLocks noChangeArrowheads="1"/>
          </p:cNvSpPr>
          <p:nvPr/>
        </p:nvSpPr>
        <p:spPr bwMode="auto">
          <a:xfrm>
            <a:off x="3810000" y="182880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chemeClr val="bg1"/>
                </a:solidFill>
              </a:rPr>
              <a:t>500 eV</a:t>
            </a:r>
          </a:p>
        </p:txBody>
      </p:sp>
      <p:sp>
        <p:nvSpPr>
          <p:cNvPr id="12" name="Text Box 58"/>
          <p:cNvSpPr txBox="1">
            <a:spLocks noChangeArrowheads="1"/>
          </p:cNvSpPr>
          <p:nvPr/>
        </p:nvSpPr>
        <p:spPr bwMode="auto">
          <a:xfrm>
            <a:off x="6019800" y="220980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chemeClr val="bg1"/>
                </a:solidFill>
              </a:rPr>
              <a:t>200 eV</a:t>
            </a:r>
          </a:p>
        </p:txBody>
      </p:sp>
      <p:grpSp>
        <p:nvGrpSpPr>
          <p:cNvPr id="13" name="Group 61"/>
          <p:cNvGrpSpPr>
            <a:grpSpLocks/>
          </p:cNvGrpSpPr>
          <p:nvPr/>
        </p:nvGrpSpPr>
        <p:grpSpPr bwMode="auto">
          <a:xfrm>
            <a:off x="3886200" y="3367088"/>
            <a:ext cx="876300" cy="442912"/>
            <a:chOff x="240" y="1929"/>
            <a:chExt cx="552" cy="279"/>
          </a:xfrm>
        </p:grpSpPr>
        <p:grpSp>
          <p:nvGrpSpPr>
            <p:cNvPr id="14" name="Group 62"/>
            <p:cNvGrpSpPr>
              <a:grpSpLocks/>
            </p:cNvGrpSpPr>
            <p:nvPr/>
          </p:nvGrpSpPr>
          <p:grpSpPr bwMode="auto">
            <a:xfrm>
              <a:off x="240" y="1929"/>
              <a:ext cx="552" cy="231"/>
              <a:chOff x="241" y="3033"/>
              <a:chExt cx="760" cy="344"/>
            </a:xfrm>
          </p:grpSpPr>
          <p:sp>
            <p:nvSpPr>
              <p:cNvPr id="16" name="Rectangle 63"/>
              <p:cNvSpPr>
                <a:spLocks noChangeArrowheads="1"/>
              </p:cNvSpPr>
              <p:nvPr/>
            </p:nvSpPr>
            <p:spPr bwMode="auto">
              <a:xfrm>
                <a:off x="241" y="3033"/>
                <a:ext cx="760"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FFFFFF"/>
                    </a:solidFill>
                    <a:latin typeface="ZeissFrutigerNextPro-RgCn" charset="0"/>
                  </a:rPr>
                  <a:t>100 nm</a:t>
                </a:r>
              </a:p>
            </p:txBody>
          </p:sp>
          <p:sp>
            <p:nvSpPr>
              <p:cNvPr id="17" name="Line 64"/>
              <p:cNvSpPr>
                <a:spLocks noChangeShapeType="1"/>
              </p:cNvSpPr>
              <p:nvPr/>
            </p:nvSpPr>
            <p:spPr bwMode="auto">
              <a:xfrm>
                <a:off x="336" y="3312"/>
                <a:ext cx="24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15" name="Line 65"/>
            <p:cNvSpPr>
              <a:spLocks noChangeShapeType="1"/>
            </p:cNvSpPr>
            <p:nvPr/>
          </p:nvSpPr>
          <p:spPr bwMode="auto">
            <a:xfrm>
              <a:off x="336" y="2208"/>
              <a:ext cx="192"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8" name="Group 73"/>
          <p:cNvGrpSpPr>
            <a:grpSpLocks/>
          </p:cNvGrpSpPr>
          <p:nvPr/>
        </p:nvGrpSpPr>
        <p:grpSpPr bwMode="auto">
          <a:xfrm>
            <a:off x="6248400" y="3748088"/>
            <a:ext cx="876300" cy="442912"/>
            <a:chOff x="240" y="1929"/>
            <a:chExt cx="552" cy="279"/>
          </a:xfrm>
        </p:grpSpPr>
        <p:grpSp>
          <p:nvGrpSpPr>
            <p:cNvPr id="19" name="Group 74"/>
            <p:cNvGrpSpPr>
              <a:grpSpLocks/>
            </p:cNvGrpSpPr>
            <p:nvPr/>
          </p:nvGrpSpPr>
          <p:grpSpPr bwMode="auto">
            <a:xfrm>
              <a:off x="240" y="1929"/>
              <a:ext cx="552" cy="231"/>
              <a:chOff x="241" y="3033"/>
              <a:chExt cx="760" cy="344"/>
            </a:xfrm>
          </p:grpSpPr>
          <p:sp>
            <p:nvSpPr>
              <p:cNvPr id="21" name="Rectangle 75"/>
              <p:cNvSpPr>
                <a:spLocks noChangeArrowheads="1"/>
              </p:cNvSpPr>
              <p:nvPr/>
            </p:nvSpPr>
            <p:spPr bwMode="auto">
              <a:xfrm>
                <a:off x="241" y="3033"/>
                <a:ext cx="760"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FFFFFF"/>
                    </a:solidFill>
                    <a:latin typeface="ZeissFrutigerNextPro-RgCn" charset="0"/>
                  </a:rPr>
                  <a:t>100 nm</a:t>
                </a:r>
              </a:p>
            </p:txBody>
          </p:sp>
          <p:sp>
            <p:nvSpPr>
              <p:cNvPr id="22" name="Line 76"/>
              <p:cNvSpPr>
                <a:spLocks noChangeShapeType="1"/>
              </p:cNvSpPr>
              <p:nvPr/>
            </p:nvSpPr>
            <p:spPr bwMode="auto">
              <a:xfrm>
                <a:off x="336" y="3312"/>
                <a:ext cx="24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0" name="Line 77"/>
            <p:cNvSpPr>
              <a:spLocks noChangeShapeType="1"/>
            </p:cNvSpPr>
            <p:nvPr/>
          </p:nvSpPr>
          <p:spPr bwMode="auto">
            <a:xfrm>
              <a:off x="336" y="2208"/>
              <a:ext cx="192"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3" name="Text Box 78"/>
          <p:cNvSpPr txBox="1">
            <a:spLocks noChangeArrowheads="1"/>
          </p:cNvSpPr>
          <p:nvPr/>
        </p:nvSpPr>
        <p:spPr bwMode="auto">
          <a:xfrm>
            <a:off x="4114800" y="1371600"/>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a:t>Élimination des phénomènes de charge à 200 eV</a:t>
            </a:r>
          </a:p>
        </p:txBody>
      </p:sp>
      <p:sp>
        <p:nvSpPr>
          <p:cNvPr id="24" name="Text Box 79"/>
          <p:cNvSpPr txBox="1">
            <a:spLocks noChangeArrowheads="1"/>
          </p:cNvSpPr>
          <p:nvPr/>
        </p:nvSpPr>
        <p:spPr bwMode="auto">
          <a:xfrm>
            <a:off x="381000" y="1371600"/>
            <a:ext cx="3276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600"/>
              <a:t>Contraste topographique</a:t>
            </a:r>
          </a:p>
          <a:p>
            <a:pPr algn="ctr"/>
            <a:r>
              <a:rPr lang="fr-FR" sz="1600"/>
              <a:t>sur échantillon isolant à 30 eV</a:t>
            </a:r>
          </a:p>
        </p:txBody>
      </p:sp>
      <p:grpSp>
        <p:nvGrpSpPr>
          <p:cNvPr id="25" name="Group 81"/>
          <p:cNvGrpSpPr>
            <a:grpSpLocks/>
          </p:cNvGrpSpPr>
          <p:nvPr/>
        </p:nvGrpSpPr>
        <p:grpSpPr bwMode="auto">
          <a:xfrm>
            <a:off x="304800" y="1981200"/>
            <a:ext cx="3200400" cy="2362200"/>
            <a:chOff x="192" y="1104"/>
            <a:chExt cx="2016" cy="1488"/>
          </a:xfrm>
        </p:grpSpPr>
        <p:grpSp>
          <p:nvGrpSpPr>
            <p:cNvPr id="26" name="Group 72"/>
            <p:cNvGrpSpPr>
              <a:grpSpLocks/>
            </p:cNvGrpSpPr>
            <p:nvPr/>
          </p:nvGrpSpPr>
          <p:grpSpPr bwMode="auto">
            <a:xfrm>
              <a:off x="192" y="1104"/>
              <a:ext cx="2016" cy="1488"/>
              <a:chOff x="192" y="1065"/>
              <a:chExt cx="2016" cy="1488"/>
            </a:xfrm>
          </p:grpSpPr>
          <p:pic>
            <p:nvPicPr>
              <p:cNvPr id="28"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1065"/>
                <a:ext cx="2016" cy="1488"/>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9" name="Group 60"/>
              <p:cNvGrpSpPr>
                <a:grpSpLocks/>
              </p:cNvGrpSpPr>
              <p:nvPr/>
            </p:nvGrpSpPr>
            <p:grpSpPr bwMode="auto">
              <a:xfrm>
                <a:off x="240" y="2178"/>
                <a:ext cx="413" cy="279"/>
                <a:chOff x="240" y="1929"/>
                <a:chExt cx="413" cy="279"/>
              </a:xfrm>
            </p:grpSpPr>
            <p:grpSp>
              <p:nvGrpSpPr>
                <p:cNvPr id="30" name="Group 48"/>
                <p:cNvGrpSpPr>
                  <a:grpSpLocks/>
                </p:cNvGrpSpPr>
                <p:nvPr/>
              </p:nvGrpSpPr>
              <p:grpSpPr bwMode="auto">
                <a:xfrm>
                  <a:off x="240" y="1929"/>
                  <a:ext cx="413" cy="231"/>
                  <a:chOff x="241" y="3033"/>
                  <a:chExt cx="570" cy="344"/>
                </a:xfrm>
              </p:grpSpPr>
              <p:sp>
                <p:nvSpPr>
                  <p:cNvPr id="32" name="Rectangle 46"/>
                  <p:cNvSpPr>
                    <a:spLocks noChangeArrowheads="1"/>
                  </p:cNvSpPr>
                  <p:nvPr/>
                </p:nvSpPr>
                <p:spPr bwMode="auto">
                  <a:xfrm>
                    <a:off x="241" y="3033"/>
                    <a:ext cx="570"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FFFFFF"/>
                        </a:solidFill>
                        <a:latin typeface="ZeissFrutigerNextPro-RgCn" charset="0"/>
                      </a:rPr>
                      <a:t>2 μm</a:t>
                    </a:r>
                  </a:p>
                </p:txBody>
              </p:sp>
              <p:sp>
                <p:nvSpPr>
                  <p:cNvPr id="33" name="Line 47"/>
                  <p:cNvSpPr>
                    <a:spLocks noChangeShapeType="1"/>
                  </p:cNvSpPr>
                  <p:nvPr/>
                </p:nvSpPr>
                <p:spPr bwMode="auto">
                  <a:xfrm>
                    <a:off x="336" y="3312"/>
                    <a:ext cx="24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31" name="Line 59"/>
                <p:cNvSpPr>
                  <a:spLocks noChangeShapeType="1"/>
                </p:cNvSpPr>
                <p:nvPr/>
              </p:nvSpPr>
              <p:spPr bwMode="auto">
                <a:xfrm>
                  <a:off x="336" y="2208"/>
                  <a:ext cx="192"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sp>
          <p:nvSpPr>
            <p:cNvPr id="27" name="Text Box 80"/>
            <p:cNvSpPr txBox="1">
              <a:spLocks noChangeArrowheads="1"/>
            </p:cNvSpPr>
            <p:nvPr/>
          </p:nvSpPr>
          <p:spPr bwMode="auto">
            <a:xfrm>
              <a:off x="1680" y="1104"/>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chemeClr val="bg1"/>
                  </a:solidFill>
                </a:rPr>
                <a:t>30 eV</a:t>
              </a:r>
            </a:p>
          </p:txBody>
        </p:sp>
      </p:grpSp>
      <p:sp>
        <p:nvSpPr>
          <p:cNvPr id="34" name="AutoShape 82"/>
          <p:cNvSpPr>
            <a:spLocks noChangeArrowheads="1"/>
          </p:cNvSpPr>
          <p:nvPr/>
        </p:nvSpPr>
        <p:spPr bwMode="auto">
          <a:xfrm>
            <a:off x="152400" y="1371600"/>
            <a:ext cx="3505200" cy="3962400"/>
          </a:xfrm>
          <a:prstGeom prst="roundRect">
            <a:avLst>
              <a:gd name="adj" fmla="val 93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5" name="AutoShape 83"/>
          <p:cNvSpPr>
            <a:spLocks noChangeArrowheads="1"/>
          </p:cNvSpPr>
          <p:nvPr/>
        </p:nvSpPr>
        <p:spPr bwMode="auto">
          <a:xfrm>
            <a:off x="3810000" y="1371600"/>
            <a:ext cx="5181600" cy="3962400"/>
          </a:xfrm>
          <a:prstGeom prst="roundRect">
            <a:avLst>
              <a:gd name="adj" fmla="val 93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6" name="Text Box 84"/>
          <p:cNvSpPr txBox="1">
            <a:spLocks noChangeArrowheads="1"/>
          </p:cNvSpPr>
          <p:nvPr/>
        </p:nvSpPr>
        <p:spPr bwMode="auto">
          <a:xfrm>
            <a:off x="2144713" y="4297363"/>
            <a:ext cx="1436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ZEISS</a:t>
            </a:r>
          </a:p>
        </p:txBody>
      </p:sp>
      <p:sp>
        <p:nvSpPr>
          <p:cNvPr id="37" name="Text Box 85"/>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2551441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pic>
        <p:nvPicPr>
          <p:cNvPr id="3" name="Picture 11"/>
          <p:cNvPicPr>
            <a:picLocks noChangeAspect="1" noChangeArrowheads="1"/>
          </p:cNvPicPr>
          <p:nvPr/>
        </p:nvPicPr>
        <p:blipFill>
          <a:blip r:embed="rId2">
            <a:extLst>
              <a:ext uri="{28A0092B-C50C-407E-A947-70E740481C1C}">
                <a14:useLocalDpi xmlns:a14="http://schemas.microsoft.com/office/drawing/2010/main" val="0"/>
              </a:ext>
            </a:extLst>
          </a:blip>
          <a:srcRect b="52170"/>
          <a:stretch>
            <a:fillRect/>
          </a:stretch>
        </p:blipFill>
        <p:spPr bwMode="auto">
          <a:xfrm>
            <a:off x="4203700" y="3810000"/>
            <a:ext cx="2349500" cy="220027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13" descr="BSE-F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2819400" cy="234473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p:cNvSpPr txBox="1">
            <a:spLocks noChangeArrowheads="1"/>
          </p:cNvSpPr>
          <p:nvPr/>
        </p:nvSpPr>
        <p:spPr bwMode="auto">
          <a:xfrm>
            <a:off x="120650" y="606425"/>
            <a:ext cx="8840788"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Modification du coefficient de rétrodiffusion </a:t>
            </a:r>
            <a:r>
              <a:rPr lang="fr-FR">
                <a:latin typeface="Symbol" charset="0"/>
              </a:rPr>
              <a:t>h</a:t>
            </a:r>
            <a:r>
              <a:rPr lang="fr-FR"/>
              <a:t> avec l</a:t>
            </a:r>
            <a:r>
              <a:rPr lang="ja-JP" altLang="fr-FR"/>
              <a:t>’</a:t>
            </a:r>
            <a:r>
              <a:rPr lang="fr-FR"/>
              <a:t>énergie E des électrons primaires</a:t>
            </a:r>
          </a:p>
        </p:txBody>
      </p:sp>
      <p:sp>
        <p:nvSpPr>
          <p:cNvPr id="6" name="Text Box 15"/>
          <p:cNvSpPr txBox="1">
            <a:spLocks noChangeArrowheads="1"/>
          </p:cNvSpPr>
          <p:nvPr/>
        </p:nvSpPr>
        <p:spPr bwMode="auto">
          <a:xfrm>
            <a:off x="3581400" y="1219200"/>
            <a:ext cx="5486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q"/>
            </a:pPr>
            <a:r>
              <a:rPr lang="fr-FR" sz="1600" dirty="0">
                <a:solidFill>
                  <a:srgbClr val="0000FF"/>
                </a:solidFill>
              </a:rPr>
              <a:t> A haute énergie (&gt;10 </a:t>
            </a:r>
            <a:r>
              <a:rPr lang="fr-FR" sz="1600" dirty="0" err="1">
                <a:solidFill>
                  <a:srgbClr val="0000FF"/>
                </a:solidFill>
              </a:rPr>
              <a:t>keV</a:t>
            </a:r>
            <a:r>
              <a:rPr lang="fr-FR" sz="1600" dirty="0">
                <a:solidFill>
                  <a:srgbClr val="0000FF"/>
                </a:solidFill>
              </a:rPr>
              <a:t>), </a:t>
            </a:r>
            <a:r>
              <a:rPr lang="fr-FR" sz="1600" dirty="0">
                <a:solidFill>
                  <a:srgbClr val="0000FF"/>
                </a:solidFill>
                <a:latin typeface="Symbol" charset="0"/>
              </a:rPr>
              <a:t>h</a:t>
            </a:r>
            <a:r>
              <a:rPr lang="fr-FR" sz="1600" dirty="0">
                <a:solidFill>
                  <a:srgbClr val="0000FF"/>
                </a:solidFill>
              </a:rPr>
              <a:t> reste à peu près constant</a:t>
            </a:r>
          </a:p>
          <a:p>
            <a:pPr>
              <a:buFont typeface="Wingdings" charset="0"/>
              <a:buChar char="q"/>
            </a:pPr>
            <a:endParaRPr lang="fr-FR" sz="1600" dirty="0">
              <a:solidFill>
                <a:srgbClr val="0000FF"/>
              </a:solidFill>
            </a:endParaRPr>
          </a:p>
          <a:p>
            <a:pPr>
              <a:buFont typeface="Wingdings" charset="0"/>
              <a:buChar char="q"/>
            </a:pPr>
            <a:r>
              <a:rPr lang="fr-FR" sz="1600" dirty="0">
                <a:solidFill>
                  <a:srgbClr val="0000FF"/>
                </a:solidFill>
              </a:rPr>
              <a:t> Entre 1 </a:t>
            </a:r>
            <a:r>
              <a:rPr lang="fr-FR" sz="1600" dirty="0" err="1">
                <a:solidFill>
                  <a:srgbClr val="0000FF"/>
                </a:solidFill>
              </a:rPr>
              <a:t>keV</a:t>
            </a:r>
            <a:r>
              <a:rPr lang="fr-FR" sz="1600" dirty="0">
                <a:solidFill>
                  <a:srgbClr val="0000FF"/>
                </a:solidFill>
              </a:rPr>
              <a:t> et 5 </a:t>
            </a:r>
            <a:r>
              <a:rPr lang="fr-FR" sz="1600" dirty="0" err="1">
                <a:solidFill>
                  <a:srgbClr val="0000FF"/>
                </a:solidFill>
              </a:rPr>
              <a:t>keV</a:t>
            </a:r>
            <a:r>
              <a:rPr lang="fr-FR" sz="1600" dirty="0">
                <a:solidFill>
                  <a:srgbClr val="0000FF"/>
                </a:solidFill>
              </a:rPr>
              <a:t> il existe des variations significatives de </a:t>
            </a:r>
            <a:r>
              <a:rPr lang="fr-FR" sz="1600" dirty="0">
                <a:solidFill>
                  <a:srgbClr val="0000FF"/>
                </a:solidFill>
                <a:latin typeface="Symbol" charset="0"/>
              </a:rPr>
              <a:t>h</a:t>
            </a:r>
            <a:r>
              <a:rPr lang="fr-FR" sz="1600" dirty="0">
                <a:solidFill>
                  <a:srgbClr val="0000FF"/>
                </a:solidFill>
              </a:rPr>
              <a:t> .</a:t>
            </a:r>
          </a:p>
          <a:p>
            <a:pPr>
              <a:buFont typeface="Wingdings" charset="0"/>
              <a:buChar char="q"/>
            </a:pPr>
            <a:endParaRPr lang="fr-FR" sz="1600" dirty="0">
              <a:solidFill>
                <a:srgbClr val="0000FF"/>
              </a:solidFill>
            </a:endParaRPr>
          </a:p>
          <a:p>
            <a:pPr>
              <a:buFont typeface="Wingdings" charset="0"/>
              <a:buChar char="q"/>
            </a:pPr>
            <a:r>
              <a:rPr lang="fr-FR" sz="1600" dirty="0">
                <a:solidFill>
                  <a:srgbClr val="0000FF"/>
                </a:solidFill>
              </a:rPr>
              <a:t> le domaine des énergies inférieures à 1 </a:t>
            </a:r>
            <a:r>
              <a:rPr lang="fr-FR" sz="1600" dirty="0" err="1">
                <a:solidFill>
                  <a:srgbClr val="0000FF"/>
                </a:solidFill>
              </a:rPr>
              <a:t>keV</a:t>
            </a:r>
            <a:r>
              <a:rPr lang="fr-FR" sz="1600" dirty="0">
                <a:solidFill>
                  <a:srgbClr val="0000FF"/>
                </a:solidFill>
              </a:rPr>
              <a:t> est moins bien connu.</a:t>
            </a:r>
          </a:p>
        </p:txBody>
      </p:sp>
      <p:sp>
        <p:nvSpPr>
          <p:cNvPr id="7" name="Text Box 17"/>
          <p:cNvSpPr txBox="1">
            <a:spLocks noChangeArrowheads="1"/>
          </p:cNvSpPr>
          <p:nvPr/>
        </p:nvSpPr>
        <p:spPr bwMode="auto">
          <a:xfrm>
            <a:off x="288925" y="947738"/>
            <a:ext cx="2722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i="1"/>
              <a:t>Évolution </a:t>
            </a:r>
            <a:r>
              <a:rPr lang="fr-FR" i="1">
                <a:latin typeface="Symbol" charset="0"/>
              </a:rPr>
              <a:t>h</a:t>
            </a:r>
            <a:r>
              <a:rPr lang="fr-FR" i="1"/>
              <a:t> avec Énergie</a:t>
            </a:r>
          </a:p>
        </p:txBody>
      </p:sp>
      <p:sp>
        <p:nvSpPr>
          <p:cNvPr id="8" name="Text Box 18"/>
          <p:cNvSpPr txBox="1">
            <a:spLocks noChangeArrowheads="1"/>
          </p:cNvSpPr>
          <p:nvPr/>
        </p:nvSpPr>
        <p:spPr bwMode="auto">
          <a:xfrm>
            <a:off x="84138" y="3519488"/>
            <a:ext cx="4183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i="1"/>
              <a:t>Évolution </a:t>
            </a:r>
            <a:r>
              <a:rPr lang="fr-FR" i="1">
                <a:latin typeface="Symbol" charset="0"/>
              </a:rPr>
              <a:t>h</a:t>
            </a:r>
            <a:r>
              <a:rPr lang="fr-FR" i="1"/>
              <a:t> avec Z à plusieurs énergies</a:t>
            </a:r>
          </a:p>
        </p:txBody>
      </p:sp>
      <p:grpSp>
        <p:nvGrpSpPr>
          <p:cNvPr id="9" name="Group 28"/>
          <p:cNvGrpSpPr>
            <a:grpSpLocks/>
          </p:cNvGrpSpPr>
          <p:nvPr/>
        </p:nvGrpSpPr>
        <p:grpSpPr bwMode="auto">
          <a:xfrm>
            <a:off x="152400" y="3886200"/>
            <a:ext cx="3984625" cy="2530475"/>
            <a:chOff x="96" y="2448"/>
            <a:chExt cx="2510" cy="1594"/>
          </a:xfrm>
        </p:grpSpPr>
        <p:pic>
          <p:nvPicPr>
            <p:cNvPr id="10" name="Picture 9"/>
            <p:cNvPicPr>
              <a:picLocks noChangeAspect="1" noChangeArrowheads="1"/>
            </p:cNvPicPr>
            <p:nvPr/>
          </p:nvPicPr>
          <p:blipFill>
            <a:blip r:embed="rId4">
              <a:lum contrast="12000"/>
              <a:extLst>
                <a:ext uri="{28A0092B-C50C-407E-A947-70E740481C1C}">
                  <a14:useLocalDpi xmlns:a14="http://schemas.microsoft.com/office/drawing/2010/main" val="0"/>
                </a:ext>
              </a:extLst>
            </a:blip>
            <a:srcRect l="2127" t="3836" r="4256" b="19446"/>
            <a:stretch>
              <a:fillRect/>
            </a:stretch>
          </p:blipFill>
          <p:spPr bwMode="auto">
            <a:xfrm>
              <a:off x="96" y="2448"/>
              <a:ext cx="2304" cy="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 Box 16"/>
            <p:cNvSpPr txBox="1">
              <a:spLocks noChangeArrowheads="1"/>
            </p:cNvSpPr>
            <p:nvPr/>
          </p:nvSpPr>
          <p:spPr bwMode="auto">
            <a:xfrm>
              <a:off x="96" y="3888"/>
              <a:ext cx="84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000" i="1"/>
                <a:t>Document L. Reimer</a:t>
              </a:r>
            </a:p>
          </p:txBody>
        </p:sp>
        <p:sp>
          <p:nvSpPr>
            <p:cNvPr id="12" name="Text Box 20"/>
            <p:cNvSpPr txBox="1">
              <a:spLocks noChangeArrowheads="1"/>
            </p:cNvSpPr>
            <p:nvPr/>
          </p:nvSpPr>
          <p:spPr bwMode="auto">
            <a:xfrm>
              <a:off x="2169" y="2517"/>
              <a:ext cx="3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b="1"/>
                <a:t>5 keV</a:t>
              </a:r>
            </a:p>
          </p:txBody>
        </p:sp>
        <p:sp>
          <p:nvSpPr>
            <p:cNvPr id="13" name="Text Box 21"/>
            <p:cNvSpPr txBox="1">
              <a:spLocks noChangeArrowheads="1"/>
            </p:cNvSpPr>
            <p:nvPr/>
          </p:nvSpPr>
          <p:spPr bwMode="auto">
            <a:xfrm>
              <a:off x="2169" y="2613"/>
              <a:ext cx="3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b="1"/>
                <a:t>4 keV</a:t>
              </a:r>
            </a:p>
          </p:txBody>
        </p:sp>
        <p:sp>
          <p:nvSpPr>
            <p:cNvPr id="14" name="Text Box 22"/>
            <p:cNvSpPr txBox="1">
              <a:spLocks noChangeArrowheads="1"/>
            </p:cNvSpPr>
            <p:nvPr/>
          </p:nvSpPr>
          <p:spPr bwMode="auto">
            <a:xfrm>
              <a:off x="2169" y="2832"/>
              <a:ext cx="3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b="1"/>
                <a:t>2 keV</a:t>
              </a:r>
            </a:p>
          </p:txBody>
        </p:sp>
        <p:sp>
          <p:nvSpPr>
            <p:cNvPr id="15" name="Text Box 23"/>
            <p:cNvSpPr txBox="1">
              <a:spLocks noChangeArrowheads="1"/>
            </p:cNvSpPr>
            <p:nvPr/>
          </p:nvSpPr>
          <p:spPr bwMode="auto">
            <a:xfrm>
              <a:off x="2169" y="3043"/>
              <a:ext cx="3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b="1"/>
                <a:t>1 keV</a:t>
              </a:r>
            </a:p>
          </p:txBody>
        </p:sp>
        <p:sp>
          <p:nvSpPr>
            <p:cNvPr id="16" name="Text Box 24"/>
            <p:cNvSpPr txBox="1">
              <a:spLocks noChangeArrowheads="1"/>
            </p:cNvSpPr>
            <p:nvPr/>
          </p:nvSpPr>
          <p:spPr bwMode="auto">
            <a:xfrm>
              <a:off x="2160" y="3283"/>
              <a:ext cx="4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b="1"/>
                <a:t>0.5 keV</a:t>
              </a:r>
            </a:p>
          </p:txBody>
        </p:sp>
        <p:sp>
          <p:nvSpPr>
            <p:cNvPr id="17" name="Text Box 25"/>
            <p:cNvSpPr txBox="1">
              <a:spLocks noChangeArrowheads="1"/>
            </p:cNvSpPr>
            <p:nvPr/>
          </p:nvSpPr>
          <p:spPr bwMode="auto">
            <a:xfrm>
              <a:off x="2169" y="2736"/>
              <a:ext cx="3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b="1"/>
                <a:t>3 keV</a:t>
              </a:r>
            </a:p>
          </p:txBody>
        </p:sp>
      </p:grpSp>
      <p:sp>
        <p:nvSpPr>
          <p:cNvPr id="18" name="Text Box 27"/>
          <p:cNvSpPr txBox="1">
            <a:spLocks noChangeArrowheads="1"/>
          </p:cNvSpPr>
          <p:nvPr/>
        </p:nvSpPr>
        <p:spPr bwMode="auto">
          <a:xfrm>
            <a:off x="11113" y="3336925"/>
            <a:ext cx="15128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000" i="1"/>
              <a:t>Document David C. Joy</a:t>
            </a:r>
          </a:p>
        </p:txBody>
      </p:sp>
      <p:grpSp>
        <p:nvGrpSpPr>
          <p:cNvPr id="19" name="Group 31"/>
          <p:cNvGrpSpPr>
            <a:grpSpLocks/>
          </p:cNvGrpSpPr>
          <p:nvPr/>
        </p:nvGrpSpPr>
        <p:grpSpPr bwMode="auto">
          <a:xfrm>
            <a:off x="6781800" y="3810000"/>
            <a:ext cx="2362200" cy="2198688"/>
            <a:chOff x="4272" y="2400"/>
            <a:chExt cx="1488" cy="1385"/>
          </a:xfrm>
        </p:grpSpPr>
        <p:pic>
          <p:nvPicPr>
            <p:cNvPr id="20" name="Picture 29"/>
            <p:cNvPicPr>
              <a:picLocks noChangeAspect="1" noChangeArrowheads="1"/>
            </p:cNvPicPr>
            <p:nvPr/>
          </p:nvPicPr>
          <p:blipFill>
            <a:blip r:embed="rId2">
              <a:extLst>
                <a:ext uri="{28A0092B-C50C-407E-A947-70E740481C1C}">
                  <a14:useLocalDpi xmlns:a14="http://schemas.microsoft.com/office/drawing/2010/main" val="0"/>
                </a:ext>
              </a:extLst>
            </a:blip>
            <a:srcRect t="50845"/>
            <a:stretch>
              <a:fillRect/>
            </a:stretch>
          </p:blipFill>
          <p:spPr bwMode="auto">
            <a:xfrm>
              <a:off x="4272" y="2400"/>
              <a:ext cx="1440" cy="138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 name="Text Box 30"/>
            <p:cNvSpPr txBox="1">
              <a:spLocks noChangeArrowheads="1"/>
            </p:cNvSpPr>
            <p:nvPr/>
          </p:nvSpPr>
          <p:spPr bwMode="auto">
            <a:xfrm>
              <a:off x="4464" y="2400"/>
              <a:ext cx="12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400" b="1">
                  <a:solidFill>
                    <a:schemeClr val="bg1"/>
                  </a:solidFill>
                </a:rPr>
                <a:t>Si    Cu     Ag       Au</a:t>
              </a:r>
            </a:p>
          </p:txBody>
        </p:sp>
      </p:grpSp>
      <p:sp>
        <p:nvSpPr>
          <p:cNvPr id="22" name="Text Box 32"/>
          <p:cNvSpPr txBox="1">
            <a:spLocks noChangeArrowheads="1"/>
          </p:cNvSpPr>
          <p:nvPr/>
        </p:nvSpPr>
        <p:spPr bwMode="auto">
          <a:xfrm>
            <a:off x="4471130" y="3124200"/>
            <a:ext cx="42711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b="1" i="1" dirty="0">
                <a:solidFill>
                  <a:srgbClr val="0000FF"/>
                </a:solidFill>
              </a:rPr>
              <a:t>Exemple de Modification </a:t>
            </a:r>
            <a:r>
              <a:rPr lang="fr-FR" b="1" i="1" dirty="0" smtClean="0">
                <a:solidFill>
                  <a:srgbClr val="0000FF"/>
                </a:solidFill>
              </a:rPr>
              <a:t>du contraste BSE </a:t>
            </a:r>
            <a:endParaRPr lang="fr-FR" b="1" i="1" dirty="0">
              <a:solidFill>
                <a:srgbClr val="0000FF"/>
              </a:solidFill>
            </a:endParaRPr>
          </a:p>
          <a:p>
            <a:pPr algn="ctr"/>
            <a:r>
              <a:rPr lang="fr-FR" b="1" i="1" dirty="0" smtClean="0">
                <a:solidFill>
                  <a:srgbClr val="0000FF"/>
                </a:solidFill>
              </a:rPr>
              <a:t>à </a:t>
            </a:r>
            <a:r>
              <a:rPr lang="fr-FR" b="1" i="1" dirty="0">
                <a:solidFill>
                  <a:srgbClr val="0000FF"/>
                </a:solidFill>
              </a:rPr>
              <a:t>basse énergie</a:t>
            </a:r>
          </a:p>
        </p:txBody>
      </p:sp>
      <p:sp>
        <p:nvSpPr>
          <p:cNvPr id="23" name="Text Box 33"/>
          <p:cNvSpPr txBox="1">
            <a:spLocks noChangeArrowheads="1"/>
          </p:cNvSpPr>
          <p:nvPr/>
        </p:nvSpPr>
        <p:spPr bwMode="auto">
          <a:xfrm>
            <a:off x="5715000" y="5567363"/>
            <a:ext cx="704602" cy="369332"/>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0000FF"/>
                </a:solidFill>
              </a:rPr>
              <a:t>5 keV</a:t>
            </a:r>
          </a:p>
        </p:txBody>
      </p:sp>
      <p:sp>
        <p:nvSpPr>
          <p:cNvPr id="24" name="Text Box 34"/>
          <p:cNvSpPr txBox="1">
            <a:spLocks noChangeArrowheads="1"/>
          </p:cNvSpPr>
          <p:nvPr/>
        </p:nvSpPr>
        <p:spPr bwMode="auto">
          <a:xfrm>
            <a:off x="8001000" y="5562600"/>
            <a:ext cx="990600" cy="376238"/>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a:solidFill>
                  <a:srgbClr val="0000FF"/>
                </a:solidFill>
              </a:rPr>
              <a:t>0.5 keV</a:t>
            </a:r>
          </a:p>
        </p:txBody>
      </p:sp>
      <p:sp>
        <p:nvSpPr>
          <p:cNvPr id="25" name="Oval 35"/>
          <p:cNvSpPr>
            <a:spLocks noChangeArrowheads="1"/>
          </p:cNvSpPr>
          <p:nvPr/>
        </p:nvSpPr>
        <p:spPr bwMode="auto">
          <a:xfrm rot="224007">
            <a:off x="989013" y="4724400"/>
            <a:ext cx="3121025" cy="685800"/>
          </a:xfrm>
          <a:prstGeom prst="ellipse">
            <a:avLst/>
          </a:prstGeom>
          <a:noFill/>
          <a:ln w="190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 name="Text Box 36"/>
          <p:cNvSpPr txBox="1">
            <a:spLocks noChangeArrowheads="1"/>
          </p:cNvSpPr>
          <p:nvPr/>
        </p:nvSpPr>
        <p:spPr bwMode="auto">
          <a:xfrm>
            <a:off x="1066800" y="5421313"/>
            <a:ext cx="23780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400" i="1">
                <a:solidFill>
                  <a:srgbClr val="0000FF"/>
                </a:solidFill>
              </a:rPr>
              <a:t>Domaine de modification des contrastes possible</a:t>
            </a:r>
          </a:p>
        </p:txBody>
      </p:sp>
      <p:sp>
        <p:nvSpPr>
          <p:cNvPr id="27" name="Text Box 38"/>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1710377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pic>
        <p:nvPicPr>
          <p:cNvPr id="3" name="Picture 43"/>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11928" t="4236" r="7988" b="6796"/>
          <a:stretch>
            <a:fillRect/>
          </a:stretch>
        </p:blipFill>
        <p:spPr bwMode="auto">
          <a:xfrm>
            <a:off x="609600" y="3048000"/>
            <a:ext cx="3733800"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ext Box 44"/>
          <p:cNvSpPr txBox="1">
            <a:spLocks noChangeArrowheads="1"/>
          </p:cNvSpPr>
          <p:nvPr/>
        </p:nvSpPr>
        <p:spPr bwMode="auto">
          <a:xfrm>
            <a:off x="1354138" y="612775"/>
            <a:ext cx="63785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Influence de l</a:t>
            </a:r>
            <a:r>
              <a:rPr lang="ja-JP" altLang="fr-FR"/>
              <a:t>’</a:t>
            </a:r>
            <a:r>
              <a:rPr lang="fr-FR"/>
              <a:t>efficacité des détecteurs d</a:t>
            </a:r>
            <a:r>
              <a:rPr lang="ja-JP" altLang="fr-FR"/>
              <a:t>’</a:t>
            </a:r>
            <a:r>
              <a:rPr lang="fr-FR"/>
              <a:t>électrons SE et BSE</a:t>
            </a:r>
          </a:p>
        </p:txBody>
      </p:sp>
      <p:sp>
        <p:nvSpPr>
          <p:cNvPr id="5" name="Text Box 46"/>
          <p:cNvSpPr txBox="1">
            <a:spLocks noChangeArrowheads="1"/>
          </p:cNvSpPr>
          <p:nvPr/>
        </p:nvSpPr>
        <p:spPr bwMode="auto">
          <a:xfrm>
            <a:off x="152400" y="9271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Les multiples détecteurs SE ou BSE (Conventionnels et In-Lens) proposés </a:t>
            </a:r>
          </a:p>
          <a:p>
            <a:pPr algn="ctr"/>
            <a:r>
              <a:rPr lang="fr-FR"/>
              <a:t>dans les MEBS-FEG actuels fournissent des contrastes variés d</a:t>
            </a:r>
            <a:r>
              <a:rPr lang="ja-JP" altLang="fr-FR"/>
              <a:t>’</a:t>
            </a:r>
            <a:r>
              <a:rPr lang="fr-FR"/>
              <a:t>un même échantillon</a:t>
            </a:r>
          </a:p>
        </p:txBody>
      </p:sp>
      <p:pic>
        <p:nvPicPr>
          <p:cNvPr id="6"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192463"/>
            <a:ext cx="3276600"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 Box 48"/>
          <p:cNvSpPr txBox="1">
            <a:spLocks noChangeArrowheads="1"/>
          </p:cNvSpPr>
          <p:nvPr/>
        </p:nvSpPr>
        <p:spPr bwMode="auto">
          <a:xfrm>
            <a:off x="0" y="6172200"/>
            <a:ext cx="16049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HITACHI</a:t>
            </a:r>
          </a:p>
        </p:txBody>
      </p:sp>
      <p:sp>
        <p:nvSpPr>
          <p:cNvPr id="8" name="Text Box 49"/>
          <p:cNvSpPr txBox="1">
            <a:spLocks noChangeArrowheads="1"/>
          </p:cNvSpPr>
          <p:nvPr/>
        </p:nvSpPr>
        <p:spPr bwMode="auto">
          <a:xfrm>
            <a:off x="4887913" y="6126163"/>
            <a:ext cx="1436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ZEISS</a:t>
            </a:r>
          </a:p>
        </p:txBody>
      </p:sp>
      <p:sp>
        <p:nvSpPr>
          <p:cNvPr id="9" name="Text Box 50"/>
          <p:cNvSpPr txBox="1">
            <a:spLocks noChangeArrowheads="1"/>
          </p:cNvSpPr>
          <p:nvPr/>
        </p:nvSpPr>
        <p:spPr bwMode="auto">
          <a:xfrm>
            <a:off x="152400" y="1536700"/>
            <a:ext cx="8188735"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None/>
            </a:pPr>
            <a:r>
              <a:rPr lang="fr-FR" dirty="0">
                <a:solidFill>
                  <a:srgbClr val="0000FF"/>
                </a:solidFill>
              </a:rPr>
              <a:t>Leurs performances, fonction de leur processus technique, se différencient par leurs :</a:t>
            </a:r>
          </a:p>
          <a:p>
            <a:pPr lvl="1">
              <a:buFont typeface="Wingdings" charset="0"/>
              <a:buChar char="ü"/>
            </a:pPr>
            <a:r>
              <a:rPr lang="fr-FR" dirty="0">
                <a:solidFill>
                  <a:srgbClr val="0000FF"/>
                </a:solidFill>
              </a:rPr>
              <a:t> capacité à séparer les différents types SE</a:t>
            </a:r>
            <a:r>
              <a:rPr lang="fr-FR" baseline="-25000" dirty="0">
                <a:solidFill>
                  <a:srgbClr val="0000FF"/>
                </a:solidFill>
              </a:rPr>
              <a:t>I</a:t>
            </a:r>
            <a:r>
              <a:rPr lang="fr-FR" dirty="0">
                <a:solidFill>
                  <a:srgbClr val="0000FF"/>
                </a:solidFill>
              </a:rPr>
              <a:t> et SE</a:t>
            </a:r>
            <a:r>
              <a:rPr lang="fr-FR" baseline="-25000" dirty="0">
                <a:solidFill>
                  <a:srgbClr val="0000FF"/>
                </a:solidFill>
              </a:rPr>
              <a:t>II</a:t>
            </a:r>
          </a:p>
          <a:p>
            <a:pPr lvl="1">
              <a:buFont typeface="Wingdings" charset="0"/>
              <a:buChar char="ü"/>
            </a:pPr>
            <a:r>
              <a:rPr lang="fr-FR" dirty="0">
                <a:solidFill>
                  <a:srgbClr val="0000FF"/>
                </a:solidFill>
              </a:rPr>
              <a:t> aptitude à isoler au maximum les BSE des SE</a:t>
            </a:r>
          </a:p>
          <a:p>
            <a:pPr lvl="1">
              <a:buFont typeface="Wingdings" charset="0"/>
              <a:buChar char="ü"/>
            </a:pPr>
            <a:r>
              <a:rPr lang="fr-FR" dirty="0">
                <a:solidFill>
                  <a:srgbClr val="0000FF"/>
                </a:solidFill>
              </a:rPr>
              <a:t> sensibilité aux BSE de basse énergie</a:t>
            </a:r>
          </a:p>
          <a:p>
            <a:pPr lvl="1">
              <a:buFont typeface="Wingdings" charset="0"/>
              <a:buChar char="ü"/>
            </a:pPr>
            <a:r>
              <a:rPr lang="fr-FR" dirty="0">
                <a:solidFill>
                  <a:srgbClr val="0000FF"/>
                </a:solidFill>
              </a:rPr>
              <a:t> capacité à filtrer les BSE en énergie</a:t>
            </a:r>
          </a:p>
          <a:p>
            <a:pPr lvl="1">
              <a:buFont typeface="Wingdings" charset="0"/>
              <a:buChar char="ü"/>
            </a:pPr>
            <a:r>
              <a:rPr lang="fr-FR" dirty="0">
                <a:solidFill>
                  <a:srgbClr val="0000FF"/>
                </a:solidFill>
              </a:rPr>
              <a:t> rapport Signal/Bruit (rendement)</a:t>
            </a:r>
          </a:p>
        </p:txBody>
      </p:sp>
      <p:sp>
        <p:nvSpPr>
          <p:cNvPr id="10" name="Text Box 52"/>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0011990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pic>
        <p:nvPicPr>
          <p:cNvPr id="3" name="Picture 103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74925"/>
            <a:ext cx="4087813"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10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74925"/>
            <a:ext cx="4087813"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 Box 1038"/>
          <p:cNvSpPr txBox="1">
            <a:spLocks noChangeArrowheads="1"/>
          </p:cNvSpPr>
          <p:nvPr/>
        </p:nvSpPr>
        <p:spPr bwMode="auto">
          <a:xfrm>
            <a:off x="0" y="6172200"/>
            <a:ext cx="16049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HITACHI</a:t>
            </a:r>
          </a:p>
        </p:txBody>
      </p:sp>
      <p:sp>
        <p:nvSpPr>
          <p:cNvPr id="6" name="Text Box 1039"/>
          <p:cNvSpPr txBox="1">
            <a:spLocks noChangeArrowheads="1"/>
          </p:cNvSpPr>
          <p:nvPr/>
        </p:nvSpPr>
        <p:spPr bwMode="auto">
          <a:xfrm>
            <a:off x="2133600" y="1066800"/>
            <a:ext cx="452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u="sng"/>
              <a:t>Échantillon composite Alumine + Nickel</a:t>
            </a:r>
          </a:p>
        </p:txBody>
      </p:sp>
      <p:sp>
        <p:nvSpPr>
          <p:cNvPr id="7" name="Text Box 1040"/>
          <p:cNvSpPr txBox="1">
            <a:spLocks noChangeArrowheads="1"/>
          </p:cNvSpPr>
          <p:nvPr/>
        </p:nvSpPr>
        <p:spPr bwMode="auto">
          <a:xfrm>
            <a:off x="457200" y="2574925"/>
            <a:ext cx="4063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SE</a:t>
            </a:r>
          </a:p>
        </p:txBody>
      </p:sp>
      <p:sp>
        <p:nvSpPr>
          <p:cNvPr id="8" name="Text Box 1041"/>
          <p:cNvSpPr txBox="1">
            <a:spLocks noChangeArrowheads="1"/>
          </p:cNvSpPr>
          <p:nvPr/>
        </p:nvSpPr>
        <p:spPr bwMode="auto">
          <a:xfrm>
            <a:off x="4876800" y="2574925"/>
            <a:ext cx="535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BSE</a:t>
            </a:r>
          </a:p>
        </p:txBody>
      </p:sp>
      <p:sp>
        <p:nvSpPr>
          <p:cNvPr id="9" name="Text Box 1042"/>
          <p:cNvSpPr txBox="1">
            <a:spLocks noChangeArrowheads="1"/>
          </p:cNvSpPr>
          <p:nvPr/>
        </p:nvSpPr>
        <p:spPr bwMode="auto">
          <a:xfrm>
            <a:off x="457200" y="4951413"/>
            <a:ext cx="9028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1.5 keV</a:t>
            </a:r>
          </a:p>
        </p:txBody>
      </p:sp>
      <p:sp>
        <p:nvSpPr>
          <p:cNvPr id="10" name="Text Box 1043"/>
          <p:cNvSpPr txBox="1">
            <a:spLocks noChangeArrowheads="1"/>
          </p:cNvSpPr>
          <p:nvPr/>
        </p:nvSpPr>
        <p:spPr bwMode="auto">
          <a:xfrm>
            <a:off x="4895850" y="4951413"/>
            <a:ext cx="9028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1.5 keV</a:t>
            </a:r>
          </a:p>
        </p:txBody>
      </p:sp>
      <p:sp>
        <p:nvSpPr>
          <p:cNvPr id="11" name="Text Box 1044"/>
          <p:cNvSpPr txBox="1">
            <a:spLocks noChangeArrowheads="1"/>
          </p:cNvSpPr>
          <p:nvPr/>
        </p:nvSpPr>
        <p:spPr bwMode="auto">
          <a:xfrm>
            <a:off x="1971675" y="1752600"/>
            <a:ext cx="48141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
            </a:pPr>
            <a:r>
              <a:rPr lang="fr-FR" dirty="0">
                <a:solidFill>
                  <a:srgbClr val="0000FF"/>
                </a:solidFill>
              </a:rPr>
              <a:t> Images à basse énergie d</a:t>
            </a:r>
            <a:r>
              <a:rPr lang="ja-JP" altLang="fr-FR" dirty="0">
                <a:solidFill>
                  <a:srgbClr val="0000FF"/>
                </a:solidFill>
              </a:rPr>
              <a:t>’</a:t>
            </a:r>
            <a:r>
              <a:rPr lang="fr-FR" dirty="0">
                <a:solidFill>
                  <a:srgbClr val="0000FF"/>
                </a:solidFill>
              </a:rPr>
              <a:t>un échantillon isolant</a:t>
            </a:r>
          </a:p>
          <a:p>
            <a:pPr>
              <a:buFont typeface="Wingdings" charset="0"/>
              <a:buChar char="§"/>
            </a:pPr>
            <a:r>
              <a:rPr lang="fr-FR" dirty="0">
                <a:solidFill>
                  <a:srgbClr val="0000FF"/>
                </a:solidFill>
              </a:rPr>
              <a:t> Résolution similaire en SE et BSE</a:t>
            </a:r>
          </a:p>
        </p:txBody>
      </p:sp>
      <p:grpSp>
        <p:nvGrpSpPr>
          <p:cNvPr id="12" name="Group 1047"/>
          <p:cNvGrpSpPr>
            <a:grpSpLocks/>
          </p:cNvGrpSpPr>
          <p:nvPr/>
        </p:nvGrpSpPr>
        <p:grpSpPr bwMode="auto">
          <a:xfrm>
            <a:off x="3633790" y="4860925"/>
            <a:ext cx="685800" cy="381000"/>
            <a:chOff x="2160" y="2784"/>
            <a:chExt cx="432" cy="240"/>
          </a:xfrm>
        </p:grpSpPr>
        <p:sp>
          <p:nvSpPr>
            <p:cNvPr id="13" name="Text Box 1045"/>
            <p:cNvSpPr txBox="1">
              <a:spLocks noChangeArrowheads="1"/>
            </p:cNvSpPr>
            <p:nvPr/>
          </p:nvSpPr>
          <p:spPr bwMode="auto">
            <a:xfrm>
              <a:off x="2160" y="2784"/>
              <a:ext cx="4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1 µm</a:t>
              </a:r>
            </a:p>
          </p:txBody>
        </p:sp>
        <p:sp>
          <p:nvSpPr>
            <p:cNvPr id="14" name="Line 1046"/>
            <p:cNvSpPr>
              <a:spLocks noChangeShapeType="1"/>
            </p:cNvSpPr>
            <p:nvPr/>
          </p:nvSpPr>
          <p:spPr bwMode="auto">
            <a:xfrm flipH="1">
              <a:off x="2208" y="3024"/>
              <a:ext cx="384"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solidFill>
                  <a:srgbClr val="0000FF"/>
                </a:solidFill>
              </a:endParaRPr>
            </a:p>
          </p:txBody>
        </p:sp>
      </p:grpSp>
      <p:grpSp>
        <p:nvGrpSpPr>
          <p:cNvPr id="15" name="Group 1048"/>
          <p:cNvGrpSpPr>
            <a:grpSpLocks/>
          </p:cNvGrpSpPr>
          <p:nvPr/>
        </p:nvGrpSpPr>
        <p:grpSpPr bwMode="auto">
          <a:xfrm>
            <a:off x="7977190" y="4860925"/>
            <a:ext cx="685800" cy="381000"/>
            <a:chOff x="2160" y="2784"/>
            <a:chExt cx="432" cy="240"/>
          </a:xfrm>
        </p:grpSpPr>
        <p:sp>
          <p:nvSpPr>
            <p:cNvPr id="16" name="Text Box 1049"/>
            <p:cNvSpPr txBox="1">
              <a:spLocks noChangeArrowheads="1"/>
            </p:cNvSpPr>
            <p:nvPr/>
          </p:nvSpPr>
          <p:spPr bwMode="auto">
            <a:xfrm>
              <a:off x="2160" y="2784"/>
              <a:ext cx="4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1 µm</a:t>
              </a:r>
            </a:p>
          </p:txBody>
        </p:sp>
        <p:sp>
          <p:nvSpPr>
            <p:cNvPr id="17" name="Line 1050"/>
            <p:cNvSpPr>
              <a:spLocks noChangeShapeType="1"/>
            </p:cNvSpPr>
            <p:nvPr/>
          </p:nvSpPr>
          <p:spPr bwMode="auto">
            <a:xfrm flipH="1">
              <a:off x="2208" y="3024"/>
              <a:ext cx="384"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solidFill>
                  <a:srgbClr val="0000FF"/>
                </a:solidFill>
              </a:endParaRPr>
            </a:p>
          </p:txBody>
        </p:sp>
      </p:grpSp>
      <p:sp>
        <p:nvSpPr>
          <p:cNvPr id="18" name="Text Box 1051"/>
          <p:cNvSpPr txBox="1">
            <a:spLocks noChangeArrowheads="1"/>
          </p:cNvSpPr>
          <p:nvPr/>
        </p:nvSpPr>
        <p:spPr bwMode="auto">
          <a:xfrm>
            <a:off x="1354138" y="612775"/>
            <a:ext cx="63785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Influence de l</a:t>
            </a:r>
            <a:r>
              <a:rPr lang="ja-JP" altLang="fr-FR"/>
              <a:t>’</a:t>
            </a:r>
            <a:r>
              <a:rPr lang="fr-FR"/>
              <a:t>efficacité des détecteurs d</a:t>
            </a:r>
            <a:r>
              <a:rPr lang="ja-JP" altLang="fr-FR"/>
              <a:t>’</a:t>
            </a:r>
            <a:r>
              <a:rPr lang="fr-FR"/>
              <a:t>électrons SE et BSE</a:t>
            </a:r>
          </a:p>
        </p:txBody>
      </p:sp>
      <p:sp>
        <p:nvSpPr>
          <p:cNvPr id="19" name="Text Box 1052"/>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22366395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4"/>
          <p:cNvSpPr txBox="1">
            <a:spLocks noChangeArrowheads="1"/>
          </p:cNvSpPr>
          <p:nvPr/>
        </p:nvSpPr>
        <p:spPr bwMode="auto">
          <a:xfrm>
            <a:off x="1651000" y="612775"/>
            <a:ext cx="57816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Influence de l</a:t>
            </a:r>
            <a:r>
              <a:rPr lang="ja-JP" altLang="fr-FR"/>
              <a:t>’</a:t>
            </a:r>
            <a:r>
              <a:rPr lang="fr-FR"/>
              <a:t>efficacité de collection des électrons BSE</a:t>
            </a:r>
          </a:p>
        </p:txBody>
      </p:sp>
      <p:sp>
        <p:nvSpPr>
          <p:cNvPr id="4" name="Text Box 8"/>
          <p:cNvSpPr txBox="1">
            <a:spLocks noChangeArrowheads="1"/>
          </p:cNvSpPr>
          <p:nvPr/>
        </p:nvSpPr>
        <p:spPr bwMode="auto">
          <a:xfrm>
            <a:off x="0" y="6172200"/>
            <a:ext cx="12334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FEI</a:t>
            </a:r>
          </a:p>
        </p:txBody>
      </p:sp>
      <p:pic>
        <p:nvPicPr>
          <p:cNvPr id="5" name="Picture 2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609725"/>
            <a:ext cx="3621087" cy="2962275"/>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57463"/>
            <a:ext cx="3621088" cy="2928937"/>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425" y="3506788"/>
            <a:ext cx="3635375" cy="2817812"/>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28"/>
          <p:cNvSpPr txBox="1">
            <a:spLocks noChangeArrowheads="1"/>
          </p:cNvSpPr>
          <p:nvPr/>
        </p:nvSpPr>
        <p:spPr bwMode="auto">
          <a:xfrm>
            <a:off x="1544638" y="1046163"/>
            <a:ext cx="605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u="sng"/>
              <a:t>Microcristallites de C diamant sur substrat de silicium</a:t>
            </a:r>
          </a:p>
        </p:txBody>
      </p:sp>
      <p:sp>
        <p:nvSpPr>
          <p:cNvPr id="9" name="Text Box 31"/>
          <p:cNvSpPr txBox="1">
            <a:spLocks noChangeArrowheads="1"/>
          </p:cNvSpPr>
          <p:nvPr/>
        </p:nvSpPr>
        <p:spPr bwMode="auto">
          <a:xfrm>
            <a:off x="3048000" y="1685925"/>
            <a:ext cx="535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BSE</a:t>
            </a:r>
          </a:p>
        </p:txBody>
      </p:sp>
      <p:sp>
        <p:nvSpPr>
          <p:cNvPr id="10" name="Text Box 32"/>
          <p:cNvSpPr txBox="1">
            <a:spLocks noChangeArrowheads="1"/>
          </p:cNvSpPr>
          <p:nvPr/>
        </p:nvSpPr>
        <p:spPr bwMode="auto">
          <a:xfrm>
            <a:off x="5638800" y="2633663"/>
            <a:ext cx="535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BSE</a:t>
            </a:r>
          </a:p>
        </p:txBody>
      </p:sp>
      <p:sp>
        <p:nvSpPr>
          <p:cNvPr id="11" name="Text Box 33"/>
          <p:cNvSpPr txBox="1">
            <a:spLocks noChangeArrowheads="1"/>
          </p:cNvSpPr>
          <p:nvPr/>
        </p:nvSpPr>
        <p:spPr bwMode="auto">
          <a:xfrm>
            <a:off x="8413750" y="3505200"/>
            <a:ext cx="535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BSE</a:t>
            </a:r>
          </a:p>
        </p:txBody>
      </p:sp>
      <p:sp>
        <p:nvSpPr>
          <p:cNvPr id="12" name="Text Box 34"/>
          <p:cNvSpPr txBox="1">
            <a:spLocks noChangeArrowheads="1"/>
          </p:cNvSpPr>
          <p:nvPr/>
        </p:nvSpPr>
        <p:spPr bwMode="auto">
          <a:xfrm>
            <a:off x="4038600" y="1447800"/>
            <a:ext cx="45191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
            </a:pPr>
            <a:r>
              <a:rPr lang="fr-FR" dirty="0">
                <a:solidFill>
                  <a:srgbClr val="0000FF"/>
                </a:solidFill>
              </a:rPr>
              <a:t> Détecteur BSE sous pièce polaire « objectif »</a:t>
            </a:r>
          </a:p>
          <a:p>
            <a:pPr>
              <a:buFont typeface="Wingdings" charset="0"/>
              <a:buChar char="§"/>
            </a:pPr>
            <a:r>
              <a:rPr lang="fr-FR" dirty="0">
                <a:solidFill>
                  <a:srgbClr val="0000FF"/>
                </a:solidFill>
              </a:rPr>
              <a:t> 3 polarisations de l</a:t>
            </a:r>
            <a:r>
              <a:rPr lang="ja-JP" altLang="fr-FR" dirty="0">
                <a:solidFill>
                  <a:srgbClr val="0000FF"/>
                </a:solidFill>
              </a:rPr>
              <a:t>’</a:t>
            </a:r>
            <a:r>
              <a:rPr lang="fr-FR" dirty="0">
                <a:solidFill>
                  <a:srgbClr val="0000FF"/>
                </a:solidFill>
              </a:rPr>
              <a:t>échantillon différentes</a:t>
            </a:r>
          </a:p>
          <a:p>
            <a:pPr lvl="1">
              <a:buFont typeface="Wingdings" charset="0"/>
              <a:buNone/>
            </a:pPr>
            <a:r>
              <a:rPr lang="fr-FR" dirty="0">
                <a:solidFill>
                  <a:srgbClr val="0000FF"/>
                </a:solidFill>
              </a:rPr>
              <a:t> 0 kV</a:t>
            </a:r>
            <a:r>
              <a:rPr lang="fr-FR" dirty="0" smtClean="0">
                <a:solidFill>
                  <a:srgbClr val="0000FF"/>
                </a:solidFill>
              </a:rPr>
              <a:t>,     </a:t>
            </a:r>
            <a:r>
              <a:rPr lang="fr-FR" dirty="0">
                <a:solidFill>
                  <a:srgbClr val="0000FF"/>
                </a:solidFill>
              </a:rPr>
              <a:t>-1 </a:t>
            </a:r>
            <a:r>
              <a:rPr lang="fr-FR" dirty="0" smtClean="0">
                <a:solidFill>
                  <a:srgbClr val="0000FF"/>
                </a:solidFill>
              </a:rPr>
              <a:t>kV     et    </a:t>
            </a:r>
            <a:r>
              <a:rPr lang="fr-FR" dirty="0">
                <a:solidFill>
                  <a:srgbClr val="0000FF"/>
                </a:solidFill>
              </a:rPr>
              <a:t>-3 kV</a:t>
            </a:r>
          </a:p>
        </p:txBody>
      </p:sp>
      <p:sp>
        <p:nvSpPr>
          <p:cNvPr id="13" name="Text Box 36"/>
          <p:cNvSpPr txBox="1">
            <a:spLocks noChangeArrowheads="1"/>
          </p:cNvSpPr>
          <p:nvPr/>
        </p:nvSpPr>
        <p:spPr bwMode="auto">
          <a:xfrm>
            <a:off x="152400" y="1685925"/>
            <a:ext cx="10951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THT=3 kV</a:t>
            </a:r>
          </a:p>
          <a:p>
            <a:r>
              <a:rPr lang="fr-FR" b="1">
                <a:solidFill>
                  <a:srgbClr val="0000FF"/>
                </a:solidFill>
                <a:effectLst>
                  <a:outerShdw blurRad="38100" dist="38100" dir="2700000" algn="tl">
                    <a:srgbClr val="DDDDDD"/>
                  </a:outerShdw>
                </a:effectLst>
              </a:rPr>
              <a:t>E=3 keV</a:t>
            </a:r>
          </a:p>
        </p:txBody>
      </p:sp>
      <p:sp>
        <p:nvSpPr>
          <p:cNvPr id="14" name="Text Box 37"/>
          <p:cNvSpPr txBox="1">
            <a:spLocks noChangeArrowheads="1"/>
          </p:cNvSpPr>
          <p:nvPr/>
        </p:nvSpPr>
        <p:spPr bwMode="auto">
          <a:xfrm>
            <a:off x="2819400" y="2633663"/>
            <a:ext cx="10951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THT=4 kV</a:t>
            </a:r>
          </a:p>
          <a:p>
            <a:r>
              <a:rPr lang="fr-FR" b="1">
                <a:solidFill>
                  <a:srgbClr val="0000FF"/>
                </a:solidFill>
                <a:effectLst>
                  <a:outerShdw blurRad="38100" dist="38100" dir="2700000" algn="tl">
                    <a:srgbClr val="DDDDDD"/>
                  </a:outerShdw>
                </a:effectLst>
              </a:rPr>
              <a:t>E=3 keV</a:t>
            </a:r>
          </a:p>
        </p:txBody>
      </p:sp>
      <p:sp>
        <p:nvSpPr>
          <p:cNvPr id="15" name="Text Box 38"/>
          <p:cNvSpPr txBox="1">
            <a:spLocks noChangeArrowheads="1"/>
          </p:cNvSpPr>
          <p:nvPr/>
        </p:nvSpPr>
        <p:spPr bwMode="auto">
          <a:xfrm>
            <a:off x="5397500" y="3473450"/>
            <a:ext cx="10951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00FF"/>
                </a:solidFill>
                <a:effectLst>
                  <a:outerShdw blurRad="38100" dist="38100" dir="2700000" algn="tl">
                    <a:srgbClr val="DDDDDD"/>
                  </a:outerShdw>
                </a:effectLst>
              </a:rPr>
              <a:t>THT=6 kV</a:t>
            </a:r>
          </a:p>
          <a:p>
            <a:r>
              <a:rPr lang="fr-FR" b="1">
                <a:solidFill>
                  <a:srgbClr val="0000FF"/>
                </a:solidFill>
                <a:effectLst>
                  <a:outerShdw blurRad="38100" dist="38100" dir="2700000" algn="tl">
                    <a:srgbClr val="DDDDDD"/>
                  </a:outerShdw>
                </a:effectLst>
              </a:rPr>
              <a:t>E=3 keV</a:t>
            </a:r>
          </a:p>
        </p:txBody>
      </p:sp>
      <p:sp>
        <p:nvSpPr>
          <p:cNvPr id="16" name="Text Box 39"/>
          <p:cNvSpPr txBox="1">
            <a:spLocks noChangeArrowheads="1"/>
          </p:cNvSpPr>
          <p:nvPr/>
        </p:nvSpPr>
        <p:spPr bwMode="auto">
          <a:xfrm>
            <a:off x="76200" y="4540250"/>
            <a:ext cx="226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i="1"/>
              <a:t>Contraste Chimique </a:t>
            </a:r>
          </a:p>
          <a:p>
            <a:r>
              <a:rPr lang="fr-FR" i="1"/>
              <a:t>majoritaire</a:t>
            </a:r>
          </a:p>
        </p:txBody>
      </p:sp>
      <p:sp>
        <p:nvSpPr>
          <p:cNvPr id="17" name="Text Box 40"/>
          <p:cNvSpPr txBox="1">
            <a:spLocks noChangeArrowheads="1"/>
          </p:cNvSpPr>
          <p:nvPr/>
        </p:nvSpPr>
        <p:spPr bwMode="auto">
          <a:xfrm>
            <a:off x="2057400" y="6034088"/>
            <a:ext cx="332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fr-FR" i="1"/>
              <a:t>Contraste topographique accru</a:t>
            </a:r>
          </a:p>
        </p:txBody>
      </p:sp>
      <p:sp>
        <p:nvSpPr>
          <p:cNvPr id="18" name="Text Box 41"/>
          <p:cNvSpPr txBox="1">
            <a:spLocks noChangeArrowheads="1"/>
          </p:cNvSpPr>
          <p:nvPr/>
        </p:nvSpPr>
        <p:spPr bwMode="auto">
          <a:xfrm>
            <a:off x="1485900" y="5181600"/>
            <a:ext cx="29337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i="1"/>
              <a:t>Contraste</a:t>
            </a:r>
          </a:p>
          <a:p>
            <a:r>
              <a:rPr lang="fr-FR" i="1"/>
              <a:t>Chimique + topographique </a:t>
            </a:r>
          </a:p>
          <a:p>
            <a:endParaRPr lang="fr-FR" i="1"/>
          </a:p>
        </p:txBody>
      </p:sp>
      <p:sp>
        <p:nvSpPr>
          <p:cNvPr id="19" name="Text Box 42"/>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251406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23"/>
          <p:cNvSpPr txBox="1">
            <a:spLocks noChangeArrowheads="1"/>
          </p:cNvSpPr>
          <p:nvPr/>
        </p:nvSpPr>
        <p:spPr bwMode="auto">
          <a:xfrm>
            <a:off x="539552" y="620688"/>
            <a:ext cx="8352928" cy="936104"/>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FR" dirty="0"/>
              <a:t>Les simulations de Monte-Carlo théoriques des trajectoires électroniques à des tensions décroissantes dans une même cible, de Fer dans cet exemple, montrent une diminution du volume d</a:t>
            </a:r>
            <a:r>
              <a:rPr lang="ja-JP" altLang="fr-FR" dirty="0"/>
              <a:t>’</a:t>
            </a:r>
            <a:r>
              <a:rPr lang="fr-FR" dirty="0"/>
              <a:t>interaction importante avec la diminution de la tension.</a:t>
            </a:r>
          </a:p>
        </p:txBody>
      </p:sp>
      <p:grpSp>
        <p:nvGrpSpPr>
          <p:cNvPr id="4" name="Group 60"/>
          <p:cNvGrpSpPr>
            <a:grpSpLocks/>
          </p:cNvGrpSpPr>
          <p:nvPr/>
        </p:nvGrpSpPr>
        <p:grpSpPr bwMode="auto">
          <a:xfrm>
            <a:off x="4876800" y="1935187"/>
            <a:ext cx="1649413" cy="1662113"/>
            <a:chOff x="1872" y="1440"/>
            <a:chExt cx="1039" cy="1047"/>
          </a:xfrm>
        </p:grpSpPr>
        <p:grpSp>
          <p:nvGrpSpPr>
            <p:cNvPr id="5" name="Group 53"/>
            <p:cNvGrpSpPr>
              <a:grpSpLocks/>
            </p:cNvGrpSpPr>
            <p:nvPr/>
          </p:nvGrpSpPr>
          <p:grpSpPr bwMode="auto">
            <a:xfrm>
              <a:off x="1872" y="1440"/>
              <a:ext cx="1039" cy="1047"/>
              <a:chOff x="1920" y="1440"/>
              <a:chExt cx="1039" cy="1047"/>
            </a:xfrm>
          </p:grpSpPr>
          <p:pic>
            <p:nvPicPr>
              <p:cNvPr id="7" name="Picture 52"/>
              <p:cNvPicPr>
                <a:picLocks noChangeAspect="1" noChangeArrowheads="1"/>
              </p:cNvPicPr>
              <p:nvPr/>
            </p:nvPicPr>
            <p:blipFill>
              <a:blip r:embed="rId2">
                <a:extLst>
                  <a:ext uri="{28A0092B-C50C-407E-A947-70E740481C1C}">
                    <a14:useLocalDpi xmlns:a14="http://schemas.microsoft.com/office/drawing/2010/main" val="0"/>
                  </a:ext>
                </a:extLst>
              </a:blip>
              <a:srcRect r="4762"/>
              <a:stretch>
                <a:fillRect/>
              </a:stretch>
            </p:blipFill>
            <p:spPr bwMode="auto">
              <a:xfrm>
                <a:off x="1920" y="1440"/>
                <a:ext cx="960" cy="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0"/>
              <p:cNvGrpSpPr>
                <a:grpSpLocks/>
              </p:cNvGrpSpPr>
              <p:nvPr/>
            </p:nvGrpSpPr>
            <p:grpSpPr bwMode="auto">
              <a:xfrm>
                <a:off x="2352" y="2256"/>
                <a:ext cx="607" cy="231"/>
                <a:chOff x="2352" y="2256"/>
                <a:chExt cx="607" cy="231"/>
              </a:xfrm>
            </p:grpSpPr>
            <p:grpSp>
              <p:nvGrpSpPr>
                <p:cNvPr id="9" name="Group 41"/>
                <p:cNvGrpSpPr>
                  <a:grpSpLocks/>
                </p:cNvGrpSpPr>
                <p:nvPr/>
              </p:nvGrpSpPr>
              <p:grpSpPr bwMode="auto">
                <a:xfrm>
                  <a:off x="2352" y="2283"/>
                  <a:ext cx="528" cy="192"/>
                  <a:chOff x="2400" y="2496"/>
                  <a:chExt cx="528" cy="192"/>
                </a:xfrm>
              </p:grpSpPr>
              <p:sp>
                <p:nvSpPr>
                  <p:cNvPr id="11" name="Rectangle 34"/>
                  <p:cNvSpPr>
                    <a:spLocks noChangeArrowheads="1"/>
                  </p:cNvSpPr>
                  <p:nvPr/>
                </p:nvSpPr>
                <p:spPr bwMode="auto">
                  <a:xfrm>
                    <a:off x="2400" y="2496"/>
                    <a:ext cx="528"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 name="Line 35"/>
                  <p:cNvSpPr>
                    <a:spLocks noChangeShapeType="1"/>
                  </p:cNvSpPr>
                  <p:nvPr/>
                </p:nvSpPr>
                <p:spPr bwMode="auto">
                  <a:xfrm>
                    <a:off x="2400" y="2688"/>
                    <a:ext cx="5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10" name="Text Box 42"/>
                <p:cNvSpPr txBox="1">
                  <a:spLocks noChangeArrowheads="1"/>
                </p:cNvSpPr>
                <p:nvPr/>
              </p:nvSpPr>
              <p:spPr bwMode="auto">
                <a:xfrm>
                  <a:off x="2400" y="2256"/>
                  <a:ext cx="55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0.5 </a:t>
                  </a:r>
                  <a:r>
                    <a:rPr lang="fr-FR">
                      <a:latin typeface="Symbol" charset="0"/>
                    </a:rPr>
                    <a:t>m</a:t>
                  </a:r>
                  <a:r>
                    <a:rPr lang="fr-FR"/>
                    <a:t>m</a:t>
                  </a:r>
                </a:p>
              </p:txBody>
            </p:sp>
          </p:grpSp>
        </p:grpSp>
        <p:sp>
          <p:nvSpPr>
            <p:cNvPr id="6" name="Rectangle 59"/>
            <p:cNvSpPr>
              <a:spLocks noChangeArrowheads="1"/>
            </p:cNvSpPr>
            <p:nvPr/>
          </p:nvSpPr>
          <p:spPr bwMode="auto">
            <a:xfrm>
              <a:off x="1872" y="2160"/>
              <a:ext cx="288"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grpSp>
        <p:nvGrpSpPr>
          <p:cNvPr id="13" name="Group 62"/>
          <p:cNvGrpSpPr>
            <a:grpSpLocks/>
          </p:cNvGrpSpPr>
          <p:nvPr/>
        </p:nvGrpSpPr>
        <p:grpSpPr bwMode="auto">
          <a:xfrm>
            <a:off x="174625" y="1858070"/>
            <a:ext cx="4168775" cy="3090862"/>
            <a:chOff x="3024" y="1392"/>
            <a:chExt cx="2626" cy="1947"/>
          </a:xfrm>
        </p:grpSpPr>
        <p:grpSp>
          <p:nvGrpSpPr>
            <p:cNvPr id="14" name="Group 45"/>
            <p:cNvGrpSpPr>
              <a:grpSpLocks/>
            </p:cNvGrpSpPr>
            <p:nvPr/>
          </p:nvGrpSpPr>
          <p:grpSpPr bwMode="auto">
            <a:xfrm>
              <a:off x="3024" y="1392"/>
              <a:ext cx="2626" cy="1947"/>
              <a:chOff x="3024" y="1392"/>
              <a:chExt cx="2626" cy="1947"/>
            </a:xfrm>
          </p:grpSpPr>
          <p:pic>
            <p:nvPicPr>
              <p:cNvPr id="16"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1392"/>
                <a:ext cx="2626" cy="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7" name="Group 40"/>
              <p:cNvGrpSpPr>
                <a:grpSpLocks/>
              </p:cNvGrpSpPr>
              <p:nvPr/>
            </p:nvGrpSpPr>
            <p:grpSpPr bwMode="auto">
              <a:xfrm>
                <a:off x="3798" y="3072"/>
                <a:ext cx="1576" cy="240"/>
                <a:chOff x="3846" y="3168"/>
                <a:chExt cx="1576" cy="240"/>
              </a:xfrm>
            </p:grpSpPr>
            <p:grpSp>
              <p:nvGrpSpPr>
                <p:cNvPr id="18" name="Group 39"/>
                <p:cNvGrpSpPr>
                  <a:grpSpLocks/>
                </p:cNvGrpSpPr>
                <p:nvPr/>
              </p:nvGrpSpPr>
              <p:grpSpPr bwMode="auto">
                <a:xfrm>
                  <a:off x="3846" y="3216"/>
                  <a:ext cx="1576" cy="192"/>
                  <a:chOff x="3846" y="3216"/>
                  <a:chExt cx="1576" cy="192"/>
                </a:xfrm>
              </p:grpSpPr>
              <p:sp>
                <p:nvSpPr>
                  <p:cNvPr id="20" name="Rectangle 31"/>
                  <p:cNvSpPr>
                    <a:spLocks noChangeArrowheads="1"/>
                  </p:cNvSpPr>
                  <p:nvPr/>
                </p:nvSpPr>
                <p:spPr bwMode="auto">
                  <a:xfrm>
                    <a:off x="4320" y="3216"/>
                    <a:ext cx="1102"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 name="Line 27"/>
                  <p:cNvSpPr>
                    <a:spLocks noChangeShapeType="1"/>
                  </p:cNvSpPr>
                  <p:nvPr/>
                </p:nvSpPr>
                <p:spPr bwMode="auto">
                  <a:xfrm>
                    <a:off x="3846" y="3408"/>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19" name="Text Box 29"/>
                <p:cNvSpPr txBox="1">
                  <a:spLocks noChangeArrowheads="1"/>
                </p:cNvSpPr>
                <p:nvPr/>
              </p:nvSpPr>
              <p:spPr bwMode="auto">
                <a:xfrm>
                  <a:off x="4086" y="3168"/>
                  <a:ext cx="672"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1 </a:t>
                  </a:r>
                  <a:r>
                    <a:rPr lang="fr-FR">
                      <a:latin typeface="Symbol" charset="0"/>
                    </a:rPr>
                    <a:t>m</a:t>
                  </a:r>
                  <a:r>
                    <a:rPr lang="fr-FR"/>
                    <a:t>m</a:t>
                  </a:r>
                </a:p>
              </p:txBody>
            </p:sp>
          </p:grpSp>
        </p:grpSp>
        <p:sp>
          <p:nvSpPr>
            <p:cNvPr id="15" name="Rectangle 61"/>
            <p:cNvSpPr>
              <a:spLocks noChangeArrowheads="1"/>
            </p:cNvSpPr>
            <p:nvPr/>
          </p:nvSpPr>
          <p:spPr bwMode="auto">
            <a:xfrm>
              <a:off x="3312" y="2736"/>
              <a:ext cx="480"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grpSp>
        <p:nvGrpSpPr>
          <p:cNvPr id="22" name="Group 65"/>
          <p:cNvGrpSpPr>
            <a:grpSpLocks/>
          </p:cNvGrpSpPr>
          <p:nvPr/>
        </p:nvGrpSpPr>
        <p:grpSpPr bwMode="auto">
          <a:xfrm>
            <a:off x="7239000" y="1927250"/>
            <a:ext cx="1371600" cy="1223962"/>
            <a:chOff x="480" y="1440"/>
            <a:chExt cx="960" cy="892"/>
          </a:xfrm>
        </p:grpSpPr>
        <p:grpSp>
          <p:nvGrpSpPr>
            <p:cNvPr id="23" name="Group 58"/>
            <p:cNvGrpSpPr>
              <a:grpSpLocks/>
            </p:cNvGrpSpPr>
            <p:nvPr/>
          </p:nvGrpSpPr>
          <p:grpSpPr bwMode="auto">
            <a:xfrm>
              <a:off x="480" y="1440"/>
              <a:ext cx="960" cy="892"/>
              <a:chOff x="480" y="1440"/>
              <a:chExt cx="960" cy="892"/>
            </a:xfrm>
          </p:grpSpPr>
          <p:pic>
            <p:nvPicPr>
              <p:cNvPr id="25"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 y="1440"/>
                <a:ext cx="898"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6" name="Group 57"/>
              <p:cNvGrpSpPr>
                <a:grpSpLocks/>
              </p:cNvGrpSpPr>
              <p:nvPr/>
            </p:nvGrpSpPr>
            <p:grpSpPr bwMode="auto">
              <a:xfrm>
                <a:off x="480" y="2064"/>
                <a:ext cx="621" cy="268"/>
                <a:chOff x="480" y="2064"/>
                <a:chExt cx="621" cy="268"/>
              </a:xfrm>
            </p:grpSpPr>
            <p:grpSp>
              <p:nvGrpSpPr>
                <p:cNvPr id="27" name="Group 56"/>
                <p:cNvGrpSpPr>
                  <a:grpSpLocks/>
                </p:cNvGrpSpPr>
                <p:nvPr/>
              </p:nvGrpSpPr>
              <p:grpSpPr bwMode="auto">
                <a:xfrm>
                  <a:off x="624" y="2064"/>
                  <a:ext cx="256" cy="240"/>
                  <a:chOff x="288" y="2016"/>
                  <a:chExt cx="256" cy="240"/>
                </a:xfrm>
              </p:grpSpPr>
              <p:sp>
                <p:nvSpPr>
                  <p:cNvPr id="29" name="Rectangle 37"/>
                  <p:cNvSpPr>
                    <a:spLocks noChangeArrowheads="1"/>
                  </p:cNvSpPr>
                  <p:nvPr/>
                </p:nvSpPr>
                <p:spPr bwMode="auto">
                  <a:xfrm>
                    <a:off x="288" y="2016"/>
                    <a:ext cx="245"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0" name="Line 38"/>
                  <p:cNvSpPr>
                    <a:spLocks noChangeShapeType="1"/>
                  </p:cNvSpPr>
                  <p:nvPr/>
                </p:nvSpPr>
                <p:spPr bwMode="auto">
                  <a:xfrm>
                    <a:off x="288" y="2256"/>
                    <a:ext cx="25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8" name="Text Box 47"/>
                <p:cNvSpPr txBox="1">
                  <a:spLocks noChangeArrowheads="1"/>
                </p:cNvSpPr>
                <p:nvPr/>
              </p:nvSpPr>
              <p:spPr bwMode="auto">
                <a:xfrm>
                  <a:off x="480" y="2065"/>
                  <a:ext cx="621"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0.2 </a:t>
                  </a:r>
                  <a:r>
                    <a:rPr lang="fr-FR">
                      <a:latin typeface="Symbol" charset="0"/>
                    </a:rPr>
                    <a:t>m</a:t>
                  </a:r>
                  <a:r>
                    <a:rPr lang="fr-FR"/>
                    <a:t>m</a:t>
                  </a:r>
                </a:p>
              </p:txBody>
            </p:sp>
          </p:grpSp>
        </p:grpSp>
        <p:sp>
          <p:nvSpPr>
            <p:cNvPr id="24" name="Rectangle 64"/>
            <p:cNvSpPr>
              <a:spLocks noChangeArrowheads="1"/>
            </p:cNvSpPr>
            <p:nvPr/>
          </p:nvSpPr>
          <p:spPr bwMode="auto">
            <a:xfrm>
              <a:off x="1200" y="2064"/>
              <a:ext cx="240"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31" name="Text Box 66"/>
          <p:cNvSpPr txBox="1">
            <a:spLocks noChangeArrowheads="1"/>
          </p:cNvSpPr>
          <p:nvPr/>
        </p:nvSpPr>
        <p:spPr bwMode="auto">
          <a:xfrm>
            <a:off x="1638300" y="1630387"/>
            <a:ext cx="1138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25000"/>
              <a:t>0</a:t>
            </a:r>
            <a:r>
              <a:rPr lang="fr-FR"/>
              <a:t>=20 kV</a:t>
            </a:r>
          </a:p>
        </p:txBody>
      </p:sp>
      <p:sp>
        <p:nvSpPr>
          <p:cNvPr id="32" name="Text Box 67"/>
          <p:cNvSpPr txBox="1">
            <a:spLocks noChangeArrowheads="1"/>
          </p:cNvSpPr>
          <p:nvPr/>
        </p:nvSpPr>
        <p:spPr bwMode="auto">
          <a:xfrm>
            <a:off x="5181600" y="1628800"/>
            <a:ext cx="1138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25000"/>
              <a:t>0</a:t>
            </a:r>
            <a:r>
              <a:rPr lang="fr-FR"/>
              <a:t>=10 kV</a:t>
            </a:r>
          </a:p>
        </p:txBody>
      </p:sp>
      <p:sp>
        <p:nvSpPr>
          <p:cNvPr id="33" name="Text Box 68"/>
          <p:cNvSpPr txBox="1">
            <a:spLocks noChangeArrowheads="1"/>
          </p:cNvSpPr>
          <p:nvPr/>
        </p:nvSpPr>
        <p:spPr bwMode="auto">
          <a:xfrm>
            <a:off x="7239000" y="1630387"/>
            <a:ext cx="1011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25000"/>
              <a:t>0</a:t>
            </a:r>
            <a:r>
              <a:rPr lang="fr-FR"/>
              <a:t>=5 kV</a:t>
            </a:r>
          </a:p>
        </p:txBody>
      </p:sp>
      <p:sp>
        <p:nvSpPr>
          <p:cNvPr id="34" name="Text Box 69"/>
          <p:cNvSpPr txBox="1">
            <a:spLocks noChangeArrowheads="1"/>
          </p:cNvSpPr>
          <p:nvPr/>
        </p:nvSpPr>
        <p:spPr bwMode="auto">
          <a:xfrm>
            <a:off x="0" y="4103712"/>
            <a:ext cx="1554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J. Ruste</a:t>
            </a:r>
          </a:p>
        </p:txBody>
      </p:sp>
      <p:sp>
        <p:nvSpPr>
          <p:cNvPr id="35" name="Text Box 70"/>
          <p:cNvSpPr txBox="1">
            <a:spLocks noChangeArrowheads="1"/>
          </p:cNvSpPr>
          <p:nvPr/>
        </p:nvSpPr>
        <p:spPr bwMode="auto">
          <a:xfrm>
            <a:off x="3779912" y="3619922"/>
            <a:ext cx="5287888"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FR" u="sng" dirty="0">
                <a:solidFill>
                  <a:srgbClr val="0000FF"/>
                </a:solidFill>
              </a:rPr>
              <a:t>Lorsque la tension d</a:t>
            </a:r>
            <a:r>
              <a:rPr lang="ja-JP" altLang="fr-FR" u="sng" dirty="0">
                <a:solidFill>
                  <a:srgbClr val="0000FF"/>
                </a:solidFill>
              </a:rPr>
              <a:t>’</a:t>
            </a:r>
            <a:r>
              <a:rPr lang="fr-FR" u="sng" dirty="0">
                <a:solidFill>
                  <a:srgbClr val="0000FF"/>
                </a:solidFill>
              </a:rPr>
              <a:t>accélération ou énergie E</a:t>
            </a:r>
            <a:r>
              <a:rPr lang="fr-FR" u="sng" baseline="-25000" dirty="0">
                <a:solidFill>
                  <a:srgbClr val="0000FF"/>
                </a:solidFill>
              </a:rPr>
              <a:t>0</a:t>
            </a:r>
            <a:r>
              <a:rPr lang="fr-FR" u="sng" dirty="0">
                <a:solidFill>
                  <a:srgbClr val="0000FF"/>
                </a:solidFill>
              </a:rPr>
              <a:t> baisse ces simulations théoriques montrent :</a:t>
            </a:r>
          </a:p>
          <a:p>
            <a:pPr marL="285750" indent="-285750">
              <a:buFont typeface="Wingdings" charset="2"/>
              <a:buChar char="q"/>
            </a:pPr>
            <a:r>
              <a:rPr lang="fr-FR" dirty="0" smtClean="0">
                <a:solidFill>
                  <a:srgbClr val="0000FF"/>
                </a:solidFill>
              </a:rPr>
              <a:t>Une diminution </a:t>
            </a:r>
            <a:r>
              <a:rPr lang="fr-FR" dirty="0">
                <a:solidFill>
                  <a:srgbClr val="0000FF"/>
                </a:solidFill>
              </a:rPr>
              <a:t>de la profondeur de pénétration</a:t>
            </a:r>
          </a:p>
          <a:p>
            <a:r>
              <a:rPr lang="fr-FR" dirty="0">
                <a:solidFill>
                  <a:srgbClr val="0000FF"/>
                </a:solidFill>
              </a:rPr>
              <a:t> </a:t>
            </a:r>
            <a:r>
              <a:rPr lang="fr-FR" dirty="0" smtClean="0">
                <a:solidFill>
                  <a:srgbClr val="0000FF"/>
                </a:solidFill>
              </a:rPr>
              <a:t>      </a:t>
            </a:r>
            <a:r>
              <a:rPr lang="fr-FR" dirty="0" smtClean="0">
                <a:solidFill>
                  <a:srgbClr val="0000FF"/>
                </a:solidFill>
                <a:sym typeface="Wingdings" charset="0"/>
              </a:rPr>
              <a:t> </a:t>
            </a:r>
            <a:r>
              <a:rPr lang="fr-FR" dirty="0">
                <a:solidFill>
                  <a:srgbClr val="0000FF"/>
                </a:solidFill>
              </a:rPr>
              <a:t>Amélioration résolution en profondeur</a:t>
            </a:r>
          </a:p>
          <a:p>
            <a:pPr marL="285750" indent="-285750">
              <a:buFont typeface="Wingdings" charset="2"/>
              <a:buChar char="q"/>
            </a:pPr>
            <a:r>
              <a:rPr lang="fr-FR" dirty="0" smtClean="0">
                <a:solidFill>
                  <a:srgbClr val="0000FF"/>
                </a:solidFill>
              </a:rPr>
              <a:t>Une </a:t>
            </a:r>
            <a:r>
              <a:rPr lang="fr-FR" dirty="0">
                <a:solidFill>
                  <a:srgbClr val="0000FF"/>
                </a:solidFill>
              </a:rPr>
              <a:t>d</a:t>
            </a:r>
            <a:r>
              <a:rPr lang="fr-FR" dirty="0" smtClean="0">
                <a:solidFill>
                  <a:srgbClr val="0000FF"/>
                </a:solidFill>
              </a:rPr>
              <a:t>iminution </a:t>
            </a:r>
            <a:r>
              <a:rPr lang="fr-FR" dirty="0">
                <a:solidFill>
                  <a:srgbClr val="0000FF"/>
                </a:solidFill>
              </a:rPr>
              <a:t>de la diffusion latérale</a:t>
            </a:r>
          </a:p>
          <a:p>
            <a:r>
              <a:rPr lang="fr-FR" dirty="0" smtClean="0">
                <a:solidFill>
                  <a:srgbClr val="0000FF"/>
                </a:solidFill>
                <a:sym typeface="Wingdings" charset="0"/>
              </a:rPr>
              <a:t>        </a:t>
            </a:r>
            <a:r>
              <a:rPr lang="fr-FR" dirty="0">
                <a:solidFill>
                  <a:srgbClr val="0000FF"/>
                </a:solidFill>
                <a:sym typeface="Wingdings" charset="0"/>
              </a:rPr>
              <a:t>Amélioration latérale théorique seulement</a:t>
            </a:r>
            <a:endParaRPr lang="fr-FR" b="1" dirty="0">
              <a:solidFill>
                <a:srgbClr val="0000FF"/>
              </a:solidFill>
            </a:endParaRPr>
          </a:p>
        </p:txBody>
      </p:sp>
      <p:sp>
        <p:nvSpPr>
          <p:cNvPr id="36" name="AutoShape 71"/>
          <p:cNvSpPr>
            <a:spLocks noChangeArrowheads="1"/>
          </p:cNvSpPr>
          <p:nvPr/>
        </p:nvSpPr>
        <p:spPr bwMode="auto">
          <a:xfrm>
            <a:off x="342900" y="5490592"/>
            <a:ext cx="455612" cy="609600"/>
          </a:xfrm>
          <a:prstGeom prst="rightArrow">
            <a:avLst>
              <a:gd name="adj1" fmla="val 53648"/>
              <a:gd name="adj2" fmla="val 421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7" name="Text Box 72"/>
          <p:cNvSpPr txBox="1">
            <a:spLocks noChangeArrowheads="1"/>
          </p:cNvSpPr>
          <p:nvPr/>
        </p:nvSpPr>
        <p:spPr bwMode="auto">
          <a:xfrm>
            <a:off x="798512" y="5373216"/>
            <a:ext cx="838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dirty="0">
                <a:solidFill>
                  <a:srgbClr val="FF0000"/>
                </a:solidFill>
              </a:rPr>
              <a:t>Amélioration théorique de la résolution spatiale des images et analyse</a:t>
            </a:r>
          </a:p>
          <a:p>
            <a:pPr algn="ctr"/>
            <a:r>
              <a:rPr lang="fr-FR" dirty="0">
                <a:solidFill>
                  <a:srgbClr val="FF0000"/>
                </a:solidFill>
              </a:rPr>
              <a:t>formées avec les signaux SE, BSE et RX produits dans ce volume d</a:t>
            </a:r>
            <a:r>
              <a:rPr lang="ja-JP" altLang="fr-FR" dirty="0">
                <a:solidFill>
                  <a:srgbClr val="FF0000"/>
                </a:solidFill>
              </a:rPr>
              <a:t>’</a:t>
            </a:r>
            <a:r>
              <a:rPr lang="fr-FR" dirty="0">
                <a:solidFill>
                  <a:srgbClr val="FF0000"/>
                </a:solidFill>
              </a:rPr>
              <a:t>interaction</a:t>
            </a:r>
          </a:p>
          <a:p>
            <a:pPr algn="ctr"/>
            <a:r>
              <a:rPr lang="fr-FR" dirty="0">
                <a:solidFill>
                  <a:srgbClr val="FF0000"/>
                </a:solidFill>
              </a:rPr>
              <a:t>Il y donc un intérêt évident à baisser le tension - </a:t>
            </a:r>
            <a:r>
              <a:rPr lang="fr-FR" b="1" i="1" dirty="0">
                <a:solidFill>
                  <a:srgbClr val="FF0000"/>
                </a:solidFill>
              </a:rPr>
              <a:t>Basse tension</a:t>
            </a:r>
            <a:r>
              <a:rPr lang="fr-FR" b="1" i="1" dirty="0">
                <a:solidFill>
                  <a:srgbClr val="FF0000"/>
                </a:solidFill>
                <a:sym typeface="Wingdings" charset="0"/>
              </a:rPr>
              <a:t> </a:t>
            </a:r>
            <a:r>
              <a:rPr lang="fr-FR" b="1" i="1" dirty="0">
                <a:solidFill>
                  <a:srgbClr val="FF0000"/>
                </a:solidFill>
              </a:rPr>
              <a:t> &lt; 5kV</a:t>
            </a:r>
          </a:p>
        </p:txBody>
      </p:sp>
      <p:sp>
        <p:nvSpPr>
          <p:cNvPr id="38" name="Text Box 74"/>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8802157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4"/>
          <p:cNvSpPr txBox="1">
            <a:spLocks noChangeArrowheads="1"/>
          </p:cNvSpPr>
          <p:nvPr/>
        </p:nvSpPr>
        <p:spPr bwMode="auto">
          <a:xfrm>
            <a:off x="1651000" y="612775"/>
            <a:ext cx="57816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Influence de l</a:t>
            </a:r>
            <a:r>
              <a:rPr lang="ja-JP" altLang="fr-FR"/>
              <a:t>’</a:t>
            </a:r>
            <a:r>
              <a:rPr lang="fr-FR"/>
              <a:t>efficacité de collection des électrons BSE</a:t>
            </a:r>
          </a:p>
        </p:txBody>
      </p:sp>
      <p:sp>
        <p:nvSpPr>
          <p:cNvPr id="4" name="Text Box 9"/>
          <p:cNvSpPr txBox="1">
            <a:spLocks noChangeArrowheads="1"/>
          </p:cNvSpPr>
          <p:nvPr/>
        </p:nvSpPr>
        <p:spPr bwMode="auto">
          <a:xfrm>
            <a:off x="2895600" y="1004888"/>
            <a:ext cx="313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u="sng"/>
              <a:t>Matériau polymère biphasé</a:t>
            </a:r>
          </a:p>
        </p:txBody>
      </p:sp>
      <p:pic>
        <p:nvPicPr>
          <p:cNvPr id="5" name="Picture 22" descr="LLB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419600" cy="3289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desc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4419600" cy="328771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4"/>
          <p:cNvSpPr txBox="1">
            <a:spLocks noChangeArrowheads="1"/>
          </p:cNvSpPr>
          <p:nvPr/>
        </p:nvSpPr>
        <p:spPr bwMode="auto">
          <a:xfrm>
            <a:off x="228600" y="1752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FFFF"/>
                </a:solidFill>
              </a:rPr>
              <a:t>SE (E.T. latéral)</a:t>
            </a:r>
          </a:p>
        </p:txBody>
      </p:sp>
      <p:sp>
        <p:nvSpPr>
          <p:cNvPr id="8" name="Text Box 25"/>
          <p:cNvSpPr txBox="1">
            <a:spLocks noChangeArrowheads="1"/>
          </p:cNvSpPr>
          <p:nvPr/>
        </p:nvSpPr>
        <p:spPr bwMode="auto">
          <a:xfrm>
            <a:off x="228600" y="411480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FFFF"/>
                </a:solidFill>
              </a:rPr>
              <a:t>1.33 keV</a:t>
            </a:r>
          </a:p>
        </p:txBody>
      </p:sp>
      <p:grpSp>
        <p:nvGrpSpPr>
          <p:cNvPr id="9" name="Group 28"/>
          <p:cNvGrpSpPr>
            <a:grpSpLocks/>
          </p:cNvGrpSpPr>
          <p:nvPr/>
        </p:nvGrpSpPr>
        <p:grpSpPr bwMode="auto">
          <a:xfrm>
            <a:off x="3810000" y="4038600"/>
            <a:ext cx="709613" cy="381000"/>
            <a:chOff x="2400" y="2544"/>
            <a:chExt cx="447" cy="240"/>
          </a:xfrm>
        </p:grpSpPr>
        <p:sp>
          <p:nvSpPr>
            <p:cNvPr id="10" name="Text Box 26"/>
            <p:cNvSpPr txBox="1">
              <a:spLocks noChangeArrowheads="1"/>
            </p:cNvSpPr>
            <p:nvPr/>
          </p:nvSpPr>
          <p:spPr bwMode="auto">
            <a:xfrm>
              <a:off x="2400" y="2544"/>
              <a:ext cx="44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chemeClr val="bg1"/>
                  </a:solidFill>
                  <a:effectLst>
                    <a:outerShdw blurRad="38100" dist="38100" dir="2700000" algn="tl">
                      <a:srgbClr val="DDDDDD"/>
                    </a:outerShdw>
                  </a:effectLst>
                </a:rPr>
                <a:t>2 µm</a:t>
              </a:r>
            </a:p>
          </p:txBody>
        </p:sp>
        <p:sp>
          <p:nvSpPr>
            <p:cNvPr id="11" name="Line 27"/>
            <p:cNvSpPr>
              <a:spLocks noChangeShapeType="1"/>
            </p:cNvSpPr>
            <p:nvPr/>
          </p:nvSpPr>
          <p:spPr bwMode="auto">
            <a:xfrm>
              <a:off x="2544" y="2784"/>
              <a:ext cx="192"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2" name="Group 29"/>
          <p:cNvGrpSpPr>
            <a:grpSpLocks/>
          </p:cNvGrpSpPr>
          <p:nvPr/>
        </p:nvGrpSpPr>
        <p:grpSpPr bwMode="auto">
          <a:xfrm>
            <a:off x="8281988" y="4038600"/>
            <a:ext cx="709612" cy="381000"/>
            <a:chOff x="2400" y="2544"/>
            <a:chExt cx="447" cy="240"/>
          </a:xfrm>
        </p:grpSpPr>
        <p:sp>
          <p:nvSpPr>
            <p:cNvPr id="13" name="Text Box 30"/>
            <p:cNvSpPr txBox="1">
              <a:spLocks noChangeArrowheads="1"/>
            </p:cNvSpPr>
            <p:nvPr/>
          </p:nvSpPr>
          <p:spPr bwMode="auto">
            <a:xfrm>
              <a:off x="2400" y="2544"/>
              <a:ext cx="44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chemeClr val="bg1"/>
                  </a:solidFill>
                  <a:effectLst>
                    <a:outerShdw blurRad="38100" dist="38100" dir="2700000" algn="tl">
                      <a:srgbClr val="DDDDDD"/>
                    </a:outerShdw>
                  </a:effectLst>
                </a:rPr>
                <a:t>2 µm</a:t>
              </a:r>
            </a:p>
          </p:txBody>
        </p:sp>
        <p:sp>
          <p:nvSpPr>
            <p:cNvPr id="14" name="Line 31"/>
            <p:cNvSpPr>
              <a:spLocks noChangeShapeType="1"/>
            </p:cNvSpPr>
            <p:nvPr/>
          </p:nvSpPr>
          <p:spPr bwMode="auto">
            <a:xfrm>
              <a:off x="2544" y="2784"/>
              <a:ext cx="192"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15" name="Text Box 32"/>
          <p:cNvSpPr txBox="1">
            <a:spLocks noChangeArrowheads="1"/>
          </p:cNvSpPr>
          <p:nvPr/>
        </p:nvSpPr>
        <p:spPr bwMode="auto">
          <a:xfrm>
            <a:off x="4692650" y="17526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FFFF"/>
                </a:solidFill>
              </a:rPr>
              <a:t>BSE filtrés</a:t>
            </a:r>
          </a:p>
        </p:txBody>
      </p:sp>
      <p:sp>
        <p:nvSpPr>
          <p:cNvPr id="16" name="Text Box 33"/>
          <p:cNvSpPr txBox="1">
            <a:spLocks noChangeArrowheads="1"/>
          </p:cNvSpPr>
          <p:nvPr/>
        </p:nvSpPr>
        <p:spPr bwMode="auto">
          <a:xfrm>
            <a:off x="4724400" y="4129088"/>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FFFF"/>
                </a:solidFill>
              </a:rPr>
              <a:t>1.33 keV</a:t>
            </a:r>
          </a:p>
        </p:txBody>
      </p:sp>
      <p:sp>
        <p:nvSpPr>
          <p:cNvPr id="17" name="Text Box 34"/>
          <p:cNvSpPr txBox="1">
            <a:spLocks noChangeArrowheads="1"/>
          </p:cNvSpPr>
          <p:nvPr/>
        </p:nvSpPr>
        <p:spPr bwMode="auto">
          <a:xfrm>
            <a:off x="0" y="6172200"/>
            <a:ext cx="1436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ZEISS</a:t>
            </a:r>
          </a:p>
        </p:txBody>
      </p:sp>
      <p:sp>
        <p:nvSpPr>
          <p:cNvPr id="18" name="Text Box 35"/>
          <p:cNvSpPr txBox="1">
            <a:spLocks noChangeArrowheads="1"/>
          </p:cNvSpPr>
          <p:nvPr/>
        </p:nvSpPr>
        <p:spPr bwMode="auto">
          <a:xfrm>
            <a:off x="4808998" y="5013325"/>
            <a:ext cx="381543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u="sng">
                <a:solidFill>
                  <a:srgbClr val="0000FF"/>
                </a:solidFill>
              </a:rPr>
              <a:t>Apport du mode BSE filtré</a:t>
            </a:r>
          </a:p>
          <a:p>
            <a:pPr algn="ctr"/>
            <a:endParaRPr lang="fr-FR" u="sng">
              <a:solidFill>
                <a:srgbClr val="0000FF"/>
              </a:solidFill>
            </a:endParaRPr>
          </a:p>
          <a:p>
            <a:pPr algn="ctr"/>
            <a:r>
              <a:rPr lang="fr-FR">
                <a:solidFill>
                  <a:srgbClr val="0000FF"/>
                </a:solidFill>
              </a:rPr>
              <a:t>Distinction des deux phases polymères</a:t>
            </a:r>
          </a:p>
        </p:txBody>
      </p:sp>
      <p:sp>
        <p:nvSpPr>
          <p:cNvPr id="19" name="Text Box 37"/>
          <p:cNvSpPr txBox="1">
            <a:spLocks noChangeArrowheads="1"/>
          </p:cNvSpPr>
          <p:nvPr/>
        </p:nvSpPr>
        <p:spPr bwMode="auto">
          <a:xfrm>
            <a:off x="7239000" y="2635250"/>
            <a:ext cx="135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t>2 phases</a:t>
            </a:r>
          </a:p>
          <a:p>
            <a:r>
              <a:rPr lang="fr-FR" b="1"/>
              <a:t>différentes</a:t>
            </a:r>
          </a:p>
        </p:txBody>
      </p:sp>
      <p:sp>
        <p:nvSpPr>
          <p:cNvPr id="20" name="Line 38"/>
          <p:cNvSpPr>
            <a:spLocks noChangeShapeType="1"/>
          </p:cNvSpPr>
          <p:nvPr/>
        </p:nvSpPr>
        <p:spPr bwMode="auto">
          <a:xfrm>
            <a:off x="7696200" y="3276600"/>
            <a:ext cx="0" cy="914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 name="Line 39"/>
          <p:cNvSpPr>
            <a:spLocks noChangeShapeType="1"/>
          </p:cNvSpPr>
          <p:nvPr/>
        </p:nvSpPr>
        <p:spPr bwMode="auto">
          <a:xfrm flipH="1">
            <a:off x="7239000" y="3276600"/>
            <a:ext cx="457200" cy="7620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2" name="Text Box 40"/>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
        <p:nvSpPr>
          <p:cNvPr id="23" name="Text Box 41"/>
          <p:cNvSpPr txBox="1">
            <a:spLocks noChangeArrowheads="1"/>
          </p:cNvSpPr>
          <p:nvPr/>
        </p:nvSpPr>
        <p:spPr bwMode="auto">
          <a:xfrm>
            <a:off x="245515" y="5013325"/>
            <a:ext cx="415717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u="sng" dirty="0">
                <a:solidFill>
                  <a:srgbClr val="0000FF"/>
                </a:solidFill>
              </a:rPr>
              <a:t>Apport du mode SE latéral (E.T.)</a:t>
            </a:r>
          </a:p>
          <a:p>
            <a:pPr algn="ctr"/>
            <a:endParaRPr lang="fr-FR" u="sng" dirty="0">
              <a:solidFill>
                <a:srgbClr val="0000FF"/>
              </a:solidFill>
            </a:endParaRPr>
          </a:p>
          <a:p>
            <a:pPr algn="ctr"/>
            <a:r>
              <a:rPr lang="fr-FR" dirty="0">
                <a:solidFill>
                  <a:srgbClr val="0000FF"/>
                </a:solidFill>
              </a:rPr>
              <a:t>Conservation de la topographie de surface</a:t>
            </a:r>
          </a:p>
        </p:txBody>
      </p:sp>
    </p:spTree>
    <p:extLst>
      <p:ext uri="{BB962C8B-B14F-4D97-AF65-F5344CB8AC3E}">
        <p14:creationId xmlns:p14="http://schemas.microsoft.com/office/powerpoint/2010/main" val="30798531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AutoShape 4"/>
          <p:cNvSpPr>
            <a:spLocks noChangeArrowheads="1"/>
          </p:cNvSpPr>
          <p:nvPr/>
        </p:nvSpPr>
        <p:spPr bwMode="auto">
          <a:xfrm>
            <a:off x="228600" y="1822450"/>
            <a:ext cx="381000" cy="381000"/>
          </a:xfrm>
          <a:prstGeom prst="rightArrow">
            <a:avLst>
              <a:gd name="adj1" fmla="val 25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 name="Text Box 5"/>
          <p:cNvSpPr txBox="1">
            <a:spLocks noChangeArrowheads="1"/>
          </p:cNvSpPr>
          <p:nvPr/>
        </p:nvSpPr>
        <p:spPr bwMode="auto">
          <a:xfrm>
            <a:off x="762000" y="1711325"/>
            <a:ext cx="3429000" cy="650875"/>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Diminution Volume Interaction Électrons Primaires</a:t>
            </a:r>
          </a:p>
        </p:txBody>
      </p:sp>
      <p:sp>
        <p:nvSpPr>
          <p:cNvPr id="5" name="AutoShape 6"/>
          <p:cNvSpPr>
            <a:spLocks noChangeArrowheads="1"/>
          </p:cNvSpPr>
          <p:nvPr/>
        </p:nvSpPr>
        <p:spPr bwMode="auto">
          <a:xfrm>
            <a:off x="228600" y="2871788"/>
            <a:ext cx="381000" cy="381000"/>
          </a:xfrm>
          <a:prstGeom prst="rightArrow">
            <a:avLst>
              <a:gd name="adj1" fmla="val 25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 name="Text Box 7"/>
          <p:cNvSpPr txBox="1">
            <a:spLocks noChangeArrowheads="1"/>
          </p:cNvSpPr>
          <p:nvPr/>
        </p:nvSpPr>
        <p:spPr bwMode="auto">
          <a:xfrm>
            <a:off x="762000" y="2573338"/>
            <a:ext cx="3429000" cy="925512"/>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Modification </a:t>
            </a:r>
          </a:p>
          <a:p>
            <a:pPr algn="ctr"/>
            <a:r>
              <a:rPr lang="fr-FR"/>
              <a:t>Rendement Émission </a:t>
            </a:r>
          </a:p>
          <a:p>
            <a:pPr algn="ctr"/>
            <a:r>
              <a:rPr lang="fr-FR"/>
              <a:t>Électrons Secondaires SE</a:t>
            </a:r>
          </a:p>
        </p:txBody>
      </p:sp>
      <p:sp>
        <p:nvSpPr>
          <p:cNvPr id="7" name="AutoShape 8"/>
          <p:cNvSpPr>
            <a:spLocks noChangeArrowheads="1"/>
          </p:cNvSpPr>
          <p:nvPr/>
        </p:nvSpPr>
        <p:spPr bwMode="auto">
          <a:xfrm>
            <a:off x="228600" y="3938588"/>
            <a:ext cx="381000" cy="381000"/>
          </a:xfrm>
          <a:prstGeom prst="rightArrow">
            <a:avLst>
              <a:gd name="adj1" fmla="val 25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 name="Text Box 9"/>
          <p:cNvSpPr txBox="1">
            <a:spLocks noChangeArrowheads="1"/>
          </p:cNvSpPr>
          <p:nvPr/>
        </p:nvSpPr>
        <p:spPr bwMode="auto">
          <a:xfrm>
            <a:off x="762000" y="3716338"/>
            <a:ext cx="3429000" cy="925512"/>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Modification </a:t>
            </a:r>
          </a:p>
          <a:p>
            <a:pPr algn="ctr"/>
            <a:r>
              <a:rPr lang="fr-FR"/>
              <a:t>Rendement Émission</a:t>
            </a:r>
          </a:p>
          <a:p>
            <a:pPr algn="ctr"/>
            <a:r>
              <a:rPr lang="fr-FR"/>
              <a:t>Électrons Rétrodiffusés BSE</a:t>
            </a:r>
          </a:p>
        </p:txBody>
      </p:sp>
      <p:sp>
        <p:nvSpPr>
          <p:cNvPr id="9" name="AutoShape 12"/>
          <p:cNvSpPr>
            <a:spLocks noChangeArrowheads="1"/>
          </p:cNvSpPr>
          <p:nvPr/>
        </p:nvSpPr>
        <p:spPr bwMode="auto">
          <a:xfrm>
            <a:off x="4267200" y="1676400"/>
            <a:ext cx="609600" cy="4038600"/>
          </a:xfrm>
          <a:prstGeom prst="rightArrowCallout">
            <a:avLst>
              <a:gd name="adj1" fmla="val 141947"/>
              <a:gd name="adj2" fmla="val 210589"/>
              <a:gd name="adj3" fmla="val 40718"/>
              <a:gd name="adj4"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 name="Text Box 13"/>
          <p:cNvSpPr txBox="1">
            <a:spLocks noChangeArrowheads="1"/>
          </p:cNvSpPr>
          <p:nvPr/>
        </p:nvSpPr>
        <p:spPr bwMode="auto">
          <a:xfrm>
            <a:off x="5334000" y="873125"/>
            <a:ext cx="3657600" cy="650875"/>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Amélioration résolution spatiale (plus superficielle)</a:t>
            </a:r>
          </a:p>
        </p:txBody>
      </p:sp>
      <p:sp>
        <p:nvSpPr>
          <p:cNvPr id="11" name="Text Box 15"/>
          <p:cNvSpPr txBox="1">
            <a:spLocks noChangeArrowheads="1"/>
          </p:cNvSpPr>
          <p:nvPr/>
        </p:nvSpPr>
        <p:spPr bwMode="auto">
          <a:xfrm>
            <a:off x="5334000" y="3387725"/>
            <a:ext cx="3657600" cy="650875"/>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Interprétation des contrastes potentiellement délicate</a:t>
            </a:r>
          </a:p>
        </p:txBody>
      </p:sp>
      <p:sp>
        <p:nvSpPr>
          <p:cNvPr id="12" name="Text Box 16"/>
          <p:cNvSpPr txBox="1">
            <a:spLocks noChangeArrowheads="1"/>
          </p:cNvSpPr>
          <p:nvPr/>
        </p:nvSpPr>
        <p:spPr bwMode="auto">
          <a:xfrm>
            <a:off x="5334000" y="5170488"/>
            <a:ext cx="3657600" cy="925512"/>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Nécessité absolue des performances à basse tension MEB à émission de champ</a:t>
            </a:r>
          </a:p>
        </p:txBody>
      </p:sp>
      <p:sp>
        <p:nvSpPr>
          <p:cNvPr id="13" name="Rectangle 19"/>
          <p:cNvSpPr>
            <a:spLocks noChangeArrowheads="1"/>
          </p:cNvSpPr>
          <p:nvPr/>
        </p:nvSpPr>
        <p:spPr bwMode="auto">
          <a:xfrm>
            <a:off x="4953000" y="914400"/>
            <a:ext cx="304800" cy="5181600"/>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4" name="Text Box 21"/>
          <p:cNvSpPr txBox="1">
            <a:spLocks noChangeArrowheads="1"/>
          </p:cNvSpPr>
          <p:nvPr/>
        </p:nvSpPr>
        <p:spPr bwMode="auto">
          <a:xfrm>
            <a:off x="5334000" y="4267200"/>
            <a:ext cx="3657600" cy="650875"/>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Imagerie possible</a:t>
            </a:r>
          </a:p>
          <a:p>
            <a:pPr algn="ctr"/>
            <a:r>
              <a:rPr lang="fr-FR"/>
              <a:t>Échantillons isolants</a:t>
            </a:r>
          </a:p>
        </p:txBody>
      </p:sp>
      <p:sp>
        <p:nvSpPr>
          <p:cNvPr id="15" name="Text Box 23"/>
          <p:cNvSpPr txBox="1">
            <a:spLocks noChangeArrowheads="1"/>
          </p:cNvSpPr>
          <p:nvPr/>
        </p:nvSpPr>
        <p:spPr bwMode="auto">
          <a:xfrm>
            <a:off x="4953000" y="2289175"/>
            <a:ext cx="32067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a:t>IMAGERIE</a:t>
            </a:r>
          </a:p>
        </p:txBody>
      </p:sp>
      <p:sp>
        <p:nvSpPr>
          <p:cNvPr id="16" name="Text Box 26"/>
          <p:cNvSpPr txBox="1">
            <a:spLocks noChangeArrowheads="1"/>
          </p:cNvSpPr>
          <p:nvPr/>
        </p:nvSpPr>
        <p:spPr bwMode="auto">
          <a:xfrm>
            <a:off x="3131840" y="764704"/>
            <a:ext cx="103906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3200" b="1" u="sng" dirty="0">
                <a:solidFill>
                  <a:srgbClr val="0000FF"/>
                </a:solidFill>
              </a:rPr>
              <a:t>Bilan</a:t>
            </a:r>
          </a:p>
        </p:txBody>
      </p:sp>
      <p:sp>
        <p:nvSpPr>
          <p:cNvPr id="17" name="Text Box 27"/>
          <p:cNvSpPr txBox="1">
            <a:spLocks noChangeArrowheads="1"/>
          </p:cNvSpPr>
          <p:nvPr/>
        </p:nvSpPr>
        <p:spPr bwMode="auto">
          <a:xfrm>
            <a:off x="762000" y="4789488"/>
            <a:ext cx="3429000" cy="925512"/>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Modification </a:t>
            </a:r>
          </a:p>
          <a:p>
            <a:pPr algn="ctr"/>
            <a:r>
              <a:rPr lang="fr-FR"/>
              <a:t>Efficacité de détection</a:t>
            </a:r>
          </a:p>
          <a:p>
            <a:pPr algn="ctr"/>
            <a:r>
              <a:rPr lang="fr-FR"/>
              <a:t>Électrons SE &amp; BSE</a:t>
            </a:r>
          </a:p>
        </p:txBody>
      </p:sp>
      <p:sp>
        <p:nvSpPr>
          <p:cNvPr id="18" name="Text Box 28"/>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
        <p:nvSpPr>
          <p:cNvPr id="19" name="AutoShape 29"/>
          <p:cNvSpPr>
            <a:spLocks noChangeArrowheads="1"/>
          </p:cNvSpPr>
          <p:nvPr/>
        </p:nvSpPr>
        <p:spPr bwMode="auto">
          <a:xfrm>
            <a:off x="228600" y="5029200"/>
            <a:ext cx="381000" cy="381000"/>
          </a:xfrm>
          <a:prstGeom prst="rightArrow">
            <a:avLst>
              <a:gd name="adj1" fmla="val 25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 name="Text Box 30"/>
          <p:cNvSpPr txBox="1">
            <a:spLocks noChangeArrowheads="1"/>
          </p:cNvSpPr>
          <p:nvPr/>
        </p:nvSpPr>
        <p:spPr bwMode="auto">
          <a:xfrm>
            <a:off x="5334000" y="2549525"/>
            <a:ext cx="3657600" cy="650875"/>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Nécessité Préparation de surface soignée</a:t>
            </a:r>
          </a:p>
        </p:txBody>
      </p:sp>
      <p:sp>
        <p:nvSpPr>
          <p:cNvPr id="21" name="Text Box 31"/>
          <p:cNvSpPr txBox="1">
            <a:spLocks noChangeArrowheads="1"/>
          </p:cNvSpPr>
          <p:nvPr/>
        </p:nvSpPr>
        <p:spPr bwMode="auto">
          <a:xfrm>
            <a:off x="5334000" y="1711325"/>
            <a:ext cx="3657600" cy="650875"/>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Nécessité Limitation contamination</a:t>
            </a:r>
          </a:p>
        </p:txBody>
      </p:sp>
    </p:spTree>
    <p:extLst>
      <p:ext uri="{BB962C8B-B14F-4D97-AF65-F5344CB8AC3E}">
        <p14:creationId xmlns:p14="http://schemas.microsoft.com/office/powerpoint/2010/main" val="17039092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21"/>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4" name="Text Box 22"/>
          <p:cNvSpPr txBox="1">
            <a:spLocks noChangeArrowheads="1"/>
          </p:cNvSpPr>
          <p:nvPr/>
        </p:nvSpPr>
        <p:spPr bwMode="auto">
          <a:xfrm>
            <a:off x="495300" y="898525"/>
            <a:ext cx="8229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2000" b="1"/>
              <a:t>La diminution du volume d</a:t>
            </a:r>
            <a:r>
              <a:rPr lang="ja-JP" altLang="fr-FR" sz="2000" b="1"/>
              <a:t>’</a:t>
            </a:r>
            <a:r>
              <a:rPr lang="fr-FR" sz="2000" b="1"/>
              <a:t>interaction à basse tension </a:t>
            </a:r>
          </a:p>
          <a:p>
            <a:pPr algn="ctr"/>
            <a:endParaRPr lang="fr-FR" sz="2000" b="1"/>
          </a:p>
          <a:p>
            <a:pPr algn="ctr"/>
            <a:r>
              <a:rPr lang="fr-FR" sz="2000" b="1"/>
              <a:t>va également permettre</a:t>
            </a:r>
          </a:p>
          <a:p>
            <a:pPr algn="ctr"/>
            <a:r>
              <a:rPr lang="fr-FR" sz="2000" b="1"/>
              <a:t> </a:t>
            </a:r>
          </a:p>
          <a:p>
            <a:pPr algn="ctr"/>
            <a:r>
              <a:rPr lang="fr-FR" sz="2000" b="1"/>
              <a:t>une amélioration de la résolution spatiale d</a:t>
            </a:r>
            <a:r>
              <a:rPr lang="ja-JP" altLang="fr-FR" sz="2000" b="1"/>
              <a:t>’</a:t>
            </a:r>
            <a:r>
              <a:rPr lang="fr-FR" sz="2000" b="1"/>
              <a:t>analyse</a:t>
            </a:r>
          </a:p>
        </p:txBody>
      </p:sp>
      <p:sp>
        <p:nvSpPr>
          <p:cNvPr id="5" name="Text Box 23"/>
          <p:cNvSpPr txBox="1">
            <a:spLocks noChangeArrowheads="1"/>
          </p:cNvSpPr>
          <p:nvPr/>
        </p:nvSpPr>
        <p:spPr bwMode="auto">
          <a:xfrm>
            <a:off x="4117975" y="2986088"/>
            <a:ext cx="98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FF0000"/>
                </a:solidFill>
              </a:rPr>
              <a:t>Mais</a:t>
            </a:r>
            <a:r>
              <a:rPr lang="fr-FR">
                <a:solidFill>
                  <a:srgbClr val="FF0000"/>
                </a:solidFill>
              </a:rPr>
              <a:t> …</a:t>
            </a:r>
          </a:p>
        </p:txBody>
      </p:sp>
      <p:sp>
        <p:nvSpPr>
          <p:cNvPr id="6" name="Text Box 24"/>
          <p:cNvSpPr txBox="1">
            <a:spLocks noChangeArrowheads="1"/>
          </p:cNvSpPr>
          <p:nvPr/>
        </p:nvSpPr>
        <p:spPr bwMode="auto">
          <a:xfrm>
            <a:off x="495300" y="4022725"/>
            <a:ext cx="822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2000" b="1">
                <a:solidFill>
                  <a:srgbClr val="FF0000"/>
                </a:solidFill>
              </a:rPr>
              <a:t>Au détriment d</a:t>
            </a:r>
            <a:r>
              <a:rPr lang="ja-JP" altLang="fr-FR" sz="2000" b="1">
                <a:solidFill>
                  <a:srgbClr val="FF0000"/>
                </a:solidFill>
              </a:rPr>
              <a:t>’</a:t>
            </a:r>
            <a:r>
              <a:rPr lang="fr-FR" sz="2000" b="1">
                <a:solidFill>
                  <a:srgbClr val="FF0000"/>
                </a:solidFill>
              </a:rPr>
              <a:t>un certain nombre</a:t>
            </a:r>
          </a:p>
          <a:p>
            <a:pPr algn="ctr"/>
            <a:r>
              <a:rPr lang="fr-FR" sz="2000" b="1">
                <a:solidFill>
                  <a:srgbClr val="FF0000"/>
                </a:solidFill>
              </a:rPr>
              <a:t> </a:t>
            </a:r>
          </a:p>
          <a:p>
            <a:pPr algn="ctr"/>
            <a:r>
              <a:rPr lang="fr-FR" sz="2000" b="1">
                <a:solidFill>
                  <a:srgbClr val="FF0000"/>
                </a:solidFill>
              </a:rPr>
              <a:t>d</a:t>
            </a:r>
            <a:r>
              <a:rPr lang="ja-JP" altLang="fr-FR" sz="2000" b="1">
                <a:solidFill>
                  <a:srgbClr val="FF0000"/>
                </a:solidFill>
              </a:rPr>
              <a:t>’</a:t>
            </a:r>
            <a:r>
              <a:rPr lang="fr-FR" sz="2000" b="1">
                <a:solidFill>
                  <a:srgbClr val="FF0000"/>
                </a:solidFill>
              </a:rPr>
              <a:t>autres performances analytiques …</a:t>
            </a:r>
          </a:p>
        </p:txBody>
      </p:sp>
    </p:spTree>
    <p:extLst>
      <p:ext uri="{BB962C8B-B14F-4D97-AF65-F5344CB8AC3E}">
        <p14:creationId xmlns:p14="http://schemas.microsoft.com/office/powerpoint/2010/main" val="4328960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76200" y="1447800"/>
            <a:ext cx="2328863" cy="3200400"/>
            <a:chOff x="48" y="816"/>
            <a:chExt cx="1467" cy="2016"/>
          </a:xfrm>
        </p:grpSpPr>
        <p:pic>
          <p:nvPicPr>
            <p:cNvPr id="3" name="Picture 8" descr="volu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960"/>
              <a:ext cx="1467" cy="1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p:cNvSpPr txBox="1">
              <a:spLocks noChangeArrowheads="1"/>
            </p:cNvSpPr>
            <p:nvPr/>
          </p:nvSpPr>
          <p:spPr bwMode="auto">
            <a:xfrm>
              <a:off x="455" y="816"/>
              <a:ext cx="6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25000"/>
                <a:t>0</a:t>
              </a:r>
              <a:r>
                <a:rPr lang="fr-FR"/>
                <a:t> (keV)</a:t>
              </a:r>
            </a:p>
          </p:txBody>
        </p:sp>
        <p:sp>
          <p:nvSpPr>
            <p:cNvPr id="5" name="Text Box 15"/>
            <p:cNvSpPr txBox="1">
              <a:spLocks noChangeArrowheads="1"/>
            </p:cNvSpPr>
            <p:nvPr/>
          </p:nvSpPr>
          <p:spPr bwMode="auto">
            <a:xfrm>
              <a:off x="624" y="1104"/>
              <a:ext cx="2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e</a:t>
              </a:r>
              <a:r>
                <a:rPr lang="fr-FR" baseline="30000"/>
                <a:t>-</a:t>
              </a:r>
              <a:r>
                <a:rPr lang="fr-FR" baseline="-25000"/>
                <a:t>p</a:t>
              </a:r>
            </a:p>
          </p:txBody>
        </p:sp>
      </p:grpSp>
      <p:sp>
        <p:nvSpPr>
          <p:cNvPr id="6"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 name="Text Box 3"/>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8" name="Text Box 7"/>
          <p:cNvSpPr txBox="1">
            <a:spLocks noChangeArrowheads="1"/>
          </p:cNvSpPr>
          <p:nvPr/>
        </p:nvSpPr>
        <p:spPr bwMode="auto">
          <a:xfrm>
            <a:off x="1981200" y="609600"/>
            <a:ext cx="51974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Amélioration de la résolution spatiale de l</a:t>
            </a:r>
            <a:r>
              <a:rPr lang="ja-JP" altLang="fr-FR"/>
              <a:t>’</a:t>
            </a:r>
            <a:r>
              <a:rPr lang="fr-FR"/>
              <a:t>analyse</a:t>
            </a:r>
          </a:p>
        </p:txBody>
      </p:sp>
      <p:sp>
        <p:nvSpPr>
          <p:cNvPr id="9" name="Text Box 9"/>
          <p:cNvSpPr txBox="1">
            <a:spLocks noChangeArrowheads="1"/>
          </p:cNvSpPr>
          <p:nvPr/>
        </p:nvSpPr>
        <p:spPr bwMode="auto">
          <a:xfrm>
            <a:off x="2362200" y="1519238"/>
            <a:ext cx="6553200" cy="438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30000"/>
              </a:spcBef>
              <a:buFont typeface="Wingdings" charset="0"/>
              <a:buChar char="q"/>
            </a:pPr>
            <a:r>
              <a:rPr lang="fr-FR" dirty="0">
                <a:solidFill>
                  <a:srgbClr val="0000FF"/>
                </a:solidFill>
              </a:rPr>
              <a:t> Le volume d</a:t>
            </a:r>
            <a:r>
              <a:rPr lang="ja-JP" altLang="fr-FR" dirty="0">
                <a:solidFill>
                  <a:srgbClr val="0000FF"/>
                </a:solidFill>
              </a:rPr>
              <a:t>’</a:t>
            </a:r>
            <a:r>
              <a:rPr lang="fr-FR" dirty="0">
                <a:solidFill>
                  <a:srgbClr val="0000FF"/>
                </a:solidFill>
              </a:rPr>
              <a:t>émission d</a:t>
            </a:r>
            <a:r>
              <a:rPr lang="ja-JP" altLang="fr-FR" dirty="0">
                <a:solidFill>
                  <a:srgbClr val="0000FF"/>
                </a:solidFill>
              </a:rPr>
              <a:t>’</a:t>
            </a:r>
            <a:r>
              <a:rPr lang="fr-FR" dirty="0">
                <a:solidFill>
                  <a:srgbClr val="0000FF"/>
                </a:solidFill>
              </a:rPr>
              <a:t>une raie analytique avec un seuil d</a:t>
            </a:r>
            <a:r>
              <a:rPr lang="ja-JP" altLang="fr-FR" dirty="0">
                <a:solidFill>
                  <a:srgbClr val="0000FF"/>
                </a:solidFill>
              </a:rPr>
              <a:t>’</a:t>
            </a:r>
            <a:r>
              <a:rPr lang="fr-FR" dirty="0">
                <a:solidFill>
                  <a:srgbClr val="0000FF"/>
                </a:solidFill>
              </a:rPr>
              <a:t>excitation E</a:t>
            </a:r>
            <a:r>
              <a:rPr lang="fr-FR" baseline="-25000" dirty="0">
                <a:solidFill>
                  <a:srgbClr val="0000FF"/>
                </a:solidFill>
              </a:rPr>
              <a:t>x</a:t>
            </a:r>
            <a:r>
              <a:rPr lang="fr-FR" dirty="0">
                <a:solidFill>
                  <a:srgbClr val="0000FF"/>
                </a:solidFill>
              </a:rPr>
              <a:t> est délimité par la pénétration utile D et le rayon de diffusion R.</a:t>
            </a:r>
          </a:p>
          <a:p>
            <a:pPr>
              <a:spcBef>
                <a:spcPct val="30000"/>
              </a:spcBef>
              <a:buFont typeface="Wingdings" charset="0"/>
              <a:buChar char="q"/>
            </a:pPr>
            <a:r>
              <a:rPr lang="fr-FR" dirty="0">
                <a:solidFill>
                  <a:srgbClr val="0000FF"/>
                </a:solidFill>
              </a:rPr>
              <a:t> Les performances des </a:t>
            </a:r>
            <a:r>
              <a:rPr lang="fr-FR" dirty="0" err="1">
                <a:solidFill>
                  <a:srgbClr val="0000FF"/>
                </a:solidFill>
              </a:rPr>
              <a:t>MEBs</a:t>
            </a:r>
            <a:r>
              <a:rPr lang="fr-FR" dirty="0">
                <a:solidFill>
                  <a:srgbClr val="0000FF"/>
                </a:solidFill>
              </a:rPr>
              <a:t> actuels à émission à champ permettent de conserver une petite taille de sonde d</a:t>
            </a:r>
            <a:r>
              <a:rPr lang="fr-FR" baseline="-25000" dirty="0">
                <a:solidFill>
                  <a:srgbClr val="0000FF"/>
                </a:solidFill>
              </a:rPr>
              <a:t>0</a:t>
            </a:r>
            <a:r>
              <a:rPr lang="fr-FR" dirty="0">
                <a:solidFill>
                  <a:srgbClr val="0000FF"/>
                </a:solidFill>
              </a:rPr>
              <a:t> à basse tension.</a:t>
            </a:r>
          </a:p>
          <a:p>
            <a:pPr>
              <a:spcBef>
                <a:spcPct val="30000"/>
              </a:spcBef>
              <a:buFont typeface="Wingdings" charset="0"/>
              <a:buChar char="q"/>
            </a:pPr>
            <a:r>
              <a:rPr lang="fr-FR" dirty="0">
                <a:solidFill>
                  <a:srgbClr val="0000FF"/>
                </a:solidFill>
              </a:rPr>
              <a:t> Baisser la tension réduit donc le volume d</a:t>
            </a:r>
            <a:r>
              <a:rPr lang="ja-JP" altLang="fr-FR" dirty="0">
                <a:solidFill>
                  <a:srgbClr val="0000FF"/>
                </a:solidFill>
              </a:rPr>
              <a:t>’</a:t>
            </a:r>
            <a:r>
              <a:rPr lang="fr-FR" dirty="0">
                <a:solidFill>
                  <a:srgbClr val="0000FF"/>
                </a:solidFill>
              </a:rPr>
              <a:t>analyse et améliore la résolution spatiale d</a:t>
            </a:r>
            <a:r>
              <a:rPr lang="ja-JP" altLang="fr-FR" dirty="0">
                <a:solidFill>
                  <a:srgbClr val="0000FF"/>
                </a:solidFill>
              </a:rPr>
              <a:t>’</a:t>
            </a:r>
            <a:r>
              <a:rPr lang="fr-FR" dirty="0">
                <a:solidFill>
                  <a:srgbClr val="0000FF"/>
                </a:solidFill>
              </a:rPr>
              <a:t>analyse</a:t>
            </a:r>
          </a:p>
          <a:p>
            <a:pPr>
              <a:spcBef>
                <a:spcPct val="30000"/>
              </a:spcBef>
              <a:buFont typeface="Wingdings" charset="0"/>
              <a:buChar char="q"/>
            </a:pPr>
            <a:r>
              <a:rPr lang="fr-FR" dirty="0">
                <a:solidFill>
                  <a:srgbClr val="0000FF"/>
                </a:solidFill>
              </a:rPr>
              <a:t> D</a:t>
            </a:r>
            <a:r>
              <a:rPr lang="ja-JP" altLang="fr-FR" dirty="0">
                <a:solidFill>
                  <a:srgbClr val="0000FF"/>
                </a:solidFill>
              </a:rPr>
              <a:t>’</a:t>
            </a:r>
            <a:r>
              <a:rPr lang="fr-FR" dirty="0">
                <a:solidFill>
                  <a:srgbClr val="0000FF"/>
                </a:solidFill>
              </a:rPr>
              <a:t>autres paramètres vont influencer directement la résolution spatiale :</a:t>
            </a:r>
          </a:p>
          <a:p>
            <a:pPr lvl="1">
              <a:spcBef>
                <a:spcPct val="30000"/>
              </a:spcBef>
              <a:buFont typeface="Wingdings" charset="0"/>
              <a:buChar char="§"/>
            </a:pPr>
            <a:r>
              <a:rPr lang="fr-FR" dirty="0">
                <a:solidFill>
                  <a:srgbClr val="0000FF"/>
                </a:solidFill>
              </a:rPr>
              <a:t> Le numéro atomique et la densité de la phase analysée</a:t>
            </a:r>
          </a:p>
          <a:p>
            <a:pPr lvl="1">
              <a:spcBef>
                <a:spcPct val="30000"/>
              </a:spcBef>
              <a:buFont typeface="Wingdings" charset="0"/>
              <a:buChar char="§"/>
            </a:pPr>
            <a:r>
              <a:rPr lang="fr-FR" dirty="0">
                <a:solidFill>
                  <a:srgbClr val="0000FF"/>
                </a:solidFill>
              </a:rPr>
              <a:t> l</a:t>
            </a:r>
            <a:r>
              <a:rPr lang="ja-JP" altLang="fr-FR" dirty="0">
                <a:solidFill>
                  <a:srgbClr val="0000FF"/>
                </a:solidFill>
              </a:rPr>
              <a:t>’</a:t>
            </a:r>
            <a:r>
              <a:rPr lang="fr-FR" dirty="0">
                <a:solidFill>
                  <a:srgbClr val="0000FF"/>
                </a:solidFill>
              </a:rPr>
              <a:t>énergie d</a:t>
            </a:r>
            <a:r>
              <a:rPr lang="ja-JP" altLang="fr-FR" dirty="0">
                <a:solidFill>
                  <a:srgbClr val="0000FF"/>
                </a:solidFill>
              </a:rPr>
              <a:t>’</a:t>
            </a:r>
            <a:r>
              <a:rPr lang="fr-FR" dirty="0">
                <a:solidFill>
                  <a:srgbClr val="0000FF"/>
                </a:solidFill>
              </a:rPr>
              <a:t>ionisation E</a:t>
            </a:r>
            <a:r>
              <a:rPr lang="fr-FR" baseline="-25000" dirty="0">
                <a:solidFill>
                  <a:srgbClr val="0000FF"/>
                </a:solidFill>
              </a:rPr>
              <a:t>x</a:t>
            </a:r>
            <a:r>
              <a:rPr lang="fr-FR" dirty="0">
                <a:solidFill>
                  <a:srgbClr val="0000FF"/>
                </a:solidFill>
              </a:rPr>
              <a:t> de la raie analytique </a:t>
            </a:r>
            <a:r>
              <a:rPr lang="fr-FR" i="1" dirty="0">
                <a:solidFill>
                  <a:srgbClr val="0000FF"/>
                </a:solidFill>
              </a:rPr>
              <a:t>(la résolution </a:t>
            </a:r>
            <a:r>
              <a:rPr lang="fr-FR" i="1" dirty="0" smtClean="0">
                <a:solidFill>
                  <a:srgbClr val="0000FF"/>
                </a:solidFill>
              </a:rPr>
              <a:t>analytique est en toute rigueur différente d’une </a:t>
            </a:r>
            <a:r>
              <a:rPr lang="fr-FR" i="1" dirty="0">
                <a:solidFill>
                  <a:srgbClr val="0000FF"/>
                </a:solidFill>
              </a:rPr>
              <a:t>raie à une autre)</a:t>
            </a:r>
          </a:p>
        </p:txBody>
      </p:sp>
      <p:sp>
        <p:nvSpPr>
          <p:cNvPr id="10" name="Text Box 10"/>
          <p:cNvSpPr txBox="1">
            <a:spLocks noChangeArrowheads="1"/>
          </p:cNvSpPr>
          <p:nvPr/>
        </p:nvSpPr>
        <p:spPr bwMode="auto">
          <a:xfrm>
            <a:off x="0" y="46482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200" i="1"/>
              <a:t>Documents J. Ruste</a:t>
            </a:r>
          </a:p>
        </p:txBody>
      </p:sp>
    </p:spTree>
    <p:extLst>
      <p:ext uri="{BB962C8B-B14F-4D97-AF65-F5344CB8AC3E}">
        <p14:creationId xmlns:p14="http://schemas.microsoft.com/office/powerpoint/2010/main" val="37635886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7"/>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4" name="Rectangle 19"/>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lang="fr-FR" sz="4400">
              <a:latin typeface="Calibri" charset="0"/>
            </a:endParaRPr>
          </a:p>
        </p:txBody>
      </p:sp>
      <p:sp>
        <p:nvSpPr>
          <p:cNvPr id="5" name="Text Box 21"/>
          <p:cNvSpPr txBox="1">
            <a:spLocks noChangeArrowheads="1"/>
          </p:cNvSpPr>
          <p:nvPr/>
        </p:nvSpPr>
        <p:spPr bwMode="auto">
          <a:xfrm>
            <a:off x="1981200" y="609600"/>
            <a:ext cx="51974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Amélioration de la résolution spatiale de l</a:t>
            </a:r>
            <a:r>
              <a:rPr lang="ja-JP" altLang="fr-FR"/>
              <a:t>’</a:t>
            </a:r>
            <a:r>
              <a:rPr lang="fr-FR"/>
              <a:t>analyse</a:t>
            </a:r>
          </a:p>
        </p:txBody>
      </p:sp>
      <p:sp>
        <p:nvSpPr>
          <p:cNvPr id="6" name="Text Box 22"/>
          <p:cNvSpPr txBox="1">
            <a:spLocks noChangeArrowheads="1"/>
          </p:cNvSpPr>
          <p:nvPr/>
        </p:nvSpPr>
        <p:spPr bwMode="auto">
          <a:xfrm>
            <a:off x="228600" y="1143000"/>
            <a:ext cx="80772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u="sng" dirty="0">
                <a:solidFill>
                  <a:srgbClr val="0000FF"/>
                </a:solidFill>
              </a:rPr>
              <a:t>Il est important de retenir  que</a:t>
            </a:r>
            <a:r>
              <a:rPr lang="fr-FR" dirty="0">
                <a:solidFill>
                  <a:srgbClr val="0000FF"/>
                </a:solidFill>
              </a:rPr>
              <a:t> :</a:t>
            </a:r>
          </a:p>
          <a:p>
            <a:pPr>
              <a:buFont typeface="Wingdings" charset="0"/>
              <a:buChar char="§"/>
            </a:pPr>
            <a:r>
              <a:rPr lang="fr-FR" dirty="0">
                <a:solidFill>
                  <a:srgbClr val="0000FF"/>
                </a:solidFill>
              </a:rPr>
              <a:t> A une tension donnée, le volume de génération et </a:t>
            </a:r>
            <a:r>
              <a:rPr lang="fr-FR" dirty="0" smtClean="0">
                <a:solidFill>
                  <a:srgbClr val="0000FF"/>
                </a:solidFill>
              </a:rPr>
              <a:t>d</a:t>
            </a:r>
            <a:r>
              <a:rPr lang="fr-FR" dirty="0" smtClean="0">
                <a:solidFill>
                  <a:srgbClr val="0000FF"/>
                </a:solidFill>
              </a:rPr>
              <a:t>’</a:t>
            </a:r>
            <a:r>
              <a:rPr lang="fr-FR" dirty="0" smtClean="0">
                <a:solidFill>
                  <a:srgbClr val="0000FF"/>
                </a:solidFill>
              </a:rPr>
              <a:t>émergence d</a:t>
            </a:r>
            <a:r>
              <a:rPr lang="fr-FR" dirty="0" smtClean="0">
                <a:solidFill>
                  <a:srgbClr val="0000FF"/>
                </a:solidFill>
              </a:rPr>
              <a:t>’</a:t>
            </a:r>
            <a:r>
              <a:rPr lang="fr-FR" dirty="0" smtClean="0">
                <a:solidFill>
                  <a:srgbClr val="0000FF"/>
                </a:solidFill>
              </a:rPr>
              <a:t>une </a:t>
            </a:r>
            <a:r>
              <a:rPr lang="fr-FR" dirty="0">
                <a:solidFill>
                  <a:srgbClr val="0000FF"/>
                </a:solidFill>
              </a:rPr>
              <a:t>raie </a:t>
            </a:r>
            <a:r>
              <a:rPr lang="fr-FR" dirty="0" smtClean="0">
                <a:solidFill>
                  <a:srgbClr val="0000FF"/>
                </a:solidFill>
              </a:rPr>
              <a:t>analytique est </a:t>
            </a:r>
            <a:r>
              <a:rPr lang="fr-FR" dirty="0">
                <a:solidFill>
                  <a:srgbClr val="0000FF"/>
                </a:solidFill>
              </a:rPr>
              <a:t>a priori différent de celui des autres raies </a:t>
            </a:r>
            <a:r>
              <a:rPr lang="fr-FR" dirty="0" smtClean="0">
                <a:solidFill>
                  <a:srgbClr val="0000FF"/>
                </a:solidFill>
              </a:rPr>
              <a:t>analytiques. Tous ces volumes </a:t>
            </a:r>
            <a:r>
              <a:rPr lang="fr-FR" dirty="0">
                <a:solidFill>
                  <a:srgbClr val="0000FF"/>
                </a:solidFill>
              </a:rPr>
              <a:t>sont évidemment contenus dans le volume irradié par les électrons </a:t>
            </a:r>
            <a:r>
              <a:rPr lang="fr-FR" dirty="0" smtClean="0">
                <a:solidFill>
                  <a:srgbClr val="0000FF"/>
                </a:solidFill>
              </a:rPr>
              <a:t>primaires, si l’on oublie le phénomène d’émission X par fluorescence. </a:t>
            </a:r>
            <a:r>
              <a:rPr lang="fr-FR" dirty="0">
                <a:solidFill>
                  <a:srgbClr val="0000FF"/>
                </a:solidFill>
              </a:rPr>
              <a:t>Ces différents volumes d</a:t>
            </a:r>
            <a:r>
              <a:rPr lang="ja-JP" altLang="fr-FR" dirty="0">
                <a:solidFill>
                  <a:srgbClr val="0000FF"/>
                </a:solidFill>
              </a:rPr>
              <a:t>’</a:t>
            </a:r>
            <a:r>
              <a:rPr lang="fr-FR" dirty="0">
                <a:solidFill>
                  <a:srgbClr val="0000FF"/>
                </a:solidFill>
              </a:rPr>
              <a:t>analyse dépendent :</a:t>
            </a:r>
          </a:p>
          <a:p>
            <a:pPr lvl="1">
              <a:buFontTx/>
              <a:buChar char="•"/>
            </a:pPr>
            <a:r>
              <a:rPr lang="fr-FR" dirty="0">
                <a:solidFill>
                  <a:srgbClr val="0000FF"/>
                </a:solidFill>
              </a:rPr>
              <a:t> du taux d</a:t>
            </a:r>
            <a:r>
              <a:rPr lang="ja-JP" altLang="fr-FR" dirty="0">
                <a:solidFill>
                  <a:srgbClr val="0000FF"/>
                </a:solidFill>
              </a:rPr>
              <a:t>’</a:t>
            </a:r>
            <a:r>
              <a:rPr lang="fr-FR" dirty="0">
                <a:solidFill>
                  <a:srgbClr val="0000FF"/>
                </a:solidFill>
              </a:rPr>
              <a:t>excitation noté U = E</a:t>
            </a:r>
            <a:r>
              <a:rPr lang="fr-FR" baseline="-25000" dirty="0">
                <a:solidFill>
                  <a:srgbClr val="0000FF"/>
                </a:solidFill>
              </a:rPr>
              <a:t>0</a:t>
            </a:r>
            <a:r>
              <a:rPr lang="fr-FR" dirty="0">
                <a:solidFill>
                  <a:srgbClr val="0000FF"/>
                </a:solidFill>
              </a:rPr>
              <a:t> /E</a:t>
            </a:r>
            <a:r>
              <a:rPr lang="fr-FR" baseline="-25000" dirty="0">
                <a:solidFill>
                  <a:srgbClr val="0000FF"/>
                </a:solidFill>
              </a:rPr>
              <a:t>x</a:t>
            </a:r>
            <a:r>
              <a:rPr lang="fr-FR" dirty="0">
                <a:solidFill>
                  <a:srgbClr val="0000FF"/>
                </a:solidFill>
              </a:rPr>
              <a:t>, avec E</a:t>
            </a:r>
            <a:r>
              <a:rPr lang="fr-FR" baseline="-25000" dirty="0">
                <a:solidFill>
                  <a:srgbClr val="0000FF"/>
                </a:solidFill>
              </a:rPr>
              <a:t>0</a:t>
            </a:r>
            <a:r>
              <a:rPr lang="fr-FR" dirty="0">
                <a:solidFill>
                  <a:srgbClr val="0000FF"/>
                </a:solidFill>
              </a:rPr>
              <a:t>=Énergie des e</a:t>
            </a:r>
            <a:r>
              <a:rPr lang="fr-FR" baseline="30000" dirty="0">
                <a:solidFill>
                  <a:srgbClr val="0000FF"/>
                </a:solidFill>
              </a:rPr>
              <a:t>-</a:t>
            </a:r>
            <a:r>
              <a:rPr lang="fr-FR" dirty="0">
                <a:solidFill>
                  <a:srgbClr val="0000FF"/>
                </a:solidFill>
              </a:rPr>
              <a:t> primaires et E</a:t>
            </a:r>
            <a:r>
              <a:rPr lang="fr-FR" baseline="-25000" dirty="0">
                <a:solidFill>
                  <a:srgbClr val="0000FF"/>
                </a:solidFill>
              </a:rPr>
              <a:t>x</a:t>
            </a:r>
            <a:r>
              <a:rPr lang="fr-FR" dirty="0">
                <a:solidFill>
                  <a:srgbClr val="0000FF"/>
                </a:solidFill>
              </a:rPr>
              <a:t>= Seuil d</a:t>
            </a:r>
            <a:r>
              <a:rPr lang="ja-JP" altLang="fr-FR" dirty="0">
                <a:solidFill>
                  <a:srgbClr val="0000FF"/>
                </a:solidFill>
              </a:rPr>
              <a:t>’</a:t>
            </a:r>
            <a:r>
              <a:rPr lang="fr-FR" dirty="0">
                <a:solidFill>
                  <a:srgbClr val="0000FF"/>
                </a:solidFill>
              </a:rPr>
              <a:t>ionisation de la raie analytique</a:t>
            </a:r>
          </a:p>
          <a:p>
            <a:pPr lvl="1">
              <a:buFontTx/>
              <a:buChar char="•"/>
            </a:pPr>
            <a:r>
              <a:rPr lang="fr-FR" dirty="0">
                <a:solidFill>
                  <a:srgbClr val="0000FF"/>
                </a:solidFill>
              </a:rPr>
              <a:t> du coefficient d</a:t>
            </a:r>
            <a:r>
              <a:rPr lang="ja-JP" altLang="fr-FR" dirty="0">
                <a:solidFill>
                  <a:srgbClr val="0000FF"/>
                </a:solidFill>
              </a:rPr>
              <a:t>’</a:t>
            </a:r>
            <a:r>
              <a:rPr lang="fr-FR" dirty="0">
                <a:solidFill>
                  <a:srgbClr val="0000FF"/>
                </a:solidFill>
              </a:rPr>
              <a:t>absorption de la raie dans la phase analysée</a:t>
            </a:r>
          </a:p>
          <a:p>
            <a:pPr lvl="1">
              <a:buFontTx/>
              <a:buChar char="•"/>
            </a:pPr>
            <a:r>
              <a:rPr lang="fr-FR" dirty="0">
                <a:solidFill>
                  <a:srgbClr val="0000FF"/>
                </a:solidFill>
              </a:rPr>
              <a:t> de l</a:t>
            </a:r>
            <a:r>
              <a:rPr lang="ja-JP" altLang="fr-FR" dirty="0">
                <a:solidFill>
                  <a:srgbClr val="0000FF"/>
                </a:solidFill>
              </a:rPr>
              <a:t>’</a:t>
            </a:r>
            <a:r>
              <a:rPr lang="fr-FR" dirty="0">
                <a:solidFill>
                  <a:srgbClr val="0000FF"/>
                </a:solidFill>
              </a:rPr>
              <a:t>énergie E</a:t>
            </a:r>
            <a:r>
              <a:rPr lang="fr-FR" baseline="-25000" dirty="0">
                <a:solidFill>
                  <a:srgbClr val="0000FF"/>
                </a:solidFill>
              </a:rPr>
              <a:t>0</a:t>
            </a:r>
          </a:p>
          <a:p>
            <a:pPr>
              <a:buFont typeface="Wingdings" charset="0"/>
              <a:buNone/>
            </a:pPr>
            <a:endParaRPr lang="fr-FR" dirty="0">
              <a:solidFill>
                <a:srgbClr val="0000FF"/>
              </a:solidFill>
            </a:endParaRPr>
          </a:p>
        </p:txBody>
      </p:sp>
      <p:sp>
        <p:nvSpPr>
          <p:cNvPr id="7" name="Text Box 23"/>
          <p:cNvSpPr txBox="1">
            <a:spLocks noChangeArrowheads="1"/>
          </p:cNvSpPr>
          <p:nvPr/>
        </p:nvSpPr>
        <p:spPr bwMode="auto">
          <a:xfrm>
            <a:off x="5638800" y="4477345"/>
            <a:ext cx="350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600" i="1" dirty="0">
                <a:solidFill>
                  <a:schemeClr val="hlink"/>
                </a:solidFill>
              </a:rPr>
              <a:t>Distribution Phi(</a:t>
            </a:r>
            <a:r>
              <a:rPr lang="fr-FR" sz="1600" i="1" dirty="0" err="1">
                <a:solidFill>
                  <a:schemeClr val="hlink"/>
                </a:solidFill>
              </a:rPr>
              <a:t>Ro.z</a:t>
            </a:r>
            <a:r>
              <a:rPr lang="fr-FR" sz="1600" i="1" dirty="0">
                <a:solidFill>
                  <a:schemeClr val="hlink"/>
                </a:solidFill>
              </a:rPr>
              <a:t>) des rayonnements X engendrés Al K</a:t>
            </a:r>
            <a:r>
              <a:rPr lang="fr-FR" sz="1600" i="1" dirty="0">
                <a:solidFill>
                  <a:schemeClr val="hlink"/>
                </a:solidFill>
                <a:latin typeface="Symbol" charset="0"/>
              </a:rPr>
              <a:t>a</a:t>
            </a:r>
            <a:r>
              <a:rPr lang="fr-FR" sz="1600" i="1" dirty="0">
                <a:solidFill>
                  <a:schemeClr val="hlink"/>
                </a:solidFill>
              </a:rPr>
              <a:t> et </a:t>
            </a:r>
            <a:r>
              <a:rPr lang="fr-FR" sz="1600" i="1" dirty="0" err="1">
                <a:solidFill>
                  <a:schemeClr val="hlink"/>
                </a:solidFill>
              </a:rPr>
              <a:t>NiK</a:t>
            </a:r>
            <a:r>
              <a:rPr lang="fr-FR" sz="1600" i="1" dirty="0" err="1">
                <a:solidFill>
                  <a:schemeClr val="hlink"/>
                </a:solidFill>
                <a:latin typeface="Symbol" charset="0"/>
              </a:rPr>
              <a:t>a</a:t>
            </a:r>
            <a:r>
              <a:rPr lang="fr-FR" sz="1600" i="1" dirty="0">
                <a:solidFill>
                  <a:schemeClr val="hlink"/>
                </a:solidFill>
              </a:rPr>
              <a:t> à 15 kV dans une cible de </a:t>
            </a:r>
            <a:r>
              <a:rPr lang="fr-FR" sz="1600" i="1" dirty="0" err="1" smtClean="0">
                <a:solidFill>
                  <a:schemeClr val="hlink"/>
                </a:solidFill>
              </a:rPr>
              <a:t>NiAl</a:t>
            </a:r>
            <a:endParaRPr lang="fr-FR" sz="1600" i="1" dirty="0">
              <a:solidFill>
                <a:schemeClr val="hlink"/>
              </a:solidFill>
            </a:endParaRPr>
          </a:p>
        </p:txBody>
      </p:sp>
      <p:grpSp>
        <p:nvGrpSpPr>
          <p:cNvPr id="8" name="Group 24"/>
          <p:cNvGrpSpPr>
            <a:grpSpLocks/>
          </p:cNvGrpSpPr>
          <p:nvPr/>
        </p:nvGrpSpPr>
        <p:grpSpPr bwMode="auto">
          <a:xfrm>
            <a:off x="304800" y="4251920"/>
            <a:ext cx="5334000" cy="2057400"/>
            <a:chOff x="960" y="2952"/>
            <a:chExt cx="2560" cy="984"/>
          </a:xfrm>
        </p:grpSpPr>
        <p:grpSp>
          <p:nvGrpSpPr>
            <p:cNvPr id="9" name="Group 25"/>
            <p:cNvGrpSpPr>
              <a:grpSpLocks/>
            </p:cNvGrpSpPr>
            <p:nvPr/>
          </p:nvGrpSpPr>
          <p:grpSpPr bwMode="auto">
            <a:xfrm>
              <a:off x="960" y="2952"/>
              <a:ext cx="2560" cy="984"/>
              <a:chOff x="1697" y="2952"/>
              <a:chExt cx="2560" cy="984"/>
            </a:xfrm>
          </p:grpSpPr>
          <p:pic>
            <p:nvPicPr>
              <p:cNvPr id="13" name="Picture 26"/>
              <p:cNvPicPr>
                <a:picLocks noChangeAspect="1" noChangeArrowheads="1"/>
              </p:cNvPicPr>
              <p:nvPr/>
            </p:nvPicPr>
            <p:blipFill>
              <a:blip r:embed="rId2">
                <a:extLst>
                  <a:ext uri="{28A0092B-C50C-407E-A947-70E740481C1C}">
                    <a14:useLocalDpi xmlns:a14="http://schemas.microsoft.com/office/drawing/2010/main" val="0"/>
                  </a:ext>
                </a:extLst>
              </a:blip>
              <a:srcRect t="22273" r="10246" b="3481"/>
              <a:stretch>
                <a:fillRect/>
              </a:stretch>
            </p:blipFill>
            <p:spPr bwMode="auto">
              <a:xfrm>
                <a:off x="1697" y="2976"/>
                <a:ext cx="1279"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 y="2952"/>
                <a:ext cx="1296"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0" name="Line 28"/>
            <p:cNvSpPr>
              <a:spLocks noChangeShapeType="1"/>
            </p:cNvSpPr>
            <p:nvPr/>
          </p:nvSpPr>
          <p:spPr bwMode="auto">
            <a:xfrm flipH="1">
              <a:off x="1344" y="3408"/>
              <a:ext cx="1152" cy="0"/>
            </a:xfrm>
            <a:prstGeom prst="line">
              <a:avLst/>
            </a:prstGeom>
            <a:noFill/>
            <a:ln w="19050">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 name="Line 29"/>
            <p:cNvSpPr>
              <a:spLocks noChangeShapeType="1"/>
            </p:cNvSpPr>
            <p:nvPr/>
          </p:nvSpPr>
          <p:spPr bwMode="auto">
            <a:xfrm flipH="1">
              <a:off x="1279" y="3600"/>
              <a:ext cx="1248" cy="0"/>
            </a:xfrm>
            <a:prstGeom prst="line">
              <a:avLst/>
            </a:prstGeom>
            <a:noFill/>
            <a:ln w="19050">
              <a:solidFill>
                <a:srgbClr val="8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 name="Line 30"/>
            <p:cNvSpPr>
              <a:spLocks noChangeShapeType="1"/>
            </p:cNvSpPr>
            <p:nvPr/>
          </p:nvSpPr>
          <p:spPr bwMode="auto">
            <a:xfrm>
              <a:off x="1008" y="3024"/>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15" name="Text Box 31"/>
          <p:cNvSpPr txBox="1">
            <a:spLocks noChangeArrowheads="1"/>
          </p:cNvSpPr>
          <p:nvPr/>
        </p:nvSpPr>
        <p:spPr bwMode="auto">
          <a:xfrm>
            <a:off x="2667000" y="3717032"/>
            <a:ext cx="433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a:t>Exemple de volumes d</a:t>
            </a:r>
            <a:r>
              <a:rPr lang="ja-JP" altLang="fr-FR" dirty="0"/>
              <a:t>’</a:t>
            </a:r>
            <a:r>
              <a:rPr lang="fr-FR" dirty="0"/>
              <a:t>analyse différents</a:t>
            </a:r>
          </a:p>
        </p:txBody>
      </p:sp>
      <p:sp>
        <p:nvSpPr>
          <p:cNvPr id="16" name="Text Box 10"/>
          <p:cNvSpPr txBox="1">
            <a:spLocks noChangeArrowheads="1"/>
          </p:cNvSpPr>
          <p:nvPr/>
        </p:nvSpPr>
        <p:spPr bwMode="auto">
          <a:xfrm>
            <a:off x="0" y="60960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200" i="1" dirty="0"/>
              <a:t>Documents J. </a:t>
            </a:r>
            <a:r>
              <a:rPr lang="fr-FR" sz="1200" i="1" dirty="0" err="1"/>
              <a:t>Ruste</a:t>
            </a:r>
            <a:endParaRPr lang="fr-FR" sz="1200" i="1" dirty="0"/>
          </a:p>
        </p:txBody>
      </p:sp>
    </p:spTree>
    <p:extLst>
      <p:ext uri="{BB962C8B-B14F-4D97-AF65-F5344CB8AC3E}">
        <p14:creationId xmlns:p14="http://schemas.microsoft.com/office/powerpoint/2010/main" val="4786510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3"/>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4" name="Text Box 4"/>
          <p:cNvSpPr txBox="1">
            <a:spLocks noChangeArrowheads="1"/>
          </p:cNvSpPr>
          <p:nvPr/>
        </p:nvSpPr>
        <p:spPr bwMode="auto">
          <a:xfrm>
            <a:off x="7451725" y="5445125"/>
            <a:ext cx="169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200" i="1"/>
              <a:t>Documents </a:t>
            </a:r>
          </a:p>
          <a:p>
            <a:r>
              <a:rPr lang="fr-FR" sz="1200" i="1">
                <a:latin typeface="Times-Bold" charset="0"/>
              </a:rPr>
              <a:t>Dale E. Newbury</a:t>
            </a:r>
          </a:p>
        </p:txBody>
      </p:sp>
      <p:sp>
        <p:nvSpPr>
          <p:cNvPr id="5" name="Text Box 6"/>
          <p:cNvSpPr txBox="1">
            <a:spLocks noChangeArrowheads="1"/>
          </p:cNvSpPr>
          <p:nvPr/>
        </p:nvSpPr>
        <p:spPr bwMode="auto">
          <a:xfrm>
            <a:off x="1981200" y="609600"/>
            <a:ext cx="51974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Amélioration de la résolution spatiale de l</a:t>
            </a:r>
            <a:r>
              <a:rPr lang="ja-JP" altLang="fr-FR"/>
              <a:t>’</a:t>
            </a:r>
            <a:r>
              <a:rPr lang="fr-FR"/>
              <a:t>analyse</a:t>
            </a:r>
          </a:p>
        </p:txBody>
      </p:sp>
      <p:sp>
        <p:nvSpPr>
          <p:cNvPr id="6" name="Rectangle 17"/>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lang="fr-FR" sz="4400">
              <a:latin typeface="Calibri" charset="0"/>
            </a:endParaRPr>
          </a:p>
        </p:txBody>
      </p:sp>
      <p:graphicFrame>
        <p:nvGraphicFramePr>
          <p:cNvPr id="7" name="Group 61"/>
          <p:cNvGraphicFramePr>
            <a:graphicFrameLocks noGrp="1"/>
          </p:cNvGraphicFramePr>
          <p:nvPr/>
        </p:nvGraphicFramePr>
        <p:xfrm>
          <a:off x="1524000" y="1447800"/>
          <a:ext cx="6096000" cy="1879602"/>
        </p:xfrm>
        <a:graphic>
          <a:graphicData uri="http://schemas.openxmlformats.org/drawingml/2006/table">
            <a:tbl>
              <a:tblPr/>
              <a:tblGrid>
                <a:gridCol w="1219200"/>
                <a:gridCol w="1219200"/>
                <a:gridCol w="1219200"/>
                <a:gridCol w="1219200"/>
                <a:gridCol w="1219200"/>
              </a:tblGrid>
              <a:tr h="376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Matrice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25 keV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20 keV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15 keV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10 keV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6.3 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3.9 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1.9 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270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5.7 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3.5 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1.7 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250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1.9 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1.2 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570 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83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Au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1.0 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630 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310 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44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Text Box 63"/>
          <p:cNvSpPr txBox="1">
            <a:spLocks noChangeArrowheads="1"/>
          </p:cNvSpPr>
          <p:nvPr/>
        </p:nvSpPr>
        <p:spPr bwMode="auto">
          <a:xfrm>
            <a:off x="1101846" y="3273425"/>
            <a:ext cx="70800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i="1" dirty="0">
                <a:solidFill>
                  <a:srgbClr val="0000FF"/>
                </a:solidFill>
              </a:rPr>
              <a:t>Profondeur </a:t>
            </a:r>
            <a:r>
              <a:rPr lang="fr-FR" i="1" dirty="0" smtClean="0">
                <a:solidFill>
                  <a:srgbClr val="0000FF"/>
                </a:solidFill>
              </a:rPr>
              <a:t>d</a:t>
            </a:r>
            <a:r>
              <a:rPr lang="fr-FR" i="1" dirty="0" smtClean="0">
                <a:solidFill>
                  <a:srgbClr val="0000FF"/>
                </a:solidFill>
              </a:rPr>
              <a:t>’</a:t>
            </a:r>
            <a:r>
              <a:rPr lang="fr-FR" i="1" dirty="0" smtClean="0">
                <a:solidFill>
                  <a:srgbClr val="0000FF"/>
                </a:solidFill>
              </a:rPr>
              <a:t>excitation </a:t>
            </a:r>
            <a:r>
              <a:rPr lang="fr-FR" i="1" dirty="0">
                <a:solidFill>
                  <a:srgbClr val="0000FF"/>
                </a:solidFill>
              </a:rPr>
              <a:t>du rayonnement </a:t>
            </a:r>
            <a:r>
              <a:rPr lang="fr-FR" b="1" i="1" dirty="0">
                <a:solidFill>
                  <a:srgbClr val="0000FF"/>
                </a:solidFill>
              </a:rPr>
              <a:t>Cu K</a:t>
            </a:r>
            <a:r>
              <a:rPr lang="fr-FR" b="1" i="1" dirty="0">
                <a:solidFill>
                  <a:srgbClr val="0000FF"/>
                </a:solidFill>
                <a:latin typeface="Symbol" charset="0"/>
              </a:rPr>
              <a:t>a</a:t>
            </a:r>
            <a:r>
              <a:rPr lang="fr-FR" i="1" dirty="0">
                <a:solidFill>
                  <a:srgbClr val="0000FF"/>
                </a:solidFill>
              </a:rPr>
              <a:t> (Ex=8.98 </a:t>
            </a:r>
            <a:r>
              <a:rPr lang="fr-FR" i="1" dirty="0" err="1">
                <a:solidFill>
                  <a:srgbClr val="0000FF"/>
                </a:solidFill>
              </a:rPr>
              <a:t>keV</a:t>
            </a:r>
            <a:r>
              <a:rPr lang="fr-FR" i="1" dirty="0">
                <a:solidFill>
                  <a:srgbClr val="0000FF"/>
                </a:solidFill>
              </a:rPr>
              <a:t>) </a:t>
            </a:r>
          </a:p>
          <a:p>
            <a:pPr algn="ctr"/>
            <a:r>
              <a:rPr lang="fr-FR" i="1" dirty="0">
                <a:solidFill>
                  <a:srgbClr val="0000FF"/>
                </a:solidFill>
              </a:rPr>
              <a:t>dans différentes cibles pour diverses </a:t>
            </a:r>
            <a:r>
              <a:rPr lang="fr-FR" b="1" i="1" dirty="0">
                <a:solidFill>
                  <a:srgbClr val="0000FF"/>
                </a:solidFill>
              </a:rPr>
              <a:t>tensions conventionnelles (&gt;10 </a:t>
            </a:r>
            <a:r>
              <a:rPr lang="fr-FR" b="1" i="1" dirty="0" err="1">
                <a:solidFill>
                  <a:srgbClr val="0000FF"/>
                </a:solidFill>
              </a:rPr>
              <a:t>keV</a:t>
            </a:r>
            <a:r>
              <a:rPr lang="fr-FR" b="1" i="1" dirty="0">
                <a:solidFill>
                  <a:srgbClr val="0000FF"/>
                </a:solidFill>
              </a:rPr>
              <a:t>)</a:t>
            </a:r>
          </a:p>
        </p:txBody>
      </p:sp>
      <p:graphicFrame>
        <p:nvGraphicFramePr>
          <p:cNvPr id="9" name="Group 103"/>
          <p:cNvGraphicFramePr>
            <a:graphicFrameLocks noGrp="1"/>
          </p:cNvGraphicFramePr>
          <p:nvPr/>
        </p:nvGraphicFramePr>
        <p:xfrm>
          <a:off x="2819400" y="3987800"/>
          <a:ext cx="3657600" cy="1879602"/>
        </p:xfrm>
        <a:graphic>
          <a:graphicData uri="http://schemas.openxmlformats.org/drawingml/2006/table">
            <a:tbl>
              <a:tblPr/>
              <a:tblGrid>
                <a:gridCol w="1219200"/>
                <a:gridCol w="1219200"/>
                <a:gridCol w="1219200"/>
              </a:tblGrid>
              <a:tr h="376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Matrice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5 keV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2.5 keV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490 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130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440 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120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50 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40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Au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80 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600" b="0" i="0" u="none" strike="noStrike" cap="none" normalizeH="0" baseline="0">
                          <a:ln>
                            <a:noFill/>
                          </a:ln>
                          <a:solidFill>
                            <a:schemeClr val="tx1"/>
                          </a:solidFill>
                          <a:effectLst/>
                          <a:latin typeface="Calibri" charset="0"/>
                          <a:ea typeface="ＭＳ Ｐゴシック" charset="0"/>
                        </a:rPr>
                        <a:t>21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Text Box 102"/>
          <p:cNvSpPr txBox="1">
            <a:spLocks noChangeArrowheads="1"/>
          </p:cNvSpPr>
          <p:nvPr/>
        </p:nvSpPr>
        <p:spPr bwMode="auto">
          <a:xfrm>
            <a:off x="1540166" y="5832475"/>
            <a:ext cx="60779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i="1" dirty="0">
                <a:solidFill>
                  <a:srgbClr val="0000FF"/>
                </a:solidFill>
              </a:rPr>
              <a:t>Profondeur </a:t>
            </a:r>
            <a:r>
              <a:rPr lang="fr-FR" i="1" dirty="0" smtClean="0">
                <a:solidFill>
                  <a:srgbClr val="0000FF"/>
                </a:solidFill>
              </a:rPr>
              <a:t>d</a:t>
            </a:r>
            <a:r>
              <a:rPr lang="fr-FR" i="1" dirty="0" smtClean="0">
                <a:solidFill>
                  <a:srgbClr val="0000FF"/>
                </a:solidFill>
              </a:rPr>
              <a:t>’</a:t>
            </a:r>
            <a:r>
              <a:rPr lang="fr-FR" i="1" dirty="0" smtClean="0">
                <a:solidFill>
                  <a:srgbClr val="0000FF"/>
                </a:solidFill>
              </a:rPr>
              <a:t>excitation </a:t>
            </a:r>
            <a:r>
              <a:rPr lang="fr-FR" i="1" dirty="0">
                <a:solidFill>
                  <a:srgbClr val="0000FF"/>
                </a:solidFill>
              </a:rPr>
              <a:t>du rayonnement </a:t>
            </a:r>
            <a:r>
              <a:rPr lang="fr-FR" b="1" i="1" dirty="0">
                <a:solidFill>
                  <a:srgbClr val="0000FF"/>
                </a:solidFill>
              </a:rPr>
              <a:t>Cu L</a:t>
            </a:r>
            <a:r>
              <a:rPr lang="fr-FR" b="1" i="1" dirty="0">
                <a:solidFill>
                  <a:srgbClr val="0000FF"/>
                </a:solidFill>
                <a:latin typeface="Symbol" charset="0"/>
              </a:rPr>
              <a:t>a</a:t>
            </a:r>
            <a:r>
              <a:rPr lang="fr-FR" i="1" dirty="0">
                <a:solidFill>
                  <a:srgbClr val="0000FF"/>
                </a:solidFill>
              </a:rPr>
              <a:t> (Ex=0.933 </a:t>
            </a:r>
            <a:r>
              <a:rPr lang="fr-FR" i="1" dirty="0" err="1">
                <a:solidFill>
                  <a:srgbClr val="0000FF"/>
                </a:solidFill>
              </a:rPr>
              <a:t>keV</a:t>
            </a:r>
            <a:r>
              <a:rPr lang="fr-FR" i="1" dirty="0">
                <a:solidFill>
                  <a:srgbClr val="0000FF"/>
                </a:solidFill>
              </a:rPr>
              <a:t>)</a:t>
            </a:r>
          </a:p>
          <a:p>
            <a:pPr algn="ctr"/>
            <a:r>
              <a:rPr lang="fr-FR" i="1" dirty="0">
                <a:solidFill>
                  <a:srgbClr val="0000FF"/>
                </a:solidFill>
              </a:rPr>
              <a:t>dans différentes cibles pour diverses </a:t>
            </a:r>
            <a:r>
              <a:rPr lang="fr-FR" b="1" i="1" dirty="0">
                <a:solidFill>
                  <a:srgbClr val="0000FF"/>
                </a:solidFill>
              </a:rPr>
              <a:t>basses tensions (</a:t>
            </a:r>
            <a:r>
              <a:rPr lang="fr-FR" b="1" i="1" dirty="0">
                <a:solidFill>
                  <a:srgbClr val="0000FF"/>
                </a:solidFill>
                <a:sym typeface="Symbol" charset="0"/>
              </a:rPr>
              <a:t></a:t>
            </a:r>
            <a:r>
              <a:rPr lang="fr-FR" b="1" i="1" dirty="0">
                <a:solidFill>
                  <a:srgbClr val="0000FF"/>
                </a:solidFill>
              </a:rPr>
              <a:t>5 </a:t>
            </a:r>
            <a:r>
              <a:rPr lang="fr-FR" b="1" i="1" dirty="0" err="1">
                <a:solidFill>
                  <a:srgbClr val="0000FF"/>
                </a:solidFill>
              </a:rPr>
              <a:t>keV</a:t>
            </a:r>
            <a:r>
              <a:rPr lang="fr-FR" b="1" i="1" dirty="0">
                <a:solidFill>
                  <a:srgbClr val="0000FF"/>
                </a:solidFill>
              </a:rPr>
              <a:t>)</a:t>
            </a:r>
          </a:p>
        </p:txBody>
      </p:sp>
      <p:sp>
        <p:nvSpPr>
          <p:cNvPr id="11" name="Text Box 104"/>
          <p:cNvSpPr txBox="1">
            <a:spLocks noChangeArrowheads="1"/>
          </p:cNvSpPr>
          <p:nvPr/>
        </p:nvSpPr>
        <p:spPr bwMode="auto">
          <a:xfrm>
            <a:off x="2774950" y="1004888"/>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t>Quelques ordres de grandeur</a:t>
            </a:r>
          </a:p>
        </p:txBody>
      </p:sp>
    </p:spTree>
    <p:extLst>
      <p:ext uri="{BB962C8B-B14F-4D97-AF65-F5344CB8AC3E}">
        <p14:creationId xmlns:p14="http://schemas.microsoft.com/office/powerpoint/2010/main" val="40144636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275" y="4240213"/>
            <a:ext cx="2879725" cy="21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713" y="1628205"/>
            <a:ext cx="2879725" cy="21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988" y="1628205"/>
            <a:ext cx="2879725" cy="21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1825" y="4241800"/>
            <a:ext cx="2879725" cy="21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 name="Text Box 3"/>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8" name="Text Box 5"/>
          <p:cNvSpPr txBox="1">
            <a:spLocks noChangeArrowheads="1"/>
          </p:cNvSpPr>
          <p:nvPr/>
        </p:nvSpPr>
        <p:spPr bwMode="auto">
          <a:xfrm>
            <a:off x="1981200" y="609600"/>
            <a:ext cx="51974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t>Amélioration de la résolution spatiale de l</a:t>
            </a:r>
            <a:r>
              <a:rPr lang="ja-JP" altLang="fr-FR"/>
              <a:t>’</a:t>
            </a:r>
            <a:r>
              <a:rPr lang="fr-FR"/>
              <a:t>analyse</a:t>
            </a:r>
          </a:p>
        </p:txBody>
      </p:sp>
      <p:sp>
        <p:nvSpPr>
          <p:cNvPr id="9" name="Text Box 75"/>
          <p:cNvSpPr txBox="1">
            <a:spLocks noChangeArrowheads="1"/>
          </p:cNvSpPr>
          <p:nvPr/>
        </p:nvSpPr>
        <p:spPr bwMode="auto">
          <a:xfrm>
            <a:off x="179388" y="3806255"/>
            <a:ext cx="108585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7308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sz="2000" b="1">
                <a:solidFill>
                  <a:srgbClr val="0000FF"/>
                </a:solidFill>
              </a:rPr>
              <a:t>5 KV</a:t>
            </a:r>
          </a:p>
        </p:txBody>
      </p:sp>
      <p:sp>
        <p:nvSpPr>
          <p:cNvPr id="10" name="Text Box 76"/>
          <p:cNvSpPr txBox="1">
            <a:spLocks noChangeArrowheads="1"/>
          </p:cNvSpPr>
          <p:nvPr/>
        </p:nvSpPr>
        <p:spPr bwMode="auto">
          <a:xfrm>
            <a:off x="5138738" y="1671067"/>
            <a:ext cx="801687"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b="1">
                <a:solidFill>
                  <a:schemeClr val="bg1"/>
                </a:solidFill>
              </a:rPr>
              <a:t>Al K</a:t>
            </a:r>
            <a:r>
              <a:rPr lang="fr-FR" b="1">
                <a:solidFill>
                  <a:schemeClr val="bg1"/>
                </a:solidFill>
                <a:latin typeface="Symbol" charset="0"/>
              </a:rPr>
              <a:t></a:t>
            </a:r>
          </a:p>
        </p:txBody>
      </p:sp>
      <p:sp>
        <p:nvSpPr>
          <p:cNvPr id="11" name="Text Box 77"/>
          <p:cNvSpPr txBox="1">
            <a:spLocks noChangeArrowheads="1"/>
          </p:cNvSpPr>
          <p:nvPr/>
        </p:nvSpPr>
        <p:spPr bwMode="auto">
          <a:xfrm>
            <a:off x="5110163" y="4437063"/>
            <a:ext cx="801687"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b="1">
                <a:solidFill>
                  <a:schemeClr val="bg1"/>
                </a:solidFill>
              </a:rPr>
              <a:t>Al K</a:t>
            </a:r>
            <a:r>
              <a:rPr lang="fr-FR" b="1">
                <a:solidFill>
                  <a:schemeClr val="bg1"/>
                </a:solidFill>
                <a:latin typeface="Symbol" charset="0"/>
              </a:rPr>
              <a:t></a:t>
            </a:r>
          </a:p>
        </p:txBody>
      </p:sp>
      <p:sp>
        <p:nvSpPr>
          <p:cNvPr id="12" name="Text Box 78"/>
          <p:cNvSpPr txBox="1">
            <a:spLocks noChangeArrowheads="1"/>
          </p:cNvSpPr>
          <p:nvPr/>
        </p:nvSpPr>
        <p:spPr bwMode="auto">
          <a:xfrm>
            <a:off x="8085138" y="1671067"/>
            <a:ext cx="879475"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b="1">
                <a:solidFill>
                  <a:schemeClr val="bg1"/>
                </a:solidFill>
              </a:rPr>
              <a:t>Cu K</a:t>
            </a:r>
            <a:r>
              <a:rPr lang="fr-FR" b="1">
                <a:solidFill>
                  <a:schemeClr val="bg1"/>
                </a:solidFill>
                <a:latin typeface="Symbol" charset="0"/>
              </a:rPr>
              <a:t></a:t>
            </a:r>
          </a:p>
        </p:txBody>
      </p:sp>
      <p:sp>
        <p:nvSpPr>
          <p:cNvPr id="13" name="Text Box 79"/>
          <p:cNvSpPr txBox="1">
            <a:spLocks noChangeArrowheads="1"/>
          </p:cNvSpPr>
          <p:nvPr/>
        </p:nvSpPr>
        <p:spPr bwMode="auto">
          <a:xfrm>
            <a:off x="7966075" y="4292600"/>
            <a:ext cx="998538"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b="1">
                <a:solidFill>
                  <a:schemeClr val="bg1"/>
                </a:solidFill>
              </a:rPr>
              <a:t>Cu L</a:t>
            </a:r>
            <a:r>
              <a:rPr lang="fr-FR" b="1">
                <a:solidFill>
                  <a:schemeClr val="bg1"/>
                </a:solidFill>
                <a:latin typeface="Symbol" charset="0"/>
              </a:rPr>
              <a:t></a:t>
            </a:r>
          </a:p>
        </p:txBody>
      </p:sp>
      <p:pic>
        <p:nvPicPr>
          <p:cNvPr id="14" name="Picture 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628205"/>
            <a:ext cx="2879725" cy="2160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4240213"/>
            <a:ext cx="2879725" cy="2160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86"/>
          <p:cNvSpPr txBox="1">
            <a:spLocks noChangeArrowheads="1"/>
          </p:cNvSpPr>
          <p:nvPr/>
        </p:nvSpPr>
        <p:spPr bwMode="auto">
          <a:xfrm>
            <a:off x="1371600" y="2491805"/>
            <a:ext cx="360363"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hangingPunct="1">
              <a:buSzPct val="100000"/>
            </a:pPr>
            <a:r>
              <a:rPr lang="fr-FR" sz="1400" b="1">
                <a:solidFill>
                  <a:srgbClr val="FFFFFF"/>
                </a:solidFill>
              </a:rPr>
              <a:t>Al</a:t>
            </a:r>
          </a:p>
        </p:txBody>
      </p:sp>
      <p:sp>
        <p:nvSpPr>
          <p:cNvPr id="17" name="Text Box 87"/>
          <p:cNvSpPr txBox="1">
            <a:spLocks noChangeArrowheads="1"/>
          </p:cNvSpPr>
          <p:nvPr/>
        </p:nvSpPr>
        <p:spPr bwMode="auto">
          <a:xfrm>
            <a:off x="2093913" y="2347342"/>
            <a:ext cx="6588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hangingPunct="1">
              <a:buSzPct val="100000"/>
            </a:pPr>
            <a:r>
              <a:rPr lang="fr-FR" sz="1400" b="1">
                <a:solidFill>
                  <a:srgbClr val="000000"/>
                </a:solidFill>
              </a:rPr>
              <a:t>Al</a:t>
            </a:r>
            <a:r>
              <a:rPr lang="fr-FR" sz="1400" b="1" baseline="-25000">
                <a:solidFill>
                  <a:srgbClr val="000000"/>
                </a:solidFill>
              </a:rPr>
              <a:t>2</a:t>
            </a:r>
            <a:r>
              <a:rPr lang="fr-FR" sz="1400" b="1">
                <a:solidFill>
                  <a:srgbClr val="000000"/>
                </a:solidFill>
              </a:rPr>
              <a:t>Cu</a:t>
            </a:r>
          </a:p>
        </p:txBody>
      </p:sp>
      <p:sp>
        <p:nvSpPr>
          <p:cNvPr id="18" name="Text Box 88"/>
          <p:cNvSpPr txBox="1">
            <a:spLocks noChangeArrowheads="1"/>
          </p:cNvSpPr>
          <p:nvPr/>
        </p:nvSpPr>
        <p:spPr bwMode="auto">
          <a:xfrm>
            <a:off x="1727200" y="974725"/>
            <a:ext cx="579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fr-FR" dirty="0"/>
              <a:t>Cartographies de répartition </a:t>
            </a:r>
            <a:r>
              <a:rPr lang="fr-FR" dirty="0" smtClean="0"/>
              <a:t>chimique </a:t>
            </a:r>
            <a:r>
              <a:rPr lang="fr-FR" dirty="0"/>
              <a:t>haute résolution</a:t>
            </a:r>
          </a:p>
          <a:p>
            <a:pPr algn="ctr"/>
            <a:r>
              <a:rPr lang="fr-FR" dirty="0"/>
              <a:t>d</a:t>
            </a:r>
            <a:r>
              <a:rPr lang="ja-JP" altLang="fr-FR" dirty="0"/>
              <a:t>’</a:t>
            </a:r>
            <a:r>
              <a:rPr lang="fr-FR" dirty="0"/>
              <a:t>une structure eutectique lamellaire Al/Al</a:t>
            </a:r>
            <a:r>
              <a:rPr lang="fr-FR" baseline="-25000" dirty="0"/>
              <a:t>2</a:t>
            </a:r>
            <a:r>
              <a:rPr lang="fr-FR" dirty="0"/>
              <a:t>Cu</a:t>
            </a:r>
          </a:p>
        </p:txBody>
      </p:sp>
      <p:sp>
        <p:nvSpPr>
          <p:cNvPr id="19" name="Rectangle à coins arrondis 18"/>
          <p:cNvSpPr/>
          <p:nvPr/>
        </p:nvSpPr>
        <p:spPr>
          <a:xfrm>
            <a:off x="72008" y="1556792"/>
            <a:ext cx="9036496" cy="2304256"/>
          </a:xfrm>
          <a:prstGeom prst="roundRect">
            <a:avLst>
              <a:gd name="adj" fmla="val 7849"/>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Text Box 74"/>
          <p:cNvSpPr txBox="1">
            <a:spLocks noChangeArrowheads="1"/>
          </p:cNvSpPr>
          <p:nvPr/>
        </p:nvSpPr>
        <p:spPr bwMode="auto">
          <a:xfrm>
            <a:off x="179388" y="1196752"/>
            <a:ext cx="1312862"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7308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sz="2000" b="1" dirty="0">
                <a:solidFill>
                  <a:srgbClr val="0000FF"/>
                </a:solidFill>
              </a:rPr>
              <a:t>20 KV</a:t>
            </a:r>
          </a:p>
        </p:txBody>
      </p:sp>
      <p:sp>
        <p:nvSpPr>
          <p:cNvPr id="21" name="Rectangle à coins arrondis 20"/>
          <p:cNvSpPr/>
          <p:nvPr/>
        </p:nvSpPr>
        <p:spPr>
          <a:xfrm>
            <a:off x="72008" y="4149080"/>
            <a:ext cx="9036496" cy="2304256"/>
          </a:xfrm>
          <a:prstGeom prst="roundRect">
            <a:avLst>
              <a:gd name="adj" fmla="val 7849"/>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59286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3"/>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4" name="Text Box 4"/>
          <p:cNvSpPr txBox="1">
            <a:spLocks noChangeArrowheads="1"/>
          </p:cNvSpPr>
          <p:nvPr/>
        </p:nvSpPr>
        <p:spPr bwMode="auto">
          <a:xfrm>
            <a:off x="1152538" y="609600"/>
            <a:ext cx="6854798" cy="36933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dirty="0"/>
              <a:t>Réduction du facteur global de correction </a:t>
            </a:r>
            <a:r>
              <a:rPr lang="fr-FR" dirty="0" smtClean="0"/>
              <a:t>en </a:t>
            </a:r>
            <a:r>
              <a:rPr lang="fr-FR" dirty="0"/>
              <a:t>microanalyse quantitative</a:t>
            </a:r>
          </a:p>
        </p:txBody>
      </p:sp>
      <p:sp>
        <p:nvSpPr>
          <p:cNvPr id="5" name="Text Box 13"/>
          <p:cNvSpPr txBox="1">
            <a:spLocks noChangeArrowheads="1"/>
          </p:cNvSpPr>
          <p:nvPr/>
        </p:nvSpPr>
        <p:spPr bwMode="auto">
          <a:xfrm>
            <a:off x="3565525" y="99060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t>Rappel</a:t>
            </a:r>
          </a:p>
        </p:txBody>
      </p:sp>
      <p:grpSp>
        <p:nvGrpSpPr>
          <p:cNvPr id="6" name="Group 16"/>
          <p:cNvGrpSpPr>
            <a:grpSpLocks/>
          </p:cNvGrpSpPr>
          <p:nvPr/>
        </p:nvGrpSpPr>
        <p:grpSpPr bwMode="auto">
          <a:xfrm>
            <a:off x="76200" y="1371600"/>
            <a:ext cx="2879725" cy="854075"/>
            <a:chOff x="431" y="2004"/>
            <a:chExt cx="1814" cy="538"/>
          </a:xfrm>
        </p:grpSpPr>
        <p:graphicFrame>
          <p:nvGraphicFramePr>
            <p:cNvPr id="7" name="Object 8"/>
            <p:cNvGraphicFramePr>
              <a:graphicFrameLocks noChangeAspect="1"/>
            </p:cNvGraphicFramePr>
            <p:nvPr/>
          </p:nvGraphicFramePr>
          <p:xfrm>
            <a:off x="431" y="2112"/>
            <a:ext cx="1814" cy="430"/>
          </p:xfrm>
          <a:graphic>
            <a:graphicData uri="http://schemas.openxmlformats.org/presentationml/2006/ole">
              <mc:AlternateContent xmlns:mc="http://schemas.openxmlformats.org/markup-compatibility/2006">
                <mc:Choice xmlns:v="urn:schemas-microsoft-com:vml" Requires="v">
                  <p:oleObj spid="_x0000_s1047" name="Equation" r:id="rId3" imgW="965200" imgH="228600" progId="Equation.DSMT4">
                    <p:embed/>
                  </p:oleObj>
                </mc:Choice>
                <mc:Fallback>
                  <p:oleObj name="Equation" r:id="rId3" imgW="9652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 y="2112"/>
                          <a:ext cx="1814"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Text Box 15"/>
            <p:cNvSpPr txBox="1">
              <a:spLocks noChangeArrowheads="1"/>
            </p:cNvSpPr>
            <p:nvPr/>
          </p:nvSpPr>
          <p:spPr bwMode="auto">
            <a:xfrm>
              <a:off x="431" y="2004"/>
              <a:ext cx="1086" cy="519"/>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fr-FR" sz="2800" b="1">
                  <a:solidFill>
                    <a:srgbClr val="000000"/>
                  </a:solidFill>
                </a:rPr>
                <a:t>K</a:t>
              </a:r>
              <a:r>
                <a:rPr lang="fr-FR" sz="2800" b="1" baseline="-25000">
                  <a:solidFill>
                    <a:srgbClr val="000000"/>
                  </a:solidFill>
                </a:rPr>
                <a:t>A</a:t>
              </a:r>
              <a:r>
                <a:rPr lang="fr-FR" sz="2800" b="1">
                  <a:solidFill>
                    <a:srgbClr val="000000"/>
                  </a:solidFill>
                </a:rPr>
                <a:t> = C</a:t>
              </a:r>
              <a:r>
                <a:rPr lang="fr-FR" sz="2800" b="1" baseline="-25000">
                  <a:solidFill>
                    <a:srgbClr val="000000"/>
                  </a:solidFill>
                </a:rPr>
                <a:t>A</a:t>
              </a:r>
              <a:r>
                <a:rPr lang="fr-FR" sz="2600" b="1">
                  <a:solidFill>
                    <a:srgbClr val="000000"/>
                  </a:solidFill>
                </a:rPr>
                <a:t> </a:t>
              </a:r>
              <a:r>
                <a:rPr lang="fr-FR" sz="4800" b="1">
                  <a:solidFill>
                    <a:srgbClr val="000000"/>
                  </a:solidFill>
                </a:rPr>
                <a:t>.</a:t>
              </a:r>
            </a:p>
          </p:txBody>
        </p:sp>
      </p:grpSp>
      <p:sp>
        <p:nvSpPr>
          <p:cNvPr id="9" name="Text Box 17"/>
          <p:cNvSpPr txBox="1">
            <a:spLocks noChangeArrowheads="1"/>
          </p:cNvSpPr>
          <p:nvPr/>
        </p:nvSpPr>
        <p:spPr bwMode="auto">
          <a:xfrm>
            <a:off x="3048000" y="1447800"/>
            <a:ext cx="5943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dirty="0">
                <a:solidFill>
                  <a:srgbClr val="0000FF"/>
                </a:solidFill>
              </a:rPr>
              <a:t>Relation qui relie la concentration apparente K</a:t>
            </a:r>
            <a:r>
              <a:rPr lang="fr-FR" baseline="-25000" dirty="0">
                <a:solidFill>
                  <a:srgbClr val="0000FF"/>
                </a:solidFill>
              </a:rPr>
              <a:t>A</a:t>
            </a:r>
            <a:r>
              <a:rPr lang="fr-FR" dirty="0">
                <a:solidFill>
                  <a:srgbClr val="0000FF"/>
                </a:solidFill>
              </a:rPr>
              <a:t> ou </a:t>
            </a:r>
            <a:r>
              <a:rPr lang="fr-FR" dirty="0" err="1">
                <a:solidFill>
                  <a:srgbClr val="0000FF"/>
                </a:solidFill>
              </a:rPr>
              <a:t>K</a:t>
            </a:r>
            <a:r>
              <a:rPr lang="fr-FR" baseline="-25000" dirty="0" err="1">
                <a:solidFill>
                  <a:srgbClr val="0000FF"/>
                </a:solidFill>
              </a:rPr>
              <a:t>ratio</a:t>
            </a:r>
            <a:r>
              <a:rPr lang="fr-FR" dirty="0">
                <a:solidFill>
                  <a:srgbClr val="0000FF"/>
                </a:solidFill>
              </a:rPr>
              <a:t> (rapport des intensités </a:t>
            </a:r>
            <a:r>
              <a:rPr lang="fr-FR" dirty="0" smtClean="0">
                <a:solidFill>
                  <a:srgbClr val="0000FF"/>
                </a:solidFill>
              </a:rPr>
              <a:t>échantillon </a:t>
            </a:r>
            <a:r>
              <a:rPr lang="fr-FR" dirty="0">
                <a:solidFill>
                  <a:srgbClr val="0000FF"/>
                </a:solidFill>
              </a:rPr>
              <a:t>et témoin) d</a:t>
            </a:r>
            <a:r>
              <a:rPr lang="ja-JP" altLang="fr-FR" dirty="0">
                <a:solidFill>
                  <a:srgbClr val="0000FF"/>
                </a:solidFill>
              </a:rPr>
              <a:t>’</a:t>
            </a:r>
            <a:r>
              <a:rPr lang="fr-FR" dirty="0">
                <a:solidFill>
                  <a:srgbClr val="0000FF"/>
                </a:solidFill>
              </a:rPr>
              <a:t>une raie analytique de l</a:t>
            </a:r>
            <a:r>
              <a:rPr lang="ja-JP" altLang="fr-FR" dirty="0">
                <a:solidFill>
                  <a:srgbClr val="0000FF"/>
                </a:solidFill>
              </a:rPr>
              <a:t>’</a:t>
            </a:r>
            <a:r>
              <a:rPr lang="fr-FR" dirty="0">
                <a:solidFill>
                  <a:srgbClr val="0000FF"/>
                </a:solidFill>
              </a:rPr>
              <a:t>élément </a:t>
            </a:r>
            <a:r>
              <a:rPr lang="fr-FR" dirty="0" smtClean="0">
                <a:solidFill>
                  <a:srgbClr val="0000FF"/>
                </a:solidFill>
              </a:rPr>
              <a:t>A, avec son titre massique C</a:t>
            </a:r>
            <a:r>
              <a:rPr lang="fr-FR" baseline="-25000" dirty="0" smtClean="0">
                <a:solidFill>
                  <a:srgbClr val="0000FF"/>
                </a:solidFill>
              </a:rPr>
              <a:t>A</a:t>
            </a:r>
            <a:endParaRPr lang="fr-FR" baseline="-25000" dirty="0">
              <a:solidFill>
                <a:srgbClr val="0000FF"/>
              </a:solidFill>
            </a:endParaRPr>
          </a:p>
        </p:txBody>
      </p:sp>
      <p:sp>
        <p:nvSpPr>
          <p:cNvPr id="10" name="Text Box 18"/>
          <p:cNvSpPr txBox="1">
            <a:spLocks noChangeArrowheads="1"/>
          </p:cNvSpPr>
          <p:nvPr/>
        </p:nvSpPr>
        <p:spPr bwMode="auto">
          <a:xfrm>
            <a:off x="552450" y="2286000"/>
            <a:ext cx="409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3200" i="1">
                <a:solidFill>
                  <a:srgbClr val="FF0000"/>
                </a:solidFill>
                <a:latin typeface="Times New Roman" charset="0"/>
              </a:rPr>
              <a:t>Z</a:t>
            </a:r>
          </a:p>
        </p:txBody>
      </p:sp>
      <p:sp>
        <p:nvSpPr>
          <p:cNvPr id="11" name="Text Box 19"/>
          <p:cNvSpPr txBox="1">
            <a:spLocks noChangeArrowheads="1"/>
          </p:cNvSpPr>
          <p:nvPr/>
        </p:nvSpPr>
        <p:spPr bwMode="auto">
          <a:xfrm>
            <a:off x="541338" y="2724150"/>
            <a:ext cx="43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3200" i="1">
                <a:solidFill>
                  <a:srgbClr val="00CC00"/>
                </a:solidFill>
                <a:latin typeface="Times New Roman" charset="0"/>
              </a:rPr>
              <a:t>A</a:t>
            </a:r>
          </a:p>
        </p:txBody>
      </p:sp>
      <p:sp>
        <p:nvSpPr>
          <p:cNvPr id="12" name="Text Box 20"/>
          <p:cNvSpPr txBox="1">
            <a:spLocks noChangeArrowheads="1"/>
          </p:cNvSpPr>
          <p:nvPr/>
        </p:nvSpPr>
        <p:spPr bwMode="auto">
          <a:xfrm>
            <a:off x="541338" y="3200400"/>
            <a:ext cx="57372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3200" i="1" dirty="0">
                <a:solidFill>
                  <a:srgbClr val="0000FF"/>
                </a:solidFill>
                <a:latin typeface="Times New Roman" charset="0"/>
              </a:rPr>
              <a:t>F</a:t>
            </a:r>
          </a:p>
        </p:txBody>
      </p:sp>
      <p:sp>
        <p:nvSpPr>
          <p:cNvPr id="13" name="Text Box 21"/>
          <p:cNvSpPr txBox="1">
            <a:spLocks noChangeArrowheads="1"/>
          </p:cNvSpPr>
          <p:nvPr/>
        </p:nvSpPr>
        <p:spPr bwMode="auto">
          <a:xfrm>
            <a:off x="990600" y="3367088"/>
            <a:ext cx="363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 Facteur correctif de fluorescence</a:t>
            </a:r>
          </a:p>
        </p:txBody>
      </p:sp>
      <p:sp>
        <p:nvSpPr>
          <p:cNvPr id="14" name="Text Box 22"/>
          <p:cNvSpPr txBox="1">
            <a:spLocks noChangeArrowheads="1"/>
          </p:cNvSpPr>
          <p:nvPr/>
        </p:nvSpPr>
        <p:spPr bwMode="auto">
          <a:xfrm>
            <a:off x="990600" y="2876550"/>
            <a:ext cx="327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 Facteur correctif d</a:t>
            </a:r>
            <a:r>
              <a:rPr lang="ja-JP" altLang="fr-FR"/>
              <a:t>’</a:t>
            </a:r>
            <a:r>
              <a:rPr lang="fr-FR"/>
              <a:t>absorption</a:t>
            </a:r>
          </a:p>
        </p:txBody>
      </p:sp>
      <p:sp>
        <p:nvSpPr>
          <p:cNvPr id="15" name="Text Box 23"/>
          <p:cNvSpPr txBox="1">
            <a:spLocks noChangeArrowheads="1"/>
          </p:cNvSpPr>
          <p:nvPr/>
        </p:nvSpPr>
        <p:spPr bwMode="auto">
          <a:xfrm>
            <a:off x="990600" y="2438400"/>
            <a:ext cx="742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a:t>: Facteur correctif de numéro atomique (perte d</a:t>
            </a:r>
            <a:r>
              <a:rPr lang="ja-JP" altLang="fr-FR" dirty="0"/>
              <a:t>’</a:t>
            </a:r>
            <a:r>
              <a:rPr lang="fr-FR"/>
              <a:t>énergie et </a:t>
            </a:r>
            <a:r>
              <a:rPr lang="fr-FR" smtClean="0"/>
              <a:t>rétrodiffusion)</a:t>
            </a:r>
            <a:endParaRPr lang="fr-FR"/>
          </a:p>
        </p:txBody>
      </p:sp>
      <p:sp>
        <p:nvSpPr>
          <p:cNvPr id="16" name="Text Box 24"/>
          <p:cNvSpPr txBox="1">
            <a:spLocks noChangeArrowheads="1"/>
          </p:cNvSpPr>
          <p:nvPr/>
        </p:nvSpPr>
        <p:spPr bwMode="auto">
          <a:xfrm>
            <a:off x="304800" y="4075113"/>
            <a:ext cx="85344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a:solidFill>
                  <a:srgbClr val="0000FF"/>
                </a:solidFill>
              </a:rPr>
              <a:t>A basse tension, ces facteurs correctifs sont minimisés et se rapprochent de 1.</a:t>
            </a:r>
          </a:p>
          <a:p>
            <a:r>
              <a:rPr lang="fr-FR">
                <a:solidFill>
                  <a:srgbClr val="0000FF"/>
                </a:solidFill>
              </a:rPr>
              <a:t>En particulier le facteur A, qui est réduit du fait de la moindre absorption des photons X dans l</a:t>
            </a:r>
            <a:r>
              <a:rPr lang="ja-JP" altLang="fr-FR">
                <a:solidFill>
                  <a:srgbClr val="0000FF"/>
                </a:solidFill>
              </a:rPr>
              <a:t>’</a:t>
            </a:r>
            <a:r>
              <a:rPr lang="fr-FR">
                <a:solidFill>
                  <a:srgbClr val="0000FF"/>
                </a:solidFill>
              </a:rPr>
              <a:t>échantillon qui sont engendrés plus prés de la surface.</a:t>
            </a:r>
          </a:p>
          <a:p>
            <a:r>
              <a:rPr lang="fr-FR">
                <a:solidFill>
                  <a:srgbClr val="0000FF"/>
                </a:solidFill>
              </a:rPr>
              <a:t>Il n</a:t>
            </a:r>
            <a:r>
              <a:rPr lang="ja-JP" altLang="fr-FR">
                <a:solidFill>
                  <a:srgbClr val="0000FF"/>
                </a:solidFill>
              </a:rPr>
              <a:t>’</a:t>
            </a:r>
            <a:r>
              <a:rPr lang="fr-FR">
                <a:solidFill>
                  <a:srgbClr val="0000FF"/>
                </a:solidFill>
              </a:rPr>
              <a:t>en est pas moins nécessaire de toujours effectuer un calcul correction, même à basse énergie, à cause de l</a:t>
            </a:r>
            <a:r>
              <a:rPr lang="ja-JP" altLang="fr-FR">
                <a:solidFill>
                  <a:srgbClr val="0000FF"/>
                </a:solidFill>
              </a:rPr>
              <a:t>’</a:t>
            </a:r>
            <a:r>
              <a:rPr lang="fr-FR">
                <a:solidFill>
                  <a:srgbClr val="0000FF"/>
                </a:solidFill>
              </a:rPr>
              <a:t>effet de numéro atomique en particulier.</a:t>
            </a:r>
          </a:p>
        </p:txBody>
      </p:sp>
      <p:sp>
        <p:nvSpPr>
          <p:cNvPr id="17" name="Text Box 25"/>
          <p:cNvSpPr txBox="1">
            <a:spLocks noChangeArrowheads="1"/>
          </p:cNvSpPr>
          <p:nvPr/>
        </p:nvSpPr>
        <p:spPr bwMode="auto">
          <a:xfrm>
            <a:off x="1752600" y="5729288"/>
            <a:ext cx="59452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000" b="1" dirty="0">
                <a:solidFill>
                  <a:srgbClr val="FF0000"/>
                </a:solidFill>
              </a:rPr>
              <a:t>Mais </a:t>
            </a:r>
            <a:r>
              <a:rPr lang="fr-FR" sz="2000" b="1" dirty="0" smtClean="0">
                <a:solidFill>
                  <a:srgbClr val="FF0000"/>
                </a:solidFill>
              </a:rPr>
              <a:t>… Baisser </a:t>
            </a:r>
            <a:r>
              <a:rPr lang="fr-FR" sz="2000" b="1" dirty="0">
                <a:solidFill>
                  <a:srgbClr val="FF0000"/>
                </a:solidFill>
              </a:rPr>
              <a:t>la tension n</a:t>
            </a:r>
            <a:r>
              <a:rPr lang="ja-JP" altLang="fr-FR" sz="2000" b="1" dirty="0">
                <a:solidFill>
                  <a:srgbClr val="FF0000"/>
                </a:solidFill>
              </a:rPr>
              <a:t>’</a:t>
            </a:r>
            <a:r>
              <a:rPr lang="fr-FR" sz="2000" b="1" dirty="0">
                <a:solidFill>
                  <a:srgbClr val="FF0000"/>
                </a:solidFill>
              </a:rPr>
              <a:t>a pas que des </a:t>
            </a:r>
            <a:r>
              <a:rPr lang="fr-FR" sz="2000" b="1" dirty="0" smtClean="0">
                <a:solidFill>
                  <a:srgbClr val="FF0000"/>
                </a:solidFill>
              </a:rPr>
              <a:t>avantages …</a:t>
            </a:r>
            <a:endParaRPr lang="fr-FR" sz="2000" b="1" dirty="0">
              <a:solidFill>
                <a:srgbClr val="FF0000"/>
              </a:solidFill>
            </a:endParaRPr>
          </a:p>
        </p:txBody>
      </p:sp>
    </p:spTree>
    <p:extLst>
      <p:ext uri="{BB962C8B-B14F-4D97-AF65-F5344CB8AC3E}">
        <p14:creationId xmlns:p14="http://schemas.microsoft.com/office/powerpoint/2010/main" val="3450704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0779" y="1700808"/>
            <a:ext cx="3069093" cy="2664296"/>
          </a:xfrm>
          <a:prstGeom prst="rect">
            <a:avLst/>
          </a:prstGeom>
        </p:spPr>
      </p:pic>
      <p:sp>
        <p:nvSpPr>
          <p:cNvPr id="3"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 name="Text Box 3"/>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5" name="ZoneTexte 4"/>
          <p:cNvSpPr txBox="1"/>
          <p:nvPr/>
        </p:nvSpPr>
        <p:spPr>
          <a:xfrm>
            <a:off x="2411760" y="764704"/>
            <a:ext cx="4538698" cy="369332"/>
          </a:xfrm>
          <a:prstGeom prst="rect">
            <a:avLst/>
          </a:prstGeom>
          <a:solidFill>
            <a:srgbClr val="00FFFF"/>
          </a:solidFill>
        </p:spPr>
        <p:txBody>
          <a:bodyPr wrap="none" rtlCol="0">
            <a:spAutoFit/>
          </a:bodyPr>
          <a:lstStyle/>
          <a:p>
            <a:r>
              <a:rPr lang="fr-FR" dirty="0" smtClean="0">
                <a:solidFill>
                  <a:srgbClr val="FF0000"/>
                </a:solidFill>
              </a:rPr>
              <a:t>Limitation du nombre d’éléments détectables</a:t>
            </a:r>
            <a:endParaRPr lang="fr-FR" dirty="0">
              <a:solidFill>
                <a:srgbClr val="FF0000"/>
              </a:solidFill>
            </a:endParaRPr>
          </a:p>
        </p:txBody>
      </p:sp>
      <p:sp>
        <p:nvSpPr>
          <p:cNvPr id="6" name="ZoneTexte 5"/>
          <p:cNvSpPr txBox="1"/>
          <p:nvPr/>
        </p:nvSpPr>
        <p:spPr>
          <a:xfrm>
            <a:off x="3957221" y="1196752"/>
            <a:ext cx="902811" cy="369332"/>
          </a:xfrm>
          <a:prstGeom prst="rect">
            <a:avLst/>
          </a:prstGeom>
          <a:noFill/>
        </p:spPr>
        <p:txBody>
          <a:bodyPr wrap="none" rtlCol="0">
            <a:spAutoFit/>
          </a:bodyPr>
          <a:lstStyle/>
          <a:p>
            <a:r>
              <a:rPr lang="fr-FR" u="sng" dirty="0" smtClean="0"/>
              <a:t>RAPPEL</a:t>
            </a:r>
            <a:endParaRPr lang="fr-FR" u="sng" dirty="0"/>
          </a:p>
        </p:txBody>
      </p:sp>
      <p:sp>
        <p:nvSpPr>
          <p:cNvPr id="7" name="Rectangle 6"/>
          <p:cNvSpPr/>
          <p:nvPr/>
        </p:nvSpPr>
        <p:spPr>
          <a:xfrm>
            <a:off x="3707904" y="1700808"/>
            <a:ext cx="5328592" cy="2308324"/>
          </a:xfrm>
          <a:prstGeom prst="rect">
            <a:avLst/>
          </a:prstGeom>
        </p:spPr>
        <p:txBody>
          <a:bodyPr wrap="square">
            <a:spAutoFit/>
          </a:bodyPr>
          <a:lstStyle/>
          <a:p>
            <a:pPr marL="285750" indent="-285750">
              <a:buFont typeface="Wingdings" charset="2"/>
              <a:buChar char="q"/>
            </a:pPr>
            <a:r>
              <a:rPr lang="fr-FR" dirty="0" smtClean="0"/>
              <a:t>Pour </a:t>
            </a:r>
            <a:r>
              <a:rPr lang="fr-FR" dirty="0"/>
              <a:t>qu’il y ait émission d’une raie analytique, le</a:t>
            </a:r>
          </a:p>
          <a:p>
            <a:r>
              <a:rPr lang="fr-FR" dirty="0"/>
              <a:t>taux d’excitation U=E0/Ex doit être supérieur à 1</a:t>
            </a:r>
          </a:p>
          <a:p>
            <a:pPr marL="285750" indent="-285750">
              <a:buFont typeface="Wingdings" charset="2"/>
              <a:buChar char="q"/>
            </a:pPr>
            <a:r>
              <a:rPr lang="fr-FR" dirty="0"/>
              <a:t> La section efficace d’ionisation d’un niveau donné</a:t>
            </a:r>
          </a:p>
          <a:p>
            <a:r>
              <a:rPr lang="fr-FR" dirty="0"/>
              <a:t>(relatif à une raie donnée) passe par un maximum du</a:t>
            </a:r>
          </a:p>
          <a:p>
            <a:r>
              <a:rPr lang="fr-FR" dirty="0"/>
              <a:t>taux U compris entre 2 et </a:t>
            </a:r>
            <a:r>
              <a:rPr lang="fr-FR" dirty="0" smtClean="0"/>
              <a:t>4 </a:t>
            </a:r>
            <a:r>
              <a:rPr lang="fr-FR" dirty="0"/>
              <a:t>: 2 &lt; </a:t>
            </a:r>
            <a:r>
              <a:rPr lang="fr-FR" dirty="0" err="1"/>
              <a:t>Umax</a:t>
            </a:r>
            <a:r>
              <a:rPr lang="fr-FR" dirty="0"/>
              <a:t> &lt; </a:t>
            </a:r>
            <a:r>
              <a:rPr lang="fr-FR" dirty="0" smtClean="0"/>
              <a:t>4</a:t>
            </a:r>
            <a:endParaRPr lang="fr-FR" dirty="0"/>
          </a:p>
          <a:p>
            <a:pPr marL="285750" indent="-285750">
              <a:buFont typeface="Wingdings" charset="2"/>
              <a:buChar char="q"/>
            </a:pPr>
            <a:r>
              <a:rPr lang="fr-FR" dirty="0"/>
              <a:t>On prend généralement comme critère d’analyse</a:t>
            </a:r>
          </a:p>
          <a:p>
            <a:r>
              <a:rPr lang="fr-FR" dirty="0"/>
              <a:t>un taux d’excitation U&gt;2.</a:t>
            </a:r>
          </a:p>
          <a:p>
            <a:pPr marL="285750" indent="-285750">
              <a:buFont typeface="Wingdings" charset="2"/>
              <a:buChar char="q"/>
            </a:pPr>
            <a:r>
              <a:rPr lang="fr-FR" dirty="0"/>
              <a:t>A faible U, </a:t>
            </a:r>
            <a:r>
              <a:rPr lang="fr-FR" dirty="0" smtClean="0"/>
              <a:t>cette section efficace décroît </a:t>
            </a:r>
            <a:r>
              <a:rPr lang="fr-FR" dirty="0"/>
              <a:t>rapidement</a:t>
            </a:r>
            <a:endParaRPr lang="fr-FR" dirty="0"/>
          </a:p>
        </p:txBody>
      </p:sp>
      <p:sp>
        <p:nvSpPr>
          <p:cNvPr id="8" name="ZoneTexte 7"/>
          <p:cNvSpPr txBox="1"/>
          <p:nvPr/>
        </p:nvSpPr>
        <p:spPr>
          <a:xfrm>
            <a:off x="3923928" y="4005064"/>
            <a:ext cx="1646304" cy="369332"/>
          </a:xfrm>
          <a:prstGeom prst="rect">
            <a:avLst/>
          </a:prstGeom>
          <a:noFill/>
        </p:spPr>
        <p:txBody>
          <a:bodyPr wrap="none" rtlCol="0">
            <a:spAutoFit/>
          </a:bodyPr>
          <a:lstStyle/>
          <a:p>
            <a:r>
              <a:rPr lang="fr-FR" b="1" u="sng" dirty="0" smtClean="0">
                <a:solidFill>
                  <a:srgbClr val="FF0000"/>
                </a:solidFill>
              </a:rPr>
              <a:t>CONCEQUENCE</a:t>
            </a:r>
            <a:endParaRPr lang="fr-FR" b="1" u="sng" dirty="0">
              <a:solidFill>
                <a:srgbClr val="FF0000"/>
              </a:solidFill>
            </a:endParaRPr>
          </a:p>
        </p:txBody>
      </p:sp>
      <p:sp>
        <p:nvSpPr>
          <p:cNvPr id="9" name="Rectangle 8"/>
          <p:cNvSpPr/>
          <p:nvPr/>
        </p:nvSpPr>
        <p:spPr>
          <a:xfrm>
            <a:off x="395536" y="4365104"/>
            <a:ext cx="8712968" cy="2031325"/>
          </a:xfrm>
          <a:prstGeom prst="rect">
            <a:avLst/>
          </a:prstGeom>
        </p:spPr>
        <p:txBody>
          <a:bodyPr wrap="square">
            <a:spAutoFit/>
          </a:bodyPr>
          <a:lstStyle/>
          <a:p>
            <a:pPr marL="285750" indent="-285750" algn="ctr">
              <a:buFont typeface="Wingdings" charset="2"/>
              <a:buChar char="q"/>
            </a:pPr>
            <a:r>
              <a:rPr lang="fr-FR" dirty="0">
                <a:solidFill>
                  <a:srgbClr val="FF0000"/>
                </a:solidFill>
              </a:rPr>
              <a:t>A faible tension E0, les </a:t>
            </a:r>
            <a:r>
              <a:rPr lang="fr-FR" dirty="0" smtClean="0">
                <a:solidFill>
                  <a:srgbClr val="FF0000"/>
                </a:solidFill>
              </a:rPr>
              <a:t>éléments,</a:t>
            </a:r>
          </a:p>
          <a:p>
            <a:pPr algn="ctr"/>
            <a:r>
              <a:rPr lang="fr-FR" dirty="0" smtClean="0">
                <a:solidFill>
                  <a:srgbClr val="FF0000"/>
                </a:solidFill>
              </a:rPr>
              <a:t> </a:t>
            </a:r>
            <a:r>
              <a:rPr lang="fr-FR" dirty="0">
                <a:solidFill>
                  <a:srgbClr val="FF0000"/>
                </a:solidFill>
              </a:rPr>
              <a:t>dont les </a:t>
            </a:r>
            <a:r>
              <a:rPr lang="fr-FR" dirty="0" smtClean="0">
                <a:solidFill>
                  <a:srgbClr val="FF0000"/>
                </a:solidFill>
              </a:rPr>
              <a:t>raies analytiques ont </a:t>
            </a:r>
            <a:r>
              <a:rPr lang="fr-FR" dirty="0">
                <a:solidFill>
                  <a:srgbClr val="FF0000"/>
                </a:solidFill>
              </a:rPr>
              <a:t>des seuils d’ionisation Ex supérieurs à E0/U</a:t>
            </a:r>
            <a:r>
              <a:rPr lang="fr-FR" dirty="0" smtClean="0">
                <a:solidFill>
                  <a:srgbClr val="FF0000"/>
                </a:solidFill>
              </a:rPr>
              <a:t>, </a:t>
            </a:r>
          </a:p>
          <a:p>
            <a:pPr algn="ctr"/>
            <a:r>
              <a:rPr lang="fr-FR" dirty="0" smtClean="0">
                <a:solidFill>
                  <a:srgbClr val="FF0000"/>
                </a:solidFill>
              </a:rPr>
              <a:t>ne sont en pratique pas détectables</a:t>
            </a:r>
            <a:r>
              <a:rPr lang="fr-FR" dirty="0">
                <a:solidFill>
                  <a:srgbClr val="FF0000"/>
                </a:solidFill>
              </a:rPr>
              <a:t>.</a:t>
            </a:r>
          </a:p>
          <a:p>
            <a:pPr algn="ctr"/>
            <a:r>
              <a:rPr lang="fr-FR" dirty="0" smtClean="0">
                <a:solidFill>
                  <a:srgbClr val="FF0000"/>
                </a:solidFill>
                <a:sym typeface="Wingdings"/>
              </a:rPr>
              <a:t> </a:t>
            </a:r>
            <a:r>
              <a:rPr lang="fr-FR" i="1" dirty="0" smtClean="0">
                <a:solidFill>
                  <a:srgbClr val="FF0000"/>
                </a:solidFill>
              </a:rPr>
              <a:t>Si </a:t>
            </a:r>
            <a:r>
              <a:rPr lang="fr-FR" i="1" dirty="0">
                <a:solidFill>
                  <a:srgbClr val="FF0000"/>
                </a:solidFill>
              </a:rPr>
              <a:t>on tolère pour l’analyse à basse </a:t>
            </a:r>
            <a:r>
              <a:rPr lang="fr-FR" i="1" dirty="0" smtClean="0">
                <a:solidFill>
                  <a:srgbClr val="FF0000"/>
                </a:solidFill>
              </a:rPr>
              <a:t>tension</a:t>
            </a:r>
          </a:p>
          <a:p>
            <a:pPr algn="ctr"/>
            <a:r>
              <a:rPr lang="fr-FR" i="1" dirty="0" smtClean="0">
                <a:solidFill>
                  <a:srgbClr val="FF0000"/>
                </a:solidFill>
              </a:rPr>
              <a:t>un </a:t>
            </a:r>
            <a:r>
              <a:rPr lang="fr-FR" i="1" dirty="0">
                <a:solidFill>
                  <a:srgbClr val="FF0000"/>
                </a:solidFill>
              </a:rPr>
              <a:t>Taux </a:t>
            </a:r>
            <a:r>
              <a:rPr lang="fr-FR" i="1" dirty="0" smtClean="0">
                <a:solidFill>
                  <a:srgbClr val="FF0000"/>
                </a:solidFill>
              </a:rPr>
              <a:t>d’excitation U </a:t>
            </a:r>
            <a:r>
              <a:rPr lang="fr-FR" i="1" dirty="0">
                <a:solidFill>
                  <a:srgbClr val="FF0000"/>
                </a:solidFill>
              </a:rPr>
              <a:t>de </a:t>
            </a:r>
            <a:r>
              <a:rPr lang="fr-FR" i="1" dirty="0" smtClean="0">
                <a:solidFill>
                  <a:srgbClr val="FF0000"/>
                </a:solidFill>
              </a:rPr>
              <a:t>1.1 au </a:t>
            </a:r>
            <a:r>
              <a:rPr lang="fr-FR" i="1" dirty="0">
                <a:solidFill>
                  <a:srgbClr val="FF0000"/>
                </a:solidFill>
              </a:rPr>
              <a:t>lieu de 2 à haute tension,</a:t>
            </a:r>
          </a:p>
          <a:p>
            <a:pPr algn="ctr"/>
            <a:r>
              <a:rPr lang="fr-FR" i="1" dirty="0">
                <a:solidFill>
                  <a:srgbClr val="FF0000"/>
                </a:solidFill>
              </a:rPr>
              <a:t>on considèrera comme indétectables les éléments </a:t>
            </a:r>
            <a:r>
              <a:rPr lang="fr-FR" i="1" dirty="0" smtClean="0">
                <a:solidFill>
                  <a:srgbClr val="FF0000"/>
                </a:solidFill>
              </a:rPr>
              <a:t>                                                                          dont </a:t>
            </a:r>
            <a:r>
              <a:rPr lang="fr-FR" i="1" dirty="0">
                <a:solidFill>
                  <a:srgbClr val="FF0000"/>
                </a:solidFill>
              </a:rPr>
              <a:t>aucune raie analytique </a:t>
            </a:r>
            <a:r>
              <a:rPr lang="fr-FR" i="1" dirty="0" smtClean="0">
                <a:solidFill>
                  <a:srgbClr val="FF0000"/>
                </a:solidFill>
              </a:rPr>
              <a:t>ne respecte </a:t>
            </a:r>
            <a:r>
              <a:rPr lang="fr-FR" i="1" dirty="0">
                <a:solidFill>
                  <a:srgbClr val="FF0000"/>
                </a:solidFill>
              </a:rPr>
              <a:t>le critère Ex &lt; </a:t>
            </a:r>
            <a:r>
              <a:rPr lang="fr-FR" i="1" dirty="0" smtClean="0">
                <a:solidFill>
                  <a:srgbClr val="FF0000"/>
                </a:solidFill>
              </a:rPr>
              <a:t>E</a:t>
            </a:r>
            <a:r>
              <a:rPr lang="fr-FR" i="1" baseline="-25000" dirty="0" smtClean="0">
                <a:solidFill>
                  <a:srgbClr val="FF0000"/>
                </a:solidFill>
              </a:rPr>
              <a:t>0</a:t>
            </a:r>
            <a:r>
              <a:rPr lang="fr-FR" i="1" dirty="0" smtClean="0">
                <a:solidFill>
                  <a:srgbClr val="FF0000"/>
                </a:solidFill>
              </a:rPr>
              <a:t> x 0.91</a:t>
            </a:r>
            <a:endParaRPr lang="fr-FR" i="1" dirty="0">
              <a:solidFill>
                <a:srgbClr val="FF0000"/>
              </a:solidFill>
            </a:endParaRPr>
          </a:p>
        </p:txBody>
      </p:sp>
      <p:sp>
        <p:nvSpPr>
          <p:cNvPr id="10" name="ZoneTexte 9"/>
          <p:cNvSpPr txBox="1"/>
          <p:nvPr/>
        </p:nvSpPr>
        <p:spPr>
          <a:xfrm>
            <a:off x="323528" y="1484784"/>
            <a:ext cx="2244324" cy="307777"/>
          </a:xfrm>
          <a:prstGeom prst="rect">
            <a:avLst/>
          </a:prstGeom>
          <a:noFill/>
        </p:spPr>
        <p:txBody>
          <a:bodyPr wrap="none" rtlCol="0">
            <a:spAutoFit/>
          </a:bodyPr>
          <a:lstStyle/>
          <a:p>
            <a:r>
              <a:rPr lang="fr-FR" sz="1400" i="1" dirty="0" smtClean="0"/>
              <a:t>Section efficace d’ionisation</a:t>
            </a:r>
            <a:endParaRPr lang="fr-FR" sz="1400" i="1" dirty="0"/>
          </a:p>
        </p:txBody>
      </p:sp>
      <p:sp>
        <p:nvSpPr>
          <p:cNvPr id="11" name="ZoneTexte 10"/>
          <p:cNvSpPr txBox="1"/>
          <p:nvPr/>
        </p:nvSpPr>
        <p:spPr>
          <a:xfrm>
            <a:off x="179512" y="4149080"/>
            <a:ext cx="1261458" cy="276999"/>
          </a:xfrm>
          <a:prstGeom prst="rect">
            <a:avLst/>
          </a:prstGeom>
          <a:noFill/>
        </p:spPr>
        <p:txBody>
          <a:bodyPr wrap="none" rtlCol="0">
            <a:spAutoFit/>
          </a:bodyPr>
          <a:lstStyle/>
          <a:p>
            <a:r>
              <a:rPr lang="fr-FR" sz="1200" i="1" dirty="0" smtClean="0"/>
              <a:t>Doc. Ph. Jonnard</a:t>
            </a:r>
            <a:endParaRPr lang="fr-FR" sz="1200" i="1" dirty="0"/>
          </a:p>
        </p:txBody>
      </p:sp>
    </p:spTree>
    <p:extLst>
      <p:ext uri="{BB962C8B-B14F-4D97-AF65-F5344CB8AC3E}">
        <p14:creationId xmlns:p14="http://schemas.microsoft.com/office/powerpoint/2010/main" val="23401912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3"/>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4" name="Text Box 4"/>
          <p:cNvSpPr txBox="1">
            <a:spLocks noChangeArrowheads="1"/>
          </p:cNvSpPr>
          <p:nvPr/>
        </p:nvSpPr>
        <p:spPr bwMode="auto">
          <a:xfrm>
            <a:off x="2347580" y="609600"/>
            <a:ext cx="4467890" cy="36933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dirty="0">
                <a:solidFill>
                  <a:srgbClr val="FF0000"/>
                </a:solidFill>
              </a:rPr>
              <a:t>Limitation du nombre </a:t>
            </a:r>
            <a:r>
              <a:rPr lang="fr-FR" dirty="0" smtClean="0">
                <a:solidFill>
                  <a:srgbClr val="FF0000"/>
                </a:solidFill>
              </a:rPr>
              <a:t>d</a:t>
            </a:r>
            <a:r>
              <a:rPr lang="fr-FR" dirty="0" smtClean="0">
                <a:solidFill>
                  <a:srgbClr val="FF0000"/>
                </a:solidFill>
              </a:rPr>
              <a:t>’</a:t>
            </a:r>
            <a:r>
              <a:rPr lang="fr-FR" dirty="0" smtClean="0">
                <a:solidFill>
                  <a:srgbClr val="FF0000"/>
                </a:solidFill>
              </a:rPr>
              <a:t>éléments </a:t>
            </a:r>
            <a:r>
              <a:rPr lang="fr-FR" dirty="0">
                <a:solidFill>
                  <a:srgbClr val="FF0000"/>
                </a:solidFill>
              </a:rPr>
              <a:t>détectables</a:t>
            </a:r>
          </a:p>
        </p:txBody>
      </p:sp>
      <p:sp>
        <p:nvSpPr>
          <p:cNvPr id="5" name="AutoShape 5"/>
          <p:cNvSpPr>
            <a:spLocks noChangeArrowheads="1"/>
          </p:cNvSpPr>
          <p:nvPr/>
        </p:nvSpPr>
        <p:spPr bwMode="auto">
          <a:xfrm>
            <a:off x="4724400" y="1066800"/>
            <a:ext cx="4343400" cy="5334000"/>
          </a:xfrm>
          <a:prstGeom prst="roundRect">
            <a:avLst>
              <a:gd name="adj" fmla="val 16667"/>
            </a:avLst>
          </a:prstGeom>
          <a:noFill/>
          <a:ln w="190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 name="Text Box 6"/>
          <p:cNvSpPr txBox="1">
            <a:spLocks noChangeArrowheads="1"/>
          </p:cNvSpPr>
          <p:nvPr/>
        </p:nvSpPr>
        <p:spPr bwMode="auto">
          <a:xfrm>
            <a:off x="1758950" y="121920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u="sng"/>
              <a:t>A 20 keV</a:t>
            </a:r>
          </a:p>
        </p:txBody>
      </p:sp>
      <p:sp>
        <p:nvSpPr>
          <p:cNvPr id="7" name="Text Box 7"/>
          <p:cNvSpPr txBox="1">
            <a:spLocks noChangeArrowheads="1"/>
          </p:cNvSpPr>
          <p:nvPr/>
        </p:nvSpPr>
        <p:spPr bwMode="auto">
          <a:xfrm>
            <a:off x="6267450" y="121920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u="sng"/>
              <a:t>A 2.5 keV</a:t>
            </a:r>
          </a:p>
        </p:txBody>
      </p:sp>
      <p:grpSp>
        <p:nvGrpSpPr>
          <p:cNvPr id="8" name="Group 32"/>
          <p:cNvGrpSpPr>
            <a:grpSpLocks/>
          </p:cNvGrpSpPr>
          <p:nvPr/>
        </p:nvGrpSpPr>
        <p:grpSpPr bwMode="auto">
          <a:xfrm>
            <a:off x="228600" y="1981200"/>
            <a:ext cx="4191000" cy="3668713"/>
            <a:chOff x="144" y="1248"/>
            <a:chExt cx="2640" cy="2311"/>
          </a:xfrm>
        </p:grpSpPr>
        <p:pic>
          <p:nvPicPr>
            <p:cNvPr id="9" name="Picture 15"/>
            <p:cNvPicPr>
              <a:picLocks noChangeAspect="1" noChangeArrowheads="1"/>
            </p:cNvPicPr>
            <p:nvPr/>
          </p:nvPicPr>
          <p:blipFill>
            <a:blip r:embed="rId2">
              <a:extLst>
                <a:ext uri="{28A0092B-C50C-407E-A947-70E740481C1C}">
                  <a14:useLocalDpi xmlns:a14="http://schemas.microsoft.com/office/drawing/2010/main" val="0"/>
                </a:ext>
              </a:extLst>
            </a:blip>
            <a:srcRect t="7671"/>
            <a:stretch>
              <a:fillRect/>
            </a:stretch>
          </p:blipFill>
          <p:spPr bwMode="auto">
            <a:xfrm>
              <a:off x="144" y="1248"/>
              <a:ext cx="2640" cy="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Rectangle 17"/>
            <p:cNvSpPr>
              <a:spLocks noChangeArrowheads="1"/>
            </p:cNvSpPr>
            <p:nvPr/>
          </p:nvSpPr>
          <p:spPr bwMode="auto">
            <a:xfrm>
              <a:off x="864" y="1938"/>
              <a:ext cx="122"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1" name="Rectangle 18"/>
            <p:cNvSpPr>
              <a:spLocks noChangeArrowheads="1"/>
            </p:cNvSpPr>
            <p:nvPr/>
          </p:nvSpPr>
          <p:spPr bwMode="auto">
            <a:xfrm>
              <a:off x="223" y="1937"/>
              <a:ext cx="122"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 name="Rectangle 19"/>
            <p:cNvSpPr>
              <a:spLocks noChangeArrowheads="1"/>
            </p:cNvSpPr>
            <p:nvPr/>
          </p:nvSpPr>
          <p:spPr bwMode="auto">
            <a:xfrm>
              <a:off x="222" y="2120"/>
              <a:ext cx="122"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3" name="Rectangle 20"/>
            <p:cNvSpPr>
              <a:spLocks noChangeArrowheads="1"/>
            </p:cNvSpPr>
            <p:nvPr/>
          </p:nvSpPr>
          <p:spPr bwMode="auto">
            <a:xfrm>
              <a:off x="2566" y="1936"/>
              <a:ext cx="122"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grpSp>
        <p:nvGrpSpPr>
          <p:cNvPr id="14" name="Group 31"/>
          <p:cNvGrpSpPr>
            <a:grpSpLocks/>
          </p:cNvGrpSpPr>
          <p:nvPr/>
        </p:nvGrpSpPr>
        <p:grpSpPr bwMode="auto">
          <a:xfrm>
            <a:off x="4768850" y="2046288"/>
            <a:ext cx="4078288" cy="3630612"/>
            <a:chOff x="3072" y="1296"/>
            <a:chExt cx="2569" cy="2287"/>
          </a:xfrm>
        </p:grpSpPr>
        <p:pic>
          <p:nvPicPr>
            <p:cNvPr id="15" name="Picture 16"/>
            <p:cNvPicPr>
              <a:picLocks noChangeAspect="1" noChangeArrowheads="1"/>
            </p:cNvPicPr>
            <p:nvPr/>
          </p:nvPicPr>
          <p:blipFill>
            <a:blip r:embed="rId3">
              <a:extLst>
                <a:ext uri="{28A0092B-C50C-407E-A947-70E740481C1C}">
                  <a14:useLocalDpi xmlns:a14="http://schemas.microsoft.com/office/drawing/2010/main" val="0"/>
                </a:ext>
              </a:extLst>
            </a:blip>
            <a:srcRect t="9497" r="888"/>
            <a:stretch>
              <a:fillRect/>
            </a:stretch>
          </p:blipFill>
          <p:spPr bwMode="auto">
            <a:xfrm>
              <a:off x="3072" y="1296"/>
              <a:ext cx="2569" cy="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Rectangle 21"/>
            <p:cNvSpPr>
              <a:spLocks noChangeArrowheads="1"/>
            </p:cNvSpPr>
            <p:nvPr/>
          </p:nvSpPr>
          <p:spPr bwMode="auto">
            <a:xfrm>
              <a:off x="3704" y="2664"/>
              <a:ext cx="1926"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7" name="Rectangle 22"/>
            <p:cNvSpPr>
              <a:spLocks noChangeArrowheads="1"/>
            </p:cNvSpPr>
            <p:nvPr/>
          </p:nvSpPr>
          <p:spPr bwMode="auto">
            <a:xfrm>
              <a:off x="4676" y="2848"/>
              <a:ext cx="950"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 name="Rectangle 23"/>
            <p:cNvSpPr>
              <a:spLocks noChangeArrowheads="1"/>
            </p:cNvSpPr>
            <p:nvPr/>
          </p:nvSpPr>
          <p:spPr bwMode="auto">
            <a:xfrm>
              <a:off x="3704" y="3400"/>
              <a:ext cx="1926"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 name="Rectangle 24"/>
            <p:cNvSpPr>
              <a:spLocks noChangeArrowheads="1"/>
            </p:cNvSpPr>
            <p:nvPr/>
          </p:nvSpPr>
          <p:spPr bwMode="auto">
            <a:xfrm>
              <a:off x="3804" y="1946"/>
              <a:ext cx="122"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 name="Rectangle 25"/>
            <p:cNvSpPr>
              <a:spLocks noChangeArrowheads="1"/>
            </p:cNvSpPr>
            <p:nvPr/>
          </p:nvSpPr>
          <p:spPr bwMode="auto">
            <a:xfrm>
              <a:off x="3151" y="1949"/>
              <a:ext cx="122"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 name="Rectangle 26"/>
            <p:cNvSpPr>
              <a:spLocks noChangeArrowheads="1"/>
            </p:cNvSpPr>
            <p:nvPr/>
          </p:nvSpPr>
          <p:spPr bwMode="auto">
            <a:xfrm>
              <a:off x="3150" y="2124"/>
              <a:ext cx="122"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 name="Rectangle 27"/>
            <p:cNvSpPr>
              <a:spLocks noChangeArrowheads="1"/>
            </p:cNvSpPr>
            <p:nvPr/>
          </p:nvSpPr>
          <p:spPr bwMode="auto">
            <a:xfrm>
              <a:off x="5506" y="1944"/>
              <a:ext cx="122"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3" name="Rectangle 28"/>
            <p:cNvSpPr>
              <a:spLocks noChangeArrowheads="1"/>
            </p:cNvSpPr>
            <p:nvPr/>
          </p:nvSpPr>
          <p:spPr bwMode="auto">
            <a:xfrm>
              <a:off x="5232" y="2310"/>
              <a:ext cx="398"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Rectangle 29"/>
            <p:cNvSpPr>
              <a:spLocks noChangeArrowheads="1"/>
            </p:cNvSpPr>
            <p:nvPr/>
          </p:nvSpPr>
          <p:spPr bwMode="auto">
            <a:xfrm>
              <a:off x="3148" y="3028"/>
              <a:ext cx="398"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 name="Rectangle 30"/>
            <p:cNvSpPr>
              <a:spLocks noChangeArrowheads="1"/>
            </p:cNvSpPr>
            <p:nvPr/>
          </p:nvSpPr>
          <p:spPr bwMode="auto">
            <a:xfrm>
              <a:off x="3152" y="2486"/>
              <a:ext cx="122" cy="159"/>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6" name="AutoShape 14"/>
          <p:cNvSpPr>
            <a:spLocks noChangeArrowheads="1"/>
          </p:cNvSpPr>
          <p:nvPr/>
        </p:nvSpPr>
        <p:spPr bwMode="auto">
          <a:xfrm>
            <a:off x="152400" y="1066800"/>
            <a:ext cx="4343400" cy="5334000"/>
          </a:xfrm>
          <a:prstGeom prst="roundRect">
            <a:avLst>
              <a:gd name="adj" fmla="val 16667"/>
            </a:avLst>
          </a:prstGeom>
          <a:noFill/>
          <a:ln w="190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 name="Text Box 33"/>
          <p:cNvSpPr txBox="1">
            <a:spLocks noChangeArrowheads="1"/>
          </p:cNvSpPr>
          <p:nvPr/>
        </p:nvSpPr>
        <p:spPr bwMode="auto">
          <a:xfrm>
            <a:off x="0" y="4267200"/>
            <a:ext cx="13208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54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sz="1200" i="1">
                <a:solidFill>
                  <a:srgbClr val="000000"/>
                </a:solidFill>
              </a:rPr>
              <a:t>Doc Ph. Jonnard</a:t>
            </a:r>
          </a:p>
        </p:txBody>
      </p:sp>
      <p:sp>
        <p:nvSpPr>
          <p:cNvPr id="28" name="Text Box 34"/>
          <p:cNvSpPr txBox="1">
            <a:spLocks noChangeArrowheads="1"/>
          </p:cNvSpPr>
          <p:nvPr/>
        </p:nvSpPr>
        <p:spPr bwMode="auto">
          <a:xfrm>
            <a:off x="609600" y="6096000"/>
            <a:ext cx="16002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54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sz="1200" i="1">
                <a:solidFill>
                  <a:srgbClr val="000000"/>
                </a:solidFill>
              </a:rPr>
              <a:t>Docs </a:t>
            </a:r>
            <a:r>
              <a:rPr lang="fr-FR" sz="1200" i="1">
                <a:solidFill>
                  <a:srgbClr val="000000"/>
                </a:solidFill>
                <a:latin typeface="Times-Bold" charset="0"/>
              </a:rPr>
              <a:t>Dale E. Newbury</a:t>
            </a:r>
          </a:p>
        </p:txBody>
      </p:sp>
    </p:spTree>
    <p:extLst>
      <p:ext uri="{BB962C8B-B14F-4D97-AF65-F5344CB8AC3E}">
        <p14:creationId xmlns:p14="http://schemas.microsoft.com/office/powerpoint/2010/main" val="35006173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1065"/>
          <p:cNvSpPr>
            <a:spLocks noChangeArrowheads="1"/>
          </p:cNvSpPr>
          <p:nvPr/>
        </p:nvSpPr>
        <p:spPr bwMode="auto">
          <a:xfrm>
            <a:off x="457200" y="644525"/>
            <a:ext cx="8153400" cy="650875"/>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dirty="0"/>
              <a:t>Cette variation du volume </a:t>
            </a:r>
            <a:r>
              <a:rPr lang="fr-FR" dirty="0" smtClean="0"/>
              <a:t>d’interaction </a:t>
            </a:r>
            <a:r>
              <a:rPr lang="fr-FR" dirty="0"/>
              <a:t>en fonction de la tension est générale, mais dépend de la masse volumique de l</a:t>
            </a:r>
            <a:r>
              <a:rPr lang="ja-JP" altLang="fr-FR" dirty="0"/>
              <a:t>’</a:t>
            </a:r>
            <a:r>
              <a:rPr lang="fr-FR" dirty="0"/>
              <a:t>échantillon.</a:t>
            </a:r>
          </a:p>
        </p:txBody>
      </p:sp>
      <p:sp>
        <p:nvSpPr>
          <p:cNvPr id="4" name="Rectangle 1072"/>
          <p:cNvSpPr>
            <a:spLocks noChangeArrowheads="1"/>
          </p:cNvSpPr>
          <p:nvPr/>
        </p:nvSpPr>
        <p:spPr bwMode="auto">
          <a:xfrm>
            <a:off x="381000" y="4953000"/>
            <a:ext cx="87630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a:t>- </a:t>
            </a:r>
            <a:r>
              <a:rPr lang="fr-FR" i="1"/>
              <a:t>à 20 kV, la pénétration peut varier de 5 μm dans une cible légère de C, à 0.5 </a:t>
            </a:r>
            <a:r>
              <a:rPr lang="fr-FR" i="1">
                <a:latin typeface="Symbol" charset="0"/>
              </a:rPr>
              <a:t>m</a:t>
            </a:r>
            <a:r>
              <a:rPr lang="fr-FR" i="1"/>
              <a:t>m dans une cible « lourde.</a:t>
            </a:r>
          </a:p>
          <a:p>
            <a:pPr>
              <a:spcBef>
                <a:spcPct val="50000"/>
              </a:spcBef>
              <a:buFontTx/>
              <a:buChar char="-"/>
            </a:pPr>
            <a:r>
              <a:rPr lang="fr-FR" i="1"/>
              <a:t> à 5 kV, ces valeurs sont réduites d</a:t>
            </a:r>
            <a:r>
              <a:rPr lang="ja-JP" altLang="fr-FR" i="1"/>
              <a:t>’</a:t>
            </a:r>
            <a:r>
              <a:rPr lang="fr-FR" i="1"/>
              <a:t>un facteur 10 environ (0,5 et 0,05 μm)</a:t>
            </a:r>
          </a:p>
          <a:p>
            <a:pPr>
              <a:spcBef>
                <a:spcPct val="50000"/>
              </a:spcBef>
              <a:buFontTx/>
              <a:buChar char="-"/>
            </a:pPr>
            <a:r>
              <a:rPr lang="fr-FR" i="1"/>
              <a:t> à 0.5 kV, la pénétration peut atteindre quelques nanomètres (surface)</a:t>
            </a:r>
          </a:p>
        </p:txBody>
      </p:sp>
      <p:grpSp>
        <p:nvGrpSpPr>
          <p:cNvPr id="5" name="Group 1097"/>
          <p:cNvGrpSpPr>
            <a:grpSpLocks/>
          </p:cNvGrpSpPr>
          <p:nvPr/>
        </p:nvGrpSpPr>
        <p:grpSpPr bwMode="auto">
          <a:xfrm>
            <a:off x="1371600" y="1347788"/>
            <a:ext cx="6376988" cy="3681412"/>
            <a:chOff x="864" y="849"/>
            <a:chExt cx="4017" cy="2319"/>
          </a:xfrm>
        </p:grpSpPr>
        <p:pic>
          <p:nvPicPr>
            <p:cNvPr id="6" name="Picture 10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849"/>
              <a:ext cx="4017" cy="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066"/>
            <p:cNvSpPr>
              <a:spLocks noChangeAspect="1" noChangeShapeType="1"/>
            </p:cNvSpPr>
            <p:nvPr/>
          </p:nvSpPr>
          <p:spPr bwMode="auto">
            <a:xfrm>
              <a:off x="2505" y="1540"/>
              <a:ext cx="0" cy="1339"/>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 name="Text Box 1069"/>
            <p:cNvSpPr txBox="1">
              <a:spLocks noChangeAspect="1" noChangeArrowheads="1"/>
            </p:cNvSpPr>
            <p:nvPr/>
          </p:nvSpPr>
          <p:spPr bwMode="auto">
            <a:xfrm>
              <a:off x="2333" y="2706"/>
              <a:ext cx="410" cy="237"/>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chemeClr val="hlink"/>
                  </a:solidFill>
                </a:rPr>
                <a:t>5 kV</a:t>
              </a:r>
            </a:p>
          </p:txBody>
        </p:sp>
        <p:sp>
          <p:nvSpPr>
            <p:cNvPr id="9" name="Line 1070"/>
            <p:cNvSpPr>
              <a:spLocks noChangeAspect="1" noChangeShapeType="1"/>
            </p:cNvSpPr>
            <p:nvPr/>
          </p:nvSpPr>
          <p:spPr bwMode="auto">
            <a:xfrm flipH="1">
              <a:off x="3567" y="979"/>
              <a:ext cx="4" cy="190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 name="Text Box 1071"/>
            <p:cNvSpPr txBox="1">
              <a:spLocks noChangeAspect="1" noChangeArrowheads="1"/>
            </p:cNvSpPr>
            <p:nvPr/>
          </p:nvSpPr>
          <p:spPr bwMode="auto">
            <a:xfrm>
              <a:off x="3326" y="2714"/>
              <a:ext cx="490" cy="237"/>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FF0000"/>
                  </a:solidFill>
                </a:rPr>
                <a:t>20 kV</a:t>
              </a:r>
            </a:p>
          </p:txBody>
        </p:sp>
        <p:grpSp>
          <p:nvGrpSpPr>
            <p:cNvPr id="11" name="Group 1079"/>
            <p:cNvGrpSpPr>
              <a:grpSpLocks noChangeAspect="1"/>
            </p:cNvGrpSpPr>
            <p:nvPr/>
          </p:nvGrpSpPr>
          <p:grpSpPr bwMode="auto">
            <a:xfrm>
              <a:off x="2519" y="2267"/>
              <a:ext cx="945" cy="237"/>
              <a:chOff x="2451" y="2494"/>
              <a:chExt cx="1050" cy="263"/>
            </a:xfrm>
          </p:grpSpPr>
          <p:sp>
            <p:nvSpPr>
              <p:cNvPr id="25" name="Text Box 1073"/>
              <p:cNvSpPr txBox="1">
                <a:spLocks noChangeAspect="1" noChangeArrowheads="1"/>
              </p:cNvSpPr>
              <p:nvPr/>
            </p:nvSpPr>
            <p:spPr bwMode="auto">
              <a:xfrm>
                <a:off x="2785" y="2494"/>
                <a:ext cx="716" cy="263"/>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chemeClr val="hlink"/>
                    </a:solidFill>
                  </a:rPr>
                  <a:t>0.05 </a:t>
                </a:r>
                <a:r>
                  <a:rPr lang="fr-FR">
                    <a:solidFill>
                      <a:schemeClr val="hlink"/>
                    </a:solidFill>
                    <a:latin typeface="Symbol" charset="0"/>
                  </a:rPr>
                  <a:t>m</a:t>
                </a:r>
                <a:r>
                  <a:rPr lang="fr-FR">
                    <a:solidFill>
                      <a:schemeClr val="hlink"/>
                    </a:solidFill>
                  </a:rPr>
                  <a:t>m</a:t>
                </a:r>
              </a:p>
            </p:txBody>
          </p:sp>
          <p:sp>
            <p:nvSpPr>
              <p:cNvPr id="26" name="Line 1078"/>
              <p:cNvSpPr>
                <a:spLocks noChangeAspect="1" noChangeShapeType="1"/>
              </p:cNvSpPr>
              <p:nvPr/>
            </p:nvSpPr>
            <p:spPr bwMode="auto">
              <a:xfrm>
                <a:off x="2451" y="2619"/>
                <a:ext cx="324" cy="0"/>
              </a:xfrm>
              <a:prstGeom prst="line">
                <a:avLst/>
              </a:prstGeom>
              <a:noFill/>
              <a:ln w="19050">
                <a:solidFill>
                  <a:srgbClr val="0000FF"/>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2" name="Group 1080"/>
            <p:cNvGrpSpPr>
              <a:grpSpLocks noChangeAspect="1"/>
            </p:cNvGrpSpPr>
            <p:nvPr/>
          </p:nvGrpSpPr>
          <p:grpSpPr bwMode="auto">
            <a:xfrm>
              <a:off x="3601" y="1625"/>
              <a:ext cx="865" cy="237"/>
              <a:chOff x="2451" y="2494"/>
              <a:chExt cx="961" cy="264"/>
            </a:xfrm>
          </p:grpSpPr>
          <p:sp>
            <p:nvSpPr>
              <p:cNvPr id="23" name="Text Box 1081"/>
              <p:cNvSpPr txBox="1">
                <a:spLocks noChangeAspect="1" noChangeArrowheads="1"/>
              </p:cNvSpPr>
              <p:nvPr/>
            </p:nvSpPr>
            <p:spPr bwMode="auto">
              <a:xfrm>
                <a:off x="2784" y="2494"/>
                <a:ext cx="628" cy="264"/>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FF0000"/>
                    </a:solidFill>
                  </a:rPr>
                  <a:t>0.5 </a:t>
                </a:r>
                <a:r>
                  <a:rPr lang="fr-FR">
                    <a:solidFill>
                      <a:srgbClr val="FF0000"/>
                    </a:solidFill>
                    <a:latin typeface="Symbol" charset="0"/>
                  </a:rPr>
                  <a:t>m</a:t>
                </a:r>
                <a:r>
                  <a:rPr lang="fr-FR">
                    <a:solidFill>
                      <a:srgbClr val="FF0000"/>
                    </a:solidFill>
                  </a:rPr>
                  <a:t>m</a:t>
                </a:r>
              </a:p>
            </p:txBody>
          </p:sp>
          <p:sp>
            <p:nvSpPr>
              <p:cNvPr id="24" name="Line 1082"/>
              <p:cNvSpPr>
                <a:spLocks noChangeAspect="1" noChangeShapeType="1"/>
              </p:cNvSpPr>
              <p:nvPr/>
            </p:nvSpPr>
            <p:spPr bwMode="auto">
              <a:xfrm>
                <a:off x="2451" y="2619"/>
                <a:ext cx="324" cy="0"/>
              </a:xfrm>
              <a:prstGeom prst="line">
                <a:avLst/>
              </a:prstGeom>
              <a:noFill/>
              <a:ln w="19050">
                <a:solidFill>
                  <a:srgbClr val="FF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3" name="Group 1083"/>
            <p:cNvGrpSpPr>
              <a:grpSpLocks noChangeAspect="1"/>
            </p:cNvGrpSpPr>
            <p:nvPr/>
          </p:nvGrpSpPr>
          <p:grpSpPr bwMode="auto">
            <a:xfrm>
              <a:off x="3585" y="979"/>
              <a:ext cx="745" cy="237"/>
              <a:chOff x="2451" y="2494"/>
              <a:chExt cx="828" cy="264"/>
            </a:xfrm>
          </p:grpSpPr>
          <p:sp>
            <p:nvSpPr>
              <p:cNvPr id="21" name="Text Box 1084"/>
              <p:cNvSpPr txBox="1">
                <a:spLocks noChangeAspect="1" noChangeArrowheads="1"/>
              </p:cNvSpPr>
              <p:nvPr/>
            </p:nvSpPr>
            <p:spPr bwMode="auto">
              <a:xfrm>
                <a:off x="2784" y="2494"/>
                <a:ext cx="495" cy="264"/>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FF0000"/>
                    </a:solidFill>
                  </a:rPr>
                  <a:t>5 </a:t>
                </a:r>
                <a:r>
                  <a:rPr lang="fr-FR">
                    <a:solidFill>
                      <a:srgbClr val="FF0000"/>
                    </a:solidFill>
                    <a:latin typeface="Symbol" charset="0"/>
                  </a:rPr>
                  <a:t>m</a:t>
                </a:r>
                <a:r>
                  <a:rPr lang="fr-FR">
                    <a:solidFill>
                      <a:srgbClr val="FF0000"/>
                    </a:solidFill>
                  </a:rPr>
                  <a:t>m</a:t>
                </a:r>
              </a:p>
            </p:txBody>
          </p:sp>
          <p:sp>
            <p:nvSpPr>
              <p:cNvPr id="22" name="Line 1085"/>
              <p:cNvSpPr>
                <a:spLocks noChangeAspect="1" noChangeShapeType="1"/>
              </p:cNvSpPr>
              <p:nvPr/>
            </p:nvSpPr>
            <p:spPr bwMode="auto">
              <a:xfrm>
                <a:off x="2451" y="2619"/>
                <a:ext cx="324" cy="0"/>
              </a:xfrm>
              <a:prstGeom prst="line">
                <a:avLst/>
              </a:prstGeom>
              <a:noFill/>
              <a:ln w="19050">
                <a:solidFill>
                  <a:srgbClr val="FF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4" name="Group 1096"/>
            <p:cNvGrpSpPr>
              <a:grpSpLocks/>
            </p:cNvGrpSpPr>
            <p:nvPr/>
          </p:nvGrpSpPr>
          <p:grpSpPr bwMode="auto">
            <a:xfrm>
              <a:off x="1565" y="1629"/>
              <a:ext cx="907" cy="237"/>
              <a:chOff x="1565" y="1629"/>
              <a:chExt cx="907" cy="237"/>
            </a:xfrm>
          </p:grpSpPr>
          <p:sp>
            <p:nvSpPr>
              <p:cNvPr id="19" name="Text Box 1087"/>
              <p:cNvSpPr txBox="1">
                <a:spLocks noChangeAspect="1" noChangeArrowheads="1"/>
              </p:cNvSpPr>
              <p:nvPr/>
            </p:nvSpPr>
            <p:spPr bwMode="auto">
              <a:xfrm flipH="1">
                <a:off x="1565" y="1629"/>
                <a:ext cx="565" cy="237"/>
              </a:xfrm>
              <a:prstGeom prst="rect">
                <a:avLst/>
              </a:prstGeom>
              <a:solidFill>
                <a:schemeClr val="bg1"/>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chemeClr val="hlink"/>
                    </a:solidFill>
                  </a:rPr>
                  <a:t>0.5 </a:t>
                </a:r>
                <a:r>
                  <a:rPr lang="fr-FR">
                    <a:solidFill>
                      <a:schemeClr val="hlink"/>
                    </a:solidFill>
                    <a:latin typeface="Symbol" charset="0"/>
                  </a:rPr>
                  <a:t>m</a:t>
                </a:r>
                <a:r>
                  <a:rPr lang="fr-FR">
                    <a:solidFill>
                      <a:schemeClr val="hlink"/>
                    </a:solidFill>
                  </a:rPr>
                  <a:t>m</a:t>
                </a:r>
              </a:p>
            </p:txBody>
          </p:sp>
          <p:sp>
            <p:nvSpPr>
              <p:cNvPr id="20" name="Line 1088"/>
              <p:cNvSpPr>
                <a:spLocks noChangeAspect="1" noChangeShapeType="1"/>
              </p:cNvSpPr>
              <p:nvPr/>
            </p:nvSpPr>
            <p:spPr bwMode="auto">
              <a:xfrm flipH="1">
                <a:off x="2181" y="1742"/>
                <a:ext cx="291" cy="0"/>
              </a:xfrm>
              <a:prstGeom prst="line">
                <a:avLst/>
              </a:prstGeom>
              <a:noFill/>
              <a:ln w="19050">
                <a:solidFill>
                  <a:srgbClr val="0000FF"/>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15" name="Line 1089"/>
            <p:cNvSpPr>
              <a:spLocks noChangeAspect="1" noChangeShapeType="1"/>
            </p:cNvSpPr>
            <p:nvPr/>
          </p:nvSpPr>
          <p:spPr bwMode="auto">
            <a:xfrm>
              <a:off x="2937" y="1238"/>
              <a:ext cx="173" cy="1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 name="Text Box 1074"/>
            <p:cNvSpPr txBox="1">
              <a:spLocks noChangeAspect="1" noChangeArrowheads="1"/>
            </p:cNvSpPr>
            <p:nvPr/>
          </p:nvSpPr>
          <p:spPr bwMode="auto">
            <a:xfrm>
              <a:off x="2721" y="1151"/>
              <a:ext cx="226"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C</a:t>
              </a:r>
            </a:p>
          </p:txBody>
        </p:sp>
        <p:sp>
          <p:nvSpPr>
            <p:cNvPr id="17" name="Text Box 1090"/>
            <p:cNvSpPr txBox="1">
              <a:spLocks noChangeAspect="1" noChangeArrowheads="1"/>
            </p:cNvSpPr>
            <p:nvPr/>
          </p:nvSpPr>
          <p:spPr bwMode="auto">
            <a:xfrm>
              <a:off x="3067" y="935"/>
              <a:ext cx="450"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Acier</a:t>
              </a:r>
            </a:p>
          </p:txBody>
        </p:sp>
        <p:sp>
          <p:nvSpPr>
            <p:cNvPr id="18" name="Line 1091"/>
            <p:cNvSpPr>
              <a:spLocks noChangeAspect="1" noChangeShapeType="1"/>
            </p:cNvSpPr>
            <p:nvPr/>
          </p:nvSpPr>
          <p:spPr bwMode="auto">
            <a:xfrm>
              <a:off x="3283" y="1151"/>
              <a:ext cx="259" cy="3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7" name="Text Box 1068"/>
          <p:cNvSpPr txBox="1">
            <a:spLocks noChangeArrowheads="1"/>
          </p:cNvSpPr>
          <p:nvPr/>
        </p:nvSpPr>
        <p:spPr bwMode="auto">
          <a:xfrm>
            <a:off x="7361238" y="4648200"/>
            <a:ext cx="15541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J. Ruste</a:t>
            </a:r>
          </a:p>
        </p:txBody>
      </p:sp>
      <p:sp>
        <p:nvSpPr>
          <p:cNvPr id="28" name="Text Box 1095"/>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9539187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3"/>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4" name="Text Box 4"/>
          <p:cNvSpPr txBox="1">
            <a:spLocks noChangeArrowheads="1"/>
          </p:cNvSpPr>
          <p:nvPr/>
        </p:nvSpPr>
        <p:spPr bwMode="auto">
          <a:xfrm>
            <a:off x="814388" y="609600"/>
            <a:ext cx="75596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solidFill>
                  <a:srgbClr val="FF0000"/>
                </a:solidFill>
              </a:rPr>
              <a:t>Dégradation du rapport « Pic / Fond-continu » à faible taux d</a:t>
            </a:r>
            <a:r>
              <a:rPr lang="ja-JP" altLang="fr-FR">
                <a:solidFill>
                  <a:srgbClr val="FF0000"/>
                </a:solidFill>
              </a:rPr>
              <a:t>’</a:t>
            </a:r>
            <a:r>
              <a:rPr lang="fr-FR">
                <a:solidFill>
                  <a:srgbClr val="FF0000"/>
                </a:solidFill>
              </a:rPr>
              <a:t>excitation U</a:t>
            </a:r>
          </a:p>
        </p:txBody>
      </p:sp>
      <p:pic>
        <p:nvPicPr>
          <p:cNvPr id="5" name="Picture 15"/>
          <p:cNvPicPr>
            <a:picLocks noChangeAspect="1" noChangeArrowheads="1"/>
          </p:cNvPicPr>
          <p:nvPr/>
        </p:nvPicPr>
        <p:blipFill>
          <a:blip r:embed="rId2">
            <a:extLst>
              <a:ext uri="{28A0092B-C50C-407E-A947-70E740481C1C}">
                <a14:useLocalDpi xmlns:a14="http://schemas.microsoft.com/office/drawing/2010/main" val="0"/>
              </a:ext>
            </a:extLst>
          </a:blip>
          <a:srcRect l="6543" r="1859"/>
          <a:stretch>
            <a:fillRect/>
          </a:stretch>
        </p:blipFill>
        <p:spPr bwMode="auto">
          <a:xfrm>
            <a:off x="533400" y="1231900"/>
            <a:ext cx="27432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 Box 16"/>
          <p:cNvSpPr txBox="1">
            <a:spLocks noChangeArrowheads="1"/>
          </p:cNvSpPr>
          <p:nvPr/>
        </p:nvSpPr>
        <p:spPr bwMode="auto">
          <a:xfrm>
            <a:off x="4281515" y="1066800"/>
            <a:ext cx="37369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dirty="0">
                <a:solidFill>
                  <a:srgbClr val="0000FF"/>
                </a:solidFill>
              </a:rPr>
              <a:t>A faible taux d</a:t>
            </a:r>
            <a:r>
              <a:rPr lang="ja-JP" altLang="fr-FR" dirty="0">
                <a:solidFill>
                  <a:srgbClr val="0000FF"/>
                </a:solidFill>
              </a:rPr>
              <a:t>’</a:t>
            </a:r>
            <a:r>
              <a:rPr lang="fr-FR" dirty="0">
                <a:solidFill>
                  <a:srgbClr val="0000FF"/>
                </a:solidFill>
              </a:rPr>
              <a:t>excitation U</a:t>
            </a:r>
          </a:p>
          <a:p>
            <a:pPr algn="ctr"/>
            <a:r>
              <a:rPr lang="fr-FR" dirty="0">
                <a:solidFill>
                  <a:srgbClr val="0000FF"/>
                </a:solidFill>
              </a:rPr>
              <a:t>le rapport Pic/Fond chute rapidement </a:t>
            </a:r>
          </a:p>
        </p:txBody>
      </p:sp>
      <p:sp>
        <p:nvSpPr>
          <p:cNvPr id="7" name="Text Box 17"/>
          <p:cNvSpPr txBox="1">
            <a:spLocks noChangeArrowheads="1"/>
          </p:cNvSpPr>
          <p:nvPr/>
        </p:nvSpPr>
        <p:spPr bwMode="auto">
          <a:xfrm>
            <a:off x="4203700" y="1905000"/>
            <a:ext cx="389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FF0000"/>
                </a:solidFill>
              </a:rPr>
              <a:t>Dégradation de la limite de détection</a:t>
            </a:r>
          </a:p>
        </p:txBody>
      </p:sp>
      <p:sp>
        <p:nvSpPr>
          <p:cNvPr id="8" name="Text Box 18"/>
          <p:cNvSpPr txBox="1">
            <a:spLocks noChangeArrowheads="1"/>
          </p:cNvSpPr>
          <p:nvPr/>
        </p:nvSpPr>
        <p:spPr bwMode="auto">
          <a:xfrm>
            <a:off x="2209800" y="2286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Pic</a:t>
            </a:r>
          </a:p>
        </p:txBody>
      </p:sp>
      <p:sp>
        <p:nvSpPr>
          <p:cNvPr id="9" name="Text Box 19"/>
          <p:cNvSpPr txBox="1">
            <a:spLocks noChangeArrowheads="1"/>
          </p:cNvSpPr>
          <p:nvPr/>
        </p:nvSpPr>
        <p:spPr bwMode="auto">
          <a:xfrm>
            <a:off x="838200" y="167640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Pic/Fond</a:t>
            </a:r>
          </a:p>
        </p:txBody>
      </p:sp>
      <p:sp>
        <p:nvSpPr>
          <p:cNvPr id="10" name="Text Box 20"/>
          <p:cNvSpPr txBox="1">
            <a:spLocks noChangeArrowheads="1"/>
          </p:cNvSpPr>
          <p:nvPr/>
        </p:nvSpPr>
        <p:spPr bwMode="auto">
          <a:xfrm>
            <a:off x="381000" y="968375"/>
            <a:ext cx="290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b="1" i="1"/>
              <a:t>Évolution Pic &amp; Pic/Fond avec U</a:t>
            </a:r>
          </a:p>
        </p:txBody>
      </p:sp>
      <p:sp>
        <p:nvSpPr>
          <p:cNvPr id="11" name="AutoShape 21"/>
          <p:cNvSpPr>
            <a:spLocks noChangeArrowheads="1"/>
          </p:cNvSpPr>
          <p:nvPr/>
        </p:nvSpPr>
        <p:spPr bwMode="auto">
          <a:xfrm>
            <a:off x="5768975" y="1676400"/>
            <a:ext cx="762000" cy="228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 name="Text Box 22"/>
          <p:cNvSpPr txBox="1">
            <a:spLocks noChangeArrowheads="1"/>
          </p:cNvSpPr>
          <p:nvPr/>
        </p:nvSpPr>
        <p:spPr bwMode="auto">
          <a:xfrm>
            <a:off x="127000" y="3886200"/>
            <a:ext cx="89058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solidFill>
                  <a:srgbClr val="FF0000"/>
                </a:solidFill>
              </a:rPr>
              <a:t>Diminution du rendement de fluorescence pour les raies L &amp; M par rapport aux raies K</a:t>
            </a:r>
          </a:p>
        </p:txBody>
      </p:sp>
      <p:sp>
        <p:nvSpPr>
          <p:cNvPr id="13" name="Text Box 23"/>
          <p:cNvSpPr txBox="1">
            <a:spLocks noChangeArrowheads="1"/>
          </p:cNvSpPr>
          <p:nvPr/>
        </p:nvSpPr>
        <p:spPr bwMode="auto">
          <a:xfrm>
            <a:off x="533400" y="4295775"/>
            <a:ext cx="7940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q"/>
            </a:pPr>
            <a:r>
              <a:rPr lang="fr-FR">
                <a:solidFill>
                  <a:srgbClr val="0000FF"/>
                </a:solidFill>
              </a:rPr>
              <a:t> Le rendement de fluorescence correspond à la probabilité du processus de désexcitation radiatif après l</a:t>
            </a:r>
            <a:r>
              <a:rPr lang="ja-JP" altLang="fr-FR">
                <a:solidFill>
                  <a:srgbClr val="0000FF"/>
                </a:solidFill>
              </a:rPr>
              <a:t>’</a:t>
            </a:r>
            <a:r>
              <a:rPr lang="fr-FR">
                <a:solidFill>
                  <a:srgbClr val="0000FF"/>
                </a:solidFill>
              </a:rPr>
              <a:t>ionisation des atomes. </a:t>
            </a:r>
          </a:p>
          <a:p>
            <a:pPr>
              <a:buFont typeface="Wingdings" charset="0"/>
              <a:buChar char="q"/>
            </a:pPr>
            <a:r>
              <a:rPr lang="fr-FR">
                <a:solidFill>
                  <a:srgbClr val="0000FF"/>
                </a:solidFill>
              </a:rPr>
              <a:t> Ce rendement est plus faible pour les raies des séries L et M, nécessairement utilisées à basse tension, que pour les raies de la série K.</a:t>
            </a:r>
          </a:p>
        </p:txBody>
      </p:sp>
      <p:sp>
        <p:nvSpPr>
          <p:cNvPr id="14" name="Text Box 26"/>
          <p:cNvSpPr txBox="1">
            <a:spLocks noChangeArrowheads="1"/>
          </p:cNvSpPr>
          <p:nvPr/>
        </p:nvSpPr>
        <p:spPr bwMode="auto">
          <a:xfrm>
            <a:off x="4859637" y="2605088"/>
            <a:ext cx="26187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solidFill>
                  <a:srgbClr val="0000FF"/>
                </a:solidFill>
              </a:rPr>
              <a:t>Faible taux d</a:t>
            </a:r>
            <a:r>
              <a:rPr lang="ja-JP" altLang="fr-FR">
                <a:solidFill>
                  <a:srgbClr val="0000FF"/>
                </a:solidFill>
              </a:rPr>
              <a:t>’</a:t>
            </a:r>
            <a:r>
              <a:rPr lang="fr-FR">
                <a:solidFill>
                  <a:srgbClr val="0000FF"/>
                </a:solidFill>
              </a:rPr>
              <a:t>excitation U</a:t>
            </a:r>
          </a:p>
        </p:txBody>
      </p:sp>
      <p:sp>
        <p:nvSpPr>
          <p:cNvPr id="15" name="AutoShape 27"/>
          <p:cNvSpPr>
            <a:spLocks noChangeArrowheads="1"/>
          </p:cNvSpPr>
          <p:nvPr/>
        </p:nvSpPr>
        <p:spPr bwMode="auto">
          <a:xfrm>
            <a:off x="5791200" y="3048000"/>
            <a:ext cx="762000" cy="228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6" name="Text Box 28"/>
          <p:cNvSpPr txBox="1">
            <a:spLocks noChangeArrowheads="1"/>
          </p:cNvSpPr>
          <p:nvPr/>
        </p:nvSpPr>
        <p:spPr bwMode="auto">
          <a:xfrm>
            <a:off x="2028912" y="5949280"/>
            <a:ext cx="5063368"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a:solidFill>
                  <a:srgbClr val="FF0000"/>
                </a:solidFill>
                <a:sym typeface="Wingdings" charset="0"/>
              </a:rPr>
              <a:t> </a:t>
            </a:r>
            <a:r>
              <a:rPr lang="fr-FR" dirty="0">
                <a:solidFill>
                  <a:srgbClr val="FF0000"/>
                </a:solidFill>
              </a:rPr>
              <a:t>Nécessité d</a:t>
            </a:r>
            <a:r>
              <a:rPr lang="ja-JP" altLang="fr-FR" dirty="0">
                <a:solidFill>
                  <a:srgbClr val="FF0000"/>
                </a:solidFill>
              </a:rPr>
              <a:t>’</a:t>
            </a:r>
            <a:r>
              <a:rPr lang="fr-FR" dirty="0">
                <a:solidFill>
                  <a:srgbClr val="FF0000"/>
                </a:solidFill>
              </a:rPr>
              <a:t>un courant de sonde élevé (</a:t>
            </a:r>
            <a:r>
              <a:rPr lang="fr-FR" dirty="0" smtClean="0">
                <a:solidFill>
                  <a:srgbClr val="FF0000"/>
                </a:solidFill>
              </a:rPr>
              <a:t>&gt; </a:t>
            </a:r>
            <a:r>
              <a:rPr lang="fr-FR" dirty="0">
                <a:solidFill>
                  <a:srgbClr val="FF0000"/>
                </a:solidFill>
              </a:rPr>
              <a:t>10 </a:t>
            </a:r>
            <a:r>
              <a:rPr lang="fr-FR" dirty="0" err="1">
                <a:solidFill>
                  <a:srgbClr val="FF0000"/>
                </a:solidFill>
              </a:rPr>
              <a:t>nA</a:t>
            </a:r>
            <a:r>
              <a:rPr lang="fr-FR" dirty="0">
                <a:solidFill>
                  <a:srgbClr val="FF0000"/>
                </a:solidFill>
              </a:rPr>
              <a:t>)</a:t>
            </a:r>
          </a:p>
        </p:txBody>
      </p:sp>
      <p:sp>
        <p:nvSpPr>
          <p:cNvPr id="17" name="AutoShape 29"/>
          <p:cNvSpPr>
            <a:spLocks noChangeArrowheads="1"/>
          </p:cNvSpPr>
          <p:nvPr/>
        </p:nvSpPr>
        <p:spPr bwMode="auto">
          <a:xfrm>
            <a:off x="3505200" y="1066800"/>
            <a:ext cx="5486400" cy="1295400"/>
          </a:xfrm>
          <a:prstGeom prst="roundRect">
            <a:avLst>
              <a:gd name="adj" fmla="val 16667"/>
            </a:avLst>
          </a:prstGeom>
          <a:noFill/>
          <a:ln w="127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 name="AutoShape 30"/>
          <p:cNvSpPr>
            <a:spLocks noChangeArrowheads="1"/>
          </p:cNvSpPr>
          <p:nvPr/>
        </p:nvSpPr>
        <p:spPr bwMode="auto">
          <a:xfrm>
            <a:off x="3505200" y="2514600"/>
            <a:ext cx="5486400" cy="1295400"/>
          </a:xfrm>
          <a:prstGeom prst="roundRect">
            <a:avLst>
              <a:gd name="adj" fmla="val 16667"/>
            </a:avLst>
          </a:prstGeom>
          <a:noFill/>
          <a:ln w="127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 name="Text Box 32"/>
          <p:cNvSpPr txBox="1">
            <a:spLocks noChangeArrowheads="1"/>
          </p:cNvSpPr>
          <p:nvPr/>
        </p:nvSpPr>
        <p:spPr bwMode="auto">
          <a:xfrm>
            <a:off x="4552950" y="3290888"/>
            <a:ext cx="351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solidFill>
                  <a:srgbClr val="FF0000"/>
                </a:solidFill>
              </a:rPr>
              <a:t>L</a:t>
            </a:r>
            <a:r>
              <a:rPr lang="ja-JP" altLang="fr-FR">
                <a:solidFill>
                  <a:srgbClr val="FF0000"/>
                </a:solidFill>
              </a:rPr>
              <a:t>’</a:t>
            </a:r>
            <a:r>
              <a:rPr lang="fr-FR">
                <a:solidFill>
                  <a:srgbClr val="FF0000"/>
                </a:solidFill>
              </a:rPr>
              <a:t>intensité X engendrée diminue.</a:t>
            </a:r>
          </a:p>
        </p:txBody>
      </p:sp>
      <p:sp>
        <p:nvSpPr>
          <p:cNvPr id="20" name="AutoShape 33"/>
          <p:cNvSpPr>
            <a:spLocks noChangeArrowheads="1"/>
          </p:cNvSpPr>
          <p:nvPr/>
        </p:nvSpPr>
        <p:spPr bwMode="auto">
          <a:xfrm>
            <a:off x="4267200" y="5410200"/>
            <a:ext cx="762000" cy="228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 name="Text Box 34"/>
          <p:cNvSpPr txBox="1">
            <a:spLocks noChangeArrowheads="1"/>
          </p:cNvSpPr>
          <p:nvPr/>
        </p:nvSpPr>
        <p:spPr bwMode="auto">
          <a:xfrm>
            <a:off x="1324693" y="5576888"/>
            <a:ext cx="66565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b="1" dirty="0">
                <a:solidFill>
                  <a:srgbClr val="0000FF"/>
                </a:solidFill>
              </a:rPr>
              <a:t>L</a:t>
            </a:r>
            <a:r>
              <a:rPr lang="ja-JP" altLang="fr-FR" b="1" dirty="0">
                <a:solidFill>
                  <a:srgbClr val="0000FF"/>
                </a:solidFill>
              </a:rPr>
              <a:t>’</a:t>
            </a:r>
            <a:r>
              <a:rPr lang="fr-FR" b="1" dirty="0">
                <a:solidFill>
                  <a:srgbClr val="0000FF"/>
                </a:solidFill>
              </a:rPr>
              <a:t>intensité X engendrée de ces raies L &amp; M en est d</a:t>
            </a:r>
            <a:r>
              <a:rPr lang="ja-JP" altLang="fr-FR" b="1" dirty="0">
                <a:solidFill>
                  <a:srgbClr val="0000FF"/>
                </a:solidFill>
              </a:rPr>
              <a:t>’</a:t>
            </a:r>
            <a:r>
              <a:rPr lang="fr-FR" b="1" dirty="0">
                <a:solidFill>
                  <a:srgbClr val="0000FF"/>
                </a:solidFill>
              </a:rPr>
              <a:t>autant réduite.</a:t>
            </a:r>
          </a:p>
        </p:txBody>
      </p:sp>
      <p:sp>
        <p:nvSpPr>
          <p:cNvPr id="22" name="Text Box 35"/>
          <p:cNvSpPr txBox="1">
            <a:spLocks noChangeArrowheads="1"/>
          </p:cNvSpPr>
          <p:nvPr/>
        </p:nvSpPr>
        <p:spPr bwMode="auto">
          <a:xfrm>
            <a:off x="76200" y="3549650"/>
            <a:ext cx="16002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54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sz="1000" i="1">
                <a:solidFill>
                  <a:srgbClr val="000000"/>
                </a:solidFill>
              </a:rPr>
              <a:t>Docs </a:t>
            </a:r>
            <a:r>
              <a:rPr lang="fr-FR" sz="1000" i="1">
                <a:solidFill>
                  <a:srgbClr val="000000"/>
                </a:solidFill>
                <a:latin typeface="Times-Bold" charset="0"/>
              </a:rPr>
              <a:t>Dale E. Newbury</a:t>
            </a:r>
          </a:p>
        </p:txBody>
      </p:sp>
    </p:spTree>
    <p:extLst>
      <p:ext uri="{BB962C8B-B14F-4D97-AF65-F5344CB8AC3E}">
        <p14:creationId xmlns:p14="http://schemas.microsoft.com/office/powerpoint/2010/main" val="31785885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3"/>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4" name="Text Box 16"/>
          <p:cNvSpPr txBox="1">
            <a:spLocks noChangeArrowheads="1"/>
          </p:cNvSpPr>
          <p:nvPr/>
        </p:nvSpPr>
        <p:spPr bwMode="auto">
          <a:xfrm>
            <a:off x="1785938" y="609600"/>
            <a:ext cx="56165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solidFill>
                  <a:srgbClr val="FF0000"/>
                </a:solidFill>
              </a:rPr>
              <a:t>Interférences de raies critiques en spectrométrie EDS</a:t>
            </a:r>
          </a:p>
        </p:txBody>
      </p:sp>
      <p:pic>
        <p:nvPicPr>
          <p:cNvPr id="5" name="Picture 17"/>
          <p:cNvPicPr>
            <a:picLocks noChangeAspect="1" noChangeArrowheads="1"/>
          </p:cNvPicPr>
          <p:nvPr/>
        </p:nvPicPr>
        <p:blipFill>
          <a:blip r:embed="rId2">
            <a:extLst>
              <a:ext uri="{28A0092B-C50C-407E-A947-70E740481C1C}">
                <a14:useLocalDpi xmlns:a14="http://schemas.microsoft.com/office/drawing/2010/main" val="0"/>
              </a:ext>
            </a:extLst>
          </a:blip>
          <a:srcRect t="39757" r="43927" b="1012"/>
          <a:stretch>
            <a:fillRect/>
          </a:stretch>
        </p:blipFill>
        <p:spPr bwMode="auto">
          <a:xfrm>
            <a:off x="0" y="1676400"/>
            <a:ext cx="8991600" cy="3470275"/>
          </a:xfrm>
          <a:prstGeom prst="rect">
            <a:avLst/>
          </a:prstGeom>
          <a:noFill/>
          <a:ln>
            <a:noFill/>
          </a:ln>
          <a:effectLst/>
          <a:extLst>
            <a:ext uri="{909E8E84-426E-40dd-AFC4-6F175D3DCCD1}">
              <a14:hiddenFill xmlns:a14="http://schemas.microsoft.com/office/drawing/2010/main">
                <a:blipFill dpi="0" rotWithShape="0">
                  <a:blip/>
                  <a:srcRect t="39757" r="43927" b="101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18"/>
          <p:cNvSpPr txBox="1">
            <a:spLocks noChangeArrowheads="1"/>
          </p:cNvSpPr>
          <p:nvPr/>
        </p:nvSpPr>
        <p:spPr bwMode="auto">
          <a:xfrm>
            <a:off x="1371600" y="1004888"/>
            <a:ext cx="701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Positions nominales des raies analytiques dans le domaine 0-1 keV</a:t>
            </a:r>
          </a:p>
        </p:txBody>
      </p:sp>
      <p:sp>
        <p:nvSpPr>
          <p:cNvPr id="7" name="Text Box 22"/>
          <p:cNvSpPr txBox="1">
            <a:spLocks noChangeArrowheads="1"/>
          </p:cNvSpPr>
          <p:nvPr/>
        </p:nvSpPr>
        <p:spPr bwMode="auto">
          <a:xfrm>
            <a:off x="838200" y="1295400"/>
            <a:ext cx="805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FF0000"/>
                </a:solidFill>
              </a:rPr>
              <a:t>Résolution EDS insuffisante pour résoudre très précisément ces interférences</a:t>
            </a:r>
          </a:p>
        </p:txBody>
      </p:sp>
      <p:sp>
        <p:nvSpPr>
          <p:cNvPr id="8" name="Text Box 23"/>
          <p:cNvSpPr txBox="1">
            <a:spLocks noChangeArrowheads="1"/>
          </p:cNvSpPr>
          <p:nvPr/>
        </p:nvSpPr>
        <p:spPr bwMode="auto">
          <a:xfrm>
            <a:off x="152400" y="5181600"/>
            <a:ext cx="8915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u="sng" dirty="0">
                <a:solidFill>
                  <a:srgbClr val="0000FF"/>
                </a:solidFill>
              </a:rPr>
              <a:t>Intérêt de la spectrométrie WDS </a:t>
            </a:r>
            <a:r>
              <a:rPr lang="fr-FR" b="1" u="sng" dirty="0" smtClean="0">
                <a:solidFill>
                  <a:srgbClr val="0000FF"/>
                </a:solidFill>
              </a:rPr>
              <a:t>de </a:t>
            </a:r>
            <a:r>
              <a:rPr lang="fr-FR" b="1" u="sng" dirty="0">
                <a:solidFill>
                  <a:srgbClr val="0000FF"/>
                </a:solidFill>
              </a:rPr>
              <a:t>meilleure résolution </a:t>
            </a:r>
            <a:r>
              <a:rPr lang="fr-FR" b="1" u="sng" dirty="0" smtClean="0">
                <a:solidFill>
                  <a:srgbClr val="0000FF"/>
                </a:solidFill>
              </a:rPr>
              <a:t>spectrale </a:t>
            </a:r>
          </a:p>
          <a:p>
            <a:pPr algn="ctr"/>
            <a:r>
              <a:rPr lang="fr-FR" dirty="0" smtClean="0">
                <a:solidFill>
                  <a:srgbClr val="0000FF"/>
                </a:solidFill>
              </a:rPr>
              <a:t>Mise en œuvre possible en MEB à condition de disposer d’un courant de faisceau de plusieurs dizaines de nanoampères au minimum pour compenser sa plus faible efficacité de collecte </a:t>
            </a:r>
            <a:r>
              <a:rPr lang="fr-FR" dirty="0" smtClean="0">
                <a:solidFill>
                  <a:srgbClr val="0000FF"/>
                </a:solidFill>
              </a:rPr>
              <a:t>c</a:t>
            </a:r>
            <a:r>
              <a:rPr lang="fr-FR" dirty="0" smtClean="0">
                <a:solidFill>
                  <a:srgbClr val="0000FF"/>
                </a:solidFill>
              </a:rPr>
              <a:t>omparativement à l’EDS.</a:t>
            </a:r>
            <a:endParaRPr lang="fr-FR" dirty="0">
              <a:solidFill>
                <a:srgbClr val="0000FF"/>
              </a:solidFill>
            </a:endParaRPr>
          </a:p>
        </p:txBody>
      </p:sp>
      <p:sp>
        <p:nvSpPr>
          <p:cNvPr id="9" name="Text Box 24"/>
          <p:cNvSpPr txBox="1">
            <a:spLocks noChangeArrowheads="1"/>
          </p:cNvSpPr>
          <p:nvPr/>
        </p:nvSpPr>
        <p:spPr bwMode="auto">
          <a:xfrm>
            <a:off x="304800" y="5181600"/>
            <a:ext cx="16002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54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sz="1200" i="1">
                <a:solidFill>
                  <a:srgbClr val="000000"/>
                </a:solidFill>
              </a:rPr>
              <a:t>Doc. F. charlot</a:t>
            </a:r>
            <a:endParaRPr lang="fr-FR" sz="1200" i="1">
              <a:solidFill>
                <a:srgbClr val="000000"/>
              </a:solidFill>
              <a:latin typeface="Times-Bold" charset="0"/>
            </a:endParaRPr>
          </a:p>
        </p:txBody>
      </p:sp>
    </p:spTree>
    <p:extLst>
      <p:ext uri="{BB962C8B-B14F-4D97-AF65-F5344CB8AC3E}">
        <p14:creationId xmlns:p14="http://schemas.microsoft.com/office/powerpoint/2010/main" val="12548353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3"/>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4" name="Text Box 4"/>
          <p:cNvSpPr txBox="1">
            <a:spLocks noChangeArrowheads="1"/>
          </p:cNvSpPr>
          <p:nvPr/>
        </p:nvSpPr>
        <p:spPr bwMode="auto">
          <a:xfrm>
            <a:off x="1785938" y="609600"/>
            <a:ext cx="5616575" cy="37623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a:solidFill>
                  <a:srgbClr val="FF0000"/>
                </a:solidFill>
              </a:rPr>
              <a:t>Interférences de raies critiques en spectrométrie EDS</a:t>
            </a:r>
          </a:p>
        </p:txBody>
      </p:sp>
      <p:sp>
        <p:nvSpPr>
          <p:cNvPr id="5" name="Text Box 7"/>
          <p:cNvSpPr txBox="1">
            <a:spLocks noChangeArrowheads="1"/>
          </p:cNvSpPr>
          <p:nvPr/>
        </p:nvSpPr>
        <p:spPr bwMode="auto">
          <a:xfrm>
            <a:off x="1981200" y="1524000"/>
            <a:ext cx="520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a:t>Exemple d</a:t>
            </a:r>
            <a:r>
              <a:rPr lang="ja-JP" altLang="fr-FR" u="sng"/>
              <a:t>’</a:t>
            </a:r>
            <a:r>
              <a:rPr lang="fr-FR" u="sng"/>
              <a:t>interférences de raies à basse énergie</a:t>
            </a:r>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l="247" t="10368" r="65337" b="11200"/>
          <a:stretch>
            <a:fillRect/>
          </a:stretch>
        </p:blipFill>
        <p:spPr bwMode="auto">
          <a:xfrm>
            <a:off x="685800" y="2243138"/>
            <a:ext cx="7446963" cy="4157662"/>
          </a:xfrm>
          <a:prstGeom prst="rect">
            <a:avLst/>
          </a:prstGeom>
          <a:noFill/>
          <a:ln>
            <a:noFill/>
          </a:ln>
          <a:effectLst/>
          <a:extLst>
            <a:ext uri="{909E8E84-426E-40dd-AFC4-6F175D3DCCD1}">
              <a14:hiddenFill xmlns:a14="http://schemas.microsoft.com/office/drawing/2010/main">
                <a:blipFill dpi="0" rotWithShape="0">
                  <a:blip/>
                  <a:srcRect l="247" t="10368" r="65337" b="1120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 Box 11"/>
          <p:cNvSpPr txBox="1">
            <a:spLocks noChangeArrowheads="1"/>
          </p:cNvSpPr>
          <p:nvPr/>
        </p:nvSpPr>
        <p:spPr bwMode="auto">
          <a:xfrm>
            <a:off x="381000" y="2452688"/>
            <a:ext cx="2632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t>Alliage de Maillechort</a:t>
            </a:r>
            <a:r>
              <a:rPr lang="fr-FR" sz="2800" b="1"/>
              <a:t> </a:t>
            </a:r>
          </a:p>
        </p:txBody>
      </p:sp>
      <p:sp>
        <p:nvSpPr>
          <p:cNvPr id="8" name="Text Box 12"/>
          <p:cNvSpPr txBox="1">
            <a:spLocks noChangeArrowheads="1"/>
          </p:cNvSpPr>
          <p:nvPr/>
        </p:nvSpPr>
        <p:spPr bwMode="auto">
          <a:xfrm>
            <a:off x="762000" y="2971800"/>
            <a:ext cx="1905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90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sz="1600">
                <a:solidFill>
                  <a:srgbClr val="000000"/>
                </a:solidFill>
              </a:rPr>
              <a:t>Composition : </a:t>
            </a:r>
          </a:p>
          <a:p>
            <a:pPr eaLnBrk="1">
              <a:lnSpc>
                <a:spcPct val="93000"/>
              </a:lnSpc>
              <a:buSzPct val="100000"/>
            </a:pPr>
            <a:r>
              <a:rPr lang="fr-FR" sz="1600">
                <a:solidFill>
                  <a:srgbClr val="000000"/>
                </a:solidFill>
              </a:rPr>
              <a:t>17 wt% Ni</a:t>
            </a:r>
          </a:p>
          <a:p>
            <a:pPr eaLnBrk="1">
              <a:lnSpc>
                <a:spcPct val="93000"/>
              </a:lnSpc>
              <a:buSzPct val="100000"/>
            </a:pPr>
            <a:r>
              <a:rPr lang="fr-FR" sz="1600">
                <a:solidFill>
                  <a:srgbClr val="000000"/>
                </a:solidFill>
              </a:rPr>
              <a:t>20 wt% Zn</a:t>
            </a:r>
          </a:p>
          <a:p>
            <a:pPr eaLnBrk="1">
              <a:lnSpc>
                <a:spcPct val="93000"/>
              </a:lnSpc>
              <a:buSzPct val="100000"/>
            </a:pPr>
            <a:r>
              <a:rPr lang="fr-FR" sz="1600">
                <a:solidFill>
                  <a:srgbClr val="000000"/>
                </a:solidFill>
              </a:rPr>
              <a:t>63 wt% Cu  </a:t>
            </a:r>
          </a:p>
        </p:txBody>
      </p:sp>
      <p:sp>
        <p:nvSpPr>
          <p:cNvPr id="9" name="Text Box 13"/>
          <p:cNvSpPr txBox="1">
            <a:spLocks noChangeArrowheads="1"/>
          </p:cNvSpPr>
          <p:nvPr/>
        </p:nvSpPr>
        <p:spPr bwMode="auto">
          <a:xfrm>
            <a:off x="5334000" y="3200400"/>
            <a:ext cx="3597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solidFill>
                  <a:srgbClr val="FF0000"/>
                </a:solidFill>
              </a:rPr>
              <a:t>Dans ce cas critique, même l</a:t>
            </a:r>
            <a:r>
              <a:rPr lang="ja-JP" altLang="fr-FR">
                <a:solidFill>
                  <a:srgbClr val="FF0000"/>
                </a:solidFill>
              </a:rPr>
              <a:t>’</a:t>
            </a:r>
            <a:r>
              <a:rPr lang="fr-FR">
                <a:solidFill>
                  <a:srgbClr val="FF0000"/>
                </a:solidFill>
              </a:rPr>
              <a:t>analyse qualitative est difficile</a:t>
            </a:r>
          </a:p>
        </p:txBody>
      </p:sp>
      <p:sp>
        <p:nvSpPr>
          <p:cNvPr id="10" name="Text Box 14"/>
          <p:cNvSpPr txBox="1">
            <a:spLocks noChangeArrowheads="1"/>
          </p:cNvSpPr>
          <p:nvPr/>
        </p:nvSpPr>
        <p:spPr bwMode="auto">
          <a:xfrm>
            <a:off x="7467600" y="6172200"/>
            <a:ext cx="16002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544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a:lnSpc>
                <a:spcPct val="93000"/>
              </a:lnSpc>
              <a:buSzPct val="100000"/>
            </a:pPr>
            <a:r>
              <a:rPr lang="fr-FR" sz="1200" i="1">
                <a:solidFill>
                  <a:srgbClr val="000000"/>
                </a:solidFill>
              </a:rPr>
              <a:t>Doc. F. charlot</a:t>
            </a:r>
            <a:endParaRPr lang="fr-FR" sz="1200" i="1">
              <a:solidFill>
                <a:srgbClr val="000000"/>
              </a:solidFill>
              <a:latin typeface="Times-Bold" charset="0"/>
            </a:endParaRPr>
          </a:p>
        </p:txBody>
      </p:sp>
      <p:sp>
        <p:nvSpPr>
          <p:cNvPr id="11" name="Text Box 15"/>
          <p:cNvSpPr txBox="1">
            <a:spLocks noChangeArrowheads="1"/>
          </p:cNvSpPr>
          <p:nvPr/>
        </p:nvSpPr>
        <p:spPr bwMode="auto">
          <a:xfrm>
            <a:off x="6019800" y="2362200"/>
            <a:ext cx="2172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dirty="0">
                <a:solidFill>
                  <a:srgbClr val="0000FF"/>
                </a:solidFill>
              </a:rPr>
              <a:t>Haute tension = 5 kV</a:t>
            </a:r>
          </a:p>
        </p:txBody>
      </p:sp>
    </p:spTree>
    <p:extLst>
      <p:ext uri="{BB962C8B-B14F-4D97-AF65-F5344CB8AC3E}">
        <p14:creationId xmlns:p14="http://schemas.microsoft.com/office/powerpoint/2010/main" val="34368483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0"/>
          <p:cNvSpPr>
            <a:spLocks noChangeArrowheads="1"/>
          </p:cNvSpPr>
          <p:nvPr/>
        </p:nvSpPr>
        <p:spPr bwMode="auto">
          <a:xfrm>
            <a:off x="152400" y="2787650"/>
            <a:ext cx="381000" cy="381000"/>
          </a:xfrm>
          <a:prstGeom prst="rightArrow">
            <a:avLst>
              <a:gd name="adj1" fmla="val 25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 name="Text Box 11"/>
          <p:cNvSpPr txBox="1">
            <a:spLocks noChangeArrowheads="1"/>
          </p:cNvSpPr>
          <p:nvPr/>
        </p:nvSpPr>
        <p:spPr bwMode="auto">
          <a:xfrm>
            <a:off x="685800" y="3692525"/>
            <a:ext cx="2971800" cy="650875"/>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Modification </a:t>
            </a:r>
          </a:p>
          <a:p>
            <a:pPr algn="ctr"/>
            <a:r>
              <a:rPr lang="fr-FR"/>
              <a:t>Émission X</a:t>
            </a:r>
          </a:p>
        </p:txBody>
      </p:sp>
      <p:sp>
        <p:nvSpPr>
          <p:cNvPr id="5" name="AutoShape 14"/>
          <p:cNvSpPr>
            <a:spLocks noChangeArrowheads="1"/>
          </p:cNvSpPr>
          <p:nvPr/>
        </p:nvSpPr>
        <p:spPr bwMode="auto">
          <a:xfrm>
            <a:off x="3886200" y="2667000"/>
            <a:ext cx="609600" cy="1600200"/>
          </a:xfrm>
          <a:prstGeom prst="rightArrowCallout">
            <a:avLst>
              <a:gd name="adj1" fmla="val 56243"/>
              <a:gd name="adj2" fmla="val 83441"/>
              <a:gd name="adj3" fmla="val 40718"/>
              <a:gd name="adj4"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 name="Text Box 17"/>
          <p:cNvSpPr txBox="1">
            <a:spLocks noChangeArrowheads="1"/>
          </p:cNvSpPr>
          <p:nvPr/>
        </p:nvSpPr>
        <p:spPr bwMode="auto">
          <a:xfrm>
            <a:off x="5181600" y="2667000"/>
            <a:ext cx="3276600" cy="376238"/>
          </a:xfrm>
          <a:prstGeom prst="rect">
            <a:avLst/>
          </a:prstGeom>
          <a:solidFill>
            <a:srgbClr val="CCFF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Baisse intensités X à faible U</a:t>
            </a:r>
          </a:p>
        </p:txBody>
      </p:sp>
      <p:sp>
        <p:nvSpPr>
          <p:cNvPr id="7" name="Text Box 18"/>
          <p:cNvSpPr txBox="1">
            <a:spLocks noChangeArrowheads="1"/>
          </p:cNvSpPr>
          <p:nvPr/>
        </p:nvSpPr>
        <p:spPr bwMode="auto">
          <a:xfrm>
            <a:off x="5181600" y="1752600"/>
            <a:ext cx="3276600" cy="650875"/>
          </a:xfrm>
          <a:prstGeom prst="rect">
            <a:avLst/>
          </a:prstGeom>
          <a:solidFill>
            <a:srgbClr val="CCFF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Limitation des éléments détectables à faible U</a:t>
            </a:r>
          </a:p>
        </p:txBody>
      </p:sp>
      <p:sp>
        <p:nvSpPr>
          <p:cNvPr id="8" name="Rectangle 20"/>
          <p:cNvSpPr>
            <a:spLocks noChangeArrowheads="1"/>
          </p:cNvSpPr>
          <p:nvPr/>
        </p:nvSpPr>
        <p:spPr bwMode="auto">
          <a:xfrm>
            <a:off x="4495800" y="838200"/>
            <a:ext cx="304800" cy="5257800"/>
          </a:xfrm>
          <a:prstGeom prst="rect">
            <a:avLst/>
          </a:prstGeom>
          <a:solidFill>
            <a:srgbClr val="CCFF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 name="Text Box 24"/>
          <p:cNvSpPr txBox="1">
            <a:spLocks noChangeArrowheads="1"/>
          </p:cNvSpPr>
          <p:nvPr/>
        </p:nvSpPr>
        <p:spPr bwMode="auto">
          <a:xfrm>
            <a:off x="4495800" y="2405063"/>
            <a:ext cx="320675"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a:t>ANALYSE</a:t>
            </a:r>
          </a:p>
        </p:txBody>
      </p:sp>
      <p:sp>
        <p:nvSpPr>
          <p:cNvPr id="10" name="Text Box 25"/>
          <p:cNvSpPr txBox="1">
            <a:spLocks noChangeArrowheads="1"/>
          </p:cNvSpPr>
          <p:nvPr/>
        </p:nvSpPr>
        <p:spPr bwMode="auto">
          <a:xfrm>
            <a:off x="5181600" y="796925"/>
            <a:ext cx="3276600" cy="650875"/>
          </a:xfrm>
          <a:prstGeom prst="rect">
            <a:avLst/>
          </a:prstGeom>
          <a:solidFill>
            <a:srgbClr val="CCFF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Amélioration résolution spatiale …</a:t>
            </a:r>
          </a:p>
        </p:txBody>
      </p:sp>
      <p:sp>
        <p:nvSpPr>
          <p:cNvPr id="11" name="Rectangle 26"/>
          <p:cNvSpPr>
            <a:spLocks noChangeArrowheads="1"/>
          </p:cNvSpPr>
          <p:nvPr/>
        </p:nvSpPr>
        <p:spPr bwMode="auto">
          <a:xfrm>
            <a:off x="0" y="0"/>
            <a:ext cx="9144000" cy="533400"/>
          </a:xfrm>
          <a:prstGeom prst="rect">
            <a:avLst/>
          </a:prstGeom>
          <a:gradFill rotWithShape="0">
            <a:gsLst>
              <a:gs pos="0">
                <a:srgbClr val="FFCC99"/>
              </a:gs>
              <a:gs pos="50000">
                <a:srgbClr val="FFCC99">
                  <a:gamma/>
                  <a:tint val="0"/>
                  <a:invGamma/>
                </a:srgbClr>
              </a:gs>
              <a:gs pos="100000">
                <a:srgbClr val="FFCC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 name="Text Box 27"/>
          <p:cNvSpPr txBox="1">
            <a:spLocks noChangeArrowheads="1"/>
          </p:cNvSpPr>
          <p:nvPr/>
        </p:nvSpPr>
        <p:spPr bwMode="auto">
          <a:xfrm>
            <a:off x="76200" y="0"/>
            <a:ext cx="904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analyse X?</a:t>
            </a:r>
          </a:p>
        </p:txBody>
      </p:sp>
      <p:sp>
        <p:nvSpPr>
          <p:cNvPr id="13" name="Text Box 28"/>
          <p:cNvSpPr txBox="1">
            <a:spLocks noChangeArrowheads="1"/>
          </p:cNvSpPr>
          <p:nvPr/>
        </p:nvSpPr>
        <p:spPr bwMode="auto">
          <a:xfrm>
            <a:off x="1646611" y="1052513"/>
            <a:ext cx="103906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3200" b="1" u="sng" dirty="0">
                <a:solidFill>
                  <a:srgbClr val="0000FF"/>
                </a:solidFill>
              </a:rPr>
              <a:t>Bilan</a:t>
            </a:r>
          </a:p>
        </p:txBody>
      </p:sp>
      <p:sp>
        <p:nvSpPr>
          <p:cNvPr id="14" name="Text Box 29"/>
          <p:cNvSpPr txBox="1">
            <a:spLocks noChangeArrowheads="1"/>
          </p:cNvSpPr>
          <p:nvPr/>
        </p:nvSpPr>
        <p:spPr bwMode="auto">
          <a:xfrm>
            <a:off x="685800" y="2640013"/>
            <a:ext cx="2971800" cy="650875"/>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Diminution du volume d</a:t>
            </a:r>
            <a:r>
              <a:rPr lang="ja-JP" altLang="fr-FR"/>
              <a:t>’</a:t>
            </a:r>
            <a:r>
              <a:rPr lang="fr-FR"/>
              <a:t>irradiation</a:t>
            </a:r>
          </a:p>
        </p:txBody>
      </p:sp>
      <p:sp>
        <p:nvSpPr>
          <p:cNvPr id="15" name="Text Box 30"/>
          <p:cNvSpPr txBox="1">
            <a:spLocks noChangeArrowheads="1"/>
          </p:cNvSpPr>
          <p:nvPr/>
        </p:nvSpPr>
        <p:spPr bwMode="auto">
          <a:xfrm>
            <a:off x="5181600" y="3276600"/>
            <a:ext cx="3276600" cy="376238"/>
          </a:xfrm>
          <a:prstGeom prst="rect">
            <a:avLst/>
          </a:prstGeom>
          <a:solidFill>
            <a:srgbClr val="CCFF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Baisse limite de détection </a:t>
            </a:r>
          </a:p>
        </p:txBody>
      </p:sp>
      <p:sp>
        <p:nvSpPr>
          <p:cNvPr id="16" name="Text Box 31"/>
          <p:cNvSpPr txBox="1">
            <a:spLocks noChangeArrowheads="1"/>
          </p:cNvSpPr>
          <p:nvPr/>
        </p:nvSpPr>
        <p:spPr bwMode="auto">
          <a:xfrm>
            <a:off x="5181600" y="3890963"/>
            <a:ext cx="3276600" cy="376237"/>
          </a:xfrm>
          <a:prstGeom prst="rect">
            <a:avLst/>
          </a:prstGeom>
          <a:solidFill>
            <a:srgbClr val="CCFF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Interférences de raies en EDS</a:t>
            </a:r>
          </a:p>
        </p:txBody>
      </p:sp>
      <p:sp>
        <p:nvSpPr>
          <p:cNvPr id="17" name="Text Box 32"/>
          <p:cNvSpPr txBox="1">
            <a:spLocks noChangeArrowheads="1"/>
          </p:cNvSpPr>
          <p:nvPr/>
        </p:nvSpPr>
        <p:spPr bwMode="auto">
          <a:xfrm>
            <a:off x="5181600" y="4530725"/>
            <a:ext cx="3276600" cy="650875"/>
          </a:xfrm>
          <a:prstGeom prst="rect">
            <a:avLst/>
          </a:prstGeom>
          <a:solidFill>
            <a:srgbClr val="CCFF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t>Analyse quantitative</a:t>
            </a:r>
          </a:p>
          <a:p>
            <a:pPr algn="ctr"/>
            <a:r>
              <a:rPr lang="fr-FR"/>
              <a:t>moins précise</a:t>
            </a:r>
          </a:p>
        </p:txBody>
      </p:sp>
      <p:sp>
        <p:nvSpPr>
          <p:cNvPr id="18" name="Text Box 33"/>
          <p:cNvSpPr txBox="1">
            <a:spLocks noChangeArrowheads="1"/>
          </p:cNvSpPr>
          <p:nvPr/>
        </p:nvSpPr>
        <p:spPr bwMode="auto">
          <a:xfrm>
            <a:off x="5181600" y="5410200"/>
            <a:ext cx="3276600" cy="650875"/>
          </a:xfrm>
          <a:prstGeom prst="rect">
            <a:avLst/>
          </a:prstGeom>
          <a:solidFill>
            <a:srgbClr val="CCFF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dirty="0"/>
              <a:t>Sensibilité forte à la « propreté » </a:t>
            </a:r>
            <a:r>
              <a:rPr lang="fr-FR" dirty="0" smtClean="0"/>
              <a:t>superficielle Echantillon/témoins</a:t>
            </a:r>
            <a:endParaRPr lang="fr-FR" dirty="0"/>
          </a:p>
        </p:txBody>
      </p:sp>
      <p:sp>
        <p:nvSpPr>
          <p:cNvPr id="19" name="AutoShape 34"/>
          <p:cNvSpPr>
            <a:spLocks noChangeArrowheads="1"/>
          </p:cNvSpPr>
          <p:nvPr/>
        </p:nvSpPr>
        <p:spPr bwMode="auto">
          <a:xfrm>
            <a:off x="152400" y="3733800"/>
            <a:ext cx="381000" cy="381000"/>
          </a:xfrm>
          <a:prstGeom prst="rightArrow">
            <a:avLst>
              <a:gd name="adj1" fmla="val 25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Tree>
    <p:extLst>
      <p:ext uri="{BB962C8B-B14F-4D97-AF65-F5344CB8AC3E}">
        <p14:creationId xmlns:p14="http://schemas.microsoft.com/office/powerpoint/2010/main" val="7145217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0" y="0"/>
            <a:ext cx="9144000" cy="533400"/>
          </a:xfrm>
          <a:prstGeom prst="rect">
            <a:avLst/>
          </a:prstGeom>
          <a:gradFill rotWithShape="0">
            <a:gsLst>
              <a:gs pos="0">
                <a:srgbClr val="D4FCF7"/>
              </a:gs>
              <a:gs pos="50000">
                <a:srgbClr val="D4FCF7">
                  <a:gamma/>
                  <a:tint val="0"/>
                  <a:invGamma/>
                </a:srgbClr>
              </a:gs>
              <a:gs pos="100000">
                <a:srgbClr val="D4FCF7"/>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Text Box 11"/>
          <p:cNvSpPr txBox="1">
            <a:spLocks noChangeArrowheads="1"/>
          </p:cNvSpPr>
          <p:nvPr/>
        </p:nvSpPr>
        <p:spPr bwMode="auto">
          <a:xfrm>
            <a:off x="3651250" y="0"/>
            <a:ext cx="184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Conclusion</a:t>
            </a:r>
          </a:p>
        </p:txBody>
      </p:sp>
      <p:sp>
        <p:nvSpPr>
          <p:cNvPr id="4" name="Text Box 19"/>
          <p:cNvSpPr txBox="1">
            <a:spLocks noChangeArrowheads="1"/>
          </p:cNvSpPr>
          <p:nvPr/>
        </p:nvSpPr>
        <p:spPr bwMode="auto">
          <a:xfrm>
            <a:off x="228600" y="676275"/>
            <a:ext cx="86106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spcBef>
                <a:spcPct val="35000"/>
              </a:spcBef>
              <a:buFont typeface="Wingdings" charset="0"/>
              <a:buChar char="q"/>
            </a:pPr>
            <a:r>
              <a:rPr lang="fr-FR" dirty="0"/>
              <a:t> Baisser la tension, ou plus exactement réduire l</a:t>
            </a:r>
            <a:r>
              <a:rPr lang="ja-JP" altLang="fr-FR" dirty="0"/>
              <a:t>’</a:t>
            </a:r>
            <a:r>
              <a:rPr lang="fr-FR" dirty="0"/>
              <a:t>énergie d</a:t>
            </a:r>
            <a:r>
              <a:rPr lang="ja-JP" altLang="fr-FR" dirty="0"/>
              <a:t>’</a:t>
            </a:r>
            <a:r>
              <a:rPr lang="fr-FR" dirty="0"/>
              <a:t>atterrissage des électrons primaires est d</a:t>
            </a:r>
            <a:r>
              <a:rPr lang="ja-JP" altLang="fr-FR" dirty="0"/>
              <a:t>’</a:t>
            </a:r>
            <a:r>
              <a:rPr lang="fr-FR" dirty="0"/>
              <a:t>un intérêt évident pour améliorer la résolution spatiale de l</a:t>
            </a:r>
            <a:r>
              <a:rPr lang="ja-JP" altLang="fr-FR" dirty="0"/>
              <a:t>’</a:t>
            </a:r>
            <a:r>
              <a:rPr lang="fr-FR" dirty="0"/>
              <a:t>imagerie et de l</a:t>
            </a:r>
            <a:r>
              <a:rPr lang="ja-JP" altLang="fr-FR" dirty="0"/>
              <a:t>’</a:t>
            </a:r>
            <a:r>
              <a:rPr lang="fr-FR" dirty="0"/>
              <a:t>analyse X.</a:t>
            </a:r>
          </a:p>
          <a:p>
            <a:pPr algn="just">
              <a:spcBef>
                <a:spcPct val="35000"/>
              </a:spcBef>
              <a:buFont typeface="Wingdings" charset="0"/>
              <a:buChar char="q"/>
            </a:pPr>
            <a:r>
              <a:rPr lang="fr-FR" dirty="0"/>
              <a:t> Cela est </a:t>
            </a:r>
            <a:r>
              <a:rPr lang="fr-FR" dirty="0" smtClean="0"/>
              <a:t>aujourd</a:t>
            </a:r>
            <a:r>
              <a:rPr lang="fr-FR" dirty="0" smtClean="0"/>
              <a:t>’</a:t>
            </a:r>
            <a:r>
              <a:rPr lang="fr-FR" dirty="0" smtClean="0"/>
              <a:t>hui </a:t>
            </a:r>
            <a:r>
              <a:rPr lang="fr-FR" dirty="0"/>
              <a:t>possible grâce aux performances à basse énergie des microscopes à émission de champ actuels, capables de fournir une sonde de </a:t>
            </a:r>
            <a:r>
              <a:rPr lang="fr-FR" dirty="0" smtClean="0"/>
              <a:t>l’ordre du nanomètre </a:t>
            </a:r>
            <a:r>
              <a:rPr lang="fr-FR" dirty="0"/>
              <a:t>de diamètre avec un courant élevé </a:t>
            </a:r>
            <a:r>
              <a:rPr lang="fr-FR" dirty="0" smtClean="0"/>
              <a:t>jusqu</a:t>
            </a:r>
            <a:r>
              <a:rPr lang="fr-FR" dirty="0" smtClean="0"/>
              <a:t>’</a:t>
            </a:r>
            <a:r>
              <a:rPr lang="fr-FR" dirty="0" smtClean="0"/>
              <a:t>à </a:t>
            </a:r>
            <a:r>
              <a:rPr lang="fr-FR" dirty="0"/>
              <a:t>plusieurs </a:t>
            </a:r>
            <a:r>
              <a:rPr lang="fr-FR" dirty="0" smtClean="0"/>
              <a:t>centaines </a:t>
            </a:r>
            <a:r>
              <a:rPr lang="fr-FR" dirty="0"/>
              <a:t>de </a:t>
            </a:r>
            <a:r>
              <a:rPr lang="fr-FR" dirty="0" err="1"/>
              <a:t>nanoampères</a:t>
            </a:r>
            <a:r>
              <a:rPr lang="fr-FR" dirty="0"/>
              <a:t>.</a:t>
            </a:r>
          </a:p>
        </p:txBody>
      </p:sp>
      <p:sp>
        <p:nvSpPr>
          <p:cNvPr id="5" name="Text Box 20"/>
          <p:cNvSpPr txBox="1">
            <a:spLocks noChangeArrowheads="1"/>
          </p:cNvSpPr>
          <p:nvPr/>
        </p:nvSpPr>
        <p:spPr bwMode="auto">
          <a:xfrm>
            <a:off x="228600" y="3114675"/>
            <a:ext cx="8610600" cy="295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spcBef>
                <a:spcPct val="35000"/>
              </a:spcBef>
              <a:buFont typeface="Wingdings" charset="0"/>
              <a:buChar char="q"/>
            </a:pPr>
            <a:r>
              <a:rPr lang="fr-FR" dirty="0">
                <a:solidFill>
                  <a:srgbClr val="FF0000"/>
                </a:solidFill>
              </a:rPr>
              <a:t> L</a:t>
            </a:r>
            <a:r>
              <a:rPr lang="ja-JP" altLang="fr-FR" dirty="0">
                <a:solidFill>
                  <a:srgbClr val="FF0000"/>
                </a:solidFill>
              </a:rPr>
              <a:t>’</a:t>
            </a:r>
            <a:r>
              <a:rPr lang="fr-FR" dirty="0">
                <a:solidFill>
                  <a:srgbClr val="FF0000"/>
                </a:solidFill>
              </a:rPr>
              <a:t>interprétation des contrastes des images obtenues dans ces conditions de basse et très basse énergie peut être délicate, voire incertaine, du fait des phénomènes </a:t>
            </a:r>
            <a:r>
              <a:rPr lang="fr-FR" dirty="0" smtClean="0">
                <a:solidFill>
                  <a:srgbClr val="FF0000"/>
                </a:solidFill>
              </a:rPr>
              <a:t>d</a:t>
            </a:r>
            <a:r>
              <a:rPr lang="fr-FR" dirty="0" smtClean="0">
                <a:solidFill>
                  <a:srgbClr val="FF0000"/>
                </a:solidFill>
              </a:rPr>
              <a:t>’</a:t>
            </a:r>
            <a:r>
              <a:rPr lang="fr-FR" dirty="0" smtClean="0">
                <a:solidFill>
                  <a:srgbClr val="FF0000"/>
                </a:solidFill>
              </a:rPr>
              <a:t>inversion </a:t>
            </a:r>
            <a:r>
              <a:rPr lang="fr-FR" dirty="0">
                <a:solidFill>
                  <a:srgbClr val="FF0000"/>
                </a:solidFill>
              </a:rPr>
              <a:t>de contraste, et </a:t>
            </a:r>
            <a:r>
              <a:rPr lang="fr-FR" dirty="0" smtClean="0">
                <a:solidFill>
                  <a:srgbClr val="FF0000"/>
                </a:solidFill>
              </a:rPr>
              <a:t>d</a:t>
            </a:r>
            <a:r>
              <a:rPr lang="fr-FR" dirty="0" smtClean="0">
                <a:solidFill>
                  <a:srgbClr val="FF0000"/>
                </a:solidFill>
              </a:rPr>
              <a:t>’</a:t>
            </a:r>
            <a:r>
              <a:rPr lang="fr-FR" dirty="0" smtClean="0">
                <a:solidFill>
                  <a:srgbClr val="FF0000"/>
                </a:solidFill>
              </a:rPr>
              <a:t>apparition </a:t>
            </a:r>
            <a:r>
              <a:rPr lang="fr-FR" dirty="0">
                <a:solidFill>
                  <a:srgbClr val="FF0000"/>
                </a:solidFill>
              </a:rPr>
              <a:t>de contrastes nouveaux en particulier avec les nouvelles performances des détecteurs d</a:t>
            </a:r>
            <a:r>
              <a:rPr lang="ja-JP" altLang="fr-FR" dirty="0">
                <a:solidFill>
                  <a:srgbClr val="FF0000"/>
                </a:solidFill>
              </a:rPr>
              <a:t>’</a:t>
            </a:r>
            <a:r>
              <a:rPr lang="fr-FR" dirty="0">
                <a:solidFill>
                  <a:srgbClr val="FF0000"/>
                </a:solidFill>
              </a:rPr>
              <a:t>électrons.</a:t>
            </a:r>
          </a:p>
          <a:p>
            <a:pPr algn="just">
              <a:spcBef>
                <a:spcPct val="35000"/>
              </a:spcBef>
              <a:buFont typeface="Wingdings" charset="0"/>
              <a:buChar char="q"/>
            </a:pPr>
            <a:r>
              <a:rPr lang="fr-FR" dirty="0">
                <a:solidFill>
                  <a:srgbClr val="FF0000"/>
                </a:solidFill>
              </a:rPr>
              <a:t> L</a:t>
            </a:r>
            <a:r>
              <a:rPr lang="ja-JP" altLang="fr-FR" dirty="0">
                <a:solidFill>
                  <a:srgbClr val="FF0000"/>
                </a:solidFill>
              </a:rPr>
              <a:t>’</a:t>
            </a:r>
            <a:r>
              <a:rPr lang="fr-FR" dirty="0">
                <a:solidFill>
                  <a:srgbClr val="FF0000"/>
                </a:solidFill>
              </a:rPr>
              <a:t>analyse X, qualitative et quantitative bien que très intéressante, reste plus délicate et plus incertaine </a:t>
            </a:r>
            <a:r>
              <a:rPr lang="fr-FR" dirty="0" smtClean="0">
                <a:solidFill>
                  <a:srgbClr val="FF0000"/>
                </a:solidFill>
              </a:rPr>
              <a:t>qu’à </a:t>
            </a:r>
            <a:r>
              <a:rPr lang="fr-FR" dirty="0">
                <a:solidFill>
                  <a:srgbClr val="FF0000"/>
                </a:solidFill>
              </a:rPr>
              <a:t>haute énergie, à cause des modifications de </a:t>
            </a:r>
            <a:r>
              <a:rPr lang="fr-FR" dirty="0" smtClean="0">
                <a:solidFill>
                  <a:srgbClr val="FF0000"/>
                </a:solidFill>
              </a:rPr>
              <a:t>l</a:t>
            </a:r>
            <a:r>
              <a:rPr lang="fr-FR" dirty="0" smtClean="0">
                <a:solidFill>
                  <a:srgbClr val="FF0000"/>
                </a:solidFill>
              </a:rPr>
              <a:t>’</a:t>
            </a:r>
            <a:r>
              <a:rPr lang="fr-FR" dirty="0" smtClean="0">
                <a:solidFill>
                  <a:srgbClr val="FF0000"/>
                </a:solidFill>
              </a:rPr>
              <a:t>émission </a:t>
            </a:r>
            <a:r>
              <a:rPr lang="fr-FR" dirty="0">
                <a:solidFill>
                  <a:srgbClr val="FF0000"/>
                </a:solidFill>
              </a:rPr>
              <a:t>X à basse énergie, en particulier la baisse du signal X et la présence </a:t>
            </a:r>
            <a:r>
              <a:rPr lang="fr-FR" dirty="0" smtClean="0">
                <a:solidFill>
                  <a:srgbClr val="FF0000"/>
                </a:solidFill>
              </a:rPr>
              <a:t>d</a:t>
            </a:r>
            <a:r>
              <a:rPr lang="fr-FR" dirty="0" smtClean="0">
                <a:solidFill>
                  <a:srgbClr val="FF0000"/>
                </a:solidFill>
              </a:rPr>
              <a:t>’</a:t>
            </a:r>
            <a:r>
              <a:rPr lang="fr-FR" dirty="0" smtClean="0">
                <a:solidFill>
                  <a:srgbClr val="FF0000"/>
                </a:solidFill>
              </a:rPr>
              <a:t>interférences </a:t>
            </a:r>
            <a:r>
              <a:rPr lang="fr-FR" dirty="0">
                <a:solidFill>
                  <a:srgbClr val="FF0000"/>
                </a:solidFill>
              </a:rPr>
              <a:t>des raies analytiques problématiques avec la spectrométrie EDS. La spectrométrie WDS en MEB est alors digne d</a:t>
            </a:r>
            <a:r>
              <a:rPr lang="ja-JP" altLang="fr-FR" dirty="0">
                <a:solidFill>
                  <a:srgbClr val="FF0000"/>
                </a:solidFill>
              </a:rPr>
              <a:t>’</a:t>
            </a:r>
            <a:r>
              <a:rPr lang="fr-FR" dirty="0">
                <a:solidFill>
                  <a:srgbClr val="FF0000"/>
                </a:solidFill>
              </a:rPr>
              <a:t>intérêt </a:t>
            </a:r>
            <a:r>
              <a:rPr lang="fr-FR" dirty="0" smtClean="0">
                <a:solidFill>
                  <a:srgbClr val="FF0000"/>
                </a:solidFill>
              </a:rPr>
              <a:t>aujourd</a:t>
            </a:r>
            <a:r>
              <a:rPr lang="fr-FR" dirty="0" smtClean="0">
                <a:solidFill>
                  <a:srgbClr val="FF0000"/>
                </a:solidFill>
              </a:rPr>
              <a:t>’</a:t>
            </a:r>
            <a:r>
              <a:rPr lang="fr-FR" dirty="0" smtClean="0">
                <a:solidFill>
                  <a:srgbClr val="FF0000"/>
                </a:solidFill>
              </a:rPr>
              <a:t>hui</a:t>
            </a:r>
            <a:r>
              <a:rPr lang="fr-FR" dirty="0">
                <a:solidFill>
                  <a:srgbClr val="FF0000"/>
                </a:solidFill>
              </a:rPr>
              <a:t>, malgré sa moindre efficacité de </a:t>
            </a:r>
            <a:r>
              <a:rPr lang="fr-FR" dirty="0" smtClean="0">
                <a:solidFill>
                  <a:srgbClr val="FF0000"/>
                </a:solidFill>
              </a:rPr>
              <a:t>collecte, </a:t>
            </a:r>
            <a:r>
              <a:rPr lang="fr-FR" dirty="0">
                <a:solidFill>
                  <a:srgbClr val="FF0000"/>
                </a:solidFill>
              </a:rPr>
              <a:t>compensée </a:t>
            </a:r>
            <a:r>
              <a:rPr lang="fr-FR" dirty="0" smtClean="0">
                <a:solidFill>
                  <a:srgbClr val="FF0000"/>
                </a:solidFill>
              </a:rPr>
              <a:t>en grande </a:t>
            </a:r>
            <a:r>
              <a:rPr lang="fr-FR" dirty="0">
                <a:solidFill>
                  <a:srgbClr val="FF0000"/>
                </a:solidFill>
              </a:rPr>
              <a:t>partie par les forts courants disponibles dans </a:t>
            </a:r>
            <a:r>
              <a:rPr lang="fr-FR" dirty="0" smtClean="0">
                <a:solidFill>
                  <a:srgbClr val="FF0000"/>
                </a:solidFill>
              </a:rPr>
              <a:t>certains MEB </a:t>
            </a:r>
            <a:r>
              <a:rPr lang="fr-FR" dirty="0">
                <a:solidFill>
                  <a:srgbClr val="FF0000"/>
                </a:solidFill>
              </a:rPr>
              <a:t>analytiques </a:t>
            </a:r>
            <a:r>
              <a:rPr lang="fr-FR" dirty="0" smtClean="0">
                <a:solidFill>
                  <a:srgbClr val="FF0000"/>
                </a:solidFill>
              </a:rPr>
              <a:t>actuels.</a:t>
            </a:r>
            <a:endParaRPr lang="fr-FR" dirty="0">
              <a:solidFill>
                <a:srgbClr val="FF0000"/>
              </a:solidFill>
            </a:endParaRPr>
          </a:p>
        </p:txBody>
      </p:sp>
      <p:sp>
        <p:nvSpPr>
          <p:cNvPr id="6" name="Text Box 21"/>
          <p:cNvSpPr txBox="1">
            <a:spLocks noChangeArrowheads="1"/>
          </p:cNvSpPr>
          <p:nvPr/>
        </p:nvSpPr>
        <p:spPr bwMode="auto">
          <a:xfrm>
            <a:off x="3857625" y="2693988"/>
            <a:ext cx="13054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dirty="0" smtClean="0">
                <a:solidFill>
                  <a:srgbClr val="FF0000"/>
                </a:solidFill>
              </a:rPr>
              <a:t>Toutefois …</a:t>
            </a:r>
            <a:endParaRPr lang="fr-FR" b="1" dirty="0">
              <a:solidFill>
                <a:srgbClr val="FF0000"/>
              </a:solidFill>
            </a:endParaRPr>
          </a:p>
        </p:txBody>
      </p:sp>
    </p:spTree>
    <p:extLst>
      <p:ext uri="{BB962C8B-B14F-4D97-AF65-F5344CB8AC3E}">
        <p14:creationId xmlns:p14="http://schemas.microsoft.com/office/powerpoint/2010/main" val="10999669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457200" y="644525"/>
            <a:ext cx="8153400" cy="650875"/>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Cette variation du volume d</a:t>
            </a:r>
            <a:r>
              <a:rPr lang="ja-JP" altLang="fr-FR"/>
              <a:t>’</a:t>
            </a:r>
            <a:r>
              <a:rPr lang="fr-FR"/>
              <a:t>interaction en fonction de la tension est générale, mais dépend de la masse volumique de l</a:t>
            </a:r>
            <a:r>
              <a:rPr lang="ja-JP" altLang="fr-FR"/>
              <a:t>’</a:t>
            </a:r>
            <a:r>
              <a:rPr lang="fr-FR"/>
              <a:t>échantillon.</a:t>
            </a:r>
          </a:p>
        </p:txBody>
      </p:sp>
      <p:pic>
        <p:nvPicPr>
          <p:cNvPr id="4" name="Picture 30"/>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52400" y="2133600"/>
            <a:ext cx="474662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2"/>
          <p:cNvSpPr txBox="1">
            <a:spLocks noChangeArrowheads="1"/>
          </p:cNvSpPr>
          <p:nvPr/>
        </p:nvSpPr>
        <p:spPr bwMode="auto">
          <a:xfrm>
            <a:off x="4572000" y="2362200"/>
            <a:ext cx="4130675"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buFont typeface="Wingdings" charset="0"/>
              <a:buChar char="§"/>
            </a:pPr>
            <a:r>
              <a:rPr lang="fr-FR" dirty="0">
                <a:solidFill>
                  <a:srgbClr val="0000FF"/>
                </a:solidFill>
              </a:rPr>
              <a:t> la </a:t>
            </a:r>
            <a:r>
              <a:rPr lang="fr-FR" dirty="0" smtClean="0">
                <a:solidFill>
                  <a:srgbClr val="0000FF"/>
                </a:solidFill>
              </a:rPr>
              <a:t>pénétration décroît </a:t>
            </a:r>
            <a:r>
              <a:rPr lang="fr-FR" dirty="0">
                <a:solidFill>
                  <a:srgbClr val="0000FF"/>
                </a:solidFill>
              </a:rPr>
              <a:t>rapidement avec la baisse d</a:t>
            </a:r>
            <a:r>
              <a:rPr lang="ja-JP" altLang="fr-FR" dirty="0">
                <a:solidFill>
                  <a:srgbClr val="0000FF"/>
                </a:solidFill>
              </a:rPr>
              <a:t>’</a:t>
            </a:r>
            <a:r>
              <a:rPr lang="fr-FR" dirty="0">
                <a:solidFill>
                  <a:srgbClr val="0000FF"/>
                </a:solidFill>
              </a:rPr>
              <a:t>énergie des électrons </a:t>
            </a:r>
            <a:r>
              <a:rPr lang="fr-FR" dirty="0" smtClean="0">
                <a:solidFill>
                  <a:srgbClr val="0000FF"/>
                </a:solidFill>
              </a:rPr>
              <a:t>primaires, </a:t>
            </a:r>
            <a:r>
              <a:rPr lang="fr-FR" dirty="0">
                <a:solidFill>
                  <a:srgbClr val="0000FF"/>
                </a:solidFill>
              </a:rPr>
              <a:t>de l</a:t>
            </a:r>
            <a:r>
              <a:rPr lang="ja-JP" altLang="fr-FR" dirty="0">
                <a:solidFill>
                  <a:srgbClr val="0000FF"/>
                </a:solidFill>
              </a:rPr>
              <a:t>’</a:t>
            </a:r>
            <a:r>
              <a:rPr lang="fr-FR" dirty="0">
                <a:solidFill>
                  <a:srgbClr val="0000FF"/>
                </a:solidFill>
              </a:rPr>
              <a:t>ordre du micron ou plus à 10 kV à quelques dizaines de nanomètres à 1 kV.</a:t>
            </a:r>
          </a:p>
          <a:p>
            <a:pPr algn="just">
              <a:buFont typeface="Wingdings" charset="0"/>
              <a:buChar char="§"/>
            </a:pPr>
            <a:endParaRPr lang="fr-FR" dirty="0">
              <a:solidFill>
                <a:srgbClr val="0000FF"/>
              </a:solidFill>
            </a:endParaRPr>
          </a:p>
          <a:p>
            <a:pPr algn="just">
              <a:buFont typeface="Wingdings" charset="0"/>
              <a:buChar char="§"/>
            </a:pPr>
            <a:r>
              <a:rPr lang="fr-FR" dirty="0">
                <a:solidFill>
                  <a:srgbClr val="0000FF"/>
                </a:solidFill>
              </a:rPr>
              <a:t> l</a:t>
            </a:r>
            <a:r>
              <a:rPr lang="ja-JP" altLang="fr-FR" dirty="0">
                <a:solidFill>
                  <a:srgbClr val="0000FF"/>
                </a:solidFill>
              </a:rPr>
              <a:t>’</a:t>
            </a:r>
            <a:r>
              <a:rPr lang="fr-FR" dirty="0">
                <a:solidFill>
                  <a:srgbClr val="0000FF"/>
                </a:solidFill>
              </a:rPr>
              <a:t>écart de pénétration entre les différentes matériaux est d</a:t>
            </a:r>
            <a:r>
              <a:rPr lang="ja-JP" altLang="fr-FR" dirty="0">
                <a:solidFill>
                  <a:srgbClr val="0000FF"/>
                </a:solidFill>
              </a:rPr>
              <a:t>’</a:t>
            </a:r>
            <a:r>
              <a:rPr lang="fr-FR" dirty="0">
                <a:solidFill>
                  <a:srgbClr val="0000FF"/>
                </a:solidFill>
              </a:rPr>
              <a:t>autant plus réduit que l</a:t>
            </a:r>
            <a:r>
              <a:rPr lang="ja-JP" altLang="fr-FR" dirty="0">
                <a:solidFill>
                  <a:srgbClr val="0000FF"/>
                </a:solidFill>
              </a:rPr>
              <a:t>’</a:t>
            </a:r>
            <a:r>
              <a:rPr lang="fr-FR" dirty="0">
                <a:solidFill>
                  <a:srgbClr val="0000FF"/>
                </a:solidFill>
              </a:rPr>
              <a:t>énergie est faible.</a:t>
            </a:r>
          </a:p>
          <a:p>
            <a:pPr algn="just">
              <a:buFont typeface="Wingdings" charset="0"/>
              <a:buChar char="§"/>
            </a:pPr>
            <a:endParaRPr lang="fr-FR" dirty="0">
              <a:solidFill>
                <a:srgbClr val="0000FF"/>
              </a:solidFill>
            </a:endParaRPr>
          </a:p>
          <a:p>
            <a:pPr algn="just">
              <a:buFont typeface="Wingdings" charset="0"/>
              <a:buChar char="§"/>
            </a:pPr>
            <a:r>
              <a:rPr lang="fr-FR" dirty="0">
                <a:solidFill>
                  <a:srgbClr val="0000FF"/>
                </a:solidFill>
              </a:rPr>
              <a:t> à très basse énergie, la pénétration est similaire </a:t>
            </a:r>
            <a:r>
              <a:rPr lang="fr-FR" dirty="0" smtClean="0">
                <a:solidFill>
                  <a:srgbClr val="0000FF"/>
                </a:solidFill>
              </a:rPr>
              <a:t>pour </a:t>
            </a:r>
            <a:r>
              <a:rPr lang="fr-FR" dirty="0">
                <a:solidFill>
                  <a:srgbClr val="0000FF"/>
                </a:solidFill>
              </a:rPr>
              <a:t>tous les éléments.</a:t>
            </a:r>
          </a:p>
          <a:p>
            <a:pPr algn="just"/>
            <a:endParaRPr lang="fr-FR" dirty="0">
              <a:solidFill>
                <a:srgbClr val="0000FF"/>
              </a:solidFill>
            </a:endParaRPr>
          </a:p>
        </p:txBody>
      </p:sp>
      <p:sp>
        <p:nvSpPr>
          <p:cNvPr id="6" name="Text Box 33"/>
          <p:cNvSpPr txBox="1">
            <a:spLocks noChangeArrowheads="1"/>
          </p:cNvSpPr>
          <p:nvPr/>
        </p:nvSpPr>
        <p:spPr bwMode="auto">
          <a:xfrm>
            <a:off x="381000" y="1524000"/>
            <a:ext cx="815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Zoom à basse tension de la pénétration avec l</a:t>
            </a:r>
            <a:r>
              <a:rPr lang="ja-JP" altLang="fr-FR"/>
              <a:t>’</a:t>
            </a:r>
            <a:r>
              <a:rPr lang="fr-FR"/>
              <a:t>énergie des électrons primaires </a:t>
            </a:r>
          </a:p>
        </p:txBody>
      </p:sp>
      <p:sp>
        <p:nvSpPr>
          <p:cNvPr id="7" name="Text Box 34"/>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0454053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457200" y="644525"/>
            <a:ext cx="8153400" cy="650875"/>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dirty="0"/>
              <a:t>Cette réduction du volume </a:t>
            </a:r>
            <a:r>
              <a:rPr lang="fr-FR" dirty="0" smtClean="0"/>
              <a:t>d’interaction </a:t>
            </a:r>
            <a:r>
              <a:rPr lang="fr-FR" dirty="0"/>
              <a:t>à basse tension va conduire inévitablement à une information de plus en plus superficielle.</a:t>
            </a:r>
          </a:p>
        </p:txBody>
      </p:sp>
      <p:pic>
        <p:nvPicPr>
          <p:cNvPr id="4" name="Picture 9"/>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r="1894"/>
          <a:stretch>
            <a:fillRect/>
          </a:stretch>
        </p:blipFill>
        <p:spPr bwMode="auto">
          <a:xfrm>
            <a:off x="533400" y="1720850"/>
            <a:ext cx="3976688"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11"/>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1924" t="1712" r="1843"/>
          <a:stretch>
            <a:fillRect/>
          </a:stretch>
        </p:blipFill>
        <p:spPr bwMode="auto">
          <a:xfrm>
            <a:off x="4800600" y="1720850"/>
            <a:ext cx="39624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 Box 12"/>
          <p:cNvSpPr txBox="1">
            <a:spLocks noChangeArrowheads="1"/>
          </p:cNvSpPr>
          <p:nvPr/>
        </p:nvSpPr>
        <p:spPr bwMode="auto">
          <a:xfrm>
            <a:off x="1766440" y="5759450"/>
            <a:ext cx="53920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i="1" dirty="0" smtClean="0"/>
              <a:t>Images </a:t>
            </a:r>
            <a:r>
              <a:rPr lang="fr-FR" i="1" dirty="0" smtClean="0"/>
              <a:t>d’électrons </a:t>
            </a:r>
            <a:r>
              <a:rPr lang="fr-FR" i="1" dirty="0"/>
              <a:t>secondaires (SE) À 20 kV et 1 kV</a:t>
            </a:r>
          </a:p>
          <a:p>
            <a:pPr algn="ctr"/>
            <a:r>
              <a:rPr lang="fr-FR" i="1" dirty="0"/>
              <a:t>d</a:t>
            </a:r>
            <a:r>
              <a:rPr lang="ja-JP" altLang="fr-FR" i="1" dirty="0"/>
              <a:t>’</a:t>
            </a:r>
            <a:r>
              <a:rPr lang="fr-FR" i="1" dirty="0"/>
              <a:t>un film de C de 20 nm déposé sur une grille de Cuivre</a:t>
            </a:r>
          </a:p>
        </p:txBody>
      </p:sp>
      <p:sp>
        <p:nvSpPr>
          <p:cNvPr id="7" name="Text Box 13"/>
          <p:cNvSpPr txBox="1">
            <a:spLocks noChangeArrowheads="1"/>
          </p:cNvSpPr>
          <p:nvPr/>
        </p:nvSpPr>
        <p:spPr bwMode="auto">
          <a:xfrm>
            <a:off x="3413125" y="4913313"/>
            <a:ext cx="7683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20 kV</a:t>
            </a:r>
          </a:p>
        </p:txBody>
      </p:sp>
      <p:sp>
        <p:nvSpPr>
          <p:cNvPr id="8" name="Text Box 14"/>
          <p:cNvSpPr txBox="1">
            <a:spLocks noChangeArrowheads="1"/>
          </p:cNvSpPr>
          <p:nvPr/>
        </p:nvSpPr>
        <p:spPr bwMode="auto">
          <a:xfrm>
            <a:off x="7772400" y="4876800"/>
            <a:ext cx="6413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t>1 kV</a:t>
            </a:r>
          </a:p>
        </p:txBody>
      </p:sp>
      <p:sp>
        <p:nvSpPr>
          <p:cNvPr id="9" name="Text Box 15"/>
          <p:cNvSpPr txBox="1">
            <a:spLocks noChangeArrowheads="1"/>
          </p:cNvSpPr>
          <p:nvPr/>
        </p:nvSpPr>
        <p:spPr bwMode="auto">
          <a:xfrm>
            <a:off x="1600200" y="1295400"/>
            <a:ext cx="6282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a:solidFill>
                  <a:srgbClr val="0000FF"/>
                </a:solidFill>
              </a:rPr>
              <a:t>Exemple 1 </a:t>
            </a:r>
            <a:r>
              <a:rPr lang="fr-FR" dirty="0" smtClean="0">
                <a:solidFill>
                  <a:srgbClr val="0000FF"/>
                </a:solidFill>
              </a:rPr>
              <a:t>d</a:t>
            </a:r>
            <a:r>
              <a:rPr lang="fr-FR" dirty="0" smtClean="0">
                <a:solidFill>
                  <a:srgbClr val="0000FF"/>
                </a:solidFill>
              </a:rPr>
              <a:t>’</a:t>
            </a:r>
            <a:r>
              <a:rPr lang="fr-FR" dirty="0" smtClean="0">
                <a:solidFill>
                  <a:srgbClr val="0000FF"/>
                </a:solidFill>
              </a:rPr>
              <a:t>illustration </a:t>
            </a:r>
            <a:r>
              <a:rPr lang="fr-FR" dirty="0">
                <a:solidFill>
                  <a:srgbClr val="0000FF"/>
                </a:solidFill>
              </a:rPr>
              <a:t>de la diminution du volume d</a:t>
            </a:r>
            <a:r>
              <a:rPr lang="ja-JP" altLang="fr-FR" dirty="0">
                <a:solidFill>
                  <a:srgbClr val="0000FF"/>
                </a:solidFill>
              </a:rPr>
              <a:t>’</a:t>
            </a:r>
            <a:r>
              <a:rPr lang="fr-FR" dirty="0">
                <a:solidFill>
                  <a:srgbClr val="0000FF"/>
                </a:solidFill>
              </a:rPr>
              <a:t>interaction</a:t>
            </a:r>
          </a:p>
        </p:txBody>
      </p:sp>
      <p:sp>
        <p:nvSpPr>
          <p:cNvPr id="10" name="Text Box 16"/>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13057500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457200" y="644525"/>
            <a:ext cx="8153400" cy="650875"/>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dirty="0"/>
              <a:t>Cette réduction du volume </a:t>
            </a:r>
            <a:r>
              <a:rPr lang="fr-FR" dirty="0" smtClean="0"/>
              <a:t>d’interaction </a:t>
            </a:r>
            <a:r>
              <a:rPr lang="fr-FR" dirty="0"/>
              <a:t>à basse tension va conduire inévitablement à une information de plus en plus superficielle.</a:t>
            </a:r>
          </a:p>
        </p:txBody>
      </p:sp>
      <p:sp>
        <p:nvSpPr>
          <p:cNvPr id="4" name="Text Box 7"/>
          <p:cNvSpPr txBox="1">
            <a:spLocks noChangeArrowheads="1"/>
          </p:cNvSpPr>
          <p:nvPr/>
        </p:nvSpPr>
        <p:spPr bwMode="auto">
          <a:xfrm>
            <a:off x="158750" y="5957888"/>
            <a:ext cx="883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i="1"/>
              <a:t>Images à différentes haute tension d</a:t>
            </a:r>
            <a:r>
              <a:rPr lang="ja-JP" altLang="fr-FR" i="1"/>
              <a:t>’</a:t>
            </a:r>
            <a:r>
              <a:rPr lang="fr-FR" i="1"/>
              <a:t>accélération de nanotubes d</a:t>
            </a:r>
            <a:r>
              <a:rPr lang="ja-JP" altLang="fr-FR" i="1"/>
              <a:t>’</a:t>
            </a:r>
            <a:r>
              <a:rPr lang="fr-FR" i="1"/>
              <a:t>oxyde de vanadium</a:t>
            </a:r>
          </a:p>
        </p:txBody>
      </p:sp>
      <p:sp>
        <p:nvSpPr>
          <p:cNvPr id="5" name="Text Box 10"/>
          <p:cNvSpPr txBox="1">
            <a:spLocks noChangeArrowheads="1"/>
          </p:cNvSpPr>
          <p:nvPr/>
        </p:nvSpPr>
        <p:spPr bwMode="auto">
          <a:xfrm>
            <a:off x="1066800" y="1295400"/>
            <a:ext cx="63403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a:solidFill>
                  <a:srgbClr val="0000FF"/>
                </a:solidFill>
              </a:rPr>
              <a:t>Exemple 2 </a:t>
            </a:r>
            <a:r>
              <a:rPr lang="fr-FR" dirty="0" smtClean="0">
                <a:solidFill>
                  <a:srgbClr val="0000FF"/>
                </a:solidFill>
              </a:rPr>
              <a:t>d’illustration </a:t>
            </a:r>
            <a:r>
              <a:rPr lang="fr-FR" dirty="0">
                <a:solidFill>
                  <a:srgbClr val="0000FF"/>
                </a:solidFill>
              </a:rPr>
              <a:t>de la diminution du volume d</a:t>
            </a:r>
            <a:r>
              <a:rPr lang="ja-JP" altLang="fr-FR" dirty="0">
                <a:solidFill>
                  <a:srgbClr val="0000FF"/>
                </a:solidFill>
              </a:rPr>
              <a:t>’</a:t>
            </a:r>
            <a:r>
              <a:rPr lang="fr-FR" dirty="0">
                <a:solidFill>
                  <a:srgbClr val="0000FF"/>
                </a:solidFill>
              </a:rPr>
              <a:t>interaction</a:t>
            </a:r>
          </a:p>
        </p:txBody>
      </p:sp>
      <p:pic>
        <p:nvPicPr>
          <p:cNvPr id="6" name="Picture 11" descr="SEM-V-depend"/>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09600" y="1728788"/>
            <a:ext cx="7772400" cy="39100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8"/>
          <p:cNvGrpSpPr>
            <a:grpSpLocks/>
          </p:cNvGrpSpPr>
          <p:nvPr/>
        </p:nvGrpSpPr>
        <p:grpSpPr bwMode="auto">
          <a:xfrm>
            <a:off x="609600" y="1752600"/>
            <a:ext cx="7772400" cy="3886200"/>
            <a:chOff x="384" y="1104"/>
            <a:chExt cx="4896" cy="2448"/>
          </a:xfrm>
        </p:grpSpPr>
        <p:grpSp>
          <p:nvGrpSpPr>
            <p:cNvPr id="8" name="Group 15"/>
            <p:cNvGrpSpPr>
              <a:grpSpLocks/>
            </p:cNvGrpSpPr>
            <p:nvPr/>
          </p:nvGrpSpPr>
          <p:grpSpPr bwMode="auto">
            <a:xfrm>
              <a:off x="384" y="1104"/>
              <a:ext cx="4896" cy="2448"/>
              <a:chOff x="384" y="1104"/>
              <a:chExt cx="4896" cy="2448"/>
            </a:xfrm>
          </p:grpSpPr>
          <p:sp>
            <p:nvSpPr>
              <p:cNvPr id="10" name="Rectangle 12"/>
              <p:cNvSpPr>
                <a:spLocks noChangeArrowheads="1"/>
              </p:cNvSpPr>
              <p:nvPr/>
            </p:nvSpPr>
            <p:spPr bwMode="auto">
              <a:xfrm>
                <a:off x="384" y="1104"/>
                <a:ext cx="1632" cy="244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1" name="Rectangle 13"/>
              <p:cNvSpPr>
                <a:spLocks noChangeArrowheads="1"/>
              </p:cNvSpPr>
              <p:nvPr/>
            </p:nvSpPr>
            <p:spPr bwMode="auto">
              <a:xfrm>
                <a:off x="2016" y="1104"/>
                <a:ext cx="1632" cy="244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 name="Rectangle 14"/>
              <p:cNvSpPr>
                <a:spLocks noChangeArrowheads="1"/>
              </p:cNvSpPr>
              <p:nvPr/>
            </p:nvSpPr>
            <p:spPr bwMode="auto">
              <a:xfrm>
                <a:off x="3648" y="1104"/>
                <a:ext cx="1632" cy="244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9" name="Line 17"/>
            <p:cNvSpPr>
              <a:spLocks noChangeShapeType="1"/>
            </p:cNvSpPr>
            <p:nvPr/>
          </p:nvSpPr>
          <p:spPr bwMode="auto">
            <a:xfrm flipV="1">
              <a:off x="384" y="2352"/>
              <a:ext cx="4896" cy="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13" name="Text Box 20"/>
          <p:cNvSpPr txBox="1">
            <a:spLocks noChangeArrowheads="1"/>
          </p:cNvSpPr>
          <p:nvPr/>
        </p:nvSpPr>
        <p:spPr bwMode="auto">
          <a:xfrm>
            <a:off x="7239000" y="5638800"/>
            <a:ext cx="1893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200" i="1"/>
              <a:t>Documents E.T.H. Zurich</a:t>
            </a:r>
          </a:p>
        </p:txBody>
      </p:sp>
      <p:sp>
        <p:nvSpPr>
          <p:cNvPr id="14" name="Text Box 21"/>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3232929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5"/>
          <p:cNvSpPr>
            <a:spLocks noChangeArrowheads="1"/>
          </p:cNvSpPr>
          <p:nvPr/>
        </p:nvSpPr>
        <p:spPr bwMode="auto">
          <a:xfrm>
            <a:off x="457200" y="762000"/>
            <a:ext cx="81534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En pratique, on doit considérer aussi la taille de sonde électronique d</a:t>
            </a:r>
            <a:r>
              <a:rPr lang="fr-FR" baseline="-25000"/>
              <a:t>s</a:t>
            </a:r>
          </a:p>
        </p:txBody>
      </p:sp>
      <p:grpSp>
        <p:nvGrpSpPr>
          <p:cNvPr id="4" name="Group 32"/>
          <p:cNvGrpSpPr>
            <a:grpSpLocks/>
          </p:cNvGrpSpPr>
          <p:nvPr/>
        </p:nvGrpSpPr>
        <p:grpSpPr bwMode="auto">
          <a:xfrm>
            <a:off x="304800" y="2438400"/>
            <a:ext cx="2895600" cy="2667000"/>
            <a:chOff x="192" y="1248"/>
            <a:chExt cx="1824" cy="1680"/>
          </a:xfrm>
        </p:grpSpPr>
        <p:sp>
          <p:nvSpPr>
            <p:cNvPr id="5" name="Oval 29"/>
            <p:cNvSpPr>
              <a:spLocks noChangeArrowheads="1"/>
            </p:cNvSpPr>
            <p:nvPr/>
          </p:nvSpPr>
          <p:spPr bwMode="auto">
            <a:xfrm>
              <a:off x="384" y="1584"/>
              <a:ext cx="1296" cy="1344"/>
            </a:xfrm>
            <a:prstGeom prst="ellipse">
              <a:avLst/>
            </a:prstGeom>
            <a:solidFill>
              <a:schemeClr val="accent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 name="Rectangle 30"/>
            <p:cNvSpPr>
              <a:spLocks noChangeArrowheads="1"/>
            </p:cNvSpPr>
            <p:nvPr/>
          </p:nvSpPr>
          <p:spPr bwMode="auto">
            <a:xfrm>
              <a:off x="480" y="1248"/>
              <a:ext cx="1104" cy="38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 name="Line 31"/>
            <p:cNvSpPr>
              <a:spLocks noChangeShapeType="1"/>
            </p:cNvSpPr>
            <p:nvPr/>
          </p:nvSpPr>
          <p:spPr bwMode="auto">
            <a:xfrm>
              <a:off x="192" y="1632"/>
              <a:ext cx="18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8" name="AutoShape 33"/>
          <p:cNvSpPr>
            <a:spLocks noChangeArrowheads="1"/>
          </p:cNvSpPr>
          <p:nvPr/>
        </p:nvSpPr>
        <p:spPr bwMode="auto">
          <a:xfrm>
            <a:off x="1371600" y="1981200"/>
            <a:ext cx="533400" cy="1066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 name="Line 34"/>
          <p:cNvSpPr>
            <a:spLocks noChangeShapeType="1"/>
          </p:cNvSpPr>
          <p:nvPr/>
        </p:nvSpPr>
        <p:spPr bwMode="auto">
          <a:xfrm>
            <a:off x="1492250" y="2971800"/>
            <a:ext cx="280988" cy="0"/>
          </a:xfrm>
          <a:prstGeom prst="line">
            <a:avLst/>
          </a:prstGeom>
          <a:noFill/>
          <a:ln w="952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 name="Text Box 35"/>
          <p:cNvSpPr txBox="1">
            <a:spLocks noChangeArrowheads="1"/>
          </p:cNvSpPr>
          <p:nvPr/>
        </p:nvSpPr>
        <p:spPr bwMode="auto">
          <a:xfrm>
            <a:off x="1966913" y="2681288"/>
            <a:ext cx="395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a:solidFill>
                  <a:srgbClr val="0000FF"/>
                </a:solidFill>
              </a:rPr>
              <a:t>d</a:t>
            </a:r>
            <a:r>
              <a:rPr lang="fr-FR" baseline="-25000">
                <a:solidFill>
                  <a:srgbClr val="0000FF"/>
                </a:solidFill>
              </a:rPr>
              <a:t>s</a:t>
            </a:r>
          </a:p>
        </p:txBody>
      </p:sp>
      <p:sp>
        <p:nvSpPr>
          <p:cNvPr id="11" name="Text Box 36"/>
          <p:cNvSpPr txBox="1">
            <a:spLocks noChangeArrowheads="1"/>
          </p:cNvSpPr>
          <p:nvPr/>
        </p:nvSpPr>
        <p:spPr bwMode="auto">
          <a:xfrm>
            <a:off x="1035050" y="3429000"/>
            <a:ext cx="1250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dirty="0">
                <a:solidFill>
                  <a:srgbClr val="0000FF"/>
                </a:solidFill>
              </a:rPr>
              <a:t>Volume </a:t>
            </a:r>
          </a:p>
          <a:p>
            <a:pPr algn="ctr"/>
            <a:r>
              <a:rPr lang="fr-FR" dirty="0">
                <a:solidFill>
                  <a:srgbClr val="0000FF"/>
                </a:solidFill>
              </a:rPr>
              <a:t>Interaction</a:t>
            </a:r>
          </a:p>
          <a:p>
            <a:pPr algn="ctr"/>
            <a:r>
              <a:rPr lang="fr-FR" dirty="0">
                <a:solidFill>
                  <a:srgbClr val="0000FF"/>
                </a:solidFill>
              </a:rPr>
              <a:t>Électrons</a:t>
            </a:r>
          </a:p>
          <a:p>
            <a:pPr algn="ctr"/>
            <a:r>
              <a:rPr lang="fr-FR" dirty="0">
                <a:solidFill>
                  <a:srgbClr val="0000FF"/>
                </a:solidFill>
              </a:rPr>
              <a:t>primaires</a:t>
            </a:r>
          </a:p>
        </p:txBody>
      </p:sp>
      <p:sp>
        <p:nvSpPr>
          <p:cNvPr id="12" name="Text Box 37"/>
          <p:cNvSpPr txBox="1">
            <a:spLocks noChangeArrowheads="1"/>
          </p:cNvSpPr>
          <p:nvPr/>
        </p:nvSpPr>
        <p:spPr bwMode="auto">
          <a:xfrm>
            <a:off x="3200400" y="1447800"/>
            <a:ext cx="57150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fr-FR" dirty="0"/>
              <a:t>Les simulations de Monte-Carlo théoriques précédentes ont supposé une sonde ponctuelle.</a:t>
            </a:r>
          </a:p>
          <a:p>
            <a:pPr algn="just"/>
            <a:endParaRPr lang="fr-FR" dirty="0"/>
          </a:p>
          <a:p>
            <a:pPr algn="just"/>
            <a:r>
              <a:rPr lang="fr-FR" dirty="0"/>
              <a:t>Or dans la réalité, la sonde électronique fournie par la colonne d</a:t>
            </a:r>
            <a:r>
              <a:rPr lang="ja-JP" altLang="fr-FR" dirty="0"/>
              <a:t>’</a:t>
            </a:r>
            <a:r>
              <a:rPr lang="fr-FR" dirty="0"/>
              <a:t>un MEB est caractérisée par, outre son énergie et son courant, </a:t>
            </a:r>
            <a:r>
              <a:rPr lang="fr-FR" b="1" dirty="0"/>
              <a:t>son diamètre</a:t>
            </a:r>
            <a:r>
              <a:rPr lang="fr-FR" dirty="0"/>
              <a:t> </a:t>
            </a:r>
            <a:r>
              <a:rPr lang="fr-FR" b="1" dirty="0" err="1"/>
              <a:t>d</a:t>
            </a:r>
            <a:r>
              <a:rPr lang="fr-FR" b="1" baseline="-25000" dirty="0" err="1"/>
              <a:t>s</a:t>
            </a:r>
            <a:r>
              <a:rPr lang="fr-FR" dirty="0"/>
              <a:t> (dimension minimum du faisceau dans le plan focal) allant de 1 à quelques nanomètres selon la technologie et certains paramètres expérimentaux.</a:t>
            </a:r>
          </a:p>
          <a:p>
            <a:pPr algn="just"/>
            <a:endParaRPr lang="fr-FR" dirty="0"/>
          </a:p>
          <a:p>
            <a:pPr algn="just"/>
            <a:r>
              <a:rPr lang="fr-FR" dirty="0"/>
              <a:t>L</a:t>
            </a:r>
            <a:r>
              <a:rPr lang="ja-JP" altLang="fr-FR" dirty="0"/>
              <a:t>’</a:t>
            </a:r>
            <a:r>
              <a:rPr lang="fr-FR" dirty="0"/>
              <a:t>évolution du volume d</a:t>
            </a:r>
            <a:r>
              <a:rPr lang="ja-JP" altLang="fr-FR" dirty="0"/>
              <a:t>’</a:t>
            </a:r>
            <a:r>
              <a:rPr lang="fr-FR" dirty="0"/>
              <a:t>interaction </a:t>
            </a:r>
            <a:r>
              <a:rPr lang="fr-FR" dirty="0" smtClean="0"/>
              <a:t>réel avec </a:t>
            </a:r>
            <a:r>
              <a:rPr lang="fr-FR" dirty="0"/>
              <a:t>la tension dépend donc non seulement de l</a:t>
            </a:r>
            <a:r>
              <a:rPr lang="ja-JP" altLang="fr-FR" dirty="0"/>
              <a:t>’</a:t>
            </a:r>
            <a:r>
              <a:rPr lang="fr-FR" dirty="0"/>
              <a:t>énergie E</a:t>
            </a:r>
            <a:r>
              <a:rPr lang="fr-FR" baseline="-25000" dirty="0"/>
              <a:t>0</a:t>
            </a:r>
            <a:r>
              <a:rPr lang="fr-FR" dirty="0"/>
              <a:t> qui va modifier la pénétration des électrons primaires, mais aussi de </a:t>
            </a:r>
            <a:r>
              <a:rPr lang="fr-FR" dirty="0" err="1" smtClean="0"/>
              <a:t>d</a:t>
            </a:r>
            <a:r>
              <a:rPr lang="fr-FR" baseline="-25000" dirty="0" err="1" smtClean="0"/>
              <a:t>s</a:t>
            </a:r>
            <a:r>
              <a:rPr lang="fr-FR" dirty="0"/>
              <a:t> </a:t>
            </a:r>
            <a:r>
              <a:rPr lang="fr-FR" dirty="0" smtClean="0"/>
              <a:t>qui va influencer la résolution latérale en particulier à basse tension.</a:t>
            </a:r>
            <a:endParaRPr lang="fr-FR" dirty="0"/>
          </a:p>
        </p:txBody>
      </p:sp>
      <p:sp>
        <p:nvSpPr>
          <p:cNvPr id="13" name="Text Box 39"/>
          <p:cNvSpPr txBox="1">
            <a:spLocks noChangeArrowheads="1"/>
          </p:cNvSpPr>
          <p:nvPr/>
        </p:nvSpPr>
        <p:spPr bwMode="auto">
          <a:xfrm>
            <a:off x="609600" y="1462088"/>
            <a:ext cx="20135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u="sng" dirty="0">
                <a:solidFill>
                  <a:srgbClr val="0000FF"/>
                </a:solidFill>
              </a:rPr>
              <a:t>Sonde électronique</a:t>
            </a:r>
          </a:p>
        </p:txBody>
      </p:sp>
      <p:sp>
        <p:nvSpPr>
          <p:cNvPr id="14" name="Text Box 42"/>
          <p:cNvSpPr txBox="1">
            <a:spLocks noChangeArrowheads="1"/>
          </p:cNvSpPr>
          <p:nvPr/>
        </p:nvSpPr>
        <p:spPr bwMode="auto">
          <a:xfrm>
            <a:off x="1965325" y="2057400"/>
            <a:ext cx="8205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0000FF"/>
                </a:solidFill>
              </a:rPr>
              <a:t>E</a:t>
            </a:r>
            <a:r>
              <a:rPr lang="fr-FR" baseline="-25000">
                <a:solidFill>
                  <a:srgbClr val="0000FF"/>
                </a:solidFill>
              </a:rPr>
              <a:t>0</a:t>
            </a:r>
            <a:r>
              <a:rPr lang="fr-FR">
                <a:solidFill>
                  <a:srgbClr val="0000FF"/>
                </a:solidFill>
              </a:rPr>
              <a:t>=qV</a:t>
            </a:r>
            <a:r>
              <a:rPr lang="fr-FR" baseline="-25000">
                <a:solidFill>
                  <a:srgbClr val="0000FF"/>
                </a:solidFill>
              </a:rPr>
              <a:t>0</a:t>
            </a:r>
          </a:p>
        </p:txBody>
      </p:sp>
      <p:sp>
        <p:nvSpPr>
          <p:cNvPr id="15" name="Text Box 43"/>
          <p:cNvSpPr txBox="1">
            <a:spLocks noChangeArrowheads="1"/>
          </p:cNvSpPr>
          <p:nvPr/>
        </p:nvSpPr>
        <p:spPr bwMode="auto">
          <a:xfrm>
            <a:off x="1981200" y="2362200"/>
            <a:ext cx="331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0000FF"/>
                </a:solidFill>
              </a:rPr>
              <a:t>I</a:t>
            </a:r>
            <a:r>
              <a:rPr lang="fr-FR" baseline="-25000">
                <a:solidFill>
                  <a:srgbClr val="0000FF"/>
                </a:solidFill>
              </a:rPr>
              <a:t>0</a:t>
            </a:r>
          </a:p>
        </p:txBody>
      </p:sp>
      <p:sp>
        <p:nvSpPr>
          <p:cNvPr id="16" name="Text Box 44"/>
          <p:cNvSpPr txBox="1">
            <a:spLocks noChangeArrowheads="1"/>
          </p:cNvSpPr>
          <p:nvPr/>
        </p:nvSpPr>
        <p:spPr bwMode="auto">
          <a:xfrm>
            <a:off x="400050" y="2071688"/>
            <a:ext cx="8904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a:solidFill>
                  <a:srgbClr val="0000FF"/>
                </a:solidFill>
              </a:rPr>
              <a:t>Énergie</a:t>
            </a:r>
          </a:p>
        </p:txBody>
      </p:sp>
      <p:sp>
        <p:nvSpPr>
          <p:cNvPr id="17" name="Text Box 45"/>
          <p:cNvSpPr txBox="1">
            <a:spLocks noChangeArrowheads="1"/>
          </p:cNvSpPr>
          <p:nvPr/>
        </p:nvSpPr>
        <p:spPr bwMode="auto">
          <a:xfrm>
            <a:off x="476250" y="2362200"/>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dirty="0">
                <a:solidFill>
                  <a:srgbClr val="0000FF"/>
                </a:solidFill>
              </a:rPr>
              <a:t>Courant</a:t>
            </a:r>
          </a:p>
        </p:txBody>
      </p:sp>
      <p:sp>
        <p:nvSpPr>
          <p:cNvPr id="18" name="Text Box 46"/>
          <p:cNvSpPr txBox="1">
            <a:spLocks noChangeArrowheads="1"/>
          </p:cNvSpPr>
          <p:nvPr/>
        </p:nvSpPr>
        <p:spPr bwMode="auto">
          <a:xfrm>
            <a:off x="412750" y="2681288"/>
            <a:ext cx="10621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0000FF"/>
                </a:solidFill>
              </a:rPr>
              <a:t>Diamètre</a:t>
            </a:r>
          </a:p>
        </p:txBody>
      </p:sp>
      <p:sp>
        <p:nvSpPr>
          <p:cNvPr id="19" name="AutoShape 48"/>
          <p:cNvSpPr>
            <a:spLocks noChangeArrowheads="1"/>
          </p:cNvSpPr>
          <p:nvPr/>
        </p:nvSpPr>
        <p:spPr bwMode="auto">
          <a:xfrm>
            <a:off x="1447800" y="5562600"/>
            <a:ext cx="455613" cy="609600"/>
          </a:xfrm>
          <a:prstGeom prst="rightArrow">
            <a:avLst>
              <a:gd name="adj1" fmla="val 53648"/>
              <a:gd name="adj2" fmla="val 4216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 name="Text Box 49"/>
          <p:cNvSpPr txBox="1">
            <a:spLocks noChangeArrowheads="1"/>
          </p:cNvSpPr>
          <p:nvPr/>
        </p:nvSpPr>
        <p:spPr bwMode="auto">
          <a:xfrm>
            <a:off x="609600" y="556260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dirty="0">
                <a:solidFill>
                  <a:srgbClr val="FF0000"/>
                </a:solidFill>
              </a:rPr>
              <a:t>Comment évolue cette taille de sonde </a:t>
            </a:r>
            <a:r>
              <a:rPr lang="fr-FR" b="1" dirty="0" err="1">
                <a:solidFill>
                  <a:srgbClr val="FF0000"/>
                </a:solidFill>
              </a:rPr>
              <a:t>d</a:t>
            </a:r>
            <a:r>
              <a:rPr lang="fr-FR" b="1" baseline="-25000" dirty="0" err="1">
                <a:solidFill>
                  <a:srgbClr val="FF0000"/>
                </a:solidFill>
              </a:rPr>
              <a:t>s</a:t>
            </a:r>
            <a:endParaRPr lang="fr-FR" b="1" baseline="-25000" dirty="0">
              <a:solidFill>
                <a:srgbClr val="FF0000"/>
              </a:solidFill>
            </a:endParaRPr>
          </a:p>
          <a:p>
            <a:pPr algn="ctr"/>
            <a:r>
              <a:rPr lang="fr-FR" b="1" dirty="0">
                <a:solidFill>
                  <a:srgbClr val="FF0000"/>
                </a:solidFill>
              </a:rPr>
              <a:t> avec la diminution de la tension d</a:t>
            </a:r>
            <a:r>
              <a:rPr lang="ja-JP" altLang="fr-FR" b="1" dirty="0">
                <a:solidFill>
                  <a:srgbClr val="FF0000"/>
                </a:solidFill>
              </a:rPr>
              <a:t>’</a:t>
            </a:r>
            <a:r>
              <a:rPr lang="fr-FR" b="1" dirty="0">
                <a:solidFill>
                  <a:srgbClr val="FF0000"/>
                </a:solidFill>
              </a:rPr>
              <a:t>accélération ?</a:t>
            </a:r>
            <a:endParaRPr lang="fr-FR" b="1" i="1" dirty="0">
              <a:solidFill>
                <a:srgbClr val="FF0000"/>
              </a:solidFill>
            </a:endParaRPr>
          </a:p>
        </p:txBody>
      </p:sp>
      <p:sp>
        <p:nvSpPr>
          <p:cNvPr id="21" name="Text Box 50"/>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11854757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33400"/>
          </a:xfrm>
          <a:prstGeom prst="rect">
            <a:avLst/>
          </a:prstGeom>
          <a:gradFill rotWithShape="0">
            <a:gsLst>
              <a:gs pos="0">
                <a:srgbClr val="3D6C80"/>
              </a:gs>
              <a:gs pos="50000">
                <a:srgbClr val="3D6C80">
                  <a:gamma/>
                  <a:tint val="10196"/>
                  <a:invGamma/>
                </a:srgbClr>
              </a:gs>
              <a:gs pos="100000">
                <a:srgbClr val="3D6C8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 name="Rectangle 4"/>
          <p:cNvSpPr>
            <a:spLocks noChangeArrowheads="1"/>
          </p:cNvSpPr>
          <p:nvPr/>
        </p:nvSpPr>
        <p:spPr bwMode="auto">
          <a:xfrm>
            <a:off x="228600" y="685800"/>
            <a:ext cx="8763000" cy="376238"/>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t>Évolution de la taille avec le courant de sonde entre 30 et 1 kV </a:t>
            </a:r>
            <a:endParaRPr lang="fr-FR" baseline="-25000"/>
          </a:p>
        </p:txBody>
      </p:sp>
      <p:pic>
        <p:nvPicPr>
          <p:cNvPr id="4" name="Picture 23"/>
          <p:cNvPicPr>
            <a:picLocks noChangeAspect="1" noChangeArrowheads="1"/>
          </p:cNvPicPr>
          <p:nvPr/>
        </p:nvPicPr>
        <p:blipFill>
          <a:blip r:embed="rId2">
            <a:extLst>
              <a:ext uri="{28A0092B-C50C-407E-A947-70E740481C1C}">
                <a14:useLocalDpi xmlns:a14="http://schemas.microsoft.com/office/drawing/2010/main" val="0"/>
              </a:ext>
            </a:extLst>
          </a:blip>
          <a:srcRect b="2136"/>
          <a:stretch>
            <a:fillRect/>
          </a:stretch>
        </p:blipFill>
        <p:spPr bwMode="auto">
          <a:xfrm>
            <a:off x="728985" y="1093713"/>
            <a:ext cx="348297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p:cNvPicPr>
            <a:picLocks noChangeAspect="1" noChangeArrowheads="1"/>
          </p:cNvPicPr>
          <p:nvPr/>
        </p:nvPicPr>
        <p:blipFill>
          <a:blip r:embed="rId3">
            <a:extLst>
              <a:ext uri="{28A0092B-C50C-407E-A947-70E740481C1C}">
                <a14:useLocalDpi xmlns:a14="http://schemas.microsoft.com/office/drawing/2010/main" val="0"/>
              </a:ext>
            </a:extLst>
          </a:blip>
          <a:srcRect b="3340"/>
          <a:stretch>
            <a:fillRect/>
          </a:stretch>
        </p:blipFill>
        <p:spPr bwMode="auto">
          <a:xfrm>
            <a:off x="4648200" y="1093142"/>
            <a:ext cx="33401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
          <p:cNvSpPr txBox="1">
            <a:spLocks noChangeArrowheads="1"/>
          </p:cNvSpPr>
          <p:nvPr/>
        </p:nvSpPr>
        <p:spPr bwMode="auto">
          <a:xfrm>
            <a:off x="38100" y="4149080"/>
            <a:ext cx="88793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
            </a:pPr>
            <a:r>
              <a:rPr lang="fr-FR" dirty="0"/>
              <a:t> La taille de sonde d</a:t>
            </a:r>
            <a:r>
              <a:rPr lang="fr-FR" baseline="-25000" dirty="0"/>
              <a:t>0</a:t>
            </a:r>
            <a:r>
              <a:rPr lang="fr-FR" dirty="0"/>
              <a:t> croît lorsque </a:t>
            </a:r>
            <a:r>
              <a:rPr lang="fr-FR" dirty="0" smtClean="0"/>
              <a:t>la tension </a:t>
            </a:r>
            <a:r>
              <a:rPr lang="fr-FR" dirty="0"/>
              <a:t>diminue, quel que soit le type de canon</a:t>
            </a:r>
          </a:p>
        </p:txBody>
      </p:sp>
      <p:sp>
        <p:nvSpPr>
          <p:cNvPr id="7" name="Text Box 27"/>
          <p:cNvSpPr txBox="1">
            <a:spLocks noChangeArrowheads="1"/>
          </p:cNvSpPr>
          <p:nvPr/>
        </p:nvSpPr>
        <p:spPr bwMode="auto">
          <a:xfrm>
            <a:off x="38100" y="4437112"/>
            <a:ext cx="89535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pPr>
            <a:r>
              <a:rPr lang="fr-FR" sz="2000" dirty="0">
                <a:latin typeface="Calibri" charset="0"/>
              </a:rPr>
              <a:t> à basse tension, le canon W devient extrêmement </a:t>
            </a:r>
            <a:r>
              <a:rPr lang="fr-FR" sz="2000" dirty="0"/>
              <a:t>médiocre</a:t>
            </a:r>
            <a:r>
              <a:rPr lang="fr-FR" sz="2000" dirty="0">
                <a:latin typeface="Calibri" charset="0"/>
              </a:rPr>
              <a:t> alors que les émissions Schottky et FEG restent à un niveau acceptable à faible courant. </a:t>
            </a:r>
            <a:r>
              <a:rPr lang="fr-FR" i="1" dirty="0">
                <a:latin typeface="Calibri" charset="0"/>
              </a:rPr>
              <a:t>(Remarque : les dernières évolutions de certaines colonnes électroniques permettent d</a:t>
            </a:r>
            <a:r>
              <a:rPr lang="ja-JP" altLang="fr-FR" i="1" dirty="0">
                <a:latin typeface="Arial"/>
              </a:rPr>
              <a:t>’</a:t>
            </a:r>
            <a:r>
              <a:rPr lang="fr-FR" i="1" dirty="0">
                <a:latin typeface="Calibri" charset="0"/>
              </a:rPr>
              <a:t>obtenir un courant élevé sans perte de résolution aussi marquée que celle déduite de ces graphes)</a:t>
            </a:r>
            <a:r>
              <a:rPr lang="fr-FR" dirty="0">
                <a:latin typeface="Calibri" charset="0"/>
              </a:rPr>
              <a:t> </a:t>
            </a:r>
          </a:p>
        </p:txBody>
      </p:sp>
      <p:sp>
        <p:nvSpPr>
          <p:cNvPr id="8" name="AutoShape 28"/>
          <p:cNvSpPr>
            <a:spLocks noChangeArrowheads="1"/>
          </p:cNvSpPr>
          <p:nvPr/>
        </p:nvSpPr>
        <p:spPr bwMode="auto">
          <a:xfrm>
            <a:off x="152400" y="5791200"/>
            <a:ext cx="455613" cy="609600"/>
          </a:xfrm>
          <a:prstGeom prst="rightArrow">
            <a:avLst>
              <a:gd name="adj1" fmla="val 53648"/>
              <a:gd name="adj2" fmla="val 4216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 name="Text Box 29"/>
          <p:cNvSpPr txBox="1">
            <a:spLocks noChangeArrowheads="1"/>
          </p:cNvSpPr>
          <p:nvPr/>
        </p:nvSpPr>
        <p:spPr bwMode="auto">
          <a:xfrm>
            <a:off x="609600" y="5562600"/>
            <a:ext cx="838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b="1" dirty="0">
                <a:solidFill>
                  <a:srgbClr val="FF0000"/>
                </a:solidFill>
              </a:rPr>
              <a:t>Travailler à basse tension, impose le MEB à canon à émission de champ,</a:t>
            </a:r>
          </a:p>
          <a:p>
            <a:pPr algn="ctr"/>
            <a:r>
              <a:rPr lang="fr-FR" b="1" dirty="0">
                <a:solidFill>
                  <a:srgbClr val="FF0000"/>
                </a:solidFill>
              </a:rPr>
              <a:t>pour conserver de la résolution spatiale, en profondeur et latéralement,</a:t>
            </a:r>
          </a:p>
          <a:p>
            <a:pPr algn="ctr"/>
            <a:r>
              <a:rPr lang="fr-FR" b="1" dirty="0">
                <a:solidFill>
                  <a:srgbClr val="FF0000"/>
                </a:solidFill>
              </a:rPr>
              <a:t>et obtenir une information de plus en plus superficielle (quelques 10 nm).</a:t>
            </a:r>
          </a:p>
        </p:txBody>
      </p:sp>
      <p:sp>
        <p:nvSpPr>
          <p:cNvPr id="10" name="Text Box 30"/>
          <p:cNvSpPr txBox="1">
            <a:spLocks noChangeArrowheads="1"/>
          </p:cNvSpPr>
          <p:nvPr/>
        </p:nvSpPr>
        <p:spPr bwMode="auto">
          <a:xfrm>
            <a:off x="76200" y="0"/>
            <a:ext cx="897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2400" b="1"/>
              <a:t>Baisser la tension = Quelles conséquences pour l</a:t>
            </a:r>
            <a:r>
              <a:rPr lang="ja-JP" altLang="fr-FR" sz="2400" b="1"/>
              <a:t>’</a:t>
            </a:r>
            <a:r>
              <a:rPr lang="fr-FR" sz="2400" b="1"/>
              <a:t>imagerie ?</a:t>
            </a:r>
          </a:p>
        </p:txBody>
      </p:sp>
    </p:spTree>
    <p:extLst>
      <p:ext uri="{BB962C8B-B14F-4D97-AF65-F5344CB8AC3E}">
        <p14:creationId xmlns:p14="http://schemas.microsoft.com/office/powerpoint/2010/main" val="36194225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425</TotalTime>
  <Words>4823</Words>
  <Application>Microsoft Macintosh PowerPoint</Application>
  <PresentationFormat>Présentation à l'écran (4:3)</PresentationFormat>
  <Paragraphs>689</Paragraphs>
  <Slides>44</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44</vt:i4>
      </vt:variant>
    </vt:vector>
  </HeadingPairs>
  <TitlesOfParts>
    <vt:vector size="46" baseType="lpstr">
      <vt:lpstr>Thème Office</vt:lpstr>
      <vt:lpstr>Equation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Monique</dc:creator>
  <cp:lastModifiedBy>Denis Boivin</cp:lastModifiedBy>
  <cp:revision>81</cp:revision>
  <cp:lastPrinted>2017-06-12T22:08:17Z</cp:lastPrinted>
  <dcterms:created xsi:type="dcterms:W3CDTF">2017-01-16T15:05:59Z</dcterms:created>
  <dcterms:modified xsi:type="dcterms:W3CDTF">2017-06-12T22:16:03Z</dcterms:modified>
</cp:coreProperties>
</file>