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6" r:id="rId19"/>
    <p:sldId id="307" r:id="rId20"/>
    <p:sldId id="310" r:id="rId21"/>
    <p:sldId id="311" r:id="rId22"/>
    <p:sldId id="316" r:id="rId23"/>
    <p:sldId id="336" r:id="rId24"/>
    <p:sldId id="335" r:id="rId25"/>
    <p:sldId id="313" r:id="rId26"/>
    <p:sldId id="314" r:id="rId27"/>
    <p:sldId id="315" r:id="rId28"/>
    <p:sldId id="317" r:id="rId29"/>
    <p:sldId id="337" r:id="rId30"/>
    <p:sldId id="321" r:id="rId31"/>
    <p:sldId id="322" r:id="rId32"/>
    <p:sldId id="323" r:id="rId33"/>
    <p:sldId id="325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89" autoAdjust="0"/>
  </p:normalViewPr>
  <p:slideViewPr>
    <p:cSldViewPr>
      <p:cViewPr>
        <p:scale>
          <a:sx n="93" d="100"/>
          <a:sy n="93" d="100"/>
        </p:scale>
        <p:origin x="80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0554-A8D5-3E48-AC41-F0C0674271DD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24EDC-E8BD-DD4F-B2AE-A7A9E97573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54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381F-B023-4E22-A4D3-AA775193FE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70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2C0FCB1-08AA-D44F-9B91-B14228556471}" type="slidenum">
              <a:rPr lang="fr-FR" altLang="fr-FR" sz="1300"/>
              <a:pPr>
                <a:spcBef>
                  <a:spcPct val="0"/>
                </a:spcBef>
              </a:pPr>
              <a:t>15</a:t>
            </a:fld>
            <a:endParaRPr lang="fr-FR" altLang="fr-FR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219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B2C018-205B-8344-9FA6-5117BE6F5DAE}" type="slidenum">
              <a:rPr lang="fr-FR" altLang="fr-FR" sz="1300"/>
              <a:pPr>
                <a:spcBef>
                  <a:spcPct val="0"/>
                </a:spcBef>
              </a:pPr>
              <a:t>16</a:t>
            </a:fld>
            <a:endParaRPr lang="fr-FR" altLang="fr-FR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55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FA6140-F24F-874A-91D6-8716361E5B6E}" type="slidenum">
              <a:rPr lang="fr-FR" altLang="fr-FR" sz="1300"/>
              <a:pPr>
                <a:spcBef>
                  <a:spcPct val="0"/>
                </a:spcBef>
              </a:pPr>
              <a:t>17</a:t>
            </a:fld>
            <a:endParaRPr lang="fr-FR" altLang="fr-FR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569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8FE2DC-005C-2C41-B1F8-5AEADE6AEB1C}" type="slidenum">
              <a:rPr lang="fr-FR" altLang="fr-FR" sz="1300"/>
              <a:pPr>
                <a:spcBef>
                  <a:spcPct val="0"/>
                </a:spcBef>
              </a:pPr>
              <a:t>18</a:t>
            </a:fld>
            <a:endParaRPr lang="fr-FR" altLang="fr-FR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344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E451E9-C134-E34D-8141-BA4ED2FEE902}" type="slidenum">
              <a:rPr lang="fr-FR" altLang="fr-FR" sz="1300"/>
              <a:pPr>
                <a:spcBef>
                  <a:spcPct val="0"/>
                </a:spcBef>
              </a:pPr>
              <a:t>19</a:t>
            </a:fld>
            <a:endParaRPr lang="fr-FR" altLang="fr-FR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150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EF72342-B1BC-8248-AA82-B8787A8C4055}" type="slidenum">
              <a:rPr lang="fr-FR" altLang="fr-FR" sz="1300"/>
              <a:pPr>
                <a:spcBef>
                  <a:spcPct val="0"/>
                </a:spcBef>
              </a:pPr>
              <a:t>25</a:t>
            </a:fld>
            <a:endParaRPr lang="fr-FR" altLang="fr-FR" sz="13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5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94D187-C0F2-ED4D-8191-E08BD611A074}" type="slidenum">
              <a:rPr lang="fr-FR" altLang="fr-FR" sz="1300"/>
              <a:pPr>
                <a:spcBef>
                  <a:spcPct val="0"/>
                </a:spcBef>
              </a:pPr>
              <a:t>7</a:t>
            </a:fld>
            <a:endParaRPr lang="fr-FR" altLang="fr-FR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794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FD5DCED-D8A2-5849-81C4-BB8BEFA3F2BA}" type="slidenum">
              <a:rPr lang="fr-FR" altLang="fr-FR" sz="1300"/>
              <a:pPr>
                <a:spcBef>
                  <a:spcPct val="0"/>
                </a:spcBef>
              </a:pPr>
              <a:t>8</a:t>
            </a:fld>
            <a:endParaRPr lang="fr-FR" altLang="fr-FR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76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D05CD1D-8DE7-344A-A3DA-4C9A64C7B583}" type="slidenum">
              <a:rPr lang="fr-FR" altLang="fr-FR" sz="1300"/>
              <a:pPr>
                <a:spcBef>
                  <a:spcPct val="0"/>
                </a:spcBef>
              </a:pPr>
              <a:t>9</a:t>
            </a:fld>
            <a:endParaRPr lang="fr-FR" altLang="fr-FR" sz="13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845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274BFB-9027-5545-B094-3761C55A7754}" type="slidenum">
              <a:rPr lang="fr-FR" altLang="fr-FR" sz="1300"/>
              <a:pPr>
                <a:spcBef>
                  <a:spcPct val="0"/>
                </a:spcBef>
              </a:pPr>
              <a:t>10</a:t>
            </a:fld>
            <a:endParaRPr lang="fr-FR" altLang="fr-FR" sz="13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130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8069A8-DE23-EF4D-825C-F1EDF085D2BF}" type="slidenum">
              <a:rPr lang="fr-FR" altLang="fr-FR" sz="1300"/>
              <a:pPr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73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A62E87-1F04-4249-BFEB-68852320F0C2}" type="slidenum">
              <a:rPr lang="fr-FR" altLang="fr-FR" sz="1300"/>
              <a:pPr>
                <a:spcBef>
                  <a:spcPct val="0"/>
                </a:spcBef>
              </a:pPr>
              <a:t>12</a:t>
            </a:fld>
            <a:endParaRPr lang="fr-FR" altLang="fr-FR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835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274067-DB36-EB4C-88EE-C00A5A60F103}" type="slidenum">
              <a:rPr lang="fr-FR" altLang="fr-FR" sz="1300"/>
              <a:pPr>
                <a:spcBef>
                  <a:spcPct val="0"/>
                </a:spcBef>
              </a:pPr>
              <a:t>13</a:t>
            </a:fld>
            <a:endParaRPr lang="fr-FR" altLang="fr-FR" sz="13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741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B026860-8912-FE48-AD80-B869F3C0BD9C}" type="slidenum">
              <a:rPr lang="fr-FR" altLang="fr-FR" sz="1300"/>
              <a:pPr>
                <a:spcBef>
                  <a:spcPct val="0"/>
                </a:spcBef>
              </a:pPr>
              <a:t>14</a:t>
            </a:fld>
            <a:endParaRPr lang="fr-FR" altLang="fr-FR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259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GN-MEBA Ecole d'été Lille 2 - 6 juillet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1914-8DB9-1140-AE62-9584934529F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1532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GN-MEBA Ecole d'été Lille 2 - 6 juillet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B8BA-1FEA-A44C-95E1-71E5E78FE5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59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jpg"/><Relationship Id="rId24" Type="http://schemas.openxmlformats.org/officeDocument/2006/relationships/image" Target="../media/image1.gif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5.png"/><Relationship Id="rId28" Type="http://schemas.openxmlformats.org/officeDocument/2006/relationships/image" Target="../media/image26.jpe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gif"/><Relationship Id="rId16" Type="http://schemas.openxmlformats.org/officeDocument/2006/relationships/image" Target="../media/image15.jp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ition-sciences.com/microscopie-electronique-a-balayage-et-microanalyse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MEB À PRESSION CONTRÔLÉE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Christian MATHIEU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Université d’Artois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C11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C6B772-3B44-FC49-98E6-50BC2EC81504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038600" y="914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34976" y="119499"/>
            <a:ext cx="348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L’interaction gaz-électrons</a:t>
            </a:r>
            <a:r>
              <a:rPr lang="fr-FR" altLang="fr-FR" sz="2400" dirty="0">
                <a:latin typeface="Times New Roman" charset="0"/>
              </a:rPr>
              <a:t> 	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33400" y="5608258"/>
            <a:ext cx="792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505200" y="563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Cible isolante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638800" y="243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Gaz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16805016" flipV="1">
            <a:off x="4610100" y="14859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400">
              <a:latin typeface="Times New Roman" charset="0"/>
            </a:endParaRP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1143000" y="2057400"/>
            <a:ext cx="381000" cy="2286000"/>
          </a:xfrm>
          <a:prstGeom prst="downArrow">
            <a:avLst>
              <a:gd name="adj1" fmla="val 50000"/>
              <a:gd name="adj2" fmla="val 1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4100513" y="2800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449580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4143703" y="3213198"/>
            <a:ext cx="508689" cy="926584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535079" y="3152914"/>
            <a:ext cx="2057400" cy="822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Création d’ions positifs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484920" y="492532"/>
            <a:ext cx="294888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Times New Roman" charset="0"/>
              </a:rPr>
              <a:t>Emission d’électrons </a:t>
            </a:r>
            <a:endParaRPr lang="fr-FR" altLang="fr-FR" sz="2400" dirty="0">
              <a:latin typeface="Times New Roman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85324" y="4100521"/>
            <a:ext cx="277896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Neutralisation des charges 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50825" y="2852738"/>
            <a:ext cx="755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E</a:t>
            </a:r>
          </a:p>
        </p:txBody>
      </p:sp>
      <p:sp>
        <p:nvSpPr>
          <p:cNvPr id="27667" name="Line 22"/>
          <p:cNvSpPr>
            <a:spLocks noChangeShapeType="1"/>
          </p:cNvSpPr>
          <p:nvPr/>
        </p:nvSpPr>
        <p:spPr bwMode="auto">
          <a:xfrm>
            <a:off x="323850" y="27082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3319752" y="2355448"/>
            <a:ext cx="2165168" cy="10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010072" y="5373216"/>
            <a:ext cx="29523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876800" y="5373216"/>
            <a:ext cx="29523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148064" y="4298214"/>
            <a:ext cx="4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4143704" y="4629274"/>
            <a:ext cx="508689" cy="926584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ZoneTexte 7"/>
          <p:cNvSpPr txBox="1"/>
          <p:nvPr/>
        </p:nvSpPr>
        <p:spPr>
          <a:xfrm>
            <a:off x="4084377" y="4183297"/>
            <a:ext cx="75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+ + + </a:t>
            </a:r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847824" y="3390868"/>
            <a:ext cx="75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+ + + </a:t>
            </a:r>
            <a:endParaRPr lang="fr-FR"/>
          </a:p>
        </p:txBody>
      </p:sp>
      <p:sp>
        <p:nvSpPr>
          <p:cNvPr id="12" name="Flèche vers la gauche 11"/>
          <p:cNvSpPr/>
          <p:nvPr/>
        </p:nvSpPr>
        <p:spPr>
          <a:xfrm rot="19645957">
            <a:off x="4797306" y="4558416"/>
            <a:ext cx="1247802" cy="425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4" grpId="0" animBg="1"/>
      <p:bldP spid="24590" grpId="0" animBg="1"/>
      <p:bldP spid="24591" grpId="0" animBg="1" autoUpdateAnimBg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3A57C9-680A-074D-9020-06014850782C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4038600" y="914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9667" y="83756"/>
            <a:ext cx="4386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L’interaction gaz-électrons </a:t>
            </a:r>
            <a:r>
              <a:rPr lang="fr-FR" altLang="fr-FR" sz="2400" dirty="0">
                <a:latin typeface="Times New Roman" charset="0"/>
              </a:rPr>
              <a:t>	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533400" y="5486400"/>
            <a:ext cx="792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002337" y="5595939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Cible isolante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5638800" y="243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Gaz</a:t>
            </a: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 rot="17732966" flipV="1">
            <a:off x="4610100" y="14859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400">
              <a:latin typeface="Times New Roman" charset="0"/>
            </a:endParaRP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467667" y="2854405"/>
            <a:ext cx="381000" cy="2286000"/>
          </a:xfrm>
          <a:prstGeom prst="downArrow">
            <a:avLst>
              <a:gd name="adj1" fmla="val 50000"/>
              <a:gd name="adj2" fmla="val 1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100513" y="2800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449580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590094" y="316730"/>
            <a:ext cx="28681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latin typeface="Times New Roman" charset="0"/>
              </a:rPr>
              <a:t>Création </a:t>
            </a:r>
            <a:r>
              <a:rPr lang="fr-FR" altLang="fr-FR" sz="2400" dirty="0">
                <a:latin typeface="Times New Roman" charset="0"/>
              </a:rPr>
              <a:t>d’électrons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563805" y="4403022"/>
            <a:ext cx="333210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Recombinaison partielle 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6840373" flipV="1">
            <a:off x="4585568" y="5068139"/>
            <a:ext cx="666481" cy="245834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403022" y="1834668"/>
            <a:ext cx="1722716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>
                <a:latin typeface="Verdana" charset="0"/>
              </a:rPr>
              <a:t>Contraste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4974" y="3434029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E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73037" y="3429926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Nuage 21"/>
          <p:cNvSpPr/>
          <p:nvPr/>
        </p:nvSpPr>
        <p:spPr>
          <a:xfrm>
            <a:off x="3173434" y="2302679"/>
            <a:ext cx="2422633" cy="121007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91" y="5486400"/>
            <a:ext cx="1369490" cy="707921"/>
          </a:xfrm>
          <a:prstGeom prst="rect">
            <a:avLst/>
          </a:prstGeom>
        </p:spPr>
      </p:pic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196291" y="3494278"/>
            <a:ext cx="508689" cy="926584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196291" y="4593693"/>
            <a:ext cx="508689" cy="926584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ZoneTexte 25"/>
          <p:cNvSpPr txBox="1"/>
          <p:nvPr/>
        </p:nvSpPr>
        <p:spPr>
          <a:xfrm>
            <a:off x="4100513" y="4274819"/>
            <a:ext cx="75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+ + + </a:t>
            </a:r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4814885" y="4801800"/>
            <a:ext cx="381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8"/>
          <p:cNvSpPr>
            <a:spLocks noChangeArrowheads="1"/>
          </p:cNvSpPr>
          <p:nvPr/>
        </p:nvSpPr>
        <p:spPr bwMode="auto">
          <a:xfrm rot="16909551" flipV="1">
            <a:off x="4831585" y="3804258"/>
            <a:ext cx="666481" cy="245834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ZoneTexte 29"/>
          <p:cNvSpPr txBox="1"/>
          <p:nvPr/>
        </p:nvSpPr>
        <p:spPr>
          <a:xfrm>
            <a:off x="4736301" y="4301859"/>
            <a:ext cx="75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+ + + </a:t>
            </a:r>
            <a:endParaRPr lang="fr-FR"/>
          </a:p>
        </p:txBody>
      </p:sp>
      <p:sp>
        <p:nvSpPr>
          <p:cNvPr id="3" name="Flèche vers le haut 2"/>
          <p:cNvSpPr/>
          <p:nvPr/>
        </p:nvSpPr>
        <p:spPr>
          <a:xfrm>
            <a:off x="6921408" y="2407775"/>
            <a:ext cx="685945" cy="1890169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912784" y="4071026"/>
            <a:ext cx="310228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Création d’ions positifs</a:t>
            </a:r>
          </a:p>
        </p:txBody>
      </p:sp>
    </p:spTree>
    <p:extLst>
      <p:ext uri="{BB962C8B-B14F-4D97-AF65-F5344CB8AC3E}">
        <p14:creationId xmlns:p14="http://schemas.microsoft.com/office/powerpoint/2010/main" val="856485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 autoUpdateAnimBg="0"/>
      <p:bldP spid="26642" grpId="0" animBg="1"/>
      <p:bldP spid="24" grpId="0" animBg="1"/>
      <p:bldP spid="25" grpId="0" animBg="1"/>
      <p:bldP spid="29" grpId="0" animBg="1"/>
      <p:bldP spid="3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BAA8E5-B369-5A4A-A015-17FB745BCBE4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038600" y="914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2651" y="107603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L’interaction </a:t>
            </a:r>
            <a:r>
              <a:rPr lang="fr-FR" altLang="fr-FR" sz="2400" dirty="0" smtClean="0">
                <a:solidFill>
                  <a:srgbClr val="0070C0"/>
                </a:solidFill>
                <a:latin typeface="Times New Roman" charset="0"/>
              </a:rPr>
              <a:t>gaz-électrons</a:t>
            </a:r>
            <a:endParaRPr lang="fr-FR" altLang="fr-FR" sz="2400" dirty="0">
              <a:solidFill>
                <a:srgbClr val="0070C0"/>
              </a:solidFill>
              <a:latin typeface="Times New Roman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533400" y="5486400"/>
            <a:ext cx="792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346879" y="1833696"/>
            <a:ext cx="7882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Gaz</a:t>
            </a: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 rot="18188837" flipV="1">
            <a:off x="4272966" y="1812693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1320030" y="2453194"/>
            <a:ext cx="381000" cy="22860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4100513" y="278092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4183294" y="33857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051505" y="888911"/>
            <a:ext cx="2456427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Émission </a:t>
            </a:r>
            <a:r>
              <a:rPr lang="fr-FR" altLang="fr-FR" sz="2400" dirty="0" smtClean="0">
                <a:latin typeface="Times New Roman" charset="0"/>
              </a:rPr>
              <a:t>d’électrons, </a:t>
            </a:r>
            <a:r>
              <a:rPr lang="fr-FR" altLang="fr-FR" sz="2400" smtClean="0">
                <a:latin typeface="Times New Roman" charset="0"/>
              </a:rPr>
              <a:t>de photons et d’ions</a:t>
            </a:r>
            <a:endParaRPr lang="fr-FR" altLang="fr-FR" sz="2400" dirty="0">
              <a:latin typeface="Times New Roman" charset="0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4100513" y="3552638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638800" y="4267200"/>
            <a:ext cx="246159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Accélération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Excitation du gaz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508432" y="2876557"/>
            <a:ext cx="1567182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smtClean="0">
                <a:latin typeface="Times New Roman" charset="0"/>
              </a:rPr>
              <a:t>Gaz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latin typeface="Times New Roman" charset="0"/>
              </a:rPr>
              <a:t>milieu amplificateur</a:t>
            </a:r>
            <a:endParaRPr lang="fr-FR" altLang="fr-FR" sz="2000" dirty="0">
              <a:latin typeface="Times New Roman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849785" y="559179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Cible isolante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39750" y="30686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E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539750" y="29241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Nuage 23"/>
          <p:cNvSpPr/>
          <p:nvPr/>
        </p:nvSpPr>
        <p:spPr>
          <a:xfrm>
            <a:off x="3246463" y="2414589"/>
            <a:ext cx="2165168" cy="10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Nuage 24"/>
          <p:cNvSpPr/>
          <p:nvPr/>
        </p:nvSpPr>
        <p:spPr>
          <a:xfrm>
            <a:off x="4857608" y="3081038"/>
            <a:ext cx="2165168" cy="10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18188837" flipV="1">
            <a:off x="4243824" y="4912132"/>
            <a:ext cx="764579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55" y="5486400"/>
            <a:ext cx="1369490" cy="707921"/>
          </a:xfrm>
          <a:prstGeom prst="rect">
            <a:avLst/>
          </a:prstGeom>
        </p:spPr>
      </p:pic>
      <p:sp>
        <p:nvSpPr>
          <p:cNvPr id="28" name="Nuage 27"/>
          <p:cNvSpPr/>
          <p:nvPr/>
        </p:nvSpPr>
        <p:spPr>
          <a:xfrm>
            <a:off x="7185826" y="1679818"/>
            <a:ext cx="1861534" cy="88108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rot="17964260" flipV="1">
            <a:off x="8256493" y="1416872"/>
            <a:ext cx="695158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Nuage 32"/>
          <p:cNvSpPr/>
          <p:nvPr/>
        </p:nvSpPr>
        <p:spPr>
          <a:xfrm>
            <a:off x="6079633" y="946701"/>
            <a:ext cx="1861534" cy="88108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 rot="18188837" flipV="1">
            <a:off x="5505614" y="2656392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" name="Nuage 34"/>
          <p:cNvSpPr/>
          <p:nvPr/>
        </p:nvSpPr>
        <p:spPr>
          <a:xfrm>
            <a:off x="4516336" y="522528"/>
            <a:ext cx="1861534" cy="88108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 rot="17964260" flipV="1">
            <a:off x="6992155" y="671895"/>
            <a:ext cx="641962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 rot="18188837" flipV="1">
            <a:off x="5571966" y="257502"/>
            <a:ext cx="747268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 rot="18188837" flipV="1">
            <a:off x="4728180" y="4164926"/>
            <a:ext cx="764579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719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88" grpId="0" animBg="1"/>
      <p:bldP spid="28690" grpId="0" animBg="1" autoUpdateAnimBg="0"/>
      <p:bldP spid="28692" grpId="0" animBg="1" autoUpdateAnimBg="0"/>
      <p:bldP spid="30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0F291-14D6-B64A-829B-3560EC1C43A1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32978" y="106185"/>
            <a:ext cx="8153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hlink"/>
                </a:solidFill>
              </a:rPr>
              <a:t>Détection</a:t>
            </a:r>
            <a:r>
              <a:rPr lang="fr-FR" altLang="fr-FR" sz="2200" b="1" dirty="0">
                <a:solidFill>
                  <a:schemeClr val="hlink"/>
                </a:solidFill>
              </a:rPr>
              <a:t> des électrons rétrodiffusés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hlink"/>
                </a:solidFill>
              </a:rPr>
              <a:t>	</a:t>
            </a:r>
            <a:r>
              <a:rPr lang="fr-FR" altLang="fr-FR" sz="2200" b="1" dirty="0"/>
              <a:t>Indépendante  de l’interaction é</a:t>
            </a:r>
            <a:r>
              <a:rPr lang="fr-FR" altLang="fr-FR" sz="2200" b="1" dirty="0" smtClean="0"/>
              <a:t>lectron-gaz </a:t>
            </a:r>
            <a:endParaRPr lang="fr-FR" altLang="fr-FR" sz="2200" b="1" dirty="0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53377" y="767165"/>
            <a:ext cx="4545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chemeClr val="tx2"/>
                </a:solidFill>
              </a:rPr>
              <a:t>comme dans un MEB conventionnel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439548" y="2634620"/>
            <a:ext cx="3390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000" dirty="0">
                <a:solidFill>
                  <a:schemeClr val="tx2"/>
                </a:solidFill>
              </a:rPr>
              <a:t> diode semi-conductrice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000" dirty="0">
                <a:solidFill>
                  <a:schemeClr val="tx2"/>
                </a:solidFill>
              </a:rPr>
              <a:t> scintillateur (Robinson, … )</a:t>
            </a:r>
          </a:p>
        </p:txBody>
      </p:sp>
      <p:pic>
        <p:nvPicPr>
          <p:cNvPr id="33798" name="Picture 5" descr="det-BSErob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39" y="3568484"/>
            <a:ext cx="3278947" cy="16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det-BSEdi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39" y="921388"/>
            <a:ext cx="3598118" cy="16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438014" y="5387918"/>
            <a:ext cx="83924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Verdana" charset="0"/>
              </a:rPr>
              <a:t>Les électrons rétrodiffusés ne sont pas les mieux adaptés pour la caractérisation des détails fins de la surface</a:t>
            </a:r>
          </a:p>
        </p:txBody>
      </p:sp>
      <p:pic>
        <p:nvPicPr>
          <p:cNvPr id="10" name="Image 9" descr="Capture%20d’écran%202016-11-09%20à%2016.06.4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681" y="1851745"/>
            <a:ext cx="3941514" cy="2376264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323681" y="45024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90 Pa – 15 kV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30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6F9F2B-8DCA-314B-B9B2-2403DC799B71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37892" name="Picture 4" descr="1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895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314700" y="2433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37894" name="Picture 6" descr="100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281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7660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37896" name="Picture 8" descr="270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65400"/>
            <a:ext cx="2819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3500438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1 Pa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995738" y="4581525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100 Pa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235825" y="5013325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270 Pa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233875" y="1382248"/>
            <a:ext cx="579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Détecteur Robinson   (11 mm – 25 kV)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5448865"/>
            <a:ext cx="9081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 dirty="0">
                <a:latin typeface="Times New Roman" charset="0"/>
                <a:ea typeface="Arial" charset="0"/>
                <a:cs typeface="Arial" charset="0"/>
              </a:rPr>
              <a:t>La qualité de l’image est dégradée avec l’augmentation de la pression   (influence du gaz)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2995993" y="100807"/>
            <a:ext cx="6038378" cy="904876"/>
          </a:xfrm>
        </p:spPr>
        <p:txBody>
          <a:bodyPr/>
          <a:lstStyle/>
          <a:p>
            <a:pPr eaLnBrk="1" hangingPunct="1"/>
            <a:r>
              <a:rPr lang="fr-FR" altLang="fr-FR"/>
              <a:t>Influence de la pression</a:t>
            </a:r>
          </a:p>
        </p:txBody>
      </p:sp>
    </p:spTree>
    <p:extLst>
      <p:ext uri="{BB962C8B-B14F-4D97-AF65-F5344CB8AC3E}">
        <p14:creationId xmlns:p14="http://schemas.microsoft.com/office/powerpoint/2010/main" val="12543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23A0D1-AE78-0C43-8C53-9748F20F89EE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39939" name="Picture 2" descr="he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" y="738067"/>
            <a:ext cx="65230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372" y="64415"/>
            <a:ext cx="868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>
                <a:latin typeface="Verdana" charset="0"/>
              </a:rPr>
              <a:t>Influence de la nature du gaz et de la pression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36165" y="4581128"/>
            <a:ext cx="842617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Verdana" charset="0"/>
              </a:rPr>
              <a:t>Opérateur</a:t>
            </a:r>
            <a:r>
              <a:rPr lang="fr-FR" altLang="fr-FR" sz="1800" b="1">
                <a:latin typeface="Verdana" charset="0"/>
              </a:rPr>
              <a:t>    </a:t>
            </a:r>
            <a:endParaRPr lang="fr-FR" altLang="fr-FR" sz="1800" b="1" smtClean="0"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latin typeface="Verdana" charset="0"/>
              </a:rPr>
              <a:t>Dégradation </a:t>
            </a:r>
            <a:r>
              <a:rPr lang="fr-FR" altLang="fr-FR" sz="1800" b="1" dirty="0">
                <a:latin typeface="Verdana" charset="0"/>
              </a:rPr>
              <a:t>du rapport signal sur bruit quand la pression augmente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charset="0"/>
              </a:rPr>
              <a:t>Choix du gaz   gaz de faible numéro atomique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952798" y="180028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latin typeface="Verdana" charset="0"/>
              </a:rPr>
              <a:t>SC 1.5 kV</a:t>
            </a:r>
          </a:p>
        </p:txBody>
      </p:sp>
    </p:spTree>
    <p:extLst>
      <p:ext uri="{BB962C8B-B14F-4D97-AF65-F5344CB8AC3E}">
        <p14:creationId xmlns:p14="http://schemas.microsoft.com/office/powerpoint/2010/main" val="4562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1B957E-3B7B-464C-9E32-EDBB316D472D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41987" name="Oval 2"/>
          <p:cNvSpPr>
            <a:spLocks noChangeArrowheads="1"/>
          </p:cNvSpPr>
          <p:nvPr/>
        </p:nvSpPr>
        <p:spPr bwMode="auto">
          <a:xfrm>
            <a:off x="2901950" y="3797300"/>
            <a:ext cx="666750" cy="1677988"/>
          </a:xfrm>
          <a:prstGeom prst="ellips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225675" y="5483225"/>
            <a:ext cx="2119313" cy="3556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/>
              <a:t>échantillon</a:t>
            </a:r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4371975" y="2841625"/>
            <a:ext cx="4248150" cy="1597025"/>
            <a:chOff x="2754" y="1587"/>
            <a:chExt cx="2676" cy="1006"/>
          </a:xfrm>
        </p:grpSpPr>
        <p:sp>
          <p:nvSpPr>
            <p:cNvPr id="42024" name="Text Box 5"/>
            <p:cNvSpPr txBox="1">
              <a:spLocks noChangeArrowheads="1"/>
            </p:cNvSpPr>
            <p:nvPr/>
          </p:nvSpPr>
          <p:spPr bwMode="auto">
            <a:xfrm>
              <a:off x="4764" y="1587"/>
              <a:ext cx="66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i="1"/>
                <a:t>sortie signal amplifié</a:t>
              </a:r>
            </a:p>
          </p:txBody>
        </p:sp>
        <p:grpSp>
          <p:nvGrpSpPr>
            <p:cNvPr id="42025" name="Group 6"/>
            <p:cNvGrpSpPr>
              <a:grpSpLocks noChangeAspect="1"/>
            </p:cNvGrpSpPr>
            <p:nvPr/>
          </p:nvGrpSpPr>
          <p:grpSpPr bwMode="auto">
            <a:xfrm rot="-930093">
              <a:off x="2754" y="2183"/>
              <a:ext cx="184" cy="410"/>
              <a:chOff x="4026" y="1877"/>
              <a:chExt cx="261" cy="582"/>
            </a:xfrm>
          </p:grpSpPr>
          <p:sp>
            <p:nvSpPr>
              <p:cNvPr id="42032" name="Arc 7"/>
              <p:cNvSpPr>
                <a:spLocks noChangeAspect="1"/>
              </p:cNvSpPr>
              <p:nvPr/>
            </p:nvSpPr>
            <p:spPr bwMode="auto">
              <a:xfrm flipH="1">
                <a:off x="4026" y="1877"/>
                <a:ext cx="261" cy="582"/>
              </a:xfrm>
              <a:custGeom>
                <a:avLst/>
                <a:gdLst>
                  <a:gd name="T0" fmla="*/ 0 w 21940"/>
                  <a:gd name="T1" fmla="*/ 0 h 43200"/>
                  <a:gd name="T2" fmla="*/ 0 w 21940"/>
                  <a:gd name="T3" fmla="*/ 8 h 43200"/>
                  <a:gd name="T4" fmla="*/ 0 w 21940"/>
                  <a:gd name="T5" fmla="*/ 4 h 43200"/>
                  <a:gd name="T6" fmla="*/ 0 60000 65536"/>
                  <a:gd name="T7" fmla="*/ 0 60000 65536"/>
                  <a:gd name="T8" fmla="*/ 0 60000 65536"/>
                  <a:gd name="T9" fmla="*/ 0 w 21940"/>
                  <a:gd name="T10" fmla="*/ 0 h 43200"/>
                  <a:gd name="T11" fmla="*/ 21940 w 2194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40" h="43200" fill="none" extrusionOk="0">
                    <a:moveTo>
                      <a:pt x="339" y="0"/>
                    </a:moveTo>
                    <a:cubicBezTo>
                      <a:pt x="12269" y="0"/>
                      <a:pt x="21940" y="9670"/>
                      <a:pt x="21940" y="21600"/>
                    </a:cubicBezTo>
                    <a:cubicBezTo>
                      <a:pt x="21940" y="33529"/>
                      <a:pt x="12269" y="43200"/>
                      <a:pt x="340" y="43200"/>
                    </a:cubicBezTo>
                    <a:cubicBezTo>
                      <a:pt x="226" y="43200"/>
                      <a:pt x="113" y="43199"/>
                      <a:pt x="-1" y="43197"/>
                    </a:cubicBezTo>
                  </a:path>
                  <a:path w="21940" h="43200" stroke="0" extrusionOk="0">
                    <a:moveTo>
                      <a:pt x="339" y="0"/>
                    </a:moveTo>
                    <a:cubicBezTo>
                      <a:pt x="12269" y="0"/>
                      <a:pt x="21940" y="9670"/>
                      <a:pt x="21940" y="21600"/>
                    </a:cubicBezTo>
                    <a:cubicBezTo>
                      <a:pt x="21940" y="33529"/>
                      <a:pt x="12269" y="43200"/>
                      <a:pt x="340" y="43200"/>
                    </a:cubicBezTo>
                    <a:cubicBezTo>
                      <a:pt x="226" y="43200"/>
                      <a:pt x="113" y="43199"/>
                      <a:pt x="-1" y="43197"/>
                    </a:cubicBezTo>
                    <a:lnTo>
                      <a:pt x="340" y="21600"/>
                    </a:lnTo>
                    <a:lnTo>
                      <a:pt x="33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033" name="Line 8"/>
              <p:cNvSpPr>
                <a:spLocks noChangeAspect="1" noChangeShapeType="1"/>
              </p:cNvSpPr>
              <p:nvPr/>
            </p:nvSpPr>
            <p:spPr bwMode="auto">
              <a:xfrm>
                <a:off x="4263" y="1878"/>
                <a:ext cx="9" cy="5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2034" name="Line 9"/>
              <p:cNvSpPr>
                <a:spLocks noChangeAspect="1" noChangeShapeType="1"/>
              </p:cNvSpPr>
              <p:nvPr/>
            </p:nvSpPr>
            <p:spPr bwMode="auto">
              <a:xfrm>
                <a:off x="4113" y="1959"/>
                <a:ext cx="3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grpSp>
            <p:nvGrpSpPr>
              <p:cNvPr id="42035" name="Group 10"/>
              <p:cNvGrpSpPr>
                <a:grpSpLocks noChangeAspect="1"/>
              </p:cNvGrpSpPr>
              <p:nvPr/>
            </p:nvGrpSpPr>
            <p:grpSpPr bwMode="auto">
              <a:xfrm>
                <a:off x="4044" y="2091"/>
                <a:ext cx="233" cy="153"/>
                <a:chOff x="4044" y="2076"/>
                <a:chExt cx="275" cy="153"/>
              </a:xfrm>
            </p:grpSpPr>
            <p:sp>
              <p:nvSpPr>
                <p:cNvPr id="4203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4047" y="207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42037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4044" y="222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</p:grpSp>
        </p:grpSp>
        <p:sp>
          <p:nvSpPr>
            <p:cNvPr id="42026" name="Rectangle 13"/>
            <p:cNvSpPr>
              <a:spLocks noChangeArrowheads="1"/>
            </p:cNvSpPr>
            <p:nvPr/>
          </p:nvSpPr>
          <p:spPr bwMode="auto">
            <a:xfrm rot="-930093">
              <a:off x="2925" y="2138"/>
              <a:ext cx="129" cy="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27" name="Rectangle 14"/>
            <p:cNvSpPr>
              <a:spLocks noChangeArrowheads="1"/>
            </p:cNvSpPr>
            <p:nvPr/>
          </p:nvSpPr>
          <p:spPr bwMode="auto">
            <a:xfrm rot="-930093">
              <a:off x="3052" y="2032"/>
              <a:ext cx="671" cy="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28" name="Rectangle 15"/>
            <p:cNvSpPr>
              <a:spLocks noChangeArrowheads="1"/>
            </p:cNvSpPr>
            <p:nvPr/>
          </p:nvSpPr>
          <p:spPr bwMode="auto">
            <a:xfrm rot="-930093">
              <a:off x="3701" y="1713"/>
              <a:ext cx="745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29" name="Text Box 16"/>
            <p:cNvSpPr txBox="1">
              <a:spLocks noChangeArrowheads="1"/>
            </p:cNvSpPr>
            <p:nvPr/>
          </p:nvSpPr>
          <p:spPr bwMode="auto">
            <a:xfrm rot="-930093">
              <a:off x="3631" y="1864"/>
              <a:ext cx="84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/>
                <a:t>photo multiplicateur</a:t>
              </a:r>
            </a:p>
          </p:txBody>
        </p:sp>
        <p:sp>
          <p:nvSpPr>
            <p:cNvPr id="42030" name="Text Box 17"/>
            <p:cNvSpPr txBox="1">
              <a:spLocks noChangeArrowheads="1"/>
            </p:cNvSpPr>
            <p:nvPr/>
          </p:nvSpPr>
          <p:spPr bwMode="auto">
            <a:xfrm rot="-930093">
              <a:off x="3061" y="2055"/>
              <a:ext cx="6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/>
                <a:t>guide lumière</a:t>
              </a:r>
            </a:p>
          </p:txBody>
        </p:sp>
        <p:sp>
          <p:nvSpPr>
            <p:cNvPr id="42031" name="Line 18"/>
            <p:cNvSpPr>
              <a:spLocks noChangeShapeType="1"/>
            </p:cNvSpPr>
            <p:nvPr/>
          </p:nvSpPr>
          <p:spPr bwMode="auto">
            <a:xfrm rot="-930093">
              <a:off x="4435" y="1863"/>
              <a:ext cx="4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1990" name="Line 19"/>
          <p:cNvSpPr>
            <a:spLocks noChangeShapeType="1"/>
          </p:cNvSpPr>
          <p:nvPr/>
        </p:nvSpPr>
        <p:spPr bwMode="auto">
          <a:xfrm rot="-930093">
            <a:off x="4911725" y="4364038"/>
            <a:ext cx="390525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grpSp>
        <p:nvGrpSpPr>
          <p:cNvPr id="41991" name="Group 20"/>
          <p:cNvGrpSpPr>
            <a:grpSpLocks/>
          </p:cNvGrpSpPr>
          <p:nvPr/>
        </p:nvGrpSpPr>
        <p:grpSpPr bwMode="auto">
          <a:xfrm>
            <a:off x="6923088" y="4430713"/>
            <a:ext cx="828675" cy="558800"/>
            <a:chOff x="3381" y="3131"/>
            <a:chExt cx="780" cy="589"/>
          </a:xfrm>
        </p:grpSpPr>
        <p:sp>
          <p:nvSpPr>
            <p:cNvPr id="42022" name="Line 21"/>
            <p:cNvSpPr>
              <a:spLocks noChangeShapeType="1"/>
            </p:cNvSpPr>
            <p:nvPr/>
          </p:nvSpPr>
          <p:spPr bwMode="auto">
            <a:xfrm>
              <a:off x="3381" y="3280"/>
              <a:ext cx="780" cy="39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23" name="Line 22"/>
            <p:cNvSpPr>
              <a:spLocks noChangeShapeType="1"/>
            </p:cNvSpPr>
            <p:nvPr/>
          </p:nvSpPr>
          <p:spPr bwMode="auto">
            <a:xfrm flipH="1">
              <a:off x="3402" y="3131"/>
              <a:ext cx="684" cy="58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1992" name="Oval 23"/>
          <p:cNvSpPr>
            <a:spLocks noChangeArrowheads="1"/>
          </p:cNvSpPr>
          <p:nvPr/>
        </p:nvSpPr>
        <p:spPr bwMode="auto">
          <a:xfrm>
            <a:off x="2043113" y="1897063"/>
            <a:ext cx="2398712" cy="28892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contourW="127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3241675" y="3814763"/>
            <a:ext cx="1549400" cy="1628775"/>
            <a:chOff x="2042" y="2403"/>
            <a:chExt cx="976" cy="1026"/>
          </a:xfrm>
        </p:grpSpPr>
        <p:sp>
          <p:nvSpPr>
            <p:cNvPr id="42018" name="Line 25"/>
            <p:cNvSpPr>
              <a:spLocks noChangeShapeType="1"/>
            </p:cNvSpPr>
            <p:nvPr/>
          </p:nvSpPr>
          <p:spPr bwMode="auto">
            <a:xfrm flipV="1">
              <a:off x="2044" y="2403"/>
              <a:ext cx="909" cy="102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19" name="Line 26"/>
            <p:cNvSpPr>
              <a:spLocks noChangeShapeType="1"/>
            </p:cNvSpPr>
            <p:nvPr/>
          </p:nvSpPr>
          <p:spPr bwMode="auto">
            <a:xfrm flipV="1">
              <a:off x="2052" y="2651"/>
              <a:ext cx="966" cy="77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20" name="Line 27"/>
            <p:cNvSpPr>
              <a:spLocks noChangeShapeType="1"/>
            </p:cNvSpPr>
            <p:nvPr/>
          </p:nvSpPr>
          <p:spPr bwMode="auto">
            <a:xfrm flipV="1">
              <a:off x="2055" y="2495"/>
              <a:ext cx="927" cy="93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21" name="Line 28"/>
            <p:cNvSpPr>
              <a:spLocks noChangeShapeType="1"/>
            </p:cNvSpPr>
            <p:nvPr/>
          </p:nvSpPr>
          <p:spPr bwMode="auto">
            <a:xfrm flipV="1">
              <a:off x="2042" y="2575"/>
              <a:ext cx="960" cy="84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1994" name="Text Box 29"/>
          <p:cNvSpPr txBox="1">
            <a:spLocks noChangeArrowheads="1"/>
          </p:cNvSpPr>
          <p:nvPr/>
        </p:nvSpPr>
        <p:spPr bwMode="auto">
          <a:xfrm>
            <a:off x="3841750" y="4827588"/>
            <a:ext cx="1465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>
                <a:solidFill>
                  <a:srgbClr val="009900"/>
                </a:solidFill>
              </a:rPr>
              <a:t>électrons rétrodiffusés</a:t>
            </a:r>
          </a:p>
        </p:txBody>
      </p:sp>
      <p:grpSp>
        <p:nvGrpSpPr>
          <p:cNvPr id="41995" name="Group 30"/>
          <p:cNvGrpSpPr>
            <a:grpSpLocks/>
          </p:cNvGrpSpPr>
          <p:nvPr/>
        </p:nvGrpSpPr>
        <p:grpSpPr bwMode="auto">
          <a:xfrm>
            <a:off x="2927350" y="4044950"/>
            <a:ext cx="307975" cy="1390650"/>
            <a:chOff x="1844" y="2548"/>
            <a:chExt cx="194" cy="876"/>
          </a:xfrm>
        </p:grpSpPr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 flipV="1">
              <a:off x="1854" y="3105"/>
              <a:ext cx="174" cy="31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H="1" flipV="1">
              <a:off x="1844" y="2855"/>
              <a:ext cx="192" cy="56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H="1" flipV="1">
              <a:off x="1894" y="2548"/>
              <a:ext cx="144" cy="87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41996" name="Group 34"/>
          <p:cNvGrpSpPr>
            <a:grpSpLocks/>
          </p:cNvGrpSpPr>
          <p:nvPr/>
        </p:nvGrpSpPr>
        <p:grpSpPr bwMode="auto">
          <a:xfrm flipH="1">
            <a:off x="3235325" y="4052888"/>
            <a:ext cx="307975" cy="1390650"/>
            <a:chOff x="1844" y="2548"/>
            <a:chExt cx="194" cy="876"/>
          </a:xfrm>
        </p:grpSpPr>
        <p:sp>
          <p:nvSpPr>
            <p:cNvPr id="42012" name="Line 35"/>
            <p:cNvSpPr>
              <a:spLocks noChangeShapeType="1"/>
            </p:cNvSpPr>
            <p:nvPr/>
          </p:nvSpPr>
          <p:spPr bwMode="auto">
            <a:xfrm flipH="1" flipV="1">
              <a:off x="1854" y="3105"/>
              <a:ext cx="174" cy="31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13" name="Line 36"/>
            <p:cNvSpPr>
              <a:spLocks noChangeShapeType="1"/>
            </p:cNvSpPr>
            <p:nvPr/>
          </p:nvSpPr>
          <p:spPr bwMode="auto">
            <a:xfrm flipH="1" flipV="1">
              <a:off x="1844" y="2855"/>
              <a:ext cx="192" cy="56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2014" name="Line 37"/>
            <p:cNvSpPr>
              <a:spLocks noChangeShapeType="1"/>
            </p:cNvSpPr>
            <p:nvPr/>
          </p:nvSpPr>
          <p:spPr bwMode="auto">
            <a:xfrm flipH="1" flipV="1">
              <a:off x="1894" y="2548"/>
              <a:ext cx="144" cy="87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1997" name="Line 38"/>
          <p:cNvSpPr>
            <a:spLocks noChangeShapeType="1"/>
          </p:cNvSpPr>
          <p:nvPr/>
        </p:nvSpPr>
        <p:spPr bwMode="auto">
          <a:xfrm flipH="1">
            <a:off x="3225800" y="3429000"/>
            <a:ext cx="11113" cy="19351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1998" name="Text Box 39"/>
          <p:cNvSpPr txBox="1">
            <a:spLocks noChangeArrowheads="1"/>
          </p:cNvSpPr>
          <p:nvPr/>
        </p:nvSpPr>
        <p:spPr bwMode="auto">
          <a:xfrm>
            <a:off x="762000" y="2413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hlink"/>
                </a:solidFill>
              </a:rPr>
              <a:t>Détection électrons secondaires avec P &gt;&gt; 10</a:t>
            </a:r>
            <a:r>
              <a:rPr lang="fr-FR" altLang="fr-FR" sz="2200" b="1" baseline="30000">
                <a:solidFill>
                  <a:schemeClr val="hlink"/>
                </a:solidFill>
              </a:rPr>
              <a:t>-3</a:t>
            </a:r>
            <a:r>
              <a:rPr lang="fr-FR" altLang="fr-FR" sz="2200" b="1">
                <a:solidFill>
                  <a:schemeClr val="hlink"/>
                </a:solidFill>
              </a:rPr>
              <a:t> Pa</a:t>
            </a:r>
          </a:p>
        </p:txBody>
      </p:sp>
      <p:grpSp>
        <p:nvGrpSpPr>
          <p:cNvPr id="41999" name="Group 40"/>
          <p:cNvGrpSpPr>
            <a:grpSpLocks/>
          </p:cNvGrpSpPr>
          <p:nvPr/>
        </p:nvGrpSpPr>
        <p:grpSpPr bwMode="auto">
          <a:xfrm>
            <a:off x="1990725" y="3621088"/>
            <a:ext cx="2735263" cy="1627187"/>
            <a:chOff x="1254" y="2281"/>
            <a:chExt cx="1723" cy="1025"/>
          </a:xfrm>
        </p:grpSpPr>
        <p:sp>
          <p:nvSpPr>
            <p:cNvPr id="42003" name="Oval 41"/>
            <p:cNvSpPr>
              <a:spLocks noChangeArrowheads="1"/>
            </p:cNvSpPr>
            <p:nvPr/>
          </p:nvSpPr>
          <p:spPr bwMode="auto">
            <a:xfrm>
              <a:off x="1372" y="3196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4" name="Oval 42"/>
            <p:cNvSpPr>
              <a:spLocks noChangeArrowheads="1"/>
            </p:cNvSpPr>
            <p:nvPr/>
          </p:nvSpPr>
          <p:spPr bwMode="auto">
            <a:xfrm>
              <a:off x="2250" y="2481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5" name="Oval 43"/>
            <p:cNvSpPr>
              <a:spLocks noChangeArrowheads="1"/>
            </p:cNvSpPr>
            <p:nvPr/>
          </p:nvSpPr>
          <p:spPr bwMode="auto">
            <a:xfrm>
              <a:off x="2337" y="2718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6" name="Oval 44"/>
            <p:cNvSpPr>
              <a:spLocks noChangeArrowheads="1"/>
            </p:cNvSpPr>
            <p:nvPr/>
          </p:nvSpPr>
          <p:spPr bwMode="auto">
            <a:xfrm>
              <a:off x="1845" y="3214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7" name="Oval 45"/>
            <p:cNvSpPr>
              <a:spLocks noChangeArrowheads="1"/>
            </p:cNvSpPr>
            <p:nvPr/>
          </p:nvSpPr>
          <p:spPr bwMode="auto">
            <a:xfrm>
              <a:off x="1507" y="2836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8" name="Oval 46"/>
            <p:cNvSpPr>
              <a:spLocks noChangeArrowheads="1"/>
            </p:cNvSpPr>
            <p:nvPr/>
          </p:nvSpPr>
          <p:spPr bwMode="auto">
            <a:xfrm>
              <a:off x="1717" y="2509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09" name="Oval 47"/>
            <p:cNvSpPr>
              <a:spLocks noChangeArrowheads="1"/>
            </p:cNvSpPr>
            <p:nvPr/>
          </p:nvSpPr>
          <p:spPr bwMode="auto">
            <a:xfrm>
              <a:off x="2050" y="2670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10" name="Oval 48"/>
            <p:cNvSpPr>
              <a:spLocks noChangeArrowheads="1"/>
            </p:cNvSpPr>
            <p:nvPr/>
          </p:nvSpPr>
          <p:spPr bwMode="auto">
            <a:xfrm>
              <a:off x="2885" y="2939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011" name="Oval 49"/>
            <p:cNvSpPr>
              <a:spLocks noChangeArrowheads="1"/>
            </p:cNvSpPr>
            <p:nvPr/>
          </p:nvSpPr>
          <p:spPr bwMode="auto">
            <a:xfrm>
              <a:off x="1254" y="2281"/>
              <a:ext cx="92" cy="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2000" name="Rectangle 50" descr="Diagonales larges vers le haut"/>
          <p:cNvSpPr>
            <a:spLocks noChangeArrowheads="1"/>
          </p:cNvSpPr>
          <p:nvPr/>
        </p:nvSpPr>
        <p:spPr bwMode="auto">
          <a:xfrm>
            <a:off x="1525588" y="5862638"/>
            <a:ext cx="3411537" cy="33337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2001" name="Text Box 51"/>
          <p:cNvSpPr txBox="1">
            <a:spLocks noChangeArrowheads="1"/>
          </p:cNvSpPr>
          <p:nvPr/>
        </p:nvSpPr>
        <p:spPr bwMode="auto">
          <a:xfrm>
            <a:off x="754063" y="1025525"/>
            <a:ext cx="376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</a:rPr>
              <a:t>Everhart-Thornley inutilisable</a:t>
            </a:r>
          </a:p>
        </p:txBody>
      </p:sp>
      <p:sp>
        <p:nvSpPr>
          <p:cNvPr id="42002" name="Text Box 52"/>
          <p:cNvSpPr txBox="1">
            <a:spLocks noChangeArrowheads="1"/>
          </p:cNvSpPr>
          <p:nvPr/>
        </p:nvSpPr>
        <p:spPr bwMode="auto">
          <a:xfrm>
            <a:off x="5126038" y="4506913"/>
            <a:ext cx="30448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>
                <a:solidFill>
                  <a:srgbClr val="FF0000"/>
                </a:solidFill>
              </a:rPr>
              <a:t>Scintillateur (10 à 12 kV)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i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>
                <a:solidFill>
                  <a:srgbClr val="FF0000"/>
                </a:solidFill>
              </a:rPr>
              <a:t>Phénomène de claquage</a:t>
            </a:r>
          </a:p>
        </p:txBody>
      </p:sp>
    </p:spTree>
    <p:extLst>
      <p:ext uri="{BB962C8B-B14F-4D97-AF65-F5344CB8AC3E}">
        <p14:creationId xmlns:p14="http://schemas.microsoft.com/office/powerpoint/2010/main" val="74736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4C8EC-3C75-8542-B7EE-24F974400030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</a:rPr>
              <a:t>Détecteur de type Everhart-Thornley modifié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hlink"/>
                </a:solidFill>
              </a:rPr>
              <a:t>Détection électrons secondaires avec P &gt;&gt; 10</a:t>
            </a:r>
            <a:r>
              <a:rPr lang="fr-FR" altLang="fr-FR" sz="2200" b="1" baseline="30000">
                <a:solidFill>
                  <a:schemeClr val="hlink"/>
                </a:solidFill>
              </a:rPr>
              <a:t>-3</a:t>
            </a:r>
            <a:r>
              <a:rPr lang="fr-FR" altLang="fr-FR" sz="2200" b="1">
                <a:solidFill>
                  <a:schemeClr val="hlink"/>
                </a:solidFill>
              </a:rPr>
              <a:t> Pa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72816"/>
            <a:ext cx="4260853" cy="26775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8104" y="5587600"/>
            <a:ext cx="26282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Contraste topographique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07051" y="8609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kV – 150 Pa</a:t>
            </a:r>
            <a:endParaRPr lang="fr-FR" dirty="0"/>
          </a:p>
        </p:txBody>
      </p:sp>
      <p:pic>
        <p:nvPicPr>
          <p:cNvPr id="15" name="Picture 13" descr="S:\PetrP\2004-presentace\obr\Mite_LVST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1635"/>
            <a:ext cx="4120362" cy="41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288" y="5572390"/>
            <a:ext cx="23400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électrons secondaires</a:t>
            </a:r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3240088" y="5572390"/>
            <a:ext cx="161994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95288" y="4482480"/>
            <a:ext cx="446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Slówko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, W. (2001) </a:t>
            </a:r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Secondary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 </a:t>
            </a:r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electron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 detector </a:t>
            </a:r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with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 a micro-</a:t>
            </a:r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porous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 plate for </a:t>
            </a:r>
            <a:r>
              <a:rPr lang="fr-FR" dirty="0" err="1">
                <a:solidFill>
                  <a:srgbClr val="333333"/>
                </a:solidFill>
                <a:latin typeface="Open Sans" charset="0"/>
              </a:rPr>
              <a:t>environmental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 SEM. </a:t>
            </a:r>
            <a:r>
              <a:rPr lang="fr-FR" i="1" dirty="0">
                <a:solidFill>
                  <a:srgbClr val="333333"/>
                </a:solidFill>
                <a:latin typeface="Open Sans" charset="0"/>
              </a:rPr>
              <a:t>Vacuum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  </a:t>
            </a:r>
            <a:r>
              <a:rPr lang="fr-FR" b="1" dirty="0">
                <a:solidFill>
                  <a:srgbClr val="333333"/>
                </a:solidFill>
                <a:latin typeface="Open Sans" charset="0"/>
              </a:rPr>
              <a:t>63</a:t>
            </a:r>
            <a:r>
              <a:rPr lang="fr-FR" dirty="0">
                <a:solidFill>
                  <a:srgbClr val="333333"/>
                </a:solidFill>
                <a:latin typeface="Open Sans" charset="0"/>
              </a:rPr>
              <a:t>, 457–461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55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41BCC-DA8D-4647-8A5E-EDC21F87E521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170113" y="5483225"/>
            <a:ext cx="2119312" cy="3556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/>
              <a:t>échantillon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81075" y="984250"/>
            <a:ext cx="309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MEB pression contrôlée</a:t>
            </a:r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2043113" y="1897063"/>
            <a:ext cx="2398712" cy="28892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contourW="127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2265363" y="3408363"/>
            <a:ext cx="2222500" cy="2066925"/>
            <a:chOff x="1427" y="2147"/>
            <a:chExt cx="1400" cy="1302"/>
          </a:xfrm>
        </p:grpSpPr>
        <p:sp>
          <p:nvSpPr>
            <p:cNvPr id="47207" name="Line 6"/>
            <p:cNvSpPr>
              <a:spLocks noChangeShapeType="1"/>
            </p:cNvSpPr>
            <p:nvPr/>
          </p:nvSpPr>
          <p:spPr bwMode="auto">
            <a:xfrm flipH="1">
              <a:off x="2039" y="2147"/>
              <a:ext cx="7" cy="1219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7208" name="Oval 7"/>
            <p:cNvSpPr>
              <a:spLocks noChangeArrowheads="1"/>
            </p:cNvSpPr>
            <p:nvPr/>
          </p:nvSpPr>
          <p:spPr bwMode="auto">
            <a:xfrm>
              <a:off x="1942" y="2745"/>
              <a:ext cx="138" cy="13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09" name="Oval 8"/>
            <p:cNvSpPr>
              <a:spLocks noChangeArrowheads="1"/>
            </p:cNvSpPr>
            <p:nvPr/>
          </p:nvSpPr>
          <p:spPr bwMode="auto">
            <a:xfrm>
              <a:off x="1673" y="3015"/>
              <a:ext cx="139" cy="13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0" name="Oval 9"/>
            <p:cNvSpPr>
              <a:spLocks noChangeArrowheads="1"/>
            </p:cNvSpPr>
            <p:nvPr/>
          </p:nvSpPr>
          <p:spPr bwMode="auto">
            <a:xfrm>
              <a:off x="1427" y="2807"/>
              <a:ext cx="139" cy="13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1" name="Oval 10"/>
            <p:cNvSpPr>
              <a:spLocks noChangeArrowheads="1"/>
            </p:cNvSpPr>
            <p:nvPr/>
          </p:nvSpPr>
          <p:spPr bwMode="auto">
            <a:xfrm>
              <a:off x="2657" y="2263"/>
              <a:ext cx="138" cy="13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2" name="Oval 11"/>
            <p:cNvSpPr>
              <a:spLocks noChangeArrowheads="1"/>
            </p:cNvSpPr>
            <p:nvPr/>
          </p:nvSpPr>
          <p:spPr bwMode="auto">
            <a:xfrm>
              <a:off x="1520" y="2397"/>
              <a:ext cx="138" cy="13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3" name="Oval 12"/>
            <p:cNvSpPr>
              <a:spLocks noChangeAspect="1" noChangeArrowheads="1"/>
            </p:cNvSpPr>
            <p:nvPr/>
          </p:nvSpPr>
          <p:spPr bwMode="auto">
            <a:xfrm>
              <a:off x="2002" y="338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4" name="Arc 13"/>
            <p:cNvSpPr>
              <a:spLocks/>
            </p:cNvSpPr>
            <p:nvPr/>
          </p:nvSpPr>
          <p:spPr bwMode="auto">
            <a:xfrm flipV="1">
              <a:off x="1884" y="3240"/>
              <a:ext cx="265" cy="186"/>
            </a:xfrm>
            <a:custGeom>
              <a:avLst/>
              <a:gdLst>
                <a:gd name="T0" fmla="*/ 2 w 21600"/>
                <a:gd name="T1" fmla="*/ 0 h 16432"/>
                <a:gd name="T2" fmla="*/ 3 w 21600"/>
                <a:gd name="T3" fmla="*/ 2 h 16432"/>
                <a:gd name="T4" fmla="*/ 0 w 21600"/>
                <a:gd name="T5" fmla="*/ 2 h 1643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32"/>
                <a:gd name="T11" fmla="*/ 21600 w 21600"/>
                <a:gd name="T12" fmla="*/ 16432 h 16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32" fill="none" extrusionOk="0">
                  <a:moveTo>
                    <a:pt x="14019" y="-1"/>
                  </a:moveTo>
                  <a:cubicBezTo>
                    <a:pt x="18829" y="4103"/>
                    <a:pt x="21600" y="10109"/>
                    <a:pt x="21600" y="16432"/>
                  </a:cubicBezTo>
                </a:path>
                <a:path w="21600" h="16432" stroke="0" extrusionOk="0">
                  <a:moveTo>
                    <a:pt x="14019" y="-1"/>
                  </a:moveTo>
                  <a:cubicBezTo>
                    <a:pt x="18829" y="4103"/>
                    <a:pt x="21600" y="10109"/>
                    <a:pt x="21600" y="16432"/>
                  </a:cubicBezTo>
                  <a:lnTo>
                    <a:pt x="0" y="16432"/>
                  </a:lnTo>
                  <a:lnTo>
                    <a:pt x="14019" y="-1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215" name="Oval 14"/>
            <p:cNvSpPr>
              <a:spLocks noChangeArrowheads="1"/>
            </p:cNvSpPr>
            <p:nvPr/>
          </p:nvSpPr>
          <p:spPr bwMode="auto">
            <a:xfrm>
              <a:off x="2296" y="3081"/>
              <a:ext cx="138" cy="13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16" name="Oval 15"/>
            <p:cNvSpPr>
              <a:spLocks noChangeArrowheads="1"/>
            </p:cNvSpPr>
            <p:nvPr/>
          </p:nvSpPr>
          <p:spPr bwMode="auto">
            <a:xfrm>
              <a:off x="2689" y="3054"/>
              <a:ext cx="138" cy="13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7111" name="Line 16"/>
          <p:cNvSpPr>
            <a:spLocks noChangeShapeType="1"/>
          </p:cNvSpPr>
          <p:nvPr/>
        </p:nvSpPr>
        <p:spPr bwMode="auto">
          <a:xfrm>
            <a:off x="1903413" y="3765550"/>
            <a:ext cx="0" cy="147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112" name="Text Box 17"/>
          <p:cNvSpPr txBox="1">
            <a:spLocks noChangeArrowheads="1"/>
          </p:cNvSpPr>
          <p:nvPr/>
        </p:nvSpPr>
        <p:spPr bwMode="auto">
          <a:xfrm>
            <a:off x="1441450" y="42957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E</a:t>
            </a:r>
          </a:p>
        </p:txBody>
      </p:sp>
      <p:sp>
        <p:nvSpPr>
          <p:cNvPr id="47113" name="Line 18"/>
          <p:cNvSpPr>
            <a:spLocks noChangeShapeType="1"/>
          </p:cNvSpPr>
          <p:nvPr/>
        </p:nvSpPr>
        <p:spPr bwMode="auto">
          <a:xfrm>
            <a:off x="1539875" y="4337050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grpSp>
        <p:nvGrpSpPr>
          <p:cNvPr id="47114" name="Group 19"/>
          <p:cNvGrpSpPr>
            <a:grpSpLocks/>
          </p:cNvGrpSpPr>
          <p:nvPr/>
        </p:nvGrpSpPr>
        <p:grpSpPr bwMode="auto">
          <a:xfrm>
            <a:off x="1635125" y="3338513"/>
            <a:ext cx="3221038" cy="106362"/>
            <a:chOff x="1030" y="2103"/>
            <a:chExt cx="2029" cy="67"/>
          </a:xfrm>
        </p:grpSpPr>
        <p:sp>
          <p:nvSpPr>
            <p:cNvPr id="47205" name="Rectangle 20"/>
            <p:cNvSpPr>
              <a:spLocks noChangeArrowheads="1"/>
            </p:cNvSpPr>
            <p:nvPr/>
          </p:nvSpPr>
          <p:spPr bwMode="auto">
            <a:xfrm>
              <a:off x="1030" y="2103"/>
              <a:ext cx="778" cy="6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206" name="Rectangle 21"/>
            <p:cNvSpPr>
              <a:spLocks noChangeArrowheads="1"/>
            </p:cNvSpPr>
            <p:nvPr/>
          </p:nvSpPr>
          <p:spPr bwMode="auto">
            <a:xfrm>
              <a:off x="2281" y="2103"/>
              <a:ext cx="778" cy="6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7115" name="Text Box 22"/>
          <p:cNvSpPr txBox="1">
            <a:spLocks noChangeArrowheads="1"/>
          </p:cNvSpPr>
          <p:nvPr/>
        </p:nvSpPr>
        <p:spPr bwMode="auto">
          <a:xfrm>
            <a:off x="6035675" y="1014413"/>
            <a:ext cx="269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hlink"/>
                </a:solidFill>
              </a:rPr>
              <a:t>e</a:t>
            </a:r>
            <a:r>
              <a:rPr lang="fr-FR" altLang="fr-FR" sz="2000" b="1" baseline="30000">
                <a:solidFill>
                  <a:schemeClr val="hlink"/>
                </a:solidFill>
              </a:rPr>
              <a:t>-</a:t>
            </a:r>
            <a:r>
              <a:rPr lang="fr-FR" altLang="fr-FR" sz="1600">
                <a:solidFill>
                  <a:schemeClr val="hlink"/>
                </a:solidFill>
              </a:rPr>
              <a:t> + gaz + champ électrique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022600"/>
            <a:ext cx="4097337" cy="720725"/>
            <a:chOff x="3067" y="1904"/>
            <a:chExt cx="2581" cy="454"/>
          </a:xfrm>
        </p:grpSpPr>
        <p:grpSp>
          <p:nvGrpSpPr>
            <p:cNvPr id="47198" name="Group 24"/>
            <p:cNvGrpSpPr>
              <a:grpSpLocks/>
            </p:cNvGrpSpPr>
            <p:nvPr/>
          </p:nvGrpSpPr>
          <p:grpSpPr bwMode="auto">
            <a:xfrm>
              <a:off x="3067" y="1986"/>
              <a:ext cx="1240" cy="291"/>
              <a:chOff x="3067" y="1986"/>
              <a:chExt cx="1240" cy="291"/>
            </a:xfrm>
          </p:grpSpPr>
          <p:sp>
            <p:nvSpPr>
              <p:cNvPr id="47203" name="Line 25"/>
              <p:cNvSpPr>
                <a:spLocks noChangeShapeType="1"/>
              </p:cNvSpPr>
              <p:nvPr/>
            </p:nvSpPr>
            <p:spPr bwMode="auto">
              <a:xfrm flipV="1">
                <a:off x="3067" y="2131"/>
                <a:ext cx="1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7204" name="AutoShape 26"/>
              <p:cNvSpPr>
                <a:spLocks noChangeArrowheads="1"/>
              </p:cNvSpPr>
              <p:nvPr/>
            </p:nvSpPr>
            <p:spPr bwMode="auto">
              <a:xfrm rot="5400000">
                <a:off x="3755" y="1999"/>
                <a:ext cx="291" cy="26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47199" name="Group 27"/>
            <p:cNvGrpSpPr>
              <a:grpSpLocks/>
            </p:cNvGrpSpPr>
            <p:nvPr/>
          </p:nvGrpSpPr>
          <p:grpSpPr bwMode="auto">
            <a:xfrm>
              <a:off x="3625" y="2003"/>
              <a:ext cx="90" cy="91"/>
              <a:chOff x="9936" y="6336"/>
              <a:chExt cx="1152" cy="1008"/>
            </a:xfrm>
          </p:grpSpPr>
          <p:sp>
            <p:nvSpPr>
              <p:cNvPr id="47201" name="Line 28"/>
              <p:cNvSpPr>
                <a:spLocks noChangeShapeType="1"/>
              </p:cNvSpPr>
              <p:nvPr/>
            </p:nvSpPr>
            <p:spPr bwMode="auto">
              <a:xfrm>
                <a:off x="10512" y="6336"/>
                <a:ext cx="0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02" name="Line 29"/>
              <p:cNvSpPr>
                <a:spLocks noChangeShapeType="1"/>
              </p:cNvSpPr>
              <p:nvPr/>
            </p:nvSpPr>
            <p:spPr bwMode="auto">
              <a:xfrm>
                <a:off x="9936" y="6840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7200" name="Text Box 30"/>
            <p:cNvSpPr txBox="1">
              <a:spLocks noChangeArrowheads="1"/>
            </p:cNvSpPr>
            <p:nvPr/>
          </p:nvSpPr>
          <p:spPr bwMode="auto">
            <a:xfrm>
              <a:off x="4314" y="1904"/>
              <a:ext cx="1334" cy="4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/>
                <a:t>mesure courant électrons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305300" y="5292725"/>
            <a:ext cx="4665663" cy="720725"/>
            <a:chOff x="2712" y="3334"/>
            <a:chExt cx="2939" cy="454"/>
          </a:xfrm>
        </p:grpSpPr>
        <p:grpSp>
          <p:nvGrpSpPr>
            <p:cNvPr id="47194" name="Group 32"/>
            <p:cNvGrpSpPr>
              <a:grpSpLocks/>
            </p:cNvGrpSpPr>
            <p:nvPr/>
          </p:nvGrpSpPr>
          <p:grpSpPr bwMode="auto">
            <a:xfrm>
              <a:off x="2712" y="3420"/>
              <a:ext cx="1586" cy="291"/>
              <a:chOff x="2712" y="3420"/>
              <a:chExt cx="1586" cy="291"/>
            </a:xfrm>
          </p:grpSpPr>
          <p:sp>
            <p:nvSpPr>
              <p:cNvPr id="47196" name="Line 33"/>
              <p:cNvSpPr>
                <a:spLocks noChangeShapeType="1"/>
              </p:cNvSpPr>
              <p:nvPr/>
            </p:nvSpPr>
            <p:spPr bwMode="auto">
              <a:xfrm>
                <a:off x="2712" y="3565"/>
                <a:ext cx="15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7197" name="AutoShape 34"/>
              <p:cNvSpPr>
                <a:spLocks noChangeArrowheads="1"/>
              </p:cNvSpPr>
              <p:nvPr/>
            </p:nvSpPr>
            <p:spPr bwMode="auto">
              <a:xfrm rot="5400000">
                <a:off x="3400" y="3433"/>
                <a:ext cx="291" cy="26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47195" name="Text Box 35"/>
            <p:cNvSpPr txBox="1">
              <a:spLocks noChangeArrowheads="1"/>
            </p:cNvSpPr>
            <p:nvPr/>
          </p:nvSpPr>
          <p:spPr bwMode="auto">
            <a:xfrm>
              <a:off x="4311" y="3334"/>
              <a:ext cx="1340" cy="4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/>
                <a:t>mesure courant ions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2354263" y="1363663"/>
            <a:ext cx="6221412" cy="4032250"/>
            <a:chOff x="1483" y="859"/>
            <a:chExt cx="3919" cy="2540"/>
          </a:xfrm>
        </p:grpSpPr>
        <p:sp>
          <p:nvSpPr>
            <p:cNvPr id="47146" name="Text Box 37"/>
            <p:cNvSpPr txBox="1">
              <a:spLocks noChangeArrowheads="1"/>
            </p:cNvSpPr>
            <p:nvPr/>
          </p:nvSpPr>
          <p:spPr bwMode="auto">
            <a:xfrm>
              <a:off x="3894" y="1158"/>
              <a:ext cx="15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>
                  <a:solidFill>
                    <a:schemeClr val="hlink"/>
                  </a:solidFill>
                </a:rPr>
                <a:t>ionisation en cascade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>
                  <a:solidFill>
                    <a:schemeClr val="hlink"/>
                  </a:solidFill>
                </a:rPr>
                <a:t>phénomène d’avalanche</a:t>
              </a:r>
            </a:p>
          </p:txBody>
        </p:sp>
        <p:sp>
          <p:nvSpPr>
            <p:cNvPr id="48166" name="AutoShape 38"/>
            <p:cNvSpPr>
              <a:spLocks noChangeArrowheads="1"/>
            </p:cNvSpPr>
            <p:nvPr/>
          </p:nvSpPr>
          <p:spPr bwMode="auto">
            <a:xfrm rot="5400000">
              <a:off x="4495" y="893"/>
              <a:ext cx="305" cy="2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hlink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  <p:grpSp>
          <p:nvGrpSpPr>
            <p:cNvPr id="47148" name="Group 39"/>
            <p:cNvGrpSpPr>
              <a:grpSpLocks/>
            </p:cNvGrpSpPr>
            <p:nvPr/>
          </p:nvGrpSpPr>
          <p:grpSpPr bwMode="auto">
            <a:xfrm>
              <a:off x="1483" y="2236"/>
              <a:ext cx="1116" cy="1163"/>
              <a:chOff x="1483" y="2236"/>
              <a:chExt cx="1116" cy="1163"/>
            </a:xfrm>
          </p:grpSpPr>
          <p:sp>
            <p:nvSpPr>
              <p:cNvPr id="47149" name="Oval 40"/>
              <p:cNvSpPr>
                <a:spLocks noChangeAspect="1" noChangeArrowheads="1"/>
              </p:cNvSpPr>
              <p:nvPr/>
            </p:nvSpPr>
            <p:spPr bwMode="auto">
              <a:xfrm>
                <a:off x="2241" y="2603"/>
                <a:ext cx="68" cy="6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grpSp>
            <p:nvGrpSpPr>
              <p:cNvPr id="47150" name="Group 41"/>
              <p:cNvGrpSpPr>
                <a:grpSpLocks/>
              </p:cNvGrpSpPr>
              <p:nvPr/>
            </p:nvGrpSpPr>
            <p:grpSpPr bwMode="auto">
              <a:xfrm>
                <a:off x="1483" y="2236"/>
                <a:ext cx="1116" cy="1163"/>
                <a:chOff x="1483" y="2236"/>
                <a:chExt cx="1116" cy="1163"/>
              </a:xfrm>
            </p:grpSpPr>
            <p:sp>
              <p:nvSpPr>
                <p:cNvPr id="4715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81" y="2417"/>
                  <a:ext cx="68" cy="6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charset="2"/>
                    <a:buChar char="q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q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7154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073" y="2882"/>
                  <a:ext cx="68" cy="6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charset="2"/>
                    <a:buChar char="q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q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7155" name="Arc 44"/>
                <p:cNvSpPr>
                  <a:spLocks/>
                </p:cNvSpPr>
                <p:nvPr/>
              </p:nvSpPr>
              <p:spPr bwMode="auto">
                <a:xfrm flipV="1">
                  <a:off x="2134" y="2605"/>
                  <a:ext cx="260" cy="386"/>
                </a:xfrm>
                <a:custGeom>
                  <a:avLst/>
                  <a:gdLst>
                    <a:gd name="T0" fmla="*/ 0 w 39852"/>
                    <a:gd name="T1" fmla="*/ 5 h 21600"/>
                    <a:gd name="T2" fmla="*/ 2 w 39852"/>
                    <a:gd name="T3" fmla="*/ 4 h 21600"/>
                    <a:gd name="T4" fmla="*/ 1 w 39852"/>
                    <a:gd name="T5" fmla="*/ 7 h 21600"/>
                    <a:gd name="T6" fmla="*/ 0 60000 65536"/>
                    <a:gd name="T7" fmla="*/ 0 60000 65536"/>
                    <a:gd name="T8" fmla="*/ 0 60000 65536"/>
                    <a:gd name="T9" fmla="*/ 0 w 39852"/>
                    <a:gd name="T10" fmla="*/ 0 h 21600"/>
                    <a:gd name="T11" fmla="*/ 39852 w 398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52" h="21600" fill="none" extrusionOk="0">
                      <a:moveTo>
                        <a:pt x="-1" y="16549"/>
                      </a:moveTo>
                      <a:cubicBezTo>
                        <a:pt x="2333" y="6842"/>
                        <a:pt x="11016" y="-1"/>
                        <a:pt x="21001" y="0"/>
                      </a:cubicBezTo>
                      <a:cubicBezTo>
                        <a:pt x="28822" y="0"/>
                        <a:pt x="36033" y="4228"/>
                        <a:pt x="39852" y="11054"/>
                      </a:cubicBezTo>
                    </a:path>
                    <a:path w="39852" h="21600" stroke="0" extrusionOk="0">
                      <a:moveTo>
                        <a:pt x="-1" y="16549"/>
                      </a:moveTo>
                      <a:cubicBezTo>
                        <a:pt x="2333" y="6842"/>
                        <a:pt x="11016" y="-1"/>
                        <a:pt x="21001" y="0"/>
                      </a:cubicBezTo>
                      <a:cubicBezTo>
                        <a:pt x="28822" y="0"/>
                        <a:pt x="36033" y="4228"/>
                        <a:pt x="39852" y="11054"/>
                      </a:cubicBezTo>
                      <a:lnTo>
                        <a:pt x="21001" y="21600"/>
                      </a:lnTo>
                      <a:lnTo>
                        <a:pt x="-1" y="165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56" name="Arc 45"/>
                <p:cNvSpPr>
                  <a:spLocks/>
                </p:cNvSpPr>
                <p:nvPr/>
              </p:nvSpPr>
              <p:spPr bwMode="auto">
                <a:xfrm flipV="1">
                  <a:off x="1868" y="2860"/>
                  <a:ext cx="240" cy="244"/>
                </a:xfrm>
                <a:custGeom>
                  <a:avLst/>
                  <a:gdLst>
                    <a:gd name="T0" fmla="*/ 0 w 40884"/>
                    <a:gd name="T1" fmla="*/ 2 h 21600"/>
                    <a:gd name="T2" fmla="*/ 1 w 40884"/>
                    <a:gd name="T3" fmla="*/ 2 h 21600"/>
                    <a:gd name="T4" fmla="*/ 1 w 40884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40884"/>
                    <a:gd name="T10" fmla="*/ 0 h 21600"/>
                    <a:gd name="T11" fmla="*/ 40884 w 408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884" h="21600" fill="none" extrusionOk="0">
                      <a:moveTo>
                        <a:pt x="0" y="16470"/>
                      </a:moveTo>
                      <a:cubicBezTo>
                        <a:pt x="2363" y="6801"/>
                        <a:pt x="11028" y="-1"/>
                        <a:pt x="20982" y="0"/>
                      </a:cubicBezTo>
                      <a:cubicBezTo>
                        <a:pt x="29667" y="0"/>
                        <a:pt x="37508" y="5202"/>
                        <a:pt x="40883" y="13205"/>
                      </a:cubicBezTo>
                    </a:path>
                    <a:path w="40884" h="21600" stroke="0" extrusionOk="0">
                      <a:moveTo>
                        <a:pt x="0" y="16470"/>
                      </a:moveTo>
                      <a:cubicBezTo>
                        <a:pt x="2363" y="6801"/>
                        <a:pt x="11028" y="-1"/>
                        <a:pt x="20982" y="0"/>
                      </a:cubicBezTo>
                      <a:cubicBezTo>
                        <a:pt x="29667" y="0"/>
                        <a:pt x="37508" y="5202"/>
                        <a:pt x="40883" y="13205"/>
                      </a:cubicBezTo>
                      <a:lnTo>
                        <a:pt x="20982" y="21600"/>
                      </a:lnTo>
                      <a:lnTo>
                        <a:pt x="0" y="1647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47157" name="Group 46"/>
                <p:cNvGrpSpPr>
                  <a:grpSpLocks/>
                </p:cNvGrpSpPr>
                <p:nvPr/>
              </p:nvGrpSpPr>
              <p:grpSpPr bwMode="auto">
                <a:xfrm>
                  <a:off x="2245" y="2236"/>
                  <a:ext cx="68" cy="193"/>
                  <a:chOff x="4421" y="1789"/>
                  <a:chExt cx="68" cy="193"/>
                </a:xfrm>
              </p:grpSpPr>
              <p:sp>
                <p:nvSpPr>
                  <p:cNvPr id="47192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1" y="1914"/>
                    <a:ext cx="68" cy="6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47193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55" y="1789"/>
                    <a:ext cx="0" cy="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158" name="Group 49"/>
                <p:cNvGrpSpPr>
                  <a:grpSpLocks/>
                </p:cNvGrpSpPr>
                <p:nvPr/>
              </p:nvGrpSpPr>
              <p:grpSpPr bwMode="auto">
                <a:xfrm>
                  <a:off x="1833" y="2718"/>
                  <a:ext cx="68" cy="193"/>
                  <a:chOff x="4421" y="1789"/>
                  <a:chExt cx="68" cy="193"/>
                </a:xfrm>
              </p:grpSpPr>
              <p:sp>
                <p:nvSpPr>
                  <p:cNvPr id="47190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1" y="1914"/>
                    <a:ext cx="68" cy="6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47191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55" y="1789"/>
                    <a:ext cx="0" cy="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159" name="Group 52"/>
                <p:cNvGrpSpPr>
                  <a:grpSpLocks/>
                </p:cNvGrpSpPr>
                <p:nvPr/>
              </p:nvGrpSpPr>
              <p:grpSpPr bwMode="auto">
                <a:xfrm>
                  <a:off x="1794" y="3261"/>
                  <a:ext cx="139" cy="138"/>
                  <a:chOff x="9936" y="6624"/>
                  <a:chExt cx="346" cy="346"/>
                </a:xfrm>
              </p:grpSpPr>
              <p:sp>
                <p:nvSpPr>
                  <p:cNvPr id="4718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9936" y="6624"/>
                    <a:ext cx="346" cy="3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grpSp>
                <p:nvGrpSpPr>
                  <p:cNvPr id="4718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9995" y="6683"/>
                    <a:ext cx="227" cy="227"/>
                    <a:chOff x="9936" y="6336"/>
                    <a:chExt cx="1152" cy="1008"/>
                  </a:xfrm>
                </p:grpSpPr>
                <p:sp>
                  <p:nvSpPr>
                    <p:cNvPr id="47188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12" y="6336"/>
                      <a:ext cx="0" cy="100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8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36" y="6840"/>
                      <a:ext cx="115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47160" name="Arc 57"/>
                <p:cNvSpPr>
                  <a:spLocks/>
                </p:cNvSpPr>
                <p:nvPr/>
              </p:nvSpPr>
              <p:spPr bwMode="auto">
                <a:xfrm flipV="1">
                  <a:off x="2015" y="2444"/>
                  <a:ext cx="244" cy="244"/>
                </a:xfrm>
                <a:custGeom>
                  <a:avLst/>
                  <a:gdLst>
                    <a:gd name="T0" fmla="*/ 0 w 42582"/>
                    <a:gd name="T1" fmla="*/ 2 h 21600"/>
                    <a:gd name="T2" fmla="*/ 1 w 42582"/>
                    <a:gd name="T3" fmla="*/ 3 h 21600"/>
                    <a:gd name="T4" fmla="*/ 1 w 42582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42582"/>
                    <a:gd name="T10" fmla="*/ 0 h 21600"/>
                    <a:gd name="T11" fmla="*/ 42582 w 425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82" h="21600" fill="none" extrusionOk="0">
                      <a:moveTo>
                        <a:pt x="0" y="16470"/>
                      </a:moveTo>
                      <a:cubicBezTo>
                        <a:pt x="2363" y="6801"/>
                        <a:pt x="11028" y="-1"/>
                        <a:pt x="20982" y="0"/>
                      </a:cubicBezTo>
                      <a:cubicBezTo>
                        <a:pt x="32911" y="0"/>
                        <a:pt x="42582" y="9670"/>
                        <a:pt x="42582" y="21600"/>
                      </a:cubicBezTo>
                    </a:path>
                    <a:path w="42582" h="21600" stroke="0" extrusionOk="0">
                      <a:moveTo>
                        <a:pt x="0" y="16470"/>
                      </a:moveTo>
                      <a:cubicBezTo>
                        <a:pt x="2363" y="6801"/>
                        <a:pt x="11028" y="-1"/>
                        <a:pt x="20982" y="0"/>
                      </a:cubicBezTo>
                      <a:cubicBezTo>
                        <a:pt x="32911" y="0"/>
                        <a:pt x="42582" y="9670"/>
                        <a:pt x="42582" y="21600"/>
                      </a:cubicBezTo>
                      <a:lnTo>
                        <a:pt x="20982" y="21600"/>
                      </a:lnTo>
                      <a:lnTo>
                        <a:pt x="0" y="1647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61" name="Arc 58"/>
                <p:cNvSpPr>
                  <a:spLocks/>
                </p:cNvSpPr>
                <p:nvPr/>
              </p:nvSpPr>
              <p:spPr bwMode="auto">
                <a:xfrm flipV="1">
                  <a:off x="2273" y="2537"/>
                  <a:ext cx="261" cy="244"/>
                </a:xfrm>
                <a:custGeom>
                  <a:avLst/>
                  <a:gdLst>
                    <a:gd name="T0" fmla="*/ 0 w 38103"/>
                    <a:gd name="T1" fmla="*/ 1 h 21600"/>
                    <a:gd name="T2" fmla="*/ 2 w 38103"/>
                    <a:gd name="T3" fmla="*/ 2 h 21600"/>
                    <a:gd name="T4" fmla="*/ 1 w 38103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38103"/>
                    <a:gd name="T10" fmla="*/ 0 h 21600"/>
                    <a:gd name="T11" fmla="*/ 38103 w 381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03" h="21600" fill="none" extrusionOk="0">
                      <a:moveTo>
                        <a:pt x="0" y="9086"/>
                      </a:moveTo>
                      <a:cubicBezTo>
                        <a:pt x="4051" y="3385"/>
                        <a:pt x="10612" y="-1"/>
                        <a:pt x="17606" y="0"/>
                      </a:cubicBezTo>
                      <a:cubicBezTo>
                        <a:pt x="26909" y="0"/>
                        <a:pt x="35167" y="5956"/>
                        <a:pt x="38102" y="14785"/>
                      </a:cubicBezTo>
                    </a:path>
                    <a:path w="38103" h="21600" stroke="0" extrusionOk="0">
                      <a:moveTo>
                        <a:pt x="0" y="9086"/>
                      </a:moveTo>
                      <a:cubicBezTo>
                        <a:pt x="4051" y="3385"/>
                        <a:pt x="10612" y="-1"/>
                        <a:pt x="17606" y="0"/>
                      </a:cubicBezTo>
                      <a:cubicBezTo>
                        <a:pt x="26909" y="0"/>
                        <a:pt x="35167" y="5956"/>
                        <a:pt x="38102" y="14785"/>
                      </a:cubicBezTo>
                      <a:lnTo>
                        <a:pt x="17606" y="21600"/>
                      </a:lnTo>
                      <a:lnTo>
                        <a:pt x="0" y="9086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47162" name="Group 59"/>
                <p:cNvGrpSpPr>
                  <a:grpSpLocks/>
                </p:cNvGrpSpPr>
                <p:nvPr/>
              </p:nvGrpSpPr>
              <p:grpSpPr bwMode="auto">
                <a:xfrm>
                  <a:off x="2461" y="2912"/>
                  <a:ext cx="138" cy="244"/>
                  <a:chOff x="2468" y="2879"/>
                  <a:chExt cx="138" cy="244"/>
                </a:xfrm>
              </p:grpSpPr>
              <p:grpSp>
                <p:nvGrpSpPr>
                  <p:cNvPr id="4718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468" y="2879"/>
                    <a:ext cx="138" cy="138"/>
                    <a:chOff x="9936" y="6624"/>
                    <a:chExt cx="346" cy="346"/>
                  </a:xfrm>
                </p:grpSpPr>
                <p:sp>
                  <p:nvSpPr>
                    <p:cNvPr id="47182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36" y="6624"/>
                      <a:ext cx="346" cy="34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altLang="fr-FR" sz="1800"/>
                    </a:p>
                  </p:txBody>
                </p:sp>
                <p:grpSp>
                  <p:nvGrpSpPr>
                    <p:cNvPr id="4718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95" y="6683"/>
                      <a:ext cx="227" cy="227"/>
                      <a:chOff x="9936" y="6336"/>
                      <a:chExt cx="1152" cy="1008"/>
                    </a:xfrm>
                  </p:grpSpPr>
                  <p:sp>
                    <p:nvSpPr>
                      <p:cNvPr id="47184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512" y="6336"/>
                        <a:ext cx="0" cy="10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7185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36" y="6840"/>
                        <a:ext cx="115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47181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3028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163" name="Group 66"/>
                <p:cNvGrpSpPr>
                  <a:grpSpLocks/>
                </p:cNvGrpSpPr>
                <p:nvPr/>
              </p:nvGrpSpPr>
              <p:grpSpPr bwMode="auto">
                <a:xfrm>
                  <a:off x="1483" y="3067"/>
                  <a:ext cx="138" cy="244"/>
                  <a:chOff x="2468" y="2879"/>
                  <a:chExt cx="138" cy="244"/>
                </a:xfrm>
              </p:grpSpPr>
              <p:grpSp>
                <p:nvGrpSpPr>
                  <p:cNvPr id="4717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468" y="2879"/>
                    <a:ext cx="138" cy="138"/>
                    <a:chOff x="9936" y="6624"/>
                    <a:chExt cx="346" cy="346"/>
                  </a:xfrm>
                </p:grpSpPr>
                <p:sp>
                  <p:nvSpPr>
                    <p:cNvPr id="47176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36" y="6624"/>
                      <a:ext cx="346" cy="34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altLang="fr-FR" sz="1800"/>
                    </a:p>
                  </p:txBody>
                </p:sp>
                <p:grpSp>
                  <p:nvGrpSpPr>
                    <p:cNvPr id="47177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95" y="6683"/>
                      <a:ext cx="227" cy="227"/>
                      <a:chOff x="9936" y="6336"/>
                      <a:chExt cx="1152" cy="1008"/>
                    </a:xfrm>
                  </p:grpSpPr>
                  <p:sp>
                    <p:nvSpPr>
                      <p:cNvPr id="47178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512" y="6336"/>
                        <a:ext cx="0" cy="10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717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36" y="6840"/>
                        <a:ext cx="115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47175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3028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164" name="Group 73"/>
                <p:cNvGrpSpPr>
                  <a:grpSpLocks/>
                </p:cNvGrpSpPr>
                <p:nvPr/>
              </p:nvGrpSpPr>
              <p:grpSpPr bwMode="auto">
                <a:xfrm>
                  <a:off x="1678" y="2590"/>
                  <a:ext cx="138" cy="244"/>
                  <a:chOff x="2468" y="2879"/>
                  <a:chExt cx="138" cy="244"/>
                </a:xfrm>
              </p:grpSpPr>
              <p:grpSp>
                <p:nvGrpSpPr>
                  <p:cNvPr id="4716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468" y="2879"/>
                    <a:ext cx="138" cy="138"/>
                    <a:chOff x="9936" y="6624"/>
                    <a:chExt cx="346" cy="346"/>
                  </a:xfrm>
                </p:grpSpPr>
                <p:sp>
                  <p:nvSpPr>
                    <p:cNvPr id="4717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36" y="6624"/>
                      <a:ext cx="346" cy="34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altLang="fr-FR" sz="1800"/>
                    </a:p>
                  </p:txBody>
                </p:sp>
                <p:grpSp>
                  <p:nvGrpSpPr>
                    <p:cNvPr id="47171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95" y="6683"/>
                      <a:ext cx="227" cy="227"/>
                      <a:chOff x="9936" y="6336"/>
                      <a:chExt cx="1152" cy="1008"/>
                    </a:xfrm>
                  </p:grpSpPr>
                  <p:sp>
                    <p:nvSpPr>
                      <p:cNvPr id="47172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512" y="6336"/>
                        <a:ext cx="0" cy="10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7173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36" y="6840"/>
                        <a:ext cx="115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47169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3028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165" name="Group 80"/>
                <p:cNvGrpSpPr>
                  <a:grpSpLocks/>
                </p:cNvGrpSpPr>
                <p:nvPr/>
              </p:nvGrpSpPr>
              <p:grpSpPr bwMode="auto">
                <a:xfrm>
                  <a:off x="2495" y="2410"/>
                  <a:ext cx="68" cy="193"/>
                  <a:chOff x="4421" y="1789"/>
                  <a:chExt cx="68" cy="193"/>
                </a:xfrm>
              </p:grpSpPr>
              <p:sp>
                <p:nvSpPr>
                  <p:cNvPr id="47166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1" y="1914"/>
                    <a:ext cx="68" cy="6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4716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55" y="1789"/>
                    <a:ext cx="0" cy="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7151" name="Arc 83"/>
              <p:cNvSpPr>
                <a:spLocks/>
              </p:cNvSpPr>
              <p:nvPr/>
            </p:nvSpPr>
            <p:spPr bwMode="auto">
              <a:xfrm flipH="1">
                <a:off x="1894" y="3133"/>
                <a:ext cx="98" cy="181"/>
              </a:xfrm>
              <a:custGeom>
                <a:avLst/>
                <a:gdLst>
                  <a:gd name="T0" fmla="*/ 0 w 20497"/>
                  <a:gd name="T1" fmla="*/ 0 h 20811"/>
                  <a:gd name="T2" fmla="*/ 0 w 20497"/>
                  <a:gd name="T3" fmla="*/ 1 h 20811"/>
                  <a:gd name="T4" fmla="*/ 0 w 20497"/>
                  <a:gd name="T5" fmla="*/ 2 h 20811"/>
                  <a:gd name="T6" fmla="*/ 0 60000 65536"/>
                  <a:gd name="T7" fmla="*/ 0 60000 65536"/>
                  <a:gd name="T8" fmla="*/ 0 60000 65536"/>
                  <a:gd name="T9" fmla="*/ 0 w 20497"/>
                  <a:gd name="T10" fmla="*/ 0 h 20811"/>
                  <a:gd name="T11" fmla="*/ 20497 w 20497"/>
                  <a:gd name="T12" fmla="*/ 20811 h 208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97" h="20811" fill="none" extrusionOk="0">
                    <a:moveTo>
                      <a:pt x="5784" y="-1"/>
                    </a:moveTo>
                    <a:cubicBezTo>
                      <a:pt x="12712" y="1925"/>
                      <a:pt x="18227" y="7172"/>
                      <a:pt x="20496" y="13996"/>
                    </a:cubicBezTo>
                  </a:path>
                  <a:path w="20497" h="20811" stroke="0" extrusionOk="0">
                    <a:moveTo>
                      <a:pt x="5784" y="-1"/>
                    </a:moveTo>
                    <a:cubicBezTo>
                      <a:pt x="12712" y="1925"/>
                      <a:pt x="18227" y="7172"/>
                      <a:pt x="20496" y="13996"/>
                    </a:cubicBezTo>
                    <a:lnTo>
                      <a:pt x="0" y="20811"/>
                    </a:lnTo>
                    <a:lnTo>
                      <a:pt x="5784" y="-1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52" name="Arc 84"/>
              <p:cNvSpPr>
                <a:spLocks/>
              </p:cNvSpPr>
              <p:nvPr/>
            </p:nvSpPr>
            <p:spPr bwMode="auto">
              <a:xfrm>
                <a:off x="2369" y="2792"/>
                <a:ext cx="134" cy="168"/>
              </a:xfrm>
              <a:custGeom>
                <a:avLst/>
                <a:gdLst>
                  <a:gd name="T0" fmla="*/ 0 w 20497"/>
                  <a:gd name="T1" fmla="*/ 0 h 20811"/>
                  <a:gd name="T2" fmla="*/ 1 w 20497"/>
                  <a:gd name="T3" fmla="*/ 1 h 20811"/>
                  <a:gd name="T4" fmla="*/ 0 w 20497"/>
                  <a:gd name="T5" fmla="*/ 1 h 20811"/>
                  <a:gd name="T6" fmla="*/ 0 60000 65536"/>
                  <a:gd name="T7" fmla="*/ 0 60000 65536"/>
                  <a:gd name="T8" fmla="*/ 0 60000 65536"/>
                  <a:gd name="T9" fmla="*/ 0 w 20497"/>
                  <a:gd name="T10" fmla="*/ 0 h 20811"/>
                  <a:gd name="T11" fmla="*/ 20497 w 20497"/>
                  <a:gd name="T12" fmla="*/ 20811 h 208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97" h="20811" fill="none" extrusionOk="0">
                    <a:moveTo>
                      <a:pt x="5784" y="-1"/>
                    </a:moveTo>
                    <a:cubicBezTo>
                      <a:pt x="12712" y="1925"/>
                      <a:pt x="18227" y="7172"/>
                      <a:pt x="20496" y="13996"/>
                    </a:cubicBezTo>
                  </a:path>
                  <a:path w="20497" h="20811" stroke="0" extrusionOk="0">
                    <a:moveTo>
                      <a:pt x="5784" y="-1"/>
                    </a:moveTo>
                    <a:cubicBezTo>
                      <a:pt x="12712" y="1925"/>
                      <a:pt x="18227" y="7172"/>
                      <a:pt x="20496" y="13996"/>
                    </a:cubicBezTo>
                    <a:lnTo>
                      <a:pt x="0" y="20811"/>
                    </a:lnTo>
                    <a:lnTo>
                      <a:pt x="5784" y="-1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6" name="Group 85"/>
          <p:cNvGrpSpPr>
            <a:grpSpLocks/>
          </p:cNvGrpSpPr>
          <p:nvPr/>
        </p:nvGrpSpPr>
        <p:grpSpPr bwMode="auto">
          <a:xfrm>
            <a:off x="1951038" y="4110038"/>
            <a:ext cx="6791325" cy="720725"/>
            <a:chOff x="1229" y="2589"/>
            <a:chExt cx="4278" cy="454"/>
          </a:xfrm>
        </p:grpSpPr>
        <p:grpSp>
          <p:nvGrpSpPr>
            <p:cNvPr id="47140" name="Group 86"/>
            <p:cNvGrpSpPr>
              <a:grpSpLocks/>
            </p:cNvGrpSpPr>
            <p:nvPr/>
          </p:nvGrpSpPr>
          <p:grpSpPr bwMode="auto">
            <a:xfrm>
              <a:off x="3693" y="2589"/>
              <a:ext cx="1814" cy="454"/>
              <a:chOff x="3693" y="2589"/>
              <a:chExt cx="1814" cy="454"/>
            </a:xfrm>
          </p:grpSpPr>
          <p:sp>
            <p:nvSpPr>
              <p:cNvPr id="47144" name="AutoShape 87"/>
              <p:cNvSpPr>
                <a:spLocks noChangeArrowheads="1"/>
              </p:cNvSpPr>
              <p:nvPr/>
            </p:nvSpPr>
            <p:spPr bwMode="auto">
              <a:xfrm>
                <a:off x="3693" y="2636"/>
                <a:ext cx="481" cy="339"/>
              </a:xfrm>
              <a:prstGeom prst="rightArrow">
                <a:avLst>
                  <a:gd name="adj1" fmla="val 50000"/>
                  <a:gd name="adj2" fmla="val 35472"/>
                </a:avLst>
              </a:prstGeom>
              <a:gradFill rotWithShape="1">
                <a:gsLst>
                  <a:gs pos="0">
                    <a:srgbClr val="CC00CC"/>
                  </a:gs>
                  <a:gs pos="100000">
                    <a:srgbClr val="5E005E"/>
                  </a:gs>
                </a:gsLst>
                <a:lin ang="0" scaled="1"/>
              </a:gradFill>
              <a:ln w="19050">
                <a:solidFill>
                  <a:srgbClr val="CC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7145" name="Text Box 88"/>
              <p:cNvSpPr txBox="1">
                <a:spLocks noChangeArrowheads="1"/>
              </p:cNvSpPr>
              <p:nvPr/>
            </p:nvSpPr>
            <p:spPr bwMode="auto">
              <a:xfrm>
                <a:off x="4455" y="2589"/>
                <a:ext cx="1052" cy="4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 b="1"/>
                  <a:t>détection photons</a:t>
                </a:r>
              </a:p>
            </p:txBody>
          </p:sp>
        </p:grpSp>
        <p:grpSp>
          <p:nvGrpSpPr>
            <p:cNvPr id="47141" name="Group 89"/>
            <p:cNvGrpSpPr>
              <a:grpSpLocks/>
            </p:cNvGrpSpPr>
            <p:nvPr/>
          </p:nvGrpSpPr>
          <p:grpSpPr bwMode="auto">
            <a:xfrm>
              <a:off x="1229" y="2625"/>
              <a:ext cx="1842" cy="188"/>
              <a:chOff x="1229" y="2625"/>
              <a:chExt cx="1842" cy="188"/>
            </a:xfrm>
          </p:grpSpPr>
          <p:sp>
            <p:nvSpPr>
              <p:cNvPr id="47142" name="Freeform 90"/>
              <p:cNvSpPr>
                <a:spLocks/>
              </p:cNvSpPr>
              <p:nvPr/>
            </p:nvSpPr>
            <p:spPr bwMode="auto">
              <a:xfrm rot="-231998">
                <a:off x="2518" y="2735"/>
                <a:ext cx="553" cy="78"/>
              </a:xfrm>
              <a:custGeom>
                <a:avLst/>
                <a:gdLst>
                  <a:gd name="T0" fmla="*/ 0 w 900"/>
                  <a:gd name="T1" fmla="*/ 1 h 125"/>
                  <a:gd name="T2" fmla="*/ 45 w 900"/>
                  <a:gd name="T3" fmla="*/ 72 h 125"/>
                  <a:gd name="T4" fmla="*/ 87 w 900"/>
                  <a:gd name="T5" fmla="*/ 0 h 125"/>
                  <a:gd name="T6" fmla="*/ 130 w 900"/>
                  <a:gd name="T7" fmla="*/ 72 h 125"/>
                  <a:gd name="T8" fmla="*/ 174 w 900"/>
                  <a:gd name="T9" fmla="*/ 1 h 125"/>
                  <a:gd name="T10" fmla="*/ 219 w 900"/>
                  <a:gd name="T11" fmla="*/ 72 h 125"/>
                  <a:gd name="T12" fmla="*/ 261 w 900"/>
                  <a:gd name="T13" fmla="*/ 1 h 125"/>
                  <a:gd name="T14" fmla="*/ 306 w 900"/>
                  <a:gd name="T15" fmla="*/ 71 h 125"/>
                  <a:gd name="T16" fmla="*/ 348 w 900"/>
                  <a:gd name="T17" fmla="*/ 1 h 125"/>
                  <a:gd name="T18" fmla="*/ 392 w 900"/>
                  <a:gd name="T19" fmla="*/ 72 h 125"/>
                  <a:gd name="T20" fmla="*/ 435 w 900"/>
                  <a:gd name="T21" fmla="*/ 1 h 125"/>
                  <a:gd name="T22" fmla="*/ 479 w 900"/>
                  <a:gd name="T23" fmla="*/ 72 h 125"/>
                  <a:gd name="T24" fmla="*/ 511 w 900"/>
                  <a:gd name="T25" fmla="*/ 35 h 125"/>
                  <a:gd name="T26" fmla="*/ 553 w 900"/>
                  <a:gd name="T27" fmla="*/ 31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00"/>
                  <a:gd name="T43" fmla="*/ 0 h 125"/>
                  <a:gd name="T44" fmla="*/ 900 w 900"/>
                  <a:gd name="T45" fmla="*/ 125 h 1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00" h="125">
                    <a:moveTo>
                      <a:pt x="0" y="1"/>
                    </a:moveTo>
                    <a:cubicBezTo>
                      <a:pt x="25" y="58"/>
                      <a:pt x="50" y="115"/>
                      <a:pt x="74" y="115"/>
                    </a:cubicBezTo>
                    <a:cubicBezTo>
                      <a:pt x="97" y="115"/>
                      <a:pt x="118" y="0"/>
                      <a:pt x="142" y="0"/>
                    </a:cubicBezTo>
                    <a:cubicBezTo>
                      <a:pt x="165" y="0"/>
                      <a:pt x="189" y="115"/>
                      <a:pt x="212" y="115"/>
                    </a:cubicBezTo>
                    <a:cubicBezTo>
                      <a:pt x="236" y="115"/>
                      <a:pt x="259" y="1"/>
                      <a:pt x="283" y="1"/>
                    </a:cubicBezTo>
                    <a:cubicBezTo>
                      <a:pt x="307" y="1"/>
                      <a:pt x="333" y="115"/>
                      <a:pt x="357" y="115"/>
                    </a:cubicBezTo>
                    <a:cubicBezTo>
                      <a:pt x="380" y="115"/>
                      <a:pt x="401" y="2"/>
                      <a:pt x="425" y="1"/>
                    </a:cubicBezTo>
                    <a:cubicBezTo>
                      <a:pt x="448" y="1"/>
                      <a:pt x="475" y="113"/>
                      <a:pt x="498" y="113"/>
                    </a:cubicBezTo>
                    <a:cubicBezTo>
                      <a:pt x="522" y="113"/>
                      <a:pt x="543" y="1"/>
                      <a:pt x="566" y="1"/>
                    </a:cubicBezTo>
                    <a:cubicBezTo>
                      <a:pt x="589" y="1"/>
                      <a:pt x="615" y="115"/>
                      <a:pt x="638" y="115"/>
                    </a:cubicBezTo>
                    <a:cubicBezTo>
                      <a:pt x="662" y="115"/>
                      <a:pt x="684" y="1"/>
                      <a:pt x="708" y="1"/>
                    </a:cubicBezTo>
                    <a:cubicBezTo>
                      <a:pt x="731" y="2"/>
                      <a:pt x="760" y="107"/>
                      <a:pt x="780" y="116"/>
                    </a:cubicBezTo>
                    <a:cubicBezTo>
                      <a:pt x="800" y="125"/>
                      <a:pt x="811" y="67"/>
                      <a:pt x="831" y="56"/>
                    </a:cubicBezTo>
                    <a:cubicBezTo>
                      <a:pt x="851" y="45"/>
                      <a:pt x="886" y="51"/>
                      <a:pt x="900" y="50"/>
                    </a:cubicBezTo>
                  </a:path>
                </a:pathLst>
              </a:custGeom>
              <a:noFill/>
              <a:ln w="19050" cap="flat" cmpd="sng">
                <a:solidFill>
                  <a:srgbClr val="CC00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7143" name="Freeform 91"/>
              <p:cNvSpPr>
                <a:spLocks/>
              </p:cNvSpPr>
              <p:nvPr/>
            </p:nvSpPr>
            <p:spPr bwMode="auto">
              <a:xfrm rot="-8313281">
                <a:off x="1229" y="2625"/>
                <a:ext cx="553" cy="78"/>
              </a:xfrm>
              <a:custGeom>
                <a:avLst/>
                <a:gdLst>
                  <a:gd name="T0" fmla="*/ 0 w 900"/>
                  <a:gd name="T1" fmla="*/ 1 h 125"/>
                  <a:gd name="T2" fmla="*/ 45 w 900"/>
                  <a:gd name="T3" fmla="*/ 72 h 125"/>
                  <a:gd name="T4" fmla="*/ 87 w 900"/>
                  <a:gd name="T5" fmla="*/ 0 h 125"/>
                  <a:gd name="T6" fmla="*/ 130 w 900"/>
                  <a:gd name="T7" fmla="*/ 72 h 125"/>
                  <a:gd name="T8" fmla="*/ 174 w 900"/>
                  <a:gd name="T9" fmla="*/ 1 h 125"/>
                  <a:gd name="T10" fmla="*/ 219 w 900"/>
                  <a:gd name="T11" fmla="*/ 72 h 125"/>
                  <a:gd name="T12" fmla="*/ 261 w 900"/>
                  <a:gd name="T13" fmla="*/ 1 h 125"/>
                  <a:gd name="T14" fmla="*/ 306 w 900"/>
                  <a:gd name="T15" fmla="*/ 71 h 125"/>
                  <a:gd name="T16" fmla="*/ 348 w 900"/>
                  <a:gd name="T17" fmla="*/ 1 h 125"/>
                  <a:gd name="T18" fmla="*/ 392 w 900"/>
                  <a:gd name="T19" fmla="*/ 72 h 125"/>
                  <a:gd name="T20" fmla="*/ 435 w 900"/>
                  <a:gd name="T21" fmla="*/ 1 h 125"/>
                  <a:gd name="T22" fmla="*/ 479 w 900"/>
                  <a:gd name="T23" fmla="*/ 72 h 125"/>
                  <a:gd name="T24" fmla="*/ 511 w 900"/>
                  <a:gd name="T25" fmla="*/ 35 h 125"/>
                  <a:gd name="T26" fmla="*/ 553 w 900"/>
                  <a:gd name="T27" fmla="*/ 31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00"/>
                  <a:gd name="T43" fmla="*/ 0 h 125"/>
                  <a:gd name="T44" fmla="*/ 900 w 900"/>
                  <a:gd name="T45" fmla="*/ 125 h 1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00" h="125">
                    <a:moveTo>
                      <a:pt x="0" y="1"/>
                    </a:moveTo>
                    <a:cubicBezTo>
                      <a:pt x="25" y="58"/>
                      <a:pt x="50" y="115"/>
                      <a:pt x="74" y="115"/>
                    </a:cubicBezTo>
                    <a:cubicBezTo>
                      <a:pt x="97" y="115"/>
                      <a:pt x="118" y="0"/>
                      <a:pt x="142" y="0"/>
                    </a:cubicBezTo>
                    <a:cubicBezTo>
                      <a:pt x="165" y="0"/>
                      <a:pt x="189" y="115"/>
                      <a:pt x="212" y="115"/>
                    </a:cubicBezTo>
                    <a:cubicBezTo>
                      <a:pt x="236" y="115"/>
                      <a:pt x="259" y="1"/>
                      <a:pt x="283" y="1"/>
                    </a:cubicBezTo>
                    <a:cubicBezTo>
                      <a:pt x="307" y="1"/>
                      <a:pt x="333" y="115"/>
                      <a:pt x="357" y="115"/>
                    </a:cubicBezTo>
                    <a:cubicBezTo>
                      <a:pt x="380" y="115"/>
                      <a:pt x="401" y="2"/>
                      <a:pt x="425" y="1"/>
                    </a:cubicBezTo>
                    <a:cubicBezTo>
                      <a:pt x="448" y="1"/>
                      <a:pt x="475" y="113"/>
                      <a:pt x="498" y="113"/>
                    </a:cubicBezTo>
                    <a:cubicBezTo>
                      <a:pt x="522" y="113"/>
                      <a:pt x="543" y="1"/>
                      <a:pt x="566" y="1"/>
                    </a:cubicBezTo>
                    <a:cubicBezTo>
                      <a:pt x="589" y="1"/>
                      <a:pt x="615" y="115"/>
                      <a:pt x="638" y="115"/>
                    </a:cubicBezTo>
                    <a:cubicBezTo>
                      <a:pt x="662" y="115"/>
                      <a:pt x="684" y="1"/>
                      <a:pt x="708" y="1"/>
                    </a:cubicBezTo>
                    <a:cubicBezTo>
                      <a:pt x="731" y="2"/>
                      <a:pt x="760" y="107"/>
                      <a:pt x="780" y="116"/>
                    </a:cubicBezTo>
                    <a:cubicBezTo>
                      <a:pt x="800" y="125"/>
                      <a:pt x="811" y="67"/>
                      <a:pt x="831" y="56"/>
                    </a:cubicBezTo>
                    <a:cubicBezTo>
                      <a:pt x="851" y="45"/>
                      <a:pt x="886" y="51"/>
                      <a:pt x="900" y="50"/>
                    </a:cubicBezTo>
                  </a:path>
                </a:pathLst>
              </a:custGeom>
              <a:noFill/>
              <a:ln w="19050" cap="flat" cmpd="sng">
                <a:solidFill>
                  <a:srgbClr val="CC00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47120" name="Text Box 92"/>
          <p:cNvSpPr txBox="1">
            <a:spLocks noChangeArrowheads="1"/>
          </p:cNvSpPr>
          <p:nvPr/>
        </p:nvSpPr>
        <p:spPr bwMode="auto">
          <a:xfrm>
            <a:off x="0" y="188913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hlink"/>
                </a:solidFill>
              </a:rPr>
              <a:t>Détection de type pseudo électrons secondaires avec P &gt;&gt; 10</a:t>
            </a:r>
            <a:r>
              <a:rPr lang="fr-FR" altLang="fr-FR" sz="2200" b="1" baseline="30000">
                <a:solidFill>
                  <a:schemeClr val="hlink"/>
                </a:solidFill>
              </a:rPr>
              <a:t>-3</a:t>
            </a:r>
            <a:r>
              <a:rPr lang="fr-FR" altLang="fr-FR" sz="2200" b="1">
                <a:solidFill>
                  <a:schemeClr val="hlink"/>
                </a:solidFill>
              </a:rPr>
              <a:t> Pa</a:t>
            </a:r>
          </a:p>
        </p:txBody>
      </p:sp>
      <p:sp>
        <p:nvSpPr>
          <p:cNvPr id="47121" name="Rectangle 93" descr="Diagonales larges vers le haut"/>
          <p:cNvSpPr>
            <a:spLocks noChangeArrowheads="1"/>
          </p:cNvSpPr>
          <p:nvPr/>
        </p:nvSpPr>
        <p:spPr bwMode="auto">
          <a:xfrm>
            <a:off x="1525588" y="5862638"/>
            <a:ext cx="3411537" cy="33337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29" name="Group 94"/>
          <p:cNvGrpSpPr>
            <a:grpSpLocks/>
          </p:cNvGrpSpPr>
          <p:nvPr/>
        </p:nvGrpSpPr>
        <p:grpSpPr bwMode="auto">
          <a:xfrm>
            <a:off x="3100388" y="4667250"/>
            <a:ext cx="692150" cy="819150"/>
            <a:chOff x="1953" y="2940"/>
            <a:chExt cx="436" cy="516"/>
          </a:xfrm>
        </p:grpSpPr>
        <p:grpSp>
          <p:nvGrpSpPr>
            <p:cNvPr id="47128" name="Group 95"/>
            <p:cNvGrpSpPr>
              <a:grpSpLocks/>
            </p:cNvGrpSpPr>
            <p:nvPr/>
          </p:nvGrpSpPr>
          <p:grpSpPr bwMode="auto">
            <a:xfrm>
              <a:off x="1953" y="2940"/>
              <a:ext cx="436" cy="516"/>
              <a:chOff x="1953" y="2940"/>
              <a:chExt cx="436" cy="516"/>
            </a:xfrm>
          </p:grpSpPr>
          <p:grpSp>
            <p:nvGrpSpPr>
              <p:cNvPr id="47130" name="Group 96"/>
              <p:cNvGrpSpPr>
                <a:grpSpLocks/>
              </p:cNvGrpSpPr>
              <p:nvPr/>
            </p:nvGrpSpPr>
            <p:grpSpPr bwMode="auto">
              <a:xfrm>
                <a:off x="1997" y="3005"/>
                <a:ext cx="392" cy="451"/>
                <a:chOff x="1997" y="3005"/>
                <a:chExt cx="392" cy="451"/>
              </a:xfrm>
            </p:grpSpPr>
            <p:grpSp>
              <p:nvGrpSpPr>
                <p:cNvPr id="47133" name="Group 97"/>
                <p:cNvGrpSpPr>
                  <a:grpSpLocks/>
                </p:cNvGrpSpPr>
                <p:nvPr/>
              </p:nvGrpSpPr>
              <p:grpSpPr bwMode="auto">
                <a:xfrm>
                  <a:off x="2251" y="3317"/>
                  <a:ext cx="138" cy="139"/>
                  <a:chOff x="9936" y="6624"/>
                  <a:chExt cx="346" cy="346"/>
                </a:xfrm>
              </p:grpSpPr>
              <p:sp>
                <p:nvSpPr>
                  <p:cNvPr id="47136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9936" y="6624"/>
                    <a:ext cx="346" cy="3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grpSp>
                <p:nvGrpSpPr>
                  <p:cNvPr id="4713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9995" y="6683"/>
                    <a:ext cx="227" cy="227"/>
                    <a:chOff x="9936" y="6336"/>
                    <a:chExt cx="1152" cy="1008"/>
                  </a:xfrm>
                </p:grpSpPr>
                <p:sp>
                  <p:nvSpPr>
                    <p:cNvPr id="47138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12" y="6336"/>
                      <a:ext cx="0" cy="100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39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36" y="6840"/>
                      <a:ext cx="115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47134" name="Arc 102"/>
                <p:cNvSpPr>
                  <a:spLocks/>
                </p:cNvSpPr>
                <p:nvPr/>
              </p:nvSpPr>
              <p:spPr bwMode="auto">
                <a:xfrm flipV="1">
                  <a:off x="1997" y="3005"/>
                  <a:ext cx="270" cy="244"/>
                </a:xfrm>
                <a:custGeom>
                  <a:avLst/>
                  <a:gdLst>
                    <a:gd name="T0" fmla="*/ 0 w 40598"/>
                    <a:gd name="T1" fmla="*/ 1 h 21600"/>
                    <a:gd name="T2" fmla="*/ 2 w 40598"/>
                    <a:gd name="T3" fmla="*/ 3 h 21600"/>
                    <a:gd name="T4" fmla="*/ 1 w 40598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40598"/>
                    <a:gd name="T10" fmla="*/ 0 h 21600"/>
                    <a:gd name="T11" fmla="*/ 40598 w 405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98" h="21600" fill="none" extrusionOk="0">
                      <a:moveTo>
                        <a:pt x="0" y="11321"/>
                      </a:moveTo>
                      <a:cubicBezTo>
                        <a:pt x="3774" y="4346"/>
                        <a:pt x="11067" y="-1"/>
                        <a:pt x="18998" y="0"/>
                      </a:cubicBezTo>
                      <a:cubicBezTo>
                        <a:pt x="30927" y="0"/>
                        <a:pt x="40598" y="9670"/>
                        <a:pt x="40598" y="21600"/>
                      </a:cubicBezTo>
                    </a:path>
                    <a:path w="40598" h="21600" stroke="0" extrusionOk="0">
                      <a:moveTo>
                        <a:pt x="0" y="11321"/>
                      </a:moveTo>
                      <a:cubicBezTo>
                        <a:pt x="3774" y="4346"/>
                        <a:pt x="11067" y="-1"/>
                        <a:pt x="18998" y="0"/>
                      </a:cubicBezTo>
                      <a:cubicBezTo>
                        <a:pt x="30927" y="0"/>
                        <a:pt x="40598" y="9670"/>
                        <a:pt x="40598" y="21600"/>
                      </a:cubicBezTo>
                      <a:lnTo>
                        <a:pt x="18998" y="21600"/>
                      </a:lnTo>
                      <a:lnTo>
                        <a:pt x="0" y="1132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35" name="Arc 103"/>
                <p:cNvSpPr>
                  <a:spLocks/>
                </p:cNvSpPr>
                <p:nvPr/>
              </p:nvSpPr>
              <p:spPr bwMode="auto">
                <a:xfrm>
                  <a:off x="2146" y="3283"/>
                  <a:ext cx="80" cy="107"/>
                </a:xfrm>
                <a:custGeom>
                  <a:avLst/>
                  <a:gdLst>
                    <a:gd name="T0" fmla="*/ 0 w 20497"/>
                    <a:gd name="T1" fmla="*/ 0 h 20811"/>
                    <a:gd name="T2" fmla="*/ 0 w 20497"/>
                    <a:gd name="T3" fmla="*/ 0 h 20811"/>
                    <a:gd name="T4" fmla="*/ 0 w 20497"/>
                    <a:gd name="T5" fmla="*/ 1 h 20811"/>
                    <a:gd name="T6" fmla="*/ 0 60000 65536"/>
                    <a:gd name="T7" fmla="*/ 0 60000 65536"/>
                    <a:gd name="T8" fmla="*/ 0 60000 65536"/>
                    <a:gd name="T9" fmla="*/ 0 w 20497"/>
                    <a:gd name="T10" fmla="*/ 0 h 20811"/>
                    <a:gd name="T11" fmla="*/ 20497 w 20497"/>
                    <a:gd name="T12" fmla="*/ 20811 h 208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97" h="20811" fill="none" extrusionOk="0">
                      <a:moveTo>
                        <a:pt x="5784" y="-1"/>
                      </a:moveTo>
                      <a:cubicBezTo>
                        <a:pt x="12712" y="1925"/>
                        <a:pt x="18227" y="7172"/>
                        <a:pt x="20496" y="13996"/>
                      </a:cubicBezTo>
                    </a:path>
                    <a:path w="20497" h="20811" stroke="0" extrusionOk="0">
                      <a:moveTo>
                        <a:pt x="5784" y="-1"/>
                      </a:moveTo>
                      <a:cubicBezTo>
                        <a:pt x="12712" y="1925"/>
                        <a:pt x="18227" y="7172"/>
                        <a:pt x="20496" y="13996"/>
                      </a:cubicBezTo>
                      <a:lnTo>
                        <a:pt x="0" y="20811"/>
                      </a:lnTo>
                      <a:lnTo>
                        <a:pt x="5784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7131" name="Oval 104"/>
              <p:cNvSpPr>
                <a:spLocks noChangeAspect="1" noChangeArrowheads="1"/>
              </p:cNvSpPr>
              <p:nvPr/>
            </p:nvSpPr>
            <p:spPr bwMode="auto">
              <a:xfrm>
                <a:off x="1953" y="3045"/>
                <a:ext cx="68" cy="6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7132" name="Oval 105"/>
              <p:cNvSpPr>
                <a:spLocks noChangeAspect="1" noChangeArrowheads="1"/>
              </p:cNvSpPr>
              <p:nvPr/>
            </p:nvSpPr>
            <p:spPr bwMode="auto">
              <a:xfrm>
                <a:off x="2226" y="2940"/>
                <a:ext cx="68" cy="6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47129" name="Oval 106"/>
            <p:cNvSpPr>
              <a:spLocks noChangeAspect="1" noChangeArrowheads="1"/>
            </p:cNvSpPr>
            <p:nvPr/>
          </p:nvSpPr>
          <p:spPr bwMode="auto">
            <a:xfrm>
              <a:off x="2002" y="3381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48167" name="Group 107"/>
          <p:cNvGrpSpPr>
            <a:grpSpLocks/>
          </p:cNvGrpSpPr>
          <p:nvPr/>
        </p:nvGrpSpPr>
        <p:grpSpPr bwMode="auto">
          <a:xfrm>
            <a:off x="677863" y="1560513"/>
            <a:ext cx="2279650" cy="1463675"/>
            <a:chOff x="427" y="983"/>
            <a:chExt cx="1436" cy="922"/>
          </a:xfrm>
        </p:grpSpPr>
        <p:sp>
          <p:nvSpPr>
            <p:cNvPr id="47125" name="AutoShape 108"/>
            <p:cNvSpPr>
              <a:spLocks noChangeArrowheads="1"/>
            </p:cNvSpPr>
            <p:nvPr/>
          </p:nvSpPr>
          <p:spPr bwMode="auto">
            <a:xfrm>
              <a:off x="427" y="983"/>
              <a:ext cx="1436" cy="92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26" name="Text Box 109"/>
            <p:cNvSpPr txBox="1">
              <a:spLocks noChangeArrowheads="1"/>
            </p:cNvSpPr>
            <p:nvPr/>
          </p:nvSpPr>
          <p:spPr bwMode="auto">
            <a:xfrm>
              <a:off x="642" y="1191"/>
              <a:ext cx="1074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FF0000"/>
                  </a:solidFill>
                </a:rPr>
                <a:t>gain = 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FF0000"/>
                  </a:solidFill>
                </a:rPr>
                <a:t>f(E,P,gaz)</a:t>
              </a:r>
            </a:p>
          </p:txBody>
        </p:sp>
        <p:sp>
          <p:nvSpPr>
            <p:cNvPr id="47127" name="Line 110"/>
            <p:cNvSpPr>
              <a:spLocks noChangeShapeType="1"/>
            </p:cNvSpPr>
            <p:nvPr/>
          </p:nvSpPr>
          <p:spPr bwMode="auto">
            <a:xfrm>
              <a:off x="929" y="1429"/>
              <a:ext cx="12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7124" name="Rectangle 111"/>
          <p:cNvSpPr>
            <a:spLocks noChangeArrowheads="1"/>
          </p:cNvSpPr>
          <p:nvPr/>
        </p:nvSpPr>
        <p:spPr bwMode="auto">
          <a:xfrm>
            <a:off x="827088" y="620713"/>
            <a:ext cx="782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Wingdings" charset="2"/>
              <a:buNone/>
            </a:pPr>
            <a:r>
              <a:rPr lang="fr-FR" altLang="fr-FR" sz="1800" b="1"/>
              <a:t>Nouvelle stratégie de détection grâce à l’interaction électrons gaz</a:t>
            </a:r>
            <a:r>
              <a:rPr lang="fr-FR" altLang="fr-FR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35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EC6672-C629-5B41-A0A1-F5E15027CBB8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19878" y="21821"/>
            <a:ext cx="3656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Détection 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des électrons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4822772" y="553691"/>
            <a:ext cx="3881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hlink"/>
                </a:solidFill>
              </a:rPr>
              <a:t>Intensité du signal détectée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8496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Verdana" charset="0"/>
              </a:rPr>
              <a:t>Opérateur</a:t>
            </a:r>
            <a:r>
              <a:rPr lang="fr-FR" altLang="fr-FR" sz="1800" b="1">
                <a:latin typeface="Verdana" charset="0"/>
              </a:rPr>
              <a:t> Une augmentation de la pression se traduit par une augmentation du signal détecté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5845" y="1045630"/>
            <a:ext cx="1403141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595"/>
              </a:spcAft>
            </a:pPr>
            <a:r>
              <a:rPr lang="fr-FR" dirty="0">
                <a:latin typeface="Times" charset="0"/>
                <a:ea typeface="Times New Roman" charset="0"/>
              </a:rPr>
              <a:t>K = P</a:t>
            </a:r>
            <a:r>
              <a:rPr lang="fr-FR" baseline="-25000" dirty="0">
                <a:latin typeface="Times" charset="0"/>
                <a:ea typeface="Times New Roman" charset="0"/>
              </a:rPr>
              <a:t>o </a:t>
            </a:r>
            <a:r>
              <a:rPr lang="fr-FR" dirty="0">
                <a:latin typeface="Times" charset="0"/>
                <a:ea typeface="Times New Roman" charset="0"/>
              </a:rPr>
              <a:t>d / V</a:t>
            </a:r>
            <a:r>
              <a:rPr lang="fr-FR" baseline="-25000" dirty="0">
                <a:latin typeface="Times" charset="0"/>
                <a:ea typeface="Times New Roman" charset="0"/>
              </a:rPr>
              <a:t>o</a:t>
            </a:r>
            <a:r>
              <a:rPr lang="fr-FR" dirty="0">
                <a:latin typeface="Times" charset="0"/>
                <a:ea typeface="Times New Roman" charset="0"/>
              </a:rPr>
              <a:t> </a:t>
            </a:r>
            <a:endParaRPr lang="fr-FR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22" name="Image 21" descr="../Capture%20d’écran%202017-01-30%20à%2011.32.0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0" y="384850"/>
            <a:ext cx="4256558" cy="189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3" name="Image 22" descr="../Capture%20d’écran%202017-01-30%20à%2011.30.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0" y="3291048"/>
            <a:ext cx="4592306" cy="2194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23710" y="2380394"/>
            <a:ext cx="38481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P Meredith, A. M Donald, </a:t>
            </a: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smtClean="0"/>
              <a:t>B </a:t>
            </a:r>
            <a:r>
              <a:rPr lang="fr-FR" altLang="fr-FR" sz="1800" dirty="0"/>
              <a:t>Thiel scanning 18 467-473 (1996)</a:t>
            </a:r>
          </a:p>
        </p:txBody>
      </p:sp>
      <p:pic>
        <p:nvPicPr>
          <p:cNvPr id="26" name="Image 25" descr="Capture%20d’écran%202016-11-12%20à%2018.17.2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7416" y="2340602"/>
            <a:ext cx="3407778" cy="212660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7" name="ZoneTexte 26"/>
          <p:cNvSpPr txBox="1"/>
          <p:nvPr/>
        </p:nvSpPr>
        <p:spPr>
          <a:xfrm>
            <a:off x="4898272" y="5093550"/>
            <a:ext cx="26282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Contraste topographique</a:t>
            </a:r>
            <a:endParaRPr lang="fr-FR" dirty="0"/>
          </a:p>
        </p:txBody>
      </p:sp>
      <p:sp>
        <p:nvSpPr>
          <p:cNvPr id="4" name="Flèche vers la gauche 3"/>
          <p:cNvSpPr/>
          <p:nvPr/>
        </p:nvSpPr>
        <p:spPr>
          <a:xfrm rot="977536">
            <a:off x="1878770" y="4624401"/>
            <a:ext cx="2855203" cy="28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haut 4"/>
          <p:cNvSpPr/>
          <p:nvPr/>
        </p:nvSpPr>
        <p:spPr>
          <a:xfrm rot="2602873">
            <a:off x="6537691" y="4481268"/>
            <a:ext cx="234535" cy="540403"/>
          </a:xfrm>
          <a:prstGeom prst="upArrow">
            <a:avLst>
              <a:gd name="adj1" fmla="val 50000"/>
              <a:gd name="adj2" fmla="val 68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301305" y="4571088"/>
            <a:ext cx="17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15 kV – 200 Pa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958150" y="1594319"/>
            <a:ext cx="11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 = Vo/d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76868" y="1132654"/>
            <a:ext cx="184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 tension </a:t>
            </a:r>
            <a:r>
              <a:rPr lang="fr-FR" smtClean="0"/>
              <a:t>de polarisation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4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C99E3-E8C9-7849-B6FA-8BE03B8137C5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Plan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229600" cy="3124200"/>
          </a:xfrm>
        </p:spPr>
        <p:txBody>
          <a:bodyPr/>
          <a:lstStyle/>
          <a:p>
            <a:pPr eaLnBrk="1" hangingPunct="1"/>
            <a:r>
              <a:rPr lang="fr-FR" altLang="fr-FR"/>
              <a:t>Introduction</a:t>
            </a:r>
          </a:p>
          <a:p>
            <a:pPr eaLnBrk="1" hangingPunct="1"/>
            <a:r>
              <a:rPr lang="fr-FR" altLang="fr-FR"/>
              <a:t>Les détecteurs d’électrons</a:t>
            </a:r>
          </a:p>
          <a:p>
            <a:pPr eaLnBrk="1" hangingPunct="1"/>
            <a:r>
              <a:rPr lang="fr-FR" altLang="fr-FR"/>
              <a:t>La microanalyse X dans ces conditions de haute pression</a:t>
            </a:r>
          </a:p>
          <a:p>
            <a:pPr eaLnBrk="1" hangingPunct="1">
              <a:buFont typeface="Wingdings" charset="2"/>
              <a:buNone/>
            </a:pPr>
            <a:endParaRPr lang="fr-FR" altLang="fr-FR"/>
          </a:p>
          <a:p>
            <a:pPr eaLnBrk="1" hangingPunct="1">
              <a:buFont typeface="Wingdings" charset="2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46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402DEB-E2A3-914E-ACF8-C51F1452D0DE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475289" y="40838"/>
            <a:ext cx="3717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accent1"/>
                </a:solidFill>
              </a:rPr>
              <a:t>Détection </a:t>
            </a:r>
            <a:r>
              <a:rPr lang="fr-FR" altLang="fr-FR" sz="2400" dirty="0" smtClean="0">
                <a:solidFill>
                  <a:schemeClr val="accent1"/>
                </a:solidFill>
              </a:rPr>
              <a:t>des </a:t>
            </a:r>
            <a:r>
              <a:rPr lang="fr-FR" altLang="fr-FR" sz="2400" dirty="0">
                <a:solidFill>
                  <a:schemeClr val="accent1"/>
                </a:solidFill>
              </a:rPr>
              <a:t>photons</a:t>
            </a:r>
          </a:p>
        </p:txBody>
      </p:sp>
      <p:sp>
        <p:nvSpPr>
          <p:cNvPr id="53255" name="Rectangle 14"/>
          <p:cNvSpPr>
            <a:spLocks noChangeArrowheads="1"/>
          </p:cNvSpPr>
          <p:nvPr/>
        </p:nvSpPr>
        <p:spPr bwMode="auto">
          <a:xfrm>
            <a:off x="188054" y="3346420"/>
            <a:ext cx="88938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Opérateur</a:t>
            </a:r>
            <a:r>
              <a:rPr lang="fr-FR" altLang="fr-FR" sz="1800" b="1" dirty="0"/>
              <a:t> Une augmentation de la </a:t>
            </a:r>
            <a:r>
              <a:rPr lang="fr-FR" altLang="fr-FR" sz="1800" b="1" dirty="0" smtClean="0"/>
              <a:t>pression se </a:t>
            </a:r>
            <a:r>
              <a:rPr lang="fr-FR" altLang="fr-FR" sz="1800" b="1" dirty="0"/>
              <a:t>traduit  par une augmentation du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/>
              <a:t>signal détecté</a:t>
            </a:r>
          </a:p>
        </p:txBody>
      </p:sp>
      <p:pic>
        <p:nvPicPr>
          <p:cNvPr id="11" name="Image 10" descr="../Capture%20d’écran%202017-01-30%20à%2011.42.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" y="240983"/>
            <a:ext cx="3889762" cy="29066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Image 11" descr="../Capture%20d’écran%202017-01-30%20à%2011.40.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21" y="578636"/>
            <a:ext cx="3949700" cy="22313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827584" y="4925570"/>
            <a:ext cx="26282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Contraste topographique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5" y="3839475"/>
            <a:ext cx="3385116" cy="2238696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5" name="Flèche vers le haut 14"/>
          <p:cNvSpPr/>
          <p:nvPr/>
        </p:nvSpPr>
        <p:spPr>
          <a:xfrm rot="5400000" flipH="1">
            <a:off x="4282476" y="4384251"/>
            <a:ext cx="327019" cy="1476164"/>
          </a:xfrm>
          <a:prstGeom prst="upArrow">
            <a:avLst>
              <a:gd name="adj1" fmla="val 50000"/>
              <a:gd name="adj2" fmla="val 68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02088" y="2840913"/>
            <a:ext cx="494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S.W. MORGAN</a:t>
            </a:r>
            <a:r>
              <a:rPr lang="en-US" sz="1400" dirty="0" smtClean="0"/>
              <a:t>,</a:t>
            </a:r>
            <a:r>
              <a:rPr lang="en-US" sz="1400" dirty="0"/>
              <a:t> M.R. </a:t>
            </a:r>
            <a:r>
              <a:rPr lang="en-US" sz="1400" dirty="0" smtClean="0"/>
              <a:t>PHILLIPS, J</a:t>
            </a:r>
            <a:r>
              <a:rPr lang="en-US" sz="1400" dirty="0"/>
              <a:t>. Appl. Phys., 100, </a:t>
            </a:r>
            <a:r>
              <a:rPr lang="en-US" sz="1400" dirty="0" smtClean="0"/>
              <a:t>074910 (2006).</a:t>
            </a:r>
            <a:endParaRPr lang="fr-FR" sz="1400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99607" y="6078171"/>
            <a:ext cx="141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kV – 70 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5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FC1AA1-635A-CE4F-9673-CCDD32641D27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0" y="76066"/>
            <a:ext cx="57601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accent1"/>
                </a:solidFill>
                <a:latin typeface="Verdana" charset="0"/>
              </a:rPr>
              <a:t>La détection des ions </a:t>
            </a:r>
            <a:r>
              <a:rPr lang="fr-FR" altLang="fr-FR" sz="1800" dirty="0" smtClean="0">
                <a:solidFill>
                  <a:schemeClr val="accent1"/>
                </a:solidFill>
                <a:latin typeface="Verdana" charset="0"/>
              </a:rPr>
              <a:t>(courant </a:t>
            </a:r>
            <a:r>
              <a:rPr lang="fr-FR" altLang="fr-FR" sz="1800" dirty="0">
                <a:solidFill>
                  <a:schemeClr val="accent1"/>
                </a:solidFill>
                <a:latin typeface="Verdana" charset="0"/>
              </a:rPr>
              <a:t>échantillon)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6084168" y="119613"/>
            <a:ext cx="2714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smtClean="0">
                <a:latin typeface="Verdana" charset="0"/>
              </a:rPr>
              <a:t>En vide secondaire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smtClean="0">
                <a:latin typeface="Verdana" charset="0"/>
              </a:rPr>
              <a:t>  </a:t>
            </a:r>
            <a:r>
              <a:rPr lang="fr-FR" altLang="fr-FR" sz="1800" dirty="0" err="1">
                <a:latin typeface="Verdana" charset="0"/>
              </a:rPr>
              <a:t>Isc</a:t>
            </a:r>
            <a:r>
              <a:rPr lang="fr-FR" altLang="fr-FR" sz="1800" dirty="0">
                <a:latin typeface="Verdana" charset="0"/>
              </a:rPr>
              <a:t> = Io (1- (</a:t>
            </a:r>
            <a:r>
              <a:rPr lang="fr-FR" altLang="fr-FR" sz="1800" dirty="0">
                <a:latin typeface="Verdana" charset="0"/>
                <a:sym typeface="Symbol" charset="2"/>
              </a:rPr>
              <a:t> + ))</a:t>
            </a: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147419" y="3052512"/>
            <a:ext cx="39965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  <a:ea typeface="Arial" charset="0"/>
                <a:cs typeface="Arial" charset="0"/>
              </a:rPr>
              <a:t>  </a:t>
            </a:r>
            <a:r>
              <a:rPr lang="fr-FR" altLang="fr-FR" sz="2000" dirty="0" smtClean="0">
                <a:latin typeface="Times New Roman" charset="0"/>
                <a:ea typeface="Arial" charset="0"/>
                <a:cs typeface="Arial" charset="0"/>
              </a:rPr>
              <a:t>D. </a:t>
            </a:r>
            <a:r>
              <a:rPr lang="fr-FR" altLang="fr-FR" sz="2000" dirty="0">
                <a:latin typeface="Times New Roman" charset="0"/>
                <a:ea typeface="Arial" charset="0"/>
                <a:cs typeface="Arial" charset="0"/>
              </a:rPr>
              <a:t>Joy Scanning 20 436-441(1998)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43488" y="3452204"/>
            <a:ext cx="9081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Opérateur</a:t>
            </a:r>
            <a:r>
              <a:rPr lang="fr-FR" altLang="fr-FR" sz="1800" b="1" dirty="0"/>
              <a:t> Une augmentation de la pression se </a:t>
            </a:r>
            <a:r>
              <a:rPr lang="fr-FR" altLang="fr-FR" sz="1800" b="1" dirty="0" smtClean="0"/>
              <a:t>traduit par </a:t>
            </a:r>
            <a:r>
              <a:rPr lang="fr-FR" altLang="fr-FR" sz="1800" b="1" dirty="0"/>
              <a:t>une augmentation du signal détecté</a:t>
            </a:r>
          </a:p>
        </p:txBody>
      </p:sp>
      <p:pic>
        <p:nvPicPr>
          <p:cNvPr id="10" name="Image 9" descr="Capture%20d’écran%202016-10-27%20à%2014.08.0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811826"/>
            <a:ext cx="3362277" cy="2233388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Image 10" descr="../Capture%20d’écran%202017-01-30%20à%2011.38.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072"/>
            <a:ext cx="3528392" cy="27489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Image 11" descr="Capture%20d’écran%202016-11-12%20à%2018.29.5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711" y="4442087"/>
            <a:ext cx="3112631" cy="227265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3463685" y="5015835"/>
            <a:ext cx="15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 kV – 110 Pa</a:t>
            </a:r>
            <a:endParaRPr lang="fr-FR" dirty="0"/>
          </a:p>
        </p:txBody>
      </p:sp>
      <p:pic>
        <p:nvPicPr>
          <p:cNvPr id="14" name="Image 13" descr="Capture%20d’écran%202016-11-12%20à%2018.28.2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362" y="3988613"/>
            <a:ext cx="3256647" cy="2218298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884368" y="6345410"/>
            <a:ext cx="62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BSE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977249" y="3953199"/>
            <a:ext cx="26282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Contraste topographique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061566-D502-D34D-BB90-CD80C322D5BF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79512" y="116632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Consignes opérateur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08464" y="558901"/>
            <a:ext cx="887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Pour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une tension donnée, recherche du point d’équilibre des charges en jouant sur la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pression du gaz.</a:t>
            </a:r>
          </a:p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 6" descr="Capture%20d’écran%202016-10-21%20à%2011.39.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340768"/>
            <a:ext cx="4932510" cy="3888432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467544" y="5687901"/>
            <a:ext cx="801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En fonction de la nature des détecteurs, on peut ajuster la tension de polarisation.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8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1914-8DB9-1140-AE62-9584934529F8}" type="slidenum">
              <a:rPr lang="fr-FR" altLang="en-US" smtClean="0"/>
              <a:pPr>
                <a:defRPr/>
              </a:pPr>
              <a:t>23</a:t>
            </a:fld>
            <a:endParaRPr lang="fr-FR" altLang="en-US"/>
          </a:p>
        </p:txBody>
      </p:sp>
      <p:sp>
        <p:nvSpPr>
          <p:cNvPr id="4" name="ZoneTexte 3"/>
          <p:cNvSpPr txBox="1"/>
          <p:nvPr/>
        </p:nvSpPr>
        <p:spPr>
          <a:xfrm>
            <a:off x="251520" y="260648"/>
            <a:ext cx="49685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Une </a:t>
            </a:r>
            <a:r>
              <a:rPr lang="fr-FR" sz="2800" b="1" smtClean="0"/>
              <a:t>relation utile  </a:t>
            </a:r>
            <a:r>
              <a:rPr lang="fr-FR" sz="2800" b="1" dirty="0" smtClean="0"/>
              <a:t>à connaitre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23438" y="260648"/>
            <a:ext cx="267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 =  </a:t>
            </a:r>
            <a:r>
              <a:rPr lang="fr-FR" sz="2400" b="1" dirty="0">
                <a:sym typeface="Symbol" charset="2"/>
              </a:rPr>
              <a:t></a:t>
            </a:r>
            <a:r>
              <a:rPr lang="fr-FR" sz="2400" b="1" baseline="-25000" dirty="0" err="1"/>
              <a:t>t</a:t>
            </a:r>
            <a:r>
              <a:rPr lang="fr-FR" sz="2400" b="1" dirty="0"/>
              <a:t> P </a:t>
            </a:r>
            <a:r>
              <a:rPr lang="fr-FR" sz="2400" b="1" dirty="0" smtClean="0"/>
              <a:t>Dgaz </a:t>
            </a:r>
            <a:r>
              <a:rPr lang="fr-FR" sz="2400" b="1" dirty="0"/>
              <a:t>/ k </a:t>
            </a:r>
            <a:r>
              <a:rPr lang="fr-FR" sz="2400" b="1" dirty="0" err="1"/>
              <a:t>T</a:t>
            </a:r>
            <a:r>
              <a:rPr lang="fr-FR" sz="2400" b="1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791900"/>
            <a:ext cx="344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  le nombre moyen de collision</a:t>
            </a:r>
            <a:endParaRPr lang="fr-FR" sz="2400" dirty="0"/>
          </a:p>
        </p:txBody>
      </p:sp>
      <p:pic>
        <p:nvPicPr>
          <p:cNvPr id="8" name="Image 7" descr="../Capture%20d’écran%202017-01-30%20à%2011.47.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0" y="980728"/>
            <a:ext cx="4353232" cy="302433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Image 8" descr="Capture%20d’écran%202016-11-17%20à%2008.52.1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892" y="2981386"/>
            <a:ext cx="3475990" cy="315277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932040" y="1701977"/>
            <a:ext cx="408084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ym typeface="Symbol" charset="2"/>
              </a:rPr>
              <a:t></a:t>
            </a:r>
            <a:r>
              <a:rPr lang="fr-FR" b="1" baseline="-25000" dirty="0" err="1"/>
              <a:t>t</a:t>
            </a:r>
            <a:r>
              <a:rPr lang="fr-FR" b="1" dirty="0"/>
              <a:t>  </a:t>
            </a:r>
            <a:r>
              <a:rPr lang="fr-FR" b="1" dirty="0" smtClean="0"/>
              <a:t>section efficace totale d’interaction</a:t>
            </a:r>
          </a:p>
          <a:p>
            <a:r>
              <a:rPr lang="fr-FR" b="1" dirty="0" smtClean="0"/>
              <a:t>P pression  du gaz</a:t>
            </a:r>
          </a:p>
          <a:p>
            <a:r>
              <a:rPr lang="fr-FR" b="1" dirty="0" smtClean="0"/>
              <a:t>D gaz distance parcourue</a:t>
            </a:r>
          </a:p>
          <a:p>
            <a:r>
              <a:rPr lang="fr-FR" b="1" dirty="0" smtClean="0"/>
              <a:t> par les électrons dans le gaz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1541654" y="5457509"/>
            <a:ext cx="288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phénomène </a:t>
            </a:r>
            <a:r>
              <a:rPr lang="fr-FR" b="1" dirty="0" smtClean="0"/>
              <a:t>d’avalanche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93856" y="5907418"/>
            <a:ext cx="326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élargissement du faisceau (skirt)</a:t>
            </a:r>
            <a:endParaRPr lang="fr-FR" b="1" dirty="0"/>
          </a:p>
        </p:txBody>
      </p:sp>
      <p:sp>
        <p:nvSpPr>
          <p:cNvPr id="16" name="Flèche vers la droite 15"/>
          <p:cNvSpPr/>
          <p:nvPr/>
        </p:nvSpPr>
        <p:spPr>
          <a:xfrm>
            <a:off x="918043" y="5924451"/>
            <a:ext cx="504056" cy="38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503207" y="4171268"/>
            <a:ext cx="286088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T</a:t>
            </a:r>
            <a:r>
              <a:rPr lang="fr-FR" b="1" dirty="0" smtClean="0"/>
              <a:t>ension accélération</a:t>
            </a:r>
            <a:r>
              <a:rPr lang="fr-FR" b="1" baseline="-25000" dirty="0" smtClean="0"/>
              <a:t>         </a:t>
            </a:r>
            <a:r>
              <a:rPr lang="fr-FR" b="1" dirty="0" smtClean="0">
                <a:sym typeface="Symbol" charset="2"/>
              </a:rPr>
              <a:t></a:t>
            </a:r>
            <a:r>
              <a:rPr lang="fr-FR" b="1" baseline="-25000" dirty="0" err="1"/>
              <a:t>t</a:t>
            </a:r>
            <a:r>
              <a:rPr lang="fr-FR" b="1" baseline="-25000" dirty="0"/>
              <a:t> </a:t>
            </a:r>
            <a:endParaRPr lang="fr-FR" b="1" dirty="0" smtClean="0"/>
          </a:p>
          <a:p>
            <a:r>
              <a:rPr lang="fr-FR" b="1" dirty="0" smtClean="0"/>
              <a:t>Nature du gaz </a:t>
            </a:r>
          </a:p>
          <a:p>
            <a:r>
              <a:rPr lang="fr-FR" b="1" dirty="0"/>
              <a:t>P</a:t>
            </a:r>
            <a:r>
              <a:rPr lang="fr-FR" b="1" dirty="0" smtClean="0"/>
              <a:t>ression du gaz                P</a:t>
            </a:r>
          </a:p>
          <a:p>
            <a:r>
              <a:rPr lang="fr-FR" b="1" dirty="0" smtClean="0"/>
              <a:t>Dgaz  (distance de travail)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9640" y="4557773"/>
            <a:ext cx="20762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Choix de l’opérateur</a:t>
            </a:r>
            <a:endParaRPr lang="fr-FR" dirty="0"/>
          </a:p>
        </p:txBody>
      </p:sp>
      <p:sp>
        <p:nvSpPr>
          <p:cNvPr id="25" name="Flèche vers la droite 24"/>
          <p:cNvSpPr/>
          <p:nvPr/>
        </p:nvSpPr>
        <p:spPr>
          <a:xfrm>
            <a:off x="901568" y="5440959"/>
            <a:ext cx="504056" cy="38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061566-D502-D34D-BB90-CD80C322D5BF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09634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Intérêt de cette technique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7031" y="545798"/>
            <a:ext cx="3909377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 de préparation d’échantillons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Échantillon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isolant (poudre) 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Echantillon à fort taux de dégazage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Échantillon biologique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Échantillon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hydraté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 6" descr="../Capture%20d’écran%202017-01-30%20à%2010.41.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518911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Image 7" descr="../Capture%20d’écran%202017-01-30%20à%2010.41.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9" y="3933056"/>
            <a:ext cx="3796075" cy="22591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Image 8" descr="Capture%20d’écran%202016-11-12%20à%2017.35.1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9" y="610723"/>
            <a:ext cx="4797895" cy="220567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291196" y="2874919"/>
            <a:ext cx="478343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 err="1" smtClean="0">
                <a:latin typeface="Times New Roman" charset="0"/>
                <a:ea typeface="Times New Roman" charset="0"/>
              </a:rPr>
              <a:t>T</a:t>
            </a:r>
            <a:r>
              <a:rPr lang="fr-FR" b="1" dirty="0" smtClean="0">
                <a:latin typeface="Times New Roman" charset="0"/>
                <a:ea typeface="Times New Roman" charset="0"/>
              </a:rPr>
              <a:t> </a:t>
            </a:r>
            <a:r>
              <a:rPr lang="fr-FR" b="1" dirty="0">
                <a:latin typeface="Times New Roman" charset="0"/>
                <a:ea typeface="Times New Roman" charset="0"/>
              </a:rPr>
              <a:t>= 20°C </a:t>
            </a:r>
            <a:r>
              <a:rPr lang="fr-FR" b="1" dirty="0" smtClean="0">
                <a:latin typeface="Times New Roman" charset="0"/>
                <a:ea typeface="Times New Roman" charset="0"/>
              </a:rPr>
              <a:t>10 mn                    </a:t>
            </a:r>
            <a:r>
              <a:rPr lang="fr-FR" b="1" dirty="0" err="1" smtClean="0">
                <a:latin typeface="Times New Roman" charset="0"/>
                <a:ea typeface="Times New Roman" charset="0"/>
              </a:rPr>
              <a:t>T</a:t>
            </a:r>
            <a:r>
              <a:rPr lang="fr-FR" b="1" dirty="0" smtClean="0">
                <a:latin typeface="Times New Roman" charset="0"/>
                <a:ea typeface="Times New Roman" charset="0"/>
              </a:rPr>
              <a:t> </a:t>
            </a:r>
            <a:r>
              <a:rPr lang="fr-FR" b="1" dirty="0">
                <a:latin typeface="Times New Roman" charset="0"/>
                <a:ea typeface="Times New Roman" charset="0"/>
              </a:rPr>
              <a:t>= </a:t>
            </a:r>
            <a:r>
              <a:rPr lang="fr-FR" b="1" dirty="0">
                <a:latin typeface="Times New Roman" charset="0"/>
                <a:ea typeface="Times New Roman" charset="0"/>
                <a:sym typeface="Symbol" charset="2"/>
              </a:rPr>
              <a:t></a:t>
            </a:r>
            <a:r>
              <a:rPr lang="fr-FR" b="1" dirty="0">
                <a:latin typeface="Times New Roman" charset="0"/>
                <a:ea typeface="Times New Roman" charset="0"/>
              </a:rPr>
              <a:t>10°C </a:t>
            </a:r>
            <a:r>
              <a:rPr lang="fr-FR" b="1" dirty="0" smtClean="0">
                <a:latin typeface="Times New Roman" charset="0"/>
                <a:ea typeface="Times New Roman" charset="0"/>
              </a:rPr>
              <a:t> 60 mn</a:t>
            </a:r>
            <a:endParaRPr lang="fr-FR" b="1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13427" y="114013"/>
            <a:ext cx="152958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Platine </a:t>
            </a:r>
            <a:r>
              <a:rPr lang="fr-FR"/>
              <a:t>P</a:t>
            </a:r>
            <a:r>
              <a:rPr lang="fr-FR" smtClean="0"/>
              <a:t>eltier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7" y="3065230"/>
            <a:ext cx="410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 in situ ( chambre = réacteur)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461003"/>
            <a:ext cx="345638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Dissolution – Cristallisation </a:t>
            </a:r>
            <a:r>
              <a:rPr lang="fr-FR" dirty="0" smtClean="0"/>
              <a:t>du sel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60032" y="154100"/>
            <a:ext cx="23085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charset="0"/>
                <a:ea typeface="Times New Roman" charset="0"/>
              </a:rPr>
              <a:t>15 </a:t>
            </a:r>
            <a:r>
              <a:rPr lang="fr-FR" b="1" dirty="0">
                <a:latin typeface="Times New Roman" charset="0"/>
                <a:ea typeface="Times New Roman" charset="0"/>
              </a:rPr>
              <a:t>kV - </a:t>
            </a:r>
            <a:r>
              <a:rPr lang="fr-FR" b="1" dirty="0" smtClean="0">
                <a:latin typeface="Times New Roman" charset="0"/>
                <a:ea typeface="Times New Roman" charset="0"/>
              </a:rPr>
              <a:t>P </a:t>
            </a:r>
            <a:r>
              <a:rPr lang="fr-FR" b="1" dirty="0">
                <a:latin typeface="Times New Roman" charset="0"/>
                <a:ea typeface="Times New Roman" charset="0"/>
              </a:rPr>
              <a:t>= 15 Pa </a:t>
            </a:r>
            <a:r>
              <a:rPr lang="fr-FR" b="1" dirty="0" smtClean="0">
                <a:latin typeface="Times New Roman" charset="0"/>
                <a:ea typeface="Times New Roman" charset="0"/>
              </a:rPr>
              <a:t>Air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AF5706-570C-6A42-A1BF-3C4EF9CF2D9E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2447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smtClean="0">
                <a:solidFill>
                  <a:schemeClr val="hlink"/>
                </a:solidFill>
              </a:rPr>
              <a:t>Le Contraste </a:t>
            </a:r>
            <a:endParaRPr lang="fr-FR" altLang="fr-FR" sz="2400" b="1">
              <a:solidFill>
                <a:schemeClr val="hlink"/>
              </a:solidFill>
            </a:endParaRPr>
          </a:p>
        </p:txBody>
      </p:sp>
      <p:sp>
        <p:nvSpPr>
          <p:cNvPr id="56324" name="Text Box 16"/>
          <p:cNvSpPr txBox="1">
            <a:spLocks noChangeArrowheads="1"/>
          </p:cNvSpPr>
          <p:nvPr/>
        </p:nvSpPr>
        <p:spPr bwMode="auto">
          <a:xfrm>
            <a:off x="395288" y="1079194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L’interprétation des images est similaire à celles obtenues en microscopie conventionnelle dans la plupart des cas.</a:t>
            </a:r>
          </a:p>
        </p:txBody>
      </p:sp>
      <p:sp>
        <p:nvSpPr>
          <p:cNvPr id="56325" name="Rectangle 17"/>
          <p:cNvSpPr>
            <a:spLocks noChangeArrowheads="1"/>
          </p:cNvSpPr>
          <p:nvPr/>
        </p:nvSpPr>
        <p:spPr bwMode="auto">
          <a:xfrm>
            <a:off x="497091" y="2864495"/>
            <a:ext cx="8135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il est possible d’avoir des informations sur la microstructure interne de matériaux non conducteurs.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/>
              <a:t>Image de contraste de charge. (charge </a:t>
            </a:r>
            <a:r>
              <a:rPr lang="fr-FR" altLang="fr-FR" sz="1800" b="1" dirty="0" err="1"/>
              <a:t>contrast</a:t>
            </a:r>
            <a:r>
              <a:rPr lang="fr-FR" altLang="fr-FR" sz="1800" b="1" dirty="0"/>
              <a:t> </a:t>
            </a:r>
            <a:r>
              <a:rPr lang="fr-FR" altLang="fr-FR" sz="1800" b="1" dirty="0" err="1"/>
              <a:t>imaging</a:t>
            </a:r>
            <a:r>
              <a:rPr lang="fr-FR" altLang="fr-FR" sz="1800" b="1" dirty="0"/>
              <a:t>)</a:t>
            </a:r>
          </a:p>
        </p:txBody>
      </p:sp>
      <p:sp>
        <p:nvSpPr>
          <p:cNvPr id="56326" name="Text Box 18"/>
          <p:cNvSpPr txBox="1">
            <a:spLocks noChangeArrowheads="1"/>
          </p:cNvSpPr>
          <p:nvPr/>
        </p:nvSpPr>
        <p:spPr bwMode="auto">
          <a:xfrm>
            <a:off x="491977" y="2122984"/>
            <a:ext cx="7272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Contraste particulier dans les conditions de haute pression</a:t>
            </a:r>
          </a:p>
        </p:txBody>
      </p:sp>
      <p:sp>
        <p:nvSpPr>
          <p:cNvPr id="56327" name="Rectangle 19"/>
          <p:cNvSpPr>
            <a:spLocks noChangeArrowheads="1"/>
          </p:cNvSpPr>
          <p:nvPr/>
        </p:nvSpPr>
        <p:spPr bwMode="auto">
          <a:xfrm>
            <a:off x="491977" y="4421196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Le contraste de charge</a:t>
            </a:r>
            <a:r>
              <a:rPr lang="fr-FR" altLang="fr-FR" sz="1800"/>
              <a:t> : reflet d’interactions complexes entre l’émission d’électrons secondaires avec charge locale et les ions</a:t>
            </a:r>
          </a:p>
        </p:txBody>
      </p:sp>
    </p:spTree>
    <p:extLst>
      <p:ext uri="{BB962C8B-B14F-4D97-AF65-F5344CB8AC3E}">
        <p14:creationId xmlns:p14="http://schemas.microsoft.com/office/powerpoint/2010/main" val="115253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3BE922-B582-1346-80E5-5A5479875AEF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58371" name="Picture 2" descr="charges 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402013"/>
            <a:ext cx="25622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243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hlink"/>
                </a:solidFill>
              </a:rPr>
              <a:t>Conséquence du phénomène d'avalanche :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876300" y="1736725"/>
            <a:ext cx="19065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Flux d'ions positifs sur l'échantillon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581400" y="1600200"/>
            <a:ext cx="2111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Charges négatives apportées par le faisceau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6099175" y="1565275"/>
            <a:ext cx="2784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Charges positives laissées par l'émission des électrons secondaires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6156325" y="4724400"/>
            <a:ext cx="2803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u="sng">
                <a:solidFill>
                  <a:srgbClr val="FF0000"/>
                </a:solidFill>
              </a:rPr>
              <a:t>MAIS</a:t>
            </a:r>
            <a:r>
              <a:rPr lang="fr-FR" altLang="fr-FR" sz="2400" b="1">
                <a:solidFill>
                  <a:srgbClr val="FF0000"/>
                </a:solidFill>
              </a:rPr>
              <a:t> PAS neutralisation totale </a:t>
            </a:r>
          </a:p>
        </p:txBody>
      </p:sp>
      <p:sp>
        <p:nvSpPr>
          <p:cNvPr id="58377" name="AutoShape 8"/>
          <p:cNvSpPr>
            <a:spLocks noChangeArrowheads="1"/>
          </p:cNvSpPr>
          <p:nvPr/>
        </p:nvSpPr>
        <p:spPr bwMode="auto">
          <a:xfrm rot="1605860">
            <a:off x="2001838" y="3087688"/>
            <a:ext cx="1341437" cy="492125"/>
          </a:xfrm>
          <a:custGeom>
            <a:avLst/>
            <a:gdLst>
              <a:gd name="T0" fmla="*/ 71671923 w 21600"/>
              <a:gd name="T1" fmla="*/ 0 h 21600"/>
              <a:gd name="T2" fmla="*/ 0 w 21600"/>
              <a:gd name="T3" fmla="*/ 5606192 h 21600"/>
              <a:gd name="T4" fmla="*/ 71671923 w 21600"/>
              <a:gd name="T5" fmla="*/ 11212362 h 21600"/>
              <a:gd name="T6" fmla="*/ 83308020 w 21600"/>
              <a:gd name="T7" fmla="*/ 56061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79 h 21600"/>
              <a:gd name="T14" fmla="*/ 20281 w 21600"/>
              <a:gd name="T15" fmla="*/ 15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583" y="0"/>
                </a:moveTo>
                <a:lnTo>
                  <a:pt x="18583" y="6079"/>
                </a:lnTo>
                <a:lnTo>
                  <a:pt x="3375" y="6079"/>
                </a:lnTo>
                <a:lnTo>
                  <a:pt x="3375" y="15521"/>
                </a:lnTo>
                <a:lnTo>
                  <a:pt x="18583" y="15521"/>
                </a:lnTo>
                <a:lnTo>
                  <a:pt x="18583" y="21600"/>
                </a:lnTo>
                <a:lnTo>
                  <a:pt x="21600" y="10800"/>
                </a:lnTo>
                <a:lnTo>
                  <a:pt x="18583" y="0"/>
                </a:lnTo>
                <a:close/>
              </a:path>
              <a:path w="21600" h="21600">
                <a:moveTo>
                  <a:pt x="1350" y="6079"/>
                </a:moveTo>
                <a:lnTo>
                  <a:pt x="1350" y="15521"/>
                </a:lnTo>
                <a:lnTo>
                  <a:pt x="2700" y="15521"/>
                </a:lnTo>
                <a:lnTo>
                  <a:pt x="2700" y="6079"/>
                </a:lnTo>
                <a:lnTo>
                  <a:pt x="1350" y="6079"/>
                </a:lnTo>
                <a:close/>
              </a:path>
              <a:path w="21600" h="21600">
                <a:moveTo>
                  <a:pt x="0" y="6079"/>
                </a:moveTo>
                <a:lnTo>
                  <a:pt x="0" y="15521"/>
                </a:lnTo>
                <a:lnTo>
                  <a:pt x="675" y="15521"/>
                </a:lnTo>
                <a:lnTo>
                  <a:pt x="675" y="6079"/>
                </a:lnTo>
                <a:lnTo>
                  <a:pt x="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5764213" y="747713"/>
            <a:ext cx="328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solidFill>
                  <a:schemeClr val="hlink"/>
                </a:solidFill>
              </a:rPr>
              <a:t>J.Cazaux Microsc. Microanal 26, 181 (2004)</a:t>
            </a:r>
          </a:p>
        </p:txBody>
      </p:sp>
      <p:sp>
        <p:nvSpPr>
          <p:cNvPr id="58379" name="AutoShape 10"/>
          <p:cNvSpPr>
            <a:spLocks noChangeArrowheads="1"/>
          </p:cNvSpPr>
          <p:nvPr/>
        </p:nvSpPr>
        <p:spPr bwMode="auto">
          <a:xfrm rot="5400000">
            <a:off x="3591719" y="3717131"/>
            <a:ext cx="2103438" cy="581025"/>
          </a:xfrm>
          <a:custGeom>
            <a:avLst/>
            <a:gdLst>
              <a:gd name="T0" fmla="*/ 176225062 w 21600"/>
              <a:gd name="T1" fmla="*/ 0 h 21600"/>
              <a:gd name="T2" fmla="*/ 0 w 21600"/>
              <a:gd name="T3" fmla="*/ 7814598 h 21600"/>
              <a:gd name="T4" fmla="*/ 176225062 w 21600"/>
              <a:gd name="T5" fmla="*/ 15629169 h 21600"/>
              <a:gd name="T6" fmla="*/ 204835714 w 21600"/>
              <a:gd name="T7" fmla="*/ 7814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79 h 21600"/>
              <a:gd name="T14" fmla="*/ 20281 w 21600"/>
              <a:gd name="T15" fmla="*/ 15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583" y="0"/>
                </a:moveTo>
                <a:lnTo>
                  <a:pt x="18583" y="6079"/>
                </a:lnTo>
                <a:lnTo>
                  <a:pt x="3375" y="6079"/>
                </a:lnTo>
                <a:lnTo>
                  <a:pt x="3375" y="15521"/>
                </a:lnTo>
                <a:lnTo>
                  <a:pt x="18583" y="15521"/>
                </a:lnTo>
                <a:lnTo>
                  <a:pt x="18583" y="21600"/>
                </a:lnTo>
                <a:lnTo>
                  <a:pt x="21600" y="10800"/>
                </a:lnTo>
                <a:lnTo>
                  <a:pt x="18583" y="0"/>
                </a:lnTo>
                <a:close/>
              </a:path>
              <a:path w="21600" h="21600">
                <a:moveTo>
                  <a:pt x="1350" y="6079"/>
                </a:moveTo>
                <a:lnTo>
                  <a:pt x="1350" y="15521"/>
                </a:lnTo>
                <a:lnTo>
                  <a:pt x="2700" y="15521"/>
                </a:lnTo>
                <a:lnTo>
                  <a:pt x="2700" y="6079"/>
                </a:lnTo>
                <a:lnTo>
                  <a:pt x="1350" y="6079"/>
                </a:lnTo>
                <a:close/>
              </a:path>
              <a:path w="21600" h="21600">
                <a:moveTo>
                  <a:pt x="0" y="6079"/>
                </a:moveTo>
                <a:lnTo>
                  <a:pt x="0" y="15521"/>
                </a:lnTo>
                <a:lnTo>
                  <a:pt x="675" y="15521"/>
                </a:lnTo>
                <a:lnTo>
                  <a:pt x="675" y="6079"/>
                </a:lnTo>
                <a:lnTo>
                  <a:pt x="0" y="6079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380" name="AutoShape 11"/>
          <p:cNvSpPr>
            <a:spLocks noChangeArrowheads="1"/>
          </p:cNvSpPr>
          <p:nvPr/>
        </p:nvSpPr>
        <p:spPr bwMode="auto">
          <a:xfrm rot="8526623">
            <a:off x="5868988" y="3506788"/>
            <a:ext cx="1409700" cy="222250"/>
          </a:xfrm>
          <a:custGeom>
            <a:avLst/>
            <a:gdLst>
              <a:gd name="T0" fmla="*/ 79151979 w 21600"/>
              <a:gd name="T1" fmla="*/ 0 h 21600"/>
              <a:gd name="T2" fmla="*/ 0 w 21600"/>
              <a:gd name="T3" fmla="*/ 1143404 h 21600"/>
              <a:gd name="T4" fmla="*/ 79151979 w 21600"/>
              <a:gd name="T5" fmla="*/ 2286808 h 21600"/>
              <a:gd name="T6" fmla="*/ 92002504 w 21600"/>
              <a:gd name="T7" fmla="*/ 114340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79 h 21600"/>
              <a:gd name="T14" fmla="*/ 20281 w 21600"/>
              <a:gd name="T15" fmla="*/ 15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583" y="0"/>
                </a:moveTo>
                <a:lnTo>
                  <a:pt x="18583" y="6079"/>
                </a:lnTo>
                <a:lnTo>
                  <a:pt x="3375" y="6079"/>
                </a:lnTo>
                <a:lnTo>
                  <a:pt x="3375" y="15521"/>
                </a:lnTo>
                <a:lnTo>
                  <a:pt x="18583" y="15521"/>
                </a:lnTo>
                <a:lnTo>
                  <a:pt x="18583" y="21600"/>
                </a:lnTo>
                <a:lnTo>
                  <a:pt x="21600" y="10800"/>
                </a:lnTo>
                <a:lnTo>
                  <a:pt x="18583" y="0"/>
                </a:lnTo>
                <a:close/>
              </a:path>
              <a:path w="21600" h="21600">
                <a:moveTo>
                  <a:pt x="1350" y="6079"/>
                </a:moveTo>
                <a:lnTo>
                  <a:pt x="1350" y="15521"/>
                </a:lnTo>
                <a:lnTo>
                  <a:pt x="2700" y="15521"/>
                </a:lnTo>
                <a:lnTo>
                  <a:pt x="2700" y="6079"/>
                </a:lnTo>
                <a:lnTo>
                  <a:pt x="1350" y="6079"/>
                </a:lnTo>
                <a:close/>
              </a:path>
              <a:path w="21600" h="21600">
                <a:moveTo>
                  <a:pt x="0" y="6079"/>
                </a:moveTo>
                <a:lnTo>
                  <a:pt x="0" y="15521"/>
                </a:lnTo>
                <a:lnTo>
                  <a:pt x="675" y="15521"/>
                </a:lnTo>
                <a:lnTo>
                  <a:pt x="675" y="6079"/>
                </a:lnTo>
                <a:lnTo>
                  <a:pt x="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381" name="Text Box 12"/>
          <p:cNvSpPr txBox="1">
            <a:spLocks noChangeArrowheads="1"/>
          </p:cNvSpPr>
          <p:nvPr/>
        </p:nvSpPr>
        <p:spPr bwMode="auto">
          <a:xfrm>
            <a:off x="6084888" y="1052513"/>
            <a:ext cx="2425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>
                <a:solidFill>
                  <a:schemeClr val="hlink"/>
                </a:solidFill>
              </a:rPr>
              <a:t>B.L. Thiel NIST Workshop (2005)</a:t>
            </a:r>
          </a:p>
        </p:txBody>
      </p:sp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508000" y="5118100"/>
            <a:ext cx="256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+ / - équilibre des charges</a:t>
            </a:r>
          </a:p>
        </p:txBody>
      </p:sp>
    </p:spTree>
    <p:extLst>
      <p:ext uri="{BB962C8B-B14F-4D97-AF65-F5344CB8AC3E}">
        <p14:creationId xmlns:p14="http://schemas.microsoft.com/office/powerpoint/2010/main" val="34492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37DFDA-8494-FB40-B035-769F39FDEB25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La gibbsite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65956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6119813" y="3716338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 smtClean="0"/>
              <a:t>Détection des ions</a:t>
            </a:r>
            <a:endParaRPr lang="fr-FR" altLang="fr-FR" sz="1800" dirty="0"/>
          </a:p>
        </p:txBody>
      </p:sp>
      <p:pic>
        <p:nvPicPr>
          <p:cNvPr id="593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025"/>
            <a:ext cx="36591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468313" y="1125538"/>
            <a:ext cx="2843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0.4 torr Vapeur d’eau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Image 1 Vitesse rapide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Image 2 Vitesse lente</a:t>
            </a:r>
          </a:p>
        </p:txBody>
      </p:sp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3659188" y="5022378"/>
            <a:ext cx="280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/>
              <a:t>Détecteur </a:t>
            </a:r>
            <a:r>
              <a:rPr lang="fr-FR" altLang="fr-FR" sz="1800" dirty="0" smtClean="0"/>
              <a:t>des électrons</a:t>
            </a:r>
            <a:endParaRPr lang="fr-FR" altLang="fr-FR" sz="1800" dirty="0"/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5651500" y="5661025"/>
            <a:ext cx="324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</a:rPr>
              <a:t>Inversion de contraste</a:t>
            </a:r>
          </a:p>
        </p:txBody>
      </p:sp>
    </p:spTree>
    <p:extLst>
      <p:ext uri="{BB962C8B-B14F-4D97-AF65-F5344CB8AC3E}">
        <p14:creationId xmlns:p14="http://schemas.microsoft.com/office/powerpoint/2010/main" val="11176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45E0C6-C2DB-F247-8A5B-1CCA6277C72D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1448" name="Text Box 32"/>
          <p:cNvSpPr txBox="1">
            <a:spLocks noChangeArrowheads="1"/>
          </p:cNvSpPr>
          <p:nvPr/>
        </p:nvSpPr>
        <p:spPr bwMode="auto">
          <a:xfrm>
            <a:off x="0" y="-80475"/>
            <a:ext cx="7505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solidFill>
                  <a:schemeClr val="tx2"/>
                </a:solidFill>
              </a:rPr>
              <a:t>la Microanalyse </a:t>
            </a:r>
            <a:r>
              <a:rPr lang="fr-FR" altLang="fr-FR" sz="2800" b="1" dirty="0">
                <a:solidFill>
                  <a:schemeClr val="tx2"/>
                </a:solidFill>
              </a:rPr>
              <a:t>X </a:t>
            </a:r>
            <a:r>
              <a:rPr lang="fr-FR" altLang="fr-FR" sz="2800" b="1" dirty="0" smtClean="0">
                <a:solidFill>
                  <a:schemeClr val="tx2"/>
                </a:solidFill>
              </a:rPr>
              <a:t> en présence </a:t>
            </a:r>
            <a:r>
              <a:rPr lang="fr-FR" altLang="fr-FR" sz="2800" b="1" smtClean="0">
                <a:solidFill>
                  <a:schemeClr val="tx2"/>
                </a:solidFill>
              </a:rPr>
              <a:t>du gaz</a:t>
            </a:r>
            <a:endParaRPr lang="fr-FR" altLang="fr-FR" sz="28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0" y="4741644"/>
            <a:ext cx="43924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dirty="0"/>
              <a:t>(</a:t>
            </a:r>
            <a:r>
              <a:rPr lang="fr-FR" altLang="fr-FR" dirty="0" smtClean="0"/>
              <a:t>D) Absorption des photons émis de la zone d’intérêt par le gaz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72000" y="1516791"/>
            <a:ext cx="419277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(A) Photons </a:t>
            </a:r>
            <a:r>
              <a:rPr lang="fr-FR" dirty="0"/>
              <a:t>provenant de la zone d’intérêt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646278"/>
            <a:ext cx="43924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(B)</a:t>
            </a:r>
            <a:r>
              <a:rPr lang="fr-FR" altLang="fr-FR" dirty="0" smtClean="0"/>
              <a:t> Photons provenant  de </a:t>
            </a:r>
            <a:r>
              <a:rPr lang="fr-FR" altLang="fr-FR" dirty="0"/>
              <a:t>la zone </a:t>
            </a:r>
            <a:r>
              <a:rPr lang="fr-FR" altLang="fr-FR" dirty="0" smtClean="0"/>
              <a:t>périphérique (skirting)</a:t>
            </a:r>
            <a:endParaRPr lang="fr-FR" alt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0" y="3861048"/>
            <a:ext cx="235051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altLang="fr-FR" dirty="0" smtClean="0"/>
              <a:t>(C) Contribution </a:t>
            </a:r>
            <a:r>
              <a:rPr lang="fr-FR" altLang="fr-FR" dirty="0"/>
              <a:t>du gaz</a:t>
            </a:r>
            <a:endParaRPr lang="fr-FR" dirty="0"/>
          </a:p>
        </p:txBody>
      </p:sp>
      <p:pic>
        <p:nvPicPr>
          <p:cNvPr id="43" name="Image 42" descr="../Capture%20d’écran%202017-01-30%20à%2013.30.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5676"/>
            <a:ext cx="4104456" cy="2746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899592" y="805021"/>
            <a:ext cx="619268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différentes contributions  lors de  l’acquisition d’un spectre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61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45E0C6-C2DB-F247-8A5B-1CCA6277C72D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1448" name="Text Box 32"/>
          <p:cNvSpPr txBox="1">
            <a:spLocks noChangeArrowheads="1"/>
          </p:cNvSpPr>
          <p:nvPr/>
        </p:nvSpPr>
        <p:spPr bwMode="auto">
          <a:xfrm>
            <a:off x="0" y="0"/>
            <a:ext cx="1584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solidFill>
                  <a:schemeClr val="tx2"/>
                </a:solidFill>
              </a:rPr>
              <a:t>Le skirt</a:t>
            </a:r>
            <a:endParaRPr lang="fr-FR" altLang="fr-FR" sz="2800" b="1" dirty="0">
              <a:solidFill>
                <a:schemeClr val="tx2"/>
              </a:solidFill>
            </a:endParaRPr>
          </a:p>
        </p:txBody>
      </p:sp>
      <p:pic>
        <p:nvPicPr>
          <p:cNvPr id="10" name="Image 9" descr="../Capture%20d’écran%202017-01-30%20à%2013.31.5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8664"/>
            <a:ext cx="4248472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467544" y="3212976"/>
            <a:ext cx="26704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/>
              <a:t>m =  </a:t>
            </a:r>
            <a:r>
              <a:rPr lang="fr-FR" sz="2400" b="1" dirty="0">
                <a:sym typeface="Symbol" charset="2"/>
              </a:rPr>
              <a:t></a:t>
            </a:r>
            <a:r>
              <a:rPr lang="fr-FR" sz="2400" b="1" baseline="-25000" dirty="0" err="1"/>
              <a:t>t</a:t>
            </a:r>
            <a:r>
              <a:rPr lang="fr-FR" sz="2400" b="1" dirty="0"/>
              <a:t> P </a:t>
            </a:r>
            <a:r>
              <a:rPr lang="fr-FR" sz="2400" b="1" dirty="0" smtClean="0"/>
              <a:t>Dgaz </a:t>
            </a:r>
            <a:r>
              <a:rPr lang="fr-FR" sz="2400" b="1" dirty="0"/>
              <a:t>/ k </a:t>
            </a:r>
            <a:r>
              <a:rPr lang="fr-FR" sz="2400" b="1" dirty="0" err="1"/>
              <a:t>T</a:t>
            </a:r>
            <a:r>
              <a:rPr lang="fr-FR" sz="24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11134" y="239810"/>
                <a:ext cx="3437129" cy="2590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300"/>
                  </a:lnSpc>
                  <a:spcAft>
                    <a:spcPts val="300"/>
                  </a:spcAft>
                </a:pPr>
                <a:r>
                  <a:rPr lang="fr-FR" dirty="0">
                    <a:latin typeface="Times" charset="0"/>
                    <a:ea typeface="Times New Roman" charset="0"/>
                  </a:rPr>
                  <a:t>R</a:t>
                </a:r>
                <a:r>
                  <a:rPr lang="fr-FR" baseline="-25000" dirty="0">
                    <a:effectLst/>
                    <a:latin typeface="Times" charset="0"/>
                    <a:ea typeface="Times New Roman" charset="0"/>
                  </a:rPr>
                  <a:t>s </a:t>
                </a:r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= 364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charset="0"/>
                        <a:ea typeface="Times New Roman" charset="0"/>
                      </a:rPr>
                      <m:t>   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fPr>
                      <m:num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𝑍</m:t>
                        </m:r>
                      </m:num>
                      <m:den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charset="0"/>
                        <a:ea typeface="Times New Roman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𝑃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/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𝑇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𝐷𝑔𝑎𝑧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3/2</m:t>
                        </m:r>
                      </m:sup>
                    </m:sSup>
                  </m:oMath>
                </a14:m>
                <a:endParaRPr lang="fr-FR" dirty="0">
                  <a:effectLst/>
                  <a:latin typeface="Times New Roman" charset="0"/>
                  <a:ea typeface="Times New Roman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34" y="239810"/>
                <a:ext cx="3437129" cy="259045"/>
              </a:xfrm>
              <a:prstGeom prst="rect">
                <a:avLst/>
              </a:prstGeom>
              <a:blipFill rotWithShape="0">
                <a:blip r:embed="rId3"/>
                <a:stretch>
                  <a:fillRect t="-176744" b="-1720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 descr="../Capture%20d’écran%202017-01-30%20à%2013.33.5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2" y="3853592"/>
            <a:ext cx="5041693" cy="26003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88387"/>
            <a:ext cx="3038475" cy="279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a droite 6"/>
          <p:cNvSpPr/>
          <p:nvPr/>
        </p:nvSpPr>
        <p:spPr>
          <a:xfrm>
            <a:off x="4827768" y="1746776"/>
            <a:ext cx="6845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2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D28E8E-418E-C347-84DE-39C8F96B6A67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Introduction 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7798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3959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Le phénomène de charge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(mousse de polymère isolante)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4248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859338" y="4581525"/>
            <a:ext cx="36004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L’altération de l’échantillon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(peau de banane)</a:t>
            </a:r>
          </a:p>
        </p:txBody>
      </p:sp>
    </p:spTree>
    <p:extLst>
      <p:ext uri="{BB962C8B-B14F-4D97-AF65-F5344CB8AC3E}">
        <p14:creationId xmlns:p14="http://schemas.microsoft.com/office/powerpoint/2010/main" val="9399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43F86-8D1B-9A41-9DA1-42EBD1B15303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4003675" y="1981200"/>
            <a:ext cx="1524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10</a:t>
            </a:r>
            <a:r>
              <a:rPr lang="fr-FR" altLang="fr-FR" sz="1800" b="1" baseline="30000"/>
              <a:t>- 3</a:t>
            </a:r>
            <a:r>
              <a:rPr lang="fr-FR" altLang="fr-FR" sz="1800" b="1"/>
              <a:t> Pa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4384675" y="5040313"/>
            <a:ext cx="1143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270 Pa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/>
          <a:stretch>
            <a:fillRect/>
          </a:stretch>
        </p:blipFill>
        <p:spPr bwMode="auto">
          <a:xfrm>
            <a:off x="1041400" y="1030288"/>
            <a:ext cx="25034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906463" y="212725"/>
            <a:ext cx="746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</a:rPr>
              <a:t>Exemple 1 : Ligne de profil à travers un orifice</a:t>
            </a: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/>
          <a:stretch>
            <a:fillRect/>
          </a:stretch>
        </p:blipFill>
        <p:spPr bwMode="auto">
          <a:xfrm>
            <a:off x="5599113" y="1187450"/>
            <a:ext cx="26574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/>
          <a:stretch>
            <a:fillRect/>
          </a:stretch>
        </p:blipFill>
        <p:spPr bwMode="auto">
          <a:xfrm>
            <a:off x="5599113" y="4046538"/>
            <a:ext cx="26574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009650" y="3538538"/>
            <a:ext cx="2571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face d’entrée d’une cage de faraday en molybdène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1101725" y="4676775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faisceau : 15 keV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dist. travail : 15 mm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4833938" y="3187700"/>
            <a:ext cx="365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chemeClr val="hlink"/>
                </a:solidFill>
              </a:rPr>
              <a:t>profil obtenu sous vide secondaire</a:t>
            </a:r>
          </a:p>
        </p:txBody>
      </p:sp>
      <p:sp>
        <p:nvSpPr>
          <p:cNvPr id="65548" name="Text Box 11"/>
          <p:cNvSpPr txBox="1">
            <a:spLocks noChangeArrowheads="1"/>
          </p:cNvSpPr>
          <p:nvPr/>
        </p:nvSpPr>
        <p:spPr bwMode="auto">
          <a:xfrm>
            <a:off x="5095875" y="6030913"/>
            <a:ext cx="363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chemeClr val="hlink"/>
                </a:solidFill>
              </a:rPr>
              <a:t>sous une pression d’air de 270 Pa</a:t>
            </a:r>
          </a:p>
        </p:txBody>
      </p:sp>
    </p:spTree>
    <p:extLst>
      <p:ext uri="{BB962C8B-B14F-4D97-AF65-F5344CB8AC3E}">
        <p14:creationId xmlns:p14="http://schemas.microsoft.com/office/powerpoint/2010/main" val="140245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2465F-FA6B-F04B-9E6C-B3AE241D875E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906463" y="212725"/>
            <a:ext cx="823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</a:rPr>
              <a:t>Exemple 2 : analyse EDS d’un échantillon de SiC 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748463" y="80645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2"/>
                </a:solidFill>
              </a:rPr>
              <a:t>faisceau : 20 keV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2"/>
                </a:solidFill>
              </a:rPr>
              <a:t>dist. travail : 10 mm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973138" y="2867025"/>
            <a:ext cx="243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>
                <a:solidFill>
                  <a:schemeClr val="hlink"/>
                </a:solidFill>
              </a:rPr>
              <a:t>image électrons secondaires</a:t>
            </a:r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3487738" y="1041400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FF0000"/>
                </a:solidFill>
              </a:rPr>
              <a:t>spectre 1</a:t>
            </a:r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5956300" y="1620838"/>
            <a:ext cx="277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% massiques mesurés :</a:t>
            </a:r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1030288" y="5491163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>
                <a:solidFill>
                  <a:schemeClr val="hlink"/>
                </a:solidFill>
              </a:rPr>
              <a:t>image C K</a:t>
            </a:r>
            <a:r>
              <a:rPr lang="fr-FR" altLang="fr-FR" sz="1600" b="1" i="1">
                <a:solidFill>
                  <a:schemeClr val="hlink"/>
                </a:solidFill>
                <a:latin typeface="Symbol" charset="2"/>
              </a:rPr>
              <a:t>a</a:t>
            </a:r>
          </a:p>
        </p:txBody>
      </p:sp>
      <p:pic>
        <p:nvPicPr>
          <p:cNvPr id="665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39788"/>
            <a:ext cx="24415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2438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357563"/>
            <a:ext cx="2438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11"/>
          <p:cNvSpPr txBox="1">
            <a:spLocks noChangeArrowheads="1"/>
          </p:cNvSpPr>
          <p:nvPr/>
        </p:nvSpPr>
        <p:spPr bwMode="auto">
          <a:xfrm>
            <a:off x="3454400" y="5527675"/>
            <a:ext cx="135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>
                <a:solidFill>
                  <a:schemeClr val="hlink"/>
                </a:solidFill>
              </a:rPr>
              <a:t>image Si K</a:t>
            </a:r>
            <a:r>
              <a:rPr lang="fr-FR" altLang="fr-FR" sz="1600" b="1" i="1">
                <a:solidFill>
                  <a:schemeClr val="hlink"/>
                </a:solidFill>
                <a:latin typeface="Symbol" charset="2"/>
              </a:rPr>
              <a:t>a</a:t>
            </a:r>
          </a:p>
        </p:txBody>
      </p:sp>
      <p:sp>
        <p:nvSpPr>
          <p:cNvPr id="66573" name="Text Box 12"/>
          <p:cNvSpPr txBox="1">
            <a:spLocks noChangeArrowheads="1"/>
          </p:cNvSpPr>
          <p:nvPr/>
        </p:nvSpPr>
        <p:spPr bwMode="auto">
          <a:xfrm>
            <a:off x="3559175" y="1816100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9900"/>
                </a:solidFill>
              </a:rPr>
              <a:t>spectre 2</a:t>
            </a: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V="1">
            <a:off x="3209925" y="2047875"/>
            <a:ext cx="417513" cy="150813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V="1">
            <a:off x="2371725" y="1241425"/>
            <a:ext cx="1155700" cy="35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76" name="Text Box 15"/>
          <p:cNvSpPr txBox="1">
            <a:spLocks noChangeArrowheads="1"/>
          </p:cNvSpPr>
          <p:nvPr/>
        </p:nvSpPr>
        <p:spPr bwMode="auto">
          <a:xfrm>
            <a:off x="6864350" y="3175000"/>
            <a:ext cx="110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à 10</a:t>
            </a:r>
            <a:r>
              <a:rPr lang="fr-FR" altLang="fr-FR" sz="1800" b="1" baseline="30000">
                <a:solidFill>
                  <a:schemeClr val="hlink"/>
                </a:solidFill>
              </a:rPr>
              <a:t>-3</a:t>
            </a:r>
            <a:r>
              <a:rPr lang="fr-FR" altLang="fr-FR" sz="1800" b="1">
                <a:solidFill>
                  <a:schemeClr val="hlink"/>
                </a:solidFill>
              </a:rPr>
              <a:t> Pa</a:t>
            </a:r>
          </a:p>
        </p:txBody>
      </p:sp>
      <p:sp>
        <p:nvSpPr>
          <p:cNvPr id="66577" name="Text Box 16"/>
          <p:cNvSpPr txBox="1">
            <a:spLocks noChangeArrowheads="1"/>
          </p:cNvSpPr>
          <p:nvPr/>
        </p:nvSpPr>
        <p:spPr bwMode="auto">
          <a:xfrm>
            <a:off x="6813550" y="5067300"/>
            <a:ext cx="1208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à 130 Pa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chemeClr val="hlink"/>
                </a:solidFill>
              </a:rPr>
              <a:t>vapeur d’eau</a:t>
            </a:r>
          </a:p>
        </p:txBody>
      </p:sp>
      <p:graphicFrame>
        <p:nvGraphicFramePr>
          <p:cNvPr id="74769" name="Group 17"/>
          <p:cNvGraphicFramePr>
            <a:graphicFrameLocks noGrp="1"/>
          </p:cNvGraphicFramePr>
          <p:nvPr/>
        </p:nvGraphicFramePr>
        <p:xfrm>
          <a:off x="6140450" y="4090988"/>
          <a:ext cx="2478088" cy="868578"/>
        </p:xfrm>
        <a:graphic>
          <a:graphicData uri="http://schemas.openxmlformats.org/drawingml/2006/table">
            <a:tbl>
              <a:tblPr/>
              <a:tblGrid>
                <a:gridCol w="1162050"/>
                <a:gridCol w="679450"/>
                <a:gridCol w="636588"/>
              </a:tblGrid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Spectre  1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4.4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95.6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Spectre  2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60.2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39.8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787" name="Group 35"/>
          <p:cNvGraphicFramePr>
            <a:graphicFrameLocks noGrp="1"/>
          </p:cNvGraphicFramePr>
          <p:nvPr/>
        </p:nvGraphicFramePr>
        <p:xfrm>
          <a:off x="6173788" y="2205038"/>
          <a:ext cx="2478087" cy="868578"/>
        </p:xfrm>
        <a:graphic>
          <a:graphicData uri="http://schemas.openxmlformats.org/drawingml/2006/table">
            <a:tbl>
              <a:tblPr/>
              <a:tblGrid>
                <a:gridCol w="1162050"/>
                <a:gridCol w="679450"/>
                <a:gridCol w="636587"/>
              </a:tblGrid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Spectre  1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1.6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98.4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Spectre  2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98.8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</a:t>
                      </a:r>
                      <a:endParaRPr kumimoji="0" lang="fr-FR" altLang="fr-FR" sz="30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4" name="Text Box 12"/>
          <p:cNvSpPr txBox="1">
            <a:spLocks noChangeArrowheads="1"/>
          </p:cNvSpPr>
          <p:nvPr/>
        </p:nvSpPr>
        <p:spPr bwMode="auto">
          <a:xfrm>
            <a:off x="5867400" y="3284538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9900"/>
                </a:solidFill>
              </a:rPr>
              <a:t>spectre 2</a:t>
            </a:r>
          </a:p>
        </p:txBody>
      </p:sp>
      <p:sp>
        <p:nvSpPr>
          <p:cNvPr id="66615" name="Line 13"/>
          <p:cNvSpPr>
            <a:spLocks noChangeShapeType="1"/>
          </p:cNvSpPr>
          <p:nvPr/>
        </p:nvSpPr>
        <p:spPr bwMode="auto">
          <a:xfrm flipV="1">
            <a:off x="5508625" y="3573463"/>
            <a:ext cx="1147763" cy="9207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616" name="Text Box 5"/>
          <p:cNvSpPr txBox="1">
            <a:spLocks noChangeArrowheads="1"/>
          </p:cNvSpPr>
          <p:nvPr/>
        </p:nvSpPr>
        <p:spPr bwMode="auto">
          <a:xfrm>
            <a:off x="3563938" y="2924175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FF0000"/>
                </a:solidFill>
              </a:rPr>
              <a:t>spectre 1</a:t>
            </a:r>
          </a:p>
        </p:txBody>
      </p:sp>
      <p:sp>
        <p:nvSpPr>
          <p:cNvPr id="66617" name="Line 14"/>
          <p:cNvSpPr>
            <a:spLocks noChangeShapeType="1"/>
          </p:cNvSpPr>
          <p:nvPr/>
        </p:nvSpPr>
        <p:spPr bwMode="auto">
          <a:xfrm flipV="1">
            <a:off x="2124075" y="3284538"/>
            <a:ext cx="1944688" cy="736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9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CD8210-7D5C-3A4B-9F94-9243E231D079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69925" y="285750"/>
            <a:ext cx="5404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hlink"/>
                </a:solidFill>
              </a:rPr>
              <a:t>Améliorations à apporter pour </a:t>
            </a:r>
            <a:r>
              <a:rPr lang="fr-FR" altLang="fr-FR" sz="1800" b="1" dirty="0" smtClean="0">
                <a:solidFill>
                  <a:schemeClr val="hlink"/>
                </a:solidFill>
              </a:rPr>
              <a:t>limiter le skirting</a:t>
            </a:r>
            <a:endParaRPr lang="fr-FR" altLang="fr-FR" sz="1800" b="1" dirty="0">
              <a:solidFill>
                <a:schemeClr val="hlink"/>
              </a:solidFill>
            </a:endParaRP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20711" y="2837196"/>
            <a:ext cx="59779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Wingdings" charset="2"/>
              <a:buChar char="ü"/>
            </a:pPr>
            <a:r>
              <a:rPr lang="fr-FR" altLang="fr-FR" sz="1800" b="1" dirty="0"/>
              <a:t> Diminuer </a:t>
            </a:r>
            <a:r>
              <a:rPr lang="fr-FR" altLang="fr-FR" sz="1800" b="1" dirty="0" smtClean="0"/>
              <a:t>Dgaz la </a:t>
            </a:r>
            <a:r>
              <a:rPr lang="fr-FR" altLang="fr-FR" sz="1800" b="1" dirty="0"/>
              <a:t>distance parcourue dans le </a:t>
            </a:r>
            <a:r>
              <a:rPr lang="fr-FR" altLang="fr-FR" sz="1800" b="1" dirty="0" smtClean="0"/>
              <a:t>gaz</a:t>
            </a:r>
            <a:endParaRPr lang="fr-FR" altLang="fr-FR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Wingdings" charset="2"/>
              <a:buChar char="ü"/>
            </a:pPr>
            <a:r>
              <a:rPr lang="fr-FR" altLang="fr-FR" sz="1800" dirty="0"/>
              <a:t> </a:t>
            </a:r>
            <a:r>
              <a:rPr lang="fr-FR" altLang="fr-FR" sz="1800" b="1" dirty="0"/>
              <a:t>Diminuer la pression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Wingdings" charset="2"/>
              <a:buChar char="ü"/>
            </a:pPr>
            <a:r>
              <a:rPr lang="fr-FR" altLang="fr-FR" sz="1800" b="1" dirty="0"/>
              <a:t> Augmenter l’énergie du faisceau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Wingdings" charset="2"/>
              <a:buChar char="ü"/>
            </a:pPr>
            <a:r>
              <a:rPr lang="fr-FR" altLang="fr-FR" sz="1800" b="1" dirty="0"/>
              <a:t>choisir un gaz à faible Z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89869" y="1827363"/>
            <a:ext cx="3598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Paramètres opérateurs avant acquisition </a:t>
            </a:r>
          </a:p>
        </p:txBody>
      </p:sp>
      <p:pic>
        <p:nvPicPr>
          <p:cNvPr id="675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36" y="1400508"/>
            <a:ext cx="30257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14786" y="809232"/>
                <a:ext cx="3437129" cy="2590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300"/>
                  </a:lnSpc>
                  <a:spcAft>
                    <a:spcPts val="300"/>
                  </a:spcAft>
                </a:pPr>
                <a:r>
                  <a:rPr lang="fr-FR" dirty="0">
                    <a:latin typeface="Times" charset="0"/>
                    <a:ea typeface="Times New Roman" charset="0"/>
                  </a:rPr>
                  <a:t>R</a:t>
                </a:r>
                <a:r>
                  <a:rPr lang="fr-FR" baseline="-25000" dirty="0">
                    <a:effectLst/>
                    <a:latin typeface="Times" charset="0"/>
                    <a:ea typeface="Times New Roman" charset="0"/>
                  </a:rPr>
                  <a:t>s </a:t>
                </a:r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= 364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charset="0"/>
                        <a:ea typeface="Times New Roman" charset="0"/>
                      </a:rPr>
                      <m:t>   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fPr>
                      <m:num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𝑍</m:t>
                        </m:r>
                      </m:num>
                      <m:den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charset="0"/>
                        <a:ea typeface="Times New Roman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𝑃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/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𝑇</m:t>
                        </m:r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fr-FR" dirty="0">
                    <a:effectLst/>
                    <a:latin typeface="Times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𝐷𝑔𝑎𝑧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charset="0"/>
                            <a:ea typeface="Times New Roman" charset="0"/>
                          </a:rPr>
                          <m:t>3/2</m:t>
                        </m:r>
                      </m:sup>
                    </m:sSup>
                  </m:oMath>
                </a14:m>
                <a:endParaRPr lang="fr-FR" dirty="0">
                  <a:effectLst/>
                  <a:latin typeface="Times New Roman" charset="0"/>
                  <a:ea typeface="Times New Roman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86" y="809232"/>
                <a:ext cx="3437129" cy="259045"/>
              </a:xfrm>
              <a:prstGeom prst="rect">
                <a:avLst/>
              </a:prstGeom>
              <a:blipFill rotWithShape="0">
                <a:blip r:embed="rId3"/>
                <a:stretch>
                  <a:fillRect t="-183333" b="-17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00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EFCCAF-AADE-6F4E-9066-94C90435812B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54" y="2138095"/>
            <a:ext cx="3923020" cy="2722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5243750" y="1332116"/>
            <a:ext cx="3876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 dirty="0">
                <a:latin typeface="Verdana" charset="0"/>
              </a:rPr>
              <a:t>C </a:t>
            </a:r>
            <a:r>
              <a:rPr lang="fr-FR" altLang="fr-FR" sz="1400" i="1" dirty="0" err="1">
                <a:latin typeface="Verdana" charset="0"/>
              </a:rPr>
              <a:t>Gilpin</a:t>
            </a:r>
            <a:r>
              <a:rPr lang="fr-FR" altLang="fr-FR" sz="1400" i="1" dirty="0">
                <a:latin typeface="Verdana" charset="0"/>
              </a:rPr>
              <a:t>, D C </a:t>
            </a:r>
            <a:r>
              <a:rPr lang="fr-FR" altLang="fr-FR" sz="1400" i="1" dirty="0" err="1">
                <a:latin typeface="Verdana" charset="0"/>
              </a:rPr>
              <a:t>Sigee</a:t>
            </a:r>
            <a:r>
              <a:rPr lang="fr-FR" altLang="fr-FR" sz="1400" i="1" dirty="0">
                <a:latin typeface="Verdana" charset="0"/>
              </a:rPr>
              <a:t>, </a:t>
            </a:r>
            <a:endParaRPr lang="fr-FR" altLang="fr-FR" sz="1400" i="1" dirty="0" smtClean="0"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 dirty="0" smtClean="0">
                <a:latin typeface="Verdana" charset="0"/>
              </a:rPr>
              <a:t>Journal </a:t>
            </a:r>
            <a:r>
              <a:rPr lang="fr-FR" altLang="fr-FR" sz="1400" i="1" dirty="0">
                <a:latin typeface="Verdana" charset="0"/>
              </a:rPr>
              <a:t>of </a:t>
            </a:r>
            <a:r>
              <a:rPr lang="fr-FR" altLang="fr-FR" sz="1400" i="1" dirty="0" err="1">
                <a:latin typeface="Verdana" charset="0"/>
              </a:rPr>
              <a:t>Microscopy</a:t>
            </a:r>
            <a:r>
              <a:rPr lang="fr-FR" altLang="fr-FR" sz="1400" i="1" dirty="0">
                <a:latin typeface="Verdana" charset="0"/>
              </a:rPr>
              <a:t> 179, 22-28 (1995)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251520" y="115093"/>
            <a:ext cx="415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folHlink"/>
                </a:solidFill>
                <a:latin typeface="Verdana" charset="0"/>
              </a:rPr>
              <a:t>La contribution atmosphérique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764404" y="4752298"/>
            <a:ext cx="322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charset="0"/>
              </a:rPr>
              <a:t>Argon :</a:t>
            </a:r>
            <a:r>
              <a:rPr lang="fr-FR" altLang="fr-FR" sz="1800" b="1">
                <a:latin typeface="Verdana" charset="0"/>
              </a:rPr>
              <a:t>  Effet faible</a:t>
            </a: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778665" y="5291766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charset="0"/>
              </a:rPr>
              <a:t>Hélium : </a:t>
            </a:r>
            <a:r>
              <a:rPr lang="fr-FR" altLang="fr-FR" sz="1800" b="1">
                <a:latin typeface="Verdana" charset="0"/>
              </a:rPr>
              <a:t>Pas de contribution atmosphérique</a:t>
            </a:r>
          </a:p>
        </p:txBody>
      </p:sp>
      <p:pic>
        <p:nvPicPr>
          <p:cNvPr id="8" name="Image 7" descr="../Capture%20d’écran%202017-01-30%20à%2013.38.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8" y="638324"/>
            <a:ext cx="4499745" cy="33161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69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6FF771-3E15-6A4E-A91F-5DB1F4E89373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548680"/>
            <a:ext cx="758190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2267744" y="5733220"/>
            <a:ext cx="497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folHlink"/>
                </a:solidFill>
              </a:rPr>
              <a:t>Les raies de faible énergie sont les plus touchées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95831"/>
            <a:ext cx="5961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fr-FR" altLang="fr-FR" b="1" dirty="0" smtClean="0">
                <a:solidFill>
                  <a:schemeClr val="folHlink"/>
                </a:solidFill>
              </a:rPr>
              <a:t>Absorption </a:t>
            </a:r>
            <a:r>
              <a:rPr lang="fr-FR" altLang="fr-FR" b="1" dirty="0">
                <a:solidFill>
                  <a:schemeClr val="folHlink"/>
                </a:solidFill>
              </a:rPr>
              <a:t>des </a:t>
            </a:r>
            <a:r>
              <a:rPr lang="fr-FR" altLang="fr-FR" b="1" dirty="0" smtClean="0">
                <a:solidFill>
                  <a:schemeClr val="folHlink"/>
                </a:solidFill>
              </a:rPr>
              <a:t>photons émis de la zone d’intérêt </a:t>
            </a:r>
            <a:r>
              <a:rPr lang="fr-FR" altLang="fr-FR" b="1" dirty="0">
                <a:solidFill>
                  <a:schemeClr val="folHlink"/>
                </a:solidFill>
              </a:rPr>
              <a:t>par le gaz</a:t>
            </a:r>
          </a:p>
        </p:txBody>
      </p:sp>
    </p:spTree>
    <p:extLst>
      <p:ext uri="{BB962C8B-B14F-4D97-AF65-F5344CB8AC3E}">
        <p14:creationId xmlns:p14="http://schemas.microsoft.com/office/powerpoint/2010/main" val="207728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2DB51-661F-9443-99BF-10AC760B0637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95288" y="4797425"/>
            <a:ext cx="62182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FR" altLang="fr-FR" sz="1800" b="1">
                <a:solidFill>
                  <a:srgbClr val="000000"/>
                </a:solidFill>
                <a:latin typeface="Verdana" charset="0"/>
              </a:rPr>
              <a:t> Modèle de soustraction de spectre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fr-FR" altLang="fr-FR" sz="1800" b="1">
              <a:solidFill>
                <a:srgbClr val="000000"/>
              </a:solidFill>
              <a:latin typeface="Verdana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FR" altLang="fr-FR" sz="1800" b="1">
                <a:solidFill>
                  <a:srgbClr val="000000"/>
                </a:solidFill>
                <a:latin typeface="Verdana" charset="0"/>
              </a:rPr>
              <a:t> Modèle basé sur une variation de pression</a:t>
            </a: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7848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Le spectre du skirt se superpose au spectre qui serait obtenu sous vide secondaire.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800" b="1">
              <a:solidFill>
                <a:srgbClr val="CC3300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Comment séparer chaque contribution ?????????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250825" y="2636838"/>
            <a:ext cx="323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charset="0"/>
              </a:rPr>
              <a:t>Il existe dans la littérature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charset="0"/>
              </a:rPr>
              <a:t> différentes approches</a:t>
            </a:r>
          </a:p>
        </p:txBody>
      </p:sp>
      <p:sp>
        <p:nvSpPr>
          <p:cNvPr id="72710" name="AutoShape 5"/>
          <p:cNvSpPr>
            <a:spLocks noChangeArrowheads="1"/>
          </p:cNvSpPr>
          <p:nvPr/>
        </p:nvSpPr>
        <p:spPr bwMode="auto">
          <a:xfrm>
            <a:off x="3276600" y="3500438"/>
            <a:ext cx="1368425" cy="1008062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727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4194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4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E26749-C8D3-1D44-8B4A-60BF655A7CA8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792163" y="134938"/>
            <a:ext cx="358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chemeClr val="tx2"/>
                </a:solidFill>
                <a:ea typeface="Arial" charset="0"/>
                <a:cs typeface="Arial" charset="0"/>
              </a:rPr>
              <a:t>Modèle de soustraction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1554163" y="5956300"/>
            <a:ext cx="6811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00FF"/>
                </a:solidFill>
                <a:ea typeface="Arial" charset="0"/>
                <a:cs typeface="Arial" charset="0"/>
              </a:rPr>
              <a:t>Sauf cas particuliers, approche difficile à mettre en pratique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5786438" y="177800"/>
            <a:ext cx="3217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Correction des spectres</a:t>
            </a: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320451" y="528161"/>
            <a:ext cx="662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i="1" dirty="0">
                <a:ea typeface="Arial" charset="0"/>
                <a:cs typeface="Arial" charset="0"/>
              </a:rPr>
              <a:t>JF. Mansfield  </a:t>
            </a:r>
            <a:r>
              <a:rPr lang="en-US" altLang="fr-FR" sz="1200" i="1" dirty="0">
                <a:ea typeface="Arial" charset="0"/>
                <a:cs typeface="Arial" charset="0"/>
              </a:rPr>
              <a:t>X-Ray Microanalysis in the Environmental SEM: A Challenge or a Contradiction? </a:t>
            </a:r>
            <a:r>
              <a:rPr lang="pt-BR" altLang="fr-FR" sz="1200" i="1" dirty="0" err="1">
                <a:ea typeface="Arial" charset="0"/>
                <a:cs typeface="Arial" charset="0"/>
              </a:rPr>
              <a:t>Mikrochim</a:t>
            </a:r>
            <a:r>
              <a:rPr lang="pt-BR" altLang="fr-FR" sz="1200" i="1" dirty="0">
                <a:ea typeface="Arial" charset="0"/>
                <a:cs typeface="Arial" charset="0"/>
              </a:rPr>
              <a:t>. Acta 132, 137±143 (2000)</a:t>
            </a:r>
            <a:endParaRPr lang="fr-FR" altLang="fr-FR" sz="1200" i="1" dirty="0">
              <a:ea typeface="Arial" charset="0"/>
              <a:cs typeface="Arial" charset="0"/>
            </a:endParaRPr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293687" y="1022633"/>
            <a:ext cx="816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>
                <a:solidFill>
                  <a:schemeClr val="hlink"/>
                </a:solidFill>
                <a:ea typeface="Arial" charset="0"/>
                <a:cs typeface="Arial" charset="0"/>
              </a:rPr>
              <a:t>Utilisation d’un masque</a:t>
            </a:r>
            <a:r>
              <a:rPr lang="fr-FR" altLang="fr-FR" sz="1600" i="1">
                <a:solidFill>
                  <a:schemeClr val="hlink"/>
                </a:solidFill>
                <a:ea typeface="Arial" charset="0"/>
                <a:cs typeface="Arial" charset="0"/>
              </a:rPr>
              <a:t> positionné sur le point à analyser 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i="1" dirty="0">
                <a:solidFill>
                  <a:schemeClr val="hlink"/>
                </a:solidFill>
                <a:ea typeface="Arial" charset="0"/>
                <a:cs typeface="Arial" charset="0"/>
              </a:rPr>
              <a:t>(extrémité d’une aiguille,  de composition connue, béryllium ou différente de l’échantillon )</a:t>
            </a:r>
            <a:endParaRPr lang="fr-FR" altLang="fr-FR" sz="1600" dirty="0">
              <a:ea typeface="Arial" charset="0"/>
              <a:cs typeface="Arial" charset="0"/>
            </a:endParaRPr>
          </a:p>
        </p:txBody>
      </p:sp>
      <p:pic>
        <p:nvPicPr>
          <p:cNvPr id="10" name="Image 9" descr="../Capture%20d’écran%202017-01-30%20à%2013.44.0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4" y="1739200"/>
            <a:ext cx="7920880" cy="4217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532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4F5DB9-05FE-CA41-B320-09CFDE9A709A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795338" y="133350"/>
            <a:ext cx="463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chemeClr val="tx2"/>
                </a:solidFill>
                <a:ea typeface="Arial" charset="0"/>
                <a:cs typeface="Arial" charset="0"/>
              </a:rPr>
              <a:t>Modèle à variation de pression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665538" y="677863"/>
            <a:ext cx="515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>
                <a:ea typeface="Arial" charset="0"/>
                <a:cs typeface="Arial" charset="0"/>
              </a:rPr>
              <a:t>Doehne, E. (1996). "A new correction method for energy dispersive spectroscopy analysis under humid conditions. Scanning 18(3): 164-165. 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786438" y="177800"/>
            <a:ext cx="3217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Correction des spectres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795338" y="603250"/>
            <a:ext cx="248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hlink"/>
                </a:solidFill>
              </a:rPr>
              <a:t>Méthode de Doehne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825500" y="2655888"/>
            <a:ext cx="2544763" cy="9731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Acquisition de spectres pour  2 pressions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</a:t>
            </a:r>
            <a:r>
              <a:rPr lang="fr-FR" altLang="fr-FR" sz="1600" baseline="-25000"/>
              <a:t>1</a:t>
            </a:r>
            <a:r>
              <a:rPr lang="fr-FR" altLang="fr-FR" sz="1600"/>
              <a:t> et P</a:t>
            </a:r>
            <a:r>
              <a:rPr lang="fr-FR" altLang="fr-FR" sz="1600" baseline="-25000"/>
              <a:t>2</a:t>
            </a:r>
            <a:r>
              <a:rPr lang="fr-FR" altLang="fr-FR" sz="1600"/>
              <a:t>  avec P</a:t>
            </a:r>
            <a:r>
              <a:rPr lang="fr-FR" altLang="fr-FR" sz="1600" baseline="-25000"/>
              <a:t>1</a:t>
            </a:r>
            <a:r>
              <a:rPr lang="fr-FR" altLang="fr-FR" sz="1600"/>
              <a:t>= 2 x P</a:t>
            </a:r>
            <a:r>
              <a:rPr lang="fr-FR" altLang="fr-FR" sz="1600" baseline="-25000"/>
              <a:t>2</a:t>
            </a: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819150" y="4348163"/>
            <a:ext cx="2522538" cy="15605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Calcul du spectre « vrai » par différence 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/>
              <a:t>      </a:t>
            </a:r>
            <a:r>
              <a:rPr lang="fr-FR" altLang="fr-FR" sz="1600" b="1">
                <a:solidFill>
                  <a:srgbClr val="FF0000"/>
                </a:solidFill>
              </a:rPr>
              <a:t>C = B – d (A – B)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et comparaison</a:t>
            </a:r>
            <a:r>
              <a:rPr lang="fr-FR" altLang="fr-FR" sz="1600" b="1"/>
              <a:t> </a:t>
            </a:r>
            <a:r>
              <a:rPr lang="fr-FR" altLang="fr-FR" sz="1600"/>
              <a:t> avec spectre « haut vide »</a:t>
            </a:r>
          </a:p>
        </p:txBody>
      </p:sp>
      <p:grpSp>
        <p:nvGrpSpPr>
          <p:cNvPr id="74761" name="Group 8"/>
          <p:cNvGrpSpPr>
            <a:grpSpLocks/>
          </p:cNvGrpSpPr>
          <p:nvPr/>
        </p:nvGrpSpPr>
        <p:grpSpPr bwMode="auto">
          <a:xfrm>
            <a:off x="3409950" y="2141538"/>
            <a:ext cx="5594350" cy="4238625"/>
            <a:chOff x="2120" y="1028"/>
            <a:chExt cx="3524" cy="2670"/>
          </a:xfrm>
        </p:grpSpPr>
        <p:pic>
          <p:nvPicPr>
            <p:cNvPr id="7476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" r="568" b="4605"/>
            <a:stretch>
              <a:fillRect/>
            </a:stretch>
          </p:blipFill>
          <p:spPr bwMode="auto">
            <a:xfrm>
              <a:off x="2120" y="1028"/>
              <a:ext cx="3491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4" name="Rectangle 10"/>
            <p:cNvSpPr>
              <a:spLocks noChangeArrowheads="1"/>
            </p:cNvSpPr>
            <p:nvPr/>
          </p:nvSpPr>
          <p:spPr bwMode="auto">
            <a:xfrm>
              <a:off x="3921" y="2343"/>
              <a:ext cx="1723" cy="13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74765" name="Text Box 11"/>
            <p:cNvSpPr txBox="1">
              <a:spLocks noChangeArrowheads="1"/>
            </p:cNvSpPr>
            <p:nvPr/>
          </p:nvSpPr>
          <p:spPr bwMode="auto">
            <a:xfrm>
              <a:off x="4799" y="2531"/>
              <a:ext cx="72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u="sng">
                  <a:solidFill>
                    <a:srgbClr val="FF0000"/>
                  </a:solidFill>
                  <a:latin typeface="Arial Narrow" charset="0"/>
                </a:rPr>
                <a:t>Ref. haut vide</a:t>
              </a:r>
            </a:p>
          </p:txBody>
        </p:sp>
      </p:grp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71525" y="1173163"/>
            <a:ext cx="772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00FF"/>
                </a:solidFill>
              </a:rPr>
              <a:t>Échantillon cuivre / aluminium.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00FF"/>
                </a:solidFill>
              </a:rPr>
              <a:t>Point d’analyse est situé dans le cuivre près de l’interface cuivre / aluminium</a:t>
            </a:r>
          </a:p>
        </p:txBody>
      </p:sp>
    </p:spTree>
    <p:extLst>
      <p:ext uri="{BB962C8B-B14F-4D97-AF65-F5344CB8AC3E}">
        <p14:creationId xmlns:p14="http://schemas.microsoft.com/office/powerpoint/2010/main" val="68972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BA1C5D-3A5D-7A43-848C-FAF977A6132A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138488"/>
            <a:ext cx="2965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795338" y="133350"/>
            <a:ext cx="463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chemeClr val="tx2"/>
                </a:solidFill>
                <a:ea typeface="Arial" charset="0"/>
                <a:cs typeface="Arial" charset="0"/>
              </a:rPr>
              <a:t>Modèle à variation de pression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5786438" y="177800"/>
            <a:ext cx="3217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CC3300"/>
                </a:solidFill>
                <a:latin typeface="Verdana" charset="0"/>
              </a:rPr>
              <a:t>Correction des spectres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881063" y="603250"/>
            <a:ext cx="2398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hlink"/>
                </a:solidFill>
              </a:rPr>
              <a:t>Méthode de Gauvin</a:t>
            </a:r>
          </a:p>
        </p:txBody>
      </p:sp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1879600"/>
            <a:ext cx="3057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804863" y="1165225"/>
            <a:ext cx="772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00FF"/>
                </a:solidFill>
              </a:rPr>
              <a:t>Échantillon cuivre / nickel.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00FF"/>
                </a:solidFill>
              </a:rPr>
              <a:t>Point d’analyse est situé dans le nickel près de l’interface cuivre / nickel</a:t>
            </a:r>
          </a:p>
        </p:txBody>
      </p:sp>
      <p:pic>
        <p:nvPicPr>
          <p:cNvPr id="7578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37025"/>
            <a:ext cx="3067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804863" y="4124325"/>
            <a:ext cx="4989512" cy="16811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fr-FR" altLang="fr-FR" sz="1600"/>
              <a:t> 1/ Acquisition de spectres pour  différentes pressions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fr-FR" altLang="fr-FR" sz="1600"/>
              <a:t> 2/ Tracé des intensités des raies en fonction de</a:t>
            </a:r>
            <a:r>
              <a:rPr lang="fr-FR" altLang="fr-FR" sz="1800"/>
              <a:t> </a:t>
            </a:r>
            <a:r>
              <a:rPr lang="fr-FR" altLang="fr-FR" sz="2400" i="1"/>
              <a:t>f</a:t>
            </a:r>
            <a:r>
              <a:rPr lang="fr-FR" altLang="fr-FR" sz="2400" i="1" baseline="-25000"/>
              <a:t>p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fr-FR" altLang="fr-FR" sz="1600"/>
              <a:t> 3/ Extrapolation à  </a:t>
            </a:r>
            <a:r>
              <a:rPr lang="fr-FR" altLang="fr-FR" sz="2400" i="1"/>
              <a:t>f</a:t>
            </a:r>
            <a:r>
              <a:rPr lang="fr-FR" altLang="fr-FR" sz="2400" i="1" baseline="-25000"/>
              <a:t>p</a:t>
            </a:r>
            <a:r>
              <a:rPr lang="fr-FR" altLang="fr-FR" sz="1600" i="1"/>
              <a:t> </a:t>
            </a:r>
            <a:r>
              <a:rPr lang="fr-FR" altLang="fr-FR" sz="1600"/>
              <a:t>= 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fr-FR" altLang="fr-FR" sz="700"/>
          </a:p>
        </p:txBody>
      </p:sp>
      <p:sp>
        <p:nvSpPr>
          <p:cNvPr id="75787" name="Text Box 10"/>
          <p:cNvSpPr txBox="1">
            <a:spLocks noChangeArrowheads="1"/>
          </p:cNvSpPr>
          <p:nvPr/>
        </p:nvSpPr>
        <p:spPr bwMode="auto">
          <a:xfrm>
            <a:off x="804863" y="2290763"/>
            <a:ext cx="50371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</a:rPr>
              <a:t>f</a:t>
            </a:r>
            <a:r>
              <a:rPr lang="fr-FR" altLang="fr-FR" sz="1800" i="1" baseline="-25000">
                <a:solidFill>
                  <a:srgbClr val="FF0000"/>
                </a:solidFill>
              </a:rPr>
              <a:t>p</a:t>
            </a:r>
            <a:r>
              <a:rPr lang="fr-FR" altLang="fr-FR" sz="1400">
                <a:solidFill>
                  <a:srgbClr val="FF0000"/>
                </a:solidFill>
              </a:rPr>
              <a:t> : fraction d’électrons incidents n’ayant pas subit de collision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Pour la vapeur d’eau à 25°C:</a:t>
            </a:r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3524250" y="677863"/>
            <a:ext cx="5497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>
                <a:ea typeface="Arial" charset="0"/>
                <a:cs typeface="Arial" charset="0"/>
              </a:rPr>
              <a:t>J.F. Le Berre, G.P. Demopoulos, R. Gauvin, </a:t>
            </a:r>
            <a:r>
              <a:rPr lang="nl-NL" altLang="fr-FR" sz="1200" i="1">
                <a:ea typeface="Arial" charset="0"/>
                <a:cs typeface="Arial" charset="0"/>
              </a:rPr>
              <a:t>Scanning Vol. 29, 114–122 (2007)</a:t>
            </a:r>
            <a:endParaRPr lang="fr-FR" altLang="fr-FR" sz="1200" i="1">
              <a:ea typeface="Arial" charset="0"/>
              <a:cs typeface="Arial" charset="0"/>
            </a:endParaRPr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804863" y="1882775"/>
            <a:ext cx="389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Ne suppose pas la linéarité avec la pression</a:t>
            </a:r>
          </a:p>
        </p:txBody>
      </p:sp>
    </p:spTree>
    <p:extLst>
      <p:ext uri="{BB962C8B-B14F-4D97-AF65-F5344CB8AC3E}">
        <p14:creationId xmlns:p14="http://schemas.microsoft.com/office/powerpoint/2010/main" val="12595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04B116-7EAF-FC4D-A263-943DC8CFF68B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466725" y="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200">
                <a:solidFill>
                  <a:schemeClr val="tx2"/>
                </a:solidFill>
                <a:latin typeface="Garamond" charset="0"/>
              </a:rPr>
              <a:t>Conclusion  Imagerie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466726" y="1166813"/>
            <a:ext cx="8528050" cy="25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 dirty="0"/>
              <a:t>MEB à pression contrôlée</a:t>
            </a:r>
          </a:p>
          <a:p>
            <a:pPr eaLnBrk="1" hangingPunct="1"/>
            <a:r>
              <a:rPr lang="fr-FR" altLang="fr-FR" sz="1800" dirty="0"/>
              <a:t>Grande domaine d’application      		    microscope universel</a:t>
            </a:r>
          </a:p>
          <a:p>
            <a:pPr eaLnBrk="1" hangingPunct="1"/>
            <a:r>
              <a:rPr lang="fr-FR" altLang="fr-FR" sz="1800" dirty="0"/>
              <a:t>La détection des électrons(signaux)  dans les conditions de haute pression  est basée sur différents principes</a:t>
            </a:r>
          </a:p>
          <a:p>
            <a:pPr eaLnBrk="1" hangingPunct="1"/>
            <a:r>
              <a:rPr lang="fr-FR" altLang="fr-FR" sz="1800" dirty="0"/>
              <a:t>	 </a:t>
            </a:r>
            <a:r>
              <a:rPr lang="fr-FR" altLang="fr-FR" sz="1800" i="1" dirty="0">
                <a:solidFill>
                  <a:srgbClr val="FF3300"/>
                </a:solidFill>
              </a:rPr>
              <a:t>sans tenir compte des interactions électron- gaz</a:t>
            </a:r>
          </a:p>
          <a:p>
            <a:pPr eaLnBrk="1" hangingPunct="1">
              <a:buFont typeface="Wingdings" charset="2"/>
              <a:buNone/>
            </a:pPr>
            <a:r>
              <a:rPr lang="fr-FR" altLang="fr-FR" sz="1800" dirty="0"/>
              <a:t>                                détecteur BSE / détecteur ET modifié</a:t>
            </a:r>
          </a:p>
          <a:p>
            <a:pPr eaLnBrk="1" hangingPunct="1"/>
            <a:r>
              <a:rPr lang="fr-FR" altLang="fr-FR" sz="1800" dirty="0"/>
              <a:t>	</a:t>
            </a:r>
            <a:r>
              <a:rPr lang="fr-FR" altLang="fr-FR" sz="1800" i="1" dirty="0">
                <a:solidFill>
                  <a:srgbClr val="FF3300"/>
                </a:solidFill>
              </a:rPr>
              <a:t>en tenant compte des interactions électron-gaz complexes           </a:t>
            </a:r>
            <a:r>
              <a:rPr lang="fr-FR" altLang="fr-FR" sz="1800" dirty="0"/>
              <a:t>détecteur à électrons, détecteur à ions, détecteur à photons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endParaRPr lang="fr-FR" altLang="fr-FR" sz="1800" dirty="0"/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>
            <a:off x="4788024" y="1412776"/>
            <a:ext cx="1295400" cy="358775"/>
          </a:xfrm>
          <a:prstGeom prst="rightArrow">
            <a:avLst>
              <a:gd name="adj1" fmla="val 50000"/>
              <a:gd name="adj2" fmla="val 902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466725" y="4519645"/>
            <a:ext cx="79914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Dans la plupart des cas, les images s’interprètent classiquement comme en microscopie électronique à balayage </a:t>
            </a:r>
            <a:r>
              <a:rPr lang="fr-FR" altLang="fr-FR" sz="1800" b="1" dirty="0" smtClean="0"/>
              <a:t>conventionnelle.</a:t>
            </a:r>
            <a:endParaRPr lang="fr-FR" altLang="fr-FR" sz="1800" b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 Pour les échantillons non conducteurs, l’obtention d’image de contraste de charge  révèle la complexité des phénomènes se produisant dans l’enceinte du microscope ( flux d’ions, recombinaison, charge d’espace, piégeage de charge).</a:t>
            </a:r>
          </a:p>
        </p:txBody>
      </p:sp>
    </p:spTree>
    <p:extLst>
      <p:ext uri="{BB962C8B-B14F-4D97-AF65-F5344CB8AC3E}">
        <p14:creationId xmlns:p14="http://schemas.microsoft.com/office/powerpoint/2010/main" val="163928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1ECDE8-6519-7842-86E3-45AE3C3B2AA6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7921625" cy="1081088"/>
          </a:xfrm>
        </p:spPr>
        <p:txBody>
          <a:bodyPr/>
          <a:lstStyle/>
          <a:p>
            <a:pPr eaLnBrk="1" hangingPunct="1"/>
            <a:r>
              <a:rPr lang="fr-FR" altLang="fr-FR"/>
              <a:t>Idée :  Introduction d’une pression plus importante dans la chambre à échantillons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83247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16688" y="2205038"/>
            <a:ext cx="2233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Air, N</a:t>
            </a:r>
            <a:r>
              <a:rPr lang="fr-FR" altLang="fr-FR" sz="1800" baseline="-25000"/>
              <a:t>2</a:t>
            </a:r>
            <a:r>
              <a:rPr lang="fr-FR" altLang="fr-FR" sz="1800"/>
              <a:t>, Helium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88125" y="50847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588125" y="378936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Vapeur d’eau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84213" y="5589588"/>
            <a:ext cx="7704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Technologie de la colonne                           Détection des électrons</a:t>
            </a:r>
          </a:p>
        </p:txBody>
      </p:sp>
    </p:spTree>
    <p:extLst>
      <p:ext uri="{BB962C8B-B14F-4D97-AF65-F5344CB8AC3E}">
        <p14:creationId xmlns:p14="http://schemas.microsoft.com/office/powerpoint/2010/main" val="6612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6322A5-0DE3-744E-86D8-0C5A6ED6CA0B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466725" y="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200">
                <a:solidFill>
                  <a:schemeClr val="tx2"/>
                </a:solidFill>
                <a:latin typeface="Garamond" charset="0"/>
              </a:rPr>
              <a:t>Conclusion microanalyse X</a:t>
            </a: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683568" y="1139825"/>
            <a:ext cx="81692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fr-FR" altLang="fr-FR" sz="1700" dirty="0"/>
              <a:t>L’interaction électron-gaz est une limitation  à la pratique de la microanalyse X quantitative.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fr-FR" altLang="fr-FR" sz="1700" dirty="0" smtClean="0"/>
              <a:t>Le skirting est le principal effet </a:t>
            </a:r>
            <a:r>
              <a:rPr lang="fr-FR" altLang="fr-FR" sz="1700" dirty="0"/>
              <a:t>.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fr-FR" altLang="fr-FR" sz="1700" dirty="0"/>
              <a:t> La séparation des effets du "skirting" de l’information réellement utile pour l’analyse quantitative reste difficile.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fr-FR" altLang="fr-FR" sz="1700" dirty="0"/>
              <a:t>Les modèles des corrections restent difficiles à mettre en œuvre.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700" dirty="0"/>
              <a:t>Pour atténuer les effets: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</a:pPr>
            <a:r>
              <a:rPr lang="fr-FR" altLang="fr-FR" sz="1800" dirty="0"/>
              <a:t>Pression la plus faible possible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</a:pPr>
            <a:r>
              <a:rPr lang="fr-FR" altLang="fr-FR" sz="1800" dirty="0"/>
              <a:t>Énergie de faisceau élevée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</a:pPr>
            <a:r>
              <a:rPr lang="fr-FR" altLang="fr-FR" sz="1800" dirty="0"/>
              <a:t>Gaz de faible Z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</a:pPr>
            <a:r>
              <a:rPr lang="fr-FR" altLang="fr-FR" sz="1800" dirty="0"/>
              <a:t>Faible distance de travail (utilisation de cône)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</a:pPr>
            <a:r>
              <a:rPr lang="fr-FR" altLang="fr-FR" sz="1800" dirty="0"/>
              <a:t>Faible distance échantillon - détecteur EDS</a:t>
            </a:r>
          </a:p>
        </p:txBody>
      </p:sp>
    </p:spTree>
    <p:extLst>
      <p:ext uri="{BB962C8B-B14F-4D97-AF65-F5344CB8AC3E}">
        <p14:creationId xmlns:p14="http://schemas.microsoft.com/office/powerpoint/2010/main" val="137938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1520" y="4669567"/>
            <a:ext cx="56165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/>
              <a:t>Remerciements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dirty="0"/>
              <a:t>	Monique </a:t>
            </a:r>
            <a:r>
              <a:rPr lang="fr-FR" altLang="fr-FR" dirty="0" err="1" smtClean="0"/>
              <a:t>Repoux</a:t>
            </a:r>
            <a:r>
              <a:rPr lang="fr-FR" altLang="fr-FR" dirty="0" smtClean="0"/>
              <a:t>  -  </a:t>
            </a:r>
            <a:r>
              <a:rPr lang="fr-FR" altLang="fr-FR" dirty="0" err="1" smtClean="0"/>
              <a:t>Lahcen</a:t>
            </a:r>
            <a:r>
              <a:rPr lang="fr-FR" altLang="fr-FR" dirty="0" smtClean="0"/>
              <a:t> Khouchaf  </a:t>
            </a:r>
            <a:endParaRPr lang="fr-FR" altLang="fr-FR" dirty="0"/>
          </a:p>
          <a:p>
            <a:pPr eaLnBrk="1" hangingPunct="1">
              <a:spcBef>
                <a:spcPct val="50000"/>
              </a:spcBef>
              <a:defRPr/>
            </a:pPr>
            <a:endParaRPr lang="fr-FR" altLang="fr-FR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671416" y="5647998"/>
            <a:ext cx="568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3600" dirty="0">
                <a:solidFill>
                  <a:srgbClr val="FF0000"/>
                </a:solidFill>
              </a:rPr>
              <a:t>Merci pour votre attention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147"/>
            <a:ext cx="2749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fr-FR" sz="2000" b="1" dirty="0">
                <a:latin typeface="Calibri" charset="0"/>
                <a:ea typeface="Times New Roman" charset="0"/>
              </a:rPr>
              <a:t>Pour aller plus loin, </a:t>
            </a:r>
            <a:endParaRPr lang="fr-FR" sz="2000" b="1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171" y="548680"/>
            <a:ext cx="5637923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fr-FR" b="1" dirty="0">
                <a:latin typeface="Calibri" charset="0"/>
                <a:ea typeface="Times New Roman" charset="0"/>
              </a:rPr>
              <a:t>Monique </a:t>
            </a:r>
            <a:r>
              <a:rPr lang="fr-FR" b="1" dirty="0" err="1">
                <a:latin typeface="Calibri" charset="0"/>
                <a:ea typeface="Times New Roman" charset="0"/>
              </a:rPr>
              <a:t>Repoux</a:t>
            </a:r>
            <a:r>
              <a:rPr lang="fr-FR" b="1" dirty="0">
                <a:latin typeface="Calibri" charset="0"/>
                <a:ea typeface="Times New Roman" charset="0"/>
              </a:rPr>
              <a:t>, Christian Mathieu </a:t>
            </a:r>
            <a:endParaRPr lang="fr-FR" dirty="0">
              <a:latin typeface="Times New Roman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r>
              <a:rPr lang="fr-FR" dirty="0">
                <a:latin typeface="Calibri" charset="0"/>
                <a:ea typeface="Times New Roman" charset="0"/>
              </a:rPr>
              <a:t>La microscopie électronique à balayage à pression </a:t>
            </a:r>
            <a:r>
              <a:rPr lang="fr-FR" dirty="0" smtClean="0">
                <a:latin typeface="Calibri" charset="0"/>
                <a:ea typeface="Times New Roman" charset="0"/>
              </a:rPr>
              <a:t>contrôlée  </a:t>
            </a:r>
            <a:r>
              <a:rPr lang="fr-FR" dirty="0">
                <a:latin typeface="Calibri" charset="0"/>
                <a:ea typeface="Times New Roman" charset="0"/>
              </a:rPr>
              <a:t>243-266</a:t>
            </a:r>
            <a:endParaRPr lang="fr-FR" dirty="0">
              <a:latin typeface="Times New Roman" charset="0"/>
              <a:ea typeface="Times New Roman" charset="0"/>
            </a:endParaRPr>
          </a:p>
          <a:p>
            <a:pPr indent="450215"/>
            <a:r>
              <a:rPr lang="fr-FR" dirty="0">
                <a:latin typeface="Calibri" charset="0"/>
                <a:ea typeface="Times New Roman" charset="0"/>
              </a:rPr>
              <a:t>Microscopie électronique à balayage et Microanalyses – EDP Sciences -</a:t>
            </a:r>
            <a:r>
              <a:rPr lang="fr-FR" dirty="0">
                <a:latin typeface="Times New Roman" charset="0"/>
                <a:ea typeface="Times New Roman" charset="0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-webkit-standard" charset="0"/>
                <a:ea typeface="Times New Roman" charset="0"/>
                <a:hlinkClick r:id="rId2"/>
              </a:rPr>
              <a:t>ISBN : 978-2-7598-0082-7</a:t>
            </a:r>
            <a:endParaRPr lang="fr-FR" dirty="0">
              <a:latin typeface="Times New Roman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r>
              <a:rPr lang="fr-FR" dirty="0">
                <a:latin typeface="Calibri" charset="0"/>
                <a:ea typeface="Times New Roman" charset="0"/>
              </a:rPr>
              <a:t> </a:t>
            </a:r>
            <a:endParaRPr lang="fr-FR" dirty="0">
              <a:latin typeface="Times New Roman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r>
              <a:rPr lang="fr-FR" dirty="0">
                <a:latin typeface="Calibri" charset="0"/>
                <a:ea typeface="Times New Roman" charset="0"/>
              </a:rPr>
              <a:t> </a:t>
            </a:r>
            <a:endParaRPr lang="fr-FR" dirty="0" smtClean="0">
              <a:latin typeface="Calibri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endParaRPr lang="fr-FR" dirty="0">
              <a:latin typeface="Calibri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endParaRPr lang="fr-FR" dirty="0">
              <a:latin typeface="Times New Roman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r>
              <a:rPr lang="fr-FR" b="1" dirty="0" err="1">
                <a:latin typeface="Calibri" charset="0"/>
                <a:ea typeface="Times New Roman" charset="0"/>
              </a:rPr>
              <a:t>Lahcen</a:t>
            </a:r>
            <a:r>
              <a:rPr lang="fr-FR" b="1" dirty="0">
                <a:latin typeface="Calibri" charset="0"/>
                <a:ea typeface="Times New Roman" charset="0"/>
              </a:rPr>
              <a:t> Khouchaf, Christian Mathieu</a:t>
            </a:r>
            <a:endParaRPr lang="fr-FR" dirty="0">
              <a:latin typeface="Times New Roman" charset="0"/>
              <a:ea typeface="Times New Roman" charset="0"/>
            </a:endParaRPr>
          </a:p>
          <a:p>
            <a:pPr indent="450215" algn="just">
              <a:spcAft>
                <a:spcPts val="0"/>
              </a:spcAft>
            </a:pPr>
            <a:r>
              <a:rPr lang="fr-FR" dirty="0">
                <a:latin typeface="Calibri" charset="0"/>
                <a:ea typeface="Times New Roman" charset="0"/>
              </a:rPr>
              <a:t>La microscopie à balayage sous environnement gazeux. Du principe à l’étude optimisée des matériaux. Edition Ellipses -  ISBN 9783240-018068</a:t>
            </a:r>
            <a:endParaRPr lang="fr-FR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17" name="Image 16" descr="../Capture%20d’écran%202017-06-08%20à%2009.31.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955"/>
            <a:ext cx="1769756" cy="24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../Capture%20d’écran%202017-06-08%20à%2009.34.3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769756" cy="233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7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72B950-2415-2D4A-AC26-75830A46D012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895" y="56357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/>
              <a:t>Technologie de la colonne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032533"/>
            <a:ext cx="8782671" cy="4955866"/>
            <a:chOff x="113" y="929"/>
            <a:chExt cx="7316" cy="3610"/>
          </a:xfrm>
        </p:grpSpPr>
        <p:pic>
          <p:nvPicPr>
            <p:cNvPr id="19463" name="Picture 6" descr="shadok_t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2816"/>
              <a:ext cx="101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7" descr="shadok_t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335"/>
              <a:ext cx="60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5878" y="3934"/>
              <a:ext cx="1551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 dirty="0"/>
                <a:t>Pompage différentiel</a:t>
              </a:r>
            </a:p>
          </p:txBody>
        </p:sp>
        <p:grpSp>
          <p:nvGrpSpPr>
            <p:cNvPr id="19466" name="Group 9"/>
            <p:cNvGrpSpPr>
              <a:grpSpLocks/>
            </p:cNvGrpSpPr>
            <p:nvPr/>
          </p:nvGrpSpPr>
          <p:grpSpPr bwMode="auto">
            <a:xfrm>
              <a:off x="662" y="929"/>
              <a:ext cx="3905" cy="2910"/>
              <a:chOff x="662" y="929"/>
              <a:chExt cx="3905" cy="2910"/>
            </a:xfrm>
          </p:grpSpPr>
          <p:sp>
            <p:nvSpPr>
              <p:cNvPr id="19467" name="Freeform 10"/>
              <p:cNvSpPr>
                <a:spLocks/>
              </p:cNvSpPr>
              <p:nvPr/>
            </p:nvSpPr>
            <p:spPr bwMode="auto">
              <a:xfrm>
                <a:off x="1376" y="2386"/>
                <a:ext cx="1729" cy="900"/>
              </a:xfrm>
              <a:custGeom>
                <a:avLst/>
                <a:gdLst>
                  <a:gd name="T0" fmla="*/ 741 w 3780"/>
                  <a:gd name="T1" fmla="*/ 0 h 1620"/>
                  <a:gd name="T2" fmla="*/ 329 w 3780"/>
                  <a:gd name="T3" fmla="*/ 0 h 1620"/>
                  <a:gd name="T4" fmla="*/ 329 w 3780"/>
                  <a:gd name="T5" fmla="*/ 700 h 1620"/>
                  <a:gd name="T6" fmla="*/ 0 w 3780"/>
                  <a:gd name="T7" fmla="*/ 700 h 1620"/>
                  <a:gd name="T8" fmla="*/ 0 w 3780"/>
                  <a:gd name="T9" fmla="*/ 800 h 1620"/>
                  <a:gd name="T10" fmla="*/ 329 w 3780"/>
                  <a:gd name="T11" fmla="*/ 800 h 1620"/>
                  <a:gd name="T12" fmla="*/ 329 w 3780"/>
                  <a:gd name="T13" fmla="*/ 900 h 1620"/>
                  <a:gd name="T14" fmla="*/ 1235 w 3780"/>
                  <a:gd name="T15" fmla="*/ 900 h 1620"/>
                  <a:gd name="T16" fmla="*/ 1235 w 3780"/>
                  <a:gd name="T17" fmla="*/ 800 h 1620"/>
                  <a:gd name="T18" fmla="*/ 1509 w 3780"/>
                  <a:gd name="T19" fmla="*/ 799 h 1620"/>
                  <a:gd name="T20" fmla="*/ 1509 w 3780"/>
                  <a:gd name="T21" fmla="*/ 698 h 1620"/>
                  <a:gd name="T22" fmla="*/ 1235 w 3780"/>
                  <a:gd name="T23" fmla="*/ 700 h 1620"/>
                  <a:gd name="T24" fmla="*/ 1235 w 3780"/>
                  <a:gd name="T25" fmla="*/ 600 h 1620"/>
                  <a:gd name="T26" fmla="*/ 1729 w 3780"/>
                  <a:gd name="T27" fmla="*/ 600 h 1620"/>
                  <a:gd name="T28" fmla="*/ 1729 w 3780"/>
                  <a:gd name="T29" fmla="*/ 500 h 1620"/>
                  <a:gd name="T30" fmla="*/ 1235 w 3780"/>
                  <a:gd name="T31" fmla="*/ 500 h 1620"/>
                  <a:gd name="T32" fmla="*/ 1235 w 3780"/>
                  <a:gd name="T33" fmla="*/ 0 h 1620"/>
                  <a:gd name="T34" fmla="*/ 823 w 3780"/>
                  <a:gd name="T35" fmla="*/ 0 h 16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80"/>
                  <a:gd name="T55" fmla="*/ 0 h 1620"/>
                  <a:gd name="T56" fmla="*/ 3780 w 3780"/>
                  <a:gd name="T57" fmla="*/ 1620 h 16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80" h="1620">
                    <a:moveTo>
                      <a:pt x="1620" y="0"/>
                    </a:moveTo>
                    <a:lnTo>
                      <a:pt x="720" y="0"/>
                    </a:lnTo>
                    <a:lnTo>
                      <a:pt x="720" y="1260"/>
                    </a:lnTo>
                    <a:lnTo>
                      <a:pt x="0" y="1260"/>
                    </a:lnTo>
                    <a:lnTo>
                      <a:pt x="0" y="1440"/>
                    </a:lnTo>
                    <a:lnTo>
                      <a:pt x="720" y="1440"/>
                    </a:lnTo>
                    <a:lnTo>
                      <a:pt x="720" y="1620"/>
                    </a:lnTo>
                    <a:lnTo>
                      <a:pt x="2700" y="1620"/>
                    </a:lnTo>
                    <a:lnTo>
                      <a:pt x="2700" y="1440"/>
                    </a:lnTo>
                    <a:lnTo>
                      <a:pt x="3300" y="1439"/>
                    </a:lnTo>
                    <a:lnTo>
                      <a:pt x="3300" y="1256"/>
                    </a:lnTo>
                    <a:lnTo>
                      <a:pt x="2700" y="1260"/>
                    </a:lnTo>
                    <a:lnTo>
                      <a:pt x="2700" y="1080"/>
                    </a:lnTo>
                    <a:lnTo>
                      <a:pt x="3780" y="1080"/>
                    </a:lnTo>
                    <a:lnTo>
                      <a:pt x="3780" y="900"/>
                    </a:lnTo>
                    <a:lnTo>
                      <a:pt x="2700" y="900"/>
                    </a:lnTo>
                    <a:lnTo>
                      <a:pt x="2700" y="0"/>
                    </a:lnTo>
                    <a:lnTo>
                      <a:pt x="1800" y="0"/>
                    </a:lnTo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8" name="Freeform 11"/>
              <p:cNvSpPr>
                <a:spLocks/>
              </p:cNvSpPr>
              <p:nvPr/>
            </p:nvSpPr>
            <p:spPr bwMode="auto">
              <a:xfrm>
                <a:off x="1376" y="929"/>
                <a:ext cx="2224" cy="1705"/>
              </a:xfrm>
              <a:custGeom>
                <a:avLst/>
                <a:gdLst>
                  <a:gd name="T0" fmla="*/ 725 w 4862"/>
                  <a:gd name="T1" fmla="*/ 1746 h 3146"/>
                  <a:gd name="T2" fmla="*/ 495 w 4862"/>
                  <a:gd name="T3" fmla="*/ 1746 h 3146"/>
                  <a:gd name="T4" fmla="*/ 494 w 4862"/>
                  <a:gd name="T5" fmla="*/ 1698 h 3146"/>
                  <a:gd name="T6" fmla="*/ 0 w 4862"/>
                  <a:gd name="T7" fmla="*/ 1698 h 3146"/>
                  <a:gd name="T8" fmla="*/ 0 w 4862"/>
                  <a:gd name="T9" fmla="*/ 1598 h 3146"/>
                  <a:gd name="T10" fmla="*/ 494 w 4862"/>
                  <a:gd name="T11" fmla="*/ 1598 h 3146"/>
                  <a:gd name="T12" fmla="*/ 494 w 4862"/>
                  <a:gd name="T13" fmla="*/ 0 h 3146"/>
                  <a:gd name="T14" fmla="*/ 1070 w 4862"/>
                  <a:gd name="T15" fmla="*/ 0 h 3146"/>
                  <a:gd name="T16" fmla="*/ 1070 w 4862"/>
                  <a:gd name="T17" fmla="*/ 100 h 3146"/>
                  <a:gd name="T18" fmla="*/ 1647 w 4862"/>
                  <a:gd name="T19" fmla="*/ 100 h 3146"/>
                  <a:gd name="T20" fmla="*/ 1647 w 4862"/>
                  <a:gd name="T21" fmla="*/ 999 h 3146"/>
                  <a:gd name="T22" fmla="*/ 2141 w 4862"/>
                  <a:gd name="T23" fmla="*/ 999 h 3146"/>
                  <a:gd name="T24" fmla="*/ 2141 w 4862"/>
                  <a:gd name="T25" fmla="*/ 1399 h 3146"/>
                  <a:gd name="T26" fmla="*/ 2224 w 4862"/>
                  <a:gd name="T27" fmla="*/ 1401 h 3146"/>
                  <a:gd name="T28" fmla="*/ 2223 w 4862"/>
                  <a:gd name="T29" fmla="*/ 1498 h 3146"/>
                  <a:gd name="T30" fmla="*/ 2141 w 4862"/>
                  <a:gd name="T31" fmla="*/ 1498 h 3146"/>
                  <a:gd name="T32" fmla="*/ 2141 w 4862"/>
                  <a:gd name="T33" fmla="*/ 1698 h 3146"/>
                  <a:gd name="T34" fmla="*/ 1811 w 4862"/>
                  <a:gd name="T35" fmla="*/ 1698 h 3146"/>
                  <a:gd name="T36" fmla="*/ 1811 w 4862"/>
                  <a:gd name="T37" fmla="*/ 1598 h 3146"/>
                  <a:gd name="T38" fmla="*/ 2058 w 4862"/>
                  <a:gd name="T39" fmla="*/ 1598 h 3146"/>
                  <a:gd name="T40" fmla="*/ 2058 w 4862"/>
                  <a:gd name="T41" fmla="*/ 1099 h 3146"/>
                  <a:gd name="T42" fmla="*/ 1647 w 4862"/>
                  <a:gd name="T43" fmla="*/ 1099 h 3146"/>
                  <a:gd name="T44" fmla="*/ 1644 w 4862"/>
                  <a:gd name="T45" fmla="*/ 1542 h 3146"/>
                  <a:gd name="T46" fmla="*/ 1562 w 4862"/>
                  <a:gd name="T47" fmla="*/ 1542 h 3146"/>
                  <a:gd name="T48" fmla="*/ 1564 w 4862"/>
                  <a:gd name="T49" fmla="*/ 200 h 3146"/>
                  <a:gd name="T50" fmla="*/ 1070 w 4862"/>
                  <a:gd name="T51" fmla="*/ 200 h 3146"/>
                  <a:gd name="T52" fmla="*/ 1068 w 4862"/>
                  <a:gd name="T53" fmla="*/ 1746 h 3146"/>
                  <a:gd name="T54" fmla="*/ 824 w 4862"/>
                  <a:gd name="T55" fmla="*/ 1746 h 3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62"/>
                  <a:gd name="T85" fmla="*/ 0 h 3146"/>
                  <a:gd name="T86" fmla="*/ 4862 w 4862"/>
                  <a:gd name="T87" fmla="*/ 3146 h 3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62" h="3146">
                    <a:moveTo>
                      <a:pt x="1584" y="3146"/>
                    </a:moveTo>
                    <a:lnTo>
                      <a:pt x="1082" y="3146"/>
                    </a:lnTo>
                    <a:lnTo>
                      <a:pt x="1080" y="3060"/>
                    </a:lnTo>
                    <a:lnTo>
                      <a:pt x="0" y="3060"/>
                    </a:lnTo>
                    <a:lnTo>
                      <a:pt x="0" y="2880"/>
                    </a:lnTo>
                    <a:lnTo>
                      <a:pt x="1080" y="2880"/>
                    </a:lnTo>
                    <a:lnTo>
                      <a:pt x="1080" y="0"/>
                    </a:lnTo>
                    <a:lnTo>
                      <a:pt x="2340" y="0"/>
                    </a:lnTo>
                    <a:lnTo>
                      <a:pt x="2340" y="180"/>
                    </a:lnTo>
                    <a:lnTo>
                      <a:pt x="3600" y="180"/>
                    </a:lnTo>
                    <a:lnTo>
                      <a:pt x="3600" y="1800"/>
                    </a:lnTo>
                    <a:lnTo>
                      <a:pt x="4680" y="1800"/>
                    </a:lnTo>
                    <a:lnTo>
                      <a:pt x="4680" y="2520"/>
                    </a:lnTo>
                    <a:lnTo>
                      <a:pt x="4862" y="2524"/>
                    </a:lnTo>
                    <a:lnTo>
                      <a:pt x="4860" y="2700"/>
                    </a:lnTo>
                    <a:lnTo>
                      <a:pt x="4680" y="2700"/>
                    </a:lnTo>
                    <a:lnTo>
                      <a:pt x="4680" y="3060"/>
                    </a:lnTo>
                    <a:lnTo>
                      <a:pt x="3960" y="3060"/>
                    </a:lnTo>
                    <a:lnTo>
                      <a:pt x="3960" y="2880"/>
                    </a:lnTo>
                    <a:lnTo>
                      <a:pt x="4500" y="2880"/>
                    </a:lnTo>
                    <a:lnTo>
                      <a:pt x="4500" y="1980"/>
                    </a:lnTo>
                    <a:lnTo>
                      <a:pt x="3600" y="1980"/>
                    </a:lnTo>
                    <a:lnTo>
                      <a:pt x="3594" y="2779"/>
                    </a:lnTo>
                    <a:lnTo>
                      <a:pt x="3414" y="2779"/>
                    </a:lnTo>
                    <a:lnTo>
                      <a:pt x="3420" y="360"/>
                    </a:lnTo>
                    <a:lnTo>
                      <a:pt x="2340" y="360"/>
                    </a:lnTo>
                    <a:lnTo>
                      <a:pt x="2334" y="3146"/>
                    </a:lnTo>
                    <a:lnTo>
                      <a:pt x="1802" y="3146"/>
                    </a:lnTo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9" name="Freeform 12"/>
              <p:cNvSpPr>
                <a:spLocks/>
              </p:cNvSpPr>
              <p:nvPr/>
            </p:nvSpPr>
            <p:spPr bwMode="auto">
              <a:xfrm>
                <a:off x="1379" y="2391"/>
                <a:ext cx="1062" cy="239"/>
              </a:xfrm>
              <a:custGeom>
                <a:avLst/>
                <a:gdLst>
                  <a:gd name="T0" fmla="*/ 717 w 1062"/>
                  <a:gd name="T1" fmla="*/ 239 h 239"/>
                  <a:gd name="T2" fmla="*/ 495 w 1062"/>
                  <a:gd name="T3" fmla="*/ 239 h 239"/>
                  <a:gd name="T4" fmla="*/ 492 w 1062"/>
                  <a:gd name="T5" fmla="*/ 191 h 239"/>
                  <a:gd name="T6" fmla="*/ 0 w 1062"/>
                  <a:gd name="T7" fmla="*/ 189 h 239"/>
                  <a:gd name="T8" fmla="*/ 1 w 1062"/>
                  <a:gd name="T9" fmla="*/ 101 h 239"/>
                  <a:gd name="T10" fmla="*/ 497 w 1062"/>
                  <a:gd name="T11" fmla="*/ 101 h 239"/>
                  <a:gd name="T12" fmla="*/ 498 w 1062"/>
                  <a:gd name="T13" fmla="*/ 0 h 239"/>
                  <a:gd name="T14" fmla="*/ 1062 w 1062"/>
                  <a:gd name="T15" fmla="*/ 0 h 239"/>
                  <a:gd name="T16" fmla="*/ 1060 w 1062"/>
                  <a:gd name="T17" fmla="*/ 237 h 239"/>
                  <a:gd name="T18" fmla="*/ 822 w 1062"/>
                  <a:gd name="T19" fmla="*/ 237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2"/>
                  <a:gd name="T31" fmla="*/ 0 h 239"/>
                  <a:gd name="T32" fmla="*/ 1062 w 106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2" h="239">
                    <a:moveTo>
                      <a:pt x="717" y="239"/>
                    </a:moveTo>
                    <a:lnTo>
                      <a:pt x="495" y="239"/>
                    </a:lnTo>
                    <a:lnTo>
                      <a:pt x="492" y="191"/>
                    </a:lnTo>
                    <a:lnTo>
                      <a:pt x="0" y="189"/>
                    </a:lnTo>
                    <a:lnTo>
                      <a:pt x="1" y="101"/>
                    </a:lnTo>
                    <a:lnTo>
                      <a:pt x="497" y="101"/>
                    </a:lnTo>
                    <a:lnTo>
                      <a:pt x="498" y="0"/>
                    </a:lnTo>
                    <a:lnTo>
                      <a:pt x="1062" y="0"/>
                    </a:lnTo>
                    <a:lnTo>
                      <a:pt x="1060" y="237"/>
                    </a:lnTo>
                    <a:lnTo>
                      <a:pt x="822" y="237"/>
                    </a:lnTo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9470" name="Text Box 13"/>
              <p:cNvSpPr txBox="1">
                <a:spLocks noChangeArrowheads="1"/>
              </p:cNvSpPr>
              <p:nvPr/>
            </p:nvSpPr>
            <p:spPr bwMode="auto">
              <a:xfrm>
                <a:off x="1723" y="1243"/>
                <a:ext cx="847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 dirty="0"/>
                  <a:t>colonne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400" b="1" i="1" dirty="0"/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 dirty="0"/>
                  <a:t>(10</a:t>
                </a:r>
                <a:r>
                  <a:rPr lang="fr-FR" altLang="fr-FR" sz="1400" b="1" i="1" baseline="30000" dirty="0"/>
                  <a:t>-3</a:t>
                </a:r>
                <a:r>
                  <a:rPr lang="fr-FR" altLang="fr-FR" sz="1400" b="1" i="1" dirty="0"/>
                  <a:t> Pa)</a:t>
                </a:r>
                <a:endParaRPr lang="fr-FR" altLang="fr-FR" sz="1400" b="1" dirty="0"/>
              </a:p>
            </p:txBody>
          </p:sp>
          <p:sp>
            <p:nvSpPr>
              <p:cNvPr id="19471" name="Text Box 14"/>
              <p:cNvSpPr txBox="1">
                <a:spLocks noChangeArrowheads="1"/>
              </p:cNvSpPr>
              <p:nvPr/>
            </p:nvSpPr>
            <p:spPr bwMode="auto">
              <a:xfrm>
                <a:off x="1582" y="3359"/>
                <a:ext cx="115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/>
                  <a:t>chambre échantillon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/>
                  <a:t>(0.1 à 6000 Pa)</a:t>
                </a:r>
                <a:endParaRPr lang="fr-FR" altLang="fr-FR" sz="1400" b="1"/>
              </a:p>
            </p:txBody>
          </p:sp>
          <p:sp>
            <p:nvSpPr>
              <p:cNvPr id="19472" name="Text Box 15"/>
              <p:cNvSpPr txBox="1">
                <a:spLocks noChangeArrowheads="1"/>
              </p:cNvSpPr>
              <p:nvPr/>
            </p:nvSpPr>
            <p:spPr bwMode="auto">
              <a:xfrm>
                <a:off x="3597" y="2221"/>
                <a:ext cx="337" cy="251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82800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/>
                  <a:t>P1</a:t>
                </a:r>
                <a:endParaRPr lang="fr-FR" altLang="fr-FR" sz="2400"/>
              </a:p>
            </p:txBody>
          </p:sp>
          <p:sp>
            <p:nvSpPr>
              <p:cNvPr id="19473" name="Text Box 16"/>
              <p:cNvSpPr txBox="1">
                <a:spLocks noChangeArrowheads="1"/>
              </p:cNvSpPr>
              <p:nvPr/>
            </p:nvSpPr>
            <p:spPr bwMode="auto">
              <a:xfrm>
                <a:off x="1041" y="2408"/>
                <a:ext cx="337" cy="25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82800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/>
                  <a:t>P3</a:t>
                </a:r>
                <a:endParaRPr lang="fr-FR" altLang="fr-FR" sz="2400"/>
              </a:p>
            </p:txBody>
          </p:sp>
          <p:sp>
            <p:nvSpPr>
              <p:cNvPr id="19474" name="Text Box 17"/>
              <p:cNvSpPr txBox="1">
                <a:spLocks noChangeArrowheads="1"/>
              </p:cNvSpPr>
              <p:nvPr/>
            </p:nvSpPr>
            <p:spPr bwMode="auto">
              <a:xfrm>
                <a:off x="1041" y="3013"/>
                <a:ext cx="337" cy="251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82800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/>
                  <a:t>P2</a:t>
                </a:r>
                <a:endParaRPr lang="fr-FR" altLang="fr-FR" sz="2400"/>
              </a:p>
            </p:txBody>
          </p:sp>
          <p:sp>
            <p:nvSpPr>
              <p:cNvPr id="19475" name="Text Box 18"/>
              <p:cNvSpPr txBox="1">
                <a:spLocks noChangeArrowheads="1"/>
              </p:cNvSpPr>
              <p:nvPr/>
            </p:nvSpPr>
            <p:spPr bwMode="auto">
              <a:xfrm>
                <a:off x="3214" y="2766"/>
                <a:ext cx="1037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dirty="0"/>
                  <a:t>pompe vide secondaire</a:t>
                </a:r>
              </a:p>
            </p:txBody>
          </p:sp>
          <p:sp>
            <p:nvSpPr>
              <p:cNvPr id="19476" name="Text Box 19"/>
              <p:cNvSpPr txBox="1">
                <a:spLocks noChangeArrowheads="1"/>
              </p:cNvSpPr>
              <p:nvPr/>
            </p:nvSpPr>
            <p:spPr bwMode="auto">
              <a:xfrm>
                <a:off x="2801" y="2431"/>
                <a:ext cx="389" cy="25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9477" name="Line 20"/>
              <p:cNvSpPr>
                <a:spLocks noChangeShapeType="1"/>
              </p:cNvSpPr>
              <p:nvPr/>
            </p:nvSpPr>
            <p:spPr bwMode="auto">
              <a:xfrm flipH="1" flipV="1">
                <a:off x="3023" y="2586"/>
                <a:ext cx="329" cy="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8" name="Text Box 21"/>
              <p:cNvSpPr txBox="1">
                <a:spLocks noChangeArrowheads="1"/>
              </p:cNvSpPr>
              <p:nvPr/>
            </p:nvSpPr>
            <p:spPr bwMode="auto">
              <a:xfrm>
                <a:off x="2199" y="2225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>
                    <a:solidFill>
                      <a:srgbClr val="FF0000"/>
                    </a:solidFill>
                  </a:rPr>
                  <a:t>C2</a:t>
                </a:r>
                <a:endParaRPr lang="fr-FR" altLang="fr-FR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79" name="Rectangle 22"/>
              <p:cNvSpPr>
                <a:spLocks noChangeArrowheads="1"/>
              </p:cNvSpPr>
              <p:nvPr/>
            </p:nvSpPr>
            <p:spPr bwMode="auto">
              <a:xfrm>
                <a:off x="2035" y="3086"/>
                <a:ext cx="247" cy="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0" name="Rectangle 23"/>
              <p:cNvSpPr>
                <a:spLocks noChangeArrowheads="1"/>
              </p:cNvSpPr>
              <p:nvPr/>
            </p:nvSpPr>
            <p:spPr bwMode="auto">
              <a:xfrm>
                <a:off x="2090" y="3049"/>
                <a:ext cx="137" cy="3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1" name="Rectangle 24"/>
              <p:cNvSpPr>
                <a:spLocks noChangeArrowheads="1"/>
              </p:cNvSpPr>
              <p:nvPr/>
            </p:nvSpPr>
            <p:spPr bwMode="auto">
              <a:xfrm>
                <a:off x="3097" y="2877"/>
                <a:ext cx="52" cy="1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2" name="Rectangle 25"/>
              <p:cNvSpPr>
                <a:spLocks noChangeArrowheads="1"/>
              </p:cNvSpPr>
              <p:nvPr/>
            </p:nvSpPr>
            <p:spPr bwMode="auto">
              <a:xfrm>
                <a:off x="2845" y="3077"/>
                <a:ext cx="137" cy="1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3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694" y="3086"/>
                <a:ext cx="82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4" name="Line 27"/>
              <p:cNvSpPr>
                <a:spLocks noChangeAspect="1" noChangeShapeType="1"/>
              </p:cNvSpPr>
              <p:nvPr/>
            </p:nvSpPr>
            <p:spPr bwMode="auto">
              <a:xfrm>
                <a:off x="2694" y="3086"/>
                <a:ext cx="82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5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2694" y="3086"/>
                <a:ext cx="82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541" y="3086"/>
                <a:ext cx="83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87" name="Line 30"/>
              <p:cNvSpPr>
                <a:spLocks noChangeAspect="1" noChangeShapeType="1"/>
              </p:cNvSpPr>
              <p:nvPr/>
            </p:nvSpPr>
            <p:spPr bwMode="auto">
              <a:xfrm>
                <a:off x="1541" y="30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8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1541" y="30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9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939" y="2886"/>
                <a:ext cx="83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90" name="Line 33"/>
              <p:cNvSpPr>
                <a:spLocks noChangeAspect="1" noChangeShapeType="1"/>
              </p:cNvSpPr>
              <p:nvPr/>
            </p:nvSpPr>
            <p:spPr bwMode="auto">
              <a:xfrm>
                <a:off x="2939" y="28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1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939" y="28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2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3270" y="2486"/>
                <a:ext cx="83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93" name="Line 36"/>
              <p:cNvSpPr>
                <a:spLocks noChangeAspect="1" noChangeShapeType="1"/>
              </p:cNvSpPr>
              <p:nvPr/>
            </p:nvSpPr>
            <p:spPr bwMode="auto">
              <a:xfrm>
                <a:off x="3270" y="24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4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3270" y="24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270" y="1887"/>
                <a:ext cx="83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96" name="Line 39"/>
              <p:cNvSpPr>
                <a:spLocks noChangeAspect="1" noChangeShapeType="1"/>
              </p:cNvSpPr>
              <p:nvPr/>
            </p:nvSpPr>
            <p:spPr bwMode="auto">
              <a:xfrm>
                <a:off x="3270" y="1887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7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3270" y="1887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941" y="2187"/>
                <a:ext cx="82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499" name="Line 42"/>
              <p:cNvSpPr>
                <a:spLocks noChangeAspect="1" noChangeShapeType="1"/>
              </p:cNvSpPr>
              <p:nvPr/>
            </p:nvSpPr>
            <p:spPr bwMode="auto">
              <a:xfrm>
                <a:off x="2941" y="2187"/>
                <a:ext cx="82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0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2941" y="2187"/>
                <a:ext cx="82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1" name="Text Box 44"/>
              <p:cNvSpPr txBox="1">
                <a:spLocks noChangeArrowheads="1"/>
              </p:cNvSpPr>
              <p:nvPr/>
            </p:nvSpPr>
            <p:spPr bwMode="auto">
              <a:xfrm>
                <a:off x="3266" y="2353"/>
                <a:ext cx="9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V1</a:t>
                </a:r>
                <a:endParaRPr lang="fr-FR" altLang="fr-FR" sz="2400"/>
              </a:p>
            </p:txBody>
          </p:sp>
          <p:sp>
            <p:nvSpPr>
              <p:cNvPr id="19502" name="Text Box 45"/>
              <p:cNvSpPr txBox="1">
                <a:spLocks noChangeArrowheads="1"/>
              </p:cNvSpPr>
              <p:nvPr/>
            </p:nvSpPr>
            <p:spPr bwMode="auto">
              <a:xfrm>
                <a:off x="3042" y="2173"/>
                <a:ext cx="15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V’’1 </a:t>
                </a:r>
                <a:endParaRPr lang="fr-FR" altLang="fr-FR" sz="2400"/>
              </a:p>
            </p:txBody>
          </p:sp>
          <p:sp>
            <p:nvSpPr>
              <p:cNvPr id="19503" name="Text Box 46"/>
              <p:cNvSpPr txBox="1">
                <a:spLocks noChangeArrowheads="1"/>
              </p:cNvSpPr>
              <p:nvPr/>
            </p:nvSpPr>
            <p:spPr bwMode="auto">
              <a:xfrm>
                <a:off x="3247" y="1759"/>
                <a:ext cx="11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V’1</a:t>
                </a:r>
                <a:endParaRPr lang="fr-FR" altLang="fr-FR" sz="2400"/>
              </a:p>
            </p:txBody>
          </p:sp>
          <p:sp>
            <p:nvSpPr>
              <p:cNvPr id="19504" name="Text Box 47"/>
              <p:cNvSpPr txBox="1">
                <a:spLocks noChangeArrowheads="1"/>
              </p:cNvSpPr>
              <p:nvPr/>
            </p:nvSpPr>
            <p:spPr bwMode="auto">
              <a:xfrm>
                <a:off x="1526" y="2953"/>
                <a:ext cx="9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V2</a:t>
                </a:r>
                <a:endParaRPr lang="fr-FR" altLang="fr-FR" sz="2400"/>
              </a:p>
            </p:txBody>
          </p:sp>
          <p:sp>
            <p:nvSpPr>
              <p:cNvPr id="19505" name="Text Box 48"/>
              <p:cNvSpPr txBox="1">
                <a:spLocks noChangeArrowheads="1"/>
              </p:cNvSpPr>
              <p:nvPr/>
            </p:nvSpPr>
            <p:spPr bwMode="auto">
              <a:xfrm>
                <a:off x="2679" y="3194"/>
                <a:ext cx="10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G1</a:t>
                </a:r>
                <a:endParaRPr lang="fr-FR" altLang="fr-FR" sz="2400"/>
              </a:p>
            </p:txBody>
          </p:sp>
          <p:sp>
            <p:nvSpPr>
              <p:cNvPr id="19506" name="Text Box 49"/>
              <p:cNvSpPr txBox="1">
                <a:spLocks noChangeArrowheads="1"/>
              </p:cNvSpPr>
              <p:nvPr/>
            </p:nvSpPr>
            <p:spPr bwMode="auto">
              <a:xfrm>
                <a:off x="2922" y="2994"/>
                <a:ext cx="10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G2</a:t>
                </a:r>
                <a:endParaRPr lang="fr-FR" altLang="fr-FR" sz="2400"/>
              </a:p>
            </p:txBody>
          </p:sp>
          <p:sp>
            <p:nvSpPr>
              <p:cNvPr id="19507" name="Line 50"/>
              <p:cNvSpPr>
                <a:spLocks noChangeShapeType="1"/>
              </p:cNvSpPr>
              <p:nvPr/>
            </p:nvSpPr>
            <p:spPr bwMode="auto">
              <a:xfrm flipV="1">
                <a:off x="1859" y="2895"/>
                <a:ext cx="193" cy="4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8" name="Text Box 51"/>
              <p:cNvSpPr txBox="1">
                <a:spLocks noChangeArrowheads="1"/>
              </p:cNvSpPr>
              <p:nvPr/>
            </p:nvSpPr>
            <p:spPr bwMode="auto">
              <a:xfrm>
                <a:off x="662" y="1687"/>
                <a:ext cx="120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/>
                  <a:t>zone de pression intermédiaire</a:t>
                </a:r>
                <a:endParaRPr lang="fr-FR" altLang="fr-FR" sz="1400" b="1"/>
              </a:p>
            </p:txBody>
          </p:sp>
          <p:sp>
            <p:nvSpPr>
              <p:cNvPr id="19509" name="Line 52"/>
              <p:cNvSpPr>
                <a:spLocks noChangeShapeType="1"/>
              </p:cNvSpPr>
              <p:nvPr/>
            </p:nvSpPr>
            <p:spPr bwMode="auto">
              <a:xfrm>
                <a:off x="1623" y="2140"/>
                <a:ext cx="41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0" name="Text Box 53"/>
              <p:cNvSpPr txBox="1">
                <a:spLocks noChangeArrowheads="1"/>
              </p:cNvSpPr>
              <p:nvPr/>
            </p:nvSpPr>
            <p:spPr bwMode="auto">
              <a:xfrm>
                <a:off x="2199" y="247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i="1">
                    <a:solidFill>
                      <a:srgbClr val="FF0000"/>
                    </a:solidFill>
                  </a:rPr>
                  <a:t>C1</a:t>
                </a:r>
                <a:endParaRPr lang="fr-FR" altLang="fr-FR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9511" name="Line 54"/>
              <p:cNvSpPr>
                <a:spLocks noChangeAspect="1" noChangeShapeType="1"/>
              </p:cNvSpPr>
              <p:nvPr/>
            </p:nvSpPr>
            <p:spPr bwMode="auto">
              <a:xfrm>
                <a:off x="1541" y="24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2" name="Line 55"/>
              <p:cNvSpPr>
                <a:spLocks noChangeAspect="1" noChangeShapeType="1"/>
              </p:cNvSpPr>
              <p:nvPr/>
            </p:nvSpPr>
            <p:spPr bwMode="auto">
              <a:xfrm flipH="1">
                <a:off x="1541" y="2486"/>
                <a:ext cx="83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3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541" y="2486"/>
                <a:ext cx="83" cy="1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514" name="Text Box 57"/>
              <p:cNvSpPr txBox="1">
                <a:spLocks noChangeArrowheads="1"/>
              </p:cNvSpPr>
              <p:nvPr/>
            </p:nvSpPr>
            <p:spPr bwMode="auto">
              <a:xfrm>
                <a:off x="1531" y="2339"/>
                <a:ext cx="9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/>
                  <a:t>V3</a:t>
                </a:r>
                <a:endParaRPr lang="fr-FR" altLang="fr-FR" sz="2400"/>
              </a:p>
            </p:txBody>
          </p:sp>
          <p:sp>
            <p:nvSpPr>
              <p:cNvPr id="19515" name="Rectangle 58"/>
              <p:cNvSpPr>
                <a:spLocks noChangeArrowheads="1"/>
              </p:cNvSpPr>
              <p:nvPr/>
            </p:nvSpPr>
            <p:spPr bwMode="auto">
              <a:xfrm>
                <a:off x="2113" y="2382"/>
                <a:ext cx="56" cy="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9516" name="Text Box 59"/>
              <p:cNvSpPr txBox="1">
                <a:spLocks noChangeArrowheads="1"/>
              </p:cNvSpPr>
              <p:nvPr/>
            </p:nvSpPr>
            <p:spPr bwMode="auto">
              <a:xfrm>
                <a:off x="3220" y="3473"/>
                <a:ext cx="134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 b="1">
                    <a:solidFill>
                      <a:srgbClr val="FF0000"/>
                    </a:solidFill>
                  </a:rPr>
                  <a:t>diaphragme limiteur de pression</a:t>
                </a:r>
              </a:p>
            </p:txBody>
          </p:sp>
          <p:sp>
            <p:nvSpPr>
              <p:cNvPr id="19517" name="Line 60"/>
              <p:cNvSpPr>
                <a:spLocks noChangeShapeType="1"/>
              </p:cNvSpPr>
              <p:nvPr/>
            </p:nvSpPr>
            <p:spPr bwMode="auto">
              <a:xfrm flipH="1" flipV="1">
                <a:off x="2175" y="2663"/>
                <a:ext cx="1261" cy="8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19461" name="Text Box 61"/>
          <p:cNvSpPr txBox="1">
            <a:spLocks noChangeArrowheads="1"/>
          </p:cNvSpPr>
          <p:nvPr/>
        </p:nvSpPr>
        <p:spPr bwMode="auto">
          <a:xfrm>
            <a:off x="4110038" y="42253"/>
            <a:ext cx="503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hlink"/>
                </a:solidFill>
              </a:rPr>
              <a:t>Pression chambre  &gt;&gt;  Pression colonne . . </a:t>
            </a:r>
            <a:r>
              <a:rPr lang="fr-FR" altLang="fr-FR" sz="2400" b="1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1847135" y="597538"/>
            <a:ext cx="1174532" cy="94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/>
              <a:t>Canon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 i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 dirty="0"/>
              <a:t>(10</a:t>
            </a:r>
            <a:r>
              <a:rPr lang="fr-FR" altLang="fr-FR" sz="1400" b="1" i="1" baseline="30000" dirty="0"/>
              <a:t>-5</a:t>
            </a:r>
            <a:r>
              <a:rPr lang="fr-FR" altLang="fr-FR" sz="1400" b="1" i="1" dirty="0"/>
              <a:t> Pa)</a:t>
            </a:r>
            <a:endParaRPr lang="fr-FR" altLang="fr-FR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46" y="643877"/>
            <a:ext cx="4453046" cy="27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3A840C-403F-4148-8D08-D10BD01ABCF0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en-US" sz="1200">
              <a:latin typeface="Garamond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7" cy="25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724128" y="3776334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/>
              <a:t>Il existe une pression de transition vers PLA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27" y="2834562"/>
            <a:ext cx="3036336" cy="277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323850" y="3357563"/>
            <a:ext cx="15128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/>
              <a:t>Zone de pression plus faible</a:t>
            </a: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900113" y="4292600"/>
            <a:ext cx="2735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03200"/>
            <a:ext cx="3744912" cy="333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4659916"/>
            <a:ext cx="374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000066"/>
                </a:solidFill>
                <a:latin typeface="GulliverRM" charset="0"/>
              </a:rPr>
              <a:t>G</a:t>
            </a:r>
            <a:r>
              <a:rPr lang="es-ES_tradnl" sz="1400" dirty="0" smtClean="0">
                <a:solidFill>
                  <a:srgbClr val="000066"/>
                </a:solidFill>
                <a:latin typeface="GulliverRM" charset="0"/>
              </a:rPr>
              <a:t>. D. Danilatos</a:t>
            </a:r>
          </a:p>
          <a:p>
            <a:r>
              <a:rPr lang="es-ES_tradnl" sz="1400" dirty="0" err="1"/>
              <a:t>Implications</a:t>
            </a:r>
            <a:r>
              <a:rPr lang="es-ES_tradnl" sz="1400" dirty="0"/>
              <a:t> of </a:t>
            </a:r>
            <a:r>
              <a:rPr lang="es-ES_tradnl" sz="1400" dirty="0" err="1"/>
              <a:t>the</a:t>
            </a:r>
            <a:r>
              <a:rPr lang="es-ES_tradnl" sz="1400" dirty="0"/>
              <a:t> figure of </a:t>
            </a:r>
            <a:r>
              <a:rPr lang="es-ES_tradnl" sz="1400" dirty="0" err="1"/>
              <a:t>merit</a:t>
            </a:r>
            <a:r>
              <a:rPr lang="es-ES_tradnl" sz="1400" dirty="0"/>
              <a:t> in </a:t>
            </a:r>
            <a:r>
              <a:rPr lang="es-ES_tradnl" sz="1400" dirty="0" err="1"/>
              <a:t>environmental</a:t>
            </a:r>
            <a:r>
              <a:rPr lang="es-ES_tradnl" sz="1400" dirty="0"/>
              <a:t> SEM </a:t>
            </a:r>
          </a:p>
          <a:p>
            <a:endParaRPr lang="es-ES_tradnl" sz="1400" dirty="0" smtClean="0">
              <a:solidFill>
                <a:srgbClr val="000066"/>
              </a:solidFill>
              <a:latin typeface="GulliverRM" charset="0"/>
            </a:endParaRPr>
          </a:p>
          <a:p>
            <a:r>
              <a:rPr lang="es-ES_tradnl" sz="1400" dirty="0" err="1" smtClean="0">
                <a:solidFill>
                  <a:srgbClr val="000066"/>
                </a:solidFill>
                <a:latin typeface="GulliverRM" charset="0"/>
              </a:rPr>
              <a:t>Micron</a:t>
            </a:r>
            <a:r>
              <a:rPr lang="es-ES_tradnl" sz="1400" dirty="0" smtClean="0">
                <a:solidFill>
                  <a:srgbClr val="000066"/>
                </a:solidFill>
                <a:latin typeface="GulliverRM" charset="0"/>
              </a:rPr>
              <a:t> </a:t>
            </a:r>
            <a:r>
              <a:rPr lang="es-ES_tradnl" sz="1400" dirty="0">
                <a:solidFill>
                  <a:srgbClr val="000066"/>
                </a:solidFill>
                <a:latin typeface="GulliverRM" charset="0"/>
              </a:rPr>
              <a:t>44 (2013) 143–149 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9435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622DA5-3D81-1443-AF5B-6F14F96780B2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363" y="116632"/>
            <a:ext cx="3274713" cy="1296144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La détection des électrons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152" y="1916832"/>
            <a:ext cx="4365848" cy="445592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400" dirty="0"/>
              <a:t>L’interaction électron </a:t>
            </a:r>
            <a:r>
              <a:rPr lang="fr-FR" altLang="fr-FR" sz="2400" dirty="0" smtClean="0"/>
              <a:t>gaz</a:t>
            </a:r>
          </a:p>
          <a:p>
            <a:pPr marL="0" indent="0" eaLnBrk="1" hangingPunct="1">
              <a:buNone/>
            </a:pPr>
            <a:endParaRPr lang="fr-FR" altLang="fr-FR" sz="2400" dirty="0"/>
          </a:p>
          <a:p>
            <a:pPr marL="0" indent="0" eaLnBrk="1" hangingPunct="1">
              <a:buNone/>
            </a:pPr>
            <a:r>
              <a:rPr lang="fr-FR" altLang="fr-FR" sz="2400" dirty="0"/>
              <a:t>Détection des électrons rétrodiffusés</a:t>
            </a:r>
          </a:p>
          <a:p>
            <a:pPr marL="0" indent="0" eaLnBrk="1" hangingPunct="1">
              <a:buNone/>
            </a:pPr>
            <a:r>
              <a:rPr lang="fr-FR" altLang="fr-FR" sz="2400" dirty="0"/>
              <a:t>Détection des électrons secondaires </a:t>
            </a:r>
          </a:p>
          <a:p>
            <a:pPr lvl="1" eaLnBrk="1" hangingPunct="1"/>
            <a:r>
              <a:rPr lang="fr-FR" altLang="fr-FR" sz="2400" dirty="0"/>
              <a:t>Détection avec le détecteur E </a:t>
            </a:r>
            <a:r>
              <a:rPr lang="fr-FR" altLang="fr-FR" sz="2400" dirty="0" err="1"/>
              <a:t>T</a:t>
            </a:r>
            <a:r>
              <a:rPr lang="fr-FR" altLang="fr-FR" sz="2400" dirty="0"/>
              <a:t> modifié</a:t>
            </a:r>
          </a:p>
          <a:p>
            <a:pPr lvl="1" eaLnBrk="1" hangingPunct="1"/>
            <a:r>
              <a:rPr lang="fr-FR" altLang="fr-FR" sz="2400" dirty="0"/>
              <a:t>Nouvelle stratégie de détection grâce à l’interaction électrons gaz.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7411"/>
            <a:ext cx="4392488" cy="41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F4A839-E9D8-E143-A8E7-87BC17344694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4021176" y="246036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-76201" y="50396"/>
            <a:ext cx="3630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L’interaction gaz-électrons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71601" y="77848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Faisceau primaire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5245698"/>
            <a:ext cx="792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4009797">
            <a:off x="4671423" y="3066505"/>
            <a:ext cx="1276905" cy="316674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83204" y="3691260"/>
            <a:ext cx="340729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Faisceau primaire </a:t>
            </a:r>
            <a:r>
              <a:rPr lang="fr-FR" altLang="fr-FR" sz="2400" smtClean="0">
                <a:latin typeface="Times New Roman" charset="0"/>
              </a:rPr>
              <a:t>diffusé </a:t>
            </a:r>
            <a:endParaRPr lang="fr-FR" altLang="fr-FR" sz="2400" dirty="0" smtClean="0">
              <a:latin typeface="Times New Roman" charset="0"/>
            </a:endParaRP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744260" y="19107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Gaz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4101472" y="2993628"/>
            <a:ext cx="470528" cy="1712074"/>
          </a:xfrm>
          <a:prstGeom prst="down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57200" y="321775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Faisceau primaire transmis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rot="16805016" flipV="1">
            <a:off x="4573772" y="836924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84921" y="255032"/>
            <a:ext cx="2802056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Émission de </a:t>
            </a:r>
            <a:r>
              <a:rPr lang="fr-FR" altLang="fr-FR" sz="2400" dirty="0" smtClean="0">
                <a:latin typeface="Times New Roman" charset="0"/>
              </a:rPr>
              <a:t>photons et d’électrons</a:t>
            </a:r>
            <a:endParaRPr lang="fr-FR" altLang="fr-FR" sz="2400" dirty="0">
              <a:latin typeface="Times New Roman" charset="0"/>
            </a:endParaRP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609600" y="2514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400">
              <a:latin typeface="Times New Roman" charset="0"/>
            </a:endParaRP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505200" y="541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Cible isolante</a:t>
            </a:r>
          </a:p>
        </p:txBody>
      </p:sp>
      <p:sp>
        <p:nvSpPr>
          <p:cNvPr id="17" name="Nuage 16"/>
          <p:cNvSpPr/>
          <p:nvPr/>
        </p:nvSpPr>
        <p:spPr>
          <a:xfrm>
            <a:off x="3056304" y="1761610"/>
            <a:ext cx="2165168" cy="10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558896" y="2594615"/>
            <a:ext cx="1416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Interactions élastiques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72257" y="1217527"/>
            <a:ext cx="1416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Interactions inélastiques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267144" y="4310358"/>
            <a:ext cx="2652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Elargissement du faisceau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14208" y="4765022"/>
            <a:ext cx="936104" cy="3794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kirting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utoUpdateAnimBg="0"/>
      <p:bldP spid="20485" grpId="0" animBg="1"/>
      <p:bldP spid="20487" grpId="0" animBg="1"/>
      <p:bldP spid="20488" grpId="0" animBg="1" autoUpdateAnimBg="0"/>
      <p:bldP spid="20490" grpId="0" animBg="1"/>
      <p:bldP spid="20491" grpId="0" autoUpdateAnimBg="0"/>
      <p:bldP spid="20492" grpId="0" animBg="1"/>
      <p:bldP spid="2049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51E449-95CE-D845-B103-5A273A312759}" type="slidenum">
              <a:rPr lang="fr-FR" altLang="en-US" sz="1200">
                <a:latin typeface="Garamond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en-US" sz="1200">
              <a:latin typeface="Garamond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93751" y="116632"/>
            <a:ext cx="36581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L’interaction gaz-électrons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16102" y="3591996"/>
            <a:ext cx="8091794" cy="16347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067944" y="411331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19056454" flipV="1">
            <a:off x="4389249" y="2886214"/>
            <a:ext cx="1255009" cy="30961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70682" y="2246255"/>
            <a:ext cx="3519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imes New Roman" charset="0"/>
              </a:rPr>
              <a:t>Émission d’électrons </a:t>
            </a:r>
            <a:r>
              <a:rPr lang="fr-FR" altLang="fr-FR" sz="2400" dirty="0" smtClean="0">
                <a:latin typeface="Times New Roman" charset="0"/>
              </a:rPr>
              <a:t>secondaires</a:t>
            </a:r>
            <a:endParaRPr lang="fr-FR" altLang="fr-FR" sz="2400" dirty="0">
              <a:latin typeface="Times New Roman" charset="0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6300192" y="3620627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charset="0"/>
              </a:rPr>
              <a:t>Cible isolante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067944" y="1932935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16200000" flipV="1">
            <a:off x="3159029" y="2733035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67" y="3591995"/>
            <a:ext cx="2273554" cy="1175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7417" y="1731511"/>
            <a:ext cx="296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Times New Roman" charset="0"/>
              </a:rPr>
              <a:t>Émission </a:t>
            </a:r>
            <a:r>
              <a:rPr lang="fr-FR" altLang="fr-FR" sz="2400" dirty="0" smtClean="0">
                <a:latin typeface="Times New Roman" charset="0"/>
              </a:rPr>
              <a:t>d’électrons  </a:t>
            </a:r>
            <a:r>
              <a:rPr lang="fr-FR" altLang="fr-FR" sz="2400" dirty="0">
                <a:latin typeface="Times New Roman" charset="0"/>
              </a:rPr>
              <a:t>rétrodiffusés</a:t>
            </a:r>
          </a:p>
        </p:txBody>
      </p:sp>
    </p:spTree>
    <p:extLst>
      <p:ext uri="{BB962C8B-B14F-4D97-AF65-F5344CB8AC3E}">
        <p14:creationId xmlns:p14="http://schemas.microsoft.com/office/powerpoint/2010/main" val="13925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 animBg="1"/>
      <p:bldP spid="22535" grpId="0" autoUpdateAnimBg="0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1806</Words>
  <Application>Microsoft Macintosh PowerPoint</Application>
  <PresentationFormat>Présentation à l'écran (4:3)</PresentationFormat>
  <Paragraphs>419</Paragraphs>
  <Slides>41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6" baseType="lpstr">
      <vt:lpstr>-webkit-standard</vt:lpstr>
      <vt:lpstr>Arial Narrow</vt:lpstr>
      <vt:lpstr>Calibri</vt:lpstr>
      <vt:lpstr>Cambria Math</vt:lpstr>
      <vt:lpstr>Garamond</vt:lpstr>
      <vt:lpstr>GulliverRM</vt:lpstr>
      <vt:lpstr>Open Sans</vt:lpstr>
      <vt:lpstr>SimSun</vt:lpstr>
      <vt:lpstr>Symbol</vt:lpstr>
      <vt:lpstr>Times</vt:lpstr>
      <vt:lpstr>Times New Roman</vt:lpstr>
      <vt:lpstr>Verdana</vt:lpstr>
      <vt:lpstr>Wingdings</vt:lpstr>
      <vt:lpstr>Arial</vt:lpstr>
      <vt:lpstr>Thème Office</vt:lpstr>
      <vt:lpstr>Présentation PowerPoint</vt:lpstr>
      <vt:lpstr>Plan</vt:lpstr>
      <vt:lpstr>Introduction  </vt:lpstr>
      <vt:lpstr>Présentation PowerPoint</vt:lpstr>
      <vt:lpstr>Présentation PowerPoint</vt:lpstr>
      <vt:lpstr>Présentation PowerPoint</vt:lpstr>
      <vt:lpstr>La détection des électrons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Influence de la pression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Monique</dc:creator>
  <cp:keywords/>
  <dc:description/>
  <cp:lastModifiedBy>mathieu christian</cp:lastModifiedBy>
  <cp:revision>74</cp:revision>
  <cp:lastPrinted>2017-06-12T22:13:25Z</cp:lastPrinted>
  <dcterms:created xsi:type="dcterms:W3CDTF">2017-01-16T15:05:59Z</dcterms:created>
  <dcterms:modified xsi:type="dcterms:W3CDTF">2017-06-12T22:14:28Z</dcterms:modified>
  <cp:category/>
</cp:coreProperties>
</file>