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0" r:id="rId2"/>
    <p:sldId id="279" r:id="rId3"/>
    <p:sldId id="260" r:id="rId4"/>
    <p:sldId id="336" r:id="rId5"/>
    <p:sldId id="331" r:id="rId6"/>
    <p:sldId id="332" r:id="rId7"/>
    <p:sldId id="313" r:id="rId8"/>
    <p:sldId id="314" r:id="rId9"/>
    <p:sldId id="337" r:id="rId10"/>
    <p:sldId id="315" r:id="rId11"/>
    <p:sldId id="323" r:id="rId12"/>
    <p:sldId id="319" r:id="rId13"/>
    <p:sldId id="320" r:id="rId14"/>
    <p:sldId id="276" r:id="rId15"/>
    <p:sldId id="310" r:id="rId16"/>
    <p:sldId id="328" r:id="rId17"/>
    <p:sldId id="338" r:id="rId18"/>
    <p:sldId id="322" r:id="rId19"/>
    <p:sldId id="267" r:id="rId20"/>
    <p:sldId id="339" r:id="rId21"/>
    <p:sldId id="270" r:id="rId22"/>
    <p:sldId id="295" r:id="rId23"/>
    <p:sldId id="308" r:id="rId24"/>
    <p:sldId id="297" r:id="rId25"/>
    <p:sldId id="269" r:id="rId26"/>
    <p:sldId id="268" r:id="rId27"/>
    <p:sldId id="324" r:id="rId28"/>
    <p:sldId id="325" r:id="rId29"/>
    <p:sldId id="326" r:id="rId30"/>
    <p:sldId id="327" r:id="rId31"/>
    <p:sldId id="329" r:id="rId32"/>
    <p:sldId id="298" r:id="rId33"/>
    <p:sldId id="299" r:id="rId34"/>
    <p:sldId id="300" r:id="rId35"/>
    <p:sldId id="272" r:id="rId36"/>
    <p:sldId id="273" r:id="rId37"/>
    <p:sldId id="311" r:id="rId38"/>
    <p:sldId id="312" r:id="rId39"/>
    <p:sldId id="290" r:id="rId40"/>
  </p:sldIdLst>
  <p:sldSz cx="9144000" cy="6858000" type="screen4x3"/>
  <p:notesSz cx="6691313" cy="100441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00"/>
    <a:srgbClr val="008000"/>
    <a:srgbClr val="003300"/>
    <a:srgbClr val="33CC33"/>
    <a:srgbClr val="00FF00"/>
    <a:srgbClr val="FF6600"/>
    <a:srgbClr val="CCFF99"/>
    <a:srgbClr val="FFFF99"/>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93" autoAdjust="0"/>
    <p:restoredTop sz="96013" autoAdjust="0"/>
  </p:normalViewPr>
  <p:slideViewPr>
    <p:cSldViewPr>
      <p:cViewPr varScale="1">
        <p:scale>
          <a:sx n="81" d="100"/>
          <a:sy n="81" d="100"/>
        </p:scale>
        <p:origin x="-869"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00363" cy="50165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790950" y="0"/>
            <a:ext cx="2898775" cy="50165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09E9E39-C1DD-4F10-897A-1FE84BDFD454}" type="datetimeFigureOut">
              <a:rPr lang="fr-FR"/>
              <a:pPr>
                <a:defRPr/>
              </a:pPr>
              <a:t>12/06/2017</a:t>
            </a:fld>
            <a:endParaRPr lang="fr-FR"/>
          </a:p>
        </p:txBody>
      </p:sp>
      <p:sp>
        <p:nvSpPr>
          <p:cNvPr id="4" name="Espace réservé de l'image des diapositives 3"/>
          <p:cNvSpPr>
            <a:spLocks noGrp="1" noRot="1" noChangeAspect="1"/>
          </p:cNvSpPr>
          <p:nvPr>
            <p:ph type="sldImg" idx="2"/>
          </p:nvPr>
        </p:nvSpPr>
        <p:spPr>
          <a:xfrm>
            <a:off x="836613" y="754063"/>
            <a:ext cx="5019675" cy="376555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69925" y="4770438"/>
            <a:ext cx="5353050" cy="4519612"/>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540875"/>
            <a:ext cx="2900363" cy="50165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790950" y="9540875"/>
            <a:ext cx="2898775" cy="50165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04472C6-514C-4B8B-AF54-4C0AA57EF39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amx.com/microanalysis/products/stkhv_fr.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amx.com/microanalysis/products/stkhv_fr.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amx.com/microanalysis/products/stmac_fr.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amx.com/microanalysis/products/stkhv_fr.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amx.com/microanalysis/products/stint_fr.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En m’appuyant sur …..</a:t>
            </a:r>
          </a:p>
          <a:p>
            <a:pPr eaLnBrk="1" hangingPunct="1">
              <a:spcBef>
                <a:spcPct val="0"/>
              </a:spcBef>
            </a:pPr>
            <a:endParaRPr lang="fr-FR" dirty="0" smtClean="0"/>
          </a:p>
          <a:p>
            <a:pPr eaLnBrk="1" hangingPunct="1">
              <a:spcBef>
                <a:spcPct val="0"/>
              </a:spcBef>
            </a:pPr>
            <a:r>
              <a:rPr lang="fr-FR" dirty="0" smtClean="0"/>
              <a:t>Analyse </a:t>
            </a:r>
            <a:r>
              <a:rPr lang="fr-FR" dirty="0" err="1" smtClean="0"/>
              <a:t>chim</a:t>
            </a:r>
            <a:r>
              <a:rPr lang="fr-FR" dirty="0" smtClean="0"/>
              <a:t>. des CM, mais aussi une méthode de détermination des épaisseurs</a:t>
            </a:r>
          </a:p>
        </p:txBody>
      </p:sp>
      <p:sp>
        <p:nvSpPr>
          <p:cNvPr id="13316" name="Espace réservé du numéro de diapositive 3"/>
          <p:cNvSpPr txBox="1">
            <a:spLocks noGrp="1"/>
          </p:cNvSpPr>
          <p:nvPr/>
        </p:nvSpPr>
        <p:spPr bwMode="auto">
          <a:xfrm>
            <a:off x="3790950" y="9540875"/>
            <a:ext cx="2898775" cy="501650"/>
          </a:xfrm>
          <a:prstGeom prst="rect">
            <a:avLst/>
          </a:prstGeom>
          <a:noFill/>
          <a:ln>
            <a:miter lim="800000"/>
            <a:headEnd/>
            <a:tailEnd/>
          </a:ln>
        </p:spPr>
        <p:txBody>
          <a:bodyPr anchor="b"/>
          <a:lstStyle/>
          <a:p>
            <a:pPr algn="r">
              <a:defRPr/>
            </a:pPr>
            <a:fld id="{2D830B93-1DDD-45A6-BAC8-2FB2375864A5}" type="slidenum">
              <a:rPr lang="fr-FR" sz="1200">
                <a:latin typeface="+mn-lt"/>
              </a:rPr>
              <a:pPr algn="r">
                <a:defRPr/>
              </a:pPr>
              <a:t>2</a:t>
            </a:fld>
            <a:endParaRPr lang="fr-FR" sz="120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1" dirty="0" smtClean="0"/>
              <a:t>Evolution, en fonction</a:t>
            </a:r>
            <a:r>
              <a:rPr lang="fr-FR" b="1" baseline="0" dirty="0" smtClean="0"/>
              <a:t> de l’itération,</a:t>
            </a:r>
            <a:r>
              <a:rPr lang="fr-FR" b="1" dirty="0" smtClean="0"/>
              <a:t> des teneurs massiques </a:t>
            </a:r>
            <a:r>
              <a:rPr lang="fr-FR" dirty="0" smtClean="0"/>
              <a:t>normalisées </a:t>
            </a:r>
            <a:r>
              <a:rPr lang="fr-FR" b="1" dirty="0" smtClean="0"/>
              <a:t>des éléments analysés</a:t>
            </a:r>
          </a:p>
          <a:p>
            <a:r>
              <a:rPr lang="fr-FR" dirty="0" smtClean="0"/>
              <a:t>Lignes horizontales indiquant, sur une échelle log,..</a:t>
            </a:r>
          </a:p>
          <a:p>
            <a:r>
              <a:rPr lang="fr-FR" b="1" dirty="0" smtClean="0"/>
              <a:t>Dans cet exemple, après 7 itérations, on obtient un écart moyen relatif de 0,8 %,</a:t>
            </a:r>
            <a:r>
              <a:rPr lang="fr-FR" b="1" baseline="0" dirty="0" smtClean="0"/>
              <a:t> </a:t>
            </a:r>
            <a:r>
              <a:rPr lang="fr-FR" b="1" dirty="0" smtClean="0"/>
              <a:t>légèrement</a:t>
            </a:r>
            <a:r>
              <a:rPr lang="fr-FR" b="1" baseline="0" dirty="0" smtClean="0"/>
              <a:t> </a:t>
            </a:r>
            <a:r>
              <a:rPr lang="fr-FR" b="1" dirty="0" smtClean="0"/>
              <a:t>&lt; 1%</a:t>
            </a:r>
          </a:p>
        </p:txBody>
      </p:sp>
      <p:sp>
        <p:nvSpPr>
          <p:cNvPr id="4" name="Espace réservé du numéro de diapositive 3"/>
          <p:cNvSpPr>
            <a:spLocks noGrp="1"/>
          </p:cNvSpPr>
          <p:nvPr>
            <p:ph type="sldNum" sz="quarter" idx="5"/>
          </p:nvPr>
        </p:nvSpPr>
        <p:spPr/>
        <p:txBody>
          <a:bodyPr/>
          <a:lstStyle/>
          <a:p>
            <a:pPr>
              <a:defRPr/>
            </a:pPr>
            <a:fld id="{211CF726-A0AB-4661-84C4-3695168BA192}" type="slidenum">
              <a:rPr lang="fr-FR" smtClean="0"/>
              <a:pPr>
                <a:defRPr/>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..itératifs sont appliqués			</a:t>
            </a:r>
          </a:p>
          <a:p>
            <a:r>
              <a:rPr lang="fr-FR" dirty="0" smtClean="0"/>
              <a:t>Dans les 2 cas, </a:t>
            </a:r>
            <a:r>
              <a:rPr lang="fr-FR" dirty="0" err="1" smtClean="0"/>
              <a:t>conc</a:t>
            </a:r>
            <a:r>
              <a:rPr lang="fr-FR" dirty="0" smtClean="0"/>
              <a:t> et ép..</a:t>
            </a:r>
          </a:p>
          <a:p>
            <a:r>
              <a:rPr lang="fr-FR" dirty="0" err="1" smtClean="0"/>
              <a:t>Kcalc</a:t>
            </a:r>
            <a:r>
              <a:rPr lang="fr-FR" dirty="0" smtClean="0"/>
              <a:t> (k-ratio) : valeur calculée correspondant à la description courante de l’</a:t>
            </a:r>
            <a:r>
              <a:rPr lang="fr-FR" dirty="0" err="1" smtClean="0"/>
              <a:t>éch</a:t>
            </a:r>
            <a:r>
              <a:rPr lang="fr-FR" dirty="0" smtClean="0"/>
              <a:t>.</a:t>
            </a:r>
          </a:p>
          <a:p>
            <a:r>
              <a:rPr lang="fr-FR" dirty="0" smtClean="0"/>
              <a:t>Fin de l’itération quand toutes les valeurs..</a:t>
            </a:r>
          </a:p>
        </p:txBody>
      </p:sp>
      <p:sp>
        <p:nvSpPr>
          <p:cNvPr id="4" name="Espace réservé du numéro de diapositive 3"/>
          <p:cNvSpPr>
            <a:spLocks noGrp="1"/>
          </p:cNvSpPr>
          <p:nvPr>
            <p:ph type="sldNum" sz="quarter" idx="5"/>
          </p:nvPr>
        </p:nvSpPr>
        <p:spPr/>
        <p:txBody>
          <a:bodyPr/>
          <a:lstStyle/>
          <a:p>
            <a:pPr>
              <a:defRPr/>
            </a:pPr>
            <a:fld id="{00F07559-FE74-476C-BFD3-2BC566846656}" type="slidenum">
              <a:rPr lang="fr-FR" smtClean="0"/>
              <a:pPr>
                <a:defRPr/>
              </a:pPr>
              <a:t>13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latin typeface="Times New Roman" pitchFamily="18" charset="0"/>
                <a:cs typeface="Times New Roman" pitchFamily="18" charset="0"/>
                <a:hlinkClick r:id="rId3"/>
              </a:rPr>
              <a:t>Visualisation</a:t>
            </a:r>
            <a:r>
              <a:rPr lang="fr-FR" smtClean="0">
                <a:latin typeface="Times New Roman" pitchFamily="18" charset="0"/>
                <a:cs typeface="Times New Roman" pitchFamily="18" charset="0"/>
              </a:rPr>
              <a:t> des intensités relatives en fonction de la tension d'accélération . </a:t>
            </a:r>
          </a:p>
          <a:p>
            <a:endParaRPr lang="fr-FR" smtClean="0"/>
          </a:p>
        </p:txBody>
      </p:sp>
      <p:sp>
        <p:nvSpPr>
          <p:cNvPr id="4" name="Espace réservé du numéro de diapositive 3"/>
          <p:cNvSpPr>
            <a:spLocks noGrp="1"/>
          </p:cNvSpPr>
          <p:nvPr>
            <p:ph type="sldNum" sz="quarter" idx="5"/>
          </p:nvPr>
        </p:nvSpPr>
        <p:spPr/>
        <p:txBody>
          <a:bodyPr/>
          <a:lstStyle/>
          <a:p>
            <a:pPr>
              <a:defRPr/>
            </a:pPr>
            <a:fld id="{7E2255F1-6C94-4316-8E90-F8795DC2313A}" type="slidenum">
              <a:rPr lang="fr-FR" smtClean="0"/>
              <a:pPr>
                <a:defRPr/>
              </a:pPr>
              <a:t>14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latin typeface="Times New Roman" pitchFamily="18" charset="0"/>
                <a:cs typeface="Times New Roman" pitchFamily="18" charset="0"/>
                <a:hlinkClick r:id="rId3"/>
              </a:rPr>
              <a:t>Visualisation</a:t>
            </a:r>
            <a:r>
              <a:rPr lang="fr-FR" smtClean="0">
                <a:latin typeface="Times New Roman" pitchFamily="18" charset="0"/>
                <a:cs typeface="Times New Roman" pitchFamily="18" charset="0"/>
              </a:rPr>
              <a:t> des intensités relatives en fonction de l’épaisseur d’une des couches. </a:t>
            </a:r>
          </a:p>
          <a:p>
            <a:endParaRPr lang="fr-FR" smtClean="0"/>
          </a:p>
        </p:txBody>
      </p:sp>
      <p:sp>
        <p:nvSpPr>
          <p:cNvPr id="4" name="Espace réservé du numéro de diapositive 3"/>
          <p:cNvSpPr>
            <a:spLocks noGrp="1"/>
          </p:cNvSpPr>
          <p:nvPr>
            <p:ph type="sldNum" sz="quarter" idx="5"/>
          </p:nvPr>
        </p:nvSpPr>
        <p:spPr/>
        <p:txBody>
          <a:bodyPr/>
          <a:lstStyle/>
          <a:p>
            <a:pPr>
              <a:defRPr/>
            </a:pPr>
            <a:fld id="{69766B71-6C04-4D30-9E0F-6FA7A645D4E3}" type="slidenum">
              <a:rPr lang="fr-FR" smtClean="0"/>
              <a:pPr>
                <a:defRPr/>
              </a:pPr>
              <a:t>15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latin typeface="Times New Roman" pitchFamily="18" charset="0"/>
                <a:cs typeface="Times New Roman" pitchFamily="18" charset="0"/>
              </a:rPr>
              <a:t>Accès et modification possible de TOUS les </a:t>
            </a:r>
            <a:r>
              <a:rPr lang="fr-FR" smtClean="0">
                <a:latin typeface="Times New Roman" pitchFamily="18" charset="0"/>
                <a:cs typeface="Times New Roman" pitchFamily="18" charset="0"/>
                <a:hlinkClick r:id="rId3"/>
              </a:rPr>
              <a:t>coefficients d'absorption</a:t>
            </a:r>
            <a:r>
              <a:rPr lang="fr-FR" smtClean="0">
                <a:latin typeface="Times New Roman" pitchFamily="18" charset="0"/>
                <a:cs typeface="Times New Roman" pitchFamily="18" charset="0"/>
              </a:rPr>
              <a:t>. </a:t>
            </a:r>
          </a:p>
          <a:p>
            <a:r>
              <a:rPr lang="fr-FR" smtClean="0">
                <a:latin typeface="Times New Roman" pitchFamily="18" charset="0"/>
                <a:cs typeface="Times New Roman" pitchFamily="18" charset="0"/>
              </a:rPr>
              <a:t>Pour ech stratifié : seultement phi(rho.z) est affiché et non phi(rho.z)exp</a:t>
            </a:r>
          </a:p>
          <a:p>
            <a:endParaRPr lang="fr-FR" smtClean="0"/>
          </a:p>
        </p:txBody>
      </p:sp>
      <p:sp>
        <p:nvSpPr>
          <p:cNvPr id="4" name="Espace réservé du numéro de diapositive 3"/>
          <p:cNvSpPr>
            <a:spLocks noGrp="1"/>
          </p:cNvSpPr>
          <p:nvPr>
            <p:ph type="sldNum" sz="quarter" idx="5"/>
          </p:nvPr>
        </p:nvSpPr>
        <p:spPr/>
        <p:txBody>
          <a:bodyPr/>
          <a:lstStyle/>
          <a:p>
            <a:pPr>
              <a:defRPr/>
            </a:pPr>
            <a:fld id="{2EB08C60-F024-4989-B7C0-AA3B32931381}" type="slidenum">
              <a:rPr lang="fr-FR" smtClean="0"/>
              <a:pPr>
                <a:defRPr/>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latin typeface="Times New Roman" pitchFamily="18" charset="0"/>
                <a:cs typeface="Times New Roman" pitchFamily="18" charset="0"/>
                <a:hlinkClick r:id="rId3"/>
              </a:rPr>
              <a:t>Visualisation</a:t>
            </a:r>
            <a:r>
              <a:rPr lang="fr-FR" dirty="0" smtClean="0">
                <a:latin typeface="Times New Roman" pitchFamily="18" charset="0"/>
                <a:cs typeface="Times New Roman" pitchFamily="18" charset="0"/>
              </a:rPr>
              <a:t> des intensités relatives en fonction de la tension d'accélération . </a:t>
            </a:r>
          </a:p>
          <a:p>
            <a:r>
              <a:rPr lang="fr-FR" dirty="0" smtClean="0"/>
              <a:t>K:Intensités relatives et non k-ratio</a:t>
            </a:r>
          </a:p>
        </p:txBody>
      </p:sp>
      <p:sp>
        <p:nvSpPr>
          <p:cNvPr id="4" name="Espace réservé du numéro de diapositive 3"/>
          <p:cNvSpPr>
            <a:spLocks noGrp="1"/>
          </p:cNvSpPr>
          <p:nvPr>
            <p:ph type="sldNum" sz="quarter" idx="5"/>
          </p:nvPr>
        </p:nvSpPr>
        <p:spPr/>
        <p:txBody>
          <a:bodyPr/>
          <a:lstStyle/>
          <a:p>
            <a:pPr>
              <a:defRPr/>
            </a:pPr>
            <a:fld id="{3905CAF9-BD25-4DA5-8D2C-8B3403FCA45B}" type="slidenum">
              <a:rPr lang="fr-FR" smtClean="0"/>
              <a:pPr>
                <a:defRPr/>
              </a:pP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Technique d’analyse d’un volume de l’ordre du µm3 mais info </a:t>
            </a:r>
            <a:r>
              <a:rPr lang="fr-FR" dirty="0" err="1" smtClean="0"/>
              <a:t>quali</a:t>
            </a:r>
            <a:r>
              <a:rPr lang="fr-FR" dirty="0" smtClean="0"/>
              <a:t>/quanti sur des Vol </a:t>
            </a:r>
            <a:r>
              <a:rPr lang="fr-FR" dirty="0" err="1" smtClean="0"/>
              <a:t>bcp</a:t>
            </a:r>
            <a:r>
              <a:rPr lang="fr-FR" dirty="0" smtClean="0"/>
              <a:t> plus faibles (sensibilité assez élevée à la surface)</a:t>
            </a:r>
          </a:p>
          <a:p>
            <a:pPr eaLnBrk="1" hangingPunct="1">
              <a:spcBef>
                <a:spcPct val="0"/>
              </a:spcBef>
            </a:pPr>
            <a:r>
              <a:rPr lang="fr-FR" dirty="0" smtClean="0"/>
              <a:t>Capacité de détection d’une CM sur substrat de Si</a:t>
            </a:r>
          </a:p>
          <a:p>
            <a:pPr eaLnBrk="1" hangingPunct="1">
              <a:spcBef>
                <a:spcPct val="0"/>
              </a:spcBef>
            </a:pPr>
            <a:r>
              <a:rPr lang="fr-FR" dirty="0" smtClean="0"/>
              <a:t>Pic bien prononcé pour ép. de 2 nm : rapport Pic/FC qui permet de détecter une couche encore plus mince</a:t>
            </a:r>
          </a:p>
          <a:p>
            <a:pPr eaLnBrk="1" hangingPunct="1">
              <a:spcBef>
                <a:spcPct val="0"/>
              </a:spcBef>
            </a:pPr>
            <a:r>
              <a:rPr lang="fr-FR" dirty="0" smtClean="0"/>
              <a:t>EDS :</a:t>
            </a:r>
            <a:r>
              <a:rPr lang="fr-FR" baseline="0" dirty="0" smtClean="0"/>
              <a:t> moins </a:t>
            </a:r>
            <a:r>
              <a:rPr lang="fr-FR" dirty="0" smtClean="0"/>
              <a:t>bon Pk/FC, mais sensibilité</a:t>
            </a:r>
            <a:r>
              <a:rPr lang="fr-FR" baseline="0" dirty="0" smtClean="0"/>
              <a:t> supérieure </a:t>
            </a:r>
            <a:r>
              <a:rPr lang="fr-FR" dirty="0" smtClean="0"/>
              <a:t>du détecteur</a:t>
            </a:r>
            <a:r>
              <a:rPr lang="fr-FR" baseline="0" dirty="0" smtClean="0"/>
              <a:t> permet d’obtenir une statistique de comptage suffisante pour que Cu La (pour </a:t>
            </a:r>
            <a:r>
              <a:rPr lang="fr-FR" dirty="0" smtClean="0"/>
              <a:t>2 nm) soit bien détecté;</a:t>
            </a:r>
            <a:r>
              <a:rPr lang="fr-FR" baseline="0" dirty="0" smtClean="0"/>
              <a:t> on distingue encore le pic Cu La pour</a:t>
            </a:r>
            <a:r>
              <a:rPr lang="fr-FR" dirty="0" smtClean="0"/>
              <a:t> 0.2 nm aussi.</a:t>
            </a:r>
          </a:p>
          <a:p>
            <a:pPr eaLnBrk="1" hangingPunct="1">
              <a:spcBef>
                <a:spcPct val="0"/>
              </a:spcBef>
            </a:pPr>
            <a:r>
              <a:rPr lang="fr-FR" dirty="0" smtClean="0"/>
              <a:t>Sur ce tableau, on constate que pour obtenir une faible prof.  D’analyse, un taux comptage </a:t>
            </a:r>
            <a:r>
              <a:rPr lang="fr-FR" dirty="0" err="1" smtClean="0"/>
              <a:t>suff</a:t>
            </a:r>
            <a:r>
              <a:rPr lang="fr-FR" dirty="0" smtClean="0"/>
              <a:t> et un rapport Pc/FC </a:t>
            </a:r>
            <a:r>
              <a:rPr lang="fr-FR" dirty="0" err="1" smtClean="0"/>
              <a:t>raisonnt</a:t>
            </a:r>
            <a:r>
              <a:rPr lang="fr-FR" dirty="0" smtClean="0"/>
              <a:t> </a:t>
            </a:r>
            <a:r>
              <a:rPr lang="fr-FR" dirty="0" err="1" smtClean="0"/>
              <a:t>élevé:travail</a:t>
            </a:r>
            <a:r>
              <a:rPr lang="fr-FR" dirty="0" smtClean="0"/>
              <a:t> avec Cu La</a:t>
            </a:r>
          </a:p>
          <a:p>
            <a:pPr eaLnBrk="1" hangingPunct="1">
              <a:spcBef>
                <a:spcPct val="0"/>
              </a:spcBef>
            </a:pPr>
            <a:r>
              <a:rPr lang="fr-FR" dirty="0" smtClean="0"/>
              <a:t>Pour obtenir une prof ultime d’ionisation de 70 nm pour Cu La, d’où </a:t>
            </a:r>
            <a:r>
              <a:rPr lang="fr-FR" dirty="0" err="1" smtClean="0"/>
              <a:t>Vacc</a:t>
            </a:r>
            <a:r>
              <a:rPr lang="fr-FR" dirty="0" smtClean="0"/>
              <a:t>=; </a:t>
            </a:r>
            <a:r>
              <a:rPr lang="fr-FR" dirty="0" err="1" smtClean="0"/>
              <a:t>ds</a:t>
            </a:r>
            <a:r>
              <a:rPr lang="fr-FR" dirty="0" smtClean="0"/>
              <a:t> ces </a:t>
            </a:r>
            <a:r>
              <a:rPr lang="fr-FR" dirty="0" err="1" smtClean="0"/>
              <a:t>cond</a:t>
            </a:r>
            <a:r>
              <a:rPr lang="fr-FR" dirty="0" smtClean="0"/>
              <a:t>.:U favorable</a:t>
            </a:r>
          </a:p>
          <a:p>
            <a:pPr eaLnBrk="1" hangingPunct="1">
              <a:spcBef>
                <a:spcPct val="0"/>
              </a:spcBef>
            </a:pPr>
            <a:r>
              <a:rPr lang="fr-FR" dirty="0" smtClean="0"/>
              <a:t>Si on travaille avec raie Cu Ka, pour la m^. prof. d’</a:t>
            </a:r>
            <a:r>
              <a:rPr lang="fr-FR" dirty="0" err="1" smtClean="0"/>
              <a:t>exc.:il</a:t>
            </a:r>
            <a:r>
              <a:rPr lang="fr-FR" dirty="0" smtClean="0"/>
              <a:t> faut travailler à 9,5 </a:t>
            </a:r>
            <a:r>
              <a:rPr lang="fr-FR" dirty="0" err="1" smtClean="0"/>
              <a:t>keV</a:t>
            </a:r>
            <a:r>
              <a:rPr lang="fr-FR" dirty="0" smtClean="0"/>
              <a:t>, i.e. U très faible qui donne peu de signal et mauvais rapport Pc/FC</a:t>
            </a:r>
          </a:p>
          <a:p>
            <a:pPr eaLnBrk="1" hangingPunct="1">
              <a:spcBef>
                <a:spcPct val="0"/>
              </a:spcBef>
            </a:pPr>
            <a:r>
              <a:rPr lang="fr-FR" dirty="0" smtClean="0"/>
              <a:t>Temps de comptage 100 s. ?!</a:t>
            </a:r>
          </a:p>
          <a:p>
            <a:pPr eaLnBrk="1" hangingPunct="1">
              <a:spcBef>
                <a:spcPct val="0"/>
              </a:spcBef>
            </a:pPr>
            <a:r>
              <a:rPr lang="en-US" dirty="0" smtClean="0"/>
              <a:t>The DSM is among the first digital SEMs made. </a:t>
            </a:r>
            <a:r>
              <a:rPr lang="en-US" smtClean="0"/>
              <a:t>(W ou LaB6)</a:t>
            </a:r>
            <a:endParaRPr lang="fr-FR" dirty="0" smtClean="0"/>
          </a:p>
        </p:txBody>
      </p:sp>
      <p:sp>
        <p:nvSpPr>
          <p:cNvPr id="184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AA982C-4BE2-4629-8B2C-FFBD112056F7}" type="slidenum">
              <a:rPr lang="fr-FR" smtClean="0"/>
              <a:pPr fontAlgn="base">
                <a:spcBef>
                  <a:spcPct val="0"/>
                </a:spcBef>
                <a:spcAft>
                  <a:spcPct val="0"/>
                </a:spcAft>
                <a:defRPr/>
              </a:pPr>
              <a:t>19</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Technique d’analyse d’un volume de l’ordre du µm3 mais info quali/quanti sur des Vol bcp plus faibles (sensibilité assez élevée à la surface)</a:t>
            </a:r>
          </a:p>
          <a:p>
            <a:pPr eaLnBrk="1" hangingPunct="1">
              <a:spcBef>
                <a:spcPct val="0"/>
              </a:spcBef>
            </a:pPr>
            <a:r>
              <a:rPr lang="fr-FR" smtClean="0"/>
              <a:t>Capacité de détection d’une CM sur substrat de Si</a:t>
            </a:r>
          </a:p>
          <a:p>
            <a:pPr eaLnBrk="1" hangingPunct="1">
              <a:spcBef>
                <a:spcPct val="0"/>
              </a:spcBef>
            </a:pPr>
            <a:r>
              <a:rPr lang="fr-FR" smtClean="0"/>
              <a:t>Pic bien prononcé pour ép. de 2 nm : rapport Pic/FC qui permet de détecter une couche encore plus mince</a:t>
            </a:r>
          </a:p>
          <a:p>
            <a:pPr eaLnBrk="1" hangingPunct="1">
              <a:spcBef>
                <a:spcPct val="0"/>
              </a:spcBef>
            </a:pPr>
            <a:r>
              <a:rPr lang="fr-FR" smtClean="0"/>
              <a:t>EDS (-bon Pk/FC mais sensib &gt; du détecteur):2 nm bien détecté, 0.2 nm aussi.</a:t>
            </a:r>
          </a:p>
          <a:p>
            <a:pPr eaLnBrk="1" hangingPunct="1">
              <a:spcBef>
                <a:spcPct val="0"/>
              </a:spcBef>
            </a:pPr>
            <a:r>
              <a:rPr lang="fr-FR" smtClean="0"/>
              <a:t>Sur ce tableau, on constate que pour obtenir une faible prof.  D’analyse, un taux comptage suff et un rapport Pc/FC raisonnt élevé:travail avec Cu La</a:t>
            </a:r>
          </a:p>
          <a:p>
            <a:pPr eaLnBrk="1" hangingPunct="1">
              <a:spcBef>
                <a:spcPct val="0"/>
              </a:spcBef>
            </a:pPr>
            <a:r>
              <a:rPr lang="fr-FR" smtClean="0"/>
              <a:t>Pour obtenir une prof ultime d’ionisation de 70 nm pour Cu La, d’où Vacc=; ds ces cond.:U favorable</a:t>
            </a:r>
          </a:p>
          <a:p>
            <a:pPr eaLnBrk="1" hangingPunct="1">
              <a:spcBef>
                <a:spcPct val="0"/>
              </a:spcBef>
            </a:pPr>
            <a:r>
              <a:rPr lang="fr-FR" smtClean="0"/>
              <a:t>Si on travaille avec raie Cu Ka, pour la m^. prof. d’exc.:il faut travailler à 9,5 keV, i.e. U très faible qui donne peu de signal et mauvais rapport Pc/FC</a:t>
            </a:r>
          </a:p>
          <a:p>
            <a:pPr eaLnBrk="1" hangingPunct="1">
              <a:spcBef>
                <a:spcPct val="0"/>
              </a:spcBef>
            </a:pPr>
            <a:r>
              <a:rPr lang="fr-FR" smtClean="0"/>
              <a:t>Temps de comptage 100 s. ?!</a:t>
            </a:r>
          </a:p>
        </p:txBody>
      </p:sp>
      <p:sp>
        <p:nvSpPr>
          <p:cNvPr id="184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AA982C-4BE2-4629-8B2C-FFBD112056F7}" type="slidenum">
              <a:rPr lang="fr-FR" smtClean="0"/>
              <a:pPr fontAlgn="base">
                <a:spcBef>
                  <a:spcPct val="0"/>
                </a:spcBef>
                <a:spcAft>
                  <a:spcPct val="0"/>
                </a:spcAft>
                <a:defRPr/>
              </a:pPr>
              <a:t>20</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err="1" smtClean="0"/>
              <a:t>Carbone:MasseVol</a:t>
            </a:r>
            <a:r>
              <a:rPr lang="fr-FR" dirty="0" smtClean="0"/>
              <a:t> 1,9-2,3 graphite; 1,8-2,1 amorphe; 3,1-3,5 diamant</a:t>
            </a:r>
          </a:p>
          <a:p>
            <a:pPr eaLnBrk="1" hangingPunct="1">
              <a:spcBef>
                <a:spcPct val="0"/>
              </a:spcBef>
            </a:pPr>
            <a:r>
              <a:rPr lang="fr-FR" dirty="0" smtClean="0"/>
              <a:t>Technique d’analyse d’un volume de l’ordre du µm3 mais info </a:t>
            </a:r>
            <a:r>
              <a:rPr lang="fr-FR" dirty="0" err="1" smtClean="0"/>
              <a:t>quali</a:t>
            </a:r>
            <a:r>
              <a:rPr lang="fr-FR" dirty="0" smtClean="0"/>
              <a:t>/quanti sur des Vol </a:t>
            </a:r>
            <a:r>
              <a:rPr lang="fr-FR" dirty="0" err="1" smtClean="0"/>
              <a:t>bcp</a:t>
            </a:r>
            <a:r>
              <a:rPr lang="fr-FR" dirty="0" smtClean="0"/>
              <a:t> plus faibles (sensibilité assez élevée à la surface)</a:t>
            </a:r>
          </a:p>
        </p:txBody>
      </p:sp>
      <p:sp>
        <p:nvSpPr>
          <p:cNvPr id="184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C6E1F0-BA14-468D-92D7-AF311EC5F86F}" type="slidenum">
              <a:rPr lang="fr-FR" smtClean="0"/>
              <a:pPr fontAlgn="base">
                <a:spcBef>
                  <a:spcPct val="0"/>
                </a:spcBef>
                <a:spcAft>
                  <a:spcPct val="0"/>
                </a:spcAft>
                <a:defRPr/>
              </a:pPr>
              <a:t>21</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k-ratio</a:t>
            </a:r>
            <a:r>
              <a:rPr lang="fr-FR" baseline="0" dirty="0" smtClean="0"/>
              <a:t> correspondant au signal O Ka : négligeable à tension d’</a:t>
            </a:r>
            <a:r>
              <a:rPr lang="fr-FR" baseline="0" dirty="0" err="1" smtClean="0"/>
              <a:t>acc</a:t>
            </a:r>
            <a:r>
              <a:rPr lang="fr-FR" baseline="0" dirty="0" smtClean="0"/>
              <a:t>. Plus élevée, mais de 3,5 % à 3 kV  - densité Al2O3 : 4 g / cm3</a:t>
            </a:r>
            <a:endParaRPr lang="fr-FR" dirty="0" smtClean="0"/>
          </a:p>
        </p:txBody>
      </p:sp>
      <p:sp>
        <p:nvSpPr>
          <p:cNvPr id="4" name="Espace réservé du numéro de diapositive 3"/>
          <p:cNvSpPr>
            <a:spLocks noGrp="1"/>
          </p:cNvSpPr>
          <p:nvPr>
            <p:ph type="sldNum" sz="quarter" idx="5"/>
          </p:nvPr>
        </p:nvSpPr>
        <p:spPr/>
        <p:txBody>
          <a:bodyPr/>
          <a:lstStyle/>
          <a:p>
            <a:pPr>
              <a:defRPr/>
            </a:pPr>
            <a:fld id="{4E1372F0-C5BC-4685-B40B-EA4CAFAA02A2}" type="slidenum">
              <a:rPr lang="fr-FR" smtClean="0"/>
              <a:pPr>
                <a:defRPr/>
              </a:pPr>
              <a:t>22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dirty="0" smtClean="0"/>
              <a:t>Les problèmes ‘échantillon stratifiés ne</a:t>
            </a:r>
            <a:r>
              <a:rPr lang="fr-FR" baseline="0" dirty="0" smtClean="0"/>
              <a:t> concernent pas exclusivement des couches superficielles très minces. Il est des situations où l’on s’intéresse au contraire à de couches épaisses ou à des couches profondément enterrées voire uniquement à la composition du substrat</a:t>
            </a:r>
            <a:endParaRPr lang="fr-FR" dirty="0" smtClean="0"/>
          </a:p>
        </p:txBody>
      </p:sp>
      <p:sp>
        <p:nvSpPr>
          <p:cNvPr id="4" name="Espace réservé du numéro de diapositive 3"/>
          <p:cNvSpPr>
            <a:spLocks noGrp="1"/>
          </p:cNvSpPr>
          <p:nvPr>
            <p:ph type="sldNum" sz="quarter" idx="5"/>
          </p:nvPr>
        </p:nvSpPr>
        <p:spPr/>
        <p:txBody>
          <a:bodyPr/>
          <a:lstStyle/>
          <a:p>
            <a:pPr>
              <a:defRPr/>
            </a:pPr>
            <a:fld id="{1A3B8B27-4FB5-49AD-93C1-24CEC1A88CC8}" type="slidenum">
              <a:rPr lang="fr-FR" smtClean="0"/>
              <a:pPr>
                <a:defRPr/>
              </a:pPr>
              <a:t>3</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45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En fonction de la tension d’analyse et de l’épaisseur de la couche d’oxyde sur témoin Zn</a:t>
            </a:r>
          </a:p>
          <a:p>
            <a:r>
              <a:rPr lang="fr-FR" dirty="0" smtClean="0"/>
              <a:t>Erreur sur mesure</a:t>
            </a:r>
            <a:r>
              <a:rPr lang="fr-FR" baseline="0" dirty="0" smtClean="0"/>
              <a:t> Ix/</a:t>
            </a:r>
            <a:r>
              <a:rPr lang="fr-FR" baseline="0" dirty="0" err="1" smtClean="0"/>
              <a:t>Istd</a:t>
            </a:r>
            <a:r>
              <a:rPr lang="fr-FR" baseline="0" dirty="0" smtClean="0"/>
              <a:t> Zn La élevée à basse tension – oxyde natif 5 nm</a:t>
            </a:r>
            <a:endParaRPr lang="fr-FR" dirty="0" smtClean="0"/>
          </a:p>
          <a:p>
            <a:r>
              <a:rPr lang="fr-FR" dirty="0" smtClean="0"/>
              <a:t>Int relative raie Zn La = k-ratio ?</a:t>
            </a:r>
          </a:p>
        </p:txBody>
      </p:sp>
      <p:sp>
        <p:nvSpPr>
          <p:cNvPr id="4" name="Espace réservé du numéro de diapositive 3"/>
          <p:cNvSpPr>
            <a:spLocks noGrp="1"/>
          </p:cNvSpPr>
          <p:nvPr>
            <p:ph type="sldNum" sz="quarter" idx="5"/>
          </p:nvPr>
        </p:nvSpPr>
        <p:spPr/>
        <p:txBody>
          <a:bodyPr/>
          <a:lstStyle/>
          <a:p>
            <a:pPr>
              <a:defRPr/>
            </a:pPr>
            <a:fld id="{3E3F01B0-8AD4-4586-8DC1-C4AEB6BB03C7}" type="slidenum">
              <a:rPr lang="fr-FR" smtClean="0"/>
              <a:pPr>
                <a:defRPr/>
              </a:pPr>
              <a:t>23</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solidFill>
                  <a:srgbClr val="FF0000"/>
                </a:solidFill>
              </a:rPr>
              <a:t>Couche superf. épaisse(&gt;0,1 mg/cm2):réduire En.e- pour que Vol.d’excit correspondant à ttes les raies soit entièrement ds la CM; si le substrat n’émet pas de rayt de fluoresc&lt;-&gt; analyse éch.homogène-&gt;pas de dét. d’ép. de la couche</a:t>
            </a:r>
          </a:p>
          <a:p>
            <a:r>
              <a:rPr lang="fr-FR" smtClean="0">
                <a:solidFill>
                  <a:srgbClr val="FF0000"/>
                </a:solidFill>
              </a:rPr>
              <a:t>Résol en prof pas suffisante pour concurencer méthodes de surf proprement dites mais les complète (caract de la surface ou de strates plus ou moins épais proche de la surface); et utilise équipement répandu, et caract locale et non ou peu destructiv</a:t>
            </a:r>
          </a:p>
          <a:p>
            <a:r>
              <a:rPr lang="fr-FR" smtClean="0"/>
              <a:t>HV élevées pour dét. ép. de couches épaisses (1 mg/cm2) ou accéder à couches enfouies à de gdes prof.</a:t>
            </a:r>
            <a:endParaRPr lang="fr-FR" smtClean="0">
              <a:solidFill>
                <a:srgbClr val="FF0000"/>
              </a:solidFill>
            </a:endParaRPr>
          </a:p>
        </p:txBody>
      </p:sp>
      <p:sp>
        <p:nvSpPr>
          <p:cNvPr id="4" name="Espace réservé du numéro de diapositive 3"/>
          <p:cNvSpPr>
            <a:spLocks noGrp="1"/>
          </p:cNvSpPr>
          <p:nvPr>
            <p:ph type="sldNum" sz="quarter" idx="5"/>
          </p:nvPr>
        </p:nvSpPr>
        <p:spPr/>
        <p:txBody>
          <a:bodyPr/>
          <a:lstStyle/>
          <a:p>
            <a:pPr>
              <a:defRPr/>
            </a:pPr>
            <a:fld id="{4F49C5B4-9671-4288-9768-58242C386E55}" type="slidenum">
              <a:rPr lang="fr-FR" smtClean="0"/>
              <a:pPr>
                <a:defRPr/>
              </a:pPr>
              <a:t>25</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65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Pour des couches de même épaisseur </a:t>
            </a:r>
            <a:r>
              <a:rPr lang="fr-FR" dirty="0" err="1" smtClean="0"/>
              <a:t>ds</a:t>
            </a:r>
            <a:r>
              <a:rPr lang="fr-FR" dirty="0" smtClean="0"/>
              <a:t> les 2 exemples, e- + pénétrants </a:t>
            </a:r>
            <a:r>
              <a:rPr lang="fr-FR" dirty="0" err="1" smtClean="0"/>
              <a:t>ds</a:t>
            </a:r>
            <a:r>
              <a:rPr lang="fr-FR" dirty="0" smtClean="0"/>
              <a:t> le 1</a:t>
            </a:r>
            <a:r>
              <a:rPr lang="fr-FR" baseline="30000" dirty="0" smtClean="0"/>
              <a:t>er</a:t>
            </a:r>
            <a:r>
              <a:rPr lang="fr-FR" dirty="0" smtClean="0"/>
              <a:t> cas</a:t>
            </a:r>
          </a:p>
          <a:p>
            <a:pPr eaLnBrk="1" hangingPunct="1">
              <a:spcBef>
                <a:spcPct val="0"/>
              </a:spcBef>
            </a:pPr>
            <a:r>
              <a:rPr lang="fr-FR" dirty="0" smtClean="0"/>
              <a:t>On ne distingue plus guère que la partie ascendante de la courbe relative à Mg Ka, c’est encore plus critique pour Ni Ka; la partie descendante correspondant aux HV pour lesquelles le substrat commence à être excité; mais il faut tenir compte également de l’effet d’absorption du </a:t>
            </a:r>
            <a:r>
              <a:rPr lang="fr-FR" dirty="0" err="1" smtClean="0"/>
              <a:t>rayt</a:t>
            </a:r>
            <a:r>
              <a:rPr lang="fr-FR" dirty="0" smtClean="0"/>
              <a:t> du substrat et de la fluorescence par les </a:t>
            </a:r>
            <a:r>
              <a:rPr lang="fr-FR" dirty="0" err="1" smtClean="0"/>
              <a:t>rayts</a:t>
            </a:r>
            <a:r>
              <a:rPr lang="fr-FR" dirty="0" smtClean="0"/>
              <a:t> des CM supérieures</a:t>
            </a:r>
          </a:p>
          <a:p>
            <a:pPr eaLnBrk="1" hangingPunct="1">
              <a:spcBef>
                <a:spcPct val="0"/>
              </a:spcBef>
            </a:pPr>
            <a:r>
              <a:rPr lang="fr-FR" dirty="0" err="1" smtClean="0"/>
              <a:t>Rayt</a:t>
            </a:r>
            <a:r>
              <a:rPr lang="fr-FR" dirty="0" smtClean="0"/>
              <a:t> du substrat Fe un peu moins absorbé que celui du substrat Si car </a:t>
            </a:r>
            <a:r>
              <a:rPr lang="fr-FR" dirty="0" err="1" smtClean="0"/>
              <a:t>rayt</a:t>
            </a:r>
            <a:r>
              <a:rPr lang="fr-FR" dirty="0" smtClean="0"/>
              <a:t> plus énergétique</a:t>
            </a:r>
          </a:p>
          <a:p>
            <a:pPr eaLnBrk="1" hangingPunct="1">
              <a:spcBef>
                <a:spcPct val="0"/>
              </a:spcBef>
            </a:pPr>
            <a:r>
              <a:rPr lang="fr-FR" dirty="0" smtClean="0"/>
              <a:t>Mg Ka peu absorbé car il ne peut exciter K de Al; Ni Ka un peu absorbé par K de Cr</a:t>
            </a:r>
          </a:p>
          <a:p>
            <a:pPr eaLnBrk="1" hangingPunct="1">
              <a:spcBef>
                <a:spcPct val="0"/>
              </a:spcBef>
            </a:pPr>
            <a:r>
              <a:rPr lang="fr-FR" dirty="0" smtClean="0"/>
              <a:t>Al Ka peu absorbé par lui-même</a:t>
            </a:r>
          </a:p>
          <a:p>
            <a:pPr eaLnBrk="1" hangingPunct="1">
              <a:spcBef>
                <a:spcPct val="0"/>
              </a:spcBef>
            </a:pPr>
            <a:r>
              <a:rPr lang="fr-FR" dirty="0" smtClean="0"/>
              <a:t>Caractérisation possible sans raie </a:t>
            </a:r>
            <a:r>
              <a:rPr lang="fr-FR" dirty="0" err="1" smtClean="0"/>
              <a:t>caract</a:t>
            </a:r>
            <a:r>
              <a:rPr lang="fr-FR" dirty="0" smtClean="0"/>
              <a:t> du substrat mais il faut analyser les signaux des 2 couches à HV la plus élevée pour accéder à </a:t>
            </a:r>
            <a:r>
              <a:rPr lang="fr-FR" dirty="0" err="1" smtClean="0"/>
              <a:t>ép</a:t>
            </a:r>
            <a:r>
              <a:rPr lang="fr-FR" dirty="0" smtClean="0"/>
              <a:t> couche Mg / Ni</a:t>
            </a:r>
          </a:p>
        </p:txBody>
      </p:sp>
      <p:sp>
        <p:nvSpPr>
          <p:cNvPr id="194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28FF8-D2AE-49E9-878F-ADEF73E51525}" type="slidenum">
              <a:rPr lang="fr-FR" smtClean="0"/>
              <a:pPr fontAlgn="base">
                <a:spcBef>
                  <a:spcPct val="0"/>
                </a:spcBef>
                <a:spcAft>
                  <a:spcPct val="0"/>
                </a:spcAft>
                <a:defRPr/>
              </a:pPr>
              <a:t>26</a:t>
            </a:fld>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Structure sandwich</a:t>
            </a:r>
          </a:p>
          <a:p>
            <a:r>
              <a:rPr lang="fr-FR" smtClean="0"/>
              <a:t>EK (Cr:6 keV, Cu:8,9)	K</a:t>
            </a:r>
            <a:r>
              <a:rPr lang="fr-FR" smtClean="0">
                <a:latin typeface="Arial" charset="0"/>
                <a:cs typeface="Arial" charset="0"/>
              </a:rPr>
              <a:t>≠</a:t>
            </a:r>
            <a:r>
              <a:rPr lang="fr-FR" smtClean="0"/>
              <a:t>0 pour Cr: keV, Cu:keV</a:t>
            </a:r>
          </a:p>
        </p:txBody>
      </p:sp>
      <p:sp>
        <p:nvSpPr>
          <p:cNvPr id="4" name="Espace réservé du numéro de diapositive 3"/>
          <p:cNvSpPr>
            <a:spLocks noGrp="1"/>
          </p:cNvSpPr>
          <p:nvPr>
            <p:ph type="sldNum" sz="quarter" idx="5"/>
          </p:nvPr>
        </p:nvSpPr>
        <p:spPr/>
        <p:txBody>
          <a:bodyPr/>
          <a:lstStyle/>
          <a:p>
            <a:pPr>
              <a:defRPr/>
            </a:pPr>
            <a:fld id="{CC5C67E0-4285-401C-9DFD-8AE2EE1EAB19}" type="slidenum">
              <a:rPr lang="fr-FR" smtClean="0"/>
              <a:pPr>
                <a:defRPr/>
              </a:pPr>
              <a:t>27</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86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Cr Ka fortement absorbé par niveau K de Ti</a:t>
            </a:r>
          </a:p>
          <a:p>
            <a:r>
              <a:rPr lang="fr-FR" smtClean="0"/>
              <a:t>Pas de grosse différence de variation du Kratio Cr Ka entre sandwich Mn et V, pour Kratio Cr La en revanche nette augmentation de l’absorption par V p.r. à Mn ?</a:t>
            </a:r>
          </a:p>
        </p:txBody>
      </p:sp>
      <p:sp>
        <p:nvSpPr>
          <p:cNvPr id="4" name="Espace réservé du numéro de diapositive 3"/>
          <p:cNvSpPr>
            <a:spLocks noGrp="1"/>
          </p:cNvSpPr>
          <p:nvPr>
            <p:ph type="sldNum" sz="quarter" idx="5"/>
          </p:nvPr>
        </p:nvSpPr>
        <p:spPr/>
        <p:txBody>
          <a:bodyPr/>
          <a:lstStyle/>
          <a:p>
            <a:pPr>
              <a:defRPr/>
            </a:pPr>
            <a:fld id="{9FA50987-C203-4F69-99D8-90173BAD8B61}" type="slidenum">
              <a:rPr lang="fr-FR" smtClean="0"/>
              <a:pPr>
                <a:defRPr/>
              </a:pPr>
              <a:t>28</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96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Pour l’élément de la couche dont on mesure le </a:t>
            </a:r>
            <a:r>
              <a:rPr lang="fr-FR" dirty="0" err="1" smtClean="0"/>
              <a:t>rayt</a:t>
            </a:r>
            <a:r>
              <a:rPr lang="fr-FR" dirty="0" smtClean="0"/>
              <a:t>,</a:t>
            </a:r>
            <a:r>
              <a:rPr lang="fr-FR" baseline="0" dirty="0" smtClean="0"/>
              <a:t> la profondeur ultime d’ionisation doit être supérieure à l’ép. de la couche</a:t>
            </a:r>
            <a:endParaRPr lang="fr-FR" dirty="0" smtClean="0"/>
          </a:p>
          <a:p>
            <a:endParaRPr lang="fr-FR" dirty="0" smtClean="0"/>
          </a:p>
          <a:p>
            <a:r>
              <a:rPr lang="fr-FR" dirty="0" smtClean="0"/>
              <a:t>pour une raie analysée moyennement absorbée dans l’épaisseur de la couche</a:t>
            </a:r>
          </a:p>
          <a:p>
            <a:r>
              <a:rPr lang="fr-FR" dirty="0" smtClean="0"/>
              <a:t>…dans la mesure où le substrat est excité</a:t>
            </a:r>
          </a:p>
        </p:txBody>
      </p:sp>
      <p:sp>
        <p:nvSpPr>
          <p:cNvPr id="4" name="Espace réservé du numéro de diapositive 3"/>
          <p:cNvSpPr>
            <a:spLocks noGrp="1"/>
          </p:cNvSpPr>
          <p:nvPr>
            <p:ph type="sldNum" sz="quarter" idx="5"/>
          </p:nvPr>
        </p:nvSpPr>
        <p:spPr/>
        <p:txBody>
          <a:bodyPr/>
          <a:lstStyle/>
          <a:p>
            <a:pPr>
              <a:defRPr/>
            </a:pPr>
            <a:fld id="{765ECDCC-4F9A-4ADE-A53E-701C3D1D4E73}" type="slidenum">
              <a:rPr lang="fr-FR" smtClean="0"/>
              <a:pPr>
                <a:defRPr/>
              </a:pPr>
              <a:t>31</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06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Analyse à plusieurs tensions : cas où éléments communs à plusieurs strates (‘strate’ comprenant également le substrat)</a:t>
            </a:r>
          </a:p>
          <a:p>
            <a:pPr eaLnBrk="1" hangingPunct="1">
              <a:spcBef>
                <a:spcPct val="0"/>
              </a:spcBef>
            </a:pPr>
            <a:r>
              <a:rPr lang="fr-FR" dirty="0" smtClean="0"/>
              <a:t>Tension variable pour être sensible aux différentes strates de la multi-structure</a:t>
            </a:r>
          </a:p>
        </p:txBody>
      </p:sp>
      <p:sp>
        <p:nvSpPr>
          <p:cNvPr id="163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9E8BB3-AD84-4E5B-A06E-9227EA74FC31}" type="slidenum">
              <a:rPr lang="fr-FR" smtClean="0"/>
              <a:pPr fontAlgn="base">
                <a:spcBef>
                  <a:spcPct val="0"/>
                </a:spcBef>
                <a:spcAft>
                  <a:spcPct val="0"/>
                </a:spcAft>
                <a:defRPr/>
              </a:pPr>
              <a:t>32</a:t>
            </a:fld>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 peuvent donner les mêmes k-ratios</a:t>
            </a:r>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Pour</a:t>
            </a:r>
            <a:r>
              <a:rPr lang="en-US" baseline="0" dirty="0" smtClean="0"/>
              <a:t> une tension d’analyse, on peut trouver la compo d’alliage déposé en considérant les m^mes k-ratios des 3 éléments que ceux trouvés pour le cas de la ML</a:t>
            </a:r>
          </a:p>
          <a:p>
            <a:r>
              <a:rPr lang="en-US" dirty="0" smtClean="0"/>
              <a:t>→ peuvent donner les mêmes k-ratios</a:t>
            </a:r>
            <a:endParaRPr lang="fr-F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Éch. homogène:négliger fluoX par FC : source possible d’erreur</a:t>
            </a:r>
          </a:p>
          <a:p>
            <a:pPr eaLnBrk="1" hangingPunct="1">
              <a:spcBef>
                <a:spcPct val="0"/>
              </a:spcBef>
            </a:pPr>
            <a:r>
              <a:rPr lang="fr-FR" smtClean="0"/>
              <a:t>Sinon risque important de produire des résultats faux</a:t>
            </a:r>
          </a:p>
          <a:p>
            <a:pPr eaLnBrk="1" hangingPunct="1">
              <a:spcBef>
                <a:spcPct val="0"/>
              </a:spcBef>
            </a:pPr>
            <a:r>
              <a:rPr lang="fr-FR" smtClean="0"/>
              <a:t>Si on détaille ce plateau sur la figure de droite…on constate que le plateau résulte majoritairemt de la fluoX par le FC, fluoX par raies plus faible car Cu Ka ne peut pas exciter niveau K de Ni</a:t>
            </a:r>
          </a:p>
        </p:txBody>
      </p:sp>
      <p:sp>
        <p:nvSpPr>
          <p:cNvPr id="19460" name="Espace réservé du numéro de diapositive 3"/>
          <p:cNvSpPr txBox="1">
            <a:spLocks noGrp="1"/>
          </p:cNvSpPr>
          <p:nvPr/>
        </p:nvSpPr>
        <p:spPr bwMode="auto">
          <a:xfrm>
            <a:off x="3790950" y="9540875"/>
            <a:ext cx="2898775" cy="501650"/>
          </a:xfrm>
          <a:prstGeom prst="rect">
            <a:avLst/>
          </a:prstGeom>
          <a:noFill/>
          <a:ln>
            <a:miter lim="800000"/>
            <a:headEnd/>
            <a:tailEnd/>
          </a:ln>
        </p:spPr>
        <p:txBody>
          <a:bodyPr anchor="b"/>
          <a:lstStyle/>
          <a:p>
            <a:pPr algn="r">
              <a:defRPr/>
            </a:pPr>
            <a:fld id="{7C2F3A2C-63EF-4A7B-8AFB-B18E8F69624A}" type="slidenum">
              <a:rPr lang="fr-FR" sz="1200">
                <a:latin typeface="+mn-lt"/>
              </a:rPr>
              <a:pPr algn="r">
                <a:defRPr/>
              </a:pPr>
              <a:t>35</a:t>
            </a:fld>
            <a:endParaRPr lang="fr-FR"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dirty="0" smtClean="0">
                <a:latin typeface="Times New Roman" pitchFamily="18" charset="0"/>
                <a:cs typeface="Times New Roman" pitchFamily="18" charset="0"/>
              </a:rPr>
              <a:t>Pendant</a:t>
            </a:r>
            <a:r>
              <a:rPr lang="fr-FR" baseline="0" dirty="0" smtClean="0">
                <a:latin typeface="Times New Roman" pitchFamily="18" charset="0"/>
                <a:cs typeface="Times New Roman" pitchFamily="18" charset="0"/>
              </a:rPr>
              <a:t> 25 ans depuis les travaux originaux de Raimond </a:t>
            </a:r>
            <a:r>
              <a:rPr lang="fr-FR" baseline="0" dirty="0" err="1" smtClean="0">
                <a:latin typeface="Times New Roman" pitchFamily="18" charset="0"/>
                <a:cs typeface="Times New Roman" pitchFamily="18" charset="0"/>
              </a:rPr>
              <a:t>Castaing</a:t>
            </a:r>
            <a:r>
              <a:rPr lang="fr-FR" baseline="0" dirty="0" smtClean="0">
                <a:latin typeface="Times New Roman" pitchFamily="18" charset="0"/>
                <a:cs typeface="Times New Roman" pitchFamily="18" charset="0"/>
              </a:rPr>
              <a:t>, les méthodes d’analyse..ont été appliquées de manière classique..</a:t>
            </a:r>
          </a:p>
          <a:p>
            <a:pPr eaLnBrk="1" hangingPunct="1"/>
            <a:r>
              <a:rPr lang="fr-FR" baseline="0" dirty="0" smtClean="0">
                <a:latin typeface="Times New Roman" pitchFamily="18" charset="0"/>
                <a:cs typeface="Times New Roman" pitchFamily="18" charset="0"/>
              </a:rPr>
              <a:t>Homogène à l’échelle des </a:t>
            </a:r>
            <a:r>
              <a:rPr lang="fr-FR" baseline="0" dirty="0" err="1" smtClean="0">
                <a:latin typeface="Times New Roman" pitchFamily="18" charset="0"/>
                <a:cs typeface="Times New Roman" pitchFamily="18" charset="0"/>
              </a:rPr>
              <a:t>int</a:t>
            </a:r>
            <a:r>
              <a:rPr lang="fr-FR" baseline="0" dirty="0" smtClean="0">
                <a:latin typeface="Times New Roman" pitchFamily="18" charset="0"/>
                <a:cs typeface="Times New Roman" pitchFamily="18" charset="0"/>
              </a:rPr>
              <a:t> e/matière (1 µm3) mais volume fluorescence X </a:t>
            </a:r>
            <a:r>
              <a:rPr lang="fr-FR" baseline="0" dirty="0" err="1" smtClean="0">
                <a:latin typeface="Times New Roman" pitchFamily="18" charset="0"/>
                <a:cs typeface="Times New Roman" pitchFamily="18" charset="0"/>
              </a:rPr>
              <a:t>bcp</a:t>
            </a:r>
            <a:r>
              <a:rPr lang="fr-FR" baseline="0" dirty="0" smtClean="0">
                <a:latin typeface="Times New Roman" pitchFamily="18" charset="0"/>
                <a:cs typeface="Times New Roman" pitchFamily="18" charset="0"/>
              </a:rPr>
              <a:t> plus grand</a:t>
            </a:r>
          </a:p>
          <a:p>
            <a:pPr eaLnBrk="1" hangingPunct="1"/>
            <a:r>
              <a:rPr lang="fr-FR" baseline="0" dirty="0" smtClean="0">
                <a:latin typeface="Times New Roman" pitchFamily="18" charset="0"/>
                <a:cs typeface="Times New Roman" pitchFamily="18" charset="0"/>
              </a:rPr>
              <a:t>Même si dès les années 1960 (mais biais trop importants entre </a:t>
            </a:r>
            <a:r>
              <a:rPr lang="fr-FR" baseline="0" dirty="0" err="1" smtClean="0">
                <a:latin typeface="Times New Roman" pitchFamily="18" charset="0"/>
                <a:cs typeface="Times New Roman" pitchFamily="18" charset="0"/>
              </a:rPr>
              <a:t>kratios</a:t>
            </a:r>
            <a:r>
              <a:rPr lang="fr-FR" baseline="0" dirty="0" smtClean="0">
                <a:latin typeface="Times New Roman" pitchFamily="18" charset="0"/>
                <a:cs typeface="Times New Roman" pitchFamily="18" charset="0"/>
              </a:rPr>
              <a:t> calculés avec son modèle et les </a:t>
            </a:r>
            <a:r>
              <a:rPr lang="fr-FR" baseline="0" dirty="0" err="1" smtClean="0">
                <a:latin typeface="Times New Roman" pitchFamily="18" charset="0"/>
                <a:cs typeface="Times New Roman" pitchFamily="18" charset="0"/>
              </a:rPr>
              <a:t>kratios</a:t>
            </a:r>
            <a:r>
              <a:rPr lang="fr-FR" baseline="0" dirty="0" smtClean="0">
                <a:latin typeface="Times New Roman" pitchFamily="18" charset="0"/>
                <a:cs typeface="Times New Roman" pitchFamily="18" charset="0"/>
              </a:rPr>
              <a:t> mesurés)</a:t>
            </a:r>
          </a:p>
          <a:p>
            <a:pPr eaLnBrk="1" hangingPunct="1"/>
            <a:r>
              <a:rPr lang="fr-FR" dirty="0" smtClean="0">
                <a:latin typeface="Times New Roman" pitchFamily="18" charset="0"/>
                <a:cs typeface="Times New Roman" pitchFamily="18" charset="0"/>
              </a:rPr>
              <a:t>Même si les outils d’analyses de ces </a:t>
            </a:r>
            <a:r>
              <a:rPr lang="fr-FR" dirty="0" err="1" smtClean="0">
                <a:latin typeface="Times New Roman" pitchFamily="18" charset="0"/>
                <a:cs typeface="Times New Roman" pitchFamily="18" charset="0"/>
              </a:rPr>
              <a:t>éch</a:t>
            </a:r>
            <a:r>
              <a:rPr lang="fr-FR" dirty="0" smtClean="0">
                <a:latin typeface="Times New Roman" pitchFamily="18" charset="0"/>
                <a:cs typeface="Times New Roman" pitchFamily="18" charset="0"/>
              </a:rPr>
              <a:t>. non homogènes </a:t>
            </a:r>
            <a:r>
              <a:rPr lang="fr-FR" dirty="0" err="1" smtClean="0">
                <a:latin typeface="Times New Roman" pitchFamily="18" charset="0"/>
                <a:cs typeface="Times New Roman" pitchFamily="18" charset="0"/>
              </a:rPr>
              <a:t>ds</a:t>
            </a:r>
            <a:r>
              <a:rPr lang="fr-FR" dirty="0" smtClean="0">
                <a:latin typeface="Times New Roman" pitchFamily="18" charset="0"/>
                <a:cs typeface="Times New Roman" pitchFamily="18" charset="0"/>
              </a:rPr>
              <a:t>. la </a:t>
            </a:r>
            <a:r>
              <a:rPr lang="fr-FR" dirty="0" err="1" smtClean="0">
                <a:latin typeface="Times New Roman" pitchFamily="18" charset="0"/>
                <a:cs typeface="Times New Roman" pitchFamily="18" charset="0"/>
              </a:rPr>
              <a:t>dir</a:t>
            </a:r>
            <a:r>
              <a:rPr lang="fr-FR" dirty="0" smtClean="0">
                <a:latin typeface="Times New Roman" pitchFamily="18" charset="0"/>
                <a:cs typeface="Times New Roman" pitchFamily="18" charset="0"/>
              </a:rPr>
              <a:t>. z…modèles analytiques réalistes de Phi (</a:t>
            </a:r>
            <a:r>
              <a:rPr lang="fr-FR" dirty="0" err="1" smtClean="0">
                <a:latin typeface="Times New Roman" pitchFamily="18" charset="0"/>
                <a:cs typeface="Times New Roman" pitchFamily="18" charset="0"/>
              </a:rPr>
              <a:t>rho.z</a:t>
            </a:r>
            <a:r>
              <a:rPr lang="fr-FR" dirty="0" smtClean="0">
                <a:latin typeface="Times New Roman" pitchFamily="18" charset="0"/>
                <a:cs typeface="Times New Roman" pitchFamily="18" charset="0"/>
              </a:rPr>
              <a:t>) qui est un point clé pour le calcul de ‘</a:t>
            </a:r>
            <a:r>
              <a:rPr lang="fr-FR" dirty="0" err="1" smtClean="0">
                <a:latin typeface="Times New Roman" pitchFamily="18" charset="0"/>
                <a:cs typeface="Times New Roman" pitchFamily="18" charset="0"/>
              </a:rPr>
              <a:t>lInt</a:t>
            </a:r>
            <a:r>
              <a:rPr lang="fr-FR" dirty="0" smtClean="0">
                <a:latin typeface="Times New Roman" pitchFamily="18" charset="0"/>
                <a:cs typeface="Times New Roman" pitchFamily="18" charset="0"/>
              </a:rPr>
              <a:t>. Émergente</a:t>
            </a:r>
          </a:p>
          <a:p>
            <a:pPr eaLnBrk="1" hangingPunct="1"/>
            <a:r>
              <a:rPr lang="fr-FR" dirty="0" smtClean="0">
                <a:latin typeface="Times New Roman" pitchFamily="18" charset="0"/>
                <a:cs typeface="Times New Roman" pitchFamily="18" charset="0"/>
              </a:rPr>
              <a:t>Pour étendre la technique au cas des échantillons</a:t>
            </a:r>
            <a:r>
              <a:rPr lang="fr-FR" baseline="0" dirty="0" smtClean="0">
                <a:latin typeface="Times New Roman" pitchFamily="18" charset="0"/>
                <a:cs typeface="Times New Roman" pitchFamily="18" charset="0"/>
              </a:rPr>
              <a:t> stratifiés / ces outils évolués utilisent des modèles …</a:t>
            </a:r>
          </a:p>
          <a:p>
            <a:pPr eaLnBrk="1" hangingPunct="1"/>
            <a:r>
              <a:rPr lang="fr-FR" sz="1050" b="1" dirty="0" smtClean="0">
                <a:latin typeface="+mn-lt"/>
                <a:cs typeface="Times New Roman" pitchFamily="18" charset="0"/>
                <a:sym typeface="Symbol" pitchFamily="18" charset="2"/>
              </a:rPr>
              <a:t>- </a:t>
            </a:r>
            <a:r>
              <a:rPr lang="fr-FR" b="1" dirty="0" smtClean="0">
                <a:latin typeface="+mn-lt"/>
                <a:cs typeface="Times New Roman" pitchFamily="18" charset="0"/>
                <a:sym typeface="Symbol" pitchFamily="18" charset="2"/>
              </a:rPr>
              <a:t>adaptation des modèles </a:t>
            </a:r>
            <a:r>
              <a:rPr lang="fr-FR" b="1" dirty="0" smtClean="0">
                <a:latin typeface="+mn-lt"/>
                <a:sym typeface="Symbol" pitchFamily="18" charset="2"/>
              </a:rPr>
              <a:t></a:t>
            </a:r>
            <a:r>
              <a:rPr lang="fr-FR" b="1" dirty="0" smtClean="0">
                <a:latin typeface="+mn-lt"/>
              </a:rPr>
              <a:t>(</a:t>
            </a:r>
            <a:r>
              <a:rPr lang="fr-FR" b="1" dirty="0" smtClean="0">
                <a:latin typeface="+mn-lt"/>
                <a:sym typeface="Symbol" pitchFamily="18" charset="2"/>
              </a:rPr>
              <a:t></a:t>
            </a:r>
            <a:r>
              <a:rPr lang="fr-FR" b="1" dirty="0" smtClean="0">
                <a:latin typeface="+mn-lt"/>
              </a:rPr>
              <a:t>.z)</a:t>
            </a:r>
            <a:endParaRPr lang="fr-FR" baseline="0" dirty="0" smtClean="0">
              <a:latin typeface="Times New Roman" pitchFamily="18" charset="0"/>
              <a:cs typeface="Times New Roman" pitchFamily="18" charset="0"/>
            </a:endParaRPr>
          </a:p>
          <a:p>
            <a:pPr eaLnBrk="1" hangingPunct="1"/>
            <a:r>
              <a:rPr lang="fr-FR" baseline="0" dirty="0" smtClean="0">
                <a:latin typeface="Times New Roman" pitchFamily="18" charset="0"/>
                <a:cs typeface="Times New Roman" pitchFamily="18" charset="0"/>
              </a:rPr>
              <a:t>Itération automatique : plus de résolution des problèmes « à la main » par essai-erreur</a:t>
            </a:r>
          </a:p>
          <a:p>
            <a:pPr eaLnBrk="1" hangingPunct="1"/>
            <a:r>
              <a:rPr lang="fr-FR" sz="1200" b="1" dirty="0" smtClean="0">
                <a:latin typeface="Comic Sans MS" pitchFamily="66" charset="0"/>
                <a:cs typeface="Times New Roman" pitchFamily="18" charset="0"/>
                <a:sym typeface="Symbol" pitchFamily="18" charset="2"/>
              </a:rPr>
              <a:t>logiciel STRATA (</a:t>
            </a:r>
            <a:r>
              <a:rPr lang="fr-FR" sz="1200" b="1" dirty="0" err="1" smtClean="0">
                <a:latin typeface="Comic Sans MS" pitchFamily="66" charset="0"/>
                <a:cs typeface="Times New Roman" pitchFamily="18" charset="0"/>
                <a:sym typeface="Symbol" pitchFamily="18" charset="2"/>
              </a:rPr>
              <a:t>Pouchou</a:t>
            </a:r>
            <a:r>
              <a:rPr lang="fr-FR" sz="1200" b="1" dirty="0" smtClean="0">
                <a:latin typeface="Comic Sans MS" pitchFamily="66" charset="0"/>
                <a:cs typeface="Times New Roman" pitchFamily="18" charset="0"/>
                <a:sym typeface="Symbol" pitchFamily="18" charset="2"/>
              </a:rPr>
              <a:t>-</a:t>
            </a:r>
            <a:r>
              <a:rPr lang="fr-FR" sz="1200" b="1" dirty="0" err="1" smtClean="0">
                <a:latin typeface="Comic Sans MS" pitchFamily="66" charset="0"/>
                <a:cs typeface="Times New Roman" pitchFamily="18" charset="0"/>
                <a:sym typeface="Symbol" pitchFamily="18" charset="2"/>
              </a:rPr>
              <a:t>SAMx</a:t>
            </a:r>
            <a:r>
              <a:rPr lang="fr-FR" sz="1200" b="1" dirty="0" smtClean="0">
                <a:latin typeface="Comic Sans MS" pitchFamily="66" charset="0"/>
                <a:cs typeface="Times New Roman" pitchFamily="18" charset="0"/>
                <a:sym typeface="Symbol" pitchFamily="18" charset="2"/>
              </a:rPr>
              <a:t>) sous Windows 3.0, commercialisé en mai 1991</a:t>
            </a:r>
            <a:endParaRPr lang="fr-FR" dirty="0" smtClean="0">
              <a:latin typeface="Times New Roman" pitchFamily="18" charset="0"/>
              <a:cs typeface="Times New Roman" pitchFamily="18" charset="0"/>
            </a:endParaRPr>
          </a:p>
          <a:p>
            <a:pPr eaLnBrk="1" hangingPunct="1"/>
            <a:r>
              <a:rPr lang="fr-FR" dirty="0" smtClean="0">
                <a:latin typeface="Times New Roman" pitchFamily="18" charset="0"/>
                <a:cs typeface="Times New Roman" pitchFamily="18" charset="0"/>
              </a:rPr>
              <a:t>Modèles phi(</a:t>
            </a:r>
            <a:r>
              <a:rPr lang="fr-FR" dirty="0" err="1" smtClean="0">
                <a:latin typeface="Times New Roman" pitchFamily="18" charset="0"/>
                <a:cs typeface="Times New Roman" pitchFamily="18" charset="0"/>
              </a:rPr>
              <a:t>rho.z</a:t>
            </a:r>
            <a:r>
              <a:rPr lang="fr-FR" dirty="0" smtClean="0">
                <a:latin typeface="Times New Roman" pitchFamily="18" charset="0"/>
                <a:cs typeface="Times New Roman" pitchFamily="18" charset="0"/>
              </a:rPr>
              <a:t>) d’autres auteurs adaptés en s’inspirant du modèle PAP</a:t>
            </a:r>
          </a:p>
          <a:p>
            <a:pPr eaLnBrk="1" hangingPunct="1"/>
            <a:r>
              <a:rPr lang="fr-FR" dirty="0" smtClean="0">
                <a:latin typeface="Times New Roman" pitchFamily="18" charset="0"/>
                <a:cs typeface="Times New Roman" pitchFamily="18" charset="0"/>
              </a:rPr>
              <a:t>Avant, les seuls logiciels d’analyse des CM  imposait une résolution des problèmes « à la main », méthode d’essai/erreur (comparaison des k-ratio </a:t>
            </a:r>
            <a:r>
              <a:rPr lang="fr-FR" dirty="0" err="1" smtClean="0">
                <a:latin typeface="Times New Roman" pitchFamily="18" charset="0"/>
                <a:cs typeface="Times New Roman" pitchFamily="18" charset="0"/>
              </a:rPr>
              <a:t>exp</a:t>
            </a:r>
            <a:r>
              <a:rPr lang="fr-FR" dirty="0" smtClean="0">
                <a:latin typeface="Times New Roman" pitchFamily="18" charset="0"/>
                <a:cs typeface="Times New Roman" pitchFamily="18" charset="0"/>
              </a:rPr>
              <a:t> avec les courbes des k-ratio calculés en fonction de la tension pour hypothèses successives d’</a:t>
            </a:r>
            <a:r>
              <a:rPr lang="fr-FR" dirty="0" err="1" smtClean="0">
                <a:latin typeface="Times New Roman" pitchFamily="18" charset="0"/>
                <a:cs typeface="Times New Roman" pitchFamily="18" charset="0"/>
              </a:rPr>
              <a:t>ép</a:t>
            </a:r>
            <a:r>
              <a:rPr lang="fr-FR" dirty="0" smtClean="0">
                <a:latin typeface="Times New Roman" pitchFamily="18" charset="0"/>
                <a:cs typeface="Times New Roman" pitchFamily="18" charset="0"/>
              </a:rPr>
              <a:t> et de composition des couches)</a:t>
            </a:r>
          </a:p>
          <a:p>
            <a:pPr eaLnBrk="1" hangingPunct="1"/>
            <a:r>
              <a:rPr lang="fr-FR" dirty="0" smtClean="0">
                <a:latin typeface="Times New Roman" pitchFamily="18" charset="0"/>
                <a:cs typeface="Times New Roman" pitchFamily="18" charset="0"/>
              </a:rPr>
              <a:t>Algorithme intégré </a:t>
            </a:r>
            <a:r>
              <a:rPr lang="fr-FR" dirty="0" err="1" smtClean="0">
                <a:latin typeface="Times New Roman" pitchFamily="18" charset="0"/>
                <a:cs typeface="Times New Roman" pitchFamily="18" charset="0"/>
              </a:rPr>
              <a:t>ds</a:t>
            </a:r>
            <a:r>
              <a:rPr lang="fr-FR" dirty="0" smtClean="0">
                <a:latin typeface="Times New Roman" pitchFamily="18" charset="0"/>
                <a:cs typeface="Times New Roman" pitchFamily="18" charset="0"/>
              </a:rPr>
              <a:t> logiciel </a:t>
            </a:r>
            <a:r>
              <a:rPr lang="fr-FR" dirty="0" err="1" smtClean="0">
                <a:latin typeface="Times New Roman" pitchFamily="18" charset="0"/>
                <a:cs typeface="Times New Roman" pitchFamily="18" charset="0"/>
              </a:rPr>
              <a:t>Strata</a:t>
            </a:r>
            <a:r>
              <a:rPr lang="fr-FR" dirty="0" smtClean="0">
                <a:latin typeface="Times New Roman" pitchFamily="18" charset="0"/>
                <a:cs typeface="Times New Roman" pitchFamily="18" charset="0"/>
              </a:rPr>
              <a:t> 1.0, logiciel convivial, développé en collaboration avec JLP sous WINDOWS 3.0 a vu le jour en mai 1991</a:t>
            </a:r>
          </a:p>
          <a:p>
            <a:pPr eaLnBrk="1" hangingPunct="1"/>
            <a:r>
              <a:rPr lang="fr-FR" dirty="0" err="1" smtClean="0">
                <a:latin typeface="Times New Roman" pitchFamily="18" charset="0"/>
                <a:cs typeface="Times New Roman" pitchFamily="18" charset="0"/>
              </a:rPr>
              <a:t>Strata</a:t>
            </a:r>
            <a:r>
              <a:rPr lang="fr-FR" dirty="0" smtClean="0">
                <a:latin typeface="Times New Roman" pitchFamily="18" charset="0"/>
                <a:cs typeface="Times New Roman" pitchFamily="18" charset="0"/>
              </a:rPr>
              <a:t> 1.0 sous WINDOWS 3.0 a vu le jour en mai 1991. </a:t>
            </a:r>
          </a:p>
          <a:p>
            <a:pPr eaLnBrk="1" hangingPunct="1"/>
            <a:r>
              <a:rPr lang="fr-FR" dirty="0" err="1" smtClean="0">
                <a:latin typeface="Times New Roman" pitchFamily="18" charset="0"/>
                <a:cs typeface="Times New Roman" pitchFamily="18" charset="0"/>
              </a:rPr>
              <a:t>Strata</a:t>
            </a:r>
            <a:r>
              <a:rPr lang="fr-FR" dirty="0" smtClean="0">
                <a:latin typeface="Times New Roman" pitchFamily="18" charset="0"/>
                <a:cs typeface="Times New Roman" pitchFamily="18" charset="0"/>
              </a:rPr>
              <a:t>, précurseur de l’actuelle application </a:t>
            </a:r>
            <a:r>
              <a:rPr lang="fr-FR" dirty="0" err="1" smtClean="0">
                <a:latin typeface="Times New Roman" pitchFamily="18" charset="0"/>
                <a:cs typeface="Times New Roman" pitchFamily="18" charset="0"/>
              </a:rPr>
              <a:t>stratagem</a:t>
            </a:r>
            <a:r>
              <a:rPr lang="fr-FR" dirty="0" smtClean="0">
                <a:latin typeface="Times New Roman" pitchFamily="18" charset="0"/>
                <a:cs typeface="Times New Roman" pitchFamily="18" charset="0"/>
              </a:rPr>
              <a:t>, logiciel d'analyse de couches minces sur un substrat, il permet de calculer par une procédure itérative les épaisseurs et les compositions de ces couches, ainsi que la composition du substrat si nécessaire. </a:t>
            </a:r>
          </a:p>
          <a:p>
            <a:pPr eaLnBrk="1" hangingPunct="1"/>
            <a:r>
              <a:rPr lang="fr-FR" dirty="0" smtClean="0">
                <a:latin typeface="Times New Roman" pitchFamily="18" charset="0"/>
                <a:cs typeface="Times New Roman" pitchFamily="18" charset="0"/>
              </a:rPr>
              <a:t>Désir d’analyser des CM bien antérieur aux années 1980 (dès 1960, Philibert tentait d’appliquer son modèle de distribution du </a:t>
            </a:r>
            <a:r>
              <a:rPr lang="fr-FR" dirty="0" err="1" smtClean="0">
                <a:latin typeface="Times New Roman" pitchFamily="18" charset="0"/>
                <a:cs typeface="Times New Roman" pitchFamily="18" charset="0"/>
              </a:rPr>
              <a:t>rayt</a:t>
            </a:r>
            <a:endParaRPr lang="fr-FR" dirty="0" smtClean="0">
              <a:latin typeface="Times New Roman" pitchFamily="18" charset="0"/>
              <a:cs typeface="Times New Roman" pitchFamily="18" charset="0"/>
            </a:endParaRPr>
          </a:p>
          <a:p>
            <a:pPr eaLnBrk="1" hangingPunct="1"/>
            <a:r>
              <a:rPr lang="fr-FR" dirty="0" smtClean="0">
                <a:latin typeface="Times New Roman" pitchFamily="18" charset="0"/>
                <a:cs typeface="Times New Roman" pitchFamily="18" charset="0"/>
              </a:rPr>
              <a:t>le calcul de l’Int X émergente s’appuie sur une expression paramétrique de la distribution en profondeur Phi(</a:t>
            </a:r>
            <a:r>
              <a:rPr lang="fr-FR" dirty="0" err="1" smtClean="0">
                <a:latin typeface="Times New Roman" pitchFamily="18" charset="0"/>
                <a:cs typeface="Times New Roman" pitchFamily="18" charset="0"/>
              </a:rPr>
              <a:t>rho.z</a:t>
            </a:r>
            <a:r>
              <a:rPr lang="fr-FR" dirty="0" smtClean="0">
                <a:latin typeface="Times New Roman" pitchFamily="18" charset="0"/>
                <a:cs typeface="Times New Roman" pitchFamily="18" charset="0"/>
              </a:rPr>
              <a:t>)</a:t>
            </a:r>
          </a:p>
          <a:p>
            <a:pPr eaLnBrk="1" hangingPunct="1"/>
            <a:r>
              <a:rPr lang="fr-FR" dirty="0" smtClean="0">
                <a:latin typeface="Times New Roman" pitchFamily="18" charset="0"/>
                <a:cs typeface="Times New Roman" pitchFamily="18" charset="0"/>
              </a:rPr>
              <a:t>Description de l'échantillon facilitée par une </a:t>
            </a:r>
            <a:r>
              <a:rPr lang="fr-FR" dirty="0" smtClean="0">
                <a:latin typeface="Times New Roman" pitchFamily="18" charset="0"/>
                <a:cs typeface="Times New Roman" pitchFamily="18" charset="0"/>
                <a:hlinkClick r:id="rId3"/>
              </a:rPr>
              <a:t>interface graphique</a:t>
            </a:r>
            <a:r>
              <a:rPr lang="fr-FR" dirty="0" smtClean="0">
                <a:latin typeface="Times New Roman" pitchFamily="18" charset="0"/>
                <a:cs typeface="Times New Roman" pitchFamily="18" charset="0"/>
              </a:rPr>
              <a:t> performante.</a:t>
            </a:r>
          </a:p>
          <a:p>
            <a:pPr eaLnBrk="1" hangingPunct="1"/>
            <a:r>
              <a:rPr lang="fr-FR" dirty="0" smtClean="0"/>
              <a:t>Développement de modèles réalistes…</a:t>
            </a:r>
          </a:p>
          <a:p>
            <a:pPr eaLnBrk="1" hangingPunct="1"/>
            <a:r>
              <a:rPr lang="fr-FR" sz="1200" b="1" dirty="0" err="1" smtClean="0">
                <a:latin typeface="Comic Sans MS" pitchFamily="66" charset="0"/>
                <a:cs typeface="Times New Roman" pitchFamily="18" charset="0"/>
              </a:rPr>
              <a:t>STRATAGem</a:t>
            </a:r>
            <a:r>
              <a:rPr lang="fr-FR" sz="1200" b="1" dirty="0" smtClean="0">
                <a:latin typeface="Comic Sans MS" pitchFamily="66" charset="0"/>
                <a:cs typeface="Times New Roman" pitchFamily="18" charset="0"/>
              </a:rPr>
              <a:t>, version 32 bits sous WINDOWS NT/2000/XP</a:t>
            </a:r>
            <a:endParaRPr lang="fr-FR" dirty="0" smtClean="0"/>
          </a:p>
        </p:txBody>
      </p:sp>
      <p:sp>
        <p:nvSpPr>
          <p:cNvPr id="4" name="Espace réservé du numéro de diapositive 3"/>
          <p:cNvSpPr>
            <a:spLocks noGrp="1"/>
          </p:cNvSpPr>
          <p:nvPr>
            <p:ph type="sldNum" sz="quarter" idx="5"/>
          </p:nvPr>
        </p:nvSpPr>
        <p:spPr/>
        <p:txBody>
          <a:bodyPr/>
          <a:lstStyle/>
          <a:p>
            <a:pPr>
              <a:defRPr/>
            </a:pPr>
            <a:fld id="{1A3B8B27-4FB5-49AD-93C1-24CEC1A88CC8}" type="slidenum">
              <a:rPr lang="fr-FR" smtClean="0"/>
              <a:pPr>
                <a:defRPr/>
              </a:pP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47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Différentes contributions (1)..zone grisée, en pointillés, en traits continus</a:t>
            </a:r>
          </a:p>
          <a:p>
            <a:pPr eaLnBrk="1" hangingPunct="1">
              <a:spcBef>
                <a:spcPct val="0"/>
              </a:spcBef>
            </a:pPr>
            <a:r>
              <a:rPr lang="fr-FR" dirty="0" smtClean="0"/>
              <a:t>Pt : de numéro atomique + élevé engendre un FC intense, d’où contribution 3 + importante que celle créée pat les raies Pt L</a:t>
            </a:r>
          </a:p>
          <a:p>
            <a:pPr eaLnBrk="1" hangingPunct="1">
              <a:spcBef>
                <a:spcPct val="0"/>
              </a:spcBef>
            </a:pPr>
            <a:r>
              <a:rPr lang="fr-FR" dirty="0" smtClean="0"/>
              <a:t>Pour lever l’</a:t>
            </a:r>
            <a:r>
              <a:rPr lang="fr-FR" dirty="0" err="1" smtClean="0"/>
              <a:t>ambiguité</a:t>
            </a:r>
            <a:r>
              <a:rPr lang="fr-FR" dirty="0" smtClean="0"/>
              <a:t> sur présence ou pas de couche Ni de surface : travailler en raie Ni La à basse tension</a:t>
            </a:r>
          </a:p>
          <a:p>
            <a:pPr marL="228600" indent="-228600" eaLnBrk="1" hangingPunct="1">
              <a:spcBef>
                <a:spcPct val="0"/>
              </a:spcBef>
              <a:buAutoNum type="arabicParenBoth"/>
            </a:pPr>
            <a:r>
              <a:rPr lang="fr-FR" dirty="0" smtClean="0"/>
              <a:t>Car</a:t>
            </a:r>
            <a:r>
              <a:rPr lang="fr-FR" baseline="0" dirty="0" smtClean="0"/>
              <a:t> même si les e- pénètrent le substrat à partir de 25 </a:t>
            </a:r>
            <a:r>
              <a:rPr lang="fr-FR" baseline="0" dirty="0" err="1" smtClean="0"/>
              <a:t>keV</a:t>
            </a:r>
            <a:r>
              <a:rPr lang="fr-FR" baseline="0" dirty="0" smtClean="0"/>
              <a:t>, ils sont ralentis par la couche de Pt et n’ont pas l’En. suffisante pour ioniser K de Ni</a:t>
            </a:r>
          </a:p>
          <a:p>
            <a:pPr marL="228600" indent="-228600" eaLnBrk="1" hangingPunct="1">
              <a:spcBef>
                <a:spcPct val="0"/>
              </a:spcBef>
              <a:buNone/>
            </a:pPr>
            <a:r>
              <a:rPr lang="fr-FR" baseline="0" dirty="0" smtClean="0"/>
              <a:t>Conclusion : si on ne tient pas compte de la fluo. X, en mesurant un signal de Ni alors que les e- incidents n’ont pas pénétré le substrat, on risque de considérer à tort qu’une couche de Ni est présente en surface.</a:t>
            </a:r>
            <a:endParaRPr lang="fr-FR" dirty="0" smtClean="0"/>
          </a:p>
        </p:txBody>
      </p:sp>
      <p:sp>
        <p:nvSpPr>
          <p:cNvPr id="19460" name="Espace réservé du numéro de diapositive 3"/>
          <p:cNvSpPr txBox="1">
            <a:spLocks noGrp="1"/>
          </p:cNvSpPr>
          <p:nvPr/>
        </p:nvSpPr>
        <p:spPr bwMode="auto">
          <a:xfrm>
            <a:off x="3790950" y="9540875"/>
            <a:ext cx="2898775" cy="501650"/>
          </a:xfrm>
          <a:prstGeom prst="rect">
            <a:avLst/>
          </a:prstGeom>
          <a:noFill/>
          <a:ln>
            <a:miter lim="800000"/>
            <a:headEnd/>
            <a:tailEnd/>
          </a:ln>
        </p:spPr>
        <p:txBody>
          <a:bodyPr anchor="b"/>
          <a:lstStyle/>
          <a:p>
            <a:pPr algn="r">
              <a:defRPr/>
            </a:pPr>
            <a:fld id="{E832C3B4-5D9C-4427-B0FC-7BF1DB2045D4}" type="slidenum">
              <a:rPr lang="fr-FR" sz="1200">
                <a:latin typeface="+mn-lt"/>
              </a:rPr>
              <a:pPr algn="r">
                <a:defRPr/>
              </a:pPr>
              <a:t>36</a:t>
            </a:fld>
            <a:endParaRPr lang="fr-FR" sz="1200">
              <a:latin typeface="+mn-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Cu : couche très mince en surface ET enterrée en profondeur</a:t>
            </a:r>
          </a:p>
          <a:p>
            <a:pPr eaLnBrk="1" hangingPunct="1">
              <a:spcBef>
                <a:spcPct val="0"/>
              </a:spcBef>
            </a:pPr>
            <a:r>
              <a:rPr lang="fr-FR" smtClean="0"/>
              <a:t>Raie K donne info sur zones profondes</a:t>
            </a:r>
          </a:p>
        </p:txBody>
      </p:sp>
      <p:sp>
        <p:nvSpPr>
          <p:cNvPr id="174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DBE75B-89FA-4CDC-A92E-41546D3C1E10}" type="slidenum">
              <a:rPr lang="fr-FR" smtClean="0"/>
              <a:pPr fontAlgn="base">
                <a:spcBef>
                  <a:spcPct val="0"/>
                </a:spcBef>
                <a:spcAft>
                  <a:spcPct val="0"/>
                </a:spcAft>
                <a:defRPr/>
              </a:pPr>
              <a:t>37</a:t>
            </a:fld>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Précision dét. compo. CM : cas d’une strucutre multi-couche ‘simple’</a:t>
            </a:r>
          </a:p>
          <a:p>
            <a:r>
              <a:rPr lang="fr-FR" smtClean="0"/>
              <a:t>RBS technique plus lourde (analyse par faisceau d’ions He, 1-3 MeV)</a:t>
            </a:r>
          </a:p>
        </p:txBody>
      </p:sp>
      <p:sp>
        <p:nvSpPr>
          <p:cNvPr id="4" name="Espace réservé du numéro de diapositive 3"/>
          <p:cNvSpPr>
            <a:spLocks noGrp="1"/>
          </p:cNvSpPr>
          <p:nvPr>
            <p:ph type="sldNum" sz="quarter" idx="5"/>
          </p:nvPr>
        </p:nvSpPr>
        <p:spPr/>
        <p:txBody>
          <a:bodyPr/>
          <a:lstStyle/>
          <a:p>
            <a:pPr>
              <a:defRPr/>
            </a:pPr>
            <a:fld id="{F7AB055D-4012-4BE3-BB56-60D0C068857E}" type="slidenum">
              <a:rPr lang="fr-FR" smtClean="0"/>
              <a:pPr>
                <a:defRPr/>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fr-FR" dirty="0" smtClean="0"/>
              <a:t>À partir des mesures</a:t>
            </a:r>
            <a:r>
              <a:rPr lang="fr-FR" baseline="0" dirty="0" smtClean="0"/>
              <a:t> d’analyse X</a:t>
            </a:r>
          </a:p>
          <a:p>
            <a:pPr eaLnBrk="1" hangingPunct="1">
              <a:spcBef>
                <a:spcPct val="0"/>
              </a:spcBef>
              <a:buFontTx/>
              <a:buNone/>
            </a:pPr>
            <a:r>
              <a:rPr lang="fr-FR" baseline="0" dirty="0" smtClean="0"/>
              <a:t>-</a:t>
            </a:r>
            <a:endParaRPr lang="fr-FR" dirty="0" smtClean="0"/>
          </a:p>
        </p:txBody>
      </p:sp>
      <p:sp>
        <p:nvSpPr>
          <p:cNvPr id="143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97C06D-6E20-484B-BED1-393A2CCA5D16}" type="slidenum">
              <a:rPr lang="fr-FR" smtClean="0"/>
              <a:pPr fontAlgn="base">
                <a:spcBef>
                  <a:spcPct val="0"/>
                </a:spcBef>
                <a:spcAft>
                  <a:spcPct val="0"/>
                </a:spcAft>
                <a:defRPr/>
              </a:pPr>
              <a:t>5</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Exemple, cas simple</a:t>
            </a:r>
          </a:p>
          <a:p>
            <a:pPr eaLnBrk="1" hangingPunct="1">
              <a:spcBef>
                <a:spcPct val="0"/>
              </a:spcBef>
            </a:pPr>
            <a:r>
              <a:rPr lang="fr-FR" smtClean="0">
                <a:latin typeface="Times New Roman" pitchFamily="18" charset="0"/>
                <a:cs typeface="Times New Roman" pitchFamily="18" charset="0"/>
              </a:rPr>
              <a:t>comparaison des k-ratio exp avec les courbes des k-ratio calculés en fonction de la tension pour hypothèses successives d’ép et de composition des couches</a:t>
            </a:r>
          </a:p>
          <a:p>
            <a:pPr eaLnBrk="1" hangingPunct="1">
              <a:spcBef>
                <a:spcPct val="0"/>
              </a:spcBef>
            </a:pPr>
            <a:r>
              <a:rPr lang="fr-FR" smtClean="0">
                <a:latin typeface="Times New Roman" pitchFamily="18" charset="0"/>
                <a:cs typeface="Times New Roman" pitchFamily="18" charset="0"/>
              </a:rPr>
              <a:t>c</a:t>
            </a:r>
            <a:r>
              <a:rPr lang="fr-FR" smtClean="0"/>
              <a:t>ouche dite ‘mince’ qd. son ép.massiq.&lt;prof.ultime d’ionis.</a:t>
            </a:r>
          </a:p>
        </p:txBody>
      </p:sp>
      <p:sp>
        <p:nvSpPr>
          <p:cNvPr id="143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47D009-78C0-4EE4-8C96-BEED1111AFCB}" type="slidenum">
              <a:rPr lang="fr-FR" smtClean="0"/>
              <a:pPr fontAlgn="base">
                <a:spcBef>
                  <a:spcPct val="0"/>
                </a:spcBef>
                <a:spcAft>
                  <a:spcPct val="0"/>
                </a:spcAft>
                <a:defRPr/>
              </a:pPr>
              <a:t>6</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D64F6BA5-8893-4BBC-9204-540E249B91DD}" type="slidenum">
              <a:rPr lang="fr-FR" smtClean="0"/>
              <a:pPr>
                <a:defRPr/>
              </a:pPr>
              <a:t>7</a:t>
            </a:fld>
            <a:endParaRPr lang="fr-FR"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fr-FR" b="1" dirty="0" smtClean="0"/>
              <a:t>Revenons à la définition de Phi(</a:t>
            </a:r>
            <a:r>
              <a:rPr lang="fr-FR" b="1" dirty="0" err="1" smtClean="0"/>
              <a:t>rho.z</a:t>
            </a:r>
            <a:r>
              <a:rPr lang="fr-FR" b="1" dirty="0" smtClean="0"/>
              <a:t>) dans le cas d’un échantillon homogène pour comprendre comment elle est adaptée au cas de l’analyse des couches minces</a:t>
            </a:r>
          </a:p>
          <a:p>
            <a:pPr eaLnBrk="1" hangingPunct="1"/>
            <a:r>
              <a:rPr lang="fr-FR" dirty="0" smtClean="0"/>
              <a:t>Photon émis à la profondeur massique </a:t>
            </a:r>
            <a:r>
              <a:rPr lang="fr-FR" dirty="0" smtClean="0">
                <a:sym typeface="Symbol" pitchFamily="18" charset="2"/>
              </a:rPr>
              <a:t></a:t>
            </a:r>
            <a:r>
              <a:rPr lang="fr-FR" dirty="0" smtClean="0"/>
              <a:t>.z</a:t>
            </a:r>
          </a:p>
          <a:p>
            <a:pPr eaLnBrk="1" hangingPunct="1"/>
            <a:r>
              <a:rPr lang="fr-FR" dirty="0" smtClean="0"/>
              <a:t>Calcul précis de Int émergente si </a:t>
            </a:r>
            <a:r>
              <a:rPr lang="fr-FR" dirty="0" err="1" smtClean="0"/>
              <a:t>distrib</a:t>
            </a:r>
            <a:r>
              <a:rPr lang="fr-FR" dirty="0" smtClean="0"/>
              <a:t> Phi(</a:t>
            </a:r>
            <a:r>
              <a:rPr lang="fr-FR" dirty="0" err="1" smtClean="0"/>
              <a:t>rho.z</a:t>
            </a:r>
            <a:r>
              <a:rPr lang="fr-FR" dirty="0" smtClean="0"/>
              <a:t>) réaliste et conforme au fait que l’intégrale F de Phi(</a:t>
            </a:r>
            <a:r>
              <a:rPr lang="fr-FR" dirty="0" err="1" smtClean="0"/>
              <a:t>rho.z</a:t>
            </a:r>
            <a:r>
              <a:rPr lang="fr-FR" dirty="0" smtClean="0"/>
              <a:t>) = </a:t>
            </a:r>
            <a:r>
              <a:rPr lang="fr-FR" dirty="0" err="1" smtClean="0"/>
              <a:t>nbre</a:t>
            </a:r>
            <a:r>
              <a:rPr lang="fr-FR" dirty="0" smtClean="0"/>
              <a:t>. total d’ionisations</a:t>
            </a:r>
          </a:p>
          <a:p>
            <a:pPr eaLnBrk="1" hangingPunct="1"/>
            <a:r>
              <a:rPr lang="fr-FR" b="1" dirty="0" smtClean="0"/>
              <a:t>PAP</a:t>
            </a:r>
            <a:r>
              <a:rPr lang="fr-FR" dirty="0" smtClean="0"/>
              <a:t> représentée </a:t>
            </a:r>
            <a:r>
              <a:rPr lang="fr-FR" dirty="0" err="1" smtClean="0"/>
              <a:t>mathématiq</a:t>
            </a:r>
            <a:r>
              <a:rPr lang="fr-FR" dirty="0" smtClean="0"/>
              <a:t>. par 2 branches </a:t>
            </a:r>
            <a:r>
              <a:rPr lang="fr-FR" dirty="0" err="1" smtClean="0"/>
              <a:t>paraboliq</a:t>
            </a:r>
            <a:r>
              <a:rPr lang="fr-FR" dirty="0" smtClean="0"/>
              <a:t> raccordées à une certaine prof: approche générale permettant principalement l’étude d’</a:t>
            </a:r>
            <a:r>
              <a:rPr lang="fr-FR" dirty="0" err="1" smtClean="0"/>
              <a:t>éch</a:t>
            </a:r>
            <a:r>
              <a:rPr lang="fr-FR" dirty="0" smtClean="0"/>
              <a:t> stratif.; emploi de ce modèle </a:t>
            </a:r>
            <a:r>
              <a:rPr lang="fr-FR" dirty="0" err="1" smtClean="0"/>
              <a:t>lourd</a:t>
            </a:r>
            <a:r>
              <a:rPr lang="fr-FR" dirty="0" err="1" smtClean="0">
                <a:latin typeface="Arial" charset="0"/>
                <a:cs typeface="Arial" charset="0"/>
              </a:rPr>
              <a:t>→modèle</a:t>
            </a:r>
            <a:r>
              <a:rPr lang="fr-FR" dirty="0" smtClean="0">
                <a:latin typeface="Arial" charset="0"/>
                <a:cs typeface="Arial" charset="0"/>
              </a:rPr>
              <a:t> </a:t>
            </a:r>
            <a:r>
              <a:rPr lang="fr-FR" b="1" dirty="0" smtClean="0">
                <a:latin typeface="Arial" charset="0"/>
                <a:cs typeface="Arial" charset="0"/>
              </a:rPr>
              <a:t>XPP</a:t>
            </a:r>
            <a:r>
              <a:rPr lang="fr-FR" dirty="0" smtClean="0">
                <a:latin typeface="Arial" charset="0"/>
                <a:cs typeface="Arial" charset="0"/>
              </a:rPr>
              <a:t> (PAP-S à l’origine) </a:t>
            </a:r>
            <a:r>
              <a:rPr lang="fr-FR" dirty="0" err="1" smtClean="0">
                <a:latin typeface="Arial" charset="0"/>
                <a:cs typeface="Arial" charset="0"/>
              </a:rPr>
              <a:t>simplifé</a:t>
            </a:r>
            <a:r>
              <a:rPr lang="fr-FR" dirty="0" smtClean="0">
                <a:latin typeface="Arial" charset="0"/>
                <a:cs typeface="Arial" charset="0"/>
              </a:rPr>
              <a:t>, représenté par des fonctions </a:t>
            </a:r>
            <a:r>
              <a:rPr lang="fr-FR" dirty="0" err="1" smtClean="0">
                <a:latin typeface="Arial" charset="0"/>
                <a:cs typeface="Arial" charset="0"/>
              </a:rPr>
              <a:t>exponent</a:t>
            </a:r>
            <a:r>
              <a:rPr lang="fr-FR" dirty="0" smtClean="0">
                <a:latin typeface="Arial" charset="0"/>
                <a:cs typeface="Arial" charset="0"/>
              </a:rPr>
              <a:t>., </a:t>
            </a:r>
            <a:r>
              <a:rPr lang="fr-FR" dirty="0" err="1" smtClean="0">
                <a:latin typeface="Arial" charset="0"/>
                <a:cs typeface="Arial" charset="0"/>
              </a:rPr>
              <a:t>distrib</a:t>
            </a:r>
            <a:r>
              <a:rPr lang="fr-FR" dirty="0" smtClean="0">
                <a:latin typeface="Arial" charset="0"/>
                <a:cs typeface="Arial" charset="0"/>
              </a:rPr>
              <a:t> phi(</a:t>
            </a:r>
            <a:r>
              <a:rPr lang="fr-FR" dirty="0" err="1" smtClean="0">
                <a:latin typeface="Arial" charset="0"/>
                <a:cs typeface="Arial" charset="0"/>
              </a:rPr>
              <a:t>rho.z</a:t>
            </a:r>
            <a:r>
              <a:rPr lang="fr-FR" dirty="0" smtClean="0">
                <a:latin typeface="Arial" charset="0"/>
                <a:cs typeface="Arial" charset="0"/>
              </a:rPr>
              <a:t>) non définies avec autant de rigueur, efficace </a:t>
            </a:r>
            <a:r>
              <a:rPr lang="fr-FR" dirty="0" err="1" smtClean="0">
                <a:latin typeface="Arial" charset="0"/>
                <a:cs typeface="Arial" charset="0"/>
              </a:rPr>
              <a:t>ds</a:t>
            </a:r>
            <a:r>
              <a:rPr lang="fr-FR" dirty="0" smtClean="0">
                <a:latin typeface="Arial" charset="0"/>
                <a:cs typeface="Arial" charset="0"/>
              </a:rPr>
              <a:t> les conditions d’incidence </a:t>
            </a:r>
            <a:r>
              <a:rPr lang="fr-FR" dirty="0" err="1" smtClean="0">
                <a:latin typeface="Arial" charset="0"/>
                <a:cs typeface="Arial" charset="0"/>
              </a:rPr>
              <a:t>obliq</a:t>
            </a:r>
            <a:r>
              <a:rPr lang="fr-FR" dirty="0" smtClean="0">
                <a:latin typeface="Arial" charset="0"/>
                <a:cs typeface="Arial" charset="0"/>
              </a:rPr>
              <a:t> du faisceau d’e-</a:t>
            </a:r>
            <a:endParaRPr lang="fr-FR" dirty="0" smtClean="0"/>
          </a:p>
          <a:p>
            <a:pPr eaLnBrk="1" hangingPunct="1"/>
            <a:endParaRPr 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p:txBody>
          <a:bodyPr wrap="square" numCol="1" anchor="t" anchorCtr="0" compatLnSpc="1">
            <a:prstTxWarp prst="textNoShape">
              <a:avLst/>
            </a:prstTxWarp>
          </a:bodyPr>
          <a:lstStyle/>
          <a:p>
            <a:pPr>
              <a:defRPr/>
            </a:pPr>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voir !!</a:t>
            </a:r>
          </a:p>
          <a:p>
            <a:pPr>
              <a:defRPr/>
            </a:pPr>
            <a:r>
              <a:rPr lang="fr-FR" dirty="0" smtClean="0"/>
              <a:t>Que de 20%</a:t>
            </a:r>
          </a:p>
          <a:p>
            <a:pPr>
              <a:defRPr/>
            </a:pPr>
            <a:r>
              <a:rPr lang="fr-FR" dirty="0" smtClean="0"/>
              <a:t>Prof. Correspondant à	Même si faible sensibilité de la prof ultime d’ionisation à la nature de la cible</a:t>
            </a:r>
            <a:r>
              <a:rPr lang="fr-FR" b="1" dirty="0" smtClean="0"/>
              <a:t>(ceci facilite l’analyse d’</a:t>
            </a:r>
            <a:r>
              <a:rPr lang="fr-FR" b="1" dirty="0" err="1" smtClean="0"/>
              <a:t>éch.stratifiés:même</a:t>
            </a:r>
            <a:r>
              <a:rPr lang="fr-FR" b="1" dirty="0" smtClean="0"/>
              <a:t> si nature </a:t>
            </a:r>
            <a:r>
              <a:rPr lang="fr-FR" b="1" dirty="0" err="1" smtClean="0"/>
              <a:t>chim</a:t>
            </a:r>
            <a:r>
              <a:rPr lang="fr-FR" b="1" dirty="0" smtClean="0"/>
              <a:t>. de la couche inconnue, on a accès à une estimation de son </a:t>
            </a:r>
            <a:r>
              <a:rPr lang="fr-FR" b="1" dirty="0" err="1" smtClean="0"/>
              <a:t>ép.massique</a:t>
            </a:r>
            <a:r>
              <a:rPr lang="fr-FR" b="1" dirty="0" smtClean="0"/>
              <a:t>, en observant pot. d’</a:t>
            </a:r>
            <a:r>
              <a:rPr lang="fr-FR" b="1" dirty="0" err="1" smtClean="0"/>
              <a:t>apparit</a:t>
            </a:r>
            <a:r>
              <a:rPr lang="fr-FR" b="1" dirty="0" smtClean="0"/>
              <a:t>. d’un </a:t>
            </a:r>
            <a:r>
              <a:rPr lang="fr-FR" b="1" dirty="0" err="1" smtClean="0"/>
              <a:t>rayt</a:t>
            </a:r>
            <a:r>
              <a:rPr lang="fr-FR" b="1" dirty="0" smtClean="0"/>
              <a:t> substrat)</a:t>
            </a:r>
          </a:p>
          <a:p>
            <a:pPr>
              <a:defRPr/>
            </a:pPr>
            <a:r>
              <a:rPr lang="fr-FR" dirty="0" err="1" smtClean="0"/>
              <a:t>Diffculté</a:t>
            </a:r>
            <a:r>
              <a:rPr lang="fr-FR" dirty="0" smtClean="0"/>
              <a:t>: tenir compte des effets dus à la différence de Z entre les différentes couches</a:t>
            </a:r>
          </a:p>
          <a:p>
            <a:pPr>
              <a:defRPr/>
            </a:pPr>
            <a:r>
              <a:rPr lang="fr-FR" dirty="0" smtClean="0"/>
              <a:t>Paramétrage de </a:t>
            </a:r>
            <a:r>
              <a:rPr lang="fr-FR" i="1" dirty="0" smtClean="0">
                <a:sym typeface="Symbol" pitchFamily="18" charset="2"/>
              </a:rPr>
              <a:t></a:t>
            </a:r>
            <a:r>
              <a:rPr lang="fr-FR" i="1" dirty="0" smtClean="0"/>
              <a:t>(</a:t>
            </a:r>
            <a:r>
              <a:rPr lang="fr-FR" i="1" dirty="0" smtClean="0">
                <a:sym typeface="Symbol" pitchFamily="18" charset="2"/>
              </a:rPr>
              <a:t>.</a:t>
            </a:r>
            <a:r>
              <a:rPr lang="fr-FR" i="1" dirty="0" smtClean="0"/>
              <a:t>z) </a:t>
            </a:r>
            <a:r>
              <a:rPr lang="fr-FR" dirty="0" smtClean="0"/>
              <a:t>pour </a:t>
            </a:r>
            <a:r>
              <a:rPr lang="fr-FR" dirty="0" err="1" smtClean="0"/>
              <a:t>éch</a:t>
            </a:r>
            <a:r>
              <a:rPr lang="fr-FR" dirty="0" smtClean="0"/>
              <a:t>. stratifiés : 4 lois de pondération pour définir ces </a:t>
            </a:r>
            <a:r>
              <a:rPr lang="fr-FR" dirty="0" err="1" smtClean="0"/>
              <a:t>éch</a:t>
            </a:r>
            <a:r>
              <a:rPr lang="fr-FR" dirty="0" smtClean="0"/>
              <a:t>. homogènes virtuels</a:t>
            </a:r>
          </a:p>
          <a:p>
            <a:pPr>
              <a:defRPr/>
            </a:pPr>
            <a:r>
              <a:rPr lang="fr-FR" dirty="0" smtClean="0"/>
              <a:t>..au franchissement des interfaces</a:t>
            </a:r>
          </a:p>
          <a:p>
            <a:pPr>
              <a:defRPr/>
            </a:pPr>
            <a:r>
              <a:rPr lang="fr-FR" dirty="0" smtClean="0"/>
              <a:t>Qd. interface située à une profondeur entre la surface</a:t>
            </a:r>
          </a:p>
          <a:p>
            <a:pPr>
              <a:defRPr/>
            </a:pPr>
            <a:r>
              <a:rPr lang="fr-FR" dirty="0" smtClean="0"/>
              <a:t>incertitude sur cette hypothèse </a:t>
            </a:r>
            <a:r>
              <a:rPr lang="fr-FR" dirty="0" err="1" smtClean="0"/>
              <a:t>qd</a:t>
            </a:r>
            <a:r>
              <a:rPr lang="fr-FR" dirty="0" smtClean="0"/>
              <a:t>. Z des strates différents…</a:t>
            </a:r>
          </a:p>
          <a:p>
            <a:pPr>
              <a:defRPr/>
            </a:pPr>
            <a:endParaRPr lang="fr-FR" dirty="0" smtClean="0"/>
          </a:p>
          <a:p>
            <a:pPr>
              <a:defRPr/>
            </a:pPr>
            <a:r>
              <a:rPr lang="fr-FR" dirty="0" smtClean="0">
                <a:solidFill>
                  <a:srgbClr val="00B050"/>
                </a:solidFill>
              </a:rPr>
              <a:t>Validité pour couches de Z fortement  </a:t>
            </a:r>
            <a:r>
              <a:rPr lang="fr-FR" dirty="0" smtClean="0">
                <a:solidFill>
                  <a:srgbClr val="00B050"/>
                </a:solidFill>
                <a:cs typeface="Arial" charset="0"/>
              </a:rPr>
              <a:t>≠ </a:t>
            </a:r>
            <a:r>
              <a:rPr lang="fr-FR" sz="2400" dirty="0" smtClean="0">
                <a:solidFill>
                  <a:srgbClr val="00B050"/>
                </a:solidFill>
                <a:cs typeface="Arial" charset="0"/>
              </a:rPr>
              <a:t>?</a:t>
            </a:r>
          </a:p>
          <a:p>
            <a:pPr>
              <a:defRPr/>
            </a:pPr>
            <a:r>
              <a:rPr lang="fr-FR" dirty="0" smtClean="0">
                <a:solidFill>
                  <a:srgbClr val="00B050"/>
                </a:solidFill>
                <a:cs typeface="Arial" charset="0"/>
              </a:rPr>
              <a:t>notamment </a:t>
            </a:r>
            <a:r>
              <a:rPr lang="fr-FR" dirty="0" err="1" smtClean="0">
                <a:solidFill>
                  <a:srgbClr val="00B050"/>
                </a:solidFill>
                <a:cs typeface="Arial" charset="0"/>
              </a:rPr>
              <a:t>qd</a:t>
            </a:r>
            <a:r>
              <a:rPr lang="fr-FR" dirty="0" smtClean="0">
                <a:solidFill>
                  <a:srgbClr val="00B050"/>
                </a:solidFill>
                <a:cs typeface="Arial" charset="0"/>
              </a:rPr>
              <a:t>. interface à une prof. intermédiaire → biais les </a:t>
            </a:r>
            <a:r>
              <a:rPr lang="fr-FR" dirty="0" smtClean="0">
                <a:solidFill>
                  <a:srgbClr val="00B050"/>
                </a:solidFill>
                <a:cs typeface="Arial" charset="0"/>
                <a:sym typeface="Symbol" pitchFamily="18" charset="2"/>
              </a:rPr>
              <a:t></a:t>
            </a:r>
            <a:r>
              <a:rPr lang="fr-FR" dirty="0" smtClean="0">
                <a:solidFill>
                  <a:srgbClr val="00B050"/>
                </a:solidFill>
                <a:cs typeface="Arial" charset="0"/>
              </a:rPr>
              <a:t> probables</a:t>
            </a:r>
          </a:p>
          <a:p>
            <a:pPr lvl="8">
              <a:defRPr/>
            </a:pPr>
            <a:r>
              <a:rPr lang="fr-FR" dirty="0" smtClean="0">
                <a:solidFill>
                  <a:srgbClr val="00B050"/>
                </a:solidFill>
                <a:cs typeface="Arial" charset="0"/>
              </a:rPr>
              <a:t>	       → erreur sur </a:t>
            </a:r>
            <a:r>
              <a:rPr lang="fr-FR" dirty="0" err="1" smtClean="0">
                <a:solidFill>
                  <a:srgbClr val="00B050"/>
                </a:solidFill>
                <a:cs typeface="Arial" charset="0"/>
              </a:rPr>
              <a:t>dét</a:t>
            </a:r>
            <a:r>
              <a:rPr lang="fr-FR" dirty="0" smtClean="0">
                <a:solidFill>
                  <a:srgbClr val="00B050"/>
                </a:solidFill>
                <a:cs typeface="Arial" charset="0"/>
              </a:rPr>
              <a:t>. Ep. </a:t>
            </a:r>
            <a:r>
              <a:rPr lang="fr-FR" dirty="0" err="1" smtClean="0">
                <a:solidFill>
                  <a:srgbClr val="00B050"/>
                </a:solidFill>
                <a:cs typeface="Arial" charset="0"/>
              </a:rPr>
              <a:t>massiq</a:t>
            </a:r>
            <a:r>
              <a:rPr lang="fr-FR" dirty="0" smtClean="0">
                <a:solidFill>
                  <a:srgbClr val="00B050"/>
                </a:solidFill>
                <a:cs typeface="Arial" charset="0"/>
              </a:rPr>
              <a:t>.(-) sur </a:t>
            </a:r>
            <a:r>
              <a:rPr lang="fr-FR" dirty="0" err="1" smtClean="0">
                <a:solidFill>
                  <a:srgbClr val="00B050"/>
                </a:solidFill>
                <a:cs typeface="Arial" charset="0"/>
              </a:rPr>
              <a:t>dét</a:t>
            </a:r>
            <a:r>
              <a:rPr lang="fr-FR" dirty="0" smtClean="0">
                <a:solidFill>
                  <a:srgbClr val="00B050"/>
                </a:solidFill>
                <a:cs typeface="Arial" charset="0"/>
              </a:rPr>
              <a:t>. </a:t>
            </a:r>
            <a:r>
              <a:rPr lang="fr-FR" smtClean="0">
                <a:solidFill>
                  <a:srgbClr val="00B050"/>
                </a:solidFill>
                <a:cs typeface="Arial" charset="0"/>
              </a:rPr>
              <a:t>Composition</a:t>
            </a:r>
            <a:endParaRPr lang="fr-FR" dirty="0" smtClean="0">
              <a:solidFill>
                <a:srgbClr val="00B050"/>
              </a:solidFill>
            </a:endParaRPr>
          </a:p>
        </p:txBody>
      </p:sp>
      <p:sp>
        <p:nvSpPr>
          <p:cNvPr id="4" name="Espace réservé du numéro de diapositive 3"/>
          <p:cNvSpPr>
            <a:spLocks noGrp="1"/>
          </p:cNvSpPr>
          <p:nvPr>
            <p:ph type="sldNum" sz="quarter" idx="5"/>
          </p:nvPr>
        </p:nvSpPr>
        <p:spPr/>
        <p:txBody>
          <a:bodyPr/>
          <a:lstStyle/>
          <a:p>
            <a:pPr>
              <a:defRPr/>
            </a:pPr>
            <a:fld id="{40A618CB-4C8B-45ED-A8F4-BE03352D652E}" type="slidenum">
              <a:rPr lang="fr-FR" smtClean="0"/>
              <a:pPr>
                <a:defRPr/>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fr-FR" smtClean="0"/>
              <a:t>Différentes natures de substrat		</a:t>
            </a:r>
            <a:r>
              <a:rPr lang="fr-FR" b="1" smtClean="0"/>
              <a:t>densité Al=2,7</a:t>
            </a:r>
          </a:p>
          <a:p>
            <a:r>
              <a:rPr lang="fr-FR" smtClean="0"/>
              <a:t>Plus d’e- rétrodiffusés du substrat qui ionisent atomes Al ds CM</a:t>
            </a:r>
          </a:p>
          <a:p>
            <a:r>
              <a:rPr lang="fr-FR" smtClean="0">
                <a:sym typeface="Symbol" pitchFamily="18" charset="2"/>
              </a:rPr>
              <a:t>pour couche fine, près de la surface de la CM : nbre. d’ionis. augmente avec Z substrat</a:t>
            </a:r>
          </a:p>
          <a:p>
            <a:r>
              <a:rPr lang="fr-FR" smtClean="0">
                <a:sym typeface="Symbol" pitchFamily="18" charset="2"/>
              </a:rPr>
              <a:t>Ép. film un peu + faible que prof ulti d’ionis : phi(rho.z) voisine de celle correspondant à éch. massif de même nature que film</a:t>
            </a:r>
          </a:p>
          <a:p>
            <a:r>
              <a:rPr lang="fr-FR" smtClean="0">
                <a:sym typeface="Symbol" pitchFamily="18" charset="2"/>
              </a:rPr>
              <a:t>Ep. film faible p.r. prof. ulti d’ionis : phi(rho.z) assimilable à celle du substrat</a:t>
            </a:r>
          </a:p>
          <a:p>
            <a:r>
              <a:rPr lang="fr-FR" b="1" smtClean="0">
                <a:sym typeface="Symbol" pitchFamily="18" charset="2"/>
              </a:rPr>
              <a:t>Film mince à très fort U:émission varie avec Zsubstrat de la même façon que Phi(0),i.e. d’un facteur 2 en passant d’un substrat très léger à très lourd</a:t>
            </a:r>
          </a:p>
          <a:p>
            <a:r>
              <a:rPr lang="fr-FR" b="1" smtClean="0">
                <a:sym typeface="Symbol" pitchFamily="18" charset="2"/>
              </a:rPr>
              <a:t> phi(z=0) = 1 pour B massif, 2 pour W massif</a:t>
            </a:r>
          </a:p>
          <a:p>
            <a:r>
              <a:rPr lang="fr-FR" b="1" smtClean="0">
                <a:sym typeface="Symbol" pitchFamily="18" charset="2"/>
              </a:rPr>
              <a:t>e-influençant valeur de l’ionis superf et du facteur de rétrodiff proviennent d’une prof max moitié de prof ulti d’ionis (simul MC)</a:t>
            </a:r>
          </a:p>
          <a:p>
            <a:r>
              <a:rPr lang="fr-FR" b="1" smtClean="0">
                <a:sym typeface="Symbol" pitchFamily="18" charset="2"/>
              </a:rPr>
              <a:t>Hauteur et position du max de phi(rho.z) résultent d’ionis par e- ayant pénétré un peu + profond ds mat : [prof ulti/2;prof ulti]</a:t>
            </a:r>
          </a:p>
          <a:p>
            <a:r>
              <a:rPr lang="fr-FR" b="1" smtClean="0">
                <a:sym typeface="Symbol" pitchFamily="18" charset="2"/>
              </a:rPr>
              <a:t>Prof ulti d’ionis : même si varie assez peu, sensible à nature cible entre surf et prof ulti d’ionis elle-même;dét de prof ulti d’ionis par méthode itérativ</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r>
              <a:rPr lang="fr-FR" b="1" smtClean="0"/>
              <a:t>densité Al=2,7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64C53AC1-F220-4149-8C6B-C8407BF85991}" type="datetimeFigureOut">
              <a:rPr lang="fr-FR"/>
              <a:pPr>
                <a:defRPr/>
              </a:pPr>
              <a:t>12/06/2017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65A0362-7FFA-4596-A41E-DC13C9CD264B}"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9F671BD-4766-4D0F-896F-0414261F7DC9}" type="datetimeFigureOut">
              <a:rPr lang="fr-FR"/>
              <a:pPr>
                <a:defRPr/>
              </a:pPr>
              <a:t>12/06/2017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213199B-DB1F-401F-BF1E-7B206253A4C1}"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A2F58CB-0C26-4E3D-8EDB-4E8AEA422BCD}" type="datetimeFigureOut">
              <a:rPr lang="fr-FR"/>
              <a:pPr>
                <a:defRPr/>
              </a:pPr>
              <a:t>12/06/2017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7ED2A76-BF9F-40C5-B0C8-ED41DF934DE2}"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5919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3162546-C27D-4713-9BD1-5CA909CAFE72}" type="datetimeFigureOut">
              <a:rPr lang="fr-FR"/>
              <a:pPr>
                <a:defRPr/>
              </a:pPr>
              <a:t>12/06/2017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30E5CEC-9FBD-46E7-AAFE-7E9458FC2640}"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22E55EB-D6F2-41DF-9559-0B9B92A65E4B}" type="datetimeFigureOut">
              <a:rPr lang="fr-FR"/>
              <a:pPr>
                <a:defRPr/>
              </a:pPr>
              <a:t>12/06/2017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26F80F5-760C-4E48-AFF7-BA6645696157}"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21CAF31A-5014-406B-A2C3-2F0954140CE2}" type="datetimeFigureOut">
              <a:rPr lang="fr-FR"/>
              <a:pPr>
                <a:defRPr/>
              </a:pPr>
              <a:t>12/06/2017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C6C5561-958B-4E0D-8EFC-9947D29F5DC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31909D2F-00EC-4C64-A8D0-08B5DFE87DFC}" type="datetimeFigureOut">
              <a:rPr lang="fr-FR"/>
              <a:pPr>
                <a:defRPr/>
              </a:pPr>
              <a:t>12/06/2017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39EE702-725D-4CD3-B5FD-8306CC3A2C2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CFBC8071-8402-4190-AC9C-D0C32E397824}" type="datetimeFigureOut">
              <a:rPr lang="fr-FR"/>
              <a:pPr>
                <a:defRPr/>
              </a:pPr>
              <a:t>12/06/2017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848A1D3-13C3-4C0B-8608-4F0E5B1ED7F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84EA287-7259-4B60-B55A-5D4F69DD7647}" type="datetimeFigureOut">
              <a:rPr lang="fr-FR"/>
              <a:pPr>
                <a:defRPr/>
              </a:pPr>
              <a:t>12/06/2017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B63E6F1-76DB-47FB-A3C6-7755F7DB4E4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BD85F77-0A9E-4BFB-A1C8-EDBD5084D5B4}" type="datetimeFigureOut">
              <a:rPr lang="fr-FR"/>
              <a:pPr>
                <a:defRPr/>
              </a:pPr>
              <a:t>12/06/2017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91FC8F5-0EC7-40FB-9AC4-CD8575B354A8}"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1ABFC46-113E-495C-A9A2-93638CCFBF38}" type="datetimeFigureOut">
              <a:rPr lang="fr-FR"/>
              <a:pPr>
                <a:defRPr/>
              </a:pPr>
              <a:t>12/06/2017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8C2F99E-33DA-44C1-B989-519D43F0D40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7E3F20-8480-4C55-A9E8-5CA7E7C6B874}" type="datetimeFigureOut">
              <a:rPr lang="fr-FR"/>
              <a:pPr>
                <a:defRPr/>
              </a:pPr>
              <a:t>12/06/2017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72B1CC2-C09C-4432-86F9-BC4E150AB63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gif"/><Relationship Id="rId15" Type="http://schemas.openxmlformats.org/officeDocument/2006/relationships/image" Target="../media/image14.jpeg"/><Relationship Id="rId23" Type="http://schemas.openxmlformats.org/officeDocument/2006/relationships/image" Target="../media/image22.gif"/><Relationship Id="rId28" Type="http://schemas.openxmlformats.org/officeDocument/2006/relationships/image" Target="../media/image27.pn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gif"/><Relationship Id="rId22" Type="http://schemas.openxmlformats.org/officeDocument/2006/relationships/image" Target="../media/image21.jpeg"/><Relationship Id="rId27" Type="http://schemas.openxmlformats.org/officeDocument/2006/relationships/image" Target="../media/image26.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fr/imgres?imgurl=http://nucleaire-saclay.cea.fr/Images/astImg/159_2.jpg&amp;imgrefurl=http://den-dans.extra.cea.fr/Phocea/Vie_des_labos/Ast/ast_visu.php?id_ast=159&amp;usg=__58IoUBL08ChK3ZIRnXFzwrWBvCc=&amp;h=302&amp;w=474&amp;sz=35&amp;hl=fr&amp;start=45&amp;zoom=1&amp;um=1&amp;itbs=1&amp;tbnid=_908tYizRxYNzM:&amp;tbnh=82&amp;tbnw=129&amp;prev=/images?q=pr%C3%A9paration+m%C3%A9tallographique&amp;start=40&amp;um=1&amp;hl=fr&amp;sa=N&amp;ndsp=20&amp;tbs=isch:1&amp;ei=2FU0TaiyKc7qOdG2xLc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fr/imgres?imgurl=http://nucleaire-saclay.cea.fr/Images/astImg/159_2.jpg&amp;imgrefurl=http://den-dans.extra.cea.fr/Phocea/Vie_des_labos/Ast/ast_visu.php?id_ast=159&amp;usg=__58IoUBL08ChK3ZIRnXFzwrWBvCc=&amp;h=302&amp;w=474&amp;sz=35&amp;hl=fr&amp;start=45&amp;zoom=1&amp;um=1&amp;itbs=1&amp;tbnid=_908tYizRxYNzM:&amp;tbnh=82&amp;tbnw=129&amp;prev=/images?q=pr%C3%A9paration+m%C3%A9tallographique&amp;start=40&amp;um=1&amp;hl=fr&amp;sa=N&amp;ndsp=20&amp;tbs=isch:1&amp;ei=2FU0TaiyKc7qOdG2xLc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wmf"/><Relationship Id="rId7"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wmf"/></Relationships>
</file>

<file path=ppt/slides/_rels/slide2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slides/_rels/slide2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3.wmf"/><Relationship Id="rId5" Type="http://schemas.openxmlformats.org/officeDocument/2006/relationships/image" Target="../media/image68.wmf"/><Relationship Id="rId4" Type="http://schemas.openxmlformats.org/officeDocument/2006/relationships/image" Target="../media/image67.wmf"/></Relationships>
</file>

<file path=ppt/slides/_rels/slide29.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0"/>
            <a:ext cx="9144000" cy="677107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p:cNvPicPr>
            <a:picLocks noChangeAspect="1"/>
          </p:cNvPicPr>
          <p:nvPr/>
        </p:nvPicPr>
        <p:blipFill rotWithShape="1">
          <a:blip r:embed="rId2" cstate="print">
            <a:clrChange>
              <a:clrFrom>
                <a:srgbClr val="840F68"/>
              </a:clrFrom>
              <a:clrTo>
                <a:srgbClr val="840F68">
                  <a:alpha val="0"/>
                </a:srgbClr>
              </a:clrTo>
            </a:clrChange>
            <a:extLst>
              <a:ext uri="{28A0092B-C50C-407E-A947-70E740481C1C}">
                <a14:useLocalDpi xmlns="" xmlns:a14="http://schemas.microsoft.com/office/drawing/2010/main" val="0"/>
              </a:ext>
            </a:extLst>
          </a:blip>
          <a:srcRect r="1816" b="15441"/>
          <a:stretch/>
        </p:blipFill>
        <p:spPr>
          <a:xfrm>
            <a:off x="7452320" y="3573016"/>
            <a:ext cx="1521726" cy="1201449"/>
          </a:xfrm>
          <a:prstGeom prst="rect">
            <a:avLst/>
          </a:prstGeom>
          <a:ln>
            <a:noFill/>
          </a:ln>
          <a:effectLst>
            <a:outerShdw blurRad="292100" dist="139700" dir="2700000" algn="tl" rotWithShape="0">
              <a:srgbClr val="333333">
                <a:alpha val="65000"/>
              </a:srgbClr>
            </a:outerShdw>
          </a:effectLst>
        </p:spPr>
      </p:pic>
      <p:pic>
        <p:nvPicPr>
          <p:cNvPr id="5" name="Picture 2" descr="http://olivierboisseau.com/wp-content/uploads/2012/03/bordeaux_place-de-la-bourse.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7475" t="36545" r="17475" b="38605"/>
          <a:stretch/>
        </p:blipFill>
        <p:spPr bwMode="auto">
          <a:xfrm>
            <a:off x="381226" y="332656"/>
            <a:ext cx="3568950" cy="90555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49" name="ZoneTexte 48"/>
          <p:cNvSpPr txBox="1"/>
          <p:nvPr/>
        </p:nvSpPr>
        <p:spPr>
          <a:xfrm>
            <a:off x="4221423" y="462267"/>
            <a:ext cx="4392549" cy="523220"/>
          </a:xfrm>
          <a:prstGeom prst="rect">
            <a:avLst/>
          </a:prstGeom>
          <a:noFill/>
        </p:spPr>
        <p:txBody>
          <a:bodyPr wrap="none" rtlCol="0">
            <a:spAutoFit/>
          </a:bodyPr>
          <a:lstStyle/>
          <a:p>
            <a:r>
              <a:rPr lang="fr-FR" sz="2800" b="1" dirty="0" smtClean="0">
                <a:solidFill>
                  <a:srgbClr val="5C0000"/>
                </a:solidFill>
                <a:effectLst>
                  <a:outerShdw blurRad="50800" dist="38100" dir="8100000" algn="tr" rotWithShape="0">
                    <a:prstClr val="black">
                      <a:alpha val="40000"/>
                    </a:prstClr>
                  </a:outerShdw>
                </a:effectLst>
              </a:rPr>
              <a:t>ECOLE D’ÉTÉ GN-MEBA</a:t>
            </a:r>
            <a:endParaRPr lang="fr-FR" sz="2800" b="1" dirty="0">
              <a:solidFill>
                <a:srgbClr val="5C0000"/>
              </a:solidFill>
              <a:effectLst>
                <a:outerShdw blurRad="50800" dist="38100" dir="8100000" algn="tr" rotWithShape="0">
                  <a:prstClr val="black">
                    <a:alpha val="40000"/>
                  </a:prstClr>
                </a:outerShdw>
              </a:effectLst>
            </a:endParaRPr>
          </a:p>
        </p:txBody>
      </p:sp>
      <p:sp>
        <p:nvSpPr>
          <p:cNvPr id="50" name="ZoneTexte 49"/>
          <p:cNvSpPr txBox="1"/>
          <p:nvPr/>
        </p:nvSpPr>
        <p:spPr>
          <a:xfrm>
            <a:off x="5105362" y="1089610"/>
            <a:ext cx="2732095" cy="646331"/>
          </a:xfrm>
          <a:prstGeom prst="rect">
            <a:avLst/>
          </a:prstGeom>
          <a:noFill/>
        </p:spPr>
        <p:txBody>
          <a:bodyPr wrap="none" rtlCol="0">
            <a:spAutoFit/>
          </a:bodyPr>
          <a:lstStyle/>
          <a:p>
            <a:r>
              <a:rPr lang="fr-FR" dirty="0" smtClean="0">
                <a:solidFill>
                  <a:srgbClr val="5C0000"/>
                </a:solidFill>
                <a:effectLst>
                  <a:outerShdw blurRad="50800" dist="38100" dir="8100000" algn="tr" rotWithShape="0">
                    <a:prstClr val="black">
                      <a:alpha val="40000"/>
                    </a:prstClr>
                  </a:outerShdw>
                </a:effectLst>
              </a:rPr>
              <a:t>Microscopie Electronique à</a:t>
            </a:r>
          </a:p>
          <a:p>
            <a:r>
              <a:rPr lang="fr-FR" dirty="0" smtClean="0">
                <a:solidFill>
                  <a:srgbClr val="5C0000"/>
                </a:solidFill>
                <a:effectLst>
                  <a:outerShdw blurRad="50800" dist="38100" dir="8100000" algn="tr" rotWithShape="0">
                    <a:prstClr val="black">
                      <a:alpha val="40000"/>
                    </a:prstClr>
                  </a:outerShdw>
                </a:effectLst>
              </a:rPr>
              <a:t>Balayage et Microanalyses</a:t>
            </a:r>
            <a:endParaRPr lang="fr-FR" dirty="0">
              <a:solidFill>
                <a:srgbClr val="5C0000"/>
              </a:solidFill>
              <a:effectLst>
                <a:outerShdw blurRad="50800" dist="38100" dir="8100000" algn="tr" rotWithShape="0">
                  <a:prstClr val="black">
                    <a:alpha val="40000"/>
                  </a:prstClr>
                </a:outerShdw>
              </a:effectLst>
            </a:endParaRPr>
          </a:p>
        </p:txBody>
      </p:sp>
      <p:sp>
        <p:nvSpPr>
          <p:cNvPr id="51" name="ZoneTexte 50"/>
          <p:cNvSpPr txBox="1"/>
          <p:nvPr/>
        </p:nvSpPr>
        <p:spPr>
          <a:xfrm>
            <a:off x="348399" y="1282502"/>
            <a:ext cx="2451505" cy="338554"/>
          </a:xfrm>
          <a:prstGeom prst="rect">
            <a:avLst/>
          </a:prstGeom>
          <a:noFill/>
        </p:spPr>
        <p:txBody>
          <a:bodyPr wrap="none" rtlCol="0">
            <a:spAutoFit/>
          </a:bodyPr>
          <a:lstStyle/>
          <a:p>
            <a:r>
              <a:rPr lang="fr-FR" sz="1600" b="1" i="1" dirty="0" smtClean="0"/>
              <a:t>Bordeaux    3-7 juillet 2017</a:t>
            </a:r>
            <a:endParaRPr lang="fr-FR" sz="1600" b="1" i="1" dirty="0"/>
          </a:p>
        </p:txBody>
      </p:sp>
      <p:sp>
        <p:nvSpPr>
          <p:cNvPr id="53" name="Text Box 2"/>
          <p:cNvSpPr txBox="1">
            <a:spLocks noChangeArrowheads="1"/>
          </p:cNvSpPr>
          <p:nvPr/>
        </p:nvSpPr>
        <p:spPr bwMode="auto">
          <a:xfrm>
            <a:off x="466186" y="2981411"/>
            <a:ext cx="8210270" cy="271061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SimSun" charset="-122"/>
              </a:defRPr>
            </a:lvl9pPr>
          </a:lstStyle>
          <a:p>
            <a:pPr algn="ctr">
              <a:buClrTx/>
              <a:buFontTx/>
              <a:buNone/>
            </a:pPr>
            <a:r>
              <a:rPr lang="fr-FR" sz="2400" b="1" dirty="0" smtClean="0">
                <a:solidFill>
                  <a:srgbClr val="C00000"/>
                </a:solidFill>
                <a:effectLst>
                  <a:outerShdw blurRad="50800" dist="38100" dir="8100000" algn="tr" rotWithShape="0">
                    <a:prstClr val="black">
                      <a:alpha val="40000"/>
                    </a:prstClr>
                  </a:outerShdw>
                </a:effectLst>
                <a:latin typeface="Calibri" pitchFamily="32" charset="0"/>
              </a:rPr>
              <a:t>ANALYSE D’ÉCHANTILLONS STRATIFIÉS</a:t>
            </a:r>
          </a:p>
          <a:p>
            <a:pPr algn="ctr">
              <a:buClrTx/>
              <a:buFontTx/>
              <a:buNone/>
            </a:pPr>
            <a:r>
              <a:rPr lang="fr-FR" sz="2400" b="1" dirty="0" smtClean="0">
                <a:solidFill>
                  <a:srgbClr val="C00000"/>
                </a:solidFill>
                <a:effectLst>
                  <a:outerShdw blurRad="50800" dist="38100" dir="8100000" algn="tr" rotWithShape="0">
                    <a:prstClr val="black">
                      <a:alpha val="40000"/>
                    </a:prstClr>
                  </a:outerShdw>
                </a:effectLst>
                <a:latin typeface="Calibri" pitchFamily="32" charset="0"/>
              </a:rPr>
              <a:t>(couches minces et </a:t>
            </a:r>
            <a:r>
              <a:rPr lang="fr-FR" sz="2400" b="1" dirty="0" err="1" smtClean="0">
                <a:solidFill>
                  <a:srgbClr val="C00000"/>
                </a:solidFill>
                <a:effectLst>
                  <a:outerShdw blurRad="50800" dist="38100" dir="8100000" algn="tr" rotWithShape="0">
                    <a:prstClr val="black">
                      <a:alpha val="40000"/>
                    </a:prstClr>
                  </a:outerShdw>
                </a:effectLst>
                <a:latin typeface="Calibri" pitchFamily="32" charset="0"/>
              </a:rPr>
              <a:t>multi-couches</a:t>
            </a:r>
            <a:r>
              <a:rPr lang="fr-FR" sz="2400" b="1" dirty="0" smtClean="0">
                <a:solidFill>
                  <a:srgbClr val="C00000"/>
                </a:solidFill>
                <a:effectLst>
                  <a:outerShdw blurRad="50800" dist="38100" dir="8100000" algn="tr" rotWithShape="0">
                    <a:prstClr val="black">
                      <a:alpha val="40000"/>
                    </a:prstClr>
                  </a:outerShdw>
                </a:effectLst>
                <a:latin typeface="Calibri" pitchFamily="32" charset="0"/>
              </a:rPr>
              <a:t>)</a:t>
            </a:r>
          </a:p>
          <a:p>
            <a:pPr algn="ctr">
              <a:buClrTx/>
              <a:buFontTx/>
              <a:buNone/>
            </a:pPr>
            <a:endParaRPr lang="fr-FR" sz="2400" b="1" dirty="0" smtClean="0">
              <a:solidFill>
                <a:srgbClr val="C00000"/>
              </a:solidFill>
              <a:effectLst>
                <a:outerShdw blurRad="50800" dist="38100" dir="8100000" algn="tr" rotWithShape="0">
                  <a:prstClr val="black">
                    <a:alpha val="40000"/>
                  </a:prstClr>
                </a:outerShdw>
              </a:effectLst>
              <a:latin typeface="Calibri" pitchFamily="32" charset="0"/>
            </a:endParaRPr>
          </a:p>
          <a:p>
            <a:pPr algn="ctr">
              <a:buClrTx/>
              <a:buFontTx/>
              <a:buNone/>
            </a:pPr>
            <a:r>
              <a:rPr lang="fr-FR" sz="2200" b="1" dirty="0" smtClean="0">
                <a:solidFill>
                  <a:srgbClr val="C00000"/>
                </a:solidFill>
                <a:effectLst>
                  <a:outerShdw blurRad="50800" dist="38100" dir="8100000" algn="tr" rotWithShape="0">
                    <a:prstClr val="black">
                      <a:alpha val="40000"/>
                    </a:prstClr>
                  </a:outerShdw>
                </a:effectLst>
                <a:latin typeface="Calibri" pitchFamily="32" charset="0"/>
              </a:rPr>
              <a:t>Florence ROBAUT</a:t>
            </a:r>
            <a:endParaRPr lang="fr-FR" sz="2200" b="1" dirty="0">
              <a:solidFill>
                <a:srgbClr val="C00000"/>
              </a:solidFill>
              <a:effectLst>
                <a:outerShdw blurRad="50800" dist="38100" dir="8100000" algn="tr" rotWithShape="0">
                  <a:prstClr val="black">
                    <a:alpha val="40000"/>
                  </a:prstClr>
                </a:outerShdw>
              </a:effectLst>
              <a:latin typeface="Calibri" pitchFamily="32" charset="0"/>
            </a:endParaRPr>
          </a:p>
          <a:p>
            <a:pPr algn="ctr">
              <a:buClrTx/>
              <a:buFontTx/>
              <a:buNone/>
            </a:pPr>
            <a:endParaRPr lang="fr-FR" b="1" dirty="0" smtClean="0">
              <a:solidFill>
                <a:srgbClr val="C00000"/>
              </a:solidFill>
              <a:effectLst>
                <a:outerShdw blurRad="50800" dist="38100" dir="8100000" algn="tr" rotWithShape="0">
                  <a:prstClr val="black">
                    <a:alpha val="40000"/>
                  </a:prstClr>
                </a:outerShdw>
              </a:effectLst>
              <a:latin typeface="Calibri" pitchFamily="32" charset="0"/>
            </a:endParaRPr>
          </a:p>
          <a:p>
            <a:pPr algn="ctr">
              <a:buClrTx/>
              <a:buFontTx/>
              <a:buNone/>
            </a:pPr>
            <a:r>
              <a:rPr lang="fr-FR" sz="1400" b="1" dirty="0" smtClean="0">
                <a:solidFill>
                  <a:srgbClr val="C00000"/>
                </a:solidFill>
                <a:effectLst>
                  <a:outerShdw blurRad="50800" dist="38100" dir="8100000" algn="tr" rotWithShape="0">
                    <a:prstClr val="black">
                      <a:alpha val="40000"/>
                    </a:prstClr>
                  </a:outerShdw>
                </a:effectLst>
                <a:latin typeface="Calibri" pitchFamily="32" charset="0"/>
                <a:sym typeface="Wingdings"/>
              </a:rPr>
              <a:t></a:t>
            </a:r>
            <a:r>
              <a:rPr lang="fr-FR" b="1" dirty="0" smtClean="0">
                <a:solidFill>
                  <a:srgbClr val="C00000"/>
                </a:solidFill>
                <a:effectLst>
                  <a:outerShdw blurRad="50800" dist="38100" dir="8100000" algn="tr" rotWithShape="0">
                    <a:prstClr val="black">
                      <a:alpha val="40000"/>
                    </a:prstClr>
                  </a:outerShdw>
                </a:effectLst>
                <a:latin typeface="Calibri" pitchFamily="32" charset="0"/>
                <a:sym typeface="Wingdings 3"/>
              </a:rPr>
              <a:t> </a:t>
            </a:r>
            <a:r>
              <a:rPr lang="fr-FR" b="1" i="1" dirty="0" smtClean="0">
                <a:solidFill>
                  <a:srgbClr val="C00000"/>
                </a:solidFill>
                <a:effectLst>
                  <a:outerShdw blurRad="50800" dist="38100" dir="8100000" algn="tr" rotWithShape="0">
                    <a:prstClr val="black">
                      <a:alpha val="40000"/>
                    </a:prstClr>
                  </a:outerShdw>
                </a:effectLst>
                <a:latin typeface="Calibri" pitchFamily="32" charset="0"/>
              </a:rPr>
              <a:t>Lab. </a:t>
            </a:r>
            <a:r>
              <a:rPr lang="fr-FR" b="1" i="1" dirty="0" err="1" smtClean="0">
                <a:solidFill>
                  <a:srgbClr val="C00000"/>
                </a:solidFill>
                <a:effectLst>
                  <a:outerShdw blurRad="50800" dist="38100" dir="8100000" algn="tr" rotWithShape="0">
                    <a:prstClr val="black">
                      <a:alpha val="40000"/>
                    </a:prstClr>
                  </a:outerShdw>
                </a:effectLst>
                <a:latin typeface="Calibri" pitchFamily="32" charset="0"/>
              </a:rPr>
              <a:t>SIMaP</a:t>
            </a:r>
            <a:r>
              <a:rPr lang="fr-FR" b="1" i="1" dirty="0" smtClean="0">
                <a:solidFill>
                  <a:srgbClr val="C00000"/>
                </a:solidFill>
                <a:effectLst>
                  <a:outerShdw blurRad="50800" dist="38100" dir="8100000" algn="tr" rotWithShape="0">
                    <a:prstClr val="black">
                      <a:alpha val="40000"/>
                    </a:prstClr>
                  </a:outerShdw>
                </a:effectLst>
                <a:latin typeface="Calibri" pitchFamily="32" charset="0"/>
              </a:rPr>
              <a:t> </a:t>
            </a:r>
            <a:r>
              <a:rPr lang="fr-FR" b="1" i="1" dirty="0" smtClean="0">
                <a:solidFill>
                  <a:srgbClr val="C00000"/>
                </a:solidFill>
                <a:effectLst>
                  <a:outerShdw blurRad="50800" dist="38100" dir="8100000" algn="tr" rotWithShape="0">
                    <a:prstClr val="black">
                      <a:alpha val="40000"/>
                    </a:prstClr>
                  </a:outerShdw>
                </a:effectLst>
                <a:latin typeface="Calibri" pitchFamily="32" charset="0"/>
              </a:rPr>
              <a:t>– </a:t>
            </a:r>
            <a:r>
              <a:rPr lang="fr-FR" b="1" i="1" dirty="0" err="1" smtClean="0">
                <a:solidFill>
                  <a:srgbClr val="C00000"/>
                </a:solidFill>
                <a:effectLst>
                  <a:outerShdw blurRad="50800" dist="38100" dir="8100000" algn="tr" rotWithShape="0">
                    <a:prstClr val="black">
                      <a:alpha val="40000"/>
                    </a:prstClr>
                  </a:outerShdw>
                </a:effectLst>
                <a:latin typeface="Calibri" pitchFamily="32" charset="0"/>
              </a:rPr>
              <a:t>Univ</a:t>
            </a:r>
            <a:r>
              <a:rPr lang="fr-FR" b="1" i="1" dirty="0" smtClean="0">
                <a:solidFill>
                  <a:srgbClr val="C00000"/>
                </a:solidFill>
                <a:effectLst>
                  <a:outerShdw blurRad="50800" dist="38100" dir="8100000" algn="tr" rotWithShape="0">
                    <a:prstClr val="black">
                      <a:alpha val="40000"/>
                    </a:prstClr>
                  </a:outerShdw>
                </a:effectLst>
                <a:latin typeface="Calibri" pitchFamily="32" charset="0"/>
              </a:rPr>
              <a:t>. Grenoble Alpes, CNRS, </a:t>
            </a:r>
            <a:r>
              <a:rPr lang="fr-FR" b="1" i="1" dirty="0" err="1" smtClean="0">
                <a:solidFill>
                  <a:srgbClr val="C00000"/>
                </a:solidFill>
                <a:effectLst>
                  <a:outerShdw blurRad="50800" dist="38100" dir="8100000" algn="tr" rotWithShape="0">
                    <a:prstClr val="black">
                      <a:alpha val="40000"/>
                    </a:prstClr>
                  </a:outerShdw>
                </a:effectLst>
                <a:latin typeface="Calibri" pitchFamily="32" charset="0"/>
              </a:rPr>
              <a:t>GrenobleINP</a:t>
            </a:r>
            <a:endParaRPr lang="fr-FR" b="1" i="1" dirty="0" smtClean="0">
              <a:solidFill>
                <a:srgbClr val="C00000"/>
              </a:solidFill>
              <a:effectLst>
                <a:outerShdw blurRad="50800" dist="38100" dir="8100000" algn="tr" rotWithShape="0">
                  <a:prstClr val="black">
                    <a:alpha val="40000"/>
                  </a:prstClr>
                </a:outerShdw>
              </a:effectLst>
              <a:latin typeface="Calibri" pitchFamily="32" charset="0"/>
            </a:endParaRPr>
          </a:p>
          <a:p>
            <a:pPr algn="ctr">
              <a:buClrTx/>
              <a:buFontTx/>
              <a:buNone/>
            </a:pPr>
            <a:r>
              <a:rPr lang="fr-FR" sz="1400" b="1" dirty="0" smtClean="0">
                <a:solidFill>
                  <a:srgbClr val="C00000"/>
                </a:solidFill>
                <a:effectLst>
                  <a:outerShdw blurRad="50800" dist="38100" dir="8100000" algn="tr" rotWithShape="0">
                    <a:prstClr val="black">
                      <a:alpha val="40000"/>
                    </a:prstClr>
                  </a:outerShdw>
                </a:effectLst>
                <a:latin typeface="Calibri" pitchFamily="32" charset="0"/>
                <a:sym typeface="Wingdings"/>
              </a:rPr>
              <a:t></a:t>
            </a:r>
            <a:r>
              <a:rPr lang="fr-FR" b="1" i="1" dirty="0" smtClean="0">
                <a:solidFill>
                  <a:srgbClr val="C00000"/>
                </a:solidFill>
                <a:effectLst>
                  <a:outerShdw blurRad="50800" dist="38100" dir="8100000" algn="tr" rotWithShape="0">
                    <a:prstClr val="black">
                      <a:alpha val="40000"/>
                    </a:prstClr>
                  </a:outerShdw>
                </a:effectLst>
                <a:latin typeface="Calibri" pitchFamily="32" charset="0"/>
                <a:sym typeface="Wingdings"/>
              </a:rPr>
              <a:t> </a:t>
            </a:r>
            <a:r>
              <a:rPr lang="fr-FR" b="1" i="1" dirty="0" smtClean="0">
                <a:solidFill>
                  <a:srgbClr val="C00000"/>
                </a:solidFill>
                <a:effectLst>
                  <a:outerShdw blurRad="50800" dist="38100" dir="8100000" algn="tr" rotWithShape="0">
                    <a:prstClr val="black">
                      <a:alpha val="40000"/>
                    </a:prstClr>
                  </a:outerShdw>
                </a:effectLst>
                <a:latin typeface="Calibri" pitchFamily="32" charset="0"/>
              </a:rPr>
              <a:t>Plateforme </a:t>
            </a:r>
            <a:r>
              <a:rPr lang="fr-FR" b="1" i="1" dirty="0" smtClean="0">
                <a:solidFill>
                  <a:srgbClr val="C00000"/>
                </a:solidFill>
                <a:effectLst>
                  <a:outerShdw blurRad="50800" dist="38100" dir="8100000" algn="tr" rotWithShape="0">
                    <a:prstClr val="black">
                      <a:alpha val="40000"/>
                    </a:prstClr>
                  </a:outerShdw>
                </a:effectLst>
                <a:latin typeface="Calibri" pitchFamily="32" charset="0"/>
              </a:rPr>
              <a:t>de caractérisation de Grenoble INP - CMTC</a:t>
            </a:r>
            <a:r>
              <a:rPr lang="fr-FR" sz="2200" b="1" i="1" dirty="0" smtClean="0">
                <a:solidFill>
                  <a:srgbClr val="C00000"/>
                </a:solidFill>
                <a:effectLst>
                  <a:outerShdw blurRad="50800" dist="38100" dir="8100000" algn="tr" rotWithShape="0">
                    <a:prstClr val="black">
                      <a:alpha val="40000"/>
                    </a:prstClr>
                  </a:outerShdw>
                </a:effectLst>
                <a:latin typeface="Calibri" pitchFamily="32" charset="0"/>
              </a:rPr>
              <a:t/>
            </a:r>
            <a:br>
              <a:rPr lang="fr-FR" sz="2200" b="1" i="1" dirty="0" smtClean="0">
                <a:solidFill>
                  <a:srgbClr val="C00000"/>
                </a:solidFill>
                <a:effectLst>
                  <a:outerShdw blurRad="50800" dist="38100" dir="8100000" algn="tr" rotWithShape="0">
                    <a:prstClr val="black">
                      <a:alpha val="40000"/>
                    </a:prstClr>
                  </a:outerShdw>
                </a:effectLst>
                <a:latin typeface="Calibri" pitchFamily="32" charset="0"/>
              </a:rPr>
            </a:br>
            <a:endParaRPr lang="fr-FR" sz="2200" b="1" i="1" dirty="0">
              <a:solidFill>
                <a:srgbClr val="C00000"/>
              </a:solidFill>
              <a:effectLst>
                <a:outerShdw blurRad="50800" dist="38100" dir="8100000" algn="tr" rotWithShape="0">
                  <a:prstClr val="black">
                    <a:alpha val="40000"/>
                  </a:prstClr>
                </a:outerShdw>
              </a:effectLst>
              <a:latin typeface="Calibri" pitchFamily="32" charset="0"/>
            </a:endParaRPr>
          </a:p>
        </p:txBody>
      </p:sp>
      <p:sp>
        <p:nvSpPr>
          <p:cNvPr id="54" name="ZoneTexte 53"/>
          <p:cNvSpPr txBox="1"/>
          <p:nvPr/>
        </p:nvSpPr>
        <p:spPr>
          <a:xfrm>
            <a:off x="516521" y="1628800"/>
            <a:ext cx="659155" cy="461665"/>
          </a:xfrm>
          <a:prstGeom prst="rect">
            <a:avLst/>
          </a:prstGeom>
          <a:noFill/>
        </p:spPr>
        <p:txBody>
          <a:bodyPr wrap="none" rtlCol="0">
            <a:spAutoFit/>
          </a:bodyPr>
          <a:lstStyle/>
          <a:p>
            <a:r>
              <a:rPr lang="fr-FR" sz="2400" b="1" u="sng" dirty="0" smtClean="0">
                <a:solidFill>
                  <a:srgbClr val="C00000"/>
                </a:solidFill>
                <a:effectLst>
                  <a:outerShdw blurRad="38100" dist="38100" dir="2700000" algn="tl">
                    <a:srgbClr val="000000">
                      <a:alpha val="43137"/>
                    </a:srgbClr>
                  </a:outerShdw>
                </a:effectLst>
              </a:rPr>
              <a:t>C10</a:t>
            </a:r>
            <a:endParaRPr lang="fr-FR" sz="2400" b="1" u="sng" dirty="0">
              <a:solidFill>
                <a:srgbClr val="C00000"/>
              </a:solidFill>
              <a:effectLst>
                <a:outerShdw blurRad="38100" dist="38100" dir="2700000" algn="tl">
                  <a:srgbClr val="000000">
                    <a:alpha val="43137"/>
                  </a:srgbClr>
                </a:outerShdw>
              </a:effectLst>
            </a:endParaRPr>
          </a:p>
        </p:txBody>
      </p:sp>
      <p:grpSp>
        <p:nvGrpSpPr>
          <p:cNvPr id="3" name="Groupe 2"/>
          <p:cNvGrpSpPr/>
          <p:nvPr/>
        </p:nvGrpSpPr>
        <p:grpSpPr>
          <a:xfrm>
            <a:off x="-17996" y="6356495"/>
            <a:ext cx="9180000" cy="501505"/>
            <a:chOff x="-17996" y="6356495"/>
            <a:chExt cx="9180000" cy="501505"/>
          </a:xfrm>
        </p:grpSpPr>
        <p:sp>
          <p:nvSpPr>
            <p:cNvPr id="22" name="Rectangle 21"/>
            <p:cNvSpPr/>
            <p:nvPr/>
          </p:nvSpPr>
          <p:spPr>
            <a:xfrm>
              <a:off x="-17996" y="6356495"/>
              <a:ext cx="9180000" cy="501505"/>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smtClean="0">
                  <a:solidFill>
                    <a:srgbClr val="5C0000"/>
                  </a:solidFill>
                </a:rPr>
                <a:t>Partenaires :</a:t>
              </a:r>
              <a:endParaRPr lang="fr-FR" sz="1200" dirty="0">
                <a:solidFill>
                  <a:srgbClr val="5C0000"/>
                </a:solidFill>
              </a:endParaRPr>
            </a:p>
          </p:txBody>
        </p:sp>
        <p:pic>
          <p:nvPicPr>
            <p:cNvPr id="8" name="Imag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31999" y="6481385"/>
              <a:ext cx="856964" cy="225970"/>
            </a:xfrm>
            <a:prstGeom prst="rect">
              <a:avLst/>
            </a:prstGeom>
            <a:noFill/>
            <a:ln>
              <a:noFill/>
            </a:ln>
          </p:spPr>
        </p:pic>
        <p:pic>
          <p:nvPicPr>
            <p:cNvPr id="9" name="Image 8"/>
            <p:cNvPicPr>
              <a:picLocks noChangeAspect="1"/>
            </p:cNvPicPr>
            <p:nvPr/>
          </p:nvPicPr>
          <p:blipFill rotWithShape="1">
            <a:blip r:embed="rId5" cstate="print">
              <a:extLst>
                <a:ext uri="{28A0092B-C50C-407E-A947-70E740481C1C}">
                  <a14:useLocalDpi xmlns="" xmlns:a14="http://schemas.microsoft.com/office/drawing/2010/main" val="0"/>
                </a:ext>
              </a:extLst>
            </a:blip>
            <a:srcRect r="19473"/>
            <a:stretch/>
          </p:blipFill>
          <p:spPr>
            <a:xfrm>
              <a:off x="2757232" y="6502503"/>
              <a:ext cx="673772" cy="183735"/>
            </a:xfrm>
            <a:prstGeom prst="rect">
              <a:avLst/>
            </a:prstGeom>
            <a:noFill/>
            <a:ln>
              <a:noFill/>
            </a:ln>
          </p:spPr>
        </p:pic>
        <p:pic>
          <p:nvPicPr>
            <p:cNvPr id="10" name="Imag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43828" y="6519405"/>
              <a:ext cx="432171" cy="149930"/>
            </a:xfrm>
            <a:prstGeom prst="rect">
              <a:avLst/>
            </a:prstGeom>
            <a:noFill/>
            <a:ln>
              <a:noFill/>
            </a:ln>
          </p:spPr>
        </p:pic>
        <p:pic>
          <p:nvPicPr>
            <p:cNvPr id="11" name="Image 10"/>
            <p:cNvPicPr>
              <a:picLocks noChangeAspect="1"/>
            </p:cNvPicPr>
            <p:nvPr/>
          </p:nvPicPr>
          <p:blipFill rotWithShape="1">
            <a:blip r:embed="rId7" cstate="print">
              <a:extLst>
                <a:ext uri="{28A0092B-C50C-407E-A947-70E740481C1C}">
                  <a14:useLocalDpi xmlns="" xmlns:a14="http://schemas.microsoft.com/office/drawing/2010/main" val="0"/>
                </a:ext>
              </a:extLst>
            </a:blip>
            <a:srcRect r="50000"/>
            <a:stretch/>
          </p:blipFill>
          <p:spPr>
            <a:xfrm>
              <a:off x="5722441" y="6487545"/>
              <a:ext cx="577335" cy="213650"/>
            </a:xfrm>
            <a:prstGeom prst="rect">
              <a:avLst/>
            </a:prstGeom>
            <a:noFill/>
            <a:ln>
              <a:noFill/>
            </a:ln>
          </p:spPr>
        </p:pic>
        <p:pic>
          <p:nvPicPr>
            <p:cNvPr id="12" name="Image 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024494" y="6490617"/>
              <a:ext cx="662449" cy="207506"/>
            </a:xfrm>
            <a:prstGeom prst="rect">
              <a:avLst/>
            </a:prstGeom>
            <a:noFill/>
            <a:ln>
              <a:noFill/>
            </a:ln>
          </p:spPr>
        </p:pic>
        <p:pic>
          <p:nvPicPr>
            <p:cNvPr id="13" name="Image 12"/>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741812" y="6448126"/>
              <a:ext cx="292096" cy="292489"/>
            </a:xfrm>
            <a:prstGeom prst="rect">
              <a:avLst/>
            </a:prstGeom>
            <a:noFill/>
            <a:ln>
              <a:noFill/>
            </a:ln>
          </p:spPr>
        </p:pic>
        <p:pic>
          <p:nvPicPr>
            <p:cNvPr id="14" name="Image 1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71600" y="6443174"/>
              <a:ext cx="301177" cy="302392"/>
            </a:xfrm>
            <a:prstGeom prst="rect">
              <a:avLst/>
            </a:prstGeom>
          </p:spPr>
        </p:pic>
        <p:pic>
          <p:nvPicPr>
            <p:cNvPr id="15" name="Image 14"/>
            <p:cNvPicPr>
              <a:picLocks noChangeAspect="1"/>
            </p:cNvPicPr>
            <p:nvPr/>
          </p:nvPicPr>
          <p:blipFill>
            <a:blip r:embed="rId11" cstate="print">
              <a:clrChange>
                <a:clrFrom>
                  <a:srgbClr val="F6FCFC"/>
                </a:clrFrom>
                <a:clrTo>
                  <a:srgbClr val="F6FCFC">
                    <a:alpha val="0"/>
                  </a:srgbClr>
                </a:clrTo>
              </a:clrChange>
              <a:extLst>
                <a:ext uri="{28A0092B-C50C-407E-A947-70E740481C1C}">
                  <a14:useLocalDpi xmlns="" xmlns:a14="http://schemas.microsoft.com/office/drawing/2010/main" val="0"/>
                </a:ext>
              </a:extLst>
            </a:blip>
            <a:stretch>
              <a:fillRect/>
            </a:stretch>
          </p:blipFill>
          <p:spPr>
            <a:xfrm>
              <a:off x="1327642" y="6453901"/>
              <a:ext cx="680446" cy="280938"/>
            </a:xfrm>
            <a:prstGeom prst="rect">
              <a:avLst/>
            </a:prstGeom>
          </p:spPr>
        </p:pic>
        <p:pic>
          <p:nvPicPr>
            <p:cNvPr id="16" name="Image 15"/>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330864" y="6425335"/>
              <a:ext cx="336712" cy="338070"/>
            </a:xfrm>
            <a:prstGeom prst="rect">
              <a:avLst/>
            </a:prstGeom>
          </p:spPr>
        </p:pic>
        <p:pic>
          <p:nvPicPr>
            <p:cNvPr id="17" name="Image 1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3485869" y="6496160"/>
              <a:ext cx="391265" cy="196421"/>
            </a:xfrm>
            <a:prstGeom prst="rect">
              <a:avLst/>
            </a:prstGeom>
          </p:spPr>
        </p:pic>
        <p:pic>
          <p:nvPicPr>
            <p:cNvPr id="18" name="Image 17"/>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6354641" y="6500238"/>
              <a:ext cx="477613" cy="188264"/>
            </a:xfrm>
            <a:prstGeom prst="rect">
              <a:avLst/>
            </a:prstGeom>
          </p:spPr>
        </p:pic>
        <p:pic>
          <p:nvPicPr>
            <p:cNvPr id="19" name="Image 18"/>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67876" b="-7206"/>
            <a:stretch/>
          </p:blipFill>
          <p:spPr>
            <a:xfrm>
              <a:off x="6887119" y="6416655"/>
              <a:ext cx="328209" cy="355430"/>
            </a:xfrm>
            <a:prstGeom prst="rect">
              <a:avLst/>
            </a:prstGeom>
          </p:spPr>
        </p:pic>
        <p:pic>
          <p:nvPicPr>
            <p:cNvPr id="20" name="Image 19"/>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7270193" y="6512774"/>
              <a:ext cx="699436" cy="163192"/>
            </a:xfrm>
            <a:prstGeom prst="rect">
              <a:avLst/>
            </a:prstGeom>
          </p:spPr>
        </p:pic>
        <p:pic>
          <p:nvPicPr>
            <p:cNvPr id="2" name="Image 1"/>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062953" y="6368810"/>
              <a:ext cx="639414" cy="451121"/>
            </a:xfrm>
            <a:prstGeom prst="rect">
              <a:avLst/>
            </a:prstGeom>
          </p:spPr>
        </p:pic>
      </p:grpSp>
      <p:grpSp>
        <p:nvGrpSpPr>
          <p:cNvPr id="6" name="Groupe 6"/>
          <p:cNvGrpSpPr/>
          <p:nvPr/>
        </p:nvGrpSpPr>
        <p:grpSpPr>
          <a:xfrm>
            <a:off x="-17996" y="5793557"/>
            <a:ext cx="9180000" cy="576000"/>
            <a:chOff x="-17996" y="5793557"/>
            <a:chExt cx="9180000" cy="576000"/>
          </a:xfrm>
        </p:grpSpPr>
        <p:sp>
          <p:nvSpPr>
            <p:cNvPr id="35" name="Rectangle 34"/>
            <p:cNvSpPr/>
            <p:nvPr/>
          </p:nvSpPr>
          <p:spPr>
            <a:xfrm>
              <a:off x="-17996" y="5793557"/>
              <a:ext cx="9180000" cy="576000"/>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smtClean="0">
                  <a:solidFill>
                    <a:srgbClr val="5C0000"/>
                  </a:solidFill>
                </a:rPr>
                <a:t>Organisation :</a:t>
              </a:r>
              <a:endParaRPr lang="fr-FR" sz="1200" dirty="0">
                <a:solidFill>
                  <a:srgbClr val="5C0000"/>
                </a:solidFill>
              </a:endParaRPr>
            </a:p>
          </p:txBody>
        </p:sp>
        <p:pic>
          <p:nvPicPr>
            <p:cNvPr id="25" name="Image 24"/>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6193102" y="5945588"/>
              <a:ext cx="720000" cy="211200"/>
            </a:xfrm>
            <a:prstGeom prst="rect">
              <a:avLst/>
            </a:prstGeom>
          </p:spPr>
        </p:pic>
        <p:pic>
          <p:nvPicPr>
            <p:cNvPr id="26" name="Image 25"/>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5641728" y="5793558"/>
              <a:ext cx="481398" cy="529538"/>
            </a:xfrm>
            <a:prstGeom prst="rect">
              <a:avLst/>
            </a:prstGeom>
          </p:spPr>
        </p:pic>
        <p:pic>
          <p:nvPicPr>
            <p:cNvPr id="27" name="Image 26"/>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983078" y="5875201"/>
              <a:ext cx="756000" cy="336960"/>
            </a:xfrm>
            <a:prstGeom prst="rect">
              <a:avLst/>
            </a:prstGeom>
          </p:spPr>
        </p:pic>
        <p:pic>
          <p:nvPicPr>
            <p:cNvPr id="28" name="Image 27"/>
            <p:cNvPicPr>
              <a:picLocks noChangeAspect="1"/>
            </p:cNvPicPr>
            <p:nvPr/>
          </p:nvPicPr>
          <p:blipFill>
            <a:blip r:embed="rId21" cstate="print">
              <a:extLst>
                <a:ext uri="{28A0092B-C50C-407E-A947-70E740481C1C}">
                  <a14:useLocalDpi xmlns="" xmlns:a14="http://schemas.microsoft.com/office/drawing/2010/main" val="0"/>
                </a:ext>
              </a:extLst>
            </a:blip>
            <a:stretch>
              <a:fillRect/>
            </a:stretch>
          </p:blipFill>
          <p:spPr>
            <a:xfrm>
              <a:off x="7809054" y="5931588"/>
              <a:ext cx="648000" cy="228431"/>
            </a:xfrm>
            <a:prstGeom prst="rect">
              <a:avLst/>
            </a:prstGeom>
          </p:spPr>
        </p:pic>
        <p:pic>
          <p:nvPicPr>
            <p:cNvPr id="29" name="Image 28"/>
            <p:cNvPicPr>
              <a:picLocks noChangeAspect="1"/>
            </p:cNvPicPr>
            <p:nvPr/>
          </p:nvPicPr>
          <p:blipFill rotWithShape="1">
            <a:blip r:embed="rId22" cstate="print">
              <a:extLst>
                <a:ext uri="{28A0092B-C50C-407E-A947-70E740481C1C}">
                  <a14:useLocalDpi xmlns="" xmlns:a14="http://schemas.microsoft.com/office/drawing/2010/main" val="0"/>
                </a:ext>
              </a:extLst>
            </a:blip>
            <a:srcRect t="68971"/>
            <a:stretch/>
          </p:blipFill>
          <p:spPr>
            <a:xfrm>
              <a:off x="8527033" y="5959522"/>
              <a:ext cx="510683" cy="197610"/>
            </a:xfrm>
            <a:prstGeom prst="rect">
              <a:avLst/>
            </a:prstGeom>
          </p:spPr>
        </p:pic>
        <p:pic>
          <p:nvPicPr>
            <p:cNvPr id="30" name="Image 29"/>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1011858" y="5897572"/>
              <a:ext cx="710353" cy="359673"/>
            </a:xfrm>
            <a:prstGeom prst="rect">
              <a:avLst/>
            </a:prstGeom>
          </p:spPr>
        </p:pic>
        <p:pic>
          <p:nvPicPr>
            <p:cNvPr id="31" name="Image 30"/>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627848" y="6041172"/>
              <a:ext cx="576000" cy="187827"/>
            </a:xfrm>
            <a:prstGeom prst="rect">
              <a:avLst/>
            </a:prstGeom>
          </p:spPr>
        </p:pic>
        <p:pic>
          <p:nvPicPr>
            <p:cNvPr id="32" name="Image 31"/>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4601776" y="5899362"/>
              <a:ext cx="468000" cy="260657"/>
            </a:xfrm>
            <a:prstGeom prst="rect">
              <a:avLst/>
            </a:prstGeom>
          </p:spPr>
        </p:pic>
        <p:pic>
          <p:nvPicPr>
            <p:cNvPr id="33" name="Image 32"/>
            <p:cNvPicPr>
              <a:picLocks noChangeAspect="1"/>
            </p:cNvPicPr>
            <p:nvPr/>
          </p:nvPicPr>
          <p:blipFill>
            <a:blip r:embed="rId26" cstate="print">
              <a:extLst>
                <a:ext uri="{28A0092B-C50C-407E-A947-70E740481C1C}">
                  <a14:useLocalDpi xmlns="" xmlns:a14="http://schemas.microsoft.com/office/drawing/2010/main" val="0"/>
                </a:ext>
              </a:extLst>
            </a:blip>
            <a:stretch>
              <a:fillRect/>
            </a:stretch>
          </p:blipFill>
          <p:spPr>
            <a:xfrm>
              <a:off x="3775800" y="6096116"/>
              <a:ext cx="756000" cy="175892"/>
            </a:xfrm>
            <a:prstGeom prst="rect">
              <a:avLst/>
            </a:prstGeom>
          </p:spPr>
        </p:pic>
        <p:pic>
          <p:nvPicPr>
            <p:cNvPr id="36" name="Image 35"/>
            <p:cNvPicPr>
              <a:picLocks noChangeAspect="1"/>
            </p:cNvPicPr>
            <p:nvPr/>
          </p:nvPicPr>
          <p:blipFill rotWithShape="1">
            <a:blip r:embed="rId27" cstate="print">
              <a:extLst>
                <a:ext uri="{28A0092B-C50C-407E-A947-70E740481C1C}">
                  <a14:useLocalDpi xmlns="" xmlns:a14="http://schemas.microsoft.com/office/drawing/2010/main" val="0"/>
                </a:ext>
              </a:extLst>
            </a:blip>
            <a:srcRect l="8579" t="14930" r="8191" b="5048"/>
            <a:stretch/>
          </p:blipFill>
          <p:spPr>
            <a:xfrm>
              <a:off x="1744449" y="5833520"/>
              <a:ext cx="792000" cy="323268"/>
            </a:xfrm>
            <a:prstGeom prst="rect">
              <a:avLst/>
            </a:prstGeom>
          </p:spPr>
        </p:pic>
        <p:pic>
          <p:nvPicPr>
            <p:cNvPr id="1026" name="Picture 2"/>
            <p:cNvPicPr>
              <a:picLocks noChangeAspect="1" noChangeArrowheads="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5139752" y="5805264"/>
              <a:ext cx="432000" cy="520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3273824" y="5852643"/>
              <a:ext cx="432000" cy="3403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 xmlns:p14="http://schemas.microsoft.com/office/powerpoint/2010/main" val="373000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1331913" y="0"/>
            <a:ext cx="6621462" cy="369888"/>
          </a:xfrm>
          <a:prstGeom prst="rect">
            <a:avLst/>
          </a:prstGeom>
          <a:noFill/>
          <a:ln w="9525">
            <a:noFill/>
            <a:miter lim="800000"/>
            <a:headEnd/>
            <a:tailEnd/>
          </a:ln>
        </p:spPr>
        <p:txBody>
          <a:bodyPr wrap="none">
            <a:spAutoFit/>
          </a:bodyPr>
          <a:lstStyle/>
          <a:p>
            <a:r>
              <a:rPr lang="fr-FR" b="1" dirty="0">
                <a:solidFill>
                  <a:srgbClr val="0070C0"/>
                </a:solidFill>
              </a:rPr>
              <a:t>Distributions en profondeur de l’ionisation – </a:t>
            </a:r>
            <a:r>
              <a:rPr lang="fr-FR" b="1" dirty="0" err="1">
                <a:solidFill>
                  <a:srgbClr val="0070C0"/>
                </a:solidFill>
              </a:rPr>
              <a:t>Ech</a:t>
            </a:r>
            <a:r>
              <a:rPr lang="fr-FR" b="1" dirty="0">
                <a:solidFill>
                  <a:srgbClr val="0070C0"/>
                </a:solidFill>
              </a:rPr>
              <a:t>. stratifié </a:t>
            </a:r>
          </a:p>
        </p:txBody>
      </p:sp>
      <p:grpSp>
        <p:nvGrpSpPr>
          <p:cNvPr id="12291" name="Group 13"/>
          <p:cNvGrpSpPr>
            <a:grpSpLocks/>
          </p:cNvGrpSpPr>
          <p:nvPr/>
        </p:nvGrpSpPr>
        <p:grpSpPr bwMode="auto">
          <a:xfrm>
            <a:off x="179388" y="1341438"/>
            <a:ext cx="865187" cy="647700"/>
            <a:chOff x="158" y="1344"/>
            <a:chExt cx="545" cy="408"/>
          </a:xfrm>
        </p:grpSpPr>
        <p:sp>
          <p:nvSpPr>
            <p:cNvPr id="12313" name="Rectangle 9"/>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12314" name="Rectangle 10"/>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cs typeface="Arial" charset="0"/>
                </a:rPr>
                <a:t>≠  </a:t>
              </a:r>
              <a:r>
                <a:rPr lang="fr-FR" sz="1200"/>
                <a:t>substrats</a:t>
              </a:r>
            </a:p>
          </p:txBody>
        </p:sp>
        <p:sp>
          <p:nvSpPr>
            <p:cNvPr id="12315" name="Rectangle 12"/>
            <p:cNvSpPr>
              <a:spLocks noChangeArrowheads="1"/>
            </p:cNvSpPr>
            <p:nvPr/>
          </p:nvSpPr>
          <p:spPr bwMode="auto">
            <a:xfrm>
              <a:off x="327" y="1344"/>
              <a:ext cx="212" cy="173"/>
            </a:xfrm>
            <a:prstGeom prst="rect">
              <a:avLst/>
            </a:prstGeom>
            <a:noFill/>
            <a:ln w="9525">
              <a:noFill/>
              <a:miter lim="800000"/>
              <a:headEnd/>
              <a:tailEnd/>
            </a:ln>
          </p:spPr>
          <p:txBody>
            <a:bodyPr wrap="none">
              <a:spAutoFit/>
            </a:bodyPr>
            <a:lstStyle/>
            <a:p>
              <a:r>
                <a:rPr lang="fr-FR" sz="1200" b="1"/>
                <a:t>Al</a:t>
              </a:r>
            </a:p>
          </p:txBody>
        </p:sp>
      </p:grpSp>
      <p:cxnSp>
        <p:nvCxnSpPr>
          <p:cNvPr id="5" name="Connecteur droit 4"/>
          <p:cNvCxnSpPr/>
          <p:nvPr/>
        </p:nvCxnSpPr>
        <p:spPr>
          <a:xfrm>
            <a:off x="755650" y="333375"/>
            <a:ext cx="76327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293" name="Group 24"/>
          <p:cNvGrpSpPr>
            <a:grpSpLocks/>
          </p:cNvGrpSpPr>
          <p:nvPr/>
        </p:nvGrpSpPr>
        <p:grpSpPr bwMode="auto">
          <a:xfrm>
            <a:off x="1116013" y="620713"/>
            <a:ext cx="6757987" cy="3835400"/>
            <a:chOff x="703" y="527"/>
            <a:chExt cx="4257" cy="2416"/>
          </a:xfrm>
        </p:grpSpPr>
        <p:pic>
          <p:nvPicPr>
            <p:cNvPr id="12308" name="Picture 4"/>
            <p:cNvPicPr>
              <a:picLocks noChangeAspect="1" noChangeArrowheads="1"/>
            </p:cNvPicPr>
            <p:nvPr/>
          </p:nvPicPr>
          <p:blipFill>
            <a:blip r:embed="rId3" cstate="print"/>
            <a:srcRect/>
            <a:stretch>
              <a:fillRect/>
            </a:stretch>
          </p:blipFill>
          <p:spPr bwMode="auto">
            <a:xfrm>
              <a:off x="703" y="527"/>
              <a:ext cx="4257" cy="2416"/>
            </a:xfrm>
            <a:prstGeom prst="rect">
              <a:avLst/>
            </a:prstGeom>
            <a:noFill/>
            <a:ln w="9525">
              <a:noFill/>
              <a:miter lim="800000"/>
              <a:headEnd/>
              <a:tailEnd/>
            </a:ln>
          </p:spPr>
        </p:pic>
        <p:sp>
          <p:nvSpPr>
            <p:cNvPr id="12309" name="Text Box 15"/>
            <p:cNvSpPr txBox="1">
              <a:spLocks noChangeArrowheads="1"/>
            </p:cNvSpPr>
            <p:nvPr/>
          </p:nvSpPr>
          <p:spPr bwMode="auto">
            <a:xfrm>
              <a:off x="1117" y="1523"/>
              <a:ext cx="292" cy="173"/>
            </a:xfrm>
            <a:prstGeom prst="rect">
              <a:avLst/>
            </a:prstGeom>
            <a:noFill/>
            <a:ln w="9525">
              <a:noFill/>
              <a:miter lim="800000"/>
              <a:headEnd/>
              <a:tailEnd/>
            </a:ln>
          </p:spPr>
          <p:txBody>
            <a:bodyPr wrap="none">
              <a:spAutoFit/>
            </a:bodyPr>
            <a:lstStyle/>
            <a:p>
              <a:r>
                <a:rPr lang="fr-FR" sz="1200"/>
                <a:t>Al/B</a:t>
              </a:r>
            </a:p>
          </p:txBody>
        </p:sp>
        <p:sp>
          <p:nvSpPr>
            <p:cNvPr id="12310" name="Text Box 16"/>
            <p:cNvSpPr txBox="1">
              <a:spLocks noChangeArrowheads="1"/>
            </p:cNvSpPr>
            <p:nvPr/>
          </p:nvSpPr>
          <p:spPr bwMode="auto">
            <a:xfrm>
              <a:off x="1474" y="1026"/>
              <a:ext cx="313" cy="173"/>
            </a:xfrm>
            <a:prstGeom prst="rect">
              <a:avLst/>
            </a:prstGeom>
            <a:noFill/>
            <a:ln w="9525">
              <a:noFill/>
              <a:miter lim="800000"/>
              <a:headEnd/>
              <a:tailEnd/>
            </a:ln>
          </p:spPr>
          <p:txBody>
            <a:bodyPr wrap="none">
              <a:spAutoFit/>
            </a:bodyPr>
            <a:lstStyle/>
            <a:p>
              <a:r>
                <a:rPr lang="fr-FR" sz="1200"/>
                <a:t>Al/Al</a:t>
              </a:r>
            </a:p>
          </p:txBody>
        </p:sp>
        <p:sp>
          <p:nvSpPr>
            <p:cNvPr id="12311" name="Text Box 17"/>
            <p:cNvSpPr txBox="1">
              <a:spLocks noChangeArrowheads="1"/>
            </p:cNvSpPr>
            <p:nvPr/>
          </p:nvSpPr>
          <p:spPr bwMode="auto">
            <a:xfrm>
              <a:off x="1120" y="887"/>
              <a:ext cx="350" cy="173"/>
            </a:xfrm>
            <a:prstGeom prst="rect">
              <a:avLst/>
            </a:prstGeom>
            <a:noFill/>
            <a:ln w="9525">
              <a:noFill/>
              <a:miter lim="800000"/>
              <a:headEnd/>
              <a:tailEnd/>
            </a:ln>
          </p:spPr>
          <p:txBody>
            <a:bodyPr wrap="none">
              <a:spAutoFit/>
            </a:bodyPr>
            <a:lstStyle/>
            <a:p>
              <a:r>
                <a:rPr lang="fr-FR" sz="1200"/>
                <a:t>Al/Cu</a:t>
              </a:r>
            </a:p>
          </p:txBody>
        </p:sp>
        <p:sp>
          <p:nvSpPr>
            <p:cNvPr id="12312" name="Text Box 18"/>
            <p:cNvSpPr txBox="1">
              <a:spLocks noChangeArrowheads="1"/>
            </p:cNvSpPr>
            <p:nvPr/>
          </p:nvSpPr>
          <p:spPr bwMode="auto">
            <a:xfrm>
              <a:off x="1111" y="663"/>
              <a:ext cx="463" cy="173"/>
            </a:xfrm>
            <a:prstGeom prst="rect">
              <a:avLst/>
            </a:prstGeom>
            <a:noFill/>
            <a:ln w="9525">
              <a:noFill/>
              <a:miter lim="800000"/>
              <a:headEnd/>
              <a:tailEnd/>
            </a:ln>
          </p:spPr>
          <p:txBody>
            <a:bodyPr wrap="none">
              <a:spAutoFit/>
            </a:bodyPr>
            <a:lstStyle/>
            <a:p>
              <a:r>
                <a:rPr lang="fr-FR" sz="1200"/>
                <a:t>Al/Ag,W</a:t>
              </a:r>
            </a:p>
          </p:txBody>
        </p:sp>
      </p:grpSp>
      <p:sp>
        <p:nvSpPr>
          <p:cNvPr id="12294" name="Text Box 26"/>
          <p:cNvSpPr txBox="1">
            <a:spLocks noChangeArrowheads="1"/>
          </p:cNvSpPr>
          <p:nvPr/>
        </p:nvSpPr>
        <p:spPr bwMode="auto">
          <a:xfrm>
            <a:off x="2987675" y="1412875"/>
            <a:ext cx="1387475" cy="307975"/>
          </a:xfrm>
          <a:prstGeom prst="rect">
            <a:avLst/>
          </a:prstGeom>
          <a:noFill/>
          <a:ln w="9525">
            <a:noFill/>
            <a:miter lim="800000"/>
            <a:headEnd/>
            <a:tailEnd/>
          </a:ln>
        </p:spPr>
        <p:txBody>
          <a:bodyPr wrap="none">
            <a:spAutoFit/>
          </a:bodyPr>
          <a:lstStyle/>
          <a:p>
            <a:r>
              <a:rPr lang="fr-FR" sz="1400" b="1" dirty="0">
                <a:solidFill>
                  <a:srgbClr val="33CC33"/>
                </a:solidFill>
              </a:rPr>
              <a:t>ép. Al=100 nm</a:t>
            </a:r>
          </a:p>
        </p:txBody>
      </p:sp>
      <p:sp>
        <p:nvSpPr>
          <p:cNvPr id="12295" name="Text Box 27"/>
          <p:cNvSpPr txBox="1">
            <a:spLocks noChangeArrowheads="1"/>
          </p:cNvSpPr>
          <p:nvPr/>
        </p:nvSpPr>
        <p:spPr bwMode="auto">
          <a:xfrm>
            <a:off x="107504" y="4439547"/>
            <a:ext cx="9036496" cy="2226250"/>
          </a:xfrm>
          <a:prstGeom prst="rect">
            <a:avLst/>
          </a:prstGeom>
          <a:noFill/>
          <a:ln w="9525">
            <a:noFill/>
            <a:miter lim="800000"/>
            <a:headEnd/>
            <a:tailEnd/>
          </a:ln>
        </p:spPr>
        <p:txBody>
          <a:bodyPr wrap="square">
            <a:spAutoFit/>
          </a:bodyPr>
          <a:lstStyle/>
          <a:p>
            <a:pPr>
              <a:buFont typeface="Symbol" pitchFamily="18" charset="2"/>
              <a:buChar char="·"/>
            </a:pPr>
            <a:r>
              <a:rPr lang="fr-FR" sz="1300" b="1" dirty="0"/>
              <a:t> </a:t>
            </a:r>
            <a:r>
              <a:rPr lang="fr-FR" sz="1300" b="1" dirty="0" err="1"/>
              <a:t>nbre</a:t>
            </a:r>
            <a:r>
              <a:rPr lang="fr-FR" sz="1300" b="1" dirty="0"/>
              <a:t>. d’ionisations </a:t>
            </a:r>
            <a:r>
              <a:rPr lang="fr-FR" sz="1300" b="1" dirty="0" err="1"/>
              <a:t>ds</a:t>
            </a:r>
            <a:r>
              <a:rPr lang="fr-FR" sz="1300" b="1" dirty="0"/>
              <a:t>. couche</a:t>
            </a:r>
            <a:r>
              <a:rPr lang="fr-FR" sz="1300" b="1" i="1" dirty="0"/>
              <a:t> </a:t>
            </a:r>
            <a:r>
              <a:rPr lang="fr-FR" sz="1300" b="1" i="1" dirty="0">
                <a:sym typeface="Symbol" pitchFamily="18" charset="2"/>
              </a:rPr>
              <a:t></a:t>
            </a:r>
            <a:r>
              <a:rPr lang="fr-FR" sz="1300" b="1" dirty="0">
                <a:sym typeface="Symbol" pitchFamily="18" charset="2"/>
              </a:rPr>
              <a:t>  </a:t>
            </a:r>
            <a:r>
              <a:rPr lang="fr-FR" sz="1300" b="1" dirty="0"/>
              <a:t>avec </a:t>
            </a:r>
            <a:r>
              <a:rPr lang="fr-FR" sz="1300" b="1" dirty="0" err="1"/>
              <a:t>Z</a:t>
            </a:r>
            <a:r>
              <a:rPr lang="fr-FR" sz="1300" b="1" baseline="-25000" dirty="0" err="1"/>
              <a:t>substrat</a:t>
            </a:r>
            <a:r>
              <a:rPr lang="fr-FR" sz="1300" b="1" baseline="-25000" dirty="0"/>
              <a:t> </a:t>
            </a:r>
            <a:r>
              <a:rPr lang="fr-FR" sz="1300" b="1" dirty="0"/>
              <a:t>car </a:t>
            </a:r>
            <a:r>
              <a:rPr lang="fr-FR" sz="1300" b="1" dirty="0">
                <a:sym typeface="Symbol" pitchFamily="18" charset="2"/>
              </a:rPr>
              <a:t> </a:t>
            </a:r>
            <a:r>
              <a:rPr lang="fr-FR" sz="1300" b="1" dirty="0"/>
              <a:t>d’e</a:t>
            </a:r>
            <a:r>
              <a:rPr lang="fr-FR" sz="1300" b="1" baseline="30000" dirty="0"/>
              <a:t>-</a:t>
            </a:r>
            <a:r>
              <a:rPr lang="fr-FR" sz="1300" b="1" dirty="0"/>
              <a:t> rétrodiffusés par le </a:t>
            </a:r>
            <a:r>
              <a:rPr lang="fr-FR" sz="1300" b="1" dirty="0" smtClean="0"/>
              <a:t>substrat </a:t>
            </a:r>
            <a:r>
              <a:rPr lang="fr-FR" sz="1300" b="1" dirty="0" smtClean="0">
                <a:solidFill>
                  <a:srgbClr val="0033CC"/>
                </a:solidFill>
              </a:rPr>
              <a:t>- voir Aire sous </a:t>
            </a:r>
            <a:r>
              <a:rPr lang="fr-FR" sz="1300" b="1" i="1" dirty="0" smtClean="0">
                <a:solidFill>
                  <a:srgbClr val="0033CC"/>
                </a:solidFill>
              </a:rPr>
              <a:t>C</a:t>
            </a:r>
            <a:r>
              <a:rPr lang="fr-FR" sz="1300" b="1" dirty="0" smtClean="0">
                <a:solidFill>
                  <a:srgbClr val="0033CC"/>
                </a:solidFill>
              </a:rPr>
              <a:t>ourbe -</a:t>
            </a:r>
            <a:endParaRPr lang="fr-FR" sz="1300" b="1" dirty="0">
              <a:solidFill>
                <a:srgbClr val="0033CC"/>
              </a:solidFill>
            </a:endParaRPr>
          </a:p>
          <a:p>
            <a:endParaRPr lang="fr-FR" sz="1300" b="1" dirty="0"/>
          </a:p>
          <a:p>
            <a:pPr>
              <a:buFont typeface="Symbol" pitchFamily="18" charset="2"/>
              <a:buChar char="·"/>
            </a:pPr>
            <a:r>
              <a:rPr lang="fr-FR" sz="1300" b="1" dirty="0">
                <a:sym typeface="Symbol" pitchFamily="18" charset="2"/>
              </a:rPr>
              <a:t> influence du substrat </a:t>
            </a:r>
            <a:r>
              <a:rPr lang="fr-FR" sz="1300" dirty="0">
                <a:sym typeface="Symbol" pitchFamily="18" charset="2"/>
              </a:rPr>
              <a:t> </a:t>
            </a:r>
            <a:r>
              <a:rPr lang="fr-FR" sz="1300" b="1" dirty="0">
                <a:sym typeface="Symbol" pitchFamily="18" charset="2"/>
              </a:rPr>
              <a:t>marquée à </a:t>
            </a:r>
            <a:r>
              <a:rPr lang="fr-FR" sz="1300" b="1" dirty="0" smtClean="0">
                <a:sym typeface="Symbol" pitchFamily="18" charset="2"/>
              </a:rPr>
              <a:t>l’interface</a:t>
            </a:r>
          </a:p>
          <a:p>
            <a:pPr>
              <a:buFont typeface="Symbol" pitchFamily="18" charset="2"/>
              <a:buChar char="·"/>
            </a:pPr>
            <a:endParaRPr lang="fr-FR" sz="1300" b="1" dirty="0" smtClean="0">
              <a:sym typeface="Symbol" pitchFamily="18" charset="2"/>
            </a:endParaRPr>
          </a:p>
          <a:p>
            <a:pPr>
              <a:buFont typeface="Symbol" pitchFamily="18" charset="2"/>
              <a:buChar char="·"/>
            </a:pPr>
            <a:r>
              <a:rPr lang="fr-FR" sz="1300" b="1" dirty="0">
                <a:sym typeface="Symbol" pitchFamily="18" charset="2"/>
              </a:rPr>
              <a:t> </a:t>
            </a:r>
            <a:r>
              <a:rPr lang="fr-FR" sz="1300" b="1" dirty="0" smtClean="0">
                <a:sym typeface="Symbol" pitchFamily="18" charset="2"/>
              </a:rPr>
              <a:t>Al </a:t>
            </a:r>
            <a:r>
              <a:rPr lang="fr-FR" sz="1300" b="1" dirty="0"/>
              <a:t>100 nm : </a:t>
            </a:r>
            <a:r>
              <a:rPr lang="fr-FR" sz="1300" b="1" dirty="0" smtClean="0"/>
              <a:t>à </a:t>
            </a:r>
            <a:r>
              <a:rPr lang="fr-FR" sz="1300" b="1" dirty="0"/>
              <a:t>la </a:t>
            </a:r>
            <a:r>
              <a:rPr lang="fr-FR" sz="1300" b="1" dirty="0" smtClean="0"/>
              <a:t>surface, influence des </a:t>
            </a:r>
            <a:r>
              <a:rPr lang="fr-FR" sz="1300" b="1" dirty="0"/>
              <a:t>e</a:t>
            </a:r>
            <a:r>
              <a:rPr lang="fr-FR" sz="1300" b="1" baseline="30000" dirty="0"/>
              <a:t>-</a:t>
            </a:r>
            <a:r>
              <a:rPr lang="fr-FR" sz="1300" b="1" dirty="0"/>
              <a:t> rétrodiffusés par le </a:t>
            </a:r>
            <a:r>
              <a:rPr lang="fr-FR" sz="1300" b="1" dirty="0" smtClean="0"/>
              <a:t>substrat </a:t>
            </a:r>
            <a:r>
              <a:rPr lang="fr-FR" sz="1300" b="1" dirty="0" smtClean="0">
                <a:solidFill>
                  <a:srgbClr val="0033CC"/>
                </a:solidFill>
              </a:rPr>
              <a:t>- voir </a:t>
            </a:r>
            <a:r>
              <a:rPr lang="fr-FR" sz="1300" b="1" dirty="0" smtClean="0">
                <a:solidFill>
                  <a:srgbClr val="0033CC"/>
                </a:solidFill>
                <a:cs typeface="Arial" charset="0"/>
                <a:sym typeface="Symbol" pitchFamily="18" charset="2"/>
              </a:rPr>
              <a:t></a:t>
            </a:r>
            <a:r>
              <a:rPr lang="fr-FR" sz="1300" b="1" dirty="0" smtClean="0">
                <a:solidFill>
                  <a:srgbClr val="0033CC"/>
                </a:solidFill>
                <a:cs typeface="Arial" charset="0"/>
              </a:rPr>
              <a:t>(z=0) -</a:t>
            </a:r>
            <a:r>
              <a:rPr lang="fr-FR" sz="1300" b="1" dirty="0" smtClean="0">
                <a:solidFill>
                  <a:srgbClr val="0033CC"/>
                </a:solidFill>
              </a:rPr>
              <a:t>,</a:t>
            </a:r>
            <a:endParaRPr lang="fr-FR" sz="1300" b="1" dirty="0">
              <a:solidFill>
                <a:srgbClr val="0033CC"/>
              </a:solidFill>
              <a:sym typeface="Symbol" pitchFamily="18" charset="2"/>
            </a:endParaRPr>
          </a:p>
          <a:p>
            <a:pPr>
              <a:buFont typeface="Symbol" pitchFamily="18" charset="2"/>
              <a:buNone/>
            </a:pPr>
            <a:r>
              <a:rPr lang="fr-FR" sz="1300" b="1" dirty="0" smtClean="0">
                <a:sym typeface="Symbol" pitchFamily="18" charset="2"/>
              </a:rPr>
              <a:t>   Al </a:t>
            </a:r>
            <a:r>
              <a:rPr lang="fr-FR" sz="1300" b="1" dirty="0">
                <a:sym typeface="Symbol" pitchFamily="18" charset="2"/>
              </a:rPr>
              <a:t>300 nm : effet </a:t>
            </a:r>
            <a:r>
              <a:rPr lang="fr-FR" sz="1300" b="1" dirty="0" smtClean="0">
                <a:sym typeface="Symbol" pitchFamily="18" charset="2"/>
              </a:rPr>
              <a:t>(-) </a:t>
            </a:r>
            <a:r>
              <a:rPr lang="fr-FR" sz="1300" b="1" dirty="0">
                <a:sym typeface="Symbol" pitchFamily="18" charset="2"/>
              </a:rPr>
              <a:t>marqué car </a:t>
            </a:r>
            <a:r>
              <a:rPr lang="fr-FR" sz="1300" b="1" dirty="0"/>
              <a:t>e</a:t>
            </a:r>
            <a:r>
              <a:rPr lang="fr-FR" sz="1300" b="1" baseline="30000" dirty="0"/>
              <a:t>-</a:t>
            </a:r>
            <a:r>
              <a:rPr lang="fr-FR" sz="1300" b="1" dirty="0"/>
              <a:t> rétrodiffusés par le substrat absorbés par la couche avant d’atteindre la </a:t>
            </a:r>
            <a:r>
              <a:rPr lang="fr-FR" sz="1300" b="1" dirty="0" smtClean="0"/>
              <a:t>		surface </a:t>
            </a:r>
            <a:r>
              <a:rPr lang="fr-FR" sz="1300" b="1" dirty="0" smtClean="0">
                <a:cs typeface="Arial" charset="0"/>
              </a:rPr>
              <a:t>→ </a:t>
            </a:r>
            <a:r>
              <a:rPr lang="fr-FR" sz="1300" b="1" dirty="0">
                <a:solidFill>
                  <a:srgbClr val="0033CC"/>
                </a:solidFill>
                <a:cs typeface="Arial" charset="0"/>
                <a:sym typeface="Symbol" pitchFamily="18" charset="2"/>
              </a:rPr>
              <a:t></a:t>
            </a:r>
            <a:r>
              <a:rPr lang="fr-FR" sz="1300" b="1" dirty="0">
                <a:solidFill>
                  <a:srgbClr val="0033CC"/>
                </a:solidFill>
                <a:cs typeface="Arial" charset="0"/>
              </a:rPr>
              <a:t>(</a:t>
            </a:r>
            <a:r>
              <a:rPr lang="fr-FR" sz="1300" b="1" dirty="0">
                <a:solidFill>
                  <a:srgbClr val="0033CC"/>
                </a:solidFill>
                <a:cs typeface="Arial" charset="0"/>
                <a:sym typeface="Symbol" pitchFamily="18" charset="2"/>
              </a:rPr>
              <a:t>z=</a:t>
            </a:r>
            <a:r>
              <a:rPr lang="fr-FR" sz="1300" b="1" dirty="0">
                <a:solidFill>
                  <a:srgbClr val="0033CC"/>
                </a:solidFill>
                <a:cs typeface="Arial" charset="0"/>
              </a:rPr>
              <a:t>0) </a:t>
            </a:r>
            <a:r>
              <a:rPr lang="fr-FR" sz="1300" b="1" dirty="0" smtClean="0">
                <a:solidFill>
                  <a:srgbClr val="0033CC"/>
                </a:solidFill>
              </a:rPr>
              <a:t>varie peu </a:t>
            </a:r>
            <a:r>
              <a:rPr lang="fr-FR" sz="1300" b="1" dirty="0">
                <a:solidFill>
                  <a:srgbClr val="0033CC"/>
                </a:solidFill>
              </a:rPr>
              <a:t>avec </a:t>
            </a:r>
            <a:r>
              <a:rPr lang="fr-FR" sz="1300" b="1" dirty="0" err="1">
                <a:solidFill>
                  <a:srgbClr val="0033CC"/>
                </a:solidFill>
              </a:rPr>
              <a:t>Z</a:t>
            </a:r>
            <a:r>
              <a:rPr lang="fr-FR" sz="1300" b="1" baseline="-25000" dirty="0" err="1">
                <a:solidFill>
                  <a:srgbClr val="0033CC"/>
                </a:solidFill>
              </a:rPr>
              <a:t>substrat</a:t>
            </a:r>
            <a:r>
              <a:rPr lang="fr-FR" sz="1300" baseline="-25000" dirty="0">
                <a:solidFill>
                  <a:srgbClr val="0033CC"/>
                </a:solidFill>
              </a:rPr>
              <a:t> </a:t>
            </a:r>
            <a:endParaRPr lang="fr-FR" sz="1300" b="1" dirty="0">
              <a:solidFill>
                <a:srgbClr val="0033CC"/>
              </a:solidFill>
            </a:endParaRPr>
          </a:p>
          <a:p>
            <a:pPr>
              <a:buFont typeface="Symbol" pitchFamily="18" charset="2"/>
              <a:buNone/>
            </a:pPr>
            <a:endParaRPr lang="fr-FR" sz="1300" baseline="-25000" dirty="0"/>
          </a:p>
          <a:p>
            <a:pPr>
              <a:buFont typeface="Symbol" pitchFamily="18" charset="2"/>
              <a:buChar char="·"/>
            </a:pPr>
            <a:r>
              <a:rPr lang="fr-FR" sz="1300" b="1" dirty="0"/>
              <a:t> </a:t>
            </a:r>
            <a:r>
              <a:rPr lang="fr-FR" sz="1300" b="1" dirty="0" err="1">
                <a:sym typeface="Symbol" pitchFamily="18" charset="2"/>
              </a:rPr>
              <a:t>qd</a:t>
            </a:r>
            <a:r>
              <a:rPr lang="fr-FR" sz="1300" b="1" dirty="0">
                <a:sym typeface="Symbol" pitchFamily="18" charset="2"/>
              </a:rPr>
              <a:t>. </a:t>
            </a:r>
            <a:r>
              <a:rPr lang="fr-FR" sz="1300" b="1" dirty="0" err="1">
                <a:sym typeface="Symbol" pitchFamily="18" charset="2"/>
              </a:rPr>
              <a:t>Z</a:t>
            </a:r>
            <a:r>
              <a:rPr lang="fr-FR" sz="1300" b="1" baseline="-25000" dirty="0" err="1">
                <a:sym typeface="Symbol" pitchFamily="18" charset="2"/>
              </a:rPr>
              <a:t>substrat</a:t>
            </a:r>
            <a:r>
              <a:rPr lang="fr-FR" sz="1300" b="1" dirty="0">
                <a:sym typeface="Symbol" pitchFamily="18" charset="2"/>
              </a:rPr>
              <a:t> </a:t>
            </a:r>
            <a:r>
              <a:rPr lang="fr-FR" sz="1300" b="1" i="1" dirty="0">
                <a:sym typeface="Symbol" pitchFamily="18" charset="2"/>
              </a:rPr>
              <a:t></a:t>
            </a:r>
            <a:r>
              <a:rPr lang="fr-FR" sz="1300" b="1" dirty="0">
                <a:sym typeface="Symbol" pitchFamily="18" charset="2"/>
              </a:rPr>
              <a:t> , (.z) du </a:t>
            </a:r>
            <a:r>
              <a:rPr lang="fr-FR" sz="1300" b="1" dirty="0" err="1">
                <a:sym typeface="Symbol" pitchFamily="18" charset="2"/>
              </a:rPr>
              <a:t>ray</a:t>
            </a:r>
            <a:r>
              <a:rPr lang="fr-FR" sz="1300" b="1" baseline="30000" dirty="0" err="1">
                <a:sym typeface="Symbol" pitchFamily="18" charset="2"/>
              </a:rPr>
              <a:t>t</a:t>
            </a:r>
            <a:r>
              <a:rPr lang="fr-FR" sz="1300" b="1" baseline="30000" dirty="0">
                <a:sym typeface="Symbol" pitchFamily="18" charset="2"/>
              </a:rPr>
              <a:t>  </a:t>
            </a:r>
            <a:r>
              <a:rPr lang="fr-FR" sz="1300" b="1" dirty="0">
                <a:sym typeface="Symbol" pitchFamily="18" charset="2"/>
              </a:rPr>
              <a:t>dans </a:t>
            </a:r>
            <a:r>
              <a:rPr lang="fr-FR" sz="1300" b="1" dirty="0" smtClean="0">
                <a:sym typeface="Symbol" pitchFamily="18" charset="2"/>
              </a:rPr>
              <a:t>la couche </a:t>
            </a:r>
            <a:r>
              <a:rPr lang="fr-FR" sz="1300" b="1" dirty="0">
                <a:sym typeface="Symbol" pitchFamily="18" charset="2"/>
              </a:rPr>
              <a:t>se déforme et tend vers celle d’un matériau lourd :</a:t>
            </a:r>
          </a:p>
          <a:p>
            <a:r>
              <a:rPr lang="fr-FR" sz="1300" b="1" dirty="0">
                <a:cs typeface="Arial" charset="0"/>
                <a:sym typeface="Symbol" pitchFamily="18" charset="2"/>
              </a:rPr>
              <a:t>		</a:t>
            </a:r>
            <a:r>
              <a:rPr lang="fr-FR" sz="1300" b="1" dirty="0">
                <a:solidFill>
                  <a:srgbClr val="0033CC"/>
                </a:solidFill>
                <a:cs typeface="Arial" charset="0"/>
                <a:sym typeface="Symbol" pitchFamily="18" charset="2"/>
              </a:rPr>
              <a:t></a:t>
            </a:r>
            <a:r>
              <a:rPr lang="fr-FR" sz="1300" b="1" dirty="0">
                <a:solidFill>
                  <a:srgbClr val="0033CC"/>
                </a:solidFill>
                <a:cs typeface="Arial" charset="0"/>
              </a:rPr>
              <a:t>(z=0) </a:t>
            </a:r>
            <a:r>
              <a:rPr lang="fr-FR" sz="1300" b="1" i="1" dirty="0">
                <a:solidFill>
                  <a:srgbClr val="0033CC"/>
                </a:solidFill>
                <a:sym typeface="Symbol" pitchFamily="18" charset="2"/>
              </a:rPr>
              <a:t> </a:t>
            </a:r>
            <a:r>
              <a:rPr lang="fr-FR" sz="1300" b="1" dirty="0">
                <a:solidFill>
                  <a:srgbClr val="0033CC"/>
                </a:solidFill>
                <a:sym typeface="Symbol" pitchFamily="18" charset="2"/>
              </a:rPr>
              <a:t> </a:t>
            </a:r>
            <a:r>
              <a:rPr lang="fr-FR" sz="1300" b="1" dirty="0">
                <a:sym typeface="Symbol" pitchFamily="18" charset="2"/>
              </a:rPr>
              <a:t>, </a:t>
            </a:r>
            <a:r>
              <a:rPr lang="fr-FR" sz="1300" b="1" dirty="0">
                <a:solidFill>
                  <a:srgbClr val="0033CC"/>
                </a:solidFill>
                <a:sym typeface="Symbol" pitchFamily="18" charset="2"/>
              </a:rPr>
              <a:t>max de (.z) </a:t>
            </a:r>
            <a:r>
              <a:rPr lang="fr-FR" sz="1300" b="1" i="1" dirty="0">
                <a:solidFill>
                  <a:srgbClr val="0033CC"/>
                </a:solidFill>
                <a:sym typeface="Symbol" pitchFamily="18" charset="2"/>
              </a:rPr>
              <a:t></a:t>
            </a:r>
            <a:r>
              <a:rPr lang="fr-FR" sz="1300" b="1" dirty="0">
                <a:solidFill>
                  <a:srgbClr val="0033CC"/>
                </a:solidFill>
                <a:sym typeface="Symbol" pitchFamily="18" charset="2"/>
              </a:rPr>
              <a:t>  en hauteur </a:t>
            </a:r>
            <a:r>
              <a:rPr lang="fr-FR" sz="1300" b="1" dirty="0" smtClean="0">
                <a:sym typeface="Symbol" pitchFamily="18" charset="2"/>
              </a:rPr>
              <a:t>(dû aux BSE) </a:t>
            </a:r>
            <a:r>
              <a:rPr lang="fr-FR" sz="1300" b="1" dirty="0" smtClean="0">
                <a:solidFill>
                  <a:srgbClr val="0033CC"/>
                </a:solidFill>
                <a:sym typeface="Symbol" pitchFamily="18" charset="2"/>
              </a:rPr>
              <a:t>et </a:t>
            </a:r>
            <a:r>
              <a:rPr lang="fr-FR" sz="1300" b="1" dirty="0">
                <a:solidFill>
                  <a:srgbClr val="0033CC"/>
                </a:solidFill>
                <a:sym typeface="Symbol" pitchFamily="18" charset="2"/>
              </a:rPr>
              <a:t>se rapproche de la </a:t>
            </a:r>
            <a:r>
              <a:rPr lang="fr-FR" sz="1300" b="1" dirty="0" smtClean="0">
                <a:solidFill>
                  <a:srgbClr val="0033CC"/>
                </a:solidFill>
                <a:sym typeface="Symbol" pitchFamily="18" charset="2"/>
              </a:rPr>
              <a:t>surface </a:t>
            </a:r>
            <a:r>
              <a:rPr lang="fr-FR" sz="1300" b="1" dirty="0" smtClean="0">
                <a:sym typeface="Symbol" pitchFamily="18" charset="2"/>
              </a:rPr>
              <a:t>		(m</a:t>
            </a:r>
            <a:r>
              <a:rPr lang="fr-FR" sz="1300" b="1" dirty="0" smtClean="0">
                <a:sym typeface="Wingdings 2" pitchFamily="18" charset="2"/>
              </a:rPr>
              <a:t>ène complet de </a:t>
            </a:r>
            <a:r>
              <a:rPr lang="fr-FR" sz="1300" b="1" dirty="0" err="1" smtClean="0">
                <a:sym typeface="Symbol" pitchFamily="18" charset="2"/>
              </a:rPr>
              <a:t>diff</a:t>
            </a:r>
            <a:r>
              <a:rPr lang="fr-FR" sz="1300" b="1" dirty="0" smtClean="0">
                <a:sym typeface="Symbol" pitchFamily="18" charset="2"/>
              </a:rPr>
              <a:t>. élastique aux grands angles  proche de z=0)</a:t>
            </a:r>
          </a:p>
        </p:txBody>
      </p:sp>
      <p:sp>
        <p:nvSpPr>
          <p:cNvPr id="12296" name="Text Box 28"/>
          <p:cNvSpPr txBox="1">
            <a:spLocks noChangeArrowheads="1"/>
          </p:cNvSpPr>
          <p:nvPr/>
        </p:nvSpPr>
        <p:spPr bwMode="auto">
          <a:xfrm>
            <a:off x="827088" y="4221163"/>
            <a:ext cx="1530350" cy="246062"/>
          </a:xfrm>
          <a:prstGeom prst="rect">
            <a:avLst/>
          </a:prstGeom>
          <a:noFill/>
          <a:ln w="9525">
            <a:noFill/>
            <a:miter lim="800000"/>
            <a:headEnd/>
            <a:tailEnd/>
          </a:ln>
        </p:spPr>
        <p:txBody>
          <a:bodyPr wrap="none">
            <a:spAutoFit/>
          </a:bodyPr>
          <a:lstStyle/>
          <a:p>
            <a:r>
              <a:rPr lang="fr-FR" sz="1000" i="1"/>
              <a:t>XFILM  - doc</a:t>
            </a:r>
            <a:r>
              <a:rPr lang="fr-FR" sz="1000" i="1" baseline="30000"/>
              <a:t>t</a:t>
            </a:r>
            <a:r>
              <a:rPr lang="fr-FR" sz="1000" i="1"/>
              <a:t>. C. Merlet</a:t>
            </a:r>
          </a:p>
        </p:txBody>
      </p:sp>
      <p:sp>
        <p:nvSpPr>
          <p:cNvPr id="12297" name="Rectangle 29"/>
          <p:cNvSpPr>
            <a:spLocks noChangeArrowheads="1"/>
          </p:cNvSpPr>
          <p:nvPr/>
        </p:nvSpPr>
        <p:spPr bwMode="auto">
          <a:xfrm>
            <a:off x="345841" y="374582"/>
            <a:ext cx="7355796" cy="323165"/>
          </a:xfrm>
          <a:prstGeom prst="rect">
            <a:avLst/>
          </a:prstGeom>
          <a:noFill/>
          <a:ln w="9525">
            <a:noFill/>
            <a:miter lim="800000"/>
            <a:headEnd/>
            <a:tailEnd/>
          </a:ln>
        </p:spPr>
        <p:txBody>
          <a:bodyPr wrap="none">
            <a:spAutoFit/>
          </a:bodyPr>
          <a:lstStyle/>
          <a:p>
            <a:r>
              <a:rPr lang="fr-FR" sz="1500" b="1" dirty="0">
                <a:solidFill>
                  <a:srgbClr val="0070C0"/>
                </a:solidFill>
              </a:rPr>
              <a:t>Exemple : ionisation niveau K de la couche </a:t>
            </a:r>
            <a:r>
              <a:rPr lang="fr-FR" sz="1500" b="1" dirty="0" smtClean="0">
                <a:solidFill>
                  <a:srgbClr val="0070C0"/>
                </a:solidFill>
              </a:rPr>
              <a:t>Al – </a:t>
            </a:r>
            <a:r>
              <a:rPr lang="fr-FR" sz="1500" b="1" dirty="0" smtClean="0">
                <a:solidFill>
                  <a:srgbClr val="FF0000"/>
                </a:solidFill>
              </a:rPr>
              <a:t>Différentes natures de substrat</a:t>
            </a:r>
            <a:endParaRPr lang="fr-FR" sz="1500" b="1" dirty="0">
              <a:solidFill>
                <a:srgbClr val="FF0000"/>
              </a:solidFill>
            </a:endParaRPr>
          </a:p>
        </p:txBody>
      </p:sp>
      <p:grpSp>
        <p:nvGrpSpPr>
          <p:cNvPr id="12298" name="Groupe 27"/>
          <p:cNvGrpSpPr>
            <a:grpSpLocks/>
          </p:cNvGrpSpPr>
          <p:nvPr/>
        </p:nvGrpSpPr>
        <p:grpSpPr bwMode="auto">
          <a:xfrm>
            <a:off x="4572000" y="620713"/>
            <a:ext cx="4562475" cy="3600450"/>
            <a:chOff x="9538" y="947813"/>
            <a:chExt cx="4562475" cy="3600450"/>
          </a:xfrm>
        </p:grpSpPr>
        <p:pic>
          <p:nvPicPr>
            <p:cNvPr id="12302" name="Picture 3"/>
            <p:cNvPicPr>
              <a:picLocks noChangeAspect="1" noChangeArrowheads="1"/>
            </p:cNvPicPr>
            <p:nvPr/>
          </p:nvPicPr>
          <p:blipFill>
            <a:blip r:embed="rId4" cstate="print"/>
            <a:srcRect/>
            <a:stretch>
              <a:fillRect/>
            </a:stretch>
          </p:blipFill>
          <p:spPr bwMode="auto">
            <a:xfrm rot="-60000">
              <a:off x="9538" y="947813"/>
              <a:ext cx="4562475" cy="3600450"/>
            </a:xfrm>
            <a:prstGeom prst="rect">
              <a:avLst/>
            </a:prstGeom>
            <a:noFill/>
            <a:ln w="9525">
              <a:noFill/>
              <a:miter lim="800000"/>
              <a:headEnd/>
              <a:tailEnd/>
            </a:ln>
          </p:spPr>
        </p:pic>
        <p:sp>
          <p:nvSpPr>
            <p:cNvPr id="12303" name="Text Box 15"/>
            <p:cNvSpPr txBox="1">
              <a:spLocks noChangeArrowheads="1"/>
            </p:cNvSpPr>
            <p:nvPr/>
          </p:nvSpPr>
          <p:spPr bwMode="auto">
            <a:xfrm>
              <a:off x="1331640" y="2551184"/>
              <a:ext cx="463550" cy="274638"/>
            </a:xfrm>
            <a:prstGeom prst="rect">
              <a:avLst/>
            </a:prstGeom>
            <a:noFill/>
            <a:ln w="9525">
              <a:noFill/>
              <a:miter lim="800000"/>
              <a:headEnd/>
              <a:tailEnd/>
            </a:ln>
          </p:spPr>
          <p:txBody>
            <a:bodyPr wrap="none">
              <a:spAutoFit/>
            </a:bodyPr>
            <a:lstStyle/>
            <a:p>
              <a:r>
                <a:rPr lang="fr-FR" sz="1200"/>
                <a:t>Al/B</a:t>
              </a:r>
            </a:p>
          </p:txBody>
        </p:sp>
        <p:sp>
          <p:nvSpPr>
            <p:cNvPr id="12304" name="Text Box 16"/>
            <p:cNvSpPr txBox="1">
              <a:spLocks noChangeArrowheads="1"/>
            </p:cNvSpPr>
            <p:nvPr/>
          </p:nvSpPr>
          <p:spPr bwMode="auto">
            <a:xfrm>
              <a:off x="1346496" y="2162000"/>
              <a:ext cx="496887" cy="274638"/>
            </a:xfrm>
            <a:prstGeom prst="rect">
              <a:avLst/>
            </a:prstGeom>
            <a:noFill/>
            <a:ln w="9525">
              <a:noFill/>
              <a:miter lim="800000"/>
              <a:headEnd/>
              <a:tailEnd/>
            </a:ln>
          </p:spPr>
          <p:txBody>
            <a:bodyPr wrap="none">
              <a:spAutoFit/>
            </a:bodyPr>
            <a:lstStyle/>
            <a:p>
              <a:r>
                <a:rPr lang="fr-FR" sz="1200"/>
                <a:t>Al/Al</a:t>
              </a:r>
            </a:p>
          </p:txBody>
        </p:sp>
        <p:sp>
          <p:nvSpPr>
            <p:cNvPr id="12305" name="Text Box 17"/>
            <p:cNvSpPr txBox="1">
              <a:spLocks noChangeArrowheads="1"/>
            </p:cNvSpPr>
            <p:nvPr/>
          </p:nvSpPr>
          <p:spPr bwMode="auto">
            <a:xfrm>
              <a:off x="1360784" y="1916832"/>
              <a:ext cx="555625" cy="274638"/>
            </a:xfrm>
            <a:prstGeom prst="rect">
              <a:avLst/>
            </a:prstGeom>
            <a:noFill/>
            <a:ln w="9525">
              <a:noFill/>
              <a:miter lim="800000"/>
              <a:headEnd/>
              <a:tailEnd/>
            </a:ln>
          </p:spPr>
          <p:txBody>
            <a:bodyPr wrap="none">
              <a:spAutoFit/>
            </a:bodyPr>
            <a:lstStyle/>
            <a:p>
              <a:r>
                <a:rPr lang="fr-FR" sz="1200"/>
                <a:t>Al/Cu</a:t>
              </a:r>
            </a:p>
          </p:txBody>
        </p:sp>
        <p:sp>
          <p:nvSpPr>
            <p:cNvPr id="12306" name="Text Box 19"/>
            <p:cNvSpPr txBox="1">
              <a:spLocks noChangeArrowheads="1"/>
            </p:cNvSpPr>
            <p:nvPr/>
          </p:nvSpPr>
          <p:spPr bwMode="auto">
            <a:xfrm>
              <a:off x="1043608" y="1268760"/>
              <a:ext cx="506412" cy="274638"/>
            </a:xfrm>
            <a:prstGeom prst="rect">
              <a:avLst/>
            </a:prstGeom>
            <a:noFill/>
            <a:ln w="9525">
              <a:noFill/>
              <a:miter lim="800000"/>
              <a:headEnd/>
              <a:tailEnd/>
            </a:ln>
          </p:spPr>
          <p:txBody>
            <a:bodyPr wrap="none">
              <a:spAutoFit/>
            </a:bodyPr>
            <a:lstStyle/>
            <a:p>
              <a:r>
                <a:rPr lang="fr-FR" sz="1200"/>
                <a:t>Al/W</a:t>
              </a:r>
            </a:p>
          </p:txBody>
        </p:sp>
        <p:sp>
          <p:nvSpPr>
            <p:cNvPr id="12307" name="Text Box 20"/>
            <p:cNvSpPr txBox="1">
              <a:spLocks noChangeArrowheads="1"/>
            </p:cNvSpPr>
            <p:nvPr/>
          </p:nvSpPr>
          <p:spPr bwMode="auto">
            <a:xfrm>
              <a:off x="1231056" y="1556792"/>
              <a:ext cx="547687" cy="274638"/>
            </a:xfrm>
            <a:prstGeom prst="rect">
              <a:avLst/>
            </a:prstGeom>
            <a:noFill/>
            <a:ln w="9525">
              <a:noFill/>
              <a:miter lim="800000"/>
              <a:headEnd/>
              <a:tailEnd/>
            </a:ln>
          </p:spPr>
          <p:txBody>
            <a:bodyPr wrap="none">
              <a:spAutoFit/>
            </a:bodyPr>
            <a:lstStyle/>
            <a:p>
              <a:r>
                <a:rPr lang="fr-FR" sz="1200"/>
                <a:t>Al/Ag</a:t>
              </a:r>
            </a:p>
          </p:txBody>
        </p:sp>
      </p:grpSp>
      <p:sp>
        <p:nvSpPr>
          <p:cNvPr id="35" name="Rectangle 34"/>
          <p:cNvSpPr/>
          <p:nvPr/>
        </p:nvSpPr>
        <p:spPr>
          <a:xfrm>
            <a:off x="7164388" y="1958975"/>
            <a:ext cx="1368425" cy="252413"/>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33CC33"/>
              </a:solidFill>
            </a:endParaRPr>
          </a:p>
        </p:txBody>
      </p:sp>
      <p:sp>
        <p:nvSpPr>
          <p:cNvPr id="12300" name="Text Box 28"/>
          <p:cNvSpPr txBox="1">
            <a:spLocks noChangeArrowheads="1"/>
          </p:cNvSpPr>
          <p:nvPr/>
        </p:nvSpPr>
        <p:spPr bwMode="auto">
          <a:xfrm>
            <a:off x="7092280" y="4149080"/>
            <a:ext cx="2048959" cy="246221"/>
          </a:xfrm>
          <a:prstGeom prst="rect">
            <a:avLst/>
          </a:prstGeom>
          <a:noFill/>
          <a:ln w="9525">
            <a:noFill/>
            <a:miter lim="800000"/>
            <a:headEnd/>
            <a:tailEnd/>
          </a:ln>
        </p:spPr>
        <p:txBody>
          <a:bodyPr wrap="none">
            <a:spAutoFit/>
          </a:bodyPr>
          <a:lstStyle/>
          <a:p>
            <a:r>
              <a:rPr lang="fr-FR" sz="1000" i="1" dirty="0" smtClean="0"/>
              <a:t>Modèle PAP </a:t>
            </a:r>
            <a:r>
              <a:rPr lang="fr-FR" sz="1000" i="1" dirty="0"/>
              <a:t>- </a:t>
            </a:r>
            <a:r>
              <a:rPr lang="fr-FR" sz="1000" i="1" dirty="0" err="1"/>
              <a:t>doc</a:t>
            </a:r>
            <a:r>
              <a:rPr lang="fr-FR" sz="1000" i="1" baseline="30000" dirty="0" err="1"/>
              <a:t>t</a:t>
            </a:r>
            <a:r>
              <a:rPr lang="fr-FR" sz="1000" i="1" dirty="0"/>
              <a:t>. J.L. </a:t>
            </a:r>
            <a:r>
              <a:rPr lang="fr-FR" sz="1000" i="1" dirty="0" err="1"/>
              <a:t>Pouchou</a:t>
            </a:r>
            <a:endParaRPr lang="fr-FR" sz="1000" i="1" dirty="0"/>
          </a:p>
        </p:txBody>
      </p:sp>
      <p:sp>
        <p:nvSpPr>
          <p:cNvPr id="12301" name="ZoneTexte 36"/>
          <p:cNvSpPr txBox="1">
            <a:spLocks noChangeArrowheads="1"/>
          </p:cNvSpPr>
          <p:nvPr/>
        </p:nvSpPr>
        <p:spPr bwMode="auto">
          <a:xfrm>
            <a:off x="5795963" y="4149725"/>
            <a:ext cx="1195387" cy="306388"/>
          </a:xfrm>
          <a:prstGeom prst="rect">
            <a:avLst/>
          </a:prstGeom>
          <a:solidFill>
            <a:schemeClr val="bg1"/>
          </a:solidFill>
          <a:ln w="9525">
            <a:noFill/>
            <a:miter lim="800000"/>
            <a:headEnd/>
            <a:tailEnd/>
          </a:ln>
        </p:spPr>
        <p:txBody>
          <a:bodyPr wrap="none">
            <a:spAutoFit/>
          </a:bodyPr>
          <a:lstStyle/>
          <a:p>
            <a:r>
              <a:rPr lang="fr-FR" sz="1400">
                <a:sym typeface="Symbol" pitchFamily="18" charset="2"/>
              </a:rPr>
              <a:t>.z</a:t>
            </a:r>
            <a:r>
              <a:rPr lang="fr-FR" sz="1400"/>
              <a:t> (mg/cm</a:t>
            </a:r>
            <a:r>
              <a:rPr lang="fr-FR" sz="1400" baseline="30000"/>
              <a:t>2</a:t>
            </a:r>
            <a:r>
              <a:rPr lang="fr-FR" sz="1400"/>
              <a:t>)</a:t>
            </a:r>
          </a:p>
        </p:txBody>
      </p:sp>
      <p:sp>
        <p:nvSpPr>
          <p:cNvPr id="28" name="Rectangle 27"/>
          <p:cNvSpPr/>
          <p:nvPr/>
        </p:nvSpPr>
        <p:spPr>
          <a:xfrm>
            <a:off x="7020272" y="2237116"/>
            <a:ext cx="1656184"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9" name="Rectangle 28"/>
          <p:cNvSpPr/>
          <p:nvPr/>
        </p:nvSpPr>
        <p:spPr>
          <a:xfrm>
            <a:off x="3347865" y="1670991"/>
            <a:ext cx="792088"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Rectangle 29"/>
          <p:cNvSpPr/>
          <p:nvPr/>
        </p:nvSpPr>
        <p:spPr>
          <a:xfrm>
            <a:off x="6948264" y="1052736"/>
            <a:ext cx="1728192" cy="252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 26"/>
          <p:cNvGrpSpPr/>
          <p:nvPr/>
        </p:nvGrpSpPr>
        <p:grpSpPr>
          <a:xfrm>
            <a:off x="9525" y="947738"/>
            <a:ext cx="9074150" cy="3665537"/>
            <a:chOff x="9525" y="947738"/>
            <a:chExt cx="9074150" cy="3665537"/>
          </a:xfrm>
        </p:grpSpPr>
        <p:pic>
          <p:nvPicPr>
            <p:cNvPr id="13314" name="Picture 2"/>
            <p:cNvPicPr>
              <a:picLocks noChangeAspect="1" noChangeArrowheads="1"/>
            </p:cNvPicPr>
            <p:nvPr/>
          </p:nvPicPr>
          <p:blipFill>
            <a:blip r:embed="rId3" cstate="print"/>
            <a:srcRect/>
            <a:stretch>
              <a:fillRect/>
            </a:stretch>
          </p:blipFill>
          <p:spPr bwMode="auto">
            <a:xfrm rot="21540000">
              <a:off x="4559300" y="1122363"/>
              <a:ext cx="4524375" cy="3490912"/>
            </a:xfrm>
            <a:prstGeom prst="rect">
              <a:avLst/>
            </a:prstGeom>
            <a:noFill/>
            <a:ln w="9525">
              <a:noFill/>
              <a:miter lim="800000"/>
              <a:headEnd/>
              <a:tailEnd/>
            </a:ln>
          </p:spPr>
        </p:pic>
        <p:grpSp>
          <p:nvGrpSpPr>
            <p:cNvPr id="13317" name="Groupe 31"/>
            <p:cNvGrpSpPr>
              <a:grpSpLocks/>
            </p:cNvGrpSpPr>
            <p:nvPr/>
          </p:nvGrpSpPr>
          <p:grpSpPr bwMode="auto">
            <a:xfrm>
              <a:off x="9525" y="947738"/>
              <a:ext cx="4562475" cy="3600450"/>
              <a:chOff x="9538" y="947813"/>
              <a:chExt cx="4562475" cy="3600450"/>
            </a:xfrm>
          </p:grpSpPr>
          <p:pic>
            <p:nvPicPr>
              <p:cNvPr id="13331" name="Picture 3"/>
              <p:cNvPicPr>
                <a:picLocks noChangeAspect="1" noChangeArrowheads="1"/>
              </p:cNvPicPr>
              <p:nvPr/>
            </p:nvPicPr>
            <p:blipFill>
              <a:blip r:embed="rId4" cstate="print"/>
              <a:srcRect/>
              <a:stretch>
                <a:fillRect/>
              </a:stretch>
            </p:blipFill>
            <p:spPr bwMode="auto">
              <a:xfrm rot="-60000">
                <a:off x="9538" y="947813"/>
                <a:ext cx="4562475" cy="3600450"/>
              </a:xfrm>
              <a:prstGeom prst="rect">
                <a:avLst/>
              </a:prstGeom>
              <a:noFill/>
              <a:ln w="9525">
                <a:noFill/>
                <a:miter lim="800000"/>
                <a:headEnd/>
                <a:tailEnd/>
              </a:ln>
            </p:spPr>
          </p:pic>
          <p:sp>
            <p:nvSpPr>
              <p:cNvPr id="13332" name="Text Box 15"/>
              <p:cNvSpPr txBox="1">
                <a:spLocks noChangeArrowheads="1"/>
              </p:cNvSpPr>
              <p:nvPr/>
            </p:nvSpPr>
            <p:spPr bwMode="auto">
              <a:xfrm>
                <a:off x="1331640" y="2551184"/>
                <a:ext cx="463550" cy="274638"/>
              </a:xfrm>
              <a:prstGeom prst="rect">
                <a:avLst/>
              </a:prstGeom>
              <a:noFill/>
              <a:ln w="9525">
                <a:noFill/>
                <a:miter lim="800000"/>
                <a:headEnd/>
                <a:tailEnd/>
              </a:ln>
            </p:spPr>
            <p:txBody>
              <a:bodyPr wrap="none">
                <a:spAutoFit/>
              </a:bodyPr>
              <a:lstStyle/>
              <a:p>
                <a:r>
                  <a:rPr lang="fr-FR" sz="1200"/>
                  <a:t>Al/B</a:t>
                </a:r>
              </a:p>
            </p:txBody>
          </p:sp>
          <p:sp>
            <p:nvSpPr>
              <p:cNvPr id="13333" name="Text Box 16"/>
              <p:cNvSpPr txBox="1">
                <a:spLocks noChangeArrowheads="1"/>
              </p:cNvSpPr>
              <p:nvPr/>
            </p:nvSpPr>
            <p:spPr bwMode="auto">
              <a:xfrm>
                <a:off x="1346496" y="2162000"/>
                <a:ext cx="496887" cy="274638"/>
              </a:xfrm>
              <a:prstGeom prst="rect">
                <a:avLst/>
              </a:prstGeom>
              <a:noFill/>
              <a:ln w="9525">
                <a:noFill/>
                <a:miter lim="800000"/>
                <a:headEnd/>
                <a:tailEnd/>
              </a:ln>
            </p:spPr>
            <p:txBody>
              <a:bodyPr wrap="none">
                <a:spAutoFit/>
              </a:bodyPr>
              <a:lstStyle/>
              <a:p>
                <a:r>
                  <a:rPr lang="fr-FR" sz="1200"/>
                  <a:t>Al/Al</a:t>
                </a:r>
              </a:p>
            </p:txBody>
          </p:sp>
          <p:sp>
            <p:nvSpPr>
              <p:cNvPr id="13334" name="Text Box 17"/>
              <p:cNvSpPr txBox="1">
                <a:spLocks noChangeArrowheads="1"/>
              </p:cNvSpPr>
              <p:nvPr/>
            </p:nvSpPr>
            <p:spPr bwMode="auto">
              <a:xfrm>
                <a:off x="1360784" y="1916832"/>
                <a:ext cx="555625" cy="274638"/>
              </a:xfrm>
              <a:prstGeom prst="rect">
                <a:avLst/>
              </a:prstGeom>
              <a:noFill/>
              <a:ln w="9525">
                <a:noFill/>
                <a:miter lim="800000"/>
                <a:headEnd/>
                <a:tailEnd/>
              </a:ln>
            </p:spPr>
            <p:txBody>
              <a:bodyPr wrap="none">
                <a:spAutoFit/>
              </a:bodyPr>
              <a:lstStyle/>
              <a:p>
                <a:r>
                  <a:rPr lang="fr-FR" sz="1200"/>
                  <a:t>Al/Cu</a:t>
                </a:r>
              </a:p>
            </p:txBody>
          </p:sp>
          <p:sp>
            <p:nvSpPr>
              <p:cNvPr id="13335" name="Text Box 19"/>
              <p:cNvSpPr txBox="1">
                <a:spLocks noChangeArrowheads="1"/>
              </p:cNvSpPr>
              <p:nvPr/>
            </p:nvSpPr>
            <p:spPr bwMode="auto">
              <a:xfrm>
                <a:off x="1043608" y="1268760"/>
                <a:ext cx="506412" cy="274638"/>
              </a:xfrm>
              <a:prstGeom prst="rect">
                <a:avLst/>
              </a:prstGeom>
              <a:noFill/>
              <a:ln w="9525">
                <a:noFill/>
                <a:miter lim="800000"/>
                <a:headEnd/>
                <a:tailEnd/>
              </a:ln>
            </p:spPr>
            <p:txBody>
              <a:bodyPr wrap="none">
                <a:spAutoFit/>
              </a:bodyPr>
              <a:lstStyle/>
              <a:p>
                <a:r>
                  <a:rPr lang="fr-FR" sz="1200"/>
                  <a:t>Al/W</a:t>
                </a:r>
              </a:p>
            </p:txBody>
          </p:sp>
          <p:sp>
            <p:nvSpPr>
              <p:cNvPr id="13336" name="Text Box 20"/>
              <p:cNvSpPr txBox="1">
                <a:spLocks noChangeArrowheads="1"/>
              </p:cNvSpPr>
              <p:nvPr/>
            </p:nvSpPr>
            <p:spPr bwMode="auto">
              <a:xfrm>
                <a:off x="1231056" y="1556792"/>
                <a:ext cx="547687" cy="274638"/>
              </a:xfrm>
              <a:prstGeom prst="rect">
                <a:avLst/>
              </a:prstGeom>
              <a:noFill/>
              <a:ln w="9525">
                <a:noFill/>
                <a:miter lim="800000"/>
                <a:headEnd/>
                <a:tailEnd/>
              </a:ln>
            </p:spPr>
            <p:txBody>
              <a:bodyPr wrap="none">
                <a:spAutoFit/>
              </a:bodyPr>
              <a:lstStyle/>
              <a:p>
                <a:r>
                  <a:rPr lang="fr-FR" sz="1200"/>
                  <a:t>Al/Ag</a:t>
                </a:r>
              </a:p>
            </p:txBody>
          </p:sp>
        </p:grpSp>
        <p:sp>
          <p:nvSpPr>
            <p:cNvPr id="35" name="Rectangle 34"/>
            <p:cNvSpPr/>
            <p:nvPr/>
          </p:nvSpPr>
          <p:spPr>
            <a:xfrm>
              <a:off x="2584450" y="2276475"/>
              <a:ext cx="1368425" cy="252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Rectangle 24"/>
            <p:cNvSpPr/>
            <p:nvPr/>
          </p:nvSpPr>
          <p:spPr>
            <a:xfrm>
              <a:off x="6948264" y="1412776"/>
              <a:ext cx="1728192" cy="252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Rectangle 25"/>
            <p:cNvSpPr/>
            <p:nvPr/>
          </p:nvSpPr>
          <p:spPr>
            <a:xfrm>
              <a:off x="7164288" y="2276872"/>
              <a:ext cx="1368425"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3315" name="Rectangle 5"/>
          <p:cNvSpPr>
            <a:spLocks noChangeArrowheads="1"/>
          </p:cNvSpPr>
          <p:nvPr/>
        </p:nvSpPr>
        <p:spPr bwMode="auto">
          <a:xfrm>
            <a:off x="1331913" y="0"/>
            <a:ext cx="6621462" cy="369888"/>
          </a:xfrm>
          <a:prstGeom prst="rect">
            <a:avLst/>
          </a:prstGeom>
          <a:noFill/>
          <a:ln w="9525">
            <a:noFill/>
            <a:miter lim="800000"/>
            <a:headEnd/>
            <a:tailEnd/>
          </a:ln>
        </p:spPr>
        <p:txBody>
          <a:bodyPr wrap="none">
            <a:spAutoFit/>
          </a:bodyPr>
          <a:lstStyle/>
          <a:p>
            <a:r>
              <a:rPr lang="fr-FR" b="1">
                <a:solidFill>
                  <a:srgbClr val="0070C0"/>
                </a:solidFill>
              </a:rPr>
              <a:t>Distributions en profondeur de l’ionisation – Ech. stratifié </a:t>
            </a:r>
          </a:p>
        </p:txBody>
      </p:sp>
      <p:cxnSp>
        <p:nvCxnSpPr>
          <p:cNvPr id="5" name="Connecteur droit 4"/>
          <p:cNvCxnSpPr/>
          <p:nvPr/>
        </p:nvCxnSpPr>
        <p:spPr>
          <a:xfrm>
            <a:off x="755650" y="333375"/>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13318" name="Text Box 25"/>
          <p:cNvSpPr txBox="1">
            <a:spLocks noChangeArrowheads="1"/>
          </p:cNvSpPr>
          <p:nvPr/>
        </p:nvSpPr>
        <p:spPr bwMode="auto">
          <a:xfrm>
            <a:off x="5003800" y="1225550"/>
            <a:ext cx="714375" cy="277813"/>
          </a:xfrm>
          <a:prstGeom prst="rect">
            <a:avLst/>
          </a:prstGeom>
          <a:noFill/>
          <a:ln w="9525">
            <a:noFill/>
            <a:miter lim="800000"/>
            <a:headEnd/>
            <a:tailEnd/>
          </a:ln>
        </p:spPr>
        <p:txBody>
          <a:bodyPr wrap="none">
            <a:spAutoFit/>
          </a:bodyPr>
          <a:lstStyle/>
          <a:p>
            <a:r>
              <a:rPr lang="fr-FR" sz="1200" b="1">
                <a:solidFill>
                  <a:srgbClr val="FF0000"/>
                </a:solidFill>
              </a:rPr>
              <a:t>100 nm</a:t>
            </a:r>
          </a:p>
        </p:txBody>
      </p:sp>
      <p:sp>
        <p:nvSpPr>
          <p:cNvPr id="13320" name="Text Box 25"/>
          <p:cNvSpPr txBox="1">
            <a:spLocks noChangeArrowheads="1"/>
          </p:cNvSpPr>
          <p:nvPr/>
        </p:nvSpPr>
        <p:spPr bwMode="auto">
          <a:xfrm>
            <a:off x="5594350" y="1384300"/>
            <a:ext cx="714375" cy="276225"/>
          </a:xfrm>
          <a:prstGeom prst="rect">
            <a:avLst/>
          </a:prstGeom>
          <a:noFill/>
          <a:ln w="9525">
            <a:noFill/>
            <a:miter lim="800000"/>
            <a:headEnd/>
            <a:tailEnd/>
          </a:ln>
        </p:spPr>
        <p:txBody>
          <a:bodyPr wrap="none">
            <a:spAutoFit/>
          </a:bodyPr>
          <a:lstStyle/>
          <a:p>
            <a:r>
              <a:rPr lang="fr-FR" sz="1200" b="1">
                <a:solidFill>
                  <a:srgbClr val="FF0000"/>
                </a:solidFill>
              </a:rPr>
              <a:t>300 nm</a:t>
            </a:r>
          </a:p>
        </p:txBody>
      </p:sp>
      <p:sp>
        <p:nvSpPr>
          <p:cNvPr id="13321" name="Text Box 25"/>
          <p:cNvSpPr txBox="1">
            <a:spLocks noChangeArrowheads="1"/>
          </p:cNvSpPr>
          <p:nvPr/>
        </p:nvSpPr>
        <p:spPr bwMode="auto">
          <a:xfrm>
            <a:off x="6011863" y="2060575"/>
            <a:ext cx="714375" cy="277813"/>
          </a:xfrm>
          <a:prstGeom prst="rect">
            <a:avLst/>
          </a:prstGeom>
          <a:noFill/>
          <a:ln w="9525">
            <a:noFill/>
            <a:miter lim="800000"/>
            <a:headEnd/>
            <a:tailEnd/>
          </a:ln>
        </p:spPr>
        <p:txBody>
          <a:bodyPr wrap="none">
            <a:spAutoFit/>
          </a:bodyPr>
          <a:lstStyle/>
          <a:p>
            <a:r>
              <a:rPr lang="fr-FR" sz="1200" b="1">
                <a:solidFill>
                  <a:srgbClr val="FF0000"/>
                </a:solidFill>
              </a:rPr>
              <a:t>500 nm</a:t>
            </a:r>
          </a:p>
        </p:txBody>
      </p:sp>
      <p:sp>
        <p:nvSpPr>
          <p:cNvPr id="13322" name="Text Box 25"/>
          <p:cNvSpPr txBox="1">
            <a:spLocks noChangeArrowheads="1"/>
          </p:cNvSpPr>
          <p:nvPr/>
        </p:nvSpPr>
        <p:spPr bwMode="auto">
          <a:xfrm>
            <a:off x="6284913" y="2492375"/>
            <a:ext cx="931862" cy="277813"/>
          </a:xfrm>
          <a:prstGeom prst="rect">
            <a:avLst/>
          </a:prstGeom>
          <a:noFill/>
          <a:ln w="9525">
            <a:noFill/>
            <a:miter lim="800000"/>
            <a:headEnd/>
            <a:tailEnd/>
          </a:ln>
        </p:spPr>
        <p:txBody>
          <a:bodyPr wrap="none">
            <a:spAutoFit/>
          </a:bodyPr>
          <a:lstStyle/>
          <a:p>
            <a:r>
              <a:rPr lang="fr-FR" sz="1200" b="1">
                <a:solidFill>
                  <a:srgbClr val="FF0000"/>
                </a:solidFill>
              </a:rPr>
              <a:t>&gt; 1300 nm</a:t>
            </a:r>
          </a:p>
        </p:txBody>
      </p:sp>
      <p:grpSp>
        <p:nvGrpSpPr>
          <p:cNvPr id="13323" name="Group 13"/>
          <p:cNvGrpSpPr>
            <a:grpSpLocks/>
          </p:cNvGrpSpPr>
          <p:nvPr/>
        </p:nvGrpSpPr>
        <p:grpSpPr bwMode="auto">
          <a:xfrm>
            <a:off x="4211638" y="692150"/>
            <a:ext cx="865187" cy="647700"/>
            <a:chOff x="158" y="1344"/>
            <a:chExt cx="545" cy="408"/>
          </a:xfrm>
        </p:grpSpPr>
        <p:sp>
          <p:nvSpPr>
            <p:cNvPr id="13328" name="Rectangle 9"/>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13329" name="Rectangle 10"/>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a:t>
              </a:r>
            </a:p>
          </p:txBody>
        </p:sp>
        <p:sp>
          <p:nvSpPr>
            <p:cNvPr id="13330" name="Rectangle 12"/>
            <p:cNvSpPr>
              <a:spLocks noChangeArrowheads="1"/>
            </p:cNvSpPr>
            <p:nvPr/>
          </p:nvSpPr>
          <p:spPr bwMode="auto">
            <a:xfrm>
              <a:off x="327" y="1344"/>
              <a:ext cx="212" cy="173"/>
            </a:xfrm>
            <a:prstGeom prst="rect">
              <a:avLst/>
            </a:prstGeom>
            <a:noFill/>
            <a:ln w="9525">
              <a:noFill/>
              <a:miter lim="800000"/>
              <a:headEnd/>
              <a:tailEnd/>
            </a:ln>
          </p:spPr>
          <p:txBody>
            <a:bodyPr wrap="none">
              <a:spAutoFit/>
            </a:bodyPr>
            <a:lstStyle/>
            <a:p>
              <a:r>
                <a:rPr lang="fr-FR" sz="1200" b="1"/>
                <a:t>Al</a:t>
              </a:r>
            </a:p>
          </p:txBody>
        </p:sp>
      </p:grpSp>
      <p:sp>
        <p:nvSpPr>
          <p:cNvPr id="13324" name="ZoneTexte 33"/>
          <p:cNvSpPr txBox="1">
            <a:spLocks noChangeArrowheads="1"/>
          </p:cNvSpPr>
          <p:nvPr/>
        </p:nvSpPr>
        <p:spPr bwMode="auto">
          <a:xfrm>
            <a:off x="4140200" y="4221163"/>
            <a:ext cx="1193800" cy="307975"/>
          </a:xfrm>
          <a:prstGeom prst="rect">
            <a:avLst/>
          </a:prstGeom>
          <a:noFill/>
          <a:ln w="9525">
            <a:noFill/>
            <a:miter lim="800000"/>
            <a:headEnd/>
            <a:tailEnd/>
          </a:ln>
        </p:spPr>
        <p:txBody>
          <a:bodyPr wrap="none">
            <a:spAutoFit/>
          </a:bodyPr>
          <a:lstStyle/>
          <a:p>
            <a:r>
              <a:rPr lang="fr-FR" sz="1400">
                <a:sym typeface="Symbol" pitchFamily="18" charset="2"/>
              </a:rPr>
              <a:t>.z</a:t>
            </a:r>
            <a:r>
              <a:rPr lang="fr-FR" sz="1400"/>
              <a:t> (mg/cm</a:t>
            </a:r>
            <a:r>
              <a:rPr lang="fr-FR" sz="1400" baseline="30000"/>
              <a:t>2</a:t>
            </a:r>
            <a:r>
              <a:rPr lang="fr-FR" sz="1400"/>
              <a:t>)</a:t>
            </a:r>
          </a:p>
        </p:txBody>
      </p:sp>
      <p:sp>
        <p:nvSpPr>
          <p:cNvPr id="13326" name="Text Box 28"/>
          <p:cNvSpPr txBox="1">
            <a:spLocks noChangeArrowheads="1"/>
          </p:cNvSpPr>
          <p:nvPr/>
        </p:nvSpPr>
        <p:spPr bwMode="auto">
          <a:xfrm>
            <a:off x="7308850" y="4508500"/>
            <a:ext cx="1595438" cy="246063"/>
          </a:xfrm>
          <a:prstGeom prst="rect">
            <a:avLst/>
          </a:prstGeom>
          <a:noFill/>
          <a:ln w="9525">
            <a:noFill/>
            <a:miter lim="800000"/>
            <a:headEnd/>
            <a:tailEnd/>
          </a:ln>
        </p:spPr>
        <p:txBody>
          <a:bodyPr wrap="none">
            <a:spAutoFit/>
          </a:bodyPr>
          <a:lstStyle/>
          <a:p>
            <a:r>
              <a:rPr lang="fr-FR" sz="1000" i="1"/>
              <a:t>PAP - doc</a:t>
            </a:r>
            <a:r>
              <a:rPr lang="fr-FR" sz="1000" i="1" baseline="30000"/>
              <a:t>t</a:t>
            </a:r>
            <a:r>
              <a:rPr lang="fr-FR" sz="1000" i="1"/>
              <a:t>. J.L. Pouchou</a:t>
            </a:r>
          </a:p>
        </p:txBody>
      </p:sp>
      <p:sp>
        <p:nvSpPr>
          <p:cNvPr id="13327" name="Rectangle 36"/>
          <p:cNvSpPr>
            <a:spLocks noChangeArrowheads="1"/>
          </p:cNvSpPr>
          <p:nvPr/>
        </p:nvSpPr>
        <p:spPr bwMode="auto">
          <a:xfrm>
            <a:off x="611560" y="5170488"/>
            <a:ext cx="7848872" cy="1107996"/>
          </a:xfrm>
          <a:prstGeom prst="rect">
            <a:avLst/>
          </a:prstGeom>
          <a:noFill/>
          <a:ln w="9525">
            <a:noFill/>
            <a:miter lim="800000"/>
            <a:headEnd/>
            <a:tailEnd/>
          </a:ln>
        </p:spPr>
        <p:txBody>
          <a:bodyPr wrap="square">
            <a:spAutoFit/>
          </a:bodyPr>
          <a:lstStyle/>
          <a:p>
            <a:pPr>
              <a:buFont typeface="Symbol" pitchFamily="18" charset="2"/>
              <a:buChar char="·"/>
            </a:pPr>
            <a:r>
              <a:rPr lang="fr-FR" sz="1600" b="1" dirty="0">
                <a:solidFill>
                  <a:srgbClr val="C00000"/>
                </a:solidFill>
              </a:rPr>
              <a:t> déformation analogue quand ép. film léger </a:t>
            </a:r>
            <a:r>
              <a:rPr lang="fr-FR" i="1" dirty="0">
                <a:solidFill>
                  <a:srgbClr val="C00000"/>
                </a:solidFill>
                <a:cs typeface="Arial" charset="0"/>
              </a:rPr>
              <a:t>↓</a:t>
            </a:r>
            <a:r>
              <a:rPr lang="fr-FR" sz="1600" dirty="0">
                <a:solidFill>
                  <a:srgbClr val="C00000"/>
                </a:solidFill>
                <a:cs typeface="Arial" charset="0"/>
              </a:rPr>
              <a:t> </a:t>
            </a:r>
            <a:r>
              <a:rPr lang="fr-FR" sz="1600" b="1" dirty="0">
                <a:solidFill>
                  <a:srgbClr val="C00000"/>
                </a:solidFill>
              </a:rPr>
              <a:t>sur substrat lourd :</a:t>
            </a:r>
          </a:p>
          <a:p>
            <a:pPr>
              <a:buFont typeface="Symbol" pitchFamily="18" charset="2"/>
              <a:buChar char="·"/>
            </a:pPr>
            <a:endParaRPr lang="fr-FR" sz="1600" b="1" dirty="0"/>
          </a:p>
          <a:p>
            <a:r>
              <a:rPr lang="fr-FR" sz="1600" b="1" dirty="0">
                <a:cs typeface="Arial" charset="0"/>
                <a:sym typeface="Symbol" pitchFamily="18" charset="2"/>
              </a:rPr>
              <a:t></a:t>
            </a:r>
            <a:r>
              <a:rPr lang="fr-FR" sz="1600" b="1" dirty="0">
                <a:cs typeface="Arial" charset="0"/>
              </a:rPr>
              <a:t>( </a:t>
            </a:r>
            <a:r>
              <a:rPr lang="fr-FR" sz="1600" b="1" dirty="0">
                <a:sym typeface="Symbol" pitchFamily="18" charset="2"/>
              </a:rPr>
              <a:t>.z) du </a:t>
            </a:r>
            <a:r>
              <a:rPr lang="fr-FR" sz="1600" b="1" dirty="0" err="1">
                <a:sym typeface="Symbol" pitchFamily="18" charset="2"/>
              </a:rPr>
              <a:t>ray</a:t>
            </a:r>
            <a:r>
              <a:rPr lang="fr-FR" sz="1600" b="1" baseline="30000" dirty="0" err="1">
                <a:sym typeface="Symbol" pitchFamily="18" charset="2"/>
              </a:rPr>
              <a:t>t</a:t>
            </a:r>
            <a:r>
              <a:rPr lang="fr-FR" sz="1600" b="1" baseline="30000" dirty="0">
                <a:sym typeface="Symbol" pitchFamily="18" charset="2"/>
              </a:rPr>
              <a:t>  </a:t>
            </a:r>
            <a:r>
              <a:rPr lang="fr-FR" sz="1600" b="1" dirty="0">
                <a:sym typeface="Symbol" pitchFamily="18" charset="2"/>
              </a:rPr>
              <a:t>dans couche se déforme et tend vers celle d’un matériau lourd :</a:t>
            </a:r>
          </a:p>
          <a:p>
            <a:r>
              <a:rPr lang="fr-FR" sz="1600" b="1" dirty="0">
                <a:cs typeface="Arial" charset="0"/>
                <a:sym typeface="Symbol" pitchFamily="18" charset="2"/>
              </a:rPr>
              <a:t>	</a:t>
            </a:r>
            <a:r>
              <a:rPr lang="fr-FR" sz="1600" b="1" dirty="0" smtClean="0">
                <a:cs typeface="Arial" charset="0"/>
                <a:sym typeface="Symbol" pitchFamily="18" charset="2"/>
              </a:rPr>
              <a:t></a:t>
            </a:r>
            <a:r>
              <a:rPr lang="fr-FR" sz="1600" b="1" dirty="0">
                <a:cs typeface="Arial" charset="0"/>
              </a:rPr>
              <a:t>(z=0) </a:t>
            </a:r>
            <a:r>
              <a:rPr lang="fr-FR" sz="1600" b="1" i="1" dirty="0">
                <a:sym typeface="Symbol" pitchFamily="18" charset="2"/>
              </a:rPr>
              <a:t> </a:t>
            </a:r>
            <a:r>
              <a:rPr lang="fr-FR" sz="1600" b="1" dirty="0">
                <a:sym typeface="Symbol" pitchFamily="18" charset="2"/>
              </a:rPr>
              <a:t> , max de (.z) </a:t>
            </a:r>
            <a:r>
              <a:rPr lang="fr-FR" sz="1600" b="1" i="1" dirty="0">
                <a:sym typeface="Symbol" pitchFamily="18" charset="2"/>
              </a:rPr>
              <a:t></a:t>
            </a:r>
            <a:r>
              <a:rPr lang="fr-FR" sz="1600" b="1" dirty="0">
                <a:sym typeface="Symbol" pitchFamily="18" charset="2"/>
              </a:rPr>
              <a:t>  en hauteur et se rapproche de la surface</a:t>
            </a:r>
            <a:endParaRPr lang="fr-FR" sz="1600" b="1" i="1" dirty="0">
              <a:solidFill>
                <a:srgbClr val="FF0000"/>
              </a:solidFill>
            </a:endParaRPr>
          </a:p>
        </p:txBody>
      </p:sp>
      <p:sp>
        <p:nvSpPr>
          <p:cNvPr id="28" name="Rectangle 29"/>
          <p:cNvSpPr>
            <a:spLocks noChangeArrowheads="1"/>
          </p:cNvSpPr>
          <p:nvPr/>
        </p:nvSpPr>
        <p:spPr bwMode="auto">
          <a:xfrm>
            <a:off x="492671" y="374582"/>
            <a:ext cx="7751737" cy="323165"/>
          </a:xfrm>
          <a:prstGeom prst="rect">
            <a:avLst/>
          </a:prstGeom>
          <a:noFill/>
          <a:ln w="9525">
            <a:noFill/>
            <a:miter lim="800000"/>
            <a:headEnd/>
            <a:tailEnd/>
          </a:ln>
        </p:spPr>
        <p:txBody>
          <a:bodyPr wrap="none">
            <a:spAutoFit/>
          </a:bodyPr>
          <a:lstStyle/>
          <a:p>
            <a:r>
              <a:rPr lang="fr-FR" sz="1500" b="1" dirty="0">
                <a:solidFill>
                  <a:srgbClr val="0070C0"/>
                </a:solidFill>
              </a:rPr>
              <a:t>Exemple : ionisation niveau K de la couche </a:t>
            </a:r>
            <a:r>
              <a:rPr lang="fr-FR" sz="1500" b="1" dirty="0" smtClean="0">
                <a:solidFill>
                  <a:srgbClr val="0070C0"/>
                </a:solidFill>
              </a:rPr>
              <a:t>Al – </a:t>
            </a:r>
            <a:r>
              <a:rPr lang="fr-FR" sz="1500" b="1" dirty="0" smtClean="0">
                <a:solidFill>
                  <a:srgbClr val="FF0000"/>
                </a:solidFill>
              </a:rPr>
              <a:t>Différentes épaisseurs de couches</a:t>
            </a:r>
            <a:endParaRPr lang="fr-FR" sz="15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936911" y="-55908"/>
            <a:ext cx="5076056" cy="400110"/>
          </a:xfrm>
          <a:prstGeom prst="rect">
            <a:avLst/>
          </a:prstGeom>
          <a:noFill/>
          <a:ln w="9525">
            <a:noFill/>
            <a:miter lim="800000"/>
            <a:headEnd/>
            <a:tailEnd/>
          </a:ln>
        </p:spPr>
        <p:txBody>
          <a:bodyPr wrap="square">
            <a:spAutoFit/>
          </a:bodyPr>
          <a:lstStyle/>
          <a:p>
            <a:r>
              <a:rPr lang="fr-FR" sz="2000" b="1" dirty="0">
                <a:solidFill>
                  <a:schemeClr val="accent1"/>
                </a:solidFill>
              </a:rPr>
              <a:t>Logiciels </a:t>
            </a:r>
            <a:r>
              <a:rPr lang="fr-FR" sz="2000" b="1" dirty="0" smtClean="0">
                <a:solidFill>
                  <a:schemeClr val="accent1"/>
                </a:solidFill>
              </a:rPr>
              <a:t>d'analyse </a:t>
            </a:r>
            <a:r>
              <a:rPr lang="fr-FR" sz="2000" b="1" dirty="0" smtClean="0">
                <a:solidFill>
                  <a:schemeClr val="accent1"/>
                </a:solidFill>
                <a:latin typeface="Times New Roman" pitchFamily="18" charset="0"/>
              </a:rPr>
              <a:t>- </a:t>
            </a:r>
            <a:r>
              <a:rPr lang="fr-FR" sz="2000" b="1" u="sng" dirty="0" smtClean="0">
                <a:solidFill>
                  <a:schemeClr val="accent1"/>
                </a:solidFill>
                <a:latin typeface="Arial" pitchFamily="34" charset="0"/>
                <a:cs typeface="Arial" pitchFamily="34" charset="0"/>
              </a:rPr>
              <a:t>Procédure </a:t>
            </a:r>
            <a:r>
              <a:rPr lang="fr-FR" sz="2000" b="1" u="sng" dirty="0">
                <a:solidFill>
                  <a:schemeClr val="accent1"/>
                </a:solidFill>
                <a:latin typeface="Arial" pitchFamily="34" charset="0"/>
                <a:cs typeface="Arial" pitchFamily="34" charset="0"/>
              </a:rPr>
              <a:t>itérative</a:t>
            </a:r>
          </a:p>
        </p:txBody>
      </p:sp>
      <p:grpSp>
        <p:nvGrpSpPr>
          <p:cNvPr id="14339" name="Groupe 11"/>
          <p:cNvGrpSpPr>
            <a:grpSpLocks/>
          </p:cNvGrpSpPr>
          <p:nvPr/>
        </p:nvGrpSpPr>
        <p:grpSpPr bwMode="auto">
          <a:xfrm>
            <a:off x="0" y="404813"/>
            <a:ext cx="9140825" cy="6340375"/>
            <a:chOff x="0" y="404813"/>
            <a:chExt cx="9141323" cy="6340704"/>
          </a:xfrm>
        </p:grpSpPr>
        <p:pic>
          <p:nvPicPr>
            <p:cNvPr id="14340" name="Image 3" descr="CMinconnueItération.JPG"/>
            <p:cNvPicPr>
              <a:picLocks noChangeAspect="1"/>
            </p:cNvPicPr>
            <p:nvPr/>
          </p:nvPicPr>
          <p:blipFill>
            <a:blip r:embed="rId3" cstate="print"/>
            <a:srcRect/>
            <a:stretch>
              <a:fillRect/>
            </a:stretch>
          </p:blipFill>
          <p:spPr bwMode="auto">
            <a:xfrm>
              <a:off x="1346698" y="404813"/>
              <a:ext cx="7794625" cy="6059487"/>
            </a:xfrm>
            <a:prstGeom prst="rect">
              <a:avLst/>
            </a:prstGeom>
            <a:noFill/>
            <a:ln w="9525">
              <a:noFill/>
              <a:miter lim="800000"/>
              <a:headEnd/>
              <a:tailEnd/>
            </a:ln>
          </p:spPr>
        </p:pic>
        <p:sp>
          <p:nvSpPr>
            <p:cNvPr id="14341" name="ZoneTexte 6"/>
            <p:cNvSpPr txBox="1">
              <a:spLocks noChangeArrowheads="1"/>
            </p:cNvSpPr>
            <p:nvPr/>
          </p:nvSpPr>
          <p:spPr bwMode="auto">
            <a:xfrm>
              <a:off x="0" y="3357144"/>
              <a:ext cx="3132010" cy="1846754"/>
            </a:xfrm>
            <a:prstGeom prst="rect">
              <a:avLst/>
            </a:prstGeom>
            <a:solidFill>
              <a:schemeClr val="bg2"/>
            </a:solidFill>
            <a:ln w="9525">
              <a:solidFill>
                <a:schemeClr val="bg2">
                  <a:lumMod val="50000"/>
                </a:schemeClr>
              </a:solidFill>
              <a:miter lim="800000"/>
              <a:headEnd/>
              <a:tailEnd/>
            </a:ln>
          </p:spPr>
          <p:txBody>
            <a:bodyPr wrap="square">
              <a:spAutoFit/>
            </a:bodyPr>
            <a:lstStyle/>
            <a:p>
              <a:r>
                <a:rPr lang="fr-FR" b="1" dirty="0">
                  <a:solidFill>
                    <a:srgbClr val="FF0000"/>
                  </a:solidFill>
                </a:rPr>
                <a:t>Initialisation des </a:t>
              </a:r>
              <a:r>
                <a:rPr lang="fr-FR" b="1" dirty="0" smtClean="0">
                  <a:solidFill>
                    <a:srgbClr val="FF0000"/>
                  </a:solidFill>
                </a:rPr>
                <a:t>données :</a:t>
              </a:r>
              <a:endParaRPr lang="fr-FR" b="1" dirty="0">
                <a:solidFill>
                  <a:srgbClr val="FF0000"/>
                </a:solidFill>
              </a:endParaRPr>
            </a:p>
            <a:p>
              <a:endParaRPr lang="fr-FR" b="1" dirty="0">
                <a:solidFill>
                  <a:srgbClr val="FF0000"/>
                </a:solidFill>
              </a:endParaRPr>
            </a:p>
            <a:p>
              <a:r>
                <a:rPr lang="fr-FR" sz="1600" dirty="0"/>
                <a:t>Ep. inconnues </a:t>
              </a:r>
              <a:r>
                <a:rPr lang="fr-FR" sz="1600" dirty="0">
                  <a:cs typeface="Arial" charset="0"/>
                </a:rPr>
                <a:t>→ </a:t>
              </a:r>
              <a:r>
                <a:rPr lang="fr-FR" sz="1600" dirty="0" smtClean="0"/>
                <a:t>= </a:t>
              </a:r>
              <a:r>
                <a:rPr lang="fr-FR" sz="1600" dirty="0"/>
                <a:t>10 nm.</a:t>
              </a:r>
            </a:p>
            <a:p>
              <a:r>
                <a:rPr lang="fr-FR" sz="1600" dirty="0" err="1"/>
                <a:t>Conc</a:t>
              </a:r>
              <a:r>
                <a:rPr lang="fr-FR" sz="1600" dirty="0"/>
                <a:t>. inconnues </a:t>
              </a:r>
              <a:r>
                <a:rPr lang="fr-FR" sz="1600" dirty="0">
                  <a:cs typeface="Arial" charset="0"/>
                </a:rPr>
                <a:t>→ </a:t>
              </a:r>
              <a:r>
                <a:rPr lang="fr-FR" sz="1600" dirty="0" smtClean="0"/>
                <a:t>= </a:t>
              </a:r>
              <a:r>
                <a:rPr lang="fr-FR" sz="1600" dirty="0"/>
                <a:t>0, </a:t>
              </a:r>
              <a:endParaRPr lang="fr-FR" sz="1600" dirty="0" smtClean="0"/>
            </a:p>
            <a:p>
              <a:r>
                <a:rPr lang="fr-FR" sz="1600" dirty="0" smtClean="0"/>
                <a:t>Puis l’itération </a:t>
              </a:r>
              <a:r>
                <a:rPr lang="fr-FR" sz="1600" dirty="0"/>
                <a:t>commence </a:t>
              </a:r>
              <a:r>
                <a:rPr lang="fr-FR" sz="1600" dirty="0" smtClean="0"/>
                <a:t>avec :</a:t>
              </a:r>
              <a:endParaRPr lang="fr-FR" sz="1600" dirty="0"/>
            </a:p>
            <a:p>
              <a:pPr algn="ctr"/>
              <a:r>
                <a:rPr lang="fr-FR" sz="1600" dirty="0" err="1"/>
                <a:t>Conc</a:t>
              </a:r>
              <a:r>
                <a:rPr lang="fr-FR" sz="1600" dirty="0"/>
                <a:t>.=1/N</a:t>
              </a:r>
            </a:p>
            <a:p>
              <a:r>
                <a:rPr lang="fr-FR" sz="1400" dirty="0"/>
                <a:t>N</a:t>
              </a:r>
              <a:r>
                <a:rPr lang="fr-FR" sz="1400" i="1" dirty="0"/>
                <a:t> : </a:t>
              </a:r>
              <a:r>
                <a:rPr lang="fr-FR" sz="1400" i="1" dirty="0" err="1"/>
                <a:t>nbre</a:t>
              </a:r>
              <a:r>
                <a:rPr lang="fr-FR" sz="1400" i="1" dirty="0"/>
                <a:t>. d’</a:t>
              </a:r>
              <a:r>
                <a:rPr lang="fr-FR" sz="1400" i="1" dirty="0" err="1"/>
                <a:t>él</a:t>
              </a:r>
              <a:r>
                <a:rPr lang="fr-FR" sz="1400" i="1" baseline="30000" dirty="0" err="1"/>
                <a:t>ts</a:t>
              </a:r>
              <a:r>
                <a:rPr lang="fr-FR" sz="1400" i="1" dirty="0"/>
                <a:t> de la couche</a:t>
              </a:r>
            </a:p>
          </p:txBody>
        </p:sp>
        <p:sp>
          <p:nvSpPr>
            <p:cNvPr id="14342" name="Rectangle 7"/>
            <p:cNvSpPr>
              <a:spLocks noChangeArrowheads="1"/>
            </p:cNvSpPr>
            <p:nvPr/>
          </p:nvSpPr>
          <p:spPr bwMode="auto">
            <a:xfrm>
              <a:off x="5940152" y="2636912"/>
              <a:ext cx="3059832" cy="615553"/>
            </a:xfrm>
            <a:prstGeom prst="rect">
              <a:avLst/>
            </a:prstGeom>
            <a:solidFill>
              <a:schemeClr val="bg1"/>
            </a:solidFill>
            <a:ln w="9525">
              <a:noFill/>
              <a:miter lim="800000"/>
              <a:headEnd/>
              <a:tailEnd/>
            </a:ln>
          </p:spPr>
          <p:txBody>
            <a:bodyPr>
              <a:spAutoFit/>
            </a:bodyPr>
            <a:lstStyle/>
            <a:p>
              <a:r>
                <a:rPr lang="fr-FR" sz="1700" dirty="0"/>
                <a:t>Evolution des écarts relatifs entre </a:t>
              </a:r>
              <a:r>
                <a:rPr lang="fr-FR" sz="1700" i="1" dirty="0"/>
                <a:t>k</a:t>
              </a:r>
              <a:r>
                <a:rPr lang="fr-FR" sz="1700" dirty="0"/>
                <a:t>-</a:t>
              </a:r>
              <a:r>
                <a:rPr lang="fr-FR" sz="1700" dirty="0" err="1"/>
                <a:t>exp</a:t>
              </a:r>
              <a:r>
                <a:rPr lang="fr-FR" sz="1700" dirty="0"/>
                <a:t> et </a:t>
              </a:r>
              <a:r>
                <a:rPr lang="fr-FR" sz="1700" i="1" dirty="0"/>
                <a:t>k</a:t>
              </a:r>
              <a:r>
                <a:rPr lang="fr-FR" sz="1700" dirty="0"/>
                <a:t>-calculés</a:t>
              </a:r>
            </a:p>
          </p:txBody>
        </p:sp>
        <p:sp>
          <p:nvSpPr>
            <p:cNvPr id="14343" name="Rectangle 8"/>
            <p:cNvSpPr>
              <a:spLocks noChangeArrowheads="1"/>
            </p:cNvSpPr>
            <p:nvPr/>
          </p:nvSpPr>
          <p:spPr bwMode="auto">
            <a:xfrm>
              <a:off x="8028384" y="1556792"/>
              <a:ext cx="710451" cy="369332"/>
            </a:xfrm>
            <a:prstGeom prst="rect">
              <a:avLst/>
            </a:prstGeom>
            <a:noFill/>
            <a:ln w="9525">
              <a:noFill/>
              <a:miter lim="800000"/>
              <a:headEnd/>
              <a:tailEnd/>
            </a:ln>
          </p:spPr>
          <p:txBody>
            <a:bodyPr wrap="none">
              <a:spAutoFit/>
            </a:bodyPr>
            <a:lstStyle/>
            <a:p>
              <a:r>
                <a:rPr lang="fr-FR"/>
                <a:t>10 %</a:t>
              </a:r>
            </a:p>
          </p:txBody>
        </p:sp>
        <p:sp>
          <p:nvSpPr>
            <p:cNvPr id="14344" name="Rectangle 9"/>
            <p:cNvSpPr>
              <a:spLocks noChangeArrowheads="1"/>
            </p:cNvSpPr>
            <p:nvPr/>
          </p:nvSpPr>
          <p:spPr bwMode="auto">
            <a:xfrm>
              <a:off x="8139904" y="1835532"/>
              <a:ext cx="582211" cy="369332"/>
            </a:xfrm>
            <a:prstGeom prst="rect">
              <a:avLst/>
            </a:prstGeom>
            <a:noFill/>
            <a:ln w="9525">
              <a:noFill/>
              <a:miter lim="800000"/>
              <a:headEnd/>
              <a:tailEnd/>
            </a:ln>
          </p:spPr>
          <p:txBody>
            <a:bodyPr wrap="none">
              <a:spAutoFit/>
            </a:bodyPr>
            <a:lstStyle/>
            <a:p>
              <a:r>
                <a:rPr lang="fr-FR"/>
                <a:t>1 %</a:t>
              </a:r>
            </a:p>
          </p:txBody>
        </p:sp>
        <p:sp>
          <p:nvSpPr>
            <p:cNvPr id="14345" name="Rectangle 10"/>
            <p:cNvSpPr>
              <a:spLocks noChangeArrowheads="1"/>
            </p:cNvSpPr>
            <p:nvPr/>
          </p:nvSpPr>
          <p:spPr bwMode="auto">
            <a:xfrm>
              <a:off x="5296114" y="6129932"/>
              <a:ext cx="3293067" cy="615585"/>
            </a:xfrm>
            <a:prstGeom prst="rect">
              <a:avLst/>
            </a:prstGeom>
            <a:noFill/>
            <a:ln w="9525">
              <a:noFill/>
              <a:miter lim="800000"/>
              <a:headEnd/>
              <a:tailEnd/>
            </a:ln>
          </p:spPr>
          <p:txBody>
            <a:bodyPr wrap="none">
              <a:spAutoFit/>
            </a:bodyPr>
            <a:lstStyle/>
            <a:p>
              <a:pPr algn="ctr"/>
              <a:r>
                <a:rPr lang="fr-FR" sz="1700" dirty="0"/>
                <a:t>écarts moyens (absolu et relatif)</a:t>
              </a:r>
            </a:p>
            <a:p>
              <a:pPr algn="ctr"/>
              <a:r>
                <a:rPr lang="fr-FR" sz="1700" dirty="0"/>
                <a:t> entre </a:t>
              </a:r>
              <a:r>
                <a:rPr lang="fr-FR" sz="1700" i="1" dirty="0"/>
                <a:t>k</a:t>
              </a:r>
              <a:r>
                <a:rPr lang="fr-FR" sz="1700" dirty="0"/>
                <a:t>-</a:t>
              </a:r>
              <a:r>
                <a:rPr lang="fr-FR" sz="1700" dirty="0" err="1"/>
                <a:t>exp</a:t>
              </a:r>
              <a:r>
                <a:rPr lang="fr-FR" sz="1700" dirty="0"/>
                <a:t> et </a:t>
              </a:r>
              <a:r>
                <a:rPr lang="fr-FR" sz="1700" i="1" dirty="0"/>
                <a:t>k</a:t>
              </a:r>
              <a:r>
                <a:rPr lang="fr-FR" sz="1700" dirty="0"/>
                <a:t>-calculés</a:t>
              </a:r>
            </a:p>
          </p:txBody>
        </p:sp>
      </p:grpSp>
      <p:sp>
        <p:nvSpPr>
          <p:cNvPr id="11" name="Rectangle à coins arrondis 10"/>
          <p:cNvSpPr/>
          <p:nvPr/>
        </p:nvSpPr>
        <p:spPr>
          <a:xfrm>
            <a:off x="3678087" y="1238943"/>
            <a:ext cx="792088"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3059832" y="5877272"/>
            <a:ext cx="792088" cy="28803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596336" y="1196752"/>
            <a:ext cx="1162498" cy="338554"/>
          </a:xfrm>
          <a:prstGeom prst="rect">
            <a:avLst/>
          </a:prstGeom>
        </p:spPr>
        <p:txBody>
          <a:bodyPr wrap="none">
            <a:spAutoFit/>
          </a:bodyPr>
          <a:lstStyle/>
          <a:p>
            <a:r>
              <a:rPr lang="fr-FR" sz="1600" i="1" dirty="0" smtClean="0"/>
              <a:t>échelle log</a:t>
            </a:r>
            <a:endParaRPr lang="fr-FR"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810097" y="3182491"/>
            <a:ext cx="5210175" cy="390525"/>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4643438" y="4397226"/>
            <a:ext cx="4489450" cy="615950"/>
          </a:xfrm>
          <a:prstGeom prst="rect">
            <a:avLst/>
          </a:prstGeom>
          <a:noFill/>
          <a:ln w="9525">
            <a:noFill/>
            <a:miter lim="800000"/>
            <a:headEnd/>
            <a:tailEnd/>
          </a:ln>
        </p:spPr>
      </p:pic>
      <p:sp>
        <p:nvSpPr>
          <p:cNvPr id="15365" name="ZoneTexte 6"/>
          <p:cNvSpPr txBox="1">
            <a:spLocks noChangeArrowheads="1"/>
          </p:cNvSpPr>
          <p:nvPr/>
        </p:nvSpPr>
        <p:spPr bwMode="auto">
          <a:xfrm>
            <a:off x="250825" y="333375"/>
            <a:ext cx="8569647" cy="2893100"/>
          </a:xfrm>
          <a:prstGeom prst="rect">
            <a:avLst/>
          </a:prstGeom>
          <a:noFill/>
          <a:ln w="9525">
            <a:noFill/>
            <a:miter lim="800000"/>
            <a:headEnd/>
            <a:tailEnd/>
          </a:ln>
        </p:spPr>
        <p:txBody>
          <a:bodyPr wrap="square">
            <a:spAutoFit/>
          </a:bodyPr>
          <a:lstStyle/>
          <a:p>
            <a:pPr algn="ctr"/>
            <a:r>
              <a:rPr lang="fr-FR" sz="2200" b="1" dirty="0">
                <a:solidFill>
                  <a:srgbClr val="C00000"/>
                </a:solidFill>
                <a:latin typeface="+mn-lt"/>
              </a:rPr>
              <a:t>Afin de déterminer les </a:t>
            </a:r>
            <a:r>
              <a:rPr lang="fr-FR" sz="2200" b="1" dirty="0" err="1">
                <a:solidFill>
                  <a:srgbClr val="C00000"/>
                </a:solidFill>
                <a:latin typeface="+mn-lt"/>
              </a:rPr>
              <a:t>Conc</a:t>
            </a:r>
            <a:r>
              <a:rPr lang="fr-FR" sz="2200" b="1" dirty="0">
                <a:solidFill>
                  <a:srgbClr val="C00000"/>
                </a:solidFill>
                <a:latin typeface="+mn-lt"/>
              </a:rPr>
              <a:t>. et les Ep. massiques,</a:t>
            </a:r>
          </a:p>
          <a:p>
            <a:pPr algn="ctr"/>
            <a:r>
              <a:rPr lang="fr-FR" sz="2200" b="1" dirty="0">
                <a:solidFill>
                  <a:srgbClr val="C00000"/>
                </a:solidFill>
                <a:latin typeface="+mn-lt"/>
                <a:cs typeface="Arial" charset="0"/>
              </a:rPr>
              <a:t>→ </a:t>
            </a:r>
            <a:r>
              <a:rPr lang="fr-FR" sz="2200" b="1" dirty="0">
                <a:solidFill>
                  <a:srgbClr val="C00000"/>
                </a:solidFill>
                <a:latin typeface="+mn-lt"/>
              </a:rPr>
              <a:t>différents schémas itératifs selon que :</a:t>
            </a:r>
          </a:p>
          <a:p>
            <a:endParaRPr lang="fr-FR" dirty="0"/>
          </a:p>
          <a:p>
            <a:r>
              <a:rPr lang="fr-FR" sz="2000" dirty="0">
                <a:solidFill>
                  <a:srgbClr val="0033CC"/>
                </a:solidFill>
                <a:cs typeface="Arial" charset="0"/>
              </a:rPr>
              <a:t>● </a:t>
            </a:r>
            <a:r>
              <a:rPr lang="fr-FR" sz="2000" dirty="0">
                <a:solidFill>
                  <a:srgbClr val="0033CC"/>
                </a:solidFill>
                <a:cs typeface="Arial" charset="0"/>
                <a:sym typeface="Symbol" pitchFamily="18" charset="2"/>
              </a:rPr>
              <a:t> </a:t>
            </a:r>
            <a:r>
              <a:rPr lang="fr-FR" sz="2000" dirty="0" err="1">
                <a:solidFill>
                  <a:srgbClr val="0033CC"/>
                </a:solidFill>
              </a:rPr>
              <a:t>él</a:t>
            </a:r>
            <a:r>
              <a:rPr lang="fr-FR" sz="2000" baseline="30000" dirty="0" err="1">
                <a:solidFill>
                  <a:srgbClr val="0033CC"/>
                </a:solidFill>
              </a:rPr>
              <a:t>ts</a:t>
            </a:r>
            <a:r>
              <a:rPr lang="fr-FR" sz="2000" baseline="30000" dirty="0">
                <a:solidFill>
                  <a:srgbClr val="0033CC"/>
                </a:solidFill>
              </a:rPr>
              <a:t> </a:t>
            </a:r>
            <a:r>
              <a:rPr lang="fr-FR" sz="2000" dirty="0">
                <a:solidFill>
                  <a:srgbClr val="0033CC"/>
                </a:solidFill>
              </a:rPr>
              <a:t> </a:t>
            </a:r>
            <a:r>
              <a:rPr lang="fr-FR" sz="2000" i="1" dirty="0">
                <a:solidFill>
                  <a:srgbClr val="0033CC"/>
                </a:solidFill>
              </a:rPr>
              <a:t>i</a:t>
            </a:r>
            <a:r>
              <a:rPr lang="fr-FR" sz="2000" dirty="0">
                <a:solidFill>
                  <a:srgbClr val="0033CC"/>
                </a:solidFill>
              </a:rPr>
              <a:t> communs à plusieurs </a:t>
            </a:r>
            <a:r>
              <a:rPr lang="fr-FR" sz="2000" dirty="0" smtClean="0">
                <a:solidFill>
                  <a:srgbClr val="0033CC"/>
                </a:solidFill>
              </a:rPr>
              <a:t>		</a:t>
            </a:r>
            <a:r>
              <a:rPr lang="fr-FR" sz="2000" dirty="0">
                <a:solidFill>
                  <a:srgbClr val="0033CC"/>
                </a:solidFill>
              </a:rPr>
              <a:t>	</a:t>
            </a:r>
            <a:r>
              <a:rPr lang="fr-FR" sz="2000" dirty="0">
                <a:solidFill>
                  <a:srgbClr val="0033CC"/>
                </a:solidFill>
                <a:cs typeface="Arial" charset="0"/>
              </a:rPr>
              <a:t> ● </a:t>
            </a:r>
            <a:r>
              <a:rPr lang="fr-FR" sz="2000" dirty="0">
                <a:solidFill>
                  <a:srgbClr val="0033CC"/>
                </a:solidFill>
              </a:rPr>
              <a:t>ou  </a:t>
            </a:r>
            <a:r>
              <a:rPr lang="fr-FR" sz="2000" dirty="0" smtClean="0">
                <a:solidFill>
                  <a:srgbClr val="0033CC"/>
                </a:solidFill>
              </a:rPr>
              <a:t>pas</a:t>
            </a:r>
          </a:p>
          <a:p>
            <a:r>
              <a:rPr lang="fr-FR" sz="2000" dirty="0" smtClean="0">
                <a:solidFill>
                  <a:srgbClr val="0033CC"/>
                </a:solidFill>
              </a:rPr>
              <a:t>			couches </a:t>
            </a:r>
            <a:r>
              <a:rPr lang="fr-FR" sz="2000" i="1" dirty="0" smtClean="0">
                <a:solidFill>
                  <a:srgbClr val="0033CC"/>
                </a:solidFill>
              </a:rPr>
              <a:t>s</a:t>
            </a:r>
            <a:endParaRPr lang="fr-FR" sz="2000" dirty="0">
              <a:solidFill>
                <a:srgbClr val="0033CC"/>
              </a:solidFill>
            </a:endParaRPr>
          </a:p>
          <a:p>
            <a:endParaRPr lang="fr-FR" dirty="0"/>
          </a:p>
          <a:p>
            <a:pPr algn="ctr"/>
            <a:r>
              <a:rPr lang="fr-FR" sz="2400" dirty="0" smtClean="0">
                <a:latin typeface="+mn-lt"/>
              </a:rPr>
              <a:t>Dans les 2 cas : </a:t>
            </a:r>
            <a:r>
              <a:rPr lang="fr-FR" sz="2400" dirty="0" err="1" smtClean="0">
                <a:latin typeface="+mn-lt"/>
              </a:rPr>
              <a:t>Conc</a:t>
            </a:r>
            <a:r>
              <a:rPr lang="fr-FR" sz="2400" dirty="0">
                <a:latin typeface="+mn-lt"/>
              </a:rPr>
              <a:t>. et Ep. déterminées dans des boucles séparées</a:t>
            </a:r>
          </a:p>
          <a:p>
            <a:pPr algn="ctr"/>
            <a:endParaRPr lang="fr-FR" dirty="0"/>
          </a:p>
          <a:p>
            <a:pPr algn="ctr"/>
            <a:r>
              <a:rPr lang="fr-FR" sz="2000" b="1" dirty="0" err="1">
                <a:solidFill>
                  <a:srgbClr val="009900"/>
                </a:solidFill>
              </a:rPr>
              <a:t>Conc</a:t>
            </a:r>
            <a:r>
              <a:rPr lang="fr-FR" sz="2000" b="1" dirty="0">
                <a:solidFill>
                  <a:srgbClr val="009900"/>
                </a:solidFill>
              </a:rPr>
              <a:t>. déterminées </a:t>
            </a:r>
            <a:r>
              <a:rPr lang="fr-FR" sz="2000" dirty="0"/>
              <a:t>par itération simple </a:t>
            </a:r>
            <a:r>
              <a:rPr lang="fr-FR" sz="2000" i="1" dirty="0"/>
              <a:t>(boucle j de l’itération) :</a:t>
            </a:r>
          </a:p>
        </p:txBody>
      </p:sp>
      <p:cxnSp>
        <p:nvCxnSpPr>
          <p:cNvPr id="8" name="Connecteur droit 7"/>
          <p:cNvCxnSpPr/>
          <p:nvPr/>
        </p:nvCxnSpPr>
        <p:spPr>
          <a:xfrm>
            <a:off x="827088" y="358775"/>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15367" name="Rectangle 8"/>
          <p:cNvSpPr>
            <a:spLocks noChangeArrowheads="1"/>
          </p:cNvSpPr>
          <p:nvPr/>
        </p:nvSpPr>
        <p:spPr bwMode="auto">
          <a:xfrm>
            <a:off x="3708400" y="3573463"/>
            <a:ext cx="2305439" cy="400110"/>
          </a:xfrm>
          <a:prstGeom prst="rect">
            <a:avLst/>
          </a:prstGeom>
          <a:noFill/>
          <a:ln w="9525">
            <a:noFill/>
            <a:miter lim="800000"/>
            <a:headEnd/>
            <a:tailEnd/>
          </a:ln>
        </p:spPr>
        <p:txBody>
          <a:bodyPr wrap="none">
            <a:spAutoFit/>
          </a:bodyPr>
          <a:lstStyle/>
          <a:p>
            <a:r>
              <a:rPr lang="fr-FR" sz="2000" b="1" dirty="0">
                <a:solidFill>
                  <a:srgbClr val="009900"/>
                </a:solidFill>
              </a:rPr>
              <a:t>Ep. déterminées </a:t>
            </a:r>
            <a:r>
              <a:rPr lang="fr-FR" sz="2000" dirty="0"/>
              <a:t>:</a:t>
            </a:r>
          </a:p>
        </p:txBody>
      </p:sp>
      <p:sp>
        <p:nvSpPr>
          <p:cNvPr id="15368" name="Rectangle 9"/>
          <p:cNvSpPr>
            <a:spLocks noChangeArrowheads="1"/>
          </p:cNvSpPr>
          <p:nvPr/>
        </p:nvSpPr>
        <p:spPr bwMode="auto">
          <a:xfrm>
            <a:off x="5940425" y="3964994"/>
            <a:ext cx="2561920" cy="400110"/>
          </a:xfrm>
          <a:prstGeom prst="rect">
            <a:avLst/>
          </a:prstGeom>
          <a:noFill/>
          <a:ln w="9525">
            <a:noFill/>
            <a:miter lim="800000"/>
            <a:headEnd/>
            <a:tailEnd/>
          </a:ln>
        </p:spPr>
        <p:txBody>
          <a:bodyPr wrap="none">
            <a:spAutoFit/>
          </a:bodyPr>
          <a:lstStyle/>
          <a:p>
            <a:r>
              <a:rPr lang="fr-FR" sz="2000" dirty="0"/>
              <a:t>par itération simple : </a:t>
            </a:r>
          </a:p>
        </p:txBody>
      </p:sp>
      <p:cxnSp>
        <p:nvCxnSpPr>
          <p:cNvPr id="12" name="Connecteur droit 11"/>
          <p:cNvCxnSpPr/>
          <p:nvPr/>
        </p:nvCxnSpPr>
        <p:spPr>
          <a:xfrm>
            <a:off x="4644008" y="1124744"/>
            <a:ext cx="0" cy="104713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643438" y="4005263"/>
            <a:ext cx="570" cy="216004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371" name="Rectangle 14"/>
          <p:cNvSpPr>
            <a:spLocks noChangeArrowheads="1"/>
          </p:cNvSpPr>
          <p:nvPr/>
        </p:nvSpPr>
        <p:spPr bwMode="auto">
          <a:xfrm>
            <a:off x="107950" y="4005263"/>
            <a:ext cx="4392613" cy="2893100"/>
          </a:xfrm>
          <a:prstGeom prst="rect">
            <a:avLst/>
          </a:prstGeom>
          <a:noFill/>
          <a:ln w="9525">
            <a:noFill/>
            <a:miter lim="800000"/>
            <a:headEnd/>
            <a:tailEnd/>
          </a:ln>
        </p:spPr>
        <p:txBody>
          <a:bodyPr>
            <a:spAutoFit/>
          </a:bodyPr>
          <a:lstStyle/>
          <a:p>
            <a:pPr algn="ctr"/>
            <a:r>
              <a:rPr lang="fr-FR" sz="2000" dirty="0"/>
              <a:t> par recherche du minimum de la déviation globale entre </a:t>
            </a:r>
            <a:r>
              <a:rPr lang="fr-FR" sz="2000" i="1" dirty="0"/>
              <a:t>k</a:t>
            </a:r>
            <a:r>
              <a:rPr lang="fr-FR" sz="2000" dirty="0"/>
              <a:t>-</a:t>
            </a:r>
            <a:r>
              <a:rPr lang="fr-FR" sz="2000" dirty="0" err="1"/>
              <a:t>exp</a:t>
            </a:r>
            <a:r>
              <a:rPr lang="fr-FR" sz="2000" dirty="0"/>
              <a:t> et </a:t>
            </a:r>
            <a:r>
              <a:rPr lang="fr-FR" sz="2000" i="1" dirty="0"/>
              <a:t>k</a:t>
            </a:r>
            <a:r>
              <a:rPr lang="fr-FR" sz="2000" dirty="0"/>
              <a:t>-calculés</a:t>
            </a:r>
          </a:p>
          <a:p>
            <a:pPr algn="ctr"/>
            <a:r>
              <a:rPr lang="fr-FR" dirty="0"/>
              <a:t>l’ép. </a:t>
            </a:r>
            <a:r>
              <a:rPr lang="fr-FR" dirty="0" err="1"/>
              <a:t>corresp</a:t>
            </a:r>
            <a:r>
              <a:rPr lang="fr-FR" baseline="30000" dirty="0" err="1"/>
              <a:t>t</a:t>
            </a:r>
            <a:r>
              <a:rPr lang="fr-FR" dirty="0"/>
              <a:t> à la déviation minimale est estimée à partir des déviations</a:t>
            </a:r>
          </a:p>
          <a:p>
            <a:pPr algn="ctr"/>
            <a:r>
              <a:rPr lang="fr-FR" dirty="0">
                <a:sym typeface="Symbol" pitchFamily="18" charset="2"/>
              </a:rPr>
              <a:t></a:t>
            </a:r>
            <a:r>
              <a:rPr lang="fr-FR" baseline="30000" dirty="0">
                <a:sym typeface="Symbol" pitchFamily="18" charset="2"/>
              </a:rPr>
              <a:t>0</a:t>
            </a:r>
            <a:r>
              <a:rPr lang="fr-FR" dirty="0"/>
              <a:t> </a:t>
            </a:r>
            <a:r>
              <a:rPr lang="fr-FR" dirty="0">
                <a:sym typeface="Symbol" pitchFamily="18" charset="2"/>
              </a:rPr>
              <a:t> </a:t>
            </a:r>
            <a:r>
              <a:rPr lang="fr-FR" dirty="0"/>
              <a:t>ép. </a:t>
            </a:r>
            <a:r>
              <a:rPr lang="fr-FR" dirty="0" err="1"/>
              <a:t>T</a:t>
            </a:r>
            <a:r>
              <a:rPr lang="fr-FR" baseline="-25000" dirty="0" err="1"/>
              <a:t>j</a:t>
            </a:r>
            <a:r>
              <a:rPr lang="fr-FR" dirty="0"/>
              <a:t> courante</a:t>
            </a:r>
          </a:p>
          <a:p>
            <a:pPr algn="ctr"/>
            <a:r>
              <a:rPr lang="fr-FR" dirty="0">
                <a:sym typeface="Symbol" pitchFamily="18" charset="2"/>
              </a:rPr>
              <a:t></a:t>
            </a:r>
            <a:r>
              <a:rPr lang="fr-FR" baseline="30000" dirty="0">
                <a:sym typeface="Symbol" pitchFamily="18" charset="2"/>
              </a:rPr>
              <a:t>+</a:t>
            </a:r>
            <a:r>
              <a:rPr lang="fr-FR" dirty="0"/>
              <a:t> </a:t>
            </a:r>
            <a:r>
              <a:rPr lang="fr-FR" dirty="0">
                <a:sym typeface="Symbol" pitchFamily="18" charset="2"/>
              </a:rPr>
              <a:t> </a:t>
            </a:r>
            <a:r>
              <a:rPr lang="fr-FR" dirty="0"/>
              <a:t>ép. </a:t>
            </a:r>
            <a:r>
              <a:rPr lang="fr-FR" dirty="0" err="1"/>
              <a:t>T</a:t>
            </a:r>
            <a:r>
              <a:rPr lang="fr-FR" baseline="-25000" dirty="0" err="1"/>
              <a:t>j</a:t>
            </a:r>
            <a:r>
              <a:rPr lang="fr-FR" baseline="-25000" dirty="0"/>
              <a:t> </a:t>
            </a:r>
            <a:r>
              <a:rPr lang="fr-FR" dirty="0"/>
              <a:t>+</a:t>
            </a:r>
            <a:r>
              <a:rPr lang="fr-FR" dirty="0">
                <a:sym typeface="Symbol" pitchFamily="18" charset="2"/>
              </a:rPr>
              <a:t></a:t>
            </a:r>
            <a:r>
              <a:rPr lang="fr-FR" dirty="0" err="1"/>
              <a:t>T</a:t>
            </a:r>
            <a:r>
              <a:rPr lang="fr-FR" baseline="-25000" dirty="0" err="1"/>
              <a:t>j</a:t>
            </a:r>
            <a:r>
              <a:rPr lang="fr-FR" dirty="0"/>
              <a:t> </a:t>
            </a:r>
          </a:p>
          <a:p>
            <a:pPr algn="ctr"/>
            <a:r>
              <a:rPr lang="fr-FR" dirty="0">
                <a:sym typeface="Symbol" pitchFamily="18" charset="2"/>
              </a:rPr>
              <a:t></a:t>
            </a:r>
            <a:r>
              <a:rPr lang="fr-FR" baseline="30000" dirty="0">
                <a:sym typeface="Symbol" pitchFamily="18" charset="2"/>
              </a:rPr>
              <a:t>-</a:t>
            </a:r>
            <a:r>
              <a:rPr lang="fr-FR" dirty="0"/>
              <a:t> </a:t>
            </a:r>
            <a:r>
              <a:rPr lang="fr-FR" dirty="0">
                <a:sym typeface="Symbol" pitchFamily="18" charset="2"/>
              </a:rPr>
              <a:t> </a:t>
            </a:r>
            <a:r>
              <a:rPr lang="fr-FR" dirty="0"/>
              <a:t>ép. </a:t>
            </a:r>
            <a:r>
              <a:rPr lang="fr-FR" dirty="0" err="1"/>
              <a:t>T</a:t>
            </a:r>
            <a:r>
              <a:rPr lang="fr-FR" baseline="-25000" dirty="0" err="1"/>
              <a:t>j</a:t>
            </a:r>
            <a:r>
              <a:rPr lang="fr-FR" dirty="0"/>
              <a:t> - </a:t>
            </a:r>
            <a:r>
              <a:rPr lang="fr-FR" dirty="0">
                <a:sym typeface="Symbol" pitchFamily="18" charset="2"/>
              </a:rPr>
              <a:t></a:t>
            </a:r>
            <a:r>
              <a:rPr lang="fr-FR" dirty="0" err="1"/>
              <a:t>T</a:t>
            </a:r>
            <a:r>
              <a:rPr lang="fr-FR" baseline="-25000" dirty="0" err="1"/>
              <a:t>j</a:t>
            </a:r>
            <a:r>
              <a:rPr lang="fr-FR" dirty="0"/>
              <a:t> </a:t>
            </a:r>
          </a:p>
          <a:p>
            <a:pPr algn="ctr"/>
            <a:endParaRPr lang="fr-FR" sz="1600" dirty="0"/>
          </a:p>
          <a:p>
            <a:pPr algn="ctr"/>
            <a:endParaRPr lang="fr-FR" sz="1600" dirty="0"/>
          </a:p>
        </p:txBody>
      </p:sp>
      <p:sp>
        <p:nvSpPr>
          <p:cNvPr id="15372" name="Rectangle 15"/>
          <p:cNvSpPr>
            <a:spLocks noChangeArrowheads="1"/>
          </p:cNvSpPr>
          <p:nvPr/>
        </p:nvSpPr>
        <p:spPr bwMode="auto">
          <a:xfrm>
            <a:off x="35496" y="6308725"/>
            <a:ext cx="9357049" cy="400110"/>
          </a:xfrm>
          <a:prstGeom prst="rect">
            <a:avLst/>
          </a:prstGeom>
          <a:noFill/>
          <a:ln w="9525">
            <a:noFill/>
            <a:miter lim="800000"/>
            <a:headEnd/>
            <a:tailEnd/>
          </a:ln>
        </p:spPr>
        <p:txBody>
          <a:bodyPr wrap="none">
            <a:spAutoFit/>
          </a:bodyPr>
          <a:lstStyle/>
          <a:p>
            <a:r>
              <a:rPr lang="fr-FR" sz="2000" dirty="0">
                <a:solidFill>
                  <a:srgbClr val="C00000"/>
                </a:solidFill>
              </a:rPr>
              <a:t>Fin de l’itération </a:t>
            </a:r>
            <a:r>
              <a:rPr lang="fr-FR" sz="2000" dirty="0" smtClean="0">
                <a:solidFill>
                  <a:srgbClr val="C00000"/>
                </a:solidFill>
                <a:sym typeface="Symbol" pitchFamily="18" charset="2"/>
              </a:rPr>
              <a:t>: </a:t>
            </a:r>
            <a:r>
              <a:rPr lang="fr-FR" sz="2000" dirty="0" smtClean="0">
                <a:solidFill>
                  <a:srgbClr val="C00000"/>
                </a:solidFill>
              </a:rPr>
              <a:t>toutes </a:t>
            </a:r>
            <a:r>
              <a:rPr lang="fr-FR" sz="2000" dirty="0">
                <a:solidFill>
                  <a:srgbClr val="C00000"/>
                </a:solidFill>
              </a:rPr>
              <a:t>les valeurs des </a:t>
            </a:r>
            <a:r>
              <a:rPr lang="fr-FR" sz="2000" dirty="0" err="1">
                <a:solidFill>
                  <a:srgbClr val="C00000"/>
                </a:solidFill>
              </a:rPr>
              <a:t>Conc</a:t>
            </a:r>
            <a:r>
              <a:rPr lang="fr-FR" sz="2000" dirty="0">
                <a:solidFill>
                  <a:srgbClr val="C00000"/>
                </a:solidFill>
              </a:rPr>
              <a:t>. et Ep. </a:t>
            </a:r>
            <a:r>
              <a:rPr lang="fr-FR" sz="2000" dirty="0" smtClean="0">
                <a:solidFill>
                  <a:srgbClr val="C00000"/>
                </a:solidFill>
              </a:rPr>
              <a:t>stationnaires </a:t>
            </a:r>
            <a:r>
              <a:rPr lang="fr-FR" sz="2000" dirty="0">
                <a:solidFill>
                  <a:srgbClr val="C00000"/>
                </a:solidFill>
              </a:rPr>
              <a:t>(</a:t>
            </a:r>
            <a:r>
              <a:rPr lang="fr-FR" sz="2000" i="1" dirty="0">
                <a:solidFill>
                  <a:srgbClr val="C00000"/>
                </a:solidFill>
                <a:cs typeface="Arial" charset="0"/>
              </a:rPr>
              <a:t>écart</a:t>
            </a:r>
            <a:r>
              <a:rPr lang="fr-FR" sz="2000" dirty="0">
                <a:solidFill>
                  <a:srgbClr val="C00000"/>
                </a:solidFill>
              </a:rPr>
              <a:t>&lt;10</a:t>
            </a:r>
            <a:r>
              <a:rPr lang="fr-FR" sz="2000" baseline="30000" dirty="0">
                <a:solidFill>
                  <a:srgbClr val="C00000"/>
                </a:solidFill>
              </a:rPr>
              <a:t>-4</a:t>
            </a:r>
            <a:r>
              <a:rPr lang="fr-FR" sz="2000" dirty="0">
                <a:solidFill>
                  <a:srgbClr val="C00000"/>
                </a:solidFill>
              </a:rPr>
              <a:t>)</a:t>
            </a:r>
          </a:p>
        </p:txBody>
      </p:sp>
      <p:sp>
        <p:nvSpPr>
          <p:cNvPr id="15373" name="Rectangle 16"/>
          <p:cNvSpPr>
            <a:spLocks noChangeArrowheads="1"/>
          </p:cNvSpPr>
          <p:nvPr/>
        </p:nvSpPr>
        <p:spPr bwMode="auto">
          <a:xfrm>
            <a:off x="3419475" y="5516563"/>
            <a:ext cx="1287532" cy="369332"/>
          </a:xfrm>
          <a:prstGeom prst="rect">
            <a:avLst/>
          </a:prstGeom>
          <a:noFill/>
          <a:ln w="9525">
            <a:noFill/>
            <a:miter lim="800000"/>
            <a:headEnd/>
            <a:tailEnd/>
          </a:ln>
        </p:spPr>
        <p:txBody>
          <a:bodyPr wrap="none">
            <a:spAutoFit/>
          </a:bodyPr>
          <a:lstStyle/>
          <a:p>
            <a:r>
              <a:rPr lang="fr-FR" dirty="0">
                <a:sym typeface="Symbol" pitchFamily="18" charset="2"/>
              </a:rPr>
              <a:t></a:t>
            </a:r>
            <a:r>
              <a:rPr lang="fr-FR" dirty="0" err="1"/>
              <a:t>T</a:t>
            </a:r>
            <a:r>
              <a:rPr lang="fr-FR" baseline="-25000" dirty="0" err="1"/>
              <a:t>j</a:t>
            </a:r>
            <a:r>
              <a:rPr lang="fr-FR" dirty="0"/>
              <a:t> </a:t>
            </a:r>
            <a:r>
              <a:rPr lang="fr-FR" dirty="0">
                <a:sym typeface="Symbol" pitchFamily="18" charset="2"/>
              </a:rPr>
              <a:t></a:t>
            </a:r>
            <a:r>
              <a:rPr lang="fr-FR" dirty="0" err="1"/>
              <a:t>T</a:t>
            </a:r>
            <a:r>
              <a:rPr lang="fr-FR" baseline="-25000" dirty="0" err="1"/>
              <a:t>j</a:t>
            </a:r>
            <a:r>
              <a:rPr lang="fr-FR" dirty="0"/>
              <a:t> / 20</a:t>
            </a:r>
          </a:p>
        </p:txBody>
      </p:sp>
      <p:sp>
        <p:nvSpPr>
          <p:cNvPr id="14" name="Rectangle 4"/>
          <p:cNvSpPr>
            <a:spLocks noChangeArrowheads="1"/>
          </p:cNvSpPr>
          <p:nvPr/>
        </p:nvSpPr>
        <p:spPr bwMode="auto">
          <a:xfrm>
            <a:off x="1936911" y="-57515"/>
            <a:ext cx="5076056" cy="400110"/>
          </a:xfrm>
          <a:prstGeom prst="rect">
            <a:avLst/>
          </a:prstGeom>
          <a:noFill/>
          <a:ln w="9525">
            <a:noFill/>
            <a:miter lim="800000"/>
            <a:headEnd/>
            <a:tailEnd/>
          </a:ln>
        </p:spPr>
        <p:txBody>
          <a:bodyPr wrap="square">
            <a:spAutoFit/>
          </a:bodyPr>
          <a:lstStyle/>
          <a:p>
            <a:r>
              <a:rPr lang="fr-FR" sz="2000" b="1" dirty="0">
                <a:solidFill>
                  <a:schemeClr val="accent1"/>
                </a:solidFill>
              </a:rPr>
              <a:t>Logiciels </a:t>
            </a:r>
            <a:r>
              <a:rPr lang="fr-FR" sz="2000" b="1" dirty="0" smtClean="0">
                <a:solidFill>
                  <a:schemeClr val="accent1"/>
                </a:solidFill>
              </a:rPr>
              <a:t>d'analyse </a:t>
            </a:r>
            <a:r>
              <a:rPr lang="fr-FR" sz="2000" b="1" dirty="0" smtClean="0">
                <a:solidFill>
                  <a:schemeClr val="accent1"/>
                </a:solidFill>
                <a:latin typeface="Times New Roman" pitchFamily="18" charset="0"/>
              </a:rPr>
              <a:t>- </a:t>
            </a:r>
            <a:r>
              <a:rPr lang="fr-FR" sz="2000" b="1" u="sng" dirty="0" smtClean="0">
                <a:solidFill>
                  <a:schemeClr val="accent1"/>
                </a:solidFill>
                <a:latin typeface="Arial" pitchFamily="34" charset="0"/>
                <a:cs typeface="Arial" pitchFamily="34" charset="0"/>
              </a:rPr>
              <a:t>Procédure </a:t>
            </a:r>
            <a:r>
              <a:rPr lang="fr-FR" sz="2000" b="1" u="sng" dirty="0">
                <a:solidFill>
                  <a:schemeClr val="accent1"/>
                </a:solidFill>
                <a:latin typeface="Arial" pitchFamily="34" charset="0"/>
                <a:cs typeface="Arial" pitchFamily="34" charset="0"/>
              </a:rPr>
              <a:t>itérative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11" descr="CMinconnueDescription.JPG"/>
          <p:cNvPicPr>
            <a:picLocks noChangeAspect="1"/>
          </p:cNvPicPr>
          <p:nvPr/>
        </p:nvPicPr>
        <p:blipFill>
          <a:blip r:embed="rId3" cstate="print"/>
          <a:srcRect/>
          <a:stretch>
            <a:fillRect/>
          </a:stretch>
        </p:blipFill>
        <p:spPr bwMode="auto">
          <a:xfrm>
            <a:off x="0" y="549275"/>
            <a:ext cx="4843463" cy="1223963"/>
          </a:xfrm>
          <a:prstGeom prst="rect">
            <a:avLst/>
          </a:prstGeom>
          <a:noFill/>
          <a:ln w="9525">
            <a:noFill/>
            <a:miter lim="800000"/>
            <a:headEnd/>
            <a:tailEnd/>
          </a:ln>
        </p:spPr>
      </p:pic>
      <p:sp>
        <p:nvSpPr>
          <p:cNvPr id="17411" name="Rectangle 2"/>
          <p:cNvSpPr>
            <a:spLocks noChangeArrowheads="1"/>
          </p:cNvSpPr>
          <p:nvPr/>
        </p:nvSpPr>
        <p:spPr bwMode="auto">
          <a:xfrm>
            <a:off x="835848" y="28575"/>
            <a:ext cx="7954422" cy="400110"/>
          </a:xfrm>
          <a:prstGeom prst="rect">
            <a:avLst/>
          </a:prstGeom>
          <a:noFill/>
          <a:ln w="9525">
            <a:noFill/>
            <a:miter lim="800000"/>
            <a:headEnd/>
            <a:tailEnd/>
          </a:ln>
        </p:spPr>
        <p:txBody>
          <a:bodyPr wrap="none">
            <a:spAutoFit/>
          </a:bodyPr>
          <a:lstStyle/>
          <a:p>
            <a:r>
              <a:rPr lang="fr-FR" sz="2000" b="1" dirty="0" smtClean="0">
                <a:solidFill>
                  <a:schemeClr val="accent1"/>
                </a:solidFill>
                <a:latin typeface="Arial" pitchFamily="34" charset="0"/>
                <a:cs typeface="Arial" pitchFamily="34" charset="0"/>
              </a:rPr>
              <a:t>Logiciels d'analyse : Contrôle </a:t>
            </a:r>
            <a:r>
              <a:rPr lang="fr-FR" sz="2000" b="1" dirty="0">
                <a:solidFill>
                  <a:schemeClr val="accent1"/>
                </a:solidFill>
                <a:latin typeface="Arial" pitchFamily="34" charset="0"/>
                <a:cs typeface="Arial" pitchFamily="34" charset="0"/>
              </a:rPr>
              <a:t>des résultats </a:t>
            </a:r>
            <a:r>
              <a:rPr lang="fr-FR" sz="2000" b="1" dirty="0" smtClean="0">
                <a:solidFill>
                  <a:schemeClr val="accent1"/>
                </a:solidFill>
                <a:latin typeface="Arial" pitchFamily="34" charset="0"/>
                <a:cs typeface="Arial" pitchFamily="34" charset="0"/>
              </a:rPr>
              <a:t>- </a:t>
            </a:r>
            <a:r>
              <a:rPr lang="fr-FR" sz="2000" b="1" dirty="0">
                <a:solidFill>
                  <a:schemeClr val="accent1"/>
                </a:solidFill>
                <a:latin typeface="Arial" pitchFamily="34" charset="0"/>
                <a:cs typeface="Arial" pitchFamily="34" charset="0"/>
              </a:rPr>
              <a:t>Courbes </a:t>
            </a:r>
            <a:r>
              <a:rPr lang="fr-FR" sz="2000" b="1" dirty="0" smtClean="0">
                <a:solidFill>
                  <a:schemeClr val="accent1"/>
                </a:solidFill>
                <a:latin typeface="Arial" pitchFamily="34" charset="0"/>
                <a:cs typeface="Arial" pitchFamily="34" charset="0"/>
              </a:rPr>
              <a:t>K = f </a:t>
            </a:r>
            <a:r>
              <a:rPr lang="fr-FR" sz="2000" b="1" dirty="0">
                <a:solidFill>
                  <a:schemeClr val="accent1"/>
                </a:solidFill>
                <a:latin typeface="Arial" pitchFamily="34" charset="0"/>
                <a:cs typeface="Arial" pitchFamily="34" charset="0"/>
              </a:rPr>
              <a:t>(HV) </a:t>
            </a:r>
          </a:p>
        </p:txBody>
      </p:sp>
      <p:cxnSp>
        <p:nvCxnSpPr>
          <p:cNvPr id="5" name="Connecteur droit 4"/>
          <p:cNvCxnSpPr/>
          <p:nvPr/>
        </p:nvCxnSpPr>
        <p:spPr>
          <a:xfrm>
            <a:off x="755650" y="436563"/>
            <a:ext cx="76327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7413" name="Image 10" descr="CMinconnueKfHV.JPG"/>
          <p:cNvPicPr>
            <a:picLocks noChangeAspect="1"/>
          </p:cNvPicPr>
          <p:nvPr/>
        </p:nvPicPr>
        <p:blipFill>
          <a:blip r:embed="rId4" cstate="print"/>
          <a:srcRect/>
          <a:stretch>
            <a:fillRect/>
          </a:stretch>
        </p:blipFill>
        <p:spPr bwMode="auto">
          <a:xfrm>
            <a:off x="2484438" y="1804988"/>
            <a:ext cx="6499225" cy="5053012"/>
          </a:xfrm>
          <a:prstGeom prst="rect">
            <a:avLst/>
          </a:prstGeom>
          <a:noFill/>
          <a:ln w="9525">
            <a:noFill/>
            <a:miter lim="800000"/>
            <a:headEnd/>
            <a:tailEnd/>
          </a:ln>
        </p:spPr>
      </p:pic>
      <p:grpSp>
        <p:nvGrpSpPr>
          <p:cNvPr id="17414" name="Group 4"/>
          <p:cNvGrpSpPr>
            <a:grpSpLocks/>
          </p:cNvGrpSpPr>
          <p:nvPr/>
        </p:nvGrpSpPr>
        <p:grpSpPr bwMode="auto">
          <a:xfrm>
            <a:off x="6946900" y="2997200"/>
            <a:ext cx="865188" cy="647700"/>
            <a:chOff x="158" y="1344"/>
            <a:chExt cx="545" cy="408"/>
          </a:xfrm>
        </p:grpSpPr>
        <p:sp>
          <p:nvSpPr>
            <p:cNvPr id="17418" name="Rectangle 5"/>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17419" name="Rectangle 6"/>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Si</a:t>
              </a:r>
            </a:p>
          </p:txBody>
        </p:sp>
        <p:sp>
          <p:nvSpPr>
            <p:cNvPr id="17420" name="Rectangle 7"/>
            <p:cNvSpPr>
              <a:spLocks noChangeArrowheads="1"/>
            </p:cNvSpPr>
            <p:nvPr/>
          </p:nvSpPr>
          <p:spPr bwMode="auto">
            <a:xfrm>
              <a:off x="175" y="1344"/>
              <a:ext cx="504" cy="174"/>
            </a:xfrm>
            <a:prstGeom prst="rect">
              <a:avLst/>
            </a:prstGeom>
            <a:noFill/>
            <a:ln w="9525">
              <a:noFill/>
              <a:miter lim="800000"/>
              <a:headEnd/>
              <a:tailEnd/>
            </a:ln>
          </p:spPr>
          <p:txBody>
            <a:bodyPr wrap="none">
              <a:spAutoFit/>
            </a:bodyPr>
            <a:lstStyle/>
            <a:p>
              <a:r>
                <a:rPr lang="fr-FR" sz="1200" b="1"/>
                <a:t>Sm-Ni-O</a:t>
              </a:r>
            </a:p>
          </p:txBody>
        </p:sp>
      </p:grpSp>
      <p:grpSp>
        <p:nvGrpSpPr>
          <p:cNvPr id="17415" name="Groupe 12"/>
          <p:cNvGrpSpPr>
            <a:grpSpLocks/>
          </p:cNvGrpSpPr>
          <p:nvPr/>
        </p:nvGrpSpPr>
        <p:grpSpPr bwMode="auto">
          <a:xfrm>
            <a:off x="4210425" y="1360488"/>
            <a:ext cx="4371710" cy="360362"/>
            <a:chOff x="4123041" y="1360524"/>
            <a:chExt cx="4371710" cy="360040"/>
          </a:xfrm>
        </p:grpSpPr>
        <p:sp>
          <p:nvSpPr>
            <p:cNvPr id="17416" name="Rectangle 8"/>
            <p:cNvSpPr>
              <a:spLocks noChangeArrowheads="1"/>
            </p:cNvSpPr>
            <p:nvPr/>
          </p:nvSpPr>
          <p:spPr bwMode="auto">
            <a:xfrm>
              <a:off x="4123041" y="1367564"/>
              <a:ext cx="4371710" cy="338251"/>
            </a:xfrm>
            <a:prstGeom prst="rect">
              <a:avLst/>
            </a:prstGeom>
            <a:noFill/>
            <a:ln w="9525">
              <a:noFill/>
              <a:miter lim="800000"/>
              <a:headEnd/>
              <a:tailEnd/>
            </a:ln>
          </p:spPr>
          <p:txBody>
            <a:bodyPr wrap="none">
              <a:spAutoFit/>
            </a:bodyPr>
            <a:lstStyle/>
            <a:p>
              <a:r>
                <a:rPr lang="fr-FR" sz="1600" b="1" dirty="0">
                  <a:solidFill>
                    <a:srgbClr val="C00000"/>
                  </a:solidFill>
                </a:rPr>
                <a:t>Accord entre k-ratios </a:t>
              </a:r>
              <a:r>
                <a:rPr lang="fr-FR" sz="1600" b="1" dirty="0" smtClean="0">
                  <a:solidFill>
                    <a:srgbClr val="C00000"/>
                  </a:solidFill>
                </a:rPr>
                <a:t>mesurés </a:t>
              </a:r>
              <a:r>
                <a:rPr lang="fr-FR" sz="1600" b="1" dirty="0">
                  <a:solidFill>
                    <a:srgbClr val="C00000"/>
                  </a:solidFill>
                </a:rPr>
                <a:t>et calculés</a:t>
              </a:r>
            </a:p>
          </p:txBody>
        </p:sp>
        <p:sp>
          <p:nvSpPr>
            <p:cNvPr id="12" name="Rectangle à coins arrondis 11"/>
            <p:cNvSpPr/>
            <p:nvPr/>
          </p:nvSpPr>
          <p:spPr>
            <a:xfrm>
              <a:off x="4127321" y="1360524"/>
              <a:ext cx="4188916"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15" name="Connecteur droit avec flèche 14"/>
          <p:cNvCxnSpPr>
            <a:stCxn id="12" idx="2"/>
          </p:cNvCxnSpPr>
          <p:nvPr/>
        </p:nvCxnSpPr>
        <p:spPr>
          <a:xfrm flipH="1">
            <a:off x="5595309" y="1720850"/>
            <a:ext cx="713854" cy="271626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rot="16200000">
            <a:off x="2305326" y="3175394"/>
            <a:ext cx="1271502" cy="338554"/>
          </a:xfrm>
          <a:prstGeom prst="rect">
            <a:avLst/>
          </a:prstGeom>
          <a:noFill/>
        </p:spPr>
        <p:txBody>
          <a:bodyPr wrap="none" rtlCol="0">
            <a:spAutoFit/>
          </a:bodyPr>
          <a:lstStyle/>
          <a:p>
            <a:r>
              <a:rPr lang="fr-FR" sz="1600" dirty="0" smtClean="0"/>
              <a:t>Ix/</a:t>
            </a:r>
            <a:r>
              <a:rPr lang="fr-FR" sz="1600" dirty="0" err="1" smtClean="0"/>
              <a:t>Istd</a:t>
            </a:r>
            <a:r>
              <a:rPr lang="fr-FR" sz="1600" dirty="0" smtClean="0"/>
              <a:t>. ou K</a:t>
            </a:r>
            <a:endParaRPr lang="fr-FR" sz="1600" dirty="0"/>
          </a:p>
        </p:txBody>
      </p:sp>
      <p:sp>
        <p:nvSpPr>
          <p:cNvPr id="19" name="Rectangle 18"/>
          <p:cNvSpPr/>
          <p:nvPr/>
        </p:nvSpPr>
        <p:spPr>
          <a:xfrm>
            <a:off x="2261049" y="2112978"/>
            <a:ext cx="6912768" cy="707886"/>
          </a:xfrm>
          <a:prstGeom prst="rect">
            <a:avLst/>
          </a:prstGeom>
        </p:spPr>
        <p:txBody>
          <a:bodyPr wrap="square">
            <a:spAutoFit/>
          </a:bodyPr>
          <a:lstStyle/>
          <a:p>
            <a:pPr algn="ctr"/>
            <a:r>
              <a:rPr lang="fr-FR" sz="2000" b="1" dirty="0" smtClean="0">
                <a:solidFill>
                  <a:srgbClr val="0033CC"/>
                </a:solidFill>
                <a:latin typeface="+mn-lt"/>
                <a:cs typeface="Times New Roman" pitchFamily="18" charset="0"/>
              </a:rPr>
              <a:t>Visualisation des intensités relatives K=I</a:t>
            </a:r>
            <a:r>
              <a:rPr lang="fr-FR" sz="2000" b="1" baseline="-25000" dirty="0" smtClean="0">
                <a:solidFill>
                  <a:srgbClr val="0033CC"/>
                </a:solidFill>
                <a:latin typeface="+mn-lt"/>
                <a:cs typeface="Times New Roman" pitchFamily="18" charset="0"/>
              </a:rPr>
              <a:t>x</a:t>
            </a:r>
            <a:r>
              <a:rPr lang="fr-FR" sz="2000" b="1" dirty="0" smtClean="0">
                <a:solidFill>
                  <a:srgbClr val="0033CC"/>
                </a:solidFill>
                <a:latin typeface="+mn-lt"/>
                <a:cs typeface="Times New Roman" pitchFamily="18" charset="0"/>
              </a:rPr>
              <a:t>/</a:t>
            </a:r>
            <a:r>
              <a:rPr lang="fr-FR" sz="2000" b="1" dirty="0" err="1" smtClean="0">
                <a:solidFill>
                  <a:srgbClr val="0033CC"/>
                </a:solidFill>
                <a:latin typeface="+mn-lt"/>
                <a:cs typeface="Times New Roman" pitchFamily="18" charset="0"/>
              </a:rPr>
              <a:t>I</a:t>
            </a:r>
            <a:r>
              <a:rPr lang="fr-FR" sz="2000" b="1" baseline="-25000" dirty="0" err="1" smtClean="0">
                <a:solidFill>
                  <a:srgbClr val="0033CC"/>
                </a:solidFill>
                <a:latin typeface="+mn-lt"/>
                <a:cs typeface="Times New Roman" pitchFamily="18" charset="0"/>
              </a:rPr>
              <a:t>std</a:t>
            </a:r>
            <a:r>
              <a:rPr lang="fr-FR" sz="2000" b="1" baseline="-25000" dirty="0" smtClean="0">
                <a:solidFill>
                  <a:srgbClr val="0033CC"/>
                </a:solidFill>
                <a:latin typeface="+mn-lt"/>
                <a:cs typeface="Times New Roman" pitchFamily="18" charset="0"/>
              </a:rPr>
              <a:t>. </a:t>
            </a:r>
            <a:r>
              <a:rPr lang="fr-FR" sz="2000" b="1" dirty="0" smtClean="0">
                <a:solidFill>
                  <a:srgbClr val="0033CC"/>
                </a:solidFill>
                <a:latin typeface="+mn-lt"/>
                <a:cs typeface="Times New Roman" pitchFamily="18" charset="0"/>
              </a:rPr>
              <a:t>en fonction de la tension d'accélération </a:t>
            </a:r>
            <a:endParaRPr lang="fr-FR" sz="2000" b="1" dirty="0">
              <a:solidFill>
                <a:srgbClr val="0033CC"/>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10" descr="EP c SUR sI.wmf"/>
          <p:cNvPicPr>
            <a:picLocks noChangeAspect="1"/>
          </p:cNvPicPr>
          <p:nvPr/>
        </p:nvPicPr>
        <p:blipFill>
          <a:blip r:embed="rId3" cstate="print"/>
          <a:srcRect/>
          <a:stretch>
            <a:fillRect/>
          </a:stretch>
        </p:blipFill>
        <p:spPr bwMode="auto">
          <a:xfrm>
            <a:off x="1763713" y="1557338"/>
            <a:ext cx="6145212" cy="4351337"/>
          </a:xfrm>
          <a:prstGeom prst="rect">
            <a:avLst/>
          </a:prstGeom>
          <a:noFill/>
          <a:ln w="9525">
            <a:noFill/>
            <a:miter lim="800000"/>
            <a:headEnd/>
            <a:tailEnd/>
          </a:ln>
        </p:spPr>
      </p:pic>
      <p:cxnSp>
        <p:nvCxnSpPr>
          <p:cNvPr id="5" name="Connecteur droit 4"/>
          <p:cNvCxnSpPr/>
          <p:nvPr/>
        </p:nvCxnSpPr>
        <p:spPr>
          <a:xfrm>
            <a:off x="720889" y="538741"/>
            <a:ext cx="76327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437" name="Group 4"/>
          <p:cNvGrpSpPr>
            <a:grpSpLocks/>
          </p:cNvGrpSpPr>
          <p:nvPr/>
        </p:nvGrpSpPr>
        <p:grpSpPr bwMode="auto">
          <a:xfrm>
            <a:off x="6227763" y="2060575"/>
            <a:ext cx="865187" cy="638175"/>
            <a:chOff x="158" y="1350"/>
            <a:chExt cx="545" cy="402"/>
          </a:xfrm>
        </p:grpSpPr>
        <p:sp>
          <p:nvSpPr>
            <p:cNvPr id="18446" name="Rectangle 5"/>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18447" name="Rectangle 6"/>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Si</a:t>
              </a:r>
            </a:p>
          </p:txBody>
        </p:sp>
        <p:sp>
          <p:nvSpPr>
            <p:cNvPr id="18448" name="Rectangle 7"/>
            <p:cNvSpPr>
              <a:spLocks noChangeArrowheads="1"/>
            </p:cNvSpPr>
            <p:nvPr/>
          </p:nvSpPr>
          <p:spPr bwMode="auto">
            <a:xfrm>
              <a:off x="327" y="1350"/>
              <a:ext cx="186" cy="174"/>
            </a:xfrm>
            <a:prstGeom prst="rect">
              <a:avLst/>
            </a:prstGeom>
            <a:noFill/>
            <a:ln w="9525">
              <a:noFill/>
              <a:miter lim="800000"/>
              <a:headEnd/>
              <a:tailEnd/>
            </a:ln>
          </p:spPr>
          <p:txBody>
            <a:bodyPr wrap="none">
              <a:spAutoFit/>
            </a:bodyPr>
            <a:lstStyle/>
            <a:p>
              <a:r>
                <a:rPr lang="fr-FR" sz="1200" b="1"/>
                <a:t>C</a:t>
              </a:r>
            </a:p>
          </p:txBody>
        </p:sp>
      </p:grpSp>
      <p:sp>
        <p:nvSpPr>
          <p:cNvPr id="18438" name="Rectangle 9"/>
          <p:cNvSpPr>
            <a:spLocks noChangeArrowheads="1"/>
          </p:cNvSpPr>
          <p:nvPr/>
        </p:nvSpPr>
        <p:spPr bwMode="auto">
          <a:xfrm>
            <a:off x="899592" y="692696"/>
            <a:ext cx="7350217" cy="400110"/>
          </a:xfrm>
          <a:prstGeom prst="rect">
            <a:avLst/>
          </a:prstGeom>
          <a:noFill/>
          <a:ln w="9525">
            <a:noFill/>
            <a:miter lim="800000"/>
            <a:headEnd/>
            <a:tailEnd/>
          </a:ln>
        </p:spPr>
        <p:txBody>
          <a:bodyPr wrap="none">
            <a:spAutoFit/>
          </a:bodyPr>
          <a:lstStyle/>
          <a:p>
            <a:r>
              <a:rPr lang="fr-FR" sz="2000" b="1" dirty="0">
                <a:solidFill>
                  <a:srgbClr val="0070C0"/>
                </a:solidFill>
              </a:rPr>
              <a:t>Détermination d’épaisseur :  Accord entre </a:t>
            </a:r>
            <a:r>
              <a:rPr lang="fr-FR" sz="2000" b="1" dirty="0" smtClean="0">
                <a:solidFill>
                  <a:srgbClr val="0070C0"/>
                </a:solidFill>
              </a:rPr>
              <a:t>mesure </a:t>
            </a:r>
            <a:r>
              <a:rPr lang="fr-FR" sz="2000" b="1" dirty="0">
                <a:solidFill>
                  <a:srgbClr val="0070C0"/>
                </a:solidFill>
              </a:rPr>
              <a:t>et calcul</a:t>
            </a:r>
          </a:p>
        </p:txBody>
      </p:sp>
      <p:sp>
        <p:nvSpPr>
          <p:cNvPr id="18439" name="Text Box 10"/>
          <p:cNvSpPr txBox="1">
            <a:spLocks noChangeArrowheads="1"/>
          </p:cNvSpPr>
          <p:nvPr/>
        </p:nvSpPr>
        <p:spPr bwMode="auto">
          <a:xfrm>
            <a:off x="2771800" y="1124744"/>
            <a:ext cx="4071949" cy="400110"/>
          </a:xfrm>
          <a:prstGeom prst="rect">
            <a:avLst/>
          </a:prstGeom>
          <a:noFill/>
          <a:ln w="9525">
            <a:noFill/>
            <a:miter lim="800000"/>
            <a:headEnd/>
            <a:tailEnd/>
          </a:ln>
        </p:spPr>
        <p:txBody>
          <a:bodyPr wrap="none">
            <a:spAutoFit/>
          </a:bodyPr>
          <a:lstStyle/>
          <a:p>
            <a:r>
              <a:rPr lang="fr-FR" sz="2000" i="1" dirty="0">
                <a:solidFill>
                  <a:schemeClr val="accent2"/>
                </a:solidFill>
              </a:rPr>
              <a:t>Exemple : détermination ép. C / Si</a:t>
            </a:r>
          </a:p>
        </p:txBody>
      </p:sp>
      <p:sp>
        <p:nvSpPr>
          <p:cNvPr id="18440" name="ZoneTexte 11"/>
          <p:cNvSpPr txBox="1">
            <a:spLocks noChangeArrowheads="1"/>
          </p:cNvSpPr>
          <p:nvPr/>
        </p:nvSpPr>
        <p:spPr bwMode="auto">
          <a:xfrm>
            <a:off x="5299075" y="5673725"/>
            <a:ext cx="1004888" cy="277813"/>
          </a:xfrm>
          <a:prstGeom prst="rect">
            <a:avLst/>
          </a:prstGeom>
          <a:noFill/>
          <a:ln w="9525">
            <a:noFill/>
            <a:miter lim="800000"/>
            <a:headEnd/>
            <a:tailEnd/>
          </a:ln>
        </p:spPr>
        <p:txBody>
          <a:bodyPr wrap="none">
            <a:spAutoFit/>
          </a:bodyPr>
          <a:lstStyle/>
          <a:p>
            <a:r>
              <a:rPr lang="fr-FR" sz="1200" b="1"/>
              <a:t>de carbone</a:t>
            </a:r>
          </a:p>
        </p:txBody>
      </p:sp>
      <p:sp>
        <p:nvSpPr>
          <p:cNvPr id="18441" name="Rectangle 12"/>
          <p:cNvSpPr>
            <a:spLocks noChangeArrowheads="1"/>
          </p:cNvSpPr>
          <p:nvPr/>
        </p:nvSpPr>
        <p:spPr bwMode="auto">
          <a:xfrm>
            <a:off x="6516688" y="5661025"/>
            <a:ext cx="1019175" cy="277813"/>
          </a:xfrm>
          <a:prstGeom prst="rect">
            <a:avLst/>
          </a:prstGeom>
          <a:noFill/>
          <a:ln w="9525">
            <a:noFill/>
            <a:miter lim="800000"/>
            <a:headEnd/>
            <a:tailEnd/>
          </a:ln>
        </p:spPr>
        <p:txBody>
          <a:bodyPr wrap="none">
            <a:spAutoFit/>
          </a:bodyPr>
          <a:lstStyle/>
          <a:p>
            <a:r>
              <a:rPr lang="fr-FR" sz="1200" i="1"/>
              <a:t>densité 2,27</a:t>
            </a:r>
          </a:p>
        </p:txBody>
      </p:sp>
      <p:cxnSp>
        <p:nvCxnSpPr>
          <p:cNvPr id="16" name="Connecteur droit 15"/>
          <p:cNvCxnSpPr/>
          <p:nvPr/>
        </p:nvCxnSpPr>
        <p:spPr>
          <a:xfrm rot="5400000">
            <a:off x="2879725" y="3897313"/>
            <a:ext cx="2952750" cy="0"/>
          </a:xfrm>
          <a:prstGeom prst="line">
            <a:avLst/>
          </a:prstGeom>
        </p:spPr>
        <p:style>
          <a:lnRef idx="2">
            <a:schemeClr val="accent6"/>
          </a:lnRef>
          <a:fillRef idx="0">
            <a:schemeClr val="accent6"/>
          </a:fillRef>
          <a:effectRef idx="1">
            <a:schemeClr val="accent6"/>
          </a:effectRef>
          <a:fontRef idx="minor">
            <a:schemeClr val="tx1"/>
          </a:fontRef>
        </p:style>
      </p:cxnSp>
      <p:grpSp>
        <p:nvGrpSpPr>
          <p:cNvPr id="18443" name="Groupe 12"/>
          <p:cNvGrpSpPr>
            <a:grpSpLocks/>
          </p:cNvGrpSpPr>
          <p:nvPr/>
        </p:nvGrpSpPr>
        <p:grpSpPr bwMode="auto">
          <a:xfrm>
            <a:off x="467544" y="6021388"/>
            <a:ext cx="8429680" cy="360362"/>
            <a:chOff x="4072577" y="1360524"/>
            <a:chExt cx="8430093" cy="360040"/>
          </a:xfrm>
        </p:grpSpPr>
        <p:sp>
          <p:nvSpPr>
            <p:cNvPr id="18444" name="Rectangle 8"/>
            <p:cNvSpPr>
              <a:spLocks noChangeArrowheads="1"/>
            </p:cNvSpPr>
            <p:nvPr/>
          </p:nvSpPr>
          <p:spPr bwMode="auto">
            <a:xfrm>
              <a:off x="4073346" y="1367564"/>
              <a:ext cx="8429324" cy="338251"/>
            </a:xfrm>
            <a:prstGeom prst="rect">
              <a:avLst/>
            </a:prstGeom>
            <a:noFill/>
            <a:ln w="9525">
              <a:noFill/>
              <a:miter lim="800000"/>
              <a:headEnd/>
              <a:tailEnd/>
            </a:ln>
          </p:spPr>
          <p:txBody>
            <a:bodyPr wrap="none">
              <a:spAutoFit/>
            </a:bodyPr>
            <a:lstStyle/>
            <a:p>
              <a:r>
                <a:rPr lang="fr-FR" sz="1600" b="1" dirty="0" smtClean="0">
                  <a:solidFill>
                    <a:srgbClr val="C00000"/>
                  </a:solidFill>
                  <a:cs typeface="Arial" charset="0"/>
                </a:rPr>
                <a:t>poin</a:t>
              </a:r>
              <a:r>
                <a:rPr lang="fr-FR" sz="1600" b="1" dirty="0" smtClean="0">
                  <a:solidFill>
                    <a:srgbClr val="C00000"/>
                  </a:solidFill>
                </a:rPr>
                <a:t>ts expérimentaux </a:t>
              </a:r>
              <a:r>
                <a:rPr lang="fr-FR" sz="1600" b="1" dirty="0">
                  <a:solidFill>
                    <a:srgbClr val="C00000"/>
                  </a:solidFill>
                </a:rPr>
                <a:t>sur une ligne verticale correspondant à l’épaisseur calculée</a:t>
              </a:r>
              <a:endParaRPr lang="fr-FR" sz="1600" dirty="0">
                <a:solidFill>
                  <a:srgbClr val="C00000"/>
                </a:solidFill>
              </a:endParaRPr>
            </a:p>
          </p:txBody>
        </p:sp>
        <p:sp>
          <p:nvSpPr>
            <p:cNvPr id="19" name="Rectangle à coins arrondis 18"/>
            <p:cNvSpPr/>
            <p:nvPr/>
          </p:nvSpPr>
          <p:spPr>
            <a:xfrm>
              <a:off x="4072577" y="1360524"/>
              <a:ext cx="8209314"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7" name="Rectangle 2"/>
          <p:cNvSpPr>
            <a:spLocks noChangeArrowheads="1"/>
          </p:cNvSpPr>
          <p:nvPr/>
        </p:nvSpPr>
        <p:spPr bwMode="auto">
          <a:xfrm>
            <a:off x="171569" y="54563"/>
            <a:ext cx="8864927" cy="400110"/>
          </a:xfrm>
          <a:prstGeom prst="rect">
            <a:avLst/>
          </a:prstGeom>
          <a:noFill/>
          <a:ln w="9525">
            <a:noFill/>
            <a:miter lim="800000"/>
            <a:headEnd/>
            <a:tailEnd/>
          </a:ln>
        </p:spPr>
        <p:txBody>
          <a:bodyPr wrap="none">
            <a:spAutoFit/>
          </a:bodyPr>
          <a:lstStyle/>
          <a:p>
            <a:r>
              <a:rPr lang="fr-FR" sz="2000" b="1" dirty="0" smtClean="0">
                <a:solidFill>
                  <a:schemeClr val="accent1"/>
                </a:solidFill>
                <a:latin typeface="Arial" pitchFamily="34" charset="0"/>
                <a:cs typeface="Arial" pitchFamily="34" charset="0"/>
              </a:rPr>
              <a:t>Logiciels d'analyse : Contrôle </a:t>
            </a:r>
            <a:r>
              <a:rPr lang="fr-FR" sz="2000" b="1" dirty="0">
                <a:solidFill>
                  <a:schemeClr val="accent1"/>
                </a:solidFill>
                <a:latin typeface="Arial" pitchFamily="34" charset="0"/>
                <a:cs typeface="Arial" pitchFamily="34" charset="0"/>
              </a:rPr>
              <a:t>des résultats </a:t>
            </a:r>
            <a:r>
              <a:rPr lang="fr-FR" sz="2000" b="1" dirty="0" smtClean="0">
                <a:solidFill>
                  <a:schemeClr val="accent1"/>
                </a:solidFill>
                <a:latin typeface="Arial" pitchFamily="34" charset="0"/>
                <a:cs typeface="Arial" pitchFamily="34" charset="0"/>
              </a:rPr>
              <a:t>- </a:t>
            </a:r>
            <a:r>
              <a:rPr lang="fr-FR" sz="2000" b="1" dirty="0">
                <a:solidFill>
                  <a:schemeClr val="accent1"/>
                </a:solidFill>
                <a:latin typeface="Arial" pitchFamily="34" charset="0"/>
                <a:cs typeface="Arial" pitchFamily="34" charset="0"/>
              </a:rPr>
              <a:t>Courbes </a:t>
            </a:r>
            <a:r>
              <a:rPr lang="fr-FR" sz="2000" b="1" dirty="0" smtClean="0">
                <a:solidFill>
                  <a:schemeClr val="accent1"/>
                </a:solidFill>
                <a:latin typeface="Arial" pitchFamily="34" charset="0"/>
                <a:cs typeface="Arial" pitchFamily="34" charset="0"/>
              </a:rPr>
              <a:t>K = f (épaisseur) </a:t>
            </a:r>
            <a:endParaRPr lang="fr-FR" sz="2000" b="1" dirty="0">
              <a:solidFill>
                <a:schemeClr val="accent1"/>
              </a:solidFill>
              <a:latin typeface="Arial" pitchFamily="34" charset="0"/>
              <a:cs typeface="Arial" pitchFamily="34" charset="0"/>
            </a:endParaRPr>
          </a:p>
        </p:txBody>
      </p:sp>
      <p:sp>
        <p:nvSpPr>
          <p:cNvPr id="18" name="ZoneTexte 17"/>
          <p:cNvSpPr txBox="1"/>
          <p:nvPr/>
        </p:nvSpPr>
        <p:spPr>
          <a:xfrm rot="16200000">
            <a:off x="1153198" y="2527322"/>
            <a:ext cx="1271502" cy="338554"/>
          </a:xfrm>
          <a:prstGeom prst="rect">
            <a:avLst/>
          </a:prstGeom>
          <a:noFill/>
        </p:spPr>
        <p:txBody>
          <a:bodyPr wrap="none" rtlCol="0">
            <a:spAutoFit/>
          </a:bodyPr>
          <a:lstStyle/>
          <a:p>
            <a:r>
              <a:rPr lang="fr-FR" sz="1600" dirty="0" smtClean="0"/>
              <a:t>Ix/</a:t>
            </a:r>
            <a:r>
              <a:rPr lang="fr-FR" sz="1600" dirty="0" err="1" smtClean="0"/>
              <a:t>Istd</a:t>
            </a:r>
            <a:r>
              <a:rPr lang="fr-FR" sz="1600" dirty="0" smtClean="0"/>
              <a:t>. ou K</a:t>
            </a:r>
            <a:endParaRPr lang="fr-FR" sz="1600" dirty="0"/>
          </a:p>
        </p:txBody>
      </p:sp>
      <p:sp>
        <p:nvSpPr>
          <p:cNvPr id="20" name="Rectangle 19"/>
          <p:cNvSpPr/>
          <p:nvPr/>
        </p:nvSpPr>
        <p:spPr>
          <a:xfrm>
            <a:off x="1259632" y="1556792"/>
            <a:ext cx="7740352" cy="400110"/>
          </a:xfrm>
          <a:prstGeom prst="rect">
            <a:avLst/>
          </a:prstGeom>
        </p:spPr>
        <p:txBody>
          <a:bodyPr wrap="square">
            <a:spAutoFit/>
          </a:bodyPr>
          <a:lstStyle/>
          <a:p>
            <a:pPr algn="ctr"/>
            <a:r>
              <a:rPr lang="fr-FR" sz="2000" b="1" dirty="0" smtClean="0">
                <a:solidFill>
                  <a:srgbClr val="0033CC"/>
                </a:solidFill>
                <a:latin typeface="+mn-lt"/>
                <a:cs typeface="Times New Roman" pitchFamily="18" charset="0"/>
              </a:rPr>
              <a:t>Visualisation des intensités relatives K=I</a:t>
            </a:r>
            <a:r>
              <a:rPr lang="fr-FR" sz="2000" b="1" baseline="-25000" dirty="0" smtClean="0">
                <a:solidFill>
                  <a:srgbClr val="0033CC"/>
                </a:solidFill>
                <a:latin typeface="+mn-lt"/>
                <a:cs typeface="Times New Roman" pitchFamily="18" charset="0"/>
              </a:rPr>
              <a:t>x</a:t>
            </a:r>
            <a:r>
              <a:rPr lang="fr-FR" sz="2000" b="1" dirty="0" smtClean="0">
                <a:solidFill>
                  <a:srgbClr val="0033CC"/>
                </a:solidFill>
                <a:latin typeface="+mn-lt"/>
                <a:cs typeface="Times New Roman" pitchFamily="18" charset="0"/>
              </a:rPr>
              <a:t>/</a:t>
            </a:r>
            <a:r>
              <a:rPr lang="fr-FR" sz="2000" b="1" dirty="0" err="1" smtClean="0">
                <a:solidFill>
                  <a:srgbClr val="0033CC"/>
                </a:solidFill>
                <a:latin typeface="+mn-lt"/>
                <a:cs typeface="Times New Roman" pitchFamily="18" charset="0"/>
              </a:rPr>
              <a:t>I</a:t>
            </a:r>
            <a:r>
              <a:rPr lang="fr-FR" sz="2000" b="1" baseline="-25000" dirty="0" err="1" smtClean="0">
                <a:solidFill>
                  <a:srgbClr val="0033CC"/>
                </a:solidFill>
                <a:latin typeface="+mn-lt"/>
                <a:cs typeface="Times New Roman" pitchFamily="18" charset="0"/>
              </a:rPr>
              <a:t>std</a:t>
            </a:r>
            <a:r>
              <a:rPr lang="fr-FR" sz="2000" b="1" baseline="-25000" dirty="0" smtClean="0">
                <a:solidFill>
                  <a:srgbClr val="0033CC"/>
                </a:solidFill>
                <a:latin typeface="+mn-lt"/>
                <a:cs typeface="Times New Roman" pitchFamily="18" charset="0"/>
              </a:rPr>
              <a:t>. </a:t>
            </a:r>
            <a:r>
              <a:rPr lang="fr-FR" sz="2000" b="1" dirty="0" smtClean="0">
                <a:solidFill>
                  <a:srgbClr val="0033CC"/>
                </a:solidFill>
                <a:latin typeface="+mn-lt"/>
                <a:cs typeface="Times New Roman" pitchFamily="18" charset="0"/>
              </a:rPr>
              <a:t>en fonction de l’épaisseur</a:t>
            </a:r>
            <a:endParaRPr lang="fr-FR" sz="2000" b="1" dirty="0">
              <a:solidFill>
                <a:srgbClr val="0033CC"/>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0" name="Groupe 7"/>
          <p:cNvGrpSpPr>
            <a:grpSpLocks/>
          </p:cNvGrpSpPr>
          <p:nvPr/>
        </p:nvGrpSpPr>
        <p:grpSpPr bwMode="auto">
          <a:xfrm>
            <a:off x="658813" y="836712"/>
            <a:ext cx="8234362" cy="5832475"/>
            <a:chOff x="658154" y="764705"/>
            <a:chExt cx="8234326" cy="5832648"/>
          </a:xfrm>
        </p:grpSpPr>
        <p:pic>
          <p:nvPicPr>
            <p:cNvPr id="19461" name="Image 5" descr="phi rho z Al massif.wmf"/>
            <p:cNvPicPr>
              <a:picLocks noChangeAspect="1"/>
            </p:cNvPicPr>
            <p:nvPr/>
          </p:nvPicPr>
          <p:blipFill>
            <a:blip r:embed="rId3" cstate="print"/>
            <a:srcRect/>
            <a:stretch>
              <a:fillRect/>
            </a:stretch>
          </p:blipFill>
          <p:spPr bwMode="auto">
            <a:xfrm>
              <a:off x="658154" y="764705"/>
              <a:ext cx="8234326" cy="5832648"/>
            </a:xfrm>
            <a:prstGeom prst="rect">
              <a:avLst/>
            </a:prstGeom>
            <a:noFill/>
            <a:ln w="9525">
              <a:noFill/>
              <a:miter lim="800000"/>
              <a:headEnd/>
              <a:tailEnd/>
            </a:ln>
          </p:spPr>
        </p:pic>
        <p:sp>
          <p:nvSpPr>
            <p:cNvPr id="19462" name="ZoneTexte 6"/>
            <p:cNvSpPr txBox="1">
              <a:spLocks noChangeArrowheads="1"/>
            </p:cNvSpPr>
            <p:nvPr/>
          </p:nvSpPr>
          <p:spPr bwMode="auto">
            <a:xfrm>
              <a:off x="3550240" y="2132856"/>
              <a:ext cx="2937151" cy="400110"/>
            </a:xfrm>
            <a:prstGeom prst="rect">
              <a:avLst/>
            </a:prstGeom>
            <a:noFill/>
            <a:ln w="9525">
              <a:noFill/>
              <a:miter lim="800000"/>
              <a:headEnd/>
              <a:tailEnd/>
            </a:ln>
          </p:spPr>
          <p:txBody>
            <a:bodyPr wrap="none">
              <a:spAutoFit/>
            </a:bodyPr>
            <a:lstStyle/>
            <a:p>
              <a:r>
                <a:rPr lang="fr-FR" sz="2000" b="1">
                  <a:solidFill>
                    <a:srgbClr val="33CC33"/>
                  </a:solidFill>
                </a:rPr>
                <a:t>dans Al massif à 12 kV</a:t>
              </a:r>
            </a:p>
          </p:txBody>
        </p:sp>
      </p:grpSp>
      <p:sp>
        <p:nvSpPr>
          <p:cNvPr id="7" name="Rectangle 2"/>
          <p:cNvSpPr>
            <a:spLocks noChangeArrowheads="1"/>
          </p:cNvSpPr>
          <p:nvPr/>
        </p:nvSpPr>
        <p:spPr bwMode="auto">
          <a:xfrm>
            <a:off x="1259632" y="116632"/>
            <a:ext cx="6685035" cy="707886"/>
          </a:xfrm>
          <a:prstGeom prst="rect">
            <a:avLst/>
          </a:prstGeom>
          <a:noFill/>
          <a:ln w="9525">
            <a:solidFill>
              <a:schemeClr val="accent1">
                <a:shade val="95000"/>
                <a:satMod val="105000"/>
              </a:schemeClr>
            </a:solidFill>
            <a:miter lim="800000"/>
            <a:headEnd/>
            <a:tailEnd/>
          </a:ln>
        </p:spPr>
        <p:txBody>
          <a:bodyPr wrap="none">
            <a:spAutoFit/>
          </a:bodyPr>
          <a:lstStyle/>
          <a:p>
            <a:r>
              <a:rPr lang="fr-FR" sz="2000" b="1" u="sng" dirty="0" smtClean="0">
                <a:solidFill>
                  <a:schemeClr val="accent1"/>
                </a:solidFill>
                <a:latin typeface="Arial" pitchFamily="34" charset="0"/>
                <a:cs typeface="Arial" pitchFamily="34" charset="0"/>
              </a:rPr>
              <a:t>Logiciels d'analyse </a:t>
            </a:r>
            <a:r>
              <a:rPr lang="fr-FR" sz="2000" b="1" dirty="0" smtClean="0">
                <a:solidFill>
                  <a:schemeClr val="accent1"/>
                </a:solidFill>
                <a:latin typeface="Arial" pitchFamily="34" charset="0"/>
                <a:cs typeface="Arial" pitchFamily="34" charset="0"/>
              </a:rPr>
              <a:t>: Visualisation des courbes </a:t>
            </a:r>
            <a:r>
              <a:rPr lang="fr-FR" sz="2000" b="1" dirty="0" smtClean="0">
                <a:solidFill>
                  <a:schemeClr val="accent1"/>
                </a:solidFill>
                <a:latin typeface="Arial" pitchFamily="34" charset="0"/>
                <a:cs typeface="Arial" pitchFamily="34" charset="0"/>
                <a:sym typeface="Symbol" pitchFamily="18" charset="2"/>
              </a:rPr>
              <a:t></a:t>
            </a:r>
            <a:r>
              <a:rPr lang="fr-FR" sz="2000" b="1" dirty="0" smtClean="0">
                <a:solidFill>
                  <a:schemeClr val="accent1"/>
                </a:solidFill>
                <a:latin typeface="Arial" pitchFamily="34" charset="0"/>
                <a:cs typeface="Arial" pitchFamily="34" charset="0"/>
              </a:rPr>
              <a:t>(</a:t>
            </a:r>
            <a:r>
              <a:rPr lang="fr-FR" sz="2000" b="1" dirty="0" smtClean="0">
                <a:solidFill>
                  <a:schemeClr val="accent1"/>
                </a:solidFill>
                <a:latin typeface="Arial" pitchFamily="34" charset="0"/>
                <a:cs typeface="Arial" pitchFamily="34" charset="0"/>
                <a:sym typeface="Symbol" pitchFamily="18" charset="2"/>
              </a:rPr>
              <a:t></a:t>
            </a:r>
            <a:r>
              <a:rPr lang="fr-FR" sz="2000" b="1" dirty="0" smtClean="0">
                <a:solidFill>
                  <a:schemeClr val="accent1"/>
                </a:solidFill>
                <a:latin typeface="Arial" pitchFamily="34" charset="0"/>
                <a:cs typeface="Arial" pitchFamily="34" charset="0"/>
              </a:rPr>
              <a:t>.z)</a:t>
            </a:r>
          </a:p>
          <a:p>
            <a:r>
              <a:rPr lang="fr-FR" sz="2000" b="1" dirty="0" smtClean="0">
                <a:solidFill>
                  <a:schemeClr val="accent1"/>
                </a:solidFill>
                <a:latin typeface="Arial" pitchFamily="34" charset="0"/>
                <a:cs typeface="Arial" pitchFamily="34" charset="0"/>
              </a:rPr>
              <a:t>			</a:t>
            </a:r>
            <a:r>
              <a:rPr lang="fr-FR" sz="2000" b="1" dirty="0" err="1" smtClean="0">
                <a:solidFill>
                  <a:schemeClr val="accent1"/>
                </a:solidFill>
                <a:latin typeface="Arial" pitchFamily="34" charset="0"/>
                <a:cs typeface="Arial" pitchFamily="34" charset="0"/>
              </a:rPr>
              <a:t>Ech</a:t>
            </a:r>
            <a:r>
              <a:rPr lang="fr-FR" sz="2000" b="1" dirty="0" smtClean="0">
                <a:solidFill>
                  <a:schemeClr val="accent1"/>
                </a:solidFill>
                <a:latin typeface="Arial" pitchFamily="34" charset="0"/>
                <a:cs typeface="Arial" pitchFamily="34" charset="0"/>
              </a:rPr>
              <a:t>. massif et stratifié</a:t>
            </a:r>
            <a:endParaRPr lang="fr-FR" sz="2000" b="1" dirty="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9" descr="CMconnue.JPG"/>
          <p:cNvPicPr>
            <a:picLocks noChangeAspect="1"/>
          </p:cNvPicPr>
          <p:nvPr/>
        </p:nvPicPr>
        <p:blipFill>
          <a:blip r:embed="rId3" cstate="print"/>
          <a:srcRect/>
          <a:stretch>
            <a:fillRect/>
          </a:stretch>
        </p:blipFill>
        <p:spPr bwMode="auto">
          <a:xfrm>
            <a:off x="68263" y="534988"/>
            <a:ext cx="3924300" cy="1512887"/>
          </a:xfrm>
          <a:prstGeom prst="rect">
            <a:avLst/>
          </a:prstGeom>
          <a:noFill/>
          <a:ln w="9525">
            <a:noFill/>
            <a:miter lim="800000"/>
            <a:headEnd/>
            <a:tailEnd/>
          </a:ln>
        </p:spPr>
      </p:pic>
      <p:sp>
        <p:nvSpPr>
          <p:cNvPr id="16387" name="Rectangle 4"/>
          <p:cNvSpPr>
            <a:spLocks noChangeArrowheads="1"/>
          </p:cNvSpPr>
          <p:nvPr/>
        </p:nvSpPr>
        <p:spPr bwMode="auto">
          <a:xfrm>
            <a:off x="4139952" y="335091"/>
            <a:ext cx="4756430" cy="400110"/>
          </a:xfrm>
          <a:prstGeom prst="rect">
            <a:avLst/>
          </a:prstGeom>
          <a:noFill/>
          <a:ln w="9525">
            <a:noFill/>
            <a:miter lim="800000"/>
            <a:headEnd/>
            <a:tailEnd/>
          </a:ln>
        </p:spPr>
        <p:txBody>
          <a:bodyPr wrap="none">
            <a:spAutoFit/>
          </a:bodyPr>
          <a:lstStyle/>
          <a:p>
            <a:r>
              <a:rPr lang="fr-FR" sz="2000" b="1" dirty="0" smtClean="0">
                <a:solidFill>
                  <a:schemeClr val="accent1"/>
                </a:solidFill>
                <a:latin typeface="Arial" pitchFamily="34" charset="0"/>
                <a:cs typeface="Arial" pitchFamily="34" charset="0"/>
              </a:rPr>
              <a:t>détermination </a:t>
            </a:r>
            <a:r>
              <a:rPr lang="fr-FR" sz="2000" b="1" dirty="0">
                <a:solidFill>
                  <a:schemeClr val="accent1"/>
                </a:solidFill>
                <a:latin typeface="Arial" pitchFamily="34" charset="0"/>
                <a:cs typeface="Arial" pitchFamily="34" charset="0"/>
              </a:rPr>
              <a:t>des tensions d’analyse</a:t>
            </a:r>
          </a:p>
        </p:txBody>
      </p:sp>
      <p:cxnSp>
        <p:nvCxnSpPr>
          <p:cNvPr id="5" name="Connecteur droit 4"/>
          <p:cNvCxnSpPr/>
          <p:nvPr/>
        </p:nvCxnSpPr>
        <p:spPr>
          <a:xfrm>
            <a:off x="4211960" y="767139"/>
            <a:ext cx="460836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6"/>
          <p:cNvGrpSpPr>
            <a:grpSpLocks/>
          </p:cNvGrpSpPr>
          <p:nvPr/>
        </p:nvGrpSpPr>
        <p:grpSpPr bwMode="auto">
          <a:xfrm>
            <a:off x="6948488" y="3016250"/>
            <a:ext cx="865187" cy="631825"/>
            <a:chOff x="158" y="1354"/>
            <a:chExt cx="545" cy="398"/>
          </a:xfrm>
        </p:grpSpPr>
        <p:sp>
          <p:nvSpPr>
            <p:cNvPr id="16391" name="Rectangle 7"/>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16392" name="Rectangle 8"/>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Si</a:t>
              </a:r>
            </a:p>
          </p:txBody>
        </p:sp>
        <p:sp>
          <p:nvSpPr>
            <p:cNvPr id="16393" name="Rectangle 9"/>
            <p:cNvSpPr>
              <a:spLocks noChangeArrowheads="1"/>
            </p:cNvSpPr>
            <p:nvPr/>
          </p:nvSpPr>
          <p:spPr bwMode="auto">
            <a:xfrm>
              <a:off x="175" y="1354"/>
              <a:ext cx="504" cy="174"/>
            </a:xfrm>
            <a:prstGeom prst="rect">
              <a:avLst/>
            </a:prstGeom>
            <a:noFill/>
            <a:ln w="9525">
              <a:noFill/>
              <a:miter lim="800000"/>
              <a:headEnd/>
              <a:tailEnd/>
            </a:ln>
          </p:spPr>
          <p:txBody>
            <a:bodyPr>
              <a:spAutoFit/>
            </a:bodyPr>
            <a:lstStyle/>
            <a:p>
              <a:r>
                <a:rPr lang="fr-FR" sz="1200" b="1"/>
                <a:t>Sm-Ni-O</a:t>
              </a:r>
            </a:p>
          </p:txBody>
        </p:sp>
      </p:grpSp>
      <p:grpSp>
        <p:nvGrpSpPr>
          <p:cNvPr id="3" name="Groupe 10"/>
          <p:cNvGrpSpPr/>
          <p:nvPr/>
        </p:nvGrpSpPr>
        <p:grpSpPr>
          <a:xfrm>
            <a:off x="2016125" y="1896954"/>
            <a:ext cx="7019925" cy="4845159"/>
            <a:chOff x="2016125" y="1896954"/>
            <a:chExt cx="7019925" cy="4845159"/>
          </a:xfrm>
        </p:grpSpPr>
        <p:pic>
          <p:nvPicPr>
            <p:cNvPr id="16389" name="Image 8" descr="CMconnueKfHV.JPG"/>
            <p:cNvPicPr>
              <a:picLocks noChangeAspect="1"/>
            </p:cNvPicPr>
            <p:nvPr/>
          </p:nvPicPr>
          <p:blipFill>
            <a:blip r:embed="rId4" cstate="print"/>
            <a:srcRect/>
            <a:stretch>
              <a:fillRect/>
            </a:stretch>
          </p:blipFill>
          <p:spPr bwMode="auto">
            <a:xfrm>
              <a:off x="2016125" y="1970088"/>
              <a:ext cx="7019925" cy="4772025"/>
            </a:xfrm>
            <a:prstGeom prst="rect">
              <a:avLst/>
            </a:prstGeom>
            <a:noFill/>
            <a:ln w="9525">
              <a:noFill/>
              <a:miter lim="800000"/>
              <a:headEnd/>
              <a:tailEnd/>
            </a:ln>
          </p:spPr>
        </p:pic>
        <p:sp>
          <p:nvSpPr>
            <p:cNvPr id="10" name="ZoneTexte 9"/>
            <p:cNvSpPr txBox="1"/>
            <p:nvPr/>
          </p:nvSpPr>
          <p:spPr>
            <a:xfrm>
              <a:off x="7236296" y="1896954"/>
              <a:ext cx="1010213" cy="307777"/>
            </a:xfrm>
            <a:prstGeom prst="rect">
              <a:avLst/>
            </a:prstGeom>
            <a:noFill/>
          </p:spPr>
          <p:txBody>
            <a:bodyPr wrap="none" rtlCol="0">
              <a:spAutoFit/>
            </a:bodyPr>
            <a:lstStyle/>
            <a:p>
              <a:r>
                <a:rPr lang="fr-FR" sz="1400" i="1" dirty="0" err="1" smtClean="0">
                  <a:solidFill>
                    <a:schemeClr val="bg1"/>
                  </a:solidFill>
                </a:rPr>
                <a:t>Stratagem</a:t>
              </a:r>
              <a:endParaRPr lang="fr-FR" sz="1400" i="1" dirty="0">
                <a:solidFill>
                  <a:schemeClr val="bg1"/>
                </a:solidFill>
              </a:endParaRPr>
            </a:p>
          </p:txBody>
        </p:sp>
      </p:grpSp>
      <p:sp>
        <p:nvSpPr>
          <p:cNvPr id="12" name="Rectangle 4"/>
          <p:cNvSpPr>
            <a:spLocks noChangeArrowheads="1"/>
          </p:cNvSpPr>
          <p:nvPr/>
        </p:nvSpPr>
        <p:spPr bwMode="auto">
          <a:xfrm>
            <a:off x="1936910" y="-55908"/>
            <a:ext cx="5731433" cy="400110"/>
          </a:xfrm>
          <a:prstGeom prst="rect">
            <a:avLst/>
          </a:prstGeom>
          <a:noFill/>
          <a:ln w="9525">
            <a:noFill/>
            <a:miter lim="800000"/>
            <a:headEnd/>
            <a:tailEnd/>
          </a:ln>
        </p:spPr>
        <p:txBody>
          <a:bodyPr wrap="square">
            <a:spAutoFit/>
          </a:bodyPr>
          <a:lstStyle/>
          <a:p>
            <a:r>
              <a:rPr lang="fr-FR" sz="2000" b="1" dirty="0">
                <a:solidFill>
                  <a:schemeClr val="accent1"/>
                </a:solidFill>
              </a:rPr>
              <a:t>Logiciels </a:t>
            </a:r>
            <a:r>
              <a:rPr lang="fr-FR" sz="2000" b="1" dirty="0" smtClean="0">
                <a:solidFill>
                  <a:schemeClr val="accent1"/>
                </a:solidFill>
              </a:rPr>
              <a:t>d'analyse </a:t>
            </a:r>
            <a:r>
              <a:rPr lang="fr-FR" sz="2000" b="1" dirty="0" smtClean="0">
                <a:solidFill>
                  <a:schemeClr val="accent1"/>
                </a:solidFill>
                <a:latin typeface="Times New Roman" pitchFamily="18" charset="0"/>
              </a:rPr>
              <a:t>– </a:t>
            </a:r>
            <a:r>
              <a:rPr lang="fr-FR" sz="2000" b="1" u="sng" dirty="0" smtClean="0">
                <a:solidFill>
                  <a:schemeClr val="accent1"/>
                </a:solidFill>
                <a:latin typeface="Arial" pitchFamily="34" charset="0"/>
                <a:cs typeface="Arial" pitchFamily="34" charset="0"/>
              </a:rPr>
              <a:t>Outils de simulation</a:t>
            </a:r>
            <a:r>
              <a:rPr lang="fr-FR" sz="2000" b="1" dirty="0" smtClean="0">
                <a:solidFill>
                  <a:schemeClr val="accent1"/>
                </a:solidFill>
                <a:latin typeface="Arial" pitchFamily="34" charset="0"/>
                <a:cs typeface="Arial" pitchFamily="34" charset="0"/>
              </a:rPr>
              <a:t> :</a:t>
            </a:r>
            <a:endParaRPr lang="fr-FR" sz="2000" b="1" dirty="0">
              <a:solidFill>
                <a:schemeClr val="accent1"/>
              </a:solidFill>
              <a:latin typeface="Arial" pitchFamily="34" charset="0"/>
              <a:cs typeface="Arial" pitchFamily="34" charset="0"/>
            </a:endParaRPr>
          </a:p>
        </p:txBody>
      </p:sp>
      <p:sp>
        <p:nvSpPr>
          <p:cNvPr id="14" name="Rectangle 13"/>
          <p:cNvSpPr/>
          <p:nvPr/>
        </p:nvSpPr>
        <p:spPr>
          <a:xfrm>
            <a:off x="1979712" y="2420888"/>
            <a:ext cx="6912768" cy="707886"/>
          </a:xfrm>
          <a:prstGeom prst="rect">
            <a:avLst/>
          </a:prstGeom>
        </p:spPr>
        <p:txBody>
          <a:bodyPr wrap="square">
            <a:spAutoFit/>
          </a:bodyPr>
          <a:lstStyle/>
          <a:p>
            <a:pPr algn="ctr"/>
            <a:r>
              <a:rPr lang="fr-FR" sz="2000" b="1" dirty="0" smtClean="0">
                <a:solidFill>
                  <a:srgbClr val="0033CC"/>
                </a:solidFill>
                <a:latin typeface="+mn-lt"/>
                <a:cs typeface="Times New Roman" pitchFamily="18" charset="0"/>
              </a:rPr>
              <a:t>Visualisation des intensités relatives K=I</a:t>
            </a:r>
            <a:r>
              <a:rPr lang="fr-FR" sz="2000" b="1" baseline="-25000" dirty="0" smtClean="0">
                <a:solidFill>
                  <a:srgbClr val="0033CC"/>
                </a:solidFill>
                <a:latin typeface="+mn-lt"/>
                <a:cs typeface="Times New Roman" pitchFamily="18" charset="0"/>
              </a:rPr>
              <a:t>x</a:t>
            </a:r>
            <a:r>
              <a:rPr lang="fr-FR" sz="2000" b="1" dirty="0" smtClean="0">
                <a:solidFill>
                  <a:srgbClr val="0033CC"/>
                </a:solidFill>
                <a:latin typeface="+mn-lt"/>
                <a:cs typeface="Times New Roman" pitchFamily="18" charset="0"/>
              </a:rPr>
              <a:t>/</a:t>
            </a:r>
            <a:r>
              <a:rPr lang="fr-FR" sz="2000" b="1" dirty="0" err="1" smtClean="0">
                <a:solidFill>
                  <a:srgbClr val="0033CC"/>
                </a:solidFill>
                <a:latin typeface="+mn-lt"/>
                <a:cs typeface="Times New Roman" pitchFamily="18" charset="0"/>
              </a:rPr>
              <a:t>I</a:t>
            </a:r>
            <a:r>
              <a:rPr lang="fr-FR" sz="2000" b="1" baseline="-25000" dirty="0" err="1" smtClean="0">
                <a:solidFill>
                  <a:srgbClr val="0033CC"/>
                </a:solidFill>
                <a:latin typeface="+mn-lt"/>
                <a:cs typeface="Times New Roman" pitchFamily="18" charset="0"/>
              </a:rPr>
              <a:t>std</a:t>
            </a:r>
            <a:r>
              <a:rPr lang="fr-FR" sz="2000" b="1" baseline="-25000" dirty="0" smtClean="0">
                <a:solidFill>
                  <a:srgbClr val="0033CC"/>
                </a:solidFill>
                <a:latin typeface="+mn-lt"/>
                <a:cs typeface="Times New Roman" pitchFamily="18" charset="0"/>
              </a:rPr>
              <a:t> </a:t>
            </a:r>
            <a:r>
              <a:rPr lang="fr-FR" sz="2000" b="1" dirty="0" smtClean="0">
                <a:solidFill>
                  <a:srgbClr val="0033CC"/>
                </a:solidFill>
                <a:latin typeface="+mn-lt"/>
                <a:cs typeface="Times New Roman" pitchFamily="18" charset="0"/>
              </a:rPr>
              <a:t>en fonction de la tension d'accélération </a:t>
            </a:r>
            <a:endParaRPr lang="fr-FR" sz="2000" b="1" dirty="0">
              <a:solidFill>
                <a:srgbClr val="0033CC"/>
              </a:solidFill>
              <a:latin typeface="+mn-lt"/>
            </a:endParaRPr>
          </a:p>
        </p:txBody>
      </p:sp>
      <p:sp>
        <p:nvSpPr>
          <p:cNvPr id="15" name="Rectangle 14"/>
          <p:cNvSpPr/>
          <p:nvPr/>
        </p:nvSpPr>
        <p:spPr>
          <a:xfrm>
            <a:off x="4830073" y="1301012"/>
            <a:ext cx="3198311" cy="369332"/>
          </a:xfrm>
          <a:prstGeom prst="rect">
            <a:avLst/>
          </a:prstGeom>
        </p:spPr>
        <p:txBody>
          <a:bodyPr wrap="none">
            <a:spAutoFit/>
          </a:bodyPr>
          <a:lstStyle/>
          <a:p>
            <a:r>
              <a:rPr lang="fr-FR" b="1" dirty="0" smtClean="0">
                <a:solidFill>
                  <a:srgbClr val="0033CC"/>
                </a:solidFill>
                <a:cs typeface="Times New Roman" pitchFamily="18" charset="0"/>
              </a:rPr>
              <a:t>Pour une structure donnée </a:t>
            </a:r>
            <a:endParaRPr lang="fr-FR" dirty="0"/>
          </a:p>
        </p:txBody>
      </p:sp>
      <p:sp>
        <p:nvSpPr>
          <p:cNvPr id="16" name="Flèche droite 15"/>
          <p:cNvSpPr/>
          <p:nvPr/>
        </p:nvSpPr>
        <p:spPr>
          <a:xfrm flipH="1">
            <a:off x="4139952" y="1484784"/>
            <a:ext cx="648072" cy="72008"/>
          </a:xfrm>
          <a:prstGeom prst="rightArrow">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a:off x="1234884" y="2614599"/>
            <a:ext cx="648072" cy="72008"/>
          </a:xfrm>
          <a:prstGeom prst="rightArrow">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rot="16200000">
            <a:off x="1873278" y="5119610"/>
            <a:ext cx="1271502" cy="338554"/>
          </a:xfrm>
          <a:prstGeom prst="rect">
            <a:avLst/>
          </a:prstGeom>
          <a:noFill/>
        </p:spPr>
        <p:txBody>
          <a:bodyPr wrap="none" rtlCol="0">
            <a:spAutoFit/>
          </a:bodyPr>
          <a:lstStyle/>
          <a:p>
            <a:r>
              <a:rPr lang="fr-FR" sz="1600" dirty="0" smtClean="0"/>
              <a:t>Ix/</a:t>
            </a:r>
            <a:r>
              <a:rPr lang="fr-FR" sz="1600" dirty="0" err="1" smtClean="0"/>
              <a:t>Istd</a:t>
            </a:r>
            <a:r>
              <a:rPr lang="fr-FR" sz="1600" dirty="0" smtClean="0"/>
              <a:t>. ou K</a:t>
            </a:r>
            <a:endParaRPr lang="fr-FR"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23528" y="1556792"/>
            <a:ext cx="8433720" cy="2862322"/>
          </a:xfrm>
          <a:prstGeom prst="rect">
            <a:avLst/>
          </a:prstGeom>
          <a:noFill/>
          <a:ln w="9525">
            <a:noFill/>
            <a:miter lim="800000"/>
            <a:headEnd/>
            <a:tailEnd/>
          </a:ln>
        </p:spPr>
        <p:txBody>
          <a:bodyPr wrap="none">
            <a:spAutoFit/>
          </a:bodyPr>
          <a:lstStyle/>
          <a:p>
            <a:pPr algn="ctr"/>
            <a:r>
              <a:rPr lang="fr-FR" sz="6000" b="1" dirty="0" smtClean="0">
                <a:solidFill>
                  <a:schemeClr val="tx2"/>
                </a:solidFill>
                <a:latin typeface="Times New Roman" pitchFamily="18" charset="0"/>
                <a:cs typeface="Times New Roman" pitchFamily="18" charset="0"/>
              </a:rPr>
              <a:t>Spécificités</a:t>
            </a:r>
          </a:p>
          <a:p>
            <a:pPr algn="ctr"/>
            <a:r>
              <a:rPr lang="fr-FR" sz="6000" b="1" dirty="0" smtClean="0">
                <a:solidFill>
                  <a:schemeClr val="tx2"/>
                </a:solidFill>
                <a:latin typeface="Times New Roman" pitchFamily="18" charset="0"/>
                <a:cs typeface="Times New Roman" pitchFamily="18" charset="0"/>
              </a:rPr>
              <a:t>de </a:t>
            </a:r>
            <a:r>
              <a:rPr lang="fr-FR" sz="6000" b="1" dirty="0">
                <a:solidFill>
                  <a:schemeClr val="tx2"/>
                </a:solidFill>
                <a:latin typeface="Times New Roman" pitchFamily="18" charset="0"/>
                <a:cs typeface="Times New Roman" pitchFamily="18" charset="0"/>
              </a:rPr>
              <a:t>l’analyse </a:t>
            </a:r>
            <a:r>
              <a:rPr lang="fr-FR" sz="6000" b="1" dirty="0" smtClean="0">
                <a:solidFill>
                  <a:schemeClr val="tx2"/>
                </a:solidFill>
                <a:latin typeface="Times New Roman" pitchFamily="18" charset="0"/>
                <a:cs typeface="Times New Roman" pitchFamily="18" charset="0"/>
              </a:rPr>
              <a:t>X</a:t>
            </a:r>
          </a:p>
          <a:p>
            <a:pPr algn="ctr"/>
            <a:r>
              <a:rPr lang="fr-FR" sz="6000" b="1" dirty="0" smtClean="0">
                <a:solidFill>
                  <a:schemeClr val="tx2"/>
                </a:solidFill>
                <a:latin typeface="Times New Roman" pitchFamily="18" charset="0"/>
                <a:cs typeface="Times New Roman" pitchFamily="18" charset="0"/>
              </a:rPr>
              <a:t>des </a:t>
            </a:r>
            <a:r>
              <a:rPr lang="fr-FR" sz="6000" b="1" dirty="0">
                <a:solidFill>
                  <a:schemeClr val="tx2"/>
                </a:solidFill>
                <a:latin typeface="Times New Roman" pitchFamily="18" charset="0"/>
                <a:cs typeface="Times New Roman" pitchFamily="18" charset="0"/>
              </a:rPr>
              <a:t>échantillons stratifiés</a:t>
            </a:r>
            <a:endParaRPr lang="fr-FR" sz="6000" dirty="0">
              <a:solidFill>
                <a:schemeClr val="tx2"/>
              </a:solidFill>
            </a:endParaRPr>
          </a:p>
        </p:txBody>
      </p:sp>
      <p:cxnSp>
        <p:nvCxnSpPr>
          <p:cNvPr id="5" name="Connecteur droit 4"/>
          <p:cNvCxnSpPr/>
          <p:nvPr/>
        </p:nvCxnSpPr>
        <p:spPr>
          <a:xfrm>
            <a:off x="683568" y="4509120"/>
            <a:ext cx="76327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descr="eds.bmp"/>
          <p:cNvPicPr>
            <a:picLocks noChangeAspect="1"/>
          </p:cNvPicPr>
          <p:nvPr/>
        </p:nvPicPr>
        <p:blipFill>
          <a:blip r:embed="rId3" cstate="print"/>
          <a:stretch>
            <a:fillRect/>
          </a:stretch>
        </p:blipFill>
        <p:spPr>
          <a:xfrm rot="10920000">
            <a:off x="4912477" y="3446629"/>
            <a:ext cx="4158520" cy="2221992"/>
          </a:xfrm>
          <a:prstGeom prst="rect">
            <a:avLst/>
          </a:prstGeom>
        </p:spPr>
      </p:pic>
      <p:sp>
        <p:nvSpPr>
          <p:cNvPr id="21506" name="ZoneTexte 3"/>
          <p:cNvSpPr txBox="1">
            <a:spLocks noChangeArrowheads="1"/>
          </p:cNvSpPr>
          <p:nvPr/>
        </p:nvSpPr>
        <p:spPr bwMode="auto">
          <a:xfrm>
            <a:off x="1655763" y="0"/>
            <a:ext cx="5940425" cy="461963"/>
          </a:xfrm>
          <a:prstGeom prst="rect">
            <a:avLst/>
          </a:prstGeom>
          <a:noFill/>
          <a:ln w="9525">
            <a:noFill/>
            <a:miter lim="800000"/>
            <a:headEnd/>
            <a:tailEnd/>
          </a:ln>
        </p:spPr>
        <p:txBody>
          <a:bodyPr>
            <a:spAutoFit/>
          </a:bodyPr>
          <a:lstStyle/>
          <a:p>
            <a:r>
              <a:rPr lang="fr-FR" sz="2400" b="1">
                <a:solidFill>
                  <a:srgbClr val="0070C0"/>
                </a:solidFill>
                <a:latin typeface="Times New Roman" pitchFamily="18" charset="0"/>
                <a:cs typeface="Times New Roman" pitchFamily="18" charset="0"/>
              </a:rPr>
              <a:t>Sensibilité à la surface de la microanalyse X</a:t>
            </a:r>
          </a:p>
        </p:txBody>
      </p:sp>
      <p:cxnSp>
        <p:nvCxnSpPr>
          <p:cNvPr id="5" name="Connecteur droit 4"/>
          <p:cNvCxnSpPr/>
          <p:nvPr/>
        </p:nvCxnSpPr>
        <p:spPr>
          <a:xfrm>
            <a:off x="755650" y="404664"/>
            <a:ext cx="76327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509" name="Groupe 15"/>
          <p:cNvGrpSpPr>
            <a:grpSpLocks/>
          </p:cNvGrpSpPr>
          <p:nvPr/>
        </p:nvGrpSpPr>
        <p:grpSpPr bwMode="auto">
          <a:xfrm>
            <a:off x="6731893" y="1628800"/>
            <a:ext cx="2160587" cy="733425"/>
            <a:chOff x="5436096" y="2217773"/>
            <a:chExt cx="2160240" cy="734529"/>
          </a:xfrm>
        </p:grpSpPr>
        <p:sp>
          <p:nvSpPr>
            <p:cNvPr id="6" name="Cube 5"/>
            <p:cNvSpPr/>
            <p:nvPr/>
          </p:nvSpPr>
          <p:spPr>
            <a:xfrm>
              <a:off x="5436096" y="2564369"/>
              <a:ext cx="2160240" cy="360904"/>
            </a:xfrm>
            <a:prstGeom prst="cube">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Cube 6"/>
            <p:cNvSpPr/>
            <p:nvPr/>
          </p:nvSpPr>
          <p:spPr>
            <a:xfrm>
              <a:off x="5436096" y="2511902"/>
              <a:ext cx="2088814" cy="144680"/>
            </a:xfrm>
            <a:prstGeom prst="cub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ZoneTexte 7"/>
            <p:cNvSpPr txBox="1"/>
            <p:nvPr/>
          </p:nvSpPr>
          <p:spPr>
            <a:xfrm>
              <a:off x="6232893" y="2643863"/>
              <a:ext cx="355543" cy="308439"/>
            </a:xfrm>
            <a:prstGeom prst="rect">
              <a:avLst/>
            </a:prstGeom>
            <a:noFill/>
          </p:spPr>
          <p:txBody>
            <a:bodyPr wrap="none">
              <a:spAutoFit/>
            </a:bodyPr>
            <a:lstStyle/>
            <a:p>
              <a:pPr>
                <a:defRPr/>
              </a:pPr>
              <a:r>
                <a:rPr lang="fr-FR" sz="1400" b="1" dirty="0">
                  <a:solidFill>
                    <a:schemeClr val="tx1">
                      <a:lumMod val="85000"/>
                      <a:lumOff val="15000"/>
                    </a:schemeClr>
                  </a:solidFill>
                </a:rPr>
                <a:t>Si</a:t>
              </a:r>
            </a:p>
          </p:txBody>
        </p:sp>
        <p:sp>
          <p:nvSpPr>
            <p:cNvPr id="9" name="ZoneTexte 8"/>
            <p:cNvSpPr txBox="1"/>
            <p:nvPr/>
          </p:nvSpPr>
          <p:spPr>
            <a:xfrm>
              <a:off x="6123373" y="2217773"/>
              <a:ext cx="422207" cy="308439"/>
            </a:xfrm>
            <a:prstGeom prst="rect">
              <a:avLst/>
            </a:prstGeom>
            <a:noFill/>
          </p:spPr>
          <p:txBody>
            <a:bodyPr wrap="none">
              <a:spAutoFit/>
            </a:bodyPr>
            <a:lstStyle/>
            <a:p>
              <a:pPr>
                <a:defRPr/>
              </a:pPr>
              <a:r>
                <a:rPr lang="fr-FR" sz="1400" b="1" dirty="0">
                  <a:solidFill>
                    <a:schemeClr val="accent1">
                      <a:lumMod val="50000"/>
                    </a:schemeClr>
                  </a:solidFill>
                </a:rPr>
                <a:t>Cu</a:t>
              </a:r>
            </a:p>
          </p:txBody>
        </p:sp>
        <p:cxnSp>
          <p:nvCxnSpPr>
            <p:cNvPr id="11" name="Connecteur droit avec flèche 10"/>
            <p:cNvCxnSpPr/>
            <p:nvPr/>
          </p:nvCxnSpPr>
          <p:spPr>
            <a:xfrm>
              <a:off x="6334477" y="2443537"/>
              <a:ext cx="142852" cy="171708"/>
            </a:xfrm>
            <a:prstGeom prst="straightConnector1">
              <a:avLst/>
            </a:prstGeom>
            <a:ln w="2222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1510" name="ZoneTexte 16"/>
          <p:cNvSpPr txBox="1">
            <a:spLocks noChangeArrowheads="1"/>
          </p:cNvSpPr>
          <p:nvPr/>
        </p:nvSpPr>
        <p:spPr bwMode="auto">
          <a:xfrm>
            <a:off x="107504" y="692696"/>
            <a:ext cx="8938922" cy="913070"/>
          </a:xfrm>
          <a:prstGeom prst="rect">
            <a:avLst/>
          </a:prstGeom>
          <a:noFill/>
          <a:ln w="9525">
            <a:solidFill>
              <a:srgbClr val="FF0000"/>
            </a:solidFill>
            <a:miter lim="800000"/>
            <a:headEnd/>
            <a:tailEnd/>
          </a:ln>
        </p:spPr>
        <p:txBody>
          <a:bodyPr wrap="none">
            <a:spAutoFit/>
          </a:bodyPr>
          <a:lstStyle/>
          <a:p>
            <a:r>
              <a:rPr lang="fr-FR" sz="2000" dirty="0" smtClean="0">
                <a:solidFill>
                  <a:srgbClr val="FF0000"/>
                </a:solidFill>
              </a:rPr>
              <a:t>Sensibilité élevée à la surface  </a:t>
            </a:r>
            <a:r>
              <a:rPr lang="fr-FR" sz="2000" b="1" dirty="0" smtClean="0">
                <a:sym typeface="Symbol"/>
              </a:rPr>
              <a:t></a:t>
            </a:r>
            <a:r>
              <a:rPr lang="fr-FR" sz="2000" dirty="0" smtClean="0">
                <a:sym typeface="Symbol"/>
              </a:rPr>
              <a:t>  </a:t>
            </a:r>
            <a:r>
              <a:rPr lang="fr-FR" sz="2000" dirty="0" smtClean="0">
                <a:solidFill>
                  <a:srgbClr val="FF0000"/>
                </a:solidFill>
              </a:rPr>
              <a:t>Vol</a:t>
            </a:r>
            <a:r>
              <a:rPr lang="fr-FR" sz="2000" dirty="0">
                <a:solidFill>
                  <a:srgbClr val="FF0000"/>
                </a:solidFill>
              </a:rPr>
              <a:t>. </a:t>
            </a:r>
            <a:r>
              <a:rPr lang="fr-FR" sz="2000" dirty="0" smtClean="0">
                <a:solidFill>
                  <a:srgbClr val="FF0000"/>
                </a:solidFill>
              </a:rPr>
              <a:t>de matière </a:t>
            </a:r>
            <a:r>
              <a:rPr lang="fr-FR" sz="2000" dirty="0">
                <a:solidFill>
                  <a:srgbClr val="FF0000"/>
                </a:solidFill>
              </a:rPr>
              <a:t>analysé en surface &lt;&lt; </a:t>
            </a:r>
            <a:r>
              <a:rPr lang="fr-FR" sz="2000" dirty="0" smtClean="0">
                <a:solidFill>
                  <a:srgbClr val="FF0000"/>
                </a:solidFill>
              </a:rPr>
              <a:t>µm</a:t>
            </a:r>
            <a:r>
              <a:rPr lang="fr-FR" sz="2000" baseline="30000" dirty="0" smtClean="0">
                <a:solidFill>
                  <a:srgbClr val="FF0000"/>
                </a:solidFill>
              </a:rPr>
              <a:t>3</a:t>
            </a:r>
          </a:p>
          <a:p>
            <a:endParaRPr lang="fr-FR" sz="2000" baseline="30000" dirty="0" smtClean="0">
              <a:solidFill>
                <a:srgbClr val="FF0000"/>
              </a:solidFill>
            </a:endParaRPr>
          </a:p>
          <a:p>
            <a:r>
              <a:rPr lang="fr-FR" sz="2000" dirty="0" smtClean="0"/>
              <a:t>En utilisant : </a:t>
            </a:r>
            <a:r>
              <a:rPr lang="fr-FR" sz="2000" dirty="0" err="1" smtClean="0">
                <a:solidFill>
                  <a:srgbClr val="FF0000"/>
                </a:solidFill>
              </a:rPr>
              <a:t>ray</a:t>
            </a:r>
            <a:r>
              <a:rPr lang="fr-FR" sz="2000" baseline="30000" dirty="0" err="1" smtClean="0">
                <a:solidFill>
                  <a:srgbClr val="FF0000"/>
                </a:solidFill>
              </a:rPr>
              <a:t>ts</a:t>
            </a:r>
            <a:r>
              <a:rPr lang="fr-FR" sz="2000" dirty="0" smtClean="0">
                <a:solidFill>
                  <a:srgbClr val="FF0000"/>
                </a:solidFill>
              </a:rPr>
              <a:t> de faible En. générés sous faibles </a:t>
            </a:r>
            <a:r>
              <a:rPr lang="fr-FR" sz="2000" dirty="0" err="1" smtClean="0">
                <a:solidFill>
                  <a:srgbClr val="FF0000"/>
                </a:solidFill>
              </a:rPr>
              <a:t>V</a:t>
            </a:r>
            <a:r>
              <a:rPr lang="fr-FR" sz="2000" baseline="-25000" dirty="0" err="1" smtClean="0">
                <a:solidFill>
                  <a:srgbClr val="FF0000"/>
                </a:solidFill>
              </a:rPr>
              <a:t>acc</a:t>
            </a:r>
            <a:r>
              <a:rPr lang="fr-FR" sz="2000" baseline="-25000" dirty="0" smtClean="0">
                <a:solidFill>
                  <a:srgbClr val="FF0000"/>
                </a:solidFill>
              </a:rPr>
              <a:t>.</a:t>
            </a:r>
            <a:endParaRPr lang="fr-FR" sz="2000" dirty="0" smtClean="0">
              <a:solidFill>
                <a:srgbClr val="FF0000"/>
              </a:solidFill>
            </a:endParaRPr>
          </a:p>
        </p:txBody>
      </p:sp>
      <p:sp>
        <p:nvSpPr>
          <p:cNvPr id="21514" name="ZoneTexte 20"/>
          <p:cNvSpPr txBox="1">
            <a:spLocks noChangeArrowheads="1"/>
          </p:cNvSpPr>
          <p:nvPr/>
        </p:nvSpPr>
        <p:spPr bwMode="auto">
          <a:xfrm>
            <a:off x="633074" y="5817458"/>
            <a:ext cx="8116517" cy="707886"/>
          </a:xfrm>
          <a:prstGeom prst="rect">
            <a:avLst/>
          </a:prstGeom>
          <a:noFill/>
          <a:ln w="9525">
            <a:noFill/>
            <a:miter lim="800000"/>
            <a:headEnd/>
            <a:tailEnd/>
          </a:ln>
        </p:spPr>
        <p:txBody>
          <a:bodyPr wrap="none">
            <a:spAutoFit/>
          </a:bodyPr>
          <a:lstStyle/>
          <a:p>
            <a:pPr algn="ctr"/>
            <a:r>
              <a:rPr lang="fr-FR" sz="2000" dirty="0" err="1" smtClean="0">
                <a:solidFill>
                  <a:srgbClr val="0033CC"/>
                </a:solidFill>
              </a:rPr>
              <a:t>Ray</a:t>
            </a:r>
            <a:r>
              <a:rPr lang="fr-FR" sz="2000" baseline="30000" dirty="0" err="1" smtClean="0">
                <a:solidFill>
                  <a:srgbClr val="0033CC"/>
                </a:solidFill>
              </a:rPr>
              <a:t>ts</a:t>
            </a:r>
            <a:r>
              <a:rPr lang="fr-FR" sz="2000" dirty="0" smtClean="0">
                <a:solidFill>
                  <a:srgbClr val="0033CC"/>
                </a:solidFill>
              </a:rPr>
              <a:t> </a:t>
            </a:r>
            <a:r>
              <a:rPr lang="fr-FR" sz="2000" dirty="0">
                <a:solidFill>
                  <a:srgbClr val="0033CC"/>
                </a:solidFill>
              </a:rPr>
              <a:t>de haute En. générés à très faible taux </a:t>
            </a:r>
            <a:r>
              <a:rPr lang="fr-FR" sz="2000" dirty="0" smtClean="0">
                <a:solidFill>
                  <a:srgbClr val="0033CC"/>
                </a:solidFill>
              </a:rPr>
              <a:t>d’excit</a:t>
            </a:r>
            <a:r>
              <a:rPr lang="fr-FR" sz="2000" dirty="0" smtClean="0">
                <a:solidFill>
                  <a:srgbClr val="0033CC"/>
                </a:solidFill>
                <a:sym typeface="Symbol" pitchFamily="18" charset="2"/>
              </a:rPr>
              <a:t>ation </a:t>
            </a:r>
            <a:r>
              <a:rPr lang="fr-FR" sz="2000" dirty="0" smtClean="0">
                <a:sym typeface="Symbol" pitchFamily="18" charset="2"/>
              </a:rPr>
              <a:t>(</a:t>
            </a:r>
            <a:r>
              <a:rPr lang="fr-FR" sz="2000" dirty="0" smtClean="0"/>
              <a:t>faibles </a:t>
            </a:r>
            <a:r>
              <a:rPr lang="fr-FR" sz="2000" dirty="0" err="1" smtClean="0"/>
              <a:t>V</a:t>
            </a:r>
            <a:r>
              <a:rPr lang="fr-FR" sz="2000" baseline="-25000" dirty="0" err="1" smtClean="0"/>
              <a:t>acc</a:t>
            </a:r>
            <a:r>
              <a:rPr lang="fr-FR" sz="2000" baseline="-25000" dirty="0" smtClean="0"/>
              <a:t>.</a:t>
            </a:r>
            <a:r>
              <a:rPr lang="fr-FR" sz="2000" dirty="0" smtClean="0"/>
              <a:t>)</a:t>
            </a:r>
            <a:endParaRPr lang="fr-FR" sz="2000" dirty="0">
              <a:sym typeface="Symbol" pitchFamily="18" charset="2"/>
            </a:endParaRPr>
          </a:p>
          <a:p>
            <a:pPr algn="ctr"/>
            <a:r>
              <a:rPr lang="fr-FR" sz="2000" dirty="0" smtClean="0">
                <a:solidFill>
                  <a:srgbClr val="0033CC"/>
                </a:solidFill>
                <a:latin typeface="Arial"/>
                <a:cs typeface="Arial"/>
                <a:sym typeface="Symbol" pitchFamily="18" charset="2"/>
              </a:rPr>
              <a:t>→</a:t>
            </a:r>
            <a:r>
              <a:rPr lang="fr-FR" sz="2000" dirty="0" smtClean="0">
                <a:solidFill>
                  <a:srgbClr val="0033CC"/>
                </a:solidFill>
                <a:sym typeface="Symbol" pitchFamily="18" charset="2"/>
              </a:rPr>
              <a:t> conditions non favorables pour la sensibilité en surface</a:t>
            </a:r>
            <a:endParaRPr lang="fr-FR" sz="2000" dirty="0">
              <a:solidFill>
                <a:srgbClr val="0033CC"/>
              </a:solidFill>
            </a:endParaRPr>
          </a:p>
        </p:txBody>
      </p:sp>
      <p:sp>
        <p:nvSpPr>
          <p:cNvPr id="21515" name="Rectangle 21"/>
          <p:cNvSpPr>
            <a:spLocks noChangeArrowheads="1"/>
          </p:cNvSpPr>
          <p:nvPr/>
        </p:nvSpPr>
        <p:spPr bwMode="auto">
          <a:xfrm>
            <a:off x="7569200" y="6623050"/>
            <a:ext cx="1611313" cy="261938"/>
          </a:xfrm>
          <a:prstGeom prst="rect">
            <a:avLst/>
          </a:prstGeom>
          <a:noFill/>
          <a:ln w="9525">
            <a:noFill/>
            <a:miter lim="800000"/>
            <a:headEnd/>
            <a:tailEnd/>
          </a:ln>
        </p:spPr>
        <p:txBody>
          <a:bodyPr wrap="none">
            <a:spAutoFit/>
          </a:bodyPr>
          <a:lstStyle/>
          <a:p>
            <a:r>
              <a:rPr lang="fr-FR" sz="1100" i="1" dirty="0">
                <a:sym typeface="Symbol" pitchFamily="18" charset="2"/>
              </a:rPr>
              <a:t>Données J.L. </a:t>
            </a:r>
            <a:r>
              <a:rPr lang="fr-FR" sz="1100" i="1" dirty="0" err="1">
                <a:sym typeface="Symbol" pitchFamily="18" charset="2"/>
              </a:rPr>
              <a:t>Pouchou</a:t>
            </a:r>
            <a:endParaRPr lang="fr-FR" sz="1100" dirty="0"/>
          </a:p>
        </p:txBody>
      </p:sp>
      <p:sp>
        <p:nvSpPr>
          <p:cNvPr id="45" name="Rectangle 44"/>
          <p:cNvSpPr/>
          <p:nvPr/>
        </p:nvSpPr>
        <p:spPr>
          <a:xfrm>
            <a:off x="755576" y="1772816"/>
            <a:ext cx="5904656" cy="461665"/>
          </a:xfrm>
          <a:prstGeom prst="rect">
            <a:avLst/>
          </a:prstGeom>
        </p:spPr>
        <p:txBody>
          <a:bodyPr wrap="square">
            <a:spAutoFit/>
          </a:bodyPr>
          <a:lstStyle/>
          <a:p>
            <a:r>
              <a:rPr lang="fr-FR" sz="3600" baseline="-25000" dirty="0" smtClean="0"/>
              <a:t>*</a:t>
            </a:r>
            <a:r>
              <a:rPr lang="fr-FR" dirty="0" smtClean="0"/>
              <a:t> </a:t>
            </a:r>
            <a:r>
              <a:rPr lang="fr-FR" i="1" u="sng" dirty="0" smtClean="0"/>
              <a:t>Capacité de détection d’une couche mince de Cu / Si </a:t>
            </a:r>
            <a:r>
              <a:rPr lang="fr-FR" dirty="0" smtClean="0"/>
              <a:t>:</a:t>
            </a:r>
            <a:endParaRPr lang="fr-FR" dirty="0"/>
          </a:p>
        </p:txBody>
      </p:sp>
      <p:grpSp>
        <p:nvGrpSpPr>
          <p:cNvPr id="68" name="Groupe 67"/>
          <p:cNvGrpSpPr/>
          <p:nvPr/>
        </p:nvGrpSpPr>
        <p:grpSpPr>
          <a:xfrm>
            <a:off x="3482354" y="2132856"/>
            <a:ext cx="2311503" cy="1461896"/>
            <a:chOff x="3482354" y="2132856"/>
            <a:chExt cx="2311503" cy="1461896"/>
          </a:xfrm>
        </p:grpSpPr>
        <p:grpSp>
          <p:nvGrpSpPr>
            <p:cNvPr id="66" name="Groupe 65"/>
            <p:cNvGrpSpPr/>
            <p:nvPr/>
          </p:nvGrpSpPr>
          <p:grpSpPr>
            <a:xfrm>
              <a:off x="3482354" y="2185249"/>
              <a:ext cx="2311503" cy="1409503"/>
              <a:chOff x="3482354" y="2185249"/>
              <a:chExt cx="2311503" cy="1409503"/>
            </a:xfrm>
          </p:grpSpPr>
          <p:pic>
            <p:nvPicPr>
              <p:cNvPr id="55" name="Image 54" descr="cusi.bmp"/>
              <p:cNvPicPr>
                <a:picLocks noChangeAspect="1"/>
              </p:cNvPicPr>
              <p:nvPr/>
            </p:nvPicPr>
            <p:blipFill>
              <a:blip r:embed="rId4" cstate="print"/>
              <a:stretch>
                <a:fillRect/>
              </a:stretch>
            </p:blipFill>
            <p:spPr>
              <a:xfrm>
                <a:off x="3995936" y="2204864"/>
                <a:ext cx="1719072" cy="1389888"/>
              </a:xfrm>
              <a:prstGeom prst="rect">
                <a:avLst/>
              </a:prstGeom>
            </p:spPr>
          </p:pic>
          <p:sp>
            <p:nvSpPr>
              <p:cNvPr id="56" name="ZoneTexte 55"/>
              <p:cNvSpPr txBox="1"/>
              <p:nvPr/>
            </p:nvSpPr>
            <p:spPr>
              <a:xfrm>
                <a:off x="3482354" y="2708920"/>
                <a:ext cx="681597" cy="307777"/>
              </a:xfrm>
              <a:prstGeom prst="rect">
                <a:avLst/>
              </a:prstGeom>
              <a:noFill/>
            </p:spPr>
            <p:txBody>
              <a:bodyPr wrap="none" rtlCol="0">
                <a:spAutoFit/>
              </a:bodyPr>
              <a:lstStyle/>
              <a:p>
                <a:r>
                  <a:rPr lang="fr-FR" sz="1400" dirty="0" smtClean="0"/>
                  <a:t>60 nm</a:t>
                </a:r>
                <a:endParaRPr lang="fr-FR" sz="1400" dirty="0"/>
              </a:p>
            </p:txBody>
          </p:sp>
          <p:cxnSp>
            <p:nvCxnSpPr>
              <p:cNvPr id="58" name="Connecteur droit avec flèche 57"/>
              <p:cNvCxnSpPr/>
              <p:nvPr/>
            </p:nvCxnSpPr>
            <p:spPr>
              <a:xfrm>
                <a:off x="4097085" y="2420888"/>
                <a:ext cx="0" cy="1044000"/>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4207197" y="2185249"/>
                <a:ext cx="676788" cy="307777"/>
              </a:xfrm>
              <a:prstGeom prst="rect">
                <a:avLst/>
              </a:prstGeom>
            </p:spPr>
            <p:txBody>
              <a:bodyPr wrap="none">
                <a:spAutoFit/>
              </a:bodyPr>
              <a:lstStyle/>
              <a:p>
                <a:r>
                  <a:rPr lang="fr-FR" sz="1400" i="1" dirty="0" smtClean="0">
                    <a:solidFill>
                      <a:srgbClr val="FF0000"/>
                    </a:solidFill>
                  </a:rPr>
                  <a:t>Cu L</a:t>
                </a:r>
                <a:r>
                  <a:rPr lang="fr-FR" sz="1400" i="1" dirty="0" smtClean="0">
                    <a:solidFill>
                      <a:srgbClr val="FF0000"/>
                    </a:solidFill>
                    <a:sym typeface="Symbol"/>
                  </a:rPr>
                  <a:t></a:t>
                </a:r>
                <a:endParaRPr lang="fr-FR" sz="1400" dirty="0"/>
              </a:p>
            </p:txBody>
          </p:sp>
          <p:sp>
            <p:nvSpPr>
              <p:cNvPr id="60" name="ZoneTexte 59"/>
              <p:cNvSpPr txBox="1"/>
              <p:nvPr/>
            </p:nvSpPr>
            <p:spPr>
              <a:xfrm>
                <a:off x="5027300" y="3188598"/>
                <a:ext cx="766557" cy="338554"/>
              </a:xfrm>
              <a:prstGeom prst="rect">
                <a:avLst/>
              </a:prstGeom>
              <a:noFill/>
            </p:spPr>
            <p:txBody>
              <a:bodyPr wrap="none" rtlCol="0">
                <a:spAutoFit/>
              </a:bodyPr>
              <a:lstStyle/>
              <a:p>
                <a:r>
                  <a:rPr lang="fr-FR" sz="1600" dirty="0" smtClean="0"/>
                  <a:t>1,5 kV</a:t>
                </a:r>
                <a:endParaRPr lang="fr-FR" sz="1600" dirty="0"/>
              </a:p>
            </p:txBody>
          </p:sp>
          <p:sp>
            <p:nvSpPr>
              <p:cNvPr id="62" name="ZoneTexte 61"/>
              <p:cNvSpPr txBox="1"/>
              <p:nvPr/>
            </p:nvSpPr>
            <p:spPr>
              <a:xfrm>
                <a:off x="4932603" y="2243531"/>
                <a:ext cx="593432" cy="276999"/>
              </a:xfrm>
              <a:prstGeom prst="rect">
                <a:avLst/>
              </a:prstGeom>
              <a:noFill/>
            </p:spPr>
            <p:txBody>
              <a:bodyPr wrap="none" rtlCol="0">
                <a:spAutoFit/>
              </a:bodyPr>
              <a:lstStyle/>
              <a:p>
                <a:r>
                  <a:rPr lang="fr-FR" sz="1200" dirty="0" smtClean="0">
                    <a:solidFill>
                      <a:schemeClr val="bg1"/>
                    </a:solidFill>
                  </a:rPr>
                  <a:t>cuivre</a:t>
                </a:r>
                <a:endParaRPr lang="fr-FR" sz="1200" dirty="0">
                  <a:solidFill>
                    <a:schemeClr val="bg1"/>
                  </a:solidFill>
                </a:endParaRPr>
              </a:p>
            </p:txBody>
          </p:sp>
          <p:cxnSp>
            <p:nvCxnSpPr>
              <p:cNvPr id="64" name="Connecteur droit 63"/>
              <p:cNvCxnSpPr/>
              <p:nvPr/>
            </p:nvCxnSpPr>
            <p:spPr>
              <a:xfrm>
                <a:off x="4211960" y="2449466"/>
                <a:ext cx="12241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ZoneTexte 66"/>
            <p:cNvSpPr txBox="1"/>
            <p:nvPr/>
          </p:nvSpPr>
          <p:spPr>
            <a:xfrm>
              <a:off x="4932040" y="2132856"/>
              <a:ext cx="526106" cy="276999"/>
            </a:xfrm>
            <a:prstGeom prst="rect">
              <a:avLst/>
            </a:prstGeom>
            <a:noFill/>
          </p:spPr>
          <p:txBody>
            <a:bodyPr wrap="none" rtlCol="0">
              <a:spAutoFit/>
            </a:bodyPr>
            <a:lstStyle/>
            <a:p>
              <a:r>
                <a:rPr lang="fr-FR" sz="1200" dirty="0" smtClean="0">
                  <a:solidFill>
                    <a:schemeClr val="bg1"/>
                  </a:solidFill>
                </a:rPr>
                <a:t>2 nm</a:t>
              </a:r>
              <a:endParaRPr lang="fr-FR" sz="1200" dirty="0">
                <a:solidFill>
                  <a:schemeClr val="bg1"/>
                </a:solidFill>
              </a:endParaRPr>
            </a:p>
          </p:txBody>
        </p:sp>
      </p:grpSp>
      <p:sp>
        <p:nvSpPr>
          <p:cNvPr id="35" name="Rectangle 34"/>
          <p:cNvSpPr/>
          <p:nvPr/>
        </p:nvSpPr>
        <p:spPr>
          <a:xfrm>
            <a:off x="5962056" y="3945582"/>
            <a:ext cx="432048" cy="216024"/>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17"/>
          <p:cNvSpPr txBox="1">
            <a:spLocks noChangeArrowheads="1"/>
          </p:cNvSpPr>
          <p:nvPr/>
        </p:nvSpPr>
        <p:spPr bwMode="auto">
          <a:xfrm>
            <a:off x="7630766" y="4213966"/>
            <a:ext cx="861133" cy="307777"/>
          </a:xfrm>
          <a:prstGeom prst="rect">
            <a:avLst/>
          </a:prstGeom>
          <a:noFill/>
          <a:ln w="9525">
            <a:noFill/>
            <a:miter lim="800000"/>
            <a:headEnd/>
            <a:tailEnd/>
          </a:ln>
        </p:spPr>
        <p:txBody>
          <a:bodyPr wrap="none">
            <a:spAutoFit/>
          </a:bodyPr>
          <a:lstStyle/>
          <a:p>
            <a:r>
              <a:rPr lang="fr-FR" sz="1400" b="1" dirty="0" smtClean="0">
                <a:solidFill>
                  <a:srgbClr val="FF0000"/>
                </a:solidFill>
                <a:sym typeface="Symbol" pitchFamily="18" charset="2"/>
              </a:rPr>
              <a:t>:  </a:t>
            </a:r>
            <a:r>
              <a:rPr lang="fr-FR" sz="1400" b="1" dirty="0">
                <a:solidFill>
                  <a:srgbClr val="FF0000"/>
                </a:solidFill>
                <a:sym typeface="Symbol" pitchFamily="18" charset="2"/>
              </a:rPr>
              <a:t>2 </a:t>
            </a:r>
            <a:r>
              <a:rPr lang="fr-FR" sz="1400" b="1" dirty="0" smtClean="0">
                <a:solidFill>
                  <a:srgbClr val="FF0000"/>
                </a:solidFill>
                <a:sym typeface="Symbol" pitchFamily="18" charset="2"/>
              </a:rPr>
              <a:t>nm</a:t>
            </a:r>
            <a:endParaRPr lang="fr-FR" sz="1400" b="1" dirty="0">
              <a:solidFill>
                <a:srgbClr val="FF0000"/>
              </a:solidFill>
            </a:endParaRPr>
          </a:p>
        </p:txBody>
      </p:sp>
      <p:sp>
        <p:nvSpPr>
          <p:cNvPr id="37" name="ZoneTexte 18"/>
          <p:cNvSpPr txBox="1">
            <a:spLocks noChangeArrowheads="1"/>
          </p:cNvSpPr>
          <p:nvPr/>
        </p:nvSpPr>
        <p:spPr bwMode="auto">
          <a:xfrm>
            <a:off x="7662114" y="4496594"/>
            <a:ext cx="721672" cy="307777"/>
          </a:xfrm>
          <a:prstGeom prst="rect">
            <a:avLst/>
          </a:prstGeom>
          <a:noFill/>
          <a:ln w="9525">
            <a:noFill/>
            <a:miter lim="800000"/>
            <a:headEnd/>
            <a:tailEnd/>
          </a:ln>
        </p:spPr>
        <p:txBody>
          <a:bodyPr wrap="none">
            <a:spAutoFit/>
          </a:bodyPr>
          <a:lstStyle/>
          <a:p>
            <a:r>
              <a:rPr lang="fr-FR" sz="1400" b="1" dirty="0" smtClean="0">
                <a:solidFill>
                  <a:srgbClr val="FF0000"/>
                </a:solidFill>
                <a:sym typeface="Symbol" pitchFamily="18" charset="2"/>
              </a:rPr>
              <a:t>:  </a:t>
            </a:r>
            <a:r>
              <a:rPr lang="fr-FR" sz="1400" b="1" dirty="0">
                <a:solidFill>
                  <a:srgbClr val="FF0000"/>
                </a:solidFill>
                <a:sym typeface="Symbol" pitchFamily="18" charset="2"/>
              </a:rPr>
              <a:t>2 </a:t>
            </a:r>
            <a:r>
              <a:rPr lang="fr-FR" sz="1400" b="1" dirty="0" smtClean="0">
                <a:solidFill>
                  <a:srgbClr val="FF0000"/>
                </a:solidFill>
                <a:latin typeface="Times New Roman" pitchFamily="18" charset="0"/>
                <a:cs typeface="Times New Roman" pitchFamily="18" charset="0"/>
                <a:sym typeface="Symbol" pitchFamily="18" charset="2"/>
              </a:rPr>
              <a:t>Å</a:t>
            </a:r>
            <a:endParaRPr lang="fr-FR" sz="1400" b="1" dirty="0">
              <a:solidFill>
                <a:srgbClr val="FF0000"/>
              </a:solidFill>
            </a:endParaRPr>
          </a:p>
        </p:txBody>
      </p:sp>
      <p:grpSp>
        <p:nvGrpSpPr>
          <p:cNvPr id="40" name="Groupe 39"/>
          <p:cNvGrpSpPr/>
          <p:nvPr/>
        </p:nvGrpSpPr>
        <p:grpSpPr>
          <a:xfrm>
            <a:off x="35496" y="3199233"/>
            <a:ext cx="4122386" cy="2317999"/>
            <a:chOff x="35496" y="3199233"/>
            <a:chExt cx="4122386" cy="2317999"/>
          </a:xfrm>
        </p:grpSpPr>
        <p:grpSp>
          <p:nvGrpSpPr>
            <p:cNvPr id="53" name="Groupe 52"/>
            <p:cNvGrpSpPr/>
            <p:nvPr/>
          </p:nvGrpSpPr>
          <p:grpSpPr>
            <a:xfrm>
              <a:off x="35496" y="3199233"/>
              <a:ext cx="3886275" cy="2317999"/>
              <a:chOff x="755650" y="3055217"/>
              <a:chExt cx="3886275" cy="2317999"/>
            </a:xfrm>
          </p:grpSpPr>
          <p:pic>
            <p:nvPicPr>
              <p:cNvPr id="21508" name="Picture 4"/>
              <p:cNvPicPr>
                <a:picLocks noChangeAspect="1" noChangeArrowheads="1"/>
              </p:cNvPicPr>
              <p:nvPr/>
            </p:nvPicPr>
            <p:blipFill>
              <a:blip r:embed="rId5" cstate="print"/>
              <a:srcRect/>
              <a:stretch>
                <a:fillRect/>
              </a:stretch>
            </p:blipFill>
            <p:spPr bwMode="auto">
              <a:xfrm>
                <a:off x="755650" y="3196753"/>
                <a:ext cx="3703638" cy="2176463"/>
              </a:xfrm>
              <a:prstGeom prst="rect">
                <a:avLst/>
              </a:prstGeom>
              <a:noFill/>
              <a:ln w="9525">
                <a:noFill/>
                <a:miter lim="800000"/>
                <a:headEnd/>
                <a:tailEnd/>
              </a:ln>
            </p:spPr>
          </p:pic>
          <p:sp>
            <p:nvSpPr>
              <p:cNvPr id="21511" name="ZoneTexte 17"/>
              <p:cNvSpPr txBox="1">
                <a:spLocks noChangeArrowheads="1"/>
              </p:cNvSpPr>
              <p:nvPr/>
            </p:nvSpPr>
            <p:spPr bwMode="auto">
              <a:xfrm>
                <a:off x="3518775" y="4048074"/>
                <a:ext cx="861133" cy="307777"/>
              </a:xfrm>
              <a:prstGeom prst="rect">
                <a:avLst/>
              </a:prstGeom>
              <a:noFill/>
              <a:ln w="9525">
                <a:noFill/>
                <a:miter lim="800000"/>
                <a:headEnd/>
                <a:tailEnd/>
              </a:ln>
            </p:spPr>
            <p:txBody>
              <a:bodyPr wrap="none">
                <a:spAutoFit/>
              </a:bodyPr>
              <a:lstStyle/>
              <a:p>
                <a:r>
                  <a:rPr lang="fr-FR" sz="1400" b="1" dirty="0" smtClean="0">
                    <a:solidFill>
                      <a:srgbClr val="FF0000"/>
                    </a:solidFill>
                    <a:sym typeface="Symbol" pitchFamily="18" charset="2"/>
                  </a:rPr>
                  <a:t>:  </a:t>
                </a:r>
                <a:r>
                  <a:rPr lang="fr-FR" sz="1400" b="1" dirty="0">
                    <a:solidFill>
                      <a:srgbClr val="FF0000"/>
                    </a:solidFill>
                    <a:sym typeface="Symbol" pitchFamily="18" charset="2"/>
                  </a:rPr>
                  <a:t>2 </a:t>
                </a:r>
                <a:r>
                  <a:rPr lang="fr-FR" sz="1400" b="1" dirty="0" smtClean="0">
                    <a:solidFill>
                      <a:srgbClr val="FF0000"/>
                    </a:solidFill>
                    <a:sym typeface="Symbol" pitchFamily="18" charset="2"/>
                  </a:rPr>
                  <a:t>nm</a:t>
                </a:r>
                <a:endParaRPr lang="fr-FR" sz="1400" b="1" dirty="0">
                  <a:solidFill>
                    <a:srgbClr val="FF0000"/>
                  </a:solidFill>
                </a:endParaRPr>
              </a:p>
            </p:txBody>
          </p:sp>
          <p:sp>
            <p:nvSpPr>
              <p:cNvPr id="21512" name="ZoneTexte 18"/>
              <p:cNvSpPr txBox="1">
                <a:spLocks noChangeArrowheads="1"/>
              </p:cNvSpPr>
              <p:nvPr/>
            </p:nvSpPr>
            <p:spPr bwMode="auto">
              <a:xfrm>
                <a:off x="3519063" y="4328956"/>
                <a:ext cx="721672" cy="307777"/>
              </a:xfrm>
              <a:prstGeom prst="rect">
                <a:avLst/>
              </a:prstGeom>
              <a:noFill/>
              <a:ln w="9525">
                <a:noFill/>
                <a:miter lim="800000"/>
                <a:headEnd/>
                <a:tailEnd/>
              </a:ln>
            </p:spPr>
            <p:txBody>
              <a:bodyPr wrap="none">
                <a:spAutoFit/>
              </a:bodyPr>
              <a:lstStyle/>
              <a:p>
                <a:r>
                  <a:rPr lang="fr-FR" sz="1400" b="1" dirty="0" smtClean="0">
                    <a:solidFill>
                      <a:srgbClr val="FF0000"/>
                    </a:solidFill>
                    <a:sym typeface="Symbol" pitchFamily="18" charset="2"/>
                  </a:rPr>
                  <a:t>:  </a:t>
                </a:r>
                <a:r>
                  <a:rPr lang="fr-FR" sz="1400" b="1" dirty="0">
                    <a:solidFill>
                      <a:srgbClr val="FF0000"/>
                    </a:solidFill>
                    <a:sym typeface="Symbol" pitchFamily="18" charset="2"/>
                  </a:rPr>
                  <a:t>2 </a:t>
                </a:r>
                <a:r>
                  <a:rPr lang="fr-FR" sz="1400" b="1" dirty="0" smtClean="0">
                    <a:solidFill>
                      <a:srgbClr val="FF0000"/>
                    </a:solidFill>
                    <a:latin typeface="Times New Roman" pitchFamily="18" charset="0"/>
                    <a:cs typeface="Times New Roman" pitchFamily="18" charset="0"/>
                    <a:sym typeface="Symbol" pitchFamily="18" charset="2"/>
                  </a:rPr>
                  <a:t>Å</a:t>
                </a:r>
                <a:endParaRPr lang="fr-FR" sz="1400" b="1" dirty="0">
                  <a:solidFill>
                    <a:srgbClr val="FF0000"/>
                  </a:solidFill>
                </a:endParaRPr>
              </a:p>
            </p:txBody>
          </p:sp>
          <p:sp>
            <p:nvSpPr>
              <p:cNvPr id="21513" name="ZoneTexte 19"/>
              <p:cNvSpPr txBox="1">
                <a:spLocks noChangeArrowheads="1"/>
              </p:cNvSpPr>
              <p:nvPr/>
            </p:nvSpPr>
            <p:spPr bwMode="auto">
              <a:xfrm>
                <a:off x="3158827" y="3055217"/>
                <a:ext cx="1483098" cy="584775"/>
              </a:xfrm>
              <a:prstGeom prst="rect">
                <a:avLst/>
              </a:prstGeom>
              <a:noFill/>
              <a:ln w="9525">
                <a:noFill/>
                <a:miter lim="800000"/>
                <a:headEnd/>
                <a:tailEnd/>
              </a:ln>
            </p:spPr>
            <p:txBody>
              <a:bodyPr wrap="none">
                <a:spAutoFit/>
              </a:bodyPr>
              <a:lstStyle/>
              <a:p>
                <a:pPr algn="ctr"/>
                <a:r>
                  <a:rPr lang="fr-FR" sz="1600" i="1" dirty="0" smtClean="0">
                    <a:solidFill>
                      <a:srgbClr val="FF0000"/>
                    </a:solidFill>
                  </a:rPr>
                  <a:t>Pic Cu L</a:t>
                </a:r>
                <a:r>
                  <a:rPr lang="fr-FR" sz="1600" i="1" dirty="0" smtClean="0">
                    <a:solidFill>
                      <a:srgbClr val="FF0000"/>
                    </a:solidFill>
                    <a:sym typeface="Symbol"/>
                  </a:rPr>
                  <a:t></a:t>
                </a:r>
              </a:p>
              <a:p>
                <a:pPr algn="ctr"/>
                <a:r>
                  <a:rPr lang="fr-FR" sz="1600" i="1" dirty="0" smtClean="0">
                    <a:solidFill>
                      <a:srgbClr val="FF0000"/>
                    </a:solidFill>
                  </a:rPr>
                  <a:t>bien prononcé</a:t>
                </a:r>
                <a:endParaRPr lang="fr-FR" sz="1600" i="1" dirty="0">
                  <a:solidFill>
                    <a:srgbClr val="FF0000"/>
                  </a:solidFill>
                </a:endParaRPr>
              </a:p>
            </p:txBody>
          </p:sp>
          <p:sp>
            <p:nvSpPr>
              <p:cNvPr id="21530" name="ZoneTexte 44"/>
              <p:cNvSpPr txBox="1">
                <a:spLocks noChangeArrowheads="1"/>
              </p:cNvSpPr>
              <p:nvPr/>
            </p:nvSpPr>
            <p:spPr bwMode="auto">
              <a:xfrm>
                <a:off x="1258888" y="3844453"/>
                <a:ext cx="752475" cy="307975"/>
              </a:xfrm>
              <a:prstGeom prst="rect">
                <a:avLst/>
              </a:prstGeom>
              <a:noFill/>
              <a:ln w="9525">
                <a:noFill/>
                <a:miter lim="800000"/>
                <a:headEnd/>
                <a:tailEnd/>
              </a:ln>
            </p:spPr>
            <p:txBody>
              <a:bodyPr wrap="none">
                <a:spAutoFit/>
              </a:bodyPr>
              <a:lstStyle/>
              <a:p>
                <a:r>
                  <a:rPr lang="fr-FR" sz="1400" dirty="0"/>
                  <a:t>150 </a:t>
                </a:r>
                <a:r>
                  <a:rPr lang="fr-FR" sz="1400" dirty="0" err="1"/>
                  <a:t>nA</a:t>
                </a:r>
                <a:endParaRPr lang="fr-FR" sz="1400" dirty="0"/>
              </a:p>
            </p:txBody>
          </p:sp>
          <p:cxnSp>
            <p:nvCxnSpPr>
              <p:cNvPr id="47" name="Connecteur droit avec flèche 46"/>
              <p:cNvCxnSpPr/>
              <p:nvPr/>
            </p:nvCxnSpPr>
            <p:spPr>
              <a:xfrm flipV="1">
                <a:off x="3095001" y="3226369"/>
                <a:ext cx="360040" cy="28803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619672" y="3645024"/>
                <a:ext cx="432048" cy="216024"/>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ZoneTexte 37"/>
            <p:cNvSpPr txBox="1"/>
            <p:nvPr/>
          </p:nvSpPr>
          <p:spPr>
            <a:xfrm>
              <a:off x="2573706" y="4905020"/>
              <a:ext cx="1584176" cy="246221"/>
            </a:xfrm>
            <a:prstGeom prst="rect">
              <a:avLst/>
            </a:prstGeom>
            <a:noFill/>
          </p:spPr>
          <p:txBody>
            <a:bodyPr wrap="square" rtlCol="0">
              <a:spAutoFit/>
            </a:bodyPr>
            <a:lstStyle/>
            <a:p>
              <a:pPr algn="ctr"/>
              <a:r>
                <a:rPr lang="fr-FR" sz="1000" i="1" dirty="0" smtClean="0"/>
                <a:t>microsonde </a:t>
              </a:r>
              <a:r>
                <a:rPr lang="fr-FR" sz="1000" i="1" dirty="0" err="1" smtClean="0"/>
                <a:t>Camebax</a:t>
              </a:r>
              <a:endParaRPr lang="fr-FR" sz="1000" i="1" dirty="0"/>
            </a:p>
          </p:txBody>
        </p:sp>
      </p:grpSp>
      <p:sp>
        <p:nvSpPr>
          <p:cNvPr id="39" name="ZoneTexte 38"/>
          <p:cNvSpPr txBox="1"/>
          <p:nvPr/>
        </p:nvSpPr>
        <p:spPr>
          <a:xfrm>
            <a:off x="7704204" y="4986857"/>
            <a:ext cx="1393330" cy="246221"/>
          </a:xfrm>
          <a:prstGeom prst="rect">
            <a:avLst/>
          </a:prstGeom>
          <a:noFill/>
        </p:spPr>
        <p:txBody>
          <a:bodyPr wrap="none" rtlCol="0">
            <a:spAutoFit/>
          </a:bodyPr>
          <a:lstStyle/>
          <a:p>
            <a:r>
              <a:rPr lang="fr-FR" sz="1000" i="1" dirty="0" smtClean="0"/>
              <a:t>Si(Li)-Zeiss DSM 960</a:t>
            </a:r>
            <a:endParaRPr lang="fr-FR" sz="10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oneTexte 3"/>
          <p:cNvSpPr txBox="1">
            <a:spLocks noChangeArrowheads="1"/>
          </p:cNvSpPr>
          <p:nvPr/>
        </p:nvSpPr>
        <p:spPr bwMode="auto">
          <a:xfrm>
            <a:off x="179512" y="1412776"/>
            <a:ext cx="8820150" cy="4708981"/>
          </a:xfrm>
          <a:prstGeom prst="rect">
            <a:avLst/>
          </a:prstGeom>
          <a:noFill/>
          <a:ln w="9525">
            <a:noFill/>
            <a:miter lim="800000"/>
            <a:headEnd/>
            <a:tailEnd/>
          </a:ln>
        </p:spPr>
        <p:txBody>
          <a:bodyPr>
            <a:spAutoFit/>
          </a:bodyPr>
          <a:lstStyle/>
          <a:p>
            <a:r>
              <a:rPr lang="fr-FR" sz="1600" b="1" u="sng" dirty="0">
                <a:latin typeface="Times New Roman" pitchFamily="18" charset="0"/>
                <a:cs typeface="Times New Roman" pitchFamily="18" charset="0"/>
              </a:rPr>
              <a:t>REFERENCES BIBLIOGRAPHIQUES </a:t>
            </a:r>
            <a:r>
              <a:rPr lang="fr-FR" sz="1600" b="1" dirty="0">
                <a:latin typeface="Times New Roman" pitchFamily="18" charset="0"/>
                <a:cs typeface="Times New Roman" pitchFamily="18" charset="0"/>
              </a:rPr>
              <a:t>:</a:t>
            </a:r>
          </a:p>
          <a:p>
            <a:endParaRPr lang="fr-FR" sz="1400" dirty="0">
              <a:latin typeface="Times New Roman" pitchFamily="18" charset="0"/>
              <a:cs typeface="Times New Roman" pitchFamily="18" charset="0"/>
            </a:endParaRPr>
          </a:p>
          <a:p>
            <a:endParaRPr lang="fr-FR" sz="1400" dirty="0">
              <a:latin typeface="Times New Roman" pitchFamily="18" charset="0"/>
              <a:cs typeface="Times New Roman" pitchFamily="18" charset="0"/>
            </a:endParaRPr>
          </a:p>
          <a:p>
            <a:r>
              <a:rPr lang="fr-FR" sz="1600" dirty="0" smtClean="0">
                <a:latin typeface="Arial"/>
                <a:cs typeface="Arial"/>
              </a:rPr>
              <a:t>▪ </a:t>
            </a:r>
            <a:r>
              <a:rPr lang="fr-FR" sz="1600" dirty="0" smtClean="0">
                <a:latin typeface="Times New Roman" pitchFamily="18" charset="0"/>
                <a:cs typeface="Times New Roman" pitchFamily="18" charset="0"/>
              </a:rPr>
              <a:t>J.L </a:t>
            </a:r>
            <a:r>
              <a:rPr lang="fr-FR" sz="1600" dirty="0" err="1">
                <a:latin typeface="Times New Roman" pitchFamily="18" charset="0"/>
                <a:cs typeface="Times New Roman" pitchFamily="18" charset="0"/>
              </a:rPr>
              <a:t>Pouchou</a:t>
            </a:r>
            <a:r>
              <a:rPr lang="fr-FR" sz="1600" dirty="0">
                <a:latin typeface="Times New Roman" pitchFamily="18" charset="0"/>
                <a:cs typeface="Times New Roman" pitchFamily="18" charset="0"/>
              </a:rPr>
              <a:t>, F. </a:t>
            </a:r>
            <a:r>
              <a:rPr lang="fr-FR" sz="1600" dirty="0" err="1">
                <a:latin typeface="Times New Roman" pitchFamily="18" charset="0"/>
                <a:cs typeface="Times New Roman" pitchFamily="18" charset="0"/>
              </a:rPr>
              <a:t>Pichoir</a:t>
            </a:r>
            <a:r>
              <a:rPr lang="fr-FR" sz="1600" dirty="0">
                <a:latin typeface="Times New Roman" pitchFamily="18" charset="0"/>
                <a:cs typeface="Times New Roman" pitchFamily="18" charset="0"/>
              </a:rPr>
              <a:t>, La Recherche Aérospatiale, </a:t>
            </a:r>
            <a:r>
              <a:rPr lang="fr-FR" sz="1600" dirty="0" err="1">
                <a:latin typeface="Times New Roman" pitchFamily="18" charset="0"/>
                <a:cs typeface="Times New Roman" pitchFamily="18" charset="0"/>
              </a:rPr>
              <a:t>Publ</a:t>
            </a:r>
            <a:r>
              <a:rPr lang="fr-FR" sz="1600" dirty="0">
                <a:latin typeface="Times New Roman" pitchFamily="18" charset="0"/>
                <a:cs typeface="Times New Roman" pitchFamily="18" charset="0"/>
              </a:rPr>
              <a:t>. ONERA, 5, 47 (1984)</a:t>
            </a:r>
          </a:p>
          <a:p>
            <a:endParaRPr lang="fr-FR" sz="1600" dirty="0">
              <a:latin typeface="Times New Roman" pitchFamily="18" charset="0"/>
              <a:cs typeface="Times New Roman" pitchFamily="18" charset="0"/>
            </a:endParaRPr>
          </a:p>
          <a:p>
            <a:r>
              <a:rPr lang="fr-FR" sz="1600" dirty="0" smtClean="0">
                <a:latin typeface="Arial"/>
                <a:cs typeface="Arial"/>
              </a:rPr>
              <a:t>▪ </a:t>
            </a:r>
            <a:r>
              <a:rPr lang="fr-FR" sz="1600" dirty="0" smtClean="0">
                <a:latin typeface="Times New Roman" pitchFamily="18" charset="0"/>
                <a:cs typeface="Times New Roman" pitchFamily="18" charset="0"/>
              </a:rPr>
              <a:t>J.L </a:t>
            </a:r>
            <a:r>
              <a:rPr lang="fr-FR" sz="1600" dirty="0" err="1">
                <a:latin typeface="Times New Roman" pitchFamily="18" charset="0"/>
                <a:cs typeface="Times New Roman" pitchFamily="18" charset="0"/>
              </a:rPr>
              <a:t>Pouchou</a:t>
            </a:r>
            <a:r>
              <a:rPr lang="fr-FR" sz="1600" dirty="0">
                <a:latin typeface="Times New Roman" pitchFamily="18" charset="0"/>
                <a:cs typeface="Times New Roman" pitchFamily="18" charset="0"/>
              </a:rPr>
              <a:t>, F. </a:t>
            </a:r>
            <a:r>
              <a:rPr lang="fr-FR" sz="1600" dirty="0" err="1">
                <a:latin typeface="Times New Roman" pitchFamily="18" charset="0"/>
                <a:cs typeface="Times New Roman" pitchFamily="18" charset="0"/>
              </a:rPr>
              <a:t>Pichoir</a:t>
            </a: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Microbeam</a:t>
            </a: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Analysis</a:t>
            </a:r>
            <a:r>
              <a:rPr lang="fr-FR" sz="1600" dirty="0">
                <a:latin typeface="Times New Roman" pitchFamily="18" charset="0"/>
                <a:cs typeface="Times New Roman" pitchFamily="18" charset="0"/>
              </a:rPr>
              <a:t>, 315 (1988)</a:t>
            </a:r>
          </a:p>
          <a:p>
            <a:endParaRPr lang="fr-FR" sz="1600" dirty="0">
              <a:latin typeface="Times New Roman" pitchFamily="18" charset="0"/>
              <a:cs typeface="Times New Roman" pitchFamily="18" charset="0"/>
            </a:endParaRPr>
          </a:p>
          <a:p>
            <a:r>
              <a:rPr lang="fr-FR" sz="1600" dirty="0" smtClean="0">
                <a:latin typeface="Arial"/>
                <a:cs typeface="Arial"/>
              </a:rPr>
              <a:t>▪ </a:t>
            </a:r>
            <a:r>
              <a:rPr lang="fr-FR" sz="1600" dirty="0" smtClean="0">
                <a:latin typeface="Times New Roman" pitchFamily="18" charset="0"/>
                <a:cs typeface="Times New Roman" pitchFamily="18" charset="0"/>
              </a:rPr>
              <a:t>J.L </a:t>
            </a:r>
            <a:r>
              <a:rPr lang="fr-FR" sz="1600" dirty="0" err="1">
                <a:latin typeface="Times New Roman" pitchFamily="18" charset="0"/>
                <a:cs typeface="Times New Roman" pitchFamily="18" charset="0"/>
              </a:rPr>
              <a:t>Pouchou</a:t>
            </a:r>
            <a:r>
              <a:rPr lang="fr-FR" sz="1600" dirty="0">
                <a:latin typeface="Times New Roman" pitchFamily="18" charset="0"/>
                <a:cs typeface="Times New Roman" pitchFamily="18" charset="0"/>
              </a:rPr>
              <a:t>, F. </a:t>
            </a:r>
            <a:r>
              <a:rPr lang="fr-FR" sz="1600" dirty="0" err="1">
                <a:latin typeface="Times New Roman" pitchFamily="18" charset="0"/>
                <a:cs typeface="Times New Roman" pitchFamily="18" charset="0"/>
              </a:rPr>
              <a:t>Pichoir</a:t>
            </a: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Analytica</a:t>
            </a: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Chimica</a:t>
            </a:r>
            <a:r>
              <a:rPr lang="fr-FR" sz="1600" dirty="0">
                <a:latin typeface="Times New Roman" pitchFamily="18" charset="0"/>
                <a:cs typeface="Times New Roman" pitchFamily="18" charset="0"/>
              </a:rPr>
              <a:t> Acta, vol.283, 81(1993)</a:t>
            </a:r>
          </a:p>
          <a:p>
            <a:endParaRPr lang="fr-FR" sz="1600" dirty="0">
              <a:latin typeface="Times New Roman" pitchFamily="18" charset="0"/>
              <a:cs typeface="Times New Roman" pitchFamily="18" charset="0"/>
            </a:endParaRPr>
          </a:p>
          <a:p>
            <a:r>
              <a:rPr lang="fr-FR" sz="1600" dirty="0" smtClean="0">
                <a:latin typeface="Arial"/>
                <a:cs typeface="Arial"/>
              </a:rPr>
              <a:t>▪ </a:t>
            </a:r>
            <a:r>
              <a:rPr lang="fr-FR" sz="1600" dirty="0" smtClean="0">
                <a:latin typeface="Times New Roman" pitchFamily="18" charset="0"/>
                <a:cs typeface="Times New Roman" pitchFamily="18" charset="0"/>
              </a:rPr>
              <a:t>J.L </a:t>
            </a:r>
            <a:r>
              <a:rPr lang="fr-FR" sz="1600" dirty="0" err="1">
                <a:latin typeface="Times New Roman" pitchFamily="18" charset="0"/>
                <a:cs typeface="Times New Roman" pitchFamily="18" charset="0"/>
              </a:rPr>
              <a:t>Pouchou</a:t>
            </a:r>
            <a:r>
              <a:rPr lang="fr-FR" sz="1600" dirty="0">
                <a:latin typeface="Times New Roman" pitchFamily="18" charset="0"/>
                <a:cs typeface="Times New Roman" pitchFamily="18" charset="0"/>
              </a:rPr>
              <a:t>, Microanalyse par sonde électronique : aspects quantitatifs, public. ANRT (1989)</a:t>
            </a:r>
          </a:p>
          <a:p>
            <a:endParaRPr lang="fr-FR" sz="1600" dirty="0">
              <a:latin typeface="Times New Roman" pitchFamily="18" charset="0"/>
              <a:cs typeface="Times New Roman" pitchFamily="18" charset="0"/>
            </a:endParaRPr>
          </a:p>
          <a:p>
            <a:r>
              <a:rPr lang="fr-FR" sz="1600" dirty="0" smtClean="0">
                <a:latin typeface="Arial"/>
                <a:cs typeface="Arial"/>
              </a:rPr>
              <a:t>▪ </a:t>
            </a:r>
            <a:r>
              <a:rPr lang="fr-FR" sz="1600" dirty="0" smtClean="0">
                <a:latin typeface="Times New Roman" pitchFamily="18" charset="0"/>
                <a:cs typeface="Times New Roman" pitchFamily="18" charset="0"/>
              </a:rPr>
              <a:t>J.L </a:t>
            </a:r>
            <a:r>
              <a:rPr lang="fr-FR" sz="1600" dirty="0" err="1">
                <a:latin typeface="Times New Roman" pitchFamily="18" charset="0"/>
                <a:cs typeface="Times New Roman" pitchFamily="18" charset="0"/>
              </a:rPr>
              <a:t>Pouchou</a:t>
            </a:r>
            <a:r>
              <a:rPr lang="fr-FR" sz="1600" dirty="0">
                <a:latin typeface="Times New Roman" pitchFamily="18" charset="0"/>
                <a:cs typeface="Times New Roman" pitchFamily="18" charset="0"/>
              </a:rPr>
              <a:t>, F. </a:t>
            </a:r>
            <a:r>
              <a:rPr lang="fr-FR" sz="1600" dirty="0" err="1">
                <a:latin typeface="Times New Roman" pitchFamily="18" charset="0"/>
                <a:cs typeface="Times New Roman" pitchFamily="18" charset="0"/>
              </a:rPr>
              <a:t>Pichoir</a:t>
            </a: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Mikrochimica</a:t>
            </a:r>
            <a:r>
              <a:rPr lang="fr-FR" sz="1600" dirty="0">
                <a:latin typeface="Times New Roman" pitchFamily="18" charset="0"/>
                <a:cs typeface="Times New Roman" pitchFamily="18" charset="0"/>
              </a:rPr>
              <a:t> Acta, vol.138, 133 (2002)</a:t>
            </a:r>
          </a:p>
          <a:p>
            <a:endParaRPr lang="fr-FR" sz="1600" dirty="0">
              <a:latin typeface="Times New Roman" pitchFamily="18" charset="0"/>
              <a:cs typeface="Times New Roman" pitchFamily="18" charset="0"/>
            </a:endParaRPr>
          </a:p>
          <a:p>
            <a:r>
              <a:rPr lang="fr-FR" sz="1600" dirty="0" smtClean="0">
                <a:latin typeface="Arial"/>
                <a:cs typeface="Arial"/>
              </a:rPr>
              <a:t>▪ </a:t>
            </a:r>
            <a:r>
              <a:rPr lang="fr-FR" sz="1600" dirty="0" smtClean="0">
                <a:latin typeface="Times New Roman" pitchFamily="18" charset="0"/>
                <a:cs typeface="Times New Roman" pitchFamily="18" charset="0"/>
              </a:rPr>
              <a:t>J.L</a:t>
            </a: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Pouchou</a:t>
            </a:r>
            <a:r>
              <a:rPr lang="fr-FR" sz="1600" dirty="0">
                <a:latin typeface="Times New Roman" pitchFamily="18" charset="0"/>
                <a:cs typeface="Times New Roman" pitchFamily="18" charset="0"/>
              </a:rPr>
              <a:t>, Chap. XIV, Livre de l’école d’été de S</a:t>
            </a:r>
            <a:r>
              <a:rPr lang="fr-FR" sz="1600" baseline="30000" dirty="0">
                <a:latin typeface="Times New Roman" pitchFamily="18" charset="0"/>
                <a:cs typeface="Times New Roman" pitchFamily="18" charset="0"/>
              </a:rPr>
              <a:t>t</a:t>
            </a:r>
            <a:r>
              <a:rPr lang="fr-FR" sz="1600" dirty="0">
                <a:latin typeface="Times New Roman" pitchFamily="18" charset="0"/>
                <a:cs typeface="Times New Roman" pitchFamily="18" charset="0"/>
              </a:rPr>
              <a:t> Martin d’Hères </a:t>
            </a:r>
            <a:r>
              <a:rPr lang="fr-FR" sz="1600" dirty="0" smtClean="0">
                <a:latin typeface="Times New Roman" pitchFamily="18" charset="0"/>
                <a:cs typeface="Times New Roman" pitchFamily="18" charset="0"/>
              </a:rPr>
              <a:t>2006</a:t>
            </a:r>
          </a:p>
          <a:p>
            <a:r>
              <a:rPr lang="fr-FR" sz="1600" dirty="0">
                <a:latin typeface="Times New Roman" pitchFamily="18" charset="0"/>
                <a:cs typeface="Times New Roman" pitchFamily="18" charset="0"/>
              </a:rPr>
              <a:t>	</a:t>
            </a:r>
            <a:r>
              <a:rPr lang="fr-FR" sz="1600" dirty="0" smtClean="0">
                <a:latin typeface="Times New Roman" pitchFamily="18" charset="0"/>
                <a:cs typeface="Times New Roman" pitchFamily="18" charset="0"/>
              </a:rPr>
              <a:t>publication </a:t>
            </a:r>
            <a:r>
              <a:rPr lang="fr-FR" sz="1600" dirty="0">
                <a:latin typeface="Times New Roman" pitchFamily="18" charset="0"/>
                <a:cs typeface="Times New Roman" pitchFamily="18" charset="0"/>
              </a:rPr>
              <a:t>GN MEBA, EDP Sciences (2008)</a:t>
            </a:r>
          </a:p>
          <a:p>
            <a:endParaRPr lang="fr-FR" sz="1600" dirty="0">
              <a:latin typeface="Times New Roman" pitchFamily="18" charset="0"/>
              <a:cs typeface="Times New Roman" pitchFamily="18" charset="0"/>
            </a:endParaRPr>
          </a:p>
          <a:p>
            <a:r>
              <a:rPr lang="fr-FR" sz="1600" dirty="0" smtClean="0">
                <a:latin typeface="Arial"/>
                <a:cs typeface="Arial"/>
              </a:rPr>
              <a:t>▪ </a:t>
            </a:r>
            <a:r>
              <a:rPr lang="fr-FR" sz="1600" dirty="0" smtClean="0">
                <a:latin typeface="Times New Roman" pitchFamily="18" charset="0"/>
                <a:cs typeface="Times New Roman" pitchFamily="18" charset="0"/>
              </a:rPr>
              <a:t>C. </a:t>
            </a:r>
            <a:r>
              <a:rPr lang="fr-FR" sz="1600" dirty="0" err="1" smtClean="0">
                <a:latin typeface="Times New Roman" pitchFamily="18" charset="0"/>
                <a:cs typeface="Times New Roman" pitchFamily="18" charset="0"/>
              </a:rPr>
              <a:t>Merlet</a:t>
            </a:r>
            <a:r>
              <a:rPr lang="fr-FR" sz="1600" dirty="0" smtClean="0">
                <a:latin typeface="Times New Roman" pitchFamily="18" charset="0"/>
                <a:cs typeface="Times New Roman" pitchFamily="18" charset="0"/>
              </a:rPr>
              <a:t>, présentation à la réunion GN MEBA (déc. 2009)</a:t>
            </a:r>
          </a:p>
          <a:p>
            <a:endParaRPr lang="fr-FR" sz="1600" dirty="0">
              <a:latin typeface="Times New Roman" pitchFamily="18" charset="0"/>
              <a:cs typeface="Times New Roman" pitchFamily="18" charset="0"/>
            </a:endParaRPr>
          </a:p>
          <a:p>
            <a:r>
              <a:rPr lang="fr-FR" sz="1600" dirty="0" smtClean="0">
                <a:latin typeface="Arial"/>
                <a:cs typeface="Arial"/>
              </a:rPr>
              <a:t>▪ </a:t>
            </a:r>
            <a:r>
              <a:rPr lang="en-US" sz="1600" dirty="0" smtClean="0">
                <a:latin typeface="Times New Roman" pitchFamily="18" charset="0"/>
                <a:cs typeface="Times New Roman" pitchFamily="18" charset="0"/>
              </a:rPr>
              <a:t>Llovet </a:t>
            </a:r>
            <a:r>
              <a:rPr lang="en-US" sz="1600" dirty="0">
                <a:latin typeface="Times New Roman" pitchFamily="18" charset="0"/>
                <a:cs typeface="Times New Roman" pitchFamily="18" charset="0"/>
              </a:rPr>
              <a:t>X, Merlet C., Microsc. Microanal., 16(1) (2010)</a:t>
            </a:r>
          </a:p>
        </p:txBody>
      </p:sp>
      <p:sp>
        <p:nvSpPr>
          <p:cNvPr id="4" name="Rectangle 3"/>
          <p:cNvSpPr>
            <a:spLocks noChangeAspect="1"/>
          </p:cNvSpPr>
          <p:nvPr/>
        </p:nvSpPr>
        <p:spPr>
          <a:xfrm>
            <a:off x="-82856" y="260648"/>
            <a:ext cx="9331401" cy="492443"/>
          </a:xfrm>
          <a:prstGeom prst="rect">
            <a:avLst/>
          </a:prstGeom>
          <a:noFill/>
        </p:spPr>
        <p:txBody>
          <a:bodyPr wrap="none">
            <a:spAutoFit/>
          </a:bodyPr>
          <a:lstStyle/>
          <a:p>
            <a:pPr algn="ctr">
              <a:defRPr/>
            </a:pPr>
            <a:r>
              <a:rPr lang="fr-F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Analyse d’échantillons stratifiés - Principe </a:t>
            </a:r>
            <a:r>
              <a:rPr lang="fr-FR"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et applications</a:t>
            </a:r>
          </a:p>
        </p:txBody>
      </p:sp>
      <p:cxnSp>
        <p:nvCxnSpPr>
          <p:cNvPr id="5" name="Connecteur droit 4"/>
          <p:cNvCxnSpPr/>
          <p:nvPr/>
        </p:nvCxnSpPr>
        <p:spPr>
          <a:xfrm>
            <a:off x="396626" y="980728"/>
            <a:ext cx="8351838"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oneTexte 3"/>
          <p:cNvSpPr txBox="1">
            <a:spLocks noChangeArrowheads="1"/>
          </p:cNvSpPr>
          <p:nvPr/>
        </p:nvSpPr>
        <p:spPr bwMode="auto">
          <a:xfrm>
            <a:off x="1655763" y="0"/>
            <a:ext cx="5940425" cy="461963"/>
          </a:xfrm>
          <a:prstGeom prst="rect">
            <a:avLst/>
          </a:prstGeom>
          <a:noFill/>
          <a:ln w="9525">
            <a:noFill/>
            <a:miter lim="800000"/>
            <a:headEnd/>
            <a:tailEnd/>
          </a:ln>
        </p:spPr>
        <p:txBody>
          <a:bodyPr>
            <a:spAutoFit/>
          </a:bodyPr>
          <a:lstStyle/>
          <a:p>
            <a:r>
              <a:rPr lang="fr-FR" sz="2400" b="1">
                <a:solidFill>
                  <a:srgbClr val="0070C0"/>
                </a:solidFill>
                <a:latin typeface="Times New Roman" pitchFamily="18" charset="0"/>
                <a:cs typeface="Times New Roman" pitchFamily="18" charset="0"/>
              </a:rPr>
              <a:t>Sensibilité à la surface de la microanalyse X</a:t>
            </a:r>
          </a:p>
        </p:txBody>
      </p:sp>
      <p:cxnSp>
        <p:nvCxnSpPr>
          <p:cNvPr id="5" name="Connecteur droit 4"/>
          <p:cNvCxnSpPr/>
          <p:nvPr/>
        </p:nvCxnSpPr>
        <p:spPr>
          <a:xfrm>
            <a:off x="755650" y="476250"/>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21510" name="ZoneTexte 16"/>
          <p:cNvSpPr txBox="1">
            <a:spLocks noChangeArrowheads="1"/>
          </p:cNvSpPr>
          <p:nvPr/>
        </p:nvSpPr>
        <p:spPr bwMode="auto">
          <a:xfrm>
            <a:off x="683568" y="764704"/>
            <a:ext cx="7736413" cy="430887"/>
          </a:xfrm>
          <a:prstGeom prst="rect">
            <a:avLst/>
          </a:prstGeom>
          <a:noFill/>
          <a:ln w="9525">
            <a:noFill/>
            <a:miter lim="800000"/>
            <a:headEnd/>
            <a:tailEnd/>
          </a:ln>
        </p:spPr>
        <p:txBody>
          <a:bodyPr wrap="none">
            <a:spAutoFit/>
          </a:bodyPr>
          <a:lstStyle/>
          <a:p>
            <a:r>
              <a:rPr lang="fr-FR" sz="2200" dirty="0" smtClean="0"/>
              <a:t>Sensibilité élevée à la surface (</a:t>
            </a:r>
            <a:r>
              <a:rPr lang="fr-FR" sz="2200" i="1" dirty="0" smtClean="0"/>
              <a:t>profondeur d’analyse faible</a:t>
            </a:r>
            <a:r>
              <a:rPr lang="fr-FR" sz="2200" dirty="0" smtClean="0"/>
              <a:t>) :</a:t>
            </a:r>
            <a:endParaRPr lang="fr-FR" sz="2200" dirty="0"/>
          </a:p>
        </p:txBody>
      </p:sp>
      <p:sp>
        <p:nvSpPr>
          <p:cNvPr id="21513" name="ZoneTexte 19"/>
          <p:cNvSpPr txBox="1">
            <a:spLocks noChangeArrowheads="1"/>
          </p:cNvSpPr>
          <p:nvPr/>
        </p:nvSpPr>
        <p:spPr bwMode="auto">
          <a:xfrm>
            <a:off x="-5144" y="1499106"/>
            <a:ext cx="9227526" cy="1333698"/>
          </a:xfrm>
          <a:prstGeom prst="rect">
            <a:avLst/>
          </a:prstGeom>
          <a:noFill/>
          <a:ln w="9525">
            <a:noFill/>
            <a:miter lim="800000"/>
            <a:headEnd/>
            <a:tailEnd/>
          </a:ln>
        </p:spPr>
        <p:txBody>
          <a:bodyPr wrap="none">
            <a:spAutoFit/>
          </a:bodyPr>
          <a:lstStyle/>
          <a:p>
            <a:r>
              <a:rPr lang="fr-FR" sz="2200" i="1" dirty="0" smtClean="0">
                <a:solidFill>
                  <a:srgbClr val="FF0000"/>
                </a:solidFill>
                <a:cs typeface="Arial" charset="0"/>
              </a:rPr>
              <a:t> A PRIVILEGIER : </a:t>
            </a:r>
            <a:r>
              <a:rPr lang="fr-FR" sz="2200" i="1" dirty="0" err="1">
                <a:solidFill>
                  <a:srgbClr val="FF0000"/>
                </a:solidFill>
              </a:rPr>
              <a:t>ray</a:t>
            </a:r>
            <a:r>
              <a:rPr lang="fr-FR" sz="2200" i="1" baseline="30000" dirty="0" err="1">
                <a:solidFill>
                  <a:srgbClr val="FF0000"/>
                </a:solidFill>
              </a:rPr>
              <a:t>ts</a:t>
            </a:r>
            <a:r>
              <a:rPr lang="fr-FR" sz="2200" i="1" dirty="0">
                <a:solidFill>
                  <a:srgbClr val="FF0000"/>
                </a:solidFill>
              </a:rPr>
              <a:t> de faible En. générés sous faibles </a:t>
            </a:r>
            <a:r>
              <a:rPr lang="fr-FR" sz="2200" i="1" dirty="0" err="1">
                <a:solidFill>
                  <a:srgbClr val="FF0000"/>
                </a:solidFill>
              </a:rPr>
              <a:t>V</a:t>
            </a:r>
            <a:r>
              <a:rPr lang="fr-FR" sz="2200" i="1" baseline="-25000" dirty="0" err="1">
                <a:solidFill>
                  <a:srgbClr val="FF0000"/>
                </a:solidFill>
              </a:rPr>
              <a:t>acc</a:t>
            </a:r>
            <a:r>
              <a:rPr lang="fr-FR" sz="2200" i="1" baseline="-25000" dirty="0" smtClean="0">
                <a:solidFill>
                  <a:srgbClr val="FF0000"/>
                </a:solidFill>
              </a:rPr>
              <a:t>.</a:t>
            </a:r>
          </a:p>
          <a:p>
            <a:endParaRPr lang="fr-FR" sz="2200" i="1" baseline="-25000" dirty="0" smtClean="0">
              <a:solidFill>
                <a:srgbClr val="FF0000"/>
              </a:solidFill>
            </a:endParaRPr>
          </a:p>
          <a:p>
            <a:r>
              <a:rPr lang="fr-FR" sz="2200" i="1" dirty="0" smtClean="0">
                <a:solidFill>
                  <a:srgbClr val="00B050"/>
                </a:solidFill>
              </a:rPr>
              <a:t>NON FAVORABLE : </a:t>
            </a:r>
            <a:r>
              <a:rPr lang="fr-FR" sz="2200" i="1" dirty="0" err="1" smtClean="0">
                <a:solidFill>
                  <a:srgbClr val="00B050"/>
                </a:solidFill>
              </a:rPr>
              <a:t>ray</a:t>
            </a:r>
            <a:r>
              <a:rPr lang="fr-FR" sz="2200" i="1" baseline="30000" dirty="0" err="1" smtClean="0">
                <a:solidFill>
                  <a:srgbClr val="00B050"/>
                </a:solidFill>
              </a:rPr>
              <a:t>ts</a:t>
            </a:r>
            <a:r>
              <a:rPr lang="fr-FR" sz="2200" i="1" dirty="0" smtClean="0">
                <a:solidFill>
                  <a:srgbClr val="00B050"/>
                </a:solidFill>
              </a:rPr>
              <a:t> de haute En. générés à très faible taux d’</a:t>
            </a:r>
            <a:r>
              <a:rPr lang="fr-FR" sz="2200" i="1" dirty="0" err="1" smtClean="0">
                <a:solidFill>
                  <a:srgbClr val="00B050"/>
                </a:solidFill>
              </a:rPr>
              <a:t>excit</a:t>
            </a:r>
            <a:r>
              <a:rPr lang="fr-FR" sz="2200" i="1" baseline="30000" dirty="0" smtClean="0">
                <a:solidFill>
                  <a:srgbClr val="00B050"/>
                </a:solidFill>
                <a:sym typeface="Symbol" pitchFamily="18" charset="2"/>
              </a:rPr>
              <a:t></a:t>
            </a:r>
          </a:p>
          <a:p>
            <a:r>
              <a:rPr lang="fr-FR" sz="2200" i="1" dirty="0" smtClean="0">
                <a:solidFill>
                  <a:srgbClr val="FF0000"/>
                </a:solidFill>
              </a:rPr>
              <a:t>								</a:t>
            </a:r>
            <a:r>
              <a:rPr lang="fr-FR" sz="2000" i="1" dirty="0" smtClean="0">
                <a:solidFill>
                  <a:srgbClr val="00B050"/>
                </a:solidFill>
              </a:rPr>
              <a:t>(faibles </a:t>
            </a:r>
            <a:r>
              <a:rPr lang="fr-FR" sz="2000" i="1" dirty="0" err="1" smtClean="0">
                <a:solidFill>
                  <a:srgbClr val="00B050"/>
                </a:solidFill>
              </a:rPr>
              <a:t>V</a:t>
            </a:r>
            <a:r>
              <a:rPr lang="fr-FR" sz="2000" i="1" baseline="-25000" dirty="0" err="1" smtClean="0">
                <a:solidFill>
                  <a:srgbClr val="00B050"/>
                </a:solidFill>
              </a:rPr>
              <a:t>acc</a:t>
            </a:r>
            <a:r>
              <a:rPr lang="fr-FR" sz="2000" i="1" baseline="-25000" dirty="0" smtClean="0">
                <a:solidFill>
                  <a:srgbClr val="00B050"/>
                </a:solidFill>
              </a:rPr>
              <a:t>.</a:t>
            </a:r>
            <a:r>
              <a:rPr lang="fr-FR" sz="2000" i="1" dirty="0" smtClean="0">
                <a:solidFill>
                  <a:srgbClr val="00B050"/>
                </a:solidFill>
              </a:rPr>
              <a:t>)</a:t>
            </a:r>
            <a:endParaRPr lang="fr-FR" sz="2000" i="1" baseline="30000" dirty="0" smtClean="0">
              <a:solidFill>
                <a:srgbClr val="00B050"/>
              </a:solidFill>
              <a:sym typeface="Symbol" pitchFamily="18" charset="2"/>
            </a:endParaRPr>
          </a:p>
        </p:txBody>
      </p:sp>
      <p:sp>
        <p:nvSpPr>
          <p:cNvPr id="21515" name="Rectangle 21"/>
          <p:cNvSpPr>
            <a:spLocks noChangeArrowheads="1"/>
          </p:cNvSpPr>
          <p:nvPr/>
        </p:nvSpPr>
        <p:spPr bwMode="auto">
          <a:xfrm>
            <a:off x="7569200" y="6623050"/>
            <a:ext cx="1611313" cy="261938"/>
          </a:xfrm>
          <a:prstGeom prst="rect">
            <a:avLst/>
          </a:prstGeom>
          <a:noFill/>
          <a:ln w="9525">
            <a:noFill/>
            <a:miter lim="800000"/>
            <a:headEnd/>
            <a:tailEnd/>
          </a:ln>
        </p:spPr>
        <p:txBody>
          <a:bodyPr wrap="none">
            <a:spAutoFit/>
          </a:bodyPr>
          <a:lstStyle/>
          <a:p>
            <a:r>
              <a:rPr lang="fr-FR" sz="1100" i="1">
                <a:sym typeface="Symbol" pitchFamily="18" charset="2"/>
              </a:rPr>
              <a:t>Données J.L. Pouchou</a:t>
            </a:r>
            <a:endParaRPr lang="fr-FR" sz="1100"/>
          </a:p>
        </p:txBody>
      </p:sp>
      <p:grpSp>
        <p:nvGrpSpPr>
          <p:cNvPr id="3" name="Groupe 26"/>
          <p:cNvGrpSpPr>
            <a:grpSpLocks/>
          </p:cNvGrpSpPr>
          <p:nvPr/>
        </p:nvGrpSpPr>
        <p:grpSpPr bwMode="auto">
          <a:xfrm>
            <a:off x="848816" y="3125862"/>
            <a:ext cx="7267575" cy="2895600"/>
            <a:chOff x="107505" y="3773759"/>
            <a:chExt cx="7267575" cy="2895600"/>
          </a:xfrm>
        </p:grpSpPr>
        <p:pic>
          <p:nvPicPr>
            <p:cNvPr id="21539" name="Picture 5"/>
            <p:cNvPicPr>
              <a:picLocks noChangeAspect="1" noChangeArrowheads="1"/>
            </p:cNvPicPr>
            <p:nvPr/>
          </p:nvPicPr>
          <p:blipFill>
            <a:blip r:embed="rId3" cstate="print"/>
            <a:srcRect/>
            <a:stretch>
              <a:fillRect/>
            </a:stretch>
          </p:blipFill>
          <p:spPr bwMode="auto">
            <a:xfrm rot="10800000">
              <a:off x="107505" y="3773759"/>
              <a:ext cx="7267575" cy="2895600"/>
            </a:xfrm>
            <a:prstGeom prst="rect">
              <a:avLst/>
            </a:prstGeom>
            <a:noFill/>
            <a:ln w="9525">
              <a:noFill/>
              <a:miter lim="800000"/>
              <a:headEnd/>
              <a:tailEnd/>
            </a:ln>
          </p:spPr>
        </p:pic>
        <p:sp>
          <p:nvSpPr>
            <p:cNvPr id="21540" name="ZoneTexte 22"/>
            <p:cNvSpPr txBox="1">
              <a:spLocks noChangeArrowheads="1"/>
            </p:cNvSpPr>
            <p:nvPr/>
          </p:nvSpPr>
          <p:spPr bwMode="auto">
            <a:xfrm>
              <a:off x="1187624" y="5445224"/>
              <a:ext cx="505267" cy="369332"/>
            </a:xfrm>
            <a:prstGeom prst="rect">
              <a:avLst/>
            </a:prstGeom>
            <a:noFill/>
            <a:ln w="9525">
              <a:noFill/>
              <a:miter lim="800000"/>
              <a:headEnd/>
              <a:tailEnd/>
            </a:ln>
          </p:spPr>
          <p:txBody>
            <a:bodyPr wrap="none">
              <a:spAutoFit/>
            </a:bodyPr>
            <a:lstStyle/>
            <a:p>
              <a:r>
                <a:rPr lang="fr-FR"/>
                <a:t>LiF</a:t>
              </a:r>
            </a:p>
          </p:txBody>
        </p:sp>
        <p:sp>
          <p:nvSpPr>
            <p:cNvPr id="21541" name="ZoneTexte 23"/>
            <p:cNvSpPr txBox="1">
              <a:spLocks noChangeArrowheads="1"/>
            </p:cNvSpPr>
            <p:nvPr/>
          </p:nvSpPr>
          <p:spPr bwMode="auto">
            <a:xfrm>
              <a:off x="1115616" y="4331733"/>
              <a:ext cx="616387" cy="369332"/>
            </a:xfrm>
            <a:prstGeom prst="rect">
              <a:avLst/>
            </a:prstGeom>
            <a:noFill/>
            <a:ln w="9525">
              <a:noFill/>
              <a:miter lim="800000"/>
              <a:headEnd/>
              <a:tailEnd/>
            </a:ln>
          </p:spPr>
          <p:txBody>
            <a:bodyPr wrap="none">
              <a:spAutoFit/>
            </a:bodyPr>
            <a:lstStyle/>
            <a:p>
              <a:r>
                <a:rPr lang="fr-FR"/>
                <a:t>TAP</a:t>
              </a:r>
            </a:p>
          </p:txBody>
        </p:sp>
        <p:sp>
          <p:nvSpPr>
            <p:cNvPr id="21542" name="ZoneTexte 24"/>
            <p:cNvSpPr txBox="1">
              <a:spLocks noChangeArrowheads="1"/>
            </p:cNvSpPr>
            <p:nvPr/>
          </p:nvSpPr>
          <p:spPr bwMode="auto">
            <a:xfrm>
              <a:off x="1001813" y="4780001"/>
              <a:ext cx="833883" cy="338554"/>
            </a:xfrm>
            <a:prstGeom prst="rect">
              <a:avLst/>
            </a:prstGeom>
            <a:noFill/>
            <a:ln w="9525">
              <a:noFill/>
              <a:miter lim="800000"/>
              <a:headEnd/>
              <a:tailEnd/>
            </a:ln>
          </p:spPr>
          <p:txBody>
            <a:bodyPr wrap="none">
              <a:spAutoFit/>
            </a:bodyPr>
            <a:lstStyle/>
            <a:p>
              <a:r>
                <a:rPr lang="fr-FR" sz="1600"/>
                <a:t>100 nA</a:t>
              </a:r>
            </a:p>
          </p:txBody>
        </p:sp>
        <p:sp>
          <p:nvSpPr>
            <p:cNvPr id="21543" name="ZoneTexte 25"/>
            <p:cNvSpPr txBox="1">
              <a:spLocks noChangeArrowheads="1"/>
            </p:cNvSpPr>
            <p:nvPr/>
          </p:nvSpPr>
          <p:spPr bwMode="auto">
            <a:xfrm>
              <a:off x="971600" y="5890151"/>
              <a:ext cx="833883" cy="338554"/>
            </a:xfrm>
            <a:prstGeom prst="rect">
              <a:avLst/>
            </a:prstGeom>
            <a:noFill/>
            <a:ln w="9525">
              <a:noFill/>
              <a:miter lim="800000"/>
              <a:headEnd/>
              <a:tailEnd/>
            </a:ln>
          </p:spPr>
          <p:txBody>
            <a:bodyPr wrap="none">
              <a:spAutoFit/>
            </a:bodyPr>
            <a:lstStyle/>
            <a:p>
              <a:r>
                <a:rPr lang="fr-FR" sz="1600"/>
                <a:t>100 nA</a:t>
              </a:r>
            </a:p>
          </p:txBody>
        </p:sp>
      </p:grpSp>
      <p:sp>
        <p:nvSpPr>
          <p:cNvPr id="28" name="ZoneTexte 27"/>
          <p:cNvSpPr txBox="1">
            <a:spLocks noChangeArrowheads="1"/>
          </p:cNvSpPr>
          <p:nvPr/>
        </p:nvSpPr>
        <p:spPr bwMode="auto">
          <a:xfrm>
            <a:off x="3584079" y="2935362"/>
            <a:ext cx="1314450" cy="277813"/>
          </a:xfrm>
          <a:prstGeom prst="rect">
            <a:avLst/>
          </a:prstGeom>
          <a:noFill/>
          <a:ln w="9525">
            <a:noFill/>
            <a:miter lim="800000"/>
            <a:headEnd/>
            <a:tailEnd/>
          </a:ln>
        </p:spPr>
        <p:txBody>
          <a:bodyPr wrap="none">
            <a:spAutoFit/>
          </a:bodyPr>
          <a:lstStyle/>
          <a:p>
            <a:r>
              <a:rPr lang="fr-FR" sz="1200" b="1">
                <a:solidFill>
                  <a:srgbClr val="FF0000"/>
                </a:solidFill>
                <a:latin typeface="Comic Sans MS" pitchFamily="66" charset="0"/>
              </a:rPr>
              <a:t>A MINIMISER</a:t>
            </a:r>
          </a:p>
        </p:txBody>
      </p:sp>
      <p:grpSp>
        <p:nvGrpSpPr>
          <p:cNvPr id="4" name="Groupe 44"/>
          <p:cNvGrpSpPr>
            <a:grpSpLocks/>
          </p:cNvGrpSpPr>
          <p:nvPr/>
        </p:nvGrpSpPr>
        <p:grpSpPr bwMode="auto">
          <a:xfrm>
            <a:off x="4947741" y="2781375"/>
            <a:ext cx="3368675" cy="461962"/>
            <a:chOff x="4355976" y="3573016"/>
            <a:chExt cx="3369225" cy="461665"/>
          </a:xfrm>
        </p:grpSpPr>
        <p:sp>
          <p:nvSpPr>
            <p:cNvPr id="21536" name="ZoneTexte 28"/>
            <p:cNvSpPr txBox="1">
              <a:spLocks noChangeArrowheads="1"/>
            </p:cNvSpPr>
            <p:nvPr/>
          </p:nvSpPr>
          <p:spPr bwMode="auto">
            <a:xfrm>
              <a:off x="4355976" y="3573016"/>
              <a:ext cx="1101584" cy="461665"/>
            </a:xfrm>
            <a:prstGeom prst="rect">
              <a:avLst/>
            </a:prstGeom>
            <a:noFill/>
            <a:ln w="9525">
              <a:noFill/>
              <a:miter lim="800000"/>
              <a:headEnd/>
              <a:tailEnd/>
            </a:ln>
          </p:spPr>
          <p:txBody>
            <a:bodyPr wrap="none">
              <a:spAutoFit/>
            </a:bodyPr>
            <a:lstStyle/>
            <a:p>
              <a:pPr algn="ctr"/>
              <a:r>
                <a:rPr lang="fr-FR" sz="1200" b="1">
                  <a:solidFill>
                    <a:srgbClr val="FF0000"/>
                  </a:solidFill>
                  <a:latin typeface="Comic Sans MS" pitchFamily="66" charset="0"/>
                </a:rPr>
                <a:t>OPTIMUM: </a:t>
              </a:r>
            </a:p>
            <a:p>
              <a:pPr algn="ctr"/>
              <a:r>
                <a:rPr lang="fr-FR" sz="1200" b="1">
                  <a:solidFill>
                    <a:srgbClr val="FF0000"/>
                  </a:solidFill>
                  <a:latin typeface="Comic Sans MS" pitchFamily="66" charset="0"/>
                </a:rPr>
                <a:t>2 - 3</a:t>
              </a:r>
            </a:p>
          </p:txBody>
        </p:sp>
        <p:sp>
          <p:nvSpPr>
            <p:cNvPr id="21537" name="ZoneTexte 29"/>
            <p:cNvSpPr txBox="1">
              <a:spLocks noChangeArrowheads="1"/>
            </p:cNvSpPr>
            <p:nvPr/>
          </p:nvSpPr>
          <p:spPr bwMode="auto">
            <a:xfrm>
              <a:off x="5436096" y="3632145"/>
              <a:ext cx="1208985" cy="276999"/>
            </a:xfrm>
            <a:prstGeom prst="rect">
              <a:avLst/>
            </a:prstGeom>
            <a:noFill/>
            <a:ln w="9525">
              <a:noFill/>
              <a:miter lim="800000"/>
              <a:headEnd/>
              <a:tailEnd/>
            </a:ln>
          </p:spPr>
          <p:txBody>
            <a:bodyPr wrap="none">
              <a:spAutoFit/>
            </a:bodyPr>
            <a:lstStyle/>
            <a:p>
              <a:r>
                <a:rPr lang="fr-FR" sz="1200" b="1">
                  <a:solidFill>
                    <a:srgbClr val="FF0000"/>
                  </a:solidFill>
                  <a:latin typeface="Comic Sans MS" pitchFamily="66" charset="0"/>
                </a:rPr>
                <a:t>SUFF</a:t>
              </a:r>
              <a:r>
                <a:rPr lang="fr-FR" sz="1200" b="1" baseline="30000">
                  <a:solidFill>
                    <a:srgbClr val="FF0000"/>
                  </a:solidFill>
                  <a:latin typeface="Comic Sans MS" pitchFamily="66" charset="0"/>
                </a:rPr>
                <a:t>t</a:t>
              </a:r>
              <a:r>
                <a:rPr lang="fr-FR" sz="1200" b="1">
                  <a:solidFill>
                    <a:srgbClr val="FF0000"/>
                  </a:solidFill>
                  <a:latin typeface="Comic Sans MS" pitchFamily="66" charset="0"/>
                </a:rPr>
                <a:t> ELEVE</a:t>
              </a:r>
            </a:p>
          </p:txBody>
        </p:sp>
        <p:sp>
          <p:nvSpPr>
            <p:cNvPr id="21538" name="ZoneTexte 30"/>
            <p:cNvSpPr txBox="1">
              <a:spLocks noChangeArrowheads="1"/>
            </p:cNvSpPr>
            <p:nvPr/>
          </p:nvSpPr>
          <p:spPr bwMode="auto">
            <a:xfrm>
              <a:off x="6516216" y="3709419"/>
              <a:ext cx="1208985" cy="276999"/>
            </a:xfrm>
            <a:prstGeom prst="rect">
              <a:avLst/>
            </a:prstGeom>
            <a:noFill/>
            <a:ln w="9525">
              <a:noFill/>
              <a:miter lim="800000"/>
              <a:headEnd/>
              <a:tailEnd/>
            </a:ln>
          </p:spPr>
          <p:txBody>
            <a:bodyPr wrap="none">
              <a:spAutoFit/>
            </a:bodyPr>
            <a:lstStyle/>
            <a:p>
              <a:r>
                <a:rPr lang="fr-FR" sz="1200" b="1">
                  <a:solidFill>
                    <a:srgbClr val="FF0000"/>
                  </a:solidFill>
                  <a:latin typeface="Comic Sans MS" pitchFamily="66" charset="0"/>
                </a:rPr>
                <a:t>SUFF</a:t>
              </a:r>
              <a:r>
                <a:rPr lang="fr-FR" sz="1200" b="1" baseline="30000">
                  <a:solidFill>
                    <a:srgbClr val="FF0000"/>
                  </a:solidFill>
                  <a:latin typeface="Comic Sans MS" pitchFamily="66" charset="0"/>
                </a:rPr>
                <a:t>t</a:t>
              </a:r>
              <a:r>
                <a:rPr lang="fr-FR" sz="1200" b="1">
                  <a:solidFill>
                    <a:srgbClr val="FF0000"/>
                  </a:solidFill>
                  <a:latin typeface="Comic Sans MS" pitchFamily="66" charset="0"/>
                </a:rPr>
                <a:t> ELEVE</a:t>
              </a:r>
            </a:p>
          </p:txBody>
        </p:sp>
      </p:grpSp>
      <p:sp>
        <p:nvSpPr>
          <p:cNvPr id="32" name="Ellipse 31"/>
          <p:cNvSpPr/>
          <p:nvPr/>
        </p:nvSpPr>
        <p:spPr>
          <a:xfrm>
            <a:off x="890091" y="3716412"/>
            <a:ext cx="719138"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Losange 32"/>
          <p:cNvSpPr/>
          <p:nvPr/>
        </p:nvSpPr>
        <p:spPr>
          <a:xfrm>
            <a:off x="4011116" y="4378400"/>
            <a:ext cx="431800" cy="287337"/>
          </a:xfrm>
          <a:prstGeom prst="diamon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 name="Losange 33"/>
          <p:cNvSpPr/>
          <p:nvPr/>
        </p:nvSpPr>
        <p:spPr>
          <a:xfrm>
            <a:off x="2795091" y="4353000"/>
            <a:ext cx="576263" cy="358775"/>
          </a:xfrm>
          <a:prstGeom prst="diamon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35" name="Losange 34"/>
          <p:cNvSpPr/>
          <p:nvPr/>
        </p:nvSpPr>
        <p:spPr>
          <a:xfrm>
            <a:off x="5209679" y="4365700"/>
            <a:ext cx="504825" cy="358775"/>
          </a:xfrm>
          <a:prstGeom prst="diamon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0" name="Groupe 45"/>
          <p:cNvGrpSpPr>
            <a:grpSpLocks/>
          </p:cNvGrpSpPr>
          <p:nvPr/>
        </p:nvGrpSpPr>
        <p:grpSpPr bwMode="auto">
          <a:xfrm>
            <a:off x="6387604" y="4365700"/>
            <a:ext cx="1538287" cy="373062"/>
            <a:chOff x="5796136" y="5157192"/>
            <a:chExt cx="1537926" cy="372919"/>
          </a:xfrm>
        </p:grpSpPr>
        <p:sp>
          <p:nvSpPr>
            <p:cNvPr id="37" name="Losange 36"/>
            <p:cNvSpPr/>
            <p:nvPr/>
          </p:nvSpPr>
          <p:spPr>
            <a:xfrm>
              <a:off x="5796136" y="5157192"/>
              <a:ext cx="576127" cy="360224"/>
            </a:xfrm>
            <a:prstGeom prst="diamon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Losange 37"/>
            <p:cNvSpPr/>
            <p:nvPr/>
          </p:nvSpPr>
          <p:spPr>
            <a:xfrm>
              <a:off x="6829355" y="5169887"/>
              <a:ext cx="504707" cy="360224"/>
            </a:xfrm>
            <a:prstGeom prst="diamon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9" name="Losange 38"/>
          <p:cNvSpPr/>
          <p:nvPr/>
        </p:nvSpPr>
        <p:spPr>
          <a:xfrm>
            <a:off x="4011116" y="4843537"/>
            <a:ext cx="431800" cy="287338"/>
          </a:xfrm>
          <a:prstGeom prst="diamond">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Losange 39"/>
          <p:cNvSpPr/>
          <p:nvPr/>
        </p:nvSpPr>
        <p:spPr>
          <a:xfrm>
            <a:off x="2787154" y="4797500"/>
            <a:ext cx="576262" cy="360362"/>
          </a:xfrm>
          <a:prstGeom prst="diamond">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41" name="Losange 40"/>
          <p:cNvSpPr/>
          <p:nvPr/>
        </p:nvSpPr>
        <p:spPr>
          <a:xfrm>
            <a:off x="5222379" y="4810200"/>
            <a:ext cx="504825" cy="360362"/>
          </a:xfrm>
          <a:prstGeom prst="diamond">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2" name="Groupe 46"/>
          <p:cNvGrpSpPr>
            <a:grpSpLocks/>
          </p:cNvGrpSpPr>
          <p:nvPr/>
        </p:nvGrpSpPr>
        <p:grpSpPr bwMode="auto">
          <a:xfrm>
            <a:off x="6387604" y="4797500"/>
            <a:ext cx="1546225" cy="373062"/>
            <a:chOff x="5796136" y="5589240"/>
            <a:chExt cx="1545539" cy="372919"/>
          </a:xfrm>
        </p:grpSpPr>
        <p:sp>
          <p:nvSpPr>
            <p:cNvPr id="42" name="Losange 41"/>
            <p:cNvSpPr/>
            <p:nvPr/>
          </p:nvSpPr>
          <p:spPr>
            <a:xfrm>
              <a:off x="5796136" y="5589240"/>
              <a:ext cx="576006" cy="360224"/>
            </a:xfrm>
            <a:prstGeom prst="diamond">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Losange 42"/>
            <p:cNvSpPr/>
            <p:nvPr/>
          </p:nvSpPr>
          <p:spPr>
            <a:xfrm>
              <a:off x="6837074" y="5601935"/>
              <a:ext cx="504601" cy="360224"/>
            </a:xfrm>
            <a:prstGeom prst="diamond">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44" name="Ellipse 43"/>
          <p:cNvSpPr/>
          <p:nvPr/>
        </p:nvSpPr>
        <p:spPr>
          <a:xfrm>
            <a:off x="915491" y="4843537"/>
            <a:ext cx="719138" cy="28733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ZoneTexte 47"/>
          <p:cNvSpPr txBox="1">
            <a:spLocks noChangeArrowheads="1"/>
          </p:cNvSpPr>
          <p:nvPr/>
        </p:nvSpPr>
        <p:spPr bwMode="auto">
          <a:xfrm>
            <a:off x="683568" y="5970488"/>
            <a:ext cx="7380907" cy="707886"/>
          </a:xfrm>
          <a:prstGeom prst="rect">
            <a:avLst/>
          </a:prstGeom>
          <a:noFill/>
          <a:ln w="9525">
            <a:noFill/>
            <a:miter lim="800000"/>
            <a:headEnd/>
            <a:tailEnd/>
          </a:ln>
        </p:spPr>
        <p:txBody>
          <a:bodyPr wrap="square">
            <a:spAutoFit/>
          </a:bodyPr>
          <a:lstStyle/>
          <a:p>
            <a:pPr algn="ctr"/>
            <a:r>
              <a:rPr lang="fr-FR" sz="2000" dirty="0">
                <a:solidFill>
                  <a:srgbClr val="00B050"/>
                </a:solidFill>
              </a:rPr>
              <a:t>Prof. d’</a:t>
            </a:r>
            <a:r>
              <a:rPr lang="fr-FR" sz="2000" dirty="0" err="1">
                <a:solidFill>
                  <a:srgbClr val="00B050"/>
                </a:solidFill>
              </a:rPr>
              <a:t>excit</a:t>
            </a:r>
            <a:r>
              <a:rPr lang="fr-FR" sz="2000" i="1" baseline="30000" dirty="0">
                <a:solidFill>
                  <a:srgbClr val="00B050"/>
                </a:solidFill>
                <a:sym typeface="Symbol" pitchFamily="18" charset="2"/>
              </a:rPr>
              <a:t></a:t>
            </a:r>
            <a:r>
              <a:rPr lang="fr-FR" sz="2000" dirty="0">
                <a:solidFill>
                  <a:srgbClr val="00B050"/>
                </a:solidFill>
              </a:rPr>
              <a:t> varie très vite avec </a:t>
            </a:r>
            <a:r>
              <a:rPr lang="fr-FR" sz="2000" i="1" dirty="0" err="1">
                <a:solidFill>
                  <a:srgbClr val="00B050"/>
                </a:solidFill>
              </a:rPr>
              <a:t>V</a:t>
            </a:r>
            <a:r>
              <a:rPr lang="fr-FR" sz="2000" i="1" baseline="-25000" dirty="0" err="1">
                <a:solidFill>
                  <a:srgbClr val="00B050"/>
                </a:solidFill>
              </a:rPr>
              <a:t>acc</a:t>
            </a:r>
            <a:r>
              <a:rPr lang="fr-FR" sz="2000" i="1" baseline="-25000" dirty="0">
                <a:solidFill>
                  <a:srgbClr val="00B050"/>
                </a:solidFill>
              </a:rPr>
              <a:t>.</a:t>
            </a:r>
          </a:p>
          <a:p>
            <a:pPr algn="ctr"/>
            <a:r>
              <a:rPr lang="fr-FR" sz="2000" i="1" dirty="0">
                <a:solidFill>
                  <a:srgbClr val="00B050"/>
                </a:solidFill>
                <a:cs typeface="Arial" charset="0"/>
              </a:rPr>
              <a:t>→ contrôle </a:t>
            </a:r>
            <a:r>
              <a:rPr lang="fr-FR" sz="2000" i="1" dirty="0" smtClean="0">
                <a:solidFill>
                  <a:srgbClr val="00B050"/>
                </a:solidFill>
                <a:cs typeface="Arial" charset="0"/>
              </a:rPr>
              <a:t>difficile de l’e</a:t>
            </a:r>
            <a:r>
              <a:rPr lang="fr-FR" sz="2000" i="1" dirty="0" smtClean="0">
                <a:solidFill>
                  <a:srgbClr val="00B050"/>
                </a:solidFill>
              </a:rPr>
              <a:t>xploration progressive </a:t>
            </a:r>
            <a:r>
              <a:rPr lang="fr-FR" sz="2000" i="1" dirty="0">
                <a:solidFill>
                  <a:srgbClr val="00B050"/>
                </a:solidFill>
              </a:rPr>
              <a:t>en </a:t>
            </a:r>
            <a:r>
              <a:rPr lang="fr-FR" sz="2000" i="1" dirty="0" smtClean="0">
                <a:solidFill>
                  <a:srgbClr val="00B050"/>
                </a:solidFill>
              </a:rPr>
              <a:t>profondeur </a:t>
            </a:r>
            <a:endParaRPr lang="fr-FR" sz="2000" dirty="0">
              <a:solidFill>
                <a:srgbClr val="00B050"/>
              </a:solidFill>
            </a:endParaRPr>
          </a:p>
        </p:txBody>
      </p:sp>
      <p:sp>
        <p:nvSpPr>
          <p:cNvPr id="21531" name="ZoneTexte 45"/>
          <p:cNvSpPr txBox="1">
            <a:spLocks noChangeArrowheads="1"/>
          </p:cNvSpPr>
          <p:nvPr/>
        </p:nvSpPr>
        <p:spPr bwMode="auto">
          <a:xfrm>
            <a:off x="915169" y="2708920"/>
            <a:ext cx="1709122" cy="400110"/>
          </a:xfrm>
          <a:prstGeom prst="rect">
            <a:avLst/>
          </a:prstGeom>
          <a:noFill/>
          <a:ln w="9525">
            <a:noFill/>
            <a:miter lim="800000"/>
            <a:headEnd/>
            <a:tailEnd/>
          </a:ln>
        </p:spPr>
        <p:txBody>
          <a:bodyPr wrap="none">
            <a:spAutoFit/>
          </a:bodyPr>
          <a:lstStyle/>
          <a:p>
            <a:r>
              <a:rPr lang="fr-FR" sz="2000" b="1" u="sng" dirty="0">
                <a:solidFill>
                  <a:srgbClr val="0033CC"/>
                </a:solidFill>
              </a:rPr>
              <a:t>Cible Cu pur</a:t>
            </a:r>
          </a:p>
        </p:txBody>
      </p:sp>
      <p:sp>
        <p:nvSpPr>
          <p:cNvPr id="45" name="Flèche vers le bas 44"/>
          <p:cNvSpPr/>
          <p:nvPr/>
        </p:nvSpPr>
        <p:spPr>
          <a:xfrm rot="-2220000">
            <a:off x="1547964" y="5293759"/>
            <a:ext cx="252000" cy="1042522"/>
          </a:xfrm>
          <a:prstGeom prst="downArrow">
            <a:avLst/>
          </a:prstGeom>
          <a:solidFill>
            <a:srgbClr val="33CC33"/>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oneTexte 3"/>
          <p:cNvSpPr txBox="1">
            <a:spLocks noChangeArrowheads="1"/>
          </p:cNvSpPr>
          <p:nvPr/>
        </p:nvSpPr>
        <p:spPr bwMode="auto">
          <a:xfrm>
            <a:off x="539750" y="0"/>
            <a:ext cx="8135938" cy="461963"/>
          </a:xfrm>
          <a:prstGeom prst="rect">
            <a:avLst/>
          </a:prstGeom>
          <a:noFill/>
          <a:ln w="9525">
            <a:noFill/>
            <a:miter lim="800000"/>
            <a:headEnd/>
            <a:tailEnd/>
          </a:ln>
        </p:spPr>
        <p:txBody>
          <a:bodyPr>
            <a:spAutoFit/>
          </a:bodyPr>
          <a:lstStyle/>
          <a:p>
            <a:r>
              <a:rPr lang="fr-FR" sz="2400" b="1">
                <a:solidFill>
                  <a:srgbClr val="0070C0"/>
                </a:solidFill>
                <a:latin typeface="Times New Roman" pitchFamily="18" charset="0"/>
                <a:cs typeface="Times New Roman" pitchFamily="18" charset="0"/>
              </a:rPr>
              <a:t>Sensibilité à la surface de la microanalyse X – dépôt C sur Si</a:t>
            </a:r>
          </a:p>
        </p:txBody>
      </p:sp>
      <p:cxnSp>
        <p:nvCxnSpPr>
          <p:cNvPr id="5" name="Connecteur droit 4"/>
          <p:cNvCxnSpPr/>
          <p:nvPr/>
        </p:nvCxnSpPr>
        <p:spPr>
          <a:xfrm>
            <a:off x="755650" y="549275"/>
            <a:ext cx="76327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532" name="Group 13"/>
          <p:cNvGrpSpPr>
            <a:grpSpLocks/>
          </p:cNvGrpSpPr>
          <p:nvPr/>
        </p:nvGrpSpPr>
        <p:grpSpPr bwMode="auto">
          <a:xfrm>
            <a:off x="1187450" y="1844476"/>
            <a:ext cx="1047750" cy="647700"/>
            <a:chOff x="149" y="1344"/>
            <a:chExt cx="566" cy="408"/>
          </a:xfrm>
        </p:grpSpPr>
        <p:sp>
          <p:nvSpPr>
            <p:cNvPr id="22583" name="Rectangle 9"/>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22584" name="Rectangle 10"/>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Si</a:t>
              </a:r>
            </a:p>
          </p:txBody>
        </p:sp>
        <p:sp>
          <p:nvSpPr>
            <p:cNvPr id="22585" name="Rectangle 12"/>
            <p:cNvSpPr>
              <a:spLocks noChangeArrowheads="1"/>
            </p:cNvSpPr>
            <p:nvPr/>
          </p:nvSpPr>
          <p:spPr bwMode="auto">
            <a:xfrm>
              <a:off x="149" y="1344"/>
              <a:ext cx="566" cy="174"/>
            </a:xfrm>
            <a:prstGeom prst="rect">
              <a:avLst/>
            </a:prstGeom>
            <a:noFill/>
            <a:ln w="9525">
              <a:noFill/>
              <a:miter lim="800000"/>
              <a:headEnd/>
              <a:tailEnd/>
            </a:ln>
          </p:spPr>
          <p:txBody>
            <a:bodyPr wrap="none">
              <a:spAutoFit/>
            </a:bodyPr>
            <a:lstStyle/>
            <a:p>
              <a:r>
                <a:rPr lang="fr-FR" sz="1200" b="1"/>
                <a:t>C </a:t>
              </a:r>
              <a:r>
                <a:rPr lang="fr-FR" sz="1200" b="1" i="1"/>
                <a:t>ép. 10 nm</a:t>
              </a:r>
            </a:p>
          </p:txBody>
        </p:sp>
      </p:grpSp>
      <p:grpSp>
        <p:nvGrpSpPr>
          <p:cNvPr id="22533" name="Group 13"/>
          <p:cNvGrpSpPr>
            <a:grpSpLocks/>
          </p:cNvGrpSpPr>
          <p:nvPr/>
        </p:nvGrpSpPr>
        <p:grpSpPr bwMode="auto">
          <a:xfrm>
            <a:off x="7164388" y="1790600"/>
            <a:ext cx="1047750" cy="863600"/>
            <a:chOff x="149" y="1208"/>
            <a:chExt cx="566" cy="544"/>
          </a:xfrm>
        </p:grpSpPr>
        <p:sp>
          <p:nvSpPr>
            <p:cNvPr id="22580" name="Rectangle 9"/>
            <p:cNvSpPr>
              <a:spLocks noChangeArrowheads="1"/>
            </p:cNvSpPr>
            <p:nvPr/>
          </p:nvSpPr>
          <p:spPr bwMode="auto">
            <a:xfrm>
              <a:off x="158" y="1208"/>
              <a:ext cx="545" cy="272"/>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22581" name="Rectangle 10"/>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Si</a:t>
              </a:r>
            </a:p>
          </p:txBody>
        </p:sp>
        <p:sp>
          <p:nvSpPr>
            <p:cNvPr id="22582" name="Rectangle 12"/>
            <p:cNvSpPr>
              <a:spLocks noChangeArrowheads="1"/>
            </p:cNvSpPr>
            <p:nvPr/>
          </p:nvSpPr>
          <p:spPr bwMode="auto">
            <a:xfrm>
              <a:off x="149" y="1253"/>
              <a:ext cx="566" cy="174"/>
            </a:xfrm>
            <a:prstGeom prst="rect">
              <a:avLst/>
            </a:prstGeom>
            <a:noFill/>
            <a:ln w="9525">
              <a:noFill/>
              <a:miter lim="800000"/>
              <a:headEnd/>
              <a:tailEnd/>
            </a:ln>
          </p:spPr>
          <p:txBody>
            <a:bodyPr wrap="none">
              <a:spAutoFit/>
            </a:bodyPr>
            <a:lstStyle/>
            <a:p>
              <a:r>
                <a:rPr lang="fr-FR" sz="1200" b="1"/>
                <a:t>C </a:t>
              </a:r>
              <a:r>
                <a:rPr lang="fr-FR" sz="1200" b="1" i="1"/>
                <a:t>ép. 30 nm</a:t>
              </a:r>
            </a:p>
          </p:txBody>
        </p:sp>
      </p:grpSp>
      <p:grpSp>
        <p:nvGrpSpPr>
          <p:cNvPr id="22534" name="Group 13"/>
          <p:cNvGrpSpPr>
            <a:grpSpLocks/>
          </p:cNvGrpSpPr>
          <p:nvPr/>
        </p:nvGrpSpPr>
        <p:grpSpPr bwMode="auto">
          <a:xfrm>
            <a:off x="4271225" y="1799363"/>
            <a:ext cx="1047750" cy="719137"/>
            <a:chOff x="149" y="1299"/>
            <a:chExt cx="566" cy="453"/>
          </a:xfrm>
        </p:grpSpPr>
        <p:sp>
          <p:nvSpPr>
            <p:cNvPr id="22577" name="Rectangle 9"/>
            <p:cNvSpPr>
              <a:spLocks noChangeArrowheads="1"/>
            </p:cNvSpPr>
            <p:nvPr/>
          </p:nvSpPr>
          <p:spPr bwMode="auto">
            <a:xfrm>
              <a:off x="158" y="1299"/>
              <a:ext cx="545" cy="18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22578" name="Rectangle 10"/>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Si</a:t>
              </a:r>
            </a:p>
          </p:txBody>
        </p:sp>
        <p:sp>
          <p:nvSpPr>
            <p:cNvPr id="22579" name="Rectangle 12"/>
            <p:cNvSpPr>
              <a:spLocks noChangeArrowheads="1"/>
            </p:cNvSpPr>
            <p:nvPr/>
          </p:nvSpPr>
          <p:spPr bwMode="auto">
            <a:xfrm>
              <a:off x="149" y="1308"/>
              <a:ext cx="566" cy="174"/>
            </a:xfrm>
            <a:prstGeom prst="rect">
              <a:avLst/>
            </a:prstGeom>
            <a:noFill/>
            <a:ln w="9525">
              <a:noFill/>
              <a:miter lim="800000"/>
              <a:headEnd/>
              <a:tailEnd/>
            </a:ln>
          </p:spPr>
          <p:txBody>
            <a:bodyPr wrap="none">
              <a:spAutoFit/>
            </a:bodyPr>
            <a:lstStyle/>
            <a:p>
              <a:r>
                <a:rPr lang="fr-FR" sz="1200" b="1"/>
                <a:t>C </a:t>
              </a:r>
              <a:r>
                <a:rPr lang="fr-FR" sz="1200" b="1" i="1"/>
                <a:t>ép. 20 nm</a:t>
              </a:r>
            </a:p>
          </p:txBody>
        </p:sp>
      </p:grpSp>
      <p:grpSp>
        <p:nvGrpSpPr>
          <p:cNvPr id="22535" name="Groupe 39"/>
          <p:cNvGrpSpPr>
            <a:grpSpLocks/>
          </p:cNvGrpSpPr>
          <p:nvPr/>
        </p:nvGrpSpPr>
        <p:grpSpPr bwMode="auto">
          <a:xfrm>
            <a:off x="3089275" y="2884388"/>
            <a:ext cx="2943225" cy="2911475"/>
            <a:chOff x="3275856" y="1916832"/>
            <a:chExt cx="2942749" cy="2911031"/>
          </a:xfrm>
        </p:grpSpPr>
        <p:pic>
          <p:nvPicPr>
            <p:cNvPr id="22570" name="Image 18" descr="C Si Ep20nm.bmp"/>
            <p:cNvPicPr>
              <a:picLocks noChangeAspect="1"/>
            </p:cNvPicPr>
            <p:nvPr/>
          </p:nvPicPr>
          <p:blipFill>
            <a:blip r:embed="rId3" cstate="print"/>
            <a:srcRect/>
            <a:stretch>
              <a:fillRect/>
            </a:stretch>
          </p:blipFill>
          <p:spPr bwMode="auto">
            <a:xfrm>
              <a:off x="3275856" y="1916832"/>
              <a:ext cx="2942749" cy="2911031"/>
            </a:xfrm>
            <a:prstGeom prst="rect">
              <a:avLst/>
            </a:prstGeom>
            <a:noFill/>
            <a:ln w="9525">
              <a:noFill/>
              <a:miter lim="800000"/>
              <a:headEnd/>
              <a:tailEnd/>
            </a:ln>
          </p:spPr>
        </p:pic>
        <p:sp>
          <p:nvSpPr>
            <p:cNvPr id="22571" name="ZoneTexte 16"/>
            <p:cNvSpPr txBox="1">
              <a:spLocks noChangeArrowheads="1"/>
            </p:cNvSpPr>
            <p:nvPr/>
          </p:nvSpPr>
          <p:spPr bwMode="auto">
            <a:xfrm>
              <a:off x="4395217" y="2689870"/>
              <a:ext cx="1155084" cy="307730"/>
            </a:xfrm>
            <a:prstGeom prst="rect">
              <a:avLst/>
            </a:prstGeom>
            <a:noFill/>
            <a:ln w="9525">
              <a:noFill/>
              <a:miter lim="800000"/>
              <a:headEnd/>
              <a:tailEnd/>
            </a:ln>
          </p:spPr>
          <p:txBody>
            <a:bodyPr wrap="square">
              <a:spAutoFit/>
            </a:bodyPr>
            <a:lstStyle/>
            <a:p>
              <a:r>
                <a:rPr lang="fr-FR" sz="1100" dirty="0" smtClean="0">
                  <a:solidFill>
                    <a:srgbClr val="FF0000"/>
                  </a:solidFill>
                </a:rPr>
                <a:t>0,674 </a:t>
              </a:r>
              <a:r>
                <a:rPr lang="fr-FR" sz="1400" b="1" dirty="0" smtClean="0">
                  <a:solidFill>
                    <a:srgbClr val="FF0000"/>
                  </a:solidFill>
                </a:rPr>
                <a:t>(-19 %)</a:t>
              </a:r>
              <a:endParaRPr lang="fr-FR" sz="1400" dirty="0">
                <a:solidFill>
                  <a:srgbClr val="FF0000"/>
                </a:solidFill>
              </a:endParaRPr>
            </a:p>
          </p:txBody>
        </p:sp>
        <p:sp>
          <p:nvSpPr>
            <p:cNvPr id="22572" name="ZoneTexte 16"/>
            <p:cNvSpPr txBox="1">
              <a:spLocks noChangeArrowheads="1"/>
            </p:cNvSpPr>
            <p:nvPr/>
          </p:nvSpPr>
          <p:spPr bwMode="auto">
            <a:xfrm>
              <a:off x="4625404" y="2329830"/>
              <a:ext cx="1212883" cy="307730"/>
            </a:xfrm>
            <a:prstGeom prst="rect">
              <a:avLst/>
            </a:prstGeom>
            <a:noFill/>
            <a:ln w="9525">
              <a:noFill/>
              <a:miter lim="800000"/>
              <a:headEnd/>
              <a:tailEnd/>
            </a:ln>
          </p:spPr>
          <p:txBody>
            <a:bodyPr wrap="square">
              <a:spAutoFit/>
            </a:bodyPr>
            <a:lstStyle/>
            <a:p>
              <a:r>
                <a:rPr lang="fr-FR" sz="1100" dirty="0" smtClean="0">
                  <a:solidFill>
                    <a:srgbClr val="FF0000"/>
                  </a:solidFill>
                </a:rPr>
                <a:t>0,835  </a:t>
              </a:r>
              <a:r>
                <a:rPr lang="fr-FR" sz="1400" b="1" dirty="0" smtClean="0">
                  <a:solidFill>
                    <a:srgbClr val="FF0000"/>
                  </a:solidFill>
                </a:rPr>
                <a:t>(-8 %)</a:t>
              </a:r>
              <a:endParaRPr lang="fr-FR" sz="1400" b="1" dirty="0">
                <a:solidFill>
                  <a:srgbClr val="FF0000"/>
                </a:solidFill>
              </a:endParaRPr>
            </a:p>
          </p:txBody>
        </p:sp>
        <p:sp>
          <p:nvSpPr>
            <p:cNvPr id="22573" name="ZoneTexte 16"/>
            <p:cNvSpPr txBox="1">
              <a:spLocks noChangeArrowheads="1"/>
            </p:cNvSpPr>
            <p:nvPr/>
          </p:nvSpPr>
          <p:spPr bwMode="auto">
            <a:xfrm>
              <a:off x="4298826" y="3870573"/>
              <a:ext cx="1179479" cy="307730"/>
            </a:xfrm>
            <a:prstGeom prst="rect">
              <a:avLst/>
            </a:prstGeom>
            <a:noFill/>
            <a:ln w="9525">
              <a:noFill/>
              <a:miter lim="800000"/>
              <a:headEnd/>
              <a:tailEnd/>
            </a:ln>
          </p:spPr>
          <p:txBody>
            <a:bodyPr wrap="square">
              <a:spAutoFit/>
            </a:bodyPr>
            <a:lstStyle/>
            <a:p>
              <a:r>
                <a:rPr lang="fr-FR" sz="1100" dirty="0" smtClean="0">
                  <a:solidFill>
                    <a:srgbClr val="00B050"/>
                  </a:solidFill>
                </a:rPr>
                <a:t>0,164 </a:t>
              </a:r>
              <a:r>
                <a:rPr lang="fr-FR" sz="1400" b="1" dirty="0" smtClean="0">
                  <a:solidFill>
                    <a:srgbClr val="008000"/>
                  </a:solidFill>
                </a:rPr>
                <a:t>(&gt; x2)</a:t>
              </a:r>
              <a:endParaRPr lang="fr-FR" sz="1400" dirty="0">
                <a:solidFill>
                  <a:srgbClr val="008000"/>
                </a:solidFill>
              </a:endParaRPr>
            </a:p>
          </p:txBody>
        </p:sp>
        <p:sp>
          <p:nvSpPr>
            <p:cNvPr id="22574" name="ZoneTexte 16"/>
            <p:cNvSpPr txBox="1">
              <a:spLocks noChangeArrowheads="1"/>
            </p:cNvSpPr>
            <p:nvPr/>
          </p:nvSpPr>
          <p:spPr bwMode="auto">
            <a:xfrm>
              <a:off x="4599434" y="4077072"/>
              <a:ext cx="575618" cy="261610"/>
            </a:xfrm>
            <a:prstGeom prst="rect">
              <a:avLst/>
            </a:prstGeom>
            <a:noFill/>
            <a:ln w="9525">
              <a:noFill/>
              <a:miter lim="800000"/>
              <a:headEnd/>
              <a:tailEnd/>
            </a:ln>
          </p:spPr>
          <p:txBody>
            <a:bodyPr>
              <a:spAutoFit/>
            </a:bodyPr>
            <a:lstStyle/>
            <a:p>
              <a:r>
                <a:rPr lang="fr-FR" sz="1100">
                  <a:solidFill>
                    <a:srgbClr val="00B050"/>
                  </a:solidFill>
                </a:rPr>
                <a:t>0,097</a:t>
              </a:r>
            </a:p>
          </p:txBody>
        </p:sp>
        <p:sp>
          <p:nvSpPr>
            <p:cNvPr id="22575" name="ZoneTexte 16"/>
            <p:cNvSpPr txBox="1">
              <a:spLocks noChangeArrowheads="1"/>
            </p:cNvSpPr>
            <p:nvPr/>
          </p:nvSpPr>
          <p:spPr bwMode="auto">
            <a:xfrm>
              <a:off x="5606405" y="4242177"/>
              <a:ext cx="575618" cy="261610"/>
            </a:xfrm>
            <a:prstGeom prst="rect">
              <a:avLst/>
            </a:prstGeom>
            <a:noFill/>
            <a:ln w="9525">
              <a:noFill/>
              <a:miter lim="800000"/>
              <a:headEnd/>
              <a:tailEnd/>
            </a:ln>
          </p:spPr>
          <p:txBody>
            <a:bodyPr>
              <a:spAutoFit/>
            </a:bodyPr>
            <a:lstStyle/>
            <a:p>
              <a:r>
                <a:rPr lang="fr-FR" sz="1100" b="1">
                  <a:solidFill>
                    <a:srgbClr val="00B050"/>
                  </a:solidFill>
                </a:rPr>
                <a:t>C K</a:t>
              </a:r>
              <a:r>
                <a:rPr lang="fr-FR" sz="1100" b="1">
                  <a:solidFill>
                    <a:srgbClr val="00B050"/>
                  </a:solidFill>
                  <a:sym typeface="Symbol" pitchFamily="18" charset="2"/>
                </a:rPr>
                <a:t></a:t>
              </a:r>
              <a:endParaRPr lang="fr-FR" sz="1100" b="1">
                <a:solidFill>
                  <a:srgbClr val="00B050"/>
                </a:solidFill>
              </a:endParaRPr>
            </a:p>
          </p:txBody>
        </p:sp>
        <p:sp>
          <p:nvSpPr>
            <p:cNvPr id="22576" name="ZoneTexte 16"/>
            <p:cNvSpPr txBox="1">
              <a:spLocks noChangeArrowheads="1"/>
            </p:cNvSpPr>
            <p:nvPr/>
          </p:nvSpPr>
          <p:spPr bwMode="auto">
            <a:xfrm>
              <a:off x="5580112" y="2041798"/>
              <a:ext cx="575618" cy="261610"/>
            </a:xfrm>
            <a:prstGeom prst="rect">
              <a:avLst/>
            </a:prstGeom>
            <a:noFill/>
            <a:ln w="9525">
              <a:noFill/>
              <a:miter lim="800000"/>
              <a:headEnd/>
              <a:tailEnd/>
            </a:ln>
          </p:spPr>
          <p:txBody>
            <a:bodyPr>
              <a:spAutoFit/>
            </a:bodyPr>
            <a:lstStyle/>
            <a:p>
              <a:r>
                <a:rPr lang="fr-FR" sz="1100" b="1">
                  <a:solidFill>
                    <a:srgbClr val="FF0000"/>
                  </a:solidFill>
                </a:rPr>
                <a:t>Si K</a:t>
              </a:r>
              <a:r>
                <a:rPr lang="fr-FR" sz="1100" b="1">
                  <a:solidFill>
                    <a:srgbClr val="FF0000"/>
                  </a:solidFill>
                  <a:sym typeface="Symbol" pitchFamily="18" charset="2"/>
                </a:rPr>
                <a:t></a:t>
              </a:r>
              <a:endParaRPr lang="fr-FR" sz="1100" b="1">
                <a:solidFill>
                  <a:srgbClr val="FF0000"/>
                </a:solidFill>
              </a:endParaRPr>
            </a:p>
          </p:txBody>
        </p:sp>
      </p:grpSp>
      <p:grpSp>
        <p:nvGrpSpPr>
          <p:cNvPr id="22536" name="Groupe 40"/>
          <p:cNvGrpSpPr>
            <a:grpSpLocks/>
          </p:cNvGrpSpPr>
          <p:nvPr/>
        </p:nvGrpSpPr>
        <p:grpSpPr bwMode="auto">
          <a:xfrm>
            <a:off x="6099175" y="2870100"/>
            <a:ext cx="2987675" cy="2916238"/>
            <a:chOff x="6156176" y="1916832"/>
            <a:chExt cx="2987824" cy="2916000"/>
          </a:xfrm>
        </p:grpSpPr>
        <p:pic>
          <p:nvPicPr>
            <p:cNvPr id="22563" name="Image 19" descr="C Si Ep30nm.bmp"/>
            <p:cNvPicPr>
              <a:picLocks noChangeAspect="1"/>
            </p:cNvPicPr>
            <p:nvPr/>
          </p:nvPicPr>
          <p:blipFill>
            <a:blip r:embed="rId4" cstate="print"/>
            <a:srcRect/>
            <a:stretch>
              <a:fillRect/>
            </a:stretch>
          </p:blipFill>
          <p:spPr bwMode="auto">
            <a:xfrm>
              <a:off x="6156176" y="1916832"/>
              <a:ext cx="2968074" cy="2916000"/>
            </a:xfrm>
            <a:prstGeom prst="rect">
              <a:avLst/>
            </a:prstGeom>
            <a:noFill/>
            <a:ln w="9525">
              <a:noFill/>
              <a:miter lim="800000"/>
              <a:headEnd/>
              <a:tailEnd/>
            </a:ln>
          </p:spPr>
        </p:pic>
        <p:sp>
          <p:nvSpPr>
            <p:cNvPr id="22564" name="ZoneTexte 16"/>
            <p:cNvSpPr txBox="1">
              <a:spLocks noChangeArrowheads="1"/>
            </p:cNvSpPr>
            <p:nvPr/>
          </p:nvSpPr>
          <p:spPr bwMode="auto">
            <a:xfrm>
              <a:off x="7293446" y="3733929"/>
              <a:ext cx="575618" cy="261610"/>
            </a:xfrm>
            <a:prstGeom prst="rect">
              <a:avLst/>
            </a:prstGeom>
            <a:noFill/>
            <a:ln w="9525">
              <a:noFill/>
              <a:miter lim="800000"/>
              <a:headEnd/>
              <a:tailEnd/>
            </a:ln>
          </p:spPr>
          <p:txBody>
            <a:bodyPr>
              <a:spAutoFit/>
            </a:bodyPr>
            <a:lstStyle/>
            <a:p>
              <a:r>
                <a:rPr lang="fr-FR" sz="1100">
                  <a:solidFill>
                    <a:srgbClr val="00B050"/>
                  </a:solidFill>
                </a:rPr>
                <a:t>0,255</a:t>
              </a:r>
            </a:p>
          </p:txBody>
        </p:sp>
        <p:sp>
          <p:nvSpPr>
            <p:cNvPr id="22565" name="ZoneTexte 16"/>
            <p:cNvSpPr txBox="1">
              <a:spLocks noChangeArrowheads="1"/>
            </p:cNvSpPr>
            <p:nvPr/>
          </p:nvSpPr>
          <p:spPr bwMode="auto">
            <a:xfrm>
              <a:off x="7529661" y="3980681"/>
              <a:ext cx="575618" cy="261610"/>
            </a:xfrm>
            <a:prstGeom prst="rect">
              <a:avLst/>
            </a:prstGeom>
            <a:noFill/>
            <a:ln w="9525">
              <a:noFill/>
              <a:miter lim="800000"/>
              <a:headEnd/>
              <a:tailEnd/>
            </a:ln>
          </p:spPr>
          <p:txBody>
            <a:bodyPr>
              <a:spAutoFit/>
            </a:bodyPr>
            <a:lstStyle/>
            <a:p>
              <a:r>
                <a:rPr lang="fr-FR" sz="1100">
                  <a:solidFill>
                    <a:srgbClr val="00B050"/>
                  </a:solidFill>
                </a:rPr>
                <a:t>0,152</a:t>
              </a:r>
            </a:p>
          </p:txBody>
        </p:sp>
        <p:sp>
          <p:nvSpPr>
            <p:cNvPr id="22566" name="ZoneTexte 16"/>
            <p:cNvSpPr txBox="1">
              <a:spLocks noChangeArrowheads="1"/>
            </p:cNvSpPr>
            <p:nvPr/>
          </p:nvSpPr>
          <p:spPr bwMode="auto">
            <a:xfrm>
              <a:off x="8568382" y="4202038"/>
              <a:ext cx="575618" cy="261610"/>
            </a:xfrm>
            <a:prstGeom prst="rect">
              <a:avLst/>
            </a:prstGeom>
            <a:noFill/>
            <a:ln w="9525">
              <a:noFill/>
              <a:miter lim="800000"/>
              <a:headEnd/>
              <a:tailEnd/>
            </a:ln>
          </p:spPr>
          <p:txBody>
            <a:bodyPr>
              <a:spAutoFit/>
            </a:bodyPr>
            <a:lstStyle/>
            <a:p>
              <a:r>
                <a:rPr lang="fr-FR" sz="1100" b="1">
                  <a:solidFill>
                    <a:srgbClr val="00B050"/>
                  </a:solidFill>
                </a:rPr>
                <a:t>C K</a:t>
              </a:r>
              <a:r>
                <a:rPr lang="fr-FR" sz="1100" b="1">
                  <a:solidFill>
                    <a:srgbClr val="00B050"/>
                  </a:solidFill>
                  <a:sym typeface="Symbol" pitchFamily="18" charset="2"/>
                </a:rPr>
                <a:t></a:t>
              </a:r>
              <a:endParaRPr lang="fr-FR" sz="1100" b="1">
                <a:solidFill>
                  <a:srgbClr val="00B050"/>
                </a:solidFill>
              </a:endParaRPr>
            </a:p>
          </p:txBody>
        </p:sp>
        <p:sp>
          <p:nvSpPr>
            <p:cNvPr id="22567" name="ZoneTexte 16"/>
            <p:cNvSpPr txBox="1">
              <a:spLocks noChangeArrowheads="1"/>
            </p:cNvSpPr>
            <p:nvPr/>
          </p:nvSpPr>
          <p:spPr bwMode="auto">
            <a:xfrm>
              <a:off x="8568382" y="2060848"/>
              <a:ext cx="575618" cy="261610"/>
            </a:xfrm>
            <a:prstGeom prst="rect">
              <a:avLst/>
            </a:prstGeom>
            <a:noFill/>
            <a:ln w="9525">
              <a:noFill/>
              <a:miter lim="800000"/>
              <a:headEnd/>
              <a:tailEnd/>
            </a:ln>
          </p:spPr>
          <p:txBody>
            <a:bodyPr>
              <a:spAutoFit/>
            </a:bodyPr>
            <a:lstStyle/>
            <a:p>
              <a:r>
                <a:rPr lang="fr-FR" sz="1100" b="1">
                  <a:solidFill>
                    <a:srgbClr val="FF0000"/>
                  </a:solidFill>
                </a:rPr>
                <a:t>Si K</a:t>
              </a:r>
              <a:r>
                <a:rPr lang="fr-FR" sz="1100" b="1">
                  <a:solidFill>
                    <a:srgbClr val="FF0000"/>
                  </a:solidFill>
                  <a:sym typeface="Symbol" pitchFamily="18" charset="2"/>
                </a:rPr>
                <a:t></a:t>
              </a:r>
              <a:endParaRPr lang="fr-FR" sz="1100" b="1">
                <a:solidFill>
                  <a:srgbClr val="FF0000"/>
                </a:solidFill>
              </a:endParaRPr>
            </a:p>
          </p:txBody>
        </p:sp>
        <p:sp>
          <p:nvSpPr>
            <p:cNvPr id="22568" name="ZoneTexte 16"/>
            <p:cNvSpPr txBox="1">
              <a:spLocks noChangeArrowheads="1"/>
            </p:cNvSpPr>
            <p:nvPr/>
          </p:nvSpPr>
          <p:spPr bwMode="auto">
            <a:xfrm>
              <a:off x="7524328" y="2497088"/>
              <a:ext cx="575618" cy="261610"/>
            </a:xfrm>
            <a:prstGeom prst="rect">
              <a:avLst/>
            </a:prstGeom>
            <a:noFill/>
            <a:ln w="9525">
              <a:noFill/>
              <a:miter lim="800000"/>
              <a:headEnd/>
              <a:tailEnd/>
            </a:ln>
          </p:spPr>
          <p:txBody>
            <a:bodyPr>
              <a:spAutoFit/>
            </a:bodyPr>
            <a:lstStyle/>
            <a:p>
              <a:r>
                <a:rPr lang="fr-FR" sz="1100">
                  <a:solidFill>
                    <a:srgbClr val="FF0000"/>
                  </a:solidFill>
                </a:rPr>
                <a:t>0,752</a:t>
              </a:r>
            </a:p>
          </p:txBody>
        </p:sp>
        <p:sp>
          <p:nvSpPr>
            <p:cNvPr id="22569" name="ZoneTexte 16"/>
            <p:cNvSpPr txBox="1">
              <a:spLocks noChangeArrowheads="1"/>
            </p:cNvSpPr>
            <p:nvPr/>
          </p:nvSpPr>
          <p:spPr bwMode="auto">
            <a:xfrm>
              <a:off x="7298779" y="3054102"/>
              <a:ext cx="575618" cy="261610"/>
            </a:xfrm>
            <a:prstGeom prst="rect">
              <a:avLst/>
            </a:prstGeom>
            <a:noFill/>
            <a:ln w="9525">
              <a:noFill/>
              <a:miter lim="800000"/>
              <a:headEnd/>
              <a:tailEnd/>
            </a:ln>
          </p:spPr>
          <p:txBody>
            <a:bodyPr>
              <a:spAutoFit/>
            </a:bodyPr>
            <a:lstStyle/>
            <a:p>
              <a:r>
                <a:rPr lang="fr-FR" sz="1100">
                  <a:solidFill>
                    <a:srgbClr val="FF0000"/>
                  </a:solidFill>
                </a:rPr>
                <a:t>0,526</a:t>
              </a:r>
            </a:p>
          </p:txBody>
        </p:sp>
      </p:grpSp>
      <p:grpSp>
        <p:nvGrpSpPr>
          <p:cNvPr id="22537" name="Groupe 38"/>
          <p:cNvGrpSpPr>
            <a:grpSpLocks/>
          </p:cNvGrpSpPr>
          <p:nvPr/>
        </p:nvGrpSpPr>
        <p:grpSpPr bwMode="auto">
          <a:xfrm>
            <a:off x="34925" y="2870100"/>
            <a:ext cx="2957513" cy="2932113"/>
            <a:chOff x="107504" y="1844824"/>
            <a:chExt cx="2957215" cy="2932176"/>
          </a:xfrm>
        </p:grpSpPr>
        <p:pic>
          <p:nvPicPr>
            <p:cNvPr id="22555" name="Image 17" descr="C Si Ep10nm.bmp"/>
            <p:cNvPicPr>
              <a:picLocks noChangeAspect="1"/>
            </p:cNvPicPr>
            <p:nvPr/>
          </p:nvPicPr>
          <p:blipFill>
            <a:blip r:embed="rId5" cstate="print"/>
            <a:srcRect/>
            <a:stretch>
              <a:fillRect/>
            </a:stretch>
          </p:blipFill>
          <p:spPr bwMode="auto">
            <a:xfrm>
              <a:off x="107504" y="1844824"/>
              <a:ext cx="2946273" cy="2932176"/>
            </a:xfrm>
            <a:prstGeom prst="rect">
              <a:avLst/>
            </a:prstGeom>
            <a:noFill/>
            <a:ln w="9525">
              <a:noFill/>
              <a:miter lim="800000"/>
              <a:headEnd/>
              <a:tailEnd/>
            </a:ln>
          </p:spPr>
        </p:pic>
        <p:sp>
          <p:nvSpPr>
            <p:cNvPr id="22556" name="ZoneTexte 16"/>
            <p:cNvSpPr txBox="1">
              <a:spLocks noChangeArrowheads="1"/>
            </p:cNvSpPr>
            <p:nvPr/>
          </p:nvSpPr>
          <p:spPr bwMode="auto">
            <a:xfrm>
              <a:off x="1001316" y="1973982"/>
              <a:ext cx="575618" cy="261610"/>
            </a:xfrm>
            <a:prstGeom prst="rect">
              <a:avLst/>
            </a:prstGeom>
            <a:noFill/>
            <a:ln w="9525">
              <a:noFill/>
              <a:miter lim="800000"/>
              <a:headEnd/>
              <a:tailEnd/>
            </a:ln>
          </p:spPr>
          <p:txBody>
            <a:bodyPr>
              <a:spAutoFit/>
            </a:bodyPr>
            <a:lstStyle/>
            <a:p>
              <a:r>
                <a:rPr lang="fr-FR" sz="1100">
                  <a:solidFill>
                    <a:srgbClr val="FF0000"/>
                  </a:solidFill>
                </a:rPr>
                <a:t>0,912</a:t>
              </a:r>
            </a:p>
          </p:txBody>
        </p:sp>
        <p:sp>
          <p:nvSpPr>
            <p:cNvPr id="22557" name="ZoneTexte 16"/>
            <p:cNvSpPr txBox="1">
              <a:spLocks noChangeArrowheads="1"/>
            </p:cNvSpPr>
            <p:nvPr/>
          </p:nvSpPr>
          <p:spPr bwMode="auto">
            <a:xfrm>
              <a:off x="2489101" y="4221088"/>
              <a:ext cx="575618" cy="261610"/>
            </a:xfrm>
            <a:prstGeom prst="rect">
              <a:avLst/>
            </a:prstGeom>
            <a:noFill/>
            <a:ln w="9525">
              <a:noFill/>
              <a:miter lim="800000"/>
              <a:headEnd/>
              <a:tailEnd/>
            </a:ln>
          </p:spPr>
          <p:txBody>
            <a:bodyPr>
              <a:spAutoFit/>
            </a:bodyPr>
            <a:lstStyle/>
            <a:p>
              <a:r>
                <a:rPr lang="fr-FR" sz="1100" b="1">
                  <a:solidFill>
                    <a:srgbClr val="00B050"/>
                  </a:solidFill>
                </a:rPr>
                <a:t>C K</a:t>
              </a:r>
              <a:r>
                <a:rPr lang="fr-FR" sz="1100" b="1">
                  <a:solidFill>
                    <a:srgbClr val="00B050"/>
                  </a:solidFill>
                  <a:sym typeface="Symbol" pitchFamily="18" charset="2"/>
                </a:rPr>
                <a:t></a:t>
              </a:r>
              <a:endParaRPr lang="fr-FR" sz="1100" b="1">
                <a:solidFill>
                  <a:srgbClr val="00B050"/>
                </a:solidFill>
              </a:endParaRPr>
            </a:p>
          </p:txBody>
        </p:sp>
        <p:sp>
          <p:nvSpPr>
            <p:cNvPr id="22558" name="ZoneTexte 16"/>
            <p:cNvSpPr txBox="1">
              <a:spLocks noChangeArrowheads="1"/>
            </p:cNvSpPr>
            <p:nvPr/>
          </p:nvSpPr>
          <p:spPr bwMode="auto">
            <a:xfrm>
              <a:off x="1020366" y="4005064"/>
              <a:ext cx="575618" cy="261610"/>
            </a:xfrm>
            <a:prstGeom prst="rect">
              <a:avLst/>
            </a:prstGeom>
            <a:noFill/>
            <a:ln w="9525">
              <a:noFill/>
              <a:miter lim="800000"/>
              <a:headEnd/>
              <a:tailEnd/>
            </a:ln>
          </p:spPr>
          <p:txBody>
            <a:bodyPr>
              <a:spAutoFit/>
            </a:bodyPr>
            <a:lstStyle/>
            <a:p>
              <a:r>
                <a:rPr lang="fr-FR" sz="1100">
                  <a:solidFill>
                    <a:srgbClr val="00B050"/>
                  </a:solidFill>
                </a:rPr>
                <a:t>0,077</a:t>
              </a:r>
            </a:p>
          </p:txBody>
        </p:sp>
        <p:sp>
          <p:nvSpPr>
            <p:cNvPr id="22559" name="ZoneTexte 16"/>
            <p:cNvSpPr txBox="1">
              <a:spLocks noChangeArrowheads="1"/>
            </p:cNvSpPr>
            <p:nvPr/>
          </p:nvSpPr>
          <p:spPr bwMode="auto">
            <a:xfrm>
              <a:off x="1269157" y="4125838"/>
              <a:ext cx="575618" cy="261610"/>
            </a:xfrm>
            <a:prstGeom prst="rect">
              <a:avLst/>
            </a:prstGeom>
            <a:noFill/>
            <a:ln w="9525">
              <a:noFill/>
              <a:miter lim="800000"/>
              <a:headEnd/>
              <a:tailEnd/>
            </a:ln>
          </p:spPr>
          <p:txBody>
            <a:bodyPr>
              <a:spAutoFit/>
            </a:bodyPr>
            <a:lstStyle/>
            <a:p>
              <a:r>
                <a:rPr lang="fr-FR" sz="1100">
                  <a:solidFill>
                    <a:srgbClr val="00B050"/>
                  </a:solidFill>
                </a:rPr>
                <a:t>0,046</a:t>
              </a:r>
            </a:p>
          </p:txBody>
        </p:sp>
        <p:sp>
          <p:nvSpPr>
            <p:cNvPr id="22560" name="ZoneTexte 16"/>
            <p:cNvSpPr txBox="1">
              <a:spLocks noChangeArrowheads="1"/>
            </p:cNvSpPr>
            <p:nvPr/>
          </p:nvSpPr>
          <p:spPr bwMode="auto">
            <a:xfrm>
              <a:off x="2483768" y="1969790"/>
              <a:ext cx="575618" cy="261610"/>
            </a:xfrm>
            <a:prstGeom prst="rect">
              <a:avLst/>
            </a:prstGeom>
            <a:noFill/>
            <a:ln w="9525">
              <a:noFill/>
              <a:miter lim="800000"/>
              <a:headEnd/>
              <a:tailEnd/>
            </a:ln>
          </p:spPr>
          <p:txBody>
            <a:bodyPr>
              <a:spAutoFit/>
            </a:bodyPr>
            <a:lstStyle/>
            <a:p>
              <a:r>
                <a:rPr lang="fr-FR" sz="1100" b="1">
                  <a:solidFill>
                    <a:srgbClr val="FF0000"/>
                  </a:solidFill>
                </a:rPr>
                <a:t>Si K</a:t>
              </a:r>
              <a:r>
                <a:rPr lang="fr-FR" sz="1100" b="1">
                  <a:solidFill>
                    <a:srgbClr val="FF0000"/>
                  </a:solidFill>
                  <a:sym typeface="Symbol" pitchFamily="18" charset="2"/>
                </a:rPr>
                <a:t></a:t>
              </a:r>
              <a:endParaRPr lang="fr-FR" sz="1100" b="1">
                <a:solidFill>
                  <a:srgbClr val="FF0000"/>
                </a:solidFill>
              </a:endParaRPr>
            </a:p>
          </p:txBody>
        </p:sp>
        <p:sp>
          <p:nvSpPr>
            <p:cNvPr id="22561" name="ZoneTexte 16"/>
            <p:cNvSpPr txBox="1">
              <a:spLocks noChangeArrowheads="1"/>
            </p:cNvSpPr>
            <p:nvPr/>
          </p:nvSpPr>
          <p:spPr bwMode="auto">
            <a:xfrm>
              <a:off x="971600" y="4510261"/>
              <a:ext cx="575618" cy="261610"/>
            </a:xfrm>
            <a:prstGeom prst="rect">
              <a:avLst/>
            </a:prstGeom>
            <a:noFill/>
            <a:ln w="9525">
              <a:noFill/>
              <a:miter lim="800000"/>
              <a:headEnd/>
              <a:tailEnd/>
            </a:ln>
          </p:spPr>
          <p:txBody>
            <a:bodyPr>
              <a:spAutoFit/>
            </a:bodyPr>
            <a:lstStyle/>
            <a:p>
              <a:r>
                <a:rPr lang="fr-FR" sz="1100" b="1"/>
                <a:t>3 keV</a:t>
              </a:r>
            </a:p>
          </p:txBody>
        </p:sp>
        <p:sp>
          <p:nvSpPr>
            <p:cNvPr id="22562" name="ZoneTexte 16"/>
            <p:cNvSpPr txBox="1">
              <a:spLocks noChangeArrowheads="1"/>
            </p:cNvSpPr>
            <p:nvPr/>
          </p:nvSpPr>
          <p:spPr bwMode="auto">
            <a:xfrm>
              <a:off x="784151" y="2204864"/>
              <a:ext cx="575618" cy="261610"/>
            </a:xfrm>
            <a:prstGeom prst="rect">
              <a:avLst/>
            </a:prstGeom>
            <a:noFill/>
            <a:ln w="9525">
              <a:noFill/>
              <a:miter lim="800000"/>
              <a:headEnd/>
              <a:tailEnd/>
            </a:ln>
          </p:spPr>
          <p:txBody>
            <a:bodyPr>
              <a:spAutoFit/>
            </a:bodyPr>
            <a:lstStyle/>
            <a:p>
              <a:r>
                <a:rPr lang="fr-FR" sz="1100">
                  <a:solidFill>
                    <a:srgbClr val="FF0000"/>
                  </a:solidFill>
                </a:rPr>
                <a:t>0,832</a:t>
              </a:r>
            </a:p>
          </p:txBody>
        </p:sp>
      </p:grpSp>
      <p:grpSp>
        <p:nvGrpSpPr>
          <p:cNvPr id="22538" name="Groupe 43"/>
          <p:cNvGrpSpPr>
            <a:grpSpLocks/>
          </p:cNvGrpSpPr>
          <p:nvPr/>
        </p:nvGrpSpPr>
        <p:grpSpPr bwMode="auto">
          <a:xfrm>
            <a:off x="1139825" y="5391050"/>
            <a:ext cx="576263" cy="617538"/>
            <a:chOff x="1139825" y="4365625"/>
            <a:chExt cx="576263" cy="617538"/>
          </a:xfrm>
        </p:grpSpPr>
        <p:cxnSp>
          <p:nvCxnSpPr>
            <p:cNvPr id="43" name="Connecteur droit 42"/>
            <p:cNvCxnSpPr/>
            <p:nvPr/>
          </p:nvCxnSpPr>
          <p:spPr>
            <a:xfrm rot="5400000">
              <a:off x="1079500" y="4473575"/>
              <a:ext cx="215900"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rot="5400000">
              <a:off x="1245394" y="4617244"/>
              <a:ext cx="360362"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54" name="ZoneTexte 16"/>
            <p:cNvSpPr txBox="1">
              <a:spLocks noChangeArrowheads="1"/>
            </p:cNvSpPr>
            <p:nvPr/>
          </p:nvSpPr>
          <p:spPr bwMode="auto">
            <a:xfrm>
              <a:off x="1139825" y="4721225"/>
              <a:ext cx="576263" cy="261938"/>
            </a:xfrm>
            <a:prstGeom prst="rect">
              <a:avLst/>
            </a:prstGeom>
            <a:noFill/>
            <a:ln w="9525">
              <a:noFill/>
              <a:miter lim="800000"/>
              <a:headEnd/>
              <a:tailEnd/>
            </a:ln>
          </p:spPr>
          <p:txBody>
            <a:bodyPr>
              <a:spAutoFit/>
            </a:bodyPr>
            <a:lstStyle/>
            <a:p>
              <a:r>
                <a:rPr lang="fr-FR" sz="1100" b="1"/>
                <a:t>4 keV</a:t>
              </a:r>
            </a:p>
          </p:txBody>
        </p:sp>
      </p:grpSp>
      <p:grpSp>
        <p:nvGrpSpPr>
          <p:cNvPr id="22539" name="Groupe 54"/>
          <p:cNvGrpSpPr>
            <a:grpSpLocks/>
          </p:cNvGrpSpPr>
          <p:nvPr/>
        </p:nvGrpSpPr>
        <p:grpSpPr bwMode="auto">
          <a:xfrm>
            <a:off x="3962400" y="5391050"/>
            <a:ext cx="792163" cy="617538"/>
            <a:chOff x="4283968" y="5229200"/>
            <a:chExt cx="792287" cy="617538"/>
          </a:xfrm>
        </p:grpSpPr>
        <p:grpSp>
          <p:nvGrpSpPr>
            <p:cNvPr id="22547" name="Groupe 45"/>
            <p:cNvGrpSpPr>
              <a:grpSpLocks/>
            </p:cNvGrpSpPr>
            <p:nvPr/>
          </p:nvGrpSpPr>
          <p:grpSpPr bwMode="auto">
            <a:xfrm>
              <a:off x="4499992" y="5229200"/>
              <a:ext cx="576263" cy="617538"/>
              <a:chOff x="1139825" y="4365625"/>
              <a:chExt cx="576263" cy="617538"/>
            </a:xfrm>
          </p:grpSpPr>
          <p:cxnSp>
            <p:nvCxnSpPr>
              <p:cNvPr id="47" name="Connecteur droit 46"/>
              <p:cNvCxnSpPr/>
              <p:nvPr/>
            </p:nvCxnSpPr>
            <p:spPr>
              <a:xfrm rot="5400000">
                <a:off x="1079417" y="4473575"/>
                <a:ext cx="215900"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rot="5400000">
                <a:off x="1245349" y="4617244"/>
                <a:ext cx="360362"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51" name="ZoneTexte 16"/>
              <p:cNvSpPr txBox="1">
                <a:spLocks noChangeArrowheads="1"/>
              </p:cNvSpPr>
              <p:nvPr/>
            </p:nvSpPr>
            <p:spPr bwMode="auto">
              <a:xfrm>
                <a:off x="1139825" y="4721225"/>
                <a:ext cx="576263" cy="261938"/>
              </a:xfrm>
              <a:prstGeom prst="rect">
                <a:avLst/>
              </a:prstGeom>
              <a:noFill/>
              <a:ln w="9525">
                <a:noFill/>
                <a:miter lim="800000"/>
                <a:headEnd/>
                <a:tailEnd/>
              </a:ln>
            </p:spPr>
            <p:txBody>
              <a:bodyPr>
                <a:spAutoFit/>
              </a:bodyPr>
              <a:lstStyle/>
              <a:p>
                <a:r>
                  <a:rPr lang="fr-FR" sz="1100" b="1"/>
                  <a:t>4 keV</a:t>
                </a:r>
              </a:p>
            </p:txBody>
          </p:sp>
        </p:grpSp>
        <p:sp>
          <p:nvSpPr>
            <p:cNvPr id="22548" name="Rectangle 53"/>
            <p:cNvSpPr>
              <a:spLocks noChangeArrowheads="1"/>
            </p:cNvSpPr>
            <p:nvPr/>
          </p:nvSpPr>
          <p:spPr bwMode="auto">
            <a:xfrm>
              <a:off x="4283968" y="5373216"/>
              <a:ext cx="553357" cy="261610"/>
            </a:xfrm>
            <a:prstGeom prst="rect">
              <a:avLst/>
            </a:prstGeom>
            <a:noFill/>
            <a:ln w="9525">
              <a:noFill/>
              <a:miter lim="800000"/>
              <a:headEnd/>
              <a:tailEnd/>
            </a:ln>
          </p:spPr>
          <p:txBody>
            <a:bodyPr wrap="none">
              <a:spAutoFit/>
            </a:bodyPr>
            <a:lstStyle/>
            <a:p>
              <a:r>
                <a:rPr lang="fr-FR" sz="1100" b="1"/>
                <a:t>3 keV</a:t>
              </a:r>
            </a:p>
          </p:txBody>
        </p:sp>
      </p:grpSp>
      <p:grpSp>
        <p:nvGrpSpPr>
          <p:cNvPr id="22540" name="Groupe 55"/>
          <p:cNvGrpSpPr>
            <a:grpSpLocks/>
          </p:cNvGrpSpPr>
          <p:nvPr/>
        </p:nvGrpSpPr>
        <p:grpSpPr bwMode="auto">
          <a:xfrm>
            <a:off x="6986588" y="5403750"/>
            <a:ext cx="792162" cy="617538"/>
            <a:chOff x="4283968" y="5229200"/>
            <a:chExt cx="792287" cy="617538"/>
          </a:xfrm>
        </p:grpSpPr>
        <p:grpSp>
          <p:nvGrpSpPr>
            <p:cNvPr id="22542" name="Groupe 45"/>
            <p:cNvGrpSpPr>
              <a:grpSpLocks/>
            </p:cNvGrpSpPr>
            <p:nvPr/>
          </p:nvGrpSpPr>
          <p:grpSpPr bwMode="auto">
            <a:xfrm>
              <a:off x="4499992" y="5229200"/>
              <a:ext cx="576263" cy="617538"/>
              <a:chOff x="1139825" y="4365625"/>
              <a:chExt cx="576263" cy="617538"/>
            </a:xfrm>
          </p:grpSpPr>
          <p:cxnSp>
            <p:nvCxnSpPr>
              <p:cNvPr id="59" name="Connecteur droit 58"/>
              <p:cNvCxnSpPr/>
              <p:nvPr/>
            </p:nvCxnSpPr>
            <p:spPr>
              <a:xfrm rot="5400000">
                <a:off x="1079418" y="4473575"/>
                <a:ext cx="215900"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rot="5400000">
                <a:off x="1245349" y="4617244"/>
                <a:ext cx="360362" cy="0"/>
              </a:xfrm>
              <a:prstGeom prst="line">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46" name="ZoneTexte 16"/>
              <p:cNvSpPr txBox="1">
                <a:spLocks noChangeArrowheads="1"/>
              </p:cNvSpPr>
              <p:nvPr/>
            </p:nvSpPr>
            <p:spPr bwMode="auto">
              <a:xfrm>
                <a:off x="1139825" y="4721225"/>
                <a:ext cx="576263" cy="261938"/>
              </a:xfrm>
              <a:prstGeom prst="rect">
                <a:avLst/>
              </a:prstGeom>
              <a:noFill/>
              <a:ln w="9525">
                <a:noFill/>
                <a:miter lim="800000"/>
                <a:headEnd/>
                <a:tailEnd/>
              </a:ln>
            </p:spPr>
            <p:txBody>
              <a:bodyPr>
                <a:spAutoFit/>
              </a:bodyPr>
              <a:lstStyle/>
              <a:p>
                <a:r>
                  <a:rPr lang="fr-FR" sz="1100" b="1"/>
                  <a:t>4 keV</a:t>
                </a:r>
              </a:p>
            </p:txBody>
          </p:sp>
        </p:grpSp>
        <p:sp>
          <p:nvSpPr>
            <p:cNvPr id="22543" name="Rectangle 57"/>
            <p:cNvSpPr>
              <a:spLocks noChangeArrowheads="1"/>
            </p:cNvSpPr>
            <p:nvPr/>
          </p:nvSpPr>
          <p:spPr bwMode="auto">
            <a:xfrm>
              <a:off x="4283968" y="5373216"/>
              <a:ext cx="553357" cy="261610"/>
            </a:xfrm>
            <a:prstGeom prst="rect">
              <a:avLst/>
            </a:prstGeom>
            <a:noFill/>
            <a:ln w="9525">
              <a:noFill/>
              <a:miter lim="800000"/>
              <a:headEnd/>
              <a:tailEnd/>
            </a:ln>
          </p:spPr>
          <p:txBody>
            <a:bodyPr wrap="none">
              <a:spAutoFit/>
            </a:bodyPr>
            <a:lstStyle/>
            <a:p>
              <a:r>
                <a:rPr lang="fr-FR" sz="1100" b="1"/>
                <a:t>3 keV</a:t>
              </a:r>
            </a:p>
          </p:txBody>
        </p:sp>
      </p:grpSp>
      <p:sp>
        <p:nvSpPr>
          <p:cNvPr id="22541" name="ZoneTexte 56"/>
          <p:cNvSpPr txBox="1">
            <a:spLocks noChangeArrowheads="1"/>
          </p:cNvSpPr>
          <p:nvPr/>
        </p:nvSpPr>
        <p:spPr bwMode="auto">
          <a:xfrm>
            <a:off x="7137775" y="6345468"/>
            <a:ext cx="2037737" cy="584775"/>
          </a:xfrm>
          <a:prstGeom prst="rect">
            <a:avLst/>
          </a:prstGeom>
          <a:noFill/>
          <a:ln w="9525">
            <a:noFill/>
            <a:miter lim="800000"/>
            <a:headEnd/>
            <a:tailEnd/>
          </a:ln>
        </p:spPr>
        <p:txBody>
          <a:bodyPr wrap="none">
            <a:spAutoFit/>
          </a:bodyPr>
          <a:lstStyle/>
          <a:p>
            <a:r>
              <a:rPr lang="fr-FR" sz="1600" dirty="0" smtClean="0"/>
              <a:t>En. C </a:t>
            </a:r>
            <a:r>
              <a:rPr lang="fr-FR" sz="1600" dirty="0"/>
              <a:t>K</a:t>
            </a:r>
            <a:r>
              <a:rPr lang="fr-FR" sz="1600" dirty="0">
                <a:sym typeface="Symbol" pitchFamily="18" charset="2"/>
              </a:rPr>
              <a:t></a:t>
            </a:r>
            <a:r>
              <a:rPr lang="fr-FR" sz="1600" dirty="0"/>
              <a:t> : 0,28 </a:t>
            </a:r>
            <a:r>
              <a:rPr lang="fr-FR" sz="1600" dirty="0" err="1" smtClean="0"/>
              <a:t>keV</a:t>
            </a:r>
            <a:endParaRPr lang="fr-FR" sz="1600" dirty="0" smtClean="0"/>
          </a:p>
          <a:p>
            <a:r>
              <a:rPr lang="fr-FR" sz="1600" dirty="0" smtClean="0"/>
              <a:t>En. Si K</a:t>
            </a:r>
            <a:r>
              <a:rPr lang="fr-FR" sz="1600" dirty="0" smtClean="0">
                <a:sym typeface="Symbol" pitchFamily="18" charset="2"/>
              </a:rPr>
              <a:t> </a:t>
            </a:r>
            <a:r>
              <a:rPr lang="fr-FR" sz="1600" dirty="0" smtClean="0"/>
              <a:t>: 1,74 </a:t>
            </a:r>
            <a:r>
              <a:rPr lang="fr-FR" sz="1600" dirty="0" err="1" smtClean="0"/>
              <a:t>keV</a:t>
            </a:r>
            <a:endParaRPr lang="fr-FR" sz="1600" dirty="0"/>
          </a:p>
        </p:txBody>
      </p:sp>
      <p:sp>
        <p:nvSpPr>
          <p:cNvPr id="58" name="Rectangle 57"/>
          <p:cNvSpPr/>
          <p:nvPr/>
        </p:nvSpPr>
        <p:spPr>
          <a:xfrm>
            <a:off x="395536" y="899428"/>
            <a:ext cx="8606780" cy="369332"/>
          </a:xfrm>
          <a:prstGeom prst="rect">
            <a:avLst/>
          </a:prstGeom>
        </p:spPr>
        <p:txBody>
          <a:bodyPr wrap="none">
            <a:spAutoFit/>
          </a:bodyPr>
          <a:lstStyle/>
          <a:p>
            <a:r>
              <a:rPr lang="fr-FR" i="1" dirty="0" smtClean="0"/>
              <a:t>Faibles </a:t>
            </a:r>
            <a:r>
              <a:rPr lang="fr-FR" i="1" dirty="0" err="1" smtClean="0"/>
              <a:t>V</a:t>
            </a:r>
            <a:r>
              <a:rPr lang="fr-FR" i="1" baseline="-25000" dirty="0" err="1" smtClean="0"/>
              <a:t>acc</a:t>
            </a:r>
            <a:r>
              <a:rPr lang="fr-FR" i="1" baseline="-25000" dirty="0" smtClean="0"/>
              <a:t>.</a:t>
            </a:r>
            <a:r>
              <a:rPr lang="fr-FR" i="1" dirty="0" smtClean="0"/>
              <a:t>: </a:t>
            </a:r>
            <a:r>
              <a:rPr lang="fr-FR" dirty="0" smtClean="0">
                <a:solidFill>
                  <a:srgbClr val="0033CC"/>
                </a:solidFill>
              </a:rPr>
              <a:t>valeurs des I</a:t>
            </a:r>
            <a:r>
              <a:rPr lang="fr-FR" baseline="-25000" dirty="0" smtClean="0">
                <a:solidFill>
                  <a:srgbClr val="0033CC"/>
                </a:solidFill>
              </a:rPr>
              <a:t>x</a:t>
            </a:r>
            <a:r>
              <a:rPr lang="fr-FR" dirty="0" smtClean="0">
                <a:solidFill>
                  <a:srgbClr val="0033CC"/>
                </a:solidFill>
              </a:rPr>
              <a:t>/</a:t>
            </a:r>
            <a:r>
              <a:rPr lang="fr-FR" dirty="0" err="1" smtClean="0">
                <a:solidFill>
                  <a:srgbClr val="0033CC"/>
                </a:solidFill>
              </a:rPr>
              <a:t>I</a:t>
            </a:r>
            <a:r>
              <a:rPr lang="fr-FR" baseline="-25000" dirty="0" err="1" smtClean="0">
                <a:solidFill>
                  <a:srgbClr val="0033CC"/>
                </a:solidFill>
              </a:rPr>
              <a:t>std</a:t>
            </a:r>
            <a:r>
              <a:rPr lang="fr-FR" baseline="-25000" dirty="0" smtClean="0">
                <a:solidFill>
                  <a:srgbClr val="0033CC"/>
                </a:solidFill>
              </a:rPr>
              <a:t>.</a:t>
            </a:r>
            <a:r>
              <a:rPr lang="fr-FR" dirty="0" smtClean="0">
                <a:solidFill>
                  <a:srgbClr val="0033CC"/>
                </a:solidFill>
              </a:rPr>
              <a:t> très sensibles aux variations d’épaisseur Couche C</a:t>
            </a:r>
            <a:r>
              <a:rPr lang="fr-FR" baseline="-25000" dirty="0" smtClean="0">
                <a:solidFill>
                  <a:srgbClr val="0033CC"/>
                </a:solidFill>
              </a:rPr>
              <a:t> </a:t>
            </a:r>
            <a:endParaRPr lang="fr-FR" baseline="-25000" dirty="0">
              <a:solidFill>
                <a:srgbClr val="0033CC"/>
              </a:solidFill>
            </a:endParaRPr>
          </a:p>
        </p:txBody>
      </p:sp>
      <p:sp>
        <p:nvSpPr>
          <p:cNvPr id="61" name="Flèche courbée vers le bas 60"/>
          <p:cNvSpPr/>
          <p:nvPr/>
        </p:nvSpPr>
        <p:spPr>
          <a:xfrm>
            <a:off x="1619672" y="2420540"/>
            <a:ext cx="3312368" cy="504056"/>
          </a:xfrm>
          <a:prstGeom prst="curvedDownArrow">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oneTexte 3"/>
          <p:cNvSpPr txBox="1">
            <a:spLocks noChangeArrowheads="1"/>
          </p:cNvSpPr>
          <p:nvPr/>
        </p:nvSpPr>
        <p:spPr bwMode="auto">
          <a:xfrm>
            <a:off x="1187450" y="620713"/>
            <a:ext cx="6891338" cy="368300"/>
          </a:xfrm>
          <a:prstGeom prst="rect">
            <a:avLst/>
          </a:prstGeom>
          <a:solidFill>
            <a:srgbClr val="FFFF66"/>
          </a:solidFill>
          <a:ln w="9525">
            <a:noFill/>
            <a:miter lim="800000"/>
            <a:headEnd/>
            <a:tailEnd/>
          </a:ln>
        </p:spPr>
        <p:txBody>
          <a:bodyPr wrap="none">
            <a:spAutoFit/>
          </a:bodyPr>
          <a:lstStyle/>
          <a:p>
            <a:r>
              <a:rPr lang="fr-FR"/>
              <a:t>Analyse à basse tension : Attention à la préparation de la surface </a:t>
            </a:r>
          </a:p>
        </p:txBody>
      </p:sp>
      <p:sp>
        <p:nvSpPr>
          <p:cNvPr id="23555" name="ZoneTexte 3"/>
          <p:cNvSpPr txBox="1">
            <a:spLocks noChangeArrowheads="1"/>
          </p:cNvSpPr>
          <p:nvPr/>
        </p:nvSpPr>
        <p:spPr bwMode="auto">
          <a:xfrm>
            <a:off x="3851275" y="1268413"/>
            <a:ext cx="5292725" cy="2123658"/>
          </a:xfrm>
          <a:prstGeom prst="rect">
            <a:avLst/>
          </a:prstGeom>
          <a:noFill/>
          <a:ln w="9525">
            <a:noFill/>
            <a:miter lim="800000"/>
            <a:headEnd/>
            <a:tailEnd/>
          </a:ln>
        </p:spPr>
        <p:txBody>
          <a:bodyPr>
            <a:spAutoFit/>
          </a:bodyPr>
          <a:lstStyle/>
          <a:p>
            <a:pPr algn="ctr"/>
            <a:r>
              <a:rPr lang="fr-FR" sz="1600" b="1" dirty="0">
                <a:latin typeface="Times New Roman" pitchFamily="18" charset="0"/>
                <a:cs typeface="Times New Roman" pitchFamily="18" charset="0"/>
              </a:rPr>
              <a:t>Haute sensibilité à la surface</a:t>
            </a:r>
          </a:p>
          <a:p>
            <a:pPr algn="ctr"/>
            <a:r>
              <a:rPr lang="fr-FR" sz="1600" b="1" dirty="0">
                <a:latin typeface="Times New Roman" pitchFamily="18" charset="0"/>
                <a:cs typeface="Times New Roman" pitchFamily="18" charset="0"/>
              </a:rPr>
              <a:t>↓</a:t>
            </a:r>
          </a:p>
          <a:p>
            <a:pPr algn="ctr"/>
            <a:r>
              <a:rPr lang="fr-FR" sz="1600" b="1" dirty="0">
                <a:latin typeface="Times New Roman" pitchFamily="18" charset="0"/>
                <a:cs typeface="Times New Roman" pitchFamily="18" charset="0"/>
              </a:rPr>
              <a:t>préparation rigoureuse des échantillons et des témoins </a:t>
            </a:r>
          </a:p>
          <a:p>
            <a:pPr algn="ctr"/>
            <a:r>
              <a:rPr lang="fr-FR" sz="1600" b="1" dirty="0">
                <a:latin typeface="Times New Roman" pitchFamily="18" charset="0"/>
                <a:cs typeface="Times New Roman" pitchFamily="18" charset="0"/>
              </a:rPr>
              <a:t>↓</a:t>
            </a:r>
          </a:p>
          <a:p>
            <a:pPr algn="ctr"/>
            <a:r>
              <a:rPr lang="fr-FR" b="1" dirty="0">
                <a:solidFill>
                  <a:srgbClr val="0033CC"/>
                </a:solidFill>
                <a:latin typeface="Times New Roman" pitchFamily="18" charset="0"/>
                <a:cs typeface="Times New Roman" pitchFamily="18" charset="0"/>
              </a:rPr>
              <a:t>éviter erreurs </a:t>
            </a:r>
            <a:r>
              <a:rPr lang="fr-FR" b="1" dirty="0" smtClean="0">
                <a:solidFill>
                  <a:srgbClr val="0033CC"/>
                </a:solidFill>
                <a:latin typeface="Times New Roman" pitchFamily="18" charset="0"/>
                <a:cs typeface="Times New Roman" pitchFamily="18" charset="0"/>
              </a:rPr>
              <a:t>de mesure à basse tension</a:t>
            </a:r>
          </a:p>
          <a:p>
            <a:pPr algn="ctr"/>
            <a:r>
              <a:rPr lang="fr-FR" b="1" dirty="0" smtClean="0">
                <a:solidFill>
                  <a:srgbClr val="0033CC"/>
                </a:solidFill>
                <a:latin typeface="Times New Roman" pitchFamily="18" charset="0"/>
                <a:cs typeface="Times New Roman" pitchFamily="18" charset="0"/>
              </a:rPr>
              <a:t>liées </a:t>
            </a:r>
            <a:r>
              <a:rPr lang="fr-FR" b="1" dirty="0">
                <a:solidFill>
                  <a:srgbClr val="0033CC"/>
                </a:solidFill>
                <a:latin typeface="Times New Roman" pitchFamily="18" charset="0"/>
                <a:cs typeface="Times New Roman" pitchFamily="18" charset="0"/>
              </a:rPr>
              <a:t>à la pollution de </a:t>
            </a:r>
            <a:r>
              <a:rPr lang="fr-FR" b="1" dirty="0" smtClean="0">
                <a:solidFill>
                  <a:srgbClr val="0033CC"/>
                </a:solidFill>
                <a:latin typeface="Times New Roman" pitchFamily="18" charset="0"/>
                <a:cs typeface="Times New Roman" pitchFamily="18" charset="0"/>
              </a:rPr>
              <a:t>surface</a:t>
            </a:r>
          </a:p>
          <a:p>
            <a:pPr algn="ctr"/>
            <a:r>
              <a:rPr lang="fr-FR" sz="1600" b="1" dirty="0" smtClean="0">
                <a:latin typeface="Times New Roman" pitchFamily="18" charset="0"/>
                <a:cs typeface="Times New Roman" pitchFamily="18" charset="0"/>
              </a:rPr>
              <a:t>involontaire </a:t>
            </a:r>
            <a:r>
              <a:rPr lang="fr-FR" sz="1600" b="1" dirty="0">
                <a:latin typeface="Times New Roman" pitchFamily="18" charset="0"/>
                <a:cs typeface="Times New Roman" pitchFamily="18" charset="0"/>
              </a:rPr>
              <a:t>et </a:t>
            </a:r>
            <a:r>
              <a:rPr lang="fr-FR" sz="1600" b="1" dirty="0" smtClean="0">
                <a:latin typeface="Times New Roman" pitchFamily="18" charset="0"/>
                <a:cs typeface="Times New Roman" pitchFamily="18" charset="0"/>
              </a:rPr>
              <a:t>incontrôlée</a:t>
            </a:r>
          </a:p>
          <a:p>
            <a:pPr algn="ctr"/>
            <a:r>
              <a:rPr lang="fr-FR" sz="1600" b="1" i="1" dirty="0" smtClean="0">
                <a:latin typeface="Times New Roman" pitchFamily="18" charset="0"/>
                <a:cs typeface="Times New Roman" pitchFamily="18" charset="0"/>
              </a:rPr>
              <a:t>(pollution, oxydation, contamination sous le faisceau,..)</a:t>
            </a:r>
          </a:p>
        </p:txBody>
      </p:sp>
      <p:sp>
        <p:nvSpPr>
          <p:cNvPr id="23556" name="ZoneTexte 3"/>
          <p:cNvSpPr txBox="1">
            <a:spLocks noChangeArrowheads="1"/>
          </p:cNvSpPr>
          <p:nvPr/>
        </p:nvSpPr>
        <p:spPr bwMode="auto">
          <a:xfrm>
            <a:off x="1655763" y="0"/>
            <a:ext cx="5940425" cy="461963"/>
          </a:xfrm>
          <a:prstGeom prst="rect">
            <a:avLst/>
          </a:prstGeom>
          <a:noFill/>
          <a:ln w="9525">
            <a:noFill/>
            <a:miter lim="800000"/>
            <a:headEnd/>
            <a:tailEnd/>
          </a:ln>
        </p:spPr>
        <p:txBody>
          <a:bodyPr>
            <a:spAutoFit/>
          </a:bodyPr>
          <a:lstStyle/>
          <a:p>
            <a:r>
              <a:rPr lang="fr-FR" sz="2400" b="1">
                <a:solidFill>
                  <a:srgbClr val="0070C0"/>
                </a:solidFill>
                <a:latin typeface="Times New Roman" pitchFamily="18" charset="0"/>
                <a:cs typeface="Times New Roman" pitchFamily="18" charset="0"/>
              </a:rPr>
              <a:t>Sensibilité à la surface de la microanalyse X</a:t>
            </a:r>
          </a:p>
        </p:txBody>
      </p:sp>
      <p:cxnSp>
        <p:nvCxnSpPr>
          <p:cNvPr id="5" name="Connecteur droit 4"/>
          <p:cNvCxnSpPr/>
          <p:nvPr/>
        </p:nvCxnSpPr>
        <p:spPr>
          <a:xfrm>
            <a:off x="755650" y="476250"/>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23558" name="AutoShape 5" descr="data:image/jpg;base64,/9j/4AAQSkZJRgABAQAAAQABAAD/2wBDAAkGBwgHBgkIBwgKCgkLDRYPDQwMDRsUFRAWIB0iIiAdHx8kKDQsJCYxJx8fLT0tMTU3Ojo6Iys/RD84QzQ5Ojf/2wBDAQoKCg0MDRoPDxo3JR8lNzc3Nzc3Nzc3Nzc3Nzc3Nzc3Nzc3Nzc3Nzc3Nzc3Nzc3Nzc3Nzc3Nzc3Nzc3Nzc3Nzf/wAARCABSAIEDASIAAhEBAxEB/8QAGwAAAgIDAQAAAAAAAAAAAAAABAYABQIDBwH/xABEEAACAQMCBAQCBQcICwAAAAABAgMABBEFIQYSEzFBUWFxIpEUMoGhsQcVJEJSwdEzU1RicnOS8CM0NTZVgpSissLi/8QAGAEAAwEBAAAAAAAAAAAAAAAAAQIDAAT/xAAkEQACAgICAgEFAQAAAAAAAAAAAQIRAyESMTJBEwQiQlFhcf/aAAwDAQACEQMRAD8AadP4xa6lgifSpojK4Q8z55cnG+1NoOK5rYW2oJPCDa3WBMjErCeXAI9K6Nzjc52pcDlJXI4vp5ykm5EvD+jPWGpt8Fuf6rfgK13so+iyfEDt4GhdQu45I7YIwOx3HqKs1o6b2aS+PGvQ4zQ8xMbAN3IB+w1g9zFDGZJpFRP2mOBWoKLAPms1aq6xvI75Ge1Ejxr3fpsF+wkb0SJKNAsNRhWxTQSSUQjZxWBYUhrYK0I1bQ1YxlXjCpmoTWMaZKHeiJCPEgVXrqNjLOYIry3eb+bWVS3yzRAZ4qVnt5GpWAedTbPjSrxHqqxXywySPnpZVcgKd8bk+tXjzci5JpE4xvZYLqF4jH8SHPUTn7HwGe+9NNL2GJqHFKxXEsQCwhX6azdVXTJ8x8JHt99OejRyXdiLiS9jZYgCqBMYHiNvWuczWV7cWsN6mrQCaRjEkENsom8yOQnONqubSTU7SwFva3AQlMMqnA5jg5bbG2/j6UiSj/g/ktDhqV0GMe4OPwxSjw9DdLxIycU896jofozJGXTmBHcL2GPAigbm/wBShMZu7xDlWwY15ubsPA+H7636Nxa+g3Mst1p91eqsXKlyp/k2I7lT4bedbmnI3H7TpdxqVnaaXd3jODb2sIkzFg/Dv2A9qWdH4j/PyyXcNt0LXmCxcx+N9sknwHcbD50mafxHajhzV47xmkutUm6K28Y+JVyQCTy7AnIA3Oxpj4R4fW4sF+hyy6czn4lAL4wdtmOxxgfZVHvokko7Y0RTZFFxSjzqq/Mk8E6ltTmdUJyojUBh65yfkRWmS/W3naPdiJORV8WP+RQcaQVJPoZo3B7VuVgRVBFcXLDIlRD4AJzfiaL0jUGvLJJZFVZCWVgO2VYqcem2aUJbZrCSTlFVPEWpy6dol1d23T6yKOn1PqkkgYNA6bxPb6pq2p2MKD9C5CsiyBhIGXJ+R2rBCLxm1DUPoZJ6Ea882NubOwWsdQ021ltukYEAH1SFAKnzHkay08gy3Uvi0xGf7IA/jU1K7S3geRz8KjsO5PkPWh6N7F/l1n/ijf4ale51f+hp86lLTGtFjfOTEQDg+FJIvE1qAWt0OlfREDDADmYYONwcHb7fCmnUL2C3XE0oUkZAwSaTtVkQzQyTwEymFh1IwR1VLJyH3GTse2fI1d03QkVosdQt/pV7Pc3jSwRTQx/FL4Mclw2OwzgZ8h89uoalYwlbeWXqXcMSSSNDHnKkjG/gDttntQFhrUNxF9E1gOyg/BLzlSDuMNg/fWji3TIoprS5tLOLqNzYCYLSHlHY+OADSTbQ0Ugua+s7i9u+pdSWvWHIrLycqNjuCOx9xihLjhe6LAxR3V7GQCHW+jRW+e9UdofpREFsrPPI4URBfiJ8sV1Th/Tk4e01YHYPMx55WByAx8Fz4D7+9aMObM8jh0xY0vSdVsYHS20m2tl3bDzdZmbHgQx+/amDha9uLWxtre8EcF+yBpY8gsp7nC71qm4wsLiaS1F30eWXpCWX4Y3cd1Vu2R64oe+4kg0+5INrBJLH8AaYHmI9AN8epYZ+2m5KLpMVLkrki417X49Ns5rq6k5I41LE43PoPU0LHYRzlLm7vJesziTCRhVXI7eOdjjPj3pb4m119YsVs9VsLVYHKyKjL02OOx/lc9qxHFlzZiOC9sgSFHxZ5CVPY7ZB+6lyzk+gwgkPkcMZA6MhOPXOa9srOe0s0QyKwUfWbC5/dSld8QRx6fFeRJN05I2YnlPMmPQZ8fHtjfNUEWmapdQiQP1l7f6SQk/fUYzbHcaHviXnvdGubSMRySuo5VEo7gjxz9v2VR8IRRWfEfFCWqpFbLLCixoMDIUnIHaqWDh/UJCQ/QiHm5J/AUZwBbumo60qTJcg3QjCK2A7BRuNs+YpnICWh106QdCQg955f/I0LCG1DUGuJP8AV7duWJf23Hdj7dh659KNtdE1COPkSKOJCzMerMScsST4etA2rR6Zc/miSdpLmNOozdNgrZ3OGIx3PnTIV/wtdvKpQ3WqUwoocTEGW2IJ3DA4PsarNTJOj2zdzGG+5GP/AK0NevMzxyPK7lScczZ7ihVvWlt5bGfAbLGLHiCjKR7jm/zipwmnkOiWNqIfrVulzcPLbxFJMnmUnBJ8sefrnf5GqLSNaW1vOS/R5IELxhh9eIEjt6DHb1NMczmWZJWHKzoCcdiCMg1Q6dbQza1qkM0QZSOYAjtkg7Hw71euTcSV8VYyWsa22oW2r2ZSQqDyXMacyyAgghgCCe/oc0PrXEupPEjR3E8hZsdO3t0jK99yW5z4VUafNfcP6nDDEwmsbmZVaOTdTkgZI8GHn4/h0qwuIZAGijQHGCjqMj2qLxyjpPQ/KL21sTn4cs9f0u2vJYntb14/icDJ5ux5hsDnHcYNUrQa3w2Qky29zpwOxuE6sIHy5kPsV+2ujX10IZ06sUnSfOZVwVTyz449d+29eGNWXKEFWHuCDXPK4sqqkhW0DibhXUXSC9gOmTZ+qZnELezAjH2ge9ZXjL9LlItltSknwBUDM6eDh2ySD5qQK161wTp945lslS0nOcrykxN7qDt7r8qVUTiDhi5W2ZP0WRwFjmCy2zkn12Hvs1PCasSUBpNzdSq6NOxZvF7hx6dgaBN3fWMzRx3bqAe8UnOv35H3U18GWum8WteoNLEIs5ek1zBM4hmPmm+Rtg48iN6aYeB9DSQmS1eQKMktM+Plmq871RJ6OfaXxLcSXRsr+LqOy5WSKM5/5gNvt29qtPyc6LcWuom8kgmMdxcCfq9Mhe7Hv8qf7OLRtNuIrG0tooZpw7oqpuwTGST9o70ZcTYoKCNKbqj25nwDvSpezlr+cs36wx6DAq1upzvvSff3syXU7Nbuyc5IeM823qO9M2LFFt1R51KX/wA7x/1v8DfwqUvMbiU08fMnqKrp7csyurFHRshh3FXPKCO9CTrjNc3uzvXRqt53kSGOTOYl5QPIYwPwobTHxr195PGprRqF9b2BV3ciQ9kXckZqqOqS29y1/GiBHj5cM253rrw5N8mceXHWkNkukjWY5IlmMNxEBJBIP1Wz41ZW2ppFbvJd81tcWojgMDuC3OxwGz+sG2wfQ1Q8E64b/VZYmTlPRLd/Ir/GmTX9FtdctOnN8EybxTAbofXzHpTSkm7QqVKmZ6NxJDrF3NZSyi2uYiV5MAmQgkEgnbGw8M/jVmbGS0JezkJDHLRSH4T7fs/Z8q4xqFpeaRfGC8DxzIeZZFJ38mB8ff8AfTvwrx39Sz1xwD2S57A/2vL37e1TklIZWhyinSdipBSVfrRtsw/iPUVqvoXktZY0SNyykBJV5lJ8iKKuLWG7RWHhurq2Cp8waDaae0+G9BeLwnVdx/aA/EfKoSxtbQ8cn7G7hNbPTeGo1tbeO3jj5jyIMAN3+eTR+lSm8tpJJpApOcA4G3hVBp1zH+ZZ1DBkZwVK7ggit2n3CokgU48KviXM55umxZbUeIBxbDcjTurboeiJsDlVHYcxJzsRv91O1y/c52A70v304ELhSOZplCls4Lc22cd98Vrkspbz4tSunuc79PHLH/hG3zzT/Hx9j5MnyJaqtEutYtmm6VuWuHzg9EcwX3bt99Ul1pih3mgklgZmLHkb4ST4lTt92ay4g1i20q1dLeSIzKQojU9v4HHnSbqOtahqFhLbNIzczKwPKF5QGzuc+1RlNXQYx1Yx9K7/AKfF/wBP/wDVSud/Q7r+f/76lJsekPsf1B7UNd+NSpU2dSETin/ap/u1/fQFwx+hQDJxzNUqV0Q8Tmn5F9+Tj/eE/wBw/wCK11JalSmXRN9i1+UWNG0KORkUutwgViNwCDkA+tc1i3iGd+9SpWiH0dV/JlLJJoZV5HYJM6qGYnlA7AelNs4HTPtUqVmLLsQLi7ubaXieG2uJoolaAqkblVBI3wB510Wx/kQf6oP3VKlUwdsnl6RgwHKdv1/31UcXzSxWsIildA0oVgrEZGex9KlSmn2aAicTE9G4TPwIfgXwX28qD0sBghYZOF7+xqVK4vzLvxDeRf2R8qlSpVCZ/9k=">
            <a:hlinkClick r:id="rId3"/>
          </p:cNvPr>
          <p:cNvSpPr>
            <a:spLocks noChangeAspect="1" noChangeArrowheads="1"/>
          </p:cNvSpPr>
          <p:nvPr/>
        </p:nvSpPr>
        <p:spPr bwMode="auto">
          <a:xfrm>
            <a:off x="155575" y="-373063"/>
            <a:ext cx="1228725" cy="781051"/>
          </a:xfrm>
          <a:prstGeom prst="rect">
            <a:avLst/>
          </a:prstGeom>
          <a:noFill/>
          <a:ln w="9525">
            <a:noFill/>
            <a:miter lim="800000"/>
            <a:headEnd/>
            <a:tailEnd/>
          </a:ln>
        </p:spPr>
        <p:txBody>
          <a:bodyPr/>
          <a:lstStyle/>
          <a:p>
            <a:endParaRPr lang="fr-FR"/>
          </a:p>
        </p:txBody>
      </p:sp>
      <p:sp>
        <p:nvSpPr>
          <p:cNvPr id="23559" name="AutoShape 7" descr="data:image/jpg;base64,/9j/4AAQSkZJRgABAQAAAQABAAD/2wBDAAkGBwgHBgkIBwgKCgkLDRYPDQwMDRsUFRAWIB0iIiAdHx8kKDQsJCYxJx8fLT0tMTU3Ojo6Iys/RD84QzQ5Ojf/2wBDAQoKCg0MDRoPDxo3JR8lNzc3Nzc3Nzc3Nzc3Nzc3Nzc3Nzc3Nzc3Nzc3Nzc3Nzc3Nzc3Nzc3Nzc3Nzc3Nzc3Nzf/wAARCABSAIEDASIAAhEBAxEB/8QAGwAAAgIDAQAAAAAAAAAAAAAABAYABQIDBwH/xABEEAACAQMCBAQCBQcICwAAAAABAgMABBEFIQYSEzFBUWFxIpEUMoGhsQcVJEJSwdEzU1RicnOS8CM0NTZVgpSissLi/8QAGAEAAwEBAAAAAAAAAAAAAAAAAQIDAAT/xAAkEQACAgICAgEFAQAAAAAAAAAAAQIRAyESMTJBEwQiQlFhcf/aAAwDAQACEQMRAD8AadP4xa6lgifSpojK4Q8z55cnG+1NoOK5rYW2oJPCDa3WBMjErCeXAI9K6Nzjc52pcDlJXI4vp5ykm5EvD+jPWGpt8Fuf6rfgK13so+iyfEDt4GhdQu45I7YIwOx3HqKs1o6b2aS+PGvQ4zQ8xMbAN3IB+w1g9zFDGZJpFRP2mOBWoKLAPms1aq6xvI75Ge1Ejxr3fpsF+wkb0SJKNAsNRhWxTQSSUQjZxWBYUhrYK0I1bQ1YxlXjCpmoTWMaZKHeiJCPEgVXrqNjLOYIry3eb+bWVS3yzRAZ4qVnt5GpWAedTbPjSrxHqqxXywySPnpZVcgKd8bk+tXjzci5JpE4xvZYLqF4jH8SHPUTn7HwGe+9NNL2GJqHFKxXEsQCwhX6azdVXTJ8x8JHt99OejRyXdiLiS9jZYgCqBMYHiNvWuczWV7cWsN6mrQCaRjEkENsom8yOQnONqubSTU7SwFva3AQlMMqnA5jg5bbG2/j6UiSj/g/ktDhqV0GMe4OPwxSjw9DdLxIycU896jofozJGXTmBHcL2GPAigbm/wBShMZu7xDlWwY15ubsPA+H7636Nxa+g3Mst1p91eqsXKlyp/k2I7lT4bedbmnI3H7TpdxqVnaaXd3jODb2sIkzFg/Dv2A9qWdH4j/PyyXcNt0LXmCxcx+N9sknwHcbD50mafxHajhzV47xmkutUm6K28Y+JVyQCTy7AnIA3Oxpj4R4fW4sF+hyy6czn4lAL4wdtmOxxgfZVHvokko7Y0RTZFFxSjzqq/Mk8E6ltTmdUJyojUBh65yfkRWmS/W3naPdiJORV8WP+RQcaQVJPoZo3B7VuVgRVBFcXLDIlRD4AJzfiaL0jUGvLJJZFVZCWVgO2VYqcem2aUJbZrCSTlFVPEWpy6dol1d23T6yKOn1PqkkgYNA6bxPb6pq2p2MKD9C5CsiyBhIGXJ+R2rBCLxm1DUPoZJ6Ea882NubOwWsdQ021ltukYEAH1SFAKnzHkay08gy3Uvi0xGf7IA/jU1K7S3geRz8KjsO5PkPWh6N7F/l1n/ijf4ale51f+hp86lLTGtFjfOTEQDg+FJIvE1qAWt0OlfREDDADmYYONwcHb7fCmnUL2C3XE0oUkZAwSaTtVkQzQyTwEymFh1IwR1VLJyH3GTse2fI1d03QkVosdQt/pV7Pc3jSwRTQx/FL4Mclw2OwzgZ8h89uoalYwlbeWXqXcMSSSNDHnKkjG/gDttntQFhrUNxF9E1gOyg/BLzlSDuMNg/fWji3TIoprS5tLOLqNzYCYLSHlHY+OADSTbQ0Ugua+s7i9u+pdSWvWHIrLycqNjuCOx9xihLjhe6LAxR3V7GQCHW+jRW+e9UdofpREFsrPPI4URBfiJ8sV1Th/Tk4e01YHYPMx55WByAx8Fz4D7+9aMObM8jh0xY0vSdVsYHS20m2tl3bDzdZmbHgQx+/amDha9uLWxtre8EcF+yBpY8gsp7nC71qm4wsLiaS1F30eWXpCWX4Y3cd1Vu2R64oe+4kg0+5INrBJLH8AaYHmI9AN8epYZ+2m5KLpMVLkrki417X49Ns5rq6k5I41LE43PoPU0LHYRzlLm7vJesziTCRhVXI7eOdjjPj3pb4m119YsVs9VsLVYHKyKjL02OOx/lc9qxHFlzZiOC9sgSFHxZ5CVPY7ZB+6lyzk+gwgkPkcMZA6MhOPXOa9srOe0s0QyKwUfWbC5/dSld8QRx6fFeRJN05I2YnlPMmPQZ8fHtjfNUEWmapdQiQP1l7f6SQk/fUYzbHcaHviXnvdGubSMRySuo5VEo7gjxz9v2VR8IRRWfEfFCWqpFbLLCixoMDIUnIHaqWDh/UJCQ/QiHm5J/AUZwBbumo60qTJcg3QjCK2A7BRuNs+YpnICWh106QdCQg955f/I0LCG1DUGuJP8AV7duWJf23Hdj7dh659KNtdE1COPkSKOJCzMerMScsST4etA2rR6Zc/miSdpLmNOozdNgrZ3OGIx3PnTIV/wtdvKpQ3WqUwoocTEGW2IJ3DA4PsarNTJOj2zdzGG+5GP/AK0NevMzxyPK7lScczZ7ihVvWlt5bGfAbLGLHiCjKR7jm/zipwmnkOiWNqIfrVulzcPLbxFJMnmUnBJ8sefrnf5GqLSNaW1vOS/R5IELxhh9eIEjt6DHb1NMczmWZJWHKzoCcdiCMg1Q6dbQza1qkM0QZSOYAjtkg7Hw71euTcSV8VYyWsa22oW2r2ZSQqDyXMacyyAgghgCCe/oc0PrXEupPEjR3E8hZsdO3t0jK99yW5z4VUafNfcP6nDDEwmsbmZVaOTdTkgZI8GHn4/h0qwuIZAGijQHGCjqMj2qLxyjpPQ/KL21sTn4cs9f0u2vJYntb14/icDJ5ux5hsDnHcYNUrQa3w2Qky29zpwOxuE6sIHy5kPsV+2ujX10IZ06sUnSfOZVwVTyz449d+29eGNWXKEFWHuCDXPK4sqqkhW0DibhXUXSC9gOmTZ+qZnELezAjH2ge9ZXjL9LlItltSknwBUDM6eDh2ySD5qQK161wTp945lslS0nOcrykxN7qDt7r8qVUTiDhi5W2ZP0WRwFjmCy2zkn12Hvs1PCasSUBpNzdSq6NOxZvF7hx6dgaBN3fWMzRx3bqAe8UnOv35H3U18GWum8WteoNLEIs5ek1zBM4hmPmm+Rtg48iN6aYeB9DSQmS1eQKMktM+Plmq871RJ6OfaXxLcSXRsr+LqOy5WSKM5/5gNvt29qtPyc6LcWuom8kgmMdxcCfq9Mhe7Hv8qf7OLRtNuIrG0tooZpw7oqpuwTGST9o70ZcTYoKCNKbqj25nwDvSpezlr+cs36wx6DAq1upzvvSff3syXU7Nbuyc5IeM823qO9M2LFFt1R51KX/wA7x/1v8DfwqUvMbiU08fMnqKrp7csyurFHRshh3FXPKCO9CTrjNc3uzvXRqt53kSGOTOYl5QPIYwPwobTHxr195PGprRqF9b2BV3ciQ9kXckZqqOqS29y1/GiBHj5cM253rrw5N8mceXHWkNkukjWY5IlmMNxEBJBIP1Wz41ZW2ppFbvJd81tcWojgMDuC3OxwGz+sG2wfQ1Q8E64b/VZYmTlPRLd/Ir/GmTX9FtdctOnN8EybxTAbofXzHpTSkm7QqVKmZ6NxJDrF3NZSyi2uYiV5MAmQgkEgnbGw8M/jVmbGS0JezkJDHLRSH4T7fs/Z8q4xqFpeaRfGC8DxzIeZZFJ38mB8ff8AfTvwrx39Sz1xwD2S57A/2vL37e1TklIZWhyinSdipBSVfrRtsw/iPUVqvoXktZY0SNyykBJV5lJ8iKKuLWG7RWHhurq2Cp8waDaae0+G9BeLwnVdx/aA/EfKoSxtbQ8cn7G7hNbPTeGo1tbeO3jj5jyIMAN3+eTR+lSm8tpJJpApOcA4G3hVBp1zH+ZZ1DBkZwVK7ggit2n3CokgU48KviXM55umxZbUeIBxbDcjTurboeiJsDlVHYcxJzsRv91O1y/c52A70v304ELhSOZplCls4Lc22cd98Vrkspbz4tSunuc79PHLH/hG3zzT/Hx9j5MnyJaqtEutYtmm6VuWuHzg9EcwX3bt99Ul1pih3mgklgZmLHkb4ST4lTt92ay4g1i20q1dLeSIzKQojU9v4HHnSbqOtahqFhLbNIzczKwPKF5QGzuc+1RlNXQYx1Yx9K7/AKfF/wBP/wDVSud/Q7r+f/76lJsekPsf1B7UNd+NSpU2dSETin/ap/u1/fQFwx+hQDJxzNUqV0Q8Tmn5F9+Tj/eE/wBw/wCK11JalSmXRN9i1+UWNG0KORkUutwgViNwCDkA+tc1i3iGd+9SpWiH0dV/JlLJJoZV5HYJM6qGYnlA7AelNs4HTPtUqVmLLsQLi7ubaXieG2uJoolaAqkblVBI3wB510Wx/kQf6oP3VKlUwdsnl6RgwHKdv1/31UcXzSxWsIildA0oVgrEZGex9KlSmn2aAicTE9G4TPwIfgXwX28qD0sBghYZOF7+xqVK4vzLvxDeRf2R8qlSpVCZ/9k=">
            <a:hlinkClick r:id="rId3"/>
          </p:cNvPr>
          <p:cNvSpPr>
            <a:spLocks noChangeAspect="1" noChangeArrowheads="1"/>
          </p:cNvSpPr>
          <p:nvPr/>
        </p:nvSpPr>
        <p:spPr bwMode="auto">
          <a:xfrm>
            <a:off x="155575" y="-373063"/>
            <a:ext cx="1228725" cy="781051"/>
          </a:xfrm>
          <a:prstGeom prst="rect">
            <a:avLst/>
          </a:prstGeom>
          <a:noFill/>
          <a:ln w="9525">
            <a:noFill/>
            <a:miter lim="800000"/>
            <a:headEnd/>
            <a:tailEnd/>
          </a:ln>
        </p:spPr>
        <p:txBody>
          <a:bodyPr/>
          <a:lstStyle/>
          <a:p>
            <a:endParaRPr lang="fr-FR"/>
          </a:p>
        </p:txBody>
      </p:sp>
      <p:grpSp>
        <p:nvGrpSpPr>
          <p:cNvPr id="23560" name="Groupe 9"/>
          <p:cNvGrpSpPr>
            <a:grpSpLocks/>
          </p:cNvGrpSpPr>
          <p:nvPr/>
        </p:nvGrpSpPr>
        <p:grpSpPr bwMode="auto">
          <a:xfrm>
            <a:off x="179388" y="1150938"/>
            <a:ext cx="3578225" cy="2206625"/>
            <a:chOff x="2686729" y="1556792"/>
            <a:chExt cx="3663817" cy="2349842"/>
          </a:xfrm>
        </p:grpSpPr>
        <p:pic>
          <p:nvPicPr>
            <p:cNvPr id="23566" name="Picture 9" descr="http://nucleaire-saclay.cea.fr/Images/astImg/159_2.jpg"/>
            <p:cNvPicPr>
              <a:picLocks noChangeAspect="1" noChangeArrowheads="1"/>
            </p:cNvPicPr>
            <p:nvPr/>
          </p:nvPicPr>
          <p:blipFill>
            <a:blip r:embed="rId4" cstate="print"/>
            <a:srcRect/>
            <a:stretch>
              <a:fillRect/>
            </a:stretch>
          </p:blipFill>
          <p:spPr bwMode="auto">
            <a:xfrm>
              <a:off x="2771800" y="1556792"/>
              <a:ext cx="3578746" cy="2280129"/>
            </a:xfrm>
            <a:prstGeom prst="rect">
              <a:avLst/>
            </a:prstGeom>
            <a:noFill/>
            <a:ln w="9525">
              <a:noFill/>
              <a:miter lim="800000"/>
              <a:headEnd/>
              <a:tailEnd/>
            </a:ln>
          </p:spPr>
        </p:pic>
        <p:sp>
          <p:nvSpPr>
            <p:cNvPr id="23567" name="ZoneTexte 8"/>
            <p:cNvSpPr txBox="1">
              <a:spLocks noChangeArrowheads="1"/>
            </p:cNvSpPr>
            <p:nvPr/>
          </p:nvSpPr>
          <p:spPr bwMode="auto">
            <a:xfrm>
              <a:off x="2686729" y="3645024"/>
              <a:ext cx="476412" cy="261610"/>
            </a:xfrm>
            <a:prstGeom prst="rect">
              <a:avLst/>
            </a:prstGeom>
            <a:noFill/>
            <a:ln w="9525">
              <a:noFill/>
              <a:miter lim="800000"/>
              <a:headEnd/>
              <a:tailEnd/>
            </a:ln>
          </p:spPr>
          <p:txBody>
            <a:bodyPr wrap="none">
              <a:spAutoFit/>
            </a:bodyPr>
            <a:lstStyle/>
            <a:p>
              <a:r>
                <a:rPr lang="fr-FR" sz="1100" i="1"/>
                <a:t>CEA</a:t>
              </a:r>
            </a:p>
          </p:txBody>
        </p:sp>
      </p:grpSp>
      <p:pic>
        <p:nvPicPr>
          <p:cNvPr id="23561" name="Picture 11"/>
          <p:cNvPicPr>
            <a:picLocks noChangeAspect="1" noChangeArrowheads="1"/>
          </p:cNvPicPr>
          <p:nvPr/>
        </p:nvPicPr>
        <p:blipFill>
          <a:blip r:embed="rId5" cstate="print"/>
          <a:srcRect/>
          <a:stretch>
            <a:fillRect/>
          </a:stretch>
        </p:blipFill>
        <p:spPr bwMode="auto">
          <a:xfrm>
            <a:off x="4140200" y="3933825"/>
            <a:ext cx="4765675" cy="2689225"/>
          </a:xfrm>
          <a:prstGeom prst="rect">
            <a:avLst/>
          </a:prstGeom>
          <a:noFill/>
          <a:ln w="9525">
            <a:noFill/>
            <a:miter lim="800000"/>
            <a:headEnd/>
            <a:tailEnd/>
          </a:ln>
        </p:spPr>
      </p:pic>
      <p:sp>
        <p:nvSpPr>
          <p:cNvPr id="23562" name="ZoneTexte 22"/>
          <p:cNvSpPr txBox="1">
            <a:spLocks noChangeArrowheads="1"/>
          </p:cNvSpPr>
          <p:nvPr/>
        </p:nvSpPr>
        <p:spPr bwMode="auto">
          <a:xfrm>
            <a:off x="7594138" y="6581030"/>
            <a:ext cx="1616075" cy="307975"/>
          </a:xfrm>
          <a:prstGeom prst="rect">
            <a:avLst/>
          </a:prstGeom>
          <a:noFill/>
          <a:ln w="9525">
            <a:noFill/>
            <a:miter lim="800000"/>
            <a:headEnd/>
            <a:tailEnd/>
          </a:ln>
        </p:spPr>
        <p:txBody>
          <a:bodyPr wrap="none">
            <a:spAutoFit/>
          </a:bodyPr>
          <a:lstStyle/>
          <a:p>
            <a:r>
              <a:rPr lang="fr-FR" sz="1400" i="1" dirty="0" err="1"/>
              <a:t>Doc</a:t>
            </a:r>
            <a:r>
              <a:rPr lang="fr-FR" sz="1400" i="1" baseline="30000" dirty="0" err="1"/>
              <a:t>t</a:t>
            </a:r>
            <a:r>
              <a:rPr lang="fr-FR" sz="1400" i="1" baseline="30000" dirty="0"/>
              <a:t> </a:t>
            </a:r>
            <a:r>
              <a:rPr lang="fr-FR" sz="1400" i="1" dirty="0"/>
              <a:t>J.L. </a:t>
            </a:r>
            <a:r>
              <a:rPr lang="fr-FR" sz="1400" i="1" dirty="0" err="1"/>
              <a:t>Pouchou</a:t>
            </a:r>
            <a:endParaRPr lang="fr-FR" sz="1400" i="1" dirty="0"/>
          </a:p>
        </p:txBody>
      </p:sp>
      <p:sp>
        <p:nvSpPr>
          <p:cNvPr id="23563" name="Rectangle 12"/>
          <p:cNvSpPr>
            <a:spLocks noChangeArrowheads="1"/>
          </p:cNvSpPr>
          <p:nvPr/>
        </p:nvSpPr>
        <p:spPr bwMode="auto">
          <a:xfrm>
            <a:off x="0" y="4365104"/>
            <a:ext cx="3995738" cy="1477328"/>
          </a:xfrm>
          <a:prstGeom prst="rect">
            <a:avLst/>
          </a:prstGeom>
          <a:noFill/>
          <a:ln w="9525">
            <a:noFill/>
            <a:miter lim="800000"/>
            <a:headEnd/>
            <a:tailEnd/>
          </a:ln>
        </p:spPr>
        <p:txBody>
          <a:bodyPr>
            <a:spAutoFit/>
          </a:bodyPr>
          <a:lstStyle/>
          <a:p>
            <a:pPr algn="ctr"/>
            <a:r>
              <a:rPr lang="fr-FR" i="1" dirty="0" smtClean="0">
                <a:cs typeface="Arial" charset="0"/>
              </a:rPr>
              <a:t>k</a:t>
            </a:r>
            <a:r>
              <a:rPr lang="fr-FR" dirty="0" smtClean="0">
                <a:cs typeface="Arial" charset="0"/>
              </a:rPr>
              <a:t>-ratio </a:t>
            </a:r>
            <a:r>
              <a:rPr lang="fr-FR" dirty="0">
                <a:cs typeface="Arial" charset="0"/>
              </a:rPr>
              <a:t>O K</a:t>
            </a:r>
            <a:r>
              <a:rPr lang="fr-FR" dirty="0">
                <a:cs typeface="Arial" charset="0"/>
                <a:sym typeface="Symbol" pitchFamily="18" charset="2"/>
              </a:rPr>
              <a:t> :</a:t>
            </a:r>
          </a:p>
          <a:p>
            <a:pPr algn="ctr"/>
            <a:endParaRPr lang="fr-FR" dirty="0">
              <a:cs typeface="Arial" charset="0"/>
              <a:sym typeface="Symbol" pitchFamily="18" charset="2"/>
            </a:endParaRPr>
          </a:p>
          <a:p>
            <a:pPr algn="ctr"/>
            <a:r>
              <a:rPr lang="fr-FR" dirty="0">
                <a:cs typeface="Arial" charset="0"/>
                <a:sym typeface="Symbol" pitchFamily="18" charset="2"/>
              </a:rPr>
              <a:t>3,5 % à 3 kV</a:t>
            </a:r>
          </a:p>
          <a:p>
            <a:pPr algn="ctr"/>
            <a:r>
              <a:rPr lang="fr-FR" dirty="0">
                <a:cs typeface="Arial" charset="0"/>
                <a:sym typeface="Symbol" pitchFamily="18" charset="2"/>
              </a:rPr>
              <a:t>1,3 % à 5 kV</a:t>
            </a:r>
          </a:p>
          <a:p>
            <a:pPr algn="ctr"/>
            <a:r>
              <a:rPr lang="fr-FR" dirty="0">
                <a:cs typeface="Arial" charset="0"/>
                <a:sym typeface="Symbol" pitchFamily="18" charset="2"/>
              </a:rPr>
              <a:t>0,4 % à 10 kV</a:t>
            </a:r>
            <a:endParaRPr lang="fr-FR" dirty="0">
              <a:cs typeface="Arial" charset="0"/>
            </a:endParaRPr>
          </a:p>
        </p:txBody>
      </p:sp>
      <p:sp>
        <p:nvSpPr>
          <p:cNvPr id="14" name="Flèche gauche 13"/>
          <p:cNvSpPr/>
          <p:nvPr/>
        </p:nvSpPr>
        <p:spPr>
          <a:xfrm>
            <a:off x="3249613" y="4902200"/>
            <a:ext cx="900112" cy="215900"/>
          </a:xfrm>
          <a:prstGeom prst="leftArrow">
            <a:avLst/>
          </a:prstGeom>
          <a:solidFill>
            <a:schemeClr val="accent2">
              <a:lumMod val="60000"/>
              <a:lumOff val="4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565" name="Rectangle 14"/>
          <p:cNvSpPr>
            <a:spLocks noChangeArrowheads="1"/>
          </p:cNvSpPr>
          <p:nvPr/>
        </p:nvSpPr>
        <p:spPr bwMode="auto">
          <a:xfrm>
            <a:off x="2935288" y="5078413"/>
            <a:ext cx="1638300" cy="523875"/>
          </a:xfrm>
          <a:prstGeom prst="rect">
            <a:avLst/>
          </a:prstGeom>
          <a:noFill/>
          <a:ln w="9525">
            <a:noFill/>
            <a:miter lim="800000"/>
            <a:headEnd/>
            <a:tailEnd/>
          </a:ln>
        </p:spPr>
        <p:txBody>
          <a:bodyPr wrap="none">
            <a:spAutoFit/>
          </a:bodyPr>
          <a:lstStyle/>
          <a:p>
            <a:pPr algn="ctr"/>
            <a:r>
              <a:rPr lang="fr-FR" sz="1400" b="1" i="1">
                <a:solidFill>
                  <a:srgbClr val="C00000"/>
                </a:solidFill>
                <a:latin typeface="Times New Roman" pitchFamily="18" charset="0"/>
                <a:cs typeface="Times New Roman" pitchFamily="18" charset="0"/>
              </a:rPr>
              <a:t>Cas de cette couche</a:t>
            </a:r>
          </a:p>
          <a:p>
            <a:pPr algn="ctr"/>
            <a:r>
              <a:rPr lang="fr-FR" sz="1400" b="1" i="1">
                <a:solidFill>
                  <a:srgbClr val="C00000"/>
                </a:solidFill>
                <a:latin typeface="Times New Roman" pitchFamily="18" charset="0"/>
                <a:cs typeface="Times New Roman" pitchFamily="18" charset="0"/>
              </a:rPr>
              <a:t>d’oxyde</a:t>
            </a:r>
            <a:endParaRPr lang="fr-FR" sz="1400">
              <a:solidFill>
                <a:srgbClr val="C00000"/>
              </a:solidFill>
            </a:endParaRPr>
          </a:p>
        </p:txBody>
      </p:sp>
      <p:sp>
        <p:nvSpPr>
          <p:cNvPr id="16" name="Forme libre 15"/>
          <p:cNvSpPr/>
          <p:nvPr/>
        </p:nvSpPr>
        <p:spPr>
          <a:xfrm>
            <a:off x="4565487" y="4870174"/>
            <a:ext cx="1994339" cy="1065803"/>
          </a:xfrm>
          <a:custGeom>
            <a:avLst/>
            <a:gdLst>
              <a:gd name="connsiteX0" fmla="*/ 16452 w 1994339"/>
              <a:gd name="connsiteY0" fmla="*/ 934278 h 1065803"/>
              <a:gd name="connsiteX1" fmla="*/ 95965 w 1994339"/>
              <a:gd name="connsiteY1" fmla="*/ 954156 h 1065803"/>
              <a:gd name="connsiteX2" fmla="*/ 125783 w 1994339"/>
              <a:gd name="connsiteY2" fmla="*/ 964096 h 1065803"/>
              <a:gd name="connsiteX3" fmla="*/ 354383 w 1994339"/>
              <a:gd name="connsiteY3" fmla="*/ 974035 h 1065803"/>
              <a:gd name="connsiteX4" fmla="*/ 533287 w 1994339"/>
              <a:gd name="connsiteY4" fmla="*/ 1003852 h 1065803"/>
              <a:gd name="connsiteX5" fmla="*/ 722130 w 1994339"/>
              <a:gd name="connsiteY5" fmla="*/ 1023730 h 1065803"/>
              <a:gd name="connsiteX6" fmla="*/ 940791 w 1994339"/>
              <a:gd name="connsiteY6" fmla="*/ 1033669 h 1065803"/>
              <a:gd name="connsiteX7" fmla="*/ 970609 w 1994339"/>
              <a:gd name="connsiteY7" fmla="*/ 1043609 h 1065803"/>
              <a:gd name="connsiteX8" fmla="*/ 1089878 w 1994339"/>
              <a:gd name="connsiteY8" fmla="*/ 1063487 h 1065803"/>
              <a:gd name="connsiteX9" fmla="*/ 1358235 w 1994339"/>
              <a:gd name="connsiteY9" fmla="*/ 1053548 h 1065803"/>
              <a:gd name="connsiteX10" fmla="*/ 1388052 w 1994339"/>
              <a:gd name="connsiteY10" fmla="*/ 1033669 h 1065803"/>
              <a:gd name="connsiteX11" fmla="*/ 1417870 w 1994339"/>
              <a:gd name="connsiteY11" fmla="*/ 1023730 h 1065803"/>
              <a:gd name="connsiteX12" fmla="*/ 1527200 w 1994339"/>
              <a:gd name="connsiteY12" fmla="*/ 1013791 h 1065803"/>
              <a:gd name="connsiteX13" fmla="*/ 1557017 w 1994339"/>
              <a:gd name="connsiteY13" fmla="*/ 1003852 h 1065803"/>
              <a:gd name="connsiteX14" fmla="*/ 1646470 w 1994339"/>
              <a:gd name="connsiteY14" fmla="*/ 993913 h 1065803"/>
              <a:gd name="connsiteX15" fmla="*/ 1666348 w 1994339"/>
              <a:gd name="connsiteY15" fmla="*/ 964096 h 1065803"/>
              <a:gd name="connsiteX16" fmla="*/ 1686226 w 1994339"/>
              <a:gd name="connsiteY16" fmla="*/ 944217 h 1065803"/>
              <a:gd name="connsiteX17" fmla="*/ 1696165 w 1994339"/>
              <a:gd name="connsiteY17" fmla="*/ 914400 h 1065803"/>
              <a:gd name="connsiteX18" fmla="*/ 1735922 w 1994339"/>
              <a:gd name="connsiteY18" fmla="*/ 864704 h 1065803"/>
              <a:gd name="connsiteX19" fmla="*/ 1775678 w 1994339"/>
              <a:gd name="connsiteY19" fmla="*/ 795130 h 1065803"/>
              <a:gd name="connsiteX20" fmla="*/ 1805496 w 1994339"/>
              <a:gd name="connsiteY20" fmla="*/ 785191 h 1065803"/>
              <a:gd name="connsiteX21" fmla="*/ 1835313 w 1994339"/>
              <a:gd name="connsiteY21" fmla="*/ 695739 h 1065803"/>
              <a:gd name="connsiteX22" fmla="*/ 1845252 w 1994339"/>
              <a:gd name="connsiteY22" fmla="*/ 665922 h 1065803"/>
              <a:gd name="connsiteX23" fmla="*/ 1855191 w 1994339"/>
              <a:gd name="connsiteY23" fmla="*/ 526774 h 1065803"/>
              <a:gd name="connsiteX24" fmla="*/ 1885009 w 1994339"/>
              <a:gd name="connsiteY24" fmla="*/ 516835 h 1065803"/>
              <a:gd name="connsiteX25" fmla="*/ 1894948 w 1994339"/>
              <a:gd name="connsiteY25" fmla="*/ 288235 h 1065803"/>
              <a:gd name="connsiteX26" fmla="*/ 1914826 w 1994339"/>
              <a:gd name="connsiteY26" fmla="*/ 258417 h 1065803"/>
              <a:gd name="connsiteX27" fmla="*/ 1924765 w 1994339"/>
              <a:gd name="connsiteY27" fmla="*/ 228600 h 1065803"/>
              <a:gd name="connsiteX28" fmla="*/ 1984400 w 1994339"/>
              <a:gd name="connsiteY28" fmla="*/ 9939 h 1065803"/>
              <a:gd name="connsiteX29" fmla="*/ 1994339 w 1994339"/>
              <a:gd name="connsiteY29" fmla="*/ 0 h 106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94339" h="1065803">
                <a:moveTo>
                  <a:pt x="16452" y="934278"/>
                </a:moveTo>
                <a:cubicBezTo>
                  <a:pt x="84621" y="957000"/>
                  <a:pt x="0" y="930164"/>
                  <a:pt x="95965" y="954156"/>
                </a:cubicBezTo>
                <a:cubicBezTo>
                  <a:pt x="106129" y="956697"/>
                  <a:pt x="115337" y="963292"/>
                  <a:pt x="125783" y="964096"/>
                </a:cubicBezTo>
                <a:cubicBezTo>
                  <a:pt x="201830" y="969946"/>
                  <a:pt x="278183" y="970722"/>
                  <a:pt x="354383" y="974035"/>
                </a:cubicBezTo>
                <a:cubicBezTo>
                  <a:pt x="466197" y="1001988"/>
                  <a:pt x="406712" y="991195"/>
                  <a:pt x="533287" y="1003852"/>
                </a:cubicBezTo>
                <a:cubicBezTo>
                  <a:pt x="612315" y="1030195"/>
                  <a:pt x="558606" y="1015124"/>
                  <a:pt x="722130" y="1023730"/>
                </a:cubicBezTo>
                <a:lnTo>
                  <a:pt x="940791" y="1033669"/>
                </a:lnTo>
                <a:cubicBezTo>
                  <a:pt x="950730" y="1036982"/>
                  <a:pt x="960275" y="1041887"/>
                  <a:pt x="970609" y="1043609"/>
                </a:cubicBezTo>
                <a:cubicBezTo>
                  <a:pt x="1103767" y="1065803"/>
                  <a:pt x="1019973" y="1040185"/>
                  <a:pt x="1089878" y="1063487"/>
                </a:cubicBezTo>
                <a:cubicBezTo>
                  <a:pt x="1179330" y="1060174"/>
                  <a:pt x="1269166" y="1062455"/>
                  <a:pt x="1358235" y="1053548"/>
                </a:cubicBezTo>
                <a:cubicBezTo>
                  <a:pt x="1370121" y="1052359"/>
                  <a:pt x="1377368" y="1039011"/>
                  <a:pt x="1388052" y="1033669"/>
                </a:cubicBezTo>
                <a:cubicBezTo>
                  <a:pt x="1397423" y="1028984"/>
                  <a:pt x="1407498" y="1025212"/>
                  <a:pt x="1417870" y="1023730"/>
                </a:cubicBezTo>
                <a:cubicBezTo>
                  <a:pt x="1454096" y="1018555"/>
                  <a:pt x="1490757" y="1017104"/>
                  <a:pt x="1527200" y="1013791"/>
                </a:cubicBezTo>
                <a:cubicBezTo>
                  <a:pt x="1537139" y="1010478"/>
                  <a:pt x="1546683" y="1005574"/>
                  <a:pt x="1557017" y="1003852"/>
                </a:cubicBezTo>
                <a:cubicBezTo>
                  <a:pt x="1586610" y="998920"/>
                  <a:pt x="1618275" y="1004166"/>
                  <a:pt x="1646470" y="993913"/>
                </a:cubicBezTo>
                <a:cubicBezTo>
                  <a:pt x="1657696" y="989831"/>
                  <a:pt x="1658886" y="973424"/>
                  <a:pt x="1666348" y="964096"/>
                </a:cubicBezTo>
                <a:cubicBezTo>
                  <a:pt x="1672202" y="956779"/>
                  <a:pt x="1679600" y="950843"/>
                  <a:pt x="1686226" y="944217"/>
                </a:cubicBezTo>
                <a:cubicBezTo>
                  <a:pt x="1689539" y="934278"/>
                  <a:pt x="1691480" y="923771"/>
                  <a:pt x="1696165" y="914400"/>
                </a:cubicBezTo>
                <a:cubicBezTo>
                  <a:pt x="1708703" y="889324"/>
                  <a:pt x="1717433" y="883193"/>
                  <a:pt x="1735922" y="864704"/>
                </a:cubicBezTo>
                <a:cubicBezTo>
                  <a:pt x="1745830" y="834980"/>
                  <a:pt x="1747907" y="818273"/>
                  <a:pt x="1775678" y="795130"/>
                </a:cubicBezTo>
                <a:cubicBezTo>
                  <a:pt x="1783727" y="788423"/>
                  <a:pt x="1795557" y="788504"/>
                  <a:pt x="1805496" y="785191"/>
                </a:cubicBezTo>
                <a:lnTo>
                  <a:pt x="1835313" y="695739"/>
                </a:lnTo>
                <a:lnTo>
                  <a:pt x="1845252" y="665922"/>
                </a:lnTo>
                <a:cubicBezTo>
                  <a:pt x="1848565" y="619539"/>
                  <a:pt x="1843209" y="571705"/>
                  <a:pt x="1855191" y="526774"/>
                </a:cubicBezTo>
                <a:cubicBezTo>
                  <a:pt x="1857891" y="516651"/>
                  <a:pt x="1883287" y="527169"/>
                  <a:pt x="1885009" y="516835"/>
                </a:cubicBezTo>
                <a:cubicBezTo>
                  <a:pt x="1897548" y="441601"/>
                  <a:pt x="1886206" y="364004"/>
                  <a:pt x="1894948" y="288235"/>
                </a:cubicBezTo>
                <a:cubicBezTo>
                  <a:pt x="1896317" y="276368"/>
                  <a:pt x="1909484" y="269101"/>
                  <a:pt x="1914826" y="258417"/>
                </a:cubicBezTo>
                <a:cubicBezTo>
                  <a:pt x="1919511" y="249046"/>
                  <a:pt x="1921452" y="238539"/>
                  <a:pt x="1924765" y="228600"/>
                </a:cubicBezTo>
                <a:cubicBezTo>
                  <a:pt x="1936080" y="36249"/>
                  <a:pt x="1894810" y="99529"/>
                  <a:pt x="1984400" y="9939"/>
                </a:cubicBezTo>
                <a:lnTo>
                  <a:pt x="1994339" y="0"/>
                </a:lnTo>
              </a:path>
            </a:pathLst>
          </a:custGeom>
          <a:ln w="15875">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Forme libre 16"/>
          <p:cNvSpPr/>
          <p:nvPr/>
        </p:nvSpPr>
        <p:spPr>
          <a:xfrm>
            <a:off x="6669157" y="4363278"/>
            <a:ext cx="2007704" cy="1801796"/>
          </a:xfrm>
          <a:custGeom>
            <a:avLst/>
            <a:gdLst>
              <a:gd name="connsiteX0" fmla="*/ 0 w 2007704"/>
              <a:gd name="connsiteY0" fmla="*/ 0 h 1801796"/>
              <a:gd name="connsiteX1" fmla="*/ 9939 w 2007704"/>
              <a:gd name="connsiteY1" fmla="*/ 29818 h 1801796"/>
              <a:gd name="connsiteX2" fmla="*/ 19878 w 2007704"/>
              <a:gd name="connsiteY2" fmla="*/ 109331 h 1801796"/>
              <a:gd name="connsiteX3" fmla="*/ 49695 w 2007704"/>
              <a:gd name="connsiteY3" fmla="*/ 119270 h 1801796"/>
              <a:gd name="connsiteX4" fmla="*/ 69573 w 2007704"/>
              <a:gd name="connsiteY4" fmla="*/ 178905 h 1801796"/>
              <a:gd name="connsiteX5" fmla="*/ 79513 w 2007704"/>
              <a:gd name="connsiteY5" fmla="*/ 308113 h 1801796"/>
              <a:gd name="connsiteX6" fmla="*/ 109330 w 2007704"/>
              <a:gd name="connsiteY6" fmla="*/ 318052 h 1801796"/>
              <a:gd name="connsiteX7" fmla="*/ 129208 w 2007704"/>
              <a:gd name="connsiteY7" fmla="*/ 417444 h 1801796"/>
              <a:gd name="connsiteX8" fmla="*/ 139147 w 2007704"/>
              <a:gd name="connsiteY8" fmla="*/ 546652 h 1801796"/>
              <a:gd name="connsiteX9" fmla="*/ 149086 w 2007704"/>
              <a:gd name="connsiteY9" fmla="*/ 576470 h 1801796"/>
              <a:gd name="connsiteX10" fmla="*/ 168965 w 2007704"/>
              <a:gd name="connsiteY10" fmla="*/ 596348 h 1801796"/>
              <a:gd name="connsiteX11" fmla="*/ 188843 w 2007704"/>
              <a:gd name="connsiteY11" fmla="*/ 805070 h 1801796"/>
              <a:gd name="connsiteX12" fmla="*/ 208721 w 2007704"/>
              <a:gd name="connsiteY12" fmla="*/ 834887 h 1801796"/>
              <a:gd name="connsiteX13" fmla="*/ 238539 w 2007704"/>
              <a:gd name="connsiteY13" fmla="*/ 974035 h 1801796"/>
              <a:gd name="connsiteX14" fmla="*/ 248478 w 2007704"/>
              <a:gd name="connsiteY14" fmla="*/ 1003852 h 1801796"/>
              <a:gd name="connsiteX15" fmla="*/ 268356 w 2007704"/>
              <a:gd name="connsiteY15" fmla="*/ 1093305 h 1801796"/>
              <a:gd name="connsiteX16" fmla="*/ 308113 w 2007704"/>
              <a:gd name="connsiteY16" fmla="*/ 1143000 h 1801796"/>
              <a:gd name="connsiteX17" fmla="*/ 327991 w 2007704"/>
              <a:gd name="connsiteY17" fmla="*/ 1202635 h 1801796"/>
              <a:gd name="connsiteX18" fmla="*/ 337930 w 2007704"/>
              <a:gd name="connsiteY18" fmla="*/ 1232452 h 1801796"/>
              <a:gd name="connsiteX19" fmla="*/ 367747 w 2007704"/>
              <a:gd name="connsiteY19" fmla="*/ 1242392 h 1801796"/>
              <a:gd name="connsiteX20" fmla="*/ 387626 w 2007704"/>
              <a:gd name="connsiteY20" fmla="*/ 1381539 h 1801796"/>
              <a:gd name="connsiteX21" fmla="*/ 397565 w 2007704"/>
              <a:gd name="connsiteY21" fmla="*/ 1421296 h 1801796"/>
              <a:gd name="connsiteX22" fmla="*/ 457200 w 2007704"/>
              <a:gd name="connsiteY22" fmla="*/ 1441174 h 1801796"/>
              <a:gd name="connsiteX23" fmla="*/ 477078 w 2007704"/>
              <a:gd name="connsiteY23" fmla="*/ 1510748 h 1801796"/>
              <a:gd name="connsiteX24" fmla="*/ 506895 w 2007704"/>
              <a:gd name="connsiteY24" fmla="*/ 1530626 h 1801796"/>
              <a:gd name="connsiteX25" fmla="*/ 616226 w 2007704"/>
              <a:gd name="connsiteY25" fmla="*/ 1560444 h 1801796"/>
              <a:gd name="connsiteX26" fmla="*/ 695739 w 2007704"/>
              <a:gd name="connsiteY26" fmla="*/ 1570383 h 1801796"/>
              <a:gd name="connsiteX27" fmla="*/ 705678 w 2007704"/>
              <a:gd name="connsiteY27" fmla="*/ 1600200 h 1801796"/>
              <a:gd name="connsiteX28" fmla="*/ 725556 w 2007704"/>
              <a:gd name="connsiteY28" fmla="*/ 1620079 h 1801796"/>
              <a:gd name="connsiteX29" fmla="*/ 924339 w 2007704"/>
              <a:gd name="connsiteY29" fmla="*/ 1649896 h 1801796"/>
              <a:gd name="connsiteX30" fmla="*/ 1073426 w 2007704"/>
              <a:gd name="connsiteY30" fmla="*/ 1669774 h 1801796"/>
              <a:gd name="connsiteX31" fmla="*/ 1123121 w 2007704"/>
              <a:gd name="connsiteY31" fmla="*/ 1679713 h 1801796"/>
              <a:gd name="connsiteX32" fmla="*/ 1152939 w 2007704"/>
              <a:gd name="connsiteY32" fmla="*/ 1689652 h 1801796"/>
              <a:gd name="connsiteX33" fmla="*/ 1311965 w 2007704"/>
              <a:gd name="connsiteY33" fmla="*/ 1699592 h 1801796"/>
              <a:gd name="connsiteX34" fmla="*/ 1321904 w 2007704"/>
              <a:gd name="connsiteY34" fmla="*/ 1729409 h 1801796"/>
              <a:gd name="connsiteX35" fmla="*/ 1351721 w 2007704"/>
              <a:gd name="connsiteY35" fmla="*/ 1739348 h 1801796"/>
              <a:gd name="connsiteX36" fmla="*/ 1451113 w 2007704"/>
              <a:gd name="connsiteY36" fmla="*/ 1749287 h 1801796"/>
              <a:gd name="connsiteX37" fmla="*/ 1600200 w 2007704"/>
              <a:gd name="connsiteY37" fmla="*/ 1759226 h 1801796"/>
              <a:gd name="connsiteX38" fmla="*/ 1808921 w 2007704"/>
              <a:gd name="connsiteY38" fmla="*/ 1789044 h 1801796"/>
              <a:gd name="connsiteX39" fmla="*/ 1838739 w 2007704"/>
              <a:gd name="connsiteY39" fmla="*/ 1798983 h 1801796"/>
              <a:gd name="connsiteX40" fmla="*/ 2007704 w 2007704"/>
              <a:gd name="connsiteY40" fmla="*/ 1798983 h 180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7704" h="1801796">
                <a:moveTo>
                  <a:pt x="0" y="0"/>
                </a:moveTo>
                <a:cubicBezTo>
                  <a:pt x="3313" y="9939"/>
                  <a:pt x="8065" y="19510"/>
                  <a:pt x="9939" y="29818"/>
                </a:cubicBezTo>
                <a:cubicBezTo>
                  <a:pt x="14717" y="56098"/>
                  <a:pt x="9030" y="84923"/>
                  <a:pt x="19878" y="109331"/>
                </a:cubicBezTo>
                <a:cubicBezTo>
                  <a:pt x="24133" y="118905"/>
                  <a:pt x="39756" y="115957"/>
                  <a:pt x="49695" y="119270"/>
                </a:cubicBezTo>
                <a:cubicBezTo>
                  <a:pt x="56321" y="139148"/>
                  <a:pt x="67966" y="158013"/>
                  <a:pt x="69573" y="178905"/>
                </a:cubicBezTo>
                <a:cubicBezTo>
                  <a:pt x="72886" y="221974"/>
                  <a:pt x="67646" y="266578"/>
                  <a:pt x="79513" y="308113"/>
                </a:cubicBezTo>
                <a:cubicBezTo>
                  <a:pt x="82391" y="318187"/>
                  <a:pt x="99391" y="314739"/>
                  <a:pt x="109330" y="318052"/>
                </a:cubicBezTo>
                <a:cubicBezTo>
                  <a:pt x="124488" y="363528"/>
                  <a:pt x="122682" y="352183"/>
                  <a:pt x="129208" y="417444"/>
                </a:cubicBezTo>
                <a:cubicBezTo>
                  <a:pt x="133506" y="460426"/>
                  <a:pt x="133789" y="503789"/>
                  <a:pt x="139147" y="546652"/>
                </a:cubicBezTo>
                <a:cubicBezTo>
                  <a:pt x="140446" y="557048"/>
                  <a:pt x="143696" y="567486"/>
                  <a:pt x="149086" y="576470"/>
                </a:cubicBezTo>
                <a:cubicBezTo>
                  <a:pt x="153907" y="584505"/>
                  <a:pt x="162339" y="589722"/>
                  <a:pt x="168965" y="596348"/>
                </a:cubicBezTo>
                <a:cubicBezTo>
                  <a:pt x="169474" y="602451"/>
                  <a:pt x="183464" y="783553"/>
                  <a:pt x="188843" y="805070"/>
                </a:cubicBezTo>
                <a:cubicBezTo>
                  <a:pt x="191740" y="816659"/>
                  <a:pt x="202095" y="824948"/>
                  <a:pt x="208721" y="834887"/>
                </a:cubicBezTo>
                <a:cubicBezTo>
                  <a:pt x="221259" y="935194"/>
                  <a:pt x="210213" y="889059"/>
                  <a:pt x="238539" y="974035"/>
                </a:cubicBezTo>
                <a:lnTo>
                  <a:pt x="248478" y="1003852"/>
                </a:lnTo>
                <a:cubicBezTo>
                  <a:pt x="252295" y="1026755"/>
                  <a:pt x="256123" y="1068838"/>
                  <a:pt x="268356" y="1093305"/>
                </a:cubicBezTo>
                <a:cubicBezTo>
                  <a:pt x="280894" y="1118382"/>
                  <a:pt x="289623" y="1124511"/>
                  <a:pt x="308113" y="1143000"/>
                </a:cubicBezTo>
                <a:lnTo>
                  <a:pt x="327991" y="1202635"/>
                </a:lnTo>
                <a:cubicBezTo>
                  <a:pt x="331304" y="1212574"/>
                  <a:pt x="327991" y="1229139"/>
                  <a:pt x="337930" y="1232452"/>
                </a:cubicBezTo>
                <a:lnTo>
                  <a:pt x="367747" y="1242392"/>
                </a:lnTo>
                <a:cubicBezTo>
                  <a:pt x="391682" y="1314198"/>
                  <a:pt x="368270" y="1236372"/>
                  <a:pt x="387626" y="1381539"/>
                </a:cubicBezTo>
                <a:cubicBezTo>
                  <a:pt x="389431" y="1395079"/>
                  <a:pt x="387193" y="1412406"/>
                  <a:pt x="397565" y="1421296"/>
                </a:cubicBezTo>
                <a:cubicBezTo>
                  <a:pt x="413474" y="1434932"/>
                  <a:pt x="457200" y="1441174"/>
                  <a:pt x="457200" y="1441174"/>
                </a:cubicBezTo>
                <a:cubicBezTo>
                  <a:pt x="457849" y="1443771"/>
                  <a:pt x="471893" y="1504266"/>
                  <a:pt x="477078" y="1510748"/>
                </a:cubicBezTo>
                <a:cubicBezTo>
                  <a:pt x="484540" y="1520076"/>
                  <a:pt x="495979" y="1525775"/>
                  <a:pt x="506895" y="1530626"/>
                </a:cubicBezTo>
                <a:cubicBezTo>
                  <a:pt x="539793" y="1545247"/>
                  <a:pt x="580461" y="1554942"/>
                  <a:pt x="616226" y="1560444"/>
                </a:cubicBezTo>
                <a:cubicBezTo>
                  <a:pt x="642626" y="1564505"/>
                  <a:pt x="669235" y="1567070"/>
                  <a:pt x="695739" y="1570383"/>
                </a:cubicBezTo>
                <a:cubicBezTo>
                  <a:pt x="699052" y="1580322"/>
                  <a:pt x="700288" y="1591216"/>
                  <a:pt x="705678" y="1600200"/>
                </a:cubicBezTo>
                <a:cubicBezTo>
                  <a:pt x="710499" y="1608235"/>
                  <a:pt x="718239" y="1614225"/>
                  <a:pt x="725556" y="1620079"/>
                </a:cubicBezTo>
                <a:cubicBezTo>
                  <a:pt x="788506" y="1670440"/>
                  <a:pt x="808678" y="1643093"/>
                  <a:pt x="924339" y="1649896"/>
                </a:cubicBezTo>
                <a:cubicBezTo>
                  <a:pt x="1111613" y="1681108"/>
                  <a:pt x="817979" y="1633282"/>
                  <a:pt x="1073426" y="1669774"/>
                </a:cubicBezTo>
                <a:cubicBezTo>
                  <a:pt x="1090149" y="1672163"/>
                  <a:pt x="1106732" y="1675616"/>
                  <a:pt x="1123121" y="1679713"/>
                </a:cubicBezTo>
                <a:cubicBezTo>
                  <a:pt x="1133285" y="1682254"/>
                  <a:pt x="1142520" y="1688555"/>
                  <a:pt x="1152939" y="1689652"/>
                </a:cubicBezTo>
                <a:cubicBezTo>
                  <a:pt x="1205759" y="1695212"/>
                  <a:pt x="1258956" y="1696279"/>
                  <a:pt x="1311965" y="1699592"/>
                </a:cubicBezTo>
                <a:cubicBezTo>
                  <a:pt x="1315278" y="1709531"/>
                  <a:pt x="1314496" y="1722001"/>
                  <a:pt x="1321904" y="1729409"/>
                </a:cubicBezTo>
                <a:cubicBezTo>
                  <a:pt x="1329312" y="1736817"/>
                  <a:pt x="1341366" y="1737755"/>
                  <a:pt x="1351721" y="1739348"/>
                </a:cubicBezTo>
                <a:cubicBezTo>
                  <a:pt x="1384630" y="1744411"/>
                  <a:pt x="1417923" y="1746632"/>
                  <a:pt x="1451113" y="1749287"/>
                </a:cubicBezTo>
                <a:cubicBezTo>
                  <a:pt x="1500760" y="1753259"/>
                  <a:pt x="1550504" y="1755913"/>
                  <a:pt x="1600200" y="1759226"/>
                </a:cubicBezTo>
                <a:cubicBezTo>
                  <a:pt x="1709197" y="1786475"/>
                  <a:pt x="1567337" y="1752806"/>
                  <a:pt x="1808921" y="1789044"/>
                </a:cubicBezTo>
                <a:cubicBezTo>
                  <a:pt x="1819282" y="1790598"/>
                  <a:pt x="1828275" y="1798460"/>
                  <a:pt x="1838739" y="1798983"/>
                </a:cubicBezTo>
                <a:cubicBezTo>
                  <a:pt x="1894990" y="1801796"/>
                  <a:pt x="1951382" y="1798983"/>
                  <a:pt x="2007704" y="1798983"/>
                </a:cubicBezTo>
              </a:path>
            </a:pathLst>
          </a:custGeom>
          <a:ln w="15875">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Forme libre 17"/>
          <p:cNvSpPr/>
          <p:nvPr/>
        </p:nvSpPr>
        <p:spPr>
          <a:xfrm>
            <a:off x="6525316" y="4353339"/>
            <a:ext cx="151249" cy="516835"/>
          </a:xfrm>
          <a:custGeom>
            <a:avLst/>
            <a:gdLst>
              <a:gd name="connsiteX0" fmla="*/ 14632 w 151249"/>
              <a:gd name="connsiteY0" fmla="*/ 516835 h 516835"/>
              <a:gd name="connsiteX1" fmla="*/ 24571 w 151249"/>
              <a:gd name="connsiteY1" fmla="*/ 357809 h 516835"/>
              <a:gd name="connsiteX2" fmla="*/ 44449 w 151249"/>
              <a:gd name="connsiteY2" fmla="*/ 218661 h 516835"/>
              <a:gd name="connsiteX3" fmla="*/ 104084 w 151249"/>
              <a:gd name="connsiteY3" fmla="*/ 198783 h 516835"/>
              <a:gd name="connsiteX4" fmla="*/ 74267 w 151249"/>
              <a:gd name="connsiteY4" fmla="*/ 178904 h 516835"/>
              <a:gd name="connsiteX5" fmla="*/ 94145 w 151249"/>
              <a:gd name="connsiteY5" fmla="*/ 119270 h 516835"/>
              <a:gd name="connsiteX6" fmla="*/ 104084 w 151249"/>
              <a:gd name="connsiteY6" fmla="*/ 49696 h 516835"/>
              <a:gd name="connsiteX7" fmla="*/ 143841 w 151249"/>
              <a:gd name="connsiteY7" fmla="*/ 0 h 516835"/>
              <a:gd name="connsiteX8" fmla="*/ 133901 w 151249"/>
              <a:gd name="connsiteY8" fmla="*/ 19878 h 51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249" h="516835">
                <a:moveTo>
                  <a:pt x="14632" y="516835"/>
                </a:moveTo>
                <a:cubicBezTo>
                  <a:pt x="17945" y="463826"/>
                  <a:pt x="19286" y="410658"/>
                  <a:pt x="24571" y="357809"/>
                </a:cubicBezTo>
                <a:cubicBezTo>
                  <a:pt x="29233" y="311188"/>
                  <a:pt x="0" y="233477"/>
                  <a:pt x="44449" y="218661"/>
                </a:cubicBezTo>
                <a:lnTo>
                  <a:pt x="104084" y="198783"/>
                </a:lnTo>
                <a:cubicBezTo>
                  <a:pt x="94145" y="192157"/>
                  <a:pt x="75749" y="190757"/>
                  <a:pt x="74267" y="178904"/>
                </a:cubicBezTo>
                <a:cubicBezTo>
                  <a:pt x="71668" y="158113"/>
                  <a:pt x="94145" y="119270"/>
                  <a:pt x="94145" y="119270"/>
                </a:cubicBezTo>
                <a:cubicBezTo>
                  <a:pt x="97458" y="96079"/>
                  <a:pt x="97352" y="72135"/>
                  <a:pt x="104084" y="49696"/>
                </a:cubicBezTo>
                <a:cubicBezTo>
                  <a:pt x="104536" y="48188"/>
                  <a:pt x="134831" y="0"/>
                  <a:pt x="143841" y="0"/>
                </a:cubicBezTo>
                <a:cubicBezTo>
                  <a:pt x="151249" y="0"/>
                  <a:pt x="137214" y="13252"/>
                  <a:pt x="133901" y="19878"/>
                </a:cubicBezTo>
              </a:path>
            </a:pathLst>
          </a:custGeom>
          <a:ln w="15875">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0" name="Connecteur droit avec flèche 19"/>
          <p:cNvCxnSpPr/>
          <p:nvPr/>
        </p:nvCxnSpPr>
        <p:spPr>
          <a:xfrm>
            <a:off x="6084168" y="4312974"/>
            <a:ext cx="432048" cy="0"/>
          </a:xfrm>
          <a:prstGeom prst="straightConnector1">
            <a:avLst/>
          </a:prstGeom>
          <a:ln w="22225">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5148064" y="4437112"/>
            <a:ext cx="504056" cy="1368152"/>
          </a:xfrm>
          <a:prstGeom prst="straightConnector1">
            <a:avLst/>
          </a:prstGeom>
          <a:ln w="22225">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5580112" y="4129202"/>
            <a:ext cx="553357" cy="307777"/>
          </a:xfrm>
          <a:prstGeom prst="rect">
            <a:avLst/>
          </a:prstGeom>
          <a:solidFill>
            <a:schemeClr val="bg1"/>
          </a:solidFill>
        </p:spPr>
        <p:txBody>
          <a:bodyPr wrap="none" rtlCol="0">
            <a:spAutoFit/>
          </a:bodyPr>
          <a:lstStyle/>
          <a:p>
            <a:r>
              <a:rPr lang="fr-FR" sz="1400" b="1" dirty="0" smtClean="0">
                <a:solidFill>
                  <a:srgbClr val="009900"/>
                </a:solidFill>
              </a:rPr>
              <a:t>3 kV</a:t>
            </a:r>
            <a:endParaRPr lang="fr-FR" sz="1400" b="1" dirty="0">
              <a:solidFill>
                <a:srgbClr val="009900"/>
              </a:solidFill>
            </a:endParaRPr>
          </a:p>
        </p:txBody>
      </p:sp>
      <p:sp>
        <p:nvSpPr>
          <p:cNvPr id="24" name="ZoneTexte 23"/>
          <p:cNvSpPr txBox="1"/>
          <p:nvPr/>
        </p:nvSpPr>
        <p:spPr>
          <a:xfrm>
            <a:off x="4644008" y="3987134"/>
            <a:ext cx="1535998" cy="307777"/>
          </a:xfrm>
          <a:prstGeom prst="rect">
            <a:avLst/>
          </a:prstGeom>
          <a:noFill/>
        </p:spPr>
        <p:txBody>
          <a:bodyPr wrap="none" rtlCol="0">
            <a:spAutoFit/>
          </a:bodyPr>
          <a:lstStyle/>
          <a:p>
            <a:r>
              <a:rPr lang="fr-FR" sz="1300" dirty="0" smtClean="0">
                <a:solidFill>
                  <a:srgbClr val="009900"/>
                </a:solidFill>
              </a:rPr>
              <a:t>Int. Pic/Int. FC </a:t>
            </a:r>
            <a:r>
              <a:rPr lang="fr-FR" sz="1400" dirty="0" smtClean="0">
                <a:solidFill>
                  <a:srgbClr val="009900"/>
                </a:solidFill>
                <a:sym typeface="Symbol"/>
              </a:rPr>
              <a:t> </a:t>
            </a:r>
            <a:r>
              <a:rPr lang="fr-FR" sz="1400" dirty="0" smtClean="0">
                <a:solidFill>
                  <a:srgbClr val="009900"/>
                </a:solidFill>
              </a:rPr>
              <a:t>5</a:t>
            </a:r>
            <a:endParaRPr lang="fr-FR" sz="1400" dirty="0">
              <a:solidFill>
                <a:srgbClr val="009900"/>
              </a:solidFill>
            </a:endParaRPr>
          </a:p>
        </p:txBody>
      </p:sp>
      <p:sp>
        <p:nvSpPr>
          <p:cNvPr id="25" name="ZoneTexte 24"/>
          <p:cNvSpPr txBox="1"/>
          <p:nvPr/>
        </p:nvSpPr>
        <p:spPr>
          <a:xfrm>
            <a:off x="4671191" y="4625953"/>
            <a:ext cx="1535998" cy="307777"/>
          </a:xfrm>
          <a:prstGeom prst="rect">
            <a:avLst/>
          </a:prstGeom>
          <a:noFill/>
        </p:spPr>
        <p:txBody>
          <a:bodyPr wrap="none" rtlCol="0">
            <a:spAutoFit/>
          </a:bodyPr>
          <a:lstStyle/>
          <a:p>
            <a:r>
              <a:rPr lang="fr-FR" sz="1300" dirty="0" smtClean="0"/>
              <a:t>Int. Pic/Int. FC </a:t>
            </a:r>
            <a:r>
              <a:rPr lang="fr-FR" sz="1400" dirty="0" smtClean="0">
                <a:sym typeface="Symbol"/>
              </a:rPr>
              <a:t> </a:t>
            </a:r>
            <a:r>
              <a:rPr lang="fr-FR" sz="1400" dirty="0" smtClean="0"/>
              <a:t>3</a:t>
            </a:r>
            <a:endParaRPr lang="fr-FR" sz="1400" dirty="0"/>
          </a:p>
        </p:txBody>
      </p:sp>
      <p:sp>
        <p:nvSpPr>
          <p:cNvPr id="26" name="Rectangle 25"/>
          <p:cNvSpPr/>
          <p:nvPr/>
        </p:nvSpPr>
        <p:spPr>
          <a:xfrm>
            <a:off x="683568" y="3429000"/>
            <a:ext cx="8280920" cy="461665"/>
          </a:xfrm>
          <a:prstGeom prst="rect">
            <a:avLst/>
          </a:prstGeom>
        </p:spPr>
        <p:txBody>
          <a:bodyPr wrap="square">
            <a:spAutoFit/>
          </a:bodyPr>
          <a:lstStyle/>
          <a:p>
            <a:pPr algn="ctr"/>
            <a:r>
              <a:rPr lang="fr-FR" sz="3600" baseline="-25000" dirty="0" smtClean="0">
                <a:solidFill>
                  <a:srgbClr val="C00000"/>
                </a:solidFill>
              </a:rPr>
              <a:t>*</a:t>
            </a:r>
            <a:r>
              <a:rPr lang="fr-FR" baseline="-25000" dirty="0" smtClean="0"/>
              <a:t> </a:t>
            </a:r>
            <a:r>
              <a:rPr lang="fr-FR" u="sng" dirty="0" smtClean="0">
                <a:solidFill>
                  <a:srgbClr val="C00000"/>
                </a:solidFill>
                <a:cs typeface="Arial" charset="0"/>
              </a:rPr>
              <a:t>Oxyde</a:t>
            </a:r>
            <a:r>
              <a:rPr lang="fr-FR" dirty="0" smtClean="0">
                <a:solidFill>
                  <a:srgbClr val="C00000"/>
                </a:solidFill>
                <a:cs typeface="Arial" charset="0"/>
              </a:rPr>
              <a:t> (Al</a:t>
            </a:r>
            <a:r>
              <a:rPr lang="fr-FR" baseline="-25000" dirty="0" smtClean="0">
                <a:solidFill>
                  <a:srgbClr val="C00000"/>
                </a:solidFill>
                <a:cs typeface="Arial" charset="0"/>
              </a:rPr>
              <a:t>2</a:t>
            </a:r>
            <a:r>
              <a:rPr lang="fr-FR" dirty="0" smtClean="0">
                <a:solidFill>
                  <a:srgbClr val="C00000"/>
                </a:solidFill>
                <a:cs typeface="Arial" charset="0"/>
              </a:rPr>
              <a:t>0</a:t>
            </a:r>
            <a:r>
              <a:rPr lang="fr-FR" baseline="-25000" dirty="0" smtClean="0">
                <a:solidFill>
                  <a:srgbClr val="C00000"/>
                </a:solidFill>
                <a:cs typeface="Arial" charset="0"/>
              </a:rPr>
              <a:t>3</a:t>
            </a:r>
            <a:r>
              <a:rPr lang="fr-FR" dirty="0" smtClean="0">
                <a:solidFill>
                  <a:srgbClr val="C00000"/>
                </a:solidFill>
                <a:cs typeface="Arial" charset="0"/>
              </a:rPr>
              <a:t>, </a:t>
            </a:r>
            <a:r>
              <a:rPr lang="fr-FR" dirty="0" err="1" smtClean="0">
                <a:solidFill>
                  <a:srgbClr val="C00000"/>
                </a:solidFill>
                <a:cs typeface="Arial" charset="0"/>
              </a:rPr>
              <a:t>ép</a:t>
            </a:r>
            <a:r>
              <a:rPr lang="fr-FR" dirty="0" smtClean="0">
                <a:solidFill>
                  <a:srgbClr val="C00000"/>
                </a:solidFill>
                <a:cs typeface="Arial" charset="0"/>
              </a:rPr>
              <a:t> </a:t>
            </a:r>
            <a:r>
              <a:rPr lang="fr-FR" dirty="0" smtClean="0">
                <a:solidFill>
                  <a:srgbClr val="C00000"/>
                </a:solidFill>
                <a:cs typeface="Arial" charset="0"/>
                <a:sym typeface="Symbol" pitchFamily="18" charset="2"/>
              </a:rPr>
              <a:t></a:t>
            </a:r>
            <a:r>
              <a:rPr lang="fr-FR" dirty="0" smtClean="0">
                <a:solidFill>
                  <a:srgbClr val="C00000"/>
                </a:solidFill>
                <a:cs typeface="Arial" charset="0"/>
              </a:rPr>
              <a:t>5 nm) </a:t>
            </a:r>
            <a:r>
              <a:rPr lang="fr-FR" u="sng" dirty="0" smtClean="0">
                <a:solidFill>
                  <a:srgbClr val="C00000"/>
                </a:solidFill>
                <a:cs typeface="Arial" charset="0"/>
              </a:rPr>
              <a:t>formé à la surface d’un </a:t>
            </a:r>
            <a:r>
              <a:rPr lang="fr-FR" u="sng" dirty="0" err="1" smtClean="0">
                <a:solidFill>
                  <a:srgbClr val="C00000"/>
                </a:solidFill>
                <a:cs typeface="Arial" charset="0"/>
              </a:rPr>
              <a:t>éch</a:t>
            </a:r>
            <a:r>
              <a:rPr lang="fr-FR" u="sng" dirty="0" smtClean="0">
                <a:solidFill>
                  <a:srgbClr val="C00000"/>
                </a:solidFill>
                <a:cs typeface="Arial" charset="0"/>
              </a:rPr>
              <a:t>. Al poli mécaniquement </a:t>
            </a:r>
            <a:r>
              <a:rPr lang="fr-FR" sz="3600" baseline="-25000" dirty="0" smtClean="0">
                <a:solidFill>
                  <a:srgbClr val="C00000"/>
                </a:solidFill>
              </a:rPr>
              <a:t>*</a:t>
            </a:r>
            <a:endParaRPr lang="fr-FR" sz="3600" u="sng" baseline="-25000" dirty="0">
              <a:solidFill>
                <a:srgbClr val="C00000"/>
              </a:solidFill>
              <a:cs typeface="Arial" charset="0"/>
            </a:endParaRPr>
          </a:p>
        </p:txBody>
      </p:sp>
      <p:sp>
        <p:nvSpPr>
          <p:cNvPr id="27" name="ZoneTexte 26"/>
          <p:cNvSpPr txBox="1"/>
          <p:nvPr/>
        </p:nvSpPr>
        <p:spPr>
          <a:xfrm>
            <a:off x="7452320" y="4653136"/>
            <a:ext cx="662361" cy="338554"/>
          </a:xfrm>
          <a:prstGeom prst="rect">
            <a:avLst/>
          </a:prstGeom>
          <a:noFill/>
        </p:spPr>
        <p:txBody>
          <a:bodyPr wrap="none" rtlCol="0">
            <a:spAutoFit/>
          </a:bodyPr>
          <a:lstStyle/>
          <a:p>
            <a:r>
              <a:rPr lang="fr-FR" sz="1550" b="1" dirty="0" smtClean="0">
                <a:solidFill>
                  <a:srgbClr val="0033CC"/>
                </a:solidFill>
              </a:rPr>
              <a:t>WDS</a:t>
            </a:r>
            <a:endParaRPr lang="fr-FR" sz="1550" b="1" dirty="0">
              <a:solidFill>
                <a:srgbClr val="0033CC"/>
              </a:solidFill>
            </a:endParaRPr>
          </a:p>
        </p:txBody>
      </p:sp>
      <p:sp>
        <p:nvSpPr>
          <p:cNvPr id="28" name="Rectangle 27"/>
          <p:cNvSpPr/>
          <p:nvPr/>
        </p:nvSpPr>
        <p:spPr>
          <a:xfrm>
            <a:off x="7668344" y="4212123"/>
            <a:ext cx="864096"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223484" y="4374069"/>
            <a:ext cx="1368152" cy="36004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oneTexte 3"/>
          <p:cNvSpPr txBox="1">
            <a:spLocks noChangeArrowheads="1"/>
          </p:cNvSpPr>
          <p:nvPr/>
        </p:nvSpPr>
        <p:spPr bwMode="auto">
          <a:xfrm>
            <a:off x="1655763" y="0"/>
            <a:ext cx="5940425" cy="461963"/>
          </a:xfrm>
          <a:prstGeom prst="rect">
            <a:avLst/>
          </a:prstGeom>
          <a:noFill/>
          <a:ln w="9525">
            <a:noFill/>
            <a:miter lim="800000"/>
            <a:headEnd/>
            <a:tailEnd/>
          </a:ln>
        </p:spPr>
        <p:txBody>
          <a:bodyPr>
            <a:spAutoFit/>
          </a:bodyPr>
          <a:lstStyle/>
          <a:p>
            <a:r>
              <a:rPr lang="fr-FR" sz="2400" b="1">
                <a:solidFill>
                  <a:srgbClr val="0070C0"/>
                </a:solidFill>
                <a:latin typeface="Times New Roman" pitchFamily="18" charset="0"/>
                <a:cs typeface="Times New Roman" pitchFamily="18" charset="0"/>
              </a:rPr>
              <a:t>Sensibilité à la surface de la microanalyse X</a:t>
            </a:r>
          </a:p>
        </p:txBody>
      </p:sp>
      <p:cxnSp>
        <p:nvCxnSpPr>
          <p:cNvPr id="5" name="Connecteur droit 4"/>
          <p:cNvCxnSpPr/>
          <p:nvPr/>
        </p:nvCxnSpPr>
        <p:spPr>
          <a:xfrm>
            <a:off x="755650" y="476250"/>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24580" name="AutoShape 5" descr="data:image/jpg;base64,/9j/4AAQSkZJRgABAQAAAQABAAD/2wBDAAkGBwgHBgkIBwgKCgkLDRYPDQwMDRsUFRAWIB0iIiAdHx8kKDQsJCYxJx8fLT0tMTU3Ojo6Iys/RD84QzQ5Ojf/2wBDAQoKCg0MDRoPDxo3JR8lNzc3Nzc3Nzc3Nzc3Nzc3Nzc3Nzc3Nzc3Nzc3Nzc3Nzc3Nzc3Nzc3Nzc3Nzc3Nzc3Nzf/wAARCABSAIEDASIAAhEBAxEB/8QAGwAAAgIDAQAAAAAAAAAAAAAABAYABQIDBwH/xABEEAACAQMCBAQCBQcICwAAAAABAgMABBEFIQYSEzFBUWFxIpEUMoGhsQcVJEJSwdEzU1RicnOS8CM0NTZVgpSissLi/8QAGAEAAwEBAAAAAAAAAAAAAAAAAQIDAAT/xAAkEQACAgICAgEFAQAAAAAAAAAAAQIRAyESMTJBEwQiQlFhcf/aAAwDAQACEQMRAD8AadP4xa6lgifSpojK4Q8z55cnG+1NoOK5rYW2oJPCDa3WBMjErCeXAI9K6Nzjc52pcDlJXI4vp5ykm5EvD+jPWGpt8Fuf6rfgK13so+iyfEDt4GhdQu45I7YIwOx3HqKs1o6b2aS+PGvQ4zQ8xMbAN3IB+w1g9zFDGZJpFRP2mOBWoKLAPms1aq6xvI75Ge1Ejxr3fpsF+wkb0SJKNAsNRhWxTQSSUQjZxWBYUhrYK0I1bQ1YxlXjCpmoTWMaZKHeiJCPEgVXrqNjLOYIry3eb+bWVS3yzRAZ4qVnt5GpWAedTbPjSrxHqqxXywySPnpZVcgKd8bk+tXjzci5JpE4xvZYLqF4jH8SHPUTn7HwGe+9NNL2GJqHFKxXEsQCwhX6azdVXTJ8x8JHt99OejRyXdiLiS9jZYgCqBMYHiNvWuczWV7cWsN6mrQCaRjEkENsom8yOQnONqubSTU7SwFva3AQlMMqnA5jg5bbG2/j6UiSj/g/ktDhqV0GMe4OPwxSjw9DdLxIycU896jofozJGXTmBHcL2GPAigbm/wBShMZu7xDlWwY15ubsPA+H7636Nxa+g3Mst1p91eqsXKlyp/k2I7lT4bedbmnI3H7TpdxqVnaaXd3jODb2sIkzFg/Dv2A9qWdH4j/PyyXcNt0LXmCxcx+N9sknwHcbD50mafxHajhzV47xmkutUm6K28Y+JVyQCTy7AnIA3Oxpj4R4fW4sF+hyy6czn4lAL4wdtmOxxgfZVHvokko7Y0RTZFFxSjzqq/Mk8E6ltTmdUJyojUBh65yfkRWmS/W3naPdiJORV8WP+RQcaQVJPoZo3B7VuVgRVBFcXLDIlRD4AJzfiaL0jUGvLJJZFVZCWVgO2VYqcem2aUJbZrCSTlFVPEWpy6dol1d23T6yKOn1PqkkgYNA6bxPb6pq2p2MKD9C5CsiyBhIGXJ+R2rBCLxm1DUPoZJ6Ea882NubOwWsdQ021ltukYEAH1SFAKnzHkay08gy3Uvi0xGf7IA/jU1K7S3geRz8KjsO5PkPWh6N7F/l1n/ijf4ale51f+hp86lLTGtFjfOTEQDg+FJIvE1qAWt0OlfREDDADmYYONwcHb7fCmnUL2C3XE0oUkZAwSaTtVkQzQyTwEymFh1IwR1VLJyH3GTse2fI1d03QkVosdQt/pV7Pc3jSwRTQx/FL4Mclw2OwzgZ8h89uoalYwlbeWXqXcMSSSNDHnKkjG/gDttntQFhrUNxF9E1gOyg/BLzlSDuMNg/fWji3TIoprS5tLOLqNzYCYLSHlHY+OADSTbQ0Ugua+s7i9u+pdSWvWHIrLycqNjuCOx9xihLjhe6LAxR3V7GQCHW+jRW+e9UdofpREFsrPPI4URBfiJ8sV1Th/Tk4e01YHYPMx55WByAx8Fz4D7+9aMObM8jh0xY0vSdVsYHS20m2tl3bDzdZmbHgQx+/amDha9uLWxtre8EcF+yBpY8gsp7nC71qm4wsLiaS1F30eWXpCWX4Y3cd1Vu2R64oe+4kg0+5INrBJLH8AaYHmI9AN8epYZ+2m5KLpMVLkrki417X49Ns5rq6k5I41LE43PoPU0LHYRzlLm7vJesziTCRhVXI7eOdjjPj3pb4m119YsVs9VsLVYHKyKjL02OOx/lc9qxHFlzZiOC9sgSFHxZ5CVPY7ZB+6lyzk+gwgkPkcMZA6MhOPXOa9srOe0s0QyKwUfWbC5/dSld8QRx6fFeRJN05I2YnlPMmPQZ8fHtjfNUEWmapdQiQP1l7f6SQk/fUYzbHcaHviXnvdGubSMRySuo5VEo7gjxz9v2VR8IRRWfEfFCWqpFbLLCixoMDIUnIHaqWDh/UJCQ/QiHm5J/AUZwBbumo60qTJcg3QjCK2A7BRuNs+YpnICWh106QdCQg955f/I0LCG1DUGuJP8AV7duWJf23Hdj7dh659KNtdE1COPkSKOJCzMerMScsST4etA2rR6Zc/miSdpLmNOozdNgrZ3OGIx3PnTIV/wtdvKpQ3WqUwoocTEGW2IJ3DA4PsarNTJOj2zdzGG+5GP/AK0NevMzxyPK7lScczZ7ihVvWlt5bGfAbLGLHiCjKR7jm/zipwmnkOiWNqIfrVulzcPLbxFJMnmUnBJ8sefrnf5GqLSNaW1vOS/R5IELxhh9eIEjt6DHb1NMczmWZJWHKzoCcdiCMg1Q6dbQza1qkM0QZSOYAjtkg7Hw71euTcSV8VYyWsa22oW2r2ZSQqDyXMacyyAgghgCCe/oc0PrXEupPEjR3E8hZsdO3t0jK99yW5z4VUafNfcP6nDDEwmsbmZVaOTdTkgZI8GHn4/h0qwuIZAGijQHGCjqMj2qLxyjpPQ/KL21sTn4cs9f0u2vJYntb14/icDJ5ux5hsDnHcYNUrQa3w2Qky29zpwOxuE6sIHy5kPsV+2ujX10IZ06sUnSfOZVwVTyz449d+29eGNWXKEFWHuCDXPK4sqqkhW0DibhXUXSC9gOmTZ+qZnELezAjH2ge9ZXjL9LlItltSknwBUDM6eDh2ySD5qQK161wTp945lslS0nOcrykxN7qDt7r8qVUTiDhi5W2ZP0WRwFjmCy2zkn12Hvs1PCasSUBpNzdSq6NOxZvF7hx6dgaBN3fWMzRx3bqAe8UnOv35H3U18GWum8WteoNLEIs5ek1zBM4hmPmm+Rtg48iN6aYeB9DSQmS1eQKMktM+Plmq871RJ6OfaXxLcSXRsr+LqOy5WSKM5/5gNvt29qtPyc6LcWuom8kgmMdxcCfq9Mhe7Hv8qf7OLRtNuIrG0tooZpw7oqpuwTGST9o70ZcTYoKCNKbqj25nwDvSpezlr+cs36wx6DAq1upzvvSff3syXU7Nbuyc5IeM823qO9M2LFFt1R51KX/wA7x/1v8DfwqUvMbiU08fMnqKrp7csyurFHRshh3FXPKCO9CTrjNc3uzvXRqt53kSGOTOYl5QPIYwPwobTHxr195PGprRqF9b2BV3ciQ9kXckZqqOqS29y1/GiBHj5cM253rrw5N8mceXHWkNkukjWY5IlmMNxEBJBIP1Wz41ZW2ppFbvJd81tcWojgMDuC3OxwGz+sG2wfQ1Q8E64b/VZYmTlPRLd/Ir/GmTX9FtdctOnN8EybxTAbofXzHpTSkm7QqVKmZ6NxJDrF3NZSyi2uYiV5MAmQgkEgnbGw8M/jVmbGS0JezkJDHLRSH4T7fs/Z8q4xqFpeaRfGC8DxzIeZZFJ38mB8ff8AfTvwrx39Sz1xwD2S57A/2vL37e1TklIZWhyinSdipBSVfrRtsw/iPUVqvoXktZY0SNyykBJV5lJ8iKKuLWG7RWHhurq2Cp8waDaae0+G9BeLwnVdx/aA/EfKoSxtbQ8cn7G7hNbPTeGo1tbeO3jj5jyIMAN3+eTR+lSm8tpJJpApOcA4G3hVBp1zH+ZZ1DBkZwVK7ggit2n3CokgU48KviXM55umxZbUeIBxbDcjTurboeiJsDlVHYcxJzsRv91O1y/c52A70v304ELhSOZplCls4Lc22cd98Vrkspbz4tSunuc79PHLH/hG3zzT/Hx9j5MnyJaqtEutYtmm6VuWuHzg9EcwX3bt99Ul1pih3mgklgZmLHkb4ST4lTt92ay4g1i20q1dLeSIzKQojU9v4HHnSbqOtahqFhLbNIzczKwPKF5QGzuc+1RlNXQYx1Yx9K7/AKfF/wBP/wDVSud/Q7r+f/76lJsekPsf1B7UNd+NSpU2dSETin/ap/u1/fQFwx+hQDJxzNUqV0Q8Tmn5F9+Tj/eE/wBw/wCK11JalSmXRN9i1+UWNG0KORkUutwgViNwCDkA+tc1i3iGd+9SpWiH0dV/JlLJJoZV5HYJM6qGYnlA7AelNs4HTPtUqVmLLsQLi7ubaXieG2uJoolaAqkblVBI3wB510Wx/kQf6oP3VKlUwdsnl6RgwHKdv1/31UcXzSxWsIildA0oVgrEZGex9KlSmn2aAicTE9G4TPwIfgXwX28qD0sBghYZOF7+xqVK4vzLvxDeRf2R8qlSpVCZ/9k=">
            <a:hlinkClick r:id="rId3"/>
          </p:cNvPr>
          <p:cNvSpPr>
            <a:spLocks noChangeAspect="1" noChangeArrowheads="1"/>
          </p:cNvSpPr>
          <p:nvPr/>
        </p:nvSpPr>
        <p:spPr bwMode="auto">
          <a:xfrm>
            <a:off x="155575" y="-373063"/>
            <a:ext cx="1228725" cy="781051"/>
          </a:xfrm>
          <a:prstGeom prst="rect">
            <a:avLst/>
          </a:prstGeom>
          <a:noFill/>
          <a:ln w="9525">
            <a:noFill/>
            <a:miter lim="800000"/>
            <a:headEnd/>
            <a:tailEnd/>
          </a:ln>
        </p:spPr>
        <p:txBody>
          <a:bodyPr/>
          <a:lstStyle/>
          <a:p>
            <a:endParaRPr lang="fr-FR"/>
          </a:p>
        </p:txBody>
      </p:sp>
      <p:sp>
        <p:nvSpPr>
          <p:cNvPr id="24581" name="AutoShape 7" descr="data:image/jpg;base64,/9j/4AAQSkZJRgABAQAAAQABAAD/2wBDAAkGBwgHBgkIBwgKCgkLDRYPDQwMDRsUFRAWIB0iIiAdHx8kKDQsJCYxJx8fLT0tMTU3Ojo6Iys/RD84QzQ5Ojf/2wBDAQoKCg0MDRoPDxo3JR8lNzc3Nzc3Nzc3Nzc3Nzc3Nzc3Nzc3Nzc3Nzc3Nzc3Nzc3Nzc3Nzc3Nzc3Nzc3Nzc3Nzf/wAARCABSAIEDASIAAhEBAxEB/8QAGwAAAgIDAQAAAAAAAAAAAAAABAYABQIDBwH/xABEEAACAQMCBAQCBQcICwAAAAABAgMABBEFIQYSEzFBUWFxIpEUMoGhsQcVJEJSwdEzU1RicnOS8CM0NTZVgpSissLi/8QAGAEAAwEBAAAAAAAAAAAAAAAAAQIDAAT/xAAkEQACAgICAgEFAQAAAAAAAAAAAQIRAyESMTJBEwQiQlFhcf/aAAwDAQACEQMRAD8AadP4xa6lgifSpojK4Q8z55cnG+1NoOK5rYW2oJPCDa3WBMjErCeXAI9K6Nzjc52pcDlJXI4vp5ykm5EvD+jPWGpt8Fuf6rfgK13so+iyfEDt4GhdQu45I7YIwOx3HqKs1o6b2aS+PGvQ4zQ8xMbAN3IB+w1g9zFDGZJpFRP2mOBWoKLAPms1aq6xvI75Ge1Ejxr3fpsF+wkb0SJKNAsNRhWxTQSSUQjZxWBYUhrYK0I1bQ1YxlXjCpmoTWMaZKHeiJCPEgVXrqNjLOYIry3eb+bWVS3yzRAZ4qVnt5GpWAedTbPjSrxHqqxXywySPnpZVcgKd8bk+tXjzci5JpE4xvZYLqF4jH8SHPUTn7HwGe+9NNL2GJqHFKxXEsQCwhX6azdVXTJ8x8JHt99OejRyXdiLiS9jZYgCqBMYHiNvWuczWV7cWsN6mrQCaRjEkENsom8yOQnONqubSTU7SwFva3AQlMMqnA5jg5bbG2/j6UiSj/g/ktDhqV0GMe4OPwxSjw9DdLxIycU896jofozJGXTmBHcL2GPAigbm/wBShMZu7xDlWwY15ubsPA+H7636Nxa+g3Mst1p91eqsXKlyp/k2I7lT4bedbmnI3H7TpdxqVnaaXd3jODb2sIkzFg/Dv2A9qWdH4j/PyyXcNt0LXmCxcx+N9sknwHcbD50mafxHajhzV47xmkutUm6K28Y+JVyQCTy7AnIA3Oxpj4R4fW4sF+hyy6czn4lAL4wdtmOxxgfZVHvokko7Y0RTZFFxSjzqq/Mk8E6ltTmdUJyojUBh65yfkRWmS/W3naPdiJORV8WP+RQcaQVJPoZo3B7VuVgRVBFcXLDIlRD4AJzfiaL0jUGvLJJZFVZCWVgO2VYqcem2aUJbZrCSTlFVPEWpy6dol1d23T6yKOn1PqkkgYNA6bxPb6pq2p2MKD9C5CsiyBhIGXJ+R2rBCLxm1DUPoZJ6Ea882NubOwWsdQ021ltukYEAH1SFAKnzHkay08gy3Uvi0xGf7IA/jU1K7S3geRz8KjsO5PkPWh6N7F/l1n/ijf4ale51f+hp86lLTGtFjfOTEQDg+FJIvE1qAWt0OlfREDDADmYYONwcHb7fCmnUL2C3XE0oUkZAwSaTtVkQzQyTwEymFh1IwR1VLJyH3GTse2fI1d03QkVosdQt/pV7Pc3jSwRTQx/FL4Mclw2OwzgZ8h89uoalYwlbeWXqXcMSSSNDHnKkjG/gDttntQFhrUNxF9E1gOyg/BLzlSDuMNg/fWji3TIoprS5tLOLqNzYCYLSHlHY+OADSTbQ0Ugua+s7i9u+pdSWvWHIrLycqNjuCOx9xihLjhe6LAxR3V7GQCHW+jRW+e9UdofpREFsrPPI4URBfiJ8sV1Th/Tk4e01YHYPMx55WByAx8Fz4D7+9aMObM8jh0xY0vSdVsYHS20m2tl3bDzdZmbHgQx+/amDha9uLWxtre8EcF+yBpY8gsp7nC71qm4wsLiaS1F30eWXpCWX4Y3cd1Vu2R64oe+4kg0+5INrBJLH8AaYHmI9AN8epYZ+2m5KLpMVLkrki417X49Ns5rq6k5I41LE43PoPU0LHYRzlLm7vJesziTCRhVXI7eOdjjPj3pb4m119YsVs9VsLVYHKyKjL02OOx/lc9qxHFlzZiOC9sgSFHxZ5CVPY7ZB+6lyzk+gwgkPkcMZA6MhOPXOa9srOe0s0QyKwUfWbC5/dSld8QRx6fFeRJN05I2YnlPMmPQZ8fHtjfNUEWmapdQiQP1l7f6SQk/fUYzbHcaHviXnvdGubSMRySuo5VEo7gjxz9v2VR8IRRWfEfFCWqpFbLLCixoMDIUnIHaqWDh/UJCQ/QiHm5J/AUZwBbumo60qTJcg3QjCK2A7BRuNs+YpnICWh106QdCQg955f/I0LCG1DUGuJP8AV7duWJf23Hdj7dh659KNtdE1COPkSKOJCzMerMScsST4etA2rR6Zc/miSdpLmNOozdNgrZ3OGIx3PnTIV/wtdvKpQ3WqUwoocTEGW2IJ3DA4PsarNTJOj2zdzGG+5GP/AK0NevMzxyPK7lScczZ7ihVvWlt5bGfAbLGLHiCjKR7jm/zipwmnkOiWNqIfrVulzcPLbxFJMnmUnBJ8sefrnf5GqLSNaW1vOS/R5IELxhh9eIEjt6DHb1NMczmWZJWHKzoCcdiCMg1Q6dbQza1qkM0QZSOYAjtkg7Hw71euTcSV8VYyWsa22oW2r2ZSQqDyXMacyyAgghgCCe/oc0PrXEupPEjR3E8hZsdO3t0jK99yW5z4VUafNfcP6nDDEwmsbmZVaOTdTkgZI8GHn4/h0qwuIZAGijQHGCjqMj2qLxyjpPQ/KL21sTn4cs9f0u2vJYntb14/icDJ5ux5hsDnHcYNUrQa3w2Qky29zpwOxuE6sIHy5kPsV+2ujX10IZ06sUnSfOZVwVTyz449d+29eGNWXKEFWHuCDXPK4sqqkhW0DibhXUXSC9gOmTZ+qZnELezAjH2ge9ZXjL9LlItltSknwBUDM6eDh2ySD5qQK161wTp945lslS0nOcrykxN7qDt7r8qVUTiDhi5W2ZP0WRwFjmCy2zkn12Hvs1PCasSUBpNzdSq6NOxZvF7hx6dgaBN3fWMzRx3bqAe8UnOv35H3U18GWum8WteoNLEIs5ek1zBM4hmPmm+Rtg48iN6aYeB9DSQmS1eQKMktM+Plmq871RJ6OfaXxLcSXRsr+LqOy5WSKM5/5gNvt29qtPyc6LcWuom8kgmMdxcCfq9Mhe7Hv8qf7OLRtNuIrG0tooZpw7oqpuwTGST9o70ZcTYoKCNKbqj25nwDvSpezlr+cs36wx6DAq1upzvvSff3syXU7Nbuyc5IeM823qO9M2LFFt1R51KX/wA7x/1v8DfwqUvMbiU08fMnqKrp7csyurFHRshh3FXPKCO9CTrjNc3uzvXRqt53kSGOTOYl5QPIYwPwobTHxr195PGprRqF9b2BV3ciQ9kXckZqqOqS29y1/GiBHj5cM253rrw5N8mceXHWkNkukjWY5IlmMNxEBJBIP1Wz41ZW2ppFbvJd81tcWojgMDuC3OxwGz+sG2wfQ1Q8E64b/VZYmTlPRLd/Ir/GmTX9FtdctOnN8EybxTAbofXzHpTSkm7QqVKmZ6NxJDrF3NZSyi2uYiV5MAmQgkEgnbGw8M/jVmbGS0JezkJDHLRSH4T7fs/Z8q4xqFpeaRfGC8DxzIeZZFJ38mB8ff8AfTvwrx39Sz1xwD2S57A/2vL37e1TklIZWhyinSdipBSVfrRtsw/iPUVqvoXktZY0SNyykBJV5lJ8iKKuLWG7RWHhurq2Cp8waDaae0+G9BeLwnVdx/aA/EfKoSxtbQ8cn7G7hNbPTeGo1tbeO3jj5jyIMAN3+eTR+lSm8tpJJpApOcA4G3hVBp1zH+ZZ1DBkZwVK7ggit2n3CokgU48KviXM55umxZbUeIBxbDcjTurboeiJsDlVHYcxJzsRv91O1y/c52A70v304ELhSOZplCls4Lc22cd98Vrkspbz4tSunuc79PHLH/hG3zzT/Hx9j5MnyJaqtEutYtmm6VuWuHzg9EcwX3bt99Ul1pih3mgklgZmLHkb4ST4lTt92ay4g1i20q1dLeSIzKQojU9v4HHnSbqOtahqFhLbNIzczKwPKF5QGzuc+1RlNXQYx1Yx9K7/AKfF/wBP/wDVSud/Q7r+f/76lJsekPsf1B7UNd+NSpU2dSETin/ap/u1/fQFwx+hQDJxzNUqV0Q8Tmn5F9+Tj/eE/wBw/wCK11JalSmXRN9i1+UWNG0KORkUutwgViNwCDkA+tc1i3iGd+9SpWiH0dV/JlLJJoZV5HYJM6qGYnlA7AelNs4HTPtUqVmLLsQLi7ubaXieG2uJoolaAqkblVBI3wB510Wx/kQf6oP3VKlUwdsnl6RgwHKdv1/31UcXzSxWsIildA0oVgrEZGex9KlSmn2aAicTE9G4TPwIfgXwX28qD0sBghYZOF7+xqVK4vzLvxDeRf2R8qlSpVCZ/9k=">
            <a:hlinkClick r:id="rId3"/>
          </p:cNvPr>
          <p:cNvSpPr>
            <a:spLocks noChangeAspect="1" noChangeArrowheads="1"/>
          </p:cNvSpPr>
          <p:nvPr/>
        </p:nvSpPr>
        <p:spPr bwMode="auto">
          <a:xfrm>
            <a:off x="155575" y="-373063"/>
            <a:ext cx="1228725" cy="781051"/>
          </a:xfrm>
          <a:prstGeom prst="rect">
            <a:avLst/>
          </a:prstGeom>
          <a:noFill/>
          <a:ln w="9525">
            <a:noFill/>
            <a:miter lim="800000"/>
            <a:headEnd/>
            <a:tailEnd/>
          </a:ln>
        </p:spPr>
        <p:txBody>
          <a:bodyPr/>
          <a:lstStyle/>
          <a:p>
            <a:endParaRPr lang="fr-FR"/>
          </a:p>
        </p:txBody>
      </p:sp>
      <p:pic>
        <p:nvPicPr>
          <p:cNvPr id="24582" name="Picture 2"/>
          <p:cNvPicPr>
            <a:picLocks noChangeAspect="1" noChangeArrowheads="1"/>
          </p:cNvPicPr>
          <p:nvPr/>
        </p:nvPicPr>
        <p:blipFill>
          <a:blip r:embed="rId4" cstate="print"/>
          <a:srcRect/>
          <a:stretch>
            <a:fillRect/>
          </a:stretch>
        </p:blipFill>
        <p:spPr bwMode="auto">
          <a:xfrm>
            <a:off x="28575" y="4816499"/>
            <a:ext cx="9150350" cy="1160463"/>
          </a:xfrm>
          <a:prstGeom prst="rect">
            <a:avLst/>
          </a:prstGeom>
          <a:noFill/>
          <a:ln w="9525">
            <a:noFill/>
            <a:miter lim="800000"/>
            <a:headEnd/>
            <a:tailEnd/>
          </a:ln>
        </p:spPr>
      </p:pic>
      <p:sp>
        <p:nvSpPr>
          <p:cNvPr id="24583" name="ZoneTexte 17"/>
          <p:cNvSpPr txBox="1">
            <a:spLocks noChangeArrowheads="1"/>
          </p:cNvSpPr>
          <p:nvPr/>
        </p:nvSpPr>
        <p:spPr bwMode="auto">
          <a:xfrm>
            <a:off x="251520" y="1340768"/>
            <a:ext cx="9144042" cy="2708434"/>
          </a:xfrm>
          <a:prstGeom prst="rect">
            <a:avLst/>
          </a:prstGeom>
          <a:noFill/>
          <a:ln w="9525">
            <a:noFill/>
            <a:miter lim="800000"/>
            <a:headEnd/>
            <a:tailEnd/>
          </a:ln>
        </p:spPr>
        <p:txBody>
          <a:bodyPr wrap="none">
            <a:spAutoFit/>
          </a:bodyPr>
          <a:lstStyle/>
          <a:p>
            <a:r>
              <a:rPr lang="fr-FR" sz="3600" baseline="-25000" dirty="0" smtClean="0">
                <a:solidFill>
                  <a:srgbClr val="C00000"/>
                </a:solidFill>
              </a:rPr>
              <a:t>*</a:t>
            </a:r>
            <a:r>
              <a:rPr lang="fr-FR" baseline="-25000" dirty="0" smtClean="0"/>
              <a:t>  </a:t>
            </a:r>
            <a:r>
              <a:rPr lang="fr-FR" u="sng" dirty="0" smtClean="0">
                <a:solidFill>
                  <a:srgbClr val="C00000"/>
                </a:solidFill>
              </a:rPr>
              <a:t>Analyse </a:t>
            </a:r>
            <a:r>
              <a:rPr lang="fr-FR" u="sng" dirty="0">
                <a:solidFill>
                  <a:srgbClr val="C00000"/>
                </a:solidFill>
              </a:rPr>
              <a:t>d’une couche </a:t>
            </a:r>
            <a:r>
              <a:rPr lang="fr-FR" u="sng" dirty="0" smtClean="0">
                <a:solidFill>
                  <a:srgbClr val="C00000"/>
                </a:solidFill>
              </a:rPr>
              <a:t>«</a:t>
            </a:r>
            <a:r>
              <a:rPr lang="fr-FR" u="sng" dirty="0">
                <a:solidFill>
                  <a:srgbClr val="C00000"/>
                </a:solidFill>
              </a:rPr>
              <a:t> fraîchement » </a:t>
            </a:r>
            <a:r>
              <a:rPr lang="fr-FR" u="sng" dirty="0" smtClean="0">
                <a:solidFill>
                  <a:srgbClr val="C00000"/>
                </a:solidFill>
              </a:rPr>
              <a:t>élaborée (composé base Zn)</a:t>
            </a:r>
            <a:r>
              <a:rPr lang="fr-FR" sz="3600" dirty="0" smtClean="0">
                <a:solidFill>
                  <a:srgbClr val="C00000"/>
                </a:solidFill>
              </a:rPr>
              <a:t> </a:t>
            </a:r>
            <a:r>
              <a:rPr lang="fr-FR" sz="3600" baseline="-25000" dirty="0" smtClean="0">
                <a:solidFill>
                  <a:srgbClr val="C00000"/>
                </a:solidFill>
              </a:rPr>
              <a:t>*</a:t>
            </a:r>
            <a:endParaRPr lang="fr-FR" sz="3600" dirty="0"/>
          </a:p>
          <a:p>
            <a:pPr algn="ctr"/>
            <a:r>
              <a:rPr lang="fr-FR" i="1" dirty="0">
                <a:solidFill>
                  <a:srgbClr val="C00000"/>
                </a:solidFill>
              </a:rPr>
              <a:t>(supposée parfaitement propre</a:t>
            </a:r>
            <a:r>
              <a:rPr lang="fr-FR" i="1" dirty="0" smtClean="0">
                <a:solidFill>
                  <a:srgbClr val="C00000"/>
                </a:solidFill>
              </a:rPr>
              <a:t>)</a:t>
            </a:r>
          </a:p>
          <a:p>
            <a:pPr algn="ctr"/>
            <a:endParaRPr lang="fr-FR" i="1" dirty="0">
              <a:solidFill>
                <a:srgbClr val="C00000"/>
              </a:solidFill>
            </a:endParaRPr>
          </a:p>
          <a:p>
            <a:pPr algn="ctr"/>
            <a:r>
              <a:rPr lang="fr-FR" u="sng" dirty="0">
                <a:solidFill>
                  <a:srgbClr val="C00000"/>
                </a:solidFill>
              </a:rPr>
              <a:t>Témoin utilisé </a:t>
            </a:r>
            <a:r>
              <a:rPr lang="fr-FR" dirty="0">
                <a:solidFill>
                  <a:srgbClr val="C00000"/>
                </a:solidFill>
              </a:rPr>
              <a:t>: « vieux » témoin Zn </a:t>
            </a:r>
            <a:r>
              <a:rPr lang="fr-FR" u="sng" dirty="0">
                <a:solidFill>
                  <a:srgbClr val="C00000"/>
                </a:solidFill>
              </a:rPr>
              <a:t>déclaré pur</a:t>
            </a:r>
            <a:r>
              <a:rPr lang="fr-FR" dirty="0">
                <a:solidFill>
                  <a:srgbClr val="C00000"/>
                </a:solidFill>
              </a:rPr>
              <a:t>, </a:t>
            </a:r>
            <a:r>
              <a:rPr lang="fr-FR" u="sng" dirty="0">
                <a:solidFill>
                  <a:srgbClr val="C00000"/>
                </a:solidFill>
              </a:rPr>
              <a:t>mais oxydé </a:t>
            </a:r>
            <a:r>
              <a:rPr lang="fr-FR" sz="2400" dirty="0">
                <a:solidFill>
                  <a:srgbClr val="C00000"/>
                </a:solidFill>
              </a:rPr>
              <a:t>!</a:t>
            </a:r>
          </a:p>
          <a:p>
            <a:endParaRPr lang="fr-FR" dirty="0"/>
          </a:p>
          <a:p>
            <a:endParaRPr lang="fr-FR" dirty="0"/>
          </a:p>
          <a:p>
            <a:endParaRPr lang="fr-FR" dirty="0"/>
          </a:p>
          <a:p>
            <a:pPr algn="ctr"/>
            <a:r>
              <a:rPr lang="fr-FR" u="sng" dirty="0"/>
              <a:t>Tableau</a:t>
            </a:r>
            <a:r>
              <a:rPr lang="fr-FR" dirty="0">
                <a:solidFill>
                  <a:srgbClr val="0033CC"/>
                </a:solidFill>
              </a:rPr>
              <a:t> : </a:t>
            </a:r>
            <a:r>
              <a:rPr lang="fr-FR" sz="2000" dirty="0">
                <a:solidFill>
                  <a:srgbClr val="0033CC"/>
                </a:solidFill>
              </a:rPr>
              <a:t>erreur relative sur </a:t>
            </a:r>
            <a:r>
              <a:rPr lang="fr-FR" sz="2000" dirty="0" err="1">
                <a:solidFill>
                  <a:srgbClr val="0033CC"/>
                </a:solidFill>
              </a:rPr>
              <a:t>I</a:t>
            </a:r>
            <a:r>
              <a:rPr lang="fr-FR" sz="2000" baseline="-25000" dirty="0" err="1">
                <a:solidFill>
                  <a:srgbClr val="0033CC"/>
                </a:solidFill>
              </a:rPr>
              <a:t>éch</a:t>
            </a:r>
            <a:r>
              <a:rPr lang="fr-FR" sz="2000" dirty="0">
                <a:solidFill>
                  <a:srgbClr val="0033CC"/>
                </a:solidFill>
              </a:rPr>
              <a:t>/</a:t>
            </a:r>
            <a:r>
              <a:rPr lang="fr-FR" sz="2000" dirty="0" err="1">
                <a:solidFill>
                  <a:srgbClr val="0033CC"/>
                </a:solidFill>
              </a:rPr>
              <a:t>I</a:t>
            </a:r>
            <a:r>
              <a:rPr lang="fr-FR" sz="2000" baseline="-25000" dirty="0" err="1">
                <a:solidFill>
                  <a:srgbClr val="0033CC"/>
                </a:solidFill>
              </a:rPr>
              <a:t>témoin</a:t>
            </a:r>
            <a:r>
              <a:rPr lang="fr-FR" sz="2000" i="1" dirty="0">
                <a:solidFill>
                  <a:srgbClr val="0033CC"/>
                </a:solidFill>
              </a:rPr>
              <a:t> Zn L</a:t>
            </a:r>
            <a:r>
              <a:rPr lang="fr-FR" sz="2000" i="1" dirty="0">
                <a:solidFill>
                  <a:srgbClr val="0033CC"/>
                </a:solidFill>
                <a:sym typeface="Symbol" pitchFamily="18" charset="2"/>
              </a:rPr>
              <a:t></a:t>
            </a:r>
            <a:r>
              <a:rPr lang="fr-FR" sz="2000" i="1" dirty="0">
                <a:solidFill>
                  <a:srgbClr val="0033CC"/>
                </a:solidFill>
              </a:rPr>
              <a:t> </a:t>
            </a:r>
            <a:r>
              <a:rPr lang="fr-FR" sz="2000" i="1" dirty="0"/>
              <a:t>, </a:t>
            </a:r>
            <a:r>
              <a:rPr lang="fr-FR" sz="2000" dirty="0">
                <a:solidFill>
                  <a:srgbClr val="0033CC"/>
                </a:solidFill>
              </a:rPr>
              <a:t>liée à l’oxydation du témoin Zn</a:t>
            </a:r>
          </a:p>
        </p:txBody>
      </p:sp>
      <p:sp>
        <p:nvSpPr>
          <p:cNvPr id="19" name="Rectangle à coins arrondis 18"/>
          <p:cNvSpPr/>
          <p:nvPr/>
        </p:nvSpPr>
        <p:spPr>
          <a:xfrm>
            <a:off x="1547813" y="4737124"/>
            <a:ext cx="2952750" cy="12954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Flèche gauche 19"/>
          <p:cNvSpPr/>
          <p:nvPr/>
        </p:nvSpPr>
        <p:spPr>
          <a:xfrm rot="16200000">
            <a:off x="4356100" y="4221336"/>
            <a:ext cx="647700" cy="215900"/>
          </a:xfrm>
          <a:prstGeom prst="leftArrow">
            <a:avLst/>
          </a:prstGeom>
          <a:solidFill>
            <a:schemeClr val="tx2">
              <a:lumMod val="20000"/>
              <a:lumOff val="80000"/>
            </a:schemeClr>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586" name="Rectangle 20"/>
          <p:cNvSpPr>
            <a:spLocks noChangeArrowheads="1"/>
          </p:cNvSpPr>
          <p:nvPr/>
        </p:nvSpPr>
        <p:spPr bwMode="auto">
          <a:xfrm>
            <a:off x="6084888" y="5961087"/>
            <a:ext cx="3009900" cy="276225"/>
          </a:xfrm>
          <a:prstGeom prst="rect">
            <a:avLst/>
          </a:prstGeom>
          <a:noFill/>
          <a:ln w="9525">
            <a:noFill/>
            <a:miter lim="800000"/>
            <a:headEnd/>
            <a:tailEnd/>
          </a:ln>
        </p:spPr>
        <p:txBody>
          <a:bodyPr wrap="none">
            <a:spAutoFit/>
          </a:bodyPr>
          <a:lstStyle/>
          <a:p>
            <a:r>
              <a:rPr lang="fr-FR" sz="1200" i="1"/>
              <a:t>Calculs - modèle XPP - doc</a:t>
            </a:r>
            <a:r>
              <a:rPr lang="fr-FR" sz="1200" i="1" baseline="30000"/>
              <a:t>t </a:t>
            </a:r>
            <a:r>
              <a:rPr lang="fr-FR" sz="1200" i="1"/>
              <a:t>J.L. Pouchou</a:t>
            </a:r>
          </a:p>
        </p:txBody>
      </p:sp>
      <p:sp>
        <p:nvSpPr>
          <p:cNvPr id="24587" name="ZoneTexte 3"/>
          <p:cNvSpPr txBox="1">
            <a:spLocks noChangeArrowheads="1"/>
          </p:cNvSpPr>
          <p:nvPr/>
        </p:nvSpPr>
        <p:spPr bwMode="auto">
          <a:xfrm>
            <a:off x="1187450" y="620713"/>
            <a:ext cx="6891338" cy="368300"/>
          </a:xfrm>
          <a:prstGeom prst="rect">
            <a:avLst/>
          </a:prstGeom>
          <a:solidFill>
            <a:srgbClr val="FFFF66"/>
          </a:solidFill>
          <a:ln w="9525">
            <a:noFill/>
            <a:miter lim="800000"/>
            <a:headEnd/>
            <a:tailEnd/>
          </a:ln>
        </p:spPr>
        <p:txBody>
          <a:bodyPr wrap="none">
            <a:spAutoFit/>
          </a:bodyPr>
          <a:lstStyle/>
          <a:p>
            <a:r>
              <a:rPr lang="fr-FR"/>
              <a:t>Analyse à basse tension : Attention à la préparation de la surface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2"/>
          <p:cNvSpPr>
            <a:spLocks noGrp="1"/>
          </p:cNvSpPr>
          <p:nvPr>
            <p:ph idx="1"/>
          </p:nvPr>
        </p:nvSpPr>
        <p:spPr>
          <a:xfrm>
            <a:off x="179512" y="1628775"/>
            <a:ext cx="8805738" cy="3168377"/>
          </a:xfrm>
        </p:spPr>
        <p:txBody>
          <a:bodyPr/>
          <a:lstStyle/>
          <a:p>
            <a:pPr algn="ctr">
              <a:buFont typeface="Arial" charset="0"/>
              <a:buNone/>
            </a:pPr>
            <a:r>
              <a:rPr lang="fr-FR" sz="3600" dirty="0" smtClean="0">
                <a:solidFill>
                  <a:schemeClr val="tx2"/>
                </a:solidFill>
              </a:rPr>
              <a:t> </a:t>
            </a:r>
            <a:r>
              <a:rPr lang="fr-FR" sz="3800" b="1" dirty="0" smtClean="0">
                <a:solidFill>
                  <a:schemeClr val="tx2"/>
                </a:solidFill>
              </a:rPr>
              <a:t>Analyse de couches superficielles minces..</a:t>
            </a:r>
          </a:p>
          <a:p>
            <a:pPr>
              <a:buFont typeface="Arial" charset="0"/>
              <a:buNone/>
            </a:pPr>
            <a:endParaRPr lang="fr-FR" sz="3800" b="1" dirty="0" smtClean="0">
              <a:solidFill>
                <a:schemeClr val="tx2"/>
              </a:solidFill>
            </a:endParaRPr>
          </a:p>
          <a:p>
            <a:pPr algn="ctr">
              <a:buFont typeface="Arial" charset="0"/>
              <a:buNone/>
            </a:pPr>
            <a:r>
              <a:rPr lang="fr-FR" sz="3800" b="1" dirty="0" smtClean="0">
                <a:solidFill>
                  <a:schemeClr val="tx2"/>
                </a:solidFill>
              </a:rPr>
              <a:t>..mais aussi de </a:t>
            </a:r>
            <a:r>
              <a:rPr lang="fr-FR" sz="3800" b="1" u="sng" dirty="0" smtClean="0">
                <a:solidFill>
                  <a:schemeClr val="tx2"/>
                </a:solidFill>
              </a:rPr>
              <a:t>couches plus épaisses</a:t>
            </a:r>
          </a:p>
          <a:p>
            <a:pPr algn="ctr">
              <a:buFont typeface="Arial" charset="0"/>
              <a:buNone/>
            </a:pPr>
            <a:r>
              <a:rPr lang="fr-FR" sz="3800" b="1" dirty="0" smtClean="0">
                <a:solidFill>
                  <a:schemeClr val="tx2"/>
                </a:solidFill>
              </a:rPr>
              <a:t>ou de </a:t>
            </a:r>
            <a:r>
              <a:rPr lang="fr-FR" sz="3800" b="1" u="sng" dirty="0" smtClean="0">
                <a:solidFill>
                  <a:schemeClr val="tx2"/>
                </a:solidFill>
              </a:rPr>
              <a:t>couches profondément enterrées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oneTexte 3"/>
          <p:cNvSpPr txBox="1">
            <a:spLocks noChangeArrowheads="1"/>
          </p:cNvSpPr>
          <p:nvPr/>
        </p:nvSpPr>
        <p:spPr bwMode="auto">
          <a:xfrm>
            <a:off x="611188" y="0"/>
            <a:ext cx="7993062" cy="461963"/>
          </a:xfrm>
          <a:prstGeom prst="rect">
            <a:avLst/>
          </a:prstGeom>
          <a:noFill/>
          <a:ln w="9525">
            <a:noFill/>
            <a:miter lim="800000"/>
            <a:headEnd/>
            <a:tailEnd/>
          </a:ln>
        </p:spPr>
        <p:txBody>
          <a:bodyPr>
            <a:spAutoFit/>
          </a:bodyPr>
          <a:lstStyle/>
          <a:p>
            <a:pPr algn="ctr"/>
            <a:r>
              <a:rPr lang="fr-FR" sz="2400" b="1" dirty="0">
                <a:solidFill>
                  <a:srgbClr val="0070C0"/>
                </a:solidFill>
                <a:latin typeface="Times New Roman" pitchFamily="18" charset="0"/>
                <a:cs typeface="Times New Roman" pitchFamily="18" charset="0"/>
              </a:rPr>
              <a:t>Analyse d’une couche ’épaisse’ ou profondément enterrée</a:t>
            </a:r>
          </a:p>
        </p:txBody>
      </p:sp>
      <p:cxnSp>
        <p:nvCxnSpPr>
          <p:cNvPr id="5" name="Connecteur droit 4"/>
          <p:cNvCxnSpPr/>
          <p:nvPr/>
        </p:nvCxnSpPr>
        <p:spPr>
          <a:xfrm>
            <a:off x="755650" y="476250"/>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26628" name="ZoneTexte 3"/>
          <p:cNvSpPr txBox="1">
            <a:spLocks noChangeArrowheads="1"/>
          </p:cNvSpPr>
          <p:nvPr/>
        </p:nvSpPr>
        <p:spPr bwMode="auto">
          <a:xfrm>
            <a:off x="250825" y="1530658"/>
            <a:ext cx="8569325" cy="2031325"/>
          </a:xfrm>
          <a:prstGeom prst="rect">
            <a:avLst/>
          </a:prstGeom>
          <a:noFill/>
          <a:ln w="9525">
            <a:noFill/>
            <a:miter lim="800000"/>
            <a:headEnd/>
            <a:tailEnd/>
          </a:ln>
        </p:spPr>
        <p:txBody>
          <a:bodyPr>
            <a:spAutoFit/>
          </a:bodyPr>
          <a:lstStyle/>
          <a:p>
            <a:r>
              <a:rPr lang="fr-FR" sz="2000" b="1" u="sng" dirty="0">
                <a:solidFill>
                  <a:srgbClr val="00B050"/>
                </a:solidFill>
                <a:latin typeface="Comic Sans MS" pitchFamily="66" charset="0"/>
              </a:rPr>
              <a:t>Nécessité de</a:t>
            </a:r>
            <a:r>
              <a:rPr lang="fr-FR" sz="2000" b="1" dirty="0">
                <a:solidFill>
                  <a:srgbClr val="00B050"/>
                </a:solidFill>
                <a:latin typeface="Comic Sans MS" pitchFamily="66" charset="0"/>
              </a:rPr>
              <a:t> :</a:t>
            </a:r>
          </a:p>
          <a:p>
            <a:endParaRPr lang="fr-FR" sz="1600" b="1" dirty="0">
              <a:solidFill>
                <a:srgbClr val="C00000"/>
              </a:solidFill>
              <a:latin typeface="Comic Sans MS" pitchFamily="66" charset="0"/>
            </a:endParaRPr>
          </a:p>
          <a:p>
            <a:r>
              <a:rPr lang="fr-FR" sz="1600" b="1" dirty="0">
                <a:latin typeface="Comic Sans MS" pitchFamily="66" charset="0"/>
                <a:sym typeface="Symbol" pitchFamily="18" charset="2"/>
              </a:rPr>
              <a:t></a:t>
            </a:r>
            <a:r>
              <a:rPr lang="fr-FR" sz="1600" b="1" dirty="0">
                <a:latin typeface="Comic Sans MS" pitchFamily="66" charset="0"/>
              </a:rPr>
              <a:t> </a:t>
            </a:r>
            <a:r>
              <a:rPr lang="fr-FR" sz="2000" b="1" dirty="0">
                <a:latin typeface="Comic Sans MS" pitchFamily="66" charset="0"/>
              </a:rPr>
              <a:t>Travailler à </a:t>
            </a:r>
            <a:r>
              <a:rPr lang="fr-FR" sz="2000" b="1" dirty="0" err="1" smtClean="0">
                <a:solidFill>
                  <a:srgbClr val="FF0000"/>
                </a:solidFill>
                <a:latin typeface="Comic Sans MS" pitchFamily="66" charset="0"/>
              </a:rPr>
              <a:t>V</a:t>
            </a:r>
            <a:r>
              <a:rPr lang="fr-FR" sz="2000" b="1" baseline="-25000" dirty="0" err="1" smtClean="0">
                <a:solidFill>
                  <a:srgbClr val="FF0000"/>
                </a:solidFill>
                <a:latin typeface="Comic Sans MS" pitchFamily="66" charset="0"/>
              </a:rPr>
              <a:t>acc</a:t>
            </a:r>
            <a:r>
              <a:rPr lang="fr-FR" sz="2000" b="1" baseline="-25000" dirty="0" smtClean="0">
                <a:solidFill>
                  <a:srgbClr val="FF0000"/>
                </a:solidFill>
                <a:latin typeface="Comic Sans MS" pitchFamily="66" charset="0"/>
              </a:rPr>
              <a:t>.</a:t>
            </a:r>
            <a:r>
              <a:rPr lang="fr-FR" sz="2000" b="1" dirty="0" smtClean="0">
                <a:solidFill>
                  <a:srgbClr val="FF0000"/>
                </a:solidFill>
                <a:latin typeface="Comic Sans MS" pitchFamily="66" charset="0"/>
              </a:rPr>
              <a:t> élevée </a:t>
            </a:r>
            <a:r>
              <a:rPr lang="fr-FR" sz="2000" b="1" dirty="0" smtClean="0">
                <a:cs typeface="Arial" charset="0"/>
              </a:rPr>
              <a:t>→ </a:t>
            </a:r>
            <a:r>
              <a:rPr lang="fr-FR" sz="2000" b="1" dirty="0">
                <a:latin typeface="Comic Sans MS" pitchFamily="66" charset="0"/>
              </a:rPr>
              <a:t>profondeur d’excitation suffisante</a:t>
            </a:r>
          </a:p>
          <a:p>
            <a:endParaRPr lang="fr-FR" sz="1600" b="1" dirty="0" smtClean="0">
              <a:latin typeface="Comic Sans MS" pitchFamily="66" charset="0"/>
            </a:endParaRPr>
          </a:p>
          <a:p>
            <a:endParaRPr lang="fr-FR" sz="1600" b="1" dirty="0">
              <a:latin typeface="Comic Sans MS" pitchFamily="66" charset="0"/>
            </a:endParaRPr>
          </a:p>
          <a:p>
            <a:pPr>
              <a:buFont typeface="Symbol" pitchFamily="18" charset="2"/>
              <a:buChar char="¨"/>
            </a:pPr>
            <a:r>
              <a:rPr lang="fr-FR" sz="1600" b="1" dirty="0">
                <a:latin typeface="Comic Sans MS" pitchFamily="66" charset="0"/>
              </a:rPr>
              <a:t> </a:t>
            </a:r>
            <a:r>
              <a:rPr lang="fr-FR" sz="2000" b="1" dirty="0">
                <a:latin typeface="Comic Sans MS" pitchFamily="66" charset="0"/>
              </a:rPr>
              <a:t>Utiliser </a:t>
            </a:r>
            <a:r>
              <a:rPr lang="fr-FR" sz="2000" b="1" dirty="0">
                <a:solidFill>
                  <a:srgbClr val="FF0000"/>
                </a:solidFill>
                <a:latin typeface="Comic Sans MS" pitchFamily="66" charset="0"/>
              </a:rPr>
              <a:t>raies ‘dures’ </a:t>
            </a:r>
            <a:r>
              <a:rPr lang="fr-FR" sz="2000" b="1" dirty="0">
                <a:latin typeface="Comic Sans MS" pitchFamily="66" charset="0"/>
              </a:rPr>
              <a:t>(</a:t>
            </a:r>
            <a:r>
              <a:rPr lang="fr-FR" sz="2000" b="1" dirty="0" err="1">
                <a:latin typeface="Comic Sans MS" pitchFamily="66" charset="0"/>
              </a:rPr>
              <a:t>suffis</a:t>
            </a:r>
            <a:r>
              <a:rPr lang="fr-FR" sz="2000" b="1" baseline="30000" dirty="0" err="1">
                <a:latin typeface="Comic Sans MS" pitchFamily="66" charset="0"/>
              </a:rPr>
              <a:t>t</a:t>
            </a:r>
            <a:r>
              <a:rPr lang="fr-FR" sz="2000" b="1" dirty="0">
                <a:latin typeface="Comic Sans MS" pitchFamily="66" charset="0"/>
              </a:rPr>
              <a:t> énergétiques), moins </a:t>
            </a:r>
            <a:r>
              <a:rPr lang="fr-FR" sz="2000" b="1" dirty="0" smtClean="0">
                <a:latin typeface="Comic Sans MS" pitchFamily="66" charset="0"/>
              </a:rPr>
              <a:t>absorbées</a:t>
            </a:r>
          </a:p>
          <a:p>
            <a:r>
              <a:rPr lang="fr-FR" b="1" dirty="0" smtClean="0">
                <a:cs typeface="Arial" charset="0"/>
              </a:rPr>
              <a:t>     → </a:t>
            </a:r>
            <a:r>
              <a:rPr lang="fr-FR" b="1" dirty="0" smtClean="0">
                <a:latin typeface="Comic Sans MS" pitchFamily="66" charset="0"/>
              </a:rPr>
              <a:t>photons X générés dans les régions profondes puissent être détectés</a:t>
            </a:r>
          </a:p>
        </p:txBody>
      </p:sp>
      <p:sp>
        <p:nvSpPr>
          <p:cNvPr id="26629" name="ZoneTexte 6"/>
          <p:cNvSpPr txBox="1">
            <a:spLocks noChangeArrowheads="1"/>
          </p:cNvSpPr>
          <p:nvPr/>
        </p:nvSpPr>
        <p:spPr bwMode="auto">
          <a:xfrm>
            <a:off x="2104472" y="836712"/>
            <a:ext cx="3482043" cy="400110"/>
          </a:xfrm>
          <a:prstGeom prst="rect">
            <a:avLst/>
          </a:prstGeom>
          <a:solidFill>
            <a:srgbClr val="CCFF99"/>
          </a:solidFill>
          <a:ln w="9525">
            <a:solidFill>
              <a:srgbClr val="009900"/>
            </a:solidFill>
            <a:miter lim="800000"/>
            <a:headEnd/>
            <a:tailEnd/>
          </a:ln>
        </p:spPr>
        <p:txBody>
          <a:bodyPr wrap="none">
            <a:spAutoFit/>
          </a:bodyPr>
          <a:lstStyle/>
          <a:p>
            <a:r>
              <a:rPr lang="fr-FR" sz="2000" dirty="0">
                <a:latin typeface="Times New Roman" pitchFamily="18" charset="0"/>
                <a:cs typeface="Times New Roman" pitchFamily="18" charset="0"/>
                <a:sym typeface="Symbol" pitchFamily="18" charset="2"/>
              </a:rPr>
              <a:t> </a:t>
            </a:r>
            <a:r>
              <a:rPr lang="fr-FR" sz="2000" dirty="0">
                <a:latin typeface="Times New Roman" pitchFamily="18" charset="0"/>
                <a:cs typeface="Times New Roman" pitchFamily="18" charset="0"/>
              </a:rPr>
              <a:t>1 </a:t>
            </a:r>
            <a:r>
              <a:rPr lang="fr-FR" sz="2000" dirty="0" smtClean="0">
                <a:latin typeface="Times New Roman" pitchFamily="18" charset="0"/>
                <a:cs typeface="Times New Roman" pitchFamily="18" charset="0"/>
              </a:rPr>
              <a:t>mg/cm</a:t>
            </a:r>
            <a:r>
              <a:rPr lang="fr-FR" sz="2000" baseline="30000" dirty="0" smtClean="0">
                <a:latin typeface="Times New Roman" pitchFamily="18" charset="0"/>
                <a:cs typeface="Times New Roman" pitchFamily="18" charset="0"/>
              </a:rPr>
              <a:t>2</a:t>
            </a:r>
            <a:r>
              <a:rPr lang="fr-FR" sz="2000"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sym typeface="Symbol" pitchFamily="18" charset="2"/>
              </a:rPr>
              <a:t></a:t>
            </a:r>
            <a:r>
              <a:rPr lang="fr-FR" sz="2000" dirty="0">
                <a:latin typeface="Times New Roman" pitchFamily="18" charset="0"/>
                <a:cs typeface="Times New Roman" pitchFamily="18" charset="0"/>
              </a:rPr>
              <a:t>=10→ ép. </a:t>
            </a:r>
            <a:r>
              <a:rPr lang="fr-FR" sz="2000" dirty="0">
                <a:latin typeface="Times New Roman" pitchFamily="18" charset="0"/>
                <a:cs typeface="Times New Roman" pitchFamily="18" charset="0"/>
                <a:sym typeface="Symbol" pitchFamily="18" charset="2"/>
              </a:rPr>
              <a:t></a:t>
            </a:r>
            <a:r>
              <a:rPr lang="fr-FR" sz="2000" dirty="0">
                <a:latin typeface="Times New Roman" pitchFamily="18" charset="0"/>
                <a:cs typeface="Times New Roman" pitchFamily="18" charset="0"/>
              </a:rPr>
              <a:t>1 µm</a:t>
            </a:r>
          </a:p>
        </p:txBody>
      </p:sp>
      <p:sp>
        <p:nvSpPr>
          <p:cNvPr id="8" name="Flèche vers le bas 7"/>
          <p:cNvSpPr/>
          <p:nvPr/>
        </p:nvSpPr>
        <p:spPr>
          <a:xfrm>
            <a:off x="3779912" y="404664"/>
            <a:ext cx="46038"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6631" name="Groupe 24"/>
          <p:cNvGrpSpPr>
            <a:grpSpLocks noChangeAspect="1"/>
          </p:cNvGrpSpPr>
          <p:nvPr/>
        </p:nvGrpSpPr>
        <p:grpSpPr bwMode="auto">
          <a:xfrm>
            <a:off x="3089250" y="3959498"/>
            <a:ext cx="3282950" cy="2709862"/>
            <a:chOff x="3276600" y="3789363"/>
            <a:chExt cx="2879725" cy="2376487"/>
          </a:xfrm>
        </p:grpSpPr>
        <p:sp>
          <p:nvSpPr>
            <p:cNvPr id="19" name="Text Box 16"/>
            <p:cNvSpPr txBox="1">
              <a:spLocks noChangeArrowheads="1"/>
            </p:cNvSpPr>
            <p:nvPr/>
          </p:nvSpPr>
          <p:spPr bwMode="auto">
            <a:xfrm>
              <a:off x="3420029" y="3934152"/>
              <a:ext cx="456746" cy="456642"/>
            </a:xfrm>
            <a:prstGeom prst="rect">
              <a:avLst/>
            </a:prstGeom>
            <a:noFill/>
            <a:ln w="9525">
              <a:solidFill>
                <a:schemeClr val="tx1">
                  <a:lumMod val="50000"/>
                  <a:lumOff val="50000"/>
                </a:schemeClr>
              </a:solidFill>
              <a:miter lim="800000"/>
              <a:headEnd/>
              <a:tailEnd/>
            </a:ln>
          </p:spPr>
          <p:txBody>
            <a:bodyPr/>
            <a:lstStyle/>
            <a:p>
              <a:pPr eaLnBrk="0" hangingPunct="0">
                <a:defRPr/>
              </a:pPr>
              <a:r>
                <a:rPr lang="fr-FR" sz="2200" b="1" dirty="0">
                  <a:solidFill>
                    <a:schemeClr val="tx1">
                      <a:lumMod val="50000"/>
                      <a:lumOff val="50000"/>
                    </a:schemeClr>
                  </a:solidFill>
                  <a:latin typeface="Times New Roman" pitchFamily="18" charset="0"/>
                </a:rPr>
                <a:t>e</a:t>
              </a:r>
              <a:r>
                <a:rPr lang="fr-FR" sz="2200" b="1" baseline="30000" dirty="0">
                  <a:solidFill>
                    <a:schemeClr val="tx1">
                      <a:lumMod val="50000"/>
                      <a:lumOff val="50000"/>
                    </a:schemeClr>
                  </a:solidFill>
                  <a:latin typeface="Times New Roman" pitchFamily="18" charset="0"/>
                </a:rPr>
                <a:t>-</a:t>
              </a:r>
            </a:p>
          </p:txBody>
        </p:sp>
        <p:cxnSp>
          <p:nvCxnSpPr>
            <p:cNvPr id="24" name="Connecteur droit avec flèche 23"/>
            <p:cNvCxnSpPr/>
            <p:nvPr/>
          </p:nvCxnSpPr>
          <p:spPr>
            <a:xfrm rot="5400000">
              <a:off x="3490465" y="4292643"/>
              <a:ext cx="1007954" cy="13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6634" name="Groupe 34"/>
            <p:cNvGrpSpPr>
              <a:grpSpLocks/>
            </p:cNvGrpSpPr>
            <p:nvPr/>
          </p:nvGrpSpPr>
          <p:grpSpPr bwMode="auto">
            <a:xfrm>
              <a:off x="3276600" y="4797425"/>
              <a:ext cx="1511300" cy="1368425"/>
              <a:chOff x="3275856" y="4797152"/>
              <a:chExt cx="1512168" cy="1368152"/>
            </a:xfrm>
          </p:grpSpPr>
          <p:sp>
            <p:nvSpPr>
              <p:cNvPr id="20" name="Rectangle 19"/>
              <p:cNvSpPr/>
              <p:nvPr/>
            </p:nvSpPr>
            <p:spPr>
              <a:xfrm>
                <a:off x="3275856" y="4797043"/>
                <a:ext cx="1511748" cy="7098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Rectangle 20"/>
              <p:cNvSpPr/>
              <p:nvPr/>
            </p:nvSpPr>
            <p:spPr>
              <a:xfrm>
                <a:off x="3275856" y="4866639"/>
                <a:ext cx="1511748" cy="146152"/>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Rectangle 21"/>
              <p:cNvSpPr/>
              <p:nvPr/>
            </p:nvSpPr>
            <p:spPr>
              <a:xfrm>
                <a:off x="3275856" y="5012791"/>
                <a:ext cx="1511748" cy="57625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Larme 12"/>
              <p:cNvSpPr/>
              <p:nvPr/>
            </p:nvSpPr>
            <p:spPr>
              <a:xfrm rot="-2820000">
                <a:off x="3591852" y="4968542"/>
                <a:ext cx="819844" cy="808124"/>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Rectangle 25"/>
              <p:cNvSpPr/>
              <p:nvPr/>
            </p:nvSpPr>
            <p:spPr>
              <a:xfrm>
                <a:off x="3525259" y="5704578"/>
                <a:ext cx="992042" cy="370252"/>
              </a:xfrm>
              <a:prstGeom prst="rect">
                <a:avLst/>
              </a:prstGeom>
            </p:spPr>
            <p:txBody>
              <a:bodyPr wrap="none">
                <a:spAutoFit/>
              </a:bodyPr>
              <a:lstStyle/>
              <a:p>
                <a:pPr>
                  <a:defRPr/>
                </a:pPr>
                <a:r>
                  <a:rPr lang="fr-FR" b="1" dirty="0">
                    <a:solidFill>
                      <a:schemeClr val="accent3">
                        <a:lumMod val="75000"/>
                      </a:schemeClr>
                    </a:solidFill>
                    <a:latin typeface="Times New Roman" pitchFamily="18" charset="0"/>
                  </a:rPr>
                  <a:t>substrat</a:t>
                </a:r>
                <a:endParaRPr lang="fr-FR" dirty="0">
                  <a:solidFill>
                    <a:schemeClr val="accent3">
                      <a:lumMod val="75000"/>
                    </a:schemeClr>
                  </a:solidFill>
                </a:endParaRPr>
              </a:p>
            </p:txBody>
          </p:sp>
          <p:sp>
            <p:nvSpPr>
              <p:cNvPr id="29" name="Forme libre 28"/>
              <p:cNvSpPr/>
              <p:nvPr/>
            </p:nvSpPr>
            <p:spPr>
              <a:xfrm>
                <a:off x="3275856" y="6059518"/>
                <a:ext cx="1504782" cy="105786"/>
              </a:xfrm>
              <a:custGeom>
                <a:avLst/>
                <a:gdLst>
                  <a:gd name="connsiteX0" fmla="*/ 0 w 1504950"/>
                  <a:gd name="connsiteY0" fmla="*/ 0 h 105569"/>
                  <a:gd name="connsiteX1" fmla="*/ 152400 w 1504950"/>
                  <a:gd name="connsiteY1" fmla="*/ 104775 h 105569"/>
                  <a:gd name="connsiteX2" fmla="*/ 338138 w 1504950"/>
                  <a:gd name="connsiteY2" fmla="*/ 4763 h 105569"/>
                  <a:gd name="connsiteX3" fmla="*/ 581025 w 1504950"/>
                  <a:gd name="connsiteY3" fmla="*/ 90488 h 105569"/>
                  <a:gd name="connsiteX4" fmla="*/ 790575 w 1504950"/>
                  <a:gd name="connsiteY4" fmla="*/ 9525 h 105569"/>
                  <a:gd name="connsiteX5" fmla="*/ 1004888 w 1504950"/>
                  <a:gd name="connsiteY5" fmla="*/ 76200 h 105569"/>
                  <a:gd name="connsiteX6" fmla="*/ 1228725 w 1504950"/>
                  <a:gd name="connsiteY6" fmla="*/ 14288 h 105569"/>
                  <a:gd name="connsiteX7" fmla="*/ 1504950 w 1504950"/>
                  <a:gd name="connsiteY7" fmla="*/ 76200 h 10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950" h="105569">
                    <a:moveTo>
                      <a:pt x="0" y="0"/>
                    </a:moveTo>
                    <a:cubicBezTo>
                      <a:pt x="48022" y="51990"/>
                      <a:pt x="96044" y="103981"/>
                      <a:pt x="152400" y="104775"/>
                    </a:cubicBezTo>
                    <a:cubicBezTo>
                      <a:pt x="208756" y="105569"/>
                      <a:pt x="266701" y="7144"/>
                      <a:pt x="338138" y="4763"/>
                    </a:cubicBezTo>
                    <a:cubicBezTo>
                      <a:pt x="409575" y="2382"/>
                      <a:pt x="505619" y="89694"/>
                      <a:pt x="581025" y="90488"/>
                    </a:cubicBezTo>
                    <a:cubicBezTo>
                      <a:pt x="656431" y="91282"/>
                      <a:pt x="719931" y="11906"/>
                      <a:pt x="790575" y="9525"/>
                    </a:cubicBezTo>
                    <a:cubicBezTo>
                      <a:pt x="861219" y="7144"/>
                      <a:pt x="931863" y="75406"/>
                      <a:pt x="1004888" y="76200"/>
                    </a:cubicBezTo>
                    <a:cubicBezTo>
                      <a:pt x="1077913" y="76994"/>
                      <a:pt x="1145381" y="14288"/>
                      <a:pt x="1228725" y="14288"/>
                    </a:cubicBezTo>
                    <a:cubicBezTo>
                      <a:pt x="1312069" y="14288"/>
                      <a:pt x="1408509" y="45244"/>
                      <a:pt x="1504950" y="76200"/>
                    </a:cubicBezTo>
                  </a:path>
                </a:pathLst>
              </a:cu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31" name="Connecteur droit 30"/>
              <p:cNvCxnSpPr>
                <a:endCxn id="29" idx="0"/>
              </p:cNvCxnSpPr>
              <p:nvPr/>
            </p:nvCxnSpPr>
            <p:spPr>
              <a:xfrm rot="16200000" flipH="1">
                <a:off x="3040620" y="5824283"/>
                <a:ext cx="47047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endCxn id="29" idx="7"/>
              </p:cNvCxnSpPr>
              <p:nvPr/>
            </p:nvCxnSpPr>
            <p:spPr>
              <a:xfrm rot="5400000">
                <a:off x="4516176" y="5863253"/>
                <a:ext cx="535890" cy="696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635" name="Group 21"/>
            <p:cNvGrpSpPr>
              <a:grpSpLocks/>
            </p:cNvGrpSpPr>
            <p:nvPr/>
          </p:nvGrpSpPr>
          <p:grpSpPr bwMode="auto">
            <a:xfrm>
              <a:off x="3962400" y="3933825"/>
              <a:ext cx="2193925" cy="1462088"/>
              <a:chOff x="2669" y="2160"/>
              <a:chExt cx="1382" cy="921"/>
            </a:xfrm>
          </p:grpSpPr>
          <p:sp>
            <p:nvSpPr>
              <p:cNvPr id="26636" name="Line 13"/>
              <p:cNvSpPr>
                <a:spLocks noChangeShapeType="1"/>
              </p:cNvSpPr>
              <p:nvPr/>
            </p:nvSpPr>
            <p:spPr bwMode="auto">
              <a:xfrm rot="5299915">
                <a:off x="3534" y="2275"/>
                <a:ext cx="0" cy="115"/>
              </a:xfrm>
              <a:prstGeom prst="line">
                <a:avLst/>
              </a:prstGeom>
              <a:noFill/>
              <a:ln w="19050">
                <a:solidFill>
                  <a:srgbClr val="CC0099"/>
                </a:solidFill>
                <a:round/>
                <a:headEnd/>
                <a:tailEnd/>
              </a:ln>
            </p:spPr>
            <p:txBody>
              <a:bodyPr/>
              <a:lstStyle/>
              <a:p>
                <a:endParaRPr lang="fr-FR"/>
              </a:p>
            </p:txBody>
          </p:sp>
          <p:sp>
            <p:nvSpPr>
              <p:cNvPr id="26637" name="Line 14"/>
              <p:cNvSpPr>
                <a:spLocks noChangeShapeType="1"/>
              </p:cNvSpPr>
              <p:nvPr/>
            </p:nvSpPr>
            <p:spPr bwMode="auto">
              <a:xfrm>
                <a:off x="3591" y="2333"/>
                <a:ext cx="0" cy="115"/>
              </a:xfrm>
              <a:prstGeom prst="line">
                <a:avLst/>
              </a:prstGeom>
              <a:noFill/>
              <a:ln w="19050">
                <a:solidFill>
                  <a:srgbClr val="CC0099"/>
                </a:solidFill>
                <a:round/>
                <a:headEnd/>
                <a:tailEnd/>
              </a:ln>
            </p:spPr>
            <p:txBody>
              <a:bodyPr/>
              <a:lstStyle/>
              <a:p>
                <a:endParaRPr lang="fr-FR"/>
              </a:p>
            </p:txBody>
          </p:sp>
          <p:grpSp>
            <p:nvGrpSpPr>
              <p:cNvPr id="26638" name="Group 20"/>
              <p:cNvGrpSpPr>
                <a:grpSpLocks/>
              </p:cNvGrpSpPr>
              <p:nvPr/>
            </p:nvGrpSpPr>
            <p:grpSpPr bwMode="auto">
              <a:xfrm>
                <a:off x="2669" y="2160"/>
                <a:ext cx="1382" cy="921"/>
                <a:chOff x="2669" y="2160"/>
                <a:chExt cx="1382" cy="921"/>
              </a:xfrm>
            </p:grpSpPr>
            <p:sp>
              <p:nvSpPr>
                <p:cNvPr id="26639" name="Freeform 12"/>
                <p:cNvSpPr>
                  <a:spLocks/>
                </p:cNvSpPr>
                <p:nvPr/>
              </p:nvSpPr>
              <p:spPr bwMode="auto">
                <a:xfrm>
                  <a:off x="2669" y="2333"/>
                  <a:ext cx="922" cy="748"/>
                </a:xfrm>
                <a:custGeom>
                  <a:avLst/>
                  <a:gdLst>
                    <a:gd name="T0" fmla="*/ 0 w 2304"/>
                    <a:gd name="T1" fmla="*/ 0 h 1872"/>
                    <a:gd name="T2" fmla="*/ 0 w 2304"/>
                    <a:gd name="T3" fmla="*/ 0 h 1872"/>
                    <a:gd name="T4" fmla="*/ 0 w 2304"/>
                    <a:gd name="T5" fmla="*/ 0 h 1872"/>
                    <a:gd name="T6" fmla="*/ 0 w 2304"/>
                    <a:gd name="T7" fmla="*/ 0 h 1872"/>
                    <a:gd name="T8" fmla="*/ 0 w 2304"/>
                    <a:gd name="T9" fmla="*/ 0 h 1872"/>
                    <a:gd name="T10" fmla="*/ 0 w 2304"/>
                    <a:gd name="T11" fmla="*/ 0 h 1872"/>
                    <a:gd name="T12" fmla="*/ 0 w 2304"/>
                    <a:gd name="T13" fmla="*/ 0 h 1872"/>
                    <a:gd name="T14" fmla="*/ 0 w 2304"/>
                    <a:gd name="T15" fmla="*/ 0 h 1872"/>
                    <a:gd name="T16" fmla="*/ 0 w 2304"/>
                    <a:gd name="T17" fmla="*/ 0 h 18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4"/>
                    <a:gd name="T28" fmla="*/ 0 h 1872"/>
                    <a:gd name="T29" fmla="*/ 2304 w 2304"/>
                    <a:gd name="T30" fmla="*/ 1872 h 18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4" h="1872">
                      <a:moveTo>
                        <a:pt x="0" y="1872"/>
                      </a:moveTo>
                      <a:cubicBezTo>
                        <a:pt x="36" y="1752"/>
                        <a:pt x="72" y="1632"/>
                        <a:pt x="144" y="1584"/>
                      </a:cubicBezTo>
                      <a:cubicBezTo>
                        <a:pt x="216" y="1536"/>
                        <a:pt x="360" y="1632"/>
                        <a:pt x="432" y="1584"/>
                      </a:cubicBezTo>
                      <a:cubicBezTo>
                        <a:pt x="504" y="1536"/>
                        <a:pt x="480" y="1344"/>
                        <a:pt x="576" y="1296"/>
                      </a:cubicBezTo>
                      <a:cubicBezTo>
                        <a:pt x="672" y="1248"/>
                        <a:pt x="912" y="1368"/>
                        <a:pt x="1008" y="1296"/>
                      </a:cubicBezTo>
                      <a:cubicBezTo>
                        <a:pt x="1104" y="1224"/>
                        <a:pt x="1056" y="936"/>
                        <a:pt x="1152" y="864"/>
                      </a:cubicBezTo>
                      <a:cubicBezTo>
                        <a:pt x="1248" y="792"/>
                        <a:pt x="1464" y="960"/>
                        <a:pt x="1584" y="864"/>
                      </a:cubicBezTo>
                      <a:cubicBezTo>
                        <a:pt x="1704" y="768"/>
                        <a:pt x="1752" y="432"/>
                        <a:pt x="1872" y="288"/>
                      </a:cubicBezTo>
                      <a:cubicBezTo>
                        <a:pt x="1992" y="144"/>
                        <a:pt x="2232" y="48"/>
                        <a:pt x="2304" y="0"/>
                      </a:cubicBezTo>
                    </a:path>
                  </a:pathLst>
                </a:custGeom>
                <a:noFill/>
                <a:ln w="9525">
                  <a:solidFill>
                    <a:srgbClr val="CC0099"/>
                  </a:solidFill>
                  <a:round/>
                  <a:headEnd/>
                  <a:tailEnd/>
                </a:ln>
              </p:spPr>
              <p:txBody>
                <a:bodyPr/>
                <a:lstStyle/>
                <a:p>
                  <a:endParaRPr lang="fr-FR"/>
                </a:p>
              </p:txBody>
            </p:sp>
            <p:sp>
              <p:nvSpPr>
                <p:cNvPr id="26640" name="Text Box 15"/>
                <p:cNvSpPr txBox="1">
                  <a:spLocks noChangeArrowheads="1"/>
                </p:cNvSpPr>
                <p:nvPr/>
              </p:nvSpPr>
              <p:spPr bwMode="auto">
                <a:xfrm>
                  <a:off x="3648" y="2160"/>
                  <a:ext cx="403" cy="288"/>
                </a:xfrm>
                <a:prstGeom prst="rect">
                  <a:avLst/>
                </a:prstGeom>
                <a:noFill/>
                <a:ln w="9525">
                  <a:solidFill>
                    <a:srgbClr val="CC0099"/>
                  </a:solidFill>
                  <a:miter lim="800000"/>
                  <a:headEnd/>
                  <a:tailEnd/>
                </a:ln>
              </p:spPr>
              <p:txBody>
                <a:bodyPr/>
                <a:lstStyle/>
                <a:p>
                  <a:pPr eaLnBrk="0" hangingPunct="0"/>
                  <a:r>
                    <a:rPr lang="fr-FR" sz="2200" b="1">
                      <a:solidFill>
                        <a:srgbClr val="CC0099"/>
                      </a:solidFill>
                      <a:latin typeface="Times New Roman" pitchFamily="18" charset="0"/>
                    </a:rPr>
                    <a:t>h</a:t>
                  </a:r>
                  <a:r>
                    <a:rPr lang="fr-FR" sz="2200" b="1">
                      <a:solidFill>
                        <a:srgbClr val="CC0099"/>
                      </a:solidFill>
                      <a:latin typeface="Symbol" pitchFamily="18" charset="2"/>
                    </a:rPr>
                    <a:t>.n</a:t>
                  </a:r>
                </a:p>
              </p:txBody>
            </p:sp>
          </p:grpSp>
        </p:grpSp>
      </p:grpSp>
      <p:cxnSp>
        <p:nvCxnSpPr>
          <p:cNvPr id="28" name="Connecteur droit 27"/>
          <p:cNvCxnSpPr/>
          <p:nvPr/>
        </p:nvCxnSpPr>
        <p:spPr>
          <a:xfrm>
            <a:off x="2843808" y="404664"/>
            <a:ext cx="1944216" cy="0"/>
          </a:xfrm>
          <a:prstGeom prst="line">
            <a:avLst/>
          </a:prstGeom>
          <a:ln w="22225">
            <a:solidFill>
              <a:srgbClr val="00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oneTexte 3"/>
          <p:cNvSpPr txBox="1">
            <a:spLocks noChangeArrowheads="1"/>
          </p:cNvSpPr>
          <p:nvPr/>
        </p:nvSpPr>
        <p:spPr bwMode="auto">
          <a:xfrm>
            <a:off x="395288" y="-100013"/>
            <a:ext cx="8569325" cy="461963"/>
          </a:xfrm>
          <a:prstGeom prst="rect">
            <a:avLst/>
          </a:prstGeom>
          <a:noFill/>
          <a:ln w="9525">
            <a:noFill/>
            <a:miter lim="800000"/>
            <a:headEnd/>
            <a:tailEnd/>
          </a:ln>
        </p:spPr>
        <p:txBody>
          <a:bodyPr>
            <a:spAutoFit/>
          </a:bodyPr>
          <a:lstStyle/>
          <a:p>
            <a:r>
              <a:rPr lang="fr-FR" sz="2400" b="1" dirty="0">
                <a:solidFill>
                  <a:srgbClr val="0070C0"/>
                </a:solidFill>
                <a:latin typeface="Times New Roman" pitchFamily="18" charset="0"/>
                <a:cs typeface="Times New Roman" pitchFamily="18" charset="0"/>
              </a:rPr>
              <a:t>Limites « hautes » de possibilité de l’analyse en couches minces</a:t>
            </a:r>
          </a:p>
        </p:txBody>
      </p:sp>
      <p:cxnSp>
        <p:nvCxnSpPr>
          <p:cNvPr id="5" name="Connecteur droit 4"/>
          <p:cNvCxnSpPr/>
          <p:nvPr/>
        </p:nvCxnSpPr>
        <p:spPr>
          <a:xfrm>
            <a:off x="755650" y="338138"/>
            <a:ext cx="76327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7652" name="Image 3" descr="almgsi 1500x2.wmf"/>
          <p:cNvPicPr>
            <a:picLocks noChangeAspect="1"/>
          </p:cNvPicPr>
          <p:nvPr/>
        </p:nvPicPr>
        <p:blipFill>
          <a:blip r:embed="rId3" cstate="print"/>
          <a:srcRect/>
          <a:stretch>
            <a:fillRect/>
          </a:stretch>
        </p:blipFill>
        <p:spPr bwMode="auto">
          <a:xfrm>
            <a:off x="-28575" y="433388"/>
            <a:ext cx="5102225" cy="3614737"/>
          </a:xfrm>
          <a:prstGeom prst="rect">
            <a:avLst/>
          </a:prstGeom>
          <a:noFill/>
          <a:ln w="9525">
            <a:noFill/>
            <a:miter lim="800000"/>
            <a:headEnd/>
            <a:tailEnd/>
          </a:ln>
        </p:spPr>
      </p:pic>
      <p:pic>
        <p:nvPicPr>
          <p:cNvPr id="27653" name="Image 5" descr="cr-ni-fe1500.wmf"/>
          <p:cNvPicPr>
            <a:picLocks noChangeAspect="1"/>
          </p:cNvPicPr>
          <p:nvPr/>
        </p:nvPicPr>
        <p:blipFill>
          <a:blip r:embed="rId4" cstate="print"/>
          <a:srcRect/>
          <a:stretch>
            <a:fillRect/>
          </a:stretch>
        </p:blipFill>
        <p:spPr bwMode="auto">
          <a:xfrm>
            <a:off x="4525963" y="433388"/>
            <a:ext cx="5102225" cy="3614737"/>
          </a:xfrm>
          <a:prstGeom prst="rect">
            <a:avLst/>
          </a:prstGeom>
          <a:noFill/>
          <a:ln w="9525">
            <a:noFill/>
            <a:miter lim="800000"/>
            <a:headEnd/>
            <a:tailEnd/>
          </a:ln>
        </p:spPr>
      </p:pic>
      <p:sp>
        <p:nvSpPr>
          <p:cNvPr id="27654" name="ZoneTexte 6"/>
          <p:cNvSpPr txBox="1">
            <a:spLocks noChangeArrowheads="1"/>
          </p:cNvSpPr>
          <p:nvPr/>
        </p:nvSpPr>
        <p:spPr bwMode="auto">
          <a:xfrm>
            <a:off x="1043608" y="333375"/>
            <a:ext cx="2925801" cy="538609"/>
          </a:xfrm>
          <a:prstGeom prst="rect">
            <a:avLst/>
          </a:prstGeom>
          <a:noFill/>
          <a:ln w="9525">
            <a:noFill/>
            <a:miter lim="800000"/>
            <a:headEnd/>
            <a:tailEnd/>
          </a:ln>
        </p:spPr>
        <p:txBody>
          <a:bodyPr wrap="none">
            <a:spAutoFit/>
          </a:bodyPr>
          <a:lstStyle/>
          <a:p>
            <a:r>
              <a:rPr lang="fr-FR" b="1" dirty="0">
                <a:solidFill>
                  <a:srgbClr val="C00000"/>
                </a:solidFill>
              </a:rPr>
              <a:t>Al 1,5 µm / Mg 1,5 µm / Si</a:t>
            </a:r>
          </a:p>
          <a:p>
            <a:r>
              <a:rPr lang="fr-FR" sz="1100" i="1" dirty="0"/>
              <a:t>    (d=2,7)	           (d=1,74)</a:t>
            </a:r>
          </a:p>
        </p:txBody>
      </p:sp>
      <p:sp>
        <p:nvSpPr>
          <p:cNvPr id="27655" name="Rectangle 7"/>
          <p:cNvSpPr>
            <a:spLocks noChangeArrowheads="1"/>
          </p:cNvSpPr>
          <p:nvPr/>
        </p:nvSpPr>
        <p:spPr bwMode="auto">
          <a:xfrm>
            <a:off x="4095750" y="3355975"/>
            <a:ext cx="531813" cy="307975"/>
          </a:xfrm>
          <a:prstGeom prst="rect">
            <a:avLst/>
          </a:prstGeom>
          <a:noFill/>
          <a:ln w="9525">
            <a:noFill/>
            <a:miter lim="800000"/>
            <a:headEnd/>
            <a:tailEnd/>
          </a:ln>
        </p:spPr>
        <p:txBody>
          <a:bodyPr wrap="none">
            <a:spAutoFit/>
          </a:bodyPr>
          <a:lstStyle/>
          <a:p>
            <a:r>
              <a:rPr lang="fr-FR" sz="1400">
                <a:solidFill>
                  <a:srgbClr val="00B050"/>
                </a:solidFill>
              </a:rPr>
              <a:t>0.03</a:t>
            </a:r>
          </a:p>
        </p:txBody>
      </p:sp>
      <p:sp>
        <p:nvSpPr>
          <p:cNvPr id="27656" name="ZoneTexte 8"/>
          <p:cNvSpPr txBox="1">
            <a:spLocks noChangeArrowheads="1"/>
          </p:cNvSpPr>
          <p:nvPr/>
        </p:nvSpPr>
        <p:spPr bwMode="auto">
          <a:xfrm>
            <a:off x="4175125" y="3830638"/>
            <a:ext cx="1579563" cy="246062"/>
          </a:xfrm>
          <a:prstGeom prst="rect">
            <a:avLst/>
          </a:prstGeom>
          <a:noFill/>
          <a:ln w="9525">
            <a:noFill/>
            <a:miter lim="800000"/>
            <a:headEnd/>
            <a:tailEnd/>
          </a:ln>
        </p:spPr>
        <p:txBody>
          <a:bodyPr wrap="none">
            <a:spAutoFit/>
          </a:bodyPr>
          <a:lstStyle/>
          <a:p>
            <a:r>
              <a:rPr lang="fr-FR" sz="1000" i="1"/>
              <a:t>Prg. XPP, fluo. raies+FC</a:t>
            </a:r>
          </a:p>
        </p:txBody>
      </p:sp>
      <p:sp>
        <p:nvSpPr>
          <p:cNvPr id="27657" name="ZoneTexte 9"/>
          <p:cNvSpPr txBox="1">
            <a:spLocks noChangeArrowheads="1"/>
          </p:cNvSpPr>
          <p:nvPr/>
        </p:nvSpPr>
        <p:spPr bwMode="auto">
          <a:xfrm>
            <a:off x="5508104" y="333375"/>
            <a:ext cx="2900153" cy="538609"/>
          </a:xfrm>
          <a:prstGeom prst="rect">
            <a:avLst/>
          </a:prstGeom>
          <a:noFill/>
          <a:ln w="9525">
            <a:noFill/>
            <a:miter lim="800000"/>
            <a:headEnd/>
            <a:tailEnd/>
          </a:ln>
        </p:spPr>
        <p:txBody>
          <a:bodyPr wrap="none">
            <a:spAutoFit/>
          </a:bodyPr>
          <a:lstStyle/>
          <a:p>
            <a:r>
              <a:rPr lang="fr-FR" b="1" dirty="0">
                <a:solidFill>
                  <a:srgbClr val="C00000"/>
                </a:solidFill>
              </a:rPr>
              <a:t>Cr 1,5 µm / Ni 1,5 µm / Fe</a:t>
            </a:r>
          </a:p>
          <a:p>
            <a:r>
              <a:rPr lang="fr-FR" sz="1100" i="1" dirty="0"/>
              <a:t>    (d=7,1)	           (d=8,9)</a:t>
            </a:r>
          </a:p>
        </p:txBody>
      </p:sp>
      <p:sp>
        <p:nvSpPr>
          <p:cNvPr id="27658" name="Rectangle 10"/>
          <p:cNvSpPr>
            <a:spLocks noChangeArrowheads="1"/>
          </p:cNvSpPr>
          <p:nvPr/>
        </p:nvSpPr>
        <p:spPr bwMode="auto">
          <a:xfrm>
            <a:off x="8669338" y="3341688"/>
            <a:ext cx="531812" cy="307975"/>
          </a:xfrm>
          <a:prstGeom prst="rect">
            <a:avLst/>
          </a:prstGeom>
          <a:noFill/>
          <a:ln w="9525">
            <a:noFill/>
            <a:miter lim="800000"/>
            <a:headEnd/>
            <a:tailEnd/>
          </a:ln>
        </p:spPr>
        <p:txBody>
          <a:bodyPr wrap="none">
            <a:spAutoFit/>
          </a:bodyPr>
          <a:lstStyle/>
          <a:p>
            <a:r>
              <a:rPr lang="fr-FR" sz="1400">
                <a:solidFill>
                  <a:srgbClr val="00B050"/>
                </a:solidFill>
              </a:rPr>
              <a:t>0.05</a:t>
            </a:r>
          </a:p>
        </p:txBody>
      </p:sp>
      <p:grpSp>
        <p:nvGrpSpPr>
          <p:cNvPr id="27659" name="Groupe 13"/>
          <p:cNvGrpSpPr>
            <a:grpSpLocks/>
          </p:cNvGrpSpPr>
          <p:nvPr/>
        </p:nvGrpSpPr>
        <p:grpSpPr bwMode="auto">
          <a:xfrm>
            <a:off x="8275638" y="514350"/>
            <a:ext cx="881062" cy="307975"/>
            <a:chOff x="3923928" y="5301208"/>
            <a:chExt cx="880369" cy="307777"/>
          </a:xfrm>
        </p:grpSpPr>
        <p:sp>
          <p:nvSpPr>
            <p:cNvPr id="27675" name="ZoneTexte 10"/>
            <p:cNvSpPr txBox="1">
              <a:spLocks noChangeArrowheads="1"/>
            </p:cNvSpPr>
            <p:nvPr/>
          </p:nvSpPr>
          <p:spPr bwMode="auto">
            <a:xfrm>
              <a:off x="3923928" y="5301208"/>
              <a:ext cx="880369" cy="307777"/>
            </a:xfrm>
            <a:prstGeom prst="rect">
              <a:avLst/>
            </a:prstGeom>
            <a:noFill/>
            <a:ln w="9525">
              <a:noFill/>
              <a:miter lim="800000"/>
              <a:headEnd/>
              <a:tailEnd/>
            </a:ln>
          </p:spPr>
          <p:txBody>
            <a:bodyPr wrap="none">
              <a:spAutoFit/>
            </a:bodyPr>
            <a:lstStyle/>
            <a:p>
              <a:r>
                <a:rPr lang="fr-FR" sz="1400" dirty="0">
                  <a:solidFill>
                    <a:srgbClr val="0033CC"/>
                  </a:solidFill>
                </a:rPr>
                <a:t>moyen Z</a:t>
              </a:r>
            </a:p>
          </p:txBody>
        </p:sp>
        <p:cxnSp>
          <p:nvCxnSpPr>
            <p:cNvPr id="13" name="Connecteur droit 12"/>
            <p:cNvCxnSpPr/>
            <p:nvPr/>
          </p:nvCxnSpPr>
          <p:spPr>
            <a:xfrm>
              <a:off x="4590154" y="5337698"/>
              <a:ext cx="144348" cy="0"/>
            </a:xfrm>
            <a:prstGeom prst="line">
              <a:avLst/>
            </a:prstGeom>
            <a:ln>
              <a:solidFill>
                <a:srgbClr val="0033CC"/>
              </a:solidFill>
            </a:ln>
          </p:spPr>
          <p:style>
            <a:lnRef idx="1">
              <a:schemeClr val="accent1"/>
            </a:lnRef>
            <a:fillRef idx="0">
              <a:schemeClr val="accent1"/>
            </a:fillRef>
            <a:effectRef idx="0">
              <a:schemeClr val="accent1"/>
            </a:effectRef>
            <a:fontRef idx="minor">
              <a:schemeClr val="tx1"/>
            </a:fontRef>
          </p:style>
        </p:cxnSp>
      </p:grpSp>
      <p:grpSp>
        <p:nvGrpSpPr>
          <p:cNvPr id="27660" name="Groupe 14"/>
          <p:cNvGrpSpPr>
            <a:grpSpLocks/>
          </p:cNvGrpSpPr>
          <p:nvPr/>
        </p:nvGrpSpPr>
        <p:grpSpPr bwMode="auto">
          <a:xfrm>
            <a:off x="3781425" y="514350"/>
            <a:ext cx="771525" cy="307975"/>
            <a:chOff x="3923928" y="5301208"/>
            <a:chExt cx="771365" cy="307777"/>
          </a:xfrm>
        </p:grpSpPr>
        <p:sp>
          <p:nvSpPr>
            <p:cNvPr id="27673" name="ZoneTexte 15"/>
            <p:cNvSpPr txBox="1">
              <a:spLocks noChangeArrowheads="1"/>
            </p:cNvSpPr>
            <p:nvPr/>
          </p:nvSpPr>
          <p:spPr bwMode="auto">
            <a:xfrm>
              <a:off x="3923928" y="5301208"/>
              <a:ext cx="771365" cy="307777"/>
            </a:xfrm>
            <a:prstGeom prst="rect">
              <a:avLst/>
            </a:prstGeom>
            <a:noFill/>
            <a:ln w="9525">
              <a:noFill/>
              <a:miter lim="800000"/>
              <a:headEnd/>
              <a:tailEnd/>
            </a:ln>
          </p:spPr>
          <p:txBody>
            <a:bodyPr wrap="none">
              <a:spAutoFit/>
            </a:bodyPr>
            <a:lstStyle/>
            <a:p>
              <a:r>
                <a:rPr lang="fr-FR" sz="1400" dirty="0">
                  <a:solidFill>
                    <a:srgbClr val="0033CC"/>
                  </a:solidFill>
                </a:rPr>
                <a:t>faible Z</a:t>
              </a:r>
            </a:p>
          </p:txBody>
        </p:sp>
        <p:cxnSp>
          <p:nvCxnSpPr>
            <p:cNvPr id="17" name="Connecteur droit 16"/>
            <p:cNvCxnSpPr/>
            <p:nvPr/>
          </p:nvCxnSpPr>
          <p:spPr>
            <a:xfrm>
              <a:off x="4452456" y="5337698"/>
              <a:ext cx="142845" cy="0"/>
            </a:xfrm>
            <a:prstGeom prst="line">
              <a:avLst/>
            </a:prstGeom>
            <a:ln>
              <a:solidFill>
                <a:srgbClr val="0033CC"/>
              </a:solidFill>
            </a:ln>
          </p:spPr>
          <p:style>
            <a:lnRef idx="1">
              <a:schemeClr val="accent1"/>
            </a:lnRef>
            <a:fillRef idx="0">
              <a:schemeClr val="accent1"/>
            </a:fillRef>
            <a:effectRef idx="0">
              <a:schemeClr val="accent1"/>
            </a:effectRef>
            <a:fontRef idx="minor">
              <a:schemeClr val="tx1"/>
            </a:fontRef>
          </p:style>
        </p:cxnSp>
      </p:grpSp>
      <p:sp>
        <p:nvSpPr>
          <p:cNvPr id="27661" name="ZoneTexte 20"/>
          <p:cNvSpPr txBox="1">
            <a:spLocks noChangeArrowheads="1"/>
          </p:cNvSpPr>
          <p:nvPr/>
        </p:nvSpPr>
        <p:spPr bwMode="auto">
          <a:xfrm>
            <a:off x="467544" y="2268161"/>
            <a:ext cx="2735262" cy="584775"/>
          </a:xfrm>
          <a:prstGeom prst="rect">
            <a:avLst/>
          </a:prstGeom>
          <a:solidFill>
            <a:srgbClr val="FFFFCC"/>
          </a:solidFill>
          <a:ln w="9525">
            <a:noFill/>
            <a:miter lim="800000"/>
            <a:headEnd/>
            <a:tailEnd/>
          </a:ln>
        </p:spPr>
        <p:txBody>
          <a:bodyPr>
            <a:spAutoFit/>
          </a:bodyPr>
          <a:lstStyle/>
          <a:p>
            <a:pPr algn="ctr"/>
            <a:r>
              <a:rPr lang="fr-FR" sz="1600" dirty="0"/>
              <a:t>Si K</a:t>
            </a:r>
            <a:r>
              <a:rPr lang="fr-FR" sz="1600" dirty="0">
                <a:sym typeface="Symbol" pitchFamily="18" charset="2"/>
              </a:rPr>
              <a:t></a:t>
            </a:r>
            <a:r>
              <a:rPr lang="fr-FR" sz="1600" dirty="0"/>
              <a:t> absorbé par niveau K de Al et Mg</a:t>
            </a:r>
          </a:p>
        </p:txBody>
      </p:sp>
      <p:sp>
        <p:nvSpPr>
          <p:cNvPr id="27662" name="ZoneTexte 21"/>
          <p:cNvSpPr txBox="1">
            <a:spLocks noChangeArrowheads="1"/>
          </p:cNvSpPr>
          <p:nvPr/>
        </p:nvSpPr>
        <p:spPr bwMode="auto">
          <a:xfrm>
            <a:off x="5076056" y="2268161"/>
            <a:ext cx="3687228" cy="584775"/>
          </a:xfrm>
          <a:prstGeom prst="rect">
            <a:avLst/>
          </a:prstGeom>
          <a:solidFill>
            <a:srgbClr val="FFFFCC"/>
          </a:solidFill>
          <a:ln w="9525">
            <a:noFill/>
            <a:miter lim="800000"/>
            <a:headEnd/>
            <a:tailEnd/>
          </a:ln>
        </p:spPr>
        <p:txBody>
          <a:bodyPr wrap="none">
            <a:spAutoFit/>
          </a:bodyPr>
          <a:lstStyle/>
          <a:p>
            <a:pPr algn="ctr"/>
            <a:r>
              <a:rPr lang="fr-FR" sz="1600" dirty="0"/>
              <a:t>Fe K</a:t>
            </a:r>
            <a:r>
              <a:rPr lang="fr-FR" sz="1600" dirty="0">
                <a:sym typeface="Symbol" pitchFamily="18" charset="2"/>
              </a:rPr>
              <a:t></a:t>
            </a:r>
            <a:r>
              <a:rPr lang="fr-FR" sz="1600" dirty="0"/>
              <a:t> absorbé par niveau K de Cr</a:t>
            </a:r>
          </a:p>
          <a:p>
            <a:pPr algn="ctr"/>
            <a:r>
              <a:rPr lang="fr-FR" sz="1600" dirty="0"/>
              <a:t>émission 2</a:t>
            </a:r>
            <a:r>
              <a:rPr lang="fr-FR" sz="1600" baseline="30000" dirty="0"/>
              <a:t>ndaire </a:t>
            </a:r>
            <a:r>
              <a:rPr lang="fr-FR" sz="1600" dirty="0"/>
              <a:t>de Fe K</a:t>
            </a:r>
            <a:r>
              <a:rPr lang="fr-FR" sz="1600" dirty="0">
                <a:sym typeface="Symbol" pitchFamily="18" charset="2"/>
              </a:rPr>
              <a:t></a:t>
            </a:r>
            <a:r>
              <a:rPr lang="fr-FR" sz="1600" dirty="0"/>
              <a:t> due à Ni </a:t>
            </a:r>
            <a:r>
              <a:rPr lang="fr-FR" sz="1600" dirty="0" smtClean="0"/>
              <a:t>K</a:t>
            </a:r>
            <a:r>
              <a:rPr lang="fr-FR" sz="1600" dirty="0" smtClean="0">
                <a:sym typeface="Symbol" pitchFamily="18" charset="2"/>
              </a:rPr>
              <a:t></a:t>
            </a:r>
            <a:r>
              <a:rPr lang="fr-FR" sz="1600" dirty="0" smtClean="0"/>
              <a:t> </a:t>
            </a:r>
            <a:endParaRPr lang="fr-FR" sz="1600" dirty="0"/>
          </a:p>
        </p:txBody>
      </p:sp>
      <p:sp>
        <p:nvSpPr>
          <p:cNvPr id="27663" name="ZoneTexte 22"/>
          <p:cNvSpPr txBox="1">
            <a:spLocks noChangeArrowheads="1"/>
          </p:cNvSpPr>
          <p:nvPr/>
        </p:nvSpPr>
        <p:spPr bwMode="auto">
          <a:xfrm>
            <a:off x="0" y="6165304"/>
            <a:ext cx="9324528" cy="646331"/>
          </a:xfrm>
          <a:prstGeom prst="rect">
            <a:avLst/>
          </a:prstGeom>
          <a:noFill/>
          <a:ln w="9525">
            <a:noFill/>
            <a:miter lim="800000"/>
            <a:headEnd/>
            <a:tailEnd/>
          </a:ln>
        </p:spPr>
        <p:txBody>
          <a:bodyPr wrap="square">
            <a:spAutoFit/>
          </a:bodyPr>
          <a:lstStyle/>
          <a:p>
            <a:r>
              <a:rPr lang="fr-FR" dirty="0">
                <a:solidFill>
                  <a:srgbClr val="C00000"/>
                </a:solidFill>
              </a:rPr>
              <a:t>Signal du substrat : </a:t>
            </a:r>
            <a:r>
              <a:rPr lang="fr-FR" i="1" dirty="0"/>
              <a:t>presque entièrement absorbé : </a:t>
            </a:r>
            <a:r>
              <a:rPr lang="fr-FR" dirty="0"/>
              <a:t>plus utilisable pour caractériser la </a:t>
            </a:r>
            <a:r>
              <a:rPr lang="fr-FR" dirty="0" smtClean="0"/>
              <a:t>MC</a:t>
            </a:r>
            <a:endParaRPr lang="fr-FR" dirty="0"/>
          </a:p>
          <a:p>
            <a:r>
              <a:rPr lang="fr-FR" dirty="0" err="1">
                <a:solidFill>
                  <a:srgbClr val="C00000"/>
                </a:solidFill>
              </a:rPr>
              <a:t>Caract</a:t>
            </a:r>
            <a:r>
              <a:rPr lang="fr-FR" baseline="30000" dirty="0">
                <a:solidFill>
                  <a:srgbClr val="C00000"/>
                </a:solidFill>
                <a:sym typeface="Symbol" pitchFamily="18" charset="2"/>
              </a:rPr>
              <a:t></a:t>
            </a:r>
            <a:r>
              <a:rPr lang="fr-FR" dirty="0">
                <a:solidFill>
                  <a:srgbClr val="C00000"/>
                </a:solidFill>
              </a:rPr>
              <a:t> possible : </a:t>
            </a:r>
            <a:r>
              <a:rPr lang="fr-FR" dirty="0"/>
              <a:t>avec</a:t>
            </a:r>
            <a:r>
              <a:rPr lang="fr-FR" dirty="0">
                <a:solidFill>
                  <a:srgbClr val="C00000"/>
                </a:solidFill>
              </a:rPr>
              <a:t> </a:t>
            </a:r>
            <a:r>
              <a:rPr lang="fr-FR" dirty="0"/>
              <a:t>Mg K</a:t>
            </a:r>
            <a:r>
              <a:rPr lang="fr-FR" dirty="0">
                <a:sym typeface="Symbol" pitchFamily="18" charset="2"/>
              </a:rPr>
              <a:t></a:t>
            </a:r>
            <a:r>
              <a:rPr lang="fr-FR" dirty="0"/>
              <a:t> </a:t>
            </a:r>
            <a:r>
              <a:rPr lang="fr-FR" dirty="0" smtClean="0"/>
              <a:t>, </a:t>
            </a:r>
            <a:r>
              <a:rPr lang="fr-FR" dirty="0"/>
              <a:t>Ni K</a:t>
            </a:r>
            <a:r>
              <a:rPr lang="fr-FR" dirty="0">
                <a:sym typeface="Symbol" pitchFamily="18" charset="2"/>
              </a:rPr>
              <a:t></a:t>
            </a:r>
            <a:r>
              <a:rPr lang="fr-FR" dirty="0"/>
              <a:t> à HV la plus élevée pour accéder à ép. Couche</a:t>
            </a:r>
          </a:p>
        </p:txBody>
      </p:sp>
      <p:grpSp>
        <p:nvGrpSpPr>
          <p:cNvPr id="27664" name="Groupe 28"/>
          <p:cNvGrpSpPr>
            <a:grpSpLocks/>
          </p:cNvGrpSpPr>
          <p:nvPr/>
        </p:nvGrpSpPr>
        <p:grpSpPr bwMode="auto">
          <a:xfrm>
            <a:off x="-155575" y="4124325"/>
            <a:ext cx="10306050" cy="1957388"/>
            <a:chOff x="-156145" y="3933056"/>
            <a:chExt cx="10306044" cy="1958820"/>
          </a:xfrm>
        </p:grpSpPr>
        <p:pic>
          <p:nvPicPr>
            <p:cNvPr id="27669" name="Image 24" descr="ALMGSI15.BMP"/>
            <p:cNvPicPr>
              <a:picLocks noChangeAspect="1"/>
            </p:cNvPicPr>
            <p:nvPr/>
          </p:nvPicPr>
          <p:blipFill>
            <a:blip r:embed="rId5" cstate="print"/>
            <a:srcRect/>
            <a:stretch>
              <a:fillRect/>
            </a:stretch>
          </p:blipFill>
          <p:spPr bwMode="auto">
            <a:xfrm>
              <a:off x="-156145" y="3933058"/>
              <a:ext cx="3261836" cy="1958816"/>
            </a:xfrm>
            <a:prstGeom prst="rect">
              <a:avLst/>
            </a:prstGeom>
            <a:noFill/>
            <a:ln w="9525">
              <a:noFill/>
              <a:miter lim="800000"/>
              <a:headEnd/>
              <a:tailEnd/>
            </a:ln>
          </p:spPr>
        </p:pic>
        <p:pic>
          <p:nvPicPr>
            <p:cNvPr id="27670" name="Image 25" descr="ALMGSI30.BMP"/>
            <p:cNvPicPr>
              <a:picLocks noChangeAspect="1"/>
            </p:cNvPicPr>
            <p:nvPr/>
          </p:nvPicPr>
          <p:blipFill>
            <a:blip r:embed="rId6" cstate="print"/>
            <a:srcRect/>
            <a:stretch>
              <a:fillRect/>
            </a:stretch>
          </p:blipFill>
          <p:spPr bwMode="auto">
            <a:xfrm>
              <a:off x="2183160" y="3933060"/>
              <a:ext cx="3261836" cy="1958816"/>
            </a:xfrm>
            <a:prstGeom prst="rect">
              <a:avLst/>
            </a:prstGeom>
            <a:noFill/>
            <a:ln w="9525">
              <a:noFill/>
              <a:miter lim="800000"/>
              <a:headEnd/>
              <a:tailEnd/>
            </a:ln>
          </p:spPr>
        </p:pic>
        <p:pic>
          <p:nvPicPr>
            <p:cNvPr id="27671" name="Image 26" descr="CRNIFE30.BMP"/>
            <p:cNvPicPr>
              <a:picLocks noChangeAspect="1"/>
            </p:cNvPicPr>
            <p:nvPr/>
          </p:nvPicPr>
          <p:blipFill>
            <a:blip r:embed="rId7" cstate="print"/>
            <a:srcRect/>
            <a:stretch>
              <a:fillRect/>
            </a:stretch>
          </p:blipFill>
          <p:spPr bwMode="auto">
            <a:xfrm>
              <a:off x="4530849" y="3933056"/>
              <a:ext cx="3261836" cy="1958816"/>
            </a:xfrm>
            <a:prstGeom prst="rect">
              <a:avLst/>
            </a:prstGeom>
            <a:noFill/>
            <a:ln w="9525">
              <a:noFill/>
              <a:miter lim="800000"/>
              <a:headEnd/>
              <a:tailEnd/>
            </a:ln>
          </p:spPr>
        </p:pic>
        <p:pic>
          <p:nvPicPr>
            <p:cNvPr id="27672" name="Image 27" descr="CRNIFE40.BMP"/>
            <p:cNvPicPr>
              <a:picLocks noChangeAspect="1"/>
            </p:cNvPicPr>
            <p:nvPr/>
          </p:nvPicPr>
          <p:blipFill>
            <a:blip r:embed="rId8" cstate="print"/>
            <a:srcRect/>
            <a:stretch>
              <a:fillRect/>
            </a:stretch>
          </p:blipFill>
          <p:spPr bwMode="auto">
            <a:xfrm>
              <a:off x="6888063" y="3933056"/>
              <a:ext cx="3261836" cy="1958816"/>
            </a:xfrm>
            <a:prstGeom prst="rect">
              <a:avLst/>
            </a:prstGeom>
            <a:noFill/>
            <a:ln w="9525">
              <a:noFill/>
              <a:miter lim="800000"/>
              <a:headEnd/>
              <a:tailEnd/>
            </a:ln>
          </p:spPr>
        </p:pic>
      </p:grpSp>
      <p:sp>
        <p:nvSpPr>
          <p:cNvPr id="27665" name="Rectangle 29"/>
          <p:cNvSpPr>
            <a:spLocks noChangeArrowheads="1"/>
          </p:cNvSpPr>
          <p:nvPr/>
        </p:nvSpPr>
        <p:spPr bwMode="auto">
          <a:xfrm>
            <a:off x="179388" y="5353050"/>
            <a:ext cx="1709737" cy="307975"/>
          </a:xfrm>
          <a:prstGeom prst="rect">
            <a:avLst/>
          </a:prstGeom>
          <a:noFill/>
          <a:ln w="9525">
            <a:noFill/>
            <a:miter lim="800000"/>
            <a:headEnd/>
            <a:tailEnd/>
          </a:ln>
        </p:spPr>
        <p:txBody>
          <a:bodyPr wrap="none">
            <a:spAutoFit/>
          </a:bodyPr>
          <a:lstStyle/>
          <a:p>
            <a:r>
              <a:rPr lang="fr-FR" sz="1400">
                <a:solidFill>
                  <a:schemeClr val="bg1"/>
                </a:solidFill>
              </a:rPr>
              <a:t>Al / Mg / Si – 15 kV</a:t>
            </a:r>
          </a:p>
        </p:txBody>
      </p:sp>
      <p:sp>
        <p:nvSpPr>
          <p:cNvPr id="27666" name="Rectangle 30"/>
          <p:cNvSpPr>
            <a:spLocks noChangeArrowheads="1"/>
          </p:cNvSpPr>
          <p:nvPr/>
        </p:nvSpPr>
        <p:spPr bwMode="auto">
          <a:xfrm>
            <a:off x="2503488" y="5353050"/>
            <a:ext cx="1708150" cy="307975"/>
          </a:xfrm>
          <a:prstGeom prst="rect">
            <a:avLst/>
          </a:prstGeom>
          <a:noFill/>
          <a:ln w="9525">
            <a:noFill/>
            <a:miter lim="800000"/>
            <a:headEnd/>
            <a:tailEnd/>
          </a:ln>
        </p:spPr>
        <p:txBody>
          <a:bodyPr wrap="none">
            <a:spAutoFit/>
          </a:bodyPr>
          <a:lstStyle/>
          <a:p>
            <a:r>
              <a:rPr lang="fr-FR" sz="1400">
                <a:solidFill>
                  <a:schemeClr val="bg1"/>
                </a:solidFill>
              </a:rPr>
              <a:t>Al / Mg / Si – 30 kV</a:t>
            </a:r>
          </a:p>
        </p:txBody>
      </p:sp>
      <p:sp>
        <p:nvSpPr>
          <p:cNvPr id="27667" name="Rectangle 32"/>
          <p:cNvSpPr>
            <a:spLocks noChangeArrowheads="1"/>
          </p:cNvSpPr>
          <p:nvPr/>
        </p:nvSpPr>
        <p:spPr bwMode="auto">
          <a:xfrm>
            <a:off x="4953000" y="5353050"/>
            <a:ext cx="1706563" cy="307975"/>
          </a:xfrm>
          <a:prstGeom prst="rect">
            <a:avLst/>
          </a:prstGeom>
          <a:noFill/>
          <a:ln w="9525">
            <a:noFill/>
            <a:miter lim="800000"/>
            <a:headEnd/>
            <a:tailEnd/>
          </a:ln>
        </p:spPr>
        <p:txBody>
          <a:bodyPr wrap="none">
            <a:spAutoFit/>
          </a:bodyPr>
          <a:lstStyle/>
          <a:p>
            <a:r>
              <a:rPr lang="fr-FR" sz="1400">
                <a:solidFill>
                  <a:schemeClr val="bg1"/>
                </a:solidFill>
              </a:rPr>
              <a:t>Cr / Ni / Fe – 30 kV</a:t>
            </a:r>
          </a:p>
        </p:txBody>
      </p:sp>
      <p:sp>
        <p:nvSpPr>
          <p:cNvPr id="27668" name="Rectangle 33"/>
          <p:cNvSpPr>
            <a:spLocks noChangeArrowheads="1"/>
          </p:cNvSpPr>
          <p:nvPr/>
        </p:nvSpPr>
        <p:spPr bwMode="auto">
          <a:xfrm>
            <a:off x="7235825" y="5353050"/>
            <a:ext cx="1708150" cy="307975"/>
          </a:xfrm>
          <a:prstGeom prst="rect">
            <a:avLst/>
          </a:prstGeom>
          <a:noFill/>
          <a:ln w="9525">
            <a:noFill/>
            <a:miter lim="800000"/>
            <a:headEnd/>
            <a:tailEnd/>
          </a:ln>
        </p:spPr>
        <p:txBody>
          <a:bodyPr wrap="none">
            <a:spAutoFit/>
          </a:bodyPr>
          <a:lstStyle/>
          <a:p>
            <a:r>
              <a:rPr lang="fr-FR" sz="1400">
                <a:solidFill>
                  <a:schemeClr val="bg1"/>
                </a:solidFill>
              </a:rPr>
              <a:t>Cr / Ni / Fe – 40 kV</a:t>
            </a:r>
          </a:p>
        </p:txBody>
      </p:sp>
      <p:sp>
        <p:nvSpPr>
          <p:cNvPr id="29" name="ZoneTexte 28"/>
          <p:cNvSpPr txBox="1"/>
          <p:nvPr/>
        </p:nvSpPr>
        <p:spPr>
          <a:xfrm>
            <a:off x="2986530" y="829742"/>
            <a:ext cx="3457678" cy="1231106"/>
          </a:xfrm>
          <a:prstGeom prst="rect">
            <a:avLst/>
          </a:prstGeom>
          <a:solidFill>
            <a:schemeClr val="bg1"/>
          </a:solidFill>
          <a:ln>
            <a:solidFill>
              <a:srgbClr val="C00000"/>
            </a:solidFill>
          </a:ln>
        </p:spPr>
        <p:txBody>
          <a:bodyPr wrap="none" rtlCol="0">
            <a:spAutoFit/>
          </a:bodyPr>
          <a:lstStyle/>
          <a:p>
            <a:r>
              <a:rPr lang="fr-FR" dirty="0" smtClean="0">
                <a:latin typeface="Arial"/>
                <a:cs typeface="Arial"/>
              </a:rPr>
              <a:t>▪ </a:t>
            </a:r>
            <a:r>
              <a:rPr lang="fr-FR" dirty="0" err="1" smtClean="0">
                <a:latin typeface="+mn-lt"/>
                <a:cs typeface="Arial"/>
              </a:rPr>
              <a:t>m</a:t>
            </a:r>
            <a:r>
              <a:rPr lang="fr-FR" dirty="0" err="1" smtClean="0">
                <a:latin typeface="+mn-lt"/>
              </a:rPr>
              <a:t>ulti-couche</a:t>
            </a:r>
            <a:r>
              <a:rPr lang="fr-FR" dirty="0" smtClean="0">
                <a:latin typeface="+mn-lt"/>
              </a:rPr>
              <a:t> de même épaisseur</a:t>
            </a:r>
          </a:p>
          <a:p>
            <a:r>
              <a:rPr lang="fr-FR" sz="2000" dirty="0" smtClean="0">
                <a:solidFill>
                  <a:srgbClr val="C00000"/>
                </a:solidFill>
                <a:latin typeface="+mn-lt"/>
                <a:sym typeface="Symbol"/>
              </a:rPr>
              <a:t></a:t>
            </a:r>
            <a:r>
              <a:rPr lang="fr-FR" dirty="0" smtClean="0">
                <a:latin typeface="+mn-lt"/>
                <a:sym typeface="Symbol"/>
              </a:rPr>
              <a:t> </a:t>
            </a:r>
            <a:r>
              <a:rPr lang="fr-FR" dirty="0" smtClean="0">
                <a:latin typeface="+mn-lt"/>
              </a:rPr>
              <a:t>e</a:t>
            </a:r>
            <a:r>
              <a:rPr lang="fr-FR" baseline="30000" dirty="0" smtClean="0">
                <a:latin typeface="+mn-lt"/>
              </a:rPr>
              <a:t>-</a:t>
            </a:r>
            <a:r>
              <a:rPr lang="fr-FR" dirty="0" smtClean="0">
                <a:latin typeface="+mn-lt"/>
              </a:rPr>
              <a:t> + pénétrants</a:t>
            </a:r>
          </a:p>
          <a:p>
            <a:r>
              <a:rPr lang="fr-FR" dirty="0" smtClean="0">
                <a:latin typeface="Arial"/>
                <a:cs typeface="Arial"/>
              </a:rPr>
              <a:t>▪ </a:t>
            </a:r>
            <a:r>
              <a:rPr lang="fr-FR" dirty="0" smtClean="0">
                <a:latin typeface="+mn-lt"/>
              </a:rPr>
              <a:t>abs. </a:t>
            </a:r>
            <a:r>
              <a:rPr lang="fr-FR" dirty="0" err="1" smtClean="0">
                <a:latin typeface="+mn-lt"/>
              </a:rPr>
              <a:t>ray</a:t>
            </a:r>
            <a:r>
              <a:rPr lang="fr-FR" baseline="30000" dirty="0" err="1" smtClean="0">
                <a:latin typeface="+mn-lt"/>
              </a:rPr>
              <a:t>t</a:t>
            </a:r>
            <a:r>
              <a:rPr lang="fr-FR" dirty="0" smtClean="0">
                <a:latin typeface="+mn-lt"/>
              </a:rPr>
              <a:t> du substrat</a:t>
            </a:r>
          </a:p>
          <a:p>
            <a:r>
              <a:rPr lang="fr-FR" dirty="0" smtClean="0">
                <a:latin typeface="Arial"/>
                <a:cs typeface="Arial"/>
              </a:rPr>
              <a:t>▪ </a:t>
            </a:r>
            <a:r>
              <a:rPr lang="fr-FR" dirty="0" smtClean="0">
                <a:latin typeface="+mn-lt"/>
              </a:rPr>
              <a:t>fluo. par </a:t>
            </a:r>
            <a:r>
              <a:rPr lang="fr-FR" dirty="0" err="1" smtClean="0">
                <a:latin typeface="+mn-lt"/>
              </a:rPr>
              <a:t>ray</a:t>
            </a:r>
            <a:r>
              <a:rPr lang="fr-FR" baseline="30000" dirty="0" err="1" smtClean="0">
                <a:latin typeface="+mn-lt"/>
              </a:rPr>
              <a:t>t</a:t>
            </a:r>
            <a:r>
              <a:rPr lang="fr-FR" dirty="0" smtClean="0">
                <a:latin typeface="+mn-lt"/>
              </a:rPr>
              <a:t> des couches sup. </a:t>
            </a:r>
          </a:p>
        </p:txBody>
      </p:sp>
      <p:sp>
        <p:nvSpPr>
          <p:cNvPr id="30" name="ZoneTexte 29"/>
          <p:cNvSpPr txBox="1"/>
          <p:nvPr/>
        </p:nvSpPr>
        <p:spPr>
          <a:xfrm>
            <a:off x="107504" y="4581128"/>
            <a:ext cx="490840" cy="369332"/>
          </a:xfrm>
          <a:prstGeom prst="rect">
            <a:avLst/>
          </a:prstGeom>
          <a:noFill/>
        </p:spPr>
        <p:txBody>
          <a:bodyPr wrap="none" rtlCol="0">
            <a:spAutoFit/>
          </a:bodyPr>
          <a:lstStyle/>
          <a:p>
            <a:r>
              <a:rPr lang="fr-FR" dirty="0" smtClean="0">
                <a:latin typeface="+mn-lt"/>
              </a:rPr>
              <a:t>Mg</a:t>
            </a:r>
            <a:endParaRPr lang="fr-FR" dirty="0">
              <a:latin typeface="+mn-lt"/>
            </a:endParaRPr>
          </a:p>
        </p:txBody>
      </p:sp>
      <p:sp>
        <p:nvSpPr>
          <p:cNvPr id="31" name="ZoneTexte 30"/>
          <p:cNvSpPr txBox="1"/>
          <p:nvPr/>
        </p:nvSpPr>
        <p:spPr>
          <a:xfrm>
            <a:off x="2473194" y="4293096"/>
            <a:ext cx="370614" cy="369332"/>
          </a:xfrm>
          <a:prstGeom prst="rect">
            <a:avLst/>
          </a:prstGeom>
          <a:noFill/>
        </p:spPr>
        <p:txBody>
          <a:bodyPr wrap="none" rtlCol="0">
            <a:spAutoFit/>
          </a:bodyPr>
          <a:lstStyle/>
          <a:p>
            <a:r>
              <a:rPr lang="fr-FR" dirty="0" smtClean="0">
                <a:latin typeface="+mn-lt"/>
              </a:rPr>
              <a:t>Al</a:t>
            </a:r>
            <a:endParaRPr lang="fr-FR" dirty="0">
              <a:latin typeface="+mn-lt"/>
            </a:endParaRPr>
          </a:p>
        </p:txBody>
      </p:sp>
      <p:sp>
        <p:nvSpPr>
          <p:cNvPr id="32" name="ZoneTexte 31"/>
          <p:cNvSpPr txBox="1"/>
          <p:nvPr/>
        </p:nvSpPr>
        <p:spPr>
          <a:xfrm>
            <a:off x="107504" y="4293096"/>
            <a:ext cx="370614" cy="369332"/>
          </a:xfrm>
          <a:prstGeom prst="rect">
            <a:avLst/>
          </a:prstGeom>
          <a:noFill/>
        </p:spPr>
        <p:txBody>
          <a:bodyPr wrap="none" rtlCol="0">
            <a:spAutoFit/>
          </a:bodyPr>
          <a:lstStyle/>
          <a:p>
            <a:r>
              <a:rPr lang="fr-FR" dirty="0" smtClean="0">
                <a:latin typeface="+mn-lt"/>
              </a:rPr>
              <a:t>Al</a:t>
            </a:r>
            <a:endParaRPr lang="fr-FR" dirty="0">
              <a:latin typeface="+mn-lt"/>
            </a:endParaRPr>
          </a:p>
        </p:txBody>
      </p:sp>
      <p:sp>
        <p:nvSpPr>
          <p:cNvPr id="33" name="ZoneTexte 32"/>
          <p:cNvSpPr txBox="1"/>
          <p:nvPr/>
        </p:nvSpPr>
        <p:spPr>
          <a:xfrm>
            <a:off x="2424976" y="4571836"/>
            <a:ext cx="490840" cy="369332"/>
          </a:xfrm>
          <a:prstGeom prst="rect">
            <a:avLst/>
          </a:prstGeom>
          <a:noFill/>
        </p:spPr>
        <p:txBody>
          <a:bodyPr wrap="none" rtlCol="0">
            <a:spAutoFit/>
          </a:bodyPr>
          <a:lstStyle/>
          <a:p>
            <a:r>
              <a:rPr lang="fr-FR" dirty="0" smtClean="0">
                <a:latin typeface="+mn-lt"/>
              </a:rPr>
              <a:t>Mg</a:t>
            </a:r>
            <a:endParaRPr lang="fr-FR" dirty="0">
              <a:latin typeface="+mn-lt"/>
            </a:endParaRPr>
          </a:p>
        </p:txBody>
      </p:sp>
      <p:sp>
        <p:nvSpPr>
          <p:cNvPr id="34" name="ZoneTexte 33"/>
          <p:cNvSpPr txBox="1"/>
          <p:nvPr/>
        </p:nvSpPr>
        <p:spPr>
          <a:xfrm>
            <a:off x="90081" y="4869160"/>
            <a:ext cx="1169551" cy="369332"/>
          </a:xfrm>
          <a:prstGeom prst="rect">
            <a:avLst/>
          </a:prstGeom>
          <a:noFill/>
        </p:spPr>
        <p:txBody>
          <a:bodyPr wrap="none" rtlCol="0">
            <a:spAutoFit/>
          </a:bodyPr>
          <a:lstStyle/>
          <a:p>
            <a:r>
              <a:rPr lang="fr-FR" dirty="0" smtClean="0">
                <a:latin typeface="+mn-lt"/>
              </a:rPr>
              <a:t>substrat Si</a:t>
            </a:r>
            <a:endParaRPr lang="fr-FR" dirty="0">
              <a:latin typeface="+mn-lt"/>
            </a:endParaRPr>
          </a:p>
        </p:txBody>
      </p:sp>
      <p:sp>
        <p:nvSpPr>
          <p:cNvPr id="35" name="ZoneTexte 34"/>
          <p:cNvSpPr txBox="1"/>
          <p:nvPr/>
        </p:nvSpPr>
        <p:spPr>
          <a:xfrm>
            <a:off x="2466345" y="4869160"/>
            <a:ext cx="1169551" cy="369332"/>
          </a:xfrm>
          <a:prstGeom prst="rect">
            <a:avLst/>
          </a:prstGeom>
          <a:noFill/>
        </p:spPr>
        <p:txBody>
          <a:bodyPr wrap="none" rtlCol="0">
            <a:spAutoFit/>
          </a:bodyPr>
          <a:lstStyle/>
          <a:p>
            <a:r>
              <a:rPr lang="fr-FR" dirty="0" smtClean="0">
                <a:latin typeface="+mn-lt"/>
              </a:rPr>
              <a:t>substrat Si</a:t>
            </a:r>
            <a:endParaRPr lang="fr-FR" dirty="0">
              <a:latin typeface="+mn-lt"/>
            </a:endParaRPr>
          </a:p>
        </p:txBody>
      </p:sp>
      <p:sp>
        <p:nvSpPr>
          <p:cNvPr id="36" name="ZoneTexte 35"/>
          <p:cNvSpPr txBox="1"/>
          <p:nvPr/>
        </p:nvSpPr>
        <p:spPr>
          <a:xfrm>
            <a:off x="4770601" y="4869160"/>
            <a:ext cx="1212640" cy="369332"/>
          </a:xfrm>
          <a:prstGeom prst="rect">
            <a:avLst/>
          </a:prstGeom>
          <a:noFill/>
        </p:spPr>
        <p:txBody>
          <a:bodyPr wrap="none" rtlCol="0">
            <a:spAutoFit/>
          </a:bodyPr>
          <a:lstStyle/>
          <a:p>
            <a:r>
              <a:rPr lang="fr-FR" dirty="0" smtClean="0">
                <a:latin typeface="+mn-lt"/>
              </a:rPr>
              <a:t>substrat Fe</a:t>
            </a:r>
            <a:endParaRPr lang="fr-FR" dirty="0">
              <a:latin typeface="+mn-lt"/>
            </a:endParaRPr>
          </a:p>
        </p:txBody>
      </p:sp>
      <p:sp>
        <p:nvSpPr>
          <p:cNvPr id="37" name="ZoneTexte 36"/>
          <p:cNvSpPr txBox="1"/>
          <p:nvPr/>
        </p:nvSpPr>
        <p:spPr>
          <a:xfrm>
            <a:off x="7136028" y="4869160"/>
            <a:ext cx="1212640" cy="369332"/>
          </a:xfrm>
          <a:prstGeom prst="rect">
            <a:avLst/>
          </a:prstGeom>
          <a:noFill/>
        </p:spPr>
        <p:txBody>
          <a:bodyPr wrap="none" rtlCol="0">
            <a:spAutoFit/>
          </a:bodyPr>
          <a:lstStyle/>
          <a:p>
            <a:r>
              <a:rPr lang="fr-FR" dirty="0" smtClean="0">
                <a:latin typeface="+mn-lt"/>
              </a:rPr>
              <a:t>substrat Fe</a:t>
            </a:r>
            <a:endParaRPr lang="fr-FR" dirty="0">
              <a:latin typeface="+mn-lt"/>
            </a:endParaRPr>
          </a:p>
        </p:txBody>
      </p:sp>
      <p:sp>
        <p:nvSpPr>
          <p:cNvPr id="38" name="ZoneTexte 37"/>
          <p:cNvSpPr txBox="1"/>
          <p:nvPr/>
        </p:nvSpPr>
        <p:spPr>
          <a:xfrm>
            <a:off x="4801240" y="4581128"/>
            <a:ext cx="386644" cy="369332"/>
          </a:xfrm>
          <a:prstGeom prst="rect">
            <a:avLst/>
          </a:prstGeom>
          <a:noFill/>
        </p:spPr>
        <p:txBody>
          <a:bodyPr wrap="none" rtlCol="0">
            <a:spAutoFit/>
          </a:bodyPr>
          <a:lstStyle/>
          <a:p>
            <a:r>
              <a:rPr lang="fr-FR" dirty="0" smtClean="0">
                <a:latin typeface="+mn-lt"/>
              </a:rPr>
              <a:t>Ni</a:t>
            </a:r>
            <a:endParaRPr lang="fr-FR" dirty="0">
              <a:latin typeface="+mn-lt"/>
            </a:endParaRPr>
          </a:p>
        </p:txBody>
      </p:sp>
      <p:sp>
        <p:nvSpPr>
          <p:cNvPr id="39" name="ZoneTexte 38"/>
          <p:cNvSpPr txBox="1"/>
          <p:nvPr/>
        </p:nvSpPr>
        <p:spPr>
          <a:xfrm>
            <a:off x="7137684" y="4581128"/>
            <a:ext cx="386644" cy="369332"/>
          </a:xfrm>
          <a:prstGeom prst="rect">
            <a:avLst/>
          </a:prstGeom>
          <a:noFill/>
        </p:spPr>
        <p:txBody>
          <a:bodyPr wrap="none" rtlCol="0">
            <a:spAutoFit/>
          </a:bodyPr>
          <a:lstStyle/>
          <a:p>
            <a:r>
              <a:rPr lang="fr-FR" dirty="0" smtClean="0">
                <a:latin typeface="+mn-lt"/>
              </a:rPr>
              <a:t>Ni</a:t>
            </a:r>
            <a:endParaRPr lang="fr-FR" dirty="0">
              <a:latin typeface="+mn-lt"/>
            </a:endParaRPr>
          </a:p>
        </p:txBody>
      </p:sp>
      <p:sp>
        <p:nvSpPr>
          <p:cNvPr id="40" name="ZoneTexte 39"/>
          <p:cNvSpPr txBox="1"/>
          <p:nvPr/>
        </p:nvSpPr>
        <p:spPr>
          <a:xfrm>
            <a:off x="4788024" y="4293096"/>
            <a:ext cx="388248" cy="369332"/>
          </a:xfrm>
          <a:prstGeom prst="rect">
            <a:avLst/>
          </a:prstGeom>
          <a:noFill/>
        </p:spPr>
        <p:txBody>
          <a:bodyPr wrap="none" rtlCol="0">
            <a:spAutoFit/>
          </a:bodyPr>
          <a:lstStyle/>
          <a:p>
            <a:r>
              <a:rPr lang="fr-FR" dirty="0" smtClean="0">
                <a:latin typeface="+mn-lt"/>
              </a:rPr>
              <a:t>Cr</a:t>
            </a:r>
            <a:endParaRPr lang="fr-FR" dirty="0">
              <a:latin typeface="+mn-lt"/>
            </a:endParaRPr>
          </a:p>
        </p:txBody>
      </p:sp>
      <p:sp>
        <p:nvSpPr>
          <p:cNvPr id="41" name="ZoneTexte 40"/>
          <p:cNvSpPr txBox="1"/>
          <p:nvPr/>
        </p:nvSpPr>
        <p:spPr>
          <a:xfrm>
            <a:off x="7137684" y="4293096"/>
            <a:ext cx="388248" cy="369332"/>
          </a:xfrm>
          <a:prstGeom prst="rect">
            <a:avLst/>
          </a:prstGeom>
          <a:noFill/>
        </p:spPr>
        <p:txBody>
          <a:bodyPr wrap="none" rtlCol="0">
            <a:spAutoFit/>
          </a:bodyPr>
          <a:lstStyle/>
          <a:p>
            <a:r>
              <a:rPr lang="fr-FR" dirty="0" smtClean="0">
                <a:latin typeface="+mn-lt"/>
              </a:rPr>
              <a:t>Cr</a:t>
            </a:r>
            <a:endParaRPr lang="fr-FR"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32" descr="cu100cr7cu KL.wmf"/>
          <p:cNvPicPr>
            <a:picLocks noChangeAspect="1"/>
          </p:cNvPicPr>
          <p:nvPr/>
        </p:nvPicPr>
        <p:blipFill>
          <a:blip r:embed="rId3" cstate="print"/>
          <a:srcRect/>
          <a:stretch>
            <a:fillRect/>
          </a:stretch>
        </p:blipFill>
        <p:spPr bwMode="auto">
          <a:xfrm>
            <a:off x="4500563" y="3360738"/>
            <a:ext cx="4938712" cy="3497262"/>
          </a:xfrm>
          <a:prstGeom prst="rect">
            <a:avLst/>
          </a:prstGeom>
          <a:noFill/>
          <a:ln w="9525">
            <a:noFill/>
            <a:miter lim="800000"/>
            <a:headEnd/>
            <a:tailEnd/>
          </a:ln>
        </p:spPr>
      </p:pic>
      <p:pic>
        <p:nvPicPr>
          <p:cNvPr id="28675" name="Image 35" descr="cu50cr7cu KL.wmf"/>
          <p:cNvPicPr>
            <a:picLocks noChangeAspect="1"/>
          </p:cNvPicPr>
          <p:nvPr/>
        </p:nvPicPr>
        <p:blipFill>
          <a:blip r:embed="rId4" cstate="print"/>
          <a:srcRect/>
          <a:stretch>
            <a:fillRect/>
          </a:stretch>
        </p:blipFill>
        <p:spPr bwMode="auto">
          <a:xfrm>
            <a:off x="49213" y="3360738"/>
            <a:ext cx="4938712" cy="3497262"/>
          </a:xfrm>
          <a:prstGeom prst="rect">
            <a:avLst/>
          </a:prstGeom>
          <a:noFill/>
          <a:ln w="9525">
            <a:noFill/>
            <a:miter lim="800000"/>
            <a:headEnd/>
            <a:tailEnd/>
          </a:ln>
        </p:spPr>
      </p:pic>
      <p:pic>
        <p:nvPicPr>
          <p:cNvPr id="28676" name="Image 33" descr="cr7cu KL.wmf"/>
          <p:cNvPicPr>
            <a:picLocks noChangeAspect="1"/>
          </p:cNvPicPr>
          <p:nvPr/>
        </p:nvPicPr>
        <p:blipFill>
          <a:blip r:embed="rId5" cstate="print"/>
          <a:srcRect/>
          <a:stretch>
            <a:fillRect/>
          </a:stretch>
        </p:blipFill>
        <p:spPr bwMode="auto">
          <a:xfrm>
            <a:off x="42863" y="195263"/>
            <a:ext cx="4937125" cy="3498850"/>
          </a:xfrm>
          <a:prstGeom prst="rect">
            <a:avLst/>
          </a:prstGeom>
          <a:noFill/>
          <a:ln w="9525">
            <a:noFill/>
            <a:miter lim="800000"/>
            <a:headEnd/>
            <a:tailEnd/>
          </a:ln>
        </p:spPr>
      </p:pic>
      <p:pic>
        <p:nvPicPr>
          <p:cNvPr id="28677" name="Image 34" descr="cu10cr7cu KL.wmf"/>
          <p:cNvPicPr>
            <a:picLocks noChangeAspect="1"/>
          </p:cNvPicPr>
          <p:nvPr/>
        </p:nvPicPr>
        <p:blipFill>
          <a:blip r:embed="rId6" cstate="print"/>
          <a:srcRect/>
          <a:stretch>
            <a:fillRect/>
          </a:stretch>
        </p:blipFill>
        <p:spPr bwMode="auto">
          <a:xfrm>
            <a:off x="4487863" y="195263"/>
            <a:ext cx="4938712" cy="3498850"/>
          </a:xfrm>
          <a:prstGeom prst="rect">
            <a:avLst/>
          </a:prstGeom>
          <a:noFill/>
          <a:ln w="9525">
            <a:noFill/>
            <a:miter lim="800000"/>
            <a:headEnd/>
            <a:tailEnd/>
          </a:ln>
        </p:spPr>
      </p:pic>
      <p:sp>
        <p:nvSpPr>
          <p:cNvPr id="32" name="Rectangle 31"/>
          <p:cNvSpPr/>
          <p:nvPr/>
        </p:nvSpPr>
        <p:spPr>
          <a:xfrm>
            <a:off x="7885113" y="4614863"/>
            <a:ext cx="863600" cy="360362"/>
          </a:xfrm>
          <a:prstGeom prst="rect">
            <a:avLst/>
          </a:prstGeom>
          <a:solidFill>
            <a:srgbClr val="CCFFFF"/>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Rectangle 25"/>
          <p:cNvSpPr/>
          <p:nvPr/>
        </p:nvSpPr>
        <p:spPr>
          <a:xfrm>
            <a:off x="3276600" y="4652963"/>
            <a:ext cx="863600" cy="288925"/>
          </a:xfrm>
          <a:prstGeom prst="rect">
            <a:avLst/>
          </a:prstGeom>
          <a:solidFill>
            <a:srgbClr val="CCFFFF"/>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Rectangle 19"/>
          <p:cNvSpPr/>
          <p:nvPr/>
        </p:nvSpPr>
        <p:spPr>
          <a:xfrm>
            <a:off x="7885113" y="1341438"/>
            <a:ext cx="863600" cy="287337"/>
          </a:xfrm>
          <a:prstGeom prst="rect">
            <a:avLst/>
          </a:prstGeom>
          <a:solidFill>
            <a:srgbClr val="CCFFFF"/>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8681" name="Group 6"/>
          <p:cNvGrpSpPr>
            <a:grpSpLocks/>
          </p:cNvGrpSpPr>
          <p:nvPr/>
        </p:nvGrpSpPr>
        <p:grpSpPr bwMode="auto">
          <a:xfrm>
            <a:off x="3276600" y="1547813"/>
            <a:ext cx="903288" cy="641350"/>
            <a:chOff x="158" y="1348"/>
            <a:chExt cx="569" cy="404"/>
          </a:xfrm>
        </p:grpSpPr>
        <p:sp>
          <p:nvSpPr>
            <p:cNvPr id="28701" name="Rectangle 7"/>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28702" name="Rectangle 8"/>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Cu</a:t>
              </a:r>
            </a:p>
          </p:txBody>
        </p:sp>
        <p:sp>
          <p:nvSpPr>
            <p:cNvPr id="28703" name="Rectangle 9"/>
            <p:cNvSpPr>
              <a:spLocks noChangeArrowheads="1"/>
            </p:cNvSpPr>
            <p:nvPr/>
          </p:nvSpPr>
          <p:spPr bwMode="auto">
            <a:xfrm>
              <a:off x="223" y="1348"/>
              <a:ext cx="504" cy="174"/>
            </a:xfrm>
            <a:prstGeom prst="rect">
              <a:avLst/>
            </a:prstGeom>
            <a:noFill/>
            <a:ln w="9525">
              <a:noFill/>
              <a:miter lim="800000"/>
              <a:headEnd/>
              <a:tailEnd/>
            </a:ln>
          </p:spPr>
          <p:txBody>
            <a:bodyPr>
              <a:spAutoFit/>
            </a:bodyPr>
            <a:lstStyle/>
            <a:p>
              <a:r>
                <a:rPr lang="fr-FR" sz="1200" b="1"/>
                <a:t>Cr 7 nm</a:t>
              </a:r>
            </a:p>
          </p:txBody>
        </p:sp>
      </p:grpSp>
      <p:grpSp>
        <p:nvGrpSpPr>
          <p:cNvPr id="28682" name="Group 6"/>
          <p:cNvGrpSpPr>
            <a:grpSpLocks/>
          </p:cNvGrpSpPr>
          <p:nvPr/>
        </p:nvGrpSpPr>
        <p:grpSpPr bwMode="auto">
          <a:xfrm>
            <a:off x="7885113" y="1547813"/>
            <a:ext cx="903287" cy="641350"/>
            <a:chOff x="158" y="1348"/>
            <a:chExt cx="569" cy="404"/>
          </a:xfrm>
        </p:grpSpPr>
        <p:sp>
          <p:nvSpPr>
            <p:cNvPr id="28698" name="Rectangle 7"/>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28699" name="Rectangle 8"/>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Cu</a:t>
              </a:r>
            </a:p>
          </p:txBody>
        </p:sp>
        <p:sp>
          <p:nvSpPr>
            <p:cNvPr id="28700" name="Rectangle 9"/>
            <p:cNvSpPr>
              <a:spLocks noChangeArrowheads="1"/>
            </p:cNvSpPr>
            <p:nvPr/>
          </p:nvSpPr>
          <p:spPr bwMode="auto">
            <a:xfrm>
              <a:off x="223" y="1348"/>
              <a:ext cx="504" cy="174"/>
            </a:xfrm>
            <a:prstGeom prst="rect">
              <a:avLst/>
            </a:prstGeom>
            <a:noFill/>
            <a:ln w="9525">
              <a:noFill/>
              <a:miter lim="800000"/>
              <a:headEnd/>
              <a:tailEnd/>
            </a:ln>
          </p:spPr>
          <p:txBody>
            <a:bodyPr>
              <a:spAutoFit/>
            </a:bodyPr>
            <a:lstStyle/>
            <a:p>
              <a:r>
                <a:rPr lang="fr-FR" sz="1200" b="1"/>
                <a:t>Cr  7 nm</a:t>
              </a:r>
            </a:p>
          </p:txBody>
        </p:sp>
      </p:grpSp>
      <p:sp>
        <p:nvSpPr>
          <p:cNvPr id="28683" name="Rectangle 9"/>
          <p:cNvSpPr>
            <a:spLocks noChangeArrowheads="1"/>
          </p:cNvSpPr>
          <p:nvPr/>
        </p:nvSpPr>
        <p:spPr bwMode="auto">
          <a:xfrm>
            <a:off x="7910513" y="1341438"/>
            <a:ext cx="982662" cy="276225"/>
          </a:xfrm>
          <a:prstGeom prst="rect">
            <a:avLst/>
          </a:prstGeom>
          <a:noFill/>
          <a:ln w="9525">
            <a:noFill/>
            <a:miter lim="800000"/>
            <a:headEnd/>
            <a:tailEnd/>
          </a:ln>
        </p:spPr>
        <p:txBody>
          <a:bodyPr>
            <a:spAutoFit/>
          </a:bodyPr>
          <a:lstStyle/>
          <a:p>
            <a:r>
              <a:rPr lang="fr-FR" sz="1200" b="1"/>
              <a:t>Cu  10 nm</a:t>
            </a:r>
          </a:p>
        </p:txBody>
      </p:sp>
      <p:grpSp>
        <p:nvGrpSpPr>
          <p:cNvPr id="28684" name="Group 6"/>
          <p:cNvGrpSpPr>
            <a:grpSpLocks/>
          </p:cNvGrpSpPr>
          <p:nvPr/>
        </p:nvGrpSpPr>
        <p:grpSpPr bwMode="auto">
          <a:xfrm>
            <a:off x="3276600" y="4875213"/>
            <a:ext cx="903288" cy="641350"/>
            <a:chOff x="158" y="1348"/>
            <a:chExt cx="569" cy="404"/>
          </a:xfrm>
        </p:grpSpPr>
        <p:sp>
          <p:nvSpPr>
            <p:cNvPr id="28695" name="Rectangle 7"/>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28696" name="Rectangle 8"/>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Cu</a:t>
              </a:r>
            </a:p>
          </p:txBody>
        </p:sp>
        <p:sp>
          <p:nvSpPr>
            <p:cNvPr id="28697" name="Rectangle 9"/>
            <p:cNvSpPr>
              <a:spLocks noChangeArrowheads="1"/>
            </p:cNvSpPr>
            <p:nvPr/>
          </p:nvSpPr>
          <p:spPr bwMode="auto">
            <a:xfrm>
              <a:off x="223" y="1348"/>
              <a:ext cx="504" cy="174"/>
            </a:xfrm>
            <a:prstGeom prst="rect">
              <a:avLst/>
            </a:prstGeom>
            <a:noFill/>
            <a:ln w="9525">
              <a:noFill/>
              <a:miter lim="800000"/>
              <a:headEnd/>
              <a:tailEnd/>
            </a:ln>
          </p:spPr>
          <p:txBody>
            <a:bodyPr>
              <a:spAutoFit/>
            </a:bodyPr>
            <a:lstStyle/>
            <a:p>
              <a:r>
                <a:rPr lang="fr-FR" sz="1200" b="1"/>
                <a:t>Cr  7 nm</a:t>
              </a:r>
            </a:p>
          </p:txBody>
        </p:sp>
      </p:grpSp>
      <p:sp>
        <p:nvSpPr>
          <p:cNvPr id="28685" name="Rectangle 9"/>
          <p:cNvSpPr>
            <a:spLocks noChangeArrowheads="1"/>
          </p:cNvSpPr>
          <p:nvPr/>
        </p:nvSpPr>
        <p:spPr bwMode="auto">
          <a:xfrm>
            <a:off x="3276600" y="4637088"/>
            <a:ext cx="982663" cy="276225"/>
          </a:xfrm>
          <a:prstGeom prst="rect">
            <a:avLst/>
          </a:prstGeom>
          <a:noFill/>
          <a:ln w="9525">
            <a:noFill/>
            <a:miter lim="800000"/>
            <a:headEnd/>
            <a:tailEnd/>
          </a:ln>
        </p:spPr>
        <p:txBody>
          <a:bodyPr>
            <a:spAutoFit/>
          </a:bodyPr>
          <a:lstStyle/>
          <a:p>
            <a:r>
              <a:rPr lang="fr-FR" sz="1200" b="1"/>
              <a:t>Cu  50 nm</a:t>
            </a:r>
          </a:p>
        </p:txBody>
      </p:sp>
      <p:grpSp>
        <p:nvGrpSpPr>
          <p:cNvPr id="28686" name="Group 6"/>
          <p:cNvGrpSpPr>
            <a:grpSpLocks/>
          </p:cNvGrpSpPr>
          <p:nvPr/>
        </p:nvGrpSpPr>
        <p:grpSpPr bwMode="auto">
          <a:xfrm>
            <a:off x="7885113" y="4921250"/>
            <a:ext cx="903287" cy="630238"/>
            <a:chOff x="158" y="1355"/>
            <a:chExt cx="569" cy="397"/>
          </a:xfrm>
        </p:grpSpPr>
        <p:sp>
          <p:nvSpPr>
            <p:cNvPr id="28692" name="Rectangle 7"/>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28693" name="Rectangle 8"/>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Cu</a:t>
              </a:r>
            </a:p>
          </p:txBody>
        </p:sp>
        <p:sp>
          <p:nvSpPr>
            <p:cNvPr id="28694" name="Rectangle 9"/>
            <p:cNvSpPr>
              <a:spLocks noChangeArrowheads="1"/>
            </p:cNvSpPr>
            <p:nvPr/>
          </p:nvSpPr>
          <p:spPr bwMode="auto">
            <a:xfrm>
              <a:off x="223" y="1355"/>
              <a:ext cx="504" cy="174"/>
            </a:xfrm>
            <a:prstGeom prst="rect">
              <a:avLst/>
            </a:prstGeom>
            <a:noFill/>
            <a:ln w="9525">
              <a:noFill/>
              <a:miter lim="800000"/>
              <a:headEnd/>
              <a:tailEnd/>
            </a:ln>
          </p:spPr>
          <p:txBody>
            <a:bodyPr>
              <a:spAutoFit/>
            </a:bodyPr>
            <a:lstStyle/>
            <a:p>
              <a:r>
                <a:rPr lang="fr-FR" sz="1200" b="1"/>
                <a:t>Cr  7 nm</a:t>
              </a:r>
            </a:p>
          </p:txBody>
        </p:sp>
      </p:grpSp>
      <p:sp>
        <p:nvSpPr>
          <p:cNvPr id="28687" name="Rectangle 9"/>
          <p:cNvSpPr>
            <a:spLocks noChangeArrowheads="1"/>
          </p:cNvSpPr>
          <p:nvPr/>
        </p:nvSpPr>
        <p:spPr bwMode="auto">
          <a:xfrm>
            <a:off x="7834313" y="4675188"/>
            <a:ext cx="1058862" cy="276225"/>
          </a:xfrm>
          <a:prstGeom prst="rect">
            <a:avLst/>
          </a:prstGeom>
          <a:noFill/>
          <a:ln w="9525">
            <a:noFill/>
            <a:miter lim="800000"/>
            <a:headEnd/>
            <a:tailEnd/>
          </a:ln>
        </p:spPr>
        <p:txBody>
          <a:bodyPr>
            <a:spAutoFit/>
          </a:bodyPr>
          <a:lstStyle/>
          <a:p>
            <a:r>
              <a:rPr lang="fr-FR" sz="1200" b="1"/>
              <a:t>Cu  100 nm</a:t>
            </a:r>
          </a:p>
        </p:txBody>
      </p:sp>
      <p:sp>
        <p:nvSpPr>
          <p:cNvPr id="37" name="ZoneTexte 5"/>
          <p:cNvSpPr txBox="1">
            <a:spLocks noChangeArrowheads="1"/>
          </p:cNvSpPr>
          <p:nvPr/>
        </p:nvSpPr>
        <p:spPr bwMode="auto">
          <a:xfrm>
            <a:off x="899592" y="1268760"/>
            <a:ext cx="3058851" cy="584775"/>
          </a:xfrm>
          <a:prstGeom prst="rect">
            <a:avLst/>
          </a:prstGeom>
          <a:noFill/>
          <a:ln w="9525">
            <a:noFill/>
            <a:miter lim="800000"/>
            <a:headEnd/>
            <a:tailEnd/>
          </a:ln>
        </p:spPr>
        <p:txBody>
          <a:bodyPr wrap="none">
            <a:spAutoFit/>
          </a:bodyPr>
          <a:lstStyle/>
          <a:p>
            <a:pPr>
              <a:defRPr/>
            </a:pPr>
            <a:r>
              <a:rPr lang="fr-FR" sz="1600" b="1" dirty="0">
                <a:solidFill>
                  <a:schemeClr val="accent6">
                    <a:lumMod val="50000"/>
                  </a:schemeClr>
                </a:solidFill>
                <a:latin typeface="Arial" pitchFamily="34" charset="0"/>
              </a:rPr>
              <a:t>Analyse à très basse tension </a:t>
            </a:r>
          </a:p>
          <a:p>
            <a:pPr>
              <a:defRPr/>
            </a:pPr>
            <a:r>
              <a:rPr lang="fr-FR" sz="1600" b="1" dirty="0">
                <a:solidFill>
                  <a:schemeClr val="accent6">
                    <a:lumMod val="50000"/>
                  </a:schemeClr>
                </a:solidFill>
                <a:latin typeface="Arial" pitchFamily="34" charset="0"/>
                <a:cs typeface="Arial" pitchFamily="34" charset="0"/>
              </a:rPr>
              <a:t>→ </a:t>
            </a:r>
            <a:r>
              <a:rPr lang="fr-FR" sz="1600" b="1" dirty="0">
                <a:solidFill>
                  <a:schemeClr val="accent6">
                    <a:lumMod val="50000"/>
                  </a:schemeClr>
                </a:solidFill>
                <a:latin typeface="Arial" pitchFamily="34" charset="0"/>
              </a:rPr>
              <a:t>k-ratio mesurables</a:t>
            </a:r>
          </a:p>
        </p:txBody>
      </p:sp>
      <p:sp>
        <p:nvSpPr>
          <p:cNvPr id="28689" name="ZoneTexte 3"/>
          <p:cNvSpPr txBox="1">
            <a:spLocks noChangeArrowheads="1"/>
          </p:cNvSpPr>
          <p:nvPr/>
        </p:nvSpPr>
        <p:spPr bwMode="auto">
          <a:xfrm>
            <a:off x="127000" y="-100013"/>
            <a:ext cx="6317208" cy="492443"/>
          </a:xfrm>
          <a:prstGeom prst="rect">
            <a:avLst/>
          </a:prstGeom>
          <a:noFill/>
          <a:ln w="9525">
            <a:noFill/>
            <a:miter lim="800000"/>
            <a:headEnd/>
            <a:tailEnd/>
          </a:ln>
        </p:spPr>
        <p:txBody>
          <a:bodyPr wrap="square">
            <a:spAutoFit/>
          </a:bodyPr>
          <a:lstStyle/>
          <a:p>
            <a:pPr algn="ctr"/>
            <a:r>
              <a:rPr lang="fr-FR" sz="2600" b="1" dirty="0">
                <a:solidFill>
                  <a:srgbClr val="0070C0"/>
                </a:solidFill>
                <a:latin typeface="Times New Roman" pitchFamily="18" charset="0"/>
                <a:cs typeface="Times New Roman" pitchFamily="18" charset="0"/>
              </a:rPr>
              <a:t>Analyse d’une couche très mince enterrée</a:t>
            </a:r>
          </a:p>
        </p:txBody>
      </p:sp>
      <p:cxnSp>
        <p:nvCxnSpPr>
          <p:cNvPr id="39" name="Connecteur droit 38"/>
          <p:cNvCxnSpPr/>
          <p:nvPr/>
        </p:nvCxnSpPr>
        <p:spPr>
          <a:xfrm>
            <a:off x="468163" y="287338"/>
            <a:ext cx="5688013" cy="0"/>
          </a:xfrm>
          <a:prstGeom prst="line">
            <a:avLst/>
          </a:prstGeom>
        </p:spPr>
        <p:style>
          <a:lnRef idx="1">
            <a:schemeClr val="accent1"/>
          </a:lnRef>
          <a:fillRef idx="0">
            <a:schemeClr val="accent1"/>
          </a:fillRef>
          <a:effectRef idx="0">
            <a:schemeClr val="accent1"/>
          </a:effectRef>
          <a:fontRef idx="minor">
            <a:schemeClr val="tx1"/>
          </a:fontRef>
        </p:style>
      </p:cxnSp>
      <p:sp>
        <p:nvSpPr>
          <p:cNvPr id="28691" name="Rectangle 40"/>
          <p:cNvSpPr>
            <a:spLocks noChangeArrowheads="1"/>
          </p:cNvSpPr>
          <p:nvPr/>
        </p:nvSpPr>
        <p:spPr bwMode="auto">
          <a:xfrm>
            <a:off x="4716016" y="214313"/>
            <a:ext cx="4426212" cy="400110"/>
          </a:xfrm>
          <a:prstGeom prst="rect">
            <a:avLst/>
          </a:prstGeom>
          <a:noFill/>
          <a:ln w="9525">
            <a:noFill/>
            <a:miter lim="800000"/>
            <a:headEnd/>
            <a:tailEnd/>
          </a:ln>
        </p:spPr>
        <p:txBody>
          <a:bodyPr wrap="none">
            <a:spAutoFit/>
          </a:bodyPr>
          <a:lstStyle/>
          <a:p>
            <a:r>
              <a:rPr lang="fr-FR" sz="2000" b="1" i="1" dirty="0">
                <a:solidFill>
                  <a:srgbClr val="FF0000"/>
                </a:solidFill>
                <a:latin typeface="Times New Roman" pitchFamily="18" charset="0"/>
                <a:cs typeface="Times New Roman" pitchFamily="18" charset="0"/>
              </a:rPr>
              <a:t>Influence de la profondeur de la couche</a:t>
            </a:r>
            <a:endParaRPr lang="fr-FR" sz="2000" i="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63" descr="pt50cr7ptKL.wmf"/>
          <p:cNvPicPr>
            <a:picLocks noChangeAspect="1"/>
          </p:cNvPicPr>
          <p:nvPr/>
        </p:nvPicPr>
        <p:blipFill>
          <a:blip r:embed="rId3" cstate="print"/>
          <a:srcRect/>
          <a:stretch>
            <a:fillRect/>
          </a:stretch>
        </p:blipFill>
        <p:spPr bwMode="auto">
          <a:xfrm>
            <a:off x="4572000" y="3360738"/>
            <a:ext cx="4937125" cy="3497262"/>
          </a:xfrm>
          <a:prstGeom prst="rect">
            <a:avLst/>
          </a:prstGeom>
          <a:noFill/>
          <a:ln w="9525">
            <a:noFill/>
            <a:miter lim="800000"/>
            <a:headEnd/>
            <a:tailEnd/>
          </a:ln>
        </p:spPr>
      </p:pic>
      <p:pic>
        <p:nvPicPr>
          <p:cNvPr id="29699" name="Image 62" descr="ti50cr7ti KL.wmf"/>
          <p:cNvPicPr>
            <a:picLocks noChangeAspect="1"/>
          </p:cNvPicPr>
          <p:nvPr/>
        </p:nvPicPr>
        <p:blipFill>
          <a:blip r:embed="rId4" cstate="print"/>
          <a:srcRect/>
          <a:stretch>
            <a:fillRect/>
          </a:stretch>
        </p:blipFill>
        <p:spPr bwMode="auto">
          <a:xfrm>
            <a:off x="4565650" y="188913"/>
            <a:ext cx="4937125" cy="3497262"/>
          </a:xfrm>
          <a:prstGeom prst="rect">
            <a:avLst/>
          </a:prstGeom>
          <a:noFill/>
          <a:ln w="9525">
            <a:noFill/>
            <a:miter lim="800000"/>
            <a:headEnd/>
            <a:tailEnd/>
          </a:ln>
        </p:spPr>
      </p:pic>
      <p:pic>
        <p:nvPicPr>
          <p:cNvPr id="29700" name="Image 47" descr="al50cr7al KL.wmf"/>
          <p:cNvPicPr>
            <a:picLocks noChangeAspect="1"/>
          </p:cNvPicPr>
          <p:nvPr/>
        </p:nvPicPr>
        <p:blipFill>
          <a:blip r:embed="rId5" cstate="print"/>
          <a:srcRect/>
          <a:stretch>
            <a:fillRect/>
          </a:stretch>
        </p:blipFill>
        <p:spPr bwMode="auto">
          <a:xfrm>
            <a:off x="0" y="188913"/>
            <a:ext cx="4937125" cy="3497262"/>
          </a:xfrm>
          <a:prstGeom prst="rect">
            <a:avLst/>
          </a:prstGeom>
          <a:noFill/>
          <a:ln w="9525">
            <a:noFill/>
            <a:miter lim="800000"/>
            <a:headEnd/>
            <a:tailEnd/>
          </a:ln>
        </p:spPr>
      </p:pic>
      <p:sp>
        <p:nvSpPr>
          <p:cNvPr id="29701" name="ZoneTexte 3"/>
          <p:cNvSpPr txBox="1">
            <a:spLocks noChangeArrowheads="1"/>
          </p:cNvSpPr>
          <p:nvPr/>
        </p:nvSpPr>
        <p:spPr bwMode="auto">
          <a:xfrm>
            <a:off x="323529" y="-100013"/>
            <a:ext cx="6085210" cy="492443"/>
          </a:xfrm>
          <a:prstGeom prst="rect">
            <a:avLst/>
          </a:prstGeom>
          <a:noFill/>
          <a:ln w="9525">
            <a:noFill/>
            <a:miter lim="800000"/>
            <a:headEnd/>
            <a:tailEnd/>
          </a:ln>
        </p:spPr>
        <p:txBody>
          <a:bodyPr wrap="square">
            <a:spAutoFit/>
          </a:bodyPr>
          <a:lstStyle/>
          <a:p>
            <a:pPr algn="ctr"/>
            <a:r>
              <a:rPr lang="fr-FR" sz="2600" b="1" dirty="0">
                <a:solidFill>
                  <a:srgbClr val="0070C0"/>
                </a:solidFill>
                <a:latin typeface="Times New Roman" pitchFamily="18" charset="0"/>
                <a:cs typeface="Times New Roman" pitchFamily="18" charset="0"/>
              </a:rPr>
              <a:t>Analyse d’une couche très mince enterrée</a:t>
            </a:r>
          </a:p>
        </p:txBody>
      </p:sp>
      <p:cxnSp>
        <p:nvCxnSpPr>
          <p:cNvPr id="9" name="Connecteur droit 8"/>
          <p:cNvCxnSpPr/>
          <p:nvPr/>
        </p:nvCxnSpPr>
        <p:spPr>
          <a:xfrm>
            <a:off x="447675" y="287338"/>
            <a:ext cx="568801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9703" name="Groupe 32"/>
          <p:cNvGrpSpPr>
            <a:grpSpLocks/>
          </p:cNvGrpSpPr>
          <p:nvPr/>
        </p:nvGrpSpPr>
        <p:grpSpPr bwMode="auto">
          <a:xfrm>
            <a:off x="7921625" y="1203325"/>
            <a:ext cx="984250" cy="936625"/>
            <a:chOff x="7884368" y="4615036"/>
            <a:chExt cx="983487" cy="936104"/>
          </a:xfrm>
        </p:grpSpPr>
        <p:sp>
          <p:nvSpPr>
            <p:cNvPr id="32" name="Rectangle 31"/>
            <p:cNvSpPr/>
            <p:nvPr/>
          </p:nvSpPr>
          <p:spPr>
            <a:xfrm>
              <a:off x="7884368" y="4615036"/>
              <a:ext cx="864517" cy="360163"/>
            </a:xfrm>
            <a:prstGeom prst="rect">
              <a:avLst/>
            </a:prstGeom>
            <a:solidFill>
              <a:srgbClr val="CCFFFF"/>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9730" name="Group 6"/>
            <p:cNvGrpSpPr>
              <a:grpSpLocks/>
            </p:cNvGrpSpPr>
            <p:nvPr/>
          </p:nvGrpSpPr>
          <p:grpSpPr bwMode="auto">
            <a:xfrm>
              <a:off x="7884417" y="4922490"/>
              <a:ext cx="928688" cy="628650"/>
              <a:chOff x="158" y="1356"/>
              <a:chExt cx="585" cy="396"/>
            </a:xfrm>
          </p:grpSpPr>
          <p:sp>
            <p:nvSpPr>
              <p:cNvPr id="29732" name="Rectangle 7"/>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29733" name="Rectangle 8"/>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Ti</a:t>
                </a:r>
              </a:p>
            </p:txBody>
          </p:sp>
          <p:sp>
            <p:nvSpPr>
              <p:cNvPr id="29734" name="Rectangle 9"/>
              <p:cNvSpPr>
                <a:spLocks noChangeArrowheads="1"/>
              </p:cNvSpPr>
              <p:nvPr/>
            </p:nvSpPr>
            <p:spPr bwMode="auto">
              <a:xfrm>
                <a:off x="180" y="1356"/>
                <a:ext cx="563" cy="174"/>
              </a:xfrm>
              <a:prstGeom prst="rect">
                <a:avLst/>
              </a:prstGeom>
              <a:noFill/>
              <a:ln w="9525">
                <a:noFill/>
                <a:miter lim="800000"/>
                <a:headEnd/>
                <a:tailEnd/>
              </a:ln>
            </p:spPr>
            <p:txBody>
              <a:bodyPr>
                <a:spAutoFit/>
              </a:bodyPr>
              <a:lstStyle/>
              <a:p>
                <a:r>
                  <a:rPr lang="fr-FR" sz="1200" b="1"/>
                  <a:t>Cr  7 nm</a:t>
                </a:r>
              </a:p>
            </p:txBody>
          </p:sp>
        </p:grpSp>
        <p:sp>
          <p:nvSpPr>
            <p:cNvPr id="29731" name="Rectangle 9"/>
            <p:cNvSpPr>
              <a:spLocks noChangeArrowheads="1"/>
            </p:cNvSpPr>
            <p:nvPr/>
          </p:nvSpPr>
          <p:spPr bwMode="auto">
            <a:xfrm>
              <a:off x="7885192" y="4685788"/>
              <a:ext cx="982663" cy="276225"/>
            </a:xfrm>
            <a:prstGeom prst="rect">
              <a:avLst/>
            </a:prstGeom>
            <a:noFill/>
            <a:ln w="9525">
              <a:noFill/>
              <a:miter lim="800000"/>
              <a:headEnd/>
              <a:tailEnd/>
            </a:ln>
          </p:spPr>
          <p:txBody>
            <a:bodyPr>
              <a:spAutoFit/>
            </a:bodyPr>
            <a:lstStyle/>
            <a:p>
              <a:r>
                <a:rPr lang="fr-FR" sz="1200" b="1"/>
                <a:t>Ti   50 nm</a:t>
              </a:r>
            </a:p>
          </p:txBody>
        </p:sp>
      </p:grpSp>
      <p:grpSp>
        <p:nvGrpSpPr>
          <p:cNvPr id="29704" name="Groupe 33"/>
          <p:cNvGrpSpPr>
            <a:grpSpLocks/>
          </p:cNvGrpSpPr>
          <p:nvPr/>
        </p:nvGrpSpPr>
        <p:grpSpPr bwMode="auto">
          <a:xfrm>
            <a:off x="3276600" y="1190625"/>
            <a:ext cx="1008063" cy="936625"/>
            <a:chOff x="7860605" y="4615036"/>
            <a:chExt cx="1007927" cy="936113"/>
          </a:xfrm>
        </p:grpSpPr>
        <p:sp>
          <p:nvSpPr>
            <p:cNvPr id="35" name="Rectangle 34"/>
            <p:cNvSpPr/>
            <p:nvPr/>
          </p:nvSpPr>
          <p:spPr>
            <a:xfrm>
              <a:off x="7884415" y="4615036"/>
              <a:ext cx="863483" cy="360166"/>
            </a:xfrm>
            <a:prstGeom prst="rect">
              <a:avLst/>
            </a:prstGeom>
            <a:solidFill>
              <a:srgbClr val="CCFFFF"/>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9724" name="Group 6"/>
            <p:cNvGrpSpPr>
              <a:grpSpLocks/>
            </p:cNvGrpSpPr>
            <p:nvPr/>
          </p:nvGrpSpPr>
          <p:grpSpPr bwMode="auto">
            <a:xfrm>
              <a:off x="7860605" y="4922497"/>
              <a:ext cx="927101" cy="628652"/>
              <a:chOff x="143" y="1356"/>
              <a:chExt cx="584" cy="396"/>
            </a:xfrm>
          </p:grpSpPr>
          <p:sp>
            <p:nvSpPr>
              <p:cNvPr id="29726" name="Rectangle 7"/>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29727" name="Rectangle 8"/>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Al</a:t>
                </a:r>
              </a:p>
            </p:txBody>
          </p:sp>
          <p:sp>
            <p:nvSpPr>
              <p:cNvPr id="29728" name="Rectangle 9"/>
              <p:cNvSpPr>
                <a:spLocks noChangeArrowheads="1"/>
              </p:cNvSpPr>
              <p:nvPr/>
            </p:nvSpPr>
            <p:spPr bwMode="auto">
              <a:xfrm>
                <a:off x="143" y="1356"/>
                <a:ext cx="584" cy="174"/>
              </a:xfrm>
              <a:prstGeom prst="rect">
                <a:avLst/>
              </a:prstGeom>
              <a:noFill/>
              <a:ln w="9525">
                <a:noFill/>
                <a:miter lim="800000"/>
                <a:headEnd/>
                <a:tailEnd/>
              </a:ln>
            </p:spPr>
            <p:txBody>
              <a:bodyPr>
                <a:spAutoFit/>
              </a:bodyPr>
              <a:lstStyle/>
              <a:p>
                <a:r>
                  <a:rPr lang="fr-FR" sz="1200" b="1"/>
                  <a:t>Cr  7 nm</a:t>
                </a:r>
              </a:p>
            </p:txBody>
          </p:sp>
        </p:grpSp>
        <p:sp>
          <p:nvSpPr>
            <p:cNvPr id="29725" name="Rectangle 9"/>
            <p:cNvSpPr>
              <a:spLocks noChangeArrowheads="1"/>
            </p:cNvSpPr>
            <p:nvPr/>
          </p:nvSpPr>
          <p:spPr bwMode="auto">
            <a:xfrm>
              <a:off x="7885869" y="4661777"/>
              <a:ext cx="982663" cy="276225"/>
            </a:xfrm>
            <a:prstGeom prst="rect">
              <a:avLst/>
            </a:prstGeom>
            <a:noFill/>
            <a:ln w="9525">
              <a:noFill/>
              <a:miter lim="800000"/>
              <a:headEnd/>
              <a:tailEnd/>
            </a:ln>
          </p:spPr>
          <p:txBody>
            <a:bodyPr>
              <a:spAutoFit/>
            </a:bodyPr>
            <a:lstStyle/>
            <a:p>
              <a:r>
                <a:rPr lang="fr-FR" sz="1200" b="1"/>
                <a:t>Al   50 nm</a:t>
              </a:r>
            </a:p>
          </p:txBody>
        </p:sp>
      </p:grpSp>
      <p:grpSp>
        <p:nvGrpSpPr>
          <p:cNvPr id="29705" name="Groupe 40"/>
          <p:cNvGrpSpPr>
            <a:grpSpLocks/>
          </p:cNvGrpSpPr>
          <p:nvPr/>
        </p:nvGrpSpPr>
        <p:grpSpPr bwMode="auto">
          <a:xfrm>
            <a:off x="7908925" y="4365625"/>
            <a:ext cx="984250" cy="935038"/>
            <a:chOff x="7884368" y="4615036"/>
            <a:chExt cx="983487" cy="936113"/>
          </a:xfrm>
        </p:grpSpPr>
        <p:sp>
          <p:nvSpPr>
            <p:cNvPr id="42" name="Rectangle 41"/>
            <p:cNvSpPr/>
            <p:nvPr/>
          </p:nvSpPr>
          <p:spPr>
            <a:xfrm>
              <a:off x="7884368" y="4615036"/>
              <a:ext cx="864517" cy="360777"/>
            </a:xfrm>
            <a:prstGeom prst="rect">
              <a:avLst/>
            </a:prstGeom>
            <a:solidFill>
              <a:srgbClr val="CCFFFF"/>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9718" name="Group 6"/>
            <p:cNvGrpSpPr>
              <a:grpSpLocks/>
            </p:cNvGrpSpPr>
            <p:nvPr/>
          </p:nvGrpSpPr>
          <p:grpSpPr bwMode="auto">
            <a:xfrm>
              <a:off x="7884417" y="4922497"/>
              <a:ext cx="903288" cy="628652"/>
              <a:chOff x="158" y="1356"/>
              <a:chExt cx="569" cy="396"/>
            </a:xfrm>
          </p:grpSpPr>
          <p:sp>
            <p:nvSpPr>
              <p:cNvPr id="29720" name="Rectangle 7"/>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29721" name="Rectangle 8"/>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Pt</a:t>
                </a:r>
              </a:p>
            </p:txBody>
          </p:sp>
          <p:sp>
            <p:nvSpPr>
              <p:cNvPr id="29722" name="Rectangle 9"/>
              <p:cNvSpPr>
                <a:spLocks noChangeArrowheads="1"/>
              </p:cNvSpPr>
              <p:nvPr/>
            </p:nvSpPr>
            <p:spPr bwMode="auto">
              <a:xfrm>
                <a:off x="188" y="1356"/>
                <a:ext cx="539" cy="174"/>
              </a:xfrm>
              <a:prstGeom prst="rect">
                <a:avLst/>
              </a:prstGeom>
              <a:noFill/>
              <a:ln w="9525">
                <a:noFill/>
                <a:miter lim="800000"/>
                <a:headEnd/>
                <a:tailEnd/>
              </a:ln>
            </p:spPr>
            <p:txBody>
              <a:bodyPr>
                <a:spAutoFit/>
              </a:bodyPr>
              <a:lstStyle/>
              <a:p>
                <a:r>
                  <a:rPr lang="fr-FR" sz="1200" b="1"/>
                  <a:t>Cr  7 nm</a:t>
                </a:r>
              </a:p>
            </p:txBody>
          </p:sp>
        </p:grpSp>
        <p:sp>
          <p:nvSpPr>
            <p:cNvPr id="29719" name="Rectangle 9"/>
            <p:cNvSpPr>
              <a:spLocks noChangeArrowheads="1"/>
            </p:cNvSpPr>
            <p:nvPr/>
          </p:nvSpPr>
          <p:spPr bwMode="auto">
            <a:xfrm>
              <a:off x="7885192" y="4654868"/>
              <a:ext cx="982663" cy="276225"/>
            </a:xfrm>
            <a:prstGeom prst="rect">
              <a:avLst/>
            </a:prstGeom>
            <a:noFill/>
            <a:ln w="9525">
              <a:noFill/>
              <a:miter lim="800000"/>
              <a:headEnd/>
              <a:tailEnd/>
            </a:ln>
          </p:spPr>
          <p:txBody>
            <a:bodyPr>
              <a:spAutoFit/>
            </a:bodyPr>
            <a:lstStyle/>
            <a:p>
              <a:r>
                <a:rPr lang="fr-FR" sz="1200" b="1"/>
                <a:t>Pt   50 nm</a:t>
              </a:r>
            </a:p>
          </p:txBody>
        </p:sp>
      </p:grpSp>
      <p:pic>
        <p:nvPicPr>
          <p:cNvPr id="29706" name="Image 48" descr="cu50cr7cu KL.wmf"/>
          <p:cNvPicPr>
            <a:picLocks noChangeAspect="1"/>
          </p:cNvPicPr>
          <p:nvPr/>
        </p:nvPicPr>
        <p:blipFill>
          <a:blip r:embed="rId6" cstate="print"/>
          <a:srcRect/>
          <a:stretch>
            <a:fillRect/>
          </a:stretch>
        </p:blipFill>
        <p:spPr bwMode="auto">
          <a:xfrm>
            <a:off x="49213" y="3360738"/>
            <a:ext cx="4938712" cy="3497262"/>
          </a:xfrm>
          <a:prstGeom prst="rect">
            <a:avLst/>
          </a:prstGeom>
          <a:noFill/>
          <a:ln w="9525">
            <a:noFill/>
            <a:miter lim="800000"/>
            <a:headEnd/>
            <a:tailEnd/>
          </a:ln>
        </p:spPr>
      </p:pic>
      <p:grpSp>
        <p:nvGrpSpPr>
          <p:cNvPr id="29707" name="Groupe 55"/>
          <p:cNvGrpSpPr>
            <a:grpSpLocks/>
          </p:cNvGrpSpPr>
          <p:nvPr/>
        </p:nvGrpSpPr>
        <p:grpSpPr bwMode="auto">
          <a:xfrm>
            <a:off x="3373438" y="4371975"/>
            <a:ext cx="982662" cy="935038"/>
            <a:chOff x="7859743" y="4615036"/>
            <a:chExt cx="982663" cy="936104"/>
          </a:xfrm>
        </p:grpSpPr>
        <p:sp>
          <p:nvSpPr>
            <p:cNvPr id="57" name="Rectangle 56"/>
            <p:cNvSpPr/>
            <p:nvPr/>
          </p:nvSpPr>
          <p:spPr>
            <a:xfrm>
              <a:off x="7885143" y="4615036"/>
              <a:ext cx="863601" cy="360774"/>
            </a:xfrm>
            <a:prstGeom prst="rect">
              <a:avLst/>
            </a:prstGeom>
            <a:solidFill>
              <a:srgbClr val="CCFFFF"/>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9712" name="Group 6"/>
            <p:cNvGrpSpPr>
              <a:grpSpLocks/>
            </p:cNvGrpSpPr>
            <p:nvPr/>
          </p:nvGrpSpPr>
          <p:grpSpPr bwMode="auto">
            <a:xfrm>
              <a:off x="7884417" y="4922497"/>
              <a:ext cx="903288" cy="628652"/>
              <a:chOff x="158" y="1356"/>
              <a:chExt cx="569" cy="396"/>
            </a:xfrm>
          </p:grpSpPr>
          <p:sp>
            <p:nvSpPr>
              <p:cNvPr id="29714" name="Rectangle 7"/>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29715" name="Rectangle 8"/>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dirty="0"/>
                  <a:t>substrat </a:t>
                </a:r>
                <a:r>
                  <a:rPr lang="fr-FR" sz="1200" dirty="0" smtClean="0"/>
                  <a:t>Cu</a:t>
                </a:r>
                <a:endParaRPr lang="fr-FR" sz="1200" dirty="0"/>
              </a:p>
            </p:txBody>
          </p:sp>
          <p:sp>
            <p:nvSpPr>
              <p:cNvPr id="29716" name="Rectangle 9"/>
              <p:cNvSpPr>
                <a:spLocks noChangeArrowheads="1"/>
              </p:cNvSpPr>
              <p:nvPr/>
            </p:nvSpPr>
            <p:spPr bwMode="auto">
              <a:xfrm>
                <a:off x="171" y="1356"/>
                <a:ext cx="556" cy="174"/>
              </a:xfrm>
              <a:prstGeom prst="rect">
                <a:avLst/>
              </a:prstGeom>
              <a:noFill/>
              <a:ln w="9525">
                <a:noFill/>
                <a:miter lim="800000"/>
                <a:headEnd/>
                <a:tailEnd/>
              </a:ln>
            </p:spPr>
            <p:txBody>
              <a:bodyPr>
                <a:spAutoFit/>
              </a:bodyPr>
              <a:lstStyle/>
              <a:p>
                <a:r>
                  <a:rPr lang="fr-FR" sz="1200" b="1"/>
                  <a:t>Cr  7 nm</a:t>
                </a:r>
              </a:p>
            </p:txBody>
          </p:sp>
        </p:grpSp>
        <p:sp>
          <p:nvSpPr>
            <p:cNvPr id="29713" name="Rectangle 9"/>
            <p:cNvSpPr>
              <a:spLocks noChangeArrowheads="1"/>
            </p:cNvSpPr>
            <p:nvPr/>
          </p:nvSpPr>
          <p:spPr bwMode="auto">
            <a:xfrm>
              <a:off x="7859743" y="4685788"/>
              <a:ext cx="982663" cy="276225"/>
            </a:xfrm>
            <a:prstGeom prst="rect">
              <a:avLst/>
            </a:prstGeom>
            <a:noFill/>
            <a:ln w="9525">
              <a:noFill/>
              <a:miter lim="800000"/>
              <a:headEnd/>
              <a:tailEnd/>
            </a:ln>
          </p:spPr>
          <p:txBody>
            <a:bodyPr>
              <a:spAutoFit/>
            </a:bodyPr>
            <a:lstStyle/>
            <a:p>
              <a:r>
                <a:rPr lang="fr-FR" sz="1200" b="1" dirty="0" smtClean="0"/>
                <a:t>Cu   </a:t>
              </a:r>
              <a:r>
                <a:rPr lang="fr-FR" sz="1200" b="1" dirty="0"/>
                <a:t>50 nm</a:t>
              </a:r>
            </a:p>
          </p:txBody>
        </p:sp>
      </p:grpSp>
      <p:grpSp>
        <p:nvGrpSpPr>
          <p:cNvPr id="29708" name="Groupe 64"/>
          <p:cNvGrpSpPr>
            <a:grpSpLocks/>
          </p:cNvGrpSpPr>
          <p:nvPr/>
        </p:nvGrpSpPr>
        <p:grpSpPr bwMode="auto">
          <a:xfrm>
            <a:off x="5489111" y="201613"/>
            <a:ext cx="3331361" cy="400110"/>
            <a:chOff x="5227899" y="476672"/>
            <a:chExt cx="3332262" cy="399510"/>
          </a:xfrm>
        </p:grpSpPr>
        <p:sp>
          <p:nvSpPr>
            <p:cNvPr id="29709" name="Rectangle 65"/>
            <p:cNvSpPr>
              <a:spLocks noChangeArrowheads="1"/>
            </p:cNvSpPr>
            <p:nvPr/>
          </p:nvSpPr>
          <p:spPr bwMode="auto">
            <a:xfrm>
              <a:off x="5227899" y="476672"/>
              <a:ext cx="3332262" cy="399510"/>
            </a:xfrm>
            <a:prstGeom prst="rect">
              <a:avLst/>
            </a:prstGeom>
            <a:noFill/>
            <a:ln w="9525">
              <a:noFill/>
              <a:miter lim="800000"/>
              <a:headEnd/>
              <a:tailEnd/>
            </a:ln>
          </p:spPr>
          <p:txBody>
            <a:bodyPr wrap="none">
              <a:spAutoFit/>
            </a:bodyPr>
            <a:lstStyle/>
            <a:p>
              <a:r>
                <a:rPr lang="fr-FR" sz="2000" b="1" i="1" dirty="0">
                  <a:solidFill>
                    <a:srgbClr val="FF0000"/>
                  </a:solidFill>
                  <a:latin typeface="Times New Roman" pitchFamily="18" charset="0"/>
                  <a:cs typeface="Times New Roman" pitchFamily="18" charset="0"/>
                </a:rPr>
                <a:t>Influence du Z du ‘sandwich’</a:t>
              </a:r>
              <a:endParaRPr lang="fr-FR" sz="2000" i="1" dirty="0">
                <a:solidFill>
                  <a:srgbClr val="FF0000"/>
                </a:solidFill>
              </a:endParaRPr>
            </a:p>
          </p:txBody>
        </p:sp>
        <p:cxnSp>
          <p:nvCxnSpPr>
            <p:cNvPr id="67" name="Connecteur droit 66"/>
            <p:cNvCxnSpPr/>
            <p:nvPr/>
          </p:nvCxnSpPr>
          <p:spPr>
            <a:xfrm>
              <a:off x="6760615" y="548002"/>
              <a:ext cx="1429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37" descr="pt50si7ptKL.wmf"/>
          <p:cNvPicPr>
            <a:picLocks noChangeAspect="1"/>
          </p:cNvPicPr>
          <p:nvPr/>
        </p:nvPicPr>
        <p:blipFill>
          <a:blip r:embed="rId2" cstate="print"/>
          <a:srcRect/>
          <a:stretch>
            <a:fillRect/>
          </a:stretch>
        </p:blipFill>
        <p:spPr bwMode="auto">
          <a:xfrm>
            <a:off x="4572000" y="3068638"/>
            <a:ext cx="4937125" cy="3497262"/>
          </a:xfrm>
          <a:prstGeom prst="rect">
            <a:avLst/>
          </a:prstGeom>
          <a:noFill/>
          <a:ln w="9525">
            <a:noFill/>
            <a:miter lim="800000"/>
            <a:headEnd/>
            <a:tailEnd/>
          </a:ln>
        </p:spPr>
      </p:pic>
      <p:sp>
        <p:nvSpPr>
          <p:cNvPr id="30723" name="ZoneTexte 3"/>
          <p:cNvSpPr txBox="1">
            <a:spLocks noChangeArrowheads="1"/>
          </p:cNvSpPr>
          <p:nvPr/>
        </p:nvSpPr>
        <p:spPr bwMode="auto">
          <a:xfrm>
            <a:off x="1475657" y="-100013"/>
            <a:ext cx="6120532" cy="492443"/>
          </a:xfrm>
          <a:prstGeom prst="rect">
            <a:avLst/>
          </a:prstGeom>
          <a:noFill/>
          <a:ln w="9525">
            <a:noFill/>
            <a:miter lim="800000"/>
            <a:headEnd/>
            <a:tailEnd/>
          </a:ln>
        </p:spPr>
        <p:txBody>
          <a:bodyPr wrap="square">
            <a:spAutoFit/>
          </a:bodyPr>
          <a:lstStyle/>
          <a:p>
            <a:pPr algn="ctr"/>
            <a:r>
              <a:rPr lang="fr-FR" sz="2600" b="1" dirty="0">
                <a:solidFill>
                  <a:srgbClr val="0070C0"/>
                </a:solidFill>
                <a:latin typeface="Times New Roman" pitchFamily="18" charset="0"/>
                <a:cs typeface="Times New Roman" pitchFamily="18" charset="0"/>
              </a:rPr>
              <a:t>Analyse d’une couche très mince enterrée</a:t>
            </a:r>
          </a:p>
        </p:txBody>
      </p:sp>
      <p:cxnSp>
        <p:nvCxnSpPr>
          <p:cNvPr id="9" name="Connecteur droit 8"/>
          <p:cNvCxnSpPr/>
          <p:nvPr/>
        </p:nvCxnSpPr>
        <p:spPr>
          <a:xfrm>
            <a:off x="755650" y="298450"/>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910513" y="4454525"/>
            <a:ext cx="863600" cy="287338"/>
          </a:xfrm>
          <a:prstGeom prst="rect">
            <a:avLst/>
          </a:prstGeom>
          <a:solidFill>
            <a:srgbClr val="CCFFFF"/>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30726" name="Group 6"/>
          <p:cNvGrpSpPr>
            <a:grpSpLocks/>
          </p:cNvGrpSpPr>
          <p:nvPr/>
        </p:nvGrpSpPr>
        <p:grpSpPr bwMode="auto">
          <a:xfrm>
            <a:off x="7910513" y="4689475"/>
            <a:ext cx="903287" cy="628650"/>
            <a:chOff x="158" y="1356"/>
            <a:chExt cx="569" cy="396"/>
          </a:xfrm>
        </p:grpSpPr>
        <p:sp>
          <p:nvSpPr>
            <p:cNvPr id="30738" name="Rectangle 7"/>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30739" name="Rectangle 8"/>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Pt</a:t>
              </a:r>
            </a:p>
          </p:txBody>
        </p:sp>
        <p:sp>
          <p:nvSpPr>
            <p:cNvPr id="30740" name="Rectangle 9"/>
            <p:cNvSpPr>
              <a:spLocks noChangeArrowheads="1"/>
            </p:cNvSpPr>
            <p:nvPr/>
          </p:nvSpPr>
          <p:spPr bwMode="auto">
            <a:xfrm>
              <a:off x="223" y="1356"/>
              <a:ext cx="504" cy="174"/>
            </a:xfrm>
            <a:prstGeom prst="rect">
              <a:avLst/>
            </a:prstGeom>
            <a:noFill/>
            <a:ln w="9525">
              <a:noFill/>
              <a:miter lim="800000"/>
              <a:headEnd/>
              <a:tailEnd/>
            </a:ln>
          </p:spPr>
          <p:txBody>
            <a:bodyPr>
              <a:spAutoFit/>
            </a:bodyPr>
            <a:lstStyle/>
            <a:p>
              <a:r>
                <a:rPr lang="fr-FR" sz="1200" b="1"/>
                <a:t>Si 7 nm</a:t>
              </a:r>
            </a:p>
          </p:txBody>
        </p:sp>
      </p:grpSp>
      <p:sp>
        <p:nvSpPr>
          <p:cNvPr id="30727" name="Rectangle 9"/>
          <p:cNvSpPr>
            <a:spLocks noChangeArrowheads="1"/>
          </p:cNvSpPr>
          <p:nvPr/>
        </p:nvSpPr>
        <p:spPr bwMode="auto">
          <a:xfrm>
            <a:off x="7910513" y="4437063"/>
            <a:ext cx="982662" cy="276225"/>
          </a:xfrm>
          <a:prstGeom prst="rect">
            <a:avLst/>
          </a:prstGeom>
          <a:noFill/>
          <a:ln w="9525">
            <a:noFill/>
            <a:miter lim="800000"/>
            <a:headEnd/>
            <a:tailEnd/>
          </a:ln>
        </p:spPr>
        <p:txBody>
          <a:bodyPr>
            <a:spAutoFit/>
          </a:bodyPr>
          <a:lstStyle/>
          <a:p>
            <a:r>
              <a:rPr lang="fr-FR" sz="1200" b="1"/>
              <a:t>Pt 50 nm</a:t>
            </a:r>
          </a:p>
        </p:txBody>
      </p:sp>
      <p:pic>
        <p:nvPicPr>
          <p:cNvPr id="30728" name="Image 40" descr="pt50cu7ptKL.wmf"/>
          <p:cNvPicPr>
            <a:picLocks noChangeAspect="1"/>
          </p:cNvPicPr>
          <p:nvPr/>
        </p:nvPicPr>
        <p:blipFill>
          <a:blip r:embed="rId3" cstate="print"/>
          <a:srcRect/>
          <a:stretch>
            <a:fillRect/>
          </a:stretch>
        </p:blipFill>
        <p:spPr bwMode="auto">
          <a:xfrm>
            <a:off x="0" y="333375"/>
            <a:ext cx="4937125" cy="3497263"/>
          </a:xfrm>
          <a:prstGeom prst="rect">
            <a:avLst/>
          </a:prstGeom>
          <a:noFill/>
          <a:ln w="9525">
            <a:noFill/>
            <a:miter lim="800000"/>
            <a:headEnd/>
            <a:tailEnd/>
          </a:ln>
        </p:spPr>
      </p:pic>
      <p:sp>
        <p:nvSpPr>
          <p:cNvPr id="42" name="Rectangle 41"/>
          <p:cNvSpPr/>
          <p:nvPr/>
        </p:nvSpPr>
        <p:spPr>
          <a:xfrm>
            <a:off x="3203575" y="1628775"/>
            <a:ext cx="863600" cy="287338"/>
          </a:xfrm>
          <a:prstGeom prst="rect">
            <a:avLst/>
          </a:prstGeom>
          <a:solidFill>
            <a:srgbClr val="CCFFFF"/>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30730" name="Group 6"/>
          <p:cNvGrpSpPr>
            <a:grpSpLocks/>
          </p:cNvGrpSpPr>
          <p:nvPr/>
        </p:nvGrpSpPr>
        <p:grpSpPr bwMode="auto">
          <a:xfrm>
            <a:off x="3203575" y="1863725"/>
            <a:ext cx="903288" cy="628650"/>
            <a:chOff x="158" y="1356"/>
            <a:chExt cx="569" cy="396"/>
          </a:xfrm>
        </p:grpSpPr>
        <p:sp>
          <p:nvSpPr>
            <p:cNvPr id="30735" name="Rectangle 7"/>
            <p:cNvSpPr>
              <a:spLocks noChangeArrowheads="1"/>
            </p:cNvSpPr>
            <p:nvPr/>
          </p:nvSpPr>
          <p:spPr bwMode="auto">
            <a:xfrm>
              <a:off x="158" y="1389"/>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30736" name="Rectangle 8"/>
            <p:cNvSpPr>
              <a:spLocks noChangeArrowheads="1"/>
            </p:cNvSpPr>
            <p:nvPr/>
          </p:nvSpPr>
          <p:spPr bwMode="auto">
            <a:xfrm>
              <a:off x="158" y="1480"/>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a:t>substrat Pt</a:t>
              </a:r>
            </a:p>
          </p:txBody>
        </p:sp>
        <p:sp>
          <p:nvSpPr>
            <p:cNvPr id="30737" name="Rectangle 9"/>
            <p:cNvSpPr>
              <a:spLocks noChangeArrowheads="1"/>
            </p:cNvSpPr>
            <p:nvPr/>
          </p:nvSpPr>
          <p:spPr bwMode="auto">
            <a:xfrm>
              <a:off x="223" y="1356"/>
              <a:ext cx="504" cy="174"/>
            </a:xfrm>
            <a:prstGeom prst="rect">
              <a:avLst/>
            </a:prstGeom>
            <a:noFill/>
            <a:ln w="9525">
              <a:noFill/>
              <a:miter lim="800000"/>
              <a:headEnd/>
              <a:tailEnd/>
            </a:ln>
          </p:spPr>
          <p:txBody>
            <a:bodyPr>
              <a:spAutoFit/>
            </a:bodyPr>
            <a:lstStyle/>
            <a:p>
              <a:r>
                <a:rPr lang="fr-FR" sz="1200" b="1"/>
                <a:t>Cu 7 nm</a:t>
              </a:r>
            </a:p>
          </p:txBody>
        </p:sp>
      </p:grpSp>
      <p:sp>
        <p:nvSpPr>
          <p:cNvPr id="30731" name="Rectangle 9"/>
          <p:cNvSpPr>
            <a:spLocks noChangeArrowheads="1"/>
          </p:cNvSpPr>
          <p:nvPr/>
        </p:nvSpPr>
        <p:spPr bwMode="auto">
          <a:xfrm>
            <a:off x="3203575" y="1611313"/>
            <a:ext cx="982663" cy="276225"/>
          </a:xfrm>
          <a:prstGeom prst="rect">
            <a:avLst/>
          </a:prstGeom>
          <a:noFill/>
          <a:ln w="9525">
            <a:noFill/>
            <a:miter lim="800000"/>
            <a:headEnd/>
            <a:tailEnd/>
          </a:ln>
        </p:spPr>
        <p:txBody>
          <a:bodyPr>
            <a:spAutoFit/>
          </a:bodyPr>
          <a:lstStyle/>
          <a:p>
            <a:r>
              <a:rPr lang="fr-FR" sz="1200" b="1"/>
              <a:t>Pt 50 nm</a:t>
            </a:r>
          </a:p>
        </p:txBody>
      </p:sp>
      <p:grpSp>
        <p:nvGrpSpPr>
          <p:cNvPr id="30732" name="Groupe 50"/>
          <p:cNvGrpSpPr>
            <a:grpSpLocks/>
          </p:cNvGrpSpPr>
          <p:nvPr/>
        </p:nvGrpSpPr>
        <p:grpSpPr bwMode="auto">
          <a:xfrm>
            <a:off x="4643438" y="476249"/>
            <a:ext cx="4560864" cy="400110"/>
            <a:chOff x="4644008" y="476672"/>
            <a:chExt cx="4559722" cy="399509"/>
          </a:xfrm>
        </p:grpSpPr>
        <p:sp>
          <p:nvSpPr>
            <p:cNvPr id="30733" name="Rectangle 47"/>
            <p:cNvSpPr>
              <a:spLocks noChangeArrowheads="1"/>
            </p:cNvSpPr>
            <p:nvPr/>
          </p:nvSpPr>
          <p:spPr bwMode="auto">
            <a:xfrm>
              <a:off x="4644008" y="476672"/>
              <a:ext cx="4559722" cy="399509"/>
            </a:xfrm>
            <a:prstGeom prst="rect">
              <a:avLst/>
            </a:prstGeom>
            <a:noFill/>
            <a:ln w="9525">
              <a:noFill/>
              <a:miter lim="800000"/>
              <a:headEnd/>
              <a:tailEnd/>
            </a:ln>
          </p:spPr>
          <p:txBody>
            <a:bodyPr wrap="none">
              <a:spAutoFit/>
            </a:bodyPr>
            <a:lstStyle/>
            <a:p>
              <a:r>
                <a:rPr lang="fr-FR" sz="2000" b="1" i="1" dirty="0">
                  <a:solidFill>
                    <a:srgbClr val="FF0000"/>
                  </a:solidFill>
                  <a:latin typeface="Times New Roman" pitchFamily="18" charset="0"/>
                  <a:cs typeface="Times New Roman" pitchFamily="18" charset="0"/>
                </a:rPr>
                <a:t>Influence du Z de la couche fine enterrée</a:t>
              </a:r>
              <a:endParaRPr lang="fr-FR" sz="2000" i="1" dirty="0">
                <a:solidFill>
                  <a:srgbClr val="FF0000"/>
                </a:solidFill>
              </a:endParaRPr>
            </a:p>
          </p:txBody>
        </p:sp>
        <p:cxnSp>
          <p:nvCxnSpPr>
            <p:cNvPr id="50" name="Connecteur droit 49"/>
            <p:cNvCxnSpPr/>
            <p:nvPr/>
          </p:nvCxnSpPr>
          <p:spPr>
            <a:xfrm>
              <a:off x="6155921" y="548004"/>
              <a:ext cx="14442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spect="1"/>
          </p:cNvSpPr>
          <p:nvPr/>
        </p:nvSpPr>
        <p:spPr>
          <a:xfrm>
            <a:off x="503351" y="0"/>
            <a:ext cx="8324715" cy="1292662"/>
          </a:xfrm>
          <a:prstGeom prst="rect">
            <a:avLst/>
          </a:prstGeom>
          <a:noFill/>
        </p:spPr>
        <p:txBody>
          <a:bodyPr wrap="none">
            <a:spAutoFit/>
          </a:bodyPr>
          <a:lstStyle/>
          <a:p>
            <a:pPr algn="ctr">
              <a:defRPr/>
            </a:pPr>
            <a:r>
              <a:rPr lang="fr-F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Analyse d’échantillons stratifiés :</a:t>
            </a:r>
          </a:p>
          <a:p>
            <a:pPr algn="ctr">
              <a:defRPr/>
            </a:pPr>
            <a:endParaRPr lang="fr-F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a:p>
            <a:pPr algn="ctr">
              <a:defRPr/>
            </a:pPr>
            <a:r>
              <a:rPr lang="fr-F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non homogènes en composition dans la direction z</a:t>
            </a:r>
            <a:endParaRPr lang="fr-FR"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cxnSp>
        <p:nvCxnSpPr>
          <p:cNvPr id="11" name="Connecteur droit 10"/>
          <p:cNvCxnSpPr/>
          <p:nvPr/>
        </p:nvCxnSpPr>
        <p:spPr>
          <a:xfrm>
            <a:off x="468634" y="1268760"/>
            <a:ext cx="8351838"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63" name="Groupe 62"/>
          <p:cNvGrpSpPr/>
          <p:nvPr/>
        </p:nvGrpSpPr>
        <p:grpSpPr>
          <a:xfrm>
            <a:off x="0" y="1340768"/>
            <a:ext cx="3321074" cy="3238619"/>
            <a:chOff x="630404" y="1556792"/>
            <a:chExt cx="3321074" cy="3238619"/>
          </a:xfrm>
        </p:grpSpPr>
        <p:grpSp>
          <p:nvGrpSpPr>
            <p:cNvPr id="55" name="Groupe 54"/>
            <p:cNvGrpSpPr/>
            <p:nvPr/>
          </p:nvGrpSpPr>
          <p:grpSpPr>
            <a:xfrm>
              <a:off x="630404" y="1556792"/>
              <a:ext cx="3321074" cy="2606992"/>
              <a:chOff x="1206467" y="2739782"/>
              <a:chExt cx="3321074" cy="2606992"/>
            </a:xfrm>
          </p:grpSpPr>
          <p:grpSp>
            <p:nvGrpSpPr>
              <p:cNvPr id="53" name="Groupe 52"/>
              <p:cNvGrpSpPr/>
              <p:nvPr/>
            </p:nvGrpSpPr>
            <p:grpSpPr>
              <a:xfrm>
                <a:off x="1259631" y="2739782"/>
                <a:ext cx="3267910" cy="2606992"/>
                <a:chOff x="1259631" y="2739782"/>
                <a:chExt cx="3267910" cy="2606992"/>
              </a:xfrm>
            </p:grpSpPr>
            <p:sp>
              <p:nvSpPr>
                <p:cNvPr id="31" name="Text Box 16"/>
                <p:cNvSpPr txBox="1">
                  <a:spLocks noChangeArrowheads="1"/>
                </p:cNvSpPr>
                <p:nvPr/>
              </p:nvSpPr>
              <p:spPr bwMode="auto">
                <a:xfrm>
                  <a:off x="1748830" y="2950602"/>
                  <a:ext cx="520701" cy="520700"/>
                </a:xfrm>
                <a:prstGeom prst="rect">
                  <a:avLst/>
                </a:prstGeom>
                <a:noFill/>
                <a:ln w="9525">
                  <a:noFill/>
                  <a:miter lim="800000"/>
                  <a:headEnd/>
                  <a:tailEnd/>
                </a:ln>
              </p:spPr>
              <p:txBody>
                <a:bodyPr/>
                <a:lstStyle/>
                <a:p>
                  <a:pPr eaLnBrk="0" hangingPunct="0">
                    <a:defRPr/>
                  </a:pPr>
                  <a:r>
                    <a:rPr lang="fr-FR" sz="2200" b="1" dirty="0">
                      <a:solidFill>
                        <a:schemeClr val="tx1">
                          <a:lumMod val="50000"/>
                          <a:lumOff val="50000"/>
                        </a:schemeClr>
                      </a:solidFill>
                      <a:latin typeface="Times New Roman" pitchFamily="18" charset="0"/>
                    </a:rPr>
                    <a:t>e</a:t>
                  </a:r>
                  <a:r>
                    <a:rPr lang="fr-FR" sz="2200" b="1" baseline="30000" dirty="0">
                      <a:solidFill>
                        <a:schemeClr val="tx1">
                          <a:lumMod val="50000"/>
                          <a:lumOff val="50000"/>
                        </a:schemeClr>
                      </a:solidFill>
                      <a:latin typeface="Times New Roman" pitchFamily="18" charset="0"/>
                    </a:rPr>
                    <a:t>-</a:t>
                  </a:r>
                </a:p>
              </p:txBody>
            </p:sp>
            <p:cxnSp>
              <p:nvCxnSpPr>
                <p:cNvPr id="32" name="Connecteur droit avec flèche 31"/>
                <p:cNvCxnSpPr/>
                <p:nvPr/>
              </p:nvCxnSpPr>
              <p:spPr bwMode="auto">
                <a:xfrm rot="5400000">
                  <a:off x="1503313" y="3361015"/>
                  <a:ext cx="1149350" cy="1588"/>
                </a:xfrm>
                <a:prstGeom prst="straightConnector1">
                  <a:avLst/>
                </a:prstGeom>
                <a:ln w="222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1259632" y="3969072"/>
                  <a:ext cx="1722436" cy="14400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Larme 42"/>
                <p:cNvSpPr>
                  <a:spLocks noChangeAspect="1"/>
                </p:cNvSpPr>
                <p:nvPr/>
              </p:nvSpPr>
              <p:spPr bwMode="auto">
                <a:xfrm rot="18780000">
                  <a:off x="1706874" y="4115937"/>
                  <a:ext cx="766729" cy="755015"/>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Rectangle 43"/>
                <p:cNvSpPr/>
                <p:nvPr/>
              </p:nvSpPr>
              <p:spPr bwMode="auto">
                <a:xfrm>
                  <a:off x="1543794" y="4821312"/>
                  <a:ext cx="1130300" cy="422275"/>
                </a:xfrm>
                <a:prstGeom prst="rect">
                  <a:avLst/>
                </a:prstGeom>
              </p:spPr>
              <p:txBody>
                <a:bodyPr wrap="none">
                  <a:spAutoFit/>
                </a:bodyPr>
                <a:lstStyle/>
                <a:p>
                  <a:pPr>
                    <a:defRPr/>
                  </a:pPr>
                  <a:r>
                    <a:rPr lang="fr-FR" b="1" dirty="0">
                      <a:solidFill>
                        <a:schemeClr val="accent3">
                          <a:lumMod val="75000"/>
                        </a:schemeClr>
                      </a:solidFill>
                      <a:latin typeface="Times New Roman" pitchFamily="18" charset="0"/>
                    </a:rPr>
                    <a:t>substrat</a:t>
                  </a:r>
                  <a:endParaRPr lang="fr-FR" dirty="0">
                    <a:solidFill>
                      <a:schemeClr val="accent3">
                        <a:lumMod val="75000"/>
                      </a:schemeClr>
                    </a:solidFill>
                  </a:endParaRPr>
                </a:p>
              </p:txBody>
            </p:sp>
            <p:sp>
              <p:nvSpPr>
                <p:cNvPr id="45" name="Forme libre 44"/>
                <p:cNvSpPr/>
                <p:nvPr/>
              </p:nvSpPr>
              <p:spPr bwMode="auto">
                <a:xfrm>
                  <a:off x="1259632" y="5226124"/>
                  <a:ext cx="1714500" cy="120650"/>
                </a:xfrm>
                <a:custGeom>
                  <a:avLst/>
                  <a:gdLst>
                    <a:gd name="connsiteX0" fmla="*/ 0 w 1504950"/>
                    <a:gd name="connsiteY0" fmla="*/ 0 h 105569"/>
                    <a:gd name="connsiteX1" fmla="*/ 152400 w 1504950"/>
                    <a:gd name="connsiteY1" fmla="*/ 104775 h 105569"/>
                    <a:gd name="connsiteX2" fmla="*/ 338138 w 1504950"/>
                    <a:gd name="connsiteY2" fmla="*/ 4763 h 105569"/>
                    <a:gd name="connsiteX3" fmla="*/ 581025 w 1504950"/>
                    <a:gd name="connsiteY3" fmla="*/ 90488 h 105569"/>
                    <a:gd name="connsiteX4" fmla="*/ 790575 w 1504950"/>
                    <a:gd name="connsiteY4" fmla="*/ 9525 h 105569"/>
                    <a:gd name="connsiteX5" fmla="*/ 1004888 w 1504950"/>
                    <a:gd name="connsiteY5" fmla="*/ 76200 h 105569"/>
                    <a:gd name="connsiteX6" fmla="*/ 1228725 w 1504950"/>
                    <a:gd name="connsiteY6" fmla="*/ 14288 h 105569"/>
                    <a:gd name="connsiteX7" fmla="*/ 1504950 w 1504950"/>
                    <a:gd name="connsiteY7" fmla="*/ 76200 h 10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950" h="105569">
                      <a:moveTo>
                        <a:pt x="0" y="0"/>
                      </a:moveTo>
                      <a:cubicBezTo>
                        <a:pt x="48022" y="51990"/>
                        <a:pt x="96044" y="103981"/>
                        <a:pt x="152400" y="104775"/>
                      </a:cubicBezTo>
                      <a:cubicBezTo>
                        <a:pt x="208756" y="105569"/>
                        <a:pt x="266701" y="7144"/>
                        <a:pt x="338138" y="4763"/>
                      </a:cubicBezTo>
                      <a:cubicBezTo>
                        <a:pt x="409575" y="2382"/>
                        <a:pt x="505619" y="89694"/>
                        <a:pt x="581025" y="90488"/>
                      </a:cubicBezTo>
                      <a:cubicBezTo>
                        <a:pt x="656431" y="91282"/>
                        <a:pt x="719931" y="11906"/>
                        <a:pt x="790575" y="9525"/>
                      </a:cubicBezTo>
                      <a:cubicBezTo>
                        <a:pt x="861219" y="7144"/>
                        <a:pt x="931863" y="75406"/>
                        <a:pt x="1004888" y="76200"/>
                      </a:cubicBezTo>
                      <a:cubicBezTo>
                        <a:pt x="1077913" y="76994"/>
                        <a:pt x="1145381" y="14288"/>
                        <a:pt x="1228725" y="14288"/>
                      </a:cubicBezTo>
                      <a:cubicBezTo>
                        <a:pt x="1312069" y="14288"/>
                        <a:pt x="1408509" y="45244"/>
                        <a:pt x="1504950" y="76200"/>
                      </a:cubicBezTo>
                    </a:path>
                  </a:pathLst>
                </a:cu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46" name="Connecteur droit 45"/>
                <p:cNvCxnSpPr>
                  <a:endCxn id="45" idx="0"/>
                </p:cNvCxnSpPr>
                <p:nvPr/>
              </p:nvCxnSpPr>
              <p:spPr bwMode="auto">
                <a:xfrm rot="16200000" flipH="1">
                  <a:off x="665631" y="4632125"/>
                  <a:ext cx="1188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bwMode="auto">
                <a:xfrm rot="5400000">
                  <a:off x="2348100" y="4665386"/>
                  <a:ext cx="1260000" cy="793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49" name="Groupe 48"/>
                <p:cNvGrpSpPr/>
                <p:nvPr/>
              </p:nvGrpSpPr>
              <p:grpSpPr>
                <a:xfrm>
                  <a:off x="3502860" y="3113898"/>
                  <a:ext cx="208125" cy="209078"/>
                  <a:chOff x="3502860" y="3113898"/>
                  <a:chExt cx="208125" cy="209078"/>
                </a:xfrm>
              </p:grpSpPr>
              <p:sp>
                <p:nvSpPr>
                  <p:cNvPr id="35" name="Line 13"/>
                  <p:cNvSpPr>
                    <a:spLocks noChangeShapeType="1"/>
                  </p:cNvSpPr>
                  <p:nvPr/>
                </p:nvSpPr>
                <p:spPr bwMode="auto">
                  <a:xfrm rot="5299915">
                    <a:off x="3606923" y="3009835"/>
                    <a:ext cx="0" cy="208125"/>
                  </a:xfrm>
                  <a:prstGeom prst="line">
                    <a:avLst/>
                  </a:prstGeom>
                  <a:noFill/>
                  <a:ln w="19050">
                    <a:solidFill>
                      <a:srgbClr val="CC0099"/>
                    </a:solidFill>
                    <a:round/>
                    <a:headEnd/>
                    <a:tailEnd/>
                  </a:ln>
                </p:spPr>
                <p:txBody>
                  <a:bodyPr/>
                  <a:lstStyle/>
                  <a:p>
                    <a:endParaRPr lang="fr-FR"/>
                  </a:p>
                </p:txBody>
              </p:sp>
              <p:sp>
                <p:nvSpPr>
                  <p:cNvPr id="36" name="Line 14"/>
                  <p:cNvSpPr>
                    <a:spLocks noChangeShapeType="1"/>
                  </p:cNvSpPr>
                  <p:nvPr/>
                </p:nvSpPr>
                <p:spPr bwMode="auto">
                  <a:xfrm>
                    <a:off x="3710081" y="3114803"/>
                    <a:ext cx="0" cy="208173"/>
                  </a:xfrm>
                  <a:prstGeom prst="line">
                    <a:avLst/>
                  </a:prstGeom>
                  <a:noFill/>
                  <a:ln w="19050">
                    <a:solidFill>
                      <a:srgbClr val="CC0099"/>
                    </a:solidFill>
                    <a:round/>
                    <a:headEnd/>
                    <a:tailEnd/>
                  </a:ln>
                </p:spPr>
                <p:txBody>
                  <a:bodyPr/>
                  <a:lstStyle/>
                  <a:p>
                    <a:endParaRPr lang="fr-FR"/>
                  </a:p>
                </p:txBody>
              </p:sp>
            </p:grpSp>
            <p:sp>
              <p:nvSpPr>
                <p:cNvPr id="38" name="Freeform 12"/>
                <p:cNvSpPr>
                  <a:spLocks/>
                </p:cNvSpPr>
                <p:nvPr/>
              </p:nvSpPr>
              <p:spPr bwMode="auto">
                <a:xfrm>
                  <a:off x="2041459" y="3114803"/>
                  <a:ext cx="1668622" cy="1354027"/>
                </a:xfrm>
                <a:custGeom>
                  <a:avLst/>
                  <a:gdLst>
                    <a:gd name="T0" fmla="*/ 0 w 2304"/>
                    <a:gd name="T1" fmla="*/ 0 h 1872"/>
                    <a:gd name="T2" fmla="*/ 0 w 2304"/>
                    <a:gd name="T3" fmla="*/ 0 h 1872"/>
                    <a:gd name="T4" fmla="*/ 0 w 2304"/>
                    <a:gd name="T5" fmla="*/ 0 h 1872"/>
                    <a:gd name="T6" fmla="*/ 0 w 2304"/>
                    <a:gd name="T7" fmla="*/ 0 h 1872"/>
                    <a:gd name="T8" fmla="*/ 0 w 2304"/>
                    <a:gd name="T9" fmla="*/ 0 h 1872"/>
                    <a:gd name="T10" fmla="*/ 0 w 2304"/>
                    <a:gd name="T11" fmla="*/ 0 h 1872"/>
                    <a:gd name="T12" fmla="*/ 0 w 2304"/>
                    <a:gd name="T13" fmla="*/ 0 h 1872"/>
                    <a:gd name="T14" fmla="*/ 0 w 2304"/>
                    <a:gd name="T15" fmla="*/ 0 h 1872"/>
                    <a:gd name="T16" fmla="*/ 0 w 2304"/>
                    <a:gd name="T17" fmla="*/ 0 h 18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4"/>
                    <a:gd name="T28" fmla="*/ 0 h 1872"/>
                    <a:gd name="T29" fmla="*/ 2304 w 2304"/>
                    <a:gd name="T30" fmla="*/ 1872 h 18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4" h="1872">
                      <a:moveTo>
                        <a:pt x="0" y="1872"/>
                      </a:moveTo>
                      <a:cubicBezTo>
                        <a:pt x="36" y="1752"/>
                        <a:pt x="72" y="1632"/>
                        <a:pt x="144" y="1584"/>
                      </a:cubicBezTo>
                      <a:cubicBezTo>
                        <a:pt x="216" y="1536"/>
                        <a:pt x="360" y="1632"/>
                        <a:pt x="432" y="1584"/>
                      </a:cubicBezTo>
                      <a:cubicBezTo>
                        <a:pt x="504" y="1536"/>
                        <a:pt x="480" y="1344"/>
                        <a:pt x="576" y="1296"/>
                      </a:cubicBezTo>
                      <a:cubicBezTo>
                        <a:pt x="672" y="1248"/>
                        <a:pt x="912" y="1368"/>
                        <a:pt x="1008" y="1296"/>
                      </a:cubicBezTo>
                      <a:cubicBezTo>
                        <a:pt x="1104" y="1224"/>
                        <a:pt x="1056" y="936"/>
                        <a:pt x="1152" y="864"/>
                      </a:cubicBezTo>
                      <a:cubicBezTo>
                        <a:pt x="1248" y="792"/>
                        <a:pt x="1464" y="960"/>
                        <a:pt x="1584" y="864"/>
                      </a:cubicBezTo>
                      <a:cubicBezTo>
                        <a:pt x="1704" y="768"/>
                        <a:pt x="1752" y="432"/>
                        <a:pt x="1872" y="288"/>
                      </a:cubicBezTo>
                      <a:cubicBezTo>
                        <a:pt x="1992" y="144"/>
                        <a:pt x="2232" y="48"/>
                        <a:pt x="2304" y="0"/>
                      </a:cubicBezTo>
                    </a:path>
                  </a:pathLst>
                </a:custGeom>
                <a:noFill/>
                <a:ln w="9525">
                  <a:solidFill>
                    <a:srgbClr val="CC0099"/>
                  </a:solidFill>
                  <a:round/>
                  <a:headEnd/>
                  <a:tailEnd/>
                </a:ln>
              </p:spPr>
              <p:txBody>
                <a:bodyPr/>
                <a:lstStyle/>
                <a:p>
                  <a:endParaRPr lang="fr-FR"/>
                </a:p>
              </p:txBody>
            </p:sp>
            <p:sp>
              <p:nvSpPr>
                <p:cNvPr id="39" name="Text Box 15"/>
                <p:cNvSpPr txBox="1">
                  <a:spLocks noChangeArrowheads="1"/>
                </p:cNvSpPr>
                <p:nvPr/>
              </p:nvSpPr>
              <p:spPr bwMode="auto">
                <a:xfrm>
                  <a:off x="3798198" y="2739782"/>
                  <a:ext cx="729343" cy="521337"/>
                </a:xfrm>
                <a:prstGeom prst="rect">
                  <a:avLst/>
                </a:prstGeom>
                <a:noFill/>
                <a:ln w="9525">
                  <a:noFill/>
                  <a:miter lim="800000"/>
                  <a:headEnd/>
                  <a:tailEnd/>
                </a:ln>
              </p:spPr>
              <p:txBody>
                <a:bodyPr/>
                <a:lstStyle/>
                <a:p>
                  <a:pPr eaLnBrk="0" hangingPunct="0"/>
                  <a:r>
                    <a:rPr lang="fr-FR" sz="2200" b="1" dirty="0" err="1">
                      <a:solidFill>
                        <a:srgbClr val="CC0099"/>
                      </a:solidFill>
                      <a:latin typeface="Times New Roman" pitchFamily="18" charset="0"/>
                    </a:rPr>
                    <a:t>h</a:t>
                  </a:r>
                  <a:r>
                    <a:rPr lang="fr-FR" sz="2200" b="1" dirty="0" err="1">
                      <a:solidFill>
                        <a:srgbClr val="CC0099"/>
                      </a:solidFill>
                      <a:latin typeface="Symbol" pitchFamily="18" charset="2"/>
                    </a:rPr>
                    <a:t>.n</a:t>
                  </a:r>
                  <a:endParaRPr lang="fr-FR" sz="2200" b="1" dirty="0">
                    <a:solidFill>
                      <a:srgbClr val="CC0099"/>
                    </a:solidFill>
                    <a:latin typeface="Symbol" pitchFamily="18" charset="2"/>
                  </a:endParaRPr>
                </a:p>
              </p:txBody>
            </p:sp>
            <p:sp>
              <p:nvSpPr>
                <p:cNvPr id="48" name="Freeform 12"/>
                <p:cNvSpPr>
                  <a:spLocks/>
                </p:cNvSpPr>
                <p:nvPr/>
              </p:nvSpPr>
              <p:spPr bwMode="auto">
                <a:xfrm>
                  <a:off x="2039282" y="2867061"/>
                  <a:ext cx="1668622" cy="1354027"/>
                </a:xfrm>
                <a:custGeom>
                  <a:avLst/>
                  <a:gdLst>
                    <a:gd name="T0" fmla="*/ 0 w 2304"/>
                    <a:gd name="T1" fmla="*/ 0 h 1872"/>
                    <a:gd name="T2" fmla="*/ 0 w 2304"/>
                    <a:gd name="T3" fmla="*/ 0 h 1872"/>
                    <a:gd name="T4" fmla="*/ 0 w 2304"/>
                    <a:gd name="T5" fmla="*/ 0 h 1872"/>
                    <a:gd name="T6" fmla="*/ 0 w 2304"/>
                    <a:gd name="T7" fmla="*/ 0 h 1872"/>
                    <a:gd name="T8" fmla="*/ 0 w 2304"/>
                    <a:gd name="T9" fmla="*/ 0 h 1872"/>
                    <a:gd name="T10" fmla="*/ 0 w 2304"/>
                    <a:gd name="T11" fmla="*/ 0 h 1872"/>
                    <a:gd name="T12" fmla="*/ 0 w 2304"/>
                    <a:gd name="T13" fmla="*/ 0 h 1872"/>
                    <a:gd name="T14" fmla="*/ 0 w 2304"/>
                    <a:gd name="T15" fmla="*/ 0 h 1872"/>
                    <a:gd name="T16" fmla="*/ 0 w 2304"/>
                    <a:gd name="T17" fmla="*/ 0 h 18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4"/>
                    <a:gd name="T28" fmla="*/ 0 h 1872"/>
                    <a:gd name="T29" fmla="*/ 2304 w 2304"/>
                    <a:gd name="T30" fmla="*/ 1872 h 18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4" h="1872">
                      <a:moveTo>
                        <a:pt x="0" y="1872"/>
                      </a:moveTo>
                      <a:cubicBezTo>
                        <a:pt x="36" y="1752"/>
                        <a:pt x="72" y="1632"/>
                        <a:pt x="144" y="1584"/>
                      </a:cubicBezTo>
                      <a:cubicBezTo>
                        <a:pt x="216" y="1536"/>
                        <a:pt x="360" y="1632"/>
                        <a:pt x="432" y="1584"/>
                      </a:cubicBezTo>
                      <a:cubicBezTo>
                        <a:pt x="504" y="1536"/>
                        <a:pt x="480" y="1344"/>
                        <a:pt x="576" y="1296"/>
                      </a:cubicBezTo>
                      <a:cubicBezTo>
                        <a:pt x="672" y="1248"/>
                        <a:pt x="912" y="1368"/>
                        <a:pt x="1008" y="1296"/>
                      </a:cubicBezTo>
                      <a:cubicBezTo>
                        <a:pt x="1104" y="1224"/>
                        <a:pt x="1056" y="936"/>
                        <a:pt x="1152" y="864"/>
                      </a:cubicBezTo>
                      <a:cubicBezTo>
                        <a:pt x="1248" y="792"/>
                        <a:pt x="1464" y="960"/>
                        <a:pt x="1584" y="864"/>
                      </a:cubicBezTo>
                      <a:cubicBezTo>
                        <a:pt x="1704" y="768"/>
                        <a:pt x="1752" y="432"/>
                        <a:pt x="1872" y="288"/>
                      </a:cubicBezTo>
                      <a:cubicBezTo>
                        <a:pt x="1992" y="144"/>
                        <a:pt x="2232" y="48"/>
                        <a:pt x="2304" y="0"/>
                      </a:cubicBezTo>
                    </a:path>
                  </a:pathLst>
                </a:custGeom>
                <a:noFill/>
                <a:ln w="9525">
                  <a:solidFill>
                    <a:srgbClr val="CC0099"/>
                  </a:solidFill>
                  <a:round/>
                  <a:headEnd/>
                  <a:tailEnd/>
                </a:ln>
              </p:spPr>
              <p:txBody>
                <a:bodyPr/>
                <a:lstStyle/>
                <a:p>
                  <a:endParaRPr lang="fr-FR"/>
                </a:p>
              </p:txBody>
            </p:sp>
            <p:grpSp>
              <p:nvGrpSpPr>
                <p:cNvPr id="50" name="Groupe 49"/>
                <p:cNvGrpSpPr/>
                <p:nvPr/>
              </p:nvGrpSpPr>
              <p:grpSpPr>
                <a:xfrm>
                  <a:off x="3540960" y="2838078"/>
                  <a:ext cx="208125" cy="209078"/>
                  <a:chOff x="3502860" y="3113898"/>
                  <a:chExt cx="208125" cy="209078"/>
                </a:xfrm>
              </p:grpSpPr>
              <p:sp>
                <p:nvSpPr>
                  <p:cNvPr id="51" name="Line 13"/>
                  <p:cNvSpPr>
                    <a:spLocks noChangeShapeType="1"/>
                  </p:cNvSpPr>
                  <p:nvPr/>
                </p:nvSpPr>
                <p:spPr bwMode="auto">
                  <a:xfrm rot="5299915">
                    <a:off x="3606923" y="3009835"/>
                    <a:ext cx="0" cy="208125"/>
                  </a:xfrm>
                  <a:prstGeom prst="line">
                    <a:avLst/>
                  </a:prstGeom>
                  <a:noFill/>
                  <a:ln w="19050">
                    <a:solidFill>
                      <a:srgbClr val="CC0099"/>
                    </a:solidFill>
                    <a:round/>
                    <a:headEnd/>
                    <a:tailEnd/>
                  </a:ln>
                </p:spPr>
                <p:txBody>
                  <a:bodyPr/>
                  <a:lstStyle/>
                  <a:p>
                    <a:endParaRPr lang="fr-FR"/>
                  </a:p>
                </p:txBody>
              </p:sp>
              <p:sp>
                <p:nvSpPr>
                  <p:cNvPr id="52" name="Line 14"/>
                  <p:cNvSpPr>
                    <a:spLocks noChangeShapeType="1"/>
                  </p:cNvSpPr>
                  <p:nvPr/>
                </p:nvSpPr>
                <p:spPr bwMode="auto">
                  <a:xfrm>
                    <a:off x="3710081" y="3114803"/>
                    <a:ext cx="0" cy="208173"/>
                  </a:xfrm>
                  <a:prstGeom prst="line">
                    <a:avLst/>
                  </a:prstGeom>
                  <a:noFill/>
                  <a:ln w="19050">
                    <a:solidFill>
                      <a:srgbClr val="CC0099"/>
                    </a:solidFill>
                    <a:round/>
                    <a:headEnd/>
                    <a:tailEnd/>
                  </a:ln>
                </p:spPr>
                <p:txBody>
                  <a:bodyPr/>
                  <a:lstStyle/>
                  <a:p>
                    <a:endParaRPr lang="fr-FR"/>
                  </a:p>
                </p:txBody>
              </p:sp>
            </p:grpSp>
          </p:grpSp>
          <p:sp>
            <p:nvSpPr>
              <p:cNvPr id="54" name="ZoneTexte 53"/>
              <p:cNvSpPr txBox="1"/>
              <p:nvPr/>
            </p:nvSpPr>
            <p:spPr>
              <a:xfrm>
                <a:off x="1206467" y="3905433"/>
                <a:ext cx="811441" cy="253916"/>
              </a:xfrm>
              <a:prstGeom prst="rect">
                <a:avLst/>
              </a:prstGeom>
              <a:noFill/>
            </p:spPr>
            <p:txBody>
              <a:bodyPr wrap="none" rtlCol="0">
                <a:spAutoFit/>
              </a:bodyPr>
              <a:lstStyle/>
              <a:p>
                <a:r>
                  <a:rPr lang="fr-FR" sz="1050" b="1" dirty="0" smtClean="0">
                    <a:solidFill>
                      <a:schemeClr val="accent6">
                        <a:lumMod val="75000"/>
                      </a:schemeClr>
                    </a:solidFill>
                  </a:rPr>
                  <a:t>Fe</a:t>
                </a:r>
                <a:r>
                  <a:rPr lang="fr-FR" sz="1050" b="1" baseline="-25000" dirty="0" smtClean="0">
                    <a:solidFill>
                      <a:schemeClr val="accent6">
                        <a:lumMod val="75000"/>
                      </a:schemeClr>
                    </a:solidFill>
                  </a:rPr>
                  <a:t>x</a:t>
                </a:r>
                <a:r>
                  <a:rPr lang="fr-FR" sz="1050" b="1" dirty="0" smtClean="0">
                    <a:solidFill>
                      <a:schemeClr val="accent6">
                        <a:lumMod val="75000"/>
                      </a:schemeClr>
                    </a:solidFill>
                  </a:rPr>
                  <a:t>Ni</a:t>
                </a:r>
                <a:r>
                  <a:rPr lang="fr-FR" sz="1050" b="1" baseline="-25000" dirty="0" smtClean="0">
                    <a:solidFill>
                      <a:schemeClr val="accent6">
                        <a:lumMod val="75000"/>
                      </a:schemeClr>
                    </a:solidFill>
                  </a:rPr>
                  <a:t>1-x</a:t>
                </a:r>
                <a:r>
                  <a:rPr lang="fr-FR" sz="1050" b="1" dirty="0" smtClean="0">
                    <a:solidFill>
                      <a:schemeClr val="accent6">
                        <a:lumMod val="75000"/>
                      </a:schemeClr>
                    </a:solidFill>
                  </a:rPr>
                  <a:t>  ?</a:t>
                </a:r>
                <a:endParaRPr lang="fr-FR" sz="1050" b="1" baseline="-25000" dirty="0">
                  <a:solidFill>
                    <a:schemeClr val="accent6">
                      <a:lumMod val="75000"/>
                    </a:schemeClr>
                  </a:solidFill>
                </a:endParaRPr>
              </a:p>
            </p:txBody>
          </p:sp>
        </p:grpSp>
        <p:sp>
          <p:nvSpPr>
            <p:cNvPr id="61" name="ZoneTexte 60"/>
            <p:cNvSpPr txBox="1"/>
            <p:nvPr/>
          </p:nvSpPr>
          <p:spPr>
            <a:xfrm>
              <a:off x="683568" y="4149080"/>
              <a:ext cx="1656184" cy="646331"/>
            </a:xfrm>
            <a:prstGeom prst="rect">
              <a:avLst/>
            </a:prstGeom>
            <a:noFill/>
          </p:spPr>
          <p:txBody>
            <a:bodyPr wrap="square" rtlCol="0">
              <a:spAutoFit/>
            </a:bodyPr>
            <a:lstStyle/>
            <a:p>
              <a:pPr algn="ctr"/>
              <a:r>
                <a:rPr lang="fr-FR" dirty="0" smtClean="0"/>
                <a:t>couche mince</a:t>
              </a:r>
            </a:p>
            <a:p>
              <a:pPr algn="ctr"/>
              <a:r>
                <a:rPr lang="fr-FR" dirty="0" smtClean="0"/>
                <a:t>superficielle</a:t>
              </a:r>
              <a:endParaRPr lang="fr-FR" dirty="0"/>
            </a:p>
          </p:txBody>
        </p:sp>
      </p:grpSp>
      <p:grpSp>
        <p:nvGrpSpPr>
          <p:cNvPr id="64" name="Groupe 63"/>
          <p:cNvGrpSpPr/>
          <p:nvPr/>
        </p:nvGrpSpPr>
        <p:grpSpPr>
          <a:xfrm>
            <a:off x="2383127" y="1988840"/>
            <a:ext cx="1756825" cy="3033628"/>
            <a:chOff x="5633068" y="1556792"/>
            <a:chExt cx="1756825" cy="3033628"/>
          </a:xfrm>
        </p:grpSpPr>
        <p:grpSp>
          <p:nvGrpSpPr>
            <p:cNvPr id="60" name="Groupe 59"/>
            <p:cNvGrpSpPr/>
            <p:nvPr/>
          </p:nvGrpSpPr>
          <p:grpSpPr>
            <a:xfrm>
              <a:off x="5633068" y="1556792"/>
              <a:ext cx="1756825" cy="2709862"/>
              <a:chOff x="5474194" y="1916832"/>
              <a:chExt cx="1756825" cy="2709862"/>
            </a:xfrm>
          </p:grpSpPr>
          <p:grpSp>
            <p:nvGrpSpPr>
              <p:cNvPr id="56" name="Groupe 55"/>
              <p:cNvGrpSpPr/>
              <p:nvPr/>
            </p:nvGrpSpPr>
            <p:grpSpPr>
              <a:xfrm>
                <a:off x="5508104" y="1916832"/>
                <a:ext cx="1722915" cy="2709862"/>
                <a:chOff x="5508104" y="1916832"/>
                <a:chExt cx="1722915" cy="2709862"/>
              </a:xfrm>
            </p:grpSpPr>
            <p:sp>
              <p:nvSpPr>
                <p:cNvPr id="13" name="Text Box 16"/>
                <p:cNvSpPr txBox="1">
                  <a:spLocks noChangeArrowheads="1"/>
                </p:cNvSpPr>
                <p:nvPr/>
              </p:nvSpPr>
              <p:spPr bwMode="auto">
                <a:xfrm>
                  <a:off x="5995515" y="2081932"/>
                  <a:ext cx="520701" cy="520700"/>
                </a:xfrm>
                <a:prstGeom prst="rect">
                  <a:avLst/>
                </a:prstGeom>
                <a:noFill/>
                <a:ln w="9525">
                  <a:noFill/>
                  <a:miter lim="800000"/>
                  <a:headEnd/>
                  <a:tailEnd/>
                </a:ln>
              </p:spPr>
              <p:txBody>
                <a:bodyPr/>
                <a:lstStyle/>
                <a:p>
                  <a:pPr eaLnBrk="0" hangingPunct="0">
                    <a:defRPr/>
                  </a:pPr>
                  <a:r>
                    <a:rPr lang="fr-FR" sz="2200" b="1" dirty="0">
                      <a:solidFill>
                        <a:schemeClr val="tx1">
                          <a:lumMod val="50000"/>
                          <a:lumOff val="50000"/>
                        </a:schemeClr>
                      </a:solidFill>
                      <a:latin typeface="Times New Roman" pitchFamily="18" charset="0"/>
                    </a:rPr>
                    <a:t>e</a:t>
                  </a:r>
                  <a:r>
                    <a:rPr lang="fr-FR" sz="2200" b="1" baseline="30000" dirty="0">
                      <a:solidFill>
                        <a:schemeClr val="tx1">
                          <a:lumMod val="50000"/>
                          <a:lumOff val="50000"/>
                        </a:schemeClr>
                      </a:solidFill>
                      <a:latin typeface="Times New Roman" pitchFamily="18" charset="0"/>
                    </a:rPr>
                    <a:t>-</a:t>
                  </a:r>
                </a:p>
              </p:txBody>
            </p:sp>
            <p:cxnSp>
              <p:nvCxnSpPr>
                <p:cNvPr id="14" name="Connecteur droit avec flèche 13"/>
                <p:cNvCxnSpPr/>
                <p:nvPr/>
              </p:nvCxnSpPr>
              <p:spPr bwMode="auto">
                <a:xfrm rot="5400000">
                  <a:off x="5751785" y="2490713"/>
                  <a:ext cx="1149350" cy="1588"/>
                </a:xfrm>
                <a:prstGeom prst="straightConnector1">
                  <a:avLst/>
                </a:prstGeom>
                <a:ln w="222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e 34"/>
                <p:cNvGrpSpPr>
                  <a:grpSpLocks/>
                </p:cNvGrpSpPr>
                <p:nvPr/>
              </p:nvGrpSpPr>
              <p:grpSpPr bwMode="auto">
                <a:xfrm>
                  <a:off x="5508104" y="3066306"/>
                  <a:ext cx="1722915" cy="1560388"/>
                  <a:chOff x="3275856" y="4797152"/>
                  <a:chExt cx="1512168" cy="1368152"/>
                </a:xfrm>
              </p:grpSpPr>
              <p:sp>
                <p:nvSpPr>
                  <p:cNvPr id="22" name="Rectangle 21"/>
                  <p:cNvSpPr/>
                  <p:nvPr/>
                </p:nvSpPr>
                <p:spPr>
                  <a:xfrm>
                    <a:off x="3275856" y="4797043"/>
                    <a:ext cx="1511748" cy="7098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 name="Rectangle 22"/>
                  <p:cNvSpPr/>
                  <p:nvPr/>
                </p:nvSpPr>
                <p:spPr>
                  <a:xfrm>
                    <a:off x="3275856" y="4866639"/>
                    <a:ext cx="1511748" cy="146152"/>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Rectangle 23"/>
                  <p:cNvSpPr/>
                  <p:nvPr/>
                </p:nvSpPr>
                <p:spPr>
                  <a:xfrm>
                    <a:off x="3275856" y="5012791"/>
                    <a:ext cx="1511748" cy="576256"/>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Larme 24"/>
                  <p:cNvSpPr/>
                  <p:nvPr/>
                </p:nvSpPr>
                <p:spPr>
                  <a:xfrm rot="-2820000">
                    <a:off x="3591852" y="4968542"/>
                    <a:ext cx="819844" cy="808124"/>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Rectangle 25"/>
                  <p:cNvSpPr/>
                  <p:nvPr/>
                </p:nvSpPr>
                <p:spPr>
                  <a:xfrm>
                    <a:off x="3525259" y="5704578"/>
                    <a:ext cx="992042" cy="370252"/>
                  </a:xfrm>
                  <a:prstGeom prst="rect">
                    <a:avLst/>
                  </a:prstGeom>
                </p:spPr>
                <p:txBody>
                  <a:bodyPr wrap="none">
                    <a:spAutoFit/>
                  </a:bodyPr>
                  <a:lstStyle/>
                  <a:p>
                    <a:pPr>
                      <a:defRPr/>
                    </a:pPr>
                    <a:r>
                      <a:rPr lang="fr-FR" b="1" dirty="0">
                        <a:solidFill>
                          <a:schemeClr val="accent3">
                            <a:lumMod val="75000"/>
                          </a:schemeClr>
                        </a:solidFill>
                        <a:latin typeface="Times New Roman" pitchFamily="18" charset="0"/>
                      </a:rPr>
                      <a:t>substrat</a:t>
                    </a:r>
                    <a:endParaRPr lang="fr-FR" dirty="0">
                      <a:solidFill>
                        <a:schemeClr val="accent3">
                          <a:lumMod val="75000"/>
                        </a:schemeClr>
                      </a:solidFill>
                    </a:endParaRPr>
                  </a:p>
                </p:txBody>
              </p:sp>
              <p:sp>
                <p:nvSpPr>
                  <p:cNvPr id="27" name="Forme libre 26"/>
                  <p:cNvSpPr/>
                  <p:nvPr/>
                </p:nvSpPr>
                <p:spPr>
                  <a:xfrm>
                    <a:off x="3275856" y="6059518"/>
                    <a:ext cx="1504782" cy="105786"/>
                  </a:xfrm>
                  <a:custGeom>
                    <a:avLst/>
                    <a:gdLst>
                      <a:gd name="connsiteX0" fmla="*/ 0 w 1504950"/>
                      <a:gd name="connsiteY0" fmla="*/ 0 h 105569"/>
                      <a:gd name="connsiteX1" fmla="*/ 152400 w 1504950"/>
                      <a:gd name="connsiteY1" fmla="*/ 104775 h 105569"/>
                      <a:gd name="connsiteX2" fmla="*/ 338138 w 1504950"/>
                      <a:gd name="connsiteY2" fmla="*/ 4763 h 105569"/>
                      <a:gd name="connsiteX3" fmla="*/ 581025 w 1504950"/>
                      <a:gd name="connsiteY3" fmla="*/ 90488 h 105569"/>
                      <a:gd name="connsiteX4" fmla="*/ 790575 w 1504950"/>
                      <a:gd name="connsiteY4" fmla="*/ 9525 h 105569"/>
                      <a:gd name="connsiteX5" fmla="*/ 1004888 w 1504950"/>
                      <a:gd name="connsiteY5" fmla="*/ 76200 h 105569"/>
                      <a:gd name="connsiteX6" fmla="*/ 1228725 w 1504950"/>
                      <a:gd name="connsiteY6" fmla="*/ 14288 h 105569"/>
                      <a:gd name="connsiteX7" fmla="*/ 1504950 w 1504950"/>
                      <a:gd name="connsiteY7" fmla="*/ 76200 h 10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950" h="105569">
                        <a:moveTo>
                          <a:pt x="0" y="0"/>
                        </a:moveTo>
                        <a:cubicBezTo>
                          <a:pt x="48022" y="51990"/>
                          <a:pt x="96044" y="103981"/>
                          <a:pt x="152400" y="104775"/>
                        </a:cubicBezTo>
                        <a:cubicBezTo>
                          <a:pt x="208756" y="105569"/>
                          <a:pt x="266701" y="7144"/>
                          <a:pt x="338138" y="4763"/>
                        </a:cubicBezTo>
                        <a:cubicBezTo>
                          <a:pt x="409575" y="2382"/>
                          <a:pt x="505619" y="89694"/>
                          <a:pt x="581025" y="90488"/>
                        </a:cubicBezTo>
                        <a:cubicBezTo>
                          <a:pt x="656431" y="91282"/>
                          <a:pt x="719931" y="11906"/>
                          <a:pt x="790575" y="9525"/>
                        </a:cubicBezTo>
                        <a:cubicBezTo>
                          <a:pt x="861219" y="7144"/>
                          <a:pt x="931863" y="75406"/>
                          <a:pt x="1004888" y="76200"/>
                        </a:cubicBezTo>
                        <a:cubicBezTo>
                          <a:pt x="1077913" y="76994"/>
                          <a:pt x="1145381" y="14288"/>
                          <a:pt x="1228725" y="14288"/>
                        </a:cubicBezTo>
                        <a:cubicBezTo>
                          <a:pt x="1312069" y="14288"/>
                          <a:pt x="1408509" y="45244"/>
                          <a:pt x="1504950" y="76200"/>
                        </a:cubicBezTo>
                      </a:path>
                    </a:pathLst>
                  </a:cu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28" name="Connecteur droit 27"/>
                  <p:cNvCxnSpPr>
                    <a:endCxn id="27" idx="0"/>
                  </p:cNvCxnSpPr>
                  <p:nvPr/>
                </p:nvCxnSpPr>
                <p:spPr>
                  <a:xfrm rot="16200000" flipH="1">
                    <a:off x="3040620" y="5824283"/>
                    <a:ext cx="47047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a:endCxn id="27" idx="7"/>
                  </p:cNvCxnSpPr>
                  <p:nvPr/>
                </p:nvCxnSpPr>
                <p:spPr>
                  <a:xfrm rot="5400000">
                    <a:off x="4516176" y="5863253"/>
                    <a:ext cx="535890" cy="696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7" name="ZoneTexte 56"/>
              <p:cNvSpPr txBox="1"/>
              <p:nvPr/>
            </p:nvSpPr>
            <p:spPr>
              <a:xfrm>
                <a:off x="5478191" y="3101738"/>
                <a:ext cx="652743" cy="253916"/>
              </a:xfrm>
              <a:prstGeom prst="rect">
                <a:avLst/>
              </a:prstGeom>
              <a:noFill/>
            </p:spPr>
            <p:txBody>
              <a:bodyPr wrap="none" rtlCol="0">
                <a:spAutoFit/>
              </a:bodyPr>
              <a:lstStyle/>
              <a:p>
                <a:r>
                  <a:rPr lang="fr-FR" sz="1050" b="1" dirty="0" err="1" smtClean="0">
                    <a:solidFill>
                      <a:schemeClr val="accent6">
                        <a:lumMod val="75000"/>
                      </a:schemeClr>
                    </a:solidFill>
                  </a:rPr>
                  <a:t>Y</a:t>
                </a:r>
                <a:r>
                  <a:rPr lang="fr-FR" sz="1050" b="1" baseline="-25000" dirty="0" err="1" smtClean="0">
                    <a:solidFill>
                      <a:schemeClr val="accent6">
                        <a:lumMod val="75000"/>
                      </a:schemeClr>
                    </a:solidFill>
                  </a:rPr>
                  <a:t>x</a:t>
                </a:r>
                <a:r>
                  <a:rPr lang="fr-FR" sz="1050" b="1" dirty="0" err="1" smtClean="0">
                    <a:solidFill>
                      <a:schemeClr val="accent6">
                        <a:lumMod val="75000"/>
                      </a:schemeClr>
                    </a:solidFill>
                  </a:rPr>
                  <a:t>Ni</a:t>
                </a:r>
                <a:r>
                  <a:rPr lang="fr-FR" sz="1050" b="1" baseline="-25000" dirty="0" err="1" smtClean="0">
                    <a:solidFill>
                      <a:schemeClr val="accent6">
                        <a:lumMod val="75000"/>
                      </a:schemeClr>
                    </a:solidFill>
                  </a:rPr>
                  <a:t>y</a:t>
                </a:r>
                <a:r>
                  <a:rPr lang="fr-FR" sz="1050" b="1" baseline="-25000" dirty="0" smtClean="0">
                    <a:solidFill>
                      <a:schemeClr val="accent6">
                        <a:lumMod val="75000"/>
                      </a:schemeClr>
                    </a:solidFill>
                  </a:rPr>
                  <a:t> </a:t>
                </a:r>
                <a:r>
                  <a:rPr lang="fr-FR" sz="1050" b="1" dirty="0" smtClean="0">
                    <a:solidFill>
                      <a:schemeClr val="accent6">
                        <a:lumMod val="75000"/>
                      </a:schemeClr>
                    </a:solidFill>
                  </a:rPr>
                  <a:t> ?</a:t>
                </a:r>
                <a:endParaRPr lang="fr-FR" sz="1050" b="1" baseline="-25000" dirty="0">
                  <a:solidFill>
                    <a:schemeClr val="accent6">
                      <a:lumMod val="75000"/>
                    </a:schemeClr>
                  </a:solidFill>
                </a:endParaRPr>
              </a:p>
            </p:txBody>
          </p:sp>
          <p:sp>
            <p:nvSpPr>
              <p:cNvPr id="58" name="ZoneTexte 57"/>
              <p:cNvSpPr txBox="1"/>
              <p:nvPr/>
            </p:nvSpPr>
            <p:spPr>
              <a:xfrm>
                <a:off x="5474194" y="2977331"/>
                <a:ext cx="482824" cy="253916"/>
              </a:xfrm>
              <a:prstGeom prst="rect">
                <a:avLst/>
              </a:prstGeom>
              <a:noFill/>
            </p:spPr>
            <p:txBody>
              <a:bodyPr wrap="none" rtlCol="0">
                <a:spAutoFit/>
              </a:bodyPr>
              <a:lstStyle/>
              <a:p>
                <a:r>
                  <a:rPr lang="fr-FR" sz="1050" b="1" dirty="0" smtClean="0">
                    <a:solidFill>
                      <a:schemeClr val="accent6">
                        <a:lumMod val="75000"/>
                      </a:schemeClr>
                    </a:solidFill>
                  </a:rPr>
                  <a:t>Cu ?</a:t>
                </a:r>
                <a:endParaRPr lang="fr-FR" sz="1050" b="1" dirty="0">
                  <a:solidFill>
                    <a:schemeClr val="accent6">
                      <a:lumMod val="75000"/>
                    </a:schemeClr>
                  </a:solidFill>
                </a:endParaRPr>
              </a:p>
            </p:txBody>
          </p:sp>
          <p:sp>
            <p:nvSpPr>
              <p:cNvPr id="59" name="ZoneTexte 58"/>
              <p:cNvSpPr txBox="1"/>
              <p:nvPr/>
            </p:nvSpPr>
            <p:spPr>
              <a:xfrm>
                <a:off x="5479526" y="3501008"/>
                <a:ext cx="482824" cy="253916"/>
              </a:xfrm>
              <a:prstGeom prst="rect">
                <a:avLst/>
              </a:prstGeom>
              <a:noFill/>
            </p:spPr>
            <p:txBody>
              <a:bodyPr wrap="none" rtlCol="0">
                <a:spAutoFit/>
              </a:bodyPr>
              <a:lstStyle/>
              <a:p>
                <a:r>
                  <a:rPr lang="fr-FR" sz="1050" b="1" dirty="0" smtClean="0">
                    <a:solidFill>
                      <a:schemeClr val="accent6">
                        <a:lumMod val="75000"/>
                      </a:schemeClr>
                    </a:solidFill>
                  </a:rPr>
                  <a:t>Co ?</a:t>
                </a:r>
                <a:endParaRPr lang="fr-FR" sz="1050" b="1" dirty="0">
                  <a:solidFill>
                    <a:schemeClr val="accent6">
                      <a:lumMod val="75000"/>
                    </a:schemeClr>
                  </a:solidFill>
                </a:endParaRPr>
              </a:p>
            </p:txBody>
          </p:sp>
        </p:grpSp>
        <p:sp>
          <p:nvSpPr>
            <p:cNvPr id="62" name="ZoneTexte 61"/>
            <p:cNvSpPr txBox="1"/>
            <p:nvPr/>
          </p:nvSpPr>
          <p:spPr>
            <a:xfrm>
              <a:off x="5724128" y="4221088"/>
              <a:ext cx="1656184" cy="369332"/>
            </a:xfrm>
            <a:prstGeom prst="rect">
              <a:avLst/>
            </a:prstGeom>
            <a:noFill/>
          </p:spPr>
          <p:txBody>
            <a:bodyPr wrap="square" rtlCol="0">
              <a:spAutoFit/>
            </a:bodyPr>
            <a:lstStyle/>
            <a:p>
              <a:pPr algn="ctr"/>
              <a:r>
                <a:rPr lang="fr-FR" dirty="0" err="1" smtClean="0"/>
                <a:t>multi-couche</a:t>
              </a:r>
              <a:endParaRPr lang="fr-FR" dirty="0"/>
            </a:p>
          </p:txBody>
        </p:sp>
      </p:grpSp>
      <p:grpSp>
        <p:nvGrpSpPr>
          <p:cNvPr id="87" name="Groupe 86"/>
          <p:cNvGrpSpPr/>
          <p:nvPr/>
        </p:nvGrpSpPr>
        <p:grpSpPr>
          <a:xfrm>
            <a:off x="7098035" y="3273102"/>
            <a:ext cx="1722437" cy="3468266"/>
            <a:chOff x="6084168" y="2900288"/>
            <a:chExt cx="1722437" cy="3468266"/>
          </a:xfrm>
        </p:grpSpPr>
        <p:sp>
          <p:nvSpPr>
            <p:cNvPr id="70" name="Text Box 16"/>
            <p:cNvSpPr txBox="1">
              <a:spLocks noChangeArrowheads="1"/>
            </p:cNvSpPr>
            <p:nvPr/>
          </p:nvSpPr>
          <p:spPr bwMode="auto">
            <a:xfrm>
              <a:off x="6573367" y="3063756"/>
              <a:ext cx="520701" cy="520700"/>
            </a:xfrm>
            <a:prstGeom prst="rect">
              <a:avLst/>
            </a:prstGeom>
            <a:noFill/>
            <a:ln w="9525">
              <a:noFill/>
              <a:miter lim="800000"/>
              <a:headEnd/>
              <a:tailEnd/>
            </a:ln>
          </p:spPr>
          <p:txBody>
            <a:bodyPr/>
            <a:lstStyle/>
            <a:p>
              <a:pPr eaLnBrk="0" hangingPunct="0">
                <a:defRPr/>
              </a:pPr>
              <a:r>
                <a:rPr lang="fr-FR" sz="2200" b="1" dirty="0">
                  <a:solidFill>
                    <a:schemeClr val="tx1">
                      <a:lumMod val="50000"/>
                      <a:lumOff val="50000"/>
                    </a:schemeClr>
                  </a:solidFill>
                  <a:latin typeface="Times New Roman" pitchFamily="18" charset="0"/>
                </a:rPr>
                <a:t>e</a:t>
              </a:r>
              <a:r>
                <a:rPr lang="fr-FR" sz="2200" b="1" baseline="30000" dirty="0">
                  <a:solidFill>
                    <a:schemeClr val="tx1">
                      <a:lumMod val="50000"/>
                      <a:lumOff val="50000"/>
                    </a:schemeClr>
                  </a:solidFill>
                  <a:latin typeface="Times New Roman" pitchFamily="18" charset="0"/>
                </a:rPr>
                <a:t>-</a:t>
              </a:r>
            </a:p>
          </p:txBody>
        </p:sp>
        <p:cxnSp>
          <p:nvCxnSpPr>
            <p:cNvPr id="71" name="Connecteur droit avec flèche 70"/>
            <p:cNvCxnSpPr/>
            <p:nvPr/>
          </p:nvCxnSpPr>
          <p:spPr bwMode="auto">
            <a:xfrm rot="5400000">
              <a:off x="6327850" y="3474169"/>
              <a:ext cx="1149350" cy="1588"/>
            </a:xfrm>
            <a:prstGeom prst="straightConnector1">
              <a:avLst/>
            </a:prstGeom>
            <a:ln w="222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bwMode="auto">
            <a:xfrm>
              <a:off x="6084169" y="4082226"/>
              <a:ext cx="1722436" cy="10800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3" name="Larme 72"/>
            <p:cNvSpPr>
              <a:spLocks noChangeAspect="1"/>
            </p:cNvSpPr>
            <p:nvPr/>
          </p:nvSpPr>
          <p:spPr bwMode="auto">
            <a:xfrm rot="18780000">
              <a:off x="6531411" y="4229091"/>
              <a:ext cx="766729" cy="755015"/>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4" name="Rectangle 73"/>
            <p:cNvSpPr/>
            <p:nvPr/>
          </p:nvSpPr>
          <p:spPr bwMode="auto">
            <a:xfrm>
              <a:off x="6368331" y="4937740"/>
              <a:ext cx="1281120" cy="369332"/>
            </a:xfrm>
            <a:prstGeom prst="rect">
              <a:avLst/>
            </a:prstGeom>
          </p:spPr>
          <p:txBody>
            <a:bodyPr wrap="none">
              <a:spAutoFit/>
            </a:bodyPr>
            <a:lstStyle/>
            <a:p>
              <a:pPr>
                <a:defRPr/>
              </a:pPr>
              <a:r>
                <a:rPr lang="fr-FR" b="1" dirty="0" smtClean="0">
                  <a:solidFill>
                    <a:srgbClr val="FF6600"/>
                  </a:solidFill>
                  <a:latin typeface="Times New Roman" pitchFamily="18" charset="0"/>
                </a:rPr>
                <a:t>substrat ??</a:t>
              </a:r>
              <a:endParaRPr lang="fr-FR" dirty="0">
                <a:solidFill>
                  <a:srgbClr val="FF6600"/>
                </a:solidFill>
              </a:endParaRPr>
            </a:p>
          </p:txBody>
        </p:sp>
        <p:sp>
          <p:nvSpPr>
            <p:cNvPr id="75" name="Forme libre 74"/>
            <p:cNvSpPr/>
            <p:nvPr/>
          </p:nvSpPr>
          <p:spPr bwMode="auto">
            <a:xfrm>
              <a:off x="6084169" y="5339278"/>
              <a:ext cx="1714500" cy="120650"/>
            </a:xfrm>
            <a:custGeom>
              <a:avLst/>
              <a:gdLst>
                <a:gd name="connsiteX0" fmla="*/ 0 w 1504950"/>
                <a:gd name="connsiteY0" fmla="*/ 0 h 105569"/>
                <a:gd name="connsiteX1" fmla="*/ 152400 w 1504950"/>
                <a:gd name="connsiteY1" fmla="*/ 104775 h 105569"/>
                <a:gd name="connsiteX2" fmla="*/ 338138 w 1504950"/>
                <a:gd name="connsiteY2" fmla="*/ 4763 h 105569"/>
                <a:gd name="connsiteX3" fmla="*/ 581025 w 1504950"/>
                <a:gd name="connsiteY3" fmla="*/ 90488 h 105569"/>
                <a:gd name="connsiteX4" fmla="*/ 790575 w 1504950"/>
                <a:gd name="connsiteY4" fmla="*/ 9525 h 105569"/>
                <a:gd name="connsiteX5" fmla="*/ 1004888 w 1504950"/>
                <a:gd name="connsiteY5" fmla="*/ 76200 h 105569"/>
                <a:gd name="connsiteX6" fmla="*/ 1228725 w 1504950"/>
                <a:gd name="connsiteY6" fmla="*/ 14288 h 105569"/>
                <a:gd name="connsiteX7" fmla="*/ 1504950 w 1504950"/>
                <a:gd name="connsiteY7" fmla="*/ 76200 h 10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950" h="105569">
                  <a:moveTo>
                    <a:pt x="0" y="0"/>
                  </a:moveTo>
                  <a:cubicBezTo>
                    <a:pt x="48022" y="51990"/>
                    <a:pt x="96044" y="103981"/>
                    <a:pt x="152400" y="104775"/>
                  </a:cubicBezTo>
                  <a:cubicBezTo>
                    <a:pt x="208756" y="105569"/>
                    <a:pt x="266701" y="7144"/>
                    <a:pt x="338138" y="4763"/>
                  </a:cubicBezTo>
                  <a:cubicBezTo>
                    <a:pt x="409575" y="2382"/>
                    <a:pt x="505619" y="89694"/>
                    <a:pt x="581025" y="90488"/>
                  </a:cubicBezTo>
                  <a:cubicBezTo>
                    <a:pt x="656431" y="91282"/>
                    <a:pt x="719931" y="11906"/>
                    <a:pt x="790575" y="9525"/>
                  </a:cubicBezTo>
                  <a:cubicBezTo>
                    <a:pt x="861219" y="7144"/>
                    <a:pt x="931863" y="75406"/>
                    <a:pt x="1004888" y="76200"/>
                  </a:cubicBezTo>
                  <a:cubicBezTo>
                    <a:pt x="1077913" y="76994"/>
                    <a:pt x="1145381" y="14288"/>
                    <a:pt x="1228725" y="14288"/>
                  </a:cubicBezTo>
                  <a:cubicBezTo>
                    <a:pt x="1312069" y="14288"/>
                    <a:pt x="1408509" y="45244"/>
                    <a:pt x="1504950" y="76200"/>
                  </a:cubicBezTo>
                </a:path>
              </a:pathLst>
            </a:cu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76" name="Connecteur droit 75"/>
            <p:cNvCxnSpPr>
              <a:endCxn id="75" idx="0"/>
            </p:cNvCxnSpPr>
            <p:nvPr/>
          </p:nvCxnSpPr>
          <p:spPr bwMode="auto">
            <a:xfrm rot="16200000" flipH="1">
              <a:off x="5490168" y="4745279"/>
              <a:ext cx="1188000"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bwMode="auto">
            <a:xfrm rot="5400000">
              <a:off x="7172637" y="4778540"/>
              <a:ext cx="1260000" cy="793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9" name="ZoneTexte 68"/>
            <p:cNvSpPr txBox="1"/>
            <p:nvPr/>
          </p:nvSpPr>
          <p:spPr>
            <a:xfrm>
              <a:off x="6159605" y="4023350"/>
              <a:ext cx="312906" cy="253916"/>
            </a:xfrm>
            <a:prstGeom prst="rect">
              <a:avLst/>
            </a:prstGeom>
            <a:noFill/>
          </p:spPr>
          <p:txBody>
            <a:bodyPr wrap="none" rtlCol="0">
              <a:spAutoFit/>
            </a:bodyPr>
            <a:lstStyle/>
            <a:p>
              <a:r>
                <a:rPr lang="fr-FR" sz="1050" dirty="0" smtClean="0"/>
                <a:t>Ni</a:t>
              </a:r>
              <a:endParaRPr lang="fr-FR" sz="1050" dirty="0"/>
            </a:p>
          </p:txBody>
        </p:sp>
        <p:sp>
          <p:nvSpPr>
            <p:cNvPr id="67" name="ZoneTexte 66"/>
            <p:cNvSpPr txBox="1"/>
            <p:nvPr/>
          </p:nvSpPr>
          <p:spPr>
            <a:xfrm>
              <a:off x="6084168" y="5445224"/>
              <a:ext cx="1656184" cy="923330"/>
            </a:xfrm>
            <a:prstGeom prst="rect">
              <a:avLst/>
            </a:prstGeom>
            <a:noFill/>
          </p:spPr>
          <p:txBody>
            <a:bodyPr wrap="square" rtlCol="0">
              <a:spAutoFit/>
            </a:bodyPr>
            <a:lstStyle/>
            <a:p>
              <a:pPr algn="ctr"/>
              <a:r>
                <a:rPr lang="fr-FR" dirty="0" smtClean="0"/>
                <a:t>analyse de la composition du substrat</a:t>
              </a:r>
            </a:p>
          </p:txBody>
        </p:sp>
      </p:grpSp>
      <p:grpSp>
        <p:nvGrpSpPr>
          <p:cNvPr id="108" name="Groupe 107"/>
          <p:cNvGrpSpPr/>
          <p:nvPr/>
        </p:nvGrpSpPr>
        <p:grpSpPr>
          <a:xfrm>
            <a:off x="4706913" y="2708920"/>
            <a:ext cx="1809303" cy="3310627"/>
            <a:chOff x="1763688" y="3645024"/>
            <a:chExt cx="1809303" cy="3310627"/>
          </a:xfrm>
        </p:grpSpPr>
        <p:sp>
          <p:nvSpPr>
            <p:cNvPr id="106" name="Rectangle 105"/>
            <p:cNvSpPr/>
            <p:nvPr/>
          </p:nvSpPr>
          <p:spPr bwMode="auto">
            <a:xfrm>
              <a:off x="1847126" y="5695538"/>
              <a:ext cx="1722436" cy="166687"/>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5" name="Text Box 16"/>
            <p:cNvSpPr txBox="1">
              <a:spLocks noChangeArrowheads="1"/>
            </p:cNvSpPr>
            <p:nvPr/>
          </p:nvSpPr>
          <p:spPr bwMode="auto">
            <a:xfrm>
              <a:off x="2337965" y="3810124"/>
              <a:ext cx="520701" cy="520700"/>
            </a:xfrm>
            <a:prstGeom prst="rect">
              <a:avLst/>
            </a:prstGeom>
            <a:noFill/>
            <a:ln w="9525">
              <a:noFill/>
              <a:miter lim="800000"/>
              <a:headEnd/>
              <a:tailEnd/>
            </a:ln>
          </p:spPr>
          <p:txBody>
            <a:bodyPr/>
            <a:lstStyle/>
            <a:p>
              <a:pPr eaLnBrk="0" hangingPunct="0">
                <a:defRPr/>
              </a:pPr>
              <a:r>
                <a:rPr lang="fr-FR" sz="2200" b="1" dirty="0">
                  <a:solidFill>
                    <a:schemeClr val="tx1">
                      <a:lumMod val="50000"/>
                      <a:lumOff val="50000"/>
                    </a:schemeClr>
                  </a:solidFill>
                  <a:latin typeface="Times New Roman" pitchFamily="18" charset="0"/>
                </a:rPr>
                <a:t>e</a:t>
              </a:r>
              <a:r>
                <a:rPr lang="fr-FR" sz="2200" b="1" baseline="30000" dirty="0">
                  <a:solidFill>
                    <a:schemeClr val="tx1">
                      <a:lumMod val="50000"/>
                      <a:lumOff val="50000"/>
                    </a:schemeClr>
                  </a:solidFill>
                  <a:latin typeface="Times New Roman" pitchFamily="18" charset="0"/>
                </a:rPr>
                <a:t>-</a:t>
              </a:r>
            </a:p>
          </p:txBody>
        </p:sp>
        <p:cxnSp>
          <p:nvCxnSpPr>
            <p:cNvPr id="96" name="Connecteur droit avec flèche 95"/>
            <p:cNvCxnSpPr/>
            <p:nvPr/>
          </p:nvCxnSpPr>
          <p:spPr bwMode="auto">
            <a:xfrm rot="5400000">
              <a:off x="2094235" y="4218905"/>
              <a:ext cx="1149350" cy="1588"/>
            </a:xfrm>
            <a:prstGeom prst="straightConnector1">
              <a:avLst/>
            </a:prstGeom>
            <a:ln w="222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bwMode="auto">
            <a:xfrm>
              <a:off x="1850554" y="4873748"/>
              <a:ext cx="1722436" cy="166687"/>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0" name="Rectangle 99"/>
            <p:cNvSpPr/>
            <p:nvPr/>
          </p:nvSpPr>
          <p:spPr bwMode="auto">
            <a:xfrm>
              <a:off x="1850554" y="5040436"/>
              <a:ext cx="1722436" cy="657224"/>
            </a:xfrm>
            <a:prstGeom prst="rect">
              <a:avLst/>
            </a:prstGeom>
            <a:solidFill>
              <a:schemeClr val="accent3">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1" name="Larme 100"/>
            <p:cNvSpPr/>
            <p:nvPr/>
          </p:nvSpPr>
          <p:spPr bwMode="auto">
            <a:xfrm rot="18780000">
              <a:off x="2210122" y="4990430"/>
              <a:ext cx="935038" cy="920750"/>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2" name="Rectangle 101"/>
            <p:cNvSpPr/>
            <p:nvPr/>
          </p:nvSpPr>
          <p:spPr bwMode="auto">
            <a:xfrm>
              <a:off x="2134716" y="5863714"/>
              <a:ext cx="1130300" cy="422275"/>
            </a:xfrm>
            <a:prstGeom prst="rect">
              <a:avLst/>
            </a:prstGeom>
          </p:spPr>
          <p:txBody>
            <a:bodyPr wrap="none">
              <a:spAutoFit/>
            </a:bodyPr>
            <a:lstStyle/>
            <a:p>
              <a:pPr>
                <a:defRPr/>
              </a:pPr>
              <a:r>
                <a:rPr lang="fr-FR" b="1" dirty="0">
                  <a:solidFill>
                    <a:schemeClr val="accent3">
                      <a:lumMod val="75000"/>
                    </a:schemeClr>
                  </a:solidFill>
                  <a:latin typeface="Times New Roman" pitchFamily="18" charset="0"/>
                </a:rPr>
                <a:t>substrat</a:t>
              </a:r>
              <a:endParaRPr lang="fr-FR" dirty="0">
                <a:solidFill>
                  <a:schemeClr val="accent3">
                    <a:lumMod val="75000"/>
                  </a:schemeClr>
                </a:solidFill>
              </a:endParaRPr>
            </a:p>
          </p:txBody>
        </p:sp>
        <p:sp>
          <p:nvSpPr>
            <p:cNvPr id="103" name="Forme libre 102"/>
            <p:cNvSpPr/>
            <p:nvPr/>
          </p:nvSpPr>
          <p:spPr bwMode="auto">
            <a:xfrm>
              <a:off x="1850554" y="6234236"/>
              <a:ext cx="1714500" cy="120650"/>
            </a:xfrm>
            <a:custGeom>
              <a:avLst/>
              <a:gdLst>
                <a:gd name="connsiteX0" fmla="*/ 0 w 1504950"/>
                <a:gd name="connsiteY0" fmla="*/ 0 h 105569"/>
                <a:gd name="connsiteX1" fmla="*/ 152400 w 1504950"/>
                <a:gd name="connsiteY1" fmla="*/ 104775 h 105569"/>
                <a:gd name="connsiteX2" fmla="*/ 338138 w 1504950"/>
                <a:gd name="connsiteY2" fmla="*/ 4763 h 105569"/>
                <a:gd name="connsiteX3" fmla="*/ 581025 w 1504950"/>
                <a:gd name="connsiteY3" fmla="*/ 90488 h 105569"/>
                <a:gd name="connsiteX4" fmla="*/ 790575 w 1504950"/>
                <a:gd name="connsiteY4" fmla="*/ 9525 h 105569"/>
                <a:gd name="connsiteX5" fmla="*/ 1004888 w 1504950"/>
                <a:gd name="connsiteY5" fmla="*/ 76200 h 105569"/>
                <a:gd name="connsiteX6" fmla="*/ 1228725 w 1504950"/>
                <a:gd name="connsiteY6" fmla="*/ 14288 h 105569"/>
                <a:gd name="connsiteX7" fmla="*/ 1504950 w 1504950"/>
                <a:gd name="connsiteY7" fmla="*/ 76200 h 10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950" h="105569">
                  <a:moveTo>
                    <a:pt x="0" y="0"/>
                  </a:moveTo>
                  <a:cubicBezTo>
                    <a:pt x="48022" y="51990"/>
                    <a:pt x="96044" y="103981"/>
                    <a:pt x="152400" y="104775"/>
                  </a:cubicBezTo>
                  <a:cubicBezTo>
                    <a:pt x="208756" y="105569"/>
                    <a:pt x="266701" y="7144"/>
                    <a:pt x="338138" y="4763"/>
                  </a:cubicBezTo>
                  <a:cubicBezTo>
                    <a:pt x="409575" y="2382"/>
                    <a:pt x="505619" y="89694"/>
                    <a:pt x="581025" y="90488"/>
                  </a:cubicBezTo>
                  <a:cubicBezTo>
                    <a:pt x="656431" y="91282"/>
                    <a:pt x="719931" y="11906"/>
                    <a:pt x="790575" y="9525"/>
                  </a:cubicBezTo>
                  <a:cubicBezTo>
                    <a:pt x="861219" y="7144"/>
                    <a:pt x="931863" y="75406"/>
                    <a:pt x="1004888" y="76200"/>
                  </a:cubicBezTo>
                  <a:cubicBezTo>
                    <a:pt x="1077913" y="76994"/>
                    <a:pt x="1145381" y="14288"/>
                    <a:pt x="1228725" y="14288"/>
                  </a:cubicBezTo>
                  <a:cubicBezTo>
                    <a:pt x="1312069" y="14288"/>
                    <a:pt x="1408509" y="45244"/>
                    <a:pt x="1504950" y="76200"/>
                  </a:cubicBezTo>
                </a:path>
              </a:pathLst>
            </a:cu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104" name="Connecteur droit 103"/>
            <p:cNvCxnSpPr>
              <a:endCxn id="103" idx="0"/>
            </p:cNvCxnSpPr>
            <p:nvPr/>
          </p:nvCxnSpPr>
          <p:spPr bwMode="auto">
            <a:xfrm rot="16200000" flipH="1">
              <a:off x="1582266" y="5965949"/>
              <a:ext cx="536575"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a:endCxn id="103" idx="7"/>
            </p:cNvCxnSpPr>
            <p:nvPr/>
          </p:nvCxnSpPr>
          <p:spPr bwMode="auto">
            <a:xfrm rot="5400000">
              <a:off x="3263429" y="6010398"/>
              <a:ext cx="611187" cy="7937"/>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3" name="ZoneTexte 92"/>
            <p:cNvSpPr txBox="1"/>
            <p:nvPr/>
          </p:nvSpPr>
          <p:spPr>
            <a:xfrm>
              <a:off x="1835696" y="4831268"/>
              <a:ext cx="357790" cy="253916"/>
            </a:xfrm>
            <a:prstGeom prst="rect">
              <a:avLst/>
            </a:prstGeom>
            <a:noFill/>
          </p:spPr>
          <p:txBody>
            <a:bodyPr wrap="none" rtlCol="0">
              <a:spAutoFit/>
            </a:bodyPr>
            <a:lstStyle/>
            <a:p>
              <a:r>
                <a:rPr lang="fr-FR" sz="1050" dirty="0" smtClean="0"/>
                <a:t>Cu</a:t>
              </a:r>
              <a:endParaRPr lang="fr-FR" sz="1050" dirty="0"/>
            </a:p>
          </p:txBody>
        </p:sp>
        <p:sp>
          <p:nvSpPr>
            <p:cNvPr id="94" name="ZoneTexte 93"/>
            <p:cNvSpPr txBox="1"/>
            <p:nvPr/>
          </p:nvSpPr>
          <p:spPr>
            <a:xfrm>
              <a:off x="1850554" y="5229200"/>
              <a:ext cx="327334" cy="253916"/>
            </a:xfrm>
            <a:prstGeom prst="rect">
              <a:avLst/>
            </a:prstGeom>
            <a:noFill/>
          </p:spPr>
          <p:txBody>
            <a:bodyPr wrap="none" rtlCol="0">
              <a:spAutoFit/>
            </a:bodyPr>
            <a:lstStyle/>
            <a:p>
              <a:r>
                <a:rPr lang="fr-FR" sz="1050" dirty="0" smtClean="0"/>
                <a:t>Cr</a:t>
              </a:r>
              <a:endParaRPr lang="fr-FR" sz="1050" dirty="0"/>
            </a:p>
          </p:txBody>
        </p:sp>
        <p:sp>
          <p:nvSpPr>
            <p:cNvPr id="90" name="ZoneTexte 89"/>
            <p:cNvSpPr txBox="1"/>
            <p:nvPr/>
          </p:nvSpPr>
          <p:spPr>
            <a:xfrm>
              <a:off x="1907704" y="6309320"/>
              <a:ext cx="1656184" cy="646331"/>
            </a:xfrm>
            <a:prstGeom prst="rect">
              <a:avLst/>
            </a:prstGeom>
            <a:noFill/>
          </p:spPr>
          <p:txBody>
            <a:bodyPr wrap="square" rtlCol="0">
              <a:spAutoFit/>
            </a:bodyPr>
            <a:lstStyle/>
            <a:p>
              <a:pPr algn="ctr"/>
              <a:r>
                <a:rPr lang="fr-FR" dirty="0" smtClean="0"/>
                <a:t>couche enterrée</a:t>
              </a:r>
              <a:endParaRPr lang="fr-FR" dirty="0"/>
            </a:p>
          </p:txBody>
        </p:sp>
        <p:sp>
          <p:nvSpPr>
            <p:cNvPr id="107" name="ZoneTexte 106"/>
            <p:cNvSpPr txBox="1"/>
            <p:nvPr/>
          </p:nvSpPr>
          <p:spPr>
            <a:xfrm>
              <a:off x="1763688" y="5653452"/>
              <a:ext cx="880369" cy="253916"/>
            </a:xfrm>
            <a:prstGeom prst="rect">
              <a:avLst/>
            </a:prstGeom>
            <a:noFill/>
          </p:spPr>
          <p:txBody>
            <a:bodyPr wrap="none" rtlCol="0">
              <a:spAutoFit/>
            </a:bodyPr>
            <a:lstStyle/>
            <a:p>
              <a:r>
                <a:rPr lang="fr-FR" sz="1050" b="1" dirty="0" err="1" smtClean="0">
                  <a:solidFill>
                    <a:schemeClr val="accent6">
                      <a:lumMod val="75000"/>
                    </a:schemeClr>
                  </a:solidFill>
                </a:rPr>
                <a:t>Al</a:t>
              </a:r>
              <a:r>
                <a:rPr lang="fr-FR" sz="1050" b="1" baseline="-25000" dirty="0" err="1" smtClean="0">
                  <a:solidFill>
                    <a:schemeClr val="accent6">
                      <a:lumMod val="75000"/>
                    </a:schemeClr>
                  </a:solidFill>
                </a:rPr>
                <a:t>x</a:t>
              </a:r>
              <a:r>
                <a:rPr lang="fr-FR" sz="1050" b="1" dirty="0" err="1" smtClean="0">
                  <a:solidFill>
                    <a:schemeClr val="accent6">
                      <a:lumMod val="75000"/>
                    </a:schemeClr>
                  </a:solidFill>
                </a:rPr>
                <a:t>Cu</a:t>
              </a:r>
              <a:r>
                <a:rPr lang="fr-FR" sz="1050" b="1" baseline="-25000" dirty="0" err="1" smtClean="0">
                  <a:solidFill>
                    <a:schemeClr val="accent6">
                      <a:lumMod val="75000"/>
                    </a:schemeClr>
                  </a:solidFill>
                </a:rPr>
                <a:t>y</a:t>
              </a:r>
              <a:r>
                <a:rPr lang="fr-FR" sz="1050" b="1" dirty="0" smtClean="0">
                  <a:solidFill>
                    <a:schemeClr val="accent6">
                      <a:lumMod val="75000"/>
                    </a:schemeClr>
                  </a:solidFill>
                </a:rPr>
                <a:t> : ??</a:t>
              </a:r>
              <a:endParaRPr lang="fr-FR" sz="1050" b="1" dirty="0">
                <a:solidFill>
                  <a:schemeClr val="accent6">
                    <a:lumMod val="75000"/>
                  </a:schemeClr>
                </a:solidFill>
              </a:endParaRPr>
            </a:p>
          </p:txBody>
        </p:sp>
      </p:grpSp>
      <p:sp>
        <p:nvSpPr>
          <p:cNvPr id="109" name="ZoneTexte 108"/>
          <p:cNvSpPr txBox="1"/>
          <p:nvPr/>
        </p:nvSpPr>
        <p:spPr>
          <a:xfrm>
            <a:off x="67748" y="6080922"/>
            <a:ext cx="5944412" cy="677108"/>
          </a:xfrm>
          <a:prstGeom prst="rect">
            <a:avLst/>
          </a:prstGeom>
          <a:noFill/>
          <a:ln>
            <a:solidFill>
              <a:schemeClr val="accent6">
                <a:lumMod val="75000"/>
              </a:schemeClr>
            </a:solidFill>
          </a:ln>
        </p:spPr>
        <p:txBody>
          <a:bodyPr wrap="square" rtlCol="0">
            <a:spAutoFit/>
          </a:bodyPr>
          <a:lstStyle/>
          <a:p>
            <a:pPr algn="ctr"/>
            <a:r>
              <a:rPr lang="fr-FR" b="1" i="1" dirty="0" smtClean="0">
                <a:solidFill>
                  <a:schemeClr val="accent6">
                    <a:lumMod val="50000"/>
                  </a:schemeClr>
                </a:solidFill>
              </a:rPr>
              <a:t>Couche mince :</a:t>
            </a:r>
          </a:p>
          <a:p>
            <a:pPr algn="ctr"/>
            <a:r>
              <a:rPr lang="fr-FR" b="1" i="1" dirty="0" smtClean="0">
                <a:solidFill>
                  <a:schemeClr val="accent6">
                    <a:lumMod val="50000"/>
                  </a:schemeClr>
                </a:solidFill>
              </a:rPr>
              <a:t>épaisseur </a:t>
            </a:r>
            <a:r>
              <a:rPr lang="fr-FR" sz="2000" b="1" i="1" dirty="0" smtClean="0">
                <a:solidFill>
                  <a:schemeClr val="accent6">
                    <a:lumMod val="50000"/>
                  </a:schemeClr>
                </a:solidFill>
              </a:rPr>
              <a:t>&lt;</a:t>
            </a:r>
            <a:r>
              <a:rPr lang="fr-FR" b="1" i="1" dirty="0" smtClean="0">
                <a:solidFill>
                  <a:schemeClr val="accent6">
                    <a:lumMod val="50000"/>
                  </a:schemeClr>
                </a:solidFill>
              </a:rPr>
              <a:t> prof. ultime d’ionisation    -</a:t>
            </a:r>
            <a:r>
              <a:rPr lang="fr-FR" b="1" dirty="0" smtClean="0">
                <a:solidFill>
                  <a:schemeClr val="accent6">
                    <a:lumMod val="50000"/>
                  </a:schemeClr>
                </a:solidFill>
                <a:sym typeface="Symbol" pitchFamily="18" charset="2"/>
              </a:rPr>
              <a:t>(.</a:t>
            </a:r>
            <a:r>
              <a:rPr lang="fr-FR" b="1" dirty="0" err="1" smtClean="0">
                <a:solidFill>
                  <a:schemeClr val="accent6">
                    <a:lumMod val="50000"/>
                  </a:schemeClr>
                </a:solidFill>
              </a:rPr>
              <a:t>z</a:t>
            </a:r>
            <a:r>
              <a:rPr lang="fr-FR" b="1" baseline="-25000" dirty="0" err="1" smtClean="0">
                <a:solidFill>
                  <a:schemeClr val="accent6">
                    <a:lumMod val="50000"/>
                  </a:schemeClr>
                </a:solidFill>
              </a:rPr>
              <a:t>ultime</a:t>
            </a:r>
            <a:r>
              <a:rPr lang="fr-FR" b="1" dirty="0" smtClean="0">
                <a:solidFill>
                  <a:schemeClr val="accent6">
                    <a:lumMod val="50000"/>
                  </a:schemeClr>
                </a:solidFill>
                <a:sym typeface="Symbol" pitchFamily="18" charset="2"/>
              </a:rPr>
              <a:t>)=0-</a:t>
            </a:r>
          </a:p>
        </p:txBody>
      </p:sp>
      <p:grpSp>
        <p:nvGrpSpPr>
          <p:cNvPr id="81" name="Groupe 80"/>
          <p:cNvGrpSpPr/>
          <p:nvPr/>
        </p:nvGrpSpPr>
        <p:grpSpPr>
          <a:xfrm>
            <a:off x="1815818" y="2564904"/>
            <a:ext cx="287258" cy="1368152"/>
            <a:chOff x="1815818" y="2564904"/>
            <a:chExt cx="287258" cy="1368152"/>
          </a:xfrm>
        </p:grpSpPr>
        <p:cxnSp>
          <p:nvCxnSpPr>
            <p:cNvPr id="79" name="Connecteur droit avec flèche 78"/>
            <p:cNvCxnSpPr/>
            <p:nvPr/>
          </p:nvCxnSpPr>
          <p:spPr>
            <a:xfrm>
              <a:off x="1855574" y="2564904"/>
              <a:ext cx="0" cy="1368152"/>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a:off x="1815818" y="2996952"/>
              <a:ext cx="287258" cy="338554"/>
            </a:xfrm>
            <a:prstGeom prst="rect">
              <a:avLst/>
            </a:prstGeom>
            <a:noFill/>
          </p:spPr>
          <p:txBody>
            <a:bodyPr wrap="none" rtlCol="0">
              <a:spAutoFit/>
            </a:bodyPr>
            <a:lstStyle/>
            <a:p>
              <a:r>
                <a:rPr lang="fr-FR" sz="1600" dirty="0" smtClean="0">
                  <a:solidFill>
                    <a:schemeClr val="accent6">
                      <a:lumMod val="50000"/>
                    </a:schemeClr>
                  </a:solidFill>
                </a:rPr>
                <a:t>z</a:t>
              </a:r>
              <a:endParaRPr lang="fr-FR" sz="1600" dirty="0">
                <a:solidFill>
                  <a:schemeClr val="accent6">
                    <a:lumMod val="50000"/>
                  </a:schemeClr>
                </a:solidFill>
              </a:endParaRPr>
            </a:p>
          </p:txBody>
        </p:sp>
      </p:grpSp>
      <p:grpSp>
        <p:nvGrpSpPr>
          <p:cNvPr id="82" name="Groupe 81"/>
          <p:cNvGrpSpPr/>
          <p:nvPr/>
        </p:nvGrpSpPr>
        <p:grpSpPr>
          <a:xfrm>
            <a:off x="4170543" y="3155777"/>
            <a:ext cx="287258" cy="1368152"/>
            <a:chOff x="1815818" y="2564904"/>
            <a:chExt cx="287258" cy="1368152"/>
          </a:xfrm>
        </p:grpSpPr>
        <p:cxnSp>
          <p:nvCxnSpPr>
            <p:cNvPr id="83" name="Connecteur droit avec flèche 82"/>
            <p:cNvCxnSpPr/>
            <p:nvPr/>
          </p:nvCxnSpPr>
          <p:spPr>
            <a:xfrm>
              <a:off x="1855574" y="2564904"/>
              <a:ext cx="0" cy="1368152"/>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1815818" y="2996952"/>
              <a:ext cx="287258" cy="338554"/>
            </a:xfrm>
            <a:prstGeom prst="rect">
              <a:avLst/>
            </a:prstGeom>
            <a:noFill/>
          </p:spPr>
          <p:txBody>
            <a:bodyPr wrap="none" rtlCol="0">
              <a:spAutoFit/>
            </a:bodyPr>
            <a:lstStyle/>
            <a:p>
              <a:r>
                <a:rPr lang="fr-FR" sz="1600" dirty="0" smtClean="0">
                  <a:solidFill>
                    <a:schemeClr val="accent6">
                      <a:lumMod val="50000"/>
                    </a:schemeClr>
                  </a:solidFill>
                </a:rPr>
                <a:t>z</a:t>
              </a:r>
              <a:endParaRPr lang="fr-FR" sz="1600" dirty="0">
                <a:solidFill>
                  <a:schemeClr val="accent6">
                    <a:lumMod val="50000"/>
                  </a:schemeClr>
                </a:solidFill>
              </a:endParaRPr>
            </a:p>
          </p:txBody>
        </p:sp>
      </p:grpSp>
      <p:grpSp>
        <p:nvGrpSpPr>
          <p:cNvPr id="85" name="Groupe 84"/>
          <p:cNvGrpSpPr/>
          <p:nvPr/>
        </p:nvGrpSpPr>
        <p:grpSpPr>
          <a:xfrm>
            <a:off x="6568346" y="3933056"/>
            <a:ext cx="287258" cy="1368152"/>
            <a:chOff x="1815818" y="2564904"/>
            <a:chExt cx="287258" cy="1368152"/>
          </a:xfrm>
        </p:grpSpPr>
        <p:cxnSp>
          <p:nvCxnSpPr>
            <p:cNvPr id="86" name="Connecteur droit avec flèche 85"/>
            <p:cNvCxnSpPr/>
            <p:nvPr/>
          </p:nvCxnSpPr>
          <p:spPr>
            <a:xfrm>
              <a:off x="1855574" y="2564904"/>
              <a:ext cx="0" cy="1368152"/>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1815818" y="2996952"/>
              <a:ext cx="287258" cy="338554"/>
            </a:xfrm>
            <a:prstGeom prst="rect">
              <a:avLst/>
            </a:prstGeom>
            <a:noFill/>
          </p:spPr>
          <p:txBody>
            <a:bodyPr wrap="none" rtlCol="0">
              <a:spAutoFit/>
            </a:bodyPr>
            <a:lstStyle/>
            <a:p>
              <a:r>
                <a:rPr lang="fr-FR" sz="1600" dirty="0" smtClean="0">
                  <a:solidFill>
                    <a:schemeClr val="accent6">
                      <a:lumMod val="50000"/>
                    </a:schemeClr>
                  </a:solidFill>
                </a:rPr>
                <a:t>z</a:t>
              </a:r>
              <a:endParaRPr lang="fr-FR" sz="1600" dirty="0">
                <a:solidFill>
                  <a:schemeClr val="accent6">
                    <a:lumMod val="50000"/>
                  </a:schemeClr>
                </a:solidFill>
              </a:endParaRPr>
            </a:p>
          </p:txBody>
        </p:sp>
      </p:grpSp>
      <p:grpSp>
        <p:nvGrpSpPr>
          <p:cNvPr id="89" name="Groupe 88"/>
          <p:cNvGrpSpPr/>
          <p:nvPr/>
        </p:nvGrpSpPr>
        <p:grpSpPr>
          <a:xfrm>
            <a:off x="8870167" y="4452120"/>
            <a:ext cx="287258" cy="1368152"/>
            <a:chOff x="1815818" y="2564904"/>
            <a:chExt cx="287258" cy="1368152"/>
          </a:xfrm>
        </p:grpSpPr>
        <p:cxnSp>
          <p:nvCxnSpPr>
            <p:cNvPr id="91" name="Connecteur droit avec flèche 90"/>
            <p:cNvCxnSpPr/>
            <p:nvPr/>
          </p:nvCxnSpPr>
          <p:spPr>
            <a:xfrm>
              <a:off x="1855574" y="2564904"/>
              <a:ext cx="0" cy="1368152"/>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a:off x="1815818" y="2996952"/>
              <a:ext cx="287258" cy="338554"/>
            </a:xfrm>
            <a:prstGeom prst="rect">
              <a:avLst/>
            </a:prstGeom>
            <a:noFill/>
          </p:spPr>
          <p:txBody>
            <a:bodyPr wrap="none" rtlCol="0">
              <a:spAutoFit/>
            </a:bodyPr>
            <a:lstStyle/>
            <a:p>
              <a:r>
                <a:rPr lang="fr-FR" sz="1600" dirty="0" smtClean="0">
                  <a:solidFill>
                    <a:schemeClr val="accent6">
                      <a:lumMod val="50000"/>
                    </a:schemeClr>
                  </a:solidFill>
                </a:rPr>
                <a:t>z</a:t>
              </a:r>
              <a:endParaRPr lang="fr-FR" sz="1600" dirty="0">
                <a:solidFill>
                  <a:schemeClr val="accent6">
                    <a:lumMod val="50000"/>
                  </a:schemeClr>
                </a:solidFil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oneTexte 3"/>
          <p:cNvSpPr txBox="1">
            <a:spLocks noChangeArrowheads="1"/>
          </p:cNvSpPr>
          <p:nvPr/>
        </p:nvSpPr>
        <p:spPr bwMode="auto">
          <a:xfrm>
            <a:off x="1259633" y="14288"/>
            <a:ext cx="6336556" cy="492443"/>
          </a:xfrm>
          <a:prstGeom prst="rect">
            <a:avLst/>
          </a:prstGeom>
          <a:noFill/>
          <a:ln w="9525">
            <a:noFill/>
            <a:miter lim="800000"/>
            <a:headEnd/>
            <a:tailEnd/>
          </a:ln>
        </p:spPr>
        <p:txBody>
          <a:bodyPr wrap="square">
            <a:spAutoFit/>
          </a:bodyPr>
          <a:lstStyle/>
          <a:p>
            <a:pPr algn="ctr"/>
            <a:r>
              <a:rPr lang="fr-FR" sz="2600" b="1" dirty="0">
                <a:solidFill>
                  <a:srgbClr val="0070C0"/>
                </a:solidFill>
                <a:latin typeface="Times New Roman" pitchFamily="18" charset="0"/>
                <a:cs typeface="Times New Roman" pitchFamily="18" charset="0"/>
              </a:rPr>
              <a:t>Analyse d’une couche </a:t>
            </a:r>
            <a:r>
              <a:rPr lang="fr-FR" sz="2600" b="1" dirty="0" smtClean="0">
                <a:solidFill>
                  <a:srgbClr val="0070C0"/>
                </a:solidFill>
                <a:latin typeface="Times New Roman" pitchFamily="18" charset="0"/>
                <a:cs typeface="Times New Roman" pitchFamily="18" charset="0"/>
              </a:rPr>
              <a:t>mince </a:t>
            </a:r>
            <a:r>
              <a:rPr lang="fr-FR" sz="2600" b="1" dirty="0">
                <a:solidFill>
                  <a:srgbClr val="0070C0"/>
                </a:solidFill>
                <a:latin typeface="Times New Roman" pitchFamily="18" charset="0"/>
                <a:cs typeface="Times New Roman" pitchFamily="18" charset="0"/>
              </a:rPr>
              <a:t>enterrée</a:t>
            </a:r>
          </a:p>
        </p:txBody>
      </p:sp>
      <p:cxnSp>
        <p:nvCxnSpPr>
          <p:cNvPr id="9" name="Connecteur droit 8"/>
          <p:cNvCxnSpPr/>
          <p:nvPr/>
        </p:nvCxnSpPr>
        <p:spPr>
          <a:xfrm>
            <a:off x="755650" y="455613"/>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31748" name="Rectangle 47"/>
          <p:cNvSpPr>
            <a:spLocks noChangeArrowheads="1"/>
          </p:cNvSpPr>
          <p:nvPr/>
        </p:nvSpPr>
        <p:spPr bwMode="auto">
          <a:xfrm>
            <a:off x="107504" y="1196752"/>
            <a:ext cx="9036496" cy="2954655"/>
          </a:xfrm>
          <a:prstGeom prst="rect">
            <a:avLst/>
          </a:prstGeom>
          <a:noFill/>
          <a:ln w="9525">
            <a:noFill/>
            <a:miter lim="800000"/>
            <a:headEnd/>
            <a:tailEnd/>
          </a:ln>
        </p:spPr>
        <p:txBody>
          <a:bodyPr wrap="square">
            <a:spAutoFit/>
          </a:bodyPr>
          <a:lstStyle/>
          <a:p>
            <a:pPr algn="ctr"/>
            <a:r>
              <a:rPr lang="fr-FR" sz="2200" b="1" dirty="0">
                <a:latin typeface="+mn-lt"/>
                <a:cs typeface="Times New Roman" pitchFamily="18" charset="0"/>
              </a:rPr>
              <a:t>Capacité de la technique à détecter un élément </a:t>
            </a:r>
            <a:r>
              <a:rPr lang="fr-FR" sz="2200" b="1" dirty="0" smtClean="0">
                <a:latin typeface="+mn-lt"/>
                <a:cs typeface="Times New Roman" pitchFamily="18" charset="0"/>
              </a:rPr>
              <a:t>présent</a:t>
            </a:r>
          </a:p>
          <a:p>
            <a:pPr algn="ctr"/>
            <a:r>
              <a:rPr lang="fr-FR" sz="2200" b="1" dirty="0" smtClean="0">
                <a:latin typeface="+mn-lt"/>
                <a:cs typeface="Times New Roman" pitchFamily="18" charset="0"/>
              </a:rPr>
              <a:t>dans </a:t>
            </a:r>
            <a:r>
              <a:rPr lang="fr-FR" sz="2200" b="1" dirty="0">
                <a:latin typeface="+mn-lt"/>
                <a:cs typeface="Times New Roman" pitchFamily="18" charset="0"/>
              </a:rPr>
              <a:t>une couche enterrée </a:t>
            </a:r>
          </a:p>
          <a:p>
            <a:pPr algn="ctr"/>
            <a:endParaRPr lang="fr-FR" sz="2200" b="1" dirty="0">
              <a:latin typeface="+mn-lt"/>
              <a:cs typeface="Times New Roman" pitchFamily="18" charset="0"/>
            </a:endParaRPr>
          </a:p>
          <a:p>
            <a:pPr algn="ctr"/>
            <a:r>
              <a:rPr lang="fr-FR" sz="2200" b="1" u="sng" dirty="0" smtClean="0">
                <a:latin typeface="+mn-lt"/>
                <a:cs typeface="Times New Roman" pitchFamily="18" charset="0"/>
              </a:rPr>
              <a:t>dépend </a:t>
            </a:r>
            <a:r>
              <a:rPr lang="fr-FR" sz="2200" b="1" u="sng" dirty="0">
                <a:latin typeface="+mn-lt"/>
                <a:cs typeface="Times New Roman" pitchFamily="18" charset="0"/>
              </a:rPr>
              <a:t>de</a:t>
            </a:r>
            <a:r>
              <a:rPr lang="fr-FR" sz="2200" b="1" dirty="0">
                <a:latin typeface="+mn-lt"/>
                <a:cs typeface="Times New Roman" pitchFamily="18" charset="0"/>
              </a:rPr>
              <a:t> :</a:t>
            </a:r>
          </a:p>
          <a:p>
            <a:endParaRPr lang="fr-FR" b="1" dirty="0">
              <a:latin typeface="Times New Roman" pitchFamily="18" charset="0"/>
              <a:cs typeface="Times New Roman" pitchFamily="18" charset="0"/>
            </a:endParaRPr>
          </a:p>
          <a:p>
            <a:r>
              <a:rPr lang="fr-FR" sz="2000" b="1" dirty="0">
                <a:latin typeface="+mn-lt"/>
                <a:cs typeface="Times New Roman" pitchFamily="18" charset="0"/>
              </a:rPr>
              <a:t>- </a:t>
            </a:r>
            <a:r>
              <a:rPr lang="fr-FR" sz="2000" b="1" dirty="0" smtClean="0">
                <a:latin typeface="+mn-lt"/>
                <a:cs typeface="Times New Roman" pitchFamily="18" charset="0"/>
              </a:rPr>
              <a:t>la nature et de l’épaisseur </a:t>
            </a:r>
            <a:r>
              <a:rPr lang="fr-FR" sz="2000" b="1" dirty="0">
                <a:latin typeface="+mn-lt"/>
                <a:cs typeface="Times New Roman" pitchFamily="18" charset="0"/>
              </a:rPr>
              <a:t>massique de la </a:t>
            </a:r>
            <a:r>
              <a:rPr lang="fr-FR" sz="2000" b="1" dirty="0" smtClean="0">
                <a:latin typeface="+mn-lt"/>
                <a:cs typeface="Times New Roman" pitchFamily="18" charset="0"/>
              </a:rPr>
              <a:t>couche enterrée</a:t>
            </a:r>
            <a:endParaRPr lang="fr-FR" sz="2000" b="1" dirty="0">
              <a:latin typeface="+mn-lt"/>
              <a:cs typeface="Times New Roman" pitchFamily="18" charset="0"/>
            </a:endParaRPr>
          </a:p>
          <a:p>
            <a:r>
              <a:rPr lang="fr-FR" sz="2000" b="1" dirty="0">
                <a:latin typeface="+mn-lt"/>
                <a:cs typeface="Times New Roman" pitchFamily="18" charset="0"/>
              </a:rPr>
              <a:t>-</a:t>
            </a:r>
            <a:r>
              <a:rPr lang="fr-FR" sz="2000" dirty="0">
                <a:latin typeface="+mn-lt"/>
                <a:cs typeface="Times New Roman" pitchFamily="18" charset="0"/>
              </a:rPr>
              <a:t> </a:t>
            </a:r>
            <a:r>
              <a:rPr lang="fr-FR" sz="2000" b="1" dirty="0">
                <a:latin typeface="+mn-lt"/>
                <a:cs typeface="Times New Roman" pitchFamily="18" charset="0"/>
              </a:rPr>
              <a:t>l’absorption du </a:t>
            </a:r>
            <a:r>
              <a:rPr lang="fr-FR" sz="2000" b="1" dirty="0" err="1">
                <a:latin typeface="+mn-lt"/>
                <a:cs typeface="Times New Roman" pitchFamily="18" charset="0"/>
              </a:rPr>
              <a:t>ray</a:t>
            </a:r>
            <a:r>
              <a:rPr lang="fr-FR" sz="2000" b="1" baseline="30000" dirty="0" err="1">
                <a:latin typeface="+mn-lt"/>
                <a:cs typeface="Times New Roman" pitchFamily="18" charset="0"/>
              </a:rPr>
              <a:t>t</a:t>
            </a:r>
            <a:r>
              <a:rPr lang="fr-FR" sz="2000" b="1" dirty="0">
                <a:latin typeface="+mn-lt"/>
                <a:cs typeface="Times New Roman" pitchFamily="18" charset="0"/>
              </a:rPr>
              <a:t> caractéristique de l’élément, </a:t>
            </a:r>
            <a:r>
              <a:rPr lang="fr-FR" sz="2000" b="1" dirty="0" smtClean="0">
                <a:latin typeface="+mn-lt"/>
                <a:cs typeface="Times New Roman" pitchFamily="18" charset="0"/>
              </a:rPr>
              <a:t>fonction de </a:t>
            </a:r>
            <a:r>
              <a:rPr lang="fr-FR" sz="2000" b="1" dirty="0">
                <a:latin typeface="+mn-lt"/>
                <a:cs typeface="Times New Roman" pitchFamily="18" charset="0"/>
              </a:rPr>
              <a:t>:</a:t>
            </a:r>
          </a:p>
          <a:p>
            <a:r>
              <a:rPr lang="fr-FR" sz="2000" b="1" dirty="0">
                <a:latin typeface="+mn-lt"/>
                <a:cs typeface="Times New Roman" pitchFamily="18" charset="0"/>
              </a:rPr>
              <a:t>		- </a:t>
            </a:r>
            <a:r>
              <a:rPr lang="fr-FR" sz="2000" dirty="0">
                <a:latin typeface="+mn-lt"/>
                <a:cs typeface="Times New Roman" pitchFamily="18" charset="0"/>
              </a:rPr>
              <a:t>l’épaisseur </a:t>
            </a:r>
            <a:r>
              <a:rPr lang="fr-FR" sz="2000" dirty="0" smtClean="0">
                <a:latin typeface="+mn-lt"/>
                <a:cs typeface="Times New Roman" pitchFamily="18" charset="0"/>
              </a:rPr>
              <a:t>massique       du </a:t>
            </a:r>
            <a:r>
              <a:rPr lang="fr-FR" sz="2000" dirty="0">
                <a:latin typeface="+mn-lt"/>
                <a:cs typeface="Times New Roman" pitchFamily="18" charset="0"/>
              </a:rPr>
              <a:t>(des) matériau(x) déposé(s)</a:t>
            </a:r>
          </a:p>
          <a:p>
            <a:r>
              <a:rPr lang="fr-FR" sz="2000" dirty="0">
                <a:latin typeface="+mn-lt"/>
                <a:cs typeface="Times New Roman" pitchFamily="18" charset="0"/>
              </a:rPr>
              <a:t>		</a:t>
            </a:r>
            <a:r>
              <a:rPr lang="fr-FR" sz="2000" b="1" dirty="0">
                <a:latin typeface="+mn-lt"/>
                <a:cs typeface="Times New Roman" pitchFamily="18" charset="0"/>
              </a:rPr>
              <a:t>-</a:t>
            </a:r>
            <a:r>
              <a:rPr lang="fr-FR" sz="2000" dirty="0">
                <a:latin typeface="+mn-lt"/>
                <a:cs typeface="Times New Roman" pitchFamily="18" charset="0"/>
              </a:rPr>
              <a:t> la nature		sur la couche enterrée</a:t>
            </a:r>
          </a:p>
        </p:txBody>
      </p:sp>
      <p:sp>
        <p:nvSpPr>
          <p:cNvPr id="21" name="Accolade fermante 20"/>
          <p:cNvSpPr/>
          <p:nvPr/>
        </p:nvSpPr>
        <p:spPr>
          <a:xfrm>
            <a:off x="4211960" y="3429000"/>
            <a:ext cx="215900" cy="792163"/>
          </a:xfrm>
          <a:prstGeom prst="rightBrace">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grpSp>
        <p:nvGrpSpPr>
          <p:cNvPr id="31750" name="Groupe 10"/>
          <p:cNvGrpSpPr>
            <a:grpSpLocks/>
          </p:cNvGrpSpPr>
          <p:nvPr/>
        </p:nvGrpSpPr>
        <p:grpSpPr bwMode="auto">
          <a:xfrm>
            <a:off x="179512" y="5227638"/>
            <a:ext cx="8712968" cy="576262"/>
            <a:chOff x="1331072" y="5228064"/>
            <a:chExt cx="8713148" cy="576064"/>
          </a:xfrm>
        </p:grpSpPr>
        <p:sp>
          <p:nvSpPr>
            <p:cNvPr id="31751" name="Rectangle 5"/>
            <p:cNvSpPr>
              <a:spLocks noChangeArrowheads="1"/>
            </p:cNvSpPr>
            <p:nvPr/>
          </p:nvSpPr>
          <p:spPr bwMode="auto">
            <a:xfrm>
              <a:off x="1403648" y="5359496"/>
              <a:ext cx="8624655" cy="430739"/>
            </a:xfrm>
            <a:prstGeom prst="rect">
              <a:avLst/>
            </a:prstGeom>
            <a:noFill/>
            <a:ln w="9525">
              <a:noFill/>
              <a:miter lim="800000"/>
              <a:headEnd/>
              <a:tailEnd/>
            </a:ln>
          </p:spPr>
          <p:txBody>
            <a:bodyPr wrap="none">
              <a:spAutoFit/>
            </a:bodyPr>
            <a:lstStyle/>
            <a:p>
              <a:r>
                <a:rPr lang="fr-FR" sz="2200" b="1">
                  <a:solidFill>
                    <a:srgbClr val="C00000"/>
                  </a:solidFill>
                  <a:latin typeface="Comic Sans MS" pitchFamily="66" charset="0"/>
                  <a:cs typeface="Arial" charset="0"/>
                </a:rPr>
                <a:t>→ </a:t>
              </a:r>
              <a:r>
                <a:rPr lang="fr-FR" sz="2200" b="1">
                  <a:solidFill>
                    <a:srgbClr val="C00000"/>
                  </a:solidFill>
                  <a:latin typeface="Comic Sans MS" pitchFamily="66" charset="0"/>
                  <a:cs typeface="Times New Roman" pitchFamily="18" charset="0"/>
                </a:rPr>
                <a:t>résolution en profondeur de la microanalyse X insuffisante</a:t>
              </a:r>
              <a:endParaRPr lang="fr-FR" sz="2200">
                <a:solidFill>
                  <a:srgbClr val="C00000"/>
                </a:solidFill>
                <a:latin typeface="Comic Sans MS" pitchFamily="66" charset="0"/>
              </a:endParaRPr>
            </a:p>
          </p:txBody>
        </p:sp>
        <p:sp>
          <p:nvSpPr>
            <p:cNvPr id="7" name="Rectangle à coins arrondis 6"/>
            <p:cNvSpPr/>
            <p:nvPr/>
          </p:nvSpPr>
          <p:spPr>
            <a:xfrm>
              <a:off x="1331072" y="5228064"/>
              <a:ext cx="8713148" cy="576064"/>
            </a:xfrm>
            <a:prstGeom prst="roundRect">
              <a:avLst/>
            </a:prstGeom>
            <a:solidFill>
              <a:srgbClr val="FFFF99">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20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1"/>
          <p:cNvSpPr txBox="1">
            <a:spLocks noChangeArrowheads="1"/>
          </p:cNvSpPr>
          <p:nvPr/>
        </p:nvSpPr>
        <p:spPr bwMode="auto">
          <a:xfrm>
            <a:off x="395256" y="1444625"/>
            <a:ext cx="8319457" cy="4678204"/>
          </a:xfrm>
          <a:prstGeom prst="rect">
            <a:avLst/>
          </a:prstGeom>
          <a:noFill/>
          <a:ln w="9525">
            <a:noFill/>
            <a:miter lim="800000"/>
            <a:headEnd/>
            <a:tailEnd/>
          </a:ln>
        </p:spPr>
        <p:txBody>
          <a:bodyPr wrap="none">
            <a:spAutoFit/>
          </a:bodyPr>
          <a:lstStyle/>
          <a:p>
            <a:pPr algn="ctr"/>
            <a:r>
              <a:rPr lang="fr-FR" dirty="0">
                <a:solidFill>
                  <a:srgbClr val="C00000"/>
                </a:solidFill>
              </a:rPr>
              <a:t>	</a:t>
            </a:r>
            <a:r>
              <a:rPr lang="fr-FR" sz="2000" b="1" dirty="0">
                <a:solidFill>
                  <a:srgbClr val="C00000"/>
                </a:solidFill>
                <a:latin typeface="Comic Sans MS" pitchFamily="66" charset="0"/>
              </a:rPr>
              <a:t>couche A-B-C / substrat D connu :</a:t>
            </a:r>
          </a:p>
          <a:p>
            <a:endParaRPr lang="fr-FR" dirty="0" smtClean="0"/>
          </a:p>
          <a:p>
            <a:endParaRPr lang="fr-FR" dirty="0"/>
          </a:p>
          <a:p>
            <a:r>
              <a:rPr lang="fr-FR" sz="2000" b="1" dirty="0" smtClean="0">
                <a:solidFill>
                  <a:srgbClr val="0033CC"/>
                </a:solidFill>
                <a:latin typeface="+mn-lt"/>
                <a:sym typeface="Symbol"/>
              </a:rPr>
              <a:t> </a:t>
            </a:r>
            <a:r>
              <a:rPr lang="fr-FR" sz="2000" b="1" dirty="0" smtClean="0">
                <a:solidFill>
                  <a:srgbClr val="0033CC"/>
                </a:solidFill>
                <a:latin typeface="+mn-lt"/>
              </a:rPr>
              <a:t>Mesure </a:t>
            </a:r>
            <a:r>
              <a:rPr lang="fr-FR" sz="2000" b="1" dirty="0">
                <a:solidFill>
                  <a:srgbClr val="0033CC"/>
                </a:solidFill>
                <a:latin typeface="+mn-lt"/>
              </a:rPr>
              <a:t>à une seule tension </a:t>
            </a:r>
            <a:r>
              <a:rPr lang="fr-FR" sz="2000" b="1" dirty="0" smtClean="0">
                <a:solidFill>
                  <a:srgbClr val="0033CC"/>
                </a:solidFill>
                <a:latin typeface="+mn-lt"/>
              </a:rPr>
              <a:t>permet :</a:t>
            </a:r>
            <a:endParaRPr lang="fr-FR" sz="2000" b="1" dirty="0">
              <a:solidFill>
                <a:srgbClr val="0033CC"/>
              </a:solidFill>
              <a:latin typeface="+mn-lt"/>
            </a:endParaRPr>
          </a:p>
          <a:p>
            <a:r>
              <a:rPr lang="fr-FR" sz="2000" dirty="0">
                <a:latin typeface="+mn-lt"/>
                <a:cs typeface="Arial" charset="0"/>
              </a:rPr>
              <a:t>→ </a:t>
            </a:r>
            <a:r>
              <a:rPr lang="fr-FR" sz="2000" dirty="0">
                <a:latin typeface="+mn-lt"/>
              </a:rPr>
              <a:t>détermination </a:t>
            </a:r>
            <a:r>
              <a:rPr lang="fr-FR" sz="2000" u="sng" dirty="0">
                <a:latin typeface="+mn-lt"/>
              </a:rPr>
              <a:t>simultanée</a:t>
            </a:r>
            <a:r>
              <a:rPr lang="fr-FR" sz="2000" dirty="0">
                <a:latin typeface="+mn-lt"/>
              </a:rPr>
              <a:t> de </a:t>
            </a:r>
            <a:r>
              <a:rPr lang="fr-FR" sz="2000" u="sng" dirty="0">
                <a:latin typeface="+mn-lt"/>
              </a:rPr>
              <a:t>l’épaisseur et de la composition de la couche</a:t>
            </a:r>
          </a:p>
          <a:p>
            <a:endParaRPr lang="fr-FR" sz="2000" dirty="0">
              <a:latin typeface="+mn-lt"/>
            </a:endParaRPr>
          </a:p>
          <a:p>
            <a:r>
              <a:rPr lang="fr-FR" sz="2000" b="1" dirty="0" smtClean="0">
                <a:solidFill>
                  <a:srgbClr val="00B050"/>
                </a:solidFill>
                <a:latin typeface="+mn-lt"/>
                <a:sym typeface="Symbol"/>
              </a:rPr>
              <a:t> </a:t>
            </a:r>
            <a:r>
              <a:rPr lang="fr-FR" sz="2000" b="1" i="1" dirty="0" smtClean="0">
                <a:solidFill>
                  <a:srgbClr val="00B050"/>
                </a:solidFill>
                <a:latin typeface="+mn-lt"/>
              </a:rPr>
              <a:t>Conditions</a:t>
            </a:r>
            <a:r>
              <a:rPr lang="fr-FR" sz="2000" i="1" dirty="0" smtClean="0">
                <a:solidFill>
                  <a:srgbClr val="00B050"/>
                </a:solidFill>
                <a:latin typeface="+mn-lt"/>
              </a:rPr>
              <a:t> - pour un minimum </a:t>
            </a:r>
            <a:r>
              <a:rPr lang="fr-FR" sz="2000" i="1" dirty="0">
                <a:solidFill>
                  <a:srgbClr val="00B050"/>
                </a:solidFill>
                <a:latin typeface="+mn-lt"/>
              </a:rPr>
              <a:t>de mesures - </a:t>
            </a:r>
            <a:r>
              <a:rPr lang="fr-FR" sz="2000" b="1" i="1" dirty="0">
                <a:solidFill>
                  <a:srgbClr val="00B050"/>
                </a:solidFill>
                <a:latin typeface="+mn-lt"/>
              </a:rPr>
              <a:t>:</a:t>
            </a:r>
          </a:p>
          <a:p>
            <a:r>
              <a:rPr lang="fr-FR" sz="2000" dirty="0">
                <a:latin typeface="+mn-lt"/>
              </a:rPr>
              <a:t>	</a:t>
            </a:r>
            <a:r>
              <a:rPr lang="fr-FR" sz="2000" dirty="0" smtClean="0">
                <a:latin typeface="Arial"/>
                <a:cs typeface="Arial"/>
              </a:rPr>
              <a:t>▪</a:t>
            </a:r>
            <a:r>
              <a:rPr lang="fr-FR" sz="2000" dirty="0" smtClean="0">
                <a:latin typeface="+mn-lt"/>
              </a:rPr>
              <a:t> </a:t>
            </a:r>
            <a:r>
              <a:rPr lang="fr-FR" sz="2000" dirty="0">
                <a:solidFill>
                  <a:srgbClr val="0033CC"/>
                </a:solidFill>
                <a:latin typeface="+mn-lt"/>
              </a:rPr>
              <a:t>tous les </a:t>
            </a:r>
            <a:r>
              <a:rPr lang="fr-FR" sz="2000" dirty="0" err="1">
                <a:solidFill>
                  <a:srgbClr val="0033CC"/>
                </a:solidFill>
                <a:latin typeface="+mn-lt"/>
              </a:rPr>
              <a:t>él</a:t>
            </a:r>
            <a:r>
              <a:rPr lang="fr-FR" sz="2000" baseline="30000" dirty="0" err="1">
                <a:solidFill>
                  <a:srgbClr val="0033CC"/>
                </a:solidFill>
                <a:latin typeface="+mn-lt"/>
              </a:rPr>
              <a:t>ts</a:t>
            </a:r>
            <a:r>
              <a:rPr lang="fr-FR" sz="2000" dirty="0">
                <a:solidFill>
                  <a:srgbClr val="0033CC"/>
                </a:solidFill>
                <a:latin typeface="+mn-lt"/>
              </a:rPr>
              <a:t>. de la couche analysés</a:t>
            </a:r>
          </a:p>
          <a:p>
            <a:r>
              <a:rPr lang="fr-FR" sz="2000" dirty="0">
                <a:latin typeface="+mn-lt"/>
              </a:rPr>
              <a:t>	</a:t>
            </a:r>
            <a:r>
              <a:rPr lang="fr-FR" sz="2000" dirty="0" smtClean="0">
                <a:latin typeface="Arial"/>
                <a:cs typeface="Arial"/>
              </a:rPr>
              <a:t>▪</a:t>
            </a:r>
            <a:r>
              <a:rPr lang="fr-FR" sz="2000" dirty="0" smtClean="0">
                <a:latin typeface="+mn-lt"/>
              </a:rPr>
              <a:t> </a:t>
            </a:r>
            <a:r>
              <a:rPr lang="fr-FR" sz="2000" dirty="0">
                <a:solidFill>
                  <a:srgbClr val="0033CC"/>
                </a:solidFill>
                <a:latin typeface="+mn-lt"/>
              </a:rPr>
              <a:t>pour l’un au moins des </a:t>
            </a:r>
            <a:r>
              <a:rPr lang="fr-FR" sz="2000" dirty="0" err="1">
                <a:solidFill>
                  <a:srgbClr val="0033CC"/>
                </a:solidFill>
                <a:latin typeface="+mn-lt"/>
              </a:rPr>
              <a:t>ray</a:t>
            </a:r>
            <a:r>
              <a:rPr lang="fr-FR" sz="2000" baseline="30000" dirty="0" err="1">
                <a:solidFill>
                  <a:srgbClr val="0033CC"/>
                </a:solidFill>
                <a:latin typeface="+mn-lt"/>
              </a:rPr>
              <a:t>t</a:t>
            </a:r>
            <a:r>
              <a:rPr lang="fr-FR" sz="2000" dirty="0">
                <a:solidFill>
                  <a:srgbClr val="0033CC"/>
                </a:solidFill>
                <a:latin typeface="+mn-lt"/>
              </a:rPr>
              <a:t> </a:t>
            </a:r>
            <a:r>
              <a:rPr lang="fr-FR" sz="2000" dirty="0">
                <a:latin typeface="+mn-lt"/>
              </a:rPr>
              <a:t>mesurés de la couche  : </a:t>
            </a:r>
          </a:p>
          <a:p>
            <a:r>
              <a:rPr lang="fr-FR" sz="2000" dirty="0">
                <a:latin typeface="+mn-lt"/>
              </a:rPr>
              <a:t>		</a:t>
            </a:r>
            <a:r>
              <a:rPr lang="fr-FR" sz="2000" dirty="0" err="1">
                <a:latin typeface="+mn-lt"/>
              </a:rPr>
              <a:t>Int.</a:t>
            </a:r>
            <a:r>
              <a:rPr lang="fr-FR" sz="2000" baseline="-25000" dirty="0" err="1">
                <a:latin typeface="+mn-lt"/>
              </a:rPr>
              <a:t>émergente</a:t>
            </a:r>
            <a:r>
              <a:rPr lang="fr-FR" sz="2000" dirty="0">
                <a:latin typeface="+mn-lt"/>
              </a:rPr>
              <a:t>  doit être sensible à l’épaisseur de la couche</a:t>
            </a:r>
          </a:p>
          <a:p>
            <a:r>
              <a:rPr lang="fr-FR" sz="2000" dirty="0">
                <a:latin typeface="+mn-lt"/>
                <a:cs typeface="Arial" charset="0"/>
              </a:rPr>
              <a:t>		→ à </a:t>
            </a:r>
            <a:r>
              <a:rPr lang="fr-FR" sz="2000" dirty="0" err="1" smtClean="0">
                <a:latin typeface="+mn-lt"/>
                <a:cs typeface="Arial" charset="0"/>
              </a:rPr>
              <a:t>V</a:t>
            </a:r>
            <a:r>
              <a:rPr lang="fr-FR" sz="2000" baseline="-25000" dirty="0" err="1" smtClean="0">
                <a:latin typeface="+mn-lt"/>
                <a:cs typeface="Arial" charset="0"/>
              </a:rPr>
              <a:t>acc</a:t>
            </a:r>
            <a:r>
              <a:rPr lang="fr-FR" sz="2000" baseline="-25000" dirty="0" smtClean="0">
                <a:latin typeface="+mn-lt"/>
                <a:cs typeface="Arial" charset="0"/>
              </a:rPr>
              <a:t>.</a:t>
            </a:r>
            <a:r>
              <a:rPr lang="fr-FR" sz="2000" dirty="0" smtClean="0">
                <a:latin typeface="+mn-lt"/>
                <a:cs typeface="Arial" charset="0"/>
              </a:rPr>
              <a:t> choisie : </a:t>
            </a:r>
            <a:r>
              <a:rPr lang="fr-FR" sz="2000" dirty="0" smtClean="0">
                <a:solidFill>
                  <a:srgbClr val="0033CC"/>
                </a:solidFill>
                <a:latin typeface="+mn-lt"/>
              </a:rPr>
              <a:t>prof</a:t>
            </a:r>
            <a:r>
              <a:rPr lang="fr-FR" sz="2000" dirty="0">
                <a:solidFill>
                  <a:srgbClr val="0033CC"/>
                </a:solidFill>
                <a:latin typeface="+mn-lt"/>
              </a:rPr>
              <a:t>. ultime d’ionisation </a:t>
            </a:r>
            <a:r>
              <a:rPr lang="fr-FR" sz="2400" dirty="0">
                <a:solidFill>
                  <a:srgbClr val="0033CC"/>
                </a:solidFill>
                <a:latin typeface="+mn-lt"/>
              </a:rPr>
              <a:t>&gt;</a:t>
            </a:r>
            <a:r>
              <a:rPr lang="fr-FR" sz="2000" dirty="0">
                <a:solidFill>
                  <a:srgbClr val="0033CC"/>
                </a:solidFill>
                <a:latin typeface="+mn-lt"/>
              </a:rPr>
              <a:t> ép. de la couche</a:t>
            </a:r>
          </a:p>
          <a:p>
            <a:endParaRPr lang="fr-FR" sz="2000" dirty="0">
              <a:latin typeface="+mn-lt"/>
            </a:endParaRPr>
          </a:p>
          <a:p>
            <a:r>
              <a:rPr lang="fr-FR" sz="2000" b="1" dirty="0" smtClean="0">
                <a:solidFill>
                  <a:srgbClr val="00B050"/>
                </a:solidFill>
                <a:latin typeface="+mn-lt"/>
                <a:sym typeface="Symbol"/>
              </a:rPr>
              <a:t> </a:t>
            </a:r>
            <a:r>
              <a:rPr lang="fr-FR" sz="2000" b="1" i="1" dirty="0" smtClean="0">
                <a:solidFill>
                  <a:srgbClr val="00B050"/>
                </a:solidFill>
                <a:latin typeface="+mn-lt"/>
              </a:rPr>
              <a:t>Pour </a:t>
            </a:r>
            <a:r>
              <a:rPr lang="fr-FR" sz="2000" b="1" i="1" dirty="0">
                <a:solidFill>
                  <a:srgbClr val="00B050"/>
                </a:solidFill>
                <a:latin typeface="+mn-lt"/>
              </a:rPr>
              <a:t>plus de sécurité :</a:t>
            </a:r>
          </a:p>
          <a:p>
            <a:r>
              <a:rPr lang="fr-FR" sz="2000" dirty="0">
                <a:latin typeface="+mn-lt"/>
              </a:rPr>
              <a:t>ajouter l’analyse d’un </a:t>
            </a:r>
            <a:r>
              <a:rPr lang="fr-FR" sz="2000" dirty="0" err="1">
                <a:latin typeface="+mn-lt"/>
              </a:rPr>
              <a:t>él</a:t>
            </a:r>
            <a:r>
              <a:rPr lang="fr-FR" sz="2000" baseline="30000" dirty="0" err="1">
                <a:latin typeface="+mn-lt"/>
              </a:rPr>
              <a:t>t</a:t>
            </a:r>
            <a:r>
              <a:rPr lang="fr-FR" sz="2000" dirty="0">
                <a:latin typeface="+mn-lt"/>
              </a:rPr>
              <a:t>. du substrat </a:t>
            </a:r>
            <a:r>
              <a:rPr lang="fr-FR" sz="2000" dirty="0">
                <a:latin typeface="+mn-lt"/>
                <a:cs typeface="Arial" charset="0"/>
              </a:rPr>
              <a:t>→ </a:t>
            </a:r>
            <a:r>
              <a:rPr lang="fr-FR" sz="2000" dirty="0">
                <a:latin typeface="+mn-lt"/>
              </a:rPr>
              <a:t>détermination de l’épaisseur</a:t>
            </a:r>
          </a:p>
          <a:p>
            <a:endParaRPr lang="fr-FR" dirty="0"/>
          </a:p>
        </p:txBody>
      </p:sp>
      <p:sp>
        <p:nvSpPr>
          <p:cNvPr id="32771" name="ZoneTexte 3"/>
          <p:cNvSpPr txBox="1">
            <a:spLocks noChangeArrowheads="1"/>
          </p:cNvSpPr>
          <p:nvPr/>
        </p:nvSpPr>
        <p:spPr bwMode="auto">
          <a:xfrm>
            <a:off x="684213" y="14288"/>
            <a:ext cx="7920037" cy="492443"/>
          </a:xfrm>
          <a:prstGeom prst="rect">
            <a:avLst/>
          </a:prstGeom>
          <a:noFill/>
          <a:ln w="9525">
            <a:noFill/>
            <a:miter lim="800000"/>
            <a:headEnd/>
            <a:tailEnd/>
          </a:ln>
        </p:spPr>
        <p:txBody>
          <a:bodyPr>
            <a:spAutoFit/>
          </a:bodyPr>
          <a:lstStyle/>
          <a:p>
            <a:pPr algn="ctr"/>
            <a:r>
              <a:rPr lang="fr-FR" sz="2600" b="1" dirty="0">
                <a:solidFill>
                  <a:srgbClr val="0070C0"/>
                </a:solidFill>
                <a:latin typeface="Times New Roman" pitchFamily="18" charset="0"/>
                <a:cs typeface="Times New Roman" pitchFamily="18" charset="0"/>
              </a:rPr>
              <a:t>Analyse de couche mince </a:t>
            </a:r>
            <a:r>
              <a:rPr lang="fr-FR" sz="2600" b="1" dirty="0" smtClean="0">
                <a:solidFill>
                  <a:srgbClr val="0070C0"/>
                </a:solidFill>
                <a:latin typeface="Times New Roman" pitchFamily="18" charset="0"/>
                <a:cs typeface="Times New Roman" pitchFamily="18" charset="0"/>
              </a:rPr>
              <a:t>- </a:t>
            </a:r>
            <a:r>
              <a:rPr lang="fr-FR" sz="2600" b="1" dirty="0">
                <a:solidFill>
                  <a:srgbClr val="0070C0"/>
                </a:solidFill>
                <a:latin typeface="Times New Roman" pitchFamily="18" charset="0"/>
                <a:cs typeface="Times New Roman" pitchFamily="18" charset="0"/>
              </a:rPr>
              <a:t>Cas d’une structure simple</a:t>
            </a:r>
          </a:p>
        </p:txBody>
      </p:sp>
      <p:cxnSp>
        <p:nvCxnSpPr>
          <p:cNvPr id="5" name="Connecteur droit 4"/>
          <p:cNvCxnSpPr/>
          <p:nvPr/>
        </p:nvCxnSpPr>
        <p:spPr>
          <a:xfrm>
            <a:off x="755650" y="484188"/>
            <a:ext cx="76327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oneTexte 3"/>
          <p:cNvSpPr txBox="1">
            <a:spLocks noChangeArrowheads="1"/>
          </p:cNvSpPr>
          <p:nvPr/>
        </p:nvSpPr>
        <p:spPr bwMode="auto">
          <a:xfrm>
            <a:off x="323528" y="0"/>
            <a:ext cx="8568952" cy="492443"/>
          </a:xfrm>
          <a:prstGeom prst="rect">
            <a:avLst/>
          </a:prstGeom>
          <a:noFill/>
          <a:ln w="9525">
            <a:noFill/>
            <a:miter lim="800000"/>
            <a:headEnd/>
            <a:tailEnd/>
          </a:ln>
        </p:spPr>
        <p:txBody>
          <a:bodyPr wrap="square">
            <a:spAutoFit/>
          </a:bodyPr>
          <a:lstStyle/>
          <a:p>
            <a:r>
              <a:rPr lang="fr-FR" sz="2600" b="1" dirty="0">
                <a:solidFill>
                  <a:srgbClr val="0070C0"/>
                </a:solidFill>
                <a:latin typeface="Times New Roman" pitchFamily="18" charset="0"/>
                <a:cs typeface="Times New Roman" pitchFamily="18" charset="0"/>
              </a:rPr>
              <a:t>Pourquoi analyser les couches minces à plusieurs tensions ?</a:t>
            </a:r>
          </a:p>
        </p:txBody>
      </p:sp>
      <p:cxnSp>
        <p:nvCxnSpPr>
          <p:cNvPr id="5" name="Connecteur droit 4"/>
          <p:cNvCxnSpPr/>
          <p:nvPr/>
        </p:nvCxnSpPr>
        <p:spPr>
          <a:xfrm>
            <a:off x="755650" y="549275"/>
            <a:ext cx="76327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3796" name="Picture 2"/>
          <p:cNvPicPr>
            <a:picLocks noChangeAspect="1" noChangeArrowheads="1"/>
          </p:cNvPicPr>
          <p:nvPr/>
        </p:nvPicPr>
        <p:blipFill>
          <a:blip r:embed="rId3" cstate="print"/>
          <a:srcRect/>
          <a:stretch>
            <a:fillRect/>
          </a:stretch>
        </p:blipFill>
        <p:spPr bwMode="auto">
          <a:xfrm>
            <a:off x="2700338" y="980728"/>
            <a:ext cx="3495675" cy="2828925"/>
          </a:xfrm>
          <a:prstGeom prst="rect">
            <a:avLst/>
          </a:prstGeom>
          <a:noFill/>
          <a:ln w="9525">
            <a:noFill/>
            <a:miter lim="800000"/>
            <a:headEnd/>
            <a:tailEnd/>
          </a:ln>
        </p:spPr>
      </p:pic>
      <p:grpSp>
        <p:nvGrpSpPr>
          <p:cNvPr id="33797" name="Groupe 7"/>
          <p:cNvGrpSpPr>
            <a:grpSpLocks/>
          </p:cNvGrpSpPr>
          <p:nvPr/>
        </p:nvGrpSpPr>
        <p:grpSpPr bwMode="auto">
          <a:xfrm>
            <a:off x="1692275" y="4220816"/>
            <a:ext cx="5975350" cy="1439862"/>
            <a:chOff x="1619672" y="4293096"/>
            <a:chExt cx="5976664" cy="1440160"/>
          </a:xfrm>
        </p:grpSpPr>
        <p:sp>
          <p:nvSpPr>
            <p:cNvPr id="33798" name="ZoneTexte 5"/>
            <p:cNvSpPr txBox="1">
              <a:spLocks noChangeArrowheads="1"/>
            </p:cNvSpPr>
            <p:nvPr/>
          </p:nvSpPr>
          <p:spPr bwMode="auto">
            <a:xfrm>
              <a:off x="1947652" y="4365104"/>
              <a:ext cx="5365636" cy="1200329"/>
            </a:xfrm>
            <a:prstGeom prst="rect">
              <a:avLst/>
            </a:prstGeom>
            <a:noFill/>
            <a:ln w="9525">
              <a:noFill/>
              <a:miter lim="800000"/>
              <a:headEnd/>
              <a:tailEnd/>
            </a:ln>
          </p:spPr>
          <p:txBody>
            <a:bodyPr wrap="none">
              <a:spAutoFit/>
            </a:bodyPr>
            <a:lstStyle/>
            <a:p>
              <a:pPr algn="ctr"/>
              <a:r>
                <a:rPr lang="fr-FR" dirty="0" smtClean="0">
                  <a:solidFill>
                    <a:srgbClr val="C00000"/>
                  </a:solidFill>
                </a:rPr>
                <a:t>Variation de l’énergie des </a:t>
              </a:r>
              <a:r>
                <a:rPr lang="fr-FR" dirty="0">
                  <a:solidFill>
                    <a:srgbClr val="C00000"/>
                  </a:solidFill>
                </a:rPr>
                <a:t>e</a:t>
              </a:r>
              <a:r>
                <a:rPr lang="fr-FR" baseline="30000" dirty="0">
                  <a:solidFill>
                    <a:srgbClr val="C00000"/>
                  </a:solidFill>
                </a:rPr>
                <a:t>-</a:t>
              </a:r>
              <a:r>
                <a:rPr lang="fr-FR" dirty="0">
                  <a:solidFill>
                    <a:srgbClr val="C00000"/>
                  </a:solidFill>
                </a:rPr>
                <a:t> </a:t>
              </a:r>
              <a:r>
                <a:rPr lang="fr-FR" dirty="0" smtClean="0">
                  <a:solidFill>
                    <a:srgbClr val="C00000"/>
                  </a:solidFill>
                </a:rPr>
                <a:t>incidents</a:t>
              </a:r>
              <a:endParaRPr lang="fr-FR" dirty="0">
                <a:solidFill>
                  <a:srgbClr val="C00000"/>
                </a:solidFill>
              </a:endParaRPr>
            </a:p>
            <a:p>
              <a:pPr algn="ctr"/>
              <a:endParaRPr lang="fr-FR" dirty="0">
                <a:solidFill>
                  <a:srgbClr val="C00000"/>
                </a:solidFill>
              </a:endParaRPr>
            </a:p>
            <a:p>
              <a:pPr algn="ctr"/>
              <a:r>
                <a:rPr lang="fr-FR" dirty="0">
                  <a:solidFill>
                    <a:srgbClr val="C00000"/>
                  </a:solidFill>
                  <a:sym typeface="Symbol" pitchFamily="18" charset="2"/>
                </a:rPr>
                <a:t></a:t>
              </a:r>
            </a:p>
            <a:p>
              <a:pPr algn="ctr"/>
              <a:r>
                <a:rPr lang="fr-FR" dirty="0" err="1"/>
                <a:t>Ech</a:t>
              </a:r>
              <a:r>
                <a:rPr lang="fr-FR" dirty="0"/>
                <a:t>. stratifié </a:t>
              </a:r>
              <a:r>
                <a:rPr lang="fr-FR" dirty="0">
                  <a:solidFill>
                    <a:srgbClr val="C00000"/>
                  </a:solidFill>
                </a:rPr>
                <a:t>‘sondé’ à des profondeurs différentes</a:t>
              </a:r>
            </a:p>
          </p:txBody>
        </p:sp>
        <p:sp>
          <p:nvSpPr>
            <p:cNvPr id="7" name="Rectangle à coins arrondis 6"/>
            <p:cNvSpPr/>
            <p:nvPr/>
          </p:nvSpPr>
          <p:spPr>
            <a:xfrm>
              <a:off x="1619672" y="4293096"/>
              <a:ext cx="5976664" cy="1440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9" name="Connecteur droit avec flèche 8"/>
          <p:cNvCxnSpPr/>
          <p:nvPr/>
        </p:nvCxnSpPr>
        <p:spPr>
          <a:xfrm>
            <a:off x="3203848" y="1916609"/>
            <a:ext cx="0" cy="1872208"/>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547664" y="3428777"/>
            <a:ext cx="1505540" cy="369332"/>
          </a:xfrm>
          <a:prstGeom prst="rect">
            <a:avLst/>
          </a:prstGeom>
          <a:noFill/>
        </p:spPr>
        <p:txBody>
          <a:bodyPr wrap="none" rtlCol="0">
            <a:spAutoFit/>
          </a:bodyPr>
          <a:lstStyle/>
          <a:p>
            <a:r>
              <a:rPr lang="fr-FR" dirty="0" smtClean="0">
                <a:solidFill>
                  <a:schemeClr val="tx1">
                    <a:lumMod val="75000"/>
                    <a:lumOff val="25000"/>
                  </a:schemeClr>
                </a:solidFill>
              </a:rPr>
              <a:t>Profondeur z</a:t>
            </a:r>
            <a:endParaRPr lang="fr-FR" dirty="0">
              <a:solidFill>
                <a:schemeClr val="tx1">
                  <a:lumMod val="75000"/>
                  <a:lumOff val="25000"/>
                </a:schemeClr>
              </a:solidFill>
            </a:endParaRPr>
          </a:p>
        </p:txBody>
      </p:sp>
      <p:sp>
        <p:nvSpPr>
          <p:cNvPr id="12" name="Rectangle 11"/>
          <p:cNvSpPr/>
          <p:nvPr/>
        </p:nvSpPr>
        <p:spPr>
          <a:xfrm>
            <a:off x="1475656" y="6185182"/>
            <a:ext cx="6912768" cy="369332"/>
          </a:xfrm>
          <a:prstGeom prst="rect">
            <a:avLst/>
          </a:prstGeom>
        </p:spPr>
        <p:txBody>
          <a:bodyPr wrap="square">
            <a:spAutoFit/>
          </a:bodyPr>
          <a:lstStyle/>
          <a:p>
            <a:r>
              <a:rPr lang="fr-FR" dirty="0" smtClean="0"/>
              <a:t>: Cas où </a:t>
            </a:r>
            <a:r>
              <a:rPr lang="fr-FR" dirty="0" smtClean="0">
                <a:solidFill>
                  <a:srgbClr val="FF0000"/>
                </a:solidFill>
              </a:rPr>
              <a:t>éléments communs à plusieurs strates, substrat compris</a:t>
            </a:r>
            <a:endParaRPr lang="fr-FR" dirty="0">
              <a:solidFill>
                <a:srgbClr val="FF0000"/>
              </a:solidFill>
            </a:endParaRPr>
          </a:p>
        </p:txBody>
      </p:sp>
      <p:pic>
        <p:nvPicPr>
          <p:cNvPr id="13" name="Image 12" descr="danger.bmp"/>
          <p:cNvPicPr>
            <a:picLocks noChangeAspect="1"/>
          </p:cNvPicPr>
          <p:nvPr/>
        </p:nvPicPr>
        <p:blipFill>
          <a:blip r:embed="rId4" cstate="print"/>
          <a:stretch>
            <a:fillRect/>
          </a:stretch>
        </p:blipFill>
        <p:spPr>
          <a:xfrm>
            <a:off x="611615" y="5805264"/>
            <a:ext cx="792033" cy="69206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oneTexte 3"/>
          <p:cNvSpPr txBox="1">
            <a:spLocks noChangeArrowheads="1"/>
          </p:cNvSpPr>
          <p:nvPr/>
        </p:nvSpPr>
        <p:spPr bwMode="auto">
          <a:xfrm>
            <a:off x="323528" y="0"/>
            <a:ext cx="8568952" cy="492443"/>
          </a:xfrm>
          <a:prstGeom prst="rect">
            <a:avLst/>
          </a:prstGeom>
          <a:noFill/>
          <a:ln w="9525">
            <a:noFill/>
            <a:miter lim="800000"/>
            <a:headEnd/>
            <a:tailEnd/>
          </a:ln>
        </p:spPr>
        <p:txBody>
          <a:bodyPr wrap="square">
            <a:spAutoFit/>
          </a:bodyPr>
          <a:lstStyle/>
          <a:p>
            <a:r>
              <a:rPr lang="fr-FR" sz="2600" b="1" dirty="0">
                <a:solidFill>
                  <a:srgbClr val="0070C0"/>
                </a:solidFill>
                <a:latin typeface="Times New Roman" pitchFamily="18" charset="0"/>
                <a:cs typeface="Times New Roman" pitchFamily="18" charset="0"/>
              </a:rPr>
              <a:t>Pourquoi analyser les couches minces à plusieurs tensions ?</a:t>
            </a:r>
          </a:p>
        </p:txBody>
      </p:sp>
      <p:cxnSp>
        <p:nvCxnSpPr>
          <p:cNvPr id="5" name="Connecteur droit 4"/>
          <p:cNvCxnSpPr/>
          <p:nvPr/>
        </p:nvCxnSpPr>
        <p:spPr>
          <a:xfrm>
            <a:off x="755650" y="449240"/>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34820" name="Text Box 6"/>
          <p:cNvSpPr txBox="1">
            <a:spLocks noChangeArrowheads="1"/>
          </p:cNvSpPr>
          <p:nvPr/>
        </p:nvSpPr>
        <p:spPr bwMode="auto">
          <a:xfrm>
            <a:off x="1146184" y="562035"/>
            <a:ext cx="6894068" cy="1138773"/>
          </a:xfrm>
          <a:prstGeom prst="rect">
            <a:avLst/>
          </a:prstGeom>
          <a:noFill/>
          <a:ln w="9525">
            <a:noFill/>
            <a:miter lim="800000"/>
            <a:headEnd/>
            <a:tailEnd/>
          </a:ln>
        </p:spPr>
        <p:txBody>
          <a:bodyPr wrap="none">
            <a:spAutoFit/>
          </a:bodyPr>
          <a:lstStyle/>
          <a:p>
            <a:pPr algn="ctr"/>
            <a:r>
              <a:rPr lang="en-US" sz="2400" b="1" dirty="0" smtClean="0">
                <a:latin typeface="+mn-lt"/>
                <a:cs typeface="Times New Roman" pitchFamily="18" charset="0"/>
              </a:rPr>
              <a:t>Pour différentes </a:t>
            </a:r>
            <a:r>
              <a:rPr lang="en-US" sz="2400" b="1" dirty="0">
                <a:latin typeface="+mn-lt"/>
                <a:cs typeface="Times New Roman" pitchFamily="18" charset="0"/>
              </a:rPr>
              <a:t>descriptions d’1 échantillon stratifié</a:t>
            </a:r>
          </a:p>
          <a:p>
            <a:pPr algn="ctr"/>
            <a:r>
              <a:rPr lang="en-US" sz="2200" dirty="0" smtClean="0">
                <a:cs typeface="Arial" charset="0"/>
              </a:rPr>
              <a:t> </a:t>
            </a:r>
            <a:r>
              <a:rPr lang="en-US" sz="2200" u="sng" dirty="0" smtClean="0"/>
              <a:t>A une tension donnée</a:t>
            </a:r>
            <a:r>
              <a:rPr lang="en-US" sz="2200" dirty="0" smtClean="0"/>
              <a:t> : </a:t>
            </a:r>
            <a:r>
              <a:rPr lang="en-US" sz="2200" b="1" dirty="0" smtClean="0">
                <a:solidFill>
                  <a:srgbClr val="FF0000"/>
                </a:solidFill>
                <a:latin typeface="+mn-lt"/>
                <a:cs typeface="Times New Roman" pitchFamily="18" charset="0"/>
              </a:rPr>
              <a:t>k-ratios</a:t>
            </a:r>
            <a:r>
              <a:rPr lang="en-US" sz="2200" b="1" dirty="0" smtClean="0">
                <a:latin typeface="+mn-lt"/>
                <a:cs typeface="Times New Roman" pitchFamily="18" charset="0"/>
              </a:rPr>
              <a:t> </a:t>
            </a:r>
            <a:r>
              <a:rPr lang="en-US" sz="2200" b="1" dirty="0" smtClean="0">
                <a:solidFill>
                  <a:srgbClr val="FF0000"/>
                </a:solidFill>
                <a:latin typeface="+mn-lt"/>
                <a:cs typeface="Times New Roman" pitchFamily="18" charset="0"/>
              </a:rPr>
              <a:t>quasi-identiques</a:t>
            </a:r>
            <a:endParaRPr lang="en-US" sz="2200" b="1" dirty="0">
              <a:latin typeface="+mn-lt"/>
              <a:cs typeface="Times New Roman" pitchFamily="18" charset="0"/>
            </a:endParaRPr>
          </a:p>
          <a:p>
            <a:pPr algn="ctr"/>
            <a:r>
              <a:rPr lang="en-US" sz="2200" dirty="0" smtClean="0">
                <a:latin typeface="Arial" pitchFamily="34" charset="0"/>
                <a:cs typeface="Arial" pitchFamily="34" charset="0"/>
              </a:rPr>
              <a:t>pour </a:t>
            </a:r>
            <a:r>
              <a:rPr lang="en-US" sz="2200" u="sng" dirty="0">
                <a:latin typeface="Arial" pitchFamily="34" charset="0"/>
                <a:cs typeface="Arial" pitchFamily="34" charset="0"/>
              </a:rPr>
              <a:t>tous les éléments </a:t>
            </a:r>
            <a:r>
              <a:rPr lang="en-US" sz="2200" u="sng" dirty="0" smtClean="0">
                <a:latin typeface="Arial" pitchFamily="34" charset="0"/>
                <a:cs typeface="Arial" pitchFamily="34" charset="0"/>
              </a:rPr>
              <a:t>analysés</a:t>
            </a:r>
            <a:endParaRPr lang="en-US" sz="2200" u="sng" dirty="0">
              <a:latin typeface="Arial" pitchFamily="34" charset="0"/>
              <a:cs typeface="Arial" pitchFamily="34" charset="0"/>
            </a:endParaRPr>
          </a:p>
        </p:txBody>
      </p:sp>
      <p:pic>
        <p:nvPicPr>
          <p:cNvPr id="34821" name="Image 14" descr="ML fe ni KfHV.JPG"/>
          <p:cNvPicPr>
            <a:picLocks noChangeAspect="1"/>
          </p:cNvPicPr>
          <p:nvPr/>
        </p:nvPicPr>
        <p:blipFill>
          <a:blip r:embed="rId3" cstate="print"/>
          <a:srcRect/>
          <a:stretch>
            <a:fillRect/>
          </a:stretch>
        </p:blipFill>
        <p:spPr bwMode="auto">
          <a:xfrm>
            <a:off x="2640948" y="1934043"/>
            <a:ext cx="6429375" cy="4941887"/>
          </a:xfrm>
          <a:prstGeom prst="rect">
            <a:avLst/>
          </a:prstGeom>
          <a:noFill/>
          <a:ln w="9525">
            <a:noFill/>
            <a:miter lim="800000"/>
            <a:headEnd/>
            <a:tailEnd/>
          </a:ln>
        </p:spPr>
      </p:pic>
      <p:pic>
        <p:nvPicPr>
          <p:cNvPr id="34822" name="Image 13" descr="ML fe ni description.JPG"/>
          <p:cNvPicPr>
            <a:picLocks noChangeAspect="1"/>
          </p:cNvPicPr>
          <p:nvPr/>
        </p:nvPicPr>
        <p:blipFill>
          <a:blip r:embed="rId4" cstate="print"/>
          <a:srcRect/>
          <a:stretch>
            <a:fillRect/>
          </a:stretch>
        </p:blipFill>
        <p:spPr bwMode="auto">
          <a:xfrm>
            <a:off x="88056" y="1916832"/>
            <a:ext cx="5780088" cy="1189037"/>
          </a:xfrm>
          <a:prstGeom prst="rect">
            <a:avLst/>
          </a:prstGeom>
          <a:noFill/>
          <a:ln w="9525">
            <a:noFill/>
            <a:miter lim="800000"/>
            <a:headEnd/>
            <a:tailEnd/>
          </a:ln>
        </p:spPr>
      </p:pic>
      <p:sp>
        <p:nvSpPr>
          <p:cNvPr id="34824" name="ZoneTexte 18"/>
          <p:cNvSpPr txBox="1">
            <a:spLocks noChangeArrowheads="1"/>
          </p:cNvSpPr>
          <p:nvPr/>
        </p:nvSpPr>
        <p:spPr bwMode="auto">
          <a:xfrm>
            <a:off x="6047723" y="4424830"/>
            <a:ext cx="652462" cy="307975"/>
          </a:xfrm>
          <a:prstGeom prst="rect">
            <a:avLst/>
          </a:prstGeom>
          <a:noFill/>
          <a:ln w="9525">
            <a:noFill/>
            <a:miter lim="800000"/>
            <a:headEnd/>
            <a:tailEnd/>
          </a:ln>
        </p:spPr>
        <p:txBody>
          <a:bodyPr wrap="none">
            <a:spAutoFit/>
          </a:bodyPr>
          <a:lstStyle/>
          <a:p>
            <a:r>
              <a:rPr lang="fr-FR" sz="1400" b="1">
                <a:solidFill>
                  <a:srgbClr val="C00000"/>
                </a:solidFill>
              </a:rPr>
              <a:t>18 kV</a:t>
            </a:r>
          </a:p>
        </p:txBody>
      </p:sp>
      <p:sp>
        <p:nvSpPr>
          <p:cNvPr id="34825" name="ZoneTexte 18"/>
          <p:cNvSpPr txBox="1">
            <a:spLocks noChangeArrowheads="1"/>
          </p:cNvSpPr>
          <p:nvPr/>
        </p:nvSpPr>
        <p:spPr bwMode="auto">
          <a:xfrm>
            <a:off x="5539723" y="4574055"/>
            <a:ext cx="652462" cy="307975"/>
          </a:xfrm>
          <a:prstGeom prst="rect">
            <a:avLst/>
          </a:prstGeom>
          <a:noFill/>
          <a:ln w="9525">
            <a:noFill/>
            <a:miter lim="800000"/>
            <a:headEnd/>
            <a:tailEnd/>
          </a:ln>
        </p:spPr>
        <p:txBody>
          <a:bodyPr wrap="none">
            <a:spAutoFit/>
          </a:bodyPr>
          <a:lstStyle/>
          <a:p>
            <a:r>
              <a:rPr lang="fr-FR" sz="1400" b="1">
                <a:solidFill>
                  <a:srgbClr val="C00000"/>
                </a:solidFill>
              </a:rPr>
              <a:t>15 kV</a:t>
            </a:r>
          </a:p>
        </p:txBody>
      </p:sp>
      <p:cxnSp>
        <p:nvCxnSpPr>
          <p:cNvPr id="21" name="Connecteur droit avec flèche 20"/>
          <p:cNvCxnSpPr/>
          <p:nvPr/>
        </p:nvCxnSpPr>
        <p:spPr>
          <a:xfrm rot="5400000">
            <a:off x="6133448" y="4909018"/>
            <a:ext cx="4318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a:off x="5642117" y="5017761"/>
            <a:ext cx="431800" cy="15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e 27"/>
          <p:cNvGrpSpPr>
            <a:grpSpLocks/>
          </p:cNvGrpSpPr>
          <p:nvPr/>
        </p:nvGrpSpPr>
        <p:grpSpPr bwMode="auto">
          <a:xfrm>
            <a:off x="161870" y="3861048"/>
            <a:ext cx="2417355" cy="2070793"/>
            <a:chOff x="287354" y="4293096"/>
            <a:chExt cx="2418470" cy="2069365"/>
          </a:xfrm>
        </p:grpSpPr>
        <p:grpSp>
          <p:nvGrpSpPr>
            <p:cNvPr id="34829" name="Groupe 25"/>
            <p:cNvGrpSpPr>
              <a:grpSpLocks/>
            </p:cNvGrpSpPr>
            <p:nvPr/>
          </p:nvGrpSpPr>
          <p:grpSpPr bwMode="auto">
            <a:xfrm>
              <a:off x="287354" y="4293096"/>
              <a:ext cx="1692726" cy="2069365"/>
              <a:chOff x="359362" y="5013176"/>
              <a:chExt cx="1692726" cy="2069365"/>
            </a:xfrm>
          </p:grpSpPr>
          <p:grpSp>
            <p:nvGrpSpPr>
              <p:cNvPr id="34831" name="Groupe 16"/>
              <p:cNvGrpSpPr>
                <a:grpSpLocks/>
              </p:cNvGrpSpPr>
              <p:nvPr/>
            </p:nvGrpSpPr>
            <p:grpSpPr bwMode="auto">
              <a:xfrm>
                <a:off x="359362" y="6361816"/>
                <a:ext cx="865188" cy="720725"/>
                <a:chOff x="7488154" y="1176640"/>
                <a:chExt cx="865188" cy="719832"/>
              </a:xfrm>
            </p:grpSpPr>
            <p:sp>
              <p:nvSpPr>
                <p:cNvPr id="34833" name="Rectangle 13"/>
                <p:cNvSpPr>
                  <a:spLocks noChangeArrowheads="1"/>
                </p:cNvSpPr>
                <p:nvPr/>
              </p:nvSpPr>
              <p:spPr bwMode="auto">
                <a:xfrm>
                  <a:off x="7488154" y="1464672"/>
                  <a:ext cx="865188" cy="431800"/>
                </a:xfrm>
                <a:prstGeom prst="rect">
                  <a:avLst/>
                </a:prstGeom>
                <a:solidFill>
                  <a:srgbClr val="CCFFFF"/>
                </a:solidFill>
                <a:ln w="9525">
                  <a:solidFill>
                    <a:srgbClr val="0000FF"/>
                  </a:solidFill>
                  <a:miter lim="800000"/>
                  <a:headEnd/>
                  <a:tailEnd/>
                </a:ln>
              </p:spPr>
              <p:txBody>
                <a:bodyPr wrap="none" anchor="ctr"/>
                <a:lstStyle/>
                <a:p>
                  <a:pPr algn="ctr"/>
                  <a:r>
                    <a:rPr lang="fr-FR" sz="1200"/>
                    <a:t>Substrat Si</a:t>
                  </a:r>
                </a:p>
              </p:txBody>
            </p:sp>
            <p:grpSp>
              <p:nvGrpSpPr>
                <p:cNvPr id="34834" name="Groupe 15"/>
                <p:cNvGrpSpPr>
                  <a:grpSpLocks/>
                </p:cNvGrpSpPr>
                <p:nvPr/>
              </p:nvGrpSpPr>
              <p:grpSpPr bwMode="auto">
                <a:xfrm>
                  <a:off x="7488154" y="1176640"/>
                  <a:ext cx="865188" cy="290647"/>
                  <a:chOff x="7488154" y="1122048"/>
                  <a:chExt cx="865188" cy="290647"/>
                </a:xfrm>
              </p:grpSpPr>
              <p:sp>
                <p:nvSpPr>
                  <p:cNvPr id="34835" name="Rectangle 12"/>
                  <p:cNvSpPr>
                    <a:spLocks noChangeArrowheads="1"/>
                  </p:cNvSpPr>
                  <p:nvPr/>
                </p:nvSpPr>
                <p:spPr bwMode="auto">
                  <a:xfrm>
                    <a:off x="7488154" y="1122048"/>
                    <a:ext cx="865188" cy="271063"/>
                  </a:xfrm>
                  <a:prstGeom prst="rect">
                    <a:avLst/>
                  </a:prstGeom>
                  <a:solidFill>
                    <a:srgbClr val="FFFF99"/>
                  </a:solidFill>
                  <a:ln w="9525">
                    <a:solidFill>
                      <a:srgbClr val="FF9900"/>
                    </a:solidFill>
                    <a:miter lim="800000"/>
                    <a:headEnd/>
                    <a:tailEnd/>
                  </a:ln>
                </p:spPr>
                <p:txBody>
                  <a:bodyPr wrap="none" anchor="ctr"/>
                  <a:lstStyle/>
                  <a:p>
                    <a:endParaRPr lang="fr-FR"/>
                  </a:p>
                </p:txBody>
              </p:sp>
              <p:sp>
                <p:nvSpPr>
                  <p:cNvPr id="34836" name="Rectangle 14"/>
                  <p:cNvSpPr>
                    <a:spLocks noChangeArrowheads="1"/>
                  </p:cNvSpPr>
                  <p:nvPr/>
                </p:nvSpPr>
                <p:spPr bwMode="auto">
                  <a:xfrm>
                    <a:off x="7560162" y="1135696"/>
                    <a:ext cx="724878" cy="276999"/>
                  </a:xfrm>
                  <a:prstGeom prst="rect">
                    <a:avLst/>
                  </a:prstGeom>
                  <a:noFill/>
                  <a:ln w="9525">
                    <a:noFill/>
                    <a:miter lim="800000"/>
                    <a:headEnd/>
                    <a:tailEnd/>
                  </a:ln>
                </p:spPr>
                <p:txBody>
                  <a:bodyPr wrap="none">
                    <a:spAutoFit/>
                  </a:bodyPr>
                  <a:lstStyle/>
                  <a:p>
                    <a:r>
                      <a:rPr lang="fr-FR" sz="1200" b="1" dirty="0"/>
                      <a:t>Fe</a:t>
                    </a:r>
                    <a:r>
                      <a:rPr lang="fr-FR" sz="1200" b="1" baseline="-25000" dirty="0"/>
                      <a:t>x</a:t>
                    </a:r>
                    <a:r>
                      <a:rPr lang="fr-FR" sz="1200" b="1" dirty="0"/>
                      <a:t>Ni</a:t>
                    </a:r>
                    <a:r>
                      <a:rPr lang="fr-FR" sz="1200" b="1" baseline="-25000" dirty="0"/>
                      <a:t>1-x</a:t>
                    </a:r>
                  </a:p>
                </p:txBody>
              </p:sp>
            </p:grpSp>
          </p:grpSp>
          <p:sp>
            <p:nvSpPr>
              <p:cNvPr id="25" name="Flèche courbée vers le bas 24"/>
              <p:cNvSpPr/>
              <p:nvPr/>
            </p:nvSpPr>
            <p:spPr>
              <a:xfrm flipH="1">
                <a:off x="827560" y="5013176"/>
                <a:ext cx="1224528" cy="720229"/>
              </a:xfrm>
              <a:prstGeom prst="curved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grpSp>
        <p:sp>
          <p:nvSpPr>
            <p:cNvPr id="34830" name="ZoneTexte 26"/>
            <p:cNvSpPr txBox="1">
              <a:spLocks noChangeArrowheads="1"/>
            </p:cNvSpPr>
            <p:nvPr/>
          </p:nvSpPr>
          <p:spPr bwMode="auto">
            <a:xfrm>
              <a:off x="1666279" y="4991963"/>
              <a:ext cx="1039545" cy="584372"/>
            </a:xfrm>
            <a:prstGeom prst="rect">
              <a:avLst/>
            </a:prstGeom>
            <a:noFill/>
            <a:ln w="9525">
              <a:noFill/>
              <a:miter lim="800000"/>
              <a:headEnd/>
              <a:tailEnd/>
            </a:ln>
          </p:spPr>
          <p:txBody>
            <a:bodyPr wrap="none">
              <a:spAutoFit/>
            </a:bodyPr>
            <a:lstStyle/>
            <a:p>
              <a:pPr algn="ctr"/>
              <a:r>
                <a:rPr lang="fr-FR" sz="1600" b="1" dirty="0" smtClean="0">
                  <a:solidFill>
                    <a:srgbClr val="C00000"/>
                  </a:solidFill>
                </a:rPr>
                <a:t>k-ratios</a:t>
              </a:r>
            </a:p>
            <a:p>
              <a:pPr algn="ctr"/>
              <a:r>
                <a:rPr lang="fr-FR" sz="1600" b="1" dirty="0" smtClean="0">
                  <a:solidFill>
                    <a:srgbClr val="C00000"/>
                  </a:solidFill>
                </a:rPr>
                <a:t>attendus</a:t>
              </a:r>
            </a:p>
          </p:txBody>
        </p:sp>
      </p:grpSp>
      <p:sp>
        <p:nvSpPr>
          <p:cNvPr id="26" name="ZoneTexte 25"/>
          <p:cNvSpPr txBox="1"/>
          <p:nvPr/>
        </p:nvSpPr>
        <p:spPr>
          <a:xfrm>
            <a:off x="7425137" y="3014882"/>
            <a:ext cx="742511" cy="292388"/>
          </a:xfrm>
          <a:prstGeom prst="rect">
            <a:avLst/>
          </a:prstGeom>
          <a:noFill/>
        </p:spPr>
        <p:txBody>
          <a:bodyPr wrap="none" rtlCol="0">
            <a:spAutoFit/>
          </a:bodyPr>
          <a:lstStyle/>
          <a:p>
            <a:r>
              <a:rPr lang="fr-FR" sz="1300" dirty="0" smtClean="0"/>
              <a:t>100 nm</a:t>
            </a:r>
            <a:endParaRPr lang="fr-FR" sz="1300" dirty="0"/>
          </a:p>
        </p:txBody>
      </p:sp>
      <p:sp>
        <p:nvSpPr>
          <p:cNvPr id="27" name="ZoneTexte 26"/>
          <p:cNvSpPr txBox="1"/>
          <p:nvPr/>
        </p:nvSpPr>
        <p:spPr>
          <a:xfrm>
            <a:off x="7425420" y="3157371"/>
            <a:ext cx="742511" cy="292388"/>
          </a:xfrm>
          <a:prstGeom prst="rect">
            <a:avLst/>
          </a:prstGeom>
          <a:noFill/>
        </p:spPr>
        <p:txBody>
          <a:bodyPr wrap="none" rtlCol="0">
            <a:spAutoFit/>
          </a:bodyPr>
          <a:lstStyle/>
          <a:p>
            <a:r>
              <a:rPr lang="fr-FR" sz="1300" dirty="0" smtClean="0"/>
              <a:t>100 nm</a:t>
            </a:r>
            <a:endParaRPr lang="fr-FR" sz="1300" dirty="0"/>
          </a:p>
        </p:txBody>
      </p:sp>
      <p:sp>
        <p:nvSpPr>
          <p:cNvPr id="28" name="Rectangle 27"/>
          <p:cNvSpPr/>
          <p:nvPr/>
        </p:nvSpPr>
        <p:spPr>
          <a:xfrm>
            <a:off x="5346329" y="3861048"/>
            <a:ext cx="1326004" cy="646331"/>
          </a:xfrm>
          <a:prstGeom prst="rect">
            <a:avLst/>
          </a:prstGeom>
        </p:spPr>
        <p:txBody>
          <a:bodyPr wrap="none">
            <a:spAutoFit/>
          </a:bodyPr>
          <a:lstStyle/>
          <a:p>
            <a:pPr algn="ctr"/>
            <a:r>
              <a:rPr lang="fr-FR" b="1" i="1" dirty="0" smtClean="0">
                <a:solidFill>
                  <a:srgbClr val="C00000"/>
                </a:solidFill>
              </a:rPr>
              <a:t>k-ratios</a:t>
            </a:r>
          </a:p>
          <a:p>
            <a:pPr algn="ctr"/>
            <a:r>
              <a:rPr lang="fr-FR" b="1" i="1" dirty="0" smtClean="0">
                <a:solidFill>
                  <a:srgbClr val="C00000"/>
                </a:solidFill>
              </a:rPr>
              <a:t>attendus :</a:t>
            </a:r>
            <a:endParaRPr lang="fr-FR" b="1" i="1" dirty="0">
              <a:solidFill>
                <a:srgbClr val="C00000"/>
              </a:solidFill>
            </a:endParaRPr>
          </a:p>
        </p:txBody>
      </p:sp>
      <p:sp>
        <p:nvSpPr>
          <p:cNvPr id="29" name="ZoneTexte 28"/>
          <p:cNvSpPr txBox="1"/>
          <p:nvPr/>
        </p:nvSpPr>
        <p:spPr>
          <a:xfrm>
            <a:off x="-54154" y="4590584"/>
            <a:ext cx="1338829" cy="523220"/>
          </a:xfrm>
          <a:prstGeom prst="rect">
            <a:avLst/>
          </a:prstGeom>
          <a:noFill/>
        </p:spPr>
        <p:txBody>
          <a:bodyPr wrap="none" rtlCol="0">
            <a:spAutoFit/>
          </a:bodyPr>
          <a:lstStyle/>
          <a:p>
            <a:pPr algn="ctr"/>
            <a:r>
              <a:rPr lang="fr-FR" sz="1400" dirty="0" smtClean="0"/>
              <a:t>dépôt d’alliage</a:t>
            </a:r>
          </a:p>
          <a:p>
            <a:pPr algn="ctr"/>
            <a:r>
              <a:rPr lang="fr-FR" sz="1400" b="1" dirty="0" smtClean="0"/>
              <a:t>Fe</a:t>
            </a:r>
            <a:r>
              <a:rPr lang="fr-FR" sz="1400" b="1" baseline="-25000" dirty="0" smtClean="0"/>
              <a:t>x</a:t>
            </a:r>
            <a:r>
              <a:rPr lang="fr-FR" sz="1400" b="1" dirty="0" smtClean="0"/>
              <a:t>Ni</a:t>
            </a:r>
            <a:r>
              <a:rPr lang="fr-FR" sz="1400" b="1" baseline="-25000" dirty="0" smtClean="0"/>
              <a:t>1-x</a:t>
            </a:r>
          </a:p>
        </p:txBody>
      </p:sp>
      <p:grpSp>
        <p:nvGrpSpPr>
          <p:cNvPr id="31" name="Groupe 30"/>
          <p:cNvGrpSpPr/>
          <p:nvPr/>
        </p:nvGrpSpPr>
        <p:grpSpPr>
          <a:xfrm>
            <a:off x="7038490" y="2555939"/>
            <a:ext cx="1199367" cy="1251354"/>
            <a:chOff x="7038490" y="2555939"/>
            <a:chExt cx="1199367" cy="1251354"/>
          </a:xfrm>
        </p:grpSpPr>
        <p:grpSp>
          <p:nvGrpSpPr>
            <p:cNvPr id="34823" name="Group 17"/>
            <p:cNvGrpSpPr>
              <a:grpSpLocks/>
            </p:cNvGrpSpPr>
            <p:nvPr/>
          </p:nvGrpSpPr>
          <p:grpSpPr bwMode="auto">
            <a:xfrm>
              <a:off x="7190723" y="3015130"/>
              <a:ext cx="874712" cy="792163"/>
              <a:chOff x="1196" y="1888"/>
              <a:chExt cx="551" cy="499"/>
            </a:xfrm>
          </p:grpSpPr>
          <p:sp>
            <p:nvSpPr>
              <p:cNvPr id="34837" name="Rectangle 8"/>
              <p:cNvSpPr>
                <a:spLocks noChangeArrowheads="1"/>
              </p:cNvSpPr>
              <p:nvPr/>
            </p:nvSpPr>
            <p:spPr bwMode="auto">
              <a:xfrm>
                <a:off x="1202" y="2024"/>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34838" name="Rectangle 9"/>
              <p:cNvSpPr>
                <a:spLocks noChangeArrowheads="1"/>
              </p:cNvSpPr>
              <p:nvPr/>
            </p:nvSpPr>
            <p:spPr bwMode="auto">
              <a:xfrm>
                <a:off x="1202" y="2115"/>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dirty="0"/>
                  <a:t>Substrat Si</a:t>
                </a:r>
              </a:p>
            </p:txBody>
          </p:sp>
          <p:sp>
            <p:nvSpPr>
              <p:cNvPr id="34839" name="Rectangle 10"/>
              <p:cNvSpPr>
                <a:spLocks noChangeArrowheads="1"/>
              </p:cNvSpPr>
              <p:nvPr/>
            </p:nvSpPr>
            <p:spPr bwMode="auto">
              <a:xfrm>
                <a:off x="1196" y="1979"/>
                <a:ext cx="213" cy="174"/>
              </a:xfrm>
              <a:prstGeom prst="rect">
                <a:avLst/>
              </a:prstGeom>
              <a:noFill/>
              <a:ln w="9525">
                <a:noFill/>
                <a:miter lim="800000"/>
                <a:headEnd/>
                <a:tailEnd/>
              </a:ln>
            </p:spPr>
            <p:txBody>
              <a:bodyPr wrap="none">
                <a:spAutoFit/>
              </a:bodyPr>
              <a:lstStyle/>
              <a:p>
                <a:r>
                  <a:rPr lang="fr-FR" sz="1200" b="1" dirty="0"/>
                  <a:t>Ni</a:t>
                </a:r>
              </a:p>
            </p:txBody>
          </p:sp>
          <p:sp>
            <p:nvSpPr>
              <p:cNvPr id="34840" name="Rectangle 15"/>
              <p:cNvSpPr>
                <a:spLocks noChangeArrowheads="1"/>
              </p:cNvSpPr>
              <p:nvPr/>
            </p:nvSpPr>
            <p:spPr bwMode="auto">
              <a:xfrm>
                <a:off x="1202" y="1933"/>
                <a:ext cx="545" cy="91"/>
              </a:xfrm>
              <a:prstGeom prst="rect">
                <a:avLst/>
              </a:prstGeom>
              <a:solidFill>
                <a:srgbClr val="99FF99"/>
              </a:solidFill>
              <a:ln w="9525">
                <a:solidFill>
                  <a:srgbClr val="008000"/>
                </a:solidFill>
                <a:miter lim="800000"/>
                <a:headEnd/>
                <a:tailEnd/>
              </a:ln>
            </p:spPr>
            <p:txBody>
              <a:bodyPr wrap="none" anchor="ctr"/>
              <a:lstStyle/>
              <a:p>
                <a:endParaRPr lang="fr-FR"/>
              </a:p>
            </p:txBody>
          </p:sp>
          <p:sp>
            <p:nvSpPr>
              <p:cNvPr id="34841" name="Rectangle 16"/>
              <p:cNvSpPr>
                <a:spLocks noChangeArrowheads="1"/>
              </p:cNvSpPr>
              <p:nvPr/>
            </p:nvSpPr>
            <p:spPr bwMode="auto">
              <a:xfrm>
                <a:off x="1196" y="1888"/>
                <a:ext cx="229" cy="291"/>
              </a:xfrm>
              <a:prstGeom prst="rect">
                <a:avLst/>
              </a:prstGeom>
              <a:noFill/>
              <a:ln w="9525">
                <a:noFill/>
                <a:miter lim="800000"/>
                <a:headEnd/>
                <a:tailEnd/>
              </a:ln>
            </p:spPr>
            <p:txBody>
              <a:bodyPr wrap="none">
                <a:spAutoFit/>
              </a:bodyPr>
              <a:lstStyle/>
              <a:p>
                <a:r>
                  <a:rPr lang="fr-FR" sz="1200" b="1" dirty="0"/>
                  <a:t>Fe</a:t>
                </a:r>
              </a:p>
              <a:p>
                <a:endParaRPr lang="fr-FR" sz="1200" b="1" dirty="0"/>
              </a:p>
            </p:txBody>
          </p:sp>
        </p:grpSp>
        <p:sp>
          <p:nvSpPr>
            <p:cNvPr id="30" name="Rectangle 29"/>
            <p:cNvSpPr/>
            <p:nvPr/>
          </p:nvSpPr>
          <p:spPr>
            <a:xfrm>
              <a:off x="7038490" y="2555939"/>
              <a:ext cx="1199367" cy="523220"/>
            </a:xfrm>
            <a:prstGeom prst="rect">
              <a:avLst/>
            </a:prstGeom>
            <a:solidFill>
              <a:schemeClr val="bg1"/>
            </a:solidFill>
          </p:spPr>
          <p:txBody>
            <a:bodyPr wrap="none">
              <a:spAutoFit/>
            </a:bodyPr>
            <a:lstStyle/>
            <a:p>
              <a:pPr algn="ctr"/>
              <a:r>
                <a:rPr lang="fr-FR" sz="1400" dirty="0" smtClean="0"/>
                <a:t>dépôt</a:t>
              </a:r>
            </a:p>
            <a:p>
              <a:pPr algn="ctr"/>
              <a:r>
                <a:rPr lang="fr-FR" sz="1400" dirty="0" err="1" smtClean="0"/>
                <a:t>multi-couche</a:t>
              </a:r>
              <a:endParaRPr lang="fr-FR" sz="1400" dirty="0"/>
            </a:p>
          </p:txBody>
        </p:sp>
      </p:grpSp>
      <p:sp>
        <p:nvSpPr>
          <p:cNvPr id="32" name="ZoneTexte 31"/>
          <p:cNvSpPr txBox="1"/>
          <p:nvPr/>
        </p:nvSpPr>
        <p:spPr>
          <a:xfrm>
            <a:off x="7420924" y="3154542"/>
            <a:ext cx="742511" cy="292388"/>
          </a:xfrm>
          <a:prstGeom prst="rect">
            <a:avLst/>
          </a:prstGeom>
          <a:noFill/>
        </p:spPr>
        <p:txBody>
          <a:bodyPr wrap="none" rtlCol="0">
            <a:spAutoFit/>
          </a:bodyPr>
          <a:lstStyle/>
          <a:p>
            <a:r>
              <a:rPr lang="fr-FR" sz="1300" dirty="0" smtClean="0"/>
              <a:t>100 nm</a:t>
            </a:r>
            <a:endParaRPr lang="fr-FR" sz="1300" dirty="0"/>
          </a:p>
        </p:txBody>
      </p:sp>
      <p:sp>
        <p:nvSpPr>
          <p:cNvPr id="33" name="ZoneTexte 32"/>
          <p:cNvSpPr txBox="1"/>
          <p:nvPr/>
        </p:nvSpPr>
        <p:spPr>
          <a:xfrm>
            <a:off x="7425137" y="3010526"/>
            <a:ext cx="742511" cy="292388"/>
          </a:xfrm>
          <a:prstGeom prst="rect">
            <a:avLst/>
          </a:prstGeom>
          <a:noFill/>
        </p:spPr>
        <p:txBody>
          <a:bodyPr wrap="none" rtlCol="0">
            <a:spAutoFit/>
          </a:bodyPr>
          <a:lstStyle/>
          <a:p>
            <a:r>
              <a:rPr lang="fr-FR" sz="1300" dirty="0" smtClean="0"/>
              <a:t>100 nm</a:t>
            </a:r>
            <a:endParaRPr lang="fr-FR" sz="1300" dirty="0"/>
          </a:p>
        </p:txBody>
      </p:sp>
      <p:grpSp>
        <p:nvGrpSpPr>
          <p:cNvPr id="34" name="Groupe 33"/>
          <p:cNvGrpSpPr/>
          <p:nvPr/>
        </p:nvGrpSpPr>
        <p:grpSpPr>
          <a:xfrm>
            <a:off x="1439796" y="5058577"/>
            <a:ext cx="1199367" cy="1251354"/>
            <a:chOff x="7038490" y="2555939"/>
            <a:chExt cx="1199367" cy="1251354"/>
          </a:xfrm>
        </p:grpSpPr>
        <p:grpSp>
          <p:nvGrpSpPr>
            <p:cNvPr id="35" name="Group 17"/>
            <p:cNvGrpSpPr>
              <a:grpSpLocks/>
            </p:cNvGrpSpPr>
            <p:nvPr/>
          </p:nvGrpSpPr>
          <p:grpSpPr bwMode="auto">
            <a:xfrm>
              <a:off x="7190723" y="3015130"/>
              <a:ext cx="874712" cy="792163"/>
              <a:chOff x="1196" y="1888"/>
              <a:chExt cx="551" cy="499"/>
            </a:xfrm>
          </p:grpSpPr>
          <p:sp>
            <p:nvSpPr>
              <p:cNvPr id="37" name="Rectangle 8"/>
              <p:cNvSpPr>
                <a:spLocks noChangeArrowheads="1"/>
              </p:cNvSpPr>
              <p:nvPr/>
            </p:nvSpPr>
            <p:spPr bwMode="auto">
              <a:xfrm>
                <a:off x="1202" y="2024"/>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38" name="Rectangle 9"/>
              <p:cNvSpPr>
                <a:spLocks noChangeArrowheads="1"/>
              </p:cNvSpPr>
              <p:nvPr/>
            </p:nvSpPr>
            <p:spPr bwMode="auto">
              <a:xfrm>
                <a:off x="1202" y="2115"/>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dirty="0"/>
                  <a:t>Substrat Si</a:t>
                </a:r>
              </a:p>
            </p:txBody>
          </p:sp>
          <p:sp>
            <p:nvSpPr>
              <p:cNvPr id="39" name="Rectangle 10"/>
              <p:cNvSpPr>
                <a:spLocks noChangeArrowheads="1"/>
              </p:cNvSpPr>
              <p:nvPr/>
            </p:nvSpPr>
            <p:spPr bwMode="auto">
              <a:xfrm>
                <a:off x="1196" y="1979"/>
                <a:ext cx="213" cy="174"/>
              </a:xfrm>
              <a:prstGeom prst="rect">
                <a:avLst/>
              </a:prstGeom>
              <a:noFill/>
              <a:ln w="9525">
                <a:noFill/>
                <a:miter lim="800000"/>
                <a:headEnd/>
                <a:tailEnd/>
              </a:ln>
            </p:spPr>
            <p:txBody>
              <a:bodyPr wrap="none">
                <a:spAutoFit/>
              </a:bodyPr>
              <a:lstStyle/>
              <a:p>
                <a:r>
                  <a:rPr lang="fr-FR" sz="1200" b="1" dirty="0"/>
                  <a:t>Ni</a:t>
                </a:r>
              </a:p>
            </p:txBody>
          </p:sp>
          <p:sp>
            <p:nvSpPr>
              <p:cNvPr id="40" name="Rectangle 15"/>
              <p:cNvSpPr>
                <a:spLocks noChangeArrowheads="1"/>
              </p:cNvSpPr>
              <p:nvPr/>
            </p:nvSpPr>
            <p:spPr bwMode="auto">
              <a:xfrm>
                <a:off x="1202" y="1933"/>
                <a:ext cx="545" cy="91"/>
              </a:xfrm>
              <a:prstGeom prst="rect">
                <a:avLst/>
              </a:prstGeom>
              <a:solidFill>
                <a:srgbClr val="99FF99"/>
              </a:solidFill>
              <a:ln w="9525">
                <a:solidFill>
                  <a:srgbClr val="008000"/>
                </a:solidFill>
                <a:miter lim="800000"/>
                <a:headEnd/>
                <a:tailEnd/>
              </a:ln>
            </p:spPr>
            <p:txBody>
              <a:bodyPr wrap="none" anchor="ctr"/>
              <a:lstStyle/>
              <a:p>
                <a:endParaRPr lang="fr-FR"/>
              </a:p>
            </p:txBody>
          </p:sp>
          <p:sp>
            <p:nvSpPr>
              <p:cNvPr id="41" name="Rectangle 16"/>
              <p:cNvSpPr>
                <a:spLocks noChangeArrowheads="1"/>
              </p:cNvSpPr>
              <p:nvPr/>
            </p:nvSpPr>
            <p:spPr bwMode="auto">
              <a:xfrm>
                <a:off x="1196" y="1888"/>
                <a:ext cx="229" cy="291"/>
              </a:xfrm>
              <a:prstGeom prst="rect">
                <a:avLst/>
              </a:prstGeom>
              <a:noFill/>
              <a:ln w="9525">
                <a:noFill/>
                <a:miter lim="800000"/>
                <a:headEnd/>
                <a:tailEnd/>
              </a:ln>
            </p:spPr>
            <p:txBody>
              <a:bodyPr wrap="none">
                <a:spAutoFit/>
              </a:bodyPr>
              <a:lstStyle/>
              <a:p>
                <a:r>
                  <a:rPr lang="fr-FR" sz="1200" b="1" dirty="0"/>
                  <a:t>Fe</a:t>
                </a:r>
              </a:p>
              <a:p>
                <a:endParaRPr lang="fr-FR" sz="1200" b="1" dirty="0"/>
              </a:p>
            </p:txBody>
          </p:sp>
        </p:grpSp>
        <p:sp>
          <p:nvSpPr>
            <p:cNvPr id="36" name="Rectangle 35"/>
            <p:cNvSpPr/>
            <p:nvPr/>
          </p:nvSpPr>
          <p:spPr>
            <a:xfrm>
              <a:off x="7038490" y="2555939"/>
              <a:ext cx="1199367" cy="523220"/>
            </a:xfrm>
            <a:prstGeom prst="rect">
              <a:avLst/>
            </a:prstGeom>
            <a:solidFill>
              <a:schemeClr val="bg1"/>
            </a:solidFill>
          </p:spPr>
          <p:txBody>
            <a:bodyPr wrap="none">
              <a:spAutoFit/>
            </a:bodyPr>
            <a:lstStyle/>
            <a:p>
              <a:pPr algn="ctr"/>
              <a:r>
                <a:rPr lang="fr-FR" sz="1400" dirty="0" smtClean="0"/>
                <a:t>dépôt</a:t>
              </a:r>
            </a:p>
            <a:p>
              <a:pPr algn="ctr"/>
              <a:r>
                <a:rPr lang="fr-FR" sz="1400" dirty="0" err="1" smtClean="0"/>
                <a:t>multi-couche</a:t>
              </a:r>
              <a:endParaRPr lang="fr-FR" sz="1400" dirty="0"/>
            </a:p>
          </p:txBody>
        </p:sp>
      </p:grpSp>
      <p:sp>
        <p:nvSpPr>
          <p:cNvPr id="42" name="ZoneTexte 41"/>
          <p:cNvSpPr txBox="1"/>
          <p:nvPr/>
        </p:nvSpPr>
        <p:spPr>
          <a:xfrm>
            <a:off x="1835696" y="5661248"/>
            <a:ext cx="742511" cy="292388"/>
          </a:xfrm>
          <a:prstGeom prst="rect">
            <a:avLst/>
          </a:prstGeom>
          <a:noFill/>
        </p:spPr>
        <p:txBody>
          <a:bodyPr wrap="none" rtlCol="0">
            <a:spAutoFit/>
          </a:bodyPr>
          <a:lstStyle/>
          <a:p>
            <a:r>
              <a:rPr lang="fr-FR" sz="1300" dirty="0" smtClean="0"/>
              <a:t>100 nm</a:t>
            </a:r>
            <a:endParaRPr lang="fr-FR" sz="1300" dirty="0"/>
          </a:p>
        </p:txBody>
      </p:sp>
      <p:sp>
        <p:nvSpPr>
          <p:cNvPr id="43" name="ZoneTexte 42"/>
          <p:cNvSpPr txBox="1"/>
          <p:nvPr/>
        </p:nvSpPr>
        <p:spPr>
          <a:xfrm>
            <a:off x="1835984" y="5512876"/>
            <a:ext cx="742511" cy="292388"/>
          </a:xfrm>
          <a:prstGeom prst="rect">
            <a:avLst/>
          </a:prstGeom>
          <a:noFill/>
        </p:spPr>
        <p:txBody>
          <a:bodyPr wrap="none" rtlCol="0">
            <a:spAutoFit/>
          </a:bodyPr>
          <a:lstStyle/>
          <a:p>
            <a:r>
              <a:rPr lang="fr-FR" sz="1300" dirty="0" smtClean="0"/>
              <a:t>100 nm</a:t>
            </a:r>
            <a:endParaRPr lang="fr-FR" sz="13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oneTexte 3"/>
          <p:cNvSpPr txBox="1">
            <a:spLocks noChangeArrowheads="1"/>
          </p:cNvSpPr>
          <p:nvPr/>
        </p:nvSpPr>
        <p:spPr bwMode="auto">
          <a:xfrm>
            <a:off x="395536" y="0"/>
            <a:ext cx="8640960" cy="492443"/>
          </a:xfrm>
          <a:prstGeom prst="rect">
            <a:avLst/>
          </a:prstGeom>
          <a:noFill/>
          <a:ln w="9525">
            <a:noFill/>
            <a:miter lim="800000"/>
            <a:headEnd/>
            <a:tailEnd/>
          </a:ln>
        </p:spPr>
        <p:txBody>
          <a:bodyPr wrap="square">
            <a:spAutoFit/>
          </a:bodyPr>
          <a:lstStyle/>
          <a:p>
            <a:r>
              <a:rPr lang="fr-FR" sz="2600" b="1" dirty="0">
                <a:solidFill>
                  <a:srgbClr val="0070C0"/>
                </a:solidFill>
                <a:latin typeface="Times New Roman" pitchFamily="18" charset="0"/>
                <a:cs typeface="Times New Roman" pitchFamily="18" charset="0"/>
              </a:rPr>
              <a:t>Pourquoi analyser les couches minces à plusieurs tensions ?</a:t>
            </a:r>
          </a:p>
        </p:txBody>
      </p:sp>
      <p:cxnSp>
        <p:nvCxnSpPr>
          <p:cNvPr id="5" name="Connecteur droit 4"/>
          <p:cNvCxnSpPr/>
          <p:nvPr/>
        </p:nvCxnSpPr>
        <p:spPr>
          <a:xfrm>
            <a:off x="755650" y="476672"/>
            <a:ext cx="76327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5844" name="Image 13" descr="NiFe_Si 15Kv description.JPG"/>
          <p:cNvPicPr>
            <a:picLocks noChangeAspect="1"/>
          </p:cNvPicPr>
          <p:nvPr/>
        </p:nvPicPr>
        <p:blipFill>
          <a:blip r:embed="rId3" cstate="print"/>
          <a:srcRect/>
          <a:stretch>
            <a:fillRect/>
          </a:stretch>
        </p:blipFill>
        <p:spPr bwMode="auto">
          <a:xfrm>
            <a:off x="0" y="2135188"/>
            <a:ext cx="4529138" cy="933450"/>
          </a:xfrm>
          <a:prstGeom prst="rect">
            <a:avLst/>
          </a:prstGeom>
          <a:noFill/>
          <a:ln w="9525">
            <a:noFill/>
            <a:miter lim="800000"/>
            <a:headEnd/>
            <a:tailEnd/>
          </a:ln>
        </p:spPr>
      </p:pic>
      <p:pic>
        <p:nvPicPr>
          <p:cNvPr id="35845" name="Image 14" descr="NiFe_Si 15kV KfHV.JPG"/>
          <p:cNvPicPr>
            <a:picLocks noChangeAspect="1"/>
          </p:cNvPicPr>
          <p:nvPr/>
        </p:nvPicPr>
        <p:blipFill>
          <a:blip r:embed="rId4" cstate="print"/>
          <a:srcRect/>
          <a:stretch>
            <a:fillRect/>
          </a:stretch>
        </p:blipFill>
        <p:spPr bwMode="auto">
          <a:xfrm>
            <a:off x="-19050" y="3249613"/>
            <a:ext cx="4632325" cy="3209925"/>
          </a:xfrm>
          <a:prstGeom prst="rect">
            <a:avLst/>
          </a:prstGeom>
          <a:noFill/>
          <a:ln w="9525">
            <a:noFill/>
            <a:miter lim="800000"/>
            <a:headEnd/>
            <a:tailEnd/>
          </a:ln>
        </p:spPr>
      </p:pic>
      <p:pic>
        <p:nvPicPr>
          <p:cNvPr id="35846" name="Image 15" descr="NiFe_Si 18kV KfHV.JPG"/>
          <p:cNvPicPr>
            <a:picLocks noChangeAspect="1"/>
          </p:cNvPicPr>
          <p:nvPr/>
        </p:nvPicPr>
        <p:blipFill>
          <a:blip r:embed="rId5" cstate="print"/>
          <a:srcRect/>
          <a:stretch>
            <a:fillRect/>
          </a:stretch>
        </p:blipFill>
        <p:spPr bwMode="auto">
          <a:xfrm>
            <a:off x="4570413" y="3257550"/>
            <a:ext cx="4624387" cy="3203575"/>
          </a:xfrm>
          <a:prstGeom prst="rect">
            <a:avLst/>
          </a:prstGeom>
          <a:noFill/>
          <a:ln w="9525">
            <a:noFill/>
            <a:miter lim="800000"/>
            <a:headEnd/>
            <a:tailEnd/>
          </a:ln>
        </p:spPr>
      </p:pic>
      <p:pic>
        <p:nvPicPr>
          <p:cNvPr id="35847" name="Image 16" descr="NiFe_Si 18Kv description.JPG"/>
          <p:cNvPicPr>
            <a:picLocks noChangeAspect="1"/>
          </p:cNvPicPr>
          <p:nvPr/>
        </p:nvPicPr>
        <p:blipFill>
          <a:blip r:embed="rId6" cstate="print"/>
          <a:srcRect/>
          <a:stretch>
            <a:fillRect/>
          </a:stretch>
        </p:blipFill>
        <p:spPr bwMode="auto">
          <a:xfrm>
            <a:off x="4846638" y="2143125"/>
            <a:ext cx="4146550" cy="836613"/>
          </a:xfrm>
          <a:prstGeom prst="rect">
            <a:avLst/>
          </a:prstGeom>
          <a:noFill/>
          <a:ln w="9525">
            <a:noFill/>
            <a:miter lim="800000"/>
            <a:headEnd/>
            <a:tailEnd/>
          </a:ln>
        </p:spPr>
      </p:pic>
      <p:sp>
        <p:nvSpPr>
          <p:cNvPr id="35848" name="ZoneTexte 17"/>
          <p:cNvSpPr txBox="1">
            <a:spLocks noChangeArrowheads="1"/>
          </p:cNvSpPr>
          <p:nvPr/>
        </p:nvSpPr>
        <p:spPr bwMode="auto">
          <a:xfrm>
            <a:off x="817739" y="4221088"/>
            <a:ext cx="2318648" cy="615553"/>
          </a:xfrm>
          <a:prstGeom prst="rect">
            <a:avLst/>
          </a:prstGeom>
          <a:noFill/>
          <a:ln w="9525">
            <a:noFill/>
            <a:miter lim="800000"/>
            <a:headEnd/>
            <a:tailEnd/>
          </a:ln>
        </p:spPr>
        <p:txBody>
          <a:bodyPr wrap="none">
            <a:spAutoFit/>
          </a:bodyPr>
          <a:lstStyle/>
          <a:p>
            <a:pPr algn="ctr"/>
            <a:r>
              <a:rPr lang="fr-FR" sz="1600" b="1" dirty="0" smtClean="0">
                <a:solidFill>
                  <a:srgbClr val="C00000"/>
                </a:solidFill>
              </a:rPr>
              <a:t>A une tension donnée</a:t>
            </a:r>
          </a:p>
          <a:p>
            <a:pPr algn="ctr"/>
            <a:r>
              <a:rPr lang="fr-FR" b="1" dirty="0" smtClean="0">
                <a:solidFill>
                  <a:srgbClr val="C00000"/>
                </a:solidFill>
              </a:rPr>
              <a:t> : 15 </a:t>
            </a:r>
            <a:r>
              <a:rPr lang="fr-FR" b="1" dirty="0">
                <a:solidFill>
                  <a:srgbClr val="C00000"/>
                </a:solidFill>
              </a:rPr>
              <a:t>kV</a:t>
            </a:r>
          </a:p>
        </p:txBody>
      </p:sp>
      <p:sp>
        <p:nvSpPr>
          <p:cNvPr id="35849" name="ZoneTexte 18"/>
          <p:cNvSpPr txBox="1">
            <a:spLocks noChangeArrowheads="1"/>
          </p:cNvSpPr>
          <p:nvPr/>
        </p:nvSpPr>
        <p:spPr bwMode="auto">
          <a:xfrm>
            <a:off x="5436096" y="4397623"/>
            <a:ext cx="2318648" cy="615553"/>
          </a:xfrm>
          <a:prstGeom prst="rect">
            <a:avLst/>
          </a:prstGeom>
          <a:noFill/>
          <a:ln w="9525">
            <a:noFill/>
            <a:miter lim="800000"/>
            <a:headEnd/>
            <a:tailEnd/>
          </a:ln>
        </p:spPr>
        <p:txBody>
          <a:bodyPr wrap="none">
            <a:spAutoFit/>
          </a:bodyPr>
          <a:lstStyle/>
          <a:p>
            <a:pPr algn="ctr"/>
            <a:r>
              <a:rPr lang="fr-FR" sz="1600" b="1" dirty="0" smtClean="0">
                <a:solidFill>
                  <a:srgbClr val="C00000"/>
                </a:solidFill>
              </a:rPr>
              <a:t>A une tension donnée</a:t>
            </a:r>
          </a:p>
          <a:p>
            <a:pPr algn="ctr"/>
            <a:r>
              <a:rPr lang="fr-FR" b="1" dirty="0" smtClean="0">
                <a:solidFill>
                  <a:srgbClr val="C00000"/>
                </a:solidFill>
              </a:rPr>
              <a:t> : 18 </a:t>
            </a:r>
            <a:r>
              <a:rPr lang="fr-FR" b="1" dirty="0">
                <a:solidFill>
                  <a:srgbClr val="C00000"/>
                </a:solidFill>
              </a:rPr>
              <a:t>kV</a:t>
            </a:r>
          </a:p>
        </p:txBody>
      </p:sp>
      <p:sp>
        <p:nvSpPr>
          <p:cNvPr id="22539" name="Rectangle 19"/>
          <p:cNvSpPr>
            <a:spLocks noChangeArrowheads="1"/>
          </p:cNvSpPr>
          <p:nvPr/>
        </p:nvSpPr>
        <p:spPr bwMode="auto">
          <a:xfrm>
            <a:off x="1331640" y="6468649"/>
            <a:ext cx="6624736" cy="369332"/>
          </a:xfrm>
          <a:prstGeom prst="rect">
            <a:avLst/>
          </a:prstGeom>
          <a:solidFill>
            <a:srgbClr val="99FF99"/>
          </a:solidFill>
          <a:ln w="9525">
            <a:solidFill>
              <a:srgbClr val="FF0000"/>
            </a:solidFill>
            <a:miter lim="800000"/>
            <a:headEnd/>
            <a:tailEnd/>
          </a:ln>
        </p:spPr>
        <p:txBody>
          <a:bodyPr wrap="square">
            <a:spAutoFit/>
          </a:bodyPr>
          <a:lstStyle/>
          <a:p>
            <a:r>
              <a:rPr lang="en-US" b="1" dirty="0">
                <a:solidFill>
                  <a:srgbClr val="C00000"/>
                </a:solidFill>
                <a:sym typeface="Symbol" pitchFamily="18" charset="2"/>
              </a:rPr>
              <a:t> </a:t>
            </a:r>
            <a:r>
              <a:rPr lang="en-US" b="1" dirty="0">
                <a:solidFill>
                  <a:srgbClr val="C00000"/>
                </a:solidFill>
              </a:rPr>
              <a:t>ambiguïtés levées en travaillant à </a:t>
            </a:r>
            <a:r>
              <a:rPr lang="en-US" b="1" dirty="0">
                <a:solidFill>
                  <a:srgbClr val="C00000"/>
                </a:solidFill>
                <a:cs typeface="Arial" charset="0"/>
              </a:rPr>
              <a:t>≠ </a:t>
            </a:r>
            <a:r>
              <a:rPr lang="en-US" b="1" dirty="0" smtClean="0">
                <a:solidFill>
                  <a:srgbClr val="C00000"/>
                </a:solidFill>
              </a:rPr>
              <a:t>tensions d’analyse</a:t>
            </a:r>
            <a:endParaRPr lang="fr-FR" b="1" dirty="0">
              <a:solidFill>
                <a:srgbClr val="C00000"/>
              </a:solidFill>
            </a:endParaRPr>
          </a:p>
        </p:txBody>
      </p:sp>
      <p:cxnSp>
        <p:nvCxnSpPr>
          <p:cNvPr id="22" name="Connecteur droit avec flèche 21"/>
          <p:cNvCxnSpPr/>
          <p:nvPr/>
        </p:nvCxnSpPr>
        <p:spPr>
          <a:xfrm rot="5400000">
            <a:off x="2016125" y="3465513"/>
            <a:ext cx="1223963" cy="287337"/>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a:off x="6624637" y="3465513"/>
            <a:ext cx="1223963" cy="287338"/>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5853" name="Groupe 23"/>
          <p:cNvGrpSpPr>
            <a:grpSpLocks/>
          </p:cNvGrpSpPr>
          <p:nvPr/>
        </p:nvGrpSpPr>
        <p:grpSpPr bwMode="auto">
          <a:xfrm>
            <a:off x="7799388" y="3898900"/>
            <a:ext cx="865187" cy="720725"/>
            <a:chOff x="7740352" y="692696"/>
            <a:chExt cx="865188" cy="719832"/>
          </a:xfrm>
        </p:grpSpPr>
        <p:sp>
          <p:nvSpPr>
            <p:cNvPr id="35860" name="Rectangle 13"/>
            <p:cNvSpPr>
              <a:spLocks noChangeArrowheads="1"/>
            </p:cNvSpPr>
            <p:nvPr/>
          </p:nvSpPr>
          <p:spPr bwMode="auto">
            <a:xfrm>
              <a:off x="7740352" y="980728"/>
              <a:ext cx="865188" cy="431800"/>
            </a:xfrm>
            <a:prstGeom prst="rect">
              <a:avLst/>
            </a:prstGeom>
            <a:solidFill>
              <a:srgbClr val="CCFFFF"/>
            </a:solidFill>
            <a:ln w="9525">
              <a:solidFill>
                <a:srgbClr val="0000FF"/>
              </a:solidFill>
              <a:miter lim="800000"/>
              <a:headEnd/>
              <a:tailEnd/>
            </a:ln>
          </p:spPr>
          <p:txBody>
            <a:bodyPr wrap="none" anchor="ctr"/>
            <a:lstStyle/>
            <a:p>
              <a:pPr algn="ctr"/>
              <a:r>
                <a:rPr lang="fr-FR" sz="1200"/>
                <a:t>Substrat Si</a:t>
              </a:r>
            </a:p>
          </p:txBody>
        </p:sp>
        <p:grpSp>
          <p:nvGrpSpPr>
            <p:cNvPr id="35861" name="Groupe 15"/>
            <p:cNvGrpSpPr>
              <a:grpSpLocks/>
            </p:cNvGrpSpPr>
            <p:nvPr/>
          </p:nvGrpSpPr>
          <p:grpSpPr bwMode="auto">
            <a:xfrm>
              <a:off x="7740352" y="692696"/>
              <a:ext cx="865188" cy="290647"/>
              <a:chOff x="7740352" y="638104"/>
              <a:chExt cx="865188" cy="290647"/>
            </a:xfrm>
          </p:grpSpPr>
          <p:sp>
            <p:nvSpPr>
              <p:cNvPr id="35862" name="Rectangle 12"/>
              <p:cNvSpPr>
                <a:spLocks noChangeArrowheads="1"/>
              </p:cNvSpPr>
              <p:nvPr/>
            </p:nvSpPr>
            <p:spPr bwMode="auto">
              <a:xfrm>
                <a:off x="7740352" y="638104"/>
                <a:ext cx="865188" cy="271063"/>
              </a:xfrm>
              <a:prstGeom prst="rect">
                <a:avLst/>
              </a:prstGeom>
              <a:solidFill>
                <a:srgbClr val="FFFF99"/>
              </a:solidFill>
              <a:ln w="9525">
                <a:solidFill>
                  <a:srgbClr val="FF9900"/>
                </a:solidFill>
                <a:miter lim="800000"/>
                <a:headEnd/>
                <a:tailEnd/>
              </a:ln>
            </p:spPr>
            <p:txBody>
              <a:bodyPr wrap="none" anchor="ctr"/>
              <a:lstStyle/>
              <a:p>
                <a:endParaRPr lang="fr-FR"/>
              </a:p>
            </p:txBody>
          </p:sp>
          <p:sp>
            <p:nvSpPr>
              <p:cNvPr id="35863" name="Rectangle 14"/>
              <p:cNvSpPr>
                <a:spLocks noChangeArrowheads="1"/>
              </p:cNvSpPr>
              <p:nvPr/>
            </p:nvSpPr>
            <p:spPr bwMode="auto">
              <a:xfrm>
                <a:off x="7812360" y="651752"/>
                <a:ext cx="724878" cy="276999"/>
              </a:xfrm>
              <a:prstGeom prst="rect">
                <a:avLst/>
              </a:prstGeom>
              <a:noFill/>
              <a:ln w="9525">
                <a:noFill/>
                <a:miter lim="800000"/>
                <a:headEnd/>
                <a:tailEnd/>
              </a:ln>
            </p:spPr>
            <p:txBody>
              <a:bodyPr wrap="none">
                <a:spAutoFit/>
              </a:bodyPr>
              <a:lstStyle/>
              <a:p>
                <a:r>
                  <a:rPr lang="fr-FR" sz="1200" b="1"/>
                  <a:t>Fe</a:t>
                </a:r>
                <a:r>
                  <a:rPr lang="fr-FR" sz="1200" b="1" baseline="-25000"/>
                  <a:t>x</a:t>
                </a:r>
                <a:r>
                  <a:rPr lang="fr-FR" sz="1200" b="1"/>
                  <a:t>Ni</a:t>
                </a:r>
                <a:r>
                  <a:rPr lang="fr-FR" sz="1200" b="1" baseline="-25000"/>
                  <a:t>1-x</a:t>
                </a:r>
              </a:p>
            </p:txBody>
          </p:sp>
        </p:grpSp>
      </p:grpSp>
      <p:grpSp>
        <p:nvGrpSpPr>
          <p:cNvPr id="35854" name="Groupe 23"/>
          <p:cNvGrpSpPr>
            <a:grpSpLocks/>
          </p:cNvGrpSpPr>
          <p:nvPr/>
        </p:nvGrpSpPr>
        <p:grpSpPr bwMode="auto">
          <a:xfrm>
            <a:off x="3221038" y="3886200"/>
            <a:ext cx="865187" cy="720725"/>
            <a:chOff x="7740352" y="692696"/>
            <a:chExt cx="865188" cy="719832"/>
          </a:xfrm>
        </p:grpSpPr>
        <p:sp>
          <p:nvSpPr>
            <p:cNvPr id="35856" name="Rectangle 13"/>
            <p:cNvSpPr>
              <a:spLocks noChangeArrowheads="1"/>
            </p:cNvSpPr>
            <p:nvPr/>
          </p:nvSpPr>
          <p:spPr bwMode="auto">
            <a:xfrm>
              <a:off x="7740352" y="980728"/>
              <a:ext cx="865188" cy="431800"/>
            </a:xfrm>
            <a:prstGeom prst="rect">
              <a:avLst/>
            </a:prstGeom>
            <a:solidFill>
              <a:srgbClr val="CCFFFF"/>
            </a:solidFill>
            <a:ln w="9525">
              <a:solidFill>
                <a:srgbClr val="0000FF"/>
              </a:solidFill>
              <a:miter lim="800000"/>
              <a:headEnd/>
              <a:tailEnd/>
            </a:ln>
          </p:spPr>
          <p:txBody>
            <a:bodyPr wrap="none" anchor="ctr"/>
            <a:lstStyle/>
            <a:p>
              <a:pPr algn="ctr"/>
              <a:r>
                <a:rPr lang="fr-FR" sz="1200"/>
                <a:t>Substrat Si</a:t>
              </a:r>
            </a:p>
          </p:txBody>
        </p:sp>
        <p:grpSp>
          <p:nvGrpSpPr>
            <p:cNvPr id="35857" name="Groupe 15"/>
            <p:cNvGrpSpPr>
              <a:grpSpLocks/>
            </p:cNvGrpSpPr>
            <p:nvPr/>
          </p:nvGrpSpPr>
          <p:grpSpPr bwMode="auto">
            <a:xfrm>
              <a:off x="7740352" y="692696"/>
              <a:ext cx="865188" cy="290647"/>
              <a:chOff x="7740352" y="638104"/>
              <a:chExt cx="865188" cy="290647"/>
            </a:xfrm>
          </p:grpSpPr>
          <p:sp>
            <p:nvSpPr>
              <p:cNvPr id="35858" name="Rectangle 12"/>
              <p:cNvSpPr>
                <a:spLocks noChangeArrowheads="1"/>
              </p:cNvSpPr>
              <p:nvPr/>
            </p:nvSpPr>
            <p:spPr bwMode="auto">
              <a:xfrm>
                <a:off x="7740352" y="638104"/>
                <a:ext cx="865188" cy="271063"/>
              </a:xfrm>
              <a:prstGeom prst="rect">
                <a:avLst/>
              </a:prstGeom>
              <a:solidFill>
                <a:srgbClr val="FFFF99"/>
              </a:solidFill>
              <a:ln w="9525">
                <a:solidFill>
                  <a:srgbClr val="FF9900"/>
                </a:solidFill>
                <a:miter lim="800000"/>
                <a:headEnd/>
                <a:tailEnd/>
              </a:ln>
            </p:spPr>
            <p:txBody>
              <a:bodyPr wrap="none" anchor="ctr"/>
              <a:lstStyle/>
              <a:p>
                <a:endParaRPr lang="fr-FR"/>
              </a:p>
            </p:txBody>
          </p:sp>
          <p:sp>
            <p:nvSpPr>
              <p:cNvPr id="35859" name="Rectangle 14"/>
              <p:cNvSpPr>
                <a:spLocks noChangeArrowheads="1"/>
              </p:cNvSpPr>
              <p:nvPr/>
            </p:nvSpPr>
            <p:spPr bwMode="auto">
              <a:xfrm>
                <a:off x="7812360" y="651752"/>
                <a:ext cx="724878" cy="276999"/>
              </a:xfrm>
              <a:prstGeom prst="rect">
                <a:avLst/>
              </a:prstGeom>
              <a:noFill/>
              <a:ln w="9525">
                <a:noFill/>
                <a:miter lim="800000"/>
                <a:headEnd/>
                <a:tailEnd/>
              </a:ln>
            </p:spPr>
            <p:txBody>
              <a:bodyPr wrap="none">
                <a:spAutoFit/>
              </a:bodyPr>
              <a:lstStyle/>
              <a:p>
                <a:r>
                  <a:rPr lang="fr-FR" sz="1200" b="1"/>
                  <a:t>Fe</a:t>
                </a:r>
                <a:r>
                  <a:rPr lang="fr-FR" sz="1200" b="1" baseline="-25000"/>
                  <a:t>x</a:t>
                </a:r>
                <a:r>
                  <a:rPr lang="fr-FR" sz="1200" b="1"/>
                  <a:t>Ni</a:t>
                </a:r>
                <a:r>
                  <a:rPr lang="fr-FR" sz="1200" b="1" baseline="-25000"/>
                  <a:t>1-x</a:t>
                </a:r>
              </a:p>
            </p:txBody>
          </p:sp>
        </p:grpSp>
      </p:grpSp>
      <p:grpSp>
        <p:nvGrpSpPr>
          <p:cNvPr id="27" name="Groupe 16"/>
          <p:cNvGrpSpPr>
            <a:grpSpLocks/>
          </p:cNvGrpSpPr>
          <p:nvPr/>
        </p:nvGrpSpPr>
        <p:grpSpPr bwMode="auto">
          <a:xfrm>
            <a:off x="2055254" y="1214806"/>
            <a:ext cx="864789" cy="721222"/>
            <a:chOff x="7488154" y="1176640"/>
            <a:chExt cx="865188" cy="719832"/>
          </a:xfrm>
        </p:grpSpPr>
        <p:sp>
          <p:nvSpPr>
            <p:cNvPr id="29" name="Rectangle 13"/>
            <p:cNvSpPr>
              <a:spLocks noChangeArrowheads="1"/>
            </p:cNvSpPr>
            <p:nvPr/>
          </p:nvSpPr>
          <p:spPr bwMode="auto">
            <a:xfrm>
              <a:off x="7488154" y="1464672"/>
              <a:ext cx="865188" cy="431800"/>
            </a:xfrm>
            <a:prstGeom prst="rect">
              <a:avLst/>
            </a:prstGeom>
            <a:solidFill>
              <a:srgbClr val="CCFFFF"/>
            </a:solidFill>
            <a:ln w="9525">
              <a:solidFill>
                <a:srgbClr val="0000FF"/>
              </a:solidFill>
              <a:miter lim="800000"/>
              <a:headEnd/>
              <a:tailEnd/>
            </a:ln>
          </p:spPr>
          <p:txBody>
            <a:bodyPr wrap="none" anchor="ctr"/>
            <a:lstStyle/>
            <a:p>
              <a:pPr algn="ctr"/>
              <a:r>
                <a:rPr lang="fr-FR" sz="1200"/>
                <a:t>Substrat Si</a:t>
              </a:r>
            </a:p>
          </p:txBody>
        </p:sp>
        <p:grpSp>
          <p:nvGrpSpPr>
            <p:cNvPr id="30" name="Groupe 15"/>
            <p:cNvGrpSpPr>
              <a:grpSpLocks/>
            </p:cNvGrpSpPr>
            <p:nvPr/>
          </p:nvGrpSpPr>
          <p:grpSpPr bwMode="auto">
            <a:xfrm>
              <a:off x="7488154" y="1176640"/>
              <a:ext cx="865188" cy="290647"/>
              <a:chOff x="7488154" y="1122048"/>
              <a:chExt cx="865188" cy="290647"/>
            </a:xfrm>
          </p:grpSpPr>
          <p:sp>
            <p:nvSpPr>
              <p:cNvPr id="31" name="Rectangle 12"/>
              <p:cNvSpPr>
                <a:spLocks noChangeArrowheads="1"/>
              </p:cNvSpPr>
              <p:nvPr/>
            </p:nvSpPr>
            <p:spPr bwMode="auto">
              <a:xfrm>
                <a:off x="7488154" y="1122048"/>
                <a:ext cx="865188" cy="271063"/>
              </a:xfrm>
              <a:prstGeom prst="rect">
                <a:avLst/>
              </a:prstGeom>
              <a:solidFill>
                <a:srgbClr val="FFFF99"/>
              </a:solidFill>
              <a:ln w="9525">
                <a:solidFill>
                  <a:srgbClr val="FF9900"/>
                </a:solidFill>
                <a:miter lim="800000"/>
                <a:headEnd/>
                <a:tailEnd/>
              </a:ln>
            </p:spPr>
            <p:txBody>
              <a:bodyPr wrap="none" anchor="ctr"/>
              <a:lstStyle/>
              <a:p>
                <a:endParaRPr lang="fr-FR"/>
              </a:p>
            </p:txBody>
          </p:sp>
          <p:sp>
            <p:nvSpPr>
              <p:cNvPr id="32" name="Rectangle 14"/>
              <p:cNvSpPr>
                <a:spLocks noChangeArrowheads="1"/>
              </p:cNvSpPr>
              <p:nvPr/>
            </p:nvSpPr>
            <p:spPr bwMode="auto">
              <a:xfrm>
                <a:off x="7560162" y="1135696"/>
                <a:ext cx="724878" cy="276999"/>
              </a:xfrm>
              <a:prstGeom prst="rect">
                <a:avLst/>
              </a:prstGeom>
              <a:noFill/>
              <a:ln w="9525">
                <a:noFill/>
                <a:miter lim="800000"/>
                <a:headEnd/>
                <a:tailEnd/>
              </a:ln>
            </p:spPr>
            <p:txBody>
              <a:bodyPr wrap="none">
                <a:spAutoFit/>
              </a:bodyPr>
              <a:lstStyle/>
              <a:p>
                <a:r>
                  <a:rPr lang="fr-FR" sz="1200" b="1" dirty="0"/>
                  <a:t>Fe</a:t>
                </a:r>
                <a:r>
                  <a:rPr lang="fr-FR" sz="1200" b="1" baseline="-25000" dirty="0"/>
                  <a:t>x</a:t>
                </a:r>
                <a:r>
                  <a:rPr lang="fr-FR" sz="1200" b="1" dirty="0"/>
                  <a:t>Ni</a:t>
                </a:r>
                <a:r>
                  <a:rPr lang="fr-FR" sz="1200" b="1" baseline="-25000" dirty="0"/>
                  <a:t>1-x</a:t>
                </a:r>
              </a:p>
            </p:txBody>
          </p:sp>
        </p:grpSp>
      </p:grpSp>
      <p:sp>
        <p:nvSpPr>
          <p:cNvPr id="26" name="ZoneTexte 26"/>
          <p:cNvSpPr txBox="1">
            <a:spLocks noChangeArrowheads="1"/>
          </p:cNvSpPr>
          <p:nvPr/>
        </p:nvSpPr>
        <p:spPr bwMode="auto">
          <a:xfrm>
            <a:off x="4787825" y="1035293"/>
            <a:ext cx="1039067" cy="584775"/>
          </a:xfrm>
          <a:prstGeom prst="rect">
            <a:avLst/>
          </a:prstGeom>
          <a:noFill/>
          <a:ln w="9525">
            <a:noFill/>
            <a:miter lim="800000"/>
            <a:headEnd/>
            <a:tailEnd/>
          </a:ln>
        </p:spPr>
        <p:txBody>
          <a:bodyPr wrap="none">
            <a:spAutoFit/>
          </a:bodyPr>
          <a:lstStyle/>
          <a:p>
            <a:pPr algn="ctr"/>
            <a:r>
              <a:rPr lang="fr-FR" sz="1600" b="1" dirty="0" smtClean="0">
                <a:solidFill>
                  <a:srgbClr val="C00000"/>
                </a:solidFill>
              </a:rPr>
              <a:t>k-ratios</a:t>
            </a:r>
          </a:p>
          <a:p>
            <a:pPr algn="ctr"/>
            <a:r>
              <a:rPr lang="fr-FR" sz="1600" b="1" dirty="0" smtClean="0">
                <a:solidFill>
                  <a:srgbClr val="C00000"/>
                </a:solidFill>
              </a:rPr>
              <a:t>attendus</a:t>
            </a:r>
            <a:endParaRPr lang="fr-FR" sz="1600" b="1" dirty="0">
              <a:solidFill>
                <a:srgbClr val="C00000"/>
              </a:solidFill>
            </a:endParaRPr>
          </a:p>
        </p:txBody>
      </p:sp>
      <p:sp>
        <p:nvSpPr>
          <p:cNvPr id="33" name="ZoneTexte 32"/>
          <p:cNvSpPr txBox="1"/>
          <p:nvPr/>
        </p:nvSpPr>
        <p:spPr>
          <a:xfrm>
            <a:off x="1839230" y="594771"/>
            <a:ext cx="1338829" cy="523220"/>
          </a:xfrm>
          <a:prstGeom prst="rect">
            <a:avLst/>
          </a:prstGeom>
          <a:noFill/>
        </p:spPr>
        <p:txBody>
          <a:bodyPr wrap="none" rtlCol="0">
            <a:spAutoFit/>
          </a:bodyPr>
          <a:lstStyle/>
          <a:p>
            <a:pPr algn="ctr"/>
            <a:r>
              <a:rPr lang="fr-FR" sz="1400" dirty="0" smtClean="0"/>
              <a:t>dépôt d’alliage</a:t>
            </a:r>
          </a:p>
          <a:p>
            <a:pPr algn="ctr"/>
            <a:r>
              <a:rPr lang="fr-FR" sz="1400" b="1" dirty="0" smtClean="0"/>
              <a:t>Fe</a:t>
            </a:r>
            <a:r>
              <a:rPr lang="fr-FR" sz="1400" b="1" baseline="-25000" dirty="0" smtClean="0"/>
              <a:t>x</a:t>
            </a:r>
            <a:r>
              <a:rPr lang="fr-FR" sz="1400" b="1" dirty="0" smtClean="0"/>
              <a:t>Ni</a:t>
            </a:r>
            <a:r>
              <a:rPr lang="fr-FR" sz="1400" b="1" baseline="-25000" dirty="0" smtClean="0"/>
              <a:t>1-x</a:t>
            </a:r>
          </a:p>
        </p:txBody>
      </p:sp>
      <p:grpSp>
        <p:nvGrpSpPr>
          <p:cNvPr id="34" name="Groupe 33"/>
          <p:cNvGrpSpPr/>
          <p:nvPr/>
        </p:nvGrpSpPr>
        <p:grpSpPr>
          <a:xfrm>
            <a:off x="6083969" y="531237"/>
            <a:ext cx="1199367" cy="1323362"/>
            <a:chOff x="7038490" y="2483931"/>
            <a:chExt cx="1199367" cy="1323362"/>
          </a:xfrm>
        </p:grpSpPr>
        <p:grpSp>
          <p:nvGrpSpPr>
            <p:cNvPr id="35" name="Group 17"/>
            <p:cNvGrpSpPr>
              <a:grpSpLocks/>
            </p:cNvGrpSpPr>
            <p:nvPr/>
          </p:nvGrpSpPr>
          <p:grpSpPr bwMode="auto">
            <a:xfrm>
              <a:off x="7190723" y="3015130"/>
              <a:ext cx="874712" cy="792163"/>
              <a:chOff x="1196" y="1888"/>
              <a:chExt cx="551" cy="499"/>
            </a:xfrm>
          </p:grpSpPr>
          <p:sp>
            <p:nvSpPr>
              <p:cNvPr id="37" name="Rectangle 8"/>
              <p:cNvSpPr>
                <a:spLocks noChangeArrowheads="1"/>
              </p:cNvSpPr>
              <p:nvPr/>
            </p:nvSpPr>
            <p:spPr bwMode="auto">
              <a:xfrm>
                <a:off x="1202" y="2024"/>
                <a:ext cx="545" cy="91"/>
              </a:xfrm>
              <a:prstGeom prst="rect">
                <a:avLst/>
              </a:prstGeom>
              <a:solidFill>
                <a:srgbClr val="33CCCC"/>
              </a:solidFill>
              <a:ln w="9525">
                <a:solidFill>
                  <a:srgbClr val="0000FF"/>
                </a:solidFill>
                <a:miter lim="800000"/>
                <a:headEnd/>
                <a:tailEnd/>
              </a:ln>
            </p:spPr>
            <p:txBody>
              <a:bodyPr wrap="none" anchor="ctr"/>
              <a:lstStyle/>
              <a:p>
                <a:endParaRPr lang="fr-FR"/>
              </a:p>
            </p:txBody>
          </p:sp>
          <p:sp>
            <p:nvSpPr>
              <p:cNvPr id="38" name="Rectangle 9"/>
              <p:cNvSpPr>
                <a:spLocks noChangeArrowheads="1"/>
              </p:cNvSpPr>
              <p:nvPr/>
            </p:nvSpPr>
            <p:spPr bwMode="auto">
              <a:xfrm>
                <a:off x="1202" y="2115"/>
                <a:ext cx="545" cy="272"/>
              </a:xfrm>
              <a:prstGeom prst="rect">
                <a:avLst/>
              </a:prstGeom>
              <a:solidFill>
                <a:srgbClr val="CCFFFF"/>
              </a:solidFill>
              <a:ln w="9525">
                <a:solidFill>
                  <a:srgbClr val="0000FF"/>
                </a:solidFill>
                <a:miter lim="800000"/>
                <a:headEnd/>
                <a:tailEnd/>
              </a:ln>
            </p:spPr>
            <p:txBody>
              <a:bodyPr wrap="none" anchor="ctr"/>
              <a:lstStyle/>
              <a:p>
                <a:pPr algn="ctr"/>
                <a:r>
                  <a:rPr lang="fr-FR" sz="1200" dirty="0"/>
                  <a:t>Substrat Si</a:t>
                </a:r>
              </a:p>
            </p:txBody>
          </p:sp>
          <p:sp>
            <p:nvSpPr>
              <p:cNvPr id="39" name="Rectangle 10"/>
              <p:cNvSpPr>
                <a:spLocks noChangeArrowheads="1"/>
              </p:cNvSpPr>
              <p:nvPr/>
            </p:nvSpPr>
            <p:spPr bwMode="auto">
              <a:xfrm>
                <a:off x="1196" y="1979"/>
                <a:ext cx="213" cy="174"/>
              </a:xfrm>
              <a:prstGeom prst="rect">
                <a:avLst/>
              </a:prstGeom>
              <a:noFill/>
              <a:ln w="9525">
                <a:noFill/>
                <a:miter lim="800000"/>
                <a:headEnd/>
                <a:tailEnd/>
              </a:ln>
            </p:spPr>
            <p:txBody>
              <a:bodyPr wrap="none">
                <a:spAutoFit/>
              </a:bodyPr>
              <a:lstStyle/>
              <a:p>
                <a:r>
                  <a:rPr lang="fr-FR" sz="1200" b="1" dirty="0"/>
                  <a:t>Ni</a:t>
                </a:r>
              </a:p>
            </p:txBody>
          </p:sp>
          <p:sp>
            <p:nvSpPr>
              <p:cNvPr id="40" name="Rectangle 15"/>
              <p:cNvSpPr>
                <a:spLocks noChangeArrowheads="1"/>
              </p:cNvSpPr>
              <p:nvPr/>
            </p:nvSpPr>
            <p:spPr bwMode="auto">
              <a:xfrm>
                <a:off x="1202" y="1933"/>
                <a:ext cx="545" cy="91"/>
              </a:xfrm>
              <a:prstGeom prst="rect">
                <a:avLst/>
              </a:prstGeom>
              <a:solidFill>
                <a:srgbClr val="99FF99"/>
              </a:solidFill>
              <a:ln w="9525">
                <a:solidFill>
                  <a:srgbClr val="008000"/>
                </a:solidFill>
                <a:miter lim="800000"/>
                <a:headEnd/>
                <a:tailEnd/>
              </a:ln>
            </p:spPr>
            <p:txBody>
              <a:bodyPr wrap="none" anchor="ctr"/>
              <a:lstStyle/>
              <a:p>
                <a:endParaRPr lang="fr-FR"/>
              </a:p>
            </p:txBody>
          </p:sp>
          <p:sp>
            <p:nvSpPr>
              <p:cNvPr id="41" name="Rectangle 16"/>
              <p:cNvSpPr>
                <a:spLocks noChangeArrowheads="1"/>
              </p:cNvSpPr>
              <p:nvPr/>
            </p:nvSpPr>
            <p:spPr bwMode="auto">
              <a:xfrm>
                <a:off x="1196" y="1888"/>
                <a:ext cx="229" cy="291"/>
              </a:xfrm>
              <a:prstGeom prst="rect">
                <a:avLst/>
              </a:prstGeom>
              <a:noFill/>
              <a:ln w="9525">
                <a:noFill/>
                <a:miter lim="800000"/>
                <a:headEnd/>
                <a:tailEnd/>
              </a:ln>
            </p:spPr>
            <p:txBody>
              <a:bodyPr wrap="none">
                <a:spAutoFit/>
              </a:bodyPr>
              <a:lstStyle/>
              <a:p>
                <a:r>
                  <a:rPr lang="fr-FR" sz="1200" b="1" dirty="0"/>
                  <a:t>Fe</a:t>
                </a:r>
              </a:p>
              <a:p>
                <a:endParaRPr lang="fr-FR" sz="1200" b="1" dirty="0"/>
              </a:p>
            </p:txBody>
          </p:sp>
        </p:grpSp>
        <p:sp>
          <p:nvSpPr>
            <p:cNvPr id="36" name="Rectangle 35"/>
            <p:cNvSpPr/>
            <p:nvPr/>
          </p:nvSpPr>
          <p:spPr>
            <a:xfrm>
              <a:off x="7038490" y="2483931"/>
              <a:ext cx="1199367" cy="523220"/>
            </a:xfrm>
            <a:prstGeom prst="rect">
              <a:avLst/>
            </a:prstGeom>
            <a:solidFill>
              <a:schemeClr val="bg1"/>
            </a:solidFill>
          </p:spPr>
          <p:txBody>
            <a:bodyPr wrap="none">
              <a:spAutoFit/>
            </a:bodyPr>
            <a:lstStyle/>
            <a:p>
              <a:pPr algn="ctr"/>
              <a:r>
                <a:rPr lang="fr-FR" sz="1400" dirty="0" smtClean="0"/>
                <a:t>dépôt</a:t>
              </a:r>
            </a:p>
            <a:p>
              <a:pPr algn="ctr"/>
              <a:r>
                <a:rPr lang="fr-FR" sz="1400" dirty="0" err="1" smtClean="0"/>
                <a:t>multi-couche</a:t>
              </a:r>
              <a:endParaRPr lang="fr-FR" sz="1400" dirty="0"/>
            </a:p>
          </p:txBody>
        </p:sp>
      </p:grpSp>
      <p:sp>
        <p:nvSpPr>
          <p:cNvPr id="42" name="Flèche droite 41"/>
          <p:cNvSpPr/>
          <p:nvPr/>
        </p:nvSpPr>
        <p:spPr>
          <a:xfrm rot="10800000">
            <a:off x="3131641" y="1251317"/>
            <a:ext cx="1584176" cy="216024"/>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6470904" y="1206204"/>
            <a:ext cx="742511" cy="292388"/>
          </a:xfrm>
          <a:prstGeom prst="rect">
            <a:avLst/>
          </a:prstGeom>
          <a:noFill/>
        </p:spPr>
        <p:txBody>
          <a:bodyPr wrap="none" rtlCol="0">
            <a:spAutoFit/>
          </a:bodyPr>
          <a:lstStyle/>
          <a:p>
            <a:r>
              <a:rPr lang="fr-FR" sz="1300" dirty="0" smtClean="0"/>
              <a:t>100 nm</a:t>
            </a:r>
            <a:endParaRPr lang="fr-FR" sz="1300" dirty="0"/>
          </a:p>
        </p:txBody>
      </p:sp>
      <p:sp>
        <p:nvSpPr>
          <p:cNvPr id="44" name="ZoneTexte 43"/>
          <p:cNvSpPr txBox="1"/>
          <p:nvPr/>
        </p:nvSpPr>
        <p:spPr>
          <a:xfrm>
            <a:off x="6471192" y="1053223"/>
            <a:ext cx="742511" cy="292388"/>
          </a:xfrm>
          <a:prstGeom prst="rect">
            <a:avLst/>
          </a:prstGeom>
          <a:noFill/>
        </p:spPr>
        <p:txBody>
          <a:bodyPr wrap="none" rtlCol="0">
            <a:spAutoFit/>
          </a:bodyPr>
          <a:lstStyle/>
          <a:p>
            <a:r>
              <a:rPr lang="fr-FR" sz="1300" dirty="0" smtClean="0"/>
              <a:t>100 nm</a:t>
            </a:r>
            <a:endParaRPr lang="fr-FR" sz="1300" dirty="0"/>
          </a:p>
        </p:txBody>
      </p:sp>
      <p:sp>
        <p:nvSpPr>
          <p:cNvPr id="46" name="Accolade ouvrante 45"/>
          <p:cNvSpPr/>
          <p:nvPr/>
        </p:nvSpPr>
        <p:spPr>
          <a:xfrm>
            <a:off x="5795937" y="1035293"/>
            <a:ext cx="288032" cy="864096"/>
          </a:xfrm>
          <a:prstGeom prst="lef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ZoneTexte 3"/>
          <p:cNvSpPr txBox="1">
            <a:spLocks noChangeArrowheads="1"/>
          </p:cNvSpPr>
          <p:nvPr/>
        </p:nvSpPr>
        <p:spPr bwMode="auto">
          <a:xfrm>
            <a:off x="900113" y="0"/>
            <a:ext cx="7704335" cy="492443"/>
          </a:xfrm>
          <a:prstGeom prst="rect">
            <a:avLst/>
          </a:prstGeom>
          <a:noFill/>
          <a:ln w="9525">
            <a:noFill/>
            <a:miter lim="800000"/>
            <a:headEnd/>
            <a:tailEnd/>
          </a:ln>
        </p:spPr>
        <p:txBody>
          <a:bodyPr wrap="square">
            <a:spAutoFit/>
          </a:bodyPr>
          <a:lstStyle/>
          <a:p>
            <a:r>
              <a:rPr lang="fr-FR" sz="2600" b="1" dirty="0">
                <a:solidFill>
                  <a:srgbClr val="0070C0"/>
                </a:solidFill>
                <a:latin typeface="Times New Roman" pitchFamily="18" charset="0"/>
                <a:cs typeface="Times New Roman" pitchFamily="18" charset="0"/>
              </a:rPr>
              <a:t>Phénomène de fluorescence X dans les </a:t>
            </a:r>
            <a:r>
              <a:rPr lang="fr-FR" sz="2600" b="1" dirty="0" err="1">
                <a:solidFill>
                  <a:srgbClr val="0070C0"/>
                </a:solidFill>
                <a:latin typeface="Times New Roman" pitchFamily="18" charset="0"/>
                <a:cs typeface="Times New Roman" pitchFamily="18" charset="0"/>
              </a:rPr>
              <a:t>éch</a:t>
            </a:r>
            <a:r>
              <a:rPr lang="fr-FR" sz="2600" b="1" dirty="0">
                <a:solidFill>
                  <a:srgbClr val="0070C0"/>
                </a:solidFill>
                <a:latin typeface="Times New Roman" pitchFamily="18" charset="0"/>
                <a:cs typeface="Times New Roman" pitchFamily="18" charset="0"/>
              </a:rPr>
              <a:t>. stratifiés</a:t>
            </a:r>
          </a:p>
        </p:txBody>
      </p:sp>
      <p:cxnSp>
        <p:nvCxnSpPr>
          <p:cNvPr id="5" name="Connecteur droit 4"/>
          <p:cNvCxnSpPr/>
          <p:nvPr/>
        </p:nvCxnSpPr>
        <p:spPr>
          <a:xfrm>
            <a:off x="755650" y="419100"/>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1029" name="Text Box 5"/>
          <p:cNvSpPr txBox="1">
            <a:spLocks noChangeArrowheads="1"/>
          </p:cNvSpPr>
          <p:nvPr/>
        </p:nvSpPr>
        <p:spPr bwMode="auto">
          <a:xfrm>
            <a:off x="179388" y="908720"/>
            <a:ext cx="9036050" cy="4247317"/>
          </a:xfrm>
          <a:prstGeom prst="rect">
            <a:avLst/>
          </a:prstGeom>
          <a:noFill/>
          <a:ln w="9525">
            <a:noFill/>
            <a:miter lim="800000"/>
            <a:headEnd/>
            <a:tailEnd/>
          </a:ln>
        </p:spPr>
        <p:txBody>
          <a:bodyPr>
            <a:spAutoFit/>
          </a:bodyPr>
          <a:lstStyle/>
          <a:p>
            <a:r>
              <a:rPr lang="fr-FR" sz="2200" u="sng" dirty="0">
                <a:solidFill>
                  <a:srgbClr val="C00000"/>
                </a:solidFill>
                <a:latin typeface="+mn-lt"/>
              </a:rPr>
              <a:t>Florescence X générée par le FC</a:t>
            </a:r>
            <a:r>
              <a:rPr lang="fr-FR" dirty="0">
                <a:latin typeface="Bookman Old Style" pitchFamily="18" charset="0"/>
              </a:rPr>
              <a:t> :</a:t>
            </a:r>
          </a:p>
          <a:p>
            <a:r>
              <a:rPr lang="fr-FR" sz="2000" dirty="0" smtClean="0">
                <a:latin typeface="Palatino Linotype" pitchFamily="18" charset="0"/>
              </a:rPr>
              <a:t>Souvent </a:t>
            </a:r>
            <a:r>
              <a:rPr lang="fr-FR" sz="2000" dirty="0">
                <a:latin typeface="Palatino Linotype" pitchFamily="18" charset="0"/>
              </a:rPr>
              <a:t>négligée dans l’analyse d’</a:t>
            </a:r>
            <a:r>
              <a:rPr lang="fr-FR" sz="2000" dirty="0" err="1">
                <a:latin typeface="Palatino Linotype" pitchFamily="18" charset="0"/>
              </a:rPr>
              <a:t>éch</a:t>
            </a:r>
            <a:r>
              <a:rPr lang="fr-FR" sz="2000" dirty="0">
                <a:latin typeface="Palatino Linotype" pitchFamily="18" charset="0"/>
              </a:rPr>
              <a:t>. homogènes </a:t>
            </a:r>
          </a:p>
          <a:p>
            <a:r>
              <a:rPr lang="fr-FR" sz="2000" dirty="0" smtClean="0">
                <a:latin typeface="Palatino Linotype" pitchFamily="18" charset="0"/>
              </a:rPr>
              <a:t>(</a:t>
            </a:r>
            <a:r>
              <a:rPr lang="fr-FR" sz="2000" dirty="0">
                <a:latin typeface="Palatino Linotype" pitchFamily="18" charset="0"/>
              </a:rPr>
              <a:t>car ± éliminée en faisant le rapport </a:t>
            </a:r>
            <a:r>
              <a:rPr lang="fr-FR" sz="2000" dirty="0" smtClean="0">
                <a:latin typeface="Palatino Linotype" pitchFamily="18" charset="0"/>
              </a:rPr>
              <a:t>d’Int. à </a:t>
            </a:r>
            <a:r>
              <a:rPr lang="fr-FR" sz="2000" dirty="0">
                <a:latin typeface="Palatino Linotype" pitchFamily="18" charset="0"/>
              </a:rPr>
              <a:t>un témoin)</a:t>
            </a:r>
          </a:p>
          <a:p>
            <a:endParaRPr lang="fr-FR" sz="1400" dirty="0">
              <a:latin typeface="Bookman Old Style" pitchFamily="18" charset="0"/>
            </a:endParaRPr>
          </a:p>
          <a:p>
            <a:endParaRPr lang="fr-FR" sz="1400" dirty="0">
              <a:latin typeface="Bookman Old Style" pitchFamily="18" charset="0"/>
            </a:endParaRPr>
          </a:p>
          <a:p>
            <a:endParaRPr lang="fr-FR" sz="1400" dirty="0">
              <a:latin typeface="Bookman Old Style" pitchFamily="18" charset="0"/>
            </a:endParaRPr>
          </a:p>
          <a:p>
            <a:endParaRPr lang="fr-FR" sz="1400" dirty="0">
              <a:latin typeface="Bookman Old Style" pitchFamily="18" charset="0"/>
            </a:endParaRPr>
          </a:p>
          <a:p>
            <a:endParaRPr lang="fr-FR" sz="1400" dirty="0">
              <a:latin typeface="Bookman Old Style" pitchFamily="18" charset="0"/>
            </a:endParaRPr>
          </a:p>
          <a:p>
            <a:endParaRPr lang="fr-FR" sz="1400" dirty="0">
              <a:latin typeface="Bookman Old Style" pitchFamily="18" charset="0"/>
            </a:endParaRPr>
          </a:p>
          <a:p>
            <a:endParaRPr lang="fr-FR" sz="1400" dirty="0">
              <a:solidFill>
                <a:srgbClr val="C00000"/>
              </a:solidFill>
              <a:latin typeface="Bookman Old Style" pitchFamily="18" charset="0"/>
            </a:endParaRPr>
          </a:p>
          <a:p>
            <a:endParaRPr lang="fr-FR" sz="1400" dirty="0">
              <a:solidFill>
                <a:srgbClr val="C00000"/>
              </a:solidFill>
              <a:latin typeface="Bookman Old Style" pitchFamily="18" charset="0"/>
            </a:endParaRPr>
          </a:p>
          <a:p>
            <a:endParaRPr lang="fr-FR" sz="1400" dirty="0">
              <a:solidFill>
                <a:srgbClr val="C00000"/>
              </a:solidFill>
              <a:latin typeface="Bookman Old Style" pitchFamily="18" charset="0"/>
            </a:endParaRPr>
          </a:p>
          <a:p>
            <a:endParaRPr lang="fr-FR" sz="2200" u="sng" dirty="0" smtClean="0">
              <a:solidFill>
                <a:srgbClr val="C00000"/>
              </a:solidFill>
              <a:latin typeface="+mn-lt"/>
            </a:endParaRPr>
          </a:p>
          <a:p>
            <a:pPr algn="ctr"/>
            <a:r>
              <a:rPr lang="fr-FR" sz="2000" dirty="0" smtClean="0">
                <a:latin typeface="Palatino Linotype" pitchFamily="18" charset="0"/>
              </a:rPr>
              <a:t>On </a:t>
            </a:r>
            <a:r>
              <a:rPr lang="fr-FR" sz="2000" dirty="0">
                <a:latin typeface="Palatino Linotype" pitchFamily="18" charset="0"/>
              </a:rPr>
              <a:t>peut avoir </a:t>
            </a:r>
            <a:r>
              <a:rPr lang="fr-FR" sz="2000" u="sng" dirty="0">
                <a:latin typeface="Palatino Linotype" pitchFamily="18" charset="0"/>
              </a:rPr>
              <a:t>émission X significative du substrat</a:t>
            </a:r>
            <a:r>
              <a:rPr lang="fr-FR" sz="2000" dirty="0">
                <a:latin typeface="Palatino Linotype" pitchFamily="18" charset="0"/>
              </a:rPr>
              <a:t> même si :</a:t>
            </a:r>
          </a:p>
          <a:p>
            <a:r>
              <a:rPr lang="fr-FR" sz="2000" dirty="0" err="1" smtClean="0">
                <a:latin typeface="Palatino Linotype" pitchFamily="18" charset="0"/>
              </a:rPr>
              <a:t>V</a:t>
            </a:r>
            <a:r>
              <a:rPr lang="fr-FR" sz="2000" baseline="-25000" dirty="0" err="1" smtClean="0">
                <a:latin typeface="Palatino Linotype" pitchFamily="18" charset="0"/>
              </a:rPr>
              <a:t>acc</a:t>
            </a:r>
            <a:r>
              <a:rPr lang="fr-FR" sz="2000" baseline="-25000" dirty="0" smtClean="0">
                <a:latin typeface="Palatino Linotype" pitchFamily="18" charset="0"/>
              </a:rPr>
              <a:t>.</a:t>
            </a:r>
            <a:r>
              <a:rPr lang="fr-FR" sz="2000" dirty="0" smtClean="0">
                <a:latin typeface="Palatino Linotype" pitchFamily="18" charset="0"/>
              </a:rPr>
              <a:t> </a:t>
            </a:r>
            <a:r>
              <a:rPr lang="fr-FR" sz="2000" dirty="0">
                <a:latin typeface="Palatino Linotype" pitchFamily="18" charset="0"/>
              </a:rPr>
              <a:t>des e</a:t>
            </a:r>
            <a:r>
              <a:rPr lang="fr-FR" sz="2000" baseline="30000" dirty="0">
                <a:latin typeface="Palatino Linotype" pitchFamily="18" charset="0"/>
              </a:rPr>
              <a:t>-</a:t>
            </a:r>
            <a:r>
              <a:rPr lang="fr-FR" sz="2000" dirty="0">
                <a:latin typeface="Palatino Linotype" pitchFamily="18" charset="0"/>
              </a:rPr>
              <a:t> telle que Vol. primaire d’excitation entièrement </a:t>
            </a:r>
            <a:r>
              <a:rPr lang="fr-FR" sz="2000" dirty="0" smtClean="0">
                <a:latin typeface="Palatino Linotype" pitchFamily="18" charset="0"/>
              </a:rPr>
              <a:t>inclus dans </a:t>
            </a:r>
            <a:r>
              <a:rPr lang="fr-FR" sz="2000" dirty="0">
                <a:latin typeface="Palatino Linotype" pitchFamily="18" charset="0"/>
              </a:rPr>
              <a:t>couches </a:t>
            </a:r>
            <a:r>
              <a:rPr lang="fr-FR" sz="2000" dirty="0" smtClean="0">
                <a:latin typeface="Palatino Linotype" pitchFamily="18" charset="0"/>
              </a:rPr>
              <a:t>							          superficielles</a:t>
            </a:r>
            <a:endParaRPr lang="fr-FR" sz="2000" dirty="0">
              <a:latin typeface="Palatino Linotype" pitchFamily="18" charset="0"/>
            </a:endParaRPr>
          </a:p>
        </p:txBody>
      </p:sp>
      <p:grpSp>
        <p:nvGrpSpPr>
          <p:cNvPr id="1030" name="Groupe 23"/>
          <p:cNvGrpSpPr>
            <a:grpSpLocks noChangeAspect="1"/>
          </p:cNvGrpSpPr>
          <p:nvPr/>
        </p:nvGrpSpPr>
        <p:grpSpPr bwMode="auto">
          <a:xfrm>
            <a:off x="3563888" y="4875356"/>
            <a:ext cx="2486659" cy="1938020"/>
            <a:chOff x="3131840" y="3717032"/>
            <a:chExt cx="3108325" cy="2422525"/>
          </a:xfrm>
        </p:grpSpPr>
        <p:pic>
          <p:nvPicPr>
            <p:cNvPr id="1046" name="Picture 15"/>
            <p:cNvPicPr>
              <a:picLocks noChangeAspect="1" noChangeArrowheads="1"/>
            </p:cNvPicPr>
            <p:nvPr/>
          </p:nvPicPr>
          <p:blipFill>
            <a:blip r:embed="rId4" cstate="print"/>
            <a:srcRect/>
            <a:stretch>
              <a:fillRect/>
            </a:stretch>
          </p:blipFill>
          <p:spPr bwMode="auto">
            <a:xfrm>
              <a:off x="3131840" y="3717032"/>
              <a:ext cx="3108325" cy="2422525"/>
            </a:xfrm>
            <a:prstGeom prst="rect">
              <a:avLst/>
            </a:prstGeom>
            <a:noFill/>
            <a:ln w="9525">
              <a:noFill/>
              <a:miter lim="800000"/>
              <a:headEnd/>
              <a:tailEnd/>
            </a:ln>
          </p:spPr>
        </p:pic>
        <p:sp>
          <p:nvSpPr>
            <p:cNvPr id="1047" name="ZoneTexte 13"/>
            <p:cNvSpPr txBox="1">
              <a:spLocks noChangeArrowheads="1"/>
            </p:cNvSpPr>
            <p:nvPr/>
          </p:nvSpPr>
          <p:spPr bwMode="auto">
            <a:xfrm>
              <a:off x="3401870" y="4941168"/>
              <a:ext cx="1095172" cy="369333"/>
            </a:xfrm>
            <a:prstGeom prst="rect">
              <a:avLst/>
            </a:prstGeom>
            <a:noFill/>
            <a:ln w="9525">
              <a:noFill/>
              <a:miter lim="800000"/>
              <a:headEnd/>
              <a:tailEnd/>
            </a:ln>
          </p:spPr>
          <p:txBody>
            <a:bodyPr wrap="none">
              <a:spAutoFit/>
            </a:bodyPr>
            <a:lstStyle/>
            <a:p>
              <a:r>
                <a:rPr lang="fr-FR" b="1" i="1" dirty="0"/>
                <a:t>substrat</a:t>
              </a:r>
            </a:p>
          </p:txBody>
        </p:sp>
        <p:sp>
          <p:nvSpPr>
            <p:cNvPr id="1048" name="ZoneTexte 14"/>
            <p:cNvSpPr txBox="1">
              <a:spLocks noChangeArrowheads="1"/>
            </p:cNvSpPr>
            <p:nvPr/>
          </p:nvSpPr>
          <p:spPr bwMode="auto">
            <a:xfrm>
              <a:off x="3401866" y="4529166"/>
              <a:ext cx="992579" cy="369333"/>
            </a:xfrm>
            <a:prstGeom prst="rect">
              <a:avLst/>
            </a:prstGeom>
            <a:noFill/>
            <a:ln w="9525">
              <a:noFill/>
              <a:miter lim="800000"/>
              <a:headEnd/>
              <a:tailEnd/>
            </a:ln>
          </p:spPr>
          <p:txBody>
            <a:bodyPr wrap="none">
              <a:spAutoFit/>
            </a:bodyPr>
            <a:lstStyle/>
            <a:p>
              <a:r>
                <a:rPr lang="fr-FR" b="1" i="1" dirty="0"/>
                <a:t>couche</a:t>
              </a:r>
            </a:p>
          </p:txBody>
        </p:sp>
      </p:grpSp>
      <p:grpSp>
        <p:nvGrpSpPr>
          <p:cNvPr id="1031" name="Group 32"/>
          <p:cNvGrpSpPr>
            <a:grpSpLocks noChangeAspect="1"/>
          </p:cNvGrpSpPr>
          <p:nvPr/>
        </p:nvGrpSpPr>
        <p:grpSpPr bwMode="auto">
          <a:xfrm>
            <a:off x="6735068" y="646385"/>
            <a:ext cx="2157412" cy="1414463"/>
            <a:chOff x="3792" y="1392"/>
            <a:chExt cx="1776" cy="1165"/>
          </a:xfrm>
        </p:grpSpPr>
        <p:grpSp>
          <p:nvGrpSpPr>
            <p:cNvPr id="1041" name="Group 30"/>
            <p:cNvGrpSpPr>
              <a:grpSpLocks/>
            </p:cNvGrpSpPr>
            <p:nvPr/>
          </p:nvGrpSpPr>
          <p:grpSpPr bwMode="auto">
            <a:xfrm>
              <a:off x="3888" y="1392"/>
              <a:ext cx="1671" cy="1165"/>
              <a:chOff x="3936" y="1344"/>
              <a:chExt cx="1671" cy="1165"/>
            </a:xfrm>
          </p:grpSpPr>
          <p:grpSp>
            <p:nvGrpSpPr>
              <p:cNvPr id="1043" name="Group 29"/>
              <p:cNvGrpSpPr>
                <a:grpSpLocks/>
              </p:cNvGrpSpPr>
              <p:nvPr/>
            </p:nvGrpSpPr>
            <p:grpSpPr bwMode="auto">
              <a:xfrm>
                <a:off x="3936" y="1344"/>
                <a:ext cx="1383" cy="1165"/>
                <a:chOff x="2188" y="1503"/>
                <a:chExt cx="1383" cy="1165"/>
              </a:xfrm>
            </p:grpSpPr>
            <p:graphicFrame>
              <p:nvGraphicFramePr>
                <p:cNvPr id="1026" name="Object 0"/>
                <p:cNvGraphicFramePr>
                  <a:graphicFrameLocks noChangeAspect="1"/>
                </p:cNvGraphicFramePr>
                <p:nvPr/>
              </p:nvGraphicFramePr>
              <p:xfrm>
                <a:off x="2188" y="1651"/>
                <a:ext cx="1383" cy="1017"/>
              </p:xfrm>
              <a:graphic>
                <a:graphicData uri="http://schemas.openxmlformats.org/presentationml/2006/ole">
                  <p:oleObj spid="_x0000_s1026" name="Image bitmap" r:id="rId5" imgW="2194750" imgH="1615238" progId="PBrush">
                    <p:embed/>
                  </p:oleObj>
                </a:graphicData>
              </a:graphic>
            </p:graphicFrame>
            <p:sp>
              <p:nvSpPr>
                <p:cNvPr id="1045" name="Text Box 27"/>
                <p:cNvSpPr txBox="1">
                  <a:spLocks noChangeArrowheads="1"/>
                </p:cNvSpPr>
                <p:nvPr/>
              </p:nvSpPr>
              <p:spPr bwMode="auto">
                <a:xfrm>
                  <a:off x="2281" y="1503"/>
                  <a:ext cx="698" cy="270"/>
                </a:xfrm>
                <a:prstGeom prst="rect">
                  <a:avLst/>
                </a:prstGeom>
                <a:noFill/>
                <a:ln w="9525">
                  <a:noFill/>
                  <a:miter lim="800000"/>
                  <a:headEnd/>
                  <a:tailEnd/>
                </a:ln>
              </p:spPr>
              <p:txBody>
                <a:bodyPr wrap="none">
                  <a:spAutoFit/>
                </a:bodyPr>
                <a:lstStyle/>
                <a:p>
                  <a:pPr algn="ctr"/>
                  <a:r>
                    <a:rPr lang="fr-FR" sz="1100" i="1">
                      <a:solidFill>
                        <a:srgbClr val="FF0000"/>
                      </a:solidFill>
                    </a:rPr>
                    <a:t>interaction</a:t>
                  </a:r>
                </a:p>
                <a:p>
                  <a:pPr algn="ctr"/>
                  <a:r>
                    <a:rPr lang="fr-FR" sz="1100" i="1">
                      <a:solidFill>
                        <a:srgbClr val="FF0000"/>
                      </a:solidFill>
                    </a:rPr>
                    <a:t>électron-noyau</a:t>
                  </a:r>
                </a:p>
              </p:txBody>
            </p:sp>
          </p:grpSp>
          <p:sp>
            <p:nvSpPr>
              <p:cNvPr id="1044" name="Rectangle 28"/>
              <p:cNvSpPr>
                <a:spLocks noChangeArrowheads="1"/>
              </p:cNvSpPr>
              <p:nvPr/>
            </p:nvSpPr>
            <p:spPr bwMode="auto">
              <a:xfrm>
                <a:off x="4954" y="1453"/>
                <a:ext cx="653" cy="270"/>
              </a:xfrm>
              <a:prstGeom prst="rect">
                <a:avLst/>
              </a:prstGeom>
              <a:noFill/>
              <a:ln w="9525">
                <a:noFill/>
                <a:miter lim="800000"/>
                <a:headEnd/>
                <a:tailEnd/>
              </a:ln>
            </p:spPr>
            <p:txBody>
              <a:bodyPr wrap="none">
                <a:spAutoFit/>
              </a:bodyPr>
              <a:lstStyle/>
              <a:p>
                <a:pPr algn="ctr"/>
                <a:r>
                  <a:rPr lang="fr-FR" sz="1100" i="1">
                    <a:solidFill>
                      <a:srgbClr val="006600"/>
                    </a:solidFill>
                  </a:rPr>
                  <a:t>rayonnement </a:t>
                </a:r>
              </a:p>
              <a:p>
                <a:pPr algn="ctr"/>
                <a:r>
                  <a:rPr lang="fr-FR" sz="1100" i="1">
                    <a:solidFill>
                      <a:srgbClr val="006600"/>
                    </a:solidFill>
                  </a:rPr>
                  <a:t>de freinage</a:t>
                </a:r>
              </a:p>
            </p:txBody>
          </p:sp>
        </p:grpSp>
        <p:sp>
          <p:nvSpPr>
            <p:cNvPr id="1042" name="Rectangle 31"/>
            <p:cNvSpPr>
              <a:spLocks noChangeArrowheads="1"/>
            </p:cNvSpPr>
            <p:nvPr/>
          </p:nvSpPr>
          <p:spPr bwMode="auto">
            <a:xfrm>
              <a:off x="3792" y="1392"/>
              <a:ext cx="1776" cy="1152"/>
            </a:xfrm>
            <a:prstGeom prst="rect">
              <a:avLst/>
            </a:prstGeom>
            <a:noFill/>
            <a:ln w="9525">
              <a:solidFill>
                <a:schemeClr val="tx1"/>
              </a:solidFill>
              <a:miter lim="800000"/>
              <a:headEnd/>
              <a:tailEnd/>
            </a:ln>
          </p:spPr>
          <p:txBody>
            <a:bodyPr wrap="none" anchor="ctr"/>
            <a:lstStyle/>
            <a:p>
              <a:endParaRPr lang="fr-FR"/>
            </a:p>
          </p:txBody>
        </p:sp>
      </p:grpSp>
      <p:grpSp>
        <p:nvGrpSpPr>
          <p:cNvPr id="27" name="Groupe 26"/>
          <p:cNvGrpSpPr/>
          <p:nvPr/>
        </p:nvGrpSpPr>
        <p:grpSpPr>
          <a:xfrm>
            <a:off x="288032" y="2339975"/>
            <a:ext cx="8676456" cy="1089025"/>
            <a:chOff x="0" y="2339975"/>
            <a:chExt cx="8676456" cy="1089025"/>
          </a:xfrm>
        </p:grpSpPr>
        <p:sp>
          <p:nvSpPr>
            <p:cNvPr id="1032" name="Rectangle 22"/>
            <p:cNvSpPr>
              <a:spLocks noChangeArrowheads="1"/>
            </p:cNvSpPr>
            <p:nvPr/>
          </p:nvSpPr>
          <p:spPr bwMode="auto">
            <a:xfrm>
              <a:off x="1" y="2339975"/>
              <a:ext cx="8676455" cy="1015663"/>
            </a:xfrm>
            <a:prstGeom prst="rect">
              <a:avLst/>
            </a:prstGeom>
            <a:noFill/>
            <a:ln w="9525">
              <a:noFill/>
              <a:miter lim="800000"/>
              <a:headEnd/>
              <a:tailEnd/>
            </a:ln>
          </p:spPr>
          <p:txBody>
            <a:bodyPr wrap="square">
              <a:spAutoFit/>
            </a:bodyPr>
            <a:lstStyle/>
            <a:p>
              <a:r>
                <a:rPr lang="fr-FR" sz="4000" dirty="0" smtClean="0">
                  <a:solidFill>
                    <a:srgbClr val="C00000"/>
                  </a:solidFill>
                  <a:latin typeface="Times New Roman" pitchFamily="18" charset="0"/>
                  <a:sym typeface="Wingdings 2" pitchFamily="18" charset="2"/>
                </a:rPr>
                <a:t></a:t>
              </a:r>
              <a:r>
                <a:rPr lang="fr-FR" sz="2000" dirty="0" smtClean="0">
                  <a:solidFill>
                    <a:srgbClr val="C00000"/>
                  </a:solidFill>
                  <a:latin typeface="+mn-lt"/>
                  <a:sym typeface="Wingdings 2" pitchFamily="18" charset="2"/>
                </a:rPr>
                <a:t>Rappels : </a:t>
              </a:r>
              <a:r>
                <a:rPr lang="fr-FR" sz="2000" b="1" dirty="0">
                  <a:solidFill>
                    <a:srgbClr val="C00000"/>
                  </a:solidFill>
                  <a:latin typeface="+mn-lt"/>
                  <a:sym typeface="Symbol" pitchFamily="18" charset="2"/>
                </a:rPr>
                <a:t>RX plus pénétrants que les e</a:t>
              </a:r>
              <a:r>
                <a:rPr lang="fr-FR" sz="2000" b="1" baseline="30000" dirty="0">
                  <a:solidFill>
                    <a:srgbClr val="C00000"/>
                  </a:solidFill>
                  <a:latin typeface="+mn-lt"/>
                  <a:sym typeface="Symbol" pitchFamily="18" charset="2"/>
                </a:rPr>
                <a:t>- </a:t>
              </a:r>
              <a:r>
                <a:rPr lang="fr-FR" sz="2000" dirty="0">
                  <a:solidFill>
                    <a:srgbClr val="C00000"/>
                  </a:solidFill>
                  <a:latin typeface="+mn-lt"/>
                  <a:cs typeface="Arial" charset="0"/>
                  <a:sym typeface="Symbol" pitchFamily="18" charset="2"/>
                </a:rPr>
                <a:t>→ </a:t>
              </a:r>
              <a:r>
                <a:rPr lang="fr-FR" sz="2000" b="1" dirty="0">
                  <a:solidFill>
                    <a:srgbClr val="C00000"/>
                  </a:solidFill>
                  <a:latin typeface="+mn-lt"/>
                  <a:sym typeface="Symbol" pitchFamily="18" charset="2"/>
                </a:rPr>
                <a:t>émission X 2</a:t>
              </a:r>
              <a:r>
                <a:rPr lang="fr-FR" sz="2000" b="1" baseline="30000" dirty="0">
                  <a:solidFill>
                    <a:srgbClr val="C00000"/>
                  </a:solidFill>
                  <a:latin typeface="+mn-lt"/>
                  <a:sym typeface="Symbol" pitchFamily="18" charset="2"/>
                </a:rPr>
                <a:t>ndaire </a:t>
              </a:r>
              <a:r>
                <a:rPr lang="fr-FR" sz="2000" b="1" dirty="0">
                  <a:solidFill>
                    <a:srgbClr val="C00000"/>
                  </a:solidFill>
                  <a:latin typeface="+mn-lt"/>
                  <a:sym typeface="Symbol" pitchFamily="18" charset="2"/>
                </a:rPr>
                <a:t>concerne des Vol. </a:t>
              </a:r>
              <a:r>
                <a:rPr lang="fr-FR" sz="2000" b="1" dirty="0" smtClean="0">
                  <a:solidFill>
                    <a:srgbClr val="C00000"/>
                  </a:solidFill>
                  <a:latin typeface="+mn-lt"/>
                  <a:sym typeface="Symbol" pitchFamily="18" charset="2"/>
                </a:rPr>
                <a:t>							importants</a:t>
              </a:r>
              <a:endParaRPr lang="fr-FR" sz="2000" b="1" dirty="0">
                <a:solidFill>
                  <a:srgbClr val="C00000"/>
                </a:solidFill>
                <a:latin typeface="+mn-lt"/>
                <a:sym typeface="Symbol" pitchFamily="18" charset="2"/>
              </a:endParaRPr>
            </a:p>
          </p:txBody>
        </p:sp>
        <p:sp>
          <p:nvSpPr>
            <p:cNvPr id="25" name="Rectangle à coins arrondis 24"/>
            <p:cNvSpPr/>
            <p:nvPr/>
          </p:nvSpPr>
          <p:spPr>
            <a:xfrm>
              <a:off x="0" y="2420888"/>
              <a:ext cx="8640960" cy="1008112"/>
            </a:xfrm>
            <a:prstGeom prst="roundRect">
              <a:avLst/>
            </a:prstGeom>
            <a:solidFill>
              <a:srgbClr val="FFFF66">
                <a:alpha val="1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8" name="Rectangle 27"/>
          <p:cNvSpPr/>
          <p:nvPr/>
        </p:nvSpPr>
        <p:spPr>
          <a:xfrm>
            <a:off x="971600" y="3707740"/>
            <a:ext cx="6920741" cy="430887"/>
          </a:xfrm>
          <a:prstGeom prst="rect">
            <a:avLst/>
          </a:prstGeom>
        </p:spPr>
        <p:txBody>
          <a:bodyPr wrap="none">
            <a:spAutoFit/>
          </a:bodyPr>
          <a:lstStyle/>
          <a:p>
            <a:r>
              <a:rPr lang="fr-FR" sz="2200" u="sng" dirty="0" err="1" smtClean="0">
                <a:solidFill>
                  <a:srgbClr val="C00000"/>
                </a:solidFill>
                <a:latin typeface="+mn-lt"/>
              </a:rPr>
              <a:t>Ech</a:t>
            </a:r>
            <a:r>
              <a:rPr lang="fr-FR" sz="2200" u="sng" dirty="0" smtClean="0">
                <a:solidFill>
                  <a:srgbClr val="C00000"/>
                </a:solidFill>
                <a:latin typeface="+mn-lt"/>
              </a:rPr>
              <a:t>. stratifiés : fluorescence X générée par les raies et le FC</a:t>
            </a:r>
            <a:endParaRPr lang="fr-FR" sz="2200"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 24" descr="PTNI25.BMP"/>
          <p:cNvPicPr>
            <a:picLocks noChangeAspect="1"/>
          </p:cNvPicPr>
          <p:nvPr/>
        </p:nvPicPr>
        <p:blipFill>
          <a:blip r:embed="rId3" cstate="print"/>
          <a:srcRect/>
          <a:stretch>
            <a:fillRect/>
          </a:stretch>
        </p:blipFill>
        <p:spPr bwMode="auto">
          <a:xfrm>
            <a:off x="-180975" y="981075"/>
            <a:ext cx="4349750" cy="2611438"/>
          </a:xfrm>
          <a:prstGeom prst="rect">
            <a:avLst/>
          </a:prstGeom>
          <a:noFill/>
          <a:ln w="9525">
            <a:noFill/>
            <a:miter lim="800000"/>
            <a:headEnd/>
            <a:tailEnd/>
          </a:ln>
        </p:spPr>
      </p:pic>
      <p:pic>
        <p:nvPicPr>
          <p:cNvPr id="36867" name="Picture 16"/>
          <p:cNvPicPr>
            <a:picLocks noChangeAspect="1" noChangeArrowheads="1"/>
          </p:cNvPicPr>
          <p:nvPr/>
        </p:nvPicPr>
        <p:blipFill>
          <a:blip r:embed="rId4" cstate="print"/>
          <a:srcRect/>
          <a:stretch>
            <a:fillRect/>
          </a:stretch>
        </p:blipFill>
        <p:spPr bwMode="auto">
          <a:xfrm>
            <a:off x="6078538" y="1125538"/>
            <a:ext cx="3101975" cy="2422525"/>
          </a:xfrm>
          <a:prstGeom prst="rect">
            <a:avLst/>
          </a:prstGeom>
          <a:noFill/>
          <a:ln w="9525">
            <a:noFill/>
            <a:miter lim="800000"/>
            <a:headEnd/>
            <a:tailEnd/>
          </a:ln>
        </p:spPr>
      </p:pic>
      <p:sp>
        <p:nvSpPr>
          <p:cNvPr id="36868" name="ZoneTexte 3"/>
          <p:cNvSpPr txBox="1">
            <a:spLocks noChangeArrowheads="1"/>
          </p:cNvSpPr>
          <p:nvPr/>
        </p:nvSpPr>
        <p:spPr bwMode="auto">
          <a:xfrm>
            <a:off x="899593" y="-54864"/>
            <a:ext cx="7560196" cy="492443"/>
          </a:xfrm>
          <a:prstGeom prst="rect">
            <a:avLst/>
          </a:prstGeom>
          <a:noFill/>
          <a:ln w="9525">
            <a:noFill/>
            <a:miter lim="800000"/>
            <a:headEnd/>
            <a:tailEnd/>
          </a:ln>
        </p:spPr>
        <p:txBody>
          <a:bodyPr wrap="square">
            <a:spAutoFit/>
          </a:bodyPr>
          <a:lstStyle/>
          <a:p>
            <a:r>
              <a:rPr lang="fr-FR" sz="2600" b="1" dirty="0">
                <a:solidFill>
                  <a:srgbClr val="0070C0"/>
                </a:solidFill>
                <a:latin typeface="Times New Roman" pitchFamily="18" charset="0"/>
                <a:cs typeface="Times New Roman" pitchFamily="18" charset="0"/>
              </a:rPr>
              <a:t>Phénomène de fluorescence X dans les </a:t>
            </a:r>
            <a:r>
              <a:rPr lang="fr-FR" sz="2600" b="1" dirty="0" err="1">
                <a:solidFill>
                  <a:srgbClr val="0070C0"/>
                </a:solidFill>
                <a:latin typeface="Times New Roman" pitchFamily="18" charset="0"/>
                <a:cs typeface="Times New Roman" pitchFamily="18" charset="0"/>
              </a:rPr>
              <a:t>éch</a:t>
            </a:r>
            <a:r>
              <a:rPr lang="fr-FR" sz="2600" b="1" dirty="0">
                <a:solidFill>
                  <a:srgbClr val="0070C0"/>
                </a:solidFill>
                <a:latin typeface="Times New Roman" pitchFamily="18" charset="0"/>
                <a:cs typeface="Times New Roman" pitchFamily="18" charset="0"/>
              </a:rPr>
              <a:t>. stratifiés</a:t>
            </a:r>
          </a:p>
        </p:txBody>
      </p:sp>
      <p:cxnSp>
        <p:nvCxnSpPr>
          <p:cNvPr id="5" name="Connecteur droit 4"/>
          <p:cNvCxnSpPr/>
          <p:nvPr/>
        </p:nvCxnSpPr>
        <p:spPr>
          <a:xfrm>
            <a:off x="755650" y="340656"/>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36870" name="Rectangle 9"/>
          <p:cNvSpPr>
            <a:spLocks noChangeArrowheads="1"/>
          </p:cNvSpPr>
          <p:nvPr/>
        </p:nvSpPr>
        <p:spPr bwMode="auto">
          <a:xfrm>
            <a:off x="2790825" y="3908425"/>
            <a:ext cx="2514600" cy="307975"/>
          </a:xfrm>
          <a:prstGeom prst="rect">
            <a:avLst/>
          </a:prstGeom>
          <a:noFill/>
          <a:ln w="9525">
            <a:noFill/>
            <a:miter lim="800000"/>
            <a:headEnd/>
            <a:tailEnd/>
          </a:ln>
        </p:spPr>
        <p:txBody>
          <a:bodyPr wrap="none">
            <a:spAutoFit/>
          </a:bodyPr>
          <a:lstStyle/>
          <a:p>
            <a:r>
              <a:rPr lang="fr-FR" sz="1400" dirty="0"/>
              <a:t>(1) : </a:t>
            </a:r>
            <a:r>
              <a:rPr lang="fr-FR" sz="1400" dirty="0" err="1"/>
              <a:t>ray</a:t>
            </a:r>
            <a:r>
              <a:rPr lang="fr-FR" sz="1400" baseline="30000" dirty="0" err="1"/>
              <a:t>t</a:t>
            </a:r>
            <a:r>
              <a:rPr lang="fr-FR" sz="1400" dirty="0"/>
              <a:t> primaire créé par e</a:t>
            </a:r>
            <a:r>
              <a:rPr lang="fr-FR" sz="1400" baseline="30000" dirty="0"/>
              <a:t>-</a:t>
            </a:r>
            <a:r>
              <a:rPr lang="fr-FR" sz="1400" dirty="0"/>
              <a:t> </a:t>
            </a:r>
          </a:p>
        </p:txBody>
      </p:sp>
      <p:sp>
        <p:nvSpPr>
          <p:cNvPr id="36871" name="Rectangle 10"/>
          <p:cNvSpPr>
            <a:spLocks noChangeArrowheads="1"/>
          </p:cNvSpPr>
          <p:nvPr/>
        </p:nvSpPr>
        <p:spPr bwMode="auto">
          <a:xfrm>
            <a:off x="2790825" y="4197350"/>
            <a:ext cx="2977097" cy="307777"/>
          </a:xfrm>
          <a:prstGeom prst="rect">
            <a:avLst/>
          </a:prstGeom>
          <a:noFill/>
          <a:ln w="9525">
            <a:noFill/>
            <a:miter lim="800000"/>
            <a:headEnd/>
            <a:tailEnd/>
          </a:ln>
        </p:spPr>
        <p:txBody>
          <a:bodyPr wrap="none">
            <a:spAutoFit/>
          </a:bodyPr>
          <a:lstStyle/>
          <a:p>
            <a:r>
              <a:rPr lang="fr-FR" sz="1400" dirty="0"/>
              <a:t>(2) : </a:t>
            </a:r>
            <a:r>
              <a:rPr lang="fr-FR" sz="1400" dirty="0" err="1"/>
              <a:t>ray</a:t>
            </a:r>
            <a:r>
              <a:rPr lang="fr-FR" sz="1400" baseline="30000" dirty="0" err="1"/>
              <a:t>t</a:t>
            </a:r>
            <a:r>
              <a:rPr lang="fr-FR" sz="1400" dirty="0"/>
              <a:t> 2n</a:t>
            </a:r>
            <a:r>
              <a:rPr lang="fr-FR" sz="1400" baseline="30000" dirty="0"/>
              <a:t>daire</a:t>
            </a:r>
            <a:r>
              <a:rPr lang="fr-FR" sz="1400" dirty="0"/>
              <a:t> créé par </a:t>
            </a:r>
            <a:r>
              <a:rPr lang="fr-FR" sz="1400" dirty="0" smtClean="0"/>
              <a:t>raie Pt L</a:t>
            </a:r>
            <a:r>
              <a:rPr lang="fr-FR" sz="1400" dirty="0" smtClean="0">
                <a:sym typeface="Symbol" pitchFamily="18" charset="2"/>
              </a:rPr>
              <a:t></a:t>
            </a:r>
            <a:r>
              <a:rPr lang="fr-FR" sz="1400" dirty="0" smtClean="0"/>
              <a:t> </a:t>
            </a:r>
            <a:endParaRPr lang="fr-FR" sz="1400" dirty="0"/>
          </a:p>
        </p:txBody>
      </p:sp>
      <p:sp>
        <p:nvSpPr>
          <p:cNvPr id="36872" name="Rectangle 13"/>
          <p:cNvSpPr>
            <a:spLocks noChangeArrowheads="1"/>
          </p:cNvSpPr>
          <p:nvPr/>
        </p:nvSpPr>
        <p:spPr bwMode="auto">
          <a:xfrm>
            <a:off x="2790825" y="4505325"/>
            <a:ext cx="4800600" cy="307975"/>
          </a:xfrm>
          <a:prstGeom prst="rect">
            <a:avLst/>
          </a:prstGeom>
          <a:noFill/>
          <a:ln w="9525">
            <a:noFill/>
            <a:miter lim="800000"/>
            <a:headEnd/>
            <a:tailEnd/>
          </a:ln>
        </p:spPr>
        <p:txBody>
          <a:bodyPr wrap="none">
            <a:spAutoFit/>
          </a:bodyPr>
          <a:lstStyle/>
          <a:p>
            <a:r>
              <a:rPr lang="fr-FR" sz="1400" dirty="0"/>
              <a:t>(3) : </a:t>
            </a:r>
            <a:r>
              <a:rPr lang="fr-FR" sz="1400" dirty="0" err="1"/>
              <a:t>ray</a:t>
            </a:r>
            <a:r>
              <a:rPr lang="fr-FR" sz="1400" baseline="30000" dirty="0" err="1"/>
              <a:t>t</a:t>
            </a:r>
            <a:r>
              <a:rPr lang="fr-FR" sz="1400" dirty="0"/>
              <a:t> 2n</a:t>
            </a:r>
            <a:r>
              <a:rPr lang="fr-FR" sz="1400" baseline="30000" dirty="0"/>
              <a:t>daire</a:t>
            </a:r>
            <a:r>
              <a:rPr lang="fr-FR" sz="1400" dirty="0"/>
              <a:t> créé par le FC </a:t>
            </a:r>
            <a:r>
              <a:rPr lang="fr-FR" sz="1400" i="1" dirty="0"/>
              <a:t>(</a:t>
            </a:r>
            <a:r>
              <a:rPr lang="fr-FR" sz="1400" i="1" dirty="0">
                <a:solidFill>
                  <a:srgbClr val="0033CC"/>
                </a:solidFill>
              </a:rPr>
              <a:t>de forte Int. car Z </a:t>
            </a:r>
            <a:r>
              <a:rPr lang="fr-FR" sz="1400" i="1" baseline="-25000" dirty="0">
                <a:solidFill>
                  <a:srgbClr val="0033CC"/>
                </a:solidFill>
              </a:rPr>
              <a:t>Pt</a:t>
            </a:r>
            <a:r>
              <a:rPr lang="fr-FR" sz="1400" i="1" dirty="0">
                <a:solidFill>
                  <a:srgbClr val="0033CC"/>
                </a:solidFill>
              </a:rPr>
              <a:t> élevé</a:t>
            </a:r>
            <a:r>
              <a:rPr lang="fr-FR" sz="1400" i="1" dirty="0"/>
              <a:t>)</a:t>
            </a:r>
          </a:p>
        </p:txBody>
      </p:sp>
      <p:sp>
        <p:nvSpPr>
          <p:cNvPr id="36873" name="Rectangle 15"/>
          <p:cNvSpPr>
            <a:spLocks noChangeArrowheads="1"/>
          </p:cNvSpPr>
          <p:nvPr/>
        </p:nvSpPr>
        <p:spPr bwMode="auto">
          <a:xfrm>
            <a:off x="250825" y="4865688"/>
            <a:ext cx="8766631" cy="1169551"/>
          </a:xfrm>
          <a:prstGeom prst="rect">
            <a:avLst/>
          </a:prstGeom>
          <a:noFill/>
          <a:ln w="9525">
            <a:noFill/>
            <a:miter lim="800000"/>
            <a:headEnd/>
            <a:tailEnd/>
          </a:ln>
        </p:spPr>
        <p:txBody>
          <a:bodyPr wrap="none">
            <a:spAutoFit/>
          </a:bodyPr>
          <a:lstStyle/>
          <a:p>
            <a:r>
              <a:rPr lang="fr-FR" sz="1400" dirty="0" smtClean="0">
                <a:solidFill>
                  <a:srgbClr val="C00000"/>
                </a:solidFill>
                <a:sym typeface="Symbol" pitchFamily="18" charset="2"/>
              </a:rPr>
              <a:t> j</a:t>
            </a:r>
            <a:r>
              <a:rPr lang="fr-FR" sz="1400" dirty="0" smtClean="0">
                <a:solidFill>
                  <a:srgbClr val="C00000"/>
                </a:solidFill>
              </a:rPr>
              <a:t>usqu’à 25 </a:t>
            </a:r>
            <a:r>
              <a:rPr lang="fr-FR" sz="1400" dirty="0" err="1" smtClean="0">
                <a:solidFill>
                  <a:srgbClr val="C00000"/>
                </a:solidFill>
              </a:rPr>
              <a:t>keV</a:t>
            </a:r>
            <a:r>
              <a:rPr lang="fr-FR" sz="1400" dirty="0" smtClean="0">
                <a:solidFill>
                  <a:srgbClr val="C00000"/>
                </a:solidFill>
              </a:rPr>
              <a:t> : </a:t>
            </a:r>
            <a:r>
              <a:rPr lang="fr-FR" sz="1400" dirty="0" smtClean="0"/>
              <a:t>Vol. d’excitation par e</a:t>
            </a:r>
            <a:r>
              <a:rPr lang="fr-FR" sz="1400" baseline="30000" dirty="0" smtClean="0"/>
              <a:t>- </a:t>
            </a:r>
            <a:r>
              <a:rPr lang="fr-FR" sz="1400" dirty="0" smtClean="0"/>
              <a:t>entièrement inclus </a:t>
            </a:r>
            <a:r>
              <a:rPr lang="fr-FR" sz="1400" dirty="0" err="1" smtClean="0"/>
              <a:t>ds</a:t>
            </a:r>
            <a:r>
              <a:rPr lang="fr-FR" sz="1400" dirty="0" smtClean="0"/>
              <a:t>. couche Pt, </a:t>
            </a:r>
            <a:r>
              <a:rPr lang="fr-FR" sz="1400" dirty="0" smtClean="0">
                <a:solidFill>
                  <a:srgbClr val="C00000"/>
                </a:solidFill>
              </a:rPr>
              <a:t>pourtant k-ratio Ni K</a:t>
            </a:r>
            <a:r>
              <a:rPr lang="fr-FR" sz="1400" dirty="0" smtClean="0">
                <a:solidFill>
                  <a:srgbClr val="C00000"/>
                </a:solidFill>
                <a:sym typeface="Symbol" pitchFamily="18" charset="2"/>
              </a:rPr>
              <a:t></a:t>
            </a:r>
            <a:r>
              <a:rPr lang="fr-FR" sz="1400" dirty="0" smtClean="0">
                <a:solidFill>
                  <a:srgbClr val="C00000"/>
                </a:solidFill>
              </a:rPr>
              <a:t> </a:t>
            </a:r>
            <a:r>
              <a:rPr lang="fr-FR" sz="1400" dirty="0" smtClean="0">
                <a:solidFill>
                  <a:srgbClr val="C00000"/>
                </a:solidFill>
                <a:cs typeface="Arial" charset="0"/>
              </a:rPr>
              <a:t>[</a:t>
            </a:r>
            <a:r>
              <a:rPr lang="fr-FR" sz="1400" dirty="0" smtClean="0">
                <a:solidFill>
                  <a:srgbClr val="C00000"/>
                </a:solidFill>
              </a:rPr>
              <a:t>4%-6%</a:t>
            </a:r>
            <a:r>
              <a:rPr lang="fr-FR" sz="1400" dirty="0" smtClean="0">
                <a:solidFill>
                  <a:srgbClr val="C00000"/>
                </a:solidFill>
                <a:cs typeface="Arial" charset="0"/>
              </a:rPr>
              <a:t>]</a:t>
            </a:r>
            <a:endParaRPr lang="fr-FR" sz="1400" dirty="0" smtClean="0">
              <a:solidFill>
                <a:srgbClr val="C00000"/>
              </a:solidFill>
            </a:endParaRPr>
          </a:p>
          <a:p>
            <a:r>
              <a:rPr lang="fr-FR" sz="1400" dirty="0" smtClean="0">
                <a:solidFill>
                  <a:srgbClr val="C00000"/>
                </a:solidFill>
                <a:sym typeface="Symbol" pitchFamily="18" charset="2"/>
              </a:rPr>
              <a:t> r</a:t>
            </a:r>
            <a:r>
              <a:rPr lang="fr-FR" sz="1400" dirty="0" smtClean="0">
                <a:solidFill>
                  <a:srgbClr val="C00000"/>
                </a:solidFill>
              </a:rPr>
              <a:t>ayonnement</a:t>
            </a:r>
            <a:r>
              <a:rPr lang="fr-FR" sz="1400" baseline="30000" dirty="0" smtClean="0">
                <a:solidFill>
                  <a:srgbClr val="C00000"/>
                </a:solidFill>
              </a:rPr>
              <a:t>  </a:t>
            </a:r>
            <a:r>
              <a:rPr lang="fr-FR" sz="1400" dirty="0">
                <a:solidFill>
                  <a:srgbClr val="C00000"/>
                </a:solidFill>
              </a:rPr>
              <a:t>Ni K</a:t>
            </a:r>
            <a:r>
              <a:rPr lang="fr-FR" sz="1400" dirty="0">
                <a:solidFill>
                  <a:srgbClr val="C00000"/>
                </a:solidFill>
                <a:sym typeface="Symbol" pitchFamily="18" charset="2"/>
              </a:rPr>
              <a:t></a:t>
            </a:r>
            <a:r>
              <a:rPr lang="fr-FR" sz="1400" dirty="0">
                <a:solidFill>
                  <a:srgbClr val="C00000"/>
                </a:solidFill>
              </a:rPr>
              <a:t> </a:t>
            </a:r>
            <a:r>
              <a:rPr lang="fr-FR" sz="1400" dirty="0" smtClean="0">
                <a:solidFill>
                  <a:srgbClr val="C00000"/>
                </a:solidFill>
              </a:rPr>
              <a:t>2</a:t>
            </a:r>
            <a:r>
              <a:rPr lang="fr-FR" sz="1400" baseline="30000" dirty="0" smtClean="0">
                <a:solidFill>
                  <a:srgbClr val="C00000"/>
                </a:solidFill>
              </a:rPr>
              <a:t>ndaire</a:t>
            </a:r>
            <a:r>
              <a:rPr lang="fr-FR" sz="1400" dirty="0" smtClean="0">
                <a:solidFill>
                  <a:srgbClr val="C00000"/>
                </a:solidFill>
              </a:rPr>
              <a:t> généré :</a:t>
            </a:r>
          </a:p>
          <a:p>
            <a:r>
              <a:rPr lang="fr-FR" sz="1400" dirty="0" smtClean="0">
                <a:solidFill>
                  <a:srgbClr val="0033CC"/>
                </a:solidFill>
                <a:latin typeface="Arial"/>
                <a:cs typeface="Arial"/>
                <a:sym typeface="Symbol"/>
              </a:rPr>
              <a:t>▪</a:t>
            </a:r>
            <a:r>
              <a:rPr lang="fr-FR" sz="1400" dirty="0" smtClean="0">
                <a:solidFill>
                  <a:srgbClr val="0033CC"/>
                </a:solidFill>
                <a:sym typeface="Symbol"/>
              </a:rPr>
              <a:t> </a:t>
            </a:r>
            <a:r>
              <a:rPr lang="fr-FR" sz="1400" dirty="0" smtClean="0">
                <a:solidFill>
                  <a:srgbClr val="0033CC"/>
                </a:solidFill>
              </a:rPr>
              <a:t>par </a:t>
            </a:r>
            <a:r>
              <a:rPr lang="fr-FR" sz="1400" dirty="0">
                <a:solidFill>
                  <a:srgbClr val="0033CC"/>
                </a:solidFill>
              </a:rPr>
              <a:t>le FC émis </a:t>
            </a:r>
            <a:r>
              <a:rPr lang="fr-FR" sz="1400" dirty="0" err="1">
                <a:solidFill>
                  <a:srgbClr val="0033CC"/>
                </a:solidFill>
              </a:rPr>
              <a:t>ds</a:t>
            </a:r>
            <a:r>
              <a:rPr lang="fr-FR" sz="1400" dirty="0">
                <a:solidFill>
                  <a:srgbClr val="0033CC"/>
                </a:solidFill>
              </a:rPr>
              <a:t>. la couche </a:t>
            </a:r>
            <a:r>
              <a:rPr lang="fr-FR" sz="1400" dirty="0"/>
              <a:t>est observé dès le seuil d’excitation K Ni (8,3 </a:t>
            </a:r>
            <a:r>
              <a:rPr lang="fr-FR" sz="1400" dirty="0" err="1"/>
              <a:t>keV</a:t>
            </a:r>
            <a:r>
              <a:rPr lang="fr-FR" sz="1400" dirty="0"/>
              <a:t>)</a:t>
            </a:r>
          </a:p>
          <a:p>
            <a:r>
              <a:rPr lang="fr-FR" sz="1400" dirty="0" smtClean="0">
                <a:solidFill>
                  <a:srgbClr val="0033CC"/>
                </a:solidFill>
                <a:latin typeface="Arial"/>
                <a:cs typeface="Arial"/>
                <a:sym typeface="Symbol"/>
              </a:rPr>
              <a:t>▪ </a:t>
            </a:r>
            <a:r>
              <a:rPr lang="fr-FR" sz="1400" dirty="0" smtClean="0">
                <a:solidFill>
                  <a:srgbClr val="0033CC"/>
                </a:solidFill>
              </a:rPr>
              <a:t>par les raies émises </a:t>
            </a:r>
            <a:r>
              <a:rPr lang="fr-FR" sz="1400" dirty="0" err="1" smtClean="0">
                <a:solidFill>
                  <a:srgbClr val="0033CC"/>
                </a:solidFill>
              </a:rPr>
              <a:t>ds</a:t>
            </a:r>
            <a:r>
              <a:rPr lang="fr-FR" sz="1400" dirty="0" smtClean="0">
                <a:solidFill>
                  <a:srgbClr val="0033CC"/>
                </a:solidFill>
              </a:rPr>
              <a:t>. la couche </a:t>
            </a:r>
            <a:r>
              <a:rPr lang="fr-FR" sz="1400" dirty="0" smtClean="0"/>
              <a:t>est observée dès le seuil d’excitation L</a:t>
            </a:r>
            <a:r>
              <a:rPr lang="fr-FR" sz="900" dirty="0" smtClean="0"/>
              <a:t>3 </a:t>
            </a:r>
            <a:r>
              <a:rPr lang="fr-FR" sz="1400" dirty="0" smtClean="0"/>
              <a:t>Pt (11,6 </a:t>
            </a:r>
            <a:r>
              <a:rPr lang="fr-FR" sz="1400" dirty="0" err="1" smtClean="0"/>
              <a:t>keV</a:t>
            </a:r>
            <a:r>
              <a:rPr lang="fr-FR" sz="1400" dirty="0" smtClean="0"/>
              <a:t>)</a:t>
            </a:r>
          </a:p>
          <a:p>
            <a:r>
              <a:rPr lang="fr-FR" sz="1400" dirty="0" smtClean="0">
                <a:solidFill>
                  <a:srgbClr val="C00000"/>
                </a:solidFill>
                <a:sym typeface="Symbol" pitchFamily="18" charset="2"/>
              </a:rPr>
              <a:t> </a:t>
            </a:r>
            <a:r>
              <a:rPr lang="fr-FR" sz="1400" dirty="0" err="1" smtClean="0">
                <a:solidFill>
                  <a:srgbClr val="C00000"/>
                </a:solidFill>
                <a:sym typeface="Symbol" pitchFamily="18" charset="2"/>
              </a:rPr>
              <a:t>Ray</a:t>
            </a:r>
            <a:r>
              <a:rPr lang="fr-FR" sz="1400" baseline="30000" dirty="0" err="1" smtClean="0">
                <a:solidFill>
                  <a:srgbClr val="C00000"/>
                </a:solidFill>
                <a:sym typeface="Symbol" pitchFamily="18" charset="2"/>
              </a:rPr>
              <a:t>t</a:t>
            </a:r>
            <a:r>
              <a:rPr lang="fr-FR" sz="1400" dirty="0" smtClean="0">
                <a:solidFill>
                  <a:srgbClr val="C00000"/>
                </a:solidFill>
                <a:sym typeface="Symbol" pitchFamily="18" charset="2"/>
              </a:rPr>
              <a:t> </a:t>
            </a:r>
            <a:r>
              <a:rPr lang="fr-FR" sz="1400" dirty="0" smtClean="0">
                <a:solidFill>
                  <a:srgbClr val="C00000"/>
                </a:solidFill>
              </a:rPr>
              <a:t>Ni K</a:t>
            </a:r>
            <a:r>
              <a:rPr lang="fr-FR" sz="1400" dirty="0" smtClean="0">
                <a:solidFill>
                  <a:srgbClr val="C00000"/>
                </a:solidFill>
                <a:sym typeface="Symbol" pitchFamily="18" charset="2"/>
              </a:rPr>
              <a:t></a:t>
            </a:r>
            <a:r>
              <a:rPr lang="fr-FR" sz="1400" dirty="0" smtClean="0">
                <a:solidFill>
                  <a:srgbClr val="C00000"/>
                </a:solidFill>
              </a:rPr>
              <a:t> primaire généré </a:t>
            </a:r>
            <a:r>
              <a:rPr lang="fr-FR" sz="1400" dirty="0" smtClean="0">
                <a:solidFill>
                  <a:srgbClr val="0033CC"/>
                </a:solidFill>
              </a:rPr>
              <a:t>par les e</a:t>
            </a:r>
            <a:r>
              <a:rPr lang="fr-FR" sz="1400" baseline="30000" dirty="0" smtClean="0">
                <a:solidFill>
                  <a:srgbClr val="0033CC"/>
                </a:solidFill>
              </a:rPr>
              <a:t>-</a:t>
            </a:r>
            <a:r>
              <a:rPr lang="fr-FR" sz="1400" dirty="0" smtClean="0">
                <a:solidFill>
                  <a:srgbClr val="0033CC"/>
                </a:solidFill>
              </a:rPr>
              <a:t> incidents </a:t>
            </a:r>
            <a:r>
              <a:rPr lang="fr-FR" sz="1400" dirty="0" smtClean="0"/>
              <a:t>d’En. &gt; 30 </a:t>
            </a:r>
            <a:r>
              <a:rPr lang="fr-FR" sz="1400" dirty="0" err="1" smtClean="0"/>
              <a:t>keV</a:t>
            </a:r>
            <a:r>
              <a:rPr lang="fr-FR" sz="1400" dirty="0" smtClean="0"/>
              <a:t> car ils sont ralentis par couche Pt</a:t>
            </a:r>
            <a:endParaRPr lang="fr-FR" sz="1400" dirty="0"/>
          </a:p>
        </p:txBody>
      </p:sp>
      <p:pic>
        <p:nvPicPr>
          <p:cNvPr id="36874" name="Picture 14"/>
          <p:cNvPicPr>
            <a:picLocks noChangeAspect="1" noChangeArrowheads="1"/>
          </p:cNvPicPr>
          <p:nvPr/>
        </p:nvPicPr>
        <p:blipFill>
          <a:blip r:embed="rId5" cstate="print"/>
          <a:srcRect/>
          <a:stretch>
            <a:fillRect/>
          </a:stretch>
        </p:blipFill>
        <p:spPr bwMode="auto">
          <a:xfrm>
            <a:off x="2195513" y="692150"/>
            <a:ext cx="4010025" cy="2951163"/>
          </a:xfrm>
          <a:prstGeom prst="rect">
            <a:avLst/>
          </a:prstGeom>
          <a:noFill/>
          <a:ln w="28575">
            <a:solidFill>
              <a:schemeClr val="tx2"/>
            </a:solidFill>
            <a:miter lim="800000"/>
            <a:headEnd/>
            <a:tailEnd/>
          </a:ln>
        </p:spPr>
      </p:pic>
      <p:sp>
        <p:nvSpPr>
          <p:cNvPr id="36875" name="Rectangle 18"/>
          <p:cNvSpPr>
            <a:spLocks noChangeArrowheads="1"/>
          </p:cNvSpPr>
          <p:nvPr/>
        </p:nvSpPr>
        <p:spPr bwMode="auto">
          <a:xfrm>
            <a:off x="152080" y="1995488"/>
            <a:ext cx="984565" cy="369332"/>
          </a:xfrm>
          <a:prstGeom prst="rect">
            <a:avLst/>
          </a:prstGeom>
          <a:noFill/>
          <a:ln w="9525">
            <a:noFill/>
            <a:miter lim="800000"/>
            <a:headEnd/>
            <a:tailEnd/>
          </a:ln>
        </p:spPr>
        <p:txBody>
          <a:bodyPr wrap="none">
            <a:spAutoFit/>
          </a:bodyPr>
          <a:lstStyle/>
          <a:p>
            <a:r>
              <a:rPr lang="en-US" dirty="0" smtClean="0"/>
              <a:t>Pt:</a:t>
            </a:r>
            <a:r>
              <a:rPr lang="fr-FR" dirty="0" smtClean="0"/>
              <a:t>1 µm</a:t>
            </a:r>
          </a:p>
        </p:txBody>
      </p:sp>
      <p:sp>
        <p:nvSpPr>
          <p:cNvPr id="36876" name="Rectangle 19"/>
          <p:cNvSpPr>
            <a:spLocks noChangeArrowheads="1"/>
          </p:cNvSpPr>
          <p:nvPr/>
        </p:nvSpPr>
        <p:spPr bwMode="auto">
          <a:xfrm>
            <a:off x="6378575" y="2020888"/>
            <a:ext cx="403225" cy="369887"/>
          </a:xfrm>
          <a:prstGeom prst="rect">
            <a:avLst/>
          </a:prstGeom>
          <a:noFill/>
          <a:ln w="9525">
            <a:noFill/>
            <a:miter lim="800000"/>
            <a:headEnd/>
            <a:tailEnd/>
          </a:ln>
        </p:spPr>
        <p:txBody>
          <a:bodyPr wrap="none">
            <a:spAutoFit/>
          </a:bodyPr>
          <a:lstStyle/>
          <a:p>
            <a:r>
              <a:rPr lang="en-US"/>
              <a:t>Pt</a:t>
            </a:r>
            <a:endParaRPr lang="fr-FR"/>
          </a:p>
        </p:txBody>
      </p:sp>
      <p:sp>
        <p:nvSpPr>
          <p:cNvPr id="36877" name="Rectangle 20"/>
          <p:cNvSpPr>
            <a:spLocks noChangeArrowheads="1"/>
          </p:cNvSpPr>
          <p:nvPr/>
        </p:nvSpPr>
        <p:spPr bwMode="auto">
          <a:xfrm>
            <a:off x="152080" y="2420938"/>
            <a:ext cx="403225" cy="369887"/>
          </a:xfrm>
          <a:prstGeom prst="rect">
            <a:avLst/>
          </a:prstGeom>
          <a:noFill/>
          <a:ln w="9525">
            <a:noFill/>
            <a:miter lim="800000"/>
            <a:headEnd/>
            <a:tailEnd/>
          </a:ln>
        </p:spPr>
        <p:txBody>
          <a:bodyPr wrap="none">
            <a:spAutoFit/>
          </a:bodyPr>
          <a:lstStyle/>
          <a:p>
            <a:r>
              <a:rPr lang="en-US" dirty="0"/>
              <a:t>Ni</a:t>
            </a:r>
            <a:endParaRPr lang="fr-FR" dirty="0"/>
          </a:p>
        </p:txBody>
      </p:sp>
      <p:sp>
        <p:nvSpPr>
          <p:cNvPr id="36878" name="Rectangle 21"/>
          <p:cNvSpPr>
            <a:spLocks noChangeArrowheads="1"/>
          </p:cNvSpPr>
          <p:nvPr/>
        </p:nvSpPr>
        <p:spPr bwMode="auto">
          <a:xfrm>
            <a:off x="6427788" y="2349500"/>
            <a:ext cx="403225" cy="368300"/>
          </a:xfrm>
          <a:prstGeom prst="rect">
            <a:avLst/>
          </a:prstGeom>
          <a:noFill/>
          <a:ln w="9525">
            <a:noFill/>
            <a:miter lim="800000"/>
            <a:headEnd/>
            <a:tailEnd/>
          </a:ln>
        </p:spPr>
        <p:txBody>
          <a:bodyPr wrap="none">
            <a:spAutoFit/>
          </a:bodyPr>
          <a:lstStyle/>
          <a:p>
            <a:r>
              <a:rPr lang="en-US"/>
              <a:t>Ni</a:t>
            </a:r>
            <a:endParaRPr lang="fr-FR"/>
          </a:p>
        </p:txBody>
      </p:sp>
      <p:sp>
        <p:nvSpPr>
          <p:cNvPr id="36879" name="Rectangle 22"/>
          <p:cNvSpPr>
            <a:spLocks noChangeArrowheads="1"/>
          </p:cNvSpPr>
          <p:nvPr/>
        </p:nvSpPr>
        <p:spPr bwMode="auto">
          <a:xfrm>
            <a:off x="323850" y="2968625"/>
            <a:ext cx="839788" cy="369888"/>
          </a:xfrm>
          <a:prstGeom prst="rect">
            <a:avLst/>
          </a:prstGeom>
          <a:noFill/>
          <a:ln w="9525">
            <a:noFill/>
            <a:miter lim="800000"/>
            <a:headEnd/>
            <a:tailEnd/>
          </a:ln>
        </p:spPr>
        <p:txBody>
          <a:bodyPr wrap="none">
            <a:spAutoFit/>
          </a:bodyPr>
          <a:lstStyle/>
          <a:p>
            <a:r>
              <a:rPr lang="en-US" i="1">
                <a:solidFill>
                  <a:srgbClr val="C00000"/>
                </a:solidFill>
              </a:rPr>
              <a:t>25 kV </a:t>
            </a:r>
            <a:endParaRPr lang="fr-FR">
              <a:solidFill>
                <a:srgbClr val="C00000"/>
              </a:solidFill>
            </a:endParaRPr>
          </a:p>
        </p:txBody>
      </p:sp>
      <p:sp>
        <p:nvSpPr>
          <p:cNvPr id="36880" name="Rectangle 23"/>
          <p:cNvSpPr>
            <a:spLocks noChangeArrowheads="1"/>
          </p:cNvSpPr>
          <p:nvPr/>
        </p:nvSpPr>
        <p:spPr bwMode="auto">
          <a:xfrm>
            <a:off x="6443663" y="2997200"/>
            <a:ext cx="839787" cy="368300"/>
          </a:xfrm>
          <a:prstGeom prst="rect">
            <a:avLst/>
          </a:prstGeom>
          <a:noFill/>
          <a:ln w="9525">
            <a:noFill/>
            <a:miter lim="800000"/>
            <a:headEnd/>
            <a:tailEnd/>
          </a:ln>
        </p:spPr>
        <p:txBody>
          <a:bodyPr wrap="none">
            <a:spAutoFit/>
          </a:bodyPr>
          <a:lstStyle/>
          <a:p>
            <a:r>
              <a:rPr lang="en-US" i="1">
                <a:solidFill>
                  <a:srgbClr val="C00000"/>
                </a:solidFill>
              </a:rPr>
              <a:t>30 kV </a:t>
            </a:r>
            <a:endParaRPr lang="fr-FR">
              <a:solidFill>
                <a:srgbClr val="C00000"/>
              </a:solidFill>
            </a:endParaRPr>
          </a:p>
        </p:txBody>
      </p:sp>
      <p:sp>
        <p:nvSpPr>
          <p:cNvPr id="36882" name="Rectangle 9"/>
          <p:cNvSpPr>
            <a:spLocks noChangeArrowheads="1"/>
          </p:cNvSpPr>
          <p:nvPr/>
        </p:nvSpPr>
        <p:spPr bwMode="auto">
          <a:xfrm>
            <a:off x="2901950" y="3654425"/>
            <a:ext cx="2143125" cy="307975"/>
          </a:xfrm>
          <a:prstGeom prst="rect">
            <a:avLst/>
          </a:prstGeom>
          <a:noFill/>
          <a:ln w="9525">
            <a:noFill/>
            <a:miter lim="800000"/>
            <a:headEnd/>
            <a:tailEnd/>
          </a:ln>
        </p:spPr>
        <p:txBody>
          <a:bodyPr wrap="none">
            <a:spAutoFit/>
          </a:bodyPr>
          <a:lstStyle/>
          <a:p>
            <a:r>
              <a:rPr lang="fr-FR" sz="1400">
                <a:cs typeface="Arial" charset="0"/>
              </a:rPr>
              <a:t>● </a:t>
            </a:r>
            <a:r>
              <a:rPr lang="fr-FR" sz="1400"/>
              <a:t>: points expérimentaux</a:t>
            </a:r>
          </a:p>
        </p:txBody>
      </p:sp>
      <p:cxnSp>
        <p:nvCxnSpPr>
          <p:cNvPr id="24" name="Connecteur droit 23"/>
          <p:cNvCxnSpPr/>
          <p:nvPr/>
        </p:nvCxnSpPr>
        <p:spPr>
          <a:xfrm rot="5400000">
            <a:off x="4140200" y="2349501"/>
            <a:ext cx="201612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7" name="Groupe 36"/>
          <p:cNvGrpSpPr/>
          <p:nvPr/>
        </p:nvGrpSpPr>
        <p:grpSpPr>
          <a:xfrm>
            <a:off x="-63983" y="6048202"/>
            <a:ext cx="9497684" cy="765174"/>
            <a:chOff x="-63983" y="5805264"/>
            <a:chExt cx="9497684" cy="765174"/>
          </a:xfrm>
        </p:grpSpPr>
        <p:sp>
          <p:nvSpPr>
            <p:cNvPr id="36889" name="Text Box 16"/>
            <p:cNvSpPr txBox="1">
              <a:spLocks noChangeArrowheads="1"/>
            </p:cNvSpPr>
            <p:nvPr/>
          </p:nvSpPr>
          <p:spPr bwMode="auto">
            <a:xfrm>
              <a:off x="-63983" y="5877272"/>
              <a:ext cx="9497684" cy="584775"/>
            </a:xfrm>
            <a:prstGeom prst="rect">
              <a:avLst/>
            </a:prstGeom>
            <a:noFill/>
            <a:ln w="9525">
              <a:noFill/>
              <a:miter lim="800000"/>
              <a:headEnd/>
              <a:tailEnd/>
            </a:ln>
          </p:spPr>
          <p:txBody>
            <a:bodyPr wrap="square">
              <a:spAutoFit/>
            </a:bodyPr>
            <a:lstStyle/>
            <a:p>
              <a:r>
                <a:rPr lang="fr-FR" sz="1600" dirty="0" smtClean="0">
                  <a:solidFill>
                    <a:srgbClr val="C00000"/>
                  </a:solidFill>
                  <a:latin typeface="Bookman Old Style" pitchFamily="18" charset="0"/>
                </a:rPr>
                <a:t>Fluo. </a:t>
              </a:r>
              <a:r>
                <a:rPr lang="fr-FR" sz="1600" dirty="0">
                  <a:solidFill>
                    <a:srgbClr val="C00000"/>
                  </a:solidFill>
                  <a:latin typeface="Bookman Old Style" pitchFamily="18" charset="0"/>
                </a:rPr>
                <a:t>X par les raies et le FC : prise en compte </a:t>
              </a:r>
              <a:r>
                <a:rPr lang="fr-FR" sz="1600" u="sng" dirty="0">
                  <a:solidFill>
                    <a:srgbClr val="C00000"/>
                  </a:solidFill>
                  <a:latin typeface="Bookman Old Style" pitchFamily="18" charset="0"/>
                </a:rPr>
                <a:t>indispensable</a:t>
              </a:r>
              <a:r>
                <a:rPr lang="fr-FR" sz="1600" dirty="0">
                  <a:solidFill>
                    <a:srgbClr val="C00000"/>
                  </a:solidFill>
                  <a:latin typeface="Bookman Old Style" pitchFamily="18" charset="0"/>
                </a:rPr>
                <a:t> dans les </a:t>
              </a:r>
              <a:r>
                <a:rPr lang="fr-FR" sz="1600" dirty="0" err="1">
                  <a:solidFill>
                    <a:srgbClr val="C00000"/>
                  </a:solidFill>
                  <a:latin typeface="Bookman Old Style" pitchFamily="18" charset="0"/>
                </a:rPr>
                <a:t>éch</a:t>
              </a:r>
              <a:r>
                <a:rPr lang="fr-FR" sz="1600" dirty="0">
                  <a:solidFill>
                    <a:srgbClr val="C00000"/>
                  </a:solidFill>
                  <a:latin typeface="Bookman Old Style" pitchFamily="18" charset="0"/>
                </a:rPr>
                <a:t>. </a:t>
              </a:r>
              <a:r>
                <a:rPr lang="fr-FR" sz="1600" dirty="0" smtClean="0">
                  <a:solidFill>
                    <a:srgbClr val="C00000"/>
                  </a:solidFill>
                  <a:latin typeface="Bookman Old Style" pitchFamily="18" charset="0"/>
                </a:rPr>
                <a:t>stratifiés </a:t>
              </a:r>
              <a:r>
                <a:rPr lang="fr-FR" sz="1600" u="sng" dirty="0" smtClean="0">
                  <a:solidFill>
                    <a:srgbClr val="C00000"/>
                  </a:solidFill>
                  <a:latin typeface="Bookman Old Style" pitchFamily="18" charset="0"/>
                </a:rPr>
                <a:t>Sinon</a:t>
              </a:r>
              <a:r>
                <a:rPr lang="fr-FR" sz="1600" dirty="0" smtClean="0">
                  <a:solidFill>
                    <a:srgbClr val="C00000"/>
                  </a:solidFill>
                  <a:latin typeface="Bookman Old Style" pitchFamily="18" charset="0"/>
                </a:rPr>
                <a:t> </a:t>
              </a:r>
              <a:r>
                <a:rPr lang="fr-FR" sz="1600" dirty="0">
                  <a:solidFill>
                    <a:srgbClr val="C00000"/>
                  </a:solidFill>
                  <a:latin typeface="Bookman Old Style" pitchFamily="18" charset="0"/>
                </a:rPr>
                <a:t>: risque de conclure à la présence d’une couche de surface (ex. : </a:t>
              </a:r>
              <a:r>
                <a:rPr lang="fr-FR" sz="1600" dirty="0" smtClean="0">
                  <a:solidFill>
                    <a:srgbClr val="C00000"/>
                  </a:solidFill>
                  <a:latin typeface="Bookman Old Style" pitchFamily="18" charset="0"/>
                </a:rPr>
                <a:t>Ni), analyse </a:t>
              </a:r>
              <a:r>
                <a:rPr lang="fr-FR" sz="1600" dirty="0">
                  <a:solidFill>
                    <a:srgbClr val="C00000"/>
                  </a:solidFill>
                  <a:latin typeface="Bookman Old Style" pitchFamily="18" charset="0"/>
                </a:rPr>
                <a:t>quanti. </a:t>
              </a:r>
              <a:r>
                <a:rPr lang="fr-FR" sz="1600" dirty="0" smtClean="0">
                  <a:solidFill>
                    <a:srgbClr val="C00000"/>
                  </a:solidFill>
                  <a:latin typeface="Bookman Old Style" pitchFamily="18" charset="0"/>
                </a:rPr>
                <a:t> faussée</a:t>
              </a:r>
              <a:endParaRPr lang="fr-FR" sz="1600" dirty="0">
                <a:solidFill>
                  <a:srgbClr val="C00000"/>
                </a:solidFill>
                <a:latin typeface="Bookman Old Style" pitchFamily="18" charset="0"/>
              </a:endParaRPr>
            </a:p>
          </p:txBody>
        </p:sp>
        <p:sp>
          <p:nvSpPr>
            <p:cNvPr id="26" name="Rectangle à coins arrondis 25"/>
            <p:cNvSpPr/>
            <p:nvPr/>
          </p:nvSpPr>
          <p:spPr bwMode="auto">
            <a:xfrm>
              <a:off x="1" y="5805264"/>
              <a:ext cx="9144000" cy="765174"/>
            </a:xfrm>
            <a:prstGeom prst="roundRect">
              <a:avLst/>
            </a:prstGeom>
            <a:solidFill>
              <a:srgbClr val="FFFF99">
                <a:alpha val="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36885" name="ZoneTexte 22"/>
          <p:cNvSpPr txBox="1">
            <a:spLocks noChangeArrowheads="1"/>
          </p:cNvSpPr>
          <p:nvPr/>
        </p:nvSpPr>
        <p:spPr bwMode="auto">
          <a:xfrm>
            <a:off x="2124075" y="3402013"/>
            <a:ext cx="1489075" cy="293687"/>
          </a:xfrm>
          <a:prstGeom prst="rect">
            <a:avLst/>
          </a:prstGeom>
          <a:noFill/>
          <a:ln w="9525">
            <a:noFill/>
            <a:miter lim="800000"/>
            <a:headEnd/>
            <a:tailEnd/>
          </a:ln>
        </p:spPr>
        <p:txBody>
          <a:bodyPr wrap="none">
            <a:spAutoFit/>
          </a:bodyPr>
          <a:lstStyle/>
          <a:p>
            <a:r>
              <a:rPr lang="fr-FR" sz="1300" i="1"/>
              <a:t>doc</a:t>
            </a:r>
            <a:r>
              <a:rPr lang="fr-FR" sz="1300" i="1" baseline="30000"/>
              <a:t>t </a:t>
            </a:r>
            <a:r>
              <a:rPr lang="fr-FR" sz="1300" i="1"/>
              <a:t>J.L. Pouchou</a:t>
            </a:r>
          </a:p>
        </p:txBody>
      </p:sp>
      <p:sp>
        <p:nvSpPr>
          <p:cNvPr id="36886" name="ZoneTexte 24"/>
          <p:cNvSpPr txBox="1">
            <a:spLocks noChangeArrowheads="1"/>
          </p:cNvSpPr>
          <p:nvPr/>
        </p:nvSpPr>
        <p:spPr bwMode="auto">
          <a:xfrm>
            <a:off x="-1046" y="5484980"/>
            <a:ext cx="436338" cy="338554"/>
          </a:xfrm>
          <a:prstGeom prst="rect">
            <a:avLst/>
          </a:prstGeom>
          <a:noFill/>
          <a:ln w="9525">
            <a:noFill/>
            <a:miter lim="800000"/>
            <a:headEnd/>
            <a:tailEnd/>
          </a:ln>
        </p:spPr>
        <p:txBody>
          <a:bodyPr wrap="none">
            <a:spAutoFit/>
          </a:bodyPr>
          <a:lstStyle/>
          <a:p>
            <a:r>
              <a:rPr lang="fr-FR" sz="1600" dirty="0"/>
              <a:t>(2</a:t>
            </a:r>
            <a:r>
              <a:rPr lang="fr-FR" sz="1600" dirty="0" smtClean="0"/>
              <a:t>)</a:t>
            </a:r>
            <a:endParaRPr lang="fr-FR" sz="1600" dirty="0">
              <a:solidFill>
                <a:srgbClr val="0033CC"/>
              </a:solidFill>
            </a:endParaRPr>
          </a:p>
        </p:txBody>
      </p:sp>
      <p:sp>
        <p:nvSpPr>
          <p:cNvPr id="36887" name="ZoneTexte 26"/>
          <p:cNvSpPr txBox="1">
            <a:spLocks noChangeArrowheads="1"/>
          </p:cNvSpPr>
          <p:nvPr/>
        </p:nvSpPr>
        <p:spPr bwMode="auto">
          <a:xfrm>
            <a:off x="0" y="5251103"/>
            <a:ext cx="436563" cy="338137"/>
          </a:xfrm>
          <a:prstGeom prst="rect">
            <a:avLst/>
          </a:prstGeom>
          <a:noFill/>
          <a:ln w="9525">
            <a:noFill/>
            <a:miter lim="800000"/>
            <a:headEnd/>
            <a:tailEnd/>
          </a:ln>
        </p:spPr>
        <p:txBody>
          <a:bodyPr wrap="none">
            <a:spAutoFit/>
          </a:bodyPr>
          <a:lstStyle/>
          <a:p>
            <a:r>
              <a:rPr lang="fr-FR" sz="1600" dirty="0"/>
              <a:t>(3)</a:t>
            </a:r>
          </a:p>
        </p:txBody>
      </p:sp>
      <p:sp>
        <p:nvSpPr>
          <p:cNvPr id="36888" name="ZoneTexte 27"/>
          <p:cNvSpPr txBox="1">
            <a:spLocks noChangeArrowheads="1"/>
          </p:cNvSpPr>
          <p:nvPr/>
        </p:nvSpPr>
        <p:spPr bwMode="auto">
          <a:xfrm>
            <a:off x="0" y="5693090"/>
            <a:ext cx="436563" cy="338137"/>
          </a:xfrm>
          <a:prstGeom prst="rect">
            <a:avLst/>
          </a:prstGeom>
          <a:noFill/>
          <a:ln w="9525">
            <a:noFill/>
            <a:miter lim="800000"/>
            <a:headEnd/>
            <a:tailEnd/>
          </a:ln>
        </p:spPr>
        <p:txBody>
          <a:bodyPr wrap="none">
            <a:spAutoFit/>
          </a:bodyPr>
          <a:lstStyle/>
          <a:p>
            <a:r>
              <a:rPr lang="fr-FR" sz="1600" dirty="0"/>
              <a:t>(1)</a:t>
            </a:r>
          </a:p>
        </p:txBody>
      </p:sp>
      <p:sp>
        <p:nvSpPr>
          <p:cNvPr id="27" name="Rectangle 26"/>
          <p:cNvSpPr/>
          <p:nvPr/>
        </p:nvSpPr>
        <p:spPr>
          <a:xfrm>
            <a:off x="2771800" y="980728"/>
            <a:ext cx="18722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3365794" y="1241865"/>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80610" y="3600199"/>
            <a:ext cx="1800200" cy="1323439"/>
          </a:xfrm>
          <a:prstGeom prst="rect">
            <a:avLst/>
          </a:prstGeom>
          <a:ln>
            <a:solidFill>
              <a:srgbClr val="0033CC"/>
            </a:solidFill>
          </a:ln>
        </p:spPr>
        <p:txBody>
          <a:bodyPr wrap="square">
            <a:spAutoFit/>
          </a:bodyPr>
          <a:lstStyle/>
          <a:p>
            <a:r>
              <a:rPr lang="fr-FR" sz="1600" dirty="0" smtClean="0">
                <a:solidFill>
                  <a:srgbClr val="0033CC"/>
                </a:solidFill>
              </a:rPr>
              <a:t>Ni : Z=28</a:t>
            </a:r>
          </a:p>
          <a:p>
            <a:r>
              <a:rPr lang="fr-FR" sz="1600" dirty="0" smtClean="0">
                <a:solidFill>
                  <a:srgbClr val="0033CC"/>
                </a:solidFill>
              </a:rPr>
              <a:t>Pt : Z=78</a:t>
            </a:r>
          </a:p>
          <a:p>
            <a:r>
              <a:rPr lang="fr-FR" sz="1600" dirty="0" smtClean="0">
                <a:solidFill>
                  <a:srgbClr val="0033CC"/>
                </a:solidFill>
              </a:rPr>
              <a:t>E</a:t>
            </a:r>
            <a:r>
              <a:rPr lang="fr-FR" sz="1600" baseline="30000" dirty="0" smtClean="0">
                <a:solidFill>
                  <a:srgbClr val="0033CC"/>
                </a:solidFill>
              </a:rPr>
              <a:t>K</a:t>
            </a:r>
            <a:r>
              <a:rPr lang="fr-FR" sz="1600" dirty="0" smtClean="0">
                <a:solidFill>
                  <a:srgbClr val="0033CC"/>
                </a:solidFill>
              </a:rPr>
              <a:t> Ni : 8,3 </a:t>
            </a:r>
            <a:r>
              <a:rPr lang="fr-FR" sz="1600" dirty="0" err="1" smtClean="0">
                <a:solidFill>
                  <a:srgbClr val="0033CC"/>
                </a:solidFill>
              </a:rPr>
              <a:t>keV</a:t>
            </a:r>
            <a:endParaRPr lang="fr-FR" sz="1600" dirty="0" smtClean="0">
              <a:solidFill>
                <a:srgbClr val="0033CC"/>
              </a:solidFill>
            </a:endParaRPr>
          </a:p>
          <a:p>
            <a:r>
              <a:rPr lang="fr-FR" sz="1600" dirty="0" smtClean="0">
                <a:solidFill>
                  <a:srgbClr val="0033CC"/>
                </a:solidFill>
              </a:rPr>
              <a:t>E</a:t>
            </a:r>
            <a:r>
              <a:rPr lang="fr-FR" sz="1600" baseline="30000" dirty="0" smtClean="0">
                <a:solidFill>
                  <a:srgbClr val="0033CC"/>
                </a:solidFill>
              </a:rPr>
              <a:t>L3</a:t>
            </a:r>
            <a:r>
              <a:rPr lang="fr-FR" sz="1600" dirty="0" smtClean="0">
                <a:solidFill>
                  <a:srgbClr val="0033CC"/>
                </a:solidFill>
              </a:rPr>
              <a:t> Pt : 11,6 </a:t>
            </a:r>
            <a:r>
              <a:rPr lang="fr-FR" sz="1600" dirty="0" err="1" smtClean="0">
                <a:solidFill>
                  <a:srgbClr val="0033CC"/>
                </a:solidFill>
              </a:rPr>
              <a:t>keV</a:t>
            </a:r>
            <a:endParaRPr lang="fr-FR" sz="1600" dirty="0" smtClean="0">
              <a:solidFill>
                <a:srgbClr val="0033CC"/>
              </a:solidFill>
            </a:endParaRPr>
          </a:p>
          <a:p>
            <a:r>
              <a:rPr lang="fr-FR" sz="1600" dirty="0" smtClean="0">
                <a:solidFill>
                  <a:srgbClr val="0033CC"/>
                </a:solidFill>
              </a:rPr>
              <a:t>Pt L</a:t>
            </a:r>
            <a:r>
              <a:rPr lang="fr-FR" sz="1600" dirty="0" smtClean="0">
                <a:solidFill>
                  <a:srgbClr val="0033CC"/>
                </a:solidFill>
                <a:sym typeface="Symbol"/>
              </a:rPr>
              <a:t></a:t>
            </a:r>
            <a:r>
              <a:rPr lang="fr-FR" sz="1600" dirty="0" smtClean="0">
                <a:solidFill>
                  <a:srgbClr val="0033CC"/>
                </a:solidFill>
              </a:rPr>
              <a:t> : 9,4 </a:t>
            </a:r>
            <a:r>
              <a:rPr lang="fr-FR" sz="1600" dirty="0" err="1" smtClean="0">
                <a:solidFill>
                  <a:srgbClr val="0033CC"/>
                </a:solidFill>
              </a:rPr>
              <a:t>keV</a:t>
            </a:r>
            <a:endParaRPr lang="fr-FR" sz="1600" dirty="0">
              <a:solidFill>
                <a:srgbClr val="0033CC"/>
              </a:solidFill>
            </a:endParaRPr>
          </a:p>
        </p:txBody>
      </p:sp>
      <p:sp>
        <p:nvSpPr>
          <p:cNvPr id="30" name="ZoneTexte 19"/>
          <p:cNvSpPr txBox="1">
            <a:spLocks noChangeArrowheads="1"/>
          </p:cNvSpPr>
          <p:nvPr/>
        </p:nvSpPr>
        <p:spPr bwMode="auto">
          <a:xfrm>
            <a:off x="539552" y="305224"/>
            <a:ext cx="7970452" cy="384721"/>
          </a:xfrm>
          <a:prstGeom prst="rect">
            <a:avLst/>
          </a:prstGeom>
          <a:noFill/>
          <a:ln w="9525">
            <a:noFill/>
            <a:miter lim="800000"/>
            <a:headEnd/>
            <a:tailEnd/>
          </a:ln>
        </p:spPr>
        <p:txBody>
          <a:bodyPr wrap="none">
            <a:spAutoFit/>
          </a:bodyPr>
          <a:lstStyle/>
          <a:p>
            <a:r>
              <a:rPr lang="fr-FR" sz="1900" b="1" dirty="0" smtClean="0">
                <a:solidFill>
                  <a:srgbClr val="FF0000"/>
                </a:solidFill>
              </a:rPr>
              <a:t>Contribution des différentes sources d’ionisation de Ni du substrat</a:t>
            </a:r>
            <a:endParaRPr lang="fr-FR" sz="1900" b="1" dirty="0">
              <a:solidFill>
                <a:srgbClr val="FF0000"/>
              </a:solidFill>
            </a:endParaRPr>
          </a:p>
        </p:txBody>
      </p:sp>
      <p:sp>
        <p:nvSpPr>
          <p:cNvPr id="32" name="Flèche droite 31"/>
          <p:cNvSpPr/>
          <p:nvPr/>
        </p:nvSpPr>
        <p:spPr>
          <a:xfrm rot="4545531">
            <a:off x="863537" y="3676647"/>
            <a:ext cx="2336642" cy="162859"/>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p:cNvCxnSpPr/>
          <p:nvPr/>
        </p:nvCxnSpPr>
        <p:spPr>
          <a:xfrm rot="5400000">
            <a:off x="3707954" y="2501901"/>
            <a:ext cx="201612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627667" y="2402958"/>
            <a:ext cx="792205" cy="523220"/>
          </a:xfrm>
          <a:prstGeom prst="rect">
            <a:avLst/>
          </a:prstGeom>
        </p:spPr>
        <p:txBody>
          <a:bodyPr wrap="none">
            <a:spAutoFit/>
          </a:bodyPr>
          <a:lstStyle/>
          <a:p>
            <a:pPr algn="ctr"/>
            <a:r>
              <a:rPr lang="fr-FR" sz="1400" dirty="0" smtClean="0">
                <a:solidFill>
                  <a:srgbClr val="C00000"/>
                </a:solidFill>
              </a:rPr>
              <a:t>E</a:t>
            </a:r>
            <a:r>
              <a:rPr lang="fr-FR" sz="1400" baseline="30000" dirty="0" smtClean="0">
                <a:solidFill>
                  <a:srgbClr val="C00000"/>
                </a:solidFill>
              </a:rPr>
              <a:t>K</a:t>
            </a:r>
            <a:r>
              <a:rPr lang="fr-FR" sz="1400" dirty="0" smtClean="0">
                <a:solidFill>
                  <a:srgbClr val="C00000"/>
                </a:solidFill>
              </a:rPr>
              <a:t> Ni</a:t>
            </a:r>
          </a:p>
          <a:p>
            <a:pPr algn="ctr"/>
            <a:r>
              <a:rPr lang="fr-FR" sz="1400" dirty="0" smtClean="0">
                <a:solidFill>
                  <a:srgbClr val="C00000"/>
                </a:solidFill>
              </a:rPr>
              <a:t>8,3 </a:t>
            </a:r>
            <a:r>
              <a:rPr lang="fr-FR" sz="1400" dirty="0" err="1" smtClean="0">
                <a:solidFill>
                  <a:srgbClr val="C00000"/>
                </a:solidFill>
              </a:rPr>
              <a:t>keV</a:t>
            </a:r>
            <a:endParaRPr lang="fr-FR" sz="1400" dirty="0" smtClean="0">
              <a:solidFill>
                <a:srgbClr val="C00000"/>
              </a:solidFill>
            </a:endParaRPr>
          </a:p>
        </p:txBody>
      </p:sp>
      <p:cxnSp>
        <p:nvCxnSpPr>
          <p:cNvPr id="36" name="Connecteur droit avec flèche 35"/>
          <p:cNvCxnSpPr>
            <a:stCxn id="34" idx="2"/>
          </p:cNvCxnSpPr>
          <p:nvPr/>
        </p:nvCxnSpPr>
        <p:spPr>
          <a:xfrm>
            <a:off x="3023770" y="2926178"/>
            <a:ext cx="324094" cy="268868"/>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3491880" y="2060848"/>
            <a:ext cx="108070" cy="1132964"/>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043415" y="1619259"/>
            <a:ext cx="878254" cy="523220"/>
          </a:xfrm>
          <a:prstGeom prst="rect">
            <a:avLst/>
          </a:prstGeom>
        </p:spPr>
        <p:txBody>
          <a:bodyPr wrap="none">
            <a:spAutoFit/>
          </a:bodyPr>
          <a:lstStyle/>
          <a:p>
            <a:pPr algn="ctr"/>
            <a:r>
              <a:rPr lang="fr-FR" sz="1400" dirty="0" smtClean="0">
                <a:solidFill>
                  <a:srgbClr val="C00000"/>
                </a:solidFill>
              </a:rPr>
              <a:t>E</a:t>
            </a:r>
            <a:r>
              <a:rPr lang="fr-FR" sz="1400" baseline="30000" dirty="0" smtClean="0">
                <a:solidFill>
                  <a:srgbClr val="C00000"/>
                </a:solidFill>
              </a:rPr>
              <a:t>L3</a:t>
            </a:r>
            <a:r>
              <a:rPr lang="fr-FR" sz="1400" dirty="0" smtClean="0">
                <a:solidFill>
                  <a:srgbClr val="C00000"/>
                </a:solidFill>
              </a:rPr>
              <a:t> Pt</a:t>
            </a:r>
          </a:p>
          <a:p>
            <a:pPr algn="ctr"/>
            <a:r>
              <a:rPr lang="fr-FR" sz="1400" dirty="0" smtClean="0">
                <a:solidFill>
                  <a:srgbClr val="C00000"/>
                </a:solidFill>
              </a:rPr>
              <a:t>11,6 </a:t>
            </a:r>
            <a:r>
              <a:rPr lang="fr-FR" sz="1400" dirty="0" err="1" smtClean="0">
                <a:solidFill>
                  <a:srgbClr val="C00000"/>
                </a:solidFill>
              </a:rPr>
              <a:t>keV</a:t>
            </a:r>
            <a:endParaRPr lang="fr-FR" sz="1400" dirty="0" smtClean="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oneTexte 3"/>
          <p:cNvSpPr txBox="1">
            <a:spLocks noChangeArrowheads="1"/>
          </p:cNvSpPr>
          <p:nvPr/>
        </p:nvSpPr>
        <p:spPr bwMode="auto">
          <a:xfrm>
            <a:off x="971600" y="0"/>
            <a:ext cx="7632848" cy="523220"/>
          </a:xfrm>
          <a:prstGeom prst="rect">
            <a:avLst/>
          </a:prstGeom>
          <a:noFill/>
          <a:ln w="9525">
            <a:noFill/>
            <a:miter lim="800000"/>
            <a:headEnd/>
            <a:tailEnd/>
          </a:ln>
        </p:spPr>
        <p:txBody>
          <a:bodyPr wrap="square">
            <a:spAutoFit/>
          </a:bodyPr>
          <a:lstStyle/>
          <a:p>
            <a:r>
              <a:rPr lang="fr-FR" sz="2800" b="1" dirty="0">
                <a:solidFill>
                  <a:srgbClr val="0070C0"/>
                </a:solidFill>
                <a:latin typeface="Times New Roman" pitchFamily="18" charset="0"/>
                <a:cs typeface="Times New Roman" pitchFamily="18" charset="0"/>
              </a:rPr>
              <a:t>Analyse d’un même élément avec plusieurs raies</a:t>
            </a:r>
          </a:p>
        </p:txBody>
      </p:sp>
      <p:cxnSp>
        <p:nvCxnSpPr>
          <p:cNvPr id="5" name="Connecteur droit 4"/>
          <p:cNvCxnSpPr/>
          <p:nvPr/>
        </p:nvCxnSpPr>
        <p:spPr>
          <a:xfrm>
            <a:off x="755650" y="476250"/>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38916" name="ZoneTexte 3"/>
          <p:cNvSpPr txBox="1">
            <a:spLocks noChangeArrowheads="1"/>
          </p:cNvSpPr>
          <p:nvPr/>
        </p:nvSpPr>
        <p:spPr bwMode="auto">
          <a:xfrm>
            <a:off x="1115616" y="692696"/>
            <a:ext cx="7421562" cy="923925"/>
          </a:xfrm>
          <a:prstGeom prst="rect">
            <a:avLst/>
          </a:prstGeom>
          <a:noFill/>
          <a:ln w="9525">
            <a:noFill/>
            <a:miter lim="800000"/>
            <a:headEnd/>
            <a:tailEnd/>
          </a:ln>
        </p:spPr>
        <p:txBody>
          <a:bodyPr wrap="none">
            <a:spAutoFit/>
          </a:bodyPr>
          <a:lstStyle/>
          <a:p>
            <a:r>
              <a:rPr lang="fr-FR" dirty="0" smtClean="0">
                <a:solidFill>
                  <a:srgbClr val="C00000"/>
                </a:solidFill>
              </a:rPr>
              <a:t>Même </a:t>
            </a:r>
            <a:r>
              <a:rPr lang="fr-FR" dirty="0">
                <a:solidFill>
                  <a:srgbClr val="C00000"/>
                </a:solidFill>
              </a:rPr>
              <a:t>élément </a:t>
            </a:r>
            <a:r>
              <a:rPr lang="fr-FR" dirty="0" smtClean="0">
                <a:solidFill>
                  <a:srgbClr val="C00000"/>
                </a:solidFill>
              </a:rPr>
              <a:t>présent dans </a:t>
            </a:r>
            <a:r>
              <a:rPr lang="fr-FR" dirty="0">
                <a:solidFill>
                  <a:srgbClr val="C00000"/>
                </a:solidFill>
              </a:rPr>
              <a:t>2 couches </a:t>
            </a:r>
            <a:r>
              <a:rPr lang="fr-FR" dirty="0">
                <a:solidFill>
                  <a:srgbClr val="C00000"/>
                </a:solidFill>
                <a:cs typeface="Arial" charset="0"/>
              </a:rPr>
              <a:t>≠ </a:t>
            </a:r>
            <a:r>
              <a:rPr lang="fr-FR" dirty="0">
                <a:solidFill>
                  <a:srgbClr val="C00000"/>
                </a:solidFill>
              </a:rPr>
              <a:t> </a:t>
            </a:r>
            <a:r>
              <a:rPr lang="fr-FR" dirty="0"/>
              <a:t>: 	- </a:t>
            </a:r>
            <a:r>
              <a:rPr lang="fr-FR" dirty="0" smtClean="0"/>
              <a:t>en surface </a:t>
            </a:r>
            <a:r>
              <a:rPr lang="fr-FR" dirty="0">
                <a:cs typeface="Arial" charset="0"/>
              </a:rPr>
              <a:t>→ </a:t>
            </a:r>
            <a:r>
              <a:rPr lang="fr-FR" dirty="0"/>
              <a:t>raie L</a:t>
            </a:r>
            <a:r>
              <a:rPr lang="fr-FR" dirty="0">
                <a:sym typeface="Symbol" pitchFamily="18" charset="2"/>
              </a:rPr>
              <a:t></a:t>
            </a:r>
            <a:endParaRPr lang="fr-FR" dirty="0"/>
          </a:p>
          <a:p>
            <a:r>
              <a:rPr lang="fr-FR" dirty="0"/>
              <a:t>					- en profondeur </a:t>
            </a:r>
            <a:r>
              <a:rPr lang="fr-FR" dirty="0">
                <a:cs typeface="Arial" charset="0"/>
              </a:rPr>
              <a:t>→ </a:t>
            </a:r>
            <a:r>
              <a:rPr lang="fr-FR" dirty="0"/>
              <a:t>raie K</a:t>
            </a:r>
            <a:r>
              <a:rPr lang="fr-FR" dirty="0">
                <a:sym typeface="Symbol" pitchFamily="18" charset="2"/>
              </a:rPr>
              <a:t></a:t>
            </a:r>
            <a:endParaRPr lang="fr-FR" dirty="0"/>
          </a:p>
          <a:p>
            <a:endParaRPr lang="fr-FR" dirty="0"/>
          </a:p>
        </p:txBody>
      </p:sp>
      <p:sp>
        <p:nvSpPr>
          <p:cNvPr id="38918" name="ZoneTexte 21"/>
          <p:cNvSpPr txBox="1">
            <a:spLocks noChangeArrowheads="1"/>
          </p:cNvSpPr>
          <p:nvPr/>
        </p:nvSpPr>
        <p:spPr bwMode="auto">
          <a:xfrm>
            <a:off x="2483768" y="1918573"/>
            <a:ext cx="5019323" cy="646331"/>
          </a:xfrm>
          <a:prstGeom prst="rect">
            <a:avLst/>
          </a:prstGeom>
          <a:noFill/>
          <a:ln w="9525">
            <a:noFill/>
            <a:miter lim="800000"/>
            <a:headEnd/>
            <a:tailEnd/>
          </a:ln>
        </p:spPr>
        <p:txBody>
          <a:bodyPr wrap="none">
            <a:spAutoFit/>
          </a:bodyPr>
          <a:lstStyle/>
          <a:p>
            <a:pPr algn="ctr"/>
            <a:r>
              <a:rPr lang="fr-FR" dirty="0" smtClean="0">
                <a:solidFill>
                  <a:srgbClr val="FF0000"/>
                </a:solidFill>
              </a:rPr>
              <a:t>Indice </a:t>
            </a:r>
            <a:r>
              <a:rPr lang="fr-FR" dirty="0">
                <a:solidFill>
                  <a:srgbClr val="FF0000"/>
                </a:solidFill>
              </a:rPr>
              <a:t>de la présence de la couche de </a:t>
            </a:r>
            <a:r>
              <a:rPr lang="fr-FR" dirty="0" smtClean="0">
                <a:solidFill>
                  <a:srgbClr val="FF0000"/>
                </a:solidFill>
              </a:rPr>
              <a:t>surface :</a:t>
            </a:r>
          </a:p>
          <a:p>
            <a:pPr algn="ctr"/>
            <a:r>
              <a:rPr lang="fr-FR" dirty="0" smtClean="0"/>
              <a:t>Courbes des k-ratio</a:t>
            </a:r>
            <a:r>
              <a:rPr lang="fr-FR" dirty="0" smtClean="0">
                <a:cs typeface="Arial" charset="0"/>
              </a:rPr>
              <a:t> </a:t>
            </a:r>
            <a:r>
              <a:rPr lang="fr-FR" b="1" dirty="0" smtClean="0">
                <a:solidFill>
                  <a:srgbClr val="FF0000"/>
                </a:solidFill>
              </a:rPr>
              <a:t>pour V&lt; 3 kV</a:t>
            </a:r>
            <a:endParaRPr lang="fr-FR" b="1" dirty="0" smtClean="0"/>
          </a:p>
        </p:txBody>
      </p:sp>
      <p:pic>
        <p:nvPicPr>
          <p:cNvPr id="38919" name="Picture 4"/>
          <p:cNvPicPr>
            <a:picLocks noChangeAspect="1" noChangeArrowheads="1"/>
          </p:cNvPicPr>
          <p:nvPr/>
        </p:nvPicPr>
        <p:blipFill>
          <a:blip r:embed="rId3" cstate="print"/>
          <a:srcRect/>
          <a:stretch>
            <a:fillRect/>
          </a:stretch>
        </p:blipFill>
        <p:spPr bwMode="auto">
          <a:xfrm>
            <a:off x="1403350" y="2559050"/>
            <a:ext cx="6886575" cy="4038600"/>
          </a:xfrm>
          <a:prstGeom prst="rect">
            <a:avLst/>
          </a:prstGeom>
          <a:noFill/>
          <a:ln w="9525">
            <a:noFill/>
            <a:miter lim="800000"/>
            <a:headEnd/>
            <a:tailEnd/>
          </a:ln>
        </p:spPr>
      </p:pic>
      <p:sp>
        <p:nvSpPr>
          <p:cNvPr id="38920" name="ZoneTexte 22"/>
          <p:cNvSpPr txBox="1">
            <a:spLocks noChangeArrowheads="1"/>
          </p:cNvSpPr>
          <p:nvPr/>
        </p:nvSpPr>
        <p:spPr bwMode="auto">
          <a:xfrm>
            <a:off x="7497763" y="6459538"/>
            <a:ext cx="1616075" cy="307975"/>
          </a:xfrm>
          <a:prstGeom prst="rect">
            <a:avLst/>
          </a:prstGeom>
          <a:noFill/>
          <a:ln w="9525">
            <a:noFill/>
            <a:miter lim="800000"/>
            <a:headEnd/>
            <a:tailEnd/>
          </a:ln>
        </p:spPr>
        <p:txBody>
          <a:bodyPr wrap="none">
            <a:spAutoFit/>
          </a:bodyPr>
          <a:lstStyle/>
          <a:p>
            <a:r>
              <a:rPr lang="fr-FR" sz="1400" i="1"/>
              <a:t>Doc</a:t>
            </a:r>
            <a:r>
              <a:rPr lang="fr-FR" sz="1400" i="1" baseline="30000"/>
              <a:t>t </a:t>
            </a:r>
            <a:r>
              <a:rPr lang="fr-FR" sz="1400" i="1"/>
              <a:t>J.L. Pouchou</a:t>
            </a:r>
          </a:p>
        </p:txBody>
      </p:sp>
      <p:grpSp>
        <p:nvGrpSpPr>
          <p:cNvPr id="38917" name="Groupe 19"/>
          <p:cNvGrpSpPr>
            <a:grpSpLocks/>
          </p:cNvGrpSpPr>
          <p:nvPr/>
        </p:nvGrpSpPr>
        <p:grpSpPr bwMode="auto">
          <a:xfrm>
            <a:off x="743496" y="2067818"/>
            <a:ext cx="1092200" cy="1073150"/>
            <a:chOff x="3131840" y="1851194"/>
            <a:chExt cx="1093183" cy="1073750"/>
          </a:xfrm>
        </p:grpSpPr>
        <p:sp>
          <p:nvSpPr>
            <p:cNvPr id="6" name="Rectangle 5"/>
            <p:cNvSpPr/>
            <p:nvPr/>
          </p:nvSpPr>
          <p:spPr>
            <a:xfrm>
              <a:off x="3203342" y="2060861"/>
              <a:ext cx="864377" cy="287498"/>
            </a:xfrm>
            <a:prstGeom prst="rect">
              <a:avLst/>
            </a:prstGeom>
            <a:solidFill>
              <a:srgbClr val="FFFF99"/>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a:spLocks noChangeArrowheads="1"/>
            </p:cNvSpPr>
            <p:nvPr/>
          </p:nvSpPr>
          <p:spPr bwMode="auto">
            <a:xfrm>
              <a:off x="3203342" y="2205404"/>
              <a:ext cx="865966" cy="287499"/>
            </a:xfrm>
            <a:prstGeom prst="rect">
              <a:avLst/>
            </a:prstGeom>
            <a:solidFill>
              <a:schemeClr val="accent2">
                <a:lumMod val="60000"/>
                <a:lumOff val="40000"/>
              </a:schemeClr>
            </a:solidFill>
            <a:ln w="9525">
              <a:solidFill>
                <a:srgbClr val="0000FF"/>
              </a:solidFill>
              <a:miter lim="800000"/>
              <a:headEnd/>
              <a:tailEnd/>
            </a:ln>
          </p:spPr>
          <p:txBody>
            <a:bodyPr wrap="none" anchor="ctr"/>
            <a:lstStyle/>
            <a:p>
              <a:pPr>
                <a:defRPr/>
              </a:pPr>
              <a:endParaRPr lang="fr-FR">
                <a:latin typeface="Arial" pitchFamily="34" charset="0"/>
              </a:endParaRPr>
            </a:p>
          </p:txBody>
        </p:sp>
        <p:sp>
          <p:nvSpPr>
            <p:cNvPr id="9" name="Rectangle 8"/>
            <p:cNvSpPr>
              <a:spLocks noChangeArrowheads="1"/>
            </p:cNvSpPr>
            <p:nvPr/>
          </p:nvSpPr>
          <p:spPr bwMode="auto">
            <a:xfrm>
              <a:off x="3203342" y="2492903"/>
              <a:ext cx="865966" cy="432041"/>
            </a:xfrm>
            <a:prstGeom prst="rect">
              <a:avLst/>
            </a:prstGeom>
            <a:solidFill>
              <a:schemeClr val="bg1">
                <a:lumMod val="85000"/>
              </a:schemeClr>
            </a:solidFill>
            <a:ln w="9525">
              <a:solidFill>
                <a:srgbClr val="0000FF"/>
              </a:solidFill>
              <a:miter lim="800000"/>
              <a:headEnd/>
              <a:tailEnd/>
            </a:ln>
          </p:spPr>
          <p:txBody>
            <a:bodyPr wrap="none" anchor="ctr"/>
            <a:lstStyle/>
            <a:p>
              <a:pPr algn="ctr">
                <a:defRPr/>
              </a:pPr>
              <a:r>
                <a:rPr lang="fr-FR" sz="1200" dirty="0">
                  <a:latin typeface="Arial" pitchFamily="34" charset="0"/>
                </a:rPr>
                <a:t>substrat Si</a:t>
              </a:r>
            </a:p>
          </p:txBody>
        </p:sp>
        <p:sp>
          <p:nvSpPr>
            <p:cNvPr id="38924" name="Rectangle 9"/>
            <p:cNvSpPr>
              <a:spLocks noChangeArrowheads="1"/>
            </p:cNvSpPr>
            <p:nvPr/>
          </p:nvSpPr>
          <p:spPr bwMode="auto">
            <a:xfrm>
              <a:off x="3131840" y="2244042"/>
              <a:ext cx="1080120" cy="276999"/>
            </a:xfrm>
            <a:prstGeom prst="rect">
              <a:avLst/>
            </a:prstGeom>
            <a:noFill/>
            <a:ln w="9525">
              <a:noFill/>
              <a:miter lim="800000"/>
              <a:headEnd/>
              <a:tailEnd/>
            </a:ln>
          </p:spPr>
          <p:txBody>
            <a:bodyPr>
              <a:spAutoFit/>
            </a:bodyPr>
            <a:lstStyle/>
            <a:p>
              <a:r>
                <a:rPr lang="fr-FR" sz="1200" b="1"/>
                <a:t>Cu  900 nm</a:t>
              </a:r>
            </a:p>
          </p:txBody>
        </p:sp>
        <p:sp>
          <p:nvSpPr>
            <p:cNvPr id="38925" name="Rectangle 9"/>
            <p:cNvSpPr>
              <a:spLocks noChangeArrowheads="1"/>
            </p:cNvSpPr>
            <p:nvPr/>
          </p:nvSpPr>
          <p:spPr bwMode="auto">
            <a:xfrm>
              <a:off x="3203848" y="2001903"/>
              <a:ext cx="982663" cy="276999"/>
            </a:xfrm>
            <a:prstGeom prst="rect">
              <a:avLst/>
            </a:prstGeom>
            <a:noFill/>
            <a:ln w="9525">
              <a:noFill/>
              <a:miter lim="800000"/>
              <a:headEnd/>
              <a:tailEnd/>
            </a:ln>
          </p:spPr>
          <p:txBody>
            <a:bodyPr>
              <a:spAutoFit/>
            </a:bodyPr>
            <a:lstStyle/>
            <a:p>
              <a:r>
                <a:rPr lang="fr-FR" sz="1200" b="1"/>
                <a:t>Ni   50 nm</a:t>
              </a:r>
            </a:p>
          </p:txBody>
        </p:sp>
        <p:sp>
          <p:nvSpPr>
            <p:cNvPr id="18" name="Rectangle 17"/>
            <p:cNvSpPr>
              <a:spLocks noChangeArrowheads="1"/>
            </p:cNvSpPr>
            <p:nvPr/>
          </p:nvSpPr>
          <p:spPr bwMode="auto">
            <a:xfrm>
              <a:off x="3203342" y="1909964"/>
              <a:ext cx="865966" cy="144544"/>
            </a:xfrm>
            <a:prstGeom prst="rect">
              <a:avLst/>
            </a:prstGeom>
            <a:solidFill>
              <a:schemeClr val="accent2">
                <a:lumMod val="60000"/>
                <a:lumOff val="40000"/>
              </a:schemeClr>
            </a:solidFill>
            <a:ln w="9525">
              <a:solidFill>
                <a:srgbClr val="0000FF"/>
              </a:solidFill>
              <a:miter lim="800000"/>
              <a:headEnd/>
              <a:tailEnd/>
            </a:ln>
          </p:spPr>
          <p:txBody>
            <a:bodyPr wrap="none" anchor="ctr"/>
            <a:lstStyle/>
            <a:p>
              <a:pPr>
                <a:defRPr/>
              </a:pPr>
              <a:endParaRPr lang="fr-FR">
                <a:latin typeface="Arial" pitchFamily="34" charset="0"/>
              </a:endParaRPr>
            </a:p>
          </p:txBody>
        </p:sp>
        <p:sp>
          <p:nvSpPr>
            <p:cNvPr id="38927" name="Rectangle 18"/>
            <p:cNvSpPr>
              <a:spLocks noChangeArrowheads="1"/>
            </p:cNvSpPr>
            <p:nvPr/>
          </p:nvSpPr>
          <p:spPr bwMode="auto">
            <a:xfrm>
              <a:off x="3144903" y="1851194"/>
              <a:ext cx="1080120" cy="276999"/>
            </a:xfrm>
            <a:prstGeom prst="rect">
              <a:avLst/>
            </a:prstGeom>
            <a:noFill/>
            <a:ln w="9525">
              <a:noFill/>
              <a:miter lim="800000"/>
              <a:headEnd/>
              <a:tailEnd/>
            </a:ln>
          </p:spPr>
          <p:txBody>
            <a:bodyPr>
              <a:spAutoFit/>
            </a:bodyPr>
            <a:lstStyle/>
            <a:p>
              <a:r>
                <a:rPr lang="fr-FR" sz="1200" b="1"/>
                <a:t>Cu  1.7 nm</a:t>
              </a:r>
            </a:p>
          </p:txBody>
        </p:sp>
      </p:grpSp>
      <p:sp>
        <p:nvSpPr>
          <p:cNvPr id="16" name="Accolade ouvrante 15"/>
          <p:cNvSpPr/>
          <p:nvPr/>
        </p:nvSpPr>
        <p:spPr>
          <a:xfrm rot="5400000">
            <a:off x="2319858" y="2204880"/>
            <a:ext cx="180000" cy="4680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oneTexte 3"/>
          <p:cNvSpPr txBox="1">
            <a:spLocks noChangeArrowheads="1"/>
          </p:cNvSpPr>
          <p:nvPr/>
        </p:nvSpPr>
        <p:spPr bwMode="auto">
          <a:xfrm>
            <a:off x="899592" y="0"/>
            <a:ext cx="7632848" cy="523220"/>
          </a:xfrm>
          <a:prstGeom prst="rect">
            <a:avLst/>
          </a:prstGeom>
          <a:noFill/>
          <a:ln w="9525">
            <a:noFill/>
            <a:miter lim="800000"/>
            <a:headEnd/>
            <a:tailEnd/>
          </a:ln>
        </p:spPr>
        <p:txBody>
          <a:bodyPr wrap="square">
            <a:spAutoFit/>
          </a:bodyPr>
          <a:lstStyle/>
          <a:p>
            <a:r>
              <a:rPr lang="fr-FR" sz="2800" b="1" dirty="0">
                <a:solidFill>
                  <a:srgbClr val="0070C0"/>
                </a:solidFill>
                <a:latin typeface="Times New Roman" pitchFamily="18" charset="0"/>
                <a:cs typeface="Times New Roman" pitchFamily="18" charset="0"/>
              </a:rPr>
              <a:t>Analyse d’un même élément avec plusieurs raies</a:t>
            </a:r>
          </a:p>
        </p:txBody>
      </p:sp>
      <p:cxnSp>
        <p:nvCxnSpPr>
          <p:cNvPr id="7" name="Connecteur droit 6"/>
          <p:cNvCxnSpPr/>
          <p:nvPr/>
        </p:nvCxnSpPr>
        <p:spPr>
          <a:xfrm>
            <a:off x="730250" y="441325"/>
            <a:ext cx="76327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9941" name="Image 8" descr="CUNICUSI.wmf"/>
          <p:cNvPicPr>
            <a:picLocks noChangeAspect="1"/>
          </p:cNvPicPr>
          <p:nvPr/>
        </p:nvPicPr>
        <p:blipFill>
          <a:blip r:embed="rId2" cstate="print"/>
          <a:srcRect/>
          <a:stretch>
            <a:fillRect/>
          </a:stretch>
        </p:blipFill>
        <p:spPr bwMode="auto">
          <a:xfrm>
            <a:off x="-25400" y="1582142"/>
            <a:ext cx="5046663" cy="3575050"/>
          </a:xfrm>
          <a:prstGeom prst="rect">
            <a:avLst/>
          </a:prstGeom>
          <a:noFill/>
          <a:ln w="9525">
            <a:noFill/>
            <a:miter lim="800000"/>
            <a:headEnd/>
            <a:tailEnd/>
          </a:ln>
        </p:spPr>
      </p:pic>
      <p:pic>
        <p:nvPicPr>
          <p:cNvPr id="39942" name="Image 9" descr="NICUSI.wmf"/>
          <p:cNvPicPr>
            <a:picLocks noChangeAspect="1"/>
          </p:cNvPicPr>
          <p:nvPr/>
        </p:nvPicPr>
        <p:blipFill>
          <a:blip r:embed="rId3" cstate="print"/>
          <a:srcRect/>
          <a:stretch>
            <a:fillRect/>
          </a:stretch>
        </p:blipFill>
        <p:spPr bwMode="auto">
          <a:xfrm>
            <a:off x="4511675" y="1558329"/>
            <a:ext cx="5048250" cy="3575050"/>
          </a:xfrm>
          <a:prstGeom prst="rect">
            <a:avLst/>
          </a:prstGeom>
          <a:noFill/>
          <a:ln w="9525">
            <a:noFill/>
            <a:miter lim="800000"/>
            <a:headEnd/>
            <a:tailEnd/>
          </a:ln>
        </p:spPr>
      </p:pic>
      <p:grpSp>
        <p:nvGrpSpPr>
          <p:cNvPr id="39943" name="Groupe 19"/>
          <p:cNvGrpSpPr>
            <a:grpSpLocks noChangeAspect="1"/>
          </p:cNvGrpSpPr>
          <p:nvPr/>
        </p:nvGrpSpPr>
        <p:grpSpPr bwMode="auto">
          <a:xfrm>
            <a:off x="676275" y="1937742"/>
            <a:ext cx="1016000" cy="998537"/>
            <a:chOff x="3131840" y="1851194"/>
            <a:chExt cx="1093183" cy="1073750"/>
          </a:xfrm>
        </p:grpSpPr>
        <p:sp>
          <p:nvSpPr>
            <p:cNvPr id="12" name="Rectangle 11"/>
            <p:cNvSpPr/>
            <p:nvPr/>
          </p:nvSpPr>
          <p:spPr>
            <a:xfrm>
              <a:off x="3203580" y="2061164"/>
              <a:ext cx="864298" cy="286789"/>
            </a:xfrm>
            <a:prstGeom prst="rect">
              <a:avLst/>
            </a:prstGeom>
            <a:solidFill>
              <a:srgbClr val="FFFF99"/>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a:spLocks noChangeArrowheads="1"/>
            </p:cNvSpPr>
            <p:nvPr/>
          </p:nvSpPr>
          <p:spPr bwMode="auto">
            <a:xfrm>
              <a:off x="3203580" y="2204558"/>
              <a:ext cx="866006" cy="288496"/>
            </a:xfrm>
            <a:prstGeom prst="rect">
              <a:avLst/>
            </a:prstGeom>
            <a:solidFill>
              <a:schemeClr val="accent2">
                <a:lumMod val="60000"/>
                <a:lumOff val="40000"/>
              </a:schemeClr>
            </a:solidFill>
            <a:ln w="9525">
              <a:solidFill>
                <a:srgbClr val="0000FF"/>
              </a:solidFill>
              <a:miter lim="800000"/>
              <a:headEnd/>
              <a:tailEnd/>
            </a:ln>
          </p:spPr>
          <p:txBody>
            <a:bodyPr wrap="none" anchor="ctr"/>
            <a:lstStyle/>
            <a:p>
              <a:pPr>
                <a:defRPr/>
              </a:pPr>
              <a:endParaRPr lang="fr-FR">
                <a:latin typeface="Arial" pitchFamily="34" charset="0"/>
              </a:endParaRPr>
            </a:p>
          </p:txBody>
        </p:sp>
        <p:sp>
          <p:nvSpPr>
            <p:cNvPr id="14" name="Rectangle 13"/>
            <p:cNvSpPr>
              <a:spLocks noChangeArrowheads="1"/>
            </p:cNvSpPr>
            <p:nvPr/>
          </p:nvSpPr>
          <p:spPr bwMode="auto">
            <a:xfrm>
              <a:off x="3203580" y="2493054"/>
              <a:ext cx="866006" cy="431890"/>
            </a:xfrm>
            <a:prstGeom prst="rect">
              <a:avLst/>
            </a:prstGeom>
            <a:solidFill>
              <a:schemeClr val="bg1">
                <a:lumMod val="85000"/>
              </a:schemeClr>
            </a:solidFill>
            <a:ln w="9525">
              <a:solidFill>
                <a:srgbClr val="0000FF"/>
              </a:solidFill>
              <a:miter lim="800000"/>
              <a:headEnd/>
              <a:tailEnd/>
            </a:ln>
          </p:spPr>
          <p:txBody>
            <a:bodyPr wrap="none" anchor="ctr"/>
            <a:lstStyle/>
            <a:p>
              <a:pPr algn="ctr">
                <a:defRPr/>
              </a:pPr>
              <a:r>
                <a:rPr lang="fr-FR" sz="1200" dirty="0">
                  <a:latin typeface="Arial" pitchFamily="34" charset="0"/>
                </a:rPr>
                <a:t>substrat Si</a:t>
              </a:r>
            </a:p>
          </p:txBody>
        </p:sp>
        <p:sp>
          <p:nvSpPr>
            <p:cNvPr id="39954" name="Rectangle 9"/>
            <p:cNvSpPr>
              <a:spLocks noChangeArrowheads="1"/>
            </p:cNvSpPr>
            <p:nvPr/>
          </p:nvSpPr>
          <p:spPr bwMode="auto">
            <a:xfrm>
              <a:off x="3131840" y="2244042"/>
              <a:ext cx="1080120" cy="276999"/>
            </a:xfrm>
            <a:prstGeom prst="rect">
              <a:avLst/>
            </a:prstGeom>
            <a:noFill/>
            <a:ln w="9525">
              <a:noFill/>
              <a:miter lim="800000"/>
              <a:headEnd/>
              <a:tailEnd/>
            </a:ln>
          </p:spPr>
          <p:txBody>
            <a:bodyPr>
              <a:spAutoFit/>
            </a:bodyPr>
            <a:lstStyle/>
            <a:p>
              <a:r>
                <a:rPr lang="fr-FR" sz="1200" b="1"/>
                <a:t>Cu  900 nm</a:t>
              </a:r>
            </a:p>
          </p:txBody>
        </p:sp>
        <p:sp>
          <p:nvSpPr>
            <p:cNvPr id="39955" name="Rectangle 9"/>
            <p:cNvSpPr>
              <a:spLocks noChangeArrowheads="1"/>
            </p:cNvSpPr>
            <p:nvPr/>
          </p:nvSpPr>
          <p:spPr bwMode="auto">
            <a:xfrm>
              <a:off x="3203848" y="2001903"/>
              <a:ext cx="982663" cy="276999"/>
            </a:xfrm>
            <a:prstGeom prst="rect">
              <a:avLst/>
            </a:prstGeom>
            <a:noFill/>
            <a:ln w="9525">
              <a:noFill/>
              <a:miter lim="800000"/>
              <a:headEnd/>
              <a:tailEnd/>
            </a:ln>
          </p:spPr>
          <p:txBody>
            <a:bodyPr>
              <a:spAutoFit/>
            </a:bodyPr>
            <a:lstStyle/>
            <a:p>
              <a:r>
                <a:rPr lang="fr-FR" sz="1200" b="1"/>
                <a:t>Ni   50 nm</a:t>
              </a:r>
            </a:p>
          </p:txBody>
        </p:sp>
        <p:sp>
          <p:nvSpPr>
            <p:cNvPr id="17" name="Rectangle 16"/>
            <p:cNvSpPr>
              <a:spLocks noChangeArrowheads="1"/>
            </p:cNvSpPr>
            <p:nvPr/>
          </p:nvSpPr>
          <p:spPr bwMode="auto">
            <a:xfrm>
              <a:off x="3203580" y="1909235"/>
              <a:ext cx="866006" cy="145101"/>
            </a:xfrm>
            <a:prstGeom prst="rect">
              <a:avLst/>
            </a:prstGeom>
            <a:solidFill>
              <a:schemeClr val="accent2">
                <a:lumMod val="60000"/>
                <a:lumOff val="40000"/>
              </a:schemeClr>
            </a:solidFill>
            <a:ln w="9525">
              <a:solidFill>
                <a:srgbClr val="0000FF"/>
              </a:solidFill>
              <a:miter lim="800000"/>
              <a:headEnd/>
              <a:tailEnd/>
            </a:ln>
          </p:spPr>
          <p:txBody>
            <a:bodyPr wrap="none" anchor="ctr"/>
            <a:lstStyle/>
            <a:p>
              <a:pPr>
                <a:defRPr/>
              </a:pPr>
              <a:endParaRPr lang="fr-FR">
                <a:latin typeface="Arial" pitchFamily="34" charset="0"/>
              </a:endParaRPr>
            </a:p>
          </p:txBody>
        </p:sp>
        <p:sp>
          <p:nvSpPr>
            <p:cNvPr id="39957" name="Rectangle 18"/>
            <p:cNvSpPr>
              <a:spLocks noChangeArrowheads="1"/>
            </p:cNvSpPr>
            <p:nvPr/>
          </p:nvSpPr>
          <p:spPr bwMode="auto">
            <a:xfrm>
              <a:off x="3144903" y="1851194"/>
              <a:ext cx="1080120" cy="276999"/>
            </a:xfrm>
            <a:prstGeom prst="rect">
              <a:avLst/>
            </a:prstGeom>
            <a:noFill/>
            <a:ln w="9525">
              <a:noFill/>
              <a:miter lim="800000"/>
              <a:headEnd/>
              <a:tailEnd/>
            </a:ln>
          </p:spPr>
          <p:txBody>
            <a:bodyPr>
              <a:spAutoFit/>
            </a:bodyPr>
            <a:lstStyle/>
            <a:p>
              <a:r>
                <a:rPr lang="fr-FR" sz="1200" b="1"/>
                <a:t>Cu  1.7 nm</a:t>
              </a:r>
            </a:p>
          </p:txBody>
        </p:sp>
      </p:grpSp>
      <p:grpSp>
        <p:nvGrpSpPr>
          <p:cNvPr id="39944" name="Groupe 26"/>
          <p:cNvGrpSpPr>
            <a:grpSpLocks/>
          </p:cNvGrpSpPr>
          <p:nvPr/>
        </p:nvGrpSpPr>
        <p:grpSpPr bwMode="auto">
          <a:xfrm>
            <a:off x="5067300" y="2067917"/>
            <a:ext cx="1003300" cy="858837"/>
            <a:chOff x="611560" y="4937233"/>
            <a:chExt cx="1003607" cy="857949"/>
          </a:xfrm>
        </p:grpSpPr>
        <p:sp>
          <p:nvSpPr>
            <p:cNvPr id="20" name="Rectangle 19"/>
            <p:cNvSpPr/>
            <p:nvPr/>
          </p:nvSpPr>
          <p:spPr bwMode="auto">
            <a:xfrm>
              <a:off x="678255" y="4992738"/>
              <a:ext cx="803521" cy="266424"/>
            </a:xfrm>
            <a:prstGeom prst="rect">
              <a:avLst/>
            </a:prstGeom>
            <a:solidFill>
              <a:srgbClr val="FFFF99"/>
            </a:solidFill>
            <a:ln w="3175">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Rectangle 20"/>
            <p:cNvSpPr>
              <a:spLocks noChangeArrowheads="1"/>
            </p:cNvSpPr>
            <p:nvPr/>
          </p:nvSpPr>
          <p:spPr bwMode="auto">
            <a:xfrm>
              <a:off x="678255" y="5125950"/>
              <a:ext cx="805109" cy="268011"/>
            </a:xfrm>
            <a:prstGeom prst="rect">
              <a:avLst/>
            </a:prstGeom>
            <a:solidFill>
              <a:schemeClr val="accent2">
                <a:lumMod val="60000"/>
                <a:lumOff val="40000"/>
              </a:schemeClr>
            </a:solidFill>
            <a:ln w="9525">
              <a:solidFill>
                <a:srgbClr val="0000FF"/>
              </a:solidFill>
              <a:miter lim="800000"/>
              <a:headEnd/>
              <a:tailEnd/>
            </a:ln>
          </p:spPr>
          <p:txBody>
            <a:bodyPr wrap="none" anchor="ctr"/>
            <a:lstStyle/>
            <a:p>
              <a:pPr>
                <a:defRPr/>
              </a:pPr>
              <a:endParaRPr lang="fr-FR">
                <a:latin typeface="Arial" pitchFamily="34" charset="0"/>
              </a:endParaRPr>
            </a:p>
          </p:txBody>
        </p:sp>
        <p:sp>
          <p:nvSpPr>
            <p:cNvPr id="22" name="Rectangle 21"/>
            <p:cNvSpPr>
              <a:spLocks noChangeArrowheads="1"/>
            </p:cNvSpPr>
            <p:nvPr/>
          </p:nvSpPr>
          <p:spPr bwMode="auto">
            <a:xfrm>
              <a:off x="678255" y="5393960"/>
              <a:ext cx="805109" cy="401222"/>
            </a:xfrm>
            <a:prstGeom prst="rect">
              <a:avLst/>
            </a:prstGeom>
            <a:solidFill>
              <a:schemeClr val="bg1">
                <a:lumMod val="85000"/>
              </a:schemeClr>
            </a:solidFill>
            <a:ln w="9525">
              <a:solidFill>
                <a:srgbClr val="0000FF"/>
              </a:solidFill>
              <a:miter lim="800000"/>
              <a:headEnd/>
              <a:tailEnd/>
            </a:ln>
          </p:spPr>
          <p:txBody>
            <a:bodyPr wrap="none" anchor="ctr"/>
            <a:lstStyle/>
            <a:p>
              <a:pPr algn="ctr">
                <a:defRPr/>
              </a:pPr>
              <a:r>
                <a:rPr lang="fr-FR" sz="1200" dirty="0">
                  <a:latin typeface="Arial" pitchFamily="34" charset="0"/>
                </a:rPr>
                <a:t>substrat Si</a:t>
              </a:r>
            </a:p>
          </p:txBody>
        </p:sp>
        <p:sp>
          <p:nvSpPr>
            <p:cNvPr id="39949" name="Rectangle 9"/>
            <p:cNvSpPr>
              <a:spLocks noChangeArrowheads="1"/>
            </p:cNvSpPr>
            <p:nvPr/>
          </p:nvSpPr>
          <p:spPr bwMode="auto">
            <a:xfrm>
              <a:off x="611560" y="5162297"/>
              <a:ext cx="1003607" cy="257465"/>
            </a:xfrm>
            <a:prstGeom prst="rect">
              <a:avLst/>
            </a:prstGeom>
            <a:noFill/>
            <a:ln w="9525">
              <a:noFill/>
              <a:miter lim="800000"/>
              <a:headEnd/>
              <a:tailEnd/>
            </a:ln>
          </p:spPr>
          <p:txBody>
            <a:bodyPr>
              <a:spAutoFit/>
            </a:bodyPr>
            <a:lstStyle/>
            <a:p>
              <a:r>
                <a:rPr lang="fr-FR" sz="1200" b="1"/>
                <a:t>Cu  900 nm</a:t>
              </a:r>
            </a:p>
          </p:txBody>
        </p:sp>
        <p:sp>
          <p:nvSpPr>
            <p:cNvPr id="39950" name="Rectangle 9"/>
            <p:cNvSpPr>
              <a:spLocks noChangeArrowheads="1"/>
            </p:cNvSpPr>
            <p:nvPr/>
          </p:nvSpPr>
          <p:spPr bwMode="auto">
            <a:xfrm>
              <a:off x="678467" y="4937233"/>
              <a:ext cx="913054" cy="257465"/>
            </a:xfrm>
            <a:prstGeom prst="rect">
              <a:avLst/>
            </a:prstGeom>
            <a:noFill/>
            <a:ln w="9525">
              <a:noFill/>
              <a:miter lim="800000"/>
              <a:headEnd/>
              <a:tailEnd/>
            </a:ln>
          </p:spPr>
          <p:txBody>
            <a:bodyPr>
              <a:spAutoFit/>
            </a:bodyPr>
            <a:lstStyle/>
            <a:p>
              <a:r>
                <a:rPr lang="fr-FR" sz="1200" b="1"/>
                <a:t>Ni   50 nm</a:t>
              </a:r>
            </a:p>
          </p:txBody>
        </p:sp>
      </p:grpSp>
      <p:sp>
        <p:nvSpPr>
          <p:cNvPr id="24" name="Rectangle 23"/>
          <p:cNvSpPr/>
          <p:nvPr/>
        </p:nvSpPr>
        <p:spPr>
          <a:xfrm>
            <a:off x="1011595" y="1412776"/>
            <a:ext cx="3001784" cy="369332"/>
          </a:xfrm>
          <a:prstGeom prst="rect">
            <a:avLst/>
          </a:prstGeom>
          <a:ln>
            <a:solidFill>
              <a:schemeClr val="accent6">
                <a:lumMod val="50000"/>
              </a:schemeClr>
            </a:solidFill>
          </a:ln>
        </p:spPr>
        <p:txBody>
          <a:bodyPr wrap="none">
            <a:spAutoFit/>
          </a:bodyPr>
          <a:lstStyle/>
          <a:p>
            <a:pPr algn="ctr"/>
            <a:r>
              <a:rPr lang="fr-FR" dirty="0" smtClean="0">
                <a:solidFill>
                  <a:srgbClr val="C00000"/>
                </a:solidFill>
              </a:rPr>
              <a:t>Avec couche Cu de surface</a:t>
            </a:r>
            <a:endParaRPr lang="fr-FR" dirty="0"/>
          </a:p>
        </p:txBody>
      </p:sp>
      <p:sp>
        <p:nvSpPr>
          <p:cNvPr id="25" name="Rectangle 24"/>
          <p:cNvSpPr/>
          <p:nvPr/>
        </p:nvSpPr>
        <p:spPr>
          <a:xfrm>
            <a:off x="5451595" y="1403484"/>
            <a:ext cx="3018776" cy="369332"/>
          </a:xfrm>
          <a:prstGeom prst="rect">
            <a:avLst/>
          </a:prstGeom>
          <a:ln>
            <a:solidFill>
              <a:schemeClr val="accent6">
                <a:lumMod val="50000"/>
              </a:schemeClr>
            </a:solidFill>
          </a:ln>
        </p:spPr>
        <p:txBody>
          <a:bodyPr wrap="none">
            <a:spAutoFit/>
          </a:bodyPr>
          <a:lstStyle/>
          <a:p>
            <a:pPr algn="ctr"/>
            <a:r>
              <a:rPr lang="fr-FR" dirty="0" smtClean="0">
                <a:solidFill>
                  <a:srgbClr val="C00000"/>
                </a:solidFill>
              </a:rPr>
              <a:t>Sans couche Cu de surface</a:t>
            </a:r>
            <a:endParaRPr lang="fr-FR" dirty="0"/>
          </a:p>
        </p:txBody>
      </p:sp>
      <p:sp>
        <p:nvSpPr>
          <p:cNvPr id="26" name="Accolade ouvrante 25"/>
          <p:cNvSpPr/>
          <p:nvPr/>
        </p:nvSpPr>
        <p:spPr>
          <a:xfrm rot="16200000" flipV="1">
            <a:off x="683552" y="4941184"/>
            <a:ext cx="180000" cy="4680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Accolade ouvrante 26"/>
          <p:cNvSpPr/>
          <p:nvPr/>
        </p:nvSpPr>
        <p:spPr>
          <a:xfrm rot="16200000" flipV="1">
            <a:off x="5148048" y="4941184"/>
            <a:ext cx="180000" cy="4680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Rectangle 27"/>
          <p:cNvSpPr/>
          <p:nvPr/>
        </p:nvSpPr>
        <p:spPr>
          <a:xfrm>
            <a:off x="395536" y="5301208"/>
            <a:ext cx="1011815" cy="369332"/>
          </a:xfrm>
          <a:prstGeom prst="rect">
            <a:avLst/>
          </a:prstGeom>
        </p:spPr>
        <p:txBody>
          <a:bodyPr wrap="none">
            <a:spAutoFit/>
          </a:bodyPr>
          <a:lstStyle/>
          <a:p>
            <a:r>
              <a:rPr lang="fr-FR" b="1" dirty="0" smtClean="0">
                <a:solidFill>
                  <a:srgbClr val="FF0000"/>
                </a:solidFill>
              </a:rPr>
              <a:t>V&lt; 3 kV</a:t>
            </a:r>
            <a:endParaRPr lang="fr-FR" dirty="0"/>
          </a:p>
        </p:txBody>
      </p:sp>
      <p:sp>
        <p:nvSpPr>
          <p:cNvPr id="29" name="Rectangle 28"/>
          <p:cNvSpPr/>
          <p:nvPr/>
        </p:nvSpPr>
        <p:spPr>
          <a:xfrm>
            <a:off x="4856329" y="5291916"/>
            <a:ext cx="1011815" cy="369332"/>
          </a:xfrm>
          <a:prstGeom prst="rect">
            <a:avLst/>
          </a:prstGeom>
        </p:spPr>
        <p:txBody>
          <a:bodyPr wrap="none">
            <a:spAutoFit/>
          </a:bodyPr>
          <a:lstStyle/>
          <a:p>
            <a:r>
              <a:rPr lang="fr-FR" b="1" dirty="0" smtClean="0">
                <a:solidFill>
                  <a:srgbClr val="FF0000"/>
                </a:solidFill>
              </a:rPr>
              <a:t>V&lt; 3 kV</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36512" y="1262370"/>
            <a:ext cx="9217719" cy="1785104"/>
          </a:xfrm>
          <a:prstGeom prst="rect">
            <a:avLst/>
          </a:prstGeom>
          <a:noFill/>
          <a:ln w="9525">
            <a:noFill/>
            <a:miter lim="800000"/>
            <a:headEnd/>
            <a:tailEnd/>
          </a:ln>
        </p:spPr>
        <p:txBody>
          <a:bodyPr wrap="square">
            <a:spAutoFit/>
          </a:bodyPr>
          <a:lstStyle/>
          <a:p>
            <a:r>
              <a:rPr lang="fr-FR" sz="2200" i="1" dirty="0">
                <a:solidFill>
                  <a:srgbClr val="C00000"/>
                </a:solidFill>
                <a:latin typeface="+mn-lt"/>
                <a:cs typeface="Arial" charset="0"/>
              </a:rPr>
              <a:t>D</a:t>
            </a:r>
            <a:r>
              <a:rPr lang="fr-FR" sz="2200" i="1" dirty="0">
                <a:solidFill>
                  <a:srgbClr val="C00000"/>
                </a:solidFill>
                <a:latin typeface="+mn-lt"/>
              </a:rPr>
              <a:t>epuis les années 1990 </a:t>
            </a:r>
            <a:r>
              <a:rPr lang="fr-FR" sz="2200" dirty="0" smtClean="0">
                <a:latin typeface="+mn-lt"/>
              </a:rPr>
              <a:t>:</a:t>
            </a:r>
          </a:p>
          <a:p>
            <a:endParaRPr lang="fr-FR" sz="2200" dirty="0">
              <a:latin typeface="+mn-lt"/>
            </a:endParaRPr>
          </a:p>
          <a:p>
            <a:r>
              <a:rPr lang="fr-FR" sz="2200" dirty="0">
                <a:latin typeface="+mn-lt"/>
                <a:cs typeface="Arial" charset="0"/>
              </a:rPr>
              <a:t>diverses expériences réalisées dans l’analyse des couches </a:t>
            </a:r>
            <a:r>
              <a:rPr lang="fr-FR" sz="2200" dirty="0" smtClean="0">
                <a:latin typeface="+mn-lt"/>
                <a:cs typeface="Arial" charset="0"/>
              </a:rPr>
              <a:t>minces/</a:t>
            </a:r>
            <a:r>
              <a:rPr lang="fr-FR" sz="2200" dirty="0" err="1" smtClean="0">
                <a:latin typeface="+mn-lt"/>
                <a:cs typeface="Arial" charset="0"/>
              </a:rPr>
              <a:t>multi-couches</a:t>
            </a:r>
            <a:endParaRPr lang="fr-FR" sz="2200" dirty="0" smtClean="0">
              <a:latin typeface="+mn-lt"/>
              <a:cs typeface="Arial" charset="0"/>
            </a:endParaRPr>
          </a:p>
          <a:p>
            <a:endParaRPr lang="fr-FR" sz="2200" dirty="0">
              <a:latin typeface="+mn-lt"/>
            </a:endParaRPr>
          </a:p>
          <a:p>
            <a:r>
              <a:rPr lang="fr-FR" sz="2200" dirty="0">
                <a:latin typeface="+mn-lt"/>
                <a:cs typeface="Arial" charset="0"/>
              </a:rPr>
              <a:t>→</a:t>
            </a:r>
            <a:r>
              <a:rPr lang="fr-FR" sz="2200" dirty="0">
                <a:latin typeface="+mn-lt"/>
              </a:rPr>
              <a:t> méthode d’analyse arrivée à maturité</a:t>
            </a:r>
          </a:p>
        </p:txBody>
      </p:sp>
      <p:sp>
        <p:nvSpPr>
          <p:cNvPr id="3" name="Rectangle 2"/>
          <p:cNvSpPr>
            <a:spLocks noChangeArrowheads="1"/>
          </p:cNvSpPr>
          <p:nvPr/>
        </p:nvSpPr>
        <p:spPr bwMode="auto">
          <a:xfrm>
            <a:off x="-96336" y="3710642"/>
            <a:ext cx="9257086" cy="1446550"/>
          </a:xfrm>
          <a:prstGeom prst="rect">
            <a:avLst/>
          </a:prstGeom>
          <a:noFill/>
          <a:ln w="9525">
            <a:noFill/>
            <a:miter lim="800000"/>
            <a:headEnd/>
            <a:tailEnd/>
          </a:ln>
        </p:spPr>
        <p:txBody>
          <a:bodyPr wrap="none">
            <a:spAutoFit/>
          </a:bodyPr>
          <a:lstStyle/>
          <a:p>
            <a:pPr algn="ctr"/>
            <a:r>
              <a:rPr lang="fr-FR" sz="2200" u="sng" dirty="0">
                <a:latin typeface="+mn-lt"/>
              </a:rPr>
              <a:t>Précision sur la détermination </a:t>
            </a:r>
            <a:r>
              <a:rPr lang="fr-FR" sz="2200" dirty="0" smtClean="0">
                <a:latin typeface="+mn-lt"/>
              </a:rPr>
              <a:t>:</a:t>
            </a:r>
          </a:p>
          <a:p>
            <a:pPr algn="ctr"/>
            <a:endParaRPr lang="fr-FR" sz="2200" dirty="0">
              <a:latin typeface="+mn-lt"/>
            </a:endParaRPr>
          </a:p>
          <a:p>
            <a:r>
              <a:rPr lang="fr-FR" sz="2200" dirty="0">
                <a:latin typeface="+mn-lt"/>
              </a:rPr>
              <a:t>     - d’épaisseur de couche superficielle </a:t>
            </a:r>
            <a:r>
              <a:rPr lang="fr-FR" sz="2200" dirty="0">
                <a:latin typeface="+mn-lt"/>
                <a:sym typeface="Symbol" pitchFamily="18" charset="2"/>
              </a:rPr>
              <a:t> </a:t>
            </a:r>
            <a:r>
              <a:rPr lang="fr-FR" sz="2200" dirty="0">
                <a:latin typeface="+mn-lt"/>
              </a:rPr>
              <a:t>5 %</a:t>
            </a:r>
          </a:p>
          <a:p>
            <a:r>
              <a:rPr lang="fr-FR" sz="2200" dirty="0">
                <a:latin typeface="+mn-lt"/>
              </a:rPr>
              <a:t>     - de la composition de couches minces </a:t>
            </a:r>
            <a:r>
              <a:rPr lang="fr-FR" sz="2200" dirty="0">
                <a:latin typeface="+mn-lt"/>
                <a:sym typeface="Symbol" pitchFamily="18" charset="2"/>
              </a:rPr>
              <a:t></a:t>
            </a:r>
            <a:r>
              <a:rPr lang="fr-FR" sz="2200" dirty="0">
                <a:latin typeface="+mn-lt"/>
              </a:rPr>
              <a:t> celle de l’analyse d’</a:t>
            </a:r>
            <a:r>
              <a:rPr lang="fr-FR" sz="2200" dirty="0" err="1">
                <a:latin typeface="+mn-lt"/>
              </a:rPr>
              <a:t>éch</a:t>
            </a:r>
            <a:r>
              <a:rPr lang="fr-FR" sz="2200" dirty="0">
                <a:latin typeface="+mn-lt"/>
              </a:rPr>
              <a:t>. </a:t>
            </a:r>
            <a:r>
              <a:rPr lang="fr-FR" sz="2200" dirty="0" smtClean="0">
                <a:latin typeface="+mn-lt"/>
              </a:rPr>
              <a:t>homogènes</a:t>
            </a:r>
            <a:endParaRPr lang="fr-FR" sz="2200" dirty="0">
              <a:latin typeface="+mn-lt"/>
            </a:endParaRPr>
          </a:p>
        </p:txBody>
      </p:sp>
      <p:cxnSp>
        <p:nvCxnSpPr>
          <p:cNvPr id="4" name="Connecteur droit 3"/>
          <p:cNvCxnSpPr/>
          <p:nvPr/>
        </p:nvCxnSpPr>
        <p:spPr>
          <a:xfrm>
            <a:off x="899592" y="692696"/>
            <a:ext cx="76327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2258" y="44624"/>
            <a:ext cx="9150262" cy="584775"/>
          </a:xfrm>
          <a:prstGeom prst="rect">
            <a:avLst/>
          </a:prstGeom>
          <a:noFill/>
        </p:spPr>
        <p:txBody>
          <a:bodyPr wrap="none" lIns="91440" tIns="45720" rIns="91440" bIns="45720">
            <a:spAutoFit/>
          </a:bodyPr>
          <a:lstStyle/>
          <a:p>
            <a:pPr algn="ctr"/>
            <a:r>
              <a:rPr lang="fr-FR"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rPr>
              <a:t>Analyse d’échantillons stratifiés - Conclusion </a:t>
            </a:r>
            <a:endParaRPr lang="fr-FR"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23850" y="4847084"/>
            <a:ext cx="8496300" cy="1014413"/>
          </a:xfrm>
          <a:prstGeom prst="rect">
            <a:avLst/>
          </a:prstGeom>
          <a:noFill/>
          <a:ln w="9525">
            <a:noFill/>
            <a:miter lim="800000"/>
            <a:headEnd/>
            <a:tailEnd/>
          </a:ln>
        </p:spPr>
        <p:txBody>
          <a:bodyPr anchor="ctr">
            <a:spAutoFit/>
          </a:bodyPr>
          <a:lstStyle/>
          <a:p>
            <a:r>
              <a:rPr lang="fr-FR" sz="1200">
                <a:latin typeface="Times New Roman" pitchFamily="18" charset="0"/>
                <a:cs typeface="Times New Roman" pitchFamily="18" charset="0"/>
              </a:rPr>
              <a:t>  </a:t>
            </a:r>
            <a:endParaRPr lang="fr-FR" sz="1200" b="1">
              <a:latin typeface="Times New Roman" pitchFamily="18" charset="0"/>
              <a:cs typeface="Times New Roman" pitchFamily="18" charset="0"/>
            </a:endParaRPr>
          </a:p>
          <a:p>
            <a:r>
              <a:rPr lang="fr-FR" sz="1200" b="1">
                <a:latin typeface="Times New Roman" pitchFamily="18" charset="0"/>
                <a:cs typeface="Times New Roman" pitchFamily="18" charset="0"/>
              </a:rPr>
              <a:t>    </a:t>
            </a:r>
            <a:br>
              <a:rPr lang="fr-FR" sz="1200" b="1">
                <a:latin typeface="Times New Roman" pitchFamily="18" charset="0"/>
                <a:cs typeface="Times New Roman" pitchFamily="18" charset="0"/>
              </a:rPr>
            </a:br>
            <a:r>
              <a:rPr lang="fr-FR" sz="1200" b="1">
                <a:latin typeface="Times New Roman" pitchFamily="18" charset="0"/>
                <a:cs typeface="Times New Roman" pitchFamily="18" charset="0"/>
              </a:rPr>
              <a:t/>
            </a:r>
            <a:br>
              <a:rPr lang="fr-FR" sz="1200" b="1">
                <a:latin typeface="Times New Roman" pitchFamily="18" charset="0"/>
                <a:cs typeface="Times New Roman" pitchFamily="18" charset="0"/>
              </a:rPr>
            </a:br>
            <a:endParaRPr lang="fr-FR" sz="1200" b="1">
              <a:latin typeface="Times New Roman" pitchFamily="18" charset="0"/>
              <a:cs typeface="Times New Roman" pitchFamily="18" charset="0"/>
            </a:endParaRPr>
          </a:p>
          <a:p>
            <a:endParaRPr lang="fr-FR" sz="1200" b="1">
              <a:latin typeface="Times New Roman" pitchFamily="18" charset="0"/>
              <a:cs typeface="Times New Roman" pitchFamily="18" charset="0"/>
            </a:endParaRPr>
          </a:p>
        </p:txBody>
      </p:sp>
      <p:grpSp>
        <p:nvGrpSpPr>
          <p:cNvPr id="2" name="Groupe 10"/>
          <p:cNvGrpSpPr>
            <a:grpSpLocks/>
          </p:cNvGrpSpPr>
          <p:nvPr/>
        </p:nvGrpSpPr>
        <p:grpSpPr bwMode="auto">
          <a:xfrm>
            <a:off x="53975" y="1336693"/>
            <a:ext cx="9090025" cy="2185214"/>
            <a:chOff x="0" y="1151166"/>
            <a:chExt cx="9549628" cy="2186212"/>
          </a:xfrm>
        </p:grpSpPr>
        <p:sp>
          <p:nvSpPr>
            <p:cNvPr id="7174" name="ZoneTexte 3"/>
            <p:cNvSpPr txBox="1">
              <a:spLocks noChangeArrowheads="1"/>
            </p:cNvSpPr>
            <p:nvPr/>
          </p:nvSpPr>
          <p:spPr bwMode="auto">
            <a:xfrm>
              <a:off x="0" y="1151166"/>
              <a:ext cx="9549628" cy="2186212"/>
            </a:xfrm>
            <a:prstGeom prst="rect">
              <a:avLst/>
            </a:prstGeom>
            <a:noFill/>
            <a:ln w="9525">
              <a:noFill/>
              <a:miter lim="800000"/>
              <a:headEnd/>
              <a:tailEnd/>
            </a:ln>
          </p:spPr>
          <p:txBody>
            <a:bodyPr wrap="square">
              <a:spAutoFit/>
            </a:bodyPr>
            <a:lstStyle/>
            <a:p>
              <a:pPr algn="ctr"/>
              <a:r>
                <a:rPr lang="fr-FR" sz="1400" b="1" dirty="0">
                  <a:solidFill>
                    <a:srgbClr val="FF6600"/>
                  </a:solidFill>
                  <a:latin typeface="Comic Sans MS" pitchFamily="66" charset="0"/>
                  <a:cs typeface="Times New Roman" pitchFamily="18" charset="0"/>
                </a:rPr>
                <a:t>	</a:t>
              </a:r>
              <a:r>
                <a:rPr lang="fr-FR" b="1" dirty="0">
                  <a:solidFill>
                    <a:srgbClr val="FF6600"/>
                  </a:solidFill>
                  <a:latin typeface="Comic Sans MS" pitchFamily="66" charset="0"/>
                  <a:cs typeface="Times New Roman" pitchFamily="18" charset="0"/>
                </a:rPr>
                <a:t>HISTORIQUE </a:t>
              </a:r>
              <a:r>
                <a:rPr lang="fr-FR" b="1" dirty="0" smtClean="0">
                  <a:solidFill>
                    <a:srgbClr val="FF6600"/>
                  </a:solidFill>
                  <a:latin typeface="Comic Sans MS" pitchFamily="66" charset="0"/>
                  <a:cs typeface="Times New Roman" pitchFamily="18" charset="0"/>
                </a:rPr>
                <a:t>:</a:t>
              </a:r>
            </a:p>
            <a:p>
              <a:endParaRPr lang="fr-FR" b="1" dirty="0">
                <a:solidFill>
                  <a:srgbClr val="FF6600"/>
                </a:solidFill>
                <a:latin typeface="Comic Sans MS" pitchFamily="66" charset="0"/>
                <a:cs typeface="Times New Roman" pitchFamily="18" charset="0"/>
              </a:endParaRPr>
            </a:p>
            <a:p>
              <a:r>
                <a:rPr lang="fr-FR" sz="1400" b="1" dirty="0" smtClean="0">
                  <a:solidFill>
                    <a:srgbClr val="FF6600"/>
                  </a:solidFill>
                  <a:latin typeface="Comic Sans MS" pitchFamily="66" charset="0"/>
                  <a:cs typeface="Times New Roman" pitchFamily="18" charset="0"/>
                  <a:sym typeface="Symbol" pitchFamily="18" charset="2"/>
                </a:rPr>
                <a:t> </a:t>
              </a:r>
              <a:r>
                <a:rPr lang="fr-FR" sz="1500" b="1" dirty="0" smtClean="0">
                  <a:solidFill>
                    <a:schemeClr val="accent6">
                      <a:lumMod val="50000"/>
                    </a:schemeClr>
                  </a:solidFill>
                  <a:latin typeface="Comic Sans MS" pitchFamily="66" charset="0"/>
                  <a:cs typeface="Times New Roman" pitchFamily="18" charset="0"/>
                  <a:sym typeface="Symbol" pitchFamily="18" charset="2"/>
                </a:rPr>
                <a:t>1950 (</a:t>
              </a:r>
              <a:r>
                <a:rPr lang="fr-FR" sz="1500" b="1" i="1" dirty="0" smtClean="0">
                  <a:solidFill>
                    <a:schemeClr val="accent6">
                      <a:lumMod val="50000"/>
                    </a:schemeClr>
                  </a:solidFill>
                  <a:latin typeface="Comic Sans MS" pitchFamily="66" charset="0"/>
                  <a:cs typeface="Times New Roman" pitchFamily="18" charset="0"/>
                  <a:sym typeface="Symbol" pitchFamily="18" charset="2"/>
                </a:rPr>
                <a:t>travaux de </a:t>
              </a:r>
              <a:r>
                <a:rPr lang="fr-FR" sz="1500" b="1" i="1" dirty="0" err="1" smtClean="0">
                  <a:solidFill>
                    <a:schemeClr val="accent6">
                      <a:lumMod val="50000"/>
                    </a:schemeClr>
                  </a:solidFill>
                  <a:latin typeface="Comic Sans MS" pitchFamily="66" charset="0"/>
                  <a:cs typeface="Times New Roman" pitchFamily="18" charset="0"/>
                  <a:sym typeface="Symbol" pitchFamily="18" charset="2"/>
                </a:rPr>
                <a:t>R.Castaing</a:t>
              </a:r>
              <a:r>
                <a:rPr lang="fr-FR" sz="1500" b="1" dirty="0" smtClean="0">
                  <a:solidFill>
                    <a:schemeClr val="accent6">
                      <a:lumMod val="50000"/>
                    </a:schemeClr>
                  </a:solidFill>
                  <a:latin typeface="Comic Sans MS" pitchFamily="66" charset="0"/>
                  <a:cs typeface="Times New Roman" pitchFamily="18" charset="0"/>
                  <a:sym typeface="Symbol" pitchFamily="18" charset="2"/>
                </a:rPr>
                <a:t>)</a:t>
              </a:r>
              <a:r>
                <a:rPr lang="fr-FR" sz="1500" b="1" dirty="0" smtClean="0">
                  <a:solidFill>
                    <a:schemeClr val="accent6">
                      <a:lumMod val="50000"/>
                    </a:schemeClr>
                  </a:solidFill>
                  <a:latin typeface="Comic Sans MS" pitchFamily="66" charset="0"/>
                  <a:cs typeface="Times New Roman" pitchFamily="18" charset="0"/>
                  <a:sym typeface="Symbol"/>
                </a:rPr>
                <a:t></a:t>
              </a:r>
              <a:r>
                <a:rPr lang="fr-FR" sz="1500" b="1" dirty="0" smtClean="0">
                  <a:solidFill>
                    <a:schemeClr val="accent6">
                      <a:lumMod val="50000"/>
                    </a:schemeClr>
                  </a:solidFill>
                  <a:latin typeface="Comic Sans MS" pitchFamily="66" charset="0"/>
                  <a:cs typeface="Times New Roman" pitchFamily="18" charset="0"/>
                  <a:sym typeface="Symbol" pitchFamily="18" charset="2"/>
                </a:rPr>
                <a:t>milieu 1980 </a:t>
              </a:r>
              <a:r>
                <a:rPr lang="fr-FR" sz="1400" b="1" dirty="0" smtClean="0">
                  <a:solidFill>
                    <a:schemeClr val="accent6">
                      <a:lumMod val="50000"/>
                    </a:schemeClr>
                  </a:solidFill>
                  <a:latin typeface="Comic Sans MS" pitchFamily="66" charset="0"/>
                  <a:cs typeface="Times New Roman" pitchFamily="18" charset="0"/>
                  <a:sym typeface="Symbol" pitchFamily="18" charset="2"/>
                </a:rPr>
                <a:t>: </a:t>
              </a:r>
              <a:r>
                <a:rPr lang="fr-FR" b="1" dirty="0" smtClean="0">
                  <a:latin typeface="Calibri" pitchFamily="34" charset="0"/>
                  <a:cs typeface="Times New Roman" pitchFamily="18" charset="0"/>
                  <a:sym typeface="Symbol" pitchFamily="18" charset="2"/>
                </a:rPr>
                <a:t>méthodes d’analyse X quantitative appliquées</a:t>
              </a:r>
            </a:p>
            <a:p>
              <a:r>
                <a:rPr lang="fr-FR" b="1" dirty="0" smtClean="0">
                  <a:latin typeface="Calibri" pitchFamily="34" charset="0"/>
                  <a:cs typeface="Times New Roman" pitchFamily="18" charset="0"/>
                  <a:sym typeface="Symbol" pitchFamily="18" charset="2"/>
                </a:rPr>
                <a:t>	aux </a:t>
              </a:r>
              <a:r>
                <a:rPr lang="fr-FR" b="1" dirty="0" err="1" smtClean="0">
                  <a:latin typeface="Calibri" pitchFamily="34" charset="0"/>
                  <a:cs typeface="Times New Roman" pitchFamily="18" charset="0"/>
                  <a:sym typeface="Symbol" pitchFamily="18" charset="2"/>
                </a:rPr>
                <a:t>éch</a:t>
              </a:r>
              <a:r>
                <a:rPr lang="fr-FR" b="1" dirty="0" smtClean="0">
                  <a:latin typeface="Calibri" pitchFamily="34" charset="0"/>
                  <a:cs typeface="Times New Roman" pitchFamily="18" charset="0"/>
                  <a:sym typeface="Symbol" pitchFamily="18" charset="2"/>
                </a:rPr>
                <a:t>. homogènes en composition (micro-volumes </a:t>
              </a:r>
              <a:r>
                <a:rPr lang="fr-FR" b="1" dirty="0" smtClean="0">
                  <a:latin typeface="Calibri" pitchFamily="34" charset="0"/>
                  <a:cs typeface="Times New Roman" pitchFamily="18" charset="0"/>
                  <a:sym typeface="Symbol"/>
                </a:rPr>
                <a:t></a:t>
              </a:r>
              <a:r>
                <a:rPr lang="fr-FR" b="1" dirty="0" smtClean="0">
                  <a:latin typeface="Calibri" pitchFamily="34" charset="0"/>
                  <a:cs typeface="Times New Roman" pitchFamily="18" charset="0"/>
                  <a:sym typeface="Symbol" pitchFamily="18" charset="2"/>
                </a:rPr>
                <a:t>1 µm</a:t>
              </a:r>
              <a:r>
                <a:rPr lang="fr-FR" b="1" baseline="30000" dirty="0" smtClean="0">
                  <a:latin typeface="Calibri" pitchFamily="34" charset="0"/>
                  <a:cs typeface="Times New Roman" pitchFamily="18" charset="0"/>
                  <a:sym typeface="Symbol" pitchFamily="18" charset="2"/>
                </a:rPr>
                <a:t>3</a:t>
              </a:r>
              <a:r>
                <a:rPr lang="fr-FR" b="1" dirty="0" smtClean="0">
                  <a:latin typeface="Calibri" pitchFamily="34" charset="0"/>
                  <a:cs typeface="Times New Roman" pitchFamily="18" charset="0"/>
                  <a:sym typeface="Symbol" pitchFamily="18" charset="2"/>
                </a:rPr>
                <a:t>)</a:t>
              </a:r>
              <a:endParaRPr lang="fr-FR" b="1" dirty="0" smtClean="0">
                <a:latin typeface="Calibri" pitchFamily="34" charset="0"/>
                <a:cs typeface="Times New Roman" pitchFamily="18" charset="0"/>
              </a:endParaRPr>
            </a:p>
            <a:p>
              <a:endParaRPr lang="fr-FR" sz="1400" b="1" dirty="0">
                <a:solidFill>
                  <a:srgbClr val="FF6600"/>
                </a:solidFill>
                <a:latin typeface="Comic Sans MS" pitchFamily="66" charset="0"/>
                <a:cs typeface="Times New Roman" pitchFamily="18" charset="0"/>
              </a:endParaRPr>
            </a:p>
            <a:p>
              <a:pPr algn="just"/>
              <a:r>
                <a:rPr lang="fr-FR" sz="1400" b="1" dirty="0" smtClean="0">
                  <a:solidFill>
                    <a:srgbClr val="FF6600"/>
                  </a:solidFill>
                  <a:latin typeface="Comic Sans MS" pitchFamily="66" charset="0"/>
                  <a:cs typeface="Times New Roman" pitchFamily="18" charset="0"/>
                  <a:sym typeface="Symbol" pitchFamily="18" charset="2"/>
                </a:rPr>
                <a:t></a:t>
              </a:r>
              <a:r>
                <a:rPr lang="fr-FR" sz="1200" b="1" dirty="0" smtClean="0">
                  <a:solidFill>
                    <a:srgbClr val="FF6600"/>
                  </a:solidFill>
                  <a:latin typeface="Comic Sans MS" pitchFamily="66" charset="0"/>
                  <a:cs typeface="Times New Roman" pitchFamily="18" charset="0"/>
                  <a:sym typeface="Symbol" pitchFamily="18" charset="2"/>
                </a:rPr>
                <a:t> </a:t>
              </a:r>
              <a:r>
                <a:rPr lang="fr-FR" sz="1500" b="1" dirty="0" smtClean="0">
                  <a:solidFill>
                    <a:schemeClr val="accent6">
                      <a:lumMod val="50000"/>
                    </a:schemeClr>
                  </a:solidFill>
                  <a:latin typeface="Comic Sans MS" pitchFamily="66" charset="0"/>
                  <a:cs typeface="Times New Roman" pitchFamily="18" charset="0"/>
                  <a:sym typeface="Symbol" pitchFamily="18" charset="2"/>
                </a:rPr>
                <a:t>1960 : </a:t>
              </a:r>
              <a:r>
                <a:rPr lang="fr-FR" b="1" dirty="0" err="1" smtClean="0">
                  <a:solidFill>
                    <a:schemeClr val="accent6">
                      <a:lumMod val="50000"/>
                    </a:schemeClr>
                  </a:solidFill>
                  <a:latin typeface="Calibri" pitchFamily="34" charset="0"/>
                  <a:cs typeface="Times New Roman" pitchFamily="18" charset="0"/>
                  <a:sym typeface="Symbol" pitchFamily="18" charset="2"/>
                </a:rPr>
                <a:t>J.Philibert</a:t>
              </a:r>
              <a:r>
                <a:rPr lang="fr-FR" b="1" dirty="0" smtClean="0">
                  <a:solidFill>
                    <a:schemeClr val="accent6">
                      <a:lumMod val="50000"/>
                    </a:schemeClr>
                  </a:solidFill>
                  <a:latin typeface="Calibri" pitchFamily="34" charset="0"/>
                  <a:cs typeface="Times New Roman" pitchFamily="18" charset="0"/>
                  <a:sym typeface="Symbol" pitchFamily="18" charset="2"/>
                </a:rPr>
                <a:t> </a:t>
              </a:r>
              <a:r>
                <a:rPr lang="fr-FR" b="1" dirty="0" smtClean="0">
                  <a:latin typeface="Calibri" pitchFamily="34" charset="0"/>
                  <a:cs typeface="Times New Roman" pitchFamily="18" charset="0"/>
                  <a:sym typeface="Symbol" pitchFamily="18" charset="2"/>
                </a:rPr>
                <a:t>tentait d’appliquer son modèle à la </a:t>
              </a:r>
              <a:r>
                <a:rPr lang="fr-FR" b="1" dirty="0" err="1" smtClean="0">
                  <a:latin typeface="Calibri" pitchFamily="34" charset="0"/>
                  <a:cs typeface="Times New Roman" pitchFamily="18" charset="0"/>
                  <a:sym typeface="Symbol" pitchFamily="18" charset="2"/>
                </a:rPr>
                <a:t>dét</a:t>
              </a:r>
              <a:r>
                <a:rPr lang="fr-FR" b="1" dirty="0" smtClean="0">
                  <a:latin typeface="Calibri" pitchFamily="34" charset="0"/>
                  <a:cs typeface="Times New Roman" pitchFamily="18" charset="0"/>
                  <a:sym typeface="Symbol" pitchFamily="18" charset="2"/>
                </a:rPr>
                <a:t>. épaisseur d’une couche mince 	Cu / Ni</a:t>
              </a:r>
            </a:p>
            <a:p>
              <a:r>
                <a:rPr lang="fr-FR" sz="1400" b="1" dirty="0" smtClean="0">
                  <a:latin typeface="Comic Sans MS" pitchFamily="66" charset="0"/>
                  <a:cs typeface="Times New Roman" pitchFamily="18" charset="0"/>
                  <a:sym typeface="Symbol" pitchFamily="18" charset="2"/>
                </a:rPr>
                <a:t> </a:t>
              </a:r>
            </a:p>
          </p:txBody>
        </p:sp>
        <p:cxnSp>
          <p:nvCxnSpPr>
            <p:cNvPr id="6" name="Connecteur droit 5"/>
            <p:cNvCxnSpPr/>
            <p:nvPr/>
          </p:nvCxnSpPr>
          <p:spPr>
            <a:xfrm>
              <a:off x="4311406" y="1461345"/>
              <a:ext cx="17280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a:spLocks noChangeAspect="1"/>
          </p:cNvSpPr>
          <p:nvPr/>
        </p:nvSpPr>
        <p:spPr>
          <a:xfrm>
            <a:off x="1920406" y="0"/>
            <a:ext cx="5490606" cy="492443"/>
          </a:xfrm>
          <a:prstGeom prst="rect">
            <a:avLst/>
          </a:prstGeom>
          <a:noFill/>
        </p:spPr>
        <p:txBody>
          <a:bodyPr wrap="none">
            <a:spAutoFit/>
          </a:bodyPr>
          <a:lstStyle/>
          <a:p>
            <a:pPr algn="ctr">
              <a:defRPr/>
            </a:pPr>
            <a:r>
              <a:rPr lang="fr-F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Analyse d’échantillons stratifiés :</a:t>
            </a:r>
          </a:p>
        </p:txBody>
      </p:sp>
      <p:sp>
        <p:nvSpPr>
          <p:cNvPr id="10" name="Rectangle 9"/>
          <p:cNvSpPr/>
          <p:nvPr/>
        </p:nvSpPr>
        <p:spPr>
          <a:xfrm>
            <a:off x="58356" y="3609502"/>
            <a:ext cx="8964488" cy="3170099"/>
          </a:xfrm>
          <a:prstGeom prst="rect">
            <a:avLst/>
          </a:prstGeom>
        </p:spPr>
        <p:txBody>
          <a:bodyPr wrap="square">
            <a:spAutoFit/>
          </a:bodyPr>
          <a:lstStyle/>
          <a:p>
            <a:r>
              <a:rPr lang="fr-FR" sz="1400" b="1" dirty="0" smtClean="0">
                <a:solidFill>
                  <a:srgbClr val="FF6600"/>
                </a:solidFill>
                <a:latin typeface="Comic Sans MS" pitchFamily="66" charset="0"/>
                <a:cs typeface="Times New Roman" pitchFamily="18" charset="0"/>
                <a:sym typeface="Symbol" pitchFamily="18" charset="2"/>
              </a:rPr>
              <a:t> </a:t>
            </a:r>
            <a:r>
              <a:rPr lang="fr-FR" sz="1500" b="1" dirty="0" smtClean="0">
                <a:solidFill>
                  <a:schemeClr val="accent6">
                    <a:lumMod val="50000"/>
                  </a:schemeClr>
                </a:solidFill>
                <a:latin typeface="Comic Sans MS" pitchFamily="66" charset="0"/>
                <a:cs typeface="Times New Roman" pitchFamily="18" charset="0"/>
                <a:sym typeface="Symbol" pitchFamily="18" charset="2"/>
              </a:rPr>
              <a:t>O</a:t>
            </a:r>
            <a:r>
              <a:rPr lang="fr-FR" sz="1500" b="1" dirty="0" smtClean="0">
                <a:solidFill>
                  <a:schemeClr val="accent6">
                    <a:lumMod val="50000"/>
                  </a:schemeClr>
                </a:solidFill>
                <a:latin typeface="Comic Sans MS" pitchFamily="66" charset="0"/>
                <a:cs typeface="Times New Roman" pitchFamily="18" charset="0"/>
              </a:rPr>
              <a:t>utils d’analyse X évolués, </a:t>
            </a:r>
            <a:r>
              <a:rPr lang="fr-FR" sz="1600" b="1" dirty="0" smtClean="0">
                <a:solidFill>
                  <a:schemeClr val="accent6">
                    <a:lumMod val="50000"/>
                  </a:schemeClr>
                </a:solidFill>
                <a:latin typeface="Comic Sans MS" pitchFamily="66" charset="0"/>
              </a:rPr>
              <a:t>définis </a:t>
            </a:r>
            <a:r>
              <a:rPr lang="fr-FR" sz="1600" b="1" dirty="0" smtClean="0">
                <a:solidFill>
                  <a:schemeClr val="accent6">
                    <a:lumMod val="50000"/>
                  </a:schemeClr>
                </a:solidFill>
                <a:latin typeface="Comic Sans MS" pitchFamily="66" charset="0"/>
                <a:cs typeface="Times New Roman" pitchFamily="18" charset="0"/>
                <a:sym typeface="Symbol" pitchFamily="18" charset="2"/>
              </a:rPr>
              <a:t>initialement pour </a:t>
            </a:r>
            <a:r>
              <a:rPr lang="fr-FR" sz="1600" b="1" dirty="0" err="1" smtClean="0">
                <a:solidFill>
                  <a:schemeClr val="accent6">
                    <a:lumMod val="50000"/>
                  </a:schemeClr>
                </a:solidFill>
                <a:latin typeface="Comic Sans MS" pitchFamily="66" charset="0"/>
                <a:cs typeface="Times New Roman" pitchFamily="18" charset="0"/>
                <a:sym typeface="Symbol" pitchFamily="18" charset="2"/>
              </a:rPr>
              <a:t>éch</a:t>
            </a:r>
            <a:r>
              <a:rPr lang="fr-FR" sz="1600" b="1" dirty="0" smtClean="0">
                <a:solidFill>
                  <a:schemeClr val="accent6">
                    <a:lumMod val="50000"/>
                  </a:schemeClr>
                </a:solidFill>
                <a:latin typeface="Comic Sans MS" pitchFamily="66" charset="0"/>
                <a:cs typeface="Times New Roman" pitchFamily="18" charset="0"/>
                <a:sym typeface="Symbol" pitchFamily="18" charset="2"/>
              </a:rPr>
              <a:t>. homogènes, </a:t>
            </a:r>
            <a:r>
              <a:rPr lang="fr-FR" sz="1500" b="1" dirty="0" smtClean="0">
                <a:solidFill>
                  <a:schemeClr val="accent6">
                    <a:lumMod val="50000"/>
                  </a:schemeClr>
                </a:solidFill>
                <a:latin typeface="Comic Sans MS" pitchFamily="66" charset="0"/>
                <a:cs typeface="Times New Roman" pitchFamily="18" charset="0"/>
              </a:rPr>
              <a:t>disponibles dès le 	milieu des années 1980</a:t>
            </a:r>
          </a:p>
          <a:p>
            <a:r>
              <a:rPr lang="fr-FR" sz="1500" b="1" dirty="0" smtClean="0">
                <a:latin typeface="Arial"/>
                <a:cs typeface="Arial"/>
              </a:rPr>
              <a:t>	</a:t>
            </a:r>
            <a:r>
              <a:rPr lang="fr-FR" sz="1500" b="1" dirty="0" smtClean="0">
                <a:latin typeface="+mn-lt"/>
                <a:cs typeface="Arial"/>
              </a:rPr>
              <a:t>→ </a:t>
            </a:r>
            <a:r>
              <a:rPr lang="fr-FR" b="1" dirty="0">
                <a:latin typeface="+mn-lt"/>
                <a:cs typeface="Times New Roman" pitchFamily="18" charset="0"/>
              </a:rPr>
              <a:t>extension aux </a:t>
            </a:r>
            <a:r>
              <a:rPr lang="fr-FR" b="1" dirty="0" err="1">
                <a:latin typeface="+mn-lt"/>
                <a:cs typeface="Times New Roman" pitchFamily="18" charset="0"/>
              </a:rPr>
              <a:t>éch</a:t>
            </a:r>
            <a:r>
              <a:rPr lang="fr-FR" b="1" dirty="0">
                <a:latin typeface="+mn-lt"/>
                <a:cs typeface="Times New Roman" pitchFamily="18" charset="0"/>
              </a:rPr>
              <a:t>. stratifiés</a:t>
            </a:r>
          </a:p>
          <a:p>
            <a:r>
              <a:rPr lang="fr-FR" b="1" dirty="0">
                <a:latin typeface="+mn-lt"/>
                <a:cs typeface="Times New Roman" pitchFamily="18" charset="0"/>
              </a:rPr>
              <a:t>	[modèles analytiques réalistes, généralement de type </a:t>
            </a:r>
            <a:r>
              <a:rPr lang="fr-FR" b="1" dirty="0">
                <a:latin typeface="+mn-lt"/>
                <a:sym typeface="Symbol" pitchFamily="18" charset="2"/>
              </a:rPr>
              <a:t></a:t>
            </a:r>
            <a:r>
              <a:rPr lang="fr-FR" b="1" dirty="0">
                <a:latin typeface="+mn-lt"/>
              </a:rPr>
              <a:t>(</a:t>
            </a:r>
            <a:r>
              <a:rPr lang="fr-FR" b="1" dirty="0">
                <a:latin typeface="+mn-lt"/>
                <a:sym typeface="Symbol" pitchFamily="18" charset="2"/>
              </a:rPr>
              <a:t></a:t>
            </a:r>
            <a:r>
              <a:rPr lang="fr-FR" b="1" dirty="0">
                <a:latin typeface="+mn-lt"/>
              </a:rPr>
              <a:t>.z), </a:t>
            </a:r>
            <a:r>
              <a:rPr lang="fr-FR" b="1" dirty="0">
                <a:latin typeface="+mn-lt"/>
                <a:cs typeface="Times New Roman" pitchFamily="18" charset="0"/>
              </a:rPr>
              <a:t>pour calculer </a:t>
            </a:r>
            <a:endParaRPr lang="fr-FR" b="1" dirty="0" smtClean="0">
              <a:latin typeface="+mn-lt"/>
              <a:cs typeface="Times New Roman" pitchFamily="18" charset="0"/>
            </a:endParaRPr>
          </a:p>
          <a:p>
            <a:r>
              <a:rPr lang="fr-FR" b="1" dirty="0">
                <a:latin typeface="+mn-lt"/>
                <a:cs typeface="Times New Roman" pitchFamily="18" charset="0"/>
              </a:rPr>
              <a:t>	</a:t>
            </a:r>
            <a:r>
              <a:rPr lang="fr-FR" b="1" dirty="0" smtClean="0">
                <a:latin typeface="+mn-lt"/>
                <a:cs typeface="Times New Roman" pitchFamily="18" charset="0"/>
              </a:rPr>
              <a:t>l’Int</a:t>
            </a:r>
            <a:r>
              <a:rPr lang="fr-FR" b="1" dirty="0">
                <a:latin typeface="+mn-lt"/>
                <a:cs typeface="Times New Roman" pitchFamily="18" charset="0"/>
              </a:rPr>
              <a:t>. X </a:t>
            </a:r>
            <a:r>
              <a:rPr lang="fr-FR" b="1" dirty="0" smtClean="0">
                <a:latin typeface="+mn-lt"/>
                <a:cs typeface="Times New Roman" pitchFamily="18" charset="0"/>
              </a:rPr>
              <a:t>émergente</a:t>
            </a:r>
            <a:r>
              <a:rPr lang="fr-FR" b="1" dirty="0">
                <a:latin typeface="+mn-lt"/>
                <a:cs typeface="Times New Roman" pitchFamily="18" charset="0"/>
              </a:rPr>
              <a:t>]</a:t>
            </a:r>
          </a:p>
          <a:p>
            <a:r>
              <a:rPr lang="fr-FR" sz="1400" b="1" dirty="0" smtClean="0">
                <a:latin typeface="Comic Sans MS" pitchFamily="66" charset="0"/>
                <a:cs typeface="Times New Roman" pitchFamily="18" charset="0"/>
              </a:rPr>
              <a:t>	</a:t>
            </a:r>
          </a:p>
          <a:p>
            <a:endParaRPr lang="fr-FR" sz="1400" b="1" dirty="0" smtClean="0">
              <a:latin typeface="Comic Sans MS" pitchFamily="66" charset="0"/>
              <a:cs typeface="Times New Roman" pitchFamily="18" charset="0"/>
            </a:endParaRPr>
          </a:p>
          <a:p>
            <a:r>
              <a:rPr lang="fr-FR" sz="1400" b="1" dirty="0" smtClean="0">
                <a:solidFill>
                  <a:srgbClr val="FF6600"/>
                </a:solidFill>
                <a:latin typeface="Comic Sans MS" pitchFamily="66" charset="0"/>
                <a:cs typeface="Times New Roman" pitchFamily="18" charset="0"/>
                <a:sym typeface="Symbol" pitchFamily="18" charset="2"/>
              </a:rPr>
              <a:t> </a:t>
            </a:r>
            <a:r>
              <a:rPr lang="fr-FR" sz="1500" b="1" dirty="0" smtClean="0">
                <a:solidFill>
                  <a:schemeClr val="accent6">
                    <a:lumMod val="50000"/>
                  </a:schemeClr>
                </a:solidFill>
                <a:latin typeface="Comic Sans MS" pitchFamily="66" charset="0"/>
                <a:cs typeface="Times New Roman" pitchFamily="18" charset="0"/>
                <a:sym typeface="Symbol" pitchFamily="18" charset="2"/>
              </a:rPr>
              <a:t>Méthode d’analyse des échantillons stratifiés développée au début des années 1990</a:t>
            </a:r>
          </a:p>
          <a:p>
            <a:r>
              <a:rPr lang="fr-FR" sz="1400" b="1" dirty="0" smtClean="0">
                <a:latin typeface="+mn-lt"/>
                <a:cs typeface="Times New Roman" pitchFamily="18" charset="0"/>
                <a:sym typeface="Symbol" pitchFamily="18" charset="2"/>
              </a:rPr>
              <a:t>	</a:t>
            </a:r>
            <a:r>
              <a:rPr lang="fr-FR" sz="1400" b="1" dirty="0">
                <a:latin typeface="+mn-lt"/>
                <a:cs typeface="Times New Roman" pitchFamily="18" charset="0"/>
                <a:sym typeface="Symbol" pitchFamily="18" charset="2"/>
              </a:rPr>
              <a:t> </a:t>
            </a:r>
            <a:r>
              <a:rPr lang="fr-FR" sz="1400" b="1" dirty="0" smtClean="0">
                <a:latin typeface="+mn-lt"/>
                <a:cs typeface="Times New Roman" pitchFamily="18" charset="0"/>
                <a:sym typeface="Symbol" pitchFamily="18" charset="2"/>
              </a:rPr>
              <a:t>- </a:t>
            </a:r>
            <a:r>
              <a:rPr lang="fr-FR" b="1" dirty="0" smtClean="0">
                <a:latin typeface="+mn-lt"/>
                <a:cs typeface="Times New Roman" pitchFamily="18" charset="0"/>
                <a:sym typeface="Symbol" pitchFamily="18" charset="2"/>
              </a:rPr>
              <a:t>mise </a:t>
            </a:r>
            <a:r>
              <a:rPr lang="fr-FR" b="1" dirty="0">
                <a:latin typeface="+mn-lt"/>
                <a:cs typeface="Times New Roman" pitchFamily="18" charset="0"/>
                <a:sym typeface="Symbol" pitchFamily="18" charset="2"/>
              </a:rPr>
              <a:t>au point d’un algorithme (J.L.</a:t>
            </a:r>
            <a:r>
              <a:rPr lang="fr-FR" b="1" dirty="0" err="1">
                <a:latin typeface="+mn-lt"/>
                <a:cs typeface="Times New Roman" pitchFamily="18" charset="0"/>
                <a:sym typeface="Symbol" pitchFamily="18" charset="2"/>
              </a:rPr>
              <a:t>Pouchou</a:t>
            </a:r>
            <a:r>
              <a:rPr lang="fr-FR" b="1" dirty="0">
                <a:latin typeface="+mn-lt"/>
                <a:cs typeface="Times New Roman" pitchFamily="18" charset="0"/>
                <a:sym typeface="Symbol" pitchFamily="18" charset="2"/>
              </a:rPr>
              <a:t>) pour la </a:t>
            </a:r>
            <a:r>
              <a:rPr lang="fr-FR" b="1" dirty="0" smtClean="0">
                <a:latin typeface="+mn-lt"/>
                <a:cs typeface="Times New Roman" pitchFamily="18" charset="0"/>
                <a:sym typeface="Symbol" pitchFamily="18" charset="2"/>
              </a:rPr>
              <a:t>résolution</a:t>
            </a:r>
          </a:p>
          <a:p>
            <a:r>
              <a:rPr lang="fr-FR" b="1" dirty="0" smtClean="0">
                <a:latin typeface="+mn-lt"/>
                <a:cs typeface="Times New Roman" pitchFamily="18" charset="0"/>
                <a:sym typeface="Symbol" pitchFamily="18" charset="2"/>
              </a:rPr>
              <a:t>	   des problèmes par </a:t>
            </a:r>
            <a:r>
              <a:rPr lang="fr-FR" b="1" dirty="0">
                <a:latin typeface="+mn-lt"/>
                <a:cs typeface="Times New Roman" pitchFamily="18" charset="0"/>
                <a:sym typeface="Symbol" pitchFamily="18" charset="2"/>
              </a:rPr>
              <a:t>itération automatique</a:t>
            </a:r>
          </a:p>
          <a:p>
            <a:r>
              <a:rPr lang="fr-FR" b="1" dirty="0">
                <a:latin typeface="+mn-lt"/>
                <a:cs typeface="Times New Roman" pitchFamily="18" charset="0"/>
                <a:sym typeface="Symbol" pitchFamily="18" charset="2"/>
              </a:rPr>
              <a:t>	</a:t>
            </a:r>
            <a:r>
              <a:rPr lang="fr-FR" sz="1400" b="1" dirty="0">
                <a:latin typeface="+mn-lt"/>
                <a:cs typeface="Times New Roman" pitchFamily="18" charset="0"/>
                <a:sym typeface="Symbol" pitchFamily="18" charset="2"/>
              </a:rPr>
              <a:t>-</a:t>
            </a:r>
            <a:r>
              <a:rPr lang="fr-FR" b="1" dirty="0">
                <a:latin typeface="+mn-lt"/>
                <a:cs typeface="Times New Roman" pitchFamily="18" charset="0"/>
                <a:sym typeface="Symbol" pitchFamily="18" charset="2"/>
              </a:rPr>
              <a:t> intégré dans logiciel </a:t>
            </a:r>
            <a:r>
              <a:rPr lang="fr-FR" b="1" dirty="0" smtClean="0">
                <a:latin typeface="+mn-lt"/>
                <a:cs typeface="Times New Roman" pitchFamily="18" charset="0"/>
                <a:sym typeface="Symbol" pitchFamily="18" charset="2"/>
              </a:rPr>
              <a:t>STRATAGEM</a:t>
            </a:r>
            <a:r>
              <a:rPr lang="fr-FR" sz="1400" b="1" dirty="0" smtClean="0">
                <a:latin typeface="Times New Roman" pitchFamily="18" charset="0"/>
                <a:cs typeface="Times New Roman" pitchFamily="18" charset="0"/>
                <a:sym typeface="Symbol"/>
              </a:rPr>
              <a:t></a:t>
            </a:r>
            <a:r>
              <a:rPr lang="fr-FR" b="1" dirty="0" smtClean="0">
                <a:latin typeface="+mn-lt"/>
                <a:cs typeface="Times New Roman" pitchFamily="18" charset="0"/>
                <a:sym typeface="Symbol" pitchFamily="18" charset="2"/>
              </a:rPr>
              <a:t> </a:t>
            </a:r>
            <a:r>
              <a:rPr lang="fr-FR" b="1" dirty="0">
                <a:latin typeface="+mn-lt"/>
                <a:cs typeface="Times New Roman" pitchFamily="18" charset="0"/>
                <a:sym typeface="Symbol" pitchFamily="18" charset="2"/>
              </a:rPr>
              <a:t>(J.L.</a:t>
            </a:r>
            <a:r>
              <a:rPr lang="fr-FR" b="1" dirty="0" err="1">
                <a:latin typeface="+mn-lt"/>
                <a:cs typeface="Times New Roman" pitchFamily="18" charset="0"/>
                <a:sym typeface="Symbol" pitchFamily="18" charset="2"/>
              </a:rPr>
              <a:t>Pouchou</a:t>
            </a:r>
            <a:r>
              <a:rPr lang="fr-FR" b="1" dirty="0">
                <a:latin typeface="+mn-lt"/>
                <a:cs typeface="Times New Roman" pitchFamily="18" charset="0"/>
                <a:sym typeface="Symbol" pitchFamily="18" charset="2"/>
              </a:rPr>
              <a:t>-</a:t>
            </a:r>
            <a:r>
              <a:rPr lang="fr-FR" b="1" dirty="0" err="1">
                <a:latin typeface="+mn-lt"/>
                <a:cs typeface="Times New Roman" pitchFamily="18" charset="0"/>
                <a:sym typeface="Symbol" pitchFamily="18" charset="2"/>
              </a:rPr>
              <a:t>SAMx</a:t>
            </a:r>
            <a:r>
              <a:rPr lang="fr-FR" b="1" dirty="0">
                <a:latin typeface="+mn-lt"/>
                <a:cs typeface="Times New Roman" pitchFamily="18" charset="0"/>
                <a:sym typeface="Symbol" pitchFamily="18" charset="2"/>
              </a:rPr>
              <a:t>)</a:t>
            </a:r>
          </a:p>
          <a:p>
            <a:r>
              <a:rPr lang="fr-FR" sz="1400" b="1" dirty="0" smtClean="0">
                <a:latin typeface="+mn-lt"/>
                <a:cs typeface="Times New Roman" pitchFamily="18" charset="0"/>
                <a:sym typeface="Symbol" pitchFamily="18" charset="2"/>
              </a:rPr>
              <a:t>	</a:t>
            </a:r>
            <a:r>
              <a:rPr lang="fr-FR" b="1" dirty="0">
                <a:latin typeface="+mn-lt"/>
                <a:cs typeface="Times New Roman" pitchFamily="18" charset="0"/>
                <a:sym typeface="Symbol" pitchFamily="18" charset="2"/>
              </a:rPr>
              <a:t> </a:t>
            </a:r>
            <a:r>
              <a:rPr lang="fr-FR" sz="1400" b="1" dirty="0" smtClean="0">
                <a:latin typeface="+mn-lt"/>
                <a:cs typeface="Times New Roman" pitchFamily="18" charset="0"/>
                <a:sym typeface="Symbol" pitchFamily="18" charset="2"/>
              </a:rPr>
              <a:t>- </a:t>
            </a:r>
            <a:r>
              <a:rPr lang="fr-FR" b="1" dirty="0" smtClean="0">
                <a:latin typeface="+mn-lt"/>
                <a:cs typeface="Times New Roman" pitchFamily="18" charset="0"/>
              </a:rPr>
              <a:t>autre </a:t>
            </a:r>
            <a:r>
              <a:rPr lang="fr-FR" b="1" dirty="0">
                <a:latin typeface="+mn-lt"/>
                <a:cs typeface="Times New Roman" pitchFamily="18" charset="0"/>
              </a:rPr>
              <a:t>logiciel : </a:t>
            </a:r>
            <a:r>
              <a:rPr lang="fr-FR" b="1" dirty="0" smtClean="0">
                <a:latin typeface="+mn-lt"/>
                <a:cs typeface="Times New Roman" pitchFamily="18" charset="0"/>
              </a:rPr>
              <a:t>XFILM</a:t>
            </a:r>
            <a:r>
              <a:rPr lang="fr-FR" sz="1400" b="1" dirty="0" smtClean="0">
                <a:latin typeface="Times New Roman" pitchFamily="18" charset="0"/>
                <a:cs typeface="Times New Roman" pitchFamily="18" charset="0"/>
                <a:sym typeface="Symbol"/>
              </a:rPr>
              <a:t></a:t>
            </a:r>
            <a:r>
              <a:rPr lang="fr-FR" b="1" dirty="0" smtClean="0">
                <a:latin typeface="+mn-lt"/>
                <a:cs typeface="Times New Roman" pitchFamily="18" charset="0"/>
              </a:rPr>
              <a:t> </a:t>
            </a:r>
            <a:r>
              <a:rPr lang="fr-FR" b="1" dirty="0">
                <a:latin typeface="+mn-lt"/>
                <a:cs typeface="Times New Roman" pitchFamily="18" charset="0"/>
              </a:rPr>
              <a:t>(</a:t>
            </a:r>
            <a:r>
              <a:rPr lang="fr-FR" b="1" dirty="0" err="1">
                <a:latin typeface="+mn-lt"/>
                <a:cs typeface="Times New Roman" pitchFamily="18" charset="0"/>
              </a:rPr>
              <a:t>C.Merlet</a:t>
            </a:r>
            <a:r>
              <a:rPr lang="fr-FR" b="1" dirty="0" smtClean="0">
                <a:latin typeface="+mn-lt"/>
                <a:cs typeface="Times New Roman" pitchFamily="18" charset="0"/>
              </a:rPr>
              <a:t>)-Synergie4-</a:t>
            </a:r>
            <a:endParaRPr lang="fr-FR" b="1" dirty="0">
              <a:latin typeface="+mn-lt"/>
              <a:cs typeface="Times New Roman" pitchFamily="18" charset="0"/>
              <a:sym typeface="Symbol" pitchFamily="18" charset="2"/>
            </a:endParaRPr>
          </a:p>
        </p:txBody>
      </p:sp>
      <p:grpSp>
        <p:nvGrpSpPr>
          <p:cNvPr id="13" name="Groupe 12"/>
          <p:cNvGrpSpPr/>
          <p:nvPr/>
        </p:nvGrpSpPr>
        <p:grpSpPr>
          <a:xfrm>
            <a:off x="323528" y="206570"/>
            <a:ext cx="1357013" cy="1532130"/>
            <a:chOff x="323528" y="206570"/>
            <a:chExt cx="1357013" cy="1532130"/>
          </a:xfrm>
        </p:grpSpPr>
        <p:pic>
          <p:nvPicPr>
            <p:cNvPr id="59393" name="Picture 1"/>
            <p:cNvPicPr>
              <a:picLocks noChangeAspect="1" noChangeArrowheads="1"/>
            </p:cNvPicPr>
            <p:nvPr/>
          </p:nvPicPr>
          <p:blipFill>
            <a:blip r:embed="rId3" cstate="print"/>
            <a:srcRect/>
            <a:stretch>
              <a:fillRect/>
            </a:stretch>
          </p:blipFill>
          <p:spPr bwMode="auto">
            <a:xfrm>
              <a:off x="323528" y="206570"/>
              <a:ext cx="1222684" cy="1476000"/>
            </a:xfrm>
            <a:prstGeom prst="rect">
              <a:avLst/>
            </a:prstGeom>
            <a:noFill/>
            <a:ln w="9525">
              <a:noFill/>
              <a:miter lim="800000"/>
              <a:headEnd/>
              <a:tailEnd/>
            </a:ln>
          </p:spPr>
        </p:pic>
        <p:sp>
          <p:nvSpPr>
            <p:cNvPr id="11" name="ZoneTexte 10"/>
            <p:cNvSpPr txBox="1"/>
            <p:nvPr/>
          </p:nvSpPr>
          <p:spPr>
            <a:xfrm>
              <a:off x="755288" y="1484784"/>
              <a:ext cx="925253" cy="253916"/>
            </a:xfrm>
            <a:prstGeom prst="rect">
              <a:avLst/>
            </a:prstGeom>
            <a:noFill/>
          </p:spPr>
          <p:txBody>
            <a:bodyPr wrap="none" rtlCol="0">
              <a:spAutoFit/>
            </a:bodyPr>
            <a:lstStyle/>
            <a:p>
              <a:r>
                <a:rPr lang="fr-FR" sz="1050" i="1" dirty="0" smtClean="0">
                  <a:solidFill>
                    <a:schemeClr val="bg1"/>
                  </a:solidFill>
                </a:rPr>
                <a:t>R. </a:t>
              </a:r>
              <a:r>
                <a:rPr lang="fr-FR" sz="1050" i="1" dirty="0" err="1" smtClean="0">
                  <a:solidFill>
                    <a:schemeClr val="bg1"/>
                  </a:solidFill>
                </a:rPr>
                <a:t>Castaing</a:t>
              </a:r>
              <a:endParaRPr lang="fr-FR" sz="1050" i="1" dirty="0">
                <a:solidFill>
                  <a:schemeClr val="bg1"/>
                </a:solidFill>
              </a:endParaRPr>
            </a:p>
          </p:txBody>
        </p:sp>
      </p:grpSp>
      <p:grpSp>
        <p:nvGrpSpPr>
          <p:cNvPr id="14" name="Groupe 13"/>
          <p:cNvGrpSpPr/>
          <p:nvPr/>
        </p:nvGrpSpPr>
        <p:grpSpPr>
          <a:xfrm>
            <a:off x="7637108" y="254121"/>
            <a:ext cx="1327380" cy="1636979"/>
            <a:chOff x="7542258" y="254121"/>
            <a:chExt cx="1327380" cy="1636979"/>
          </a:xfrm>
        </p:grpSpPr>
        <p:pic>
          <p:nvPicPr>
            <p:cNvPr id="59394" name="Picture 2"/>
            <p:cNvPicPr>
              <a:picLocks noChangeAspect="1" noChangeArrowheads="1"/>
            </p:cNvPicPr>
            <p:nvPr/>
          </p:nvPicPr>
          <p:blipFill>
            <a:blip r:embed="rId4" cstate="print"/>
            <a:srcRect/>
            <a:stretch>
              <a:fillRect/>
            </a:stretch>
          </p:blipFill>
          <p:spPr bwMode="auto">
            <a:xfrm>
              <a:off x="7542258" y="254121"/>
              <a:ext cx="1224000" cy="1581738"/>
            </a:xfrm>
            <a:prstGeom prst="rect">
              <a:avLst/>
            </a:prstGeom>
            <a:noFill/>
            <a:ln w="9525">
              <a:noFill/>
              <a:miter lim="800000"/>
              <a:headEnd/>
              <a:tailEnd/>
            </a:ln>
          </p:spPr>
        </p:pic>
        <p:sp>
          <p:nvSpPr>
            <p:cNvPr id="12" name="ZoneTexte 11"/>
            <p:cNvSpPr txBox="1"/>
            <p:nvPr/>
          </p:nvSpPr>
          <p:spPr>
            <a:xfrm>
              <a:off x="8054991" y="1637184"/>
              <a:ext cx="814647" cy="253916"/>
            </a:xfrm>
            <a:prstGeom prst="rect">
              <a:avLst/>
            </a:prstGeom>
            <a:noFill/>
          </p:spPr>
          <p:txBody>
            <a:bodyPr wrap="none" rtlCol="0">
              <a:spAutoFit/>
            </a:bodyPr>
            <a:lstStyle/>
            <a:p>
              <a:r>
                <a:rPr lang="fr-FR" sz="1050" i="1" dirty="0" smtClean="0">
                  <a:solidFill>
                    <a:schemeClr val="bg1"/>
                  </a:solidFill>
                </a:rPr>
                <a:t>J. Philibert</a:t>
              </a:r>
              <a:endParaRPr lang="fr-FR" sz="1050" i="1" dirty="0">
                <a:solidFill>
                  <a:schemeClr val="bg1"/>
                </a:solidFill>
              </a:endParaRPr>
            </a:p>
          </p:txBody>
        </p:sp>
      </p:grpSp>
      <p:grpSp>
        <p:nvGrpSpPr>
          <p:cNvPr id="16" name="Groupe 15"/>
          <p:cNvGrpSpPr/>
          <p:nvPr/>
        </p:nvGrpSpPr>
        <p:grpSpPr>
          <a:xfrm>
            <a:off x="7893333" y="5607170"/>
            <a:ext cx="1215171" cy="1269249"/>
            <a:chOff x="7893333" y="5607170"/>
            <a:chExt cx="1215171" cy="1269249"/>
          </a:xfrm>
        </p:grpSpPr>
        <p:pic>
          <p:nvPicPr>
            <p:cNvPr id="59395" name="Picture 3"/>
            <p:cNvPicPr>
              <a:picLocks noChangeAspect="1" noChangeArrowheads="1"/>
            </p:cNvPicPr>
            <p:nvPr/>
          </p:nvPicPr>
          <p:blipFill>
            <a:blip r:embed="rId5" cstate="print"/>
            <a:srcRect/>
            <a:stretch>
              <a:fillRect/>
            </a:stretch>
          </p:blipFill>
          <p:spPr bwMode="auto">
            <a:xfrm>
              <a:off x="7893333" y="5607170"/>
              <a:ext cx="1116000" cy="1206246"/>
            </a:xfrm>
            <a:prstGeom prst="rect">
              <a:avLst/>
            </a:prstGeom>
            <a:noFill/>
            <a:ln w="9525">
              <a:noFill/>
              <a:miter lim="800000"/>
              <a:headEnd/>
              <a:tailEnd/>
            </a:ln>
          </p:spPr>
        </p:pic>
        <p:sp>
          <p:nvSpPr>
            <p:cNvPr id="15" name="ZoneTexte 14"/>
            <p:cNvSpPr txBox="1"/>
            <p:nvPr/>
          </p:nvSpPr>
          <p:spPr>
            <a:xfrm>
              <a:off x="8136763" y="6622503"/>
              <a:ext cx="971741" cy="253916"/>
            </a:xfrm>
            <a:prstGeom prst="rect">
              <a:avLst/>
            </a:prstGeom>
            <a:noFill/>
          </p:spPr>
          <p:txBody>
            <a:bodyPr wrap="none" rtlCol="0">
              <a:spAutoFit/>
            </a:bodyPr>
            <a:lstStyle/>
            <a:p>
              <a:r>
                <a:rPr lang="fr-FR" sz="1050" i="1" dirty="0" smtClean="0">
                  <a:solidFill>
                    <a:schemeClr val="bg1"/>
                  </a:solidFill>
                </a:rPr>
                <a:t>J.L. </a:t>
              </a:r>
              <a:r>
                <a:rPr lang="fr-FR" sz="1050" i="1" dirty="0" err="1" smtClean="0">
                  <a:solidFill>
                    <a:schemeClr val="bg1"/>
                  </a:solidFill>
                </a:rPr>
                <a:t>Pouchou</a:t>
              </a:r>
              <a:endParaRPr lang="fr-FR" sz="1050" i="1" dirty="0">
                <a:solidFill>
                  <a:schemeClr val="bg1"/>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489857" y="2233895"/>
            <a:ext cx="7704856" cy="3693319"/>
          </a:xfrm>
          <a:prstGeom prst="rect">
            <a:avLst/>
          </a:prstGeom>
          <a:noFill/>
          <a:ln w="9525">
            <a:noFill/>
            <a:miter lim="800000"/>
            <a:headEnd/>
            <a:tailEnd/>
          </a:ln>
        </p:spPr>
        <p:txBody>
          <a:bodyPr wrap="square">
            <a:spAutoFit/>
          </a:bodyPr>
          <a:lstStyle/>
          <a:p>
            <a:pPr>
              <a:buFont typeface="Symbol" pitchFamily="18" charset="2"/>
              <a:buChar char="·"/>
            </a:pPr>
            <a:r>
              <a:rPr lang="fr-FR" b="1" dirty="0"/>
              <a:t> </a:t>
            </a:r>
            <a:r>
              <a:rPr lang="fr-FR" b="1" dirty="0" smtClean="0"/>
              <a:t>le calcul </a:t>
            </a:r>
            <a:r>
              <a:rPr lang="fr-FR" b="1" dirty="0"/>
              <a:t>des épaisseurs </a:t>
            </a:r>
            <a:r>
              <a:rPr lang="fr-FR" b="1" dirty="0" smtClean="0"/>
              <a:t>massiques</a:t>
            </a:r>
          </a:p>
          <a:p>
            <a:r>
              <a:rPr lang="fr-FR" b="1" dirty="0"/>
              <a:t>	</a:t>
            </a:r>
            <a:r>
              <a:rPr lang="fr-FR" b="1" dirty="0" smtClean="0"/>
              <a:t>des </a:t>
            </a:r>
            <a:r>
              <a:rPr lang="fr-FR" b="1" dirty="0"/>
              <a:t>compositions des </a:t>
            </a:r>
            <a:r>
              <a:rPr lang="fr-FR" b="1" dirty="0" smtClean="0"/>
              <a:t>couches</a:t>
            </a:r>
          </a:p>
          <a:p>
            <a:r>
              <a:rPr lang="fr-FR" b="1" dirty="0"/>
              <a:t>	</a:t>
            </a:r>
            <a:r>
              <a:rPr lang="fr-FR" b="1" dirty="0" smtClean="0"/>
              <a:t>de la </a:t>
            </a:r>
            <a:r>
              <a:rPr lang="fr-FR" b="1" dirty="0"/>
              <a:t>composition </a:t>
            </a:r>
            <a:r>
              <a:rPr lang="fr-FR" b="1" dirty="0" smtClean="0"/>
              <a:t>du substrat </a:t>
            </a:r>
            <a:r>
              <a:rPr lang="fr-FR" b="1" dirty="0"/>
              <a:t>si nécessaire</a:t>
            </a:r>
          </a:p>
          <a:p>
            <a:endParaRPr lang="fr-FR" b="1" dirty="0" smtClean="0"/>
          </a:p>
          <a:p>
            <a:endParaRPr lang="fr-FR" b="1" dirty="0"/>
          </a:p>
          <a:p>
            <a:endParaRPr lang="fr-FR" b="1" dirty="0"/>
          </a:p>
          <a:p>
            <a:pPr>
              <a:buFont typeface="Symbol" pitchFamily="18" charset="2"/>
              <a:buChar char="·"/>
            </a:pPr>
            <a:r>
              <a:rPr lang="fr-FR" b="1" dirty="0" smtClean="0"/>
              <a:t> les simulations de données d’analyse X - </a:t>
            </a:r>
            <a:r>
              <a:rPr lang="fr-FR" b="1" dirty="0" err="1" smtClean="0"/>
              <a:t>k</a:t>
            </a:r>
            <a:r>
              <a:rPr lang="fr-FR" b="1" baseline="-25000" dirty="0" err="1" smtClean="0"/>
              <a:t>ratios</a:t>
            </a:r>
            <a:r>
              <a:rPr lang="fr-FR" b="1" dirty="0" smtClean="0"/>
              <a:t>- pour une définition  		donnée de l’échantillon stratifié</a:t>
            </a:r>
          </a:p>
          <a:p>
            <a:pPr algn="ctr"/>
            <a:r>
              <a:rPr lang="fr-FR" b="1" dirty="0" smtClean="0">
                <a:sym typeface="Symbol" pitchFamily="18" charset="2"/>
              </a:rPr>
              <a:t></a:t>
            </a:r>
          </a:p>
          <a:p>
            <a:pPr algn="ctr"/>
            <a:r>
              <a:rPr lang="fr-FR" b="1" dirty="0" smtClean="0"/>
              <a:t>détermination des conditions de </a:t>
            </a:r>
            <a:r>
              <a:rPr lang="fr-FR" b="1" dirty="0"/>
              <a:t>mesure de l'échantillon</a:t>
            </a:r>
          </a:p>
          <a:p>
            <a:pPr algn="ctr">
              <a:buFont typeface="Symbol" pitchFamily="18" charset="2"/>
              <a:buNone/>
            </a:pPr>
            <a:r>
              <a:rPr lang="fr-FR" b="1" dirty="0">
                <a:sym typeface="Symbol" pitchFamily="18" charset="2"/>
              </a:rPr>
              <a:t></a:t>
            </a:r>
          </a:p>
          <a:p>
            <a:pPr algn="ctr">
              <a:buFont typeface="Symbol" pitchFamily="18" charset="2"/>
              <a:buNone/>
            </a:pPr>
            <a:r>
              <a:rPr lang="fr-FR" dirty="0"/>
              <a:t>composition et épaisseur supposées de(s) couche(s)</a:t>
            </a:r>
          </a:p>
          <a:p>
            <a:pPr algn="ctr">
              <a:buFont typeface="Symbol" pitchFamily="18" charset="2"/>
              <a:buNone/>
            </a:pPr>
            <a:r>
              <a:rPr lang="fr-FR" b="1" dirty="0">
                <a:solidFill>
                  <a:schemeClr val="accent2"/>
                </a:solidFill>
                <a:latin typeface="Comic Sans MS" pitchFamily="66" charset="0"/>
                <a:cs typeface="Arial" charset="0"/>
              </a:rPr>
              <a:t>→ </a:t>
            </a:r>
            <a:r>
              <a:rPr lang="fr-FR" b="1" dirty="0">
                <a:solidFill>
                  <a:schemeClr val="accent2"/>
                </a:solidFill>
                <a:latin typeface="Comic Sans MS" pitchFamily="66" charset="0"/>
              </a:rPr>
              <a:t>détermination des tensions d’analyse</a:t>
            </a:r>
          </a:p>
        </p:txBody>
      </p:sp>
      <p:sp>
        <p:nvSpPr>
          <p:cNvPr id="8195" name="Rectangle 5"/>
          <p:cNvSpPr>
            <a:spLocks noChangeArrowheads="1"/>
          </p:cNvSpPr>
          <p:nvPr/>
        </p:nvSpPr>
        <p:spPr bwMode="auto">
          <a:xfrm>
            <a:off x="1093791" y="0"/>
            <a:ext cx="6790577" cy="523220"/>
          </a:xfrm>
          <a:prstGeom prst="rect">
            <a:avLst/>
          </a:prstGeom>
          <a:noFill/>
          <a:ln w="9525">
            <a:noFill/>
            <a:miter lim="800000"/>
            <a:headEnd/>
            <a:tailEnd/>
          </a:ln>
        </p:spPr>
        <p:txBody>
          <a:bodyPr wrap="none">
            <a:spAutoFit/>
          </a:bodyPr>
          <a:lstStyle/>
          <a:p>
            <a:r>
              <a:rPr lang="fr-FR" sz="2800" b="1" dirty="0" smtClean="0">
                <a:solidFill>
                  <a:schemeClr val="accent1"/>
                </a:solidFill>
                <a:latin typeface="+mn-lt"/>
              </a:rPr>
              <a:t>Logiciels </a:t>
            </a:r>
            <a:r>
              <a:rPr lang="fr-FR" sz="2800" b="1" dirty="0">
                <a:solidFill>
                  <a:schemeClr val="accent1"/>
                </a:solidFill>
                <a:latin typeface="+mn-lt"/>
              </a:rPr>
              <a:t>d'analyse </a:t>
            </a:r>
            <a:r>
              <a:rPr lang="fr-FR" sz="2800" b="1" dirty="0" smtClean="0">
                <a:solidFill>
                  <a:schemeClr val="accent1"/>
                </a:solidFill>
                <a:latin typeface="+mn-lt"/>
              </a:rPr>
              <a:t>des échantillons stratifiés</a:t>
            </a:r>
            <a:endParaRPr lang="fr-FR" sz="2800" b="1" dirty="0">
              <a:solidFill>
                <a:schemeClr val="accent1"/>
              </a:solidFill>
              <a:latin typeface="+mn-lt"/>
            </a:endParaRPr>
          </a:p>
        </p:txBody>
      </p:sp>
      <p:cxnSp>
        <p:nvCxnSpPr>
          <p:cNvPr id="5" name="Connecteur droit 4"/>
          <p:cNvCxnSpPr/>
          <p:nvPr/>
        </p:nvCxnSpPr>
        <p:spPr>
          <a:xfrm>
            <a:off x="683568" y="476250"/>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354501" y="980728"/>
            <a:ext cx="2153603" cy="461665"/>
          </a:xfrm>
          <a:prstGeom prst="rect">
            <a:avLst/>
          </a:prstGeom>
        </p:spPr>
        <p:txBody>
          <a:bodyPr wrap="none">
            <a:spAutoFit/>
          </a:bodyPr>
          <a:lstStyle/>
          <a:p>
            <a:r>
              <a:rPr lang="fr-FR" sz="2400" b="1" dirty="0" smtClean="0">
                <a:solidFill>
                  <a:schemeClr val="accent1"/>
                </a:solidFill>
                <a:latin typeface="+mn-lt"/>
              </a:rPr>
              <a:t>Ils permettent :</a:t>
            </a:r>
            <a:endParaRPr lang="fr-FR" sz="2400" dirty="0">
              <a:latin typeface="+mn-lt"/>
            </a:endParaRPr>
          </a:p>
        </p:txBody>
      </p:sp>
      <p:sp>
        <p:nvSpPr>
          <p:cNvPr id="7" name="Rectangle à coins arrondis 6"/>
          <p:cNvSpPr/>
          <p:nvPr/>
        </p:nvSpPr>
        <p:spPr>
          <a:xfrm>
            <a:off x="467544" y="1916832"/>
            <a:ext cx="7632848" cy="4176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292100" y="0"/>
            <a:ext cx="8601075" cy="461963"/>
          </a:xfrm>
          <a:prstGeom prst="rect">
            <a:avLst/>
          </a:prstGeom>
          <a:noFill/>
          <a:ln w="9525">
            <a:noFill/>
            <a:miter lim="800000"/>
            <a:headEnd/>
            <a:tailEnd/>
          </a:ln>
        </p:spPr>
        <p:txBody>
          <a:bodyPr wrap="none">
            <a:spAutoFit/>
          </a:bodyPr>
          <a:lstStyle/>
          <a:p>
            <a:r>
              <a:rPr lang="fr-FR" sz="2400" b="1">
                <a:solidFill>
                  <a:srgbClr val="0033CC"/>
                </a:solidFill>
                <a:latin typeface="Times New Roman" pitchFamily="18" charset="0"/>
                <a:cs typeface="Times New Roman" pitchFamily="18" charset="0"/>
              </a:rPr>
              <a:t>Calcul des épaisseurs massiques et des compositions des couches</a:t>
            </a:r>
          </a:p>
        </p:txBody>
      </p:sp>
      <p:cxnSp>
        <p:nvCxnSpPr>
          <p:cNvPr id="5" name="Connecteur droit 4"/>
          <p:cNvCxnSpPr/>
          <p:nvPr/>
        </p:nvCxnSpPr>
        <p:spPr>
          <a:xfrm>
            <a:off x="755650" y="476250"/>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9220" name="ZoneTexte 3"/>
          <p:cNvSpPr txBox="1">
            <a:spLocks noChangeArrowheads="1"/>
          </p:cNvSpPr>
          <p:nvPr/>
        </p:nvSpPr>
        <p:spPr bwMode="auto">
          <a:xfrm>
            <a:off x="323528" y="2780928"/>
            <a:ext cx="5113338" cy="800100"/>
          </a:xfrm>
          <a:prstGeom prst="rect">
            <a:avLst/>
          </a:prstGeom>
          <a:solidFill>
            <a:schemeClr val="bg1"/>
          </a:solidFill>
          <a:ln w="9525">
            <a:noFill/>
            <a:miter lim="800000"/>
            <a:headEnd/>
            <a:tailEnd/>
          </a:ln>
        </p:spPr>
        <p:txBody>
          <a:bodyPr>
            <a:spAutoFit/>
          </a:bodyPr>
          <a:lstStyle/>
          <a:p>
            <a:r>
              <a:rPr lang="fr-FR" sz="1400" b="1" dirty="0" smtClean="0">
                <a:solidFill>
                  <a:srgbClr val="0033CC"/>
                </a:solidFill>
                <a:latin typeface="Comic Sans MS" pitchFamily="66" charset="0"/>
                <a:sym typeface="Symbol"/>
              </a:rPr>
              <a:t></a:t>
            </a:r>
            <a:r>
              <a:rPr lang="fr-FR" b="1" dirty="0" smtClean="0">
                <a:solidFill>
                  <a:srgbClr val="0033CC"/>
                </a:solidFill>
                <a:latin typeface="Comic Sans MS" pitchFamily="66" charset="0"/>
                <a:sym typeface="Symbol"/>
              </a:rPr>
              <a:t> </a:t>
            </a:r>
            <a:r>
              <a:rPr lang="fr-FR" b="1" dirty="0" smtClean="0">
                <a:solidFill>
                  <a:srgbClr val="0033CC"/>
                </a:solidFill>
                <a:latin typeface="Comic Sans MS" pitchFamily="66" charset="0"/>
              </a:rPr>
              <a:t>Hypothèses de calcul :</a:t>
            </a:r>
            <a:endParaRPr lang="fr-FR" b="1" dirty="0">
              <a:solidFill>
                <a:srgbClr val="0033CC"/>
              </a:solidFill>
              <a:latin typeface="Comic Sans MS" pitchFamily="66" charset="0"/>
            </a:endParaRPr>
          </a:p>
          <a:p>
            <a:r>
              <a:rPr lang="fr-FR" sz="1400" i="1" dirty="0"/>
              <a:t>couche de composition uniforme (pas de gradient)</a:t>
            </a:r>
          </a:p>
          <a:p>
            <a:r>
              <a:rPr lang="fr-FR" sz="1400" i="1" dirty="0"/>
              <a:t>interfaces abruptes (pas de diffusion, pas de rugosité)</a:t>
            </a:r>
          </a:p>
        </p:txBody>
      </p:sp>
      <p:sp>
        <p:nvSpPr>
          <p:cNvPr id="9221" name="Rectangle 6"/>
          <p:cNvSpPr>
            <a:spLocks noChangeArrowheads="1"/>
          </p:cNvSpPr>
          <p:nvPr/>
        </p:nvSpPr>
        <p:spPr bwMode="auto">
          <a:xfrm>
            <a:off x="4412808" y="4293096"/>
            <a:ext cx="4623688" cy="1754326"/>
          </a:xfrm>
          <a:prstGeom prst="rect">
            <a:avLst/>
          </a:prstGeom>
          <a:noFill/>
          <a:ln w="9525">
            <a:noFill/>
            <a:miter lim="800000"/>
            <a:headEnd/>
            <a:tailEnd/>
          </a:ln>
        </p:spPr>
        <p:txBody>
          <a:bodyPr wrap="square">
            <a:spAutoFit/>
          </a:bodyPr>
          <a:lstStyle/>
          <a:p>
            <a:pPr algn="ctr"/>
            <a:r>
              <a:rPr lang="fr-FR" b="1" dirty="0" smtClean="0">
                <a:solidFill>
                  <a:srgbClr val="0033CC"/>
                </a:solidFill>
                <a:latin typeface="Comic Sans MS" pitchFamily="66" charset="0"/>
                <a:cs typeface="Times New Roman" pitchFamily="18" charset="0"/>
              </a:rPr>
              <a:t>Ajustement</a:t>
            </a:r>
          </a:p>
          <a:p>
            <a:pPr algn="ctr"/>
            <a:r>
              <a:rPr lang="fr-FR" b="1" dirty="0" smtClean="0">
                <a:solidFill>
                  <a:srgbClr val="0033CC"/>
                </a:solidFill>
                <a:latin typeface="Comic Sans MS" pitchFamily="66" charset="0"/>
                <a:cs typeface="Times New Roman" pitchFamily="18" charset="0"/>
              </a:rPr>
              <a:t>des </a:t>
            </a:r>
            <a:r>
              <a:rPr lang="fr-FR" b="1" dirty="0">
                <a:solidFill>
                  <a:srgbClr val="0033CC"/>
                </a:solidFill>
                <a:latin typeface="Comic Sans MS" pitchFamily="66" charset="0"/>
                <a:cs typeface="Times New Roman" pitchFamily="18" charset="0"/>
              </a:rPr>
              <a:t>Compositions et </a:t>
            </a:r>
            <a:r>
              <a:rPr lang="fr-FR" b="1" dirty="0" err="1" smtClean="0">
                <a:solidFill>
                  <a:srgbClr val="0033CC"/>
                </a:solidFill>
                <a:latin typeface="Comic Sans MS" pitchFamily="66" charset="0"/>
                <a:cs typeface="Times New Roman" pitchFamily="18" charset="0"/>
              </a:rPr>
              <a:t>Ep.massiques</a:t>
            </a:r>
            <a:endParaRPr lang="fr-FR" b="1" dirty="0">
              <a:solidFill>
                <a:srgbClr val="0033CC"/>
              </a:solidFill>
              <a:latin typeface="Comic Sans MS" pitchFamily="66" charset="0"/>
              <a:cs typeface="Times New Roman" pitchFamily="18" charset="0"/>
            </a:endParaRPr>
          </a:p>
          <a:p>
            <a:pPr algn="ctr"/>
            <a:r>
              <a:rPr lang="fr-FR" dirty="0" smtClean="0">
                <a:latin typeface="Arial"/>
                <a:cs typeface="Arial"/>
              </a:rPr>
              <a:t>→ </a:t>
            </a:r>
            <a:r>
              <a:rPr lang="fr-FR" u="sng" dirty="0" smtClean="0">
                <a:latin typeface="Times New Roman" pitchFamily="18" charset="0"/>
                <a:cs typeface="Times New Roman" pitchFamily="18" charset="0"/>
              </a:rPr>
              <a:t>bon </a:t>
            </a:r>
            <a:r>
              <a:rPr lang="fr-FR" u="sng" dirty="0">
                <a:latin typeface="Times New Roman" pitchFamily="18" charset="0"/>
                <a:cs typeface="Times New Roman" pitchFamily="18" charset="0"/>
              </a:rPr>
              <a:t>accord entre </a:t>
            </a:r>
            <a:r>
              <a:rPr lang="fr-FR" dirty="0">
                <a:latin typeface="Times New Roman" pitchFamily="18" charset="0"/>
                <a:cs typeface="Times New Roman" pitchFamily="18" charset="0"/>
              </a:rPr>
              <a:t>:</a:t>
            </a:r>
          </a:p>
          <a:p>
            <a:pPr algn="ctr"/>
            <a:r>
              <a:rPr lang="fr-FR" i="1" u="sng" dirty="0">
                <a:latin typeface="Times New Roman" pitchFamily="18" charset="0"/>
                <a:cs typeface="Times New Roman" pitchFamily="18" charset="0"/>
              </a:rPr>
              <a:t>C</a:t>
            </a:r>
            <a:r>
              <a:rPr lang="fr-FR" u="sng" dirty="0">
                <a:latin typeface="Times New Roman" pitchFamily="18" charset="0"/>
                <a:cs typeface="Times New Roman" pitchFamily="18" charset="0"/>
              </a:rPr>
              <a:t>ourbes des </a:t>
            </a:r>
            <a:r>
              <a:rPr lang="fr-FR" u="sng" dirty="0" err="1" smtClean="0">
                <a:latin typeface="Times New Roman" pitchFamily="18" charset="0"/>
                <a:cs typeface="Times New Roman" pitchFamily="18" charset="0"/>
              </a:rPr>
              <a:t>k</a:t>
            </a:r>
            <a:r>
              <a:rPr lang="fr-FR" u="sng" baseline="-25000" dirty="0" err="1" smtClean="0">
                <a:latin typeface="Times New Roman" pitchFamily="18" charset="0"/>
                <a:cs typeface="Times New Roman" pitchFamily="18" charset="0"/>
              </a:rPr>
              <a:t>ratios</a:t>
            </a:r>
            <a:r>
              <a:rPr lang="fr-FR" u="sng" dirty="0" smtClean="0">
                <a:latin typeface="Times New Roman" pitchFamily="18" charset="0"/>
                <a:cs typeface="Times New Roman" pitchFamily="18" charset="0"/>
              </a:rPr>
              <a:t> </a:t>
            </a:r>
            <a:r>
              <a:rPr lang="fr-FR" u="sng" dirty="0">
                <a:latin typeface="Times New Roman" pitchFamily="18" charset="0"/>
                <a:cs typeface="Times New Roman" pitchFamily="18" charset="0"/>
              </a:rPr>
              <a:t>calculés </a:t>
            </a:r>
            <a:r>
              <a:rPr lang="fr-FR" dirty="0">
                <a:latin typeface="Times New Roman" pitchFamily="18" charset="0"/>
                <a:cs typeface="Times New Roman" pitchFamily="18" charset="0"/>
              </a:rPr>
              <a:t>en </a:t>
            </a:r>
            <a:r>
              <a:rPr lang="fr-FR" dirty="0" err="1">
                <a:latin typeface="Times New Roman" pitchFamily="18" charset="0"/>
                <a:cs typeface="Times New Roman" pitchFamily="18" charset="0"/>
              </a:rPr>
              <a:t>fct</a:t>
            </a:r>
            <a:r>
              <a:rPr lang="fr-FR" dirty="0">
                <a:latin typeface="Times New Roman" pitchFamily="18" charset="0"/>
                <a:cs typeface="Times New Roman" pitchFamily="18" charset="0"/>
              </a:rPr>
              <a:t>. de </a:t>
            </a:r>
            <a:r>
              <a:rPr lang="fr-FR" dirty="0" smtClean="0">
                <a:latin typeface="Times New Roman" pitchFamily="18" charset="0"/>
                <a:cs typeface="Times New Roman" pitchFamily="18" charset="0"/>
              </a:rPr>
              <a:t>la tension </a:t>
            </a:r>
            <a:endParaRPr lang="fr-FR" dirty="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pour Compo</a:t>
            </a:r>
            <a:r>
              <a:rPr lang="fr-FR" dirty="0">
                <a:latin typeface="Times New Roman" pitchFamily="18" charset="0"/>
                <a:cs typeface="Times New Roman" pitchFamily="18" charset="0"/>
              </a:rPr>
              <a:t>. et Ep. </a:t>
            </a:r>
            <a:r>
              <a:rPr lang="fr-FR" dirty="0" smtClean="0">
                <a:latin typeface="Times New Roman" pitchFamily="18" charset="0"/>
                <a:cs typeface="Times New Roman" pitchFamily="18" charset="0"/>
              </a:rPr>
              <a:t>massiques données</a:t>
            </a:r>
            <a:endParaRPr lang="fr-FR" dirty="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ET </a:t>
            </a:r>
            <a:r>
              <a:rPr lang="fr-FR" dirty="0">
                <a:latin typeface="Times New Roman" pitchFamily="18" charset="0"/>
                <a:cs typeface="Times New Roman" pitchFamily="18" charset="0"/>
              </a:rPr>
              <a:t>les valeurs </a:t>
            </a:r>
            <a:r>
              <a:rPr lang="fr-FR" dirty="0" smtClean="0">
                <a:latin typeface="Times New Roman" pitchFamily="18" charset="0"/>
                <a:cs typeface="Times New Roman" pitchFamily="18" charset="0"/>
              </a:rPr>
              <a:t>des </a:t>
            </a:r>
            <a:r>
              <a:rPr lang="fr-FR" u="sng" dirty="0" err="1" smtClean="0">
                <a:latin typeface="Times New Roman" pitchFamily="18" charset="0"/>
                <a:cs typeface="Times New Roman" pitchFamily="18" charset="0"/>
              </a:rPr>
              <a:t>k</a:t>
            </a:r>
            <a:r>
              <a:rPr lang="fr-FR" u="sng" baseline="-25000" dirty="0" err="1" smtClean="0">
                <a:latin typeface="Times New Roman" pitchFamily="18" charset="0"/>
                <a:cs typeface="Times New Roman" pitchFamily="18" charset="0"/>
              </a:rPr>
              <a:t>ratios</a:t>
            </a:r>
            <a:r>
              <a:rPr lang="fr-FR" u="sng" dirty="0" smtClean="0">
                <a:latin typeface="Times New Roman" pitchFamily="18" charset="0"/>
                <a:cs typeface="Times New Roman" pitchFamily="18" charset="0"/>
              </a:rPr>
              <a:t> mesurées</a:t>
            </a:r>
            <a:endParaRPr lang="fr-FR" u="sng" dirty="0">
              <a:latin typeface="Times New Roman" pitchFamily="18" charset="0"/>
              <a:cs typeface="Times New Roman" pitchFamily="18" charset="0"/>
            </a:endParaRPr>
          </a:p>
        </p:txBody>
      </p:sp>
      <p:sp>
        <p:nvSpPr>
          <p:cNvPr id="9222" name="Rectangle 8"/>
          <p:cNvSpPr>
            <a:spLocks noChangeArrowheads="1"/>
          </p:cNvSpPr>
          <p:nvPr/>
        </p:nvSpPr>
        <p:spPr bwMode="auto">
          <a:xfrm>
            <a:off x="539750" y="692150"/>
            <a:ext cx="1504950" cy="369888"/>
          </a:xfrm>
          <a:prstGeom prst="rect">
            <a:avLst/>
          </a:prstGeom>
          <a:noFill/>
          <a:ln w="9525">
            <a:noFill/>
            <a:miter lim="800000"/>
            <a:headEnd/>
            <a:tailEnd/>
          </a:ln>
        </p:spPr>
        <p:txBody>
          <a:bodyPr wrap="none">
            <a:spAutoFit/>
          </a:bodyPr>
          <a:lstStyle/>
          <a:p>
            <a:r>
              <a:rPr lang="fr-FR" b="1" u="sng" dirty="0">
                <a:solidFill>
                  <a:srgbClr val="0033CC"/>
                </a:solidFill>
                <a:latin typeface="Comic Sans MS" pitchFamily="66" charset="0"/>
                <a:cs typeface="Times New Roman" pitchFamily="18" charset="0"/>
              </a:rPr>
              <a:t>PRINCIPE</a:t>
            </a:r>
            <a:r>
              <a:rPr lang="fr-FR" b="1" dirty="0">
                <a:solidFill>
                  <a:srgbClr val="0033CC"/>
                </a:solidFill>
                <a:latin typeface="Comic Sans MS" pitchFamily="66" charset="0"/>
                <a:cs typeface="Times New Roman" pitchFamily="18" charset="0"/>
              </a:rPr>
              <a:t> :</a:t>
            </a:r>
          </a:p>
        </p:txBody>
      </p:sp>
      <p:sp>
        <p:nvSpPr>
          <p:cNvPr id="9225" name="ZoneTexte 22"/>
          <p:cNvSpPr txBox="1">
            <a:spLocks noChangeArrowheads="1"/>
          </p:cNvSpPr>
          <p:nvPr/>
        </p:nvSpPr>
        <p:spPr bwMode="auto">
          <a:xfrm>
            <a:off x="2370138" y="620078"/>
            <a:ext cx="2865437" cy="369887"/>
          </a:xfrm>
          <a:prstGeom prst="rect">
            <a:avLst/>
          </a:prstGeom>
          <a:noFill/>
          <a:ln w="9525">
            <a:noFill/>
            <a:miter lim="800000"/>
            <a:headEnd/>
            <a:tailEnd/>
          </a:ln>
        </p:spPr>
        <p:txBody>
          <a:bodyPr wrap="none">
            <a:spAutoFit/>
          </a:bodyPr>
          <a:lstStyle/>
          <a:p>
            <a:r>
              <a:rPr lang="fr-FR" i="1" dirty="0"/>
              <a:t>Exemple d’un cas simple :</a:t>
            </a:r>
          </a:p>
        </p:txBody>
      </p:sp>
      <p:sp>
        <p:nvSpPr>
          <p:cNvPr id="9226" name="ZoneTexte 22"/>
          <p:cNvSpPr txBox="1">
            <a:spLocks noChangeArrowheads="1"/>
          </p:cNvSpPr>
          <p:nvPr/>
        </p:nvSpPr>
        <p:spPr bwMode="auto">
          <a:xfrm>
            <a:off x="323528" y="2420888"/>
            <a:ext cx="6925954" cy="369332"/>
          </a:xfrm>
          <a:prstGeom prst="rect">
            <a:avLst/>
          </a:prstGeom>
          <a:noFill/>
          <a:ln w="9525">
            <a:noFill/>
            <a:miter lim="800000"/>
            <a:headEnd/>
            <a:tailEnd/>
          </a:ln>
        </p:spPr>
        <p:txBody>
          <a:bodyPr wrap="square">
            <a:spAutoFit/>
          </a:bodyPr>
          <a:lstStyle/>
          <a:p>
            <a:r>
              <a:rPr lang="fr-FR" sz="1400" b="1" dirty="0" smtClean="0">
                <a:solidFill>
                  <a:srgbClr val="0033CC"/>
                </a:solidFill>
                <a:latin typeface="Comic Sans MS" pitchFamily="66" charset="0"/>
                <a:sym typeface="Symbol"/>
              </a:rPr>
              <a:t> </a:t>
            </a:r>
            <a:r>
              <a:rPr lang="fr-FR" b="1" dirty="0" smtClean="0">
                <a:solidFill>
                  <a:srgbClr val="0033CC"/>
                </a:solidFill>
                <a:latin typeface="Comic Sans MS" pitchFamily="66" charset="0"/>
              </a:rPr>
              <a:t>Importation</a:t>
            </a:r>
            <a:r>
              <a:rPr lang="fr-FR" dirty="0" smtClean="0"/>
              <a:t> </a:t>
            </a:r>
            <a:r>
              <a:rPr lang="fr-FR" dirty="0"/>
              <a:t>des k-ratios </a:t>
            </a:r>
            <a:r>
              <a:rPr lang="fr-FR" dirty="0" smtClean="0"/>
              <a:t>mesurés</a:t>
            </a:r>
            <a:endParaRPr lang="fr-FR" dirty="0"/>
          </a:p>
        </p:txBody>
      </p:sp>
      <p:sp>
        <p:nvSpPr>
          <p:cNvPr id="9227" name="ZoneTexte 22"/>
          <p:cNvSpPr txBox="1">
            <a:spLocks noChangeArrowheads="1"/>
          </p:cNvSpPr>
          <p:nvPr/>
        </p:nvSpPr>
        <p:spPr bwMode="auto">
          <a:xfrm>
            <a:off x="5148064" y="3789040"/>
            <a:ext cx="3313728" cy="369332"/>
          </a:xfrm>
          <a:prstGeom prst="rect">
            <a:avLst/>
          </a:prstGeom>
          <a:noFill/>
          <a:ln w="9525">
            <a:noFill/>
            <a:miter lim="800000"/>
            <a:headEnd/>
            <a:tailEnd/>
          </a:ln>
        </p:spPr>
        <p:txBody>
          <a:bodyPr wrap="none">
            <a:spAutoFit/>
          </a:bodyPr>
          <a:lstStyle/>
          <a:p>
            <a:r>
              <a:rPr lang="fr-FR" b="1" dirty="0">
                <a:solidFill>
                  <a:srgbClr val="0033CC"/>
                </a:solidFill>
              </a:rPr>
              <a:t>Par une procédure itérative :</a:t>
            </a:r>
          </a:p>
        </p:txBody>
      </p:sp>
      <p:sp>
        <p:nvSpPr>
          <p:cNvPr id="9228" name="Rectangle 23"/>
          <p:cNvSpPr>
            <a:spLocks noChangeArrowheads="1"/>
          </p:cNvSpPr>
          <p:nvPr/>
        </p:nvSpPr>
        <p:spPr bwMode="auto">
          <a:xfrm>
            <a:off x="5135563" y="601663"/>
            <a:ext cx="3255962" cy="368300"/>
          </a:xfrm>
          <a:prstGeom prst="rect">
            <a:avLst/>
          </a:prstGeom>
          <a:noFill/>
          <a:ln w="9525">
            <a:noFill/>
            <a:miter lim="800000"/>
            <a:headEnd/>
            <a:tailEnd/>
          </a:ln>
        </p:spPr>
        <p:txBody>
          <a:bodyPr wrap="none">
            <a:spAutoFit/>
          </a:bodyPr>
          <a:lstStyle/>
          <a:p>
            <a:r>
              <a:rPr lang="fr-FR" b="1">
                <a:solidFill>
                  <a:srgbClr val="0033CC"/>
                </a:solidFill>
                <a:latin typeface="Comic Sans MS" pitchFamily="66" charset="0"/>
              </a:rPr>
              <a:t>Définition de la structure :</a:t>
            </a:r>
            <a:endParaRPr lang="fr-FR"/>
          </a:p>
        </p:txBody>
      </p:sp>
      <p:grpSp>
        <p:nvGrpSpPr>
          <p:cNvPr id="24" name="Groupe 23"/>
          <p:cNvGrpSpPr/>
          <p:nvPr/>
        </p:nvGrpSpPr>
        <p:grpSpPr>
          <a:xfrm>
            <a:off x="2339975" y="856590"/>
            <a:ext cx="6076950" cy="1527835"/>
            <a:chOff x="2339975" y="856590"/>
            <a:chExt cx="6076950" cy="1527835"/>
          </a:xfrm>
        </p:grpSpPr>
        <p:pic>
          <p:nvPicPr>
            <p:cNvPr id="9223" name="Image 11" descr="descript c mgo si.bmp"/>
            <p:cNvPicPr>
              <a:picLocks noChangeAspect="1"/>
            </p:cNvPicPr>
            <p:nvPr/>
          </p:nvPicPr>
          <p:blipFill>
            <a:blip r:embed="rId3" cstate="print"/>
            <a:srcRect/>
            <a:stretch>
              <a:fillRect/>
            </a:stretch>
          </p:blipFill>
          <p:spPr bwMode="auto">
            <a:xfrm>
              <a:off x="2339975" y="908050"/>
              <a:ext cx="6076950" cy="1476375"/>
            </a:xfrm>
            <a:prstGeom prst="rect">
              <a:avLst/>
            </a:prstGeom>
            <a:noFill/>
            <a:ln w="9525">
              <a:noFill/>
              <a:miter lim="800000"/>
              <a:headEnd/>
              <a:tailEnd/>
            </a:ln>
          </p:spPr>
        </p:pic>
        <p:sp>
          <p:nvSpPr>
            <p:cNvPr id="23" name="ZoneTexte 22"/>
            <p:cNvSpPr txBox="1"/>
            <p:nvPr/>
          </p:nvSpPr>
          <p:spPr>
            <a:xfrm>
              <a:off x="6516216" y="856590"/>
              <a:ext cx="1010213" cy="307777"/>
            </a:xfrm>
            <a:prstGeom prst="rect">
              <a:avLst/>
            </a:prstGeom>
            <a:noFill/>
          </p:spPr>
          <p:txBody>
            <a:bodyPr wrap="none" rtlCol="0">
              <a:spAutoFit/>
            </a:bodyPr>
            <a:lstStyle/>
            <a:p>
              <a:r>
                <a:rPr lang="fr-FR" sz="1400" i="1" dirty="0" err="1" smtClean="0">
                  <a:solidFill>
                    <a:schemeClr val="bg1"/>
                  </a:solidFill>
                </a:rPr>
                <a:t>Stratagem</a:t>
              </a:r>
              <a:endParaRPr lang="fr-FR" sz="1400" i="1" dirty="0">
                <a:solidFill>
                  <a:schemeClr val="bg1"/>
                </a:solidFill>
              </a:endParaRPr>
            </a:p>
          </p:txBody>
        </p:sp>
      </p:grpSp>
      <p:grpSp>
        <p:nvGrpSpPr>
          <p:cNvPr id="27" name="Groupe 26"/>
          <p:cNvGrpSpPr/>
          <p:nvPr/>
        </p:nvGrpSpPr>
        <p:grpSpPr>
          <a:xfrm>
            <a:off x="33293" y="3430414"/>
            <a:ext cx="4826739" cy="3447608"/>
            <a:chOff x="-15026" y="3430414"/>
            <a:chExt cx="4826739" cy="3447608"/>
          </a:xfrm>
        </p:grpSpPr>
        <p:grpSp>
          <p:nvGrpSpPr>
            <p:cNvPr id="9224" name="Groupe 23"/>
            <p:cNvGrpSpPr>
              <a:grpSpLocks/>
            </p:cNvGrpSpPr>
            <p:nvPr/>
          </p:nvGrpSpPr>
          <p:grpSpPr bwMode="auto">
            <a:xfrm>
              <a:off x="34925" y="3430414"/>
              <a:ext cx="4776788" cy="3382962"/>
              <a:chOff x="35496" y="3140968"/>
              <a:chExt cx="4776367" cy="3383260"/>
            </a:xfrm>
          </p:grpSpPr>
          <p:pic>
            <p:nvPicPr>
              <p:cNvPr id="9229" name="Image 10" descr="k=f(HV) rho z Al massif.wmf"/>
              <p:cNvPicPr>
                <a:picLocks noChangeAspect="1"/>
              </p:cNvPicPr>
              <p:nvPr/>
            </p:nvPicPr>
            <p:blipFill>
              <a:blip r:embed="rId4" cstate="print"/>
              <a:srcRect/>
              <a:stretch>
                <a:fillRect/>
              </a:stretch>
            </p:blipFill>
            <p:spPr bwMode="auto">
              <a:xfrm>
                <a:off x="35496" y="3140968"/>
                <a:ext cx="4776367" cy="3383260"/>
              </a:xfrm>
              <a:prstGeom prst="rect">
                <a:avLst/>
              </a:prstGeom>
              <a:noFill/>
              <a:ln w="9525">
                <a:noFill/>
                <a:miter lim="800000"/>
                <a:headEnd/>
                <a:tailEnd/>
              </a:ln>
            </p:spPr>
          </p:pic>
          <p:sp>
            <p:nvSpPr>
              <p:cNvPr id="13" name="Triangle isocèle 12"/>
              <p:cNvSpPr/>
              <p:nvPr/>
            </p:nvSpPr>
            <p:spPr>
              <a:xfrm>
                <a:off x="2411775" y="5028671"/>
                <a:ext cx="71431" cy="71444"/>
              </a:xfrm>
              <a:prstGeom prst="triangl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Triangle isocèle 13"/>
              <p:cNvSpPr/>
              <p:nvPr/>
            </p:nvSpPr>
            <p:spPr>
              <a:xfrm>
                <a:off x="1403800" y="5943152"/>
                <a:ext cx="71432" cy="71444"/>
              </a:xfrm>
              <a:prstGeom prst="triangl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Triangle isocèle 14"/>
              <p:cNvSpPr/>
              <p:nvPr/>
            </p:nvSpPr>
            <p:spPr>
              <a:xfrm>
                <a:off x="1841912" y="5530365"/>
                <a:ext cx="71432" cy="71444"/>
              </a:xfrm>
              <a:prstGeom prst="triangle">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Triangle isocèle 15"/>
              <p:cNvSpPr/>
              <p:nvPr/>
            </p:nvSpPr>
            <p:spPr>
              <a:xfrm>
                <a:off x="1835562" y="5733583"/>
                <a:ext cx="71432" cy="71444"/>
              </a:xfrm>
              <a:prstGeom prst="triangl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Triangle isocèle 17"/>
              <p:cNvSpPr/>
              <p:nvPr/>
            </p:nvSpPr>
            <p:spPr>
              <a:xfrm>
                <a:off x="2411775" y="5660552"/>
                <a:ext cx="71431" cy="7303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Triangle isocèle 18"/>
              <p:cNvSpPr/>
              <p:nvPr/>
            </p:nvSpPr>
            <p:spPr>
              <a:xfrm>
                <a:off x="1468883" y="4922300"/>
                <a:ext cx="73019" cy="714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Triangle isocèle 19"/>
              <p:cNvSpPr/>
              <p:nvPr/>
            </p:nvSpPr>
            <p:spPr>
              <a:xfrm>
                <a:off x="1835562" y="5373190"/>
                <a:ext cx="71432" cy="714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Triangle isocèle 20"/>
              <p:cNvSpPr/>
              <p:nvPr/>
            </p:nvSpPr>
            <p:spPr>
              <a:xfrm>
                <a:off x="2411775" y="5805028"/>
                <a:ext cx="71431" cy="73031"/>
              </a:xfrm>
              <a:prstGeom prst="triangl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Triangle isocèle 21"/>
              <p:cNvSpPr/>
              <p:nvPr/>
            </p:nvSpPr>
            <p:spPr>
              <a:xfrm>
                <a:off x="1462533" y="5417644"/>
                <a:ext cx="73019" cy="71443"/>
              </a:xfrm>
              <a:prstGeom prst="triangl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5" name="ZoneTexte 24"/>
            <p:cNvSpPr txBox="1"/>
            <p:nvPr/>
          </p:nvSpPr>
          <p:spPr>
            <a:xfrm>
              <a:off x="3275856" y="6539468"/>
              <a:ext cx="1095172" cy="338554"/>
            </a:xfrm>
            <a:prstGeom prst="rect">
              <a:avLst/>
            </a:prstGeom>
            <a:noFill/>
          </p:spPr>
          <p:txBody>
            <a:bodyPr wrap="none" rtlCol="0">
              <a:spAutoFit/>
            </a:bodyPr>
            <a:lstStyle/>
            <a:p>
              <a:r>
                <a:rPr lang="fr-FR" sz="1600" dirty="0" smtClean="0"/>
                <a:t>TENSION</a:t>
              </a:r>
              <a:endParaRPr lang="fr-FR" sz="1600" dirty="0"/>
            </a:p>
          </p:txBody>
        </p:sp>
        <p:sp>
          <p:nvSpPr>
            <p:cNvPr id="26" name="ZoneTexte 25"/>
            <p:cNvSpPr txBox="1"/>
            <p:nvPr/>
          </p:nvSpPr>
          <p:spPr>
            <a:xfrm rot="16200000">
              <a:off x="-481500" y="4204811"/>
              <a:ext cx="1271502" cy="338554"/>
            </a:xfrm>
            <a:prstGeom prst="rect">
              <a:avLst/>
            </a:prstGeom>
            <a:noFill/>
          </p:spPr>
          <p:txBody>
            <a:bodyPr wrap="none" rtlCol="0">
              <a:spAutoFit/>
            </a:bodyPr>
            <a:lstStyle/>
            <a:p>
              <a:r>
                <a:rPr lang="fr-FR" sz="1600" dirty="0" smtClean="0"/>
                <a:t>Ix/</a:t>
              </a:r>
              <a:r>
                <a:rPr lang="fr-FR" sz="1600" dirty="0" err="1" smtClean="0"/>
                <a:t>Istd</a:t>
              </a:r>
              <a:r>
                <a:rPr lang="fr-FR" sz="1600" dirty="0" smtClean="0"/>
                <a:t>. ou K</a:t>
              </a:r>
              <a:endParaRPr lang="fr-FR" sz="16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
          <p:cNvGrpSpPr>
            <a:grpSpLocks/>
          </p:cNvGrpSpPr>
          <p:nvPr/>
        </p:nvGrpSpPr>
        <p:grpSpPr bwMode="auto">
          <a:xfrm>
            <a:off x="827088" y="549275"/>
            <a:ext cx="5580062" cy="612775"/>
            <a:chOff x="864" y="2079"/>
            <a:chExt cx="3515" cy="386"/>
          </a:xfrm>
        </p:grpSpPr>
        <p:sp>
          <p:nvSpPr>
            <p:cNvPr id="10393" name="Rectangle 4"/>
            <p:cNvSpPr>
              <a:spLocks noChangeArrowheads="1"/>
            </p:cNvSpPr>
            <p:nvPr/>
          </p:nvSpPr>
          <p:spPr bwMode="auto">
            <a:xfrm>
              <a:off x="864" y="2160"/>
              <a:ext cx="3164" cy="194"/>
            </a:xfrm>
            <a:prstGeom prst="rect">
              <a:avLst/>
            </a:prstGeom>
            <a:noFill/>
            <a:ln w="9525">
              <a:noFill/>
              <a:miter lim="800000"/>
              <a:headEnd/>
              <a:tailEnd/>
            </a:ln>
          </p:spPr>
          <p:txBody>
            <a:bodyPr wrap="none">
              <a:spAutoFit/>
            </a:bodyPr>
            <a:lstStyle/>
            <a:p>
              <a:r>
                <a:rPr lang="fr-FR" sz="1400">
                  <a:sym typeface="Symbol" pitchFamily="18" charset="2"/>
                </a:rPr>
                <a:t>(.</a:t>
              </a:r>
              <a:r>
                <a:rPr lang="fr-FR" sz="1400"/>
                <a:t>z)=</a:t>
              </a:r>
              <a:r>
                <a:rPr lang="fr-FR" sz="1400" baseline="30000"/>
                <a:t>_______________________________________________________________</a:t>
              </a:r>
            </a:p>
          </p:txBody>
        </p:sp>
        <p:sp>
          <p:nvSpPr>
            <p:cNvPr id="10394" name="Text Box 5"/>
            <p:cNvSpPr txBox="1">
              <a:spLocks noChangeArrowheads="1"/>
            </p:cNvSpPr>
            <p:nvPr/>
          </p:nvSpPr>
          <p:spPr bwMode="auto">
            <a:xfrm>
              <a:off x="1344" y="2079"/>
              <a:ext cx="3035" cy="194"/>
            </a:xfrm>
            <a:prstGeom prst="rect">
              <a:avLst/>
            </a:prstGeom>
            <a:noFill/>
            <a:ln w="9525">
              <a:noFill/>
              <a:miter lim="800000"/>
              <a:headEnd/>
              <a:tailEnd/>
            </a:ln>
          </p:spPr>
          <p:txBody>
            <a:bodyPr wrap="none">
              <a:spAutoFit/>
            </a:bodyPr>
            <a:lstStyle/>
            <a:p>
              <a:r>
                <a:rPr lang="fr-FR" sz="1400" i="1"/>
                <a:t>nbre. d’ionisations sur niveau de coeur dans couche d</a:t>
              </a:r>
              <a:r>
                <a:rPr lang="fr-FR" sz="1400" i="1">
                  <a:sym typeface="Symbol" pitchFamily="18" charset="2"/>
                </a:rPr>
                <a:t>(.</a:t>
              </a:r>
              <a:r>
                <a:rPr lang="fr-FR" sz="1400" i="1"/>
                <a:t>z)</a:t>
              </a:r>
            </a:p>
          </p:txBody>
        </p:sp>
        <p:sp>
          <p:nvSpPr>
            <p:cNvPr id="10395" name="Text Box 6"/>
            <p:cNvSpPr txBox="1">
              <a:spLocks noChangeArrowheads="1"/>
            </p:cNvSpPr>
            <p:nvPr/>
          </p:nvSpPr>
          <p:spPr bwMode="auto">
            <a:xfrm>
              <a:off x="1344" y="2271"/>
              <a:ext cx="2979" cy="194"/>
            </a:xfrm>
            <a:prstGeom prst="rect">
              <a:avLst/>
            </a:prstGeom>
            <a:noFill/>
            <a:ln w="9525">
              <a:noFill/>
              <a:miter lim="800000"/>
              <a:headEnd/>
              <a:tailEnd/>
            </a:ln>
          </p:spPr>
          <p:txBody>
            <a:bodyPr wrap="none">
              <a:spAutoFit/>
            </a:bodyPr>
            <a:lstStyle/>
            <a:p>
              <a:r>
                <a:rPr lang="fr-FR" sz="1400" i="1"/>
                <a:t>nbre. d’ionisations dans couche d</a:t>
              </a:r>
              <a:r>
                <a:rPr lang="fr-FR" sz="1400" i="1">
                  <a:sym typeface="Symbol" pitchFamily="18" charset="2"/>
                </a:rPr>
                <a:t>(.</a:t>
              </a:r>
              <a:r>
                <a:rPr lang="fr-FR" sz="1400" i="1"/>
                <a:t>z) située dans le vide</a:t>
              </a:r>
            </a:p>
          </p:txBody>
        </p:sp>
      </p:grpSp>
      <p:sp>
        <p:nvSpPr>
          <p:cNvPr id="10243" name="Freeform 77"/>
          <p:cNvSpPr>
            <a:spLocks noChangeAspect="1"/>
          </p:cNvSpPr>
          <p:nvPr/>
        </p:nvSpPr>
        <p:spPr bwMode="auto">
          <a:xfrm rot="5400000" flipV="1">
            <a:off x="741363" y="3387725"/>
            <a:ext cx="2254250" cy="1390650"/>
          </a:xfrm>
          <a:custGeom>
            <a:avLst/>
            <a:gdLst>
              <a:gd name="T0" fmla="*/ 2147483647 w 14749"/>
              <a:gd name="T1" fmla="*/ 2147483647 h 9105"/>
              <a:gd name="T2" fmla="*/ 2147483647 w 14749"/>
              <a:gd name="T3" fmla="*/ 2147483647 h 9105"/>
              <a:gd name="T4" fmla="*/ 2147483647 w 14749"/>
              <a:gd name="T5" fmla="*/ 2147483647 h 9105"/>
              <a:gd name="T6" fmla="*/ 2147483647 w 14749"/>
              <a:gd name="T7" fmla="*/ 2147483647 h 9105"/>
              <a:gd name="T8" fmla="*/ 2147483647 w 14749"/>
              <a:gd name="T9" fmla="*/ 2147483647 h 9105"/>
              <a:gd name="T10" fmla="*/ 2147483647 w 14749"/>
              <a:gd name="T11" fmla="*/ 2147483647 h 9105"/>
              <a:gd name="T12" fmla="*/ 2147483647 w 14749"/>
              <a:gd name="T13" fmla="*/ 2147483647 h 9105"/>
              <a:gd name="T14" fmla="*/ 2147483647 w 14749"/>
              <a:gd name="T15" fmla="*/ 2147483647 h 9105"/>
              <a:gd name="T16" fmla="*/ 2147483647 w 14749"/>
              <a:gd name="T17" fmla="*/ 2147483647 h 9105"/>
              <a:gd name="T18" fmla="*/ 2147483647 w 14749"/>
              <a:gd name="T19" fmla="*/ 2147483647 h 9105"/>
              <a:gd name="T20" fmla="*/ 2147483647 w 14749"/>
              <a:gd name="T21" fmla="*/ 2147483647 h 9105"/>
              <a:gd name="T22" fmla="*/ 2147483647 w 14749"/>
              <a:gd name="T23" fmla="*/ 2147483647 h 9105"/>
              <a:gd name="T24" fmla="*/ 2147483647 w 14749"/>
              <a:gd name="T25" fmla="*/ 2147483647 h 9105"/>
              <a:gd name="T26" fmla="*/ 2147483647 w 14749"/>
              <a:gd name="T27" fmla="*/ 2147483647 h 9105"/>
              <a:gd name="T28" fmla="*/ 2147483647 w 14749"/>
              <a:gd name="T29" fmla="*/ 2147483647 h 9105"/>
              <a:gd name="T30" fmla="*/ 2147483647 w 14749"/>
              <a:gd name="T31" fmla="*/ 2147483647 h 9105"/>
              <a:gd name="T32" fmla="*/ 2147483647 w 14749"/>
              <a:gd name="T33" fmla="*/ 2147483647 h 9105"/>
              <a:gd name="T34" fmla="*/ 2147483647 w 14749"/>
              <a:gd name="T35" fmla="*/ 2147483647 h 9105"/>
              <a:gd name="T36" fmla="*/ 2147483647 w 14749"/>
              <a:gd name="T37" fmla="*/ 2147483647 h 9105"/>
              <a:gd name="T38" fmla="*/ 2147483647 w 14749"/>
              <a:gd name="T39" fmla="*/ 2147483647 h 9105"/>
              <a:gd name="T40" fmla="*/ 2147483647 w 14749"/>
              <a:gd name="T41" fmla="*/ 2147483647 h 9105"/>
              <a:gd name="T42" fmla="*/ 2147483647 w 14749"/>
              <a:gd name="T43" fmla="*/ 2147483647 h 9105"/>
              <a:gd name="T44" fmla="*/ 2147483647 w 14749"/>
              <a:gd name="T45" fmla="*/ 2147483647 h 9105"/>
              <a:gd name="T46" fmla="*/ 2147483647 w 14749"/>
              <a:gd name="T47" fmla="*/ 2147483647 h 9105"/>
              <a:gd name="T48" fmla="*/ 2147483647 w 14749"/>
              <a:gd name="T49" fmla="*/ 2147483647 h 9105"/>
              <a:gd name="T50" fmla="*/ 2147483647 w 14749"/>
              <a:gd name="T51" fmla="*/ 2147483647 h 9105"/>
              <a:gd name="T52" fmla="*/ 2147483647 w 14749"/>
              <a:gd name="T53" fmla="*/ 2147483647 h 9105"/>
              <a:gd name="T54" fmla="*/ 2147483647 w 14749"/>
              <a:gd name="T55" fmla="*/ 2147483647 h 9105"/>
              <a:gd name="T56" fmla="*/ 2147483647 w 14749"/>
              <a:gd name="T57" fmla="*/ 2147483647 h 9105"/>
              <a:gd name="T58" fmla="*/ 2147483647 w 14749"/>
              <a:gd name="T59" fmla="*/ 2147483647 h 9105"/>
              <a:gd name="T60" fmla="*/ 2147483647 w 14749"/>
              <a:gd name="T61" fmla="*/ 2147483647 h 9105"/>
              <a:gd name="T62" fmla="*/ 2147483647 w 14749"/>
              <a:gd name="T63" fmla="*/ 2147483647 h 9105"/>
              <a:gd name="T64" fmla="*/ 2147483647 w 14749"/>
              <a:gd name="T65" fmla="*/ 2147483647 h 9105"/>
              <a:gd name="T66" fmla="*/ 2147483647 w 14749"/>
              <a:gd name="T67" fmla="*/ 2147483647 h 9105"/>
              <a:gd name="T68" fmla="*/ 2147483647 w 14749"/>
              <a:gd name="T69" fmla="*/ 2147483647 h 9105"/>
              <a:gd name="T70" fmla="*/ 2147483647 w 14749"/>
              <a:gd name="T71" fmla="*/ 2147483647 h 9105"/>
              <a:gd name="T72" fmla="*/ 2147483647 w 14749"/>
              <a:gd name="T73" fmla="*/ 2147483647 h 9105"/>
              <a:gd name="T74" fmla="*/ 2147483647 w 14749"/>
              <a:gd name="T75" fmla="*/ 2147483647 h 9105"/>
              <a:gd name="T76" fmla="*/ 2147483647 w 14749"/>
              <a:gd name="T77" fmla="*/ 2147483647 h 9105"/>
              <a:gd name="T78" fmla="*/ 2147483647 w 14749"/>
              <a:gd name="T79" fmla="*/ 2147483647 h 9105"/>
              <a:gd name="T80" fmla="*/ 2147483647 w 14749"/>
              <a:gd name="T81" fmla="*/ 2147483647 h 9105"/>
              <a:gd name="T82" fmla="*/ 2147483647 w 14749"/>
              <a:gd name="T83" fmla="*/ 2147483647 h 9105"/>
              <a:gd name="T84" fmla="*/ 2147483647 w 14749"/>
              <a:gd name="T85" fmla="*/ 2147483647 h 9105"/>
              <a:gd name="T86" fmla="*/ 2147483647 w 14749"/>
              <a:gd name="T87" fmla="*/ 2147483647 h 9105"/>
              <a:gd name="T88" fmla="*/ 2147483647 w 14749"/>
              <a:gd name="T89" fmla="*/ 2147483647 h 9105"/>
              <a:gd name="T90" fmla="*/ 2147483647 w 14749"/>
              <a:gd name="T91" fmla="*/ 2147483647 h 9105"/>
              <a:gd name="T92" fmla="*/ 2147483647 w 14749"/>
              <a:gd name="T93" fmla="*/ 2147483647 h 9105"/>
              <a:gd name="T94" fmla="*/ 2147483647 w 14749"/>
              <a:gd name="T95" fmla="*/ 2147483647 h 9105"/>
              <a:gd name="T96" fmla="*/ 2147483647 w 14749"/>
              <a:gd name="T97" fmla="*/ 2147483647 h 9105"/>
              <a:gd name="T98" fmla="*/ 2147483647 w 14749"/>
              <a:gd name="T99" fmla="*/ 2147483647 h 9105"/>
              <a:gd name="T100" fmla="*/ 2147483647 w 14749"/>
              <a:gd name="T101" fmla="*/ 2147483647 h 9105"/>
              <a:gd name="T102" fmla="*/ 2147483647 w 14749"/>
              <a:gd name="T103" fmla="*/ 2147483647 h 9105"/>
              <a:gd name="T104" fmla="*/ 2147483647 w 14749"/>
              <a:gd name="T105" fmla="*/ 2147483647 h 91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49"/>
              <a:gd name="T160" fmla="*/ 0 h 9105"/>
              <a:gd name="T161" fmla="*/ 14749 w 14749"/>
              <a:gd name="T162" fmla="*/ 9105 h 91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49" h="9105">
                <a:moveTo>
                  <a:pt x="14749" y="9105"/>
                </a:moveTo>
                <a:lnTo>
                  <a:pt x="14626" y="9078"/>
                </a:lnTo>
                <a:lnTo>
                  <a:pt x="14503" y="9051"/>
                </a:lnTo>
                <a:lnTo>
                  <a:pt x="14379" y="9026"/>
                </a:lnTo>
                <a:lnTo>
                  <a:pt x="14256" y="9000"/>
                </a:lnTo>
                <a:lnTo>
                  <a:pt x="14009" y="8949"/>
                </a:lnTo>
                <a:lnTo>
                  <a:pt x="13762" y="8898"/>
                </a:lnTo>
                <a:lnTo>
                  <a:pt x="13639" y="8872"/>
                </a:lnTo>
                <a:lnTo>
                  <a:pt x="13515" y="8845"/>
                </a:lnTo>
                <a:lnTo>
                  <a:pt x="13392" y="8817"/>
                </a:lnTo>
                <a:lnTo>
                  <a:pt x="13270" y="8788"/>
                </a:lnTo>
                <a:lnTo>
                  <a:pt x="13147" y="8759"/>
                </a:lnTo>
                <a:lnTo>
                  <a:pt x="13024" y="8727"/>
                </a:lnTo>
                <a:lnTo>
                  <a:pt x="12902" y="8693"/>
                </a:lnTo>
                <a:lnTo>
                  <a:pt x="12781" y="8659"/>
                </a:lnTo>
                <a:lnTo>
                  <a:pt x="12627" y="8615"/>
                </a:lnTo>
                <a:lnTo>
                  <a:pt x="12472" y="8574"/>
                </a:lnTo>
                <a:lnTo>
                  <a:pt x="12316" y="8531"/>
                </a:lnTo>
                <a:lnTo>
                  <a:pt x="12161" y="8489"/>
                </a:lnTo>
                <a:lnTo>
                  <a:pt x="12083" y="8467"/>
                </a:lnTo>
                <a:lnTo>
                  <a:pt x="12006" y="8445"/>
                </a:lnTo>
                <a:lnTo>
                  <a:pt x="11929" y="8421"/>
                </a:lnTo>
                <a:lnTo>
                  <a:pt x="11852" y="8397"/>
                </a:lnTo>
                <a:lnTo>
                  <a:pt x="11775" y="8372"/>
                </a:lnTo>
                <a:lnTo>
                  <a:pt x="11699" y="8345"/>
                </a:lnTo>
                <a:lnTo>
                  <a:pt x="11624" y="8316"/>
                </a:lnTo>
                <a:lnTo>
                  <a:pt x="11549" y="8287"/>
                </a:lnTo>
                <a:lnTo>
                  <a:pt x="11471" y="8254"/>
                </a:lnTo>
                <a:lnTo>
                  <a:pt x="11392" y="8221"/>
                </a:lnTo>
                <a:lnTo>
                  <a:pt x="11315" y="8185"/>
                </a:lnTo>
                <a:lnTo>
                  <a:pt x="11238" y="8148"/>
                </a:lnTo>
                <a:lnTo>
                  <a:pt x="11160" y="8111"/>
                </a:lnTo>
                <a:lnTo>
                  <a:pt x="11083" y="8071"/>
                </a:lnTo>
                <a:lnTo>
                  <a:pt x="11007" y="8032"/>
                </a:lnTo>
                <a:lnTo>
                  <a:pt x="10931" y="7992"/>
                </a:lnTo>
                <a:lnTo>
                  <a:pt x="10779" y="7910"/>
                </a:lnTo>
                <a:lnTo>
                  <a:pt x="10628" y="7826"/>
                </a:lnTo>
                <a:lnTo>
                  <a:pt x="10478" y="7740"/>
                </a:lnTo>
                <a:lnTo>
                  <a:pt x="10328" y="7655"/>
                </a:lnTo>
                <a:lnTo>
                  <a:pt x="10235" y="7602"/>
                </a:lnTo>
                <a:lnTo>
                  <a:pt x="10141" y="7546"/>
                </a:lnTo>
                <a:lnTo>
                  <a:pt x="10050" y="7491"/>
                </a:lnTo>
                <a:lnTo>
                  <a:pt x="9958" y="7433"/>
                </a:lnTo>
                <a:lnTo>
                  <a:pt x="9867" y="7375"/>
                </a:lnTo>
                <a:lnTo>
                  <a:pt x="9776" y="7315"/>
                </a:lnTo>
                <a:lnTo>
                  <a:pt x="9686" y="7254"/>
                </a:lnTo>
                <a:lnTo>
                  <a:pt x="9597" y="7192"/>
                </a:lnTo>
                <a:lnTo>
                  <a:pt x="9508" y="7129"/>
                </a:lnTo>
                <a:lnTo>
                  <a:pt x="9420" y="7065"/>
                </a:lnTo>
                <a:lnTo>
                  <a:pt x="9333" y="6998"/>
                </a:lnTo>
                <a:lnTo>
                  <a:pt x="9246" y="6932"/>
                </a:lnTo>
                <a:lnTo>
                  <a:pt x="9161" y="6863"/>
                </a:lnTo>
                <a:lnTo>
                  <a:pt x="9075" y="6793"/>
                </a:lnTo>
                <a:lnTo>
                  <a:pt x="8991" y="6723"/>
                </a:lnTo>
                <a:lnTo>
                  <a:pt x="8908" y="6651"/>
                </a:lnTo>
                <a:lnTo>
                  <a:pt x="8869" y="6617"/>
                </a:lnTo>
                <a:lnTo>
                  <a:pt x="8831" y="6582"/>
                </a:lnTo>
                <a:lnTo>
                  <a:pt x="8793" y="6547"/>
                </a:lnTo>
                <a:lnTo>
                  <a:pt x="8756" y="6512"/>
                </a:lnTo>
                <a:lnTo>
                  <a:pt x="8682" y="6439"/>
                </a:lnTo>
                <a:lnTo>
                  <a:pt x="8609" y="6366"/>
                </a:lnTo>
                <a:lnTo>
                  <a:pt x="8537" y="6291"/>
                </a:lnTo>
                <a:lnTo>
                  <a:pt x="8466" y="6215"/>
                </a:lnTo>
                <a:lnTo>
                  <a:pt x="8397" y="6138"/>
                </a:lnTo>
                <a:lnTo>
                  <a:pt x="8327" y="6059"/>
                </a:lnTo>
                <a:lnTo>
                  <a:pt x="8189" y="5901"/>
                </a:lnTo>
                <a:lnTo>
                  <a:pt x="8053" y="5741"/>
                </a:lnTo>
                <a:lnTo>
                  <a:pt x="7916" y="5582"/>
                </a:lnTo>
                <a:lnTo>
                  <a:pt x="7778" y="5424"/>
                </a:lnTo>
                <a:lnTo>
                  <a:pt x="7665" y="5298"/>
                </a:lnTo>
                <a:lnTo>
                  <a:pt x="7551" y="5173"/>
                </a:lnTo>
                <a:lnTo>
                  <a:pt x="7438" y="5048"/>
                </a:lnTo>
                <a:lnTo>
                  <a:pt x="7324" y="4922"/>
                </a:lnTo>
                <a:lnTo>
                  <a:pt x="7269" y="4858"/>
                </a:lnTo>
                <a:lnTo>
                  <a:pt x="7215" y="4793"/>
                </a:lnTo>
                <a:lnTo>
                  <a:pt x="7160" y="4727"/>
                </a:lnTo>
                <a:lnTo>
                  <a:pt x="7107" y="4660"/>
                </a:lnTo>
                <a:lnTo>
                  <a:pt x="7055" y="4594"/>
                </a:lnTo>
                <a:lnTo>
                  <a:pt x="7004" y="4524"/>
                </a:lnTo>
                <a:lnTo>
                  <a:pt x="6954" y="4454"/>
                </a:lnTo>
                <a:lnTo>
                  <a:pt x="6906" y="4383"/>
                </a:lnTo>
                <a:lnTo>
                  <a:pt x="6843" y="4288"/>
                </a:lnTo>
                <a:lnTo>
                  <a:pt x="6779" y="4192"/>
                </a:lnTo>
                <a:lnTo>
                  <a:pt x="6714" y="4096"/>
                </a:lnTo>
                <a:lnTo>
                  <a:pt x="6648" y="4001"/>
                </a:lnTo>
                <a:lnTo>
                  <a:pt x="6517" y="3811"/>
                </a:lnTo>
                <a:lnTo>
                  <a:pt x="6385" y="3619"/>
                </a:lnTo>
                <a:lnTo>
                  <a:pt x="6320" y="3522"/>
                </a:lnTo>
                <a:lnTo>
                  <a:pt x="6256" y="3425"/>
                </a:lnTo>
                <a:lnTo>
                  <a:pt x="6194" y="3327"/>
                </a:lnTo>
                <a:lnTo>
                  <a:pt x="6131" y="3228"/>
                </a:lnTo>
                <a:lnTo>
                  <a:pt x="6102" y="3178"/>
                </a:lnTo>
                <a:lnTo>
                  <a:pt x="6073" y="3127"/>
                </a:lnTo>
                <a:lnTo>
                  <a:pt x="6043" y="3077"/>
                </a:lnTo>
                <a:lnTo>
                  <a:pt x="6015" y="3027"/>
                </a:lnTo>
                <a:lnTo>
                  <a:pt x="5987" y="2976"/>
                </a:lnTo>
                <a:lnTo>
                  <a:pt x="5959" y="2925"/>
                </a:lnTo>
                <a:lnTo>
                  <a:pt x="5932" y="2874"/>
                </a:lnTo>
                <a:lnTo>
                  <a:pt x="5906" y="2821"/>
                </a:lnTo>
                <a:lnTo>
                  <a:pt x="5859" y="2729"/>
                </a:lnTo>
                <a:lnTo>
                  <a:pt x="5809" y="2633"/>
                </a:lnTo>
                <a:lnTo>
                  <a:pt x="5758" y="2536"/>
                </a:lnTo>
                <a:lnTo>
                  <a:pt x="5704" y="2436"/>
                </a:lnTo>
                <a:lnTo>
                  <a:pt x="5647" y="2335"/>
                </a:lnTo>
                <a:lnTo>
                  <a:pt x="5589" y="2233"/>
                </a:lnTo>
                <a:lnTo>
                  <a:pt x="5531" y="2131"/>
                </a:lnTo>
                <a:lnTo>
                  <a:pt x="5471" y="2028"/>
                </a:lnTo>
                <a:lnTo>
                  <a:pt x="5350" y="1825"/>
                </a:lnTo>
                <a:lnTo>
                  <a:pt x="5230" y="1626"/>
                </a:lnTo>
                <a:lnTo>
                  <a:pt x="5113" y="1437"/>
                </a:lnTo>
                <a:lnTo>
                  <a:pt x="5003" y="1259"/>
                </a:lnTo>
                <a:lnTo>
                  <a:pt x="4959" y="1193"/>
                </a:lnTo>
                <a:lnTo>
                  <a:pt x="4913" y="1126"/>
                </a:lnTo>
                <a:lnTo>
                  <a:pt x="4868" y="1062"/>
                </a:lnTo>
                <a:lnTo>
                  <a:pt x="4820" y="999"/>
                </a:lnTo>
                <a:lnTo>
                  <a:pt x="4770" y="937"/>
                </a:lnTo>
                <a:lnTo>
                  <a:pt x="4720" y="876"/>
                </a:lnTo>
                <a:lnTo>
                  <a:pt x="4667" y="817"/>
                </a:lnTo>
                <a:lnTo>
                  <a:pt x="4615" y="758"/>
                </a:lnTo>
                <a:lnTo>
                  <a:pt x="4561" y="701"/>
                </a:lnTo>
                <a:lnTo>
                  <a:pt x="4506" y="645"/>
                </a:lnTo>
                <a:lnTo>
                  <a:pt x="4451" y="590"/>
                </a:lnTo>
                <a:lnTo>
                  <a:pt x="4394" y="536"/>
                </a:lnTo>
                <a:lnTo>
                  <a:pt x="4338" y="483"/>
                </a:lnTo>
                <a:lnTo>
                  <a:pt x="4280" y="431"/>
                </a:lnTo>
                <a:lnTo>
                  <a:pt x="4222" y="380"/>
                </a:lnTo>
                <a:lnTo>
                  <a:pt x="4163" y="330"/>
                </a:lnTo>
                <a:lnTo>
                  <a:pt x="4130" y="303"/>
                </a:lnTo>
                <a:lnTo>
                  <a:pt x="4095" y="276"/>
                </a:lnTo>
                <a:lnTo>
                  <a:pt x="4059" y="251"/>
                </a:lnTo>
                <a:lnTo>
                  <a:pt x="4022" y="228"/>
                </a:lnTo>
                <a:lnTo>
                  <a:pt x="3985" y="206"/>
                </a:lnTo>
                <a:lnTo>
                  <a:pt x="3948" y="185"/>
                </a:lnTo>
                <a:lnTo>
                  <a:pt x="3910" y="165"/>
                </a:lnTo>
                <a:lnTo>
                  <a:pt x="3871" y="147"/>
                </a:lnTo>
                <a:lnTo>
                  <a:pt x="3831" y="129"/>
                </a:lnTo>
                <a:lnTo>
                  <a:pt x="3792" y="113"/>
                </a:lnTo>
                <a:lnTo>
                  <a:pt x="3752" y="97"/>
                </a:lnTo>
                <a:lnTo>
                  <a:pt x="3712" y="83"/>
                </a:lnTo>
                <a:lnTo>
                  <a:pt x="3671" y="68"/>
                </a:lnTo>
                <a:lnTo>
                  <a:pt x="3631" y="56"/>
                </a:lnTo>
                <a:lnTo>
                  <a:pt x="3591" y="44"/>
                </a:lnTo>
                <a:lnTo>
                  <a:pt x="3551" y="32"/>
                </a:lnTo>
                <a:lnTo>
                  <a:pt x="3520" y="25"/>
                </a:lnTo>
                <a:lnTo>
                  <a:pt x="3491" y="18"/>
                </a:lnTo>
                <a:lnTo>
                  <a:pt x="3460" y="13"/>
                </a:lnTo>
                <a:lnTo>
                  <a:pt x="3430" y="8"/>
                </a:lnTo>
                <a:lnTo>
                  <a:pt x="3399" y="5"/>
                </a:lnTo>
                <a:lnTo>
                  <a:pt x="3369" y="2"/>
                </a:lnTo>
                <a:lnTo>
                  <a:pt x="3338" y="1"/>
                </a:lnTo>
                <a:lnTo>
                  <a:pt x="3308" y="0"/>
                </a:lnTo>
                <a:lnTo>
                  <a:pt x="3277" y="1"/>
                </a:lnTo>
                <a:lnTo>
                  <a:pt x="3247" y="2"/>
                </a:lnTo>
                <a:lnTo>
                  <a:pt x="3216" y="4"/>
                </a:lnTo>
                <a:lnTo>
                  <a:pt x="3186" y="8"/>
                </a:lnTo>
                <a:lnTo>
                  <a:pt x="3155" y="13"/>
                </a:lnTo>
                <a:lnTo>
                  <a:pt x="3125" y="18"/>
                </a:lnTo>
                <a:lnTo>
                  <a:pt x="3096" y="25"/>
                </a:lnTo>
                <a:lnTo>
                  <a:pt x="3066" y="32"/>
                </a:lnTo>
                <a:lnTo>
                  <a:pt x="3019" y="47"/>
                </a:lnTo>
                <a:lnTo>
                  <a:pt x="2974" y="61"/>
                </a:lnTo>
                <a:lnTo>
                  <a:pt x="2927" y="77"/>
                </a:lnTo>
                <a:lnTo>
                  <a:pt x="2881" y="93"/>
                </a:lnTo>
                <a:lnTo>
                  <a:pt x="2835" y="112"/>
                </a:lnTo>
                <a:lnTo>
                  <a:pt x="2791" y="130"/>
                </a:lnTo>
                <a:lnTo>
                  <a:pt x="2745" y="150"/>
                </a:lnTo>
                <a:lnTo>
                  <a:pt x="2701" y="171"/>
                </a:lnTo>
                <a:lnTo>
                  <a:pt x="2657" y="193"/>
                </a:lnTo>
                <a:lnTo>
                  <a:pt x="2612" y="215"/>
                </a:lnTo>
                <a:lnTo>
                  <a:pt x="2569" y="238"/>
                </a:lnTo>
                <a:lnTo>
                  <a:pt x="2525" y="263"/>
                </a:lnTo>
                <a:lnTo>
                  <a:pt x="2483" y="287"/>
                </a:lnTo>
                <a:lnTo>
                  <a:pt x="2440" y="313"/>
                </a:lnTo>
                <a:lnTo>
                  <a:pt x="2398" y="340"/>
                </a:lnTo>
                <a:lnTo>
                  <a:pt x="2355" y="367"/>
                </a:lnTo>
                <a:lnTo>
                  <a:pt x="2316" y="394"/>
                </a:lnTo>
                <a:lnTo>
                  <a:pt x="2277" y="422"/>
                </a:lnTo>
                <a:lnTo>
                  <a:pt x="2238" y="451"/>
                </a:lnTo>
                <a:lnTo>
                  <a:pt x="2200" y="480"/>
                </a:lnTo>
                <a:lnTo>
                  <a:pt x="2162" y="511"/>
                </a:lnTo>
                <a:lnTo>
                  <a:pt x="2125" y="542"/>
                </a:lnTo>
                <a:lnTo>
                  <a:pt x="2088" y="574"/>
                </a:lnTo>
                <a:lnTo>
                  <a:pt x="2052" y="607"/>
                </a:lnTo>
                <a:lnTo>
                  <a:pt x="2016" y="639"/>
                </a:lnTo>
                <a:lnTo>
                  <a:pt x="1980" y="673"/>
                </a:lnTo>
                <a:lnTo>
                  <a:pt x="1945" y="708"/>
                </a:lnTo>
                <a:lnTo>
                  <a:pt x="1910" y="743"/>
                </a:lnTo>
                <a:lnTo>
                  <a:pt x="1875" y="779"/>
                </a:lnTo>
                <a:lnTo>
                  <a:pt x="1842" y="815"/>
                </a:lnTo>
                <a:lnTo>
                  <a:pt x="1808" y="851"/>
                </a:lnTo>
                <a:lnTo>
                  <a:pt x="1775" y="888"/>
                </a:lnTo>
                <a:lnTo>
                  <a:pt x="1717" y="954"/>
                </a:lnTo>
                <a:lnTo>
                  <a:pt x="1660" y="1021"/>
                </a:lnTo>
                <a:lnTo>
                  <a:pt x="1603" y="1087"/>
                </a:lnTo>
                <a:lnTo>
                  <a:pt x="1547" y="1156"/>
                </a:lnTo>
                <a:lnTo>
                  <a:pt x="1491" y="1223"/>
                </a:lnTo>
                <a:lnTo>
                  <a:pt x="1436" y="1293"/>
                </a:lnTo>
                <a:lnTo>
                  <a:pt x="1380" y="1362"/>
                </a:lnTo>
                <a:lnTo>
                  <a:pt x="1326" y="1431"/>
                </a:lnTo>
                <a:lnTo>
                  <a:pt x="1218" y="1573"/>
                </a:lnTo>
                <a:lnTo>
                  <a:pt x="1112" y="1716"/>
                </a:lnTo>
                <a:lnTo>
                  <a:pt x="1007" y="1858"/>
                </a:lnTo>
                <a:lnTo>
                  <a:pt x="903" y="2003"/>
                </a:lnTo>
                <a:lnTo>
                  <a:pt x="845" y="2087"/>
                </a:lnTo>
                <a:lnTo>
                  <a:pt x="786" y="2171"/>
                </a:lnTo>
                <a:lnTo>
                  <a:pt x="728" y="2256"/>
                </a:lnTo>
                <a:lnTo>
                  <a:pt x="672" y="2341"/>
                </a:lnTo>
                <a:lnTo>
                  <a:pt x="558" y="2513"/>
                </a:lnTo>
                <a:lnTo>
                  <a:pt x="446" y="2686"/>
                </a:lnTo>
                <a:lnTo>
                  <a:pt x="334" y="2859"/>
                </a:lnTo>
                <a:lnTo>
                  <a:pt x="223" y="3033"/>
                </a:lnTo>
                <a:lnTo>
                  <a:pt x="112" y="3207"/>
                </a:lnTo>
                <a:lnTo>
                  <a:pt x="0" y="3379"/>
                </a:lnTo>
                <a:lnTo>
                  <a:pt x="0" y="9105"/>
                </a:lnTo>
                <a:lnTo>
                  <a:pt x="14749" y="9105"/>
                </a:lnTo>
                <a:close/>
              </a:path>
            </a:pathLst>
          </a:custGeom>
          <a:solidFill>
            <a:srgbClr val="DEDDDD"/>
          </a:solidFill>
          <a:ln w="9525">
            <a:noFill/>
            <a:round/>
            <a:headEnd/>
            <a:tailEnd/>
          </a:ln>
        </p:spPr>
        <p:txBody>
          <a:bodyPr/>
          <a:lstStyle/>
          <a:p>
            <a:endParaRPr lang="fr-FR"/>
          </a:p>
        </p:txBody>
      </p:sp>
      <p:sp>
        <p:nvSpPr>
          <p:cNvPr id="10244" name="Freeform 78"/>
          <p:cNvSpPr>
            <a:spLocks noChangeAspect="1"/>
          </p:cNvSpPr>
          <p:nvPr/>
        </p:nvSpPr>
        <p:spPr bwMode="auto">
          <a:xfrm rot="5400000" flipV="1">
            <a:off x="1507331" y="2913857"/>
            <a:ext cx="150813" cy="222250"/>
          </a:xfrm>
          <a:custGeom>
            <a:avLst/>
            <a:gdLst>
              <a:gd name="T0" fmla="*/ 2147483647 w 988"/>
              <a:gd name="T1" fmla="*/ 0 h 1433"/>
              <a:gd name="T2" fmla="*/ 2147483647 w 988"/>
              <a:gd name="T3" fmla="*/ 0 h 1433"/>
              <a:gd name="T4" fmla="*/ 2147483647 w 988"/>
              <a:gd name="T5" fmla="*/ 2147483647 h 1433"/>
              <a:gd name="T6" fmla="*/ 2147483647 w 988"/>
              <a:gd name="T7" fmla="*/ 2147483647 h 1433"/>
              <a:gd name="T8" fmla="*/ 2147483647 w 988"/>
              <a:gd name="T9" fmla="*/ 2147483647 h 1433"/>
              <a:gd name="T10" fmla="*/ 2147483647 w 988"/>
              <a:gd name="T11" fmla="*/ 2147483647 h 1433"/>
              <a:gd name="T12" fmla="*/ 2147483647 w 988"/>
              <a:gd name="T13" fmla="*/ 2147483647 h 1433"/>
              <a:gd name="T14" fmla="*/ 2147483647 w 988"/>
              <a:gd name="T15" fmla="*/ 2147483647 h 1433"/>
              <a:gd name="T16" fmla="*/ 2147483647 w 988"/>
              <a:gd name="T17" fmla="*/ 2147483647 h 1433"/>
              <a:gd name="T18" fmla="*/ 2147483647 w 988"/>
              <a:gd name="T19" fmla="*/ 2147483647 h 1433"/>
              <a:gd name="T20" fmla="*/ 2147483647 w 988"/>
              <a:gd name="T21" fmla="*/ 2147483647 h 1433"/>
              <a:gd name="T22" fmla="*/ 0 w 988"/>
              <a:gd name="T23" fmla="*/ 2147483647 h 1433"/>
              <a:gd name="T24" fmla="*/ 2147483647 w 988"/>
              <a:gd name="T25" fmla="*/ 2147483647 h 1433"/>
              <a:gd name="T26" fmla="*/ 2147483647 w 988"/>
              <a:gd name="T27" fmla="*/ 2147483647 h 1433"/>
              <a:gd name="T28" fmla="*/ 2147483647 w 988"/>
              <a:gd name="T29" fmla="*/ 2147483647 h 1433"/>
              <a:gd name="T30" fmla="*/ 2147483647 w 988"/>
              <a:gd name="T31" fmla="*/ 2147483647 h 1433"/>
              <a:gd name="T32" fmla="*/ 2147483647 w 988"/>
              <a:gd name="T33" fmla="*/ 2147483647 h 1433"/>
              <a:gd name="T34" fmla="*/ 2147483647 w 988"/>
              <a:gd name="T35" fmla="*/ 2147483647 h 1433"/>
              <a:gd name="T36" fmla="*/ 2147483647 w 988"/>
              <a:gd name="T37" fmla="*/ 2147483647 h 1433"/>
              <a:gd name="T38" fmla="*/ 2147483647 w 988"/>
              <a:gd name="T39" fmla="*/ 2147483647 h 1433"/>
              <a:gd name="T40" fmla="*/ 2147483647 w 988"/>
              <a:gd name="T41" fmla="*/ 2147483647 h 1433"/>
              <a:gd name="T42" fmla="*/ 2147483647 w 988"/>
              <a:gd name="T43" fmla="*/ 2147483647 h 1433"/>
              <a:gd name="T44" fmla="*/ 2147483647 w 988"/>
              <a:gd name="T45" fmla="*/ 2147483647 h 1433"/>
              <a:gd name="T46" fmla="*/ 2147483647 w 988"/>
              <a:gd name="T47" fmla="*/ 2147483647 h 1433"/>
              <a:gd name="T48" fmla="*/ 2147483647 w 988"/>
              <a:gd name="T49" fmla="*/ 0 h 14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8"/>
              <a:gd name="T76" fmla="*/ 0 h 1433"/>
              <a:gd name="T77" fmla="*/ 988 w 988"/>
              <a:gd name="T78" fmla="*/ 1433 h 14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8" h="1433">
                <a:moveTo>
                  <a:pt x="905" y="0"/>
                </a:moveTo>
                <a:lnTo>
                  <a:pt x="905" y="0"/>
                </a:lnTo>
                <a:lnTo>
                  <a:pt x="846" y="84"/>
                </a:lnTo>
                <a:lnTo>
                  <a:pt x="787" y="169"/>
                </a:lnTo>
                <a:lnTo>
                  <a:pt x="729" y="254"/>
                </a:lnTo>
                <a:lnTo>
                  <a:pt x="672" y="340"/>
                </a:lnTo>
                <a:lnTo>
                  <a:pt x="558" y="511"/>
                </a:lnTo>
                <a:lnTo>
                  <a:pt x="446" y="684"/>
                </a:lnTo>
                <a:lnTo>
                  <a:pt x="335" y="858"/>
                </a:lnTo>
                <a:lnTo>
                  <a:pt x="224" y="1031"/>
                </a:lnTo>
                <a:lnTo>
                  <a:pt x="113" y="1205"/>
                </a:lnTo>
                <a:lnTo>
                  <a:pt x="0" y="1377"/>
                </a:lnTo>
                <a:lnTo>
                  <a:pt x="85" y="1433"/>
                </a:lnTo>
                <a:lnTo>
                  <a:pt x="198" y="1260"/>
                </a:lnTo>
                <a:lnTo>
                  <a:pt x="310" y="1087"/>
                </a:lnTo>
                <a:lnTo>
                  <a:pt x="421" y="913"/>
                </a:lnTo>
                <a:lnTo>
                  <a:pt x="532" y="740"/>
                </a:lnTo>
                <a:lnTo>
                  <a:pt x="644" y="567"/>
                </a:lnTo>
                <a:lnTo>
                  <a:pt x="757" y="395"/>
                </a:lnTo>
                <a:lnTo>
                  <a:pt x="814" y="310"/>
                </a:lnTo>
                <a:lnTo>
                  <a:pt x="871" y="226"/>
                </a:lnTo>
                <a:lnTo>
                  <a:pt x="929" y="142"/>
                </a:lnTo>
                <a:lnTo>
                  <a:pt x="988" y="59"/>
                </a:lnTo>
                <a:lnTo>
                  <a:pt x="905" y="0"/>
                </a:lnTo>
                <a:close/>
              </a:path>
            </a:pathLst>
          </a:custGeom>
          <a:solidFill>
            <a:srgbClr val="DC2B19"/>
          </a:solidFill>
          <a:ln w="9525">
            <a:noFill/>
            <a:round/>
            <a:headEnd/>
            <a:tailEnd/>
          </a:ln>
        </p:spPr>
        <p:txBody>
          <a:bodyPr/>
          <a:lstStyle/>
          <a:p>
            <a:endParaRPr lang="fr-FR"/>
          </a:p>
        </p:txBody>
      </p:sp>
      <p:sp>
        <p:nvSpPr>
          <p:cNvPr id="10245" name="Freeform 79"/>
          <p:cNvSpPr>
            <a:spLocks noChangeAspect="1"/>
          </p:cNvSpPr>
          <p:nvPr/>
        </p:nvSpPr>
        <p:spPr bwMode="auto">
          <a:xfrm rot="5400000" flipV="1">
            <a:off x="1320006" y="3071019"/>
            <a:ext cx="144463" cy="180975"/>
          </a:xfrm>
          <a:custGeom>
            <a:avLst/>
            <a:gdLst>
              <a:gd name="T0" fmla="*/ 2147483647 w 951"/>
              <a:gd name="T1" fmla="*/ 0 h 1179"/>
              <a:gd name="T2" fmla="*/ 2147483647 w 951"/>
              <a:gd name="T3" fmla="*/ 0 h 1179"/>
              <a:gd name="T4" fmla="*/ 2147483647 w 951"/>
              <a:gd name="T5" fmla="*/ 2147483647 h 1179"/>
              <a:gd name="T6" fmla="*/ 2147483647 w 951"/>
              <a:gd name="T7" fmla="*/ 2147483647 h 1179"/>
              <a:gd name="T8" fmla="*/ 2147483647 w 951"/>
              <a:gd name="T9" fmla="*/ 2147483647 h 1179"/>
              <a:gd name="T10" fmla="*/ 2147483647 w 951"/>
              <a:gd name="T11" fmla="*/ 2147483647 h 1179"/>
              <a:gd name="T12" fmla="*/ 2147483647 w 951"/>
              <a:gd name="T13" fmla="*/ 2147483647 h 1179"/>
              <a:gd name="T14" fmla="*/ 2147483647 w 951"/>
              <a:gd name="T15" fmla="*/ 2147483647 h 1179"/>
              <a:gd name="T16" fmla="*/ 2147483647 w 951"/>
              <a:gd name="T17" fmla="*/ 2147483647 h 1179"/>
              <a:gd name="T18" fmla="*/ 2147483647 w 951"/>
              <a:gd name="T19" fmla="*/ 2147483647 h 1179"/>
              <a:gd name="T20" fmla="*/ 2147483647 w 951"/>
              <a:gd name="T21" fmla="*/ 2147483647 h 1179"/>
              <a:gd name="T22" fmla="*/ 2147483647 w 951"/>
              <a:gd name="T23" fmla="*/ 2147483647 h 1179"/>
              <a:gd name="T24" fmla="*/ 2147483647 w 951"/>
              <a:gd name="T25" fmla="*/ 2147483647 h 1179"/>
              <a:gd name="T26" fmla="*/ 0 w 951"/>
              <a:gd name="T27" fmla="*/ 2147483647 h 1179"/>
              <a:gd name="T28" fmla="*/ 2147483647 w 951"/>
              <a:gd name="T29" fmla="*/ 2147483647 h 1179"/>
              <a:gd name="T30" fmla="*/ 2147483647 w 951"/>
              <a:gd name="T31" fmla="*/ 2147483647 h 1179"/>
              <a:gd name="T32" fmla="*/ 2147483647 w 951"/>
              <a:gd name="T33" fmla="*/ 2147483647 h 1179"/>
              <a:gd name="T34" fmla="*/ 2147483647 w 951"/>
              <a:gd name="T35" fmla="*/ 2147483647 h 1179"/>
              <a:gd name="T36" fmla="*/ 2147483647 w 951"/>
              <a:gd name="T37" fmla="*/ 2147483647 h 1179"/>
              <a:gd name="T38" fmla="*/ 2147483647 w 951"/>
              <a:gd name="T39" fmla="*/ 2147483647 h 1179"/>
              <a:gd name="T40" fmla="*/ 2147483647 w 951"/>
              <a:gd name="T41" fmla="*/ 2147483647 h 1179"/>
              <a:gd name="T42" fmla="*/ 2147483647 w 951"/>
              <a:gd name="T43" fmla="*/ 2147483647 h 1179"/>
              <a:gd name="T44" fmla="*/ 2147483647 w 951"/>
              <a:gd name="T45" fmla="*/ 2147483647 h 1179"/>
              <a:gd name="T46" fmla="*/ 2147483647 w 951"/>
              <a:gd name="T47" fmla="*/ 2147483647 h 1179"/>
              <a:gd name="T48" fmla="*/ 2147483647 w 951"/>
              <a:gd name="T49" fmla="*/ 2147483647 h 1179"/>
              <a:gd name="T50" fmla="*/ 2147483647 w 951"/>
              <a:gd name="T51" fmla="*/ 2147483647 h 1179"/>
              <a:gd name="T52" fmla="*/ 2147483647 w 951"/>
              <a:gd name="T53" fmla="*/ 2147483647 h 1179"/>
              <a:gd name="T54" fmla="*/ 2147483647 w 951"/>
              <a:gd name="T55" fmla="*/ 2147483647 h 1179"/>
              <a:gd name="T56" fmla="*/ 2147483647 w 951"/>
              <a:gd name="T57" fmla="*/ 0 h 1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1"/>
              <a:gd name="T88" fmla="*/ 0 h 1179"/>
              <a:gd name="T89" fmla="*/ 951 w 951"/>
              <a:gd name="T90" fmla="*/ 1179 h 1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1" h="1179">
                <a:moveTo>
                  <a:pt x="875" y="0"/>
                </a:moveTo>
                <a:lnTo>
                  <a:pt x="875" y="0"/>
                </a:lnTo>
                <a:lnTo>
                  <a:pt x="816" y="66"/>
                </a:lnTo>
                <a:lnTo>
                  <a:pt x="759" y="133"/>
                </a:lnTo>
                <a:lnTo>
                  <a:pt x="702" y="200"/>
                </a:lnTo>
                <a:lnTo>
                  <a:pt x="646" y="269"/>
                </a:lnTo>
                <a:lnTo>
                  <a:pt x="589" y="338"/>
                </a:lnTo>
                <a:lnTo>
                  <a:pt x="533" y="407"/>
                </a:lnTo>
                <a:lnTo>
                  <a:pt x="479" y="476"/>
                </a:lnTo>
                <a:lnTo>
                  <a:pt x="423" y="547"/>
                </a:lnTo>
                <a:lnTo>
                  <a:pt x="316" y="688"/>
                </a:lnTo>
                <a:lnTo>
                  <a:pt x="209" y="831"/>
                </a:lnTo>
                <a:lnTo>
                  <a:pt x="105" y="975"/>
                </a:lnTo>
                <a:lnTo>
                  <a:pt x="0" y="1120"/>
                </a:lnTo>
                <a:lnTo>
                  <a:pt x="83" y="1179"/>
                </a:lnTo>
                <a:lnTo>
                  <a:pt x="186" y="1035"/>
                </a:lnTo>
                <a:lnTo>
                  <a:pt x="291" y="891"/>
                </a:lnTo>
                <a:lnTo>
                  <a:pt x="397" y="749"/>
                </a:lnTo>
                <a:lnTo>
                  <a:pt x="504" y="609"/>
                </a:lnTo>
                <a:lnTo>
                  <a:pt x="558" y="539"/>
                </a:lnTo>
                <a:lnTo>
                  <a:pt x="613" y="470"/>
                </a:lnTo>
                <a:lnTo>
                  <a:pt x="668" y="402"/>
                </a:lnTo>
                <a:lnTo>
                  <a:pt x="724" y="333"/>
                </a:lnTo>
                <a:lnTo>
                  <a:pt x="779" y="267"/>
                </a:lnTo>
                <a:lnTo>
                  <a:pt x="836" y="199"/>
                </a:lnTo>
                <a:lnTo>
                  <a:pt x="894" y="133"/>
                </a:lnTo>
                <a:lnTo>
                  <a:pt x="951" y="67"/>
                </a:lnTo>
                <a:lnTo>
                  <a:pt x="875" y="0"/>
                </a:lnTo>
                <a:close/>
              </a:path>
            </a:pathLst>
          </a:custGeom>
          <a:solidFill>
            <a:srgbClr val="DC2B19"/>
          </a:solidFill>
          <a:ln w="9525">
            <a:noFill/>
            <a:round/>
            <a:headEnd/>
            <a:tailEnd/>
          </a:ln>
        </p:spPr>
        <p:txBody>
          <a:bodyPr/>
          <a:lstStyle/>
          <a:p>
            <a:endParaRPr lang="fr-FR"/>
          </a:p>
        </p:txBody>
      </p:sp>
      <p:sp>
        <p:nvSpPr>
          <p:cNvPr id="10246" name="Freeform 80"/>
          <p:cNvSpPr>
            <a:spLocks noChangeAspect="1"/>
          </p:cNvSpPr>
          <p:nvPr/>
        </p:nvSpPr>
        <p:spPr bwMode="auto">
          <a:xfrm rot="5400000" flipV="1">
            <a:off x="1216820" y="3225006"/>
            <a:ext cx="100012" cy="92075"/>
          </a:xfrm>
          <a:custGeom>
            <a:avLst/>
            <a:gdLst>
              <a:gd name="T0" fmla="*/ 2147483647 w 647"/>
              <a:gd name="T1" fmla="*/ 0 h 597"/>
              <a:gd name="T2" fmla="*/ 2147483647 w 647"/>
              <a:gd name="T3" fmla="*/ 0 h 597"/>
              <a:gd name="T4" fmla="*/ 2147483647 w 647"/>
              <a:gd name="T5" fmla="*/ 2147483647 h 597"/>
              <a:gd name="T6" fmla="*/ 2147483647 w 647"/>
              <a:gd name="T7" fmla="*/ 2147483647 h 597"/>
              <a:gd name="T8" fmla="*/ 2147483647 w 647"/>
              <a:gd name="T9" fmla="*/ 2147483647 h 597"/>
              <a:gd name="T10" fmla="*/ 2147483647 w 647"/>
              <a:gd name="T11" fmla="*/ 2147483647 h 597"/>
              <a:gd name="T12" fmla="*/ 2147483647 w 647"/>
              <a:gd name="T13" fmla="*/ 2147483647 h 597"/>
              <a:gd name="T14" fmla="*/ 2147483647 w 647"/>
              <a:gd name="T15" fmla="*/ 2147483647 h 597"/>
              <a:gd name="T16" fmla="*/ 2147483647 w 647"/>
              <a:gd name="T17" fmla="*/ 2147483647 h 597"/>
              <a:gd name="T18" fmla="*/ 2147483647 w 647"/>
              <a:gd name="T19" fmla="*/ 2147483647 h 597"/>
              <a:gd name="T20" fmla="*/ 2147483647 w 647"/>
              <a:gd name="T21" fmla="*/ 2147483647 h 597"/>
              <a:gd name="T22" fmla="*/ 2147483647 w 647"/>
              <a:gd name="T23" fmla="*/ 2147483647 h 597"/>
              <a:gd name="T24" fmla="*/ 2147483647 w 647"/>
              <a:gd name="T25" fmla="*/ 2147483647 h 597"/>
              <a:gd name="T26" fmla="*/ 2147483647 w 647"/>
              <a:gd name="T27" fmla="*/ 2147483647 h 597"/>
              <a:gd name="T28" fmla="*/ 2147483647 w 647"/>
              <a:gd name="T29" fmla="*/ 2147483647 h 597"/>
              <a:gd name="T30" fmla="*/ 2147483647 w 647"/>
              <a:gd name="T31" fmla="*/ 2147483647 h 597"/>
              <a:gd name="T32" fmla="*/ 2147483647 w 647"/>
              <a:gd name="T33" fmla="*/ 2147483647 h 597"/>
              <a:gd name="T34" fmla="*/ 0 w 647"/>
              <a:gd name="T35" fmla="*/ 2147483647 h 597"/>
              <a:gd name="T36" fmla="*/ 2147483647 w 647"/>
              <a:gd name="T37" fmla="*/ 2147483647 h 597"/>
              <a:gd name="T38" fmla="*/ 2147483647 w 647"/>
              <a:gd name="T39" fmla="*/ 2147483647 h 597"/>
              <a:gd name="T40" fmla="*/ 2147483647 w 647"/>
              <a:gd name="T41" fmla="*/ 2147483647 h 597"/>
              <a:gd name="T42" fmla="*/ 2147483647 w 647"/>
              <a:gd name="T43" fmla="*/ 2147483647 h 597"/>
              <a:gd name="T44" fmla="*/ 2147483647 w 647"/>
              <a:gd name="T45" fmla="*/ 2147483647 h 597"/>
              <a:gd name="T46" fmla="*/ 2147483647 w 647"/>
              <a:gd name="T47" fmla="*/ 2147483647 h 597"/>
              <a:gd name="T48" fmla="*/ 2147483647 w 647"/>
              <a:gd name="T49" fmla="*/ 2147483647 h 597"/>
              <a:gd name="T50" fmla="*/ 2147483647 w 647"/>
              <a:gd name="T51" fmla="*/ 2147483647 h 597"/>
              <a:gd name="T52" fmla="*/ 2147483647 w 647"/>
              <a:gd name="T53" fmla="*/ 2147483647 h 597"/>
              <a:gd name="T54" fmla="*/ 2147483647 w 647"/>
              <a:gd name="T55" fmla="*/ 2147483647 h 597"/>
              <a:gd name="T56" fmla="*/ 2147483647 w 647"/>
              <a:gd name="T57" fmla="*/ 2147483647 h 597"/>
              <a:gd name="T58" fmla="*/ 2147483647 w 647"/>
              <a:gd name="T59" fmla="*/ 2147483647 h 597"/>
              <a:gd name="T60" fmla="*/ 2147483647 w 647"/>
              <a:gd name="T61" fmla="*/ 2147483647 h 597"/>
              <a:gd name="T62" fmla="*/ 2147483647 w 647"/>
              <a:gd name="T63" fmla="*/ 2147483647 h 597"/>
              <a:gd name="T64" fmla="*/ 2147483647 w 647"/>
              <a:gd name="T65" fmla="*/ 2147483647 h 597"/>
              <a:gd name="T66" fmla="*/ 2147483647 w 647"/>
              <a:gd name="T67" fmla="*/ 2147483647 h 597"/>
              <a:gd name="T68" fmla="*/ 2147483647 w 647"/>
              <a:gd name="T69" fmla="*/ 2147483647 h 597"/>
              <a:gd name="T70" fmla="*/ 2147483647 w 647"/>
              <a:gd name="T71" fmla="*/ 2147483647 h 597"/>
              <a:gd name="T72" fmla="*/ 2147483647 w 647"/>
              <a:gd name="T73" fmla="*/ 0 h 5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7"/>
              <a:gd name="T112" fmla="*/ 0 h 597"/>
              <a:gd name="T113" fmla="*/ 647 w 647"/>
              <a:gd name="T114" fmla="*/ 597 h 5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7" h="597">
                <a:moveTo>
                  <a:pt x="591" y="0"/>
                </a:moveTo>
                <a:lnTo>
                  <a:pt x="591" y="0"/>
                </a:lnTo>
                <a:lnTo>
                  <a:pt x="550" y="29"/>
                </a:lnTo>
                <a:lnTo>
                  <a:pt x="511" y="57"/>
                </a:lnTo>
                <a:lnTo>
                  <a:pt x="470" y="86"/>
                </a:lnTo>
                <a:lnTo>
                  <a:pt x="431" y="116"/>
                </a:lnTo>
                <a:lnTo>
                  <a:pt x="393" y="147"/>
                </a:lnTo>
                <a:lnTo>
                  <a:pt x="355" y="179"/>
                </a:lnTo>
                <a:lnTo>
                  <a:pt x="318" y="212"/>
                </a:lnTo>
                <a:lnTo>
                  <a:pt x="280" y="244"/>
                </a:lnTo>
                <a:lnTo>
                  <a:pt x="244" y="278"/>
                </a:lnTo>
                <a:lnTo>
                  <a:pt x="207" y="313"/>
                </a:lnTo>
                <a:lnTo>
                  <a:pt x="172" y="348"/>
                </a:lnTo>
                <a:lnTo>
                  <a:pt x="136" y="383"/>
                </a:lnTo>
                <a:lnTo>
                  <a:pt x="101" y="420"/>
                </a:lnTo>
                <a:lnTo>
                  <a:pt x="68" y="456"/>
                </a:lnTo>
                <a:lnTo>
                  <a:pt x="34" y="493"/>
                </a:lnTo>
                <a:lnTo>
                  <a:pt x="0" y="530"/>
                </a:lnTo>
                <a:lnTo>
                  <a:pt x="76" y="597"/>
                </a:lnTo>
                <a:lnTo>
                  <a:pt x="109" y="561"/>
                </a:lnTo>
                <a:lnTo>
                  <a:pt x="142" y="525"/>
                </a:lnTo>
                <a:lnTo>
                  <a:pt x="175" y="490"/>
                </a:lnTo>
                <a:lnTo>
                  <a:pt x="209" y="455"/>
                </a:lnTo>
                <a:lnTo>
                  <a:pt x="243" y="420"/>
                </a:lnTo>
                <a:lnTo>
                  <a:pt x="278" y="386"/>
                </a:lnTo>
                <a:lnTo>
                  <a:pt x="313" y="352"/>
                </a:lnTo>
                <a:lnTo>
                  <a:pt x="349" y="320"/>
                </a:lnTo>
                <a:lnTo>
                  <a:pt x="384" y="288"/>
                </a:lnTo>
                <a:lnTo>
                  <a:pt x="420" y="256"/>
                </a:lnTo>
                <a:lnTo>
                  <a:pt x="457" y="226"/>
                </a:lnTo>
                <a:lnTo>
                  <a:pt x="494" y="196"/>
                </a:lnTo>
                <a:lnTo>
                  <a:pt x="532" y="167"/>
                </a:lnTo>
                <a:lnTo>
                  <a:pt x="569" y="139"/>
                </a:lnTo>
                <a:lnTo>
                  <a:pt x="609" y="111"/>
                </a:lnTo>
                <a:lnTo>
                  <a:pt x="647" y="85"/>
                </a:lnTo>
                <a:lnTo>
                  <a:pt x="591" y="0"/>
                </a:lnTo>
                <a:close/>
              </a:path>
            </a:pathLst>
          </a:custGeom>
          <a:solidFill>
            <a:srgbClr val="DC2B19"/>
          </a:solidFill>
          <a:ln w="9525">
            <a:noFill/>
            <a:round/>
            <a:headEnd/>
            <a:tailEnd/>
          </a:ln>
        </p:spPr>
        <p:txBody>
          <a:bodyPr/>
          <a:lstStyle/>
          <a:p>
            <a:endParaRPr lang="fr-FR"/>
          </a:p>
        </p:txBody>
      </p:sp>
      <p:sp>
        <p:nvSpPr>
          <p:cNvPr id="10247" name="Freeform 81"/>
          <p:cNvSpPr>
            <a:spLocks noChangeAspect="1"/>
          </p:cNvSpPr>
          <p:nvPr/>
        </p:nvSpPr>
        <p:spPr bwMode="auto">
          <a:xfrm rot="5400000" flipV="1">
            <a:off x="1145381" y="3337719"/>
            <a:ext cx="115888" cy="63500"/>
          </a:xfrm>
          <a:custGeom>
            <a:avLst/>
            <a:gdLst>
              <a:gd name="T0" fmla="*/ 2147483647 w 751"/>
              <a:gd name="T1" fmla="*/ 0 h 426"/>
              <a:gd name="T2" fmla="*/ 2147483647 w 751"/>
              <a:gd name="T3" fmla="*/ 0 h 426"/>
              <a:gd name="T4" fmla="*/ 2147483647 w 751"/>
              <a:gd name="T5" fmla="*/ 2147483647 h 426"/>
              <a:gd name="T6" fmla="*/ 2147483647 w 751"/>
              <a:gd name="T7" fmla="*/ 2147483647 h 426"/>
              <a:gd name="T8" fmla="*/ 2147483647 w 751"/>
              <a:gd name="T9" fmla="*/ 2147483647 h 426"/>
              <a:gd name="T10" fmla="*/ 2147483647 w 751"/>
              <a:gd name="T11" fmla="*/ 2147483647 h 426"/>
              <a:gd name="T12" fmla="*/ 2147483647 w 751"/>
              <a:gd name="T13" fmla="*/ 2147483647 h 426"/>
              <a:gd name="T14" fmla="*/ 2147483647 w 751"/>
              <a:gd name="T15" fmla="*/ 2147483647 h 426"/>
              <a:gd name="T16" fmla="*/ 2147483647 w 751"/>
              <a:gd name="T17" fmla="*/ 2147483647 h 426"/>
              <a:gd name="T18" fmla="*/ 2147483647 w 751"/>
              <a:gd name="T19" fmla="*/ 2147483647 h 426"/>
              <a:gd name="T20" fmla="*/ 2147483647 w 751"/>
              <a:gd name="T21" fmla="*/ 2147483647 h 426"/>
              <a:gd name="T22" fmla="*/ 2147483647 w 751"/>
              <a:gd name="T23" fmla="*/ 2147483647 h 426"/>
              <a:gd name="T24" fmla="*/ 2147483647 w 751"/>
              <a:gd name="T25" fmla="*/ 2147483647 h 426"/>
              <a:gd name="T26" fmla="*/ 2147483647 w 751"/>
              <a:gd name="T27" fmla="*/ 2147483647 h 426"/>
              <a:gd name="T28" fmla="*/ 2147483647 w 751"/>
              <a:gd name="T29" fmla="*/ 2147483647 h 426"/>
              <a:gd name="T30" fmla="*/ 2147483647 w 751"/>
              <a:gd name="T31" fmla="*/ 2147483647 h 426"/>
              <a:gd name="T32" fmla="*/ 2147483647 w 751"/>
              <a:gd name="T33" fmla="*/ 2147483647 h 426"/>
              <a:gd name="T34" fmla="*/ 0 w 751"/>
              <a:gd name="T35" fmla="*/ 2147483647 h 426"/>
              <a:gd name="T36" fmla="*/ 2147483647 w 751"/>
              <a:gd name="T37" fmla="*/ 2147483647 h 426"/>
              <a:gd name="T38" fmla="*/ 2147483647 w 751"/>
              <a:gd name="T39" fmla="*/ 2147483647 h 426"/>
              <a:gd name="T40" fmla="*/ 2147483647 w 751"/>
              <a:gd name="T41" fmla="*/ 2147483647 h 426"/>
              <a:gd name="T42" fmla="*/ 2147483647 w 751"/>
              <a:gd name="T43" fmla="*/ 2147483647 h 426"/>
              <a:gd name="T44" fmla="*/ 2147483647 w 751"/>
              <a:gd name="T45" fmla="*/ 2147483647 h 426"/>
              <a:gd name="T46" fmla="*/ 2147483647 w 751"/>
              <a:gd name="T47" fmla="*/ 2147483647 h 426"/>
              <a:gd name="T48" fmla="*/ 2147483647 w 751"/>
              <a:gd name="T49" fmla="*/ 2147483647 h 426"/>
              <a:gd name="T50" fmla="*/ 2147483647 w 751"/>
              <a:gd name="T51" fmla="*/ 2147483647 h 426"/>
              <a:gd name="T52" fmla="*/ 2147483647 w 751"/>
              <a:gd name="T53" fmla="*/ 2147483647 h 426"/>
              <a:gd name="T54" fmla="*/ 2147483647 w 751"/>
              <a:gd name="T55" fmla="*/ 2147483647 h 426"/>
              <a:gd name="T56" fmla="*/ 2147483647 w 751"/>
              <a:gd name="T57" fmla="*/ 2147483647 h 426"/>
              <a:gd name="T58" fmla="*/ 2147483647 w 751"/>
              <a:gd name="T59" fmla="*/ 2147483647 h 426"/>
              <a:gd name="T60" fmla="*/ 2147483647 w 751"/>
              <a:gd name="T61" fmla="*/ 2147483647 h 426"/>
              <a:gd name="T62" fmla="*/ 2147483647 w 751"/>
              <a:gd name="T63" fmla="*/ 2147483647 h 426"/>
              <a:gd name="T64" fmla="*/ 2147483647 w 751"/>
              <a:gd name="T65" fmla="*/ 2147483647 h 426"/>
              <a:gd name="T66" fmla="*/ 2147483647 w 751"/>
              <a:gd name="T67" fmla="*/ 2147483647 h 426"/>
              <a:gd name="T68" fmla="*/ 2147483647 w 751"/>
              <a:gd name="T69" fmla="*/ 2147483647 h 426"/>
              <a:gd name="T70" fmla="*/ 2147483647 w 751"/>
              <a:gd name="T71" fmla="*/ 2147483647 h 426"/>
              <a:gd name="T72" fmla="*/ 2147483647 w 751"/>
              <a:gd name="T73" fmla="*/ 0 h 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1"/>
              <a:gd name="T112" fmla="*/ 0 h 426"/>
              <a:gd name="T113" fmla="*/ 751 w 751"/>
              <a:gd name="T114" fmla="*/ 426 h 4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1" h="426">
                <a:moveTo>
                  <a:pt x="724" y="0"/>
                </a:moveTo>
                <a:lnTo>
                  <a:pt x="724" y="0"/>
                </a:lnTo>
                <a:lnTo>
                  <a:pt x="676" y="15"/>
                </a:lnTo>
                <a:lnTo>
                  <a:pt x="629" y="30"/>
                </a:lnTo>
                <a:lnTo>
                  <a:pt x="583" y="46"/>
                </a:lnTo>
                <a:lnTo>
                  <a:pt x="536" y="62"/>
                </a:lnTo>
                <a:lnTo>
                  <a:pt x="489" y="81"/>
                </a:lnTo>
                <a:lnTo>
                  <a:pt x="442" y="101"/>
                </a:lnTo>
                <a:lnTo>
                  <a:pt x="396" y="121"/>
                </a:lnTo>
                <a:lnTo>
                  <a:pt x="351" y="142"/>
                </a:lnTo>
                <a:lnTo>
                  <a:pt x="306" y="164"/>
                </a:lnTo>
                <a:lnTo>
                  <a:pt x="261" y="187"/>
                </a:lnTo>
                <a:lnTo>
                  <a:pt x="217" y="211"/>
                </a:lnTo>
                <a:lnTo>
                  <a:pt x="172" y="236"/>
                </a:lnTo>
                <a:lnTo>
                  <a:pt x="129" y="261"/>
                </a:lnTo>
                <a:lnTo>
                  <a:pt x="85" y="287"/>
                </a:lnTo>
                <a:lnTo>
                  <a:pt x="43" y="314"/>
                </a:lnTo>
                <a:lnTo>
                  <a:pt x="0" y="341"/>
                </a:lnTo>
                <a:lnTo>
                  <a:pt x="56" y="426"/>
                </a:lnTo>
                <a:lnTo>
                  <a:pt x="97" y="400"/>
                </a:lnTo>
                <a:lnTo>
                  <a:pt x="138" y="374"/>
                </a:lnTo>
                <a:lnTo>
                  <a:pt x="180" y="349"/>
                </a:lnTo>
                <a:lnTo>
                  <a:pt x="222" y="324"/>
                </a:lnTo>
                <a:lnTo>
                  <a:pt x="265" y="300"/>
                </a:lnTo>
                <a:lnTo>
                  <a:pt x="308" y="277"/>
                </a:lnTo>
                <a:lnTo>
                  <a:pt x="351" y="255"/>
                </a:lnTo>
                <a:lnTo>
                  <a:pt x="394" y="234"/>
                </a:lnTo>
                <a:lnTo>
                  <a:pt x="439" y="214"/>
                </a:lnTo>
                <a:lnTo>
                  <a:pt x="482" y="194"/>
                </a:lnTo>
                <a:lnTo>
                  <a:pt x="527" y="176"/>
                </a:lnTo>
                <a:lnTo>
                  <a:pt x="572" y="158"/>
                </a:lnTo>
                <a:lnTo>
                  <a:pt x="616" y="142"/>
                </a:lnTo>
                <a:lnTo>
                  <a:pt x="661" y="127"/>
                </a:lnTo>
                <a:lnTo>
                  <a:pt x="707" y="111"/>
                </a:lnTo>
                <a:lnTo>
                  <a:pt x="751" y="98"/>
                </a:lnTo>
                <a:lnTo>
                  <a:pt x="724" y="0"/>
                </a:lnTo>
                <a:close/>
              </a:path>
            </a:pathLst>
          </a:custGeom>
          <a:solidFill>
            <a:srgbClr val="DC2B19"/>
          </a:solidFill>
          <a:ln w="9525">
            <a:noFill/>
            <a:round/>
            <a:headEnd/>
            <a:tailEnd/>
          </a:ln>
        </p:spPr>
        <p:txBody>
          <a:bodyPr/>
          <a:lstStyle/>
          <a:p>
            <a:endParaRPr lang="fr-FR"/>
          </a:p>
        </p:txBody>
      </p:sp>
      <p:sp>
        <p:nvSpPr>
          <p:cNvPr id="10248" name="Freeform 83"/>
          <p:cNvSpPr>
            <a:spLocks noChangeAspect="1"/>
          </p:cNvSpPr>
          <p:nvPr/>
        </p:nvSpPr>
        <p:spPr bwMode="auto">
          <a:xfrm rot="5400000" flipV="1">
            <a:off x="1149350" y="3517900"/>
            <a:ext cx="103188" cy="58738"/>
          </a:xfrm>
          <a:custGeom>
            <a:avLst/>
            <a:gdLst>
              <a:gd name="T0" fmla="*/ 2147483647 w 660"/>
              <a:gd name="T1" fmla="*/ 2147483647 h 386"/>
              <a:gd name="T2" fmla="*/ 2147483647 w 660"/>
              <a:gd name="T3" fmla="*/ 2147483647 h 386"/>
              <a:gd name="T4" fmla="*/ 2147483647 w 660"/>
              <a:gd name="T5" fmla="*/ 2147483647 h 386"/>
              <a:gd name="T6" fmla="*/ 2147483647 w 660"/>
              <a:gd name="T7" fmla="*/ 2147483647 h 386"/>
              <a:gd name="T8" fmla="*/ 2147483647 w 660"/>
              <a:gd name="T9" fmla="*/ 2147483647 h 386"/>
              <a:gd name="T10" fmla="*/ 2147483647 w 660"/>
              <a:gd name="T11" fmla="*/ 2147483647 h 386"/>
              <a:gd name="T12" fmla="*/ 2147483647 w 660"/>
              <a:gd name="T13" fmla="*/ 2147483647 h 386"/>
              <a:gd name="T14" fmla="*/ 2147483647 w 660"/>
              <a:gd name="T15" fmla="*/ 2147483647 h 386"/>
              <a:gd name="T16" fmla="*/ 2147483647 w 660"/>
              <a:gd name="T17" fmla="*/ 2147483647 h 386"/>
              <a:gd name="T18" fmla="*/ 2147483647 w 660"/>
              <a:gd name="T19" fmla="*/ 2147483647 h 386"/>
              <a:gd name="T20" fmla="*/ 2147483647 w 660"/>
              <a:gd name="T21" fmla="*/ 2147483647 h 386"/>
              <a:gd name="T22" fmla="*/ 2147483647 w 660"/>
              <a:gd name="T23" fmla="*/ 2147483647 h 386"/>
              <a:gd name="T24" fmla="*/ 2147483647 w 660"/>
              <a:gd name="T25" fmla="*/ 2147483647 h 386"/>
              <a:gd name="T26" fmla="*/ 2147483647 w 660"/>
              <a:gd name="T27" fmla="*/ 2147483647 h 386"/>
              <a:gd name="T28" fmla="*/ 2147483647 w 660"/>
              <a:gd name="T29" fmla="*/ 2147483647 h 386"/>
              <a:gd name="T30" fmla="*/ 2147483647 w 660"/>
              <a:gd name="T31" fmla="*/ 2147483647 h 386"/>
              <a:gd name="T32" fmla="*/ 2147483647 w 660"/>
              <a:gd name="T33" fmla="*/ 2147483647 h 386"/>
              <a:gd name="T34" fmla="*/ 2147483647 w 660"/>
              <a:gd name="T35" fmla="*/ 0 h 386"/>
              <a:gd name="T36" fmla="*/ 0 w 660"/>
              <a:gd name="T37" fmla="*/ 2147483647 h 386"/>
              <a:gd name="T38" fmla="*/ 2147483647 w 660"/>
              <a:gd name="T39" fmla="*/ 2147483647 h 386"/>
              <a:gd name="T40" fmla="*/ 2147483647 w 660"/>
              <a:gd name="T41" fmla="*/ 2147483647 h 386"/>
              <a:gd name="T42" fmla="*/ 2147483647 w 660"/>
              <a:gd name="T43" fmla="*/ 2147483647 h 386"/>
              <a:gd name="T44" fmla="*/ 2147483647 w 660"/>
              <a:gd name="T45" fmla="*/ 2147483647 h 386"/>
              <a:gd name="T46" fmla="*/ 2147483647 w 660"/>
              <a:gd name="T47" fmla="*/ 2147483647 h 386"/>
              <a:gd name="T48" fmla="*/ 2147483647 w 660"/>
              <a:gd name="T49" fmla="*/ 2147483647 h 386"/>
              <a:gd name="T50" fmla="*/ 2147483647 w 660"/>
              <a:gd name="T51" fmla="*/ 2147483647 h 386"/>
              <a:gd name="T52" fmla="*/ 2147483647 w 660"/>
              <a:gd name="T53" fmla="*/ 2147483647 h 386"/>
              <a:gd name="T54" fmla="*/ 2147483647 w 660"/>
              <a:gd name="T55" fmla="*/ 2147483647 h 386"/>
              <a:gd name="T56" fmla="*/ 2147483647 w 660"/>
              <a:gd name="T57" fmla="*/ 2147483647 h 386"/>
              <a:gd name="T58" fmla="*/ 2147483647 w 660"/>
              <a:gd name="T59" fmla="*/ 2147483647 h 386"/>
              <a:gd name="T60" fmla="*/ 2147483647 w 660"/>
              <a:gd name="T61" fmla="*/ 2147483647 h 386"/>
              <a:gd name="T62" fmla="*/ 2147483647 w 660"/>
              <a:gd name="T63" fmla="*/ 2147483647 h 386"/>
              <a:gd name="T64" fmla="*/ 2147483647 w 660"/>
              <a:gd name="T65" fmla="*/ 2147483647 h 386"/>
              <a:gd name="T66" fmla="*/ 2147483647 w 660"/>
              <a:gd name="T67" fmla="*/ 2147483647 h 386"/>
              <a:gd name="T68" fmla="*/ 2147483647 w 660"/>
              <a:gd name="T69" fmla="*/ 2147483647 h 386"/>
              <a:gd name="T70" fmla="*/ 2147483647 w 660"/>
              <a:gd name="T71" fmla="*/ 2147483647 h 386"/>
              <a:gd name="T72" fmla="*/ 2147483647 w 660"/>
              <a:gd name="T73" fmla="*/ 2147483647 h 3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0"/>
              <a:gd name="T112" fmla="*/ 0 h 386"/>
              <a:gd name="T113" fmla="*/ 660 w 660"/>
              <a:gd name="T114" fmla="*/ 386 h 3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0" h="386">
                <a:moveTo>
                  <a:pt x="660" y="309"/>
                </a:moveTo>
                <a:lnTo>
                  <a:pt x="660" y="309"/>
                </a:lnTo>
                <a:lnTo>
                  <a:pt x="624" y="279"/>
                </a:lnTo>
                <a:lnTo>
                  <a:pt x="588" y="252"/>
                </a:lnTo>
                <a:lnTo>
                  <a:pt x="551" y="226"/>
                </a:lnTo>
                <a:lnTo>
                  <a:pt x="513" y="202"/>
                </a:lnTo>
                <a:lnTo>
                  <a:pt x="475" y="179"/>
                </a:lnTo>
                <a:lnTo>
                  <a:pt x="436" y="157"/>
                </a:lnTo>
                <a:lnTo>
                  <a:pt x="396" y="137"/>
                </a:lnTo>
                <a:lnTo>
                  <a:pt x="355" y="117"/>
                </a:lnTo>
                <a:lnTo>
                  <a:pt x="315" y="100"/>
                </a:lnTo>
                <a:lnTo>
                  <a:pt x="275" y="82"/>
                </a:lnTo>
                <a:lnTo>
                  <a:pt x="233" y="67"/>
                </a:lnTo>
                <a:lnTo>
                  <a:pt x="192" y="52"/>
                </a:lnTo>
                <a:lnTo>
                  <a:pt x="151" y="37"/>
                </a:lnTo>
                <a:lnTo>
                  <a:pt x="110" y="24"/>
                </a:lnTo>
                <a:lnTo>
                  <a:pt x="69" y="12"/>
                </a:lnTo>
                <a:lnTo>
                  <a:pt x="28" y="0"/>
                </a:lnTo>
                <a:lnTo>
                  <a:pt x="0" y="98"/>
                </a:lnTo>
                <a:lnTo>
                  <a:pt x="41" y="109"/>
                </a:lnTo>
                <a:lnTo>
                  <a:pt x="80" y="121"/>
                </a:lnTo>
                <a:lnTo>
                  <a:pt x="120" y="134"/>
                </a:lnTo>
                <a:lnTo>
                  <a:pt x="159" y="147"/>
                </a:lnTo>
                <a:lnTo>
                  <a:pt x="197" y="162"/>
                </a:lnTo>
                <a:lnTo>
                  <a:pt x="237" y="177"/>
                </a:lnTo>
                <a:lnTo>
                  <a:pt x="275" y="193"/>
                </a:lnTo>
                <a:lnTo>
                  <a:pt x="313" y="210"/>
                </a:lnTo>
                <a:lnTo>
                  <a:pt x="351" y="228"/>
                </a:lnTo>
                <a:lnTo>
                  <a:pt x="388" y="247"/>
                </a:lnTo>
                <a:lnTo>
                  <a:pt x="424" y="267"/>
                </a:lnTo>
                <a:lnTo>
                  <a:pt x="460" y="288"/>
                </a:lnTo>
                <a:lnTo>
                  <a:pt x="495" y="311"/>
                </a:lnTo>
                <a:lnTo>
                  <a:pt x="528" y="335"/>
                </a:lnTo>
                <a:lnTo>
                  <a:pt x="562" y="360"/>
                </a:lnTo>
                <a:lnTo>
                  <a:pt x="595" y="386"/>
                </a:lnTo>
                <a:lnTo>
                  <a:pt x="660" y="309"/>
                </a:lnTo>
                <a:close/>
              </a:path>
            </a:pathLst>
          </a:custGeom>
          <a:solidFill>
            <a:srgbClr val="DC2B19"/>
          </a:solidFill>
          <a:ln w="9525">
            <a:noFill/>
            <a:round/>
            <a:headEnd/>
            <a:tailEnd/>
          </a:ln>
        </p:spPr>
        <p:txBody>
          <a:bodyPr/>
          <a:lstStyle/>
          <a:p>
            <a:endParaRPr lang="fr-FR"/>
          </a:p>
        </p:txBody>
      </p:sp>
      <p:sp>
        <p:nvSpPr>
          <p:cNvPr id="10249" name="Freeform 84"/>
          <p:cNvSpPr>
            <a:spLocks noChangeAspect="1"/>
          </p:cNvSpPr>
          <p:nvPr/>
        </p:nvSpPr>
        <p:spPr bwMode="auto">
          <a:xfrm rot="5400000" flipV="1">
            <a:off x="1223963" y="3581400"/>
            <a:ext cx="139700" cy="152400"/>
          </a:xfrm>
          <a:custGeom>
            <a:avLst/>
            <a:gdLst>
              <a:gd name="T0" fmla="*/ 2147483647 w 914"/>
              <a:gd name="T1" fmla="*/ 2147483647 h 994"/>
              <a:gd name="T2" fmla="*/ 2147483647 w 914"/>
              <a:gd name="T3" fmla="*/ 2147483647 h 994"/>
              <a:gd name="T4" fmla="*/ 2147483647 w 914"/>
              <a:gd name="T5" fmla="*/ 2147483647 h 994"/>
              <a:gd name="T6" fmla="*/ 2147483647 w 914"/>
              <a:gd name="T7" fmla="*/ 2147483647 h 994"/>
              <a:gd name="T8" fmla="*/ 2147483647 w 914"/>
              <a:gd name="T9" fmla="*/ 2147483647 h 994"/>
              <a:gd name="T10" fmla="*/ 2147483647 w 914"/>
              <a:gd name="T11" fmla="*/ 2147483647 h 994"/>
              <a:gd name="T12" fmla="*/ 2147483647 w 914"/>
              <a:gd name="T13" fmla="*/ 2147483647 h 994"/>
              <a:gd name="T14" fmla="*/ 2147483647 w 914"/>
              <a:gd name="T15" fmla="*/ 2147483647 h 994"/>
              <a:gd name="T16" fmla="*/ 2147483647 w 914"/>
              <a:gd name="T17" fmla="*/ 2147483647 h 994"/>
              <a:gd name="T18" fmla="*/ 2147483647 w 914"/>
              <a:gd name="T19" fmla="*/ 2147483647 h 994"/>
              <a:gd name="T20" fmla="*/ 2147483647 w 914"/>
              <a:gd name="T21" fmla="*/ 2147483647 h 994"/>
              <a:gd name="T22" fmla="*/ 2147483647 w 914"/>
              <a:gd name="T23" fmla="*/ 2147483647 h 994"/>
              <a:gd name="T24" fmla="*/ 2147483647 w 914"/>
              <a:gd name="T25" fmla="*/ 2147483647 h 994"/>
              <a:gd name="T26" fmla="*/ 2147483647 w 914"/>
              <a:gd name="T27" fmla="*/ 2147483647 h 994"/>
              <a:gd name="T28" fmla="*/ 2147483647 w 914"/>
              <a:gd name="T29" fmla="*/ 2147483647 h 994"/>
              <a:gd name="T30" fmla="*/ 2147483647 w 914"/>
              <a:gd name="T31" fmla="*/ 2147483647 h 994"/>
              <a:gd name="T32" fmla="*/ 2147483647 w 914"/>
              <a:gd name="T33" fmla="*/ 2147483647 h 994"/>
              <a:gd name="T34" fmla="*/ 2147483647 w 914"/>
              <a:gd name="T35" fmla="*/ 0 h 994"/>
              <a:gd name="T36" fmla="*/ 0 w 914"/>
              <a:gd name="T37" fmla="*/ 2147483647 h 994"/>
              <a:gd name="T38" fmla="*/ 2147483647 w 914"/>
              <a:gd name="T39" fmla="*/ 2147483647 h 994"/>
              <a:gd name="T40" fmla="*/ 2147483647 w 914"/>
              <a:gd name="T41" fmla="*/ 2147483647 h 994"/>
              <a:gd name="T42" fmla="*/ 2147483647 w 914"/>
              <a:gd name="T43" fmla="*/ 2147483647 h 994"/>
              <a:gd name="T44" fmla="*/ 2147483647 w 914"/>
              <a:gd name="T45" fmla="*/ 2147483647 h 994"/>
              <a:gd name="T46" fmla="*/ 2147483647 w 914"/>
              <a:gd name="T47" fmla="*/ 2147483647 h 994"/>
              <a:gd name="T48" fmla="*/ 2147483647 w 914"/>
              <a:gd name="T49" fmla="*/ 2147483647 h 994"/>
              <a:gd name="T50" fmla="*/ 2147483647 w 914"/>
              <a:gd name="T51" fmla="*/ 2147483647 h 994"/>
              <a:gd name="T52" fmla="*/ 2147483647 w 914"/>
              <a:gd name="T53" fmla="*/ 2147483647 h 994"/>
              <a:gd name="T54" fmla="*/ 2147483647 w 914"/>
              <a:gd name="T55" fmla="*/ 2147483647 h 994"/>
              <a:gd name="T56" fmla="*/ 2147483647 w 914"/>
              <a:gd name="T57" fmla="*/ 2147483647 h 994"/>
              <a:gd name="T58" fmla="*/ 2147483647 w 914"/>
              <a:gd name="T59" fmla="*/ 2147483647 h 994"/>
              <a:gd name="T60" fmla="*/ 2147483647 w 914"/>
              <a:gd name="T61" fmla="*/ 2147483647 h 994"/>
              <a:gd name="T62" fmla="*/ 2147483647 w 914"/>
              <a:gd name="T63" fmla="*/ 2147483647 h 994"/>
              <a:gd name="T64" fmla="*/ 2147483647 w 914"/>
              <a:gd name="T65" fmla="*/ 2147483647 h 994"/>
              <a:gd name="T66" fmla="*/ 2147483647 w 914"/>
              <a:gd name="T67" fmla="*/ 2147483647 h 994"/>
              <a:gd name="T68" fmla="*/ 2147483647 w 914"/>
              <a:gd name="T69" fmla="*/ 2147483647 h 994"/>
              <a:gd name="T70" fmla="*/ 2147483647 w 914"/>
              <a:gd name="T71" fmla="*/ 2147483647 h 994"/>
              <a:gd name="T72" fmla="*/ 2147483647 w 914"/>
              <a:gd name="T73" fmla="*/ 2147483647 h 9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4"/>
              <a:gd name="T112" fmla="*/ 0 h 994"/>
              <a:gd name="T113" fmla="*/ 914 w 914"/>
              <a:gd name="T114" fmla="*/ 994 h 9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4" h="994">
                <a:moveTo>
                  <a:pt x="914" y="941"/>
                </a:moveTo>
                <a:lnTo>
                  <a:pt x="914" y="941"/>
                </a:lnTo>
                <a:lnTo>
                  <a:pt x="871" y="872"/>
                </a:lnTo>
                <a:lnTo>
                  <a:pt x="825" y="805"/>
                </a:lnTo>
                <a:lnTo>
                  <a:pt x="777" y="739"/>
                </a:lnTo>
                <a:lnTo>
                  <a:pt x="729" y="675"/>
                </a:lnTo>
                <a:lnTo>
                  <a:pt x="679" y="613"/>
                </a:lnTo>
                <a:lnTo>
                  <a:pt x="627" y="551"/>
                </a:lnTo>
                <a:lnTo>
                  <a:pt x="575" y="491"/>
                </a:lnTo>
                <a:lnTo>
                  <a:pt x="521" y="432"/>
                </a:lnTo>
                <a:lnTo>
                  <a:pt x="467" y="373"/>
                </a:lnTo>
                <a:lnTo>
                  <a:pt x="411" y="317"/>
                </a:lnTo>
                <a:lnTo>
                  <a:pt x="355" y="261"/>
                </a:lnTo>
                <a:lnTo>
                  <a:pt x="298" y="207"/>
                </a:lnTo>
                <a:lnTo>
                  <a:pt x="240" y="153"/>
                </a:lnTo>
                <a:lnTo>
                  <a:pt x="183" y="101"/>
                </a:lnTo>
                <a:lnTo>
                  <a:pt x="124" y="50"/>
                </a:lnTo>
                <a:lnTo>
                  <a:pt x="65" y="0"/>
                </a:lnTo>
                <a:lnTo>
                  <a:pt x="0" y="77"/>
                </a:lnTo>
                <a:lnTo>
                  <a:pt x="57" y="126"/>
                </a:lnTo>
                <a:lnTo>
                  <a:pt x="115" y="177"/>
                </a:lnTo>
                <a:lnTo>
                  <a:pt x="172" y="228"/>
                </a:lnTo>
                <a:lnTo>
                  <a:pt x="228" y="281"/>
                </a:lnTo>
                <a:lnTo>
                  <a:pt x="284" y="334"/>
                </a:lnTo>
                <a:lnTo>
                  <a:pt x="339" y="389"/>
                </a:lnTo>
                <a:lnTo>
                  <a:pt x="394" y="444"/>
                </a:lnTo>
                <a:lnTo>
                  <a:pt x="446" y="501"/>
                </a:lnTo>
                <a:lnTo>
                  <a:pt x="498" y="559"/>
                </a:lnTo>
                <a:lnTo>
                  <a:pt x="549" y="617"/>
                </a:lnTo>
                <a:lnTo>
                  <a:pt x="600" y="677"/>
                </a:lnTo>
                <a:lnTo>
                  <a:pt x="649" y="738"/>
                </a:lnTo>
                <a:lnTo>
                  <a:pt x="695" y="800"/>
                </a:lnTo>
                <a:lnTo>
                  <a:pt x="741" y="864"/>
                </a:lnTo>
                <a:lnTo>
                  <a:pt x="786" y="929"/>
                </a:lnTo>
                <a:lnTo>
                  <a:pt x="828" y="994"/>
                </a:lnTo>
                <a:lnTo>
                  <a:pt x="914" y="941"/>
                </a:lnTo>
                <a:close/>
              </a:path>
            </a:pathLst>
          </a:custGeom>
          <a:solidFill>
            <a:srgbClr val="DC2B19"/>
          </a:solidFill>
          <a:ln w="9525">
            <a:noFill/>
            <a:round/>
            <a:headEnd/>
            <a:tailEnd/>
          </a:ln>
        </p:spPr>
        <p:txBody>
          <a:bodyPr/>
          <a:lstStyle/>
          <a:p>
            <a:endParaRPr lang="fr-FR"/>
          </a:p>
        </p:txBody>
      </p:sp>
      <p:sp>
        <p:nvSpPr>
          <p:cNvPr id="10250" name="Freeform 85"/>
          <p:cNvSpPr>
            <a:spLocks noChangeAspect="1"/>
          </p:cNvSpPr>
          <p:nvPr/>
        </p:nvSpPr>
        <p:spPr bwMode="auto">
          <a:xfrm rot="5400000" flipV="1">
            <a:off x="1408112" y="3667126"/>
            <a:ext cx="150813" cy="246062"/>
          </a:xfrm>
          <a:custGeom>
            <a:avLst/>
            <a:gdLst>
              <a:gd name="T0" fmla="*/ 2147483647 w 993"/>
              <a:gd name="T1" fmla="*/ 2147483647 h 1611"/>
              <a:gd name="T2" fmla="*/ 2147483647 w 993"/>
              <a:gd name="T3" fmla="*/ 2147483647 h 1611"/>
              <a:gd name="T4" fmla="*/ 2147483647 w 993"/>
              <a:gd name="T5" fmla="*/ 2147483647 h 1611"/>
              <a:gd name="T6" fmla="*/ 2147483647 w 993"/>
              <a:gd name="T7" fmla="*/ 2147483647 h 1611"/>
              <a:gd name="T8" fmla="*/ 2147483647 w 993"/>
              <a:gd name="T9" fmla="*/ 2147483647 h 1611"/>
              <a:gd name="T10" fmla="*/ 2147483647 w 993"/>
              <a:gd name="T11" fmla="*/ 2147483647 h 1611"/>
              <a:gd name="T12" fmla="*/ 2147483647 w 993"/>
              <a:gd name="T13" fmla="*/ 2147483647 h 1611"/>
              <a:gd name="T14" fmla="*/ 2147483647 w 993"/>
              <a:gd name="T15" fmla="*/ 2147483647 h 1611"/>
              <a:gd name="T16" fmla="*/ 2147483647 w 993"/>
              <a:gd name="T17" fmla="*/ 2147483647 h 1611"/>
              <a:gd name="T18" fmla="*/ 2147483647 w 993"/>
              <a:gd name="T19" fmla="*/ 2147483647 h 1611"/>
              <a:gd name="T20" fmla="*/ 2147483647 w 993"/>
              <a:gd name="T21" fmla="*/ 2147483647 h 1611"/>
              <a:gd name="T22" fmla="*/ 2147483647 w 993"/>
              <a:gd name="T23" fmla="*/ 2147483647 h 1611"/>
              <a:gd name="T24" fmla="*/ 2147483647 w 993"/>
              <a:gd name="T25" fmla="*/ 2147483647 h 1611"/>
              <a:gd name="T26" fmla="*/ 2147483647 w 993"/>
              <a:gd name="T27" fmla="*/ 0 h 1611"/>
              <a:gd name="T28" fmla="*/ 0 w 993"/>
              <a:gd name="T29" fmla="*/ 2147483647 h 1611"/>
              <a:gd name="T30" fmla="*/ 2147483647 w 993"/>
              <a:gd name="T31" fmla="*/ 2147483647 h 1611"/>
              <a:gd name="T32" fmla="*/ 2147483647 w 993"/>
              <a:gd name="T33" fmla="*/ 2147483647 h 1611"/>
              <a:gd name="T34" fmla="*/ 2147483647 w 993"/>
              <a:gd name="T35" fmla="*/ 2147483647 h 1611"/>
              <a:gd name="T36" fmla="*/ 2147483647 w 993"/>
              <a:gd name="T37" fmla="*/ 2147483647 h 1611"/>
              <a:gd name="T38" fmla="*/ 2147483647 w 993"/>
              <a:gd name="T39" fmla="*/ 2147483647 h 1611"/>
              <a:gd name="T40" fmla="*/ 2147483647 w 993"/>
              <a:gd name="T41" fmla="*/ 2147483647 h 1611"/>
              <a:gd name="T42" fmla="*/ 2147483647 w 993"/>
              <a:gd name="T43" fmla="*/ 2147483647 h 1611"/>
              <a:gd name="T44" fmla="*/ 2147483647 w 993"/>
              <a:gd name="T45" fmla="*/ 2147483647 h 1611"/>
              <a:gd name="T46" fmla="*/ 2147483647 w 993"/>
              <a:gd name="T47" fmla="*/ 2147483647 h 1611"/>
              <a:gd name="T48" fmla="*/ 2147483647 w 993"/>
              <a:gd name="T49" fmla="*/ 2147483647 h 1611"/>
              <a:gd name="T50" fmla="*/ 2147483647 w 993"/>
              <a:gd name="T51" fmla="*/ 2147483647 h 1611"/>
              <a:gd name="T52" fmla="*/ 2147483647 w 993"/>
              <a:gd name="T53" fmla="*/ 2147483647 h 1611"/>
              <a:gd name="T54" fmla="*/ 2147483647 w 993"/>
              <a:gd name="T55" fmla="*/ 2147483647 h 1611"/>
              <a:gd name="T56" fmla="*/ 2147483647 w 993"/>
              <a:gd name="T57" fmla="*/ 2147483647 h 16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3"/>
              <a:gd name="T88" fmla="*/ 0 h 1611"/>
              <a:gd name="T89" fmla="*/ 993 w 993"/>
              <a:gd name="T90" fmla="*/ 1611 h 16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3" h="1611">
                <a:moveTo>
                  <a:pt x="993" y="1565"/>
                </a:moveTo>
                <a:lnTo>
                  <a:pt x="993" y="1565"/>
                </a:lnTo>
                <a:lnTo>
                  <a:pt x="946" y="1473"/>
                </a:lnTo>
                <a:lnTo>
                  <a:pt x="896" y="1377"/>
                </a:lnTo>
                <a:lnTo>
                  <a:pt x="844" y="1279"/>
                </a:lnTo>
                <a:lnTo>
                  <a:pt x="789" y="1179"/>
                </a:lnTo>
                <a:lnTo>
                  <a:pt x="733" y="1077"/>
                </a:lnTo>
                <a:lnTo>
                  <a:pt x="675" y="975"/>
                </a:lnTo>
                <a:lnTo>
                  <a:pt x="615" y="873"/>
                </a:lnTo>
                <a:lnTo>
                  <a:pt x="555" y="769"/>
                </a:lnTo>
                <a:lnTo>
                  <a:pt x="434" y="565"/>
                </a:lnTo>
                <a:lnTo>
                  <a:pt x="315" y="367"/>
                </a:lnTo>
                <a:lnTo>
                  <a:pt x="197" y="178"/>
                </a:lnTo>
                <a:lnTo>
                  <a:pt x="86" y="0"/>
                </a:lnTo>
                <a:lnTo>
                  <a:pt x="0" y="53"/>
                </a:lnTo>
                <a:lnTo>
                  <a:pt x="111" y="231"/>
                </a:lnTo>
                <a:lnTo>
                  <a:pt x="228" y="420"/>
                </a:lnTo>
                <a:lnTo>
                  <a:pt x="347" y="618"/>
                </a:lnTo>
                <a:lnTo>
                  <a:pt x="468" y="821"/>
                </a:lnTo>
                <a:lnTo>
                  <a:pt x="527" y="924"/>
                </a:lnTo>
                <a:lnTo>
                  <a:pt x="586" y="1025"/>
                </a:lnTo>
                <a:lnTo>
                  <a:pt x="643" y="1128"/>
                </a:lnTo>
                <a:lnTo>
                  <a:pt x="700" y="1228"/>
                </a:lnTo>
                <a:lnTo>
                  <a:pt x="753" y="1327"/>
                </a:lnTo>
                <a:lnTo>
                  <a:pt x="806" y="1424"/>
                </a:lnTo>
                <a:lnTo>
                  <a:pt x="856" y="1519"/>
                </a:lnTo>
                <a:lnTo>
                  <a:pt x="901" y="1611"/>
                </a:lnTo>
                <a:lnTo>
                  <a:pt x="993" y="1565"/>
                </a:lnTo>
                <a:close/>
              </a:path>
            </a:pathLst>
          </a:custGeom>
          <a:solidFill>
            <a:srgbClr val="DC2B19"/>
          </a:solidFill>
          <a:ln w="9525">
            <a:noFill/>
            <a:round/>
            <a:headEnd/>
            <a:tailEnd/>
          </a:ln>
        </p:spPr>
        <p:txBody>
          <a:bodyPr/>
          <a:lstStyle/>
          <a:p>
            <a:endParaRPr lang="fr-FR"/>
          </a:p>
        </p:txBody>
      </p:sp>
      <p:sp>
        <p:nvSpPr>
          <p:cNvPr id="10251" name="Freeform 86"/>
          <p:cNvSpPr>
            <a:spLocks noChangeAspect="1"/>
          </p:cNvSpPr>
          <p:nvPr/>
        </p:nvSpPr>
        <p:spPr bwMode="auto">
          <a:xfrm rot="5400000" flipV="1">
            <a:off x="1641475" y="3811588"/>
            <a:ext cx="165100" cy="247650"/>
          </a:xfrm>
          <a:custGeom>
            <a:avLst/>
            <a:gdLst>
              <a:gd name="T0" fmla="*/ 2147483647 w 1089"/>
              <a:gd name="T1" fmla="*/ 2147483647 h 1613"/>
              <a:gd name="T2" fmla="*/ 2147483647 w 1089"/>
              <a:gd name="T3" fmla="*/ 2147483647 h 1613"/>
              <a:gd name="T4" fmla="*/ 2147483647 w 1089"/>
              <a:gd name="T5" fmla="*/ 2147483647 h 1613"/>
              <a:gd name="T6" fmla="*/ 2147483647 w 1089"/>
              <a:gd name="T7" fmla="*/ 2147483647 h 1613"/>
              <a:gd name="T8" fmla="*/ 2147483647 w 1089"/>
              <a:gd name="T9" fmla="*/ 2147483647 h 1613"/>
              <a:gd name="T10" fmla="*/ 2147483647 w 1089"/>
              <a:gd name="T11" fmla="*/ 2147483647 h 1613"/>
              <a:gd name="T12" fmla="*/ 2147483647 w 1089"/>
              <a:gd name="T13" fmla="*/ 2147483647 h 1613"/>
              <a:gd name="T14" fmla="*/ 2147483647 w 1089"/>
              <a:gd name="T15" fmla="*/ 2147483647 h 1613"/>
              <a:gd name="T16" fmla="*/ 2147483647 w 1089"/>
              <a:gd name="T17" fmla="*/ 2147483647 h 1613"/>
              <a:gd name="T18" fmla="*/ 2147483647 w 1089"/>
              <a:gd name="T19" fmla="*/ 2147483647 h 1613"/>
              <a:gd name="T20" fmla="*/ 2147483647 w 1089"/>
              <a:gd name="T21" fmla="*/ 2147483647 h 1613"/>
              <a:gd name="T22" fmla="*/ 2147483647 w 1089"/>
              <a:gd name="T23" fmla="*/ 2147483647 h 1613"/>
              <a:gd name="T24" fmla="*/ 2147483647 w 1089"/>
              <a:gd name="T25" fmla="*/ 2147483647 h 1613"/>
              <a:gd name="T26" fmla="*/ 2147483647 w 1089"/>
              <a:gd name="T27" fmla="*/ 2147483647 h 1613"/>
              <a:gd name="T28" fmla="*/ 2147483647 w 1089"/>
              <a:gd name="T29" fmla="*/ 2147483647 h 1613"/>
              <a:gd name="T30" fmla="*/ 2147483647 w 1089"/>
              <a:gd name="T31" fmla="*/ 2147483647 h 1613"/>
              <a:gd name="T32" fmla="*/ 2147483647 w 1089"/>
              <a:gd name="T33" fmla="*/ 2147483647 h 1613"/>
              <a:gd name="T34" fmla="*/ 2147483647 w 1089"/>
              <a:gd name="T35" fmla="*/ 2147483647 h 1613"/>
              <a:gd name="T36" fmla="*/ 2147483647 w 1089"/>
              <a:gd name="T37" fmla="*/ 2147483647 h 1613"/>
              <a:gd name="T38" fmla="*/ 2147483647 w 1089"/>
              <a:gd name="T39" fmla="*/ 0 h 1613"/>
              <a:gd name="T40" fmla="*/ 0 w 1089"/>
              <a:gd name="T41" fmla="*/ 2147483647 h 1613"/>
              <a:gd name="T42" fmla="*/ 2147483647 w 1089"/>
              <a:gd name="T43" fmla="*/ 2147483647 h 1613"/>
              <a:gd name="T44" fmla="*/ 2147483647 w 1089"/>
              <a:gd name="T45" fmla="*/ 2147483647 h 1613"/>
              <a:gd name="T46" fmla="*/ 2147483647 w 1089"/>
              <a:gd name="T47" fmla="*/ 2147483647 h 1613"/>
              <a:gd name="T48" fmla="*/ 2147483647 w 1089"/>
              <a:gd name="T49" fmla="*/ 2147483647 h 1613"/>
              <a:gd name="T50" fmla="*/ 2147483647 w 1089"/>
              <a:gd name="T51" fmla="*/ 2147483647 h 1613"/>
              <a:gd name="T52" fmla="*/ 2147483647 w 1089"/>
              <a:gd name="T53" fmla="*/ 2147483647 h 1613"/>
              <a:gd name="T54" fmla="*/ 2147483647 w 1089"/>
              <a:gd name="T55" fmla="*/ 2147483647 h 1613"/>
              <a:gd name="T56" fmla="*/ 2147483647 w 1089"/>
              <a:gd name="T57" fmla="*/ 2147483647 h 1613"/>
              <a:gd name="T58" fmla="*/ 2147483647 w 1089"/>
              <a:gd name="T59" fmla="*/ 2147483647 h 1613"/>
              <a:gd name="T60" fmla="*/ 2147483647 w 1089"/>
              <a:gd name="T61" fmla="*/ 2147483647 h 1613"/>
              <a:gd name="T62" fmla="*/ 2147483647 w 1089"/>
              <a:gd name="T63" fmla="*/ 2147483647 h 1613"/>
              <a:gd name="T64" fmla="*/ 2147483647 w 1089"/>
              <a:gd name="T65" fmla="*/ 2147483647 h 1613"/>
              <a:gd name="T66" fmla="*/ 2147483647 w 1089"/>
              <a:gd name="T67" fmla="*/ 2147483647 h 1613"/>
              <a:gd name="T68" fmla="*/ 2147483647 w 1089"/>
              <a:gd name="T69" fmla="*/ 2147483647 h 1613"/>
              <a:gd name="T70" fmla="*/ 2147483647 w 1089"/>
              <a:gd name="T71" fmla="*/ 2147483647 h 1613"/>
              <a:gd name="T72" fmla="*/ 2147483647 w 1089"/>
              <a:gd name="T73" fmla="*/ 2147483647 h 1613"/>
              <a:gd name="T74" fmla="*/ 2147483647 w 1089"/>
              <a:gd name="T75" fmla="*/ 2147483647 h 1613"/>
              <a:gd name="T76" fmla="*/ 2147483647 w 1089"/>
              <a:gd name="T77" fmla="*/ 2147483647 h 1613"/>
              <a:gd name="T78" fmla="*/ 2147483647 w 1089"/>
              <a:gd name="T79" fmla="*/ 2147483647 h 1613"/>
              <a:gd name="T80" fmla="*/ 2147483647 w 1089"/>
              <a:gd name="T81" fmla="*/ 2147483647 h 16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9"/>
              <a:gd name="T124" fmla="*/ 0 h 1613"/>
              <a:gd name="T125" fmla="*/ 1089 w 1089"/>
              <a:gd name="T126" fmla="*/ 1613 h 16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9" h="1613">
                <a:moveTo>
                  <a:pt x="1089" y="1557"/>
                </a:moveTo>
                <a:lnTo>
                  <a:pt x="1089" y="1557"/>
                </a:lnTo>
                <a:lnTo>
                  <a:pt x="1026" y="1461"/>
                </a:lnTo>
                <a:lnTo>
                  <a:pt x="962" y="1366"/>
                </a:lnTo>
                <a:lnTo>
                  <a:pt x="896" y="1270"/>
                </a:lnTo>
                <a:lnTo>
                  <a:pt x="830" y="1174"/>
                </a:lnTo>
                <a:lnTo>
                  <a:pt x="698" y="983"/>
                </a:lnTo>
                <a:lnTo>
                  <a:pt x="566" y="791"/>
                </a:lnTo>
                <a:lnTo>
                  <a:pt x="502" y="696"/>
                </a:lnTo>
                <a:lnTo>
                  <a:pt x="438" y="599"/>
                </a:lnTo>
                <a:lnTo>
                  <a:pt x="376" y="502"/>
                </a:lnTo>
                <a:lnTo>
                  <a:pt x="315" y="404"/>
                </a:lnTo>
                <a:lnTo>
                  <a:pt x="286" y="353"/>
                </a:lnTo>
                <a:lnTo>
                  <a:pt x="256" y="304"/>
                </a:lnTo>
                <a:lnTo>
                  <a:pt x="227" y="254"/>
                </a:lnTo>
                <a:lnTo>
                  <a:pt x="199" y="204"/>
                </a:lnTo>
                <a:lnTo>
                  <a:pt x="171" y="154"/>
                </a:lnTo>
                <a:lnTo>
                  <a:pt x="144" y="103"/>
                </a:lnTo>
                <a:lnTo>
                  <a:pt x="118" y="52"/>
                </a:lnTo>
                <a:lnTo>
                  <a:pt x="92" y="0"/>
                </a:lnTo>
                <a:lnTo>
                  <a:pt x="0" y="46"/>
                </a:lnTo>
                <a:lnTo>
                  <a:pt x="27" y="99"/>
                </a:lnTo>
                <a:lnTo>
                  <a:pt x="54" y="151"/>
                </a:lnTo>
                <a:lnTo>
                  <a:pt x="82" y="202"/>
                </a:lnTo>
                <a:lnTo>
                  <a:pt x="110" y="253"/>
                </a:lnTo>
                <a:lnTo>
                  <a:pt x="139" y="304"/>
                </a:lnTo>
                <a:lnTo>
                  <a:pt x="168" y="356"/>
                </a:lnTo>
                <a:lnTo>
                  <a:pt x="199" y="406"/>
                </a:lnTo>
                <a:lnTo>
                  <a:pt x="228" y="457"/>
                </a:lnTo>
                <a:lnTo>
                  <a:pt x="290" y="556"/>
                </a:lnTo>
                <a:lnTo>
                  <a:pt x="353" y="654"/>
                </a:lnTo>
                <a:lnTo>
                  <a:pt x="417" y="752"/>
                </a:lnTo>
                <a:lnTo>
                  <a:pt x="483" y="849"/>
                </a:lnTo>
                <a:lnTo>
                  <a:pt x="614" y="1041"/>
                </a:lnTo>
                <a:lnTo>
                  <a:pt x="747" y="1233"/>
                </a:lnTo>
                <a:lnTo>
                  <a:pt x="812" y="1327"/>
                </a:lnTo>
                <a:lnTo>
                  <a:pt x="878" y="1422"/>
                </a:lnTo>
                <a:lnTo>
                  <a:pt x="941" y="1517"/>
                </a:lnTo>
                <a:lnTo>
                  <a:pt x="1004" y="1613"/>
                </a:lnTo>
                <a:lnTo>
                  <a:pt x="1089" y="1557"/>
                </a:lnTo>
                <a:close/>
              </a:path>
            </a:pathLst>
          </a:custGeom>
          <a:solidFill>
            <a:srgbClr val="DC2B19"/>
          </a:solidFill>
          <a:ln w="9525">
            <a:noFill/>
            <a:round/>
            <a:headEnd/>
            <a:tailEnd/>
          </a:ln>
        </p:spPr>
        <p:txBody>
          <a:bodyPr/>
          <a:lstStyle/>
          <a:p>
            <a:endParaRPr lang="fr-FR"/>
          </a:p>
        </p:txBody>
      </p:sp>
      <p:sp>
        <p:nvSpPr>
          <p:cNvPr id="10252" name="Freeform 87"/>
          <p:cNvSpPr>
            <a:spLocks noChangeAspect="1"/>
          </p:cNvSpPr>
          <p:nvPr/>
        </p:nvSpPr>
        <p:spPr bwMode="auto">
          <a:xfrm rot="5400000" flipV="1">
            <a:off x="1849438" y="3992563"/>
            <a:ext cx="144462" cy="169862"/>
          </a:xfrm>
          <a:custGeom>
            <a:avLst/>
            <a:gdLst>
              <a:gd name="T0" fmla="*/ 2147483647 w 952"/>
              <a:gd name="T1" fmla="*/ 2147483647 h 1103"/>
              <a:gd name="T2" fmla="*/ 2147483647 w 952"/>
              <a:gd name="T3" fmla="*/ 2147483647 h 1103"/>
              <a:gd name="T4" fmla="*/ 2147483647 w 952"/>
              <a:gd name="T5" fmla="*/ 2147483647 h 1103"/>
              <a:gd name="T6" fmla="*/ 2147483647 w 952"/>
              <a:gd name="T7" fmla="*/ 2147483647 h 1103"/>
              <a:gd name="T8" fmla="*/ 2147483647 w 952"/>
              <a:gd name="T9" fmla="*/ 2147483647 h 1103"/>
              <a:gd name="T10" fmla="*/ 2147483647 w 952"/>
              <a:gd name="T11" fmla="*/ 2147483647 h 1103"/>
              <a:gd name="T12" fmla="*/ 2147483647 w 952"/>
              <a:gd name="T13" fmla="*/ 2147483647 h 1103"/>
              <a:gd name="T14" fmla="*/ 2147483647 w 952"/>
              <a:gd name="T15" fmla="*/ 2147483647 h 1103"/>
              <a:gd name="T16" fmla="*/ 2147483647 w 952"/>
              <a:gd name="T17" fmla="*/ 2147483647 h 1103"/>
              <a:gd name="T18" fmla="*/ 2147483647 w 952"/>
              <a:gd name="T19" fmla="*/ 2147483647 h 1103"/>
              <a:gd name="T20" fmla="*/ 2147483647 w 952"/>
              <a:gd name="T21" fmla="*/ 2147483647 h 1103"/>
              <a:gd name="T22" fmla="*/ 2147483647 w 952"/>
              <a:gd name="T23" fmla="*/ 2147483647 h 1103"/>
              <a:gd name="T24" fmla="*/ 2147483647 w 952"/>
              <a:gd name="T25" fmla="*/ 2147483647 h 1103"/>
              <a:gd name="T26" fmla="*/ 2147483647 w 952"/>
              <a:gd name="T27" fmla="*/ 0 h 1103"/>
              <a:gd name="T28" fmla="*/ 0 w 952"/>
              <a:gd name="T29" fmla="*/ 2147483647 h 1103"/>
              <a:gd name="T30" fmla="*/ 2147483647 w 952"/>
              <a:gd name="T31" fmla="*/ 2147483647 h 1103"/>
              <a:gd name="T32" fmla="*/ 2147483647 w 952"/>
              <a:gd name="T33" fmla="*/ 2147483647 h 1103"/>
              <a:gd name="T34" fmla="*/ 2147483647 w 952"/>
              <a:gd name="T35" fmla="*/ 2147483647 h 1103"/>
              <a:gd name="T36" fmla="*/ 2147483647 w 952"/>
              <a:gd name="T37" fmla="*/ 2147483647 h 1103"/>
              <a:gd name="T38" fmla="*/ 2147483647 w 952"/>
              <a:gd name="T39" fmla="*/ 2147483647 h 1103"/>
              <a:gd name="T40" fmla="*/ 2147483647 w 952"/>
              <a:gd name="T41" fmla="*/ 2147483647 h 1103"/>
              <a:gd name="T42" fmla="*/ 2147483647 w 952"/>
              <a:gd name="T43" fmla="*/ 2147483647 h 1103"/>
              <a:gd name="T44" fmla="*/ 2147483647 w 952"/>
              <a:gd name="T45" fmla="*/ 2147483647 h 1103"/>
              <a:gd name="T46" fmla="*/ 2147483647 w 952"/>
              <a:gd name="T47" fmla="*/ 2147483647 h 1103"/>
              <a:gd name="T48" fmla="*/ 2147483647 w 952"/>
              <a:gd name="T49" fmla="*/ 2147483647 h 1103"/>
              <a:gd name="T50" fmla="*/ 2147483647 w 952"/>
              <a:gd name="T51" fmla="*/ 2147483647 h 1103"/>
              <a:gd name="T52" fmla="*/ 2147483647 w 952"/>
              <a:gd name="T53" fmla="*/ 2147483647 h 1103"/>
              <a:gd name="T54" fmla="*/ 2147483647 w 952"/>
              <a:gd name="T55" fmla="*/ 2147483647 h 1103"/>
              <a:gd name="T56" fmla="*/ 2147483647 w 952"/>
              <a:gd name="T57" fmla="*/ 2147483647 h 11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52"/>
              <a:gd name="T88" fmla="*/ 0 h 1103"/>
              <a:gd name="T89" fmla="*/ 952 w 952"/>
              <a:gd name="T90" fmla="*/ 1103 h 11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52" h="1103">
                <a:moveTo>
                  <a:pt x="952" y="1035"/>
                </a:moveTo>
                <a:lnTo>
                  <a:pt x="952" y="1035"/>
                </a:lnTo>
                <a:lnTo>
                  <a:pt x="839" y="909"/>
                </a:lnTo>
                <a:lnTo>
                  <a:pt x="725" y="784"/>
                </a:lnTo>
                <a:lnTo>
                  <a:pt x="612" y="658"/>
                </a:lnTo>
                <a:lnTo>
                  <a:pt x="499" y="533"/>
                </a:lnTo>
                <a:lnTo>
                  <a:pt x="444" y="469"/>
                </a:lnTo>
                <a:lnTo>
                  <a:pt x="389" y="406"/>
                </a:lnTo>
                <a:lnTo>
                  <a:pt x="335" y="340"/>
                </a:lnTo>
                <a:lnTo>
                  <a:pt x="283" y="275"/>
                </a:lnTo>
                <a:lnTo>
                  <a:pt x="232" y="207"/>
                </a:lnTo>
                <a:lnTo>
                  <a:pt x="181" y="140"/>
                </a:lnTo>
                <a:lnTo>
                  <a:pt x="133" y="71"/>
                </a:lnTo>
                <a:lnTo>
                  <a:pt x="85" y="0"/>
                </a:lnTo>
                <a:lnTo>
                  <a:pt x="0" y="56"/>
                </a:lnTo>
                <a:lnTo>
                  <a:pt x="49" y="129"/>
                </a:lnTo>
                <a:lnTo>
                  <a:pt x="99" y="200"/>
                </a:lnTo>
                <a:lnTo>
                  <a:pt x="150" y="269"/>
                </a:lnTo>
                <a:lnTo>
                  <a:pt x="202" y="337"/>
                </a:lnTo>
                <a:lnTo>
                  <a:pt x="257" y="404"/>
                </a:lnTo>
                <a:lnTo>
                  <a:pt x="311" y="471"/>
                </a:lnTo>
                <a:lnTo>
                  <a:pt x="367" y="535"/>
                </a:lnTo>
                <a:lnTo>
                  <a:pt x="422" y="601"/>
                </a:lnTo>
                <a:lnTo>
                  <a:pt x="536" y="727"/>
                </a:lnTo>
                <a:lnTo>
                  <a:pt x="650" y="852"/>
                </a:lnTo>
                <a:lnTo>
                  <a:pt x="764" y="978"/>
                </a:lnTo>
                <a:lnTo>
                  <a:pt x="876" y="1103"/>
                </a:lnTo>
                <a:lnTo>
                  <a:pt x="952" y="1035"/>
                </a:lnTo>
                <a:close/>
              </a:path>
            </a:pathLst>
          </a:custGeom>
          <a:solidFill>
            <a:srgbClr val="DC2B19"/>
          </a:solidFill>
          <a:ln w="9525">
            <a:noFill/>
            <a:round/>
            <a:headEnd/>
            <a:tailEnd/>
          </a:ln>
        </p:spPr>
        <p:txBody>
          <a:bodyPr/>
          <a:lstStyle/>
          <a:p>
            <a:endParaRPr lang="fr-FR"/>
          </a:p>
        </p:txBody>
      </p:sp>
      <p:sp>
        <p:nvSpPr>
          <p:cNvPr id="10253" name="Freeform 88"/>
          <p:cNvSpPr>
            <a:spLocks noChangeAspect="1"/>
          </p:cNvSpPr>
          <p:nvPr/>
        </p:nvSpPr>
        <p:spPr bwMode="auto">
          <a:xfrm rot="5400000" flipV="1">
            <a:off x="2005012" y="4132263"/>
            <a:ext cx="182563" cy="198438"/>
          </a:xfrm>
          <a:custGeom>
            <a:avLst/>
            <a:gdLst>
              <a:gd name="T0" fmla="*/ 2147483647 w 1201"/>
              <a:gd name="T1" fmla="*/ 2147483647 h 1300"/>
              <a:gd name="T2" fmla="*/ 2147483647 w 1201"/>
              <a:gd name="T3" fmla="*/ 2147483647 h 1300"/>
              <a:gd name="T4" fmla="*/ 2147483647 w 1201"/>
              <a:gd name="T5" fmla="*/ 2147483647 h 1300"/>
              <a:gd name="T6" fmla="*/ 2147483647 w 1201"/>
              <a:gd name="T7" fmla="*/ 2147483647 h 1300"/>
              <a:gd name="T8" fmla="*/ 2147483647 w 1201"/>
              <a:gd name="T9" fmla="*/ 2147483647 h 1300"/>
              <a:gd name="T10" fmla="*/ 2147483647 w 1201"/>
              <a:gd name="T11" fmla="*/ 2147483647 h 1300"/>
              <a:gd name="T12" fmla="*/ 2147483647 w 1201"/>
              <a:gd name="T13" fmla="*/ 2147483647 h 1300"/>
              <a:gd name="T14" fmla="*/ 2147483647 w 1201"/>
              <a:gd name="T15" fmla="*/ 2147483647 h 1300"/>
              <a:gd name="T16" fmla="*/ 2147483647 w 1201"/>
              <a:gd name="T17" fmla="*/ 2147483647 h 1300"/>
              <a:gd name="T18" fmla="*/ 2147483647 w 1201"/>
              <a:gd name="T19" fmla="*/ 2147483647 h 1300"/>
              <a:gd name="T20" fmla="*/ 2147483647 w 1201"/>
              <a:gd name="T21" fmla="*/ 2147483647 h 1300"/>
              <a:gd name="T22" fmla="*/ 2147483647 w 1201"/>
              <a:gd name="T23" fmla="*/ 2147483647 h 1300"/>
              <a:gd name="T24" fmla="*/ 2147483647 w 1201"/>
              <a:gd name="T25" fmla="*/ 2147483647 h 1300"/>
              <a:gd name="T26" fmla="*/ 2147483647 w 1201"/>
              <a:gd name="T27" fmla="*/ 2147483647 h 1300"/>
              <a:gd name="T28" fmla="*/ 2147483647 w 1201"/>
              <a:gd name="T29" fmla="*/ 2147483647 h 1300"/>
              <a:gd name="T30" fmla="*/ 2147483647 w 1201"/>
              <a:gd name="T31" fmla="*/ 0 h 1300"/>
              <a:gd name="T32" fmla="*/ 0 w 1201"/>
              <a:gd name="T33" fmla="*/ 2147483647 h 1300"/>
              <a:gd name="T34" fmla="*/ 2147483647 w 1201"/>
              <a:gd name="T35" fmla="*/ 2147483647 h 1300"/>
              <a:gd name="T36" fmla="*/ 2147483647 w 1201"/>
              <a:gd name="T37" fmla="*/ 2147483647 h 1300"/>
              <a:gd name="T38" fmla="*/ 2147483647 w 1201"/>
              <a:gd name="T39" fmla="*/ 2147483647 h 1300"/>
              <a:gd name="T40" fmla="*/ 2147483647 w 1201"/>
              <a:gd name="T41" fmla="*/ 2147483647 h 1300"/>
              <a:gd name="T42" fmla="*/ 2147483647 w 1201"/>
              <a:gd name="T43" fmla="*/ 2147483647 h 1300"/>
              <a:gd name="T44" fmla="*/ 2147483647 w 1201"/>
              <a:gd name="T45" fmla="*/ 2147483647 h 1300"/>
              <a:gd name="T46" fmla="*/ 2147483647 w 1201"/>
              <a:gd name="T47" fmla="*/ 2147483647 h 1300"/>
              <a:gd name="T48" fmla="*/ 2147483647 w 1201"/>
              <a:gd name="T49" fmla="*/ 2147483647 h 1300"/>
              <a:gd name="T50" fmla="*/ 2147483647 w 1201"/>
              <a:gd name="T51" fmla="*/ 2147483647 h 1300"/>
              <a:gd name="T52" fmla="*/ 2147483647 w 1201"/>
              <a:gd name="T53" fmla="*/ 2147483647 h 1300"/>
              <a:gd name="T54" fmla="*/ 2147483647 w 1201"/>
              <a:gd name="T55" fmla="*/ 2147483647 h 1300"/>
              <a:gd name="T56" fmla="*/ 2147483647 w 1201"/>
              <a:gd name="T57" fmla="*/ 2147483647 h 1300"/>
              <a:gd name="T58" fmla="*/ 2147483647 w 1201"/>
              <a:gd name="T59" fmla="*/ 2147483647 h 1300"/>
              <a:gd name="T60" fmla="*/ 2147483647 w 1201"/>
              <a:gd name="T61" fmla="*/ 2147483647 h 1300"/>
              <a:gd name="T62" fmla="*/ 2147483647 w 1201"/>
              <a:gd name="T63" fmla="*/ 2147483647 h 1300"/>
              <a:gd name="T64" fmla="*/ 2147483647 w 1201"/>
              <a:gd name="T65" fmla="*/ 2147483647 h 13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1"/>
              <a:gd name="T100" fmla="*/ 0 h 1300"/>
              <a:gd name="T101" fmla="*/ 1201 w 1201"/>
              <a:gd name="T102" fmla="*/ 1300 h 13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1" h="1300">
                <a:moveTo>
                  <a:pt x="1201" y="1223"/>
                </a:moveTo>
                <a:lnTo>
                  <a:pt x="1201" y="1223"/>
                </a:lnTo>
                <a:lnTo>
                  <a:pt x="1163" y="1189"/>
                </a:lnTo>
                <a:lnTo>
                  <a:pt x="1126" y="1155"/>
                </a:lnTo>
                <a:lnTo>
                  <a:pt x="1088" y="1120"/>
                </a:lnTo>
                <a:lnTo>
                  <a:pt x="1051" y="1085"/>
                </a:lnTo>
                <a:lnTo>
                  <a:pt x="978" y="1013"/>
                </a:lnTo>
                <a:lnTo>
                  <a:pt x="906" y="940"/>
                </a:lnTo>
                <a:lnTo>
                  <a:pt x="834" y="866"/>
                </a:lnTo>
                <a:lnTo>
                  <a:pt x="763" y="790"/>
                </a:lnTo>
                <a:lnTo>
                  <a:pt x="694" y="714"/>
                </a:lnTo>
                <a:lnTo>
                  <a:pt x="625" y="635"/>
                </a:lnTo>
                <a:lnTo>
                  <a:pt x="487" y="477"/>
                </a:lnTo>
                <a:lnTo>
                  <a:pt x="351" y="318"/>
                </a:lnTo>
                <a:lnTo>
                  <a:pt x="214" y="159"/>
                </a:lnTo>
                <a:lnTo>
                  <a:pt x="76" y="0"/>
                </a:lnTo>
                <a:lnTo>
                  <a:pt x="0" y="68"/>
                </a:lnTo>
                <a:lnTo>
                  <a:pt x="137" y="226"/>
                </a:lnTo>
                <a:lnTo>
                  <a:pt x="273" y="385"/>
                </a:lnTo>
                <a:lnTo>
                  <a:pt x="411" y="544"/>
                </a:lnTo>
                <a:lnTo>
                  <a:pt x="549" y="703"/>
                </a:lnTo>
                <a:lnTo>
                  <a:pt x="619" y="781"/>
                </a:lnTo>
                <a:lnTo>
                  <a:pt x="689" y="859"/>
                </a:lnTo>
                <a:lnTo>
                  <a:pt x="760" y="936"/>
                </a:lnTo>
                <a:lnTo>
                  <a:pt x="833" y="1011"/>
                </a:lnTo>
                <a:lnTo>
                  <a:pt x="906" y="1086"/>
                </a:lnTo>
                <a:lnTo>
                  <a:pt x="981" y="1158"/>
                </a:lnTo>
                <a:lnTo>
                  <a:pt x="1018" y="1194"/>
                </a:lnTo>
                <a:lnTo>
                  <a:pt x="1057" y="1230"/>
                </a:lnTo>
                <a:lnTo>
                  <a:pt x="1095" y="1265"/>
                </a:lnTo>
                <a:lnTo>
                  <a:pt x="1134" y="1300"/>
                </a:lnTo>
                <a:lnTo>
                  <a:pt x="1201" y="1223"/>
                </a:lnTo>
                <a:close/>
              </a:path>
            </a:pathLst>
          </a:custGeom>
          <a:solidFill>
            <a:srgbClr val="DC2B19"/>
          </a:solidFill>
          <a:ln w="9525">
            <a:noFill/>
            <a:round/>
            <a:headEnd/>
            <a:tailEnd/>
          </a:ln>
        </p:spPr>
        <p:txBody>
          <a:bodyPr/>
          <a:lstStyle/>
          <a:p>
            <a:endParaRPr lang="fr-FR"/>
          </a:p>
        </p:txBody>
      </p:sp>
      <p:sp>
        <p:nvSpPr>
          <p:cNvPr id="10254" name="Freeform 89"/>
          <p:cNvSpPr>
            <a:spLocks noChangeAspect="1"/>
          </p:cNvSpPr>
          <p:nvPr/>
        </p:nvSpPr>
        <p:spPr bwMode="auto">
          <a:xfrm rot="5400000" flipV="1">
            <a:off x="2151856" y="4341019"/>
            <a:ext cx="225425" cy="166688"/>
          </a:xfrm>
          <a:custGeom>
            <a:avLst/>
            <a:gdLst>
              <a:gd name="T0" fmla="*/ 2147483647 w 1479"/>
              <a:gd name="T1" fmla="*/ 2147483647 h 1087"/>
              <a:gd name="T2" fmla="*/ 2147483647 w 1479"/>
              <a:gd name="T3" fmla="*/ 2147483647 h 1087"/>
              <a:gd name="T4" fmla="*/ 2147483647 w 1479"/>
              <a:gd name="T5" fmla="*/ 2147483647 h 1087"/>
              <a:gd name="T6" fmla="*/ 2147483647 w 1479"/>
              <a:gd name="T7" fmla="*/ 2147483647 h 1087"/>
              <a:gd name="T8" fmla="*/ 2147483647 w 1479"/>
              <a:gd name="T9" fmla="*/ 2147483647 h 1087"/>
              <a:gd name="T10" fmla="*/ 2147483647 w 1479"/>
              <a:gd name="T11" fmla="*/ 2147483647 h 1087"/>
              <a:gd name="T12" fmla="*/ 2147483647 w 1479"/>
              <a:gd name="T13" fmla="*/ 2147483647 h 1087"/>
              <a:gd name="T14" fmla="*/ 2147483647 w 1479"/>
              <a:gd name="T15" fmla="*/ 2147483647 h 1087"/>
              <a:gd name="T16" fmla="*/ 2147483647 w 1479"/>
              <a:gd name="T17" fmla="*/ 2147483647 h 1087"/>
              <a:gd name="T18" fmla="*/ 2147483647 w 1479"/>
              <a:gd name="T19" fmla="*/ 2147483647 h 1087"/>
              <a:gd name="T20" fmla="*/ 2147483647 w 1479"/>
              <a:gd name="T21" fmla="*/ 2147483647 h 1087"/>
              <a:gd name="T22" fmla="*/ 2147483647 w 1479"/>
              <a:gd name="T23" fmla="*/ 2147483647 h 1087"/>
              <a:gd name="T24" fmla="*/ 2147483647 w 1479"/>
              <a:gd name="T25" fmla="*/ 2147483647 h 1087"/>
              <a:gd name="T26" fmla="*/ 2147483647 w 1479"/>
              <a:gd name="T27" fmla="*/ 2147483647 h 1087"/>
              <a:gd name="T28" fmla="*/ 2147483647 w 1479"/>
              <a:gd name="T29" fmla="*/ 2147483647 h 1087"/>
              <a:gd name="T30" fmla="*/ 2147483647 w 1479"/>
              <a:gd name="T31" fmla="*/ 2147483647 h 1087"/>
              <a:gd name="T32" fmla="*/ 2147483647 w 1479"/>
              <a:gd name="T33" fmla="*/ 2147483647 h 1087"/>
              <a:gd name="T34" fmla="*/ 2147483647 w 1479"/>
              <a:gd name="T35" fmla="*/ 0 h 1087"/>
              <a:gd name="T36" fmla="*/ 0 w 1479"/>
              <a:gd name="T37" fmla="*/ 2147483647 h 1087"/>
              <a:gd name="T38" fmla="*/ 2147483647 w 1479"/>
              <a:gd name="T39" fmla="*/ 2147483647 h 1087"/>
              <a:gd name="T40" fmla="*/ 2147483647 w 1479"/>
              <a:gd name="T41" fmla="*/ 2147483647 h 1087"/>
              <a:gd name="T42" fmla="*/ 2147483647 w 1479"/>
              <a:gd name="T43" fmla="*/ 2147483647 h 1087"/>
              <a:gd name="T44" fmla="*/ 2147483647 w 1479"/>
              <a:gd name="T45" fmla="*/ 2147483647 h 1087"/>
              <a:gd name="T46" fmla="*/ 2147483647 w 1479"/>
              <a:gd name="T47" fmla="*/ 2147483647 h 1087"/>
              <a:gd name="T48" fmla="*/ 2147483647 w 1479"/>
              <a:gd name="T49" fmla="*/ 2147483647 h 1087"/>
              <a:gd name="T50" fmla="*/ 2147483647 w 1479"/>
              <a:gd name="T51" fmla="*/ 2147483647 h 1087"/>
              <a:gd name="T52" fmla="*/ 2147483647 w 1479"/>
              <a:gd name="T53" fmla="*/ 2147483647 h 1087"/>
              <a:gd name="T54" fmla="*/ 2147483647 w 1479"/>
              <a:gd name="T55" fmla="*/ 2147483647 h 1087"/>
              <a:gd name="T56" fmla="*/ 2147483647 w 1479"/>
              <a:gd name="T57" fmla="*/ 2147483647 h 1087"/>
              <a:gd name="T58" fmla="*/ 2147483647 w 1479"/>
              <a:gd name="T59" fmla="*/ 2147483647 h 1087"/>
              <a:gd name="T60" fmla="*/ 2147483647 w 1479"/>
              <a:gd name="T61" fmla="*/ 2147483647 h 1087"/>
              <a:gd name="T62" fmla="*/ 2147483647 w 1479"/>
              <a:gd name="T63" fmla="*/ 2147483647 h 1087"/>
              <a:gd name="T64" fmla="*/ 2147483647 w 1479"/>
              <a:gd name="T65" fmla="*/ 2147483647 h 1087"/>
              <a:gd name="T66" fmla="*/ 2147483647 w 1479"/>
              <a:gd name="T67" fmla="*/ 2147483647 h 1087"/>
              <a:gd name="T68" fmla="*/ 2147483647 w 1479"/>
              <a:gd name="T69" fmla="*/ 2147483647 h 1087"/>
              <a:gd name="T70" fmla="*/ 2147483647 w 1479"/>
              <a:gd name="T71" fmla="*/ 2147483647 h 1087"/>
              <a:gd name="T72" fmla="*/ 2147483647 w 1479"/>
              <a:gd name="T73" fmla="*/ 2147483647 h 10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79"/>
              <a:gd name="T112" fmla="*/ 0 h 1087"/>
              <a:gd name="T113" fmla="*/ 1479 w 1479"/>
              <a:gd name="T114" fmla="*/ 1087 h 10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79" h="1087">
                <a:moveTo>
                  <a:pt x="1479" y="998"/>
                </a:moveTo>
                <a:lnTo>
                  <a:pt x="1479" y="998"/>
                </a:lnTo>
                <a:lnTo>
                  <a:pt x="1386" y="944"/>
                </a:lnTo>
                <a:lnTo>
                  <a:pt x="1294" y="890"/>
                </a:lnTo>
                <a:lnTo>
                  <a:pt x="1202" y="834"/>
                </a:lnTo>
                <a:lnTo>
                  <a:pt x="1111" y="777"/>
                </a:lnTo>
                <a:lnTo>
                  <a:pt x="1020" y="719"/>
                </a:lnTo>
                <a:lnTo>
                  <a:pt x="930" y="660"/>
                </a:lnTo>
                <a:lnTo>
                  <a:pt x="841" y="599"/>
                </a:lnTo>
                <a:lnTo>
                  <a:pt x="753" y="538"/>
                </a:lnTo>
                <a:lnTo>
                  <a:pt x="663" y="475"/>
                </a:lnTo>
                <a:lnTo>
                  <a:pt x="576" y="410"/>
                </a:lnTo>
                <a:lnTo>
                  <a:pt x="489" y="345"/>
                </a:lnTo>
                <a:lnTo>
                  <a:pt x="403" y="279"/>
                </a:lnTo>
                <a:lnTo>
                  <a:pt x="318" y="211"/>
                </a:lnTo>
                <a:lnTo>
                  <a:pt x="233" y="141"/>
                </a:lnTo>
                <a:lnTo>
                  <a:pt x="150" y="72"/>
                </a:lnTo>
                <a:lnTo>
                  <a:pt x="67" y="0"/>
                </a:lnTo>
                <a:lnTo>
                  <a:pt x="0" y="77"/>
                </a:lnTo>
                <a:lnTo>
                  <a:pt x="84" y="149"/>
                </a:lnTo>
                <a:lnTo>
                  <a:pt x="169" y="220"/>
                </a:lnTo>
                <a:lnTo>
                  <a:pt x="254" y="290"/>
                </a:lnTo>
                <a:lnTo>
                  <a:pt x="341" y="358"/>
                </a:lnTo>
                <a:lnTo>
                  <a:pt x="428" y="426"/>
                </a:lnTo>
                <a:lnTo>
                  <a:pt x="515" y="492"/>
                </a:lnTo>
                <a:lnTo>
                  <a:pt x="605" y="557"/>
                </a:lnTo>
                <a:lnTo>
                  <a:pt x="694" y="621"/>
                </a:lnTo>
                <a:lnTo>
                  <a:pt x="783" y="683"/>
                </a:lnTo>
                <a:lnTo>
                  <a:pt x="873" y="745"/>
                </a:lnTo>
                <a:lnTo>
                  <a:pt x="965" y="805"/>
                </a:lnTo>
                <a:lnTo>
                  <a:pt x="1057" y="864"/>
                </a:lnTo>
                <a:lnTo>
                  <a:pt x="1149" y="920"/>
                </a:lnTo>
                <a:lnTo>
                  <a:pt x="1241" y="977"/>
                </a:lnTo>
                <a:lnTo>
                  <a:pt x="1335" y="1032"/>
                </a:lnTo>
                <a:lnTo>
                  <a:pt x="1429" y="1087"/>
                </a:lnTo>
                <a:lnTo>
                  <a:pt x="1479" y="998"/>
                </a:lnTo>
                <a:close/>
              </a:path>
            </a:pathLst>
          </a:custGeom>
          <a:solidFill>
            <a:srgbClr val="DC2B19"/>
          </a:solidFill>
          <a:ln w="9525">
            <a:noFill/>
            <a:round/>
            <a:headEnd/>
            <a:tailEnd/>
          </a:ln>
        </p:spPr>
        <p:txBody>
          <a:bodyPr/>
          <a:lstStyle/>
          <a:p>
            <a:endParaRPr lang="fr-FR"/>
          </a:p>
        </p:txBody>
      </p:sp>
      <p:sp>
        <p:nvSpPr>
          <p:cNvPr id="10255" name="Freeform 90"/>
          <p:cNvSpPr>
            <a:spLocks noChangeAspect="1"/>
          </p:cNvSpPr>
          <p:nvPr/>
        </p:nvSpPr>
        <p:spPr bwMode="auto">
          <a:xfrm rot="5400000" flipV="1">
            <a:off x="2292350" y="4570413"/>
            <a:ext cx="193675" cy="111125"/>
          </a:xfrm>
          <a:custGeom>
            <a:avLst/>
            <a:gdLst>
              <a:gd name="T0" fmla="*/ 2147483647 w 1266"/>
              <a:gd name="T1" fmla="*/ 2147483647 h 724"/>
              <a:gd name="T2" fmla="*/ 2147483647 w 1266"/>
              <a:gd name="T3" fmla="*/ 2147483647 h 724"/>
              <a:gd name="T4" fmla="*/ 2147483647 w 1266"/>
              <a:gd name="T5" fmla="*/ 2147483647 h 724"/>
              <a:gd name="T6" fmla="*/ 2147483647 w 1266"/>
              <a:gd name="T7" fmla="*/ 2147483647 h 724"/>
              <a:gd name="T8" fmla="*/ 2147483647 w 1266"/>
              <a:gd name="T9" fmla="*/ 2147483647 h 724"/>
              <a:gd name="T10" fmla="*/ 2147483647 w 1266"/>
              <a:gd name="T11" fmla="*/ 2147483647 h 724"/>
              <a:gd name="T12" fmla="*/ 2147483647 w 1266"/>
              <a:gd name="T13" fmla="*/ 2147483647 h 724"/>
              <a:gd name="T14" fmla="*/ 2147483647 w 1266"/>
              <a:gd name="T15" fmla="*/ 2147483647 h 724"/>
              <a:gd name="T16" fmla="*/ 2147483647 w 1266"/>
              <a:gd name="T17" fmla="*/ 2147483647 h 724"/>
              <a:gd name="T18" fmla="*/ 2147483647 w 1266"/>
              <a:gd name="T19" fmla="*/ 2147483647 h 724"/>
              <a:gd name="T20" fmla="*/ 2147483647 w 1266"/>
              <a:gd name="T21" fmla="*/ 2147483647 h 724"/>
              <a:gd name="T22" fmla="*/ 2147483647 w 1266"/>
              <a:gd name="T23" fmla="*/ 2147483647 h 724"/>
              <a:gd name="T24" fmla="*/ 2147483647 w 1266"/>
              <a:gd name="T25" fmla="*/ 2147483647 h 724"/>
              <a:gd name="T26" fmla="*/ 2147483647 w 1266"/>
              <a:gd name="T27" fmla="*/ 0 h 724"/>
              <a:gd name="T28" fmla="*/ 0 w 1266"/>
              <a:gd name="T29" fmla="*/ 2147483647 h 724"/>
              <a:gd name="T30" fmla="*/ 2147483647 w 1266"/>
              <a:gd name="T31" fmla="*/ 2147483647 h 724"/>
              <a:gd name="T32" fmla="*/ 2147483647 w 1266"/>
              <a:gd name="T33" fmla="*/ 2147483647 h 724"/>
              <a:gd name="T34" fmla="*/ 2147483647 w 1266"/>
              <a:gd name="T35" fmla="*/ 2147483647 h 724"/>
              <a:gd name="T36" fmla="*/ 2147483647 w 1266"/>
              <a:gd name="T37" fmla="*/ 2147483647 h 724"/>
              <a:gd name="T38" fmla="*/ 2147483647 w 1266"/>
              <a:gd name="T39" fmla="*/ 2147483647 h 724"/>
              <a:gd name="T40" fmla="*/ 2147483647 w 1266"/>
              <a:gd name="T41" fmla="*/ 2147483647 h 724"/>
              <a:gd name="T42" fmla="*/ 2147483647 w 1266"/>
              <a:gd name="T43" fmla="*/ 2147483647 h 724"/>
              <a:gd name="T44" fmla="*/ 2147483647 w 1266"/>
              <a:gd name="T45" fmla="*/ 2147483647 h 724"/>
              <a:gd name="T46" fmla="*/ 2147483647 w 1266"/>
              <a:gd name="T47" fmla="*/ 2147483647 h 724"/>
              <a:gd name="T48" fmla="*/ 2147483647 w 1266"/>
              <a:gd name="T49" fmla="*/ 2147483647 h 724"/>
              <a:gd name="T50" fmla="*/ 2147483647 w 1266"/>
              <a:gd name="T51" fmla="*/ 2147483647 h 724"/>
              <a:gd name="T52" fmla="*/ 2147483647 w 1266"/>
              <a:gd name="T53" fmla="*/ 2147483647 h 724"/>
              <a:gd name="T54" fmla="*/ 2147483647 w 1266"/>
              <a:gd name="T55" fmla="*/ 2147483647 h 724"/>
              <a:gd name="T56" fmla="*/ 2147483647 w 1266"/>
              <a:gd name="T57" fmla="*/ 2147483647 h 7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6"/>
              <a:gd name="T88" fmla="*/ 0 h 724"/>
              <a:gd name="T89" fmla="*/ 1266 w 1266"/>
              <a:gd name="T90" fmla="*/ 724 h 7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6" h="724">
                <a:moveTo>
                  <a:pt x="1266" y="629"/>
                </a:moveTo>
                <a:lnTo>
                  <a:pt x="1266" y="629"/>
                </a:lnTo>
                <a:lnTo>
                  <a:pt x="1187" y="597"/>
                </a:lnTo>
                <a:lnTo>
                  <a:pt x="1110" y="563"/>
                </a:lnTo>
                <a:lnTo>
                  <a:pt x="1034" y="528"/>
                </a:lnTo>
                <a:lnTo>
                  <a:pt x="956" y="491"/>
                </a:lnTo>
                <a:lnTo>
                  <a:pt x="880" y="454"/>
                </a:lnTo>
                <a:lnTo>
                  <a:pt x="804" y="416"/>
                </a:lnTo>
                <a:lnTo>
                  <a:pt x="728" y="376"/>
                </a:lnTo>
                <a:lnTo>
                  <a:pt x="652" y="336"/>
                </a:lnTo>
                <a:lnTo>
                  <a:pt x="500" y="254"/>
                </a:lnTo>
                <a:lnTo>
                  <a:pt x="350" y="171"/>
                </a:lnTo>
                <a:lnTo>
                  <a:pt x="200" y="86"/>
                </a:lnTo>
                <a:lnTo>
                  <a:pt x="50" y="0"/>
                </a:lnTo>
                <a:lnTo>
                  <a:pt x="0" y="89"/>
                </a:lnTo>
                <a:lnTo>
                  <a:pt x="150" y="174"/>
                </a:lnTo>
                <a:lnTo>
                  <a:pt x="300" y="259"/>
                </a:lnTo>
                <a:lnTo>
                  <a:pt x="451" y="344"/>
                </a:lnTo>
                <a:lnTo>
                  <a:pt x="604" y="426"/>
                </a:lnTo>
                <a:lnTo>
                  <a:pt x="681" y="467"/>
                </a:lnTo>
                <a:lnTo>
                  <a:pt x="757" y="506"/>
                </a:lnTo>
                <a:lnTo>
                  <a:pt x="834" y="545"/>
                </a:lnTo>
                <a:lnTo>
                  <a:pt x="913" y="582"/>
                </a:lnTo>
                <a:lnTo>
                  <a:pt x="990" y="619"/>
                </a:lnTo>
                <a:lnTo>
                  <a:pt x="1068" y="655"/>
                </a:lnTo>
                <a:lnTo>
                  <a:pt x="1148" y="690"/>
                </a:lnTo>
                <a:lnTo>
                  <a:pt x="1227" y="724"/>
                </a:lnTo>
                <a:lnTo>
                  <a:pt x="1266" y="629"/>
                </a:lnTo>
                <a:close/>
              </a:path>
            </a:pathLst>
          </a:custGeom>
          <a:solidFill>
            <a:srgbClr val="DC2B19"/>
          </a:solidFill>
          <a:ln w="9525">
            <a:noFill/>
            <a:round/>
            <a:headEnd/>
            <a:tailEnd/>
          </a:ln>
        </p:spPr>
        <p:txBody>
          <a:bodyPr/>
          <a:lstStyle/>
          <a:p>
            <a:endParaRPr lang="fr-FR"/>
          </a:p>
        </p:txBody>
      </p:sp>
      <p:sp>
        <p:nvSpPr>
          <p:cNvPr id="10256" name="Freeform 91"/>
          <p:cNvSpPr>
            <a:spLocks noChangeAspect="1"/>
          </p:cNvSpPr>
          <p:nvPr/>
        </p:nvSpPr>
        <p:spPr bwMode="auto">
          <a:xfrm rot="5400000" flipV="1">
            <a:off x="2370138" y="4778375"/>
            <a:ext cx="192088" cy="71437"/>
          </a:xfrm>
          <a:custGeom>
            <a:avLst/>
            <a:gdLst>
              <a:gd name="T0" fmla="*/ 2147483647 w 1265"/>
              <a:gd name="T1" fmla="*/ 2147483647 h 468"/>
              <a:gd name="T2" fmla="*/ 2147483647 w 1265"/>
              <a:gd name="T3" fmla="*/ 2147483647 h 468"/>
              <a:gd name="T4" fmla="*/ 2147483647 w 1265"/>
              <a:gd name="T5" fmla="*/ 2147483647 h 468"/>
              <a:gd name="T6" fmla="*/ 2147483647 w 1265"/>
              <a:gd name="T7" fmla="*/ 2147483647 h 468"/>
              <a:gd name="T8" fmla="*/ 2147483647 w 1265"/>
              <a:gd name="T9" fmla="*/ 2147483647 h 468"/>
              <a:gd name="T10" fmla="*/ 2147483647 w 1265"/>
              <a:gd name="T11" fmla="*/ 2147483647 h 468"/>
              <a:gd name="T12" fmla="*/ 2147483647 w 1265"/>
              <a:gd name="T13" fmla="*/ 2147483647 h 468"/>
              <a:gd name="T14" fmla="*/ 2147483647 w 1265"/>
              <a:gd name="T15" fmla="*/ 2147483647 h 468"/>
              <a:gd name="T16" fmla="*/ 2147483647 w 1265"/>
              <a:gd name="T17" fmla="*/ 2147483647 h 468"/>
              <a:gd name="T18" fmla="*/ 2147483647 w 1265"/>
              <a:gd name="T19" fmla="*/ 2147483647 h 468"/>
              <a:gd name="T20" fmla="*/ 2147483647 w 1265"/>
              <a:gd name="T21" fmla="*/ 2147483647 h 468"/>
              <a:gd name="T22" fmla="*/ 2147483647 w 1265"/>
              <a:gd name="T23" fmla="*/ 2147483647 h 468"/>
              <a:gd name="T24" fmla="*/ 2147483647 w 1265"/>
              <a:gd name="T25" fmla="*/ 2147483647 h 468"/>
              <a:gd name="T26" fmla="*/ 2147483647 w 1265"/>
              <a:gd name="T27" fmla="*/ 0 h 468"/>
              <a:gd name="T28" fmla="*/ 0 w 1265"/>
              <a:gd name="T29" fmla="*/ 2147483647 h 468"/>
              <a:gd name="T30" fmla="*/ 2147483647 w 1265"/>
              <a:gd name="T31" fmla="*/ 2147483647 h 468"/>
              <a:gd name="T32" fmla="*/ 2147483647 w 1265"/>
              <a:gd name="T33" fmla="*/ 2147483647 h 468"/>
              <a:gd name="T34" fmla="*/ 2147483647 w 1265"/>
              <a:gd name="T35" fmla="*/ 2147483647 h 468"/>
              <a:gd name="T36" fmla="*/ 2147483647 w 1265"/>
              <a:gd name="T37" fmla="*/ 2147483647 h 468"/>
              <a:gd name="T38" fmla="*/ 2147483647 w 1265"/>
              <a:gd name="T39" fmla="*/ 2147483647 h 468"/>
              <a:gd name="T40" fmla="*/ 2147483647 w 1265"/>
              <a:gd name="T41" fmla="*/ 2147483647 h 468"/>
              <a:gd name="T42" fmla="*/ 2147483647 w 1265"/>
              <a:gd name="T43" fmla="*/ 2147483647 h 468"/>
              <a:gd name="T44" fmla="*/ 2147483647 w 1265"/>
              <a:gd name="T45" fmla="*/ 2147483647 h 468"/>
              <a:gd name="T46" fmla="*/ 2147483647 w 1265"/>
              <a:gd name="T47" fmla="*/ 2147483647 h 468"/>
              <a:gd name="T48" fmla="*/ 2147483647 w 1265"/>
              <a:gd name="T49" fmla="*/ 2147483647 h 468"/>
              <a:gd name="T50" fmla="*/ 2147483647 w 1265"/>
              <a:gd name="T51" fmla="*/ 2147483647 h 468"/>
              <a:gd name="T52" fmla="*/ 2147483647 w 1265"/>
              <a:gd name="T53" fmla="*/ 2147483647 h 468"/>
              <a:gd name="T54" fmla="*/ 2147483647 w 1265"/>
              <a:gd name="T55" fmla="*/ 2147483647 h 468"/>
              <a:gd name="T56" fmla="*/ 2147483647 w 1265"/>
              <a:gd name="T57" fmla="*/ 2147483647 h 4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5"/>
              <a:gd name="T88" fmla="*/ 0 h 468"/>
              <a:gd name="T89" fmla="*/ 1265 w 1265"/>
              <a:gd name="T90" fmla="*/ 468 h 4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5" h="468">
                <a:moveTo>
                  <a:pt x="1265" y="371"/>
                </a:moveTo>
                <a:lnTo>
                  <a:pt x="1265" y="371"/>
                </a:lnTo>
                <a:lnTo>
                  <a:pt x="1111" y="326"/>
                </a:lnTo>
                <a:lnTo>
                  <a:pt x="955" y="283"/>
                </a:lnTo>
                <a:lnTo>
                  <a:pt x="799" y="242"/>
                </a:lnTo>
                <a:lnTo>
                  <a:pt x="645" y="200"/>
                </a:lnTo>
                <a:lnTo>
                  <a:pt x="568" y="178"/>
                </a:lnTo>
                <a:lnTo>
                  <a:pt x="490" y="156"/>
                </a:lnTo>
                <a:lnTo>
                  <a:pt x="414" y="133"/>
                </a:lnTo>
                <a:lnTo>
                  <a:pt x="338" y="109"/>
                </a:lnTo>
                <a:lnTo>
                  <a:pt x="262" y="83"/>
                </a:lnTo>
                <a:lnTo>
                  <a:pt x="187" y="57"/>
                </a:lnTo>
                <a:lnTo>
                  <a:pt x="113" y="30"/>
                </a:lnTo>
                <a:lnTo>
                  <a:pt x="39" y="0"/>
                </a:lnTo>
                <a:lnTo>
                  <a:pt x="0" y="95"/>
                </a:lnTo>
                <a:lnTo>
                  <a:pt x="76" y="124"/>
                </a:lnTo>
                <a:lnTo>
                  <a:pt x="152" y="153"/>
                </a:lnTo>
                <a:lnTo>
                  <a:pt x="229" y="180"/>
                </a:lnTo>
                <a:lnTo>
                  <a:pt x="306" y="205"/>
                </a:lnTo>
                <a:lnTo>
                  <a:pt x="384" y="230"/>
                </a:lnTo>
                <a:lnTo>
                  <a:pt x="462" y="254"/>
                </a:lnTo>
                <a:lnTo>
                  <a:pt x="539" y="276"/>
                </a:lnTo>
                <a:lnTo>
                  <a:pt x="618" y="298"/>
                </a:lnTo>
                <a:lnTo>
                  <a:pt x="773" y="341"/>
                </a:lnTo>
                <a:lnTo>
                  <a:pt x="929" y="383"/>
                </a:lnTo>
                <a:lnTo>
                  <a:pt x="1083" y="424"/>
                </a:lnTo>
                <a:lnTo>
                  <a:pt x="1236" y="468"/>
                </a:lnTo>
                <a:lnTo>
                  <a:pt x="1265" y="371"/>
                </a:lnTo>
                <a:close/>
              </a:path>
            </a:pathLst>
          </a:custGeom>
          <a:solidFill>
            <a:srgbClr val="DC2B19"/>
          </a:solidFill>
          <a:ln w="9525">
            <a:noFill/>
            <a:round/>
            <a:headEnd/>
            <a:tailEnd/>
          </a:ln>
        </p:spPr>
        <p:txBody>
          <a:bodyPr/>
          <a:lstStyle/>
          <a:p>
            <a:endParaRPr lang="fr-FR"/>
          </a:p>
        </p:txBody>
      </p:sp>
      <p:sp>
        <p:nvSpPr>
          <p:cNvPr id="10257" name="Freeform 92"/>
          <p:cNvSpPr>
            <a:spLocks noChangeAspect="1"/>
          </p:cNvSpPr>
          <p:nvPr/>
        </p:nvSpPr>
        <p:spPr bwMode="auto">
          <a:xfrm rot="5400000" flipV="1">
            <a:off x="2376488" y="5016500"/>
            <a:ext cx="303212" cy="84138"/>
          </a:xfrm>
          <a:custGeom>
            <a:avLst/>
            <a:gdLst>
              <a:gd name="T0" fmla="*/ 2147483647 w 1994"/>
              <a:gd name="T1" fmla="*/ 2147483647 h 544"/>
              <a:gd name="T2" fmla="*/ 2147483647 w 1994"/>
              <a:gd name="T3" fmla="*/ 2147483647 h 544"/>
              <a:gd name="T4" fmla="*/ 2147483647 w 1994"/>
              <a:gd name="T5" fmla="*/ 2147483647 h 544"/>
              <a:gd name="T6" fmla="*/ 2147483647 w 1994"/>
              <a:gd name="T7" fmla="*/ 2147483647 h 544"/>
              <a:gd name="T8" fmla="*/ 2147483647 w 1994"/>
              <a:gd name="T9" fmla="*/ 2147483647 h 544"/>
              <a:gd name="T10" fmla="*/ 2147483647 w 1994"/>
              <a:gd name="T11" fmla="*/ 2147483647 h 544"/>
              <a:gd name="T12" fmla="*/ 2147483647 w 1994"/>
              <a:gd name="T13" fmla="*/ 2147483647 h 544"/>
              <a:gd name="T14" fmla="*/ 2147483647 w 1994"/>
              <a:gd name="T15" fmla="*/ 2147483647 h 544"/>
              <a:gd name="T16" fmla="*/ 2147483647 w 1994"/>
              <a:gd name="T17" fmla="*/ 2147483647 h 544"/>
              <a:gd name="T18" fmla="*/ 2147483647 w 1994"/>
              <a:gd name="T19" fmla="*/ 2147483647 h 544"/>
              <a:gd name="T20" fmla="*/ 2147483647 w 1994"/>
              <a:gd name="T21" fmla="*/ 2147483647 h 544"/>
              <a:gd name="T22" fmla="*/ 2147483647 w 1994"/>
              <a:gd name="T23" fmla="*/ 2147483647 h 544"/>
              <a:gd name="T24" fmla="*/ 2147483647 w 1994"/>
              <a:gd name="T25" fmla="*/ 2147483647 h 544"/>
              <a:gd name="T26" fmla="*/ 2147483647 w 1994"/>
              <a:gd name="T27" fmla="*/ 2147483647 h 544"/>
              <a:gd name="T28" fmla="*/ 2147483647 w 1994"/>
              <a:gd name="T29" fmla="*/ 0 h 544"/>
              <a:gd name="T30" fmla="*/ 0 w 1994"/>
              <a:gd name="T31" fmla="*/ 2147483647 h 544"/>
              <a:gd name="T32" fmla="*/ 2147483647 w 1994"/>
              <a:gd name="T33" fmla="*/ 2147483647 h 544"/>
              <a:gd name="T34" fmla="*/ 2147483647 w 1994"/>
              <a:gd name="T35" fmla="*/ 2147483647 h 544"/>
              <a:gd name="T36" fmla="*/ 2147483647 w 1994"/>
              <a:gd name="T37" fmla="*/ 2147483647 h 544"/>
              <a:gd name="T38" fmla="*/ 2147483647 w 1994"/>
              <a:gd name="T39" fmla="*/ 2147483647 h 544"/>
              <a:gd name="T40" fmla="*/ 2147483647 w 1994"/>
              <a:gd name="T41" fmla="*/ 2147483647 h 544"/>
              <a:gd name="T42" fmla="*/ 2147483647 w 1994"/>
              <a:gd name="T43" fmla="*/ 2147483647 h 544"/>
              <a:gd name="T44" fmla="*/ 2147483647 w 1994"/>
              <a:gd name="T45" fmla="*/ 2147483647 h 544"/>
              <a:gd name="T46" fmla="*/ 2147483647 w 1994"/>
              <a:gd name="T47" fmla="*/ 2147483647 h 544"/>
              <a:gd name="T48" fmla="*/ 2147483647 w 1994"/>
              <a:gd name="T49" fmla="*/ 2147483647 h 544"/>
              <a:gd name="T50" fmla="*/ 2147483647 w 1994"/>
              <a:gd name="T51" fmla="*/ 2147483647 h 544"/>
              <a:gd name="T52" fmla="*/ 2147483647 w 1994"/>
              <a:gd name="T53" fmla="*/ 2147483647 h 544"/>
              <a:gd name="T54" fmla="*/ 2147483647 w 1994"/>
              <a:gd name="T55" fmla="*/ 2147483647 h 544"/>
              <a:gd name="T56" fmla="*/ 2147483647 w 1994"/>
              <a:gd name="T57" fmla="*/ 2147483647 h 544"/>
              <a:gd name="T58" fmla="*/ 2147483647 w 1994"/>
              <a:gd name="T59" fmla="*/ 2147483647 h 544"/>
              <a:gd name="T60" fmla="*/ 2147483647 w 1994"/>
              <a:gd name="T61" fmla="*/ 2147483647 h 5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94"/>
              <a:gd name="T94" fmla="*/ 0 h 544"/>
              <a:gd name="T95" fmla="*/ 1994 w 1994"/>
              <a:gd name="T96" fmla="*/ 544 h 5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94" h="544">
                <a:moveTo>
                  <a:pt x="1994" y="444"/>
                </a:moveTo>
                <a:lnTo>
                  <a:pt x="1871" y="417"/>
                </a:lnTo>
                <a:lnTo>
                  <a:pt x="1748" y="391"/>
                </a:lnTo>
                <a:lnTo>
                  <a:pt x="1624" y="365"/>
                </a:lnTo>
                <a:lnTo>
                  <a:pt x="1500" y="338"/>
                </a:lnTo>
                <a:lnTo>
                  <a:pt x="1253" y="288"/>
                </a:lnTo>
                <a:lnTo>
                  <a:pt x="1007" y="237"/>
                </a:lnTo>
                <a:lnTo>
                  <a:pt x="883" y="211"/>
                </a:lnTo>
                <a:lnTo>
                  <a:pt x="761" y="184"/>
                </a:lnTo>
                <a:lnTo>
                  <a:pt x="638" y="157"/>
                </a:lnTo>
                <a:lnTo>
                  <a:pt x="515" y="128"/>
                </a:lnTo>
                <a:lnTo>
                  <a:pt x="393" y="98"/>
                </a:lnTo>
                <a:lnTo>
                  <a:pt x="271" y="66"/>
                </a:lnTo>
                <a:lnTo>
                  <a:pt x="150" y="33"/>
                </a:lnTo>
                <a:lnTo>
                  <a:pt x="29" y="0"/>
                </a:lnTo>
                <a:lnTo>
                  <a:pt x="0" y="97"/>
                </a:lnTo>
                <a:lnTo>
                  <a:pt x="123" y="131"/>
                </a:lnTo>
                <a:lnTo>
                  <a:pt x="246" y="165"/>
                </a:lnTo>
                <a:lnTo>
                  <a:pt x="369" y="197"/>
                </a:lnTo>
                <a:lnTo>
                  <a:pt x="492" y="226"/>
                </a:lnTo>
                <a:lnTo>
                  <a:pt x="615" y="256"/>
                </a:lnTo>
                <a:lnTo>
                  <a:pt x="738" y="283"/>
                </a:lnTo>
                <a:lnTo>
                  <a:pt x="862" y="310"/>
                </a:lnTo>
                <a:lnTo>
                  <a:pt x="986" y="336"/>
                </a:lnTo>
                <a:lnTo>
                  <a:pt x="1233" y="387"/>
                </a:lnTo>
                <a:lnTo>
                  <a:pt x="1480" y="439"/>
                </a:lnTo>
                <a:lnTo>
                  <a:pt x="1603" y="464"/>
                </a:lnTo>
                <a:lnTo>
                  <a:pt x="1726" y="490"/>
                </a:lnTo>
                <a:lnTo>
                  <a:pt x="1849" y="517"/>
                </a:lnTo>
                <a:lnTo>
                  <a:pt x="1972" y="544"/>
                </a:lnTo>
                <a:lnTo>
                  <a:pt x="1994" y="444"/>
                </a:lnTo>
                <a:close/>
              </a:path>
            </a:pathLst>
          </a:custGeom>
          <a:solidFill>
            <a:srgbClr val="DC2B19"/>
          </a:solidFill>
          <a:ln w="9525">
            <a:noFill/>
            <a:round/>
            <a:headEnd/>
            <a:tailEnd/>
          </a:ln>
        </p:spPr>
        <p:txBody>
          <a:bodyPr/>
          <a:lstStyle/>
          <a:p>
            <a:endParaRPr lang="fr-FR"/>
          </a:p>
        </p:txBody>
      </p:sp>
      <p:sp>
        <p:nvSpPr>
          <p:cNvPr id="10258" name="Freeform 128"/>
          <p:cNvSpPr>
            <a:spLocks noChangeAspect="1"/>
          </p:cNvSpPr>
          <p:nvPr/>
        </p:nvSpPr>
        <p:spPr bwMode="auto">
          <a:xfrm rot="5400000" flipV="1">
            <a:off x="1831182" y="2956719"/>
            <a:ext cx="88900" cy="14287"/>
          </a:xfrm>
          <a:custGeom>
            <a:avLst/>
            <a:gdLst>
              <a:gd name="T0" fmla="*/ 2147483647 w 594"/>
              <a:gd name="T1" fmla="*/ 2147483647 h 95"/>
              <a:gd name="T2" fmla="*/ 2147483647 w 594"/>
              <a:gd name="T3" fmla="*/ 0 h 95"/>
              <a:gd name="T4" fmla="*/ 0 w 594"/>
              <a:gd name="T5" fmla="*/ 0 h 95"/>
              <a:gd name="T6" fmla="*/ 0 w 594"/>
              <a:gd name="T7" fmla="*/ 2147483647 h 95"/>
              <a:gd name="T8" fmla="*/ 2147483647 w 594"/>
              <a:gd name="T9" fmla="*/ 2147483647 h 95"/>
              <a:gd name="T10" fmla="*/ 2147483647 w 594"/>
              <a:gd name="T11" fmla="*/ 2147483647 h 95"/>
              <a:gd name="T12" fmla="*/ 0 60000 65536"/>
              <a:gd name="T13" fmla="*/ 0 60000 65536"/>
              <a:gd name="T14" fmla="*/ 0 60000 65536"/>
              <a:gd name="T15" fmla="*/ 0 60000 65536"/>
              <a:gd name="T16" fmla="*/ 0 60000 65536"/>
              <a:gd name="T17" fmla="*/ 0 60000 65536"/>
              <a:gd name="T18" fmla="*/ 0 w 594"/>
              <a:gd name="T19" fmla="*/ 0 h 95"/>
              <a:gd name="T20" fmla="*/ 594 w 594"/>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594" h="95">
                <a:moveTo>
                  <a:pt x="594" y="47"/>
                </a:moveTo>
                <a:lnTo>
                  <a:pt x="594" y="0"/>
                </a:lnTo>
                <a:lnTo>
                  <a:pt x="0" y="0"/>
                </a:lnTo>
                <a:lnTo>
                  <a:pt x="0" y="95"/>
                </a:lnTo>
                <a:lnTo>
                  <a:pt x="594" y="95"/>
                </a:lnTo>
                <a:lnTo>
                  <a:pt x="594" y="47"/>
                </a:lnTo>
                <a:close/>
              </a:path>
            </a:pathLst>
          </a:custGeom>
          <a:solidFill>
            <a:srgbClr val="1F1A17"/>
          </a:solidFill>
          <a:ln w="9525">
            <a:noFill/>
            <a:round/>
            <a:headEnd/>
            <a:tailEnd/>
          </a:ln>
        </p:spPr>
        <p:txBody>
          <a:bodyPr/>
          <a:lstStyle/>
          <a:p>
            <a:endParaRPr lang="fr-FR"/>
          </a:p>
        </p:txBody>
      </p:sp>
      <p:sp>
        <p:nvSpPr>
          <p:cNvPr id="10259" name="Freeform 141"/>
          <p:cNvSpPr>
            <a:spLocks noChangeAspect="1"/>
          </p:cNvSpPr>
          <p:nvPr/>
        </p:nvSpPr>
        <p:spPr bwMode="auto">
          <a:xfrm rot="5400000" flipV="1">
            <a:off x="643731" y="2913857"/>
            <a:ext cx="85725" cy="100012"/>
          </a:xfrm>
          <a:custGeom>
            <a:avLst/>
            <a:gdLst>
              <a:gd name="T0" fmla="*/ 2147483647 w 566"/>
              <a:gd name="T1" fmla="*/ 2147483647 h 661"/>
              <a:gd name="T2" fmla="*/ 2147483647 w 566"/>
              <a:gd name="T3" fmla="*/ 2147483647 h 661"/>
              <a:gd name="T4" fmla="*/ 2147483647 w 566"/>
              <a:gd name="T5" fmla="*/ 2147483647 h 661"/>
              <a:gd name="T6" fmla="*/ 2147483647 w 566"/>
              <a:gd name="T7" fmla="*/ 2147483647 h 661"/>
              <a:gd name="T8" fmla="*/ 2147483647 w 566"/>
              <a:gd name="T9" fmla="*/ 2147483647 h 661"/>
              <a:gd name="T10" fmla="*/ 2147483647 w 566"/>
              <a:gd name="T11" fmla="*/ 2147483647 h 661"/>
              <a:gd name="T12" fmla="*/ 2147483647 w 566"/>
              <a:gd name="T13" fmla="*/ 2147483647 h 661"/>
              <a:gd name="T14" fmla="*/ 2147483647 w 566"/>
              <a:gd name="T15" fmla="*/ 2147483647 h 661"/>
              <a:gd name="T16" fmla="*/ 2147483647 w 566"/>
              <a:gd name="T17" fmla="*/ 2147483647 h 661"/>
              <a:gd name="T18" fmla="*/ 2147483647 w 566"/>
              <a:gd name="T19" fmla="*/ 2147483647 h 661"/>
              <a:gd name="T20" fmla="*/ 2147483647 w 566"/>
              <a:gd name="T21" fmla="*/ 2147483647 h 661"/>
              <a:gd name="T22" fmla="*/ 2147483647 w 566"/>
              <a:gd name="T23" fmla="*/ 2147483647 h 661"/>
              <a:gd name="T24" fmla="*/ 2147483647 w 566"/>
              <a:gd name="T25" fmla="*/ 2147483647 h 661"/>
              <a:gd name="T26" fmla="*/ 2147483647 w 566"/>
              <a:gd name="T27" fmla="*/ 2147483647 h 661"/>
              <a:gd name="T28" fmla="*/ 2147483647 w 566"/>
              <a:gd name="T29" fmla="*/ 2147483647 h 661"/>
              <a:gd name="T30" fmla="*/ 2147483647 w 566"/>
              <a:gd name="T31" fmla="*/ 2147483647 h 661"/>
              <a:gd name="T32" fmla="*/ 2147483647 w 566"/>
              <a:gd name="T33" fmla="*/ 2147483647 h 661"/>
              <a:gd name="T34" fmla="*/ 2147483647 w 566"/>
              <a:gd name="T35" fmla="*/ 2147483647 h 661"/>
              <a:gd name="T36" fmla="*/ 2147483647 w 566"/>
              <a:gd name="T37" fmla="*/ 2147483647 h 661"/>
              <a:gd name="T38" fmla="*/ 2147483647 w 566"/>
              <a:gd name="T39" fmla="*/ 2147483647 h 661"/>
              <a:gd name="T40" fmla="*/ 2147483647 w 566"/>
              <a:gd name="T41" fmla="*/ 2147483647 h 661"/>
              <a:gd name="T42" fmla="*/ 2147483647 w 566"/>
              <a:gd name="T43" fmla="*/ 2147483647 h 661"/>
              <a:gd name="T44" fmla="*/ 2147483647 w 566"/>
              <a:gd name="T45" fmla="*/ 2147483647 h 661"/>
              <a:gd name="T46" fmla="*/ 2147483647 w 566"/>
              <a:gd name="T47" fmla="*/ 2147483647 h 661"/>
              <a:gd name="T48" fmla="*/ 2147483647 w 566"/>
              <a:gd name="T49" fmla="*/ 2147483647 h 661"/>
              <a:gd name="T50" fmla="*/ 2147483647 w 566"/>
              <a:gd name="T51" fmla="*/ 2147483647 h 661"/>
              <a:gd name="T52" fmla="*/ 2147483647 w 566"/>
              <a:gd name="T53" fmla="*/ 2147483647 h 661"/>
              <a:gd name="T54" fmla="*/ 2147483647 w 566"/>
              <a:gd name="T55" fmla="*/ 2147483647 h 661"/>
              <a:gd name="T56" fmla="*/ 2147483647 w 566"/>
              <a:gd name="T57" fmla="*/ 2147483647 h 661"/>
              <a:gd name="T58" fmla="*/ 2147483647 w 566"/>
              <a:gd name="T59" fmla="*/ 2147483647 h 661"/>
              <a:gd name="T60" fmla="*/ 2147483647 w 566"/>
              <a:gd name="T61" fmla="*/ 2147483647 h 661"/>
              <a:gd name="T62" fmla="*/ 2147483647 w 566"/>
              <a:gd name="T63" fmla="*/ 2147483647 h 661"/>
              <a:gd name="T64" fmla="*/ 2147483647 w 566"/>
              <a:gd name="T65" fmla="*/ 2147483647 h 661"/>
              <a:gd name="T66" fmla="*/ 2147483647 w 566"/>
              <a:gd name="T67" fmla="*/ 2147483647 h 661"/>
              <a:gd name="T68" fmla="*/ 2147483647 w 566"/>
              <a:gd name="T69" fmla="*/ 2147483647 h 661"/>
              <a:gd name="T70" fmla="*/ 2147483647 w 566"/>
              <a:gd name="T71" fmla="*/ 2147483647 h 661"/>
              <a:gd name="T72" fmla="*/ 2147483647 w 566"/>
              <a:gd name="T73" fmla="*/ 2147483647 h 661"/>
              <a:gd name="T74" fmla="*/ 2147483647 w 566"/>
              <a:gd name="T75" fmla="*/ 2147483647 h 661"/>
              <a:gd name="T76" fmla="*/ 2147483647 w 566"/>
              <a:gd name="T77" fmla="*/ 2147483647 h 661"/>
              <a:gd name="T78" fmla="*/ 2147483647 w 566"/>
              <a:gd name="T79" fmla="*/ 2147483647 h 661"/>
              <a:gd name="T80" fmla="*/ 2147483647 w 566"/>
              <a:gd name="T81" fmla="*/ 2147483647 h 661"/>
              <a:gd name="T82" fmla="*/ 2147483647 w 566"/>
              <a:gd name="T83" fmla="*/ 2147483647 h 661"/>
              <a:gd name="T84" fmla="*/ 2147483647 w 566"/>
              <a:gd name="T85" fmla="*/ 2147483647 h 661"/>
              <a:gd name="T86" fmla="*/ 2147483647 w 566"/>
              <a:gd name="T87" fmla="*/ 0 h 6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6"/>
              <a:gd name="T133" fmla="*/ 0 h 661"/>
              <a:gd name="T134" fmla="*/ 566 w 566"/>
              <a:gd name="T135" fmla="*/ 661 h 6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6" h="661">
                <a:moveTo>
                  <a:pt x="283" y="0"/>
                </a:moveTo>
                <a:lnTo>
                  <a:pt x="566" y="661"/>
                </a:lnTo>
                <a:lnTo>
                  <a:pt x="561" y="659"/>
                </a:lnTo>
                <a:lnTo>
                  <a:pt x="557" y="657"/>
                </a:lnTo>
                <a:lnTo>
                  <a:pt x="553" y="655"/>
                </a:lnTo>
                <a:lnTo>
                  <a:pt x="548" y="653"/>
                </a:lnTo>
                <a:lnTo>
                  <a:pt x="544" y="650"/>
                </a:lnTo>
                <a:lnTo>
                  <a:pt x="540" y="648"/>
                </a:lnTo>
                <a:lnTo>
                  <a:pt x="534" y="647"/>
                </a:lnTo>
                <a:lnTo>
                  <a:pt x="530" y="645"/>
                </a:lnTo>
                <a:lnTo>
                  <a:pt x="526" y="643"/>
                </a:lnTo>
                <a:lnTo>
                  <a:pt x="521" y="641"/>
                </a:lnTo>
                <a:lnTo>
                  <a:pt x="517" y="640"/>
                </a:lnTo>
                <a:lnTo>
                  <a:pt x="513" y="637"/>
                </a:lnTo>
                <a:lnTo>
                  <a:pt x="508" y="635"/>
                </a:lnTo>
                <a:lnTo>
                  <a:pt x="504" y="634"/>
                </a:lnTo>
                <a:lnTo>
                  <a:pt x="499" y="632"/>
                </a:lnTo>
                <a:lnTo>
                  <a:pt x="495" y="631"/>
                </a:lnTo>
                <a:lnTo>
                  <a:pt x="491" y="629"/>
                </a:lnTo>
                <a:lnTo>
                  <a:pt x="486" y="628"/>
                </a:lnTo>
                <a:lnTo>
                  <a:pt x="482" y="625"/>
                </a:lnTo>
                <a:lnTo>
                  <a:pt x="478" y="624"/>
                </a:lnTo>
                <a:lnTo>
                  <a:pt x="473" y="622"/>
                </a:lnTo>
                <a:lnTo>
                  <a:pt x="468" y="621"/>
                </a:lnTo>
                <a:lnTo>
                  <a:pt x="464" y="620"/>
                </a:lnTo>
                <a:lnTo>
                  <a:pt x="459" y="618"/>
                </a:lnTo>
                <a:lnTo>
                  <a:pt x="455" y="617"/>
                </a:lnTo>
                <a:lnTo>
                  <a:pt x="450" y="616"/>
                </a:lnTo>
                <a:lnTo>
                  <a:pt x="446" y="614"/>
                </a:lnTo>
                <a:lnTo>
                  <a:pt x="442" y="613"/>
                </a:lnTo>
                <a:lnTo>
                  <a:pt x="437" y="611"/>
                </a:lnTo>
                <a:lnTo>
                  <a:pt x="433" y="610"/>
                </a:lnTo>
                <a:lnTo>
                  <a:pt x="429" y="609"/>
                </a:lnTo>
                <a:lnTo>
                  <a:pt x="424" y="608"/>
                </a:lnTo>
                <a:lnTo>
                  <a:pt x="420" y="607"/>
                </a:lnTo>
                <a:lnTo>
                  <a:pt x="416" y="606"/>
                </a:lnTo>
                <a:lnTo>
                  <a:pt x="411" y="605"/>
                </a:lnTo>
                <a:lnTo>
                  <a:pt x="407" y="604"/>
                </a:lnTo>
                <a:lnTo>
                  <a:pt x="403" y="604"/>
                </a:lnTo>
                <a:lnTo>
                  <a:pt x="397" y="602"/>
                </a:lnTo>
                <a:lnTo>
                  <a:pt x="393" y="601"/>
                </a:lnTo>
                <a:lnTo>
                  <a:pt x="388" y="600"/>
                </a:lnTo>
                <a:lnTo>
                  <a:pt x="384" y="599"/>
                </a:lnTo>
                <a:lnTo>
                  <a:pt x="380" y="599"/>
                </a:lnTo>
                <a:lnTo>
                  <a:pt x="375" y="598"/>
                </a:lnTo>
                <a:lnTo>
                  <a:pt x="371" y="597"/>
                </a:lnTo>
                <a:lnTo>
                  <a:pt x="367" y="597"/>
                </a:lnTo>
                <a:lnTo>
                  <a:pt x="362" y="596"/>
                </a:lnTo>
                <a:lnTo>
                  <a:pt x="358" y="596"/>
                </a:lnTo>
                <a:lnTo>
                  <a:pt x="354" y="595"/>
                </a:lnTo>
                <a:lnTo>
                  <a:pt x="349" y="595"/>
                </a:lnTo>
                <a:lnTo>
                  <a:pt x="345" y="594"/>
                </a:lnTo>
                <a:lnTo>
                  <a:pt x="341" y="594"/>
                </a:lnTo>
                <a:lnTo>
                  <a:pt x="336" y="593"/>
                </a:lnTo>
                <a:lnTo>
                  <a:pt x="331" y="593"/>
                </a:lnTo>
                <a:lnTo>
                  <a:pt x="326" y="593"/>
                </a:lnTo>
                <a:lnTo>
                  <a:pt x="322" y="592"/>
                </a:lnTo>
                <a:lnTo>
                  <a:pt x="318" y="592"/>
                </a:lnTo>
                <a:lnTo>
                  <a:pt x="313" y="592"/>
                </a:lnTo>
                <a:lnTo>
                  <a:pt x="309" y="592"/>
                </a:lnTo>
                <a:lnTo>
                  <a:pt x="305" y="590"/>
                </a:lnTo>
                <a:lnTo>
                  <a:pt x="300" y="590"/>
                </a:lnTo>
                <a:lnTo>
                  <a:pt x="296" y="590"/>
                </a:lnTo>
                <a:lnTo>
                  <a:pt x="292" y="590"/>
                </a:lnTo>
                <a:lnTo>
                  <a:pt x="287" y="590"/>
                </a:lnTo>
                <a:lnTo>
                  <a:pt x="283" y="590"/>
                </a:lnTo>
                <a:lnTo>
                  <a:pt x="278" y="590"/>
                </a:lnTo>
                <a:lnTo>
                  <a:pt x="274" y="590"/>
                </a:lnTo>
                <a:lnTo>
                  <a:pt x="270" y="590"/>
                </a:lnTo>
                <a:lnTo>
                  <a:pt x="264" y="590"/>
                </a:lnTo>
                <a:lnTo>
                  <a:pt x="260" y="590"/>
                </a:lnTo>
                <a:lnTo>
                  <a:pt x="256" y="592"/>
                </a:lnTo>
                <a:lnTo>
                  <a:pt x="251" y="592"/>
                </a:lnTo>
                <a:lnTo>
                  <a:pt x="247" y="592"/>
                </a:lnTo>
                <a:lnTo>
                  <a:pt x="243" y="592"/>
                </a:lnTo>
                <a:lnTo>
                  <a:pt x="238" y="593"/>
                </a:lnTo>
                <a:lnTo>
                  <a:pt x="234" y="593"/>
                </a:lnTo>
                <a:lnTo>
                  <a:pt x="229" y="593"/>
                </a:lnTo>
                <a:lnTo>
                  <a:pt x="225" y="594"/>
                </a:lnTo>
                <a:lnTo>
                  <a:pt x="221" y="594"/>
                </a:lnTo>
                <a:lnTo>
                  <a:pt x="216" y="595"/>
                </a:lnTo>
                <a:lnTo>
                  <a:pt x="212" y="595"/>
                </a:lnTo>
                <a:lnTo>
                  <a:pt x="208" y="596"/>
                </a:lnTo>
                <a:lnTo>
                  <a:pt x="203" y="596"/>
                </a:lnTo>
                <a:lnTo>
                  <a:pt x="199" y="597"/>
                </a:lnTo>
                <a:lnTo>
                  <a:pt x="194" y="597"/>
                </a:lnTo>
                <a:lnTo>
                  <a:pt x="189" y="598"/>
                </a:lnTo>
                <a:lnTo>
                  <a:pt x="185" y="599"/>
                </a:lnTo>
                <a:lnTo>
                  <a:pt x="181" y="599"/>
                </a:lnTo>
                <a:lnTo>
                  <a:pt x="176" y="600"/>
                </a:lnTo>
                <a:lnTo>
                  <a:pt x="172" y="601"/>
                </a:lnTo>
                <a:lnTo>
                  <a:pt x="167" y="602"/>
                </a:lnTo>
                <a:lnTo>
                  <a:pt x="163" y="604"/>
                </a:lnTo>
                <a:lnTo>
                  <a:pt x="159" y="604"/>
                </a:lnTo>
                <a:lnTo>
                  <a:pt x="154" y="605"/>
                </a:lnTo>
                <a:lnTo>
                  <a:pt x="150" y="606"/>
                </a:lnTo>
                <a:lnTo>
                  <a:pt x="146" y="607"/>
                </a:lnTo>
                <a:lnTo>
                  <a:pt x="141" y="608"/>
                </a:lnTo>
                <a:lnTo>
                  <a:pt x="137" y="609"/>
                </a:lnTo>
                <a:lnTo>
                  <a:pt x="133" y="610"/>
                </a:lnTo>
                <a:lnTo>
                  <a:pt x="127" y="611"/>
                </a:lnTo>
                <a:lnTo>
                  <a:pt x="123" y="613"/>
                </a:lnTo>
                <a:lnTo>
                  <a:pt x="118" y="614"/>
                </a:lnTo>
                <a:lnTo>
                  <a:pt x="114" y="616"/>
                </a:lnTo>
                <a:lnTo>
                  <a:pt x="110" y="617"/>
                </a:lnTo>
                <a:lnTo>
                  <a:pt x="105" y="618"/>
                </a:lnTo>
                <a:lnTo>
                  <a:pt x="101" y="620"/>
                </a:lnTo>
                <a:lnTo>
                  <a:pt x="97" y="621"/>
                </a:lnTo>
                <a:lnTo>
                  <a:pt x="92" y="622"/>
                </a:lnTo>
                <a:lnTo>
                  <a:pt x="88" y="624"/>
                </a:lnTo>
                <a:lnTo>
                  <a:pt x="84" y="625"/>
                </a:lnTo>
                <a:lnTo>
                  <a:pt x="79" y="628"/>
                </a:lnTo>
                <a:lnTo>
                  <a:pt x="75" y="629"/>
                </a:lnTo>
                <a:lnTo>
                  <a:pt x="71" y="631"/>
                </a:lnTo>
                <a:lnTo>
                  <a:pt x="66" y="632"/>
                </a:lnTo>
                <a:lnTo>
                  <a:pt x="61" y="634"/>
                </a:lnTo>
                <a:lnTo>
                  <a:pt x="56" y="635"/>
                </a:lnTo>
                <a:lnTo>
                  <a:pt x="52" y="637"/>
                </a:lnTo>
                <a:lnTo>
                  <a:pt x="48" y="640"/>
                </a:lnTo>
                <a:lnTo>
                  <a:pt x="43" y="641"/>
                </a:lnTo>
                <a:lnTo>
                  <a:pt x="39" y="643"/>
                </a:lnTo>
                <a:lnTo>
                  <a:pt x="35" y="645"/>
                </a:lnTo>
                <a:lnTo>
                  <a:pt x="30" y="647"/>
                </a:lnTo>
                <a:lnTo>
                  <a:pt x="26" y="648"/>
                </a:lnTo>
                <a:lnTo>
                  <a:pt x="22" y="650"/>
                </a:lnTo>
                <a:lnTo>
                  <a:pt x="17" y="653"/>
                </a:lnTo>
                <a:lnTo>
                  <a:pt x="13" y="655"/>
                </a:lnTo>
                <a:lnTo>
                  <a:pt x="9" y="657"/>
                </a:lnTo>
                <a:lnTo>
                  <a:pt x="4" y="659"/>
                </a:lnTo>
                <a:lnTo>
                  <a:pt x="0" y="661"/>
                </a:lnTo>
                <a:lnTo>
                  <a:pt x="283" y="0"/>
                </a:lnTo>
                <a:close/>
              </a:path>
            </a:pathLst>
          </a:custGeom>
          <a:solidFill>
            <a:srgbClr val="1F1A17"/>
          </a:solidFill>
          <a:ln w="9525">
            <a:noFill/>
            <a:round/>
            <a:headEnd/>
            <a:tailEnd/>
          </a:ln>
        </p:spPr>
        <p:txBody>
          <a:bodyPr/>
          <a:lstStyle/>
          <a:p>
            <a:endParaRPr lang="fr-FR"/>
          </a:p>
        </p:txBody>
      </p:sp>
      <p:sp>
        <p:nvSpPr>
          <p:cNvPr id="10260" name="Freeform 142"/>
          <p:cNvSpPr>
            <a:spLocks noChangeAspect="1"/>
          </p:cNvSpPr>
          <p:nvPr/>
        </p:nvSpPr>
        <p:spPr bwMode="auto">
          <a:xfrm rot="5400000" flipV="1">
            <a:off x="1621631" y="2023269"/>
            <a:ext cx="15875" cy="1881188"/>
          </a:xfrm>
          <a:custGeom>
            <a:avLst/>
            <a:gdLst>
              <a:gd name="T0" fmla="*/ 2147483647 w 95"/>
              <a:gd name="T1" fmla="*/ 2147483647 h 12332"/>
              <a:gd name="T2" fmla="*/ 2147483647 w 95"/>
              <a:gd name="T3" fmla="*/ 2147483647 h 12332"/>
              <a:gd name="T4" fmla="*/ 2147483647 w 95"/>
              <a:gd name="T5" fmla="*/ 0 h 12332"/>
              <a:gd name="T6" fmla="*/ 0 w 95"/>
              <a:gd name="T7" fmla="*/ 0 h 12332"/>
              <a:gd name="T8" fmla="*/ 0 w 95"/>
              <a:gd name="T9" fmla="*/ 2147483647 h 12332"/>
              <a:gd name="T10" fmla="*/ 2147483647 w 95"/>
              <a:gd name="T11" fmla="*/ 2147483647 h 12332"/>
              <a:gd name="T12" fmla="*/ 0 w 95"/>
              <a:gd name="T13" fmla="*/ 2147483647 h 12332"/>
              <a:gd name="T14" fmla="*/ 0 w 95"/>
              <a:gd name="T15" fmla="*/ 2147483647 h 12332"/>
              <a:gd name="T16" fmla="*/ 2147483647 w 95"/>
              <a:gd name="T17" fmla="*/ 2147483647 h 12332"/>
              <a:gd name="T18" fmla="*/ 2147483647 w 95"/>
              <a:gd name="T19" fmla="*/ 2147483647 h 12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12332"/>
              <a:gd name="T32" fmla="*/ 95 w 95"/>
              <a:gd name="T33" fmla="*/ 12332 h 12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12332">
                <a:moveTo>
                  <a:pt x="48" y="12237"/>
                </a:moveTo>
                <a:lnTo>
                  <a:pt x="95" y="12285"/>
                </a:lnTo>
                <a:lnTo>
                  <a:pt x="95" y="0"/>
                </a:lnTo>
                <a:lnTo>
                  <a:pt x="0" y="0"/>
                </a:lnTo>
                <a:lnTo>
                  <a:pt x="0" y="12285"/>
                </a:lnTo>
                <a:lnTo>
                  <a:pt x="48" y="12332"/>
                </a:lnTo>
                <a:lnTo>
                  <a:pt x="0" y="12285"/>
                </a:lnTo>
                <a:lnTo>
                  <a:pt x="0" y="12332"/>
                </a:lnTo>
                <a:lnTo>
                  <a:pt x="48" y="12332"/>
                </a:lnTo>
                <a:lnTo>
                  <a:pt x="48" y="12237"/>
                </a:lnTo>
                <a:close/>
              </a:path>
            </a:pathLst>
          </a:custGeom>
          <a:solidFill>
            <a:srgbClr val="1F1A17"/>
          </a:solidFill>
          <a:ln w="9525">
            <a:noFill/>
            <a:round/>
            <a:headEnd/>
            <a:tailEnd/>
          </a:ln>
        </p:spPr>
        <p:txBody>
          <a:bodyPr/>
          <a:lstStyle/>
          <a:p>
            <a:endParaRPr lang="fr-FR"/>
          </a:p>
        </p:txBody>
      </p:sp>
      <p:sp>
        <p:nvSpPr>
          <p:cNvPr id="10261" name="Freeform 143"/>
          <p:cNvSpPr>
            <a:spLocks noChangeAspect="1"/>
          </p:cNvSpPr>
          <p:nvPr/>
        </p:nvSpPr>
        <p:spPr bwMode="auto">
          <a:xfrm rot="5400000" flipV="1">
            <a:off x="1390650" y="4114800"/>
            <a:ext cx="2346325" cy="15875"/>
          </a:xfrm>
          <a:custGeom>
            <a:avLst/>
            <a:gdLst>
              <a:gd name="T0" fmla="*/ 2147483647 w 15364"/>
              <a:gd name="T1" fmla="*/ 2147483647 h 95"/>
              <a:gd name="T2" fmla="*/ 2147483647 w 15364"/>
              <a:gd name="T3" fmla="*/ 0 h 95"/>
              <a:gd name="T4" fmla="*/ 0 w 15364"/>
              <a:gd name="T5" fmla="*/ 0 h 95"/>
              <a:gd name="T6" fmla="*/ 0 w 15364"/>
              <a:gd name="T7" fmla="*/ 2147483647 h 95"/>
              <a:gd name="T8" fmla="*/ 2147483647 w 15364"/>
              <a:gd name="T9" fmla="*/ 2147483647 h 95"/>
              <a:gd name="T10" fmla="*/ 2147483647 w 15364"/>
              <a:gd name="T11" fmla="*/ 2147483647 h 95"/>
              <a:gd name="T12" fmla="*/ 0 60000 65536"/>
              <a:gd name="T13" fmla="*/ 0 60000 65536"/>
              <a:gd name="T14" fmla="*/ 0 60000 65536"/>
              <a:gd name="T15" fmla="*/ 0 60000 65536"/>
              <a:gd name="T16" fmla="*/ 0 60000 65536"/>
              <a:gd name="T17" fmla="*/ 0 60000 65536"/>
              <a:gd name="T18" fmla="*/ 0 w 15364"/>
              <a:gd name="T19" fmla="*/ 0 h 95"/>
              <a:gd name="T20" fmla="*/ 15364 w 15364"/>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5364" h="95">
                <a:moveTo>
                  <a:pt x="15364" y="48"/>
                </a:moveTo>
                <a:lnTo>
                  <a:pt x="15364" y="0"/>
                </a:lnTo>
                <a:lnTo>
                  <a:pt x="0" y="0"/>
                </a:lnTo>
                <a:lnTo>
                  <a:pt x="0" y="95"/>
                </a:lnTo>
                <a:lnTo>
                  <a:pt x="15364" y="95"/>
                </a:lnTo>
                <a:lnTo>
                  <a:pt x="15364" y="48"/>
                </a:lnTo>
                <a:close/>
              </a:path>
            </a:pathLst>
          </a:custGeom>
          <a:solidFill>
            <a:srgbClr val="1F1A17"/>
          </a:solidFill>
          <a:ln w="9525">
            <a:noFill/>
            <a:round/>
            <a:headEnd/>
            <a:tailEnd/>
          </a:ln>
        </p:spPr>
        <p:txBody>
          <a:bodyPr/>
          <a:lstStyle/>
          <a:p>
            <a:endParaRPr lang="fr-FR"/>
          </a:p>
        </p:txBody>
      </p:sp>
      <p:sp>
        <p:nvSpPr>
          <p:cNvPr id="10262" name="Freeform 144"/>
          <p:cNvSpPr>
            <a:spLocks noChangeAspect="1"/>
          </p:cNvSpPr>
          <p:nvPr/>
        </p:nvSpPr>
        <p:spPr bwMode="auto">
          <a:xfrm rot="5400000" flipV="1">
            <a:off x="2514601" y="5291137"/>
            <a:ext cx="100012" cy="87313"/>
          </a:xfrm>
          <a:custGeom>
            <a:avLst/>
            <a:gdLst>
              <a:gd name="T0" fmla="*/ 0 w 661"/>
              <a:gd name="T1" fmla="*/ 0 h 568"/>
              <a:gd name="T2" fmla="*/ 2147483647 w 661"/>
              <a:gd name="T3" fmla="*/ 2147483647 h 568"/>
              <a:gd name="T4" fmla="*/ 2147483647 w 661"/>
              <a:gd name="T5" fmla="*/ 2147483647 h 568"/>
              <a:gd name="T6" fmla="*/ 2147483647 w 661"/>
              <a:gd name="T7" fmla="*/ 2147483647 h 568"/>
              <a:gd name="T8" fmla="*/ 2147483647 w 661"/>
              <a:gd name="T9" fmla="*/ 2147483647 h 568"/>
              <a:gd name="T10" fmla="*/ 2147483647 w 661"/>
              <a:gd name="T11" fmla="*/ 2147483647 h 568"/>
              <a:gd name="T12" fmla="*/ 2147483647 w 661"/>
              <a:gd name="T13" fmla="*/ 2147483647 h 568"/>
              <a:gd name="T14" fmla="*/ 2147483647 w 661"/>
              <a:gd name="T15" fmla="*/ 2147483647 h 568"/>
              <a:gd name="T16" fmla="*/ 2147483647 w 661"/>
              <a:gd name="T17" fmla="*/ 2147483647 h 568"/>
              <a:gd name="T18" fmla="*/ 2147483647 w 661"/>
              <a:gd name="T19" fmla="*/ 2147483647 h 568"/>
              <a:gd name="T20" fmla="*/ 2147483647 w 661"/>
              <a:gd name="T21" fmla="*/ 2147483647 h 568"/>
              <a:gd name="T22" fmla="*/ 2147483647 w 661"/>
              <a:gd name="T23" fmla="*/ 2147483647 h 568"/>
              <a:gd name="T24" fmla="*/ 2147483647 w 661"/>
              <a:gd name="T25" fmla="*/ 2147483647 h 568"/>
              <a:gd name="T26" fmla="*/ 2147483647 w 661"/>
              <a:gd name="T27" fmla="*/ 2147483647 h 568"/>
              <a:gd name="T28" fmla="*/ 2147483647 w 661"/>
              <a:gd name="T29" fmla="*/ 2147483647 h 568"/>
              <a:gd name="T30" fmla="*/ 2147483647 w 661"/>
              <a:gd name="T31" fmla="*/ 2147483647 h 568"/>
              <a:gd name="T32" fmla="*/ 2147483647 w 661"/>
              <a:gd name="T33" fmla="*/ 2147483647 h 568"/>
              <a:gd name="T34" fmla="*/ 2147483647 w 661"/>
              <a:gd name="T35" fmla="*/ 2147483647 h 568"/>
              <a:gd name="T36" fmla="*/ 2147483647 w 661"/>
              <a:gd name="T37" fmla="*/ 2147483647 h 568"/>
              <a:gd name="T38" fmla="*/ 2147483647 w 661"/>
              <a:gd name="T39" fmla="*/ 2147483647 h 568"/>
              <a:gd name="T40" fmla="*/ 2147483647 w 661"/>
              <a:gd name="T41" fmla="*/ 2147483647 h 568"/>
              <a:gd name="T42" fmla="*/ 2147483647 w 661"/>
              <a:gd name="T43" fmla="*/ 2147483647 h 568"/>
              <a:gd name="T44" fmla="*/ 2147483647 w 661"/>
              <a:gd name="T45" fmla="*/ 2147483647 h 568"/>
              <a:gd name="T46" fmla="*/ 2147483647 w 661"/>
              <a:gd name="T47" fmla="*/ 2147483647 h 568"/>
              <a:gd name="T48" fmla="*/ 2147483647 w 661"/>
              <a:gd name="T49" fmla="*/ 2147483647 h 568"/>
              <a:gd name="T50" fmla="*/ 2147483647 w 661"/>
              <a:gd name="T51" fmla="*/ 2147483647 h 568"/>
              <a:gd name="T52" fmla="*/ 2147483647 w 661"/>
              <a:gd name="T53" fmla="*/ 2147483647 h 568"/>
              <a:gd name="T54" fmla="*/ 2147483647 w 661"/>
              <a:gd name="T55" fmla="*/ 2147483647 h 568"/>
              <a:gd name="T56" fmla="*/ 2147483647 w 661"/>
              <a:gd name="T57" fmla="*/ 2147483647 h 568"/>
              <a:gd name="T58" fmla="*/ 2147483647 w 661"/>
              <a:gd name="T59" fmla="*/ 2147483647 h 568"/>
              <a:gd name="T60" fmla="*/ 2147483647 w 661"/>
              <a:gd name="T61" fmla="*/ 2147483647 h 568"/>
              <a:gd name="T62" fmla="*/ 2147483647 w 661"/>
              <a:gd name="T63" fmla="*/ 2147483647 h 568"/>
              <a:gd name="T64" fmla="*/ 2147483647 w 661"/>
              <a:gd name="T65" fmla="*/ 2147483647 h 568"/>
              <a:gd name="T66" fmla="*/ 2147483647 w 661"/>
              <a:gd name="T67" fmla="*/ 2147483647 h 568"/>
              <a:gd name="T68" fmla="*/ 2147483647 w 661"/>
              <a:gd name="T69" fmla="*/ 2147483647 h 568"/>
              <a:gd name="T70" fmla="*/ 2147483647 w 661"/>
              <a:gd name="T71" fmla="*/ 2147483647 h 568"/>
              <a:gd name="T72" fmla="*/ 2147483647 w 661"/>
              <a:gd name="T73" fmla="*/ 2147483647 h 568"/>
              <a:gd name="T74" fmla="*/ 2147483647 w 661"/>
              <a:gd name="T75" fmla="*/ 2147483647 h 568"/>
              <a:gd name="T76" fmla="*/ 2147483647 w 661"/>
              <a:gd name="T77" fmla="*/ 2147483647 h 568"/>
              <a:gd name="T78" fmla="*/ 2147483647 w 661"/>
              <a:gd name="T79" fmla="*/ 2147483647 h 568"/>
              <a:gd name="T80" fmla="*/ 2147483647 w 661"/>
              <a:gd name="T81" fmla="*/ 2147483647 h 568"/>
              <a:gd name="T82" fmla="*/ 2147483647 w 661"/>
              <a:gd name="T83" fmla="*/ 2147483647 h 568"/>
              <a:gd name="T84" fmla="*/ 2147483647 w 661"/>
              <a:gd name="T85" fmla="*/ 2147483647 h 568"/>
              <a:gd name="T86" fmla="*/ 2147483647 w 661"/>
              <a:gd name="T87" fmla="*/ 2147483647 h 5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1"/>
              <a:gd name="T133" fmla="*/ 0 h 568"/>
              <a:gd name="T134" fmla="*/ 661 w 661"/>
              <a:gd name="T135" fmla="*/ 568 h 5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1" h="568">
                <a:moveTo>
                  <a:pt x="661" y="285"/>
                </a:moveTo>
                <a:lnTo>
                  <a:pt x="0" y="0"/>
                </a:lnTo>
                <a:lnTo>
                  <a:pt x="2" y="6"/>
                </a:lnTo>
                <a:lnTo>
                  <a:pt x="5" y="10"/>
                </a:lnTo>
                <a:lnTo>
                  <a:pt x="7" y="15"/>
                </a:lnTo>
                <a:lnTo>
                  <a:pt x="9" y="19"/>
                </a:lnTo>
                <a:lnTo>
                  <a:pt x="11" y="23"/>
                </a:lnTo>
                <a:lnTo>
                  <a:pt x="13" y="28"/>
                </a:lnTo>
                <a:lnTo>
                  <a:pt x="14" y="32"/>
                </a:lnTo>
                <a:lnTo>
                  <a:pt x="17" y="36"/>
                </a:lnTo>
                <a:lnTo>
                  <a:pt x="19" y="41"/>
                </a:lnTo>
                <a:lnTo>
                  <a:pt x="21" y="45"/>
                </a:lnTo>
                <a:lnTo>
                  <a:pt x="22" y="49"/>
                </a:lnTo>
                <a:lnTo>
                  <a:pt x="24" y="54"/>
                </a:lnTo>
                <a:lnTo>
                  <a:pt x="26" y="58"/>
                </a:lnTo>
                <a:lnTo>
                  <a:pt x="27" y="63"/>
                </a:lnTo>
                <a:lnTo>
                  <a:pt x="30" y="67"/>
                </a:lnTo>
                <a:lnTo>
                  <a:pt x="31" y="71"/>
                </a:lnTo>
                <a:lnTo>
                  <a:pt x="33" y="77"/>
                </a:lnTo>
                <a:lnTo>
                  <a:pt x="34" y="81"/>
                </a:lnTo>
                <a:lnTo>
                  <a:pt x="36" y="85"/>
                </a:lnTo>
                <a:lnTo>
                  <a:pt x="37" y="90"/>
                </a:lnTo>
                <a:lnTo>
                  <a:pt x="39" y="94"/>
                </a:lnTo>
                <a:lnTo>
                  <a:pt x="41" y="99"/>
                </a:lnTo>
                <a:lnTo>
                  <a:pt x="42" y="103"/>
                </a:lnTo>
                <a:lnTo>
                  <a:pt x="44" y="107"/>
                </a:lnTo>
                <a:lnTo>
                  <a:pt x="45" y="112"/>
                </a:lnTo>
                <a:lnTo>
                  <a:pt x="46" y="116"/>
                </a:lnTo>
                <a:lnTo>
                  <a:pt x="47" y="120"/>
                </a:lnTo>
                <a:lnTo>
                  <a:pt x="48" y="125"/>
                </a:lnTo>
                <a:lnTo>
                  <a:pt x="50" y="129"/>
                </a:lnTo>
                <a:lnTo>
                  <a:pt x="51" y="133"/>
                </a:lnTo>
                <a:lnTo>
                  <a:pt x="53" y="138"/>
                </a:lnTo>
                <a:lnTo>
                  <a:pt x="54" y="143"/>
                </a:lnTo>
                <a:lnTo>
                  <a:pt x="55" y="148"/>
                </a:lnTo>
                <a:lnTo>
                  <a:pt x="56" y="152"/>
                </a:lnTo>
                <a:lnTo>
                  <a:pt x="57" y="156"/>
                </a:lnTo>
                <a:lnTo>
                  <a:pt x="58" y="161"/>
                </a:lnTo>
                <a:lnTo>
                  <a:pt x="58" y="165"/>
                </a:lnTo>
                <a:lnTo>
                  <a:pt x="59" y="169"/>
                </a:lnTo>
                <a:lnTo>
                  <a:pt x="60" y="174"/>
                </a:lnTo>
                <a:lnTo>
                  <a:pt x="61" y="178"/>
                </a:lnTo>
                <a:lnTo>
                  <a:pt x="62" y="182"/>
                </a:lnTo>
                <a:lnTo>
                  <a:pt x="62" y="187"/>
                </a:lnTo>
                <a:lnTo>
                  <a:pt x="63" y="191"/>
                </a:lnTo>
                <a:lnTo>
                  <a:pt x="65" y="195"/>
                </a:lnTo>
                <a:lnTo>
                  <a:pt x="65" y="200"/>
                </a:lnTo>
                <a:lnTo>
                  <a:pt x="66" y="204"/>
                </a:lnTo>
                <a:lnTo>
                  <a:pt x="66" y="210"/>
                </a:lnTo>
                <a:lnTo>
                  <a:pt x="67" y="214"/>
                </a:lnTo>
                <a:lnTo>
                  <a:pt x="67" y="218"/>
                </a:lnTo>
                <a:lnTo>
                  <a:pt x="68" y="223"/>
                </a:lnTo>
                <a:lnTo>
                  <a:pt x="68" y="227"/>
                </a:lnTo>
                <a:lnTo>
                  <a:pt x="69" y="231"/>
                </a:lnTo>
                <a:lnTo>
                  <a:pt x="69" y="236"/>
                </a:lnTo>
                <a:lnTo>
                  <a:pt x="69" y="240"/>
                </a:lnTo>
                <a:lnTo>
                  <a:pt x="70" y="244"/>
                </a:lnTo>
                <a:lnTo>
                  <a:pt x="70" y="249"/>
                </a:lnTo>
                <a:lnTo>
                  <a:pt x="70" y="253"/>
                </a:lnTo>
                <a:lnTo>
                  <a:pt x="70" y="258"/>
                </a:lnTo>
                <a:lnTo>
                  <a:pt x="71" y="262"/>
                </a:lnTo>
                <a:lnTo>
                  <a:pt x="71" y="266"/>
                </a:lnTo>
                <a:lnTo>
                  <a:pt x="71" y="271"/>
                </a:lnTo>
                <a:lnTo>
                  <a:pt x="71" y="275"/>
                </a:lnTo>
                <a:lnTo>
                  <a:pt x="71" y="280"/>
                </a:lnTo>
                <a:lnTo>
                  <a:pt x="71" y="285"/>
                </a:lnTo>
                <a:lnTo>
                  <a:pt x="71" y="289"/>
                </a:lnTo>
                <a:lnTo>
                  <a:pt x="71" y="294"/>
                </a:lnTo>
                <a:lnTo>
                  <a:pt x="71" y="298"/>
                </a:lnTo>
                <a:lnTo>
                  <a:pt x="71" y="302"/>
                </a:lnTo>
                <a:lnTo>
                  <a:pt x="71" y="307"/>
                </a:lnTo>
                <a:lnTo>
                  <a:pt x="70" y="311"/>
                </a:lnTo>
                <a:lnTo>
                  <a:pt x="70" y="315"/>
                </a:lnTo>
                <a:lnTo>
                  <a:pt x="70" y="320"/>
                </a:lnTo>
                <a:lnTo>
                  <a:pt x="70" y="324"/>
                </a:lnTo>
                <a:lnTo>
                  <a:pt x="69" y="328"/>
                </a:lnTo>
                <a:lnTo>
                  <a:pt x="69" y="333"/>
                </a:lnTo>
                <a:lnTo>
                  <a:pt x="69" y="337"/>
                </a:lnTo>
                <a:lnTo>
                  <a:pt x="68" y="341"/>
                </a:lnTo>
                <a:lnTo>
                  <a:pt x="68" y="347"/>
                </a:lnTo>
                <a:lnTo>
                  <a:pt x="67" y="351"/>
                </a:lnTo>
                <a:lnTo>
                  <a:pt x="67" y="356"/>
                </a:lnTo>
                <a:lnTo>
                  <a:pt x="66" y="360"/>
                </a:lnTo>
                <a:lnTo>
                  <a:pt x="66" y="364"/>
                </a:lnTo>
                <a:lnTo>
                  <a:pt x="65" y="369"/>
                </a:lnTo>
                <a:lnTo>
                  <a:pt x="65" y="373"/>
                </a:lnTo>
                <a:lnTo>
                  <a:pt x="63" y="377"/>
                </a:lnTo>
                <a:lnTo>
                  <a:pt x="62" y="382"/>
                </a:lnTo>
                <a:lnTo>
                  <a:pt x="62" y="386"/>
                </a:lnTo>
                <a:lnTo>
                  <a:pt x="61" y="390"/>
                </a:lnTo>
                <a:lnTo>
                  <a:pt x="60" y="395"/>
                </a:lnTo>
                <a:lnTo>
                  <a:pt x="59" y="399"/>
                </a:lnTo>
                <a:lnTo>
                  <a:pt x="58" y="404"/>
                </a:lnTo>
                <a:lnTo>
                  <a:pt x="58" y="408"/>
                </a:lnTo>
                <a:lnTo>
                  <a:pt x="57" y="413"/>
                </a:lnTo>
                <a:lnTo>
                  <a:pt x="56" y="418"/>
                </a:lnTo>
                <a:lnTo>
                  <a:pt x="55" y="422"/>
                </a:lnTo>
                <a:lnTo>
                  <a:pt x="54" y="426"/>
                </a:lnTo>
                <a:lnTo>
                  <a:pt x="53" y="431"/>
                </a:lnTo>
                <a:lnTo>
                  <a:pt x="51" y="435"/>
                </a:lnTo>
                <a:lnTo>
                  <a:pt x="50" y="440"/>
                </a:lnTo>
                <a:lnTo>
                  <a:pt x="48" y="444"/>
                </a:lnTo>
                <a:lnTo>
                  <a:pt x="47" y="448"/>
                </a:lnTo>
                <a:lnTo>
                  <a:pt x="46" y="453"/>
                </a:lnTo>
                <a:lnTo>
                  <a:pt x="45" y="457"/>
                </a:lnTo>
                <a:lnTo>
                  <a:pt x="44" y="461"/>
                </a:lnTo>
                <a:lnTo>
                  <a:pt x="42" y="466"/>
                </a:lnTo>
                <a:lnTo>
                  <a:pt x="41" y="470"/>
                </a:lnTo>
                <a:lnTo>
                  <a:pt x="39" y="474"/>
                </a:lnTo>
                <a:lnTo>
                  <a:pt x="37" y="479"/>
                </a:lnTo>
                <a:lnTo>
                  <a:pt x="36" y="484"/>
                </a:lnTo>
                <a:lnTo>
                  <a:pt x="34" y="489"/>
                </a:lnTo>
                <a:lnTo>
                  <a:pt x="33" y="493"/>
                </a:lnTo>
                <a:lnTo>
                  <a:pt x="31" y="497"/>
                </a:lnTo>
                <a:lnTo>
                  <a:pt x="30" y="502"/>
                </a:lnTo>
                <a:lnTo>
                  <a:pt x="27" y="506"/>
                </a:lnTo>
                <a:lnTo>
                  <a:pt x="26" y="510"/>
                </a:lnTo>
                <a:lnTo>
                  <a:pt x="24" y="515"/>
                </a:lnTo>
                <a:lnTo>
                  <a:pt x="22" y="519"/>
                </a:lnTo>
                <a:lnTo>
                  <a:pt x="21" y="523"/>
                </a:lnTo>
                <a:lnTo>
                  <a:pt x="19" y="528"/>
                </a:lnTo>
                <a:lnTo>
                  <a:pt x="17" y="532"/>
                </a:lnTo>
                <a:lnTo>
                  <a:pt x="14" y="536"/>
                </a:lnTo>
                <a:lnTo>
                  <a:pt x="13" y="541"/>
                </a:lnTo>
                <a:lnTo>
                  <a:pt x="11" y="545"/>
                </a:lnTo>
                <a:lnTo>
                  <a:pt x="9" y="551"/>
                </a:lnTo>
                <a:lnTo>
                  <a:pt x="7" y="555"/>
                </a:lnTo>
                <a:lnTo>
                  <a:pt x="5" y="559"/>
                </a:lnTo>
                <a:lnTo>
                  <a:pt x="2" y="564"/>
                </a:lnTo>
                <a:lnTo>
                  <a:pt x="0" y="568"/>
                </a:lnTo>
                <a:lnTo>
                  <a:pt x="661" y="285"/>
                </a:lnTo>
                <a:close/>
              </a:path>
            </a:pathLst>
          </a:custGeom>
          <a:solidFill>
            <a:srgbClr val="1F1A17"/>
          </a:solidFill>
          <a:ln w="9525">
            <a:noFill/>
            <a:round/>
            <a:headEnd/>
            <a:tailEnd/>
          </a:ln>
        </p:spPr>
        <p:txBody>
          <a:bodyPr/>
          <a:lstStyle/>
          <a:p>
            <a:endParaRPr lang="fr-FR"/>
          </a:p>
        </p:txBody>
      </p:sp>
      <p:sp>
        <p:nvSpPr>
          <p:cNvPr id="10263" name="Text Box 165"/>
          <p:cNvSpPr txBox="1">
            <a:spLocks noChangeArrowheads="1"/>
          </p:cNvSpPr>
          <p:nvPr/>
        </p:nvSpPr>
        <p:spPr bwMode="auto">
          <a:xfrm>
            <a:off x="1703388" y="2565400"/>
            <a:ext cx="296862" cy="336550"/>
          </a:xfrm>
          <a:prstGeom prst="rect">
            <a:avLst/>
          </a:prstGeom>
          <a:noFill/>
          <a:ln w="9525">
            <a:noFill/>
            <a:miter lim="800000"/>
            <a:headEnd/>
            <a:tailEnd/>
          </a:ln>
        </p:spPr>
        <p:txBody>
          <a:bodyPr wrap="none">
            <a:spAutoFit/>
          </a:bodyPr>
          <a:lstStyle/>
          <a:p>
            <a:r>
              <a:rPr lang="fr-FR" sz="1600"/>
              <a:t>1</a:t>
            </a:r>
          </a:p>
        </p:txBody>
      </p:sp>
      <p:sp>
        <p:nvSpPr>
          <p:cNvPr id="10264" name="Rectangle 166"/>
          <p:cNvSpPr>
            <a:spLocks noChangeArrowheads="1"/>
          </p:cNvSpPr>
          <p:nvPr/>
        </p:nvSpPr>
        <p:spPr bwMode="auto">
          <a:xfrm>
            <a:off x="179388" y="2565400"/>
            <a:ext cx="814387" cy="366713"/>
          </a:xfrm>
          <a:prstGeom prst="rect">
            <a:avLst/>
          </a:prstGeom>
          <a:noFill/>
          <a:ln w="9525">
            <a:noFill/>
            <a:miter lim="800000"/>
            <a:headEnd/>
            <a:tailEnd/>
          </a:ln>
        </p:spPr>
        <p:txBody>
          <a:bodyPr wrap="none">
            <a:spAutoFit/>
          </a:bodyPr>
          <a:lstStyle/>
          <a:p>
            <a:pPr>
              <a:buFont typeface="Wingdings 2" pitchFamily="18" charset="2"/>
              <a:buNone/>
            </a:pPr>
            <a:r>
              <a:rPr lang="fr-FR">
                <a:sym typeface="Symbol" pitchFamily="18" charset="2"/>
              </a:rPr>
              <a:t>(.</a:t>
            </a:r>
            <a:r>
              <a:rPr lang="fr-FR"/>
              <a:t>z)</a:t>
            </a:r>
          </a:p>
        </p:txBody>
      </p:sp>
      <p:sp>
        <p:nvSpPr>
          <p:cNvPr id="10265" name="Rectangle 168"/>
          <p:cNvSpPr>
            <a:spLocks noChangeArrowheads="1"/>
          </p:cNvSpPr>
          <p:nvPr/>
        </p:nvSpPr>
        <p:spPr bwMode="auto">
          <a:xfrm>
            <a:off x="2132013" y="5108575"/>
            <a:ext cx="454025" cy="336550"/>
          </a:xfrm>
          <a:prstGeom prst="rect">
            <a:avLst/>
          </a:prstGeom>
          <a:noFill/>
          <a:ln w="9525">
            <a:noFill/>
            <a:miter lim="800000"/>
            <a:headEnd/>
            <a:tailEnd/>
          </a:ln>
        </p:spPr>
        <p:txBody>
          <a:bodyPr wrap="none">
            <a:spAutoFit/>
          </a:bodyPr>
          <a:lstStyle/>
          <a:p>
            <a:r>
              <a:rPr lang="fr-FR" sz="1600">
                <a:sym typeface="Symbol" pitchFamily="18" charset="2"/>
              </a:rPr>
              <a:t>.</a:t>
            </a:r>
            <a:r>
              <a:rPr lang="fr-FR" sz="1600"/>
              <a:t>z</a:t>
            </a:r>
            <a:endParaRPr lang="fr-FR" sz="1600" baseline="-25000"/>
          </a:p>
        </p:txBody>
      </p:sp>
      <p:sp>
        <p:nvSpPr>
          <p:cNvPr id="10266" name="Line 176"/>
          <p:cNvSpPr>
            <a:spLocks noChangeShapeType="1"/>
          </p:cNvSpPr>
          <p:nvPr/>
        </p:nvSpPr>
        <p:spPr bwMode="auto">
          <a:xfrm flipV="1">
            <a:off x="2630488" y="5081588"/>
            <a:ext cx="320675" cy="150812"/>
          </a:xfrm>
          <a:prstGeom prst="line">
            <a:avLst/>
          </a:prstGeom>
          <a:noFill/>
          <a:ln w="22225">
            <a:solidFill>
              <a:srgbClr val="FF0000"/>
            </a:solidFill>
            <a:round/>
            <a:headEnd type="triangle" w="med" len="med"/>
            <a:tailEnd/>
          </a:ln>
        </p:spPr>
        <p:txBody>
          <a:bodyPr/>
          <a:lstStyle/>
          <a:p>
            <a:endParaRPr lang="fr-FR"/>
          </a:p>
        </p:txBody>
      </p:sp>
      <p:sp>
        <p:nvSpPr>
          <p:cNvPr id="10267" name="Rectangle 177"/>
          <p:cNvSpPr>
            <a:spLocks noChangeArrowheads="1"/>
          </p:cNvSpPr>
          <p:nvPr/>
        </p:nvSpPr>
        <p:spPr bwMode="auto">
          <a:xfrm>
            <a:off x="2806700" y="4794250"/>
            <a:ext cx="2952750" cy="630238"/>
          </a:xfrm>
          <a:prstGeom prst="rect">
            <a:avLst/>
          </a:prstGeom>
          <a:noFill/>
          <a:ln w="9525">
            <a:noFill/>
            <a:miter lim="800000"/>
            <a:headEnd/>
            <a:tailEnd/>
          </a:ln>
        </p:spPr>
        <p:txBody>
          <a:bodyPr>
            <a:spAutoFit/>
          </a:bodyPr>
          <a:lstStyle/>
          <a:p>
            <a:pPr algn="ctr">
              <a:spcBef>
                <a:spcPct val="50000"/>
              </a:spcBef>
            </a:pPr>
            <a:r>
              <a:rPr lang="fr-FR" sz="1400" b="1" dirty="0">
                <a:solidFill>
                  <a:srgbClr val="FF0000"/>
                </a:solidFill>
                <a:sym typeface="Symbol" pitchFamily="18" charset="2"/>
              </a:rPr>
              <a:t>profondeur ultime d’ionisation :</a:t>
            </a:r>
          </a:p>
          <a:p>
            <a:pPr algn="ctr">
              <a:spcBef>
                <a:spcPct val="50000"/>
              </a:spcBef>
            </a:pPr>
            <a:r>
              <a:rPr lang="fr-FR" sz="1400" b="1" dirty="0">
                <a:solidFill>
                  <a:srgbClr val="FF0000"/>
                </a:solidFill>
                <a:sym typeface="Symbol" pitchFamily="18" charset="2"/>
              </a:rPr>
              <a:t>(.</a:t>
            </a:r>
            <a:r>
              <a:rPr lang="fr-FR" sz="1400" b="1" dirty="0" err="1">
                <a:solidFill>
                  <a:srgbClr val="FF0000"/>
                </a:solidFill>
              </a:rPr>
              <a:t>z</a:t>
            </a:r>
            <a:r>
              <a:rPr lang="fr-FR" sz="1400" b="1" baseline="-25000" dirty="0" err="1">
                <a:solidFill>
                  <a:srgbClr val="FF0000"/>
                </a:solidFill>
              </a:rPr>
              <a:t>ultime</a:t>
            </a:r>
            <a:r>
              <a:rPr lang="fr-FR" sz="1400" b="1" dirty="0">
                <a:solidFill>
                  <a:srgbClr val="FF0000"/>
                </a:solidFill>
                <a:sym typeface="Symbol" pitchFamily="18" charset="2"/>
              </a:rPr>
              <a:t>)=0</a:t>
            </a:r>
          </a:p>
        </p:txBody>
      </p:sp>
      <p:sp>
        <p:nvSpPr>
          <p:cNvPr id="10268" name="Rectangle 147"/>
          <p:cNvSpPr>
            <a:spLocks noChangeArrowheads="1"/>
          </p:cNvSpPr>
          <p:nvPr/>
        </p:nvSpPr>
        <p:spPr bwMode="auto">
          <a:xfrm>
            <a:off x="214313" y="4225925"/>
            <a:ext cx="1979612" cy="646113"/>
          </a:xfrm>
          <a:prstGeom prst="rect">
            <a:avLst/>
          </a:prstGeom>
          <a:noFill/>
          <a:ln w="9525">
            <a:noFill/>
            <a:miter lim="800000"/>
            <a:headEnd/>
            <a:tailEnd/>
          </a:ln>
        </p:spPr>
        <p:txBody>
          <a:bodyPr wrap="none" lIns="0" tIns="0" rIns="0" bIns="0">
            <a:spAutoFit/>
          </a:bodyPr>
          <a:lstStyle/>
          <a:p>
            <a:pPr algn="ctr"/>
            <a:r>
              <a:rPr lang="fr-FR" sz="1400" b="1">
                <a:solidFill>
                  <a:srgbClr val="FF0000"/>
                </a:solidFill>
              </a:rPr>
              <a:t>F = Aire sous la courbe</a:t>
            </a:r>
          </a:p>
          <a:p>
            <a:pPr algn="ctr"/>
            <a:r>
              <a:rPr lang="fr-FR" sz="1400" b="1">
                <a:solidFill>
                  <a:srgbClr val="FF0000"/>
                </a:solidFill>
              </a:rPr>
              <a:t> =</a:t>
            </a:r>
          </a:p>
          <a:p>
            <a:pPr algn="ctr"/>
            <a:r>
              <a:rPr lang="fr-FR" sz="1400" b="1">
                <a:solidFill>
                  <a:srgbClr val="FF0000"/>
                </a:solidFill>
              </a:rPr>
              <a:t>Int. primaire engendrée</a:t>
            </a:r>
          </a:p>
        </p:txBody>
      </p:sp>
      <p:sp>
        <p:nvSpPr>
          <p:cNvPr id="10269" name="Rectangle 164"/>
          <p:cNvSpPr>
            <a:spLocks noChangeArrowheads="1"/>
          </p:cNvSpPr>
          <p:nvPr/>
        </p:nvSpPr>
        <p:spPr bwMode="auto">
          <a:xfrm>
            <a:off x="2605088" y="3238500"/>
            <a:ext cx="579437" cy="338138"/>
          </a:xfrm>
          <a:prstGeom prst="rect">
            <a:avLst/>
          </a:prstGeom>
          <a:noFill/>
          <a:ln w="9525">
            <a:noFill/>
            <a:miter lim="800000"/>
            <a:headEnd/>
            <a:tailEnd/>
          </a:ln>
        </p:spPr>
        <p:txBody>
          <a:bodyPr wrap="none">
            <a:spAutoFit/>
          </a:bodyPr>
          <a:lstStyle/>
          <a:p>
            <a:r>
              <a:rPr lang="fr-FR" sz="1600" b="1">
                <a:solidFill>
                  <a:srgbClr val="FF0000"/>
                </a:solidFill>
                <a:sym typeface="Symbol" pitchFamily="18" charset="2"/>
              </a:rPr>
              <a:t>.</a:t>
            </a:r>
            <a:r>
              <a:rPr lang="fr-FR" sz="1600" b="1">
                <a:solidFill>
                  <a:srgbClr val="FF0000"/>
                </a:solidFill>
              </a:rPr>
              <a:t>z</a:t>
            </a:r>
            <a:r>
              <a:rPr lang="fr-FR" sz="1600" b="1" baseline="-25000">
                <a:solidFill>
                  <a:srgbClr val="FF0000"/>
                </a:solidFill>
              </a:rPr>
              <a:t>m</a:t>
            </a:r>
          </a:p>
        </p:txBody>
      </p:sp>
      <p:sp>
        <p:nvSpPr>
          <p:cNvPr id="10270" name="Freeform 82"/>
          <p:cNvSpPr>
            <a:spLocks noChangeAspect="1"/>
          </p:cNvSpPr>
          <p:nvPr/>
        </p:nvSpPr>
        <p:spPr bwMode="auto">
          <a:xfrm rot="5400000" flipV="1">
            <a:off x="1135063" y="3451225"/>
            <a:ext cx="77788" cy="20637"/>
          </a:xfrm>
          <a:custGeom>
            <a:avLst/>
            <a:gdLst>
              <a:gd name="T0" fmla="*/ 0 w 512"/>
              <a:gd name="T1" fmla="*/ 0 h 131"/>
              <a:gd name="T2" fmla="*/ 0 w 512"/>
              <a:gd name="T3" fmla="*/ 0 h 131"/>
              <a:gd name="T4" fmla="*/ 0 w 512"/>
              <a:gd name="T5" fmla="*/ 0 h 131"/>
              <a:gd name="T6" fmla="*/ 0 w 512"/>
              <a:gd name="T7" fmla="*/ 0 h 131"/>
              <a:gd name="T8" fmla="*/ 0 w 512"/>
              <a:gd name="T9" fmla="*/ 0 h 131"/>
              <a:gd name="T10" fmla="*/ 0 w 512"/>
              <a:gd name="T11" fmla="*/ 0 h 131"/>
              <a:gd name="T12" fmla="*/ 0 w 512"/>
              <a:gd name="T13" fmla="*/ 0 h 131"/>
              <a:gd name="T14" fmla="*/ 0 w 512"/>
              <a:gd name="T15" fmla="*/ 0 h 131"/>
              <a:gd name="T16" fmla="*/ 0 w 512"/>
              <a:gd name="T17" fmla="*/ 0 h 131"/>
              <a:gd name="T18" fmla="*/ 0 w 512"/>
              <a:gd name="T19" fmla="*/ 0 h 131"/>
              <a:gd name="T20" fmla="*/ 0 w 512"/>
              <a:gd name="T21" fmla="*/ 0 h 131"/>
              <a:gd name="T22" fmla="*/ 0 w 512"/>
              <a:gd name="T23" fmla="*/ 0 h 131"/>
              <a:gd name="T24" fmla="*/ 0 w 512"/>
              <a:gd name="T25" fmla="*/ 0 h 131"/>
              <a:gd name="T26" fmla="*/ 0 w 512"/>
              <a:gd name="T27" fmla="*/ 0 h 131"/>
              <a:gd name="T28" fmla="*/ 0 w 512"/>
              <a:gd name="T29" fmla="*/ 0 h 131"/>
              <a:gd name="T30" fmla="*/ 0 w 512"/>
              <a:gd name="T31" fmla="*/ 0 h 131"/>
              <a:gd name="T32" fmla="*/ 0 w 512"/>
              <a:gd name="T33" fmla="*/ 0 h 131"/>
              <a:gd name="T34" fmla="*/ 0 w 512"/>
              <a:gd name="T35" fmla="*/ 0 h 131"/>
              <a:gd name="T36" fmla="*/ 0 w 512"/>
              <a:gd name="T37" fmla="*/ 0 h 131"/>
              <a:gd name="T38" fmla="*/ 0 w 512"/>
              <a:gd name="T39" fmla="*/ 0 h 131"/>
              <a:gd name="T40" fmla="*/ 0 w 512"/>
              <a:gd name="T41" fmla="*/ 0 h 131"/>
              <a:gd name="T42" fmla="*/ 0 w 512"/>
              <a:gd name="T43" fmla="*/ 0 h 131"/>
              <a:gd name="T44" fmla="*/ 0 w 512"/>
              <a:gd name="T45" fmla="*/ 0 h 131"/>
              <a:gd name="T46" fmla="*/ 0 w 512"/>
              <a:gd name="T47" fmla="*/ 0 h 131"/>
              <a:gd name="T48" fmla="*/ 0 w 512"/>
              <a:gd name="T49" fmla="*/ 0 h 131"/>
              <a:gd name="T50" fmla="*/ 0 w 512"/>
              <a:gd name="T51" fmla="*/ 0 h 131"/>
              <a:gd name="T52" fmla="*/ 0 w 512"/>
              <a:gd name="T53" fmla="*/ 0 h 131"/>
              <a:gd name="T54" fmla="*/ 0 w 512"/>
              <a:gd name="T55" fmla="*/ 0 h 131"/>
              <a:gd name="T56" fmla="*/ 0 w 512"/>
              <a:gd name="T57" fmla="*/ 0 h 131"/>
              <a:gd name="T58" fmla="*/ 0 w 512"/>
              <a:gd name="T59" fmla="*/ 0 h 131"/>
              <a:gd name="T60" fmla="*/ 0 w 512"/>
              <a:gd name="T61" fmla="*/ 0 h 131"/>
              <a:gd name="T62" fmla="*/ 0 w 512"/>
              <a:gd name="T63" fmla="*/ 0 h 131"/>
              <a:gd name="T64" fmla="*/ 0 w 512"/>
              <a:gd name="T65" fmla="*/ 0 h 131"/>
              <a:gd name="T66" fmla="*/ 0 w 512"/>
              <a:gd name="T67" fmla="*/ 0 h 131"/>
              <a:gd name="T68" fmla="*/ 0 w 512"/>
              <a:gd name="T69" fmla="*/ 0 h 131"/>
              <a:gd name="T70" fmla="*/ 0 w 512"/>
              <a:gd name="T71" fmla="*/ 0 h 131"/>
              <a:gd name="T72" fmla="*/ 0 w 512"/>
              <a:gd name="T73" fmla="*/ 0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2"/>
              <a:gd name="T112" fmla="*/ 0 h 131"/>
              <a:gd name="T113" fmla="*/ 512 w 512"/>
              <a:gd name="T114" fmla="*/ 131 h 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2" h="131">
                <a:moveTo>
                  <a:pt x="512" y="33"/>
                </a:moveTo>
                <a:lnTo>
                  <a:pt x="512" y="33"/>
                </a:lnTo>
                <a:lnTo>
                  <a:pt x="480" y="26"/>
                </a:lnTo>
                <a:lnTo>
                  <a:pt x="449" y="18"/>
                </a:lnTo>
                <a:lnTo>
                  <a:pt x="417" y="13"/>
                </a:lnTo>
                <a:lnTo>
                  <a:pt x="384" y="8"/>
                </a:lnTo>
                <a:lnTo>
                  <a:pt x="353" y="4"/>
                </a:lnTo>
                <a:lnTo>
                  <a:pt x="320" y="2"/>
                </a:lnTo>
                <a:lnTo>
                  <a:pt x="289" y="0"/>
                </a:lnTo>
                <a:lnTo>
                  <a:pt x="256" y="0"/>
                </a:lnTo>
                <a:lnTo>
                  <a:pt x="223" y="0"/>
                </a:lnTo>
                <a:lnTo>
                  <a:pt x="192" y="2"/>
                </a:lnTo>
                <a:lnTo>
                  <a:pt x="159" y="4"/>
                </a:lnTo>
                <a:lnTo>
                  <a:pt x="127" y="7"/>
                </a:lnTo>
                <a:lnTo>
                  <a:pt x="95" y="13"/>
                </a:lnTo>
                <a:lnTo>
                  <a:pt x="63" y="18"/>
                </a:lnTo>
                <a:lnTo>
                  <a:pt x="32" y="26"/>
                </a:lnTo>
                <a:lnTo>
                  <a:pt x="0" y="33"/>
                </a:lnTo>
                <a:lnTo>
                  <a:pt x="27" y="131"/>
                </a:lnTo>
                <a:lnTo>
                  <a:pt x="56" y="124"/>
                </a:lnTo>
                <a:lnTo>
                  <a:pt x="84" y="118"/>
                </a:lnTo>
                <a:lnTo>
                  <a:pt x="112" y="113"/>
                </a:lnTo>
                <a:lnTo>
                  <a:pt x="141" y="109"/>
                </a:lnTo>
                <a:lnTo>
                  <a:pt x="169" y="105"/>
                </a:lnTo>
                <a:lnTo>
                  <a:pt x="198" y="103"/>
                </a:lnTo>
                <a:lnTo>
                  <a:pt x="226" y="101"/>
                </a:lnTo>
                <a:lnTo>
                  <a:pt x="256" y="101"/>
                </a:lnTo>
                <a:lnTo>
                  <a:pt x="285" y="102"/>
                </a:lnTo>
                <a:lnTo>
                  <a:pt x="314" y="103"/>
                </a:lnTo>
                <a:lnTo>
                  <a:pt x="343" y="105"/>
                </a:lnTo>
                <a:lnTo>
                  <a:pt x="371" y="109"/>
                </a:lnTo>
                <a:lnTo>
                  <a:pt x="401" y="113"/>
                </a:lnTo>
                <a:lnTo>
                  <a:pt x="429" y="118"/>
                </a:lnTo>
                <a:lnTo>
                  <a:pt x="457" y="125"/>
                </a:lnTo>
                <a:lnTo>
                  <a:pt x="484" y="131"/>
                </a:lnTo>
                <a:lnTo>
                  <a:pt x="512" y="33"/>
                </a:lnTo>
                <a:close/>
              </a:path>
            </a:pathLst>
          </a:custGeom>
          <a:solidFill>
            <a:srgbClr val="DC2B19"/>
          </a:solidFill>
          <a:ln w="9525">
            <a:solidFill>
              <a:srgbClr val="CC00FF"/>
            </a:solidFill>
            <a:round/>
            <a:headEnd/>
            <a:tailEnd/>
          </a:ln>
        </p:spPr>
        <p:txBody>
          <a:bodyPr/>
          <a:lstStyle/>
          <a:p>
            <a:endParaRPr lang="fr-FR"/>
          </a:p>
        </p:txBody>
      </p:sp>
      <p:sp>
        <p:nvSpPr>
          <p:cNvPr id="10271" name="Rectangle 93"/>
          <p:cNvSpPr>
            <a:spLocks noChangeAspect="1" noChangeArrowheads="1"/>
          </p:cNvSpPr>
          <p:nvPr/>
        </p:nvSpPr>
        <p:spPr bwMode="auto">
          <a:xfrm rot="5400000" flipV="1">
            <a:off x="2575719" y="3440907"/>
            <a:ext cx="15875" cy="26987"/>
          </a:xfrm>
          <a:prstGeom prst="rect">
            <a:avLst/>
          </a:prstGeom>
          <a:solidFill>
            <a:srgbClr val="1F1A17"/>
          </a:solidFill>
          <a:ln w="9525">
            <a:solidFill>
              <a:srgbClr val="CC00FF"/>
            </a:solidFill>
            <a:miter lim="800000"/>
            <a:headEnd/>
            <a:tailEnd/>
          </a:ln>
        </p:spPr>
        <p:txBody>
          <a:bodyPr/>
          <a:lstStyle/>
          <a:p>
            <a:endParaRPr lang="fr-FR"/>
          </a:p>
        </p:txBody>
      </p:sp>
      <p:sp>
        <p:nvSpPr>
          <p:cNvPr id="10272" name="Rectangle 94"/>
          <p:cNvSpPr>
            <a:spLocks noChangeAspect="1" noChangeArrowheads="1"/>
          </p:cNvSpPr>
          <p:nvPr/>
        </p:nvSpPr>
        <p:spPr bwMode="auto">
          <a:xfrm rot="5400000" flipV="1">
            <a:off x="2530475"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73" name="Rectangle 95"/>
          <p:cNvSpPr>
            <a:spLocks noChangeAspect="1" noChangeArrowheads="1"/>
          </p:cNvSpPr>
          <p:nvPr/>
        </p:nvSpPr>
        <p:spPr bwMode="auto">
          <a:xfrm rot="5400000" flipV="1">
            <a:off x="2487613"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74" name="Rectangle 96"/>
          <p:cNvSpPr>
            <a:spLocks noChangeAspect="1" noChangeArrowheads="1"/>
          </p:cNvSpPr>
          <p:nvPr/>
        </p:nvSpPr>
        <p:spPr bwMode="auto">
          <a:xfrm rot="5400000" flipV="1">
            <a:off x="2443956" y="3439320"/>
            <a:ext cx="15875" cy="30162"/>
          </a:xfrm>
          <a:prstGeom prst="rect">
            <a:avLst/>
          </a:prstGeom>
          <a:solidFill>
            <a:srgbClr val="1F1A17"/>
          </a:solidFill>
          <a:ln w="9525">
            <a:solidFill>
              <a:srgbClr val="CC00FF"/>
            </a:solidFill>
            <a:miter lim="800000"/>
            <a:headEnd/>
            <a:tailEnd/>
          </a:ln>
        </p:spPr>
        <p:txBody>
          <a:bodyPr/>
          <a:lstStyle/>
          <a:p>
            <a:endParaRPr lang="fr-FR"/>
          </a:p>
        </p:txBody>
      </p:sp>
      <p:sp>
        <p:nvSpPr>
          <p:cNvPr id="10275" name="Rectangle 97"/>
          <p:cNvSpPr>
            <a:spLocks noChangeAspect="1" noChangeArrowheads="1"/>
          </p:cNvSpPr>
          <p:nvPr/>
        </p:nvSpPr>
        <p:spPr bwMode="auto">
          <a:xfrm rot="5400000" flipV="1">
            <a:off x="2401094" y="3439319"/>
            <a:ext cx="15875" cy="30163"/>
          </a:xfrm>
          <a:prstGeom prst="rect">
            <a:avLst/>
          </a:prstGeom>
          <a:solidFill>
            <a:srgbClr val="1F1A17"/>
          </a:solidFill>
          <a:ln w="9525">
            <a:solidFill>
              <a:srgbClr val="CC00FF"/>
            </a:solidFill>
            <a:miter lim="800000"/>
            <a:headEnd/>
            <a:tailEnd/>
          </a:ln>
        </p:spPr>
        <p:txBody>
          <a:bodyPr/>
          <a:lstStyle/>
          <a:p>
            <a:endParaRPr lang="fr-FR"/>
          </a:p>
        </p:txBody>
      </p:sp>
      <p:sp>
        <p:nvSpPr>
          <p:cNvPr id="10276" name="Rectangle 98"/>
          <p:cNvSpPr>
            <a:spLocks noChangeAspect="1" noChangeArrowheads="1"/>
          </p:cNvSpPr>
          <p:nvPr/>
        </p:nvSpPr>
        <p:spPr bwMode="auto">
          <a:xfrm rot="5400000" flipV="1">
            <a:off x="2359025"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77" name="Rectangle 99"/>
          <p:cNvSpPr>
            <a:spLocks noChangeAspect="1" noChangeArrowheads="1"/>
          </p:cNvSpPr>
          <p:nvPr/>
        </p:nvSpPr>
        <p:spPr bwMode="auto">
          <a:xfrm rot="5400000" flipV="1">
            <a:off x="2316956" y="3439320"/>
            <a:ext cx="15875" cy="30162"/>
          </a:xfrm>
          <a:prstGeom prst="rect">
            <a:avLst/>
          </a:prstGeom>
          <a:solidFill>
            <a:srgbClr val="1F1A17"/>
          </a:solidFill>
          <a:ln w="9525">
            <a:solidFill>
              <a:srgbClr val="CC00FF"/>
            </a:solidFill>
            <a:miter lim="800000"/>
            <a:headEnd/>
            <a:tailEnd/>
          </a:ln>
        </p:spPr>
        <p:txBody>
          <a:bodyPr/>
          <a:lstStyle/>
          <a:p>
            <a:endParaRPr lang="fr-FR"/>
          </a:p>
        </p:txBody>
      </p:sp>
      <p:sp>
        <p:nvSpPr>
          <p:cNvPr id="10278" name="Rectangle 100"/>
          <p:cNvSpPr>
            <a:spLocks noChangeAspect="1" noChangeArrowheads="1"/>
          </p:cNvSpPr>
          <p:nvPr/>
        </p:nvSpPr>
        <p:spPr bwMode="auto">
          <a:xfrm rot="5400000" flipV="1">
            <a:off x="2271713"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79" name="Rectangle 101"/>
          <p:cNvSpPr>
            <a:spLocks noChangeAspect="1" noChangeArrowheads="1"/>
          </p:cNvSpPr>
          <p:nvPr/>
        </p:nvSpPr>
        <p:spPr bwMode="auto">
          <a:xfrm rot="5400000" flipV="1">
            <a:off x="2229644" y="3439319"/>
            <a:ext cx="15875" cy="30163"/>
          </a:xfrm>
          <a:prstGeom prst="rect">
            <a:avLst/>
          </a:prstGeom>
          <a:solidFill>
            <a:srgbClr val="1F1A17"/>
          </a:solidFill>
          <a:ln w="9525">
            <a:solidFill>
              <a:srgbClr val="CC00FF"/>
            </a:solidFill>
            <a:miter lim="800000"/>
            <a:headEnd/>
            <a:tailEnd/>
          </a:ln>
        </p:spPr>
        <p:txBody>
          <a:bodyPr/>
          <a:lstStyle/>
          <a:p>
            <a:endParaRPr lang="fr-FR"/>
          </a:p>
        </p:txBody>
      </p:sp>
      <p:sp>
        <p:nvSpPr>
          <p:cNvPr id="10280" name="Rectangle 102"/>
          <p:cNvSpPr>
            <a:spLocks noChangeAspect="1" noChangeArrowheads="1"/>
          </p:cNvSpPr>
          <p:nvPr/>
        </p:nvSpPr>
        <p:spPr bwMode="auto">
          <a:xfrm rot="5400000" flipV="1">
            <a:off x="2184400"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81" name="Rectangle 103"/>
          <p:cNvSpPr>
            <a:spLocks noChangeAspect="1" noChangeArrowheads="1"/>
          </p:cNvSpPr>
          <p:nvPr/>
        </p:nvSpPr>
        <p:spPr bwMode="auto">
          <a:xfrm rot="5400000" flipV="1">
            <a:off x="2141538"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82" name="Rectangle 104"/>
          <p:cNvSpPr>
            <a:spLocks noChangeAspect="1" noChangeArrowheads="1"/>
          </p:cNvSpPr>
          <p:nvPr/>
        </p:nvSpPr>
        <p:spPr bwMode="auto">
          <a:xfrm rot="5400000" flipV="1">
            <a:off x="2100263"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83" name="Rectangle 105"/>
          <p:cNvSpPr>
            <a:spLocks noChangeAspect="1" noChangeArrowheads="1"/>
          </p:cNvSpPr>
          <p:nvPr/>
        </p:nvSpPr>
        <p:spPr bwMode="auto">
          <a:xfrm rot="5400000" flipV="1">
            <a:off x="2057400"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84" name="Rectangle 106"/>
          <p:cNvSpPr>
            <a:spLocks noChangeAspect="1" noChangeArrowheads="1"/>
          </p:cNvSpPr>
          <p:nvPr/>
        </p:nvSpPr>
        <p:spPr bwMode="auto">
          <a:xfrm rot="5400000" flipV="1">
            <a:off x="2012950"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85" name="Rectangle 107"/>
          <p:cNvSpPr>
            <a:spLocks noChangeAspect="1" noChangeArrowheads="1"/>
          </p:cNvSpPr>
          <p:nvPr/>
        </p:nvSpPr>
        <p:spPr bwMode="auto">
          <a:xfrm rot="5400000" flipV="1">
            <a:off x="1970881" y="3440907"/>
            <a:ext cx="15875" cy="26988"/>
          </a:xfrm>
          <a:prstGeom prst="rect">
            <a:avLst/>
          </a:prstGeom>
          <a:solidFill>
            <a:srgbClr val="1F1A17"/>
          </a:solidFill>
          <a:ln w="9525">
            <a:solidFill>
              <a:srgbClr val="CC00FF"/>
            </a:solidFill>
            <a:miter lim="800000"/>
            <a:headEnd/>
            <a:tailEnd/>
          </a:ln>
        </p:spPr>
        <p:txBody>
          <a:bodyPr/>
          <a:lstStyle/>
          <a:p>
            <a:endParaRPr lang="fr-FR"/>
          </a:p>
        </p:txBody>
      </p:sp>
      <p:sp>
        <p:nvSpPr>
          <p:cNvPr id="10286" name="Rectangle 108"/>
          <p:cNvSpPr>
            <a:spLocks noChangeAspect="1" noChangeArrowheads="1"/>
          </p:cNvSpPr>
          <p:nvPr/>
        </p:nvSpPr>
        <p:spPr bwMode="auto">
          <a:xfrm rot="5400000" flipV="1">
            <a:off x="1925638"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87" name="Rectangle 109"/>
          <p:cNvSpPr>
            <a:spLocks noChangeAspect="1" noChangeArrowheads="1"/>
          </p:cNvSpPr>
          <p:nvPr/>
        </p:nvSpPr>
        <p:spPr bwMode="auto">
          <a:xfrm rot="5400000" flipV="1">
            <a:off x="1883569" y="3440907"/>
            <a:ext cx="15875" cy="26987"/>
          </a:xfrm>
          <a:prstGeom prst="rect">
            <a:avLst/>
          </a:prstGeom>
          <a:solidFill>
            <a:srgbClr val="1F1A17"/>
          </a:solidFill>
          <a:ln w="9525">
            <a:solidFill>
              <a:srgbClr val="CC00FF"/>
            </a:solidFill>
            <a:miter lim="800000"/>
            <a:headEnd/>
            <a:tailEnd/>
          </a:ln>
        </p:spPr>
        <p:txBody>
          <a:bodyPr/>
          <a:lstStyle/>
          <a:p>
            <a:endParaRPr lang="fr-FR"/>
          </a:p>
        </p:txBody>
      </p:sp>
      <p:sp>
        <p:nvSpPr>
          <p:cNvPr id="10288" name="Rectangle 110"/>
          <p:cNvSpPr>
            <a:spLocks noChangeAspect="1" noChangeArrowheads="1"/>
          </p:cNvSpPr>
          <p:nvPr/>
        </p:nvSpPr>
        <p:spPr bwMode="auto">
          <a:xfrm rot="5400000" flipV="1">
            <a:off x="1838325"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89" name="Rectangle 111"/>
          <p:cNvSpPr>
            <a:spLocks noChangeAspect="1" noChangeArrowheads="1"/>
          </p:cNvSpPr>
          <p:nvPr/>
        </p:nvSpPr>
        <p:spPr bwMode="auto">
          <a:xfrm rot="5400000" flipV="1">
            <a:off x="1795463"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90" name="Rectangle 112"/>
          <p:cNvSpPr>
            <a:spLocks noChangeAspect="1" noChangeArrowheads="1"/>
          </p:cNvSpPr>
          <p:nvPr/>
        </p:nvSpPr>
        <p:spPr bwMode="auto">
          <a:xfrm rot="5400000" flipV="1">
            <a:off x="1751806" y="3439320"/>
            <a:ext cx="15875" cy="30162"/>
          </a:xfrm>
          <a:prstGeom prst="rect">
            <a:avLst/>
          </a:prstGeom>
          <a:solidFill>
            <a:srgbClr val="1F1A17"/>
          </a:solidFill>
          <a:ln w="9525">
            <a:solidFill>
              <a:srgbClr val="CC00FF"/>
            </a:solidFill>
            <a:miter lim="800000"/>
            <a:headEnd/>
            <a:tailEnd/>
          </a:ln>
        </p:spPr>
        <p:txBody>
          <a:bodyPr/>
          <a:lstStyle/>
          <a:p>
            <a:endParaRPr lang="fr-FR"/>
          </a:p>
        </p:txBody>
      </p:sp>
      <p:sp>
        <p:nvSpPr>
          <p:cNvPr id="10291" name="Rectangle 113"/>
          <p:cNvSpPr>
            <a:spLocks noChangeAspect="1" noChangeArrowheads="1"/>
          </p:cNvSpPr>
          <p:nvPr/>
        </p:nvSpPr>
        <p:spPr bwMode="auto">
          <a:xfrm rot="5400000" flipV="1">
            <a:off x="1708944" y="3439319"/>
            <a:ext cx="15875" cy="30163"/>
          </a:xfrm>
          <a:prstGeom prst="rect">
            <a:avLst/>
          </a:prstGeom>
          <a:solidFill>
            <a:srgbClr val="1F1A17"/>
          </a:solidFill>
          <a:ln w="9525">
            <a:solidFill>
              <a:srgbClr val="CC00FF"/>
            </a:solidFill>
            <a:miter lim="800000"/>
            <a:headEnd/>
            <a:tailEnd/>
          </a:ln>
        </p:spPr>
        <p:txBody>
          <a:bodyPr/>
          <a:lstStyle/>
          <a:p>
            <a:endParaRPr lang="fr-FR"/>
          </a:p>
        </p:txBody>
      </p:sp>
      <p:sp>
        <p:nvSpPr>
          <p:cNvPr id="10292" name="Rectangle 114"/>
          <p:cNvSpPr>
            <a:spLocks noChangeAspect="1" noChangeArrowheads="1"/>
          </p:cNvSpPr>
          <p:nvPr/>
        </p:nvSpPr>
        <p:spPr bwMode="auto">
          <a:xfrm rot="5400000" flipV="1">
            <a:off x="1666875"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93" name="Rectangle 115"/>
          <p:cNvSpPr>
            <a:spLocks noChangeAspect="1" noChangeArrowheads="1"/>
          </p:cNvSpPr>
          <p:nvPr/>
        </p:nvSpPr>
        <p:spPr bwMode="auto">
          <a:xfrm rot="5400000" flipV="1">
            <a:off x="1622425"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94" name="Rectangle 116"/>
          <p:cNvSpPr>
            <a:spLocks noChangeAspect="1" noChangeArrowheads="1"/>
          </p:cNvSpPr>
          <p:nvPr/>
        </p:nvSpPr>
        <p:spPr bwMode="auto">
          <a:xfrm rot="5400000" flipV="1">
            <a:off x="1579563"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295" name="Rectangle 117"/>
          <p:cNvSpPr>
            <a:spLocks noChangeAspect="1" noChangeArrowheads="1"/>
          </p:cNvSpPr>
          <p:nvPr/>
        </p:nvSpPr>
        <p:spPr bwMode="auto">
          <a:xfrm rot="5400000" flipV="1">
            <a:off x="1537494" y="3439319"/>
            <a:ext cx="15875" cy="30163"/>
          </a:xfrm>
          <a:prstGeom prst="rect">
            <a:avLst/>
          </a:prstGeom>
          <a:solidFill>
            <a:srgbClr val="1F1A17"/>
          </a:solidFill>
          <a:ln w="9525">
            <a:solidFill>
              <a:srgbClr val="CC00FF"/>
            </a:solidFill>
            <a:miter lim="800000"/>
            <a:headEnd/>
            <a:tailEnd/>
          </a:ln>
        </p:spPr>
        <p:txBody>
          <a:bodyPr/>
          <a:lstStyle/>
          <a:p>
            <a:endParaRPr lang="fr-FR"/>
          </a:p>
        </p:txBody>
      </p:sp>
      <p:sp>
        <p:nvSpPr>
          <p:cNvPr id="10296" name="Rectangle 118"/>
          <p:cNvSpPr>
            <a:spLocks noChangeAspect="1" noChangeArrowheads="1"/>
          </p:cNvSpPr>
          <p:nvPr/>
        </p:nvSpPr>
        <p:spPr bwMode="auto">
          <a:xfrm rot="5400000" flipV="1">
            <a:off x="1494631" y="3439320"/>
            <a:ext cx="15875" cy="30162"/>
          </a:xfrm>
          <a:prstGeom prst="rect">
            <a:avLst/>
          </a:prstGeom>
          <a:solidFill>
            <a:srgbClr val="1F1A17"/>
          </a:solidFill>
          <a:ln w="9525">
            <a:solidFill>
              <a:srgbClr val="CC00FF"/>
            </a:solidFill>
            <a:miter lim="800000"/>
            <a:headEnd/>
            <a:tailEnd/>
          </a:ln>
        </p:spPr>
        <p:txBody>
          <a:bodyPr/>
          <a:lstStyle/>
          <a:p>
            <a:endParaRPr lang="fr-FR"/>
          </a:p>
        </p:txBody>
      </p:sp>
      <p:sp>
        <p:nvSpPr>
          <p:cNvPr id="10297" name="Rectangle 119"/>
          <p:cNvSpPr>
            <a:spLocks noChangeAspect="1" noChangeArrowheads="1"/>
          </p:cNvSpPr>
          <p:nvPr/>
        </p:nvSpPr>
        <p:spPr bwMode="auto">
          <a:xfrm rot="5400000" flipV="1">
            <a:off x="1450181" y="3439320"/>
            <a:ext cx="15875" cy="30162"/>
          </a:xfrm>
          <a:prstGeom prst="rect">
            <a:avLst/>
          </a:prstGeom>
          <a:solidFill>
            <a:srgbClr val="1F1A17"/>
          </a:solidFill>
          <a:ln w="9525">
            <a:solidFill>
              <a:srgbClr val="CC00FF"/>
            </a:solidFill>
            <a:miter lim="800000"/>
            <a:headEnd/>
            <a:tailEnd/>
          </a:ln>
        </p:spPr>
        <p:txBody>
          <a:bodyPr/>
          <a:lstStyle/>
          <a:p>
            <a:endParaRPr lang="fr-FR"/>
          </a:p>
        </p:txBody>
      </p:sp>
      <p:sp>
        <p:nvSpPr>
          <p:cNvPr id="10298" name="Rectangle 120"/>
          <p:cNvSpPr>
            <a:spLocks noChangeAspect="1" noChangeArrowheads="1"/>
          </p:cNvSpPr>
          <p:nvPr/>
        </p:nvSpPr>
        <p:spPr bwMode="auto">
          <a:xfrm rot="5400000" flipV="1">
            <a:off x="1407319" y="3439319"/>
            <a:ext cx="15875" cy="30163"/>
          </a:xfrm>
          <a:prstGeom prst="rect">
            <a:avLst/>
          </a:prstGeom>
          <a:solidFill>
            <a:srgbClr val="1F1A17"/>
          </a:solidFill>
          <a:ln w="9525">
            <a:solidFill>
              <a:srgbClr val="CC00FF"/>
            </a:solidFill>
            <a:miter lim="800000"/>
            <a:headEnd/>
            <a:tailEnd/>
          </a:ln>
        </p:spPr>
        <p:txBody>
          <a:bodyPr/>
          <a:lstStyle/>
          <a:p>
            <a:endParaRPr lang="fr-FR"/>
          </a:p>
        </p:txBody>
      </p:sp>
      <p:sp>
        <p:nvSpPr>
          <p:cNvPr id="10299" name="Rectangle 121"/>
          <p:cNvSpPr>
            <a:spLocks noChangeAspect="1" noChangeArrowheads="1"/>
          </p:cNvSpPr>
          <p:nvPr/>
        </p:nvSpPr>
        <p:spPr bwMode="auto">
          <a:xfrm rot="5400000" flipV="1">
            <a:off x="1362869" y="3439319"/>
            <a:ext cx="15875" cy="30163"/>
          </a:xfrm>
          <a:prstGeom prst="rect">
            <a:avLst/>
          </a:prstGeom>
          <a:solidFill>
            <a:srgbClr val="1F1A17"/>
          </a:solidFill>
          <a:ln w="9525">
            <a:solidFill>
              <a:srgbClr val="CC00FF"/>
            </a:solidFill>
            <a:miter lim="800000"/>
            <a:headEnd/>
            <a:tailEnd/>
          </a:ln>
        </p:spPr>
        <p:txBody>
          <a:bodyPr/>
          <a:lstStyle/>
          <a:p>
            <a:endParaRPr lang="fr-FR"/>
          </a:p>
        </p:txBody>
      </p:sp>
      <p:sp>
        <p:nvSpPr>
          <p:cNvPr id="10300" name="Rectangle 122"/>
          <p:cNvSpPr>
            <a:spLocks noChangeAspect="1" noChangeArrowheads="1"/>
          </p:cNvSpPr>
          <p:nvPr/>
        </p:nvSpPr>
        <p:spPr bwMode="auto">
          <a:xfrm rot="5400000" flipV="1">
            <a:off x="1320006" y="3439320"/>
            <a:ext cx="15875" cy="30162"/>
          </a:xfrm>
          <a:prstGeom prst="rect">
            <a:avLst/>
          </a:prstGeom>
          <a:solidFill>
            <a:srgbClr val="1F1A17"/>
          </a:solidFill>
          <a:ln w="9525">
            <a:solidFill>
              <a:srgbClr val="CC00FF"/>
            </a:solidFill>
            <a:miter lim="800000"/>
            <a:headEnd/>
            <a:tailEnd/>
          </a:ln>
        </p:spPr>
        <p:txBody>
          <a:bodyPr/>
          <a:lstStyle/>
          <a:p>
            <a:endParaRPr lang="fr-FR"/>
          </a:p>
        </p:txBody>
      </p:sp>
      <p:sp>
        <p:nvSpPr>
          <p:cNvPr id="10301" name="Rectangle 123"/>
          <p:cNvSpPr>
            <a:spLocks noChangeAspect="1" noChangeArrowheads="1"/>
          </p:cNvSpPr>
          <p:nvPr/>
        </p:nvSpPr>
        <p:spPr bwMode="auto">
          <a:xfrm rot="5400000" flipV="1">
            <a:off x="1278731" y="3440907"/>
            <a:ext cx="15875" cy="26988"/>
          </a:xfrm>
          <a:prstGeom prst="rect">
            <a:avLst/>
          </a:prstGeom>
          <a:solidFill>
            <a:srgbClr val="1F1A17"/>
          </a:solidFill>
          <a:ln w="9525">
            <a:solidFill>
              <a:srgbClr val="CC00FF"/>
            </a:solidFill>
            <a:miter lim="800000"/>
            <a:headEnd/>
            <a:tailEnd/>
          </a:ln>
        </p:spPr>
        <p:txBody>
          <a:bodyPr/>
          <a:lstStyle/>
          <a:p>
            <a:endParaRPr lang="fr-FR"/>
          </a:p>
        </p:txBody>
      </p:sp>
      <p:sp>
        <p:nvSpPr>
          <p:cNvPr id="10302" name="Rectangle 124"/>
          <p:cNvSpPr>
            <a:spLocks noChangeAspect="1" noChangeArrowheads="1"/>
          </p:cNvSpPr>
          <p:nvPr/>
        </p:nvSpPr>
        <p:spPr bwMode="auto">
          <a:xfrm rot="5400000" flipV="1">
            <a:off x="1233488"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303" name="Rectangle 125"/>
          <p:cNvSpPr>
            <a:spLocks noChangeAspect="1" noChangeArrowheads="1"/>
          </p:cNvSpPr>
          <p:nvPr/>
        </p:nvSpPr>
        <p:spPr bwMode="auto">
          <a:xfrm rot="5400000" flipV="1">
            <a:off x="1190625"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304" name="Rectangle 126"/>
          <p:cNvSpPr>
            <a:spLocks noChangeAspect="1" noChangeArrowheads="1"/>
          </p:cNvSpPr>
          <p:nvPr/>
        </p:nvSpPr>
        <p:spPr bwMode="auto">
          <a:xfrm rot="5400000" flipV="1">
            <a:off x="1146175" y="3441700"/>
            <a:ext cx="15875" cy="28575"/>
          </a:xfrm>
          <a:prstGeom prst="rect">
            <a:avLst/>
          </a:prstGeom>
          <a:solidFill>
            <a:srgbClr val="1F1A17"/>
          </a:solidFill>
          <a:ln w="9525">
            <a:solidFill>
              <a:srgbClr val="CC00FF"/>
            </a:solidFill>
            <a:miter lim="800000"/>
            <a:headEnd/>
            <a:tailEnd/>
          </a:ln>
        </p:spPr>
        <p:txBody>
          <a:bodyPr/>
          <a:lstStyle/>
          <a:p>
            <a:endParaRPr lang="fr-FR"/>
          </a:p>
        </p:txBody>
      </p:sp>
      <p:sp>
        <p:nvSpPr>
          <p:cNvPr id="10305" name="Freeform 127"/>
          <p:cNvSpPr>
            <a:spLocks noChangeAspect="1"/>
          </p:cNvSpPr>
          <p:nvPr/>
        </p:nvSpPr>
        <p:spPr bwMode="auto">
          <a:xfrm rot="5400000" flipV="1">
            <a:off x="1105694" y="3440907"/>
            <a:ext cx="15875" cy="26987"/>
          </a:xfrm>
          <a:custGeom>
            <a:avLst/>
            <a:gdLst>
              <a:gd name="T0" fmla="*/ 0 w 95"/>
              <a:gd name="T1" fmla="*/ 0 h 184"/>
              <a:gd name="T2" fmla="*/ 0 w 95"/>
              <a:gd name="T3" fmla="*/ 0 h 184"/>
              <a:gd name="T4" fmla="*/ 0 w 95"/>
              <a:gd name="T5" fmla="*/ 0 h 184"/>
              <a:gd name="T6" fmla="*/ 0 w 95"/>
              <a:gd name="T7" fmla="*/ 0 h 184"/>
              <a:gd name="T8" fmla="*/ 0 w 95"/>
              <a:gd name="T9" fmla="*/ 0 h 184"/>
              <a:gd name="T10" fmla="*/ 0 w 95"/>
              <a:gd name="T11" fmla="*/ 0 h 184"/>
              <a:gd name="T12" fmla="*/ 0 60000 65536"/>
              <a:gd name="T13" fmla="*/ 0 60000 65536"/>
              <a:gd name="T14" fmla="*/ 0 60000 65536"/>
              <a:gd name="T15" fmla="*/ 0 60000 65536"/>
              <a:gd name="T16" fmla="*/ 0 60000 65536"/>
              <a:gd name="T17" fmla="*/ 0 60000 65536"/>
              <a:gd name="T18" fmla="*/ 0 w 95"/>
              <a:gd name="T19" fmla="*/ 0 h 184"/>
              <a:gd name="T20" fmla="*/ 95 w 95"/>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95" h="184">
                <a:moveTo>
                  <a:pt x="48" y="0"/>
                </a:moveTo>
                <a:lnTo>
                  <a:pt x="0" y="0"/>
                </a:lnTo>
                <a:lnTo>
                  <a:pt x="0" y="184"/>
                </a:lnTo>
                <a:lnTo>
                  <a:pt x="95" y="184"/>
                </a:lnTo>
                <a:lnTo>
                  <a:pt x="95" y="0"/>
                </a:lnTo>
                <a:lnTo>
                  <a:pt x="48" y="0"/>
                </a:lnTo>
                <a:close/>
              </a:path>
            </a:pathLst>
          </a:custGeom>
          <a:solidFill>
            <a:srgbClr val="1F1A17"/>
          </a:solidFill>
          <a:ln w="9525">
            <a:solidFill>
              <a:srgbClr val="CC00FF"/>
            </a:solidFill>
            <a:round/>
            <a:headEnd/>
            <a:tailEnd/>
          </a:ln>
        </p:spPr>
        <p:txBody>
          <a:bodyPr/>
          <a:lstStyle/>
          <a:p>
            <a:endParaRPr lang="fr-FR"/>
          </a:p>
        </p:txBody>
      </p:sp>
      <p:sp>
        <p:nvSpPr>
          <p:cNvPr id="10306" name="Rectangle 192"/>
          <p:cNvSpPr>
            <a:spLocks noChangeArrowheads="1"/>
          </p:cNvSpPr>
          <p:nvPr/>
        </p:nvSpPr>
        <p:spPr bwMode="auto">
          <a:xfrm>
            <a:off x="6659563" y="765175"/>
            <a:ext cx="2449512" cy="549275"/>
          </a:xfrm>
          <a:prstGeom prst="rect">
            <a:avLst/>
          </a:prstGeom>
          <a:noFill/>
          <a:ln w="9525">
            <a:noFill/>
            <a:miter lim="800000"/>
            <a:headEnd/>
            <a:tailEnd/>
          </a:ln>
        </p:spPr>
        <p:txBody>
          <a:bodyPr wrap="none">
            <a:spAutoFit/>
          </a:bodyPr>
          <a:lstStyle/>
          <a:p>
            <a:pPr algn="ctr"/>
            <a:r>
              <a:rPr lang="fr-FR">
                <a:sym typeface="Symbol" pitchFamily="18" charset="2"/>
              </a:rPr>
              <a:t>.</a:t>
            </a:r>
            <a:r>
              <a:rPr lang="fr-FR"/>
              <a:t>z</a:t>
            </a:r>
            <a:r>
              <a:rPr lang="fr-FR" sz="1200">
                <a:sym typeface="Symbol" pitchFamily="18" charset="2"/>
              </a:rPr>
              <a:t> : masse par unité de surface</a:t>
            </a:r>
          </a:p>
          <a:p>
            <a:pPr algn="ctr"/>
            <a:r>
              <a:rPr lang="fr-FR" sz="1200">
                <a:sym typeface="Symbol" pitchFamily="18" charset="2"/>
              </a:rPr>
              <a:t>associée à un volume d’analyse</a:t>
            </a:r>
          </a:p>
        </p:txBody>
      </p:sp>
      <p:grpSp>
        <p:nvGrpSpPr>
          <p:cNvPr id="10307" name="Groupe 154"/>
          <p:cNvGrpSpPr>
            <a:grpSpLocks/>
          </p:cNvGrpSpPr>
          <p:nvPr/>
        </p:nvGrpSpPr>
        <p:grpSpPr bwMode="auto">
          <a:xfrm>
            <a:off x="2817813" y="1196975"/>
            <a:ext cx="3565525" cy="3146425"/>
            <a:chOff x="4822825" y="1341438"/>
            <a:chExt cx="3565525" cy="3146425"/>
          </a:xfrm>
        </p:grpSpPr>
        <p:sp>
          <p:nvSpPr>
            <p:cNvPr id="10324" name="Freeform 49"/>
            <p:cNvSpPr>
              <a:spLocks/>
            </p:cNvSpPr>
            <p:nvPr/>
          </p:nvSpPr>
          <p:spPr bwMode="auto">
            <a:xfrm>
              <a:off x="6126163" y="1370013"/>
              <a:ext cx="149225" cy="1792287"/>
            </a:xfrm>
            <a:custGeom>
              <a:avLst/>
              <a:gdLst>
                <a:gd name="T0" fmla="*/ 2147483647 w 563"/>
                <a:gd name="T1" fmla="*/ 2147483647 h 6772"/>
                <a:gd name="T2" fmla="*/ 2147483647 w 563"/>
                <a:gd name="T3" fmla="*/ 2147483647 h 6772"/>
                <a:gd name="T4" fmla="*/ 2147483647 w 563"/>
                <a:gd name="T5" fmla="*/ 0 h 6772"/>
                <a:gd name="T6" fmla="*/ 0 w 563"/>
                <a:gd name="T7" fmla="*/ 2147483647 h 6772"/>
                <a:gd name="T8" fmla="*/ 2147483647 w 563"/>
                <a:gd name="T9" fmla="*/ 2147483647 h 6772"/>
                <a:gd name="T10" fmla="*/ 2147483647 w 563"/>
                <a:gd name="T11" fmla="*/ 2147483647 h 6772"/>
                <a:gd name="T12" fmla="*/ 2147483647 w 563"/>
                <a:gd name="T13" fmla="*/ 2147483647 h 6772"/>
                <a:gd name="T14" fmla="*/ 2147483647 w 563"/>
                <a:gd name="T15" fmla="*/ 2147483647 h 6772"/>
                <a:gd name="T16" fmla="*/ 2147483647 w 563"/>
                <a:gd name="T17" fmla="*/ 2147483647 h 6772"/>
                <a:gd name="T18" fmla="*/ 2147483647 w 563"/>
                <a:gd name="T19" fmla="*/ 2147483647 h 6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3"/>
                <a:gd name="T31" fmla="*/ 0 h 6772"/>
                <a:gd name="T32" fmla="*/ 563 w 563"/>
                <a:gd name="T33" fmla="*/ 6772 h 6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3" h="6772">
                  <a:moveTo>
                    <a:pt x="532" y="6709"/>
                  </a:moveTo>
                  <a:lnTo>
                    <a:pt x="563" y="6738"/>
                  </a:lnTo>
                  <a:lnTo>
                    <a:pt x="62" y="0"/>
                  </a:lnTo>
                  <a:lnTo>
                    <a:pt x="0" y="5"/>
                  </a:lnTo>
                  <a:lnTo>
                    <a:pt x="501" y="6742"/>
                  </a:lnTo>
                  <a:lnTo>
                    <a:pt x="532" y="6772"/>
                  </a:lnTo>
                  <a:lnTo>
                    <a:pt x="501" y="6742"/>
                  </a:lnTo>
                  <a:lnTo>
                    <a:pt x="503" y="6772"/>
                  </a:lnTo>
                  <a:lnTo>
                    <a:pt x="532" y="6772"/>
                  </a:lnTo>
                  <a:lnTo>
                    <a:pt x="532" y="6709"/>
                  </a:lnTo>
                  <a:close/>
                </a:path>
              </a:pathLst>
            </a:custGeom>
            <a:solidFill>
              <a:srgbClr val="1F1A17"/>
            </a:solidFill>
            <a:ln w="9525">
              <a:noFill/>
              <a:round/>
              <a:headEnd/>
              <a:tailEnd/>
            </a:ln>
          </p:spPr>
          <p:txBody>
            <a:bodyPr/>
            <a:lstStyle/>
            <a:p>
              <a:endParaRPr lang="fr-FR"/>
            </a:p>
          </p:txBody>
        </p:sp>
        <p:sp>
          <p:nvSpPr>
            <p:cNvPr id="10325" name="Freeform 51"/>
            <p:cNvSpPr>
              <a:spLocks/>
            </p:cNvSpPr>
            <p:nvPr/>
          </p:nvSpPr>
          <p:spPr bwMode="auto">
            <a:xfrm>
              <a:off x="6372225" y="1370013"/>
              <a:ext cx="92075" cy="1784350"/>
            </a:xfrm>
            <a:custGeom>
              <a:avLst/>
              <a:gdLst>
                <a:gd name="T0" fmla="*/ 2147483647 w 349"/>
                <a:gd name="T1" fmla="*/ 2147483647 h 6740"/>
                <a:gd name="T2" fmla="*/ 2147483647 w 349"/>
                <a:gd name="T3" fmla="*/ 0 h 6740"/>
                <a:gd name="T4" fmla="*/ 0 w 349"/>
                <a:gd name="T5" fmla="*/ 2147483647 h 6740"/>
                <a:gd name="T6" fmla="*/ 2147483647 w 349"/>
                <a:gd name="T7" fmla="*/ 2147483647 h 6740"/>
                <a:gd name="T8" fmla="*/ 2147483647 w 349"/>
                <a:gd name="T9" fmla="*/ 2147483647 h 6740"/>
                <a:gd name="T10" fmla="*/ 2147483647 w 349"/>
                <a:gd name="T11" fmla="*/ 2147483647 h 6740"/>
                <a:gd name="T12" fmla="*/ 0 60000 65536"/>
                <a:gd name="T13" fmla="*/ 0 60000 65536"/>
                <a:gd name="T14" fmla="*/ 0 60000 65536"/>
                <a:gd name="T15" fmla="*/ 0 60000 65536"/>
                <a:gd name="T16" fmla="*/ 0 60000 65536"/>
                <a:gd name="T17" fmla="*/ 0 60000 65536"/>
                <a:gd name="T18" fmla="*/ 0 w 349"/>
                <a:gd name="T19" fmla="*/ 0 h 6740"/>
                <a:gd name="T20" fmla="*/ 349 w 349"/>
                <a:gd name="T21" fmla="*/ 6740 h 6740"/>
              </a:gdLst>
              <a:ahLst/>
              <a:cxnLst>
                <a:cxn ang="T12">
                  <a:pos x="T0" y="T1"/>
                </a:cxn>
                <a:cxn ang="T13">
                  <a:pos x="T2" y="T3"/>
                </a:cxn>
                <a:cxn ang="T14">
                  <a:pos x="T4" y="T5"/>
                </a:cxn>
                <a:cxn ang="T15">
                  <a:pos x="T6" y="T7"/>
                </a:cxn>
                <a:cxn ang="T16">
                  <a:pos x="T8" y="T9"/>
                </a:cxn>
                <a:cxn ang="T17">
                  <a:pos x="T10" y="T11"/>
                </a:cxn>
              </a:cxnLst>
              <a:rect l="T18" t="T19" r="T20" b="T21"/>
              <a:pathLst>
                <a:path w="349" h="6740">
                  <a:moveTo>
                    <a:pt x="317" y="2"/>
                  </a:moveTo>
                  <a:lnTo>
                    <a:pt x="286" y="0"/>
                  </a:lnTo>
                  <a:lnTo>
                    <a:pt x="0" y="6738"/>
                  </a:lnTo>
                  <a:lnTo>
                    <a:pt x="62" y="6740"/>
                  </a:lnTo>
                  <a:lnTo>
                    <a:pt x="349" y="3"/>
                  </a:lnTo>
                  <a:lnTo>
                    <a:pt x="317" y="2"/>
                  </a:lnTo>
                  <a:close/>
                </a:path>
              </a:pathLst>
            </a:custGeom>
            <a:solidFill>
              <a:srgbClr val="1F1A17"/>
            </a:solidFill>
            <a:ln w="9525">
              <a:noFill/>
              <a:round/>
              <a:headEnd/>
              <a:tailEnd/>
            </a:ln>
          </p:spPr>
          <p:txBody>
            <a:bodyPr/>
            <a:lstStyle/>
            <a:p>
              <a:endParaRPr lang="fr-FR"/>
            </a:p>
          </p:txBody>
        </p:sp>
        <p:sp>
          <p:nvSpPr>
            <p:cNvPr id="10326" name="Freeform 52"/>
            <p:cNvSpPr>
              <a:spLocks/>
            </p:cNvSpPr>
            <p:nvPr/>
          </p:nvSpPr>
          <p:spPr bwMode="auto">
            <a:xfrm>
              <a:off x="6126163" y="1370013"/>
              <a:ext cx="149225" cy="1792287"/>
            </a:xfrm>
            <a:custGeom>
              <a:avLst/>
              <a:gdLst>
                <a:gd name="T0" fmla="*/ 2147483647 w 563"/>
                <a:gd name="T1" fmla="*/ 2147483647 h 6772"/>
                <a:gd name="T2" fmla="*/ 2147483647 w 563"/>
                <a:gd name="T3" fmla="*/ 2147483647 h 6772"/>
                <a:gd name="T4" fmla="*/ 2147483647 w 563"/>
                <a:gd name="T5" fmla="*/ 0 h 6772"/>
                <a:gd name="T6" fmla="*/ 0 w 563"/>
                <a:gd name="T7" fmla="*/ 2147483647 h 6772"/>
                <a:gd name="T8" fmla="*/ 2147483647 w 563"/>
                <a:gd name="T9" fmla="*/ 2147483647 h 6772"/>
                <a:gd name="T10" fmla="*/ 2147483647 w 563"/>
                <a:gd name="T11" fmla="*/ 2147483647 h 6772"/>
                <a:gd name="T12" fmla="*/ 2147483647 w 563"/>
                <a:gd name="T13" fmla="*/ 2147483647 h 6772"/>
                <a:gd name="T14" fmla="*/ 2147483647 w 563"/>
                <a:gd name="T15" fmla="*/ 2147483647 h 6772"/>
                <a:gd name="T16" fmla="*/ 2147483647 w 563"/>
                <a:gd name="T17" fmla="*/ 2147483647 h 6772"/>
                <a:gd name="T18" fmla="*/ 2147483647 w 563"/>
                <a:gd name="T19" fmla="*/ 2147483647 h 6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3"/>
                <a:gd name="T31" fmla="*/ 0 h 6772"/>
                <a:gd name="T32" fmla="*/ 563 w 563"/>
                <a:gd name="T33" fmla="*/ 6772 h 6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3" h="6772">
                  <a:moveTo>
                    <a:pt x="532" y="6709"/>
                  </a:moveTo>
                  <a:lnTo>
                    <a:pt x="563" y="6738"/>
                  </a:lnTo>
                  <a:lnTo>
                    <a:pt x="62" y="0"/>
                  </a:lnTo>
                  <a:lnTo>
                    <a:pt x="0" y="5"/>
                  </a:lnTo>
                  <a:lnTo>
                    <a:pt x="501" y="6742"/>
                  </a:lnTo>
                  <a:lnTo>
                    <a:pt x="532" y="6772"/>
                  </a:lnTo>
                  <a:lnTo>
                    <a:pt x="501" y="6742"/>
                  </a:lnTo>
                  <a:lnTo>
                    <a:pt x="503" y="6772"/>
                  </a:lnTo>
                  <a:lnTo>
                    <a:pt x="532" y="6772"/>
                  </a:lnTo>
                  <a:lnTo>
                    <a:pt x="532" y="6709"/>
                  </a:lnTo>
                  <a:close/>
                </a:path>
              </a:pathLst>
            </a:custGeom>
            <a:solidFill>
              <a:srgbClr val="1F1A17"/>
            </a:solidFill>
            <a:ln w="9525">
              <a:noFill/>
              <a:round/>
              <a:headEnd/>
              <a:tailEnd/>
            </a:ln>
          </p:spPr>
          <p:txBody>
            <a:bodyPr/>
            <a:lstStyle/>
            <a:p>
              <a:endParaRPr lang="fr-FR"/>
            </a:p>
          </p:txBody>
        </p:sp>
        <p:sp>
          <p:nvSpPr>
            <p:cNvPr id="10327" name="Freeform 54"/>
            <p:cNvSpPr>
              <a:spLocks/>
            </p:cNvSpPr>
            <p:nvPr/>
          </p:nvSpPr>
          <p:spPr bwMode="auto">
            <a:xfrm>
              <a:off x="6372225" y="1370013"/>
              <a:ext cx="92075" cy="1784350"/>
            </a:xfrm>
            <a:custGeom>
              <a:avLst/>
              <a:gdLst>
                <a:gd name="T0" fmla="*/ 2147483647 w 349"/>
                <a:gd name="T1" fmla="*/ 2147483647 h 6740"/>
                <a:gd name="T2" fmla="*/ 2147483647 w 349"/>
                <a:gd name="T3" fmla="*/ 0 h 6740"/>
                <a:gd name="T4" fmla="*/ 0 w 349"/>
                <a:gd name="T5" fmla="*/ 2147483647 h 6740"/>
                <a:gd name="T6" fmla="*/ 2147483647 w 349"/>
                <a:gd name="T7" fmla="*/ 2147483647 h 6740"/>
                <a:gd name="T8" fmla="*/ 2147483647 w 349"/>
                <a:gd name="T9" fmla="*/ 2147483647 h 6740"/>
                <a:gd name="T10" fmla="*/ 2147483647 w 349"/>
                <a:gd name="T11" fmla="*/ 2147483647 h 6740"/>
                <a:gd name="T12" fmla="*/ 0 60000 65536"/>
                <a:gd name="T13" fmla="*/ 0 60000 65536"/>
                <a:gd name="T14" fmla="*/ 0 60000 65536"/>
                <a:gd name="T15" fmla="*/ 0 60000 65536"/>
                <a:gd name="T16" fmla="*/ 0 60000 65536"/>
                <a:gd name="T17" fmla="*/ 0 60000 65536"/>
                <a:gd name="T18" fmla="*/ 0 w 349"/>
                <a:gd name="T19" fmla="*/ 0 h 6740"/>
                <a:gd name="T20" fmla="*/ 349 w 349"/>
                <a:gd name="T21" fmla="*/ 6740 h 6740"/>
              </a:gdLst>
              <a:ahLst/>
              <a:cxnLst>
                <a:cxn ang="T12">
                  <a:pos x="T0" y="T1"/>
                </a:cxn>
                <a:cxn ang="T13">
                  <a:pos x="T2" y="T3"/>
                </a:cxn>
                <a:cxn ang="T14">
                  <a:pos x="T4" y="T5"/>
                </a:cxn>
                <a:cxn ang="T15">
                  <a:pos x="T6" y="T7"/>
                </a:cxn>
                <a:cxn ang="T16">
                  <a:pos x="T8" y="T9"/>
                </a:cxn>
                <a:cxn ang="T17">
                  <a:pos x="T10" y="T11"/>
                </a:cxn>
              </a:cxnLst>
              <a:rect l="T18" t="T19" r="T20" b="T21"/>
              <a:pathLst>
                <a:path w="349" h="6740">
                  <a:moveTo>
                    <a:pt x="317" y="2"/>
                  </a:moveTo>
                  <a:lnTo>
                    <a:pt x="286" y="0"/>
                  </a:lnTo>
                  <a:lnTo>
                    <a:pt x="0" y="6738"/>
                  </a:lnTo>
                  <a:lnTo>
                    <a:pt x="62" y="6740"/>
                  </a:lnTo>
                  <a:lnTo>
                    <a:pt x="349" y="3"/>
                  </a:lnTo>
                  <a:lnTo>
                    <a:pt x="317" y="2"/>
                  </a:lnTo>
                  <a:close/>
                </a:path>
              </a:pathLst>
            </a:custGeom>
            <a:solidFill>
              <a:srgbClr val="1F1A17"/>
            </a:solidFill>
            <a:ln w="9525">
              <a:noFill/>
              <a:round/>
              <a:headEnd/>
              <a:tailEnd/>
            </a:ln>
          </p:spPr>
          <p:txBody>
            <a:bodyPr/>
            <a:lstStyle/>
            <a:p>
              <a:endParaRPr lang="fr-FR"/>
            </a:p>
          </p:txBody>
        </p:sp>
        <p:sp>
          <p:nvSpPr>
            <p:cNvPr id="10328" name="Freeform 58"/>
            <p:cNvSpPr>
              <a:spLocks/>
            </p:cNvSpPr>
            <p:nvPr/>
          </p:nvSpPr>
          <p:spPr bwMode="auto">
            <a:xfrm>
              <a:off x="6143625" y="1352550"/>
              <a:ext cx="303213" cy="46038"/>
            </a:xfrm>
            <a:custGeom>
              <a:avLst/>
              <a:gdLst>
                <a:gd name="T0" fmla="*/ 2147483647 w 1147"/>
                <a:gd name="T1" fmla="*/ 2147483647 h 179"/>
                <a:gd name="T2" fmla="*/ 2147483647 w 1147"/>
                <a:gd name="T3" fmla="*/ 2147483647 h 179"/>
                <a:gd name="T4" fmla="*/ 2147483647 w 1147"/>
                <a:gd name="T5" fmla="*/ 2147483647 h 179"/>
                <a:gd name="T6" fmla="*/ 2147483647 w 1147"/>
                <a:gd name="T7" fmla="*/ 2147483647 h 179"/>
                <a:gd name="T8" fmla="*/ 2147483647 w 1147"/>
                <a:gd name="T9" fmla="*/ 2147483647 h 179"/>
                <a:gd name="T10" fmla="*/ 2147483647 w 1147"/>
                <a:gd name="T11" fmla="*/ 2147483647 h 179"/>
                <a:gd name="T12" fmla="*/ 2147483647 w 1147"/>
                <a:gd name="T13" fmla="*/ 2147483647 h 179"/>
                <a:gd name="T14" fmla="*/ 2147483647 w 1147"/>
                <a:gd name="T15" fmla="*/ 2147483647 h 179"/>
                <a:gd name="T16" fmla="*/ 2147483647 w 1147"/>
                <a:gd name="T17" fmla="*/ 2147483647 h 179"/>
                <a:gd name="T18" fmla="*/ 2147483647 w 1147"/>
                <a:gd name="T19" fmla="*/ 2147483647 h 179"/>
                <a:gd name="T20" fmla="*/ 2147483647 w 1147"/>
                <a:gd name="T21" fmla="*/ 2147483647 h 179"/>
                <a:gd name="T22" fmla="*/ 2147483647 w 1147"/>
                <a:gd name="T23" fmla="*/ 2147483647 h 179"/>
                <a:gd name="T24" fmla="*/ 2147483647 w 1147"/>
                <a:gd name="T25" fmla="*/ 2147483647 h 179"/>
                <a:gd name="T26" fmla="*/ 2147483647 w 1147"/>
                <a:gd name="T27" fmla="*/ 2147483647 h 179"/>
                <a:gd name="T28" fmla="*/ 2147483647 w 1147"/>
                <a:gd name="T29" fmla="*/ 2147483647 h 179"/>
                <a:gd name="T30" fmla="*/ 2147483647 w 1147"/>
                <a:gd name="T31" fmla="*/ 2147483647 h 179"/>
                <a:gd name="T32" fmla="*/ 2147483647 w 1147"/>
                <a:gd name="T33" fmla="*/ 2147483647 h 179"/>
                <a:gd name="T34" fmla="*/ 2147483647 w 1147"/>
                <a:gd name="T35" fmla="*/ 2147483647 h 179"/>
                <a:gd name="T36" fmla="*/ 2147483647 w 1147"/>
                <a:gd name="T37" fmla="*/ 2147483647 h 179"/>
                <a:gd name="T38" fmla="*/ 2147483647 w 1147"/>
                <a:gd name="T39" fmla="*/ 2147483647 h 179"/>
                <a:gd name="T40" fmla="*/ 2147483647 w 1147"/>
                <a:gd name="T41" fmla="*/ 2147483647 h 179"/>
                <a:gd name="T42" fmla="*/ 2147483647 w 1147"/>
                <a:gd name="T43" fmla="*/ 2147483647 h 179"/>
                <a:gd name="T44" fmla="*/ 2147483647 w 1147"/>
                <a:gd name="T45" fmla="*/ 2147483647 h 179"/>
                <a:gd name="T46" fmla="*/ 2147483647 w 1147"/>
                <a:gd name="T47" fmla="*/ 2147483647 h 179"/>
                <a:gd name="T48" fmla="*/ 2147483647 w 1147"/>
                <a:gd name="T49" fmla="*/ 2147483647 h 179"/>
                <a:gd name="T50" fmla="*/ 2147483647 w 1147"/>
                <a:gd name="T51" fmla="*/ 2147483647 h 179"/>
                <a:gd name="T52" fmla="*/ 2147483647 w 1147"/>
                <a:gd name="T53" fmla="*/ 2147483647 h 179"/>
                <a:gd name="T54" fmla="*/ 2147483647 w 1147"/>
                <a:gd name="T55" fmla="*/ 2147483647 h 179"/>
                <a:gd name="T56" fmla="*/ 2147483647 w 1147"/>
                <a:gd name="T57" fmla="*/ 2147483647 h 179"/>
                <a:gd name="T58" fmla="*/ 2147483647 w 1147"/>
                <a:gd name="T59" fmla="*/ 2147483647 h 179"/>
                <a:gd name="T60" fmla="*/ 2147483647 w 1147"/>
                <a:gd name="T61" fmla="*/ 2147483647 h 179"/>
                <a:gd name="T62" fmla="*/ 2147483647 w 1147"/>
                <a:gd name="T63" fmla="*/ 2147483647 h 179"/>
                <a:gd name="T64" fmla="*/ 2147483647 w 1147"/>
                <a:gd name="T65" fmla="*/ 2147483647 h 179"/>
                <a:gd name="T66" fmla="*/ 2147483647 w 1147"/>
                <a:gd name="T67" fmla="*/ 2147483647 h 179"/>
                <a:gd name="T68" fmla="*/ 2147483647 w 1147"/>
                <a:gd name="T69" fmla="*/ 2147483647 h 179"/>
                <a:gd name="T70" fmla="*/ 2147483647 w 1147"/>
                <a:gd name="T71" fmla="*/ 2147483647 h 179"/>
                <a:gd name="T72" fmla="*/ 2147483647 w 1147"/>
                <a:gd name="T73" fmla="*/ 2147483647 h 179"/>
                <a:gd name="T74" fmla="*/ 2147483647 w 1147"/>
                <a:gd name="T75" fmla="*/ 2147483647 h 179"/>
                <a:gd name="T76" fmla="*/ 2147483647 w 1147"/>
                <a:gd name="T77" fmla="*/ 2147483647 h 179"/>
                <a:gd name="T78" fmla="*/ 2147483647 w 1147"/>
                <a:gd name="T79" fmla="*/ 2147483647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47"/>
                <a:gd name="T121" fmla="*/ 0 h 179"/>
                <a:gd name="T122" fmla="*/ 1147 w 1147"/>
                <a:gd name="T123" fmla="*/ 179 h 1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47" h="179">
                  <a:moveTo>
                    <a:pt x="573" y="0"/>
                  </a:moveTo>
                  <a:lnTo>
                    <a:pt x="631" y="1"/>
                  </a:lnTo>
                  <a:lnTo>
                    <a:pt x="689" y="2"/>
                  </a:lnTo>
                  <a:lnTo>
                    <a:pt x="744" y="4"/>
                  </a:lnTo>
                  <a:lnTo>
                    <a:pt x="796" y="7"/>
                  </a:lnTo>
                  <a:lnTo>
                    <a:pt x="846" y="11"/>
                  </a:lnTo>
                  <a:lnTo>
                    <a:pt x="893" y="15"/>
                  </a:lnTo>
                  <a:lnTo>
                    <a:pt x="937" y="20"/>
                  </a:lnTo>
                  <a:lnTo>
                    <a:pt x="978" y="27"/>
                  </a:lnTo>
                  <a:lnTo>
                    <a:pt x="1015" y="32"/>
                  </a:lnTo>
                  <a:lnTo>
                    <a:pt x="1048" y="40"/>
                  </a:lnTo>
                  <a:lnTo>
                    <a:pt x="1078" y="47"/>
                  </a:lnTo>
                  <a:lnTo>
                    <a:pt x="1101" y="55"/>
                  </a:lnTo>
                  <a:lnTo>
                    <a:pt x="1112" y="59"/>
                  </a:lnTo>
                  <a:lnTo>
                    <a:pt x="1121" y="63"/>
                  </a:lnTo>
                  <a:lnTo>
                    <a:pt x="1128" y="68"/>
                  </a:lnTo>
                  <a:lnTo>
                    <a:pt x="1135" y="72"/>
                  </a:lnTo>
                  <a:lnTo>
                    <a:pt x="1140" y="76"/>
                  </a:lnTo>
                  <a:lnTo>
                    <a:pt x="1143" y="81"/>
                  </a:lnTo>
                  <a:lnTo>
                    <a:pt x="1146" y="85"/>
                  </a:lnTo>
                  <a:lnTo>
                    <a:pt x="1147" y="89"/>
                  </a:lnTo>
                  <a:lnTo>
                    <a:pt x="1146" y="94"/>
                  </a:lnTo>
                  <a:lnTo>
                    <a:pt x="1143" y="99"/>
                  </a:lnTo>
                  <a:lnTo>
                    <a:pt x="1140" y="103"/>
                  </a:lnTo>
                  <a:lnTo>
                    <a:pt x="1135" y="108"/>
                  </a:lnTo>
                  <a:lnTo>
                    <a:pt x="1128" y="112"/>
                  </a:lnTo>
                  <a:lnTo>
                    <a:pt x="1121" y="116"/>
                  </a:lnTo>
                  <a:lnTo>
                    <a:pt x="1112" y="121"/>
                  </a:lnTo>
                  <a:lnTo>
                    <a:pt x="1101" y="124"/>
                  </a:lnTo>
                  <a:lnTo>
                    <a:pt x="1078" y="133"/>
                  </a:lnTo>
                  <a:lnTo>
                    <a:pt x="1048" y="140"/>
                  </a:lnTo>
                  <a:lnTo>
                    <a:pt x="1015" y="147"/>
                  </a:lnTo>
                  <a:lnTo>
                    <a:pt x="978" y="153"/>
                  </a:lnTo>
                  <a:lnTo>
                    <a:pt x="937" y="158"/>
                  </a:lnTo>
                  <a:lnTo>
                    <a:pt x="893" y="164"/>
                  </a:lnTo>
                  <a:lnTo>
                    <a:pt x="846" y="168"/>
                  </a:lnTo>
                  <a:lnTo>
                    <a:pt x="796" y="173"/>
                  </a:lnTo>
                  <a:lnTo>
                    <a:pt x="744" y="175"/>
                  </a:lnTo>
                  <a:lnTo>
                    <a:pt x="689" y="177"/>
                  </a:lnTo>
                  <a:lnTo>
                    <a:pt x="631" y="179"/>
                  </a:lnTo>
                  <a:lnTo>
                    <a:pt x="573" y="179"/>
                  </a:lnTo>
                  <a:lnTo>
                    <a:pt x="515" y="179"/>
                  </a:lnTo>
                  <a:lnTo>
                    <a:pt x="458" y="177"/>
                  </a:lnTo>
                  <a:lnTo>
                    <a:pt x="403" y="175"/>
                  </a:lnTo>
                  <a:lnTo>
                    <a:pt x="351" y="173"/>
                  </a:lnTo>
                  <a:lnTo>
                    <a:pt x="300" y="168"/>
                  </a:lnTo>
                  <a:lnTo>
                    <a:pt x="252" y="164"/>
                  </a:lnTo>
                  <a:lnTo>
                    <a:pt x="208" y="158"/>
                  </a:lnTo>
                  <a:lnTo>
                    <a:pt x="168" y="153"/>
                  </a:lnTo>
                  <a:lnTo>
                    <a:pt x="130" y="147"/>
                  </a:lnTo>
                  <a:lnTo>
                    <a:pt x="98" y="140"/>
                  </a:lnTo>
                  <a:lnTo>
                    <a:pt x="69" y="133"/>
                  </a:lnTo>
                  <a:lnTo>
                    <a:pt x="45" y="124"/>
                  </a:lnTo>
                  <a:lnTo>
                    <a:pt x="34" y="121"/>
                  </a:lnTo>
                  <a:lnTo>
                    <a:pt x="26" y="116"/>
                  </a:lnTo>
                  <a:lnTo>
                    <a:pt x="18" y="112"/>
                  </a:lnTo>
                  <a:lnTo>
                    <a:pt x="12" y="108"/>
                  </a:lnTo>
                  <a:lnTo>
                    <a:pt x="6" y="103"/>
                  </a:lnTo>
                  <a:lnTo>
                    <a:pt x="3" y="99"/>
                  </a:lnTo>
                  <a:lnTo>
                    <a:pt x="1" y="94"/>
                  </a:lnTo>
                  <a:lnTo>
                    <a:pt x="0" y="89"/>
                  </a:lnTo>
                  <a:lnTo>
                    <a:pt x="1" y="85"/>
                  </a:lnTo>
                  <a:lnTo>
                    <a:pt x="3" y="81"/>
                  </a:lnTo>
                  <a:lnTo>
                    <a:pt x="6" y="76"/>
                  </a:lnTo>
                  <a:lnTo>
                    <a:pt x="12" y="72"/>
                  </a:lnTo>
                  <a:lnTo>
                    <a:pt x="18" y="68"/>
                  </a:lnTo>
                  <a:lnTo>
                    <a:pt x="26" y="63"/>
                  </a:lnTo>
                  <a:lnTo>
                    <a:pt x="34" y="59"/>
                  </a:lnTo>
                  <a:lnTo>
                    <a:pt x="45" y="55"/>
                  </a:lnTo>
                  <a:lnTo>
                    <a:pt x="69" y="47"/>
                  </a:lnTo>
                  <a:lnTo>
                    <a:pt x="98" y="40"/>
                  </a:lnTo>
                  <a:lnTo>
                    <a:pt x="130" y="32"/>
                  </a:lnTo>
                  <a:lnTo>
                    <a:pt x="168" y="27"/>
                  </a:lnTo>
                  <a:lnTo>
                    <a:pt x="208" y="20"/>
                  </a:lnTo>
                  <a:lnTo>
                    <a:pt x="252" y="15"/>
                  </a:lnTo>
                  <a:lnTo>
                    <a:pt x="300" y="11"/>
                  </a:lnTo>
                  <a:lnTo>
                    <a:pt x="351" y="7"/>
                  </a:lnTo>
                  <a:lnTo>
                    <a:pt x="403" y="4"/>
                  </a:lnTo>
                  <a:lnTo>
                    <a:pt x="458" y="2"/>
                  </a:lnTo>
                  <a:lnTo>
                    <a:pt x="515" y="1"/>
                  </a:lnTo>
                  <a:lnTo>
                    <a:pt x="573" y="0"/>
                  </a:lnTo>
                  <a:close/>
                </a:path>
              </a:pathLst>
            </a:custGeom>
            <a:solidFill>
              <a:srgbClr val="A9A9A8"/>
            </a:solidFill>
            <a:ln w="9525">
              <a:noFill/>
              <a:round/>
              <a:headEnd/>
              <a:tailEnd/>
            </a:ln>
          </p:spPr>
          <p:txBody>
            <a:bodyPr/>
            <a:lstStyle/>
            <a:p>
              <a:endParaRPr lang="fr-FR"/>
            </a:p>
          </p:txBody>
        </p:sp>
        <p:sp>
          <p:nvSpPr>
            <p:cNvPr id="10329" name="Freeform 59"/>
            <p:cNvSpPr>
              <a:spLocks/>
            </p:cNvSpPr>
            <p:nvPr/>
          </p:nvSpPr>
          <p:spPr bwMode="auto">
            <a:xfrm>
              <a:off x="6294438" y="1343025"/>
              <a:ext cx="160337" cy="34925"/>
            </a:xfrm>
            <a:custGeom>
              <a:avLst/>
              <a:gdLst>
                <a:gd name="T0" fmla="*/ 2147483647 w 605"/>
                <a:gd name="T1" fmla="*/ 2147483647 h 130"/>
                <a:gd name="T2" fmla="*/ 2147483647 w 605"/>
                <a:gd name="T3" fmla="*/ 2147483647 h 130"/>
                <a:gd name="T4" fmla="*/ 2147483647 w 605"/>
                <a:gd name="T5" fmla="*/ 2147483647 h 130"/>
                <a:gd name="T6" fmla="*/ 2147483647 w 605"/>
                <a:gd name="T7" fmla="*/ 2147483647 h 130"/>
                <a:gd name="T8" fmla="*/ 2147483647 w 605"/>
                <a:gd name="T9" fmla="*/ 2147483647 h 130"/>
                <a:gd name="T10" fmla="*/ 2147483647 w 605"/>
                <a:gd name="T11" fmla="*/ 2147483647 h 130"/>
                <a:gd name="T12" fmla="*/ 2147483647 w 605"/>
                <a:gd name="T13" fmla="*/ 2147483647 h 130"/>
                <a:gd name="T14" fmla="*/ 2147483647 w 605"/>
                <a:gd name="T15" fmla="*/ 2147483647 h 130"/>
                <a:gd name="T16" fmla="*/ 2147483647 w 605"/>
                <a:gd name="T17" fmla="*/ 2147483647 h 130"/>
                <a:gd name="T18" fmla="*/ 2147483647 w 605"/>
                <a:gd name="T19" fmla="*/ 2147483647 h 130"/>
                <a:gd name="T20" fmla="*/ 2147483647 w 605"/>
                <a:gd name="T21" fmla="*/ 2147483647 h 130"/>
                <a:gd name="T22" fmla="*/ 2147483647 w 605"/>
                <a:gd name="T23" fmla="*/ 2147483647 h 130"/>
                <a:gd name="T24" fmla="*/ 2147483647 w 605"/>
                <a:gd name="T25" fmla="*/ 2147483647 h 130"/>
                <a:gd name="T26" fmla="*/ 2147483647 w 605"/>
                <a:gd name="T27" fmla="*/ 2147483647 h 130"/>
                <a:gd name="T28" fmla="*/ 2147483647 w 605"/>
                <a:gd name="T29" fmla="*/ 2147483647 h 130"/>
                <a:gd name="T30" fmla="*/ 2147483647 w 605"/>
                <a:gd name="T31" fmla="*/ 2147483647 h 130"/>
                <a:gd name="T32" fmla="*/ 2147483647 w 605"/>
                <a:gd name="T33" fmla="*/ 2147483647 h 130"/>
                <a:gd name="T34" fmla="*/ 2147483647 w 605"/>
                <a:gd name="T35" fmla="*/ 2147483647 h 130"/>
                <a:gd name="T36" fmla="*/ 2147483647 w 605"/>
                <a:gd name="T37" fmla="*/ 2147483647 h 130"/>
                <a:gd name="T38" fmla="*/ 2147483647 w 605"/>
                <a:gd name="T39" fmla="*/ 2147483647 h 130"/>
                <a:gd name="T40" fmla="*/ 2147483647 w 605"/>
                <a:gd name="T41" fmla="*/ 2147483647 h 130"/>
                <a:gd name="T42" fmla="*/ 0 w 605"/>
                <a:gd name="T43" fmla="*/ 0 h 130"/>
                <a:gd name="T44" fmla="*/ 0 w 605"/>
                <a:gd name="T45" fmla="*/ 2147483647 h 130"/>
                <a:gd name="T46" fmla="*/ 2147483647 w 605"/>
                <a:gd name="T47" fmla="*/ 2147483647 h 130"/>
                <a:gd name="T48" fmla="*/ 2147483647 w 605"/>
                <a:gd name="T49" fmla="*/ 2147483647 h 130"/>
                <a:gd name="T50" fmla="*/ 2147483647 w 605"/>
                <a:gd name="T51" fmla="*/ 2147483647 h 130"/>
                <a:gd name="T52" fmla="*/ 2147483647 w 605"/>
                <a:gd name="T53" fmla="*/ 2147483647 h 130"/>
                <a:gd name="T54" fmla="*/ 2147483647 w 605"/>
                <a:gd name="T55" fmla="*/ 2147483647 h 130"/>
                <a:gd name="T56" fmla="*/ 2147483647 w 605"/>
                <a:gd name="T57" fmla="*/ 2147483647 h 130"/>
                <a:gd name="T58" fmla="*/ 2147483647 w 605"/>
                <a:gd name="T59" fmla="*/ 2147483647 h 130"/>
                <a:gd name="T60" fmla="*/ 2147483647 w 605"/>
                <a:gd name="T61" fmla="*/ 2147483647 h 130"/>
                <a:gd name="T62" fmla="*/ 2147483647 w 605"/>
                <a:gd name="T63" fmla="*/ 2147483647 h 130"/>
                <a:gd name="T64" fmla="*/ 2147483647 w 605"/>
                <a:gd name="T65" fmla="*/ 2147483647 h 130"/>
                <a:gd name="T66" fmla="*/ 2147483647 w 605"/>
                <a:gd name="T67" fmla="*/ 2147483647 h 130"/>
                <a:gd name="T68" fmla="*/ 2147483647 w 605"/>
                <a:gd name="T69" fmla="*/ 2147483647 h 130"/>
                <a:gd name="T70" fmla="*/ 2147483647 w 605"/>
                <a:gd name="T71" fmla="*/ 2147483647 h 130"/>
                <a:gd name="T72" fmla="*/ 2147483647 w 605"/>
                <a:gd name="T73" fmla="*/ 2147483647 h 130"/>
                <a:gd name="T74" fmla="*/ 2147483647 w 605"/>
                <a:gd name="T75" fmla="*/ 2147483647 h 130"/>
                <a:gd name="T76" fmla="*/ 2147483647 w 605"/>
                <a:gd name="T77" fmla="*/ 2147483647 h 130"/>
                <a:gd name="T78" fmla="*/ 2147483647 w 605"/>
                <a:gd name="T79" fmla="*/ 2147483647 h 130"/>
                <a:gd name="T80" fmla="*/ 2147483647 w 605"/>
                <a:gd name="T81" fmla="*/ 2147483647 h 130"/>
                <a:gd name="T82" fmla="*/ 2147483647 w 605"/>
                <a:gd name="T83" fmla="*/ 2147483647 h 130"/>
                <a:gd name="T84" fmla="*/ 2147483647 w 605"/>
                <a:gd name="T85" fmla="*/ 2147483647 h 130"/>
                <a:gd name="T86" fmla="*/ 2147483647 w 605"/>
                <a:gd name="T87" fmla="*/ 2147483647 h 130"/>
                <a:gd name="T88" fmla="*/ 2147483647 w 605"/>
                <a:gd name="T89" fmla="*/ 2147483647 h 1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5"/>
                <a:gd name="T136" fmla="*/ 0 h 130"/>
                <a:gd name="T137" fmla="*/ 605 w 605"/>
                <a:gd name="T138" fmla="*/ 130 h 1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5" h="130">
                  <a:moveTo>
                    <a:pt x="605" y="121"/>
                  </a:moveTo>
                  <a:lnTo>
                    <a:pt x="605" y="121"/>
                  </a:lnTo>
                  <a:lnTo>
                    <a:pt x="603" y="107"/>
                  </a:lnTo>
                  <a:lnTo>
                    <a:pt x="596" y="95"/>
                  </a:lnTo>
                  <a:lnTo>
                    <a:pt x="589" y="86"/>
                  </a:lnTo>
                  <a:lnTo>
                    <a:pt x="581" y="78"/>
                  </a:lnTo>
                  <a:lnTo>
                    <a:pt x="571" y="73"/>
                  </a:lnTo>
                  <a:lnTo>
                    <a:pt x="562" y="67"/>
                  </a:lnTo>
                  <a:lnTo>
                    <a:pt x="551" y="62"/>
                  </a:lnTo>
                  <a:lnTo>
                    <a:pt x="539" y="57"/>
                  </a:lnTo>
                  <a:lnTo>
                    <a:pt x="513" y="49"/>
                  </a:lnTo>
                  <a:lnTo>
                    <a:pt x="483" y="41"/>
                  </a:lnTo>
                  <a:lnTo>
                    <a:pt x="448" y="34"/>
                  </a:lnTo>
                  <a:lnTo>
                    <a:pt x="411" y="27"/>
                  </a:lnTo>
                  <a:lnTo>
                    <a:pt x="368" y="21"/>
                  </a:lnTo>
                  <a:lnTo>
                    <a:pt x="323" y="17"/>
                  </a:lnTo>
                  <a:lnTo>
                    <a:pt x="276" y="11"/>
                  </a:lnTo>
                  <a:lnTo>
                    <a:pt x="225" y="8"/>
                  </a:lnTo>
                  <a:lnTo>
                    <a:pt x="172" y="5"/>
                  </a:lnTo>
                  <a:lnTo>
                    <a:pt x="117" y="3"/>
                  </a:lnTo>
                  <a:lnTo>
                    <a:pt x="60" y="1"/>
                  </a:lnTo>
                  <a:lnTo>
                    <a:pt x="0" y="0"/>
                  </a:lnTo>
                  <a:lnTo>
                    <a:pt x="0" y="63"/>
                  </a:lnTo>
                  <a:lnTo>
                    <a:pt x="58" y="64"/>
                  </a:lnTo>
                  <a:lnTo>
                    <a:pt x="115" y="65"/>
                  </a:lnTo>
                  <a:lnTo>
                    <a:pt x="169" y="67"/>
                  </a:lnTo>
                  <a:lnTo>
                    <a:pt x="220" y="71"/>
                  </a:lnTo>
                  <a:lnTo>
                    <a:pt x="270" y="74"/>
                  </a:lnTo>
                  <a:lnTo>
                    <a:pt x="317" y="78"/>
                  </a:lnTo>
                  <a:lnTo>
                    <a:pt x="361" y="84"/>
                  </a:lnTo>
                  <a:lnTo>
                    <a:pt x="401" y="89"/>
                  </a:lnTo>
                  <a:lnTo>
                    <a:pt x="436" y="95"/>
                  </a:lnTo>
                  <a:lnTo>
                    <a:pt x="469" y="102"/>
                  </a:lnTo>
                  <a:lnTo>
                    <a:pt x="496" y="109"/>
                  </a:lnTo>
                  <a:lnTo>
                    <a:pt x="519" y="116"/>
                  </a:lnTo>
                  <a:lnTo>
                    <a:pt x="526" y="119"/>
                  </a:lnTo>
                  <a:lnTo>
                    <a:pt x="534" y="122"/>
                  </a:lnTo>
                  <a:lnTo>
                    <a:pt x="539" y="126"/>
                  </a:lnTo>
                  <a:lnTo>
                    <a:pt x="542" y="129"/>
                  </a:lnTo>
                  <a:lnTo>
                    <a:pt x="544" y="130"/>
                  </a:lnTo>
                  <a:lnTo>
                    <a:pt x="543" y="127"/>
                  </a:lnTo>
                  <a:lnTo>
                    <a:pt x="542" y="121"/>
                  </a:lnTo>
                  <a:lnTo>
                    <a:pt x="605" y="121"/>
                  </a:lnTo>
                  <a:close/>
                </a:path>
              </a:pathLst>
            </a:custGeom>
            <a:solidFill>
              <a:srgbClr val="1F1A17"/>
            </a:solidFill>
            <a:ln w="9525">
              <a:noFill/>
              <a:round/>
              <a:headEnd/>
              <a:tailEnd/>
            </a:ln>
          </p:spPr>
          <p:txBody>
            <a:bodyPr/>
            <a:lstStyle/>
            <a:p>
              <a:endParaRPr lang="fr-FR"/>
            </a:p>
          </p:txBody>
        </p:sp>
        <p:sp>
          <p:nvSpPr>
            <p:cNvPr id="10330" name="Freeform 60"/>
            <p:cNvSpPr>
              <a:spLocks/>
            </p:cNvSpPr>
            <p:nvPr/>
          </p:nvSpPr>
          <p:spPr bwMode="auto">
            <a:xfrm>
              <a:off x="6294438" y="1373188"/>
              <a:ext cx="160337" cy="34925"/>
            </a:xfrm>
            <a:custGeom>
              <a:avLst/>
              <a:gdLst>
                <a:gd name="T0" fmla="*/ 0 w 605"/>
                <a:gd name="T1" fmla="*/ 2147483647 h 129"/>
                <a:gd name="T2" fmla="*/ 0 w 605"/>
                <a:gd name="T3" fmla="*/ 2147483647 h 129"/>
                <a:gd name="T4" fmla="*/ 2147483647 w 605"/>
                <a:gd name="T5" fmla="*/ 2147483647 h 129"/>
                <a:gd name="T6" fmla="*/ 2147483647 w 605"/>
                <a:gd name="T7" fmla="*/ 2147483647 h 129"/>
                <a:gd name="T8" fmla="*/ 2147483647 w 605"/>
                <a:gd name="T9" fmla="*/ 2147483647 h 129"/>
                <a:gd name="T10" fmla="*/ 2147483647 w 605"/>
                <a:gd name="T11" fmla="*/ 2147483647 h 129"/>
                <a:gd name="T12" fmla="*/ 2147483647 w 605"/>
                <a:gd name="T13" fmla="*/ 2147483647 h 129"/>
                <a:gd name="T14" fmla="*/ 2147483647 w 605"/>
                <a:gd name="T15" fmla="*/ 2147483647 h 129"/>
                <a:gd name="T16" fmla="*/ 2147483647 w 605"/>
                <a:gd name="T17" fmla="*/ 2147483647 h 129"/>
                <a:gd name="T18" fmla="*/ 2147483647 w 605"/>
                <a:gd name="T19" fmla="*/ 2147483647 h 129"/>
                <a:gd name="T20" fmla="*/ 2147483647 w 605"/>
                <a:gd name="T21" fmla="*/ 2147483647 h 129"/>
                <a:gd name="T22" fmla="*/ 2147483647 w 605"/>
                <a:gd name="T23" fmla="*/ 2147483647 h 129"/>
                <a:gd name="T24" fmla="*/ 2147483647 w 605"/>
                <a:gd name="T25" fmla="*/ 2147483647 h 129"/>
                <a:gd name="T26" fmla="*/ 2147483647 w 605"/>
                <a:gd name="T27" fmla="*/ 2147483647 h 129"/>
                <a:gd name="T28" fmla="*/ 2147483647 w 605"/>
                <a:gd name="T29" fmla="*/ 2147483647 h 129"/>
                <a:gd name="T30" fmla="*/ 2147483647 w 605"/>
                <a:gd name="T31" fmla="*/ 2147483647 h 129"/>
                <a:gd name="T32" fmla="*/ 2147483647 w 605"/>
                <a:gd name="T33" fmla="*/ 2147483647 h 129"/>
                <a:gd name="T34" fmla="*/ 2147483647 w 605"/>
                <a:gd name="T35" fmla="*/ 2147483647 h 129"/>
                <a:gd name="T36" fmla="*/ 2147483647 w 605"/>
                <a:gd name="T37" fmla="*/ 2147483647 h 129"/>
                <a:gd name="T38" fmla="*/ 2147483647 w 605"/>
                <a:gd name="T39" fmla="*/ 2147483647 h 129"/>
                <a:gd name="T40" fmla="*/ 2147483647 w 605"/>
                <a:gd name="T41" fmla="*/ 2147483647 h 129"/>
                <a:gd name="T42" fmla="*/ 2147483647 w 605"/>
                <a:gd name="T43" fmla="*/ 2147483647 h 129"/>
                <a:gd name="T44" fmla="*/ 2147483647 w 605"/>
                <a:gd name="T45" fmla="*/ 2147483647 h 129"/>
                <a:gd name="T46" fmla="*/ 2147483647 w 605"/>
                <a:gd name="T47" fmla="*/ 2147483647 h 129"/>
                <a:gd name="T48" fmla="*/ 2147483647 w 605"/>
                <a:gd name="T49" fmla="*/ 2147483647 h 129"/>
                <a:gd name="T50" fmla="*/ 2147483647 w 605"/>
                <a:gd name="T51" fmla="*/ 0 h 129"/>
                <a:gd name="T52" fmla="*/ 2147483647 w 605"/>
                <a:gd name="T53" fmla="*/ 2147483647 h 129"/>
                <a:gd name="T54" fmla="*/ 2147483647 w 605"/>
                <a:gd name="T55" fmla="*/ 2147483647 h 129"/>
                <a:gd name="T56" fmla="*/ 2147483647 w 605"/>
                <a:gd name="T57" fmla="*/ 2147483647 h 129"/>
                <a:gd name="T58" fmla="*/ 2147483647 w 605"/>
                <a:gd name="T59" fmla="*/ 2147483647 h 129"/>
                <a:gd name="T60" fmla="*/ 2147483647 w 605"/>
                <a:gd name="T61" fmla="*/ 2147483647 h 129"/>
                <a:gd name="T62" fmla="*/ 2147483647 w 605"/>
                <a:gd name="T63" fmla="*/ 2147483647 h 129"/>
                <a:gd name="T64" fmla="*/ 2147483647 w 605"/>
                <a:gd name="T65" fmla="*/ 2147483647 h 129"/>
                <a:gd name="T66" fmla="*/ 2147483647 w 605"/>
                <a:gd name="T67" fmla="*/ 2147483647 h 129"/>
                <a:gd name="T68" fmla="*/ 2147483647 w 605"/>
                <a:gd name="T69" fmla="*/ 2147483647 h 129"/>
                <a:gd name="T70" fmla="*/ 2147483647 w 605"/>
                <a:gd name="T71" fmla="*/ 2147483647 h 129"/>
                <a:gd name="T72" fmla="*/ 2147483647 w 605"/>
                <a:gd name="T73" fmla="*/ 2147483647 h 129"/>
                <a:gd name="T74" fmla="*/ 2147483647 w 605"/>
                <a:gd name="T75" fmla="*/ 2147483647 h 129"/>
                <a:gd name="T76" fmla="*/ 2147483647 w 605"/>
                <a:gd name="T77" fmla="*/ 2147483647 h 129"/>
                <a:gd name="T78" fmla="*/ 2147483647 w 605"/>
                <a:gd name="T79" fmla="*/ 2147483647 h 129"/>
                <a:gd name="T80" fmla="*/ 2147483647 w 605"/>
                <a:gd name="T81" fmla="*/ 2147483647 h 129"/>
                <a:gd name="T82" fmla="*/ 2147483647 w 605"/>
                <a:gd name="T83" fmla="*/ 2147483647 h 129"/>
                <a:gd name="T84" fmla="*/ 0 w 605"/>
                <a:gd name="T85" fmla="*/ 2147483647 h 129"/>
                <a:gd name="T86" fmla="*/ 0 w 605"/>
                <a:gd name="T87" fmla="*/ 2147483647 h 129"/>
                <a:gd name="T88" fmla="*/ 0 w 605"/>
                <a:gd name="T89" fmla="*/ 2147483647 h 1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5"/>
                <a:gd name="T136" fmla="*/ 0 h 129"/>
                <a:gd name="T137" fmla="*/ 605 w 605"/>
                <a:gd name="T138" fmla="*/ 129 h 1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5" h="129">
                  <a:moveTo>
                    <a:pt x="0" y="129"/>
                  </a:moveTo>
                  <a:lnTo>
                    <a:pt x="0" y="129"/>
                  </a:lnTo>
                  <a:lnTo>
                    <a:pt x="60" y="129"/>
                  </a:lnTo>
                  <a:lnTo>
                    <a:pt x="117" y="127"/>
                  </a:lnTo>
                  <a:lnTo>
                    <a:pt x="172" y="125"/>
                  </a:lnTo>
                  <a:lnTo>
                    <a:pt x="225" y="123"/>
                  </a:lnTo>
                  <a:lnTo>
                    <a:pt x="276" y="119"/>
                  </a:lnTo>
                  <a:lnTo>
                    <a:pt x="323" y="114"/>
                  </a:lnTo>
                  <a:lnTo>
                    <a:pt x="368" y="109"/>
                  </a:lnTo>
                  <a:lnTo>
                    <a:pt x="411" y="102"/>
                  </a:lnTo>
                  <a:lnTo>
                    <a:pt x="448" y="96"/>
                  </a:lnTo>
                  <a:lnTo>
                    <a:pt x="483" y="89"/>
                  </a:lnTo>
                  <a:lnTo>
                    <a:pt x="513" y="82"/>
                  </a:lnTo>
                  <a:lnTo>
                    <a:pt x="539" y="73"/>
                  </a:lnTo>
                  <a:lnTo>
                    <a:pt x="551" y="68"/>
                  </a:lnTo>
                  <a:lnTo>
                    <a:pt x="562" y="63"/>
                  </a:lnTo>
                  <a:lnTo>
                    <a:pt x="571" y="58"/>
                  </a:lnTo>
                  <a:lnTo>
                    <a:pt x="581" y="52"/>
                  </a:lnTo>
                  <a:lnTo>
                    <a:pt x="589" y="44"/>
                  </a:lnTo>
                  <a:lnTo>
                    <a:pt x="596" y="35"/>
                  </a:lnTo>
                  <a:lnTo>
                    <a:pt x="603" y="22"/>
                  </a:lnTo>
                  <a:lnTo>
                    <a:pt x="605" y="8"/>
                  </a:lnTo>
                  <a:lnTo>
                    <a:pt x="542" y="8"/>
                  </a:lnTo>
                  <a:lnTo>
                    <a:pt x="543" y="3"/>
                  </a:lnTo>
                  <a:lnTo>
                    <a:pt x="544" y="1"/>
                  </a:lnTo>
                  <a:lnTo>
                    <a:pt x="544" y="0"/>
                  </a:lnTo>
                  <a:lnTo>
                    <a:pt x="542" y="2"/>
                  </a:lnTo>
                  <a:lnTo>
                    <a:pt x="539" y="4"/>
                  </a:lnTo>
                  <a:lnTo>
                    <a:pt x="534" y="7"/>
                  </a:lnTo>
                  <a:lnTo>
                    <a:pt x="526" y="11"/>
                  </a:lnTo>
                  <a:lnTo>
                    <a:pt x="519" y="14"/>
                  </a:lnTo>
                  <a:lnTo>
                    <a:pt x="496" y="21"/>
                  </a:lnTo>
                  <a:lnTo>
                    <a:pt x="469" y="28"/>
                  </a:lnTo>
                  <a:lnTo>
                    <a:pt x="436" y="34"/>
                  </a:lnTo>
                  <a:lnTo>
                    <a:pt x="401" y="41"/>
                  </a:lnTo>
                  <a:lnTo>
                    <a:pt x="361" y="46"/>
                  </a:lnTo>
                  <a:lnTo>
                    <a:pt x="317" y="52"/>
                  </a:lnTo>
                  <a:lnTo>
                    <a:pt x="270" y="56"/>
                  </a:lnTo>
                  <a:lnTo>
                    <a:pt x="220" y="60"/>
                  </a:lnTo>
                  <a:lnTo>
                    <a:pt x="169" y="62"/>
                  </a:lnTo>
                  <a:lnTo>
                    <a:pt x="115" y="65"/>
                  </a:lnTo>
                  <a:lnTo>
                    <a:pt x="58" y="67"/>
                  </a:lnTo>
                  <a:lnTo>
                    <a:pt x="0" y="67"/>
                  </a:lnTo>
                  <a:lnTo>
                    <a:pt x="0" y="129"/>
                  </a:lnTo>
                  <a:close/>
                </a:path>
              </a:pathLst>
            </a:custGeom>
            <a:solidFill>
              <a:srgbClr val="1F1A17"/>
            </a:solidFill>
            <a:ln w="9525">
              <a:noFill/>
              <a:round/>
              <a:headEnd/>
              <a:tailEnd/>
            </a:ln>
          </p:spPr>
          <p:txBody>
            <a:bodyPr/>
            <a:lstStyle/>
            <a:p>
              <a:endParaRPr lang="fr-FR"/>
            </a:p>
          </p:txBody>
        </p:sp>
        <p:sp>
          <p:nvSpPr>
            <p:cNvPr id="10331" name="Freeform 61"/>
            <p:cNvSpPr>
              <a:spLocks/>
            </p:cNvSpPr>
            <p:nvPr/>
          </p:nvSpPr>
          <p:spPr bwMode="auto">
            <a:xfrm>
              <a:off x="6135688" y="1373188"/>
              <a:ext cx="158750" cy="34925"/>
            </a:xfrm>
            <a:custGeom>
              <a:avLst/>
              <a:gdLst>
                <a:gd name="T0" fmla="*/ 0 w 605"/>
                <a:gd name="T1" fmla="*/ 2147483647 h 129"/>
                <a:gd name="T2" fmla="*/ 0 w 605"/>
                <a:gd name="T3" fmla="*/ 2147483647 h 129"/>
                <a:gd name="T4" fmla="*/ 2147483647 w 605"/>
                <a:gd name="T5" fmla="*/ 2147483647 h 129"/>
                <a:gd name="T6" fmla="*/ 2147483647 w 605"/>
                <a:gd name="T7" fmla="*/ 2147483647 h 129"/>
                <a:gd name="T8" fmla="*/ 2147483647 w 605"/>
                <a:gd name="T9" fmla="*/ 2147483647 h 129"/>
                <a:gd name="T10" fmla="*/ 2147483647 w 605"/>
                <a:gd name="T11" fmla="*/ 2147483647 h 129"/>
                <a:gd name="T12" fmla="*/ 2147483647 w 605"/>
                <a:gd name="T13" fmla="*/ 2147483647 h 129"/>
                <a:gd name="T14" fmla="*/ 2147483647 w 605"/>
                <a:gd name="T15" fmla="*/ 2147483647 h 129"/>
                <a:gd name="T16" fmla="*/ 2147483647 w 605"/>
                <a:gd name="T17" fmla="*/ 2147483647 h 129"/>
                <a:gd name="T18" fmla="*/ 2147483647 w 605"/>
                <a:gd name="T19" fmla="*/ 2147483647 h 129"/>
                <a:gd name="T20" fmla="*/ 2147483647 w 605"/>
                <a:gd name="T21" fmla="*/ 2147483647 h 129"/>
                <a:gd name="T22" fmla="*/ 2147483647 w 605"/>
                <a:gd name="T23" fmla="*/ 2147483647 h 129"/>
                <a:gd name="T24" fmla="*/ 2147483647 w 605"/>
                <a:gd name="T25" fmla="*/ 2147483647 h 129"/>
                <a:gd name="T26" fmla="*/ 2147483647 w 605"/>
                <a:gd name="T27" fmla="*/ 2147483647 h 129"/>
                <a:gd name="T28" fmla="*/ 2147483647 w 605"/>
                <a:gd name="T29" fmla="*/ 2147483647 h 129"/>
                <a:gd name="T30" fmla="*/ 2147483647 w 605"/>
                <a:gd name="T31" fmla="*/ 2147483647 h 129"/>
                <a:gd name="T32" fmla="*/ 2147483647 w 605"/>
                <a:gd name="T33" fmla="*/ 2147483647 h 129"/>
                <a:gd name="T34" fmla="*/ 2147483647 w 605"/>
                <a:gd name="T35" fmla="*/ 2147483647 h 129"/>
                <a:gd name="T36" fmla="*/ 2147483647 w 605"/>
                <a:gd name="T37" fmla="*/ 2147483647 h 129"/>
                <a:gd name="T38" fmla="*/ 2147483647 w 605"/>
                <a:gd name="T39" fmla="*/ 2147483647 h 129"/>
                <a:gd name="T40" fmla="*/ 2147483647 w 605"/>
                <a:gd name="T41" fmla="*/ 2147483647 h 129"/>
                <a:gd name="T42" fmla="*/ 2147483647 w 605"/>
                <a:gd name="T43" fmla="*/ 2147483647 h 129"/>
                <a:gd name="T44" fmla="*/ 2147483647 w 605"/>
                <a:gd name="T45" fmla="*/ 2147483647 h 129"/>
                <a:gd name="T46" fmla="*/ 2147483647 w 605"/>
                <a:gd name="T47" fmla="*/ 2147483647 h 129"/>
                <a:gd name="T48" fmla="*/ 2147483647 w 605"/>
                <a:gd name="T49" fmla="*/ 2147483647 h 129"/>
                <a:gd name="T50" fmla="*/ 2147483647 w 605"/>
                <a:gd name="T51" fmla="*/ 2147483647 h 129"/>
                <a:gd name="T52" fmla="*/ 2147483647 w 605"/>
                <a:gd name="T53" fmla="*/ 2147483647 h 129"/>
                <a:gd name="T54" fmla="*/ 2147483647 w 605"/>
                <a:gd name="T55" fmla="*/ 2147483647 h 129"/>
                <a:gd name="T56" fmla="*/ 2147483647 w 605"/>
                <a:gd name="T57" fmla="*/ 2147483647 h 129"/>
                <a:gd name="T58" fmla="*/ 2147483647 w 605"/>
                <a:gd name="T59" fmla="*/ 2147483647 h 129"/>
                <a:gd name="T60" fmla="*/ 2147483647 w 605"/>
                <a:gd name="T61" fmla="*/ 2147483647 h 129"/>
                <a:gd name="T62" fmla="*/ 2147483647 w 605"/>
                <a:gd name="T63" fmla="*/ 2147483647 h 129"/>
                <a:gd name="T64" fmla="*/ 2147483647 w 605"/>
                <a:gd name="T65" fmla="*/ 2147483647 h 129"/>
                <a:gd name="T66" fmla="*/ 2147483647 w 605"/>
                <a:gd name="T67" fmla="*/ 2147483647 h 129"/>
                <a:gd name="T68" fmla="*/ 2147483647 w 605"/>
                <a:gd name="T69" fmla="*/ 2147483647 h 129"/>
                <a:gd name="T70" fmla="*/ 2147483647 w 605"/>
                <a:gd name="T71" fmla="*/ 2147483647 h 129"/>
                <a:gd name="T72" fmla="*/ 2147483647 w 605"/>
                <a:gd name="T73" fmla="*/ 2147483647 h 129"/>
                <a:gd name="T74" fmla="*/ 2147483647 w 605"/>
                <a:gd name="T75" fmla="*/ 2147483647 h 129"/>
                <a:gd name="T76" fmla="*/ 2147483647 w 605"/>
                <a:gd name="T77" fmla="*/ 2147483647 h 129"/>
                <a:gd name="T78" fmla="*/ 2147483647 w 605"/>
                <a:gd name="T79" fmla="*/ 0 h 129"/>
                <a:gd name="T80" fmla="*/ 2147483647 w 605"/>
                <a:gd name="T81" fmla="*/ 2147483647 h 129"/>
                <a:gd name="T82" fmla="*/ 2147483647 w 605"/>
                <a:gd name="T83" fmla="*/ 2147483647 h 129"/>
                <a:gd name="T84" fmla="*/ 2147483647 w 605"/>
                <a:gd name="T85" fmla="*/ 2147483647 h 129"/>
                <a:gd name="T86" fmla="*/ 2147483647 w 605"/>
                <a:gd name="T87" fmla="*/ 2147483647 h 129"/>
                <a:gd name="T88" fmla="*/ 0 w 605"/>
                <a:gd name="T89" fmla="*/ 2147483647 h 1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5"/>
                <a:gd name="T136" fmla="*/ 0 h 129"/>
                <a:gd name="T137" fmla="*/ 605 w 605"/>
                <a:gd name="T138" fmla="*/ 129 h 1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5" h="129">
                  <a:moveTo>
                    <a:pt x="0" y="8"/>
                  </a:moveTo>
                  <a:lnTo>
                    <a:pt x="0" y="8"/>
                  </a:lnTo>
                  <a:lnTo>
                    <a:pt x="3" y="22"/>
                  </a:lnTo>
                  <a:lnTo>
                    <a:pt x="8" y="34"/>
                  </a:lnTo>
                  <a:lnTo>
                    <a:pt x="15" y="44"/>
                  </a:lnTo>
                  <a:lnTo>
                    <a:pt x="24" y="52"/>
                  </a:lnTo>
                  <a:lnTo>
                    <a:pt x="34" y="58"/>
                  </a:lnTo>
                  <a:lnTo>
                    <a:pt x="44" y="63"/>
                  </a:lnTo>
                  <a:lnTo>
                    <a:pt x="54" y="68"/>
                  </a:lnTo>
                  <a:lnTo>
                    <a:pt x="66" y="73"/>
                  </a:lnTo>
                  <a:lnTo>
                    <a:pt x="92" y="82"/>
                  </a:lnTo>
                  <a:lnTo>
                    <a:pt x="122" y="89"/>
                  </a:lnTo>
                  <a:lnTo>
                    <a:pt x="157" y="96"/>
                  </a:lnTo>
                  <a:lnTo>
                    <a:pt x="195" y="102"/>
                  </a:lnTo>
                  <a:lnTo>
                    <a:pt x="237" y="109"/>
                  </a:lnTo>
                  <a:lnTo>
                    <a:pt x="281" y="114"/>
                  </a:lnTo>
                  <a:lnTo>
                    <a:pt x="330" y="119"/>
                  </a:lnTo>
                  <a:lnTo>
                    <a:pt x="381" y="123"/>
                  </a:lnTo>
                  <a:lnTo>
                    <a:pt x="433" y="125"/>
                  </a:lnTo>
                  <a:lnTo>
                    <a:pt x="489" y="127"/>
                  </a:lnTo>
                  <a:lnTo>
                    <a:pt x="546" y="129"/>
                  </a:lnTo>
                  <a:lnTo>
                    <a:pt x="605" y="129"/>
                  </a:lnTo>
                  <a:lnTo>
                    <a:pt x="605" y="67"/>
                  </a:lnTo>
                  <a:lnTo>
                    <a:pt x="547" y="67"/>
                  </a:lnTo>
                  <a:lnTo>
                    <a:pt x="491" y="65"/>
                  </a:lnTo>
                  <a:lnTo>
                    <a:pt x="437" y="62"/>
                  </a:lnTo>
                  <a:lnTo>
                    <a:pt x="384" y="60"/>
                  </a:lnTo>
                  <a:lnTo>
                    <a:pt x="335" y="56"/>
                  </a:lnTo>
                  <a:lnTo>
                    <a:pt x="288" y="52"/>
                  </a:lnTo>
                  <a:lnTo>
                    <a:pt x="244" y="46"/>
                  </a:lnTo>
                  <a:lnTo>
                    <a:pt x="204" y="41"/>
                  </a:lnTo>
                  <a:lnTo>
                    <a:pt x="169" y="34"/>
                  </a:lnTo>
                  <a:lnTo>
                    <a:pt x="136" y="28"/>
                  </a:lnTo>
                  <a:lnTo>
                    <a:pt x="109" y="21"/>
                  </a:lnTo>
                  <a:lnTo>
                    <a:pt x="87" y="14"/>
                  </a:lnTo>
                  <a:lnTo>
                    <a:pt x="79" y="11"/>
                  </a:lnTo>
                  <a:lnTo>
                    <a:pt x="72" y="7"/>
                  </a:lnTo>
                  <a:lnTo>
                    <a:pt x="66" y="4"/>
                  </a:lnTo>
                  <a:lnTo>
                    <a:pt x="62" y="2"/>
                  </a:lnTo>
                  <a:lnTo>
                    <a:pt x="61" y="0"/>
                  </a:lnTo>
                  <a:lnTo>
                    <a:pt x="61" y="1"/>
                  </a:lnTo>
                  <a:lnTo>
                    <a:pt x="62" y="4"/>
                  </a:lnTo>
                  <a:lnTo>
                    <a:pt x="63" y="8"/>
                  </a:lnTo>
                  <a:lnTo>
                    <a:pt x="0" y="8"/>
                  </a:lnTo>
                  <a:close/>
                </a:path>
              </a:pathLst>
            </a:custGeom>
            <a:solidFill>
              <a:srgbClr val="1F1A17"/>
            </a:solidFill>
            <a:ln w="9525">
              <a:noFill/>
              <a:round/>
              <a:headEnd/>
              <a:tailEnd/>
            </a:ln>
          </p:spPr>
          <p:txBody>
            <a:bodyPr/>
            <a:lstStyle/>
            <a:p>
              <a:endParaRPr lang="fr-FR"/>
            </a:p>
          </p:txBody>
        </p:sp>
        <p:sp>
          <p:nvSpPr>
            <p:cNvPr id="10332" name="Freeform 62"/>
            <p:cNvSpPr>
              <a:spLocks/>
            </p:cNvSpPr>
            <p:nvPr/>
          </p:nvSpPr>
          <p:spPr bwMode="auto">
            <a:xfrm>
              <a:off x="6135688" y="1343025"/>
              <a:ext cx="158750" cy="34925"/>
            </a:xfrm>
            <a:custGeom>
              <a:avLst/>
              <a:gdLst>
                <a:gd name="T0" fmla="*/ 2147483647 w 605"/>
                <a:gd name="T1" fmla="*/ 0 h 130"/>
                <a:gd name="T2" fmla="*/ 2147483647 w 605"/>
                <a:gd name="T3" fmla="*/ 0 h 130"/>
                <a:gd name="T4" fmla="*/ 2147483647 w 605"/>
                <a:gd name="T5" fmla="*/ 2147483647 h 130"/>
                <a:gd name="T6" fmla="*/ 2147483647 w 605"/>
                <a:gd name="T7" fmla="*/ 2147483647 h 130"/>
                <a:gd name="T8" fmla="*/ 2147483647 w 605"/>
                <a:gd name="T9" fmla="*/ 2147483647 h 130"/>
                <a:gd name="T10" fmla="*/ 2147483647 w 605"/>
                <a:gd name="T11" fmla="*/ 2147483647 h 130"/>
                <a:gd name="T12" fmla="*/ 2147483647 w 605"/>
                <a:gd name="T13" fmla="*/ 2147483647 h 130"/>
                <a:gd name="T14" fmla="*/ 2147483647 w 605"/>
                <a:gd name="T15" fmla="*/ 2147483647 h 130"/>
                <a:gd name="T16" fmla="*/ 2147483647 w 605"/>
                <a:gd name="T17" fmla="*/ 2147483647 h 130"/>
                <a:gd name="T18" fmla="*/ 2147483647 w 605"/>
                <a:gd name="T19" fmla="*/ 2147483647 h 130"/>
                <a:gd name="T20" fmla="*/ 2147483647 w 605"/>
                <a:gd name="T21" fmla="*/ 2147483647 h 130"/>
                <a:gd name="T22" fmla="*/ 2147483647 w 605"/>
                <a:gd name="T23" fmla="*/ 2147483647 h 130"/>
                <a:gd name="T24" fmla="*/ 2147483647 w 605"/>
                <a:gd name="T25" fmla="*/ 2147483647 h 130"/>
                <a:gd name="T26" fmla="*/ 2147483647 w 605"/>
                <a:gd name="T27" fmla="*/ 2147483647 h 130"/>
                <a:gd name="T28" fmla="*/ 2147483647 w 605"/>
                <a:gd name="T29" fmla="*/ 2147483647 h 130"/>
                <a:gd name="T30" fmla="*/ 2147483647 w 605"/>
                <a:gd name="T31" fmla="*/ 2147483647 h 130"/>
                <a:gd name="T32" fmla="*/ 2147483647 w 605"/>
                <a:gd name="T33" fmla="*/ 2147483647 h 130"/>
                <a:gd name="T34" fmla="*/ 2147483647 w 605"/>
                <a:gd name="T35" fmla="*/ 2147483647 h 130"/>
                <a:gd name="T36" fmla="*/ 2147483647 w 605"/>
                <a:gd name="T37" fmla="*/ 2147483647 h 130"/>
                <a:gd name="T38" fmla="*/ 2147483647 w 605"/>
                <a:gd name="T39" fmla="*/ 2147483647 h 130"/>
                <a:gd name="T40" fmla="*/ 2147483647 w 605"/>
                <a:gd name="T41" fmla="*/ 2147483647 h 130"/>
                <a:gd name="T42" fmla="*/ 0 w 605"/>
                <a:gd name="T43" fmla="*/ 2147483647 h 130"/>
                <a:gd name="T44" fmla="*/ 2147483647 w 605"/>
                <a:gd name="T45" fmla="*/ 2147483647 h 130"/>
                <a:gd name="T46" fmla="*/ 2147483647 w 605"/>
                <a:gd name="T47" fmla="*/ 2147483647 h 130"/>
                <a:gd name="T48" fmla="*/ 2147483647 w 605"/>
                <a:gd name="T49" fmla="*/ 2147483647 h 130"/>
                <a:gd name="T50" fmla="*/ 2147483647 w 605"/>
                <a:gd name="T51" fmla="*/ 2147483647 h 130"/>
                <a:gd name="T52" fmla="*/ 2147483647 w 605"/>
                <a:gd name="T53" fmla="*/ 2147483647 h 130"/>
                <a:gd name="T54" fmla="*/ 2147483647 w 605"/>
                <a:gd name="T55" fmla="*/ 2147483647 h 130"/>
                <a:gd name="T56" fmla="*/ 2147483647 w 605"/>
                <a:gd name="T57" fmla="*/ 2147483647 h 130"/>
                <a:gd name="T58" fmla="*/ 2147483647 w 605"/>
                <a:gd name="T59" fmla="*/ 2147483647 h 130"/>
                <a:gd name="T60" fmla="*/ 2147483647 w 605"/>
                <a:gd name="T61" fmla="*/ 2147483647 h 130"/>
                <a:gd name="T62" fmla="*/ 2147483647 w 605"/>
                <a:gd name="T63" fmla="*/ 2147483647 h 130"/>
                <a:gd name="T64" fmla="*/ 2147483647 w 605"/>
                <a:gd name="T65" fmla="*/ 2147483647 h 130"/>
                <a:gd name="T66" fmla="*/ 2147483647 w 605"/>
                <a:gd name="T67" fmla="*/ 2147483647 h 130"/>
                <a:gd name="T68" fmla="*/ 2147483647 w 605"/>
                <a:gd name="T69" fmla="*/ 2147483647 h 130"/>
                <a:gd name="T70" fmla="*/ 2147483647 w 605"/>
                <a:gd name="T71" fmla="*/ 2147483647 h 130"/>
                <a:gd name="T72" fmla="*/ 2147483647 w 605"/>
                <a:gd name="T73" fmla="*/ 2147483647 h 130"/>
                <a:gd name="T74" fmla="*/ 2147483647 w 605"/>
                <a:gd name="T75" fmla="*/ 2147483647 h 130"/>
                <a:gd name="T76" fmla="*/ 2147483647 w 605"/>
                <a:gd name="T77" fmla="*/ 2147483647 h 130"/>
                <a:gd name="T78" fmla="*/ 2147483647 w 605"/>
                <a:gd name="T79" fmla="*/ 2147483647 h 130"/>
                <a:gd name="T80" fmla="*/ 2147483647 w 605"/>
                <a:gd name="T81" fmla="*/ 2147483647 h 130"/>
                <a:gd name="T82" fmla="*/ 2147483647 w 605"/>
                <a:gd name="T83" fmla="*/ 2147483647 h 130"/>
                <a:gd name="T84" fmla="*/ 2147483647 w 605"/>
                <a:gd name="T85" fmla="*/ 2147483647 h 130"/>
                <a:gd name="T86" fmla="*/ 2147483647 w 605"/>
                <a:gd name="T87" fmla="*/ 2147483647 h 130"/>
                <a:gd name="T88" fmla="*/ 2147483647 w 605"/>
                <a:gd name="T89" fmla="*/ 0 h 1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5"/>
                <a:gd name="T136" fmla="*/ 0 h 130"/>
                <a:gd name="T137" fmla="*/ 605 w 605"/>
                <a:gd name="T138" fmla="*/ 130 h 1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5" h="130">
                  <a:moveTo>
                    <a:pt x="605" y="0"/>
                  </a:moveTo>
                  <a:lnTo>
                    <a:pt x="605" y="0"/>
                  </a:lnTo>
                  <a:lnTo>
                    <a:pt x="546" y="1"/>
                  </a:lnTo>
                  <a:lnTo>
                    <a:pt x="489" y="3"/>
                  </a:lnTo>
                  <a:lnTo>
                    <a:pt x="433" y="5"/>
                  </a:lnTo>
                  <a:lnTo>
                    <a:pt x="381" y="8"/>
                  </a:lnTo>
                  <a:lnTo>
                    <a:pt x="330" y="11"/>
                  </a:lnTo>
                  <a:lnTo>
                    <a:pt x="281" y="17"/>
                  </a:lnTo>
                  <a:lnTo>
                    <a:pt x="237" y="21"/>
                  </a:lnTo>
                  <a:lnTo>
                    <a:pt x="195" y="27"/>
                  </a:lnTo>
                  <a:lnTo>
                    <a:pt x="157" y="34"/>
                  </a:lnTo>
                  <a:lnTo>
                    <a:pt x="122" y="41"/>
                  </a:lnTo>
                  <a:lnTo>
                    <a:pt x="92" y="49"/>
                  </a:lnTo>
                  <a:lnTo>
                    <a:pt x="66" y="57"/>
                  </a:lnTo>
                  <a:lnTo>
                    <a:pt x="54" y="62"/>
                  </a:lnTo>
                  <a:lnTo>
                    <a:pt x="44" y="67"/>
                  </a:lnTo>
                  <a:lnTo>
                    <a:pt x="34" y="73"/>
                  </a:lnTo>
                  <a:lnTo>
                    <a:pt x="24" y="78"/>
                  </a:lnTo>
                  <a:lnTo>
                    <a:pt x="15" y="86"/>
                  </a:lnTo>
                  <a:lnTo>
                    <a:pt x="8" y="95"/>
                  </a:lnTo>
                  <a:lnTo>
                    <a:pt x="3" y="107"/>
                  </a:lnTo>
                  <a:lnTo>
                    <a:pt x="0" y="121"/>
                  </a:lnTo>
                  <a:lnTo>
                    <a:pt x="63" y="121"/>
                  </a:lnTo>
                  <a:lnTo>
                    <a:pt x="62" y="127"/>
                  </a:lnTo>
                  <a:lnTo>
                    <a:pt x="61" y="130"/>
                  </a:lnTo>
                  <a:lnTo>
                    <a:pt x="62" y="129"/>
                  </a:lnTo>
                  <a:lnTo>
                    <a:pt x="66" y="126"/>
                  </a:lnTo>
                  <a:lnTo>
                    <a:pt x="72" y="122"/>
                  </a:lnTo>
                  <a:lnTo>
                    <a:pt x="79" y="119"/>
                  </a:lnTo>
                  <a:lnTo>
                    <a:pt x="87" y="116"/>
                  </a:lnTo>
                  <a:lnTo>
                    <a:pt x="109" y="109"/>
                  </a:lnTo>
                  <a:lnTo>
                    <a:pt x="136" y="102"/>
                  </a:lnTo>
                  <a:lnTo>
                    <a:pt x="169" y="95"/>
                  </a:lnTo>
                  <a:lnTo>
                    <a:pt x="204" y="89"/>
                  </a:lnTo>
                  <a:lnTo>
                    <a:pt x="244" y="84"/>
                  </a:lnTo>
                  <a:lnTo>
                    <a:pt x="288" y="78"/>
                  </a:lnTo>
                  <a:lnTo>
                    <a:pt x="335" y="74"/>
                  </a:lnTo>
                  <a:lnTo>
                    <a:pt x="384" y="71"/>
                  </a:lnTo>
                  <a:lnTo>
                    <a:pt x="437" y="67"/>
                  </a:lnTo>
                  <a:lnTo>
                    <a:pt x="491" y="65"/>
                  </a:lnTo>
                  <a:lnTo>
                    <a:pt x="547" y="64"/>
                  </a:lnTo>
                  <a:lnTo>
                    <a:pt x="605" y="63"/>
                  </a:lnTo>
                  <a:lnTo>
                    <a:pt x="605" y="0"/>
                  </a:lnTo>
                  <a:close/>
                </a:path>
              </a:pathLst>
            </a:custGeom>
            <a:solidFill>
              <a:srgbClr val="1F1A17"/>
            </a:solidFill>
            <a:ln w="9525">
              <a:noFill/>
              <a:round/>
              <a:headEnd/>
              <a:tailEnd/>
            </a:ln>
          </p:spPr>
          <p:txBody>
            <a:bodyPr/>
            <a:lstStyle/>
            <a:p>
              <a:endParaRPr lang="fr-FR"/>
            </a:p>
          </p:txBody>
        </p:sp>
        <p:grpSp>
          <p:nvGrpSpPr>
            <p:cNvPr id="10333" name="Group 154"/>
            <p:cNvGrpSpPr>
              <a:grpSpLocks/>
            </p:cNvGrpSpPr>
            <p:nvPr/>
          </p:nvGrpSpPr>
          <p:grpSpPr bwMode="auto">
            <a:xfrm>
              <a:off x="4822825" y="1341438"/>
              <a:ext cx="3565525" cy="3146425"/>
              <a:chOff x="1632" y="1270"/>
              <a:chExt cx="2246" cy="1982"/>
            </a:xfrm>
          </p:grpSpPr>
          <p:sp>
            <p:nvSpPr>
              <p:cNvPr id="10343" name="Freeform 10"/>
              <p:cNvSpPr>
                <a:spLocks/>
              </p:cNvSpPr>
              <p:nvPr/>
            </p:nvSpPr>
            <p:spPr bwMode="auto">
              <a:xfrm>
                <a:off x="2070" y="2989"/>
                <a:ext cx="577" cy="263"/>
              </a:xfrm>
              <a:custGeom>
                <a:avLst/>
                <a:gdLst>
                  <a:gd name="T0" fmla="*/ 0 w 3463"/>
                  <a:gd name="T1" fmla="*/ 0 h 1576"/>
                  <a:gd name="T2" fmla="*/ 0 w 3463"/>
                  <a:gd name="T3" fmla="*/ 0 h 1576"/>
                  <a:gd name="T4" fmla="*/ 0 w 3463"/>
                  <a:gd name="T5" fmla="*/ 0 h 1576"/>
                  <a:gd name="T6" fmla="*/ 0 w 3463"/>
                  <a:gd name="T7" fmla="*/ 0 h 1576"/>
                  <a:gd name="T8" fmla="*/ 0 w 3463"/>
                  <a:gd name="T9" fmla="*/ 0 h 1576"/>
                  <a:gd name="T10" fmla="*/ 0 w 3463"/>
                  <a:gd name="T11" fmla="*/ 0 h 1576"/>
                  <a:gd name="T12" fmla="*/ 0 w 3463"/>
                  <a:gd name="T13" fmla="*/ 0 h 1576"/>
                  <a:gd name="T14" fmla="*/ 0 w 3463"/>
                  <a:gd name="T15" fmla="*/ 0 h 1576"/>
                  <a:gd name="T16" fmla="*/ 0 w 3463"/>
                  <a:gd name="T17" fmla="*/ 0 h 1576"/>
                  <a:gd name="T18" fmla="*/ 0 w 3463"/>
                  <a:gd name="T19" fmla="*/ 0 h 1576"/>
                  <a:gd name="T20" fmla="*/ 0 w 3463"/>
                  <a:gd name="T21" fmla="*/ 0 h 1576"/>
                  <a:gd name="T22" fmla="*/ 0 w 3463"/>
                  <a:gd name="T23" fmla="*/ 0 h 1576"/>
                  <a:gd name="T24" fmla="*/ 0 w 3463"/>
                  <a:gd name="T25" fmla="*/ 0 h 1576"/>
                  <a:gd name="T26" fmla="*/ 0 w 3463"/>
                  <a:gd name="T27" fmla="*/ 0 h 1576"/>
                  <a:gd name="T28" fmla="*/ 0 w 3463"/>
                  <a:gd name="T29" fmla="*/ 0 h 1576"/>
                  <a:gd name="T30" fmla="*/ 0 w 3463"/>
                  <a:gd name="T31" fmla="*/ 0 h 1576"/>
                  <a:gd name="T32" fmla="*/ 0 w 3463"/>
                  <a:gd name="T33" fmla="*/ 0 h 1576"/>
                  <a:gd name="T34" fmla="*/ 0 w 3463"/>
                  <a:gd name="T35" fmla="*/ 0 h 1576"/>
                  <a:gd name="T36" fmla="*/ 0 w 3463"/>
                  <a:gd name="T37" fmla="*/ 0 h 1576"/>
                  <a:gd name="T38" fmla="*/ 0 w 3463"/>
                  <a:gd name="T39" fmla="*/ 0 h 1576"/>
                  <a:gd name="T40" fmla="*/ 0 w 3463"/>
                  <a:gd name="T41" fmla="*/ 0 h 1576"/>
                  <a:gd name="T42" fmla="*/ 0 w 3463"/>
                  <a:gd name="T43" fmla="*/ 0 h 1576"/>
                  <a:gd name="T44" fmla="*/ 0 w 3463"/>
                  <a:gd name="T45" fmla="*/ 0 h 1576"/>
                  <a:gd name="T46" fmla="*/ 0 w 3463"/>
                  <a:gd name="T47" fmla="*/ 0 h 1576"/>
                  <a:gd name="T48" fmla="*/ 0 w 3463"/>
                  <a:gd name="T49" fmla="*/ 0 h 1576"/>
                  <a:gd name="T50" fmla="*/ 0 w 3463"/>
                  <a:gd name="T51" fmla="*/ 0 h 1576"/>
                  <a:gd name="T52" fmla="*/ 0 w 3463"/>
                  <a:gd name="T53" fmla="*/ 0 h 1576"/>
                  <a:gd name="T54" fmla="*/ 0 w 3463"/>
                  <a:gd name="T55" fmla="*/ 0 h 1576"/>
                  <a:gd name="T56" fmla="*/ 0 w 3463"/>
                  <a:gd name="T57" fmla="*/ 0 h 1576"/>
                  <a:gd name="T58" fmla="*/ 0 w 3463"/>
                  <a:gd name="T59" fmla="*/ 0 h 1576"/>
                  <a:gd name="T60" fmla="*/ 0 w 3463"/>
                  <a:gd name="T61" fmla="*/ 0 h 1576"/>
                  <a:gd name="T62" fmla="*/ 0 w 3463"/>
                  <a:gd name="T63" fmla="*/ 0 h 1576"/>
                  <a:gd name="T64" fmla="*/ 0 w 3463"/>
                  <a:gd name="T65" fmla="*/ 0 h 1576"/>
                  <a:gd name="T66" fmla="*/ 0 w 3463"/>
                  <a:gd name="T67" fmla="*/ 0 h 1576"/>
                  <a:gd name="T68" fmla="*/ 0 w 3463"/>
                  <a:gd name="T69" fmla="*/ 0 h 1576"/>
                  <a:gd name="T70" fmla="*/ 0 w 3463"/>
                  <a:gd name="T71" fmla="*/ 0 h 1576"/>
                  <a:gd name="T72" fmla="*/ 0 w 3463"/>
                  <a:gd name="T73" fmla="*/ 0 h 1576"/>
                  <a:gd name="T74" fmla="*/ 0 w 3463"/>
                  <a:gd name="T75" fmla="*/ 0 h 1576"/>
                  <a:gd name="T76" fmla="*/ 0 w 3463"/>
                  <a:gd name="T77" fmla="*/ 0 h 1576"/>
                  <a:gd name="T78" fmla="*/ 0 w 3463"/>
                  <a:gd name="T79" fmla="*/ 0 h 15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63"/>
                  <a:gd name="T121" fmla="*/ 0 h 1576"/>
                  <a:gd name="T122" fmla="*/ 3463 w 3463"/>
                  <a:gd name="T123" fmla="*/ 1576 h 15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63" h="1576">
                    <a:moveTo>
                      <a:pt x="3463" y="1549"/>
                    </a:moveTo>
                    <a:lnTo>
                      <a:pt x="3409" y="1555"/>
                    </a:lnTo>
                    <a:lnTo>
                      <a:pt x="3354" y="1561"/>
                    </a:lnTo>
                    <a:lnTo>
                      <a:pt x="3299" y="1565"/>
                    </a:lnTo>
                    <a:lnTo>
                      <a:pt x="3244" y="1570"/>
                    </a:lnTo>
                    <a:lnTo>
                      <a:pt x="3188" y="1572"/>
                    </a:lnTo>
                    <a:lnTo>
                      <a:pt x="3131" y="1574"/>
                    </a:lnTo>
                    <a:lnTo>
                      <a:pt x="3076" y="1576"/>
                    </a:lnTo>
                    <a:lnTo>
                      <a:pt x="3020" y="1576"/>
                    </a:lnTo>
                    <a:lnTo>
                      <a:pt x="2904" y="1574"/>
                    </a:lnTo>
                    <a:lnTo>
                      <a:pt x="2788" y="1568"/>
                    </a:lnTo>
                    <a:lnTo>
                      <a:pt x="2673" y="1560"/>
                    </a:lnTo>
                    <a:lnTo>
                      <a:pt x="2560" y="1547"/>
                    </a:lnTo>
                    <a:lnTo>
                      <a:pt x="2447" y="1532"/>
                    </a:lnTo>
                    <a:lnTo>
                      <a:pt x="2335" y="1512"/>
                    </a:lnTo>
                    <a:lnTo>
                      <a:pt x="2225" y="1490"/>
                    </a:lnTo>
                    <a:lnTo>
                      <a:pt x="2116" y="1464"/>
                    </a:lnTo>
                    <a:lnTo>
                      <a:pt x="2008" y="1435"/>
                    </a:lnTo>
                    <a:lnTo>
                      <a:pt x="1901" y="1402"/>
                    </a:lnTo>
                    <a:lnTo>
                      <a:pt x="1797" y="1367"/>
                    </a:lnTo>
                    <a:lnTo>
                      <a:pt x="1693" y="1329"/>
                    </a:lnTo>
                    <a:lnTo>
                      <a:pt x="1590" y="1287"/>
                    </a:lnTo>
                    <a:lnTo>
                      <a:pt x="1490" y="1242"/>
                    </a:lnTo>
                    <a:lnTo>
                      <a:pt x="1390" y="1195"/>
                    </a:lnTo>
                    <a:lnTo>
                      <a:pt x="1293" y="1145"/>
                    </a:lnTo>
                    <a:lnTo>
                      <a:pt x="1197" y="1092"/>
                    </a:lnTo>
                    <a:lnTo>
                      <a:pt x="1103" y="1036"/>
                    </a:lnTo>
                    <a:lnTo>
                      <a:pt x="1011" y="978"/>
                    </a:lnTo>
                    <a:lnTo>
                      <a:pt x="921" y="917"/>
                    </a:lnTo>
                    <a:lnTo>
                      <a:pt x="832" y="854"/>
                    </a:lnTo>
                    <a:lnTo>
                      <a:pt x="746" y="788"/>
                    </a:lnTo>
                    <a:lnTo>
                      <a:pt x="661" y="719"/>
                    </a:lnTo>
                    <a:lnTo>
                      <a:pt x="578" y="647"/>
                    </a:lnTo>
                    <a:lnTo>
                      <a:pt x="498" y="575"/>
                    </a:lnTo>
                    <a:lnTo>
                      <a:pt x="421" y="499"/>
                    </a:lnTo>
                    <a:lnTo>
                      <a:pt x="344" y="422"/>
                    </a:lnTo>
                    <a:lnTo>
                      <a:pt x="270" y="341"/>
                    </a:lnTo>
                    <a:lnTo>
                      <a:pt x="199" y="259"/>
                    </a:lnTo>
                    <a:lnTo>
                      <a:pt x="130" y="174"/>
                    </a:lnTo>
                    <a:lnTo>
                      <a:pt x="64" y="88"/>
                    </a:lnTo>
                    <a:lnTo>
                      <a:pt x="0" y="0"/>
                    </a:lnTo>
                    <a:lnTo>
                      <a:pt x="70" y="88"/>
                    </a:lnTo>
                    <a:lnTo>
                      <a:pt x="142" y="174"/>
                    </a:lnTo>
                    <a:lnTo>
                      <a:pt x="216" y="257"/>
                    </a:lnTo>
                    <a:lnTo>
                      <a:pt x="293" y="340"/>
                    </a:lnTo>
                    <a:lnTo>
                      <a:pt x="372" y="419"/>
                    </a:lnTo>
                    <a:lnTo>
                      <a:pt x="453" y="496"/>
                    </a:lnTo>
                    <a:lnTo>
                      <a:pt x="536" y="572"/>
                    </a:lnTo>
                    <a:lnTo>
                      <a:pt x="621" y="644"/>
                    </a:lnTo>
                    <a:lnTo>
                      <a:pt x="709" y="714"/>
                    </a:lnTo>
                    <a:lnTo>
                      <a:pt x="799" y="782"/>
                    </a:lnTo>
                    <a:lnTo>
                      <a:pt x="890" y="848"/>
                    </a:lnTo>
                    <a:lnTo>
                      <a:pt x="983" y="911"/>
                    </a:lnTo>
                    <a:lnTo>
                      <a:pt x="1078" y="971"/>
                    </a:lnTo>
                    <a:lnTo>
                      <a:pt x="1176" y="1029"/>
                    </a:lnTo>
                    <a:lnTo>
                      <a:pt x="1274" y="1084"/>
                    </a:lnTo>
                    <a:lnTo>
                      <a:pt x="1374" y="1135"/>
                    </a:lnTo>
                    <a:lnTo>
                      <a:pt x="1476" y="1185"/>
                    </a:lnTo>
                    <a:lnTo>
                      <a:pt x="1579" y="1232"/>
                    </a:lnTo>
                    <a:lnTo>
                      <a:pt x="1684" y="1276"/>
                    </a:lnTo>
                    <a:lnTo>
                      <a:pt x="1791" y="1317"/>
                    </a:lnTo>
                    <a:lnTo>
                      <a:pt x="1899" y="1355"/>
                    </a:lnTo>
                    <a:lnTo>
                      <a:pt x="2008" y="1389"/>
                    </a:lnTo>
                    <a:lnTo>
                      <a:pt x="2119" y="1422"/>
                    </a:lnTo>
                    <a:lnTo>
                      <a:pt x="2231" y="1450"/>
                    </a:lnTo>
                    <a:lnTo>
                      <a:pt x="2344" y="1476"/>
                    </a:lnTo>
                    <a:lnTo>
                      <a:pt x="2459" y="1497"/>
                    </a:lnTo>
                    <a:lnTo>
                      <a:pt x="2574" y="1517"/>
                    </a:lnTo>
                    <a:lnTo>
                      <a:pt x="2691" y="1532"/>
                    </a:lnTo>
                    <a:lnTo>
                      <a:pt x="2808" y="1545"/>
                    </a:lnTo>
                    <a:lnTo>
                      <a:pt x="2927" y="1553"/>
                    </a:lnTo>
                    <a:lnTo>
                      <a:pt x="3047" y="1559"/>
                    </a:lnTo>
                    <a:lnTo>
                      <a:pt x="3167" y="1560"/>
                    </a:lnTo>
                    <a:lnTo>
                      <a:pt x="3205" y="1560"/>
                    </a:lnTo>
                    <a:lnTo>
                      <a:pt x="3242" y="1560"/>
                    </a:lnTo>
                    <a:lnTo>
                      <a:pt x="3279" y="1559"/>
                    </a:lnTo>
                    <a:lnTo>
                      <a:pt x="3316" y="1558"/>
                    </a:lnTo>
                    <a:lnTo>
                      <a:pt x="3353" y="1555"/>
                    </a:lnTo>
                    <a:lnTo>
                      <a:pt x="3390" y="1554"/>
                    </a:lnTo>
                    <a:lnTo>
                      <a:pt x="3426" y="1551"/>
                    </a:lnTo>
                    <a:lnTo>
                      <a:pt x="3463" y="1549"/>
                    </a:lnTo>
                    <a:close/>
                  </a:path>
                </a:pathLst>
              </a:custGeom>
              <a:solidFill>
                <a:srgbClr val="E8E8E7"/>
              </a:solidFill>
              <a:ln w="9525">
                <a:noFill/>
                <a:round/>
                <a:headEnd/>
                <a:tailEnd/>
              </a:ln>
            </p:spPr>
            <p:txBody>
              <a:bodyPr/>
              <a:lstStyle/>
              <a:p>
                <a:endParaRPr lang="fr-FR"/>
              </a:p>
            </p:txBody>
          </p:sp>
          <p:sp>
            <p:nvSpPr>
              <p:cNvPr id="10344" name="Freeform 11"/>
              <p:cNvSpPr>
                <a:spLocks/>
              </p:cNvSpPr>
              <p:nvPr/>
            </p:nvSpPr>
            <p:spPr bwMode="auto">
              <a:xfrm>
                <a:off x="1963" y="2713"/>
                <a:ext cx="950" cy="539"/>
              </a:xfrm>
              <a:custGeom>
                <a:avLst/>
                <a:gdLst>
                  <a:gd name="T0" fmla="*/ 0 w 5699"/>
                  <a:gd name="T1" fmla="*/ 0 h 3232"/>
                  <a:gd name="T2" fmla="*/ 0 w 5699"/>
                  <a:gd name="T3" fmla="*/ 0 h 3232"/>
                  <a:gd name="T4" fmla="*/ 0 w 5699"/>
                  <a:gd name="T5" fmla="*/ 0 h 3232"/>
                  <a:gd name="T6" fmla="*/ 0 w 5699"/>
                  <a:gd name="T7" fmla="*/ 0 h 3232"/>
                  <a:gd name="T8" fmla="*/ 0 w 5699"/>
                  <a:gd name="T9" fmla="*/ 0 h 3232"/>
                  <a:gd name="T10" fmla="*/ 0 w 5699"/>
                  <a:gd name="T11" fmla="*/ 0 h 3232"/>
                  <a:gd name="T12" fmla="*/ 0 w 5699"/>
                  <a:gd name="T13" fmla="*/ 0 h 3232"/>
                  <a:gd name="T14" fmla="*/ 0 w 5699"/>
                  <a:gd name="T15" fmla="*/ 0 h 3232"/>
                  <a:gd name="T16" fmla="*/ 0 w 5699"/>
                  <a:gd name="T17" fmla="*/ 0 h 3232"/>
                  <a:gd name="T18" fmla="*/ 0 w 5699"/>
                  <a:gd name="T19" fmla="*/ 0 h 3232"/>
                  <a:gd name="T20" fmla="*/ 0 w 5699"/>
                  <a:gd name="T21" fmla="*/ 0 h 3232"/>
                  <a:gd name="T22" fmla="*/ 0 w 5699"/>
                  <a:gd name="T23" fmla="*/ 0 h 3232"/>
                  <a:gd name="T24" fmla="*/ 0 w 5699"/>
                  <a:gd name="T25" fmla="*/ 0 h 3232"/>
                  <a:gd name="T26" fmla="*/ 0 w 5699"/>
                  <a:gd name="T27" fmla="*/ 0 h 3232"/>
                  <a:gd name="T28" fmla="*/ 0 w 5699"/>
                  <a:gd name="T29" fmla="*/ 0 h 3232"/>
                  <a:gd name="T30" fmla="*/ 0 w 5699"/>
                  <a:gd name="T31" fmla="*/ 0 h 3232"/>
                  <a:gd name="T32" fmla="*/ 0 w 5699"/>
                  <a:gd name="T33" fmla="*/ 0 h 3232"/>
                  <a:gd name="T34" fmla="*/ 0 w 5699"/>
                  <a:gd name="T35" fmla="*/ 0 h 3232"/>
                  <a:gd name="T36" fmla="*/ 0 w 5699"/>
                  <a:gd name="T37" fmla="*/ 0 h 3232"/>
                  <a:gd name="T38" fmla="*/ 0 w 5699"/>
                  <a:gd name="T39" fmla="*/ 0 h 3232"/>
                  <a:gd name="T40" fmla="*/ 0 w 5699"/>
                  <a:gd name="T41" fmla="*/ 0 h 3232"/>
                  <a:gd name="T42" fmla="*/ 0 w 5699"/>
                  <a:gd name="T43" fmla="*/ 0 h 3232"/>
                  <a:gd name="T44" fmla="*/ 0 w 5699"/>
                  <a:gd name="T45" fmla="*/ 0 h 3232"/>
                  <a:gd name="T46" fmla="*/ 0 w 5699"/>
                  <a:gd name="T47" fmla="*/ 0 h 3232"/>
                  <a:gd name="T48" fmla="*/ 0 w 5699"/>
                  <a:gd name="T49" fmla="*/ 0 h 3232"/>
                  <a:gd name="T50" fmla="*/ 0 w 5699"/>
                  <a:gd name="T51" fmla="*/ 0 h 3232"/>
                  <a:gd name="T52" fmla="*/ 0 w 5699"/>
                  <a:gd name="T53" fmla="*/ 0 h 3232"/>
                  <a:gd name="T54" fmla="*/ 0 w 5699"/>
                  <a:gd name="T55" fmla="*/ 0 h 3232"/>
                  <a:gd name="T56" fmla="*/ 0 w 5699"/>
                  <a:gd name="T57" fmla="*/ 0 h 3232"/>
                  <a:gd name="T58" fmla="*/ 0 w 5699"/>
                  <a:gd name="T59" fmla="*/ 0 h 3232"/>
                  <a:gd name="T60" fmla="*/ 0 w 5699"/>
                  <a:gd name="T61" fmla="*/ 0 h 3232"/>
                  <a:gd name="T62" fmla="*/ 0 w 5699"/>
                  <a:gd name="T63" fmla="*/ 0 h 3232"/>
                  <a:gd name="T64" fmla="*/ 0 w 5699"/>
                  <a:gd name="T65" fmla="*/ 0 h 3232"/>
                  <a:gd name="T66" fmla="*/ 0 w 5699"/>
                  <a:gd name="T67" fmla="*/ 0 h 3232"/>
                  <a:gd name="T68" fmla="*/ 0 w 5699"/>
                  <a:gd name="T69" fmla="*/ 0 h 3232"/>
                  <a:gd name="T70" fmla="*/ 0 w 5699"/>
                  <a:gd name="T71" fmla="*/ 0 h 3232"/>
                  <a:gd name="T72" fmla="*/ 0 w 5699"/>
                  <a:gd name="T73" fmla="*/ 0 h 3232"/>
                  <a:gd name="T74" fmla="*/ 0 w 5699"/>
                  <a:gd name="T75" fmla="*/ 0 h 3232"/>
                  <a:gd name="T76" fmla="*/ 0 w 5699"/>
                  <a:gd name="T77" fmla="*/ 0 h 3232"/>
                  <a:gd name="T78" fmla="*/ 0 w 5699"/>
                  <a:gd name="T79" fmla="*/ 0 h 3232"/>
                  <a:gd name="T80" fmla="*/ 0 w 5699"/>
                  <a:gd name="T81" fmla="*/ 0 h 3232"/>
                  <a:gd name="T82" fmla="*/ 0 w 5699"/>
                  <a:gd name="T83" fmla="*/ 0 h 3232"/>
                  <a:gd name="T84" fmla="*/ 0 w 5699"/>
                  <a:gd name="T85" fmla="*/ 0 h 3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99"/>
                  <a:gd name="T130" fmla="*/ 0 h 3232"/>
                  <a:gd name="T131" fmla="*/ 5699 w 5699"/>
                  <a:gd name="T132" fmla="*/ 3232 h 32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99" h="3232">
                    <a:moveTo>
                      <a:pt x="5699" y="2613"/>
                    </a:moveTo>
                    <a:lnTo>
                      <a:pt x="5644" y="2649"/>
                    </a:lnTo>
                    <a:lnTo>
                      <a:pt x="5588" y="2685"/>
                    </a:lnTo>
                    <a:lnTo>
                      <a:pt x="5532" y="2718"/>
                    </a:lnTo>
                    <a:lnTo>
                      <a:pt x="5475" y="2751"/>
                    </a:lnTo>
                    <a:lnTo>
                      <a:pt x="5417" y="2784"/>
                    </a:lnTo>
                    <a:lnTo>
                      <a:pt x="5359" y="2815"/>
                    </a:lnTo>
                    <a:lnTo>
                      <a:pt x="5300" y="2845"/>
                    </a:lnTo>
                    <a:lnTo>
                      <a:pt x="5240" y="2875"/>
                    </a:lnTo>
                    <a:lnTo>
                      <a:pt x="5180" y="2903"/>
                    </a:lnTo>
                    <a:lnTo>
                      <a:pt x="5119" y="2930"/>
                    </a:lnTo>
                    <a:lnTo>
                      <a:pt x="5058" y="2956"/>
                    </a:lnTo>
                    <a:lnTo>
                      <a:pt x="4995" y="2980"/>
                    </a:lnTo>
                    <a:lnTo>
                      <a:pt x="4932" y="3004"/>
                    </a:lnTo>
                    <a:lnTo>
                      <a:pt x="4870" y="3027"/>
                    </a:lnTo>
                    <a:lnTo>
                      <a:pt x="4806" y="3048"/>
                    </a:lnTo>
                    <a:lnTo>
                      <a:pt x="4742" y="3069"/>
                    </a:lnTo>
                    <a:lnTo>
                      <a:pt x="4678" y="3088"/>
                    </a:lnTo>
                    <a:lnTo>
                      <a:pt x="4613" y="3107"/>
                    </a:lnTo>
                    <a:lnTo>
                      <a:pt x="4547" y="3123"/>
                    </a:lnTo>
                    <a:lnTo>
                      <a:pt x="4481" y="3139"/>
                    </a:lnTo>
                    <a:lnTo>
                      <a:pt x="4415" y="3154"/>
                    </a:lnTo>
                    <a:lnTo>
                      <a:pt x="4348" y="3167"/>
                    </a:lnTo>
                    <a:lnTo>
                      <a:pt x="4281" y="3179"/>
                    </a:lnTo>
                    <a:lnTo>
                      <a:pt x="4213" y="3190"/>
                    </a:lnTo>
                    <a:lnTo>
                      <a:pt x="4145" y="3200"/>
                    </a:lnTo>
                    <a:lnTo>
                      <a:pt x="4077" y="3208"/>
                    </a:lnTo>
                    <a:lnTo>
                      <a:pt x="4008" y="3216"/>
                    </a:lnTo>
                    <a:lnTo>
                      <a:pt x="3939" y="3221"/>
                    </a:lnTo>
                    <a:lnTo>
                      <a:pt x="3870" y="3226"/>
                    </a:lnTo>
                    <a:lnTo>
                      <a:pt x="3800" y="3230"/>
                    </a:lnTo>
                    <a:lnTo>
                      <a:pt x="3729" y="3231"/>
                    </a:lnTo>
                    <a:lnTo>
                      <a:pt x="3659" y="3232"/>
                    </a:lnTo>
                    <a:lnTo>
                      <a:pt x="3484" y="3228"/>
                    </a:lnTo>
                    <a:lnTo>
                      <a:pt x="3311" y="3216"/>
                    </a:lnTo>
                    <a:lnTo>
                      <a:pt x="3140" y="3195"/>
                    </a:lnTo>
                    <a:lnTo>
                      <a:pt x="2972" y="3167"/>
                    </a:lnTo>
                    <a:lnTo>
                      <a:pt x="2806" y="3133"/>
                    </a:lnTo>
                    <a:lnTo>
                      <a:pt x="2644" y="3089"/>
                    </a:lnTo>
                    <a:lnTo>
                      <a:pt x="2484" y="3040"/>
                    </a:lnTo>
                    <a:lnTo>
                      <a:pt x="2328" y="2983"/>
                    </a:lnTo>
                    <a:lnTo>
                      <a:pt x="2174" y="2919"/>
                    </a:lnTo>
                    <a:lnTo>
                      <a:pt x="2024" y="2849"/>
                    </a:lnTo>
                    <a:lnTo>
                      <a:pt x="1878" y="2772"/>
                    </a:lnTo>
                    <a:lnTo>
                      <a:pt x="1736" y="2689"/>
                    </a:lnTo>
                    <a:lnTo>
                      <a:pt x="1597" y="2599"/>
                    </a:lnTo>
                    <a:lnTo>
                      <a:pt x="1464" y="2504"/>
                    </a:lnTo>
                    <a:lnTo>
                      <a:pt x="1335" y="2404"/>
                    </a:lnTo>
                    <a:lnTo>
                      <a:pt x="1210" y="2298"/>
                    </a:lnTo>
                    <a:lnTo>
                      <a:pt x="1090" y="2186"/>
                    </a:lnTo>
                    <a:lnTo>
                      <a:pt x="975" y="2069"/>
                    </a:lnTo>
                    <a:lnTo>
                      <a:pt x="866" y="1948"/>
                    </a:lnTo>
                    <a:lnTo>
                      <a:pt x="762" y="1821"/>
                    </a:lnTo>
                    <a:lnTo>
                      <a:pt x="663" y="1690"/>
                    </a:lnTo>
                    <a:lnTo>
                      <a:pt x="570" y="1555"/>
                    </a:lnTo>
                    <a:lnTo>
                      <a:pt x="484" y="1416"/>
                    </a:lnTo>
                    <a:lnTo>
                      <a:pt x="403" y="1272"/>
                    </a:lnTo>
                    <a:lnTo>
                      <a:pt x="328" y="1124"/>
                    </a:lnTo>
                    <a:lnTo>
                      <a:pt x="260" y="973"/>
                    </a:lnTo>
                    <a:lnTo>
                      <a:pt x="200" y="819"/>
                    </a:lnTo>
                    <a:lnTo>
                      <a:pt x="145" y="661"/>
                    </a:lnTo>
                    <a:lnTo>
                      <a:pt x="98" y="500"/>
                    </a:lnTo>
                    <a:lnTo>
                      <a:pt x="58" y="336"/>
                    </a:lnTo>
                    <a:lnTo>
                      <a:pt x="25" y="168"/>
                    </a:lnTo>
                    <a:lnTo>
                      <a:pt x="0" y="0"/>
                    </a:lnTo>
                    <a:lnTo>
                      <a:pt x="38" y="164"/>
                    </a:lnTo>
                    <a:lnTo>
                      <a:pt x="82" y="326"/>
                    </a:lnTo>
                    <a:lnTo>
                      <a:pt x="133" y="486"/>
                    </a:lnTo>
                    <a:lnTo>
                      <a:pt x="190" y="641"/>
                    </a:lnTo>
                    <a:lnTo>
                      <a:pt x="254" y="795"/>
                    </a:lnTo>
                    <a:lnTo>
                      <a:pt x="324" y="944"/>
                    </a:lnTo>
                    <a:lnTo>
                      <a:pt x="401" y="1091"/>
                    </a:lnTo>
                    <a:lnTo>
                      <a:pt x="483" y="1232"/>
                    </a:lnTo>
                    <a:lnTo>
                      <a:pt x="571" y="1370"/>
                    </a:lnTo>
                    <a:lnTo>
                      <a:pt x="664" y="1505"/>
                    </a:lnTo>
                    <a:lnTo>
                      <a:pt x="764" y="1635"/>
                    </a:lnTo>
                    <a:lnTo>
                      <a:pt x="867" y="1761"/>
                    </a:lnTo>
                    <a:lnTo>
                      <a:pt x="978" y="1882"/>
                    </a:lnTo>
                    <a:lnTo>
                      <a:pt x="1091" y="1999"/>
                    </a:lnTo>
                    <a:lnTo>
                      <a:pt x="1211" y="2110"/>
                    </a:lnTo>
                    <a:lnTo>
                      <a:pt x="1334" y="2217"/>
                    </a:lnTo>
                    <a:lnTo>
                      <a:pt x="1462" y="2318"/>
                    </a:lnTo>
                    <a:lnTo>
                      <a:pt x="1594" y="2415"/>
                    </a:lnTo>
                    <a:lnTo>
                      <a:pt x="1731" y="2505"/>
                    </a:lnTo>
                    <a:lnTo>
                      <a:pt x="1872" y="2589"/>
                    </a:lnTo>
                    <a:lnTo>
                      <a:pt x="2015" y="2668"/>
                    </a:lnTo>
                    <a:lnTo>
                      <a:pt x="2163" y="2742"/>
                    </a:lnTo>
                    <a:lnTo>
                      <a:pt x="2316" y="2809"/>
                    </a:lnTo>
                    <a:lnTo>
                      <a:pt x="2470" y="2869"/>
                    </a:lnTo>
                    <a:lnTo>
                      <a:pt x="2628" y="2923"/>
                    </a:lnTo>
                    <a:lnTo>
                      <a:pt x="2789" y="2971"/>
                    </a:lnTo>
                    <a:lnTo>
                      <a:pt x="2952" y="3011"/>
                    </a:lnTo>
                    <a:lnTo>
                      <a:pt x="3118" y="3044"/>
                    </a:lnTo>
                    <a:lnTo>
                      <a:pt x="3287" y="3071"/>
                    </a:lnTo>
                    <a:lnTo>
                      <a:pt x="3458" y="3089"/>
                    </a:lnTo>
                    <a:lnTo>
                      <a:pt x="3631" y="3101"/>
                    </a:lnTo>
                    <a:lnTo>
                      <a:pt x="3806" y="3106"/>
                    </a:lnTo>
                    <a:lnTo>
                      <a:pt x="3871" y="3105"/>
                    </a:lnTo>
                    <a:lnTo>
                      <a:pt x="3935" y="3103"/>
                    </a:lnTo>
                    <a:lnTo>
                      <a:pt x="3998" y="3100"/>
                    </a:lnTo>
                    <a:lnTo>
                      <a:pt x="4062" y="3097"/>
                    </a:lnTo>
                    <a:lnTo>
                      <a:pt x="4126" y="3093"/>
                    </a:lnTo>
                    <a:lnTo>
                      <a:pt x="4188" y="3086"/>
                    </a:lnTo>
                    <a:lnTo>
                      <a:pt x="4251" y="3080"/>
                    </a:lnTo>
                    <a:lnTo>
                      <a:pt x="4314" y="3072"/>
                    </a:lnTo>
                    <a:lnTo>
                      <a:pt x="4375" y="3064"/>
                    </a:lnTo>
                    <a:lnTo>
                      <a:pt x="4437" y="3054"/>
                    </a:lnTo>
                    <a:lnTo>
                      <a:pt x="4498" y="3043"/>
                    </a:lnTo>
                    <a:lnTo>
                      <a:pt x="4560" y="3032"/>
                    </a:lnTo>
                    <a:lnTo>
                      <a:pt x="4620" y="3019"/>
                    </a:lnTo>
                    <a:lnTo>
                      <a:pt x="4681" y="3006"/>
                    </a:lnTo>
                    <a:lnTo>
                      <a:pt x="4741" y="2992"/>
                    </a:lnTo>
                    <a:lnTo>
                      <a:pt x="4801" y="2976"/>
                    </a:lnTo>
                    <a:lnTo>
                      <a:pt x="4860" y="2960"/>
                    </a:lnTo>
                    <a:lnTo>
                      <a:pt x="4918" y="2944"/>
                    </a:lnTo>
                    <a:lnTo>
                      <a:pt x="4978" y="2925"/>
                    </a:lnTo>
                    <a:lnTo>
                      <a:pt x="5035" y="2906"/>
                    </a:lnTo>
                    <a:lnTo>
                      <a:pt x="5093" y="2886"/>
                    </a:lnTo>
                    <a:lnTo>
                      <a:pt x="5151" y="2866"/>
                    </a:lnTo>
                    <a:lnTo>
                      <a:pt x="5208" y="2844"/>
                    </a:lnTo>
                    <a:lnTo>
                      <a:pt x="5264" y="2822"/>
                    </a:lnTo>
                    <a:lnTo>
                      <a:pt x="5320" y="2799"/>
                    </a:lnTo>
                    <a:lnTo>
                      <a:pt x="5375" y="2774"/>
                    </a:lnTo>
                    <a:lnTo>
                      <a:pt x="5430" y="2749"/>
                    </a:lnTo>
                    <a:lnTo>
                      <a:pt x="5485" y="2724"/>
                    </a:lnTo>
                    <a:lnTo>
                      <a:pt x="5539" y="2697"/>
                    </a:lnTo>
                    <a:lnTo>
                      <a:pt x="5593" y="2670"/>
                    </a:lnTo>
                    <a:lnTo>
                      <a:pt x="5646" y="2642"/>
                    </a:lnTo>
                    <a:lnTo>
                      <a:pt x="5699" y="2613"/>
                    </a:lnTo>
                    <a:close/>
                  </a:path>
                </a:pathLst>
              </a:custGeom>
              <a:solidFill>
                <a:srgbClr val="E8E8E7"/>
              </a:solidFill>
              <a:ln w="9525">
                <a:noFill/>
                <a:round/>
                <a:headEnd/>
                <a:tailEnd/>
              </a:ln>
            </p:spPr>
            <p:txBody>
              <a:bodyPr/>
              <a:lstStyle/>
              <a:p>
                <a:endParaRPr lang="fr-FR"/>
              </a:p>
            </p:txBody>
          </p:sp>
          <p:sp>
            <p:nvSpPr>
              <p:cNvPr id="10345" name="Freeform 12"/>
              <p:cNvSpPr>
                <a:spLocks/>
              </p:cNvSpPr>
              <p:nvPr/>
            </p:nvSpPr>
            <p:spPr bwMode="auto">
              <a:xfrm>
                <a:off x="1958" y="2498"/>
                <a:ext cx="1110" cy="751"/>
              </a:xfrm>
              <a:custGeom>
                <a:avLst/>
                <a:gdLst>
                  <a:gd name="T0" fmla="*/ 0 w 6658"/>
                  <a:gd name="T1" fmla="*/ 0 h 4511"/>
                  <a:gd name="T2" fmla="*/ 0 w 6658"/>
                  <a:gd name="T3" fmla="*/ 0 h 4511"/>
                  <a:gd name="T4" fmla="*/ 0 w 6658"/>
                  <a:gd name="T5" fmla="*/ 0 h 4511"/>
                  <a:gd name="T6" fmla="*/ 0 w 6658"/>
                  <a:gd name="T7" fmla="*/ 0 h 4511"/>
                  <a:gd name="T8" fmla="*/ 0 w 6658"/>
                  <a:gd name="T9" fmla="*/ 0 h 4511"/>
                  <a:gd name="T10" fmla="*/ 0 w 6658"/>
                  <a:gd name="T11" fmla="*/ 0 h 4511"/>
                  <a:gd name="T12" fmla="*/ 0 w 6658"/>
                  <a:gd name="T13" fmla="*/ 0 h 4511"/>
                  <a:gd name="T14" fmla="*/ 0 w 6658"/>
                  <a:gd name="T15" fmla="*/ 0 h 4511"/>
                  <a:gd name="T16" fmla="*/ 0 w 6658"/>
                  <a:gd name="T17" fmla="*/ 0 h 4511"/>
                  <a:gd name="T18" fmla="*/ 0 w 6658"/>
                  <a:gd name="T19" fmla="*/ 0 h 4511"/>
                  <a:gd name="T20" fmla="*/ 0 w 6658"/>
                  <a:gd name="T21" fmla="*/ 0 h 4511"/>
                  <a:gd name="T22" fmla="*/ 0 w 6658"/>
                  <a:gd name="T23" fmla="*/ 0 h 4511"/>
                  <a:gd name="T24" fmla="*/ 0 w 6658"/>
                  <a:gd name="T25" fmla="*/ 0 h 4511"/>
                  <a:gd name="T26" fmla="*/ 0 w 6658"/>
                  <a:gd name="T27" fmla="*/ 0 h 4511"/>
                  <a:gd name="T28" fmla="*/ 0 w 6658"/>
                  <a:gd name="T29" fmla="*/ 0 h 4511"/>
                  <a:gd name="T30" fmla="*/ 0 w 6658"/>
                  <a:gd name="T31" fmla="*/ 0 h 4511"/>
                  <a:gd name="T32" fmla="*/ 0 w 6658"/>
                  <a:gd name="T33" fmla="*/ 0 h 4511"/>
                  <a:gd name="T34" fmla="*/ 0 w 6658"/>
                  <a:gd name="T35" fmla="*/ 0 h 4511"/>
                  <a:gd name="T36" fmla="*/ 0 w 6658"/>
                  <a:gd name="T37" fmla="*/ 0 h 4511"/>
                  <a:gd name="T38" fmla="*/ 0 w 6658"/>
                  <a:gd name="T39" fmla="*/ 0 h 4511"/>
                  <a:gd name="T40" fmla="*/ 0 w 6658"/>
                  <a:gd name="T41" fmla="*/ 0 h 4511"/>
                  <a:gd name="T42" fmla="*/ 0 w 6658"/>
                  <a:gd name="T43" fmla="*/ 0 h 4511"/>
                  <a:gd name="T44" fmla="*/ 0 w 6658"/>
                  <a:gd name="T45" fmla="*/ 0 h 4511"/>
                  <a:gd name="T46" fmla="*/ 0 w 6658"/>
                  <a:gd name="T47" fmla="*/ 0 h 4511"/>
                  <a:gd name="T48" fmla="*/ 0 w 6658"/>
                  <a:gd name="T49" fmla="*/ 0 h 4511"/>
                  <a:gd name="T50" fmla="*/ 0 w 6658"/>
                  <a:gd name="T51" fmla="*/ 0 h 4511"/>
                  <a:gd name="T52" fmla="*/ 0 w 6658"/>
                  <a:gd name="T53" fmla="*/ 0 h 4511"/>
                  <a:gd name="T54" fmla="*/ 0 w 6658"/>
                  <a:gd name="T55" fmla="*/ 0 h 4511"/>
                  <a:gd name="T56" fmla="*/ 0 w 6658"/>
                  <a:gd name="T57" fmla="*/ 0 h 4511"/>
                  <a:gd name="T58" fmla="*/ 0 w 6658"/>
                  <a:gd name="T59" fmla="*/ 0 h 4511"/>
                  <a:gd name="T60" fmla="*/ 0 w 6658"/>
                  <a:gd name="T61" fmla="*/ 0 h 4511"/>
                  <a:gd name="T62" fmla="*/ 0 w 6658"/>
                  <a:gd name="T63" fmla="*/ 0 h 4511"/>
                  <a:gd name="T64" fmla="*/ 0 w 6658"/>
                  <a:gd name="T65" fmla="*/ 0 h 4511"/>
                  <a:gd name="T66" fmla="*/ 0 w 6658"/>
                  <a:gd name="T67" fmla="*/ 0 h 4511"/>
                  <a:gd name="T68" fmla="*/ 0 w 6658"/>
                  <a:gd name="T69" fmla="*/ 0 h 4511"/>
                  <a:gd name="T70" fmla="*/ 0 w 6658"/>
                  <a:gd name="T71" fmla="*/ 0 h 4511"/>
                  <a:gd name="T72" fmla="*/ 0 w 6658"/>
                  <a:gd name="T73" fmla="*/ 0 h 4511"/>
                  <a:gd name="T74" fmla="*/ 0 w 6658"/>
                  <a:gd name="T75" fmla="*/ 0 h 4511"/>
                  <a:gd name="T76" fmla="*/ 0 w 6658"/>
                  <a:gd name="T77" fmla="*/ 0 h 4511"/>
                  <a:gd name="T78" fmla="*/ 0 w 6658"/>
                  <a:gd name="T79" fmla="*/ 0 h 4511"/>
                  <a:gd name="T80" fmla="*/ 0 w 6658"/>
                  <a:gd name="T81" fmla="*/ 0 h 4511"/>
                  <a:gd name="T82" fmla="*/ 0 w 6658"/>
                  <a:gd name="T83" fmla="*/ 0 h 4511"/>
                  <a:gd name="T84" fmla="*/ 0 w 6658"/>
                  <a:gd name="T85" fmla="*/ 0 h 4511"/>
                  <a:gd name="T86" fmla="*/ 0 w 6658"/>
                  <a:gd name="T87" fmla="*/ 0 h 4511"/>
                  <a:gd name="T88" fmla="*/ 0 w 6658"/>
                  <a:gd name="T89" fmla="*/ 0 h 4511"/>
                  <a:gd name="T90" fmla="*/ 0 w 6658"/>
                  <a:gd name="T91" fmla="*/ 0 h 4511"/>
                  <a:gd name="T92" fmla="*/ 0 w 6658"/>
                  <a:gd name="T93" fmla="*/ 0 h 4511"/>
                  <a:gd name="T94" fmla="*/ 0 w 6658"/>
                  <a:gd name="T95" fmla="*/ 0 h 45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58"/>
                  <a:gd name="T145" fmla="*/ 0 h 4511"/>
                  <a:gd name="T146" fmla="*/ 6658 w 6658"/>
                  <a:gd name="T147" fmla="*/ 4511 h 45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58" h="4511">
                    <a:moveTo>
                      <a:pt x="667" y="2951"/>
                    </a:moveTo>
                    <a:lnTo>
                      <a:pt x="737" y="3039"/>
                    </a:lnTo>
                    <a:lnTo>
                      <a:pt x="809" y="3125"/>
                    </a:lnTo>
                    <a:lnTo>
                      <a:pt x="883" y="3208"/>
                    </a:lnTo>
                    <a:lnTo>
                      <a:pt x="960" y="3291"/>
                    </a:lnTo>
                    <a:lnTo>
                      <a:pt x="1039" y="3370"/>
                    </a:lnTo>
                    <a:lnTo>
                      <a:pt x="1120" y="3447"/>
                    </a:lnTo>
                    <a:lnTo>
                      <a:pt x="1203" y="3523"/>
                    </a:lnTo>
                    <a:lnTo>
                      <a:pt x="1288" y="3595"/>
                    </a:lnTo>
                    <a:lnTo>
                      <a:pt x="1376" y="3665"/>
                    </a:lnTo>
                    <a:lnTo>
                      <a:pt x="1466" y="3733"/>
                    </a:lnTo>
                    <a:lnTo>
                      <a:pt x="1557" y="3799"/>
                    </a:lnTo>
                    <a:lnTo>
                      <a:pt x="1650" y="3862"/>
                    </a:lnTo>
                    <a:lnTo>
                      <a:pt x="1745" y="3922"/>
                    </a:lnTo>
                    <a:lnTo>
                      <a:pt x="1843" y="3980"/>
                    </a:lnTo>
                    <a:lnTo>
                      <a:pt x="1941" y="4035"/>
                    </a:lnTo>
                    <a:lnTo>
                      <a:pt x="2041" y="4086"/>
                    </a:lnTo>
                    <a:lnTo>
                      <a:pt x="2143" y="4136"/>
                    </a:lnTo>
                    <a:lnTo>
                      <a:pt x="2246" y="4183"/>
                    </a:lnTo>
                    <a:lnTo>
                      <a:pt x="2351" y="4227"/>
                    </a:lnTo>
                    <a:lnTo>
                      <a:pt x="2458" y="4268"/>
                    </a:lnTo>
                    <a:lnTo>
                      <a:pt x="2566" y="4306"/>
                    </a:lnTo>
                    <a:lnTo>
                      <a:pt x="2675" y="4340"/>
                    </a:lnTo>
                    <a:lnTo>
                      <a:pt x="2786" y="4373"/>
                    </a:lnTo>
                    <a:lnTo>
                      <a:pt x="2898" y="4401"/>
                    </a:lnTo>
                    <a:lnTo>
                      <a:pt x="3011" y="4427"/>
                    </a:lnTo>
                    <a:lnTo>
                      <a:pt x="3126" y="4448"/>
                    </a:lnTo>
                    <a:lnTo>
                      <a:pt x="3241" y="4468"/>
                    </a:lnTo>
                    <a:lnTo>
                      <a:pt x="3358" y="4483"/>
                    </a:lnTo>
                    <a:lnTo>
                      <a:pt x="3475" y="4496"/>
                    </a:lnTo>
                    <a:lnTo>
                      <a:pt x="3594" y="4504"/>
                    </a:lnTo>
                    <a:lnTo>
                      <a:pt x="3714" y="4510"/>
                    </a:lnTo>
                    <a:lnTo>
                      <a:pt x="3834" y="4511"/>
                    </a:lnTo>
                    <a:lnTo>
                      <a:pt x="3872" y="4511"/>
                    </a:lnTo>
                    <a:lnTo>
                      <a:pt x="3909" y="4511"/>
                    </a:lnTo>
                    <a:lnTo>
                      <a:pt x="3946" y="4510"/>
                    </a:lnTo>
                    <a:lnTo>
                      <a:pt x="3983" y="4509"/>
                    </a:lnTo>
                    <a:lnTo>
                      <a:pt x="4020" y="4506"/>
                    </a:lnTo>
                    <a:lnTo>
                      <a:pt x="4057" y="4505"/>
                    </a:lnTo>
                    <a:lnTo>
                      <a:pt x="4093" y="4502"/>
                    </a:lnTo>
                    <a:lnTo>
                      <a:pt x="4130" y="4500"/>
                    </a:lnTo>
                    <a:lnTo>
                      <a:pt x="4227" y="4487"/>
                    </a:lnTo>
                    <a:lnTo>
                      <a:pt x="4322" y="4472"/>
                    </a:lnTo>
                    <a:lnTo>
                      <a:pt x="4417" y="4454"/>
                    </a:lnTo>
                    <a:lnTo>
                      <a:pt x="4511" y="4433"/>
                    </a:lnTo>
                    <a:lnTo>
                      <a:pt x="4605" y="4410"/>
                    </a:lnTo>
                    <a:lnTo>
                      <a:pt x="4697" y="4386"/>
                    </a:lnTo>
                    <a:lnTo>
                      <a:pt x="4789" y="4359"/>
                    </a:lnTo>
                    <a:lnTo>
                      <a:pt x="4878" y="4328"/>
                    </a:lnTo>
                    <a:lnTo>
                      <a:pt x="4968" y="4297"/>
                    </a:lnTo>
                    <a:lnTo>
                      <a:pt x="5057" y="4262"/>
                    </a:lnTo>
                    <a:lnTo>
                      <a:pt x="5143" y="4226"/>
                    </a:lnTo>
                    <a:lnTo>
                      <a:pt x="5229" y="4188"/>
                    </a:lnTo>
                    <a:lnTo>
                      <a:pt x="5314" y="4147"/>
                    </a:lnTo>
                    <a:lnTo>
                      <a:pt x="5398" y="4104"/>
                    </a:lnTo>
                    <a:lnTo>
                      <a:pt x="5480" y="4059"/>
                    </a:lnTo>
                    <a:lnTo>
                      <a:pt x="5561" y="4013"/>
                    </a:lnTo>
                    <a:lnTo>
                      <a:pt x="5641" y="3963"/>
                    </a:lnTo>
                    <a:lnTo>
                      <a:pt x="5720" y="3913"/>
                    </a:lnTo>
                    <a:lnTo>
                      <a:pt x="5796" y="3861"/>
                    </a:lnTo>
                    <a:lnTo>
                      <a:pt x="5872" y="3806"/>
                    </a:lnTo>
                    <a:lnTo>
                      <a:pt x="5947" y="3750"/>
                    </a:lnTo>
                    <a:lnTo>
                      <a:pt x="6019" y="3691"/>
                    </a:lnTo>
                    <a:lnTo>
                      <a:pt x="6090" y="3632"/>
                    </a:lnTo>
                    <a:lnTo>
                      <a:pt x="6160" y="3570"/>
                    </a:lnTo>
                    <a:lnTo>
                      <a:pt x="6228" y="3507"/>
                    </a:lnTo>
                    <a:lnTo>
                      <a:pt x="6295" y="3442"/>
                    </a:lnTo>
                    <a:lnTo>
                      <a:pt x="6360" y="3375"/>
                    </a:lnTo>
                    <a:lnTo>
                      <a:pt x="6423" y="3307"/>
                    </a:lnTo>
                    <a:lnTo>
                      <a:pt x="6484" y="3237"/>
                    </a:lnTo>
                    <a:lnTo>
                      <a:pt x="6544" y="3165"/>
                    </a:lnTo>
                    <a:lnTo>
                      <a:pt x="6602" y="3092"/>
                    </a:lnTo>
                    <a:lnTo>
                      <a:pt x="6658" y="3017"/>
                    </a:lnTo>
                    <a:lnTo>
                      <a:pt x="6592" y="3090"/>
                    </a:lnTo>
                    <a:lnTo>
                      <a:pt x="6525" y="3161"/>
                    </a:lnTo>
                    <a:lnTo>
                      <a:pt x="6455" y="3229"/>
                    </a:lnTo>
                    <a:lnTo>
                      <a:pt x="6385" y="3296"/>
                    </a:lnTo>
                    <a:lnTo>
                      <a:pt x="6312" y="3362"/>
                    </a:lnTo>
                    <a:lnTo>
                      <a:pt x="6237" y="3424"/>
                    </a:lnTo>
                    <a:lnTo>
                      <a:pt x="6161" y="3486"/>
                    </a:lnTo>
                    <a:lnTo>
                      <a:pt x="6084" y="3545"/>
                    </a:lnTo>
                    <a:lnTo>
                      <a:pt x="6004" y="3603"/>
                    </a:lnTo>
                    <a:lnTo>
                      <a:pt x="5924" y="3658"/>
                    </a:lnTo>
                    <a:lnTo>
                      <a:pt x="5841" y="3712"/>
                    </a:lnTo>
                    <a:lnTo>
                      <a:pt x="5758" y="3762"/>
                    </a:lnTo>
                    <a:lnTo>
                      <a:pt x="5672" y="3812"/>
                    </a:lnTo>
                    <a:lnTo>
                      <a:pt x="5586" y="3859"/>
                    </a:lnTo>
                    <a:lnTo>
                      <a:pt x="5497" y="3904"/>
                    </a:lnTo>
                    <a:lnTo>
                      <a:pt x="5409" y="3946"/>
                    </a:lnTo>
                    <a:lnTo>
                      <a:pt x="5318" y="3986"/>
                    </a:lnTo>
                    <a:lnTo>
                      <a:pt x="5226" y="4024"/>
                    </a:lnTo>
                    <a:lnTo>
                      <a:pt x="5133" y="4059"/>
                    </a:lnTo>
                    <a:lnTo>
                      <a:pt x="5039" y="4093"/>
                    </a:lnTo>
                    <a:lnTo>
                      <a:pt x="4944" y="4123"/>
                    </a:lnTo>
                    <a:lnTo>
                      <a:pt x="4848" y="4151"/>
                    </a:lnTo>
                    <a:lnTo>
                      <a:pt x="4751" y="4177"/>
                    </a:lnTo>
                    <a:lnTo>
                      <a:pt x="4653" y="4200"/>
                    </a:lnTo>
                    <a:lnTo>
                      <a:pt x="4553" y="4220"/>
                    </a:lnTo>
                    <a:lnTo>
                      <a:pt x="4453" y="4239"/>
                    </a:lnTo>
                    <a:lnTo>
                      <a:pt x="4351" y="4254"/>
                    </a:lnTo>
                    <a:lnTo>
                      <a:pt x="4250" y="4267"/>
                    </a:lnTo>
                    <a:lnTo>
                      <a:pt x="4147" y="4276"/>
                    </a:lnTo>
                    <a:lnTo>
                      <a:pt x="4044" y="4283"/>
                    </a:lnTo>
                    <a:lnTo>
                      <a:pt x="3939" y="4287"/>
                    </a:lnTo>
                    <a:lnTo>
                      <a:pt x="3834" y="4289"/>
                    </a:lnTo>
                    <a:lnTo>
                      <a:pt x="3640" y="4284"/>
                    </a:lnTo>
                    <a:lnTo>
                      <a:pt x="3448" y="4270"/>
                    </a:lnTo>
                    <a:lnTo>
                      <a:pt x="3259" y="4246"/>
                    </a:lnTo>
                    <a:lnTo>
                      <a:pt x="3074" y="4213"/>
                    </a:lnTo>
                    <a:lnTo>
                      <a:pt x="2891" y="4171"/>
                    </a:lnTo>
                    <a:lnTo>
                      <a:pt x="2712" y="4120"/>
                    </a:lnTo>
                    <a:lnTo>
                      <a:pt x="2537" y="4061"/>
                    </a:lnTo>
                    <a:lnTo>
                      <a:pt x="2365" y="3992"/>
                    </a:lnTo>
                    <a:lnTo>
                      <a:pt x="2199" y="3917"/>
                    </a:lnTo>
                    <a:lnTo>
                      <a:pt x="2036" y="3834"/>
                    </a:lnTo>
                    <a:lnTo>
                      <a:pt x="1878" y="3743"/>
                    </a:lnTo>
                    <a:lnTo>
                      <a:pt x="1725" y="3645"/>
                    </a:lnTo>
                    <a:lnTo>
                      <a:pt x="1577" y="3540"/>
                    </a:lnTo>
                    <a:lnTo>
                      <a:pt x="1434" y="3428"/>
                    </a:lnTo>
                    <a:lnTo>
                      <a:pt x="1297" y="3309"/>
                    </a:lnTo>
                    <a:lnTo>
                      <a:pt x="1166" y="3185"/>
                    </a:lnTo>
                    <a:lnTo>
                      <a:pt x="1041" y="3053"/>
                    </a:lnTo>
                    <a:lnTo>
                      <a:pt x="923" y="2916"/>
                    </a:lnTo>
                    <a:lnTo>
                      <a:pt x="811" y="2773"/>
                    </a:lnTo>
                    <a:lnTo>
                      <a:pt x="705" y="2625"/>
                    </a:lnTo>
                    <a:lnTo>
                      <a:pt x="608" y="2473"/>
                    </a:lnTo>
                    <a:lnTo>
                      <a:pt x="516" y="2314"/>
                    </a:lnTo>
                    <a:lnTo>
                      <a:pt x="433" y="2152"/>
                    </a:lnTo>
                    <a:lnTo>
                      <a:pt x="358" y="1985"/>
                    </a:lnTo>
                    <a:lnTo>
                      <a:pt x="291" y="1813"/>
                    </a:lnTo>
                    <a:lnTo>
                      <a:pt x="231" y="1638"/>
                    </a:lnTo>
                    <a:lnTo>
                      <a:pt x="180" y="1459"/>
                    </a:lnTo>
                    <a:lnTo>
                      <a:pt x="138" y="1277"/>
                    </a:lnTo>
                    <a:lnTo>
                      <a:pt x="105" y="1091"/>
                    </a:lnTo>
                    <a:lnTo>
                      <a:pt x="81" y="903"/>
                    </a:lnTo>
                    <a:lnTo>
                      <a:pt x="66" y="711"/>
                    </a:lnTo>
                    <a:lnTo>
                      <a:pt x="62" y="516"/>
                    </a:lnTo>
                    <a:lnTo>
                      <a:pt x="62" y="452"/>
                    </a:lnTo>
                    <a:lnTo>
                      <a:pt x="64" y="386"/>
                    </a:lnTo>
                    <a:lnTo>
                      <a:pt x="67" y="321"/>
                    </a:lnTo>
                    <a:lnTo>
                      <a:pt x="70" y="256"/>
                    </a:lnTo>
                    <a:lnTo>
                      <a:pt x="76" y="191"/>
                    </a:lnTo>
                    <a:lnTo>
                      <a:pt x="81" y="128"/>
                    </a:lnTo>
                    <a:lnTo>
                      <a:pt x="89" y="63"/>
                    </a:lnTo>
                    <a:lnTo>
                      <a:pt x="97" y="0"/>
                    </a:lnTo>
                    <a:lnTo>
                      <a:pt x="85" y="52"/>
                    </a:lnTo>
                    <a:lnTo>
                      <a:pt x="75" y="104"/>
                    </a:lnTo>
                    <a:lnTo>
                      <a:pt x="64" y="157"/>
                    </a:lnTo>
                    <a:lnTo>
                      <a:pt x="55" y="209"/>
                    </a:lnTo>
                    <a:lnTo>
                      <a:pt x="46" y="262"/>
                    </a:lnTo>
                    <a:lnTo>
                      <a:pt x="38" y="314"/>
                    </a:lnTo>
                    <a:lnTo>
                      <a:pt x="31" y="367"/>
                    </a:lnTo>
                    <a:lnTo>
                      <a:pt x="25" y="420"/>
                    </a:lnTo>
                    <a:lnTo>
                      <a:pt x="19" y="473"/>
                    </a:lnTo>
                    <a:lnTo>
                      <a:pt x="14" y="526"/>
                    </a:lnTo>
                    <a:lnTo>
                      <a:pt x="10" y="579"/>
                    </a:lnTo>
                    <a:lnTo>
                      <a:pt x="7" y="632"/>
                    </a:lnTo>
                    <a:lnTo>
                      <a:pt x="4" y="685"/>
                    </a:lnTo>
                    <a:lnTo>
                      <a:pt x="2" y="737"/>
                    </a:lnTo>
                    <a:lnTo>
                      <a:pt x="1" y="790"/>
                    </a:lnTo>
                    <a:lnTo>
                      <a:pt x="0" y="841"/>
                    </a:lnTo>
                    <a:lnTo>
                      <a:pt x="1" y="915"/>
                    </a:lnTo>
                    <a:lnTo>
                      <a:pt x="3" y="987"/>
                    </a:lnTo>
                    <a:lnTo>
                      <a:pt x="7" y="1060"/>
                    </a:lnTo>
                    <a:lnTo>
                      <a:pt x="12" y="1132"/>
                    </a:lnTo>
                    <a:lnTo>
                      <a:pt x="18" y="1204"/>
                    </a:lnTo>
                    <a:lnTo>
                      <a:pt x="26" y="1276"/>
                    </a:lnTo>
                    <a:lnTo>
                      <a:pt x="35" y="1347"/>
                    </a:lnTo>
                    <a:lnTo>
                      <a:pt x="45" y="1417"/>
                    </a:lnTo>
                    <a:lnTo>
                      <a:pt x="57" y="1487"/>
                    </a:lnTo>
                    <a:lnTo>
                      <a:pt x="70" y="1557"/>
                    </a:lnTo>
                    <a:lnTo>
                      <a:pt x="85" y="1626"/>
                    </a:lnTo>
                    <a:lnTo>
                      <a:pt x="100" y="1696"/>
                    </a:lnTo>
                    <a:lnTo>
                      <a:pt x="118" y="1764"/>
                    </a:lnTo>
                    <a:lnTo>
                      <a:pt x="136" y="1832"/>
                    </a:lnTo>
                    <a:lnTo>
                      <a:pt x="156" y="1899"/>
                    </a:lnTo>
                    <a:lnTo>
                      <a:pt x="176" y="1966"/>
                    </a:lnTo>
                    <a:lnTo>
                      <a:pt x="199" y="2031"/>
                    </a:lnTo>
                    <a:lnTo>
                      <a:pt x="221" y="2097"/>
                    </a:lnTo>
                    <a:lnTo>
                      <a:pt x="246" y="2162"/>
                    </a:lnTo>
                    <a:lnTo>
                      <a:pt x="272" y="2227"/>
                    </a:lnTo>
                    <a:lnTo>
                      <a:pt x="298" y="2291"/>
                    </a:lnTo>
                    <a:lnTo>
                      <a:pt x="326" y="2354"/>
                    </a:lnTo>
                    <a:lnTo>
                      <a:pt x="355" y="2417"/>
                    </a:lnTo>
                    <a:lnTo>
                      <a:pt x="386" y="2480"/>
                    </a:lnTo>
                    <a:lnTo>
                      <a:pt x="417" y="2540"/>
                    </a:lnTo>
                    <a:lnTo>
                      <a:pt x="449" y="2602"/>
                    </a:lnTo>
                    <a:lnTo>
                      <a:pt x="484" y="2661"/>
                    </a:lnTo>
                    <a:lnTo>
                      <a:pt x="518" y="2720"/>
                    </a:lnTo>
                    <a:lnTo>
                      <a:pt x="554" y="2780"/>
                    </a:lnTo>
                    <a:lnTo>
                      <a:pt x="591" y="2837"/>
                    </a:lnTo>
                    <a:lnTo>
                      <a:pt x="629" y="2894"/>
                    </a:lnTo>
                    <a:lnTo>
                      <a:pt x="667" y="2951"/>
                    </a:lnTo>
                    <a:close/>
                  </a:path>
                </a:pathLst>
              </a:custGeom>
              <a:solidFill>
                <a:srgbClr val="E5E5E5"/>
              </a:solidFill>
              <a:ln w="9525">
                <a:noFill/>
                <a:round/>
                <a:headEnd/>
                <a:tailEnd/>
              </a:ln>
            </p:spPr>
            <p:txBody>
              <a:bodyPr/>
              <a:lstStyle/>
              <a:p>
                <a:endParaRPr lang="fr-FR"/>
              </a:p>
            </p:txBody>
          </p:sp>
          <p:sp>
            <p:nvSpPr>
              <p:cNvPr id="10346" name="Freeform 13"/>
              <p:cNvSpPr>
                <a:spLocks/>
              </p:cNvSpPr>
              <p:nvPr/>
            </p:nvSpPr>
            <p:spPr bwMode="auto">
              <a:xfrm>
                <a:off x="1958" y="2384"/>
                <a:ext cx="1199" cy="847"/>
              </a:xfrm>
              <a:custGeom>
                <a:avLst/>
                <a:gdLst>
                  <a:gd name="T0" fmla="*/ 0 w 7194"/>
                  <a:gd name="T1" fmla="*/ 0 h 5082"/>
                  <a:gd name="T2" fmla="*/ 0 w 7194"/>
                  <a:gd name="T3" fmla="*/ 0 h 5082"/>
                  <a:gd name="T4" fmla="*/ 0 w 7194"/>
                  <a:gd name="T5" fmla="*/ 0 h 5082"/>
                  <a:gd name="T6" fmla="*/ 0 w 7194"/>
                  <a:gd name="T7" fmla="*/ 0 h 5082"/>
                  <a:gd name="T8" fmla="*/ 0 w 7194"/>
                  <a:gd name="T9" fmla="*/ 0 h 5082"/>
                  <a:gd name="T10" fmla="*/ 0 w 7194"/>
                  <a:gd name="T11" fmla="*/ 0 h 5082"/>
                  <a:gd name="T12" fmla="*/ 0 w 7194"/>
                  <a:gd name="T13" fmla="*/ 0 h 5082"/>
                  <a:gd name="T14" fmla="*/ 0 w 7194"/>
                  <a:gd name="T15" fmla="*/ 0 h 5082"/>
                  <a:gd name="T16" fmla="*/ 0 w 7194"/>
                  <a:gd name="T17" fmla="*/ 0 h 5082"/>
                  <a:gd name="T18" fmla="*/ 0 w 7194"/>
                  <a:gd name="T19" fmla="*/ 0 h 5082"/>
                  <a:gd name="T20" fmla="*/ 0 w 7194"/>
                  <a:gd name="T21" fmla="*/ 0 h 5082"/>
                  <a:gd name="T22" fmla="*/ 0 w 7194"/>
                  <a:gd name="T23" fmla="*/ 0 h 5082"/>
                  <a:gd name="T24" fmla="*/ 0 w 7194"/>
                  <a:gd name="T25" fmla="*/ 0 h 5082"/>
                  <a:gd name="T26" fmla="*/ 0 w 7194"/>
                  <a:gd name="T27" fmla="*/ 0 h 5082"/>
                  <a:gd name="T28" fmla="*/ 0 w 7194"/>
                  <a:gd name="T29" fmla="*/ 0 h 5082"/>
                  <a:gd name="T30" fmla="*/ 0 w 7194"/>
                  <a:gd name="T31" fmla="*/ 0 h 5082"/>
                  <a:gd name="T32" fmla="*/ 0 w 7194"/>
                  <a:gd name="T33" fmla="*/ 0 h 5082"/>
                  <a:gd name="T34" fmla="*/ 0 w 7194"/>
                  <a:gd name="T35" fmla="*/ 0 h 5082"/>
                  <a:gd name="T36" fmla="*/ 0 w 7194"/>
                  <a:gd name="T37" fmla="*/ 0 h 5082"/>
                  <a:gd name="T38" fmla="*/ 0 w 7194"/>
                  <a:gd name="T39" fmla="*/ 0 h 5082"/>
                  <a:gd name="T40" fmla="*/ 0 w 7194"/>
                  <a:gd name="T41" fmla="*/ 0 h 5082"/>
                  <a:gd name="T42" fmla="*/ 0 w 7194"/>
                  <a:gd name="T43" fmla="*/ 0 h 5082"/>
                  <a:gd name="T44" fmla="*/ 0 w 7194"/>
                  <a:gd name="T45" fmla="*/ 0 h 5082"/>
                  <a:gd name="T46" fmla="*/ 0 w 7194"/>
                  <a:gd name="T47" fmla="*/ 0 h 5082"/>
                  <a:gd name="T48" fmla="*/ 0 w 7194"/>
                  <a:gd name="T49" fmla="*/ 0 h 5082"/>
                  <a:gd name="T50" fmla="*/ 0 w 7194"/>
                  <a:gd name="T51" fmla="*/ 0 h 5082"/>
                  <a:gd name="T52" fmla="*/ 0 w 7194"/>
                  <a:gd name="T53" fmla="*/ 0 h 5082"/>
                  <a:gd name="T54" fmla="*/ 0 w 7194"/>
                  <a:gd name="T55" fmla="*/ 0 h 5082"/>
                  <a:gd name="T56" fmla="*/ 0 w 7194"/>
                  <a:gd name="T57" fmla="*/ 0 h 5082"/>
                  <a:gd name="T58" fmla="*/ 0 w 7194"/>
                  <a:gd name="T59" fmla="*/ 0 h 5082"/>
                  <a:gd name="T60" fmla="*/ 0 w 7194"/>
                  <a:gd name="T61" fmla="*/ 0 h 5082"/>
                  <a:gd name="T62" fmla="*/ 0 w 7194"/>
                  <a:gd name="T63" fmla="*/ 0 h 5082"/>
                  <a:gd name="T64" fmla="*/ 0 w 7194"/>
                  <a:gd name="T65" fmla="*/ 0 h 5082"/>
                  <a:gd name="T66" fmla="*/ 0 w 7194"/>
                  <a:gd name="T67" fmla="*/ 0 h 5082"/>
                  <a:gd name="T68" fmla="*/ 0 w 7194"/>
                  <a:gd name="T69" fmla="*/ 0 h 5082"/>
                  <a:gd name="T70" fmla="*/ 0 w 7194"/>
                  <a:gd name="T71" fmla="*/ 0 h 5082"/>
                  <a:gd name="T72" fmla="*/ 0 w 7194"/>
                  <a:gd name="T73" fmla="*/ 0 h 5082"/>
                  <a:gd name="T74" fmla="*/ 0 w 7194"/>
                  <a:gd name="T75" fmla="*/ 0 h 5082"/>
                  <a:gd name="T76" fmla="*/ 0 w 7194"/>
                  <a:gd name="T77" fmla="*/ 0 h 5082"/>
                  <a:gd name="T78" fmla="*/ 0 w 7194"/>
                  <a:gd name="T79" fmla="*/ 0 h 5082"/>
                  <a:gd name="T80" fmla="*/ 0 w 7194"/>
                  <a:gd name="T81" fmla="*/ 0 h 5082"/>
                  <a:gd name="T82" fmla="*/ 0 w 7194"/>
                  <a:gd name="T83" fmla="*/ 0 h 5082"/>
                  <a:gd name="T84" fmla="*/ 0 w 7194"/>
                  <a:gd name="T85" fmla="*/ 0 h 5082"/>
                  <a:gd name="T86" fmla="*/ 0 w 7194"/>
                  <a:gd name="T87" fmla="*/ 0 h 5082"/>
                  <a:gd name="T88" fmla="*/ 0 w 7194"/>
                  <a:gd name="T89" fmla="*/ 0 h 5082"/>
                  <a:gd name="T90" fmla="*/ 0 w 7194"/>
                  <a:gd name="T91" fmla="*/ 0 h 5082"/>
                  <a:gd name="T92" fmla="*/ 0 w 7194"/>
                  <a:gd name="T93" fmla="*/ 0 h 5082"/>
                  <a:gd name="T94" fmla="*/ 0 w 7194"/>
                  <a:gd name="T95" fmla="*/ 0 h 5082"/>
                  <a:gd name="T96" fmla="*/ 0 w 7194"/>
                  <a:gd name="T97" fmla="*/ 0 h 5082"/>
                  <a:gd name="T98" fmla="*/ 0 w 7194"/>
                  <a:gd name="T99" fmla="*/ 0 h 5082"/>
                  <a:gd name="T100" fmla="*/ 0 w 7194"/>
                  <a:gd name="T101" fmla="*/ 0 h 5082"/>
                  <a:gd name="T102" fmla="*/ 0 w 7194"/>
                  <a:gd name="T103" fmla="*/ 0 h 5082"/>
                  <a:gd name="T104" fmla="*/ 0 w 7194"/>
                  <a:gd name="T105" fmla="*/ 0 h 5082"/>
                  <a:gd name="T106" fmla="*/ 0 w 7194"/>
                  <a:gd name="T107" fmla="*/ 0 h 50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94"/>
                  <a:gd name="T163" fmla="*/ 0 h 5082"/>
                  <a:gd name="T164" fmla="*/ 7194 w 7194"/>
                  <a:gd name="T165" fmla="*/ 5082 h 50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94" h="5082">
                    <a:moveTo>
                      <a:pt x="28" y="1976"/>
                    </a:moveTo>
                    <a:lnTo>
                      <a:pt x="66" y="2140"/>
                    </a:lnTo>
                    <a:lnTo>
                      <a:pt x="110" y="2302"/>
                    </a:lnTo>
                    <a:lnTo>
                      <a:pt x="161" y="2462"/>
                    </a:lnTo>
                    <a:lnTo>
                      <a:pt x="218" y="2617"/>
                    </a:lnTo>
                    <a:lnTo>
                      <a:pt x="282" y="2771"/>
                    </a:lnTo>
                    <a:lnTo>
                      <a:pt x="352" y="2920"/>
                    </a:lnTo>
                    <a:lnTo>
                      <a:pt x="429" y="3067"/>
                    </a:lnTo>
                    <a:lnTo>
                      <a:pt x="511" y="3208"/>
                    </a:lnTo>
                    <a:lnTo>
                      <a:pt x="599" y="3346"/>
                    </a:lnTo>
                    <a:lnTo>
                      <a:pt x="692" y="3481"/>
                    </a:lnTo>
                    <a:lnTo>
                      <a:pt x="792" y="3611"/>
                    </a:lnTo>
                    <a:lnTo>
                      <a:pt x="895" y="3737"/>
                    </a:lnTo>
                    <a:lnTo>
                      <a:pt x="1006" y="3858"/>
                    </a:lnTo>
                    <a:lnTo>
                      <a:pt x="1119" y="3975"/>
                    </a:lnTo>
                    <a:lnTo>
                      <a:pt x="1239" y="4086"/>
                    </a:lnTo>
                    <a:lnTo>
                      <a:pt x="1362" y="4193"/>
                    </a:lnTo>
                    <a:lnTo>
                      <a:pt x="1490" y="4294"/>
                    </a:lnTo>
                    <a:lnTo>
                      <a:pt x="1622" y="4391"/>
                    </a:lnTo>
                    <a:lnTo>
                      <a:pt x="1759" y="4481"/>
                    </a:lnTo>
                    <a:lnTo>
                      <a:pt x="1900" y="4565"/>
                    </a:lnTo>
                    <a:lnTo>
                      <a:pt x="2043" y="4644"/>
                    </a:lnTo>
                    <a:lnTo>
                      <a:pt x="2191" y="4718"/>
                    </a:lnTo>
                    <a:lnTo>
                      <a:pt x="2344" y="4785"/>
                    </a:lnTo>
                    <a:lnTo>
                      <a:pt x="2498" y="4845"/>
                    </a:lnTo>
                    <a:lnTo>
                      <a:pt x="2656" y="4899"/>
                    </a:lnTo>
                    <a:lnTo>
                      <a:pt x="2817" y="4947"/>
                    </a:lnTo>
                    <a:lnTo>
                      <a:pt x="2980" y="4987"/>
                    </a:lnTo>
                    <a:lnTo>
                      <a:pt x="3146" y="5020"/>
                    </a:lnTo>
                    <a:lnTo>
                      <a:pt x="3315" y="5047"/>
                    </a:lnTo>
                    <a:lnTo>
                      <a:pt x="3486" y="5065"/>
                    </a:lnTo>
                    <a:lnTo>
                      <a:pt x="3659" y="5077"/>
                    </a:lnTo>
                    <a:lnTo>
                      <a:pt x="3834" y="5082"/>
                    </a:lnTo>
                    <a:lnTo>
                      <a:pt x="3899" y="5081"/>
                    </a:lnTo>
                    <a:lnTo>
                      <a:pt x="3963" y="5079"/>
                    </a:lnTo>
                    <a:lnTo>
                      <a:pt x="4026" y="5076"/>
                    </a:lnTo>
                    <a:lnTo>
                      <a:pt x="4090" y="5073"/>
                    </a:lnTo>
                    <a:lnTo>
                      <a:pt x="4154" y="5069"/>
                    </a:lnTo>
                    <a:lnTo>
                      <a:pt x="4216" y="5062"/>
                    </a:lnTo>
                    <a:lnTo>
                      <a:pt x="4279" y="5056"/>
                    </a:lnTo>
                    <a:lnTo>
                      <a:pt x="4342" y="5048"/>
                    </a:lnTo>
                    <a:lnTo>
                      <a:pt x="4403" y="5040"/>
                    </a:lnTo>
                    <a:lnTo>
                      <a:pt x="4465" y="5030"/>
                    </a:lnTo>
                    <a:lnTo>
                      <a:pt x="4526" y="5019"/>
                    </a:lnTo>
                    <a:lnTo>
                      <a:pt x="4588" y="5008"/>
                    </a:lnTo>
                    <a:lnTo>
                      <a:pt x="4648" y="4995"/>
                    </a:lnTo>
                    <a:lnTo>
                      <a:pt x="4709" y="4982"/>
                    </a:lnTo>
                    <a:lnTo>
                      <a:pt x="4769" y="4968"/>
                    </a:lnTo>
                    <a:lnTo>
                      <a:pt x="4829" y="4952"/>
                    </a:lnTo>
                    <a:lnTo>
                      <a:pt x="4888" y="4936"/>
                    </a:lnTo>
                    <a:lnTo>
                      <a:pt x="4946" y="4920"/>
                    </a:lnTo>
                    <a:lnTo>
                      <a:pt x="5006" y="4901"/>
                    </a:lnTo>
                    <a:lnTo>
                      <a:pt x="5063" y="4882"/>
                    </a:lnTo>
                    <a:lnTo>
                      <a:pt x="5121" y="4862"/>
                    </a:lnTo>
                    <a:lnTo>
                      <a:pt x="5179" y="4842"/>
                    </a:lnTo>
                    <a:lnTo>
                      <a:pt x="5236" y="4820"/>
                    </a:lnTo>
                    <a:lnTo>
                      <a:pt x="5292" y="4798"/>
                    </a:lnTo>
                    <a:lnTo>
                      <a:pt x="5348" y="4775"/>
                    </a:lnTo>
                    <a:lnTo>
                      <a:pt x="5403" y="4750"/>
                    </a:lnTo>
                    <a:lnTo>
                      <a:pt x="5458" y="4725"/>
                    </a:lnTo>
                    <a:lnTo>
                      <a:pt x="5513" y="4700"/>
                    </a:lnTo>
                    <a:lnTo>
                      <a:pt x="5567" y="4673"/>
                    </a:lnTo>
                    <a:lnTo>
                      <a:pt x="5621" y="4646"/>
                    </a:lnTo>
                    <a:lnTo>
                      <a:pt x="5674" y="4618"/>
                    </a:lnTo>
                    <a:lnTo>
                      <a:pt x="5727" y="4589"/>
                    </a:lnTo>
                    <a:lnTo>
                      <a:pt x="5791" y="4545"/>
                    </a:lnTo>
                    <a:lnTo>
                      <a:pt x="5854" y="4501"/>
                    </a:lnTo>
                    <a:lnTo>
                      <a:pt x="5915" y="4454"/>
                    </a:lnTo>
                    <a:lnTo>
                      <a:pt x="5977" y="4407"/>
                    </a:lnTo>
                    <a:lnTo>
                      <a:pt x="6036" y="4359"/>
                    </a:lnTo>
                    <a:lnTo>
                      <a:pt x="6094" y="4308"/>
                    </a:lnTo>
                    <a:lnTo>
                      <a:pt x="6153" y="4258"/>
                    </a:lnTo>
                    <a:lnTo>
                      <a:pt x="6209" y="4206"/>
                    </a:lnTo>
                    <a:lnTo>
                      <a:pt x="6264" y="4153"/>
                    </a:lnTo>
                    <a:lnTo>
                      <a:pt x="6319" y="4098"/>
                    </a:lnTo>
                    <a:lnTo>
                      <a:pt x="6372" y="4043"/>
                    </a:lnTo>
                    <a:lnTo>
                      <a:pt x="6424" y="3987"/>
                    </a:lnTo>
                    <a:lnTo>
                      <a:pt x="6475" y="3928"/>
                    </a:lnTo>
                    <a:lnTo>
                      <a:pt x="6524" y="3870"/>
                    </a:lnTo>
                    <a:lnTo>
                      <a:pt x="6573" y="3811"/>
                    </a:lnTo>
                    <a:lnTo>
                      <a:pt x="6620" y="3749"/>
                    </a:lnTo>
                    <a:lnTo>
                      <a:pt x="6667" y="3688"/>
                    </a:lnTo>
                    <a:lnTo>
                      <a:pt x="6711" y="3625"/>
                    </a:lnTo>
                    <a:lnTo>
                      <a:pt x="6754" y="3561"/>
                    </a:lnTo>
                    <a:lnTo>
                      <a:pt x="6796" y="3496"/>
                    </a:lnTo>
                    <a:lnTo>
                      <a:pt x="6838" y="3432"/>
                    </a:lnTo>
                    <a:lnTo>
                      <a:pt x="6877" y="3365"/>
                    </a:lnTo>
                    <a:lnTo>
                      <a:pt x="6915" y="3298"/>
                    </a:lnTo>
                    <a:lnTo>
                      <a:pt x="6952" y="3230"/>
                    </a:lnTo>
                    <a:lnTo>
                      <a:pt x="6988" y="3161"/>
                    </a:lnTo>
                    <a:lnTo>
                      <a:pt x="7021" y="3090"/>
                    </a:lnTo>
                    <a:lnTo>
                      <a:pt x="7054" y="3020"/>
                    </a:lnTo>
                    <a:lnTo>
                      <a:pt x="7085" y="2948"/>
                    </a:lnTo>
                    <a:lnTo>
                      <a:pt x="7115" y="2876"/>
                    </a:lnTo>
                    <a:lnTo>
                      <a:pt x="7143" y="2803"/>
                    </a:lnTo>
                    <a:lnTo>
                      <a:pt x="7169" y="2730"/>
                    </a:lnTo>
                    <a:lnTo>
                      <a:pt x="7194" y="2655"/>
                    </a:lnTo>
                    <a:lnTo>
                      <a:pt x="7139" y="2775"/>
                    </a:lnTo>
                    <a:lnTo>
                      <a:pt x="7081" y="2894"/>
                    </a:lnTo>
                    <a:lnTo>
                      <a:pt x="7017" y="3009"/>
                    </a:lnTo>
                    <a:lnTo>
                      <a:pt x="6950" y="3122"/>
                    </a:lnTo>
                    <a:lnTo>
                      <a:pt x="6879" y="3233"/>
                    </a:lnTo>
                    <a:lnTo>
                      <a:pt x="6804" y="3340"/>
                    </a:lnTo>
                    <a:lnTo>
                      <a:pt x="6725" y="3445"/>
                    </a:lnTo>
                    <a:lnTo>
                      <a:pt x="6643" y="3546"/>
                    </a:lnTo>
                    <a:lnTo>
                      <a:pt x="6558" y="3645"/>
                    </a:lnTo>
                    <a:lnTo>
                      <a:pt x="6468" y="3740"/>
                    </a:lnTo>
                    <a:lnTo>
                      <a:pt x="6375" y="3833"/>
                    </a:lnTo>
                    <a:lnTo>
                      <a:pt x="6280" y="3922"/>
                    </a:lnTo>
                    <a:lnTo>
                      <a:pt x="6181" y="4008"/>
                    </a:lnTo>
                    <a:lnTo>
                      <a:pt x="6079" y="4090"/>
                    </a:lnTo>
                    <a:lnTo>
                      <a:pt x="5975" y="4169"/>
                    </a:lnTo>
                    <a:lnTo>
                      <a:pt x="5867" y="4244"/>
                    </a:lnTo>
                    <a:lnTo>
                      <a:pt x="5756" y="4315"/>
                    </a:lnTo>
                    <a:lnTo>
                      <a:pt x="5643" y="4382"/>
                    </a:lnTo>
                    <a:lnTo>
                      <a:pt x="5527" y="4445"/>
                    </a:lnTo>
                    <a:lnTo>
                      <a:pt x="5410" y="4504"/>
                    </a:lnTo>
                    <a:lnTo>
                      <a:pt x="5290" y="4559"/>
                    </a:lnTo>
                    <a:lnTo>
                      <a:pt x="5167" y="4610"/>
                    </a:lnTo>
                    <a:lnTo>
                      <a:pt x="5041" y="4655"/>
                    </a:lnTo>
                    <a:lnTo>
                      <a:pt x="4915" y="4697"/>
                    </a:lnTo>
                    <a:lnTo>
                      <a:pt x="4786" y="4734"/>
                    </a:lnTo>
                    <a:lnTo>
                      <a:pt x="4655" y="4767"/>
                    </a:lnTo>
                    <a:lnTo>
                      <a:pt x="4522" y="4794"/>
                    </a:lnTo>
                    <a:lnTo>
                      <a:pt x="4387" y="4818"/>
                    </a:lnTo>
                    <a:lnTo>
                      <a:pt x="4251" y="4835"/>
                    </a:lnTo>
                    <a:lnTo>
                      <a:pt x="4114" y="4848"/>
                    </a:lnTo>
                    <a:lnTo>
                      <a:pt x="3974" y="4857"/>
                    </a:lnTo>
                    <a:lnTo>
                      <a:pt x="3834" y="4859"/>
                    </a:lnTo>
                    <a:lnTo>
                      <a:pt x="3646" y="4855"/>
                    </a:lnTo>
                    <a:lnTo>
                      <a:pt x="3460" y="4841"/>
                    </a:lnTo>
                    <a:lnTo>
                      <a:pt x="3277" y="4817"/>
                    </a:lnTo>
                    <a:lnTo>
                      <a:pt x="3096" y="4785"/>
                    </a:lnTo>
                    <a:lnTo>
                      <a:pt x="2919" y="4744"/>
                    </a:lnTo>
                    <a:lnTo>
                      <a:pt x="2745" y="4695"/>
                    </a:lnTo>
                    <a:lnTo>
                      <a:pt x="2575" y="4637"/>
                    </a:lnTo>
                    <a:lnTo>
                      <a:pt x="2408" y="4572"/>
                    </a:lnTo>
                    <a:lnTo>
                      <a:pt x="2246" y="4499"/>
                    </a:lnTo>
                    <a:lnTo>
                      <a:pt x="2089" y="4418"/>
                    </a:lnTo>
                    <a:lnTo>
                      <a:pt x="1935" y="4329"/>
                    </a:lnTo>
                    <a:lnTo>
                      <a:pt x="1787" y="4234"/>
                    </a:lnTo>
                    <a:lnTo>
                      <a:pt x="1644" y="4131"/>
                    </a:lnTo>
                    <a:lnTo>
                      <a:pt x="1504" y="4023"/>
                    </a:lnTo>
                    <a:lnTo>
                      <a:pt x="1372" y="3908"/>
                    </a:lnTo>
                    <a:lnTo>
                      <a:pt x="1245" y="3787"/>
                    </a:lnTo>
                    <a:lnTo>
                      <a:pt x="1123" y="3659"/>
                    </a:lnTo>
                    <a:lnTo>
                      <a:pt x="1009" y="3527"/>
                    </a:lnTo>
                    <a:lnTo>
                      <a:pt x="900" y="3388"/>
                    </a:lnTo>
                    <a:lnTo>
                      <a:pt x="798" y="3245"/>
                    </a:lnTo>
                    <a:lnTo>
                      <a:pt x="702" y="3096"/>
                    </a:lnTo>
                    <a:lnTo>
                      <a:pt x="615" y="2942"/>
                    </a:lnTo>
                    <a:lnTo>
                      <a:pt x="534" y="2785"/>
                    </a:lnTo>
                    <a:lnTo>
                      <a:pt x="460" y="2623"/>
                    </a:lnTo>
                    <a:lnTo>
                      <a:pt x="394" y="2457"/>
                    </a:lnTo>
                    <a:lnTo>
                      <a:pt x="337" y="2287"/>
                    </a:lnTo>
                    <a:lnTo>
                      <a:pt x="287" y="2113"/>
                    </a:lnTo>
                    <a:lnTo>
                      <a:pt x="246" y="1936"/>
                    </a:lnTo>
                    <a:lnTo>
                      <a:pt x="215" y="1756"/>
                    </a:lnTo>
                    <a:lnTo>
                      <a:pt x="191" y="1572"/>
                    </a:lnTo>
                    <a:lnTo>
                      <a:pt x="177" y="1386"/>
                    </a:lnTo>
                    <a:lnTo>
                      <a:pt x="173" y="1197"/>
                    </a:lnTo>
                    <a:lnTo>
                      <a:pt x="173" y="1120"/>
                    </a:lnTo>
                    <a:lnTo>
                      <a:pt x="176" y="1041"/>
                    </a:lnTo>
                    <a:lnTo>
                      <a:pt x="179" y="964"/>
                    </a:lnTo>
                    <a:lnTo>
                      <a:pt x="186" y="886"/>
                    </a:lnTo>
                    <a:lnTo>
                      <a:pt x="192" y="810"/>
                    </a:lnTo>
                    <a:lnTo>
                      <a:pt x="202" y="733"/>
                    </a:lnTo>
                    <a:lnTo>
                      <a:pt x="212" y="657"/>
                    </a:lnTo>
                    <a:lnTo>
                      <a:pt x="224" y="582"/>
                    </a:lnTo>
                    <a:lnTo>
                      <a:pt x="238" y="507"/>
                    </a:lnTo>
                    <a:lnTo>
                      <a:pt x="253" y="433"/>
                    </a:lnTo>
                    <a:lnTo>
                      <a:pt x="269" y="359"/>
                    </a:lnTo>
                    <a:lnTo>
                      <a:pt x="287" y="286"/>
                    </a:lnTo>
                    <a:lnTo>
                      <a:pt x="307" y="214"/>
                    </a:lnTo>
                    <a:lnTo>
                      <a:pt x="327" y="142"/>
                    </a:lnTo>
                    <a:lnTo>
                      <a:pt x="349" y="71"/>
                    </a:lnTo>
                    <a:lnTo>
                      <a:pt x="373" y="0"/>
                    </a:lnTo>
                    <a:lnTo>
                      <a:pt x="334" y="0"/>
                    </a:lnTo>
                    <a:lnTo>
                      <a:pt x="313" y="42"/>
                    </a:lnTo>
                    <a:lnTo>
                      <a:pt x="294" y="84"/>
                    </a:lnTo>
                    <a:lnTo>
                      <a:pt x="275" y="127"/>
                    </a:lnTo>
                    <a:lnTo>
                      <a:pt x="257" y="172"/>
                    </a:lnTo>
                    <a:lnTo>
                      <a:pt x="239" y="216"/>
                    </a:lnTo>
                    <a:lnTo>
                      <a:pt x="223" y="260"/>
                    </a:lnTo>
                    <a:lnTo>
                      <a:pt x="205" y="305"/>
                    </a:lnTo>
                    <a:lnTo>
                      <a:pt x="190" y="352"/>
                    </a:lnTo>
                    <a:lnTo>
                      <a:pt x="174" y="398"/>
                    </a:lnTo>
                    <a:lnTo>
                      <a:pt x="160" y="445"/>
                    </a:lnTo>
                    <a:lnTo>
                      <a:pt x="146" y="491"/>
                    </a:lnTo>
                    <a:lnTo>
                      <a:pt x="133" y="539"/>
                    </a:lnTo>
                    <a:lnTo>
                      <a:pt x="120" y="587"/>
                    </a:lnTo>
                    <a:lnTo>
                      <a:pt x="108" y="635"/>
                    </a:lnTo>
                    <a:lnTo>
                      <a:pt x="96" y="683"/>
                    </a:lnTo>
                    <a:lnTo>
                      <a:pt x="85" y="732"/>
                    </a:lnTo>
                    <a:lnTo>
                      <a:pt x="75" y="782"/>
                    </a:lnTo>
                    <a:lnTo>
                      <a:pt x="66" y="830"/>
                    </a:lnTo>
                    <a:lnTo>
                      <a:pt x="56" y="880"/>
                    </a:lnTo>
                    <a:lnTo>
                      <a:pt x="49" y="930"/>
                    </a:lnTo>
                    <a:lnTo>
                      <a:pt x="41" y="979"/>
                    </a:lnTo>
                    <a:lnTo>
                      <a:pt x="34" y="1029"/>
                    </a:lnTo>
                    <a:lnTo>
                      <a:pt x="27" y="1079"/>
                    </a:lnTo>
                    <a:lnTo>
                      <a:pt x="22" y="1127"/>
                    </a:lnTo>
                    <a:lnTo>
                      <a:pt x="17" y="1177"/>
                    </a:lnTo>
                    <a:lnTo>
                      <a:pt x="12" y="1227"/>
                    </a:lnTo>
                    <a:lnTo>
                      <a:pt x="9" y="1276"/>
                    </a:lnTo>
                    <a:lnTo>
                      <a:pt x="5" y="1326"/>
                    </a:lnTo>
                    <a:lnTo>
                      <a:pt x="3" y="1376"/>
                    </a:lnTo>
                    <a:lnTo>
                      <a:pt x="2" y="1424"/>
                    </a:lnTo>
                    <a:lnTo>
                      <a:pt x="1" y="1474"/>
                    </a:lnTo>
                    <a:lnTo>
                      <a:pt x="0" y="1522"/>
                    </a:lnTo>
                    <a:lnTo>
                      <a:pt x="1" y="1580"/>
                    </a:lnTo>
                    <a:lnTo>
                      <a:pt x="2" y="1637"/>
                    </a:lnTo>
                    <a:lnTo>
                      <a:pt x="4" y="1694"/>
                    </a:lnTo>
                    <a:lnTo>
                      <a:pt x="8" y="1750"/>
                    </a:lnTo>
                    <a:lnTo>
                      <a:pt x="12" y="1808"/>
                    </a:lnTo>
                    <a:lnTo>
                      <a:pt x="16" y="1864"/>
                    </a:lnTo>
                    <a:lnTo>
                      <a:pt x="22" y="1920"/>
                    </a:lnTo>
                    <a:lnTo>
                      <a:pt x="28" y="1976"/>
                    </a:lnTo>
                    <a:close/>
                  </a:path>
                </a:pathLst>
              </a:custGeom>
              <a:solidFill>
                <a:srgbClr val="E2E1E1"/>
              </a:solidFill>
              <a:ln w="9525">
                <a:noFill/>
                <a:round/>
                <a:headEnd/>
                <a:tailEnd/>
              </a:ln>
            </p:spPr>
            <p:txBody>
              <a:bodyPr/>
              <a:lstStyle/>
              <a:p>
                <a:endParaRPr lang="fr-FR"/>
              </a:p>
            </p:txBody>
          </p:sp>
          <p:sp>
            <p:nvSpPr>
              <p:cNvPr id="10347" name="Freeform 14"/>
              <p:cNvSpPr>
                <a:spLocks/>
              </p:cNvSpPr>
              <p:nvPr/>
            </p:nvSpPr>
            <p:spPr bwMode="auto">
              <a:xfrm>
                <a:off x="1969" y="2384"/>
                <a:ext cx="1218" cy="828"/>
              </a:xfrm>
              <a:custGeom>
                <a:avLst/>
                <a:gdLst>
                  <a:gd name="T0" fmla="*/ 0 w 7311"/>
                  <a:gd name="T1" fmla="*/ 0 h 4970"/>
                  <a:gd name="T2" fmla="*/ 0 w 7311"/>
                  <a:gd name="T3" fmla="*/ 0 h 4970"/>
                  <a:gd name="T4" fmla="*/ 0 w 7311"/>
                  <a:gd name="T5" fmla="*/ 0 h 4970"/>
                  <a:gd name="T6" fmla="*/ 0 w 7311"/>
                  <a:gd name="T7" fmla="*/ 0 h 4970"/>
                  <a:gd name="T8" fmla="*/ 0 w 7311"/>
                  <a:gd name="T9" fmla="*/ 0 h 4970"/>
                  <a:gd name="T10" fmla="*/ 0 w 7311"/>
                  <a:gd name="T11" fmla="*/ 0 h 4970"/>
                  <a:gd name="T12" fmla="*/ 0 w 7311"/>
                  <a:gd name="T13" fmla="*/ 0 h 4970"/>
                  <a:gd name="T14" fmla="*/ 0 w 7311"/>
                  <a:gd name="T15" fmla="*/ 0 h 4970"/>
                  <a:gd name="T16" fmla="*/ 0 w 7311"/>
                  <a:gd name="T17" fmla="*/ 0 h 4970"/>
                  <a:gd name="T18" fmla="*/ 0 w 7311"/>
                  <a:gd name="T19" fmla="*/ 0 h 4970"/>
                  <a:gd name="T20" fmla="*/ 0 w 7311"/>
                  <a:gd name="T21" fmla="*/ 0 h 4970"/>
                  <a:gd name="T22" fmla="*/ 0 w 7311"/>
                  <a:gd name="T23" fmla="*/ 0 h 4970"/>
                  <a:gd name="T24" fmla="*/ 0 w 7311"/>
                  <a:gd name="T25" fmla="*/ 0 h 4970"/>
                  <a:gd name="T26" fmla="*/ 0 w 7311"/>
                  <a:gd name="T27" fmla="*/ 0 h 4970"/>
                  <a:gd name="T28" fmla="*/ 0 w 7311"/>
                  <a:gd name="T29" fmla="*/ 0 h 4970"/>
                  <a:gd name="T30" fmla="*/ 0 w 7311"/>
                  <a:gd name="T31" fmla="*/ 0 h 4970"/>
                  <a:gd name="T32" fmla="*/ 0 w 7311"/>
                  <a:gd name="T33" fmla="*/ 0 h 4970"/>
                  <a:gd name="T34" fmla="*/ 0 w 7311"/>
                  <a:gd name="T35" fmla="*/ 0 h 4970"/>
                  <a:gd name="T36" fmla="*/ 0 w 7311"/>
                  <a:gd name="T37" fmla="*/ 0 h 4970"/>
                  <a:gd name="T38" fmla="*/ 0 w 7311"/>
                  <a:gd name="T39" fmla="*/ 0 h 4970"/>
                  <a:gd name="T40" fmla="*/ 0 w 7311"/>
                  <a:gd name="T41" fmla="*/ 0 h 4970"/>
                  <a:gd name="T42" fmla="*/ 0 w 7311"/>
                  <a:gd name="T43" fmla="*/ 0 h 4970"/>
                  <a:gd name="T44" fmla="*/ 0 w 7311"/>
                  <a:gd name="T45" fmla="*/ 0 h 4970"/>
                  <a:gd name="T46" fmla="*/ 0 w 7311"/>
                  <a:gd name="T47" fmla="*/ 0 h 4970"/>
                  <a:gd name="T48" fmla="*/ 0 w 7311"/>
                  <a:gd name="T49" fmla="*/ 0 h 4970"/>
                  <a:gd name="T50" fmla="*/ 0 w 7311"/>
                  <a:gd name="T51" fmla="*/ 0 h 4970"/>
                  <a:gd name="T52" fmla="*/ 0 w 7311"/>
                  <a:gd name="T53" fmla="*/ 0 h 4970"/>
                  <a:gd name="T54" fmla="*/ 0 w 7311"/>
                  <a:gd name="T55" fmla="*/ 0 h 4970"/>
                  <a:gd name="T56" fmla="*/ 0 w 7311"/>
                  <a:gd name="T57" fmla="*/ 0 h 4970"/>
                  <a:gd name="T58" fmla="*/ 0 w 7311"/>
                  <a:gd name="T59" fmla="*/ 0 h 4970"/>
                  <a:gd name="T60" fmla="*/ 0 w 7311"/>
                  <a:gd name="T61" fmla="*/ 0 h 4970"/>
                  <a:gd name="T62" fmla="*/ 0 w 7311"/>
                  <a:gd name="T63" fmla="*/ 0 h 4970"/>
                  <a:gd name="T64" fmla="*/ 0 w 7311"/>
                  <a:gd name="T65" fmla="*/ 0 h 4970"/>
                  <a:gd name="T66" fmla="*/ 0 w 7311"/>
                  <a:gd name="T67" fmla="*/ 0 h 4970"/>
                  <a:gd name="T68" fmla="*/ 0 w 7311"/>
                  <a:gd name="T69" fmla="*/ 0 h 4970"/>
                  <a:gd name="T70" fmla="*/ 0 w 7311"/>
                  <a:gd name="T71" fmla="*/ 0 h 4970"/>
                  <a:gd name="T72" fmla="*/ 0 w 7311"/>
                  <a:gd name="T73" fmla="*/ 0 h 4970"/>
                  <a:gd name="T74" fmla="*/ 0 w 7311"/>
                  <a:gd name="T75" fmla="*/ 0 h 4970"/>
                  <a:gd name="T76" fmla="*/ 0 w 7311"/>
                  <a:gd name="T77" fmla="*/ 0 h 4970"/>
                  <a:gd name="T78" fmla="*/ 0 w 7311"/>
                  <a:gd name="T79" fmla="*/ 0 h 4970"/>
                  <a:gd name="T80" fmla="*/ 0 w 7311"/>
                  <a:gd name="T81" fmla="*/ 0 h 4970"/>
                  <a:gd name="T82" fmla="*/ 0 w 7311"/>
                  <a:gd name="T83" fmla="*/ 0 h 4970"/>
                  <a:gd name="T84" fmla="*/ 0 w 7311"/>
                  <a:gd name="T85" fmla="*/ 0 h 4970"/>
                  <a:gd name="T86" fmla="*/ 0 w 7311"/>
                  <a:gd name="T87" fmla="*/ 0 h 4970"/>
                  <a:gd name="T88" fmla="*/ 0 w 7311"/>
                  <a:gd name="T89" fmla="*/ 0 h 4970"/>
                  <a:gd name="T90" fmla="*/ 0 w 7311"/>
                  <a:gd name="T91" fmla="*/ 0 h 4970"/>
                  <a:gd name="T92" fmla="*/ 0 w 7311"/>
                  <a:gd name="T93" fmla="*/ 0 h 4970"/>
                  <a:gd name="T94" fmla="*/ 0 w 7311"/>
                  <a:gd name="T95" fmla="*/ 0 h 4970"/>
                  <a:gd name="T96" fmla="*/ 0 w 7311"/>
                  <a:gd name="T97" fmla="*/ 0 h 4970"/>
                  <a:gd name="T98" fmla="*/ 0 w 7311"/>
                  <a:gd name="T99" fmla="*/ 0 h 4970"/>
                  <a:gd name="T100" fmla="*/ 0 w 7311"/>
                  <a:gd name="T101" fmla="*/ 0 h 4970"/>
                  <a:gd name="T102" fmla="*/ 0 w 7311"/>
                  <a:gd name="T103" fmla="*/ 0 h 4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11"/>
                  <a:gd name="T157" fmla="*/ 0 h 4970"/>
                  <a:gd name="T158" fmla="*/ 7311 w 7311"/>
                  <a:gd name="T159" fmla="*/ 4970 h 49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11" h="4970">
                    <a:moveTo>
                      <a:pt x="35" y="681"/>
                    </a:moveTo>
                    <a:lnTo>
                      <a:pt x="27" y="744"/>
                    </a:lnTo>
                    <a:lnTo>
                      <a:pt x="19" y="809"/>
                    </a:lnTo>
                    <a:lnTo>
                      <a:pt x="14" y="872"/>
                    </a:lnTo>
                    <a:lnTo>
                      <a:pt x="8" y="937"/>
                    </a:lnTo>
                    <a:lnTo>
                      <a:pt x="5" y="1002"/>
                    </a:lnTo>
                    <a:lnTo>
                      <a:pt x="2" y="1067"/>
                    </a:lnTo>
                    <a:lnTo>
                      <a:pt x="0" y="1133"/>
                    </a:lnTo>
                    <a:lnTo>
                      <a:pt x="0" y="1197"/>
                    </a:lnTo>
                    <a:lnTo>
                      <a:pt x="4" y="1392"/>
                    </a:lnTo>
                    <a:lnTo>
                      <a:pt x="19" y="1584"/>
                    </a:lnTo>
                    <a:lnTo>
                      <a:pt x="43" y="1772"/>
                    </a:lnTo>
                    <a:lnTo>
                      <a:pt x="76" y="1958"/>
                    </a:lnTo>
                    <a:lnTo>
                      <a:pt x="118" y="2140"/>
                    </a:lnTo>
                    <a:lnTo>
                      <a:pt x="169" y="2319"/>
                    </a:lnTo>
                    <a:lnTo>
                      <a:pt x="229" y="2494"/>
                    </a:lnTo>
                    <a:lnTo>
                      <a:pt x="296" y="2666"/>
                    </a:lnTo>
                    <a:lnTo>
                      <a:pt x="371" y="2833"/>
                    </a:lnTo>
                    <a:lnTo>
                      <a:pt x="454" y="2995"/>
                    </a:lnTo>
                    <a:lnTo>
                      <a:pt x="546" y="3154"/>
                    </a:lnTo>
                    <a:lnTo>
                      <a:pt x="643" y="3306"/>
                    </a:lnTo>
                    <a:lnTo>
                      <a:pt x="749" y="3454"/>
                    </a:lnTo>
                    <a:lnTo>
                      <a:pt x="861" y="3597"/>
                    </a:lnTo>
                    <a:lnTo>
                      <a:pt x="979" y="3734"/>
                    </a:lnTo>
                    <a:lnTo>
                      <a:pt x="1104" y="3866"/>
                    </a:lnTo>
                    <a:lnTo>
                      <a:pt x="1235" y="3990"/>
                    </a:lnTo>
                    <a:lnTo>
                      <a:pt x="1372" y="4109"/>
                    </a:lnTo>
                    <a:lnTo>
                      <a:pt x="1515" y="4221"/>
                    </a:lnTo>
                    <a:lnTo>
                      <a:pt x="1663" y="4326"/>
                    </a:lnTo>
                    <a:lnTo>
                      <a:pt x="1816" y="4424"/>
                    </a:lnTo>
                    <a:lnTo>
                      <a:pt x="1974" y="4515"/>
                    </a:lnTo>
                    <a:lnTo>
                      <a:pt x="2137" y="4598"/>
                    </a:lnTo>
                    <a:lnTo>
                      <a:pt x="2303" y="4673"/>
                    </a:lnTo>
                    <a:lnTo>
                      <a:pt x="2475" y="4742"/>
                    </a:lnTo>
                    <a:lnTo>
                      <a:pt x="2650" y="4801"/>
                    </a:lnTo>
                    <a:lnTo>
                      <a:pt x="2829" y="4852"/>
                    </a:lnTo>
                    <a:lnTo>
                      <a:pt x="3012" y="4894"/>
                    </a:lnTo>
                    <a:lnTo>
                      <a:pt x="3197" y="4927"/>
                    </a:lnTo>
                    <a:lnTo>
                      <a:pt x="3386" y="4951"/>
                    </a:lnTo>
                    <a:lnTo>
                      <a:pt x="3578" y="4965"/>
                    </a:lnTo>
                    <a:lnTo>
                      <a:pt x="3772" y="4970"/>
                    </a:lnTo>
                    <a:lnTo>
                      <a:pt x="3877" y="4968"/>
                    </a:lnTo>
                    <a:lnTo>
                      <a:pt x="3982" y="4964"/>
                    </a:lnTo>
                    <a:lnTo>
                      <a:pt x="4085" y="4957"/>
                    </a:lnTo>
                    <a:lnTo>
                      <a:pt x="4188" y="4948"/>
                    </a:lnTo>
                    <a:lnTo>
                      <a:pt x="4289" y="4935"/>
                    </a:lnTo>
                    <a:lnTo>
                      <a:pt x="4391" y="4920"/>
                    </a:lnTo>
                    <a:lnTo>
                      <a:pt x="4491" y="4901"/>
                    </a:lnTo>
                    <a:lnTo>
                      <a:pt x="4591" y="4881"/>
                    </a:lnTo>
                    <a:lnTo>
                      <a:pt x="4689" y="4858"/>
                    </a:lnTo>
                    <a:lnTo>
                      <a:pt x="4786" y="4832"/>
                    </a:lnTo>
                    <a:lnTo>
                      <a:pt x="4882" y="4804"/>
                    </a:lnTo>
                    <a:lnTo>
                      <a:pt x="4977" y="4774"/>
                    </a:lnTo>
                    <a:lnTo>
                      <a:pt x="5071" y="4740"/>
                    </a:lnTo>
                    <a:lnTo>
                      <a:pt x="5164" y="4705"/>
                    </a:lnTo>
                    <a:lnTo>
                      <a:pt x="5256" y="4667"/>
                    </a:lnTo>
                    <a:lnTo>
                      <a:pt x="5347" y="4627"/>
                    </a:lnTo>
                    <a:lnTo>
                      <a:pt x="5435" y="4585"/>
                    </a:lnTo>
                    <a:lnTo>
                      <a:pt x="5524" y="4540"/>
                    </a:lnTo>
                    <a:lnTo>
                      <a:pt x="5610" y="4493"/>
                    </a:lnTo>
                    <a:lnTo>
                      <a:pt x="5696" y="4443"/>
                    </a:lnTo>
                    <a:lnTo>
                      <a:pt x="5779" y="4393"/>
                    </a:lnTo>
                    <a:lnTo>
                      <a:pt x="5862" y="4339"/>
                    </a:lnTo>
                    <a:lnTo>
                      <a:pt x="5942" y="4284"/>
                    </a:lnTo>
                    <a:lnTo>
                      <a:pt x="6022" y="4226"/>
                    </a:lnTo>
                    <a:lnTo>
                      <a:pt x="6099" y="4167"/>
                    </a:lnTo>
                    <a:lnTo>
                      <a:pt x="6175" y="4105"/>
                    </a:lnTo>
                    <a:lnTo>
                      <a:pt x="6250" y="4043"/>
                    </a:lnTo>
                    <a:lnTo>
                      <a:pt x="6323" y="3977"/>
                    </a:lnTo>
                    <a:lnTo>
                      <a:pt x="6393" y="3910"/>
                    </a:lnTo>
                    <a:lnTo>
                      <a:pt x="6463" y="3842"/>
                    </a:lnTo>
                    <a:lnTo>
                      <a:pt x="6530" y="3771"/>
                    </a:lnTo>
                    <a:lnTo>
                      <a:pt x="6596" y="3698"/>
                    </a:lnTo>
                    <a:lnTo>
                      <a:pt x="6638" y="3641"/>
                    </a:lnTo>
                    <a:lnTo>
                      <a:pt x="6678" y="3583"/>
                    </a:lnTo>
                    <a:lnTo>
                      <a:pt x="6717" y="3523"/>
                    </a:lnTo>
                    <a:lnTo>
                      <a:pt x="6756" y="3463"/>
                    </a:lnTo>
                    <a:lnTo>
                      <a:pt x="6793" y="3402"/>
                    </a:lnTo>
                    <a:lnTo>
                      <a:pt x="6830" y="3341"/>
                    </a:lnTo>
                    <a:lnTo>
                      <a:pt x="6864" y="3278"/>
                    </a:lnTo>
                    <a:lnTo>
                      <a:pt x="6898" y="3216"/>
                    </a:lnTo>
                    <a:lnTo>
                      <a:pt x="6930" y="3152"/>
                    </a:lnTo>
                    <a:lnTo>
                      <a:pt x="6961" y="3087"/>
                    </a:lnTo>
                    <a:lnTo>
                      <a:pt x="6992" y="3022"/>
                    </a:lnTo>
                    <a:lnTo>
                      <a:pt x="7020" y="2956"/>
                    </a:lnTo>
                    <a:lnTo>
                      <a:pt x="7048" y="2890"/>
                    </a:lnTo>
                    <a:lnTo>
                      <a:pt x="7074" y="2823"/>
                    </a:lnTo>
                    <a:lnTo>
                      <a:pt x="7098" y="2755"/>
                    </a:lnTo>
                    <a:lnTo>
                      <a:pt x="7122" y="2687"/>
                    </a:lnTo>
                    <a:lnTo>
                      <a:pt x="7145" y="2617"/>
                    </a:lnTo>
                    <a:lnTo>
                      <a:pt x="7165" y="2548"/>
                    </a:lnTo>
                    <a:lnTo>
                      <a:pt x="7185" y="2478"/>
                    </a:lnTo>
                    <a:lnTo>
                      <a:pt x="7203" y="2407"/>
                    </a:lnTo>
                    <a:lnTo>
                      <a:pt x="7220" y="2336"/>
                    </a:lnTo>
                    <a:lnTo>
                      <a:pt x="7236" y="2264"/>
                    </a:lnTo>
                    <a:lnTo>
                      <a:pt x="7250" y="2192"/>
                    </a:lnTo>
                    <a:lnTo>
                      <a:pt x="7263" y="2120"/>
                    </a:lnTo>
                    <a:lnTo>
                      <a:pt x="7273" y="2046"/>
                    </a:lnTo>
                    <a:lnTo>
                      <a:pt x="7284" y="1973"/>
                    </a:lnTo>
                    <a:lnTo>
                      <a:pt x="7292" y="1898"/>
                    </a:lnTo>
                    <a:lnTo>
                      <a:pt x="7299" y="1824"/>
                    </a:lnTo>
                    <a:lnTo>
                      <a:pt x="7305" y="1749"/>
                    </a:lnTo>
                    <a:lnTo>
                      <a:pt x="7308" y="1674"/>
                    </a:lnTo>
                    <a:lnTo>
                      <a:pt x="7310" y="1598"/>
                    </a:lnTo>
                    <a:lnTo>
                      <a:pt x="7311" y="1522"/>
                    </a:lnTo>
                    <a:lnTo>
                      <a:pt x="7311" y="1518"/>
                    </a:lnTo>
                    <a:lnTo>
                      <a:pt x="7311" y="1514"/>
                    </a:lnTo>
                    <a:lnTo>
                      <a:pt x="7311" y="1511"/>
                    </a:lnTo>
                    <a:lnTo>
                      <a:pt x="7311" y="1506"/>
                    </a:lnTo>
                    <a:lnTo>
                      <a:pt x="7311" y="1503"/>
                    </a:lnTo>
                    <a:lnTo>
                      <a:pt x="7311" y="1499"/>
                    </a:lnTo>
                    <a:lnTo>
                      <a:pt x="7311" y="1495"/>
                    </a:lnTo>
                    <a:lnTo>
                      <a:pt x="7311" y="1491"/>
                    </a:lnTo>
                    <a:lnTo>
                      <a:pt x="7293" y="1661"/>
                    </a:lnTo>
                    <a:lnTo>
                      <a:pt x="7267" y="1828"/>
                    </a:lnTo>
                    <a:lnTo>
                      <a:pt x="7233" y="1993"/>
                    </a:lnTo>
                    <a:lnTo>
                      <a:pt x="7192" y="2154"/>
                    </a:lnTo>
                    <a:lnTo>
                      <a:pt x="7144" y="2313"/>
                    </a:lnTo>
                    <a:lnTo>
                      <a:pt x="7089" y="2468"/>
                    </a:lnTo>
                    <a:lnTo>
                      <a:pt x="7026" y="2621"/>
                    </a:lnTo>
                    <a:lnTo>
                      <a:pt x="6957" y="2770"/>
                    </a:lnTo>
                    <a:lnTo>
                      <a:pt x="6881" y="2914"/>
                    </a:lnTo>
                    <a:lnTo>
                      <a:pt x="6799" y="3055"/>
                    </a:lnTo>
                    <a:lnTo>
                      <a:pt x="6711" y="3191"/>
                    </a:lnTo>
                    <a:lnTo>
                      <a:pt x="6617" y="3323"/>
                    </a:lnTo>
                    <a:lnTo>
                      <a:pt x="6516" y="3451"/>
                    </a:lnTo>
                    <a:lnTo>
                      <a:pt x="6412" y="3573"/>
                    </a:lnTo>
                    <a:lnTo>
                      <a:pt x="6300" y="3691"/>
                    </a:lnTo>
                    <a:lnTo>
                      <a:pt x="6184" y="3803"/>
                    </a:lnTo>
                    <a:lnTo>
                      <a:pt x="6063" y="3911"/>
                    </a:lnTo>
                    <a:lnTo>
                      <a:pt x="5936" y="4013"/>
                    </a:lnTo>
                    <a:lnTo>
                      <a:pt x="5806" y="4109"/>
                    </a:lnTo>
                    <a:lnTo>
                      <a:pt x="5671" y="4198"/>
                    </a:lnTo>
                    <a:lnTo>
                      <a:pt x="5531" y="4283"/>
                    </a:lnTo>
                    <a:lnTo>
                      <a:pt x="5388" y="4360"/>
                    </a:lnTo>
                    <a:lnTo>
                      <a:pt x="5241" y="4432"/>
                    </a:lnTo>
                    <a:lnTo>
                      <a:pt x="5090" y="4495"/>
                    </a:lnTo>
                    <a:lnTo>
                      <a:pt x="4935" y="4554"/>
                    </a:lnTo>
                    <a:lnTo>
                      <a:pt x="4778" y="4604"/>
                    </a:lnTo>
                    <a:lnTo>
                      <a:pt x="4617" y="4648"/>
                    </a:lnTo>
                    <a:lnTo>
                      <a:pt x="4452" y="4683"/>
                    </a:lnTo>
                    <a:lnTo>
                      <a:pt x="4286" y="4711"/>
                    </a:lnTo>
                    <a:lnTo>
                      <a:pt x="4118" y="4732"/>
                    </a:lnTo>
                    <a:lnTo>
                      <a:pt x="3946" y="4744"/>
                    </a:lnTo>
                    <a:lnTo>
                      <a:pt x="3772" y="4748"/>
                    </a:lnTo>
                    <a:lnTo>
                      <a:pt x="3590" y="4744"/>
                    </a:lnTo>
                    <a:lnTo>
                      <a:pt x="3409" y="4730"/>
                    </a:lnTo>
                    <a:lnTo>
                      <a:pt x="3231" y="4707"/>
                    </a:lnTo>
                    <a:lnTo>
                      <a:pt x="3057" y="4676"/>
                    </a:lnTo>
                    <a:lnTo>
                      <a:pt x="2885" y="4637"/>
                    </a:lnTo>
                    <a:lnTo>
                      <a:pt x="2717" y="4588"/>
                    </a:lnTo>
                    <a:lnTo>
                      <a:pt x="2552" y="4533"/>
                    </a:lnTo>
                    <a:lnTo>
                      <a:pt x="2390" y="4469"/>
                    </a:lnTo>
                    <a:lnTo>
                      <a:pt x="2233" y="4398"/>
                    </a:lnTo>
                    <a:lnTo>
                      <a:pt x="2080" y="4319"/>
                    </a:lnTo>
                    <a:lnTo>
                      <a:pt x="1931" y="4234"/>
                    </a:lnTo>
                    <a:lnTo>
                      <a:pt x="1787" y="4142"/>
                    </a:lnTo>
                    <a:lnTo>
                      <a:pt x="1648" y="4043"/>
                    </a:lnTo>
                    <a:lnTo>
                      <a:pt x="1514" y="3937"/>
                    </a:lnTo>
                    <a:lnTo>
                      <a:pt x="1385" y="3826"/>
                    </a:lnTo>
                    <a:lnTo>
                      <a:pt x="1261" y="3708"/>
                    </a:lnTo>
                    <a:lnTo>
                      <a:pt x="1143" y="3585"/>
                    </a:lnTo>
                    <a:lnTo>
                      <a:pt x="1032" y="3456"/>
                    </a:lnTo>
                    <a:lnTo>
                      <a:pt x="927" y="3323"/>
                    </a:lnTo>
                    <a:lnTo>
                      <a:pt x="828" y="3183"/>
                    </a:lnTo>
                    <a:lnTo>
                      <a:pt x="735" y="3039"/>
                    </a:lnTo>
                    <a:lnTo>
                      <a:pt x="650" y="2891"/>
                    </a:lnTo>
                    <a:lnTo>
                      <a:pt x="572" y="2737"/>
                    </a:lnTo>
                    <a:lnTo>
                      <a:pt x="501" y="2580"/>
                    </a:lnTo>
                    <a:lnTo>
                      <a:pt x="437" y="2419"/>
                    </a:lnTo>
                    <a:lnTo>
                      <a:pt x="381" y="2254"/>
                    </a:lnTo>
                    <a:lnTo>
                      <a:pt x="333" y="2085"/>
                    </a:lnTo>
                    <a:lnTo>
                      <a:pt x="293" y="1913"/>
                    </a:lnTo>
                    <a:lnTo>
                      <a:pt x="262" y="1738"/>
                    </a:lnTo>
                    <a:lnTo>
                      <a:pt x="239" y="1560"/>
                    </a:lnTo>
                    <a:lnTo>
                      <a:pt x="226" y="1381"/>
                    </a:lnTo>
                    <a:lnTo>
                      <a:pt x="221" y="1197"/>
                    </a:lnTo>
                    <a:lnTo>
                      <a:pt x="222" y="1120"/>
                    </a:lnTo>
                    <a:lnTo>
                      <a:pt x="224" y="1041"/>
                    </a:lnTo>
                    <a:lnTo>
                      <a:pt x="229" y="963"/>
                    </a:lnTo>
                    <a:lnTo>
                      <a:pt x="235" y="886"/>
                    </a:lnTo>
                    <a:lnTo>
                      <a:pt x="243" y="810"/>
                    </a:lnTo>
                    <a:lnTo>
                      <a:pt x="251" y="733"/>
                    </a:lnTo>
                    <a:lnTo>
                      <a:pt x="262" y="657"/>
                    </a:lnTo>
                    <a:lnTo>
                      <a:pt x="275" y="582"/>
                    </a:lnTo>
                    <a:lnTo>
                      <a:pt x="289" y="507"/>
                    </a:lnTo>
                    <a:lnTo>
                      <a:pt x="304" y="433"/>
                    </a:lnTo>
                    <a:lnTo>
                      <a:pt x="321" y="359"/>
                    </a:lnTo>
                    <a:lnTo>
                      <a:pt x="340" y="286"/>
                    </a:lnTo>
                    <a:lnTo>
                      <a:pt x="359" y="214"/>
                    </a:lnTo>
                    <a:lnTo>
                      <a:pt x="381" y="142"/>
                    </a:lnTo>
                    <a:lnTo>
                      <a:pt x="405" y="71"/>
                    </a:lnTo>
                    <a:lnTo>
                      <a:pt x="428" y="1"/>
                    </a:lnTo>
                    <a:lnTo>
                      <a:pt x="272" y="0"/>
                    </a:lnTo>
                    <a:lnTo>
                      <a:pt x="253" y="39"/>
                    </a:lnTo>
                    <a:lnTo>
                      <a:pt x="235" y="79"/>
                    </a:lnTo>
                    <a:lnTo>
                      <a:pt x="217" y="119"/>
                    </a:lnTo>
                    <a:lnTo>
                      <a:pt x="199" y="160"/>
                    </a:lnTo>
                    <a:lnTo>
                      <a:pt x="183" y="201"/>
                    </a:lnTo>
                    <a:lnTo>
                      <a:pt x="167" y="242"/>
                    </a:lnTo>
                    <a:lnTo>
                      <a:pt x="151" y="285"/>
                    </a:lnTo>
                    <a:lnTo>
                      <a:pt x="136" y="327"/>
                    </a:lnTo>
                    <a:lnTo>
                      <a:pt x="122" y="370"/>
                    </a:lnTo>
                    <a:lnTo>
                      <a:pt x="108" y="413"/>
                    </a:lnTo>
                    <a:lnTo>
                      <a:pt x="94" y="458"/>
                    </a:lnTo>
                    <a:lnTo>
                      <a:pt x="81" y="501"/>
                    </a:lnTo>
                    <a:lnTo>
                      <a:pt x="69" y="546"/>
                    </a:lnTo>
                    <a:lnTo>
                      <a:pt x="57" y="591"/>
                    </a:lnTo>
                    <a:lnTo>
                      <a:pt x="46" y="636"/>
                    </a:lnTo>
                    <a:lnTo>
                      <a:pt x="35" y="681"/>
                    </a:lnTo>
                    <a:close/>
                  </a:path>
                </a:pathLst>
              </a:custGeom>
              <a:solidFill>
                <a:srgbClr val="E2E1E1"/>
              </a:solidFill>
              <a:ln w="9525">
                <a:noFill/>
                <a:round/>
                <a:headEnd/>
                <a:tailEnd/>
              </a:ln>
            </p:spPr>
            <p:txBody>
              <a:bodyPr/>
              <a:lstStyle/>
              <a:p>
                <a:endParaRPr lang="fr-FR"/>
              </a:p>
            </p:txBody>
          </p:sp>
          <p:sp>
            <p:nvSpPr>
              <p:cNvPr id="10348" name="Freeform 15"/>
              <p:cNvSpPr>
                <a:spLocks/>
              </p:cNvSpPr>
              <p:nvPr/>
            </p:nvSpPr>
            <p:spPr bwMode="auto">
              <a:xfrm>
                <a:off x="1987" y="2384"/>
                <a:ext cx="1200" cy="810"/>
              </a:xfrm>
              <a:custGeom>
                <a:avLst/>
                <a:gdLst>
                  <a:gd name="T0" fmla="*/ 0 w 7200"/>
                  <a:gd name="T1" fmla="*/ 0 h 4859"/>
                  <a:gd name="T2" fmla="*/ 0 w 7200"/>
                  <a:gd name="T3" fmla="*/ 0 h 4859"/>
                  <a:gd name="T4" fmla="*/ 0 w 7200"/>
                  <a:gd name="T5" fmla="*/ 0 h 4859"/>
                  <a:gd name="T6" fmla="*/ 0 w 7200"/>
                  <a:gd name="T7" fmla="*/ 0 h 4859"/>
                  <a:gd name="T8" fmla="*/ 0 w 7200"/>
                  <a:gd name="T9" fmla="*/ 0 h 4859"/>
                  <a:gd name="T10" fmla="*/ 0 w 7200"/>
                  <a:gd name="T11" fmla="*/ 0 h 4859"/>
                  <a:gd name="T12" fmla="*/ 0 w 7200"/>
                  <a:gd name="T13" fmla="*/ 0 h 4859"/>
                  <a:gd name="T14" fmla="*/ 0 w 7200"/>
                  <a:gd name="T15" fmla="*/ 0 h 4859"/>
                  <a:gd name="T16" fmla="*/ 0 w 7200"/>
                  <a:gd name="T17" fmla="*/ 0 h 4859"/>
                  <a:gd name="T18" fmla="*/ 0 w 7200"/>
                  <a:gd name="T19" fmla="*/ 0 h 4859"/>
                  <a:gd name="T20" fmla="*/ 0 w 7200"/>
                  <a:gd name="T21" fmla="*/ 0 h 4859"/>
                  <a:gd name="T22" fmla="*/ 0 w 7200"/>
                  <a:gd name="T23" fmla="*/ 0 h 4859"/>
                  <a:gd name="T24" fmla="*/ 0 w 7200"/>
                  <a:gd name="T25" fmla="*/ 0 h 4859"/>
                  <a:gd name="T26" fmla="*/ 0 w 7200"/>
                  <a:gd name="T27" fmla="*/ 0 h 4859"/>
                  <a:gd name="T28" fmla="*/ 0 w 7200"/>
                  <a:gd name="T29" fmla="*/ 0 h 4859"/>
                  <a:gd name="T30" fmla="*/ 0 w 7200"/>
                  <a:gd name="T31" fmla="*/ 0 h 4859"/>
                  <a:gd name="T32" fmla="*/ 0 w 7200"/>
                  <a:gd name="T33" fmla="*/ 0 h 4859"/>
                  <a:gd name="T34" fmla="*/ 0 w 7200"/>
                  <a:gd name="T35" fmla="*/ 0 h 4859"/>
                  <a:gd name="T36" fmla="*/ 0 w 7200"/>
                  <a:gd name="T37" fmla="*/ 0 h 4859"/>
                  <a:gd name="T38" fmla="*/ 0 w 7200"/>
                  <a:gd name="T39" fmla="*/ 0 h 4859"/>
                  <a:gd name="T40" fmla="*/ 0 w 7200"/>
                  <a:gd name="T41" fmla="*/ 0 h 4859"/>
                  <a:gd name="T42" fmla="*/ 0 w 7200"/>
                  <a:gd name="T43" fmla="*/ 0 h 4859"/>
                  <a:gd name="T44" fmla="*/ 0 w 7200"/>
                  <a:gd name="T45" fmla="*/ 0 h 4859"/>
                  <a:gd name="T46" fmla="*/ 0 w 7200"/>
                  <a:gd name="T47" fmla="*/ 0 h 4859"/>
                  <a:gd name="T48" fmla="*/ 0 w 7200"/>
                  <a:gd name="T49" fmla="*/ 0 h 4859"/>
                  <a:gd name="T50" fmla="*/ 0 w 7200"/>
                  <a:gd name="T51" fmla="*/ 0 h 4859"/>
                  <a:gd name="T52" fmla="*/ 0 w 7200"/>
                  <a:gd name="T53" fmla="*/ 0 h 4859"/>
                  <a:gd name="T54" fmla="*/ 0 w 7200"/>
                  <a:gd name="T55" fmla="*/ 0 h 4859"/>
                  <a:gd name="T56" fmla="*/ 0 w 7200"/>
                  <a:gd name="T57" fmla="*/ 0 h 4859"/>
                  <a:gd name="T58" fmla="*/ 0 w 7200"/>
                  <a:gd name="T59" fmla="*/ 0 h 4859"/>
                  <a:gd name="T60" fmla="*/ 0 w 7200"/>
                  <a:gd name="T61" fmla="*/ 0 h 4859"/>
                  <a:gd name="T62" fmla="*/ 0 w 7200"/>
                  <a:gd name="T63" fmla="*/ 0 h 4859"/>
                  <a:gd name="T64" fmla="*/ 0 w 7200"/>
                  <a:gd name="T65" fmla="*/ 0 h 4859"/>
                  <a:gd name="T66" fmla="*/ 0 w 7200"/>
                  <a:gd name="T67" fmla="*/ 0 h 4859"/>
                  <a:gd name="T68" fmla="*/ 0 w 7200"/>
                  <a:gd name="T69" fmla="*/ 0 h 4859"/>
                  <a:gd name="T70" fmla="*/ 0 w 7200"/>
                  <a:gd name="T71" fmla="*/ 0 h 4859"/>
                  <a:gd name="T72" fmla="*/ 0 w 7200"/>
                  <a:gd name="T73" fmla="*/ 0 h 4859"/>
                  <a:gd name="T74" fmla="*/ 0 w 7200"/>
                  <a:gd name="T75" fmla="*/ 0 h 4859"/>
                  <a:gd name="T76" fmla="*/ 0 w 7200"/>
                  <a:gd name="T77" fmla="*/ 0 h 4859"/>
                  <a:gd name="T78" fmla="*/ 0 w 7200"/>
                  <a:gd name="T79" fmla="*/ 0 h 4859"/>
                  <a:gd name="T80" fmla="*/ 0 w 7200"/>
                  <a:gd name="T81" fmla="*/ 0 h 4859"/>
                  <a:gd name="T82" fmla="*/ 0 w 7200"/>
                  <a:gd name="T83" fmla="*/ 0 h 4859"/>
                  <a:gd name="T84" fmla="*/ 0 w 7200"/>
                  <a:gd name="T85" fmla="*/ 0 h 4859"/>
                  <a:gd name="T86" fmla="*/ 0 w 7200"/>
                  <a:gd name="T87" fmla="*/ 0 h 4859"/>
                  <a:gd name="T88" fmla="*/ 0 w 7200"/>
                  <a:gd name="T89" fmla="*/ 0 h 4859"/>
                  <a:gd name="T90" fmla="*/ 0 w 7200"/>
                  <a:gd name="T91" fmla="*/ 0 h 4859"/>
                  <a:gd name="T92" fmla="*/ 0 w 7200"/>
                  <a:gd name="T93" fmla="*/ 0 h 4859"/>
                  <a:gd name="T94" fmla="*/ 0 w 7200"/>
                  <a:gd name="T95" fmla="*/ 0 h 4859"/>
                  <a:gd name="T96" fmla="*/ 0 w 7200"/>
                  <a:gd name="T97" fmla="*/ 0 h 4859"/>
                  <a:gd name="T98" fmla="*/ 0 w 7200"/>
                  <a:gd name="T99" fmla="*/ 0 h 4859"/>
                  <a:gd name="T100" fmla="*/ 0 w 7200"/>
                  <a:gd name="T101" fmla="*/ 0 h 4859"/>
                  <a:gd name="T102" fmla="*/ 0 w 7200"/>
                  <a:gd name="T103" fmla="*/ 0 h 4859"/>
                  <a:gd name="T104" fmla="*/ 0 w 7200"/>
                  <a:gd name="T105" fmla="*/ 0 h 4859"/>
                  <a:gd name="T106" fmla="*/ 0 w 7200"/>
                  <a:gd name="T107" fmla="*/ 0 h 4859"/>
                  <a:gd name="T108" fmla="*/ 0 w 7200"/>
                  <a:gd name="T109" fmla="*/ 0 h 4859"/>
                  <a:gd name="T110" fmla="*/ 0 w 7200"/>
                  <a:gd name="T111" fmla="*/ 0 h 48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00"/>
                  <a:gd name="T169" fmla="*/ 0 h 4859"/>
                  <a:gd name="T170" fmla="*/ 7200 w 7200"/>
                  <a:gd name="T171" fmla="*/ 4859 h 48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00" h="4859">
                    <a:moveTo>
                      <a:pt x="200" y="0"/>
                    </a:moveTo>
                    <a:lnTo>
                      <a:pt x="176" y="71"/>
                    </a:lnTo>
                    <a:lnTo>
                      <a:pt x="154" y="142"/>
                    </a:lnTo>
                    <a:lnTo>
                      <a:pt x="134" y="214"/>
                    </a:lnTo>
                    <a:lnTo>
                      <a:pt x="114" y="286"/>
                    </a:lnTo>
                    <a:lnTo>
                      <a:pt x="96" y="359"/>
                    </a:lnTo>
                    <a:lnTo>
                      <a:pt x="80" y="433"/>
                    </a:lnTo>
                    <a:lnTo>
                      <a:pt x="65" y="507"/>
                    </a:lnTo>
                    <a:lnTo>
                      <a:pt x="51" y="582"/>
                    </a:lnTo>
                    <a:lnTo>
                      <a:pt x="39" y="657"/>
                    </a:lnTo>
                    <a:lnTo>
                      <a:pt x="29" y="733"/>
                    </a:lnTo>
                    <a:lnTo>
                      <a:pt x="19" y="810"/>
                    </a:lnTo>
                    <a:lnTo>
                      <a:pt x="13" y="886"/>
                    </a:lnTo>
                    <a:lnTo>
                      <a:pt x="6" y="964"/>
                    </a:lnTo>
                    <a:lnTo>
                      <a:pt x="3" y="1041"/>
                    </a:lnTo>
                    <a:lnTo>
                      <a:pt x="0" y="1120"/>
                    </a:lnTo>
                    <a:lnTo>
                      <a:pt x="0" y="1197"/>
                    </a:lnTo>
                    <a:lnTo>
                      <a:pt x="4" y="1386"/>
                    </a:lnTo>
                    <a:lnTo>
                      <a:pt x="18" y="1572"/>
                    </a:lnTo>
                    <a:lnTo>
                      <a:pt x="42" y="1756"/>
                    </a:lnTo>
                    <a:lnTo>
                      <a:pt x="73" y="1936"/>
                    </a:lnTo>
                    <a:lnTo>
                      <a:pt x="114" y="2113"/>
                    </a:lnTo>
                    <a:lnTo>
                      <a:pt x="164" y="2287"/>
                    </a:lnTo>
                    <a:lnTo>
                      <a:pt x="221" y="2457"/>
                    </a:lnTo>
                    <a:lnTo>
                      <a:pt x="287" y="2623"/>
                    </a:lnTo>
                    <a:lnTo>
                      <a:pt x="361" y="2785"/>
                    </a:lnTo>
                    <a:lnTo>
                      <a:pt x="442" y="2942"/>
                    </a:lnTo>
                    <a:lnTo>
                      <a:pt x="529" y="3096"/>
                    </a:lnTo>
                    <a:lnTo>
                      <a:pt x="625" y="3245"/>
                    </a:lnTo>
                    <a:lnTo>
                      <a:pt x="727" y="3388"/>
                    </a:lnTo>
                    <a:lnTo>
                      <a:pt x="836" y="3527"/>
                    </a:lnTo>
                    <a:lnTo>
                      <a:pt x="950" y="3659"/>
                    </a:lnTo>
                    <a:lnTo>
                      <a:pt x="1072" y="3787"/>
                    </a:lnTo>
                    <a:lnTo>
                      <a:pt x="1199" y="3908"/>
                    </a:lnTo>
                    <a:lnTo>
                      <a:pt x="1331" y="4023"/>
                    </a:lnTo>
                    <a:lnTo>
                      <a:pt x="1471" y="4131"/>
                    </a:lnTo>
                    <a:lnTo>
                      <a:pt x="1614" y="4234"/>
                    </a:lnTo>
                    <a:lnTo>
                      <a:pt x="1762" y="4329"/>
                    </a:lnTo>
                    <a:lnTo>
                      <a:pt x="1916" y="4418"/>
                    </a:lnTo>
                    <a:lnTo>
                      <a:pt x="2073" y="4499"/>
                    </a:lnTo>
                    <a:lnTo>
                      <a:pt x="2235" y="4572"/>
                    </a:lnTo>
                    <a:lnTo>
                      <a:pt x="2402" y="4637"/>
                    </a:lnTo>
                    <a:lnTo>
                      <a:pt x="2572" y="4695"/>
                    </a:lnTo>
                    <a:lnTo>
                      <a:pt x="2746" y="4744"/>
                    </a:lnTo>
                    <a:lnTo>
                      <a:pt x="2923" y="4785"/>
                    </a:lnTo>
                    <a:lnTo>
                      <a:pt x="3104" y="4817"/>
                    </a:lnTo>
                    <a:lnTo>
                      <a:pt x="3287" y="4841"/>
                    </a:lnTo>
                    <a:lnTo>
                      <a:pt x="3473" y="4855"/>
                    </a:lnTo>
                    <a:lnTo>
                      <a:pt x="3661" y="4859"/>
                    </a:lnTo>
                    <a:lnTo>
                      <a:pt x="3801" y="4857"/>
                    </a:lnTo>
                    <a:lnTo>
                      <a:pt x="3941" y="4848"/>
                    </a:lnTo>
                    <a:lnTo>
                      <a:pt x="4078" y="4835"/>
                    </a:lnTo>
                    <a:lnTo>
                      <a:pt x="4214" y="4818"/>
                    </a:lnTo>
                    <a:lnTo>
                      <a:pt x="4349" y="4794"/>
                    </a:lnTo>
                    <a:lnTo>
                      <a:pt x="4482" y="4767"/>
                    </a:lnTo>
                    <a:lnTo>
                      <a:pt x="4613" y="4734"/>
                    </a:lnTo>
                    <a:lnTo>
                      <a:pt x="4742" y="4697"/>
                    </a:lnTo>
                    <a:lnTo>
                      <a:pt x="4868" y="4655"/>
                    </a:lnTo>
                    <a:lnTo>
                      <a:pt x="4994" y="4610"/>
                    </a:lnTo>
                    <a:lnTo>
                      <a:pt x="5117" y="4559"/>
                    </a:lnTo>
                    <a:lnTo>
                      <a:pt x="5237" y="4504"/>
                    </a:lnTo>
                    <a:lnTo>
                      <a:pt x="5354" y="4445"/>
                    </a:lnTo>
                    <a:lnTo>
                      <a:pt x="5470" y="4382"/>
                    </a:lnTo>
                    <a:lnTo>
                      <a:pt x="5583" y="4315"/>
                    </a:lnTo>
                    <a:lnTo>
                      <a:pt x="5694" y="4244"/>
                    </a:lnTo>
                    <a:lnTo>
                      <a:pt x="5802" y="4169"/>
                    </a:lnTo>
                    <a:lnTo>
                      <a:pt x="5906" y="4090"/>
                    </a:lnTo>
                    <a:lnTo>
                      <a:pt x="6008" y="4008"/>
                    </a:lnTo>
                    <a:lnTo>
                      <a:pt x="6107" y="3922"/>
                    </a:lnTo>
                    <a:lnTo>
                      <a:pt x="6202" y="3833"/>
                    </a:lnTo>
                    <a:lnTo>
                      <a:pt x="6295" y="3740"/>
                    </a:lnTo>
                    <a:lnTo>
                      <a:pt x="6385" y="3645"/>
                    </a:lnTo>
                    <a:lnTo>
                      <a:pt x="6470" y="3546"/>
                    </a:lnTo>
                    <a:lnTo>
                      <a:pt x="6552" y="3445"/>
                    </a:lnTo>
                    <a:lnTo>
                      <a:pt x="6631" y="3340"/>
                    </a:lnTo>
                    <a:lnTo>
                      <a:pt x="6706" y="3233"/>
                    </a:lnTo>
                    <a:lnTo>
                      <a:pt x="6777" y="3122"/>
                    </a:lnTo>
                    <a:lnTo>
                      <a:pt x="6844" y="3009"/>
                    </a:lnTo>
                    <a:lnTo>
                      <a:pt x="6908" y="2894"/>
                    </a:lnTo>
                    <a:lnTo>
                      <a:pt x="6966" y="2775"/>
                    </a:lnTo>
                    <a:lnTo>
                      <a:pt x="7021" y="2655"/>
                    </a:lnTo>
                    <a:lnTo>
                      <a:pt x="7043" y="2588"/>
                    </a:lnTo>
                    <a:lnTo>
                      <a:pt x="7062" y="2520"/>
                    </a:lnTo>
                    <a:lnTo>
                      <a:pt x="7080" y="2451"/>
                    </a:lnTo>
                    <a:lnTo>
                      <a:pt x="7099" y="2383"/>
                    </a:lnTo>
                    <a:lnTo>
                      <a:pt x="7114" y="2314"/>
                    </a:lnTo>
                    <a:lnTo>
                      <a:pt x="7129" y="2244"/>
                    </a:lnTo>
                    <a:lnTo>
                      <a:pt x="7142" y="2174"/>
                    </a:lnTo>
                    <a:lnTo>
                      <a:pt x="7154" y="2102"/>
                    </a:lnTo>
                    <a:lnTo>
                      <a:pt x="7165" y="2031"/>
                    </a:lnTo>
                    <a:lnTo>
                      <a:pt x="7174" y="1960"/>
                    </a:lnTo>
                    <a:lnTo>
                      <a:pt x="7182" y="1887"/>
                    </a:lnTo>
                    <a:lnTo>
                      <a:pt x="7188" y="1815"/>
                    </a:lnTo>
                    <a:lnTo>
                      <a:pt x="7194" y="1743"/>
                    </a:lnTo>
                    <a:lnTo>
                      <a:pt x="7197" y="1669"/>
                    </a:lnTo>
                    <a:lnTo>
                      <a:pt x="7199" y="1596"/>
                    </a:lnTo>
                    <a:lnTo>
                      <a:pt x="7200" y="1522"/>
                    </a:lnTo>
                    <a:lnTo>
                      <a:pt x="7200" y="1475"/>
                    </a:lnTo>
                    <a:lnTo>
                      <a:pt x="7199" y="1427"/>
                    </a:lnTo>
                    <a:lnTo>
                      <a:pt x="7197" y="1379"/>
                    </a:lnTo>
                    <a:lnTo>
                      <a:pt x="7195" y="1331"/>
                    </a:lnTo>
                    <a:lnTo>
                      <a:pt x="7192" y="1283"/>
                    </a:lnTo>
                    <a:lnTo>
                      <a:pt x="7188" y="1235"/>
                    </a:lnTo>
                    <a:lnTo>
                      <a:pt x="7184" y="1187"/>
                    </a:lnTo>
                    <a:lnTo>
                      <a:pt x="7180" y="1138"/>
                    </a:lnTo>
                    <a:lnTo>
                      <a:pt x="7174" y="1089"/>
                    </a:lnTo>
                    <a:lnTo>
                      <a:pt x="7168" y="1041"/>
                    </a:lnTo>
                    <a:lnTo>
                      <a:pt x="7161" y="993"/>
                    </a:lnTo>
                    <a:lnTo>
                      <a:pt x="7154" y="945"/>
                    </a:lnTo>
                    <a:lnTo>
                      <a:pt x="7146" y="896"/>
                    </a:lnTo>
                    <a:lnTo>
                      <a:pt x="7138" y="848"/>
                    </a:lnTo>
                    <a:lnTo>
                      <a:pt x="7129" y="799"/>
                    </a:lnTo>
                    <a:lnTo>
                      <a:pt x="7119" y="751"/>
                    </a:lnTo>
                    <a:lnTo>
                      <a:pt x="7109" y="704"/>
                    </a:lnTo>
                    <a:lnTo>
                      <a:pt x="7099" y="655"/>
                    </a:lnTo>
                    <a:lnTo>
                      <a:pt x="7088" y="608"/>
                    </a:lnTo>
                    <a:lnTo>
                      <a:pt x="7076" y="561"/>
                    </a:lnTo>
                    <a:lnTo>
                      <a:pt x="7064" y="514"/>
                    </a:lnTo>
                    <a:lnTo>
                      <a:pt x="7051" y="467"/>
                    </a:lnTo>
                    <a:lnTo>
                      <a:pt x="7038" y="421"/>
                    </a:lnTo>
                    <a:lnTo>
                      <a:pt x="7024" y="375"/>
                    </a:lnTo>
                    <a:lnTo>
                      <a:pt x="7010" y="329"/>
                    </a:lnTo>
                    <a:lnTo>
                      <a:pt x="6995" y="284"/>
                    </a:lnTo>
                    <a:lnTo>
                      <a:pt x="6980" y="238"/>
                    </a:lnTo>
                    <a:lnTo>
                      <a:pt x="6965" y="194"/>
                    </a:lnTo>
                    <a:lnTo>
                      <a:pt x="6949" y="150"/>
                    </a:lnTo>
                    <a:lnTo>
                      <a:pt x="6932" y="107"/>
                    </a:lnTo>
                    <a:lnTo>
                      <a:pt x="6915" y="64"/>
                    </a:lnTo>
                    <a:lnTo>
                      <a:pt x="6898" y="21"/>
                    </a:lnTo>
                    <a:lnTo>
                      <a:pt x="6895" y="21"/>
                    </a:lnTo>
                    <a:lnTo>
                      <a:pt x="6919" y="91"/>
                    </a:lnTo>
                    <a:lnTo>
                      <a:pt x="6942" y="161"/>
                    </a:lnTo>
                    <a:lnTo>
                      <a:pt x="6964" y="231"/>
                    </a:lnTo>
                    <a:lnTo>
                      <a:pt x="6983" y="302"/>
                    </a:lnTo>
                    <a:lnTo>
                      <a:pt x="7001" y="373"/>
                    </a:lnTo>
                    <a:lnTo>
                      <a:pt x="7019" y="446"/>
                    </a:lnTo>
                    <a:lnTo>
                      <a:pt x="7034" y="519"/>
                    </a:lnTo>
                    <a:lnTo>
                      <a:pt x="7048" y="593"/>
                    </a:lnTo>
                    <a:lnTo>
                      <a:pt x="7061" y="666"/>
                    </a:lnTo>
                    <a:lnTo>
                      <a:pt x="7071" y="741"/>
                    </a:lnTo>
                    <a:lnTo>
                      <a:pt x="7080" y="816"/>
                    </a:lnTo>
                    <a:lnTo>
                      <a:pt x="7088" y="892"/>
                    </a:lnTo>
                    <a:lnTo>
                      <a:pt x="7093" y="967"/>
                    </a:lnTo>
                    <a:lnTo>
                      <a:pt x="7098" y="1044"/>
                    </a:lnTo>
                    <a:lnTo>
                      <a:pt x="7101" y="1121"/>
                    </a:lnTo>
                    <a:lnTo>
                      <a:pt x="7101" y="1197"/>
                    </a:lnTo>
                    <a:lnTo>
                      <a:pt x="7097" y="1375"/>
                    </a:lnTo>
                    <a:lnTo>
                      <a:pt x="7084" y="1549"/>
                    </a:lnTo>
                    <a:lnTo>
                      <a:pt x="7062" y="1721"/>
                    </a:lnTo>
                    <a:lnTo>
                      <a:pt x="7032" y="1891"/>
                    </a:lnTo>
                    <a:lnTo>
                      <a:pt x="6993" y="2057"/>
                    </a:lnTo>
                    <a:lnTo>
                      <a:pt x="6946" y="2220"/>
                    </a:lnTo>
                    <a:lnTo>
                      <a:pt x="6892" y="2380"/>
                    </a:lnTo>
                    <a:lnTo>
                      <a:pt x="6831" y="2536"/>
                    </a:lnTo>
                    <a:lnTo>
                      <a:pt x="6762" y="2689"/>
                    </a:lnTo>
                    <a:lnTo>
                      <a:pt x="6686" y="2838"/>
                    </a:lnTo>
                    <a:lnTo>
                      <a:pt x="6603" y="2981"/>
                    </a:lnTo>
                    <a:lnTo>
                      <a:pt x="6513" y="3121"/>
                    </a:lnTo>
                    <a:lnTo>
                      <a:pt x="6418" y="3256"/>
                    </a:lnTo>
                    <a:lnTo>
                      <a:pt x="6316" y="3385"/>
                    </a:lnTo>
                    <a:lnTo>
                      <a:pt x="6208" y="3510"/>
                    </a:lnTo>
                    <a:lnTo>
                      <a:pt x="6093" y="3630"/>
                    </a:lnTo>
                    <a:lnTo>
                      <a:pt x="5974" y="3744"/>
                    </a:lnTo>
                    <a:lnTo>
                      <a:pt x="5849" y="3852"/>
                    </a:lnTo>
                    <a:lnTo>
                      <a:pt x="5720" y="3954"/>
                    </a:lnTo>
                    <a:lnTo>
                      <a:pt x="5585" y="4050"/>
                    </a:lnTo>
                    <a:lnTo>
                      <a:pt x="5445" y="4139"/>
                    </a:lnTo>
                    <a:lnTo>
                      <a:pt x="5300" y="4222"/>
                    </a:lnTo>
                    <a:lnTo>
                      <a:pt x="5153" y="4298"/>
                    </a:lnTo>
                    <a:lnTo>
                      <a:pt x="5000" y="4367"/>
                    </a:lnTo>
                    <a:lnTo>
                      <a:pt x="4844" y="4428"/>
                    </a:lnTo>
                    <a:lnTo>
                      <a:pt x="4684" y="4482"/>
                    </a:lnTo>
                    <a:lnTo>
                      <a:pt x="4521" y="4529"/>
                    </a:lnTo>
                    <a:lnTo>
                      <a:pt x="4354" y="4568"/>
                    </a:lnTo>
                    <a:lnTo>
                      <a:pt x="4185" y="4598"/>
                    </a:lnTo>
                    <a:lnTo>
                      <a:pt x="4013" y="4619"/>
                    </a:lnTo>
                    <a:lnTo>
                      <a:pt x="3838" y="4632"/>
                    </a:lnTo>
                    <a:lnTo>
                      <a:pt x="3661" y="4638"/>
                    </a:lnTo>
                    <a:lnTo>
                      <a:pt x="3484" y="4632"/>
                    </a:lnTo>
                    <a:lnTo>
                      <a:pt x="3310" y="4619"/>
                    </a:lnTo>
                    <a:lnTo>
                      <a:pt x="3137" y="4598"/>
                    </a:lnTo>
                    <a:lnTo>
                      <a:pt x="2968" y="4568"/>
                    </a:lnTo>
                    <a:lnTo>
                      <a:pt x="2801" y="4529"/>
                    </a:lnTo>
                    <a:lnTo>
                      <a:pt x="2638" y="4482"/>
                    </a:lnTo>
                    <a:lnTo>
                      <a:pt x="2478" y="4428"/>
                    </a:lnTo>
                    <a:lnTo>
                      <a:pt x="2322" y="4367"/>
                    </a:lnTo>
                    <a:lnTo>
                      <a:pt x="2170" y="4298"/>
                    </a:lnTo>
                    <a:lnTo>
                      <a:pt x="2022" y="4222"/>
                    </a:lnTo>
                    <a:lnTo>
                      <a:pt x="1878" y="4139"/>
                    </a:lnTo>
                    <a:lnTo>
                      <a:pt x="1738" y="4050"/>
                    </a:lnTo>
                    <a:lnTo>
                      <a:pt x="1604" y="3954"/>
                    </a:lnTo>
                    <a:lnTo>
                      <a:pt x="1473" y="3852"/>
                    </a:lnTo>
                    <a:lnTo>
                      <a:pt x="1349" y="3744"/>
                    </a:lnTo>
                    <a:lnTo>
                      <a:pt x="1229" y="3630"/>
                    </a:lnTo>
                    <a:lnTo>
                      <a:pt x="1115" y="3510"/>
                    </a:lnTo>
                    <a:lnTo>
                      <a:pt x="1006" y="3385"/>
                    </a:lnTo>
                    <a:lnTo>
                      <a:pt x="905" y="3256"/>
                    </a:lnTo>
                    <a:lnTo>
                      <a:pt x="809" y="3121"/>
                    </a:lnTo>
                    <a:lnTo>
                      <a:pt x="719" y="2981"/>
                    </a:lnTo>
                    <a:lnTo>
                      <a:pt x="636" y="2838"/>
                    </a:lnTo>
                    <a:lnTo>
                      <a:pt x="560" y="2689"/>
                    </a:lnTo>
                    <a:lnTo>
                      <a:pt x="491" y="2536"/>
                    </a:lnTo>
                    <a:lnTo>
                      <a:pt x="430" y="2380"/>
                    </a:lnTo>
                    <a:lnTo>
                      <a:pt x="376" y="2220"/>
                    </a:lnTo>
                    <a:lnTo>
                      <a:pt x="329" y="2057"/>
                    </a:lnTo>
                    <a:lnTo>
                      <a:pt x="291" y="1891"/>
                    </a:lnTo>
                    <a:lnTo>
                      <a:pt x="261" y="1721"/>
                    </a:lnTo>
                    <a:lnTo>
                      <a:pt x="239" y="1549"/>
                    </a:lnTo>
                    <a:lnTo>
                      <a:pt x="226" y="1375"/>
                    </a:lnTo>
                    <a:lnTo>
                      <a:pt x="221" y="1197"/>
                    </a:lnTo>
                    <a:lnTo>
                      <a:pt x="222" y="1119"/>
                    </a:lnTo>
                    <a:lnTo>
                      <a:pt x="224" y="1041"/>
                    </a:lnTo>
                    <a:lnTo>
                      <a:pt x="229" y="963"/>
                    </a:lnTo>
                    <a:lnTo>
                      <a:pt x="235" y="885"/>
                    </a:lnTo>
                    <a:lnTo>
                      <a:pt x="243" y="809"/>
                    </a:lnTo>
                    <a:lnTo>
                      <a:pt x="253" y="732"/>
                    </a:lnTo>
                    <a:lnTo>
                      <a:pt x="263" y="656"/>
                    </a:lnTo>
                    <a:lnTo>
                      <a:pt x="276" y="581"/>
                    </a:lnTo>
                    <a:lnTo>
                      <a:pt x="290" y="506"/>
                    </a:lnTo>
                    <a:lnTo>
                      <a:pt x="307" y="433"/>
                    </a:lnTo>
                    <a:lnTo>
                      <a:pt x="325" y="358"/>
                    </a:lnTo>
                    <a:lnTo>
                      <a:pt x="343" y="286"/>
                    </a:lnTo>
                    <a:lnTo>
                      <a:pt x="365" y="214"/>
                    </a:lnTo>
                    <a:lnTo>
                      <a:pt x="386" y="142"/>
                    </a:lnTo>
                    <a:lnTo>
                      <a:pt x="410" y="71"/>
                    </a:lnTo>
                    <a:lnTo>
                      <a:pt x="435" y="1"/>
                    </a:lnTo>
                    <a:lnTo>
                      <a:pt x="200" y="0"/>
                    </a:lnTo>
                    <a:close/>
                  </a:path>
                </a:pathLst>
              </a:custGeom>
              <a:solidFill>
                <a:srgbClr val="DEDDDD"/>
              </a:solidFill>
              <a:ln w="9525">
                <a:noFill/>
                <a:round/>
                <a:headEnd/>
                <a:tailEnd/>
              </a:ln>
            </p:spPr>
            <p:txBody>
              <a:bodyPr/>
              <a:lstStyle/>
              <a:p>
                <a:endParaRPr lang="fr-FR"/>
              </a:p>
            </p:txBody>
          </p:sp>
          <p:sp>
            <p:nvSpPr>
              <p:cNvPr id="10349" name="Freeform 16"/>
              <p:cNvSpPr>
                <a:spLocks/>
              </p:cNvSpPr>
              <p:nvPr/>
            </p:nvSpPr>
            <p:spPr bwMode="auto">
              <a:xfrm>
                <a:off x="2006" y="2384"/>
                <a:ext cx="1181" cy="791"/>
              </a:xfrm>
              <a:custGeom>
                <a:avLst/>
                <a:gdLst>
                  <a:gd name="T0" fmla="*/ 0 w 7090"/>
                  <a:gd name="T1" fmla="*/ 0 h 4747"/>
                  <a:gd name="T2" fmla="*/ 0 w 7090"/>
                  <a:gd name="T3" fmla="*/ 0 h 4747"/>
                  <a:gd name="T4" fmla="*/ 0 w 7090"/>
                  <a:gd name="T5" fmla="*/ 0 h 4747"/>
                  <a:gd name="T6" fmla="*/ 0 w 7090"/>
                  <a:gd name="T7" fmla="*/ 0 h 4747"/>
                  <a:gd name="T8" fmla="*/ 0 w 7090"/>
                  <a:gd name="T9" fmla="*/ 0 h 4747"/>
                  <a:gd name="T10" fmla="*/ 0 w 7090"/>
                  <a:gd name="T11" fmla="*/ 0 h 4747"/>
                  <a:gd name="T12" fmla="*/ 0 w 7090"/>
                  <a:gd name="T13" fmla="*/ 0 h 4747"/>
                  <a:gd name="T14" fmla="*/ 0 w 7090"/>
                  <a:gd name="T15" fmla="*/ 0 h 4747"/>
                  <a:gd name="T16" fmla="*/ 0 w 7090"/>
                  <a:gd name="T17" fmla="*/ 0 h 4747"/>
                  <a:gd name="T18" fmla="*/ 0 w 7090"/>
                  <a:gd name="T19" fmla="*/ 0 h 4747"/>
                  <a:gd name="T20" fmla="*/ 0 w 7090"/>
                  <a:gd name="T21" fmla="*/ 0 h 4747"/>
                  <a:gd name="T22" fmla="*/ 0 w 7090"/>
                  <a:gd name="T23" fmla="*/ 0 h 4747"/>
                  <a:gd name="T24" fmla="*/ 0 w 7090"/>
                  <a:gd name="T25" fmla="*/ 0 h 4747"/>
                  <a:gd name="T26" fmla="*/ 0 w 7090"/>
                  <a:gd name="T27" fmla="*/ 0 h 4747"/>
                  <a:gd name="T28" fmla="*/ 0 w 7090"/>
                  <a:gd name="T29" fmla="*/ 0 h 4747"/>
                  <a:gd name="T30" fmla="*/ 0 w 7090"/>
                  <a:gd name="T31" fmla="*/ 0 h 4747"/>
                  <a:gd name="T32" fmla="*/ 0 w 7090"/>
                  <a:gd name="T33" fmla="*/ 0 h 4747"/>
                  <a:gd name="T34" fmla="*/ 0 w 7090"/>
                  <a:gd name="T35" fmla="*/ 0 h 4747"/>
                  <a:gd name="T36" fmla="*/ 0 w 7090"/>
                  <a:gd name="T37" fmla="*/ 0 h 4747"/>
                  <a:gd name="T38" fmla="*/ 0 w 7090"/>
                  <a:gd name="T39" fmla="*/ 0 h 4747"/>
                  <a:gd name="T40" fmla="*/ 0 w 7090"/>
                  <a:gd name="T41" fmla="*/ 0 h 4747"/>
                  <a:gd name="T42" fmla="*/ 0 w 7090"/>
                  <a:gd name="T43" fmla="*/ 0 h 4747"/>
                  <a:gd name="T44" fmla="*/ 0 w 7090"/>
                  <a:gd name="T45" fmla="*/ 0 h 4747"/>
                  <a:gd name="T46" fmla="*/ 0 w 7090"/>
                  <a:gd name="T47" fmla="*/ 0 h 4747"/>
                  <a:gd name="T48" fmla="*/ 0 w 7090"/>
                  <a:gd name="T49" fmla="*/ 0 h 4747"/>
                  <a:gd name="T50" fmla="*/ 0 w 7090"/>
                  <a:gd name="T51" fmla="*/ 0 h 4747"/>
                  <a:gd name="T52" fmla="*/ 0 w 7090"/>
                  <a:gd name="T53" fmla="*/ 0 h 4747"/>
                  <a:gd name="T54" fmla="*/ 0 w 7090"/>
                  <a:gd name="T55" fmla="*/ 0 h 4747"/>
                  <a:gd name="T56" fmla="*/ 0 w 7090"/>
                  <a:gd name="T57" fmla="*/ 0 h 4747"/>
                  <a:gd name="T58" fmla="*/ 0 w 7090"/>
                  <a:gd name="T59" fmla="*/ 0 h 4747"/>
                  <a:gd name="T60" fmla="*/ 0 w 7090"/>
                  <a:gd name="T61" fmla="*/ 0 h 4747"/>
                  <a:gd name="T62" fmla="*/ 0 w 7090"/>
                  <a:gd name="T63" fmla="*/ 0 h 4747"/>
                  <a:gd name="T64" fmla="*/ 0 w 7090"/>
                  <a:gd name="T65" fmla="*/ 0 h 4747"/>
                  <a:gd name="T66" fmla="*/ 0 w 7090"/>
                  <a:gd name="T67" fmla="*/ 0 h 4747"/>
                  <a:gd name="T68" fmla="*/ 0 w 7090"/>
                  <a:gd name="T69" fmla="*/ 0 h 4747"/>
                  <a:gd name="T70" fmla="*/ 0 w 7090"/>
                  <a:gd name="T71" fmla="*/ 0 h 4747"/>
                  <a:gd name="T72" fmla="*/ 0 w 7090"/>
                  <a:gd name="T73" fmla="*/ 0 h 4747"/>
                  <a:gd name="T74" fmla="*/ 0 w 7090"/>
                  <a:gd name="T75" fmla="*/ 0 h 4747"/>
                  <a:gd name="T76" fmla="*/ 0 w 7090"/>
                  <a:gd name="T77" fmla="*/ 0 h 4747"/>
                  <a:gd name="T78" fmla="*/ 0 w 7090"/>
                  <a:gd name="T79" fmla="*/ 0 h 4747"/>
                  <a:gd name="T80" fmla="*/ 0 w 7090"/>
                  <a:gd name="T81" fmla="*/ 0 h 4747"/>
                  <a:gd name="T82" fmla="*/ 0 w 7090"/>
                  <a:gd name="T83" fmla="*/ 0 h 4747"/>
                  <a:gd name="T84" fmla="*/ 0 w 7090"/>
                  <a:gd name="T85" fmla="*/ 0 h 4747"/>
                  <a:gd name="T86" fmla="*/ 0 w 7090"/>
                  <a:gd name="T87" fmla="*/ 0 h 4747"/>
                  <a:gd name="T88" fmla="*/ 0 w 7090"/>
                  <a:gd name="T89" fmla="*/ 0 h 4747"/>
                  <a:gd name="T90" fmla="*/ 0 w 7090"/>
                  <a:gd name="T91" fmla="*/ 0 h 4747"/>
                  <a:gd name="T92" fmla="*/ 0 w 7090"/>
                  <a:gd name="T93" fmla="*/ 0 h 4747"/>
                  <a:gd name="T94" fmla="*/ 0 w 7090"/>
                  <a:gd name="T95" fmla="*/ 0 h 4747"/>
                  <a:gd name="T96" fmla="*/ 0 w 7090"/>
                  <a:gd name="T97" fmla="*/ 0 h 4747"/>
                  <a:gd name="T98" fmla="*/ 0 w 7090"/>
                  <a:gd name="T99" fmla="*/ 0 h 4747"/>
                  <a:gd name="T100" fmla="*/ 0 w 7090"/>
                  <a:gd name="T101" fmla="*/ 0 h 47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90"/>
                  <a:gd name="T154" fmla="*/ 0 h 4747"/>
                  <a:gd name="T155" fmla="*/ 7090 w 7090"/>
                  <a:gd name="T156" fmla="*/ 4747 h 47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90" h="4747">
                    <a:moveTo>
                      <a:pt x="207" y="0"/>
                    </a:moveTo>
                    <a:lnTo>
                      <a:pt x="184" y="70"/>
                    </a:lnTo>
                    <a:lnTo>
                      <a:pt x="160" y="141"/>
                    </a:lnTo>
                    <a:lnTo>
                      <a:pt x="138" y="213"/>
                    </a:lnTo>
                    <a:lnTo>
                      <a:pt x="119" y="285"/>
                    </a:lnTo>
                    <a:lnTo>
                      <a:pt x="100" y="358"/>
                    </a:lnTo>
                    <a:lnTo>
                      <a:pt x="83" y="432"/>
                    </a:lnTo>
                    <a:lnTo>
                      <a:pt x="68" y="506"/>
                    </a:lnTo>
                    <a:lnTo>
                      <a:pt x="54" y="581"/>
                    </a:lnTo>
                    <a:lnTo>
                      <a:pt x="41" y="656"/>
                    </a:lnTo>
                    <a:lnTo>
                      <a:pt x="30" y="732"/>
                    </a:lnTo>
                    <a:lnTo>
                      <a:pt x="22" y="809"/>
                    </a:lnTo>
                    <a:lnTo>
                      <a:pt x="14" y="885"/>
                    </a:lnTo>
                    <a:lnTo>
                      <a:pt x="8" y="962"/>
                    </a:lnTo>
                    <a:lnTo>
                      <a:pt x="3" y="1040"/>
                    </a:lnTo>
                    <a:lnTo>
                      <a:pt x="1" y="1119"/>
                    </a:lnTo>
                    <a:lnTo>
                      <a:pt x="0" y="1196"/>
                    </a:lnTo>
                    <a:lnTo>
                      <a:pt x="5" y="1380"/>
                    </a:lnTo>
                    <a:lnTo>
                      <a:pt x="18" y="1559"/>
                    </a:lnTo>
                    <a:lnTo>
                      <a:pt x="41" y="1737"/>
                    </a:lnTo>
                    <a:lnTo>
                      <a:pt x="72" y="1912"/>
                    </a:lnTo>
                    <a:lnTo>
                      <a:pt x="112" y="2084"/>
                    </a:lnTo>
                    <a:lnTo>
                      <a:pt x="160" y="2253"/>
                    </a:lnTo>
                    <a:lnTo>
                      <a:pt x="216" y="2418"/>
                    </a:lnTo>
                    <a:lnTo>
                      <a:pt x="280" y="2579"/>
                    </a:lnTo>
                    <a:lnTo>
                      <a:pt x="351" y="2736"/>
                    </a:lnTo>
                    <a:lnTo>
                      <a:pt x="429" y="2890"/>
                    </a:lnTo>
                    <a:lnTo>
                      <a:pt x="514" y="3038"/>
                    </a:lnTo>
                    <a:lnTo>
                      <a:pt x="607" y="3182"/>
                    </a:lnTo>
                    <a:lnTo>
                      <a:pt x="706" y="3322"/>
                    </a:lnTo>
                    <a:lnTo>
                      <a:pt x="811" y="3455"/>
                    </a:lnTo>
                    <a:lnTo>
                      <a:pt x="922" y="3584"/>
                    </a:lnTo>
                    <a:lnTo>
                      <a:pt x="1040" y="3707"/>
                    </a:lnTo>
                    <a:lnTo>
                      <a:pt x="1164" y="3825"/>
                    </a:lnTo>
                    <a:lnTo>
                      <a:pt x="1293" y="3936"/>
                    </a:lnTo>
                    <a:lnTo>
                      <a:pt x="1427" y="4042"/>
                    </a:lnTo>
                    <a:lnTo>
                      <a:pt x="1566" y="4141"/>
                    </a:lnTo>
                    <a:lnTo>
                      <a:pt x="1710" y="4233"/>
                    </a:lnTo>
                    <a:lnTo>
                      <a:pt x="1859" y="4318"/>
                    </a:lnTo>
                    <a:lnTo>
                      <a:pt x="2012" y="4397"/>
                    </a:lnTo>
                    <a:lnTo>
                      <a:pt x="2169" y="4468"/>
                    </a:lnTo>
                    <a:lnTo>
                      <a:pt x="2331" y="4532"/>
                    </a:lnTo>
                    <a:lnTo>
                      <a:pt x="2496" y="4587"/>
                    </a:lnTo>
                    <a:lnTo>
                      <a:pt x="2664" y="4636"/>
                    </a:lnTo>
                    <a:lnTo>
                      <a:pt x="2836" y="4675"/>
                    </a:lnTo>
                    <a:lnTo>
                      <a:pt x="3010" y="4706"/>
                    </a:lnTo>
                    <a:lnTo>
                      <a:pt x="3188" y="4729"/>
                    </a:lnTo>
                    <a:lnTo>
                      <a:pt x="3369" y="4743"/>
                    </a:lnTo>
                    <a:lnTo>
                      <a:pt x="3551" y="4747"/>
                    </a:lnTo>
                    <a:lnTo>
                      <a:pt x="3725" y="4743"/>
                    </a:lnTo>
                    <a:lnTo>
                      <a:pt x="3897" y="4731"/>
                    </a:lnTo>
                    <a:lnTo>
                      <a:pt x="4065" y="4710"/>
                    </a:lnTo>
                    <a:lnTo>
                      <a:pt x="4231" y="4682"/>
                    </a:lnTo>
                    <a:lnTo>
                      <a:pt x="4396" y="4647"/>
                    </a:lnTo>
                    <a:lnTo>
                      <a:pt x="4557" y="4603"/>
                    </a:lnTo>
                    <a:lnTo>
                      <a:pt x="4714" y="4553"/>
                    </a:lnTo>
                    <a:lnTo>
                      <a:pt x="4869" y="4494"/>
                    </a:lnTo>
                    <a:lnTo>
                      <a:pt x="5020" y="4431"/>
                    </a:lnTo>
                    <a:lnTo>
                      <a:pt x="5167" y="4359"/>
                    </a:lnTo>
                    <a:lnTo>
                      <a:pt x="5310" y="4282"/>
                    </a:lnTo>
                    <a:lnTo>
                      <a:pt x="5450" y="4197"/>
                    </a:lnTo>
                    <a:lnTo>
                      <a:pt x="5585" y="4108"/>
                    </a:lnTo>
                    <a:lnTo>
                      <a:pt x="5715" y="4012"/>
                    </a:lnTo>
                    <a:lnTo>
                      <a:pt x="5842" y="3910"/>
                    </a:lnTo>
                    <a:lnTo>
                      <a:pt x="5963" y="3802"/>
                    </a:lnTo>
                    <a:lnTo>
                      <a:pt x="6079" y="3690"/>
                    </a:lnTo>
                    <a:lnTo>
                      <a:pt x="6191" y="3572"/>
                    </a:lnTo>
                    <a:lnTo>
                      <a:pt x="6295" y="3450"/>
                    </a:lnTo>
                    <a:lnTo>
                      <a:pt x="6396" y="3322"/>
                    </a:lnTo>
                    <a:lnTo>
                      <a:pt x="6490" y="3190"/>
                    </a:lnTo>
                    <a:lnTo>
                      <a:pt x="6578" y="3054"/>
                    </a:lnTo>
                    <a:lnTo>
                      <a:pt x="6660" y="2913"/>
                    </a:lnTo>
                    <a:lnTo>
                      <a:pt x="6736" y="2769"/>
                    </a:lnTo>
                    <a:lnTo>
                      <a:pt x="6805" y="2620"/>
                    </a:lnTo>
                    <a:lnTo>
                      <a:pt x="6868" y="2467"/>
                    </a:lnTo>
                    <a:lnTo>
                      <a:pt x="6923" y="2312"/>
                    </a:lnTo>
                    <a:lnTo>
                      <a:pt x="6971" y="2153"/>
                    </a:lnTo>
                    <a:lnTo>
                      <a:pt x="7012" y="1992"/>
                    </a:lnTo>
                    <a:lnTo>
                      <a:pt x="7046" y="1827"/>
                    </a:lnTo>
                    <a:lnTo>
                      <a:pt x="7072" y="1660"/>
                    </a:lnTo>
                    <a:lnTo>
                      <a:pt x="7090" y="1490"/>
                    </a:lnTo>
                    <a:lnTo>
                      <a:pt x="7089" y="1444"/>
                    </a:lnTo>
                    <a:lnTo>
                      <a:pt x="7088" y="1397"/>
                    </a:lnTo>
                    <a:lnTo>
                      <a:pt x="7086" y="1350"/>
                    </a:lnTo>
                    <a:lnTo>
                      <a:pt x="7084" y="1303"/>
                    </a:lnTo>
                    <a:lnTo>
                      <a:pt x="7080" y="1256"/>
                    </a:lnTo>
                    <a:lnTo>
                      <a:pt x="7076" y="1208"/>
                    </a:lnTo>
                    <a:lnTo>
                      <a:pt x="7072" y="1161"/>
                    </a:lnTo>
                    <a:lnTo>
                      <a:pt x="7066" y="1113"/>
                    </a:lnTo>
                    <a:lnTo>
                      <a:pt x="7061" y="1066"/>
                    </a:lnTo>
                    <a:lnTo>
                      <a:pt x="7055" y="1018"/>
                    </a:lnTo>
                    <a:lnTo>
                      <a:pt x="7048" y="971"/>
                    </a:lnTo>
                    <a:lnTo>
                      <a:pt x="7041" y="923"/>
                    </a:lnTo>
                    <a:lnTo>
                      <a:pt x="7033" y="876"/>
                    </a:lnTo>
                    <a:lnTo>
                      <a:pt x="7024" y="829"/>
                    </a:lnTo>
                    <a:lnTo>
                      <a:pt x="7016" y="782"/>
                    </a:lnTo>
                    <a:lnTo>
                      <a:pt x="7006" y="734"/>
                    </a:lnTo>
                    <a:lnTo>
                      <a:pt x="6985" y="641"/>
                    </a:lnTo>
                    <a:lnTo>
                      <a:pt x="6963" y="548"/>
                    </a:lnTo>
                    <a:lnTo>
                      <a:pt x="6938" y="457"/>
                    </a:lnTo>
                    <a:lnTo>
                      <a:pt x="6912" y="366"/>
                    </a:lnTo>
                    <a:lnTo>
                      <a:pt x="6898" y="322"/>
                    </a:lnTo>
                    <a:lnTo>
                      <a:pt x="6884" y="277"/>
                    </a:lnTo>
                    <a:lnTo>
                      <a:pt x="6869" y="233"/>
                    </a:lnTo>
                    <a:lnTo>
                      <a:pt x="6854" y="190"/>
                    </a:lnTo>
                    <a:lnTo>
                      <a:pt x="6837" y="147"/>
                    </a:lnTo>
                    <a:lnTo>
                      <a:pt x="6821" y="105"/>
                    </a:lnTo>
                    <a:lnTo>
                      <a:pt x="6805" y="63"/>
                    </a:lnTo>
                    <a:lnTo>
                      <a:pt x="6788" y="20"/>
                    </a:lnTo>
                    <a:lnTo>
                      <a:pt x="6666" y="20"/>
                    </a:lnTo>
                    <a:lnTo>
                      <a:pt x="6692" y="90"/>
                    </a:lnTo>
                    <a:lnTo>
                      <a:pt x="6714" y="159"/>
                    </a:lnTo>
                    <a:lnTo>
                      <a:pt x="6737" y="229"/>
                    </a:lnTo>
                    <a:lnTo>
                      <a:pt x="6758" y="300"/>
                    </a:lnTo>
                    <a:lnTo>
                      <a:pt x="6777" y="371"/>
                    </a:lnTo>
                    <a:lnTo>
                      <a:pt x="6794" y="444"/>
                    </a:lnTo>
                    <a:lnTo>
                      <a:pt x="6810" y="517"/>
                    </a:lnTo>
                    <a:lnTo>
                      <a:pt x="6825" y="591"/>
                    </a:lnTo>
                    <a:lnTo>
                      <a:pt x="6837" y="664"/>
                    </a:lnTo>
                    <a:lnTo>
                      <a:pt x="6849" y="739"/>
                    </a:lnTo>
                    <a:lnTo>
                      <a:pt x="6858" y="814"/>
                    </a:lnTo>
                    <a:lnTo>
                      <a:pt x="6867" y="890"/>
                    </a:lnTo>
                    <a:lnTo>
                      <a:pt x="6872" y="965"/>
                    </a:lnTo>
                    <a:lnTo>
                      <a:pt x="6876" y="1042"/>
                    </a:lnTo>
                    <a:lnTo>
                      <a:pt x="6880" y="1120"/>
                    </a:lnTo>
                    <a:lnTo>
                      <a:pt x="6881" y="1196"/>
                    </a:lnTo>
                    <a:lnTo>
                      <a:pt x="6876" y="1368"/>
                    </a:lnTo>
                    <a:lnTo>
                      <a:pt x="6863" y="1537"/>
                    </a:lnTo>
                    <a:lnTo>
                      <a:pt x="6842" y="1704"/>
                    </a:lnTo>
                    <a:lnTo>
                      <a:pt x="6813" y="1868"/>
                    </a:lnTo>
                    <a:lnTo>
                      <a:pt x="6776" y="2029"/>
                    </a:lnTo>
                    <a:lnTo>
                      <a:pt x="6731" y="2187"/>
                    </a:lnTo>
                    <a:lnTo>
                      <a:pt x="6679" y="2341"/>
                    </a:lnTo>
                    <a:lnTo>
                      <a:pt x="6618" y="2492"/>
                    </a:lnTo>
                    <a:lnTo>
                      <a:pt x="6552" y="2640"/>
                    </a:lnTo>
                    <a:lnTo>
                      <a:pt x="6479" y="2784"/>
                    </a:lnTo>
                    <a:lnTo>
                      <a:pt x="6398" y="2923"/>
                    </a:lnTo>
                    <a:lnTo>
                      <a:pt x="6312" y="3058"/>
                    </a:lnTo>
                    <a:lnTo>
                      <a:pt x="6219" y="3189"/>
                    </a:lnTo>
                    <a:lnTo>
                      <a:pt x="6120" y="3314"/>
                    </a:lnTo>
                    <a:lnTo>
                      <a:pt x="6016" y="3435"/>
                    </a:lnTo>
                    <a:lnTo>
                      <a:pt x="5905" y="3550"/>
                    </a:lnTo>
                    <a:lnTo>
                      <a:pt x="5790" y="3661"/>
                    </a:lnTo>
                    <a:lnTo>
                      <a:pt x="5669" y="3765"/>
                    </a:lnTo>
                    <a:lnTo>
                      <a:pt x="5543" y="3864"/>
                    </a:lnTo>
                    <a:lnTo>
                      <a:pt x="5413" y="3957"/>
                    </a:lnTo>
                    <a:lnTo>
                      <a:pt x="5277" y="4044"/>
                    </a:lnTo>
                    <a:lnTo>
                      <a:pt x="5138" y="4124"/>
                    </a:lnTo>
                    <a:lnTo>
                      <a:pt x="4994" y="4197"/>
                    </a:lnTo>
                    <a:lnTo>
                      <a:pt x="4847" y="4264"/>
                    </a:lnTo>
                    <a:lnTo>
                      <a:pt x="4696" y="4324"/>
                    </a:lnTo>
                    <a:lnTo>
                      <a:pt x="4541" y="4376"/>
                    </a:lnTo>
                    <a:lnTo>
                      <a:pt x="4383" y="4421"/>
                    </a:lnTo>
                    <a:lnTo>
                      <a:pt x="4222" y="4458"/>
                    </a:lnTo>
                    <a:lnTo>
                      <a:pt x="4059" y="4487"/>
                    </a:lnTo>
                    <a:lnTo>
                      <a:pt x="3891" y="4508"/>
                    </a:lnTo>
                    <a:lnTo>
                      <a:pt x="3723" y="4521"/>
                    </a:lnTo>
                    <a:lnTo>
                      <a:pt x="3551" y="4526"/>
                    </a:lnTo>
                    <a:lnTo>
                      <a:pt x="3380" y="4521"/>
                    </a:lnTo>
                    <a:lnTo>
                      <a:pt x="3211" y="4508"/>
                    </a:lnTo>
                    <a:lnTo>
                      <a:pt x="3045" y="4487"/>
                    </a:lnTo>
                    <a:lnTo>
                      <a:pt x="2880" y="4458"/>
                    </a:lnTo>
                    <a:lnTo>
                      <a:pt x="2719" y="4421"/>
                    </a:lnTo>
                    <a:lnTo>
                      <a:pt x="2562" y="4376"/>
                    </a:lnTo>
                    <a:lnTo>
                      <a:pt x="2406" y="4324"/>
                    </a:lnTo>
                    <a:lnTo>
                      <a:pt x="2255" y="4264"/>
                    </a:lnTo>
                    <a:lnTo>
                      <a:pt x="2108" y="4197"/>
                    </a:lnTo>
                    <a:lnTo>
                      <a:pt x="1965" y="4124"/>
                    </a:lnTo>
                    <a:lnTo>
                      <a:pt x="1825" y="4044"/>
                    </a:lnTo>
                    <a:lnTo>
                      <a:pt x="1690" y="3957"/>
                    </a:lnTo>
                    <a:lnTo>
                      <a:pt x="1560" y="3864"/>
                    </a:lnTo>
                    <a:lnTo>
                      <a:pt x="1434" y="3765"/>
                    </a:lnTo>
                    <a:lnTo>
                      <a:pt x="1313" y="3661"/>
                    </a:lnTo>
                    <a:lnTo>
                      <a:pt x="1198" y="3550"/>
                    </a:lnTo>
                    <a:lnTo>
                      <a:pt x="1088" y="3435"/>
                    </a:lnTo>
                    <a:lnTo>
                      <a:pt x="983" y="3314"/>
                    </a:lnTo>
                    <a:lnTo>
                      <a:pt x="883" y="3189"/>
                    </a:lnTo>
                    <a:lnTo>
                      <a:pt x="791" y="3058"/>
                    </a:lnTo>
                    <a:lnTo>
                      <a:pt x="704" y="2923"/>
                    </a:lnTo>
                    <a:lnTo>
                      <a:pt x="624" y="2784"/>
                    </a:lnTo>
                    <a:lnTo>
                      <a:pt x="551" y="2640"/>
                    </a:lnTo>
                    <a:lnTo>
                      <a:pt x="484" y="2492"/>
                    </a:lnTo>
                    <a:lnTo>
                      <a:pt x="424" y="2341"/>
                    </a:lnTo>
                    <a:lnTo>
                      <a:pt x="372" y="2187"/>
                    </a:lnTo>
                    <a:lnTo>
                      <a:pt x="327" y="2029"/>
                    </a:lnTo>
                    <a:lnTo>
                      <a:pt x="289" y="1868"/>
                    </a:lnTo>
                    <a:lnTo>
                      <a:pt x="260" y="1704"/>
                    </a:lnTo>
                    <a:lnTo>
                      <a:pt x="240" y="1537"/>
                    </a:lnTo>
                    <a:lnTo>
                      <a:pt x="227" y="1368"/>
                    </a:lnTo>
                    <a:lnTo>
                      <a:pt x="222" y="1196"/>
                    </a:lnTo>
                    <a:lnTo>
                      <a:pt x="224" y="1118"/>
                    </a:lnTo>
                    <a:lnTo>
                      <a:pt x="226" y="1040"/>
                    </a:lnTo>
                    <a:lnTo>
                      <a:pt x="230" y="962"/>
                    </a:lnTo>
                    <a:lnTo>
                      <a:pt x="237" y="884"/>
                    </a:lnTo>
                    <a:lnTo>
                      <a:pt x="245" y="808"/>
                    </a:lnTo>
                    <a:lnTo>
                      <a:pt x="255" y="731"/>
                    </a:lnTo>
                    <a:lnTo>
                      <a:pt x="267" y="654"/>
                    </a:lnTo>
                    <a:lnTo>
                      <a:pt x="280" y="580"/>
                    </a:lnTo>
                    <a:lnTo>
                      <a:pt x="295" y="505"/>
                    </a:lnTo>
                    <a:lnTo>
                      <a:pt x="311" y="431"/>
                    </a:lnTo>
                    <a:lnTo>
                      <a:pt x="329" y="357"/>
                    </a:lnTo>
                    <a:lnTo>
                      <a:pt x="349" y="285"/>
                    </a:lnTo>
                    <a:lnTo>
                      <a:pt x="370" y="213"/>
                    </a:lnTo>
                    <a:lnTo>
                      <a:pt x="393" y="141"/>
                    </a:lnTo>
                    <a:lnTo>
                      <a:pt x="418" y="70"/>
                    </a:lnTo>
                    <a:lnTo>
                      <a:pt x="444" y="0"/>
                    </a:lnTo>
                    <a:lnTo>
                      <a:pt x="207" y="0"/>
                    </a:lnTo>
                    <a:close/>
                  </a:path>
                </a:pathLst>
              </a:custGeom>
              <a:solidFill>
                <a:srgbClr val="DBDBDA"/>
              </a:solidFill>
              <a:ln w="9525">
                <a:noFill/>
                <a:round/>
                <a:headEnd/>
                <a:tailEnd/>
              </a:ln>
            </p:spPr>
            <p:txBody>
              <a:bodyPr/>
              <a:lstStyle/>
              <a:p>
                <a:endParaRPr lang="fr-FR"/>
              </a:p>
            </p:txBody>
          </p:sp>
          <p:sp>
            <p:nvSpPr>
              <p:cNvPr id="10350" name="Freeform 17"/>
              <p:cNvSpPr>
                <a:spLocks/>
              </p:cNvSpPr>
              <p:nvPr/>
            </p:nvSpPr>
            <p:spPr bwMode="auto">
              <a:xfrm>
                <a:off x="2024" y="2384"/>
                <a:ext cx="1147" cy="773"/>
              </a:xfrm>
              <a:custGeom>
                <a:avLst/>
                <a:gdLst>
                  <a:gd name="T0" fmla="*/ 0 w 6880"/>
                  <a:gd name="T1" fmla="*/ 0 h 4637"/>
                  <a:gd name="T2" fmla="*/ 0 w 6880"/>
                  <a:gd name="T3" fmla="*/ 0 h 4637"/>
                  <a:gd name="T4" fmla="*/ 0 w 6880"/>
                  <a:gd name="T5" fmla="*/ 0 h 4637"/>
                  <a:gd name="T6" fmla="*/ 0 w 6880"/>
                  <a:gd name="T7" fmla="*/ 0 h 4637"/>
                  <a:gd name="T8" fmla="*/ 0 w 6880"/>
                  <a:gd name="T9" fmla="*/ 0 h 4637"/>
                  <a:gd name="T10" fmla="*/ 0 w 6880"/>
                  <a:gd name="T11" fmla="*/ 0 h 4637"/>
                  <a:gd name="T12" fmla="*/ 0 w 6880"/>
                  <a:gd name="T13" fmla="*/ 0 h 4637"/>
                  <a:gd name="T14" fmla="*/ 0 w 6880"/>
                  <a:gd name="T15" fmla="*/ 0 h 4637"/>
                  <a:gd name="T16" fmla="*/ 0 w 6880"/>
                  <a:gd name="T17" fmla="*/ 0 h 4637"/>
                  <a:gd name="T18" fmla="*/ 0 w 6880"/>
                  <a:gd name="T19" fmla="*/ 0 h 4637"/>
                  <a:gd name="T20" fmla="*/ 0 w 6880"/>
                  <a:gd name="T21" fmla="*/ 0 h 4637"/>
                  <a:gd name="T22" fmla="*/ 0 w 6880"/>
                  <a:gd name="T23" fmla="*/ 0 h 4637"/>
                  <a:gd name="T24" fmla="*/ 0 w 6880"/>
                  <a:gd name="T25" fmla="*/ 0 h 4637"/>
                  <a:gd name="T26" fmla="*/ 0 w 6880"/>
                  <a:gd name="T27" fmla="*/ 0 h 4637"/>
                  <a:gd name="T28" fmla="*/ 0 w 6880"/>
                  <a:gd name="T29" fmla="*/ 0 h 4637"/>
                  <a:gd name="T30" fmla="*/ 0 w 6880"/>
                  <a:gd name="T31" fmla="*/ 0 h 4637"/>
                  <a:gd name="T32" fmla="*/ 0 w 6880"/>
                  <a:gd name="T33" fmla="*/ 0 h 4637"/>
                  <a:gd name="T34" fmla="*/ 0 w 6880"/>
                  <a:gd name="T35" fmla="*/ 0 h 4637"/>
                  <a:gd name="T36" fmla="*/ 0 w 6880"/>
                  <a:gd name="T37" fmla="*/ 0 h 4637"/>
                  <a:gd name="T38" fmla="*/ 0 w 6880"/>
                  <a:gd name="T39" fmla="*/ 0 h 4637"/>
                  <a:gd name="T40" fmla="*/ 0 w 6880"/>
                  <a:gd name="T41" fmla="*/ 0 h 4637"/>
                  <a:gd name="T42" fmla="*/ 0 w 6880"/>
                  <a:gd name="T43" fmla="*/ 0 h 4637"/>
                  <a:gd name="T44" fmla="*/ 0 w 6880"/>
                  <a:gd name="T45" fmla="*/ 0 h 4637"/>
                  <a:gd name="T46" fmla="*/ 0 w 6880"/>
                  <a:gd name="T47" fmla="*/ 0 h 4637"/>
                  <a:gd name="T48" fmla="*/ 0 w 6880"/>
                  <a:gd name="T49" fmla="*/ 0 h 4637"/>
                  <a:gd name="T50" fmla="*/ 0 w 6880"/>
                  <a:gd name="T51" fmla="*/ 0 h 4637"/>
                  <a:gd name="T52" fmla="*/ 0 w 6880"/>
                  <a:gd name="T53" fmla="*/ 0 h 4637"/>
                  <a:gd name="T54" fmla="*/ 0 w 6880"/>
                  <a:gd name="T55" fmla="*/ 0 h 4637"/>
                  <a:gd name="T56" fmla="*/ 0 w 6880"/>
                  <a:gd name="T57" fmla="*/ 0 h 4637"/>
                  <a:gd name="T58" fmla="*/ 0 w 6880"/>
                  <a:gd name="T59" fmla="*/ 0 h 4637"/>
                  <a:gd name="T60" fmla="*/ 0 w 6880"/>
                  <a:gd name="T61" fmla="*/ 0 h 4637"/>
                  <a:gd name="T62" fmla="*/ 0 w 6880"/>
                  <a:gd name="T63" fmla="*/ 0 h 4637"/>
                  <a:gd name="T64" fmla="*/ 0 w 6880"/>
                  <a:gd name="T65" fmla="*/ 0 h 4637"/>
                  <a:gd name="T66" fmla="*/ 0 w 6880"/>
                  <a:gd name="T67" fmla="*/ 0 h 4637"/>
                  <a:gd name="T68" fmla="*/ 0 w 6880"/>
                  <a:gd name="T69" fmla="*/ 0 h 4637"/>
                  <a:gd name="T70" fmla="*/ 0 w 6880"/>
                  <a:gd name="T71" fmla="*/ 0 h 4637"/>
                  <a:gd name="T72" fmla="*/ 0 w 6880"/>
                  <a:gd name="T73" fmla="*/ 0 h 4637"/>
                  <a:gd name="T74" fmla="*/ 0 w 6880"/>
                  <a:gd name="T75" fmla="*/ 0 h 4637"/>
                  <a:gd name="T76" fmla="*/ 0 w 6880"/>
                  <a:gd name="T77" fmla="*/ 0 h 4637"/>
                  <a:gd name="T78" fmla="*/ 0 w 6880"/>
                  <a:gd name="T79" fmla="*/ 0 h 4637"/>
                  <a:gd name="T80" fmla="*/ 0 w 6880"/>
                  <a:gd name="T81" fmla="*/ 0 h 4637"/>
                  <a:gd name="T82" fmla="*/ 0 w 6880"/>
                  <a:gd name="T83" fmla="*/ 0 h 4637"/>
                  <a:gd name="T84" fmla="*/ 0 w 6880"/>
                  <a:gd name="T85" fmla="*/ 0 h 4637"/>
                  <a:gd name="T86" fmla="*/ 0 w 6880"/>
                  <a:gd name="T87" fmla="*/ 0 h 4637"/>
                  <a:gd name="T88" fmla="*/ 0 w 6880"/>
                  <a:gd name="T89" fmla="*/ 0 h 4637"/>
                  <a:gd name="T90" fmla="*/ 0 w 6880"/>
                  <a:gd name="T91" fmla="*/ 0 h 4637"/>
                  <a:gd name="T92" fmla="*/ 0 w 6880"/>
                  <a:gd name="T93" fmla="*/ 0 h 4637"/>
                  <a:gd name="T94" fmla="*/ 0 w 6880"/>
                  <a:gd name="T95" fmla="*/ 0 h 46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80"/>
                  <a:gd name="T145" fmla="*/ 0 h 4637"/>
                  <a:gd name="T146" fmla="*/ 6880 w 6880"/>
                  <a:gd name="T147" fmla="*/ 4637 h 46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80" h="4637">
                    <a:moveTo>
                      <a:pt x="6880" y="1196"/>
                    </a:moveTo>
                    <a:lnTo>
                      <a:pt x="6880" y="1120"/>
                    </a:lnTo>
                    <a:lnTo>
                      <a:pt x="6877" y="1043"/>
                    </a:lnTo>
                    <a:lnTo>
                      <a:pt x="6872" y="966"/>
                    </a:lnTo>
                    <a:lnTo>
                      <a:pt x="6867" y="891"/>
                    </a:lnTo>
                    <a:lnTo>
                      <a:pt x="6859" y="815"/>
                    </a:lnTo>
                    <a:lnTo>
                      <a:pt x="6850" y="740"/>
                    </a:lnTo>
                    <a:lnTo>
                      <a:pt x="6840" y="665"/>
                    </a:lnTo>
                    <a:lnTo>
                      <a:pt x="6827" y="592"/>
                    </a:lnTo>
                    <a:lnTo>
                      <a:pt x="6813" y="518"/>
                    </a:lnTo>
                    <a:lnTo>
                      <a:pt x="6798" y="445"/>
                    </a:lnTo>
                    <a:lnTo>
                      <a:pt x="6780" y="372"/>
                    </a:lnTo>
                    <a:lnTo>
                      <a:pt x="6762" y="301"/>
                    </a:lnTo>
                    <a:lnTo>
                      <a:pt x="6743" y="230"/>
                    </a:lnTo>
                    <a:lnTo>
                      <a:pt x="6721" y="160"/>
                    </a:lnTo>
                    <a:lnTo>
                      <a:pt x="6698" y="90"/>
                    </a:lnTo>
                    <a:lnTo>
                      <a:pt x="6674" y="20"/>
                    </a:lnTo>
                    <a:lnTo>
                      <a:pt x="6436" y="19"/>
                    </a:lnTo>
                    <a:lnTo>
                      <a:pt x="6462" y="88"/>
                    </a:lnTo>
                    <a:lnTo>
                      <a:pt x="6487" y="158"/>
                    </a:lnTo>
                    <a:lnTo>
                      <a:pt x="6509" y="228"/>
                    </a:lnTo>
                    <a:lnTo>
                      <a:pt x="6531" y="299"/>
                    </a:lnTo>
                    <a:lnTo>
                      <a:pt x="6552" y="370"/>
                    </a:lnTo>
                    <a:lnTo>
                      <a:pt x="6570" y="443"/>
                    </a:lnTo>
                    <a:lnTo>
                      <a:pt x="6586" y="516"/>
                    </a:lnTo>
                    <a:lnTo>
                      <a:pt x="6601" y="590"/>
                    </a:lnTo>
                    <a:lnTo>
                      <a:pt x="6614" y="663"/>
                    </a:lnTo>
                    <a:lnTo>
                      <a:pt x="6626" y="737"/>
                    </a:lnTo>
                    <a:lnTo>
                      <a:pt x="6636" y="813"/>
                    </a:lnTo>
                    <a:lnTo>
                      <a:pt x="6643" y="889"/>
                    </a:lnTo>
                    <a:lnTo>
                      <a:pt x="6650" y="965"/>
                    </a:lnTo>
                    <a:lnTo>
                      <a:pt x="6654" y="1042"/>
                    </a:lnTo>
                    <a:lnTo>
                      <a:pt x="6657" y="1119"/>
                    </a:lnTo>
                    <a:lnTo>
                      <a:pt x="6658" y="1196"/>
                    </a:lnTo>
                    <a:lnTo>
                      <a:pt x="6654" y="1363"/>
                    </a:lnTo>
                    <a:lnTo>
                      <a:pt x="6641" y="1526"/>
                    </a:lnTo>
                    <a:lnTo>
                      <a:pt x="6622" y="1687"/>
                    </a:lnTo>
                    <a:lnTo>
                      <a:pt x="6593" y="1845"/>
                    </a:lnTo>
                    <a:lnTo>
                      <a:pt x="6557" y="2001"/>
                    </a:lnTo>
                    <a:lnTo>
                      <a:pt x="6514" y="2153"/>
                    </a:lnTo>
                    <a:lnTo>
                      <a:pt x="6463" y="2303"/>
                    </a:lnTo>
                    <a:lnTo>
                      <a:pt x="6406" y="2449"/>
                    </a:lnTo>
                    <a:lnTo>
                      <a:pt x="6341" y="2592"/>
                    </a:lnTo>
                    <a:lnTo>
                      <a:pt x="6270" y="2731"/>
                    </a:lnTo>
                    <a:lnTo>
                      <a:pt x="6192" y="2865"/>
                    </a:lnTo>
                    <a:lnTo>
                      <a:pt x="6109" y="2995"/>
                    </a:lnTo>
                    <a:lnTo>
                      <a:pt x="6019" y="3122"/>
                    </a:lnTo>
                    <a:lnTo>
                      <a:pt x="5923" y="3244"/>
                    </a:lnTo>
                    <a:lnTo>
                      <a:pt x="5823" y="3360"/>
                    </a:lnTo>
                    <a:lnTo>
                      <a:pt x="5716" y="3472"/>
                    </a:lnTo>
                    <a:lnTo>
                      <a:pt x="5604" y="3579"/>
                    </a:lnTo>
                    <a:lnTo>
                      <a:pt x="5487" y="3680"/>
                    </a:lnTo>
                    <a:lnTo>
                      <a:pt x="5366" y="3775"/>
                    </a:lnTo>
                    <a:lnTo>
                      <a:pt x="5239" y="3865"/>
                    </a:lnTo>
                    <a:lnTo>
                      <a:pt x="5109" y="3949"/>
                    </a:lnTo>
                    <a:lnTo>
                      <a:pt x="4974" y="4026"/>
                    </a:lnTo>
                    <a:lnTo>
                      <a:pt x="4835" y="4097"/>
                    </a:lnTo>
                    <a:lnTo>
                      <a:pt x="4693" y="4162"/>
                    </a:lnTo>
                    <a:lnTo>
                      <a:pt x="4547" y="4219"/>
                    </a:lnTo>
                    <a:lnTo>
                      <a:pt x="4397" y="4270"/>
                    </a:lnTo>
                    <a:lnTo>
                      <a:pt x="4245" y="4313"/>
                    </a:lnTo>
                    <a:lnTo>
                      <a:pt x="4089" y="4349"/>
                    </a:lnTo>
                    <a:lnTo>
                      <a:pt x="3930" y="4378"/>
                    </a:lnTo>
                    <a:lnTo>
                      <a:pt x="3769" y="4398"/>
                    </a:lnTo>
                    <a:lnTo>
                      <a:pt x="3606" y="4410"/>
                    </a:lnTo>
                    <a:lnTo>
                      <a:pt x="3440" y="4414"/>
                    </a:lnTo>
                    <a:lnTo>
                      <a:pt x="3275" y="4410"/>
                    </a:lnTo>
                    <a:lnTo>
                      <a:pt x="3112" y="4398"/>
                    </a:lnTo>
                    <a:lnTo>
                      <a:pt x="2950" y="4378"/>
                    </a:lnTo>
                    <a:lnTo>
                      <a:pt x="2792" y="4349"/>
                    </a:lnTo>
                    <a:lnTo>
                      <a:pt x="2637" y="4313"/>
                    </a:lnTo>
                    <a:lnTo>
                      <a:pt x="2483" y="4270"/>
                    </a:lnTo>
                    <a:lnTo>
                      <a:pt x="2334" y="4219"/>
                    </a:lnTo>
                    <a:lnTo>
                      <a:pt x="2187" y="4162"/>
                    </a:lnTo>
                    <a:lnTo>
                      <a:pt x="2045" y="4097"/>
                    </a:lnTo>
                    <a:lnTo>
                      <a:pt x="1906" y="4026"/>
                    </a:lnTo>
                    <a:lnTo>
                      <a:pt x="1771" y="3949"/>
                    </a:lnTo>
                    <a:lnTo>
                      <a:pt x="1641" y="3865"/>
                    </a:lnTo>
                    <a:lnTo>
                      <a:pt x="1514" y="3775"/>
                    </a:lnTo>
                    <a:lnTo>
                      <a:pt x="1393" y="3680"/>
                    </a:lnTo>
                    <a:lnTo>
                      <a:pt x="1277" y="3579"/>
                    </a:lnTo>
                    <a:lnTo>
                      <a:pt x="1164" y="3472"/>
                    </a:lnTo>
                    <a:lnTo>
                      <a:pt x="1059" y="3360"/>
                    </a:lnTo>
                    <a:lnTo>
                      <a:pt x="957" y="3244"/>
                    </a:lnTo>
                    <a:lnTo>
                      <a:pt x="862" y="3122"/>
                    </a:lnTo>
                    <a:lnTo>
                      <a:pt x="771" y="2995"/>
                    </a:lnTo>
                    <a:lnTo>
                      <a:pt x="688" y="2865"/>
                    </a:lnTo>
                    <a:lnTo>
                      <a:pt x="610" y="2731"/>
                    </a:lnTo>
                    <a:lnTo>
                      <a:pt x="539" y="2592"/>
                    </a:lnTo>
                    <a:lnTo>
                      <a:pt x="475" y="2449"/>
                    </a:lnTo>
                    <a:lnTo>
                      <a:pt x="417" y="2303"/>
                    </a:lnTo>
                    <a:lnTo>
                      <a:pt x="366" y="2153"/>
                    </a:lnTo>
                    <a:lnTo>
                      <a:pt x="323" y="2001"/>
                    </a:lnTo>
                    <a:lnTo>
                      <a:pt x="288" y="1845"/>
                    </a:lnTo>
                    <a:lnTo>
                      <a:pt x="259" y="1687"/>
                    </a:lnTo>
                    <a:lnTo>
                      <a:pt x="239" y="1526"/>
                    </a:lnTo>
                    <a:lnTo>
                      <a:pt x="226" y="1363"/>
                    </a:lnTo>
                    <a:lnTo>
                      <a:pt x="223" y="1196"/>
                    </a:lnTo>
                    <a:lnTo>
                      <a:pt x="223" y="1118"/>
                    </a:lnTo>
                    <a:lnTo>
                      <a:pt x="226" y="1039"/>
                    </a:lnTo>
                    <a:lnTo>
                      <a:pt x="230" y="961"/>
                    </a:lnTo>
                    <a:lnTo>
                      <a:pt x="237" y="883"/>
                    </a:lnTo>
                    <a:lnTo>
                      <a:pt x="245" y="807"/>
                    </a:lnTo>
                    <a:lnTo>
                      <a:pt x="256" y="730"/>
                    </a:lnTo>
                    <a:lnTo>
                      <a:pt x="268" y="654"/>
                    </a:lnTo>
                    <a:lnTo>
                      <a:pt x="282" y="579"/>
                    </a:lnTo>
                    <a:lnTo>
                      <a:pt x="297" y="504"/>
                    </a:lnTo>
                    <a:lnTo>
                      <a:pt x="315" y="430"/>
                    </a:lnTo>
                    <a:lnTo>
                      <a:pt x="333" y="356"/>
                    </a:lnTo>
                    <a:lnTo>
                      <a:pt x="353" y="284"/>
                    </a:lnTo>
                    <a:lnTo>
                      <a:pt x="376" y="212"/>
                    </a:lnTo>
                    <a:lnTo>
                      <a:pt x="400" y="140"/>
                    </a:lnTo>
                    <a:lnTo>
                      <a:pt x="425" y="70"/>
                    </a:lnTo>
                    <a:lnTo>
                      <a:pt x="452" y="1"/>
                    </a:lnTo>
                    <a:lnTo>
                      <a:pt x="214" y="0"/>
                    </a:lnTo>
                    <a:lnTo>
                      <a:pt x="189" y="70"/>
                    </a:lnTo>
                    <a:lnTo>
                      <a:pt x="165" y="141"/>
                    </a:lnTo>
                    <a:lnTo>
                      <a:pt x="144" y="213"/>
                    </a:lnTo>
                    <a:lnTo>
                      <a:pt x="122" y="285"/>
                    </a:lnTo>
                    <a:lnTo>
                      <a:pt x="104" y="357"/>
                    </a:lnTo>
                    <a:lnTo>
                      <a:pt x="86" y="432"/>
                    </a:lnTo>
                    <a:lnTo>
                      <a:pt x="69" y="505"/>
                    </a:lnTo>
                    <a:lnTo>
                      <a:pt x="55" y="580"/>
                    </a:lnTo>
                    <a:lnTo>
                      <a:pt x="42" y="655"/>
                    </a:lnTo>
                    <a:lnTo>
                      <a:pt x="32" y="731"/>
                    </a:lnTo>
                    <a:lnTo>
                      <a:pt x="22" y="808"/>
                    </a:lnTo>
                    <a:lnTo>
                      <a:pt x="14" y="884"/>
                    </a:lnTo>
                    <a:lnTo>
                      <a:pt x="8" y="962"/>
                    </a:lnTo>
                    <a:lnTo>
                      <a:pt x="3" y="1040"/>
                    </a:lnTo>
                    <a:lnTo>
                      <a:pt x="1" y="1118"/>
                    </a:lnTo>
                    <a:lnTo>
                      <a:pt x="0" y="1196"/>
                    </a:lnTo>
                    <a:lnTo>
                      <a:pt x="5" y="1374"/>
                    </a:lnTo>
                    <a:lnTo>
                      <a:pt x="18" y="1548"/>
                    </a:lnTo>
                    <a:lnTo>
                      <a:pt x="40" y="1720"/>
                    </a:lnTo>
                    <a:lnTo>
                      <a:pt x="70" y="1890"/>
                    </a:lnTo>
                    <a:lnTo>
                      <a:pt x="108" y="2056"/>
                    </a:lnTo>
                    <a:lnTo>
                      <a:pt x="155" y="2219"/>
                    </a:lnTo>
                    <a:lnTo>
                      <a:pt x="209" y="2379"/>
                    </a:lnTo>
                    <a:lnTo>
                      <a:pt x="270" y="2535"/>
                    </a:lnTo>
                    <a:lnTo>
                      <a:pt x="339" y="2688"/>
                    </a:lnTo>
                    <a:lnTo>
                      <a:pt x="415" y="2837"/>
                    </a:lnTo>
                    <a:lnTo>
                      <a:pt x="498" y="2980"/>
                    </a:lnTo>
                    <a:lnTo>
                      <a:pt x="588" y="3120"/>
                    </a:lnTo>
                    <a:lnTo>
                      <a:pt x="684" y="3255"/>
                    </a:lnTo>
                    <a:lnTo>
                      <a:pt x="785" y="3384"/>
                    </a:lnTo>
                    <a:lnTo>
                      <a:pt x="894" y="3509"/>
                    </a:lnTo>
                    <a:lnTo>
                      <a:pt x="1008" y="3629"/>
                    </a:lnTo>
                    <a:lnTo>
                      <a:pt x="1128" y="3743"/>
                    </a:lnTo>
                    <a:lnTo>
                      <a:pt x="1252" y="3851"/>
                    </a:lnTo>
                    <a:lnTo>
                      <a:pt x="1383" y="3953"/>
                    </a:lnTo>
                    <a:lnTo>
                      <a:pt x="1517" y="4049"/>
                    </a:lnTo>
                    <a:lnTo>
                      <a:pt x="1657" y="4138"/>
                    </a:lnTo>
                    <a:lnTo>
                      <a:pt x="1801" y="4221"/>
                    </a:lnTo>
                    <a:lnTo>
                      <a:pt x="1949" y="4297"/>
                    </a:lnTo>
                    <a:lnTo>
                      <a:pt x="2101" y="4366"/>
                    </a:lnTo>
                    <a:lnTo>
                      <a:pt x="2257" y="4427"/>
                    </a:lnTo>
                    <a:lnTo>
                      <a:pt x="2417" y="4481"/>
                    </a:lnTo>
                    <a:lnTo>
                      <a:pt x="2580" y="4528"/>
                    </a:lnTo>
                    <a:lnTo>
                      <a:pt x="2747" y="4567"/>
                    </a:lnTo>
                    <a:lnTo>
                      <a:pt x="2916" y="4597"/>
                    </a:lnTo>
                    <a:lnTo>
                      <a:pt x="3089" y="4618"/>
                    </a:lnTo>
                    <a:lnTo>
                      <a:pt x="3263" y="4631"/>
                    </a:lnTo>
                    <a:lnTo>
                      <a:pt x="3440" y="4637"/>
                    </a:lnTo>
                    <a:lnTo>
                      <a:pt x="3617" y="4631"/>
                    </a:lnTo>
                    <a:lnTo>
                      <a:pt x="3792" y="4618"/>
                    </a:lnTo>
                    <a:lnTo>
                      <a:pt x="3964" y="4597"/>
                    </a:lnTo>
                    <a:lnTo>
                      <a:pt x="4133" y="4567"/>
                    </a:lnTo>
                    <a:lnTo>
                      <a:pt x="4300" y="4528"/>
                    </a:lnTo>
                    <a:lnTo>
                      <a:pt x="4463" y="4481"/>
                    </a:lnTo>
                    <a:lnTo>
                      <a:pt x="4623" y="4427"/>
                    </a:lnTo>
                    <a:lnTo>
                      <a:pt x="4779" y="4366"/>
                    </a:lnTo>
                    <a:lnTo>
                      <a:pt x="4932" y="4297"/>
                    </a:lnTo>
                    <a:lnTo>
                      <a:pt x="5079" y="4221"/>
                    </a:lnTo>
                    <a:lnTo>
                      <a:pt x="5224" y="4138"/>
                    </a:lnTo>
                    <a:lnTo>
                      <a:pt x="5364" y="4049"/>
                    </a:lnTo>
                    <a:lnTo>
                      <a:pt x="5499" y="3953"/>
                    </a:lnTo>
                    <a:lnTo>
                      <a:pt x="5628" y="3851"/>
                    </a:lnTo>
                    <a:lnTo>
                      <a:pt x="5753" y="3743"/>
                    </a:lnTo>
                    <a:lnTo>
                      <a:pt x="5872" y="3629"/>
                    </a:lnTo>
                    <a:lnTo>
                      <a:pt x="5987" y="3509"/>
                    </a:lnTo>
                    <a:lnTo>
                      <a:pt x="6095" y="3384"/>
                    </a:lnTo>
                    <a:lnTo>
                      <a:pt x="6197" y="3255"/>
                    </a:lnTo>
                    <a:lnTo>
                      <a:pt x="6292" y="3120"/>
                    </a:lnTo>
                    <a:lnTo>
                      <a:pt x="6382" y="2980"/>
                    </a:lnTo>
                    <a:lnTo>
                      <a:pt x="6465" y="2837"/>
                    </a:lnTo>
                    <a:lnTo>
                      <a:pt x="6541" y="2688"/>
                    </a:lnTo>
                    <a:lnTo>
                      <a:pt x="6610" y="2535"/>
                    </a:lnTo>
                    <a:lnTo>
                      <a:pt x="6671" y="2379"/>
                    </a:lnTo>
                    <a:lnTo>
                      <a:pt x="6725" y="2219"/>
                    </a:lnTo>
                    <a:lnTo>
                      <a:pt x="6772" y="2056"/>
                    </a:lnTo>
                    <a:lnTo>
                      <a:pt x="6811" y="1890"/>
                    </a:lnTo>
                    <a:lnTo>
                      <a:pt x="6841" y="1720"/>
                    </a:lnTo>
                    <a:lnTo>
                      <a:pt x="6863" y="1548"/>
                    </a:lnTo>
                    <a:lnTo>
                      <a:pt x="6876" y="1374"/>
                    </a:lnTo>
                    <a:lnTo>
                      <a:pt x="6880" y="1196"/>
                    </a:lnTo>
                    <a:close/>
                  </a:path>
                </a:pathLst>
              </a:custGeom>
              <a:solidFill>
                <a:srgbClr val="DBDBDA"/>
              </a:solidFill>
              <a:ln w="9525">
                <a:noFill/>
                <a:round/>
                <a:headEnd/>
                <a:tailEnd/>
              </a:ln>
            </p:spPr>
            <p:txBody>
              <a:bodyPr/>
              <a:lstStyle/>
              <a:p>
                <a:endParaRPr lang="fr-FR"/>
              </a:p>
            </p:txBody>
          </p:sp>
          <p:sp>
            <p:nvSpPr>
              <p:cNvPr id="10351" name="Freeform 18"/>
              <p:cNvSpPr>
                <a:spLocks/>
              </p:cNvSpPr>
              <p:nvPr/>
            </p:nvSpPr>
            <p:spPr bwMode="auto">
              <a:xfrm>
                <a:off x="2043" y="2384"/>
                <a:ext cx="1109" cy="754"/>
              </a:xfrm>
              <a:custGeom>
                <a:avLst/>
                <a:gdLst>
                  <a:gd name="T0" fmla="*/ 0 w 6659"/>
                  <a:gd name="T1" fmla="*/ 0 h 4526"/>
                  <a:gd name="T2" fmla="*/ 0 w 6659"/>
                  <a:gd name="T3" fmla="*/ 0 h 4526"/>
                  <a:gd name="T4" fmla="*/ 0 w 6659"/>
                  <a:gd name="T5" fmla="*/ 0 h 4526"/>
                  <a:gd name="T6" fmla="*/ 0 w 6659"/>
                  <a:gd name="T7" fmla="*/ 0 h 4526"/>
                  <a:gd name="T8" fmla="*/ 0 w 6659"/>
                  <a:gd name="T9" fmla="*/ 0 h 4526"/>
                  <a:gd name="T10" fmla="*/ 0 w 6659"/>
                  <a:gd name="T11" fmla="*/ 0 h 4526"/>
                  <a:gd name="T12" fmla="*/ 0 w 6659"/>
                  <a:gd name="T13" fmla="*/ 0 h 4526"/>
                  <a:gd name="T14" fmla="*/ 0 w 6659"/>
                  <a:gd name="T15" fmla="*/ 0 h 4526"/>
                  <a:gd name="T16" fmla="*/ 0 w 6659"/>
                  <a:gd name="T17" fmla="*/ 0 h 4526"/>
                  <a:gd name="T18" fmla="*/ 0 w 6659"/>
                  <a:gd name="T19" fmla="*/ 0 h 4526"/>
                  <a:gd name="T20" fmla="*/ 0 w 6659"/>
                  <a:gd name="T21" fmla="*/ 0 h 4526"/>
                  <a:gd name="T22" fmla="*/ 0 w 6659"/>
                  <a:gd name="T23" fmla="*/ 0 h 4526"/>
                  <a:gd name="T24" fmla="*/ 0 w 6659"/>
                  <a:gd name="T25" fmla="*/ 0 h 4526"/>
                  <a:gd name="T26" fmla="*/ 0 w 6659"/>
                  <a:gd name="T27" fmla="*/ 0 h 4526"/>
                  <a:gd name="T28" fmla="*/ 0 w 6659"/>
                  <a:gd name="T29" fmla="*/ 0 h 4526"/>
                  <a:gd name="T30" fmla="*/ 0 w 6659"/>
                  <a:gd name="T31" fmla="*/ 0 h 4526"/>
                  <a:gd name="T32" fmla="*/ 0 w 6659"/>
                  <a:gd name="T33" fmla="*/ 0 h 4526"/>
                  <a:gd name="T34" fmla="*/ 0 w 6659"/>
                  <a:gd name="T35" fmla="*/ 0 h 4526"/>
                  <a:gd name="T36" fmla="*/ 0 w 6659"/>
                  <a:gd name="T37" fmla="*/ 0 h 4526"/>
                  <a:gd name="T38" fmla="*/ 0 w 6659"/>
                  <a:gd name="T39" fmla="*/ 0 h 4526"/>
                  <a:gd name="T40" fmla="*/ 0 w 6659"/>
                  <a:gd name="T41" fmla="*/ 0 h 4526"/>
                  <a:gd name="T42" fmla="*/ 0 w 6659"/>
                  <a:gd name="T43" fmla="*/ 0 h 4526"/>
                  <a:gd name="T44" fmla="*/ 0 w 6659"/>
                  <a:gd name="T45" fmla="*/ 0 h 4526"/>
                  <a:gd name="T46" fmla="*/ 0 w 6659"/>
                  <a:gd name="T47" fmla="*/ 0 h 4526"/>
                  <a:gd name="T48" fmla="*/ 0 w 6659"/>
                  <a:gd name="T49" fmla="*/ 0 h 4526"/>
                  <a:gd name="T50" fmla="*/ 0 w 6659"/>
                  <a:gd name="T51" fmla="*/ 0 h 4526"/>
                  <a:gd name="T52" fmla="*/ 0 w 6659"/>
                  <a:gd name="T53" fmla="*/ 0 h 4526"/>
                  <a:gd name="T54" fmla="*/ 0 w 6659"/>
                  <a:gd name="T55" fmla="*/ 0 h 4526"/>
                  <a:gd name="T56" fmla="*/ 0 w 6659"/>
                  <a:gd name="T57" fmla="*/ 0 h 4526"/>
                  <a:gd name="T58" fmla="*/ 0 w 6659"/>
                  <a:gd name="T59" fmla="*/ 0 h 4526"/>
                  <a:gd name="T60" fmla="*/ 0 w 6659"/>
                  <a:gd name="T61" fmla="*/ 0 h 4526"/>
                  <a:gd name="T62" fmla="*/ 0 w 6659"/>
                  <a:gd name="T63" fmla="*/ 0 h 4526"/>
                  <a:gd name="T64" fmla="*/ 0 w 6659"/>
                  <a:gd name="T65" fmla="*/ 0 h 4526"/>
                  <a:gd name="T66" fmla="*/ 0 w 6659"/>
                  <a:gd name="T67" fmla="*/ 0 h 4526"/>
                  <a:gd name="T68" fmla="*/ 0 w 6659"/>
                  <a:gd name="T69" fmla="*/ 0 h 4526"/>
                  <a:gd name="T70" fmla="*/ 0 w 6659"/>
                  <a:gd name="T71" fmla="*/ 0 h 4526"/>
                  <a:gd name="T72" fmla="*/ 0 w 6659"/>
                  <a:gd name="T73" fmla="*/ 0 h 4526"/>
                  <a:gd name="T74" fmla="*/ 0 w 6659"/>
                  <a:gd name="T75" fmla="*/ 0 h 4526"/>
                  <a:gd name="T76" fmla="*/ 0 w 6659"/>
                  <a:gd name="T77" fmla="*/ 0 h 4526"/>
                  <a:gd name="T78" fmla="*/ 0 w 6659"/>
                  <a:gd name="T79" fmla="*/ 0 h 4526"/>
                  <a:gd name="T80" fmla="*/ 0 w 6659"/>
                  <a:gd name="T81" fmla="*/ 0 h 4526"/>
                  <a:gd name="T82" fmla="*/ 0 w 6659"/>
                  <a:gd name="T83" fmla="*/ 0 h 4526"/>
                  <a:gd name="T84" fmla="*/ 0 w 6659"/>
                  <a:gd name="T85" fmla="*/ 0 h 4526"/>
                  <a:gd name="T86" fmla="*/ 0 w 6659"/>
                  <a:gd name="T87" fmla="*/ 0 h 4526"/>
                  <a:gd name="T88" fmla="*/ 0 w 6659"/>
                  <a:gd name="T89" fmla="*/ 0 h 4526"/>
                  <a:gd name="T90" fmla="*/ 0 w 6659"/>
                  <a:gd name="T91" fmla="*/ 0 h 4526"/>
                  <a:gd name="T92" fmla="*/ 0 w 6659"/>
                  <a:gd name="T93" fmla="*/ 0 h 4526"/>
                  <a:gd name="T94" fmla="*/ 0 w 6659"/>
                  <a:gd name="T95" fmla="*/ 0 h 45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59"/>
                  <a:gd name="T145" fmla="*/ 0 h 4526"/>
                  <a:gd name="T146" fmla="*/ 6659 w 6659"/>
                  <a:gd name="T147" fmla="*/ 4526 h 45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59" h="4526">
                    <a:moveTo>
                      <a:pt x="6659" y="1196"/>
                    </a:moveTo>
                    <a:lnTo>
                      <a:pt x="6658" y="1120"/>
                    </a:lnTo>
                    <a:lnTo>
                      <a:pt x="6654" y="1042"/>
                    </a:lnTo>
                    <a:lnTo>
                      <a:pt x="6650" y="965"/>
                    </a:lnTo>
                    <a:lnTo>
                      <a:pt x="6645" y="890"/>
                    </a:lnTo>
                    <a:lnTo>
                      <a:pt x="6636" y="814"/>
                    </a:lnTo>
                    <a:lnTo>
                      <a:pt x="6627" y="739"/>
                    </a:lnTo>
                    <a:lnTo>
                      <a:pt x="6615" y="664"/>
                    </a:lnTo>
                    <a:lnTo>
                      <a:pt x="6603" y="591"/>
                    </a:lnTo>
                    <a:lnTo>
                      <a:pt x="6588" y="517"/>
                    </a:lnTo>
                    <a:lnTo>
                      <a:pt x="6572" y="444"/>
                    </a:lnTo>
                    <a:lnTo>
                      <a:pt x="6555" y="371"/>
                    </a:lnTo>
                    <a:lnTo>
                      <a:pt x="6536" y="300"/>
                    </a:lnTo>
                    <a:lnTo>
                      <a:pt x="6515" y="229"/>
                    </a:lnTo>
                    <a:lnTo>
                      <a:pt x="6492" y="159"/>
                    </a:lnTo>
                    <a:lnTo>
                      <a:pt x="6470" y="90"/>
                    </a:lnTo>
                    <a:lnTo>
                      <a:pt x="6444" y="20"/>
                    </a:lnTo>
                    <a:lnTo>
                      <a:pt x="6205" y="19"/>
                    </a:lnTo>
                    <a:lnTo>
                      <a:pt x="6232" y="87"/>
                    </a:lnTo>
                    <a:lnTo>
                      <a:pt x="6258" y="158"/>
                    </a:lnTo>
                    <a:lnTo>
                      <a:pt x="6282" y="227"/>
                    </a:lnTo>
                    <a:lnTo>
                      <a:pt x="6304" y="298"/>
                    </a:lnTo>
                    <a:lnTo>
                      <a:pt x="6325" y="369"/>
                    </a:lnTo>
                    <a:lnTo>
                      <a:pt x="6343" y="442"/>
                    </a:lnTo>
                    <a:lnTo>
                      <a:pt x="6361" y="514"/>
                    </a:lnTo>
                    <a:lnTo>
                      <a:pt x="6377" y="588"/>
                    </a:lnTo>
                    <a:lnTo>
                      <a:pt x="6391" y="662"/>
                    </a:lnTo>
                    <a:lnTo>
                      <a:pt x="6403" y="736"/>
                    </a:lnTo>
                    <a:lnTo>
                      <a:pt x="6412" y="812"/>
                    </a:lnTo>
                    <a:lnTo>
                      <a:pt x="6421" y="888"/>
                    </a:lnTo>
                    <a:lnTo>
                      <a:pt x="6428" y="964"/>
                    </a:lnTo>
                    <a:lnTo>
                      <a:pt x="6433" y="1041"/>
                    </a:lnTo>
                    <a:lnTo>
                      <a:pt x="6435" y="1119"/>
                    </a:lnTo>
                    <a:lnTo>
                      <a:pt x="6436" y="1196"/>
                    </a:lnTo>
                    <a:lnTo>
                      <a:pt x="6432" y="1356"/>
                    </a:lnTo>
                    <a:lnTo>
                      <a:pt x="6420" y="1514"/>
                    </a:lnTo>
                    <a:lnTo>
                      <a:pt x="6401" y="1669"/>
                    </a:lnTo>
                    <a:lnTo>
                      <a:pt x="6374" y="1823"/>
                    </a:lnTo>
                    <a:lnTo>
                      <a:pt x="6339" y="1973"/>
                    </a:lnTo>
                    <a:lnTo>
                      <a:pt x="6297" y="2121"/>
                    </a:lnTo>
                    <a:lnTo>
                      <a:pt x="6248" y="2264"/>
                    </a:lnTo>
                    <a:lnTo>
                      <a:pt x="6192" y="2406"/>
                    </a:lnTo>
                    <a:lnTo>
                      <a:pt x="6129" y="2544"/>
                    </a:lnTo>
                    <a:lnTo>
                      <a:pt x="6061" y="2678"/>
                    </a:lnTo>
                    <a:lnTo>
                      <a:pt x="5987" y="2808"/>
                    </a:lnTo>
                    <a:lnTo>
                      <a:pt x="5906" y="2934"/>
                    </a:lnTo>
                    <a:lnTo>
                      <a:pt x="5820" y="3056"/>
                    </a:lnTo>
                    <a:lnTo>
                      <a:pt x="5727" y="3173"/>
                    </a:lnTo>
                    <a:lnTo>
                      <a:pt x="5629" y="3286"/>
                    </a:lnTo>
                    <a:lnTo>
                      <a:pt x="5526" y="3394"/>
                    </a:lnTo>
                    <a:lnTo>
                      <a:pt x="5419" y="3497"/>
                    </a:lnTo>
                    <a:lnTo>
                      <a:pt x="5305" y="3594"/>
                    </a:lnTo>
                    <a:lnTo>
                      <a:pt x="5188" y="3687"/>
                    </a:lnTo>
                    <a:lnTo>
                      <a:pt x="5067" y="3773"/>
                    </a:lnTo>
                    <a:lnTo>
                      <a:pt x="4940" y="3854"/>
                    </a:lnTo>
                    <a:lnTo>
                      <a:pt x="4810" y="3928"/>
                    </a:lnTo>
                    <a:lnTo>
                      <a:pt x="4676" y="3998"/>
                    </a:lnTo>
                    <a:lnTo>
                      <a:pt x="4539" y="4059"/>
                    </a:lnTo>
                    <a:lnTo>
                      <a:pt x="4397" y="4115"/>
                    </a:lnTo>
                    <a:lnTo>
                      <a:pt x="4254" y="4164"/>
                    </a:lnTo>
                    <a:lnTo>
                      <a:pt x="4106" y="4206"/>
                    </a:lnTo>
                    <a:lnTo>
                      <a:pt x="3955" y="4241"/>
                    </a:lnTo>
                    <a:lnTo>
                      <a:pt x="3802" y="4268"/>
                    </a:lnTo>
                    <a:lnTo>
                      <a:pt x="3647" y="4287"/>
                    </a:lnTo>
                    <a:lnTo>
                      <a:pt x="3489" y="4300"/>
                    </a:lnTo>
                    <a:lnTo>
                      <a:pt x="3329" y="4303"/>
                    </a:lnTo>
                    <a:lnTo>
                      <a:pt x="3169" y="4300"/>
                    </a:lnTo>
                    <a:lnTo>
                      <a:pt x="3012" y="4287"/>
                    </a:lnTo>
                    <a:lnTo>
                      <a:pt x="2856" y="4268"/>
                    </a:lnTo>
                    <a:lnTo>
                      <a:pt x="2703" y="4241"/>
                    </a:lnTo>
                    <a:lnTo>
                      <a:pt x="2553" y="4206"/>
                    </a:lnTo>
                    <a:lnTo>
                      <a:pt x="2406" y="4164"/>
                    </a:lnTo>
                    <a:lnTo>
                      <a:pt x="2261" y="4115"/>
                    </a:lnTo>
                    <a:lnTo>
                      <a:pt x="2119" y="4059"/>
                    </a:lnTo>
                    <a:lnTo>
                      <a:pt x="1982" y="3998"/>
                    </a:lnTo>
                    <a:lnTo>
                      <a:pt x="1848" y="3928"/>
                    </a:lnTo>
                    <a:lnTo>
                      <a:pt x="1718" y="3854"/>
                    </a:lnTo>
                    <a:lnTo>
                      <a:pt x="1592" y="3773"/>
                    </a:lnTo>
                    <a:lnTo>
                      <a:pt x="1470" y="3687"/>
                    </a:lnTo>
                    <a:lnTo>
                      <a:pt x="1353" y="3594"/>
                    </a:lnTo>
                    <a:lnTo>
                      <a:pt x="1240" y="3497"/>
                    </a:lnTo>
                    <a:lnTo>
                      <a:pt x="1132" y="3394"/>
                    </a:lnTo>
                    <a:lnTo>
                      <a:pt x="1030" y="3286"/>
                    </a:lnTo>
                    <a:lnTo>
                      <a:pt x="931" y="3173"/>
                    </a:lnTo>
                    <a:lnTo>
                      <a:pt x="840" y="3056"/>
                    </a:lnTo>
                    <a:lnTo>
                      <a:pt x="753" y="2934"/>
                    </a:lnTo>
                    <a:lnTo>
                      <a:pt x="672" y="2808"/>
                    </a:lnTo>
                    <a:lnTo>
                      <a:pt x="598" y="2678"/>
                    </a:lnTo>
                    <a:lnTo>
                      <a:pt x="529" y="2544"/>
                    </a:lnTo>
                    <a:lnTo>
                      <a:pt x="466" y="2406"/>
                    </a:lnTo>
                    <a:lnTo>
                      <a:pt x="411" y="2264"/>
                    </a:lnTo>
                    <a:lnTo>
                      <a:pt x="362" y="2121"/>
                    </a:lnTo>
                    <a:lnTo>
                      <a:pt x="320" y="1973"/>
                    </a:lnTo>
                    <a:lnTo>
                      <a:pt x="286" y="1823"/>
                    </a:lnTo>
                    <a:lnTo>
                      <a:pt x="258" y="1669"/>
                    </a:lnTo>
                    <a:lnTo>
                      <a:pt x="238" y="1514"/>
                    </a:lnTo>
                    <a:lnTo>
                      <a:pt x="226" y="1356"/>
                    </a:lnTo>
                    <a:lnTo>
                      <a:pt x="222" y="1196"/>
                    </a:lnTo>
                    <a:lnTo>
                      <a:pt x="223" y="1118"/>
                    </a:lnTo>
                    <a:lnTo>
                      <a:pt x="226" y="1039"/>
                    </a:lnTo>
                    <a:lnTo>
                      <a:pt x="231" y="961"/>
                    </a:lnTo>
                    <a:lnTo>
                      <a:pt x="238" y="883"/>
                    </a:lnTo>
                    <a:lnTo>
                      <a:pt x="247" y="805"/>
                    </a:lnTo>
                    <a:lnTo>
                      <a:pt x="258" y="729"/>
                    </a:lnTo>
                    <a:lnTo>
                      <a:pt x="269" y="653"/>
                    </a:lnTo>
                    <a:lnTo>
                      <a:pt x="283" y="578"/>
                    </a:lnTo>
                    <a:lnTo>
                      <a:pt x="300" y="503"/>
                    </a:lnTo>
                    <a:lnTo>
                      <a:pt x="318" y="430"/>
                    </a:lnTo>
                    <a:lnTo>
                      <a:pt x="337" y="356"/>
                    </a:lnTo>
                    <a:lnTo>
                      <a:pt x="359" y="284"/>
                    </a:lnTo>
                    <a:lnTo>
                      <a:pt x="382" y="212"/>
                    </a:lnTo>
                    <a:lnTo>
                      <a:pt x="407" y="140"/>
                    </a:lnTo>
                    <a:lnTo>
                      <a:pt x="432" y="70"/>
                    </a:lnTo>
                    <a:lnTo>
                      <a:pt x="461" y="1"/>
                    </a:lnTo>
                    <a:lnTo>
                      <a:pt x="222" y="0"/>
                    </a:lnTo>
                    <a:lnTo>
                      <a:pt x="196" y="70"/>
                    </a:lnTo>
                    <a:lnTo>
                      <a:pt x="171" y="141"/>
                    </a:lnTo>
                    <a:lnTo>
                      <a:pt x="148" y="213"/>
                    </a:lnTo>
                    <a:lnTo>
                      <a:pt x="127" y="285"/>
                    </a:lnTo>
                    <a:lnTo>
                      <a:pt x="107" y="357"/>
                    </a:lnTo>
                    <a:lnTo>
                      <a:pt x="89" y="431"/>
                    </a:lnTo>
                    <a:lnTo>
                      <a:pt x="73" y="505"/>
                    </a:lnTo>
                    <a:lnTo>
                      <a:pt x="58" y="580"/>
                    </a:lnTo>
                    <a:lnTo>
                      <a:pt x="45" y="654"/>
                    </a:lnTo>
                    <a:lnTo>
                      <a:pt x="33" y="731"/>
                    </a:lnTo>
                    <a:lnTo>
                      <a:pt x="23" y="808"/>
                    </a:lnTo>
                    <a:lnTo>
                      <a:pt x="15" y="884"/>
                    </a:lnTo>
                    <a:lnTo>
                      <a:pt x="8" y="962"/>
                    </a:lnTo>
                    <a:lnTo>
                      <a:pt x="4" y="1040"/>
                    </a:lnTo>
                    <a:lnTo>
                      <a:pt x="2" y="1118"/>
                    </a:lnTo>
                    <a:lnTo>
                      <a:pt x="0" y="1196"/>
                    </a:lnTo>
                    <a:lnTo>
                      <a:pt x="5" y="1368"/>
                    </a:lnTo>
                    <a:lnTo>
                      <a:pt x="18" y="1537"/>
                    </a:lnTo>
                    <a:lnTo>
                      <a:pt x="38" y="1704"/>
                    </a:lnTo>
                    <a:lnTo>
                      <a:pt x="67" y="1868"/>
                    </a:lnTo>
                    <a:lnTo>
                      <a:pt x="105" y="2029"/>
                    </a:lnTo>
                    <a:lnTo>
                      <a:pt x="150" y="2187"/>
                    </a:lnTo>
                    <a:lnTo>
                      <a:pt x="202" y="2341"/>
                    </a:lnTo>
                    <a:lnTo>
                      <a:pt x="262" y="2492"/>
                    </a:lnTo>
                    <a:lnTo>
                      <a:pt x="329" y="2640"/>
                    </a:lnTo>
                    <a:lnTo>
                      <a:pt x="402" y="2784"/>
                    </a:lnTo>
                    <a:lnTo>
                      <a:pt x="482" y="2923"/>
                    </a:lnTo>
                    <a:lnTo>
                      <a:pt x="569" y="3058"/>
                    </a:lnTo>
                    <a:lnTo>
                      <a:pt x="661" y="3189"/>
                    </a:lnTo>
                    <a:lnTo>
                      <a:pt x="761" y="3314"/>
                    </a:lnTo>
                    <a:lnTo>
                      <a:pt x="866" y="3435"/>
                    </a:lnTo>
                    <a:lnTo>
                      <a:pt x="976" y="3550"/>
                    </a:lnTo>
                    <a:lnTo>
                      <a:pt x="1091" y="3661"/>
                    </a:lnTo>
                    <a:lnTo>
                      <a:pt x="1212" y="3765"/>
                    </a:lnTo>
                    <a:lnTo>
                      <a:pt x="1338" y="3864"/>
                    </a:lnTo>
                    <a:lnTo>
                      <a:pt x="1468" y="3957"/>
                    </a:lnTo>
                    <a:lnTo>
                      <a:pt x="1603" y="4044"/>
                    </a:lnTo>
                    <a:lnTo>
                      <a:pt x="1743" y="4124"/>
                    </a:lnTo>
                    <a:lnTo>
                      <a:pt x="1886" y="4197"/>
                    </a:lnTo>
                    <a:lnTo>
                      <a:pt x="2033" y="4264"/>
                    </a:lnTo>
                    <a:lnTo>
                      <a:pt x="2184" y="4324"/>
                    </a:lnTo>
                    <a:lnTo>
                      <a:pt x="2340" y="4376"/>
                    </a:lnTo>
                    <a:lnTo>
                      <a:pt x="2497" y="4421"/>
                    </a:lnTo>
                    <a:lnTo>
                      <a:pt x="2658" y="4458"/>
                    </a:lnTo>
                    <a:lnTo>
                      <a:pt x="2823" y="4487"/>
                    </a:lnTo>
                    <a:lnTo>
                      <a:pt x="2989" y="4508"/>
                    </a:lnTo>
                    <a:lnTo>
                      <a:pt x="3158" y="4521"/>
                    </a:lnTo>
                    <a:lnTo>
                      <a:pt x="3329" y="4526"/>
                    </a:lnTo>
                    <a:lnTo>
                      <a:pt x="3501" y="4521"/>
                    </a:lnTo>
                    <a:lnTo>
                      <a:pt x="3669" y="4508"/>
                    </a:lnTo>
                    <a:lnTo>
                      <a:pt x="3837" y="4487"/>
                    </a:lnTo>
                    <a:lnTo>
                      <a:pt x="4000" y="4458"/>
                    </a:lnTo>
                    <a:lnTo>
                      <a:pt x="4161" y="4421"/>
                    </a:lnTo>
                    <a:lnTo>
                      <a:pt x="4319" y="4376"/>
                    </a:lnTo>
                    <a:lnTo>
                      <a:pt x="4474" y="4324"/>
                    </a:lnTo>
                    <a:lnTo>
                      <a:pt x="4625" y="4264"/>
                    </a:lnTo>
                    <a:lnTo>
                      <a:pt x="4772" y="4197"/>
                    </a:lnTo>
                    <a:lnTo>
                      <a:pt x="4916" y="4124"/>
                    </a:lnTo>
                    <a:lnTo>
                      <a:pt x="5055" y="4044"/>
                    </a:lnTo>
                    <a:lnTo>
                      <a:pt x="5191" y="3957"/>
                    </a:lnTo>
                    <a:lnTo>
                      <a:pt x="5321" y="3864"/>
                    </a:lnTo>
                    <a:lnTo>
                      <a:pt x="5447" y="3765"/>
                    </a:lnTo>
                    <a:lnTo>
                      <a:pt x="5568" y="3661"/>
                    </a:lnTo>
                    <a:lnTo>
                      <a:pt x="5683" y="3550"/>
                    </a:lnTo>
                    <a:lnTo>
                      <a:pt x="5794" y="3435"/>
                    </a:lnTo>
                    <a:lnTo>
                      <a:pt x="5898" y="3314"/>
                    </a:lnTo>
                    <a:lnTo>
                      <a:pt x="5997" y="3189"/>
                    </a:lnTo>
                    <a:lnTo>
                      <a:pt x="6090" y="3058"/>
                    </a:lnTo>
                    <a:lnTo>
                      <a:pt x="6176" y="2923"/>
                    </a:lnTo>
                    <a:lnTo>
                      <a:pt x="6257" y="2784"/>
                    </a:lnTo>
                    <a:lnTo>
                      <a:pt x="6330" y="2640"/>
                    </a:lnTo>
                    <a:lnTo>
                      <a:pt x="6396" y="2492"/>
                    </a:lnTo>
                    <a:lnTo>
                      <a:pt x="6457" y="2341"/>
                    </a:lnTo>
                    <a:lnTo>
                      <a:pt x="6509" y="2187"/>
                    </a:lnTo>
                    <a:lnTo>
                      <a:pt x="6554" y="2029"/>
                    </a:lnTo>
                    <a:lnTo>
                      <a:pt x="6591" y="1868"/>
                    </a:lnTo>
                    <a:lnTo>
                      <a:pt x="6620" y="1704"/>
                    </a:lnTo>
                    <a:lnTo>
                      <a:pt x="6641" y="1537"/>
                    </a:lnTo>
                    <a:lnTo>
                      <a:pt x="6654" y="1368"/>
                    </a:lnTo>
                    <a:lnTo>
                      <a:pt x="6659" y="1196"/>
                    </a:lnTo>
                    <a:close/>
                  </a:path>
                </a:pathLst>
              </a:custGeom>
              <a:solidFill>
                <a:srgbClr val="D7D7D6"/>
              </a:solidFill>
              <a:ln w="9525">
                <a:noFill/>
                <a:round/>
                <a:headEnd/>
                <a:tailEnd/>
              </a:ln>
            </p:spPr>
            <p:txBody>
              <a:bodyPr/>
              <a:lstStyle/>
              <a:p>
                <a:endParaRPr lang="fr-FR"/>
              </a:p>
            </p:txBody>
          </p:sp>
          <p:sp>
            <p:nvSpPr>
              <p:cNvPr id="10352" name="Freeform 19"/>
              <p:cNvSpPr>
                <a:spLocks/>
              </p:cNvSpPr>
              <p:nvPr/>
            </p:nvSpPr>
            <p:spPr bwMode="auto">
              <a:xfrm>
                <a:off x="2061" y="2384"/>
                <a:ext cx="1073" cy="736"/>
              </a:xfrm>
              <a:custGeom>
                <a:avLst/>
                <a:gdLst>
                  <a:gd name="T0" fmla="*/ 0 w 6435"/>
                  <a:gd name="T1" fmla="*/ 0 h 4413"/>
                  <a:gd name="T2" fmla="*/ 0 w 6435"/>
                  <a:gd name="T3" fmla="*/ 0 h 4413"/>
                  <a:gd name="T4" fmla="*/ 0 w 6435"/>
                  <a:gd name="T5" fmla="*/ 0 h 4413"/>
                  <a:gd name="T6" fmla="*/ 0 w 6435"/>
                  <a:gd name="T7" fmla="*/ 0 h 4413"/>
                  <a:gd name="T8" fmla="*/ 0 w 6435"/>
                  <a:gd name="T9" fmla="*/ 0 h 4413"/>
                  <a:gd name="T10" fmla="*/ 0 w 6435"/>
                  <a:gd name="T11" fmla="*/ 0 h 4413"/>
                  <a:gd name="T12" fmla="*/ 0 w 6435"/>
                  <a:gd name="T13" fmla="*/ 0 h 4413"/>
                  <a:gd name="T14" fmla="*/ 0 w 6435"/>
                  <a:gd name="T15" fmla="*/ 0 h 4413"/>
                  <a:gd name="T16" fmla="*/ 0 w 6435"/>
                  <a:gd name="T17" fmla="*/ 0 h 4413"/>
                  <a:gd name="T18" fmla="*/ 0 w 6435"/>
                  <a:gd name="T19" fmla="*/ 0 h 4413"/>
                  <a:gd name="T20" fmla="*/ 0 w 6435"/>
                  <a:gd name="T21" fmla="*/ 0 h 4413"/>
                  <a:gd name="T22" fmla="*/ 0 w 6435"/>
                  <a:gd name="T23" fmla="*/ 0 h 4413"/>
                  <a:gd name="T24" fmla="*/ 0 w 6435"/>
                  <a:gd name="T25" fmla="*/ 0 h 4413"/>
                  <a:gd name="T26" fmla="*/ 0 w 6435"/>
                  <a:gd name="T27" fmla="*/ 0 h 4413"/>
                  <a:gd name="T28" fmla="*/ 0 w 6435"/>
                  <a:gd name="T29" fmla="*/ 0 h 4413"/>
                  <a:gd name="T30" fmla="*/ 0 w 6435"/>
                  <a:gd name="T31" fmla="*/ 0 h 4413"/>
                  <a:gd name="T32" fmla="*/ 0 w 6435"/>
                  <a:gd name="T33" fmla="*/ 0 h 4413"/>
                  <a:gd name="T34" fmla="*/ 0 w 6435"/>
                  <a:gd name="T35" fmla="*/ 0 h 4413"/>
                  <a:gd name="T36" fmla="*/ 0 w 6435"/>
                  <a:gd name="T37" fmla="*/ 0 h 4413"/>
                  <a:gd name="T38" fmla="*/ 0 w 6435"/>
                  <a:gd name="T39" fmla="*/ 0 h 4413"/>
                  <a:gd name="T40" fmla="*/ 0 w 6435"/>
                  <a:gd name="T41" fmla="*/ 0 h 4413"/>
                  <a:gd name="T42" fmla="*/ 0 w 6435"/>
                  <a:gd name="T43" fmla="*/ 0 h 4413"/>
                  <a:gd name="T44" fmla="*/ 0 w 6435"/>
                  <a:gd name="T45" fmla="*/ 0 h 4413"/>
                  <a:gd name="T46" fmla="*/ 0 w 6435"/>
                  <a:gd name="T47" fmla="*/ 0 h 4413"/>
                  <a:gd name="T48" fmla="*/ 0 w 6435"/>
                  <a:gd name="T49" fmla="*/ 0 h 4413"/>
                  <a:gd name="T50" fmla="*/ 0 w 6435"/>
                  <a:gd name="T51" fmla="*/ 0 h 4413"/>
                  <a:gd name="T52" fmla="*/ 0 w 6435"/>
                  <a:gd name="T53" fmla="*/ 0 h 4413"/>
                  <a:gd name="T54" fmla="*/ 0 w 6435"/>
                  <a:gd name="T55" fmla="*/ 0 h 4413"/>
                  <a:gd name="T56" fmla="*/ 0 w 6435"/>
                  <a:gd name="T57" fmla="*/ 0 h 4413"/>
                  <a:gd name="T58" fmla="*/ 0 w 6435"/>
                  <a:gd name="T59" fmla="*/ 0 h 4413"/>
                  <a:gd name="T60" fmla="*/ 0 w 6435"/>
                  <a:gd name="T61" fmla="*/ 0 h 4413"/>
                  <a:gd name="T62" fmla="*/ 0 w 6435"/>
                  <a:gd name="T63" fmla="*/ 0 h 4413"/>
                  <a:gd name="T64" fmla="*/ 0 w 6435"/>
                  <a:gd name="T65" fmla="*/ 0 h 4413"/>
                  <a:gd name="T66" fmla="*/ 0 w 6435"/>
                  <a:gd name="T67" fmla="*/ 0 h 4413"/>
                  <a:gd name="T68" fmla="*/ 0 w 6435"/>
                  <a:gd name="T69" fmla="*/ 0 h 4413"/>
                  <a:gd name="T70" fmla="*/ 0 w 6435"/>
                  <a:gd name="T71" fmla="*/ 0 h 4413"/>
                  <a:gd name="T72" fmla="*/ 0 w 6435"/>
                  <a:gd name="T73" fmla="*/ 0 h 4413"/>
                  <a:gd name="T74" fmla="*/ 0 w 6435"/>
                  <a:gd name="T75" fmla="*/ 0 h 4413"/>
                  <a:gd name="T76" fmla="*/ 0 w 6435"/>
                  <a:gd name="T77" fmla="*/ 0 h 4413"/>
                  <a:gd name="T78" fmla="*/ 0 w 6435"/>
                  <a:gd name="T79" fmla="*/ 0 h 4413"/>
                  <a:gd name="T80" fmla="*/ 0 w 6435"/>
                  <a:gd name="T81" fmla="*/ 0 h 4413"/>
                  <a:gd name="T82" fmla="*/ 0 w 6435"/>
                  <a:gd name="T83" fmla="*/ 0 h 4413"/>
                  <a:gd name="T84" fmla="*/ 0 w 6435"/>
                  <a:gd name="T85" fmla="*/ 0 h 4413"/>
                  <a:gd name="T86" fmla="*/ 0 w 6435"/>
                  <a:gd name="T87" fmla="*/ 0 h 4413"/>
                  <a:gd name="T88" fmla="*/ 0 w 6435"/>
                  <a:gd name="T89" fmla="*/ 0 h 4413"/>
                  <a:gd name="T90" fmla="*/ 0 w 6435"/>
                  <a:gd name="T91" fmla="*/ 0 h 4413"/>
                  <a:gd name="T92" fmla="*/ 0 w 6435"/>
                  <a:gd name="T93" fmla="*/ 0 h 4413"/>
                  <a:gd name="T94" fmla="*/ 0 w 6435"/>
                  <a:gd name="T95" fmla="*/ 0 h 44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35"/>
                  <a:gd name="T145" fmla="*/ 0 h 4413"/>
                  <a:gd name="T146" fmla="*/ 6435 w 6435"/>
                  <a:gd name="T147" fmla="*/ 4413 h 44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35" h="4413">
                    <a:moveTo>
                      <a:pt x="6435" y="1195"/>
                    </a:moveTo>
                    <a:lnTo>
                      <a:pt x="6434" y="1118"/>
                    </a:lnTo>
                    <a:lnTo>
                      <a:pt x="6431" y="1041"/>
                    </a:lnTo>
                    <a:lnTo>
                      <a:pt x="6427" y="964"/>
                    </a:lnTo>
                    <a:lnTo>
                      <a:pt x="6420" y="888"/>
                    </a:lnTo>
                    <a:lnTo>
                      <a:pt x="6413" y="812"/>
                    </a:lnTo>
                    <a:lnTo>
                      <a:pt x="6403" y="736"/>
                    </a:lnTo>
                    <a:lnTo>
                      <a:pt x="6391" y="662"/>
                    </a:lnTo>
                    <a:lnTo>
                      <a:pt x="6378" y="589"/>
                    </a:lnTo>
                    <a:lnTo>
                      <a:pt x="6363" y="515"/>
                    </a:lnTo>
                    <a:lnTo>
                      <a:pt x="6347" y="442"/>
                    </a:lnTo>
                    <a:lnTo>
                      <a:pt x="6329" y="369"/>
                    </a:lnTo>
                    <a:lnTo>
                      <a:pt x="6308" y="298"/>
                    </a:lnTo>
                    <a:lnTo>
                      <a:pt x="6286" y="227"/>
                    </a:lnTo>
                    <a:lnTo>
                      <a:pt x="6264" y="157"/>
                    </a:lnTo>
                    <a:lnTo>
                      <a:pt x="6239" y="87"/>
                    </a:lnTo>
                    <a:lnTo>
                      <a:pt x="6213" y="18"/>
                    </a:lnTo>
                    <a:lnTo>
                      <a:pt x="5973" y="18"/>
                    </a:lnTo>
                    <a:lnTo>
                      <a:pt x="6001" y="86"/>
                    </a:lnTo>
                    <a:lnTo>
                      <a:pt x="6027" y="156"/>
                    </a:lnTo>
                    <a:lnTo>
                      <a:pt x="6052" y="225"/>
                    </a:lnTo>
                    <a:lnTo>
                      <a:pt x="6076" y="296"/>
                    </a:lnTo>
                    <a:lnTo>
                      <a:pt x="6097" y="367"/>
                    </a:lnTo>
                    <a:lnTo>
                      <a:pt x="6117" y="440"/>
                    </a:lnTo>
                    <a:lnTo>
                      <a:pt x="6135" y="512"/>
                    </a:lnTo>
                    <a:lnTo>
                      <a:pt x="6151" y="585"/>
                    </a:lnTo>
                    <a:lnTo>
                      <a:pt x="6165" y="660"/>
                    </a:lnTo>
                    <a:lnTo>
                      <a:pt x="6178" y="734"/>
                    </a:lnTo>
                    <a:lnTo>
                      <a:pt x="6189" y="810"/>
                    </a:lnTo>
                    <a:lnTo>
                      <a:pt x="6198" y="887"/>
                    </a:lnTo>
                    <a:lnTo>
                      <a:pt x="6204" y="963"/>
                    </a:lnTo>
                    <a:lnTo>
                      <a:pt x="6210" y="1040"/>
                    </a:lnTo>
                    <a:lnTo>
                      <a:pt x="6212" y="1118"/>
                    </a:lnTo>
                    <a:lnTo>
                      <a:pt x="6213" y="1195"/>
                    </a:lnTo>
                    <a:lnTo>
                      <a:pt x="6210" y="1350"/>
                    </a:lnTo>
                    <a:lnTo>
                      <a:pt x="6198" y="1502"/>
                    </a:lnTo>
                    <a:lnTo>
                      <a:pt x="6178" y="1652"/>
                    </a:lnTo>
                    <a:lnTo>
                      <a:pt x="6152" y="1799"/>
                    </a:lnTo>
                    <a:lnTo>
                      <a:pt x="6119" y="1945"/>
                    </a:lnTo>
                    <a:lnTo>
                      <a:pt x="6079" y="2086"/>
                    </a:lnTo>
                    <a:lnTo>
                      <a:pt x="6032" y="2226"/>
                    </a:lnTo>
                    <a:lnTo>
                      <a:pt x="5978" y="2362"/>
                    </a:lnTo>
                    <a:lnTo>
                      <a:pt x="5918" y="2494"/>
                    </a:lnTo>
                    <a:lnTo>
                      <a:pt x="5852" y="2624"/>
                    </a:lnTo>
                    <a:lnTo>
                      <a:pt x="5780" y="2749"/>
                    </a:lnTo>
                    <a:lnTo>
                      <a:pt x="5702" y="2870"/>
                    </a:lnTo>
                    <a:lnTo>
                      <a:pt x="5618" y="2988"/>
                    </a:lnTo>
                    <a:lnTo>
                      <a:pt x="5529" y="3101"/>
                    </a:lnTo>
                    <a:lnTo>
                      <a:pt x="5435" y="3210"/>
                    </a:lnTo>
                    <a:lnTo>
                      <a:pt x="5336" y="3314"/>
                    </a:lnTo>
                    <a:lnTo>
                      <a:pt x="5231" y="3413"/>
                    </a:lnTo>
                    <a:lnTo>
                      <a:pt x="5123" y="3507"/>
                    </a:lnTo>
                    <a:lnTo>
                      <a:pt x="5010" y="3596"/>
                    </a:lnTo>
                    <a:lnTo>
                      <a:pt x="4892" y="3680"/>
                    </a:lnTo>
                    <a:lnTo>
                      <a:pt x="4771" y="3758"/>
                    </a:lnTo>
                    <a:lnTo>
                      <a:pt x="4645" y="3830"/>
                    </a:lnTo>
                    <a:lnTo>
                      <a:pt x="4516" y="3896"/>
                    </a:lnTo>
                    <a:lnTo>
                      <a:pt x="4383" y="3957"/>
                    </a:lnTo>
                    <a:lnTo>
                      <a:pt x="4247" y="4010"/>
                    </a:lnTo>
                    <a:lnTo>
                      <a:pt x="4108" y="4057"/>
                    </a:lnTo>
                    <a:lnTo>
                      <a:pt x="3965" y="4097"/>
                    </a:lnTo>
                    <a:lnTo>
                      <a:pt x="3821" y="4130"/>
                    </a:lnTo>
                    <a:lnTo>
                      <a:pt x="3674" y="4157"/>
                    </a:lnTo>
                    <a:lnTo>
                      <a:pt x="3524" y="4176"/>
                    </a:lnTo>
                    <a:lnTo>
                      <a:pt x="3371" y="4188"/>
                    </a:lnTo>
                    <a:lnTo>
                      <a:pt x="3217" y="4192"/>
                    </a:lnTo>
                    <a:lnTo>
                      <a:pt x="3063" y="4188"/>
                    </a:lnTo>
                    <a:lnTo>
                      <a:pt x="2911" y="4176"/>
                    </a:lnTo>
                    <a:lnTo>
                      <a:pt x="2761" y="4157"/>
                    </a:lnTo>
                    <a:lnTo>
                      <a:pt x="2613" y="4130"/>
                    </a:lnTo>
                    <a:lnTo>
                      <a:pt x="2469" y="4097"/>
                    </a:lnTo>
                    <a:lnTo>
                      <a:pt x="2326" y="4057"/>
                    </a:lnTo>
                    <a:lnTo>
                      <a:pt x="2187" y="4010"/>
                    </a:lnTo>
                    <a:lnTo>
                      <a:pt x="2051" y="3957"/>
                    </a:lnTo>
                    <a:lnTo>
                      <a:pt x="1919" y="3896"/>
                    </a:lnTo>
                    <a:lnTo>
                      <a:pt x="1789" y="3830"/>
                    </a:lnTo>
                    <a:lnTo>
                      <a:pt x="1664" y="3758"/>
                    </a:lnTo>
                    <a:lnTo>
                      <a:pt x="1542" y="3680"/>
                    </a:lnTo>
                    <a:lnTo>
                      <a:pt x="1424" y="3596"/>
                    </a:lnTo>
                    <a:lnTo>
                      <a:pt x="1312" y="3507"/>
                    </a:lnTo>
                    <a:lnTo>
                      <a:pt x="1203" y="3413"/>
                    </a:lnTo>
                    <a:lnTo>
                      <a:pt x="1099" y="3314"/>
                    </a:lnTo>
                    <a:lnTo>
                      <a:pt x="1000" y="3210"/>
                    </a:lnTo>
                    <a:lnTo>
                      <a:pt x="906" y="3101"/>
                    </a:lnTo>
                    <a:lnTo>
                      <a:pt x="816" y="2988"/>
                    </a:lnTo>
                    <a:lnTo>
                      <a:pt x="733" y="2870"/>
                    </a:lnTo>
                    <a:lnTo>
                      <a:pt x="655" y="2749"/>
                    </a:lnTo>
                    <a:lnTo>
                      <a:pt x="583" y="2624"/>
                    </a:lnTo>
                    <a:lnTo>
                      <a:pt x="517" y="2494"/>
                    </a:lnTo>
                    <a:lnTo>
                      <a:pt x="457" y="2362"/>
                    </a:lnTo>
                    <a:lnTo>
                      <a:pt x="403" y="2226"/>
                    </a:lnTo>
                    <a:lnTo>
                      <a:pt x="356" y="2086"/>
                    </a:lnTo>
                    <a:lnTo>
                      <a:pt x="315" y="1945"/>
                    </a:lnTo>
                    <a:lnTo>
                      <a:pt x="282" y="1799"/>
                    </a:lnTo>
                    <a:lnTo>
                      <a:pt x="256" y="1652"/>
                    </a:lnTo>
                    <a:lnTo>
                      <a:pt x="236" y="1502"/>
                    </a:lnTo>
                    <a:lnTo>
                      <a:pt x="225" y="1350"/>
                    </a:lnTo>
                    <a:lnTo>
                      <a:pt x="221" y="1195"/>
                    </a:lnTo>
                    <a:lnTo>
                      <a:pt x="222" y="1117"/>
                    </a:lnTo>
                    <a:lnTo>
                      <a:pt x="225" y="1038"/>
                    </a:lnTo>
                    <a:lnTo>
                      <a:pt x="231" y="959"/>
                    </a:lnTo>
                    <a:lnTo>
                      <a:pt x="237" y="881"/>
                    </a:lnTo>
                    <a:lnTo>
                      <a:pt x="247" y="804"/>
                    </a:lnTo>
                    <a:lnTo>
                      <a:pt x="258" y="728"/>
                    </a:lnTo>
                    <a:lnTo>
                      <a:pt x="271" y="651"/>
                    </a:lnTo>
                    <a:lnTo>
                      <a:pt x="286" y="576"/>
                    </a:lnTo>
                    <a:lnTo>
                      <a:pt x="302" y="501"/>
                    </a:lnTo>
                    <a:lnTo>
                      <a:pt x="320" y="428"/>
                    </a:lnTo>
                    <a:lnTo>
                      <a:pt x="341" y="354"/>
                    </a:lnTo>
                    <a:lnTo>
                      <a:pt x="364" y="282"/>
                    </a:lnTo>
                    <a:lnTo>
                      <a:pt x="387" y="211"/>
                    </a:lnTo>
                    <a:lnTo>
                      <a:pt x="413" y="139"/>
                    </a:lnTo>
                    <a:lnTo>
                      <a:pt x="440" y="69"/>
                    </a:lnTo>
                    <a:lnTo>
                      <a:pt x="470" y="0"/>
                    </a:lnTo>
                    <a:lnTo>
                      <a:pt x="229" y="0"/>
                    </a:lnTo>
                    <a:lnTo>
                      <a:pt x="202" y="69"/>
                    </a:lnTo>
                    <a:lnTo>
                      <a:pt x="177" y="139"/>
                    </a:lnTo>
                    <a:lnTo>
                      <a:pt x="153" y="211"/>
                    </a:lnTo>
                    <a:lnTo>
                      <a:pt x="130" y="283"/>
                    </a:lnTo>
                    <a:lnTo>
                      <a:pt x="110" y="355"/>
                    </a:lnTo>
                    <a:lnTo>
                      <a:pt x="92" y="429"/>
                    </a:lnTo>
                    <a:lnTo>
                      <a:pt x="74" y="503"/>
                    </a:lnTo>
                    <a:lnTo>
                      <a:pt x="59" y="578"/>
                    </a:lnTo>
                    <a:lnTo>
                      <a:pt x="45" y="653"/>
                    </a:lnTo>
                    <a:lnTo>
                      <a:pt x="33" y="729"/>
                    </a:lnTo>
                    <a:lnTo>
                      <a:pt x="22" y="806"/>
                    </a:lnTo>
                    <a:lnTo>
                      <a:pt x="14" y="882"/>
                    </a:lnTo>
                    <a:lnTo>
                      <a:pt x="7" y="960"/>
                    </a:lnTo>
                    <a:lnTo>
                      <a:pt x="3" y="1038"/>
                    </a:lnTo>
                    <a:lnTo>
                      <a:pt x="0" y="1117"/>
                    </a:lnTo>
                    <a:lnTo>
                      <a:pt x="0" y="1195"/>
                    </a:lnTo>
                    <a:lnTo>
                      <a:pt x="3" y="1362"/>
                    </a:lnTo>
                    <a:lnTo>
                      <a:pt x="16" y="1525"/>
                    </a:lnTo>
                    <a:lnTo>
                      <a:pt x="36" y="1686"/>
                    </a:lnTo>
                    <a:lnTo>
                      <a:pt x="65" y="1844"/>
                    </a:lnTo>
                    <a:lnTo>
                      <a:pt x="100" y="2000"/>
                    </a:lnTo>
                    <a:lnTo>
                      <a:pt x="143" y="2152"/>
                    </a:lnTo>
                    <a:lnTo>
                      <a:pt x="194" y="2302"/>
                    </a:lnTo>
                    <a:lnTo>
                      <a:pt x="252" y="2448"/>
                    </a:lnTo>
                    <a:lnTo>
                      <a:pt x="316" y="2591"/>
                    </a:lnTo>
                    <a:lnTo>
                      <a:pt x="387" y="2730"/>
                    </a:lnTo>
                    <a:lnTo>
                      <a:pt x="465" y="2864"/>
                    </a:lnTo>
                    <a:lnTo>
                      <a:pt x="548" y="2994"/>
                    </a:lnTo>
                    <a:lnTo>
                      <a:pt x="639" y="3121"/>
                    </a:lnTo>
                    <a:lnTo>
                      <a:pt x="734" y="3243"/>
                    </a:lnTo>
                    <a:lnTo>
                      <a:pt x="836" y="3359"/>
                    </a:lnTo>
                    <a:lnTo>
                      <a:pt x="941" y="3471"/>
                    </a:lnTo>
                    <a:lnTo>
                      <a:pt x="1054" y="3578"/>
                    </a:lnTo>
                    <a:lnTo>
                      <a:pt x="1170" y="3679"/>
                    </a:lnTo>
                    <a:lnTo>
                      <a:pt x="1291" y="3774"/>
                    </a:lnTo>
                    <a:lnTo>
                      <a:pt x="1418" y="3864"/>
                    </a:lnTo>
                    <a:lnTo>
                      <a:pt x="1548" y="3948"/>
                    </a:lnTo>
                    <a:lnTo>
                      <a:pt x="1683" y="4025"/>
                    </a:lnTo>
                    <a:lnTo>
                      <a:pt x="1822" y="4096"/>
                    </a:lnTo>
                    <a:lnTo>
                      <a:pt x="1964" y="4161"/>
                    </a:lnTo>
                    <a:lnTo>
                      <a:pt x="2111" y="4218"/>
                    </a:lnTo>
                    <a:lnTo>
                      <a:pt x="2260" y="4269"/>
                    </a:lnTo>
                    <a:lnTo>
                      <a:pt x="2414" y="4312"/>
                    </a:lnTo>
                    <a:lnTo>
                      <a:pt x="2569" y="4348"/>
                    </a:lnTo>
                    <a:lnTo>
                      <a:pt x="2727" y="4377"/>
                    </a:lnTo>
                    <a:lnTo>
                      <a:pt x="2889" y="4397"/>
                    </a:lnTo>
                    <a:lnTo>
                      <a:pt x="3052" y="4409"/>
                    </a:lnTo>
                    <a:lnTo>
                      <a:pt x="3217" y="4413"/>
                    </a:lnTo>
                    <a:lnTo>
                      <a:pt x="3383" y="4409"/>
                    </a:lnTo>
                    <a:lnTo>
                      <a:pt x="3546" y="4397"/>
                    </a:lnTo>
                    <a:lnTo>
                      <a:pt x="3707" y="4377"/>
                    </a:lnTo>
                    <a:lnTo>
                      <a:pt x="3866" y="4348"/>
                    </a:lnTo>
                    <a:lnTo>
                      <a:pt x="4022" y="4312"/>
                    </a:lnTo>
                    <a:lnTo>
                      <a:pt x="4174" y="4269"/>
                    </a:lnTo>
                    <a:lnTo>
                      <a:pt x="4324" y="4218"/>
                    </a:lnTo>
                    <a:lnTo>
                      <a:pt x="4470" y="4161"/>
                    </a:lnTo>
                    <a:lnTo>
                      <a:pt x="4612" y="4096"/>
                    </a:lnTo>
                    <a:lnTo>
                      <a:pt x="4751" y="4025"/>
                    </a:lnTo>
                    <a:lnTo>
                      <a:pt x="4886" y="3948"/>
                    </a:lnTo>
                    <a:lnTo>
                      <a:pt x="5016" y="3864"/>
                    </a:lnTo>
                    <a:lnTo>
                      <a:pt x="5143" y="3774"/>
                    </a:lnTo>
                    <a:lnTo>
                      <a:pt x="5264" y="3679"/>
                    </a:lnTo>
                    <a:lnTo>
                      <a:pt x="5381" y="3578"/>
                    </a:lnTo>
                    <a:lnTo>
                      <a:pt x="5493" y="3471"/>
                    </a:lnTo>
                    <a:lnTo>
                      <a:pt x="5600" y="3359"/>
                    </a:lnTo>
                    <a:lnTo>
                      <a:pt x="5700" y="3243"/>
                    </a:lnTo>
                    <a:lnTo>
                      <a:pt x="5796" y="3121"/>
                    </a:lnTo>
                    <a:lnTo>
                      <a:pt x="5886" y="2994"/>
                    </a:lnTo>
                    <a:lnTo>
                      <a:pt x="5969" y="2864"/>
                    </a:lnTo>
                    <a:lnTo>
                      <a:pt x="6047" y="2730"/>
                    </a:lnTo>
                    <a:lnTo>
                      <a:pt x="6118" y="2591"/>
                    </a:lnTo>
                    <a:lnTo>
                      <a:pt x="6183" y="2448"/>
                    </a:lnTo>
                    <a:lnTo>
                      <a:pt x="6240" y="2302"/>
                    </a:lnTo>
                    <a:lnTo>
                      <a:pt x="6291" y="2152"/>
                    </a:lnTo>
                    <a:lnTo>
                      <a:pt x="6334" y="2000"/>
                    </a:lnTo>
                    <a:lnTo>
                      <a:pt x="6370" y="1844"/>
                    </a:lnTo>
                    <a:lnTo>
                      <a:pt x="6399" y="1686"/>
                    </a:lnTo>
                    <a:lnTo>
                      <a:pt x="6418" y="1525"/>
                    </a:lnTo>
                    <a:lnTo>
                      <a:pt x="6431" y="1362"/>
                    </a:lnTo>
                    <a:lnTo>
                      <a:pt x="6435" y="1195"/>
                    </a:lnTo>
                    <a:close/>
                  </a:path>
                </a:pathLst>
              </a:custGeom>
              <a:solidFill>
                <a:srgbClr val="D7D7D6"/>
              </a:solidFill>
              <a:ln w="9525">
                <a:noFill/>
                <a:round/>
                <a:headEnd/>
                <a:tailEnd/>
              </a:ln>
            </p:spPr>
            <p:txBody>
              <a:bodyPr/>
              <a:lstStyle/>
              <a:p>
                <a:endParaRPr lang="fr-FR"/>
              </a:p>
            </p:txBody>
          </p:sp>
          <p:sp>
            <p:nvSpPr>
              <p:cNvPr id="10353" name="Freeform 20"/>
              <p:cNvSpPr>
                <a:spLocks/>
              </p:cNvSpPr>
              <p:nvPr/>
            </p:nvSpPr>
            <p:spPr bwMode="auto">
              <a:xfrm>
                <a:off x="2079" y="2384"/>
                <a:ext cx="1036" cy="717"/>
              </a:xfrm>
              <a:custGeom>
                <a:avLst/>
                <a:gdLst>
                  <a:gd name="T0" fmla="*/ 0 w 6214"/>
                  <a:gd name="T1" fmla="*/ 0 h 4302"/>
                  <a:gd name="T2" fmla="*/ 0 w 6214"/>
                  <a:gd name="T3" fmla="*/ 0 h 4302"/>
                  <a:gd name="T4" fmla="*/ 0 w 6214"/>
                  <a:gd name="T5" fmla="*/ 0 h 4302"/>
                  <a:gd name="T6" fmla="*/ 0 w 6214"/>
                  <a:gd name="T7" fmla="*/ 0 h 4302"/>
                  <a:gd name="T8" fmla="*/ 0 w 6214"/>
                  <a:gd name="T9" fmla="*/ 0 h 4302"/>
                  <a:gd name="T10" fmla="*/ 0 w 6214"/>
                  <a:gd name="T11" fmla="*/ 0 h 4302"/>
                  <a:gd name="T12" fmla="*/ 0 w 6214"/>
                  <a:gd name="T13" fmla="*/ 0 h 4302"/>
                  <a:gd name="T14" fmla="*/ 0 w 6214"/>
                  <a:gd name="T15" fmla="*/ 0 h 4302"/>
                  <a:gd name="T16" fmla="*/ 0 w 6214"/>
                  <a:gd name="T17" fmla="*/ 0 h 4302"/>
                  <a:gd name="T18" fmla="*/ 0 w 6214"/>
                  <a:gd name="T19" fmla="*/ 0 h 4302"/>
                  <a:gd name="T20" fmla="*/ 0 w 6214"/>
                  <a:gd name="T21" fmla="*/ 0 h 4302"/>
                  <a:gd name="T22" fmla="*/ 0 w 6214"/>
                  <a:gd name="T23" fmla="*/ 0 h 4302"/>
                  <a:gd name="T24" fmla="*/ 0 w 6214"/>
                  <a:gd name="T25" fmla="*/ 0 h 4302"/>
                  <a:gd name="T26" fmla="*/ 0 w 6214"/>
                  <a:gd name="T27" fmla="*/ 0 h 4302"/>
                  <a:gd name="T28" fmla="*/ 0 w 6214"/>
                  <a:gd name="T29" fmla="*/ 0 h 4302"/>
                  <a:gd name="T30" fmla="*/ 0 w 6214"/>
                  <a:gd name="T31" fmla="*/ 0 h 4302"/>
                  <a:gd name="T32" fmla="*/ 0 w 6214"/>
                  <a:gd name="T33" fmla="*/ 0 h 4302"/>
                  <a:gd name="T34" fmla="*/ 0 w 6214"/>
                  <a:gd name="T35" fmla="*/ 0 h 4302"/>
                  <a:gd name="T36" fmla="*/ 0 w 6214"/>
                  <a:gd name="T37" fmla="*/ 0 h 4302"/>
                  <a:gd name="T38" fmla="*/ 0 w 6214"/>
                  <a:gd name="T39" fmla="*/ 0 h 4302"/>
                  <a:gd name="T40" fmla="*/ 0 w 6214"/>
                  <a:gd name="T41" fmla="*/ 0 h 4302"/>
                  <a:gd name="T42" fmla="*/ 0 w 6214"/>
                  <a:gd name="T43" fmla="*/ 0 h 4302"/>
                  <a:gd name="T44" fmla="*/ 0 w 6214"/>
                  <a:gd name="T45" fmla="*/ 0 h 4302"/>
                  <a:gd name="T46" fmla="*/ 0 w 6214"/>
                  <a:gd name="T47" fmla="*/ 0 h 4302"/>
                  <a:gd name="T48" fmla="*/ 0 w 6214"/>
                  <a:gd name="T49" fmla="*/ 0 h 4302"/>
                  <a:gd name="T50" fmla="*/ 0 w 6214"/>
                  <a:gd name="T51" fmla="*/ 0 h 4302"/>
                  <a:gd name="T52" fmla="*/ 0 w 6214"/>
                  <a:gd name="T53" fmla="*/ 0 h 4302"/>
                  <a:gd name="T54" fmla="*/ 0 w 6214"/>
                  <a:gd name="T55" fmla="*/ 0 h 4302"/>
                  <a:gd name="T56" fmla="*/ 0 w 6214"/>
                  <a:gd name="T57" fmla="*/ 0 h 4302"/>
                  <a:gd name="T58" fmla="*/ 0 w 6214"/>
                  <a:gd name="T59" fmla="*/ 0 h 4302"/>
                  <a:gd name="T60" fmla="*/ 0 w 6214"/>
                  <a:gd name="T61" fmla="*/ 0 h 4302"/>
                  <a:gd name="T62" fmla="*/ 0 w 6214"/>
                  <a:gd name="T63" fmla="*/ 0 h 4302"/>
                  <a:gd name="T64" fmla="*/ 0 w 6214"/>
                  <a:gd name="T65" fmla="*/ 0 h 4302"/>
                  <a:gd name="T66" fmla="*/ 0 w 6214"/>
                  <a:gd name="T67" fmla="*/ 0 h 4302"/>
                  <a:gd name="T68" fmla="*/ 0 w 6214"/>
                  <a:gd name="T69" fmla="*/ 0 h 4302"/>
                  <a:gd name="T70" fmla="*/ 0 w 6214"/>
                  <a:gd name="T71" fmla="*/ 0 h 4302"/>
                  <a:gd name="T72" fmla="*/ 0 w 6214"/>
                  <a:gd name="T73" fmla="*/ 0 h 4302"/>
                  <a:gd name="T74" fmla="*/ 0 w 6214"/>
                  <a:gd name="T75" fmla="*/ 0 h 4302"/>
                  <a:gd name="T76" fmla="*/ 0 w 6214"/>
                  <a:gd name="T77" fmla="*/ 0 h 4302"/>
                  <a:gd name="T78" fmla="*/ 0 w 6214"/>
                  <a:gd name="T79" fmla="*/ 0 h 4302"/>
                  <a:gd name="T80" fmla="*/ 0 w 6214"/>
                  <a:gd name="T81" fmla="*/ 0 h 4302"/>
                  <a:gd name="T82" fmla="*/ 0 w 6214"/>
                  <a:gd name="T83" fmla="*/ 0 h 4302"/>
                  <a:gd name="T84" fmla="*/ 0 w 6214"/>
                  <a:gd name="T85" fmla="*/ 0 h 4302"/>
                  <a:gd name="T86" fmla="*/ 0 w 6214"/>
                  <a:gd name="T87" fmla="*/ 0 h 4302"/>
                  <a:gd name="T88" fmla="*/ 0 w 6214"/>
                  <a:gd name="T89" fmla="*/ 0 h 4302"/>
                  <a:gd name="T90" fmla="*/ 0 w 6214"/>
                  <a:gd name="T91" fmla="*/ 0 h 4302"/>
                  <a:gd name="T92" fmla="*/ 0 w 6214"/>
                  <a:gd name="T93" fmla="*/ 0 h 4302"/>
                  <a:gd name="T94" fmla="*/ 0 w 6214"/>
                  <a:gd name="T95" fmla="*/ 0 h 4302"/>
                  <a:gd name="T96" fmla="*/ 0 w 6214"/>
                  <a:gd name="T97" fmla="*/ 0 h 43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14"/>
                  <a:gd name="T148" fmla="*/ 0 h 4302"/>
                  <a:gd name="T149" fmla="*/ 6214 w 6214"/>
                  <a:gd name="T150" fmla="*/ 4302 h 43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14" h="4302">
                    <a:moveTo>
                      <a:pt x="6214" y="1195"/>
                    </a:moveTo>
                    <a:lnTo>
                      <a:pt x="6213" y="1118"/>
                    </a:lnTo>
                    <a:lnTo>
                      <a:pt x="6211" y="1040"/>
                    </a:lnTo>
                    <a:lnTo>
                      <a:pt x="6206" y="963"/>
                    </a:lnTo>
                    <a:lnTo>
                      <a:pt x="6199" y="887"/>
                    </a:lnTo>
                    <a:lnTo>
                      <a:pt x="6190" y="811"/>
                    </a:lnTo>
                    <a:lnTo>
                      <a:pt x="6181" y="735"/>
                    </a:lnTo>
                    <a:lnTo>
                      <a:pt x="6169" y="661"/>
                    </a:lnTo>
                    <a:lnTo>
                      <a:pt x="6155" y="587"/>
                    </a:lnTo>
                    <a:lnTo>
                      <a:pt x="6139" y="513"/>
                    </a:lnTo>
                    <a:lnTo>
                      <a:pt x="6121" y="441"/>
                    </a:lnTo>
                    <a:lnTo>
                      <a:pt x="6103" y="368"/>
                    </a:lnTo>
                    <a:lnTo>
                      <a:pt x="6082" y="297"/>
                    </a:lnTo>
                    <a:lnTo>
                      <a:pt x="6060" y="226"/>
                    </a:lnTo>
                    <a:lnTo>
                      <a:pt x="6036" y="157"/>
                    </a:lnTo>
                    <a:lnTo>
                      <a:pt x="6010" y="86"/>
                    </a:lnTo>
                    <a:lnTo>
                      <a:pt x="5983" y="18"/>
                    </a:lnTo>
                    <a:lnTo>
                      <a:pt x="5741" y="17"/>
                    </a:lnTo>
                    <a:lnTo>
                      <a:pt x="5770" y="85"/>
                    </a:lnTo>
                    <a:lnTo>
                      <a:pt x="5798" y="154"/>
                    </a:lnTo>
                    <a:lnTo>
                      <a:pt x="5824" y="224"/>
                    </a:lnTo>
                    <a:lnTo>
                      <a:pt x="5849" y="295"/>
                    </a:lnTo>
                    <a:lnTo>
                      <a:pt x="5871" y="366"/>
                    </a:lnTo>
                    <a:lnTo>
                      <a:pt x="5891" y="437"/>
                    </a:lnTo>
                    <a:lnTo>
                      <a:pt x="5911" y="511"/>
                    </a:lnTo>
                    <a:lnTo>
                      <a:pt x="5927" y="584"/>
                    </a:lnTo>
                    <a:lnTo>
                      <a:pt x="5942" y="659"/>
                    </a:lnTo>
                    <a:lnTo>
                      <a:pt x="5955" y="733"/>
                    </a:lnTo>
                    <a:lnTo>
                      <a:pt x="5967" y="809"/>
                    </a:lnTo>
                    <a:lnTo>
                      <a:pt x="5976" y="885"/>
                    </a:lnTo>
                    <a:lnTo>
                      <a:pt x="5983" y="962"/>
                    </a:lnTo>
                    <a:lnTo>
                      <a:pt x="5988" y="1040"/>
                    </a:lnTo>
                    <a:lnTo>
                      <a:pt x="5992" y="1118"/>
                    </a:lnTo>
                    <a:lnTo>
                      <a:pt x="5993" y="1195"/>
                    </a:lnTo>
                    <a:lnTo>
                      <a:pt x="5988" y="1344"/>
                    </a:lnTo>
                    <a:lnTo>
                      <a:pt x="5978" y="1490"/>
                    </a:lnTo>
                    <a:lnTo>
                      <a:pt x="5959" y="1635"/>
                    </a:lnTo>
                    <a:lnTo>
                      <a:pt x="5933" y="1777"/>
                    </a:lnTo>
                    <a:lnTo>
                      <a:pt x="5901" y="1917"/>
                    </a:lnTo>
                    <a:lnTo>
                      <a:pt x="5862" y="2054"/>
                    </a:lnTo>
                    <a:lnTo>
                      <a:pt x="5817" y="2188"/>
                    </a:lnTo>
                    <a:lnTo>
                      <a:pt x="5766" y="2318"/>
                    </a:lnTo>
                    <a:lnTo>
                      <a:pt x="5708" y="2446"/>
                    </a:lnTo>
                    <a:lnTo>
                      <a:pt x="5644" y="2571"/>
                    </a:lnTo>
                    <a:lnTo>
                      <a:pt x="5575" y="2692"/>
                    </a:lnTo>
                    <a:lnTo>
                      <a:pt x="5499" y="2809"/>
                    </a:lnTo>
                    <a:lnTo>
                      <a:pt x="5419" y="2922"/>
                    </a:lnTo>
                    <a:lnTo>
                      <a:pt x="5334" y="3031"/>
                    </a:lnTo>
                    <a:lnTo>
                      <a:pt x="5243" y="3136"/>
                    </a:lnTo>
                    <a:lnTo>
                      <a:pt x="5147" y="3235"/>
                    </a:lnTo>
                    <a:lnTo>
                      <a:pt x="5047" y="3331"/>
                    </a:lnTo>
                    <a:lnTo>
                      <a:pt x="4942" y="3422"/>
                    </a:lnTo>
                    <a:lnTo>
                      <a:pt x="4833" y="3507"/>
                    </a:lnTo>
                    <a:lnTo>
                      <a:pt x="4721" y="3588"/>
                    </a:lnTo>
                    <a:lnTo>
                      <a:pt x="4603" y="3663"/>
                    </a:lnTo>
                    <a:lnTo>
                      <a:pt x="4482" y="3732"/>
                    </a:lnTo>
                    <a:lnTo>
                      <a:pt x="4358" y="3796"/>
                    </a:lnTo>
                    <a:lnTo>
                      <a:pt x="4230" y="3854"/>
                    </a:lnTo>
                    <a:lnTo>
                      <a:pt x="4100" y="3906"/>
                    </a:lnTo>
                    <a:lnTo>
                      <a:pt x="3966" y="3951"/>
                    </a:lnTo>
                    <a:lnTo>
                      <a:pt x="3828" y="3990"/>
                    </a:lnTo>
                    <a:lnTo>
                      <a:pt x="3689" y="4022"/>
                    </a:lnTo>
                    <a:lnTo>
                      <a:pt x="3547" y="4047"/>
                    </a:lnTo>
                    <a:lnTo>
                      <a:pt x="3402" y="4066"/>
                    </a:lnTo>
                    <a:lnTo>
                      <a:pt x="3256" y="4076"/>
                    </a:lnTo>
                    <a:lnTo>
                      <a:pt x="3107" y="4081"/>
                    </a:lnTo>
                    <a:lnTo>
                      <a:pt x="2959" y="4076"/>
                    </a:lnTo>
                    <a:lnTo>
                      <a:pt x="2812" y="4066"/>
                    </a:lnTo>
                    <a:lnTo>
                      <a:pt x="2667" y="4047"/>
                    </a:lnTo>
                    <a:lnTo>
                      <a:pt x="2526" y="4022"/>
                    </a:lnTo>
                    <a:lnTo>
                      <a:pt x="2387" y="3990"/>
                    </a:lnTo>
                    <a:lnTo>
                      <a:pt x="2250" y="3951"/>
                    </a:lnTo>
                    <a:lnTo>
                      <a:pt x="2116" y="3906"/>
                    </a:lnTo>
                    <a:lnTo>
                      <a:pt x="1984" y="3854"/>
                    </a:lnTo>
                    <a:lnTo>
                      <a:pt x="1856" y="3796"/>
                    </a:lnTo>
                    <a:lnTo>
                      <a:pt x="1732" y="3732"/>
                    </a:lnTo>
                    <a:lnTo>
                      <a:pt x="1611" y="3663"/>
                    </a:lnTo>
                    <a:lnTo>
                      <a:pt x="1495" y="3588"/>
                    </a:lnTo>
                    <a:lnTo>
                      <a:pt x="1381" y="3507"/>
                    </a:lnTo>
                    <a:lnTo>
                      <a:pt x="1272" y="3422"/>
                    </a:lnTo>
                    <a:lnTo>
                      <a:pt x="1167" y="3331"/>
                    </a:lnTo>
                    <a:lnTo>
                      <a:pt x="1067" y="3235"/>
                    </a:lnTo>
                    <a:lnTo>
                      <a:pt x="972" y="3136"/>
                    </a:lnTo>
                    <a:lnTo>
                      <a:pt x="881" y="3031"/>
                    </a:lnTo>
                    <a:lnTo>
                      <a:pt x="795" y="2922"/>
                    </a:lnTo>
                    <a:lnTo>
                      <a:pt x="715" y="2809"/>
                    </a:lnTo>
                    <a:lnTo>
                      <a:pt x="640" y="2692"/>
                    </a:lnTo>
                    <a:lnTo>
                      <a:pt x="570" y="2571"/>
                    </a:lnTo>
                    <a:lnTo>
                      <a:pt x="506" y="2446"/>
                    </a:lnTo>
                    <a:lnTo>
                      <a:pt x="449" y="2318"/>
                    </a:lnTo>
                    <a:lnTo>
                      <a:pt x="397" y="2188"/>
                    </a:lnTo>
                    <a:lnTo>
                      <a:pt x="352" y="2054"/>
                    </a:lnTo>
                    <a:lnTo>
                      <a:pt x="313" y="1917"/>
                    </a:lnTo>
                    <a:lnTo>
                      <a:pt x="281" y="1777"/>
                    </a:lnTo>
                    <a:lnTo>
                      <a:pt x="256" y="1635"/>
                    </a:lnTo>
                    <a:lnTo>
                      <a:pt x="237" y="1490"/>
                    </a:lnTo>
                    <a:lnTo>
                      <a:pt x="226" y="1344"/>
                    </a:lnTo>
                    <a:lnTo>
                      <a:pt x="222" y="1195"/>
                    </a:lnTo>
                    <a:lnTo>
                      <a:pt x="222" y="1155"/>
                    </a:lnTo>
                    <a:lnTo>
                      <a:pt x="223" y="1117"/>
                    </a:lnTo>
                    <a:lnTo>
                      <a:pt x="225" y="1077"/>
                    </a:lnTo>
                    <a:lnTo>
                      <a:pt x="227" y="1037"/>
                    </a:lnTo>
                    <a:lnTo>
                      <a:pt x="232" y="959"/>
                    </a:lnTo>
                    <a:lnTo>
                      <a:pt x="240" y="880"/>
                    </a:lnTo>
                    <a:lnTo>
                      <a:pt x="248" y="803"/>
                    </a:lnTo>
                    <a:lnTo>
                      <a:pt x="260" y="727"/>
                    </a:lnTo>
                    <a:lnTo>
                      <a:pt x="274" y="650"/>
                    </a:lnTo>
                    <a:lnTo>
                      <a:pt x="289" y="574"/>
                    </a:lnTo>
                    <a:lnTo>
                      <a:pt x="307" y="500"/>
                    </a:lnTo>
                    <a:lnTo>
                      <a:pt x="326" y="427"/>
                    </a:lnTo>
                    <a:lnTo>
                      <a:pt x="348" y="353"/>
                    </a:lnTo>
                    <a:lnTo>
                      <a:pt x="370" y="281"/>
                    </a:lnTo>
                    <a:lnTo>
                      <a:pt x="395" y="209"/>
                    </a:lnTo>
                    <a:lnTo>
                      <a:pt x="422" y="139"/>
                    </a:lnTo>
                    <a:lnTo>
                      <a:pt x="450" y="69"/>
                    </a:lnTo>
                    <a:lnTo>
                      <a:pt x="480" y="1"/>
                    </a:lnTo>
                    <a:lnTo>
                      <a:pt x="239" y="0"/>
                    </a:lnTo>
                    <a:lnTo>
                      <a:pt x="210" y="69"/>
                    </a:lnTo>
                    <a:lnTo>
                      <a:pt x="185" y="139"/>
                    </a:lnTo>
                    <a:lnTo>
                      <a:pt x="160" y="211"/>
                    </a:lnTo>
                    <a:lnTo>
                      <a:pt x="137" y="283"/>
                    </a:lnTo>
                    <a:lnTo>
                      <a:pt x="115" y="355"/>
                    </a:lnTo>
                    <a:lnTo>
                      <a:pt x="96" y="429"/>
                    </a:lnTo>
                    <a:lnTo>
                      <a:pt x="78" y="502"/>
                    </a:lnTo>
                    <a:lnTo>
                      <a:pt x="61" y="577"/>
                    </a:lnTo>
                    <a:lnTo>
                      <a:pt x="47" y="652"/>
                    </a:lnTo>
                    <a:lnTo>
                      <a:pt x="36" y="728"/>
                    </a:lnTo>
                    <a:lnTo>
                      <a:pt x="25" y="804"/>
                    </a:lnTo>
                    <a:lnTo>
                      <a:pt x="16" y="882"/>
                    </a:lnTo>
                    <a:lnTo>
                      <a:pt x="9" y="960"/>
                    </a:lnTo>
                    <a:lnTo>
                      <a:pt x="4" y="1038"/>
                    </a:lnTo>
                    <a:lnTo>
                      <a:pt x="1" y="1117"/>
                    </a:lnTo>
                    <a:lnTo>
                      <a:pt x="0" y="1195"/>
                    </a:lnTo>
                    <a:lnTo>
                      <a:pt x="4" y="1355"/>
                    </a:lnTo>
                    <a:lnTo>
                      <a:pt x="16" y="1513"/>
                    </a:lnTo>
                    <a:lnTo>
                      <a:pt x="36" y="1668"/>
                    </a:lnTo>
                    <a:lnTo>
                      <a:pt x="64" y="1822"/>
                    </a:lnTo>
                    <a:lnTo>
                      <a:pt x="98" y="1972"/>
                    </a:lnTo>
                    <a:lnTo>
                      <a:pt x="140" y="2120"/>
                    </a:lnTo>
                    <a:lnTo>
                      <a:pt x="189" y="2263"/>
                    </a:lnTo>
                    <a:lnTo>
                      <a:pt x="244" y="2405"/>
                    </a:lnTo>
                    <a:lnTo>
                      <a:pt x="307" y="2543"/>
                    </a:lnTo>
                    <a:lnTo>
                      <a:pt x="376" y="2677"/>
                    </a:lnTo>
                    <a:lnTo>
                      <a:pt x="450" y="2807"/>
                    </a:lnTo>
                    <a:lnTo>
                      <a:pt x="531" y="2933"/>
                    </a:lnTo>
                    <a:lnTo>
                      <a:pt x="618" y="3055"/>
                    </a:lnTo>
                    <a:lnTo>
                      <a:pt x="709" y="3172"/>
                    </a:lnTo>
                    <a:lnTo>
                      <a:pt x="808" y="3285"/>
                    </a:lnTo>
                    <a:lnTo>
                      <a:pt x="910" y="3393"/>
                    </a:lnTo>
                    <a:lnTo>
                      <a:pt x="1018" y="3496"/>
                    </a:lnTo>
                    <a:lnTo>
                      <a:pt x="1131" y="3593"/>
                    </a:lnTo>
                    <a:lnTo>
                      <a:pt x="1248" y="3686"/>
                    </a:lnTo>
                    <a:lnTo>
                      <a:pt x="1370" y="3772"/>
                    </a:lnTo>
                    <a:lnTo>
                      <a:pt x="1496" y="3853"/>
                    </a:lnTo>
                    <a:lnTo>
                      <a:pt x="1626" y="3927"/>
                    </a:lnTo>
                    <a:lnTo>
                      <a:pt x="1760" y="3997"/>
                    </a:lnTo>
                    <a:lnTo>
                      <a:pt x="1897" y="4058"/>
                    </a:lnTo>
                    <a:lnTo>
                      <a:pt x="2039" y="4114"/>
                    </a:lnTo>
                    <a:lnTo>
                      <a:pt x="2184" y="4163"/>
                    </a:lnTo>
                    <a:lnTo>
                      <a:pt x="2331" y="4205"/>
                    </a:lnTo>
                    <a:lnTo>
                      <a:pt x="2481" y="4240"/>
                    </a:lnTo>
                    <a:lnTo>
                      <a:pt x="2634" y="4267"/>
                    </a:lnTo>
                    <a:lnTo>
                      <a:pt x="2790" y="4286"/>
                    </a:lnTo>
                    <a:lnTo>
                      <a:pt x="2947" y="4299"/>
                    </a:lnTo>
                    <a:lnTo>
                      <a:pt x="3107" y="4302"/>
                    </a:lnTo>
                    <a:lnTo>
                      <a:pt x="3267" y="4299"/>
                    </a:lnTo>
                    <a:lnTo>
                      <a:pt x="3425" y="4286"/>
                    </a:lnTo>
                    <a:lnTo>
                      <a:pt x="3580" y="4267"/>
                    </a:lnTo>
                    <a:lnTo>
                      <a:pt x="3733" y="4240"/>
                    </a:lnTo>
                    <a:lnTo>
                      <a:pt x="3884" y="4205"/>
                    </a:lnTo>
                    <a:lnTo>
                      <a:pt x="4032" y="4163"/>
                    </a:lnTo>
                    <a:lnTo>
                      <a:pt x="4175" y="4114"/>
                    </a:lnTo>
                    <a:lnTo>
                      <a:pt x="4317" y="4058"/>
                    </a:lnTo>
                    <a:lnTo>
                      <a:pt x="4454" y="3997"/>
                    </a:lnTo>
                    <a:lnTo>
                      <a:pt x="4588" y="3927"/>
                    </a:lnTo>
                    <a:lnTo>
                      <a:pt x="4718" y="3853"/>
                    </a:lnTo>
                    <a:lnTo>
                      <a:pt x="4845" y="3772"/>
                    </a:lnTo>
                    <a:lnTo>
                      <a:pt x="4966" y="3686"/>
                    </a:lnTo>
                    <a:lnTo>
                      <a:pt x="5083" y="3593"/>
                    </a:lnTo>
                    <a:lnTo>
                      <a:pt x="5197" y="3496"/>
                    </a:lnTo>
                    <a:lnTo>
                      <a:pt x="5304" y="3393"/>
                    </a:lnTo>
                    <a:lnTo>
                      <a:pt x="5407" y="3285"/>
                    </a:lnTo>
                    <a:lnTo>
                      <a:pt x="5505" y="3172"/>
                    </a:lnTo>
                    <a:lnTo>
                      <a:pt x="5598" y="3055"/>
                    </a:lnTo>
                    <a:lnTo>
                      <a:pt x="5684" y="2933"/>
                    </a:lnTo>
                    <a:lnTo>
                      <a:pt x="5765" y="2807"/>
                    </a:lnTo>
                    <a:lnTo>
                      <a:pt x="5839" y="2677"/>
                    </a:lnTo>
                    <a:lnTo>
                      <a:pt x="5907" y="2543"/>
                    </a:lnTo>
                    <a:lnTo>
                      <a:pt x="5970" y="2405"/>
                    </a:lnTo>
                    <a:lnTo>
                      <a:pt x="6026" y="2263"/>
                    </a:lnTo>
                    <a:lnTo>
                      <a:pt x="6075" y="2120"/>
                    </a:lnTo>
                    <a:lnTo>
                      <a:pt x="6117" y="1972"/>
                    </a:lnTo>
                    <a:lnTo>
                      <a:pt x="6152" y="1822"/>
                    </a:lnTo>
                    <a:lnTo>
                      <a:pt x="6179" y="1668"/>
                    </a:lnTo>
                    <a:lnTo>
                      <a:pt x="6198" y="1513"/>
                    </a:lnTo>
                    <a:lnTo>
                      <a:pt x="6210" y="1355"/>
                    </a:lnTo>
                    <a:lnTo>
                      <a:pt x="6214" y="1195"/>
                    </a:lnTo>
                    <a:close/>
                  </a:path>
                </a:pathLst>
              </a:custGeom>
              <a:solidFill>
                <a:srgbClr val="D5D4D4"/>
              </a:solidFill>
              <a:ln w="9525">
                <a:noFill/>
                <a:round/>
                <a:headEnd/>
                <a:tailEnd/>
              </a:ln>
            </p:spPr>
            <p:txBody>
              <a:bodyPr/>
              <a:lstStyle/>
              <a:p>
                <a:endParaRPr lang="fr-FR"/>
              </a:p>
            </p:txBody>
          </p:sp>
          <p:sp>
            <p:nvSpPr>
              <p:cNvPr id="10354" name="Freeform 21"/>
              <p:cNvSpPr>
                <a:spLocks/>
              </p:cNvSpPr>
              <p:nvPr/>
            </p:nvSpPr>
            <p:spPr bwMode="auto">
              <a:xfrm>
                <a:off x="2098" y="2384"/>
                <a:ext cx="999" cy="699"/>
              </a:xfrm>
              <a:custGeom>
                <a:avLst/>
                <a:gdLst>
                  <a:gd name="T0" fmla="*/ 0 w 5992"/>
                  <a:gd name="T1" fmla="*/ 0 h 4192"/>
                  <a:gd name="T2" fmla="*/ 0 w 5992"/>
                  <a:gd name="T3" fmla="*/ 0 h 4192"/>
                  <a:gd name="T4" fmla="*/ 0 w 5992"/>
                  <a:gd name="T5" fmla="*/ 0 h 4192"/>
                  <a:gd name="T6" fmla="*/ 0 w 5992"/>
                  <a:gd name="T7" fmla="*/ 0 h 4192"/>
                  <a:gd name="T8" fmla="*/ 0 w 5992"/>
                  <a:gd name="T9" fmla="*/ 0 h 4192"/>
                  <a:gd name="T10" fmla="*/ 0 w 5992"/>
                  <a:gd name="T11" fmla="*/ 0 h 4192"/>
                  <a:gd name="T12" fmla="*/ 0 w 5992"/>
                  <a:gd name="T13" fmla="*/ 0 h 4192"/>
                  <a:gd name="T14" fmla="*/ 0 w 5992"/>
                  <a:gd name="T15" fmla="*/ 0 h 4192"/>
                  <a:gd name="T16" fmla="*/ 0 w 5992"/>
                  <a:gd name="T17" fmla="*/ 0 h 4192"/>
                  <a:gd name="T18" fmla="*/ 0 w 5992"/>
                  <a:gd name="T19" fmla="*/ 0 h 4192"/>
                  <a:gd name="T20" fmla="*/ 0 w 5992"/>
                  <a:gd name="T21" fmla="*/ 0 h 4192"/>
                  <a:gd name="T22" fmla="*/ 0 w 5992"/>
                  <a:gd name="T23" fmla="*/ 0 h 4192"/>
                  <a:gd name="T24" fmla="*/ 0 w 5992"/>
                  <a:gd name="T25" fmla="*/ 0 h 4192"/>
                  <a:gd name="T26" fmla="*/ 0 w 5992"/>
                  <a:gd name="T27" fmla="*/ 0 h 4192"/>
                  <a:gd name="T28" fmla="*/ 0 w 5992"/>
                  <a:gd name="T29" fmla="*/ 0 h 4192"/>
                  <a:gd name="T30" fmla="*/ 0 w 5992"/>
                  <a:gd name="T31" fmla="*/ 0 h 4192"/>
                  <a:gd name="T32" fmla="*/ 0 w 5992"/>
                  <a:gd name="T33" fmla="*/ 0 h 4192"/>
                  <a:gd name="T34" fmla="*/ 0 w 5992"/>
                  <a:gd name="T35" fmla="*/ 0 h 4192"/>
                  <a:gd name="T36" fmla="*/ 0 w 5992"/>
                  <a:gd name="T37" fmla="*/ 0 h 4192"/>
                  <a:gd name="T38" fmla="*/ 0 w 5992"/>
                  <a:gd name="T39" fmla="*/ 0 h 4192"/>
                  <a:gd name="T40" fmla="*/ 0 w 5992"/>
                  <a:gd name="T41" fmla="*/ 0 h 4192"/>
                  <a:gd name="T42" fmla="*/ 0 w 5992"/>
                  <a:gd name="T43" fmla="*/ 0 h 4192"/>
                  <a:gd name="T44" fmla="*/ 0 w 5992"/>
                  <a:gd name="T45" fmla="*/ 0 h 4192"/>
                  <a:gd name="T46" fmla="*/ 0 w 5992"/>
                  <a:gd name="T47" fmla="*/ 0 h 4192"/>
                  <a:gd name="T48" fmla="*/ 0 w 5992"/>
                  <a:gd name="T49" fmla="*/ 0 h 4192"/>
                  <a:gd name="T50" fmla="*/ 0 w 5992"/>
                  <a:gd name="T51" fmla="*/ 0 h 4192"/>
                  <a:gd name="T52" fmla="*/ 0 w 5992"/>
                  <a:gd name="T53" fmla="*/ 0 h 4192"/>
                  <a:gd name="T54" fmla="*/ 0 w 5992"/>
                  <a:gd name="T55" fmla="*/ 0 h 4192"/>
                  <a:gd name="T56" fmla="*/ 0 w 5992"/>
                  <a:gd name="T57" fmla="*/ 0 h 4192"/>
                  <a:gd name="T58" fmla="*/ 0 w 5992"/>
                  <a:gd name="T59" fmla="*/ 0 h 4192"/>
                  <a:gd name="T60" fmla="*/ 0 w 5992"/>
                  <a:gd name="T61" fmla="*/ 0 h 4192"/>
                  <a:gd name="T62" fmla="*/ 0 w 5992"/>
                  <a:gd name="T63" fmla="*/ 0 h 4192"/>
                  <a:gd name="T64" fmla="*/ 0 w 5992"/>
                  <a:gd name="T65" fmla="*/ 0 h 4192"/>
                  <a:gd name="T66" fmla="*/ 0 w 5992"/>
                  <a:gd name="T67" fmla="*/ 0 h 4192"/>
                  <a:gd name="T68" fmla="*/ 0 w 5992"/>
                  <a:gd name="T69" fmla="*/ 0 h 4192"/>
                  <a:gd name="T70" fmla="*/ 0 w 5992"/>
                  <a:gd name="T71" fmla="*/ 0 h 4192"/>
                  <a:gd name="T72" fmla="*/ 0 w 5992"/>
                  <a:gd name="T73" fmla="*/ 0 h 4192"/>
                  <a:gd name="T74" fmla="*/ 0 w 5992"/>
                  <a:gd name="T75" fmla="*/ 0 h 4192"/>
                  <a:gd name="T76" fmla="*/ 0 w 5992"/>
                  <a:gd name="T77" fmla="*/ 0 h 4192"/>
                  <a:gd name="T78" fmla="*/ 0 w 5992"/>
                  <a:gd name="T79" fmla="*/ 0 h 4192"/>
                  <a:gd name="T80" fmla="*/ 0 w 5992"/>
                  <a:gd name="T81" fmla="*/ 0 h 4192"/>
                  <a:gd name="T82" fmla="*/ 0 w 5992"/>
                  <a:gd name="T83" fmla="*/ 0 h 4192"/>
                  <a:gd name="T84" fmla="*/ 0 w 5992"/>
                  <a:gd name="T85" fmla="*/ 0 h 4192"/>
                  <a:gd name="T86" fmla="*/ 0 w 5992"/>
                  <a:gd name="T87" fmla="*/ 0 h 4192"/>
                  <a:gd name="T88" fmla="*/ 0 w 5992"/>
                  <a:gd name="T89" fmla="*/ 0 h 4192"/>
                  <a:gd name="T90" fmla="*/ 0 w 5992"/>
                  <a:gd name="T91" fmla="*/ 0 h 4192"/>
                  <a:gd name="T92" fmla="*/ 0 w 5992"/>
                  <a:gd name="T93" fmla="*/ 0 h 4192"/>
                  <a:gd name="T94" fmla="*/ 0 w 5992"/>
                  <a:gd name="T95" fmla="*/ 0 h 4192"/>
                  <a:gd name="T96" fmla="*/ 0 w 5992"/>
                  <a:gd name="T97" fmla="*/ 0 h 4192"/>
                  <a:gd name="T98" fmla="*/ 0 w 5992"/>
                  <a:gd name="T99" fmla="*/ 0 h 4192"/>
                  <a:gd name="T100" fmla="*/ 0 w 5992"/>
                  <a:gd name="T101" fmla="*/ 0 h 4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992"/>
                  <a:gd name="T154" fmla="*/ 0 h 4192"/>
                  <a:gd name="T155" fmla="*/ 5992 w 5992"/>
                  <a:gd name="T156" fmla="*/ 4192 h 41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992" h="4192">
                    <a:moveTo>
                      <a:pt x="5992" y="1195"/>
                    </a:moveTo>
                    <a:lnTo>
                      <a:pt x="5991" y="1118"/>
                    </a:lnTo>
                    <a:lnTo>
                      <a:pt x="5989" y="1040"/>
                    </a:lnTo>
                    <a:lnTo>
                      <a:pt x="5983" y="963"/>
                    </a:lnTo>
                    <a:lnTo>
                      <a:pt x="5977" y="887"/>
                    </a:lnTo>
                    <a:lnTo>
                      <a:pt x="5968" y="810"/>
                    </a:lnTo>
                    <a:lnTo>
                      <a:pt x="5957" y="734"/>
                    </a:lnTo>
                    <a:lnTo>
                      <a:pt x="5944" y="660"/>
                    </a:lnTo>
                    <a:lnTo>
                      <a:pt x="5930" y="585"/>
                    </a:lnTo>
                    <a:lnTo>
                      <a:pt x="5914" y="512"/>
                    </a:lnTo>
                    <a:lnTo>
                      <a:pt x="5896" y="440"/>
                    </a:lnTo>
                    <a:lnTo>
                      <a:pt x="5876" y="367"/>
                    </a:lnTo>
                    <a:lnTo>
                      <a:pt x="5855" y="296"/>
                    </a:lnTo>
                    <a:lnTo>
                      <a:pt x="5831" y="225"/>
                    </a:lnTo>
                    <a:lnTo>
                      <a:pt x="5806" y="156"/>
                    </a:lnTo>
                    <a:lnTo>
                      <a:pt x="5780" y="86"/>
                    </a:lnTo>
                    <a:lnTo>
                      <a:pt x="5752" y="18"/>
                    </a:lnTo>
                    <a:lnTo>
                      <a:pt x="5508" y="17"/>
                    </a:lnTo>
                    <a:lnTo>
                      <a:pt x="5538" y="84"/>
                    </a:lnTo>
                    <a:lnTo>
                      <a:pt x="5568" y="153"/>
                    </a:lnTo>
                    <a:lnTo>
                      <a:pt x="5595" y="222"/>
                    </a:lnTo>
                    <a:lnTo>
                      <a:pt x="5620" y="293"/>
                    </a:lnTo>
                    <a:lnTo>
                      <a:pt x="5643" y="364"/>
                    </a:lnTo>
                    <a:lnTo>
                      <a:pt x="5665" y="436"/>
                    </a:lnTo>
                    <a:lnTo>
                      <a:pt x="5684" y="509"/>
                    </a:lnTo>
                    <a:lnTo>
                      <a:pt x="5703" y="583"/>
                    </a:lnTo>
                    <a:lnTo>
                      <a:pt x="5718" y="657"/>
                    </a:lnTo>
                    <a:lnTo>
                      <a:pt x="5732" y="732"/>
                    </a:lnTo>
                    <a:lnTo>
                      <a:pt x="5744" y="808"/>
                    </a:lnTo>
                    <a:lnTo>
                      <a:pt x="5753" y="884"/>
                    </a:lnTo>
                    <a:lnTo>
                      <a:pt x="5761" y="961"/>
                    </a:lnTo>
                    <a:lnTo>
                      <a:pt x="5766" y="1039"/>
                    </a:lnTo>
                    <a:lnTo>
                      <a:pt x="5768" y="1078"/>
                    </a:lnTo>
                    <a:lnTo>
                      <a:pt x="5769" y="1117"/>
                    </a:lnTo>
                    <a:lnTo>
                      <a:pt x="5771" y="1157"/>
                    </a:lnTo>
                    <a:lnTo>
                      <a:pt x="5771" y="1195"/>
                    </a:lnTo>
                    <a:lnTo>
                      <a:pt x="5767" y="1339"/>
                    </a:lnTo>
                    <a:lnTo>
                      <a:pt x="5757" y="1479"/>
                    </a:lnTo>
                    <a:lnTo>
                      <a:pt x="5738" y="1619"/>
                    </a:lnTo>
                    <a:lnTo>
                      <a:pt x="5714" y="1755"/>
                    </a:lnTo>
                    <a:lnTo>
                      <a:pt x="5683" y="1889"/>
                    </a:lnTo>
                    <a:lnTo>
                      <a:pt x="5645" y="2020"/>
                    </a:lnTo>
                    <a:lnTo>
                      <a:pt x="5602" y="2150"/>
                    </a:lnTo>
                    <a:lnTo>
                      <a:pt x="5552" y="2275"/>
                    </a:lnTo>
                    <a:lnTo>
                      <a:pt x="5497" y="2398"/>
                    </a:lnTo>
                    <a:lnTo>
                      <a:pt x="5436" y="2518"/>
                    </a:lnTo>
                    <a:lnTo>
                      <a:pt x="5369" y="2634"/>
                    </a:lnTo>
                    <a:lnTo>
                      <a:pt x="5296" y="2746"/>
                    </a:lnTo>
                    <a:lnTo>
                      <a:pt x="5220" y="2855"/>
                    </a:lnTo>
                    <a:lnTo>
                      <a:pt x="5137" y="2960"/>
                    </a:lnTo>
                    <a:lnTo>
                      <a:pt x="5050" y="3060"/>
                    </a:lnTo>
                    <a:lnTo>
                      <a:pt x="4957" y="3158"/>
                    </a:lnTo>
                    <a:lnTo>
                      <a:pt x="4861" y="3249"/>
                    </a:lnTo>
                    <a:lnTo>
                      <a:pt x="4761" y="3336"/>
                    </a:lnTo>
                    <a:lnTo>
                      <a:pt x="4656" y="3419"/>
                    </a:lnTo>
                    <a:lnTo>
                      <a:pt x="4547" y="3496"/>
                    </a:lnTo>
                    <a:lnTo>
                      <a:pt x="4435" y="3568"/>
                    </a:lnTo>
                    <a:lnTo>
                      <a:pt x="4319" y="3635"/>
                    </a:lnTo>
                    <a:lnTo>
                      <a:pt x="4199" y="3696"/>
                    </a:lnTo>
                    <a:lnTo>
                      <a:pt x="4076" y="3751"/>
                    </a:lnTo>
                    <a:lnTo>
                      <a:pt x="3950" y="3801"/>
                    </a:lnTo>
                    <a:lnTo>
                      <a:pt x="3821" y="3845"/>
                    </a:lnTo>
                    <a:lnTo>
                      <a:pt x="3689" y="3882"/>
                    </a:lnTo>
                    <a:lnTo>
                      <a:pt x="3555" y="3913"/>
                    </a:lnTo>
                    <a:lnTo>
                      <a:pt x="3418" y="3937"/>
                    </a:lnTo>
                    <a:lnTo>
                      <a:pt x="3280" y="3956"/>
                    </a:lnTo>
                    <a:lnTo>
                      <a:pt x="3139" y="3966"/>
                    </a:lnTo>
                    <a:lnTo>
                      <a:pt x="2996" y="3970"/>
                    </a:lnTo>
                    <a:lnTo>
                      <a:pt x="2853" y="3966"/>
                    </a:lnTo>
                    <a:lnTo>
                      <a:pt x="2713" y="3956"/>
                    </a:lnTo>
                    <a:lnTo>
                      <a:pt x="2574" y="3937"/>
                    </a:lnTo>
                    <a:lnTo>
                      <a:pt x="2438" y="3913"/>
                    </a:lnTo>
                    <a:lnTo>
                      <a:pt x="2303" y="3882"/>
                    </a:lnTo>
                    <a:lnTo>
                      <a:pt x="2171" y="3845"/>
                    </a:lnTo>
                    <a:lnTo>
                      <a:pt x="2042" y="3801"/>
                    </a:lnTo>
                    <a:lnTo>
                      <a:pt x="1916" y="3751"/>
                    </a:lnTo>
                    <a:lnTo>
                      <a:pt x="1794" y="3696"/>
                    </a:lnTo>
                    <a:lnTo>
                      <a:pt x="1674" y="3635"/>
                    </a:lnTo>
                    <a:lnTo>
                      <a:pt x="1557" y="3568"/>
                    </a:lnTo>
                    <a:lnTo>
                      <a:pt x="1445" y="3496"/>
                    </a:lnTo>
                    <a:lnTo>
                      <a:pt x="1336" y="3419"/>
                    </a:lnTo>
                    <a:lnTo>
                      <a:pt x="1231" y="3336"/>
                    </a:lnTo>
                    <a:lnTo>
                      <a:pt x="1131" y="3249"/>
                    </a:lnTo>
                    <a:lnTo>
                      <a:pt x="1035" y="3158"/>
                    </a:lnTo>
                    <a:lnTo>
                      <a:pt x="943" y="3060"/>
                    </a:lnTo>
                    <a:lnTo>
                      <a:pt x="855" y="2960"/>
                    </a:lnTo>
                    <a:lnTo>
                      <a:pt x="773" y="2855"/>
                    </a:lnTo>
                    <a:lnTo>
                      <a:pt x="696" y="2746"/>
                    </a:lnTo>
                    <a:lnTo>
                      <a:pt x="623" y="2634"/>
                    </a:lnTo>
                    <a:lnTo>
                      <a:pt x="557" y="2518"/>
                    </a:lnTo>
                    <a:lnTo>
                      <a:pt x="496" y="2398"/>
                    </a:lnTo>
                    <a:lnTo>
                      <a:pt x="440" y="2275"/>
                    </a:lnTo>
                    <a:lnTo>
                      <a:pt x="390" y="2150"/>
                    </a:lnTo>
                    <a:lnTo>
                      <a:pt x="347" y="2020"/>
                    </a:lnTo>
                    <a:lnTo>
                      <a:pt x="309" y="1889"/>
                    </a:lnTo>
                    <a:lnTo>
                      <a:pt x="279" y="1755"/>
                    </a:lnTo>
                    <a:lnTo>
                      <a:pt x="254" y="1619"/>
                    </a:lnTo>
                    <a:lnTo>
                      <a:pt x="237" y="1479"/>
                    </a:lnTo>
                    <a:lnTo>
                      <a:pt x="226" y="1339"/>
                    </a:lnTo>
                    <a:lnTo>
                      <a:pt x="223" y="1195"/>
                    </a:lnTo>
                    <a:lnTo>
                      <a:pt x="223" y="1155"/>
                    </a:lnTo>
                    <a:lnTo>
                      <a:pt x="224" y="1115"/>
                    </a:lnTo>
                    <a:lnTo>
                      <a:pt x="225" y="1076"/>
                    </a:lnTo>
                    <a:lnTo>
                      <a:pt x="227" y="1037"/>
                    </a:lnTo>
                    <a:lnTo>
                      <a:pt x="229" y="997"/>
                    </a:lnTo>
                    <a:lnTo>
                      <a:pt x="232" y="958"/>
                    </a:lnTo>
                    <a:lnTo>
                      <a:pt x="236" y="919"/>
                    </a:lnTo>
                    <a:lnTo>
                      <a:pt x="240" y="879"/>
                    </a:lnTo>
                    <a:lnTo>
                      <a:pt x="244" y="841"/>
                    </a:lnTo>
                    <a:lnTo>
                      <a:pt x="250" y="802"/>
                    </a:lnTo>
                    <a:lnTo>
                      <a:pt x="256" y="763"/>
                    </a:lnTo>
                    <a:lnTo>
                      <a:pt x="261" y="726"/>
                    </a:lnTo>
                    <a:lnTo>
                      <a:pt x="269" y="687"/>
                    </a:lnTo>
                    <a:lnTo>
                      <a:pt x="276" y="649"/>
                    </a:lnTo>
                    <a:lnTo>
                      <a:pt x="284" y="611"/>
                    </a:lnTo>
                    <a:lnTo>
                      <a:pt x="292" y="573"/>
                    </a:lnTo>
                    <a:lnTo>
                      <a:pt x="310" y="499"/>
                    </a:lnTo>
                    <a:lnTo>
                      <a:pt x="331" y="425"/>
                    </a:lnTo>
                    <a:lnTo>
                      <a:pt x="352" y="352"/>
                    </a:lnTo>
                    <a:lnTo>
                      <a:pt x="377" y="281"/>
                    </a:lnTo>
                    <a:lnTo>
                      <a:pt x="403" y="209"/>
                    </a:lnTo>
                    <a:lnTo>
                      <a:pt x="431" y="138"/>
                    </a:lnTo>
                    <a:lnTo>
                      <a:pt x="460" y="69"/>
                    </a:lnTo>
                    <a:lnTo>
                      <a:pt x="492" y="1"/>
                    </a:lnTo>
                    <a:lnTo>
                      <a:pt x="249" y="0"/>
                    </a:lnTo>
                    <a:lnTo>
                      <a:pt x="219" y="69"/>
                    </a:lnTo>
                    <a:lnTo>
                      <a:pt x="192" y="139"/>
                    </a:lnTo>
                    <a:lnTo>
                      <a:pt x="166" y="211"/>
                    </a:lnTo>
                    <a:lnTo>
                      <a:pt x="143" y="282"/>
                    </a:lnTo>
                    <a:lnTo>
                      <a:pt x="120" y="354"/>
                    </a:lnTo>
                    <a:lnTo>
                      <a:pt x="99" y="428"/>
                    </a:lnTo>
                    <a:lnTo>
                      <a:pt x="81" y="501"/>
                    </a:lnTo>
                    <a:lnTo>
                      <a:pt x="65" y="576"/>
                    </a:lnTo>
                    <a:lnTo>
                      <a:pt x="50" y="651"/>
                    </a:lnTo>
                    <a:lnTo>
                      <a:pt x="37" y="728"/>
                    </a:lnTo>
                    <a:lnTo>
                      <a:pt x="26" y="804"/>
                    </a:lnTo>
                    <a:lnTo>
                      <a:pt x="16" y="881"/>
                    </a:lnTo>
                    <a:lnTo>
                      <a:pt x="10" y="959"/>
                    </a:lnTo>
                    <a:lnTo>
                      <a:pt x="4" y="1038"/>
                    </a:lnTo>
                    <a:lnTo>
                      <a:pt x="1" y="1117"/>
                    </a:lnTo>
                    <a:lnTo>
                      <a:pt x="0" y="1195"/>
                    </a:lnTo>
                    <a:lnTo>
                      <a:pt x="4" y="1350"/>
                    </a:lnTo>
                    <a:lnTo>
                      <a:pt x="15" y="1502"/>
                    </a:lnTo>
                    <a:lnTo>
                      <a:pt x="35" y="1652"/>
                    </a:lnTo>
                    <a:lnTo>
                      <a:pt x="61" y="1799"/>
                    </a:lnTo>
                    <a:lnTo>
                      <a:pt x="94" y="1945"/>
                    </a:lnTo>
                    <a:lnTo>
                      <a:pt x="135" y="2086"/>
                    </a:lnTo>
                    <a:lnTo>
                      <a:pt x="182" y="2226"/>
                    </a:lnTo>
                    <a:lnTo>
                      <a:pt x="236" y="2362"/>
                    </a:lnTo>
                    <a:lnTo>
                      <a:pt x="296" y="2494"/>
                    </a:lnTo>
                    <a:lnTo>
                      <a:pt x="362" y="2624"/>
                    </a:lnTo>
                    <a:lnTo>
                      <a:pt x="434" y="2749"/>
                    </a:lnTo>
                    <a:lnTo>
                      <a:pt x="512" y="2870"/>
                    </a:lnTo>
                    <a:lnTo>
                      <a:pt x="595" y="2988"/>
                    </a:lnTo>
                    <a:lnTo>
                      <a:pt x="685" y="3101"/>
                    </a:lnTo>
                    <a:lnTo>
                      <a:pt x="779" y="3210"/>
                    </a:lnTo>
                    <a:lnTo>
                      <a:pt x="878" y="3314"/>
                    </a:lnTo>
                    <a:lnTo>
                      <a:pt x="982" y="3413"/>
                    </a:lnTo>
                    <a:lnTo>
                      <a:pt x="1091" y="3507"/>
                    </a:lnTo>
                    <a:lnTo>
                      <a:pt x="1203" y="3596"/>
                    </a:lnTo>
                    <a:lnTo>
                      <a:pt x="1321" y="3680"/>
                    </a:lnTo>
                    <a:lnTo>
                      <a:pt x="1443" y="3758"/>
                    </a:lnTo>
                    <a:lnTo>
                      <a:pt x="1568" y="3830"/>
                    </a:lnTo>
                    <a:lnTo>
                      <a:pt x="1698" y="3896"/>
                    </a:lnTo>
                    <a:lnTo>
                      <a:pt x="1830" y="3957"/>
                    </a:lnTo>
                    <a:lnTo>
                      <a:pt x="1966" y="4010"/>
                    </a:lnTo>
                    <a:lnTo>
                      <a:pt x="2105" y="4057"/>
                    </a:lnTo>
                    <a:lnTo>
                      <a:pt x="2248" y="4097"/>
                    </a:lnTo>
                    <a:lnTo>
                      <a:pt x="2392" y="4130"/>
                    </a:lnTo>
                    <a:lnTo>
                      <a:pt x="2540" y="4157"/>
                    </a:lnTo>
                    <a:lnTo>
                      <a:pt x="2690" y="4176"/>
                    </a:lnTo>
                    <a:lnTo>
                      <a:pt x="2842" y="4188"/>
                    </a:lnTo>
                    <a:lnTo>
                      <a:pt x="2996" y="4192"/>
                    </a:lnTo>
                    <a:lnTo>
                      <a:pt x="3150" y="4188"/>
                    </a:lnTo>
                    <a:lnTo>
                      <a:pt x="3303" y="4176"/>
                    </a:lnTo>
                    <a:lnTo>
                      <a:pt x="3453" y="4157"/>
                    </a:lnTo>
                    <a:lnTo>
                      <a:pt x="3600" y="4130"/>
                    </a:lnTo>
                    <a:lnTo>
                      <a:pt x="3744" y="4097"/>
                    </a:lnTo>
                    <a:lnTo>
                      <a:pt x="3887" y="4057"/>
                    </a:lnTo>
                    <a:lnTo>
                      <a:pt x="4026" y="4010"/>
                    </a:lnTo>
                    <a:lnTo>
                      <a:pt x="4162" y="3957"/>
                    </a:lnTo>
                    <a:lnTo>
                      <a:pt x="4295" y="3896"/>
                    </a:lnTo>
                    <a:lnTo>
                      <a:pt x="4424" y="3830"/>
                    </a:lnTo>
                    <a:lnTo>
                      <a:pt x="4550" y="3758"/>
                    </a:lnTo>
                    <a:lnTo>
                      <a:pt x="4671" y="3680"/>
                    </a:lnTo>
                    <a:lnTo>
                      <a:pt x="4789" y="3596"/>
                    </a:lnTo>
                    <a:lnTo>
                      <a:pt x="4902" y="3507"/>
                    </a:lnTo>
                    <a:lnTo>
                      <a:pt x="5010" y="3413"/>
                    </a:lnTo>
                    <a:lnTo>
                      <a:pt x="5115" y="3314"/>
                    </a:lnTo>
                    <a:lnTo>
                      <a:pt x="5214" y="3210"/>
                    </a:lnTo>
                    <a:lnTo>
                      <a:pt x="5308" y="3101"/>
                    </a:lnTo>
                    <a:lnTo>
                      <a:pt x="5397" y="2988"/>
                    </a:lnTo>
                    <a:lnTo>
                      <a:pt x="5481" y="2870"/>
                    </a:lnTo>
                    <a:lnTo>
                      <a:pt x="5559" y="2749"/>
                    </a:lnTo>
                    <a:lnTo>
                      <a:pt x="5631" y="2624"/>
                    </a:lnTo>
                    <a:lnTo>
                      <a:pt x="5697" y="2494"/>
                    </a:lnTo>
                    <a:lnTo>
                      <a:pt x="5757" y="2362"/>
                    </a:lnTo>
                    <a:lnTo>
                      <a:pt x="5811" y="2226"/>
                    </a:lnTo>
                    <a:lnTo>
                      <a:pt x="5858" y="2086"/>
                    </a:lnTo>
                    <a:lnTo>
                      <a:pt x="5898" y="1945"/>
                    </a:lnTo>
                    <a:lnTo>
                      <a:pt x="5931" y="1799"/>
                    </a:lnTo>
                    <a:lnTo>
                      <a:pt x="5957" y="1652"/>
                    </a:lnTo>
                    <a:lnTo>
                      <a:pt x="5977" y="1502"/>
                    </a:lnTo>
                    <a:lnTo>
                      <a:pt x="5989" y="1350"/>
                    </a:lnTo>
                    <a:lnTo>
                      <a:pt x="5992" y="1195"/>
                    </a:lnTo>
                    <a:close/>
                  </a:path>
                </a:pathLst>
              </a:custGeom>
              <a:solidFill>
                <a:srgbClr val="D1D0D0"/>
              </a:solidFill>
              <a:ln w="9525">
                <a:noFill/>
                <a:round/>
                <a:headEnd/>
                <a:tailEnd/>
              </a:ln>
            </p:spPr>
            <p:txBody>
              <a:bodyPr/>
              <a:lstStyle/>
              <a:p>
                <a:endParaRPr lang="fr-FR"/>
              </a:p>
            </p:txBody>
          </p:sp>
          <p:sp>
            <p:nvSpPr>
              <p:cNvPr id="10355" name="Freeform 22"/>
              <p:cNvSpPr>
                <a:spLocks/>
              </p:cNvSpPr>
              <p:nvPr/>
            </p:nvSpPr>
            <p:spPr bwMode="auto">
              <a:xfrm>
                <a:off x="2117" y="2385"/>
                <a:ext cx="961" cy="679"/>
              </a:xfrm>
              <a:custGeom>
                <a:avLst/>
                <a:gdLst>
                  <a:gd name="T0" fmla="*/ 0 w 5771"/>
                  <a:gd name="T1" fmla="*/ 0 h 4080"/>
                  <a:gd name="T2" fmla="*/ 0 w 5771"/>
                  <a:gd name="T3" fmla="*/ 0 h 4080"/>
                  <a:gd name="T4" fmla="*/ 0 w 5771"/>
                  <a:gd name="T5" fmla="*/ 0 h 4080"/>
                  <a:gd name="T6" fmla="*/ 0 w 5771"/>
                  <a:gd name="T7" fmla="*/ 0 h 4080"/>
                  <a:gd name="T8" fmla="*/ 0 w 5771"/>
                  <a:gd name="T9" fmla="*/ 0 h 4080"/>
                  <a:gd name="T10" fmla="*/ 0 w 5771"/>
                  <a:gd name="T11" fmla="*/ 0 h 4080"/>
                  <a:gd name="T12" fmla="*/ 0 w 5771"/>
                  <a:gd name="T13" fmla="*/ 0 h 4080"/>
                  <a:gd name="T14" fmla="*/ 0 w 5771"/>
                  <a:gd name="T15" fmla="*/ 0 h 4080"/>
                  <a:gd name="T16" fmla="*/ 0 w 5771"/>
                  <a:gd name="T17" fmla="*/ 0 h 4080"/>
                  <a:gd name="T18" fmla="*/ 0 w 5771"/>
                  <a:gd name="T19" fmla="*/ 0 h 4080"/>
                  <a:gd name="T20" fmla="*/ 0 w 5771"/>
                  <a:gd name="T21" fmla="*/ 0 h 4080"/>
                  <a:gd name="T22" fmla="*/ 0 w 5771"/>
                  <a:gd name="T23" fmla="*/ 0 h 4080"/>
                  <a:gd name="T24" fmla="*/ 0 w 5771"/>
                  <a:gd name="T25" fmla="*/ 0 h 4080"/>
                  <a:gd name="T26" fmla="*/ 0 w 5771"/>
                  <a:gd name="T27" fmla="*/ 0 h 4080"/>
                  <a:gd name="T28" fmla="*/ 0 w 5771"/>
                  <a:gd name="T29" fmla="*/ 0 h 4080"/>
                  <a:gd name="T30" fmla="*/ 0 w 5771"/>
                  <a:gd name="T31" fmla="*/ 0 h 4080"/>
                  <a:gd name="T32" fmla="*/ 0 w 5771"/>
                  <a:gd name="T33" fmla="*/ 0 h 4080"/>
                  <a:gd name="T34" fmla="*/ 0 w 5771"/>
                  <a:gd name="T35" fmla="*/ 0 h 4080"/>
                  <a:gd name="T36" fmla="*/ 0 w 5771"/>
                  <a:gd name="T37" fmla="*/ 0 h 4080"/>
                  <a:gd name="T38" fmla="*/ 0 w 5771"/>
                  <a:gd name="T39" fmla="*/ 0 h 4080"/>
                  <a:gd name="T40" fmla="*/ 0 w 5771"/>
                  <a:gd name="T41" fmla="*/ 0 h 4080"/>
                  <a:gd name="T42" fmla="*/ 0 w 5771"/>
                  <a:gd name="T43" fmla="*/ 0 h 4080"/>
                  <a:gd name="T44" fmla="*/ 0 w 5771"/>
                  <a:gd name="T45" fmla="*/ 0 h 4080"/>
                  <a:gd name="T46" fmla="*/ 0 w 5771"/>
                  <a:gd name="T47" fmla="*/ 0 h 4080"/>
                  <a:gd name="T48" fmla="*/ 0 w 5771"/>
                  <a:gd name="T49" fmla="*/ 0 h 4080"/>
                  <a:gd name="T50" fmla="*/ 0 w 5771"/>
                  <a:gd name="T51" fmla="*/ 0 h 4080"/>
                  <a:gd name="T52" fmla="*/ 0 w 5771"/>
                  <a:gd name="T53" fmla="*/ 0 h 4080"/>
                  <a:gd name="T54" fmla="*/ 0 w 5771"/>
                  <a:gd name="T55" fmla="*/ 0 h 4080"/>
                  <a:gd name="T56" fmla="*/ 0 w 5771"/>
                  <a:gd name="T57" fmla="*/ 0 h 4080"/>
                  <a:gd name="T58" fmla="*/ 0 w 5771"/>
                  <a:gd name="T59" fmla="*/ 0 h 4080"/>
                  <a:gd name="T60" fmla="*/ 0 w 5771"/>
                  <a:gd name="T61" fmla="*/ 0 h 4080"/>
                  <a:gd name="T62" fmla="*/ 0 w 5771"/>
                  <a:gd name="T63" fmla="*/ 0 h 4080"/>
                  <a:gd name="T64" fmla="*/ 0 w 5771"/>
                  <a:gd name="T65" fmla="*/ 0 h 4080"/>
                  <a:gd name="T66" fmla="*/ 0 w 5771"/>
                  <a:gd name="T67" fmla="*/ 0 h 4080"/>
                  <a:gd name="T68" fmla="*/ 0 w 5771"/>
                  <a:gd name="T69" fmla="*/ 0 h 4080"/>
                  <a:gd name="T70" fmla="*/ 0 w 5771"/>
                  <a:gd name="T71" fmla="*/ 0 h 4080"/>
                  <a:gd name="T72" fmla="*/ 0 w 5771"/>
                  <a:gd name="T73" fmla="*/ 0 h 4080"/>
                  <a:gd name="T74" fmla="*/ 0 w 5771"/>
                  <a:gd name="T75" fmla="*/ 0 h 4080"/>
                  <a:gd name="T76" fmla="*/ 0 w 5771"/>
                  <a:gd name="T77" fmla="*/ 0 h 4080"/>
                  <a:gd name="T78" fmla="*/ 0 w 5771"/>
                  <a:gd name="T79" fmla="*/ 0 h 4080"/>
                  <a:gd name="T80" fmla="*/ 0 w 5771"/>
                  <a:gd name="T81" fmla="*/ 0 h 4080"/>
                  <a:gd name="T82" fmla="*/ 0 w 5771"/>
                  <a:gd name="T83" fmla="*/ 0 h 4080"/>
                  <a:gd name="T84" fmla="*/ 0 w 5771"/>
                  <a:gd name="T85" fmla="*/ 0 h 4080"/>
                  <a:gd name="T86" fmla="*/ 0 w 5771"/>
                  <a:gd name="T87" fmla="*/ 0 h 4080"/>
                  <a:gd name="T88" fmla="*/ 0 w 5771"/>
                  <a:gd name="T89" fmla="*/ 0 h 4080"/>
                  <a:gd name="T90" fmla="*/ 0 w 5771"/>
                  <a:gd name="T91" fmla="*/ 0 h 4080"/>
                  <a:gd name="T92" fmla="*/ 0 w 5771"/>
                  <a:gd name="T93" fmla="*/ 0 h 4080"/>
                  <a:gd name="T94" fmla="*/ 0 w 5771"/>
                  <a:gd name="T95" fmla="*/ 0 h 4080"/>
                  <a:gd name="T96" fmla="*/ 0 w 5771"/>
                  <a:gd name="T97" fmla="*/ 0 h 4080"/>
                  <a:gd name="T98" fmla="*/ 0 w 5771"/>
                  <a:gd name="T99" fmla="*/ 0 h 4080"/>
                  <a:gd name="T100" fmla="*/ 0 w 5771"/>
                  <a:gd name="T101" fmla="*/ 0 h 4080"/>
                  <a:gd name="T102" fmla="*/ 0 w 5771"/>
                  <a:gd name="T103" fmla="*/ 0 h 4080"/>
                  <a:gd name="T104" fmla="*/ 0 w 5771"/>
                  <a:gd name="T105" fmla="*/ 0 h 4080"/>
                  <a:gd name="T106" fmla="*/ 0 w 5771"/>
                  <a:gd name="T107" fmla="*/ 0 h 4080"/>
                  <a:gd name="T108" fmla="*/ 0 w 5771"/>
                  <a:gd name="T109" fmla="*/ 0 h 40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71"/>
                  <a:gd name="T166" fmla="*/ 0 h 4080"/>
                  <a:gd name="T167" fmla="*/ 5771 w 5771"/>
                  <a:gd name="T168" fmla="*/ 4080 h 40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71" h="4080">
                    <a:moveTo>
                      <a:pt x="5771" y="1194"/>
                    </a:moveTo>
                    <a:lnTo>
                      <a:pt x="5770" y="1117"/>
                    </a:lnTo>
                    <a:lnTo>
                      <a:pt x="5766" y="1039"/>
                    </a:lnTo>
                    <a:lnTo>
                      <a:pt x="5761" y="961"/>
                    </a:lnTo>
                    <a:lnTo>
                      <a:pt x="5754" y="884"/>
                    </a:lnTo>
                    <a:lnTo>
                      <a:pt x="5745" y="808"/>
                    </a:lnTo>
                    <a:lnTo>
                      <a:pt x="5733" y="732"/>
                    </a:lnTo>
                    <a:lnTo>
                      <a:pt x="5720" y="658"/>
                    </a:lnTo>
                    <a:lnTo>
                      <a:pt x="5705" y="583"/>
                    </a:lnTo>
                    <a:lnTo>
                      <a:pt x="5689" y="510"/>
                    </a:lnTo>
                    <a:lnTo>
                      <a:pt x="5669" y="436"/>
                    </a:lnTo>
                    <a:lnTo>
                      <a:pt x="5649" y="365"/>
                    </a:lnTo>
                    <a:lnTo>
                      <a:pt x="5627" y="294"/>
                    </a:lnTo>
                    <a:lnTo>
                      <a:pt x="5602" y="223"/>
                    </a:lnTo>
                    <a:lnTo>
                      <a:pt x="5576" y="153"/>
                    </a:lnTo>
                    <a:lnTo>
                      <a:pt x="5548" y="84"/>
                    </a:lnTo>
                    <a:lnTo>
                      <a:pt x="5519" y="16"/>
                    </a:lnTo>
                    <a:lnTo>
                      <a:pt x="5274" y="16"/>
                    </a:lnTo>
                    <a:lnTo>
                      <a:pt x="5305" y="83"/>
                    </a:lnTo>
                    <a:lnTo>
                      <a:pt x="5336" y="151"/>
                    </a:lnTo>
                    <a:lnTo>
                      <a:pt x="5365" y="220"/>
                    </a:lnTo>
                    <a:lnTo>
                      <a:pt x="5391" y="291"/>
                    </a:lnTo>
                    <a:lnTo>
                      <a:pt x="5415" y="362"/>
                    </a:lnTo>
                    <a:lnTo>
                      <a:pt x="5438" y="433"/>
                    </a:lnTo>
                    <a:lnTo>
                      <a:pt x="5459" y="507"/>
                    </a:lnTo>
                    <a:lnTo>
                      <a:pt x="5477" y="580"/>
                    </a:lnTo>
                    <a:lnTo>
                      <a:pt x="5486" y="617"/>
                    </a:lnTo>
                    <a:lnTo>
                      <a:pt x="5493" y="654"/>
                    </a:lnTo>
                    <a:lnTo>
                      <a:pt x="5501" y="692"/>
                    </a:lnTo>
                    <a:lnTo>
                      <a:pt x="5508" y="729"/>
                    </a:lnTo>
                    <a:lnTo>
                      <a:pt x="5514" y="767"/>
                    </a:lnTo>
                    <a:lnTo>
                      <a:pt x="5520" y="806"/>
                    </a:lnTo>
                    <a:lnTo>
                      <a:pt x="5526" y="843"/>
                    </a:lnTo>
                    <a:lnTo>
                      <a:pt x="5530" y="882"/>
                    </a:lnTo>
                    <a:lnTo>
                      <a:pt x="5534" y="920"/>
                    </a:lnTo>
                    <a:lnTo>
                      <a:pt x="5539" y="959"/>
                    </a:lnTo>
                    <a:lnTo>
                      <a:pt x="5541" y="998"/>
                    </a:lnTo>
                    <a:lnTo>
                      <a:pt x="5544" y="1037"/>
                    </a:lnTo>
                    <a:lnTo>
                      <a:pt x="5546" y="1077"/>
                    </a:lnTo>
                    <a:lnTo>
                      <a:pt x="5547" y="1116"/>
                    </a:lnTo>
                    <a:lnTo>
                      <a:pt x="5548" y="1156"/>
                    </a:lnTo>
                    <a:lnTo>
                      <a:pt x="5548" y="1194"/>
                    </a:lnTo>
                    <a:lnTo>
                      <a:pt x="5545" y="1332"/>
                    </a:lnTo>
                    <a:lnTo>
                      <a:pt x="5534" y="1467"/>
                    </a:lnTo>
                    <a:lnTo>
                      <a:pt x="5518" y="1600"/>
                    </a:lnTo>
                    <a:lnTo>
                      <a:pt x="5494" y="1731"/>
                    </a:lnTo>
                    <a:lnTo>
                      <a:pt x="5464" y="1861"/>
                    </a:lnTo>
                    <a:lnTo>
                      <a:pt x="5428" y="1987"/>
                    </a:lnTo>
                    <a:lnTo>
                      <a:pt x="5386" y="2110"/>
                    </a:lnTo>
                    <a:lnTo>
                      <a:pt x="5339" y="2231"/>
                    </a:lnTo>
                    <a:lnTo>
                      <a:pt x="5286" y="2349"/>
                    </a:lnTo>
                    <a:lnTo>
                      <a:pt x="5226" y="2464"/>
                    </a:lnTo>
                    <a:lnTo>
                      <a:pt x="5163" y="2576"/>
                    </a:lnTo>
                    <a:lnTo>
                      <a:pt x="5094" y="2684"/>
                    </a:lnTo>
                    <a:lnTo>
                      <a:pt x="5019" y="2788"/>
                    </a:lnTo>
                    <a:lnTo>
                      <a:pt x="4940" y="2889"/>
                    </a:lnTo>
                    <a:lnTo>
                      <a:pt x="4856" y="2985"/>
                    </a:lnTo>
                    <a:lnTo>
                      <a:pt x="4769" y="3078"/>
                    </a:lnTo>
                    <a:lnTo>
                      <a:pt x="4676" y="3166"/>
                    </a:lnTo>
                    <a:lnTo>
                      <a:pt x="4580" y="3249"/>
                    </a:lnTo>
                    <a:lnTo>
                      <a:pt x="4479" y="3328"/>
                    </a:lnTo>
                    <a:lnTo>
                      <a:pt x="4374" y="3403"/>
                    </a:lnTo>
                    <a:lnTo>
                      <a:pt x="4266" y="3472"/>
                    </a:lnTo>
                    <a:lnTo>
                      <a:pt x="4155" y="3537"/>
                    </a:lnTo>
                    <a:lnTo>
                      <a:pt x="4040" y="3595"/>
                    </a:lnTo>
                    <a:lnTo>
                      <a:pt x="3922" y="3648"/>
                    </a:lnTo>
                    <a:lnTo>
                      <a:pt x="3801" y="3696"/>
                    </a:lnTo>
                    <a:lnTo>
                      <a:pt x="3677" y="3737"/>
                    </a:lnTo>
                    <a:lnTo>
                      <a:pt x="3550" y="3774"/>
                    </a:lnTo>
                    <a:lnTo>
                      <a:pt x="3422" y="3803"/>
                    </a:lnTo>
                    <a:lnTo>
                      <a:pt x="3291" y="3827"/>
                    </a:lnTo>
                    <a:lnTo>
                      <a:pt x="3157" y="3844"/>
                    </a:lnTo>
                    <a:lnTo>
                      <a:pt x="3022" y="3854"/>
                    </a:lnTo>
                    <a:lnTo>
                      <a:pt x="2885" y="3857"/>
                    </a:lnTo>
                    <a:lnTo>
                      <a:pt x="2748" y="3854"/>
                    </a:lnTo>
                    <a:lnTo>
                      <a:pt x="2613" y="3844"/>
                    </a:lnTo>
                    <a:lnTo>
                      <a:pt x="2480" y="3827"/>
                    </a:lnTo>
                    <a:lnTo>
                      <a:pt x="2348" y="3803"/>
                    </a:lnTo>
                    <a:lnTo>
                      <a:pt x="2220" y="3774"/>
                    </a:lnTo>
                    <a:lnTo>
                      <a:pt x="2093" y="3737"/>
                    </a:lnTo>
                    <a:lnTo>
                      <a:pt x="1969" y="3696"/>
                    </a:lnTo>
                    <a:lnTo>
                      <a:pt x="1848" y="3648"/>
                    </a:lnTo>
                    <a:lnTo>
                      <a:pt x="1731" y="3595"/>
                    </a:lnTo>
                    <a:lnTo>
                      <a:pt x="1616" y="3537"/>
                    </a:lnTo>
                    <a:lnTo>
                      <a:pt x="1505" y="3472"/>
                    </a:lnTo>
                    <a:lnTo>
                      <a:pt x="1397" y="3403"/>
                    </a:lnTo>
                    <a:lnTo>
                      <a:pt x="1292" y="3328"/>
                    </a:lnTo>
                    <a:lnTo>
                      <a:pt x="1192" y="3249"/>
                    </a:lnTo>
                    <a:lnTo>
                      <a:pt x="1094" y="3166"/>
                    </a:lnTo>
                    <a:lnTo>
                      <a:pt x="1003" y="3078"/>
                    </a:lnTo>
                    <a:lnTo>
                      <a:pt x="914" y="2985"/>
                    </a:lnTo>
                    <a:lnTo>
                      <a:pt x="830" y="2889"/>
                    </a:lnTo>
                    <a:lnTo>
                      <a:pt x="751" y="2788"/>
                    </a:lnTo>
                    <a:lnTo>
                      <a:pt x="676" y="2684"/>
                    </a:lnTo>
                    <a:lnTo>
                      <a:pt x="607" y="2576"/>
                    </a:lnTo>
                    <a:lnTo>
                      <a:pt x="544" y="2464"/>
                    </a:lnTo>
                    <a:lnTo>
                      <a:pt x="484" y="2349"/>
                    </a:lnTo>
                    <a:lnTo>
                      <a:pt x="431" y="2231"/>
                    </a:lnTo>
                    <a:lnTo>
                      <a:pt x="384" y="2110"/>
                    </a:lnTo>
                    <a:lnTo>
                      <a:pt x="342" y="1987"/>
                    </a:lnTo>
                    <a:lnTo>
                      <a:pt x="306" y="1861"/>
                    </a:lnTo>
                    <a:lnTo>
                      <a:pt x="276" y="1731"/>
                    </a:lnTo>
                    <a:lnTo>
                      <a:pt x="253" y="1600"/>
                    </a:lnTo>
                    <a:lnTo>
                      <a:pt x="236" y="1467"/>
                    </a:lnTo>
                    <a:lnTo>
                      <a:pt x="225" y="1332"/>
                    </a:lnTo>
                    <a:lnTo>
                      <a:pt x="222" y="1194"/>
                    </a:lnTo>
                    <a:lnTo>
                      <a:pt x="223" y="1154"/>
                    </a:lnTo>
                    <a:lnTo>
                      <a:pt x="223" y="1114"/>
                    </a:lnTo>
                    <a:lnTo>
                      <a:pt x="225" y="1075"/>
                    </a:lnTo>
                    <a:lnTo>
                      <a:pt x="227" y="1035"/>
                    </a:lnTo>
                    <a:lnTo>
                      <a:pt x="229" y="996"/>
                    </a:lnTo>
                    <a:lnTo>
                      <a:pt x="233" y="956"/>
                    </a:lnTo>
                    <a:lnTo>
                      <a:pt x="237" y="917"/>
                    </a:lnTo>
                    <a:lnTo>
                      <a:pt x="241" y="878"/>
                    </a:lnTo>
                    <a:lnTo>
                      <a:pt x="246" y="839"/>
                    </a:lnTo>
                    <a:lnTo>
                      <a:pt x="251" y="800"/>
                    </a:lnTo>
                    <a:lnTo>
                      <a:pt x="257" y="761"/>
                    </a:lnTo>
                    <a:lnTo>
                      <a:pt x="264" y="723"/>
                    </a:lnTo>
                    <a:lnTo>
                      <a:pt x="270" y="685"/>
                    </a:lnTo>
                    <a:lnTo>
                      <a:pt x="279" y="647"/>
                    </a:lnTo>
                    <a:lnTo>
                      <a:pt x="287" y="609"/>
                    </a:lnTo>
                    <a:lnTo>
                      <a:pt x="295" y="571"/>
                    </a:lnTo>
                    <a:lnTo>
                      <a:pt x="305" y="534"/>
                    </a:lnTo>
                    <a:lnTo>
                      <a:pt x="315" y="497"/>
                    </a:lnTo>
                    <a:lnTo>
                      <a:pt x="325" y="460"/>
                    </a:lnTo>
                    <a:lnTo>
                      <a:pt x="336" y="423"/>
                    </a:lnTo>
                    <a:lnTo>
                      <a:pt x="347" y="387"/>
                    </a:lnTo>
                    <a:lnTo>
                      <a:pt x="359" y="350"/>
                    </a:lnTo>
                    <a:lnTo>
                      <a:pt x="371" y="314"/>
                    </a:lnTo>
                    <a:lnTo>
                      <a:pt x="384" y="279"/>
                    </a:lnTo>
                    <a:lnTo>
                      <a:pt x="398" y="243"/>
                    </a:lnTo>
                    <a:lnTo>
                      <a:pt x="412" y="207"/>
                    </a:lnTo>
                    <a:lnTo>
                      <a:pt x="426" y="172"/>
                    </a:lnTo>
                    <a:lnTo>
                      <a:pt x="441" y="137"/>
                    </a:lnTo>
                    <a:lnTo>
                      <a:pt x="456" y="103"/>
                    </a:lnTo>
                    <a:lnTo>
                      <a:pt x="471" y="68"/>
                    </a:lnTo>
                    <a:lnTo>
                      <a:pt x="487" y="35"/>
                    </a:lnTo>
                    <a:lnTo>
                      <a:pt x="505" y="0"/>
                    </a:lnTo>
                    <a:lnTo>
                      <a:pt x="258" y="0"/>
                    </a:lnTo>
                    <a:lnTo>
                      <a:pt x="228" y="68"/>
                    </a:lnTo>
                    <a:lnTo>
                      <a:pt x="200" y="138"/>
                    </a:lnTo>
                    <a:lnTo>
                      <a:pt x="173" y="208"/>
                    </a:lnTo>
                    <a:lnTo>
                      <a:pt x="148" y="280"/>
                    </a:lnTo>
                    <a:lnTo>
                      <a:pt x="126" y="352"/>
                    </a:lnTo>
                    <a:lnTo>
                      <a:pt x="104" y="426"/>
                    </a:lnTo>
                    <a:lnTo>
                      <a:pt x="85" y="499"/>
                    </a:lnTo>
                    <a:lnTo>
                      <a:pt x="67" y="573"/>
                    </a:lnTo>
                    <a:lnTo>
                      <a:pt x="52" y="649"/>
                    </a:lnTo>
                    <a:lnTo>
                      <a:pt x="38" y="726"/>
                    </a:lnTo>
                    <a:lnTo>
                      <a:pt x="26" y="802"/>
                    </a:lnTo>
                    <a:lnTo>
                      <a:pt x="18" y="879"/>
                    </a:lnTo>
                    <a:lnTo>
                      <a:pt x="10" y="958"/>
                    </a:lnTo>
                    <a:lnTo>
                      <a:pt x="5" y="1036"/>
                    </a:lnTo>
                    <a:lnTo>
                      <a:pt x="3" y="1076"/>
                    </a:lnTo>
                    <a:lnTo>
                      <a:pt x="1" y="1116"/>
                    </a:lnTo>
                    <a:lnTo>
                      <a:pt x="0" y="1154"/>
                    </a:lnTo>
                    <a:lnTo>
                      <a:pt x="0" y="1194"/>
                    </a:lnTo>
                    <a:lnTo>
                      <a:pt x="4" y="1343"/>
                    </a:lnTo>
                    <a:lnTo>
                      <a:pt x="15" y="1489"/>
                    </a:lnTo>
                    <a:lnTo>
                      <a:pt x="34" y="1634"/>
                    </a:lnTo>
                    <a:lnTo>
                      <a:pt x="59" y="1776"/>
                    </a:lnTo>
                    <a:lnTo>
                      <a:pt x="91" y="1916"/>
                    </a:lnTo>
                    <a:lnTo>
                      <a:pt x="130" y="2053"/>
                    </a:lnTo>
                    <a:lnTo>
                      <a:pt x="175" y="2187"/>
                    </a:lnTo>
                    <a:lnTo>
                      <a:pt x="227" y="2317"/>
                    </a:lnTo>
                    <a:lnTo>
                      <a:pt x="284" y="2445"/>
                    </a:lnTo>
                    <a:lnTo>
                      <a:pt x="348" y="2570"/>
                    </a:lnTo>
                    <a:lnTo>
                      <a:pt x="418" y="2691"/>
                    </a:lnTo>
                    <a:lnTo>
                      <a:pt x="493" y="2808"/>
                    </a:lnTo>
                    <a:lnTo>
                      <a:pt x="573" y="2921"/>
                    </a:lnTo>
                    <a:lnTo>
                      <a:pt x="659" y="3030"/>
                    </a:lnTo>
                    <a:lnTo>
                      <a:pt x="750" y="3135"/>
                    </a:lnTo>
                    <a:lnTo>
                      <a:pt x="845" y="3234"/>
                    </a:lnTo>
                    <a:lnTo>
                      <a:pt x="945" y="3330"/>
                    </a:lnTo>
                    <a:lnTo>
                      <a:pt x="1050" y="3421"/>
                    </a:lnTo>
                    <a:lnTo>
                      <a:pt x="1159" y="3506"/>
                    </a:lnTo>
                    <a:lnTo>
                      <a:pt x="1273" y="3587"/>
                    </a:lnTo>
                    <a:lnTo>
                      <a:pt x="1389" y="3662"/>
                    </a:lnTo>
                    <a:lnTo>
                      <a:pt x="1510" y="3731"/>
                    </a:lnTo>
                    <a:lnTo>
                      <a:pt x="1634" y="3795"/>
                    </a:lnTo>
                    <a:lnTo>
                      <a:pt x="1762" y="3853"/>
                    </a:lnTo>
                    <a:lnTo>
                      <a:pt x="1894" y="3905"/>
                    </a:lnTo>
                    <a:lnTo>
                      <a:pt x="2028" y="3950"/>
                    </a:lnTo>
                    <a:lnTo>
                      <a:pt x="2165" y="3989"/>
                    </a:lnTo>
                    <a:lnTo>
                      <a:pt x="2304" y="4021"/>
                    </a:lnTo>
                    <a:lnTo>
                      <a:pt x="2445" y="4046"/>
                    </a:lnTo>
                    <a:lnTo>
                      <a:pt x="2590" y="4065"/>
                    </a:lnTo>
                    <a:lnTo>
                      <a:pt x="2737" y="4075"/>
                    </a:lnTo>
                    <a:lnTo>
                      <a:pt x="2885" y="4080"/>
                    </a:lnTo>
                    <a:lnTo>
                      <a:pt x="3034" y="4075"/>
                    </a:lnTo>
                    <a:lnTo>
                      <a:pt x="3180" y="4065"/>
                    </a:lnTo>
                    <a:lnTo>
                      <a:pt x="3325" y="4046"/>
                    </a:lnTo>
                    <a:lnTo>
                      <a:pt x="3467" y="4021"/>
                    </a:lnTo>
                    <a:lnTo>
                      <a:pt x="3606" y="3989"/>
                    </a:lnTo>
                    <a:lnTo>
                      <a:pt x="3744" y="3950"/>
                    </a:lnTo>
                    <a:lnTo>
                      <a:pt x="3878" y="3905"/>
                    </a:lnTo>
                    <a:lnTo>
                      <a:pt x="4008" y="3853"/>
                    </a:lnTo>
                    <a:lnTo>
                      <a:pt x="4136" y="3795"/>
                    </a:lnTo>
                    <a:lnTo>
                      <a:pt x="4260" y="3731"/>
                    </a:lnTo>
                    <a:lnTo>
                      <a:pt x="4381" y="3662"/>
                    </a:lnTo>
                    <a:lnTo>
                      <a:pt x="4499" y="3587"/>
                    </a:lnTo>
                    <a:lnTo>
                      <a:pt x="4611" y="3506"/>
                    </a:lnTo>
                    <a:lnTo>
                      <a:pt x="4720" y="3421"/>
                    </a:lnTo>
                    <a:lnTo>
                      <a:pt x="4825" y="3330"/>
                    </a:lnTo>
                    <a:lnTo>
                      <a:pt x="4925" y="3234"/>
                    </a:lnTo>
                    <a:lnTo>
                      <a:pt x="5021" y="3135"/>
                    </a:lnTo>
                    <a:lnTo>
                      <a:pt x="5112" y="3030"/>
                    </a:lnTo>
                    <a:lnTo>
                      <a:pt x="5197" y="2921"/>
                    </a:lnTo>
                    <a:lnTo>
                      <a:pt x="5277" y="2808"/>
                    </a:lnTo>
                    <a:lnTo>
                      <a:pt x="5353" y="2691"/>
                    </a:lnTo>
                    <a:lnTo>
                      <a:pt x="5422" y="2570"/>
                    </a:lnTo>
                    <a:lnTo>
                      <a:pt x="5486" y="2445"/>
                    </a:lnTo>
                    <a:lnTo>
                      <a:pt x="5544" y="2317"/>
                    </a:lnTo>
                    <a:lnTo>
                      <a:pt x="5595" y="2187"/>
                    </a:lnTo>
                    <a:lnTo>
                      <a:pt x="5640" y="2053"/>
                    </a:lnTo>
                    <a:lnTo>
                      <a:pt x="5679" y="1916"/>
                    </a:lnTo>
                    <a:lnTo>
                      <a:pt x="5711" y="1776"/>
                    </a:lnTo>
                    <a:lnTo>
                      <a:pt x="5737" y="1634"/>
                    </a:lnTo>
                    <a:lnTo>
                      <a:pt x="5756" y="1489"/>
                    </a:lnTo>
                    <a:lnTo>
                      <a:pt x="5766" y="1343"/>
                    </a:lnTo>
                    <a:lnTo>
                      <a:pt x="5771" y="1194"/>
                    </a:lnTo>
                    <a:close/>
                  </a:path>
                </a:pathLst>
              </a:custGeom>
              <a:solidFill>
                <a:srgbClr val="D1D0D0"/>
              </a:solidFill>
              <a:ln w="9525">
                <a:noFill/>
                <a:round/>
                <a:headEnd/>
                <a:tailEnd/>
              </a:ln>
            </p:spPr>
            <p:txBody>
              <a:bodyPr/>
              <a:lstStyle/>
              <a:p>
                <a:endParaRPr lang="fr-FR"/>
              </a:p>
            </p:txBody>
          </p:sp>
          <p:sp>
            <p:nvSpPr>
              <p:cNvPr id="10356" name="Freeform 23"/>
              <p:cNvSpPr>
                <a:spLocks/>
              </p:cNvSpPr>
              <p:nvPr/>
            </p:nvSpPr>
            <p:spPr bwMode="auto">
              <a:xfrm>
                <a:off x="2135" y="2385"/>
                <a:ext cx="925" cy="661"/>
              </a:xfrm>
              <a:custGeom>
                <a:avLst/>
                <a:gdLst>
                  <a:gd name="T0" fmla="*/ 0 w 5548"/>
                  <a:gd name="T1" fmla="*/ 0 h 3969"/>
                  <a:gd name="T2" fmla="*/ 0 w 5548"/>
                  <a:gd name="T3" fmla="*/ 0 h 3969"/>
                  <a:gd name="T4" fmla="*/ 0 w 5548"/>
                  <a:gd name="T5" fmla="*/ 0 h 3969"/>
                  <a:gd name="T6" fmla="*/ 0 w 5548"/>
                  <a:gd name="T7" fmla="*/ 0 h 3969"/>
                  <a:gd name="T8" fmla="*/ 0 w 5548"/>
                  <a:gd name="T9" fmla="*/ 0 h 3969"/>
                  <a:gd name="T10" fmla="*/ 0 w 5548"/>
                  <a:gd name="T11" fmla="*/ 0 h 3969"/>
                  <a:gd name="T12" fmla="*/ 0 w 5548"/>
                  <a:gd name="T13" fmla="*/ 0 h 3969"/>
                  <a:gd name="T14" fmla="*/ 0 w 5548"/>
                  <a:gd name="T15" fmla="*/ 0 h 3969"/>
                  <a:gd name="T16" fmla="*/ 0 w 5548"/>
                  <a:gd name="T17" fmla="*/ 0 h 3969"/>
                  <a:gd name="T18" fmla="*/ 0 w 5548"/>
                  <a:gd name="T19" fmla="*/ 0 h 3969"/>
                  <a:gd name="T20" fmla="*/ 0 w 5548"/>
                  <a:gd name="T21" fmla="*/ 0 h 3969"/>
                  <a:gd name="T22" fmla="*/ 0 w 5548"/>
                  <a:gd name="T23" fmla="*/ 0 h 3969"/>
                  <a:gd name="T24" fmla="*/ 0 w 5548"/>
                  <a:gd name="T25" fmla="*/ 0 h 3969"/>
                  <a:gd name="T26" fmla="*/ 0 w 5548"/>
                  <a:gd name="T27" fmla="*/ 0 h 3969"/>
                  <a:gd name="T28" fmla="*/ 0 w 5548"/>
                  <a:gd name="T29" fmla="*/ 0 h 3969"/>
                  <a:gd name="T30" fmla="*/ 0 w 5548"/>
                  <a:gd name="T31" fmla="*/ 0 h 3969"/>
                  <a:gd name="T32" fmla="*/ 0 w 5548"/>
                  <a:gd name="T33" fmla="*/ 0 h 3969"/>
                  <a:gd name="T34" fmla="*/ 0 w 5548"/>
                  <a:gd name="T35" fmla="*/ 0 h 3969"/>
                  <a:gd name="T36" fmla="*/ 0 w 5548"/>
                  <a:gd name="T37" fmla="*/ 0 h 3969"/>
                  <a:gd name="T38" fmla="*/ 0 w 5548"/>
                  <a:gd name="T39" fmla="*/ 0 h 3969"/>
                  <a:gd name="T40" fmla="*/ 0 w 5548"/>
                  <a:gd name="T41" fmla="*/ 0 h 3969"/>
                  <a:gd name="T42" fmla="*/ 0 w 5548"/>
                  <a:gd name="T43" fmla="*/ 0 h 3969"/>
                  <a:gd name="T44" fmla="*/ 0 w 5548"/>
                  <a:gd name="T45" fmla="*/ 0 h 3969"/>
                  <a:gd name="T46" fmla="*/ 0 w 5548"/>
                  <a:gd name="T47" fmla="*/ 0 h 3969"/>
                  <a:gd name="T48" fmla="*/ 0 w 5548"/>
                  <a:gd name="T49" fmla="*/ 0 h 3969"/>
                  <a:gd name="T50" fmla="*/ 0 w 5548"/>
                  <a:gd name="T51" fmla="*/ 0 h 3969"/>
                  <a:gd name="T52" fmla="*/ 0 w 5548"/>
                  <a:gd name="T53" fmla="*/ 0 h 3969"/>
                  <a:gd name="T54" fmla="*/ 0 w 5548"/>
                  <a:gd name="T55" fmla="*/ 0 h 3969"/>
                  <a:gd name="T56" fmla="*/ 0 w 5548"/>
                  <a:gd name="T57" fmla="*/ 0 h 3969"/>
                  <a:gd name="T58" fmla="*/ 0 w 5548"/>
                  <a:gd name="T59" fmla="*/ 0 h 3969"/>
                  <a:gd name="T60" fmla="*/ 0 w 5548"/>
                  <a:gd name="T61" fmla="*/ 0 h 3969"/>
                  <a:gd name="T62" fmla="*/ 0 w 5548"/>
                  <a:gd name="T63" fmla="*/ 0 h 3969"/>
                  <a:gd name="T64" fmla="*/ 0 w 5548"/>
                  <a:gd name="T65" fmla="*/ 0 h 3969"/>
                  <a:gd name="T66" fmla="*/ 0 w 5548"/>
                  <a:gd name="T67" fmla="*/ 0 h 3969"/>
                  <a:gd name="T68" fmla="*/ 0 w 5548"/>
                  <a:gd name="T69" fmla="*/ 0 h 3969"/>
                  <a:gd name="T70" fmla="*/ 0 w 5548"/>
                  <a:gd name="T71" fmla="*/ 0 h 3969"/>
                  <a:gd name="T72" fmla="*/ 0 w 5548"/>
                  <a:gd name="T73" fmla="*/ 0 h 3969"/>
                  <a:gd name="T74" fmla="*/ 0 w 5548"/>
                  <a:gd name="T75" fmla="*/ 0 h 3969"/>
                  <a:gd name="T76" fmla="*/ 0 w 5548"/>
                  <a:gd name="T77" fmla="*/ 0 h 3969"/>
                  <a:gd name="T78" fmla="*/ 0 w 5548"/>
                  <a:gd name="T79" fmla="*/ 0 h 3969"/>
                  <a:gd name="T80" fmla="*/ 0 w 5548"/>
                  <a:gd name="T81" fmla="*/ 0 h 3969"/>
                  <a:gd name="T82" fmla="*/ 0 w 5548"/>
                  <a:gd name="T83" fmla="*/ 0 h 3969"/>
                  <a:gd name="T84" fmla="*/ 0 w 5548"/>
                  <a:gd name="T85" fmla="*/ 0 h 3969"/>
                  <a:gd name="T86" fmla="*/ 0 w 5548"/>
                  <a:gd name="T87" fmla="*/ 0 h 3969"/>
                  <a:gd name="T88" fmla="*/ 0 w 5548"/>
                  <a:gd name="T89" fmla="*/ 0 h 3969"/>
                  <a:gd name="T90" fmla="*/ 0 w 5548"/>
                  <a:gd name="T91" fmla="*/ 0 h 3969"/>
                  <a:gd name="T92" fmla="*/ 0 w 5548"/>
                  <a:gd name="T93" fmla="*/ 0 h 3969"/>
                  <a:gd name="T94" fmla="*/ 0 w 5548"/>
                  <a:gd name="T95" fmla="*/ 0 h 3969"/>
                  <a:gd name="T96" fmla="*/ 0 w 5548"/>
                  <a:gd name="T97" fmla="*/ 0 h 3969"/>
                  <a:gd name="T98" fmla="*/ 0 w 5548"/>
                  <a:gd name="T99" fmla="*/ 0 h 3969"/>
                  <a:gd name="T100" fmla="*/ 0 w 5548"/>
                  <a:gd name="T101" fmla="*/ 0 h 3969"/>
                  <a:gd name="T102" fmla="*/ 0 w 5548"/>
                  <a:gd name="T103" fmla="*/ 0 h 3969"/>
                  <a:gd name="T104" fmla="*/ 0 w 5548"/>
                  <a:gd name="T105" fmla="*/ 0 h 3969"/>
                  <a:gd name="T106" fmla="*/ 0 w 5548"/>
                  <a:gd name="T107" fmla="*/ 0 h 3969"/>
                  <a:gd name="T108" fmla="*/ 0 w 5548"/>
                  <a:gd name="T109" fmla="*/ 0 h 3969"/>
                  <a:gd name="T110" fmla="*/ 0 w 5548"/>
                  <a:gd name="T111" fmla="*/ 0 h 3969"/>
                  <a:gd name="T112" fmla="*/ 0 w 5548"/>
                  <a:gd name="T113" fmla="*/ 0 h 3969"/>
                  <a:gd name="T114" fmla="*/ 0 w 5548"/>
                  <a:gd name="T115" fmla="*/ 0 h 3969"/>
                  <a:gd name="T116" fmla="*/ 0 w 5548"/>
                  <a:gd name="T117" fmla="*/ 0 h 3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48"/>
                  <a:gd name="T178" fmla="*/ 0 h 3969"/>
                  <a:gd name="T179" fmla="*/ 5548 w 5548"/>
                  <a:gd name="T180" fmla="*/ 3969 h 39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48" h="3969">
                    <a:moveTo>
                      <a:pt x="5548" y="1194"/>
                    </a:moveTo>
                    <a:lnTo>
                      <a:pt x="5548" y="1156"/>
                    </a:lnTo>
                    <a:lnTo>
                      <a:pt x="5546" y="1116"/>
                    </a:lnTo>
                    <a:lnTo>
                      <a:pt x="5545" y="1077"/>
                    </a:lnTo>
                    <a:lnTo>
                      <a:pt x="5543" y="1038"/>
                    </a:lnTo>
                    <a:lnTo>
                      <a:pt x="5538" y="960"/>
                    </a:lnTo>
                    <a:lnTo>
                      <a:pt x="5530" y="883"/>
                    </a:lnTo>
                    <a:lnTo>
                      <a:pt x="5521" y="807"/>
                    </a:lnTo>
                    <a:lnTo>
                      <a:pt x="5509" y="731"/>
                    </a:lnTo>
                    <a:lnTo>
                      <a:pt x="5495" y="656"/>
                    </a:lnTo>
                    <a:lnTo>
                      <a:pt x="5480" y="582"/>
                    </a:lnTo>
                    <a:lnTo>
                      <a:pt x="5461" y="508"/>
                    </a:lnTo>
                    <a:lnTo>
                      <a:pt x="5442" y="435"/>
                    </a:lnTo>
                    <a:lnTo>
                      <a:pt x="5420" y="363"/>
                    </a:lnTo>
                    <a:lnTo>
                      <a:pt x="5397" y="292"/>
                    </a:lnTo>
                    <a:lnTo>
                      <a:pt x="5372" y="221"/>
                    </a:lnTo>
                    <a:lnTo>
                      <a:pt x="5345" y="152"/>
                    </a:lnTo>
                    <a:lnTo>
                      <a:pt x="5315" y="83"/>
                    </a:lnTo>
                    <a:lnTo>
                      <a:pt x="5285" y="16"/>
                    </a:lnTo>
                    <a:lnTo>
                      <a:pt x="5037" y="15"/>
                    </a:lnTo>
                    <a:lnTo>
                      <a:pt x="5054" y="49"/>
                    </a:lnTo>
                    <a:lnTo>
                      <a:pt x="5070" y="82"/>
                    </a:lnTo>
                    <a:lnTo>
                      <a:pt x="5086" y="116"/>
                    </a:lnTo>
                    <a:lnTo>
                      <a:pt x="5103" y="150"/>
                    </a:lnTo>
                    <a:lnTo>
                      <a:pt x="5118" y="185"/>
                    </a:lnTo>
                    <a:lnTo>
                      <a:pt x="5132" y="219"/>
                    </a:lnTo>
                    <a:lnTo>
                      <a:pt x="5146" y="254"/>
                    </a:lnTo>
                    <a:lnTo>
                      <a:pt x="5160" y="288"/>
                    </a:lnTo>
                    <a:lnTo>
                      <a:pt x="5173" y="324"/>
                    </a:lnTo>
                    <a:lnTo>
                      <a:pt x="5186" y="360"/>
                    </a:lnTo>
                    <a:lnTo>
                      <a:pt x="5198" y="395"/>
                    </a:lnTo>
                    <a:lnTo>
                      <a:pt x="5210" y="431"/>
                    </a:lnTo>
                    <a:lnTo>
                      <a:pt x="5220" y="468"/>
                    </a:lnTo>
                    <a:lnTo>
                      <a:pt x="5231" y="504"/>
                    </a:lnTo>
                    <a:lnTo>
                      <a:pt x="5241" y="541"/>
                    </a:lnTo>
                    <a:lnTo>
                      <a:pt x="5251" y="578"/>
                    </a:lnTo>
                    <a:lnTo>
                      <a:pt x="5259" y="615"/>
                    </a:lnTo>
                    <a:lnTo>
                      <a:pt x="5268" y="652"/>
                    </a:lnTo>
                    <a:lnTo>
                      <a:pt x="5275" y="690"/>
                    </a:lnTo>
                    <a:lnTo>
                      <a:pt x="5283" y="728"/>
                    </a:lnTo>
                    <a:lnTo>
                      <a:pt x="5289" y="766"/>
                    </a:lnTo>
                    <a:lnTo>
                      <a:pt x="5296" y="803"/>
                    </a:lnTo>
                    <a:lnTo>
                      <a:pt x="5301" y="842"/>
                    </a:lnTo>
                    <a:lnTo>
                      <a:pt x="5307" y="880"/>
                    </a:lnTo>
                    <a:lnTo>
                      <a:pt x="5311" y="919"/>
                    </a:lnTo>
                    <a:lnTo>
                      <a:pt x="5314" y="958"/>
                    </a:lnTo>
                    <a:lnTo>
                      <a:pt x="5318" y="997"/>
                    </a:lnTo>
                    <a:lnTo>
                      <a:pt x="5321" y="1037"/>
                    </a:lnTo>
                    <a:lnTo>
                      <a:pt x="5323" y="1076"/>
                    </a:lnTo>
                    <a:lnTo>
                      <a:pt x="5324" y="1116"/>
                    </a:lnTo>
                    <a:lnTo>
                      <a:pt x="5325" y="1154"/>
                    </a:lnTo>
                    <a:lnTo>
                      <a:pt x="5325" y="1194"/>
                    </a:lnTo>
                    <a:lnTo>
                      <a:pt x="5322" y="1326"/>
                    </a:lnTo>
                    <a:lnTo>
                      <a:pt x="5312" y="1456"/>
                    </a:lnTo>
                    <a:lnTo>
                      <a:pt x="5296" y="1583"/>
                    </a:lnTo>
                    <a:lnTo>
                      <a:pt x="5273" y="1709"/>
                    </a:lnTo>
                    <a:lnTo>
                      <a:pt x="5245" y="1833"/>
                    </a:lnTo>
                    <a:lnTo>
                      <a:pt x="5211" y="1954"/>
                    </a:lnTo>
                    <a:lnTo>
                      <a:pt x="5171" y="2072"/>
                    </a:lnTo>
                    <a:lnTo>
                      <a:pt x="5125" y="2188"/>
                    </a:lnTo>
                    <a:lnTo>
                      <a:pt x="5073" y="2301"/>
                    </a:lnTo>
                    <a:lnTo>
                      <a:pt x="5017" y="2411"/>
                    </a:lnTo>
                    <a:lnTo>
                      <a:pt x="4956" y="2518"/>
                    </a:lnTo>
                    <a:lnTo>
                      <a:pt x="4890" y="2622"/>
                    </a:lnTo>
                    <a:lnTo>
                      <a:pt x="4819" y="2721"/>
                    </a:lnTo>
                    <a:lnTo>
                      <a:pt x="4743" y="2819"/>
                    </a:lnTo>
                    <a:lnTo>
                      <a:pt x="4662" y="2910"/>
                    </a:lnTo>
                    <a:lnTo>
                      <a:pt x="4578" y="2999"/>
                    </a:lnTo>
                    <a:lnTo>
                      <a:pt x="4489" y="3084"/>
                    </a:lnTo>
                    <a:lnTo>
                      <a:pt x="4396" y="3164"/>
                    </a:lnTo>
                    <a:lnTo>
                      <a:pt x="4300" y="3240"/>
                    </a:lnTo>
                    <a:lnTo>
                      <a:pt x="4200" y="3311"/>
                    </a:lnTo>
                    <a:lnTo>
                      <a:pt x="4097" y="3377"/>
                    </a:lnTo>
                    <a:lnTo>
                      <a:pt x="3990" y="3438"/>
                    </a:lnTo>
                    <a:lnTo>
                      <a:pt x="3880" y="3495"/>
                    </a:lnTo>
                    <a:lnTo>
                      <a:pt x="3767" y="3546"/>
                    </a:lnTo>
                    <a:lnTo>
                      <a:pt x="3651" y="3592"/>
                    </a:lnTo>
                    <a:lnTo>
                      <a:pt x="3532" y="3632"/>
                    </a:lnTo>
                    <a:lnTo>
                      <a:pt x="3411" y="3666"/>
                    </a:lnTo>
                    <a:lnTo>
                      <a:pt x="3287" y="3695"/>
                    </a:lnTo>
                    <a:lnTo>
                      <a:pt x="3162" y="3717"/>
                    </a:lnTo>
                    <a:lnTo>
                      <a:pt x="3034" y="3733"/>
                    </a:lnTo>
                    <a:lnTo>
                      <a:pt x="2905" y="3743"/>
                    </a:lnTo>
                    <a:lnTo>
                      <a:pt x="2773" y="3747"/>
                    </a:lnTo>
                    <a:lnTo>
                      <a:pt x="2642" y="3743"/>
                    </a:lnTo>
                    <a:lnTo>
                      <a:pt x="2513" y="3733"/>
                    </a:lnTo>
                    <a:lnTo>
                      <a:pt x="2384" y="3717"/>
                    </a:lnTo>
                    <a:lnTo>
                      <a:pt x="2259" y="3695"/>
                    </a:lnTo>
                    <a:lnTo>
                      <a:pt x="2136" y="3666"/>
                    </a:lnTo>
                    <a:lnTo>
                      <a:pt x="2014" y="3632"/>
                    </a:lnTo>
                    <a:lnTo>
                      <a:pt x="1896" y="3592"/>
                    </a:lnTo>
                    <a:lnTo>
                      <a:pt x="1779" y="3546"/>
                    </a:lnTo>
                    <a:lnTo>
                      <a:pt x="1667" y="3495"/>
                    </a:lnTo>
                    <a:lnTo>
                      <a:pt x="1557" y="3438"/>
                    </a:lnTo>
                    <a:lnTo>
                      <a:pt x="1450" y="3377"/>
                    </a:lnTo>
                    <a:lnTo>
                      <a:pt x="1346" y="3311"/>
                    </a:lnTo>
                    <a:lnTo>
                      <a:pt x="1246" y="3240"/>
                    </a:lnTo>
                    <a:lnTo>
                      <a:pt x="1150" y="3164"/>
                    </a:lnTo>
                    <a:lnTo>
                      <a:pt x="1057" y="3084"/>
                    </a:lnTo>
                    <a:lnTo>
                      <a:pt x="968" y="2999"/>
                    </a:lnTo>
                    <a:lnTo>
                      <a:pt x="884" y="2910"/>
                    </a:lnTo>
                    <a:lnTo>
                      <a:pt x="804" y="2819"/>
                    </a:lnTo>
                    <a:lnTo>
                      <a:pt x="729" y="2721"/>
                    </a:lnTo>
                    <a:lnTo>
                      <a:pt x="657" y="2622"/>
                    </a:lnTo>
                    <a:lnTo>
                      <a:pt x="590" y="2518"/>
                    </a:lnTo>
                    <a:lnTo>
                      <a:pt x="529" y="2411"/>
                    </a:lnTo>
                    <a:lnTo>
                      <a:pt x="473" y="2301"/>
                    </a:lnTo>
                    <a:lnTo>
                      <a:pt x="422" y="2188"/>
                    </a:lnTo>
                    <a:lnTo>
                      <a:pt x="375" y="2072"/>
                    </a:lnTo>
                    <a:lnTo>
                      <a:pt x="335" y="1954"/>
                    </a:lnTo>
                    <a:lnTo>
                      <a:pt x="301" y="1833"/>
                    </a:lnTo>
                    <a:lnTo>
                      <a:pt x="273" y="1709"/>
                    </a:lnTo>
                    <a:lnTo>
                      <a:pt x="250" y="1583"/>
                    </a:lnTo>
                    <a:lnTo>
                      <a:pt x="234" y="1456"/>
                    </a:lnTo>
                    <a:lnTo>
                      <a:pt x="224" y="1326"/>
                    </a:lnTo>
                    <a:lnTo>
                      <a:pt x="221" y="1194"/>
                    </a:lnTo>
                    <a:lnTo>
                      <a:pt x="221" y="1154"/>
                    </a:lnTo>
                    <a:lnTo>
                      <a:pt x="222" y="1114"/>
                    </a:lnTo>
                    <a:lnTo>
                      <a:pt x="224" y="1075"/>
                    </a:lnTo>
                    <a:lnTo>
                      <a:pt x="226" y="1035"/>
                    </a:lnTo>
                    <a:lnTo>
                      <a:pt x="229" y="995"/>
                    </a:lnTo>
                    <a:lnTo>
                      <a:pt x="232" y="955"/>
                    </a:lnTo>
                    <a:lnTo>
                      <a:pt x="236" y="916"/>
                    </a:lnTo>
                    <a:lnTo>
                      <a:pt x="240" y="876"/>
                    </a:lnTo>
                    <a:lnTo>
                      <a:pt x="246" y="837"/>
                    </a:lnTo>
                    <a:lnTo>
                      <a:pt x="251" y="798"/>
                    </a:lnTo>
                    <a:lnTo>
                      <a:pt x="258" y="760"/>
                    </a:lnTo>
                    <a:lnTo>
                      <a:pt x="265" y="721"/>
                    </a:lnTo>
                    <a:lnTo>
                      <a:pt x="273" y="684"/>
                    </a:lnTo>
                    <a:lnTo>
                      <a:pt x="280" y="645"/>
                    </a:lnTo>
                    <a:lnTo>
                      <a:pt x="289" y="607"/>
                    </a:lnTo>
                    <a:lnTo>
                      <a:pt x="299" y="569"/>
                    </a:lnTo>
                    <a:lnTo>
                      <a:pt x="308" y="532"/>
                    </a:lnTo>
                    <a:lnTo>
                      <a:pt x="318" y="495"/>
                    </a:lnTo>
                    <a:lnTo>
                      <a:pt x="329" y="458"/>
                    </a:lnTo>
                    <a:lnTo>
                      <a:pt x="341" y="421"/>
                    </a:lnTo>
                    <a:lnTo>
                      <a:pt x="353" y="385"/>
                    </a:lnTo>
                    <a:lnTo>
                      <a:pt x="365" y="349"/>
                    </a:lnTo>
                    <a:lnTo>
                      <a:pt x="378" y="313"/>
                    </a:lnTo>
                    <a:lnTo>
                      <a:pt x="392" y="277"/>
                    </a:lnTo>
                    <a:lnTo>
                      <a:pt x="406" y="242"/>
                    </a:lnTo>
                    <a:lnTo>
                      <a:pt x="420" y="206"/>
                    </a:lnTo>
                    <a:lnTo>
                      <a:pt x="435" y="172"/>
                    </a:lnTo>
                    <a:lnTo>
                      <a:pt x="450" y="137"/>
                    </a:lnTo>
                    <a:lnTo>
                      <a:pt x="466" y="103"/>
                    </a:lnTo>
                    <a:lnTo>
                      <a:pt x="482" y="68"/>
                    </a:lnTo>
                    <a:lnTo>
                      <a:pt x="500" y="35"/>
                    </a:lnTo>
                    <a:lnTo>
                      <a:pt x="517" y="1"/>
                    </a:lnTo>
                    <a:lnTo>
                      <a:pt x="269" y="0"/>
                    </a:lnTo>
                    <a:lnTo>
                      <a:pt x="237" y="68"/>
                    </a:lnTo>
                    <a:lnTo>
                      <a:pt x="208" y="137"/>
                    </a:lnTo>
                    <a:lnTo>
                      <a:pt x="180" y="208"/>
                    </a:lnTo>
                    <a:lnTo>
                      <a:pt x="154" y="280"/>
                    </a:lnTo>
                    <a:lnTo>
                      <a:pt x="129" y="351"/>
                    </a:lnTo>
                    <a:lnTo>
                      <a:pt x="108" y="424"/>
                    </a:lnTo>
                    <a:lnTo>
                      <a:pt x="87" y="498"/>
                    </a:lnTo>
                    <a:lnTo>
                      <a:pt x="69" y="572"/>
                    </a:lnTo>
                    <a:lnTo>
                      <a:pt x="61" y="610"/>
                    </a:lnTo>
                    <a:lnTo>
                      <a:pt x="53" y="648"/>
                    </a:lnTo>
                    <a:lnTo>
                      <a:pt x="46" y="686"/>
                    </a:lnTo>
                    <a:lnTo>
                      <a:pt x="38" y="725"/>
                    </a:lnTo>
                    <a:lnTo>
                      <a:pt x="33" y="762"/>
                    </a:lnTo>
                    <a:lnTo>
                      <a:pt x="27" y="801"/>
                    </a:lnTo>
                    <a:lnTo>
                      <a:pt x="21" y="840"/>
                    </a:lnTo>
                    <a:lnTo>
                      <a:pt x="17" y="878"/>
                    </a:lnTo>
                    <a:lnTo>
                      <a:pt x="13" y="918"/>
                    </a:lnTo>
                    <a:lnTo>
                      <a:pt x="9" y="957"/>
                    </a:lnTo>
                    <a:lnTo>
                      <a:pt x="6" y="996"/>
                    </a:lnTo>
                    <a:lnTo>
                      <a:pt x="4" y="1036"/>
                    </a:lnTo>
                    <a:lnTo>
                      <a:pt x="2" y="1075"/>
                    </a:lnTo>
                    <a:lnTo>
                      <a:pt x="1" y="1114"/>
                    </a:lnTo>
                    <a:lnTo>
                      <a:pt x="0" y="1154"/>
                    </a:lnTo>
                    <a:lnTo>
                      <a:pt x="0" y="1194"/>
                    </a:lnTo>
                    <a:lnTo>
                      <a:pt x="3" y="1338"/>
                    </a:lnTo>
                    <a:lnTo>
                      <a:pt x="14" y="1478"/>
                    </a:lnTo>
                    <a:lnTo>
                      <a:pt x="31" y="1618"/>
                    </a:lnTo>
                    <a:lnTo>
                      <a:pt x="56" y="1754"/>
                    </a:lnTo>
                    <a:lnTo>
                      <a:pt x="86" y="1888"/>
                    </a:lnTo>
                    <a:lnTo>
                      <a:pt x="124" y="2019"/>
                    </a:lnTo>
                    <a:lnTo>
                      <a:pt x="167" y="2149"/>
                    </a:lnTo>
                    <a:lnTo>
                      <a:pt x="217" y="2274"/>
                    </a:lnTo>
                    <a:lnTo>
                      <a:pt x="273" y="2397"/>
                    </a:lnTo>
                    <a:lnTo>
                      <a:pt x="334" y="2517"/>
                    </a:lnTo>
                    <a:lnTo>
                      <a:pt x="400" y="2633"/>
                    </a:lnTo>
                    <a:lnTo>
                      <a:pt x="473" y="2745"/>
                    </a:lnTo>
                    <a:lnTo>
                      <a:pt x="550" y="2854"/>
                    </a:lnTo>
                    <a:lnTo>
                      <a:pt x="632" y="2959"/>
                    </a:lnTo>
                    <a:lnTo>
                      <a:pt x="720" y="3059"/>
                    </a:lnTo>
                    <a:lnTo>
                      <a:pt x="812" y="3157"/>
                    </a:lnTo>
                    <a:lnTo>
                      <a:pt x="908" y="3248"/>
                    </a:lnTo>
                    <a:lnTo>
                      <a:pt x="1008" y="3335"/>
                    </a:lnTo>
                    <a:lnTo>
                      <a:pt x="1113" y="3418"/>
                    </a:lnTo>
                    <a:lnTo>
                      <a:pt x="1222" y="3495"/>
                    </a:lnTo>
                    <a:lnTo>
                      <a:pt x="1334" y="3567"/>
                    </a:lnTo>
                    <a:lnTo>
                      <a:pt x="1451" y="3634"/>
                    </a:lnTo>
                    <a:lnTo>
                      <a:pt x="1571" y="3695"/>
                    </a:lnTo>
                    <a:lnTo>
                      <a:pt x="1693" y="3750"/>
                    </a:lnTo>
                    <a:lnTo>
                      <a:pt x="1819" y="3800"/>
                    </a:lnTo>
                    <a:lnTo>
                      <a:pt x="1948" y="3844"/>
                    </a:lnTo>
                    <a:lnTo>
                      <a:pt x="2080" y="3881"/>
                    </a:lnTo>
                    <a:lnTo>
                      <a:pt x="2215" y="3912"/>
                    </a:lnTo>
                    <a:lnTo>
                      <a:pt x="2351" y="3936"/>
                    </a:lnTo>
                    <a:lnTo>
                      <a:pt x="2490" y="3955"/>
                    </a:lnTo>
                    <a:lnTo>
                      <a:pt x="2630" y="3965"/>
                    </a:lnTo>
                    <a:lnTo>
                      <a:pt x="2773" y="3969"/>
                    </a:lnTo>
                    <a:lnTo>
                      <a:pt x="2916" y="3965"/>
                    </a:lnTo>
                    <a:lnTo>
                      <a:pt x="3057" y="3955"/>
                    </a:lnTo>
                    <a:lnTo>
                      <a:pt x="3195" y="3936"/>
                    </a:lnTo>
                    <a:lnTo>
                      <a:pt x="3332" y="3912"/>
                    </a:lnTo>
                    <a:lnTo>
                      <a:pt x="3466" y="3881"/>
                    </a:lnTo>
                    <a:lnTo>
                      <a:pt x="3598" y="3844"/>
                    </a:lnTo>
                    <a:lnTo>
                      <a:pt x="3727" y="3800"/>
                    </a:lnTo>
                    <a:lnTo>
                      <a:pt x="3853" y="3750"/>
                    </a:lnTo>
                    <a:lnTo>
                      <a:pt x="3976" y="3695"/>
                    </a:lnTo>
                    <a:lnTo>
                      <a:pt x="4096" y="3634"/>
                    </a:lnTo>
                    <a:lnTo>
                      <a:pt x="4212" y="3567"/>
                    </a:lnTo>
                    <a:lnTo>
                      <a:pt x="4324" y="3495"/>
                    </a:lnTo>
                    <a:lnTo>
                      <a:pt x="4433" y="3418"/>
                    </a:lnTo>
                    <a:lnTo>
                      <a:pt x="4538" y="3335"/>
                    </a:lnTo>
                    <a:lnTo>
                      <a:pt x="4638" y="3248"/>
                    </a:lnTo>
                    <a:lnTo>
                      <a:pt x="4734" y="3157"/>
                    </a:lnTo>
                    <a:lnTo>
                      <a:pt x="4827" y="3059"/>
                    </a:lnTo>
                    <a:lnTo>
                      <a:pt x="4914" y="2959"/>
                    </a:lnTo>
                    <a:lnTo>
                      <a:pt x="4997" y="2854"/>
                    </a:lnTo>
                    <a:lnTo>
                      <a:pt x="5073" y="2745"/>
                    </a:lnTo>
                    <a:lnTo>
                      <a:pt x="5146" y="2633"/>
                    </a:lnTo>
                    <a:lnTo>
                      <a:pt x="5213" y="2517"/>
                    </a:lnTo>
                    <a:lnTo>
                      <a:pt x="5274" y="2397"/>
                    </a:lnTo>
                    <a:lnTo>
                      <a:pt x="5329" y="2274"/>
                    </a:lnTo>
                    <a:lnTo>
                      <a:pt x="5379" y="2149"/>
                    </a:lnTo>
                    <a:lnTo>
                      <a:pt x="5422" y="2019"/>
                    </a:lnTo>
                    <a:lnTo>
                      <a:pt x="5460" y="1888"/>
                    </a:lnTo>
                    <a:lnTo>
                      <a:pt x="5491" y="1754"/>
                    </a:lnTo>
                    <a:lnTo>
                      <a:pt x="5515" y="1618"/>
                    </a:lnTo>
                    <a:lnTo>
                      <a:pt x="5534" y="1478"/>
                    </a:lnTo>
                    <a:lnTo>
                      <a:pt x="5544" y="1338"/>
                    </a:lnTo>
                    <a:lnTo>
                      <a:pt x="5548" y="1194"/>
                    </a:lnTo>
                    <a:close/>
                  </a:path>
                </a:pathLst>
              </a:custGeom>
              <a:solidFill>
                <a:srgbClr val="CFCECE"/>
              </a:solidFill>
              <a:ln w="9525">
                <a:noFill/>
                <a:round/>
                <a:headEnd/>
                <a:tailEnd/>
              </a:ln>
            </p:spPr>
            <p:txBody>
              <a:bodyPr/>
              <a:lstStyle/>
              <a:p>
                <a:endParaRPr lang="fr-FR"/>
              </a:p>
            </p:txBody>
          </p:sp>
          <p:sp>
            <p:nvSpPr>
              <p:cNvPr id="10357" name="Freeform 24"/>
              <p:cNvSpPr>
                <a:spLocks/>
              </p:cNvSpPr>
              <p:nvPr/>
            </p:nvSpPr>
            <p:spPr bwMode="auto">
              <a:xfrm>
                <a:off x="2153" y="2385"/>
                <a:ext cx="888" cy="642"/>
              </a:xfrm>
              <a:custGeom>
                <a:avLst/>
                <a:gdLst>
                  <a:gd name="T0" fmla="*/ 0 w 5326"/>
                  <a:gd name="T1" fmla="*/ 0 h 3857"/>
                  <a:gd name="T2" fmla="*/ 0 w 5326"/>
                  <a:gd name="T3" fmla="*/ 0 h 3857"/>
                  <a:gd name="T4" fmla="*/ 0 w 5326"/>
                  <a:gd name="T5" fmla="*/ 0 h 3857"/>
                  <a:gd name="T6" fmla="*/ 0 w 5326"/>
                  <a:gd name="T7" fmla="*/ 0 h 3857"/>
                  <a:gd name="T8" fmla="*/ 0 w 5326"/>
                  <a:gd name="T9" fmla="*/ 0 h 3857"/>
                  <a:gd name="T10" fmla="*/ 0 w 5326"/>
                  <a:gd name="T11" fmla="*/ 0 h 3857"/>
                  <a:gd name="T12" fmla="*/ 0 w 5326"/>
                  <a:gd name="T13" fmla="*/ 0 h 3857"/>
                  <a:gd name="T14" fmla="*/ 0 w 5326"/>
                  <a:gd name="T15" fmla="*/ 0 h 3857"/>
                  <a:gd name="T16" fmla="*/ 0 w 5326"/>
                  <a:gd name="T17" fmla="*/ 0 h 3857"/>
                  <a:gd name="T18" fmla="*/ 0 w 5326"/>
                  <a:gd name="T19" fmla="*/ 0 h 3857"/>
                  <a:gd name="T20" fmla="*/ 0 w 5326"/>
                  <a:gd name="T21" fmla="*/ 0 h 3857"/>
                  <a:gd name="T22" fmla="*/ 0 w 5326"/>
                  <a:gd name="T23" fmla="*/ 0 h 3857"/>
                  <a:gd name="T24" fmla="*/ 0 w 5326"/>
                  <a:gd name="T25" fmla="*/ 0 h 3857"/>
                  <a:gd name="T26" fmla="*/ 0 w 5326"/>
                  <a:gd name="T27" fmla="*/ 0 h 3857"/>
                  <a:gd name="T28" fmla="*/ 0 w 5326"/>
                  <a:gd name="T29" fmla="*/ 0 h 3857"/>
                  <a:gd name="T30" fmla="*/ 0 w 5326"/>
                  <a:gd name="T31" fmla="*/ 0 h 3857"/>
                  <a:gd name="T32" fmla="*/ 0 w 5326"/>
                  <a:gd name="T33" fmla="*/ 0 h 3857"/>
                  <a:gd name="T34" fmla="*/ 0 w 5326"/>
                  <a:gd name="T35" fmla="*/ 0 h 3857"/>
                  <a:gd name="T36" fmla="*/ 0 w 5326"/>
                  <a:gd name="T37" fmla="*/ 0 h 3857"/>
                  <a:gd name="T38" fmla="*/ 0 w 5326"/>
                  <a:gd name="T39" fmla="*/ 0 h 3857"/>
                  <a:gd name="T40" fmla="*/ 0 w 5326"/>
                  <a:gd name="T41" fmla="*/ 0 h 3857"/>
                  <a:gd name="T42" fmla="*/ 0 w 5326"/>
                  <a:gd name="T43" fmla="*/ 0 h 3857"/>
                  <a:gd name="T44" fmla="*/ 0 w 5326"/>
                  <a:gd name="T45" fmla="*/ 0 h 3857"/>
                  <a:gd name="T46" fmla="*/ 0 w 5326"/>
                  <a:gd name="T47" fmla="*/ 0 h 3857"/>
                  <a:gd name="T48" fmla="*/ 0 w 5326"/>
                  <a:gd name="T49" fmla="*/ 0 h 3857"/>
                  <a:gd name="T50" fmla="*/ 0 w 5326"/>
                  <a:gd name="T51" fmla="*/ 0 h 3857"/>
                  <a:gd name="T52" fmla="*/ 0 w 5326"/>
                  <a:gd name="T53" fmla="*/ 0 h 3857"/>
                  <a:gd name="T54" fmla="*/ 0 w 5326"/>
                  <a:gd name="T55" fmla="*/ 0 h 3857"/>
                  <a:gd name="T56" fmla="*/ 0 w 5326"/>
                  <a:gd name="T57" fmla="*/ 0 h 3857"/>
                  <a:gd name="T58" fmla="*/ 0 w 5326"/>
                  <a:gd name="T59" fmla="*/ 0 h 3857"/>
                  <a:gd name="T60" fmla="*/ 0 w 5326"/>
                  <a:gd name="T61" fmla="*/ 0 h 3857"/>
                  <a:gd name="T62" fmla="*/ 0 w 5326"/>
                  <a:gd name="T63" fmla="*/ 0 h 3857"/>
                  <a:gd name="T64" fmla="*/ 0 w 5326"/>
                  <a:gd name="T65" fmla="*/ 0 h 3857"/>
                  <a:gd name="T66" fmla="*/ 0 w 5326"/>
                  <a:gd name="T67" fmla="*/ 0 h 3857"/>
                  <a:gd name="T68" fmla="*/ 0 w 5326"/>
                  <a:gd name="T69" fmla="*/ 0 h 3857"/>
                  <a:gd name="T70" fmla="*/ 0 w 5326"/>
                  <a:gd name="T71" fmla="*/ 0 h 3857"/>
                  <a:gd name="T72" fmla="*/ 0 w 5326"/>
                  <a:gd name="T73" fmla="*/ 0 h 3857"/>
                  <a:gd name="T74" fmla="*/ 0 w 5326"/>
                  <a:gd name="T75" fmla="*/ 0 h 3857"/>
                  <a:gd name="T76" fmla="*/ 0 w 5326"/>
                  <a:gd name="T77" fmla="*/ 0 h 3857"/>
                  <a:gd name="T78" fmla="*/ 0 w 5326"/>
                  <a:gd name="T79" fmla="*/ 0 h 3857"/>
                  <a:gd name="T80" fmla="*/ 0 w 5326"/>
                  <a:gd name="T81" fmla="*/ 0 h 3857"/>
                  <a:gd name="T82" fmla="*/ 0 w 5326"/>
                  <a:gd name="T83" fmla="*/ 0 h 3857"/>
                  <a:gd name="T84" fmla="*/ 0 w 5326"/>
                  <a:gd name="T85" fmla="*/ 0 h 3857"/>
                  <a:gd name="T86" fmla="*/ 0 w 5326"/>
                  <a:gd name="T87" fmla="*/ 0 h 3857"/>
                  <a:gd name="T88" fmla="*/ 0 w 5326"/>
                  <a:gd name="T89" fmla="*/ 0 h 3857"/>
                  <a:gd name="T90" fmla="*/ 0 w 5326"/>
                  <a:gd name="T91" fmla="*/ 0 h 3857"/>
                  <a:gd name="T92" fmla="*/ 0 w 5326"/>
                  <a:gd name="T93" fmla="*/ 0 h 3857"/>
                  <a:gd name="T94" fmla="*/ 0 w 5326"/>
                  <a:gd name="T95" fmla="*/ 0 h 3857"/>
                  <a:gd name="T96" fmla="*/ 0 w 5326"/>
                  <a:gd name="T97" fmla="*/ 0 h 3857"/>
                  <a:gd name="T98" fmla="*/ 0 w 5326"/>
                  <a:gd name="T99" fmla="*/ 0 h 3857"/>
                  <a:gd name="T100" fmla="*/ 0 w 5326"/>
                  <a:gd name="T101" fmla="*/ 0 h 3857"/>
                  <a:gd name="T102" fmla="*/ 0 w 5326"/>
                  <a:gd name="T103" fmla="*/ 0 h 3857"/>
                  <a:gd name="T104" fmla="*/ 0 w 5326"/>
                  <a:gd name="T105" fmla="*/ 0 h 3857"/>
                  <a:gd name="T106" fmla="*/ 0 w 5326"/>
                  <a:gd name="T107" fmla="*/ 0 h 3857"/>
                  <a:gd name="T108" fmla="*/ 0 w 5326"/>
                  <a:gd name="T109" fmla="*/ 0 h 3857"/>
                  <a:gd name="T110" fmla="*/ 0 w 5326"/>
                  <a:gd name="T111" fmla="*/ 0 h 3857"/>
                  <a:gd name="T112" fmla="*/ 0 w 5326"/>
                  <a:gd name="T113" fmla="*/ 0 h 3857"/>
                  <a:gd name="T114" fmla="*/ 0 w 5326"/>
                  <a:gd name="T115" fmla="*/ 0 h 3857"/>
                  <a:gd name="T116" fmla="*/ 0 w 5326"/>
                  <a:gd name="T117" fmla="*/ 0 h 3857"/>
                  <a:gd name="T118" fmla="*/ 0 w 5326"/>
                  <a:gd name="T119" fmla="*/ 0 h 3857"/>
                  <a:gd name="T120" fmla="*/ 0 w 5326"/>
                  <a:gd name="T121" fmla="*/ 0 h 3857"/>
                  <a:gd name="T122" fmla="*/ 0 w 5326"/>
                  <a:gd name="T123" fmla="*/ 0 h 38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26"/>
                  <a:gd name="T187" fmla="*/ 0 h 3857"/>
                  <a:gd name="T188" fmla="*/ 5326 w 5326"/>
                  <a:gd name="T189" fmla="*/ 3857 h 38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26" h="3857">
                    <a:moveTo>
                      <a:pt x="5326" y="1194"/>
                    </a:moveTo>
                    <a:lnTo>
                      <a:pt x="5326" y="1156"/>
                    </a:lnTo>
                    <a:lnTo>
                      <a:pt x="5325" y="1116"/>
                    </a:lnTo>
                    <a:lnTo>
                      <a:pt x="5324" y="1077"/>
                    </a:lnTo>
                    <a:lnTo>
                      <a:pt x="5322" y="1037"/>
                    </a:lnTo>
                    <a:lnTo>
                      <a:pt x="5319" y="998"/>
                    </a:lnTo>
                    <a:lnTo>
                      <a:pt x="5317" y="959"/>
                    </a:lnTo>
                    <a:lnTo>
                      <a:pt x="5312" y="920"/>
                    </a:lnTo>
                    <a:lnTo>
                      <a:pt x="5308" y="882"/>
                    </a:lnTo>
                    <a:lnTo>
                      <a:pt x="5304" y="843"/>
                    </a:lnTo>
                    <a:lnTo>
                      <a:pt x="5298" y="806"/>
                    </a:lnTo>
                    <a:lnTo>
                      <a:pt x="5292" y="767"/>
                    </a:lnTo>
                    <a:lnTo>
                      <a:pt x="5286" y="729"/>
                    </a:lnTo>
                    <a:lnTo>
                      <a:pt x="5279" y="692"/>
                    </a:lnTo>
                    <a:lnTo>
                      <a:pt x="5271" y="654"/>
                    </a:lnTo>
                    <a:lnTo>
                      <a:pt x="5264" y="617"/>
                    </a:lnTo>
                    <a:lnTo>
                      <a:pt x="5255" y="580"/>
                    </a:lnTo>
                    <a:lnTo>
                      <a:pt x="5237" y="507"/>
                    </a:lnTo>
                    <a:lnTo>
                      <a:pt x="5216" y="433"/>
                    </a:lnTo>
                    <a:lnTo>
                      <a:pt x="5193" y="362"/>
                    </a:lnTo>
                    <a:lnTo>
                      <a:pt x="5169" y="291"/>
                    </a:lnTo>
                    <a:lnTo>
                      <a:pt x="5143" y="220"/>
                    </a:lnTo>
                    <a:lnTo>
                      <a:pt x="5114" y="151"/>
                    </a:lnTo>
                    <a:lnTo>
                      <a:pt x="5083" y="83"/>
                    </a:lnTo>
                    <a:lnTo>
                      <a:pt x="5052" y="16"/>
                    </a:lnTo>
                    <a:lnTo>
                      <a:pt x="4800" y="15"/>
                    </a:lnTo>
                    <a:lnTo>
                      <a:pt x="4819" y="48"/>
                    </a:lnTo>
                    <a:lnTo>
                      <a:pt x="4836" y="81"/>
                    </a:lnTo>
                    <a:lnTo>
                      <a:pt x="4853" y="115"/>
                    </a:lnTo>
                    <a:lnTo>
                      <a:pt x="4869" y="148"/>
                    </a:lnTo>
                    <a:lnTo>
                      <a:pt x="4886" y="183"/>
                    </a:lnTo>
                    <a:lnTo>
                      <a:pt x="4901" y="217"/>
                    </a:lnTo>
                    <a:lnTo>
                      <a:pt x="4916" y="252"/>
                    </a:lnTo>
                    <a:lnTo>
                      <a:pt x="4930" y="286"/>
                    </a:lnTo>
                    <a:lnTo>
                      <a:pt x="4944" y="322"/>
                    </a:lnTo>
                    <a:lnTo>
                      <a:pt x="4957" y="358"/>
                    </a:lnTo>
                    <a:lnTo>
                      <a:pt x="4970" y="393"/>
                    </a:lnTo>
                    <a:lnTo>
                      <a:pt x="4982" y="429"/>
                    </a:lnTo>
                    <a:lnTo>
                      <a:pt x="4994" y="466"/>
                    </a:lnTo>
                    <a:lnTo>
                      <a:pt x="5004" y="502"/>
                    </a:lnTo>
                    <a:lnTo>
                      <a:pt x="5015" y="539"/>
                    </a:lnTo>
                    <a:lnTo>
                      <a:pt x="5025" y="576"/>
                    </a:lnTo>
                    <a:lnTo>
                      <a:pt x="5035" y="612"/>
                    </a:lnTo>
                    <a:lnTo>
                      <a:pt x="5043" y="650"/>
                    </a:lnTo>
                    <a:lnTo>
                      <a:pt x="5052" y="688"/>
                    </a:lnTo>
                    <a:lnTo>
                      <a:pt x="5060" y="726"/>
                    </a:lnTo>
                    <a:lnTo>
                      <a:pt x="5066" y="764"/>
                    </a:lnTo>
                    <a:lnTo>
                      <a:pt x="5073" y="802"/>
                    </a:lnTo>
                    <a:lnTo>
                      <a:pt x="5079" y="840"/>
                    </a:lnTo>
                    <a:lnTo>
                      <a:pt x="5084" y="879"/>
                    </a:lnTo>
                    <a:lnTo>
                      <a:pt x="5089" y="918"/>
                    </a:lnTo>
                    <a:lnTo>
                      <a:pt x="5093" y="957"/>
                    </a:lnTo>
                    <a:lnTo>
                      <a:pt x="5096" y="996"/>
                    </a:lnTo>
                    <a:lnTo>
                      <a:pt x="5100" y="1036"/>
                    </a:lnTo>
                    <a:lnTo>
                      <a:pt x="5102" y="1076"/>
                    </a:lnTo>
                    <a:lnTo>
                      <a:pt x="5103" y="1114"/>
                    </a:lnTo>
                    <a:lnTo>
                      <a:pt x="5104" y="1154"/>
                    </a:lnTo>
                    <a:lnTo>
                      <a:pt x="5105" y="1194"/>
                    </a:lnTo>
                    <a:lnTo>
                      <a:pt x="5102" y="1321"/>
                    </a:lnTo>
                    <a:lnTo>
                      <a:pt x="5092" y="1444"/>
                    </a:lnTo>
                    <a:lnTo>
                      <a:pt x="5077" y="1567"/>
                    </a:lnTo>
                    <a:lnTo>
                      <a:pt x="5055" y="1687"/>
                    </a:lnTo>
                    <a:lnTo>
                      <a:pt x="5027" y="1805"/>
                    </a:lnTo>
                    <a:lnTo>
                      <a:pt x="4995" y="1921"/>
                    </a:lnTo>
                    <a:lnTo>
                      <a:pt x="4956" y="2035"/>
                    </a:lnTo>
                    <a:lnTo>
                      <a:pt x="4913" y="2145"/>
                    </a:lnTo>
                    <a:lnTo>
                      <a:pt x="4864" y="2253"/>
                    </a:lnTo>
                    <a:lnTo>
                      <a:pt x="4810" y="2358"/>
                    </a:lnTo>
                    <a:lnTo>
                      <a:pt x="4751" y="2460"/>
                    </a:lnTo>
                    <a:lnTo>
                      <a:pt x="4688" y="2559"/>
                    </a:lnTo>
                    <a:lnTo>
                      <a:pt x="4620" y="2655"/>
                    </a:lnTo>
                    <a:lnTo>
                      <a:pt x="4547" y="2747"/>
                    </a:lnTo>
                    <a:lnTo>
                      <a:pt x="4470" y="2836"/>
                    </a:lnTo>
                    <a:lnTo>
                      <a:pt x="4390" y="2921"/>
                    </a:lnTo>
                    <a:lnTo>
                      <a:pt x="4305" y="3002"/>
                    </a:lnTo>
                    <a:lnTo>
                      <a:pt x="4216" y="3079"/>
                    </a:lnTo>
                    <a:lnTo>
                      <a:pt x="4124" y="3151"/>
                    </a:lnTo>
                    <a:lnTo>
                      <a:pt x="4028" y="3219"/>
                    </a:lnTo>
                    <a:lnTo>
                      <a:pt x="3929" y="3283"/>
                    </a:lnTo>
                    <a:lnTo>
                      <a:pt x="3827" y="3341"/>
                    </a:lnTo>
                    <a:lnTo>
                      <a:pt x="3721" y="3395"/>
                    </a:lnTo>
                    <a:lnTo>
                      <a:pt x="3613" y="3444"/>
                    </a:lnTo>
                    <a:lnTo>
                      <a:pt x="3502" y="3488"/>
                    </a:lnTo>
                    <a:lnTo>
                      <a:pt x="3389" y="3526"/>
                    </a:lnTo>
                    <a:lnTo>
                      <a:pt x="3273" y="3559"/>
                    </a:lnTo>
                    <a:lnTo>
                      <a:pt x="3156" y="3586"/>
                    </a:lnTo>
                    <a:lnTo>
                      <a:pt x="3035" y="3608"/>
                    </a:lnTo>
                    <a:lnTo>
                      <a:pt x="2913" y="3623"/>
                    </a:lnTo>
                    <a:lnTo>
                      <a:pt x="2788" y="3633"/>
                    </a:lnTo>
                    <a:lnTo>
                      <a:pt x="2663" y="3636"/>
                    </a:lnTo>
                    <a:lnTo>
                      <a:pt x="2538" y="3633"/>
                    </a:lnTo>
                    <a:lnTo>
                      <a:pt x="2414" y="3623"/>
                    </a:lnTo>
                    <a:lnTo>
                      <a:pt x="2292" y="3608"/>
                    </a:lnTo>
                    <a:lnTo>
                      <a:pt x="2172" y="3586"/>
                    </a:lnTo>
                    <a:lnTo>
                      <a:pt x="2053" y="3559"/>
                    </a:lnTo>
                    <a:lnTo>
                      <a:pt x="1937" y="3526"/>
                    </a:lnTo>
                    <a:lnTo>
                      <a:pt x="1824" y="3488"/>
                    </a:lnTo>
                    <a:lnTo>
                      <a:pt x="1713" y="3444"/>
                    </a:lnTo>
                    <a:lnTo>
                      <a:pt x="1605" y="3395"/>
                    </a:lnTo>
                    <a:lnTo>
                      <a:pt x="1500" y="3341"/>
                    </a:lnTo>
                    <a:lnTo>
                      <a:pt x="1397" y="3283"/>
                    </a:lnTo>
                    <a:lnTo>
                      <a:pt x="1298" y="3219"/>
                    </a:lnTo>
                    <a:lnTo>
                      <a:pt x="1203" y="3151"/>
                    </a:lnTo>
                    <a:lnTo>
                      <a:pt x="1110" y="3079"/>
                    </a:lnTo>
                    <a:lnTo>
                      <a:pt x="1021" y="3002"/>
                    </a:lnTo>
                    <a:lnTo>
                      <a:pt x="937" y="2921"/>
                    </a:lnTo>
                    <a:lnTo>
                      <a:pt x="856" y="2836"/>
                    </a:lnTo>
                    <a:lnTo>
                      <a:pt x="780" y="2747"/>
                    </a:lnTo>
                    <a:lnTo>
                      <a:pt x="707" y="2655"/>
                    </a:lnTo>
                    <a:lnTo>
                      <a:pt x="639" y="2559"/>
                    </a:lnTo>
                    <a:lnTo>
                      <a:pt x="575" y="2460"/>
                    </a:lnTo>
                    <a:lnTo>
                      <a:pt x="517" y="2358"/>
                    </a:lnTo>
                    <a:lnTo>
                      <a:pt x="463" y="2253"/>
                    </a:lnTo>
                    <a:lnTo>
                      <a:pt x="413" y="2145"/>
                    </a:lnTo>
                    <a:lnTo>
                      <a:pt x="370" y="2035"/>
                    </a:lnTo>
                    <a:lnTo>
                      <a:pt x="331" y="1921"/>
                    </a:lnTo>
                    <a:lnTo>
                      <a:pt x="299" y="1805"/>
                    </a:lnTo>
                    <a:lnTo>
                      <a:pt x="272" y="1687"/>
                    </a:lnTo>
                    <a:lnTo>
                      <a:pt x="250" y="1567"/>
                    </a:lnTo>
                    <a:lnTo>
                      <a:pt x="234" y="1444"/>
                    </a:lnTo>
                    <a:lnTo>
                      <a:pt x="225" y="1321"/>
                    </a:lnTo>
                    <a:lnTo>
                      <a:pt x="222" y="1194"/>
                    </a:lnTo>
                    <a:lnTo>
                      <a:pt x="222" y="1154"/>
                    </a:lnTo>
                    <a:lnTo>
                      <a:pt x="223" y="1113"/>
                    </a:lnTo>
                    <a:lnTo>
                      <a:pt x="224" y="1073"/>
                    </a:lnTo>
                    <a:lnTo>
                      <a:pt x="228" y="1034"/>
                    </a:lnTo>
                    <a:lnTo>
                      <a:pt x="230" y="994"/>
                    </a:lnTo>
                    <a:lnTo>
                      <a:pt x="234" y="954"/>
                    </a:lnTo>
                    <a:lnTo>
                      <a:pt x="238" y="915"/>
                    </a:lnTo>
                    <a:lnTo>
                      <a:pt x="243" y="875"/>
                    </a:lnTo>
                    <a:lnTo>
                      <a:pt x="248" y="836"/>
                    </a:lnTo>
                    <a:lnTo>
                      <a:pt x="255" y="797"/>
                    </a:lnTo>
                    <a:lnTo>
                      <a:pt x="261" y="758"/>
                    </a:lnTo>
                    <a:lnTo>
                      <a:pt x="269" y="719"/>
                    </a:lnTo>
                    <a:lnTo>
                      <a:pt x="276" y="681"/>
                    </a:lnTo>
                    <a:lnTo>
                      <a:pt x="285" y="644"/>
                    </a:lnTo>
                    <a:lnTo>
                      <a:pt x="294" y="606"/>
                    </a:lnTo>
                    <a:lnTo>
                      <a:pt x="303" y="568"/>
                    </a:lnTo>
                    <a:lnTo>
                      <a:pt x="314" y="530"/>
                    </a:lnTo>
                    <a:lnTo>
                      <a:pt x="325" y="494"/>
                    </a:lnTo>
                    <a:lnTo>
                      <a:pt x="336" y="457"/>
                    </a:lnTo>
                    <a:lnTo>
                      <a:pt x="348" y="420"/>
                    </a:lnTo>
                    <a:lnTo>
                      <a:pt x="360" y="383"/>
                    </a:lnTo>
                    <a:lnTo>
                      <a:pt x="373" y="347"/>
                    </a:lnTo>
                    <a:lnTo>
                      <a:pt x="387" y="311"/>
                    </a:lnTo>
                    <a:lnTo>
                      <a:pt x="402" y="275"/>
                    </a:lnTo>
                    <a:lnTo>
                      <a:pt x="416" y="241"/>
                    </a:lnTo>
                    <a:lnTo>
                      <a:pt x="431" y="205"/>
                    </a:lnTo>
                    <a:lnTo>
                      <a:pt x="447" y="171"/>
                    </a:lnTo>
                    <a:lnTo>
                      <a:pt x="463" y="136"/>
                    </a:lnTo>
                    <a:lnTo>
                      <a:pt x="480" y="102"/>
                    </a:lnTo>
                    <a:lnTo>
                      <a:pt x="498" y="68"/>
                    </a:lnTo>
                    <a:lnTo>
                      <a:pt x="515" y="35"/>
                    </a:lnTo>
                    <a:lnTo>
                      <a:pt x="533" y="1"/>
                    </a:lnTo>
                    <a:lnTo>
                      <a:pt x="283" y="0"/>
                    </a:lnTo>
                    <a:lnTo>
                      <a:pt x="265" y="35"/>
                    </a:lnTo>
                    <a:lnTo>
                      <a:pt x="249" y="68"/>
                    </a:lnTo>
                    <a:lnTo>
                      <a:pt x="234" y="103"/>
                    </a:lnTo>
                    <a:lnTo>
                      <a:pt x="219" y="137"/>
                    </a:lnTo>
                    <a:lnTo>
                      <a:pt x="204" y="172"/>
                    </a:lnTo>
                    <a:lnTo>
                      <a:pt x="190" y="207"/>
                    </a:lnTo>
                    <a:lnTo>
                      <a:pt x="176" y="243"/>
                    </a:lnTo>
                    <a:lnTo>
                      <a:pt x="162" y="279"/>
                    </a:lnTo>
                    <a:lnTo>
                      <a:pt x="149" y="314"/>
                    </a:lnTo>
                    <a:lnTo>
                      <a:pt x="137" y="350"/>
                    </a:lnTo>
                    <a:lnTo>
                      <a:pt x="125" y="387"/>
                    </a:lnTo>
                    <a:lnTo>
                      <a:pt x="114" y="423"/>
                    </a:lnTo>
                    <a:lnTo>
                      <a:pt x="103" y="460"/>
                    </a:lnTo>
                    <a:lnTo>
                      <a:pt x="93" y="497"/>
                    </a:lnTo>
                    <a:lnTo>
                      <a:pt x="83" y="534"/>
                    </a:lnTo>
                    <a:lnTo>
                      <a:pt x="73" y="571"/>
                    </a:lnTo>
                    <a:lnTo>
                      <a:pt x="65" y="609"/>
                    </a:lnTo>
                    <a:lnTo>
                      <a:pt x="57" y="647"/>
                    </a:lnTo>
                    <a:lnTo>
                      <a:pt x="48" y="685"/>
                    </a:lnTo>
                    <a:lnTo>
                      <a:pt x="42" y="723"/>
                    </a:lnTo>
                    <a:lnTo>
                      <a:pt x="35" y="761"/>
                    </a:lnTo>
                    <a:lnTo>
                      <a:pt x="29" y="800"/>
                    </a:lnTo>
                    <a:lnTo>
                      <a:pt x="24" y="839"/>
                    </a:lnTo>
                    <a:lnTo>
                      <a:pt x="19" y="878"/>
                    </a:lnTo>
                    <a:lnTo>
                      <a:pt x="15" y="917"/>
                    </a:lnTo>
                    <a:lnTo>
                      <a:pt x="11" y="956"/>
                    </a:lnTo>
                    <a:lnTo>
                      <a:pt x="7" y="996"/>
                    </a:lnTo>
                    <a:lnTo>
                      <a:pt x="5" y="1035"/>
                    </a:lnTo>
                    <a:lnTo>
                      <a:pt x="3" y="1075"/>
                    </a:lnTo>
                    <a:lnTo>
                      <a:pt x="1" y="1114"/>
                    </a:lnTo>
                    <a:lnTo>
                      <a:pt x="1" y="1154"/>
                    </a:lnTo>
                    <a:lnTo>
                      <a:pt x="0" y="1194"/>
                    </a:lnTo>
                    <a:lnTo>
                      <a:pt x="3" y="1332"/>
                    </a:lnTo>
                    <a:lnTo>
                      <a:pt x="14" y="1467"/>
                    </a:lnTo>
                    <a:lnTo>
                      <a:pt x="31" y="1600"/>
                    </a:lnTo>
                    <a:lnTo>
                      <a:pt x="54" y="1731"/>
                    </a:lnTo>
                    <a:lnTo>
                      <a:pt x="84" y="1861"/>
                    </a:lnTo>
                    <a:lnTo>
                      <a:pt x="120" y="1987"/>
                    </a:lnTo>
                    <a:lnTo>
                      <a:pt x="162" y="2110"/>
                    </a:lnTo>
                    <a:lnTo>
                      <a:pt x="209" y="2231"/>
                    </a:lnTo>
                    <a:lnTo>
                      <a:pt x="262" y="2349"/>
                    </a:lnTo>
                    <a:lnTo>
                      <a:pt x="322" y="2464"/>
                    </a:lnTo>
                    <a:lnTo>
                      <a:pt x="385" y="2576"/>
                    </a:lnTo>
                    <a:lnTo>
                      <a:pt x="454" y="2684"/>
                    </a:lnTo>
                    <a:lnTo>
                      <a:pt x="529" y="2788"/>
                    </a:lnTo>
                    <a:lnTo>
                      <a:pt x="608" y="2889"/>
                    </a:lnTo>
                    <a:lnTo>
                      <a:pt x="692" y="2985"/>
                    </a:lnTo>
                    <a:lnTo>
                      <a:pt x="781" y="3078"/>
                    </a:lnTo>
                    <a:lnTo>
                      <a:pt x="872" y="3166"/>
                    </a:lnTo>
                    <a:lnTo>
                      <a:pt x="970" y="3249"/>
                    </a:lnTo>
                    <a:lnTo>
                      <a:pt x="1070" y="3328"/>
                    </a:lnTo>
                    <a:lnTo>
                      <a:pt x="1175" y="3403"/>
                    </a:lnTo>
                    <a:lnTo>
                      <a:pt x="1283" y="3472"/>
                    </a:lnTo>
                    <a:lnTo>
                      <a:pt x="1394" y="3537"/>
                    </a:lnTo>
                    <a:lnTo>
                      <a:pt x="1509" y="3595"/>
                    </a:lnTo>
                    <a:lnTo>
                      <a:pt x="1626" y="3648"/>
                    </a:lnTo>
                    <a:lnTo>
                      <a:pt x="1747" y="3696"/>
                    </a:lnTo>
                    <a:lnTo>
                      <a:pt x="1871" y="3737"/>
                    </a:lnTo>
                    <a:lnTo>
                      <a:pt x="1998" y="3774"/>
                    </a:lnTo>
                    <a:lnTo>
                      <a:pt x="2126" y="3803"/>
                    </a:lnTo>
                    <a:lnTo>
                      <a:pt x="2258" y="3827"/>
                    </a:lnTo>
                    <a:lnTo>
                      <a:pt x="2391" y="3844"/>
                    </a:lnTo>
                    <a:lnTo>
                      <a:pt x="2526" y="3854"/>
                    </a:lnTo>
                    <a:lnTo>
                      <a:pt x="2663" y="3857"/>
                    </a:lnTo>
                    <a:lnTo>
                      <a:pt x="2800" y="3854"/>
                    </a:lnTo>
                    <a:lnTo>
                      <a:pt x="2935" y="3844"/>
                    </a:lnTo>
                    <a:lnTo>
                      <a:pt x="3069" y="3827"/>
                    </a:lnTo>
                    <a:lnTo>
                      <a:pt x="3200" y="3803"/>
                    </a:lnTo>
                    <a:lnTo>
                      <a:pt x="3328" y="3774"/>
                    </a:lnTo>
                    <a:lnTo>
                      <a:pt x="3455" y="3737"/>
                    </a:lnTo>
                    <a:lnTo>
                      <a:pt x="3579" y="3696"/>
                    </a:lnTo>
                    <a:lnTo>
                      <a:pt x="3700" y="3648"/>
                    </a:lnTo>
                    <a:lnTo>
                      <a:pt x="3818" y="3595"/>
                    </a:lnTo>
                    <a:lnTo>
                      <a:pt x="3933" y="3537"/>
                    </a:lnTo>
                    <a:lnTo>
                      <a:pt x="4044" y="3472"/>
                    </a:lnTo>
                    <a:lnTo>
                      <a:pt x="4152" y="3403"/>
                    </a:lnTo>
                    <a:lnTo>
                      <a:pt x="4257" y="3328"/>
                    </a:lnTo>
                    <a:lnTo>
                      <a:pt x="4358" y="3249"/>
                    </a:lnTo>
                    <a:lnTo>
                      <a:pt x="4454" y="3166"/>
                    </a:lnTo>
                    <a:lnTo>
                      <a:pt x="4547" y="3078"/>
                    </a:lnTo>
                    <a:lnTo>
                      <a:pt x="4634" y="2985"/>
                    </a:lnTo>
                    <a:lnTo>
                      <a:pt x="4718" y="2889"/>
                    </a:lnTo>
                    <a:lnTo>
                      <a:pt x="4797" y="2788"/>
                    </a:lnTo>
                    <a:lnTo>
                      <a:pt x="4872" y="2684"/>
                    </a:lnTo>
                    <a:lnTo>
                      <a:pt x="4941" y="2576"/>
                    </a:lnTo>
                    <a:lnTo>
                      <a:pt x="5004" y="2464"/>
                    </a:lnTo>
                    <a:lnTo>
                      <a:pt x="5064" y="2349"/>
                    </a:lnTo>
                    <a:lnTo>
                      <a:pt x="5117" y="2231"/>
                    </a:lnTo>
                    <a:lnTo>
                      <a:pt x="5164" y="2110"/>
                    </a:lnTo>
                    <a:lnTo>
                      <a:pt x="5206" y="1987"/>
                    </a:lnTo>
                    <a:lnTo>
                      <a:pt x="5242" y="1861"/>
                    </a:lnTo>
                    <a:lnTo>
                      <a:pt x="5272" y="1731"/>
                    </a:lnTo>
                    <a:lnTo>
                      <a:pt x="5296" y="1600"/>
                    </a:lnTo>
                    <a:lnTo>
                      <a:pt x="5312" y="1467"/>
                    </a:lnTo>
                    <a:lnTo>
                      <a:pt x="5323" y="1332"/>
                    </a:lnTo>
                    <a:lnTo>
                      <a:pt x="5326" y="1194"/>
                    </a:lnTo>
                    <a:close/>
                  </a:path>
                </a:pathLst>
              </a:custGeom>
              <a:solidFill>
                <a:srgbClr val="CFCECE"/>
              </a:solidFill>
              <a:ln w="9525">
                <a:noFill/>
                <a:round/>
                <a:headEnd/>
                <a:tailEnd/>
              </a:ln>
            </p:spPr>
            <p:txBody>
              <a:bodyPr/>
              <a:lstStyle/>
              <a:p>
                <a:endParaRPr lang="fr-FR"/>
              </a:p>
            </p:txBody>
          </p:sp>
          <p:sp>
            <p:nvSpPr>
              <p:cNvPr id="10358" name="Freeform 25"/>
              <p:cNvSpPr>
                <a:spLocks/>
              </p:cNvSpPr>
              <p:nvPr/>
            </p:nvSpPr>
            <p:spPr bwMode="auto">
              <a:xfrm>
                <a:off x="2172" y="2385"/>
                <a:ext cx="851" cy="624"/>
              </a:xfrm>
              <a:custGeom>
                <a:avLst/>
                <a:gdLst>
                  <a:gd name="T0" fmla="*/ 0 w 5104"/>
                  <a:gd name="T1" fmla="*/ 0 h 3746"/>
                  <a:gd name="T2" fmla="*/ 0 w 5104"/>
                  <a:gd name="T3" fmla="*/ 0 h 3746"/>
                  <a:gd name="T4" fmla="*/ 0 w 5104"/>
                  <a:gd name="T5" fmla="*/ 0 h 3746"/>
                  <a:gd name="T6" fmla="*/ 0 w 5104"/>
                  <a:gd name="T7" fmla="*/ 0 h 3746"/>
                  <a:gd name="T8" fmla="*/ 0 w 5104"/>
                  <a:gd name="T9" fmla="*/ 0 h 3746"/>
                  <a:gd name="T10" fmla="*/ 0 w 5104"/>
                  <a:gd name="T11" fmla="*/ 0 h 3746"/>
                  <a:gd name="T12" fmla="*/ 0 w 5104"/>
                  <a:gd name="T13" fmla="*/ 0 h 3746"/>
                  <a:gd name="T14" fmla="*/ 0 w 5104"/>
                  <a:gd name="T15" fmla="*/ 0 h 3746"/>
                  <a:gd name="T16" fmla="*/ 0 w 5104"/>
                  <a:gd name="T17" fmla="*/ 0 h 3746"/>
                  <a:gd name="T18" fmla="*/ 0 w 5104"/>
                  <a:gd name="T19" fmla="*/ 0 h 3746"/>
                  <a:gd name="T20" fmla="*/ 0 w 5104"/>
                  <a:gd name="T21" fmla="*/ 0 h 3746"/>
                  <a:gd name="T22" fmla="*/ 0 w 5104"/>
                  <a:gd name="T23" fmla="*/ 0 h 3746"/>
                  <a:gd name="T24" fmla="*/ 0 w 5104"/>
                  <a:gd name="T25" fmla="*/ 0 h 3746"/>
                  <a:gd name="T26" fmla="*/ 0 w 5104"/>
                  <a:gd name="T27" fmla="*/ 0 h 3746"/>
                  <a:gd name="T28" fmla="*/ 0 w 5104"/>
                  <a:gd name="T29" fmla="*/ 0 h 3746"/>
                  <a:gd name="T30" fmla="*/ 0 w 5104"/>
                  <a:gd name="T31" fmla="*/ 0 h 3746"/>
                  <a:gd name="T32" fmla="*/ 0 w 5104"/>
                  <a:gd name="T33" fmla="*/ 0 h 3746"/>
                  <a:gd name="T34" fmla="*/ 0 w 5104"/>
                  <a:gd name="T35" fmla="*/ 0 h 3746"/>
                  <a:gd name="T36" fmla="*/ 0 w 5104"/>
                  <a:gd name="T37" fmla="*/ 0 h 3746"/>
                  <a:gd name="T38" fmla="*/ 0 w 5104"/>
                  <a:gd name="T39" fmla="*/ 0 h 3746"/>
                  <a:gd name="T40" fmla="*/ 0 w 5104"/>
                  <a:gd name="T41" fmla="*/ 0 h 3746"/>
                  <a:gd name="T42" fmla="*/ 0 w 5104"/>
                  <a:gd name="T43" fmla="*/ 0 h 3746"/>
                  <a:gd name="T44" fmla="*/ 0 w 5104"/>
                  <a:gd name="T45" fmla="*/ 0 h 3746"/>
                  <a:gd name="T46" fmla="*/ 0 w 5104"/>
                  <a:gd name="T47" fmla="*/ 0 h 3746"/>
                  <a:gd name="T48" fmla="*/ 0 w 5104"/>
                  <a:gd name="T49" fmla="*/ 0 h 3746"/>
                  <a:gd name="T50" fmla="*/ 0 w 5104"/>
                  <a:gd name="T51" fmla="*/ 0 h 3746"/>
                  <a:gd name="T52" fmla="*/ 0 w 5104"/>
                  <a:gd name="T53" fmla="*/ 0 h 3746"/>
                  <a:gd name="T54" fmla="*/ 0 w 5104"/>
                  <a:gd name="T55" fmla="*/ 0 h 3746"/>
                  <a:gd name="T56" fmla="*/ 0 w 5104"/>
                  <a:gd name="T57" fmla="*/ 0 h 3746"/>
                  <a:gd name="T58" fmla="*/ 0 w 5104"/>
                  <a:gd name="T59" fmla="*/ 0 h 3746"/>
                  <a:gd name="T60" fmla="*/ 0 w 5104"/>
                  <a:gd name="T61" fmla="*/ 0 h 3746"/>
                  <a:gd name="T62" fmla="*/ 0 w 5104"/>
                  <a:gd name="T63" fmla="*/ 0 h 3746"/>
                  <a:gd name="T64" fmla="*/ 0 w 5104"/>
                  <a:gd name="T65" fmla="*/ 0 h 3746"/>
                  <a:gd name="T66" fmla="*/ 0 w 5104"/>
                  <a:gd name="T67" fmla="*/ 0 h 3746"/>
                  <a:gd name="T68" fmla="*/ 0 w 5104"/>
                  <a:gd name="T69" fmla="*/ 0 h 3746"/>
                  <a:gd name="T70" fmla="*/ 0 w 5104"/>
                  <a:gd name="T71" fmla="*/ 0 h 3746"/>
                  <a:gd name="T72" fmla="*/ 0 w 5104"/>
                  <a:gd name="T73" fmla="*/ 0 h 3746"/>
                  <a:gd name="T74" fmla="*/ 0 w 5104"/>
                  <a:gd name="T75" fmla="*/ 0 h 3746"/>
                  <a:gd name="T76" fmla="*/ 0 w 5104"/>
                  <a:gd name="T77" fmla="*/ 0 h 3746"/>
                  <a:gd name="T78" fmla="*/ 0 w 5104"/>
                  <a:gd name="T79" fmla="*/ 0 h 3746"/>
                  <a:gd name="T80" fmla="*/ 0 w 5104"/>
                  <a:gd name="T81" fmla="*/ 0 h 3746"/>
                  <a:gd name="T82" fmla="*/ 0 w 5104"/>
                  <a:gd name="T83" fmla="*/ 0 h 3746"/>
                  <a:gd name="T84" fmla="*/ 0 w 5104"/>
                  <a:gd name="T85" fmla="*/ 0 h 3746"/>
                  <a:gd name="T86" fmla="*/ 0 w 5104"/>
                  <a:gd name="T87" fmla="*/ 0 h 3746"/>
                  <a:gd name="T88" fmla="*/ 0 w 5104"/>
                  <a:gd name="T89" fmla="*/ 0 h 3746"/>
                  <a:gd name="T90" fmla="*/ 0 w 5104"/>
                  <a:gd name="T91" fmla="*/ 0 h 3746"/>
                  <a:gd name="T92" fmla="*/ 0 w 5104"/>
                  <a:gd name="T93" fmla="*/ 0 h 3746"/>
                  <a:gd name="T94" fmla="*/ 0 w 5104"/>
                  <a:gd name="T95" fmla="*/ 0 h 3746"/>
                  <a:gd name="T96" fmla="*/ 0 w 5104"/>
                  <a:gd name="T97" fmla="*/ 0 h 3746"/>
                  <a:gd name="T98" fmla="*/ 0 w 5104"/>
                  <a:gd name="T99" fmla="*/ 0 h 3746"/>
                  <a:gd name="T100" fmla="*/ 0 w 5104"/>
                  <a:gd name="T101" fmla="*/ 0 h 37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04"/>
                  <a:gd name="T154" fmla="*/ 0 h 3746"/>
                  <a:gd name="T155" fmla="*/ 5104 w 5104"/>
                  <a:gd name="T156" fmla="*/ 3746 h 37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04" h="3746">
                    <a:moveTo>
                      <a:pt x="5104" y="1193"/>
                    </a:moveTo>
                    <a:lnTo>
                      <a:pt x="5104" y="1153"/>
                    </a:lnTo>
                    <a:lnTo>
                      <a:pt x="5103" y="1115"/>
                    </a:lnTo>
                    <a:lnTo>
                      <a:pt x="5102" y="1075"/>
                    </a:lnTo>
                    <a:lnTo>
                      <a:pt x="5100" y="1036"/>
                    </a:lnTo>
                    <a:lnTo>
                      <a:pt x="5097" y="996"/>
                    </a:lnTo>
                    <a:lnTo>
                      <a:pt x="5093" y="957"/>
                    </a:lnTo>
                    <a:lnTo>
                      <a:pt x="5090" y="918"/>
                    </a:lnTo>
                    <a:lnTo>
                      <a:pt x="5086" y="879"/>
                    </a:lnTo>
                    <a:lnTo>
                      <a:pt x="5080" y="841"/>
                    </a:lnTo>
                    <a:lnTo>
                      <a:pt x="5075" y="802"/>
                    </a:lnTo>
                    <a:lnTo>
                      <a:pt x="5068" y="765"/>
                    </a:lnTo>
                    <a:lnTo>
                      <a:pt x="5062" y="727"/>
                    </a:lnTo>
                    <a:lnTo>
                      <a:pt x="5054" y="689"/>
                    </a:lnTo>
                    <a:lnTo>
                      <a:pt x="5047" y="651"/>
                    </a:lnTo>
                    <a:lnTo>
                      <a:pt x="5038" y="614"/>
                    </a:lnTo>
                    <a:lnTo>
                      <a:pt x="5030" y="577"/>
                    </a:lnTo>
                    <a:lnTo>
                      <a:pt x="5020" y="540"/>
                    </a:lnTo>
                    <a:lnTo>
                      <a:pt x="5010" y="503"/>
                    </a:lnTo>
                    <a:lnTo>
                      <a:pt x="4999" y="467"/>
                    </a:lnTo>
                    <a:lnTo>
                      <a:pt x="4989" y="430"/>
                    </a:lnTo>
                    <a:lnTo>
                      <a:pt x="4977" y="394"/>
                    </a:lnTo>
                    <a:lnTo>
                      <a:pt x="4965" y="359"/>
                    </a:lnTo>
                    <a:lnTo>
                      <a:pt x="4952" y="323"/>
                    </a:lnTo>
                    <a:lnTo>
                      <a:pt x="4939" y="287"/>
                    </a:lnTo>
                    <a:lnTo>
                      <a:pt x="4925" y="253"/>
                    </a:lnTo>
                    <a:lnTo>
                      <a:pt x="4911" y="218"/>
                    </a:lnTo>
                    <a:lnTo>
                      <a:pt x="4897" y="184"/>
                    </a:lnTo>
                    <a:lnTo>
                      <a:pt x="4882" y="149"/>
                    </a:lnTo>
                    <a:lnTo>
                      <a:pt x="4865" y="115"/>
                    </a:lnTo>
                    <a:lnTo>
                      <a:pt x="4849" y="81"/>
                    </a:lnTo>
                    <a:lnTo>
                      <a:pt x="4833" y="48"/>
                    </a:lnTo>
                    <a:lnTo>
                      <a:pt x="4816" y="14"/>
                    </a:lnTo>
                    <a:lnTo>
                      <a:pt x="4562" y="13"/>
                    </a:lnTo>
                    <a:lnTo>
                      <a:pt x="4580" y="47"/>
                    </a:lnTo>
                    <a:lnTo>
                      <a:pt x="4599" y="79"/>
                    </a:lnTo>
                    <a:lnTo>
                      <a:pt x="4617" y="112"/>
                    </a:lnTo>
                    <a:lnTo>
                      <a:pt x="4634" y="146"/>
                    </a:lnTo>
                    <a:lnTo>
                      <a:pt x="4650" y="179"/>
                    </a:lnTo>
                    <a:lnTo>
                      <a:pt x="4667" y="214"/>
                    </a:lnTo>
                    <a:lnTo>
                      <a:pt x="4683" y="249"/>
                    </a:lnTo>
                    <a:lnTo>
                      <a:pt x="4698" y="283"/>
                    </a:lnTo>
                    <a:lnTo>
                      <a:pt x="4712" y="319"/>
                    </a:lnTo>
                    <a:lnTo>
                      <a:pt x="4726" y="354"/>
                    </a:lnTo>
                    <a:lnTo>
                      <a:pt x="4740" y="390"/>
                    </a:lnTo>
                    <a:lnTo>
                      <a:pt x="4753" y="426"/>
                    </a:lnTo>
                    <a:lnTo>
                      <a:pt x="4765" y="461"/>
                    </a:lnTo>
                    <a:lnTo>
                      <a:pt x="4777" y="498"/>
                    </a:lnTo>
                    <a:lnTo>
                      <a:pt x="4788" y="535"/>
                    </a:lnTo>
                    <a:lnTo>
                      <a:pt x="4798" y="572"/>
                    </a:lnTo>
                    <a:lnTo>
                      <a:pt x="4808" y="609"/>
                    </a:lnTo>
                    <a:lnTo>
                      <a:pt x="4818" y="647"/>
                    </a:lnTo>
                    <a:lnTo>
                      <a:pt x="4827" y="685"/>
                    </a:lnTo>
                    <a:lnTo>
                      <a:pt x="4835" y="723"/>
                    </a:lnTo>
                    <a:lnTo>
                      <a:pt x="4843" y="760"/>
                    </a:lnTo>
                    <a:lnTo>
                      <a:pt x="4849" y="799"/>
                    </a:lnTo>
                    <a:lnTo>
                      <a:pt x="4856" y="837"/>
                    </a:lnTo>
                    <a:lnTo>
                      <a:pt x="4861" y="876"/>
                    </a:lnTo>
                    <a:lnTo>
                      <a:pt x="4866" y="916"/>
                    </a:lnTo>
                    <a:lnTo>
                      <a:pt x="4871" y="955"/>
                    </a:lnTo>
                    <a:lnTo>
                      <a:pt x="4874" y="994"/>
                    </a:lnTo>
                    <a:lnTo>
                      <a:pt x="4877" y="1034"/>
                    </a:lnTo>
                    <a:lnTo>
                      <a:pt x="4879" y="1074"/>
                    </a:lnTo>
                    <a:lnTo>
                      <a:pt x="4882" y="1113"/>
                    </a:lnTo>
                    <a:lnTo>
                      <a:pt x="4883" y="1153"/>
                    </a:lnTo>
                    <a:lnTo>
                      <a:pt x="4883" y="1193"/>
                    </a:lnTo>
                    <a:lnTo>
                      <a:pt x="4879" y="1313"/>
                    </a:lnTo>
                    <a:lnTo>
                      <a:pt x="4871" y="1432"/>
                    </a:lnTo>
                    <a:lnTo>
                      <a:pt x="4856" y="1549"/>
                    </a:lnTo>
                    <a:lnTo>
                      <a:pt x="4835" y="1663"/>
                    </a:lnTo>
                    <a:lnTo>
                      <a:pt x="4809" y="1777"/>
                    </a:lnTo>
                    <a:lnTo>
                      <a:pt x="4778" y="1887"/>
                    </a:lnTo>
                    <a:lnTo>
                      <a:pt x="4741" y="1995"/>
                    </a:lnTo>
                    <a:lnTo>
                      <a:pt x="4699" y="2100"/>
                    </a:lnTo>
                    <a:lnTo>
                      <a:pt x="4653" y="2204"/>
                    </a:lnTo>
                    <a:lnTo>
                      <a:pt x="4601" y="2305"/>
                    </a:lnTo>
                    <a:lnTo>
                      <a:pt x="4545" y="2402"/>
                    </a:lnTo>
                    <a:lnTo>
                      <a:pt x="4484" y="2497"/>
                    </a:lnTo>
                    <a:lnTo>
                      <a:pt x="4419" y="2588"/>
                    </a:lnTo>
                    <a:lnTo>
                      <a:pt x="4350" y="2676"/>
                    </a:lnTo>
                    <a:lnTo>
                      <a:pt x="4277" y="2760"/>
                    </a:lnTo>
                    <a:lnTo>
                      <a:pt x="4200" y="2841"/>
                    </a:lnTo>
                    <a:lnTo>
                      <a:pt x="4119" y="2918"/>
                    </a:lnTo>
                    <a:lnTo>
                      <a:pt x="4035" y="2991"/>
                    </a:lnTo>
                    <a:lnTo>
                      <a:pt x="3946" y="3060"/>
                    </a:lnTo>
                    <a:lnTo>
                      <a:pt x="3856" y="3126"/>
                    </a:lnTo>
                    <a:lnTo>
                      <a:pt x="3761" y="3187"/>
                    </a:lnTo>
                    <a:lnTo>
                      <a:pt x="3663" y="3243"/>
                    </a:lnTo>
                    <a:lnTo>
                      <a:pt x="3563" y="3294"/>
                    </a:lnTo>
                    <a:lnTo>
                      <a:pt x="3459" y="3340"/>
                    </a:lnTo>
                    <a:lnTo>
                      <a:pt x="3353" y="3382"/>
                    </a:lnTo>
                    <a:lnTo>
                      <a:pt x="3245" y="3419"/>
                    </a:lnTo>
                    <a:lnTo>
                      <a:pt x="3134" y="3450"/>
                    </a:lnTo>
                    <a:lnTo>
                      <a:pt x="3022" y="3476"/>
                    </a:lnTo>
                    <a:lnTo>
                      <a:pt x="2907" y="3497"/>
                    </a:lnTo>
                    <a:lnTo>
                      <a:pt x="2791" y="3512"/>
                    </a:lnTo>
                    <a:lnTo>
                      <a:pt x="2672" y="3521"/>
                    </a:lnTo>
                    <a:lnTo>
                      <a:pt x="2552" y="3524"/>
                    </a:lnTo>
                    <a:lnTo>
                      <a:pt x="2432" y="3521"/>
                    </a:lnTo>
                    <a:lnTo>
                      <a:pt x="2314" y="3512"/>
                    </a:lnTo>
                    <a:lnTo>
                      <a:pt x="2198" y="3497"/>
                    </a:lnTo>
                    <a:lnTo>
                      <a:pt x="2082" y="3476"/>
                    </a:lnTo>
                    <a:lnTo>
                      <a:pt x="1970" y="3450"/>
                    </a:lnTo>
                    <a:lnTo>
                      <a:pt x="1860" y="3419"/>
                    </a:lnTo>
                    <a:lnTo>
                      <a:pt x="1751" y="3382"/>
                    </a:lnTo>
                    <a:lnTo>
                      <a:pt x="1645" y="3340"/>
                    </a:lnTo>
                    <a:lnTo>
                      <a:pt x="1542" y="3294"/>
                    </a:lnTo>
                    <a:lnTo>
                      <a:pt x="1442" y="3243"/>
                    </a:lnTo>
                    <a:lnTo>
                      <a:pt x="1344" y="3187"/>
                    </a:lnTo>
                    <a:lnTo>
                      <a:pt x="1250" y="3126"/>
                    </a:lnTo>
                    <a:lnTo>
                      <a:pt x="1158" y="3060"/>
                    </a:lnTo>
                    <a:lnTo>
                      <a:pt x="1070" y="2991"/>
                    </a:lnTo>
                    <a:lnTo>
                      <a:pt x="985" y="2918"/>
                    </a:lnTo>
                    <a:lnTo>
                      <a:pt x="905" y="2841"/>
                    </a:lnTo>
                    <a:lnTo>
                      <a:pt x="827" y="2760"/>
                    </a:lnTo>
                    <a:lnTo>
                      <a:pt x="754" y="2676"/>
                    </a:lnTo>
                    <a:lnTo>
                      <a:pt x="685" y="2588"/>
                    </a:lnTo>
                    <a:lnTo>
                      <a:pt x="620" y="2497"/>
                    </a:lnTo>
                    <a:lnTo>
                      <a:pt x="559" y="2402"/>
                    </a:lnTo>
                    <a:lnTo>
                      <a:pt x="503" y="2305"/>
                    </a:lnTo>
                    <a:lnTo>
                      <a:pt x="451" y="2204"/>
                    </a:lnTo>
                    <a:lnTo>
                      <a:pt x="405" y="2100"/>
                    </a:lnTo>
                    <a:lnTo>
                      <a:pt x="363" y="1995"/>
                    </a:lnTo>
                    <a:lnTo>
                      <a:pt x="327" y="1887"/>
                    </a:lnTo>
                    <a:lnTo>
                      <a:pt x="295" y="1777"/>
                    </a:lnTo>
                    <a:lnTo>
                      <a:pt x="269" y="1663"/>
                    </a:lnTo>
                    <a:lnTo>
                      <a:pt x="248" y="1549"/>
                    </a:lnTo>
                    <a:lnTo>
                      <a:pt x="234" y="1432"/>
                    </a:lnTo>
                    <a:lnTo>
                      <a:pt x="225" y="1313"/>
                    </a:lnTo>
                    <a:lnTo>
                      <a:pt x="222" y="1193"/>
                    </a:lnTo>
                    <a:lnTo>
                      <a:pt x="222" y="1153"/>
                    </a:lnTo>
                    <a:lnTo>
                      <a:pt x="224" y="1112"/>
                    </a:lnTo>
                    <a:lnTo>
                      <a:pt x="225" y="1071"/>
                    </a:lnTo>
                    <a:lnTo>
                      <a:pt x="228" y="1031"/>
                    </a:lnTo>
                    <a:lnTo>
                      <a:pt x="231" y="991"/>
                    </a:lnTo>
                    <a:lnTo>
                      <a:pt x="234" y="952"/>
                    </a:lnTo>
                    <a:lnTo>
                      <a:pt x="239" y="912"/>
                    </a:lnTo>
                    <a:lnTo>
                      <a:pt x="244" y="873"/>
                    </a:lnTo>
                    <a:lnTo>
                      <a:pt x="249" y="833"/>
                    </a:lnTo>
                    <a:lnTo>
                      <a:pt x="256" y="794"/>
                    </a:lnTo>
                    <a:lnTo>
                      <a:pt x="264" y="755"/>
                    </a:lnTo>
                    <a:lnTo>
                      <a:pt x="271" y="717"/>
                    </a:lnTo>
                    <a:lnTo>
                      <a:pt x="280" y="678"/>
                    </a:lnTo>
                    <a:lnTo>
                      <a:pt x="288" y="641"/>
                    </a:lnTo>
                    <a:lnTo>
                      <a:pt x="298" y="603"/>
                    </a:lnTo>
                    <a:lnTo>
                      <a:pt x="308" y="565"/>
                    </a:lnTo>
                    <a:lnTo>
                      <a:pt x="319" y="527"/>
                    </a:lnTo>
                    <a:lnTo>
                      <a:pt x="330" y="490"/>
                    </a:lnTo>
                    <a:lnTo>
                      <a:pt x="342" y="454"/>
                    </a:lnTo>
                    <a:lnTo>
                      <a:pt x="355" y="417"/>
                    </a:lnTo>
                    <a:lnTo>
                      <a:pt x="368" y="380"/>
                    </a:lnTo>
                    <a:lnTo>
                      <a:pt x="382" y="345"/>
                    </a:lnTo>
                    <a:lnTo>
                      <a:pt x="396" y="309"/>
                    </a:lnTo>
                    <a:lnTo>
                      <a:pt x="411" y="273"/>
                    </a:lnTo>
                    <a:lnTo>
                      <a:pt x="427" y="238"/>
                    </a:lnTo>
                    <a:lnTo>
                      <a:pt x="443" y="203"/>
                    </a:lnTo>
                    <a:lnTo>
                      <a:pt x="459" y="169"/>
                    </a:lnTo>
                    <a:lnTo>
                      <a:pt x="476" y="134"/>
                    </a:lnTo>
                    <a:lnTo>
                      <a:pt x="495" y="101"/>
                    </a:lnTo>
                    <a:lnTo>
                      <a:pt x="512" y="67"/>
                    </a:lnTo>
                    <a:lnTo>
                      <a:pt x="531" y="34"/>
                    </a:lnTo>
                    <a:lnTo>
                      <a:pt x="551" y="0"/>
                    </a:lnTo>
                    <a:lnTo>
                      <a:pt x="296" y="0"/>
                    </a:lnTo>
                    <a:lnTo>
                      <a:pt x="279" y="34"/>
                    </a:lnTo>
                    <a:lnTo>
                      <a:pt x="261" y="67"/>
                    </a:lnTo>
                    <a:lnTo>
                      <a:pt x="245" y="102"/>
                    </a:lnTo>
                    <a:lnTo>
                      <a:pt x="229" y="136"/>
                    </a:lnTo>
                    <a:lnTo>
                      <a:pt x="214" y="171"/>
                    </a:lnTo>
                    <a:lnTo>
                      <a:pt x="199" y="205"/>
                    </a:lnTo>
                    <a:lnTo>
                      <a:pt x="185" y="241"/>
                    </a:lnTo>
                    <a:lnTo>
                      <a:pt x="171" y="276"/>
                    </a:lnTo>
                    <a:lnTo>
                      <a:pt x="157" y="312"/>
                    </a:lnTo>
                    <a:lnTo>
                      <a:pt x="144" y="348"/>
                    </a:lnTo>
                    <a:lnTo>
                      <a:pt x="132" y="384"/>
                    </a:lnTo>
                    <a:lnTo>
                      <a:pt x="120" y="420"/>
                    </a:lnTo>
                    <a:lnTo>
                      <a:pt x="108" y="457"/>
                    </a:lnTo>
                    <a:lnTo>
                      <a:pt x="97" y="494"/>
                    </a:lnTo>
                    <a:lnTo>
                      <a:pt x="87" y="531"/>
                    </a:lnTo>
                    <a:lnTo>
                      <a:pt x="78" y="568"/>
                    </a:lnTo>
                    <a:lnTo>
                      <a:pt x="68" y="606"/>
                    </a:lnTo>
                    <a:lnTo>
                      <a:pt x="59" y="644"/>
                    </a:lnTo>
                    <a:lnTo>
                      <a:pt x="52" y="683"/>
                    </a:lnTo>
                    <a:lnTo>
                      <a:pt x="44" y="720"/>
                    </a:lnTo>
                    <a:lnTo>
                      <a:pt x="37" y="759"/>
                    </a:lnTo>
                    <a:lnTo>
                      <a:pt x="30" y="797"/>
                    </a:lnTo>
                    <a:lnTo>
                      <a:pt x="25" y="836"/>
                    </a:lnTo>
                    <a:lnTo>
                      <a:pt x="19" y="875"/>
                    </a:lnTo>
                    <a:lnTo>
                      <a:pt x="15" y="915"/>
                    </a:lnTo>
                    <a:lnTo>
                      <a:pt x="11" y="954"/>
                    </a:lnTo>
                    <a:lnTo>
                      <a:pt x="8" y="994"/>
                    </a:lnTo>
                    <a:lnTo>
                      <a:pt x="5" y="1034"/>
                    </a:lnTo>
                    <a:lnTo>
                      <a:pt x="3" y="1074"/>
                    </a:lnTo>
                    <a:lnTo>
                      <a:pt x="1" y="1113"/>
                    </a:lnTo>
                    <a:lnTo>
                      <a:pt x="0" y="1153"/>
                    </a:lnTo>
                    <a:lnTo>
                      <a:pt x="0" y="1193"/>
                    </a:lnTo>
                    <a:lnTo>
                      <a:pt x="3" y="1325"/>
                    </a:lnTo>
                    <a:lnTo>
                      <a:pt x="13" y="1455"/>
                    </a:lnTo>
                    <a:lnTo>
                      <a:pt x="29" y="1582"/>
                    </a:lnTo>
                    <a:lnTo>
                      <a:pt x="52" y="1708"/>
                    </a:lnTo>
                    <a:lnTo>
                      <a:pt x="80" y="1832"/>
                    </a:lnTo>
                    <a:lnTo>
                      <a:pt x="114" y="1953"/>
                    </a:lnTo>
                    <a:lnTo>
                      <a:pt x="154" y="2071"/>
                    </a:lnTo>
                    <a:lnTo>
                      <a:pt x="201" y="2187"/>
                    </a:lnTo>
                    <a:lnTo>
                      <a:pt x="252" y="2300"/>
                    </a:lnTo>
                    <a:lnTo>
                      <a:pt x="308" y="2410"/>
                    </a:lnTo>
                    <a:lnTo>
                      <a:pt x="369" y="2517"/>
                    </a:lnTo>
                    <a:lnTo>
                      <a:pt x="436" y="2621"/>
                    </a:lnTo>
                    <a:lnTo>
                      <a:pt x="508" y="2720"/>
                    </a:lnTo>
                    <a:lnTo>
                      <a:pt x="583" y="2818"/>
                    </a:lnTo>
                    <a:lnTo>
                      <a:pt x="663" y="2909"/>
                    </a:lnTo>
                    <a:lnTo>
                      <a:pt x="747" y="2998"/>
                    </a:lnTo>
                    <a:lnTo>
                      <a:pt x="836" y="3083"/>
                    </a:lnTo>
                    <a:lnTo>
                      <a:pt x="929" y="3163"/>
                    </a:lnTo>
                    <a:lnTo>
                      <a:pt x="1025" y="3239"/>
                    </a:lnTo>
                    <a:lnTo>
                      <a:pt x="1125" y="3310"/>
                    </a:lnTo>
                    <a:lnTo>
                      <a:pt x="1229" y="3376"/>
                    </a:lnTo>
                    <a:lnTo>
                      <a:pt x="1336" y="3437"/>
                    </a:lnTo>
                    <a:lnTo>
                      <a:pt x="1446" y="3494"/>
                    </a:lnTo>
                    <a:lnTo>
                      <a:pt x="1558" y="3545"/>
                    </a:lnTo>
                    <a:lnTo>
                      <a:pt x="1675" y="3591"/>
                    </a:lnTo>
                    <a:lnTo>
                      <a:pt x="1793" y="3631"/>
                    </a:lnTo>
                    <a:lnTo>
                      <a:pt x="1915" y="3665"/>
                    </a:lnTo>
                    <a:lnTo>
                      <a:pt x="2038" y="3694"/>
                    </a:lnTo>
                    <a:lnTo>
                      <a:pt x="2163" y="3716"/>
                    </a:lnTo>
                    <a:lnTo>
                      <a:pt x="2292" y="3732"/>
                    </a:lnTo>
                    <a:lnTo>
                      <a:pt x="2421" y="3742"/>
                    </a:lnTo>
                    <a:lnTo>
                      <a:pt x="2552" y="3746"/>
                    </a:lnTo>
                    <a:lnTo>
                      <a:pt x="2684" y="3742"/>
                    </a:lnTo>
                    <a:lnTo>
                      <a:pt x="2813" y="3732"/>
                    </a:lnTo>
                    <a:lnTo>
                      <a:pt x="2941" y="3716"/>
                    </a:lnTo>
                    <a:lnTo>
                      <a:pt x="3066" y="3694"/>
                    </a:lnTo>
                    <a:lnTo>
                      <a:pt x="3190" y="3665"/>
                    </a:lnTo>
                    <a:lnTo>
                      <a:pt x="3311" y="3631"/>
                    </a:lnTo>
                    <a:lnTo>
                      <a:pt x="3430" y="3591"/>
                    </a:lnTo>
                    <a:lnTo>
                      <a:pt x="3546" y="3545"/>
                    </a:lnTo>
                    <a:lnTo>
                      <a:pt x="3659" y="3494"/>
                    </a:lnTo>
                    <a:lnTo>
                      <a:pt x="3769" y="3437"/>
                    </a:lnTo>
                    <a:lnTo>
                      <a:pt x="3876" y="3376"/>
                    </a:lnTo>
                    <a:lnTo>
                      <a:pt x="3979" y="3310"/>
                    </a:lnTo>
                    <a:lnTo>
                      <a:pt x="4079" y="3239"/>
                    </a:lnTo>
                    <a:lnTo>
                      <a:pt x="4175" y="3163"/>
                    </a:lnTo>
                    <a:lnTo>
                      <a:pt x="4268" y="3083"/>
                    </a:lnTo>
                    <a:lnTo>
                      <a:pt x="4357" y="2998"/>
                    </a:lnTo>
                    <a:lnTo>
                      <a:pt x="4441" y="2909"/>
                    </a:lnTo>
                    <a:lnTo>
                      <a:pt x="4522" y="2818"/>
                    </a:lnTo>
                    <a:lnTo>
                      <a:pt x="4598" y="2720"/>
                    </a:lnTo>
                    <a:lnTo>
                      <a:pt x="4669" y="2621"/>
                    </a:lnTo>
                    <a:lnTo>
                      <a:pt x="4735" y="2517"/>
                    </a:lnTo>
                    <a:lnTo>
                      <a:pt x="4796" y="2410"/>
                    </a:lnTo>
                    <a:lnTo>
                      <a:pt x="4852" y="2300"/>
                    </a:lnTo>
                    <a:lnTo>
                      <a:pt x="4904" y="2187"/>
                    </a:lnTo>
                    <a:lnTo>
                      <a:pt x="4950" y="2071"/>
                    </a:lnTo>
                    <a:lnTo>
                      <a:pt x="4990" y="1953"/>
                    </a:lnTo>
                    <a:lnTo>
                      <a:pt x="5024" y="1832"/>
                    </a:lnTo>
                    <a:lnTo>
                      <a:pt x="5052" y="1708"/>
                    </a:lnTo>
                    <a:lnTo>
                      <a:pt x="5075" y="1582"/>
                    </a:lnTo>
                    <a:lnTo>
                      <a:pt x="5091" y="1455"/>
                    </a:lnTo>
                    <a:lnTo>
                      <a:pt x="5101" y="1325"/>
                    </a:lnTo>
                    <a:lnTo>
                      <a:pt x="5104" y="1193"/>
                    </a:lnTo>
                    <a:close/>
                  </a:path>
                </a:pathLst>
              </a:custGeom>
              <a:solidFill>
                <a:srgbClr val="CCCBCB"/>
              </a:solidFill>
              <a:ln w="9525">
                <a:noFill/>
                <a:round/>
                <a:headEnd/>
                <a:tailEnd/>
              </a:ln>
            </p:spPr>
            <p:txBody>
              <a:bodyPr/>
              <a:lstStyle/>
              <a:p>
                <a:endParaRPr lang="fr-FR"/>
              </a:p>
            </p:txBody>
          </p:sp>
          <p:sp>
            <p:nvSpPr>
              <p:cNvPr id="10359" name="Freeform 26"/>
              <p:cNvSpPr>
                <a:spLocks/>
              </p:cNvSpPr>
              <p:nvPr/>
            </p:nvSpPr>
            <p:spPr bwMode="auto">
              <a:xfrm>
                <a:off x="2191" y="2385"/>
                <a:ext cx="813" cy="605"/>
              </a:xfrm>
              <a:custGeom>
                <a:avLst/>
                <a:gdLst>
                  <a:gd name="T0" fmla="*/ 0 w 4883"/>
                  <a:gd name="T1" fmla="*/ 0 h 3635"/>
                  <a:gd name="T2" fmla="*/ 0 w 4883"/>
                  <a:gd name="T3" fmla="*/ 0 h 3635"/>
                  <a:gd name="T4" fmla="*/ 0 w 4883"/>
                  <a:gd name="T5" fmla="*/ 0 h 3635"/>
                  <a:gd name="T6" fmla="*/ 0 w 4883"/>
                  <a:gd name="T7" fmla="*/ 0 h 3635"/>
                  <a:gd name="T8" fmla="*/ 0 w 4883"/>
                  <a:gd name="T9" fmla="*/ 0 h 3635"/>
                  <a:gd name="T10" fmla="*/ 0 w 4883"/>
                  <a:gd name="T11" fmla="*/ 0 h 3635"/>
                  <a:gd name="T12" fmla="*/ 0 w 4883"/>
                  <a:gd name="T13" fmla="*/ 0 h 3635"/>
                  <a:gd name="T14" fmla="*/ 0 w 4883"/>
                  <a:gd name="T15" fmla="*/ 0 h 3635"/>
                  <a:gd name="T16" fmla="*/ 0 w 4883"/>
                  <a:gd name="T17" fmla="*/ 0 h 3635"/>
                  <a:gd name="T18" fmla="*/ 0 w 4883"/>
                  <a:gd name="T19" fmla="*/ 0 h 3635"/>
                  <a:gd name="T20" fmla="*/ 0 w 4883"/>
                  <a:gd name="T21" fmla="*/ 0 h 3635"/>
                  <a:gd name="T22" fmla="*/ 0 w 4883"/>
                  <a:gd name="T23" fmla="*/ 0 h 3635"/>
                  <a:gd name="T24" fmla="*/ 0 w 4883"/>
                  <a:gd name="T25" fmla="*/ 0 h 3635"/>
                  <a:gd name="T26" fmla="*/ 0 w 4883"/>
                  <a:gd name="T27" fmla="*/ 0 h 3635"/>
                  <a:gd name="T28" fmla="*/ 0 w 4883"/>
                  <a:gd name="T29" fmla="*/ 0 h 3635"/>
                  <a:gd name="T30" fmla="*/ 0 w 4883"/>
                  <a:gd name="T31" fmla="*/ 0 h 3635"/>
                  <a:gd name="T32" fmla="*/ 0 w 4883"/>
                  <a:gd name="T33" fmla="*/ 0 h 3635"/>
                  <a:gd name="T34" fmla="*/ 0 w 4883"/>
                  <a:gd name="T35" fmla="*/ 0 h 3635"/>
                  <a:gd name="T36" fmla="*/ 0 w 4883"/>
                  <a:gd name="T37" fmla="*/ 0 h 3635"/>
                  <a:gd name="T38" fmla="*/ 0 w 4883"/>
                  <a:gd name="T39" fmla="*/ 0 h 3635"/>
                  <a:gd name="T40" fmla="*/ 0 w 4883"/>
                  <a:gd name="T41" fmla="*/ 0 h 3635"/>
                  <a:gd name="T42" fmla="*/ 0 w 4883"/>
                  <a:gd name="T43" fmla="*/ 0 h 3635"/>
                  <a:gd name="T44" fmla="*/ 0 w 4883"/>
                  <a:gd name="T45" fmla="*/ 0 h 3635"/>
                  <a:gd name="T46" fmla="*/ 0 w 4883"/>
                  <a:gd name="T47" fmla="*/ 0 h 3635"/>
                  <a:gd name="T48" fmla="*/ 0 w 4883"/>
                  <a:gd name="T49" fmla="*/ 0 h 3635"/>
                  <a:gd name="T50" fmla="*/ 0 w 4883"/>
                  <a:gd name="T51" fmla="*/ 0 h 3635"/>
                  <a:gd name="T52" fmla="*/ 0 w 4883"/>
                  <a:gd name="T53" fmla="*/ 0 h 3635"/>
                  <a:gd name="T54" fmla="*/ 0 w 4883"/>
                  <a:gd name="T55" fmla="*/ 0 h 3635"/>
                  <a:gd name="T56" fmla="*/ 0 w 4883"/>
                  <a:gd name="T57" fmla="*/ 0 h 3635"/>
                  <a:gd name="T58" fmla="*/ 0 w 4883"/>
                  <a:gd name="T59" fmla="*/ 0 h 3635"/>
                  <a:gd name="T60" fmla="*/ 0 w 4883"/>
                  <a:gd name="T61" fmla="*/ 0 h 3635"/>
                  <a:gd name="T62" fmla="*/ 0 w 4883"/>
                  <a:gd name="T63" fmla="*/ 0 h 3635"/>
                  <a:gd name="T64" fmla="*/ 0 w 4883"/>
                  <a:gd name="T65" fmla="*/ 0 h 3635"/>
                  <a:gd name="T66" fmla="*/ 0 w 4883"/>
                  <a:gd name="T67" fmla="*/ 0 h 3635"/>
                  <a:gd name="T68" fmla="*/ 0 w 4883"/>
                  <a:gd name="T69" fmla="*/ 0 h 3635"/>
                  <a:gd name="T70" fmla="*/ 0 w 4883"/>
                  <a:gd name="T71" fmla="*/ 0 h 3635"/>
                  <a:gd name="T72" fmla="*/ 0 w 4883"/>
                  <a:gd name="T73" fmla="*/ 0 h 3635"/>
                  <a:gd name="T74" fmla="*/ 0 w 4883"/>
                  <a:gd name="T75" fmla="*/ 0 h 3635"/>
                  <a:gd name="T76" fmla="*/ 0 w 4883"/>
                  <a:gd name="T77" fmla="*/ 0 h 3635"/>
                  <a:gd name="T78" fmla="*/ 0 w 4883"/>
                  <a:gd name="T79" fmla="*/ 0 h 3635"/>
                  <a:gd name="T80" fmla="*/ 0 w 4883"/>
                  <a:gd name="T81" fmla="*/ 0 h 3635"/>
                  <a:gd name="T82" fmla="*/ 0 w 4883"/>
                  <a:gd name="T83" fmla="*/ 0 h 3635"/>
                  <a:gd name="T84" fmla="*/ 0 w 4883"/>
                  <a:gd name="T85" fmla="*/ 0 h 3635"/>
                  <a:gd name="T86" fmla="*/ 0 w 4883"/>
                  <a:gd name="T87" fmla="*/ 0 h 3635"/>
                  <a:gd name="T88" fmla="*/ 0 w 4883"/>
                  <a:gd name="T89" fmla="*/ 0 h 3635"/>
                  <a:gd name="T90" fmla="*/ 0 w 4883"/>
                  <a:gd name="T91" fmla="*/ 0 h 3635"/>
                  <a:gd name="T92" fmla="*/ 0 w 4883"/>
                  <a:gd name="T93" fmla="*/ 0 h 3635"/>
                  <a:gd name="T94" fmla="*/ 0 w 4883"/>
                  <a:gd name="T95" fmla="*/ 0 h 3635"/>
                  <a:gd name="T96" fmla="*/ 0 w 4883"/>
                  <a:gd name="T97" fmla="*/ 0 h 3635"/>
                  <a:gd name="T98" fmla="*/ 0 w 4883"/>
                  <a:gd name="T99" fmla="*/ 0 h 3635"/>
                  <a:gd name="T100" fmla="*/ 0 w 4883"/>
                  <a:gd name="T101" fmla="*/ 0 h 36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83"/>
                  <a:gd name="T154" fmla="*/ 0 h 3635"/>
                  <a:gd name="T155" fmla="*/ 4883 w 4883"/>
                  <a:gd name="T156" fmla="*/ 3635 h 36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83" h="3635">
                    <a:moveTo>
                      <a:pt x="4883" y="1193"/>
                    </a:moveTo>
                    <a:lnTo>
                      <a:pt x="4882" y="1153"/>
                    </a:lnTo>
                    <a:lnTo>
                      <a:pt x="4881" y="1113"/>
                    </a:lnTo>
                    <a:lnTo>
                      <a:pt x="4880" y="1075"/>
                    </a:lnTo>
                    <a:lnTo>
                      <a:pt x="4878" y="1035"/>
                    </a:lnTo>
                    <a:lnTo>
                      <a:pt x="4874" y="995"/>
                    </a:lnTo>
                    <a:lnTo>
                      <a:pt x="4871" y="956"/>
                    </a:lnTo>
                    <a:lnTo>
                      <a:pt x="4867" y="917"/>
                    </a:lnTo>
                    <a:lnTo>
                      <a:pt x="4862" y="878"/>
                    </a:lnTo>
                    <a:lnTo>
                      <a:pt x="4857" y="839"/>
                    </a:lnTo>
                    <a:lnTo>
                      <a:pt x="4851" y="801"/>
                    </a:lnTo>
                    <a:lnTo>
                      <a:pt x="4844" y="763"/>
                    </a:lnTo>
                    <a:lnTo>
                      <a:pt x="4838" y="725"/>
                    </a:lnTo>
                    <a:lnTo>
                      <a:pt x="4830" y="687"/>
                    </a:lnTo>
                    <a:lnTo>
                      <a:pt x="4821" y="649"/>
                    </a:lnTo>
                    <a:lnTo>
                      <a:pt x="4813" y="611"/>
                    </a:lnTo>
                    <a:lnTo>
                      <a:pt x="4803" y="575"/>
                    </a:lnTo>
                    <a:lnTo>
                      <a:pt x="4793" y="538"/>
                    </a:lnTo>
                    <a:lnTo>
                      <a:pt x="4782" y="501"/>
                    </a:lnTo>
                    <a:lnTo>
                      <a:pt x="4772" y="465"/>
                    </a:lnTo>
                    <a:lnTo>
                      <a:pt x="4760" y="428"/>
                    </a:lnTo>
                    <a:lnTo>
                      <a:pt x="4748" y="392"/>
                    </a:lnTo>
                    <a:lnTo>
                      <a:pt x="4735" y="357"/>
                    </a:lnTo>
                    <a:lnTo>
                      <a:pt x="4722" y="321"/>
                    </a:lnTo>
                    <a:lnTo>
                      <a:pt x="4708" y="285"/>
                    </a:lnTo>
                    <a:lnTo>
                      <a:pt x="4694" y="251"/>
                    </a:lnTo>
                    <a:lnTo>
                      <a:pt x="4679" y="216"/>
                    </a:lnTo>
                    <a:lnTo>
                      <a:pt x="4664" y="182"/>
                    </a:lnTo>
                    <a:lnTo>
                      <a:pt x="4647" y="147"/>
                    </a:lnTo>
                    <a:lnTo>
                      <a:pt x="4631" y="114"/>
                    </a:lnTo>
                    <a:lnTo>
                      <a:pt x="4614" y="80"/>
                    </a:lnTo>
                    <a:lnTo>
                      <a:pt x="4597" y="47"/>
                    </a:lnTo>
                    <a:lnTo>
                      <a:pt x="4578" y="14"/>
                    </a:lnTo>
                    <a:lnTo>
                      <a:pt x="4320" y="13"/>
                    </a:lnTo>
                    <a:lnTo>
                      <a:pt x="4341" y="46"/>
                    </a:lnTo>
                    <a:lnTo>
                      <a:pt x="4360" y="78"/>
                    </a:lnTo>
                    <a:lnTo>
                      <a:pt x="4379" y="111"/>
                    </a:lnTo>
                    <a:lnTo>
                      <a:pt x="4397" y="144"/>
                    </a:lnTo>
                    <a:lnTo>
                      <a:pt x="4414" y="178"/>
                    </a:lnTo>
                    <a:lnTo>
                      <a:pt x="4431" y="212"/>
                    </a:lnTo>
                    <a:lnTo>
                      <a:pt x="4449" y="246"/>
                    </a:lnTo>
                    <a:lnTo>
                      <a:pt x="4465" y="281"/>
                    </a:lnTo>
                    <a:lnTo>
                      <a:pt x="4480" y="315"/>
                    </a:lnTo>
                    <a:lnTo>
                      <a:pt x="4495" y="351"/>
                    </a:lnTo>
                    <a:lnTo>
                      <a:pt x="4509" y="387"/>
                    </a:lnTo>
                    <a:lnTo>
                      <a:pt x="4523" y="422"/>
                    </a:lnTo>
                    <a:lnTo>
                      <a:pt x="4536" y="459"/>
                    </a:lnTo>
                    <a:lnTo>
                      <a:pt x="4548" y="495"/>
                    </a:lnTo>
                    <a:lnTo>
                      <a:pt x="4560" y="531"/>
                    </a:lnTo>
                    <a:lnTo>
                      <a:pt x="4572" y="569"/>
                    </a:lnTo>
                    <a:lnTo>
                      <a:pt x="4582" y="606"/>
                    </a:lnTo>
                    <a:lnTo>
                      <a:pt x="4591" y="644"/>
                    </a:lnTo>
                    <a:lnTo>
                      <a:pt x="4601" y="682"/>
                    </a:lnTo>
                    <a:lnTo>
                      <a:pt x="4610" y="719"/>
                    </a:lnTo>
                    <a:lnTo>
                      <a:pt x="4617" y="758"/>
                    </a:lnTo>
                    <a:lnTo>
                      <a:pt x="4625" y="797"/>
                    </a:lnTo>
                    <a:lnTo>
                      <a:pt x="4631" y="835"/>
                    </a:lnTo>
                    <a:lnTo>
                      <a:pt x="4638" y="875"/>
                    </a:lnTo>
                    <a:lnTo>
                      <a:pt x="4643" y="914"/>
                    </a:lnTo>
                    <a:lnTo>
                      <a:pt x="4647" y="953"/>
                    </a:lnTo>
                    <a:lnTo>
                      <a:pt x="4652" y="993"/>
                    </a:lnTo>
                    <a:lnTo>
                      <a:pt x="4655" y="1033"/>
                    </a:lnTo>
                    <a:lnTo>
                      <a:pt x="4657" y="1072"/>
                    </a:lnTo>
                    <a:lnTo>
                      <a:pt x="4659" y="1112"/>
                    </a:lnTo>
                    <a:lnTo>
                      <a:pt x="4660" y="1153"/>
                    </a:lnTo>
                    <a:lnTo>
                      <a:pt x="4660" y="1193"/>
                    </a:lnTo>
                    <a:lnTo>
                      <a:pt x="4657" y="1308"/>
                    </a:lnTo>
                    <a:lnTo>
                      <a:pt x="4650" y="1420"/>
                    </a:lnTo>
                    <a:lnTo>
                      <a:pt x="4635" y="1531"/>
                    </a:lnTo>
                    <a:lnTo>
                      <a:pt x="4615" y="1640"/>
                    </a:lnTo>
                    <a:lnTo>
                      <a:pt x="4590" y="1748"/>
                    </a:lnTo>
                    <a:lnTo>
                      <a:pt x="4561" y="1853"/>
                    </a:lnTo>
                    <a:lnTo>
                      <a:pt x="4525" y="1957"/>
                    </a:lnTo>
                    <a:lnTo>
                      <a:pt x="4487" y="2057"/>
                    </a:lnTo>
                    <a:lnTo>
                      <a:pt x="4441" y="2156"/>
                    </a:lnTo>
                    <a:lnTo>
                      <a:pt x="4393" y="2252"/>
                    </a:lnTo>
                    <a:lnTo>
                      <a:pt x="4340" y="2345"/>
                    </a:lnTo>
                    <a:lnTo>
                      <a:pt x="4281" y="2434"/>
                    </a:lnTo>
                    <a:lnTo>
                      <a:pt x="4220" y="2522"/>
                    </a:lnTo>
                    <a:lnTo>
                      <a:pt x="4154" y="2605"/>
                    </a:lnTo>
                    <a:lnTo>
                      <a:pt x="4084" y="2686"/>
                    </a:lnTo>
                    <a:lnTo>
                      <a:pt x="4010" y="2762"/>
                    </a:lnTo>
                    <a:lnTo>
                      <a:pt x="3934" y="2836"/>
                    </a:lnTo>
                    <a:lnTo>
                      <a:pt x="3853" y="2906"/>
                    </a:lnTo>
                    <a:lnTo>
                      <a:pt x="3769" y="2972"/>
                    </a:lnTo>
                    <a:lnTo>
                      <a:pt x="3682" y="3033"/>
                    </a:lnTo>
                    <a:lnTo>
                      <a:pt x="3592" y="3092"/>
                    </a:lnTo>
                    <a:lnTo>
                      <a:pt x="3499" y="3145"/>
                    </a:lnTo>
                    <a:lnTo>
                      <a:pt x="3403" y="3194"/>
                    </a:lnTo>
                    <a:lnTo>
                      <a:pt x="3305" y="3239"/>
                    </a:lnTo>
                    <a:lnTo>
                      <a:pt x="3205" y="3279"/>
                    </a:lnTo>
                    <a:lnTo>
                      <a:pt x="3101" y="3313"/>
                    </a:lnTo>
                    <a:lnTo>
                      <a:pt x="2996" y="3343"/>
                    </a:lnTo>
                    <a:lnTo>
                      <a:pt x="2888" y="3368"/>
                    </a:lnTo>
                    <a:lnTo>
                      <a:pt x="2779" y="3388"/>
                    </a:lnTo>
                    <a:lnTo>
                      <a:pt x="2668" y="3402"/>
                    </a:lnTo>
                    <a:lnTo>
                      <a:pt x="2556" y="3410"/>
                    </a:lnTo>
                    <a:lnTo>
                      <a:pt x="2441" y="3413"/>
                    </a:lnTo>
                    <a:lnTo>
                      <a:pt x="2327" y="3410"/>
                    </a:lnTo>
                    <a:lnTo>
                      <a:pt x="2214" y="3402"/>
                    </a:lnTo>
                    <a:lnTo>
                      <a:pt x="2103" y="3388"/>
                    </a:lnTo>
                    <a:lnTo>
                      <a:pt x="1994" y="3368"/>
                    </a:lnTo>
                    <a:lnTo>
                      <a:pt x="1887" y="3343"/>
                    </a:lnTo>
                    <a:lnTo>
                      <a:pt x="1781" y="3313"/>
                    </a:lnTo>
                    <a:lnTo>
                      <a:pt x="1679" y="3279"/>
                    </a:lnTo>
                    <a:lnTo>
                      <a:pt x="1577" y="3239"/>
                    </a:lnTo>
                    <a:lnTo>
                      <a:pt x="1479" y="3194"/>
                    </a:lnTo>
                    <a:lnTo>
                      <a:pt x="1384" y="3145"/>
                    </a:lnTo>
                    <a:lnTo>
                      <a:pt x="1291" y="3092"/>
                    </a:lnTo>
                    <a:lnTo>
                      <a:pt x="1200" y="3033"/>
                    </a:lnTo>
                    <a:lnTo>
                      <a:pt x="1114" y="2972"/>
                    </a:lnTo>
                    <a:lnTo>
                      <a:pt x="1029" y="2906"/>
                    </a:lnTo>
                    <a:lnTo>
                      <a:pt x="950" y="2836"/>
                    </a:lnTo>
                    <a:lnTo>
                      <a:pt x="872" y="2762"/>
                    </a:lnTo>
                    <a:lnTo>
                      <a:pt x="798" y="2686"/>
                    </a:lnTo>
                    <a:lnTo>
                      <a:pt x="729" y="2605"/>
                    </a:lnTo>
                    <a:lnTo>
                      <a:pt x="663" y="2522"/>
                    </a:lnTo>
                    <a:lnTo>
                      <a:pt x="601" y="2434"/>
                    </a:lnTo>
                    <a:lnTo>
                      <a:pt x="543" y="2345"/>
                    </a:lnTo>
                    <a:lnTo>
                      <a:pt x="489" y="2252"/>
                    </a:lnTo>
                    <a:lnTo>
                      <a:pt x="441" y="2156"/>
                    </a:lnTo>
                    <a:lnTo>
                      <a:pt x="397" y="2057"/>
                    </a:lnTo>
                    <a:lnTo>
                      <a:pt x="357" y="1957"/>
                    </a:lnTo>
                    <a:lnTo>
                      <a:pt x="322" y="1853"/>
                    </a:lnTo>
                    <a:lnTo>
                      <a:pt x="292" y="1748"/>
                    </a:lnTo>
                    <a:lnTo>
                      <a:pt x="267" y="1640"/>
                    </a:lnTo>
                    <a:lnTo>
                      <a:pt x="248" y="1531"/>
                    </a:lnTo>
                    <a:lnTo>
                      <a:pt x="234" y="1420"/>
                    </a:lnTo>
                    <a:lnTo>
                      <a:pt x="225" y="1308"/>
                    </a:lnTo>
                    <a:lnTo>
                      <a:pt x="222" y="1193"/>
                    </a:lnTo>
                    <a:lnTo>
                      <a:pt x="223" y="1152"/>
                    </a:lnTo>
                    <a:lnTo>
                      <a:pt x="224" y="1111"/>
                    </a:lnTo>
                    <a:lnTo>
                      <a:pt x="225" y="1071"/>
                    </a:lnTo>
                    <a:lnTo>
                      <a:pt x="228" y="1030"/>
                    </a:lnTo>
                    <a:lnTo>
                      <a:pt x="231" y="990"/>
                    </a:lnTo>
                    <a:lnTo>
                      <a:pt x="235" y="950"/>
                    </a:lnTo>
                    <a:lnTo>
                      <a:pt x="240" y="910"/>
                    </a:lnTo>
                    <a:lnTo>
                      <a:pt x="245" y="871"/>
                    </a:lnTo>
                    <a:lnTo>
                      <a:pt x="252" y="832"/>
                    </a:lnTo>
                    <a:lnTo>
                      <a:pt x="258" y="792"/>
                    </a:lnTo>
                    <a:lnTo>
                      <a:pt x="266" y="753"/>
                    </a:lnTo>
                    <a:lnTo>
                      <a:pt x="273" y="714"/>
                    </a:lnTo>
                    <a:lnTo>
                      <a:pt x="283" y="676"/>
                    </a:lnTo>
                    <a:lnTo>
                      <a:pt x="292" y="637"/>
                    </a:lnTo>
                    <a:lnTo>
                      <a:pt x="303" y="599"/>
                    </a:lnTo>
                    <a:lnTo>
                      <a:pt x="313" y="562"/>
                    </a:lnTo>
                    <a:lnTo>
                      <a:pt x="324" y="525"/>
                    </a:lnTo>
                    <a:lnTo>
                      <a:pt x="337" y="487"/>
                    </a:lnTo>
                    <a:lnTo>
                      <a:pt x="349" y="450"/>
                    </a:lnTo>
                    <a:lnTo>
                      <a:pt x="363" y="414"/>
                    </a:lnTo>
                    <a:lnTo>
                      <a:pt x="377" y="378"/>
                    </a:lnTo>
                    <a:lnTo>
                      <a:pt x="391" y="342"/>
                    </a:lnTo>
                    <a:lnTo>
                      <a:pt x="406" y="307"/>
                    </a:lnTo>
                    <a:lnTo>
                      <a:pt x="423" y="271"/>
                    </a:lnTo>
                    <a:lnTo>
                      <a:pt x="439" y="236"/>
                    </a:lnTo>
                    <a:lnTo>
                      <a:pt x="456" y="201"/>
                    </a:lnTo>
                    <a:lnTo>
                      <a:pt x="473" y="168"/>
                    </a:lnTo>
                    <a:lnTo>
                      <a:pt x="492" y="133"/>
                    </a:lnTo>
                    <a:lnTo>
                      <a:pt x="510" y="100"/>
                    </a:lnTo>
                    <a:lnTo>
                      <a:pt x="529" y="66"/>
                    </a:lnTo>
                    <a:lnTo>
                      <a:pt x="549" y="34"/>
                    </a:lnTo>
                    <a:lnTo>
                      <a:pt x="569" y="1"/>
                    </a:lnTo>
                    <a:lnTo>
                      <a:pt x="311" y="0"/>
                    </a:lnTo>
                    <a:lnTo>
                      <a:pt x="293" y="34"/>
                    </a:lnTo>
                    <a:lnTo>
                      <a:pt x="276" y="67"/>
                    </a:lnTo>
                    <a:lnTo>
                      <a:pt x="258" y="101"/>
                    </a:lnTo>
                    <a:lnTo>
                      <a:pt x="241" y="135"/>
                    </a:lnTo>
                    <a:lnTo>
                      <a:pt x="225" y="170"/>
                    </a:lnTo>
                    <a:lnTo>
                      <a:pt x="209" y="204"/>
                    </a:lnTo>
                    <a:lnTo>
                      <a:pt x="194" y="240"/>
                    </a:lnTo>
                    <a:lnTo>
                      <a:pt x="180" y="274"/>
                    </a:lnTo>
                    <a:lnTo>
                      <a:pt x="165" y="310"/>
                    </a:lnTo>
                    <a:lnTo>
                      <a:pt x="151" y="346"/>
                    </a:lnTo>
                    <a:lnTo>
                      <a:pt x="138" y="382"/>
                    </a:lnTo>
                    <a:lnTo>
                      <a:pt x="126" y="419"/>
                    </a:lnTo>
                    <a:lnTo>
                      <a:pt x="114" y="456"/>
                    </a:lnTo>
                    <a:lnTo>
                      <a:pt x="103" y="493"/>
                    </a:lnTo>
                    <a:lnTo>
                      <a:pt x="92" y="529"/>
                    </a:lnTo>
                    <a:lnTo>
                      <a:pt x="81" y="567"/>
                    </a:lnTo>
                    <a:lnTo>
                      <a:pt x="72" y="605"/>
                    </a:lnTo>
                    <a:lnTo>
                      <a:pt x="63" y="643"/>
                    </a:lnTo>
                    <a:lnTo>
                      <a:pt x="54" y="680"/>
                    </a:lnTo>
                    <a:lnTo>
                      <a:pt x="47" y="718"/>
                    </a:lnTo>
                    <a:lnTo>
                      <a:pt x="39" y="757"/>
                    </a:lnTo>
                    <a:lnTo>
                      <a:pt x="33" y="796"/>
                    </a:lnTo>
                    <a:lnTo>
                      <a:pt x="26" y="835"/>
                    </a:lnTo>
                    <a:lnTo>
                      <a:pt x="21" y="874"/>
                    </a:lnTo>
                    <a:lnTo>
                      <a:pt x="16" y="914"/>
                    </a:lnTo>
                    <a:lnTo>
                      <a:pt x="12" y="953"/>
                    </a:lnTo>
                    <a:lnTo>
                      <a:pt x="8" y="993"/>
                    </a:lnTo>
                    <a:lnTo>
                      <a:pt x="6" y="1033"/>
                    </a:lnTo>
                    <a:lnTo>
                      <a:pt x="2" y="1072"/>
                    </a:lnTo>
                    <a:lnTo>
                      <a:pt x="1" y="1112"/>
                    </a:lnTo>
                    <a:lnTo>
                      <a:pt x="0" y="1153"/>
                    </a:lnTo>
                    <a:lnTo>
                      <a:pt x="0" y="1193"/>
                    </a:lnTo>
                    <a:lnTo>
                      <a:pt x="3" y="1320"/>
                    </a:lnTo>
                    <a:lnTo>
                      <a:pt x="12" y="1443"/>
                    </a:lnTo>
                    <a:lnTo>
                      <a:pt x="28" y="1566"/>
                    </a:lnTo>
                    <a:lnTo>
                      <a:pt x="50" y="1686"/>
                    </a:lnTo>
                    <a:lnTo>
                      <a:pt x="77" y="1804"/>
                    </a:lnTo>
                    <a:lnTo>
                      <a:pt x="109" y="1920"/>
                    </a:lnTo>
                    <a:lnTo>
                      <a:pt x="148" y="2034"/>
                    </a:lnTo>
                    <a:lnTo>
                      <a:pt x="191" y="2144"/>
                    </a:lnTo>
                    <a:lnTo>
                      <a:pt x="241" y="2252"/>
                    </a:lnTo>
                    <a:lnTo>
                      <a:pt x="295" y="2357"/>
                    </a:lnTo>
                    <a:lnTo>
                      <a:pt x="353" y="2459"/>
                    </a:lnTo>
                    <a:lnTo>
                      <a:pt x="417" y="2558"/>
                    </a:lnTo>
                    <a:lnTo>
                      <a:pt x="485" y="2654"/>
                    </a:lnTo>
                    <a:lnTo>
                      <a:pt x="558" y="2746"/>
                    </a:lnTo>
                    <a:lnTo>
                      <a:pt x="634" y="2835"/>
                    </a:lnTo>
                    <a:lnTo>
                      <a:pt x="715" y="2920"/>
                    </a:lnTo>
                    <a:lnTo>
                      <a:pt x="799" y="3001"/>
                    </a:lnTo>
                    <a:lnTo>
                      <a:pt x="888" y="3078"/>
                    </a:lnTo>
                    <a:lnTo>
                      <a:pt x="981" y="3150"/>
                    </a:lnTo>
                    <a:lnTo>
                      <a:pt x="1076" y="3218"/>
                    </a:lnTo>
                    <a:lnTo>
                      <a:pt x="1175" y="3282"/>
                    </a:lnTo>
                    <a:lnTo>
                      <a:pt x="1278" y="3340"/>
                    </a:lnTo>
                    <a:lnTo>
                      <a:pt x="1383" y="3394"/>
                    </a:lnTo>
                    <a:lnTo>
                      <a:pt x="1491" y="3443"/>
                    </a:lnTo>
                    <a:lnTo>
                      <a:pt x="1602" y="3487"/>
                    </a:lnTo>
                    <a:lnTo>
                      <a:pt x="1715" y="3525"/>
                    </a:lnTo>
                    <a:lnTo>
                      <a:pt x="1831" y="3558"/>
                    </a:lnTo>
                    <a:lnTo>
                      <a:pt x="1950" y="3585"/>
                    </a:lnTo>
                    <a:lnTo>
                      <a:pt x="2070" y="3607"/>
                    </a:lnTo>
                    <a:lnTo>
                      <a:pt x="2192" y="3622"/>
                    </a:lnTo>
                    <a:lnTo>
                      <a:pt x="2316" y="3632"/>
                    </a:lnTo>
                    <a:lnTo>
                      <a:pt x="2441" y="3635"/>
                    </a:lnTo>
                    <a:lnTo>
                      <a:pt x="2566" y="3632"/>
                    </a:lnTo>
                    <a:lnTo>
                      <a:pt x="2691" y="3622"/>
                    </a:lnTo>
                    <a:lnTo>
                      <a:pt x="2813" y="3607"/>
                    </a:lnTo>
                    <a:lnTo>
                      <a:pt x="2934" y="3585"/>
                    </a:lnTo>
                    <a:lnTo>
                      <a:pt x="3051" y="3558"/>
                    </a:lnTo>
                    <a:lnTo>
                      <a:pt x="3167" y="3525"/>
                    </a:lnTo>
                    <a:lnTo>
                      <a:pt x="3280" y="3487"/>
                    </a:lnTo>
                    <a:lnTo>
                      <a:pt x="3391" y="3443"/>
                    </a:lnTo>
                    <a:lnTo>
                      <a:pt x="3499" y="3394"/>
                    </a:lnTo>
                    <a:lnTo>
                      <a:pt x="3605" y="3340"/>
                    </a:lnTo>
                    <a:lnTo>
                      <a:pt x="3707" y="3282"/>
                    </a:lnTo>
                    <a:lnTo>
                      <a:pt x="3806" y="3218"/>
                    </a:lnTo>
                    <a:lnTo>
                      <a:pt x="3902" y="3150"/>
                    </a:lnTo>
                    <a:lnTo>
                      <a:pt x="3994" y="3078"/>
                    </a:lnTo>
                    <a:lnTo>
                      <a:pt x="4083" y="3001"/>
                    </a:lnTo>
                    <a:lnTo>
                      <a:pt x="4168" y="2920"/>
                    </a:lnTo>
                    <a:lnTo>
                      <a:pt x="4248" y="2835"/>
                    </a:lnTo>
                    <a:lnTo>
                      <a:pt x="4325" y="2746"/>
                    </a:lnTo>
                    <a:lnTo>
                      <a:pt x="4398" y="2654"/>
                    </a:lnTo>
                    <a:lnTo>
                      <a:pt x="4466" y="2558"/>
                    </a:lnTo>
                    <a:lnTo>
                      <a:pt x="4529" y="2459"/>
                    </a:lnTo>
                    <a:lnTo>
                      <a:pt x="4588" y="2357"/>
                    </a:lnTo>
                    <a:lnTo>
                      <a:pt x="4642" y="2252"/>
                    </a:lnTo>
                    <a:lnTo>
                      <a:pt x="4691" y="2144"/>
                    </a:lnTo>
                    <a:lnTo>
                      <a:pt x="4734" y="2034"/>
                    </a:lnTo>
                    <a:lnTo>
                      <a:pt x="4773" y="1920"/>
                    </a:lnTo>
                    <a:lnTo>
                      <a:pt x="4805" y="1804"/>
                    </a:lnTo>
                    <a:lnTo>
                      <a:pt x="4833" y="1686"/>
                    </a:lnTo>
                    <a:lnTo>
                      <a:pt x="4855" y="1566"/>
                    </a:lnTo>
                    <a:lnTo>
                      <a:pt x="4870" y="1443"/>
                    </a:lnTo>
                    <a:lnTo>
                      <a:pt x="4880" y="1320"/>
                    </a:lnTo>
                    <a:lnTo>
                      <a:pt x="4883" y="1193"/>
                    </a:lnTo>
                    <a:close/>
                  </a:path>
                </a:pathLst>
              </a:custGeom>
              <a:solidFill>
                <a:srgbClr val="CAC9C9"/>
              </a:solidFill>
              <a:ln w="9525">
                <a:noFill/>
                <a:round/>
                <a:headEnd/>
                <a:tailEnd/>
              </a:ln>
            </p:spPr>
            <p:txBody>
              <a:bodyPr/>
              <a:lstStyle/>
              <a:p>
                <a:endParaRPr lang="fr-FR"/>
              </a:p>
            </p:txBody>
          </p:sp>
          <p:sp>
            <p:nvSpPr>
              <p:cNvPr id="10360" name="Freeform 28"/>
              <p:cNvSpPr>
                <a:spLocks/>
              </p:cNvSpPr>
              <p:nvPr/>
            </p:nvSpPr>
            <p:spPr bwMode="auto">
              <a:xfrm>
                <a:off x="2227" y="2385"/>
                <a:ext cx="740" cy="568"/>
              </a:xfrm>
              <a:custGeom>
                <a:avLst/>
                <a:gdLst>
                  <a:gd name="T0" fmla="*/ 0 w 4438"/>
                  <a:gd name="T1" fmla="*/ 0 h 3412"/>
                  <a:gd name="T2" fmla="*/ 0 w 4438"/>
                  <a:gd name="T3" fmla="*/ 0 h 3412"/>
                  <a:gd name="T4" fmla="*/ 0 w 4438"/>
                  <a:gd name="T5" fmla="*/ 0 h 3412"/>
                  <a:gd name="T6" fmla="*/ 0 w 4438"/>
                  <a:gd name="T7" fmla="*/ 0 h 3412"/>
                  <a:gd name="T8" fmla="*/ 0 w 4438"/>
                  <a:gd name="T9" fmla="*/ 0 h 3412"/>
                  <a:gd name="T10" fmla="*/ 0 w 4438"/>
                  <a:gd name="T11" fmla="*/ 0 h 3412"/>
                  <a:gd name="T12" fmla="*/ 0 w 4438"/>
                  <a:gd name="T13" fmla="*/ 0 h 3412"/>
                  <a:gd name="T14" fmla="*/ 0 w 4438"/>
                  <a:gd name="T15" fmla="*/ 0 h 3412"/>
                  <a:gd name="T16" fmla="*/ 0 w 4438"/>
                  <a:gd name="T17" fmla="*/ 0 h 3412"/>
                  <a:gd name="T18" fmla="*/ 0 w 4438"/>
                  <a:gd name="T19" fmla="*/ 0 h 3412"/>
                  <a:gd name="T20" fmla="*/ 0 w 4438"/>
                  <a:gd name="T21" fmla="*/ 0 h 3412"/>
                  <a:gd name="T22" fmla="*/ 0 w 4438"/>
                  <a:gd name="T23" fmla="*/ 0 h 3412"/>
                  <a:gd name="T24" fmla="*/ 0 w 4438"/>
                  <a:gd name="T25" fmla="*/ 0 h 3412"/>
                  <a:gd name="T26" fmla="*/ 0 w 4438"/>
                  <a:gd name="T27" fmla="*/ 0 h 3412"/>
                  <a:gd name="T28" fmla="*/ 0 w 4438"/>
                  <a:gd name="T29" fmla="*/ 0 h 3412"/>
                  <a:gd name="T30" fmla="*/ 0 w 4438"/>
                  <a:gd name="T31" fmla="*/ 0 h 3412"/>
                  <a:gd name="T32" fmla="*/ 0 w 4438"/>
                  <a:gd name="T33" fmla="*/ 0 h 3412"/>
                  <a:gd name="T34" fmla="*/ 0 w 4438"/>
                  <a:gd name="T35" fmla="*/ 0 h 3412"/>
                  <a:gd name="T36" fmla="*/ 0 w 4438"/>
                  <a:gd name="T37" fmla="*/ 0 h 3412"/>
                  <a:gd name="T38" fmla="*/ 0 w 4438"/>
                  <a:gd name="T39" fmla="*/ 0 h 3412"/>
                  <a:gd name="T40" fmla="*/ 0 w 4438"/>
                  <a:gd name="T41" fmla="*/ 0 h 3412"/>
                  <a:gd name="T42" fmla="*/ 0 w 4438"/>
                  <a:gd name="T43" fmla="*/ 0 h 3412"/>
                  <a:gd name="T44" fmla="*/ 0 w 4438"/>
                  <a:gd name="T45" fmla="*/ 0 h 3412"/>
                  <a:gd name="T46" fmla="*/ 0 w 4438"/>
                  <a:gd name="T47" fmla="*/ 0 h 3412"/>
                  <a:gd name="T48" fmla="*/ 0 w 4438"/>
                  <a:gd name="T49" fmla="*/ 0 h 3412"/>
                  <a:gd name="T50" fmla="*/ 0 w 4438"/>
                  <a:gd name="T51" fmla="*/ 0 h 3412"/>
                  <a:gd name="T52" fmla="*/ 0 w 4438"/>
                  <a:gd name="T53" fmla="*/ 0 h 3412"/>
                  <a:gd name="T54" fmla="*/ 0 w 4438"/>
                  <a:gd name="T55" fmla="*/ 0 h 3412"/>
                  <a:gd name="T56" fmla="*/ 0 w 4438"/>
                  <a:gd name="T57" fmla="*/ 0 h 3412"/>
                  <a:gd name="T58" fmla="*/ 0 w 4438"/>
                  <a:gd name="T59" fmla="*/ 0 h 3412"/>
                  <a:gd name="T60" fmla="*/ 0 w 4438"/>
                  <a:gd name="T61" fmla="*/ 0 h 3412"/>
                  <a:gd name="T62" fmla="*/ 0 w 4438"/>
                  <a:gd name="T63" fmla="*/ 0 h 3412"/>
                  <a:gd name="T64" fmla="*/ 0 w 4438"/>
                  <a:gd name="T65" fmla="*/ 0 h 3412"/>
                  <a:gd name="T66" fmla="*/ 0 w 4438"/>
                  <a:gd name="T67" fmla="*/ 0 h 3412"/>
                  <a:gd name="T68" fmla="*/ 0 w 4438"/>
                  <a:gd name="T69" fmla="*/ 0 h 3412"/>
                  <a:gd name="T70" fmla="*/ 0 w 4438"/>
                  <a:gd name="T71" fmla="*/ 0 h 3412"/>
                  <a:gd name="T72" fmla="*/ 0 w 4438"/>
                  <a:gd name="T73" fmla="*/ 0 h 3412"/>
                  <a:gd name="T74" fmla="*/ 0 w 4438"/>
                  <a:gd name="T75" fmla="*/ 0 h 3412"/>
                  <a:gd name="T76" fmla="*/ 0 w 4438"/>
                  <a:gd name="T77" fmla="*/ 0 h 3412"/>
                  <a:gd name="T78" fmla="*/ 0 w 4438"/>
                  <a:gd name="T79" fmla="*/ 0 h 3412"/>
                  <a:gd name="T80" fmla="*/ 0 w 4438"/>
                  <a:gd name="T81" fmla="*/ 0 h 3412"/>
                  <a:gd name="T82" fmla="*/ 0 w 4438"/>
                  <a:gd name="T83" fmla="*/ 0 h 3412"/>
                  <a:gd name="T84" fmla="*/ 0 w 4438"/>
                  <a:gd name="T85" fmla="*/ 0 h 3412"/>
                  <a:gd name="T86" fmla="*/ 0 w 4438"/>
                  <a:gd name="T87" fmla="*/ 0 h 3412"/>
                  <a:gd name="T88" fmla="*/ 0 w 4438"/>
                  <a:gd name="T89" fmla="*/ 0 h 3412"/>
                  <a:gd name="T90" fmla="*/ 0 w 4438"/>
                  <a:gd name="T91" fmla="*/ 0 h 3412"/>
                  <a:gd name="T92" fmla="*/ 0 w 4438"/>
                  <a:gd name="T93" fmla="*/ 0 h 3412"/>
                  <a:gd name="T94" fmla="*/ 0 w 4438"/>
                  <a:gd name="T95" fmla="*/ 0 h 3412"/>
                  <a:gd name="T96" fmla="*/ 0 w 4438"/>
                  <a:gd name="T97" fmla="*/ 0 h 3412"/>
                  <a:gd name="T98" fmla="*/ 0 w 4438"/>
                  <a:gd name="T99" fmla="*/ 0 h 3412"/>
                  <a:gd name="T100" fmla="*/ 0 w 4438"/>
                  <a:gd name="T101" fmla="*/ 0 h 34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38"/>
                  <a:gd name="T154" fmla="*/ 0 h 3412"/>
                  <a:gd name="T155" fmla="*/ 4438 w 4438"/>
                  <a:gd name="T156" fmla="*/ 3412 h 34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38" h="3412">
                    <a:moveTo>
                      <a:pt x="4438" y="1192"/>
                    </a:moveTo>
                    <a:lnTo>
                      <a:pt x="4438" y="1152"/>
                    </a:lnTo>
                    <a:lnTo>
                      <a:pt x="4437" y="1111"/>
                    </a:lnTo>
                    <a:lnTo>
                      <a:pt x="4435" y="1071"/>
                    </a:lnTo>
                    <a:lnTo>
                      <a:pt x="4433" y="1032"/>
                    </a:lnTo>
                    <a:lnTo>
                      <a:pt x="4430" y="992"/>
                    </a:lnTo>
                    <a:lnTo>
                      <a:pt x="4425" y="952"/>
                    </a:lnTo>
                    <a:lnTo>
                      <a:pt x="4421" y="913"/>
                    </a:lnTo>
                    <a:lnTo>
                      <a:pt x="4416" y="874"/>
                    </a:lnTo>
                    <a:lnTo>
                      <a:pt x="4409" y="834"/>
                    </a:lnTo>
                    <a:lnTo>
                      <a:pt x="4403" y="796"/>
                    </a:lnTo>
                    <a:lnTo>
                      <a:pt x="4395" y="757"/>
                    </a:lnTo>
                    <a:lnTo>
                      <a:pt x="4388" y="718"/>
                    </a:lnTo>
                    <a:lnTo>
                      <a:pt x="4379" y="681"/>
                    </a:lnTo>
                    <a:lnTo>
                      <a:pt x="4369" y="643"/>
                    </a:lnTo>
                    <a:lnTo>
                      <a:pt x="4360" y="605"/>
                    </a:lnTo>
                    <a:lnTo>
                      <a:pt x="4350" y="568"/>
                    </a:lnTo>
                    <a:lnTo>
                      <a:pt x="4338" y="530"/>
                    </a:lnTo>
                    <a:lnTo>
                      <a:pt x="4326" y="494"/>
                    </a:lnTo>
                    <a:lnTo>
                      <a:pt x="4314" y="458"/>
                    </a:lnTo>
                    <a:lnTo>
                      <a:pt x="4301" y="421"/>
                    </a:lnTo>
                    <a:lnTo>
                      <a:pt x="4287" y="386"/>
                    </a:lnTo>
                    <a:lnTo>
                      <a:pt x="4273" y="350"/>
                    </a:lnTo>
                    <a:lnTo>
                      <a:pt x="4258" y="314"/>
                    </a:lnTo>
                    <a:lnTo>
                      <a:pt x="4243" y="280"/>
                    </a:lnTo>
                    <a:lnTo>
                      <a:pt x="4227" y="245"/>
                    </a:lnTo>
                    <a:lnTo>
                      <a:pt x="4209" y="211"/>
                    </a:lnTo>
                    <a:lnTo>
                      <a:pt x="4192" y="177"/>
                    </a:lnTo>
                    <a:lnTo>
                      <a:pt x="4175" y="143"/>
                    </a:lnTo>
                    <a:lnTo>
                      <a:pt x="4157" y="110"/>
                    </a:lnTo>
                    <a:lnTo>
                      <a:pt x="4138" y="77"/>
                    </a:lnTo>
                    <a:lnTo>
                      <a:pt x="4119" y="45"/>
                    </a:lnTo>
                    <a:lnTo>
                      <a:pt x="4098" y="12"/>
                    </a:lnTo>
                    <a:lnTo>
                      <a:pt x="3829" y="11"/>
                    </a:lnTo>
                    <a:lnTo>
                      <a:pt x="3852" y="42"/>
                    </a:lnTo>
                    <a:lnTo>
                      <a:pt x="3874" y="75"/>
                    </a:lnTo>
                    <a:lnTo>
                      <a:pt x="3895" y="106"/>
                    </a:lnTo>
                    <a:lnTo>
                      <a:pt x="3916" y="138"/>
                    </a:lnTo>
                    <a:lnTo>
                      <a:pt x="3936" y="172"/>
                    </a:lnTo>
                    <a:lnTo>
                      <a:pt x="3956" y="205"/>
                    </a:lnTo>
                    <a:lnTo>
                      <a:pt x="3974" y="239"/>
                    </a:lnTo>
                    <a:lnTo>
                      <a:pt x="3992" y="273"/>
                    </a:lnTo>
                    <a:lnTo>
                      <a:pt x="4011" y="308"/>
                    </a:lnTo>
                    <a:lnTo>
                      <a:pt x="4027" y="343"/>
                    </a:lnTo>
                    <a:lnTo>
                      <a:pt x="4043" y="378"/>
                    </a:lnTo>
                    <a:lnTo>
                      <a:pt x="4059" y="414"/>
                    </a:lnTo>
                    <a:lnTo>
                      <a:pt x="4073" y="451"/>
                    </a:lnTo>
                    <a:lnTo>
                      <a:pt x="4089" y="486"/>
                    </a:lnTo>
                    <a:lnTo>
                      <a:pt x="4101" y="523"/>
                    </a:lnTo>
                    <a:lnTo>
                      <a:pt x="4114" y="561"/>
                    </a:lnTo>
                    <a:lnTo>
                      <a:pt x="4126" y="597"/>
                    </a:lnTo>
                    <a:lnTo>
                      <a:pt x="4138" y="635"/>
                    </a:lnTo>
                    <a:lnTo>
                      <a:pt x="4148" y="674"/>
                    </a:lnTo>
                    <a:lnTo>
                      <a:pt x="4159" y="712"/>
                    </a:lnTo>
                    <a:lnTo>
                      <a:pt x="4167" y="751"/>
                    </a:lnTo>
                    <a:lnTo>
                      <a:pt x="4176" y="790"/>
                    </a:lnTo>
                    <a:lnTo>
                      <a:pt x="4184" y="828"/>
                    </a:lnTo>
                    <a:lnTo>
                      <a:pt x="4190" y="868"/>
                    </a:lnTo>
                    <a:lnTo>
                      <a:pt x="4197" y="908"/>
                    </a:lnTo>
                    <a:lnTo>
                      <a:pt x="4202" y="948"/>
                    </a:lnTo>
                    <a:lnTo>
                      <a:pt x="4206" y="988"/>
                    </a:lnTo>
                    <a:lnTo>
                      <a:pt x="4209" y="1028"/>
                    </a:lnTo>
                    <a:lnTo>
                      <a:pt x="4213" y="1069"/>
                    </a:lnTo>
                    <a:lnTo>
                      <a:pt x="4215" y="1110"/>
                    </a:lnTo>
                    <a:lnTo>
                      <a:pt x="4216" y="1151"/>
                    </a:lnTo>
                    <a:lnTo>
                      <a:pt x="4217" y="1192"/>
                    </a:lnTo>
                    <a:lnTo>
                      <a:pt x="4214" y="1296"/>
                    </a:lnTo>
                    <a:lnTo>
                      <a:pt x="4206" y="1396"/>
                    </a:lnTo>
                    <a:lnTo>
                      <a:pt x="4193" y="1497"/>
                    </a:lnTo>
                    <a:lnTo>
                      <a:pt x="4176" y="1595"/>
                    </a:lnTo>
                    <a:lnTo>
                      <a:pt x="4153" y="1692"/>
                    </a:lnTo>
                    <a:lnTo>
                      <a:pt x="4126" y="1786"/>
                    </a:lnTo>
                    <a:lnTo>
                      <a:pt x="4095" y="1879"/>
                    </a:lnTo>
                    <a:lnTo>
                      <a:pt x="4059" y="1970"/>
                    </a:lnTo>
                    <a:lnTo>
                      <a:pt x="4019" y="2058"/>
                    </a:lnTo>
                    <a:lnTo>
                      <a:pt x="3975" y="2145"/>
                    </a:lnTo>
                    <a:lnTo>
                      <a:pt x="3928" y="2228"/>
                    </a:lnTo>
                    <a:lnTo>
                      <a:pt x="3876" y="2309"/>
                    </a:lnTo>
                    <a:lnTo>
                      <a:pt x="3820" y="2388"/>
                    </a:lnTo>
                    <a:lnTo>
                      <a:pt x="3760" y="2463"/>
                    </a:lnTo>
                    <a:lnTo>
                      <a:pt x="3698" y="2536"/>
                    </a:lnTo>
                    <a:lnTo>
                      <a:pt x="3632" y="2605"/>
                    </a:lnTo>
                    <a:lnTo>
                      <a:pt x="3563" y="2671"/>
                    </a:lnTo>
                    <a:lnTo>
                      <a:pt x="3490" y="2733"/>
                    </a:lnTo>
                    <a:lnTo>
                      <a:pt x="3415" y="2793"/>
                    </a:lnTo>
                    <a:lnTo>
                      <a:pt x="3336" y="2849"/>
                    </a:lnTo>
                    <a:lnTo>
                      <a:pt x="3255" y="2901"/>
                    </a:lnTo>
                    <a:lnTo>
                      <a:pt x="3172" y="2949"/>
                    </a:lnTo>
                    <a:lnTo>
                      <a:pt x="3085" y="2993"/>
                    </a:lnTo>
                    <a:lnTo>
                      <a:pt x="2997" y="3032"/>
                    </a:lnTo>
                    <a:lnTo>
                      <a:pt x="2906" y="3069"/>
                    </a:lnTo>
                    <a:lnTo>
                      <a:pt x="2813" y="3101"/>
                    </a:lnTo>
                    <a:lnTo>
                      <a:pt x="2718" y="3128"/>
                    </a:lnTo>
                    <a:lnTo>
                      <a:pt x="2622" y="3149"/>
                    </a:lnTo>
                    <a:lnTo>
                      <a:pt x="2524" y="3166"/>
                    </a:lnTo>
                    <a:lnTo>
                      <a:pt x="2423" y="3179"/>
                    </a:lnTo>
                    <a:lnTo>
                      <a:pt x="2322" y="3187"/>
                    </a:lnTo>
                    <a:lnTo>
                      <a:pt x="2219" y="3190"/>
                    </a:lnTo>
                    <a:lnTo>
                      <a:pt x="2116" y="3187"/>
                    </a:lnTo>
                    <a:lnTo>
                      <a:pt x="2015" y="3179"/>
                    </a:lnTo>
                    <a:lnTo>
                      <a:pt x="1916" y="3166"/>
                    </a:lnTo>
                    <a:lnTo>
                      <a:pt x="1816" y="3149"/>
                    </a:lnTo>
                    <a:lnTo>
                      <a:pt x="1720" y="3128"/>
                    </a:lnTo>
                    <a:lnTo>
                      <a:pt x="1625" y="3101"/>
                    </a:lnTo>
                    <a:lnTo>
                      <a:pt x="1532" y="3069"/>
                    </a:lnTo>
                    <a:lnTo>
                      <a:pt x="1441" y="3032"/>
                    </a:lnTo>
                    <a:lnTo>
                      <a:pt x="1353" y="2993"/>
                    </a:lnTo>
                    <a:lnTo>
                      <a:pt x="1268" y="2949"/>
                    </a:lnTo>
                    <a:lnTo>
                      <a:pt x="1183" y="2901"/>
                    </a:lnTo>
                    <a:lnTo>
                      <a:pt x="1102" y="2849"/>
                    </a:lnTo>
                    <a:lnTo>
                      <a:pt x="1025" y="2793"/>
                    </a:lnTo>
                    <a:lnTo>
                      <a:pt x="949" y="2733"/>
                    </a:lnTo>
                    <a:lnTo>
                      <a:pt x="877" y="2671"/>
                    </a:lnTo>
                    <a:lnTo>
                      <a:pt x="806" y="2605"/>
                    </a:lnTo>
                    <a:lnTo>
                      <a:pt x="741" y="2536"/>
                    </a:lnTo>
                    <a:lnTo>
                      <a:pt x="678" y="2463"/>
                    </a:lnTo>
                    <a:lnTo>
                      <a:pt x="618" y="2388"/>
                    </a:lnTo>
                    <a:lnTo>
                      <a:pt x="563" y="2309"/>
                    </a:lnTo>
                    <a:lnTo>
                      <a:pt x="512" y="2228"/>
                    </a:lnTo>
                    <a:lnTo>
                      <a:pt x="463" y="2145"/>
                    </a:lnTo>
                    <a:lnTo>
                      <a:pt x="419" y="2058"/>
                    </a:lnTo>
                    <a:lnTo>
                      <a:pt x="379" y="1970"/>
                    </a:lnTo>
                    <a:lnTo>
                      <a:pt x="343" y="1879"/>
                    </a:lnTo>
                    <a:lnTo>
                      <a:pt x="312" y="1786"/>
                    </a:lnTo>
                    <a:lnTo>
                      <a:pt x="285" y="1692"/>
                    </a:lnTo>
                    <a:lnTo>
                      <a:pt x="262" y="1595"/>
                    </a:lnTo>
                    <a:lnTo>
                      <a:pt x="245" y="1497"/>
                    </a:lnTo>
                    <a:lnTo>
                      <a:pt x="232" y="1396"/>
                    </a:lnTo>
                    <a:lnTo>
                      <a:pt x="224" y="1296"/>
                    </a:lnTo>
                    <a:lnTo>
                      <a:pt x="222" y="1192"/>
                    </a:lnTo>
                    <a:lnTo>
                      <a:pt x="222" y="1151"/>
                    </a:lnTo>
                    <a:lnTo>
                      <a:pt x="223" y="1109"/>
                    </a:lnTo>
                    <a:lnTo>
                      <a:pt x="225" y="1068"/>
                    </a:lnTo>
                    <a:lnTo>
                      <a:pt x="229" y="1027"/>
                    </a:lnTo>
                    <a:lnTo>
                      <a:pt x="233" y="986"/>
                    </a:lnTo>
                    <a:lnTo>
                      <a:pt x="237" y="945"/>
                    </a:lnTo>
                    <a:lnTo>
                      <a:pt x="243" y="905"/>
                    </a:lnTo>
                    <a:lnTo>
                      <a:pt x="249" y="865"/>
                    </a:lnTo>
                    <a:lnTo>
                      <a:pt x="256" y="825"/>
                    </a:lnTo>
                    <a:lnTo>
                      <a:pt x="263" y="785"/>
                    </a:lnTo>
                    <a:lnTo>
                      <a:pt x="272" y="746"/>
                    </a:lnTo>
                    <a:lnTo>
                      <a:pt x="282" y="708"/>
                    </a:lnTo>
                    <a:lnTo>
                      <a:pt x="291" y="669"/>
                    </a:lnTo>
                    <a:lnTo>
                      <a:pt x="302" y="630"/>
                    </a:lnTo>
                    <a:lnTo>
                      <a:pt x="314" y="592"/>
                    </a:lnTo>
                    <a:lnTo>
                      <a:pt x="326" y="554"/>
                    </a:lnTo>
                    <a:lnTo>
                      <a:pt x="339" y="516"/>
                    </a:lnTo>
                    <a:lnTo>
                      <a:pt x="353" y="480"/>
                    </a:lnTo>
                    <a:lnTo>
                      <a:pt x="368" y="443"/>
                    </a:lnTo>
                    <a:lnTo>
                      <a:pt x="383" y="406"/>
                    </a:lnTo>
                    <a:lnTo>
                      <a:pt x="398" y="371"/>
                    </a:lnTo>
                    <a:lnTo>
                      <a:pt x="415" y="335"/>
                    </a:lnTo>
                    <a:lnTo>
                      <a:pt x="433" y="299"/>
                    </a:lnTo>
                    <a:lnTo>
                      <a:pt x="450" y="265"/>
                    </a:lnTo>
                    <a:lnTo>
                      <a:pt x="468" y="230"/>
                    </a:lnTo>
                    <a:lnTo>
                      <a:pt x="488" y="196"/>
                    </a:lnTo>
                    <a:lnTo>
                      <a:pt x="508" y="162"/>
                    </a:lnTo>
                    <a:lnTo>
                      <a:pt x="529" y="130"/>
                    </a:lnTo>
                    <a:lnTo>
                      <a:pt x="549" y="96"/>
                    </a:lnTo>
                    <a:lnTo>
                      <a:pt x="571" y="64"/>
                    </a:lnTo>
                    <a:lnTo>
                      <a:pt x="594" y="33"/>
                    </a:lnTo>
                    <a:lnTo>
                      <a:pt x="616" y="1"/>
                    </a:lnTo>
                    <a:lnTo>
                      <a:pt x="347" y="0"/>
                    </a:lnTo>
                    <a:lnTo>
                      <a:pt x="327" y="33"/>
                    </a:lnTo>
                    <a:lnTo>
                      <a:pt x="307" y="65"/>
                    </a:lnTo>
                    <a:lnTo>
                      <a:pt x="288" y="99"/>
                    </a:lnTo>
                    <a:lnTo>
                      <a:pt x="270" y="132"/>
                    </a:lnTo>
                    <a:lnTo>
                      <a:pt x="251" y="167"/>
                    </a:lnTo>
                    <a:lnTo>
                      <a:pt x="234" y="200"/>
                    </a:lnTo>
                    <a:lnTo>
                      <a:pt x="217" y="235"/>
                    </a:lnTo>
                    <a:lnTo>
                      <a:pt x="201" y="270"/>
                    </a:lnTo>
                    <a:lnTo>
                      <a:pt x="184" y="306"/>
                    </a:lnTo>
                    <a:lnTo>
                      <a:pt x="169" y="341"/>
                    </a:lnTo>
                    <a:lnTo>
                      <a:pt x="155" y="377"/>
                    </a:lnTo>
                    <a:lnTo>
                      <a:pt x="141" y="413"/>
                    </a:lnTo>
                    <a:lnTo>
                      <a:pt x="127" y="449"/>
                    </a:lnTo>
                    <a:lnTo>
                      <a:pt x="115" y="486"/>
                    </a:lnTo>
                    <a:lnTo>
                      <a:pt x="102" y="524"/>
                    </a:lnTo>
                    <a:lnTo>
                      <a:pt x="91" y="561"/>
                    </a:lnTo>
                    <a:lnTo>
                      <a:pt x="81" y="598"/>
                    </a:lnTo>
                    <a:lnTo>
                      <a:pt x="70" y="636"/>
                    </a:lnTo>
                    <a:lnTo>
                      <a:pt x="61" y="675"/>
                    </a:lnTo>
                    <a:lnTo>
                      <a:pt x="51" y="713"/>
                    </a:lnTo>
                    <a:lnTo>
                      <a:pt x="44" y="752"/>
                    </a:lnTo>
                    <a:lnTo>
                      <a:pt x="36" y="791"/>
                    </a:lnTo>
                    <a:lnTo>
                      <a:pt x="30" y="831"/>
                    </a:lnTo>
                    <a:lnTo>
                      <a:pt x="23" y="870"/>
                    </a:lnTo>
                    <a:lnTo>
                      <a:pt x="18" y="909"/>
                    </a:lnTo>
                    <a:lnTo>
                      <a:pt x="13" y="949"/>
                    </a:lnTo>
                    <a:lnTo>
                      <a:pt x="9" y="989"/>
                    </a:lnTo>
                    <a:lnTo>
                      <a:pt x="6" y="1029"/>
                    </a:lnTo>
                    <a:lnTo>
                      <a:pt x="3" y="1070"/>
                    </a:lnTo>
                    <a:lnTo>
                      <a:pt x="2" y="1110"/>
                    </a:lnTo>
                    <a:lnTo>
                      <a:pt x="1" y="1151"/>
                    </a:lnTo>
                    <a:lnTo>
                      <a:pt x="0" y="1192"/>
                    </a:lnTo>
                    <a:lnTo>
                      <a:pt x="3" y="1307"/>
                    </a:lnTo>
                    <a:lnTo>
                      <a:pt x="12" y="1419"/>
                    </a:lnTo>
                    <a:lnTo>
                      <a:pt x="26" y="1530"/>
                    </a:lnTo>
                    <a:lnTo>
                      <a:pt x="45" y="1639"/>
                    </a:lnTo>
                    <a:lnTo>
                      <a:pt x="70" y="1747"/>
                    </a:lnTo>
                    <a:lnTo>
                      <a:pt x="100" y="1852"/>
                    </a:lnTo>
                    <a:lnTo>
                      <a:pt x="135" y="1956"/>
                    </a:lnTo>
                    <a:lnTo>
                      <a:pt x="175" y="2056"/>
                    </a:lnTo>
                    <a:lnTo>
                      <a:pt x="219" y="2155"/>
                    </a:lnTo>
                    <a:lnTo>
                      <a:pt x="267" y="2251"/>
                    </a:lnTo>
                    <a:lnTo>
                      <a:pt x="321" y="2344"/>
                    </a:lnTo>
                    <a:lnTo>
                      <a:pt x="379" y="2433"/>
                    </a:lnTo>
                    <a:lnTo>
                      <a:pt x="441" y="2521"/>
                    </a:lnTo>
                    <a:lnTo>
                      <a:pt x="507" y="2604"/>
                    </a:lnTo>
                    <a:lnTo>
                      <a:pt x="576" y="2685"/>
                    </a:lnTo>
                    <a:lnTo>
                      <a:pt x="650" y="2761"/>
                    </a:lnTo>
                    <a:lnTo>
                      <a:pt x="728" y="2835"/>
                    </a:lnTo>
                    <a:lnTo>
                      <a:pt x="807" y="2905"/>
                    </a:lnTo>
                    <a:lnTo>
                      <a:pt x="892" y="2971"/>
                    </a:lnTo>
                    <a:lnTo>
                      <a:pt x="978" y="3032"/>
                    </a:lnTo>
                    <a:lnTo>
                      <a:pt x="1069" y="3091"/>
                    </a:lnTo>
                    <a:lnTo>
                      <a:pt x="1162" y="3144"/>
                    </a:lnTo>
                    <a:lnTo>
                      <a:pt x="1257" y="3193"/>
                    </a:lnTo>
                    <a:lnTo>
                      <a:pt x="1355" y="3238"/>
                    </a:lnTo>
                    <a:lnTo>
                      <a:pt x="1457" y="3278"/>
                    </a:lnTo>
                    <a:lnTo>
                      <a:pt x="1559" y="3312"/>
                    </a:lnTo>
                    <a:lnTo>
                      <a:pt x="1665" y="3342"/>
                    </a:lnTo>
                    <a:lnTo>
                      <a:pt x="1772" y="3367"/>
                    </a:lnTo>
                    <a:lnTo>
                      <a:pt x="1881" y="3387"/>
                    </a:lnTo>
                    <a:lnTo>
                      <a:pt x="1992" y="3401"/>
                    </a:lnTo>
                    <a:lnTo>
                      <a:pt x="2105" y="3409"/>
                    </a:lnTo>
                    <a:lnTo>
                      <a:pt x="2219" y="3412"/>
                    </a:lnTo>
                    <a:lnTo>
                      <a:pt x="2334" y="3409"/>
                    </a:lnTo>
                    <a:lnTo>
                      <a:pt x="2446" y="3401"/>
                    </a:lnTo>
                    <a:lnTo>
                      <a:pt x="2557" y="3387"/>
                    </a:lnTo>
                    <a:lnTo>
                      <a:pt x="2666" y="3367"/>
                    </a:lnTo>
                    <a:lnTo>
                      <a:pt x="2774" y="3342"/>
                    </a:lnTo>
                    <a:lnTo>
                      <a:pt x="2879" y="3312"/>
                    </a:lnTo>
                    <a:lnTo>
                      <a:pt x="2983" y="3278"/>
                    </a:lnTo>
                    <a:lnTo>
                      <a:pt x="3083" y="3238"/>
                    </a:lnTo>
                    <a:lnTo>
                      <a:pt x="3181" y="3193"/>
                    </a:lnTo>
                    <a:lnTo>
                      <a:pt x="3277" y="3144"/>
                    </a:lnTo>
                    <a:lnTo>
                      <a:pt x="3370" y="3091"/>
                    </a:lnTo>
                    <a:lnTo>
                      <a:pt x="3460" y="3032"/>
                    </a:lnTo>
                    <a:lnTo>
                      <a:pt x="3547" y="2971"/>
                    </a:lnTo>
                    <a:lnTo>
                      <a:pt x="3631" y="2905"/>
                    </a:lnTo>
                    <a:lnTo>
                      <a:pt x="3712" y="2835"/>
                    </a:lnTo>
                    <a:lnTo>
                      <a:pt x="3788" y="2761"/>
                    </a:lnTo>
                    <a:lnTo>
                      <a:pt x="3862" y="2685"/>
                    </a:lnTo>
                    <a:lnTo>
                      <a:pt x="3932" y="2604"/>
                    </a:lnTo>
                    <a:lnTo>
                      <a:pt x="3998" y="2521"/>
                    </a:lnTo>
                    <a:lnTo>
                      <a:pt x="4059" y="2433"/>
                    </a:lnTo>
                    <a:lnTo>
                      <a:pt x="4118" y="2344"/>
                    </a:lnTo>
                    <a:lnTo>
                      <a:pt x="4171" y="2251"/>
                    </a:lnTo>
                    <a:lnTo>
                      <a:pt x="4219" y="2155"/>
                    </a:lnTo>
                    <a:lnTo>
                      <a:pt x="4265" y="2056"/>
                    </a:lnTo>
                    <a:lnTo>
                      <a:pt x="4303" y="1956"/>
                    </a:lnTo>
                    <a:lnTo>
                      <a:pt x="4339" y="1852"/>
                    </a:lnTo>
                    <a:lnTo>
                      <a:pt x="4368" y="1747"/>
                    </a:lnTo>
                    <a:lnTo>
                      <a:pt x="4393" y="1639"/>
                    </a:lnTo>
                    <a:lnTo>
                      <a:pt x="4413" y="1530"/>
                    </a:lnTo>
                    <a:lnTo>
                      <a:pt x="4428" y="1419"/>
                    </a:lnTo>
                    <a:lnTo>
                      <a:pt x="4435" y="1307"/>
                    </a:lnTo>
                    <a:lnTo>
                      <a:pt x="4438" y="1192"/>
                    </a:lnTo>
                    <a:close/>
                  </a:path>
                </a:pathLst>
              </a:custGeom>
              <a:solidFill>
                <a:srgbClr val="C7C6C6"/>
              </a:solidFill>
              <a:ln w="9525">
                <a:noFill/>
                <a:round/>
                <a:headEnd/>
                <a:tailEnd/>
              </a:ln>
            </p:spPr>
            <p:txBody>
              <a:bodyPr/>
              <a:lstStyle/>
              <a:p>
                <a:endParaRPr lang="fr-FR"/>
              </a:p>
            </p:txBody>
          </p:sp>
          <p:sp>
            <p:nvSpPr>
              <p:cNvPr id="10361" name="Freeform 29"/>
              <p:cNvSpPr>
                <a:spLocks/>
              </p:cNvSpPr>
              <p:nvPr/>
            </p:nvSpPr>
            <p:spPr bwMode="auto">
              <a:xfrm>
                <a:off x="2246" y="2385"/>
                <a:ext cx="703" cy="550"/>
              </a:xfrm>
              <a:custGeom>
                <a:avLst/>
                <a:gdLst>
                  <a:gd name="T0" fmla="*/ 0 w 4216"/>
                  <a:gd name="T1" fmla="*/ 0 h 3301"/>
                  <a:gd name="T2" fmla="*/ 0 w 4216"/>
                  <a:gd name="T3" fmla="*/ 0 h 3301"/>
                  <a:gd name="T4" fmla="*/ 0 w 4216"/>
                  <a:gd name="T5" fmla="*/ 0 h 3301"/>
                  <a:gd name="T6" fmla="*/ 0 w 4216"/>
                  <a:gd name="T7" fmla="*/ 0 h 3301"/>
                  <a:gd name="T8" fmla="*/ 0 w 4216"/>
                  <a:gd name="T9" fmla="*/ 0 h 3301"/>
                  <a:gd name="T10" fmla="*/ 0 w 4216"/>
                  <a:gd name="T11" fmla="*/ 0 h 3301"/>
                  <a:gd name="T12" fmla="*/ 0 w 4216"/>
                  <a:gd name="T13" fmla="*/ 0 h 3301"/>
                  <a:gd name="T14" fmla="*/ 0 w 4216"/>
                  <a:gd name="T15" fmla="*/ 0 h 3301"/>
                  <a:gd name="T16" fmla="*/ 0 w 4216"/>
                  <a:gd name="T17" fmla="*/ 0 h 3301"/>
                  <a:gd name="T18" fmla="*/ 0 w 4216"/>
                  <a:gd name="T19" fmla="*/ 0 h 3301"/>
                  <a:gd name="T20" fmla="*/ 0 w 4216"/>
                  <a:gd name="T21" fmla="*/ 0 h 3301"/>
                  <a:gd name="T22" fmla="*/ 0 w 4216"/>
                  <a:gd name="T23" fmla="*/ 0 h 3301"/>
                  <a:gd name="T24" fmla="*/ 0 w 4216"/>
                  <a:gd name="T25" fmla="*/ 0 h 3301"/>
                  <a:gd name="T26" fmla="*/ 0 w 4216"/>
                  <a:gd name="T27" fmla="*/ 0 h 3301"/>
                  <a:gd name="T28" fmla="*/ 0 w 4216"/>
                  <a:gd name="T29" fmla="*/ 0 h 3301"/>
                  <a:gd name="T30" fmla="*/ 0 w 4216"/>
                  <a:gd name="T31" fmla="*/ 0 h 3301"/>
                  <a:gd name="T32" fmla="*/ 0 w 4216"/>
                  <a:gd name="T33" fmla="*/ 0 h 3301"/>
                  <a:gd name="T34" fmla="*/ 0 w 4216"/>
                  <a:gd name="T35" fmla="*/ 0 h 3301"/>
                  <a:gd name="T36" fmla="*/ 0 w 4216"/>
                  <a:gd name="T37" fmla="*/ 0 h 3301"/>
                  <a:gd name="T38" fmla="*/ 0 w 4216"/>
                  <a:gd name="T39" fmla="*/ 0 h 3301"/>
                  <a:gd name="T40" fmla="*/ 0 w 4216"/>
                  <a:gd name="T41" fmla="*/ 0 h 3301"/>
                  <a:gd name="T42" fmla="*/ 0 w 4216"/>
                  <a:gd name="T43" fmla="*/ 0 h 3301"/>
                  <a:gd name="T44" fmla="*/ 0 w 4216"/>
                  <a:gd name="T45" fmla="*/ 0 h 3301"/>
                  <a:gd name="T46" fmla="*/ 0 w 4216"/>
                  <a:gd name="T47" fmla="*/ 0 h 3301"/>
                  <a:gd name="T48" fmla="*/ 0 w 4216"/>
                  <a:gd name="T49" fmla="*/ 0 h 3301"/>
                  <a:gd name="T50" fmla="*/ 0 w 4216"/>
                  <a:gd name="T51" fmla="*/ 0 h 3301"/>
                  <a:gd name="T52" fmla="*/ 0 w 4216"/>
                  <a:gd name="T53" fmla="*/ 0 h 3301"/>
                  <a:gd name="T54" fmla="*/ 0 w 4216"/>
                  <a:gd name="T55" fmla="*/ 0 h 3301"/>
                  <a:gd name="T56" fmla="*/ 0 w 4216"/>
                  <a:gd name="T57" fmla="*/ 0 h 3301"/>
                  <a:gd name="T58" fmla="*/ 0 w 4216"/>
                  <a:gd name="T59" fmla="*/ 0 h 3301"/>
                  <a:gd name="T60" fmla="*/ 0 w 4216"/>
                  <a:gd name="T61" fmla="*/ 0 h 3301"/>
                  <a:gd name="T62" fmla="*/ 0 w 4216"/>
                  <a:gd name="T63" fmla="*/ 0 h 3301"/>
                  <a:gd name="T64" fmla="*/ 0 w 4216"/>
                  <a:gd name="T65" fmla="*/ 0 h 3301"/>
                  <a:gd name="T66" fmla="*/ 0 w 4216"/>
                  <a:gd name="T67" fmla="*/ 0 h 3301"/>
                  <a:gd name="T68" fmla="*/ 0 w 4216"/>
                  <a:gd name="T69" fmla="*/ 0 h 3301"/>
                  <a:gd name="T70" fmla="*/ 0 w 4216"/>
                  <a:gd name="T71" fmla="*/ 0 h 3301"/>
                  <a:gd name="T72" fmla="*/ 0 w 4216"/>
                  <a:gd name="T73" fmla="*/ 0 h 3301"/>
                  <a:gd name="T74" fmla="*/ 0 w 4216"/>
                  <a:gd name="T75" fmla="*/ 0 h 3301"/>
                  <a:gd name="T76" fmla="*/ 0 w 4216"/>
                  <a:gd name="T77" fmla="*/ 0 h 3301"/>
                  <a:gd name="T78" fmla="*/ 0 w 4216"/>
                  <a:gd name="T79" fmla="*/ 0 h 3301"/>
                  <a:gd name="T80" fmla="*/ 0 w 4216"/>
                  <a:gd name="T81" fmla="*/ 0 h 3301"/>
                  <a:gd name="T82" fmla="*/ 0 w 4216"/>
                  <a:gd name="T83" fmla="*/ 0 h 3301"/>
                  <a:gd name="T84" fmla="*/ 0 w 4216"/>
                  <a:gd name="T85" fmla="*/ 0 h 3301"/>
                  <a:gd name="T86" fmla="*/ 0 w 4216"/>
                  <a:gd name="T87" fmla="*/ 0 h 3301"/>
                  <a:gd name="T88" fmla="*/ 0 w 4216"/>
                  <a:gd name="T89" fmla="*/ 0 h 3301"/>
                  <a:gd name="T90" fmla="*/ 0 w 4216"/>
                  <a:gd name="T91" fmla="*/ 0 h 3301"/>
                  <a:gd name="T92" fmla="*/ 0 w 4216"/>
                  <a:gd name="T93" fmla="*/ 0 h 3301"/>
                  <a:gd name="T94" fmla="*/ 0 w 4216"/>
                  <a:gd name="T95" fmla="*/ 0 h 3301"/>
                  <a:gd name="T96" fmla="*/ 0 w 4216"/>
                  <a:gd name="T97" fmla="*/ 0 h 3301"/>
                  <a:gd name="T98" fmla="*/ 0 w 4216"/>
                  <a:gd name="T99" fmla="*/ 0 h 3301"/>
                  <a:gd name="T100" fmla="*/ 0 w 4216"/>
                  <a:gd name="T101" fmla="*/ 0 h 3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16"/>
                  <a:gd name="T154" fmla="*/ 0 h 3301"/>
                  <a:gd name="T155" fmla="*/ 4216 w 4216"/>
                  <a:gd name="T156" fmla="*/ 3301 h 33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16" h="3301">
                    <a:moveTo>
                      <a:pt x="4216" y="1192"/>
                    </a:moveTo>
                    <a:lnTo>
                      <a:pt x="4216" y="1151"/>
                    </a:lnTo>
                    <a:lnTo>
                      <a:pt x="4215" y="1111"/>
                    </a:lnTo>
                    <a:lnTo>
                      <a:pt x="4213" y="1070"/>
                    </a:lnTo>
                    <a:lnTo>
                      <a:pt x="4211" y="1030"/>
                    </a:lnTo>
                    <a:lnTo>
                      <a:pt x="4206" y="990"/>
                    </a:lnTo>
                    <a:lnTo>
                      <a:pt x="4203" y="951"/>
                    </a:lnTo>
                    <a:lnTo>
                      <a:pt x="4198" y="911"/>
                    </a:lnTo>
                    <a:lnTo>
                      <a:pt x="4192" y="871"/>
                    </a:lnTo>
                    <a:lnTo>
                      <a:pt x="4186" y="832"/>
                    </a:lnTo>
                    <a:lnTo>
                      <a:pt x="4178" y="793"/>
                    </a:lnTo>
                    <a:lnTo>
                      <a:pt x="4171" y="754"/>
                    </a:lnTo>
                    <a:lnTo>
                      <a:pt x="4162" y="715"/>
                    </a:lnTo>
                    <a:lnTo>
                      <a:pt x="4154" y="677"/>
                    </a:lnTo>
                    <a:lnTo>
                      <a:pt x="4143" y="640"/>
                    </a:lnTo>
                    <a:lnTo>
                      <a:pt x="4133" y="602"/>
                    </a:lnTo>
                    <a:lnTo>
                      <a:pt x="4121" y="565"/>
                    </a:lnTo>
                    <a:lnTo>
                      <a:pt x="4109" y="527"/>
                    </a:lnTo>
                    <a:lnTo>
                      <a:pt x="4096" y="490"/>
                    </a:lnTo>
                    <a:lnTo>
                      <a:pt x="4083" y="454"/>
                    </a:lnTo>
                    <a:lnTo>
                      <a:pt x="4069" y="418"/>
                    </a:lnTo>
                    <a:lnTo>
                      <a:pt x="4055" y="383"/>
                    </a:lnTo>
                    <a:lnTo>
                      <a:pt x="4040" y="347"/>
                    </a:lnTo>
                    <a:lnTo>
                      <a:pt x="4024" y="311"/>
                    </a:lnTo>
                    <a:lnTo>
                      <a:pt x="4008" y="277"/>
                    </a:lnTo>
                    <a:lnTo>
                      <a:pt x="3990" y="242"/>
                    </a:lnTo>
                    <a:lnTo>
                      <a:pt x="3973" y="209"/>
                    </a:lnTo>
                    <a:lnTo>
                      <a:pt x="3955" y="175"/>
                    </a:lnTo>
                    <a:lnTo>
                      <a:pt x="3936" y="142"/>
                    </a:lnTo>
                    <a:lnTo>
                      <a:pt x="3917" y="108"/>
                    </a:lnTo>
                    <a:lnTo>
                      <a:pt x="3897" y="76"/>
                    </a:lnTo>
                    <a:lnTo>
                      <a:pt x="3876" y="43"/>
                    </a:lnTo>
                    <a:lnTo>
                      <a:pt x="3854" y="12"/>
                    </a:lnTo>
                    <a:lnTo>
                      <a:pt x="3578" y="11"/>
                    </a:lnTo>
                    <a:lnTo>
                      <a:pt x="3603" y="41"/>
                    </a:lnTo>
                    <a:lnTo>
                      <a:pt x="3625" y="73"/>
                    </a:lnTo>
                    <a:lnTo>
                      <a:pt x="3649" y="104"/>
                    </a:lnTo>
                    <a:lnTo>
                      <a:pt x="3671" y="136"/>
                    </a:lnTo>
                    <a:lnTo>
                      <a:pt x="3692" y="169"/>
                    </a:lnTo>
                    <a:lnTo>
                      <a:pt x="3713" y="202"/>
                    </a:lnTo>
                    <a:lnTo>
                      <a:pt x="3733" y="236"/>
                    </a:lnTo>
                    <a:lnTo>
                      <a:pt x="3753" y="269"/>
                    </a:lnTo>
                    <a:lnTo>
                      <a:pt x="3772" y="304"/>
                    </a:lnTo>
                    <a:lnTo>
                      <a:pt x="3791" y="338"/>
                    </a:lnTo>
                    <a:lnTo>
                      <a:pt x="3808" y="374"/>
                    </a:lnTo>
                    <a:lnTo>
                      <a:pt x="3824" y="408"/>
                    </a:lnTo>
                    <a:lnTo>
                      <a:pt x="3840" y="445"/>
                    </a:lnTo>
                    <a:lnTo>
                      <a:pt x="3855" y="482"/>
                    </a:lnTo>
                    <a:lnTo>
                      <a:pt x="3871" y="519"/>
                    </a:lnTo>
                    <a:lnTo>
                      <a:pt x="3885" y="555"/>
                    </a:lnTo>
                    <a:lnTo>
                      <a:pt x="3898" y="593"/>
                    </a:lnTo>
                    <a:lnTo>
                      <a:pt x="3909" y="631"/>
                    </a:lnTo>
                    <a:lnTo>
                      <a:pt x="3921" y="669"/>
                    </a:lnTo>
                    <a:lnTo>
                      <a:pt x="3931" y="708"/>
                    </a:lnTo>
                    <a:lnTo>
                      <a:pt x="3942" y="746"/>
                    </a:lnTo>
                    <a:lnTo>
                      <a:pt x="3951" y="785"/>
                    </a:lnTo>
                    <a:lnTo>
                      <a:pt x="3959" y="825"/>
                    </a:lnTo>
                    <a:lnTo>
                      <a:pt x="3967" y="865"/>
                    </a:lnTo>
                    <a:lnTo>
                      <a:pt x="3973" y="905"/>
                    </a:lnTo>
                    <a:lnTo>
                      <a:pt x="3979" y="945"/>
                    </a:lnTo>
                    <a:lnTo>
                      <a:pt x="3983" y="986"/>
                    </a:lnTo>
                    <a:lnTo>
                      <a:pt x="3987" y="1027"/>
                    </a:lnTo>
                    <a:lnTo>
                      <a:pt x="3990" y="1068"/>
                    </a:lnTo>
                    <a:lnTo>
                      <a:pt x="3993" y="1109"/>
                    </a:lnTo>
                    <a:lnTo>
                      <a:pt x="3994" y="1151"/>
                    </a:lnTo>
                    <a:lnTo>
                      <a:pt x="3995" y="1192"/>
                    </a:lnTo>
                    <a:lnTo>
                      <a:pt x="3993" y="1290"/>
                    </a:lnTo>
                    <a:lnTo>
                      <a:pt x="3985" y="1386"/>
                    </a:lnTo>
                    <a:lnTo>
                      <a:pt x="3973" y="1480"/>
                    </a:lnTo>
                    <a:lnTo>
                      <a:pt x="3956" y="1573"/>
                    </a:lnTo>
                    <a:lnTo>
                      <a:pt x="3935" y="1664"/>
                    </a:lnTo>
                    <a:lnTo>
                      <a:pt x="3909" y="1754"/>
                    </a:lnTo>
                    <a:lnTo>
                      <a:pt x="3880" y="1841"/>
                    </a:lnTo>
                    <a:lnTo>
                      <a:pt x="3847" y="1927"/>
                    </a:lnTo>
                    <a:lnTo>
                      <a:pt x="3809" y="2011"/>
                    </a:lnTo>
                    <a:lnTo>
                      <a:pt x="3767" y="2092"/>
                    </a:lnTo>
                    <a:lnTo>
                      <a:pt x="3722" y="2171"/>
                    </a:lnTo>
                    <a:lnTo>
                      <a:pt x="3673" y="2247"/>
                    </a:lnTo>
                    <a:lnTo>
                      <a:pt x="3620" y="2321"/>
                    </a:lnTo>
                    <a:lnTo>
                      <a:pt x="3564" y="2392"/>
                    </a:lnTo>
                    <a:lnTo>
                      <a:pt x="3504" y="2461"/>
                    </a:lnTo>
                    <a:lnTo>
                      <a:pt x="3442" y="2526"/>
                    </a:lnTo>
                    <a:lnTo>
                      <a:pt x="3377" y="2589"/>
                    </a:lnTo>
                    <a:lnTo>
                      <a:pt x="3308" y="2648"/>
                    </a:lnTo>
                    <a:lnTo>
                      <a:pt x="3237" y="2704"/>
                    </a:lnTo>
                    <a:lnTo>
                      <a:pt x="3163" y="2757"/>
                    </a:lnTo>
                    <a:lnTo>
                      <a:pt x="3087" y="2806"/>
                    </a:lnTo>
                    <a:lnTo>
                      <a:pt x="3008" y="2851"/>
                    </a:lnTo>
                    <a:lnTo>
                      <a:pt x="2926" y="2893"/>
                    </a:lnTo>
                    <a:lnTo>
                      <a:pt x="2842" y="2931"/>
                    </a:lnTo>
                    <a:lnTo>
                      <a:pt x="2757" y="2964"/>
                    </a:lnTo>
                    <a:lnTo>
                      <a:pt x="2670" y="2995"/>
                    </a:lnTo>
                    <a:lnTo>
                      <a:pt x="2580" y="3020"/>
                    </a:lnTo>
                    <a:lnTo>
                      <a:pt x="2488" y="3041"/>
                    </a:lnTo>
                    <a:lnTo>
                      <a:pt x="2395" y="3057"/>
                    </a:lnTo>
                    <a:lnTo>
                      <a:pt x="2301" y="3069"/>
                    </a:lnTo>
                    <a:lnTo>
                      <a:pt x="2205" y="3077"/>
                    </a:lnTo>
                    <a:lnTo>
                      <a:pt x="2108" y="3079"/>
                    </a:lnTo>
                    <a:lnTo>
                      <a:pt x="2011" y="3077"/>
                    </a:lnTo>
                    <a:lnTo>
                      <a:pt x="1916" y="3069"/>
                    </a:lnTo>
                    <a:lnTo>
                      <a:pt x="1821" y="3057"/>
                    </a:lnTo>
                    <a:lnTo>
                      <a:pt x="1728" y="3041"/>
                    </a:lnTo>
                    <a:lnTo>
                      <a:pt x="1637" y="3020"/>
                    </a:lnTo>
                    <a:lnTo>
                      <a:pt x="1548" y="2995"/>
                    </a:lnTo>
                    <a:lnTo>
                      <a:pt x="1460" y="2964"/>
                    </a:lnTo>
                    <a:lnTo>
                      <a:pt x="1374" y="2931"/>
                    </a:lnTo>
                    <a:lnTo>
                      <a:pt x="1290" y="2893"/>
                    </a:lnTo>
                    <a:lnTo>
                      <a:pt x="1209" y="2851"/>
                    </a:lnTo>
                    <a:lnTo>
                      <a:pt x="1130" y="2806"/>
                    </a:lnTo>
                    <a:lnTo>
                      <a:pt x="1054" y="2757"/>
                    </a:lnTo>
                    <a:lnTo>
                      <a:pt x="979" y="2704"/>
                    </a:lnTo>
                    <a:lnTo>
                      <a:pt x="908" y="2648"/>
                    </a:lnTo>
                    <a:lnTo>
                      <a:pt x="840" y="2589"/>
                    </a:lnTo>
                    <a:lnTo>
                      <a:pt x="774" y="2526"/>
                    </a:lnTo>
                    <a:lnTo>
                      <a:pt x="712" y="2461"/>
                    </a:lnTo>
                    <a:lnTo>
                      <a:pt x="652" y="2392"/>
                    </a:lnTo>
                    <a:lnTo>
                      <a:pt x="597" y="2321"/>
                    </a:lnTo>
                    <a:lnTo>
                      <a:pt x="544" y="2247"/>
                    </a:lnTo>
                    <a:lnTo>
                      <a:pt x="495" y="2171"/>
                    </a:lnTo>
                    <a:lnTo>
                      <a:pt x="449" y="2092"/>
                    </a:lnTo>
                    <a:lnTo>
                      <a:pt x="408" y="2011"/>
                    </a:lnTo>
                    <a:lnTo>
                      <a:pt x="370" y="1927"/>
                    </a:lnTo>
                    <a:lnTo>
                      <a:pt x="336" y="1841"/>
                    </a:lnTo>
                    <a:lnTo>
                      <a:pt x="307" y="1754"/>
                    </a:lnTo>
                    <a:lnTo>
                      <a:pt x="281" y="1664"/>
                    </a:lnTo>
                    <a:lnTo>
                      <a:pt x="260" y="1573"/>
                    </a:lnTo>
                    <a:lnTo>
                      <a:pt x="244" y="1480"/>
                    </a:lnTo>
                    <a:lnTo>
                      <a:pt x="232" y="1386"/>
                    </a:lnTo>
                    <a:lnTo>
                      <a:pt x="225" y="1290"/>
                    </a:lnTo>
                    <a:lnTo>
                      <a:pt x="222" y="1192"/>
                    </a:lnTo>
                    <a:lnTo>
                      <a:pt x="222" y="1150"/>
                    </a:lnTo>
                    <a:lnTo>
                      <a:pt x="223" y="1108"/>
                    </a:lnTo>
                    <a:lnTo>
                      <a:pt x="226" y="1067"/>
                    </a:lnTo>
                    <a:lnTo>
                      <a:pt x="229" y="1025"/>
                    </a:lnTo>
                    <a:lnTo>
                      <a:pt x="233" y="984"/>
                    </a:lnTo>
                    <a:lnTo>
                      <a:pt x="239" y="943"/>
                    </a:lnTo>
                    <a:lnTo>
                      <a:pt x="244" y="902"/>
                    </a:lnTo>
                    <a:lnTo>
                      <a:pt x="250" y="862"/>
                    </a:lnTo>
                    <a:lnTo>
                      <a:pt x="258" y="822"/>
                    </a:lnTo>
                    <a:lnTo>
                      <a:pt x="267" y="782"/>
                    </a:lnTo>
                    <a:lnTo>
                      <a:pt x="276" y="742"/>
                    </a:lnTo>
                    <a:lnTo>
                      <a:pt x="286" y="703"/>
                    </a:lnTo>
                    <a:lnTo>
                      <a:pt x="297" y="664"/>
                    </a:lnTo>
                    <a:lnTo>
                      <a:pt x="309" y="625"/>
                    </a:lnTo>
                    <a:lnTo>
                      <a:pt x="321" y="588"/>
                    </a:lnTo>
                    <a:lnTo>
                      <a:pt x="335" y="550"/>
                    </a:lnTo>
                    <a:lnTo>
                      <a:pt x="349" y="512"/>
                    </a:lnTo>
                    <a:lnTo>
                      <a:pt x="364" y="475"/>
                    </a:lnTo>
                    <a:lnTo>
                      <a:pt x="379" y="439"/>
                    </a:lnTo>
                    <a:lnTo>
                      <a:pt x="395" y="402"/>
                    </a:lnTo>
                    <a:lnTo>
                      <a:pt x="412" y="366"/>
                    </a:lnTo>
                    <a:lnTo>
                      <a:pt x="430" y="331"/>
                    </a:lnTo>
                    <a:lnTo>
                      <a:pt x="448" y="296"/>
                    </a:lnTo>
                    <a:lnTo>
                      <a:pt x="468" y="262"/>
                    </a:lnTo>
                    <a:lnTo>
                      <a:pt x="488" y="227"/>
                    </a:lnTo>
                    <a:lnTo>
                      <a:pt x="509" y="194"/>
                    </a:lnTo>
                    <a:lnTo>
                      <a:pt x="529" y="160"/>
                    </a:lnTo>
                    <a:lnTo>
                      <a:pt x="552" y="128"/>
                    </a:lnTo>
                    <a:lnTo>
                      <a:pt x="574" y="95"/>
                    </a:lnTo>
                    <a:lnTo>
                      <a:pt x="597" y="63"/>
                    </a:lnTo>
                    <a:lnTo>
                      <a:pt x="621" y="33"/>
                    </a:lnTo>
                    <a:lnTo>
                      <a:pt x="646" y="1"/>
                    </a:lnTo>
                    <a:lnTo>
                      <a:pt x="369" y="0"/>
                    </a:lnTo>
                    <a:lnTo>
                      <a:pt x="348" y="33"/>
                    </a:lnTo>
                    <a:lnTo>
                      <a:pt x="327" y="65"/>
                    </a:lnTo>
                    <a:lnTo>
                      <a:pt x="307" y="97"/>
                    </a:lnTo>
                    <a:lnTo>
                      <a:pt x="287" y="131"/>
                    </a:lnTo>
                    <a:lnTo>
                      <a:pt x="268" y="164"/>
                    </a:lnTo>
                    <a:lnTo>
                      <a:pt x="248" y="199"/>
                    </a:lnTo>
                    <a:lnTo>
                      <a:pt x="231" y="233"/>
                    </a:lnTo>
                    <a:lnTo>
                      <a:pt x="214" y="268"/>
                    </a:lnTo>
                    <a:lnTo>
                      <a:pt x="196" y="303"/>
                    </a:lnTo>
                    <a:lnTo>
                      <a:pt x="180" y="338"/>
                    </a:lnTo>
                    <a:lnTo>
                      <a:pt x="165" y="374"/>
                    </a:lnTo>
                    <a:lnTo>
                      <a:pt x="150" y="411"/>
                    </a:lnTo>
                    <a:lnTo>
                      <a:pt x="136" y="446"/>
                    </a:lnTo>
                    <a:lnTo>
                      <a:pt x="122" y="483"/>
                    </a:lnTo>
                    <a:lnTo>
                      <a:pt x="109" y="521"/>
                    </a:lnTo>
                    <a:lnTo>
                      <a:pt x="97" y="557"/>
                    </a:lnTo>
                    <a:lnTo>
                      <a:pt x="85" y="595"/>
                    </a:lnTo>
                    <a:lnTo>
                      <a:pt x="74" y="634"/>
                    </a:lnTo>
                    <a:lnTo>
                      <a:pt x="65" y="672"/>
                    </a:lnTo>
                    <a:lnTo>
                      <a:pt x="55" y="711"/>
                    </a:lnTo>
                    <a:lnTo>
                      <a:pt x="46" y="750"/>
                    </a:lnTo>
                    <a:lnTo>
                      <a:pt x="39" y="789"/>
                    </a:lnTo>
                    <a:lnTo>
                      <a:pt x="31" y="827"/>
                    </a:lnTo>
                    <a:lnTo>
                      <a:pt x="25" y="867"/>
                    </a:lnTo>
                    <a:lnTo>
                      <a:pt x="19" y="907"/>
                    </a:lnTo>
                    <a:lnTo>
                      <a:pt x="14" y="947"/>
                    </a:lnTo>
                    <a:lnTo>
                      <a:pt x="10" y="988"/>
                    </a:lnTo>
                    <a:lnTo>
                      <a:pt x="6" y="1028"/>
                    </a:lnTo>
                    <a:lnTo>
                      <a:pt x="3" y="1069"/>
                    </a:lnTo>
                    <a:lnTo>
                      <a:pt x="1" y="1110"/>
                    </a:lnTo>
                    <a:lnTo>
                      <a:pt x="0" y="1151"/>
                    </a:lnTo>
                    <a:lnTo>
                      <a:pt x="0" y="1192"/>
                    </a:lnTo>
                    <a:lnTo>
                      <a:pt x="3" y="1301"/>
                    </a:lnTo>
                    <a:lnTo>
                      <a:pt x="11" y="1408"/>
                    </a:lnTo>
                    <a:lnTo>
                      <a:pt x="24" y="1514"/>
                    </a:lnTo>
                    <a:lnTo>
                      <a:pt x="43" y="1618"/>
                    </a:lnTo>
                    <a:lnTo>
                      <a:pt x="66" y="1719"/>
                    </a:lnTo>
                    <a:lnTo>
                      <a:pt x="95" y="1820"/>
                    </a:lnTo>
                    <a:lnTo>
                      <a:pt x="127" y="1918"/>
                    </a:lnTo>
                    <a:lnTo>
                      <a:pt x="165" y="2013"/>
                    </a:lnTo>
                    <a:lnTo>
                      <a:pt x="208" y="2107"/>
                    </a:lnTo>
                    <a:lnTo>
                      <a:pt x="255" y="2198"/>
                    </a:lnTo>
                    <a:lnTo>
                      <a:pt x="306" y="2286"/>
                    </a:lnTo>
                    <a:lnTo>
                      <a:pt x="360" y="2372"/>
                    </a:lnTo>
                    <a:lnTo>
                      <a:pt x="419" y="2454"/>
                    </a:lnTo>
                    <a:lnTo>
                      <a:pt x="482" y="2534"/>
                    </a:lnTo>
                    <a:lnTo>
                      <a:pt x="547" y="2610"/>
                    </a:lnTo>
                    <a:lnTo>
                      <a:pt x="618" y="2684"/>
                    </a:lnTo>
                    <a:lnTo>
                      <a:pt x="691" y="2753"/>
                    </a:lnTo>
                    <a:lnTo>
                      <a:pt x="767" y="2820"/>
                    </a:lnTo>
                    <a:lnTo>
                      <a:pt x="847" y="2882"/>
                    </a:lnTo>
                    <a:lnTo>
                      <a:pt x="930" y="2941"/>
                    </a:lnTo>
                    <a:lnTo>
                      <a:pt x="1015" y="2996"/>
                    </a:lnTo>
                    <a:lnTo>
                      <a:pt x="1104" y="3047"/>
                    </a:lnTo>
                    <a:lnTo>
                      <a:pt x="1194" y="3093"/>
                    </a:lnTo>
                    <a:lnTo>
                      <a:pt x="1287" y="3135"/>
                    </a:lnTo>
                    <a:lnTo>
                      <a:pt x="1383" y="3173"/>
                    </a:lnTo>
                    <a:lnTo>
                      <a:pt x="1482" y="3206"/>
                    </a:lnTo>
                    <a:lnTo>
                      <a:pt x="1581" y="3234"/>
                    </a:lnTo>
                    <a:lnTo>
                      <a:pt x="1684" y="3258"/>
                    </a:lnTo>
                    <a:lnTo>
                      <a:pt x="1787" y="3277"/>
                    </a:lnTo>
                    <a:lnTo>
                      <a:pt x="1893" y="3289"/>
                    </a:lnTo>
                    <a:lnTo>
                      <a:pt x="2000" y="3298"/>
                    </a:lnTo>
                    <a:lnTo>
                      <a:pt x="2108" y="3301"/>
                    </a:lnTo>
                    <a:lnTo>
                      <a:pt x="2217" y="3298"/>
                    </a:lnTo>
                    <a:lnTo>
                      <a:pt x="2324" y="3289"/>
                    </a:lnTo>
                    <a:lnTo>
                      <a:pt x="2429" y="3277"/>
                    </a:lnTo>
                    <a:lnTo>
                      <a:pt x="2534" y="3258"/>
                    </a:lnTo>
                    <a:lnTo>
                      <a:pt x="2635" y="3234"/>
                    </a:lnTo>
                    <a:lnTo>
                      <a:pt x="2736" y="3206"/>
                    </a:lnTo>
                    <a:lnTo>
                      <a:pt x="2833" y="3173"/>
                    </a:lnTo>
                    <a:lnTo>
                      <a:pt x="2929" y="3135"/>
                    </a:lnTo>
                    <a:lnTo>
                      <a:pt x="3022" y="3093"/>
                    </a:lnTo>
                    <a:lnTo>
                      <a:pt x="3114" y="3047"/>
                    </a:lnTo>
                    <a:lnTo>
                      <a:pt x="3201" y="2996"/>
                    </a:lnTo>
                    <a:lnTo>
                      <a:pt x="3287" y="2941"/>
                    </a:lnTo>
                    <a:lnTo>
                      <a:pt x="3369" y="2882"/>
                    </a:lnTo>
                    <a:lnTo>
                      <a:pt x="3449" y="2820"/>
                    </a:lnTo>
                    <a:lnTo>
                      <a:pt x="3526" y="2753"/>
                    </a:lnTo>
                    <a:lnTo>
                      <a:pt x="3600" y="2684"/>
                    </a:lnTo>
                    <a:lnTo>
                      <a:pt x="3669" y="2610"/>
                    </a:lnTo>
                    <a:lnTo>
                      <a:pt x="3736" y="2534"/>
                    </a:lnTo>
                    <a:lnTo>
                      <a:pt x="3798" y="2454"/>
                    </a:lnTo>
                    <a:lnTo>
                      <a:pt x="3857" y="2372"/>
                    </a:lnTo>
                    <a:lnTo>
                      <a:pt x="3912" y="2286"/>
                    </a:lnTo>
                    <a:lnTo>
                      <a:pt x="3962" y="2198"/>
                    </a:lnTo>
                    <a:lnTo>
                      <a:pt x="4009" y="2107"/>
                    </a:lnTo>
                    <a:lnTo>
                      <a:pt x="4051" y="2013"/>
                    </a:lnTo>
                    <a:lnTo>
                      <a:pt x="4089" y="1918"/>
                    </a:lnTo>
                    <a:lnTo>
                      <a:pt x="4122" y="1820"/>
                    </a:lnTo>
                    <a:lnTo>
                      <a:pt x="4150" y="1719"/>
                    </a:lnTo>
                    <a:lnTo>
                      <a:pt x="4174" y="1618"/>
                    </a:lnTo>
                    <a:lnTo>
                      <a:pt x="4192" y="1514"/>
                    </a:lnTo>
                    <a:lnTo>
                      <a:pt x="4205" y="1408"/>
                    </a:lnTo>
                    <a:lnTo>
                      <a:pt x="4214" y="1301"/>
                    </a:lnTo>
                    <a:lnTo>
                      <a:pt x="4216" y="1192"/>
                    </a:lnTo>
                    <a:close/>
                  </a:path>
                </a:pathLst>
              </a:custGeom>
              <a:solidFill>
                <a:srgbClr val="C7C6C6"/>
              </a:solidFill>
              <a:ln w="9525">
                <a:noFill/>
                <a:round/>
                <a:headEnd/>
                <a:tailEnd/>
              </a:ln>
            </p:spPr>
            <p:txBody>
              <a:bodyPr/>
              <a:lstStyle/>
              <a:p>
                <a:endParaRPr lang="fr-FR"/>
              </a:p>
            </p:txBody>
          </p:sp>
          <p:sp>
            <p:nvSpPr>
              <p:cNvPr id="10362" name="Freeform 30"/>
              <p:cNvSpPr>
                <a:spLocks/>
              </p:cNvSpPr>
              <p:nvPr/>
            </p:nvSpPr>
            <p:spPr bwMode="auto">
              <a:xfrm>
                <a:off x="2265" y="2385"/>
                <a:ext cx="665" cy="532"/>
              </a:xfrm>
              <a:custGeom>
                <a:avLst/>
                <a:gdLst>
                  <a:gd name="T0" fmla="*/ 0 w 3995"/>
                  <a:gd name="T1" fmla="*/ 0 h 3189"/>
                  <a:gd name="T2" fmla="*/ 0 w 3995"/>
                  <a:gd name="T3" fmla="*/ 0 h 3189"/>
                  <a:gd name="T4" fmla="*/ 0 w 3995"/>
                  <a:gd name="T5" fmla="*/ 0 h 3189"/>
                  <a:gd name="T6" fmla="*/ 0 w 3995"/>
                  <a:gd name="T7" fmla="*/ 0 h 3189"/>
                  <a:gd name="T8" fmla="*/ 0 w 3995"/>
                  <a:gd name="T9" fmla="*/ 0 h 3189"/>
                  <a:gd name="T10" fmla="*/ 0 w 3995"/>
                  <a:gd name="T11" fmla="*/ 0 h 3189"/>
                  <a:gd name="T12" fmla="*/ 0 w 3995"/>
                  <a:gd name="T13" fmla="*/ 0 h 3189"/>
                  <a:gd name="T14" fmla="*/ 0 w 3995"/>
                  <a:gd name="T15" fmla="*/ 0 h 3189"/>
                  <a:gd name="T16" fmla="*/ 0 w 3995"/>
                  <a:gd name="T17" fmla="*/ 0 h 3189"/>
                  <a:gd name="T18" fmla="*/ 0 w 3995"/>
                  <a:gd name="T19" fmla="*/ 0 h 3189"/>
                  <a:gd name="T20" fmla="*/ 0 w 3995"/>
                  <a:gd name="T21" fmla="*/ 0 h 3189"/>
                  <a:gd name="T22" fmla="*/ 0 w 3995"/>
                  <a:gd name="T23" fmla="*/ 0 h 3189"/>
                  <a:gd name="T24" fmla="*/ 0 w 3995"/>
                  <a:gd name="T25" fmla="*/ 0 h 3189"/>
                  <a:gd name="T26" fmla="*/ 0 w 3995"/>
                  <a:gd name="T27" fmla="*/ 0 h 3189"/>
                  <a:gd name="T28" fmla="*/ 0 w 3995"/>
                  <a:gd name="T29" fmla="*/ 0 h 3189"/>
                  <a:gd name="T30" fmla="*/ 0 w 3995"/>
                  <a:gd name="T31" fmla="*/ 0 h 3189"/>
                  <a:gd name="T32" fmla="*/ 0 w 3995"/>
                  <a:gd name="T33" fmla="*/ 0 h 3189"/>
                  <a:gd name="T34" fmla="*/ 0 w 3995"/>
                  <a:gd name="T35" fmla="*/ 0 h 3189"/>
                  <a:gd name="T36" fmla="*/ 0 w 3995"/>
                  <a:gd name="T37" fmla="*/ 0 h 3189"/>
                  <a:gd name="T38" fmla="*/ 0 w 3995"/>
                  <a:gd name="T39" fmla="*/ 0 h 3189"/>
                  <a:gd name="T40" fmla="*/ 0 w 3995"/>
                  <a:gd name="T41" fmla="*/ 0 h 3189"/>
                  <a:gd name="T42" fmla="*/ 0 w 3995"/>
                  <a:gd name="T43" fmla="*/ 0 h 3189"/>
                  <a:gd name="T44" fmla="*/ 0 w 3995"/>
                  <a:gd name="T45" fmla="*/ 0 h 3189"/>
                  <a:gd name="T46" fmla="*/ 0 w 3995"/>
                  <a:gd name="T47" fmla="*/ 0 h 3189"/>
                  <a:gd name="T48" fmla="*/ 0 w 3995"/>
                  <a:gd name="T49" fmla="*/ 0 h 3189"/>
                  <a:gd name="T50" fmla="*/ 0 w 3995"/>
                  <a:gd name="T51" fmla="*/ 0 h 3189"/>
                  <a:gd name="T52" fmla="*/ 0 w 3995"/>
                  <a:gd name="T53" fmla="*/ 0 h 3189"/>
                  <a:gd name="T54" fmla="*/ 0 w 3995"/>
                  <a:gd name="T55" fmla="*/ 0 h 3189"/>
                  <a:gd name="T56" fmla="*/ 0 w 3995"/>
                  <a:gd name="T57" fmla="*/ 0 h 3189"/>
                  <a:gd name="T58" fmla="*/ 0 w 3995"/>
                  <a:gd name="T59" fmla="*/ 0 h 3189"/>
                  <a:gd name="T60" fmla="*/ 0 w 3995"/>
                  <a:gd name="T61" fmla="*/ 0 h 3189"/>
                  <a:gd name="T62" fmla="*/ 0 w 3995"/>
                  <a:gd name="T63" fmla="*/ 0 h 3189"/>
                  <a:gd name="T64" fmla="*/ 0 w 3995"/>
                  <a:gd name="T65" fmla="*/ 0 h 3189"/>
                  <a:gd name="T66" fmla="*/ 0 w 3995"/>
                  <a:gd name="T67" fmla="*/ 0 h 3189"/>
                  <a:gd name="T68" fmla="*/ 0 w 3995"/>
                  <a:gd name="T69" fmla="*/ 0 h 3189"/>
                  <a:gd name="T70" fmla="*/ 0 w 3995"/>
                  <a:gd name="T71" fmla="*/ 0 h 3189"/>
                  <a:gd name="T72" fmla="*/ 0 w 3995"/>
                  <a:gd name="T73" fmla="*/ 0 h 3189"/>
                  <a:gd name="T74" fmla="*/ 0 w 3995"/>
                  <a:gd name="T75" fmla="*/ 0 h 3189"/>
                  <a:gd name="T76" fmla="*/ 0 w 3995"/>
                  <a:gd name="T77" fmla="*/ 0 h 3189"/>
                  <a:gd name="T78" fmla="*/ 0 w 3995"/>
                  <a:gd name="T79" fmla="*/ 0 h 3189"/>
                  <a:gd name="T80" fmla="*/ 0 w 3995"/>
                  <a:gd name="T81" fmla="*/ 0 h 3189"/>
                  <a:gd name="T82" fmla="*/ 0 w 3995"/>
                  <a:gd name="T83" fmla="*/ 0 h 3189"/>
                  <a:gd name="T84" fmla="*/ 0 w 3995"/>
                  <a:gd name="T85" fmla="*/ 0 h 3189"/>
                  <a:gd name="T86" fmla="*/ 0 w 3995"/>
                  <a:gd name="T87" fmla="*/ 0 h 3189"/>
                  <a:gd name="T88" fmla="*/ 0 w 3995"/>
                  <a:gd name="T89" fmla="*/ 0 h 3189"/>
                  <a:gd name="T90" fmla="*/ 0 w 3995"/>
                  <a:gd name="T91" fmla="*/ 0 h 3189"/>
                  <a:gd name="T92" fmla="*/ 0 w 3995"/>
                  <a:gd name="T93" fmla="*/ 0 h 3189"/>
                  <a:gd name="T94" fmla="*/ 0 w 3995"/>
                  <a:gd name="T95" fmla="*/ 0 h 3189"/>
                  <a:gd name="T96" fmla="*/ 0 w 3995"/>
                  <a:gd name="T97" fmla="*/ 0 h 3189"/>
                  <a:gd name="T98" fmla="*/ 0 w 3995"/>
                  <a:gd name="T99" fmla="*/ 0 h 3189"/>
                  <a:gd name="T100" fmla="*/ 0 w 3995"/>
                  <a:gd name="T101" fmla="*/ 0 h 31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95"/>
                  <a:gd name="T154" fmla="*/ 0 h 3189"/>
                  <a:gd name="T155" fmla="*/ 3995 w 3995"/>
                  <a:gd name="T156" fmla="*/ 3189 h 31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95" h="3189">
                    <a:moveTo>
                      <a:pt x="3995" y="1191"/>
                    </a:moveTo>
                    <a:lnTo>
                      <a:pt x="3994" y="1150"/>
                    </a:lnTo>
                    <a:lnTo>
                      <a:pt x="3993" y="1109"/>
                    </a:lnTo>
                    <a:lnTo>
                      <a:pt x="3991" y="1068"/>
                    </a:lnTo>
                    <a:lnTo>
                      <a:pt x="3987" y="1027"/>
                    </a:lnTo>
                    <a:lnTo>
                      <a:pt x="3984" y="987"/>
                    </a:lnTo>
                    <a:lnTo>
                      <a:pt x="3980" y="947"/>
                    </a:lnTo>
                    <a:lnTo>
                      <a:pt x="3975" y="907"/>
                    </a:lnTo>
                    <a:lnTo>
                      <a:pt x="3968" y="867"/>
                    </a:lnTo>
                    <a:lnTo>
                      <a:pt x="3962" y="827"/>
                    </a:lnTo>
                    <a:lnTo>
                      <a:pt x="3954" y="789"/>
                    </a:lnTo>
                    <a:lnTo>
                      <a:pt x="3945" y="750"/>
                    </a:lnTo>
                    <a:lnTo>
                      <a:pt x="3937" y="711"/>
                    </a:lnTo>
                    <a:lnTo>
                      <a:pt x="3926" y="673"/>
                    </a:lnTo>
                    <a:lnTo>
                      <a:pt x="3916" y="634"/>
                    </a:lnTo>
                    <a:lnTo>
                      <a:pt x="3904" y="596"/>
                    </a:lnTo>
                    <a:lnTo>
                      <a:pt x="3892" y="560"/>
                    </a:lnTo>
                    <a:lnTo>
                      <a:pt x="3879" y="522"/>
                    </a:lnTo>
                    <a:lnTo>
                      <a:pt x="3867" y="485"/>
                    </a:lnTo>
                    <a:lnTo>
                      <a:pt x="3851" y="450"/>
                    </a:lnTo>
                    <a:lnTo>
                      <a:pt x="3837" y="413"/>
                    </a:lnTo>
                    <a:lnTo>
                      <a:pt x="3821" y="377"/>
                    </a:lnTo>
                    <a:lnTo>
                      <a:pt x="3805" y="342"/>
                    </a:lnTo>
                    <a:lnTo>
                      <a:pt x="3789" y="307"/>
                    </a:lnTo>
                    <a:lnTo>
                      <a:pt x="3770" y="272"/>
                    </a:lnTo>
                    <a:lnTo>
                      <a:pt x="3752" y="238"/>
                    </a:lnTo>
                    <a:lnTo>
                      <a:pt x="3734" y="204"/>
                    </a:lnTo>
                    <a:lnTo>
                      <a:pt x="3714" y="171"/>
                    </a:lnTo>
                    <a:lnTo>
                      <a:pt x="3694" y="137"/>
                    </a:lnTo>
                    <a:lnTo>
                      <a:pt x="3673" y="105"/>
                    </a:lnTo>
                    <a:lnTo>
                      <a:pt x="3652" y="74"/>
                    </a:lnTo>
                    <a:lnTo>
                      <a:pt x="3630" y="41"/>
                    </a:lnTo>
                    <a:lnTo>
                      <a:pt x="3607" y="10"/>
                    </a:lnTo>
                    <a:lnTo>
                      <a:pt x="3321" y="9"/>
                    </a:lnTo>
                    <a:lnTo>
                      <a:pt x="3347" y="39"/>
                    </a:lnTo>
                    <a:lnTo>
                      <a:pt x="3373" y="69"/>
                    </a:lnTo>
                    <a:lnTo>
                      <a:pt x="3398" y="101"/>
                    </a:lnTo>
                    <a:lnTo>
                      <a:pt x="3422" y="132"/>
                    </a:lnTo>
                    <a:lnTo>
                      <a:pt x="3444" y="163"/>
                    </a:lnTo>
                    <a:lnTo>
                      <a:pt x="3467" y="196"/>
                    </a:lnTo>
                    <a:lnTo>
                      <a:pt x="3490" y="229"/>
                    </a:lnTo>
                    <a:lnTo>
                      <a:pt x="3510" y="263"/>
                    </a:lnTo>
                    <a:lnTo>
                      <a:pt x="3531" y="297"/>
                    </a:lnTo>
                    <a:lnTo>
                      <a:pt x="3550" y="331"/>
                    </a:lnTo>
                    <a:lnTo>
                      <a:pt x="3570" y="366"/>
                    </a:lnTo>
                    <a:lnTo>
                      <a:pt x="3588" y="402"/>
                    </a:lnTo>
                    <a:lnTo>
                      <a:pt x="3605" y="438"/>
                    </a:lnTo>
                    <a:lnTo>
                      <a:pt x="3621" y="474"/>
                    </a:lnTo>
                    <a:lnTo>
                      <a:pt x="3638" y="511"/>
                    </a:lnTo>
                    <a:lnTo>
                      <a:pt x="3653" y="548"/>
                    </a:lnTo>
                    <a:lnTo>
                      <a:pt x="3667" y="586"/>
                    </a:lnTo>
                    <a:lnTo>
                      <a:pt x="3680" y="623"/>
                    </a:lnTo>
                    <a:lnTo>
                      <a:pt x="3693" y="662"/>
                    </a:lnTo>
                    <a:lnTo>
                      <a:pt x="3703" y="701"/>
                    </a:lnTo>
                    <a:lnTo>
                      <a:pt x="3714" y="740"/>
                    </a:lnTo>
                    <a:lnTo>
                      <a:pt x="3725" y="780"/>
                    </a:lnTo>
                    <a:lnTo>
                      <a:pt x="3734" y="819"/>
                    </a:lnTo>
                    <a:lnTo>
                      <a:pt x="3741" y="860"/>
                    </a:lnTo>
                    <a:lnTo>
                      <a:pt x="3749" y="900"/>
                    </a:lnTo>
                    <a:lnTo>
                      <a:pt x="3755" y="941"/>
                    </a:lnTo>
                    <a:lnTo>
                      <a:pt x="3761" y="982"/>
                    </a:lnTo>
                    <a:lnTo>
                      <a:pt x="3765" y="1023"/>
                    </a:lnTo>
                    <a:lnTo>
                      <a:pt x="3768" y="1065"/>
                    </a:lnTo>
                    <a:lnTo>
                      <a:pt x="3770" y="1107"/>
                    </a:lnTo>
                    <a:lnTo>
                      <a:pt x="3773" y="1149"/>
                    </a:lnTo>
                    <a:lnTo>
                      <a:pt x="3773" y="1191"/>
                    </a:lnTo>
                    <a:lnTo>
                      <a:pt x="3770" y="1283"/>
                    </a:lnTo>
                    <a:lnTo>
                      <a:pt x="3764" y="1373"/>
                    </a:lnTo>
                    <a:lnTo>
                      <a:pt x="3752" y="1462"/>
                    </a:lnTo>
                    <a:lnTo>
                      <a:pt x="3737" y="1550"/>
                    </a:lnTo>
                    <a:lnTo>
                      <a:pt x="3716" y="1635"/>
                    </a:lnTo>
                    <a:lnTo>
                      <a:pt x="3693" y="1719"/>
                    </a:lnTo>
                    <a:lnTo>
                      <a:pt x="3665" y="1803"/>
                    </a:lnTo>
                    <a:lnTo>
                      <a:pt x="3633" y="1883"/>
                    </a:lnTo>
                    <a:lnTo>
                      <a:pt x="3598" y="1961"/>
                    </a:lnTo>
                    <a:lnTo>
                      <a:pt x="3559" y="2038"/>
                    </a:lnTo>
                    <a:lnTo>
                      <a:pt x="3516" y="2113"/>
                    </a:lnTo>
                    <a:lnTo>
                      <a:pt x="3469" y="2184"/>
                    </a:lnTo>
                    <a:lnTo>
                      <a:pt x="3420" y="2254"/>
                    </a:lnTo>
                    <a:lnTo>
                      <a:pt x="3368" y="2321"/>
                    </a:lnTo>
                    <a:lnTo>
                      <a:pt x="3311" y="2386"/>
                    </a:lnTo>
                    <a:lnTo>
                      <a:pt x="3253" y="2447"/>
                    </a:lnTo>
                    <a:lnTo>
                      <a:pt x="3192" y="2506"/>
                    </a:lnTo>
                    <a:lnTo>
                      <a:pt x="3127" y="2562"/>
                    </a:lnTo>
                    <a:lnTo>
                      <a:pt x="3060" y="2615"/>
                    </a:lnTo>
                    <a:lnTo>
                      <a:pt x="2990" y="2664"/>
                    </a:lnTo>
                    <a:lnTo>
                      <a:pt x="2918" y="2710"/>
                    </a:lnTo>
                    <a:lnTo>
                      <a:pt x="2844" y="2753"/>
                    </a:lnTo>
                    <a:lnTo>
                      <a:pt x="2767" y="2792"/>
                    </a:lnTo>
                    <a:lnTo>
                      <a:pt x="2688" y="2827"/>
                    </a:lnTo>
                    <a:lnTo>
                      <a:pt x="2607" y="2860"/>
                    </a:lnTo>
                    <a:lnTo>
                      <a:pt x="2525" y="2887"/>
                    </a:lnTo>
                    <a:lnTo>
                      <a:pt x="2441" y="2912"/>
                    </a:lnTo>
                    <a:lnTo>
                      <a:pt x="2355" y="2931"/>
                    </a:lnTo>
                    <a:lnTo>
                      <a:pt x="2268" y="2946"/>
                    </a:lnTo>
                    <a:lnTo>
                      <a:pt x="2178" y="2958"/>
                    </a:lnTo>
                    <a:lnTo>
                      <a:pt x="2089" y="2965"/>
                    </a:lnTo>
                    <a:lnTo>
                      <a:pt x="1997" y="2967"/>
                    </a:lnTo>
                    <a:lnTo>
                      <a:pt x="1906" y="2965"/>
                    </a:lnTo>
                    <a:lnTo>
                      <a:pt x="1816" y="2958"/>
                    </a:lnTo>
                    <a:lnTo>
                      <a:pt x="1727" y="2946"/>
                    </a:lnTo>
                    <a:lnTo>
                      <a:pt x="1640" y="2931"/>
                    </a:lnTo>
                    <a:lnTo>
                      <a:pt x="1553" y="2912"/>
                    </a:lnTo>
                    <a:lnTo>
                      <a:pt x="1469" y="2887"/>
                    </a:lnTo>
                    <a:lnTo>
                      <a:pt x="1387" y="2860"/>
                    </a:lnTo>
                    <a:lnTo>
                      <a:pt x="1306" y="2827"/>
                    </a:lnTo>
                    <a:lnTo>
                      <a:pt x="1227" y="2792"/>
                    </a:lnTo>
                    <a:lnTo>
                      <a:pt x="1151" y="2753"/>
                    </a:lnTo>
                    <a:lnTo>
                      <a:pt x="1077" y="2710"/>
                    </a:lnTo>
                    <a:lnTo>
                      <a:pt x="1005" y="2664"/>
                    </a:lnTo>
                    <a:lnTo>
                      <a:pt x="935" y="2615"/>
                    </a:lnTo>
                    <a:lnTo>
                      <a:pt x="868" y="2562"/>
                    </a:lnTo>
                    <a:lnTo>
                      <a:pt x="804" y="2506"/>
                    </a:lnTo>
                    <a:lnTo>
                      <a:pt x="742" y="2447"/>
                    </a:lnTo>
                    <a:lnTo>
                      <a:pt x="683" y="2386"/>
                    </a:lnTo>
                    <a:lnTo>
                      <a:pt x="628" y="2321"/>
                    </a:lnTo>
                    <a:lnTo>
                      <a:pt x="575" y="2254"/>
                    </a:lnTo>
                    <a:lnTo>
                      <a:pt x="525" y="2184"/>
                    </a:lnTo>
                    <a:lnTo>
                      <a:pt x="479" y="2113"/>
                    </a:lnTo>
                    <a:lnTo>
                      <a:pt x="436" y="2038"/>
                    </a:lnTo>
                    <a:lnTo>
                      <a:pt x="396" y="1961"/>
                    </a:lnTo>
                    <a:lnTo>
                      <a:pt x="361" y="1883"/>
                    </a:lnTo>
                    <a:lnTo>
                      <a:pt x="330" y="1803"/>
                    </a:lnTo>
                    <a:lnTo>
                      <a:pt x="301" y="1719"/>
                    </a:lnTo>
                    <a:lnTo>
                      <a:pt x="278" y="1635"/>
                    </a:lnTo>
                    <a:lnTo>
                      <a:pt x="258" y="1550"/>
                    </a:lnTo>
                    <a:lnTo>
                      <a:pt x="242" y="1462"/>
                    </a:lnTo>
                    <a:lnTo>
                      <a:pt x="231" y="1373"/>
                    </a:lnTo>
                    <a:lnTo>
                      <a:pt x="224" y="1283"/>
                    </a:lnTo>
                    <a:lnTo>
                      <a:pt x="222" y="1191"/>
                    </a:lnTo>
                    <a:lnTo>
                      <a:pt x="223" y="1149"/>
                    </a:lnTo>
                    <a:lnTo>
                      <a:pt x="224" y="1106"/>
                    </a:lnTo>
                    <a:lnTo>
                      <a:pt x="226" y="1064"/>
                    </a:lnTo>
                    <a:lnTo>
                      <a:pt x="230" y="1022"/>
                    </a:lnTo>
                    <a:lnTo>
                      <a:pt x="234" y="980"/>
                    </a:lnTo>
                    <a:lnTo>
                      <a:pt x="240" y="939"/>
                    </a:lnTo>
                    <a:lnTo>
                      <a:pt x="246" y="898"/>
                    </a:lnTo>
                    <a:lnTo>
                      <a:pt x="253" y="857"/>
                    </a:lnTo>
                    <a:lnTo>
                      <a:pt x="261" y="816"/>
                    </a:lnTo>
                    <a:lnTo>
                      <a:pt x="271" y="776"/>
                    </a:lnTo>
                    <a:lnTo>
                      <a:pt x="281" y="736"/>
                    </a:lnTo>
                    <a:lnTo>
                      <a:pt x="292" y="697"/>
                    </a:lnTo>
                    <a:lnTo>
                      <a:pt x="304" y="658"/>
                    </a:lnTo>
                    <a:lnTo>
                      <a:pt x="317" y="619"/>
                    </a:lnTo>
                    <a:lnTo>
                      <a:pt x="330" y="580"/>
                    </a:lnTo>
                    <a:lnTo>
                      <a:pt x="345" y="542"/>
                    </a:lnTo>
                    <a:lnTo>
                      <a:pt x="360" y="505"/>
                    </a:lnTo>
                    <a:lnTo>
                      <a:pt x="376" y="468"/>
                    </a:lnTo>
                    <a:lnTo>
                      <a:pt x="392" y="431"/>
                    </a:lnTo>
                    <a:lnTo>
                      <a:pt x="411" y="396"/>
                    </a:lnTo>
                    <a:lnTo>
                      <a:pt x="429" y="360"/>
                    </a:lnTo>
                    <a:lnTo>
                      <a:pt x="448" y="324"/>
                    </a:lnTo>
                    <a:lnTo>
                      <a:pt x="468" y="290"/>
                    </a:lnTo>
                    <a:lnTo>
                      <a:pt x="488" y="255"/>
                    </a:lnTo>
                    <a:lnTo>
                      <a:pt x="510" y="222"/>
                    </a:lnTo>
                    <a:lnTo>
                      <a:pt x="533" y="188"/>
                    </a:lnTo>
                    <a:lnTo>
                      <a:pt x="555" y="156"/>
                    </a:lnTo>
                    <a:lnTo>
                      <a:pt x="579" y="123"/>
                    </a:lnTo>
                    <a:lnTo>
                      <a:pt x="604" y="92"/>
                    </a:lnTo>
                    <a:lnTo>
                      <a:pt x="629" y="61"/>
                    </a:lnTo>
                    <a:lnTo>
                      <a:pt x="655" y="31"/>
                    </a:lnTo>
                    <a:lnTo>
                      <a:pt x="681" y="1"/>
                    </a:lnTo>
                    <a:lnTo>
                      <a:pt x="394" y="0"/>
                    </a:lnTo>
                    <a:lnTo>
                      <a:pt x="372" y="32"/>
                    </a:lnTo>
                    <a:lnTo>
                      <a:pt x="349" y="63"/>
                    </a:lnTo>
                    <a:lnTo>
                      <a:pt x="327" y="95"/>
                    </a:lnTo>
                    <a:lnTo>
                      <a:pt x="307" y="129"/>
                    </a:lnTo>
                    <a:lnTo>
                      <a:pt x="286" y="161"/>
                    </a:lnTo>
                    <a:lnTo>
                      <a:pt x="266" y="195"/>
                    </a:lnTo>
                    <a:lnTo>
                      <a:pt x="246" y="229"/>
                    </a:lnTo>
                    <a:lnTo>
                      <a:pt x="228" y="264"/>
                    </a:lnTo>
                    <a:lnTo>
                      <a:pt x="211" y="298"/>
                    </a:lnTo>
                    <a:lnTo>
                      <a:pt x="193" y="334"/>
                    </a:lnTo>
                    <a:lnTo>
                      <a:pt x="176" y="370"/>
                    </a:lnTo>
                    <a:lnTo>
                      <a:pt x="161" y="405"/>
                    </a:lnTo>
                    <a:lnTo>
                      <a:pt x="146" y="442"/>
                    </a:lnTo>
                    <a:lnTo>
                      <a:pt x="131" y="479"/>
                    </a:lnTo>
                    <a:lnTo>
                      <a:pt x="117" y="515"/>
                    </a:lnTo>
                    <a:lnTo>
                      <a:pt x="104" y="553"/>
                    </a:lnTo>
                    <a:lnTo>
                      <a:pt x="92" y="591"/>
                    </a:lnTo>
                    <a:lnTo>
                      <a:pt x="80" y="629"/>
                    </a:lnTo>
                    <a:lnTo>
                      <a:pt x="69" y="668"/>
                    </a:lnTo>
                    <a:lnTo>
                      <a:pt x="60" y="707"/>
                    </a:lnTo>
                    <a:lnTo>
                      <a:pt x="50" y="745"/>
                    </a:lnTo>
                    <a:lnTo>
                      <a:pt x="41" y="784"/>
                    </a:lnTo>
                    <a:lnTo>
                      <a:pt x="34" y="824"/>
                    </a:lnTo>
                    <a:lnTo>
                      <a:pt x="27" y="864"/>
                    </a:lnTo>
                    <a:lnTo>
                      <a:pt x="21" y="904"/>
                    </a:lnTo>
                    <a:lnTo>
                      <a:pt x="15" y="944"/>
                    </a:lnTo>
                    <a:lnTo>
                      <a:pt x="11" y="985"/>
                    </a:lnTo>
                    <a:lnTo>
                      <a:pt x="7" y="1026"/>
                    </a:lnTo>
                    <a:lnTo>
                      <a:pt x="3" y="1067"/>
                    </a:lnTo>
                    <a:lnTo>
                      <a:pt x="1" y="1108"/>
                    </a:lnTo>
                    <a:lnTo>
                      <a:pt x="0" y="1150"/>
                    </a:lnTo>
                    <a:lnTo>
                      <a:pt x="0" y="1191"/>
                    </a:lnTo>
                    <a:lnTo>
                      <a:pt x="2" y="1295"/>
                    </a:lnTo>
                    <a:lnTo>
                      <a:pt x="10" y="1395"/>
                    </a:lnTo>
                    <a:lnTo>
                      <a:pt x="23" y="1496"/>
                    </a:lnTo>
                    <a:lnTo>
                      <a:pt x="40" y="1594"/>
                    </a:lnTo>
                    <a:lnTo>
                      <a:pt x="63" y="1691"/>
                    </a:lnTo>
                    <a:lnTo>
                      <a:pt x="90" y="1785"/>
                    </a:lnTo>
                    <a:lnTo>
                      <a:pt x="121" y="1878"/>
                    </a:lnTo>
                    <a:lnTo>
                      <a:pt x="157" y="1969"/>
                    </a:lnTo>
                    <a:lnTo>
                      <a:pt x="197" y="2057"/>
                    </a:lnTo>
                    <a:lnTo>
                      <a:pt x="241" y="2144"/>
                    </a:lnTo>
                    <a:lnTo>
                      <a:pt x="290" y="2227"/>
                    </a:lnTo>
                    <a:lnTo>
                      <a:pt x="341" y="2308"/>
                    </a:lnTo>
                    <a:lnTo>
                      <a:pt x="396" y="2387"/>
                    </a:lnTo>
                    <a:lnTo>
                      <a:pt x="456" y="2462"/>
                    </a:lnTo>
                    <a:lnTo>
                      <a:pt x="519" y="2535"/>
                    </a:lnTo>
                    <a:lnTo>
                      <a:pt x="584" y="2604"/>
                    </a:lnTo>
                    <a:lnTo>
                      <a:pt x="655" y="2670"/>
                    </a:lnTo>
                    <a:lnTo>
                      <a:pt x="727" y="2732"/>
                    </a:lnTo>
                    <a:lnTo>
                      <a:pt x="803" y="2792"/>
                    </a:lnTo>
                    <a:lnTo>
                      <a:pt x="880" y="2848"/>
                    </a:lnTo>
                    <a:lnTo>
                      <a:pt x="961" y="2900"/>
                    </a:lnTo>
                    <a:lnTo>
                      <a:pt x="1046" y="2948"/>
                    </a:lnTo>
                    <a:lnTo>
                      <a:pt x="1131" y="2992"/>
                    </a:lnTo>
                    <a:lnTo>
                      <a:pt x="1219" y="3031"/>
                    </a:lnTo>
                    <a:lnTo>
                      <a:pt x="1310" y="3068"/>
                    </a:lnTo>
                    <a:lnTo>
                      <a:pt x="1403" y="3100"/>
                    </a:lnTo>
                    <a:lnTo>
                      <a:pt x="1498" y="3127"/>
                    </a:lnTo>
                    <a:lnTo>
                      <a:pt x="1594" y="3148"/>
                    </a:lnTo>
                    <a:lnTo>
                      <a:pt x="1694" y="3165"/>
                    </a:lnTo>
                    <a:lnTo>
                      <a:pt x="1793" y="3178"/>
                    </a:lnTo>
                    <a:lnTo>
                      <a:pt x="1894" y="3186"/>
                    </a:lnTo>
                    <a:lnTo>
                      <a:pt x="1997" y="3189"/>
                    </a:lnTo>
                    <a:lnTo>
                      <a:pt x="2100" y="3186"/>
                    </a:lnTo>
                    <a:lnTo>
                      <a:pt x="2201" y="3178"/>
                    </a:lnTo>
                    <a:lnTo>
                      <a:pt x="2302" y="3165"/>
                    </a:lnTo>
                    <a:lnTo>
                      <a:pt x="2400" y="3148"/>
                    </a:lnTo>
                    <a:lnTo>
                      <a:pt x="2496" y="3127"/>
                    </a:lnTo>
                    <a:lnTo>
                      <a:pt x="2591" y="3100"/>
                    </a:lnTo>
                    <a:lnTo>
                      <a:pt x="2684" y="3068"/>
                    </a:lnTo>
                    <a:lnTo>
                      <a:pt x="2775" y="3031"/>
                    </a:lnTo>
                    <a:lnTo>
                      <a:pt x="2863" y="2992"/>
                    </a:lnTo>
                    <a:lnTo>
                      <a:pt x="2950" y="2948"/>
                    </a:lnTo>
                    <a:lnTo>
                      <a:pt x="3033" y="2900"/>
                    </a:lnTo>
                    <a:lnTo>
                      <a:pt x="3114" y="2848"/>
                    </a:lnTo>
                    <a:lnTo>
                      <a:pt x="3193" y="2792"/>
                    </a:lnTo>
                    <a:lnTo>
                      <a:pt x="3268" y="2732"/>
                    </a:lnTo>
                    <a:lnTo>
                      <a:pt x="3341" y="2670"/>
                    </a:lnTo>
                    <a:lnTo>
                      <a:pt x="3410" y="2604"/>
                    </a:lnTo>
                    <a:lnTo>
                      <a:pt x="3476" y="2535"/>
                    </a:lnTo>
                    <a:lnTo>
                      <a:pt x="3538" y="2462"/>
                    </a:lnTo>
                    <a:lnTo>
                      <a:pt x="3598" y="2387"/>
                    </a:lnTo>
                    <a:lnTo>
                      <a:pt x="3654" y="2308"/>
                    </a:lnTo>
                    <a:lnTo>
                      <a:pt x="3706" y="2227"/>
                    </a:lnTo>
                    <a:lnTo>
                      <a:pt x="3753" y="2144"/>
                    </a:lnTo>
                    <a:lnTo>
                      <a:pt x="3797" y="2057"/>
                    </a:lnTo>
                    <a:lnTo>
                      <a:pt x="3837" y="1969"/>
                    </a:lnTo>
                    <a:lnTo>
                      <a:pt x="3873" y="1878"/>
                    </a:lnTo>
                    <a:lnTo>
                      <a:pt x="3904" y="1785"/>
                    </a:lnTo>
                    <a:lnTo>
                      <a:pt x="3931" y="1691"/>
                    </a:lnTo>
                    <a:lnTo>
                      <a:pt x="3954" y="1594"/>
                    </a:lnTo>
                    <a:lnTo>
                      <a:pt x="3971" y="1496"/>
                    </a:lnTo>
                    <a:lnTo>
                      <a:pt x="3984" y="1395"/>
                    </a:lnTo>
                    <a:lnTo>
                      <a:pt x="3992" y="1295"/>
                    </a:lnTo>
                    <a:lnTo>
                      <a:pt x="3995" y="1191"/>
                    </a:lnTo>
                    <a:close/>
                  </a:path>
                </a:pathLst>
              </a:custGeom>
              <a:solidFill>
                <a:srgbClr val="C5C4C4"/>
              </a:solidFill>
              <a:ln w="9525">
                <a:noFill/>
                <a:round/>
                <a:headEnd/>
                <a:tailEnd/>
              </a:ln>
            </p:spPr>
            <p:txBody>
              <a:bodyPr/>
              <a:lstStyle/>
              <a:p>
                <a:endParaRPr lang="fr-FR"/>
              </a:p>
            </p:txBody>
          </p:sp>
          <p:sp>
            <p:nvSpPr>
              <p:cNvPr id="10363" name="Freeform 31"/>
              <p:cNvSpPr>
                <a:spLocks/>
              </p:cNvSpPr>
              <p:nvPr/>
            </p:nvSpPr>
            <p:spPr bwMode="auto">
              <a:xfrm>
                <a:off x="2283" y="2385"/>
                <a:ext cx="629" cy="513"/>
              </a:xfrm>
              <a:custGeom>
                <a:avLst/>
                <a:gdLst>
                  <a:gd name="T0" fmla="*/ 0 w 3773"/>
                  <a:gd name="T1" fmla="*/ 0 h 3078"/>
                  <a:gd name="T2" fmla="*/ 0 w 3773"/>
                  <a:gd name="T3" fmla="*/ 0 h 3078"/>
                  <a:gd name="T4" fmla="*/ 0 w 3773"/>
                  <a:gd name="T5" fmla="*/ 0 h 3078"/>
                  <a:gd name="T6" fmla="*/ 0 w 3773"/>
                  <a:gd name="T7" fmla="*/ 0 h 3078"/>
                  <a:gd name="T8" fmla="*/ 0 w 3773"/>
                  <a:gd name="T9" fmla="*/ 0 h 3078"/>
                  <a:gd name="T10" fmla="*/ 0 w 3773"/>
                  <a:gd name="T11" fmla="*/ 0 h 3078"/>
                  <a:gd name="T12" fmla="*/ 0 w 3773"/>
                  <a:gd name="T13" fmla="*/ 0 h 3078"/>
                  <a:gd name="T14" fmla="*/ 0 w 3773"/>
                  <a:gd name="T15" fmla="*/ 0 h 3078"/>
                  <a:gd name="T16" fmla="*/ 0 w 3773"/>
                  <a:gd name="T17" fmla="*/ 0 h 3078"/>
                  <a:gd name="T18" fmla="*/ 0 w 3773"/>
                  <a:gd name="T19" fmla="*/ 0 h 3078"/>
                  <a:gd name="T20" fmla="*/ 0 w 3773"/>
                  <a:gd name="T21" fmla="*/ 0 h 3078"/>
                  <a:gd name="T22" fmla="*/ 0 w 3773"/>
                  <a:gd name="T23" fmla="*/ 0 h 3078"/>
                  <a:gd name="T24" fmla="*/ 0 w 3773"/>
                  <a:gd name="T25" fmla="*/ 0 h 3078"/>
                  <a:gd name="T26" fmla="*/ 0 w 3773"/>
                  <a:gd name="T27" fmla="*/ 0 h 3078"/>
                  <a:gd name="T28" fmla="*/ 0 w 3773"/>
                  <a:gd name="T29" fmla="*/ 0 h 3078"/>
                  <a:gd name="T30" fmla="*/ 0 w 3773"/>
                  <a:gd name="T31" fmla="*/ 0 h 3078"/>
                  <a:gd name="T32" fmla="*/ 0 w 3773"/>
                  <a:gd name="T33" fmla="*/ 0 h 3078"/>
                  <a:gd name="T34" fmla="*/ 0 w 3773"/>
                  <a:gd name="T35" fmla="*/ 0 h 3078"/>
                  <a:gd name="T36" fmla="*/ 0 w 3773"/>
                  <a:gd name="T37" fmla="*/ 0 h 3078"/>
                  <a:gd name="T38" fmla="*/ 0 w 3773"/>
                  <a:gd name="T39" fmla="*/ 0 h 3078"/>
                  <a:gd name="T40" fmla="*/ 0 w 3773"/>
                  <a:gd name="T41" fmla="*/ 0 h 3078"/>
                  <a:gd name="T42" fmla="*/ 0 w 3773"/>
                  <a:gd name="T43" fmla="*/ 0 h 3078"/>
                  <a:gd name="T44" fmla="*/ 0 w 3773"/>
                  <a:gd name="T45" fmla="*/ 0 h 3078"/>
                  <a:gd name="T46" fmla="*/ 0 w 3773"/>
                  <a:gd name="T47" fmla="*/ 0 h 3078"/>
                  <a:gd name="T48" fmla="*/ 0 w 3773"/>
                  <a:gd name="T49" fmla="*/ 0 h 3078"/>
                  <a:gd name="T50" fmla="*/ 0 w 3773"/>
                  <a:gd name="T51" fmla="*/ 0 h 3078"/>
                  <a:gd name="T52" fmla="*/ 0 w 3773"/>
                  <a:gd name="T53" fmla="*/ 0 h 3078"/>
                  <a:gd name="T54" fmla="*/ 0 w 3773"/>
                  <a:gd name="T55" fmla="*/ 0 h 3078"/>
                  <a:gd name="T56" fmla="*/ 0 w 3773"/>
                  <a:gd name="T57" fmla="*/ 0 h 3078"/>
                  <a:gd name="T58" fmla="*/ 0 w 3773"/>
                  <a:gd name="T59" fmla="*/ 0 h 3078"/>
                  <a:gd name="T60" fmla="*/ 0 w 3773"/>
                  <a:gd name="T61" fmla="*/ 0 h 3078"/>
                  <a:gd name="T62" fmla="*/ 0 w 3773"/>
                  <a:gd name="T63" fmla="*/ 0 h 3078"/>
                  <a:gd name="T64" fmla="*/ 0 w 3773"/>
                  <a:gd name="T65" fmla="*/ 0 h 3078"/>
                  <a:gd name="T66" fmla="*/ 0 w 3773"/>
                  <a:gd name="T67" fmla="*/ 0 h 3078"/>
                  <a:gd name="T68" fmla="*/ 0 w 3773"/>
                  <a:gd name="T69" fmla="*/ 0 h 3078"/>
                  <a:gd name="T70" fmla="*/ 0 w 3773"/>
                  <a:gd name="T71" fmla="*/ 0 h 3078"/>
                  <a:gd name="T72" fmla="*/ 0 w 3773"/>
                  <a:gd name="T73" fmla="*/ 0 h 3078"/>
                  <a:gd name="T74" fmla="*/ 0 w 3773"/>
                  <a:gd name="T75" fmla="*/ 0 h 3078"/>
                  <a:gd name="T76" fmla="*/ 0 w 3773"/>
                  <a:gd name="T77" fmla="*/ 0 h 3078"/>
                  <a:gd name="T78" fmla="*/ 0 w 3773"/>
                  <a:gd name="T79" fmla="*/ 0 h 3078"/>
                  <a:gd name="T80" fmla="*/ 0 w 3773"/>
                  <a:gd name="T81" fmla="*/ 0 h 3078"/>
                  <a:gd name="T82" fmla="*/ 0 w 3773"/>
                  <a:gd name="T83" fmla="*/ 0 h 3078"/>
                  <a:gd name="T84" fmla="*/ 0 w 3773"/>
                  <a:gd name="T85" fmla="*/ 0 h 3078"/>
                  <a:gd name="T86" fmla="*/ 0 w 3773"/>
                  <a:gd name="T87" fmla="*/ 0 h 3078"/>
                  <a:gd name="T88" fmla="*/ 0 w 3773"/>
                  <a:gd name="T89" fmla="*/ 0 h 3078"/>
                  <a:gd name="T90" fmla="*/ 0 w 3773"/>
                  <a:gd name="T91" fmla="*/ 0 h 3078"/>
                  <a:gd name="T92" fmla="*/ 0 w 3773"/>
                  <a:gd name="T93" fmla="*/ 0 h 3078"/>
                  <a:gd name="T94" fmla="*/ 0 w 3773"/>
                  <a:gd name="T95" fmla="*/ 0 h 3078"/>
                  <a:gd name="T96" fmla="*/ 0 w 3773"/>
                  <a:gd name="T97" fmla="*/ 0 h 3078"/>
                  <a:gd name="T98" fmla="*/ 0 w 3773"/>
                  <a:gd name="T99" fmla="*/ 0 h 3078"/>
                  <a:gd name="T100" fmla="*/ 0 w 3773"/>
                  <a:gd name="T101" fmla="*/ 0 h 30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73"/>
                  <a:gd name="T154" fmla="*/ 0 h 3078"/>
                  <a:gd name="T155" fmla="*/ 3773 w 3773"/>
                  <a:gd name="T156" fmla="*/ 3078 h 30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73" h="3078">
                    <a:moveTo>
                      <a:pt x="3773" y="1191"/>
                    </a:moveTo>
                    <a:lnTo>
                      <a:pt x="3772" y="1150"/>
                    </a:lnTo>
                    <a:lnTo>
                      <a:pt x="3771" y="1108"/>
                    </a:lnTo>
                    <a:lnTo>
                      <a:pt x="3768" y="1067"/>
                    </a:lnTo>
                    <a:lnTo>
                      <a:pt x="3765" y="1026"/>
                    </a:lnTo>
                    <a:lnTo>
                      <a:pt x="3761" y="985"/>
                    </a:lnTo>
                    <a:lnTo>
                      <a:pt x="3757" y="944"/>
                    </a:lnTo>
                    <a:lnTo>
                      <a:pt x="3751" y="904"/>
                    </a:lnTo>
                    <a:lnTo>
                      <a:pt x="3745" y="864"/>
                    </a:lnTo>
                    <a:lnTo>
                      <a:pt x="3737" y="824"/>
                    </a:lnTo>
                    <a:lnTo>
                      <a:pt x="3729" y="784"/>
                    </a:lnTo>
                    <a:lnTo>
                      <a:pt x="3720" y="745"/>
                    </a:lnTo>
                    <a:lnTo>
                      <a:pt x="3709" y="707"/>
                    </a:lnTo>
                    <a:lnTo>
                      <a:pt x="3699" y="668"/>
                    </a:lnTo>
                    <a:lnTo>
                      <a:pt x="3687" y="630"/>
                    </a:lnTo>
                    <a:lnTo>
                      <a:pt x="3676" y="592"/>
                    </a:lnTo>
                    <a:lnTo>
                      <a:pt x="3663" y="554"/>
                    </a:lnTo>
                    <a:lnTo>
                      <a:pt x="3649" y="518"/>
                    </a:lnTo>
                    <a:lnTo>
                      <a:pt x="3633" y="481"/>
                    </a:lnTo>
                    <a:lnTo>
                      <a:pt x="3618" y="444"/>
                    </a:lnTo>
                    <a:lnTo>
                      <a:pt x="3602" y="407"/>
                    </a:lnTo>
                    <a:lnTo>
                      <a:pt x="3586" y="373"/>
                    </a:lnTo>
                    <a:lnTo>
                      <a:pt x="3569" y="337"/>
                    </a:lnTo>
                    <a:lnTo>
                      <a:pt x="3550" y="303"/>
                    </a:lnTo>
                    <a:lnTo>
                      <a:pt x="3531" y="268"/>
                    </a:lnTo>
                    <a:lnTo>
                      <a:pt x="3511" y="235"/>
                    </a:lnTo>
                    <a:lnTo>
                      <a:pt x="3491" y="201"/>
                    </a:lnTo>
                    <a:lnTo>
                      <a:pt x="3470" y="168"/>
                    </a:lnTo>
                    <a:lnTo>
                      <a:pt x="3449" y="135"/>
                    </a:lnTo>
                    <a:lnTo>
                      <a:pt x="3427" y="103"/>
                    </a:lnTo>
                    <a:lnTo>
                      <a:pt x="3403" y="72"/>
                    </a:lnTo>
                    <a:lnTo>
                      <a:pt x="3381" y="40"/>
                    </a:lnTo>
                    <a:lnTo>
                      <a:pt x="3356" y="10"/>
                    </a:lnTo>
                    <a:lnTo>
                      <a:pt x="3057" y="9"/>
                    </a:lnTo>
                    <a:lnTo>
                      <a:pt x="3085" y="37"/>
                    </a:lnTo>
                    <a:lnTo>
                      <a:pt x="3113" y="67"/>
                    </a:lnTo>
                    <a:lnTo>
                      <a:pt x="3140" y="96"/>
                    </a:lnTo>
                    <a:lnTo>
                      <a:pt x="3166" y="128"/>
                    </a:lnTo>
                    <a:lnTo>
                      <a:pt x="3191" y="159"/>
                    </a:lnTo>
                    <a:lnTo>
                      <a:pt x="3216" y="190"/>
                    </a:lnTo>
                    <a:lnTo>
                      <a:pt x="3239" y="223"/>
                    </a:lnTo>
                    <a:lnTo>
                      <a:pt x="3263" y="256"/>
                    </a:lnTo>
                    <a:lnTo>
                      <a:pt x="3285" y="290"/>
                    </a:lnTo>
                    <a:lnTo>
                      <a:pt x="3306" y="323"/>
                    </a:lnTo>
                    <a:lnTo>
                      <a:pt x="3327" y="359"/>
                    </a:lnTo>
                    <a:lnTo>
                      <a:pt x="3347" y="393"/>
                    </a:lnTo>
                    <a:lnTo>
                      <a:pt x="3367" y="429"/>
                    </a:lnTo>
                    <a:lnTo>
                      <a:pt x="3384" y="466"/>
                    </a:lnTo>
                    <a:lnTo>
                      <a:pt x="3401" y="502"/>
                    </a:lnTo>
                    <a:lnTo>
                      <a:pt x="3419" y="540"/>
                    </a:lnTo>
                    <a:lnTo>
                      <a:pt x="3434" y="578"/>
                    </a:lnTo>
                    <a:lnTo>
                      <a:pt x="3449" y="616"/>
                    </a:lnTo>
                    <a:lnTo>
                      <a:pt x="3462" y="655"/>
                    </a:lnTo>
                    <a:lnTo>
                      <a:pt x="3475" y="694"/>
                    </a:lnTo>
                    <a:lnTo>
                      <a:pt x="3487" y="734"/>
                    </a:lnTo>
                    <a:lnTo>
                      <a:pt x="3497" y="773"/>
                    </a:lnTo>
                    <a:lnTo>
                      <a:pt x="3507" y="813"/>
                    </a:lnTo>
                    <a:lnTo>
                      <a:pt x="3517" y="854"/>
                    </a:lnTo>
                    <a:lnTo>
                      <a:pt x="3524" y="896"/>
                    </a:lnTo>
                    <a:lnTo>
                      <a:pt x="3531" y="937"/>
                    </a:lnTo>
                    <a:lnTo>
                      <a:pt x="3537" y="979"/>
                    </a:lnTo>
                    <a:lnTo>
                      <a:pt x="3542" y="1021"/>
                    </a:lnTo>
                    <a:lnTo>
                      <a:pt x="3546" y="1063"/>
                    </a:lnTo>
                    <a:lnTo>
                      <a:pt x="3548" y="1105"/>
                    </a:lnTo>
                    <a:lnTo>
                      <a:pt x="3550" y="1148"/>
                    </a:lnTo>
                    <a:lnTo>
                      <a:pt x="3550" y="1191"/>
                    </a:lnTo>
                    <a:lnTo>
                      <a:pt x="3548" y="1278"/>
                    </a:lnTo>
                    <a:lnTo>
                      <a:pt x="3542" y="1362"/>
                    </a:lnTo>
                    <a:lnTo>
                      <a:pt x="3532" y="1445"/>
                    </a:lnTo>
                    <a:lnTo>
                      <a:pt x="3517" y="1527"/>
                    </a:lnTo>
                    <a:lnTo>
                      <a:pt x="3498" y="1607"/>
                    </a:lnTo>
                    <a:lnTo>
                      <a:pt x="3476" y="1687"/>
                    </a:lnTo>
                    <a:lnTo>
                      <a:pt x="3450" y="1764"/>
                    </a:lnTo>
                    <a:lnTo>
                      <a:pt x="3420" y="1839"/>
                    </a:lnTo>
                    <a:lnTo>
                      <a:pt x="3386" y="1914"/>
                    </a:lnTo>
                    <a:lnTo>
                      <a:pt x="3349" y="1985"/>
                    </a:lnTo>
                    <a:lnTo>
                      <a:pt x="3309" y="2055"/>
                    </a:lnTo>
                    <a:lnTo>
                      <a:pt x="3266" y="2122"/>
                    </a:lnTo>
                    <a:lnTo>
                      <a:pt x="3220" y="2187"/>
                    </a:lnTo>
                    <a:lnTo>
                      <a:pt x="3170" y="2251"/>
                    </a:lnTo>
                    <a:lnTo>
                      <a:pt x="3118" y="2311"/>
                    </a:lnTo>
                    <a:lnTo>
                      <a:pt x="3063" y="2368"/>
                    </a:lnTo>
                    <a:lnTo>
                      <a:pt x="3005" y="2424"/>
                    </a:lnTo>
                    <a:lnTo>
                      <a:pt x="2946" y="2476"/>
                    </a:lnTo>
                    <a:lnTo>
                      <a:pt x="2882" y="2525"/>
                    </a:lnTo>
                    <a:lnTo>
                      <a:pt x="2817" y="2571"/>
                    </a:lnTo>
                    <a:lnTo>
                      <a:pt x="2749" y="2615"/>
                    </a:lnTo>
                    <a:lnTo>
                      <a:pt x="2680" y="2656"/>
                    </a:lnTo>
                    <a:lnTo>
                      <a:pt x="2607" y="2692"/>
                    </a:lnTo>
                    <a:lnTo>
                      <a:pt x="2534" y="2725"/>
                    </a:lnTo>
                    <a:lnTo>
                      <a:pt x="2458" y="2755"/>
                    </a:lnTo>
                    <a:lnTo>
                      <a:pt x="2381" y="2781"/>
                    </a:lnTo>
                    <a:lnTo>
                      <a:pt x="2302" y="2804"/>
                    </a:lnTo>
                    <a:lnTo>
                      <a:pt x="2222" y="2822"/>
                    </a:lnTo>
                    <a:lnTo>
                      <a:pt x="2140" y="2837"/>
                    </a:lnTo>
                    <a:lnTo>
                      <a:pt x="2057" y="2848"/>
                    </a:lnTo>
                    <a:lnTo>
                      <a:pt x="1971" y="2854"/>
                    </a:lnTo>
                    <a:lnTo>
                      <a:pt x="1886" y="2857"/>
                    </a:lnTo>
                    <a:lnTo>
                      <a:pt x="1801" y="2854"/>
                    </a:lnTo>
                    <a:lnTo>
                      <a:pt x="1716" y="2848"/>
                    </a:lnTo>
                    <a:lnTo>
                      <a:pt x="1632" y="2837"/>
                    </a:lnTo>
                    <a:lnTo>
                      <a:pt x="1551" y="2822"/>
                    </a:lnTo>
                    <a:lnTo>
                      <a:pt x="1470" y="2804"/>
                    </a:lnTo>
                    <a:lnTo>
                      <a:pt x="1391" y="2781"/>
                    </a:lnTo>
                    <a:lnTo>
                      <a:pt x="1314" y="2755"/>
                    </a:lnTo>
                    <a:lnTo>
                      <a:pt x="1238" y="2725"/>
                    </a:lnTo>
                    <a:lnTo>
                      <a:pt x="1165" y="2692"/>
                    </a:lnTo>
                    <a:lnTo>
                      <a:pt x="1093" y="2656"/>
                    </a:lnTo>
                    <a:lnTo>
                      <a:pt x="1023" y="2615"/>
                    </a:lnTo>
                    <a:lnTo>
                      <a:pt x="956" y="2571"/>
                    </a:lnTo>
                    <a:lnTo>
                      <a:pt x="890" y="2525"/>
                    </a:lnTo>
                    <a:lnTo>
                      <a:pt x="828" y="2476"/>
                    </a:lnTo>
                    <a:lnTo>
                      <a:pt x="767" y="2424"/>
                    </a:lnTo>
                    <a:lnTo>
                      <a:pt x="709" y="2368"/>
                    </a:lnTo>
                    <a:lnTo>
                      <a:pt x="654" y="2311"/>
                    </a:lnTo>
                    <a:lnTo>
                      <a:pt x="602" y="2251"/>
                    </a:lnTo>
                    <a:lnTo>
                      <a:pt x="552" y="2187"/>
                    </a:lnTo>
                    <a:lnTo>
                      <a:pt x="506" y="2122"/>
                    </a:lnTo>
                    <a:lnTo>
                      <a:pt x="463" y="2055"/>
                    </a:lnTo>
                    <a:lnTo>
                      <a:pt x="423" y="1985"/>
                    </a:lnTo>
                    <a:lnTo>
                      <a:pt x="386" y="1914"/>
                    </a:lnTo>
                    <a:lnTo>
                      <a:pt x="352" y="1839"/>
                    </a:lnTo>
                    <a:lnTo>
                      <a:pt x="323" y="1764"/>
                    </a:lnTo>
                    <a:lnTo>
                      <a:pt x="296" y="1687"/>
                    </a:lnTo>
                    <a:lnTo>
                      <a:pt x="274" y="1607"/>
                    </a:lnTo>
                    <a:lnTo>
                      <a:pt x="255" y="1527"/>
                    </a:lnTo>
                    <a:lnTo>
                      <a:pt x="241" y="1445"/>
                    </a:lnTo>
                    <a:lnTo>
                      <a:pt x="230" y="1362"/>
                    </a:lnTo>
                    <a:lnTo>
                      <a:pt x="224" y="1278"/>
                    </a:lnTo>
                    <a:lnTo>
                      <a:pt x="222" y="1191"/>
                    </a:lnTo>
                    <a:lnTo>
                      <a:pt x="223" y="1148"/>
                    </a:lnTo>
                    <a:lnTo>
                      <a:pt x="224" y="1105"/>
                    </a:lnTo>
                    <a:lnTo>
                      <a:pt x="227" y="1062"/>
                    </a:lnTo>
                    <a:lnTo>
                      <a:pt x="230" y="1019"/>
                    </a:lnTo>
                    <a:lnTo>
                      <a:pt x="236" y="977"/>
                    </a:lnTo>
                    <a:lnTo>
                      <a:pt x="241" y="934"/>
                    </a:lnTo>
                    <a:lnTo>
                      <a:pt x="249" y="893"/>
                    </a:lnTo>
                    <a:lnTo>
                      <a:pt x="256" y="851"/>
                    </a:lnTo>
                    <a:lnTo>
                      <a:pt x="266" y="810"/>
                    </a:lnTo>
                    <a:lnTo>
                      <a:pt x="276" y="770"/>
                    </a:lnTo>
                    <a:lnTo>
                      <a:pt x="287" y="729"/>
                    </a:lnTo>
                    <a:lnTo>
                      <a:pt x="298" y="689"/>
                    </a:lnTo>
                    <a:lnTo>
                      <a:pt x="311" y="650"/>
                    </a:lnTo>
                    <a:lnTo>
                      <a:pt x="325" y="612"/>
                    </a:lnTo>
                    <a:lnTo>
                      <a:pt x="341" y="573"/>
                    </a:lnTo>
                    <a:lnTo>
                      <a:pt x="357" y="535"/>
                    </a:lnTo>
                    <a:lnTo>
                      <a:pt x="373" y="497"/>
                    </a:lnTo>
                    <a:lnTo>
                      <a:pt x="390" y="460"/>
                    </a:lnTo>
                    <a:lnTo>
                      <a:pt x="410" y="424"/>
                    </a:lnTo>
                    <a:lnTo>
                      <a:pt x="429" y="388"/>
                    </a:lnTo>
                    <a:lnTo>
                      <a:pt x="449" y="352"/>
                    </a:lnTo>
                    <a:lnTo>
                      <a:pt x="470" y="318"/>
                    </a:lnTo>
                    <a:lnTo>
                      <a:pt x="492" y="283"/>
                    </a:lnTo>
                    <a:lnTo>
                      <a:pt x="514" y="250"/>
                    </a:lnTo>
                    <a:lnTo>
                      <a:pt x="538" y="216"/>
                    </a:lnTo>
                    <a:lnTo>
                      <a:pt x="562" y="184"/>
                    </a:lnTo>
                    <a:lnTo>
                      <a:pt x="587" y="152"/>
                    </a:lnTo>
                    <a:lnTo>
                      <a:pt x="613" y="120"/>
                    </a:lnTo>
                    <a:lnTo>
                      <a:pt x="640" y="90"/>
                    </a:lnTo>
                    <a:lnTo>
                      <a:pt x="667" y="60"/>
                    </a:lnTo>
                    <a:lnTo>
                      <a:pt x="695" y="31"/>
                    </a:lnTo>
                    <a:lnTo>
                      <a:pt x="723" y="1"/>
                    </a:lnTo>
                    <a:lnTo>
                      <a:pt x="424" y="0"/>
                    </a:lnTo>
                    <a:lnTo>
                      <a:pt x="399" y="32"/>
                    </a:lnTo>
                    <a:lnTo>
                      <a:pt x="375" y="62"/>
                    </a:lnTo>
                    <a:lnTo>
                      <a:pt x="352" y="94"/>
                    </a:lnTo>
                    <a:lnTo>
                      <a:pt x="330" y="127"/>
                    </a:lnTo>
                    <a:lnTo>
                      <a:pt x="307" y="159"/>
                    </a:lnTo>
                    <a:lnTo>
                      <a:pt x="287" y="193"/>
                    </a:lnTo>
                    <a:lnTo>
                      <a:pt x="266" y="226"/>
                    </a:lnTo>
                    <a:lnTo>
                      <a:pt x="246" y="261"/>
                    </a:lnTo>
                    <a:lnTo>
                      <a:pt x="226" y="295"/>
                    </a:lnTo>
                    <a:lnTo>
                      <a:pt x="208" y="330"/>
                    </a:lnTo>
                    <a:lnTo>
                      <a:pt x="190" y="365"/>
                    </a:lnTo>
                    <a:lnTo>
                      <a:pt x="173" y="401"/>
                    </a:lnTo>
                    <a:lnTo>
                      <a:pt x="157" y="438"/>
                    </a:lnTo>
                    <a:lnTo>
                      <a:pt x="142" y="474"/>
                    </a:lnTo>
                    <a:lnTo>
                      <a:pt x="127" y="511"/>
                    </a:lnTo>
                    <a:lnTo>
                      <a:pt x="113" y="549"/>
                    </a:lnTo>
                    <a:lnTo>
                      <a:pt x="99" y="587"/>
                    </a:lnTo>
                    <a:lnTo>
                      <a:pt x="87" y="624"/>
                    </a:lnTo>
                    <a:lnTo>
                      <a:pt x="75" y="663"/>
                    </a:lnTo>
                    <a:lnTo>
                      <a:pt x="64" y="702"/>
                    </a:lnTo>
                    <a:lnTo>
                      <a:pt x="54" y="741"/>
                    </a:lnTo>
                    <a:lnTo>
                      <a:pt x="45" y="781"/>
                    </a:lnTo>
                    <a:lnTo>
                      <a:pt x="36" y="821"/>
                    </a:lnTo>
                    <a:lnTo>
                      <a:pt x="28" y="861"/>
                    </a:lnTo>
                    <a:lnTo>
                      <a:pt x="22" y="901"/>
                    </a:lnTo>
                    <a:lnTo>
                      <a:pt x="17" y="942"/>
                    </a:lnTo>
                    <a:lnTo>
                      <a:pt x="11" y="983"/>
                    </a:lnTo>
                    <a:lnTo>
                      <a:pt x="7" y="1024"/>
                    </a:lnTo>
                    <a:lnTo>
                      <a:pt x="4" y="1066"/>
                    </a:lnTo>
                    <a:lnTo>
                      <a:pt x="1" y="1107"/>
                    </a:lnTo>
                    <a:lnTo>
                      <a:pt x="0" y="1149"/>
                    </a:lnTo>
                    <a:lnTo>
                      <a:pt x="0" y="1191"/>
                    </a:lnTo>
                    <a:lnTo>
                      <a:pt x="3" y="1289"/>
                    </a:lnTo>
                    <a:lnTo>
                      <a:pt x="10" y="1385"/>
                    </a:lnTo>
                    <a:lnTo>
                      <a:pt x="22" y="1479"/>
                    </a:lnTo>
                    <a:lnTo>
                      <a:pt x="38" y="1572"/>
                    </a:lnTo>
                    <a:lnTo>
                      <a:pt x="59" y="1663"/>
                    </a:lnTo>
                    <a:lnTo>
                      <a:pt x="85" y="1753"/>
                    </a:lnTo>
                    <a:lnTo>
                      <a:pt x="114" y="1840"/>
                    </a:lnTo>
                    <a:lnTo>
                      <a:pt x="148" y="1926"/>
                    </a:lnTo>
                    <a:lnTo>
                      <a:pt x="186" y="2010"/>
                    </a:lnTo>
                    <a:lnTo>
                      <a:pt x="227" y="2091"/>
                    </a:lnTo>
                    <a:lnTo>
                      <a:pt x="273" y="2170"/>
                    </a:lnTo>
                    <a:lnTo>
                      <a:pt x="322" y="2246"/>
                    </a:lnTo>
                    <a:lnTo>
                      <a:pt x="375" y="2320"/>
                    </a:lnTo>
                    <a:lnTo>
                      <a:pt x="430" y="2391"/>
                    </a:lnTo>
                    <a:lnTo>
                      <a:pt x="490" y="2460"/>
                    </a:lnTo>
                    <a:lnTo>
                      <a:pt x="552" y="2525"/>
                    </a:lnTo>
                    <a:lnTo>
                      <a:pt x="618" y="2588"/>
                    </a:lnTo>
                    <a:lnTo>
                      <a:pt x="686" y="2647"/>
                    </a:lnTo>
                    <a:lnTo>
                      <a:pt x="757" y="2703"/>
                    </a:lnTo>
                    <a:lnTo>
                      <a:pt x="832" y="2756"/>
                    </a:lnTo>
                    <a:lnTo>
                      <a:pt x="908" y="2805"/>
                    </a:lnTo>
                    <a:lnTo>
                      <a:pt x="987" y="2850"/>
                    </a:lnTo>
                    <a:lnTo>
                      <a:pt x="1068" y="2892"/>
                    </a:lnTo>
                    <a:lnTo>
                      <a:pt x="1152" y="2930"/>
                    </a:lnTo>
                    <a:lnTo>
                      <a:pt x="1238" y="2963"/>
                    </a:lnTo>
                    <a:lnTo>
                      <a:pt x="1326" y="2994"/>
                    </a:lnTo>
                    <a:lnTo>
                      <a:pt x="1415" y="3019"/>
                    </a:lnTo>
                    <a:lnTo>
                      <a:pt x="1506" y="3040"/>
                    </a:lnTo>
                    <a:lnTo>
                      <a:pt x="1599" y="3056"/>
                    </a:lnTo>
                    <a:lnTo>
                      <a:pt x="1694" y="3068"/>
                    </a:lnTo>
                    <a:lnTo>
                      <a:pt x="1789" y="3076"/>
                    </a:lnTo>
                    <a:lnTo>
                      <a:pt x="1886" y="3078"/>
                    </a:lnTo>
                    <a:lnTo>
                      <a:pt x="1983" y="3076"/>
                    </a:lnTo>
                    <a:lnTo>
                      <a:pt x="2079" y="3068"/>
                    </a:lnTo>
                    <a:lnTo>
                      <a:pt x="2173" y="3056"/>
                    </a:lnTo>
                    <a:lnTo>
                      <a:pt x="2266" y="3040"/>
                    </a:lnTo>
                    <a:lnTo>
                      <a:pt x="2358" y="3019"/>
                    </a:lnTo>
                    <a:lnTo>
                      <a:pt x="2448" y="2994"/>
                    </a:lnTo>
                    <a:lnTo>
                      <a:pt x="2535" y="2963"/>
                    </a:lnTo>
                    <a:lnTo>
                      <a:pt x="2620" y="2930"/>
                    </a:lnTo>
                    <a:lnTo>
                      <a:pt x="2704" y="2892"/>
                    </a:lnTo>
                    <a:lnTo>
                      <a:pt x="2786" y="2850"/>
                    </a:lnTo>
                    <a:lnTo>
                      <a:pt x="2865" y="2805"/>
                    </a:lnTo>
                    <a:lnTo>
                      <a:pt x="2941" y="2756"/>
                    </a:lnTo>
                    <a:lnTo>
                      <a:pt x="3015" y="2703"/>
                    </a:lnTo>
                    <a:lnTo>
                      <a:pt x="3086" y="2647"/>
                    </a:lnTo>
                    <a:lnTo>
                      <a:pt x="3155" y="2588"/>
                    </a:lnTo>
                    <a:lnTo>
                      <a:pt x="3220" y="2525"/>
                    </a:lnTo>
                    <a:lnTo>
                      <a:pt x="3282" y="2460"/>
                    </a:lnTo>
                    <a:lnTo>
                      <a:pt x="3342" y="2391"/>
                    </a:lnTo>
                    <a:lnTo>
                      <a:pt x="3398" y="2320"/>
                    </a:lnTo>
                    <a:lnTo>
                      <a:pt x="3451" y="2246"/>
                    </a:lnTo>
                    <a:lnTo>
                      <a:pt x="3500" y="2170"/>
                    </a:lnTo>
                    <a:lnTo>
                      <a:pt x="3545" y="2091"/>
                    </a:lnTo>
                    <a:lnTo>
                      <a:pt x="3587" y="2010"/>
                    </a:lnTo>
                    <a:lnTo>
                      <a:pt x="3625" y="1926"/>
                    </a:lnTo>
                    <a:lnTo>
                      <a:pt x="3658" y="1840"/>
                    </a:lnTo>
                    <a:lnTo>
                      <a:pt x="3687" y="1753"/>
                    </a:lnTo>
                    <a:lnTo>
                      <a:pt x="3713" y="1663"/>
                    </a:lnTo>
                    <a:lnTo>
                      <a:pt x="3734" y="1572"/>
                    </a:lnTo>
                    <a:lnTo>
                      <a:pt x="3751" y="1479"/>
                    </a:lnTo>
                    <a:lnTo>
                      <a:pt x="3763" y="1385"/>
                    </a:lnTo>
                    <a:lnTo>
                      <a:pt x="3771" y="1289"/>
                    </a:lnTo>
                    <a:lnTo>
                      <a:pt x="3773" y="1191"/>
                    </a:lnTo>
                    <a:close/>
                  </a:path>
                </a:pathLst>
              </a:custGeom>
              <a:solidFill>
                <a:srgbClr val="C2C2C1"/>
              </a:solidFill>
              <a:ln w="9525">
                <a:noFill/>
                <a:round/>
                <a:headEnd/>
                <a:tailEnd/>
              </a:ln>
            </p:spPr>
            <p:txBody>
              <a:bodyPr/>
              <a:lstStyle/>
              <a:p>
                <a:endParaRPr lang="fr-FR"/>
              </a:p>
            </p:txBody>
          </p:sp>
          <p:sp>
            <p:nvSpPr>
              <p:cNvPr id="10364" name="Freeform 32"/>
              <p:cNvSpPr>
                <a:spLocks/>
              </p:cNvSpPr>
              <p:nvPr/>
            </p:nvSpPr>
            <p:spPr bwMode="auto">
              <a:xfrm>
                <a:off x="2301" y="2385"/>
                <a:ext cx="592" cy="494"/>
              </a:xfrm>
              <a:custGeom>
                <a:avLst/>
                <a:gdLst>
                  <a:gd name="T0" fmla="*/ 0 w 3551"/>
                  <a:gd name="T1" fmla="*/ 0 h 2966"/>
                  <a:gd name="T2" fmla="*/ 0 w 3551"/>
                  <a:gd name="T3" fmla="*/ 0 h 2966"/>
                  <a:gd name="T4" fmla="*/ 0 w 3551"/>
                  <a:gd name="T5" fmla="*/ 0 h 2966"/>
                  <a:gd name="T6" fmla="*/ 0 w 3551"/>
                  <a:gd name="T7" fmla="*/ 0 h 2966"/>
                  <a:gd name="T8" fmla="*/ 0 w 3551"/>
                  <a:gd name="T9" fmla="*/ 0 h 2966"/>
                  <a:gd name="T10" fmla="*/ 0 w 3551"/>
                  <a:gd name="T11" fmla="*/ 0 h 2966"/>
                  <a:gd name="T12" fmla="*/ 0 w 3551"/>
                  <a:gd name="T13" fmla="*/ 0 h 2966"/>
                  <a:gd name="T14" fmla="*/ 0 w 3551"/>
                  <a:gd name="T15" fmla="*/ 0 h 2966"/>
                  <a:gd name="T16" fmla="*/ 0 w 3551"/>
                  <a:gd name="T17" fmla="*/ 0 h 2966"/>
                  <a:gd name="T18" fmla="*/ 0 w 3551"/>
                  <a:gd name="T19" fmla="*/ 0 h 2966"/>
                  <a:gd name="T20" fmla="*/ 0 w 3551"/>
                  <a:gd name="T21" fmla="*/ 0 h 2966"/>
                  <a:gd name="T22" fmla="*/ 0 w 3551"/>
                  <a:gd name="T23" fmla="*/ 0 h 2966"/>
                  <a:gd name="T24" fmla="*/ 0 w 3551"/>
                  <a:gd name="T25" fmla="*/ 0 h 2966"/>
                  <a:gd name="T26" fmla="*/ 0 w 3551"/>
                  <a:gd name="T27" fmla="*/ 0 h 2966"/>
                  <a:gd name="T28" fmla="*/ 0 w 3551"/>
                  <a:gd name="T29" fmla="*/ 0 h 2966"/>
                  <a:gd name="T30" fmla="*/ 0 w 3551"/>
                  <a:gd name="T31" fmla="*/ 0 h 2966"/>
                  <a:gd name="T32" fmla="*/ 0 w 3551"/>
                  <a:gd name="T33" fmla="*/ 0 h 2966"/>
                  <a:gd name="T34" fmla="*/ 0 w 3551"/>
                  <a:gd name="T35" fmla="*/ 0 h 2966"/>
                  <a:gd name="T36" fmla="*/ 0 w 3551"/>
                  <a:gd name="T37" fmla="*/ 0 h 2966"/>
                  <a:gd name="T38" fmla="*/ 0 w 3551"/>
                  <a:gd name="T39" fmla="*/ 0 h 2966"/>
                  <a:gd name="T40" fmla="*/ 0 w 3551"/>
                  <a:gd name="T41" fmla="*/ 0 h 2966"/>
                  <a:gd name="T42" fmla="*/ 0 w 3551"/>
                  <a:gd name="T43" fmla="*/ 0 h 2966"/>
                  <a:gd name="T44" fmla="*/ 0 w 3551"/>
                  <a:gd name="T45" fmla="*/ 0 h 2966"/>
                  <a:gd name="T46" fmla="*/ 0 w 3551"/>
                  <a:gd name="T47" fmla="*/ 0 h 2966"/>
                  <a:gd name="T48" fmla="*/ 0 w 3551"/>
                  <a:gd name="T49" fmla="*/ 0 h 2966"/>
                  <a:gd name="T50" fmla="*/ 0 w 3551"/>
                  <a:gd name="T51" fmla="*/ 0 h 2966"/>
                  <a:gd name="T52" fmla="*/ 0 w 3551"/>
                  <a:gd name="T53" fmla="*/ 0 h 2966"/>
                  <a:gd name="T54" fmla="*/ 0 w 3551"/>
                  <a:gd name="T55" fmla="*/ 0 h 2966"/>
                  <a:gd name="T56" fmla="*/ 0 w 3551"/>
                  <a:gd name="T57" fmla="*/ 0 h 2966"/>
                  <a:gd name="T58" fmla="*/ 0 w 3551"/>
                  <a:gd name="T59" fmla="*/ 0 h 2966"/>
                  <a:gd name="T60" fmla="*/ 0 w 3551"/>
                  <a:gd name="T61" fmla="*/ 0 h 2966"/>
                  <a:gd name="T62" fmla="*/ 0 w 3551"/>
                  <a:gd name="T63" fmla="*/ 0 h 2966"/>
                  <a:gd name="T64" fmla="*/ 0 w 3551"/>
                  <a:gd name="T65" fmla="*/ 0 h 2966"/>
                  <a:gd name="T66" fmla="*/ 0 w 3551"/>
                  <a:gd name="T67" fmla="*/ 0 h 2966"/>
                  <a:gd name="T68" fmla="*/ 0 w 3551"/>
                  <a:gd name="T69" fmla="*/ 0 h 2966"/>
                  <a:gd name="T70" fmla="*/ 0 w 3551"/>
                  <a:gd name="T71" fmla="*/ 0 h 2966"/>
                  <a:gd name="T72" fmla="*/ 0 w 3551"/>
                  <a:gd name="T73" fmla="*/ 0 h 2966"/>
                  <a:gd name="T74" fmla="*/ 0 w 3551"/>
                  <a:gd name="T75" fmla="*/ 0 h 2966"/>
                  <a:gd name="T76" fmla="*/ 0 w 3551"/>
                  <a:gd name="T77" fmla="*/ 0 h 2966"/>
                  <a:gd name="T78" fmla="*/ 0 w 3551"/>
                  <a:gd name="T79" fmla="*/ 0 h 2966"/>
                  <a:gd name="T80" fmla="*/ 0 w 3551"/>
                  <a:gd name="T81" fmla="*/ 0 h 2966"/>
                  <a:gd name="T82" fmla="*/ 0 w 3551"/>
                  <a:gd name="T83" fmla="*/ 0 h 2966"/>
                  <a:gd name="T84" fmla="*/ 0 w 3551"/>
                  <a:gd name="T85" fmla="*/ 0 h 2966"/>
                  <a:gd name="T86" fmla="*/ 0 w 3551"/>
                  <a:gd name="T87" fmla="*/ 0 h 2966"/>
                  <a:gd name="T88" fmla="*/ 0 w 3551"/>
                  <a:gd name="T89" fmla="*/ 0 h 2966"/>
                  <a:gd name="T90" fmla="*/ 0 w 3551"/>
                  <a:gd name="T91" fmla="*/ 0 h 2966"/>
                  <a:gd name="T92" fmla="*/ 0 w 3551"/>
                  <a:gd name="T93" fmla="*/ 0 h 2966"/>
                  <a:gd name="T94" fmla="*/ 0 w 3551"/>
                  <a:gd name="T95" fmla="*/ 0 h 2966"/>
                  <a:gd name="T96" fmla="*/ 0 w 3551"/>
                  <a:gd name="T97" fmla="*/ 0 h 2966"/>
                  <a:gd name="T98" fmla="*/ 0 w 3551"/>
                  <a:gd name="T99" fmla="*/ 0 h 2966"/>
                  <a:gd name="T100" fmla="*/ 0 w 3551"/>
                  <a:gd name="T101" fmla="*/ 0 h 29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51"/>
                  <a:gd name="T154" fmla="*/ 0 h 2966"/>
                  <a:gd name="T155" fmla="*/ 3551 w 3551"/>
                  <a:gd name="T156" fmla="*/ 2966 h 29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51" h="2966">
                    <a:moveTo>
                      <a:pt x="3551" y="1190"/>
                    </a:moveTo>
                    <a:lnTo>
                      <a:pt x="3551" y="1148"/>
                    </a:lnTo>
                    <a:lnTo>
                      <a:pt x="3548" y="1106"/>
                    </a:lnTo>
                    <a:lnTo>
                      <a:pt x="3546" y="1064"/>
                    </a:lnTo>
                    <a:lnTo>
                      <a:pt x="3543" y="1022"/>
                    </a:lnTo>
                    <a:lnTo>
                      <a:pt x="3539" y="981"/>
                    </a:lnTo>
                    <a:lnTo>
                      <a:pt x="3533" y="940"/>
                    </a:lnTo>
                    <a:lnTo>
                      <a:pt x="3527" y="899"/>
                    </a:lnTo>
                    <a:lnTo>
                      <a:pt x="3519" y="859"/>
                    </a:lnTo>
                    <a:lnTo>
                      <a:pt x="3512" y="818"/>
                    </a:lnTo>
                    <a:lnTo>
                      <a:pt x="3503" y="779"/>
                    </a:lnTo>
                    <a:lnTo>
                      <a:pt x="3492" y="739"/>
                    </a:lnTo>
                    <a:lnTo>
                      <a:pt x="3481" y="700"/>
                    </a:lnTo>
                    <a:lnTo>
                      <a:pt x="3471" y="661"/>
                    </a:lnTo>
                    <a:lnTo>
                      <a:pt x="3458" y="622"/>
                    </a:lnTo>
                    <a:lnTo>
                      <a:pt x="3445" y="585"/>
                    </a:lnTo>
                    <a:lnTo>
                      <a:pt x="3431" y="547"/>
                    </a:lnTo>
                    <a:lnTo>
                      <a:pt x="3416" y="510"/>
                    </a:lnTo>
                    <a:lnTo>
                      <a:pt x="3399" y="473"/>
                    </a:lnTo>
                    <a:lnTo>
                      <a:pt x="3383" y="437"/>
                    </a:lnTo>
                    <a:lnTo>
                      <a:pt x="3366" y="401"/>
                    </a:lnTo>
                    <a:lnTo>
                      <a:pt x="3348" y="365"/>
                    </a:lnTo>
                    <a:lnTo>
                      <a:pt x="3328" y="330"/>
                    </a:lnTo>
                    <a:lnTo>
                      <a:pt x="3309" y="296"/>
                    </a:lnTo>
                    <a:lnTo>
                      <a:pt x="3288" y="262"/>
                    </a:lnTo>
                    <a:lnTo>
                      <a:pt x="3268" y="228"/>
                    </a:lnTo>
                    <a:lnTo>
                      <a:pt x="3245" y="195"/>
                    </a:lnTo>
                    <a:lnTo>
                      <a:pt x="3222" y="162"/>
                    </a:lnTo>
                    <a:lnTo>
                      <a:pt x="3200" y="131"/>
                    </a:lnTo>
                    <a:lnTo>
                      <a:pt x="3176" y="100"/>
                    </a:lnTo>
                    <a:lnTo>
                      <a:pt x="3151" y="68"/>
                    </a:lnTo>
                    <a:lnTo>
                      <a:pt x="3125" y="38"/>
                    </a:lnTo>
                    <a:lnTo>
                      <a:pt x="3099" y="8"/>
                    </a:lnTo>
                    <a:lnTo>
                      <a:pt x="2782" y="7"/>
                    </a:lnTo>
                    <a:lnTo>
                      <a:pt x="2813" y="35"/>
                    </a:lnTo>
                    <a:lnTo>
                      <a:pt x="2843" y="62"/>
                    </a:lnTo>
                    <a:lnTo>
                      <a:pt x="2872" y="91"/>
                    </a:lnTo>
                    <a:lnTo>
                      <a:pt x="2901" y="120"/>
                    </a:lnTo>
                    <a:lnTo>
                      <a:pt x="2930" y="151"/>
                    </a:lnTo>
                    <a:lnTo>
                      <a:pt x="2957" y="182"/>
                    </a:lnTo>
                    <a:lnTo>
                      <a:pt x="2982" y="213"/>
                    </a:lnTo>
                    <a:lnTo>
                      <a:pt x="3008" y="246"/>
                    </a:lnTo>
                    <a:lnTo>
                      <a:pt x="3033" y="279"/>
                    </a:lnTo>
                    <a:lnTo>
                      <a:pt x="3057" y="312"/>
                    </a:lnTo>
                    <a:lnTo>
                      <a:pt x="3080" y="347"/>
                    </a:lnTo>
                    <a:lnTo>
                      <a:pt x="3101" y="382"/>
                    </a:lnTo>
                    <a:lnTo>
                      <a:pt x="3123" y="417"/>
                    </a:lnTo>
                    <a:lnTo>
                      <a:pt x="3143" y="454"/>
                    </a:lnTo>
                    <a:lnTo>
                      <a:pt x="3163" y="491"/>
                    </a:lnTo>
                    <a:lnTo>
                      <a:pt x="3181" y="528"/>
                    </a:lnTo>
                    <a:lnTo>
                      <a:pt x="3198" y="566"/>
                    </a:lnTo>
                    <a:lnTo>
                      <a:pt x="3215" y="605"/>
                    </a:lnTo>
                    <a:lnTo>
                      <a:pt x="3230" y="644"/>
                    </a:lnTo>
                    <a:lnTo>
                      <a:pt x="3244" y="683"/>
                    </a:lnTo>
                    <a:lnTo>
                      <a:pt x="3257" y="723"/>
                    </a:lnTo>
                    <a:lnTo>
                      <a:pt x="3270" y="764"/>
                    </a:lnTo>
                    <a:lnTo>
                      <a:pt x="3281" y="805"/>
                    </a:lnTo>
                    <a:lnTo>
                      <a:pt x="3290" y="846"/>
                    </a:lnTo>
                    <a:lnTo>
                      <a:pt x="3299" y="888"/>
                    </a:lnTo>
                    <a:lnTo>
                      <a:pt x="3306" y="930"/>
                    </a:lnTo>
                    <a:lnTo>
                      <a:pt x="3314" y="972"/>
                    </a:lnTo>
                    <a:lnTo>
                      <a:pt x="3319" y="1015"/>
                    </a:lnTo>
                    <a:lnTo>
                      <a:pt x="3324" y="1059"/>
                    </a:lnTo>
                    <a:lnTo>
                      <a:pt x="3326" y="1103"/>
                    </a:lnTo>
                    <a:lnTo>
                      <a:pt x="3328" y="1146"/>
                    </a:lnTo>
                    <a:lnTo>
                      <a:pt x="3329" y="1190"/>
                    </a:lnTo>
                    <a:lnTo>
                      <a:pt x="3327" y="1270"/>
                    </a:lnTo>
                    <a:lnTo>
                      <a:pt x="3321" y="1349"/>
                    </a:lnTo>
                    <a:lnTo>
                      <a:pt x="3311" y="1427"/>
                    </a:lnTo>
                    <a:lnTo>
                      <a:pt x="3297" y="1504"/>
                    </a:lnTo>
                    <a:lnTo>
                      <a:pt x="3279" y="1579"/>
                    </a:lnTo>
                    <a:lnTo>
                      <a:pt x="3259" y="1653"/>
                    </a:lnTo>
                    <a:lnTo>
                      <a:pt x="3234" y="1725"/>
                    </a:lnTo>
                    <a:lnTo>
                      <a:pt x="3207" y="1795"/>
                    </a:lnTo>
                    <a:lnTo>
                      <a:pt x="3176" y="1864"/>
                    </a:lnTo>
                    <a:lnTo>
                      <a:pt x="3141" y="1931"/>
                    </a:lnTo>
                    <a:lnTo>
                      <a:pt x="3103" y="1996"/>
                    </a:lnTo>
                    <a:lnTo>
                      <a:pt x="3063" y="2060"/>
                    </a:lnTo>
                    <a:lnTo>
                      <a:pt x="3020" y="2120"/>
                    </a:lnTo>
                    <a:lnTo>
                      <a:pt x="2974" y="2178"/>
                    </a:lnTo>
                    <a:lnTo>
                      <a:pt x="2925" y="2236"/>
                    </a:lnTo>
                    <a:lnTo>
                      <a:pt x="2873" y="2289"/>
                    </a:lnTo>
                    <a:lnTo>
                      <a:pt x="2819" y="2340"/>
                    </a:lnTo>
                    <a:lnTo>
                      <a:pt x="2763" y="2389"/>
                    </a:lnTo>
                    <a:lnTo>
                      <a:pt x="2705" y="2435"/>
                    </a:lnTo>
                    <a:lnTo>
                      <a:pt x="2643" y="2479"/>
                    </a:lnTo>
                    <a:lnTo>
                      <a:pt x="2581" y="2520"/>
                    </a:lnTo>
                    <a:lnTo>
                      <a:pt x="2516" y="2556"/>
                    </a:lnTo>
                    <a:lnTo>
                      <a:pt x="2449" y="2591"/>
                    </a:lnTo>
                    <a:lnTo>
                      <a:pt x="2380" y="2622"/>
                    </a:lnTo>
                    <a:lnTo>
                      <a:pt x="2310" y="2650"/>
                    </a:lnTo>
                    <a:lnTo>
                      <a:pt x="2237" y="2674"/>
                    </a:lnTo>
                    <a:lnTo>
                      <a:pt x="2164" y="2696"/>
                    </a:lnTo>
                    <a:lnTo>
                      <a:pt x="2088" y="2713"/>
                    </a:lnTo>
                    <a:lnTo>
                      <a:pt x="2012" y="2726"/>
                    </a:lnTo>
                    <a:lnTo>
                      <a:pt x="1934" y="2736"/>
                    </a:lnTo>
                    <a:lnTo>
                      <a:pt x="1855" y="2742"/>
                    </a:lnTo>
                    <a:lnTo>
                      <a:pt x="1775" y="2744"/>
                    </a:lnTo>
                    <a:lnTo>
                      <a:pt x="1695" y="2742"/>
                    </a:lnTo>
                    <a:lnTo>
                      <a:pt x="1616" y="2736"/>
                    </a:lnTo>
                    <a:lnTo>
                      <a:pt x="1539" y="2726"/>
                    </a:lnTo>
                    <a:lnTo>
                      <a:pt x="1462" y="2713"/>
                    </a:lnTo>
                    <a:lnTo>
                      <a:pt x="1387" y="2696"/>
                    </a:lnTo>
                    <a:lnTo>
                      <a:pt x="1313" y="2674"/>
                    </a:lnTo>
                    <a:lnTo>
                      <a:pt x="1242" y="2650"/>
                    </a:lnTo>
                    <a:lnTo>
                      <a:pt x="1170" y="2622"/>
                    </a:lnTo>
                    <a:lnTo>
                      <a:pt x="1102" y="2591"/>
                    </a:lnTo>
                    <a:lnTo>
                      <a:pt x="1035" y="2556"/>
                    </a:lnTo>
                    <a:lnTo>
                      <a:pt x="969" y="2520"/>
                    </a:lnTo>
                    <a:lnTo>
                      <a:pt x="907" y="2479"/>
                    </a:lnTo>
                    <a:lnTo>
                      <a:pt x="846" y="2435"/>
                    </a:lnTo>
                    <a:lnTo>
                      <a:pt x="787" y="2389"/>
                    </a:lnTo>
                    <a:lnTo>
                      <a:pt x="731" y="2340"/>
                    </a:lnTo>
                    <a:lnTo>
                      <a:pt x="677" y="2289"/>
                    </a:lnTo>
                    <a:lnTo>
                      <a:pt x="625" y="2236"/>
                    </a:lnTo>
                    <a:lnTo>
                      <a:pt x="576" y="2178"/>
                    </a:lnTo>
                    <a:lnTo>
                      <a:pt x="531" y="2120"/>
                    </a:lnTo>
                    <a:lnTo>
                      <a:pt x="487" y="2060"/>
                    </a:lnTo>
                    <a:lnTo>
                      <a:pt x="447" y="1996"/>
                    </a:lnTo>
                    <a:lnTo>
                      <a:pt x="409" y="1931"/>
                    </a:lnTo>
                    <a:lnTo>
                      <a:pt x="375" y="1864"/>
                    </a:lnTo>
                    <a:lnTo>
                      <a:pt x="344" y="1795"/>
                    </a:lnTo>
                    <a:lnTo>
                      <a:pt x="316" y="1725"/>
                    </a:lnTo>
                    <a:lnTo>
                      <a:pt x="291" y="1653"/>
                    </a:lnTo>
                    <a:lnTo>
                      <a:pt x="271" y="1579"/>
                    </a:lnTo>
                    <a:lnTo>
                      <a:pt x="253" y="1504"/>
                    </a:lnTo>
                    <a:lnTo>
                      <a:pt x="239" y="1427"/>
                    </a:lnTo>
                    <a:lnTo>
                      <a:pt x="230" y="1349"/>
                    </a:lnTo>
                    <a:lnTo>
                      <a:pt x="224" y="1270"/>
                    </a:lnTo>
                    <a:lnTo>
                      <a:pt x="222" y="1190"/>
                    </a:lnTo>
                    <a:lnTo>
                      <a:pt x="222" y="1146"/>
                    </a:lnTo>
                    <a:lnTo>
                      <a:pt x="224" y="1102"/>
                    </a:lnTo>
                    <a:lnTo>
                      <a:pt x="227" y="1058"/>
                    </a:lnTo>
                    <a:lnTo>
                      <a:pt x="232" y="1014"/>
                    </a:lnTo>
                    <a:lnTo>
                      <a:pt x="237" y="971"/>
                    </a:lnTo>
                    <a:lnTo>
                      <a:pt x="244" y="928"/>
                    </a:lnTo>
                    <a:lnTo>
                      <a:pt x="252" y="886"/>
                    </a:lnTo>
                    <a:lnTo>
                      <a:pt x="261" y="844"/>
                    </a:lnTo>
                    <a:lnTo>
                      <a:pt x="271" y="802"/>
                    </a:lnTo>
                    <a:lnTo>
                      <a:pt x="282" y="761"/>
                    </a:lnTo>
                    <a:lnTo>
                      <a:pt x="294" y="720"/>
                    </a:lnTo>
                    <a:lnTo>
                      <a:pt x="308" y="680"/>
                    </a:lnTo>
                    <a:lnTo>
                      <a:pt x="322" y="640"/>
                    </a:lnTo>
                    <a:lnTo>
                      <a:pt x="338" y="601"/>
                    </a:lnTo>
                    <a:lnTo>
                      <a:pt x="355" y="562"/>
                    </a:lnTo>
                    <a:lnTo>
                      <a:pt x="372" y="524"/>
                    </a:lnTo>
                    <a:lnTo>
                      <a:pt x="390" y="486"/>
                    </a:lnTo>
                    <a:lnTo>
                      <a:pt x="410" y="449"/>
                    </a:lnTo>
                    <a:lnTo>
                      <a:pt x="430" y="413"/>
                    </a:lnTo>
                    <a:lnTo>
                      <a:pt x="452" y="376"/>
                    </a:lnTo>
                    <a:lnTo>
                      <a:pt x="475" y="342"/>
                    </a:lnTo>
                    <a:lnTo>
                      <a:pt x="497" y="307"/>
                    </a:lnTo>
                    <a:lnTo>
                      <a:pt x="522" y="274"/>
                    </a:lnTo>
                    <a:lnTo>
                      <a:pt x="547" y="240"/>
                    </a:lnTo>
                    <a:lnTo>
                      <a:pt x="573" y="208"/>
                    </a:lnTo>
                    <a:lnTo>
                      <a:pt x="600" y="175"/>
                    </a:lnTo>
                    <a:lnTo>
                      <a:pt x="627" y="145"/>
                    </a:lnTo>
                    <a:lnTo>
                      <a:pt x="655" y="114"/>
                    </a:lnTo>
                    <a:lnTo>
                      <a:pt x="684" y="85"/>
                    </a:lnTo>
                    <a:lnTo>
                      <a:pt x="714" y="55"/>
                    </a:lnTo>
                    <a:lnTo>
                      <a:pt x="746" y="28"/>
                    </a:lnTo>
                    <a:lnTo>
                      <a:pt x="777" y="0"/>
                    </a:lnTo>
                    <a:lnTo>
                      <a:pt x="459" y="0"/>
                    </a:lnTo>
                    <a:lnTo>
                      <a:pt x="433" y="30"/>
                    </a:lnTo>
                    <a:lnTo>
                      <a:pt x="407" y="60"/>
                    </a:lnTo>
                    <a:lnTo>
                      <a:pt x="382" y="91"/>
                    </a:lnTo>
                    <a:lnTo>
                      <a:pt x="357" y="122"/>
                    </a:lnTo>
                    <a:lnTo>
                      <a:pt x="333" y="155"/>
                    </a:lnTo>
                    <a:lnTo>
                      <a:pt x="311" y="187"/>
                    </a:lnTo>
                    <a:lnTo>
                      <a:pt x="288" y="221"/>
                    </a:lnTo>
                    <a:lnTo>
                      <a:pt x="266" y="254"/>
                    </a:lnTo>
                    <a:lnTo>
                      <a:pt x="246" y="289"/>
                    </a:lnTo>
                    <a:lnTo>
                      <a:pt x="226" y="323"/>
                    </a:lnTo>
                    <a:lnTo>
                      <a:pt x="207" y="359"/>
                    </a:lnTo>
                    <a:lnTo>
                      <a:pt x="189" y="395"/>
                    </a:lnTo>
                    <a:lnTo>
                      <a:pt x="170" y="430"/>
                    </a:lnTo>
                    <a:lnTo>
                      <a:pt x="154" y="467"/>
                    </a:lnTo>
                    <a:lnTo>
                      <a:pt x="138" y="504"/>
                    </a:lnTo>
                    <a:lnTo>
                      <a:pt x="123" y="541"/>
                    </a:lnTo>
                    <a:lnTo>
                      <a:pt x="108" y="579"/>
                    </a:lnTo>
                    <a:lnTo>
                      <a:pt x="95" y="618"/>
                    </a:lnTo>
                    <a:lnTo>
                      <a:pt x="82" y="657"/>
                    </a:lnTo>
                    <a:lnTo>
                      <a:pt x="70" y="696"/>
                    </a:lnTo>
                    <a:lnTo>
                      <a:pt x="59" y="735"/>
                    </a:lnTo>
                    <a:lnTo>
                      <a:pt x="49" y="775"/>
                    </a:lnTo>
                    <a:lnTo>
                      <a:pt x="39" y="815"/>
                    </a:lnTo>
                    <a:lnTo>
                      <a:pt x="31" y="856"/>
                    </a:lnTo>
                    <a:lnTo>
                      <a:pt x="24" y="897"/>
                    </a:lnTo>
                    <a:lnTo>
                      <a:pt x="18" y="938"/>
                    </a:lnTo>
                    <a:lnTo>
                      <a:pt x="12" y="979"/>
                    </a:lnTo>
                    <a:lnTo>
                      <a:pt x="8" y="1021"/>
                    </a:lnTo>
                    <a:lnTo>
                      <a:pt x="4" y="1063"/>
                    </a:lnTo>
                    <a:lnTo>
                      <a:pt x="2" y="1105"/>
                    </a:lnTo>
                    <a:lnTo>
                      <a:pt x="1" y="1148"/>
                    </a:lnTo>
                    <a:lnTo>
                      <a:pt x="0" y="1190"/>
                    </a:lnTo>
                    <a:lnTo>
                      <a:pt x="2" y="1282"/>
                    </a:lnTo>
                    <a:lnTo>
                      <a:pt x="9" y="1372"/>
                    </a:lnTo>
                    <a:lnTo>
                      <a:pt x="20" y="1461"/>
                    </a:lnTo>
                    <a:lnTo>
                      <a:pt x="36" y="1549"/>
                    </a:lnTo>
                    <a:lnTo>
                      <a:pt x="56" y="1634"/>
                    </a:lnTo>
                    <a:lnTo>
                      <a:pt x="79" y="1718"/>
                    </a:lnTo>
                    <a:lnTo>
                      <a:pt x="108" y="1802"/>
                    </a:lnTo>
                    <a:lnTo>
                      <a:pt x="139" y="1882"/>
                    </a:lnTo>
                    <a:lnTo>
                      <a:pt x="174" y="1960"/>
                    </a:lnTo>
                    <a:lnTo>
                      <a:pt x="214" y="2037"/>
                    </a:lnTo>
                    <a:lnTo>
                      <a:pt x="257" y="2112"/>
                    </a:lnTo>
                    <a:lnTo>
                      <a:pt x="303" y="2183"/>
                    </a:lnTo>
                    <a:lnTo>
                      <a:pt x="353" y="2253"/>
                    </a:lnTo>
                    <a:lnTo>
                      <a:pt x="406" y="2320"/>
                    </a:lnTo>
                    <a:lnTo>
                      <a:pt x="461" y="2385"/>
                    </a:lnTo>
                    <a:lnTo>
                      <a:pt x="520" y="2446"/>
                    </a:lnTo>
                    <a:lnTo>
                      <a:pt x="582" y="2505"/>
                    </a:lnTo>
                    <a:lnTo>
                      <a:pt x="646" y="2561"/>
                    </a:lnTo>
                    <a:lnTo>
                      <a:pt x="713" y="2614"/>
                    </a:lnTo>
                    <a:lnTo>
                      <a:pt x="783" y="2663"/>
                    </a:lnTo>
                    <a:lnTo>
                      <a:pt x="855" y="2709"/>
                    </a:lnTo>
                    <a:lnTo>
                      <a:pt x="929" y="2752"/>
                    </a:lnTo>
                    <a:lnTo>
                      <a:pt x="1005" y="2791"/>
                    </a:lnTo>
                    <a:lnTo>
                      <a:pt x="1084" y="2826"/>
                    </a:lnTo>
                    <a:lnTo>
                      <a:pt x="1165" y="2859"/>
                    </a:lnTo>
                    <a:lnTo>
                      <a:pt x="1247" y="2886"/>
                    </a:lnTo>
                    <a:lnTo>
                      <a:pt x="1331" y="2911"/>
                    </a:lnTo>
                    <a:lnTo>
                      <a:pt x="1418" y="2930"/>
                    </a:lnTo>
                    <a:lnTo>
                      <a:pt x="1505" y="2945"/>
                    </a:lnTo>
                    <a:lnTo>
                      <a:pt x="1594" y="2957"/>
                    </a:lnTo>
                    <a:lnTo>
                      <a:pt x="1684" y="2964"/>
                    </a:lnTo>
                    <a:lnTo>
                      <a:pt x="1775" y="2966"/>
                    </a:lnTo>
                    <a:lnTo>
                      <a:pt x="1867" y="2964"/>
                    </a:lnTo>
                    <a:lnTo>
                      <a:pt x="1956" y="2957"/>
                    </a:lnTo>
                    <a:lnTo>
                      <a:pt x="2046" y="2945"/>
                    </a:lnTo>
                    <a:lnTo>
                      <a:pt x="2133" y="2930"/>
                    </a:lnTo>
                    <a:lnTo>
                      <a:pt x="2219" y="2911"/>
                    </a:lnTo>
                    <a:lnTo>
                      <a:pt x="2303" y="2886"/>
                    </a:lnTo>
                    <a:lnTo>
                      <a:pt x="2385" y="2859"/>
                    </a:lnTo>
                    <a:lnTo>
                      <a:pt x="2466" y="2826"/>
                    </a:lnTo>
                    <a:lnTo>
                      <a:pt x="2545" y="2791"/>
                    </a:lnTo>
                    <a:lnTo>
                      <a:pt x="2622" y="2752"/>
                    </a:lnTo>
                    <a:lnTo>
                      <a:pt x="2696" y="2709"/>
                    </a:lnTo>
                    <a:lnTo>
                      <a:pt x="2768" y="2663"/>
                    </a:lnTo>
                    <a:lnTo>
                      <a:pt x="2838" y="2614"/>
                    </a:lnTo>
                    <a:lnTo>
                      <a:pt x="2905" y="2561"/>
                    </a:lnTo>
                    <a:lnTo>
                      <a:pt x="2970" y="2505"/>
                    </a:lnTo>
                    <a:lnTo>
                      <a:pt x="3031" y="2446"/>
                    </a:lnTo>
                    <a:lnTo>
                      <a:pt x="3089" y="2385"/>
                    </a:lnTo>
                    <a:lnTo>
                      <a:pt x="3146" y="2320"/>
                    </a:lnTo>
                    <a:lnTo>
                      <a:pt x="3198" y="2253"/>
                    </a:lnTo>
                    <a:lnTo>
                      <a:pt x="3247" y="2183"/>
                    </a:lnTo>
                    <a:lnTo>
                      <a:pt x="3294" y="2112"/>
                    </a:lnTo>
                    <a:lnTo>
                      <a:pt x="3337" y="2037"/>
                    </a:lnTo>
                    <a:lnTo>
                      <a:pt x="3376" y="1960"/>
                    </a:lnTo>
                    <a:lnTo>
                      <a:pt x="3411" y="1882"/>
                    </a:lnTo>
                    <a:lnTo>
                      <a:pt x="3443" y="1802"/>
                    </a:lnTo>
                    <a:lnTo>
                      <a:pt x="3471" y="1718"/>
                    </a:lnTo>
                    <a:lnTo>
                      <a:pt x="3494" y="1634"/>
                    </a:lnTo>
                    <a:lnTo>
                      <a:pt x="3515" y="1549"/>
                    </a:lnTo>
                    <a:lnTo>
                      <a:pt x="3530" y="1461"/>
                    </a:lnTo>
                    <a:lnTo>
                      <a:pt x="3542" y="1372"/>
                    </a:lnTo>
                    <a:lnTo>
                      <a:pt x="3548" y="1282"/>
                    </a:lnTo>
                    <a:lnTo>
                      <a:pt x="3551" y="1190"/>
                    </a:lnTo>
                    <a:close/>
                  </a:path>
                </a:pathLst>
              </a:custGeom>
              <a:solidFill>
                <a:srgbClr val="C2C2C1"/>
              </a:solidFill>
              <a:ln w="9525">
                <a:noFill/>
                <a:round/>
                <a:headEnd/>
                <a:tailEnd/>
              </a:ln>
            </p:spPr>
            <p:txBody>
              <a:bodyPr/>
              <a:lstStyle/>
              <a:p>
                <a:endParaRPr lang="fr-FR"/>
              </a:p>
            </p:txBody>
          </p:sp>
          <p:sp>
            <p:nvSpPr>
              <p:cNvPr id="10365" name="Freeform 33"/>
              <p:cNvSpPr>
                <a:spLocks/>
              </p:cNvSpPr>
              <p:nvPr/>
            </p:nvSpPr>
            <p:spPr bwMode="auto">
              <a:xfrm>
                <a:off x="2320" y="2385"/>
                <a:ext cx="555" cy="476"/>
              </a:xfrm>
              <a:custGeom>
                <a:avLst/>
                <a:gdLst>
                  <a:gd name="T0" fmla="*/ 0 w 3328"/>
                  <a:gd name="T1" fmla="*/ 0 h 2856"/>
                  <a:gd name="T2" fmla="*/ 0 w 3328"/>
                  <a:gd name="T3" fmla="*/ 0 h 2856"/>
                  <a:gd name="T4" fmla="*/ 0 w 3328"/>
                  <a:gd name="T5" fmla="*/ 0 h 2856"/>
                  <a:gd name="T6" fmla="*/ 0 w 3328"/>
                  <a:gd name="T7" fmla="*/ 0 h 2856"/>
                  <a:gd name="T8" fmla="*/ 0 w 3328"/>
                  <a:gd name="T9" fmla="*/ 0 h 2856"/>
                  <a:gd name="T10" fmla="*/ 0 w 3328"/>
                  <a:gd name="T11" fmla="*/ 0 h 2856"/>
                  <a:gd name="T12" fmla="*/ 0 w 3328"/>
                  <a:gd name="T13" fmla="*/ 0 h 2856"/>
                  <a:gd name="T14" fmla="*/ 0 w 3328"/>
                  <a:gd name="T15" fmla="*/ 0 h 2856"/>
                  <a:gd name="T16" fmla="*/ 0 w 3328"/>
                  <a:gd name="T17" fmla="*/ 0 h 2856"/>
                  <a:gd name="T18" fmla="*/ 0 w 3328"/>
                  <a:gd name="T19" fmla="*/ 0 h 2856"/>
                  <a:gd name="T20" fmla="*/ 0 w 3328"/>
                  <a:gd name="T21" fmla="*/ 0 h 2856"/>
                  <a:gd name="T22" fmla="*/ 0 w 3328"/>
                  <a:gd name="T23" fmla="*/ 0 h 2856"/>
                  <a:gd name="T24" fmla="*/ 0 w 3328"/>
                  <a:gd name="T25" fmla="*/ 0 h 2856"/>
                  <a:gd name="T26" fmla="*/ 0 w 3328"/>
                  <a:gd name="T27" fmla="*/ 0 h 2856"/>
                  <a:gd name="T28" fmla="*/ 0 w 3328"/>
                  <a:gd name="T29" fmla="*/ 0 h 2856"/>
                  <a:gd name="T30" fmla="*/ 0 w 3328"/>
                  <a:gd name="T31" fmla="*/ 0 h 2856"/>
                  <a:gd name="T32" fmla="*/ 0 w 3328"/>
                  <a:gd name="T33" fmla="*/ 0 h 2856"/>
                  <a:gd name="T34" fmla="*/ 0 w 3328"/>
                  <a:gd name="T35" fmla="*/ 0 h 2856"/>
                  <a:gd name="T36" fmla="*/ 0 w 3328"/>
                  <a:gd name="T37" fmla="*/ 0 h 2856"/>
                  <a:gd name="T38" fmla="*/ 0 w 3328"/>
                  <a:gd name="T39" fmla="*/ 0 h 2856"/>
                  <a:gd name="T40" fmla="*/ 0 w 3328"/>
                  <a:gd name="T41" fmla="*/ 0 h 2856"/>
                  <a:gd name="T42" fmla="*/ 0 w 3328"/>
                  <a:gd name="T43" fmla="*/ 0 h 2856"/>
                  <a:gd name="T44" fmla="*/ 0 w 3328"/>
                  <a:gd name="T45" fmla="*/ 0 h 2856"/>
                  <a:gd name="T46" fmla="*/ 0 w 3328"/>
                  <a:gd name="T47" fmla="*/ 0 h 2856"/>
                  <a:gd name="T48" fmla="*/ 0 w 3328"/>
                  <a:gd name="T49" fmla="*/ 0 h 2856"/>
                  <a:gd name="T50" fmla="*/ 0 w 3328"/>
                  <a:gd name="T51" fmla="*/ 0 h 2856"/>
                  <a:gd name="T52" fmla="*/ 0 w 3328"/>
                  <a:gd name="T53" fmla="*/ 0 h 2856"/>
                  <a:gd name="T54" fmla="*/ 0 w 3328"/>
                  <a:gd name="T55" fmla="*/ 0 h 2856"/>
                  <a:gd name="T56" fmla="*/ 0 w 3328"/>
                  <a:gd name="T57" fmla="*/ 0 h 2856"/>
                  <a:gd name="T58" fmla="*/ 0 w 3328"/>
                  <a:gd name="T59" fmla="*/ 0 h 2856"/>
                  <a:gd name="T60" fmla="*/ 0 w 3328"/>
                  <a:gd name="T61" fmla="*/ 0 h 2856"/>
                  <a:gd name="T62" fmla="*/ 0 w 3328"/>
                  <a:gd name="T63" fmla="*/ 0 h 2856"/>
                  <a:gd name="T64" fmla="*/ 0 w 3328"/>
                  <a:gd name="T65" fmla="*/ 0 h 2856"/>
                  <a:gd name="T66" fmla="*/ 0 w 3328"/>
                  <a:gd name="T67" fmla="*/ 0 h 2856"/>
                  <a:gd name="T68" fmla="*/ 0 w 3328"/>
                  <a:gd name="T69" fmla="*/ 0 h 2856"/>
                  <a:gd name="T70" fmla="*/ 0 w 3328"/>
                  <a:gd name="T71" fmla="*/ 0 h 2856"/>
                  <a:gd name="T72" fmla="*/ 0 w 3328"/>
                  <a:gd name="T73" fmla="*/ 0 h 2856"/>
                  <a:gd name="T74" fmla="*/ 0 w 3328"/>
                  <a:gd name="T75" fmla="*/ 0 h 2856"/>
                  <a:gd name="T76" fmla="*/ 0 w 3328"/>
                  <a:gd name="T77" fmla="*/ 0 h 2856"/>
                  <a:gd name="T78" fmla="*/ 0 w 3328"/>
                  <a:gd name="T79" fmla="*/ 0 h 2856"/>
                  <a:gd name="T80" fmla="*/ 0 w 3328"/>
                  <a:gd name="T81" fmla="*/ 0 h 2856"/>
                  <a:gd name="T82" fmla="*/ 0 w 3328"/>
                  <a:gd name="T83" fmla="*/ 0 h 2856"/>
                  <a:gd name="T84" fmla="*/ 0 w 3328"/>
                  <a:gd name="T85" fmla="*/ 0 h 2856"/>
                  <a:gd name="T86" fmla="*/ 0 w 3328"/>
                  <a:gd name="T87" fmla="*/ 0 h 2856"/>
                  <a:gd name="T88" fmla="*/ 0 w 3328"/>
                  <a:gd name="T89" fmla="*/ 0 h 2856"/>
                  <a:gd name="T90" fmla="*/ 0 w 3328"/>
                  <a:gd name="T91" fmla="*/ 0 h 2856"/>
                  <a:gd name="T92" fmla="*/ 0 w 3328"/>
                  <a:gd name="T93" fmla="*/ 0 h 2856"/>
                  <a:gd name="T94" fmla="*/ 0 w 3328"/>
                  <a:gd name="T95" fmla="*/ 0 h 2856"/>
                  <a:gd name="T96" fmla="*/ 0 w 3328"/>
                  <a:gd name="T97" fmla="*/ 0 h 2856"/>
                  <a:gd name="T98" fmla="*/ 0 w 3328"/>
                  <a:gd name="T99" fmla="*/ 0 h 2856"/>
                  <a:gd name="T100" fmla="*/ 0 w 3328"/>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28"/>
                  <a:gd name="T154" fmla="*/ 0 h 2856"/>
                  <a:gd name="T155" fmla="*/ 3328 w 3328"/>
                  <a:gd name="T156" fmla="*/ 2856 h 28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28" h="2856">
                    <a:moveTo>
                      <a:pt x="3328" y="1190"/>
                    </a:moveTo>
                    <a:lnTo>
                      <a:pt x="3328" y="1147"/>
                    </a:lnTo>
                    <a:lnTo>
                      <a:pt x="3326" y="1104"/>
                    </a:lnTo>
                    <a:lnTo>
                      <a:pt x="3324" y="1062"/>
                    </a:lnTo>
                    <a:lnTo>
                      <a:pt x="3320" y="1020"/>
                    </a:lnTo>
                    <a:lnTo>
                      <a:pt x="3315" y="978"/>
                    </a:lnTo>
                    <a:lnTo>
                      <a:pt x="3309" y="936"/>
                    </a:lnTo>
                    <a:lnTo>
                      <a:pt x="3302" y="895"/>
                    </a:lnTo>
                    <a:lnTo>
                      <a:pt x="3295" y="853"/>
                    </a:lnTo>
                    <a:lnTo>
                      <a:pt x="3285" y="812"/>
                    </a:lnTo>
                    <a:lnTo>
                      <a:pt x="3275" y="772"/>
                    </a:lnTo>
                    <a:lnTo>
                      <a:pt x="3265" y="733"/>
                    </a:lnTo>
                    <a:lnTo>
                      <a:pt x="3253" y="693"/>
                    </a:lnTo>
                    <a:lnTo>
                      <a:pt x="3240" y="654"/>
                    </a:lnTo>
                    <a:lnTo>
                      <a:pt x="3227" y="615"/>
                    </a:lnTo>
                    <a:lnTo>
                      <a:pt x="3212" y="577"/>
                    </a:lnTo>
                    <a:lnTo>
                      <a:pt x="3197" y="539"/>
                    </a:lnTo>
                    <a:lnTo>
                      <a:pt x="3179" y="501"/>
                    </a:lnTo>
                    <a:lnTo>
                      <a:pt x="3162" y="465"/>
                    </a:lnTo>
                    <a:lnTo>
                      <a:pt x="3145" y="428"/>
                    </a:lnTo>
                    <a:lnTo>
                      <a:pt x="3125" y="392"/>
                    </a:lnTo>
                    <a:lnTo>
                      <a:pt x="3105" y="358"/>
                    </a:lnTo>
                    <a:lnTo>
                      <a:pt x="3084" y="322"/>
                    </a:lnTo>
                    <a:lnTo>
                      <a:pt x="3063" y="289"/>
                    </a:lnTo>
                    <a:lnTo>
                      <a:pt x="3041" y="255"/>
                    </a:lnTo>
                    <a:lnTo>
                      <a:pt x="3017" y="222"/>
                    </a:lnTo>
                    <a:lnTo>
                      <a:pt x="2994" y="189"/>
                    </a:lnTo>
                    <a:lnTo>
                      <a:pt x="2969" y="158"/>
                    </a:lnTo>
                    <a:lnTo>
                      <a:pt x="2944" y="127"/>
                    </a:lnTo>
                    <a:lnTo>
                      <a:pt x="2918" y="95"/>
                    </a:lnTo>
                    <a:lnTo>
                      <a:pt x="2891" y="66"/>
                    </a:lnTo>
                    <a:lnTo>
                      <a:pt x="2863" y="36"/>
                    </a:lnTo>
                    <a:lnTo>
                      <a:pt x="2835" y="8"/>
                    </a:lnTo>
                    <a:lnTo>
                      <a:pt x="2488" y="7"/>
                    </a:lnTo>
                    <a:lnTo>
                      <a:pt x="2523" y="32"/>
                    </a:lnTo>
                    <a:lnTo>
                      <a:pt x="2557" y="58"/>
                    </a:lnTo>
                    <a:lnTo>
                      <a:pt x="2590" y="85"/>
                    </a:lnTo>
                    <a:lnTo>
                      <a:pt x="2622" y="113"/>
                    </a:lnTo>
                    <a:lnTo>
                      <a:pt x="2653" y="141"/>
                    </a:lnTo>
                    <a:lnTo>
                      <a:pt x="2685" y="171"/>
                    </a:lnTo>
                    <a:lnTo>
                      <a:pt x="2714" y="201"/>
                    </a:lnTo>
                    <a:lnTo>
                      <a:pt x="2743" y="233"/>
                    </a:lnTo>
                    <a:lnTo>
                      <a:pt x="2770" y="265"/>
                    </a:lnTo>
                    <a:lnTo>
                      <a:pt x="2797" y="298"/>
                    </a:lnTo>
                    <a:lnTo>
                      <a:pt x="2823" y="332"/>
                    </a:lnTo>
                    <a:lnTo>
                      <a:pt x="2848" y="366"/>
                    </a:lnTo>
                    <a:lnTo>
                      <a:pt x="2873" y="402"/>
                    </a:lnTo>
                    <a:lnTo>
                      <a:pt x="2895" y="438"/>
                    </a:lnTo>
                    <a:lnTo>
                      <a:pt x="2917" y="476"/>
                    </a:lnTo>
                    <a:lnTo>
                      <a:pt x="2937" y="512"/>
                    </a:lnTo>
                    <a:lnTo>
                      <a:pt x="2958" y="551"/>
                    </a:lnTo>
                    <a:lnTo>
                      <a:pt x="2976" y="590"/>
                    </a:lnTo>
                    <a:lnTo>
                      <a:pt x="2994" y="629"/>
                    </a:lnTo>
                    <a:lnTo>
                      <a:pt x="3010" y="670"/>
                    </a:lnTo>
                    <a:lnTo>
                      <a:pt x="3025" y="710"/>
                    </a:lnTo>
                    <a:lnTo>
                      <a:pt x="3039" y="751"/>
                    </a:lnTo>
                    <a:lnTo>
                      <a:pt x="3052" y="793"/>
                    </a:lnTo>
                    <a:lnTo>
                      <a:pt x="3063" y="835"/>
                    </a:lnTo>
                    <a:lnTo>
                      <a:pt x="3072" y="878"/>
                    </a:lnTo>
                    <a:lnTo>
                      <a:pt x="3082" y="922"/>
                    </a:lnTo>
                    <a:lnTo>
                      <a:pt x="3090" y="966"/>
                    </a:lnTo>
                    <a:lnTo>
                      <a:pt x="3095" y="1010"/>
                    </a:lnTo>
                    <a:lnTo>
                      <a:pt x="3100" y="1054"/>
                    </a:lnTo>
                    <a:lnTo>
                      <a:pt x="3104" y="1100"/>
                    </a:lnTo>
                    <a:lnTo>
                      <a:pt x="3106" y="1145"/>
                    </a:lnTo>
                    <a:lnTo>
                      <a:pt x="3107" y="1190"/>
                    </a:lnTo>
                    <a:lnTo>
                      <a:pt x="3105" y="1265"/>
                    </a:lnTo>
                    <a:lnTo>
                      <a:pt x="3099" y="1338"/>
                    </a:lnTo>
                    <a:lnTo>
                      <a:pt x="3090" y="1411"/>
                    </a:lnTo>
                    <a:lnTo>
                      <a:pt x="3078" y="1482"/>
                    </a:lnTo>
                    <a:lnTo>
                      <a:pt x="3062" y="1551"/>
                    </a:lnTo>
                    <a:lnTo>
                      <a:pt x="3042" y="1620"/>
                    </a:lnTo>
                    <a:lnTo>
                      <a:pt x="3019" y="1687"/>
                    </a:lnTo>
                    <a:lnTo>
                      <a:pt x="2994" y="1752"/>
                    </a:lnTo>
                    <a:lnTo>
                      <a:pt x="2964" y="1816"/>
                    </a:lnTo>
                    <a:lnTo>
                      <a:pt x="2933" y="1878"/>
                    </a:lnTo>
                    <a:lnTo>
                      <a:pt x="2897" y="1939"/>
                    </a:lnTo>
                    <a:lnTo>
                      <a:pt x="2861" y="1997"/>
                    </a:lnTo>
                    <a:lnTo>
                      <a:pt x="2820" y="2054"/>
                    </a:lnTo>
                    <a:lnTo>
                      <a:pt x="2778" y="2108"/>
                    </a:lnTo>
                    <a:lnTo>
                      <a:pt x="2732" y="2160"/>
                    </a:lnTo>
                    <a:lnTo>
                      <a:pt x="2685" y="2211"/>
                    </a:lnTo>
                    <a:lnTo>
                      <a:pt x="2634" y="2258"/>
                    </a:lnTo>
                    <a:lnTo>
                      <a:pt x="2582" y="2304"/>
                    </a:lnTo>
                    <a:lnTo>
                      <a:pt x="2527" y="2347"/>
                    </a:lnTo>
                    <a:lnTo>
                      <a:pt x="2471" y="2387"/>
                    </a:lnTo>
                    <a:lnTo>
                      <a:pt x="2412" y="2425"/>
                    </a:lnTo>
                    <a:lnTo>
                      <a:pt x="2352" y="2459"/>
                    </a:lnTo>
                    <a:lnTo>
                      <a:pt x="2289" y="2491"/>
                    </a:lnTo>
                    <a:lnTo>
                      <a:pt x="2226" y="2520"/>
                    </a:lnTo>
                    <a:lnTo>
                      <a:pt x="2160" y="2546"/>
                    </a:lnTo>
                    <a:lnTo>
                      <a:pt x="2093" y="2568"/>
                    </a:lnTo>
                    <a:lnTo>
                      <a:pt x="2025" y="2588"/>
                    </a:lnTo>
                    <a:lnTo>
                      <a:pt x="1955" y="2604"/>
                    </a:lnTo>
                    <a:lnTo>
                      <a:pt x="1884" y="2617"/>
                    </a:lnTo>
                    <a:lnTo>
                      <a:pt x="1812" y="2626"/>
                    </a:lnTo>
                    <a:lnTo>
                      <a:pt x="1739" y="2631"/>
                    </a:lnTo>
                    <a:lnTo>
                      <a:pt x="1664" y="2633"/>
                    </a:lnTo>
                    <a:lnTo>
                      <a:pt x="1590" y="2631"/>
                    </a:lnTo>
                    <a:lnTo>
                      <a:pt x="1517" y="2626"/>
                    </a:lnTo>
                    <a:lnTo>
                      <a:pt x="1445" y="2617"/>
                    </a:lnTo>
                    <a:lnTo>
                      <a:pt x="1374" y="2604"/>
                    </a:lnTo>
                    <a:lnTo>
                      <a:pt x="1303" y="2588"/>
                    </a:lnTo>
                    <a:lnTo>
                      <a:pt x="1235" y="2568"/>
                    </a:lnTo>
                    <a:lnTo>
                      <a:pt x="1168" y="2546"/>
                    </a:lnTo>
                    <a:lnTo>
                      <a:pt x="1102" y="2520"/>
                    </a:lnTo>
                    <a:lnTo>
                      <a:pt x="1039" y="2491"/>
                    </a:lnTo>
                    <a:lnTo>
                      <a:pt x="977" y="2459"/>
                    </a:lnTo>
                    <a:lnTo>
                      <a:pt x="917" y="2425"/>
                    </a:lnTo>
                    <a:lnTo>
                      <a:pt x="857" y="2387"/>
                    </a:lnTo>
                    <a:lnTo>
                      <a:pt x="801" y="2347"/>
                    </a:lnTo>
                    <a:lnTo>
                      <a:pt x="747" y="2304"/>
                    </a:lnTo>
                    <a:lnTo>
                      <a:pt x="694" y="2258"/>
                    </a:lnTo>
                    <a:lnTo>
                      <a:pt x="645" y="2211"/>
                    </a:lnTo>
                    <a:lnTo>
                      <a:pt x="596" y="2160"/>
                    </a:lnTo>
                    <a:lnTo>
                      <a:pt x="551" y="2108"/>
                    </a:lnTo>
                    <a:lnTo>
                      <a:pt x="508" y="2054"/>
                    </a:lnTo>
                    <a:lnTo>
                      <a:pt x="468" y="1997"/>
                    </a:lnTo>
                    <a:lnTo>
                      <a:pt x="431" y="1939"/>
                    </a:lnTo>
                    <a:lnTo>
                      <a:pt x="396" y="1878"/>
                    </a:lnTo>
                    <a:lnTo>
                      <a:pt x="364" y="1816"/>
                    </a:lnTo>
                    <a:lnTo>
                      <a:pt x="335" y="1752"/>
                    </a:lnTo>
                    <a:lnTo>
                      <a:pt x="310" y="1687"/>
                    </a:lnTo>
                    <a:lnTo>
                      <a:pt x="287" y="1620"/>
                    </a:lnTo>
                    <a:lnTo>
                      <a:pt x="268" y="1551"/>
                    </a:lnTo>
                    <a:lnTo>
                      <a:pt x="251" y="1482"/>
                    </a:lnTo>
                    <a:lnTo>
                      <a:pt x="238" y="1411"/>
                    </a:lnTo>
                    <a:lnTo>
                      <a:pt x="229" y="1338"/>
                    </a:lnTo>
                    <a:lnTo>
                      <a:pt x="223" y="1265"/>
                    </a:lnTo>
                    <a:lnTo>
                      <a:pt x="221" y="1190"/>
                    </a:lnTo>
                    <a:lnTo>
                      <a:pt x="222" y="1145"/>
                    </a:lnTo>
                    <a:lnTo>
                      <a:pt x="224" y="1099"/>
                    </a:lnTo>
                    <a:lnTo>
                      <a:pt x="228" y="1053"/>
                    </a:lnTo>
                    <a:lnTo>
                      <a:pt x="233" y="1009"/>
                    </a:lnTo>
                    <a:lnTo>
                      <a:pt x="240" y="964"/>
                    </a:lnTo>
                    <a:lnTo>
                      <a:pt x="247" y="920"/>
                    </a:lnTo>
                    <a:lnTo>
                      <a:pt x="256" y="876"/>
                    </a:lnTo>
                    <a:lnTo>
                      <a:pt x="267" y="833"/>
                    </a:lnTo>
                    <a:lnTo>
                      <a:pt x="278" y="791"/>
                    </a:lnTo>
                    <a:lnTo>
                      <a:pt x="290" y="749"/>
                    </a:lnTo>
                    <a:lnTo>
                      <a:pt x="304" y="707"/>
                    </a:lnTo>
                    <a:lnTo>
                      <a:pt x="321" y="667"/>
                    </a:lnTo>
                    <a:lnTo>
                      <a:pt x="337" y="626"/>
                    </a:lnTo>
                    <a:lnTo>
                      <a:pt x="354" y="586"/>
                    </a:lnTo>
                    <a:lnTo>
                      <a:pt x="373" y="547"/>
                    </a:lnTo>
                    <a:lnTo>
                      <a:pt x="393" y="509"/>
                    </a:lnTo>
                    <a:lnTo>
                      <a:pt x="414" y="471"/>
                    </a:lnTo>
                    <a:lnTo>
                      <a:pt x="436" y="433"/>
                    </a:lnTo>
                    <a:lnTo>
                      <a:pt x="460" y="398"/>
                    </a:lnTo>
                    <a:lnTo>
                      <a:pt x="484" y="362"/>
                    </a:lnTo>
                    <a:lnTo>
                      <a:pt x="508" y="328"/>
                    </a:lnTo>
                    <a:lnTo>
                      <a:pt x="535" y="293"/>
                    </a:lnTo>
                    <a:lnTo>
                      <a:pt x="562" y="260"/>
                    </a:lnTo>
                    <a:lnTo>
                      <a:pt x="591" y="227"/>
                    </a:lnTo>
                    <a:lnTo>
                      <a:pt x="620" y="196"/>
                    </a:lnTo>
                    <a:lnTo>
                      <a:pt x="650" y="166"/>
                    </a:lnTo>
                    <a:lnTo>
                      <a:pt x="680" y="135"/>
                    </a:lnTo>
                    <a:lnTo>
                      <a:pt x="713" y="107"/>
                    </a:lnTo>
                    <a:lnTo>
                      <a:pt x="745" y="79"/>
                    </a:lnTo>
                    <a:lnTo>
                      <a:pt x="778" y="52"/>
                    </a:lnTo>
                    <a:lnTo>
                      <a:pt x="813" y="26"/>
                    </a:lnTo>
                    <a:lnTo>
                      <a:pt x="848" y="1"/>
                    </a:lnTo>
                    <a:lnTo>
                      <a:pt x="501" y="0"/>
                    </a:lnTo>
                    <a:lnTo>
                      <a:pt x="473" y="30"/>
                    </a:lnTo>
                    <a:lnTo>
                      <a:pt x="445" y="59"/>
                    </a:lnTo>
                    <a:lnTo>
                      <a:pt x="418" y="89"/>
                    </a:lnTo>
                    <a:lnTo>
                      <a:pt x="391" y="119"/>
                    </a:lnTo>
                    <a:lnTo>
                      <a:pt x="365" y="151"/>
                    </a:lnTo>
                    <a:lnTo>
                      <a:pt x="340" y="183"/>
                    </a:lnTo>
                    <a:lnTo>
                      <a:pt x="316" y="215"/>
                    </a:lnTo>
                    <a:lnTo>
                      <a:pt x="292" y="249"/>
                    </a:lnTo>
                    <a:lnTo>
                      <a:pt x="270" y="282"/>
                    </a:lnTo>
                    <a:lnTo>
                      <a:pt x="248" y="317"/>
                    </a:lnTo>
                    <a:lnTo>
                      <a:pt x="227" y="351"/>
                    </a:lnTo>
                    <a:lnTo>
                      <a:pt x="207" y="387"/>
                    </a:lnTo>
                    <a:lnTo>
                      <a:pt x="188" y="423"/>
                    </a:lnTo>
                    <a:lnTo>
                      <a:pt x="168" y="459"/>
                    </a:lnTo>
                    <a:lnTo>
                      <a:pt x="151" y="496"/>
                    </a:lnTo>
                    <a:lnTo>
                      <a:pt x="135" y="534"/>
                    </a:lnTo>
                    <a:lnTo>
                      <a:pt x="119" y="572"/>
                    </a:lnTo>
                    <a:lnTo>
                      <a:pt x="103" y="611"/>
                    </a:lnTo>
                    <a:lnTo>
                      <a:pt x="89" y="649"/>
                    </a:lnTo>
                    <a:lnTo>
                      <a:pt x="76" y="688"/>
                    </a:lnTo>
                    <a:lnTo>
                      <a:pt x="65" y="728"/>
                    </a:lnTo>
                    <a:lnTo>
                      <a:pt x="54" y="769"/>
                    </a:lnTo>
                    <a:lnTo>
                      <a:pt x="44" y="809"/>
                    </a:lnTo>
                    <a:lnTo>
                      <a:pt x="34" y="850"/>
                    </a:lnTo>
                    <a:lnTo>
                      <a:pt x="27" y="892"/>
                    </a:lnTo>
                    <a:lnTo>
                      <a:pt x="19" y="933"/>
                    </a:lnTo>
                    <a:lnTo>
                      <a:pt x="14" y="976"/>
                    </a:lnTo>
                    <a:lnTo>
                      <a:pt x="8" y="1018"/>
                    </a:lnTo>
                    <a:lnTo>
                      <a:pt x="5" y="1061"/>
                    </a:lnTo>
                    <a:lnTo>
                      <a:pt x="2" y="1104"/>
                    </a:lnTo>
                    <a:lnTo>
                      <a:pt x="1" y="1147"/>
                    </a:lnTo>
                    <a:lnTo>
                      <a:pt x="0" y="1190"/>
                    </a:lnTo>
                    <a:lnTo>
                      <a:pt x="2" y="1277"/>
                    </a:lnTo>
                    <a:lnTo>
                      <a:pt x="8" y="1361"/>
                    </a:lnTo>
                    <a:lnTo>
                      <a:pt x="19" y="1444"/>
                    </a:lnTo>
                    <a:lnTo>
                      <a:pt x="33" y="1526"/>
                    </a:lnTo>
                    <a:lnTo>
                      <a:pt x="52" y="1606"/>
                    </a:lnTo>
                    <a:lnTo>
                      <a:pt x="74" y="1686"/>
                    </a:lnTo>
                    <a:lnTo>
                      <a:pt x="101" y="1763"/>
                    </a:lnTo>
                    <a:lnTo>
                      <a:pt x="130" y="1838"/>
                    </a:lnTo>
                    <a:lnTo>
                      <a:pt x="164" y="1913"/>
                    </a:lnTo>
                    <a:lnTo>
                      <a:pt x="201" y="1984"/>
                    </a:lnTo>
                    <a:lnTo>
                      <a:pt x="241" y="2054"/>
                    </a:lnTo>
                    <a:lnTo>
                      <a:pt x="284" y="2121"/>
                    </a:lnTo>
                    <a:lnTo>
                      <a:pt x="330" y="2186"/>
                    </a:lnTo>
                    <a:lnTo>
                      <a:pt x="380" y="2250"/>
                    </a:lnTo>
                    <a:lnTo>
                      <a:pt x="432" y="2310"/>
                    </a:lnTo>
                    <a:lnTo>
                      <a:pt x="487" y="2367"/>
                    </a:lnTo>
                    <a:lnTo>
                      <a:pt x="545" y="2423"/>
                    </a:lnTo>
                    <a:lnTo>
                      <a:pt x="606" y="2475"/>
                    </a:lnTo>
                    <a:lnTo>
                      <a:pt x="668" y="2524"/>
                    </a:lnTo>
                    <a:lnTo>
                      <a:pt x="734" y="2570"/>
                    </a:lnTo>
                    <a:lnTo>
                      <a:pt x="801" y="2614"/>
                    </a:lnTo>
                    <a:lnTo>
                      <a:pt x="871" y="2655"/>
                    </a:lnTo>
                    <a:lnTo>
                      <a:pt x="943" y="2691"/>
                    </a:lnTo>
                    <a:lnTo>
                      <a:pt x="1016" y="2724"/>
                    </a:lnTo>
                    <a:lnTo>
                      <a:pt x="1092" y="2754"/>
                    </a:lnTo>
                    <a:lnTo>
                      <a:pt x="1169" y="2780"/>
                    </a:lnTo>
                    <a:lnTo>
                      <a:pt x="1248" y="2803"/>
                    </a:lnTo>
                    <a:lnTo>
                      <a:pt x="1329" y="2821"/>
                    </a:lnTo>
                    <a:lnTo>
                      <a:pt x="1410" y="2836"/>
                    </a:lnTo>
                    <a:lnTo>
                      <a:pt x="1494" y="2847"/>
                    </a:lnTo>
                    <a:lnTo>
                      <a:pt x="1579" y="2853"/>
                    </a:lnTo>
                    <a:lnTo>
                      <a:pt x="1664" y="2856"/>
                    </a:lnTo>
                    <a:lnTo>
                      <a:pt x="1749" y="2853"/>
                    </a:lnTo>
                    <a:lnTo>
                      <a:pt x="1835" y="2847"/>
                    </a:lnTo>
                    <a:lnTo>
                      <a:pt x="1918" y="2836"/>
                    </a:lnTo>
                    <a:lnTo>
                      <a:pt x="2000" y="2821"/>
                    </a:lnTo>
                    <a:lnTo>
                      <a:pt x="2080" y="2803"/>
                    </a:lnTo>
                    <a:lnTo>
                      <a:pt x="2159" y="2780"/>
                    </a:lnTo>
                    <a:lnTo>
                      <a:pt x="2236" y="2754"/>
                    </a:lnTo>
                    <a:lnTo>
                      <a:pt x="2312" y="2724"/>
                    </a:lnTo>
                    <a:lnTo>
                      <a:pt x="2385" y="2691"/>
                    </a:lnTo>
                    <a:lnTo>
                      <a:pt x="2458" y="2655"/>
                    </a:lnTo>
                    <a:lnTo>
                      <a:pt x="2527" y="2614"/>
                    </a:lnTo>
                    <a:lnTo>
                      <a:pt x="2595" y="2570"/>
                    </a:lnTo>
                    <a:lnTo>
                      <a:pt x="2660" y="2524"/>
                    </a:lnTo>
                    <a:lnTo>
                      <a:pt x="2724" y="2475"/>
                    </a:lnTo>
                    <a:lnTo>
                      <a:pt x="2783" y="2423"/>
                    </a:lnTo>
                    <a:lnTo>
                      <a:pt x="2841" y="2367"/>
                    </a:lnTo>
                    <a:lnTo>
                      <a:pt x="2896" y="2310"/>
                    </a:lnTo>
                    <a:lnTo>
                      <a:pt x="2948" y="2250"/>
                    </a:lnTo>
                    <a:lnTo>
                      <a:pt x="2998" y="2186"/>
                    </a:lnTo>
                    <a:lnTo>
                      <a:pt x="3044" y="2121"/>
                    </a:lnTo>
                    <a:lnTo>
                      <a:pt x="3087" y="2054"/>
                    </a:lnTo>
                    <a:lnTo>
                      <a:pt x="3127" y="1984"/>
                    </a:lnTo>
                    <a:lnTo>
                      <a:pt x="3164" y="1913"/>
                    </a:lnTo>
                    <a:lnTo>
                      <a:pt x="3198" y="1838"/>
                    </a:lnTo>
                    <a:lnTo>
                      <a:pt x="3228" y="1763"/>
                    </a:lnTo>
                    <a:lnTo>
                      <a:pt x="3254" y="1686"/>
                    </a:lnTo>
                    <a:lnTo>
                      <a:pt x="3276" y="1606"/>
                    </a:lnTo>
                    <a:lnTo>
                      <a:pt x="3295" y="1526"/>
                    </a:lnTo>
                    <a:lnTo>
                      <a:pt x="3310" y="1444"/>
                    </a:lnTo>
                    <a:lnTo>
                      <a:pt x="3320" y="1361"/>
                    </a:lnTo>
                    <a:lnTo>
                      <a:pt x="3326" y="1277"/>
                    </a:lnTo>
                    <a:lnTo>
                      <a:pt x="3328" y="1190"/>
                    </a:lnTo>
                    <a:close/>
                  </a:path>
                </a:pathLst>
              </a:custGeom>
              <a:solidFill>
                <a:srgbClr val="BFBFBE"/>
              </a:solidFill>
              <a:ln w="9525">
                <a:noFill/>
                <a:round/>
                <a:headEnd/>
                <a:tailEnd/>
              </a:ln>
            </p:spPr>
            <p:txBody>
              <a:bodyPr/>
              <a:lstStyle/>
              <a:p>
                <a:endParaRPr lang="fr-FR"/>
              </a:p>
            </p:txBody>
          </p:sp>
          <p:sp>
            <p:nvSpPr>
              <p:cNvPr id="10366" name="Freeform 34"/>
              <p:cNvSpPr>
                <a:spLocks/>
              </p:cNvSpPr>
              <p:nvPr/>
            </p:nvSpPr>
            <p:spPr bwMode="auto">
              <a:xfrm>
                <a:off x="2339" y="2385"/>
                <a:ext cx="517" cy="458"/>
              </a:xfrm>
              <a:custGeom>
                <a:avLst/>
                <a:gdLst>
                  <a:gd name="T0" fmla="*/ 0 w 3107"/>
                  <a:gd name="T1" fmla="*/ 0 h 2744"/>
                  <a:gd name="T2" fmla="*/ 0 w 3107"/>
                  <a:gd name="T3" fmla="*/ 0 h 2744"/>
                  <a:gd name="T4" fmla="*/ 0 w 3107"/>
                  <a:gd name="T5" fmla="*/ 0 h 2744"/>
                  <a:gd name="T6" fmla="*/ 0 w 3107"/>
                  <a:gd name="T7" fmla="*/ 0 h 2744"/>
                  <a:gd name="T8" fmla="*/ 0 w 3107"/>
                  <a:gd name="T9" fmla="*/ 0 h 2744"/>
                  <a:gd name="T10" fmla="*/ 0 w 3107"/>
                  <a:gd name="T11" fmla="*/ 0 h 2744"/>
                  <a:gd name="T12" fmla="*/ 0 w 3107"/>
                  <a:gd name="T13" fmla="*/ 0 h 2744"/>
                  <a:gd name="T14" fmla="*/ 0 w 3107"/>
                  <a:gd name="T15" fmla="*/ 0 h 2744"/>
                  <a:gd name="T16" fmla="*/ 0 w 3107"/>
                  <a:gd name="T17" fmla="*/ 0 h 2744"/>
                  <a:gd name="T18" fmla="*/ 0 w 3107"/>
                  <a:gd name="T19" fmla="*/ 0 h 2744"/>
                  <a:gd name="T20" fmla="*/ 0 w 3107"/>
                  <a:gd name="T21" fmla="*/ 0 h 2744"/>
                  <a:gd name="T22" fmla="*/ 0 w 3107"/>
                  <a:gd name="T23" fmla="*/ 0 h 2744"/>
                  <a:gd name="T24" fmla="*/ 0 w 3107"/>
                  <a:gd name="T25" fmla="*/ 0 h 2744"/>
                  <a:gd name="T26" fmla="*/ 0 w 3107"/>
                  <a:gd name="T27" fmla="*/ 0 h 2744"/>
                  <a:gd name="T28" fmla="*/ 0 w 3107"/>
                  <a:gd name="T29" fmla="*/ 0 h 2744"/>
                  <a:gd name="T30" fmla="*/ 0 w 3107"/>
                  <a:gd name="T31" fmla="*/ 0 h 2744"/>
                  <a:gd name="T32" fmla="*/ 0 w 3107"/>
                  <a:gd name="T33" fmla="*/ 0 h 2744"/>
                  <a:gd name="T34" fmla="*/ 0 w 3107"/>
                  <a:gd name="T35" fmla="*/ 0 h 2744"/>
                  <a:gd name="T36" fmla="*/ 0 w 3107"/>
                  <a:gd name="T37" fmla="*/ 0 h 2744"/>
                  <a:gd name="T38" fmla="*/ 0 w 3107"/>
                  <a:gd name="T39" fmla="*/ 0 h 2744"/>
                  <a:gd name="T40" fmla="*/ 0 w 3107"/>
                  <a:gd name="T41" fmla="*/ 0 h 2744"/>
                  <a:gd name="T42" fmla="*/ 0 w 3107"/>
                  <a:gd name="T43" fmla="*/ 0 h 2744"/>
                  <a:gd name="T44" fmla="*/ 0 w 3107"/>
                  <a:gd name="T45" fmla="*/ 0 h 2744"/>
                  <a:gd name="T46" fmla="*/ 0 w 3107"/>
                  <a:gd name="T47" fmla="*/ 0 h 2744"/>
                  <a:gd name="T48" fmla="*/ 0 w 3107"/>
                  <a:gd name="T49" fmla="*/ 0 h 2744"/>
                  <a:gd name="T50" fmla="*/ 0 w 3107"/>
                  <a:gd name="T51" fmla="*/ 0 h 2744"/>
                  <a:gd name="T52" fmla="*/ 0 w 3107"/>
                  <a:gd name="T53" fmla="*/ 0 h 2744"/>
                  <a:gd name="T54" fmla="*/ 0 w 3107"/>
                  <a:gd name="T55" fmla="*/ 0 h 2744"/>
                  <a:gd name="T56" fmla="*/ 0 w 3107"/>
                  <a:gd name="T57" fmla="*/ 0 h 2744"/>
                  <a:gd name="T58" fmla="*/ 0 w 3107"/>
                  <a:gd name="T59" fmla="*/ 0 h 2744"/>
                  <a:gd name="T60" fmla="*/ 0 w 3107"/>
                  <a:gd name="T61" fmla="*/ 0 h 2744"/>
                  <a:gd name="T62" fmla="*/ 0 w 3107"/>
                  <a:gd name="T63" fmla="*/ 0 h 2744"/>
                  <a:gd name="T64" fmla="*/ 0 w 3107"/>
                  <a:gd name="T65" fmla="*/ 0 h 2744"/>
                  <a:gd name="T66" fmla="*/ 0 w 3107"/>
                  <a:gd name="T67" fmla="*/ 0 h 2744"/>
                  <a:gd name="T68" fmla="*/ 0 w 3107"/>
                  <a:gd name="T69" fmla="*/ 0 h 2744"/>
                  <a:gd name="T70" fmla="*/ 0 w 3107"/>
                  <a:gd name="T71" fmla="*/ 0 h 2744"/>
                  <a:gd name="T72" fmla="*/ 0 w 3107"/>
                  <a:gd name="T73" fmla="*/ 0 h 2744"/>
                  <a:gd name="T74" fmla="*/ 0 w 3107"/>
                  <a:gd name="T75" fmla="*/ 0 h 2744"/>
                  <a:gd name="T76" fmla="*/ 0 w 3107"/>
                  <a:gd name="T77" fmla="*/ 0 h 2744"/>
                  <a:gd name="T78" fmla="*/ 0 w 3107"/>
                  <a:gd name="T79" fmla="*/ 0 h 2744"/>
                  <a:gd name="T80" fmla="*/ 0 w 3107"/>
                  <a:gd name="T81" fmla="*/ 0 h 2744"/>
                  <a:gd name="T82" fmla="*/ 0 w 3107"/>
                  <a:gd name="T83" fmla="*/ 0 h 2744"/>
                  <a:gd name="T84" fmla="*/ 0 w 3107"/>
                  <a:gd name="T85" fmla="*/ 0 h 2744"/>
                  <a:gd name="T86" fmla="*/ 0 w 3107"/>
                  <a:gd name="T87" fmla="*/ 0 h 2744"/>
                  <a:gd name="T88" fmla="*/ 0 w 3107"/>
                  <a:gd name="T89" fmla="*/ 0 h 2744"/>
                  <a:gd name="T90" fmla="*/ 0 w 3107"/>
                  <a:gd name="T91" fmla="*/ 0 h 2744"/>
                  <a:gd name="T92" fmla="*/ 0 w 3107"/>
                  <a:gd name="T93" fmla="*/ 0 h 2744"/>
                  <a:gd name="T94" fmla="*/ 0 w 3107"/>
                  <a:gd name="T95" fmla="*/ 0 h 2744"/>
                  <a:gd name="T96" fmla="*/ 0 w 3107"/>
                  <a:gd name="T97" fmla="*/ 0 h 2744"/>
                  <a:gd name="T98" fmla="*/ 0 w 3107"/>
                  <a:gd name="T99" fmla="*/ 0 h 2744"/>
                  <a:gd name="T100" fmla="*/ 0 w 3107"/>
                  <a:gd name="T101" fmla="*/ 0 h 27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07"/>
                  <a:gd name="T154" fmla="*/ 0 h 2744"/>
                  <a:gd name="T155" fmla="*/ 3107 w 3107"/>
                  <a:gd name="T156" fmla="*/ 2744 h 27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07" h="2744">
                    <a:moveTo>
                      <a:pt x="3107" y="1190"/>
                    </a:moveTo>
                    <a:lnTo>
                      <a:pt x="3106" y="1146"/>
                    </a:lnTo>
                    <a:lnTo>
                      <a:pt x="3104" y="1103"/>
                    </a:lnTo>
                    <a:lnTo>
                      <a:pt x="3102" y="1059"/>
                    </a:lnTo>
                    <a:lnTo>
                      <a:pt x="3097" y="1015"/>
                    </a:lnTo>
                    <a:lnTo>
                      <a:pt x="3092" y="972"/>
                    </a:lnTo>
                    <a:lnTo>
                      <a:pt x="3084" y="930"/>
                    </a:lnTo>
                    <a:lnTo>
                      <a:pt x="3077" y="888"/>
                    </a:lnTo>
                    <a:lnTo>
                      <a:pt x="3068" y="846"/>
                    </a:lnTo>
                    <a:lnTo>
                      <a:pt x="3059" y="805"/>
                    </a:lnTo>
                    <a:lnTo>
                      <a:pt x="3048" y="764"/>
                    </a:lnTo>
                    <a:lnTo>
                      <a:pt x="3035" y="723"/>
                    </a:lnTo>
                    <a:lnTo>
                      <a:pt x="3022" y="683"/>
                    </a:lnTo>
                    <a:lnTo>
                      <a:pt x="3008" y="644"/>
                    </a:lnTo>
                    <a:lnTo>
                      <a:pt x="2993" y="605"/>
                    </a:lnTo>
                    <a:lnTo>
                      <a:pt x="2976" y="566"/>
                    </a:lnTo>
                    <a:lnTo>
                      <a:pt x="2959" y="528"/>
                    </a:lnTo>
                    <a:lnTo>
                      <a:pt x="2941" y="491"/>
                    </a:lnTo>
                    <a:lnTo>
                      <a:pt x="2921" y="454"/>
                    </a:lnTo>
                    <a:lnTo>
                      <a:pt x="2901" y="417"/>
                    </a:lnTo>
                    <a:lnTo>
                      <a:pt x="2879" y="382"/>
                    </a:lnTo>
                    <a:lnTo>
                      <a:pt x="2858" y="347"/>
                    </a:lnTo>
                    <a:lnTo>
                      <a:pt x="2835" y="312"/>
                    </a:lnTo>
                    <a:lnTo>
                      <a:pt x="2811" y="279"/>
                    </a:lnTo>
                    <a:lnTo>
                      <a:pt x="2786" y="246"/>
                    </a:lnTo>
                    <a:lnTo>
                      <a:pt x="2760" y="213"/>
                    </a:lnTo>
                    <a:lnTo>
                      <a:pt x="2735" y="182"/>
                    </a:lnTo>
                    <a:lnTo>
                      <a:pt x="2708" y="151"/>
                    </a:lnTo>
                    <a:lnTo>
                      <a:pt x="2679" y="120"/>
                    </a:lnTo>
                    <a:lnTo>
                      <a:pt x="2650" y="91"/>
                    </a:lnTo>
                    <a:lnTo>
                      <a:pt x="2621" y="62"/>
                    </a:lnTo>
                    <a:lnTo>
                      <a:pt x="2591" y="35"/>
                    </a:lnTo>
                    <a:lnTo>
                      <a:pt x="2560" y="7"/>
                    </a:lnTo>
                    <a:lnTo>
                      <a:pt x="2161" y="6"/>
                    </a:lnTo>
                    <a:lnTo>
                      <a:pt x="2201" y="27"/>
                    </a:lnTo>
                    <a:lnTo>
                      <a:pt x="2240" y="50"/>
                    </a:lnTo>
                    <a:lnTo>
                      <a:pt x="2279" y="74"/>
                    </a:lnTo>
                    <a:lnTo>
                      <a:pt x="2316" y="100"/>
                    </a:lnTo>
                    <a:lnTo>
                      <a:pt x="2352" y="126"/>
                    </a:lnTo>
                    <a:lnTo>
                      <a:pt x="2388" y="154"/>
                    </a:lnTo>
                    <a:lnTo>
                      <a:pt x="2422" y="182"/>
                    </a:lnTo>
                    <a:lnTo>
                      <a:pt x="2456" y="212"/>
                    </a:lnTo>
                    <a:lnTo>
                      <a:pt x="2488" y="242"/>
                    </a:lnTo>
                    <a:lnTo>
                      <a:pt x="2520" y="275"/>
                    </a:lnTo>
                    <a:lnTo>
                      <a:pt x="2550" y="308"/>
                    </a:lnTo>
                    <a:lnTo>
                      <a:pt x="2579" y="342"/>
                    </a:lnTo>
                    <a:lnTo>
                      <a:pt x="2607" y="377"/>
                    </a:lnTo>
                    <a:lnTo>
                      <a:pt x="2634" y="413"/>
                    </a:lnTo>
                    <a:lnTo>
                      <a:pt x="2660" y="450"/>
                    </a:lnTo>
                    <a:lnTo>
                      <a:pt x="2684" y="487"/>
                    </a:lnTo>
                    <a:lnTo>
                      <a:pt x="2708" y="526"/>
                    </a:lnTo>
                    <a:lnTo>
                      <a:pt x="2729" y="566"/>
                    </a:lnTo>
                    <a:lnTo>
                      <a:pt x="2750" y="606"/>
                    </a:lnTo>
                    <a:lnTo>
                      <a:pt x="2769" y="647"/>
                    </a:lnTo>
                    <a:lnTo>
                      <a:pt x="2787" y="689"/>
                    </a:lnTo>
                    <a:lnTo>
                      <a:pt x="2804" y="731"/>
                    </a:lnTo>
                    <a:lnTo>
                      <a:pt x="2819" y="775"/>
                    </a:lnTo>
                    <a:lnTo>
                      <a:pt x="2832" y="819"/>
                    </a:lnTo>
                    <a:lnTo>
                      <a:pt x="2845" y="863"/>
                    </a:lnTo>
                    <a:lnTo>
                      <a:pt x="2854" y="909"/>
                    </a:lnTo>
                    <a:lnTo>
                      <a:pt x="2864" y="955"/>
                    </a:lnTo>
                    <a:lnTo>
                      <a:pt x="2872" y="1000"/>
                    </a:lnTo>
                    <a:lnTo>
                      <a:pt x="2877" y="1048"/>
                    </a:lnTo>
                    <a:lnTo>
                      <a:pt x="2881" y="1094"/>
                    </a:lnTo>
                    <a:lnTo>
                      <a:pt x="2884" y="1143"/>
                    </a:lnTo>
                    <a:lnTo>
                      <a:pt x="2885" y="1190"/>
                    </a:lnTo>
                    <a:lnTo>
                      <a:pt x="2884" y="1260"/>
                    </a:lnTo>
                    <a:lnTo>
                      <a:pt x="2878" y="1326"/>
                    </a:lnTo>
                    <a:lnTo>
                      <a:pt x="2870" y="1393"/>
                    </a:lnTo>
                    <a:lnTo>
                      <a:pt x="2858" y="1459"/>
                    </a:lnTo>
                    <a:lnTo>
                      <a:pt x="2843" y="1523"/>
                    </a:lnTo>
                    <a:lnTo>
                      <a:pt x="2825" y="1587"/>
                    </a:lnTo>
                    <a:lnTo>
                      <a:pt x="2804" y="1648"/>
                    </a:lnTo>
                    <a:lnTo>
                      <a:pt x="2780" y="1709"/>
                    </a:lnTo>
                    <a:lnTo>
                      <a:pt x="2754" y="1768"/>
                    </a:lnTo>
                    <a:lnTo>
                      <a:pt x="2724" y="1825"/>
                    </a:lnTo>
                    <a:lnTo>
                      <a:pt x="2692" y="1882"/>
                    </a:lnTo>
                    <a:lnTo>
                      <a:pt x="2658" y="1936"/>
                    </a:lnTo>
                    <a:lnTo>
                      <a:pt x="2620" y="1987"/>
                    </a:lnTo>
                    <a:lnTo>
                      <a:pt x="2581" y="2038"/>
                    </a:lnTo>
                    <a:lnTo>
                      <a:pt x="2539" y="2086"/>
                    </a:lnTo>
                    <a:lnTo>
                      <a:pt x="2495" y="2132"/>
                    </a:lnTo>
                    <a:lnTo>
                      <a:pt x="2448" y="2176"/>
                    </a:lnTo>
                    <a:lnTo>
                      <a:pt x="2400" y="2218"/>
                    </a:lnTo>
                    <a:lnTo>
                      <a:pt x="2350" y="2257"/>
                    </a:lnTo>
                    <a:lnTo>
                      <a:pt x="2298" y="2295"/>
                    </a:lnTo>
                    <a:lnTo>
                      <a:pt x="2243" y="2330"/>
                    </a:lnTo>
                    <a:lnTo>
                      <a:pt x="2188" y="2361"/>
                    </a:lnTo>
                    <a:lnTo>
                      <a:pt x="2131" y="2391"/>
                    </a:lnTo>
                    <a:lnTo>
                      <a:pt x="2071" y="2417"/>
                    </a:lnTo>
                    <a:lnTo>
                      <a:pt x="2011" y="2441"/>
                    </a:lnTo>
                    <a:lnTo>
                      <a:pt x="1949" y="2462"/>
                    </a:lnTo>
                    <a:lnTo>
                      <a:pt x="1886" y="2480"/>
                    </a:lnTo>
                    <a:lnTo>
                      <a:pt x="1822" y="2495"/>
                    </a:lnTo>
                    <a:lnTo>
                      <a:pt x="1756" y="2507"/>
                    </a:lnTo>
                    <a:lnTo>
                      <a:pt x="1689" y="2515"/>
                    </a:lnTo>
                    <a:lnTo>
                      <a:pt x="1622" y="2521"/>
                    </a:lnTo>
                    <a:lnTo>
                      <a:pt x="1553" y="2522"/>
                    </a:lnTo>
                    <a:lnTo>
                      <a:pt x="1485" y="2521"/>
                    </a:lnTo>
                    <a:lnTo>
                      <a:pt x="1417" y="2515"/>
                    </a:lnTo>
                    <a:lnTo>
                      <a:pt x="1350" y="2507"/>
                    </a:lnTo>
                    <a:lnTo>
                      <a:pt x="1285" y="2495"/>
                    </a:lnTo>
                    <a:lnTo>
                      <a:pt x="1220" y="2480"/>
                    </a:lnTo>
                    <a:lnTo>
                      <a:pt x="1158" y="2462"/>
                    </a:lnTo>
                    <a:lnTo>
                      <a:pt x="1095" y="2441"/>
                    </a:lnTo>
                    <a:lnTo>
                      <a:pt x="1035" y="2417"/>
                    </a:lnTo>
                    <a:lnTo>
                      <a:pt x="976" y="2391"/>
                    </a:lnTo>
                    <a:lnTo>
                      <a:pt x="919" y="2361"/>
                    </a:lnTo>
                    <a:lnTo>
                      <a:pt x="863" y="2330"/>
                    </a:lnTo>
                    <a:lnTo>
                      <a:pt x="809" y="2295"/>
                    </a:lnTo>
                    <a:lnTo>
                      <a:pt x="757" y="2257"/>
                    </a:lnTo>
                    <a:lnTo>
                      <a:pt x="706" y="2218"/>
                    </a:lnTo>
                    <a:lnTo>
                      <a:pt x="658" y="2176"/>
                    </a:lnTo>
                    <a:lnTo>
                      <a:pt x="611" y="2132"/>
                    </a:lnTo>
                    <a:lnTo>
                      <a:pt x="568" y="2086"/>
                    </a:lnTo>
                    <a:lnTo>
                      <a:pt x="526" y="2038"/>
                    </a:lnTo>
                    <a:lnTo>
                      <a:pt x="486" y="1987"/>
                    </a:lnTo>
                    <a:lnTo>
                      <a:pt x="449" y="1936"/>
                    </a:lnTo>
                    <a:lnTo>
                      <a:pt x="415" y="1882"/>
                    </a:lnTo>
                    <a:lnTo>
                      <a:pt x="382" y="1825"/>
                    </a:lnTo>
                    <a:lnTo>
                      <a:pt x="353" y="1768"/>
                    </a:lnTo>
                    <a:lnTo>
                      <a:pt x="326" y="1709"/>
                    </a:lnTo>
                    <a:lnTo>
                      <a:pt x="302" y="1648"/>
                    </a:lnTo>
                    <a:lnTo>
                      <a:pt x="282" y="1587"/>
                    </a:lnTo>
                    <a:lnTo>
                      <a:pt x="264" y="1523"/>
                    </a:lnTo>
                    <a:lnTo>
                      <a:pt x="248" y="1459"/>
                    </a:lnTo>
                    <a:lnTo>
                      <a:pt x="237" y="1393"/>
                    </a:lnTo>
                    <a:lnTo>
                      <a:pt x="229" y="1326"/>
                    </a:lnTo>
                    <a:lnTo>
                      <a:pt x="224" y="1260"/>
                    </a:lnTo>
                    <a:lnTo>
                      <a:pt x="221" y="1190"/>
                    </a:lnTo>
                    <a:lnTo>
                      <a:pt x="222" y="1142"/>
                    </a:lnTo>
                    <a:lnTo>
                      <a:pt x="225" y="1094"/>
                    </a:lnTo>
                    <a:lnTo>
                      <a:pt x="229" y="1047"/>
                    </a:lnTo>
                    <a:lnTo>
                      <a:pt x="235" y="999"/>
                    </a:lnTo>
                    <a:lnTo>
                      <a:pt x="243" y="953"/>
                    </a:lnTo>
                    <a:lnTo>
                      <a:pt x="252" y="907"/>
                    </a:lnTo>
                    <a:lnTo>
                      <a:pt x="262" y="862"/>
                    </a:lnTo>
                    <a:lnTo>
                      <a:pt x="275" y="817"/>
                    </a:lnTo>
                    <a:lnTo>
                      <a:pt x="288" y="772"/>
                    </a:lnTo>
                    <a:lnTo>
                      <a:pt x="303" y="729"/>
                    </a:lnTo>
                    <a:lnTo>
                      <a:pt x="321" y="686"/>
                    </a:lnTo>
                    <a:lnTo>
                      <a:pt x="339" y="644"/>
                    </a:lnTo>
                    <a:lnTo>
                      <a:pt x="359" y="603"/>
                    </a:lnTo>
                    <a:lnTo>
                      <a:pt x="379" y="563"/>
                    </a:lnTo>
                    <a:lnTo>
                      <a:pt x="401" y="523"/>
                    </a:lnTo>
                    <a:lnTo>
                      <a:pt x="424" y="484"/>
                    </a:lnTo>
                    <a:lnTo>
                      <a:pt x="449" y="446"/>
                    </a:lnTo>
                    <a:lnTo>
                      <a:pt x="475" y="409"/>
                    </a:lnTo>
                    <a:lnTo>
                      <a:pt x="502" y="373"/>
                    </a:lnTo>
                    <a:lnTo>
                      <a:pt x="530" y="337"/>
                    </a:lnTo>
                    <a:lnTo>
                      <a:pt x="561" y="304"/>
                    </a:lnTo>
                    <a:lnTo>
                      <a:pt x="591" y="270"/>
                    </a:lnTo>
                    <a:lnTo>
                      <a:pt x="623" y="239"/>
                    </a:lnTo>
                    <a:lnTo>
                      <a:pt x="656" y="208"/>
                    </a:lnTo>
                    <a:lnTo>
                      <a:pt x="689" y="177"/>
                    </a:lnTo>
                    <a:lnTo>
                      <a:pt x="725" y="149"/>
                    </a:lnTo>
                    <a:lnTo>
                      <a:pt x="760" y="121"/>
                    </a:lnTo>
                    <a:lnTo>
                      <a:pt x="797" y="95"/>
                    </a:lnTo>
                    <a:lnTo>
                      <a:pt x="835" y="70"/>
                    </a:lnTo>
                    <a:lnTo>
                      <a:pt x="873" y="46"/>
                    </a:lnTo>
                    <a:lnTo>
                      <a:pt x="913" y="23"/>
                    </a:lnTo>
                    <a:lnTo>
                      <a:pt x="953" y="3"/>
                    </a:lnTo>
                    <a:lnTo>
                      <a:pt x="555" y="0"/>
                    </a:lnTo>
                    <a:lnTo>
                      <a:pt x="524" y="28"/>
                    </a:lnTo>
                    <a:lnTo>
                      <a:pt x="492" y="55"/>
                    </a:lnTo>
                    <a:lnTo>
                      <a:pt x="462" y="85"/>
                    </a:lnTo>
                    <a:lnTo>
                      <a:pt x="433" y="114"/>
                    </a:lnTo>
                    <a:lnTo>
                      <a:pt x="405" y="145"/>
                    </a:lnTo>
                    <a:lnTo>
                      <a:pt x="378" y="175"/>
                    </a:lnTo>
                    <a:lnTo>
                      <a:pt x="351" y="208"/>
                    </a:lnTo>
                    <a:lnTo>
                      <a:pt x="325" y="240"/>
                    </a:lnTo>
                    <a:lnTo>
                      <a:pt x="300" y="274"/>
                    </a:lnTo>
                    <a:lnTo>
                      <a:pt x="275" y="307"/>
                    </a:lnTo>
                    <a:lnTo>
                      <a:pt x="253" y="342"/>
                    </a:lnTo>
                    <a:lnTo>
                      <a:pt x="230" y="376"/>
                    </a:lnTo>
                    <a:lnTo>
                      <a:pt x="208" y="413"/>
                    </a:lnTo>
                    <a:lnTo>
                      <a:pt x="188" y="449"/>
                    </a:lnTo>
                    <a:lnTo>
                      <a:pt x="168" y="486"/>
                    </a:lnTo>
                    <a:lnTo>
                      <a:pt x="150" y="524"/>
                    </a:lnTo>
                    <a:lnTo>
                      <a:pt x="133" y="562"/>
                    </a:lnTo>
                    <a:lnTo>
                      <a:pt x="116" y="601"/>
                    </a:lnTo>
                    <a:lnTo>
                      <a:pt x="100" y="640"/>
                    </a:lnTo>
                    <a:lnTo>
                      <a:pt x="86" y="680"/>
                    </a:lnTo>
                    <a:lnTo>
                      <a:pt x="72" y="720"/>
                    </a:lnTo>
                    <a:lnTo>
                      <a:pt x="60" y="761"/>
                    </a:lnTo>
                    <a:lnTo>
                      <a:pt x="49" y="802"/>
                    </a:lnTo>
                    <a:lnTo>
                      <a:pt x="39" y="844"/>
                    </a:lnTo>
                    <a:lnTo>
                      <a:pt x="30" y="886"/>
                    </a:lnTo>
                    <a:lnTo>
                      <a:pt x="22" y="928"/>
                    </a:lnTo>
                    <a:lnTo>
                      <a:pt x="15" y="971"/>
                    </a:lnTo>
                    <a:lnTo>
                      <a:pt x="10" y="1014"/>
                    </a:lnTo>
                    <a:lnTo>
                      <a:pt x="5" y="1058"/>
                    </a:lnTo>
                    <a:lnTo>
                      <a:pt x="2" y="1102"/>
                    </a:lnTo>
                    <a:lnTo>
                      <a:pt x="0" y="1146"/>
                    </a:lnTo>
                    <a:lnTo>
                      <a:pt x="0" y="1190"/>
                    </a:lnTo>
                    <a:lnTo>
                      <a:pt x="2" y="1270"/>
                    </a:lnTo>
                    <a:lnTo>
                      <a:pt x="8" y="1349"/>
                    </a:lnTo>
                    <a:lnTo>
                      <a:pt x="17" y="1427"/>
                    </a:lnTo>
                    <a:lnTo>
                      <a:pt x="31" y="1504"/>
                    </a:lnTo>
                    <a:lnTo>
                      <a:pt x="49" y="1579"/>
                    </a:lnTo>
                    <a:lnTo>
                      <a:pt x="69" y="1653"/>
                    </a:lnTo>
                    <a:lnTo>
                      <a:pt x="94" y="1725"/>
                    </a:lnTo>
                    <a:lnTo>
                      <a:pt x="122" y="1795"/>
                    </a:lnTo>
                    <a:lnTo>
                      <a:pt x="153" y="1864"/>
                    </a:lnTo>
                    <a:lnTo>
                      <a:pt x="187" y="1931"/>
                    </a:lnTo>
                    <a:lnTo>
                      <a:pt x="225" y="1996"/>
                    </a:lnTo>
                    <a:lnTo>
                      <a:pt x="265" y="2060"/>
                    </a:lnTo>
                    <a:lnTo>
                      <a:pt x="309" y="2120"/>
                    </a:lnTo>
                    <a:lnTo>
                      <a:pt x="354" y="2178"/>
                    </a:lnTo>
                    <a:lnTo>
                      <a:pt x="403" y="2236"/>
                    </a:lnTo>
                    <a:lnTo>
                      <a:pt x="455" y="2289"/>
                    </a:lnTo>
                    <a:lnTo>
                      <a:pt x="509" y="2340"/>
                    </a:lnTo>
                    <a:lnTo>
                      <a:pt x="565" y="2389"/>
                    </a:lnTo>
                    <a:lnTo>
                      <a:pt x="624" y="2435"/>
                    </a:lnTo>
                    <a:lnTo>
                      <a:pt x="685" y="2479"/>
                    </a:lnTo>
                    <a:lnTo>
                      <a:pt x="747" y="2520"/>
                    </a:lnTo>
                    <a:lnTo>
                      <a:pt x="813" y="2556"/>
                    </a:lnTo>
                    <a:lnTo>
                      <a:pt x="880" y="2591"/>
                    </a:lnTo>
                    <a:lnTo>
                      <a:pt x="948" y="2622"/>
                    </a:lnTo>
                    <a:lnTo>
                      <a:pt x="1020" y="2650"/>
                    </a:lnTo>
                    <a:lnTo>
                      <a:pt x="1091" y="2674"/>
                    </a:lnTo>
                    <a:lnTo>
                      <a:pt x="1165" y="2696"/>
                    </a:lnTo>
                    <a:lnTo>
                      <a:pt x="1240" y="2713"/>
                    </a:lnTo>
                    <a:lnTo>
                      <a:pt x="1317" y="2726"/>
                    </a:lnTo>
                    <a:lnTo>
                      <a:pt x="1394" y="2736"/>
                    </a:lnTo>
                    <a:lnTo>
                      <a:pt x="1473" y="2742"/>
                    </a:lnTo>
                    <a:lnTo>
                      <a:pt x="1553" y="2744"/>
                    </a:lnTo>
                    <a:lnTo>
                      <a:pt x="1633" y="2742"/>
                    </a:lnTo>
                    <a:lnTo>
                      <a:pt x="1712" y="2736"/>
                    </a:lnTo>
                    <a:lnTo>
                      <a:pt x="1790" y="2726"/>
                    </a:lnTo>
                    <a:lnTo>
                      <a:pt x="1866" y="2713"/>
                    </a:lnTo>
                    <a:lnTo>
                      <a:pt x="1942" y="2696"/>
                    </a:lnTo>
                    <a:lnTo>
                      <a:pt x="2015" y="2674"/>
                    </a:lnTo>
                    <a:lnTo>
                      <a:pt x="2088" y="2650"/>
                    </a:lnTo>
                    <a:lnTo>
                      <a:pt x="2158" y="2622"/>
                    </a:lnTo>
                    <a:lnTo>
                      <a:pt x="2227" y="2591"/>
                    </a:lnTo>
                    <a:lnTo>
                      <a:pt x="2294" y="2556"/>
                    </a:lnTo>
                    <a:lnTo>
                      <a:pt x="2359" y="2520"/>
                    </a:lnTo>
                    <a:lnTo>
                      <a:pt x="2421" y="2479"/>
                    </a:lnTo>
                    <a:lnTo>
                      <a:pt x="2483" y="2435"/>
                    </a:lnTo>
                    <a:lnTo>
                      <a:pt x="2541" y="2389"/>
                    </a:lnTo>
                    <a:lnTo>
                      <a:pt x="2597" y="2340"/>
                    </a:lnTo>
                    <a:lnTo>
                      <a:pt x="2651" y="2289"/>
                    </a:lnTo>
                    <a:lnTo>
                      <a:pt x="2703" y="2236"/>
                    </a:lnTo>
                    <a:lnTo>
                      <a:pt x="2752" y="2178"/>
                    </a:lnTo>
                    <a:lnTo>
                      <a:pt x="2798" y="2120"/>
                    </a:lnTo>
                    <a:lnTo>
                      <a:pt x="2841" y="2060"/>
                    </a:lnTo>
                    <a:lnTo>
                      <a:pt x="2881" y="1996"/>
                    </a:lnTo>
                    <a:lnTo>
                      <a:pt x="2919" y="1931"/>
                    </a:lnTo>
                    <a:lnTo>
                      <a:pt x="2954" y="1864"/>
                    </a:lnTo>
                    <a:lnTo>
                      <a:pt x="2985" y="1795"/>
                    </a:lnTo>
                    <a:lnTo>
                      <a:pt x="3012" y="1725"/>
                    </a:lnTo>
                    <a:lnTo>
                      <a:pt x="3037" y="1653"/>
                    </a:lnTo>
                    <a:lnTo>
                      <a:pt x="3057" y="1579"/>
                    </a:lnTo>
                    <a:lnTo>
                      <a:pt x="3075" y="1504"/>
                    </a:lnTo>
                    <a:lnTo>
                      <a:pt x="3089" y="1427"/>
                    </a:lnTo>
                    <a:lnTo>
                      <a:pt x="3099" y="1349"/>
                    </a:lnTo>
                    <a:lnTo>
                      <a:pt x="3105" y="1270"/>
                    </a:lnTo>
                    <a:lnTo>
                      <a:pt x="3107" y="1190"/>
                    </a:lnTo>
                    <a:close/>
                  </a:path>
                </a:pathLst>
              </a:custGeom>
              <a:solidFill>
                <a:srgbClr val="BDBDBC"/>
              </a:solidFill>
              <a:ln w="9525">
                <a:noFill/>
                <a:round/>
                <a:headEnd/>
                <a:tailEnd/>
              </a:ln>
            </p:spPr>
            <p:txBody>
              <a:bodyPr/>
              <a:lstStyle/>
              <a:p>
                <a:endParaRPr lang="fr-FR"/>
              </a:p>
            </p:txBody>
          </p:sp>
          <p:sp>
            <p:nvSpPr>
              <p:cNvPr id="10367" name="Freeform 35"/>
              <p:cNvSpPr>
                <a:spLocks/>
              </p:cNvSpPr>
              <p:nvPr/>
            </p:nvSpPr>
            <p:spPr bwMode="auto">
              <a:xfrm>
                <a:off x="2357" y="2385"/>
                <a:ext cx="481" cy="439"/>
              </a:xfrm>
              <a:custGeom>
                <a:avLst/>
                <a:gdLst>
                  <a:gd name="T0" fmla="*/ 0 w 2886"/>
                  <a:gd name="T1" fmla="*/ 0 h 2632"/>
                  <a:gd name="T2" fmla="*/ 0 w 2886"/>
                  <a:gd name="T3" fmla="*/ 0 h 2632"/>
                  <a:gd name="T4" fmla="*/ 0 w 2886"/>
                  <a:gd name="T5" fmla="*/ 0 h 2632"/>
                  <a:gd name="T6" fmla="*/ 0 w 2886"/>
                  <a:gd name="T7" fmla="*/ 0 h 2632"/>
                  <a:gd name="T8" fmla="*/ 0 w 2886"/>
                  <a:gd name="T9" fmla="*/ 0 h 2632"/>
                  <a:gd name="T10" fmla="*/ 0 w 2886"/>
                  <a:gd name="T11" fmla="*/ 0 h 2632"/>
                  <a:gd name="T12" fmla="*/ 0 w 2886"/>
                  <a:gd name="T13" fmla="*/ 0 h 2632"/>
                  <a:gd name="T14" fmla="*/ 0 w 2886"/>
                  <a:gd name="T15" fmla="*/ 0 h 2632"/>
                  <a:gd name="T16" fmla="*/ 0 w 2886"/>
                  <a:gd name="T17" fmla="*/ 0 h 2632"/>
                  <a:gd name="T18" fmla="*/ 0 w 2886"/>
                  <a:gd name="T19" fmla="*/ 0 h 2632"/>
                  <a:gd name="T20" fmla="*/ 0 w 2886"/>
                  <a:gd name="T21" fmla="*/ 0 h 2632"/>
                  <a:gd name="T22" fmla="*/ 0 w 2886"/>
                  <a:gd name="T23" fmla="*/ 0 h 2632"/>
                  <a:gd name="T24" fmla="*/ 0 w 2886"/>
                  <a:gd name="T25" fmla="*/ 0 h 2632"/>
                  <a:gd name="T26" fmla="*/ 0 w 2886"/>
                  <a:gd name="T27" fmla="*/ 0 h 2632"/>
                  <a:gd name="T28" fmla="*/ 0 w 2886"/>
                  <a:gd name="T29" fmla="*/ 0 h 2632"/>
                  <a:gd name="T30" fmla="*/ 0 w 2886"/>
                  <a:gd name="T31" fmla="*/ 0 h 2632"/>
                  <a:gd name="T32" fmla="*/ 0 w 2886"/>
                  <a:gd name="T33" fmla="*/ 0 h 2632"/>
                  <a:gd name="T34" fmla="*/ 0 w 2886"/>
                  <a:gd name="T35" fmla="*/ 0 h 2632"/>
                  <a:gd name="T36" fmla="*/ 0 w 2886"/>
                  <a:gd name="T37" fmla="*/ 0 h 2632"/>
                  <a:gd name="T38" fmla="*/ 0 w 2886"/>
                  <a:gd name="T39" fmla="*/ 0 h 2632"/>
                  <a:gd name="T40" fmla="*/ 0 w 2886"/>
                  <a:gd name="T41" fmla="*/ 0 h 2632"/>
                  <a:gd name="T42" fmla="*/ 0 w 2886"/>
                  <a:gd name="T43" fmla="*/ 0 h 2632"/>
                  <a:gd name="T44" fmla="*/ 0 w 2886"/>
                  <a:gd name="T45" fmla="*/ 0 h 2632"/>
                  <a:gd name="T46" fmla="*/ 0 w 2886"/>
                  <a:gd name="T47" fmla="*/ 0 h 2632"/>
                  <a:gd name="T48" fmla="*/ 0 w 2886"/>
                  <a:gd name="T49" fmla="*/ 0 h 2632"/>
                  <a:gd name="T50" fmla="*/ 0 w 2886"/>
                  <a:gd name="T51" fmla="*/ 0 h 2632"/>
                  <a:gd name="T52" fmla="*/ 0 w 2886"/>
                  <a:gd name="T53" fmla="*/ 0 h 2632"/>
                  <a:gd name="T54" fmla="*/ 0 w 2886"/>
                  <a:gd name="T55" fmla="*/ 0 h 2632"/>
                  <a:gd name="T56" fmla="*/ 0 w 2886"/>
                  <a:gd name="T57" fmla="*/ 0 h 2632"/>
                  <a:gd name="T58" fmla="*/ 0 w 2886"/>
                  <a:gd name="T59" fmla="*/ 0 h 2632"/>
                  <a:gd name="T60" fmla="*/ 0 w 2886"/>
                  <a:gd name="T61" fmla="*/ 0 h 2632"/>
                  <a:gd name="T62" fmla="*/ 0 w 2886"/>
                  <a:gd name="T63" fmla="*/ 0 h 2632"/>
                  <a:gd name="T64" fmla="*/ 0 w 2886"/>
                  <a:gd name="T65" fmla="*/ 0 h 2632"/>
                  <a:gd name="T66" fmla="*/ 0 w 2886"/>
                  <a:gd name="T67" fmla="*/ 0 h 2632"/>
                  <a:gd name="T68" fmla="*/ 0 w 2886"/>
                  <a:gd name="T69" fmla="*/ 0 h 2632"/>
                  <a:gd name="T70" fmla="*/ 0 w 2886"/>
                  <a:gd name="T71" fmla="*/ 0 h 2632"/>
                  <a:gd name="T72" fmla="*/ 0 w 2886"/>
                  <a:gd name="T73" fmla="*/ 0 h 2632"/>
                  <a:gd name="T74" fmla="*/ 0 w 2886"/>
                  <a:gd name="T75" fmla="*/ 0 h 2632"/>
                  <a:gd name="T76" fmla="*/ 0 w 2886"/>
                  <a:gd name="T77" fmla="*/ 0 h 2632"/>
                  <a:gd name="T78" fmla="*/ 0 w 2886"/>
                  <a:gd name="T79" fmla="*/ 0 h 2632"/>
                  <a:gd name="T80" fmla="*/ 0 w 2886"/>
                  <a:gd name="T81" fmla="*/ 0 h 2632"/>
                  <a:gd name="T82" fmla="*/ 0 w 2886"/>
                  <a:gd name="T83" fmla="*/ 0 h 2632"/>
                  <a:gd name="T84" fmla="*/ 0 w 2886"/>
                  <a:gd name="T85" fmla="*/ 0 h 2632"/>
                  <a:gd name="T86" fmla="*/ 0 w 2886"/>
                  <a:gd name="T87" fmla="*/ 0 h 2632"/>
                  <a:gd name="T88" fmla="*/ 0 w 2886"/>
                  <a:gd name="T89" fmla="*/ 0 h 2632"/>
                  <a:gd name="T90" fmla="*/ 0 w 2886"/>
                  <a:gd name="T91" fmla="*/ 0 h 2632"/>
                  <a:gd name="T92" fmla="*/ 0 w 2886"/>
                  <a:gd name="T93" fmla="*/ 0 h 2632"/>
                  <a:gd name="T94" fmla="*/ 0 w 2886"/>
                  <a:gd name="T95" fmla="*/ 0 h 2632"/>
                  <a:gd name="T96" fmla="*/ 0 w 2886"/>
                  <a:gd name="T97" fmla="*/ 0 h 2632"/>
                  <a:gd name="T98" fmla="*/ 0 w 2886"/>
                  <a:gd name="T99" fmla="*/ 0 h 2632"/>
                  <a:gd name="T100" fmla="*/ 0 w 2886"/>
                  <a:gd name="T101" fmla="*/ 0 h 26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86"/>
                  <a:gd name="T154" fmla="*/ 0 h 2632"/>
                  <a:gd name="T155" fmla="*/ 2886 w 2886"/>
                  <a:gd name="T156" fmla="*/ 2632 h 26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86" h="2632">
                    <a:moveTo>
                      <a:pt x="2886" y="1189"/>
                    </a:moveTo>
                    <a:lnTo>
                      <a:pt x="2885" y="1144"/>
                    </a:lnTo>
                    <a:lnTo>
                      <a:pt x="2883" y="1099"/>
                    </a:lnTo>
                    <a:lnTo>
                      <a:pt x="2879" y="1053"/>
                    </a:lnTo>
                    <a:lnTo>
                      <a:pt x="2874" y="1009"/>
                    </a:lnTo>
                    <a:lnTo>
                      <a:pt x="2869" y="965"/>
                    </a:lnTo>
                    <a:lnTo>
                      <a:pt x="2861" y="921"/>
                    </a:lnTo>
                    <a:lnTo>
                      <a:pt x="2851" y="877"/>
                    </a:lnTo>
                    <a:lnTo>
                      <a:pt x="2842" y="834"/>
                    </a:lnTo>
                    <a:lnTo>
                      <a:pt x="2831" y="792"/>
                    </a:lnTo>
                    <a:lnTo>
                      <a:pt x="2818" y="750"/>
                    </a:lnTo>
                    <a:lnTo>
                      <a:pt x="2804" y="709"/>
                    </a:lnTo>
                    <a:lnTo>
                      <a:pt x="2789" y="669"/>
                    </a:lnTo>
                    <a:lnTo>
                      <a:pt x="2773" y="628"/>
                    </a:lnTo>
                    <a:lnTo>
                      <a:pt x="2755" y="589"/>
                    </a:lnTo>
                    <a:lnTo>
                      <a:pt x="2737" y="550"/>
                    </a:lnTo>
                    <a:lnTo>
                      <a:pt x="2716" y="511"/>
                    </a:lnTo>
                    <a:lnTo>
                      <a:pt x="2696" y="475"/>
                    </a:lnTo>
                    <a:lnTo>
                      <a:pt x="2674" y="437"/>
                    </a:lnTo>
                    <a:lnTo>
                      <a:pt x="2652" y="401"/>
                    </a:lnTo>
                    <a:lnTo>
                      <a:pt x="2627" y="365"/>
                    </a:lnTo>
                    <a:lnTo>
                      <a:pt x="2602" y="331"/>
                    </a:lnTo>
                    <a:lnTo>
                      <a:pt x="2576" y="297"/>
                    </a:lnTo>
                    <a:lnTo>
                      <a:pt x="2549" y="264"/>
                    </a:lnTo>
                    <a:lnTo>
                      <a:pt x="2522" y="232"/>
                    </a:lnTo>
                    <a:lnTo>
                      <a:pt x="2493" y="200"/>
                    </a:lnTo>
                    <a:lnTo>
                      <a:pt x="2464" y="170"/>
                    </a:lnTo>
                    <a:lnTo>
                      <a:pt x="2432" y="140"/>
                    </a:lnTo>
                    <a:lnTo>
                      <a:pt x="2401" y="112"/>
                    </a:lnTo>
                    <a:lnTo>
                      <a:pt x="2369" y="84"/>
                    </a:lnTo>
                    <a:lnTo>
                      <a:pt x="2336" y="57"/>
                    </a:lnTo>
                    <a:lnTo>
                      <a:pt x="2302" y="31"/>
                    </a:lnTo>
                    <a:lnTo>
                      <a:pt x="2267" y="6"/>
                    </a:lnTo>
                    <a:lnTo>
                      <a:pt x="1734" y="4"/>
                    </a:lnTo>
                    <a:lnTo>
                      <a:pt x="1783" y="18"/>
                    </a:lnTo>
                    <a:lnTo>
                      <a:pt x="1832" y="33"/>
                    </a:lnTo>
                    <a:lnTo>
                      <a:pt x="1879" y="50"/>
                    </a:lnTo>
                    <a:lnTo>
                      <a:pt x="1927" y="69"/>
                    </a:lnTo>
                    <a:lnTo>
                      <a:pt x="1972" y="90"/>
                    </a:lnTo>
                    <a:lnTo>
                      <a:pt x="2018" y="113"/>
                    </a:lnTo>
                    <a:lnTo>
                      <a:pt x="2062" y="138"/>
                    </a:lnTo>
                    <a:lnTo>
                      <a:pt x="2104" y="164"/>
                    </a:lnTo>
                    <a:lnTo>
                      <a:pt x="2145" y="192"/>
                    </a:lnTo>
                    <a:lnTo>
                      <a:pt x="2186" y="221"/>
                    </a:lnTo>
                    <a:lnTo>
                      <a:pt x="2225" y="252"/>
                    </a:lnTo>
                    <a:lnTo>
                      <a:pt x="2263" y="286"/>
                    </a:lnTo>
                    <a:lnTo>
                      <a:pt x="2298" y="319"/>
                    </a:lnTo>
                    <a:lnTo>
                      <a:pt x="2334" y="355"/>
                    </a:lnTo>
                    <a:lnTo>
                      <a:pt x="2368" y="392"/>
                    </a:lnTo>
                    <a:lnTo>
                      <a:pt x="2399" y="430"/>
                    </a:lnTo>
                    <a:lnTo>
                      <a:pt x="2429" y="470"/>
                    </a:lnTo>
                    <a:lnTo>
                      <a:pt x="2458" y="511"/>
                    </a:lnTo>
                    <a:lnTo>
                      <a:pt x="2485" y="553"/>
                    </a:lnTo>
                    <a:lnTo>
                      <a:pt x="2510" y="597"/>
                    </a:lnTo>
                    <a:lnTo>
                      <a:pt x="2534" y="641"/>
                    </a:lnTo>
                    <a:lnTo>
                      <a:pt x="2555" y="686"/>
                    </a:lnTo>
                    <a:lnTo>
                      <a:pt x="2576" y="734"/>
                    </a:lnTo>
                    <a:lnTo>
                      <a:pt x="2593" y="780"/>
                    </a:lnTo>
                    <a:lnTo>
                      <a:pt x="2609" y="829"/>
                    </a:lnTo>
                    <a:lnTo>
                      <a:pt x="2623" y="878"/>
                    </a:lnTo>
                    <a:lnTo>
                      <a:pt x="2635" y="928"/>
                    </a:lnTo>
                    <a:lnTo>
                      <a:pt x="2646" y="979"/>
                    </a:lnTo>
                    <a:lnTo>
                      <a:pt x="2654" y="1031"/>
                    </a:lnTo>
                    <a:lnTo>
                      <a:pt x="2659" y="1084"/>
                    </a:lnTo>
                    <a:lnTo>
                      <a:pt x="2662" y="1136"/>
                    </a:lnTo>
                    <a:lnTo>
                      <a:pt x="2663" y="1189"/>
                    </a:lnTo>
                    <a:lnTo>
                      <a:pt x="2662" y="1252"/>
                    </a:lnTo>
                    <a:lnTo>
                      <a:pt x="2658" y="1315"/>
                    </a:lnTo>
                    <a:lnTo>
                      <a:pt x="2649" y="1375"/>
                    </a:lnTo>
                    <a:lnTo>
                      <a:pt x="2639" y="1436"/>
                    </a:lnTo>
                    <a:lnTo>
                      <a:pt x="2626" y="1495"/>
                    </a:lnTo>
                    <a:lnTo>
                      <a:pt x="2609" y="1552"/>
                    </a:lnTo>
                    <a:lnTo>
                      <a:pt x="2590" y="1609"/>
                    </a:lnTo>
                    <a:lnTo>
                      <a:pt x="2568" y="1665"/>
                    </a:lnTo>
                    <a:lnTo>
                      <a:pt x="2544" y="1719"/>
                    </a:lnTo>
                    <a:lnTo>
                      <a:pt x="2517" y="1771"/>
                    </a:lnTo>
                    <a:lnTo>
                      <a:pt x="2487" y="1822"/>
                    </a:lnTo>
                    <a:lnTo>
                      <a:pt x="2455" y="1872"/>
                    </a:lnTo>
                    <a:lnTo>
                      <a:pt x="2422" y="1920"/>
                    </a:lnTo>
                    <a:lnTo>
                      <a:pt x="2385" y="1966"/>
                    </a:lnTo>
                    <a:lnTo>
                      <a:pt x="2347" y="2010"/>
                    </a:lnTo>
                    <a:lnTo>
                      <a:pt x="2306" y="2052"/>
                    </a:lnTo>
                    <a:lnTo>
                      <a:pt x="2264" y="2093"/>
                    </a:lnTo>
                    <a:lnTo>
                      <a:pt x="2220" y="2131"/>
                    </a:lnTo>
                    <a:lnTo>
                      <a:pt x="2173" y="2168"/>
                    </a:lnTo>
                    <a:lnTo>
                      <a:pt x="2126" y="2202"/>
                    </a:lnTo>
                    <a:lnTo>
                      <a:pt x="2076" y="2234"/>
                    </a:lnTo>
                    <a:lnTo>
                      <a:pt x="2025" y="2263"/>
                    </a:lnTo>
                    <a:lnTo>
                      <a:pt x="1972" y="2290"/>
                    </a:lnTo>
                    <a:lnTo>
                      <a:pt x="1918" y="2315"/>
                    </a:lnTo>
                    <a:lnTo>
                      <a:pt x="1863" y="2336"/>
                    </a:lnTo>
                    <a:lnTo>
                      <a:pt x="1806" y="2356"/>
                    </a:lnTo>
                    <a:lnTo>
                      <a:pt x="1749" y="2372"/>
                    </a:lnTo>
                    <a:lnTo>
                      <a:pt x="1689" y="2386"/>
                    </a:lnTo>
                    <a:lnTo>
                      <a:pt x="1629" y="2397"/>
                    </a:lnTo>
                    <a:lnTo>
                      <a:pt x="1568" y="2404"/>
                    </a:lnTo>
                    <a:lnTo>
                      <a:pt x="1506" y="2409"/>
                    </a:lnTo>
                    <a:lnTo>
                      <a:pt x="1443" y="2411"/>
                    </a:lnTo>
                    <a:lnTo>
                      <a:pt x="1380" y="2409"/>
                    </a:lnTo>
                    <a:lnTo>
                      <a:pt x="1319" y="2404"/>
                    </a:lnTo>
                    <a:lnTo>
                      <a:pt x="1257" y="2397"/>
                    </a:lnTo>
                    <a:lnTo>
                      <a:pt x="1197" y="2386"/>
                    </a:lnTo>
                    <a:lnTo>
                      <a:pt x="1138" y="2372"/>
                    </a:lnTo>
                    <a:lnTo>
                      <a:pt x="1080" y="2356"/>
                    </a:lnTo>
                    <a:lnTo>
                      <a:pt x="1024" y="2336"/>
                    </a:lnTo>
                    <a:lnTo>
                      <a:pt x="968" y="2315"/>
                    </a:lnTo>
                    <a:lnTo>
                      <a:pt x="914" y="2290"/>
                    </a:lnTo>
                    <a:lnTo>
                      <a:pt x="861" y="2263"/>
                    </a:lnTo>
                    <a:lnTo>
                      <a:pt x="810" y="2234"/>
                    </a:lnTo>
                    <a:lnTo>
                      <a:pt x="760" y="2202"/>
                    </a:lnTo>
                    <a:lnTo>
                      <a:pt x="713" y="2168"/>
                    </a:lnTo>
                    <a:lnTo>
                      <a:pt x="667" y="2131"/>
                    </a:lnTo>
                    <a:lnTo>
                      <a:pt x="622" y="2093"/>
                    </a:lnTo>
                    <a:lnTo>
                      <a:pt x="580" y="2052"/>
                    </a:lnTo>
                    <a:lnTo>
                      <a:pt x="540" y="2010"/>
                    </a:lnTo>
                    <a:lnTo>
                      <a:pt x="501" y="1966"/>
                    </a:lnTo>
                    <a:lnTo>
                      <a:pt x="466" y="1920"/>
                    </a:lnTo>
                    <a:lnTo>
                      <a:pt x="431" y="1872"/>
                    </a:lnTo>
                    <a:lnTo>
                      <a:pt x="400" y="1822"/>
                    </a:lnTo>
                    <a:lnTo>
                      <a:pt x="370" y="1771"/>
                    </a:lnTo>
                    <a:lnTo>
                      <a:pt x="343" y="1719"/>
                    </a:lnTo>
                    <a:lnTo>
                      <a:pt x="319" y="1665"/>
                    </a:lnTo>
                    <a:lnTo>
                      <a:pt x="297" y="1609"/>
                    </a:lnTo>
                    <a:lnTo>
                      <a:pt x="278" y="1552"/>
                    </a:lnTo>
                    <a:lnTo>
                      <a:pt x="262" y="1495"/>
                    </a:lnTo>
                    <a:lnTo>
                      <a:pt x="247" y="1436"/>
                    </a:lnTo>
                    <a:lnTo>
                      <a:pt x="237" y="1375"/>
                    </a:lnTo>
                    <a:lnTo>
                      <a:pt x="229" y="1315"/>
                    </a:lnTo>
                    <a:lnTo>
                      <a:pt x="224" y="1252"/>
                    </a:lnTo>
                    <a:lnTo>
                      <a:pt x="223" y="1189"/>
                    </a:lnTo>
                    <a:lnTo>
                      <a:pt x="224" y="1136"/>
                    </a:lnTo>
                    <a:lnTo>
                      <a:pt x="227" y="1082"/>
                    </a:lnTo>
                    <a:lnTo>
                      <a:pt x="233" y="1031"/>
                    </a:lnTo>
                    <a:lnTo>
                      <a:pt x="241" y="979"/>
                    </a:lnTo>
                    <a:lnTo>
                      <a:pt x="251" y="927"/>
                    </a:lnTo>
                    <a:lnTo>
                      <a:pt x="263" y="877"/>
                    </a:lnTo>
                    <a:lnTo>
                      <a:pt x="278" y="828"/>
                    </a:lnTo>
                    <a:lnTo>
                      <a:pt x="294" y="779"/>
                    </a:lnTo>
                    <a:lnTo>
                      <a:pt x="312" y="732"/>
                    </a:lnTo>
                    <a:lnTo>
                      <a:pt x="332" y="684"/>
                    </a:lnTo>
                    <a:lnTo>
                      <a:pt x="353" y="639"/>
                    </a:lnTo>
                    <a:lnTo>
                      <a:pt x="377" y="594"/>
                    </a:lnTo>
                    <a:lnTo>
                      <a:pt x="403" y="551"/>
                    </a:lnTo>
                    <a:lnTo>
                      <a:pt x="430" y="508"/>
                    </a:lnTo>
                    <a:lnTo>
                      <a:pt x="459" y="467"/>
                    </a:lnTo>
                    <a:lnTo>
                      <a:pt x="490" y="427"/>
                    </a:lnTo>
                    <a:lnTo>
                      <a:pt x="522" y="389"/>
                    </a:lnTo>
                    <a:lnTo>
                      <a:pt x="555" y="351"/>
                    </a:lnTo>
                    <a:lnTo>
                      <a:pt x="591" y="316"/>
                    </a:lnTo>
                    <a:lnTo>
                      <a:pt x="628" y="282"/>
                    </a:lnTo>
                    <a:lnTo>
                      <a:pt x="665" y="249"/>
                    </a:lnTo>
                    <a:lnTo>
                      <a:pt x="704" y="218"/>
                    </a:lnTo>
                    <a:lnTo>
                      <a:pt x="745" y="188"/>
                    </a:lnTo>
                    <a:lnTo>
                      <a:pt x="787" y="160"/>
                    </a:lnTo>
                    <a:lnTo>
                      <a:pt x="831" y="134"/>
                    </a:lnTo>
                    <a:lnTo>
                      <a:pt x="874" y="110"/>
                    </a:lnTo>
                    <a:lnTo>
                      <a:pt x="919" y="87"/>
                    </a:lnTo>
                    <a:lnTo>
                      <a:pt x="966" y="66"/>
                    </a:lnTo>
                    <a:lnTo>
                      <a:pt x="1013" y="47"/>
                    </a:lnTo>
                    <a:lnTo>
                      <a:pt x="1062" y="31"/>
                    </a:lnTo>
                    <a:lnTo>
                      <a:pt x="1110" y="16"/>
                    </a:lnTo>
                    <a:lnTo>
                      <a:pt x="1161" y="3"/>
                    </a:lnTo>
                    <a:lnTo>
                      <a:pt x="627" y="0"/>
                    </a:lnTo>
                    <a:lnTo>
                      <a:pt x="592" y="25"/>
                    </a:lnTo>
                    <a:lnTo>
                      <a:pt x="557" y="51"/>
                    </a:lnTo>
                    <a:lnTo>
                      <a:pt x="524" y="78"/>
                    </a:lnTo>
                    <a:lnTo>
                      <a:pt x="492" y="106"/>
                    </a:lnTo>
                    <a:lnTo>
                      <a:pt x="459" y="134"/>
                    </a:lnTo>
                    <a:lnTo>
                      <a:pt x="429" y="165"/>
                    </a:lnTo>
                    <a:lnTo>
                      <a:pt x="399" y="195"/>
                    </a:lnTo>
                    <a:lnTo>
                      <a:pt x="370" y="226"/>
                    </a:lnTo>
                    <a:lnTo>
                      <a:pt x="341" y="259"/>
                    </a:lnTo>
                    <a:lnTo>
                      <a:pt x="314" y="292"/>
                    </a:lnTo>
                    <a:lnTo>
                      <a:pt x="287" y="327"/>
                    </a:lnTo>
                    <a:lnTo>
                      <a:pt x="263" y="361"/>
                    </a:lnTo>
                    <a:lnTo>
                      <a:pt x="239" y="397"/>
                    </a:lnTo>
                    <a:lnTo>
                      <a:pt x="215" y="432"/>
                    </a:lnTo>
                    <a:lnTo>
                      <a:pt x="193" y="470"/>
                    </a:lnTo>
                    <a:lnTo>
                      <a:pt x="172" y="508"/>
                    </a:lnTo>
                    <a:lnTo>
                      <a:pt x="152" y="546"/>
                    </a:lnTo>
                    <a:lnTo>
                      <a:pt x="133" y="585"/>
                    </a:lnTo>
                    <a:lnTo>
                      <a:pt x="116" y="625"/>
                    </a:lnTo>
                    <a:lnTo>
                      <a:pt x="100" y="666"/>
                    </a:lnTo>
                    <a:lnTo>
                      <a:pt x="83" y="706"/>
                    </a:lnTo>
                    <a:lnTo>
                      <a:pt x="69" y="748"/>
                    </a:lnTo>
                    <a:lnTo>
                      <a:pt x="57" y="790"/>
                    </a:lnTo>
                    <a:lnTo>
                      <a:pt x="46" y="832"/>
                    </a:lnTo>
                    <a:lnTo>
                      <a:pt x="35" y="875"/>
                    </a:lnTo>
                    <a:lnTo>
                      <a:pt x="26" y="919"/>
                    </a:lnTo>
                    <a:lnTo>
                      <a:pt x="19" y="963"/>
                    </a:lnTo>
                    <a:lnTo>
                      <a:pt x="12" y="1008"/>
                    </a:lnTo>
                    <a:lnTo>
                      <a:pt x="7" y="1052"/>
                    </a:lnTo>
                    <a:lnTo>
                      <a:pt x="3" y="1098"/>
                    </a:lnTo>
                    <a:lnTo>
                      <a:pt x="1" y="1144"/>
                    </a:lnTo>
                    <a:lnTo>
                      <a:pt x="0" y="1189"/>
                    </a:lnTo>
                    <a:lnTo>
                      <a:pt x="2" y="1264"/>
                    </a:lnTo>
                    <a:lnTo>
                      <a:pt x="8" y="1337"/>
                    </a:lnTo>
                    <a:lnTo>
                      <a:pt x="17" y="1410"/>
                    </a:lnTo>
                    <a:lnTo>
                      <a:pt x="30" y="1481"/>
                    </a:lnTo>
                    <a:lnTo>
                      <a:pt x="47" y="1550"/>
                    </a:lnTo>
                    <a:lnTo>
                      <a:pt x="66" y="1619"/>
                    </a:lnTo>
                    <a:lnTo>
                      <a:pt x="89" y="1686"/>
                    </a:lnTo>
                    <a:lnTo>
                      <a:pt x="114" y="1751"/>
                    </a:lnTo>
                    <a:lnTo>
                      <a:pt x="143" y="1815"/>
                    </a:lnTo>
                    <a:lnTo>
                      <a:pt x="175" y="1877"/>
                    </a:lnTo>
                    <a:lnTo>
                      <a:pt x="210" y="1938"/>
                    </a:lnTo>
                    <a:lnTo>
                      <a:pt x="247" y="1996"/>
                    </a:lnTo>
                    <a:lnTo>
                      <a:pt x="287" y="2053"/>
                    </a:lnTo>
                    <a:lnTo>
                      <a:pt x="330" y="2107"/>
                    </a:lnTo>
                    <a:lnTo>
                      <a:pt x="375" y="2159"/>
                    </a:lnTo>
                    <a:lnTo>
                      <a:pt x="424" y="2210"/>
                    </a:lnTo>
                    <a:lnTo>
                      <a:pt x="473" y="2257"/>
                    </a:lnTo>
                    <a:lnTo>
                      <a:pt x="526" y="2303"/>
                    </a:lnTo>
                    <a:lnTo>
                      <a:pt x="580" y="2346"/>
                    </a:lnTo>
                    <a:lnTo>
                      <a:pt x="636" y="2386"/>
                    </a:lnTo>
                    <a:lnTo>
                      <a:pt x="696" y="2424"/>
                    </a:lnTo>
                    <a:lnTo>
                      <a:pt x="756" y="2458"/>
                    </a:lnTo>
                    <a:lnTo>
                      <a:pt x="818" y="2490"/>
                    </a:lnTo>
                    <a:lnTo>
                      <a:pt x="881" y="2519"/>
                    </a:lnTo>
                    <a:lnTo>
                      <a:pt x="947" y="2545"/>
                    </a:lnTo>
                    <a:lnTo>
                      <a:pt x="1014" y="2567"/>
                    </a:lnTo>
                    <a:lnTo>
                      <a:pt x="1082" y="2587"/>
                    </a:lnTo>
                    <a:lnTo>
                      <a:pt x="1153" y="2603"/>
                    </a:lnTo>
                    <a:lnTo>
                      <a:pt x="1224" y="2616"/>
                    </a:lnTo>
                    <a:lnTo>
                      <a:pt x="1296" y="2625"/>
                    </a:lnTo>
                    <a:lnTo>
                      <a:pt x="1369" y="2630"/>
                    </a:lnTo>
                    <a:lnTo>
                      <a:pt x="1443" y="2632"/>
                    </a:lnTo>
                    <a:lnTo>
                      <a:pt x="1518" y="2630"/>
                    </a:lnTo>
                    <a:lnTo>
                      <a:pt x="1591" y="2625"/>
                    </a:lnTo>
                    <a:lnTo>
                      <a:pt x="1663" y="2616"/>
                    </a:lnTo>
                    <a:lnTo>
                      <a:pt x="1734" y="2603"/>
                    </a:lnTo>
                    <a:lnTo>
                      <a:pt x="1804" y="2587"/>
                    </a:lnTo>
                    <a:lnTo>
                      <a:pt x="1872" y="2567"/>
                    </a:lnTo>
                    <a:lnTo>
                      <a:pt x="1939" y="2545"/>
                    </a:lnTo>
                    <a:lnTo>
                      <a:pt x="2005" y="2519"/>
                    </a:lnTo>
                    <a:lnTo>
                      <a:pt x="2068" y="2490"/>
                    </a:lnTo>
                    <a:lnTo>
                      <a:pt x="2131" y="2458"/>
                    </a:lnTo>
                    <a:lnTo>
                      <a:pt x="2191" y="2424"/>
                    </a:lnTo>
                    <a:lnTo>
                      <a:pt x="2250" y="2386"/>
                    </a:lnTo>
                    <a:lnTo>
                      <a:pt x="2306" y="2346"/>
                    </a:lnTo>
                    <a:lnTo>
                      <a:pt x="2361" y="2303"/>
                    </a:lnTo>
                    <a:lnTo>
                      <a:pt x="2413" y="2257"/>
                    </a:lnTo>
                    <a:lnTo>
                      <a:pt x="2464" y="2210"/>
                    </a:lnTo>
                    <a:lnTo>
                      <a:pt x="2511" y="2159"/>
                    </a:lnTo>
                    <a:lnTo>
                      <a:pt x="2557" y="2107"/>
                    </a:lnTo>
                    <a:lnTo>
                      <a:pt x="2599" y="2053"/>
                    </a:lnTo>
                    <a:lnTo>
                      <a:pt x="2640" y="1996"/>
                    </a:lnTo>
                    <a:lnTo>
                      <a:pt x="2676" y="1938"/>
                    </a:lnTo>
                    <a:lnTo>
                      <a:pt x="2712" y="1877"/>
                    </a:lnTo>
                    <a:lnTo>
                      <a:pt x="2743" y="1815"/>
                    </a:lnTo>
                    <a:lnTo>
                      <a:pt x="2773" y="1751"/>
                    </a:lnTo>
                    <a:lnTo>
                      <a:pt x="2798" y="1686"/>
                    </a:lnTo>
                    <a:lnTo>
                      <a:pt x="2821" y="1619"/>
                    </a:lnTo>
                    <a:lnTo>
                      <a:pt x="2841" y="1550"/>
                    </a:lnTo>
                    <a:lnTo>
                      <a:pt x="2857" y="1481"/>
                    </a:lnTo>
                    <a:lnTo>
                      <a:pt x="2869" y="1410"/>
                    </a:lnTo>
                    <a:lnTo>
                      <a:pt x="2878" y="1337"/>
                    </a:lnTo>
                    <a:lnTo>
                      <a:pt x="2884" y="1264"/>
                    </a:lnTo>
                    <a:lnTo>
                      <a:pt x="2886" y="1189"/>
                    </a:lnTo>
                    <a:close/>
                  </a:path>
                </a:pathLst>
              </a:custGeom>
              <a:solidFill>
                <a:srgbClr val="BDBDBC"/>
              </a:solidFill>
              <a:ln w="9525">
                <a:noFill/>
                <a:round/>
                <a:headEnd/>
                <a:tailEnd/>
              </a:ln>
            </p:spPr>
            <p:txBody>
              <a:bodyPr/>
              <a:lstStyle/>
              <a:p>
                <a:endParaRPr lang="fr-FR"/>
              </a:p>
            </p:txBody>
          </p:sp>
          <p:sp>
            <p:nvSpPr>
              <p:cNvPr id="10368" name="Freeform 36"/>
              <p:cNvSpPr>
                <a:spLocks noEditPoints="1"/>
              </p:cNvSpPr>
              <p:nvPr/>
            </p:nvSpPr>
            <p:spPr bwMode="auto">
              <a:xfrm>
                <a:off x="2375" y="2386"/>
                <a:ext cx="444" cy="419"/>
              </a:xfrm>
              <a:custGeom>
                <a:avLst/>
                <a:gdLst>
                  <a:gd name="T0" fmla="*/ 0 w 2664"/>
                  <a:gd name="T1" fmla="*/ 0 h 2519"/>
                  <a:gd name="T2" fmla="*/ 0 w 2664"/>
                  <a:gd name="T3" fmla="*/ 0 h 2519"/>
                  <a:gd name="T4" fmla="*/ 0 w 2664"/>
                  <a:gd name="T5" fmla="*/ 0 h 2519"/>
                  <a:gd name="T6" fmla="*/ 0 w 2664"/>
                  <a:gd name="T7" fmla="*/ 0 h 2519"/>
                  <a:gd name="T8" fmla="*/ 0 w 2664"/>
                  <a:gd name="T9" fmla="*/ 0 h 2519"/>
                  <a:gd name="T10" fmla="*/ 0 w 2664"/>
                  <a:gd name="T11" fmla="*/ 0 h 2519"/>
                  <a:gd name="T12" fmla="*/ 0 w 2664"/>
                  <a:gd name="T13" fmla="*/ 0 h 2519"/>
                  <a:gd name="T14" fmla="*/ 0 w 2664"/>
                  <a:gd name="T15" fmla="*/ 0 h 2519"/>
                  <a:gd name="T16" fmla="*/ 0 w 2664"/>
                  <a:gd name="T17" fmla="*/ 0 h 2519"/>
                  <a:gd name="T18" fmla="*/ 0 w 2664"/>
                  <a:gd name="T19" fmla="*/ 0 h 2519"/>
                  <a:gd name="T20" fmla="*/ 0 w 2664"/>
                  <a:gd name="T21" fmla="*/ 0 h 2519"/>
                  <a:gd name="T22" fmla="*/ 0 w 2664"/>
                  <a:gd name="T23" fmla="*/ 0 h 2519"/>
                  <a:gd name="T24" fmla="*/ 0 w 2664"/>
                  <a:gd name="T25" fmla="*/ 0 h 2519"/>
                  <a:gd name="T26" fmla="*/ 0 w 2664"/>
                  <a:gd name="T27" fmla="*/ 0 h 2519"/>
                  <a:gd name="T28" fmla="*/ 0 w 2664"/>
                  <a:gd name="T29" fmla="*/ 0 h 2519"/>
                  <a:gd name="T30" fmla="*/ 0 w 2664"/>
                  <a:gd name="T31" fmla="*/ 0 h 2519"/>
                  <a:gd name="T32" fmla="*/ 0 w 2664"/>
                  <a:gd name="T33" fmla="*/ 0 h 2519"/>
                  <a:gd name="T34" fmla="*/ 0 w 2664"/>
                  <a:gd name="T35" fmla="*/ 0 h 2519"/>
                  <a:gd name="T36" fmla="*/ 0 w 2664"/>
                  <a:gd name="T37" fmla="*/ 0 h 2519"/>
                  <a:gd name="T38" fmla="*/ 0 w 2664"/>
                  <a:gd name="T39" fmla="*/ 0 h 2519"/>
                  <a:gd name="T40" fmla="*/ 0 w 2664"/>
                  <a:gd name="T41" fmla="*/ 0 h 2519"/>
                  <a:gd name="T42" fmla="*/ 0 w 2664"/>
                  <a:gd name="T43" fmla="*/ 0 h 2519"/>
                  <a:gd name="T44" fmla="*/ 0 w 2664"/>
                  <a:gd name="T45" fmla="*/ 0 h 2519"/>
                  <a:gd name="T46" fmla="*/ 0 w 2664"/>
                  <a:gd name="T47" fmla="*/ 0 h 2519"/>
                  <a:gd name="T48" fmla="*/ 0 w 2664"/>
                  <a:gd name="T49" fmla="*/ 0 h 2519"/>
                  <a:gd name="T50" fmla="*/ 0 w 2664"/>
                  <a:gd name="T51" fmla="*/ 0 h 2519"/>
                  <a:gd name="T52" fmla="*/ 0 w 2664"/>
                  <a:gd name="T53" fmla="*/ 0 h 2519"/>
                  <a:gd name="T54" fmla="*/ 0 w 2664"/>
                  <a:gd name="T55" fmla="*/ 0 h 2519"/>
                  <a:gd name="T56" fmla="*/ 0 w 2664"/>
                  <a:gd name="T57" fmla="*/ 0 h 2519"/>
                  <a:gd name="T58" fmla="*/ 0 w 2664"/>
                  <a:gd name="T59" fmla="*/ 0 h 2519"/>
                  <a:gd name="T60" fmla="*/ 0 w 2664"/>
                  <a:gd name="T61" fmla="*/ 0 h 2519"/>
                  <a:gd name="T62" fmla="*/ 0 w 2664"/>
                  <a:gd name="T63" fmla="*/ 0 h 2519"/>
                  <a:gd name="T64" fmla="*/ 0 w 2664"/>
                  <a:gd name="T65" fmla="*/ 0 h 2519"/>
                  <a:gd name="T66" fmla="*/ 0 w 2664"/>
                  <a:gd name="T67" fmla="*/ 0 h 2519"/>
                  <a:gd name="T68" fmla="*/ 0 w 2664"/>
                  <a:gd name="T69" fmla="*/ 0 h 2519"/>
                  <a:gd name="T70" fmla="*/ 0 w 2664"/>
                  <a:gd name="T71" fmla="*/ 0 h 2519"/>
                  <a:gd name="T72" fmla="*/ 0 w 2664"/>
                  <a:gd name="T73" fmla="*/ 0 h 2519"/>
                  <a:gd name="T74" fmla="*/ 0 w 2664"/>
                  <a:gd name="T75" fmla="*/ 0 h 2519"/>
                  <a:gd name="T76" fmla="*/ 0 w 2664"/>
                  <a:gd name="T77" fmla="*/ 0 h 2519"/>
                  <a:gd name="T78" fmla="*/ 0 w 2664"/>
                  <a:gd name="T79" fmla="*/ 0 h 2519"/>
                  <a:gd name="T80" fmla="*/ 0 w 2664"/>
                  <a:gd name="T81" fmla="*/ 0 h 2519"/>
                  <a:gd name="T82" fmla="*/ 0 w 2664"/>
                  <a:gd name="T83" fmla="*/ 0 h 2519"/>
                  <a:gd name="T84" fmla="*/ 0 w 2664"/>
                  <a:gd name="T85" fmla="*/ 0 h 2519"/>
                  <a:gd name="T86" fmla="*/ 0 w 2664"/>
                  <a:gd name="T87" fmla="*/ 0 h 2519"/>
                  <a:gd name="T88" fmla="*/ 0 w 2664"/>
                  <a:gd name="T89" fmla="*/ 0 h 2519"/>
                  <a:gd name="T90" fmla="*/ 0 w 2664"/>
                  <a:gd name="T91" fmla="*/ 0 h 2519"/>
                  <a:gd name="T92" fmla="*/ 0 w 2664"/>
                  <a:gd name="T93" fmla="*/ 0 h 2519"/>
                  <a:gd name="T94" fmla="*/ 0 w 2664"/>
                  <a:gd name="T95" fmla="*/ 0 h 2519"/>
                  <a:gd name="T96" fmla="*/ 0 w 2664"/>
                  <a:gd name="T97" fmla="*/ 0 h 2519"/>
                  <a:gd name="T98" fmla="*/ 0 w 2664"/>
                  <a:gd name="T99" fmla="*/ 0 h 2519"/>
                  <a:gd name="T100" fmla="*/ 0 w 2664"/>
                  <a:gd name="T101" fmla="*/ 0 h 25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4"/>
                  <a:gd name="T154" fmla="*/ 0 h 2519"/>
                  <a:gd name="T155" fmla="*/ 2664 w 2664"/>
                  <a:gd name="T156" fmla="*/ 2519 h 25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4" h="2519">
                    <a:moveTo>
                      <a:pt x="2664" y="1187"/>
                    </a:moveTo>
                    <a:lnTo>
                      <a:pt x="2663" y="1140"/>
                    </a:lnTo>
                    <a:lnTo>
                      <a:pt x="2660" y="1091"/>
                    </a:lnTo>
                    <a:lnTo>
                      <a:pt x="2656" y="1045"/>
                    </a:lnTo>
                    <a:lnTo>
                      <a:pt x="2651" y="997"/>
                    </a:lnTo>
                    <a:lnTo>
                      <a:pt x="2643" y="952"/>
                    </a:lnTo>
                    <a:lnTo>
                      <a:pt x="2633" y="906"/>
                    </a:lnTo>
                    <a:lnTo>
                      <a:pt x="2624" y="860"/>
                    </a:lnTo>
                    <a:lnTo>
                      <a:pt x="2611" y="816"/>
                    </a:lnTo>
                    <a:lnTo>
                      <a:pt x="2598" y="772"/>
                    </a:lnTo>
                    <a:lnTo>
                      <a:pt x="2583" y="728"/>
                    </a:lnTo>
                    <a:lnTo>
                      <a:pt x="2566" y="686"/>
                    </a:lnTo>
                    <a:lnTo>
                      <a:pt x="2548" y="644"/>
                    </a:lnTo>
                    <a:lnTo>
                      <a:pt x="2529" y="603"/>
                    </a:lnTo>
                    <a:lnTo>
                      <a:pt x="2508" y="563"/>
                    </a:lnTo>
                    <a:lnTo>
                      <a:pt x="2487" y="523"/>
                    </a:lnTo>
                    <a:lnTo>
                      <a:pt x="2463" y="484"/>
                    </a:lnTo>
                    <a:lnTo>
                      <a:pt x="2439" y="447"/>
                    </a:lnTo>
                    <a:lnTo>
                      <a:pt x="2413" y="410"/>
                    </a:lnTo>
                    <a:lnTo>
                      <a:pt x="2386" y="374"/>
                    </a:lnTo>
                    <a:lnTo>
                      <a:pt x="2358" y="339"/>
                    </a:lnTo>
                    <a:lnTo>
                      <a:pt x="2329" y="305"/>
                    </a:lnTo>
                    <a:lnTo>
                      <a:pt x="2299" y="272"/>
                    </a:lnTo>
                    <a:lnTo>
                      <a:pt x="2267" y="239"/>
                    </a:lnTo>
                    <a:lnTo>
                      <a:pt x="2235" y="209"/>
                    </a:lnTo>
                    <a:lnTo>
                      <a:pt x="2201" y="179"/>
                    </a:lnTo>
                    <a:lnTo>
                      <a:pt x="2167" y="151"/>
                    </a:lnTo>
                    <a:lnTo>
                      <a:pt x="2131" y="123"/>
                    </a:lnTo>
                    <a:lnTo>
                      <a:pt x="2095" y="97"/>
                    </a:lnTo>
                    <a:lnTo>
                      <a:pt x="2058" y="71"/>
                    </a:lnTo>
                    <a:lnTo>
                      <a:pt x="2019" y="47"/>
                    </a:lnTo>
                    <a:lnTo>
                      <a:pt x="1980" y="24"/>
                    </a:lnTo>
                    <a:lnTo>
                      <a:pt x="1940" y="3"/>
                    </a:lnTo>
                    <a:lnTo>
                      <a:pt x="732" y="0"/>
                    </a:lnTo>
                    <a:lnTo>
                      <a:pt x="692" y="20"/>
                    </a:lnTo>
                    <a:lnTo>
                      <a:pt x="652" y="43"/>
                    </a:lnTo>
                    <a:lnTo>
                      <a:pt x="614" y="67"/>
                    </a:lnTo>
                    <a:lnTo>
                      <a:pt x="576" y="92"/>
                    </a:lnTo>
                    <a:lnTo>
                      <a:pt x="539" y="118"/>
                    </a:lnTo>
                    <a:lnTo>
                      <a:pt x="504" y="146"/>
                    </a:lnTo>
                    <a:lnTo>
                      <a:pt x="468" y="174"/>
                    </a:lnTo>
                    <a:lnTo>
                      <a:pt x="435" y="205"/>
                    </a:lnTo>
                    <a:lnTo>
                      <a:pt x="402" y="236"/>
                    </a:lnTo>
                    <a:lnTo>
                      <a:pt x="370" y="267"/>
                    </a:lnTo>
                    <a:lnTo>
                      <a:pt x="340" y="301"/>
                    </a:lnTo>
                    <a:lnTo>
                      <a:pt x="309" y="334"/>
                    </a:lnTo>
                    <a:lnTo>
                      <a:pt x="281" y="370"/>
                    </a:lnTo>
                    <a:lnTo>
                      <a:pt x="254" y="406"/>
                    </a:lnTo>
                    <a:lnTo>
                      <a:pt x="228" y="443"/>
                    </a:lnTo>
                    <a:lnTo>
                      <a:pt x="203" y="481"/>
                    </a:lnTo>
                    <a:lnTo>
                      <a:pt x="180" y="520"/>
                    </a:lnTo>
                    <a:lnTo>
                      <a:pt x="158" y="560"/>
                    </a:lnTo>
                    <a:lnTo>
                      <a:pt x="138" y="600"/>
                    </a:lnTo>
                    <a:lnTo>
                      <a:pt x="118" y="641"/>
                    </a:lnTo>
                    <a:lnTo>
                      <a:pt x="100" y="683"/>
                    </a:lnTo>
                    <a:lnTo>
                      <a:pt x="82" y="726"/>
                    </a:lnTo>
                    <a:lnTo>
                      <a:pt x="67" y="769"/>
                    </a:lnTo>
                    <a:lnTo>
                      <a:pt x="54" y="814"/>
                    </a:lnTo>
                    <a:lnTo>
                      <a:pt x="41" y="859"/>
                    </a:lnTo>
                    <a:lnTo>
                      <a:pt x="31" y="904"/>
                    </a:lnTo>
                    <a:lnTo>
                      <a:pt x="22" y="950"/>
                    </a:lnTo>
                    <a:lnTo>
                      <a:pt x="14" y="996"/>
                    </a:lnTo>
                    <a:lnTo>
                      <a:pt x="8" y="1044"/>
                    </a:lnTo>
                    <a:lnTo>
                      <a:pt x="4" y="1091"/>
                    </a:lnTo>
                    <a:lnTo>
                      <a:pt x="1" y="1139"/>
                    </a:lnTo>
                    <a:lnTo>
                      <a:pt x="0" y="1187"/>
                    </a:lnTo>
                    <a:lnTo>
                      <a:pt x="3" y="1257"/>
                    </a:lnTo>
                    <a:lnTo>
                      <a:pt x="8" y="1323"/>
                    </a:lnTo>
                    <a:lnTo>
                      <a:pt x="16" y="1390"/>
                    </a:lnTo>
                    <a:lnTo>
                      <a:pt x="27" y="1456"/>
                    </a:lnTo>
                    <a:lnTo>
                      <a:pt x="43" y="1520"/>
                    </a:lnTo>
                    <a:lnTo>
                      <a:pt x="61" y="1584"/>
                    </a:lnTo>
                    <a:lnTo>
                      <a:pt x="81" y="1645"/>
                    </a:lnTo>
                    <a:lnTo>
                      <a:pt x="105" y="1706"/>
                    </a:lnTo>
                    <a:lnTo>
                      <a:pt x="132" y="1765"/>
                    </a:lnTo>
                    <a:lnTo>
                      <a:pt x="161" y="1822"/>
                    </a:lnTo>
                    <a:lnTo>
                      <a:pt x="194" y="1879"/>
                    </a:lnTo>
                    <a:lnTo>
                      <a:pt x="228" y="1933"/>
                    </a:lnTo>
                    <a:lnTo>
                      <a:pt x="265" y="1984"/>
                    </a:lnTo>
                    <a:lnTo>
                      <a:pt x="305" y="2035"/>
                    </a:lnTo>
                    <a:lnTo>
                      <a:pt x="347" y="2083"/>
                    </a:lnTo>
                    <a:lnTo>
                      <a:pt x="390" y="2129"/>
                    </a:lnTo>
                    <a:lnTo>
                      <a:pt x="437" y="2173"/>
                    </a:lnTo>
                    <a:lnTo>
                      <a:pt x="485" y="2215"/>
                    </a:lnTo>
                    <a:lnTo>
                      <a:pt x="536" y="2254"/>
                    </a:lnTo>
                    <a:lnTo>
                      <a:pt x="588" y="2292"/>
                    </a:lnTo>
                    <a:lnTo>
                      <a:pt x="642" y="2327"/>
                    </a:lnTo>
                    <a:lnTo>
                      <a:pt x="698" y="2358"/>
                    </a:lnTo>
                    <a:lnTo>
                      <a:pt x="755" y="2388"/>
                    </a:lnTo>
                    <a:lnTo>
                      <a:pt x="814" y="2414"/>
                    </a:lnTo>
                    <a:lnTo>
                      <a:pt x="874" y="2438"/>
                    </a:lnTo>
                    <a:lnTo>
                      <a:pt x="937" y="2459"/>
                    </a:lnTo>
                    <a:lnTo>
                      <a:pt x="999" y="2477"/>
                    </a:lnTo>
                    <a:lnTo>
                      <a:pt x="1064" y="2492"/>
                    </a:lnTo>
                    <a:lnTo>
                      <a:pt x="1129" y="2504"/>
                    </a:lnTo>
                    <a:lnTo>
                      <a:pt x="1196" y="2512"/>
                    </a:lnTo>
                    <a:lnTo>
                      <a:pt x="1264" y="2518"/>
                    </a:lnTo>
                    <a:lnTo>
                      <a:pt x="1332" y="2519"/>
                    </a:lnTo>
                    <a:lnTo>
                      <a:pt x="1401" y="2518"/>
                    </a:lnTo>
                    <a:lnTo>
                      <a:pt x="1468" y="2512"/>
                    </a:lnTo>
                    <a:lnTo>
                      <a:pt x="1535" y="2504"/>
                    </a:lnTo>
                    <a:lnTo>
                      <a:pt x="1601" y="2492"/>
                    </a:lnTo>
                    <a:lnTo>
                      <a:pt x="1665" y="2477"/>
                    </a:lnTo>
                    <a:lnTo>
                      <a:pt x="1728" y="2459"/>
                    </a:lnTo>
                    <a:lnTo>
                      <a:pt x="1790" y="2438"/>
                    </a:lnTo>
                    <a:lnTo>
                      <a:pt x="1850" y="2414"/>
                    </a:lnTo>
                    <a:lnTo>
                      <a:pt x="1910" y="2388"/>
                    </a:lnTo>
                    <a:lnTo>
                      <a:pt x="1967" y="2358"/>
                    </a:lnTo>
                    <a:lnTo>
                      <a:pt x="2022" y="2327"/>
                    </a:lnTo>
                    <a:lnTo>
                      <a:pt x="2077" y="2292"/>
                    </a:lnTo>
                    <a:lnTo>
                      <a:pt x="2129" y="2254"/>
                    </a:lnTo>
                    <a:lnTo>
                      <a:pt x="2179" y="2215"/>
                    </a:lnTo>
                    <a:lnTo>
                      <a:pt x="2227" y="2173"/>
                    </a:lnTo>
                    <a:lnTo>
                      <a:pt x="2274" y="2129"/>
                    </a:lnTo>
                    <a:lnTo>
                      <a:pt x="2318" y="2083"/>
                    </a:lnTo>
                    <a:lnTo>
                      <a:pt x="2360" y="2035"/>
                    </a:lnTo>
                    <a:lnTo>
                      <a:pt x="2399" y="1984"/>
                    </a:lnTo>
                    <a:lnTo>
                      <a:pt x="2437" y="1933"/>
                    </a:lnTo>
                    <a:lnTo>
                      <a:pt x="2471" y="1879"/>
                    </a:lnTo>
                    <a:lnTo>
                      <a:pt x="2503" y="1822"/>
                    </a:lnTo>
                    <a:lnTo>
                      <a:pt x="2533" y="1765"/>
                    </a:lnTo>
                    <a:lnTo>
                      <a:pt x="2559" y="1706"/>
                    </a:lnTo>
                    <a:lnTo>
                      <a:pt x="2583" y="1645"/>
                    </a:lnTo>
                    <a:lnTo>
                      <a:pt x="2604" y="1584"/>
                    </a:lnTo>
                    <a:lnTo>
                      <a:pt x="2622" y="1520"/>
                    </a:lnTo>
                    <a:lnTo>
                      <a:pt x="2637" y="1456"/>
                    </a:lnTo>
                    <a:lnTo>
                      <a:pt x="2649" y="1390"/>
                    </a:lnTo>
                    <a:lnTo>
                      <a:pt x="2657" y="1323"/>
                    </a:lnTo>
                    <a:lnTo>
                      <a:pt x="2663" y="1257"/>
                    </a:lnTo>
                    <a:lnTo>
                      <a:pt x="2664" y="1187"/>
                    </a:lnTo>
                    <a:close/>
                    <a:moveTo>
                      <a:pt x="2442" y="1187"/>
                    </a:moveTo>
                    <a:lnTo>
                      <a:pt x="2440" y="1245"/>
                    </a:lnTo>
                    <a:lnTo>
                      <a:pt x="2436" y="1301"/>
                    </a:lnTo>
                    <a:lnTo>
                      <a:pt x="2429" y="1357"/>
                    </a:lnTo>
                    <a:lnTo>
                      <a:pt x="2420" y="1411"/>
                    </a:lnTo>
                    <a:lnTo>
                      <a:pt x="2407" y="1465"/>
                    </a:lnTo>
                    <a:lnTo>
                      <a:pt x="2392" y="1518"/>
                    </a:lnTo>
                    <a:lnTo>
                      <a:pt x="2374" y="1570"/>
                    </a:lnTo>
                    <a:lnTo>
                      <a:pt x="2355" y="1619"/>
                    </a:lnTo>
                    <a:lnTo>
                      <a:pt x="2332" y="1669"/>
                    </a:lnTo>
                    <a:lnTo>
                      <a:pt x="2308" y="1717"/>
                    </a:lnTo>
                    <a:lnTo>
                      <a:pt x="2281" y="1763"/>
                    </a:lnTo>
                    <a:lnTo>
                      <a:pt x="2252" y="1808"/>
                    </a:lnTo>
                    <a:lnTo>
                      <a:pt x="2221" y="1852"/>
                    </a:lnTo>
                    <a:lnTo>
                      <a:pt x="2188" y="1894"/>
                    </a:lnTo>
                    <a:lnTo>
                      <a:pt x="2154" y="1934"/>
                    </a:lnTo>
                    <a:lnTo>
                      <a:pt x="2117" y="1972"/>
                    </a:lnTo>
                    <a:lnTo>
                      <a:pt x="2078" y="2009"/>
                    </a:lnTo>
                    <a:lnTo>
                      <a:pt x="2038" y="2044"/>
                    </a:lnTo>
                    <a:lnTo>
                      <a:pt x="1996" y="2077"/>
                    </a:lnTo>
                    <a:lnTo>
                      <a:pt x="1953" y="2107"/>
                    </a:lnTo>
                    <a:lnTo>
                      <a:pt x="1908" y="2137"/>
                    </a:lnTo>
                    <a:lnTo>
                      <a:pt x="1861" y="2164"/>
                    </a:lnTo>
                    <a:lnTo>
                      <a:pt x="1814" y="2187"/>
                    </a:lnTo>
                    <a:lnTo>
                      <a:pt x="1764" y="2210"/>
                    </a:lnTo>
                    <a:lnTo>
                      <a:pt x="1713" y="2229"/>
                    </a:lnTo>
                    <a:lnTo>
                      <a:pt x="1663" y="2248"/>
                    </a:lnTo>
                    <a:lnTo>
                      <a:pt x="1610" y="2262"/>
                    </a:lnTo>
                    <a:lnTo>
                      <a:pt x="1556" y="2275"/>
                    </a:lnTo>
                    <a:lnTo>
                      <a:pt x="1502" y="2285"/>
                    </a:lnTo>
                    <a:lnTo>
                      <a:pt x="1445" y="2292"/>
                    </a:lnTo>
                    <a:lnTo>
                      <a:pt x="1389" y="2295"/>
                    </a:lnTo>
                    <a:lnTo>
                      <a:pt x="1332" y="2297"/>
                    </a:lnTo>
                    <a:lnTo>
                      <a:pt x="1275" y="2295"/>
                    </a:lnTo>
                    <a:lnTo>
                      <a:pt x="1219" y="2292"/>
                    </a:lnTo>
                    <a:lnTo>
                      <a:pt x="1164" y="2285"/>
                    </a:lnTo>
                    <a:lnTo>
                      <a:pt x="1108" y="2275"/>
                    </a:lnTo>
                    <a:lnTo>
                      <a:pt x="1054" y="2262"/>
                    </a:lnTo>
                    <a:lnTo>
                      <a:pt x="1003" y="2248"/>
                    </a:lnTo>
                    <a:lnTo>
                      <a:pt x="951" y="2229"/>
                    </a:lnTo>
                    <a:lnTo>
                      <a:pt x="900" y="2210"/>
                    </a:lnTo>
                    <a:lnTo>
                      <a:pt x="851" y="2187"/>
                    </a:lnTo>
                    <a:lnTo>
                      <a:pt x="803" y="2164"/>
                    </a:lnTo>
                    <a:lnTo>
                      <a:pt x="756" y="2137"/>
                    </a:lnTo>
                    <a:lnTo>
                      <a:pt x="712" y="2107"/>
                    </a:lnTo>
                    <a:lnTo>
                      <a:pt x="668" y="2077"/>
                    </a:lnTo>
                    <a:lnTo>
                      <a:pt x="627" y="2044"/>
                    </a:lnTo>
                    <a:lnTo>
                      <a:pt x="586" y="2009"/>
                    </a:lnTo>
                    <a:lnTo>
                      <a:pt x="548" y="1972"/>
                    </a:lnTo>
                    <a:lnTo>
                      <a:pt x="511" y="1934"/>
                    </a:lnTo>
                    <a:lnTo>
                      <a:pt x="476" y="1894"/>
                    </a:lnTo>
                    <a:lnTo>
                      <a:pt x="443" y="1852"/>
                    </a:lnTo>
                    <a:lnTo>
                      <a:pt x="412" y="1808"/>
                    </a:lnTo>
                    <a:lnTo>
                      <a:pt x="383" y="1763"/>
                    </a:lnTo>
                    <a:lnTo>
                      <a:pt x="357" y="1717"/>
                    </a:lnTo>
                    <a:lnTo>
                      <a:pt x="332" y="1669"/>
                    </a:lnTo>
                    <a:lnTo>
                      <a:pt x="309" y="1619"/>
                    </a:lnTo>
                    <a:lnTo>
                      <a:pt x="290" y="1570"/>
                    </a:lnTo>
                    <a:lnTo>
                      <a:pt x="273" y="1518"/>
                    </a:lnTo>
                    <a:lnTo>
                      <a:pt x="257" y="1465"/>
                    </a:lnTo>
                    <a:lnTo>
                      <a:pt x="246" y="1411"/>
                    </a:lnTo>
                    <a:lnTo>
                      <a:pt x="236" y="1357"/>
                    </a:lnTo>
                    <a:lnTo>
                      <a:pt x="228" y="1301"/>
                    </a:lnTo>
                    <a:lnTo>
                      <a:pt x="224" y="1245"/>
                    </a:lnTo>
                    <a:lnTo>
                      <a:pt x="223" y="1187"/>
                    </a:lnTo>
                    <a:lnTo>
                      <a:pt x="224" y="1130"/>
                    </a:lnTo>
                    <a:lnTo>
                      <a:pt x="228" y="1074"/>
                    </a:lnTo>
                    <a:lnTo>
                      <a:pt x="236" y="1019"/>
                    </a:lnTo>
                    <a:lnTo>
                      <a:pt x="246" y="964"/>
                    </a:lnTo>
                    <a:lnTo>
                      <a:pt x="257" y="911"/>
                    </a:lnTo>
                    <a:lnTo>
                      <a:pt x="273" y="858"/>
                    </a:lnTo>
                    <a:lnTo>
                      <a:pt x="290" y="806"/>
                    </a:lnTo>
                    <a:lnTo>
                      <a:pt x="309" y="755"/>
                    </a:lnTo>
                    <a:lnTo>
                      <a:pt x="332" y="707"/>
                    </a:lnTo>
                    <a:lnTo>
                      <a:pt x="357" y="659"/>
                    </a:lnTo>
                    <a:lnTo>
                      <a:pt x="383" y="613"/>
                    </a:lnTo>
                    <a:lnTo>
                      <a:pt x="412" y="568"/>
                    </a:lnTo>
                    <a:lnTo>
                      <a:pt x="443" y="524"/>
                    </a:lnTo>
                    <a:lnTo>
                      <a:pt x="476" y="482"/>
                    </a:lnTo>
                    <a:lnTo>
                      <a:pt x="511" y="442"/>
                    </a:lnTo>
                    <a:lnTo>
                      <a:pt x="548" y="403"/>
                    </a:lnTo>
                    <a:lnTo>
                      <a:pt x="586" y="367"/>
                    </a:lnTo>
                    <a:lnTo>
                      <a:pt x="627" y="332"/>
                    </a:lnTo>
                    <a:lnTo>
                      <a:pt x="668" y="299"/>
                    </a:lnTo>
                    <a:lnTo>
                      <a:pt x="712" y="267"/>
                    </a:lnTo>
                    <a:lnTo>
                      <a:pt x="756" y="239"/>
                    </a:lnTo>
                    <a:lnTo>
                      <a:pt x="803" y="212"/>
                    </a:lnTo>
                    <a:lnTo>
                      <a:pt x="851" y="187"/>
                    </a:lnTo>
                    <a:lnTo>
                      <a:pt x="900" y="166"/>
                    </a:lnTo>
                    <a:lnTo>
                      <a:pt x="951" y="145"/>
                    </a:lnTo>
                    <a:lnTo>
                      <a:pt x="1003" y="128"/>
                    </a:lnTo>
                    <a:lnTo>
                      <a:pt x="1054" y="113"/>
                    </a:lnTo>
                    <a:lnTo>
                      <a:pt x="1108" y="101"/>
                    </a:lnTo>
                    <a:lnTo>
                      <a:pt x="1164" y="91"/>
                    </a:lnTo>
                    <a:lnTo>
                      <a:pt x="1219" y="84"/>
                    </a:lnTo>
                    <a:lnTo>
                      <a:pt x="1275" y="79"/>
                    </a:lnTo>
                    <a:lnTo>
                      <a:pt x="1332" y="78"/>
                    </a:lnTo>
                    <a:lnTo>
                      <a:pt x="1389" y="79"/>
                    </a:lnTo>
                    <a:lnTo>
                      <a:pt x="1445" y="84"/>
                    </a:lnTo>
                    <a:lnTo>
                      <a:pt x="1502" y="91"/>
                    </a:lnTo>
                    <a:lnTo>
                      <a:pt x="1556" y="101"/>
                    </a:lnTo>
                    <a:lnTo>
                      <a:pt x="1610" y="113"/>
                    </a:lnTo>
                    <a:lnTo>
                      <a:pt x="1663" y="128"/>
                    </a:lnTo>
                    <a:lnTo>
                      <a:pt x="1713" y="145"/>
                    </a:lnTo>
                    <a:lnTo>
                      <a:pt x="1764" y="166"/>
                    </a:lnTo>
                    <a:lnTo>
                      <a:pt x="1814" y="187"/>
                    </a:lnTo>
                    <a:lnTo>
                      <a:pt x="1861" y="212"/>
                    </a:lnTo>
                    <a:lnTo>
                      <a:pt x="1908" y="239"/>
                    </a:lnTo>
                    <a:lnTo>
                      <a:pt x="1953" y="267"/>
                    </a:lnTo>
                    <a:lnTo>
                      <a:pt x="1996" y="299"/>
                    </a:lnTo>
                    <a:lnTo>
                      <a:pt x="2038" y="332"/>
                    </a:lnTo>
                    <a:lnTo>
                      <a:pt x="2078" y="367"/>
                    </a:lnTo>
                    <a:lnTo>
                      <a:pt x="2117" y="403"/>
                    </a:lnTo>
                    <a:lnTo>
                      <a:pt x="2154" y="442"/>
                    </a:lnTo>
                    <a:lnTo>
                      <a:pt x="2188" y="482"/>
                    </a:lnTo>
                    <a:lnTo>
                      <a:pt x="2221" y="524"/>
                    </a:lnTo>
                    <a:lnTo>
                      <a:pt x="2252" y="568"/>
                    </a:lnTo>
                    <a:lnTo>
                      <a:pt x="2281" y="613"/>
                    </a:lnTo>
                    <a:lnTo>
                      <a:pt x="2308" y="659"/>
                    </a:lnTo>
                    <a:lnTo>
                      <a:pt x="2332" y="707"/>
                    </a:lnTo>
                    <a:lnTo>
                      <a:pt x="2355" y="755"/>
                    </a:lnTo>
                    <a:lnTo>
                      <a:pt x="2374" y="806"/>
                    </a:lnTo>
                    <a:lnTo>
                      <a:pt x="2392" y="858"/>
                    </a:lnTo>
                    <a:lnTo>
                      <a:pt x="2407" y="911"/>
                    </a:lnTo>
                    <a:lnTo>
                      <a:pt x="2420" y="964"/>
                    </a:lnTo>
                    <a:lnTo>
                      <a:pt x="2429" y="1019"/>
                    </a:lnTo>
                    <a:lnTo>
                      <a:pt x="2436" y="1074"/>
                    </a:lnTo>
                    <a:lnTo>
                      <a:pt x="2440" y="1130"/>
                    </a:lnTo>
                    <a:lnTo>
                      <a:pt x="2442" y="1187"/>
                    </a:lnTo>
                    <a:close/>
                  </a:path>
                </a:pathLst>
              </a:custGeom>
              <a:solidFill>
                <a:srgbClr val="BABAB9"/>
              </a:solidFill>
              <a:ln w="9525">
                <a:noFill/>
                <a:round/>
                <a:headEnd/>
                <a:tailEnd/>
              </a:ln>
            </p:spPr>
            <p:txBody>
              <a:bodyPr/>
              <a:lstStyle/>
              <a:p>
                <a:endParaRPr lang="fr-FR"/>
              </a:p>
            </p:txBody>
          </p:sp>
          <p:sp>
            <p:nvSpPr>
              <p:cNvPr id="10369" name="Freeform 37"/>
              <p:cNvSpPr>
                <a:spLocks noEditPoints="1"/>
              </p:cNvSpPr>
              <p:nvPr/>
            </p:nvSpPr>
            <p:spPr bwMode="auto">
              <a:xfrm>
                <a:off x="2394" y="2386"/>
                <a:ext cx="407" cy="401"/>
              </a:xfrm>
              <a:custGeom>
                <a:avLst/>
                <a:gdLst>
                  <a:gd name="T0" fmla="*/ 0 w 2440"/>
                  <a:gd name="T1" fmla="*/ 0 h 2408"/>
                  <a:gd name="T2" fmla="*/ 0 w 2440"/>
                  <a:gd name="T3" fmla="*/ 0 h 2408"/>
                  <a:gd name="T4" fmla="*/ 0 w 2440"/>
                  <a:gd name="T5" fmla="*/ 0 h 2408"/>
                  <a:gd name="T6" fmla="*/ 0 w 2440"/>
                  <a:gd name="T7" fmla="*/ 0 h 2408"/>
                  <a:gd name="T8" fmla="*/ 0 w 2440"/>
                  <a:gd name="T9" fmla="*/ 0 h 2408"/>
                  <a:gd name="T10" fmla="*/ 0 w 2440"/>
                  <a:gd name="T11" fmla="*/ 0 h 2408"/>
                  <a:gd name="T12" fmla="*/ 0 w 2440"/>
                  <a:gd name="T13" fmla="*/ 0 h 2408"/>
                  <a:gd name="T14" fmla="*/ 0 w 2440"/>
                  <a:gd name="T15" fmla="*/ 0 h 2408"/>
                  <a:gd name="T16" fmla="*/ 0 w 2440"/>
                  <a:gd name="T17" fmla="*/ 0 h 2408"/>
                  <a:gd name="T18" fmla="*/ 0 w 2440"/>
                  <a:gd name="T19" fmla="*/ 0 h 2408"/>
                  <a:gd name="T20" fmla="*/ 0 w 2440"/>
                  <a:gd name="T21" fmla="*/ 0 h 2408"/>
                  <a:gd name="T22" fmla="*/ 0 w 2440"/>
                  <a:gd name="T23" fmla="*/ 0 h 2408"/>
                  <a:gd name="T24" fmla="*/ 0 w 2440"/>
                  <a:gd name="T25" fmla="*/ 0 h 2408"/>
                  <a:gd name="T26" fmla="*/ 0 w 2440"/>
                  <a:gd name="T27" fmla="*/ 0 h 2408"/>
                  <a:gd name="T28" fmla="*/ 0 w 2440"/>
                  <a:gd name="T29" fmla="*/ 0 h 2408"/>
                  <a:gd name="T30" fmla="*/ 0 w 2440"/>
                  <a:gd name="T31" fmla="*/ 0 h 2408"/>
                  <a:gd name="T32" fmla="*/ 0 w 2440"/>
                  <a:gd name="T33" fmla="*/ 0 h 2408"/>
                  <a:gd name="T34" fmla="*/ 0 w 2440"/>
                  <a:gd name="T35" fmla="*/ 0 h 2408"/>
                  <a:gd name="T36" fmla="*/ 0 w 2440"/>
                  <a:gd name="T37" fmla="*/ 0 h 2408"/>
                  <a:gd name="T38" fmla="*/ 0 w 2440"/>
                  <a:gd name="T39" fmla="*/ 0 h 2408"/>
                  <a:gd name="T40" fmla="*/ 0 w 2440"/>
                  <a:gd name="T41" fmla="*/ 0 h 2408"/>
                  <a:gd name="T42" fmla="*/ 0 w 2440"/>
                  <a:gd name="T43" fmla="*/ 0 h 2408"/>
                  <a:gd name="T44" fmla="*/ 0 w 2440"/>
                  <a:gd name="T45" fmla="*/ 0 h 2408"/>
                  <a:gd name="T46" fmla="*/ 0 w 2440"/>
                  <a:gd name="T47" fmla="*/ 0 h 2408"/>
                  <a:gd name="T48" fmla="*/ 0 w 2440"/>
                  <a:gd name="T49" fmla="*/ 0 h 2408"/>
                  <a:gd name="T50" fmla="*/ 0 w 2440"/>
                  <a:gd name="T51" fmla="*/ 0 h 2408"/>
                  <a:gd name="T52" fmla="*/ 0 w 2440"/>
                  <a:gd name="T53" fmla="*/ 0 h 2408"/>
                  <a:gd name="T54" fmla="*/ 0 w 2440"/>
                  <a:gd name="T55" fmla="*/ 0 h 2408"/>
                  <a:gd name="T56" fmla="*/ 0 w 2440"/>
                  <a:gd name="T57" fmla="*/ 0 h 2408"/>
                  <a:gd name="T58" fmla="*/ 0 w 2440"/>
                  <a:gd name="T59" fmla="*/ 0 h 2408"/>
                  <a:gd name="T60" fmla="*/ 0 w 2440"/>
                  <a:gd name="T61" fmla="*/ 0 h 2408"/>
                  <a:gd name="T62" fmla="*/ 0 w 2440"/>
                  <a:gd name="T63" fmla="*/ 0 h 2408"/>
                  <a:gd name="T64" fmla="*/ 0 w 2440"/>
                  <a:gd name="T65" fmla="*/ 0 h 2408"/>
                  <a:gd name="T66" fmla="*/ 0 w 2440"/>
                  <a:gd name="T67" fmla="*/ 0 h 2408"/>
                  <a:gd name="T68" fmla="*/ 0 w 2440"/>
                  <a:gd name="T69" fmla="*/ 0 h 2408"/>
                  <a:gd name="T70" fmla="*/ 0 w 2440"/>
                  <a:gd name="T71" fmla="*/ 0 h 2408"/>
                  <a:gd name="T72" fmla="*/ 0 w 2440"/>
                  <a:gd name="T73" fmla="*/ 0 h 2408"/>
                  <a:gd name="T74" fmla="*/ 0 w 2440"/>
                  <a:gd name="T75" fmla="*/ 0 h 2408"/>
                  <a:gd name="T76" fmla="*/ 0 w 2440"/>
                  <a:gd name="T77" fmla="*/ 0 h 2408"/>
                  <a:gd name="T78" fmla="*/ 0 w 2440"/>
                  <a:gd name="T79" fmla="*/ 0 h 2408"/>
                  <a:gd name="T80" fmla="*/ 0 w 2440"/>
                  <a:gd name="T81" fmla="*/ 0 h 2408"/>
                  <a:gd name="T82" fmla="*/ 0 w 2440"/>
                  <a:gd name="T83" fmla="*/ 0 h 2408"/>
                  <a:gd name="T84" fmla="*/ 0 w 2440"/>
                  <a:gd name="T85" fmla="*/ 0 h 2408"/>
                  <a:gd name="T86" fmla="*/ 0 w 2440"/>
                  <a:gd name="T87" fmla="*/ 0 h 2408"/>
                  <a:gd name="T88" fmla="*/ 0 w 2440"/>
                  <a:gd name="T89" fmla="*/ 0 h 2408"/>
                  <a:gd name="T90" fmla="*/ 0 w 2440"/>
                  <a:gd name="T91" fmla="*/ 0 h 2408"/>
                  <a:gd name="T92" fmla="*/ 0 w 2440"/>
                  <a:gd name="T93" fmla="*/ 0 h 2408"/>
                  <a:gd name="T94" fmla="*/ 0 w 2440"/>
                  <a:gd name="T95" fmla="*/ 0 h 2408"/>
                  <a:gd name="T96" fmla="*/ 0 w 2440"/>
                  <a:gd name="T97" fmla="*/ 0 h 2408"/>
                  <a:gd name="T98" fmla="*/ 0 w 2440"/>
                  <a:gd name="T99" fmla="*/ 0 h 2408"/>
                  <a:gd name="T100" fmla="*/ 0 w 2440"/>
                  <a:gd name="T101" fmla="*/ 0 h 24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40"/>
                  <a:gd name="T154" fmla="*/ 0 h 2408"/>
                  <a:gd name="T155" fmla="*/ 2440 w 2440"/>
                  <a:gd name="T156" fmla="*/ 2408 h 24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40" h="2408">
                    <a:moveTo>
                      <a:pt x="2440" y="1186"/>
                    </a:moveTo>
                    <a:lnTo>
                      <a:pt x="2439" y="1133"/>
                    </a:lnTo>
                    <a:lnTo>
                      <a:pt x="2436" y="1081"/>
                    </a:lnTo>
                    <a:lnTo>
                      <a:pt x="2431" y="1028"/>
                    </a:lnTo>
                    <a:lnTo>
                      <a:pt x="2423" y="976"/>
                    </a:lnTo>
                    <a:lnTo>
                      <a:pt x="2412" y="925"/>
                    </a:lnTo>
                    <a:lnTo>
                      <a:pt x="2400" y="875"/>
                    </a:lnTo>
                    <a:lnTo>
                      <a:pt x="2386" y="826"/>
                    </a:lnTo>
                    <a:lnTo>
                      <a:pt x="2370" y="777"/>
                    </a:lnTo>
                    <a:lnTo>
                      <a:pt x="2353" y="731"/>
                    </a:lnTo>
                    <a:lnTo>
                      <a:pt x="2332" y="683"/>
                    </a:lnTo>
                    <a:lnTo>
                      <a:pt x="2311" y="638"/>
                    </a:lnTo>
                    <a:lnTo>
                      <a:pt x="2287" y="594"/>
                    </a:lnTo>
                    <a:lnTo>
                      <a:pt x="2262" y="550"/>
                    </a:lnTo>
                    <a:lnTo>
                      <a:pt x="2235" y="508"/>
                    </a:lnTo>
                    <a:lnTo>
                      <a:pt x="2206" y="467"/>
                    </a:lnTo>
                    <a:lnTo>
                      <a:pt x="2176" y="427"/>
                    </a:lnTo>
                    <a:lnTo>
                      <a:pt x="2145" y="389"/>
                    </a:lnTo>
                    <a:lnTo>
                      <a:pt x="2111" y="352"/>
                    </a:lnTo>
                    <a:lnTo>
                      <a:pt x="2075" y="316"/>
                    </a:lnTo>
                    <a:lnTo>
                      <a:pt x="2040" y="283"/>
                    </a:lnTo>
                    <a:lnTo>
                      <a:pt x="2002" y="249"/>
                    </a:lnTo>
                    <a:lnTo>
                      <a:pt x="1963" y="218"/>
                    </a:lnTo>
                    <a:lnTo>
                      <a:pt x="1922" y="189"/>
                    </a:lnTo>
                    <a:lnTo>
                      <a:pt x="1881" y="161"/>
                    </a:lnTo>
                    <a:lnTo>
                      <a:pt x="1839" y="135"/>
                    </a:lnTo>
                    <a:lnTo>
                      <a:pt x="1795" y="110"/>
                    </a:lnTo>
                    <a:lnTo>
                      <a:pt x="1749" y="87"/>
                    </a:lnTo>
                    <a:lnTo>
                      <a:pt x="1704" y="66"/>
                    </a:lnTo>
                    <a:lnTo>
                      <a:pt x="1656" y="47"/>
                    </a:lnTo>
                    <a:lnTo>
                      <a:pt x="1609" y="30"/>
                    </a:lnTo>
                    <a:lnTo>
                      <a:pt x="1560" y="15"/>
                    </a:lnTo>
                    <a:lnTo>
                      <a:pt x="1511" y="1"/>
                    </a:lnTo>
                    <a:lnTo>
                      <a:pt x="938" y="0"/>
                    </a:lnTo>
                    <a:lnTo>
                      <a:pt x="887" y="13"/>
                    </a:lnTo>
                    <a:lnTo>
                      <a:pt x="839" y="28"/>
                    </a:lnTo>
                    <a:lnTo>
                      <a:pt x="790" y="44"/>
                    </a:lnTo>
                    <a:lnTo>
                      <a:pt x="743" y="63"/>
                    </a:lnTo>
                    <a:lnTo>
                      <a:pt x="696" y="84"/>
                    </a:lnTo>
                    <a:lnTo>
                      <a:pt x="651" y="107"/>
                    </a:lnTo>
                    <a:lnTo>
                      <a:pt x="608" y="131"/>
                    </a:lnTo>
                    <a:lnTo>
                      <a:pt x="564" y="157"/>
                    </a:lnTo>
                    <a:lnTo>
                      <a:pt x="522" y="185"/>
                    </a:lnTo>
                    <a:lnTo>
                      <a:pt x="481" y="215"/>
                    </a:lnTo>
                    <a:lnTo>
                      <a:pt x="442" y="246"/>
                    </a:lnTo>
                    <a:lnTo>
                      <a:pt x="405" y="279"/>
                    </a:lnTo>
                    <a:lnTo>
                      <a:pt x="368" y="313"/>
                    </a:lnTo>
                    <a:lnTo>
                      <a:pt x="332" y="348"/>
                    </a:lnTo>
                    <a:lnTo>
                      <a:pt x="299" y="386"/>
                    </a:lnTo>
                    <a:lnTo>
                      <a:pt x="267" y="424"/>
                    </a:lnTo>
                    <a:lnTo>
                      <a:pt x="236" y="464"/>
                    </a:lnTo>
                    <a:lnTo>
                      <a:pt x="207" y="505"/>
                    </a:lnTo>
                    <a:lnTo>
                      <a:pt x="180" y="548"/>
                    </a:lnTo>
                    <a:lnTo>
                      <a:pt x="154" y="591"/>
                    </a:lnTo>
                    <a:lnTo>
                      <a:pt x="130" y="636"/>
                    </a:lnTo>
                    <a:lnTo>
                      <a:pt x="109" y="681"/>
                    </a:lnTo>
                    <a:lnTo>
                      <a:pt x="89" y="729"/>
                    </a:lnTo>
                    <a:lnTo>
                      <a:pt x="71" y="776"/>
                    </a:lnTo>
                    <a:lnTo>
                      <a:pt x="55" y="825"/>
                    </a:lnTo>
                    <a:lnTo>
                      <a:pt x="40" y="874"/>
                    </a:lnTo>
                    <a:lnTo>
                      <a:pt x="28" y="924"/>
                    </a:lnTo>
                    <a:lnTo>
                      <a:pt x="18" y="976"/>
                    </a:lnTo>
                    <a:lnTo>
                      <a:pt x="10" y="1028"/>
                    </a:lnTo>
                    <a:lnTo>
                      <a:pt x="4" y="1079"/>
                    </a:lnTo>
                    <a:lnTo>
                      <a:pt x="1" y="1133"/>
                    </a:lnTo>
                    <a:lnTo>
                      <a:pt x="0" y="1186"/>
                    </a:lnTo>
                    <a:lnTo>
                      <a:pt x="1" y="1249"/>
                    </a:lnTo>
                    <a:lnTo>
                      <a:pt x="6" y="1312"/>
                    </a:lnTo>
                    <a:lnTo>
                      <a:pt x="14" y="1372"/>
                    </a:lnTo>
                    <a:lnTo>
                      <a:pt x="24" y="1433"/>
                    </a:lnTo>
                    <a:lnTo>
                      <a:pt x="39" y="1492"/>
                    </a:lnTo>
                    <a:lnTo>
                      <a:pt x="55" y="1549"/>
                    </a:lnTo>
                    <a:lnTo>
                      <a:pt x="74" y="1606"/>
                    </a:lnTo>
                    <a:lnTo>
                      <a:pt x="96" y="1662"/>
                    </a:lnTo>
                    <a:lnTo>
                      <a:pt x="120" y="1716"/>
                    </a:lnTo>
                    <a:lnTo>
                      <a:pt x="147" y="1768"/>
                    </a:lnTo>
                    <a:lnTo>
                      <a:pt x="177" y="1819"/>
                    </a:lnTo>
                    <a:lnTo>
                      <a:pt x="208" y="1869"/>
                    </a:lnTo>
                    <a:lnTo>
                      <a:pt x="243" y="1917"/>
                    </a:lnTo>
                    <a:lnTo>
                      <a:pt x="278" y="1963"/>
                    </a:lnTo>
                    <a:lnTo>
                      <a:pt x="317" y="2007"/>
                    </a:lnTo>
                    <a:lnTo>
                      <a:pt x="357" y="2049"/>
                    </a:lnTo>
                    <a:lnTo>
                      <a:pt x="399" y="2090"/>
                    </a:lnTo>
                    <a:lnTo>
                      <a:pt x="444" y="2128"/>
                    </a:lnTo>
                    <a:lnTo>
                      <a:pt x="490" y="2165"/>
                    </a:lnTo>
                    <a:lnTo>
                      <a:pt x="537" y="2199"/>
                    </a:lnTo>
                    <a:lnTo>
                      <a:pt x="587" y="2231"/>
                    </a:lnTo>
                    <a:lnTo>
                      <a:pt x="638" y="2260"/>
                    </a:lnTo>
                    <a:lnTo>
                      <a:pt x="691" y="2287"/>
                    </a:lnTo>
                    <a:lnTo>
                      <a:pt x="745" y="2312"/>
                    </a:lnTo>
                    <a:lnTo>
                      <a:pt x="801" y="2333"/>
                    </a:lnTo>
                    <a:lnTo>
                      <a:pt x="857" y="2353"/>
                    </a:lnTo>
                    <a:lnTo>
                      <a:pt x="915" y="2369"/>
                    </a:lnTo>
                    <a:lnTo>
                      <a:pt x="974" y="2383"/>
                    </a:lnTo>
                    <a:lnTo>
                      <a:pt x="1034" y="2394"/>
                    </a:lnTo>
                    <a:lnTo>
                      <a:pt x="1096" y="2401"/>
                    </a:lnTo>
                    <a:lnTo>
                      <a:pt x="1157" y="2406"/>
                    </a:lnTo>
                    <a:lnTo>
                      <a:pt x="1220" y="2408"/>
                    </a:lnTo>
                    <a:lnTo>
                      <a:pt x="1283" y="2406"/>
                    </a:lnTo>
                    <a:lnTo>
                      <a:pt x="1345" y="2401"/>
                    </a:lnTo>
                    <a:lnTo>
                      <a:pt x="1406" y="2394"/>
                    </a:lnTo>
                    <a:lnTo>
                      <a:pt x="1466" y="2383"/>
                    </a:lnTo>
                    <a:lnTo>
                      <a:pt x="1526" y="2369"/>
                    </a:lnTo>
                    <a:lnTo>
                      <a:pt x="1583" y="2353"/>
                    </a:lnTo>
                    <a:lnTo>
                      <a:pt x="1640" y="2333"/>
                    </a:lnTo>
                    <a:lnTo>
                      <a:pt x="1695" y="2312"/>
                    </a:lnTo>
                    <a:lnTo>
                      <a:pt x="1749" y="2287"/>
                    </a:lnTo>
                    <a:lnTo>
                      <a:pt x="1802" y="2260"/>
                    </a:lnTo>
                    <a:lnTo>
                      <a:pt x="1853" y="2231"/>
                    </a:lnTo>
                    <a:lnTo>
                      <a:pt x="1903" y="2199"/>
                    </a:lnTo>
                    <a:lnTo>
                      <a:pt x="1950" y="2165"/>
                    </a:lnTo>
                    <a:lnTo>
                      <a:pt x="1997" y="2128"/>
                    </a:lnTo>
                    <a:lnTo>
                      <a:pt x="2041" y="2090"/>
                    </a:lnTo>
                    <a:lnTo>
                      <a:pt x="2083" y="2049"/>
                    </a:lnTo>
                    <a:lnTo>
                      <a:pt x="2124" y="2007"/>
                    </a:lnTo>
                    <a:lnTo>
                      <a:pt x="2162" y="1963"/>
                    </a:lnTo>
                    <a:lnTo>
                      <a:pt x="2199" y="1917"/>
                    </a:lnTo>
                    <a:lnTo>
                      <a:pt x="2232" y="1869"/>
                    </a:lnTo>
                    <a:lnTo>
                      <a:pt x="2264" y="1819"/>
                    </a:lnTo>
                    <a:lnTo>
                      <a:pt x="2294" y="1768"/>
                    </a:lnTo>
                    <a:lnTo>
                      <a:pt x="2321" y="1716"/>
                    </a:lnTo>
                    <a:lnTo>
                      <a:pt x="2345" y="1662"/>
                    </a:lnTo>
                    <a:lnTo>
                      <a:pt x="2367" y="1606"/>
                    </a:lnTo>
                    <a:lnTo>
                      <a:pt x="2386" y="1549"/>
                    </a:lnTo>
                    <a:lnTo>
                      <a:pt x="2403" y="1492"/>
                    </a:lnTo>
                    <a:lnTo>
                      <a:pt x="2416" y="1433"/>
                    </a:lnTo>
                    <a:lnTo>
                      <a:pt x="2426" y="1372"/>
                    </a:lnTo>
                    <a:lnTo>
                      <a:pt x="2435" y="1312"/>
                    </a:lnTo>
                    <a:lnTo>
                      <a:pt x="2439" y="1249"/>
                    </a:lnTo>
                    <a:lnTo>
                      <a:pt x="2440" y="1186"/>
                    </a:lnTo>
                    <a:close/>
                    <a:moveTo>
                      <a:pt x="2219" y="1186"/>
                    </a:moveTo>
                    <a:lnTo>
                      <a:pt x="2218" y="1238"/>
                    </a:lnTo>
                    <a:lnTo>
                      <a:pt x="2214" y="1289"/>
                    </a:lnTo>
                    <a:lnTo>
                      <a:pt x="2207" y="1339"/>
                    </a:lnTo>
                    <a:lnTo>
                      <a:pt x="2199" y="1388"/>
                    </a:lnTo>
                    <a:lnTo>
                      <a:pt x="2188" y="1436"/>
                    </a:lnTo>
                    <a:lnTo>
                      <a:pt x="2174" y="1483"/>
                    </a:lnTo>
                    <a:lnTo>
                      <a:pt x="2159" y="1530"/>
                    </a:lnTo>
                    <a:lnTo>
                      <a:pt x="2140" y="1575"/>
                    </a:lnTo>
                    <a:lnTo>
                      <a:pt x="2121" y="1619"/>
                    </a:lnTo>
                    <a:lnTo>
                      <a:pt x="2098" y="1663"/>
                    </a:lnTo>
                    <a:lnTo>
                      <a:pt x="2074" y="1705"/>
                    </a:lnTo>
                    <a:lnTo>
                      <a:pt x="2048" y="1745"/>
                    </a:lnTo>
                    <a:lnTo>
                      <a:pt x="2020" y="1785"/>
                    </a:lnTo>
                    <a:lnTo>
                      <a:pt x="1991" y="1822"/>
                    </a:lnTo>
                    <a:lnTo>
                      <a:pt x="1960" y="1858"/>
                    </a:lnTo>
                    <a:lnTo>
                      <a:pt x="1926" y="1893"/>
                    </a:lnTo>
                    <a:lnTo>
                      <a:pt x="1892" y="1926"/>
                    </a:lnTo>
                    <a:lnTo>
                      <a:pt x="1855" y="1957"/>
                    </a:lnTo>
                    <a:lnTo>
                      <a:pt x="1817" y="1987"/>
                    </a:lnTo>
                    <a:lnTo>
                      <a:pt x="1778" y="2015"/>
                    </a:lnTo>
                    <a:lnTo>
                      <a:pt x="1738" y="2041"/>
                    </a:lnTo>
                    <a:lnTo>
                      <a:pt x="1696" y="2064"/>
                    </a:lnTo>
                    <a:lnTo>
                      <a:pt x="1653" y="2087"/>
                    </a:lnTo>
                    <a:lnTo>
                      <a:pt x="1609" y="2106"/>
                    </a:lnTo>
                    <a:lnTo>
                      <a:pt x="1563" y="2125"/>
                    </a:lnTo>
                    <a:lnTo>
                      <a:pt x="1517" y="2140"/>
                    </a:lnTo>
                    <a:lnTo>
                      <a:pt x="1470" y="2154"/>
                    </a:lnTo>
                    <a:lnTo>
                      <a:pt x="1422" y="2165"/>
                    </a:lnTo>
                    <a:lnTo>
                      <a:pt x="1372" y="2173"/>
                    </a:lnTo>
                    <a:lnTo>
                      <a:pt x="1323" y="2180"/>
                    </a:lnTo>
                    <a:lnTo>
                      <a:pt x="1272" y="2184"/>
                    </a:lnTo>
                    <a:lnTo>
                      <a:pt x="1220" y="2185"/>
                    </a:lnTo>
                    <a:lnTo>
                      <a:pt x="1169" y="2184"/>
                    </a:lnTo>
                    <a:lnTo>
                      <a:pt x="1119" y="2180"/>
                    </a:lnTo>
                    <a:lnTo>
                      <a:pt x="1068" y="2173"/>
                    </a:lnTo>
                    <a:lnTo>
                      <a:pt x="1019" y="2165"/>
                    </a:lnTo>
                    <a:lnTo>
                      <a:pt x="971" y="2154"/>
                    </a:lnTo>
                    <a:lnTo>
                      <a:pt x="923" y="2140"/>
                    </a:lnTo>
                    <a:lnTo>
                      <a:pt x="877" y="2125"/>
                    </a:lnTo>
                    <a:lnTo>
                      <a:pt x="831" y="2106"/>
                    </a:lnTo>
                    <a:lnTo>
                      <a:pt x="787" y="2087"/>
                    </a:lnTo>
                    <a:lnTo>
                      <a:pt x="744" y="2064"/>
                    </a:lnTo>
                    <a:lnTo>
                      <a:pt x="703" y="2041"/>
                    </a:lnTo>
                    <a:lnTo>
                      <a:pt x="662" y="2015"/>
                    </a:lnTo>
                    <a:lnTo>
                      <a:pt x="623" y="1987"/>
                    </a:lnTo>
                    <a:lnTo>
                      <a:pt x="585" y="1957"/>
                    </a:lnTo>
                    <a:lnTo>
                      <a:pt x="548" y="1926"/>
                    </a:lnTo>
                    <a:lnTo>
                      <a:pt x="514" y="1893"/>
                    </a:lnTo>
                    <a:lnTo>
                      <a:pt x="481" y="1858"/>
                    </a:lnTo>
                    <a:lnTo>
                      <a:pt x="450" y="1822"/>
                    </a:lnTo>
                    <a:lnTo>
                      <a:pt x="420" y="1785"/>
                    </a:lnTo>
                    <a:lnTo>
                      <a:pt x="392" y="1745"/>
                    </a:lnTo>
                    <a:lnTo>
                      <a:pt x="366" y="1705"/>
                    </a:lnTo>
                    <a:lnTo>
                      <a:pt x="342" y="1663"/>
                    </a:lnTo>
                    <a:lnTo>
                      <a:pt x="320" y="1619"/>
                    </a:lnTo>
                    <a:lnTo>
                      <a:pt x="300" y="1575"/>
                    </a:lnTo>
                    <a:lnTo>
                      <a:pt x="283" y="1530"/>
                    </a:lnTo>
                    <a:lnTo>
                      <a:pt x="266" y="1483"/>
                    </a:lnTo>
                    <a:lnTo>
                      <a:pt x="253" y="1436"/>
                    </a:lnTo>
                    <a:lnTo>
                      <a:pt x="242" y="1388"/>
                    </a:lnTo>
                    <a:lnTo>
                      <a:pt x="233" y="1339"/>
                    </a:lnTo>
                    <a:lnTo>
                      <a:pt x="226" y="1289"/>
                    </a:lnTo>
                    <a:lnTo>
                      <a:pt x="223" y="1238"/>
                    </a:lnTo>
                    <a:lnTo>
                      <a:pt x="221" y="1186"/>
                    </a:lnTo>
                    <a:lnTo>
                      <a:pt x="223" y="1136"/>
                    </a:lnTo>
                    <a:lnTo>
                      <a:pt x="226" y="1085"/>
                    </a:lnTo>
                    <a:lnTo>
                      <a:pt x="233" y="1035"/>
                    </a:lnTo>
                    <a:lnTo>
                      <a:pt x="242" y="986"/>
                    </a:lnTo>
                    <a:lnTo>
                      <a:pt x="253" y="937"/>
                    </a:lnTo>
                    <a:lnTo>
                      <a:pt x="266" y="889"/>
                    </a:lnTo>
                    <a:lnTo>
                      <a:pt x="283" y="843"/>
                    </a:lnTo>
                    <a:lnTo>
                      <a:pt x="300" y="798"/>
                    </a:lnTo>
                    <a:lnTo>
                      <a:pt x="320" y="753"/>
                    </a:lnTo>
                    <a:lnTo>
                      <a:pt x="342" y="711"/>
                    </a:lnTo>
                    <a:lnTo>
                      <a:pt x="366" y="669"/>
                    </a:lnTo>
                    <a:lnTo>
                      <a:pt x="392" y="628"/>
                    </a:lnTo>
                    <a:lnTo>
                      <a:pt x="420" y="589"/>
                    </a:lnTo>
                    <a:lnTo>
                      <a:pt x="450" y="551"/>
                    </a:lnTo>
                    <a:lnTo>
                      <a:pt x="481" y="516"/>
                    </a:lnTo>
                    <a:lnTo>
                      <a:pt x="514" y="480"/>
                    </a:lnTo>
                    <a:lnTo>
                      <a:pt x="548" y="448"/>
                    </a:lnTo>
                    <a:lnTo>
                      <a:pt x="585" y="416"/>
                    </a:lnTo>
                    <a:lnTo>
                      <a:pt x="623" y="386"/>
                    </a:lnTo>
                    <a:lnTo>
                      <a:pt x="662" y="359"/>
                    </a:lnTo>
                    <a:lnTo>
                      <a:pt x="703" y="333"/>
                    </a:lnTo>
                    <a:lnTo>
                      <a:pt x="744" y="308"/>
                    </a:lnTo>
                    <a:lnTo>
                      <a:pt x="787" y="287"/>
                    </a:lnTo>
                    <a:lnTo>
                      <a:pt x="831" y="266"/>
                    </a:lnTo>
                    <a:lnTo>
                      <a:pt x="877" y="249"/>
                    </a:lnTo>
                    <a:lnTo>
                      <a:pt x="923" y="233"/>
                    </a:lnTo>
                    <a:lnTo>
                      <a:pt x="971" y="220"/>
                    </a:lnTo>
                    <a:lnTo>
                      <a:pt x="1019" y="208"/>
                    </a:lnTo>
                    <a:lnTo>
                      <a:pt x="1068" y="199"/>
                    </a:lnTo>
                    <a:lnTo>
                      <a:pt x="1119" y="193"/>
                    </a:lnTo>
                    <a:lnTo>
                      <a:pt x="1169" y="190"/>
                    </a:lnTo>
                    <a:lnTo>
                      <a:pt x="1220" y="189"/>
                    </a:lnTo>
                    <a:lnTo>
                      <a:pt x="1272" y="190"/>
                    </a:lnTo>
                    <a:lnTo>
                      <a:pt x="1323" y="193"/>
                    </a:lnTo>
                    <a:lnTo>
                      <a:pt x="1372" y="199"/>
                    </a:lnTo>
                    <a:lnTo>
                      <a:pt x="1422" y="208"/>
                    </a:lnTo>
                    <a:lnTo>
                      <a:pt x="1470" y="220"/>
                    </a:lnTo>
                    <a:lnTo>
                      <a:pt x="1517" y="233"/>
                    </a:lnTo>
                    <a:lnTo>
                      <a:pt x="1563" y="249"/>
                    </a:lnTo>
                    <a:lnTo>
                      <a:pt x="1609" y="266"/>
                    </a:lnTo>
                    <a:lnTo>
                      <a:pt x="1653" y="287"/>
                    </a:lnTo>
                    <a:lnTo>
                      <a:pt x="1696" y="308"/>
                    </a:lnTo>
                    <a:lnTo>
                      <a:pt x="1738" y="333"/>
                    </a:lnTo>
                    <a:lnTo>
                      <a:pt x="1778" y="359"/>
                    </a:lnTo>
                    <a:lnTo>
                      <a:pt x="1817" y="386"/>
                    </a:lnTo>
                    <a:lnTo>
                      <a:pt x="1855" y="416"/>
                    </a:lnTo>
                    <a:lnTo>
                      <a:pt x="1892" y="448"/>
                    </a:lnTo>
                    <a:lnTo>
                      <a:pt x="1926" y="480"/>
                    </a:lnTo>
                    <a:lnTo>
                      <a:pt x="1960" y="516"/>
                    </a:lnTo>
                    <a:lnTo>
                      <a:pt x="1991" y="551"/>
                    </a:lnTo>
                    <a:lnTo>
                      <a:pt x="2020" y="589"/>
                    </a:lnTo>
                    <a:lnTo>
                      <a:pt x="2048" y="628"/>
                    </a:lnTo>
                    <a:lnTo>
                      <a:pt x="2074" y="669"/>
                    </a:lnTo>
                    <a:lnTo>
                      <a:pt x="2098" y="711"/>
                    </a:lnTo>
                    <a:lnTo>
                      <a:pt x="2121" y="753"/>
                    </a:lnTo>
                    <a:lnTo>
                      <a:pt x="2140" y="798"/>
                    </a:lnTo>
                    <a:lnTo>
                      <a:pt x="2159" y="843"/>
                    </a:lnTo>
                    <a:lnTo>
                      <a:pt x="2174" y="889"/>
                    </a:lnTo>
                    <a:lnTo>
                      <a:pt x="2188" y="937"/>
                    </a:lnTo>
                    <a:lnTo>
                      <a:pt x="2199" y="986"/>
                    </a:lnTo>
                    <a:lnTo>
                      <a:pt x="2207" y="1035"/>
                    </a:lnTo>
                    <a:lnTo>
                      <a:pt x="2214" y="1085"/>
                    </a:lnTo>
                    <a:lnTo>
                      <a:pt x="2218" y="1136"/>
                    </a:lnTo>
                    <a:lnTo>
                      <a:pt x="2219" y="1186"/>
                    </a:lnTo>
                    <a:close/>
                  </a:path>
                </a:pathLst>
              </a:custGeom>
              <a:solidFill>
                <a:srgbClr val="BABAB9"/>
              </a:solidFill>
              <a:ln w="9525">
                <a:noFill/>
                <a:round/>
                <a:headEnd/>
                <a:tailEnd/>
              </a:ln>
            </p:spPr>
            <p:txBody>
              <a:bodyPr/>
              <a:lstStyle/>
              <a:p>
                <a:endParaRPr lang="fr-FR"/>
              </a:p>
            </p:txBody>
          </p:sp>
          <p:sp>
            <p:nvSpPr>
              <p:cNvPr id="10370" name="Freeform 38"/>
              <p:cNvSpPr>
                <a:spLocks noEditPoints="1"/>
              </p:cNvSpPr>
              <p:nvPr/>
            </p:nvSpPr>
            <p:spPr bwMode="auto">
              <a:xfrm>
                <a:off x="2412" y="2399"/>
                <a:ext cx="370" cy="370"/>
              </a:xfrm>
              <a:custGeom>
                <a:avLst/>
                <a:gdLst>
                  <a:gd name="T0" fmla="*/ 0 w 2219"/>
                  <a:gd name="T1" fmla="*/ 0 h 2219"/>
                  <a:gd name="T2" fmla="*/ 0 w 2219"/>
                  <a:gd name="T3" fmla="*/ 0 h 2219"/>
                  <a:gd name="T4" fmla="*/ 0 w 2219"/>
                  <a:gd name="T5" fmla="*/ 0 h 2219"/>
                  <a:gd name="T6" fmla="*/ 0 w 2219"/>
                  <a:gd name="T7" fmla="*/ 0 h 2219"/>
                  <a:gd name="T8" fmla="*/ 0 w 2219"/>
                  <a:gd name="T9" fmla="*/ 0 h 2219"/>
                  <a:gd name="T10" fmla="*/ 0 w 2219"/>
                  <a:gd name="T11" fmla="*/ 0 h 2219"/>
                  <a:gd name="T12" fmla="*/ 0 w 2219"/>
                  <a:gd name="T13" fmla="*/ 0 h 2219"/>
                  <a:gd name="T14" fmla="*/ 0 w 2219"/>
                  <a:gd name="T15" fmla="*/ 0 h 2219"/>
                  <a:gd name="T16" fmla="*/ 0 w 2219"/>
                  <a:gd name="T17" fmla="*/ 0 h 2219"/>
                  <a:gd name="T18" fmla="*/ 0 w 2219"/>
                  <a:gd name="T19" fmla="*/ 0 h 2219"/>
                  <a:gd name="T20" fmla="*/ 0 w 2219"/>
                  <a:gd name="T21" fmla="*/ 0 h 2219"/>
                  <a:gd name="T22" fmla="*/ 0 w 2219"/>
                  <a:gd name="T23" fmla="*/ 0 h 2219"/>
                  <a:gd name="T24" fmla="*/ 0 w 2219"/>
                  <a:gd name="T25" fmla="*/ 0 h 2219"/>
                  <a:gd name="T26" fmla="*/ 0 w 2219"/>
                  <a:gd name="T27" fmla="*/ 0 h 2219"/>
                  <a:gd name="T28" fmla="*/ 0 w 2219"/>
                  <a:gd name="T29" fmla="*/ 0 h 2219"/>
                  <a:gd name="T30" fmla="*/ 0 w 2219"/>
                  <a:gd name="T31" fmla="*/ 0 h 2219"/>
                  <a:gd name="T32" fmla="*/ 0 w 2219"/>
                  <a:gd name="T33" fmla="*/ 0 h 2219"/>
                  <a:gd name="T34" fmla="*/ 0 w 2219"/>
                  <a:gd name="T35" fmla="*/ 0 h 2219"/>
                  <a:gd name="T36" fmla="*/ 0 w 2219"/>
                  <a:gd name="T37" fmla="*/ 0 h 2219"/>
                  <a:gd name="T38" fmla="*/ 0 w 2219"/>
                  <a:gd name="T39" fmla="*/ 0 h 2219"/>
                  <a:gd name="T40" fmla="*/ 0 w 2219"/>
                  <a:gd name="T41" fmla="*/ 0 h 2219"/>
                  <a:gd name="T42" fmla="*/ 0 w 2219"/>
                  <a:gd name="T43" fmla="*/ 0 h 2219"/>
                  <a:gd name="T44" fmla="*/ 0 w 2219"/>
                  <a:gd name="T45" fmla="*/ 0 h 2219"/>
                  <a:gd name="T46" fmla="*/ 0 w 2219"/>
                  <a:gd name="T47" fmla="*/ 0 h 2219"/>
                  <a:gd name="T48" fmla="*/ 0 w 2219"/>
                  <a:gd name="T49" fmla="*/ 0 h 2219"/>
                  <a:gd name="T50" fmla="*/ 0 w 2219"/>
                  <a:gd name="T51" fmla="*/ 0 h 2219"/>
                  <a:gd name="T52" fmla="*/ 0 w 2219"/>
                  <a:gd name="T53" fmla="*/ 0 h 2219"/>
                  <a:gd name="T54" fmla="*/ 0 w 2219"/>
                  <a:gd name="T55" fmla="*/ 0 h 2219"/>
                  <a:gd name="T56" fmla="*/ 0 w 2219"/>
                  <a:gd name="T57" fmla="*/ 0 h 2219"/>
                  <a:gd name="T58" fmla="*/ 0 w 2219"/>
                  <a:gd name="T59" fmla="*/ 0 h 2219"/>
                  <a:gd name="T60" fmla="*/ 0 w 2219"/>
                  <a:gd name="T61" fmla="*/ 0 h 2219"/>
                  <a:gd name="T62" fmla="*/ 0 w 2219"/>
                  <a:gd name="T63" fmla="*/ 0 h 2219"/>
                  <a:gd name="T64" fmla="*/ 0 w 2219"/>
                  <a:gd name="T65" fmla="*/ 0 h 2219"/>
                  <a:gd name="T66" fmla="*/ 0 w 2219"/>
                  <a:gd name="T67" fmla="*/ 0 h 2219"/>
                  <a:gd name="T68" fmla="*/ 0 w 2219"/>
                  <a:gd name="T69" fmla="*/ 0 h 2219"/>
                  <a:gd name="T70" fmla="*/ 0 w 2219"/>
                  <a:gd name="T71" fmla="*/ 0 h 2219"/>
                  <a:gd name="T72" fmla="*/ 0 w 2219"/>
                  <a:gd name="T73" fmla="*/ 0 h 2219"/>
                  <a:gd name="T74" fmla="*/ 0 w 2219"/>
                  <a:gd name="T75" fmla="*/ 0 h 2219"/>
                  <a:gd name="T76" fmla="*/ 0 w 2219"/>
                  <a:gd name="T77" fmla="*/ 0 h 2219"/>
                  <a:gd name="T78" fmla="*/ 0 w 2219"/>
                  <a:gd name="T79" fmla="*/ 0 h 2219"/>
                  <a:gd name="T80" fmla="*/ 0 w 2219"/>
                  <a:gd name="T81" fmla="*/ 0 h 2219"/>
                  <a:gd name="T82" fmla="*/ 0 w 2219"/>
                  <a:gd name="T83" fmla="*/ 0 h 2219"/>
                  <a:gd name="T84" fmla="*/ 0 w 2219"/>
                  <a:gd name="T85" fmla="*/ 0 h 2219"/>
                  <a:gd name="T86" fmla="*/ 0 w 2219"/>
                  <a:gd name="T87" fmla="*/ 0 h 2219"/>
                  <a:gd name="T88" fmla="*/ 0 w 2219"/>
                  <a:gd name="T89" fmla="*/ 0 h 2219"/>
                  <a:gd name="T90" fmla="*/ 0 w 2219"/>
                  <a:gd name="T91" fmla="*/ 0 h 2219"/>
                  <a:gd name="T92" fmla="*/ 0 w 2219"/>
                  <a:gd name="T93" fmla="*/ 0 h 2219"/>
                  <a:gd name="T94" fmla="*/ 0 w 2219"/>
                  <a:gd name="T95" fmla="*/ 0 h 2219"/>
                  <a:gd name="T96" fmla="*/ 0 w 2219"/>
                  <a:gd name="T97" fmla="*/ 0 h 2219"/>
                  <a:gd name="T98" fmla="*/ 0 w 2219"/>
                  <a:gd name="T99" fmla="*/ 0 h 2219"/>
                  <a:gd name="T100" fmla="*/ 0 w 2219"/>
                  <a:gd name="T101" fmla="*/ 0 h 22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19"/>
                  <a:gd name="T154" fmla="*/ 0 h 2219"/>
                  <a:gd name="T155" fmla="*/ 2219 w 2219"/>
                  <a:gd name="T156" fmla="*/ 2219 h 22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19" h="2219">
                    <a:moveTo>
                      <a:pt x="2219" y="1109"/>
                    </a:moveTo>
                    <a:lnTo>
                      <a:pt x="2217" y="1052"/>
                    </a:lnTo>
                    <a:lnTo>
                      <a:pt x="2213" y="996"/>
                    </a:lnTo>
                    <a:lnTo>
                      <a:pt x="2206" y="941"/>
                    </a:lnTo>
                    <a:lnTo>
                      <a:pt x="2197" y="886"/>
                    </a:lnTo>
                    <a:lnTo>
                      <a:pt x="2184" y="833"/>
                    </a:lnTo>
                    <a:lnTo>
                      <a:pt x="2169" y="780"/>
                    </a:lnTo>
                    <a:lnTo>
                      <a:pt x="2151" y="728"/>
                    </a:lnTo>
                    <a:lnTo>
                      <a:pt x="2132" y="677"/>
                    </a:lnTo>
                    <a:lnTo>
                      <a:pt x="2109" y="629"/>
                    </a:lnTo>
                    <a:lnTo>
                      <a:pt x="2085" y="581"/>
                    </a:lnTo>
                    <a:lnTo>
                      <a:pt x="2058" y="535"/>
                    </a:lnTo>
                    <a:lnTo>
                      <a:pt x="2029" y="490"/>
                    </a:lnTo>
                    <a:lnTo>
                      <a:pt x="1998" y="446"/>
                    </a:lnTo>
                    <a:lnTo>
                      <a:pt x="1965" y="404"/>
                    </a:lnTo>
                    <a:lnTo>
                      <a:pt x="1931" y="364"/>
                    </a:lnTo>
                    <a:lnTo>
                      <a:pt x="1894" y="325"/>
                    </a:lnTo>
                    <a:lnTo>
                      <a:pt x="1855" y="289"/>
                    </a:lnTo>
                    <a:lnTo>
                      <a:pt x="1815" y="254"/>
                    </a:lnTo>
                    <a:lnTo>
                      <a:pt x="1773" y="221"/>
                    </a:lnTo>
                    <a:lnTo>
                      <a:pt x="1730" y="189"/>
                    </a:lnTo>
                    <a:lnTo>
                      <a:pt x="1685" y="161"/>
                    </a:lnTo>
                    <a:lnTo>
                      <a:pt x="1638" y="134"/>
                    </a:lnTo>
                    <a:lnTo>
                      <a:pt x="1591" y="109"/>
                    </a:lnTo>
                    <a:lnTo>
                      <a:pt x="1541" y="88"/>
                    </a:lnTo>
                    <a:lnTo>
                      <a:pt x="1490" y="67"/>
                    </a:lnTo>
                    <a:lnTo>
                      <a:pt x="1440" y="50"/>
                    </a:lnTo>
                    <a:lnTo>
                      <a:pt x="1387" y="35"/>
                    </a:lnTo>
                    <a:lnTo>
                      <a:pt x="1333" y="23"/>
                    </a:lnTo>
                    <a:lnTo>
                      <a:pt x="1279" y="13"/>
                    </a:lnTo>
                    <a:lnTo>
                      <a:pt x="1222" y="6"/>
                    </a:lnTo>
                    <a:lnTo>
                      <a:pt x="1166" y="1"/>
                    </a:lnTo>
                    <a:lnTo>
                      <a:pt x="1109" y="0"/>
                    </a:lnTo>
                    <a:lnTo>
                      <a:pt x="1052" y="1"/>
                    </a:lnTo>
                    <a:lnTo>
                      <a:pt x="996" y="6"/>
                    </a:lnTo>
                    <a:lnTo>
                      <a:pt x="941" y="13"/>
                    </a:lnTo>
                    <a:lnTo>
                      <a:pt x="885" y="23"/>
                    </a:lnTo>
                    <a:lnTo>
                      <a:pt x="831" y="35"/>
                    </a:lnTo>
                    <a:lnTo>
                      <a:pt x="780" y="50"/>
                    </a:lnTo>
                    <a:lnTo>
                      <a:pt x="728" y="67"/>
                    </a:lnTo>
                    <a:lnTo>
                      <a:pt x="677" y="88"/>
                    </a:lnTo>
                    <a:lnTo>
                      <a:pt x="628" y="109"/>
                    </a:lnTo>
                    <a:lnTo>
                      <a:pt x="580" y="134"/>
                    </a:lnTo>
                    <a:lnTo>
                      <a:pt x="533" y="161"/>
                    </a:lnTo>
                    <a:lnTo>
                      <a:pt x="489" y="189"/>
                    </a:lnTo>
                    <a:lnTo>
                      <a:pt x="445" y="221"/>
                    </a:lnTo>
                    <a:lnTo>
                      <a:pt x="404" y="254"/>
                    </a:lnTo>
                    <a:lnTo>
                      <a:pt x="363" y="289"/>
                    </a:lnTo>
                    <a:lnTo>
                      <a:pt x="325" y="325"/>
                    </a:lnTo>
                    <a:lnTo>
                      <a:pt x="288" y="364"/>
                    </a:lnTo>
                    <a:lnTo>
                      <a:pt x="253" y="404"/>
                    </a:lnTo>
                    <a:lnTo>
                      <a:pt x="220" y="446"/>
                    </a:lnTo>
                    <a:lnTo>
                      <a:pt x="189" y="490"/>
                    </a:lnTo>
                    <a:lnTo>
                      <a:pt x="160" y="535"/>
                    </a:lnTo>
                    <a:lnTo>
                      <a:pt x="134" y="581"/>
                    </a:lnTo>
                    <a:lnTo>
                      <a:pt x="109" y="629"/>
                    </a:lnTo>
                    <a:lnTo>
                      <a:pt x="86" y="677"/>
                    </a:lnTo>
                    <a:lnTo>
                      <a:pt x="67" y="728"/>
                    </a:lnTo>
                    <a:lnTo>
                      <a:pt x="50" y="780"/>
                    </a:lnTo>
                    <a:lnTo>
                      <a:pt x="34" y="833"/>
                    </a:lnTo>
                    <a:lnTo>
                      <a:pt x="23" y="886"/>
                    </a:lnTo>
                    <a:lnTo>
                      <a:pt x="13" y="941"/>
                    </a:lnTo>
                    <a:lnTo>
                      <a:pt x="5" y="996"/>
                    </a:lnTo>
                    <a:lnTo>
                      <a:pt x="1" y="1052"/>
                    </a:lnTo>
                    <a:lnTo>
                      <a:pt x="0" y="1109"/>
                    </a:lnTo>
                    <a:lnTo>
                      <a:pt x="1" y="1167"/>
                    </a:lnTo>
                    <a:lnTo>
                      <a:pt x="5" y="1223"/>
                    </a:lnTo>
                    <a:lnTo>
                      <a:pt x="13" y="1279"/>
                    </a:lnTo>
                    <a:lnTo>
                      <a:pt x="23" y="1333"/>
                    </a:lnTo>
                    <a:lnTo>
                      <a:pt x="34" y="1387"/>
                    </a:lnTo>
                    <a:lnTo>
                      <a:pt x="50" y="1440"/>
                    </a:lnTo>
                    <a:lnTo>
                      <a:pt x="67" y="1492"/>
                    </a:lnTo>
                    <a:lnTo>
                      <a:pt x="86" y="1541"/>
                    </a:lnTo>
                    <a:lnTo>
                      <a:pt x="109" y="1591"/>
                    </a:lnTo>
                    <a:lnTo>
                      <a:pt x="134" y="1639"/>
                    </a:lnTo>
                    <a:lnTo>
                      <a:pt x="160" y="1685"/>
                    </a:lnTo>
                    <a:lnTo>
                      <a:pt x="189" y="1730"/>
                    </a:lnTo>
                    <a:lnTo>
                      <a:pt x="220" y="1774"/>
                    </a:lnTo>
                    <a:lnTo>
                      <a:pt x="253" y="1816"/>
                    </a:lnTo>
                    <a:lnTo>
                      <a:pt x="288" y="1856"/>
                    </a:lnTo>
                    <a:lnTo>
                      <a:pt x="325" y="1894"/>
                    </a:lnTo>
                    <a:lnTo>
                      <a:pt x="363" y="1931"/>
                    </a:lnTo>
                    <a:lnTo>
                      <a:pt x="404" y="1966"/>
                    </a:lnTo>
                    <a:lnTo>
                      <a:pt x="445" y="1999"/>
                    </a:lnTo>
                    <a:lnTo>
                      <a:pt x="489" y="2029"/>
                    </a:lnTo>
                    <a:lnTo>
                      <a:pt x="533" y="2059"/>
                    </a:lnTo>
                    <a:lnTo>
                      <a:pt x="580" y="2086"/>
                    </a:lnTo>
                    <a:lnTo>
                      <a:pt x="628" y="2109"/>
                    </a:lnTo>
                    <a:lnTo>
                      <a:pt x="677" y="2132"/>
                    </a:lnTo>
                    <a:lnTo>
                      <a:pt x="728" y="2151"/>
                    </a:lnTo>
                    <a:lnTo>
                      <a:pt x="780" y="2170"/>
                    </a:lnTo>
                    <a:lnTo>
                      <a:pt x="831" y="2184"/>
                    </a:lnTo>
                    <a:lnTo>
                      <a:pt x="885" y="2197"/>
                    </a:lnTo>
                    <a:lnTo>
                      <a:pt x="941" y="2207"/>
                    </a:lnTo>
                    <a:lnTo>
                      <a:pt x="996" y="2214"/>
                    </a:lnTo>
                    <a:lnTo>
                      <a:pt x="1052" y="2217"/>
                    </a:lnTo>
                    <a:lnTo>
                      <a:pt x="1109" y="2219"/>
                    </a:lnTo>
                    <a:lnTo>
                      <a:pt x="1166" y="2217"/>
                    </a:lnTo>
                    <a:lnTo>
                      <a:pt x="1222" y="2214"/>
                    </a:lnTo>
                    <a:lnTo>
                      <a:pt x="1279" y="2207"/>
                    </a:lnTo>
                    <a:lnTo>
                      <a:pt x="1333" y="2197"/>
                    </a:lnTo>
                    <a:lnTo>
                      <a:pt x="1387" y="2184"/>
                    </a:lnTo>
                    <a:lnTo>
                      <a:pt x="1440" y="2170"/>
                    </a:lnTo>
                    <a:lnTo>
                      <a:pt x="1490" y="2151"/>
                    </a:lnTo>
                    <a:lnTo>
                      <a:pt x="1541" y="2132"/>
                    </a:lnTo>
                    <a:lnTo>
                      <a:pt x="1591" y="2109"/>
                    </a:lnTo>
                    <a:lnTo>
                      <a:pt x="1638" y="2086"/>
                    </a:lnTo>
                    <a:lnTo>
                      <a:pt x="1685" y="2059"/>
                    </a:lnTo>
                    <a:lnTo>
                      <a:pt x="1730" y="2029"/>
                    </a:lnTo>
                    <a:lnTo>
                      <a:pt x="1773" y="1999"/>
                    </a:lnTo>
                    <a:lnTo>
                      <a:pt x="1815" y="1966"/>
                    </a:lnTo>
                    <a:lnTo>
                      <a:pt x="1855" y="1931"/>
                    </a:lnTo>
                    <a:lnTo>
                      <a:pt x="1894" y="1894"/>
                    </a:lnTo>
                    <a:lnTo>
                      <a:pt x="1931" y="1856"/>
                    </a:lnTo>
                    <a:lnTo>
                      <a:pt x="1965" y="1816"/>
                    </a:lnTo>
                    <a:lnTo>
                      <a:pt x="1998" y="1774"/>
                    </a:lnTo>
                    <a:lnTo>
                      <a:pt x="2029" y="1730"/>
                    </a:lnTo>
                    <a:lnTo>
                      <a:pt x="2058" y="1685"/>
                    </a:lnTo>
                    <a:lnTo>
                      <a:pt x="2085" y="1639"/>
                    </a:lnTo>
                    <a:lnTo>
                      <a:pt x="2109" y="1591"/>
                    </a:lnTo>
                    <a:lnTo>
                      <a:pt x="2132" y="1541"/>
                    </a:lnTo>
                    <a:lnTo>
                      <a:pt x="2151" y="1492"/>
                    </a:lnTo>
                    <a:lnTo>
                      <a:pt x="2169" y="1440"/>
                    </a:lnTo>
                    <a:lnTo>
                      <a:pt x="2184" y="1387"/>
                    </a:lnTo>
                    <a:lnTo>
                      <a:pt x="2197" y="1333"/>
                    </a:lnTo>
                    <a:lnTo>
                      <a:pt x="2206" y="1279"/>
                    </a:lnTo>
                    <a:lnTo>
                      <a:pt x="2213" y="1223"/>
                    </a:lnTo>
                    <a:lnTo>
                      <a:pt x="2217" y="1167"/>
                    </a:lnTo>
                    <a:lnTo>
                      <a:pt x="2219" y="1109"/>
                    </a:lnTo>
                    <a:close/>
                    <a:moveTo>
                      <a:pt x="1997" y="1109"/>
                    </a:moveTo>
                    <a:lnTo>
                      <a:pt x="1996" y="1156"/>
                    </a:lnTo>
                    <a:lnTo>
                      <a:pt x="1992" y="1200"/>
                    </a:lnTo>
                    <a:lnTo>
                      <a:pt x="1987" y="1245"/>
                    </a:lnTo>
                    <a:lnTo>
                      <a:pt x="1978" y="1289"/>
                    </a:lnTo>
                    <a:lnTo>
                      <a:pt x="1969" y="1332"/>
                    </a:lnTo>
                    <a:lnTo>
                      <a:pt x="1957" y="1374"/>
                    </a:lnTo>
                    <a:lnTo>
                      <a:pt x="1943" y="1415"/>
                    </a:lnTo>
                    <a:lnTo>
                      <a:pt x="1928" y="1455"/>
                    </a:lnTo>
                    <a:lnTo>
                      <a:pt x="1909" y="1495"/>
                    </a:lnTo>
                    <a:lnTo>
                      <a:pt x="1890" y="1533"/>
                    </a:lnTo>
                    <a:lnTo>
                      <a:pt x="1868" y="1571"/>
                    </a:lnTo>
                    <a:lnTo>
                      <a:pt x="1846" y="1606"/>
                    </a:lnTo>
                    <a:lnTo>
                      <a:pt x="1821" y="1641"/>
                    </a:lnTo>
                    <a:lnTo>
                      <a:pt x="1794" y="1674"/>
                    </a:lnTo>
                    <a:lnTo>
                      <a:pt x="1767" y="1707"/>
                    </a:lnTo>
                    <a:lnTo>
                      <a:pt x="1737" y="1738"/>
                    </a:lnTo>
                    <a:lnTo>
                      <a:pt x="1706" y="1767"/>
                    </a:lnTo>
                    <a:lnTo>
                      <a:pt x="1674" y="1795"/>
                    </a:lnTo>
                    <a:lnTo>
                      <a:pt x="1640" y="1821"/>
                    </a:lnTo>
                    <a:lnTo>
                      <a:pt x="1606" y="1846"/>
                    </a:lnTo>
                    <a:lnTo>
                      <a:pt x="1569" y="1869"/>
                    </a:lnTo>
                    <a:lnTo>
                      <a:pt x="1532" y="1890"/>
                    </a:lnTo>
                    <a:lnTo>
                      <a:pt x="1495" y="1910"/>
                    </a:lnTo>
                    <a:lnTo>
                      <a:pt x="1455" y="1928"/>
                    </a:lnTo>
                    <a:lnTo>
                      <a:pt x="1415" y="1943"/>
                    </a:lnTo>
                    <a:lnTo>
                      <a:pt x="1374" y="1957"/>
                    </a:lnTo>
                    <a:lnTo>
                      <a:pt x="1332" y="1969"/>
                    </a:lnTo>
                    <a:lnTo>
                      <a:pt x="1288" y="1980"/>
                    </a:lnTo>
                    <a:lnTo>
                      <a:pt x="1244" y="1987"/>
                    </a:lnTo>
                    <a:lnTo>
                      <a:pt x="1200" y="1993"/>
                    </a:lnTo>
                    <a:lnTo>
                      <a:pt x="1154" y="1996"/>
                    </a:lnTo>
                    <a:lnTo>
                      <a:pt x="1109" y="1997"/>
                    </a:lnTo>
                    <a:lnTo>
                      <a:pt x="1064" y="1996"/>
                    </a:lnTo>
                    <a:lnTo>
                      <a:pt x="1018" y="1993"/>
                    </a:lnTo>
                    <a:lnTo>
                      <a:pt x="974" y="1987"/>
                    </a:lnTo>
                    <a:lnTo>
                      <a:pt x="931" y="1980"/>
                    </a:lnTo>
                    <a:lnTo>
                      <a:pt x="888" y="1969"/>
                    </a:lnTo>
                    <a:lnTo>
                      <a:pt x="846" y="1957"/>
                    </a:lnTo>
                    <a:lnTo>
                      <a:pt x="804" y="1943"/>
                    </a:lnTo>
                    <a:lnTo>
                      <a:pt x="763" y="1928"/>
                    </a:lnTo>
                    <a:lnTo>
                      <a:pt x="725" y="1910"/>
                    </a:lnTo>
                    <a:lnTo>
                      <a:pt x="686" y="1890"/>
                    </a:lnTo>
                    <a:lnTo>
                      <a:pt x="649" y="1869"/>
                    </a:lnTo>
                    <a:lnTo>
                      <a:pt x="613" y="1846"/>
                    </a:lnTo>
                    <a:lnTo>
                      <a:pt x="578" y="1821"/>
                    </a:lnTo>
                    <a:lnTo>
                      <a:pt x="544" y="1795"/>
                    </a:lnTo>
                    <a:lnTo>
                      <a:pt x="513" y="1767"/>
                    </a:lnTo>
                    <a:lnTo>
                      <a:pt x="482" y="1738"/>
                    </a:lnTo>
                    <a:lnTo>
                      <a:pt x="452" y="1707"/>
                    </a:lnTo>
                    <a:lnTo>
                      <a:pt x="424" y="1674"/>
                    </a:lnTo>
                    <a:lnTo>
                      <a:pt x="398" y="1641"/>
                    </a:lnTo>
                    <a:lnTo>
                      <a:pt x="374" y="1606"/>
                    </a:lnTo>
                    <a:lnTo>
                      <a:pt x="350" y="1571"/>
                    </a:lnTo>
                    <a:lnTo>
                      <a:pt x="328" y="1533"/>
                    </a:lnTo>
                    <a:lnTo>
                      <a:pt x="309" y="1495"/>
                    </a:lnTo>
                    <a:lnTo>
                      <a:pt x="291" y="1455"/>
                    </a:lnTo>
                    <a:lnTo>
                      <a:pt x="275" y="1415"/>
                    </a:lnTo>
                    <a:lnTo>
                      <a:pt x="261" y="1374"/>
                    </a:lnTo>
                    <a:lnTo>
                      <a:pt x="249" y="1332"/>
                    </a:lnTo>
                    <a:lnTo>
                      <a:pt x="240" y="1289"/>
                    </a:lnTo>
                    <a:lnTo>
                      <a:pt x="232" y="1245"/>
                    </a:lnTo>
                    <a:lnTo>
                      <a:pt x="226" y="1200"/>
                    </a:lnTo>
                    <a:lnTo>
                      <a:pt x="222" y="1156"/>
                    </a:lnTo>
                    <a:lnTo>
                      <a:pt x="221" y="1109"/>
                    </a:lnTo>
                    <a:lnTo>
                      <a:pt x="222" y="1064"/>
                    </a:lnTo>
                    <a:lnTo>
                      <a:pt x="226" y="1019"/>
                    </a:lnTo>
                    <a:lnTo>
                      <a:pt x="232" y="974"/>
                    </a:lnTo>
                    <a:lnTo>
                      <a:pt x="240" y="931"/>
                    </a:lnTo>
                    <a:lnTo>
                      <a:pt x="249" y="888"/>
                    </a:lnTo>
                    <a:lnTo>
                      <a:pt x="261" y="846"/>
                    </a:lnTo>
                    <a:lnTo>
                      <a:pt x="275" y="805"/>
                    </a:lnTo>
                    <a:lnTo>
                      <a:pt x="291" y="764"/>
                    </a:lnTo>
                    <a:lnTo>
                      <a:pt x="309" y="725"/>
                    </a:lnTo>
                    <a:lnTo>
                      <a:pt x="328" y="687"/>
                    </a:lnTo>
                    <a:lnTo>
                      <a:pt x="350" y="649"/>
                    </a:lnTo>
                    <a:lnTo>
                      <a:pt x="374" y="614"/>
                    </a:lnTo>
                    <a:lnTo>
                      <a:pt x="398" y="579"/>
                    </a:lnTo>
                    <a:lnTo>
                      <a:pt x="424" y="546"/>
                    </a:lnTo>
                    <a:lnTo>
                      <a:pt x="452" y="513"/>
                    </a:lnTo>
                    <a:lnTo>
                      <a:pt x="482" y="482"/>
                    </a:lnTo>
                    <a:lnTo>
                      <a:pt x="513" y="453"/>
                    </a:lnTo>
                    <a:lnTo>
                      <a:pt x="544" y="425"/>
                    </a:lnTo>
                    <a:lnTo>
                      <a:pt x="578" y="399"/>
                    </a:lnTo>
                    <a:lnTo>
                      <a:pt x="613" y="374"/>
                    </a:lnTo>
                    <a:lnTo>
                      <a:pt x="649" y="350"/>
                    </a:lnTo>
                    <a:lnTo>
                      <a:pt x="686" y="330"/>
                    </a:lnTo>
                    <a:lnTo>
                      <a:pt x="725" y="309"/>
                    </a:lnTo>
                    <a:lnTo>
                      <a:pt x="763" y="292"/>
                    </a:lnTo>
                    <a:lnTo>
                      <a:pt x="804" y="276"/>
                    </a:lnTo>
                    <a:lnTo>
                      <a:pt x="846" y="262"/>
                    </a:lnTo>
                    <a:lnTo>
                      <a:pt x="888" y="250"/>
                    </a:lnTo>
                    <a:lnTo>
                      <a:pt x="931" y="240"/>
                    </a:lnTo>
                    <a:lnTo>
                      <a:pt x="974" y="233"/>
                    </a:lnTo>
                    <a:lnTo>
                      <a:pt x="1018" y="227"/>
                    </a:lnTo>
                    <a:lnTo>
                      <a:pt x="1064" y="223"/>
                    </a:lnTo>
                    <a:lnTo>
                      <a:pt x="1109" y="222"/>
                    </a:lnTo>
                    <a:lnTo>
                      <a:pt x="1154" y="223"/>
                    </a:lnTo>
                    <a:lnTo>
                      <a:pt x="1200" y="227"/>
                    </a:lnTo>
                    <a:lnTo>
                      <a:pt x="1244" y="233"/>
                    </a:lnTo>
                    <a:lnTo>
                      <a:pt x="1288" y="240"/>
                    </a:lnTo>
                    <a:lnTo>
                      <a:pt x="1332" y="250"/>
                    </a:lnTo>
                    <a:lnTo>
                      <a:pt x="1374" y="262"/>
                    </a:lnTo>
                    <a:lnTo>
                      <a:pt x="1415" y="276"/>
                    </a:lnTo>
                    <a:lnTo>
                      <a:pt x="1455" y="292"/>
                    </a:lnTo>
                    <a:lnTo>
                      <a:pt x="1495" y="309"/>
                    </a:lnTo>
                    <a:lnTo>
                      <a:pt x="1532" y="330"/>
                    </a:lnTo>
                    <a:lnTo>
                      <a:pt x="1569" y="350"/>
                    </a:lnTo>
                    <a:lnTo>
                      <a:pt x="1606" y="374"/>
                    </a:lnTo>
                    <a:lnTo>
                      <a:pt x="1640" y="399"/>
                    </a:lnTo>
                    <a:lnTo>
                      <a:pt x="1674" y="425"/>
                    </a:lnTo>
                    <a:lnTo>
                      <a:pt x="1706" y="453"/>
                    </a:lnTo>
                    <a:lnTo>
                      <a:pt x="1737" y="482"/>
                    </a:lnTo>
                    <a:lnTo>
                      <a:pt x="1767" y="513"/>
                    </a:lnTo>
                    <a:lnTo>
                      <a:pt x="1794" y="546"/>
                    </a:lnTo>
                    <a:lnTo>
                      <a:pt x="1821" y="579"/>
                    </a:lnTo>
                    <a:lnTo>
                      <a:pt x="1846" y="614"/>
                    </a:lnTo>
                    <a:lnTo>
                      <a:pt x="1868" y="649"/>
                    </a:lnTo>
                    <a:lnTo>
                      <a:pt x="1890" y="687"/>
                    </a:lnTo>
                    <a:lnTo>
                      <a:pt x="1909" y="725"/>
                    </a:lnTo>
                    <a:lnTo>
                      <a:pt x="1928" y="764"/>
                    </a:lnTo>
                    <a:lnTo>
                      <a:pt x="1943" y="805"/>
                    </a:lnTo>
                    <a:lnTo>
                      <a:pt x="1957" y="846"/>
                    </a:lnTo>
                    <a:lnTo>
                      <a:pt x="1969" y="888"/>
                    </a:lnTo>
                    <a:lnTo>
                      <a:pt x="1978" y="931"/>
                    </a:lnTo>
                    <a:lnTo>
                      <a:pt x="1987" y="974"/>
                    </a:lnTo>
                    <a:lnTo>
                      <a:pt x="1992" y="1019"/>
                    </a:lnTo>
                    <a:lnTo>
                      <a:pt x="1996" y="1064"/>
                    </a:lnTo>
                    <a:lnTo>
                      <a:pt x="1997" y="1109"/>
                    </a:lnTo>
                    <a:close/>
                  </a:path>
                </a:pathLst>
              </a:custGeom>
              <a:solidFill>
                <a:srgbClr val="B8B8B7"/>
              </a:solidFill>
              <a:ln w="9525">
                <a:noFill/>
                <a:round/>
                <a:headEnd/>
                <a:tailEnd/>
              </a:ln>
            </p:spPr>
            <p:txBody>
              <a:bodyPr/>
              <a:lstStyle/>
              <a:p>
                <a:endParaRPr lang="fr-FR"/>
              </a:p>
            </p:txBody>
          </p:sp>
          <p:sp>
            <p:nvSpPr>
              <p:cNvPr id="10371" name="Freeform 39"/>
              <p:cNvSpPr>
                <a:spLocks noEditPoints="1"/>
              </p:cNvSpPr>
              <p:nvPr/>
            </p:nvSpPr>
            <p:spPr bwMode="auto">
              <a:xfrm>
                <a:off x="2431" y="2417"/>
                <a:ext cx="333" cy="333"/>
              </a:xfrm>
              <a:custGeom>
                <a:avLst/>
                <a:gdLst>
                  <a:gd name="T0" fmla="*/ 0 w 1998"/>
                  <a:gd name="T1" fmla="*/ 0 h 1996"/>
                  <a:gd name="T2" fmla="*/ 0 w 1998"/>
                  <a:gd name="T3" fmla="*/ 0 h 1996"/>
                  <a:gd name="T4" fmla="*/ 0 w 1998"/>
                  <a:gd name="T5" fmla="*/ 0 h 1996"/>
                  <a:gd name="T6" fmla="*/ 0 w 1998"/>
                  <a:gd name="T7" fmla="*/ 0 h 1996"/>
                  <a:gd name="T8" fmla="*/ 0 w 1998"/>
                  <a:gd name="T9" fmla="*/ 0 h 1996"/>
                  <a:gd name="T10" fmla="*/ 0 w 1998"/>
                  <a:gd name="T11" fmla="*/ 0 h 1996"/>
                  <a:gd name="T12" fmla="*/ 0 w 1998"/>
                  <a:gd name="T13" fmla="*/ 0 h 1996"/>
                  <a:gd name="T14" fmla="*/ 0 w 1998"/>
                  <a:gd name="T15" fmla="*/ 0 h 1996"/>
                  <a:gd name="T16" fmla="*/ 0 w 1998"/>
                  <a:gd name="T17" fmla="*/ 0 h 1996"/>
                  <a:gd name="T18" fmla="*/ 0 w 1998"/>
                  <a:gd name="T19" fmla="*/ 0 h 1996"/>
                  <a:gd name="T20" fmla="*/ 0 w 1998"/>
                  <a:gd name="T21" fmla="*/ 0 h 1996"/>
                  <a:gd name="T22" fmla="*/ 0 w 1998"/>
                  <a:gd name="T23" fmla="*/ 0 h 1996"/>
                  <a:gd name="T24" fmla="*/ 0 w 1998"/>
                  <a:gd name="T25" fmla="*/ 0 h 1996"/>
                  <a:gd name="T26" fmla="*/ 0 w 1998"/>
                  <a:gd name="T27" fmla="*/ 0 h 1996"/>
                  <a:gd name="T28" fmla="*/ 0 w 1998"/>
                  <a:gd name="T29" fmla="*/ 0 h 1996"/>
                  <a:gd name="T30" fmla="*/ 0 w 1998"/>
                  <a:gd name="T31" fmla="*/ 0 h 1996"/>
                  <a:gd name="T32" fmla="*/ 0 w 1998"/>
                  <a:gd name="T33" fmla="*/ 0 h 1996"/>
                  <a:gd name="T34" fmla="*/ 0 w 1998"/>
                  <a:gd name="T35" fmla="*/ 0 h 1996"/>
                  <a:gd name="T36" fmla="*/ 0 w 1998"/>
                  <a:gd name="T37" fmla="*/ 0 h 1996"/>
                  <a:gd name="T38" fmla="*/ 0 w 1998"/>
                  <a:gd name="T39" fmla="*/ 0 h 1996"/>
                  <a:gd name="T40" fmla="*/ 0 w 1998"/>
                  <a:gd name="T41" fmla="*/ 0 h 1996"/>
                  <a:gd name="T42" fmla="*/ 0 w 1998"/>
                  <a:gd name="T43" fmla="*/ 0 h 1996"/>
                  <a:gd name="T44" fmla="*/ 0 w 1998"/>
                  <a:gd name="T45" fmla="*/ 0 h 1996"/>
                  <a:gd name="T46" fmla="*/ 0 w 1998"/>
                  <a:gd name="T47" fmla="*/ 0 h 1996"/>
                  <a:gd name="T48" fmla="*/ 0 w 1998"/>
                  <a:gd name="T49" fmla="*/ 0 h 1996"/>
                  <a:gd name="T50" fmla="*/ 0 w 1998"/>
                  <a:gd name="T51" fmla="*/ 0 h 1996"/>
                  <a:gd name="T52" fmla="*/ 0 w 1998"/>
                  <a:gd name="T53" fmla="*/ 0 h 1996"/>
                  <a:gd name="T54" fmla="*/ 0 w 1998"/>
                  <a:gd name="T55" fmla="*/ 0 h 1996"/>
                  <a:gd name="T56" fmla="*/ 0 w 1998"/>
                  <a:gd name="T57" fmla="*/ 0 h 1996"/>
                  <a:gd name="T58" fmla="*/ 0 w 1998"/>
                  <a:gd name="T59" fmla="*/ 0 h 1996"/>
                  <a:gd name="T60" fmla="*/ 0 w 1998"/>
                  <a:gd name="T61" fmla="*/ 0 h 1996"/>
                  <a:gd name="T62" fmla="*/ 0 w 1998"/>
                  <a:gd name="T63" fmla="*/ 0 h 1996"/>
                  <a:gd name="T64" fmla="*/ 0 w 1998"/>
                  <a:gd name="T65" fmla="*/ 0 h 1996"/>
                  <a:gd name="T66" fmla="*/ 0 w 1998"/>
                  <a:gd name="T67" fmla="*/ 0 h 1996"/>
                  <a:gd name="T68" fmla="*/ 0 w 1998"/>
                  <a:gd name="T69" fmla="*/ 0 h 1996"/>
                  <a:gd name="T70" fmla="*/ 0 w 1998"/>
                  <a:gd name="T71" fmla="*/ 0 h 1996"/>
                  <a:gd name="T72" fmla="*/ 0 w 1998"/>
                  <a:gd name="T73" fmla="*/ 0 h 1996"/>
                  <a:gd name="T74" fmla="*/ 0 w 1998"/>
                  <a:gd name="T75" fmla="*/ 0 h 1996"/>
                  <a:gd name="T76" fmla="*/ 0 w 1998"/>
                  <a:gd name="T77" fmla="*/ 0 h 1996"/>
                  <a:gd name="T78" fmla="*/ 0 w 1998"/>
                  <a:gd name="T79" fmla="*/ 0 h 1996"/>
                  <a:gd name="T80" fmla="*/ 0 w 1998"/>
                  <a:gd name="T81" fmla="*/ 0 h 1996"/>
                  <a:gd name="T82" fmla="*/ 0 w 1998"/>
                  <a:gd name="T83" fmla="*/ 0 h 1996"/>
                  <a:gd name="T84" fmla="*/ 0 w 1998"/>
                  <a:gd name="T85" fmla="*/ 0 h 1996"/>
                  <a:gd name="T86" fmla="*/ 0 w 1998"/>
                  <a:gd name="T87" fmla="*/ 0 h 1996"/>
                  <a:gd name="T88" fmla="*/ 0 w 1998"/>
                  <a:gd name="T89" fmla="*/ 0 h 1996"/>
                  <a:gd name="T90" fmla="*/ 0 w 1998"/>
                  <a:gd name="T91" fmla="*/ 0 h 1996"/>
                  <a:gd name="T92" fmla="*/ 0 w 1998"/>
                  <a:gd name="T93" fmla="*/ 0 h 1996"/>
                  <a:gd name="T94" fmla="*/ 0 w 1998"/>
                  <a:gd name="T95" fmla="*/ 0 h 1996"/>
                  <a:gd name="T96" fmla="*/ 0 w 1998"/>
                  <a:gd name="T97" fmla="*/ 0 h 1996"/>
                  <a:gd name="T98" fmla="*/ 0 w 1998"/>
                  <a:gd name="T99" fmla="*/ 0 h 1996"/>
                  <a:gd name="T100" fmla="*/ 0 w 1998"/>
                  <a:gd name="T101" fmla="*/ 0 h 19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98"/>
                  <a:gd name="T154" fmla="*/ 0 h 1996"/>
                  <a:gd name="T155" fmla="*/ 1998 w 1998"/>
                  <a:gd name="T156" fmla="*/ 1996 h 19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98" h="1996">
                    <a:moveTo>
                      <a:pt x="1998" y="997"/>
                    </a:moveTo>
                    <a:lnTo>
                      <a:pt x="1997" y="947"/>
                    </a:lnTo>
                    <a:lnTo>
                      <a:pt x="1993" y="896"/>
                    </a:lnTo>
                    <a:lnTo>
                      <a:pt x="1986" y="846"/>
                    </a:lnTo>
                    <a:lnTo>
                      <a:pt x="1978" y="797"/>
                    </a:lnTo>
                    <a:lnTo>
                      <a:pt x="1967" y="748"/>
                    </a:lnTo>
                    <a:lnTo>
                      <a:pt x="1953" y="700"/>
                    </a:lnTo>
                    <a:lnTo>
                      <a:pt x="1938" y="654"/>
                    </a:lnTo>
                    <a:lnTo>
                      <a:pt x="1919" y="609"/>
                    </a:lnTo>
                    <a:lnTo>
                      <a:pt x="1900" y="564"/>
                    </a:lnTo>
                    <a:lnTo>
                      <a:pt x="1877" y="522"/>
                    </a:lnTo>
                    <a:lnTo>
                      <a:pt x="1853" y="480"/>
                    </a:lnTo>
                    <a:lnTo>
                      <a:pt x="1827" y="439"/>
                    </a:lnTo>
                    <a:lnTo>
                      <a:pt x="1799" y="400"/>
                    </a:lnTo>
                    <a:lnTo>
                      <a:pt x="1770" y="362"/>
                    </a:lnTo>
                    <a:lnTo>
                      <a:pt x="1739" y="327"/>
                    </a:lnTo>
                    <a:lnTo>
                      <a:pt x="1705" y="291"/>
                    </a:lnTo>
                    <a:lnTo>
                      <a:pt x="1671" y="259"/>
                    </a:lnTo>
                    <a:lnTo>
                      <a:pt x="1634" y="227"/>
                    </a:lnTo>
                    <a:lnTo>
                      <a:pt x="1596" y="197"/>
                    </a:lnTo>
                    <a:lnTo>
                      <a:pt x="1557" y="170"/>
                    </a:lnTo>
                    <a:lnTo>
                      <a:pt x="1517" y="144"/>
                    </a:lnTo>
                    <a:lnTo>
                      <a:pt x="1475" y="119"/>
                    </a:lnTo>
                    <a:lnTo>
                      <a:pt x="1432" y="98"/>
                    </a:lnTo>
                    <a:lnTo>
                      <a:pt x="1388" y="77"/>
                    </a:lnTo>
                    <a:lnTo>
                      <a:pt x="1342" y="60"/>
                    </a:lnTo>
                    <a:lnTo>
                      <a:pt x="1296" y="44"/>
                    </a:lnTo>
                    <a:lnTo>
                      <a:pt x="1249" y="31"/>
                    </a:lnTo>
                    <a:lnTo>
                      <a:pt x="1201" y="19"/>
                    </a:lnTo>
                    <a:lnTo>
                      <a:pt x="1151" y="10"/>
                    </a:lnTo>
                    <a:lnTo>
                      <a:pt x="1102" y="4"/>
                    </a:lnTo>
                    <a:lnTo>
                      <a:pt x="1051" y="1"/>
                    </a:lnTo>
                    <a:lnTo>
                      <a:pt x="999" y="0"/>
                    </a:lnTo>
                    <a:lnTo>
                      <a:pt x="948" y="1"/>
                    </a:lnTo>
                    <a:lnTo>
                      <a:pt x="898" y="4"/>
                    </a:lnTo>
                    <a:lnTo>
                      <a:pt x="847" y="10"/>
                    </a:lnTo>
                    <a:lnTo>
                      <a:pt x="798" y="19"/>
                    </a:lnTo>
                    <a:lnTo>
                      <a:pt x="750" y="31"/>
                    </a:lnTo>
                    <a:lnTo>
                      <a:pt x="702" y="44"/>
                    </a:lnTo>
                    <a:lnTo>
                      <a:pt x="656" y="60"/>
                    </a:lnTo>
                    <a:lnTo>
                      <a:pt x="610" y="77"/>
                    </a:lnTo>
                    <a:lnTo>
                      <a:pt x="566" y="98"/>
                    </a:lnTo>
                    <a:lnTo>
                      <a:pt x="523" y="119"/>
                    </a:lnTo>
                    <a:lnTo>
                      <a:pt x="482" y="144"/>
                    </a:lnTo>
                    <a:lnTo>
                      <a:pt x="441" y="170"/>
                    </a:lnTo>
                    <a:lnTo>
                      <a:pt x="402" y="197"/>
                    </a:lnTo>
                    <a:lnTo>
                      <a:pt x="364" y="227"/>
                    </a:lnTo>
                    <a:lnTo>
                      <a:pt x="327" y="259"/>
                    </a:lnTo>
                    <a:lnTo>
                      <a:pt x="293" y="291"/>
                    </a:lnTo>
                    <a:lnTo>
                      <a:pt x="260" y="327"/>
                    </a:lnTo>
                    <a:lnTo>
                      <a:pt x="229" y="362"/>
                    </a:lnTo>
                    <a:lnTo>
                      <a:pt x="199" y="400"/>
                    </a:lnTo>
                    <a:lnTo>
                      <a:pt x="171" y="439"/>
                    </a:lnTo>
                    <a:lnTo>
                      <a:pt x="145" y="480"/>
                    </a:lnTo>
                    <a:lnTo>
                      <a:pt x="121" y="522"/>
                    </a:lnTo>
                    <a:lnTo>
                      <a:pt x="99" y="564"/>
                    </a:lnTo>
                    <a:lnTo>
                      <a:pt x="79" y="609"/>
                    </a:lnTo>
                    <a:lnTo>
                      <a:pt x="62" y="654"/>
                    </a:lnTo>
                    <a:lnTo>
                      <a:pt x="45" y="700"/>
                    </a:lnTo>
                    <a:lnTo>
                      <a:pt x="32" y="748"/>
                    </a:lnTo>
                    <a:lnTo>
                      <a:pt x="21" y="797"/>
                    </a:lnTo>
                    <a:lnTo>
                      <a:pt x="12" y="846"/>
                    </a:lnTo>
                    <a:lnTo>
                      <a:pt x="5" y="896"/>
                    </a:lnTo>
                    <a:lnTo>
                      <a:pt x="2" y="947"/>
                    </a:lnTo>
                    <a:lnTo>
                      <a:pt x="0" y="997"/>
                    </a:lnTo>
                    <a:lnTo>
                      <a:pt x="2" y="1049"/>
                    </a:lnTo>
                    <a:lnTo>
                      <a:pt x="5" y="1100"/>
                    </a:lnTo>
                    <a:lnTo>
                      <a:pt x="12" y="1150"/>
                    </a:lnTo>
                    <a:lnTo>
                      <a:pt x="21" y="1199"/>
                    </a:lnTo>
                    <a:lnTo>
                      <a:pt x="32" y="1247"/>
                    </a:lnTo>
                    <a:lnTo>
                      <a:pt x="45" y="1294"/>
                    </a:lnTo>
                    <a:lnTo>
                      <a:pt x="62" y="1341"/>
                    </a:lnTo>
                    <a:lnTo>
                      <a:pt x="79" y="1386"/>
                    </a:lnTo>
                    <a:lnTo>
                      <a:pt x="99" y="1430"/>
                    </a:lnTo>
                    <a:lnTo>
                      <a:pt x="121" y="1474"/>
                    </a:lnTo>
                    <a:lnTo>
                      <a:pt x="145" y="1516"/>
                    </a:lnTo>
                    <a:lnTo>
                      <a:pt x="171" y="1556"/>
                    </a:lnTo>
                    <a:lnTo>
                      <a:pt x="199" y="1596"/>
                    </a:lnTo>
                    <a:lnTo>
                      <a:pt x="229" y="1633"/>
                    </a:lnTo>
                    <a:lnTo>
                      <a:pt x="260" y="1669"/>
                    </a:lnTo>
                    <a:lnTo>
                      <a:pt x="293" y="1704"/>
                    </a:lnTo>
                    <a:lnTo>
                      <a:pt x="327" y="1737"/>
                    </a:lnTo>
                    <a:lnTo>
                      <a:pt x="364" y="1768"/>
                    </a:lnTo>
                    <a:lnTo>
                      <a:pt x="402" y="1798"/>
                    </a:lnTo>
                    <a:lnTo>
                      <a:pt x="441" y="1826"/>
                    </a:lnTo>
                    <a:lnTo>
                      <a:pt x="482" y="1852"/>
                    </a:lnTo>
                    <a:lnTo>
                      <a:pt x="523" y="1875"/>
                    </a:lnTo>
                    <a:lnTo>
                      <a:pt x="566" y="1898"/>
                    </a:lnTo>
                    <a:lnTo>
                      <a:pt x="610" y="1917"/>
                    </a:lnTo>
                    <a:lnTo>
                      <a:pt x="656" y="1936"/>
                    </a:lnTo>
                    <a:lnTo>
                      <a:pt x="702" y="1951"/>
                    </a:lnTo>
                    <a:lnTo>
                      <a:pt x="750" y="1965"/>
                    </a:lnTo>
                    <a:lnTo>
                      <a:pt x="798" y="1976"/>
                    </a:lnTo>
                    <a:lnTo>
                      <a:pt x="847" y="1984"/>
                    </a:lnTo>
                    <a:lnTo>
                      <a:pt x="898" y="1991"/>
                    </a:lnTo>
                    <a:lnTo>
                      <a:pt x="948" y="1995"/>
                    </a:lnTo>
                    <a:lnTo>
                      <a:pt x="999" y="1996"/>
                    </a:lnTo>
                    <a:lnTo>
                      <a:pt x="1051" y="1995"/>
                    </a:lnTo>
                    <a:lnTo>
                      <a:pt x="1102" y="1991"/>
                    </a:lnTo>
                    <a:lnTo>
                      <a:pt x="1151" y="1984"/>
                    </a:lnTo>
                    <a:lnTo>
                      <a:pt x="1201" y="1976"/>
                    </a:lnTo>
                    <a:lnTo>
                      <a:pt x="1249" y="1965"/>
                    </a:lnTo>
                    <a:lnTo>
                      <a:pt x="1296" y="1951"/>
                    </a:lnTo>
                    <a:lnTo>
                      <a:pt x="1342" y="1936"/>
                    </a:lnTo>
                    <a:lnTo>
                      <a:pt x="1388" y="1917"/>
                    </a:lnTo>
                    <a:lnTo>
                      <a:pt x="1432" y="1898"/>
                    </a:lnTo>
                    <a:lnTo>
                      <a:pt x="1475" y="1875"/>
                    </a:lnTo>
                    <a:lnTo>
                      <a:pt x="1517" y="1852"/>
                    </a:lnTo>
                    <a:lnTo>
                      <a:pt x="1557" y="1826"/>
                    </a:lnTo>
                    <a:lnTo>
                      <a:pt x="1596" y="1798"/>
                    </a:lnTo>
                    <a:lnTo>
                      <a:pt x="1634" y="1768"/>
                    </a:lnTo>
                    <a:lnTo>
                      <a:pt x="1671" y="1737"/>
                    </a:lnTo>
                    <a:lnTo>
                      <a:pt x="1705" y="1704"/>
                    </a:lnTo>
                    <a:lnTo>
                      <a:pt x="1739" y="1669"/>
                    </a:lnTo>
                    <a:lnTo>
                      <a:pt x="1770" y="1633"/>
                    </a:lnTo>
                    <a:lnTo>
                      <a:pt x="1799" y="1596"/>
                    </a:lnTo>
                    <a:lnTo>
                      <a:pt x="1827" y="1556"/>
                    </a:lnTo>
                    <a:lnTo>
                      <a:pt x="1853" y="1516"/>
                    </a:lnTo>
                    <a:lnTo>
                      <a:pt x="1877" y="1474"/>
                    </a:lnTo>
                    <a:lnTo>
                      <a:pt x="1900" y="1430"/>
                    </a:lnTo>
                    <a:lnTo>
                      <a:pt x="1919" y="1386"/>
                    </a:lnTo>
                    <a:lnTo>
                      <a:pt x="1938" y="1341"/>
                    </a:lnTo>
                    <a:lnTo>
                      <a:pt x="1953" y="1294"/>
                    </a:lnTo>
                    <a:lnTo>
                      <a:pt x="1967" y="1247"/>
                    </a:lnTo>
                    <a:lnTo>
                      <a:pt x="1978" y="1199"/>
                    </a:lnTo>
                    <a:lnTo>
                      <a:pt x="1986" y="1150"/>
                    </a:lnTo>
                    <a:lnTo>
                      <a:pt x="1993" y="1100"/>
                    </a:lnTo>
                    <a:lnTo>
                      <a:pt x="1997" y="1049"/>
                    </a:lnTo>
                    <a:lnTo>
                      <a:pt x="1998" y="997"/>
                    </a:lnTo>
                    <a:close/>
                    <a:moveTo>
                      <a:pt x="1776" y="997"/>
                    </a:moveTo>
                    <a:lnTo>
                      <a:pt x="1774" y="1037"/>
                    </a:lnTo>
                    <a:lnTo>
                      <a:pt x="1772" y="1077"/>
                    </a:lnTo>
                    <a:lnTo>
                      <a:pt x="1767" y="1116"/>
                    </a:lnTo>
                    <a:lnTo>
                      <a:pt x="1760" y="1154"/>
                    </a:lnTo>
                    <a:lnTo>
                      <a:pt x="1752" y="1192"/>
                    </a:lnTo>
                    <a:lnTo>
                      <a:pt x="1741" y="1228"/>
                    </a:lnTo>
                    <a:lnTo>
                      <a:pt x="1729" y="1265"/>
                    </a:lnTo>
                    <a:lnTo>
                      <a:pt x="1715" y="1300"/>
                    </a:lnTo>
                    <a:lnTo>
                      <a:pt x="1699" y="1334"/>
                    </a:lnTo>
                    <a:lnTo>
                      <a:pt x="1683" y="1368"/>
                    </a:lnTo>
                    <a:lnTo>
                      <a:pt x="1663" y="1400"/>
                    </a:lnTo>
                    <a:lnTo>
                      <a:pt x="1644" y="1432"/>
                    </a:lnTo>
                    <a:lnTo>
                      <a:pt x="1622" y="1463"/>
                    </a:lnTo>
                    <a:lnTo>
                      <a:pt x="1598" y="1492"/>
                    </a:lnTo>
                    <a:lnTo>
                      <a:pt x="1575" y="1520"/>
                    </a:lnTo>
                    <a:lnTo>
                      <a:pt x="1549" y="1547"/>
                    </a:lnTo>
                    <a:lnTo>
                      <a:pt x="1522" y="1573"/>
                    </a:lnTo>
                    <a:lnTo>
                      <a:pt x="1494" y="1597"/>
                    </a:lnTo>
                    <a:lnTo>
                      <a:pt x="1463" y="1620"/>
                    </a:lnTo>
                    <a:lnTo>
                      <a:pt x="1433" y="1642"/>
                    </a:lnTo>
                    <a:lnTo>
                      <a:pt x="1402" y="1662"/>
                    </a:lnTo>
                    <a:lnTo>
                      <a:pt x="1369" y="1681"/>
                    </a:lnTo>
                    <a:lnTo>
                      <a:pt x="1336" y="1698"/>
                    </a:lnTo>
                    <a:lnTo>
                      <a:pt x="1301" y="1713"/>
                    </a:lnTo>
                    <a:lnTo>
                      <a:pt x="1266" y="1727"/>
                    </a:lnTo>
                    <a:lnTo>
                      <a:pt x="1230" y="1739"/>
                    </a:lnTo>
                    <a:lnTo>
                      <a:pt x="1193" y="1750"/>
                    </a:lnTo>
                    <a:lnTo>
                      <a:pt x="1156" y="1759"/>
                    </a:lnTo>
                    <a:lnTo>
                      <a:pt x="1118" y="1765"/>
                    </a:lnTo>
                    <a:lnTo>
                      <a:pt x="1079" y="1771"/>
                    </a:lnTo>
                    <a:lnTo>
                      <a:pt x="1039" y="1774"/>
                    </a:lnTo>
                    <a:lnTo>
                      <a:pt x="999" y="1775"/>
                    </a:lnTo>
                    <a:lnTo>
                      <a:pt x="959" y="1774"/>
                    </a:lnTo>
                    <a:lnTo>
                      <a:pt x="920" y="1771"/>
                    </a:lnTo>
                    <a:lnTo>
                      <a:pt x="881" y="1765"/>
                    </a:lnTo>
                    <a:lnTo>
                      <a:pt x="842" y="1759"/>
                    </a:lnTo>
                    <a:lnTo>
                      <a:pt x="805" y="1750"/>
                    </a:lnTo>
                    <a:lnTo>
                      <a:pt x="768" y="1739"/>
                    </a:lnTo>
                    <a:lnTo>
                      <a:pt x="732" y="1727"/>
                    </a:lnTo>
                    <a:lnTo>
                      <a:pt x="697" y="1713"/>
                    </a:lnTo>
                    <a:lnTo>
                      <a:pt x="662" y="1698"/>
                    </a:lnTo>
                    <a:lnTo>
                      <a:pt x="629" y="1681"/>
                    </a:lnTo>
                    <a:lnTo>
                      <a:pt x="596" y="1662"/>
                    </a:lnTo>
                    <a:lnTo>
                      <a:pt x="565" y="1642"/>
                    </a:lnTo>
                    <a:lnTo>
                      <a:pt x="535" y="1620"/>
                    </a:lnTo>
                    <a:lnTo>
                      <a:pt x="505" y="1597"/>
                    </a:lnTo>
                    <a:lnTo>
                      <a:pt x="477" y="1573"/>
                    </a:lnTo>
                    <a:lnTo>
                      <a:pt x="450" y="1547"/>
                    </a:lnTo>
                    <a:lnTo>
                      <a:pt x="424" y="1520"/>
                    </a:lnTo>
                    <a:lnTo>
                      <a:pt x="400" y="1492"/>
                    </a:lnTo>
                    <a:lnTo>
                      <a:pt x="377" y="1463"/>
                    </a:lnTo>
                    <a:lnTo>
                      <a:pt x="355" y="1432"/>
                    </a:lnTo>
                    <a:lnTo>
                      <a:pt x="335" y="1400"/>
                    </a:lnTo>
                    <a:lnTo>
                      <a:pt x="316" y="1368"/>
                    </a:lnTo>
                    <a:lnTo>
                      <a:pt x="299" y="1334"/>
                    </a:lnTo>
                    <a:lnTo>
                      <a:pt x="284" y="1300"/>
                    </a:lnTo>
                    <a:lnTo>
                      <a:pt x="270" y="1265"/>
                    </a:lnTo>
                    <a:lnTo>
                      <a:pt x="257" y="1228"/>
                    </a:lnTo>
                    <a:lnTo>
                      <a:pt x="247" y="1192"/>
                    </a:lnTo>
                    <a:lnTo>
                      <a:pt x="239" y="1154"/>
                    </a:lnTo>
                    <a:lnTo>
                      <a:pt x="231" y="1116"/>
                    </a:lnTo>
                    <a:lnTo>
                      <a:pt x="227" y="1077"/>
                    </a:lnTo>
                    <a:lnTo>
                      <a:pt x="224" y="1037"/>
                    </a:lnTo>
                    <a:lnTo>
                      <a:pt x="223" y="997"/>
                    </a:lnTo>
                    <a:lnTo>
                      <a:pt x="224" y="957"/>
                    </a:lnTo>
                    <a:lnTo>
                      <a:pt x="227" y="919"/>
                    </a:lnTo>
                    <a:lnTo>
                      <a:pt x="231" y="880"/>
                    </a:lnTo>
                    <a:lnTo>
                      <a:pt x="239" y="841"/>
                    </a:lnTo>
                    <a:lnTo>
                      <a:pt x="247" y="804"/>
                    </a:lnTo>
                    <a:lnTo>
                      <a:pt x="257" y="766"/>
                    </a:lnTo>
                    <a:lnTo>
                      <a:pt x="270" y="731"/>
                    </a:lnTo>
                    <a:lnTo>
                      <a:pt x="284" y="695"/>
                    </a:lnTo>
                    <a:lnTo>
                      <a:pt x="299" y="662"/>
                    </a:lnTo>
                    <a:lnTo>
                      <a:pt x="316" y="628"/>
                    </a:lnTo>
                    <a:lnTo>
                      <a:pt x="335" y="595"/>
                    </a:lnTo>
                    <a:lnTo>
                      <a:pt x="355" y="563"/>
                    </a:lnTo>
                    <a:lnTo>
                      <a:pt x="377" y="533"/>
                    </a:lnTo>
                    <a:lnTo>
                      <a:pt x="400" y="504"/>
                    </a:lnTo>
                    <a:lnTo>
                      <a:pt x="424" y="476"/>
                    </a:lnTo>
                    <a:lnTo>
                      <a:pt x="450" y="449"/>
                    </a:lnTo>
                    <a:lnTo>
                      <a:pt x="477" y="423"/>
                    </a:lnTo>
                    <a:lnTo>
                      <a:pt x="505" y="398"/>
                    </a:lnTo>
                    <a:lnTo>
                      <a:pt x="535" y="375"/>
                    </a:lnTo>
                    <a:lnTo>
                      <a:pt x="565" y="354"/>
                    </a:lnTo>
                    <a:lnTo>
                      <a:pt x="596" y="333"/>
                    </a:lnTo>
                    <a:lnTo>
                      <a:pt x="629" y="315"/>
                    </a:lnTo>
                    <a:lnTo>
                      <a:pt x="662" y="298"/>
                    </a:lnTo>
                    <a:lnTo>
                      <a:pt x="697" y="283"/>
                    </a:lnTo>
                    <a:lnTo>
                      <a:pt x="732" y="269"/>
                    </a:lnTo>
                    <a:lnTo>
                      <a:pt x="768" y="256"/>
                    </a:lnTo>
                    <a:lnTo>
                      <a:pt x="805" y="246"/>
                    </a:lnTo>
                    <a:lnTo>
                      <a:pt x="842" y="237"/>
                    </a:lnTo>
                    <a:lnTo>
                      <a:pt x="881" y="230"/>
                    </a:lnTo>
                    <a:lnTo>
                      <a:pt x="920" y="225"/>
                    </a:lnTo>
                    <a:lnTo>
                      <a:pt x="959" y="222"/>
                    </a:lnTo>
                    <a:lnTo>
                      <a:pt x="999" y="221"/>
                    </a:lnTo>
                    <a:lnTo>
                      <a:pt x="1039" y="222"/>
                    </a:lnTo>
                    <a:lnTo>
                      <a:pt x="1079" y="225"/>
                    </a:lnTo>
                    <a:lnTo>
                      <a:pt x="1118" y="230"/>
                    </a:lnTo>
                    <a:lnTo>
                      <a:pt x="1156" y="237"/>
                    </a:lnTo>
                    <a:lnTo>
                      <a:pt x="1193" y="246"/>
                    </a:lnTo>
                    <a:lnTo>
                      <a:pt x="1230" y="256"/>
                    </a:lnTo>
                    <a:lnTo>
                      <a:pt x="1266" y="269"/>
                    </a:lnTo>
                    <a:lnTo>
                      <a:pt x="1301" y="283"/>
                    </a:lnTo>
                    <a:lnTo>
                      <a:pt x="1336" y="298"/>
                    </a:lnTo>
                    <a:lnTo>
                      <a:pt x="1369" y="315"/>
                    </a:lnTo>
                    <a:lnTo>
                      <a:pt x="1402" y="333"/>
                    </a:lnTo>
                    <a:lnTo>
                      <a:pt x="1433" y="354"/>
                    </a:lnTo>
                    <a:lnTo>
                      <a:pt x="1463" y="375"/>
                    </a:lnTo>
                    <a:lnTo>
                      <a:pt x="1494" y="398"/>
                    </a:lnTo>
                    <a:lnTo>
                      <a:pt x="1522" y="423"/>
                    </a:lnTo>
                    <a:lnTo>
                      <a:pt x="1549" y="449"/>
                    </a:lnTo>
                    <a:lnTo>
                      <a:pt x="1575" y="476"/>
                    </a:lnTo>
                    <a:lnTo>
                      <a:pt x="1598" y="504"/>
                    </a:lnTo>
                    <a:lnTo>
                      <a:pt x="1622" y="533"/>
                    </a:lnTo>
                    <a:lnTo>
                      <a:pt x="1644" y="563"/>
                    </a:lnTo>
                    <a:lnTo>
                      <a:pt x="1663" y="595"/>
                    </a:lnTo>
                    <a:lnTo>
                      <a:pt x="1683" y="628"/>
                    </a:lnTo>
                    <a:lnTo>
                      <a:pt x="1699" y="662"/>
                    </a:lnTo>
                    <a:lnTo>
                      <a:pt x="1715" y="695"/>
                    </a:lnTo>
                    <a:lnTo>
                      <a:pt x="1729" y="731"/>
                    </a:lnTo>
                    <a:lnTo>
                      <a:pt x="1741" y="766"/>
                    </a:lnTo>
                    <a:lnTo>
                      <a:pt x="1752" y="804"/>
                    </a:lnTo>
                    <a:lnTo>
                      <a:pt x="1760" y="841"/>
                    </a:lnTo>
                    <a:lnTo>
                      <a:pt x="1767" y="880"/>
                    </a:lnTo>
                    <a:lnTo>
                      <a:pt x="1772" y="919"/>
                    </a:lnTo>
                    <a:lnTo>
                      <a:pt x="1774" y="957"/>
                    </a:lnTo>
                    <a:lnTo>
                      <a:pt x="1776" y="997"/>
                    </a:lnTo>
                    <a:close/>
                  </a:path>
                </a:pathLst>
              </a:custGeom>
              <a:solidFill>
                <a:srgbClr val="B5B5B4"/>
              </a:solidFill>
              <a:ln w="9525">
                <a:noFill/>
                <a:round/>
                <a:headEnd/>
                <a:tailEnd/>
              </a:ln>
            </p:spPr>
            <p:txBody>
              <a:bodyPr/>
              <a:lstStyle/>
              <a:p>
                <a:endParaRPr lang="fr-FR"/>
              </a:p>
            </p:txBody>
          </p:sp>
          <p:sp>
            <p:nvSpPr>
              <p:cNvPr id="10372" name="Freeform 40"/>
              <p:cNvSpPr>
                <a:spLocks noEditPoints="1"/>
              </p:cNvSpPr>
              <p:nvPr/>
            </p:nvSpPr>
            <p:spPr bwMode="auto">
              <a:xfrm>
                <a:off x="2449" y="2436"/>
                <a:ext cx="296" cy="296"/>
              </a:xfrm>
              <a:custGeom>
                <a:avLst/>
                <a:gdLst>
                  <a:gd name="T0" fmla="*/ 0 w 1776"/>
                  <a:gd name="T1" fmla="*/ 0 h 1775"/>
                  <a:gd name="T2" fmla="*/ 0 w 1776"/>
                  <a:gd name="T3" fmla="*/ 0 h 1775"/>
                  <a:gd name="T4" fmla="*/ 0 w 1776"/>
                  <a:gd name="T5" fmla="*/ 0 h 1775"/>
                  <a:gd name="T6" fmla="*/ 0 w 1776"/>
                  <a:gd name="T7" fmla="*/ 0 h 1775"/>
                  <a:gd name="T8" fmla="*/ 0 w 1776"/>
                  <a:gd name="T9" fmla="*/ 0 h 1775"/>
                  <a:gd name="T10" fmla="*/ 0 w 1776"/>
                  <a:gd name="T11" fmla="*/ 0 h 1775"/>
                  <a:gd name="T12" fmla="*/ 0 w 1776"/>
                  <a:gd name="T13" fmla="*/ 0 h 1775"/>
                  <a:gd name="T14" fmla="*/ 0 w 1776"/>
                  <a:gd name="T15" fmla="*/ 0 h 1775"/>
                  <a:gd name="T16" fmla="*/ 0 w 1776"/>
                  <a:gd name="T17" fmla="*/ 0 h 1775"/>
                  <a:gd name="T18" fmla="*/ 0 w 1776"/>
                  <a:gd name="T19" fmla="*/ 0 h 1775"/>
                  <a:gd name="T20" fmla="*/ 0 w 1776"/>
                  <a:gd name="T21" fmla="*/ 0 h 1775"/>
                  <a:gd name="T22" fmla="*/ 0 w 1776"/>
                  <a:gd name="T23" fmla="*/ 0 h 1775"/>
                  <a:gd name="T24" fmla="*/ 0 w 1776"/>
                  <a:gd name="T25" fmla="*/ 0 h 1775"/>
                  <a:gd name="T26" fmla="*/ 0 w 1776"/>
                  <a:gd name="T27" fmla="*/ 0 h 1775"/>
                  <a:gd name="T28" fmla="*/ 0 w 1776"/>
                  <a:gd name="T29" fmla="*/ 0 h 1775"/>
                  <a:gd name="T30" fmla="*/ 0 w 1776"/>
                  <a:gd name="T31" fmla="*/ 0 h 1775"/>
                  <a:gd name="T32" fmla="*/ 0 w 1776"/>
                  <a:gd name="T33" fmla="*/ 0 h 1775"/>
                  <a:gd name="T34" fmla="*/ 0 w 1776"/>
                  <a:gd name="T35" fmla="*/ 0 h 1775"/>
                  <a:gd name="T36" fmla="*/ 0 w 1776"/>
                  <a:gd name="T37" fmla="*/ 0 h 1775"/>
                  <a:gd name="T38" fmla="*/ 0 w 1776"/>
                  <a:gd name="T39" fmla="*/ 0 h 1775"/>
                  <a:gd name="T40" fmla="*/ 0 w 1776"/>
                  <a:gd name="T41" fmla="*/ 0 h 1775"/>
                  <a:gd name="T42" fmla="*/ 0 w 1776"/>
                  <a:gd name="T43" fmla="*/ 0 h 1775"/>
                  <a:gd name="T44" fmla="*/ 0 w 1776"/>
                  <a:gd name="T45" fmla="*/ 0 h 1775"/>
                  <a:gd name="T46" fmla="*/ 0 w 1776"/>
                  <a:gd name="T47" fmla="*/ 0 h 1775"/>
                  <a:gd name="T48" fmla="*/ 0 w 1776"/>
                  <a:gd name="T49" fmla="*/ 0 h 1775"/>
                  <a:gd name="T50" fmla="*/ 0 w 1776"/>
                  <a:gd name="T51" fmla="*/ 0 h 1775"/>
                  <a:gd name="T52" fmla="*/ 0 w 1776"/>
                  <a:gd name="T53" fmla="*/ 0 h 1775"/>
                  <a:gd name="T54" fmla="*/ 0 w 1776"/>
                  <a:gd name="T55" fmla="*/ 0 h 1775"/>
                  <a:gd name="T56" fmla="*/ 0 w 1776"/>
                  <a:gd name="T57" fmla="*/ 0 h 1775"/>
                  <a:gd name="T58" fmla="*/ 0 w 1776"/>
                  <a:gd name="T59" fmla="*/ 0 h 1775"/>
                  <a:gd name="T60" fmla="*/ 0 w 1776"/>
                  <a:gd name="T61" fmla="*/ 0 h 1775"/>
                  <a:gd name="T62" fmla="*/ 0 w 1776"/>
                  <a:gd name="T63" fmla="*/ 0 h 1775"/>
                  <a:gd name="T64" fmla="*/ 0 w 1776"/>
                  <a:gd name="T65" fmla="*/ 0 h 1775"/>
                  <a:gd name="T66" fmla="*/ 0 w 1776"/>
                  <a:gd name="T67" fmla="*/ 0 h 1775"/>
                  <a:gd name="T68" fmla="*/ 0 w 1776"/>
                  <a:gd name="T69" fmla="*/ 0 h 1775"/>
                  <a:gd name="T70" fmla="*/ 0 w 1776"/>
                  <a:gd name="T71" fmla="*/ 0 h 1775"/>
                  <a:gd name="T72" fmla="*/ 0 w 1776"/>
                  <a:gd name="T73" fmla="*/ 0 h 1775"/>
                  <a:gd name="T74" fmla="*/ 0 w 1776"/>
                  <a:gd name="T75" fmla="*/ 0 h 1775"/>
                  <a:gd name="T76" fmla="*/ 0 w 1776"/>
                  <a:gd name="T77" fmla="*/ 0 h 1775"/>
                  <a:gd name="T78" fmla="*/ 0 w 1776"/>
                  <a:gd name="T79" fmla="*/ 0 h 1775"/>
                  <a:gd name="T80" fmla="*/ 0 w 1776"/>
                  <a:gd name="T81" fmla="*/ 0 h 1775"/>
                  <a:gd name="T82" fmla="*/ 0 w 1776"/>
                  <a:gd name="T83" fmla="*/ 0 h 1775"/>
                  <a:gd name="T84" fmla="*/ 0 w 1776"/>
                  <a:gd name="T85" fmla="*/ 0 h 1775"/>
                  <a:gd name="T86" fmla="*/ 0 w 1776"/>
                  <a:gd name="T87" fmla="*/ 0 h 1775"/>
                  <a:gd name="T88" fmla="*/ 0 w 1776"/>
                  <a:gd name="T89" fmla="*/ 0 h 1775"/>
                  <a:gd name="T90" fmla="*/ 0 w 1776"/>
                  <a:gd name="T91" fmla="*/ 0 h 1775"/>
                  <a:gd name="T92" fmla="*/ 0 w 1776"/>
                  <a:gd name="T93" fmla="*/ 0 h 1775"/>
                  <a:gd name="T94" fmla="*/ 0 w 1776"/>
                  <a:gd name="T95" fmla="*/ 0 h 1775"/>
                  <a:gd name="T96" fmla="*/ 0 w 1776"/>
                  <a:gd name="T97" fmla="*/ 0 h 1775"/>
                  <a:gd name="T98" fmla="*/ 0 w 1776"/>
                  <a:gd name="T99" fmla="*/ 0 h 1775"/>
                  <a:gd name="T100" fmla="*/ 0 w 1776"/>
                  <a:gd name="T101" fmla="*/ 0 h 17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76"/>
                  <a:gd name="T154" fmla="*/ 0 h 1775"/>
                  <a:gd name="T155" fmla="*/ 1776 w 1776"/>
                  <a:gd name="T156" fmla="*/ 1775 h 17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76" h="1775">
                    <a:moveTo>
                      <a:pt x="1776" y="887"/>
                    </a:moveTo>
                    <a:lnTo>
                      <a:pt x="1775" y="842"/>
                    </a:lnTo>
                    <a:lnTo>
                      <a:pt x="1771" y="797"/>
                    </a:lnTo>
                    <a:lnTo>
                      <a:pt x="1766" y="752"/>
                    </a:lnTo>
                    <a:lnTo>
                      <a:pt x="1757" y="709"/>
                    </a:lnTo>
                    <a:lnTo>
                      <a:pt x="1748" y="666"/>
                    </a:lnTo>
                    <a:lnTo>
                      <a:pt x="1736" y="624"/>
                    </a:lnTo>
                    <a:lnTo>
                      <a:pt x="1722" y="583"/>
                    </a:lnTo>
                    <a:lnTo>
                      <a:pt x="1707" y="542"/>
                    </a:lnTo>
                    <a:lnTo>
                      <a:pt x="1688" y="503"/>
                    </a:lnTo>
                    <a:lnTo>
                      <a:pt x="1669" y="465"/>
                    </a:lnTo>
                    <a:lnTo>
                      <a:pt x="1647" y="427"/>
                    </a:lnTo>
                    <a:lnTo>
                      <a:pt x="1625" y="392"/>
                    </a:lnTo>
                    <a:lnTo>
                      <a:pt x="1600" y="357"/>
                    </a:lnTo>
                    <a:lnTo>
                      <a:pt x="1573" y="324"/>
                    </a:lnTo>
                    <a:lnTo>
                      <a:pt x="1546" y="291"/>
                    </a:lnTo>
                    <a:lnTo>
                      <a:pt x="1516" y="260"/>
                    </a:lnTo>
                    <a:lnTo>
                      <a:pt x="1485" y="231"/>
                    </a:lnTo>
                    <a:lnTo>
                      <a:pt x="1453" y="203"/>
                    </a:lnTo>
                    <a:lnTo>
                      <a:pt x="1419" y="177"/>
                    </a:lnTo>
                    <a:lnTo>
                      <a:pt x="1385" y="152"/>
                    </a:lnTo>
                    <a:lnTo>
                      <a:pt x="1348" y="128"/>
                    </a:lnTo>
                    <a:lnTo>
                      <a:pt x="1311" y="108"/>
                    </a:lnTo>
                    <a:lnTo>
                      <a:pt x="1274" y="87"/>
                    </a:lnTo>
                    <a:lnTo>
                      <a:pt x="1234" y="70"/>
                    </a:lnTo>
                    <a:lnTo>
                      <a:pt x="1194" y="54"/>
                    </a:lnTo>
                    <a:lnTo>
                      <a:pt x="1153" y="40"/>
                    </a:lnTo>
                    <a:lnTo>
                      <a:pt x="1111" y="28"/>
                    </a:lnTo>
                    <a:lnTo>
                      <a:pt x="1067" y="18"/>
                    </a:lnTo>
                    <a:lnTo>
                      <a:pt x="1023" y="11"/>
                    </a:lnTo>
                    <a:lnTo>
                      <a:pt x="979" y="5"/>
                    </a:lnTo>
                    <a:lnTo>
                      <a:pt x="933" y="1"/>
                    </a:lnTo>
                    <a:lnTo>
                      <a:pt x="888" y="0"/>
                    </a:lnTo>
                    <a:lnTo>
                      <a:pt x="843" y="1"/>
                    </a:lnTo>
                    <a:lnTo>
                      <a:pt x="797" y="5"/>
                    </a:lnTo>
                    <a:lnTo>
                      <a:pt x="753" y="11"/>
                    </a:lnTo>
                    <a:lnTo>
                      <a:pt x="710" y="18"/>
                    </a:lnTo>
                    <a:lnTo>
                      <a:pt x="667" y="28"/>
                    </a:lnTo>
                    <a:lnTo>
                      <a:pt x="625" y="40"/>
                    </a:lnTo>
                    <a:lnTo>
                      <a:pt x="583" y="54"/>
                    </a:lnTo>
                    <a:lnTo>
                      <a:pt x="542" y="70"/>
                    </a:lnTo>
                    <a:lnTo>
                      <a:pt x="504" y="87"/>
                    </a:lnTo>
                    <a:lnTo>
                      <a:pt x="465" y="108"/>
                    </a:lnTo>
                    <a:lnTo>
                      <a:pt x="428" y="128"/>
                    </a:lnTo>
                    <a:lnTo>
                      <a:pt x="392" y="152"/>
                    </a:lnTo>
                    <a:lnTo>
                      <a:pt x="357" y="177"/>
                    </a:lnTo>
                    <a:lnTo>
                      <a:pt x="323" y="203"/>
                    </a:lnTo>
                    <a:lnTo>
                      <a:pt x="292" y="231"/>
                    </a:lnTo>
                    <a:lnTo>
                      <a:pt x="261" y="260"/>
                    </a:lnTo>
                    <a:lnTo>
                      <a:pt x="231" y="291"/>
                    </a:lnTo>
                    <a:lnTo>
                      <a:pt x="203" y="324"/>
                    </a:lnTo>
                    <a:lnTo>
                      <a:pt x="177" y="357"/>
                    </a:lnTo>
                    <a:lnTo>
                      <a:pt x="153" y="392"/>
                    </a:lnTo>
                    <a:lnTo>
                      <a:pt x="129" y="427"/>
                    </a:lnTo>
                    <a:lnTo>
                      <a:pt x="107" y="465"/>
                    </a:lnTo>
                    <a:lnTo>
                      <a:pt x="88" y="503"/>
                    </a:lnTo>
                    <a:lnTo>
                      <a:pt x="70" y="542"/>
                    </a:lnTo>
                    <a:lnTo>
                      <a:pt x="54" y="583"/>
                    </a:lnTo>
                    <a:lnTo>
                      <a:pt x="40" y="624"/>
                    </a:lnTo>
                    <a:lnTo>
                      <a:pt x="28" y="666"/>
                    </a:lnTo>
                    <a:lnTo>
                      <a:pt x="19" y="709"/>
                    </a:lnTo>
                    <a:lnTo>
                      <a:pt x="11" y="752"/>
                    </a:lnTo>
                    <a:lnTo>
                      <a:pt x="5" y="797"/>
                    </a:lnTo>
                    <a:lnTo>
                      <a:pt x="1" y="842"/>
                    </a:lnTo>
                    <a:lnTo>
                      <a:pt x="0" y="887"/>
                    </a:lnTo>
                    <a:lnTo>
                      <a:pt x="1" y="934"/>
                    </a:lnTo>
                    <a:lnTo>
                      <a:pt x="5" y="978"/>
                    </a:lnTo>
                    <a:lnTo>
                      <a:pt x="11" y="1023"/>
                    </a:lnTo>
                    <a:lnTo>
                      <a:pt x="19" y="1067"/>
                    </a:lnTo>
                    <a:lnTo>
                      <a:pt x="28" y="1110"/>
                    </a:lnTo>
                    <a:lnTo>
                      <a:pt x="40" y="1152"/>
                    </a:lnTo>
                    <a:lnTo>
                      <a:pt x="54" y="1193"/>
                    </a:lnTo>
                    <a:lnTo>
                      <a:pt x="70" y="1233"/>
                    </a:lnTo>
                    <a:lnTo>
                      <a:pt x="88" y="1273"/>
                    </a:lnTo>
                    <a:lnTo>
                      <a:pt x="107" y="1311"/>
                    </a:lnTo>
                    <a:lnTo>
                      <a:pt x="129" y="1349"/>
                    </a:lnTo>
                    <a:lnTo>
                      <a:pt x="153" y="1384"/>
                    </a:lnTo>
                    <a:lnTo>
                      <a:pt x="177" y="1419"/>
                    </a:lnTo>
                    <a:lnTo>
                      <a:pt x="203" y="1452"/>
                    </a:lnTo>
                    <a:lnTo>
                      <a:pt x="231" y="1485"/>
                    </a:lnTo>
                    <a:lnTo>
                      <a:pt x="261" y="1516"/>
                    </a:lnTo>
                    <a:lnTo>
                      <a:pt x="292" y="1545"/>
                    </a:lnTo>
                    <a:lnTo>
                      <a:pt x="323" y="1573"/>
                    </a:lnTo>
                    <a:lnTo>
                      <a:pt x="357" y="1599"/>
                    </a:lnTo>
                    <a:lnTo>
                      <a:pt x="392" y="1624"/>
                    </a:lnTo>
                    <a:lnTo>
                      <a:pt x="428" y="1647"/>
                    </a:lnTo>
                    <a:lnTo>
                      <a:pt x="465" y="1668"/>
                    </a:lnTo>
                    <a:lnTo>
                      <a:pt x="504" y="1688"/>
                    </a:lnTo>
                    <a:lnTo>
                      <a:pt x="542" y="1706"/>
                    </a:lnTo>
                    <a:lnTo>
                      <a:pt x="583" y="1721"/>
                    </a:lnTo>
                    <a:lnTo>
                      <a:pt x="625" y="1735"/>
                    </a:lnTo>
                    <a:lnTo>
                      <a:pt x="667" y="1747"/>
                    </a:lnTo>
                    <a:lnTo>
                      <a:pt x="710" y="1758"/>
                    </a:lnTo>
                    <a:lnTo>
                      <a:pt x="753" y="1765"/>
                    </a:lnTo>
                    <a:lnTo>
                      <a:pt x="797" y="1771"/>
                    </a:lnTo>
                    <a:lnTo>
                      <a:pt x="843" y="1774"/>
                    </a:lnTo>
                    <a:lnTo>
                      <a:pt x="888" y="1775"/>
                    </a:lnTo>
                    <a:lnTo>
                      <a:pt x="933" y="1774"/>
                    </a:lnTo>
                    <a:lnTo>
                      <a:pt x="979" y="1771"/>
                    </a:lnTo>
                    <a:lnTo>
                      <a:pt x="1023" y="1765"/>
                    </a:lnTo>
                    <a:lnTo>
                      <a:pt x="1067" y="1758"/>
                    </a:lnTo>
                    <a:lnTo>
                      <a:pt x="1111" y="1747"/>
                    </a:lnTo>
                    <a:lnTo>
                      <a:pt x="1153" y="1735"/>
                    </a:lnTo>
                    <a:lnTo>
                      <a:pt x="1194" y="1721"/>
                    </a:lnTo>
                    <a:lnTo>
                      <a:pt x="1234" y="1706"/>
                    </a:lnTo>
                    <a:lnTo>
                      <a:pt x="1274" y="1688"/>
                    </a:lnTo>
                    <a:lnTo>
                      <a:pt x="1311" y="1668"/>
                    </a:lnTo>
                    <a:lnTo>
                      <a:pt x="1348" y="1647"/>
                    </a:lnTo>
                    <a:lnTo>
                      <a:pt x="1385" y="1624"/>
                    </a:lnTo>
                    <a:lnTo>
                      <a:pt x="1419" y="1599"/>
                    </a:lnTo>
                    <a:lnTo>
                      <a:pt x="1453" y="1573"/>
                    </a:lnTo>
                    <a:lnTo>
                      <a:pt x="1485" y="1545"/>
                    </a:lnTo>
                    <a:lnTo>
                      <a:pt x="1516" y="1516"/>
                    </a:lnTo>
                    <a:lnTo>
                      <a:pt x="1546" y="1485"/>
                    </a:lnTo>
                    <a:lnTo>
                      <a:pt x="1573" y="1452"/>
                    </a:lnTo>
                    <a:lnTo>
                      <a:pt x="1600" y="1419"/>
                    </a:lnTo>
                    <a:lnTo>
                      <a:pt x="1625" y="1384"/>
                    </a:lnTo>
                    <a:lnTo>
                      <a:pt x="1647" y="1349"/>
                    </a:lnTo>
                    <a:lnTo>
                      <a:pt x="1669" y="1311"/>
                    </a:lnTo>
                    <a:lnTo>
                      <a:pt x="1688" y="1273"/>
                    </a:lnTo>
                    <a:lnTo>
                      <a:pt x="1707" y="1233"/>
                    </a:lnTo>
                    <a:lnTo>
                      <a:pt x="1722" y="1193"/>
                    </a:lnTo>
                    <a:lnTo>
                      <a:pt x="1736" y="1152"/>
                    </a:lnTo>
                    <a:lnTo>
                      <a:pt x="1748" y="1110"/>
                    </a:lnTo>
                    <a:lnTo>
                      <a:pt x="1757" y="1067"/>
                    </a:lnTo>
                    <a:lnTo>
                      <a:pt x="1766" y="1023"/>
                    </a:lnTo>
                    <a:lnTo>
                      <a:pt x="1771" y="978"/>
                    </a:lnTo>
                    <a:lnTo>
                      <a:pt x="1775" y="934"/>
                    </a:lnTo>
                    <a:lnTo>
                      <a:pt x="1776" y="887"/>
                    </a:lnTo>
                    <a:close/>
                    <a:moveTo>
                      <a:pt x="1554" y="887"/>
                    </a:moveTo>
                    <a:lnTo>
                      <a:pt x="1553" y="922"/>
                    </a:lnTo>
                    <a:lnTo>
                      <a:pt x="1550" y="955"/>
                    </a:lnTo>
                    <a:lnTo>
                      <a:pt x="1547" y="989"/>
                    </a:lnTo>
                    <a:lnTo>
                      <a:pt x="1540" y="1022"/>
                    </a:lnTo>
                    <a:lnTo>
                      <a:pt x="1533" y="1054"/>
                    </a:lnTo>
                    <a:lnTo>
                      <a:pt x="1524" y="1086"/>
                    </a:lnTo>
                    <a:lnTo>
                      <a:pt x="1513" y="1116"/>
                    </a:lnTo>
                    <a:lnTo>
                      <a:pt x="1501" y="1147"/>
                    </a:lnTo>
                    <a:lnTo>
                      <a:pt x="1489" y="1177"/>
                    </a:lnTo>
                    <a:lnTo>
                      <a:pt x="1473" y="1205"/>
                    </a:lnTo>
                    <a:lnTo>
                      <a:pt x="1457" y="1233"/>
                    </a:lnTo>
                    <a:lnTo>
                      <a:pt x="1440" y="1260"/>
                    </a:lnTo>
                    <a:lnTo>
                      <a:pt x="1422" y="1286"/>
                    </a:lnTo>
                    <a:lnTo>
                      <a:pt x="1402" y="1311"/>
                    </a:lnTo>
                    <a:lnTo>
                      <a:pt x="1381" y="1336"/>
                    </a:lnTo>
                    <a:lnTo>
                      <a:pt x="1359" y="1358"/>
                    </a:lnTo>
                    <a:lnTo>
                      <a:pt x="1336" y="1381"/>
                    </a:lnTo>
                    <a:lnTo>
                      <a:pt x="1311" y="1401"/>
                    </a:lnTo>
                    <a:lnTo>
                      <a:pt x="1287" y="1421"/>
                    </a:lnTo>
                    <a:lnTo>
                      <a:pt x="1261" y="1440"/>
                    </a:lnTo>
                    <a:lnTo>
                      <a:pt x="1234" y="1458"/>
                    </a:lnTo>
                    <a:lnTo>
                      <a:pt x="1206" y="1473"/>
                    </a:lnTo>
                    <a:lnTo>
                      <a:pt x="1176" y="1488"/>
                    </a:lnTo>
                    <a:lnTo>
                      <a:pt x="1147" y="1501"/>
                    </a:lnTo>
                    <a:lnTo>
                      <a:pt x="1117" y="1513"/>
                    </a:lnTo>
                    <a:lnTo>
                      <a:pt x="1086" y="1523"/>
                    </a:lnTo>
                    <a:lnTo>
                      <a:pt x="1054" y="1532"/>
                    </a:lnTo>
                    <a:lnTo>
                      <a:pt x="1022" y="1540"/>
                    </a:lnTo>
                    <a:lnTo>
                      <a:pt x="990" y="1546"/>
                    </a:lnTo>
                    <a:lnTo>
                      <a:pt x="956" y="1550"/>
                    </a:lnTo>
                    <a:lnTo>
                      <a:pt x="923" y="1553"/>
                    </a:lnTo>
                    <a:lnTo>
                      <a:pt x="888" y="1554"/>
                    </a:lnTo>
                    <a:lnTo>
                      <a:pt x="853" y="1553"/>
                    </a:lnTo>
                    <a:lnTo>
                      <a:pt x="820" y="1550"/>
                    </a:lnTo>
                    <a:lnTo>
                      <a:pt x="787" y="1546"/>
                    </a:lnTo>
                    <a:lnTo>
                      <a:pt x="754" y="1540"/>
                    </a:lnTo>
                    <a:lnTo>
                      <a:pt x="722" y="1532"/>
                    </a:lnTo>
                    <a:lnTo>
                      <a:pt x="690" y="1523"/>
                    </a:lnTo>
                    <a:lnTo>
                      <a:pt x="659" y="1513"/>
                    </a:lnTo>
                    <a:lnTo>
                      <a:pt x="629" y="1501"/>
                    </a:lnTo>
                    <a:lnTo>
                      <a:pt x="600" y="1488"/>
                    </a:lnTo>
                    <a:lnTo>
                      <a:pt x="571" y="1473"/>
                    </a:lnTo>
                    <a:lnTo>
                      <a:pt x="544" y="1458"/>
                    </a:lnTo>
                    <a:lnTo>
                      <a:pt x="517" y="1440"/>
                    </a:lnTo>
                    <a:lnTo>
                      <a:pt x="490" y="1421"/>
                    </a:lnTo>
                    <a:lnTo>
                      <a:pt x="465" y="1401"/>
                    </a:lnTo>
                    <a:lnTo>
                      <a:pt x="441" y="1381"/>
                    </a:lnTo>
                    <a:lnTo>
                      <a:pt x="417" y="1358"/>
                    </a:lnTo>
                    <a:lnTo>
                      <a:pt x="396" y="1336"/>
                    </a:lnTo>
                    <a:lnTo>
                      <a:pt x="375" y="1311"/>
                    </a:lnTo>
                    <a:lnTo>
                      <a:pt x="355" y="1286"/>
                    </a:lnTo>
                    <a:lnTo>
                      <a:pt x="336" y="1260"/>
                    </a:lnTo>
                    <a:lnTo>
                      <a:pt x="319" y="1233"/>
                    </a:lnTo>
                    <a:lnTo>
                      <a:pt x="303" y="1205"/>
                    </a:lnTo>
                    <a:lnTo>
                      <a:pt x="289" y="1177"/>
                    </a:lnTo>
                    <a:lnTo>
                      <a:pt x="275" y="1147"/>
                    </a:lnTo>
                    <a:lnTo>
                      <a:pt x="263" y="1116"/>
                    </a:lnTo>
                    <a:lnTo>
                      <a:pt x="252" y="1086"/>
                    </a:lnTo>
                    <a:lnTo>
                      <a:pt x="243" y="1054"/>
                    </a:lnTo>
                    <a:lnTo>
                      <a:pt x="236" y="1022"/>
                    </a:lnTo>
                    <a:lnTo>
                      <a:pt x="230" y="989"/>
                    </a:lnTo>
                    <a:lnTo>
                      <a:pt x="226" y="955"/>
                    </a:lnTo>
                    <a:lnTo>
                      <a:pt x="224" y="922"/>
                    </a:lnTo>
                    <a:lnTo>
                      <a:pt x="223" y="887"/>
                    </a:lnTo>
                    <a:lnTo>
                      <a:pt x="224" y="854"/>
                    </a:lnTo>
                    <a:lnTo>
                      <a:pt x="226" y="819"/>
                    </a:lnTo>
                    <a:lnTo>
                      <a:pt x="230" y="786"/>
                    </a:lnTo>
                    <a:lnTo>
                      <a:pt x="236" y="754"/>
                    </a:lnTo>
                    <a:lnTo>
                      <a:pt x="243" y="721"/>
                    </a:lnTo>
                    <a:lnTo>
                      <a:pt x="252" y="690"/>
                    </a:lnTo>
                    <a:lnTo>
                      <a:pt x="263" y="658"/>
                    </a:lnTo>
                    <a:lnTo>
                      <a:pt x="275" y="628"/>
                    </a:lnTo>
                    <a:lnTo>
                      <a:pt x="289" y="599"/>
                    </a:lnTo>
                    <a:lnTo>
                      <a:pt x="303" y="571"/>
                    </a:lnTo>
                    <a:lnTo>
                      <a:pt x="319" y="543"/>
                    </a:lnTo>
                    <a:lnTo>
                      <a:pt x="336" y="516"/>
                    </a:lnTo>
                    <a:lnTo>
                      <a:pt x="355" y="490"/>
                    </a:lnTo>
                    <a:lnTo>
                      <a:pt x="375" y="464"/>
                    </a:lnTo>
                    <a:lnTo>
                      <a:pt x="396" y="440"/>
                    </a:lnTo>
                    <a:lnTo>
                      <a:pt x="417" y="417"/>
                    </a:lnTo>
                    <a:lnTo>
                      <a:pt x="441" y="395"/>
                    </a:lnTo>
                    <a:lnTo>
                      <a:pt x="465" y="374"/>
                    </a:lnTo>
                    <a:lnTo>
                      <a:pt x="490" y="354"/>
                    </a:lnTo>
                    <a:lnTo>
                      <a:pt x="517" y="336"/>
                    </a:lnTo>
                    <a:lnTo>
                      <a:pt x="544" y="318"/>
                    </a:lnTo>
                    <a:lnTo>
                      <a:pt x="571" y="302"/>
                    </a:lnTo>
                    <a:lnTo>
                      <a:pt x="600" y="288"/>
                    </a:lnTo>
                    <a:lnTo>
                      <a:pt x="629" y="274"/>
                    </a:lnTo>
                    <a:lnTo>
                      <a:pt x="659" y="262"/>
                    </a:lnTo>
                    <a:lnTo>
                      <a:pt x="690" y="252"/>
                    </a:lnTo>
                    <a:lnTo>
                      <a:pt x="722" y="243"/>
                    </a:lnTo>
                    <a:lnTo>
                      <a:pt x="754" y="235"/>
                    </a:lnTo>
                    <a:lnTo>
                      <a:pt x="787" y="230"/>
                    </a:lnTo>
                    <a:lnTo>
                      <a:pt x="820" y="225"/>
                    </a:lnTo>
                    <a:lnTo>
                      <a:pt x="853" y="223"/>
                    </a:lnTo>
                    <a:lnTo>
                      <a:pt x="888" y="222"/>
                    </a:lnTo>
                    <a:lnTo>
                      <a:pt x="923" y="223"/>
                    </a:lnTo>
                    <a:lnTo>
                      <a:pt x="956" y="225"/>
                    </a:lnTo>
                    <a:lnTo>
                      <a:pt x="990" y="230"/>
                    </a:lnTo>
                    <a:lnTo>
                      <a:pt x="1022" y="235"/>
                    </a:lnTo>
                    <a:lnTo>
                      <a:pt x="1054" y="243"/>
                    </a:lnTo>
                    <a:lnTo>
                      <a:pt x="1086" y="252"/>
                    </a:lnTo>
                    <a:lnTo>
                      <a:pt x="1117" y="262"/>
                    </a:lnTo>
                    <a:lnTo>
                      <a:pt x="1147" y="274"/>
                    </a:lnTo>
                    <a:lnTo>
                      <a:pt x="1176" y="288"/>
                    </a:lnTo>
                    <a:lnTo>
                      <a:pt x="1206" y="302"/>
                    </a:lnTo>
                    <a:lnTo>
                      <a:pt x="1234" y="318"/>
                    </a:lnTo>
                    <a:lnTo>
                      <a:pt x="1261" y="336"/>
                    </a:lnTo>
                    <a:lnTo>
                      <a:pt x="1287" y="354"/>
                    </a:lnTo>
                    <a:lnTo>
                      <a:pt x="1311" y="374"/>
                    </a:lnTo>
                    <a:lnTo>
                      <a:pt x="1336" y="395"/>
                    </a:lnTo>
                    <a:lnTo>
                      <a:pt x="1359" y="417"/>
                    </a:lnTo>
                    <a:lnTo>
                      <a:pt x="1381" y="440"/>
                    </a:lnTo>
                    <a:lnTo>
                      <a:pt x="1402" y="464"/>
                    </a:lnTo>
                    <a:lnTo>
                      <a:pt x="1422" y="490"/>
                    </a:lnTo>
                    <a:lnTo>
                      <a:pt x="1440" y="516"/>
                    </a:lnTo>
                    <a:lnTo>
                      <a:pt x="1457" y="543"/>
                    </a:lnTo>
                    <a:lnTo>
                      <a:pt x="1473" y="571"/>
                    </a:lnTo>
                    <a:lnTo>
                      <a:pt x="1489" y="599"/>
                    </a:lnTo>
                    <a:lnTo>
                      <a:pt x="1501" y="628"/>
                    </a:lnTo>
                    <a:lnTo>
                      <a:pt x="1513" y="658"/>
                    </a:lnTo>
                    <a:lnTo>
                      <a:pt x="1524" y="690"/>
                    </a:lnTo>
                    <a:lnTo>
                      <a:pt x="1533" y="721"/>
                    </a:lnTo>
                    <a:lnTo>
                      <a:pt x="1540" y="754"/>
                    </a:lnTo>
                    <a:lnTo>
                      <a:pt x="1547" y="786"/>
                    </a:lnTo>
                    <a:lnTo>
                      <a:pt x="1550" y="819"/>
                    </a:lnTo>
                    <a:lnTo>
                      <a:pt x="1553" y="854"/>
                    </a:lnTo>
                    <a:lnTo>
                      <a:pt x="1554" y="887"/>
                    </a:lnTo>
                    <a:close/>
                  </a:path>
                </a:pathLst>
              </a:custGeom>
              <a:solidFill>
                <a:srgbClr val="B5B5B4"/>
              </a:solidFill>
              <a:ln w="9525">
                <a:noFill/>
                <a:round/>
                <a:headEnd/>
                <a:tailEnd/>
              </a:ln>
            </p:spPr>
            <p:txBody>
              <a:bodyPr/>
              <a:lstStyle/>
              <a:p>
                <a:endParaRPr lang="fr-FR"/>
              </a:p>
            </p:txBody>
          </p:sp>
          <p:sp>
            <p:nvSpPr>
              <p:cNvPr id="10373" name="Freeform 41"/>
              <p:cNvSpPr>
                <a:spLocks noEditPoints="1"/>
              </p:cNvSpPr>
              <p:nvPr/>
            </p:nvSpPr>
            <p:spPr bwMode="auto">
              <a:xfrm>
                <a:off x="2468" y="2454"/>
                <a:ext cx="259" cy="259"/>
              </a:xfrm>
              <a:custGeom>
                <a:avLst/>
                <a:gdLst>
                  <a:gd name="T0" fmla="*/ 0 w 1553"/>
                  <a:gd name="T1" fmla="*/ 0 h 1554"/>
                  <a:gd name="T2" fmla="*/ 0 w 1553"/>
                  <a:gd name="T3" fmla="*/ 0 h 1554"/>
                  <a:gd name="T4" fmla="*/ 0 w 1553"/>
                  <a:gd name="T5" fmla="*/ 0 h 1554"/>
                  <a:gd name="T6" fmla="*/ 0 w 1553"/>
                  <a:gd name="T7" fmla="*/ 0 h 1554"/>
                  <a:gd name="T8" fmla="*/ 0 w 1553"/>
                  <a:gd name="T9" fmla="*/ 0 h 1554"/>
                  <a:gd name="T10" fmla="*/ 0 w 1553"/>
                  <a:gd name="T11" fmla="*/ 0 h 1554"/>
                  <a:gd name="T12" fmla="*/ 0 w 1553"/>
                  <a:gd name="T13" fmla="*/ 0 h 1554"/>
                  <a:gd name="T14" fmla="*/ 0 w 1553"/>
                  <a:gd name="T15" fmla="*/ 0 h 1554"/>
                  <a:gd name="T16" fmla="*/ 0 w 1553"/>
                  <a:gd name="T17" fmla="*/ 0 h 1554"/>
                  <a:gd name="T18" fmla="*/ 0 w 1553"/>
                  <a:gd name="T19" fmla="*/ 0 h 1554"/>
                  <a:gd name="T20" fmla="*/ 0 w 1553"/>
                  <a:gd name="T21" fmla="*/ 0 h 1554"/>
                  <a:gd name="T22" fmla="*/ 0 w 1553"/>
                  <a:gd name="T23" fmla="*/ 0 h 1554"/>
                  <a:gd name="T24" fmla="*/ 0 w 1553"/>
                  <a:gd name="T25" fmla="*/ 0 h 1554"/>
                  <a:gd name="T26" fmla="*/ 0 w 1553"/>
                  <a:gd name="T27" fmla="*/ 0 h 1554"/>
                  <a:gd name="T28" fmla="*/ 0 w 1553"/>
                  <a:gd name="T29" fmla="*/ 0 h 1554"/>
                  <a:gd name="T30" fmla="*/ 0 w 1553"/>
                  <a:gd name="T31" fmla="*/ 0 h 1554"/>
                  <a:gd name="T32" fmla="*/ 0 w 1553"/>
                  <a:gd name="T33" fmla="*/ 0 h 1554"/>
                  <a:gd name="T34" fmla="*/ 0 w 1553"/>
                  <a:gd name="T35" fmla="*/ 0 h 1554"/>
                  <a:gd name="T36" fmla="*/ 0 w 1553"/>
                  <a:gd name="T37" fmla="*/ 0 h 1554"/>
                  <a:gd name="T38" fmla="*/ 0 w 1553"/>
                  <a:gd name="T39" fmla="*/ 0 h 1554"/>
                  <a:gd name="T40" fmla="*/ 0 w 1553"/>
                  <a:gd name="T41" fmla="*/ 0 h 1554"/>
                  <a:gd name="T42" fmla="*/ 0 w 1553"/>
                  <a:gd name="T43" fmla="*/ 0 h 1554"/>
                  <a:gd name="T44" fmla="*/ 0 w 1553"/>
                  <a:gd name="T45" fmla="*/ 0 h 1554"/>
                  <a:gd name="T46" fmla="*/ 0 w 1553"/>
                  <a:gd name="T47" fmla="*/ 0 h 1554"/>
                  <a:gd name="T48" fmla="*/ 0 w 1553"/>
                  <a:gd name="T49" fmla="*/ 0 h 1554"/>
                  <a:gd name="T50" fmla="*/ 0 w 1553"/>
                  <a:gd name="T51" fmla="*/ 0 h 1554"/>
                  <a:gd name="T52" fmla="*/ 0 w 1553"/>
                  <a:gd name="T53" fmla="*/ 0 h 1554"/>
                  <a:gd name="T54" fmla="*/ 0 w 1553"/>
                  <a:gd name="T55" fmla="*/ 0 h 1554"/>
                  <a:gd name="T56" fmla="*/ 0 w 1553"/>
                  <a:gd name="T57" fmla="*/ 0 h 1554"/>
                  <a:gd name="T58" fmla="*/ 0 w 1553"/>
                  <a:gd name="T59" fmla="*/ 0 h 1554"/>
                  <a:gd name="T60" fmla="*/ 0 w 1553"/>
                  <a:gd name="T61" fmla="*/ 0 h 1554"/>
                  <a:gd name="T62" fmla="*/ 0 w 1553"/>
                  <a:gd name="T63" fmla="*/ 0 h 1554"/>
                  <a:gd name="T64" fmla="*/ 0 w 1553"/>
                  <a:gd name="T65" fmla="*/ 0 h 1554"/>
                  <a:gd name="T66" fmla="*/ 0 w 1553"/>
                  <a:gd name="T67" fmla="*/ 0 h 1554"/>
                  <a:gd name="T68" fmla="*/ 0 w 1553"/>
                  <a:gd name="T69" fmla="*/ 0 h 1554"/>
                  <a:gd name="T70" fmla="*/ 0 w 1553"/>
                  <a:gd name="T71" fmla="*/ 0 h 1554"/>
                  <a:gd name="T72" fmla="*/ 0 w 1553"/>
                  <a:gd name="T73" fmla="*/ 0 h 1554"/>
                  <a:gd name="T74" fmla="*/ 0 w 1553"/>
                  <a:gd name="T75" fmla="*/ 0 h 1554"/>
                  <a:gd name="T76" fmla="*/ 0 w 1553"/>
                  <a:gd name="T77" fmla="*/ 0 h 1554"/>
                  <a:gd name="T78" fmla="*/ 0 w 1553"/>
                  <a:gd name="T79" fmla="*/ 0 h 1554"/>
                  <a:gd name="T80" fmla="*/ 0 w 1553"/>
                  <a:gd name="T81" fmla="*/ 0 h 1554"/>
                  <a:gd name="T82" fmla="*/ 0 w 1553"/>
                  <a:gd name="T83" fmla="*/ 0 h 1554"/>
                  <a:gd name="T84" fmla="*/ 0 w 1553"/>
                  <a:gd name="T85" fmla="*/ 0 h 1554"/>
                  <a:gd name="T86" fmla="*/ 0 w 1553"/>
                  <a:gd name="T87" fmla="*/ 0 h 1554"/>
                  <a:gd name="T88" fmla="*/ 0 w 1553"/>
                  <a:gd name="T89" fmla="*/ 0 h 1554"/>
                  <a:gd name="T90" fmla="*/ 0 w 1553"/>
                  <a:gd name="T91" fmla="*/ 0 h 1554"/>
                  <a:gd name="T92" fmla="*/ 0 w 1553"/>
                  <a:gd name="T93" fmla="*/ 0 h 1554"/>
                  <a:gd name="T94" fmla="*/ 0 w 1553"/>
                  <a:gd name="T95" fmla="*/ 0 h 1554"/>
                  <a:gd name="T96" fmla="*/ 0 w 1553"/>
                  <a:gd name="T97" fmla="*/ 0 h 1554"/>
                  <a:gd name="T98" fmla="*/ 0 w 1553"/>
                  <a:gd name="T99" fmla="*/ 0 h 1554"/>
                  <a:gd name="T100" fmla="*/ 0 w 1553"/>
                  <a:gd name="T101" fmla="*/ 0 h 15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53"/>
                  <a:gd name="T154" fmla="*/ 0 h 1554"/>
                  <a:gd name="T155" fmla="*/ 1553 w 1553"/>
                  <a:gd name="T156" fmla="*/ 1554 h 15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53" h="1554">
                    <a:moveTo>
                      <a:pt x="1553" y="776"/>
                    </a:moveTo>
                    <a:lnTo>
                      <a:pt x="1551" y="736"/>
                    </a:lnTo>
                    <a:lnTo>
                      <a:pt x="1549" y="698"/>
                    </a:lnTo>
                    <a:lnTo>
                      <a:pt x="1544" y="659"/>
                    </a:lnTo>
                    <a:lnTo>
                      <a:pt x="1537" y="620"/>
                    </a:lnTo>
                    <a:lnTo>
                      <a:pt x="1529" y="583"/>
                    </a:lnTo>
                    <a:lnTo>
                      <a:pt x="1518" y="545"/>
                    </a:lnTo>
                    <a:lnTo>
                      <a:pt x="1506" y="510"/>
                    </a:lnTo>
                    <a:lnTo>
                      <a:pt x="1492" y="474"/>
                    </a:lnTo>
                    <a:lnTo>
                      <a:pt x="1476" y="441"/>
                    </a:lnTo>
                    <a:lnTo>
                      <a:pt x="1460" y="407"/>
                    </a:lnTo>
                    <a:lnTo>
                      <a:pt x="1440" y="374"/>
                    </a:lnTo>
                    <a:lnTo>
                      <a:pt x="1421" y="342"/>
                    </a:lnTo>
                    <a:lnTo>
                      <a:pt x="1399" y="312"/>
                    </a:lnTo>
                    <a:lnTo>
                      <a:pt x="1375" y="283"/>
                    </a:lnTo>
                    <a:lnTo>
                      <a:pt x="1352" y="255"/>
                    </a:lnTo>
                    <a:lnTo>
                      <a:pt x="1326" y="228"/>
                    </a:lnTo>
                    <a:lnTo>
                      <a:pt x="1299" y="202"/>
                    </a:lnTo>
                    <a:lnTo>
                      <a:pt x="1271" y="177"/>
                    </a:lnTo>
                    <a:lnTo>
                      <a:pt x="1240" y="154"/>
                    </a:lnTo>
                    <a:lnTo>
                      <a:pt x="1210" y="133"/>
                    </a:lnTo>
                    <a:lnTo>
                      <a:pt x="1179" y="112"/>
                    </a:lnTo>
                    <a:lnTo>
                      <a:pt x="1146" y="94"/>
                    </a:lnTo>
                    <a:lnTo>
                      <a:pt x="1113" y="77"/>
                    </a:lnTo>
                    <a:lnTo>
                      <a:pt x="1078" y="62"/>
                    </a:lnTo>
                    <a:lnTo>
                      <a:pt x="1043" y="48"/>
                    </a:lnTo>
                    <a:lnTo>
                      <a:pt x="1007" y="35"/>
                    </a:lnTo>
                    <a:lnTo>
                      <a:pt x="970" y="25"/>
                    </a:lnTo>
                    <a:lnTo>
                      <a:pt x="933" y="16"/>
                    </a:lnTo>
                    <a:lnTo>
                      <a:pt x="895" y="9"/>
                    </a:lnTo>
                    <a:lnTo>
                      <a:pt x="856" y="4"/>
                    </a:lnTo>
                    <a:lnTo>
                      <a:pt x="816" y="1"/>
                    </a:lnTo>
                    <a:lnTo>
                      <a:pt x="776" y="0"/>
                    </a:lnTo>
                    <a:lnTo>
                      <a:pt x="736" y="1"/>
                    </a:lnTo>
                    <a:lnTo>
                      <a:pt x="697" y="4"/>
                    </a:lnTo>
                    <a:lnTo>
                      <a:pt x="658" y="9"/>
                    </a:lnTo>
                    <a:lnTo>
                      <a:pt x="619" y="16"/>
                    </a:lnTo>
                    <a:lnTo>
                      <a:pt x="582" y="25"/>
                    </a:lnTo>
                    <a:lnTo>
                      <a:pt x="545" y="35"/>
                    </a:lnTo>
                    <a:lnTo>
                      <a:pt x="509" y="48"/>
                    </a:lnTo>
                    <a:lnTo>
                      <a:pt x="474" y="62"/>
                    </a:lnTo>
                    <a:lnTo>
                      <a:pt x="439" y="77"/>
                    </a:lnTo>
                    <a:lnTo>
                      <a:pt x="406" y="94"/>
                    </a:lnTo>
                    <a:lnTo>
                      <a:pt x="373" y="112"/>
                    </a:lnTo>
                    <a:lnTo>
                      <a:pt x="342" y="133"/>
                    </a:lnTo>
                    <a:lnTo>
                      <a:pt x="312" y="154"/>
                    </a:lnTo>
                    <a:lnTo>
                      <a:pt x="282" y="177"/>
                    </a:lnTo>
                    <a:lnTo>
                      <a:pt x="254" y="202"/>
                    </a:lnTo>
                    <a:lnTo>
                      <a:pt x="227" y="228"/>
                    </a:lnTo>
                    <a:lnTo>
                      <a:pt x="201" y="255"/>
                    </a:lnTo>
                    <a:lnTo>
                      <a:pt x="177" y="283"/>
                    </a:lnTo>
                    <a:lnTo>
                      <a:pt x="154" y="312"/>
                    </a:lnTo>
                    <a:lnTo>
                      <a:pt x="132" y="342"/>
                    </a:lnTo>
                    <a:lnTo>
                      <a:pt x="112" y="374"/>
                    </a:lnTo>
                    <a:lnTo>
                      <a:pt x="93" y="407"/>
                    </a:lnTo>
                    <a:lnTo>
                      <a:pt x="76" y="441"/>
                    </a:lnTo>
                    <a:lnTo>
                      <a:pt x="61" y="474"/>
                    </a:lnTo>
                    <a:lnTo>
                      <a:pt x="47" y="510"/>
                    </a:lnTo>
                    <a:lnTo>
                      <a:pt x="34" y="545"/>
                    </a:lnTo>
                    <a:lnTo>
                      <a:pt x="24" y="583"/>
                    </a:lnTo>
                    <a:lnTo>
                      <a:pt x="16" y="620"/>
                    </a:lnTo>
                    <a:lnTo>
                      <a:pt x="8" y="659"/>
                    </a:lnTo>
                    <a:lnTo>
                      <a:pt x="4" y="698"/>
                    </a:lnTo>
                    <a:lnTo>
                      <a:pt x="1" y="736"/>
                    </a:lnTo>
                    <a:lnTo>
                      <a:pt x="0" y="776"/>
                    </a:lnTo>
                    <a:lnTo>
                      <a:pt x="1" y="816"/>
                    </a:lnTo>
                    <a:lnTo>
                      <a:pt x="4" y="856"/>
                    </a:lnTo>
                    <a:lnTo>
                      <a:pt x="8" y="895"/>
                    </a:lnTo>
                    <a:lnTo>
                      <a:pt x="16" y="933"/>
                    </a:lnTo>
                    <a:lnTo>
                      <a:pt x="24" y="971"/>
                    </a:lnTo>
                    <a:lnTo>
                      <a:pt x="34" y="1007"/>
                    </a:lnTo>
                    <a:lnTo>
                      <a:pt x="47" y="1044"/>
                    </a:lnTo>
                    <a:lnTo>
                      <a:pt x="61" y="1079"/>
                    </a:lnTo>
                    <a:lnTo>
                      <a:pt x="76" y="1113"/>
                    </a:lnTo>
                    <a:lnTo>
                      <a:pt x="93" y="1147"/>
                    </a:lnTo>
                    <a:lnTo>
                      <a:pt x="112" y="1179"/>
                    </a:lnTo>
                    <a:lnTo>
                      <a:pt x="132" y="1211"/>
                    </a:lnTo>
                    <a:lnTo>
                      <a:pt x="154" y="1242"/>
                    </a:lnTo>
                    <a:lnTo>
                      <a:pt x="177" y="1271"/>
                    </a:lnTo>
                    <a:lnTo>
                      <a:pt x="201" y="1299"/>
                    </a:lnTo>
                    <a:lnTo>
                      <a:pt x="227" y="1326"/>
                    </a:lnTo>
                    <a:lnTo>
                      <a:pt x="254" y="1352"/>
                    </a:lnTo>
                    <a:lnTo>
                      <a:pt x="282" y="1376"/>
                    </a:lnTo>
                    <a:lnTo>
                      <a:pt x="312" y="1399"/>
                    </a:lnTo>
                    <a:lnTo>
                      <a:pt x="342" y="1421"/>
                    </a:lnTo>
                    <a:lnTo>
                      <a:pt x="373" y="1441"/>
                    </a:lnTo>
                    <a:lnTo>
                      <a:pt x="406" y="1460"/>
                    </a:lnTo>
                    <a:lnTo>
                      <a:pt x="439" y="1477"/>
                    </a:lnTo>
                    <a:lnTo>
                      <a:pt x="474" y="1492"/>
                    </a:lnTo>
                    <a:lnTo>
                      <a:pt x="509" y="1506"/>
                    </a:lnTo>
                    <a:lnTo>
                      <a:pt x="545" y="1518"/>
                    </a:lnTo>
                    <a:lnTo>
                      <a:pt x="582" y="1529"/>
                    </a:lnTo>
                    <a:lnTo>
                      <a:pt x="619" y="1538"/>
                    </a:lnTo>
                    <a:lnTo>
                      <a:pt x="658" y="1544"/>
                    </a:lnTo>
                    <a:lnTo>
                      <a:pt x="697" y="1550"/>
                    </a:lnTo>
                    <a:lnTo>
                      <a:pt x="736" y="1553"/>
                    </a:lnTo>
                    <a:lnTo>
                      <a:pt x="776" y="1554"/>
                    </a:lnTo>
                    <a:lnTo>
                      <a:pt x="816" y="1553"/>
                    </a:lnTo>
                    <a:lnTo>
                      <a:pt x="856" y="1550"/>
                    </a:lnTo>
                    <a:lnTo>
                      <a:pt x="895" y="1544"/>
                    </a:lnTo>
                    <a:lnTo>
                      <a:pt x="933" y="1538"/>
                    </a:lnTo>
                    <a:lnTo>
                      <a:pt x="970" y="1529"/>
                    </a:lnTo>
                    <a:lnTo>
                      <a:pt x="1007" y="1518"/>
                    </a:lnTo>
                    <a:lnTo>
                      <a:pt x="1043" y="1506"/>
                    </a:lnTo>
                    <a:lnTo>
                      <a:pt x="1078" y="1492"/>
                    </a:lnTo>
                    <a:lnTo>
                      <a:pt x="1113" y="1477"/>
                    </a:lnTo>
                    <a:lnTo>
                      <a:pt x="1146" y="1460"/>
                    </a:lnTo>
                    <a:lnTo>
                      <a:pt x="1179" y="1441"/>
                    </a:lnTo>
                    <a:lnTo>
                      <a:pt x="1210" y="1421"/>
                    </a:lnTo>
                    <a:lnTo>
                      <a:pt x="1240" y="1399"/>
                    </a:lnTo>
                    <a:lnTo>
                      <a:pt x="1271" y="1376"/>
                    </a:lnTo>
                    <a:lnTo>
                      <a:pt x="1299" y="1352"/>
                    </a:lnTo>
                    <a:lnTo>
                      <a:pt x="1326" y="1326"/>
                    </a:lnTo>
                    <a:lnTo>
                      <a:pt x="1352" y="1299"/>
                    </a:lnTo>
                    <a:lnTo>
                      <a:pt x="1375" y="1271"/>
                    </a:lnTo>
                    <a:lnTo>
                      <a:pt x="1399" y="1242"/>
                    </a:lnTo>
                    <a:lnTo>
                      <a:pt x="1421" y="1211"/>
                    </a:lnTo>
                    <a:lnTo>
                      <a:pt x="1440" y="1179"/>
                    </a:lnTo>
                    <a:lnTo>
                      <a:pt x="1460" y="1147"/>
                    </a:lnTo>
                    <a:lnTo>
                      <a:pt x="1476" y="1113"/>
                    </a:lnTo>
                    <a:lnTo>
                      <a:pt x="1492" y="1079"/>
                    </a:lnTo>
                    <a:lnTo>
                      <a:pt x="1506" y="1044"/>
                    </a:lnTo>
                    <a:lnTo>
                      <a:pt x="1518" y="1007"/>
                    </a:lnTo>
                    <a:lnTo>
                      <a:pt x="1529" y="971"/>
                    </a:lnTo>
                    <a:lnTo>
                      <a:pt x="1537" y="933"/>
                    </a:lnTo>
                    <a:lnTo>
                      <a:pt x="1544" y="895"/>
                    </a:lnTo>
                    <a:lnTo>
                      <a:pt x="1549" y="856"/>
                    </a:lnTo>
                    <a:lnTo>
                      <a:pt x="1551" y="816"/>
                    </a:lnTo>
                    <a:lnTo>
                      <a:pt x="1553" y="776"/>
                    </a:lnTo>
                    <a:close/>
                    <a:moveTo>
                      <a:pt x="1331" y="776"/>
                    </a:moveTo>
                    <a:lnTo>
                      <a:pt x="1330" y="806"/>
                    </a:lnTo>
                    <a:lnTo>
                      <a:pt x="1328" y="834"/>
                    </a:lnTo>
                    <a:lnTo>
                      <a:pt x="1325" y="862"/>
                    </a:lnTo>
                    <a:lnTo>
                      <a:pt x="1319" y="889"/>
                    </a:lnTo>
                    <a:lnTo>
                      <a:pt x="1314" y="916"/>
                    </a:lnTo>
                    <a:lnTo>
                      <a:pt x="1306" y="942"/>
                    </a:lnTo>
                    <a:lnTo>
                      <a:pt x="1298" y="968"/>
                    </a:lnTo>
                    <a:lnTo>
                      <a:pt x="1288" y="992"/>
                    </a:lnTo>
                    <a:lnTo>
                      <a:pt x="1276" y="1017"/>
                    </a:lnTo>
                    <a:lnTo>
                      <a:pt x="1264" y="1041"/>
                    </a:lnTo>
                    <a:lnTo>
                      <a:pt x="1251" y="1065"/>
                    </a:lnTo>
                    <a:lnTo>
                      <a:pt x="1236" y="1087"/>
                    </a:lnTo>
                    <a:lnTo>
                      <a:pt x="1221" y="1109"/>
                    </a:lnTo>
                    <a:lnTo>
                      <a:pt x="1205" y="1130"/>
                    </a:lnTo>
                    <a:lnTo>
                      <a:pt x="1186" y="1150"/>
                    </a:lnTo>
                    <a:lnTo>
                      <a:pt x="1168" y="1169"/>
                    </a:lnTo>
                    <a:lnTo>
                      <a:pt x="1150" y="1188"/>
                    </a:lnTo>
                    <a:lnTo>
                      <a:pt x="1129" y="1205"/>
                    </a:lnTo>
                    <a:lnTo>
                      <a:pt x="1109" y="1221"/>
                    </a:lnTo>
                    <a:lnTo>
                      <a:pt x="1086" y="1236"/>
                    </a:lnTo>
                    <a:lnTo>
                      <a:pt x="1064" y="1252"/>
                    </a:lnTo>
                    <a:lnTo>
                      <a:pt x="1041" y="1265"/>
                    </a:lnTo>
                    <a:lnTo>
                      <a:pt x="1017" y="1276"/>
                    </a:lnTo>
                    <a:lnTo>
                      <a:pt x="992" y="1288"/>
                    </a:lnTo>
                    <a:lnTo>
                      <a:pt x="967" y="1298"/>
                    </a:lnTo>
                    <a:lnTo>
                      <a:pt x="941" y="1307"/>
                    </a:lnTo>
                    <a:lnTo>
                      <a:pt x="915" y="1314"/>
                    </a:lnTo>
                    <a:lnTo>
                      <a:pt x="888" y="1321"/>
                    </a:lnTo>
                    <a:lnTo>
                      <a:pt x="860" y="1325"/>
                    </a:lnTo>
                    <a:lnTo>
                      <a:pt x="833" y="1328"/>
                    </a:lnTo>
                    <a:lnTo>
                      <a:pt x="805" y="1330"/>
                    </a:lnTo>
                    <a:lnTo>
                      <a:pt x="776" y="1331"/>
                    </a:lnTo>
                    <a:lnTo>
                      <a:pt x="748" y="1330"/>
                    </a:lnTo>
                    <a:lnTo>
                      <a:pt x="720" y="1328"/>
                    </a:lnTo>
                    <a:lnTo>
                      <a:pt x="692" y="1325"/>
                    </a:lnTo>
                    <a:lnTo>
                      <a:pt x="665" y="1321"/>
                    </a:lnTo>
                    <a:lnTo>
                      <a:pt x="638" y="1314"/>
                    </a:lnTo>
                    <a:lnTo>
                      <a:pt x="611" y="1307"/>
                    </a:lnTo>
                    <a:lnTo>
                      <a:pt x="586" y="1298"/>
                    </a:lnTo>
                    <a:lnTo>
                      <a:pt x="560" y="1288"/>
                    </a:lnTo>
                    <a:lnTo>
                      <a:pt x="535" y="1276"/>
                    </a:lnTo>
                    <a:lnTo>
                      <a:pt x="511" y="1265"/>
                    </a:lnTo>
                    <a:lnTo>
                      <a:pt x="489" y="1252"/>
                    </a:lnTo>
                    <a:lnTo>
                      <a:pt x="466" y="1236"/>
                    </a:lnTo>
                    <a:lnTo>
                      <a:pt x="444" y="1221"/>
                    </a:lnTo>
                    <a:lnTo>
                      <a:pt x="423" y="1205"/>
                    </a:lnTo>
                    <a:lnTo>
                      <a:pt x="403" y="1188"/>
                    </a:lnTo>
                    <a:lnTo>
                      <a:pt x="384" y="1169"/>
                    </a:lnTo>
                    <a:lnTo>
                      <a:pt x="366" y="1150"/>
                    </a:lnTo>
                    <a:lnTo>
                      <a:pt x="348" y="1130"/>
                    </a:lnTo>
                    <a:lnTo>
                      <a:pt x="332" y="1109"/>
                    </a:lnTo>
                    <a:lnTo>
                      <a:pt x="316" y="1087"/>
                    </a:lnTo>
                    <a:lnTo>
                      <a:pt x="302" y="1065"/>
                    </a:lnTo>
                    <a:lnTo>
                      <a:pt x="288" y="1041"/>
                    </a:lnTo>
                    <a:lnTo>
                      <a:pt x="276" y="1017"/>
                    </a:lnTo>
                    <a:lnTo>
                      <a:pt x="265" y="992"/>
                    </a:lnTo>
                    <a:lnTo>
                      <a:pt x="255" y="968"/>
                    </a:lnTo>
                    <a:lnTo>
                      <a:pt x="247" y="942"/>
                    </a:lnTo>
                    <a:lnTo>
                      <a:pt x="239" y="916"/>
                    </a:lnTo>
                    <a:lnTo>
                      <a:pt x="233" y="889"/>
                    </a:lnTo>
                    <a:lnTo>
                      <a:pt x="227" y="862"/>
                    </a:lnTo>
                    <a:lnTo>
                      <a:pt x="224" y="834"/>
                    </a:lnTo>
                    <a:lnTo>
                      <a:pt x="222" y="806"/>
                    </a:lnTo>
                    <a:lnTo>
                      <a:pt x="221" y="776"/>
                    </a:lnTo>
                    <a:lnTo>
                      <a:pt x="222" y="748"/>
                    </a:lnTo>
                    <a:lnTo>
                      <a:pt x="224" y="720"/>
                    </a:lnTo>
                    <a:lnTo>
                      <a:pt x="227" y="692"/>
                    </a:lnTo>
                    <a:lnTo>
                      <a:pt x="233" y="665"/>
                    </a:lnTo>
                    <a:lnTo>
                      <a:pt x="239" y="638"/>
                    </a:lnTo>
                    <a:lnTo>
                      <a:pt x="247" y="612"/>
                    </a:lnTo>
                    <a:lnTo>
                      <a:pt x="255" y="586"/>
                    </a:lnTo>
                    <a:lnTo>
                      <a:pt x="265" y="560"/>
                    </a:lnTo>
                    <a:lnTo>
                      <a:pt x="276" y="537"/>
                    </a:lnTo>
                    <a:lnTo>
                      <a:pt x="288" y="512"/>
                    </a:lnTo>
                    <a:lnTo>
                      <a:pt x="302" y="489"/>
                    </a:lnTo>
                    <a:lnTo>
                      <a:pt x="316" y="466"/>
                    </a:lnTo>
                    <a:lnTo>
                      <a:pt x="332" y="445"/>
                    </a:lnTo>
                    <a:lnTo>
                      <a:pt x="348" y="424"/>
                    </a:lnTo>
                    <a:lnTo>
                      <a:pt x="366" y="404"/>
                    </a:lnTo>
                    <a:lnTo>
                      <a:pt x="384" y="384"/>
                    </a:lnTo>
                    <a:lnTo>
                      <a:pt x="403" y="366"/>
                    </a:lnTo>
                    <a:lnTo>
                      <a:pt x="423" y="349"/>
                    </a:lnTo>
                    <a:lnTo>
                      <a:pt x="444" y="333"/>
                    </a:lnTo>
                    <a:lnTo>
                      <a:pt x="466" y="316"/>
                    </a:lnTo>
                    <a:lnTo>
                      <a:pt x="489" y="302"/>
                    </a:lnTo>
                    <a:lnTo>
                      <a:pt x="511" y="289"/>
                    </a:lnTo>
                    <a:lnTo>
                      <a:pt x="535" y="276"/>
                    </a:lnTo>
                    <a:lnTo>
                      <a:pt x="560" y="266"/>
                    </a:lnTo>
                    <a:lnTo>
                      <a:pt x="586" y="256"/>
                    </a:lnTo>
                    <a:lnTo>
                      <a:pt x="611" y="247"/>
                    </a:lnTo>
                    <a:lnTo>
                      <a:pt x="638" y="240"/>
                    </a:lnTo>
                    <a:lnTo>
                      <a:pt x="665" y="233"/>
                    </a:lnTo>
                    <a:lnTo>
                      <a:pt x="692" y="229"/>
                    </a:lnTo>
                    <a:lnTo>
                      <a:pt x="720" y="225"/>
                    </a:lnTo>
                    <a:lnTo>
                      <a:pt x="748" y="222"/>
                    </a:lnTo>
                    <a:lnTo>
                      <a:pt x="776" y="222"/>
                    </a:lnTo>
                    <a:lnTo>
                      <a:pt x="805" y="222"/>
                    </a:lnTo>
                    <a:lnTo>
                      <a:pt x="833" y="225"/>
                    </a:lnTo>
                    <a:lnTo>
                      <a:pt x="860" y="229"/>
                    </a:lnTo>
                    <a:lnTo>
                      <a:pt x="888" y="233"/>
                    </a:lnTo>
                    <a:lnTo>
                      <a:pt x="915" y="240"/>
                    </a:lnTo>
                    <a:lnTo>
                      <a:pt x="941" y="247"/>
                    </a:lnTo>
                    <a:lnTo>
                      <a:pt x="967" y="256"/>
                    </a:lnTo>
                    <a:lnTo>
                      <a:pt x="992" y="266"/>
                    </a:lnTo>
                    <a:lnTo>
                      <a:pt x="1017" y="276"/>
                    </a:lnTo>
                    <a:lnTo>
                      <a:pt x="1041" y="289"/>
                    </a:lnTo>
                    <a:lnTo>
                      <a:pt x="1064" y="302"/>
                    </a:lnTo>
                    <a:lnTo>
                      <a:pt x="1086" y="316"/>
                    </a:lnTo>
                    <a:lnTo>
                      <a:pt x="1109" y="333"/>
                    </a:lnTo>
                    <a:lnTo>
                      <a:pt x="1129" y="349"/>
                    </a:lnTo>
                    <a:lnTo>
                      <a:pt x="1150" y="366"/>
                    </a:lnTo>
                    <a:lnTo>
                      <a:pt x="1168" y="384"/>
                    </a:lnTo>
                    <a:lnTo>
                      <a:pt x="1186" y="404"/>
                    </a:lnTo>
                    <a:lnTo>
                      <a:pt x="1205" y="424"/>
                    </a:lnTo>
                    <a:lnTo>
                      <a:pt x="1221" y="445"/>
                    </a:lnTo>
                    <a:lnTo>
                      <a:pt x="1236" y="466"/>
                    </a:lnTo>
                    <a:lnTo>
                      <a:pt x="1251" y="489"/>
                    </a:lnTo>
                    <a:lnTo>
                      <a:pt x="1264" y="512"/>
                    </a:lnTo>
                    <a:lnTo>
                      <a:pt x="1276" y="537"/>
                    </a:lnTo>
                    <a:lnTo>
                      <a:pt x="1288" y="560"/>
                    </a:lnTo>
                    <a:lnTo>
                      <a:pt x="1298" y="586"/>
                    </a:lnTo>
                    <a:lnTo>
                      <a:pt x="1306" y="612"/>
                    </a:lnTo>
                    <a:lnTo>
                      <a:pt x="1314" y="638"/>
                    </a:lnTo>
                    <a:lnTo>
                      <a:pt x="1319" y="665"/>
                    </a:lnTo>
                    <a:lnTo>
                      <a:pt x="1325" y="692"/>
                    </a:lnTo>
                    <a:lnTo>
                      <a:pt x="1328" y="720"/>
                    </a:lnTo>
                    <a:lnTo>
                      <a:pt x="1330" y="748"/>
                    </a:lnTo>
                    <a:lnTo>
                      <a:pt x="1331" y="776"/>
                    </a:lnTo>
                    <a:close/>
                  </a:path>
                </a:pathLst>
              </a:custGeom>
              <a:solidFill>
                <a:srgbClr val="B3B3B2"/>
              </a:solidFill>
              <a:ln w="9525">
                <a:noFill/>
                <a:round/>
                <a:headEnd/>
                <a:tailEnd/>
              </a:ln>
            </p:spPr>
            <p:txBody>
              <a:bodyPr/>
              <a:lstStyle/>
              <a:p>
                <a:endParaRPr lang="fr-FR"/>
              </a:p>
            </p:txBody>
          </p:sp>
          <p:sp>
            <p:nvSpPr>
              <p:cNvPr id="10374" name="Freeform 42"/>
              <p:cNvSpPr>
                <a:spLocks noEditPoints="1"/>
              </p:cNvSpPr>
              <p:nvPr/>
            </p:nvSpPr>
            <p:spPr bwMode="auto">
              <a:xfrm>
                <a:off x="2486" y="2473"/>
                <a:ext cx="222" cy="222"/>
              </a:xfrm>
              <a:custGeom>
                <a:avLst/>
                <a:gdLst>
                  <a:gd name="T0" fmla="*/ 0 w 1331"/>
                  <a:gd name="T1" fmla="*/ 0 h 1332"/>
                  <a:gd name="T2" fmla="*/ 0 w 1331"/>
                  <a:gd name="T3" fmla="*/ 0 h 1332"/>
                  <a:gd name="T4" fmla="*/ 0 w 1331"/>
                  <a:gd name="T5" fmla="*/ 0 h 1332"/>
                  <a:gd name="T6" fmla="*/ 0 w 1331"/>
                  <a:gd name="T7" fmla="*/ 0 h 1332"/>
                  <a:gd name="T8" fmla="*/ 0 w 1331"/>
                  <a:gd name="T9" fmla="*/ 0 h 1332"/>
                  <a:gd name="T10" fmla="*/ 0 w 1331"/>
                  <a:gd name="T11" fmla="*/ 0 h 1332"/>
                  <a:gd name="T12" fmla="*/ 0 w 1331"/>
                  <a:gd name="T13" fmla="*/ 0 h 1332"/>
                  <a:gd name="T14" fmla="*/ 0 w 1331"/>
                  <a:gd name="T15" fmla="*/ 0 h 1332"/>
                  <a:gd name="T16" fmla="*/ 0 w 1331"/>
                  <a:gd name="T17" fmla="*/ 0 h 1332"/>
                  <a:gd name="T18" fmla="*/ 0 w 1331"/>
                  <a:gd name="T19" fmla="*/ 0 h 1332"/>
                  <a:gd name="T20" fmla="*/ 0 w 1331"/>
                  <a:gd name="T21" fmla="*/ 0 h 1332"/>
                  <a:gd name="T22" fmla="*/ 0 w 1331"/>
                  <a:gd name="T23" fmla="*/ 0 h 1332"/>
                  <a:gd name="T24" fmla="*/ 0 w 1331"/>
                  <a:gd name="T25" fmla="*/ 0 h 1332"/>
                  <a:gd name="T26" fmla="*/ 0 w 1331"/>
                  <a:gd name="T27" fmla="*/ 0 h 1332"/>
                  <a:gd name="T28" fmla="*/ 0 w 1331"/>
                  <a:gd name="T29" fmla="*/ 0 h 1332"/>
                  <a:gd name="T30" fmla="*/ 0 w 1331"/>
                  <a:gd name="T31" fmla="*/ 0 h 1332"/>
                  <a:gd name="T32" fmla="*/ 0 w 1331"/>
                  <a:gd name="T33" fmla="*/ 0 h 1332"/>
                  <a:gd name="T34" fmla="*/ 0 w 1331"/>
                  <a:gd name="T35" fmla="*/ 0 h 1332"/>
                  <a:gd name="T36" fmla="*/ 0 w 1331"/>
                  <a:gd name="T37" fmla="*/ 0 h 1332"/>
                  <a:gd name="T38" fmla="*/ 0 w 1331"/>
                  <a:gd name="T39" fmla="*/ 0 h 1332"/>
                  <a:gd name="T40" fmla="*/ 0 w 1331"/>
                  <a:gd name="T41" fmla="*/ 0 h 1332"/>
                  <a:gd name="T42" fmla="*/ 0 w 1331"/>
                  <a:gd name="T43" fmla="*/ 0 h 1332"/>
                  <a:gd name="T44" fmla="*/ 0 w 1331"/>
                  <a:gd name="T45" fmla="*/ 0 h 1332"/>
                  <a:gd name="T46" fmla="*/ 0 w 1331"/>
                  <a:gd name="T47" fmla="*/ 0 h 1332"/>
                  <a:gd name="T48" fmla="*/ 0 w 1331"/>
                  <a:gd name="T49" fmla="*/ 0 h 1332"/>
                  <a:gd name="T50" fmla="*/ 0 w 1331"/>
                  <a:gd name="T51" fmla="*/ 0 h 1332"/>
                  <a:gd name="T52" fmla="*/ 0 w 1331"/>
                  <a:gd name="T53" fmla="*/ 0 h 1332"/>
                  <a:gd name="T54" fmla="*/ 0 w 1331"/>
                  <a:gd name="T55" fmla="*/ 0 h 1332"/>
                  <a:gd name="T56" fmla="*/ 0 w 1331"/>
                  <a:gd name="T57" fmla="*/ 0 h 1332"/>
                  <a:gd name="T58" fmla="*/ 0 w 1331"/>
                  <a:gd name="T59" fmla="*/ 0 h 1332"/>
                  <a:gd name="T60" fmla="*/ 0 w 1331"/>
                  <a:gd name="T61" fmla="*/ 0 h 1332"/>
                  <a:gd name="T62" fmla="*/ 0 w 1331"/>
                  <a:gd name="T63" fmla="*/ 0 h 1332"/>
                  <a:gd name="T64" fmla="*/ 0 w 1331"/>
                  <a:gd name="T65" fmla="*/ 0 h 1332"/>
                  <a:gd name="T66" fmla="*/ 0 w 1331"/>
                  <a:gd name="T67" fmla="*/ 0 h 1332"/>
                  <a:gd name="T68" fmla="*/ 0 w 1331"/>
                  <a:gd name="T69" fmla="*/ 0 h 1332"/>
                  <a:gd name="T70" fmla="*/ 0 w 1331"/>
                  <a:gd name="T71" fmla="*/ 0 h 1332"/>
                  <a:gd name="T72" fmla="*/ 0 w 1331"/>
                  <a:gd name="T73" fmla="*/ 0 h 1332"/>
                  <a:gd name="T74" fmla="*/ 0 w 1331"/>
                  <a:gd name="T75" fmla="*/ 0 h 1332"/>
                  <a:gd name="T76" fmla="*/ 0 w 1331"/>
                  <a:gd name="T77" fmla="*/ 0 h 1332"/>
                  <a:gd name="T78" fmla="*/ 0 w 1331"/>
                  <a:gd name="T79" fmla="*/ 0 h 1332"/>
                  <a:gd name="T80" fmla="*/ 0 w 1331"/>
                  <a:gd name="T81" fmla="*/ 0 h 1332"/>
                  <a:gd name="T82" fmla="*/ 0 w 1331"/>
                  <a:gd name="T83" fmla="*/ 0 h 1332"/>
                  <a:gd name="T84" fmla="*/ 0 w 1331"/>
                  <a:gd name="T85" fmla="*/ 0 h 1332"/>
                  <a:gd name="T86" fmla="*/ 0 w 1331"/>
                  <a:gd name="T87" fmla="*/ 0 h 1332"/>
                  <a:gd name="T88" fmla="*/ 0 w 1331"/>
                  <a:gd name="T89" fmla="*/ 0 h 1332"/>
                  <a:gd name="T90" fmla="*/ 0 w 1331"/>
                  <a:gd name="T91" fmla="*/ 0 h 1332"/>
                  <a:gd name="T92" fmla="*/ 0 w 1331"/>
                  <a:gd name="T93" fmla="*/ 0 h 1332"/>
                  <a:gd name="T94" fmla="*/ 0 w 1331"/>
                  <a:gd name="T95" fmla="*/ 0 h 1332"/>
                  <a:gd name="T96" fmla="*/ 0 w 1331"/>
                  <a:gd name="T97" fmla="*/ 0 h 1332"/>
                  <a:gd name="T98" fmla="*/ 0 w 1331"/>
                  <a:gd name="T99" fmla="*/ 0 h 1332"/>
                  <a:gd name="T100" fmla="*/ 0 w 1331"/>
                  <a:gd name="T101" fmla="*/ 0 h 1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1"/>
                  <a:gd name="T154" fmla="*/ 0 h 1332"/>
                  <a:gd name="T155" fmla="*/ 1331 w 1331"/>
                  <a:gd name="T156" fmla="*/ 1332 h 13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1" h="1332">
                    <a:moveTo>
                      <a:pt x="1331" y="665"/>
                    </a:moveTo>
                    <a:lnTo>
                      <a:pt x="1330" y="632"/>
                    </a:lnTo>
                    <a:lnTo>
                      <a:pt x="1327" y="597"/>
                    </a:lnTo>
                    <a:lnTo>
                      <a:pt x="1324" y="564"/>
                    </a:lnTo>
                    <a:lnTo>
                      <a:pt x="1317" y="532"/>
                    </a:lnTo>
                    <a:lnTo>
                      <a:pt x="1310" y="499"/>
                    </a:lnTo>
                    <a:lnTo>
                      <a:pt x="1301" y="468"/>
                    </a:lnTo>
                    <a:lnTo>
                      <a:pt x="1290" y="436"/>
                    </a:lnTo>
                    <a:lnTo>
                      <a:pt x="1278" y="406"/>
                    </a:lnTo>
                    <a:lnTo>
                      <a:pt x="1266" y="377"/>
                    </a:lnTo>
                    <a:lnTo>
                      <a:pt x="1250" y="349"/>
                    </a:lnTo>
                    <a:lnTo>
                      <a:pt x="1234" y="321"/>
                    </a:lnTo>
                    <a:lnTo>
                      <a:pt x="1217" y="294"/>
                    </a:lnTo>
                    <a:lnTo>
                      <a:pt x="1199" y="268"/>
                    </a:lnTo>
                    <a:lnTo>
                      <a:pt x="1179" y="242"/>
                    </a:lnTo>
                    <a:lnTo>
                      <a:pt x="1158" y="218"/>
                    </a:lnTo>
                    <a:lnTo>
                      <a:pt x="1136" y="195"/>
                    </a:lnTo>
                    <a:lnTo>
                      <a:pt x="1113" y="173"/>
                    </a:lnTo>
                    <a:lnTo>
                      <a:pt x="1088" y="152"/>
                    </a:lnTo>
                    <a:lnTo>
                      <a:pt x="1064" y="132"/>
                    </a:lnTo>
                    <a:lnTo>
                      <a:pt x="1038" y="114"/>
                    </a:lnTo>
                    <a:lnTo>
                      <a:pt x="1011" y="96"/>
                    </a:lnTo>
                    <a:lnTo>
                      <a:pt x="983" y="80"/>
                    </a:lnTo>
                    <a:lnTo>
                      <a:pt x="953" y="66"/>
                    </a:lnTo>
                    <a:lnTo>
                      <a:pt x="924" y="52"/>
                    </a:lnTo>
                    <a:lnTo>
                      <a:pt x="894" y="40"/>
                    </a:lnTo>
                    <a:lnTo>
                      <a:pt x="863" y="30"/>
                    </a:lnTo>
                    <a:lnTo>
                      <a:pt x="831" y="21"/>
                    </a:lnTo>
                    <a:lnTo>
                      <a:pt x="799" y="13"/>
                    </a:lnTo>
                    <a:lnTo>
                      <a:pt x="767" y="8"/>
                    </a:lnTo>
                    <a:lnTo>
                      <a:pt x="733" y="3"/>
                    </a:lnTo>
                    <a:lnTo>
                      <a:pt x="700" y="1"/>
                    </a:lnTo>
                    <a:lnTo>
                      <a:pt x="665" y="0"/>
                    </a:lnTo>
                    <a:lnTo>
                      <a:pt x="630" y="1"/>
                    </a:lnTo>
                    <a:lnTo>
                      <a:pt x="597" y="3"/>
                    </a:lnTo>
                    <a:lnTo>
                      <a:pt x="564" y="8"/>
                    </a:lnTo>
                    <a:lnTo>
                      <a:pt x="531" y="13"/>
                    </a:lnTo>
                    <a:lnTo>
                      <a:pt x="499" y="21"/>
                    </a:lnTo>
                    <a:lnTo>
                      <a:pt x="467" y="30"/>
                    </a:lnTo>
                    <a:lnTo>
                      <a:pt x="436" y="40"/>
                    </a:lnTo>
                    <a:lnTo>
                      <a:pt x="406" y="52"/>
                    </a:lnTo>
                    <a:lnTo>
                      <a:pt x="377" y="66"/>
                    </a:lnTo>
                    <a:lnTo>
                      <a:pt x="348" y="80"/>
                    </a:lnTo>
                    <a:lnTo>
                      <a:pt x="321" y="96"/>
                    </a:lnTo>
                    <a:lnTo>
                      <a:pt x="294" y="114"/>
                    </a:lnTo>
                    <a:lnTo>
                      <a:pt x="267" y="132"/>
                    </a:lnTo>
                    <a:lnTo>
                      <a:pt x="242" y="152"/>
                    </a:lnTo>
                    <a:lnTo>
                      <a:pt x="218" y="173"/>
                    </a:lnTo>
                    <a:lnTo>
                      <a:pt x="194" y="195"/>
                    </a:lnTo>
                    <a:lnTo>
                      <a:pt x="173" y="218"/>
                    </a:lnTo>
                    <a:lnTo>
                      <a:pt x="152" y="242"/>
                    </a:lnTo>
                    <a:lnTo>
                      <a:pt x="132" y="268"/>
                    </a:lnTo>
                    <a:lnTo>
                      <a:pt x="113" y="294"/>
                    </a:lnTo>
                    <a:lnTo>
                      <a:pt x="96" y="321"/>
                    </a:lnTo>
                    <a:lnTo>
                      <a:pt x="80" y="349"/>
                    </a:lnTo>
                    <a:lnTo>
                      <a:pt x="66" y="377"/>
                    </a:lnTo>
                    <a:lnTo>
                      <a:pt x="52" y="406"/>
                    </a:lnTo>
                    <a:lnTo>
                      <a:pt x="40" y="436"/>
                    </a:lnTo>
                    <a:lnTo>
                      <a:pt x="29" y="468"/>
                    </a:lnTo>
                    <a:lnTo>
                      <a:pt x="20" y="499"/>
                    </a:lnTo>
                    <a:lnTo>
                      <a:pt x="13" y="532"/>
                    </a:lnTo>
                    <a:lnTo>
                      <a:pt x="7" y="564"/>
                    </a:lnTo>
                    <a:lnTo>
                      <a:pt x="3" y="597"/>
                    </a:lnTo>
                    <a:lnTo>
                      <a:pt x="1" y="632"/>
                    </a:lnTo>
                    <a:lnTo>
                      <a:pt x="0" y="665"/>
                    </a:lnTo>
                    <a:lnTo>
                      <a:pt x="1" y="700"/>
                    </a:lnTo>
                    <a:lnTo>
                      <a:pt x="3" y="733"/>
                    </a:lnTo>
                    <a:lnTo>
                      <a:pt x="7" y="767"/>
                    </a:lnTo>
                    <a:lnTo>
                      <a:pt x="13" y="800"/>
                    </a:lnTo>
                    <a:lnTo>
                      <a:pt x="20" y="832"/>
                    </a:lnTo>
                    <a:lnTo>
                      <a:pt x="29" y="864"/>
                    </a:lnTo>
                    <a:lnTo>
                      <a:pt x="40" y="894"/>
                    </a:lnTo>
                    <a:lnTo>
                      <a:pt x="52" y="925"/>
                    </a:lnTo>
                    <a:lnTo>
                      <a:pt x="66" y="955"/>
                    </a:lnTo>
                    <a:lnTo>
                      <a:pt x="80" y="983"/>
                    </a:lnTo>
                    <a:lnTo>
                      <a:pt x="96" y="1011"/>
                    </a:lnTo>
                    <a:lnTo>
                      <a:pt x="113" y="1038"/>
                    </a:lnTo>
                    <a:lnTo>
                      <a:pt x="132" y="1064"/>
                    </a:lnTo>
                    <a:lnTo>
                      <a:pt x="152" y="1089"/>
                    </a:lnTo>
                    <a:lnTo>
                      <a:pt x="173" y="1114"/>
                    </a:lnTo>
                    <a:lnTo>
                      <a:pt x="194" y="1136"/>
                    </a:lnTo>
                    <a:lnTo>
                      <a:pt x="218" y="1159"/>
                    </a:lnTo>
                    <a:lnTo>
                      <a:pt x="242" y="1179"/>
                    </a:lnTo>
                    <a:lnTo>
                      <a:pt x="267" y="1199"/>
                    </a:lnTo>
                    <a:lnTo>
                      <a:pt x="294" y="1218"/>
                    </a:lnTo>
                    <a:lnTo>
                      <a:pt x="321" y="1236"/>
                    </a:lnTo>
                    <a:lnTo>
                      <a:pt x="348" y="1251"/>
                    </a:lnTo>
                    <a:lnTo>
                      <a:pt x="377" y="1266"/>
                    </a:lnTo>
                    <a:lnTo>
                      <a:pt x="406" y="1279"/>
                    </a:lnTo>
                    <a:lnTo>
                      <a:pt x="436" y="1291"/>
                    </a:lnTo>
                    <a:lnTo>
                      <a:pt x="467" y="1301"/>
                    </a:lnTo>
                    <a:lnTo>
                      <a:pt x="499" y="1310"/>
                    </a:lnTo>
                    <a:lnTo>
                      <a:pt x="531" y="1318"/>
                    </a:lnTo>
                    <a:lnTo>
                      <a:pt x="564" y="1324"/>
                    </a:lnTo>
                    <a:lnTo>
                      <a:pt x="597" y="1328"/>
                    </a:lnTo>
                    <a:lnTo>
                      <a:pt x="630" y="1331"/>
                    </a:lnTo>
                    <a:lnTo>
                      <a:pt x="665" y="1332"/>
                    </a:lnTo>
                    <a:lnTo>
                      <a:pt x="700" y="1331"/>
                    </a:lnTo>
                    <a:lnTo>
                      <a:pt x="733" y="1328"/>
                    </a:lnTo>
                    <a:lnTo>
                      <a:pt x="767" y="1324"/>
                    </a:lnTo>
                    <a:lnTo>
                      <a:pt x="799" y="1318"/>
                    </a:lnTo>
                    <a:lnTo>
                      <a:pt x="831" y="1310"/>
                    </a:lnTo>
                    <a:lnTo>
                      <a:pt x="863" y="1301"/>
                    </a:lnTo>
                    <a:lnTo>
                      <a:pt x="894" y="1291"/>
                    </a:lnTo>
                    <a:lnTo>
                      <a:pt x="924" y="1279"/>
                    </a:lnTo>
                    <a:lnTo>
                      <a:pt x="953" y="1266"/>
                    </a:lnTo>
                    <a:lnTo>
                      <a:pt x="983" y="1251"/>
                    </a:lnTo>
                    <a:lnTo>
                      <a:pt x="1011" y="1236"/>
                    </a:lnTo>
                    <a:lnTo>
                      <a:pt x="1038" y="1218"/>
                    </a:lnTo>
                    <a:lnTo>
                      <a:pt x="1064" y="1199"/>
                    </a:lnTo>
                    <a:lnTo>
                      <a:pt x="1088" y="1179"/>
                    </a:lnTo>
                    <a:lnTo>
                      <a:pt x="1113" y="1159"/>
                    </a:lnTo>
                    <a:lnTo>
                      <a:pt x="1136" y="1136"/>
                    </a:lnTo>
                    <a:lnTo>
                      <a:pt x="1158" y="1114"/>
                    </a:lnTo>
                    <a:lnTo>
                      <a:pt x="1179" y="1089"/>
                    </a:lnTo>
                    <a:lnTo>
                      <a:pt x="1199" y="1064"/>
                    </a:lnTo>
                    <a:lnTo>
                      <a:pt x="1217" y="1038"/>
                    </a:lnTo>
                    <a:lnTo>
                      <a:pt x="1234" y="1011"/>
                    </a:lnTo>
                    <a:lnTo>
                      <a:pt x="1250" y="983"/>
                    </a:lnTo>
                    <a:lnTo>
                      <a:pt x="1266" y="955"/>
                    </a:lnTo>
                    <a:lnTo>
                      <a:pt x="1278" y="925"/>
                    </a:lnTo>
                    <a:lnTo>
                      <a:pt x="1290" y="894"/>
                    </a:lnTo>
                    <a:lnTo>
                      <a:pt x="1301" y="864"/>
                    </a:lnTo>
                    <a:lnTo>
                      <a:pt x="1310" y="832"/>
                    </a:lnTo>
                    <a:lnTo>
                      <a:pt x="1317" y="800"/>
                    </a:lnTo>
                    <a:lnTo>
                      <a:pt x="1324" y="767"/>
                    </a:lnTo>
                    <a:lnTo>
                      <a:pt x="1327" y="733"/>
                    </a:lnTo>
                    <a:lnTo>
                      <a:pt x="1330" y="700"/>
                    </a:lnTo>
                    <a:lnTo>
                      <a:pt x="1331" y="665"/>
                    </a:lnTo>
                    <a:close/>
                    <a:moveTo>
                      <a:pt x="1109" y="665"/>
                    </a:moveTo>
                    <a:lnTo>
                      <a:pt x="1109" y="688"/>
                    </a:lnTo>
                    <a:lnTo>
                      <a:pt x="1107" y="711"/>
                    </a:lnTo>
                    <a:lnTo>
                      <a:pt x="1104" y="733"/>
                    </a:lnTo>
                    <a:lnTo>
                      <a:pt x="1100" y="755"/>
                    </a:lnTo>
                    <a:lnTo>
                      <a:pt x="1095" y="777"/>
                    </a:lnTo>
                    <a:lnTo>
                      <a:pt x="1089" y="798"/>
                    </a:lnTo>
                    <a:lnTo>
                      <a:pt x="1082" y="819"/>
                    </a:lnTo>
                    <a:lnTo>
                      <a:pt x="1074" y="838"/>
                    </a:lnTo>
                    <a:lnTo>
                      <a:pt x="1066" y="859"/>
                    </a:lnTo>
                    <a:lnTo>
                      <a:pt x="1056" y="877"/>
                    </a:lnTo>
                    <a:lnTo>
                      <a:pt x="1045" y="895"/>
                    </a:lnTo>
                    <a:lnTo>
                      <a:pt x="1033" y="914"/>
                    </a:lnTo>
                    <a:lnTo>
                      <a:pt x="1020" y="931"/>
                    </a:lnTo>
                    <a:lnTo>
                      <a:pt x="1007" y="948"/>
                    </a:lnTo>
                    <a:lnTo>
                      <a:pt x="993" y="965"/>
                    </a:lnTo>
                    <a:lnTo>
                      <a:pt x="979" y="980"/>
                    </a:lnTo>
                    <a:lnTo>
                      <a:pt x="963" y="995"/>
                    </a:lnTo>
                    <a:lnTo>
                      <a:pt x="948" y="1008"/>
                    </a:lnTo>
                    <a:lnTo>
                      <a:pt x="931" y="1022"/>
                    </a:lnTo>
                    <a:lnTo>
                      <a:pt x="913" y="1034"/>
                    </a:lnTo>
                    <a:lnTo>
                      <a:pt x="895" y="1046"/>
                    </a:lnTo>
                    <a:lnTo>
                      <a:pt x="877" y="1056"/>
                    </a:lnTo>
                    <a:lnTo>
                      <a:pt x="857" y="1066"/>
                    </a:lnTo>
                    <a:lnTo>
                      <a:pt x="838" y="1075"/>
                    </a:lnTo>
                    <a:lnTo>
                      <a:pt x="817" y="1082"/>
                    </a:lnTo>
                    <a:lnTo>
                      <a:pt x="797" y="1090"/>
                    </a:lnTo>
                    <a:lnTo>
                      <a:pt x="776" y="1095"/>
                    </a:lnTo>
                    <a:lnTo>
                      <a:pt x="755" y="1101"/>
                    </a:lnTo>
                    <a:lnTo>
                      <a:pt x="733" y="1105"/>
                    </a:lnTo>
                    <a:lnTo>
                      <a:pt x="710" y="1107"/>
                    </a:lnTo>
                    <a:lnTo>
                      <a:pt x="688" y="1109"/>
                    </a:lnTo>
                    <a:lnTo>
                      <a:pt x="665" y="1109"/>
                    </a:lnTo>
                    <a:lnTo>
                      <a:pt x="642" y="1109"/>
                    </a:lnTo>
                    <a:lnTo>
                      <a:pt x="620" y="1107"/>
                    </a:lnTo>
                    <a:lnTo>
                      <a:pt x="598" y="1105"/>
                    </a:lnTo>
                    <a:lnTo>
                      <a:pt x="575" y="1101"/>
                    </a:lnTo>
                    <a:lnTo>
                      <a:pt x="554" y="1095"/>
                    </a:lnTo>
                    <a:lnTo>
                      <a:pt x="533" y="1090"/>
                    </a:lnTo>
                    <a:lnTo>
                      <a:pt x="513" y="1082"/>
                    </a:lnTo>
                    <a:lnTo>
                      <a:pt x="492" y="1075"/>
                    </a:lnTo>
                    <a:lnTo>
                      <a:pt x="473" y="1066"/>
                    </a:lnTo>
                    <a:lnTo>
                      <a:pt x="453" y="1056"/>
                    </a:lnTo>
                    <a:lnTo>
                      <a:pt x="435" y="1046"/>
                    </a:lnTo>
                    <a:lnTo>
                      <a:pt x="417" y="1034"/>
                    </a:lnTo>
                    <a:lnTo>
                      <a:pt x="399" y="1022"/>
                    </a:lnTo>
                    <a:lnTo>
                      <a:pt x="383" y="1008"/>
                    </a:lnTo>
                    <a:lnTo>
                      <a:pt x="367" y="995"/>
                    </a:lnTo>
                    <a:lnTo>
                      <a:pt x="352" y="980"/>
                    </a:lnTo>
                    <a:lnTo>
                      <a:pt x="337" y="965"/>
                    </a:lnTo>
                    <a:lnTo>
                      <a:pt x="323" y="948"/>
                    </a:lnTo>
                    <a:lnTo>
                      <a:pt x="310" y="931"/>
                    </a:lnTo>
                    <a:lnTo>
                      <a:pt x="297" y="914"/>
                    </a:lnTo>
                    <a:lnTo>
                      <a:pt x="286" y="895"/>
                    </a:lnTo>
                    <a:lnTo>
                      <a:pt x="275" y="877"/>
                    </a:lnTo>
                    <a:lnTo>
                      <a:pt x="265" y="859"/>
                    </a:lnTo>
                    <a:lnTo>
                      <a:pt x="257" y="838"/>
                    </a:lnTo>
                    <a:lnTo>
                      <a:pt x="248" y="819"/>
                    </a:lnTo>
                    <a:lnTo>
                      <a:pt x="242" y="798"/>
                    </a:lnTo>
                    <a:lnTo>
                      <a:pt x="235" y="777"/>
                    </a:lnTo>
                    <a:lnTo>
                      <a:pt x="231" y="755"/>
                    </a:lnTo>
                    <a:lnTo>
                      <a:pt x="227" y="733"/>
                    </a:lnTo>
                    <a:lnTo>
                      <a:pt x="223" y="711"/>
                    </a:lnTo>
                    <a:lnTo>
                      <a:pt x="222" y="688"/>
                    </a:lnTo>
                    <a:lnTo>
                      <a:pt x="221" y="665"/>
                    </a:lnTo>
                    <a:lnTo>
                      <a:pt x="222" y="643"/>
                    </a:lnTo>
                    <a:lnTo>
                      <a:pt x="223" y="620"/>
                    </a:lnTo>
                    <a:lnTo>
                      <a:pt x="227" y="598"/>
                    </a:lnTo>
                    <a:lnTo>
                      <a:pt x="231" y="577"/>
                    </a:lnTo>
                    <a:lnTo>
                      <a:pt x="235" y="555"/>
                    </a:lnTo>
                    <a:lnTo>
                      <a:pt x="242" y="534"/>
                    </a:lnTo>
                    <a:lnTo>
                      <a:pt x="248" y="513"/>
                    </a:lnTo>
                    <a:lnTo>
                      <a:pt x="257" y="493"/>
                    </a:lnTo>
                    <a:lnTo>
                      <a:pt x="265" y="473"/>
                    </a:lnTo>
                    <a:lnTo>
                      <a:pt x="275" y="454"/>
                    </a:lnTo>
                    <a:lnTo>
                      <a:pt x="286" y="435"/>
                    </a:lnTo>
                    <a:lnTo>
                      <a:pt x="297" y="418"/>
                    </a:lnTo>
                    <a:lnTo>
                      <a:pt x="310" y="400"/>
                    </a:lnTo>
                    <a:lnTo>
                      <a:pt x="323" y="384"/>
                    </a:lnTo>
                    <a:lnTo>
                      <a:pt x="337" y="367"/>
                    </a:lnTo>
                    <a:lnTo>
                      <a:pt x="352" y="352"/>
                    </a:lnTo>
                    <a:lnTo>
                      <a:pt x="367" y="337"/>
                    </a:lnTo>
                    <a:lnTo>
                      <a:pt x="383" y="323"/>
                    </a:lnTo>
                    <a:lnTo>
                      <a:pt x="399" y="310"/>
                    </a:lnTo>
                    <a:lnTo>
                      <a:pt x="417" y="298"/>
                    </a:lnTo>
                    <a:lnTo>
                      <a:pt x="435" y="286"/>
                    </a:lnTo>
                    <a:lnTo>
                      <a:pt x="453" y="276"/>
                    </a:lnTo>
                    <a:lnTo>
                      <a:pt x="473" y="266"/>
                    </a:lnTo>
                    <a:lnTo>
                      <a:pt x="492" y="257"/>
                    </a:lnTo>
                    <a:lnTo>
                      <a:pt x="513" y="249"/>
                    </a:lnTo>
                    <a:lnTo>
                      <a:pt x="533" y="242"/>
                    </a:lnTo>
                    <a:lnTo>
                      <a:pt x="554" y="236"/>
                    </a:lnTo>
                    <a:lnTo>
                      <a:pt x="575" y="231"/>
                    </a:lnTo>
                    <a:lnTo>
                      <a:pt x="598" y="227"/>
                    </a:lnTo>
                    <a:lnTo>
                      <a:pt x="620" y="224"/>
                    </a:lnTo>
                    <a:lnTo>
                      <a:pt x="642" y="223"/>
                    </a:lnTo>
                    <a:lnTo>
                      <a:pt x="665" y="222"/>
                    </a:lnTo>
                    <a:lnTo>
                      <a:pt x="688" y="223"/>
                    </a:lnTo>
                    <a:lnTo>
                      <a:pt x="710" y="224"/>
                    </a:lnTo>
                    <a:lnTo>
                      <a:pt x="733" y="227"/>
                    </a:lnTo>
                    <a:lnTo>
                      <a:pt x="755" y="231"/>
                    </a:lnTo>
                    <a:lnTo>
                      <a:pt x="776" y="236"/>
                    </a:lnTo>
                    <a:lnTo>
                      <a:pt x="797" y="242"/>
                    </a:lnTo>
                    <a:lnTo>
                      <a:pt x="817" y="249"/>
                    </a:lnTo>
                    <a:lnTo>
                      <a:pt x="838" y="257"/>
                    </a:lnTo>
                    <a:lnTo>
                      <a:pt x="857" y="266"/>
                    </a:lnTo>
                    <a:lnTo>
                      <a:pt x="877" y="276"/>
                    </a:lnTo>
                    <a:lnTo>
                      <a:pt x="895" y="286"/>
                    </a:lnTo>
                    <a:lnTo>
                      <a:pt x="913" y="298"/>
                    </a:lnTo>
                    <a:lnTo>
                      <a:pt x="931" y="310"/>
                    </a:lnTo>
                    <a:lnTo>
                      <a:pt x="948" y="323"/>
                    </a:lnTo>
                    <a:lnTo>
                      <a:pt x="963" y="337"/>
                    </a:lnTo>
                    <a:lnTo>
                      <a:pt x="979" y="352"/>
                    </a:lnTo>
                    <a:lnTo>
                      <a:pt x="993" y="367"/>
                    </a:lnTo>
                    <a:lnTo>
                      <a:pt x="1007" y="384"/>
                    </a:lnTo>
                    <a:lnTo>
                      <a:pt x="1020" y="400"/>
                    </a:lnTo>
                    <a:lnTo>
                      <a:pt x="1033" y="418"/>
                    </a:lnTo>
                    <a:lnTo>
                      <a:pt x="1045" y="435"/>
                    </a:lnTo>
                    <a:lnTo>
                      <a:pt x="1056" y="454"/>
                    </a:lnTo>
                    <a:lnTo>
                      <a:pt x="1066" y="473"/>
                    </a:lnTo>
                    <a:lnTo>
                      <a:pt x="1074" y="493"/>
                    </a:lnTo>
                    <a:lnTo>
                      <a:pt x="1082" y="513"/>
                    </a:lnTo>
                    <a:lnTo>
                      <a:pt x="1089" y="534"/>
                    </a:lnTo>
                    <a:lnTo>
                      <a:pt x="1095" y="555"/>
                    </a:lnTo>
                    <a:lnTo>
                      <a:pt x="1100" y="577"/>
                    </a:lnTo>
                    <a:lnTo>
                      <a:pt x="1104" y="598"/>
                    </a:lnTo>
                    <a:lnTo>
                      <a:pt x="1107" y="620"/>
                    </a:lnTo>
                    <a:lnTo>
                      <a:pt x="1109" y="643"/>
                    </a:lnTo>
                    <a:lnTo>
                      <a:pt x="1109" y="665"/>
                    </a:lnTo>
                    <a:close/>
                  </a:path>
                </a:pathLst>
              </a:custGeom>
              <a:solidFill>
                <a:srgbClr val="B3B3B2"/>
              </a:solidFill>
              <a:ln w="9525">
                <a:noFill/>
                <a:round/>
                <a:headEnd/>
                <a:tailEnd/>
              </a:ln>
            </p:spPr>
            <p:txBody>
              <a:bodyPr/>
              <a:lstStyle/>
              <a:p>
                <a:endParaRPr lang="fr-FR"/>
              </a:p>
            </p:txBody>
          </p:sp>
          <p:sp>
            <p:nvSpPr>
              <p:cNvPr id="10375" name="Freeform 43"/>
              <p:cNvSpPr>
                <a:spLocks noEditPoints="1"/>
              </p:cNvSpPr>
              <p:nvPr/>
            </p:nvSpPr>
            <p:spPr bwMode="auto">
              <a:xfrm>
                <a:off x="2505" y="2491"/>
                <a:ext cx="185" cy="185"/>
              </a:xfrm>
              <a:custGeom>
                <a:avLst/>
                <a:gdLst>
                  <a:gd name="T0" fmla="*/ 0 w 1110"/>
                  <a:gd name="T1" fmla="*/ 0 h 1109"/>
                  <a:gd name="T2" fmla="*/ 0 w 1110"/>
                  <a:gd name="T3" fmla="*/ 0 h 1109"/>
                  <a:gd name="T4" fmla="*/ 0 w 1110"/>
                  <a:gd name="T5" fmla="*/ 0 h 1109"/>
                  <a:gd name="T6" fmla="*/ 0 w 1110"/>
                  <a:gd name="T7" fmla="*/ 0 h 1109"/>
                  <a:gd name="T8" fmla="*/ 0 w 1110"/>
                  <a:gd name="T9" fmla="*/ 0 h 1109"/>
                  <a:gd name="T10" fmla="*/ 0 w 1110"/>
                  <a:gd name="T11" fmla="*/ 0 h 1109"/>
                  <a:gd name="T12" fmla="*/ 0 w 1110"/>
                  <a:gd name="T13" fmla="*/ 0 h 1109"/>
                  <a:gd name="T14" fmla="*/ 0 w 1110"/>
                  <a:gd name="T15" fmla="*/ 0 h 1109"/>
                  <a:gd name="T16" fmla="*/ 0 w 1110"/>
                  <a:gd name="T17" fmla="*/ 0 h 1109"/>
                  <a:gd name="T18" fmla="*/ 0 w 1110"/>
                  <a:gd name="T19" fmla="*/ 0 h 1109"/>
                  <a:gd name="T20" fmla="*/ 0 w 1110"/>
                  <a:gd name="T21" fmla="*/ 0 h 1109"/>
                  <a:gd name="T22" fmla="*/ 0 w 1110"/>
                  <a:gd name="T23" fmla="*/ 0 h 1109"/>
                  <a:gd name="T24" fmla="*/ 0 w 1110"/>
                  <a:gd name="T25" fmla="*/ 0 h 1109"/>
                  <a:gd name="T26" fmla="*/ 0 w 1110"/>
                  <a:gd name="T27" fmla="*/ 0 h 1109"/>
                  <a:gd name="T28" fmla="*/ 0 w 1110"/>
                  <a:gd name="T29" fmla="*/ 0 h 1109"/>
                  <a:gd name="T30" fmla="*/ 0 w 1110"/>
                  <a:gd name="T31" fmla="*/ 0 h 1109"/>
                  <a:gd name="T32" fmla="*/ 0 w 1110"/>
                  <a:gd name="T33" fmla="*/ 0 h 1109"/>
                  <a:gd name="T34" fmla="*/ 0 w 1110"/>
                  <a:gd name="T35" fmla="*/ 0 h 1109"/>
                  <a:gd name="T36" fmla="*/ 0 w 1110"/>
                  <a:gd name="T37" fmla="*/ 0 h 1109"/>
                  <a:gd name="T38" fmla="*/ 0 w 1110"/>
                  <a:gd name="T39" fmla="*/ 0 h 1109"/>
                  <a:gd name="T40" fmla="*/ 0 w 1110"/>
                  <a:gd name="T41" fmla="*/ 0 h 1109"/>
                  <a:gd name="T42" fmla="*/ 0 w 1110"/>
                  <a:gd name="T43" fmla="*/ 0 h 1109"/>
                  <a:gd name="T44" fmla="*/ 0 w 1110"/>
                  <a:gd name="T45" fmla="*/ 0 h 1109"/>
                  <a:gd name="T46" fmla="*/ 0 w 1110"/>
                  <a:gd name="T47" fmla="*/ 0 h 1109"/>
                  <a:gd name="T48" fmla="*/ 0 w 1110"/>
                  <a:gd name="T49" fmla="*/ 0 h 1109"/>
                  <a:gd name="T50" fmla="*/ 0 w 1110"/>
                  <a:gd name="T51" fmla="*/ 0 h 1109"/>
                  <a:gd name="T52" fmla="*/ 0 w 1110"/>
                  <a:gd name="T53" fmla="*/ 0 h 1109"/>
                  <a:gd name="T54" fmla="*/ 0 w 1110"/>
                  <a:gd name="T55" fmla="*/ 0 h 1109"/>
                  <a:gd name="T56" fmla="*/ 0 w 1110"/>
                  <a:gd name="T57" fmla="*/ 0 h 1109"/>
                  <a:gd name="T58" fmla="*/ 0 w 1110"/>
                  <a:gd name="T59" fmla="*/ 0 h 1109"/>
                  <a:gd name="T60" fmla="*/ 0 w 1110"/>
                  <a:gd name="T61" fmla="*/ 0 h 1109"/>
                  <a:gd name="T62" fmla="*/ 0 w 1110"/>
                  <a:gd name="T63" fmla="*/ 0 h 1109"/>
                  <a:gd name="T64" fmla="*/ 0 w 1110"/>
                  <a:gd name="T65" fmla="*/ 0 h 1109"/>
                  <a:gd name="T66" fmla="*/ 0 w 1110"/>
                  <a:gd name="T67" fmla="*/ 0 h 1109"/>
                  <a:gd name="T68" fmla="*/ 0 w 1110"/>
                  <a:gd name="T69" fmla="*/ 0 h 1109"/>
                  <a:gd name="T70" fmla="*/ 0 w 1110"/>
                  <a:gd name="T71" fmla="*/ 0 h 1109"/>
                  <a:gd name="T72" fmla="*/ 0 w 1110"/>
                  <a:gd name="T73" fmla="*/ 0 h 1109"/>
                  <a:gd name="T74" fmla="*/ 0 w 1110"/>
                  <a:gd name="T75" fmla="*/ 0 h 1109"/>
                  <a:gd name="T76" fmla="*/ 0 w 1110"/>
                  <a:gd name="T77" fmla="*/ 0 h 1109"/>
                  <a:gd name="T78" fmla="*/ 0 w 1110"/>
                  <a:gd name="T79" fmla="*/ 0 h 1109"/>
                  <a:gd name="T80" fmla="*/ 0 w 1110"/>
                  <a:gd name="T81" fmla="*/ 0 h 1109"/>
                  <a:gd name="T82" fmla="*/ 0 w 1110"/>
                  <a:gd name="T83" fmla="*/ 0 h 1109"/>
                  <a:gd name="T84" fmla="*/ 0 w 1110"/>
                  <a:gd name="T85" fmla="*/ 0 h 1109"/>
                  <a:gd name="T86" fmla="*/ 0 w 1110"/>
                  <a:gd name="T87" fmla="*/ 0 h 1109"/>
                  <a:gd name="T88" fmla="*/ 0 w 1110"/>
                  <a:gd name="T89" fmla="*/ 0 h 1109"/>
                  <a:gd name="T90" fmla="*/ 0 w 1110"/>
                  <a:gd name="T91" fmla="*/ 0 h 1109"/>
                  <a:gd name="T92" fmla="*/ 0 w 1110"/>
                  <a:gd name="T93" fmla="*/ 0 h 1109"/>
                  <a:gd name="T94" fmla="*/ 0 w 1110"/>
                  <a:gd name="T95" fmla="*/ 0 h 1109"/>
                  <a:gd name="T96" fmla="*/ 0 w 1110"/>
                  <a:gd name="T97" fmla="*/ 0 h 1109"/>
                  <a:gd name="T98" fmla="*/ 0 w 1110"/>
                  <a:gd name="T99" fmla="*/ 0 h 1109"/>
                  <a:gd name="T100" fmla="*/ 0 w 1110"/>
                  <a:gd name="T101" fmla="*/ 0 h 1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1109"/>
                  <a:gd name="T155" fmla="*/ 1110 w 1110"/>
                  <a:gd name="T156" fmla="*/ 1109 h 1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1109">
                    <a:moveTo>
                      <a:pt x="1110" y="554"/>
                    </a:moveTo>
                    <a:lnTo>
                      <a:pt x="1109" y="526"/>
                    </a:lnTo>
                    <a:lnTo>
                      <a:pt x="1107" y="498"/>
                    </a:lnTo>
                    <a:lnTo>
                      <a:pt x="1104" y="470"/>
                    </a:lnTo>
                    <a:lnTo>
                      <a:pt x="1098" y="443"/>
                    </a:lnTo>
                    <a:lnTo>
                      <a:pt x="1093" y="416"/>
                    </a:lnTo>
                    <a:lnTo>
                      <a:pt x="1085" y="390"/>
                    </a:lnTo>
                    <a:lnTo>
                      <a:pt x="1077" y="364"/>
                    </a:lnTo>
                    <a:lnTo>
                      <a:pt x="1067" y="338"/>
                    </a:lnTo>
                    <a:lnTo>
                      <a:pt x="1055" y="315"/>
                    </a:lnTo>
                    <a:lnTo>
                      <a:pt x="1043" y="290"/>
                    </a:lnTo>
                    <a:lnTo>
                      <a:pt x="1030" y="267"/>
                    </a:lnTo>
                    <a:lnTo>
                      <a:pt x="1015" y="244"/>
                    </a:lnTo>
                    <a:lnTo>
                      <a:pt x="1000" y="223"/>
                    </a:lnTo>
                    <a:lnTo>
                      <a:pt x="984" y="202"/>
                    </a:lnTo>
                    <a:lnTo>
                      <a:pt x="965" y="182"/>
                    </a:lnTo>
                    <a:lnTo>
                      <a:pt x="947" y="162"/>
                    </a:lnTo>
                    <a:lnTo>
                      <a:pt x="929" y="144"/>
                    </a:lnTo>
                    <a:lnTo>
                      <a:pt x="908" y="127"/>
                    </a:lnTo>
                    <a:lnTo>
                      <a:pt x="888" y="111"/>
                    </a:lnTo>
                    <a:lnTo>
                      <a:pt x="865" y="94"/>
                    </a:lnTo>
                    <a:lnTo>
                      <a:pt x="843" y="80"/>
                    </a:lnTo>
                    <a:lnTo>
                      <a:pt x="820" y="67"/>
                    </a:lnTo>
                    <a:lnTo>
                      <a:pt x="796" y="54"/>
                    </a:lnTo>
                    <a:lnTo>
                      <a:pt x="771" y="44"/>
                    </a:lnTo>
                    <a:lnTo>
                      <a:pt x="746" y="34"/>
                    </a:lnTo>
                    <a:lnTo>
                      <a:pt x="720" y="25"/>
                    </a:lnTo>
                    <a:lnTo>
                      <a:pt x="694" y="18"/>
                    </a:lnTo>
                    <a:lnTo>
                      <a:pt x="667" y="11"/>
                    </a:lnTo>
                    <a:lnTo>
                      <a:pt x="639" y="7"/>
                    </a:lnTo>
                    <a:lnTo>
                      <a:pt x="612" y="3"/>
                    </a:lnTo>
                    <a:lnTo>
                      <a:pt x="584" y="0"/>
                    </a:lnTo>
                    <a:lnTo>
                      <a:pt x="555" y="0"/>
                    </a:lnTo>
                    <a:lnTo>
                      <a:pt x="527" y="0"/>
                    </a:lnTo>
                    <a:lnTo>
                      <a:pt x="499" y="3"/>
                    </a:lnTo>
                    <a:lnTo>
                      <a:pt x="471" y="7"/>
                    </a:lnTo>
                    <a:lnTo>
                      <a:pt x="444" y="11"/>
                    </a:lnTo>
                    <a:lnTo>
                      <a:pt x="417" y="18"/>
                    </a:lnTo>
                    <a:lnTo>
                      <a:pt x="390" y="25"/>
                    </a:lnTo>
                    <a:lnTo>
                      <a:pt x="365" y="34"/>
                    </a:lnTo>
                    <a:lnTo>
                      <a:pt x="339" y="44"/>
                    </a:lnTo>
                    <a:lnTo>
                      <a:pt x="314" y="54"/>
                    </a:lnTo>
                    <a:lnTo>
                      <a:pt x="290" y="67"/>
                    </a:lnTo>
                    <a:lnTo>
                      <a:pt x="268" y="80"/>
                    </a:lnTo>
                    <a:lnTo>
                      <a:pt x="245" y="94"/>
                    </a:lnTo>
                    <a:lnTo>
                      <a:pt x="223" y="111"/>
                    </a:lnTo>
                    <a:lnTo>
                      <a:pt x="202" y="127"/>
                    </a:lnTo>
                    <a:lnTo>
                      <a:pt x="182" y="144"/>
                    </a:lnTo>
                    <a:lnTo>
                      <a:pt x="163" y="162"/>
                    </a:lnTo>
                    <a:lnTo>
                      <a:pt x="145" y="182"/>
                    </a:lnTo>
                    <a:lnTo>
                      <a:pt x="127" y="202"/>
                    </a:lnTo>
                    <a:lnTo>
                      <a:pt x="111" y="223"/>
                    </a:lnTo>
                    <a:lnTo>
                      <a:pt x="95" y="244"/>
                    </a:lnTo>
                    <a:lnTo>
                      <a:pt x="81" y="267"/>
                    </a:lnTo>
                    <a:lnTo>
                      <a:pt x="67" y="290"/>
                    </a:lnTo>
                    <a:lnTo>
                      <a:pt x="55" y="315"/>
                    </a:lnTo>
                    <a:lnTo>
                      <a:pt x="44" y="338"/>
                    </a:lnTo>
                    <a:lnTo>
                      <a:pt x="34" y="364"/>
                    </a:lnTo>
                    <a:lnTo>
                      <a:pt x="26" y="390"/>
                    </a:lnTo>
                    <a:lnTo>
                      <a:pt x="18" y="416"/>
                    </a:lnTo>
                    <a:lnTo>
                      <a:pt x="12" y="443"/>
                    </a:lnTo>
                    <a:lnTo>
                      <a:pt x="6" y="470"/>
                    </a:lnTo>
                    <a:lnTo>
                      <a:pt x="3" y="498"/>
                    </a:lnTo>
                    <a:lnTo>
                      <a:pt x="1" y="526"/>
                    </a:lnTo>
                    <a:lnTo>
                      <a:pt x="0" y="554"/>
                    </a:lnTo>
                    <a:lnTo>
                      <a:pt x="1" y="584"/>
                    </a:lnTo>
                    <a:lnTo>
                      <a:pt x="3" y="612"/>
                    </a:lnTo>
                    <a:lnTo>
                      <a:pt x="6" y="640"/>
                    </a:lnTo>
                    <a:lnTo>
                      <a:pt x="12" y="667"/>
                    </a:lnTo>
                    <a:lnTo>
                      <a:pt x="18" y="694"/>
                    </a:lnTo>
                    <a:lnTo>
                      <a:pt x="26" y="720"/>
                    </a:lnTo>
                    <a:lnTo>
                      <a:pt x="34" y="746"/>
                    </a:lnTo>
                    <a:lnTo>
                      <a:pt x="44" y="770"/>
                    </a:lnTo>
                    <a:lnTo>
                      <a:pt x="55" y="795"/>
                    </a:lnTo>
                    <a:lnTo>
                      <a:pt x="67" y="819"/>
                    </a:lnTo>
                    <a:lnTo>
                      <a:pt x="81" y="843"/>
                    </a:lnTo>
                    <a:lnTo>
                      <a:pt x="95" y="865"/>
                    </a:lnTo>
                    <a:lnTo>
                      <a:pt x="111" y="887"/>
                    </a:lnTo>
                    <a:lnTo>
                      <a:pt x="127" y="908"/>
                    </a:lnTo>
                    <a:lnTo>
                      <a:pt x="145" y="928"/>
                    </a:lnTo>
                    <a:lnTo>
                      <a:pt x="163" y="947"/>
                    </a:lnTo>
                    <a:lnTo>
                      <a:pt x="182" y="966"/>
                    </a:lnTo>
                    <a:lnTo>
                      <a:pt x="202" y="983"/>
                    </a:lnTo>
                    <a:lnTo>
                      <a:pt x="223" y="999"/>
                    </a:lnTo>
                    <a:lnTo>
                      <a:pt x="245" y="1014"/>
                    </a:lnTo>
                    <a:lnTo>
                      <a:pt x="268" y="1030"/>
                    </a:lnTo>
                    <a:lnTo>
                      <a:pt x="290" y="1043"/>
                    </a:lnTo>
                    <a:lnTo>
                      <a:pt x="314" y="1054"/>
                    </a:lnTo>
                    <a:lnTo>
                      <a:pt x="339" y="1066"/>
                    </a:lnTo>
                    <a:lnTo>
                      <a:pt x="365" y="1076"/>
                    </a:lnTo>
                    <a:lnTo>
                      <a:pt x="390" y="1085"/>
                    </a:lnTo>
                    <a:lnTo>
                      <a:pt x="417" y="1092"/>
                    </a:lnTo>
                    <a:lnTo>
                      <a:pt x="444" y="1099"/>
                    </a:lnTo>
                    <a:lnTo>
                      <a:pt x="471" y="1103"/>
                    </a:lnTo>
                    <a:lnTo>
                      <a:pt x="499" y="1106"/>
                    </a:lnTo>
                    <a:lnTo>
                      <a:pt x="527" y="1108"/>
                    </a:lnTo>
                    <a:lnTo>
                      <a:pt x="555" y="1109"/>
                    </a:lnTo>
                    <a:lnTo>
                      <a:pt x="584" y="1108"/>
                    </a:lnTo>
                    <a:lnTo>
                      <a:pt x="612" y="1106"/>
                    </a:lnTo>
                    <a:lnTo>
                      <a:pt x="639" y="1103"/>
                    </a:lnTo>
                    <a:lnTo>
                      <a:pt x="667" y="1099"/>
                    </a:lnTo>
                    <a:lnTo>
                      <a:pt x="694" y="1092"/>
                    </a:lnTo>
                    <a:lnTo>
                      <a:pt x="720" y="1085"/>
                    </a:lnTo>
                    <a:lnTo>
                      <a:pt x="746" y="1076"/>
                    </a:lnTo>
                    <a:lnTo>
                      <a:pt x="771" y="1066"/>
                    </a:lnTo>
                    <a:lnTo>
                      <a:pt x="796" y="1054"/>
                    </a:lnTo>
                    <a:lnTo>
                      <a:pt x="820" y="1043"/>
                    </a:lnTo>
                    <a:lnTo>
                      <a:pt x="843" y="1030"/>
                    </a:lnTo>
                    <a:lnTo>
                      <a:pt x="865" y="1014"/>
                    </a:lnTo>
                    <a:lnTo>
                      <a:pt x="888" y="999"/>
                    </a:lnTo>
                    <a:lnTo>
                      <a:pt x="908" y="983"/>
                    </a:lnTo>
                    <a:lnTo>
                      <a:pt x="929" y="966"/>
                    </a:lnTo>
                    <a:lnTo>
                      <a:pt x="947" y="947"/>
                    </a:lnTo>
                    <a:lnTo>
                      <a:pt x="965" y="928"/>
                    </a:lnTo>
                    <a:lnTo>
                      <a:pt x="984" y="908"/>
                    </a:lnTo>
                    <a:lnTo>
                      <a:pt x="1000" y="887"/>
                    </a:lnTo>
                    <a:lnTo>
                      <a:pt x="1015" y="865"/>
                    </a:lnTo>
                    <a:lnTo>
                      <a:pt x="1030" y="843"/>
                    </a:lnTo>
                    <a:lnTo>
                      <a:pt x="1043" y="819"/>
                    </a:lnTo>
                    <a:lnTo>
                      <a:pt x="1055" y="795"/>
                    </a:lnTo>
                    <a:lnTo>
                      <a:pt x="1067" y="770"/>
                    </a:lnTo>
                    <a:lnTo>
                      <a:pt x="1077" y="746"/>
                    </a:lnTo>
                    <a:lnTo>
                      <a:pt x="1085" y="720"/>
                    </a:lnTo>
                    <a:lnTo>
                      <a:pt x="1093" y="694"/>
                    </a:lnTo>
                    <a:lnTo>
                      <a:pt x="1098" y="667"/>
                    </a:lnTo>
                    <a:lnTo>
                      <a:pt x="1104" y="640"/>
                    </a:lnTo>
                    <a:lnTo>
                      <a:pt x="1107" y="612"/>
                    </a:lnTo>
                    <a:lnTo>
                      <a:pt x="1109" y="584"/>
                    </a:lnTo>
                    <a:lnTo>
                      <a:pt x="1110" y="554"/>
                    </a:lnTo>
                    <a:close/>
                    <a:moveTo>
                      <a:pt x="888" y="554"/>
                    </a:moveTo>
                    <a:lnTo>
                      <a:pt x="888" y="572"/>
                    </a:lnTo>
                    <a:lnTo>
                      <a:pt x="887" y="589"/>
                    </a:lnTo>
                    <a:lnTo>
                      <a:pt x="884" y="605"/>
                    </a:lnTo>
                    <a:lnTo>
                      <a:pt x="881" y="621"/>
                    </a:lnTo>
                    <a:lnTo>
                      <a:pt x="878" y="638"/>
                    </a:lnTo>
                    <a:lnTo>
                      <a:pt x="874" y="654"/>
                    </a:lnTo>
                    <a:lnTo>
                      <a:pt x="868" y="669"/>
                    </a:lnTo>
                    <a:lnTo>
                      <a:pt x="862" y="684"/>
                    </a:lnTo>
                    <a:lnTo>
                      <a:pt x="855" y="699"/>
                    </a:lnTo>
                    <a:lnTo>
                      <a:pt x="848" y="713"/>
                    </a:lnTo>
                    <a:lnTo>
                      <a:pt x="840" y="727"/>
                    </a:lnTo>
                    <a:lnTo>
                      <a:pt x="832" y="741"/>
                    </a:lnTo>
                    <a:lnTo>
                      <a:pt x="822" y="754"/>
                    </a:lnTo>
                    <a:lnTo>
                      <a:pt x="812" y="766"/>
                    </a:lnTo>
                    <a:lnTo>
                      <a:pt x="801" y="779"/>
                    </a:lnTo>
                    <a:lnTo>
                      <a:pt x="790" y="790"/>
                    </a:lnTo>
                    <a:lnTo>
                      <a:pt x="779" y="801"/>
                    </a:lnTo>
                    <a:lnTo>
                      <a:pt x="767" y="811"/>
                    </a:lnTo>
                    <a:lnTo>
                      <a:pt x="755" y="821"/>
                    </a:lnTo>
                    <a:lnTo>
                      <a:pt x="742" y="831"/>
                    </a:lnTo>
                    <a:lnTo>
                      <a:pt x="728" y="839"/>
                    </a:lnTo>
                    <a:lnTo>
                      <a:pt x="714" y="847"/>
                    </a:lnTo>
                    <a:lnTo>
                      <a:pt x="700" y="855"/>
                    </a:lnTo>
                    <a:lnTo>
                      <a:pt x="685" y="861"/>
                    </a:lnTo>
                    <a:lnTo>
                      <a:pt x="670" y="868"/>
                    </a:lnTo>
                    <a:lnTo>
                      <a:pt x="654" y="873"/>
                    </a:lnTo>
                    <a:lnTo>
                      <a:pt x="638" y="877"/>
                    </a:lnTo>
                    <a:lnTo>
                      <a:pt x="622" y="881"/>
                    </a:lnTo>
                    <a:lnTo>
                      <a:pt x="606" y="884"/>
                    </a:lnTo>
                    <a:lnTo>
                      <a:pt x="590" y="886"/>
                    </a:lnTo>
                    <a:lnTo>
                      <a:pt x="572" y="887"/>
                    </a:lnTo>
                    <a:lnTo>
                      <a:pt x="555" y="888"/>
                    </a:lnTo>
                    <a:lnTo>
                      <a:pt x="538" y="887"/>
                    </a:lnTo>
                    <a:lnTo>
                      <a:pt x="522" y="886"/>
                    </a:lnTo>
                    <a:lnTo>
                      <a:pt x="504" y="884"/>
                    </a:lnTo>
                    <a:lnTo>
                      <a:pt x="488" y="881"/>
                    </a:lnTo>
                    <a:lnTo>
                      <a:pt x="472" y="877"/>
                    </a:lnTo>
                    <a:lnTo>
                      <a:pt x="457" y="873"/>
                    </a:lnTo>
                    <a:lnTo>
                      <a:pt x="441" y="868"/>
                    </a:lnTo>
                    <a:lnTo>
                      <a:pt x="425" y="861"/>
                    </a:lnTo>
                    <a:lnTo>
                      <a:pt x="411" y="855"/>
                    </a:lnTo>
                    <a:lnTo>
                      <a:pt x="396" y="847"/>
                    </a:lnTo>
                    <a:lnTo>
                      <a:pt x="382" y="839"/>
                    </a:lnTo>
                    <a:lnTo>
                      <a:pt x="369" y="831"/>
                    </a:lnTo>
                    <a:lnTo>
                      <a:pt x="356" y="821"/>
                    </a:lnTo>
                    <a:lnTo>
                      <a:pt x="343" y="811"/>
                    </a:lnTo>
                    <a:lnTo>
                      <a:pt x="331" y="801"/>
                    </a:lnTo>
                    <a:lnTo>
                      <a:pt x="320" y="790"/>
                    </a:lnTo>
                    <a:lnTo>
                      <a:pt x="309" y="779"/>
                    </a:lnTo>
                    <a:lnTo>
                      <a:pt x="298" y="766"/>
                    </a:lnTo>
                    <a:lnTo>
                      <a:pt x="288" y="754"/>
                    </a:lnTo>
                    <a:lnTo>
                      <a:pt x="280" y="741"/>
                    </a:lnTo>
                    <a:lnTo>
                      <a:pt x="271" y="727"/>
                    </a:lnTo>
                    <a:lnTo>
                      <a:pt x="262" y="713"/>
                    </a:lnTo>
                    <a:lnTo>
                      <a:pt x="255" y="699"/>
                    </a:lnTo>
                    <a:lnTo>
                      <a:pt x="248" y="684"/>
                    </a:lnTo>
                    <a:lnTo>
                      <a:pt x="243" y="669"/>
                    </a:lnTo>
                    <a:lnTo>
                      <a:pt x="238" y="654"/>
                    </a:lnTo>
                    <a:lnTo>
                      <a:pt x="233" y="638"/>
                    </a:lnTo>
                    <a:lnTo>
                      <a:pt x="229" y="621"/>
                    </a:lnTo>
                    <a:lnTo>
                      <a:pt x="227" y="605"/>
                    </a:lnTo>
                    <a:lnTo>
                      <a:pt x="225" y="589"/>
                    </a:lnTo>
                    <a:lnTo>
                      <a:pt x="222" y="572"/>
                    </a:lnTo>
                    <a:lnTo>
                      <a:pt x="222" y="554"/>
                    </a:lnTo>
                    <a:lnTo>
                      <a:pt x="222" y="537"/>
                    </a:lnTo>
                    <a:lnTo>
                      <a:pt x="225" y="521"/>
                    </a:lnTo>
                    <a:lnTo>
                      <a:pt x="227" y="504"/>
                    </a:lnTo>
                    <a:lnTo>
                      <a:pt x="229" y="487"/>
                    </a:lnTo>
                    <a:lnTo>
                      <a:pt x="233" y="471"/>
                    </a:lnTo>
                    <a:lnTo>
                      <a:pt x="238" y="456"/>
                    </a:lnTo>
                    <a:lnTo>
                      <a:pt x="243" y="440"/>
                    </a:lnTo>
                    <a:lnTo>
                      <a:pt x="248" y="425"/>
                    </a:lnTo>
                    <a:lnTo>
                      <a:pt x="255" y="411"/>
                    </a:lnTo>
                    <a:lnTo>
                      <a:pt x="262" y="396"/>
                    </a:lnTo>
                    <a:lnTo>
                      <a:pt x="271" y="383"/>
                    </a:lnTo>
                    <a:lnTo>
                      <a:pt x="280" y="369"/>
                    </a:lnTo>
                    <a:lnTo>
                      <a:pt x="288" y="356"/>
                    </a:lnTo>
                    <a:lnTo>
                      <a:pt x="298" y="343"/>
                    </a:lnTo>
                    <a:lnTo>
                      <a:pt x="309" y="331"/>
                    </a:lnTo>
                    <a:lnTo>
                      <a:pt x="320" y="319"/>
                    </a:lnTo>
                    <a:lnTo>
                      <a:pt x="331" y="308"/>
                    </a:lnTo>
                    <a:lnTo>
                      <a:pt x="343" y="297"/>
                    </a:lnTo>
                    <a:lnTo>
                      <a:pt x="356" y="288"/>
                    </a:lnTo>
                    <a:lnTo>
                      <a:pt x="369" y="279"/>
                    </a:lnTo>
                    <a:lnTo>
                      <a:pt x="382" y="270"/>
                    </a:lnTo>
                    <a:lnTo>
                      <a:pt x="396" y="262"/>
                    </a:lnTo>
                    <a:lnTo>
                      <a:pt x="411" y="255"/>
                    </a:lnTo>
                    <a:lnTo>
                      <a:pt x="425" y="248"/>
                    </a:lnTo>
                    <a:lnTo>
                      <a:pt x="441" y="242"/>
                    </a:lnTo>
                    <a:lnTo>
                      <a:pt x="457" y="237"/>
                    </a:lnTo>
                    <a:lnTo>
                      <a:pt x="472" y="233"/>
                    </a:lnTo>
                    <a:lnTo>
                      <a:pt x="488" y="228"/>
                    </a:lnTo>
                    <a:lnTo>
                      <a:pt x="504" y="226"/>
                    </a:lnTo>
                    <a:lnTo>
                      <a:pt x="522" y="224"/>
                    </a:lnTo>
                    <a:lnTo>
                      <a:pt x="538" y="223"/>
                    </a:lnTo>
                    <a:lnTo>
                      <a:pt x="555" y="222"/>
                    </a:lnTo>
                    <a:lnTo>
                      <a:pt x="572" y="223"/>
                    </a:lnTo>
                    <a:lnTo>
                      <a:pt x="590" y="224"/>
                    </a:lnTo>
                    <a:lnTo>
                      <a:pt x="606" y="226"/>
                    </a:lnTo>
                    <a:lnTo>
                      <a:pt x="622" y="228"/>
                    </a:lnTo>
                    <a:lnTo>
                      <a:pt x="638" y="233"/>
                    </a:lnTo>
                    <a:lnTo>
                      <a:pt x="654" y="237"/>
                    </a:lnTo>
                    <a:lnTo>
                      <a:pt x="670" y="242"/>
                    </a:lnTo>
                    <a:lnTo>
                      <a:pt x="685" y="248"/>
                    </a:lnTo>
                    <a:lnTo>
                      <a:pt x="700" y="255"/>
                    </a:lnTo>
                    <a:lnTo>
                      <a:pt x="714" y="262"/>
                    </a:lnTo>
                    <a:lnTo>
                      <a:pt x="728" y="270"/>
                    </a:lnTo>
                    <a:lnTo>
                      <a:pt x="742" y="279"/>
                    </a:lnTo>
                    <a:lnTo>
                      <a:pt x="755" y="288"/>
                    </a:lnTo>
                    <a:lnTo>
                      <a:pt x="767" y="297"/>
                    </a:lnTo>
                    <a:lnTo>
                      <a:pt x="779" y="308"/>
                    </a:lnTo>
                    <a:lnTo>
                      <a:pt x="790" y="319"/>
                    </a:lnTo>
                    <a:lnTo>
                      <a:pt x="801" y="331"/>
                    </a:lnTo>
                    <a:lnTo>
                      <a:pt x="812" y="343"/>
                    </a:lnTo>
                    <a:lnTo>
                      <a:pt x="822" y="356"/>
                    </a:lnTo>
                    <a:lnTo>
                      <a:pt x="832" y="369"/>
                    </a:lnTo>
                    <a:lnTo>
                      <a:pt x="840" y="383"/>
                    </a:lnTo>
                    <a:lnTo>
                      <a:pt x="848" y="396"/>
                    </a:lnTo>
                    <a:lnTo>
                      <a:pt x="855" y="411"/>
                    </a:lnTo>
                    <a:lnTo>
                      <a:pt x="862" y="425"/>
                    </a:lnTo>
                    <a:lnTo>
                      <a:pt x="868" y="440"/>
                    </a:lnTo>
                    <a:lnTo>
                      <a:pt x="874" y="456"/>
                    </a:lnTo>
                    <a:lnTo>
                      <a:pt x="878" y="471"/>
                    </a:lnTo>
                    <a:lnTo>
                      <a:pt x="881" y="487"/>
                    </a:lnTo>
                    <a:lnTo>
                      <a:pt x="884" y="504"/>
                    </a:lnTo>
                    <a:lnTo>
                      <a:pt x="887" y="521"/>
                    </a:lnTo>
                    <a:lnTo>
                      <a:pt x="888" y="537"/>
                    </a:lnTo>
                    <a:lnTo>
                      <a:pt x="888" y="554"/>
                    </a:lnTo>
                    <a:close/>
                  </a:path>
                </a:pathLst>
              </a:custGeom>
              <a:solidFill>
                <a:srgbClr val="B0B0AF"/>
              </a:solidFill>
              <a:ln w="9525">
                <a:noFill/>
                <a:round/>
                <a:headEnd/>
                <a:tailEnd/>
              </a:ln>
            </p:spPr>
            <p:txBody>
              <a:bodyPr/>
              <a:lstStyle/>
              <a:p>
                <a:endParaRPr lang="fr-FR"/>
              </a:p>
            </p:txBody>
          </p:sp>
          <p:sp>
            <p:nvSpPr>
              <p:cNvPr id="10376" name="Freeform 44"/>
              <p:cNvSpPr>
                <a:spLocks noEditPoints="1"/>
              </p:cNvSpPr>
              <p:nvPr/>
            </p:nvSpPr>
            <p:spPr bwMode="auto">
              <a:xfrm>
                <a:off x="2523" y="2510"/>
                <a:ext cx="148" cy="148"/>
              </a:xfrm>
              <a:custGeom>
                <a:avLst/>
                <a:gdLst>
                  <a:gd name="T0" fmla="*/ 0 w 888"/>
                  <a:gd name="T1" fmla="*/ 0 h 887"/>
                  <a:gd name="T2" fmla="*/ 0 w 888"/>
                  <a:gd name="T3" fmla="*/ 0 h 887"/>
                  <a:gd name="T4" fmla="*/ 0 w 888"/>
                  <a:gd name="T5" fmla="*/ 0 h 887"/>
                  <a:gd name="T6" fmla="*/ 0 w 888"/>
                  <a:gd name="T7" fmla="*/ 0 h 887"/>
                  <a:gd name="T8" fmla="*/ 0 w 888"/>
                  <a:gd name="T9" fmla="*/ 0 h 887"/>
                  <a:gd name="T10" fmla="*/ 0 w 888"/>
                  <a:gd name="T11" fmla="*/ 0 h 887"/>
                  <a:gd name="T12" fmla="*/ 0 w 888"/>
                  <a:gd name="T13" fmla="*/ 0 h 887"/>
                  <a:gd name="T14" fmla="*/ 0 w 888"/>
                  <a:gd name="T15" fmla="*/ 0 h 887"/>
                  <a:gd name="T16" fmla="*/ 0 w 888"/>
                  <a:gd name="T17" fmla="*/ 0 h 887"/>
                  <a:gd name="T18" fmla="*/ 0 w 888"/>
                  <a:gd name="T19" fmla="*/ 0 h 887"/>
                  <a:gd name="T20" fmla="*/ 0 w 888"/>
                  <a:gd name="T21" fmla="*/ 0 h 887"/>
                  <a:gd name="T22" fmla="*/ 0 w 888"/>
                  <a:gd name="T23" fmla="*/ 0 h 887"/>
                  <a:gd name="T24" fmla="*/ 0 w 888"/>
                  <a:gd name="T25" fmla="*/ 0 h 887"/>
                  <a:gd name="T26" fmla="*/ 0 w 888"/>
                  <a:gd name="T27" fmla="*/ 0 h 887"/>
                  <a:gd name="T28" fmla="*/ 0 w 888"/>
                  <a:gd name="T29" fmla="*/ 0 h 887"/>
                  <a:gd name="T30" fmla="*/ 0 w 888"/>
                  <a:gd name="T31" fmla="*/ 0 h 887"/>
                  <a:gd name="T32" fmla="*/ 0 w 888"/>
                  <a:gd name="T33" fmla="*/ 0 h 887"/>
                  <a:gd name="T34" fmla="*/ 0 w 888"/>
                  <a:gd name="T35" fmla="*/ 0 h 887"/>
                  <a:gd name="T36" fmla="*/ 0 w 888"/>
                  <a:gd name="T37" fmla="*/ 0 h 887"/>
                  <a:gd name="T38" fmla="*/ 0 w 888"/>
                  <a:gd name="T39" fmla="*/ 0 h 887"/>
                  <a:gd name="T40" fmla="*/ 0 w 888"/>
                  <a:gd name="T41" fmla="*/ 0 h 887"/>
                  <a:gd name="T42" fmla="*/ 0 w 888"/>
                  <a:gd name="T43" fmla="*/ 0 h 887"/>
                  <a:gd name="T44" fmla="*/ 0 w 888"/>
                  <a:gd name="T45" fmla="*/ 0 h 887"/>
                  <a:gd name="T46" fmla="*/ 0 w 888"/>
                  <a:gd name="T47" fmla="*/ 0 h 887"/>
                  <a:gd name="T48" fmla="*/ 0 w 888"/>
                  <a:gd name="T49" fmla="*/ 0 h 887"/>
                  <a:gd name="T50" fmla="*/ 0 w 888"/>
                  <a:gd name="T51" fmla="*/ 0 h 887"/>
                  <a:gd name="T52" fmla="*/ 0 w 888"/>
                  <a:gd name="T53" fmla="*/ 0 h 887"/>
                  <a:gd name="T54" fmla="*/ 0 w 888"/>
                  <a:gd name="T55" fmla="*/ 0 h 887"/>
                  <a:gd name="T56" fmla="*/ 0 w 888"/>
                  <a:gd name="T57" fmla="*/ 0 h 887"/>
                  <a:gd name="T58" fmla="*/ 0 w 888"/>
                  <a:gd name="T59" fmla="*/ 0 h 887"/>
                  <a:gd name="T60" fmla="*/ 0 w 888"/>
                  <a:gd name="T61" fmla="*/ 0 h 887"/>
                  <a:gd name="T62" fmla="*/ 0 w 888"/>
                  <a:gd name="T63" fmla="*/ 0 h 887"/>
                  <a:gd name="T64" fmla="*/ 0 w 888"/>
                  <a:gd name="T65" fmla="*/ 0 h 887"/>
                  <a:gd name="T66" fmla="*/ 0 w 888"/>
                  <a:gd name="T67" fmla="*/ 0 h 887"/>
                  <a:gd name="T68" fmla="*/ 0 w 888"/>
                  <a:gd name="T69" fmla="*/ 0 h 887"/>
                  <a:gd name="T70" fmla="*/ 0 w 888"/>
                  <a:gd name="T71" fmla="*/ 0 h 887"/>
                  <a:gd name="T72" fmla="*/ 0 w 888"/>
                  <a:gd name="T73" fmla="*/ 0 h 887"/>
                  <a:gd name="T74" fmla="*/ 0 w 888"/>
                  <a:gd name="T75" fmla="*/ 0 h 887"/>
                  <a:gd name="T76" fmla="*/ 0 w 888"/>
                  <a:gd name="T77" fmla="*/ 0 h 887"/>
                  <a:gd name="T78" fmla="*/ 0 w 888"/>
                  <a:gd name="T79" fmla="*/ 0 h 887"/>
                  <a:gd name="T80" fmla="*/ 0 w 888"/>
                  <a:gd name="T81" fmla="*/ 0 h 887"/>
                  <a:gd name="T82" fmla="*/ 0 w 888"/>
                  <a:gd name="T83" fmla="*/ 0 h 887"/>
                  <a:gd name="T84" fmla="*/ 0 w 888"/>
                  <a:gd name="T85" fmla="*/ 0 h 887"/>
                  <a:gd name="T86" fmla="*/ 0 w 888"/>
                  <a:gd name="T87" fmla="*/ 0 h 887"/>
                  <a:gd name="T88" fmla="*/ 0 w 888"/>
                  <a:gd name="T89" fmla="*/ 0 h 887"/>
                  <a:gd name="T90" fmla="*/ 0 w 888"/>
                  <a:gd name="T91" fmla="*/ 0 h 887"/>
                  <a:gd name="T92" fmla="*/ 0 w 888"/>
                  <a:gd name="T93" fmla="*/ 0 h 887"/>
                  <a:gd name="T94" fmla="*/ 0 w 888"/>
                  <a:gd name="T95" fmla="*/ 0 h 887"/>
                  <a:gd name="T96" fmla="*/ 0 w 888"/>
                  <a:gd name="T97" fmla="*/ 0 h 887"/>
                  <a:gd name="T98" fmla="*/ 0 w 888"/>
                  <a:gd name="T99" fmla="*/ 0 h 887"/>
                  <a:gd name="T100" fmla="*/ 0 w 888"/>
                  <a:gd name="T101" fmla="*/ 0 h 887"/>
                  <a:gd name="T102" fmla="*/ 0 w 888"/>
                  <a:gd name="T103" fmla="*/ 0 h 887"/>
                  <a:gd name="T104" fmla="*/ 0 w 888"/>
                  <a:gd name="T105" fmla="*/ 0 h 887"/>
                  <a:gd name="T106" fmla="*/ 0 w 888"/>
                  <a:gd name="T107" fmla="*/ 0 h 8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8"/>
                  <a:gd name="T163" fmla="*/ 0 h 887"/>
                  <a:gd name="T164" fmla="*/ 888 w 888"/>
                  <a:gd name="T165" fmla="*/ 887 h 8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8" h="887">
                    <a:moveTo>
                      <a:pt x="888" y="443"/>
                    </a:moveTo>
                    <a:lnTo>
                      <a:pt x="888" y="421"/>
                    </a:lnTo>
                    <a:lnTo>
                      <a:pt x="886" y="398"/>
                    </a:lnTo>
                    <a:lnTo>
                      <a:pt x="883" y="376"/>
                    </a:lnTo>
                    <a:lnTo>
                      <a:pt x="879" y="355"/>
                    </a:lnTo>
                    <a:lnTo>
                      <a:pt x="874" y="333"/>
                    </a:lnTo>
                    <a:lnTo>
                      <a:pt x="868" y="312"/>
                    </a:lnTo>
                    <a:lnTo>
                      <a:pt x="861" y="291"/>
                    </a:lnTo>
                    <a:lnTo>
                      <a:pt x="853" y="271"/>
                    </a:lnTo>
                    <a:lnTo>
                      <a:pt x="845" y="251"/>
                    </a:lnTo>
                    <a:lnTo>
                      <a:pt x="835" y="232"/>
                    </a:lnTo>
                    <a:lnTo>
                      <a:pt x="824" y="213"/>
                    </a:lnTo>
                    <a:lnTo>
                      <a:pt x="812" y="196"/>
                    </a:lnTo>
                    <a:lnTo>
                      <a:pt x="799" y="178"/>
                    </a:lnTo>
                    <a:lnTo>
                      <a:pt x="786" y="162"/>
                    </a:lnTo>
                    <a:lnTo>
                      <a:pt x="772" y="145"/>
                    </a:lnTo>
                    <a:lnTo>
                      <a:pt x="758" y="130"/>
                    </a:lnTo>
                    <a:lnTo>
                      <a:pt x="742" y="115"/>
                    </a:lnTo>
                    <a:lnTo>
                      <a:pt x="727" y="101"/>
                    </a:lnTo>
                    <a:lnTo>
                      <a:pt x="710" y="88"/>
                    </a:lnTo>
                    <a:lnTo>
                      <a:pt x="692" y="76"/>
                    </a:lnTo>
                    <a:lnTo>
                      <a:pt x="674" y="64"/>
                    </a:lnTo>
                    <a:lnTo>
                      <a:pt x="656" y="54"/>
                    </a:lnTo>
                    <a:lnTo>
                      <a:pt x="636" y="44"/>
                    </a:lnTo>
                    <a:lnTo>
                      <a:pt x="617" y="35"/>
                    </a:lnTo>
                    <a:lnTo>
                      <a:pt x="596" y="27"/>
                    </a:lnTo>
                    <a:lnTo>
                      <a:pt x="576" y="20"/>
                    </a:lnTo>
                    <a:lnTo>
                      <a:pt x="555" y="14"/>
                    </a:lnTo>
                    <a:lnTo>
                      <a:pt x="534" y="9"/>
                    </a:lnTo>
                    <a:lnTo>
                      <a:pt x="512" y="5"/>
                    </a:lnTo>
                    <a:lnTo>
                      <a:pt x="489" y="2"/>
                    </a:lnTo>
                    <a:lnTo>
                      <a:pt x="467" y="1"/>
                    </a:lnTo>
                    <a:lnTo>
                      <a:pt x="444" y="0"/>
                    </a:lnTo>
                    <a:lnTo>
                      <a:pt x="421" y="1"/>
                    </a:lnTo>
                    <a:lnTo>
                      <a:pt x="399" y="2"/>
                    </a:lnTo>
                    <a:lnTo>
                      <a:pt x="377" y="5"/>
                    </a:lnTo>
                    <a:lnTo>
                      <a:pt x="354" y="9"/>
                    </a:lnTo>
                    <a:lnTo>
                      <a:pt x="333" y="14"/>
                    </a:lnTo>
                    <a:lnTo>
                      <a:pt x="312" y="20"/>
                    </a:lnTo>
                    <a:lnTo>
                      <a:pt x="292" y="27"/>
                    </a:lnTo>
                    <a:lnTo>
                      <a:pt x="271" y="35"/>
                    </a:lnTo>
                    <a:lnTo>
                      <a:pt x="252" y="44"/>
                    </a:lnTo>
                    <a:lnTo>
                      <a:pt x="232" y="54"/>
                    </a:lnTo>
                    <a:lnTo>
                      <a:pt x="214" y="64"/>
                    </a:lnTo>
                    <a:lnTo>
                      <a:pt x="196" y="76"/>
                    </a:lnTo>
                    <a:lnTo>
                      <a:pt x="178" y="88"/>
                    </a:lnTo>
                    <a:lnTo>
                      <a:pt x="162" y="101"/>
                    </a:lnTo>
                    <a:lnTo>
                      <a:pt x="146" y="115"/>
                    </a:lnTo>
                    <a:lnTo>
                      <a:pt x="131" y="130"/>
                    </a:lnTo>
                    <a:lnTo>
                      <a:pt x="116" y="145"/>
                    </a:lnTo>
                    <a:lnTo>
                      <a:pt x="102" y="162"/>
                    </a:lnTo>
                    <a:lnTo>
                      <a:pt x="89" y="178"/>
                    </a:lnTo>
                    <a:lnTo>
                      <a:pt x="76" y="196"/>
                    </a:lnTo>
                    <a:lnTo>
                      <a:pt x="65" y="213"/>
                    </a:lnTo>
                    <a:lnTo>
                      <a:pt x="54" y="232"/>
                    </a:lnTo>
                    <a:lnTo>
                      <a:pt x="44" y="251"/>
                    </a:lnTo>
                    <a:lnTo>
                      <a:pt x="36" y="271"/>
                    </a:lnTo>
                    <a:lnTo>
                      <a:pt x="27" y="291"/>
                    </a:lnTo>
                    <a:lnTo>
                      <a:pt x="21" y="312"/>
                    </a:lnTo>
                    <a:lnTo>
                      <a:pt x="14" y="333"/>
                    </a:lnTo>
                    <a:lnTo>
                      <a:pt x="10" y="355"/>
                    </a:lnTo>
                    <a:lnTo>
                      <a:pt x="6" y="376"/>
                    </a:lnTo>
                    <a:lnTo>
                      <a:pt x="2" y="398"/>
                    </a:lnTo>
                    <a:lnTo>
                      <a:pt x="1" y="421"/>
                    </a:lnTo>
                    <a:lnTo>
                      <a:pt x="0" y="443"/>
                    </a:lnTo>
                    <a:lnTo>
                      <a:pt x="1" y="466"/>
                    </a:lnTo>
                    <a:lnTo>
                      <a:pt x="2" y="489"/>
                    </a:lnTo>
                    <a:lnTo>
                      <a:pt x="6" y="511"/>
                    </a:lnTo>
                    <a:lnTo>
                      <a:pt x="10" y="533"/>
                    </a:lnTo>
                    <a:lnTo>
                      <a:pt x="14" y="555"/>
                    </a:lnTo>
                    <a:lnTo>
                      <a:pt x="21" y="576"/>
                    </a:lnTo>
                    <a:lnTo>
                      <a:pt x="27" y="597"/>
                    </a:lnTo>
                    <a:lnTo>
                      <a:pt x="36" y="616"/>
                    </a:lnTo>
                    <a:lnTo>
                      <a:pt x="44" y="637"/>
                    </a:lnTo>
                    <a:lnTo>
                      <a:pt x="54" y="655"/>
                    </a:lnTo>
                    <a:lnTo>
                      <a:pt x="65" y="673"/>
                    </a:lnTo>
                    <a:lnTo>
                      <a:pt x="76" y="692"/>
                    </a:lnTo>
                    <a:lnTo>
                      <a:pt x="89" y="709"/>
                    </a:lnTo>
                    <a:lnTo>
                      <a:pt x="102" y="726"/>
                    </a:lnTo>
                    <a:lnTo>
                      <a:pt x="116" y="743"/>
                    </a:lnTo>
                    <a:lnTo>
                      <a:pt x="131" y="758"/>
                    </a:lnTo>
                    <a:lnTo>
                      <a:pt x="146" y="773"/>
                    </a:lnTo>
                    <a:lnTo>
                      <a:pt x="162" y="786"/>
                    </a:lnTo>
                    <a:lnTo>
                      <a:pt x="178" y="800"/>
                    </a:lnTo>
                    <a:lnTo>
                      <a:pt x="196" y="812"/>
                    </a:lnTo>
                    <a:lnTo>
                      <a:pt x="214" y="824"/>
                    </a:lnTo>
                    <a:lnTo>
                      <a:pt x="232" y="834"/>
                    </a:lnTo>
                    <a:lnTo>
                      <a:pt x="252" y="844"/>
                    </a:lnTo>
                    <a:lnTo>
                      <a:pt x="271" y="853"/>
                    </a:lnTo>
                    <a:lnTo>
                      <a:pt x="292" y="860"/>
                    </a:lnTo>
                    <a:lnTo>
                      <a:pt x="312" y="868"/>
                    </a:lnTo>
                    <a:lnTo>
                      <a:pt x="333" y="873"/>
                    </a:lnTo>
                    <a:lnTo>
                      <a:pt x="354" y="879"/>
                    </a:lnTo>
                    <a:lnTo>
                      <a:pt x="377" y="883"/>
                    </a:lnTo>
                    <a:lnTo>
                      <a:pt x="399" y="885"/>
                    </a:lnTo>
                    <a:lnTo>
                      <a:pt x="421" y="887"/>
                    </a:lnTo>
                    <a:lnTo>
                      <a:pt x="444" y="887"/>
                    </a:lnTo>
                    <a:lnTo>
                      <a:pt x="467" y="887"/>
                    </a:lnTo>
                    <a:lnTo>
                      <a:pt x="489" y="885"/>
                    </a:lnTo>
                    <a:lnTo>
                      <a:pt x="512" y="883"/>
                    </a:lnTo>
                    <a:lnTo>
                      <a:pt x="534" y="879"/>
                    </a:lnTo>
                    <a:lnTo>
                      <a:pt x="555" y="873"/>
                    </a:lnTo>
                    <a:lnTo>
                      <a:pt x="576" y="868"/>
                    </a:lnTo>
                    <a:lnTo>
                      <a:pt x="596" y="860"/>
                    </a:lnTo>
                    <a:lnTo>
                      <a:pt x="617" y="853"/>
                    </a:lnTo>
                    <a:lnTo>
                      <a:pt x="636" y="844"/>
                    </a:lnTo>
                    <a:lnTo>
                      <a:pt x="656" y="834"/>
                    </a:lnTo>
                    <a:lnTo>
                      <a:pt x="674" y="824"/>
                    </a:lnTo>
                    <a:lnTo>
                      <a:pt x="692" y="812"/>
                    </a:lnTo>
                    <a:lnTo>
                      <a:pt x="710" y="800"/>
                    </a:lnTo>
                    <a:lnTo>
                      <a:pt x="727" y="786"/>
                    </a:lnTo>
                    <a:lnTo>
                      <a:pt x="742" y="773"/>
                    </a:lnTo>
                    <a:lnTo>
                      <a:pt x="758" y="758"/>
                    </a:lnTo>
                    <a:lnTo>
                      <a:pt x="772" y="743"/>
                    </a:lnTo>
                    <a:lnTo>
                      <a:pt x="786" y="726"/>
                    </a:lnTo>
                    <a:lnTo>
                      <a:pt x="799" y="709"/>
                    </a:lnTo>
                    <a:lnTo>
                      <a:pt x="812" y="692"/>
                    </a:lnTo>
                    <a:lnTo>
                      <a:pt x="824" y="673"/>
                    </a:lnTo>
                    <a:lnTo>
                      <a:pt x="835" y="655"/>
                    </a:lnTo>
                    <a:lnTo>
                      <a:pt x="845" y="637"/>
                    </a:lnTo>
                    <a:lnTo>
                      <a:pt x="853" y="616"/>
                    </a:lnTo>
                    <a:lnTo>
                      <a:pt x="861" y="597"/>
                    </a:lnTo>
                    <a:lnTo>
                      <a:pt x="868" y="576"/>
                    </a:lnTo>
                    <a:lnTo>
                      <a:pt x="874" y="555"/>
                    </a:lnTo>
                    <a:lnTo>
                      <a:pt x="879" y="533"/>
                    </a:lnTo>
                    <a:lnTo>
                      <a:pt x="883" y="511"/>
                    </a:lnTo>
                    <a:lnTo>
                      <a:pt x="886" y="489"/>
                    </a:lnTo>
                    <a:lnTo>
                      <a:pt x="888" y="466"/>
                    </a:lnTo>
                    <a:lnTo>
                      <a:pt x="888" y="443"/>
                    </a:lnTo>
                    <a:close/>
                    <a:moveTo>
                      <a:pt x="667" y="443"/>
                    </a:moveTo>
                    <a:lnTo>
                      <a:pt x="665" y="455"/>
                    </a:lnTo>
                    <a:lnTo>
                      <a:pt x="665" y="466"/>
                    </a:lnTo>
                    <a:lnTo>
                      <a:pt x="663" y="478"/>
                    </a:lnTo>
                    <a:lnTo>
                      <a:pt x="662" y="489"/>
                    </a:lnTo>
                    <a:lnTo>
                      <a:pt x="656" y="509"/>
                    </a:lnTo>
                    <a:lnTo>
                      <a:pt x="649" y="530"/>
                    </a:lnTo>
                    <a:lnTo>
                      <a:pt x="640" y="549"/>
                    </a:lnTo>
                    <a:lnTo>
                      <a:pt x="629" y="568"/>
                    </a:lnTo>
                    <a:lnTo>
                      <a:pt x="616" y="585"/>
                    </a:lnTo>
                    <a:lnTo>
                      <a:pt x="601" y="601"/>
                    </a:lnTo>
                    <a:lnTo>
                      <a:pt x="586" y="615"/>
                    </a:lnTo>
                    <a:lnTo>
                      <a:pt x="568" y="628"/>
                    </a:lnTo>
                    <a:lnTo>
                      <a:pt x="550" y="639"/>
                    </a:lnTo>
                    <a:lnTo>
                      <a:pt x="530" y="649"/>
                    </a:lnTo>
                    <a:lnTo>
                      <a:pt x="521" y="652"/>
                    </a:lnTo>
                    <a:lnTo>
                      <a:pt x="510" y="656"/>
                    </a:lnTo>
                    <a:lnTo>
                      <a:pt x="500" y="658"/>
                    </a:lnTo>
                    <a:lnTo>
                      <a:pt x="489" y="662"/>
                    </a:lnTo>
                    <a:lnTo>
                      <a:pt x="478" y="663"/>
                    </a:lnTo>
                    <a:lnTo>
                      <a:pt x="467" y="665"/>
                    </a:lnTo>
                    <a:lnTo>
                      <a:pt x="456" y="666"/>
                    </a:lnTo>
                    <a:lnTo>
                      <a:pt x="444" y="666"/>
                    </a:lnTo>
                    <a:lnTo>
                      <a:pt x="433" y="666"/>
                    </a:lnTo>
                    <a:lnTo>
                      <a:pt x="421" y="665"/>
                    </a:lnTo>
                    <a:lnTo>
                      <a:pt x="411" y="663"/>
                    </a:lnTo>
                    <a:lnTo>
                      <a:pt x="400" y="662"/>
                    </a:lnTo>
                    <a:lnTo>
                      <a:pt x="389" y="658"/>
                    </a:lnTo>
                    <a:lnTo>
                      <a:pt x="378" y="656"/>
                    </a:lnTo>
                    <a:lnTo>
                      <a:pt x="368" y="652"/>
                    </a:lnTo>
                    <a:lnTo>
                      <a:pt x="358" y="649"/>
                    </a:lnTo>
                    <a:lnTo>
                      <a:pt x="338" y="639"/>
                    </a:lnTo>
                    <a:lnTo>
                      <a:pt x="320" y="628"/>
                    </a:lnTo>
                    <a:lnTo>
                      <a:pt x="303" y="615"/>
                    </a:lnTo>
                    <a:lnTo>
                      <a:pt x="287" y="601"/>
                    </a:lnTo>
                    <a:lnTo>
                      <a:pt x="273" y="585"/>
                    </a:lnTo>
                    <a:lnTo>
                      <a:pt x="260" y="568"/>
                    </a:lnTo>
                    <a:lnTo>
                      <a:pt x="250" y="549"/>
                    </a:lnTo>
                    <a:lnTo>
                      <a:pt x="240" y="530"/>
                    </a:lnTo>
                    <a:lnTo>
                      <a:pt x="236" y="520"/>
                    </a:lnTo>
                    <a:lnTo>
                      <a:pt x="232" y="509"/>
                    </a:lnTo>
                    <a:lnTo>
                      <a:pt x="229" y="500"/>
                    </a:lnTo>
                    <a:lnTo>
                      <a:pt x="227" y="489"/>
                    </a:lnTo>
                    <a:lnTo>
                      <a:pt x="225" y="478"/>
                    </a:lnTo>
                    <a:lnTo>
                      <a:pt x="224" y="466"/>
                    </a:lnTo>
                    <a:lnTo>
                      <a:pt x="223" y="455"/>
                    </a:lnTo>
                    <a:lnTo>
                      <a:pt x="223" y="443"/>
                    </a:lnTo>
                    <a:lnTo>
                      <a:pt x="223" y="433"/>
                    </a:lnTo>
                    <a:lnTo>
                      <a:pt x="224" y="421"/>
                    </a:lnTo>
                    <a:lnTo>
                      <a:pt x="225" y="410"/>
                    </a:lnTo>
                    <a:lnTo>
                      <a:pt x="227" y="399"/>
                    </a:lnTo>
                    <a:lnTo>
                      <a:pt x="229" y="388"/>
                    </a:lnTo>
                    <a:lnTo>
                      <a:pt x="232" y="378"/>
                    </a:lnTo>
                    <a:lnTo>
                      <a:pt x="236" y="368"/>
                    </a:lnTo>
                    <a:lnTo>
                      <a:pt x="240" y="357"/>
                    </a:lnTo>
                    <a:lnTo>
                      <a:pt x="250" y="338"/>
                    </a:lnTo>
                    <a:lnTo>
                      <a:pt x="260" y="319"/>
                    </a:lnTo>
                    <a:lnTo>
                      <a:pt x="273" y="303"/>
                    </a:lnTo>
                    <a:lnTo>
                      <a:pt x="287" y="287"/>
                    </a:lnTo>
                    <a:lnTo>
                      <a:pt x="303" y="273"/>
                    </a:lnTo>
                    <a:lnTo>
                      <a:pt x="320" y="260"/>
                    </a:lnTo>
                    <a:lnTo>
                      <a:pt x="338" y="249"/>
                    </a:lnTo>
                    <a:lnTo>
                      <a:pt x="358" y="239"/>
                    </a:lnTo>
                    <a:lnTo>
                      <a:pt x="378" y="232"/>
                    </a:lnTo>
                    <a:lnTo>
                      <a:pt x="400" y="226"/>
                    </a:lnTo>
                    <a:lnTo>
                      <a:pt x="411" y="224"/>
                    </a:lnTo>
                    <a:lnTo>
                      <a:pt x="421" y="223"/>
                    </a:lnTo>
                    <a:lnTo>
                      <a:pt x="433" y="222"/>
                    </a:lnTo>
                    <a:lnTo>
                      <a:pt x="444" y="222"/>
                    </a:lnTo>
                    <a:lnTo>
                      <a:pt x="456" y="222"/>
                    </a:lnTo>
                    <a:lnTo>
                      <a:pt x="467" y="223"/>
                    </a:lnTo>
                    <a:lnTo>
                      <a:pt x="478" y="224"/>
                    </a:lnTo>
                    <a:lnTo>
                      <a:pt x="489" y="226"/>
                    </a:lnTo>
                    <a:lnTo>
                      <a:pt x="510" y="232"/>
                    </a:lnTo>
                    <a:lnTo>
                      <a:pt x="530" y="239"/>
                    </a:lnTo>
                    <a:lnTo>
                      <a:pt x="550" y="249"/>
                    </a:lnTo>
                    <a:lnTo>
                      <a:pt x="568" y="260"/>
                    </a:lnTo>
                    <a:lnTo>
                      <a:pt x="586" y="273"/>
                    </a:lnTo>
                    <a:lnTo>
                      <a:pt x="601" y="287"/>
                    </a:lnTo>
                    <a:lnTo>
                      <a:pt x="616" y="303"/>
                    </a:lnTo>
                    <a:lnTo>
                      <a:pt x="629" y="319"/>
                    </a:lnTo>
                    <a:lnTo>
                      <a:pt x="640" y="338"/>
                    </a:lnTo>
                    <a:lnTo>
                      <a:pt x="649" y="357"/>
                    </a:lnTo>
                    <a:lnTo>
                      <a:pt x="656" y="378"/>
                    </a:lnTo>
                    <a:lnTo>
                      <a:pt x="662" y="399"/>
                    </a:lnTo>
                    <a:lnTo>
                      <a:pt x="663" y="410"/>
                    </a:lnTo>
                    <a:lnTo>
                      <a:pt x="665" y="421"/>
                    </a:lnTo>
                    <a:lnTo>
                      <a:pt x="665" y="433"/>
                    </a:lnTo>
                    <a:lnTo>
                      <a:pt x="667" y="443"/>
                    </a:lnTo>
                    <a:close/>
                  </a:path>
                </a:pathLst>
              </a:custGeom>
              <a:solidFill>
                <a:srgbClr val="AEAEAD"/>
              </a:solidFill>
              <a:ln w="9525">
                <a:noFill/>
                <a:round/>
                <a:headEnd/>
                <a:tailEnd/>
              </a:ln>
            </p:spPr>
            <p:txBody>
              <a:bodyPr/>
              <a:lstStyle/>
              <a:p>
                <a:endParaRPr lang="fr-FR"/>
              </a:p>
            </p:txBody>
          </p:sp>
          <p:sp>
            <p:nvSpPr>
              <p:cNvPr id="10377" name="Freeform 45"/>
              <p:cNvSpPr>
                <a:spLocks/>
              </p:cNvSpPr>
              <p:nvPr/>
            </p:nvSpPr>
            <p:spPr bwMode="auto">
              <a:xfrm>
                <a:off x="2542" y="2528"/>
                <a:ext cx="111" cy="111"/>
              </a:xfrm>
              <a:custGeom>
                <a:avLst/>
                <a:gdLst>
                  <a:gd name="T0" fmla="*/ 0 w 666"/>
                  <a:gd name="T1" fmla="*/ 0 h 666"/>
                  <a:gd name="T2" fmla="*/ 0 w 666"/>
                  <a:gd name="T3" fmla="*/ 0 h 666"/>
                  <a:gd name="T4" fmla="*/ 0 w 666"/>
                  <a:gd name="T5" fmla="*/ 0 h 666"/>
                  <a:gd name="T6" fmla="*/ 0 w 666"/>
                  <a:gd name="T7" fmla="*/ 0 h 666"/>
                  <a:gd name="T8" fmla="*/ 0 w 666"/>
                  <a:gd name="T9" fmla="*/ 0 h 666"/>
                  <a:gd name="T10" fmla="*/ 0 w 666"/>
                  <a:gd name="T11" fmla="*/ 0 h 666"/>
                  <a:gd name="T12" fmla="*/ 0 w 666"/>
                  <a:gd name="T13" fmla="*/ 0 h 666"/>
                  <a:gd name="T14" fmla="*/ 0 w 666"/>
                  <a:gd name="T15" fmla="*/ 0 h 666"/>
                  <a:gd name="T16" fmla="*/ 0 w 666"/>
                  <a:gd name="T17" fmla="*/ 0 h 666"/>
                  <a:gd name="T18" fmla="*/ 0 w 666"/>
                  <a:gd name="T19" fmla="*/ 0 h 666"/>
                  <a:gd name="T20" fmla="*/ 0 w 666"/>
                  <a:gd name="T21" fmla="*/ 0 h 666"/>
                  <a:gd name="T22" fmla="*/ 0 w 666"/>
                  <a:gd name="T23" fmla="*/ 0 h 666"/>
                  <a:gd name="T24" fmla="*/ 0 w 666"/>
                  <a:gd name="T25" fmla="*/ 0 h 666"/>
                  <a:gd name="T26" fmla="*/ 0 w 666"/>
                  <a:gd name="T27" fmla="*/ 0 h 666"/>
                  <a:gd name="T28" fmla="*/ 0 w 666"/>
                  <a:gd name="T29" fmla="*/ 0 h 666"/>
                  <a:gd name="T30" fmla="*/ 0 w 666"/>
                  <a:gd name="T31" fmla="*/ 0 h 666"/>
                  <a:gd name="T32" fmla="*/ 0 w 666"/>
                  <a:gd name="T33" fmla="*/ 0 h 666"/>
                  <a:gd name="T34" fmla="*/ 0 w 666"/>
                  <a:gd name="T35" fmla="*/ 0 h 666"/>
                  <a:gd name="T36" fmla="*/ 0 w 666"/>
                  <a:gd name="T37" fmla="*/ 0 h 666"/>
                  <a:gd name="T38" fmla="*/ 0 w 666"/>
                  <a:gd name="T39" fmla="*/ 0 h 666"/>
                  <a:gd name="T40" fmla="*/ 0 w 666"/>
                  <a:gd name="T41" fmla="*/ 0 h 666"/>
                  <a:gd name="T42" fmla="*/ 0 w 666"/>
                  <a:gd name="T43" fmla="*/ 0 h 666"/>
                  <a:gd name="T44" fmla="*/ 0 w 666"/>
                  <a:gd name="T45" fmla="*/ 0 h 666"/>
                  <a:gd name="T46" fmla="*/ 0 w 666"/>
                  <a:gd name="T47" fmla="*/ 0 h 666"/>
                  <a:gd name="T48" fmla="*/ 0 w 666"/>
                  <a:gd name="T49" fmla="*/ 0 h 666"/>
                  <a:gd name="T50" fmla="*/ 0 w 666"/>
                  <a:gd name="T51" fmla="*/ 0 h 666"/>
                  <a:gd name="T52" fmla="*/ 0 w 666"/>
                  <a:gd name="T53" fmla="*/ 0 h 666"/>
                  <a:gd name="T54" fmla="*/ 0 w 666"/>
                  <a:gd name="T55" fmla="*/ 0 h 666"/>
                  <a:gd name="T56" fmla="*/ 0 w 666"/>
                  <a:gd name="T57" fmla="*/ 0 h 666"/>
                  <a:gd name="T58" fmla="*/ 0 w 666"/>
                  <a:gd name="T59" fmla="*/ 0 h 666"/>
                  <a:gd name="T60" fmla="*/ 0 w 666"/>
                  <a:gd name="T61" fmla="*/ 0 h 666"/>
                  <a:gd name="T62" fmla="*/ 0 w 666"/>
                  <a:gd name="T63" fmla="*/ 0 h 666"/>
                  <a:gd name="T64" fmla="*/ 0 w 666"/>
                  <a:gd name="T65" fmla="*/ 0 h 666"/>
                  <a:gd name="T66" fmla="*/ 0 w 666"/>
                  <a:gd name="T67" fmla="*/ 0 h 666"/>
                  <a:gd name="T68" fmla="*/ 0 w 666"/>
                  <a:gd name="T69" fmla="*/ 0 h 666"/>
                  <a:gd name="T70" fmla="*/ 0 w 666"/>
                  <a:gd name="T71" fmla="*/ 0 h 666"/>
                  <a:gd name="T72" fmla="*/ 0 w 666"/>
                  <a:gd name="T73" fmla="*/ 0 h 666"/>
                  <a:gd name="T74" fmla="*/ 0 w 666"/>
                  <a:gd name="T75" fmla="*/ 0 h 666"/>
                  <a:gd name="T76" fmla="*/ 0 w 666"/>
                  <a:gd name="T77" fmla="*/ 0 h 666"/>
                  <a:gd name="T78" fmla="*/ 0 w 666"/>
                  <a:gd name="T79" fmla="*/ 0 h 666"/>
                  <a:gd name="T80" fmla="*/ 0 w 666"/>
                  <a:gd name="T81" fmla="*/ 0 h 666"/>
                  <a:gd name="T82" fmla="*/ 0 w 666"/>
                  <a:gd name="T83" fmla="*/ 0 h 666"/>
                  <a:gd name="T84" fmla="*/ 0 w 666"/>
                  <a:gd name="T85" fmla="*/ 0 h 6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6"/>
                  <a:gd name="T130" fmla="*/ 0 h 666"/>
                  <a:gd name="T131" fmla="*/ 666 w 666"/>
                  <a:gd name="T132" fmla="*/ 666 h 6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6" h="666">
                    <a:moveTo>
                      <a:pt x="666" y="332"/>
                    </a:moveTo>
                    <a:lnTo>
                      <a:pt x="666" y="315"/>
                    </a:lnTo>
                    <a:lnTo>
                      <a:pt x="665" y="299"/>
                    </a:lnTo>
                    <a:lnTo>
                      <a:pt x="662" y="282"/>
                    </a:lnTo>
                    <a:lnTo>
                      <a:pt x="659" y="265"/>
                    </a:lnTo>
                    <a:lnTo>
                      <a:pt x="656" y="249"/>
                    </a:lnTo>
                    <a:lnTo>
                      <a:pt x="652" y="234"/>
                    </a:lnTo>
                    <a:lnTo>
                      <a:pt x="646" y="218"/>
                    </a:lnTo>
                    <a:lnTo>
                      <a:pt x="640" y="203"/>
                    </a:lnTo>
                    <a:lnTo>
                      <a:pt x="633" y="189"/>
                    </a:lnTo>
                    <a:lnTo>
                      <a:pt x="626" y="174"/>
                    </a:lnTo>
                    <a:lnTo>
                      <a:pt x="618" y="161"/>
                    </a:lnTo>
                    <a:lnTo>
                      <a:pt x="610" y="147"/>
                    </a:lnTo>
                    <a:lnTo>
                      <a:pt x="600" y="134"/>
                    </a:lnTo>
                    <a:lnTo>
                      <a:pt x="590" y="121"/>
                    </a:lnTo>
                    <a:lnTo>
                      <a:pt x="579" y="109"/>
                    </a:lnTo>
                    <a:lnTo>
                      <a:pt x="568" y="97"/>
                    </a:lnTo>
                    <a:lnTo>
                      <a:pt x="557" y="86"/>
                    </a:lnTo>
                    <a:lnTo>
                      <a:pt x="545" y="75"/>
                    </a:lnTo>
                    <a:lnTo>
                      <a:pt x="533" y="66"/>
                    </a:lnTo>
                    <a:lnTo>
                      <a:pt x="520" y="57"/>
                    </a:lnTo>
                    <a:lnTo>
                      <a:pt x="506" y="48"/>
                    </a:lnTo>
                    <a:lnTo>
                      <a:pt x="492" y="40"/>
                    </a:lnTo>
                    <a:lnTo>
                      <a:pt x="478" y="33"/>
                    </a:lnTo>
                    <a:lnTo>
                      <a:pt x="463" y="26"/>
                    </a:lnTo>
                    <a:lnTo>
                      <a:pt x="448" y="20"/>
                    </a:lnTo>
                    <a:lnTo>
                      <a:pt x="432" y="15"/>
                    </a:lnTo>
                    <a:lnTo>
                      <a:pt x="416" y="11"/>
                    </a:lnTo>
                    <a:lnTo>
                      <a:pt x="400" y="6"/>
                    </a:lnTo>
                    <a:lnTo>
                      <a:pt x="384" y="4"/>
                    </a:lnTo>
                    <a:lnTo>
                      <a:pt x="368" y="2"/>
                    </a:lnTo>
                    <a:lnTo>
                      <a:pt x="350" y="1"/>
                    </a:lnTo>
                    <a:lnTo>
                      <a:pt x="333" y="0"/>
                    </a:lnTo>
                    <a:lnTo>
                      <a:pt x="316" y="1"/>
                    </a:lnTo>
                    <a:lnTo>
                      <a:pt x="300" y="2"/>
                    </a:lnTo>
                    <a:lnTo>
                      <a:pt x="282" y="4"/>
                    </a:lnTo>
                    <a:lnTo>
                      <a:pt x="266" y="6"/>
                    </a:lnTo>
                    <a:lnTo>
                      <a:pt x="250" y="11"/>
                    </a:lnTo>
                    <a:lnTo>
                      <a:pt x="235" y="15"/>
                    </a:lnTo>
                    <a:lnTo>
                      <a:pt x="219" y="20"/>
                    </a:lnTo>
                    <a:lnTo>
                      <a:pt x="203" y="26"/>
                    </a:lnTo>
                    <a:lnTo>
                      <a:pt x="189" y="33"/>
                    </a:lnTo>
                    <a:lnTo>
                      <a:pt x="174" y="40"/>
                    </a:lnTo>
                    <a:lnTo>
                      <a:pt x="160" y="48"/>
                    </a:lnTo>
                    <a:lnTo>
                      <a:pt x="147" y="57"/>
                    </a:lnTo>
                    <a:lnTo>
                      <a:pt x="134" y="66"/>
                    </a:lnTo>
                    <a:lnTo>
                      <a:pt x="121" y="75"/>
                    </a:lnTo>
                    <a:lnTo>
                      <a:pt x="109" y="86"/>
                    </a:lnTo>
                    <a:lnTo>
                      <a:pt x="98" y="97"/>
                    </a:lnTo>
                    <a:lnTo>
                      <a:pt x="87" y="109"/>
                    </a:lnTo>
                    <a:lnTo>
                      <a:pt x="76" y="121"/>
                    </a:lnTo>
                    <a:lnTo>
                      <a:pt x="66" y="134"/>
                    </a:lnTo>
                    <a:lnTo>
                      <a:pt x="58" y="147"/>
                    </a:lnTo>
                    <a:lnTo>
                      <a:pt x="49" y="161"/>
                    </a:lnTo>
                    <a:lnTo>
                      <a:pt x="40" y="174"/>
                    </a:lnTo>
                    <a:lnTo>
                      <a:pt x="33" y="189"/>
                    </a:lnTo>
                    <a:lnTo>
                      <a:pt x="26" y="203"/>
                    </a:lnTo>
                    <a:lnTo>
                      <a:pt x="21" y="218"/>
                    </a:lnTo>
                    <a:lnTo>
                      <a:pt x="16" y="234"/>
                    </a:lnTo>
                    <a:lnTo>
                      <a:pt x="11" y="249"/>
                    </a:lnTo>
                    <a:lnTo>
                      <a:pt x="7" y="265"/>
                    </a:lnTo>
                    <a:lnTo>
                      <a:pt x="5" y="282"/>
                    </a:lnTo>
                    <a:lnTo>
                      <a:pt x="3" y="299"/>
                    </a:lnTo>
                    <a:lnTo>
                      <a:pt x="0" y="315"/>
                    </a:lnTo>
                    <a:lnTo>
                      <a:pt x="0" y="332"/>
                    </a:lnTo>
                    <a:lnTo>
                      <a:pt x="0" y="350"/>
                    </a:lnTo>
                    <a:lnTo>
                      <a:pt x="3" y="367"/>
                    </a:lnTo>
                    <a:lnTo>
                      <a:pt x="5" y="383"/>
                    </a:lnTo>
                    <a:lnTo>
                      <a:pt x="7" y="399"/>
                    </a:lnTo>
                    <a:lnTo>
                      <a:pt x="11" y="416"/>
                    </a:lnTo>
                    <a:lnTo>
                      <a:pt x="16" y="432"/>
                    </a:lnTo>
                    <a:lnTo>
                      <a:pt x="21" y="447"/>
                    </a:lnTo>
                    <a:lnTo>
                      <a:pt x="26" y="462"/>
                    </a:lnTo>
                    <a:lnTo>
                      <a:pt x="33" y="477"/>
                    </a:lnTo>
                    <a:lnTo>
                      <a:pt x="40" y="491"/>
                    </a:lnTo>
                    <a:lnTo>
                      <a:pt x="49" y="505"/>
                    </a:lnTo>
                    <a:lnTo>
                      <a:pt x="58" y="519"/>
                    </a:lnTo>
                    <a:lnTo>
                      <a:pt x="66" y="532"/>
                    </a:lnTo>
                    <a:lnTo>
                      <a:pt x="76" y="544"/>
                    </a:lnTo>
                    <a:lnTo>
                      <a:pt x="87" y="557"/>
                    </a:lnTo>
                    <a:lnTo>
                      <a:pt x="98" y="568"/>
                    </a:lnTo>
                    <a:lnTo>
                      <a:pt x="109" y="579"/>
                    </a:lnTo>
                    <a:lnTo>
                      <a:pt x="121" y="589"/>
                    </a:lnTo>
                    <a:lnTo>
                      <a:pt x="134" y="599"/>
                    </a:lnTo>
                    <a:lnTo>
                      <a:pt x="147" y="609"/>
                    </a:lnTo>
                    <a:lnTo>
                      <a:pt x="160" y="617"/>
                    </a:lnTo>
                    <a:lnTo>
                      <a:pt x="174" y="625"/>
                    </a:lnTo>
                    <a:lnTo>
                      <a:pt x="189" y="633"/>
                    </a:lnTo>
                    <a:lnTo>
                      <a:pt x="203" y="639"/>
                    </a:lnTo>
                    <a:lnTo>
                      <a:pt x="219" y="646"/>
                    </a:lnTo>
                    <a:lnTo>
                      <a:pt x="235" y="651"/>
                    </a:lnTo>
                    <a:lnTo>
                      <a:pt x="250" y="655"/>
                    </a:lnTo>
                    <a:lnTo>
                      <a:pt x="266" y="659"/>
                    </a:lnTo>
                    <a:lnTo>
                      <a:pt x="282" y="662"/>
                    </a:lnTo>
                    <a:lnTo>
                      <a:pt x="300" y="664"/>
                    </a:lnTo>
                    <a:lnTo>
                      <a:pt x="316" y="665"/>
                    </a:lnTo>
                    <a:lnTo>
                      <a:pt x="333" y="666"/>
                    </a:lnTo>
                    <a:lnTo>
                      <a:pt x="350" y="665"/>
                    </a:lnTo>
                    <a:lnTo>
                      <a:pt x="368" y="664"/>
                    </a:lnTo>
                    <a:lnTo>
                      <a:pt x="384" y="662"/>
                    </a:lnTo>
                    <a:lnTo>
                      <a:pt x="400" y="659"/>
                    </a:lnTo>
                    <a:lnTo>
                      <a:pt x="416" y="655"/>
                    </a:lnTo>
                    <a:lnTo>
                      <a:pt x="432" y="651"/>
                    </a:lnTo>
                    <a:lnTo>
                      <a:pt x="448" y="646"/>
                    </a:lnTo>
                    <a:lnTo>
                      <a:pt x="463" y="639"/>
                    </a:lnTo>
                    <a:lnTo>
                      <a:pt x="478" y="633"/>
                    </a:lnTo>
                    <a:lnTo>
                      <a:pt x="492" y="625"/>
                    </a:lnTo>
                    <a:lnTo>
                      <a:pt x="506" y="617"/>
                    </a:lnTo>
                    <a:lnTo>
                      <a:pt x="520" y="609"/>
                    </a:lnTo>
                    <a:lnTo>
                      <a:pt x="533" y="599"/>
                    </a:lnTo>
                    <a:lnTo>
                      <a:pt x="545" y="589"/>
                    </a:lnTo>
                    <a:lnTo>
                      <a:pt x="557" y="579"/>
                    </a:lnTo>
                    <a:lnTo>
                      <a:pt x="568" y="568"/>
                    </a:lnTo>
                    <a:lnTo>
                      <a:pt x="579" y="557"/>
                    </a:lnTo>
                    <a:lnTo>
                      <a:pt x="590" y="544"/>
                    </a:lnTo>
                    <a:lnTo>
                      <a:pt x="600" y="532"/>
                    </a:lnTo>
                    <a:lnTo>
                      <a:pt x="610" y="519"/>
                    </a:lnTo>
                    <a:lnTo>
                      <a:pt x="618" y="505"/>
                    </a:lnTo>
                    <a:lnTo>
                      <a:pt x="626" y="491"/>
                    </a:lnTo>
                    <a:lnTo>
                      <a:pt x="633" y="477"/>
                    </a:lnTo>
                    <a:lnTo>
                      <a:pt x="640" y="462"/>
                    </a:lnTo>
                    <a:lnTo>
                      <a:pt x="646" y="447"/>
                    </a:lnTo>
                    <a:lnTo>
                      <a:pt x="652" y="432"/>
                    </a:lnTo>
                    <a:lnTo>
                      <a:pt x="656" y="416"/>
                    </a:lnTo>
                    <a:lnTo>
                      <a:pt x="659" y="399"/>
                    </a:lnTo>
                    <a:lnTo>
                      <a:pt x="662" y="383"/>
                    </a:lnTo>
                    <a:lnTo>
                      <a:pt x="665" y="367"/>
                    </a:lnTo>
                    <a:lnTo>
                      <a:pt x="666" y="350"/>
                    </a:lnTo>
                    <a:lnTo>
                      <a:pt x="666" y="332"/>
                    </a:lnTo>
                    <a:close/>
                  </a:path>
                </a:pathLst>
              </a:custGeom>
              <a:solidFill>
                <a:srgbClr val="AEAEAD"/>
              </a:solidFill>
              <a:ln w="9525">
                <a:noFill/>
                <a:round/>
                <a:headEnd/>
                <a:tailEnd/>
              </a:ln>
            </p:spPr>
            <p:txBody>
              <a:bodyPr/>
              <a:lstStyle/>
              <a:p>
                <a:endParaRPr lang="fr-FR"/>
              </a:p>
            </p:txBody>
          </p:sp>
          <p:sp>
            <p:nvSpPr>
              <p:cNvPr id="10378" name="Freeform 46"/>
              <p:cNvSpPr>
                <a:spLocks/>
              </p:cNvSpPr>
              <p:nvPr/>
            </p:nvSpPr>
            <p:spPr bwMode="auto">
              <a:xfrm>
                <a:off x="2560" y="2547"/>
                <a:ext cx="74" cy="74"/>
              </a:xfrm>
              <a:custGeom>
                <a:avLst/>
                <a:gdLst>
                  <a:gd name="T0" fmla="*/ 0 w 444"/>
                  <a:gd name="T1" fmla="*/ 0 h 444"/>
                  <a:gd name="T2" fmla="*/ 0 w 444"/>
                  <a:gd name="T3" fmla="*/ 0 h 444"/>
                  <a:gd name="T4" fmla="*/ 0 w 444"/>
                  <a:gd name="T5" fmla="*/ 0 h 444"/>
                  <a:gd name="T6" fmla="*/ 0 w 444"/>
                  <a:gd name="T7" fmla="*/ 0 h 444"/>
                  <a:gd name="T8" fmla="*/ 0 w 444"/>
                  <a:gd name="T9" fmla="*/ 0 h 444"/>
                  <a:gd name="T10" fmla="*/ 0 w 444"/>
                  <a:gd name="T11" fmla="*/ 0 h 444"/>
                  <a:gd name="T12" fmla="*/ 0 w 444"/>
                  <a:gd name="T13" fmla="*/ 0 h 444"/>
                  <a:gd name="T14" fmla="*/ 0 w 444"/>
                  <a:gd name="T15" fmla="*/ 0 h 444"/>
                  <a:gd name="T16" fmla="*/ 0 w 444"/>
                  <a:gd name="T17" fmla="*/ 0 h 444"/>
                  <a:gd name="T18" fmla="*/ 0 w 444"/>
                  <a:gd name="T19" fmla="*/ 0 h 444"/>
                  <a:gd name="T20" fmla="*/ 0 w 444"/>
                  <a:gd name="T21" fmla="*/ 0 h 444"/>
                  <a:gd name="T22" fmla="*/ 0 w 444"/>
                  <a:gd name="T23" fmla="*/ 0 h 444"/>
                  <a:gd name="T24" fmla="*/ 0 w 444"/>
                  <a:gd name="T25" fmla="*/ 0 h 444"/>
                  <a:gd name="T26" fmla="*/ 0 w 444"/>
                  <a:gd name="T27" fmla="*/ 0 h 444"/>
                  <a:gd name="T28" fmla="*/ 0 w 444"/>
                  <a:gd name="T29" fmla="*/ 0 h 444"/>
                  <a:gd name="T30" fmla="*/ 0 w 444"/>
                  <a:gd name="T31" fmla="*/ 0 h 444"/>
                  <a:gd name="T32" fmla="*/ 0 w 444"/>
                  <a:gd name="T33" fmla="*/ 0 h 444"/>
                  <a:gd name="T34" fmla="*/ 0 w 444"/>
                  <a:gd name="T35" fmla="*/ 0 h 444"/>
                  <a:gd name="T36" fmla="*/ 0 w 444"/>
                  <a:gd name="T37" fmla="*/ 0 h 444"/>
                  <a:gd name="T38" fmla="*/ 0 w 444"/>
                  <a:gd name="T39" fmla="*/ 0 h 444"/>
                  <a:gd name="T40" fmla="*/ 0 w 444"/>
                  <a:gd name="T41" fmla="*/ 0 h 444"/>
                  <a:gd name="T42" fmla="*/ 0 w 444"/>
                  <a:gd name="T43" fmla="*/ 0 h 444"/>
                  <a:gd name="T44" fmla="*/ 0 w 444"/>
                  <a:gd name="T45" fmla="*/ 0 h 444"/>
                  <a:gd name="T46" fmla="*/ 0 w 444"/>
                  <a:gd name="T47" fmla="*/ 0 h 444"/>
                  <a:gd name="T48" fmla="*/ 0 w 444"/>
                  <a:gd name="T49" fmla="*/ 0 h 444"/>
                  <a:gd name="T50" fmla="*/ 0 w 444"/>
                  <a:gd name="T51" fmla="*/ 0 h 444"/>
                  <a:gd name="T52" fmla="*/ 0 w 444"/>
                  <a:gd name="T53" fmla="*/ 0 h 444"/>
                  <a:gd name="T54" fmla="*/ 0 w 444"/>
                  <a:gd name="T55" fmla="*/ 0 h 444"/>
                  <a:gd name="T56" fmla="*/ 0 w 444"/>
                  <a:gd name="T57" fmla="*/ 0 h 444"/>
                  <a:gd name="T58" fmla="*/ 0 w 444"/>
                  <a:gd name="T59" fmla="*/ 0 h 444"/>
                  <a:gd name="T60" fmla="*/ 0 w 444"/>
                  <a:gd name="T61" fmla="*/ 0 h 444"/>
                  <a:gd name="T62" fmla="*/ 0 w 444"/>
                  <a:gd name="T63" fmla="*/ 0 h 444"/>
                  <a:gd name="T64" fmla="*/ 0 w 444"/>
                  <a:gd name="T65" fmla="*/ 0 h 444"/>
                  <a:gd name="T66" fmla="*/ 0 w 444"/>
                  <a:gd name="T67" fmla="*/ 0 h 444"/>
                  <a:gd name="T68" fmla="*/ 0 w 444"/>
                  <a:gd name="T69" fmla="*/ 0 h 444"/>
                  <a:gd name="T70" fmla="*/ 0 w 444"/>
                  <a:gd name="T71" fmla="*/ 0 h 444"/>
                  <a:gd name="T72" fmla="*/ 0 w 444"/>
                  <a:gd name="T73" fmla="*/ 0 h 444"/>
                  <a:gd name="T74" fmla="*/ 0 w 444"/>
                  <a:gd name="T75" fmla="*/ 0 h 444"/>
                  <a:gd name="T76" fmla="*/ 0 w 444"/>
                  <a:gd name="T77" fmla="*/ 0 h 444"/>
                  <a:gd name="T78" fmla="*/ 0 w 444"/>
                  <a:gd name="T79" fmla="*/ 0 h 444"/>
                  <a:gd name="T80" fmla="*/ 0 w 444"/>
                  <a:gd name="T81" fmla="*/ 0 h 444"/>
                  <a:gd name="T82" fmla="*/ 0 w 444"/>
                  <a:gd name="T83" fmla="*/ 0 h 444"/>
                  <a:gd name="T84" fmla="*/ 0 w 444"/>
                  <a:gd name="T85" fmla="*/ 0 h 444"/>
                  <a:gd name="T86" fmla="*/ 0 w 444"/>
                  <a:gd name="T87" fmla="*/ 0 h 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444"/>
                  <a:gd name="T134" fmla="*/ 444 w 444"/>
                  <a:gd name="T135" fmla="*/ 444 h 4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444">
                    <a:moveTo>
                      <a:pt x="444" y="221"/>
                    </a:moveTo>
                    <a:lnTo>
                      <a:pt x="442" y="211"/>
                    </a:lnTo>
                    <a:lnTo>
                      <a:pt x="442" y="199"/>
                    </a:lnTo>
                    <a:lnTo>
                      <a:pt x="440" y="188"/>
                    </a:lnTo>
                    <a:lnTo>
                      <a:pt x="439" y="177"/>
                    </a:lnTo>
                    <a:lnTo>
                      <a:pt x="433" y="156"/>
                    </a:lnTo>
                    <a:lnTo>
                      <a:pt x="426" y="135"/>
                    </a:lnTo>
                    <a:lnTo>
                      <a:pt x="417" y="116"/>
                    </a:lnTo>
                    <a:lnTo>
                      <a:pt x="406" y="97"/>
                    </a:lnTo>
                    <a:lnTo>
                      <a:pt x="393" y="81"/>
                    </a:lnTo>
                    <a:lnTo>
                      <a:pt x="378" y="65"/>
                    </a:lnTo>
                    <a:lnTo>
                      <a:pt x="363" y="51"/>
                    </a:lnTo>
                    <a:lnTo>
                      <a:pt x="345" y="38"/>
                    </a:lnTo>
                    <a:lnTo>
                      <a:pt x="327" y="27"/>
                    </a:lnTo>
                    <a:lnTo>
                      <a:pt x="307" y="17"/>
                    </a:lnTo>
                    <a:lnTo>
                      <a:pt x="287" y="10"/>
                    </a:lnTo>
                    <a:lnTo>
                      <a:pt x="266" y="4"/>
                    </a:lnTo>
                    <a:lnTo>
                      <a:pt x="255" y="2"/>
                    </a:lnTo>
                    <a:lnTo>
                      <a:pt x="244" y="1"/>
                    </a:lnTo>
                    <a:lnTo>
                      <a:pt x="233" y="0"/>
                    </a:lnTo>
                    <a:lnTo>
                      <a:pt x="221" y="0"/>
                    </a:lnTo>
                    <a:lnTo>
                      <a:pt x="210" y="0"/>
                    </a:lnTo>
                    <a:lnTo>
                      <a:pt x="198" y="1"/>
                    </a:lnTo>
                    <a:lnTo>
                      <a:pt x="188" y="2"/>
                    </a:lnTo>
                    <a:lnTo>
                      <a:pt x="177" y="4"/>
                    </a:lnTo>
                    <a:lnTo>
                      <a:pt x="155" y="10"/>
                    </a:lnTo>
                    <a:lnTo>
                      <a:pt x="135" y="17"/>
                    </a:lnTo>
                    <a:lnTo>
                      <a:pt x="115" y="27"/>
                    </a:lnTo>
                    <a:lnTo>
                      <a:pt x="97" y="38"/>
                    </a:lnTo>
                    <a:lnTo>
                      <a:pt x="80" y="51"/>
                    </a:lnTo>
                    <a:lnTo>
                      <a:pt x="64" y="65"/>
                    </a:lnTo>
                    <a:lnTo>
                      <a:pt x="50" y="81"/>
                    </a:lnTo>
                    <a:lnTo>
                      <a:pt x="37" y="97"/>
                    </a:lnTo>
                    <a:lnTo>
                      <a:pt x="27" y="116"/>
                    </a:lnTo>
                    <a:lnTo>
                      <a:pt x="17" y="135"/>
                    </a:lnTo>
                    <a:lnTo>
                      <a:pt x="13" y="146"/>
                    </a:lnTo>
                    <a:lnTo>
                      <a:pt x="9" y="156"/>
                    </a:lnTo>
                    <a:lnTo>
                      <a:pt x="6" y="166"/>
                    </a:lnTo>
                    <a:lnTo>
                      <a:pt x="4" y="177"/>
                    </a:lnTo>
                    <a:lnTo>
                      <a:pt x="2" y="188"/>
                    </a:lnTo>
                    <a:lnTo>
                      <a:pt x="1" y="199"/>
                    </a:lnTo>
                    <a:lnTo>
                      <a:pt x="0" y="211"/>
                    </a:lnTo>
                    <a:lnTo>
                      <a:pt x="0" y="221"/>
                    </a:lnTo>
                    <a:lnTo>
                      <a:pt x="0" y="233"/>
                    </a:lnTo>
                    <a:lnTo>
                      <a:pt x="1" y="244"/>
                    </a:lnTo>
                    <a:lnTo>
                      <a:pt x="2" y="256"/>
                    </a:lnTo>
                    <a:lnTo>
                      <a:pt x="4" y="267"/>
                    </a:lnTo>
                    <a:lnTo>
                      <a:pt x="6" y="278"/>
                    </a:lnTo>
                    <a:lnTo>
                      <a:pt x="9" y="287"/>
                    </a:lnTo>
                    <a:lnTo>
                      <a:pt x="13" y="298"/>
                    </a:lnTo>
                    <a:lnTo>
                      <a:pt x="17" y="308"/>
                    </a:lnTo>
                    <a:lnTo>
                      <a:pt x="27" y="327"/>
                    </a:lnTo>
                    <a:lnTo>
                      <a:pt x="37" y="346"/>
                    </a:lnTo>
                    <a:lnTo>
                      <a:pt x="50" y="363"/>
                    </a:lnTo>
                    <a:lnTo>
                      <a:pt x="64" y="379"/>
                    </a:lnTo>
                    <a:lnTo>
                      <a:pt x="80" y="393"/>
                    </a:lnTo>
                    <a:lnTo>
                      <a:pt x="97" y="406"/>
                    </a:lnTo>
                    <a:lnTo>
                      <a:pt x="115" y="417"/>
                    </a:lnTo>
                    <a:lnTo>
                      <a:pt x="135" y="427"/>
                    </a:lnTo>
                    <a:lnTo>
                      <a:pt x="145" y="430"/>
                    </a:lnTo>
                    <a:lnTo>
                      <a:pt x="155" y="434"/>
                    </a:lnTo>
                    <a:lnTo>
                      <a:pt x="166" y="436"/>
                    </a:lnTo>
                    <a:lnTo>
                      <a:pt x="177" y="440"/>
                    </a:lnTo>
                    <a:lnTo>
                      <a:pt x="188" y="441"/>
                    </a:lnTo>
                    <a:lnTo>
                      <a:pt x="198" y="443"/>
                    </a:lnTo>
                    <a:lnTo>
                      <a:pt x="210" y="444"/>
                    </a:lnTo>
                    <a:lnTo>
                      <a:pt x="221" y="444"/>
                    </a:lnTo>
                    <a:lnTo>
                      <a:pt x="233" y="444"/>
                    </a:lnTo>
                    <a:lnTo>
                      <a:pt x="244" y="443"/>
                    </a:lnTo>
                    <a:lnTo>
                      <a:pt x="255" y="441"/>
                    </a:lnTo>
                    <a:lnTo>
                      <a:pt x="266" y="440"/>
                    </a:lnTo>
                    <a:lnTo>
                      <a:pt x="277" y="436"/>
                    </a:lnTo>
                    <a:lnTo>
                      <a:pt x="287" y="434"/>
                    </a:lnTo>
                    <a:lnTo>
                      <a:pt x="298" y="430"/>
                    </a:lnTo>
                    <a:lnTo>
                      <a:pt x="307" y="427"/>
                    </a:lnTo>
                    <a:lnTo>
                      <a:pt x="327" y="417"/>
                    </a:lnTo>
                    <a:lnTo>
                      <a:pt x="345" y="406"/>
                    </a:lnTo>
                    <a:lnTo>
                      <a:pt x="363" y="393"/>
                    </a:lnTo>
                    <a:lnTo>
                      <a:pt x="378" y="379"/>
                    </a:lnTo>
                    <a:lnTo>
                      <a:pt x="393" y="363"/>
                    </a:lnTo>
                    <a:lnTo>
                      <a:pt x="406" y="346"/>
                    </a:lnTo>
                    <a:lnTo>
                      <a:pt x="417" y="327"/>
                    </a:lnTo>
                    <a:lnTo>
                      <a:pt x="426" y="308"/>
                    </a:lnTo>
                    <a:lnTo>
                      <a:pt x="433" y="287"/>
                    </a:lnTo>
                    <a:lnTo>
                      <a:pt x="439" y="267"/>
                    </a:lnTo>
                    <a:lnTo>
                      <a:pt x="440" y="256"/>
                    </a:lnTo>
                    <a:lnTo>
                      <a:pt x="442" y="244"/>
                    </a:lnTo>
                    <a:lnTo>
                      <a:pt x="442" y="233"/>
                    </a:lnTo>
                    <a:lnTo>
                      <a:pt x="444" y="221"/>
                    </a:lnTo>
                    <a:close/>
                  </a:path>
                </a:pathLst>
              </a:custGeom>
              <a:solidFill>
                <a:srgbClr val="ACABAB"/>
              </a:solidFill>
              <a:ln w="9525">
                <a:noFill/>
                <a:round/>
                <a:headEnd/>
                <a:tailEnd/>
              </a:ln>
            </p:spPr>
            <p:txBody>
              <a:bodyPr/>
              <a:lstStyle/>
              <a:p>
                <a:endParaRPr lang="fr-FR"/>
              </a:p>
            </p:txBody>
          </p:sp>
          <p:sp>
            <p:nvSpPr>
              <p:cNvPr id="10379" name="Freeform 47"/>
              <p:cNvSpPr>
                <a:spLocks/>
              </p:cNvSpPr>
              <p:nvPr/>
            </p:nvSpPr>
            <p:spPr bwMode="auto">
              <a:xfrm>
                <a:off x="2579" y="2565"/>
                <a:ext cx="37" cy="37"/>
              </a:xfrm>
              <a:custGeom>
                <a:avLst/>
                <a:gdLst>
                  <a:gd name="T0" fmla="*/ 0 w 222"/>
                  <a:gd name="T1" fmla="*/ 0 h 222"/>
                  <a:gd name="T2" fmla="*/ 0 w 222"/>
                  <a:gd name="T3" fmla="*/ 0 h 222"/>
                  <a:gd name="T4" fmla="*/ 0 w 222"/>
                  <a:gd name="T5" fmla="*/ 0 h 222"/>
                  <a:gd name="T6" fmla="*/ 0 w 222"/>
                  <a:gd name="T7" fmla="*/ 0 h 222"/>
                  <a:gd name="T8" fmla="*/ 0 w 222"/>
                  <a:gd name="T9" fmla="*/ 0 h 222"/>
                  <a:gd name="T10" fmla="*/ 0 w 222"/>
                  <a:gd name="T11" fmla="*/ 0 h 222"/>
                  <a:gd name="T12" fmla="*/ 0 w 222"/>
                  <a:gd name="T13" fmla="*/ 0 h 222"/>
                  <a:gd name="T14" fmla="*/ 0 w 222"/>
                  <a:gd name="T15" fmla="*/ 0 h 222"/>
                  <a:gd name="T16" fmla="*/ 0 w 222"/>
                  <a:gd name="T17" fmla="*/ 0 h 222"/>
                  <a:gd name="T18" fmla="*/ 0 w 222"/>
                  <a:gd name="T19" fmla="*/ 0 h 222"/>
                  <a:gd name="T20" fmla="*/ 0 w 222"/>
                  <a:gd name="T21" fmla="*/ 0 h 222"/>
                  <a:gd name="T22" fmla="*/ 0 w 222"/>
                  <a:gd name="T23" fmla="*/ 0 h 222"/>
                  <a:gd name="T24" fmla="*/ 0 w 222"/>
                  <a:gd name="T25" fmla="*/ 0 h 222"/>
                  <a:gd name="T26" fmla="*/ 0 w 222"/>
                  <a:gd name="T27" fmla="*/ 0 h 222"/>
                  <a:gd name="T28" fmla="*/ 0 w 222"/>
                  <a:gd name="T29" fmla="*/ 0 h 222"/>
                  <a:gd name="T30" fmla="*/ 0 w 222"/>
                  <a:gd name="T31" fmla="*/ 0 h 222"/>
                  <a:gd name="T32" fmla="*/ 0 w 222"/>
                  <a:gd name="T33" fmla="*/ 0 h 222"/>
                  <a:gd name="T34" fmla="*/ 0 w 222"/>
                  <a:gd name="T35" fmla="*/ 0 h 222"/>
                  <a:gd name="T36" fmla="*/ 0 w 222"/>
                  <a:gd name="T37" fmla="*/ 0 h 222"/>
                  <a:gd name="T38" fmla="*/ 0 w 222"/>
                  <a:gd name="T39" fmla="*/ 0 h 222"/>
                  <a:gd name="T40" fmla="*/ 0 w 222"/>
                  <a:gd name="T41" fmla="*/ 0 h 222"/>
                  <a:gd name="T42" fmla="*/ 0 w 222"/>
                  <a:gd name="T43" fmla="*/ 0 h 222"/>
                  <a:gd name="T44" fmla="*/ 0 w 222"/>
                  <a:gd name="T45" fmla="*/ 0 h 222"/>
                  <a:gd name="T46" fmla="*/ 0 w 222"/>
                  <a:gd name="T47" fmla="*/ 0 h 222"/>
                  <a:gd name="T48" fmla="*/ 0 w 222"/>
                  <a:gd name="T49" fmla="*/ 0 h 222"/>
                  <a:gd name="T50" fmla="*/ 0 w 222"/>
                  <a:gd name="T51" fmla="*/ 0 h 222"/>
                  <a:gd name="T52" fmla="*/ 0 w 222"/>
                  <a:gd name="T53" fmla="*/ 0 h 222"/>
                  <a:gd name="T54" fmla="*/ 0 w 222"/>
                  <a:gd name="T55" fmla="*/ 0 h 222"/>
                  <a:gd name="T56" fmla="*/ 0 w 222"/>
                  <a:gd name="T57" fmla="*/ 0 h 222"/>
                  <a:gd name="T58" fmla="*/ 0 w 222"/>
                  <a:gd name="T59" fmla="*/ 0 h 222"/>
                  <a:gd name="T60" fmla="*/ 0 w 222"/>
                  <a:gd name="T61" fmla="*/ 0 h 222"/>
                  <a:gd name="T62" fmla="*/ 0 w 222"/>
                  <a:gd name="T63" fmla="*/ 0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2"/>
                  <a:gd name="T97" fmla="*/ 0 h 222"/>
                  <a:gd name="T98" fmla="*/ 222 w 222"/>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2" h="222">
                    <a:moveTo>
                      <a:pt x="222" y="110"/>
                    </a:moveTo>
                    <a:lnTo>
                      <a:pt x="221" y="100"/>
                    </a:lnTo>
                    <a:lnTo>
                      <a:pt x="220" y="89"/>
                    </a:lnTo>
                    <a:lnTo>
                      <a:pt x="217" y="78"/>
                    </a:lnTo>
                    <a:lnTo>
                      <a:pt x="214" y="67"/>
                    </a:lnTo>
                    <a:lnTo>
                      <a:pt x="209" y="57"/>
                    </a:lnTo>
                    <a:lnTo>
                      <a:pt x="203" y="49"/>
                    </a:lnTo>
                    <a:lnTo>
                      <a:pt x="196" y="40"/>
                    </a:lnTo>
                    <a:lnTo>
                      <a:pt x="190" y="33"/>
                    </a:lnTo>
                    <a:lnTo>
                      <a:pt x="182" y="25"/>
                    </a:lnTo>
                    <a:lnTo>
                      <a:pt x="174" y="19"/>
                    </a:lnTo>
                    <a:lnTo>
                      <a:pt x="164" y="13"/>
                    </a:lnTo>
                    <a:lnTo>
                      <a:pt x="154" y="9"/>
                    </a:lnTo>
                    <a:lnTo>
                      <a:pt x="145" y="5"/>
                    </a:lnTo>
                    <a:lnTo>
                      <a:pt x="134" y="2"/>
                    </a:lnTo>
                    <a:lnTo>
                      <a:pt x="123" y="0"/>
                    </a:lnTo>
                    <a:lnTo>
                      <a:pt x="111" y="0"/>
                    </a:lnTo>
                    <a:lnTo>
                      <a:pt x="100" y="0"/>
                    </a:lnTo>
                    <a:lnTo>
                      <a:pt x="88" y="2"/>
                    </a:lnTo>
                    <a:lnTo>
                      <a:pt x="79" y="5"/>
                    </a:lnTo>
                    <a:lnTo>
                      <a:pt x="68" y="9"/>
                    </a:lnTo>
                    <a:lnTo>
                      <a:pt x="58" y="13"/>
                    </a:lnTo>
                    <a:lnTo>
                      <a:pt x="49" y="19"/>
                    </a:lnTo>
                    <a:lnTo>
                      <a:pt x="41" y="25"/>
                    </a:lnTo>
                    <a:lnTo>
                      <a:pt x="33" y="33"/>
                    </a:lnTo>
                    <a:lnTo>
                      <a:pt x="26" y="40"/>
                    </a:lnTo>
                    <a:lnTo>
                      <a:pt x="19" y="49"/>
                    </a:lnTo>
                    <a:lnTo>
                      <a:pt x="14" y="57"/>
                    </a:lnTo>
                    <a:lnTo>
                      <a:pt x="10" y="67"/>
                    </a:lnTo>
                    <a:lnTo>
                      <a:pt x="5" y="78"/>
                    </a:lnTo>
                    <a:lnTo>
                      <a:pt x="3" y="89"/>
                    </a:lnTo>
                    <a:lnTo>
                      <a:pt x="1" y="100"/>
                    </a:lnTo>
                    <a:lnTo>
                      <a:pt x="0" y="110"/>
                    </a:lnTo>
                    <a:lnTo>
                      <a:pt x="1" y="122"/>
                    </a:lnTo>
                    <a:lnTo>
                      <a:pt x="3" y="133"/>
                    </a:lnTo>
                    <a:lnTo>
                      <a:pt x="5" y="144"/>
                    </a:lnTo>
                    <a:lnTo>
                      <a:pt x="10" y="154"/>
                    </a:lnTo>
                    <a:lnTo>
                      <a:pt x="14" y="163"/>
                    </a:lnTo>
                    <a:lnTo>
                      <a:pt x="19" y="173"/>
                    </a:lnTo>
                    <a:lnTo>
                      <a:pt x="26" y="182"/>
                    </a:lnTo>
                    <a:lnTo>
                      <a:pt x="33" y="189"/>
                    </a:lnTo>
                    <a:lnTo>
                      <a:pt x="41" y="197"/>
                    </a:lnTo>
                    <a:lnTo>
                      <a:pt x="49" y="203"/>
                    </a:lnTo>
                    <a:lnTo>
                      <a:pt x="58" y="209"/>
                    </a:lnTo>
                    <a:lnTo>
                      <a:pt x="68" y="213"/>
                    </a:lnTo>
                    <a:lnTo>
                      <a:pt x="79" y="216"/>
                    </a:lnTo>
                    <a:lnTo>
                      <a:pt x="88" y="219"/>
                    </a:lnTo>
                    <a:lnTo>
                      <a:pt x="100" y="222"/>
                    </a:lnTo>
                    <a:lnTo>
                      <a:pt x="111" y="222"/>
                    </a:lnTo>
                    <a:lnTo>
                      <a:pt x="123" y="222"/>
                    </a:lnTo>
                    <a:lnTo>
                      <a:pt x="134" y="219"/>
                    </a:lnTo>
                    <a:lnTo>
                      <a:pt x="145" y="216"/>
                    </a:lnTo>
                    <a:lnTo>
                      <a:pt x="154" y="213"/>
                    </a:lnTo>
                    <a:lnTo>
                      <a:pt x="164" y="209"/>
                    </a:lnTo>
                    <a:lnTo>
                      <a:pt x="174" y="203"/>
                    </a:lnTo>
                    <a:lnTo>
                      <a:pt x="182" y="197"/>
                    </a:lnTo>
                    <a:lnTo>
                      <a:pt x="190" y="189"/>
                    </a:lnTo>
                    <a:lnTo>
                      <a:pt x="196" y="182"/>
                    </a:lnTo>
                    <a:lnTo>
                      <a:pt x="203" y="173"/>
                    </a:lnTo>
                    <a:lnTo>
                      <a:pt x="209" y="163"/>
                    </a:lnTo>
                    <a:lnTo>
                      <a:pt x="214" y="154"/>
                    </a:lnTo>
                    <a:lnTo>
                      <a:pt x="217" y="144"/>
                    </a:lnTo>
                    <a:lnTo>
                      <a:pt x="220" y="133"/>
                    </a:lnTo>
                    <a:lnTo>
                      <a:pt x="221" y="122"/>
                    </a:lnTo>
                    <a:lnTo>
                      <a:pt x="222" y="110"/>
                    </a:lnTo>
                    <a:close/>
                  </a:path>
                </a:pathLst>
              </a:custGeom>
              <a:solidFill>
                <a:srgbClr val="A9A9A8"/>
              </a:solidFill>
              <a:ln w="9525">
                <a:noFill/>
                <a:round/>
                <a:headEnd/>
                <a:tailEnd/>
              </a:ln>
            </p:spPr>
            <p:txBody>
              <a:bodyPr/>
              <a:lstStyle/>
              <a:p>
                <a:endParaRPr lang="fr-FR"/>
              </a:p>
            </p:txBody>
          </p:sp>
          <p:sp>
            <p:nvSpPr>
              <p:cNvPr id="10380" name="Freeform 48"/>
              <p:cNvSpPr>
                <a:spLocks/>
              </p:cNvSpPr>
              <p:nvPr/>
            </p:nvSpPr>
            <p:spPr bwMode="auto">
              <a:xfrm>
                <a:off x="1632" y="2382"/>
                <a:ext cx="2246" cy="15"/>
              </a:xfrm>
              <a:custGeom>
                <a:avLst/>
                <a:gdLst>
                  <a:gd name="T0" fmla="*/ 0 w 13475"/>
                  <a:gd name="T1" fmla="*/ 0 h 94"/>
                  <a:gd name="T2" fmla="*/ 0 w 13475"/>
                  <a:gd name="T3" fmla="*/ 0 h 94"/>
                  <a:gd name="T4" fmla="*/ 0 w 13475"/>
                  <a:gd name="T5" fmla="*/ 0 h 94"/>
                  <a:gd name="T6" fmla="*/ 0 w 13475"/>
                  <a:gd name="T7" fmla="*/ 0 h 94"/>
                  <a:gd name="T8" fmla="*/ 0 w 13475"/>
                  <a:gd name="T9" fmla="*/ 0 h 94"/>
                  <a:gd name="T10" fmla="*/ 0 w 13475"/>
                  <a:gd name="T11" fmla="*/ 0 h 94"/>
                  <a:gd name="T12" fmla="*/ 0 60000 65536"/>
                  <a:gd name="T13" fmla="*/ 0 60000 65536"/>
                  <a:gd name="T14" fmla="*/ 0 60000 65536"/>
                  <a:gd name="T15" fmla="*/ 0 60000 65536"/>
                  <a:gd name="T16" fmla="*/ 0 60000 65536"/>
                  <a:gd name="T17" fmla="*/ 0 60000 65536"/>
                  <a:gd name="T18" fmla="*/ 0 w 13475"/>
                  <a:gd name="T19" fmla="*/ 0 h 94"/>
                  <a:gd name="T20" fmla="*/ 13475 w 13475"/>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13475" h="94">
                    <a:moveTo>
                      <a:pt x="13475" y="46"/>
                    </a:moveTo>
                    <a:lnTo>
                      <a:pt x="13475" y="0"/>
                    </a:lnTo>
                    <a:lnTo>
                      <a:pt x="0" y="0"/>
                    </a:lnTo>
                    <a:lnTo>
                      <a:pt x="0" y="94"/>
                    </a:lnTo>
                    <a:lnTo>
                      <a:pt x="13475" y="94"/>
                    </a:lnTo>
                    <a:lnTo>
                      <a:pt x="13475" y="46"/>
                    </a:lnTo>
                    <a:close/>
                  </a:path>
                </a:pathLst>
              </a:custGeom>
              <a:solidFill>
                <a:srgbClr val="1F1A17"/>
              </a:solidFill>
              <a:ln w="9525">
                <a:noFill/>
                <a:round/>
                <a:headEnd/>
                <a:tailEnd/>
              </a:ln>
            </p:spPr>
            <p:txBody>
              <a:bodyPr/>
              <a:lstStyle/>
              <a:p>
                <a:endParaRPr lang="fr-FR"/>
              </a:p>
            </p:txBody>
          </p:sp>
          <p:sp>
            <p:nvSpPr>
              <p:cNvPr id="10381" name="Freeform 50"/>
              <p:cNvSpPr>
                <a:spLocks/>
              </p:cNvSpPr>
              <p:nvPr/>
            </p:nvSpPr>
            <p:spPr bwMode="auto">
              <a:xfrm>
                <a:off x="2541" y="2384"/>
                <a:ext cx="77" cy="11"/>
              </a:xfrm>
              <a:custGeom>
                <a:avLst/>
                <a:gdLst>
                  <a:gd name="T0" fmla="*/ 0 w 462"/>
                  <a:gd name="T1" fmla="*/ 0 h 63"/>
                  <a:gd name="T2" fmla="*/ 0 w 462"/>
                  <a:gd name="T3" fmla="*/ 0 h 63"/>
                  <a:gd name="T4" fmla="*/ 0 w 462"/>
                  <a:gd name="T5" fmla="*/ 0 h 63"/>
                  <a:gd name="T6" fmla="*/ 0 w 462"/>
                  <a:gd name="T7" fmla="*/ 0 h 63"/>
                  <a:gd name="T8" fmla="*/ 0 w 462"/>
                  <a:gd name="T9" fmla="*/ 0 h 63"/>
                  <a:gd name="T10" fmla="*/ 0 w 462"/>
                  <a:gd name="T11" fmla="*/ 0 h 63"/>
                  <a:gd name="T12" fmla="*/ 0 w 462"/>
                  <a:gd name="T13" fmla="*/ 0 h 63"/>
                  <a:gd name="T14" fmla="*/ 0 w 462"/>
                  <a:gd name="T15" fmla="*/ 0 h 63"/>
                  <a:gd name="T16" fmla="*/ 0 w 462"/>
                  <a:gd name="T17" fmla="*/ 0 h 63"/>
                  <a:gd name="T18" fmla="*/ 0 w 462"/>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63"/>
                  <a:gd name="T32" fmla="*/ 462 w 462"/>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63">
                    <a:moveTo>
                      <a:pt x="400" y="30"/>
                    </a:moveTo>
                    <a:lnTo>
                      <a:pt x="431" y="0"/>
                    </a:lnTo>
                    <a:lnTo>
                      <a:pt x="0" y="0"/>
                    </a:lnTo>
                    <a:lnTo>
                      <a:pt x="0" y="63"/>
                    </a:lnTo>
                    <a:lnTo>
                      <a:pt x="431" y="63"/>
                    </a:lnTo>
                    <a:lnTo>
                      <a:pt x="462" y="32"/>
                    </a:lnTo>
                    <a:lnTo>
                      <a:pt x="431" y="63"/>
                    </a:lnTo>
                    <a:lnTo>
                      <a:pt x="460" y="63"/>
                    </a:lnTo>
                    <a:lnTo>
                      <a:pt x="462" y="32"/>
                    </a:lnTo>
                    <a:lnTo>
                      <a:pt x="400" y="30"/>
                    </a:lnTo>
                    <a:close/>
                  </a:path>
                </a:pathLst>
              </a:custGeom>
              <a:solidFill>
                <a:srgbClr val="1F1A17"/>
              </a:solidFill>
              <a:ln w="9525">
                <a:noFill/>
                <a:round/>
                <a:headEnd/>
                <a:tailEnd/>
              </a:ln>
            </p:spPr>
            <p:txBody>
              <a:bodyPr/>
              <a:lstStyle/>
              <a:p>
                <a:endParaRPr lang="fr-FR"/>
              </a:p>
            </p:txBody>
          </p:sp>
          <p:sp>
            <p:nvSpPr>
              <p:cNvPr id="10382" name="Freeform 53"/>
              <p:cNvSpPr>
                <a:spLocks/>
              </p:cNvSpPr>
              <p:nvPr/>
            </p:nvSpPr>
            <p:spPr bwMode="auto">
              <a:xfrm>
                <a:off x="2541" y="2384"/>
                <a:ext cx="77" cy="11"/>
              </a:xfrm>
              <a:custGeom>
                <a:avLst/>
                <a:gdLst>
                  <a:gd name="T0" fmla="*/ 0 w 462"/>
                  <a:gd name="T1" fmla="*/ 0 h 63"/>
                  <a:gd name="T2" fmla="*/ 0 w 462"/>
                  <a:gd name="T3" fmla="*/ 0 h 63"/>
                  <a:gd name="T4" fmla="*/ 0 w 462"/>
                  <a:gd name="T5" fmla="*/ 0 h 63"/>
                  <a:gd name="T6" fmla="*/ 0 w 462"/>
                  <a:gd name="T7" fmla="*/ 0 h 63"/>
                  <a:gd name="T8" fmla="*/ 0 w 462"/>
                  <a:gd name="T9" fmla="*/ 0 h 63"/>
                  <a:gd name="T10" fmla="*/ 0 w 462"/>
                  <a:gd name="T11" fmla="*/ 0 h 63"/>
                  <a:gd name="T12" fmla="*/ 0 w 462"/>
                  <a:gd name="T13" fmla="*/ 0 h 63"/>
                  <a:gd name="T14" fmla="*/ 0 w 462"/>
                  <a:gd name="T15" fmla="*/ 0 h 63"/>
                  <a:gd name="T16" fmla="*/ 0 w 462"/>
                  <a:gd name="T17" fmla="*/ 0 h 63"/>
                  <a:gd name="T18" fmla="*/ 0 w 462"/>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2"/>
                  <a:gd name="T31" fmla="*/ 0 h 63"/>
                  <a:gd name="T32" fmla="*/ 462 w 462"/>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2" h="63">
                    <a:moveTo>
                      <a:pt x="400" y="30"/>
                    </a:moveTo>
                    <a:lnTo>
                      <a:pt x="431" y="0"/>
                    </a:lnTo>
                    <a:lnTo>
                      <a:pt x="0" y="0"/>
                    </a:lnTo>
                    <a:lnTo>
                      <a:pt x="0" y="63"/>
                    </a:lnTo>
                    <a:lnTo>
                      <a:pt x="431" y="63"/>
                    </a:lnTo>
                    <a:lnTo>
                      <a:pt x="462" y="32"/>
                    </a:lnTo>
                    <a:lnTo>
                      <a:pt x="431" y="63"/>
                    </a:lnTo>
                    <a:lnTo>
                      <a:pt x="460" y="63"/>
                    </a:lnTo>
                    <a:lnTo>
                      <a:pt x="462" y="32"/>
                    </a:lnTo>
                    <a:lnTo>
                      <a:pt x="400" y="30"/>
                    </a:lnTo>
                    <a:close/>
                  </a:path>
                </a:pathLst>
              </a:custGeom>
              <a:solidFill>
                <a:srgbClr val="1F1A17"/>
              </a:solidFill>
              <a:ln w="9525">
                <a:noFill/>
                <a:round/>
                <a:headEnd/>
                <a:tailEnd/>
              </a:ln>
            </p:spPr>
            <p:txBody>
              <a:bodyPr/>
              <a:lstStyle/>
              <a:p>
                <a:endParaRPr lang="fr-FR"/>
              </a:p>
            </p:txBody>
          </p:sp>
          <p:grpSp>
            <p:nvGrpSpPr>
              <p:cNvPr id="10383" name="Group 75"/>
              <p:cNvGrpSpPr>
                <a:grpSpLocks/>
              </p:cNvGrpSpPr>
              <p:nvPr/>
            </p:nvGrpSpPr>
            <p:grpSpPr bwMode="auto">
              <a:xfrm>
                <a:off x="2688" y="1344"/>
                <a:ext cx="431" cy="262"/>
                <a:chOff x="1033" y="1464"/>
                <a:chExt cx="431" cy="262"/>
              </a:xfrm>
            </p:grpSpPr>
            <p:sp>
              <p:nvSpPr>
                <p:cNvPr id="10391" name="Rectangle 55"/>
                <p:cNvSpPr>
                  <a:spLocks noChangeArrowheads="1"/>
                </p:cNvSpPr>
                <p:nvPr/>
              </p:nvSpPr>
              <p:spPr bwMode="auto">
                <a:xfrm>
                  <a:off x="1037" y="1464"/>
                  <a:ext cx="426" cy="115"/>
                </a:xfrm>
                <a:prstGeom prst="rect">
                  <a:avLst/>
                </a:prstGeom>
                <a:noFill/>
                <a:ln w="9525">
                  <a:noFill/>
                  <a:miter lim="800000"/>
                  <a:headEnd/>
                  <a:tailEnd/>
                </a:ln>
              </p:spPr>
              <p:txBody>
                <a:bodyPr wrap="none" lIns="0" tIns="0" rIns="0" bIns="0">
                  <a:spAutoFit/>
                </a:bodyPr>
                <a:lstStyle/>
                <a:p>
                  <a:r>
                    <a:rPr lang="fr-FR" sz="1200" b="1">
                      <a:solidFill>
                        <a:srgbClr val="000000"/>
                      </a:solidFill>
                    </a:rPr>
                    <a:t>électrons</a:t>
                  </a:r>
                  <a:endParaRPr lang="fr-FR" sz="1200"/>
                </a:p>
              </p:txBody>
            </p:sp>
            <p:sp>
              <p:nvSpPr>
                <p:cNvPr id="10392" name="Rectangle 56"/>
                <p:cNvSpPr>
                  <a:spLocks noChangeArrowheads="1"/>
                </p:cNvSpPr>
                <p:nvPr/>
              </p:nvSpPr>
              <p:spPr bwMode="auto">
                <a:xfrm>
                  <a:off x="1033" y="1611"/>
                  <a:ext cx="431" cy="115"/>
                </a:xfrm>
                <a:prstGeom prst="rect">
                  <a:avLst/>
                </a:prstGeom>
                <a:noFill/>
                <a:ln w="9525">
                  <a:noFill/>
                  <a:miter lim="800000"/>
                  <a:headEnd/>
                  <a:tailEnd/>
                </a:ln>
              </p:spPr>
              <p:txBody>
                <a:bodyPr wrap="none" lIns="0" tIns="0" rIns="0" bIns="0">
                  <a:spAutoFit/>
                </a:bodyPr>
                <a:lstStyle/>
                <a:p>
                  <a:r>
                    <a:rPr lang="fr-FR" sz="1200" b="1">
                      <a:solidFill>
                        <a:srgbClr val="000000"/>
                      </a:solidFill>
                    </a:rPr>
                    <a:t>primaires</a:t>
                  </a:r>
                  <a:endParaRPr lang="fr-FR" sz="1200"/>
                </a:p>
              </p:txBody>
            </p:sp>
          </p:grpSp>
          <p:sp>
            <p:nvSpPr>
              <p:cNvPr id="10384" name="Freeform 57"/>
              <p:cNvSpPr>
                <a:spLocks/>
              </p:cNvSpPr>
              <p:nvPr/>
            </p:nvSpPr>
            <p:spPr bwMode="auto">
              <a:xfrm>
                <a:off x="2464" y="1270"/>
                <a:ext cx="192" cy="1120"/>
              </a:xfrm>
              <a:custGeom>
                <a:avLst/>
                <a:gdLst>
                  <a:gd name="T0" fmla="*/ 0 w 1152"/>
                  <a:gd name="T1" fmla="*/ 0 h 6717"/>
                  <a:gd name="T2" fmla="*/ 0 w 1152"/>
                  <a:gd name="T3" fmla="*/ 0 h 6717"/>
                  <a:gd name="T4" fmla="*/ 0 w 1152"/>
                  <a:gd name="T5" fmla="*/ 0 h 6717"/>
                  <a:gd name="T6" fmla="*/ 0 w 1152"/>
                  <a:gd name="T7" fmla="*/ 0 h 6717"/>
                  <a:gd name="T8" fmla="*/ 0 w 1152"/>
                  <a:gd name="T9" fmla="*/ 0 h 6717"/>
                  <a:gd name="T10" fmla="*/ 0 w 1152"/>
                  <a:gd name="T11" fmla="*/ 0 h 6717"/>
                  <a:gd name="T12" fmla="*/ 0 w 1152"/>
                  <a:gd name="T13" fmla="*/ 0 h 6717"/>
                  <a:gd name="T14" fmla="*/ 0 w 1152"/>
                  <a:gd name="T15" fmla="*/ 0 h 6717"/>
                  <a:gd name="T16" fmla="*/ 0 w 1152"/>
                  <a:gd name="T17" fmla="*/ 0 h 6717"/>
                  <a:gd name="T18" fmla="*/ 0 w 1152"/>
                  <a:gd name="T19" fmla="*/ 0 h 6717"/>
                  <a:gd name="T20" fmla="*/ 0 w 1152"/>
                  <a:gd name="T21" fmla="*/ 0 h 6717"/>
                  <a:gd name="T22" fmla="*/ 0 w 1152"/>
                  <a:gd name="T23" fmla="*/ 0 h 6717"/>
                  <a:gd name="T24" fmla="*/ 0 w 1152"/>
                  <a:gd name="T25" fmla="*/ 0 h 6717"/>
                  <a:gd name="T26" fmla="*/ 0 w 1152"/>
                  <a:gd name="T27" fmla="*/ 0 h 6717"/>
                  <a:gd name="T28" fmla="*/ 0 w 1152"/>
                  <a:gd name="T29" fmla="*/ 0 h 6717"/>
                  <a:gd name="T30" fmla="*/ 0 w 1152"/>
                  <a:gd name="T31" fmla="*/ 0 h 6717"/>
                  <a:gd name="T32" fmla="*/ 0 w 1152"/>
                  <a:gd name="T33" fmla="*/ 0 h 6717"/>
                  <a:gd name="T34" fmla="*/ 0 w 1152"/>
                  <a:gd name="T35" fmla="*/ 0 h 6717"/>
                  <a:gd name="T36" fmla="*/ 0 w 1152"/>
                  <a:gd name="T37" fmla="*/ 0 h 6717"/>
                  <a:gd name="T38" fmla="*/ 0 w 1152"/>
                  <a:gd name="T39" fmla="*/ 0 h 6717"/>
                  <a:gd name="T40" fmla="*/ 0 w 1152"/>
                  <a:gd name="T41" fmla="*/ 0 h 6717"/>
                  <a:gd name="T42" fmla="*/ 0 w 1152"/>
                  <a:gd name="T43" fmla="*/ 0 h 6717"/>
                  <a:gd name="T44" fmla="*/ 0 w 1152"/>
                  <a:gd name="T45" fmla="*/ 0 h 6717"/>
                  <a:gd name="T46" fmla="*/ 0 w 1152"/>
                  <a:gd name="T47" fmla="*/ 0 h 6717"/>
                  <a:gd name="T48" fmla="*/ 0 w 1152"/>
                  <a:gd name="T49" fmla="*/ 0 h 6717"/>
                  <a:gd name="T50" fmla="*/ 0 w 1152"/>
                  <a:gd name="T51" fmla="*/ 0 h 6717"/>
                  <a:gd name="T52" fmla="*/ 0 w 1152"/>
                  <a:gd name="T53" fmla="*/ 0 h 6717"/>
                  <a:gd name="T54" fmla="*/ 0 w 1152"/>
                  <a:gd name="T55" fmla="*/ 0 h 6717"/>
                  <a:gd name="T56" fmla="*/ 0 w 1152"/>
                  <a:gd name="T57" fmla="*/ 0 h 6717"/>
                  <a:gd name="T58" fmla="*/ 0 w 1152"/>
                  <a:gd name="T59" fmla="*/ 0 h 6717"/>
                  <a:gd name="T60" fmla="*/ 0 w 1152"/>
                  <a:gd name="T61" fmla="*/ 0 h 6717"/>
                  <a:gd name="T62" fmla="*/ 0 w 1152"/>
                  <a:gd name="T63" fmla="*/ 0 h 6717"/>
                  <a:gd name="T64" fmla="*/ 0 w 1152"/>
                  <a:gd name="T65" fmla="*/ 0 h 6717"/>
                  <a:gd name="T66" fmla="*/ 0 w 1152"/>
                  <a:gd name="T67" fmla="*/ 0 h 6717"/>
                  <a:gd name="T68" fmla="*/ 0 w 1152"/>
                  <a:gd name="T69" fmla="*/ 0 h 6717"/>
                  <a:gd name="T70" fmla="*/ 0 w 1152"/>
                  <a:gd name="T71" fmla="*/ 0 h 67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2"/>
                  <a:gd name="T109" fmla="*/ 0 h 6717"/>
                  <a:gd name="T110" fmla="*/ 1152 w 1152"/>
                  <a:gd name="T111" fmla="*/ 6717 h 67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2" h="6717">
                    <a:moveTo>
                      <a:pt x="1152" y="0"/>
                    </a:moveTo>
                    <a:lnTo>
                      <a:pt x="1134" y="10"/>
                    </a:lnTo>
                    <a:lnTo>
                      <a:pt x="1112" y="20"/>
                    </a:lnTo>
                    <a:lnTo>
                      <a:pt x="1087" y="30"/>
                    </a:lnTo>
                    <a:lnTo>
                      <a:pt x="1060" y="38"/>
                    </a:lnTo>
                    <a:lnTo>
                      <a:pt x="1030" y="46"/>
                    </a:lnTo>
                    <a:lnTo>
                      <a:pt x="998" y="54"/>
                    </a:lnTo>
                    <a:lnTo>
                      <a:pt x="963" y="60"/>
                    </a:lnTo>
                    <a:lnTo>
                      <a:pt x="925" y="65"/>
                    </a:lnTo>
                    <a:lnTo>
                      <a:pt x="887" y="71"/>
                    </a:lnTo>
                    <a:lnTo>
                      <a:pt x="846" y="75"/>
                    </a:lnTo>
                    <a:lnTo>
                      <a:pt x="803" y="78"/>
                    </a:lnTo>
                    <a:lnTo>
                      <a:pt x="759" y="82"/>
                    </a:lnTo>
                    <a:lnTo>
                      <a:pt x="714" y="84"/>
                    </a:lnTo>
                    <a:lnTo>
                      <a:pt x="666" y="86"/>
                    </a:lnTo>
                    <a:lnTo>
                      <a:pt x="619" y="87"/>
                    </a:lnTo>
                    <a:lnTo>
                      <a:pt x="570" y="87"/>
                    </a:lnTo>
                    <a:lnTo>
                      <a:pt x="527" y="87"/>
                    </a:lnTo>
                    <a:lnTo>
                      <a:pt x="485" y="86"/>
                    </a:lnTo>
                    <a:lnTo>
                      <a:pt x="443" y="85"/>
                    </a:lnTo>
                    <a:lnTo>
                      <a:pt x="402" y="83"/>
                    </a:lnTo>
                    <a:lnTo>
                      <a:pt x="361" y="81"/>
                    </a:lnTo>
                    <a:lnTo>
                      <a:pt x="322" y="77"/>
                    </a:lnTo>
                    <a:lnTo>
                      <a:pt x="283" y="73"/>
                    </a:lnTo>
                    <a:lnTo>
                      <a:pt x="246" y="69"/>
                    </a:lnTo>
                    <a:lnTo>
                      <a:pt x="209" y="63"/>
                    </a:lnTo>
                    <a:lnTo>
                      <a:pt x="175" y="58"/>
                    </a:lnTo>
                    <a:lnTo>
                      <a:pt x="141" y="51"/>
                    </a:lnTo>
                    <a:lnTo>
                      <a:pt x="110" y="44"/>
                    </a:lnTo>
                    <a:lnTo>
                      <a:pt x="80" y="35"/>
                    </a:lnTo>
                    <a:lnTo>
                      <a:pt x="52" y="27"/>
                    </a:lnTo>
                    <a:lnTo>
                      <a:pt x="25" y="17"/>
                    </a:lnTo>
                    <a:lnTo>
                      <a:pt x="0" y="6"/>
                    </a:lnTo>
                    <a:lnTo>
                      <a:pt x="462" y="6717"/>
                    </a:lnTo>
                    <a:lnTo>
                      <a:pt x="893" y="6717"/>
                    </a:lnTo>
                    <a:lnTo>
                      <a:pt x="1152" y="0"/>
                    </a:lnTo>
                    <a:close/>
                  </a:path>
                </a:pathLst>
              </a:custGeom>
              <a:solidFill>
                <a:srgbClr val="DEDDDD"/>
              </a:solidFill>
              <a:ln w="9525">
                <a:noFill/>
                <a:round/>
                <a:headEnd/>
                <a:tailEnd/>
              </a:ln>
            </p:spPr>
            <p:txBody>
              <a:bodyPr/>
              <a:lstStyle/>
              <a:p>
                <a:endParaRPr lang="fr-FR"/>
              </a:p>
            </p:txBody>
          </p:sp>
          <p:sp>
            <p:nvSpPr>
              <p:cNvPr id="10385" name="Freeform 63"/>
              <p:cNvSpPr>
                <a:spLocks/>
              </p:cNvSpPr>
              <p:nvPr/>
            </p:nvSpPr>
            <p:spPr bwMode="auto">
              <a:xfrm>
                <a:off x="1766" y="2382"/>
                <a:ext cx="2036" cy="15"/>
              </a:xfrm>
              <a:custGeom>
                <a:avLst/>
                <a:gdLst>
                  <a:gd name="T0" fmla="*/ 0 w 12210"/>
                  <a:gd name="T1" fmla="*/ 0 h 94"/>
                  <a:gd name="T2" fmla="*/ 0 w 12210"/>
                  <a:gd name="T3" fmla="*/ 0 h 94"/>
                  <a:gd name="T4" fmla="*/ 0 w 12210"/>
                  <a:gd name="T5" fmla="*/ 0 h 94"/>
                  <a:gd name="T6" fmla="*/ 0 w 12210"/>
                  <a:gd name="T7" fmla="*/ 0 h 94"/>
                  <a:gd name="T8" fmla="*/ 0 w 12210"/>
                  <a:gd name="T9" fmla="*/ 0 h 94"/>
                  <a:gd name="T10" fmla="*/ 0 w 12210"/>
                  <a:gd name="T11" fmla="*/ 0 h 94"/>
                  <a:gd name="T12" fmla="*/ 0 60000 65536"/>
                  <a:gd name="T13" fmla="*/ 0 60000 65536"/>
                  <a:gd name="T14" fmla="*/ 0 60000 65536"/>
                  <a:gd name="T15" fmla="*/ 0 60000 65536"/>
                  <a:gd name="T16" fmla="*/ 0 60000 65536"/>
                  <a:gd name="T17" fmla="*/ 0 60000 65536"/>
                  <a:gd name="T18" fmla="*/ 0 w 12210"/>
                  <a:gd name="T19" fmla="*/ 0 h 94"/>
                  <a:gd name="T20" fmla="*/ 12210 w 12210"/>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12210" h="94">
                    <a:moveTo>
                      <a:pt x="12210" y="46"/>
                    </a:moveTo>
                    <a:lnTo>
                      <a:pt x="12210" y="0"/>
                    </a:lnTo>
                    <a:lnTo>
                      <a:pt x="0" y="0"/>
                    </a:lnTo>
                    <a:lnTo>
                      <a:pt x="0" y="94"/>
                    </a:lnTo>
                    <a:lnTo>
                      <a:pt x="12210" y="94"/>
                    </a:lnTo>
                    <a:lnTo>
                      <a:pt x="12210" y="46"/>
                    </a:lnTo>
                    <a:close/>
                  </a:path>
                </a:pathLst>
              </a:custGeom>
              <a:solidFill>
                <a:srgbClr val="1F1A17"/>
              </a:solidFill>
              <a:ln w="9525">
                <a:noFill/>
                <a:round/>
                <a:headEnd/>
                <a:tailEnd/>
              </a:ln>
            </p:spPr>
            <p:txBody>
              <a:bodyPr/>
              <a:lstStyle/>
              <a:p>
                <a:endParaRPr lang="fr-FR"/>
              </a:p>
            </p:txBody>
          </p:sp>
          <p:sp>
            <p:nvSpPr>
              <p:cNvPr id="10386" name="Freeform 64"/>
              <p:cNvSpPr>
                <a:spLocks/>
              </p:cNvSpPr>
              <p:nvPr/>
            </p:nvSpPr>
            <p:spPr bwMode="auto">
              <a:xfrm>
                <a:off x="2552" y="1678"/>
                <a:ext cx="1263" cy="999"/>
              </a:xfrm>
              <a:custGeom>
                <a:avLst/>
                <a:gdLst>
                  <a:gd name="T0" fmla="*/ 0 w 7576"/>
                  <a:gd name="T1" fmla="*/ 0 h 5991"/>
                  <a:gd name="T2" fmla="*/ 0 w 7576"/>
                  <a:gd name="T3" fmla="*/ 0 h 5991"/>
                  <a:gd name="T4" fmla="*/ 0 w 7576"/>
                  <a:gd name="T5" fmla="*/ 0 h 5991"/>
                  <a:gd name="T6" fmla="*/ 0 w 7576"/>
                  <a:gd name="T7" fmla="*/ 0 h 5991"/>
                  <a:gd name="T8" fmla="*/ 0 w 7576"/>
                  <a:gd name="T9" fmla="*/ 0 h 5991"/>
                  <a:gd name="T10" fmla="*/ 0 w 7576"/>
                  <a:gd name="T11" fmla="*/ 0 h 5991"/>
                  <a:gd name="T12" fmla="*/ 0 w 7576"/>
                  <a:gd name="T13" fmla="*/ 0 h 5991"/>
                  <a:gd name="T14" fmla="*/ 0 w 7576"/>
                  <a:gd name="T15" fmla="*/ 0 h 5991"/>
                  <a:gd name="T16" fmla="*/ 0 w 7576"/>
                  <a:gd name="T17" fmla="*/ 0 h 5991"/>
                  <a:gd name="T18" fmla="*/ 0 w 7576"/>
                  <a:gd name="T19" fmla="*/ 0 h 5991"/>
                  <a:gd name="T20" fmla="*/ 0 w 7576"/>
                  <a:gd name="T21" fmla="*/ 0 h 5991"/>
                  <a:gd name="T22" fmla="*/ 0 w 7576"/>
                  <a:gd name="T23" fmla="*/ 0 h 5991"/>
                  <a:gd name="T24" fmla="*/ 0 w 7576"/>
                  <a:gd name="T25" fmla="*/ 0 h 5991"/>
                  <a:gd name="T26" fmla="*/ 0 w 7576"/>
                  <a:gd name="T27" fmla="*/ 0 h 5991"/>
                  <a:gd name="T28" fmla="*/ 0 w 7576"/>
                  <a:gd name="T29" fmla="*/ 0 h 5991"/>
                  <a:gd name="T30" fmla="*/ 0 w 7576"/>
                  <a:gd name="T31" fmla="*/ 0 h 5991"/>
                  <a:gd name="T32" fmla="*/ 0 w 7576"/>
                  <a:gd name="T33" fmla="*/ 0 h 5991"/>
                  <a:gd name="T34" fmla="*/ 0 w 7576"/>
                  <a:gd name="T35" fmla="*/ 0 h 5991"/>
                  <a:gd name="T36" fmla="*/ 0 w 7576"/>
                  <a:gd name="T37" fmla="*/ 0 h 5991"/>
                  <a:gd name="T38" fmla="*/ 0 w 7576"/>
                  <a:gd name="T39" fmla="*/ 0 h 5991"/>
                  <a:gd name="T40" fmla="*/ 0 w 7576"/>
                  <a:gd name="T41" fmla="*/ 0 h 5991"/>
                  <a:gd name="T42" fmla="*/ 0 w 7576"/>
                  <a:gd name="T43" fmla="*/ 0 h 5991"/>
                  <a:gd name="T44" fmla="*/ 0 w 7576"/>
                  <a:gd name="T45" fmla="*/ 0 h 5991"/>
                  <a:gd name="T46" fmla="*/ 0 w 7576"/>
                  <a:gd name="T47" fmla="*/ 0 h 5991"/>
                  <a:gd name="T48" fmla="*/ 0 w 7576"/>
                  <a:gd name="T49" fmla="*/ 0 h 5991"/>
                  <a:gd name="T50" fmla="*/ 0 w 7576"/>
                  <a:gd name="T51" fmla="*/ 0 h 5991"/>
                  <a:gd name="T52" fmla="*/ 0 w 7576"/>
                  <a:gd name="T53" fmla="*/ 0 h 5991"/>
                  <a:gd name="T54" fmla="*/ 0 w 7576"/>
                  <a:gd name="T55" fmla="*/ 0 h 5991"/>
                  <a:gd name="T56" fmla="*/ 0 w 7576"/>
                  <a:gd name="T57" fmla="*/ 0 h 5991"/>
                  <a:gd name="T58" fmla="*/ 0 w 7576"/>
                  <a:gd name="T59" fmla="*/ 0 h 5991"/>
                  <a:gd name="T60" fmla="*/ 0 w 7576"/>
                  <a:gd name="T61" fmla="*/ 0 h 5991"/>
                  <a:gd name="T62" fmla="*/ 0 w 7576"/>
                  <a:gd name="T63" fmla="*/ 0 h 5991"/>
                  <a:gd name="T64" fmla="*/ 0 w 7576"/>
                  <a:gd name="T65" fmla="*/ 0 h 5991"/>
                  <a:gd name="T66" fmla="*/ 0 w 7576"/>
                  <a:gd name="T67" fmla="*/ 0 h 5991"/>
                  <a:gd name="T68" fmla="*/ 0 w 7576"/>
                  <a:gd name="T69" fmla="*/ 0 h 5991"/>
                  <a:gd name="T70" fmla="*/ 0 w 7576"/>
                  <a:gd name="T71" fmla="*/ 0 h 5991"/>
                  <a:gd name="T72" fmla="*/ 0 w 7576"/>
                  <a:gd name="T73" fmla="*/ 0 h 5991"/>
                  <a:gd name="T74" fmla="*/ 0 w 7576"/>
                  <a:gd name="T75" fmla="*/ 0 h 5991"/>
                  <a:gd name="T76" fmla="*/ 0 w 7576"/>
                  <a:gd name="T77" fmla="*/ 0 h 5991"/>
                  <a:gd name="T78" fmla="*/ 0 w 7576"/>
                  <a:gd name="T79" fmla="*/ 0 h 5991"/>
                  <a:gd name="T80" fmla="*/ 0 w 7576"/>
                  <a:gd name="T81" fmla="*/ 0 h 59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76"/>
                  <a:gd name="T124" fmla="*/ 0 h 5991"/>
                  <a:gd name="T125" fmla="*/ 7576 w 7576"/>
                  <a:gd name="T126" fmla="*/ 5991 h 59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76" h="5991">
                    <a:moveTo>
                      <a:pt x="7570" y="1788"/>
                    </a:moveTo>
                    <a:lnTo>
                      <a:pt x="0" y="5991"/>
                    </a:lnTo>
                    <a:lnTo>
                      <a:pt x="6377" y="0"/>
                    </a:lnTo>
                    <a:lnTo>
                      <a:pt x="6381" y="1"/>
                    </a:lnTo>
                    <a:lnTo>
                      <a:pt x="6382" y="3"/>
                    </a:lnTo>
                    <a:lnTo>
                      <a:pt x="6379" y="5"/>
                    </a:lnTo>
                    <a:lnTo>
                      <a:pt x="6377" y="7"/>
                    </a:lnTo>
                    <a:lnTo>
                      <a:pt x="6373" y="9"/>
                    </a:lnTo>
                    <a:lnTo>
                      <a:pt x="6368" y="13"/>
                    </a:lnTo>
                    <a:lnTo>
                      <a:pt x="6361" y="17"/>
                    </a:lnTo>
                    <a:lnTo>
                      <a:pt x="6356" y="20"/>
                    </a:lnTo>
                    <a:lnTo>
                      <a:pt x="6336" y="35"/>
                    </a:lnTo>
                    <a:lnTo>
                      <a:pt x="6319" y="52"/>
                    </a:lnTo>
                    <a:lnTo>
                      <a:pt x="6304" y="71"/>
                    </a:lnTo>
                    <a:lnTo>
                      <a:pt x="6290" y="92"/>
                    </a:lnTo>
                    <a:lnTo>
                      <a:pt x="6278" y="114"/>
                    </a:lnTo>
                    <a:lnTo>
                      <a:pt x="6267" y="139"/>
                    </a:lnTo>
                    <a:lnTo>
                      <a:pt x="6260" y="165"/>
                    </a:lnTo>
                    <a:lnTo>
                      <a:pt x="6252" y="193"/>
                    </a:lnTo>
                    <a:lnTo>
                      <a:pt x="6248" y="222"/>
                    </a:lnTo>
                    <a:lnTo>
                      <a:pt x="6243" y="253"/>
                    </a:lnTo>
                    <a:lnTo>
                      <a:pt x="6242" y="286"/>
                    </a:lnTo>
                    <a:lnTo>
                      <a:pt x="6242" y="320"/>
                    </a:lnTo>
                    <a:lnTo>
                      <a:pt x="6243" y="356"/>
                    </a:lnTo>
                    <a:lnTo>
                      <a:pt x="6248" y="392"/>
                    </a:lnTo>
                    <a:lnTo>
                      <a:pt x="6252" y="429"/>
                    </a:lnTo>
                    <a:lnTo>
                      <a:pt x="6258" y="468"/>
                    </a:lnTo>
                    <a:lnTo>
                      <a:pt x="6267" y="508"/>
                    </a:lnTo>
                    <a:lnTo>
                      <a:pt x="6277" y="549"/>
                    </a:lnTo>
                    <a:lnTo>
                      <a:pt x="6288" y="591"/>
                    </a:lnTo>
                    <a:lnTo>
                      <a:pt x="6301" y="634"/>
                    </a:lnTo>
                    <a:lnTo>
                      <a:pt x="6316" y="677"/>
                    </a:lnTo>
                    <a:lnTo>
                      <a:pt x="6331" y="721"/>
                    </a:lnTo>
                    <a:lnTo>
                      <a:pt x="6349" y="765"/>
                    </a:lnTo>
                    <a:lnTo>
                      <a:pt x="6368" y="811"/>
                    </a:lnTo>
                    <a:lnTo>
                      <a:pt x="6388" y="856"/>
                    </a:lnTo>
                    <a:lnTo>
                      <a:pt x="6411" y="901"/>
                    </a:lnTo>
                    <a:lnTo>
                      <a:pt x="6433" y="948"/>
                    </a:lnTo>
                    <a:lnTo>
                      <a:pt x="6458" y="993"/>
                    </a:lnTo>
                    <a:lnTo>
                      <a:pt x="6485" y="1040"/>
                    </a:lnTo>
                    <a:lnTo>
                      <a:pt x="6512" y="1086"/>
                    </a:lnTo>
                    <a:lnTo>
                      <a:pt x="6541" y="1132"/>
                    </a:lnTo>
                    <a:lnTo>
                      <a:pt x="6573" y="1179"/>
                    </a:lnTo>
                    <a:lnTo>
                      <a:pt x="6604" y="1225"/>
                    </a:lnTo>
                    <a:lnTo>
                      <a:pt x="6636" y="1270"/>
                    </a:lnTo>
                    <a:lnTo>
                      <a:pt x="6669" y="1313"/>
                    </a:lnTo>
                    <a:lnTo>
                      <a:pt x="6702" y="1354"/>
                    </a:lnTo>
                    <a:lnTo>
                      <a:pt x="6736" y="1395"/>
                    </a:lnTo>
                    <a:lnTo>
                      <a:pt x="6769" y="1434"/>
                    </a:lnTo>
                    <a:lnTo>
                      <a:pt x="6804" y="1472"/>
                    </a:lnTo>
                    <a:lnTo>
                      <a:pt x="6838" y="1507"/>
                    </a:lnTo>
                    <a:lnTo>
                      <a:pt x="6873" y="1542"/>
                    </a:lnTo>
                    <a:lnTo>
                      <a:pt x="6908" y="1574"/>
                    </a:lnTo>
                    <a:lnTo>
                      <a:pt x="6942" y="1605"/>
                    </a:lnTo>
                    <a:lnTo>
                      <a:pt x="6978" y="1636"/>
                    </a:lnTo>
                    <a:lnTo>
                      <a:pt x="7012" y="1663"/>
                    </a:lnTo>
                    <a:lnTo>
                      <a:pt x="7046" y="1690"/>
                    </a:lnTo>
                    <a:lnTo>
                      <a:pt x="7080" y="1713"/>
                    </a:lnTo>
                    <a:lnTo>
                      <a:pt x="7115" y="1736"/>
                    </a:lnTo>
                    <a:lnTo>
                      <a:pt x="7148" y="1757"/>
                    </a:lnTo>
                    <a:lnTo>
                      <a:pt x="7181" y="1775"/>
                    </a:lnTo>
                    <a:lnTo>
                      <a:pt x="7214" y="1792"/>
                    </a:lnTo>
                    <a:lnTo>
                      <a:pt x="7246" y="1806"/>
                    </a:lnTo>
                    <a:lnTo>
                      <a:pt x="7278" y="1819"/>
                    </a:lnTo>
                    <a:lnTo>
                      <a:pt x="7308" y="1830"/>
                    </a:lnTo>
                    <a:lnTo>
                      <a:pt x="7338" y="1839"/>
                    </a:lnTo>
                    <a:lnTo>
                      <a:pt x="7368" y="1845"/>
                    </a:lnTo>
                    <a:lnTo>
                      <a:pt x="7397" y="1850"/>
                    </a:lnTo>
                    <a:lnTo>
                      <a:pt x="7424" y="1852"/>
                    </a:lnTo>
                    <a:lnTo>
                      <a:pt x="7451" y="1851"/>
                    </a:lnTo>
                    <a:lnTo>
                      <a:pt x="7477" y="1848"/>
                    </a:lnTo>
                    <a:lnTo>
                      <a:pt x="7500" y="1843"/>
                    </a:lnTo>
                    <a:lnTo>
                      <a:pt x="7524" y="1835"/>
                    </a:lnTo>
                    <a:lnTo>
                      <a:pt x="7546" y="1826"/>
                    </a:lnTo>
                    <a:lnTo>
                      <a:pt x="7566" y="1814"/>
                    </a:lnTo>
                    <a:lnTo>
                      <a:pt x="7570" y="1812"/>
                    </a:lnTo>
                    <a:lnTo>
                      <a:pt x="7572" y="1808"/>
                    </a:lnTo>
                    <a:lnTo>
                      <a:pt x="7574" y="1806"/>
                    </a:lnTo>
                    <a:lnTo>
                      <a:pt x="7576" y="1803"/>
                    </a:lnTo>
                    <a:lnTo>
                      <a:pt x="7576" y="1799"/>
                    </a:lnTo>
                    <a:lnTo>
                      <a:pt x="7576" y="1796"/>
                    </a:lnTo>
                    <a:lnTo>
                      <a:pt x="7574" y="1792"/>
                    </a:lnTo>
                    <a:lnTo>
                      <a:pt x="7570" y="1788"/>
                    </a:lnTo>
                    <a:close/>
                  </a:path>
                </a:pathLst>
              </a:custGeom>
              <a:solidFill>
                <a:srgbClr val="F29BBE"/>
              </a:solidFill>
              <a:ln w="9525">
                <a:noFill/>
                <a:round/>
                <a:headEnd/>
                <a:tailEnd/>
              </a:ln>
            </p:spPr>
            <p:txBody>
              <a:bodyPr/>
              <a:lstStyle/>
              <a:p>
                <a:endParaRPr lang="fr-FR"/>
              </a:p>
            </p:txBody>
          </p:sp>
          <p:sp>
            <p:nvSpPr>
              <p:cNvPr id="10387" name="Freeform 65"/>
              <p:cNvSpPr>
                <a:spLocks/>
              </p:cNvSpPr>
              <p:nvPr/>
            </p:nvSpPr>
            <p:spPr bwMode="auto">
              <a:xfrm>
                <a:off x="3588" y="1684"/>
                <a:ext cx="240" cy="311"/>
              </a:xfrm>
              <a:custGeom>
                <a:avLst/>
                <a:gdLst>
                  <a:gd name="T0" fmla="*/ 0 w 1437"/>
                  <a:gd name="T1" fmla="*/ 0 h 1867"/>
                  <a:gd name="T2" fmla="*/ 0 w 1437"/>
                  <a:gd name="T3" fmla="*/ 0 h 1867"/>
                  <a:gd name="T4" fmla="*/ 0 w 1437"/>
                  <a:gd name="T5" fmla="*/ 0 h 1867"/>
                  <a:gd name="T6" fmla="*/ 0 w 1437"/>
                  <a:gd name="T7" fmla="*/ 0 h 1867"/>
                  <a:gd name="T8" fmla="*/ 0 w 1437"/>
                  <a:gd name="T9" fmla="*/ 0 h 1867"/>
                  <a:gd name="T10" fmla="*/ 0 w 1437"/>
                  <a:gd name="T11" fmla="*/ 0 h 1867"/>
                  <a:gd name="T12" fmla="*/ 0 w 1437"/>
                  <a:gd name="T13" fmla="*/ 0 h 1867"/>
                  <a:gd name="T14" fmla="*/ 0 w 1437"/>
                  <a:gd name="T15" fmla="*/ 0 h 1867"/>
                  <a:gd name="T16" fmla="*/ 0 w 1437"/>
                  <a:gd name="T17" fmla="*/ 0 h 1867"/>
                  <a:gd name="T18" fmla="*/ 0 w 1437"/>
                  <a:gd name="T19" fmla="*/ 0 h 1867"/>
                  <a:gd name="T20" fmla="*/ 0 w 1437"/>
                  <a:gd name="T21" fmla="*/ 0 h 1867"/>
                  <a:gd name="T22" fmla="*/ 0 w 1437"/>
                  <a:gd name="T23" fmla="*/ 0 h 1867"/>
                  <a:gd name="T24" fmla="*/ 0 w 1437"/>
                  <a:gd name="T25" fmla="*/ 0 h 1867"/>
                  <a:gd name="T26" fmla="*/ 0 w 1437"/>
                  <a:gd name="T27" fmla="*/ 0 h 1867"/>
                  <a:gd name="T28" fmla="*/ 0 w 1437"/>
                  <a:gd name="T29" fmla="*/ 0 h 1867"/>
                  <a:gd name="T30" fmla="*/ 0 w 1437"/>
                  <a:gd name="T31" fmla="*/ 0 h 1867"/>
                  <a:gd name="T32" fmla="*/ 0 w 1437"/>
                  <a:gd name="T33" fmla="*/ 0 h 1867"/>
                  <a:gd name="T34" fmla="*/ 0 w 1437"/>
                  <a:gd name="T35" fmla="*/ 0 h 1867"/>
                  <a:gd name="T36" fmla="*/ 0 w 1437"/>
                  <a:gd name="T37" fmla="*/ 0 h 1867"/>
                  <a:gd name="T38" fmla="*/ 0 w 1437"/>
                  <a:gd name="T39" fmla="*/ 0 h 1867"/>
                  <a:gd name="T40" fmla="*/ 0 w 1437"/>
                  <a:gd name="T41" fmla="*/ 0 h 1867"/>
                  <a:gd name="T42" fmla="*/ 0 w 1437"/>
                  <a:gd name="T43" fmla="*/ 0 h 1867"/>
                  <a:gd name="T44" fmla="*/ 0 w 1437"/>
                  <a:gd name="T45" fmla="*/ 0 h 1867"/>
                  <a:gd name="T46" fmla="*/ 0 w 1437"/>
                  <a:gd name="T47" fmla="*/ 0 h 1867"/>
                  <a:gd name="T48" fmla="*/ 0 w 1437"/>
                  <a:gd name="T49" fmla="*/ 0 h 1867"/>
                  <a:gd name="T50" fmla="*/ 0 w 1437"/>
                  <a:gd name="T51" fmla="*/ 0 h 1867"/>
                  <a:gd name="T52" fmla="*/ 0 w 1437"/>
                  <a:gd name="T53" fmla="*/ 0 h 1867"/>
                  <a:gd name="T54" fmla="*/ 0 w 1437"/>
                  <a:gd name="T55" fmla="*/ 0 h 1867"/>
                  <a:gd name="T56" fmla="*/ 0 w 1437"/>
                  <a:gd name="T57" fmla="*/ 0 h 1867"/>
                  <a:gd name="T58" fmla="*/ 0 w 1437"/>
                  <a:gd name="T59" fmla="*/ 0 h 1867"/>
                  <a:gd name="T60" fmla="*/ 0 w 1437"/>
                  <a:gd name="T61" fmla="*/ 0 h 1867"/>
                  <a:gd name="T62" fmla="*/ 0 w 1437"/>
                  <a:gd name="T63" fmla="*/ 0 h 1867"/>
                  <a:gd name="T64" fmla="*/ 0 w 1437"/>
                  <a:gd name="T65" fmla="*/ 0 h 1867"/>
                  <a:gd name="T66" fmla="*/ 0 w 1437"/>
                  <a:gd name="T67" fmla="*/ 0 h 1867"/>
                  <a:gd name="T68" fmla="*/ 0 w 1437"/>
                  <a:gd name="T69" fmla="*/ 0 h 1867"/>
                  <a:gd name="T70" fmla="*/ 0 w 1437"/>
                  <a:gd name="T71" fmla="*/ 0 h 1867"/>
                  <a:gd name="T72" fmla="*/ 0 w 1437"/>
                  <a:gd name="T73" fmla="*/ 0 h 1867"/>
                  <a:gd name="T74" fmla="*/ 0 w 1437"/>
                  <a:gd name="T75" fmla="*/ 0 h 1867"/>
                  <a:gd name="T76" fmla="*/ 0 w 1437"/>
                  <a:gd name="T77" fmla="*/ 0 h 1867"/>
                  <a:gd name="T78" fmla="*/ 0 w 1437"/>
                  <a:gd name="T79" fmla="*/ 0 h 1867"/>
                  <a:gd name="T80" fmla="*/ 0 w 1437"/>
                  <a:gd name="T81" fmla="*/ 0 h 1867"/>
                  <a:gd name="T82" fmla="*/ 0 w 1437"/>
                  <a:gd name="T83" fmla="*/ 0 h 1867"/>
                  <a:gd name="T84" fmla="*/ 0 w 1437"/>
                  <a:gd name="T85" fmla="*/ 0 h 1867"/>
                  <a:gd name="T86" fmla="*/ 0 w 1437"/>
                  <a:gd name="T87" fmla="*/ 0 h 1867"/>
                  <a:gd name="T88" fmla="*/ 0 w 1437"/>
                  <a:gd name="T89" fmla="*/ 0 h 18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37"/>
                  <a:gd name="T136" fmla="*/ 0 h 1867"/>
                  <a:gd name="T137" fmla="*/ 1437 w 1437"/>
                  <a:gd name="T138" fmla="*/ 1867 h 18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37" h="1867">
                    <a:moveTo>
                      <a:pt x="832" y="1729"/>
                    </a:moveTo>
                    <a:lnTo>
                      <a:pt x="800" y="1705"/>
                    </a:lnTo>
                    <a:lnTo>
                      <a:pt x="767" y="1680"/>
                    </a:lnTo>
                    <a:lnTo>
                      <a:pt x="734" y="1653"/>
                    </a:lnTo>
                    <a:lnTo>
                      <a:pt x="702" y="1625"/>
                    </a:lnTo>
                    <a:lnTo>
                      <a:pt x="668" y="1596"/>
                    </a:lnTo>
                    <a:lnTo>
                      <a:pt x="636" y="1565"/>
                    </a:lnTo>
                    <a:lnTo>
                      <a:pt x="603" y="1533"/>
                    </a:lnTo>
                    <a:lnTo>
                      <a:pt x="571" y="1500"/>
                    </a:lnTo>
                    <a:lnTo>
                      <a:pt x="540" y="1465"/>
                    </a:lnTo>
                    <a:lnTo>
                      <a:pt x="508" y="1430"/>
                    </a:lnTo>
                    <a:lnTo>
                      <a:pt x="477" y="1393"/>
                    </a:lnTo>
                    <a:lnTo>
                      <a:pt x="447" y="1355"/>
                    </a:lnTo>
                    <a:lnTo>
                      <a:pt x="416" y="1317"/>
                    </a:lnTo>
                    <a:lnTo>
                      <a:pt x="387" y="1278"/>
                    </a:lnTo>
                    <a:lnTo>
                      <a:pt x="358" y="1238"/>
                    </a:lnTo>
                    <a:lnTo>
                      <a:pt x="330" y="1197"/>
                    </a:lnTo>
                    <a:lnTo>
                      <a:pt x="299" y="1150"/>
                    </a:lnTo>
                    <a:lnTo>
                      <a:pt x="270" y="1104"/>
                    </a:lnTo>
                    <a:lnTo>
                      <a:pt x="241" y="1057"/>
                    </a:lnTo>
                    <a:lnTo>
                      <a:pt x="216" y="1011"/>
                    </a:lnTo>
                    <a:lnTo>
                      <a:pt x="191" y="964"/>
                    </a:lnTo>
                    <a:lnTo>
                      <a:pt x="167" y="919"/>
                    </a:lnTo>
                    <a:lnTo>
                      <a:pt x="145" y="873"/>
                    </a:lnTo>
                    <a:lnTo>
                      <a:pt x="125" y="827"/>
                    </a:lnTo>
                    <a:lnTo>
                      <a:pt x="105" y="782"/>
                    </a:lnTo>
                    <a:lnTo>
                      <a:pt x="88" y="738"/>
                    </a:lnTo>
                    <a:lnTo>
                      <a:pt x="72" y="694"/>
                    </a:lnTo>
                    <a:lnTo>
                      <a:pt x="58" y="651"/>
                    </a:lnTo>
                    <a:lnTo>
                      <a:pt x="45" y="608"/>
                    </a:lnTo>
                    <a:lnTo>
                      <a:pt x="34" y="567"/>
                    </a:lnTo>
                    <a:lnTo>
                      <a:pt x="24" y="526"/>
                    </a:lnTo>
                    <a:lnTo>
                      <a:pt x="16" y="486"/>
                    </a:lnTo>
                    <a:lnTo>
                      <a:pt x="9" y="447"/>
                    </a:lnTo>
                    <a:lnTo>
                      <a:pt x="4" y="409"/>
                    </a:lnTo>
                    <a:lnTo>
                      <a:pt x="1" y="373"/>
                    </a:lnTo>
                    <a:lnTo>
                      <a:pt x="0" y="337"/>
                    </a:lnTo>
                    <a:lnTo>
                      <a:pt x="0" y="303"/>
                    </a:lnTo>
                    <a:lnTo>
                      <a:pt x="1" y="271"/>
                    </a:lnTo>
                    <a:lnTo>
                      <a:pt x="4" y="240"/>
                    </a:lnTo>
                    <a:lnTo>
                      <a:pt x="9" y="210"/>
                    </a:lnTo>
                    <a:lnTo>
                      <a:pt x="16" y="183"/>
                    </a:lnTo>
                    <a:lnTo>
                      <a:pt x="24" y="156"/>
                    </a:lnTo>
                    <a:lnTo>
                      <a:pt x="35" y="131"/>
                    </a:lnTo>
                    <a:lnTo>
                      <a:pt x="47" y="108"/>
                    </a:lnTo>
                    <a:lnTo>
                      <a:pt x="60" y="88"/>
                    </a:lnTo>
                    <a:lnTo>
                      <a:pt x="76" y="69"/>
                    </a:lnTo>
                    <a:lnTo>
                      <a:pt x="93" y="52"/>
                    </a:lnTo>
                    <a:lnTo>
                      <a:pt x="113" y="38"/>
                    </a:lnTo>
                    <a:lnTo>
                      <a:pt x="133" y="25"/>
                    </a:lnTo>
                    <a:lnTo>
                      <a:pt x="155" y="15"/>
                    </a:lnTo>
                    <a:lnTo>
                      <a:pt x="179" y="8"/>
                    </a:lnTo>
                    <a:lnTo>
                      <a:pt x="203" y="3"/>
                    </a:lnTo>
                    <a:lnTo>
                      <a:pt x="228" y="0"/>
                    </a:lnTo>
                    <a:lnTo>
                      <a:pt x="255" y="0"/>
                    </a:lnTo>
                    <a:lnTo>
                      <a:pt x="282" y="2"/>
                    </a:lnTo>
                    <a:lnTo>
                      <a:pt x="312" y="7"/>
                    </a:lnTo>
                    <a:lnTo>
                      <a:pt x="341" y="13"/>
                    </a:lnTo>
                    <a:lnTo>
                      <a:pt x="371" y="21"/>
                    </a:lnTo>
                    <a:lnTo>
                      <a:pt x="401" y="31"/>
                    </a:lnTo>
                    <a:lnTo>
                      <a:pt x="434" y="44"/>
                    </a:lnTo>
                    <a:lnTo>
                      <a:pt x="465" y="59"/>
                    </a:lnTo>
                    <a:lnTo>
                      <a:pt x="498" y="76"/>
                    </a:lnTo>
                    <a:lnTo>
                      <a:pt x="531" y="95"/>
                    </a:lnTo>
                    <a:lnTo>
                      <a:pt x="564" y="116"/>
                    </a:lnTo>
                    <a:lnTo>
                      <a:pt x="599" y="137"/>
                    </a:lnTo>
                    <a:lnTo>
                      <a:pt x="633" y="162"/>
                    </a:lnTo>
                    <a:lnTo>
                      <a:pt x="667" y="188"/>
                    </a:lnTo>
                    <a:lnTo>
                      <a:pt x="702" y="216"/>
                    </a:lnTo>
                    <a:lnTo>
                      <a:pt x="737" y="245"/>
                    </a:lnTo>
                    <a:lnTo>
                      <a:pt x="772" y="276"/>
                    </a:lnTo>
                    <a:lnTo>
                      <a:pt x="806" y="310"/>
                    </a:lnTo>
                    <a:lnTo>
                      <a:pt x="841" y="343"/>
                    </a:lnTo>
                    <a:lnTo>
                      <a:pt x="875" y="380"/>
                    </a:lnTo>
                    <a:lnTo>
                      <a:pt x="910" y="418"/>
                    </a:lnTo>
                    <a:lnTo>
                      <a:pt x="943" y="457"/>
                    </a:lnTo>
                    <a:lnTo>
                      <a:pt x="977" y="497"/>
                    </a:lnTo>
                    <a:lnTo>
                      <a:pt x="1010" y="539"/>
                    </a:lnTo>
                    <a:lnTo>
                      <a:pt x="1043" y="582"/>
                    </a:lnTo>
                    <a:lnTo>
                      <a:pt x="1075" y="626"/>
                    </a:lnTo>
                    <a:lnTo>
                      <a:pt x="1107" y="672"/>
                    </a:lnTo>
                    <a:lnTo>
                      <a:pt x="1138" y="718"/>
                    </a:lnTo>
                    <a:lnTo>
                      <a:pt x="1167" y="765"/>
                    </a:lnTo>
                    <a:lnTo>
                      <a:pt x="1194" y="811"/>
                    </a:lnTo>
                    <a:lnTo>
                      <a:pt x="1221" y="857"/>
                    </a:lnTo>
                    <a:lnTo>
                      <a:pt x="1246" y="904"/>
                    </a:lnTo>
                    <a:lnTo>
                      <a:pt x="1269" y="949"/>
                    </a:lnTo>
                    <a:lnTo>
                      <a:pt x="1291" y="996"/>
                    </a:lnTo>
                    <a:lnTo>
                      <a:pt x="1312" y="1041"/>
                    </a:lnTo>
                    <a:lnTo>
                      <a:pt x="1330" y="1086"/>
                    </a:lnTo>
                    <a:lnTo>
                      <a:pt x="1348" y="1131"/>
                    </a:lnTo>
                    <a:lnTo>
                      <a:pt x="1364" y="1174"/>
                    </a:lnTo>
                    <a:lnTo>
                      <a:pt x="1379" y="1217"/>
                    </a:lnTo>
                    <a:lnTo>
                      <a:pt x="1392" y="1260"/>
                    </a:lnTo>
                    <a:lnTo>
                      <a:pt x="1402" y="1301"/>
                    </a:lnTo>
                    <a:lnTo>
                      <a:pt x="1412" y="1342"/>
                    </a:lnTo>
                    <a:lnTo>
                      <a:pt x="1421" y="1382"/>
                    </a:lnTo>
                    <a:lnTo>
                      <a:pt x="1427" y="1421"/>
                    </a:lnTo>
                    <a:lnTo>
                      <a:pt x="1432" y="1459"/>
                    </a:lnTo>
                    <a:lnTo>
                      <a:pt x="1435" y="1496"/>
                    </a:lnTo>
                    <a:lnTo>
                      <a:pt x="1437" y="1531"/>
                    </a:lnTo>
                    <a:lnTo>
                      <a:pt x="1437" y="1565"/>
                    </a:lnTo>
                    <a:lnTo>
                      <a:pt x="1436" y="1597"/>
                    </a:lnTo>
                    <a:lnTo>
                      <a:pt x="1432" y="1628"/>
                    </a:lnTo>
                    <a:lnTo>
                      <a:pt x="1427" y="1659"/>
                    </a:lnTo>
                    <a:lnTo>
                      <a:pt x="1420" y="1686"/>
                    </a:lnTo>
                    <a:lnTo>
                      <a:pt x="1412" y="1713"/>
                    </a:lnTo>
                    <a:lnTo>
                      <a:pt x="1401" y="1738"/>
                    </a:lnTo>
                    <a:lnTo>
                      <a:pt x="1389" y="1760"/>
                    </a:lnTo>
                    <a:lnTo>
                      <a:pt x="1375" y="1781"/>
                    </a:lnTo>
                    <a:lnTo>
                      <a:pt x="1360" y="1799"/>
                    </a:lnTo>
                    <a:lnTo>
                      <a:pt x="1343" y="1816"/>
                    </a:lnTo>
                    <a:lnTo>
                      <a:pt x="1324" y="1830"/>
                    </a:lnTo>
                    <a:lnTo>
                      <a:pt x="1313" y="1837"/>
                    </a:lnTo>
                    <a:lnTo>
                      <a:pt x="1302" y="1843"/>
                    </a:lnTo>
                    <a:lnTo>
                      <a:pt x="1291" y="1849"/>
                    </a:lnTo>
                    <a:lnTo>
                      <a:pt x="1279" y="1853"/>
                    </a:lnTo>
                    <a:lnTo>
                      <a:pt x="1267" y="1857"/>
                    </a:lnTo>
                    <a:lnTo>
                      <a:pt x="1254" y="1861"/>
                    </a:lnTo>
                    <a:lnTo>
                      <a:pt x="1242" y="1863"/>
                    </a:lnTo>
                    <a:lnTo>
                      <a:pt x="1229" y="1865"/>
                    </a:lnTo>
                    <a:lnTo>
                      <a:pt x="1216" y="1867"/>
                    </a:lnTo>
                    <a:lnTo>
                      <a:pt x="1202" y="1867"/>
                    </a:lnTo>
                    <a:lnTo>
                      <a:pt x="1188" y="1867"/>
                    </a:lnTo>
                    <a:lnTo>
                      <a:pt x="1172" y="1867"/>
                    </a:lnTo>
                    <a:lnTo>
                      <a:pt x="1157" y="1866"/>
                    </a:lnTo>
                    <a:lnTo>
                      <a:pt x="1142" y="1864"/>
                    </a:lnTo>
                    <a:lnTo>
                      <a:pt x="1127" y="1862"/>
                    </a:lnTo>
                    <a:lnTo>
                      <a:pt x="1112" y="1858"/>
                    </a:lnTo>
                    <a:lnTo>
                      <a:pt x="1080" y="1851"/>
                    </a:lnTo>
                    <a:lnTo>
                      <a:pt x="1046" y="1840"/>
                    </a:lnTo>
                    <a:lnTo>
                      <a:pt x="1013" y="1828"/>
                    </a:lnTo>
                    <a:lnTo>
                      <a:pt x="978" y="1813"/>
                    </a:lnTo>
                    <a:lnTo>
                      <a:pt x="942" y="1795"/>
                    </a:lnTo>
                    <a:lnTo>
                      <a:pt x="907" y="1775"/>
                    </a:lnTo>
                    <a:lnTo>
                      <a:pt x="870" y="1754"/>
                    </a:lnTo>
                    <a:lnTo>
                      <a:pt x="832" y="1729"/>
                    </a:lnTo>
                    <a:close/>
                  </a:path>
                </a:pathLst>
              </a:custGeom>
              <a:solidFill>
                <a:srgbClr val="EF9C9F"/>
              </a:solidFill>
              <a:ln w="9525">
                <a:noFill/>
                <a:round/>
                <a:headEnd/>
                <a:tailEnd/>
              </a:ln>
            </p:spPr>
            <p:txBody>
              <a:bodyPr/>
              <a:lstStyle/>
              <a:p>
                <a:endParaRPr lang="fr-FR"/>
              </a:p>
            </p:txBody>
          </p:sp>
          <p:sp>
            <p:nvSpPr>
              <p:cNvPr id="10388" name="Freeform 66"/>
              <p:cNvSpPr>
                <a:spLocks/>
              </p:cNvSpPr>
              <p:nvPr/>
            </p:nvSpPr>
            <p:spPr bwMode="auto">
              <a:xfrm>
                <a:off x="3588" y="1684"/>
                <a:ext cx="240" cy="311"/>
              </a:xfrm>
              <a:custGeom>
                <a:avLst/>
                <a:gdLst>
                  <a:gd name="T0" fmla="*/ 0 w 1437"/>
                  <a:gd name="T1" fmla="*/ 0 h 1867"/>
                  <a:gd name="T2" fmla="*/ 0 w 1437"/>
                  <a:gd name="T3" fmla="*/ 0 h 1867"/>
                  <a:gd name="T4" fmla="*/ 0 w 1437"/>
                  <a:gd name="T5" fmla="*/ 0 h 1867"/>
                  <a:gd name="T6" fmla="*/ 0 w 1437"/>
                  <a:gd name="T7" fmla="*/ 0 h 1867"/>
                  <a:gd name="T8" fmla="*/ 0 w 1437"/>
                  <a:gd name="T9" fmla="*/ 0 h 1867"/>
                  <a:gd name="T10" fmla="*/ 0 w 1437"/>
                  <a:gd name="T11" fmla="*/ 0 h 1867"/>
                  <a:gd name="T12" fmla="*/ 0 w 1437"/>
                  <a:gd name="T13" fmla="*/ 0 h 1867"/>
                  <a:gd name="T14" fmla="*/ 0 w 1437"/>
                  <a:gd name="T15" fmla="*/ 0 h 1867"/>
                  <a:gd name="T16" fmla="*/ 0 w 1437"/>
                  <a:gd name="T17" fmla="*/ 0 h 1867"/>
                  <a:gd name="T18" fmla="*/ 0 w 1437"/>
                  <a:gd name="T19" fmla="*/ 0 h 1867"/>
                  <a:gd name="T20" fmla="*/ 0 w 1437"/>
                  <a:gd name="T21" fmla="*/ 0 h 1867"/>
                  <a:gd name="T22" fmla="*/ 0 w 1437"/>
                  <a:gd name="T23" fmla="*/ 0 h 1867"/>
                  <a:gd name="T24" fmla="*/ 0 w 1437"/>
                  <a:gd name="T25" fmla="*/ 0 h 1867"/>
                  <a:gd name="T26" fmla="*/ 0 w 1437"/>
                  <a:gd name="T27" fmla="*/ 0 h 1867"/>
                  <a:gd name="T28" fmla="*/ 0 w 1437"/>
                  <a:gd name="T29" fmla="*/ 0 h 1867"/>
                  <a:gd name="T30" fmla="*/ 0 w 1437"/>
                  <a:gd name="T31" fmla="*/ 0 h 1867"/>
                  <a:gd name="T32" fmla="*/ 0 w 1437"/>
                  <a:gd name="T33" fmla="*/ 0 h 1867"/>
                  <a:gd name="T34" fmla="*/ 0 w 1437"/>
                  <a:gd name="T35" fmla="*/ 0 h 1867"/>
                  <a:gd name="T36" fmla="*/ 0 w 1437"/>
                  <a:gd name="T37" fmla="*/ 0 h 1867"/>
                  <a:gd name="T38" fmla="*/ 0 w 1437"/>
                  <a:gd name="T39" fmla="*/ 0 h 1867"/>
                  <a:gd name="T40" fmla="*/ 0 w 1437"/>
                  <a:gd name="T41" fmla="*/ 0 h 1867"/>
                  <a:gd name="T42" fmla="*/ 0 w 1437"/>
                  <a:gd name="T43" fmla="*/ 0 h 1867"/>
                  <a:gd name="T44" fmla="*/ 0 w 1437"/>
                  <a:gd name="T45" fmla="*/ 0 h 1867"/>
                  <a:gd name="T46" fmla="*/ 0 w 1437"/>
                  <a:gd name="T47" fmla="*/ 0 h 1867"/>
                  <a:gd name="T48" fmla="*/ 0 w 1437"/>
                  <a:gd name="T49" fmla="*/ 0 h 1867"/>
                  <a:gd name="T50" fmla="*/ 0 w 1437"/>
                  <a:gd name="T51" fmla="*/ 0 h 1867"/>
                  <a:gd name="T52" fmla="*/ 0 w 1437"/>
                  <a:gd name="T53" fmla="*/ 0 h 1867"/>
                  <a:gd name="T54" fmla="*/ 0 w 1437"/>
                  <a:gd name="T55" fmla="*/ 0 h 1867"/>
                  <a:gd name="T56" fmla="*/ 0 w 1437"/>
                  <a:gd name="T57" fmla="*/ 0 h 1867"/>
                  <a:gd name="T58" fmla="*/ 0 w 1437"/>
                  <a:gd name="T59" fmla="*/ 0 h 1867"/>
                  <a:gd name="T60" fmla="*/ 0 w 1437"/>
                  <a:gd name="T61" fmla="*/ 0 h 1867"/>
                  <a:gd name="T62" fmla="*/ 0 w 1437"/>
                  <a:gd name="T63" fmla="*/ 0 h 1867"/>
                  <a:gd name="T64" fmla="*/ 0 w 1437"/>
                  <a:gd name="T65" fmla="*/ 0 h 1867"/>
                  <a:gd name="T66" fmla="*/ 0 w 1437"/>
                  <a:gd name="T67" fmla="*/ 0 h 1867"/>
                  <a:gd name="T68" fmla="*/ 0 w 1437"/>
                  <a:gd name="T69" fmla="*/ 0 h 1867"/>
                  <a:gd name="T70" fmla="*/ 0 w 1437"/>
                  <a:gd name="T71" fmla="*/ 0 h 1867"/>
                  <a:gd name="T72" fmla="*/ 0 w 1437"/>
                  <a:gd name="T73" fmla="*/ 0 h 1867"/>
                  <a:gd name="T74" fmla="*/ 0 w 1437"/>
                  <a:gd name="T75" fmla="*/ 0 h 1867"/>
                  <a:gd name="T76" fmla="*/ 0 w 1437"/>
                  <a:gd name="T77" fmla="*/ 0 h 1867"/>
                  <a:gd name="T78" fmla="*/ 0 w 1437"/>
                  <a:gd name="T79" fmla="*/ 0 h 1867"/>
                  <a:gd name="T80" fmla="*/ 0 w 1437"/>
                  <a:gd name="T81" fmla="*/ 0 h 1867"/>
                  <a:gd name="T82" fmla="*/ 0 w 1437"/>
                  <a:gd name="T83" fmla="*/ 0 h 1867"/>
                  <a:gd name="T84" fmla="*/ 0 w 1437"/>
                  <a:gd name="T85" fmla="*/ 0 h 1867"/>
                  <a:gd name="T86" fmla="*/ 0 w 1437"/>
                  <a:gd name="T87" fmla="*/ 0 h 1867"/>
                  <a:gd name="T88" fmla="*/ 0 w 1437"/>
                  <a:gd name="T89" fmla="*/ 0 h 18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37"/>
                  <a:gd name="T136" fmla="*/ 0 h 1867"/>
                  <a:gd name="T137" fmla="*/ 1437 w 1437"/>
                  <a:gd name="T138" fmla="*/ 1867 h 18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37" h="1867">
                    <a:moveTo>
                      <a:pt x="832" y="1729"/>
                    </a:moveTo>
                    <a:lnTo>
                      <a:pt x="800" y="1705"/>
                    </a:lnTo>
                    <a:lnTo>
                      <a:pt x="767" y="1680"/>
                    </a:lnTo>
                    <a:lnTo>
                      <a:pt x="734" y="1653"/>
                    </a:lnTo>
                    <a:lnTo>
                      <a:pt x="702" y="1625"/>
                    </a:lnTo>
                    <a:lnTo>
                      <a:pt x="668" y="1596"/>
                    </a:lnTo>
                    <a:lnTo>
                      <a:pt x="636" y="1565"/>
                    </a:lnTo>
                    <a:lnTo>
                      <a:pt x="603" y="1533"/>
                    </a:lnTo>
                    <a:lnTo>
                      <a:pt x="571" y="1500"/>
                    </a:lnTo>
                    <a:lnTo>
                      <a:pt x="540" y="1465"/>
                    </a:lnTo>
                    <a:lnTo>
                      <a:pt x="508" y="1430"/>
                    </a:lnTo>
                    <a:lnTo>
                      <a:pt x="477" y="1393"/>
                    </a:lnTo>
                    <a:lnTo>
                      <a:pt x="447" y="1355"/>
                    </a:lnTo>
                    <a:lnTo>
                      <a:pt x="416" y="1317"/>
                    </a:lnTo>
                    <a:lnTo>
                      <a:pt x="387" y="1278"/>
                    </a:lnTo>
                    <a:lnTo>
                      <a:pt x="358" y="1238"/>
                    </a:lnTo>
                    <a:lnTo>
                      <a:pt x="330" y="1197"/>
                    </a:lnTo>
                    <a:lnTo>
                      <a:pt x="299" y="1150"/>
                    </a:lnTo>
                    <a:lnTo>
                      <a:pt x="270" y="1104"/>
                    </a:lnTo>
                    <a:lnTo>
                      <a:pt x="241" y="1057"/>
                    </a:lnTo>
                    <a:lnTo>
                      <a:pt x="216" y="1011"/>
                    </a:lnTo>
                    <a:lnTo>
                      <a:pt x="191" y="964"/>
                    </a:lnTo>
                    <a:lnTo>
                      <a:pt x="167" y="919"/>
                    </a:lnTo>
                    <a:lnTo>
                      <a:pt x="145" y="873"/>
                    </a:lnTo>
                    <a:lnTo>
                      <a:pt x="125" y="827"/>
                    </a:lnTo>
                    <a:lnTo>
                      <a:pt x="105" y="782"/>
                    </a:lnTo>
                    <a:lnTo>
                      <a:pt x="88" y="738"/>
                    </a:lnTo>
                    <a:lnTo>
                      <a:pt x="72" y="694"/>
                    </a:lnTo>
                    <a:lnTo>
                      <a:pt x="58" y="651"/>
                    </a:lnTo>
                    <a:lnTo>
                      <a:pt x="45" y="608"/>
                    </a:lnTo>
                    <a:lnTo>
                      <a:pt x="34" y="567"/>
                    </a:lnTo>
                    <a:lnTo>
                      <a:pt x="24" y="526"/>
                    </a:lnTo>
                    <a:lnTo>
                      <a:pt x="16" y="486"/>
                    </a:lnTo>
                    <a:lnTo>
                      <a:pt x="9" y="447"/>
                    </a:lnTo>
                    <a:lnTo>
                      <a:pt x="4" y="409"/>
                    </a:lnTo>
                    <a:lnTo>
                      <a:pt x="1" y="373"/>
                    </a:lnTo>
                    <a:lnTo>
                      <a:pt x="0" y="337"/>
                    </a:lnTo>
                    <a:lnTo>
                      <a:pt x="0" y="303"/>
                    </a:lnTo>
                    <a:lnTo>
                      <a:pt x="1" y="271"/>
                    </a:lnTo>
                    <a:lnTo>
                      <a:pt x="4" y="240"/>
                    </a:lnTo>
                    <a:lnTo>
                      <a:pt x="9" y="210"/>
                    </a:lnTo>
                    <a:lnTo>
                      <a:pt x="16" y="183"/>
                    </a:lnTo>
                    <a:lnTo>
                      <a:pt x="24" y="156"/>
                    </a:lnTo>
                    <a:lnTo>
                      <a:pt x="35" y="131"/>
                    </a:lnTo>
                    <a:lnTo>
                      <a:pt x="47" y="108"/>
                    </a:lnTo>
                    <a:lnTo>
                      <a:pt x="60" y="88"/>
                    </a:lnTo>
                    <a:lnTo>
                      <a:pt x="76" y="69"/>
                    </a:lnTo>
                    <a:lnTo>
                      <a:pt x="93" y="52"/>
                    </a:lnTo>
                    <a:lnTo>
                      <a:pt x="113" y="38"/>
                    </a:lnTo>
                    <a:lnTo>
                      <a:pt x="133" y="25"/>
                    </a:lnTo>
                    <a:lnTo>
                      <a:pt x="155" y="15"/>
                    </a:lnTo>
                    <a:lnTo>
                      <a:pt x="179" y="8"/>
                    </a:lnTo>
                    <a:lnTo>
                      <a:pt x="203" y="3"/>
                    </a:lnTo>
                    <a:lnTo>
                      <a:pt x="228" y="0"/>
                    </a:lnTo>
                    <a:lnTo>
                      <a:pt x="255" y="0"/>
                    </a:lnTo>
                    <a:lnTo>
                      <a:pt x="282" y="2"/>
                    </a:lnTo>
                    <a:lnTo>
                      <a:pt x="312" y="7"/>
                    </a:lnTo>
                    <a:lnTo>
                      <a:pt x="341" y="13"/>
                    </a:lnTo>
                    <a:lnTo>
                      <a:pt x="371" y="21"/>
                    </a:lnTo>
                    <a:lnTo>
                      <a:pt x="401" y="31"/>
                    </a:lnTo>
                    <a:lnTo>
                      <a:pt x="434" y="44"/>
                    </a:lnTo>
                    <a:lnTo>
                      <a:pt x="465" y="59"/>
                    </a:lnTo>
                    <a:lnTo>
                      <a:pt x="498" y="76"/>
                    </a:lnTo>
                    <a:lnTo>
                      <a:pt x="531" y="95"/>
                    </a:lnTo>
                    <a:lnTo>
                      <a:pt x="564" y="116"/>
                    </a:lnTo>
                    <a:lnTo>
                      <a:pt x="599" y="137"/>
                    </a:lnTo>
                    <a:lnTo>
                      <a:pt x="633" y="162"/>
                    </a:lnTo>
                    <a:lnTo>
                      <a:pt x="667" y="188"/>
                    </a:lnTo>
                    <a:lnTo>
                      <a:pt x="702" y="216"/>
                    </a:lnTo>
                    <a:lnTo>
                      <a:pt x="737" y="245"/>
                    </a:lnTo>
                    <a:lnTo>
                      <a:pt x="772" y="276"/>
                    </a:lnTo>
                    <a:lnTo>
                      <a:pt x="806" y="310"/>
                    </a:lnTo>
                    <a:lnTo>
                      <a:pt x="841" y="343"/>
                    </a:lnTo>
                    <a:lnTo>
                      <a:pt x="875" y="380"/>
                    </a:lnTo>
                    <a:lnTo>
                      <a:pt x="910" y="418"/>
                    </a:lnTo>
                    <a:lnTo>
                      <a:pt x="943" y="457"/>
                    </a:lnTo>
                    <a:lnTo>
                      <a:pt x="977" y="497"/>
                    </a:lnTo>
                    <a:lnTo>
                      <a:pt x="1010" y="539"/>
                    </a:lnTo>
                    <a:lnTo>
                      <a:pt x="1043" y="582"/>
                    </a:lnTo>
                    <a:lnTo>
                      <a:pt x="1075" y="626"/>
                    </a:lnTo>
                    <a:lnTo>
                      <a:pt x="1107" y="672"/>
                    </a:lnTo>
                    <a:lnTo>
                      <a:pt x="1138" y="718"/>
                    </a:lnTo>
                    <a:lnTo>
                      <a:pt x="1167" y="765"/>
                    </a:lnTo>
                    <a:lnTo>
                      <a:pt x="1194" y="811"/>
                    </a:lnTo>
                    <a:lnTo>
                      <a:pt x="1221" y="857"/>
                    </a:lnTo>
                    <a:lnTo>
                      <a:pt x="1246" y="904"/>
                    </a:lnTo>
                    <a:lnTo>
                      <a:pt x="1269" y="949"/>
                    </a:lnTo>
                    <a:lnTo>
                      <a:pt x="1291" y="996"/>
                    </a:lnTo>
                    <a:lnTo>
                      <a:pt x="1312" y="1041"/>
                    </a:lnTo>
                    <a:lnTo>
                      <a:pt x="1330" y="1086"/>
                    </a:lnTo>
                    <a:lnTo>
                      <a:pt x="1348" y="1131"/>
                    </a:lnTo>
                    <a:lnTo>
                      <a:pt x="1364" y="1174"/>
                    </a:lnTo>
                    <a:lnTo>
                      <a:pt x="1379" y="1217"/>
                    </a:lnTo>
                    <a:lnTo>
                      <a:pt x="1392" y="1260"/>
                    </a:lnTo>
                    <a:lnTo>
                      <a:pt x="1402" y="1301"/>
                    </a:lnTo>
                    <a:lnTo>
                      <a:pt x="1412" y="1342"/>
                    </a:lnTo>
                    <a:lnTo>
                      <a:pt x="1421" y="1382"/>
                    </a:lnTo>
                    <a:lnTo>
                      <a:pt x="1427" y="1421"/>
                    </a:lnTo>
                    <a:lnTo>
                      <a:pt x="1432" y="1459"/>
                    </a:lnTo>
                    <a:lnTo>
                      <a:pt x="1435" y="1496"/>
                    </a:lnTo>
                    <a:lnTo>
                      <a:pt x="1437" y="1531"/>
                    </a:lnTo>
                    <a:lnTo>
                      <a:pt x="1437" y="1565"/>
                    </a:lnTo>
                    <a:lnTo>
                      <a:pt x="1436" y="1597"/>
                    </a:lnTo>
                    <a:lnTo>
                      <a:pt x="1432" y="1628"/>
                    </a:lnTo>
                    <a:lnTo>
                      <a:pt x="1427" y="1659"/>
                    </a:lnTo>
                    <a:lnTo>
                      <a:pt x="1420" y="1686"/>
                    </a:lnTo>
                    <a:lnTo>
                      <a:pt x="1412" y="1713"/>
                    </a:lnTo>
                    <a:lnTo>
                      <a:pt x="1401" y="1738"/>
                    </a:lnTo>
                    <a:lnTo>
                      <a:pt x="1389" y="1760"/>
                    </a:lnTo>
                    <a:lnTo>
                      <a:pt x="1375" y="1781"/>
                    </a:lnTo>
                    <a:lnTo>
                      <a:pt x="1360" y="1799"/>
                    </a:lnTo>
                    <a:lnTo>
                      <a:pt x="1343" y="1816"/>
                    </a:lnTo>
                    <a:lnTo>
                      <a:pt x="1324" y="1830"/>
                    </a:lnTo>
                    <a:lnTo>
                      <a:pt x="1313" y="1837"/>
                    </a:lnTo>
                    <a:lnTo>
                      <a:pt x="1302" y="1843"/>
                    </a:lnTo>
                    <a:lnTo>
                      <a:pt x="1291" y="1849"/>
                    </a:lnTo>
                    <a:lnTo>
                      <a:pt x="1279" y="1853"/>
                    </a:lnTo>
                    <a:lnTo>
                      <a:pt x="1267" y="1857"/>
                    </a:lnTo>
                    <a:lnTo>
                      <a:pt x="1254" y="1861"/>
                    </a:lnTo>
                    <a:lnTo>
                      <a:pt x="1242" y="1863"/>
                    </a:lnTo>
                    <a:lnTo>
                      <a:pt x="1229" y="1865"/>
                    </a:lnTo>
                    <a:lnTo>
                      <a:pt x="1216" y="1867"/>
                    </a:lnTo>
                    <a:lnTo>
                      <a:pt x="1202" y="1867"/>
                    </a:lnTo>
                    <a:lnTo>
                      <a:pt x="1188" y="1867"/>
                    </a:lnTo>
                    <a:lnTo>
                      <a:pt x="1172" y="1867"/>
                    </a:lnTo>
                    <a:lnTo>
                      <a:pt x="1157" y="1866"/>
                    </a:lnTo>
                    <a:lnTo>
                      <a:pt x="1142" y="1864"/>
                    </a:lnTo>
                    <a:lnTo>
                      <a:pt x="1127" y="1862"/>
                    </a:lnTo>
                    <a:lnTo>
                      <a:pt x="1112" y="1858"/>
                    </a:lnTo>
                    <a:lnTo>
                      <a:pt x="1080" y="1851"/>
                    </a:lnTo>
                    <a:lnTo>
                      <a:pt x="1046" y="1840"/>
                    </a:lnTo>
                    <a:lnTo>
                      <a:pt x="1013" y="1828"/>
                    </a:lnTo>
                    <a:lnTo>
                      <a:pt x="978" y="1813"/>
                    </a:lnTo>
                    <a:lnTo>
                      <a:pt x="942" y="1795"/>
                    </a:lnTo>
                    <a:lnTo>
                      <a:pt x="907" y="1775"/>
                    </a:lnTo>
                    <a:lnTo>
                      <a:pt x="870" y="1754"/>
                    </a:lnTo>
                    <a:lnTo>
                      <a:pt x="832" y="1729"/>
                    </a:lnTo>
                  </a:path>
                </a:pathLst>
              </a:custGeom>
              <a:noFill/>
              <a:ln w="7938">
                <a:solidFill>
                  <a:srgbClr val="DC2B19"/>
                </a:solidFill>
                <a:round/>
                <a:headEnd/>
                <a:tailEnd/>
              </a:ln>
            </p:spPr>
            <p:txBody>
              <a:bodyPr/>
              <a:lstStyle/>
              <a:p>
                <a:endParaRPr lang="fr-FR"/>
              </a:p>
            </p:txBody>
          </p:sp>
          <p:sp>
            <p:nvSpPr>
              <p:cNvPr id="10389" name="Freeform 67"/>
              <p:cNvSpPr>
                <a:spLocks/>
              </p:cNvSpPr>
              <p:nvPr/>
            </p:nvSpPr>
            <p:spPr bwMode="auto">
              <a:xfrm>
                <a:off x="2589" y="1806"/>
                <a:ext cx="1132" cy="855"/>
              </a:xfrm>
              <a:custGeom>
                <a:avLst/>
                <a:gdLst>
                  <a:gd name="T0" fmla="*/ 0 w 6790"/>
                  <a:gd name="T1" fmla="*/ 0 h 5127"/>
                  <a:gd name="T2" fmla="*/ 0 w 6790"/>
                  <a:gd name="T3" fmla="*/ 0 h 5127"/>
                  <a:gd name="T4" fmla="*/ 0 w 6790"/>
                  <a:gd name="T5" fmla="*/ 0 h 5127"/>
                  <a:gd name="T6" fmla="*/ 0 w 6790"/>
                  <a:gd name="T7" fmla="*/ 0 h 5127"/>
                  <a:gd name="T8" fmla="*/ 0 w 6790"/>
                  <a:gd name="T9" fmla="*/ 0 h 5127"/>
                  <a:gd name="T10" fmla="*/ 0 w 6790"/>
                  <a:gd name="T11" fmla="*/ 0 h 5127"/>
                  <a:gd name="T12" fmla="*/ 0 60000 65536"/>
                  <a:gd name="T13" fmla="*/ 0 60000 65536"/>
                  <a:gd name="T14" fmla="*/ 0 60000 65536"/>
                  <a:gd name="T15" fmla="*/ 0 60000 65536"/>
                  <a:gd name="T16" fmla="*/ 0 60000 65536"/>
                  <a:gd name="T17" fmla="*/ 0 60000 65536"/>
                  <a:gd name="T18" fmla="*/ 0 w 6790"/>
                  <a:gd name="T19" fmla="*/ 0 h 5127"/>
                  <a:gd name="T20" fmla="*/ 6790 w 6790"/>
                  <a:gd name="T21" fmla="*/ 5127 h 5127"/>
                </a:gdLst>
                <a:ahLst/>
                <a:cxnLst>
                  <a:cxn ang="T12">
                    <a:pos x="T0" y="T1"/>
                  </a:cxn>
                  <a:cxn ang="T13">
                    <a:pos x="T2" y="T3"/>
                  </a:cxn>
                  <a:cxn ang="T14">
                    <a:pos x="T4" y="T5"/>
                  </a:cxn>
                  <a:cxn ang="T15">
                    <a:pos x="T6" y="T7"/>
                  </a:cxn>
                  <a:cxn ang="T16">
                    <a:pos x="T8" y="T9"/>
                  </a:cxn>
                  <a:cxn ang="T17">
                    <a:pos x="T10" y="T11"/>
                  </a:cxn>
                </a:cxnLst>
                <a:rect l="T18" t="T19" r="T20" b="T21"/>
                <a:pathLst>
                  <a:path w="6790" h="5127">
                    <a:moveTo>
                      <a:pt x="6772" y="24"/>
                    </a:moveTo>
                    <a:lnTo>
                      <a:pt x="6752" y="0"/>
                    </a:lnTo>
                    <a:lnTo>
                      <a:pt x="0" y="5077"/>
                    </a:lnTo>
                    <a:lnTo>
                      <a:pt x="38" y="5127"/>
                    </a:lnTo>
                    <a:lnTo>
                      <a:pt x="6790" y="49"/>
                    </a:lnTo>
                    <a:lnTo>
                      <a:pt x="6772" y="24"/>
                    </a:lnTo>
                    <a:close/>
                  </a:path>
                </a:pathLst>
              </a:custGeom>
              <a:solidFill>
                <a:srgbClr val="DC2B19"/>
              </a:solidFill>
              <a:ln w="9525">
                <a:noFill/>
                <a:round/>
                <a:headEnd/>
                <a:tailEnd/>
              </a:ln>
            </p:spPr>
            <p:txBody>
              <a:bodyPr/>
              <a:lstStyle/>
              <a:p>
                <a:endParaRPr lang="fr-FR"/>
              </a:p>
            </p:txBody>
          </p:sp>
          <p:sp>
            <p:nvSpPr>
              <p:cNvPr id="10390" name="Freeform 68"/>
              <p:cNvSpPr>
                <a:spLocks/>
              </p:cNvSpPr>
              <p:nvPr/>
            </p:nvSpPr>
            <p:spPr bwMode="auto">
              <a:xfrm>
                <a:off x="3698" y="1783"/>
                <a:ext cx="56" cy="52"/>
              </a:xfrm>
              <a:custGeom>
                <a:avLst/>
                <a:gdLst>
                  <a:gd name="T0" fmla="*/ 0 w 337"/>
                  <a:gd name="T1" fmla="*/ 0 h 310"/>
                  <a:gd name="T2" fmla="*/ 0 w 337"/>
                  <a:gd name="T3" fmla="*/ 0 h 310"/>
                  <a:gd name="T4" fmla="*/ 0 w 337"/>
                  <a:gd name="T5" fmla="*/ 0 h 310"/>
                  <a:gd name="T6" fmla="*/ 0 w 337"/>
                  <a:gd name="T7" fmla="*/ 0 h 310"/>
                  <a:gd name="T8" fmla="*/ 0 w 337"/>
                  <a:gd name="T9" fmla="*/ 0 h 310"/>
                  <a:gd name="T10" fmla="*/ 0 w 337"/>
                  <a:gd name="T11" fmla="*/ 0 h 310"/>
                  <a:gd name="T12" fmla="*/ 0 60000 65536"/>
                  <a:gd name="T13" fmla="*/ 0 60000 65536"/>
                  <a:gd name="T14" fmla="*/ 0 60000 65536"/>
                  <a:gd name="T15" fmla="*/ 0 60000 65536"/>
                  <a:gd name="T16" fmla="*/ 0 60000 65536"/>
                  <a:gd name="T17" fmla="*/ 0 60000 65536"/>
                  <a:gd name="T18" fmla="*/ 0 w 337"/>
                  <a:gd name="T19" fmla="*/ 0 h 310"/>
                  <a:gd name="T20" fmla="*/ 337 w 337"/>
                  <a:gd name="T21" fmla="*/ 310 h 310"/>
                </a:gdLst>
                <a:ahLst/>
                <a:cxnLst>
                  <a:cxn ang="T12">
                    <a:pos x="T0" y="T1"/>
                  </a:cxn>
                  <a:cxn ang="T13">
                    <a:pos x="T2" y="T3"/>
                  </a:cxn>
                  <a:cxn ang="T14">
                    <a:pos x="T4" y="T5"/>
                  </a:cxn>
                  <a:cxn ang="T15">
                    <a:pos x="T6" y="T7"/>
                  </a:cxn>
                  <a:cxn ang="T16">
                    <a:pos x="T8" y="T9"/>
                  </a:cxn>
                  <a:cxn ang="T17">
                    <a:pos x="T10" y="T11"/>
                  </a:cxn>
                </a:cxnLst>
                <a:rect l="T18" t="T19" r="T20" b="T21"/>
                <a:pathLst>
                  <a:path w="337" h="310">
                    <a:moveTo>
                      <a:pt x="0" y="48"/>
                    </a:moveTo>
                    <a:lnTo>
                      <a:pt x="337" y="0"/>
                    </a:lnTo>
                    <a:lnTo>
                      <a:pt x="198" y="310"/>
                    </a:lnTo>
                    <a:lnTo>
                      <a:pt x="0" y="48"/>
                    </a:lnTo>
                    <a:lnTo>
                      <a:pt x="337" y="0"/>
                    </a:lnTo>
                    <a:lnTo>
                      <a:pt x="0" y="48"/>
                    </a:lnTo>
                    <a:close/>
                  </a:path>
                </a:pathLst>
              </a:custGeom>
              <a:solidFill>
                <a:srgbClr val="DC2B19"/>
              </a:solidFill>
              <a:ln w="9525">
                <a:noFill/>
                <a:round/>
                <a:headEnd/>
                <a:tailEnd/>
              </a:ln>
            </p:spPr>
            <p:txBody>
              <a:bodyPr/>
              <a:lstStyle/>
              <a:p>
                <a:endParaRPr lang="fr-FR"/>
              </a:p>
            </p:txBody>
          </p:sp>
        </p:grpSp>
        <p:sp>
          <p:nvSpPr>
            <p:cNvPr id="10334" name="Arc 169"/>
            <p:cNvSpPr>
              <a:spLocks/>
            </p:cNvSpPr>
            <p:nvPr/>
          </p:nvSpPr>
          <p:spPr bwMode="auto">
            <a:xfrm>
              <a:off x="7566025" y="2636838"/>
              <a:ext cx="152400" cy="457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fr-FR"/>
            </a:p>
          </p:txBody>
        </p:sp>
        <p:sp>
          <p:nvSpPr>
            <p:cNvPr id="10335" name="Text Box 170"/>
            <p:cNvSpPr txBox="1">
              <a:spLocks noChangeArrowheads="1"/>
            </p:cNvSpPr>
            <p:nvPr/>
          </p:nvSpPr>
          <p:spPr bwMode="auto">
            <a:xfrm>
              <a:off x="7778750" y="2693988"/>
              <a:ext cx="290513" cy="336550"/>
            </a:xfrm>
            <a:prstGeom prst="rect">
              <a:avLst/>
            </a:prstGeom>
            <a:noFill/>
            <a:ln w="9525">
              <a:noFill/>
              <a:miter lim="800000"/>
              <a:headEnd/>
              <a:tailEnd/>
            </a:ln>
          </p:spPr>
          <p:txBody>
            <a:bodyPr wrap="none">
              <a:spAutoFit/>
            </a:bodyPr>
            <a:lstStyle/>
            <a:p>
              <a:r>
                <a:rPr lang="fr-FR" sz="1600">
                  <a:sym typeface="Symbol" pitchFamily="18" charset="2"/>
                </a:rPr>
                <a:t></a:t>
              </a:r>
              <a:endParaRPr lang="fr-FR" sz="1600"/>
            </a:p>
          </p:txBody>
        </p:sp>
        <p:grpSp>
          <p:nvGrpSpPr>
            <p:cNvPr id="10336" name="Group 160"/>
            <p:cNvGrpSpPr>
              <a:grpSpLocks/>
            </p:cNvGrpSpPr>
            <p:nvPr/>
          </p:nvGrpSpPr>
          <p:grpSpPr bwMode="auto">
            <a:xfrm>
              <a:off x="5356225" y="3525838"/>
              <a:ext cx="1905000" cy="44450"/>
              <a:chOff x="1968" y="2624"/>
              <a:chExt cx="1200" cy="28"/>
            </a:xfrm>
          </p:grpSpPr>
          <p:sp>
            <p:nvSpPr>
              <p:cNvPr id="10341" name="Line 157"/>
              <p:cNvSpPr>
                <a:spLocks noChangeShapeType="1"/>
              </p:cNvSpPr>
              <p:nvPr/>
            </p:nvSpPr>
            <p:spPr bwMode="auto">
              <a:xfrm>
                <a:off x="1968" y="2652"/>
                <a:ext cx="1200" cy="0"/>
              </a:xfrm>
              <a:prstGeom prst="line">
                <a:avLst/>
              </a:prstGeom>
              <a:noFill/>
              <a:ln w="12700">
                <a:solidFill>
                  <a:srgbClr val="CC00FF"/>
                </a:solidFill>
                <a:round/>
                <a:headEnd/>
                <a:tailEnd/>
              </a:ln>
            </p:spPr>
            <p:txBody>
              <a:bodyPr/>
              <a:lstStyle/>
              <a:p>
                <a:endParaRPr lang="fr-FR"/>
              </a:p>
            </p:txBody>
          </p:sp>
          <p:sp>
            <p:nvSpPr>
              <p:cNvPr id="10342" name="Line 158"/>
              <p:cNvSpPr>
                <a:spLocks noChangeShapeType="1"/>
              </p:cNvSpPr>
              <p:nvPr/>
            </p:nvSpPr>
            <p:spPr bwMode="auto">
              <a:xfrm>
                <a:off x="1968" y="2624"/>
                <a:ext cx="1200" cy="0"/>
              </a:xfrm>
              <a:prstGeom prst="line">
                <a:avLst/>
              </a:prstGeom>
              <a:noFill/>
              <a:ln w="12700">
                <a:solidFill>
                  <a:srgbClr val="CC00FF"/>
                </a:solidFill>
                <a:round/>
                <a:headEnd/>
                <a:tailEnd/>
              </a:ln>
            </p:spPr>
            <p:txBody>
              <a:bodyPr/>
              <a:lstStyle/>
              <a:p>
                <a:endParaRPr lang="fr-FR"/>
              </a:p>
            </p:txBody>
          </p:sp>
        </p:grpSp>
        <p:sp>
          <p:nvSpPr>
            <p:cNvPr id="10337" name="Rectangle 179"/>
            <p:cNvSpPr>
              <a:spLocks noChangeArrowheads="1"/>
            </p:cNvSpPr>
            <p:nvPr/>
          </p:nvSpPr>
          <p:spPr bwMode="auto">
            <a:xfrm>
              <a:off x="7204075" y="3351213"/>
              <a:ext cx="703263" cy="336550"/>
            </a:xfrm>
            <a:prstGeom prst="rect">
              <a:avLst/>
            </a:prstGeom>
            <a:noFill/>
            <a:ln w="9525">
              <a:noFill/>
              <a:miter lim="800000"/>
              <a:headEnd/>
              <a:tailEnd/>
            </a:ln>
          </p:spPr>
          <p:txBody>
            <a:bodyPr wrap="none">
              <a:spAutoFit/>
            </a:bodyPr>
            <a:lstStyle/>
            <a:p>
              <a:r>
                <a:rPr lang="fr-FR" sz="1600" i="1">
                  <a:solidFill>
                    <a:srgbClr val="CC00FF"/>
                  </a:solidFill>
                </a:rPr>
                <a:t>d</a:t>
              </a:r>
              <a:r>
                <a:rPr lang="fr-FR" sz="1600" i="1">
                  <a:solidFill>
                    <a:srgbClr val="CC00FF"/>
                  </a:solidFill>
                  <a:sym typeface="Symbol" pitchFamily="18" charset="2"/>
                </a:rPr>
                <a:t>(.</a:t>
              </a:r>
              <a:r>
                <a:rPr lang="fr-FR" sz="1600" i="1">
                  <a:solidFill>
                    <a:srgbClr val="CC00FF"/>
                  </a:solidFill>
                </a:rPr>
                <a:t>z)</a:t>
              </a:r>
            </a:p>
          </p:txBody>
        </p:sp>
        <p:sp>
          <p:nvSpPr>
            <p:cNvPr id="10338" name="Line 163"/>
            <p:cNvSpPr>
              <a:spLocks noChangeShapeType="1"/>
            </p:cNvSpPr>
            <p:nvPr/>
          </p:nvSpPr>
          <p:spPr bwMode="auto">
            <a:xfrm>
              <a:off x="5432425" y="3903663"/>
              <a:ext cx="1752600" cy="0"/>
            </a:xfrm>
            <a:prstGeom prst="line">
              <a:avLst/>
            </a:prstGeom>
            <a:noFill/>
            <a:ln w="12700">
              <a:solidFill>
                <a:srgbClr val="009900"/>
              </a:solidFill>
              <a:round/>
              <a:headEnd/>
              <a:tailEnd/>
            </a:ln>
          </p:spPr>
          <p:txBody>
            <a:bodyPr/>
            <a:lstStyle/>
            <a:p>
              <a:endParaRPr lang="fr-FR"/>
            </a:p>
          </p:txBody>
        </p:sp>
        <p:sp>
          <p:nvSpPr>
            <p:cNvPr id="10339" name="Rectangle 180"/>
            <p:cNvSpPr>
              <a:spLocks noChangeArrowheads="1"/>
            </p:cNvSpPr>
            <p:nvPr/>
          </p:nvSpPr>
          <p:spPr bwMode="auto">
            <a:xfrm>
              <a:off x="7108825" y="3703638"/>
              <a:ext cx="703263" cy="336550"/>
            </a:xfrm>
            <a:prstGeom prst="rect">
              <a:avLst/>
            </a:prstGeom>
            <a:noFill/>
            <a:ln w="9525">
              <a:noFill/>
              <a:miter lim="800000"/>
              <a:headEnd/>
              <a:tailEnd/>
            </a:ln>
          </p:spPr>
          <p:txBody>
            <a:bodyPr wrap="none">
              <a:spAutoFit/>
            </a:bodyPr>
            <a:lstStyle/>
            <a:p>
              <a:r>
                <a:rPr lang="fr-FR" sz="1600" i="1">
                  <a:solidFill>
                    <a:srgbClr val="009900"/>
                  </a:solidFill>
                </a:rPr>
                <a:t>d</a:t>
              </a:r>
              <a:r>
                <a:rPr lang="fr-FR" sz="1600" i="1">
                  <a:solidFill>
                    <a:srgbClr val="009900"/>
                  </a:solidFill>
                  <a:sym typeface="Symbol" pitchFamily="18" charset="2"/>
                </a:rPr>
                <a:t>(.</a:t>
              </a:r>
              <a:r>
                <a:rPr lang="fr-FR" sz="1600" i="1">
                  <a:solidFill>
                    <a:srgbClr val="009900"/>
                  </a:solidFill>
                </a:rPr>
                <a:t>z)</a:t>
              </a:r>
            </a:p>
          </p:txBody>
        </p:sp>
        <p:sp>
          <p:nvSpPr>
            <p:cNvPr id="10340" name="Line 162"/>
            <p:cNvSpPr>
              <a:spLocks noChangeShapeType="1"/>
            </p:cNvSpPr>
            <p:nvPr/>
          </p:nvSpPr>
          <p:spPr bwMode="auto">
            <a:xfrm>
              <a:off x="5432425" y="3856038"/>
              <a:ext cx="1752600" cy="0"/>
            </a:xfrm>
            <a:prstGeom prst="line">
              <a:avLst/>
            </a:prstGeom>
            <a:noFill/>
            <a:ln w="12700">
              <a:solidFill>
                <a:srgbClr val="009900"/>
              </a:solidFill>
              <a:round/>
              <a:headEnd/>
              <a:tailEnd/>
            </a:ln>
          </p:spPr>
          <p:txBody>
            <a:bodyPr/>
            <a:lstStyle/>
            <a:p>
              <a:endParaRPr lang="fr-FR"/>
            </a:p>
          </p:txBody>
        </p:sp>
      </p:grpSp>
      <p:sp>
        <p:nvSpPr>
          <p:cNvPr id="10308" name="Rectangle 5"/>
          <p:cNvSpPr>
            <a:spLocks noChangeArrowheads="1"/>
          </p:cNvSpPr>
          <p:nvPr/>
        </p:nvSpPr>
        <p:spPr bwMode="auto">
          <a:xfrm>
            <a:off x="-86207" y="0"/>
            <a:ext cx="9472658" cy="400110"/>
          </a:xfrm>
          <a:prstGeom prst="rect">
            <a:avLst/>
          </a:prstGeom>
          <a:noFill/>
          <a:ln w="9525">
            <a:noFill/>
            <a:miter lim="800000"/>
            <a:headEnd/>
            <a:tailEnd/>
          </a:ln>
        </p:spPr>
        <p:txBody>
          <a:bodyPr wrap="none">
            <a:spAutoFit/>
          </a:bodyPr>
          <a:lstStyle/>
          <a:p>
            <a:r>
              <a:rPr lang="fr-FR" sz="2000" b="1" dirty="0" smtClean="0">
                <a:solidFill>
                  <a:srgbClr val="0070C0"/>
                </a:solidFill>
              </a:rPr>
              <a:t>RAPPEL : Distribution </a:t>
            </a:r>
            <a:r>
              <a:rPr lang="fr-FR" sz="2000" b="1" dirty="0">
                <a:solidFill>
                  <a:srgbClr val="0070C0"/>
                </a:solidFill>
                <a:sym typeface="Symbol" pitchFamily="18" charset="2"/>
              </a:rPr>
              <a:t></a:t>
            </a:r>
            <a:r>
              <a:rPr lang="fr-FR" sz="2000" b="1" dirty="0">
                <a:solidFill>
                  <a:srgbClr val="0070C0"/>
                </a:solidFill>
              </a:rPr>
              <a:t>(</a:t>
            </a:r>
            <a:r>
              <a:rPr lang="fr-FR" sz="2000" b="1" dirty="0">
                <a:solidFill>
                  <a:srgbClr val="0070C0"/>
                </a:solidFill>
                <a:sym typeface="Symbol" pitchFamily="18" charset="2"/>
              </a:rPr>
              <a:t></a:t>
            </a:r>
            <a:r>
              <a:rPr lang="fr-FR" sz="2000" b="1" dirty="0">
                <a:solidFill>
                  <a:srgbClr val="0070C0"/>
                </a:solidFill>
              </a:rPr>
              <a:t>.z)</a:t>
            </a:r>
            <a:r>
              <a:rPr lang="fr-FR" sz="2000" dirty="0">
                <a:solidFill>
                  <a:srgbClr val="C00000"/>
                </a:solidFill>
              </a:rPr>
              <a:t> </a:t>
            </a:r>
            <a:r>
              <a:rPr lang="fr-FR" sz="2000" b="1" dirty="0">
                <a:solidFill>
                  <a:srgbClr val="0070C0"/>
                </a:solidFill>
              </a:rPr>
              <a:t>en profondeur de </a:t>
            </a:r>
            <a:r>
              <a:rPr lang="fr-FR" sz="2000" b="1" dirty="0" smtClean="0">
                <a:solidFill>
                  <a:srgbClr val="0070C0"/>
                </a:solidFill>
              </a:rPr>
              <a:t>l’ionisation - </a:t>
            </a:r>
            <a:r>
              <a:rPr lang="fr-FR" sz="2000" b="1" dirty="0" err="1" smtClean="0">
                <a:solidFill>
                  <a:srgbClr val="0070C0"/>
                </a:solidFill>
              </a:rPr>
              <a:t>Ech</a:t>
            </a:r>
            <a:r>
              <a:rPr lang="fr-FR" sz="2000" b="1" dirty="0" smtClean="0">
                <a:solidFill>
                  <a:srgbClr val="0070C0"/>
                </a:solidFill>
              </a:rPr>
              <a:t>. homogène </a:t>
            </a:r>
            <a:endParaRPr lang="fr-FR" sz="2000" b="1" dirty="0">
              <a:solidFill>
                <a:srgbClr val="0070C0"/>
              </a:solidFill>
            </a:endParaRPr>
          </a:p>
        </p:txBody>
      </p:sp>
      <p:cxnSp>
        <p:nvCxnSpPr>
          <p:cNvPr id="206" name="Connecteur droit 205"/>
          <p:cNvCxnSpPr/>
          <p:nvPr/>
        </p:nvCxnSpPr>
        <p:spPr>
          <a:xfrm>
            <a:off x="755650" y="333375"/>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10310" name="ZoneTexte 206"/>
          <p:cNvSpPr txBox="1">
            <a:spLocks noChangeArrowheads="1"/>
          </p:cNvSpPr>
          <p:nvPr/>
        </p:nvSpPr>
        <p:spPr bwMode="auto">
          <a:xfrm>
            <a:off x="179388" y="1484313"/>
            <a:ext cx="3886200" cy="369887"/>
          </a:xfrm>
          <a:prstGeom prst="rect">
            <a:avLst/>
          </a:prstGeom>
          <a:solidFill>
            <a:srgbClr val="CCFFCC"/>
          </a:solidFill>
          <a:ln w="9525">
            <a:noFill/>
            <a:miter lim="800000"/>
            <a:headEnd/>
            <a:tailEnd/>
          </a:ln>
        </p:spPr>
        <p:txBody>
          <a:bodyPr wrap="none">
            <a:spAutoFit/>
          </a:bodyPr>
          <a:lstStyle/>
          <a:p>
            <a:r>
              <a:rPr lang="fr-FR" b="1">
                <a:solidFill>
                  <a:srgbClr val="FF0000"/>
                </a:solidFill>
                <a:sym typeface="Symbol" pitchFamily="18" charset="2"/>
              </a:rPr>
              <a:t></a:t>
            </a:r>
            <a:r>
              <a:rPr lang="fr-FR" b="1">
                <a:solidFill>
                  <a:srgbClr val="FF0000"/>
                </a:solidFill>
              </a:rPr>
              <a:t>(</a:t>
            </a:r>
            <a:r>
              <a:rPr lang="fr-FR" b="1">
                <a:solidFill>
                  <a:srgbClr val="FF0000"/>
                </a:solidFill>
                <a:sym typeface="Symbol" pitchFamily="18" charset="2"/>
              </a:rPr>
              <a:t></a:t>
            </a:r>
            <a:r>
              <a:rPr lang="fr-FR" b="1">
                <a:solidFill>
                  <a:srgbClr val="FF0000"/>
                </a:solidFill>
              </a:rPr>
              <a:t>.z)</a:t>
            </a:r>
            <a:r>
              <a:rPr lang="fr-FR">
                <a:solidFill>
                  <a:srgbClr val="FF0000"/>
                </a:solidFill>
              </a:rPr>
              <a:t> est définie par 4 paramètres :</a:t>
            </a:r>
          </a:p>
        </p:txBody>
      </p:sp>
      <p:sp>
        <p:nvSpPr>
          <p:cNvPr id="10311" name="Rectangle 207"/>
          <p:cNvSpPr>
            <a:spLocks noChangeArrowheads="1"/>
          </p:cNvSpPr>
          <p:nvPr/>
        </p:nvSpPr>
        <p:spPr bwMode="auto">
          <a:xfrm>
            <a:off x="430213" y="3289300"/>
            <a:ext cx="582612" cy="307975"/>
          </a:xfrm>
          <a:prstGeom prst="rect">
            <a:avLst/>
          </a:prstGeom>
          <a:noFill/>
          <a:ln w="9525">
            <a:noFill/>
            <a:miter lim="800000"/>
            <a:headEnd/>
            <a:tailEnd/>
          </a:ln>
        </p:spPr>
        <p:txBody>
          <a:bodyPr wrap="none">
            <a:spAutoFit/>
          </a:bodyPr>
          <a:lstStyle/>
          <a:p>
            <a:pPr>
              <a:buFont typeface="Wingdings 2" pitchFamily="18" charset="2"/>
              <a:buNone/>
            </a:pPr>
            <a:r>
              <a:rPr lang="fr-FR" sz="1400" b="1" i="1">
                <a:sym typeface="Symbol" pitchFamily="18" charset="2"/>
              </a:rPr>
              <a:t>Max.</a:t>
            </a:r>
            <a:endParaRPr lang="fr-FR" sz="1400" b="1" i="1"/>
          </a:p>
        </p:txBody>
      </p:sp>
      <p:sp>
        <p:nvSpPr>
          <p:cNvPr id="10312" name="Rectangle 208"/>
          <p:cNvSpPr>
            <a:spLocks noChangeArrowheads="1"/>
          </p:cNvSpPr>
          <p:nvPr/>
        </p:nvSpPr>
        <p:spPr bwMode="auto">
          <a:xfrm>
            <a:off x="1196975" y="2205038"/>
            <a:ext cx="944563" cy="369887"/>
          </a:xfrm>
          <a:prstGeom prst="rect">
            <a:avLst/>
          </a:prstGeom>
          <a:noFill/>
          <a:ln w="9525">
            <a:noFill/>
            <a:miter lim="800000"/>
            <a:headEnd/>
            <a:tailEnd/>
          </a:ln>
        </p:spPr>
        <p:txBody>
          <a:bodyPr wrap="none">
            <a:spAutoFit/>
          </a:bodyPr>
          <a:lstStyle/>
          <a:p>
            <a:pPr algn="ctr">
              <a:spcBef>
                <a:spcPct val="50000"/>
              </a:spcBef>
            </a:pPr>
            <a:r>
              <a:rPr lang="fr-FR" b="1">
                <a:solidFill>
                  <a:srgbClr val="FF0000"/>
                </a:solidFill>
                <a:sym typeface="Symbol" pitchFamily="18" charset="2"/>
              </a:rPr>
              <a:t>(</a:t>
            </a:r>
            <a:r>
              <a:rPr lang="fr-FR" b="1">
                <a:solidFill>
                  <a:srgbClr val="FF0000"/>
                </a:solidFill>
              </a:rPr>
              <a:t>z=O</a:t>
            </a:r>
            <a:r>
              <a:rPr lang="fr-FR" b="1">
                <a:solidFill>
                  <a:srgbClr val="FF0000"/>
                </a:solidFill>
                <a:sym typeface="Symbol" pitchFamily="18" charset="2"/>
              </a:rPr>
              <a:t>)</a:t>
            </a:r>
          </a:p>
        </p:txBody>
      </p:sp>
      <p:sp>
        <p:nvSpPr>
          <p:cNvPr id="10313" name="Line 176"/>
          <p:cNvSpPr>
            <a:spLocks noChangeShapeType="1"/>
          </p:cNvSpPr>
          <p:nvPr/>
        </p:nvSpPr>
        <p:spPr bwMode="auto">
          <a:xfrm flipH="1" flipV="1">
            <a:off x="1582738" y="2497138"/>
            <a:ext cx="71437" cy="431800"/>
          </a:xfrm>
          <a:prstGeom prst="line">
            <a:avLst/>
          </a:prstGeom>
          <a:noFill/>
          <a:ln w="22225">
            <a:solidFill>
              <a:srgbClr val="FF0000"/>
            </a:solidFill>
            <a:round/>
            <a:headEnd type="triangle" w="med" len="med"/>
            <a:tailEnd/>
          </a:ln>
        </p:spPr>
        <p:txBody>
          <a:bodyPr/>
          <a:lstStyle/>
          <a:p>
            <a:endParaRPr lang="fr-FR"/>
          </a:p>
        </p:txBody>
      </p:sp>
      <p:sp>
        <p:nvSpPr>
          <p:cNvPr id="10314" name="Rectangle 3"/>
          <p:cNvSpPr>
            <a:spLocks noChangeArrowheads="1"/>
          </p:cNvSpPr>
          <p:nvPr/>
        </p:nvSpPr>
        <p:spPr bwMode="auto">
          <a:xfrm>
            <a:off x="504825" y="5816600"/>
            <a:ext cx="8388350" cy="922338"/>
          </a:xfrm>
          <a:prstGeom prst="rect">
            <a:avLst/>
          </a:prstGeom>
          <a:noFill/>
          <a:ln w="9525">
            <a:noFill/>
            <a:miter lim="800000"/>
            <a:headEnd/>
            <a:tailEnd/>
          </a:ln>
        </p:spPr>
        <p:txBody>
          <a:bodyPr>
            <a:spAutoFit/>
          </a:bodyPr>
          <a:lstStyle/>
          <a:p>
            <a:r>
              <a:rPr lang="fr-FR" b="1"/>
              <a:t>Microanalyse X </a:t>
            </a:r>
            <a:r>
              <a:rPr lang="fr-FR" b="1">
                <a:cs typeface="Arial" charset="0"/>
              </a:rPr>
              <a:t>→ </a:t>
            </a:r>
            <a:r>
              <a:rPr lang="fr-FR" b="1"/>
              <a:t>accès aux masses par unité de surface  :  </a:t>
            </a:r>
            <a:r>
              <a:rPr lang="fr-FR" b="1">
                <a:sym typeface="Symbol" pitchFamily="18" charset="2"/>
              </a:rPr>
              <a:t></a:t>
            </a:r>
            <a:r>
              <a:rPr lang="fr-FR" b="1"/>
              <a:t>.z  (µg/cm</a:t>
            </a:r>
            <a:r>
              <a:rPr lang="fr-FR" b="1" baseline="30000"/>
              <a:t>2</a:t>
            </a:r>
            <a:r>
              <a:rPr lang="fr-FR" b="1"/>
              <a:t> )</a:t>
            </a:r>
          </a:p>
          <a:p>
            <a:r>
              <a:rPr lang="fr-FR" b="1">
                <a:sym typeface="Symbol" pitchFamily="18" charset="2"/>
              </a:rPr>
              <a:t> </a:t>
            </a:r>
            <a:r>
              <a:rPr lang="fr-FR"/>
              <a:t>échantillon homogène en composition </a:t>
            </a:r>
            <a:r>
              <a:rPr lang="fr-FR">
                <a:cs typeface="Arial" charset="0"/>
              </a:rPr>
              <a:t>→ </a:t>
            </a:r>
            <a:r>
              <a:rPr lang="fr-FR"/>
              <a:t>concentration massique</a:t>
            </a:r>
          </a:p>
          <a:p>
            <a:r>
              <a:rPr lang="fr-FR" b="1">
                <a:sym typeface="Symbol" pitchFamily="18" charset="2"/>
              </a:rPr>
              <a:t> </a:t>
            </a:r>
            <a:r>
              <a:rPr lang="fr-FR"/>
              <a:t>échantillon stratifié </a:t>
            </a:r>
            <a:r>
              <a:rPr lang="fr-FR">
                <a:cs typeface="Arial" charset="0"/>
              </a:rPr>
              <a:t>→ </a:t>
            </a:r>
            <a:r>
              <a:rPr lang="fr-FR"/>
              <a:t>épaisseur massique (µg/cm</a:t>
            </a:r>
            <a:r>
              <a:rPr lang="fr-FR" baseline="30000"/>
              <a:t>2</a:t>
            </a:r>
            <a:r>
              <a:rPr lang="fr-FR"/>
              <a:t>) et composition</a:t>
            </a:r>
          </a:p>
        </p:txBody>
      </p:sp>
      <p:grpSp>
        <p:nvGrpSpPr>
          <p:cNvPr id="10316" name="Groupe 153"/>
          <p:cNvGrpSpPr>
            <a:grpSpLocks/>
          </p:cNvGrpSpPr>
          <p:nvPr/>
        </p:nvGrpSpPr>
        <p:grpSpPr bwMode="auto">
          <a:xfrm>
            <a:off x="5872163" y="2406650"/>
            <a:ext cx="3332162" cy="1409700"/>
            <a:chOff x="8559823" y="3171825"/>
            <a:chExt cx="3332009" cy="1409700"/>
          </a:xfrm>
        </p:grpSpPr>
        <p:sp>
          <p:nvSpPr>
            <p:cNvPr id="10317" name="AutoShape 181"/>
            <p:cNvSpPr>
              <a:spLocks noChangeArrowheads="1"/>
            </p:cNvSpPr>
            <p:nvPr/>
          </p:nvSpPr>
          <p:spPr bwMode="auto">
            <a:xfrm>
              <a:off x="8559823" y="4095750"/>
              <a:ext cx="1371600" cy="15240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FF"/>
            </a:solidFill>
            <a:ln w="9525">
              <a:solidFill>
                <a:srgbClr val="CC00FF"/>
              </a:solidFill>
              <a:miter lim="800000"/>
              <a:headEnd/>
              <a:tailEnd/>
            </a:ln>
          </p:spPr>
          <p:txBody>
            <a:bodyPr wrap="none" anchor="ctr"/>
            <a:lstStyle/>
            <a:p>
              <a:endParaRPr lang="fr-FR"/>
            </a:p>
          </p:txBody>
        </p:sp>
        <p:sp>
          <p:nvSpPr>
            <p:cNvPr id="10318" name="Rectangle 185"/>
            <p:cNvSpPr>
              <a:spLocks noChangeArrowheads="1"/>
            </p:cNvSpPr>
            <p:nvPr/>
          </p:nvSpPr>
          <p:spPr bwMode="auto">
            <a:xfrm>
              <a:off x="8821761" y="3171825"/>
              <a:ext cx="3070071" cy="830997"/>
            </a:xfrm>
            <a:prstGeom prst="rect">
              <a:avLst/>
            </a:prstGeom>
            <a:noFill/>
            <a:ln w="9525">
              <a:noFill/>
              <a:miter lim="800000"/>
              <a:headEnd/>
              <a:tailEnd/>
            </a:ln>
          </p:spPr>
          <p:txBody>
            <a:bodyPr wrap="none">
              <a:spAutoFit/>
            </a:bodyPr>
            <a:lstStyle/>
            <a:p>
              <a:pPr>
                <a:buFont typeface="Wingdings 2" pitchFamily="18" charset="2"/>
                <a:buChar char="u"/>
              </a:pPr>
              <a:r>
                <a:rPr lang="fr-FR" sz="1200" b="1" dirty="0">
                  <a:solidFill>
                    <a:srgbClr val="CC00FF"/>
                  </a:solidFill>
                  <a:sym typeface="Symbol" pitchFamily="18" charset="2"/>
                </a:rPr>
                <a:t>m</a:t>
              </a:r>
              <a:r>
                <a:rPr lang="fr-FR" sz="1200" b="1" dirty="0">
                  <a:solidFill>
                    <a:srgbClr val="CC00FF"/>
                  </a:solidFill>
                  <a:sym typeface="Wingdings 2" pitchFamily="18" charset="2"/>
                </a:rPr>
                <a:t>ène de </a:t>
              </a:r>
              <a:r>
                <a:rPr lang="fr-FR" sz="1200" b="1" dirty="0" err="1">
                  <a:solidFill>
                    <a:srgbClr val="CC00FF"/>
                  </a:solidFill>
                  <a:sym typeface="Symbol" pitchFamily="18" charset="2"/>
                </a:rPr>
                <a:t>diff</a:t>
              </a:r>
              <a:r>
                <a:rPr lang="fr-FR" sz="1200" b="1" dirty="0">
                  <a:solidFill>
                    <a:srgbClr val="CC00FF"/>
                  </a:solidFill>
                  <a:sym typeface="Symbol" pitchFamily="18" charset="2"/>
                </a:rPr>
                <a:t>. </a:t>
              </a:r>
              <a:r>
                <a:rPr lang="fr-FR" sz="1200" b="1" dirty="0" err="1">
                  <a:solidFill>
                    <a:srgbClr val="CC00FF"/>
                  </a:solidFill>
                  <a:sym typeface="Symbol" pitchFamily="18" charset="2"/>
                </a:rPr>
                <a:t>élast</a:t>
              </a:r>
              <a:r>
                <a:rPr lang="fr-FR" sz="1200" b="1" dirty="0">
                  <a:solidFill>
                    <a:srgbClr val="CC00FF"/>
                  </a:solidFill>
                  <a:sym typeface="Symbol" pitchFamily="18" charset="2"/>
                </a:rPr>
                <a:t>. aux grands</a:t>
              </a:r>
            </a:p>
            <a:p>
              <a:r>
                <a:rPr lang="fr-FR" sz="1200" b="1" dirty="0">
                  <a:solidFill>
                    <a:srgbClr val="CC00FF"/>
                  </a:solidFill>
                  <a:sym typeface="Symbol" pitchFamily="18" charset="2"/>
                </a:rPr>
                <a:t>    angles complet</a:t>
              </a:r>
            </a:p>
            <a:p>
              <a:r>
                <a:rPr lang="fr-FR" sz="1200" b="1" dirty="0">
                  <a:solidFill>
                    <a:srgbClr val="CC00FF"/>
                  </a:solidFill>
                  <a:sym typeface="Symbol" pitchFamily="18" charset="2"/>
                </a:rPr>
                <a:t>    longueur des </a:t>
              </a:r>
              <a:r>
                <a:rPr lang="fr-FR" sz="1200" b="1" dirty="0" err="1">
                  <a:solidFill>
                    <a:srgbClr val="CC00FF"/>
                  </a:solidFill>
                  <a:sym typeface="Symbol" pitchFamily="18" charset="2"/>
                </a:rPr>
                <a:t>traj</a:t>
              </a:r>
              <a:r>
                <a:rPr lang="fr-FR" sz="1200" b="1" dirty="0">
                  <a:solidFill>
                    <a:srgbClr val="CC00FF"/>
                  </a:solidFill>
                  <a:sym typeface="Symbol" pitchFamily="18" charset="2"/>
                </a:rPr>
                <a:t>. e</a:t>
              </a:r>
              <a:r>
                <a:rPr lang="fr-FR" sz="1200" b="1" baseline="30000" dirty="0">
                  <a:solidFill>
                    <a:srgbClr val="CC00FF"/>
                  </a:solidFill>
                  <a:sym typeface="Symbol" pitchFamily="18" charset="2"/>
                </a:rPr>
                <a:t>-</a:t>
              </a:r>
              <a:r>
                <a:rPr lang="fr-FR" sz="1200" b="1" dirty="0">
                  <a:solidFill>
                    <a:srgbClr val="CC00FF"/>
                  </a:solidFill>
                  <a:sym typeface="Symbol" pitchFamily="18" charset="2"/>
                </a:rPr>
                <a:t> </a:t>
              </a:r>
              <a:r>
                <a:rPr lang="fr-FR" sz="1200" b="1" u="sng" dirty="0">
                  <a:solidFill>
                    <a:srgbClr val="CC00FF"/>
                  </a:solidFill>
                  <a:sym typeface="Symbol" pitchFamily="18" charset="2"/>
                </a:rPr>
                <a:t>max</a:t>
              </a:r>
              <a:r>
                <a:rPr lang="fr-FR" sz="1200" b="1" dirty="0">
                  <a:solidFill>
                    <a:srgbClr val="CC00FF"/>
                  </a:solidFill>
                  <a:sym typeface="Symbol" pitchFamily="18" charset="2"/>
                </a:rPr>
                <a:t>. dans d(z)</a:t>
              </a:r>
            </a:p>
            <a:p>
              <a:r>
                <a:rPr lang="fr-FR" sz="1200" b="1" dirty="0">
                  <a:solidFill>
                    <a:srgbClr val="CC00FF"/>
                  </a:solidFill>
                  <a:sym typeface="Wingdings 2" pitchFamily="18" charset="2"/>
                </a:rPr>
                <a:t> renforcement de l’ionisation par BSE</a:t>
              </a:r>
            </a:p>
          </p:txBody>
        </p:sp>
        <p:grpSp>
          <p:nvGrpSpPr>
            <p:cNvPr id="10319" name="Group 195"/>
            <p:cNvGrpSpPr>
              <a:grpSpLocks/>
            </p:cNvGrpSpPr>
            <p:nvPr/>
          </p:nvGrpSpPr>
          <p:grpSpPr bwMode="auto">
            <a:xfrm>
              <a:off x="10026673" y="4013200"/>
              <a:ext cx="1600200" cy="568325"/>
              <a:chOff x="4608" y="2486"/>
              <a:chExt cx="1008" cy="358"/>
            </a:xfrm>
          </p:grpSpPr>
          <p:sp>
            <p:nvSpPr>
              <p:cNvPr id="10320" name="Line 186"/>
              <p:cNvSpPr>
                <a:spLocks noChangeShapeType="1"/>
              </p:cNvSpPr>
              <p:nvPr/>
            </p:nvSpPr>
            <p:spPr bwMode="auto">
              <a:xfrm>
                <a:off x="4608" y="2496"/>
                <a:ext cx="1008" cy="0"/>
              </a:xfrm>
              <a:prstGeom prst="line">
                <a:avLst/>
              </a:prstGeom>
              <a:noFill/>
              <a:ln w="19050">
                <a:solidFill>
                  <a:srgbClr val="FFC000"/>
                </a:solidFill>
                <a:round/>
                <a:headEnd/>
                <a:tailEnd/>
              </a:ln>
            </p:spPr>
            <p:txBody>
              <a:bodyPr/>
              <a:lstStyle/>
              <a:p>
                <a:endParaRPr lang="fr-FR"/>
              </a:p>
            </p:txBody>
          </p:sp>
          <p:sp>
            <p:nvSpPr>
              <p:cNvPr id="10321" name="Line 187"/>
              <p:cNvSpPr>
                <a:spLocks noChangeShapeType="1"/>
              </p:cNvSpPr>
              <p:nvPr/>
            </p:nvSpPr>
            <p:spPr bwMode="auto">
              <a:xfrm>
                <a:off x="4608" y="2736"/>
                <a:ext cx="1008" cy="0"/>
              </a:xfrm>
              <a:prstGeom prst="line">
                <a:avLst/>
              </a:prstGeom>
              <a:noFill/>
              <a:ln w="19050">
                <a:solidFill>
                  <a:srgbClr val="FFC000"/>
                </a:solidFill>
                <a:round/>
                <a:headEnd/>
                <a:tailEnd/>
              </a:ln>
            </p:spPr>
            <p:txBody>
              <a:bodyPr/>
              <a:lstStyle/>
              <a:p>
                <a:endParaRPr lang="fr-FR"/>
              </a:p>
            </p:txBody>
          </p:sp>
          <p:sp>
            <p:nvSpPr>
              <p:cNvPr id="10322" name="Freeform 190"/>
              <p:cNvSpPr>
                <a:spLocks/>
              </p:cNvSpPr>
              <p:nvPr/>
            </p:nvSpPr>
            <p:spPr bwMode="auto">
              <a:xfrm>
                <a:off x="5226" y="2486"/>
                <a:ext cx="282" cy="358"/>
              </a:xfrm>
              <a:custGeom>
                <a:avLst/>
                <a:gdLst>
                  <a:gd name="T0" fmla="*/ 0 w 282"/>
                  <a:gd name="T1" fmla="*/ 4 h 358"/>
                  <a:gd name="T2" fmla="*/ 30 w 282"/>
                  <a:gd name="T3" fmla="*/ 28 h 358"/>
                  <a:gd name="T4" fmla="*/ 84 w 282"/>
                  <a:gd name="T5" fmla="*/ 76 h 358"/>
                  <a:gd name="T6" fmla="*/ 162 w 282"/>
                  <a:gd name="T7" fmla="*/ 148 h 358"/>
                  <a:gd name="T8" fmla="*/ 186 w 282"/>
                  <a:gd name="T9" fmla="*/ 214 h 358"/>
                  <a:gd name="T10" fmla="*/ 192 w 282"/>
                  <a:gd name="T11" fmla="*/ 262 h 358"/>
                  <a:gd name="T12" fmla="*/ 228 w 282"/>
                  <a:gd name="T13" fmla="*/ 274 h 358"/>
                  <a:gd name="T14" fmla="*/ 270 w 282"/>
                  <a:gd name="T15" fmla="*/ 328 h 358"/>
                  <a:gd name="T16" fmla="*/ 282 w 282"/>
                  <a:gd name="T17" fmla="*/ 358 h 3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2"/>
                  <a:gd name="T28" fmla="*/ 0 h 358"/>
                  <a:gd name="T29" fmla="*/ 282 w 282"/>
                  <a:gd name="T30" fmla="*/ 358 h 3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2" h="358">
                    <a:moveTo>
                      <a:pt x="0" y="4"/>
                    </a:moveTo>
                    <a:cubicBezTo>
                      <a:pt x="35" y="16"/>
                      <a:pt x="3" y="1"/>
                      <a:pt x="30" y="28"/>
                    </a:cubicBezTo>
                    <a:cubicBezTo>
                      <a:pt x="66" y="64"/>
                      <a:pt x="34" y="0"/>
                      <a:pt x="84" y="76"/>
                    </a:cubicBezTo>
                    <a:cubicBezTo>
                      <a:pt x="113" y="119"/>
                      <a:pt x="102" y="136"/>
                      <a:pt x="162" y="148"/>
                    </a:cubicBezTo>
                    <a:cubicBezTo>
                      <a:pt x="173" y="170"/>
                      <a:pt x="178" y="191"/>
                      <a:pt x="186" y="214"/>
                    </a:cubicBezTo>
                    <a:cubicBezTo>
                      <a:pt x="188" y="230"/>
                      <a:pt x="183" y="249"/>
                      <a:pt x="192" y="262"/>
                    </a:cubicBezTo>
                    <a:cubicBezTo>
                      <a:pt x="199" y="272"/>
                      <a:pt x="228" y="274"/>
                      <a:pt x="228" y="274"/>
                    </a:cubicBezTo>
                    <a:cubicBezTo>
                      <a:pt x="241" y="293"/>
                      <a:pt x="260" y="307"/>
                      <a:pt x="270" y="328"/>
                    </a:cubicBezTo>
                    <a:cubicBezTo>
                      <a:pt x="270" y="329"/>
                      <a:pt x="280" y="355"/>
                      <a:pt x="282" y="358"/>
                    </a:cubicBezTo>
                  </a:path>
                </a:pathLst>
              </a:custGeom>
              <a:noFill/>
              <a:ln w="9525">
                <a:solidFill>
                  <a:schemeClr val="tx1"/>
                </a:solidFill>
                <a:round/>
                <a:headEnd/>
                <a:tailEnd type="arrow" w="med" len="med"/>
              </a:ln>
            </p:spPr>
            <p:txBody>
              <a:bodyPr/>
              <a:lstStyle/>
              <a:p>
                <a:endParaRPr lang="fr-FR"/>
              </a:p>
            </p:txBody>
          </p:sp>
          <p:sp>
            <p:nvSpPr>
              <p:cNvPr id="10323" name="Freeform 191"/>
              <p:cNvSpPr>
                <a:spLocks/>
              </p:cNvSpPr>
              <p:nvPr/>
            </p:nvSpPr>
            <p:spPr bwMode="auto">
              <a:xfrm>
                <a:off x="4770" y="2496"/>
                <a:ext cx="246" cy="336"/>
              </a:xfrm>
              <a:custGeom>
                <a:avLst/>
                <a:gdLst>
                  <a:gd name="T0" fmla="*/ 246 w 246"/>
                  <a:gd name="T1" fmla="*/ 0 h 336"/>
                  <a:gd name="T2" fmla="*/ 198 w 246"/>
                  <a:gd name="T3" fmla="*/ 66 h 336"/>
                  <a:gd name="T4" fmla="*/ 138 w 246"/>
                  <a:gd name="T5" fmla="*/ 126 h 336"/>
                  <a:gd name="T6" fmla="*/ 90 w 246"/>
                  <a:gd name="T7" fmla="*/ 192 h 336"/>
                  <a:gd name="T8" fmla="*/ 54 w 246"/>
                  <a:gd name="T9" fmla="*/ 240 h 336"/>
                  <a:gd name="T10" fmla="*/ 0 w 246"/>
                  <a:gd name="T11" fmla="*/ 336 h 336"/>
                  <a:gd name="T12" fmla="*/ 0 60000 65536"/>
                  <a:gd name="T13" fmla="*/ 0 60000 65536"/>
                  <a:gd name="T14" fmla="*/ 0 60000 65536"/>
                  <a:gd name="T15" fmla="*/ 0 60000 65536"/>
                  <a:gd name="T16" fmla="*/ 0 60000 65536"/>
                  <a:gd name="T17" fmla="*/ 0 60000 65536"/>
                  <a:gd name="T18" fmla="*/ 0 w 246"/>
                  <a:gd name="T19" fmla="*/ 0 h 336"/>
                  <a:gd name="T20" fmla="*/ 246 w 24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46" h="336">
                    <a:moveTo>
                      <a:pt x="246" y="0"/>
                    </a:moveTo>
                    <a:cubicBezTo>
                      <a:pt x="236" y="29"/>
                      <a:pt x="223" y="49"/>
                      <a:pt x="198" y="66"/>
                    </a:cubicBezTo>
                    <a:cubicBezTo>
                      <a:pt x="183" y="88"/>
                      <a:pt x="160" y="111"/>
                      <a:pt x="138" y="126"/>
                    </a:cubicBezTo>
                    <a:cubicBezTo>
                      <a:pt x="123" y="148"/>
                      <a:pt x="112" y="178"/>
                      <a:pt x="90" y="192"/>
                    </a:cubicBezTo>
                    <a:cubicBezTo>
                      <a:pt x="82" y="216"/>
                      <a:pt x="75" y="226"/>
                      <a:pt x="54" y="240"/>
                    </a:cubicBezTo>
                    <a:cubicBezTo>
                      <a:pt x="39" y="284"/>
                      <a:pt x="33" y="303"/>
                      <a:pt x="0" y="336"/>
                    </a:cubicBezTo>
                  </a:path>
                </a:pathLst>
              </a:custGeom>
              <a:noFill/>
              <a:ln w="9525">
                <a:solidFill>
                  <a:schemeClr val="tx1"/>
                </a:solidFill>
                <a:round/>
                <a:headEnd/>
                <a:tailEnd type="arrow" w="med" len="med"/>
              </a:ln>
            </p:spPr>
            <p:txBody>
              <a:bodyPr/>
              <a:lstStyle/>
              <a:p>
                <a:endParaRPr lang="fr-F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51396" y="476250"/>
            <a:ext cx="8641084" cy="2708434"/>
          </a:xfrm>
          <a:prstGeom prst="rect">
            <a:avLst/>
          </a:prstGeom>
          <a:noFill/>
          <a:ln w="19050">
            <a:solidFill>
              <a:schemeClr val="tx2"/>
            </a:solidFill>
            <a:miter lim="800000"/>
            <a:headEnd/>
            <a:tailEnd/>
          </a:ln>
        </p:spPr>
        <p:txBody>
          <a:bodyPr wrap="square">
            <a:spAutoFit/>
          </a:bodyPr>
          <a:lstStyle/>
          <a:p>
            <a:r>
              <a:rPr lang="fr-FR" b="1" dirty="0">
                <a:solidFill>
                  <a:srgbClr val="0070C0"/>
                </a:solidFill>
              </a:rPr>
              <a:t>ECH. HOMOGENES en COMPOSITION :</a:t>
            </a:r>
          </a:p>
          <a:p>
            <a:r>
              <a:rPr lang="fr-FR" sz="2000" dirty="0">
                <a:solidFill>
                  <a:srgbClr val="C00000"/>
                </a:solidFill>
              </a:rPr>
              <a:t>Paramètres de </a:t>
            </a:r>
            <a:r>
              <a:rPr lang="fr-FR" sz="2000" b="1" dirty="0">
                <a:solidFill>
                  <a:srgbClr val="C00000"/>
                </a:solidFill>
                <a:sym typeface="Symbol" pitchFamily="18" charset="2"/>
              </a:rPr>
              <a:t></a:t>
            </a:r>
            <a:r>
              <a:rPr lang="fr-FR" sz="2000" b="1" dirty="0">
                <a:solidFill>
                  <a:srgbClr val="C00000"/>
                </a:solidFill>
              </a:rPr>
              <a:t>(</a:t>
            </a:r>
            <a:r>
              <a:rPr lang="fr-FR" sz="2000" b="1" dirty="0">
                <a:solidFill>
                  <a:srgbClr val="C00000"/>
                </a:solidFill>
                <a:sym typeface="Symbol" pitchFamily="18" charset="2"/>
              </a:rPr>
              <a:t></a:t>
            </a:r>
            <a:r>
              <a:rPr lang="fr-FR" sz="2000" b="1" dirty="0">
                <a:solidFill>
                  <a:srgbClr val="C00000"/>
                </a:solidFill>
              </a:rPr>
              <a:t>.z)</a:t>
            </a:r>
            <a:r>
              <a:rPr lang="fr-FR" sz="2000" dirty="0">
                <a:solidFill>
                  <a:srgbClr val="C00000"/>
                </a:solidFill>
              </a:rPr>
              <a:t> pour un </a:t>
            </a:r>
            <a:r>
              <a:rPr lang="fr-FR" sz="2000" dirty="0" err="1">
                <a:solidFill>
                  <a:srgbClr val="C00000"/>
                </a:solidFill>
              </a:rPr>
              <a:t>ray</a:t>
            </a:r>
            <a:r>
              <a:rPr lang="fr-FR" sz="2000" baseline="30000" dirty="0" err="1">
                <a:solidFill>
                  <a:srgbClr val="C00000"/>
                </a:solidFill>
              </a:rPr>
              <a:t>t</a:t>
            </a:r>
            <a:r>
              <a:rPr lang="fr-FR" sz="2000" dirty="0">
                <a:solidFill>
                  <a:srgbClr val="C00000"/>
                </a:solidFill>
              </a:rPr>
              <a:t> donné dépendent de</a:t>
            </a:r>
            <a:r>
              <a:rPr lang="fr-FR" sz="2000" dirty="0"/>
              <a:t> :</a:t>
            </a:r>
          </a:p>
          <a:p>
            <a:r>
              <a:rPr lang="fr-FR" sz="2000" dirty="0"/>
              <a:t>- En. e</a:t>
            </a:r>
            <a:r>
              <a:rPr lang="fr-FR" sz="2000" baseline="30000" dirty="0"/>
              <a:t>-</a:t>
            </a:r>
            <a:r>
              <a:rPr lang="fr-FR" sz="2000" dirty="0"/>
              <a:t> incidents</a:t>
            </a:r>
          </a:p>
          <a:p>
            <a:r>
              <a:rPr lang="fr-FR" sz="2000" dirty="0"/>
              <a:t>- raie analysée</a:t>
            </a:r>
          </a:p>
          <a:p>
            <a:r>
              <a:rPr lang="fr-FR" sz="2000" dirty="0"/>
              <a:t>- nature de la cible</a:t>
            </a:r>
          </a:p>
          <a:p>
            <a:r>
              <a:rPr lang="fr-FR" sz="1600" i="1" dirty="0" smtClean="0"/>
              <a:t>			</a:t>
            </a:r>
            <a:r>
              <a:rPr lang="fr-FR" b="1" i="1" dirty="0" smtClean="0"/>
              <a:t>- </a:t>
            </a:r>
            <a:r>
              <a:rPr lang="fr-FR" b="1" i="1" dirty="0"/>
              <a:t>prof. ultime </a:t>
            </a:r>
            <a:r>
              <a:rPr lang="fr-FR" b="1" i="1" dirty="0" smtClean="0"/>
              <a:t>d’ionisation</a:t>
            </a:r>
            <a:r>
              <a:rPr lang="fr-FR" b="1" i="1" dirty="0"/>
              <a:t>				</a:t>
            </a:r>
          </a:p>
          <a:p>
            <a:r>
              <a:rPr lang="fr-FR" b="1" i="1" dirty="0" smtClean="0"/>
              <a:t>				- </a:t>
            </a:r>
            <a:r>
              <a:rPr lang="fr-FR" b="1" i="1" dirty="0"/>
              <a:t>ionisation </a:t>
            </a:r>
            <a:r>
              <a:rPr lang="fr-FR" b="1" i="1" dirty="0" smtClean="0"/>
              <a:t>superficielle </a:t>
            </a:r>
            <a:r>
              <a:rPr lang="fr-FR" b="1" i="1" dirty="0">
                <a:sym typeface="Symbol" pitchFamily="18" charset="2"/>
              </a:rPr>
              <a:t></a:t>
            </a:r>
            <a:r>
              <a:rPr lang="fr-FR" b="1" i="1" dirty="0"/>
              <a:t>(z=0)		</a:t>
            </a:r>
            <a:r>
              <a:rPr lang="fr-FR" b="1" i="1" dirty="0" smtClean="0"/>
              <a:t>					- </a:t>
            </a:r>
            <a:r>
              <a:rPr lang="fr-FR" b="1" i="1" dirty="0"/>
              <a:t>prof. </a:t>
            </a:r>
            <a:r>
              <a:rPr lang="fr-FR" b="1" i="1" dirty="0">
                <a:sym typeface="Symbol" pitchFamily="18" charset="2"/>
              </a:rPr>
              <a:t> </a:t>
            </a:r>
            <a:r>
              <a:rPr lang="fr-FR" b="1" i="1" dirty="0"/>
              <a:t>(</a:t>
            </a:r>
            <a:r>
              <a:rPr lang="fr-FR" b="1" i="1" dirty="0">
                <a:sym typeface="Symbol" pitchFamily="18" charset="2"/>
              </a:rPr>
              <a:t>.</a:t>
            </a:r>
            <a:r>
              <a:rPr lang="fr-FR" b="1" i="1" dirty="0"/>
              <a:t>z) MAX		</a:t>
            </a:r>
          </a:p>
          <a:p>
            <a:r>
              <a:rPr lang="fr-FR" b="1" i="1" dirty="0" smtClean="0"/>
              <a:t>						- </a:t>
            </a:r>
            <a:r>
              <a:rPr lang="fr-FR" b="1" i="1" dirty="0"/>
              <a:t>aire F de </a:t>
            </a:r>
            <a:r>
              <a:rPr lang="fr-FR" b="1" i="1" dirty="0">
                <a:sym typeface="Symbol" pitchFamily="18" charset="2"/>
              </a:rPr>
              <a:t></a:t>
            </a:r>
            <a:r>
              <a:rPr lang="fr-FR" b="1" i="1" dirty="0"/>
              <a:t>(</a:t>
            </a:r>
            <a:r>
              <a:rPr lang="fr-FR" b="1" i="1" dirty="0">
                <a:sym typeface="Symbol" pitchFamily="18" charset="2"/>
              </a:rPr>
              <a:t>.</a:t>
            </a:r>
            <a:r>
              <a:rPr lang="fr-FR" b="1" i="1" dirty="0"/>
              <a:t>z) </a:t>
            </a:r>
            <a:r>
              <a:rPr lang="fr-FR" sz="1600" i="1" dirty="0"/>
              <a:t>	</a:t>
            </a:r>
            <a:endParaRPr lang="fr-FR" sz="1200" i="1" dirty="0"/>
          </a:p>
        </p:txBody>
      </p:sp>
      <p:sp>
        <p:nvSpPr>
          <p:cNvPr id="11267" name="Rectangle 5"/>
          <p:cNvSpPr>
            <a:spLocks noChangeArrowheads="1"/>
          </p:cNvSpPr>
          <p:nvPr/>
        </p:nvSpPr>
        <p:spPr bwMode="auto">
          <a:xfrm>
            <a:off x="1043608" y="-59634"/>
            <a:ext cx="7245894" cy="461665"/>
          </a:xfrm>
          <a:prstGeom prst="rect">
            <a:avLst/>
          </a:prstGeom>
          <a:noFill/>
          <a:ln w="9525">
            <a:noFill/>
            <a:miter lim="800000"/>
            <a:headEnd/>
            <a:tailEnd/>
          </a:ln>
        </p:spPr>
        <p:txBody>
          <a:bodyPr wrap="none">
            <a:spAutoFit/>
          </a:bodyPr>
          <a:lstStyle/>
          <a:p>
            <a:r>
              <a:rPr lang="fr-FR" sz="2400" b="1" dirty="0">
                <a:solidFill>
                  <a:srgbClr val="0070C0"/>
                </a:solidFill>
              </a:rPr>
              <a:t>Distribution </a:t>
            </a:r>
            <a:r>
              <a:rPr lang="fr-FR" sz="2400" b="1" dirty="0">
                <a:solidFill>
                  <a:srgbClr val="0070C0"/>
                </a:solidFill>
                <a:sym typeface="Symbol" pitchFamily="18" charset="2"/>
              </a:rPr>
              <a:t></a:t>
            </a:r>
            <a:r>
              <a:rPr lang="fr-FR" sz="2400" b="1" dirty="0">
                <a:solidFill>
                  <a:srgbClr val="0070C0"/>
                </a:solidFill>
              </a:rPr>
              <a:t>(</a:t>
            </a:r>
            <a:r>
              <a:rPr lang="fr-FR" sz="2400" b="1" dirty="0">
                <a:solidFill>
                  <a:srgbClr val="0070C0"/>
                </a:solidFill>
                <a:sym typeface="Symbol" pitchFamily="18" charset="2"/>
              </a:rPr>
              <a:t></a:t>
            </a:r>
            <a:r>
              <a:rPr lang="fr-FR" sz="2400" b="1" dirty="0">
                <a:solidFill>
                  <a:srgbClr val="0070C0"/>
                </a:solidFill>
              </a:rPr>
              <a:t>.z)</a:t>
            </a:r>
            <a:r>
              <a:rPr lang="fr-FR" sz="2400" dirty="0">
                <a:solidFill>
                  <a:srgbClr val="C00000"/>
                </a:solidFill>
              </a:rPr>
              <a:t> </a:t>
            </a:r>
            <a:r>
              <a:rPr lang="fr-FR" sz="2400" b="1" dirty="0">
                <a:solidFill>
                  <a:srgbClr val="0070C0"/>
                </a:solidFill>
              </a:rPr>
              <a:t>en profondeur de l’ionisation </a:t>
            </a:r>
          </a:p>
        </p:txBody>
      </p:sp>
      <p:cxnSp>
        <p:nvCxnSpPr>
          <p:cNvPr id="4" name="Connecteur droit 3"/>
          <p:cNvCxnSpPr/>
          <p:nvPr/>
        </p:nvCxnSpPr>
        <p:spPr>
          <a:xfrm>
            <a:off x="755650" y="333375"/>
            <a:ext cx="7632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bwMode="auto">
          <a:xfrm>
            <a:off x="8172400" y="4005064"/>
            <a:ext cx="21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7"/>
          <p:cNvSpPr>
            <a:spLocks noChangeArrowheads="1"/>
          </p:cNvSpPr>
          <p:nvPr/>
        </p:nvSpPr>
        <p:spPr bwMode="auto">
          <a:xfrm>
            <a:off x="179512" y="3717032"/>
            <a:ext cx="8893175" cy="2862322"/>
          </a:xfrm>
          <a:prstGeom prst="rect">
            <a:avLst/>
          </a:prstGeom>
          <a:noFill/>
          <a:ln w="19050">
            <a:solidFill>
              <a:schemeClr val="tx2"/>
            </a:solidFill>
            <a:miter lim="800000"/>
            <a:headEnd/>
            <a:tailEnd/>
          </a:ln>
        </p:spPr>
        <p:txBody>
          <a:bodyPr>
            <a:spAutoFit/>
          </a:bodyPr>
          <a:lstStyle/>
          <a:p>
            <a:pPr>
              <a:defRPr/>
            </a:pPr>
            <a:r>
              <a:rPr lang="fr-FR" b="1" dirty="0">
                <a:solidFill>
                  <a:srgbClr val="0033CC"/>
                </a:solidFill>
              </a:rPr>
              <a:t>ECH. STRATIFIES :</a:t>
            </a:r>
          </a:p>
          <a:p>
            <a:pPr>
              <a:defRPr/>
            </a:pPr>
            <a:r>
              <a:rPr lang="fr-FR" dirty="0"/>
              <a:t>Ces 4 paramètres dépendent de la localisation en profondeur des couches de Z faible et fort</a:t>
            </a:r>
          </a:p>
          <a:p>
            <a:pPr>
              <a:defRPr/>
            </a:pPr>
            <a:r>
              <a:rPr lang="fr-FR" dirty="0">
                <a:cs typeface="Arial" charset="0"/>
              </a:rPr>
              <a:t>→</a:t>
            </a:r>
            <a:r>
              <a:rPr lang="fr-FR" dirty="0"/>
              <a:t> calculés comme étant ceux d’</a:t>
            </a:r>
            <a:r>
              <a:rPr lang="fr-FR" dirty="0" err="1"/>
              <a:t>éch</a:t>
            </a:r>
            <a:r>
              <a:rPr lang="fr-FR" dirty="0"/>
              <a:t>. homogènes </a:t>
            </a:r>
            <a:r>
              <a:rPr lang="fr-FR" dirty="0" smtClean="0"/>
              <a:t>virtuels,</a:t>
            </a:r>
          </a:p>
          <a:p>
            <a:pPr>
              <a:defRPr/>
            </a:pPr>
            <a:r>
              <a:rPr lang="fr-FR" dirty="0" err="1" smtClean="0"/>
              <a:t>éch</a:t>
            </a:r>
            <a:r>
              <a:rPr lang="fr-FR" dirty="0"/>
              <a:t>. </a:t>
            </a:r>
            <a:r>
              <a:rPr lang="fr-FR" dirty="0">
                <a:cs typeface="Arial" charset="0"/>
              </a:rPr>
              <a:t>≠ </a:t>
            </a:r>
            <a:r>
              <a:rPr lang="fr-FR" dirty="0"/>
              <a:t>pour chacun des 4 </a:t>
            </a:r>
            <a:r>
              <a:rPr lang="fr-FR" dirty="0" smtClean="0"/>
              <a:t>paramètres</a:t>
            </a:r>
          </a:p>
          <a:p>
            <a:pPr>
              <a:defRPr/>
            </a:pPr>
            <a:endParaRPr lang="fr-FR" dirty="0"/>
          </a:p>
          <a:p>
            <a:pPr>
              <a:defRPr/>
            </a:pPr>
            <a:r>
              <a:rPr lang="fr-FR" dirty="0"/>
              <a:t>Prise en compte de l’influence des </a:t>
            </a:r>
            <a:r>
              <a:rPr lang="fr-FR" dirty="0">
                <a:cs typeface="Arial" charset="0"/>
              </a:rPr>
              <a:t>≠ </a:t>
            </a:r>
            <a:r>
              <a:rPr lang="fr-FR" dirty="0"/>
              <a:t>couches via 4 lois </a:t>
            </a:r>
            <a:r>
              <a:rPr lang="fr-FR" dirty="0">
                <a:cs typeface="Arial" charset="0"/>
              </a:rPr>
              <a:t>≠ </a:t>
            </a:r>
            <a:r>
              <a:rPr lang="fr-FR" dirty="0"/>
              <a:t>de pondération</a:t>
            </a:r>
            <a:endParaRPr lang="fr-FR" sz="1600" dirty="0"/>
          </a:p>
          <a:p>
            <a:pPr>
              <a:defRPr/>
            </a:pPr>
            <a:endParaRPr lang="fr-FR" dirty="0"/>
          </a:p>
          <a:p>
            <a:pPr>
              <a:defRPr/>
            </a:pPr>
            <a:r>
              <a:rPr lang="fr-FR" dirty="0"/>
              <a:t>Approximation : pour un </a:t>
            </a:r>
            <a:r>
              <a:rPr lang="fr-FR" dirty="0" err="1"/>
              <a:t>ray</a:t>
            </a:r>
            <a:r>
              <a:rPr lang="fr-FR" baseline="30000" dirty="0" err="1"/>
              <a:t>t</a:t>
            </a:r>
            <a:r>
              <a:rPr lang="fr-FR" dirty="0"/>
              <a:t> donné, pas de discontinuité brutale de </a:t>
            </a:r>
            <a:r>
              <a:rPr lang="fr-FR" i="1" dirty="0">
                <a:sym typeface="Symbol" pitchFamily="18" charset="2"/>
              </a:rPr>
              <a:t></a:t>
            </a:r>
            <a:r>
              <a:rPr lang="fr-FR" i="1" dirty="0"/>
              <a:t>(</a:t>
            </a:r>
            <a:r>
              <a:rPr lang="fr-FR" i="1" dirty="0">
                <a:sym typeface="Symbol" pitchFamily="18" charset="2"/>
              </a:rPr>
              <a:t>.</a:t>
            </a:r>
            <a:r>
              <a:rPr lang="fr-FR" i="1" dirty="0"/>
              <a:t>z) </a:t>
            </a:r>
            <a:r>
              <a:rPr lang="fr-FR" dirty="0"/>
              <a:t>aux </a:t>
            </a:r>
            <a:r>
              <a:rPr lang="fr-FR" dirty="0" smtClean="0"/>
              <a:t>interfaces</a:t>
            </a:r>
            <a:endParaRPr lang="fr-FR" dirty="0"/>
          </a:p>
        </p:txBody>
      </p:sp>
      <p:sp>
        <p:nvSpPr>
          <p:cNvPr id="11271" name="ZoneTexte 9"/>
          <p:cNvSpPr txBox="1">
            <a:spLocks noChangeArrowheads="1"/>
          </p:cNvSpPr>
          <p:nvPr/>
        </p:nvSpPr>
        <p:spPr bwMode="auto">
          <a:xfrm>
            <a:off x="2987824" y="1268760"/>
            <a:ext cx="4706738" cy="400110"/>
          </a:xfrm>
          <a:prstGeom prst="rect">
            <a:avLst/>
          </a:prstGeom>
          <a:noFill/>
          <a:ln w="9525">
            <a:noFill/>
            <a:miter lim="800000"/>
            <a:headEnd/>
            <a:tailEnd/>
          </a:ln>
        </p:spPr>
        <p:txBody>
          <a:bodyPr wrap="none">
            <a:spAutoFit/>
          </a:bodyPr>
          <a:lstStyle/>
          <a:p>
            <a:r>
              <a:rPr lang="fr-FR" sz="2000" i="1" dirty="0">
                <a:solidFill>
                  <a:srgbClr val="C00000"/>
                </a:solidFill>
                <a:cs typeface="Arial" charset="0"/>
              </a:rPr>
              <a:t>→ d</a:t>
            </a:r>
            <a:r>
              <a:rPr lang="fr-FR" sz="2000" i="1" dirty="0">
                <a:solidFill>
                  <a:srgbClr val="C00000"/>
                </a:solidFill>
              </a:rPr>
              <a:t>escription de </a:t>
            </a:r>
            <a:r>
              <a:rPr lang="fr-FR" sz="2000" i="1" dirty="0">
                <a:solidFill>
                  <a:srgbClr val="C00000"/>
                </a:solidFill>
                <a:sym typeface="Symbol" pitchFamily="18" charset="2"/>
              </a:rPr>
              <a:t></a:t>
            </a:r>
            <a:r>
              <a:rPr lang="fr-FR" sz="2000" i="1" dirty="0">
                <a:solidFill>
                  <a:srgbClr val="C00000"/>
                </a:solidFill>
              </a:rPr>
              <a:t>(</a:t>
            </a:r>
            <a:r>
              <a:rPr lang="fr-FR" sz="2000" i="1" dirty="0">
                <a:solidFill>
                  <a:srgbClr val="C00000"/>
                </a:solidFill>
                <a:sym typeface="Symbol" pitchFamily="18" charset="2"/>
              </a:rPr>
              <a:t>.</a:t>
            </a:r>
            <a:r>
              <a:rPr lang="fr-FR" sz="2000" i="1" dirty="0">
                <a:solidFill>
                  <a:srgbClr val="C00000"/>
                </a:solidFill>
              </a:rPr>
              <a:t>z) doit être souple</a:t>
            </a:r>
          </a:p>
        </p:txBody>
      </p:sp>
      <p:sp>
        <p:nvSpPr>
          <p:cNvPr id="11" name="Accolade fermante 10"/>
          <p:cNvSpPr/>
          <p:nvPr/>
        </p:nvSpPr>
        <p:spPr>
          <a:xfrm>
            <a:off x="2411760" y="1124744"/>
            <a:ext cx="360040" cy="864096"/>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2060848"/>
            <a:ext cx="7416824" cy="2554545"/>
          </a:xfrm>
          <a:prstGeom prst="rect">
            <a:avLst/>
          </a:prstGeom>
        </p:spPr>
        <p:txBody>
          <a:bodyPr wrap="square">
            <a:spAutoFit/>
          </a:bodyPr>
          <a:lstStyle/>
          <a:p>
            <a:pPr algn="ctr"/>
            <a:r>
              <a:rPr lang="fr-FR" sz="3200" b="1" dirty="0" smtClean="0">
                <a:solidFill>
                  <a:srgbClr val="0070C0"/>
                </a:solidFill>
              </a:rPr>
              <a:t>Quelques exemples de distributions</a:t>
            </a:r>
          </a:p>
          <a:p>
            <a:pPr algn="ctr"/>
            <a:endParaRPr lang="fr-FR" sz="3200" b="1" dirty="0" smtClean="0">
              <a:solidFill>
                <a:srgbClr val="0070C0"/>
              </a:solidFill>
            </a:endParaRPr>
          </a:p>
          <a:p>
            <a:pPr algn="ctr"/>
            <a:r>
              <a:rPr lang="fr-FR" sz="3200" b="1" dirty="0" smtClean="0">
                <a:solidFill>
                  <a:srgbClr val="0070C0"/>
                </a:solidFill>
              </a:rPr>
              <a:t>en profondeur de l’ionisation</a:t>
            </a:r>
          </a:p>
          <a:p>
            <a:pPr algn="ctr"/>
            <a:endParaRPr lang="fr-FR" sz="3200" b="1" dirty="0" smtClean="0">
              <a:solidFill>
                <a:srgbClr val="0070C0"/>
              </a:solidFill>
            </a:endParaRPr>
          </a:p>
          <a:p>
            <a:pPr algn="ctr"/>
            <a:r>
              <a:rPr lang="fr-FR" sz="3200" b="1" dirty="0" smtClean="0">
                <a:solidFill>
                  <a:srgbClr val="0070C0"/>
                </a:solidFill>
              </a:rPr>
              <a:t>dans le cas d’</a:t>
            </a:r>
            <a:r>
              <a:rPr lang="fr-FR" sz="3200" b="1" u="sng" dirty="0" smtClean="0">
                <a:solidFill>
                  <a:srgbClr val="0070C0"/>
                </a:solidFill>
              </a:rPr>
              <a:t>échantillons stratifiés</a:t>
            </a:r>
            <a:r>
              <a:rPr lang="fr-FR" sz="3200" b="1" dirty="0" smtClean="0">
                <a:solidFill>
                  <a:srgbClr val="0070C0"/>
                </a:solidFill>
              </a:rPr>
              <a:t>.. </a:t>
            </a:r>
            <a:endParaRPr lang="fr-FR" sz="3200" b="1"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8663</TotalTime>
  <Words>4553</Words>
  <Application>Microsoft Office PowerPoint</Application>
  <PresentationFormat>Affichage à l'écran (4:3)</PresentationFormat>
  <Paragraphs>807</Paragraphs>
  <Slides>39</Slides>
  <Notes>32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39</vt:i4>
      </vt:variant>
    </vt:vector>
  </HeadingPairs>
  <TitlesOfParts>
    <vt:vector size="41" baseType="lpstr">
      <vt:lpstr>Thème Office</vt:lpstr>
      <vt:lpstr>Image bitmap</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ROBAUT Florence</dc:creator>
  <cp:lastModifiedBy>Florence ROBAUT</cp:lastModifiedBy>
  <cp:revision>1245</cp:revision>
  <dcterms:created xsi:type="dcterms:W3CDTF">2010-12-19T16:12:07Z</dcterms:created>
  <dcterms:modified xsi:type="dcterms:W3CDTF">2017-06-12T19:34:24Z</dcterms:modified>
</cp:coreProperties>
</file>